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5.xml" ContentType="application/vnd.openxmlformats-officedocument.presentationml.tags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  <p:sldMasterId id="2147483672" r:id="rId3"/>
  </p:sldMasterIdLst>
  <p:notesMasterIdLst>
    <p:notesMasterId r:id="rId61"/>
  </p:notesMasterIdLst>
  <p:sldIdLst>
    <p:sldId id="340" r:id="rId4"/>
    <p:sldId id="341" r:id="rId5"/>
    <p:sldId id="317" r:id="rId6"/>
    <p:sldId id="327" r:id="rId7"/>
    <p:sldId id="331" r:id="rId8"/>
    <p:sldId id="344" r:id="rId9"/>
    <p:sldId id="345" r:id="rId10"/>
    <p:sldId id="348" r:id="rId11"/>
    <p:sldId id="346" r:id="rId12"/>
    <p:sldId id="350" r:id="rId13"/>
    <p:sldId id="349" r:id="rId14"/>
    <p:sldId id="256" r:id="rId15"/>
    <p:sldId id="268" r:id="rId16"/>
    <p:sldId id="332" r:id="rId17"/>
    <p:sldId id="333" r:id="rId18"/>
    <p:sldId id="334" r:id="rId19"/>
    <p:sldId id="335" r:id="rId20"/>
    <p:sldId id="337" r:id="rId21"/>
    <p:sldId id="322" r:id="rId22"/>
    <p:sldId id="316" r:id="rId23"/>
    <p:sldId id="295" r:id="rId24"/>
    <p:sldId id="291" r:id="rId25"/>
    <p:sldId id="293" r:id="rId26"/>
    <p:sldId id="292" r:id="rId27"/>
    <p:sldId id="294" r:id="rId28"/>
    <p:sldId id="285" r:id="rId29"/>
    <p:sldId id="296" r:id="rId30"/>
    <p:sldId id="286" r:id="rId31"/>
    <p:sldId id="297" r:id="rId32"/>
    <p:sldId id="298" r:id="rId33"/>
    <p:sldId id="287" r:id="rId34"/>
    <p:sldId id="300" r:id="rId35"/>
    <p:sldId id="303" r:id="rId36"/>
    <p:sldId id="304" r:id="rId37"/>
    <p:sldId id="301" r:id="rId38"/>
    <p:sldId id="299" r:id="rId39"/>
    <p:sldId id="302" r:id="rId40"/>
    <p:sldId id="305" r:id="rId41"/>
    <p:sldId id="288" r:id="rId42"/>
    <p:sldId id="306" r:id="rId43"/>
    <p:sldId id="308" r:id="rId44"/>
    <p:sldId id="307" r:id="rId45"/>
    <p:sldId id="289" r:id="rId46"/>
    <p:sldId id="309" r:id="rId47"/>
    <p:sldId id="290" r:id="rId48"/>
    <p:sldId id="310" r:id="rId49"/>
    <p:sldId id="319" r:id="rId50"/>
    <p:sldId id="311" r:id="rId51"/>
    <p:sldId id="313" r:id="rId52"/>
    <p:sldId id="282" r:id="rId53"/>
    <p:sldId id="314" r:id="rId54"/>
    <p:sldId id="283" r:id="rId55"/>
    <p:sldId id="315" r:id="rId56"/>
    <p:sldId id="351" r:id="rId57"/>
    <p:sldId id="352" r:id="rId58"/>
    <p:sldId id="353" r:id="rId59"/>
    <p:sldId id="343" r:id="rId60"/>
  </p:sldIdLst>
  <p:sldSz cx="9144000" cy="6858000" type="screen4x3"/>
  <p:notesSz cx="6858000" cy="9144000"/>
  <p:custDataLst>
    <p:tags r:id="rId62"/>
  </p:custDataLst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DAE87F"/>
    <a:srgbClr val="27D8F3"/>
    <a:srgbClr val="BDE836"/>
    <a:srgbClr val="FFDB65"/>
    <a:srgbClr val="FFB841"/>
    <a:srgbClr val="C7B98B"/>
    <a:srgbClr val="948A67"/>
    <a:srgbClr val="FF8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 snapToObjects="1">
      <p:cViewPr varScale="1">
        <p:scale>
          <a:sx n="77" d="100"/>
          <a:sy n="77" d="100"/>
        </p:scale>
        <p:origin x="114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DFA69E9E-B2B1-477D-B2F8-51104E63AEF0}" type="datetimeFigureOut">
              <a:rPr lang="en-IN"/>
              <a:pPr>
                <a:defRPr/>
              </a:pPr>
              <a:t>24-02-2021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IN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IN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1FEA2021-E2B4-499A-A015-9EDB120ABE3E}" type="slidenum">
              <a:rPr lang="en-IN"/>
              <a:pPr>
                <a:defRPr/>
              </a:pPr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446352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IN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fld id="{BD3F57A1-8D5E-4840-A3AD-C9FF4CD61F65}" type="slidenum">
              <a:rPr lang="en-US" sz="1200" smtClean="0">
                <a:latin typeface="Arial" charset="0"/>
              </a:rPr>
              <a:pPr eaLnBrk="1" hangingPunct="1"/>
              <a:t>3</a:t>
            </a:fld>
            <a:endParaRPr lang="en-US" sz="12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27910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>
            <a:extLst>
              <a:ext uri="{FF2B5EF4-FFF2-40B4-BE49-F238E27FC236}">
                <a16:creationId xmlns:a16="http://schemas.microsoft.com/office/drawing/2014/main" id="{66C92E30-7D0D-4C2F-8142-D742B45CB2C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354E8CF-419F-4C28-AFE7-99AD65068E17}" type="slidenum">
              <a:rPr lang="en-US" altLang="en-US"/>
              <a:pPr eaLnBrk="1" hangingPunct="1"/>
              <a:t>12</a:t>
            </a:fld>
            <a:endParaRPr lang="en-US" altLang="en-US"/>
          </a:p>
        </p:txBody>
      </p:sp>
      <p:sp>
        <p:nvSpPr>
          <p:cNvPr id="41987" name="Rectangle 2">
            <a:extLst>
              <a:ext uri="{FF2B5EF4-FFF2-40B4-BE49-F238E27FC236}">
                <a16:creationId xmlns:a16="http://schemas.microsoft.com/office/drawing/2014/main" id="{6B49E8C1-CDE0-4F95-AEA2-66BDA70F639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>
            <a:extLst>
              <a:ext uri="{FF2B5EF4-FFF2-40B4-BE49-F238E27FC236}">
                <a16:creationId xmlns:a16="http://schemas.microsoft.com/office/drawing/2014/main" id="{E542B698-0C6F-4E5E-93A0-5DC440D074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:a16="http://schemas.microsoft.com/office/drawing/2014/main" id="{A88FD180-24E5-4494-8319-44206A86239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F1BD761-148C-4596-9138-5AA5D6B24B11}" type="slidenum">
              <a:rPr lang="en-US" altLang="en-US"/>
              <a:pPr eaLnBrk="1" hangingPunct="1"/>
              <a:t>13</a:t>
            </a:fld>
            <a:endParaRPr lang="en-US" altLang="en-US"/>
          </a:p>
        </p:txBody>
      </p:sp>
      <p:sp>
        <p:nvSpPr>
          <p:cNvPr id="43011" name="Rectangle 2">
            <a:extLst>
              <a:ext uri="{FF2B5EF4-FFF2-40B4-BE49-F238E27FC236}">
                <a16:creationId xmlns:a16="http://schemas.microsoft.com/office/drawing/2014/main" id="{CF509CDC-4856-421E-A600-8D4832E889F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>
            <a:extLst>
              <a:ext uri="{FF2B5EF4-FFF2-40B4-BE49-F238E27FC236}">
                <a16:creationId xmlns:a16="http://schemas.microsoft.com/office/drawing/2014/main" id="{6B488EAE-7B03-43F4-AE1D-CF00EBB95C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algn="ctr"/>
            <a:endParaRPr lang="en-US" dirty="0"/>
          </a:p>
        </p:txBody>
      </p:sp>
      <p:sp>
        <p:nvSpPr>
          <p:cNvPr id="40964" name="Header Placeholder 1"/>
          <p:cNvSpPr>
            <a:spLocks noGrp="1"/>
          </p:cNvSpPr>
          <p:nvPr>
            <p:ph type="hdr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dirty="0"/>
              <a:t>Project Management 6e</a:t>
            </a:r>
          </a:p>
        </p:txBody>
      </p:sp>
      <p:sp>
        <p:nvSpPr>
          <p:cNvPr id="40965" name="Slide Number Placeholder 2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dirty="0"/>
              <a:t>2–</a:t>
            </a:r>
            <a:fld id="{C914006D-E9CD-47F6-8C71-001DD6AB11F6}" type="slidenum">
              <a:rPr lang="en-US"/>
              <a:pPr/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dirty="0"/>
          </a:p>
        </p:txBody>
      </p:sp>
      <p:sp>
        <p:nvSpPr>
          <p:cNvPr id="41988" name="Header Placeholder 1"/>
          <p:cNvSpPr>
            <a:spLocks noGrp="1"/>
          </p:cNvSpPr>
          <p:nvPr>
            <p:ph type="hdr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dirty="0"/>
              <a:t>Project Management 6e</a:t>
            </a:r>
          </a:p>
        </p:txBody>
      </p:sp>
      <p:sp>
        <p:nvSpPr>
          <p:cNvPr id="41989" name="Slide Number Placeholder 2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dirty="0"/>
              <a:t>2–</a:t>
            </a:r>
            <a:fld id="{25879C2E-0324-4606-9FF4-661C761450A5}" type="slidenum">
              <a:rPr lang="en-US"/>
              <a:pPr/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algn="ctr"/>
            <a:endParaRPr lang="en-US" dirty="0"/>
          </a:p>
        </p:txBody>
      </p:sp>
      <p:sp>
        <p:nvSpPr>
          <p:cNvPr id="43012" name="Header Placeholder 1"/>
          <p:cNvSpPr>
            <a:spLocks noGrp="1"/>
          </p:cNvSpPr>
          <p:nvPr>
            <p:ph type="hdr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dirty="0"/>
              <a:t>Project Management 6e</a:t>
            </a:r>
          </a:p>
        </p:txBody>
      </p:sp>
      <p:sp>
        <p:nvSpPr>
          <p:cNvPr id="43013" name="Slide Number Placeholder 2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dirty="0"/>
              <a:t>2–</a:t>
            </a:r>
            <a:fld id="{CDA23160-2E4C-4850-A702-93B86020A843}" type="slidenum">
              <a:rPr lang="en-US"/>
              <a:pPr/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algn="ctr"/>
            <a:endParaRPr lang="en-US" dirty="0"/>
          </a:p>
        </p:txBody>
      </p:sp>
      <p:sp>
        <p:nvSpPr>
          <p:cNvPr id="44036" name="Header Placeholder 1"/>
          <p:cNvSpPr>
            <a:spLocks noGrp="1"/>
          </p:cNvSpPr>
          <p:nvPr>
            <p:ph type="hdr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dirty="0"/>
              <a:t>Project Management 6e</a:t>
            </a:r>
          </a:p>
        </p:txBody>
      </p:sp>
      <p:sp>
        <p:nvSpPr>
          <p:cNvPr id="44037" name="Slide Number Placeholder 2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dirty="0"/>
              <a:t>2–</a:t>
            </a:r>
            <a:fld id="{0660077B-DF7C-4918-A956-DF9B399F7350}" type="slidenum">
              <a:rPr lang="en-US"/>
              <a:pPr/>
              <a:t>17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/>
          </a:p>
        </p:txBody>
      </p:sp>
      <p:sp>
        <p:nvSpPr>
          <p:cNvPr id="45060" name="Header Placeholder 1"/>
          <p:cNvSpPr>
            <a:spLocks noGrp="1"/>
          </p:cNvSpPr>
          <p:nvPr>
            <p:ph type="hdr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/>
              <a:t>Project Management 6e</a:t>
            </a:r>
          </a:p>
        </p:txBody>
      </p:sp>
      <p:sp>
        <p:nvSpPr>
          <p:cNvPr id="45061" name="Slide Number Placeholder 2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/>
              <a:t>2–</a:t>
            </a:r>
            <a:fld id="{A904DFAA-D2BE-4F3E-BAF1-46C0994E9B89}" type="slidenum">
              <a:rPr lang="en-US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FEA2021-E2B4-499A-A015-9EDB120ABE3E}" type="slidenum">
              <a:rPr lang="en-IN" smtClean="0"/>
              <a:pPr>
                <a:defRPr/>
              </a:pPr>
              <a:t>19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257828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IN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fld id="{BD3F57A1-8D5E-4840-A3AD-C9FF4CD61F65}" type="slidenum">
              <a:rPr lang="en-US" sz="1200" smtClean="0">
                <a:latin typeface="Arial" charset="0"/>
              </a:rPr>
              <a:pPr eaLnBrk="1" hangingPunct="1"/>
              <a:t>47</a:t>
            </a:fld>
            <a:endParaRPr lang="en-US" sz="12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162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15616-CDBD-4AA0-85FB-9EE5C6BE656A}" type="datetime1">
              <a:rPr lang="en-US" smtClean="0"/>
              <a:pPr>
                <a:defRPr/>
              </a:pPr>
              <a:t>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Mr. Sherpinsky's Honors Marketing Class. 2015 All rights reserved.</a:t>
            </a:r>
            <a:endParaRPr lang="nb-N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7D5AA-F036-4651-A779-A87A1EF404C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365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13F6D-48DE-4283-9347-E565710AF502}" type="datetime1">
              <a:rPr lang="en-US" smtClean="0"/>
              <a:pPr>
                <a:defRPr/>
              </a:pPr>
              <a:t>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Mr. Sherpinsky's Honors Marketing Class. 2015 All rights reserved.</a:t>
            </a:r>
            <a:endParaRPr lang="nb-N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BAC9C-7B5D-457F-B666-604C27CD94F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806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A6039-5D1E-45EF-8326-D8F001BC5E19}" type="datetime1">
              <a:rPr lang="en-US" smtClean="0"/>
              <a:pPr>
                <a:defRPr/>
              </a:pPr>
              <a:t>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Mr. Sherpinsky's Honors Marketing Class. 2015 All rights reserved.</a:t>
            </a:r>
            <a:endParaRPr lang="nb-N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AE0B79-DC3B-43B3-8BA3-F01D8C8F57C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798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4C4E13-B6DD-43CE-8CF8-EEAAB6AF0FD3}" type="datetime1">
              <a:rPr lang="en-US" smtClean="0"/>
              <a:pPr>
                <a:defRPr/>
              </a:pPr>
              <a:t>2/24/2021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Mr. Sherpinsky's Honors Marketing Class. 2015 All rights reserved.</a:t>
            </a:r>
            <a:endParaRPr lang="nb-NO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AF04A-2D5A-4A19-8EAC-B39E635747F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9684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D830C-6C25-494C-B978-9132B747D9AA}" type="datetime1">
              <a:rPr lang="en-US" smtClean="0"/>
              <a:pPr>
                <a:defRPr/>
              </a:pPr>
              <a:t>2/24/2021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Mr. Sherpinsky's Honors Marketing Class. 2015 All rights reserved.</a:t>
            </a:r>
            <a:endParaRPr lang="nb-NO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B335F-D00D-4CA9-850F-F5A2503DCED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1478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80E18-748A-4E9E-8B45-E3B2F4D20337}" type="datetime1">
              <a:rPr lang="en-US" smtClean="0"/>
              <a:pPr>
                <a:defRPr/>
              </a:pPr>
              <a:t>2/24/2021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Mr. Sherpinsky's Honors Marketing Class. 2015 All rights reserved.</a:t>
            </a:r>
            <a:endParaRPr lang="nb-NO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E09A3-26E5-4D95-8D1B-BBFEA6AFCB9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6717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7E41C-AD95-4453-A556-F3E2A83B19F3}" type="datetime1">
              <a:rPr lang="en-US" smtClean="0"/>
              <a:pPr>
                <a:defRPr/>
              </a:pPr>
              <a:t>2/24/2021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Mr. Sherpinsky's Honors Marketing Class. 2015 All rights reserved.</a:t>
            </a:r>
            <a:endParaRPr lang="nb-NO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E48B2-0C79-4E49-9198-C5B89143BCC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936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17BBF-D435-459D-8BEF-7F6268F862FF}" type="datetime1">
              <a:rPr lang="en-US" smtClean="0"/>
              <a:pPr>
                <a:defRPr/>
              </a:pPr>
              <a:t>2/24/2021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Mr. Sherpinsky's Honors Marketing Class. 2015 All rights reserved.</a:t>
            </a:r>
            <a:endParaRPr lang="nb-NO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57262-94DA-49A0-ADB8-3A13E23D581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8844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EFF61-7422-42A2-A324-7FC2701908AA}" type="datetime1">
              <a:rPr lang="en-US" smtClean="0"/>
              <a:pPr>
                <a:defRPr/>
              </a:pPr>
              <a:t>2/24/2021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Mr. Sherpinsky's Honors Marketing Class. 2015 All rights reserved.</a:t>
            </a:r>
            <a:endParaRPr lang="nb-NO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0CFC7E-4391-46AD-B289-81F5D5F9305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7992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6F441-7D31-4DFA-AAD8-3D44A7975DCF}" type="datetime1">
              <a:rPr lang="en-US" smtClean="0"/>
              <a:pPr>
                <a:defRPr/>
              </a:pPr>
              <a:t>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Mr. Sherpinsky's Honors Marketing Class. 2015 All rights reserved.</a:t>
            </a:r>
            <a:endParaRPr lang="nb-N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C1D7A-BF71-41AF-9393-48D1825DD7E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0551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0A95D-B17F-4120-A42C-C19647B9A717}" type="datetime1">
              <a:rPr lang="en-US" smtClean="0"/>
              <a:pPr>
                <a:defRPr/>
              </a:pPr>
              <a:t>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Mr. Sherpinsky's Honors Marketing Class. 2015 All rights reserved.</a:t>
            </a:r>
            <a:endParaRPr lang="nb-N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75B2C-5569-4940-851C-536CFE544DA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021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15888"/>
            <a:ext cx="8569325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250825" y="1412875"/>
            <a:ext cx="8569325" cy="4824413"/>
          </a:xfrm>
        </p:spPr>
        <p:txBody>
          <a:bodyPr/>
          <a:lstStyle/>
          <a:p>
            <a:pPr lv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1637190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6C294-2534-4D8E-A346-812B0D64D9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89443-4ADF-40B3-9C4A-B59766FEF9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058A23-F79C-4EAC-BFCA-5DE1E21CA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CB3EB8-9130-4492-87C5-30C241E95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243DC-724B-4C0A-804F-4BD50AD43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6167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8F803-0EBC-4D00-B6A4-593FBB361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D88AD-03D3-48D9-BD2C-2468845BD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6CF6A7-0D7B-46AB-801F-A133F89FA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B1CA71-476A-4DB1-9EA3-1E3D1E1B6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sz="675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F05CF-8C92-4D5D-94FC-347F35A4F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7489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4696B-1887-44F2-AC0E-56BD97317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3375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1DBA44-5370-4D36-9294-FC3DAC02E2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B8CF-6980-4F0B-91F0-4FF4B2441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9D136-B06B-48F3-AA98-B4C32F0CE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F6C57-3F8E-49FB-85AF-50E0C0CEB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2712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F5D48-1910-4B6D-B7A3-80993E88F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6E382-8894-409E-8BD1-59DFDA9599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3C54C7-88F1-4431-8BFC-1E461FA0F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9841E3-93E3-4A51-8081-62F5CBBB2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BB529F-8D06-4588-998F-0996B89C1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C13048-4783-47CD-9CB2-635BCFA88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5374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6951C-E3D9-4E1C-928E-F907641FC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A9E5BF-DFAF-42E1-B11B-9EAC25EBF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D82D68-4C9D-4BA3-96EC-7D8EB3BD60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C213C0-6D01-4FB3-95AE-A3FC3E57D5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5C78B2-6233-4865-9003-AF04F86AF3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8441A2-584E-45AE-A272-C353FA520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10F7D9-801B-4CF8-BC7E-082E4C93A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DAE5F8-18F2-416A-A778-D9C90431D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6841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D18FC-C5F2-4AE1-8D71-EFC4734E1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AE4832-7986-42CF-A874-BEE6F4A74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F14DFF-C1C1-4681-8510-EDF1E71F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EF155F-F20B-4457-AD7C-540DF63E9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3922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65C525-990F-4BCE-8CFB-EF3894F3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6745F9-3F81-4CF8-B6E5-A438DB1AB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F67869-7C9F-447D-BAE4-FFF6E4AFE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2830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B26C8-8AEE-4B88-92FB-B78F6D645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18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539E39-F88F-4D83-B8B7-1FBED8F2E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353275-5724-4836-97B2-A379D81F2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058C0-34E0-432F-9091-7684ED042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034CFC-63F5-487A-A78B-5AB216872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B7537-7C83-4171-AFDB-134860AB4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0894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05BC2-385E-4C12-A5D4-9B6C9F1B8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18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1D9E5A-81FB-4BF2-A8CE-2FA869437D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54E80-33F7-4C8F-96AA-0B614C6BA0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6385A0-6BBF-490A-9ABD-2A3411076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C273F3-F1DB-494D-9F32-5794B5DC2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44A787-28CB-489E-A462-ECFDEEEB1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7752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CC8EE-8DD9-4E0E-9121-399227FC2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603C49-8F6B-4743-950E-7E52D1A672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D26A38-60C8-477D-8D23-B529CC30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B3DB83-6539-4975-9816-31B0DBF00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B51AE8-3A29-48BA-8D15-ADB3E7915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0715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AE0B3A-2D43-4171-84E6-29C56F4D1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EDC207-4A38-49B9-8967-466A7ED79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25C617-5808-4716-B65E-54CDF0D7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0CF74C-A4AA-4CD7-9E1E-0AE5D19E1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F979D-7921-4F82-81DF-C7D21E750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0670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6C294-2534-4D8E-A346-812B0D64D9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89443-4ADF-40B3-9C4A-B59766FEF9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058A23-F79C-4EAC-BFCA-5DE1E21CA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CB3EB8-9130-4492-87C5-30C241E95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243DC-724B-4C0A-804F-4BD50AD43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06803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8F803-0EBC-4D00-B6A4-593FBB361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D88AD-03D3-48D9-BD2C-2468845BD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6CF6A7-0D7B-46AB-801F-A133F89FA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B1CA71-476A-4DB1-9EA3-1E3D1E1B6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sz="9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F05CF-8C92-4D5D-94FC-347F35A4F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48718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4696B-1887-44F2-AC0E-56BD97317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1DBA44-5370-4D36-9294-FC3DAC02E2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B8CF-6980-4F0B-91F0-4FF4B2441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9D136-B06B-48F3-AA98-B4C32F0CE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F6C57-3F8E-49FB-85AF-50E0C0CEB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83114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F5D48-1910-4B6D-B7A3-80993E88F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6E382-8894-409E-8BD1-59DFDA9599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3C54C7-88F1-4431-8BFC-1E461FA0F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9841E3-93E3-4A51-8081-62F5CBBB2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BB529F-8D06-4588-998F-0996B89C1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C13048-4783-47CD-9CB2-635BCFA88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33827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6951C-E3D9-4E1C-928E-F907641FC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A9E5BF-DFAF-42E1-B11B-9EAC25EBF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D82D68-4C9D-4BA3-96EC-7D8EB3BD60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C213C0-6D01-4FB3-95AE-A3FC3E57D5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5C78B2-6233-4865-9003-AF04F86AF3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8441A2-584E-45AE-A272-C353FA520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10F7D9-801B-4CF8-BC7E-082E4C93A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DAE5F8-18F2-416A-A778-D9C90431D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58267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D18FC-C5F2-4AE1-8D71-EFC4734E1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AE4832-7986-42CF-A874-BEE6F4A74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F14DFF-C1C1-4681-8510-EDF1E71F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EF155F-F20B-4457-AD7C-540DF63E9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09408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65C525-990F-4BCE-8CFB-EF3894F3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6745F9-3F81-4CF8-B6E5-A438DB1AB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F67869-7C9F-447D-BAE4-FFF6E4AFE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6041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B26C8-8AEE-4B88-92FB-B78F6D645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539E39-F88F-4D83-B8B7-1FBED8F2E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353275-5724-4836-97B2-A379D81F2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058C0-34E0-432F-9091-7684ED042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034CFC-63F5-487A-A78B-5AB216872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B7537-7C83-4171-AFDB-134860AB4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00120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05BC2-385E-4C12-A5D4-9B6C9F1B8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1D9E5A-81FB-4BF2-A8CE-2FA869437D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54E80-33F7-4C8F-96AA-0B614C6BA0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6385A0-6BBF-490A-9ABD-2A3411076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C273F3-F1DB-494D-9F32-5794B5DC2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44A787-28CB-489E-A462-ECFDEEEB1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77358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CC8EE-8DD9-4E0E-9121-399227FC2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603C49-8F6B-4743-950E-7E52D1A672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D26A38-60C8-477D-8D23-B529CC30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B3DB83-6539-4975-9816-31B0DBF00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B51AE8-3A29-48BA-8D15-ADB3E7915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59716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AE0B3A-2D43-4171-84E6-29C56F4D1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EDC207-4A38-49B9-8967-466A7ED79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25C617-5808-4716-B65E-54CDF0D7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0CF74C-A4AA-4CD7-9E1E-0AE5D19E1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F979D-7921-4F82-81DF-C7D21E750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448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charset="0"/>
                <a:ea typeface="ＭＳ Ｐゴシック" charset="-128"/>
              </a:defRPr>
            </a:lvl1pPr>
          </a:lstStyle>
          <a:p>
            <a:pPr>
              <a:defRPr/>
            </a:pPr>
            <a:fld id="{DF44DEF6-72D4-428C-8AB4-4907332B2E87}" type="datetime1">
              <a:rPr lang="en-US" smtClean="0"/>
              <a:pPr>
                <a:defRPr/>
              </a:pPr>
              <a:t>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smtClean="0">
                <a:solidFill>
                  <a:srgbClr val="898989"/>
                </a:solidFill>
                <a:latin typeface="Calibri" charset="0"/>
                <a:ea typeface="ＭＳ Ｐゴシック" charset="-128"/>
              </a:defRPr>
            </a:lvl1pPr>
          </a:lstStyle>
          <a:p>
            <a:pPr>
              <a:defRPr/>
            </a:pPr>
            <a:r>
              <a:rPr lang="en-US"/>
              <a:t>Mr. Sherpinsky's Honors Marketing Class. 2015 All rights reserved.</a:t>
            </a:r>
            <a:endParaRPr lang="nb-N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charset="0"/>
                <a:ea typeface="ＭＳ Ｐゴシック" charset="-128"/>
              </a:defRPr>
            </a:lvl1pPr>
          </a:lstStyle>
          <a:p>
            <a:pPr>
              <a:defRPr/>
            </a:pPr>
            <a:fld id="{BA1C3391-AA00-4335-ADC1-18196F38C9E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84" r:id="rId12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hf sldNum="0" hd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ＭＳ Ｐゴシック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A96D5D-1F64-4BC2-BBFA-970B1998A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A5BE8C-2621-4912-A146-4BA8B7F9B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0703A-4298-4414-82ED-CE28B1466A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D6827-F213-428B-B64D-882A557603DE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DEF195-5720-4C09-A96D-127DAF9848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EFB6E-D167-43CF-9E6E-350F3D5ADE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340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b="1" kern="1200">
          <a:solidFill>
            <a:srgbClr val="53728A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A96D5D-1F64-4BC2-BBFA-970B1998A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A5BE8C-2621-4912-A146-4BA8B7F9B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0703A-4298-4414-82ED-CE28B1466A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D6827-F213-428B-B64D-882A557603DE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DEF195-5720-4C09-A96D-127DAF9848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EFB6E-D167-43CF-9E6E-350F3D5ADE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49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b="1" kern="1200">
          <a:solidFill>
            <a:srgbClr val="53728A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slide" Target="slide27.xml"/><Relationship Id="rId5" Type="http://schemas.openxmlformats.org/officeDocument/2006/relationships/image" Target="../media/image4.png"/><Relationship Id="rId4" Type="http://schemas.openxmlformats.org/officeDocument/2006/relationships/slide" Target="slide28.xml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businessjargons.com/business-level-strategy.html" TargetMode="External"/><Relationship Id="rId2" Type="http://schemas.openxmlformats.org/officeDocument/2006/relationships/hyperlink" Target="https://businessjargons.com/corporate-level-strategy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businessjargons.com/functional-level-strategy.html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businessjargons.com/business-level-strategy.html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3.png"/><Relationship Id="rId7" Type="http://schemas.openxmlformats.org/officeDocument/2006/relationships/slide" Target="slide20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businessjargons.com/swot-analysis.html" TargetMode="External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2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2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2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2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2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3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3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3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7" Type="http://schemas.openxmlformats.org/officeDocument/2006/relationships/image" Target="../media/image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slide" Target="slide32.xml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7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slide" Target="slide33.xml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3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3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3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3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slide" Target="slide3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4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3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4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3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4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4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4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4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4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slide" Target="slide4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4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4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4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4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4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4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slide" Target="slide46.xml"/><Relationship Id="rId5" Type="http://schemas.openxmlformats.org/officeDocument/2006/relationships/image" Target="../media/image4.png"/><Relationship Id="rId4" Type="http://schemas.openxmlformats.org/officeDocument/2006/relationships/slide" Target="slide4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4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4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50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slide" Target="slide48.xml"/><Relationship Id="rId4" Type="http://schemas.openxmlformats.org/officeDocument/2006/relationships/image" Target="../media/image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5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49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" Target="slide52.xml"/><Relationship Id="rId7" Type="http://schemas.openxmlformats.org/officeDocument/2006/relationships/image" Target="../media/image7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slide" Target="slide50.xml"/><Relationship Id="rId4" Type="http://schemas.openxmlformats.org/officeDocument/2006/relationships/image" Target="../media/image4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5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5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3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" Target="slide5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65000"/>
                <a:lumOff val="35000"/>
              </a:schemeClr>
            </a:gs>
            <a:gs pos="0">
              <a:schemeClr val="tx1">
                <a:lumMod val="50000"/>
              </a:schemeClr>
            </a:gs>
            <a:gs pos="0">
              <a:schemeClr val="bg2">
                <a:lumMod val="7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81648" y="1994368"/>
            <a:ext cx="4819353" cy="1936376"/>
          </a:xfrm>
          <a:solidFill>
            <a:srgbClr val="53728A"/>
          </a:solidFill>
        </p:spPr>
        <p:txBody>
          <a:bodyPr vert="horz" lIns="154305" tIns="51435" rIns="102870" bIns="51435" rtlCol="0" anchor="b">
            <a:normAutofit fontScale="90000"/>
          </a:bodyPr>
          <a:lstStyle/>
          <a:p>
            <a:pPr algn="l">
              <a:lnSpc>
                <a:spcPct val="100000"/>
              </a:lnSpc>
            </a:pPr>
            <a:br>
              <a:rPr lang="en-US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3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Planning, </a:t>
            </a:r>
            <a:r>
              <a:rPr lang="en-US" sz="3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strategy and  project selection</a:t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5</a:t>
            </a:r>
            <a:br>
              <a:rPr lang="en-US" sz="1575" dirty="0">
                <a:solidFill>
                  <a:schemeClr val="bg1"/>
                </a:solidFill>
                <a:latin typeface="+mn-lt"/>
              </a:rPr>
            </a:br>
            <a:br>
              <a:rPr lang="en-US" sz="1800" dirty="0">
                <a:solidFill>
                  <a:schemeClr val="bg1"/>
                </a:solidFill>
                <a:latin typeface="+mn-lt"/>
              </a:rPr>
            </a:br>
            <a:r>
              <a:rPr lang="en-US" sz="2200" dirty="0">
                <a:solidFill>
                  <a:schemeClr val="bg1"/>
                </a:solidFill>
                <a:latin typeface="+mn-lt"/>
              </a:rPr>
              <a:t>Prepared by/ Dr. Walaa Mohamed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81648" y="3985321"/>
            <a:ext cx="4819353" cy="878314"/>
          </a:xfrm>
          <a:solidFill>
            <a:schemeClr val="tx1">
              <a:lumMod val="65000"/>
              <a:lumOff val="35000"/>
            </a:schemeClr>
          </a:solidFill>
        </p:spPr>
        <p:txBody>
          <a:bodyPr vert="horz" lIns="154305" tIns="51435" rIns="102870" bIns="51435" rtlCol="0">
            <a:normAutofit/>
          </a:bodyPr>
          <a:lstStyle/>
          <a:p>
            <a:pPr algn="l"/>
            <a:r>
              <a:rPr lang="en-US" sz="1600" b="1" dirty="0">
                <a:solidFill>
                  <a:schemeClr val="bg1">
                    <a:lumMod val="95000"/>
                  </a:schemeClr>
                </a:solidFill>
              </a:rPr>
              <a:t>PMG101</a:t>
            </a:r>
          </a:p>
          <a:p>
            <a:pPr algn="l"/>
            <a:r>
              <a:rPr lang="en-US" sz="1600" b="1" dirty="0">
                <a:solidFill>
                  <a:schemeClr val="bg1">
                    <a:lumMod val="95000"/>
                  </a:schemeClr>
                </a:solidFill>
              </a:rPr>
              <a:t>Foundations of Project Management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143002" y="1994368"/>
            <a:ext cx="1977160" cy="286926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51435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1" dirty="0">
              <a:solidFill>
                <a:prstClr val="white"/>
              </a:solidFill>
              <a:latin typeface="Calibri"/>
            </a:endParaRPr>
          </a:p>
          <a:p>
            <a:pPr defTabSz="51435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1" dirty="0">
              <a:solidFill>
                <a:prstClr val="white"/>
              </a:solidFill>
              <a:latin typeface="Calibri"/>
            </a:endParaRPr>
          </a:p>
          <a:p>
            <a:pPr defTabSz="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88" b="1" dirty="0">
                <a:solidFill>
                  <a:srgbClr val="53728A"/>
                </a:solidFill>
                <a:latin typeface="Calibri"/>
              </a:rPr>
              <a:t>Everyone’s Smart</a:t>
            </a:r>
            <a:br>
              <a:rPr lang="en-US" sz="1688" b="1" dirty="0">
                <a:solidFill>
                  <a:srgbClr val="53728A"/>
                </a:solidFill>
                <a:latin typeface="Calibri"/>
              </a:rPr>
            </a:br>
            <a:r>
              <a:rPr lang="en-US" sz="1688" b="1" dirty="0">
                <a:solidFill>
                  <a:srgbClr val="53728A"/>
                </a:solidFill>
                <a:latin typeface="Calibri"/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809" y="2483506"/>
            <a:ext cx="1515680" cy="832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060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0D77EF0E-5802-4D09-ADFF-D8CD65B486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93494" y="1253331"/>
            <a:ext cx="6850486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en-US" sz="3200" dirty="0"/>
              <a:t> -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Understand project planning steps.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-Understand different levels of strategy.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- Understand different types of generic business level strategies.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-You will be able to make SWOT analysis.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-Understand difference between plan and strategy.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3D056A44-5E72-4926-BF59-B0B6521FD6C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4890" y="10"/>
            <a:ext cx="1159090" cy="1253322"/>
          </a:xfrm>
          <a:prstGeom prst="rect">
            <a:avLst/>
          </a:prstGeom>
        </p:spPr>
      </p:pic>
      <p:pic>
        <p:nvPicPr>
          <p:cNvPr id="40" name="Picture 6">
            <a:extLst>
              <a:ext uri="{FF2B5EF4-FFF2-40B4-BE49-F238E27FC236}">
                <a16:creationId xmlns:a16="http://schemas.microsoft.com/office/drawing/2014/main" id="{8A50601E-98AA-4DD3-A7F5-2B7EBE5C68D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828" r="25901"/>
          <a:stretch/>
        </p:blipFill>
        <p:spPr>
          <a:xfrm>
            <a:off x="19" y="10"/>
            <a:ext cx="2293475" cy="6857990"/>
          </a:xfrm>
          <a:prstGeom prst="rect">
            <a:avLst/>
          </a:prstGeom>
          <a:ln w="9525">
            <a:solidFill>
              <a:schemeClr val="tx1">
                <a:alpha val="20000"/>
              </a:schemeClr>
            </a:solidFill>
          </a:ln>
        </p:spPr>
      </p:pic>
      <p:sp>
        <p:nvSpPr>
          <p:cNvPr id="41" name="مربع نص 40">
            <a:extLst>
              <a:ext uri="{FF2B5EF4-FFF2-40B4-BE49-F238E27FC236}">
                <a16:creationId xmlns:a16="http://schemas.microsoft.com/office/drawing/2014/main" id="{69EBC66A-75AB-4F4F-A33A-697CF558AEEC}"/>
              </a:ext>
            </a:extLst>
          </p:cNvPr>
          <p:cNvSpPr txBox="1"/>
          <p:nvPr/>
        </p:nvSpPr>
        <p:spPr>
          <a:xfrm>
            <a:off x="0" y="2169967"/>
            <a:ext cx="463945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/>
              <a:t>Learning </a:t>
            </a:r>
          </a:p>
          <a:p>
            <a:r>
              <a:rPr lang="en-US" sz="4000" b="1" dirty="0"/>
              <a:t>objectives</a:t>
            </a:r>
          </a:p>
        </p:txBody>
      </p:sp>
    </p:spTree>
    <p:extLst>
      <p:ext uri="{BB962C8B-B14F-4D97-AF65-F5344CB8AC3E}">
        <p14:creationId xmlns:p14="http://schemas.microsoft.com/office/powerpoint/2010/main" val="21975960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Rectangle 79"/>
          <p:cNvSpPr/>
          <p:nvPr/>
        </p:nvSpPr>
        <p:spPr>
          <a:xfrm>
            <a:off x="0" y="3883025"/>
            <a:ext cx="9144000" cy="2046288"/>
          </a:xfrm>
          <a:prstGeom prst="rect">
            <a:avLst/>
          </a:prstGeom>
          <a:gradFill>
            <a:gsLst>
              <a:gs pos="2000">
                <a:schemeClr val="bg1">
                  <a:lumMod val="75000"/>
                </a:schemeClr>
              </a:gs>
              <a:gs pos="58000">
                <a:schemeClr val="bg1"/>
              </a:gs>
            </a:gsLst>
            <a:lin ang="540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ea typeface="ＭＳ Ｐゴシック" pitchFamily="-105" charset="-128"/>
            </a:endParaRPr>
          </a:p>
        </p:txBody>
      </p:sp>
      <p:sp>
        <p:nvSpPr>
          <p:cNvPr id="2051" name="TextBox 54"/>
          <p:cNvSpPr txBox="1">
            <a:spLocks noChangeArrowheads="1"/>
          </p:cNvSpPr>
          <p:nvPr/>
        </p:nvSpPr>
        <p:spPr bwMode="auto">
          <a:xfrm>
            <a:off x="785813" y="285750"/>
            <a:ext cx="5324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Take Excellent Notes!</a:t>
            </a:r>
          </a:p>
        </p:txBody>
      </p:sp>
      <p:sp>
        <p:nvSpPr>
          <p:cNvPr id="8196" name="Rektangel 76"/>
          <p:cNvSpPr>
            <a:spLocks noChangeArrowheads="1"/>
          </p:cNvSpPr>
          <p:nvPr/>
        </p:nvSpPr>
        <p:spPr bwMode="auto">
          <a:xfrm>
            <a:off x="1112838" y="5473700"/>
            <a:ext cx="220980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IN" sz="1300" b="1" noProof="1">
                <a:solidFill>
                  <a:srgbClr val="FFFFFF"/>
                </a:solidFill>
                <a:cs typeface="Arial" charset="0"/>
              </a:rPr>
              <a:t>Example text</a:t>
            </a:r>
          </a:p>
          <a:p>
            <a:r>
              <a:rPr lang="en-IN" sz="1100" noProof="1">
                <a:solidFill>
                  <a:srgbClr val="FFFFFF"/>
                </a:solidFill>
                <a:cs typeface="Arial" charset="0"/>
              </a:rPr>
              <a:t>Go ahead and replace it with your own text. This is an example text. </a:t>
            </a:r>
            <a:endParaRPr lang="da-DK" sz="1100">
              <a:solidFill>
                <a:srgbClr val="FFFFFF"/>
              </a:solidFill>
            </a:endParaRPr>
          </a:p>
          <a:p>
            <a:endParaRPr lang="da-DK">
              <a:solidFill>
                <a:srgbClr val="1E1C11"/>
              </a:solidFill>
            </a:endParaRPr>
          </a:p>
        </p:txBody>
      </p:sp>
      <p:grpSp>
        <p:nvGrpSpPr>
          <p:cNvPr id="8197" name="Group 19"/>
          <p:cNvGrpSpPr>
            <a:grpSpLocks/>
          </p:cNvGrpSpPr>
          <p:nvPr/>
        </p:nvGrpSpPr>
        <p:grpSpPr bwMode="auto">
          <a:xfrm>
            <a:off x="808038" y="5562600"/>
            <a:ext cx="250825" cy="250825"/>
            <a:chOff x="530225" y="5016500"/>
            <a:chExt cx="393700" cy="393700"/>
          </a:xfrm>
        </p:grpSpPr>
        <p:sp>
          <p:nvSpPr>
            <p:cNvPr id="8226" name="Oval 175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8227" name="Isosceles Triangle 176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en-US">
                <a:solidFill>
                  <a:srgbClr val="353637"/>
                </a:solidFill>
              </a:endParaRPr>
            </a:p>
          </p:txBody>
        </p:sp>
      </p:grpSp>
      <p:sp>
        <p:nvSpPr>
          <p:cNvPr id="8198" name="Rectangle 4"/>
          <p:cNvSpPr>
            <a:spLocks noChangeArrowheads="1"/>
          </p:cNvSpPr>
          <p:nvPr/>
        </p:nvSpPr>
        <p:spPr bwMode="gray">
          <a:xfrm>
            <a:off x="874713" y="6264275"/>
            <a:ext cx="15382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defTabSz="801688"/>
            <a:r>
              <a:rPr lang="en-US" sz="1000">
                <a:solidFill>
                  <a:srgbClr val="FFFFFF"/>
                </a:solidFill>
              </a:rPr>
              <a:t>Your own footer</a:t>
            </a:r>
          </a:p>
        </p:txBody>
      </p:sp>
      <p:sp>
        <p:nvSpPr>
          <p:cNvPr id="8199" name="Rectangle 4"/>
          <p:cNvSpPr>
            <a:spLocks noChangeArrowheads="1"/>
          </p:cNvSpPr>
          <p:nvPr/>
        </p:nvSpPr>
        <p:spPr bwMode="gray">
          <a:xfrm>
            <a:off x="6767513" y="6264275"/>
            <a:ext cx="15382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r" defTabSz="801688"/>
            <a:r>
              <a:rPr lang="en-US" sz="1000">
                <a:solidFill>
                  <a:srgbClr val="FFFFFF"/>
                </a:solidFill>
              </a:rPr>
              <a:t>Your Logo</a:t>
            </a:r>
          </a:p>
        </p:txBody>
      </p: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516886" y="1068876"/>
            <a:ext cx="7740650" cy="5035550"/>
            <a:chOff x="471488" y="1165225"/>
            <a:chExt cx="7740650" cy="3713163"/>
          </a:xfrm>
        </p:grpSpPr>
        <p:grpSp>
          <p:nvGrpSpPr>
            <p:cNvPr id="8211" name="Group 117"/>
            <p:cNvGrpSpPr>
              <a:grpSpLocks/>
            </p:cNvGrpSpPr>
            <p:nvPr/>
          </p:nvGrpSpPr>
          <p:grpSpPr bwMode="auto">
            <a:xfrm>
              <a:off x="471488" y="1165225"/>
              <a:ext cx="7740650" cy="3694113"/>
              <a:chOff x="471210" y="1164522"/>
              <a:chExt cx="7740358" cy="3694514"/>
            </a:xfrm>
          </p:grpSpPr>
          <p:sp>
            <p:nvSpPr>
              <p:cNvPr id="7" name="Rounded Rectangle 6"/>
              <p:cNvSpPr/>
              <p:nvPr/>
            </p:nvSpPr>
            <p:spPr>
              <a:xfrm>
                <a:off x="471210" y="1164522"/>
                <a:ext cx="7740358" cy="3694514"/>
              </a:xfrm>
              <a:prstGeom prst="roundRect">
                <a:avLst>
                  <a:gd name="adj" fmla="val 5555"/>
                </a:avLst>
              </a:prstGeom>
              <a:gradFill>
                <a:gsLst>
                  <a:gs pos="0">
                    <a:schemeClr val="bg1">
                      <a:lumMod val="65000"/>
                    </a:schemeClr>
                  </a:gs>
                  <a:gs pos="69000">
                    <a:schemeClr val="bg1">
                      <a:lumMod val="75000"/>
                    </a:schemeClr>
                  </a:gs>
                  <a:gs pos="100000">
                    <a:schemeClr val="bg1">
                      <a:lumMod val="85000"/>
                    </a:schemeClr>
                  </a:gs>
                  <a:gs pos="41000">
                    <a:schemeClr val="bg1"/>
                  </a:gs>
                </a:gsLst>
                <a:lin ang="19140000" scaled="0"/>
              </a:gradFill>
              <a:ln>
                <a:solidFill>
                  <a:schemeClr val="bg1">
                    <a:lumMod val="75000"/>
                  </a:schemeClr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  <a:reflection stA="21000" endPos="22000" dist="50800" dir="5400000" sy="-100000" algn="bl" rotWithShape="0"/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9" name="Rounded Rectangle 8"/>
              <p:cNvSpPr/>
              <p:nvPr/>
            </p:nvSpPr>
            <p:spPr>
              <a:xfrm>
                <a:off x="593442" y="1285185"/>
                <a:ext cx="7467318" cy="3451600"/>
              </a:xfrm>
              <a:prstGeom prst="roundRect">
                <a:avLst>
                  <a:gd name="adj" fmla="val 4812"/>
                </a:avLst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grpSp>
            <p:nvGrpSpPr>
              <p:cNvPr id="8215" name="Gruppe 61"/>
              <p:cNvGrpSpPr>
                <a:grpSpLocks/>
              </p:cNvGrpSpPr>
              <p:nvPr/>
            </p:nvGrpSpPr>
            <p:grpSpPr bwMode="auto">
              <a:xfrm flipH="1">
                <a:off x="7082031" y="2554557"/>
                <a:ext cx="764755" cy="791220"/>
                <a:chOff x="1760019" y="3875595"/>
                <a:chExt cx="1018741" cy="1016530"/>
              </a:xfrm>
            </p:grpSpPr>
            <p:grpSp>
              <p:nvGrpSpPr>
                <p:cNvPr id="8218" name="Gruppe 59"/>
                <p:cNvGrpSpPr>
                  <a:grpSpLocks/>
                </p:cNvGrpSpPr>
                <p:nvPr/>
              </p:nvGrpSpPr>
              <p:grpSpPr bwMode="auto">
                <a:xfrm>
                  <a:off x="1762304" y="3875595"/>
                  <a:ext cx="1016456" cy="1016530"/>
                  <a:chOff x="3906064" y="1406380"/>
                  <a:chExt cx="496973" cy="497009"/>
                </a:xfrm>
              </p:grpSpPr>
              <p:sp>
                <p:nvSpPr>
                  <p:cNvPr id="15" name="Ellipse 30"/>
                  <p:cNvSpPr/>
                  <p:nvPr/>
                </p:nvSpPr>
                <p:spPr bwMode="auto">
                  <a:xfrm rot="17065673">
                    <a:off x="3906046" y="1406398"/>
                    <a:ext cx="497009" cy="496973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  <a:gs pos="0">
                        <a:schemeClr val="tx1">
                          <a:lumMod val="75000"/>
                          <a:lumOff val="25000"/>
                        </a:schemeClr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9525" cap="flat" cmpd="sng" algn="ctr">
                    <a:noFill/>
                    <a:prstDash val="solid"/>
                  </a:ln>
                  <a:effectLst>
                    <a:innerShdw blurRad="269875" dist="114300" dir="480000">
                      <a:srgbClr val="000000">
                        <a:alpha val="13000"/>
                      </a:srgbClr>
                    </a:innerShdw>
                  </a:effectLst>
                </p:spPr>
                <p:txBody>
                  <a:bodyPr anchor="ctr"/>
                  <a:lstStyle>
                    <a:lvl1pPr marL="342900" indent="-342900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1pPr>
                    <a:lvl2pPr marL="37931725" indent="-37474525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2pPr>
                    <a:lvl3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3pPr>
                    <a:lvl4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4pPr>
                    <a:lvl5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5pPr>
                    <a:lvl6pPr marL="4572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6pPr>
                    <a:lvl7pPr marL="9144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7pPr>
                    <a:lvl8pPr marL="1371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8pPr>
                    <a:lvl9pPr marL="18288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9pPr>
                  </a:lstStyle>
                  <a:p>
                    <a:pPr algn="ctr" eaLnBrk="1" hangingPunct="1">
                      <a:buFont typeface="Calibri" charset="0"/>
                      <a:buAutoNum type="arabicPeriod"/>
                      <a:defRPr/>
                    </a:pPr>
                    <a:endParaRPr lang="da-DK" sz="18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8225" name="Ellipse 31"/>
                  <p:cNvSpPr>
                    <a:spLocks noChangeArrowheads="1"/>
                  </p:cNvSpPr>
                  <p:nvPr/>
                </p:nvSpPr>
                <p:spPr bwMode="auto">
                  <a:xfrm>
                    <a:off x="3955823" y="1424813"/>
                    <a:ext cx="366004" cy="26927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CF9">
                          <a:alpha val="31998"/>
                        </a:srgbClr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5400000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marL="342900" indent="-342900" algn="ctr">
                      <a:buFont typeface="Calibri" pitchFamily="34" charset="0"/>
                      <a:buAutoNum type="arabicPeriod"/>
                    </a:pPr>
                    <a:endParaRPr lang="da-DK">
                      <a:solidFill>
                        <a:srgbClr val="FFFFFF"/>
                      </a:solidFill>
                    </a:endParaRPr>
                  </a:p>
                </p:txBody>
              </p:sp>
            </p:grpSp>
            <p:sp>
              <p:nvSpPr>
                <p:cNvPr id="14" name="Måne 29"/>
                <p:cNvSpPr/>
                <p:nvPr/>
              </p:nvSpPr>
              <p:spPr bwMode="auto">
                <a:xfrm rot="16570711">
                  <a:off x="2013672" y="4164325"/>
                  <a:ext cx="460273" cy="967579"/>
                </a:xfrm>
                <a:prstGeom prst="moon">
                  <a:avLst>
                    <a:gd name="adj" fmla="val 8755"/>
                  </a:avLst>
                </a:prstGeom>
                <a:gradFill flip="none" rotWithShape="1">
                  <a:gsLst>
                    <a:gs pos="24000">
                      <a:sysClr val="windowText" lastClr="000000">
                        <a:alpha val="24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1pPr>
                  <a:lvl2pPr marL="37931725" indent="-37474525"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2pPr>
                  <a:lvl3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3pPr>
                  <a:lvl4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4pPr>
                  <a:lvl5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9pPr>
                </a:lstStyle>
                <a:p>
                  <a:pPr algn="ctr" eaLnBrk="1" hangingPunct="1">
                    <a:defRPr/>
                  </a:pPr>
                  <a:endParaRPr lang="da-DK" sz="1800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8216" name="Rectangle 115"/>
              <p:cNvSpPr>
                <a:spLocks noChangeArrowheads="1"/>
              </p:cNvSpPr>
              <p:nvPr/>
            </p:nvSpPr>
            <p:spPr bwMode="auto">
              <a:xfrm>
                <a:off x="1058563" y="1285185"/>
                <a:ext cx="5884640" cy="34516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7" name="Rounded Rectangle 116"/>
              <p:cNvSpPr/>
              <p:nvPr/>
            </p:nvSpPr>
            <p:spPr>
              <a:xfrm flipH="1">
                <a:off x="841083" y="2615655"/>
                <a:ext cx="66672" cy="676348"/>
              </a:xfrm>
              <a:prstGeom prst="roundRect">
                <a:avLst>
                  <a:gd name="adj" fmla="val 4812"/>
                </a:avLst>
              </a:prstGeom>
              <a:solidFill>
                <a:srgbClr val="0D0D0D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  <p:sp>
          <p:nvSpPr>
            <p:cNvPr id="11" name="Rounded Rectangle 10"/>
            <p:cNvSpPr/>
            <p:nvPr/>
          </p:nvSpPr>
          <p:spPr>
            <a:xfrm>
              <a:off x="485775" y="1184275"/>
              <a:ext cx="7523163" cy="3694113"/>
            </a:xfrm>
            <a:custGeom>
              <a:avLst/>
              <a:gdLst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6009055 w 6185849"/>
                <a:gd name="connsiteY5" fmla="*/ 3674030 h 3674030"/>
                <a:gd name="connsiteX6" fmla="*/ 176794 w 6185849"/>
                <a:gd name="connsiteY6" fmla="*/ 3674030 h 3674030"/>
                <a:gd name="connsiteX7" fmla="*/ 0 w 6185849"/>
                <a:gd name="connsiteY7" fmla="*/ 3497236 h 3674030"/>
                <a:gd name="connsiteX8" fmla="*/ 0 w 6185849"/>
                <a:gd name="connsiteY8" fmla="*/ 176794 h 3674030"/>
                <a:gd name="connsiteX0" fmla="*/ 0 w 6185849"/>
                <a:gd name="connsiteY0" fmla="*/ 176794 h 3811663"/>
                <a:gd name="connsiteX1" fmla="*/ 176794 w 6185849"/>
                <a:gd name="connsiteY1" fmla="*/ 0 h 3811663"/>
                <a:gd name="connsiteX2" fmla="*/ 6009055 w 6185849"/>
                <a:gd name="connsiteY2" fmla="*/ 0 h 3811663"/>
                <a:gd name="connsiteX3" fmla="*/ 6185849 w 6185849"/>
                <a:gd name="connsiteY3" fmla="*/ 176794 h 3811663"/>
                <a:gd name="connsiteX4" fmla="*/ 6185849 w 6185849"/>
                <a:gd name="connsiteY4" fmla="*/ 3497236 h 3811663"/>
                <a:gd name="connsiteX5" fmla="*/ 176794 w 6185849"/>
                <a:gd name="connsiteY5" fmla="*/ 3674030 h 3811663"/>
                <a:gd name="connsiteX6" fmla="*/ 0 w 6185849"/>
                <a:gd name="connsiteY6" fmla="*/ 3497236 h 3811663"/>
                <a:gd name="connsiteX7" fmla="*/ 0 w 6185849"/>
                <a:gd name="connsiteY7" fmla="*/ 176794 h 3811663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176794 w 6185849"/>
                <a:gd name="connsiteY4" fmla="*/ 3674030 h 3674030"/>
                <a:gd name="connsiteX5" fmla="*/ 0 w 6185849"/>
                <a:gd name="connsiteY5" fmla="*/ 3497236 h 3674030"/>
                <a:gd name="connsiteX6" fmla="*/ 0 w 6185849"/>
                <a:gd name="connsiteY6" fmla="*/ 176794 h 3674030"/>
                <a:gd name="connsiteX0" fmla="*/ 0 w 6185849"/>
                <a:gd name="connsiteY0" fmla="*/ 190449 h 3687685"/>
                <a:gd name="connsiteX1" fmla="*/ 176794 w 6185849"/>
                <a:gd name="connsiteY1" fmla="*/ 13655 h 3687685"/>
                <a:gd name="connsiteX2" fmla="*/ 4274819 w 6185849"/>
                <a:gd name="connsiteY2" fmla="*/ 0 h 3687685"/>
                <a:gd name="connsiteX3" fmla="*/ 6185849 w 6185849"/>
                <a:gd name="connsiteY3" fmla="*/ 190449 h 3687685"/>
                <a:gd name="connsiteX4" fmla="*/ 176794 w 6185849"/>
                <a:gd name="connsiteY4" fmla="*/ 3687685 h 3687685"/>
                <a:gd name="connsiteX5" fmla="*/ 0 w 6185849"/>
                <a:gd name="connsiteY5" fmla="*/ 3510891 h 3687685"/>
                <a:gd name="connsiteX6" fmla="*/ 0 w 6185849"/>
                <a:gd name="connsiteY6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74819" h="3687685">
                  <a:moveTo>
                    <a:pt x="0" y="190449"/>
                  </a:moveTo>
                  <a:cubicBezTo>
                    <a:pt x="0" y="92808"/>
                    <a:pt x="79153" y="13655"/>
                    <a:pt x="176794" y="13655"/>
                  </a:cubicBezTo>
                  <a:lnTo>
                    <a:pt x="4274819" y="0"/>
                  </a:lnTo>
                  <a:cubicBezTo>
                    <a:pt x="4233852" y="25192"/>
                    <a:pt x="889264" y="3102537"/>
                    <a:pt x="176794" y="3687685"/>
                  </a:cubicBezTo>
                  <a:cubicBezTo>
                    <a:pt x="79153" y="3687685"/>
                    <a:pt x="0" y="3608532"/>
                    <a:pt x="0" y="3510891"/>
                  </a:cubicBezTo>
                  <a:lnTo>
                    <a:pt x="0" y="1904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alpha val="15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</p:grpSp>
      <p:grpSp>
        <p:nvGrpSpPr>
          <p:cNvPr id="20" name="Group 90"/>
          <p:cNvGrpSpPr>
            <a:grpSpLocks/>
          </p:cNvGrpSpPr>
          <p:nvPr/>
        </p:nvGrpSpPr>
        <p:grpSpPr bwMode="auto">
          <a:xfrm>
            <a:off x="4940300" y="4675188"/>
            <a:ext cx="4783138" cy="968375"/>
            <a:chOff x="4940193" y="4878304"/>
            <a:chExt cx="4783391" cy="968295"/>
          </a:xfrm>
        </p:grpSpPr>
        <p:sp>
          <p:nvSpPr>
            <p:cNvPr id="85" name="Oval 84"/>
            <p:cNvSpPr/>
            <p:nvPr/>
          </p:nvSpPr>
          <p:spPr>
            <a:xfrm rot="589461">
              <a:off x="4940193" y="5002119"/>
              <a:ext cx="1249429" cy="109528"/>
            </a:xfrm>
            <a:prstGeom prst="ellipse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 rot="589461">
              <a:off x="5329152" y="5340228"/>
              <a:ext cx="4384907" cy="109529"/>
            </a:xfrm>
            <a:prstGeom prst="rect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7" name="Rounded Rectangle 86"/>
            <p:cNvSpPr/>
            <p:nvPr/>
          </p:nvSpPr>
          <p:spPr>
            <a:xfrm rot="589461">
              <a:off x="8986945" y="5622779"/>
              <a:ext cx="736639" cy="223820"/>
            </a:xfrm>
            <a:prstGeom prst="roundRect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grpSp>
          <p:nvGrpSpPr>
            <p:cNvPr id="8207" name="Group 87"/>
            <p:cNvGrpSpPr>
              <a:grpSpLocks/>
            </p:cNvGrpSpPr>
            <p:nvPr/>
          </p:nvGrpSpPr>
          <p:grpSpPr bwMode="auto">
            <a:xfrm>
              <a:off x="4940193" y="4878304"/>
              <a:ext cx="4783391" cy="825387"/>
              <a:chOff x="4940193" y="4878304"/>
              <a:chExt cx="4783391" cy="825387"/>
            </a:xfrm>
          </p:grpSpPr>
          <p:sp>
            <p:nvSpPr>
              <p:cNvPr id="79" name="Oval 78"/>
              <p:cNvSpPr/>
              <p:nvPr/>
            </p:nvSpPr>
            <p:spPr>
              <a:xfrm rot="589461">
                <a:off x="4940193" y="4878304"/>
                <a:ext cx="1249429" cy="109528"/>
              </a:xfrm>
              <a:prstGeom prst="ellipse">
                <a:avLst/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sp>
            <p:nvSpPr>
              <p:cNvPr id="8209" name="Rectangle 76"/>
              <p:cNvSpPr>
                <a:spLocks noChangeArrowheads="1"/>
              </p:cNvSpPr>
              <p:nvPr/>
            </p:nvSpPr>
            <p:spPr bwMode="auto">
              <a:xfrm rot="589461">
                <a:off x="5329152" y="5216413"/>
                <a:ext cx="4384907" cy="109529"/>
              </a:xfrm>
              <a:prstGeom prst="rect">
                <a:avLst/>
              </a:prstGeom>
              <a:gradFill rotWithShape="1">
                <a:gsLst>
                  <a:gs pos="0">
                    <a:srgbClr val="A6A6A6"/>
                  </a:gs>
                  <a:gs pos="5000">
                    <a:srgbClr val="A6A6A6"/>
                  </a:gs>
                  <a:gs pos="50000">
                    <a:srgbClr val="F2F2F2"/>
                  </a:gs>
                  <a:gs pos="100000">
                    <a:srgbClr val="BFBFBF"/>
                  </a:gs>
                </a:gsLst>
                <a:lin ang="5400000"/>
              </a:gradFill>
              <a:ln w="9525">
                <a:solidFill>
                  <a:srgbClr val="A6A6A6"/>
                </a:solidFill>
                <a:miter lim="800000"/>
                <a:headEnd/>
                <a:tailEnd/>
              </a:ln>
              <a:effectLst>
                <a:outerShdw dist="23000" dir="839963" rotWithShape="0">
                  <a:srgbClr val="808080">
                    <a:alpha val="34998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82" name="Rounded Rectangle 81"/>
              <p:cNvSpPr/>
              <p:nvPr/>
            </p:nvSpPr>
            <p:spPr>
              <a:xfrm rot="589461">
                <a:off x="8986945" y="5479916"/>
                <a:ext cx="736639" cy="223820"/>
              </a:xfrm>
              <a:prstGeom prst="roundRect">
                <a:avLst/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95000"/>
                      <a:lumOff val="5000"/>
                    </a:schemeClr>
                  </a:gs>
                  <a:gs pos="59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498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</p:grpSp>
      <p:pic>
        <p:nvPicPr>
          <p:cNvPr id="32" name="Picture 3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33" name="Picture 32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0334" y="1763110"/>
            <a:ext cx="2303515" cy="2303515"/>
          </a:xfrm>
          <a:prstGeom prst="rect">
            <a:avLst/>
          </a:prstGeom>
        </p:spPr>
      </p:pic>
      <p:pic>
        <p:nvPicPr>
          <p:cNvPr id="34" name="عنصر نائب للمحتوى 6">
            <a:extLst>
              <a:ext uri="{FF2B5EF4-FFF2-40B4-BE49-F238E27FC236}">
                <a16:creationId xmlns:a16="http://schemas.microsoft.com/office/drawing/2014/main" id="{39329D83-B1D5-4C4F-9DD9-2D4CA724963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9226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.075 L -0.31164 -0.33263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90" y="-20394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1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1164 -0.33263 L 3.88889E-6 0.075 " pathEditMode="relative" rAng="0" ptsTypes="AA">
                                      <p:cBhvr>
                                        <p:cTn id="20" dur="8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73" y="2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C54A3646-77FE-4862-96CE-45260829B1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3F6FA249-9C10-48B9-9F72-1F333D8A9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13134" y="0"/>
            <a:ext cx="9438087" cy="6853238"/>
            <a:chOff x="-417513" y="0"/>
            <a:chExt cx="12584114" cy="6853238"/>
          </a:xfrm>
        </p:grpSpPr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036894FA-6F9A-4863-AEC5-B734F4226C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6B103C0B-E1BF-4BF0-9605-7426160F9E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id="{B796B9AB-146B-42B0-B1F4-7EF69C521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id="{0B8CEE20-F67A-4CFC-88F1-4C942EB624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id="{6B823E68-E880-4A79-82AD-6088E1DEAD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id="{C90FFE78-151B-4C6F-893F-6832706022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1">
              <a:extLst>
                <a:ext uri="{FF2B5EF4-FFF2-40B4-BE49-F238E27FC236}">
                  <a16:creationId xmlns:a16="http://schemas.microsoft.com/office/drawing/2014/main" id="{3A2B9B53-0432-42A0-ACC1-23CCDB1183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id="{142954D5-E17A-4C4B-B575-9D2BE72C64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3">
              <a:extLst>
                <a:ext uri="{FF2B5EF4-FFF2-40B4-BE49-F238E27FC236}">
                  <a16:creationId xmlns:a16="http://schemas.microsoft.com/office/drawing/2014/main" id="{2317E4B1-5573-4066-895C-2FB759804A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4">
              <a:extLst>
                <a:ext uri="{FF2B5EF4-FFF2-40B4-BE49-F238E27FC236}">
                  <a16:creationId xmlns:a16="http://schemas.microsoft.com/office/drawing/2014/main" id="{EBA723B4-613D-41FA-93E8-94173C930F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15">
              <a:extLst>
                <a:ext uri="{FF2B5EF4-FFF2-40B4-BE49-F238E27FC236}">
                  <a16:creationId xmlns:a16="http://schemas.microsoft.com/office/drawing/2014/main" id="{D2693AEC-A60D-40B1-87B3-1EF30A56D4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16">
              <a:extLst>
                <a:ext uri="{FF2B5EF4-FFF2-40B4-BE49-F238E27FC236}">
                  <a16:creationId xmlns:a16="http://schemas.microsoft.com/office/drawing/2014/main" id="{0EFB57B1-129C-4CA5-9513-29226043BF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17">
              <a:extLst>
                <a:ext uri="{FF2B5EF4-FFF2-40B4-BE49-F238E27FC236}">
                  <a16:creationId xmlns:a16="http://schemas.microsoft.com/office/drawing/2014/main" id="{AC89A1FD-35E1-4574-A439-61C20F457D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18">
              <a:extLst>
                <a:ext uri="{FF2B5EF4-FFF2-40B4-BE49-F238E27FC236}">
                  <a16:creationId xmlns:a16="http://schemas.microsoft.com/office/drawing/2014/main" id="{4D55D1DF-59D8-4B47-87C4-FB3A82689A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19">
              <a:extLst>
                <a:ext uri="{FF2B5EF4-FFF2-40B4-BE49-F238E27FC236}">
                  <a16:creationId xmlns:a16="http://schemas.microsoft.com/office/drawing/2014/main" id="{F99FF32E-3548-4B4D-894E-B3A06C12A7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9" name="Freeform 20">
              <a:extLst>
                <a:ext uri="{FF2B5EF4-FFF2-40B4-BE49-F238E27FC236}">
                  <a16:creationId xmlns:a16="http://schemas.microsoft.com/office/drawing/2014/main" id="{5005D0D4-EFA9-4355-BA9B-A7B46F9412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bg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0" name="Freeform 21">
              <a:extLst>
                <a:ext uri="{FF2B5EF4-FFF2-40B4-BE49-F238E27FC236}">
                  <a16:creationId xmlns:a16="http://schemas.microsoft.com/office/drawing/2014/main" id="{6350B02F-5937-44B9-83F4-9C970BE963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1" name="Freeform 22">
              <a:extLst>
                <a:ext uri="{FF2B5EF4-FFF2-40B4-BE49-F238E27FC236}">
                  <a16:creationId xmlns:a16="http://schemas.microsoft.com/office/drawing/2014/main" id="{F21A245F-C10F-495E-BD0E-CE576C7F0D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2" name="Freeform 23">
              <a:extLst>
                <a:ext uri="{FF2B5EF4-FFF2-40B4-BE49-F238E27FC236}">
                  <a16:creationId xmlns:a16="http://schemas.microsoft.com/office/drawing/2014/main" id="{6F524856-7B56-403B-B504-044710FD54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3" name="Freeform 24">
              <a:extLst>
                <a:ext uri="{FF2B5EF4-FFF2-40B4-BE49-F238E27FC236}">
                  <a16:creationId xmlns:a16="http://schemas.microsoft.com/office/drawing/2014/main" id="{4E6D29BC-894B-4228-9F3F-92037EA396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4" name="Freeform 25">
              <a:extLst>
                <a:ext uri="{FF2B5EF4-FFF2-40B4-BE49-F238E27FC236}">
                  <a16:creationId xmlns:a16="http://schemas.microsoft.com/office/drawing/2014/main" id="{E03B2DC6-DF02-45CB-AC7C-6EBBD359C3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700D0C16-8549-4373-8B7C-3555082CEA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2748" y="0"/>
            <a:ext cx="7701252" cy="68692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Isosceles Triangle 37">
            <a:extLst>
              <a:ext uri="{FF2B5EF4-FFF2-40B4-BE49-F238E27FC236}">
                <a16:creationId xmlns:a16="http://schemas.microsoft.com/office/drawing/2014/main" id="{C7341777-0F86-4E1E-A07F-2076F00D04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310831" y="987224"/>
            <a:ext cx="300774" cy="194466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720455" y="110379"/>
            <a:ext cx="7199710" cy="6622954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/>
          <a:p>
            <a:pPr algn="ctr" defTabSz="914400">
              <a:lnSpc>
                <a:spcPct val="170000"/>
              </a:lnSpc>
              <a:spcAft>
                <a:spcPts val="600"/>
              </a:spcAft>
            </a:pPr>
            <a:r>
              <a:rPr lang="en-US" sz="5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</a:rPr>
              <a:t>Planning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 b="1" dirty="0">
              <a:latin typeface="+mn-lt"/>
              <a:ea typeface="+mn-ea"/>
            </a:endParaRPr>
          </a:p>
          <a:p>
            <a:pPr indent="-228600" algn="just" defTabSz="914400">
              <a:lnSpc>
                <a:spcPct val="16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200" dirty="0">
                <a:latin typeface="+mn-lt"/>
                <a:ea typeface="+mn-ea"/>
              </a:rPr>
              <a:t>It’s often been said that project management really consists of </a:t>
            </a:r>
            <a:r>
              <a:rPr lang="en-US" sz="4200" b="1" dirty="0">
                <a:latin typeface="+mn-lt"/>
                <a:ea typeface="+mn-ea"/>
              </a:rPr>
              <a:t>two</a:t>
            </a:r>
            <a:r>
              <a:rPr lang="en-US" sz="4200" dirty="0">
                <a:latin typeface="+mn-lt"/>
                <a:ea typeface="+mn-ea"/>
              </a:rPr>
              <a:t> </a:t>
            </a:r>
            <a:r>
              <a:rPr lang="en-US" sz="4200" i="1" dirty="0">
                <a:latin typeface="+mn-lt"/>
                <a:ea typeface="+mn-ea"/>
              </a:rPr>
              <a:t>major </a:t>
            </a:r>
            <a:r>
              <a:rPr lang="en-US" sz="4200" dirty="0">
                <a:latin typeface="+mn-lt"/>
                <a:ea typeface="+mn-ea"/>
              </a:rPr>
              <a:t>phases—</a:t>
            </a:r>
            <a:r>
              <a:rPr lang="en-US" sz="4200" b="1" dirty="0">
                <a:latin typeface="+mn-lt"/>
                <a:ea typeface="+mn-ea"/>
              </a:rPr>
              <a:t>doing the right project </a:t>
            </a:r>
            <a:r>
              <a:rPr lang="en-US" sz="4200" dirty="0">
                <a:latin typeface="+mn-lt"/>
                <a:ea typeface="+mn-ea"/>
              </a:rPr>
              <a:t>and </a:t>
            </a:r>
            <a:r>
              <a:rPr lang="en-US" sz="4200" b="1" dirty="0">
                <a:latin typeface="+mn-lt"/>
                <a:ea typeface="+mn-ea"/>
              </a:rPr>
              <a:t>doing the project right</a:t>
            </a:r>
            <a:r>
              <a:rPr lang="en-US" sz="4200" dirty="0">
                <a:latin typeface="+mn-lt"/>
                <a:ea typeface="+mn-ea"/>
              </a:rPr>
              <a:t>. Ensuring that your </a:t>
            </a:r>
            <a:r>
              <a:rPr lang="en-US" sz="4200" u="sng" dirty="0">
                <a:latin typeface="+mn-lt"/>
                <a:ea typeface="+mn-ea"/>
              </a:rPr>
              <a:t>project is based upon a true need </a:t>
            </a:r>
            <a:r>
              <a:rPr lang="en-US" sz="4200" dirty="0">
                <a:latin typeface="+mn-lt"/>
                <a:ea typeface="+mn-ea"/>
              </a:rPr>
              <a:t>and </a:t>
            </a:r>
            <a:r>
              <a:rPr lang="en-US" sz="4200" u="sng" dirty="0">
                <a:latin typeface="+mn-lt"/>
                <a:ea typeface="+mn-ea"/>
              </a:rPr>
              <a:t>that it’s justified from a business standpoint </a:t>
            </a:r>
            <a:r>
              <a:rPr lang="en-US" sz="4200" dirty="0">
                <a:latin typeface="+mn-lt"/>
                <a:ea typeface="+mn-ea"/>
              </a:rPr>
              <a:t>are two important aspects of </a:t>
            </a:r>
            <a:r>
              <a:rPr lang="en-US" sz="4200" i="1" dirty="0">
                <a:latin typeface="+mn-lt"/>
                <a:ea typeface="+mn-ea"/>
              </a:rPr>
              <a:t>doing the </a:t>
            </a:r>
            <a:r>
              <a:rPr lang="en-US" sz="4200" b="1" i="1" dirty="0">
                <a:latin typeface="+mn-lt"/>
                <a:ea typeface="+mn-ea"/>
              </a:rPr>
              <a:t>right project</a:t>
            </a:r>
            <a:r>
              <a:rPr lang="en-US" sz="4200" dirty="0">
                <a:latin typeface="+mn-lt"/>
                <a:ea typeface="+mn-ea"/>
              </a:rPr>
              <a:t>. </a:t>
            </a:r>
            <a:r>
              <a:rPr lang="en-US" sz="4200" b="1" dirty="0">
                <a:latin typeface="+mn-lt"/>
                <a:ea typeface="+mn-ea"/>
              </a:rPr>
              <a:t>Project planning</a:t>
            </a:r>
            <a:r>
              <a:rPr lang="en-US" sz="4200" dirty="0">
                <a:latin typeface="+mn-lt"/>
                <a:ea typeface="+mn-ea"/>
              </a:rPr>
              <a:t>, on the other hand, </a:t>
            </a:r>
            <a:r>
              <a:rPr lang="en-US" sz="4200" u="sng" dirty="0">
                <a:latin typeface="+mn-lt"/>
                <a:ea typeface="+mn-ea"/>
              </a:rPr>
              <a:t>is all about </a:t>
            </a:r>
            <a:r>
              <a:rPr lang="en-US" sz="4200" i="1" u="sng" dirty="0">
                <a:latin typeface="+mn-lt"/>
                <a:ea typeface="+mn-ea"/>
              </a:rPr>
              <a:t>doing the project right</a:t>
            </a:r>
            <a:r>
              <a:rPr lang="en-US" sz="4200" u="sng" dirty="0">
                <a:latin typeface="+mn-lt"/>
                <a:ea typeface="+mn-ea"/>
              </a:rPr>
              <a:t>.</a:t>
            </a:r>
          </a:p>
          <a:p>
            <a:pPr algn="just" defTabSz="914400">
              <a:lnSpc>
                <a:spcPct val="160000"/>
              </a:lnSpc>
              <a:spcAft>
                <a:spcPts val="600"/>
              </a:spcAft>
            </a:pPr>
            <a:endParaRPr lang="en-US" sz="4200" u="sng" dirty="0">
              <a:latin typeface="+mn-lt"/>
              <a:ea typeface="+mn-ea"/>
            </a:endParaRPr>
          </a:p>
          <a:p>
            <a:pPr indent="-228600" algn="just" defTabSz="914400">
              <a:lnSpc>
                <a:spcPct val="16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200" dirty="0">
                <a:highlight>
                  <a:srgbClr val="27D8F3"/>
                </a:highlight>
                <a:latin typeface="+mn-lt"/>
                <a:ea typeface="+mn-ea"/>
              </a:rPr>
              <a:t>Planning</a:t>
            </a:r>
            <a:r>
              <a:rPr lang="en-US" sz="4200" dirty="0">
                <a:latin typeface="+mn-lt"/>
                <a:ea typeface="+mn-ea"/>
              </a:rPr>
              <a:t> is quite simply answering the questions shown this figure. They may be called the “who, what, when, why, how much, how long?” questions.</a:t>
            </a:r>
          </a:p>
          <a:p>
            <a:pPr algn="just" defTabSz="914400">
              <a:lnSpc>
                <a:spcPct val="160000"/>
              </a:lnSpc>
              <a:spcAft>
                <a:spcPts val="600"/>
              </a:spcAft>
            </a:pPr>
            <a:br>
              <a:rPr lang="en-US" sz="3400" dirty="0">
                <a:latin typeface="+mn-lt"/>
                <a:ea typeface="+mn-ea"/>
              </a:rPr>
            </a:br>
            <a:endParaRPr lang="en-US" sz="3400" dirty="0">
              <a:latin typeface="+mn-lt"/>
              <a:ea typeface="+mn-ea"/>
            </a:endParaRPr>
          </a:p>
        </p:txBody>
      </p:sp>
      <p:pic>
        <p:nvPicPr>
          <p:cNvPr id="35" name="عنصر نائب للمحتوى 6">
            <a:extLst>
              <a:ext uri="{FF2B5EF4-FFF2-40B4-BE49-F238E27FC236}">
                <a16:creationId xmlns:a16="http://schemas.microsoft.com/office/drawing/2014/main" id="{F7E8391E-93B5-4975-84E8-8D6A8865B73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4890" y="10"/>
            <a:ext cx="1159090" cy="934060"/>
          </a:xfrm>
          <a:prstGeom prst="rect">
            <a:avLst/>
          </a:prstGeom>
        </p:spPr>
      </p:pic>
      <p:pic>
        <p:nvPicPr>
          <p:cNvPr id="37" name="Picture 9" descr="Rolls of blueprints">
            <a:extLst>
              <a:ext uri="{FF2B5EF4-FFF2-40B4-BE49-F238E27FC236}">
                <a16:creationId xmlns:a16="http://schemas.microsoft.com/office/drawing/2014/main" id="{4B82A6C9-4C57-4400-A3AE-E33EA2C481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6774" r="2393" b="-1"/>
          <a:stretch/>
        </p:blipFill>
        <p:spPr>
          <a:xfrm>
            <a:off x="-313134" y="-15971"/>
            <a:ext cx="1951436" cy="6869208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1323439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Planning</a:t>
            </a:r>
          </a:p>
          <a:p>
            <a:pPr algn="just"/>
            <a:br>
              <a:rPr lang="en-US" b="1" dirty="0"/>
            </a:br>
            <a:endParaRPr lang="en-US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0" y="749508"/>
            <a:ext cx="9144000" cy="6108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1B878843-3BC1-4A78-913F-6E95F0A67EB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1"/>
            <a:ext cx="917949" cy="8377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3">
            <a:extLst>
              <a:ext uri="{FF2B5EF4-FFF2-40B4-BE49-F238E27FC236}">
                <a16:creationId xmlns:a16="http://schemas.microsoft.com/office/drawing/2014/main" id="{5D13CC36-B950-4F02-9BAF-9A7EB26739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5">
            <a:extLst>
              <a:ext uri="{FF2B5EF4-FFF2-40B4-BE49-F238E27FC236}">
                <a16:creationId xmlns:a16="http://schemas.microsoft.com/office/drawing/2014/main" id="{D1BDED99-B35B-4FEE-A274-8E8DB6FEEE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76854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9" descr="Rolls of blueprints">
            <a:extLst>
              <a:ext uri="{FF2B5EF4-FFF2-40B4-BE49-F238E27FC236}">
                <a16:creationId xmlns:a16="http://schemas.microsoft.com/office/drawing/2014/main" id="{D393E6DC-0394-495C-9053-D9910BC9C0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774" r="2393" b="-1"/>
          <a:stretch/>
        </p:blipFill>
        <p:spPr>
          <a:xfrm>
            <a:off x="5976166" y="10"/>
            <a:ext cx="3167834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8" name="مربع نص 7">
            <a:extLst>
              <a:ext uri="{FF2B5EF4-FFF2-40B4-BE49-F238E27FC236}">
                <a16:creationId xmlns:a16="http://schemas.microsoft.com/office/drawing/2014/main" id="{0536CE81-C2EF-4432-95B3-A8735ADCED22}"/>
              </a:ext>
            </a:extLst>
          </p:cNvPr>
          <p:cNvSpPr txBox="1"/>
          <p:nvPr/>
        </p:nvSpPr>
        <p:spPr>
          <a:xfrm>
            <a:off x="0" y="377660"/>
            <a:ext cx="6115987" cy="610267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33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</a:rPr>
              <a:t>Project Planning Steps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</a:rPr>
              <a:t> </a:t>
            </a:r>
            <a:br>
              <a:rPr lang="en-US" sz="1400" dirty="0">
                <a:latin typeface="+mn-lt"/>
                <a:ea typeface="+mn-ea"/>
              </a:rPr>
            </a:br>
            <a:endParaRPr lang="en-US" sz="1400" dirty="0">
              <a:latin typeface="+mn-lt"/>
              <a:ea typeface="+mn-ea"/>
            </a:endParaRPr>
          </a:p>
          <a:p>
            <a:pPr defTabSz="914400">
              <a:lnSpc>
                <a:spcPct val="110000"/>
              </a:lnSpc>
              <a:spcAft>
                <a:spcPts val="600"/>
              </a:spcAft>
            </a:pPr>
            <a:r>
              <a:rPr lang="en-US" sz="2600" dirty="0">
                <a:latin typeface="+mn-lt"/>
                <a:ea typeface="+mn-ea"/>
              </a:rPr>
              <a:t>1- Define the problem to be solved by the project. </a:t>
            </a:r>
            <a:br>
              <a:rPr lang="en-US" sz="2600" dirty="0">
                <a:latin typeface="+mn-lt"/>
                <a:ea typeface="+mn-ea"/>
              </a:rPr>
            </a:br>
            <a:br>
              <a:rPr lang="en-US" sz="2600" dirty="0">
                <a:latin typeface="+mn-lt"/>
                <a:ea typeface="+mn-ea"/>
              </a:rPr>
            </a:br>
            <a:r>
              <a:rPr lang="en-US" sz="2600" dirty="0">
                <a:latin typeface="+mn-lt"/>
                <a:ea typeface="+mn-ea"/>
              </a:rPr>
              <a:t>2- Develop a mission statement, followed by statements of major objectives. </a:t>
            </a:r>
            <a:br>
              <a:rPr lang="en-US" sz="2600" dirty="0">
                <a:latin typeface="+mn-lt"/>
                <a:ea typeface="+mn-ea"/>
              </a:rPr>
            </a:br>
            <a:br>
              <a:rPr lang="en-US" sz="2600" dirty="0">
                <a:latin typeface="+mn-lt"/>
                <a:ea typeface="+mn-ea"/>
              </a:rPr>
            </a:br>
            <a:r>
              <a:rPr lang="en-US" sz="2600" dirty="0">
                <a:latin typeface="+mn-lt"/>
                <a:ea typeface="+mn-ea"/>
              </a:rPr>
              <a:t>3- Develop a project strategy that will meet all project objectives. </a:t>
            </a:r>
            <a:br>
              <a:rPr lang="en-US" sz="2600" dirty="0">
                <a:latin typeface="+mn-lt"/>
                <a:ea typeface="+mn-ea"/>
              </a:rPr>
            </a:br>
            <a:br>
              <a:rPr lang="en-US" sz="2600" dirty="0">
                <a:latin typeface="+mn-lt"/>
                <a:ea typeface="+mn-ea"/>
              </a:rPr>
            </a:br>
            <a:r>
              <a:rPr lang="en-US" sz="2600" dirty="0">
                <a:latin typeface="+mn-lt"/>
                <a:ea typeface="+mn-ea"/>
              </a:rPr>
              <a:t>4- Write a scope statement to define project boundaries (what </a:t>
            </a:r>
            <a:r>
              <a:rPr lang="en-US" sz="2600" i="1" dirty="0">
                <a:latin typeface="+mn-lt"/>
                <a:ea typeface="+mn-ea"/>
              </a:rPr>
              <a:t>will </a:t>
            </a:r>
            <a:r>
              <a:rPr lang="en-US" sz="2600" dirty="0">
                <a:latin typeface="+mn-lt"/>
                <a:ea typeface="+mn-ea"/>
              </a:rPr>
              <a:t>and </a:t>
            </a:r>
            <a:r>
              <a:rPr lang="en-US" sz="2600" i="1" dirty="0">
                <a:latin typeface="+mn-lt"/>
                <a:ea typeface="+mn-ea"/>
              </a:rPr>
              <a:t>will not </a:t>
            </a:r>
            <a:r>
              <a:rPr lang="en-US" sz="2600" dirty="0">
                <a:latin typeface="+mn-lt"/>
                <a:ea typeface="+mn-ea"/>
              </a:rPr>
              <a:t>be done). </a:t>
            </a:r>
            <a:br>
              <a:rPr lang="en-US" sz="2600" dirty="0">
                <a:latin typeface="+mn-lt"/>
                <a:ea typeface="+mn-ea"/>
              </a:rPr>
            </a:br>
            <a:br>
              <a:rPr lang="en-US" sz="2600" dirty="0">
                <a:latin typeface="+mn-lt"/>
                <a:ea typeface="+mn-ea"/>
              </a:rPr>
            </a:br>
            <a:r>
              <a:rPr lang="en-US" sz="2600" dirty="0">
                <a:latin typeface="+mn-lt"/>
                <a:ea typeface="+mn-ea"/>
              </a:rPr>
              <a:t>5- Develop a Work Breakdown Structure (WBS).</a:t>
            </a:r>
          </a:p>
          <a:p>
            <a:pPr defTabSz="914400">
              <a:lnSpc>
                <a:spcPct val="110000"/>
              </a:lnSpc>
              <a:spcAft>
                <a:spcPts val="600"/>
              </a:spcAft>
            </a:pPr>
            <a:br>
              <a:rPr lang="en-US" sz="2600" dirty="0">
                <a:latin typeface="+mn-lt"/>
                <a:ea typeface="+mn-ea"/>
              </a:rPr>
            </a:br>
            <a:r>
              <a:rPr lang="en-US" sz="2600" dirty="0">
                <a:latin typeface="+mn-lt"/>
                <a:ea typeface="+mn-ea"/>
              </a:rPr>
              <a:t>6- Using the WBS, estimate activity durations, resource requirements, and costs (as appropriate for your environment).</a:t>
            </a:r>
            <a:br>
              <a:rPr lang="en-US" sz="2600" dirty="0">
                <a:latin typeface="+mn-lt"/>
                <a:ea typeface="+mn-ea"/>
              </a:rPr>
            </a:br>
            <a:endParaRPr lang="en-US" sz="2600" dirty="0"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8224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5D13CC36-B950-4F02-9BAF-9A7EB26739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1BDED99-B35B-4FEE-A274-8E8DB6FEEE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76854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9" descr="Rolls of blueprints">
            <a:extLst>
              <a:ext uri="{FF2B5EF4-FFF2-40B4-BE49-F238E27FC236}">
                <a16:creationId xmlns:a16="http://schemas.microsoft.com/office/drawing/2014/main" id="{FCB98DE8-7C81-4ED9-840B-7A6AA9F729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643" r="2523" b="-1"/>
          <a:stretch/>
        </p:blipFill>
        <p:spPr>
          <a:xfrm>
            <a:off x="5976166" y="10"/>
            <a:ext cx="3167834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6" name="مربع نص 5">
            <a:extLst>
              <a:ext uri="{FF2B5EF4-FFF2-40B4-BE49-F238E27FC236}">
                <a16:creationId xmlns:a16="http://schemas.microsoft.com/office/drawing/2014/main" id="{B8E276E8-BB2F-4BCA-9481-A8018830184A}"/>
              </a:ext>
            </a:extLst>
          </p:cNvPr>
          <p:cNvSpPr txBox="1"/>
          <p:nvPr/>
        </p:nvSpPr>
        <p:spPr>
          <a:xfrm>
            <a:off x="0" y="350312"/>
            <a:ext cx="5531369" cy="65076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</a:rPr>
              <a:t>Project Planning Steps</a:t>
            </a:r>
            <a:endParaRPr lang="en-US" dirty="0">
              <a:latin typeface="+mn-lt"/>
              <a:ea typeface="+mn-ea"/>
            </a:endParaRP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endParaRPr lang="en-US" dirty="0">
              <a:latin typeface="+mn-lt"/>
              <a:ea typeface="+mn-ea"/>
            </a:endParaRP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dirty="0">
                <a:latin typeface="+mn-lt"/>
                <a:ea typeface="+mn-ea"/>
              </a:rPr>
              <a:t>7- Prepare the project master schedule and budget.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br>
              <a:rPr lang="en-US" dirty="0">
                <a:latin typeface="+mn-lt"/>
                <a:ea typeface="+mn-ea"/>
              </a:rPr>
            </a:br>
            <a:r>
              <a:rPr lang="en-US" dirty="0">
                <a:latin typeface="+mn-lt"/>
                <a:ea typeface="+mn-ea"/>
              </a:rPr>
              <a:t>8- Decide on the project organization structure—whether matrix or hierarchical (if you are free to choose). 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br>
              <a:rPr lang="en-US" dirty="0">
                <a:latin typeface="+mn-lt"/>
                <a:ea typeface="+mn-ea"/>
              </a:rPr>
            </a:br>
            <a:r>
              <a:rPr lang="en-US" dirty="0">
                <a:latin typeface="+mn-lt"/>
                <a:ea typeface="+mn-ea"/>
              </a:rPr>
              <a:t>9- Create the project plan.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br>
              <a:rPr lang="en-US" dirty="0">
                <a:latin typeface="+mn-lt"/>
                <a:ea typeface="+mn-ea"/>
              </a:rPr>
            </a:br>
            <a:r>
              <a:rPr lang="en-US" dirty="0">
                <a:latin typeface="+mn-lt"/>
                <a:ea typeface="+mn-ea"/>
              </a:rPr>
              <a:t>10- Get the plan signed off by all project stakeholders. </a:t>
            </a:r>
            <a:br>
              <a:rPr lang="en-US" dirty="0">
                <a:latin typeface="+mn-lt"/>
                <a:ea typeface="+mn-ea"/>
              </a:rPr>
            </a:br>
            <a:endParaRPr lang="en-US" dirty="0"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72085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ACBE1851-2230-47A9-B000-CE9046EA6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101411" cy="6858000"/>
          </a:xfrm>
          <a:prstGeom prst="rect">
            <a:avLst/>
          </a:prstGeom>
          <a:solidFill>
            <a:srgbClr val="4D6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2CEDECEF-681B-416E-BDC5-04A318A61867}"/>
              </a:ext>
            </a:extLst>
          </p:cNvPr>
          <p:cNvSpPr txBox="1"/>
          <p:nvPr/>
        </p:nvSpPr>
        <p:spPr>
          <a:xfrm>
            <a:off x="475707" y="803705"/>
            <a:ext cx="3156492" cy="30348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 defTabSz="914400">
              <a:lnSpc>
                <a:spcPct val="90000"/>
              </a:lnSpc>
              <a:spcAft>
                <a:spcPts val="600"/>
              </a:spcAft>
            </a:pPr>
            <a:r>
              <a:rPr lang="en-US" sz="4700" b="1" i="0" kern="1200" dirty="0">
                <a:solidFill>
                  <a:srgbClr val="FFFFFF"/>
                </a:solidFill>
                <a:effectLst/>
                <a:latin typeface="+mj-lt"/>
                <a:ea typeface="+mj-ea"/>
                <a:cs typeface="+mj-cs"/>
              </a:rPr>
              <a:t>Levels of Strategy</a:t>
            </a:r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23B93832-6514-44F4-849B-5EE2C8A233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0009" y="3928939"/>
            <a:ext cx="2948940" cy="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>
            <a:extLst>
              <a:ext uri="{FF2B5EF4-FFF2-40B4-BE49-F238E27FC236}">
                <a16:creationId xmlns:a16="http://schemas.microsoft.com/office/drawing/2014/main" id="{76D99695-B0A6-416B-BFE4-2A96A41D2E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32237" y="1214204"/>
            <a:ext cx="4094602" cy="5081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8ADFD241-E820-467E-8BCB-D2FACEA0DCF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4747" y="-11691"/>
            <a:ext cx="1244184" cy="837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780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مربع نص 5">
            <a:extLst>
              <a:ext uri="{FF2B5EF4-FFF2-40B4-BE49-F238E27FC236}">
                <a16:creationId xmlns:a16="http://schemas.microsoft.com/office/drawing/2014/main" id="{9E6EE992-7456-4FFC-9224-6DFF2B2A670B}"/>
              </a:ext>
            </a:extLst>
          </p:cNvPr>
          <p:cNvSpPr txBox="1"/>
          <p:nvPr/>
        </p:nvSpPr>
        <p:spPr>
          <a:xfrm>
            <a:off x="1" y="299777"/>
            <a:ext cx="9143999" cy="62584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buFont typeface="+mj-lt"/>
              <a:buAutoNum type="arabicPeriod"/>
            </a:pPr>
            <a:r>
              <a:rPr lang="en-US" b="1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Corporate level strategy</a:t>
            </a:r>
            <a:r>
              <a:rPr lang="en-US" i="0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Corporate level strategy is a long-range, action-oriented, integrated and comprehensive plan </a:t>
            </a:r>
            <a:r>
              <a:rPr lang="en-US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formulated by the top management</a:t>
            </a:r>
            <a:r>
              <a:rPr lang="en-US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It is used to ascertain business lines, expansion and growth, takeovers and mergers, diversification, integration, new areas for investment and divestment and so forth.</a:t>
            </a:r>
          </a:p>
          <a:p>
            <a:pPr algn="just">
              <a:lnSpc>
                <a:spcPct val="120000"/>
              </a:lnSpc>
              <a:buFont typeface="+mj-lt"/>
              <a:buAutoNum type="arabicPeriod"/>
            </a:pPr>
            <a:r>
              <a:rPr lang="en-US" b="1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Business level strategy</a:t>
            </a:r>
            <a:r>
              <a:rPr lang="en-US" b="0" i="0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strategies that relate to a particular business are known as business-level strategies. It is </a:t>
            </a:r>
            <a:r>
              <a:rPr lang="en-US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developed by the general managers</a:t>
            </a:r>
            <a:r>
              <a:rPr lang="en-US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who convert mission and vision into concrete strategies. It is like a blueprint of the entire business.</a:t>
            </a:r>
          </a:p>
          <a:p>
            <a:pPr algn="just">
              <a:lnSpc>
                <a:spcPct val="120000"/>
              </a:lnSpc>
              <a:buFont typeface="+mj-lt"/>
              <a:buAutoNum type="arabicPeriod"/>
            </a:pPr>
            <a:r>
              <a:rPr lang="en-US" b="1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Functional level strategy</a:t>
            </a:r>
            <a:r>
              <a:rPr lang="en-US" b="0" i="0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Developed by the first-line managers or supervisors</a:t>
            </a:r>
            <a:r>
              <a:rPr lang="en-US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functional level strategy involves decision making at the operational level concerning particular functional areas like marketing, production, human resource, research and development, finance and so on.</a:t>
            </a:r>
          </a:p>
        </p:txBody>
      </p:sp>
    </p:spTree>
    <p:extLst>
      <p:ext uri="{BB962C8B-B14F-4D97-AF65-F5344CB8AC3E}">
        <p14:creationId xmlns:p14="http://schemas.microsoft.com/office/powerpoint/2010/main" val="1336170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>
            <a:extLst>
              <a:ext uri="{FF2B5EF4-FFF2-40B4-BE49-F238E27FC236}">
                <a16:creationId xmlns:a16="http://schemas.microsoft.com/office/drawing/2014/main" id="{23ACBF33-289B-4D7B-8084-32714874891C}"/>
              </a:ext>
            </a:extLst>
          </p:cNvPr>
          <p:cNvSpPr txBox="1"/>
          <p:nvPr/>
        </p:nvSpPr>
        <p:spPr>
          <a:xfrm>
            <a:off x="127416" y="926361"/>
            <a:ext cx="8889167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b="0" i="0" dirty="0">
                <a:solidFill>
                  <a:srgbClr val="222222"/>
                </a:solidFill>
                <a:effectLst/>
                <a:latin typeface="Rubik"/>
              </a:rPr>
              <a:t> It refers to the combined set of moves and actions taken with an aim of offering value to the customers and developing a </a:t>
            </a:r>
            <a:r>
              <a:rPr lang="en-US" b="1" i="0" dirty="0">
                <a:solidFill>
                  <a:schemeClr val="accent5">
                    <a:lumMod val="75000"/>
                  </a:schemeClr>
                </a:solidFill>
                <a:effectLst/>
                <a:highlight>
                  <a:srgbClr val="DAE87F"/>
                </a:highlight>
                <a:latin typeface="Rubik"/>
              </a:rPr>
              <a:t>competitive advantage</a:t>
            </a:r>
            <a:r>
              <a:rPr lang="en-US" b="0" i="0" dirty="0">
                <a:solidFill>
                  <a:srgbClr val="222222"/>
                </a:solidFill>
                <a:effectLst/>
                <a:latin typeface="Rubik"/>
              </a:rPr>
              <a:t>, by using the firm’s core competencies, in the individual product or service market. It determines the market position of the enterprise, in relation to its rivals.</a:t>
            </a:r>
          </a:p>
          <a:p>
            <a:pPr algn="just"/>
            <a:endParaRPr lang="en-US" dirty="0">
              <a:solidFill>
                <a:srgbClr val="222222"/>
              </a:solidFill>
              <a:latin typeface="Rubik"/>
            </a:endParaRPr>
          </a:p>
          <a:p>
            <a:pPr algn="just"/>
            <a:r>
              <a:rPr lang="en-US" b="1" dirty="0">
                <a:solidFill>
                  <a:schemeClr val="accent5">
                    <a:lumMod val="75000"/>
                  </a:schemeClr>
                </a:solidFill>
                <a:highlight>
                  <a:srgbClr val="DAE87F"/>
                </a:highlight>
                <a:latin typeface="Rubik"/>
              </a:rPr>
              <a:t>Competitive advantage:</a:t>
            </a:r>
            <a:r>
              <a:rPr lang="en-US" dirty="0">
                <a:solidFill>
                  <a:srgbClr val="222222"/>
                </a:solidFill>
                <a:latin typeface="Rubik"/>
              </a:rPr>
              <a:t> </a:t>
            </a:r>
            <a:r>
              <a:rPr lang="en-GB" altLang="en-US" sz="2400" dirty="0"/>
              <a:t>is the ability of an organisation to add more value for its customers than its rivals and therefore attain a position of relative advantage. It is what gives a firm an edge over its rivals</a:t>
            </a:r>
          </a:p>
          <a:p>
            <a:pPr algn="just" eaLnBrk="1" hangingPunct="1"/>
            <a:endParaRPr lang="en-GB" altLang="en-US" sz="2400" dirty="0"/>
          </a:p>
          <a:p>
            <a:pPr algn="just" eaLnBrk="1" hangingPunct="1"/>
            <a:r>
              <a:rPr lang="en-GB" altLang="en-US" sz="2400" dirty="0"/>
              <a:t>Competitive advantage arises from the selection of the </a:t>
            </a:r>
            <a:r>
              <a:rPr lang="en-GB" altLang="en-US" sz="2400" b="1" dirty="0"/>
              <a:t>generic business level strategy</a:t>
            </a:r>
            <a:r>
              <a:rPr lang="en-GB" altLang="en-US" sz="2400" dirty="0"/>
              <a:t> that best fits the organisation’s </a:t>
            </a:r>
            <a:r>
              <a:rPr lang="en-GB" altLang="en-US" sz="2400" b="1" dirty="0"/>
              <a:t>competitive environment.</a:t>
            </a:r>
            <a:endParaRPr lang="en-GB" altLang="en-US" sz="2400" dirty="0"/>
          </a:p>
          <a:p>
            <a:pPr algn="just" eaLnBrk="1" hangingPunct="1"/>
            <a:r>
              <a:rPr lang="en-GB" altLang="en-US" sz="2400" dirty="0"/>
              <a:t>The  key drivers of competitive advantage are </a:t>
            </a:r>
            <a:r>
              <a:rPr lang="en-GB" altLang="en-US" sz="2400" b="1" dirty="0"/>
              <a:t>cost leadership</a:t>
            </a:r>
            <a:r>
              <a:rPr lang="en-GB" altLang="en-US" sz="2400" dirty="0"/>
              <a:t> and </a:t>
            </a:r>
            <a:r>
              <a:rPr lang="en-GB" altLang="en-US" sz="2400" b="1" dirty="0"/>
              <a:t>differentiation of product.</a:t>
            </a:r>
          </a:p>
          <a:p>
            <a:pPr algn="just"/>
            <a:endParaRPr lang="en-US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AE6AB62F-385E-4FB9-89E4-7A3D9169B555}"/>
              </a:ext>
            </a:extLst>
          </p:cNvPr>
          <p:cNvSpPr txBox="1"/>
          <p:nvPr/>
        </p:nvSpPr>
        <p:spPr>
          <a:xfrm>
            <a:off x="2720715" y="166407"/>
            <a:ext cx="4572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Business level strategy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3425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One in a crowd">
            <a:extLst>
              <a:ext uri="{FF2B5EF4-FFF2-40B4-BE49-F238E27FC236}">
                <a16:creationId xmlns:a16="http://schemas.microsoft.com/office/drawing/2014/main" id="{0157F8DD-D74C-448C-A3E2-3500C73ED3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011" r="20821"/>
          <a:stretch/>
        </p:blipFill>
        <p:spPr>
          <a:xfrm>
            <a:off x="20" y="10"/>
            <a:ext cx="356763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D1713671-06C0-40A2-BB64-E263E14E9CD8}"/>
              </a:ext>
            </a:extLst>
          </p:cNvPr>
          <p:cNvSpPr txBox="1"/>
          <p:nvPr/>
        </p:nvSpPr>
        <p:spPr>
          <a:xfrm>
            <a:off x="3567659" y="10"/>
            <a:ext cx="5576341" cy="61769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en-US" sz="3200" b="1" dirty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</a:rPr>
              <a:t>Generic business level strategy</a:t>
            </a:r>
            <a:endParaRPr lang="en-US" altLang="en-US" sz="3200" dirty="0">
              <a:solidFill>
                <a:schemeClr val="accent5">
                  <a:lumMod val="75000"/>
                </a:schemeClr>
              </a:solidFill>
              <a:latin typeface="+mn-lt"/>
              <a:ea typeface="+mn-ea"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n-US" dirty="0">
              <a:latin typeface="+mn-lt"/>
              <a:ea typeface="+mn-ea"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latin typeface="+mn-lt"/>
                <a:ea typeface="+mn-ea"/>
              </a:rPr>
              <a:t>Porter argues that a firm’s strengths ultimate fall into one of two headings: </a:t>
            </a:r>
            <a:r>
              <a:rPr lang="en-US" altLang="en-US" b="1" dirty="0">
                <a:latin typeface="+mn-lt"/>
                <a:ea typeface="+mn-ea"/>
              </a:rPr>
              <a:t>cost advantage</a:t>
            </a:r>
            <a:r>
              <a:rPr lang="en-US" altLang="en-US" dirty="0">
                <a:latin typeface="+mn-lt"/>
                <a:ea typeface="+mn-ea"/>
              </a:rPr>
              <a:t> and </a:t>
            </a:r>
            <a:r>
              <a:rPr lang="en-US" altLang="en-US" b="1" dirty="0">
                <a:latin typeface="+mn-lt"/>
                <a:ea typeface="+mn-ea"/>
              </a:rPr>
              <a:t>differentiation.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n-US" dirty="0">
              <a:latin typeface="+mn-lt"/>
              <a:ea typeface="+mn-ea"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latin typeface="+mn-lt"/>
                <a:ea typeface="+mn-ea"/>
              </a:rPr>
              <a:t>By applying these strengths in a broad or a narrow focus, four generic strategies result: </a:t>
            </a:r>
            <a:r>
              <a:rPr lang="en-US" altLang="en-US" dirty="0">
                <a:highlight>
                  <a:srgbClr val="DAE87F"/>
                </a:highlight>
                <a:latin typeface="+mn-lt"/>
                <a:ea typeface="+mn-ea"/>
              </a:rPr>
              <a:t>cost leadership</a:t>
            </a:r>
            <a:r>
              <a:rPr lang="en-US" altLang="en-US" dirty="0">
                <a:latin typeface="+mn-lt"/>
                <a:ea typeface="+mn-ea"/>
              </a:rPr>
              <a:t>, </a:t>
            </a:r>
            <a:r>
              <a:rPr lang="en-US" altLang="en-US" dirty="0">
                <a:highlight>
                  <a:srgbClr val="DAE87F"/>
                </a:highlight>
                <a:latin typeface="+mn-lt"/>
                <a:ea typeface="+mn-ea"/>
              </a:rPr>
              <a:t>differentiation</a:t>
            </a:r>
            <a:r>
              <a:rPr lang="en-US" altLang="en-US" dirty="0">
                <a:latin typeface="+mn-lt"/>
                <a:ea typeface="+mn-ea"/>
              </a:rPr>
              <a:t> and </a:t>
            </a:r>
            <a:r>
              <a:rPr lang="en-US" altLang="en-US" dirty="0">
                <a:highlight>
                  <a:srgbClr val="DAE87F"/>
                </a:highlight>
                <a:latin typeface="+mn-lt"/>
                <a:ea typeface="+mn-ea"/>
              </a:rPr>
              <a:t>cost focus </a:t>
            </a:r>
            <a:r>
              <a:rPr lang="en-US" altLang="en-US" dirty="0">
                <a:latin typeface="+mn-lt"/>
                <a:ea typeface="+mn-ea"/>
              </a:rPr>
              <a:t>and </a:t>
            </a:r>
            <a:r>
              <a:rPr lang="en-US" altLang="en-US" dirty="0">
                <a:highlight>
                  <a:srgbClr val="DAE87F"/>
                </a:highlight>
                <a:latin typeface="+mn-lt"/>
                <a:ea typeface="+mn-ea"/>
              </a:rPr>
              <a:t>differentiation focus</a:t>
            </a:r>
            <a:r>
              <a:rPr lang="en-US" altLang="en-US" dirty="0">
                <a:latin typeface="+mn-lt"/>
                <a:ea typeface="+mn-ea"/>
              </a:rPr>
              <a:t>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n-US" dirty="0">
              <a:latin typeface="+mn-lt"/>
              <a:ea typeface="+mn-ea"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latin typeface="+mn-lt"/>
                <a:ea typeface="+mn-ea"/>
              </a:rPr>
              <a:t>They are called generic strategies because they are not specific to a firm or an industry</a:t>
            </a:r>
          </a:p>
        </p:txBody>
      </p:sp>
    </p:spTree>
    <p:extLst>
      <p:ext uri="{BB962C8B-B14F-4D97-AF65-F5344CB8AC3E}">
        <p14:creationId xmlns:p14="http://schemas.microsoft.com/office/powerpoint/2010/main" val="365516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>
            <a:extLst>
              <a:ext uri="{FF2B5EF4-FFF2-40B4-BE49-F238E27FC236}">
                <a16:creationId xmlns:a16="http://schemas.microsoft.com/office/drawing/2014/main" id="{FBD979FA-1E9B-4D28-BB1A-27AF3E5AD82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200" b="1" dirty="0">
                <a:solidFill>
                  <a:schemeClr val="accent5">
                    <a:lumMod val="75000"/>
                  </a:schemeClr>
                </a:solidFill>
              </a:rPr>
              <a:t>Porter’s Generic strategies</a:t>
            </a:r>
          </a:p>
        </p:txBody>
      </p:sp>
      <p:sp>
        <p:nvSpPr>
          <p:cNvPr id="5123" name="Rectangle 5">
            <a:extLst>
              <a:ext uri="{FF2B5EF4-FFF2-40B4-BE49-F238E27FC236}">
                <a16:creationId xmlns:a16="http://schemas.microsoft.com/office/drawing/2014/main" id="{A54D735D-0D9A-4B8D-8426-1C07E76143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0" y="1351250"/>
            <a:ext cx="9144000" cy="4525963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GB" altLang="en-US" sz="2400" dirty="0"/>
              <a:t>Porter identified </a:t>
            </a:r>
            <a:r>
              <a:rPr lang="en-GB" altLang="en-US" sz="2400" dirty="0">
                <a:solidFill>
                  <a:schemeClr val="accent5">
                    <a:lumMod val="75000"/>
                  </a:schemeClr>
                </a:solidFill>
                <a:highlight>
                  <a:srgbClr val="DAE87F"/>
                </a:highlight>
              </a:rPr>
              <a:t>the four strategies </a:t>
            </a:r>
            <a:r>
              <a:rPr lang="en-GB" altLang="en-US" sz="2400" dirty="0"/>
              <a:t>to achieve a competitive advantage 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en-US" sz="2400" b="1" dirty="0">
                <a:highlight>
                  <a:srgbClr val="DAE87F"/>
                </a:highlight>
              </a:rPr>
              <a:t>Cost leadership </a:t>
            </a:r>
            <a:r>
              <a:rPr lang="en-GB" altLang="en-US" sz="2400" dirty="0"/>
              <a:t>: superior profits through lower costs. 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en-US" sz="2400" b="1" dirty="0">
                <a:highlight>
                  <a:srgbClr val="DAE87F"/>
                </a:highlight>
              </a:rPr>
              <a:t>Differentiation</a:t>
            </a:r>
            <a:r>
              <a:rPr lang="en-GB" altLang="en-US" sz="2400" dirty="0"/>
              <a:t>: higher profits by adding value to the product areas which are of real significance for customers who in turn are willing to pay premium prices.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en-US" sz="2400" b="1" dirty="0">
                <a:highlight>
                  <a:srgbClr val="DAE87F"/>
                </a:highlight>
              </a:rPr>
              <a:t>Focus </a:t>
            </a:r>
            <a:r>
              <a:rPr lang="en-GB" altLang="en-US" sz="2400" dirty="0"/>
              <a:t>: concentrating on a limited part of the market Focus  strategy is then </a:t>
            </a:r>
            <a:r>
              <a:rPr lang="en-GB" altLang="en-US" sz="2400" u="sng" dirty="0"/>
              <a:t>subdivided into focus </a:t>
            </a:r>
            <a:r>
              <a:rPr lang="en-GB" altLang="en-US" sz="2400" u="sng" dirty="0">
                <a:highlight>
                  <a:srgbClr val="DAE87F"/>
                </a:highlight>
              </a:rPr>
              <a:t>cost leadership </a:t>
            </a:r>
            <a:r>
              <a:rPr lang="en-GB" altLang="en-US" sz="2400" u="sng" dirty="0"/>
              <a:t>and </a:t>
            </a:r>
            <a:r>
              <a:rPr lang="en-GB" altLang="en-US" sz="2400" u="sng" dirty="0">
                <a:highlight>
                  <a:srgbClr val="DAE87F"/>
                </a:highlight>
              </a:rPr>
              <a:t>focus differentiation</a:t>
            </a:r>
            <a:r>
              <a:rPr lang="en-GB" altLang="en-US" sz="2400" u="sng" dirty="0"/>
              <a:t>. 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D82AD11B-74F4-47FA-8B5D-280D64B00C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4630" y="1"/>
            <a:ext cx="959370" cy="837744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>
            <a:extLst>
              <a:ext uri="{FF2B5EF4-FFF2-40B4-BE49-F238E27FC236}">
                <a16:creationId xmlns:a16="http://schemas.microsoft.com/office/drawing/2014/main" id="{99006EB6-8745-4496-AE06-3CB3F2E767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200" b="1" dirty="0">
                <a:solidFill>
                  <a:schemeClr val="accent5">
                    <a:lumMod val="75000"/>
                  </a:schemeClr>
                </a:solidFill>
              </a:rPr>
              <a:t>Porter’s generic strategies</a:t>
            </a:r>
          </a:p>
        </p:txBody>
      </p:sp>
      <p:graphicFrame>
        <p:nvGraphicFramePr>
          <p:cNvPr id="114729" name="Group 41">
            <a:extLst>
              <a:ext uri="{FF2B5EF4-FFF2-40B4-BE49-F238E27FC236}">
                <a16:creationId xmlns:a16="http://schemas.microsoft.com/office/drawing/2014/main" id="{47A44EB4-B56A-4CD2-B8A4-A36F73362B1E}"/>
              </a:ext>
            </a:extLst>
          </p:cNvPr>
          <p:cNvGraphicFramePr>
            <a:graphicFrameLocks noGrp="1"/>
          </p:cNvGraphicFramePr>
          <p:nvPr>
            <p:ph type="tbl" idx="1"/>
          </p:nvPr>
        </p:nvGraphicFramePr>
        <p:xfrm>
          <a:off x="250825" y="1412875"/>
          <a:ext cx="8569325" cy="4637088"/>
        </p:xfrm>
        <a:graphic>
          <a:graphicData uri="http://schemas.openxmlformats.org/drawingml/2006/table">
            <a:tbl>
              <a:tblPr/>
              <a:tblGrid>
                <a:gridCol w="2409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9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9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19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Target scope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Advantage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Low cost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Advantage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Product uniqueness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0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Broad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(industry wide)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Cost leadership strategy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Differentiation strategy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0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Narrow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(market wide)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Focus strategy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(low cost)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Focus strategy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(differentiation)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CC660371-3976-44B4-ADD9-227E54F5E8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9502" y="1"/>
            <a:ext cx="764498" cy="837744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07282" y="1022350"/>
            <a:ext cx="532209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6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07282" y="837744"/>
            <a:ext cx="302419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8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83495" y="640894"/>
            <a:ext cx="126206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0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8417402" y="635716"/>
            <a:ext cx="246459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83041" y="635715"/>
            <a:ext cx="8180897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8610" name="AutoShape 2"/>
          <p:cNvSpPr>
            <a:spLocks noGrp="1" noChangeArrowheads="1"/>
          </p:cNvSpPr>
          <p:nvPr>
            <p:ph type="title"/>
          </p:nvPr>
        </p:nvSpPr>
        <p:spPr>
          <a:xfrm>
            <a:off x="718879" y="800392"/>
            <a:ext cx="7698523" cy="1212102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3500" b="1" dirty="0">
                <a:solidFill>
                  <a:srgbClr val="FFFFFF"/>
                </a:solidFill>
              </a:rPr>
              <a:t>Why Project Managers Need </a:t>
            </a:r>
            <a:br>
              <a:rPr lang="en-US" sz="3500" b="1" dirty="0">
                <a:solidFill>
                  <a:srgbClr val="FFFFFF"/>
                </a:solidFill>
              </a:rPr>
            </a:br>
            <a:r>
              <a:rPr lang="en-US" sz="3500" b="1" dirty="0">
                <a:solidFill>
                  <a:srgbClr val="FFFFFF"/>
                </a:solidFill>
              </a:rPr>
              <a:t>to Understand Strategy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25718" y="2490436"/>
            <a:ext cx="7811000" cy="4150207"/>
          </a:xfrm>
        </p:spPr>
        <p:txBody>
          <a:bodyPr anchor="ctr">
            <a:no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400" dirty="0"/>
              <a:t>Changes in the organization’s mission and strategy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sz="2400" dirty="0"/>
              <a:t>Project managers must respond to changes with appropriate decisions about future projects and adjustments to current projects.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sz="2400" dirty="0"/>
              <a:t>Project managers who understand their organization’s strategy can become effective advocates of projects aligned with the firm’s mission.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DB353545-0E80-4CF1-9C56-B8DD4AA7953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7192" y="1"/>
            <a:ext cx="496808" cy="837744"/>
          </a:xfrm>
          <a:prstGeom prst="rect">
            <a:avLst/>
          </a:prstGeom>
        </p:spPr>
      </p:pic>
    </p:spTree>
  </p:cSld>
  <p:clrMapOvr>
    <a:masterClrMapping/>
  </p:clrMapOvr>
  <p:transition spd="slow" advClick="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ctangle 136">
            <a:extLst>
              <a:ext uri="{FF2B5EF4-FFF2-40B4-BE49-F238E27FC236}">
                <a16:creationId xmlns:a16="http://schemas.microsoft.com/office/drawing/2014/main" id="{C54A3646-77FE-4862-96CE-45260829B1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9" name="Group 138">
            <a:extLst>
              <a:ext uri="{FF2B5EF4-FFF2-40B4-BE49-F238E27FC236}">
                <a16:creationId xmlns:a16="http://schemas.microsoft.com/office/drawing/2014/main" id="{3F6FA249-9C10-48B9-9F72-1F333D8A9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13134" y="0"/>
            <a:ext cx="9438087" cy="6853238"/>
            <a:chOff x="-417513" y="0"/>
            <a:chExt cx="12584114" cy="6853238"/>
          </a:xfrm>
        </p:grpSpPr>
        <p:sp>
          <p:nvSpPr>
            <p:cNvPr id="140" name="Freeform 5">
              <a:extLst>
                <a:ext uri="{FF2B5EF4-FFF2-40B4-BE49-F238E27FC236}">
                  <a16:creationId xmlns:a16="http://schemas.microsoft.com/office/drawing/2014/main" id="{036894FA-6F9A-4863-AEC5-B734F4226C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1" name="Freeform 6">
              <a:extLst>
                <a:ext uri="{FF2B5EF4-FFF2-40B4-BE49-F238E27FC236}">
                  <a16:creationId xmlns:a16="http://schemas.microsoft.com/office/drawing/2014/main" id="{6B103C0B-E1BF-4BF0-9605-7426160F9E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2" name="Freeform 7">
              <a:extLst>
                <a:ext uri="{FF2B5EF4-FFF2-40B4-BE49-F238E27FC236}">
                  <a16:creationId xmlns:a16="http://schemas.microsoft.com/office/drawing/2014/main" id="{B796B9AB-146B-42B0-B1F4-7EF69C521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3" name="Freeform 8">
              <a:extLst>
                <a:ext uri="{FF2B5EF4-FFF2-40B4-BE49-F238E27FC236}">
                  <a16:creationId xmlns:a16="http://schemas.microsoft.com/office/drawing/2014/main" id="{0B8CEE20-F67A-4CFC-88F1-4C942EB624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4" name="Freeform 9">
              <a:extLst>
                <a:ext uri="{FF2B5EF4-FFF2-40B4-BE49-F238E27FC236}">
                  <a16:creationId xmlns:a16="http://schemas.microsoft.com/office/drawing/2014/main" id="{6B823E68-E880-4A79-82AD-6088E1DEAD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5" name="Freeform 10">
              <a:extLst>
                <a:ext uri="{FF2B5EF4-FFF2-40B4-BE49-F238E27FC236}">
                  <a16:creationId xmlns:a16="http://schemas.microsoft.com/office/drawing/2014/main" id="{C90FFE78-151B-4C6F-893F-6832706022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6" name="Freeform 11">
              <a:extLst>
                <a:ext uri="{FF2B5EF4-FFF2-40B4-BE49-F238E27FC236}">
                  <a16:creationId xmlns:a16="http://schemas.microsoft.com/office/drawing/2014/main" id="{3A2B9B53-0432-42A0-ACC1-23CCDB1183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7" name="Freeform 12">
              <a:extLst>
                <a:ext uri="{FF2B5EF4-FFF2-40B4-BE49-F238E27FC236}">
                  <a16:creationId xmlns:a16="http://schemas.microsoft.com/office/drawing/2014/main" id="{142954D5-E17A-4C4B-B575-9D2BE72C64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8" name="Freeform 13">
              <a:extLst>
                <a:ext uri="{FF2B5EF4-FFF2-40B4-BE49-F238E27FC236}">
                  <a16:creationId xmlns:a16="http://schemas.microsoft.com/office/drawing/2014/main" id="{2317E4B1-5573-4066-895C-2FB759804A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9" name="Freeform 14">
              <a:extLst>
                <a:ext uri="{FF2B5EF4-FFF2-40B4-BE49-F238E27FC236}">
                  <a16:creationId xmlns:a16="http://schemas.microsoft.com/office/drawing/2014/main" id="{EBA723B4-613D-41FA-93E8-94173C930F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0" name="Freeform 15">
              <a:extLst>
                <a:ext uri="{FF2B5EF4-FFF2-40B4-BE49-F238E27FC236}">
                  <a16:creationId xmlns:a16="http://schemas.microsoft.com/office/drawing/2014/main" id="{D2693AEC-A60D-40B1-87B3-1EF30A56D4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1" name="Freeform 16">
              <a:extLst>
                <a:ext uri="{FF2B5EF4-FFF2-40B4-BE49-F238E27FC236}">
                  <a16:creationId xmlns:a16="http://schemas.microsoft.com/office/drawing/2014/main" id="{0EFB57B1-129C-4CA5-9513-29226043BF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2" name="Freeform 17">
              <a:extLst>
                <a:ext uri="{FF2B5EF4-FFF2-40B4-BE49-F238E27FC236}">
                  <a16:creationId xmlns:a16="http://schemas.microsoft.com/office/drawing/2014/main" id="{AC89A1FD-35E1-4574-A439-61C20F457D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3" name="Freeform 18">
              <a:extLst>
                <a:ext uri="{FF2B5EF4-FFF2-40B4-BE49-F238E27FC236}">
                  <a16:creationId xmlns:a16="http://schemas.microsoft.com/office/drawing/2014/main" id="{4D55D1DF-59D8-4B47-87C4-FB3A82689A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4" name="Freeform 19">
              <a:extLst>
                <a:ext uri="{FF2B5EF4-FFF2-40B4-BE49-F238E27FC236}">
                  <a16:creationId xmlns:a16="http://schemas.microsoft.com/office/drawing/2014/main" id="{F99FF32E-3548-4B4D-894E-B3A06C12A7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5" name="Freeform 20">
              <a:extLst>
                <a:ext uri="{FF2B5EF4-FFF2-40B4-BE49-F238E27FC236}">
                  <a16:creationId xmlns:a16="http://schemas.microsoft.com/office/drawing/2014/main" id="{5005D0D4-EFA9-4355-BA9B-A7B46F9412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bg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6" name="Freeform 21">
              <a:extLst>
                <a:ext uri="{FF2B5EF4-FFF2-40B4-BE49-F238E27FC236}">
                  <a16:creationId xmlns:a16="http://schemas.microsoft.com/office/drawing/2014/main" id="{6350B02F-5937-44B9-83F4-9C970BE963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7" name="Freeform 22">
              <a:extLst>
                <a:ext uri="{FF2B5EF4-FFF2-40B4-BE49-F238E27FC236}">
                  <a16:creationId xmlns:a16="http://schemas.microsoft.com/office/drawing/2014/main" id="{F21A245F-C10F-495E-BD0E-CE576C7F0D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8" name="Freeform 23">
              <a:extLst>
                <a:ext uri="{FF2B5EF4-FFF2-40B4-BE49-F238E27FC236}">
                  <a16:creationId xmlns:a16="http://schemas.microsoft.com/office/drawing/2014/main" id="{6F524856-7B56-403B-B504-044710FD54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9" name="Freeform 24">
              <a:extLst>
                <a:ext uri="{FF2B5EF4-FFF2-40B4-BE49-F238E27FC236}">
                  <a16:creationId xmlns:a16="http://schemas.microsoft.com/office/drawing/2014/main" id="{4E6D29BC-894B-4228-9F3F-92037EA396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60" name="Freeform 25">
              <a:extLst>
                <a:ext uri="{FF2B5EF4-FFF2-40B4-BE49-F238E27FC236}">
                  <a16:creationId xmlns:a16="http://schemas.microsoft.com/office/drawing/2014/main" id="{E03B2DC6-DF02-45CB-AC7C-6EBBD359C3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sp useBgFill="1">
        <p:nvSpPr>
          <p:cNvPr id="162" name="Rectangle 161">
            <a:extLst>
              <a:ext uri="{FF2B5EF4-FFF2-40B4-BE49-F238E27FC236}">
                <a16:creationId xmlns:a16="http://schemas.microsoft.com/office/drawing/2014/main" id="{700D0C16-8549-4373-8B7C-3555082CEA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2748" y="0"/>
            <a:ext cx="7701252" cy="68692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908" name="AutoShape 4"/>
          <p:cNvSpPr>
            <a:spLocks noGrp="1" noChangeArrowheads="1"/>
          </p:cNvSpPr>
          <p:nvPr>
            <p:ph type="title"/>
          </p:nvPr>
        </p:nvSpPr>
        <p:spPr>
          <a:xfrm>
            <a:off x="2160270" y="187452"/>
            <a:ext cx="5669694" cy="1234440"/>
          </a:xfrm>
        </p:spPr>
        <p:txBody>
          <a:bodyPr anchor="t">
            <a:normAutofit/>
          </a:bodyPr>
          <a:lstStyle/>
          <a:p>
            <a:pPr eaLnBrk="1" hangingPunct="1">
              <a:defRPr/>
            </a:pPr>
            <a:r>
              <a:rPr lang="en-US" sz="3500" b="1">
                <a:solidFill>
                  <a:schemeClr val="accent1"/>
                </a:solidFill>
              </a:rPr>
              <a:t>Projects and Strategy</a:t>
            </a:r>
          </a:p>
        </p:txBody>
      </p:sp>
      <p:sp>
        <p:nvSpPr>
          <p:cNvPr id="164" name="Isosceles Triangle 163">
            <a:extLst>
              <a:ext uri="{FF2B5EF4-FFF2-40B4-BE49-F238E27FC236}">
                <a16:creationId xmlns:a16="http://schemas.microsoft.com/office/drawing/2014/main" id="{C7341777-0F86-4E1E-A07F-2076F00D04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310831" y="987224"/>
            <a:ext cx="300774" cy="194466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5124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444925" y="1024667"/>
            <a:ext cx="7622381" cy="3803904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spcBef>
                <a:spcPct val="45000"/>
              </a:spcBef>
            </a:pPr>
            <a:r>
              <a:rPr lang="en-US" sz="2400" dirty="0"/>
              <a:t>Mistakes caused by not understanding the role of projects in accomplishing strategy:</a:t>
            </a:r>
          </a:p>
          <a:p>
            <a:pPr lvl="1" eaLnBrk="1" hangingPunct="1">
              <a:lnSpc>
                <a:spcPct val="90000"/>
              </a:lnSpc>
              <a:spcBef>
                <a:spcPct val="45000"/>
              </a:spcBef>
            </a:pPr>
            <a:r>
              <a:rPr lang="en-US" sz="2400" dirty="0"/>
              <a:t>Focusing on problems or solutions with low strategic priority.</a:t>
            </a:r>
          </a:p>
          <a:p>
            <a:pPr lvl="1" eaLnBrk="1" hangingPunct="1">
              <a:lnSpc>
                <a:spcPct val="90000"/>
              </a:lnSpc>
              <a:spcBef>
                <a:spcPct val="45000"/>
              </a:spcBef>
            </a:pPr>
            <a:r>
              <a:rPr lang="en-US" sz="2400" dirty="0"/>
              <a:t>Focusing on the immediate customer rather than the whole market place and value chain.</a:t>
            </a:r>
          </a:p>
          <a:p>
            <a:pPr lvl="1" eaLnBrk="1" hangingPunct="1">
              <a:lnSpc>
                <a:spcPct val="90000"/>
              </a:lnSpc>
              <a:spcBef>
                <a:spcPct val="45000"/>
              </a:spcBef>
            </a:pPr>
            <a:r>
              <a:rPr lang="en-US" sz="2400" dirty="0"/>
              <a:t>Overemphasizing technology that results in projects that pursue exotic technology that does not fit the strategy or customer need.</a:t>
            </a:r>
          </a:p>
          <a:p>
            <a:pPr lvl="1" eaLnBrk="1" hangingPunct="1">
              <a:lnSpc>
                <a:spcPct val="90000"/>
              </a:lnSpc>
              <a:spcBef>
                <a:spcPct val="45000"/>
              </a:spcBef>
            </a:pPr>
            <a:r>
              <a:rPr lang="en-US" sz="2400" dirty="0"/>
              <a:t>Trying to solve customer issues with a product or service rather than focusing on the 20% with 80% of the value (Pareto’s Law).</a:t>
            </a:r>
          </a:p>
          <a:p>
            <a:pPr lvl="1" eaLnBrk="1" hangingPunct="1">
              <a:lnSpc>
                <a:spcPct val="90000"/>
              </a:lnSpc>
              <a:spcBef>
                <a:spcPct val="45000"/>
              </a:spcBef>
            </a:pPr>
            <a:r>
              <a:rPr lang="en-US" sz="2400" dirty="0"/>
              <a:t>Engaging in a never-ending search for perfection only the project team really cares about.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DE0B80E-16B8-4565-8F2B-70AF3AD16E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p:transition spd="slow" advClick="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Rectangle 134">
            <a:extLst>
              <a:ext uri="{FF2B5EF4-FFF2-40B4-BE49-F238E27FC236}">
                <a16:creationId xmlns:a16="http://schemas.microsoft.com/office/drawing/2014/main" id="{C54A3646-77FE-4862-96CE-45260829B1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7" name="Group 136">
            <a:extLst>
              <a:ext uri="{FF2B5EF4-FFF2-40B4-BE49-F238E27FC236}">
                <a16:creationId xmlns:a16="http://schemas.microsoft.com/office/drawing/2014/main" id="{3F6FA249-9C10-48B9-9F72-1F333D8A9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13134" y="0"/>
            <a:ext cx="9438087" cy="6853238"/>
            <a:chOff x="-417513" y="0"/>
            <a:chExt cx="12584114" cy="6853238"/>
          </a:xfrm>
        </p:grpSpPr>
        <p:sp>
          <p:nvSpPr>
            <p:cNvPr id="138" name="Freeform 5">
              <a:extLst>
                <a:ext uri="{FF2B5EF4-FFF2-40B4-BE49-F238E27FC236}">
                  <a16:creationId xmlns:a16="http://schemas.microsoft.com/office/drawing/2014/main" id="{036894FA-6F9A-4863-AEC5-B734F4226C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39" name="Freeform 6">
              <a:extLst>
                <a:ext uri="{FF2B5EF4-FFF2-40B4-BE49-F238E27FC236}">
                  <a16:creationId xmlns:a16="http://schemas.microsoft.com/office/drawing/2014/main" id="{6B103C0B-E1BF-4BF0-9605-7426160F9E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0" name="Freeform 7">
              <a:extLst>
                <a:ext uri="{FF2B5EF4-FFF2-40B4-BE49-F238E27FC236}">
                  <a16:creationId xmlns:a16="http://schemas.microsoft.com/office/drawing/2014/main" id="{B796B9AB-146B-42B0-B1F4-7EF69C521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1" name="Freeform 8">
              <a:extLst>
                <a:ext uri="{FF2B5EF4-FFF2-40B4-BE49-F238E27FC236}">
                  <a16:creationId xmlns:a16="http://schemas.microsoft.com/office/drawing/2014/main" id="{0B8CEE20-F67A-4CFC-88F1-4C942EB624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2" name="Freeform 9">
              <a:extLst>
                <a:ext uri="{FF2B5EF4-FFF2-40B4-BE49-F238E27FC236}">
                  <a16:creationId xmlns:a16="http://schemas.microsoft.com/office/drawing/2014/main" id="{6B823E68-E880-4A79-82AD-6088E1DEAD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3" name="Freeform 10">
              <a:extLst>
                <a:ext uri="{FF2B5EF4-FFF2-40B4-BE49-F238E27FC236}">
                  <a16:creationId xmlns:a16="http://schemas.microsoft.com/office/drawing/2014/main" id="{C90FFE78-151B-4C6F-893F-6832706022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4" name="Freeform 11">
              <a:extLst>
                <a:ext uri="{FF2B5EF4-FFF2-40B4-BE49-F238E27FC236}">
                  <a16:creationId xmlns:a16="http://schemas.microsoft.com/office/drawing/2014/main" id="{3A2B9B53-0432-42A0-ACC1-23CCDB1183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5" name="Freeform 12">
              <a:extLst>
                <a:ext uri="{FF2B5EF4-FFF2-40B4-BE49-F238E27FC236}">
                  <a16:creationId xmlns:a16="http://schemas.microsoft.com/office/drawing/2014/main" id="{142954D5-E17A-4C4B-B575-9D2BE72C64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6" name="Freeform 13">
              <a:extLst>
                <a:ext uri="{FF2B5EF4-FFF2-40B4-BE49-F238E27FC236}">
                  <a16:creationId xmlns:a16="http://schemas.microsoft.com/office/drawing/2014/main" id="{2317E4B1-5573-4066-895C-2FB759804A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7" name="Freeform 14">
              <a:extLst>
                <a:ext uri="{FF2B5EF4-FFF2-40B4-BE49-F238E27FC236}">
                  <a16:creationId xmlns:a16="http://schemas.microsoft.com/office/drawing/2014/main" id="{EBA723B4-613D-41FA-93E8-94173C930F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8" name="Freeform 15">
              <a:extLst>
                <a:ext uri="{FF2B5EF4-FFF2-40B4-BE49-F238E27FC236}">
                  <a16:creationId xmlns:a16="http://schemas.microsoft.com/office/drawing/2014/main" id="{D2693AEC-A60D-40B1-87B3-1EF30A56D4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9" name="Freeform 16">
              <a:extLst>
                <a:ext uri="{FF2B5EF4-FFF2-40B4-BE49-F238E27FC236}">
                  <a16:creationId xmlns:a16="http://schemas.microsoft.com/office/drawing/2014/main" id="{0EFB57B1-129C-4CA5-9513-29226043BF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0" name="Freeform 17">
              <a:extLst>
                <a:ext uri="{FF2B5EF4-FFF2-40B4-BE49-F238E27FC236}">
                  <a16:creationId xmlns:a16="http://schemas.microsoft.com/office/drawing/2014/main" id="{AC89A1FD-35E1-4574-A439-61C20F457D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1" name="Freeform 18">
              <a:extLst>
                <a:ext uri="{FF2B5EF4-FFF2-40B4-BE49-F238E27FC236}">
                  <a16:creationId xmlns:a16="http://schemas.microsoft.com/office/drawing/2014/main" id="{4D55D1DF-59D8-4B47-87C4-FB3A82689A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2" name="Freeform 19">
              <a:extLst>
                <a:ext uri="{FF2B5EF4-FFF2-40B4-BE49-F238E27FC236}">
                  <a16:creationId xmlns:a16="http://schemas.microsoft.com/office/drawing/2014/main" id="{F99FF32E-3548-4B4D-894E-B3A06C12A7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3" name="Freeform 20">
              <a:extLst>
                <a:ext uri="{FF2B5EF4-FFF2-40B4-BE49-F238E27FC236}">
                  <a16:creationId xmlns:a16="http://schemas.microsoft.com/office/drawing/2014/main" id="{5005D0D4-EFA9-4355-BA9B-A7B46F9412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bg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4" name="Freeform 21">
              <a:extLst>
                <a:ext uri="{FF2B5EF4-FFF2-40B4-BE49-F238E27FC236}">
                  <a16:creationId xmlns:a16="http://schemas.microsoft.com/office/drawing/2014/main" id="{6350B02F-5937-44B9-83F4-9C970BE963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5" name="Freeform 22">
              <a:extLst>
                <a:ext uri="{FF2B5EF4-FFF2-40B4-BE49-F238E27FC236}">
                  <a16:creationId xmlns:a16="http://schemas.microsoft.com/office/drawing/2014/main" id="{F21A245F-C10F-495E-BD0E-CE576C7F0D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6" name="Freeform 23">
              <a:extLst>
                <a:ext uri="{FF2B5EF4-FFF2-40B4-BE49-F238E27FC236}">
                  <a16:creationId xmlns:a16="http://schemas.microsoft.com/office/drawing/2014/main" id="{6F524856-7B56-403B-B504-044710FD54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7" name="Freeform 24">
              <a:extLst>
                <a:ext uri="{FF2B5EF4-FFF2-40B4-BE49-F238E27FC236}">
                  <a16:creationId xmlns:a16="http://schemas.microsoft.com/office/drawing/2014/main" id="{4E6D29BC-894B-4228-9F3F-92037EA396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8" name="Freeform 25">
              <a:extLst>
                <a:ext uri="{FF2B5EF4-FFF2-40B4-BE49-F238E27FC236}">
                  <a16:creationId xmlns:a16="http://schemas.microsoft.com/office/drawing/2014/main" id="{E03B2DC6-DF02-45CB-AC7C-6EBBD359C3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sp useBgFill="1">
        <p:nvSpPr>
          <p:cNvPr id="160" name="Rectangle 159">
            <a:extLst>
              <a:ext uri="{FF2B5EF4-FFF2-40B4-BE49-F238E27FC236}">
                <a16:creationId xmlns:a16="http://schemas.microsoft.com/office/drawing/2014/main" id="{700D0C16-8549-4373-8B7C-3555082CEA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2748" y="0"/>
            <a:ext cx="7701252" cy="68692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586" name="AutoShape 2"/>
          <p:cNvSpPr>
            <a:spLocks noGrp="1" noChangeArrowheads="1"/>
          </p:cNvSpPr>
          <p:nvPr>
            <p:ph type="title"/>
          </p:nvPr>
        </p:nvSpPr>
        <p:spPr>
          <a:xfrm>
            <a:off x="1535909" y="261903"/>
            <a:ext cx="6399198" cy="1234440"/>
          </a:xfrm>
        </p:spPr>
        <p:txBody>
          <a:bodyPr anchor="t"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700" b="1" dirty="0">
                <a:solidFill>
                  <a:schemeClr val="accent1"/>
                </a:solidFill>
              </a:rPr>
              <a:t>The Strategic Management Process: </a:t>
            </a:r>
            <a:br>
              <a:rPr lang="en-US" sz="2700" b="1" dirty="0">
                <a:solidFill>
                  <a:schemeClr val="accent1"/>
                </a:solidFill>
              </a:rPr>
            </a:br>
            <a:r>
              <a:rPr lang="en-US" sz="2700" b="1" dirty="0">
                <a:solidFill>
                  <a:schemeClr val="accent1"/>
                </a:solidFill>
              </a:rPr>
              <a:t>An Overview</a:t>
            </a:r>
          </a:p>
        </p:txBody>
      </p:sp>
      <p:sp>
        <p:nvSpPr>
          <p:cNvPr id="162" name="Isosceles Triangle 161">
            <a:extLst>
              <a:ext uri="{FF2B5EF4-FFF2-40B4-BE49-F238E27FC236}">
                <a16:creationId xmlns:a16="http://schemas.microsoft.com/office/drawing/2014/main" id="{C7341777-0F86-4E1E-A07F-2076F00D04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310831" y="987224"/>
            <a:ext cx="300774" cy="194466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92767" y="1604709"/>
            <a:ext cx="7033314" cy="3803904"/>
          </a:xfrm>
        </p:spPr>
        <p:txBody>
          <a:bodyPr>
            <a:noAutofit/>
          </a:bodyPr>
          <a:lstStyle/>
          <a:p>
            <a:pPr eaLnBrk="1" hangingPunct="1">
              <a:spcBef>
                <a:spcPct val="35000"/>
              </a:spcBef>
            </a:pPr>
            <a:r>
              <a:rPr lang="en-US" sz="2400" dirty="0"/>
              <a:t>Strategic Management</a:t>
            </a:r>
          </a:p>
          <a:p>
            <a:pPr lvl="1" eaLnBrk="1" hangingPunct="1">
              <a:spcBef>
                <a:spcPct val="35000"/>
              </a:spcBef>
            </a:pPr>
            <a:r>
              <a:rPr lang="en-US" sz="2400" dirty="0"/>
              <a:t>Requires every project to be clearly linked to strategy.</a:t>
            </a:r>
          </a:p>
          <a:p>
            <a:pPr lvl="1" eaLnBrk="1" hangingPunct="1">
              <a:spcBef>
                <a:spcPct val="35000"/>
              </a:spcBef>
            </a:pPr>
            <a:r>
              <a:rPr lang="en-US" sz="2400" dirty="0"/>
              <a:t>Provides theme and focus of firm’s future direction.</a:t>
            </a:r>
          </a:p>
          <a:p>
            <a:pPr lvl="2" eaLnBrk="1" hangingPunct="1">
              <a:spcBef>
                <a:spcPct val="35000"/>
              </a:spcBef>
            </a:pPr>
            <a:r>
              <a:rPr lang="en-US" b="1" dirty="0"/>
              <a:t>Responding to changes</a:t>
            </a:r>
            <a:r>
              <a:rPr lang="en-US" dirty="0"/>
              <a:t> in the external environment</a:t>
            </a:r>
            <a:r>
              <a:rPr lang="en-US" dirty="0">
                <a:cs typeface="Tahoma" pitchFamily="34" charset="0"/>
              </a:rPr>
              <a:t>—</a:t>
            </a:r>
            <a:r>
              <a:rPr lang="en-US" dirty="0"/>
              <a:t>environmental scanning</a:t>
            </a:r>
          </a:p>
          <a:p>
            <a:pPr lvl="2" eaLnBrk="1" hangingPunct="1">
              <a:spcBef>
                <a:spcPct val="35000"/>
              </a:spcBef>
            </a:pPr>
            <a:r>
              <a:rPr lang="en-US" b="1" dirty="0"/>
              <a:t>Allocating scarce resources</a:t>
            </a:r>
            <a:r>
              <a:rPr lang="en-US" dirty="0"/>
              <a:t> of the firm to improve its competitive position</a:t>
            </a:r>
            <a:r>
              <a:rPr lang="en-US" dirty="0">
                <a:cs typeface="Tahoma" pitchFamily="34" charset="0"/>
              </a:rPr>
              <a:t>—i</a:t>
            </a:r>
            <a:r>
              <a:rPr lang="en-US" dirty="0"/>
              <a:t>nternal responses to new programs.</a:t>
            </a:r>
          </a:p>
          <a:p>
            <a:pPr lvl="1" eaLnBrk="1" hangingPunct="1">
              <a:spcBef>
                <a:spcPct val="35000"/>
              </a:spcBef>
            </a:pPr>
            <a:r>
              <a:rPr lang="en-US" sz="2400" dirty="0"/>
              <a:t>Requires strong links among mission, goals, objectives, strategy, and implementation.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D017277B-462A-4A5C-9C23-994175A7A2F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p:transition spd="slow" advClick="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AutoShape 2"/>
          <p:cNvSpPr>
            <a:spLocks noGrp="1" noChangeArrowheads="1"/>
          </p:cNvSpPr>
          <p:nvPr>
            <p:ph type="title"/>
          </p:nvPr>
        </p:nvSpPr>
        <p:spPr>
          <a:xfrm>
            <a:off x="495300" y="263525"/>
            <a:ext cx="8153400" cy="1244600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Four Activities of the Strategic </a:t>
            </a:r>
            <a:br>
              <a:rPr lang="en-US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en-US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Management Process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>
          <a:xfrm>
            <a:off x="0" y="1782763"/>
            <a:ext cx="9144000" cy="4313237"/>
          </a:xfrm>
        </p:spPr>
        <p:txBody>
          <a:bodyPr/>
          <a:lstStyle/>
          <a:p>
            <a:pPr eaLnBrk="1" hangingPunct="1"/>
            <a:r>
              <a:rPr lang="en-US" dirty="0"/>
              <a:t>Review and define the organizational mission.</a:t>
            </a:r>
          </a:p>
          <a:p>
            <a:pPr eaLnBrk="1" hangingPunct="1"/>
            <a:r>
              <a:rPr lang="en-US" dirty="0"/>
              <a:t>Set long-range goals and objectives.</a:t>
            </a:r>
          </a:p>
          <a:p>
            <a:pPr eaLnBrk="1" hangingPunct="1"/>
            <a:r>
              <a:rPr lang="en-US" dirty="0"/>
              <a:t>Analyze and formulate strategies to reach objectives.</a:t>
            </a:r>
          </a:p>
          <a:p>
            <a:pPr eaLnBrk="1" hangingPunct="1"/>
            <a:r>
              <a:rPr lang="en-US" dirty="0"/>
              <a:t>Implement strategies through projects.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F3284ABB-1015-4C12-834E-21A335A722B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/>
      <p:bldP spid="69635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AutoShape 2"/>
          <p:cNvSpPr>
            <a:spLocks noGrp="1" noChangeArrowheads="1"/>
          </p:cNvSpPr>
          <p:nvPr>
            <p:ph type="title"/>
          </p:nvPr>
        </p:nvSpPr>
        <p:spPr>
          <a:xfrm>
            <a:off x="6583363" y="2579688"/>
            <a:ext cx="2111375" cy="1295400"/>
          </a:xfrm>
          <a:gradFill>
            <a:gsLst>
              <a:gs pos="0">
                <a:srgbClr val="990033">
                  <a:gamma/>
                  <a:shade val="46275"/>
                  <a:invGamma/>
                </a:srgbClr>
              </a:gs>
              <a:gs pos="50000">
                <a:srgbClr val="990033"/>
              </a:gs>
              <a:gs pos="100000">
                <a:srgbClr val="990033">
                  <a:gamma/>
                  <a:shade val="46275"/>
                  <a:invGamma/>
                </a:srgbClr>
              </a:gs>
            </a:gsLst>
            <a:lin ang="5400000"/>
          </a:gradFill>
        </p:spPr>
        <p:txBody>
          <a:bodyPr/>
          <a:lstStyle/>
          <a:p>
            <a:pPr eaLnBrk="1" hangingPunct="1">
              <a:defRPr/>
            </a:pPr>
            <a:r>
              <a:rPr lang="en-US" sz="2000"/>
              <a:t>Strategic Management Process</a:t>
            </a:r>
          </a:p>
        </p:txBody>
      </p:sp>
      <p:pic>
        <p:nvPicPr>
          <p:cNvPr id="8197" name="Picture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431800"/>
            <a:ext cx="5878513" cy="601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E3E449A7-E9DE-4B36-AE51-0610D98E14D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p:transition spd="slow" advClick="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Picture 83" descr="weaknesses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188" y="2776538"/>
            <a:ext cx="2579687" cy="171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" name="Rectangle 76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grpSp>
        <p:nvGrpSpPr>
          <p:cNvPr id="2" name="Group 92"/>
          <p:cNvGrpSpPr>
            <a:grpSpLocks/>
          </p:cNvGrpSpPr>
          <p:nvPr/>
        </p:nvGrpSpPr>
        <p:grpSpPr bwMode="auto">
          <a:xfrm>
            <a:off x="6602413" y="2679700"/>
            <a:ext cx="2281237" cy="1693863"/>
            <a:chOff x="6601635" y="2680292"/>
            <a:chExt cx="2281376" cy="1693299"/>
          </a:xfrm>
        </p:grpSpPr>
        <p:sp>
          <p:nvSpPr>
            <p:cNvPr id="67" name="Oval 66"/>
            <p:cNvSpPr/>
            <p:nvPr/>
          </p:nvSpPr>
          <p:spPr>
            <a:xfrm>
              <a:off x="6601635" y="3724228"/>
              <a:ext cx="2281376" cy="649363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85000"/>
                    <a:lumOff val="15000"/>
                  </a:schemeClr>
                </a:gs>
                <a:gs pos="53000">
                  <a:schemeClr val="bg1">
                    <a:lumMod val="65000"/>
                  </a:schemeClr>
                </a:gs>
                <a:gs pos="100000">
                  <a:schemeClr val="tx1">
                    <a:lumMod val="85000"/>
                    <a:lumOff val="15000"/>
                  </a:schemeClr>
                </a:gs>
              </a:gsLst>
              <a:lin ang="0" scaled="1"/>
              <a:tileRect/>
            </a:gradFill>
            <a:ln>
              <a:noFill/>
            </a:ln>
            <a:effectLst>
              <a:innerShdw blurRad="193675" dist="139700" dir="15060000">
                <a:srgbClr val="000000">
                  <a:alpha val="77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800">
                <a:solidFill>
                  <a:srgbClr val="FFFFFF"/>
                </a:solidFill>
              </a:endParaRPr>
            </a:p>
          </p:txBody>
        </p:sp>
        <p:sp>
          <p:nvSpPr>
            <p:cNvPr id="78" name="Can 77"/>
            <p:cNvSpPr/>
            <p:nvPr/>
          </p:nvSpPr>
          <p:spPr>
            <a:xfrm rot="362865">
              <a:off x="7682788" y="3159557"/>
              <a:ext cx="131771" cy="1209272"/>
            </a:xfrm>
            <a:prstGeom prst="can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 sz="1800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0" name="Isosceles Triangle 79"/>
            <p:cNvSpPr/>
            <p:nvPr/>
          </p:nvSpPr>
          <p:spPr>
            <a:xfrm>
              <a:off x="7239537" y="2680292"/>
              <a:ext cx="1104784" cy="952400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  <a:effectLst/>
            <a:scene3d>
              <a:camera prst="perspectiveFront">
                <a:rot lat="0" lon="2699977" rev="20999999"/>
              </a:camera>
              <a:lightRig rig="threePt" dir="t"/>
            </a:scene3d>
            <a:sp3d extrusionH="133350" contourW="12700">
              <a:extrusionClr>
                <a:schemeClr val="bg1"/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b"/>
            <a:lstStyle/>
            <a:p>
              <a:pPr algn="ctr">
                <a:defRPr/>
              </a:pPr>
              <a:r>
                <a:rPr lang="en-US" sz="4800" b="1" dirty="0">
                  <a:solidFill>
                    <a:schemeClr val="tx1"/>
                  </a:solidFill>
                </a:rPr>
                <a:t>!</a:t>
              </a:r>
            </a:p>
          </p:txBody>
        </p:sp>
      </p:grpSp>
      <p:pic>
        <p:nvPicPr>
          <p:cNvPr id="81" name="Picture 80" descr="Climbing-to-succes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75" y="2573338"/>
            <a:ext cx="1908175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82" descr="Strong-Man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3" y="2681288"/>
            <a:ext cx="1879600" cy="188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" name="TextBox 87"/>
          <p:cNvSpPr txBox="1">
            <a:spLocks noChangeArrowheads="1"/>
          </p:cNvSpPr>
          <p:nvPr/>
        </p:nvSpPr>
        <p:spPr bwMode="auto">
          <a:xfrm>
            <a:off x="0" y="62796"/>
            <a:ext cx="8239539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/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SWOT Analysis</a:t>
            </a:r>
            <a:endParaRPr lang="en-US" sz="4000" b="1" dirty="0">
              <a:solidFill>
                <a:schemeClr val="accent5">
                  <a:lumMod val="75000"/>
                </a:schemeClr>
              </a:solidFill>
            </a:endParaRPr>
          </a:p>
          <a:p>
            <a:pPr algn="just"/>
            <a:r>
              <a:rPr lang="en-US" dirty="0"/>
              <a:t>SWOT Analysis is the analysis of the firm’s strengths, weakness, opportunities and threats, to generate strategic alternatives. It aims at facilitating the management in developing a business model, which accurately aligns the firm’s resources and capabilities, according to the business environment.</a:t>
            </a:r>
          </a:p>
        </p:txBody>
      </p:sp>
      <p:sp>
        <p:nvSpPr>
          <p:cNvPr id="89" name="TextBox 88"/>
          <p:cNvSpPr txBox="1">
            <a:spLocks noChangeArrowheads="1"/>
          </p:cNvSpPr>
          <p:nvPr/>
        </p:nvSpPr>
        <p:spPr bwMode="auto">
          <a:xfrm>
            <a:off x="969963" y="4765675"/>
            <a:ext cx="4032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3600" b="1"/>
              <a:t>S</a:t>
            </a:r>
          </a:p>
        </p:txBody>
      </p:sp>
      <p:sp>
        <p:nvSpPr>
          <p:cNvPr id="90" name="TextBox 89"/>
          <p:cNvSpPr txBox="1">
            <a:spLocks noChangeArrowheads="1"/>
          </p:cNvSpPr>
          <p:nvPr/>
        </p:nvSpPr>
        <p:spPr bwMode="auto">
          <a:xfrm>
            <a:off x="3352800" y="4751388"/>
            <a:ext cx="603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3600" b="1"/>
              <a:t>W</a:t>
            </a:r>
          </a:p>
        </p:txBody>
      </p:sp>
      <p:sp>
        <p:nvSpPr>
          <p:cNvPr id="91" name="TextBox 90"/>
          <p:cNvSpPr txBox="1">
            <a:spLocks noChangeArrowheads="1"/>
          </p:cNvSpPr>
          <p:nvPr/>
        </p:nvSpPr>
        <p:spPr bwMode="auto">
          <a:xfrm>
            <a:off x="5118100" y="4757738"/>
            <a:ext cx="4968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3600" b="1"/>
              <a:t>O</a:t>
            </a:r>
          </a:p>
        </p:txBody>
      </p:sp>
      <p:sp>
        <p:nvSpPr>
          <p:cNvPr id="92" name="TextBox 91"/>
          <p:cNvSpPr txBox="1">
            <a:spLocks noChangeArrowheads="1"/>
          </p:cNvSpPr>
          <p:nvPr/>
        </p:nvSpPr>
        <p:spPr bwMode="auto">
          <a:xfrm>
            <a:off x="7620000" y="4751388"/>
            <a:ext cx="4127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3600" b="1"/>
              <a:t>T</a:t>
            </a:r>
          </a:p>
        </p:txBody>
      </p:sp>
      <p:pic>
        <p:nvPicPr>
          <p:cNvPr id="3" name="Picture 2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16" name="عنصر نائب للمحتوى 6">
            <a:extLst>
              <a:ext uri="{FF2B5EF4-FFF2-40B4-BE49-F238E27FC236}">
                <a16:creationId xmlns:a16="http://schemas.microsoft.com/office/drawing/2014/main" id="{EAEAB490-3AF3-4D4C-9C1F-018BF719034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0" grpId="0"/>
      <p:bldP spid="91" grpId="0"/>
      <p:bldP spid="9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Rectangle 76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sp>
        <p:nvSpPr>
          <p:cNvPr id="2051" name="TextBox 54"/>
          <p:cNvSpPr txBox="1">
            <a:spLocks noChangeArrowheads="1"/>
          </p:cNvSpPr>
          <p:nvPr/>
        </p:nvSpPr>
        <p:spPr bwMode="auto">
          <a:xfrm>
            <a:off x="785813" y="285750"/>
            <a:ext cx="5324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SWOT Analysis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3078" name="Rektangel 76"/>
          <p:cNvSpPr>
            <a:spLocks noChangeArrowheads="1"/>
          </p:cNvSpPr>
          <p:nvPr/>
        </p:nvSpPr>
        <p:spPr bwMode="auto">
          <a:xfrm>
            <a:off x="1112838" y="5473700"/>
            <a:ext cx="220980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IN" sz="1300" b="1" noProof="1">
                <a:solidFill>
                  <a:srgbClr val="FFFFFF"/>
                </a:solidFill>
                <a:cs typeface="Arial" charset="0"/>
              </a:rPr>
              <a:t>Example text</a:t>
            </a:r>
          </a:p>
          <a:p>
            <a:r>
              <a:rPr lang="en-IN" sz="1100" noProof="1">
                <a:solidFill>
                  <a:srgbClr val="FFFFFF"/>
                </a:solidFill>
                <a:cs typeface="Arial" charset="0"/>
              </a:rPr>
              <a:t>Go ahead and replace it with your own text. This is an example text. </a:t>
            </a:r>
            <a:endParaRPr lang="da-DK" sz="1100">
              <a:solidFill>
                <a:srgbClr val="FFFFFF"/>
              </a:solidFill>
            </a:endParaRPr>
          </a:p>
          <a:p>
            <a:endParaRPr lang="da-DK">
              <a:solidFill>
                <a:srgbClr val="1E1C11"/>
              </a:solidFill>
            </a:endParaRPr>
          </a:p>
        </p:txBody>
      </p:sp>
      <p:grpSp>
        <p:nvGrpSpPr>
          <p:cNvPr id="3079" name="Group 19"/>
          <p:cNvGrpSpPr>
            <a:grpSpLocks/>
          </p:cNvGrpSpPr>
          <p:nvPr/>
        </p:nvGrpSpPr>
        <p:grpSpPr bwMode="auto">
          <a:xfrm>
            <a:off x="808038" y="5562600"/>
            <a:ext cx="250825" cy="250825"/>
            <a:chOff x="530225" y="5016500"/>
            <a:chExt cx="393700" cy="393700"/>
          </a:xfrm>
        </p:grpSpPr>
        <p:sp>
          <p:nvSpPr>
            <p:cNvPr id="3176" name="Oval 175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3177" name="Isosceles Triangle 176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en-US">
                <a:solidFill>
                  <a:srgbClr val="353637"/>
                </a:solidFill>
              </a:endParaRPr>
            </a:p>
          </p:txBody>
        </p:sp>
      </p:grpSp>
      <p:sp>
        <p:nvSpPr>
          <p:cNvPr id="3080" name="Rectangle 4"/>
          <p:cNvSpPr>
            <a:spLocks noChangeArrowheads="1"/>
          </p:cNvSpPr>
          <p:nvPr/>
        </p:nvSpPr>
        <p:spPr bwMode="gray">
          <a:xfrm>
            <a:off x="874713" y="6264275"/>
            <a:ext cx="15382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defTabSz="801688"/>
            <a:r>
              <a:rPr lang="en-US" sz="1000">
                <a:solidFill>
                  <a:srgbClr val="FFFFFF"/>
                </a:solidFill>
              </a:rPr>
              <a:t>Your own footer</a:t>
            </a:r>
          </a:p>
        </p:txBody>
      </p:sp>
      <p:sp>
        <p:nvSpPr>
          <p:cNvPr id="3081" name="Rectangle 4"/>
          <p:cNvSpPr>
            <a:spLocks noChangeArrowheads="1"/>
          </p:cNvSpPr>
          <p:nvPr/>
        </p:nvSpPr>
        <p:spPr bwMode="gray">
          <a:xfrm>
            <a:off x="6767513" y="6264275"/>
            <a:ext cx="15382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r" defTabSz="801688"/>
            <a:r>
              <a:rPr lang="en-US" sz="1000">
                <a:solidFill>
                  <a:srgbClr val="FFFFFF"/>
                </a:solidFill>
              </a:rPr>
              <a:t>Your Logo</a:t>
            </a:r>
          </a:p>
        </p:txBody>
      </p:sp>
      <p:grpSp>
        <p:nvGrpSpPr>
          <p:cNvPr id="4" name="Group 65"/>
          <p:cNvGrpSpPr>
            <a:grpSpLocks/>
          </p:cNvGrpSpPr>
          <p:nvPr/>
        </p:nvGrpSpPr>
        <p:grpSpPr bwMode="auto">
          <a:xfrm>
            <a:off x="471488" y="1108075"/>
            <a:ext cx="7740650" cy="3713163"/>
            <a:chOff x="471488" y="1165225"/>
            <a:chExt cx="7740650" cy="3713163"/>
          </a:xfrm>
        </p:grpSpPr>
        <p:grpSp>
          <p:nvGrpSpPr>
            <p:cNvPr id="3161" name="Group 117"/>
            <p:cNvGrpSpPr>
              <a:grpSpLocks/>
            </p:cNvGrpSpPr>
            <p:nvPr/>
          </p:nvGrpSpPr>
          <p:grpSpPr bwMode="auto">
            <a:xfrm>
              <a:off x="471488" y="1165225"/>
              <a:ext cx="7740650" cy="3694113"/>
              <a:chOff x="471210" y="1164522"/>
              <a:chExt cx="7740358" cy="3694514"/>
            </a:xfrm>
          </p:grpSpPr>
          <p:sp>
            <p:nvSpPr>
              <p:cNvPr id="7" name="Rounded Rectangle 6"/>
              <p:cNvSpPr/>
              <p:nvPr/>
            </p:nvSpPr>
            <p:spPr>
              <a:xfrm>
                <a:off x="471210" y="1164522"/>
                <a:ext cx="7740358" cy="3694514"/>
              </a:xfrm>
              <a:prstGeom prst="roundRect">
                <a:avLst>
                  <a:gd name="adj" fmla="val 5555"/>
                </a:avLst>
              </a:prstGeom>
              <a:gradFill>
                <a:gsLst>
                  <a:gs pos="0">
                    <a:schemeClr val="bg1">
                      <a:lumMod val="65000"/>
                    </a:schemeClr>
                  </a:gs>
                  <a:gs pos="69000">
                    <a:schemeClr val="bg1">
                      <a:lumMod val="75000"/>
                    </a:schemeClr>
                  </a:gs>
                  <a:gs pos="100000">
                    <a:schemeClr val="bg1">
                      <a:lumMod val="85000"/>
                    </a:schemeClr>
                  </a:gs>
                  <a:gs pos="41000">
                    <a:schemeClr val="bg1"/>
                  </a:gs>
                </a:gsLst>
                <a:lin ang="1914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  <a:reflection stA="21000" endPos="22000" dist="50800" dir="5400000" sy="-100000" algn="bl" rotWithShape="0"/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9" name="Rounded Rectangle 8"/>
              <p:cNvSpPr/>
              <p:nvPr/>
            </p:nvSpPr>
            <p:spPr>
              <a:xfrm>
                <a:off x="593442" y="1285185"/>
                <a:ext cx="7467318" cy="3451600"/>
              </a:xfrm>
              <a:prstGeom prst="roundRect">
                <a:avLst>
                  <a:gd name="adj" fmla="val 4812"/>
                </a:avLst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grpSp>
            <p:nvGrpSpPr>
              <p:cNvPr id="3165" name="Gruppe 61"/>
              <p:cNvGrpSpPr>
                <a:grpSpLocks/>
              </p:cNvGrpSpPr>
              <p:nvPr/>
            </p:nvGrpSpPr>
            <p:grpSpPr bwMode="auto">
              <a:xfrm flipH="1">
                <a:off x="7082031" y="2554557"/>
                <a:ext cx="764755" cy="791220"/>
                <a:chOff x="1760019" y="3875595"/>
                <a:chExt cx="1018741" cy="1016530"/>
              </a:xfrm>
            </p:grpSpPr>
            <p:grpSp>
              <p:nvGrpSpPr>
                <p:cNvPr id="3168" name="Gruppe 59"/>
                <p:cNvGrpSpPr>
                  <a:grpSpLocks/>
                </p:cNvGrpSpPr>
                <p:nvPr/>
              </p:nvGrpSpPr>
              <p:grpSpPr bwMode="auto">
                <a:xfrm>
                  <a:off x="1762304" y="3875595"/>
                  <a:ext cx="1016456" cy="1016530"/>
                  <a:chOff x="3906064" y="1406380"/>
                  <a:chExt cx="496973" cy="497009"/>
                </a:xfrm>
              </p:grpSpPr>
              <p:sp>
                <p:nvSpPr>
                  <p:cNvPr id="15" name="Ellipse 30"/>
                  <p:cNvSpPr/>
                  <p:nvPr/>
                </p:nvSpPr>
                <p:spPr bwMode="auto">
                  <a:xfrm rot="17065673">
                    <a:off x="3906046" y="1406398"/>
                    <a:ext cx="497009" cy="496973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  <a:gs pos="0">
                        <a:schemeClr val="tx1">
                          <a:lumMod val="75000"/>
                          <a:lumOff val="25000"/>
                        </a:schemeClr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9525" cap="flat" cmpd="sng" algn="ctr">
                    <a:noFill/>
                    <a:prstDash val="solid"/>
                  </a:ln>
                  <a:effectLst>
                    <a:innerShdw blurRad="269875" dist="114300" dir="480000">
                      <a:srgbClr val="000000">
                        <a:alpha val="13000"/>
                      </a:srgbClr>
                    </a:innerShdw>
                  </a:effectLst>
                </p:spPr>
                <p:txBody>
                  <a:bodyPr anchor="ctr"/>
                  <a:lstStyle>
                    <a:lvl1pPr marL="342900" indent="-342900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1pPr>
                    <a:lvl2pPr marL="37931725" indent="-37474525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2pPr>
                    <a:lvl3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3pPr>
                    <a:lvl4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4pPr>
                    <a:lvl5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5pPr>
                    <a:lvl6pPr marL="4572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6pPr>
                    <a:lvl7pPr marL="9144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7pPr>
                    <a:lvl8pPr marL="1371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8pPr>
                    <a:lvl9pPr marL="18288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9pPr>
                  </a:lstStyle>
                  <a:p>
                    <a:pPr algn="ctr" eaLnBrk="1" hangingPunct="1">
                      <a:buFont typeface="Calibri" charset="0"/>
                      <a:buAutoNum type="arabicPeriod"/>
                      <a:defRPr/>
                    </a:pPr>
                    <a:endParaRPr lang="da-DK" sz="18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3175" name="Ellipse 31"/>
                  <p:cNvSpPr>
                    <a:spLocks noChangeArrowheads="1"/>
                  </p:cNvSpPr>
                  <p:nvPr/>
                </p:nvSpPr>
                <p:spPr bwMode="auto">
                  <a:xfrm>
                    <a:off x="3955823" y="1424813"/>
                    <a:ext cx="366004" cy="26927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CF9">
                          <a:alpha val="31998"/>
                        </a:srgbClr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5400000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marL="342900" indent="-342900" algn="ctr">
                      <a:buFont typeface="Calibri" pitchFamily="34" charset="0"/>
                      <a:buAutoNum type="arabicPeriod"/>
                    </a:pPr>
                    <a:endParaRPr lang="da-DK">
                      <a:solidFill>
                        <a:srgbClr val="FFFFFF"/>
                      </a:solidFill>
                    </a:endParaRPr>
                  </a:p>
                </p:txBody>
              </p:sp>
            </p:grpSp>
            <p:sp>
              <p:nvSpPr>
                <p:cNvPr id="14" name="Måne 29"/>
                <p:cNvSpPr/>
                <p:nvPr/>
              </p:nvSpPr>
              <p:spPr bwMode="auto">
                <a:xfrm rot="16570711">
                  <a:off x="2013672" y="4164325"/>
                  <a:ext cx="460273" cy="967579"/>
                </a:xfrm>
                <a:prstGeom prst="moon">
                  <a:avLst>
                    <a:gd name="adj" fmla="val 8755"/>
                  </a:avLst>
                </a:prstGeom>
                <a:gradFill flip="none" rotWithShape="1">
                  <a:gsLst>
                    <a:gs pos="24000">
                      <a:sysClr val="windowText" lastClr="000000">
                        <a:alpha val="24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1pPr>
                  <a:lvl2pPr marL="37931725" indent="-37474525"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2pPr>
                  <a:lvl3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3pPr>
                  <a:lvl4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4pPr>
                  <a:lvl5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9pPr>
                </a:lstStyle>
                <a:p>
                  <a:pPr algn="ctr" eaLnBrk="1" hangingPunct="1">
                    <a:defRPr/>
                  </a:pPr>
                  <a:endParaRPr lang="da-DK" sz="1800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3166" name="Rectangle 115"/>
              <p:cNvSpPr>
                <a:spLocks noChangeArrowheads="1"/>
              </p:cNvSpPr>
              <p:nvPr/>
            </p:nvSpPr>
            <p:spPr bwMode="auto">
              <a:xfrm>
                <a:off x="1058563" y="1285185"/>
                <a:ext cx="5884640" cy="34516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nb-NO">
                  <a:solidFill>
                    <a:srgbClr val="FFFFFF"/>
                  </a:solidFill>
                </a:endParaRPr>
              </a:p>
            </p:txBody>
          </p:sp>
          <p:sp>
            <p:nvSpPr>
              <p:cNvPr id="117" name="Rounded Rectangle 116"/>
              <p:cNvSpPr/>
              <p:nvPr/>
            </p:nvSpPr>
            <p:spPr>
              <a:xfrm flipH="1">
                <a:off x="841083" y="2615655"/>
                <a:ext cx="66672" cy="676348"/>
              </a:xfrm>
              <a:prstGeom prst="roundRect">
                <a:avLst>
                  <a:gd name="adj" fmla="val 4812"/>
                </a:avLst>
              </a:prstGeom>
              <a:solidFill>
                <a:srgbClr val="0D0D0D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  <p:sp>
          <p:nvSpPr>
            <p:cNvPr id="11" name="Rounded Rectangle 10"/>
            <p:cNvSpPr/>
            <p:nvPr/>
          </p:nvSpPr>
          <p:spPr>
            <a:xfrm>
              <a:off x="485775" y="1184275"/>
              <a:ext cx="7523163" cy="3694113"/>
            </a:xfrm>
            <a:custGeom>
              <a:avLst/>
              <a:gdLst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6009055 w 6185849"/>
                <a:gd name="connsiteY5" fmla="*/ 3674030 h 3674030"/>
                <a:gd name="connsiteX6" fmla="*/ 176794 w 6185849"/>
                <a:gd name="connsiteY6" fmla="*/ 3674030 h 3674030"/>
                <a:gd name="connsiteX7" fmla="*/ 0 w 6185849"/>
                <a:gd name="connsiteY7" fmla="*/ 3497236 h 3674030"/>
                <a:gd name="connsiteX8" fmla="*/ 0 w 6185849"/>
                <a:gd name="connsiteY8" fmla="*/ 176794 h 3674030"/>
                <a:gd name="connsiteX0" fmla="*/ 0 w 6185849"/>
                <a:gd name="connsiteY0" fmla="*/ 176794 h 3811663"/>
                <a:gd name="connsiteX1" fmla="*/ 176794 w 6185849"/>
                <a:gd name="connsiteY1" fmla="*/ 0 h 3811663"/>
                <a:gd name="connsiteX2" fmla="*/ 6009055 w 6185849"/>
                <a:gd name="connsiteY2" fmla="*/ 0 h 3811663"/>
                <a:gd name="connsiteX3" fmla="*/ 6185849 w 6185849"/>
                <a:gd name="connsiteY3" fmla="*/ 176794 h 3811663"/>
                <a:gd name="connsiteX4" fmla="*/ 6185849 w 6185849"/>
                <a:gd name="connsiteY4" fmla="*/ 3497236 h 3811663"/>
                <a:gd name="connsiteX5" fmla="*/ 176794 w 6185849"/>
                <a:gd name="connsiteY5" fmla="*/ 3674030 h 3811663"/>
                <a:gd name="connsiteX6" fmla="*/ 0 w 6185849"/>
                <a:gd name="connsiteY6" fmla="*/ 3497236 h 3811663"/>
                <a:gd name="connsiteX7" fmla="*/ 0 w 6185849"/>
                <a:gd name="connsiteY7" fmla="*/ 176794 h 3811663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176794 w 6185849"/>
                <a:gd name="connsiteY4" fmla="*/ 3674030 h 3674030"/>
                <a:gd name="connsiteX5" fmla="*/ 0 w 6185849"/>
                <a:gd name="connsiteY5" fmla="*/ 3497236 h 3674030"/>
                <a:gd name="connsiteX6" fmla="*/ 0 w 6185849"/>
                <a:gd name="connsiteY6" fmla="*/ 176794 h 3674030"/>
                <a:gd name="connsiteX0" fmla="*/ 0 w 6185849"/>
                <a:gd name="connsiteY0" fmla="*/ 190449 h 3687685"/>
                <a:gd name="connsiteX1" fmla="*/ 176794 w 6185849"/>
                <a:gd name="connsiteY1" fmla="*/ 13655 h 3687685"/>
                <a:gd name="connsiteX2" fmla="*/ 4274819 w 6185849"/>
                <a:gd name="connsiteY2" fmla="*/ 0 h 3687685"/>
                <a:gd name="connsiteX3" fmla="*/ 6185849 w 6185849"/>
                <a:gd name="connsiteY3" fmla="*/ 190449 h 3687685"/>
                <a:gd name="connsiteX4" fmla="*/ 176794 w 6185849"/>
                <a:gd name="connsiteY4" fmla="*/ 3687685 h 3687685"/>
                <a:gd name="connsiteX5" fmla="*/ 0 w 6185849"/>
                <a:gd name="connsiteY5" fmla="*/ 3510891 h 3687685"/>
                <a:gd name="connsiteX6" fmla="*/ 0 w 6185849"/>
                <a:gd name="connsiteY6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74819" h="3687685">
                  <a:moveTo>
                    <a:pt x="0" y="190449"/>
                  </a:moveTo>
                  <a:cubicBezTo>
                    <a:pt x="0" y="92808"/>
                    <a:pt x="79153" y="13655"/>
                    <a:pt x="176794" y="13655"/>
                  </a:cubicBezTo>
                  <a:lnTo>
                    <a:pt x="4274819" y="0"/>
                  </a:lnTo>
                  <a:cubicBezTo>
                    <a:pt x="4233852" y="25192"/>
                    <a:pt x="889264" y="3102537"/>
                    <a:pt x="176794" y="3687685"/>
                  </a:cubicBezTo>
                  <a:cubicBezTo>
                    <a:pt x="79153" y="3687685"/>
                    <a:pt x="0" y="3608532"/>
                    <a:pt x="0" y="3510891"/>
                  </a:cubicBezTo>
                  <a:lnTo>
                    <a:pt x="0" y="1904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alpha val="15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</p:grpSp>
      <p:grpSp>
        <p:nvGrpSpPr>
          <p:cNvPr id="10" name="Group 68"/>
          <p:cNvGrpSpPr>
            <a:grpSpLocks/>
          </p:cNvGrpSpPr>
          <p:nvPr/>
        </p:nvGrpSpPr>
        <p:grpSpPr bwMode="auto">
          <a:xfrm>
            <a:off x="1223963" y="2095500"/>
            <a:ext cx="4852987" cy="379413"/>
            <a:chOff x="1224751" y="2276269"/>
            <a:chExt cx="4852003" cy="379817"/>
          </a:xfrm>
        </p:grpSpPr>
        <p:sp>
          <p:nvSpPr>
            <p:cNvPr id="18" name="Rounded Rectangle 17"/>
            <p:cNvSpPr/>
            <p:nvPr/>
          </p:nvSpPr>
          <p:spPr>
            <a:xfrm flipV="1">
              <a:off x="1224751" y="2276269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1279371" y="2330890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2142" name="TextBox 67"/>
            <p:cNvSpPr txBox="1">
              <a:spLocks noChangeArrowheads="1"/>
            </p:cNvSpPr>
            <p:nvPr/>
          </p:nvSpPr>
          <p:spPr bwMode="auto">
            <a:xfrm>
              <a:off x="1292999" y="2306464"/>
              <a:ext cx="1995083" cy="3384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Aim of SWOT Analysis</a:t>
              </a:r>
            </a:p>
          </p:txBody>
        </p:sp>
      </p:grpSp>
      <p:grpSp>
        <p:nvGrpSpPr>
          <p:cNvPr id="12" name="Group 67"/>
          <p:cNvGrpSpPr>
            <a:grpSpLocks/>
          </p:cNvGrpSpPr>
          <p:nvPr/>
        </p:nvGrpSpPr>
        <p:grpSpPr bwMode="auto">
          <a:xfrm>
            <a:off x="1227138" y="2527300"/>
            <a:ext cx="4851400" cy="379413"/>
            <a:chOff x="1227152" y="2708176"/>
            <a:chExt cx="4852003" cy="379817"/>
          </a:xfrm>
        </p:grpSpPr>
        <p:sp>
          <p:nvSpPr>
            <p:cNvPr id="33" name="Rounded Rectangle 32"/>
            <p:cNvSpPr/>
            <p:nvPr/>
          </p:nvSpPr>
          <p:spPr>
            <a:xfrm flipV="1">
              <a:off x="1227152" y="2708176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1281772" y="2762797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2135" name="TextBox 68"/>
            <p:cNvSpPr txBox="1">
              <a:spLocks noChangeArrowheads="1"/>
            </p:cNvSpPr>
            <p:nvPr/>
          </p:nvSpPr>
          <p:spPr bwMode="auto">
            <a:xfrm>
              <a:off x="1298598" y="2727246"/>
              <a:ext cx="2489509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Who needs SWOT Analysis?</a:t>
              </a:r>
            </a:p>
          </p:txBody>
        </p:sp>
      </p:grpSp>
      <p:grpSp>
        <p:nvGrpSpPr>
          <p:cNvPr id="13" name="Group 66"/>
          <p:cNvGrpSpPr>
            <a:grpSpLocks/>
          </p:cNvGrpSpPr>
          <p:nvPr/>
        </p:nvGrpSpPr>
        <p:grpSpPr bwMode="auto">
          <a:xfrm>
            <a:off x="1230313" y="2959100"/>
            <a:ext cx="4851400" cy="379413"/>
            <a:chOff x="1229553" y="3140083"/>
            <a:chExt cx="4852003" cy="379817"/>
          </a:xfrm>
        </p:grpSpPr>
        <p:sp>
          <p:nvSpPr>
            <p:cNvPr id="36" name="Rounded Rectangle 35"/>
            <p:cNvSpPr/>
            <p:nvPr/>
          </p:nvSpPr>
          <p:spPr>
            <a:xfrm flipV="1">
              <a:off x="1229553" y="3140083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37" name="Rounded Rectangle 36"/>
            <p:cNvSpPr/>
            <p:nvPr/>
          </p:nvSpPr>
          <p:spPr>
            <a:xfrm>
              <a:off x="1284173" y="3194704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3143" name="TextBox 69"/>
            <p:cNvSpPr txBox="1">
              <a:spLocks noChangeArrowheads="1"/>
            </p:cNvSpPr>
            <p:nvPr/>
          </p:nvSpPr>
          <p:spPr bwMode="auto">
            <a:xfrm>
              <a:off x="1305762" y="3146440"/>
              <a:ext cx="2868969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How to conduct SWOT Analysis?</a:t>
              </a:r>
            </a:p>
          </p:txBody>
        </p:sp>
      </p:grpSp>
      <p:grpSp>
        <p:nvGrpSpPr>
          <p:cNvPr id="16" name="Group 65"/>
          <p:cNvGrpSpPr>
            <a:grpSpLocks/>
          </p:cNvGrpSpPr>
          <p:nvPr/>
        </p:nvGrpSpPr>
        <p:grpSpPr bwMode="auto">
          <a:xfrm>
            <a:off x="1235075" y="3822700"/>
            <a:ext cx="4851400" cy="379413"/>
            <a:chOff x="1234355" y="4003897"/>
            <a:chExt cx="4852003" cy="379817"/>
          </a:xfrm>
        </p:grpSpPr>
        <p:sp>
          <p:nvSpPr>
            <p:cNvPr id="42" name="Rounded Rectangle 41"/>
            <p:cNvSpPr/>
            <p:nvPr/>
          </p:nvSpPr>
          <p:spPr>
            <a:xfrm flipV="1">
              <a:off x="1234355" y="4003897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600">
                <a:solidFill>
                  <a:srgbClr val="FFFFFF"/>
                </a:solidFill>
              </a:endParaRPr>
            </a:p>
          </p:txBody>
        </p:sp>
        <p:sp>
          <p:nvSpPr>
            <p:cNvPr id="43" name="Rounded Rectangle 42"/>
            <p:cNvSpPr/>
            <p:nvPr/>
          </p:nvSpPr>
          <p:spPr>
            <a:xfrm>
              <a:off x="1288975" y="4058518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600">
                <a:solidFill>
                  <a:srgbClr val="FFFFFF"/>
                </a:solidFill>
              </a:endParaRPr>
            </a:p>
          </p:txBody>
        </p:sp>
        <p:sp>
          <p:nvSpPr>
            <p:cNvPr id="3136" name="TextBox 71"/>
            <p:cNvSpPr txBox="1">
              <a:spLocks noChangeArrowheads="1"/>
            </p:cNvSpPr>
            <p:nvPr/>
          </p:nvSpPr>
          <p:spPr bwMode="auto">
            <a:xfrm>
              <a:off x="1293100" y="4013432"/>
              <a:ext cx="4128013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Brainstorming &amp; Prioritization in SWOT Analysis</a:t>
              </a:r>
            </a:p>
          </p:txBody>
        </p:sp>
      </p:grpSp>
      <p:sp>
        <p:nvSpPr>
          <p:cNvPr id="13361" name="TextBox 75"/>
          <p:cNvSpPr txBox="1">
            <a:spLocks noChangeArrowheads="1"/>
          </p:cNvSpPr>
          <p:nvPr/>
        </p:nvSpPr>
        <p:spPr bwMode="auto">
          <a:xfrm>
            <a:off x="1235075" y="1285875"/>
            <a:ext cx="2057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 dirty="0">
                <a:solidFill>
                  <a:srgbClr val="F2F2F2"/>
                </a:solidFill>
                <a:latin typeface="+mn-lt"/>
                <a:ea typeface="ＭＳ Ｐゴシック" pitchFamily="34" charset="-128"/>
              </a:rPr>
              <a:t>Learning Objectives</a:t>
            </a:r>
          </a:p>
        </p:txBody>
      </p:sp>
      <p:grpSp>
        <p:nvGrpSpPr>
          <p:cNvPr id="17" name="Group 118"/>
          <p:cNvGrpSpPr>
            <a:grpSpLocks/>
          </p:cNvGrpSpPr>
          <p:nvPr/>
        </p:nvGrpSpPr>
        <p:grpSpPr bwMode="auto">
          <a:xfrm>
            <a:off x="6129338" y="1654175"/>
            <a:ext cx="373062" cy="357188"/>
            <a:chOff x="3590853" y="2593297"/>
            <a:chExt cx="1009796" cy="966108"/>
          </a:xfrm>
        </p:grpSpPr>
        <p:sp>
          <p:nvSpPr>
            <p:cNvPr id="120" name="Rounded Rectangle 119"/>
            <p:cNvSpPr/>
            <p:nvPr/>
          </p:nvSpPr>
          <p:spPr>
            <a:xfrm>
              <a:off x="3590853" y="2593297"/>
              <a:ext cx="1009796" cy="961448"/>
            </a:xfrm>
            <a:prstGeom prst="roundRect">
              <a:avLst>
                <a:gd name="adj" fmla="val 5555"/>
              </a:avLst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0"/>
            </a:gradFill>
            <a:ln>
              <a:solidFill>
                <a:schemeClr val="bg1">
                  <a:lumMod val="75000"/>
                </a:schemeClr>
              </a:solidFill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stA="21000" endPos="22000" dist="50800" dir="5400000" sy="-100000" algn="bl" rotWithShape="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3732653" y="2782225"/>
              <a:ext cx="786354" cy="583958"/>
            </a:xfrm>
            <a:custGeom>
              <a:avLst/>
              <a:gdLst>
                <a:gd name="connsiteX0" fmla="*/ 0 w 2253141"/>
                <a:gd name="connsiteY0" fmla="*/ 996782 h 1679510"/>
                <a:gd name="connsiteX1" fmla="*/ 518905 w 2253141"/>
                <a:gd name="connsiteY1" fmla="*/ 1679510 h 1679510"/>
                <a:gd name="connsiteX2" fmla="*/ 2253141 w 2253141"/>
                <a:gd name="connsiteY2" fmla="*/ 218473 h 1679510"/>
                <a:gd name="connsiteX3" fmla="*/ 1556716 w 2253141"/>
                <a:gd name="connsiteY3" fmla="*/ 0 h 1679510"/>
                <a:gd name="connsiteX4" fmla="*/ 573527 w 2253141"/>
                <a:gd name="connsiteY4" fmla="*/ 1310837 h 1679510"/>
                <a:gd name="connsiteX5" fmla="*/ 341385 w 2253141"/>
                <a:gd name="connsiteY5" fmla="*/ 751000 h 1679510"/>
                <a:gd name="connsiteX6" fmla="*/ 54621 w 2253141"/>
                <a:gd name="connsiteY6" fmla="*/ 955819 h 1679510"/>
                <a:gd name="connsiteX7" fmla="*/ 0 w 2253141"/>
                <a:gd name="connsiteY7" fmla="*/ 996782 h 1679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53141" h="1679510">
                  <a:moveTo>
                    <a:pt x="0" y="996782"/>
                  </a:moveTo>
                  <a:lnTo>
                    <a:pt x="518905" y="1679510"/>
                  </a:lnTo>
                  <a:lnTo>
                    <a:pt x="2253141" y="218473"/>
                  </a:lnTo>
                  <a:lnTo>
                    <a:pt x="1556716" y="0"/>
                  </a:lnTo>
                  <a:lnTo>
                    <a:pt x="573527" y="1310837"/>
                  </a:lnTo>
                  <a:lnTo>
                    <a:pt x="341385" y="751000"/>
                  </a:lnTo>
                  <a:lnTo>
                    <a:pt x="54621" y="955819"/>
                  </a:lnTo>
                  <a:lnTo>
                    <a:pt x="0" y="996782"/>
                  </a:lnTo>
                  <a:close/>
                </a:path>
              </a:pathLst>
            </a:custGeom>
            <a:gradFill>
              <a:gsLst>
                <a:gs pos="0">
                  <a:srgbClr val="008000"/>
                </a:gs>
                <a:gs pos="100000">
                  <a:srgbClr val="94C540"/>
                </a:gs>
              </a:gsLst>
              <a:lin ang="19620000" scaled="0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122" name="Rounded Rectangle 10"/>
            <p:cNvSpPr/>
            <p:nvPr/>
          </p:nvSpPr>
          <p:spPr>
            <a:xfrm>
              <a:off x="3590853" y="2597592"/>
              <a:ext cx="984014" cy="961813"/>
            </a:xfrm>
            <a:custGeom>
              <a:avLst/>
              <a:gdLst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6009055 w 6185849"/>
                <a:gd name="connsiteY5" fmla="*/ 3674030 h 3674030"/>
                <a:gd name="connsiteX6" fmla="*/ 176794 w 6185849"/>
                <a:gd name="connsiteY6" fmla="*/ 3674030 h 3674030"/>
                <a:gd name="connsiteX7" fmla="*/ 0 w 6185849"/>
                <a:gd name="connsiteY7" fmla="*/ 3497236 h 3674030"/>
                <a:gd name="connsiteX8" fmla="*/ 0 w 6185849"/>
                <a:gd name="connsiteY8" fmla="*/ 176794 h 3674030"/>
                <a:gd name="connsiteX0" fmla="*/ 0 w 6185849"/>
                <a:gd name="connsiteY0" fmla="*/ 176794 h 3811663"/>
                <a:gd name="connsiteX1" fmla="*/ 176794 w 6185849"/>
                <a:gd name="connsiteY1" fmla="*/ 0 h 3811663"/>
                <a:gd name="connsiteX2" fmla="*/ 6009055 w 6185849"/>
                <a:gd name="connsiteY2" fmla="*/ 0 h 3811663"/>
                <a:gd name="connsiteX3" fmla="*/ 6185849 w 6185849"/>
                <a:gd name="connsiteY3" fmla="*/ 176794 h 3811663"/>
                <a:gd name="connsiteX4" fmla="*/ 6185849 w 6185849"/>
                <a:gd name="connsiteY4" fmla="*/ 3497236 h 3811663"/>
                <a:gd name="connsiteX5" fmla="*/ 176794 w 6185849"/>
                <a:gd name="connsiteY5" fmla="*/ 3674030 h 3811663"/>
                <a:gd name="connsiteX6" fmla="*/ 0 w 6185849"/>
                <a:gd name="connsiteY6" fmla="*/ 3497236 h 3811663"/>
                <a:gd name="connsiteX7" fmla="*/ 0 w 6185849"/>
                <a:gd name="connsiteY7" fmla="*/ 176794 h 3811663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176794 w 6185849"/>
                <a:gd name="connsiteY4" fmla="*/ 3674030 h 3674030"/>
                <a:gd name="connsiteX5" fmla="*/ 0 w 6185849"/>
                <a:gd name="connsiteY5" fmla="*/ 3497236 h 3674030"/>
                <a:gd name="connsiteX6" fmla="*/ 0 w 6185849"/>
                <a:gd name="connsiteY6" fmla="*/ 176794 h 3674030"/>
                <a:gd name="connsiteX0" fmla="*/ 0 w 6185849"/>
                <a:gd name="connsiteY0" fmla="*/ 190449 h 3687685"/>
                <a:gd name="connsiteX1" fmla="*/ 176794 w 6185849"/>
                <a:gd name="connsiteY1" fmla="*/ 13655 h 3687685"/>
                <a:gd name="connsiteX2" fmla="*/ 4274819 w 6185849"/>
                <a:gd name="connsiteY2" fmla="*/ 0 h 3687685"/>
                <a:gd name="connsiteX3" fmla="*/ 6185849 w 6185849"/>
                <a:gd name="connsiteY3" fmla="*/ 190449 h 3687685"/>
                <a:gd name="connsiteX4" fmla="*/ 176794 w 6185849"/>
                <a:gd name="connsiteY4" fmla="*/ 3687685 h 3687685"/>
                <a:gd name="connsiteX5" fmla="*/ 0 w 6185849"/>
                <a:gd name="connsiteY5" fmla="*/ 3510891 h 3687685"/>
                <a:gd name="connsiteX6" fmla="*/ 0 w 6185849"/>
                <a:gd name="connsiteY6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74819" h="3687685">
                  <a:moveTo>
                    <a:pt x="0" y="190449"/>
                  </a:moveTo>
                  <a:cubicBezTo>
                    <a:pt x="0" y="92808"/>
                    <a:pt x="79153" y="13655"/>
                    <a:pt x="176794" y="13655"/>
                  </a:cubicBezTo>
                  <a:lnTo>
                    <a:pt x="4274819" y="0"/>
                  </a:lnTo>
                  <a:cubicBezTo>
                    <a:pt x="4233852" y="25192"/>
                    <a:pt x="889264" y="3102537"/>
                    <a:pt x="176794" y="3687685"/>
                  </a:cubicBezTo>
                  <a:cubicBezTo>
                    <a:pt x="79153" y="3687685"/>
                    <a:pt x="0" y="3608532"/>
                    <a:pt x="0" y="3510891"/>
                  </a:cubicBezTo>
                  <a:lnTo>
                    <a:pt x="0" y="1904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27000"/>
                  </a:schemeClr>
                </a:gs>
                <a:gs pos="100000">
                  <a:schemeClr val="bg1">
                    <a:alpha val="27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</p:grpSp>
      <p:grpSp>
        <p:nvGrpSpPr>
          <p:cNvPr id="19" name="Group 69"/>
          <p:cNvGrpSpPr>
            <a:grpSpLocks/>
          </p:cNvGrpSpPr>
          <p:nvPr/>
        </p:nvGrpSpPr>
        <p:grpSpPr bwMode="auto">
          <a:xfrm>
            <a:off x="1223963" y="1655763"/>
            <a:ext cx="4852987" cy="379412"/>
            <a:chOff x="1224751" y="2276269"/>
            <a:chExt cx="4852003" cy="379817"/>
          </a:xfrm>
        </p:grpSpPr>
        <p:sp>
          <p:nvSpPr>
            <p:cNvPr id="71" name="Rounded Rectangle 70"/>
            <p:cNvSpPr/>
            <p:nvPr/>
          </p:nvSpPr>
          <p:spPr>
            <a:xfrm flipV="1">
              <a:off x="1224751" y="2276269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" name="Rounded Rectangle 71"/>
            <p:cNvSpPr/>
            <p:nvPr/>
          </p:nvSpPr>
          <p:spPr>
            <a:xfrm>
              <a:off x="1279371" y="2330890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3126" name="TextBox 67"/>
            <p:cNvSpPr txBox="1">
              <a:spLocks noChangeArrowheads="1"/>
            </p:cNvSpPr>
            <p:nvPr/>
          </p:nvSpPr>
          <p:spPr bwMode="auto">
            <a:xfrm>
              <a:off x="1292999" y="2306463"/>
              <a:ext cx="2171260" cy="338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What is SWOT Analysis?</a:t>
              </a:r>
            </a:p>
          </p:txBody>
        </p:sp>
      </p:grpSp>
      <p:grpSp>
        <p:nvGrpSpPr>
          <p:cNvPr id="20" name="Group 73"/>
          <p:cNvGrpSpPr>
            <a:grpSpLocks/>
          </p:cNvGrpSpPr>
          <p:nvPr/>
        </p:nvGrpSpPr>
        <p:grpSpPr bwMode="auto">
          <a:xfrm>
            <a:off x="1230313" y="3382963"/>
            <a:ext cx="4851400" cy="379412"/>
            <a:chOff x="1229553" y="3140083"/>
            <a:chExt cx="4852003" cy="379817"/>
          </a:xfrm>
        </p:grpSpPr>
        <p:sp>
          <p:nvSpPr>
            <p:cNvPr id="75" name="Rounded Rectangle 74"/>
            <p:cNvSpPr/>
            <p:nvPr/>
          </p:nvSpPr>
          <p:spPr>
            <a:xfrm flipV="1">
              <a:off x="1229553" y="3140083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600">
                <a:solidFill>
                  <a:srgbClr val="FFFFFF"/>
                </a:solidFill>
              </a:endParaRPr>
            </a:p>
          </p:txBody>
        </p:sp>
        <p:sp>
          <p:nvSpPr>
            <p:cNvPr id="76" name="Rounded Rectangle 75"/>
            <p:cNvSpPr/>
            <p:nvPr/>
          </p:nvSpPr>
          <p:spPr>
            <a:xfrm>
              <a:off x="1284173" y="3194704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600">
                <a:solidFill>
                  <a:srgbClr val="FFFFFF"/>
                </a:solidFill>
              </a:endParaRPr>
            </a:p>
          </p:txBody>
        </p:sp>
        <p:sp>
          <p:nvSpPr>
            <p:cNvPr id="3119" name="TextBox 69"/>
            <p:cNvSpPr txBox="1">
              <a:spLocks noChangeArrowheads="1"/>
            </p:cNvSpPr>
            <p:nvPr/>
          </p:nvSpPr>
          <p:spPr bwMode="auto">
            <a:xfrm>
              <a:off x="1305762" y="3146440"/>
              <a:ext cx="3178570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Benefits  &amp; Pitfalls of SWOT Analysis</a:t>
              </a:r>
            </a:p>
          </p:txBody>
        </p:sp>
      </p:grpSp>
      <p:grpSp>
        <p:nvGrpSpPr>
          <p:cNvPr id="21" name="Group 90"/>
          <p:cNvGrpSpPr>
            <a:grpSpLocks/>
          </p:cNvGrpSpPr>
          <p:nvPr/>
        </p:nvGrpSpPr>
        <p:grpSpPr bwMode="auto">
          <a:xfrm>
            <a:off x="4940300" y="4697413"/>
            <a:ext cx="4783138" cy="968375"/>
            <a:chOff x="4940193" y="4878304"/>
            <a:chExt cx="4783391" cy="968295"/>
          </a:xfrm>
        </p:grpSpPr>
        <p:sp>
          <p:nvSpPr>
            <p:cNvPr id="85" name="Oval 84"/>
            <p:cNvSpPr/>
            <p:nvPr/>
          </p:nvSpPr>
          <p:spPr>
            <a:xfrm rot="589461">
              <a:off x="4940193" y="5002119"/>
              <a:ext cx="1249429" cy="109528"/>
            </a:xfrm>
            <a:prstGeom prst="ellipse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 rot="589461">
              <a:off x="5329152" y="5340228"/>
              <a:ext cx="4384907" cy="109529"/>
            </a:xfrm>
            <a:prstGeom prst="rect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7" name="Rounded Rectangle 86"/>
            <p:cNvSpPr/>
            <p:nvPr/>
          </p:nvSpPr>
          <p:spPr>
            <a:xfrm rot="589461">
              <a:off x="8986945" y="5622779"/>
              <a:ext cx="736639" cy="223820"/>
            </a:xfrm>
            <a:prstGeom prst="roundRect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grpSp>
          <p:nvGrpSpPr>
            <p:cNvPr id="3112" name="Group 87"/>
            <p:cNvGrpSpPr>
              <a:grpSpLocks/>
            </p:cNvGrpSpPr>
            <p:nvPr/>
          </p:nvGrpSpPr>
          <p:grpSpPr bwMode="auto">
            <a:xfrm>
              <a:off x="4940193" y="4878304"/>
              <a:ext cx="4783391" cy="825387"/>
              <a:chOff x="4940193" y="4878304"/>
              <a:chExt cx="4783391" cy="825387"/>
            </a:xfrm>
          </p:grpSpPr>
          <p:sp>
            <p:nvSpPr>
              <p:cNvPr id="79" name="Oval 78"/>
              <p:cNvSpPr/>
              <p:nvPr/>
            </p:nvSpPr>
            <p:spPr>
              <a:xfrm rot="589461">
                <a:off x="4940193" y="4878304"/>
                <a:ext cx="1249429" cy="109528"/>
              </a:xfrm>
              <a:prstGeom prst="ellipse">
                <a:avLst/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sp>
            <p:nvSpPr>
              <p:cNvPr id="3114" name="Rectangle 76"/>
              <p:cNvSpPr>
                <a:spLocks noChangeArrowheads="1"/>
              </p:cNvSpPr>
              <p:nvPr/>
            </p:nvSpPr>
            <p:spPr bwMode="auto">
              <a:xfrm rot="589461">
                <a:off x="5329152" y="5216413"/>
                <a:ext cx="4384907" cy="109529"/>
              </a:xfrm>
              <a:prstGeom prst="rect">
                <a:avLst/>
              </a:prstGeom>
              <a:gradFill rotWithShape="1">
                <a:gsLst>
                  <a:gs pos="0">
                    <a:srgbClr val="A6A6A6"/>
                  </a:gs>
                  <a:gs pos="5000">
                    <a:srgbClr val="A6A6A6"/>
                  </a:gs>
                  <a:gs pos="50000">
                    <a:srgbClr val="F2F2F2"/>
                  </a:gs>
                  <a:gs pos="100000">
                    <a:srgbClr val="BFBFBF"/>
                  </a:gs>
                </a:gsLst>
                <a:lin ang="5400000"/>
              </a:gradFill>
              <a:ln w="9525">
                <a:solidFill>
                  <a:srgbClr val="A6A6A6"/>
                </a:solidFill>
                <a:miter lim="800000"/>
                <a:headEnd/>
                <a:tailEnd/>
              </a:ln>
              <a:effectLst>
                <a:outerShdw dist="23000" dir="839963" rotWithShape="0">
                  <a:srgbClr val="808080">
                    <a:alpha val="34998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 lang="nb-NO">
                  <a:solidFill>
                    <a:srgbClr val="FFFFFF"/>
                  </a:solidFill>
                </a:endParaRPr>
              </a:p>
            </p:txBody>
          </p:sp>
          <p:sp>
            <p:nvSpPr>
              <p:cNvPr id="82" name="Rounded Rectangle 81"/>
              <p:cNvSpPr/>
              <p:nvPr/>
            </p:nvSpPr>
            <p:spPr>
              <a:xfrm rot="589461">
                <a:off x="8986945" y="5479916"/>
                <a:ext cx="736639" cy="223820"/>
              </a:xfrm>
              <a:prstGeom prst="roundRect">
                <a:avLst/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95000"/>
                      <a:lumOff val="5000"/>
                    </a:schemeClr>
                  </a:gs>
                  <a:gs pos="59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498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</p:grpSp>
      <p:grpSp>
        <p:nvGrpSpPr>
          <p:cNvPr id="23" name="Group 65"/>
          <p:cNvGrpSpPr>
            <a:grpSpLocks/>
          </p:cNvGrpSpPr>
          <p:nvPr/>
        </p:nvGrpSpPr>
        <p:grpSpPr bwMode="auto">
          <a:xfrm>
            <a:off x="1214438" y="4264025"/>
            <a:ext cx="4851400" cy="379413"/>
            <a:chOff x="1234355" y="4003897"/>
            <a:chExt cx="4852003" cy="379817"/>
          </a:xfrm>
        </p:grpSpPr>
        <p:sp>
          <p:nvSpPr>
            <p:cNvPr id="68" name="Rounded Rectangle 67"/>
            <p:cNvSpPr/>
            <p:nvPr/>
          </p:nvSpPr>
          <p:spPr>
            <a:xfrm flipV="1">
              <a:off x="1234355" y="4003897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600">
                <a:solidFill>
                  <a:srgbClr val="FFFFFF"/>
                </a:solidFill>
              </a:endParaRPr>
            </a:p>
          </p:txBody>
        </p:sp>
        <p:sp>
          <p:nvSpPr>
            <p:cNvPr id="69" name="Rounded Rectangle 68"/>
            <p:cNvSpPr/>
            <p:nvPr/>
          </p:nvSpPr>
          <p:spPr>
            <a:xfrm>
              <a:off x="1288975" y="4058518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600">
                <a:solidFill>
                  <a:srgbClr val="FFFFFF"/>
                </a:solidFill>
              </a:endParaRPr>
            </a:p>
          </p:txBody>
        </p:sp>
        <p:sp>
          <p:nvSpPr>
            <p:cNvPr id="3098" name="TextBox 71"/>
            <p:cNvSpPr txBox="1">
              <a:spLocks noChangeArrowheads="1"/>
            </p:cNvSpPr>
            <p:nvPr/>
          </p:nvSpPr>
          <p:spPr bwMode="auto">
            <a:xfrm>
              <a:off x="1293099" y="4013432"/>
              <a:ext cx="2972169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Tips &amp; Exercise for SWOT Analysis</a:t>
              </a:r>
            </a:p>
          </p:txBody>
        </p:sp>
      </p:grpSp>
      <p:grpSp>
        <p:nvGrpSpPr>
          <p:cNvPr id="24" name="Group 79"/>
          <p:cNvGrpSpPr>
            <a:grpSpLocks/>
          </p:cNvGrpSpPr>
          <p:nvPr/>
        </p:nvGrpSpPr>
        <p:grpSpPr bwMode="auto">
          <a:xfrm>
            <a:off x="1233488" y="1643063"/>
            <a:ext cx="4852987" cy="381000"/>
            <a:chOff x="1234224" y="1824557"/>
            <a:chExt cx="4852003" cy="379817"/>
          </a:xfrm>
        </p:grpSpPr>
        <p:sp>
          <p:nvSpPr>
            <p:cNvPr id="70" name="Rounded Rectangle 69"/>
            <p:cNvSpPr/>
            <p:nvPr/>
          </p:nvSpPr>
          <p:spPr>
            <a:xfrm flipV="1">
              <a:off x="1234224" y="1824557"/>
              <a:ext cx="4852003" cy="379817"/>
            </a:xfrm>
            <a:prstGeom prst="roundRect">
              <a:avLst/>
            </a:prstGeom>
            <a:solidFill>
              <a:srgbClr val="BDE836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 b="1">
                <a:solidFill>
                  <a:srgbClr val="FFFFFF"/>
                </a:solidFill>
              </a:endParaRPr>
            </a:p>
          </p:txBody>
        </p:sp>
        <p:sp>
          <p:nvSpPr>
            <p:cNvPr id="73" name="Rounded Rectangle 72"/>
            <p:cNvSpPr/>
            <p:nvPr/>
          </p:nvSpPr>
          <p:spPr>
            <a:xfrm>
              <a:off x="1293583" y="1865523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 b="1">
                <a:solidFill>
                  <a:srgbClr val="FFFFFF"/>
                </a:solidFill>
              </a:endParaRPr>
            </a:p>
          </p:txBody>
        </p:sp>
        <p:sp>
          <p:nvSpPr>
            <p:cNvPr id="74" name="TextBox 66"/>
            <p:cNvSpPr txBox="1">
              <a:spLocks noChangeArrowheads="1"/>
            </p:cNvSpPr>
            <p:nvPr/>
          </p:nvSpPr>
          <p:spPr bwMode="auto">
            <a:xfrm>
              <a:off x="1285014" y="1859374"/>
              <a:ext cx="2277600" cy="3370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b="1" dirty="0">
                  <a:latin typeface="+mn-lt"/>
                  <a:ea typeface="ＭＳ Ｐゴシック" pitchFamily="34" charset="-128"/>
                </a:rPr>
                <a:t>What is SWOT Analysis?</a:t>
              </a:r>
            </a:p>
          </p:txBody>
        </p:sp>
      </p:grpSp>
      <p:pic>
        <p:nvPicPr>
          <p:cNvPr id="78" name="Picture 7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80" name="Picture 7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81" name="عنصر نائب للمحتوى 6">
            <a:extLst>
              <a:ext uri="{FF2B5EF4-FFF2-40B4-BE49-F238E27FC236}">
                <a16:creationId xmlns:a16="http://schemas.microsoft.com/office/drawing/2014/main" id="{1F4DD315-5E0C-4982-B8D2-28DD5EF93A7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13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3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13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4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9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61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62428E-7 L -0.31164 -0.40763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00" y="-20400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1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1164 -0.40763 L 3.88889E-6 -4.62428E-7 " pathEditMode="relative" rAng="0" ptsTypes="AA">
                                      <p:cBhvr>
                                        <p:cTn id="77" dur="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00" y="20400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2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1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sp>
        <p:nvSpPr>
          <p:cNvPr id="41" name="Ellipse 98"/>
          <p:cNvSpPr/>
          <p:nvPr/>
        </p:nvSpPr>
        <p:spPr bwMode="auto">
          <a:xfrm>
            <a:off x="1242601" y="6030256"/>
            <a:ext cx="3331671" cy="582846"/>
          </a:xfrm>
          <a:prstGeom prst="ellipse">
            <a:avLst/>
          </a:prstGeom>
          <a:gradFill flip="none" rotWithShape="1">
            <a:gsLst>
              <a:gs pos="100000">
                <a:srgbClr val="FFFFFF">
                  <a:alpha val="0"/>
                </a:srgbClr>
              </a:gs>
              <a:gs pos="0">
                <a:schemeClr val="bg1">
                  <a:lumMod val="65000"/>
                  <a:alpha val="7700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ea typeface="ＭＳ Ｐゴシック" charset="-128"/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453233" y="1754981"/>
            <a:ext cx="5091112" cy="5091113"/>
            <a:chOff x="533400" y="1004888"/>
            <a:chExt cx="5091113" cy="5091112"/>
          </a:xfrm>
        </p:grpSpPr>
        <p:sp>
          <p:nvSpPr>
            <p:cNvPr id="4141" name="Left-Right Arrow 8"/>
            <p:cNvSpPr>
              <a:spLocks noChangeArrowheads="1"/>
            </p:cNvSpPr>
            <p:nvPr/>
          </p:nvSpPr>
          <p:spPr bwMode="auto">
            <a:xfrm rot="-5400000">
              <a:off x="532607" y="2723356"/>
              <a:ext cx="5091112" cy="1654175"/>
            </a:xfrm>
            <a:prstGeom prst="leftRightArrow">
              <a:avLst>
                <a:gd name="adj1" fmla="val 60380"/>
                <a:gd name="adj2" fmla="val 52806"/>
              </a:avLst>
            </a:prstGeom>
            <a:gradFill rotWithShape="1">
              <a:gsLst>
                <a:gs pos="0">
                  <a:srgbClr val="404040"/>
                </a:gs>
                <a:gs pos="44000">
                  <a:srgbClr val="000000"/>
                </a:gs>
                <a:gs pos="82001">
                  <a:srgbClr val="262626"/>
                </a:gs>
                <a:gs pos="100000">
                  <a:srgbClr val="262626"/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4142" name="Left-Right Arrow 9"/>
            <p:cNvSpPr>
              <a:spLocks noChangeArrowheads="1"/>
            </p:cNvSpPr>
            <p:nvPr/>
          </p:nvSpPr>
          <p:spPr bwMode="auto">
            <a:xfrm rot="10800000">
              <a:off x="533400" y="2724151"/>
              <a:ext cx="5091113" cy="1654175"/>
            </a:xfrm>
            <a:prstGeom prst="leftRightArrow">
              <a:avLst>
                <a:gd name="adj1" fmla="val 60380"/>
                <a:gd name="adj2" fmla="val 52806"/>
              </a:avLst>
            </a:prstGeom>
            <a:gradFill rotWithShape="1">
              <a:gsLst>
                <a:gs pos="0">
                  <a:srgbClr val="404040"/>
                </a:gs>
                <a:gs pos="44000">
                  <a:srgbClr val="000000"/>
                </a:gs>
                <a:gs pos="82001">
                  <a:srgbClr val="262626"/>
                </a:gs>
                <a:gs pos="100000">
                  <a:srgbClr val="262626"/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3" name="Group 1"/>
          <p:cNvGrpSpPr>
            <a:grpSpLocks/>
          </p:cNvGrpSpPr>
          <p:nvPr/>
        </p:nvGrpSpPr>
        <p:grpSpPr bwMode="auto">
          <a:xfrm>
            <a:off x="1485900" y="2600325"/>
            <a:ext cx="2854325" cy="2455863"/>
            <a:chOff x="1636713" y="2300288"/>
            <a:chExt cx="2854325" cy="2455862"/>
          </a:xfrm>
        </p:grpSpPr>
        <p:grpSp>
          <p:nvGrpSpPr>
            <p:cNvPr id="4132" name="Group 14"/>
            <p:cNvGrpSpPr>
              <a:grpSpLocks/>
            </p:cNvGrpSpPr>
            <p:nvPr/>
          </p:nvGrpSpPr>
          <p:grpSpPr bwMode="auto">
            <a:xfrm>
              <a:off x="1828800" y="2300288"/>
              <a:ext cx="2454275" cy="2455862"/>
              <a:chOff x="2322973" y="1752600"/>
              <a:chExt cx="2853538" cy="2853538"/>
            </a:xfrm>
          </p:grpSpPr>
          <p:sp>
            <p:nvSpPr>
              <p:cNvPr id="4" name="Oval 3"/>
              <p:cNvSpPr/>
              <p:nvPr/>
            </p:nvSpPr>
            <p:spPr>
              <a:xfrm>
                <a:off x="2322973" y="1752600"/>
                <a:ext cx="2853538" cy="2853538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2">
                      <a:lumMod val="20000"/>
                      <a:lumOff val="80000"/>
                    </a:schemeClr>
                  </a:gs>
                  <a:gs pos="95000">
                    <a:schemeClr val="accent1">
                      <a:lumMod val="7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dirty="0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sp>
            <p:nvSpPr>
              <p:cNvPr id="5" name="Ellipse 45"/>
              <p:cNvSpPr>
                <a:spLocks noChangeArrowheads="1"/>
              </p:cNvSpPr>
              <p:nvPr/>
            </p:nvSpPr>
            <p:spPr bwMode="auto">
              <a:xfrm flipH="1">
                <a:off x="2743806" y="1870652"/>
                <a:ext cx="2034023" cy="1329930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lumMod val="40000"/>
                      <a:lumOff val="60000"/>
                    </a:schemeClr>
                  </a:gs>
                  <a:gs pos="68000">
                    <a:srgbClr val="FFFFFF">
                      <a:alpha val="0"/>
                    </a:srgbClr>
                  </a:gs>
                </a:gsLst>
                <a:lin ang="540000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en-US" u="sng" dirty="0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sp>
            <p:nvSpPr>
              <p:cNvPr id="6" name="Måne 31"/>
              <p:cNvSpPr/>
              <p:nvPr/>
            </p:nvSpPr>
            <p:spPr bwMode="auto">
              <a:xfrm rot="16552097">
                <a:off x="3104593" y="2771526"/>
                <a:ext cx="1139192" cy="2515351"/>
              </a:xfrm>
              <a:prstGeom prst="moon">
                <a:avLst>
                  <a:gd name="adj" fmla="val 18952"/>
                </a:avLst>
              </a:prstGeom>
              <a:gradFill flip="none" rotWithShape="1">
                <a:gsLst>
                  <a:gs pos="24000">
                    <a:sysClr val="windowText" lastClr="000000">
                      <a:alpha val="24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914400">
                  <a:defRPr/>
                </a:pPr>
                <a:endParaRPr lang="da-DK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  <p:sp>
          <p:nvSpPr>
            <p:cNvPr id="4133" name="TextBox 6"/>
            <p:cNvSpPr txBox="1">
              <a:spLocks noChangeArrowheads="1"/>
            </p:cNvSpPr>
            <p:nvPr/>
          </p:nvSpPr>
          <p:spPr bwMode="auto">
            <a:xfrm>
              <a:off x="1636713" y="2947107"/>
              <a:ext cx="2854325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algn="ctr" eaLnBrk="1" hangingPunct="1"/>
              <a:r>
                <a:rPr lang="en-US" sz="3600" b="1"/>
                <a:t>SWOT</a:t>
              </a:r>
            </a:p>
            <a:p>
              <a:pPr algn="ctr" eaLnBrk="1" hangingPunct="1"/>
              <a:r>
                <a:rPr lang="en-US" sz="3600" b="1"/>
                <a:t>Analysis</a:t>
              </a:r>
            </a:p>
          </p:txBody>
        </p:sp>
      </p:grpSp>
      <p:sp>
        <p:nvSpPr>
          <p:cNvPr id="20490" name="TextBox 10"/>
          <p:cNvSpPr txBox="1">
            <a:spLocks noChangeArrowheads="1"/>
          </p:cNvSpPr>
          <p:nvPr/>
        </p:nvSpPr>
        <p:spPr bwMode="auto">
          <a:xfrm>
            <a:off x="393700" y="3662363"/>
            <a:ext cx="1524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nb-NO" sz="1800" b="1">
                <a:solidFill>
                  <a:srgbClr val="FFFFFF"/>
                </a:solidFill>
              </a:rPr>
              <a:t>Oppurtunity</a:t>
            </a:r>
          </a:p>
        </p:txBody>
      </p:sp>
      <p:sp>
        <p:nvSpPr>
          <p:cNvPr id="20491" name="TextBox 11"/>
          <p:cNvSpPr txBox="1">
            <a:spLocks noChangeArrowheads="1"/>
          </p:cNvSpPr>
          <p:nvPr/>
        </p:nvSpPr>
        <p:spPr bwMode="auto">
          <a:xfrm>
            <a:off x="2417763" y="5495925"/>
            <a:ext cx="1012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nb-NO" sz="1800" b="1">
                <a:solidFill>
                  <a:srgbClr val="FFFFFF"/>
                </a:solidFill>
              </a:rPr>
              <a:t>Threats</a:t>
            </a:r>
          </a:p>
        </p:txBody>
      </p:sp>
      <p:sp>
        <p:nvSpPr>
          <p:cNvPr id="20492" name="TextBox 12"/>
          <p:cNvSpPr txBox="1">
            <a:spLocks noChangeArrowheads="1"/>
          </p:cNvSpPr>
          <p:nvPr/>
        </p:nvSpPr>
        <p:spPr bwMode="auto">
          <a:xfrm>
            <a:off x="2254250" y="1843088"/>
            <a:ext cx="1336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nb-NO" sz="1800" b="1">
                <a:solidFill>
                  <a:srgbClr val="FFFFFF"/>
                </a:solidFill>
              </a:rPr>
              <a:t>Strengths</a:t>
            </a:r>
          </a:p>
        </p:txBody>
      </p:sp>
      <p:sp>
        <p:nvSpPr>
          <p:cNvPr id="20493" name="TextBox 13"/>
          <p:cNvSpPr txBox="1">
            <a:spLocks noChangeArrowheads="1"/>
          </p:cNvSpPr>
          <p:nvPr/>
        </p:nvSpPr>
        <p:spPr bwMode="auto">
          <a:xfrm>
            <a:off x="4187825" y="3635375"/>
            <a:ext cx="12842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 b="1">
                <a:solidFill>
                  <a:srgbClr val="FFFFFF"/>
                </a:solidFill>
              </a:rPr>
              <a:t>Weakness</a:t>
            </a:r>
          </a:p>
        </p:txBody>
      </p:sp>
      <p:sp>
        <p:nvSpPr>
          <p:cNvPr id="16" name="Rektangel 76"/>
          <p:cNvSpPr>
            <a:spLocks noChangeArrowheads="1"/>
          </p:cNvSpPr>
          <p:nvPr/>
        </p:nvSpPr>
        <p:spPr bwMode="auto">
          <a:xfrm>
            <a:off x="6248400" y="1649413"/>
            <a:ext cx="262890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IN" sz="1400" noProof="1">
                <a:cs typeface="Arial" charset="0"/>
              </a:rPr>
              <a:t>Acronym for </a:t>
            </a:r>
            <a:r>
              <a:rPr lang="en-IN" sz="1400" b="1" noProof="1">
                <a:cs typeface="Arial" charset="0"/>
              </a:rPr>
              <a:t>Strengths</a:t>
            </a:r>
            <a:r>
              <a:rPr lang="en-IN" sz="1400" noProof="1">
                <a:cs typeface="Arial" charset="0"/>
              </a:rPr>
              <a:t>, </a:t>
            </a:r>
            <a:r>
              <a:rPr lang="en-IN" sz="1400" b="1" noProof="1">
                <a:cs typeface="Arial" charset="0"/>
              </a:rPr>
              <a:t>Weaknesses</a:t>
            </a:r>
            <a:r>
              <a:rPr lang="en-IN" sz="1400" noProof="1">
                <a:cs typeface="Arial" charset="0"/>
              </a:rPr>
              <a:t>, </a:t>
            </a:r>
            <a:r>
              <a:rPr lang="en-IN" sz="1400" b="1" noProof="1">
                <a:cs typeface="Arial" charset="0"/>
              </a:rPr>
              <a:t>Opportunities</a:t>
            </a:r>
            <a:r>
              <a:rPr lang="en-IN" sz="1400" noProof="1">
                <a:cs typeface="Arial" charset="0"/>
              </a:rPr>
              <a:t>, and </a:t>
            </a:r>
            <a:r>
              <a:rPr lang="en-IN" sz="1400" b="1" noProof="1">
                <a:cs typeface="Arial" charset="0"/>
              </a:rPr>
              <a:t>Threats</a:t>
            </a:r>
            <a:r>
              <a:rPr lang="en-IN" sz="1400" noProof="1">
                <a:cs typeface="Arial" charset="0"/>
              </a:rPr>
              <a:t>.</a:t>
            </a:r>
            <a:endParaRPr lang="da-DK" sz="1400" dirty="0"/>
          </a:p>
        </p:txBody>
      </p:sp>
      <p:grpSp>
        <p:nvGrpSpPr>
          <p:cNvPr id="8" name="Group 19"/>
          <p:cNvGrpSpPr>
            <a:grpSpLocks/>
          </p:cNvGrpSpPr>
          <p:nvPr/>
        </p:nvGrpSpPr>
        <p:grpSpPr bwMode="auto">
          <a:xfrm>
            <a:off x="5943600" y="1738313"/>
            <a:ext cx="250825" cy="250825"/>
            <a:chOff x="530225" y="5016500"/>
            <a:chExt cx="393700" cy="393700"/>
          </a:xfrm>
        </p:grpSpPr>
        <p:sp>
          <p:nvSpPr>
            <p:cNvPr id="4130" name="Oval 17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19" name="Isosceles Triangle 18"/>
            <p:cNvSpPr/>
            <p:nvPr/>
          </p:nvSpPr>
          <p:spPr>
            <a:xfrm rot="5400000">
              <a:off x="634879" y="5111187"/>
              <a:ext cx="234227" cy="204325"/>
            </a:xfrm>
            <a:prstGeom prst="triangle">
              <a:avLst/>
            </a:prstGeom>
            <a:solidFill>
              <a:schemeClr val="tx1">
                <a:lumMod val="95000"/>
                <a:lumOff val="5000"/>
              </a:schemeClr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dirty="0">
                <a:ea typeface="ＭＳ Ｐゴシック" charset="-128"/>
              </a:endParaRPr>
            </a:p>
          </p:txBody>
        </p:sp>
      </p:grpSp>
      <p:sp>
        <p:nvSpPr>
          <p:cNvPr id="42" name="Rektangel 76"/>
          <p:cNvSpPr>
            <a:spLocks noChangeArrowheads="1"/>
          </p:cNvSpPr>
          <p:nvPr/>
        </p:nvSpPr>
        <p:spPr bwMode="auto">
          <a:xfrm>
            <a:off x="6245225" y="2338388"/>
            <a:ext cx="26289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IN" sz="1400" noProof="1">
                <a:cs typeface="Arial" charset="0"/>
              </a:rPr>
              <a:t>Technique is credited to Stanford University in the 1960s and 1970s.</a:t>
            </a:r>
            <a:endParaRPr lang="da-DK" sz="1400" dirty="0"/>
          </a:p>
        </p:txBody>
      </p:sp>
      <p:grpSp>
        <p:nvGrpSpPr>
          <p:cNvPr id="11" name="Group 19"/>
          <p:cNvGrpSpPr>
            <a:grpSpLocks/>
          </p:cNvGrpSpPr>
          <p:nvPr/>
        </p:nvGrpSpPr>
        <p:grpSpPr bwMode="auto">
          <a:xfrm>
            <a:off x="5940425" y="2427288"/>
            <a:ext cx="250825" cy="250825"/>
            <a:chOff x="530225" y="5016500"/>
            <a:chExt cx="393700" cy="393700"/>
          </a:xfrm>
        </p:grpSpPr>
        <p:sp>
          <p:nvSpPr>
            <p:cNvPr id="4128" name="Oval 43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45" name="Isosceles Triangle 44"/>
            <p:cNvSpPr/>
            <p:nvPr/>
          </p:nvSpPr>
          <p:spPr>
            <a:xfrm rot="5400000">
              <a:off x="634879" y="5111187"/>
              <a:ext cx="234227" cy="204325"/>
            </a:xfrm>
            <a:prstGeom prst="triangle">
              <a:avLst/>
            </a:prstGeom>
            <a:solidFill>
              <a:schemeClr val="tx1">
                <a:lumMod val="95000"/>
                <a:lumOff val="5000"/>
              </a:schemeClr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dirty="0">
                <a:ea typeface="ＭＳ Ｐゴシック" charset="-128"/>
              </a:endParaRPr>
            </a:p>
          </p:txBody>
        </p:sp>
      </p:grpSp>
      <p:sp>
        <p:nvSpPr>
          <p:cNvPr id="46" name="Rektangel 76"/>
          <p:cNvSpPr>
            <a:spLocks noChangeArrowheads="1"/>
          </p:cNvSpPr>
          <p:nvPr/>
        </p:nvSpPr>
        <p:spPr bwMode="auto">
          <a:xfrm>
            <a:off x="6242050" y="3243263"/>
            <a:ext cx="26289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IN" sz="1400" b="1" noProof="1">
                <a:cs typeface="Arial" charset="0"/>
              </a:rPr>
              <a:t>Planning tool </a:t>
            </a:r>
            <a:r>
              <a:rPr lang="en-IN" sz="1400" noProof="1">
                <a:cs typeface="Arial" charset="0"/>
              </a:rPr>
              <a:t>used to understand Strengths, Weaknesses, Opportunities, &amp; Threats involved in a project / business.</a:t>
            </a:r>
            <a:endParaRPr lang="da-DK" sz="1400" dirty="0"/>
          </a:p>
        </p:txBody>
      </p:sp>
      <p:grpSp>
        <p:nvGrpSpPr>
          <p:cNvPr id="12" name="Group 19"/>
          <p:cNvGrpSpPr>
            <a:grpSpLocks/>
          </p:cNvGrpSpPr>
          <p:nvPr/>
        </p:nvGrpSpPr>
        <p:grpSpPr bwMode="auto">
          <a:xfrm>
            <a:off x="5937250" y="3332163"/>
            <a:ext cx="250825" cy="250825"/>
            <a:chOff x="530225" y="5016500"/>
            <a:chExt cx="393700" cy="393700"/>
          </a:xfrm>
        </p:grpSpPr>
        <p:sp>
          <p:nvSpPr>
            <p:cNvPr id="4126" name="Oval 47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49" name="Isosceles Triangle 48"/>
            <p:cNvSpPr/>
            <p:nvPr/>
          </p:nvSpPr>
          <p:spPr>
            <a:xfrm rot="5400000">
              <a:off x="634879" y="5111187"/>
              <a:ext cx="234227" cy="204325"/>
            </a:xfrm>
            <a:prstGeom prst="triangle">
              <a:avLst/>
            </a:prstGeom>
            <a:solidFill>
              <a:schemeClr val="tx1">
                <a:lumMod val="95000"/>
                <a:lumOff val="5000"/>
              </a:schemeClr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dirty="0">
                <a:ea typeface="ＭＳ Ｐゴシック" charset="-128"/>
              </a:endParaRPr>
            </a:p>
          </p:txBody>
        </p:sp>
      </p:grpSp>
      <p:sp>
        <p:nvSpPr>
          <p:cNvPr id="50" name="Rektangel 76"/>
          <p:cNvSpPr>
            <a:spLocks noChangeArrowheads="1"/>
          </p:cNvSpPr>
          <p:nvPr/>
        </p:nvSpPr>
        <p:spPr bwMode="auto">
          <a:xfrm>
            <a:off x="6237288" y="4160838"/>
            <a:ext cx="2628900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IN" sz="1400" noProof="1">
                <a:cs typeface="Arial" charset="0"/>
              </a:rPr>
              <a:t>Used as </a:t>
            </a:r>
            <a:r>
              <a:rPr lang="en-IN" sz="1400" b="1" noProof="1">
                <a:cs typeface="Arial" charset="0"/>
              </a:rPr>
              <a:t>framework for organizing </a:t>
            </a:r>
            <a:r>
              <a:rPr lang="en-IN" sz="1400" noProof="1">
                <a:cs typeface="Arial" charset="0"/>
              </a:rPr>
              <a:t>and using data and information gained from </a:t>
            </a:r>
            <a:r>
              <a:rPr lang="en-IN" sz="1400" b="1" noProof="1">
                <a:cs typeface="Arial" charset="0"/>
              </a:rPr>
              <a:t>situation analysis </a:t>
            </a:r>
            <a:r>
              <a:rPr lang="en-IN" sz="1400" noProof="1">
                <a:cs typeface="Arial" charset="0"/>
              </a:rPr>
              <a:t>of internal and external environment.</a:t>
            </a:r>
            <a:endParaRPr lang="da-DK" sz="1400"/>
          </a:p>
        </p:txBody>
      </p:sp>
      <p:grpSp>
        <p:nvGrpSpPr>
          <p:cNvPr id="13" name="Group 19"/>
          <p:cNvGrpSpPr>
            <a:grpSpLocks/>
          </p:cNvGrpSpPr>
          <p:nvPr/>
        </p:nvGrpSpPr>
        <p:grpSpPr bwMode="auto">
          <a:xfrm>
            <a:off x="5932488" y="4249738"/>
            <a:ext cx="250825" cy="250825"/>
            <a:chOff x="530225" y="5016500"/>
            <a:chExt cx="393700" cy="393700"/>
          </a:xfrm>
        </p:grpSpPr>
        <p:sp>
          <p:nvSpPr>
            <p:cNvPr id="4124" name="Oval 51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53" name="Isosceles Triangle 52"/>
            <p:cNvSpPr/>
            <p:nvPr/>
          </p:nvSpPr>
          <p:spPr>
            <a:xfrm rot="5400000">
              <a:off x="634879" y="5111187"/>
              <a:ext cx="234227" cy="204325"/>
            </a:xfrm>
            <a:prstGeom prst="triangle">
              <a:avLst/>
            </a:prstGeom>
            <a:solidFill>
              <a:schemeClr val="tx1">
                <a:lumMod val="95000"/>
                <a:lumOff val="5000"/>
              </a:schemeClr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dirty="0">
                <a:ea typeface="ＭＳ Ｐゴシック" charset="-128"/>
              </a:endParaRPr>
            </a:p>
          </p:txBody>
        </p:sp>
      </p:grpSp>
      <p:sp>
        <p:nvSpPr>
          <p:cNvPr id="54" name="Rektangel 76"/>
          <p:cNvSpPr>
            <a:spLocks noChangeArrowheads="1"/>
          </p:cNvSpPr>
          <p:nvPr/>
        </p:nvSpPr>
        <p:spPr bwMode="auto">
          <a:xfrm>
            <a:off x="6234113" y="5281613"/>
            <a:ext cx="2628900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IN" sz="1400" noProof="1">
                <a:cs typeface="Arial" charset="0"/>
              </a:rPr>
              <a:t>Technique that enables a group / individual to move from everyday problems / traditional strategies to a </a:t>
            </a:r>
            <a:r>
              <a:rPr lang="en-IN" sz="1400" b="1" noProof="1">
                <a:cs typeface="Arial" charset="0"/>
              </a:rPr>
              <a:t>fresh perspective</a:t>
            </a:r>
            <a:r>
              <a:rPr lang="en-IN" sz="1400" noProof="1">
                <a:cs typeface="Arial" charset="0"/>
              </a:rPr>
              <a:t>. </a:t>
            </a:r>
            <a:endParaRPr lang="da-DK" sz="1400"/>
          </a:p>
          <a:p>
            <a:endParaRPr lang="da-DK" sz="1400"/>
          </a:p>
        </p:txBody>
      </p:sp>
      <p:grpSp>
        <p:nvGrpSpPr>
          <p:cNvPr id="14" name="Group 19"/>
          <p:cNvGrpSpPr>
            <a:grpSpLocks/>
          </p:cNvGrpSpPr>
          <p:nvPr/>
        </p:nvGrpSpPr>
        <p:grpSpPr bwMode="auto">
          <a:xfrm>
            <a:off x="5929313" y="5370513"/>
            <a:ext cx="250825" cy="250825"/>
            <a:chOff x="530225" y="5016500"/>
            <a:chExt cx="393700" cy="393700"/>
          </a:xfrm>
        </p:grpSpPr>
        <p:sp>
          <p:nvSpPr>
            <p:cNvPr id="4122" name="Oval 55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57" name="Isosceles Triangle 56"/>
            <p:cNvSpPr/>
            <p:nvPr/>
          </p:nvSpPr>
          <p:spPr>
            <a:xfrm rot="5400000">
              <a:off x="634879" y="5111187"/>
              <a:ext cx="234227" cy="204325"/>
            </a:xfrm>
            <a:prstGeom prst="triangle">
              <a:avLst/>
            </a:prstGeom>
            <a:solidFill>
              <a:schemeClr val="tx1">
                <a:lumMod val="95000"/>
                <a:lumOff val="5000"/>
              </a:schemeClr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dirty="0">
                <a:ea typeface="ＭＳ Ｐゴシック" charset="-128"/>
              </a:endParaRPr>
            </a:p>
          </p:txBody>
        </p:sp>
      </p:grpSp>
      <p:sp>
        <p:nvSpPr>
          <p:cNvPr id="44" name="TextBox 54"/>
          <p:cNvSpPr txBox="1">
            <a:spLocks noChangeArrowheads="1"/>
          </p:cNvSpPr>
          <p:nvPr/>
        </p:nvSpPr>
        <p:spPr bwMode="auto">
          <a:xfrm>
            <a:off x="785813" y="285750"/>
            <a:ext cx="5324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What is SWOT Analysis?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pic>
        <p:nvPicPr>
          <p:cNvPr id="39" name="Picture 3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40" name="Picture 3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47" name="عنصر نائب للمحتوى 6">
            <a:extLst>
              <a:ext uri="{FF2B5EF4-FFF2-40B4-BE49-F238E27FC236}">
                <a16:creationId xmlns:a16="http://schemas.microsoft.com/office/drawing/2014/main" id="{1132B90F-796B-44C1-9AF1-B05DC88BE43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1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18 -2.99213E-6 L -5.20736E-6 -2.99213E-6 " pathEditMode="relative" ptsTypes="AA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18 -2.99213E-6 L -5.20736E-6 -2.99213E-6 " pathEditMode="relative" ptsTypes="AA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18 -2.99213E-6 L -5.20736E-6 -2.99213E-6 " pathEditMode="relative" ptsTypes="AA">
                                      <p:cBhvr>
                                        <p:cTn id="6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18 -2.99213E-6 L -5.20736E-6 -2.99213E-6 " pathEditMode="relative" ptsTypes="AA">
                                      <p:cBhvr>
                                        <p:cTn id="7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18 -2.99213E-6 L -5.20736E-6 -2.99213E-6 " pathEditMode="relative" ptsTypes="AA">
                                      <p:cBhvr>
                                        <p:cTn id="9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0" grpId="0"/>
      <p:bldP spid="20491" grpId="0"/>
      <p:bldP spid="20492" grpId="0"/>
      <p:bldP spid="20493" grpId="0"/>
      <p:bldP spid="16" grpId="0"/>
      <p:bldP spid="42" grpId="0"/>
      <p:bldP spid="46" grpId="0"/>
      <p:bldP spid="50" grpId="0"/>
      <p:bldP spid="5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Rectangle 83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grpSp>
        <p:nvGrpSpPr>
          <p:cNvPr id="2" name="Group 7"/>
          <p:cNvGrpSpPr/>
          <p:nvPr/>
        </p:nvGrpSpPr>
        <p:grpSpPr>
          <a:xfrm>
            <a:off x="5257815" y="2241570"/>
            <a:ext cx="2730671" cy="3392724"/>
            <a:chOff x="5289705" y="1347770"/>
            <a:chExt cx="3308602" cy="4110775"/>
          </a:xfrm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16200000" scaled="0"/>
            <a:tileRect/>
          </a:gradFill>
          <a:effectLst>
            <a:outerShdw dist="76200" dir="720000" algn="tl" rotWithShape="0">
              <a:srgbClr val="000000"/>
            </a:outerShdw>
            <a:reflection stA="34000" endPos="29000" dist="12700" dir="5400000" sy="-100000" algn="bl" rotWithShape="0"/>
          </a:effectLst>
        </p:grpSpPr>
        <p:sp>
          <p:nvSpPr>
            <p:cNvPr id="5" name="Oval 4"/>
            <p:cNvSpPr/>
            <p:nvPr/>
          </p:nvSpPr>
          <p:spPr>
            <a:xfrm>
              <a:off x="6564672" y="1347770"/>
              <a:ext cx="715205" cy="764806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6428263" y="2170296"/>
              <a:ext cx="989399" cy="1712832"/>
            </a:xfrm>
            <a:prstGeom prst="roundRect">
              <a:avLst>
                <a:gd name="adj" fmla="val 29794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6514849" y="3550378"/>
              <a:ext cx="361165" cy="1908167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6996976" y="3550378"/>
              <a:ext cx="361165" cy="1908167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  <p:sp>
          <p:nvSpPr>
            <p:cNvPr id="65" name="Rounded Rectangle 64"/>
            <p:cNvSpPr/>
            <p:nvPr/>
          </p:nvSpPr>
          <p:spPr>
            <a:xfrm rot="7480175">
              <a:off x="5900435" y="1253344"/>
              <a:ext cx="361164" cy="1582624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  <p:sp>
          <p:nvSpPr>
            <p:cNvPr id="66" name="Rounded Rectangle 65"/>
            <p:cNvSpPr/>
            <p:nvPr/>
          </p:nvSpPr>
          <p:spPr>
            <a:xfrm rot="14157995">
              <a:off x="7634344" y="1247420"/>
              <a:ext cx="361164" cy="15667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</p:grpSp>
      <p:grpSp>
        <p:nvGrpSpPr>
          <p:cNvPr id="3" name="Group 3"/>
          <p:cNvGrpSpPr>
            <a:grpSpLocks/>
          </p:cNvGrpSpPr>
          <p:nvPr/>
        </p:nvGrpSpPr>
        <p:grpSpPr bwMode="auto">
          <a:xfrm rot="-720499">
            <a:off x="3092994" y="1456241"/>
            <a:ext cx="5695200" cy="1822450"/>
            <a:chOff x="2491934" y="1616999"/>
            <a:chExt cx="6904999" cy="1823371"/>
          </a:xfrm>
        </p:grpSpPr>
        <p:sp>
          <p:nvSpPr>
            <p:cNvPr id="48" name="Rounded Rectangle 47"/>
            <p:cNvSpPr/>
            <p:nvPr/>
          </p:nvSpPr>
          <p:spPr>
            <a:xfrm rot="1322958">
              <a:off x="4433566" y="1880681"/>
              <a:ext cx="1195279" cy="673440"/>
            </a:xfrm>
            <a:prstGeom prst="roundRect">
              <a:avLst>
                <a:gd name="adj" fmla="val 50000"/>
              </a:avLst>
            </a:prstGeom>
            <a:noFill/>
            <a:ln w="254000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 sz="1800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49" name="Rounded Rectangle 48"/>
            <p:cNvSpPr/>
            <p:nvPr/>
          </p:nvSpPr>
          <p:spPr>
            <a:xfrm rot="21378271">
              <a:off x="6335723" y="2269289"/>
              <a:ext cx="1195280" cy="673440"/>
            </a:xfrm>
            <a:prstGeom prst="roundRect">
              <a:avLst>
                <a:gd name="adj" fmla="val 50000"/>
              </a:avLst>
            </a:prstGeom>
            <a:noFill/>
            <a:ln w="254000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 sz="1800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50" name="Rounded Rectangle 49"/>
            <p:cNvSpPr/>
            <p:nvPr/>
          </p:nvSpPr>
          <p:spPr>
            <a:xfrm rot="21378271">
              <a:off x="2529236" y="1632868"/>
              <a:ext cx="1195279" cy="671851"/>
            </a:xfrm>
            <a:prstGeom prst="roundRect">
              <a:avLst>
                <a:gd name="adj" fmla="val 50000"/>
              </a:avLst>
            </a:prstGeom>
            <a:noFill/>
            <a:ln w="254000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 sz="1800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51" name="Rounded Rectangle 50"/>
            <p:cNvSpPr/>
            <p:nvPr/>
          </p:nvSpPr>
          <p:spPr>
            <a:xfrm rot="1322958">
              <a:off x="8162699" y="2721463"/>
              <a:ext cx="1195279" cy="673440"/>
            </a:xfrm>
            <a:prstGeom prst="roundRect">
              <a:avLst>
                <a:gd name="adj" fmla="val 50000"/>
              </a:avLst>
            </a:prstGeom>
            <a:noFill/>
            <a:ln w="254000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 sz="1800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52" name="Rounded Rectangle 51"/>
            <p:cNvSpPr/>
            <p:nvPr/>
          </p:nvSpPr>
          <p:spPr>
            <a:xfrm rot="21378271">
              <a:off x="2491934" y="1616999"/>
              <a:ext cx="1251391" cy="737780"/>
            </a:xfrm>
            <a:prstGeom prst="roundRect">
              <a:avLst>
                <a:gd name="adj" fmla="val 50000"/>
              </a:avLst>
            </a:prstGeom>
            <a:noFill/>
            <a:ln w="177800">
              <a:gradFill flip="none" rotWithShape="1">
                <a:gsLst>
                  <a:gs pos="98000">
                    <a:srgbClr val="FFFFFF">
                      <a:alpha val="34000"/>
                    </a:srgbClr>
                  </a:gs>
                  <a:gs pos="0">
                    <a:srgbClr val="FFFFFF">
                      <a:alpha val="0"/>
                    </a:srgbClr>
                  </a:gs>
                </a:gsLst>
                <a:lin ang="13920000" scaled="0"/>
                <a:tileRect/>
              </a:gra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800">
                <a:solidFill>
                  <a:srgbClr val="FFFFFF"/>
                </a:solidFill>
              </a:endParaRPr>
            </a:p>
          </p:txBody>
        </p:sp>
        <p:sp>
          <p:nvSpPr>
            <p:cNvPr id="53" name="Rounded Rectangle 52"/>
            <p:cNvSpPr/>
            <p:nvPr/>
          </p:nvSpPr>
          <p:spPr>
            <a:xfrm rot="1290935">
              <a:off x="4414167" y="1838094"/>
              <a:ext cx="1251391" cy="737780"/>
            </a:xfrm>
            <a:prstGeom prst="roundRect">
              <a:avLst>
                <a:gd name="adj" fmla="val 50000"/>
              </a:avLst>
            </a:prstGeom>
            <a:noFill/>
            <a:ln w="177800">
              <a:gradFill flip="none" rotWithShape="1">
                <a:gsLst>
                  <a:gs pos="98000">
                    <a:srgbClr val="FFFFFF">
                      <a:alpha val="34000"/>
                    </a:srgbClr>
                  </a:gs>
                  <a:gs pos="0">
                    <a:srgbClr val="FFFFFF">
                      <a:alpha val="0"/>
                    </a:srgbClr>
                  </a:gs>
                </a:gsLst>
                <a:lin ang="13920000" scaled="0"/>
                <a:tileRect/>
              </a:gra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800">
                <a:solidFill>
                  <a:srgbClr val="FFFFFF"/>
                </a:solidFill>
              </a:endParaRPr>
            </a:p>
          </p:txBody>
        </p:sp>
        <p:sp>
          <p:nvSpPr>
            <p:cNvPr id="54" name="Rounded Rectangle 53"/>
            <p:cNvSpPr/>
            <p:nvPr/>
          </p:nvSpPr>
          <p:spPr>
            <a:xfrm rot="21447133">
              <a:off x="6320002" y="2246134"/>
              <a:ext cx="1251391" cy="737780"/>
            </a:xfrm>
            <a:prstGeom prst="roundRect">
              <a:avLst>
                <a:gd name="adj" fmla="val 50000"/>
              </a:avLst>
            </a:prstGeom>
            <a:noFill/>
            <a:ln w="177800">
              <a:gradFill flip="none" rotWithShape="1">
                <a:gsLst>
                  <a:gs pos="98000">
                    <a:srgbClr val="FFFFFF">
                      <a:alpha val="34000"/>
                    </a:srgbClr>
                  </a:gs>
                  <a:gs pos="0">
                    <a:srgbClr val="FFFFFF">
                      <a:alpha val="0"/>
                    </a:srgbClr>
                  </a:gs>
                </a:gsLst>
                <a:lin ang="13920000" scaled="0"/>
                <a:tileRect/>
              </a:gra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800">
                <a:solidFill>
                  <a:srgbClr val="FFFFFF"/>
                </a:solidFill>
              </a:endParaRPr>
            </a:p>
          </p:txBody>
        </p:sp>
        <p:sp>
          <p:nvSpPr>
            <p:cNvPr id="55" name="Rounded Rectangle 54"/>
            <p:cNvSpPr/>
            <p:nvPr/>
          </p:nvSpPr>
          <p:spPr>
            <a:xfrm rot="1322332">
              <a:off x="8145542" y="2702590"/>
              <a:ext cx="1251391" cy="737780"/>
            </a:xfrm>
            <a:prstGeom prst="roundRect">
              <a:avLst>
                <a:gd name="adj" fmla="val 50000"/>
              </a:avLst>
            </a:prstGeom>
            <a:noFill/>
            <a:ln w="177800">
              <a:gradFill flip="none" rotWithShape="1">
                <a:gsLst>
                  <a:gs pos="98000">
                    <a:srgbClr val="FFFFFF">
                      <a:alpha val="34000"/>
                    </a:srgbClr>
                  </a:gs>
                  <a:gs pos="0">
                    <a:srgbClr val="FFFFFF">
                      <a:alpha val="0"/>
                    </a:srgbClr>
                  </a:gs>
                </a:gsLst>
                <a:lin ang="13920000" scaled="0"/>
                <a:tileRect/>
              </a:gra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800">
                <a:solidFill>
                  <a:srgbClr val="FFFFFF"/>
                </a:solidFill>
              </a:endParaRPr>
            </a:p>
          </p:txBody>
        </p:sp>
        <p:sp>
          <p:nvSpPr>
            <p:cNvPr id="57" name="Rounded Rectangle 56"/>
            <p:cNvSpPr/>
            <p:nvPr/>
          </p:nvSpPr>
          <p:spPr>
            <a:xfrm rot="678271" flipV="1">
              <a:off x="5355066" y="2440025"/>
              <a:ext cx="1195279" cy="46061"/>
            </a:xfrm>
            <a:prstGeom prst="roundRect">
              <a:avLst/>
            </a:prstGeom>
            <a:noFill/>
            <a:ln w="254000">
              <a:solidFill>
                <a:schemeClr val="tx1">
                  <a:lumMod val="65000"/>
                  <a:lumOff val="3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 sz="1800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58" name="Rounded Rectangle 57"/>
            <p:cNvSpPr/>
            <p:nvPr/>
          </p:nvSpPr>
          <p:spPr>
            <a:xfrm rot="1092255" flipV="1">
              <a:off x="7310385" y="2731320"/>
              <a:ext cx="1196866" cy="46060"/>
            </a:xfrm>
            <a:prstGeom prst="roundRect">
              <a:avLst/>
            </a:prstGeom>
            <a:noFill/>
            <a:ln w="254000">
              <a:solidFill>
                <a:schemeClr val="tx1">
                  <a:lumMod val="65000"/>
                  <a:lumOff val="3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 sz="1800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59" name="Rounded Rectangle 58"/>
            <p:cNvSpPr/>
            <p:nvPr/>
          </p:nvSpPr>
          <p:spPr>
            <a:xfrm rot="458187" flipV="1">
              <a:off x="3465888" y="2021686"/>
              <a:ext cx="1195280" cy="44472"/>
            </a:xfrm>
            <a:prstGeom prst="roundRect">
              <a:avLst/>
            </a:prstGeom>
            <a:noFill/>
            <a:ln w="254000">
              <a:solidFill>
                <a:schemeClr val="tx1">
                  <a:lumMod val="65000"/>
                  <a:lumOff val="3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 sz="1800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60" name="Rounded Rectangle 59"/>
            <p:cNvSpPr/>
            <p:nvPr/>
          </p:nvSpPr>
          <p:spPr>
            <a:xfrm rot="678271">
              <a:off x="5274788" y="2351820"/>
              <a:ext cx="1358777" cy="262070"/>
            </a:xfrm>
            <a:prstGeom prst="roundRect">
              <a:avLst>
                <a:gd name="adj" fmla="val 43431"/>
              </a:avLst>
            </a:prstGeom>
            <a:gradFill flip="none" rotWithShape="1">
              <a:gsLst>
                <a:gs pos="0">
                  <a:schemeClr val="bg1">
                    <a:alpha val="28000"/>
                  </a:schemeClr>
                </a:gs>
                <a:gs pos="76000">
                  <a:schemeClr val="bg1">
                    <a:alpha val="0"/>
                  </a:schemeClr>
                </a:gs>
              </a:gsLst>
              <a:lin ang="6600000" scaled="0"/>
              <a:tileRect/>
            </a:gradFill>
            <a:ln w="1778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 sz="1800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61" name="Rounded Rectangle 60"/>
            <p:cNvSpPr/>
            <p:nvPr/>
          </p:nvSpPr>
          <p:spPr>
            <a:xfrm rot="418607">
              <a:off x="3373074" y="1916030"/>
              <a:ext cx="1357190" cy="260482"/>
            </a:xfrm>
            <a:prstGeom prst="roundRect">
              <a:avLst>
                <a:gd name="adj" fmla="val 43431"/>
              </a:avLst>
            </a:prstGeom>
            <a:gradFill flip="none" rotWithShape="1">
              <a:gsLst>
                <a:gs pos="0">
                  <a:schemeClr val="bg1">
                    <a:alpha val="28000"/>
                  </a:schemeClr>
                </a:gs>
                <a:gs pos="76000">
                  <a:schemeClr val="bg1">
                    <a:alpha val="0"/>
                  </a:schemeClr>
                </a:gs>
              </a:gsLst>
              <a:lin ang="6600000" scaled="0"/>
              <a:tileRect/>
            </a:gradFill>
            <a:ln w="1778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 sz="1800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62" name="Rounded Rectangle 61"/>
            <p:cNvSpPr/>
            <p:nvPr/>
          </p:nvSpPr>
          <p:spPr>
            <a:xfrm rot="1051751">
              <a:off x="7229415" y="2639364"/>
              <a:ext cx="1357189" cy="260482"/>
            </a:xfrm>
            <a:prstGeom prst="roundRect">
              <a:avLst>
                <a:gd name="adj" fmla="val 43431"/>
              </a:avLst>
            </a:prstGeom>
            <a:gradFill flip="none" rotWithShape="1">
              <a:gsLst>
                <a:gs pos="0">
                  <a:schemeClr val="bg1">
                    <a:alpha val="28000"/>
                  </a:schemeClr>
                </a:gs>
                <a:gs pos="76000">
                  <a:schemeClr val="bg1">
                    <a:alpha val="0"/>
                  </a:schemeClr>
                </a:gs>
              </a:gsLst>
              <a:lin ang="6600000" scaled="0"/>
              <a:tileRect/>
            </a:gradFill>
            <a:ln w="1778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 sz="1800">
                <a:solidFill>
                  <a:srgbClr val="FFFFFF"/>
                </a:solidFill>
                <a:ea typeface="ＭＳ Ｐゴシック" charset="-128"/>
              </a:endParaRPr>
            </a:p>
          </p:txBody>
        </p:sp>
      </p:grpSp>
      <p:sp>
        <p:nvSpPr>
          <p:cNvPr id="39" name="Rectangle 38"/>
          <p:cNvSpPr/>
          <p:nvPr/>
        </p:nvSpPr>
        <p:spPr bwMode="auto">
          <a:xfrm>
            <a:off x="909639" y="1131627"/>
            <a:ext cx="3765549" cy="4770698"/>
          </a:xfrm>
          <a:prstGeom prst="rect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</a:gradFill>
          <a:ln w="3175" cmpd="sng"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  <a:reflection stA="50000" endPos="16000" dist="101600" dir="5400000" sy="-100000" algn="bl" rotWithShape="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500" dirty="0"/>
          </a:p>
        </p:txBody>
      </p:sp>
      <p:sp>
        <p:nvSpPr>
          <p:cNvPr id="40" name="Round Same Side Corner Rectangle 39"/>
          <p:cNvSpPr>
            <a:spLocks noChangeArrowheads="1"/>
          </p:cNvSpPr>
          <p:nvPr/>
        </p:nvSpPr>
        <p:spPr bwMode="auto">
          <a:xfrm>
            <a:off x="909638" y="1077913"/>
            <a:ext cx="3765550" cy="384175"/>
          </a:xfrm>
          <a:custGeom>
            <a:avLst/>
            <a:gdLst>
              <a:gd name="T0" fmla="*/ 8919165 w 3261463"/>
              <a:gd name="T1" fmla="*/ 345187 h 348420"/>
              <a:gd name="T2" fmla="*/ 4459584 w 3261463"/>
              <a:gd name="T3" fmla="*/ 690376 h 348420"/>
              <a:gd name="T4" fmla="*/ 0 w 3261463"/>
              <a:gd name="T5" fmla="*/ 345187 h 348420"/>
              <a:gd name="T6" fmla="*/ 4459584 w 3261463"/>
              <a:gd name="T7" fmla="*/ 0 h 348420"/>
              <a:gd name="T8" fmla="*/ 0 60000 65536"/>
              <a:gd name="T9" fmla="*/ 0 60000 65536"/>
              <a:gd name="T10" fmla="*/ 0 60000 65536"/>
              <a:gd name="T11" fmla="*/ 0 60000 65536"/>
              <a:gd name="T12" fmla="*/ 17008 w 3261463"/>
              <a:gd name="T13" fmla="*/ 17008 h 348420"/>
              <a:gd name="T14" fmla="*/ 3244455 w 3261463"/>
              <a:gd name="T15" fmla="*/ 348420 h 34842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261463" h="348420">
                <a:moveTo>
                  <a:pt x="58071" y="0"/>
                </a:moveTo>
                <a:lnTo>
                  <a:pt x="3203392" y="0"/>
                </a:lnTo>
                <a:lnTo>
                  <a:pt x="3203391" y="0"/>
                </a:lnTo>
                <a:cubicBezTo>
                  <a:pt x="3235463" y="0"/>
                  <a:pt x="3261463" y="25999"/>
                  <a:pt x="3261463" y="58071"/>
                </a:cubicBezTo>
                <a:lnTo>
                  <a:pt x="3261463" y="348420"/>
                </a:lnTo>
                <a:lnTo>
                  <a:pt x="0" y="348420"/>
                </a:lnTo>
                <a:lnTo>
                  <a:pt x="0" y="58071"/>
                </a:lnTo>
                <a:cubicBezTo>
                  <a:pt x="0" y="25999"/>
                  <a:pt x="25999" y="0"/>
                  <a:pt x="58070" y="0"/>
                </a:cubicBezTo>
                <a:lnTo>
                  <a:pt x="58071" y="0"/>
                </a:lnTo>
                <a:close/>
              </a:path>
            </a:pathLst>
          </a:custGeom>
          <a:gradFill rotWithShape="1">
            <a:gsLst>
              <a:gs pos="0">
                <a:srgbClr val="FF8D00"/>
              </a:gs>
              <a:gs pos="100000">
                <a:srgbClr val="E46C0A"/>
              </a:gs>
            </a:gsLst>
            <a:lin ang="5400000"/>
          </a:gradFill>
          <a:ln>
            <a:noFill/>
          </a:ln>
          <a:effectLst>
            <a:outerShdw dist="23000" dir="5400000" rotWithShape="0">
              <a:srgbClr val="808080">
                <a:alpha val="34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sz="1600" b="1">
                <a:solidFill>
                  <a:srgbClr val="FFFFFF"/>
                </a:solidFill>
              </a:rPr>
              <a:t>STRENGTHS</a:t>
            </a:r>
            <a:endParaRPr lang="en-US" sz="1500" b="1">
              <a:solidFill>
                <a:srgbClr val="FFFFFF"/>
              </a:solidFill>
            </a:endParaRPr>
          </a:p>
        </p:txBody>
      </p:sp>
      <p:sp>
        <p:nvSpPr>
          <p:cNvPr id="16393" name="TextBox 1"/>
          <p:cNvSpPr txBox="1">
            <a:spLocks noChangeArrowheads="1"/>
          </p:cNvSpPr>
          <p:nvPr/>
        </p:nvSpPr>
        <p:spPr bwMode="auto">
          <a:xfrm>
            <a:off x="1387475" y="1624013"/>
            <a:ext cx="3287713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400"/>
              <a:t>Characteristics of the business or a team that give it an advantage over others in the industry.</a:t>
            </a:r>
          </a:p>
        </p:txBody>
      </p:sp>
      <p:sp>
        <p:nvSpPr>
          <p:cNvPr id="16394" name="TextBox 40"/>
          <p:cNvSpPr txBox="1">
            <a:spLocks noChangeArrowheads="1"/>
          </p:cNvSpPr>
          <p:nvPr/>
        </p:nvSpPr>
        <p:spPr bwMode="auto">
          <a:xfrm>
            <a:off x="1387475" y="2395538"/>
            <a:ext cx="29686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400"/>
              <a:t>Positive tangible and intangible attributes, internal to an organization.</a:t>
            </a:r>
          </a:p>
        </p:txBody>
      </p:sp>
      <p:sp>
        <p:nvSpPr>
          <p:cNvPr id="16395" name="TextBox 41"/>
          <p:cNvSpPr txBox="1">
            <a:spLocks noChangeArrowheads="1"/>
          </p:cNvSpPr>
          <p:nvPr/>
        </p:nvSpPr>
        <p:spPr bwMode="auto">
          <a:xfrm>
            <a:off x="1387475" y="3016250"/>
            <a:ext cx="2968625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400" dirty="0"/>
              <a:t>Beneficial aspects of the organization or the capabilities of an organization, which includes human competencies, process capabilities, financial resources, products and services, customer goodwill and brand loyalty. </a:t>
            </a:r>
          </a:p>
        </p:txBody>
      </p:sp>
      <p:sp>
        <p:nvSpPr>
          <p:cNvPr id="16396" name="TextBox 43"/>
          <p:cNvSpPr txBox="1">
            <a:spLocks noChangeArrowheads="1"/>
          </p:cNvSpPr>
          <p:nvPr/>
        </p:nvSpPr>
        <p:spPr bwMode="auto">
          <a:xfrm>
            <a:off x="1387475" y="4483100"/>
            <a:ext cx="3287713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400" b="1"/>
              <a:t>Examples </a:t>
            </a:r>
            <a:r>
              <a:rPr lang="en-US" sz="1400"/>
              <a:t>- Abundant financial resources, Well-known brand name, Economies of scale, Lower costs [raw materials or processes], Superior management talent, Better marketing skills, Good distribution skills, Committed employees.</a:t>
            </a:r>
          </a:p>
        </p:txBody>
      </p:sp>
      <p:grpSp>
        <p:nvGrpSpPr>
          <p:cNvPr id="4" name="Group 73"/>
          <p:cNvGrpSpPr>
            <a:grpSpLocks/>
          </p:cNvGrpSpPr>
          <p:nvPr/>
        </p:nvGrpSpPr>
        <p:grpSpPr bwMode="auto">
          <a:xfrm>
            <a:off x="5948363" y="1697038"/>
            <a:ext cx="1420812" cy="3959225"/>
            <a:chOff x="4958003" y="2040260"/>
            <a:chExt cx="1419906" cy="3630823"/>
          </a:xfrm>
        </p:grpSpPr>
        <p:grpSp>
          <p:nvGrpSpPr>
            <p:cNvPr id="8" name="Group 62"/>
            <p:cNvGrpSpPr/>
            <p:nvPr/>
          </p:nvGrpSpPr>
          <p:grpSpPr>
            <a:xfrm>
              <a:off x="5012363" y="2040260"/>
              <a:ext cx="1365546" cy="3630823"/>
              <a:chOff x="5163666" y="2003471"/>
              <a:chExt cx="1365546" cy="3630823"/>
            </a:xfrm>
            <a:solidFill>
              <a:schemeClr val="tx1"/>
            </a:solidFill>
          </p:grpSpPr>
          <p:sp>
            <p:nvSpPr>
              <p:cNvPr id="33" name="Oval 32"/>
              <p:cNvSpPr/>
              <p:nvPr/>
            </p:nvSpPr>
            <p:spPr>
              <a:xfrm>
                <a:off x="5546384" y="2241570"/>
                <a:ext cx="590276" cy="631213"/>
              </a:xfrm>
              <a:prstGeom prst="ellipse">
                <a:avLst/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34" name="Rounded Rectangle 33"/>
              <p:cNvSpPr/>
              <p:nvPr/>
            </p:nvSpPr>
            <p:spPr>
              <a:xfrm>
                <a:off x="5433802" y="2920421"/>
                <a:ext cx="816575" cy="1413642"/>
              </a:xfrm>
              <a:prstGeom prst="roundRect">
                <a:avLst>
                  <a:gd name="adj" fmla="val 29794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35" name="Rounded Rectangle 34"/>
              <p:cNvSpPr/>
              <p:nvPr/>
            </p:nvSpPr>
            <p:spPr>
              <a:xfrm>
                <a:off x="5505264" y="4059437"/>
                <a:ext cx="298078" cy="1574857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36" name="Rounded Rectangle 35"/>
              <p:cNvSpPr/>
              <p:nvPr/>
            </p:nvSpPr>
            <p:spPr>
              <a:xfrm>
                <a:off x="5903175" y="4059437"/>
                <a:ext cx="298078" cy="1574857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38" name="Rounded Rectangle 37"/>
              <p:cNvSpPr/>
              <p:nvPr/>
            </p:nvSpPr>
            <p:spPr>
              <a:xfrm rot="11700000">
                <a:off x="6251261" y="2003471"/>
                <a:ext cx="277951" cy="1205772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41" name="Rounded Rectangle 40"/>
              <p:cNvSpPr/>
              <p:nvPr/>
            </p:nvSpPr>
            <p:spPr>
              <a:xfrm rot="9900000" flipH="1">
                <a:off x="5163666" y="2003471"/>
                <a:ext cx="277951" cy="1205772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</p:grpSp>
        <p:grpSp>
          <p:nvGrpSpPr>
            <p:cNvPr id="9" name="Group 66"/>
            <p:cNvGrpSpPr/>
            <p:nvPr/>
          </p:nvGrpSpPr>
          <p:grpSpPr>
            <a:xfrm>
              <a:off x="4958003" y="2040260"/>
              <a:ext cx="1365546" cy="3630823"/>
              <a:chOff x="5163666" y="2003471"/>
              <a:chExt cx="1365546" cy="3630823"/>
            </a:xfrm>
            <a:gradFill>
              <a:gsLst>
                <a:gs pos="0">
                  <a:schemeClr val="tx1"/>
                </a:gs>
                <a:gs pos="100000">
                  <a:schemeClr val="tx1">
                    <a:lumMod val="75000"/>
                    <a:lumOff val="25000"/>
                  </a:schemeClr>
                </a:gs>
              </a:gsLst>
              <a:lin ang="16200000" scaled="0"/>
            </a:gradFill>
          </p:grpSpPr>
          <p:sp>
            <p:nvSpPr>
              <p:cNvPr id="68" name="Oval 67"/>
              <p:cNvSpPr/>
              <p:nvPr/>
            </p:nvSpPr>
            <p:spPr>
              <a:xfrm>
                <a:off x="5546384" y="2241570"/>
                <a:ext cx="590276" cy="631213"/>
              </a:xfrm>
              <a:prstGeom prst="ellipse">
                <a:avLst/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69" name="Rounded Rectangle 68"/>
              <p:cNvSpPr/>
              <p:nvPr/>
            </p:nvSpPr>
            <p:spPr>
              <a:xfrm>
                <a:off x="5433802" y="2920421"/>
                <a:ext cx="816575" cy="1413642"/>
              </a:xfrm>
              <a:prstGeom prst="roundRect">
                <a:avLst>
                  <a:gd name="adj" fmla="val 29794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70" name="Rounded Rectangle 69"/>
              <p:cNvSpPr/>
              <p:nvPr/>
            </p:nvSpPr>
            <p:spPr>
              <a:xfrm>
                <a:off x="5505264" y="4059437"/>
                <a:ext cx="298078" cy="1574857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71" name="Rounded Rectangle 70"/>
              <p:cNvSpPr/>
              <p:nvPr/>
            </p:nvSpPr>
            <p:spPr>
              <a:xfrm>
                <a:off x="5903175" y="4059437"/>
                <a:ext cx="298078" cy="1574857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72" name="Rounded Rectangle 71"/>
              <p:cNvSpPr/>
              <p:nvPr/>
            </p:nvSpPr>
            <p:spPr>
              <a:xfrm rot="11700000">
                <a:off x="6251261" y="2003471"/>
                <a:ext cx="277951" cy="1205772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73" name="Rounded Rectangle 72"/>
              <p:cNvSpPr/>
              <p:nvPr/>
            </p:nvSpPr>
            <p:spPr>
              <a:xfrm rot="9900000" flipH="1">
                <a:off x="5163666" y="2003471"/>
                <a:ext cx="277951" cy="1205772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</p:grpSp>
      </p:grpSp>
      <p:sp>
        <p:nvSpPr>
          <p:cNvPr id="47" name="TextBox 54"/>
          <p:cNvSpPr txBox="1">
            <a:spLocks noChangeArrowheads="1"/>
          </p:cNvSpPr>
          <p:nvPr/>
        </p:nvSpPr>
        <p:spPr bwMode="auto">
          <a:xfrm>
            <a:off x="785813" y="258763"/>
            <a:ext cx="53244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What is SWOT Analysis?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grpSp>
        <p:nvGrpSpPr>
          <p:cNvPr id="10" name="Group 19"/>
          <p:cNvGrpSpPr>
            <a:grpSpLocks/>
          </p:cNvGrpSpPr>
          <p:nvPr/>
        </p:nvGrpSpPr>
        <p:grpSpPr bwMode="auto">
          <a:xfrm>
            <a:off x="1044575" y="1697038"/>
            <a:ext cx="250825" cy="250825"/>
            <a:chOff x="530225" y="5016500"/>
            <a:chExt cx="393700" cy="393700"/>
          </a:xfrm>
        </p:grpSpPr>
        <p:sp>
          <p:nvSpPr>
            <p:cNvPr id="5146" name="Oval 17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67" name="Isosceles Triangle 66"/>
            <p:cNvSpPr/>
            <p:nvPr/>
          </p:nvSpPr>
          <p:spPr>
            <a:xfrm rot="5400000">
              <a:off x="634879" y="5111187"/>
              <a:ext cx="234227" cy="204325"/>
            </a:xfrm>
            <a:prstGeom prst="triangle">
              <a:avLst/>
            </a:prstGeom>
            <a:solidFill>
              <a:schemeClr val="tx1">
                <a:lumMod val="95000"/>
                <a:lumOff val="5000"/>
              </a:schemeClr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dirty="0">
                <a:ea typeface="ＭＳ Ｐゴシック" charset="-128"/>
              </a:endParaRPr>
            </a:p>
          </p:txBody>
        </p:sp>
      </p:grpSp>
      <p:grpSp>
        <p:nvGrpSpPr>
          <p:cNvPr id="11" name="Group 19"/>
          <p:cNvGrpSpPr>
            <a:grpSpLocks/>
          </p:cNvGrpSpPr>
          <p:nvPr/>
        </p:nvGrpSpPr>
        <p:grpSpPr bwMode="auto">
          <a:xfrm>
            <a:off x="1041400" y="2468563"/>
            <a:ext cx="250825" cy="250825"/>
            <a:chOff x="530225" y="5016500"/>
            <a:chExt cx="393700" cy="393700"/>
          </a:xfrm>
        </p:grpSpPr>
        <p:sp>
          <p:nvSpPr>
            <p:cNvPr id="5144" name="Oval 43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76" name="Isosceles Triangle 75"/>
            <p:cNvSpPr/>
            <p:nvPr/>
          </p:nvSpPr>
          <p:spPr>
            <a:xfrm rot="5400000">
              <a:off x="634879" y="5111187"/>
              <a:ext cx="234227" cy="204325"/>
            </a:xfrm>
            <a:prstGeom prst="triangle">
              <a:avLst/>
            </a:prstGeom>
            <a:solidFill>
              <a:schemeClr val="tx1">
                <a:lumMod val="95000"/>
                <a:lumOff val="5000"/>
              </a:schemeClr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dirty="0">
                <a:ea typeface="ＭＳ Ｐゴシック" charset="-128"/>
              </a:endParaRPr>
            </a:p>
          </p:txBody>
        </p:sp>
      </p:grpSp>
      <p:grpSp>
        <p:nvGrpSpPr>
          <p:cNvPr id="12" name="Group 19"/>
          <p:cNvGrpSpPr>
            <a:grpSpLocks/>
          </p:cNvGrpSpPr>
          <p:nvPr/>
        </p:nvGrpSpPr>
        <p:grpSpPr bwMode="auto">
          <a:xfrm>
            <a:off x="1038225" y="3113088"/>
            <a:ext cx="250825" cy="250825"/>
            <a:chOff x="530225" y="5016500"/>
            <a:chExt cx="393700" cy="393700"/>
          </a:xfrm>
        </p:grpSpPr>
        <p:sp>
          <p:nvSpPr>
            <p:cNvPr id="5142" name="Oval 47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79" name="Isosceles Triangle 78"/>
            <p:cNvSpPr/>
            <p:nvPr/>
          </p:nvSpPr>
          <p:spPr>
            <a:xfrm rot="5400000">
              <a:off x="634879" y="5111187"/>
              <a:ext cx="234227" cy="204325"/>
            </a:xfrm>
            <a:prstGeom prst="triangle">
              <a:avLst/>
            </a:prstGeom>
            <a:solidFill>
              <a:schemeClr val="tx1">
                <a:lumMod val="95000"/>
                <a:lumOff val="5000"/>
              </a:schemeClr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dirty="0">
                <a:ea typeface="ＭＳ Ｐゴシック" charset="-128"/>
              </a:endParaRPr>
            </a:p>
          </p:txBody>
        </p:sp>
      </p:grpSp>
      <p:grpSp>
        <p:nvGrpSpPr>
          <p:cNvPr id="13" name="Group 19"/>
          <p:cNvGrpSpPr>
            <a:grpSpLocks/>
          </p:cNvGrpSpPr>
          <p:nvPr/>
        </p:nvGrpSpPr>
        <p:grpSpPr bwMode="auto">
          <a:xfrm>
            <a:off x="1033463" y="4578350"/>
            <a:ext cx="250825" cy="250825"/>
            <a:chOff x="530225" y="5016500"/>
            <a:chExt cx="393700" cy="393700"/>
          </a:xfrm>
        </p:grpSpPr>
        <p:sp>
          <p:nvSpPr>
            <p:cNvPr id="5140" name="Oval 51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83" name="Isosceles Triangle 82"/>
            <p:cNvSpPr/>
            <p:nvPr/>
          </p:nvSpPr>
          <p:spPr>
            <a:xfrm rot="5400000">
              <a:off x="634879" y="5111187"/>
              <a:ext cx="234227" cy="204325"/>
            </a:xfrm>
            <a:prstGeom prst="triangle">
              <a:avLst/>
            </a:prstGeom>
            <a:solidFill>
              <a:schemeClr val="tx1">
                <a:lumMod val="95000"/>
                <a:lumOff val="5000"/>
              </a:schemeClr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dirty="0">
                <a:ea typeface="ＭＳ Ｐゴシック" charset="-128"/>
              </a:endParaRPr>
            </a:p>
          </p:txBody>
        </p:sp>
      </p:grpSp>
      <p:pic>
        <p:nvPicPr>
          <p:cNvPr id="74" name="Picture 7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75" name="Picture 7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63" name="عنصر نائب للمحتوى 6">
            <a:extLst>
              <a:ext uri="{FF2B5EF4-FFF2-40B4-BE49-F238E27FC236}">
                <a16:creationId xmlns:a16="http://schemas.microsoft.com/office/drawing/2014/main" id="{8B6D7B9F-676E-4686-83DA-C9067ACF232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146 5.08788E-7 L 2.77778E-7 5.08788E-7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00" y="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5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1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5.08788E-7 L 2.77778E-7 -0.08649 " pathEditMode="relative" rAng="0" ptsTypes="AA">
                                      <p:cBhvr>
                                        <p:cTn id="62" dur="2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6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16393" grpId="0"/>
      <p:bldP spid="16394" grpId="0"/>
      <p:bldP spid="16395" grpId="0"/>
      <p:bldP spid="1639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grpSp>
        <p:nvGrpSpPr>
          <p:cNvPr id="2" name="Group 35"/>
          <p:cNvGrpSpPr>
            <a:grpSpLocks/>
          </p:cNvGrpSpPr>
          <p:nvPr/>
        </p:nvGrpSpPr>
        <p:grpSpPr bwMode="auto">
          <a:xfrm>
            <a:off x="5602288" y="727075"/>
            <a:ext cx="3238500" cy="5313363"/>
            <a:chOff x="5602819" y="727075"/>
            <a:chExt cx="3238507" cy="5313363"/>
          </a:xfrm>
        </p:grpSpPr>
        <p:cxnSp>
          <p:nvCxnSpPr>
            <p:cNvPr id="25" name="Straight Connector 24"/>
            <p:cNvCxnSpPr/>
            <p:nvPr/>
          </p:nvCxnSpPr>
          <p:spPr bwMode="auto">
            <a:xfrm rot="5400000" flipH="1" flipV="1">
              <a:off x="7090912" y="4138411"/>
              <a:ext cx="1127498" cy="2373330"/>
            </a:xfrm>
            <a:prstGeom prst="line">
              <a:avLst/>
            </a:prstGeom>
            <a:ln w="47625" cap="flat" cmpd="sng" algn="ctr">
              <a:gradFill flip="none" rotWithShape="1">
                <a:gsLst>
                  <a:gs pos="0">
                    <a:schemeClr val="bg1">
                      <a:lumMod val="50000"/>
                    </a:schemeClr>
                  </a:gs>
                  <a:gs pos="66000">
                    <a:srgbClr val="FFFFFF">
                      <a:alpha val="0"/>
                    </a:srgbClr>
                  </a:gs>
                </a:gsLst>
                <a:lin ang="0" scaled="1"/>
                <a:tileRect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 bwMode="auto">
            <a:xfrm rot="5400000" flipH="1" flipV="1">
              <a:off x="6225735" y="4138411"/>
              <a:ext cx="1127498" cy="2373330"/>
            </a:xfrm>
            <a:prstGeom prst="line">
              <a:avLst/>
            </a:prstGeom>
            <a:ln w="47625" cap="flat" cmpd="sng" algn="ctr">
              <a:gradFill flip="none" rotWithShape="1">
                <a:gsLst>
                  <a:gs pos="0">
                    <a:schemeClr val="bg1">
                      <a:lumMod val="50000"/>
                    </a:schemeClr>
                  </a:gs>
                  <a:gs pos="66000">
                    <a:srgbClr val="FFFFFF">
                      <a:alpha val="0"/>
                    </a:srgbClr>
                  </a:gs>
                </a:gsLst>
                <a:lin ang="0" scaled="1"/>
                <a:tileRect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206" name="Group 61"/>
            <p:cNvGrpSpPr>
              <a:grpSpLocks/>
            </p:cNvGrpSpPr>
            <p:nvPr/>
          </p:nvGrpSpPr>
          <p:grpSpPr bwMode="auto">
            <a:xfrm>
              <a:off x="5819775" y="727075"/>
              <a:ext cx="2155825" cy="5313363"/>
              <a:chOff x="998321" y="1264888"/>
              <a:chExt cx="1669338" cy="4114801"/>
            </a:xfrm>
          </p:grpSpPr>
          <p:cxnSp>
            <p:nvCxnSpPr>
              <p:cNvPr id="28" name="Straight Connector 27"/>
              <p:cNvCxnSpPr/>
              <p:nvPr/>
            </p:nvCxnSpPr>
            <p:spPr>
              <a:xfrm>
                <a:off x="998732" y="4724419"/>
                <a:ext cx="656428" cy="1230"/>
              </a:xfrm>
              <a:prstGeom prst="line">
                <a:avLst/>
              </a:prstGeom>
              <a:ln w="34925">
                <a:solidFill>
                  <a:schemeClr val="tx1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195415" y="4190859"/>
                <a:ext cx="657657" cy="1230"/>
              </a:xfrm>
              <a:prstGeom prst="line">
                <a:avLst/>
              </a:prstGeom>
              <a:ln w="34925">
                <a:solidFill>
                  <a:schemeClr val="tx1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95785" y="3657300"/>
                <a:ext cx="656428" cy="1230"/>
              </a:xfrm>
              <a:prstGeom prst="line">
                <a:avLst/>
              </a:prstGeom>
              <a:ln w="34925">
                <a:solidFill>
                  <a:schemeClr val="tx1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604760" y="3091776"/>
                <a:ext cx="657656" cy="2459"/>
              </a:xfrm>
              <a:prstGeom prst="line">
                <a:avLst/>
              </a:prstGeom>
              <a:ln w="34925">
                <a:solidFill>
                  <a:schemeClr val="tx1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784233" y="2572969"/>
                <a:ext cx="657656" cy="1230"/>
              </a:xfrm>
              <a:prstGeom prst="line">
                <a:avLst/>
              </a:prstGeom>
              <a:ln w="34925">
                <a:solidFill>
                  <a:schemeClr val="tx1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964934" y="1968105"/>
                <a:ext cx="703140" cy="1230"/>
              </a:xfrm>
              <a:prstGeom prst="line">
                <a:avLst/>
              </a:prstGeom>
              <a:ln w="34925">
                <a:solidFill>
                  <a:schemeClr val="tx1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Can 33"/>
              <p:cNvSpPr>
                <a:spLocks noChangeArrowheads="1"/>
              </p:cNvSpPr>
              <p:nvPr/>
            </p:nvSpPr>
            <p:spPr bwMode="auto">
              <a:xfrm rot="1166653">
                <a:off x="2154241" y="1264888"/>
                <a:ext cx="62693" cy="4114801"/>
              </a:xfrm>
              <a:prstGeom prst="can">
                <a:avLst>
                  <a:gd name="adj" fmla="val 24917"/>
                </a:avLst>
              </a:prstGeom>
              <a:gradFill rotWithShape="1">
                <a:gsLst>
                  <a:gs pos="0">
                    <a:schemeClr val="tx1"/>
                  </a:gs>
                  <a:gs pos="45000">
                    <a:srgbClr val="595959"/>
                  </a:gs>
                  <a:gs pos="100000">
                    <a:schemeClr val="tx1"/>
                  </a:gs>
                </a:gsLst>
                <a:lin ang="0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nb-NO" sz="1800">
                  <a:solidFill>
                    <a:srgbClr val="FFFFFF"/>
                  </a:solidFill>
                  <a:latin typeface="Calibri" charset="0"/>
                  <a:ea typeface="ＭＳ Ｐゴシック" charset="-128"/>
                </a:endParaRPr>
              </a:p>
            </p:txBody>
          </p:sp>
          <p:sp>
            <p:nvSpPr>
              <p:cNvPr id="35" name="Can 34"/>
              <p:cNvSpPr>
                <a:spLocks noChangeArrowheads="1"/>
              </p:cNvSpPr>
              <p:nvPr/>
            </p:nvSpPr>
            <p:spPr bwMode="auto">
              <a:xfrm rot="1166653">
                <a:off x="1463394" y="1264888"/>
                <a:ext cx="63922" cy="4114801"/>
              </a:xfrm>
              <a:prstGeom prst="can">
                <a:avLst>
                  <a:gd name="adj" fmla="val 25034"/>
                </a:avLst>
              </a:prstGeom>
              <a:gradFill rotWithShape="1">
                <a:gsLst>
                  <a:gs pos="0">
                    <a:schemeClr val="tx1"/>
                  </a:gs>
                  <a:gs pos="45000">
                    <a:srgbClr val="595959"/>
                  </a:gs>
                  <a:gs pos="100000">
                    <a:schemeClr val="tx1"/>
                  </a:gs>
                </a:gsLst>
                <a:lin ang="0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nb-NO" sz="1800">
                  <a:solidFill>
                    <a:srgbClr val="FFFFFF"/>
                  </a:solidFill>
                  <a:latin typeface="Calibri" charset="0"/>
                  <a:ea typeface="ＭＳ Ｐゴシック" charset="-128"/>
                </a:endParaRPr>
              </a:p>
            </p:txBody>
          </p:sp>
        </p:grpSp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4625975" y="-2921000"/>
            <a:ext cx="6872288" cy="5568950"/>
            <a:chOff x="6321322" y="-953166"/>
            <a:chExt cx="3309653" cy="3198557"/>
          </a:xfrm>
        </p:grpSpPr>
        <p:sp>
          <p:nvSpPr>
            <p:cNvPr id="12" name="Oval 11"/>
            <p:cNvSpPr/>
            <p:nvPr/>
          </p:nvSpPr>
          <p:spPr>
            <a:xfrm>
              <a:off x="6321322" y="-953166"/>
              <a:ext cx="3309653" cy="3198557"/>
            </a:xfrm>
            <a:prstGeom prst="ellipse">
              <a:avLst/>
            </a:prstGeom>
            <a:gradFill flip="none" rotWithShape="1">
              <a:gsLst>
                <a:gs pos="0">
                  <a:srgbClr val="FFFF00">
                    <a:alpha val="58000"/>
                  </a:srgbClr>
                </a:gs>
                <a:gs pos="29000">
                  <a:srgbClr val="E6FF00">
                    <a:alpha val="34000"/>
                  </a:srgbClr>
                </a:gs>
                <a:gs pos="69000">
                  <a:srgbClr val="E6FF00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800">
                <a:solidFill>
                  <a:srgbClr val="FFFFFF"/>
                </a:solidFill>
              </a:endParaRPr>
            </a:p>
          </p:txBody>
        </p:sp>
        <p:sp>
          <p:nvSpPr>
            <p:cNvPr id="37" name="Oval 36"/>
            <p:cNvSpPr/>
            <p:nvPr/>
          </p:nvSpPr>
          <p:spPr>
            <a:xfrm>
              <a:off x="7143250" y="246565"/>
              <a:ext cx="1492351" cy="159371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58000"/>
                  </a:schemeClr>
                </a:gs>
                <a:gs pos="43000">
                  <a:srgbClr val="E6FF00">
                    <a:alpha val="34000"/>
                  </a:srgbClr>
                </a:gs>
                <a:gs pos="51000">
                  <a:srgbClr val="E6FF00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800">
                <a:solidFill>
                  <a:srgbClr val="FFFFFF"/>
                </a:solidFill>
              </a:endParaRPr>
            </a:p>
          </p:txBody>
        </p:sp>
      </p:grpSp>
      <p:grpSp>
        <p:nvGrpSpPr>
          <p:cNvPr id="5" name="Group 60"/>
          <p:cNvGrpSpPr>
            <a:grpSpLocks/>
          </p:cNvGrpSpPr>
          <p:nvPr/>
        </p:nvGrpSpPr>
        <p:grpSpPr bwMode="auto">
          <a:xfrm>
            <a:off x="5537200" y="2589213"/>
            <a:ext cx="2052638" cy="3363912"/>
            <a:chOff x="2735537" y="2963675"/>
            <a:chExt cx="2052350" cy="3363906"/>
          </a:xfrm>
        </p:grpSpPr>
        <p:grpSp>
          <p:nvGrpSpPr>
            <p:cNvPr id="6" name="Group 53"/>
            <p:cNvGrpSpPr/>
            <p:nvPr/>
          </p:nvGrpSpPr>
          <p:grpSpPr>
            <a:xfrm>
              <a:off x="2820808" y="2963675"/>
              <a:ext cx="1967079" cy="3351462"/>
              <a:chOff x="2593601" y="2696363"/>
              <a:chExt cx="1967079" cy="3351462"/>
            </a:xfrm>
            <a:solidFill>
              <a:schemeClr val="tx1"/>
            </a:solidFill>
          </p:grpSpPr>
          <p:sp>
            <p:nvSpPr>
              <p:cNvPr id="48" name="Oval 47"/>
              <p:cNvSpPr/>
              <p:nvPr/>
            </p:nvSpPr>
            <p:spPr>
              <a:xfrm rot="20370911">
                <a:off x="2918991" y="2696363"/>
                <a:ext cx="590276" cy="631213"/>
              </a:xfrm>
              <a:prstGeom prst="ellipse">
                <a:avLst/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49" name="Rounded Rectangle 48"/>
              <p:cNvSpPr/>
              <p:nvPr/>
            </p:nvSpPr>
            <p:spPr>
              <a:xfrm rot="430122">
                <a:off x="2672869" y="3366920"/>
                <a:ext cx="816575" cy="1413642"/>
              </a:xfrm>
              <a:prstGeom prst="roundRect">
                <a:avLst>
                  <a:gd name="adj" fmla="val 29794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50" name="Rounded Rectangle 49"/>
              <p:cNvSpPr/>
              <p:nvPr/>
            </p:nvSpPr>
            <p:spPr>
              <a:xfrm rot="430122">
                <a:off x="2593601" y="4472968"/>
                <a:ext cx="298078" cy="1574857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51" name="Rounded Rectangle 50"/>
              <p:cNvSpPr/>
              <p:nvPr/>
            </p:nvSpPr>
            <p:spPr>
              <a:xfrm rot="430122">
                <a:off x="3321245" y="4342577"/>
                <a:ext cx="298078" cy="1183214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52" name="Rounded Rectangle 51"/>
              <p:cNvSpPr/>
              <p:nvPr/>
            </p:nvSpPr>
            <p:spPr>
              <a:xfrm rot="14588117">
                <a:off x="3765098" y="2703540"/>
                <a:ext cx="298078" cy="1293087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</p:grpSp>
        <p:grpSp>
          <p:nvGrpSpPr>
            <p:cNvPr id="7" name="Group 54"/>
            <p:cNvGrpSpPr/>
            <p:nvPr/>
          </p:nvGrpSpPr>
          <p:grpSpPr>
            <a:xfrm>
              <a:off x="2735537" y="2976119"/>
              <a:ext cx="1967079" cy="3351462"/>
              <a:chOff x="2593601" y="2696363"/>
              <a:chExt cx="1967079" cy="3351462"/>
            </a:xfrm>
            <a:gradFill>
              <a:gsLst>
                <a:gs pos="0">
                  <a:schemeClr val="tx1"/>
                </a:gs>
                <a:gs pos="100000">
                  <a:schemeClr val="tx1">
                    <a:lumMod val="75000"/>
                    <a:lumOff val="25000"/>
                  </a:schemeClr>
                </a:gs>
              </a:gsLst>
              <a:lin ang="16200000" scaled="0"/>
            </a:gradFill>
          </p:grpSpPr>
          <p:sp>
            <p:nvSpPr>
              <p:cNvPr id="56" name="Oval 55"/>
              <p:cNvSpPr/>
              <p:nvPr/>
            </p:nvSpPr>
            <p:spPr>
              <a:xfrm rot="20370911">
                <a:off x="2918991" y="2696363"/>
                <a:ext cx="590276" cy="631213"/>
              </a:xfrm>
              <a:prstGeom prst="ellipse">
                <a:avLst/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57" name="Rounded Rectangle 56"/>
              <p:cNvSpPr/>
              <p:nvPr/>
            </p:nvSpPr>
            <p:spPr>
              <a:xfrm rot="430122">
                <a:off x="2672869" y="3366920"/>
                <a:ext cx="816575" cy="1413642"/>
              </a:xfrm>
              <a:prstGeom prst="roundRect">
                <a:avLst>
                  <a:gd name="adj" fmla="val 29794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58" name="Rounded Rectangle 57"/>
              <p:cNvSpPr/>
              <p:nvPr/>
            </p:nvSpPr>
            <p:spPr>
              <a:xfrm rot="430122">
                <a:off x="2593601" y="4472968"/>
                <a:ext cx="298078" cy="1574857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59" name="Rounded Rectangle 58"/>
              <p:cNvSpPr/>
              <p:nvPr/>
            </p:nvSpPr>
            <p:spPr>
              <a:xfrm rot="430122">
                <a:off x="3321245" y="4342577"/>
                <a:ext cx="298078" cy="1183214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60" name="Rounded Rectangle 59"/>
              <p:cNvSpPr/>
              <p:nvPr/>
            </p:nvSpPr>
            <p:spPr>
              <a:xfrm rot="14588117">
                <a:off x="3765098" y="2703540"/>
                <a:ext cx="298078" cy="1293087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</p:grpSp>
      </p:grpSp>
      <p:sp>
        <p:nvSpPr>
          <p:cNvPr id="41" name="Rectangle 40"/>
          <p:cNvSpPr/>
          <p:nvPr/>
        </p:nvSpPr>
        <p:spPr bwMode="auto">
          <a:xfrm>
            <a:off x="909639" y="1131627"/>
            <a:ext cx="3765549" cy="4770698"/>
          </a:xfrm>
          <a:prstGeom prst="rect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</a:gradFill>
          <a:ln w="3175" cmpd="sng"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  <a:reflection stA="50000" endPos="16000" dist="101600" dir="5400000" sy="-100000" algn="bl" rotWithShape="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500" dirty="0"/>
          </a:p>
        </p:txBody>
      </p:sp>
      <p:sp>
        <p:nvSpPr>
          <p:cNvPr id="40" name="Round Same Side Corner Rectangle 39"/>
          <p:cNvSpPr>
            <a:spLocks noChangeArrowheads="1"/>
          </p:cNvSpPr>
          <p:nvPr/>
        </p:nvSpPr>
        <p:spPr bwMode="auto">
          <a:xfrm>
            <a:off x="909638" y="1077913"/>
            <a:ext cx="3765550" cy="384175"/>
          </a:xfrm>
          <a:custGeom>
            <a:avLst/>
            <a:gdLst>
              <a:gd name="T0" fmla="*/ 8919165 w 3261463"/>
              <a:gd name="T1" fmla="*/ 345187 h 348420"/>
              <a:gd name="T2" fmla="*/ 4459584 w 3261463"/>
              <a:gd name="T3" fmla="*/ 690376 h 348420"/>
              <a:gd name="T4" fmla="*/ 0 w 3261463"/>
              <a:gd name="T5" fmla="*/ 345187 h 348420"/>
              <a:gd name="T6" fmla="*/ 4459584 w 3261463"/>
              <a:gd name="T7" fmla="*/ 0 h 348420"/>
              <a:gd name="T8" fmla="*/ 0 60000 65536"/>
              <a:gd name="T9" fmla="*/ 0 60000 65536"/>
              <a:gd name="T10" fmla="*/ 0 60000 65536"/>
              <a:gd name="T11" fmla="*/ 0 60000 65536"/>
              <a:gd name="T12" fmla="*/ 17008 w 3261463"/>
              <a:gd name="T13" fmla="*/ 17008 h 348420"/>
              <a:gd name="T14" fmla="*/ 3244455 w 3261463"/>
              <a:gd name="T15" fmla="*/ 348420 h 34842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261463" h="348420">
                <a:moveTo>
                  <a:pt x="58071" y="0"/>
                </a:moveTo>
                <a:lnTo>
                  <a:pt x="3203392" y="0"/>
                </a:lnTo>
                <a:lnTo>
                  <a:pt x="3203391" y="0"/>
                </a:lnTo>
                <a:cubicBezTo>
                  <a:pt x="3235463" y="0"/>
                  <a:pt x="3261463" y="25999"/>
                  <a:pt x="3261463" y="58071"/>
                </a:cubicBezTo>
                <a:lnTo>
                  <a:pt x="3261463" y="348420"/>
                </a:lnTo>
                <a:lnTo>
                  <a:pt x="0" y="348420"/>
                </a:lnTo>
                <a:lnTo>
                  <a:pt x="0" y="58071"/>
                </a:lnTo>
                <a:cubicBezTo>
                  <a:pt x="0" y="25999"/>
                  <a:pt x="25999" y="0"/>
                  <a:pt x="58070" y="0"/>
                </a:cubicBezTo>
                <a:lnTo>
                  <a:pt x="58071" y="0"/>
                </a:lnTo>
                <a:close/>
              </a:path>
            </a:pathLst>
          </a:custGeom>
          <a:gradFill rotWithShape="1">
            <a:gsLst>
              <a:gs pos="0">
                <a:srgbClr val="DDE838"/>
              </a:gs>
              <a:gs pos="100000">
                <a:srgbClr val="C1CA38"/>
              </a:gs>
            </a:gsLst>
            <a:lin ang="5400000"/>
          </a:gradFill>
          <a:ln>
            <a:noFill/>
          </a:ln>
          <a:effectLst>
            <a:outerShdw dist="23000" dir="5400000" rotWithShape="0">
              <a:srgbClr val="808080">
                <a:alpha val="34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sz="1600" b="1">
                <a:solidFill>
                  <a:schemeClr val="bg1"/>
                </a:solidFill>
              </a:rPr>
              <a:t>OPPORTUNITIES</a:t>
            </a:r>
            <a:endParaRPr lang="en-US" sz="1500" b="1">
              <a:solidFill>
                <a:schemeClr val="bg1"/>
              </a:solidFill>
            </a:endParaRPr>
          </a:p>
        </p:txBody>
      </p:sp>
      <p:sp>
        <p:nvSpPr>
          <p:cNvPr id="39" name="TextBox 54"/>
          <p:cNvSpPr txBox="1">
            <a:spLocks noChangeArrowheads="1"/>
          </p:cNvSpPr>
          <p:nvPr/>
        </p:nvSpPr>
        <p:spPr bwMode="auto">
          <a:xfrm>
            <a:off x="785813" y="258763"/>
            <a:ext cx="53244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What is SWOT Analysis?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47" name="TextBox 1"/>
          <p:cNvSpPr txBox="1">
            <a:spLocks noChangeArrowheads="1"/>
          </p:cNvSpPr>
          <p:nvPr/>
        </p:nvSpPr>
        <p:spPr bwMode="auto">
          <a:xfrm>
            <a:off x="1387475" y="1514475"/>
            <a:ext cx="328771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400"/>
              <a:t>Chances to make greater profits in the environment - External attractive factors that represent the reason for an organization to exist &amp; develop.</a:t>
            </a:r>
          </a:p>
        </p:txBody>
      </p:sp>
      <p:sp>
        <p:nvSpPr>
          <p:cNvPr id="53" name="TextBox 40"/>
          <p:cNvSpPr txBox="1">
            <a:spLocks noChangeArrowheads="1"/>
          </p:cNvSpPr>
          <p:nvPr/>
        </p:nvSpPr>
        <p:spPr bwMode="auto">
          <a:xfrm>
            <a:off x="1387475" y="2381250"/>
            <a:ext cx="2968625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400"/>
              <a:t>Arise when an organization can take benefit of conditions in its environment to plan and execute strategies that enable it to become more profitable.</a:t>
            </a:r>
          </a:p>
        </p:txBody>
      </p:sp>
      <p:sp>
        <p:nvSpPr>
          <p:cNvPr id="54" name="TextBox 41"/>
          <p:cNvSpPr txBox="1">
            <a:spLocks noChangeArrowheads="1"/>
          </p:cNvSpPr>
          <p:nvPr/>
        </p:nvSpPr>
        <p:spPr bwMode="auto">
          <a:xfrm>
            <a:off x="1387475" y="3467100"/>
            <a:ext cx="323850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400"/>
              <a:t>Organization should be careful and recognize the opportunities and grasp them whenever they arise. Opportunities may arise from market, competition, industry/government and technology.</a:t>
            </a:r>
          </a:p>
        </p:txBody>
      </p:sp>
      <p:sp>
        <p:nvSpPr>
          <p:cNvPr id="55" name="TextBox 43"/>
          <p:cNvSpPr txBox="1">
            <a:spLocks noChangeArrowheads="1"/>
          </p:cNvSpPr>
          <p:nvPr/>
        </p:nvSpPr>
        <p:spPr bwMode="auto">
          <a:xfrm>
            <a:off x="1387475" y="4578350"/>
            <a:ext cx="3287713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400" b="1" dirty="0"/>
              <a:t>Examples</a:t>
            </a:r>
            <a:r>
              <a:rPr lang="en-US" sz="1400" dirty="0"/>
              <a:t> - Rapid market growth, Rival firms are complacent, Changing customer needs/tastes, New uses for product discovered, Economic boom, Government deregulation, Sales decline for a substitute product .</a:t>
            </a:r>
          </a:p>
        </p:txBody>
      </p:sp>
      <p:grpSp>
        <p:nvGrpSpPr>
          <p:cNvPr id="8" name="Group 19"/>
          <p:cNvGrpSpPr>
            <a:grpSpLocks/>
          </p:cNvGrpSpPr>
          <p:nvPr/>
        </p:nvGrpSpPr>
        <p:grpSpPr bwMode="auto">
          <a:xfrm>
            <a:off x="1044575" y="1587500"/>
            <a:ext cx="250825" cy="250825"/>
            <a:chOff x="530225" y="5016500"/>
            <a:chExt cx="393700" cy="393700"/>
          </a:xfrm>
        </p:grpSpPr>
        <p:sp>
          <p:nvSpPr>
            <p:cNvPr id="7194" name="Oval 17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63" name="Isosceles Triangle 62"/>
            <p:cNvSpPr/>
            <p:nvPr/>
          </p:nvSpPr>
          <p:spPr>
            <a:xfrm rot="5400000">
              <a:off x="634879" y="5111187"/>
              <a:ext cx="234227" cy="204325"/>
            </a:xfrm>
            <a:prstGeom prst="triangle">
              <a:avLst/>
            </a:prstGeom>
            <a:solidFill>
              <a:schemeClr val="tx1">
                <a:lumMod val="95000"/>
                <a:lumOff val="5000"/>
              </a:schemeClr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dirty="0">
                <a:ea typeface="ＭＳ Ｐゴシック" charset="-128"/>
              </a:endParaRPr>
            </a:p>
          </p:txBody>
        </p:sp>
      </p:grpSp>
      <p:grpSp>
        <p:nvGrpSpPr>
          <p:cNvPr id="9" name="Group 19"/>
          <p:cNvGrpSpPr>
            <a:grpSpLocks/>
          </p:cNvGrpSpPr>
          <p:nvPr/>
        </p:nvGrpSpPr>
        <p:grpSpPr bwMode="auto">
          <a:xfrm>
            <a:off x="1041400" y="2454275"/>
            <a:ext cx="250825" cy="250825"/>
            <a:chOff x="530225" y="5016500"/>
            <a:chExt cx="393700" cy="393700"/>
          </a:xfrm>
        </p:grpSpPr>
        <p:sp>
          <p:nvSpPr>
            <p:cNvPr id="7192" name="Oval 43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66" name="Isosceles Triangle 65"/>
            <p:cNvSpPr/>
            <p:nvPr/>
          </p:nvSpPr>
          <p:spPr>
            <a:xfrm rot="5400000">
              <a:off x="634879" y="5111187"/>
              <a:ext cx="234227" cy="204325"/>
            </a:xfrm>
            <a:prstGeom prst="triangle">
              <a:avLst/>
            </a:prstGeom>
            <a:solidFill>
              <a:schemeClr val="tx1">
                <a:lumMod val="95000"/>
                <a:lumOff val="5000"/>
              </a:schemeClr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dirty="0">
                <a:ea typeface="ＭＳ Ｐゴシック" charset="-128"/>
              </a:endParaRPr>
            </a:p>
          </p:txBody>
        </p:sp>
      </p:grpSp>
      <p:grpSp>
        <p:nvGrpSpPr>
          <p:cNvPr id="10" name="Group 19"/>
          <p:cNvGrpSpPr>
            <a:grpSpLocks/>
          </p:cNvGrpSpPr>
          <p:nvPr/>
        </p:nvGrpSpPr>
        <p:grpSpPr bwMode="auto">
          <a:xfrm>
            <a:off x="1038225" y="3563938"/>
            <a:ext cx="250825" cy="250825"/>
            <a:chOff x="530225" y="5016500"/>
            <a:chExt cx="393700" cy="393700"/>
          </a:xfrm>
        </p:grpSpPr>
        <p:sp>
          <p:nvSpPr>
            <p:cNvPr id="7190" name="Oval 47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69" name="Isosceles Triangle 68"/>
            <p:cNvSpPr/>
            <p:nvPr/>
          </p:nvSpPr>
          <p:spPr>
            <a:xfrm rot="5400000">
              <a:off x="634879" y="5111187"/>
              <a:ext cx="234227" cy="204325"/>
            </a:xfrm>
            <a:prstGeom prst="triangle">
              <a:avLst/>
            </a:prstGeom>
            <a:solidFill>
              <a:schemeClr val="tx1">
                <a:lumMod val="95000"/>
                <a:lumOff val="5000"/>
              </a:schemeClr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dirty="0">
                <a:ea typeface="ＭＳ Ｐゴシック" charset="-128"/>
              </a:endParaRPr>
            </a:p>
          </p:txBody>
        </p:sp>
      </p:grpSp>
      <p:grpSp>
        <p:nvGrpSpPr>
          <p:cNvPr id="11" name="Group 19"/>
          <p:cNvGrpSpPr>
            <a:grpSpLocks/>
          </p:cNvGrpSpPr>
          <p:nvPr/>
        </p:nvGrpSpPr>
        <p:grpSpPr bwMode="auto">
          <a:xfrm>
            <a:off x="1033463" y="4673600"/>
            <a:ext cx="250825" cy="250825"/>
            <a:chOff x="530225" y="5016500"/>
            <a:chExt cx="393700" cy="393700"/>
          </a:xfrm>
        </p:grpSpPr>
        <p:sp>
          <p:nvSpPr>
            <p:cNvPr id="7188" name="Oval 51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72" name="Isosceles Triangle 71"/>
            <p:cNvSpPr/>
            <p:nvPr/>
          </p:nvSpPr>
          <p:spPr>
            <a:xfrm rot="5400000">
              <a:off x="634879" y="5111187"/>
              <a:ext cx="234227" cy="204325"/>
            </a:xfrm>
            <a:prstGeom prst="triangle">
              <a:avLst/>
            </a:prstGeom>
            <a:solidFill>
              <a:schemeClr val="tx1">
                <a:lumMod val="95000"/>
                <a:lumOff val="5000"/>
              </a:schemeClr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dirty="0">
                <a:ea typeface="ＭＳ Ｐゴシック" charset="-128"/>
              </a:endParaRPr>
            </a:p>
          </p:txBody>
        </p:sp>
      </p:grpSp>
      <p:pic>
        <p:nvPicPr>
          <p:cNvPr id="61" name="Picture 60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62" name="Picture 6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64" name="عنصر نائب للمحتوى 6">
            <a:extLst>
              <a:ext uri="{FF2B5EF4-FFF2-40B4-BE49-F238E27FC236}">
                <a16:creationId xmlns:a16="http://schemas.microsoft.com/office/drawing/2014/main" id="{3A205136-FF85-4DF2-83A8-775D7D5B96D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4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66667E-6 8.41813E-7 L 0.02118 -0.08326 " pathEditMode="relative" rAng="0" ptsTypes="AA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0" y="-4200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200"/>
                            </p:stCondLst>
                            <p:childTnLst>
                              <p:par>
                                <p:cTn id="6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7" grpId="0"/>
      <p:bldP spid="53" grpId="0"/>
      <p:bldP spid="54" grpId="0"/>
      <p:bldP spid="5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grpSp>
        <p:nvGrpSpPr>
          <p:cNvPr id="2" name="Group 7"/>
          <p:cNvGrpSpPr/>
          <p:nvPr/>
        </p:nvGrpSpPr>
        <p:grpSpPr>
          <a:xfrm>
            <a:off x="4850794" y="2241570"/>
            <a:ext cx="1918844" cy="3392724"/>
            <a:chOff x="6273351" y="1347770"/>
            <a:chExt cx="2324956" cy="4110775"/>
          </a:xfrm>
          <a:gradFill flip="none" rotWithShape="1">
            <a:gsLst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16200000" scaled="0"/>
            <a:tileRect/>
          </a:gradFill>
          <a:effectLst>
            <a:outerShdw dist="76200" dir="720000" algn="tl" rotWithShape="0">
              <a:srgbClr val="000000"/>
            </a:outerShdw>
            <a:reflection stA="34000" endPos="29000" dist="12700" dir="5400000" sy="-100000" algn="bl" rotWithShape="0"/>
          </a:effectLst>
        </p:grpSpPr>
        <p:sp>
          <p:nvSpPr>
            <p:cNvPr id="5" name="Oval 4"/>
            <p:cNvSpPr/>
            <p:nvPr/>
          </p:nvSpPr>
          <p:spPr>
            <a:xfrm>
              <a:off x="6564672" y="1347770"/>
              <a:ext cx="715205" cy="764806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6428263" y="2170296"/>
              <a:ext cx="989399" cy="1712832"/>
            </a:xfrm>
            <a:prstGeom prst="roundRect">
              <a:avLst>
                <a:gd name="adj" fmla="val 29794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6514849" y="3550378"/>
              <a:ext cx="361165" cy="1908167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6996976" y="3550378"/>
              <a:ext cx="361165" cy="1908167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  <p:sp>
          <p:nvSpPr>
            <p:cNvPr id="65" name="Rounded Rectangle 64"/>
            <p:cNvSpPr/>
            <p:nvPr/>
          </p:nvSpPr>
          <p:spPr>
            <a:xfrm rot="7480175">
              <a:off x="6884080" y="1977636"/>
              <a:ext cx="361165" cy="1582624"/>
            </a:xfrm>
            <a:prstGeom prst="roundRect">
              <a:avLst>
                <a:gd name="adj" fmla="val 50000"/>
              </a:avLst>
            </a:prstGeom>
            <a:grpFill/>
            <a:ln>
              <a:solidFill>
                <a:schemeClr val="tx1">
                  <a:lumMod val="50000"/>
                  <a:lumOff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  <p:sp>
          <p:nvSpPr>
            <p:cNvPr id="66" name="Rounded Rectangle 65"/>
            <p:cNvSpPr/>
            <p:nvPr/>
          </p:nvSpPr>
          <p:spPr>
            <a:xfrm rot="14157995">
              <a:off x="7634344" y="1247420"/>
              <a:ext cx="361164" cy="15667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</p:grpSp>
      <p:sp>
        <p:nvSpPr>
          <p:cNvPr id="3" name="Oval 2"/>
          <p:cNvSpPr/>
          <p:nvPr/>
        </p:nvSpPr>
        <p:spPr bwMode="auto">
          <a:xfrm rot="21044807">
            <a:off x="6005514" y="2039938"/>
            <a:ext cx="2525712" cy="3586162"/>
          </a:xfrm>
          <a:custGeom>
            <a:avLst/>
            <a:gdLst>
              <a:gd name="connsiteX0" fmla="*/ 0 w 2525615"/>
              <a:gd name="connsiteY0" fmla="*/ 1770962 h 3541923"/>
              <a:gd name="connsiteX1" fmla="*/ 1262808 w 2525615"/>
              <a:gd name="connsiteY1" fmla="*/ 0 h 3541923"/>
              <a:gd name="connsiteX2" fmla="*/ 2525616 w 2525615"/>
              <a:gd name="connsiteY2" fmla="*/ 1770962 h 3541923"/>
              <a:gd name="connsiteX3" fmla="*/ 1262808 w 2525615"/>
              <a:gd name="connsiteY3" fmla="*/ 3541924 h 3541923"/>
              <a:gd name="connsiteX4" fmla="*/ 0 w 2525615"/>
              <a:gd name="connsiteY4" fmla="*/ 1770962 h 3541923"/>
              <a:gd name="connsiteX0" fmla="*/ 0 w 2525616"/>
              <a:gd name="connsiteY0" fmla="*/ 1770962 h 3541924"/>
              <a:gd name="connsiteX1" fmla="*/ 1262808 w 2525616"/>
              <a:gd name="connsiteY1" fmla="*/ 0 h 3541924"/>
              <a:gd name="connsiteX2" fmla="*/ 2525616 w 2525616"/>
              <a:gd name="connsiteY2" fmla="*/ 1770962 h 3541924"/>
              <a:gd name="connsiteX3" fmla="*/ 1262808 w 2525616"/>
              <a:gd name="connsiteY3" fmla="*/ 3541924 h 3541924"/>
              <a:gd name="connsiteX4" fmla="*/ 0 w 2525616"/>
              <a:gd name="connsiteY4" fmla="*/ 1770962 h 3541924"/>
              <a:gd name="connsiteX0" fmla="*/ 72 w 2525688"/>
              <a:gd name="connsiteY0" fmla="*/ 2131720 h 3902682"/>
              <a:gd name="connsiteX1" fmla="*/ 1219586 w 2525688"/>
              <a:gd name="connsiteY1" fmla="*/ 0 h 3902682"/>
              <a:gd name="connsiteX2" fmla="*/ 2525688 w 2525688"/>
              <a:gd name="connsiteY2" fmla="*/ 2131720 h 3902682"/>
              <a:gd name="connsiteX3" fmla="*/ 1262880 w 2525688"/>
              <a:gd name="connsiteY3" fmla="*/ 3902682 h 3902682"/>
              <a:gd name="connsiteX4" fmla="*/ 72 w 2525688"/>
              <a:gd name="connsiteY4" fmla="*/ 2131720 h 390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5688" h="3902682">
                <a:moveTo>
                  <a:pt x="72" y="2131720"/>
                </a:moveTo>
                <a:cubicBezTo>
                  <a:pt x="-7144" y="1481273"/>
                  <a:pt x="522156" y="0"/>
                  <a:pt x="1219586" y="0"/>
                </a:cubicBezTo>
                <a:cubicBezTo>
                  <a:pt x="1917016" y="0"/>
                  <a:pt x="2525688" y="1153645"/>
                  <a:pt x="2525688" y="2131720"/>
                </a:cubicBezTo>
                <a:cubicBezTo>
                  <a:pt x="2525688" y="3109795"/>
                  <a:pt x="2335523" y="3902682"/>
                  <a:pt x="1262880" y="3902682"/>
                </a:cubicBezTo>
                <a:cubicBezTo>
                  <a:pt x="190237" y="3902682"/>
                  <a:pt x="7288" y="2782167"/>
                  <a:pt x="72" y="2131720"/>
                </a:cubicBezTo>
                <a:close/>
              </a:path>
            </a:pathLst>
          </a:custGeom>
          <a:gradFill flip="none" rotWithShape="1">
            <a:gsLst>
              <a:gs pos="0">
                <a:schemeClr val="bg2">
                  <a:lumMod val="90000"/>
                </a:schemeClr>
              </a:gs>
              <a:gs pos="100000">
                <a:srgbClr val="C7B98B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  <a:reflection stA="45000" endPos="18000" dist="38100" dir="5400000" sy="-100000" algn="bl" rotWithShape="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grpSp>
        <p:nvGrpSpPr>
          <p:cNvPr id="4" name="Group 23"/>
          <p:cNvGrpSpPr>
            <a:grpSpLocks/>
          </p:cNvGrpSpPr>
          <p:nvPr/>
        </p:nvGrpSpPr>
        <p:grpSpPr bwMode="auto">
          <a:xfrm>
            <a:off x="6465888" y="2014538"/>
            <a:ext cx="1552575" cy="1749425"/>
            <a:chOff x="6465886" y="2014537"/>
            <a:chExt cx="1552580" cy="1749425"/>
          </a:xfrm>
        </p:grpSpPr>
        <p:sp>
          <p:nvSpPr>
            <p:cNvPr id="9" name="Freeform 8"/>
            <p:cNvSpPr/>
            <p:nvPr/>
          </p:nvSpPr>
          <p:spPr bwMode="auto">
            <a:xfrm rot="21044807">
              <a:off x="6921499" y="2014537"/>
              <a:ext cx="1096967" cy="1749425"/>
            </a:xfrm>
            <a:custGeom>
              <a:avLst/>
              <a:gdLst>
                <a:gd name="connsiteX0" fmla="*/ 0 w 1096775"/>
                <a:gd name="connsiteY0" fmla="*/ 0 h 1904882"/>
                <a:gd name="connsiteX1" fmla="*/ 0 w 1096775"/>
                <a:gd name="connsiteY1" fmla="*/ 0 h 1904882"/>
                <a:gd name="connsiteX2" fmla="*/ 14431 w 1096775"/>
                <a:gd name="connsiteY2" fmla="*/ 129872 h 1904882"/>
                <a:gd name="connsiteX3" fmla="*/ 28862 w 1096775"/>
                <a:gd name="connsiteY3" fmla="*/ 173163 h 1904882"/>
                <a:gd name="connsiteX4" fmla="*/ 72156 w 1096775"/>
                <a:gd name="connsiteY4" fmla="*/ 202024 h 1904882"/>
                <a:gd name="connsiteX5" fmla="*/ 158744 w 1096775"/>
                <a:gd name="connsiteY5" fmla="*/ 259745 h 1904882"/>
                <a:gd name="connsiteX6" fmla="*/ 245331 w 1096775"/>
                <a:gd name="connsiteY6" fmla="*/ 346327 h 1904882"/>
                <a:gd name="connsiteX7" fmla="*/ 274194 w 1096775"/>
                <a:gd name="connsiteY7" fmla="*/ 447339 h 1904882"/>
                <a:gd name="connsiteX8" fmla="*/ 288625 w 1096775"/>
                <a:gd name="connsiteY8" fmla="*/ 548351 h 1904882"/>
                <a:gd name="connsiteX9" fmla="*/ 245331 w 1096775"/>
                <a:gd name="connsiteY9" fmla="*/ 649363 h 1904882"/>
                <a:gd name="connsiteX10" fmla="*/ 274194 w 1096775"/>
                <a:gd name="connsiteY10" fmla="*/ 793666 h 1904882"/>
                <a:gd name="connsiteX11" fmla="*/ 331919 w 1096775"/>
                <a:gd name="connsiteY11" fmla="*/ 851387 h 1904882"/>
                <a:gd name="connsiteX12" fmla="*/ 404075 w 1096775"/>
                <a:gd name="connsiteY12" fmla="*/ 923539 h 1904882"/>
                <a:gd name="connsiteX13" fmla="*/ 447369 w 1096775"/>
                <a:gd name="connsiteY13" fmla="*/ 995690 h 1904882"/>
                <a:gd name="connsiteX14" fmla="*/ 476231 w 1096775"/>
                <a:gd name="connsiteY14" fmla="*/ 1038981 h 1904882"/>
                <a:gd name="connsiteX15" fmla="*/ 562819 w 1096775"/>
                <a:gd name="connsiteY15" fmla="*/ 1096702 h 1904882"/>
                <a:gd name="connsiteX16" fmla="*/ 577250 w 1096775"/>
                <a:gd name="connsiteY16" fmla="*/ 1241005 h 1904882"/>
                <a:gd name="connsiteX17" fmla="*/ 634975 w 1096775"/>
                <a:gd name="connsiteY17" fmla="*/ 1255436 h 1904882"/>
                <a:gd name="connsiteX18" fmla="*/ 692700 w 1096775"/>
                <a:gd name="connsiteY18" fmla="*/ 1284296 h 1904882"/>
                <a:gd name="connsiteX19" fmla="*/ 764856 w 1096775"/>
                <a:gd name="connsiteY19" fmla="*/ 1313157 h 1904882"/>
                <a:gd name="connsiteX20" fmla="*/ 880306 w 1096775"/>
                <a:gd name="connsiteY20" fmla="*/ 1385308 h 1904882"/>
                <a:gd name="connsiteX21" fmla="*/ 1053481 w 1096775"/>
                <a:gd name="connsiteY21" fmla="*/ 1529611 h 1904882"/>
                <a:gd name="connsiteX22" fmla="*/ 1082344 w 1096775"/>
                <a:gd name="connsiteY22" fmla="*/ 1558472 h 1904882"/>
                <a:gd name="connsiteX23" fmla="*/ 1067912 w 1096775"/>
                <a:gd name="connsiteY23" fmla="*/ 1616193 h 1904882"/>
                <a:gd name="connsiteX24" fmla="*/ 1010187 w 1096775"/>
                <a:gd name="connsiteY24" fmla="*/ 1702775 h 1904882"/>
                <a:gd name="connsiteX25" fmla="*/ 1053481 w 1096775"/>
                <a:gd name="connsiteY25" fmla="*/ 1861508 h 1904882"/>
                <a:gd name="connsiteX26" fmla="*/ 1096775 w 1096775"/>
                <a:gd name="connsiteY26" fmla="*/ 1904799 h 1904882"/>
                <a:gd name="connsiteX27" fmla="*/ 1096775 w 1096775"/>
                <a:gd name="connsiteY27" fmla="*/ 1904799 h 19048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1096775" h="1904882">
                  <a:moveTo>
                    <a:pt x="0" y="0"/>
                  </a:moveTo>
                  <a:lnTo>
                    <a:pt x="0" y="0"/>
                  </a:lnTo>
                  <a:cubicBezTo>
                    <a:pt x="4810" y="43291"/>
                    <a:pt x="7270" y="86908"/>
                    <a:pt x="14431" y="129872"/>
                  </a:cubicBezTo>
                  <a:cubicBezTo>
                    <a:pt x="16932" y="144876"/>
                    <a:pt x="19359" y="161285"/>
                    <a:pt x="28862" y="173163"/>
                  </a:cubicBezTo>
                  <a:cubicBezTo>
                    <a:pt x="39697" y="186706"/>
                    <a:pt x="58612" y="191190"/>
                    <a:pt x="72156" y="202024"/>
                  </a:cubicBezTo>
                  <a:cubicBezTo>
                    <a:pt x="145613" y="260785"/>
                    <a:pt x="42392" y="201572"/>
                    <a:pt x="158744" y="259745"/>
                  </a:cubicBezTo>
                  <a:cubicBezTo>
                    <a:pt x="187606" y="288606"/>
                    <a:pt x="232423" y="307605"/>
                    <a:pt x="245331" y="346327"/>
                  </a:cubicBezTo>
                  <a:cubicBezTo>
                    <a:pt x="257693" y="383413"/>
                    <a:pt x="266947" y="407483"/>
                    <a:pt x="274194" y="447339"/>
                  </a:cubicBezTo>
                  <a:cubicBezTo>
                    <a:pt x="280279" y="480803"/>
                    <a:pt x="283815" y="514680"/>
                    <a:pt x="288625" y="548351"/>
                  </a:cubicBezTo>
                  <a:cubicBezTo>
                    <a:pt x="282988" y="559623"/>
                    <a:pt x="245331" y="628128"/>
                    <a:pt x="245331" y="649363"/>
                  </a:cubicBezTo>
                  <a:cubicBezTo>
                    <a:pt x="245331" y="650987"/>
                    <a:pt x="264657" y="778408"/>
                    <a:pt x="274194" y="793666"/>
                  </a:cubicBezTo>
                  <a:cubicBezTo>
                    <a:pt x="288617" y="816740"/>
                    <a:pt x="314210" y="830727"/>
                    <a:pt x="331919" y="851387"/>
                  </a:cubicBezTo>
                  <a:cubicBezTo>
                    <a:pt x="396059" y="926213"/>
                    <a:pt x="320692" y="867954"/>
                    <a:pt x="404075" y="923539"/>
                  </a:cubicBezTo>
                  <a:cubicBezTo>
                    <a:pt x="429137" y="998721"/>
                    <a:pt x="402089" y="939094"/>
                    <a:pt x="447369" y="995690"/>
                  </a:cubicBezTo>
                  <a:cubicBezTo>
                    <a:pt x="458204" y="1009232"/>
                    <a:pt x="463178" y="1027561"/>
                    <a:pt x="476231" y="1038981"/>
                  </a:cubicBezTo>
                  <a:cubicBezTo>
                    <a:pt x="502337" y="1061822"/>
                    <a:pt x="562819" y="1096702"/>
                    <a:pt x="562819" y="1096702"/>
                  </a:cubicBezTo>
                  <a:cubicBezTo>
                    <a:pt x="567629" y="1144803"/>
                    <a:pt x="557245" y="1196997"/>
                    <a:pt x="577250" y="1241005"/>
                  </a:cubicBezTo>
                  <a:cubicBezTo>
                    <a:pt x="585458" y="1259061"/>
                    <a:pt x="616404" y="1248472"/>
                    <a:pt x="634975" y="1255436"/>
                  </a:cubicBezTo>
                  <a:cubicBezTo>
                    <a:pt x="655118" y="1262989"/>
                    <a:pt x="673041" y="1275559"/>
                    <a:pt x="692700" y="1284296"/>
                  </a:cubicBezTo>
                  <a:cubicBezTo>
                    <a:pt x="716372" y="1294816"/>
                    <a:pt x="742047" y="1300876"/>
                    <a:pt x="764856" y="1313157"/>
                  </a:cubicBezTo>
                  <a:cubicBezTo>
                    <a:pt x="804813" y="1334671"/>
                    <a:pt x="845085" y="1356693"/>
                    <a:pt x="880306" y="1385308"/>
                  </a:cubicBezTo>
                  <a:cubicBezTo>
                    <a:pt x="1089365" y="1555157"/>
                    <a:pt x="916089" y="1460921"/>
                    <a:pt x="1053481" y="1529611"/>
                  </a:cubicBezTo>
                  <a:cubicBezTo>
                    <a:pt x="1063102" y="1539231"/>
                    <a:pt x="1080107" y="1545051"/>
                    <a:pt x="1082344" y="1558472"/>
                  </a:cubicBezTo>
                  <a:cubicBezTo>
                    <a:pt x="1085605" y="1578035"/>
                    <a:pt x="1073361" y="1597124"/>
                    <a:pt x="1067912" y="1616193"/>
                  </a:cubicBezTo>
                  <a:cubicBezTo>
                    <a:pt x="1051203" y="1674669"/>
                    <a:pt x="1058634" y="1654331"/>
                    <a:pt x="1010187" y="1702775"/>
                  </a:cubicBezTo>
                  <a:cubicBezTo>
                    <a:pt x="1017932" y="1741495"/>
                    <a:pt x="1032558" y="1830125"/>
                    <a:pt x="1053481" y="1861508"/>
                  </a:cubicBezTo>
                  <a:cubicBezTo>
                    <a:pt x="1085012" y="1908801"/>
                    <a:pt x="1065000" y="1904799"/>
                    <a:pt x="1096775" y="1904799"/>
                  </a:cubicBezTo>
                  <a:lnTo>
                    <a:pt x="1096775" y="1904799"/>
                  </a:lnTo>
                </a:path>
              </a:pathLst>
            </a:custGeom>
            <a:noFill/>
            <a:ln w="25400">
              <a:solidFill>
                <a:schemeClr val="tx1">
                  <a:lumMod val="75000"/>
                  <a:lumOff val="25000"/>
                  <a:alpha val="34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>
                <a:ea typeface="ＭＳ Ｐゴシック" charset="-128"/>
              </a:endParaRPr>
            </a:p>
          </p:txBody>
        </p:sp>
        <p:sp>
          <p:nvSpPr>
            <p:cNvPr id="10" name="Freeform 9"/>
            <p:cNvSpPr/>
            <p:nvPr/>
          </p:nvSpPr>
          <p:spPr bwMode="auto">
            <a:xfrm rot="21044807">
              <a:off x="6465886" y="2246312"/>
              <a:ext cx="390526" cy="609600"/>
            </a:xfrm>
            <a:custGeom>
              <a:avLst/>
              <a:gdLst>
                <a:gd name="connsiteX0" fmla="*/ 837013 w 837013"/>
                <a:gd name="connsiteY0" fmla="*/ 0 h 663796"/>
                <a:gd name="connsiteX1" fmla="*/ 837013 w 837013"/>
                <a:gd name="connsiteY1" fmla="*/ 0 h 663796"/>
                <a:gd name="connsiteX2" fmla="*/ 750425 w 837013"/>
                <a:gd name="connsiteY2" fmla="*/ 101012 h 663796"/>
                <a:gd name="connsiteX3" fmla="*/ 692700 w 837013"/>
                <a:gd name="connsiteY3" fmla="*/ 144303 h 663796"/>
                <a:gd name="connsiteX4" fmla="*/ 634975 w 837013"/>
                <a:gd name="connsiteY4" fmla="*/ 230885 h 663796"/>
                <a:gd name="connsiteX5" fmla="*/ 606113 w 837013"/>
                <a:gd name="connsiteY5" fmla="*/ 274175 h 663796"/>
                <a:gd name="connsiteX6" fmla="*/ 533957 w 837013"/>
                <a:gd name="connsiteY6" fmla="*/ 346327 h 663796"/>
                <a:gd name="connsiteX7" fmla="*/ 505094 w 837013"/>
                <a:gd name="connsiteY7" fmla="*/ 375188 h 663796"/>
                <a:gd name="connsiteX8" fmla="*/ 375213 w 837013"/>
                <a:gd name="connsiteY8" fmla="*/ 404048 h 663796"/>
                <a:gd name="connsiteX9" fmla="*/ 360782 w 837013"/>
                <a:gd name="connsiteY9" fmla="*/ 461769 h 663796"/>
                <a:gd name="connsiteX10" fmla="*/ 331919 w 837013"/>
                <a:gd name="connsiteY10" fmla="*/ 490630 h 663796"/>
                <a:gd name="connsiteX11" fmla="*/ 317488 w 837013"/>
                <a:gd name="connsiteY11" fmla="*/ 548351 h 663796"/>
                <a:gd name="connsiteX12" fmla="*/ 288625 w 837013"/>
                <a:gd name="connsiteY12" fmla="*/ 577212 h 663796"/>
                <a:gd name="connsiteX13" fmla="*/ 259763 w 837013"/>
                <a:gd name="connsiteY13" fmla="*/ 620503 h 663796"/>
                <a:gd name="connsiteX14" fmla="*/ 216469 w 837013"/>
                <a:gd name="connsiteY14" fmla="*/ 634933 h 663796"/>
                <a:gd name="connsiteX15" fmla="*/ 158744 w 837013"/>
                <a:gd name="connsiteY15" fmla="*/ 649363 h 663796"/>
                <a:gd name="connsiteX16" fmla="*/ 14432 w 837013"/>
                <a:gd name="connsiteY16" fmla="*/ 663794 h 663796"/>
                <a:gd name="connsiteX17" fmla="*/ 14432 w 837013"/>
                <a:gd name="connsiteY17" fmla="*/ 663794 h 663796"/>
                <a:gd name="connsiteX18" fmla="*/ 0 w 837013"/>
                <a:gd name="connsiteY18" fmla="*/ 649363 h 6637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37013" h="663796">
                  <a:moveTo>
                    <a:pt x="837013" y="0"/>
                  </a:moveTo>
                  <a:lnTo>
                    <a:pt x="837013" y="0"/>
                  </a:lnTo>
                  <a:cubicBezTo>
                    <a:pt x="808150" y="33671"/>
                    <a:pt x="781785" y="69654"/>
                    <a:pt x="750425" y="101012"/>
                  </a:cubicBezTo>
                  <a:cubicBezTo>
                    <a:pt x="733417" y="118018"/>
                    <a:pt x="708680" y="126327"/>
                    <a:pt x="692700" y="144303"/>
                  </a:cubicBezTo>
                  <a:cubicBezTo>
                    <a:pt x="669654" y="170228"/>
                    <a:pt x="654217" y="202024"/>
                    <a:pt x="634975" y="230885"/>
                  </a:cubicBezTo>
                  <a:cubicBezTo>
                    <a:pt x="625354" y="245315"/>
                    <a:pt x="618377" y="261912"/>
                    <a:pt x="606113" y="274175"/>
                  </a:cubicBezTo>
                  <a:lnTo>
                    <a:pt x="533957" y="346327"/>
                  </a:lnTo>
                  <a:cubicBezTo>
                    <a:pt x="524336" y="355947"/>
                    <a:pt x="518515" y="372951"/>
                    <a:pt x="505094" y="375188"/>
                  </a:cubicBezTo>
                  <a:cubicBezTo>
                    <a:pt x="403502" y="392119"/>
                    <a:pt x="446266" y="380366"/>
                    <a:pt x="375213" y="404048"/>
                  </a:cubicBezTo>
                  <a:cubicBezTo>
                    <a:pt x="370403" y="423288"/>
                    <a:pt x="369652" y="444030"/>
                    <a:pt x="360782" y="461769"/>
                  </a:cubicBezTo>
                  <a:cubicBezTo>
                    <a:pt x="354697" y="473938"/>
                    <a:pt x="338004" y="478461"/>
                    <a:pt x="331919" y="490630"/>
                  </a:cubicBezTo>
                  <a:cubicBezTo>
                    <a:pt x="323049" y="508369"/>
                    <a:pt x="326358" y="530612"/>
                    <a:pt x="317488" y="548351"/>
                  </a:cubicBezTo>
                  <a:cubicBezTo>
                    <a:pt x="311403" y="560520"/>
                    <a:pt x="297125" y="566588"/>
                    <a:pt x="288625" y="577212"/>
                  </a:cubicBezTo>
                  <a:cubicBezTo>
                    <a:pt x="277790" y="590755"/>
                    <a:pt x="273306" y="609669"/>
                    <a:pt x="259763" y="620503"/>
                  </a:cubicBezTo>
                  <a:cubicBezTo>
                    <a:pt x="247884" y="630005"/>
                    <a:pt x="231096" y="630754"/>
                    <a:pt x="216469" y="634933"/>
                  </a:cubicBezTo>
                  <a:cubicBezTo>
                    <a:pt x="197398" y="640381"/>
                    <a:pt x="178347" y="646347"/>
                    <a:pt x="158744" y="649363"/>
                  </a:cubicBezTo>
                  <a:cubicBezTo>
                    <a:pt x="61485" y="664325"/>
                    <a:pt x="68293" y="663794"/>
                    <a:pt x="14432" y="663794"/>
                  </a:cubicBezTo>
                  <a:lnTo>
                    <a:pt x="14432" y="663794"/>
                  </a:lnTo>
                  <a:lnTo>
                    <a:pt x="0" y="649363"/>
                  </a:lnTo>
                </a:path>
              </a:pathLst>
            </a:custGeom>
            <a:noFill/>
            <a:ln w="25400">
              <a:solidFill>
                <a:schemeClr val="tx1">
                  <a:lumMod val="75000"/>
                  <a:lumOff val="25000"/>
                  <a:alpha val="34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>
                <a:ea typeface="ＭＳ Ｐゴシック" charset="-128"/>
              </a:endParaRPr>
            </a:p>
          </p:txBody>
        </p:sp>
        <p:sp>
          <p:nvSpPr>
            <p:cNvPr id="11" name="Freeform 10"/>
            <p:cNvSpPr/>
            <p:nvPr/>
          </p:nvSpPr>
          <p:spPr bwMode="auto">
            <a:xfrm rot="21044807">
              <a:off x="6673849" y="2460624"/>
              <a:ext cx="506415" cy="954088"/>
            </a:xfrm>
            <a:custGeom>
              <a:avLst/>
              <a:gdLst>
                <a:gd name="connsiteX0" fmla="*/ 505093 w 505093"/>
                <a:gd name="connsiteY0" fmla="*/ 0 h 1039020"/>
                <a:gd name="connsiteX1" fmla="*/ 505093 w 505093"/>
                <a:gd name="connsiteY1" fmla="*/ 0 h 1039020"/>
                <a:gd name="connsiteX2" fmla="*/ 418506 w 505093"/>
                <a:gd name="connsiteY2" fmla="*/ 144303 h 1039020"/>
                <a:gd name="connsiteX3" fmla="*/ 375212 w 505093"/>
                <a:gd name="connsiteY3" fmla="*/ 158733 h 1039020"/>
                <a:gd name="connsiteX4" fmla="*/ 346350 w 505093"/>
                <a:gd name="connsiteY4" fmla="*/ 216454 h 1039020"/>
                <a:gd name="connsiteX5" fmla="*/ 259762 w 505093"/>
                <a:gd name="connsiteY5" fmla="*/ 303036 h 1039020"/>
                <a:gd name="connsiteX6" fmla="*/ 245331 w 505093"/>
                <a:gd name="connsiteY6" fmla="*/ 346327 h 1039020"/>
                <a:gd name="connsiteX7" fmla="*/ 216468 w 505093"/>
                <a:gd name="connsiteY7" fmla="*/ 389618 h 1039020"/>
                <a:gd name="connsiteX8" fmla="*/ 245331 w 505093"/>
                <a:gd name="connsiteY8" fmla="*/ 577212 h 1039020"/>
                <a:gd name="connsiteX9" fmla="*/ 259762 w 505093"/>
                <a:gd name="connsiteY9" fmla="*/ 822527 h 1039020"/>
                <a:gd name="connsiteX10" fmla="*/ 274193 w 505093"/>
                <a:gd name="connsiteY10" fmla="*/ 865818 h 1039020"/>
                <a:gd name="connsiteX11" fmla="*/ 259762 w 505093"/>
                <a:gd name="connsiteY11" fmla="*/ 909109 h 1039020"/>
                <a:gd name="connsiteX12" fmla="*/ 173175 w 505093"/>
                <a:gd name="connsiteY12" fmla="*/ 952400 h 1039020"/>
                <a:gd name="connsiteX13" fmla="*/ 101018 w 505093"/>
                <a:gd name="connsiteY13" fmla="*/ 995690 h 1039020"/>
                <a:gd name="connsiteX14" fmla="*/ 57725 w 505093"/>
                <a:gd name="connsiteY14" fmla="*/ 1024551 h 1039020"/>
                <a:gd name="connsiteX15" fmla="*/ 0 w 505093"/>
                <a:gd name="connsiteY15" fmla="*/ 1038981 h 1039020"/>
                <a:gd name="connsiteX16" fmla="*/ 0 w 505093"/>
                <a:gd name="connsiteY16" fmla="*/ 1038981 h 1039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05093" h="1039020">
                  <a:moveTo>
                    <a:pt x="505093" y="0"/>
                  </a:moveTo>
                  <a:lnTo>
                    <a:pt x="505093" y="0"/>
                  </a:lnTo>
                  <a:cubicBezTo>
                    <a:pt x="469835" y="94018"/>
                    <a:pt x="490035" y="108541"/>
                    <a:pt x="418506" y="144303"/>
                  </a:cubicBezTo>
                  <a:cubicBezTo>
                    <a:pt x="404900" y="151106"/>
                    <a:pt x="389643" y="153923"/>
                    <a:pt x="375212" y="158733"/>
                  </a:cubicBezTo>
                  <a:cubicBezTo>
                    <a:pt x="365591" y="177973"/>
                    <a:pt x="359789" y="199657"/>
                    <a:pt x="346350" y="216454"/>
                  </a:cubicBezTo>
                  <a:cubicBezTo>
                    <a:pt x="320851" y="248326"/>
                    <a:pt x="259762" y="303036"/>
                    <a:pt x="259762" y="303036"/>
                  </a:cubicBezTo>
                  <a:cubicBezTo>
                    <a:pt x="254952" y="317466"/>
                    <a:pt x="252134" y="332722"/>
                    <a:pt x="245331" y="346327"/>
                  </a:cubicBezTo>
                  <a:cubicBezTo>
                    <a:pt x="237574" y="361839"/>
                    <a:pt x="218038" y="372346"/>
                    <a:pt x="216468" y="389618"/>
                  </a:cubicBezTo>
                  <a:cubicBezTo>
                    <a:pt x="213192" y="425650"/>
                    <a:pt x="236418" y="532649"/>
                    <a:pt x="245331" y="577212"/>
                  </a:cubicBezTo>
                  <a:cubicBezTo>
                    <a:pt x="250141" y="658984"/>
                    <a:pt x="251611" y="741021"/>
                    <a:pt x="259762" y="822527"/>
                  </a:cubicBezTo>
                  <a:cubicBezTo>
                    <a:pt x="261276" y="837662"/>
                    <a:pt x="274193" y="850607"/>
                    <a:pt x="274193" y="865818"/>
                  </a:cubicBezTo>
                  <a:cubicBezTo>
                    <a:pt x="274193" y="881029"/>
                    <a:pt x="269265" y="897232"/>
                    <a:pt x="259762" y="909109"/>
                  </a:cubicBezTo>
                  <a:cubicBezTo>
                    <a:pt x="239418" y="934537"/>
                    <a:pt x="201692" y="942894"/>
                    <a:pt x="173175" y="952400"/>
                  </a:cubicBezTo>
                  <a:cubicBezTo>
                    <a:pt x="116797" y="1008772"/>
                    <a:pt x="175956" y="958223"/>
                    <a:pt x="101018" y="995690"/>
                  </a:cubicBezTo>
                  <a:cubicBezTo>
                    <a:pt x="85505" y="1003446"/>
                    <a:pt x="73238" y="1016795"/>
                    <a:pt x="57725" y="1024551"/>
                  </a:cubicBezTo>
                  <a:cubicBezTo>
                    <a:pt x="25821" y="1040502"/>
                    <a:pt x="24598" y="1038981"/>
                    <a:pt x="0" y="1038981"/>
                  </a:cubicBezTo>
                  <a:lnTo>
                    <a:pt x="0" y="1038981"/>
                  </a:lnTo>
                </a:path>
              </a:pathLst>
            </a:custGeom>
            <a:noFill/>
            <a:ln w="25400">
              <a:solidFill>
                <a:schemeClr val="tx1">
                  <a:lumMod val="75000"/>
                  <a:lumOff val="25000"/>
                  <a:alpha val="34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>
                <a:ea typeface="ＭＳ Ｐゴシック" charset="-128"/>
              </a:endParaRPr>
            </a:p>
          </p:txBody>
        </p:sp>
      </p:grpSp>
      <p:sp>
        <p:nvSpPr>
          <p:cNvPr id="23" name="Rectangle 22"/>
          <p:cNvSpPr/>
          <p:nvPr/>
        </p:nvSpPr>
        <p:spPr bwMode="auto">
          <a:xfrm>
            <a:off x="909639" y="1131627"/>
            <a:ext cx="3765549" cy="4770698"/>
          </a:xfrm>
          <a:prstGeom prst="rect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</a:gradFill>
          <a:ln w="3175" cmpd="sng"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  <a:reflection stA="50000" endPos="16000" dist="101600" dir="5400000" sy="-100000" algn="bl" rotWithShape="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500" dirty="0"/>
          </a:p>
        </p:txBody>
      </p:sp>
      <p:sp>
        <p:nvSpPr>
          <p:cNvPr id="24" name="Round Same Side Corner Rectangle 39"/>
          <p:cNvSpPr>
            <a:spLocks noChangeArrowheads="1"/>
          </p:cNvSpPr>
          <p:nvPr/>
        </p:nvSpPr>
        <p:spPr bwMode="auto">
          <a:xfrm>
            <a:off x="909638" y="1077913"/>
            <a:ext cx="3765550" cy="384175"/>
          </a:xfrm>
          <a:custGeom>
            <a:avLst/>
            <a:gdLst>
              <a:gd name="T0" fmla="*/ 8919165 w 3261463"/>
              <a:gd name="T1" fmla="*/ 345187 h 348420"/>
              <a:gd name="T2" fmla="*/ 4459584 w 3261463"/>
              <a:gd name="T3" fmla="*/ 690376 h 348420"/>
              <a:gd name="T4" fmla="*/ 0 w 3261463"/>
              <a:gd name="T5" fmla="*/ 345187 h 348420"/>
              <a:gd name="T6" fmla="*/ 4459584 w 3261463"/>
              <a:gd name="T7" fmla="*/ 0 h 348420"/>
              <a:gd name="T8" fmla="*/ 0 60000 65536"/>
              <a:gd name="T9" fmla="*/ 0 60000 65536"/>
              <a:gd name="T10" fmla="*/ 0 60000 65536"/>
              <a:gd name="T11" fmla="*/ 0 60000 65536"/>
              <a:gd name="T12" fmla="*/ 17008 w 3261463"/>
              <a:gd name="T13" fmla="*/ 17008 h 348420"/>
              <a:gd name="T14" fmla="*/ 3244455 w 3261463"/>
              <a:gd name="T15" fmla="*/ 348420 h 34842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261463" h="348420">
                <a:moveTo>
                  <a:pt x="58071" y="0"/>
                </a:moveTo>
                <a:lnTo>
                  <a:pt x="3203392" y="0"/>
                </a:lnTo>
                <a:lnTo>
                  <a:pt x="3203391" y="0"/>
                </a:lnTo>
                <a:cubicBezTo>
                  <a:pt x="3235463" y="0"/>
                  <a:pt x="3261463" y="25999"/>
                  <a:pt x="3261463" y="58071"/>
                </a:cubicBezTo>
                <a:lnTo>
                  <a:pt x="3261463" y="348420"/>
                </a:lnTo>
                <a:lnTo>
                  <a:pt x="0" y="348420"/>
                </a:lnTo>
                <a:lnTo>
                  <a:pt x="0" y="58071"/>
                </a:lnTo>
                <a:cubicBezTo>
                  <a:pt x="0" y="25999"/>
                  <a:pt x="25999" y="0"/>
                  <a:pt x="58070" y="0"/>
                </a:cubicBezTo>
                <a:lnTo>
                  <a:pt x="58071" y="0"/>
                </a:lnTo>
                <a:close/>
              </a:path>
            </a:pathLst>
          </a:custGeom>
          <a:gradFill rotWithShape="1">
            <a:gsLst>
              <a:gs pos="0">
                <a:srgbClr val="B3A2C7"/>
              </a:gs>
              <a:gs pos="100000">
                <a:srgbClr val="604A7B"/>
              </a:gs>
            </a:gsLst>
            <a:lin ang="5400000"/>
          </a:gradFill>
          <a:ln>
            <a:noFill/>
          </a:ln>
          <a:effectLst>
            <a:outerShdw dist="23000" dir="5400000" rotWithShape="0">
              <a:srgbClr val="808080">
                <a:alpha val="34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sz="1600" b="1">
                <a:solidFill>
                  <a:srgbClr val="FFFFFF"/>
                </a:solidFill>
              </a:rPr>
              <a:t>WEAKNESSES</a:t>
            </a:r>
            <a:endParaRPr lang="en-US" sz="1500" b="1">
              <a:solidFill>
                <a:srgbClr val="FFFFFF"/>
              </a:solidFill>
            </a:endParaRPr>
          </a:p>
        </p:txBody>
      </p:sp>
      <p:sp>
        <p:nvSpPr>
          <p:cNvPr id="22" name="TextBox 1"/>
          <p:cNvSpPr txBox="1">
            <a:spLocks noChangeArrowheads="1"/>
          </p:cNvSpPr>
          <p:nvPr/>
        </p:nvSpPr>
        <p:spPr bwMode="auto">
          <a:xfrm>
            <a:off x="1387475" y="1624013"/>
            <a:ext cx="32877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400" dirty="0"/>
              <a:t>Characteristics that place the firm at a disadvantage relative to others.</a:t>
            </a:r>
          </a:p>
        </p:txBody>
      </p:sp>
      <p:sp>
        <p:nvSpPr>
          <p:cNvPr id="29" name="TextBox 40"/>
          <p:cNvSpPr txBox="1">
            <a:spLocks noChangeArrowheads="1"/>
          </p:cNvSpPr>
          <p:nvPr/>
        </p:nvSpPr>
        <p:spPr bwMode="auto">
          <a:xfrm>
            <a:off x="1387475" y="2286000"/>
            <a:ext cx="2968625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400" dirty="0"/>
              <a:t>Detract the organization from its ability to attain the core goal and influence its growth.</a:t>
            </a:r>
          </a:p>
        </p:txBody>
      </p:sp>
      <p:sp>
        <p:nvSpPr>
          <p:cNvPr id="30" name="TextBox 41"/>
          <p:cNvSpPr txBox="1">
            <a:spLocks noChangeArrowheads="1"/>
          </p:cNvSpPr>
          <p:nvPr/>
        </p:nvSpPr>
        <p:spPr bwMode="auto">
          <a:xfrm>
            <a:off x="1387475" y="3016250"/>
            <a:ext cx="2968625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400"/>
              <a:t>Weaknesses are the factors which do not meet the standards we feel they should meet. However, weaknesses are controllable. They must be minimized and eliminated.</a:t>
            </a:r>
          </a:p>
        </p:txBody>
      </p:sp>
      <p:sp>
        <p:nvSpPr>
          <p:cNvPr id="31" name="TextBox 43"/>
          <p:cNvSpPr txBox="1">
            <a:spLocks noChangeArrowheads="1"/>
          </p:cNvSpPr>
          <p:nvPr/>
        </p:nvSpPr>
        <p:spPr bwMode="auto">
          <a:xfrm>
            <a:off x="1387475" y="4278313"/>
            <a:ext cx="3287713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400" b="1"/>
              <a:t>Examples</a:t>
            </a:r>
            <a:r>
              <a:rPr lang="en-US" sz="1400"/>
              <a:t> - Limited financial resources, Weak spending on R &amp; D, Very narrow product line, Limited distribution, Higher costs, Out-of-date products / technology, Weak market image, Poor marketing skills, Limited management skills, Under-trained employees.</a:t>
            </a:r>
          </a:p>
        </p:txBody>
      </p:sp>
      <p:grpSp>
        <p:nvGrpSpPr>
          <p:cNvPr id="8" name="Group 19"/>
          <p:cNvGrpSpPr>
            <a:grpSpLocks/>
          </p:cNvGrpSpPr>
          <p:nvPr/>
        </p:nvGrpSpPr>
        <p:grpSpPr bwMode="auto">
          <a:xfrm>
            <a:off x="1044575" y="1697038"/>
            <a:ext cx="250825" cy="250825"/>
            <a:chOff x="530225" y="5016500"/>
            <a:chExt cx="393700" cy="393700"/>
          </a:xfrm>
        </p:grpSpPr>
        <p:sp>
          <p:nvSpPr>
            <p:cNvPr id="6170" name="Oval 17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34" name="Isosceles Triangle 33"/>
            <p:cNvSpPr/>
            <p:nvPr/>
          </p:nvSpPr>
          <p:spPr>
            <a:xfrm rot="5400000">
              <a:off x="634879" y="5111187"/>
              <a:ext cx="234227" cy="204325"/>
            </a:xfrm>
            <a:prstGeom prst="triangle">
              <a:avLst/>
            </a:prstGeom>
            <a:solidFill>
              <a:schemeClr val="tx1">
                <a:lumMod val="95000"/>
                <a:lumOff val="5000"/>
              </a:schemeClr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dirty="0">
                <a:ea typeface="ＭＳ Ｐゴシック" charset="-128"/>
              </a:endParaRPr>
            </a:p>
          </p:txBody>
        </p:sp>
      </p:grpSp>
      <p:grpSp>
        <p:nvGrpSpPr>
          <p:cNvPr id="12" name="Group 19"/>
          <p:cNvGrpSpPr>
            <a:grpSpLocks/>
          </p:cNvGrpSpPr>
          <p:nvPr/>
        </p:nvGrpSpPr>
        <p:grpSpPr bwMode="auto">
          <a:xfrm>
            <a:off x="1041400" y="2359025"/>
            <a:ext cx="250825" cy="250825"/>
            <a:chOff x="530225" y="5016500"/>
            <a:chExt cx="393700" cy="393700"/>
          </a:xfrm>
        </p:grpSpPr>
        <p:sp>
          <p:nvSpPr>
            <p:cNvPr id="6168" name="Oval 43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37" name="Isosceles Triangle 36"/>
            <p:cNvSpPr/>
            <p:nvPr/>
          </p:nvSpPr>
          <p:spPr>
            <a:xfrm rot="5400000">
              <a:off x="634879" y="5111187"/>
              <a:ext cx="234227" cy="204325"/>
            </a:xfrm>
            <a:prstGeom prst="triangle">
              <a:avLst/>
            </a:prstGeom>
            <a:solidFill>
              <a:schemeClr val="tx1">
                <a:lumMod val="95000"/>
                <a:lumOff val="5000"/>
              </a:schemeClr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dirty="0">
                <a:ea typeface="ＭＳ Ｐゴシック" charset="-128"/>
              </a:endParaRPr>
            </a:p>
          </p:txBody>
        </p:sp>
      </p:grpSp>
      <p:grpSp>
        <p:nvGrpSpPr>
          <p:cNvPr id="13" name="Group 19"/>
          <p:cNvGrpSpPr>
            <a:grpSpLocks/>
          </p:cNvGrpSpPr>
          <p:nvPr/>
        </p:nvGrpSpPr>
        <p:grpSpPr bwMode="auto">
          <a:xfrm>
            <a:off x="1038225" y="3113088"/>
            <a:ext cx="250825" cy="250825"/>
            <a:chOff x="530225" y="5016500"/>
            <a:chExt cx="393700" cy="393700"/>
          </a:xfrm>
        </p:grpSpPr>
        <p:sp>
          <p:nvSpPr>
            <p:cNvPr id="6166" name="Oval 47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40" name="Isosceles Triangle 39"/>
            <p:cNvSpPr/>
            <p:nvPr/>
          </p:nvSpPr>
          <p:spPr>
            <a:xfrm rot="5400000">
              <a:off x="634879" y="5111187"/>
              <a:ext cx="234227" cy="204325"/>
            </a:xfrm>
            <a:prstGeom prst="triangle">
              <a:avLst/>
            </a:prstGeom>
            <a:solidFill>
              <a:schemeClr val="tx1">
                <a:lumMod val="95000"/>
                <a:lumOff val="5000"/>
              </a:schemeClr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dirty="0">
                <a:ea typeface="ＭＳ Ｐゴシック" charset="-128"/>
              </a:endParaRPr>
            </a:p>
          </p:txBody>
        </p:sp>
      </p:grpSp>
      <p:grpSp>
        <p:nvGrpSpPr>
          <p:cNvPr id="14" name="Group 19"/>
          <p:cNvGrpSpPr>
            <a:grpSpLocks/>
          </p:cNvGrpSpPr>
          <p:nvPr/>
        </p:nvGrpSpPr>
        <p:grpSpPr bwMode="auto">
          <a:xfrm>
            <a:off x="1033463" y="4373563"/>
            <a:ext cx="250825" cy="250825"/>
            <a:chOff x="530225" y="5016500"/>
            <a:chExt cx="393700" cy="393700"/>
          </a:xfrm>
        </p:grpSpPr>
        <p:sp>
          <p:nvSpPr>
            <p:cNvPr id="6164" name="Oval 51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43" name="Isosceles Triangle 42"/>
            <p:cNvSpPr/>
            <p:nvPr/>
          </p:nvSpPr>
          <p:spPr>
            <a:xfrm rot="5400000">
              <a:off x="634879" y="5111187"/>
              <a:ext cx="234227" cy="204325"/>
            </a:xfrm>
            <a:prstGeom prst="triangle">
              <a:avLst/>
            </a:prstGeom>
            <a:solidFill>
              <a:schemeClr val="tx1">
                <a:lumMod val="95000"/>
                <a:lumOff val="5000"/>
              </a:schemeClr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dirty="0">
                <a:ea typeface="ＭＳ Ｐゴシック" charset="-128"/>
              </a:endParaRPr>
            </a:p>
          </p:txBody>
        </p:sp>
      </p:grpSp>
      <p:sp>
        <p:nvSpPr>
          <p:cNvPr id="44" name="TextBox 54"/>
          <p:cNvSpPr txBox="1">
            <a:spLocks noChangeArrowheads="1"/>
          </p:cNvSpPr>
          <p:nvPr/>
        </p:nvSpPr>
        <p:spPr bwMode="auto">
          <a:xfrm>
            <a:off x="785813" y="258763"/>
            <a:ext cx="53244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What is SWOT Analysis?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pic>
        <p:nvPicPr>
          <p:cNvPr id="35" name="Picture 3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36" name="Picture 3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38" name="عنصر نائب للمحتوى 6">
            <a:extLst>
              <a:ext uri="{FF2B5EF4-FFF2-40B4-BE49-F238E27FC236}">
                <a16:creationId xmlns:a16="http://schemas.microsoft.com/office/drawing/2014/main" id="{CBA3BE35-7C7A-43C5-A5FC-8A3432DE550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9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9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9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900"/>
                            </p:stCondLst>
                            <p:childTnLst>
                              <p:par>
                                <p:cTn id="5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2" grpId="0"/>
      <p:bldP spid="29" grpId="0"/>
      <p:bldP spid="30" grpId="0"/>
      <p:bldP spid="3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sp>
        <p:nvSpPr>
          <p:cNvPr id="8197" name="TextBox 3"/>
          <p:cNvSpPr txBox="1">
            <a:spLocks noChangeArrowheads="1"/>
          </p:cNvSpPr>
          <p:nvPr/>
        </p:nvSpPr>
        <p:spPr bwMode="auto">
          <a:xfrm>
            <a:off x="360363" y="276225"/>
            <a:ext cx="25860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 b="1">
                <a:solidFill>
                  <a:srgbClr val="FFFFFF"/>
                </a:solidFill>
              </a:rPr>
              <a:t>SWOT</a:t>
            </a:r>
            <a:r>
              <a:rPr lang="en-US" sz="1800">
                <a:solidFill>
                  <a:srgbClr val="FFFFFF"/>
                </a:solidFill>
              </a:rPr>
              <a:t> ANALYSIS - THREAT</a:t>
            </a:r>
          </a:p>
        </p:txBody>
      </p:sp>
      <p:grpSp>
        <p:nvGrpSpPr>
          <p:cNvPr id="2" name="Group 28"/>
          <p:cNvGrpSpPr/>
          <p:nvPr/>
        </p:nvGrpSpPr>
        <p:grpSpPr>
          <a:xfrm>
            <a:off x="4823980" y="2372490"/>
            <a:ext cx="2038644" cy="3215840"/>
            <a:chOff x="5719655" y="1562090"/>
            <a:chExt cx="2470111" cy="3896455"/>
          </a:xfrm>
          <a:gradFill flip="none" rotWithShape="1">
            <a:gsLst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16200000" scaled="0"/>
            <a:tileRect/>
          </a:gradFill>
          <a:effectLst>
            <a:outerShdw dist="76200" dir="21300000" algn="tl" rotWithShape="0">
              <a:srgbClr val="000000"/>
            </a:outerShdw>
            <a:reflection stA="34000" endPos="29000" dist="12700" dir="5400000" sy="-100000" algn="bl" rotWithShape="0"/>
          </a:effectLst>
        </p:grpSpPr>
        <p:sp>
          <p:nvSpPr>
            <p:cNvPr id="30" name="Oval 29"/>
            <p:cNvSpPr/>
            <p:nvPr/>
          </p:nvSpPr>
          <p:spPr>
            <a:xfrm>
              <a:off x="7474561" y="1562090"/>
              <a:ext cx="715205" cy="764806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  <p:sp>
          <p:nvSpPr>
            <p:cNvPr id="31" name="Rounded Rectangle 30"/>
            <p:cNvSpPr/>
            <p:nvPr/>
          </p:nvSpPr>
          <p:spPr>
            <a:xfrm rot="899540">
              <a:off x="6554734" y="2143034"/>
              <a:ext cx="989399" cy="1712831"/>
            </a:xfrm>
            <a:prstGeom prst="roundRect">
              <a:avLst>
                <a:gd name="adj" fmla="val 29794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  <p:sp>
          <p:nvSpPr>
            <p:cNvPr id="32" name="Rounded Rectangle 31"/>
            <p:cNvSpPr/>
            <p:nvPr/>
          </p:nvSpPr>
          <p:spPr>
            <a:xfrm>
              <a:off x="6514849" y="3550378"/>
              <a:ext cx="361165" cy="1908167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6996976" y="3550378"/>
              <a:ext cx="361165" cy="1908167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  <p:sp>
          <p:nvSpPr>
            <p:cNvPr id="34" name="Rounded Rectangle 33"/>
            <p:cNvSpPr/>
            <p:nvPr/>
          </p:nvSpPr>
          <p:spPr>
            <a:xfrm rot="14157995">
              <a:off x="6322453" y="1848921"/>
              <a:ext cx="361165" cy="15667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</p:grpSp>
      <p:sp>
        <p:nvSpPr>
          <p:cNvPr id="35" name="Oval 34"/>
          <p:cNvSpPr/>
          <p:nvPr/>
        </p:nvSpPr>
        <p:spPr>
          <a:xfrm>
            <a:off x="6383267" y="5129972"/>
            <a:ext cx="2281376" cy="649363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3000">
                <a:schemeClr val="bg1">
                  <a:lumMod val="6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93675" dist="139700" dir="15060000">
              <a:srgbClr val="000000">
                <a:alpha val="77000"/>
              </a:srgb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sp>
        <p:nvSpPr>
          <p:cNvPr id="36" name="Can 35"/>
          <p:cNvSpPr/>
          <p:nvPr/>
        </p:nvSpPr>
        <p:spPr>
          <a:xfrm rot="362865">
            <a:off x="7464425" y="4565650"/>
            <a:ext cx="131763" cy="1209675"/>
          </a:xfrm>
          <a:prstGeom prst="can">
            <a:avLst/>
          </a:prstGeom>
          <a:gradFill>
            <a:gsLst>
              <a:gs pos="0">
                <a:schemeClr val="tx1">
                  <a:lumMod val="85000"/>
                  <a:lumOff val="15000"/>
                </a:schemeClr>
              </a:gs>
              <a:gs pos="100000">
                <a:schemeClr val="tx1">
                  <a:lumMod val="65000"/>
                  <a:lumOff val="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b-NO" sz="180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37" name="Isosceles Triangle 36"/>
          <p:cNvSpPr/>
          <p:nvPr/>
        </p:nvSpPr>
        <p:spPr>
          <a:xfrm>
            <a:off x="7021169" y="4086036"/>
            <a:ext cx="1104784" cy="952400"/>
          </a:xfrm>
          <a:prstGeom prst="triangle">
            <a:avLst/>
          </a:prstGeom>
          <a:gradFill>
            <a:gsLst>
              <a:gs pos="100000">
                <a:srgbClr val="E6FF00"/>
              </a:gs>
              <a:gs pos="0">
                <a:srgbClr val="FF8D00"/>
              </a:gs>
            </a:gsLst>
          </a:gradFill>
          <a:ln>
            <a:noFill/>
          </a:ln>
          <a:effectLst/>
          <a:scene3d>
            <a:camera prst="perspectiveFront">
              <a:rot lat="0" lon="2699977" rev="20999999"/>
            </a:camera>
            <a:lightRig rig="threePt" dir="t"/>
          </a:scene3d>
          <a:sp3d extrusionH="133350" contourW="12700">
            <a:extrusionClr>
              <a:schemeClr val="bg1"/>
            </a:extrusionClr>
            <a:contourClr>
              <a:schemeClr val="tx1">
                <a:lumMod val="50000"/>
                <a:lumOff val="5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>
              <a:defRPr/>
            </a:pPr>
            <a:r>
              <a:rPr lang="en-US" sz="4800" b="1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19471" name="TextBox 3"/>
          <p:cNvSpPr txBox="1">
            <a:spLocks noChangeArrowheads="1"/>
          </p:cNvSpPr>
          <p:nvPr/>
        </p:nvSpPr>
        <p:spPr bwMode="auto">
          <a:xfrm>
            <a:off x="6618288" y="1725613"/>
            <a:ext cx="36036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4200">
                <a:solidFill>
                  <a:srgbClr val="FFFFFF"/>
                </a:solidFill>
              </a:rPr>
              <a:t>!</a:t>
            </a:r>
          </a:p>
        </p:txBody>
      </p:sp>
      <p:grpSp>
        <p:nvGrpSpPr>
          <p:cNvPr id="3" name="Group 49"/>
          <p:cNvGrpSpPr>
            <a:grpSpLocks/>
          </p:cNvGrpSpPr>
          <p:nvPr/>
        </p:nvGrpSpPr>
        <p:grpSpPr bwMode="auto">
          <a:xfrm>
            <a:off x="9556750" y="2195513"/>
            <a:ext cx="1255713" cy="3392487"/>
            <a:chOff x="3294141" y="2241570"/>
            <a:chExt cx="1254834" cy="3392724"/>
          </a:xfrm>
        </p:grpSpPr>
        <p:grpSp>
          <p:nvGrpSpPr>
            <p:cNvPr id="4" name="Group 40"/>
            <p:cNvGrpSpPr/>
            <p:nvPr/>
          </p:nvGrpSpPr>
          <p:grpSpPr>
            <a:xfrm>
              <a:off x="3346513" y="2241570"/>
              <a:ext cx="1202462" cy="3392724"/>
              <a:chOff x="3346513" y="2241570"/>
              <a:chExt cx="1202462" cy="3392724"/>
            </a:xfrm>
            <a:solidFill>
              <a:schemeClr val="tx1"/>
            </a:solidFill>
          </p:grpSpPr>
          <p:sp>
            <p:nvSpPr>
              <p:cNvPr id="25" name="Oval 24"/>
              <p:cNvSpPr/>
              <p:nvPr/>
            </p:nvSpPr>
            <p:spPr>
              <a:xfrm>
                <a:off x="3669776" y="2241570"/>
                <a:ext cx="590276" cy="631213"/>
              </a:xfrm>
              <a:prstGeom prst="ellipse">
                <a:avLst/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26" name="Rounded Rectangle 25"/>
              <p:cNvSpPr/>
              <p:nvPr/>
            </p:nvSpPr>
            <p:spPr>
              <a:xfrm>
                <a:off x="3557195" y="2920421"/>
                <a:ext cx="816576" cy="1413642"/>
              </a:xfrm>
              <a:prstGeom prst="roundRect">
                <a:avLst>
                  <a:gd name="adj" fmla="val 29794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27" name="Rounded Rectangle 26"/>
              <p:cNvSpPr/>
              <p:nvPr/>
            </p:nvSpPr>
            <p:spPr>
              <a:xfrm>
                <a:off x="3628656" y="4059437"/>
                <a:ext cx="298078" cy="1574857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28" name="Rounded Rectangle 27"/>
              <p:cNvSpPr/>
              <p:nvPr/>
            </p:nvSpPr>
            <p:spPr>
              <a:xfrm>
                <a:off x="4026568" y="4059437"/>
                <a:ext cx="298078" cy="1574857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29" name="Rounded Rectangle 28"/>
              <p:cNvSpPr/>
              <p:nvPr/>
            </p:nvSpPr>
            <p:spPr>
              <a:xfrm rot="10800000">
                <a:off x="3346513" y="2934069"/>
                <a:ext cx="284883" cy="1248358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39" name="Rounded Rectangle 38"/>
              <p:cNvSpPr/>
              <p:nvPr/>
            </p:nvSpPr>
            <p:spPr>
              <a:xfrm rot="10800000">
                <a:off x="4264092" y="2934069"/>
                <a:ext cx="284883" cy="1248358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</p:grpSp>
        <p:grpSp>
          <p:nvGrpSpPr>
            <p:cNvPr id="5" name="Group 41"/>
            <p:cNvGrpSpPr/>
            <p:nvPr/>
          </p:nvGrpSpPr>
          <p:grpSpPr>
            <a:xfrm>
              <a:off x="3294141" y="2241570"/>
              <a:ext cx="1202462" cy="3392724"/>
              <a:chOff x="3346513" y="2241570"/>
              <a:chExt cx="1202462" cy="3392724"/>
            </a:xfrm>
            <a:gradFill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</p:grpSpPr>
          <p:sp>
            <p:nvSpPr>
              <p:cNvPr id="43" name="Oval 42"/>
              <p:cNvSpPr/>
              <p:nvPr/>
            </p:nvSpPr>
            <p:spPr>
              <a:xfrm>
                <a:off x="3669776" y="2241570"/>
                <a:ext cx="590276" cy="631213"/>
              </a:xfrm>
              <a:prstGeom prst="ellipse">
                <a:avLst/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44" name="Rounded Rectangle 43"/>
              <p:cNvSpPr/>
              <p:nvPr/>
            </p:nvSpPr>
            <p:spPr>
              <a:xfrm>
                <a:off x="3557195" y="2920421"/>
                <a:ext cx="816576" cy="1413642"/>
              </a:xfrm>
              <a:prstGeom prst="roundRect">
                <a:avLst>
                  <a:gd name="adj" fmla="val 29794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45" name="Rounded Rectangle 44"/>
              <p:cNvSpPr/>
              <p:nvPr/>
            </p:nvSpPr>
            <p:spPr>
              <a:xfrm>
                <a:off x="3628656" y="4059437"/>
                <a:ext cx="298078" cy="1574857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46" name="Rounded Rectangle 45"/>
              <p:cNvSpPr/>
              <p:nvPr/>
            </p:nvSpPr>
            <p:spPr>
              <a:xfrm>
                <a:off x="4026568" y="4059437"/>
                <a:ext cx="298078" cy="1574857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47" name="Rounded Rectangle 46"/>
              <p:cNvSpPr/>
              <p:nvPr/>
            </p:nvSpPr>
            <p:spPr>
              <a:xfrm rot="10800000">
                <a:off x="3346513" y="2934069"/>
                <a:ext cx="284883" cy="1248358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  <p:sp>
            <p:nvSpPr>
              <p:cNvPr id="49" name="Rounded Rectangle 48"/>
              <p:cNvSpPr/>
              <p:nvPr/>
            </p:nvSpPr>
            <p:spPr>
              <a:xfrm rot="10800000">
                <a:off x="4264092" y="2934069"/>
                <a:ext cx="284883" cy="1248358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800" dirty="0"/>
              </a:p>
            </p:txBody>
          </p:sp>
        </p:grpSp>
      </p:grpSp>
      <p:sp>
        <p:nvSpPr>
          <p:cNvPr id="51" name="Rectangle 50"/>
          <p:cNvSpPr/>
          <p:nvPr/>
        </p:nvSpPr>
        <p:spPr bwMode="auto">
          <a:xfrm>
            <a:off x="909639" y="1131627"/>
            <a:ext cx="3765549" cy="4770698"/>
          </a:xfrm>
          <a:prstGeom prst="rect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</a:gradFill>
          <a:ln w="3175" cmpd="sng"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  <a:reflection stA="50000" endPos="16000" dist="101600" dir="5400000" sy="-100000" algn="bl" rotWithShape="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500" dirty="0"/>
          </a:p>
        </p:txBody>
      </p:sp>
      <p:sp>
        <p:nvSpPr>
          <p:cNvPr id="24" name="Round Same Side Corner Rectangle 23"/>
          <p:cNvSpPr>
            <a:spLocks noChangeArrowheads="1"/>
          </p:cNvSpPr>
          <p:nvPr/>
        </p:nvSpPr>
        <p:spPr bwMode="auto">
          <a:xfrm>
            <a:off x="909638" y="1077913"/>
            <a:ext cx="3765550" cy="384175"/>
          </a:xfrm>
          <a:custGeom>
            <a:avLst/>
            <a:gdLst>
              <a:gd name="T0" fmla="*/ 8919165 w 3261463"/>
              <a:gd name="T1" fmla="*/ 345187 h 348420"/>
              <a:gd name="T2" fmla="*/ 4459584 w 3261463"/>
              <a:gd name="T3" fmla="*/ 690376 h 348420"/>
              <a:gd name="T4" fmla="*/ 0 w 3261463"/>
              <a:gd name="T5" fmla="*/ 345187 h 348420"/>
              <a:gd name="T6" fmla="*/ 4459584 w 3261463"/>
              <a:gd name="T7" fmla="*/ 0 h 348420"/>
              <a:gd name="T8" fmla="*/ 0 60000 65536"/>
              <a:gd name="T9" fmla="*/ 0 60000 65536"/>
              <a:gd name="T10" fmla="*/ 0 60000 65536"/>
              <a:gd name="T11" fmla="*/ 0 60000 65536"/>
              <a:gd name="T12" fmla="*/ 17008 w 3261463"/>
              <a:gd name="T13" fmla="*/ 17008 h 348420"/>
              <a:gd name="T14" fmla="*/ 3244455 w 3261463"/>
              <a:gd name="T15" fmla="*/ 348420 h 34842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261463" h="348420">
                <a:moveTo>
                  <a:pt x="58071" y="0"/>
                </a:moveTo>
                <a:lnTo>
                  <a:pt x="3203392" y="0"/>
                </a:lnTo>
                <a:lnTo>
                  <a:pt x="3203391" y="0"/>
                </a:lnTo>
                <a:cubicBezTo>
                  <a:pt x="3235463" y="0"/>
                  <a:pt x="3261463" y="25999"/>
                  <a:pt x="3261463" y="58071"/>
                </a:cubicBezTo>
                <a:lnTo>
                  <a:pt x="3261463" y="348420"/>
                </a:lnTo>
                <a:lnTo>
                  <a:pt x="0" y="348420"/>
                </a:lnTo>
                <a:lnTo>
                  <a:pt x="0" y="58071"/>
                </a:lnTo>
                <a:cubicBezTo>
                  <a:pt x="0" y="25999"/>
                  <a:pt x="25999" y="0"/>
                  <a:pt x="58070" y="0"/>
                </a:cubicBezTo>
                <a:lnTo>
                  <a:pt x="58071" y="0"/>
                </a:lnTo>
                <a:close/>
              </a:path>
            </a:pathLst>
          </a:custGeom>
          <a:gradFill rotWithShape="1">
            <a:gsLst>
              <a:gs pos="0">
                <a:srgbClr val="BD2400"/>
              </a:gs>
              <a:gs pos="100000">
                <a:srgbClr val="892523"/>
              </a:gs>
            </a:gsLst>
            <a:lin ang="5400000"/>
          </a:gradFill>
          <a:ln>
            <a:noFill/>
          </a:ln>
          <a:effectLst>
            <a:outerShdw dist="23000" dir="5400000" rotWithShape="0">
              <a:srgbClr val="808080">
                <a:alpha val="34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sz="1600" b="1">
                <a:solidFill>
                  <a:schemeClr val="bg1"/>
                </a:solidFill>
              </a:rPr>
              <a:t>THREATS</a:t>
            </a:r>
            <a:endParaRPr lang="en-US" sz="1500" b="1">
              <a:solidFill>
                <a:schemeClr val="bg1"/>
              </a:solidFill>
            </a:endParaRPr>
          </a:p>
        </p:txBody>
      </p:sp>
      <p:sp>
        <p:nvSpPr>
          <p:cNvPr id="40" name="TextBox 54"/>
          <p:cNvSpPr txBox="1">
            <a:spLocks noChangeArrowheads="1"/>
          </p:cNvSpPr>
          <p:nvPr/>
        </p:nvSpPr>
        <p:spPr bwMode="auto">
          <a:xfrm>
            <a:off x="785813" y="258763"/>
            <a:ext cx="53244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What is SWOT Analysis?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41" name="TextBox 1"/>
          <p:cNvSpPr txBox="1">
            <a:spLocks noChangeArrowheads="1"/>
          </p:cNvSpPr>
          <p:nvPr/>
        </p:nvSpPr>
        <p:spPr bwMode="auto">
          <a:xfrm>
            <a:off x="1387475" y="1555750"/>
            <a:ext cx="3287713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400"/>
              <a:t>External elements in the environment that could cause trouble for the business - External factors, beyond an organization’s control, which could place the organization’s mission or operation at risk.</a:t>
            </a:r>
          </a:p>
        </p:txBody>
      </p:sp>
      <p:sp>
        <p:nvSpPr>
          <p:cNvPr id="42" name="TextBox 40"/>
          <p:cNvSpPr txBox="1">
            <a:spLocks noChangeArrowheads="1"/>
          </p:cNvSpPr>
          <p:nvPr/>
        </p:nvSpPr>
        <p:spPr bwMode="auto">
          <a:xfrm>
            <a:off x="1387475" y="2709863"/>
            <a:ext cx="296862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400"/>
              <a:t>Arise when conditions in external environment jeopardize the reliability and profitability of the organization’s business.</a:t>
            </a:r>
          </a:p>
        </p:txBody>
      </p:sp>
      <p:sp>
        <p:nvSpPr>
          <p:cNvPr id="48" name="TextBox 41"/>
          <p:cNvSpPr txBox="1">
            <a:spLocks noChangeArrowheads="1"/>
          </p:cNvSpPr>
          <p:nvPr/>
        </p:nvSpPr>
        <p:spPr bwMode="auto">
          <a:xfrm>
            <a:off x="1387475" y="3644900"/>
            <a:ext cx="32385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400"/>
              <a:t>Compound the vulnerability when they relate to the weaknesses. Threats are uncontrollable. When a threat comes, the stability and survival can be at stake.</a:t>
            </a:r>
          </a:p>
        </p:txBody>
      </p:sp>
      <p:sp>
        <p:nvSpPr>
          <p:cNvPr id="50" name="TextBox 43"/>
          <p:cNvSpPr txBox="1">
            <a:spLocks noChangeArrowheads="1"/>
          </p:cNvSpPr>
          <p:nvPr/>
        </p:nvSpPr>
        <p:spPr bwMode="auto">
          <a:xfrm>
            <a:off x="1387475" y="4578350"/>
            <a:ext cx="3287713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400" b="1"/>
              <a:t>Examples</a:t>
            </a:r>
            <a:r>
              <a:rPr lang="en-US" sz="1400"/>
              <a:t> - Entry of foreign competitors, Introduction of new substitute products, Product life cycle in decline, Changing customer needs/tastes, Rival firms adopt new strategies, Increased government regulation, Economic downturn.</a:t>
            </a:r>
          </a:p>
        </p:txBody>
      </p: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1044575" y="1628775"/>
            <a:ext cx="250825" cy="250825"/>
            <a:chOff x="530225" y="5016500"/>
            <a:chExt cx="393700" cy="393700"/>
          </a:xfrm>
        </p:grpSpPr>
        <p:sp>
          <p:nvSpPr>
            <p:cNvPr id="8224" name="Oval 17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58" name="Isosceles Triangle 57"/>
            <p:cNvSpPr/>
            <p:nvPr/>
          </p:nvSpPr>
          <p:spPr>
            <a:xfrm rot="5400000">
              <a:off x="634879" y="5111187"/>
              <a:ext cx="234227" cy="204325"/>
            </a:xfrm>
            <a:prstGeom prst="triangle">
              <a:avLst/>
            </a:prstGeom>
            <a:solidFill>
              <a:schemeClr val="tx1">
                <a:lumMod val="95000"/>
                <a:lumOff val="5000"/>
              </a:schemeClr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dirty="0">
                <a:ea typeface="ＭＳ Ｐゴシック" charset="-128"/>
              </a:endParaRPr>
            </a:p>
          </p:txBody>
        </p:sp>
      </p:grpSp>
      <p:grpSp>
        <p:nvGrpSpPr>
          <p:cNvPr id="7" name="Group 19"/>
          <p:cNvGrpSpPr>
            <a:grpSpLocks/>
          </p:cNvGrpSpPr>
          <p:nvPr/>
        </p:nvGrpSpPr>
        <p:grpSpPr bwMode="auto">
          <a:xfrm>
            <a:off x="1041400" y="2782888"/>
            <a:ext cx="250825" cy="250825"/>
            <a:chOff x="530225" y="5016500"/>
            <a:chExt cx="393700" cy="393700"/>
          </a:xfrm>
        </p:grpSpPr>
        <p:sp>
          <p:nvSpPr>
            <p:cNvPr id="8222" name="Oval 43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61" name="Isosceles Triangle 60"/>
            <p:cNvSpPr/>
            <p:nvPr/>
          </p:nvSpPr>
          <p:spPr>
            <a:xfrm rot="5400000">
              <a:off x="634879" y="5111187"/>
              <a:ext cx="234227" cy="204325"/>
            </a:xfrm>
            <a:prstGeom prst="triangle">
              <a:avLst/>
            </a:prstGeom>
            <a:solidFill>
              <a:schemeClr val="tx1">
                <a:lumMod val="95000"/>
                <a:lumOff val="5000"/>
              </a:schemeClr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dirty="0">
                <a:ea typeface="ＭＳ Ｐゴシック" charset="-128"/>
              </a:endParaRPr>
            </a:p>
          </p:txBody>
        </p:sp>
      </p:grpSp>
      <p:grpSp>
        <p:nvGrpSpPr>
          <p:cNvPr id="8" name="Group 19"/>
          <p:cNvGrpSpPr>
            <a:grpSpLocks/>
          </p:cNvGrpSpPr>
          <p:nvPr/>
        </p:nvGrpSpPr>
        <p:grpSpPr bwMode="auto">
          <a:xfrm>
            <a:off x="1038225" y="3741738"/>
            <a:ext cx="250825" cy="250825"/>
            <a:chOff x="530225" y="5016500"/>
            <a:chExt cx="393700" cy="393700"/>
          </a:xfrm>
        </p:grpSpPr>
        <p:sp>
          <p:nvSpPr>
            <p:cNvPr id="8220" name="Oval 47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64" name="Isosceles Triangle 63"/>
            <p:cNvSpPr/>
            <p:nvPr/>
          </p:nvSpPr>
          <p:spPr>
            <a:xfrm rot="5400000">
              <a:off x="634879" y="5111187"/>
              <a:ext cx="234227" cy="204325"/>
            </a:xfrm>
            <a:prstGeom prst="triangle">
              <a:avLst/>
            </a:prstGeom>
            <a:solidFill>
              <a:schemeClr val="tx1">
                <a:lumMod val="95000"/>
                <a:lumOff val="5000"/>
              </a:schemeClr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dirty="0">
                <a:ea typeface="ＭＳ Ｐゴシック" charset="-128"/>
              </a:endParaRPr>
            </a:p>
          </p:txBody>
        </p:sp>
      </p:grpSp>
      <p:grpSp>
        <p:nvGrpSpPr>
          <p:cNvPr id="9" name="Group 19"/>
          <p:cNvGrpSpPr>
            <a:grpSpLocks/>
          </p:cNvGrpSpPr>
          <p:nvPr/>
        </p:nvGrpSpPr>
        <p:grpSpPr bwMode="auto">
          <a:xfrm>
            <a:off x="1033463" y="4673600"/>
            <a:ext cx="250825" cy="250825"/>
            <a:chOff x="530225" y="5016500"/>
            <a:chExt cx="393700" cy="393700"/>
          </a:xfrm>
        </p:grpSpPr>
        <p:sp>
          <p:nvSpPr>
            <p:cNvPr id="8218" name="Oval 51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67" name="Isosceles Triangle 66"/>
            <p:cNvSpPr/>
            <p:nvPr/>
          </p:nvSpPr>
          <p:spPr>
            <a:xfrm rot="5400000">
              <a:off x="634879" y="5111187"/>
              <a:ext cx="234227" cy="204325"/>
            </a:xfrm>
            <a:prstGeom prst="triangle">
              <a:avLst/>
            </a:prstGeom>
            <a:solidFill>
              <a:schemeClr val="tx1">
                <a:lumMod val="95000"/>
                <a:lumOff val="5000"/>
              </a:schemeClr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dirty="0">
                <a:ea typeface="ＭＳ Ｐゴシック" charset="-128"/>
              </a:endParaRPr>
            </a:p>
          </p:txBody>
        </p:sp>
      </p:grpSp>
      <p:pic>
        <p:nvPicPr>
          <p:cNvPr id="52" name="Picture 5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53" name="Picture 5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54" name="عنصر نائب للمحتوى 6">
            <a:extLst>
              <a:ext uri="{FF2B5EF4-FFF2-40B4-BE49-F238E27FC236}">
                <a16:creationId xmlns:a16="http://schemas.microsoft.com/office/drawing/2014/main" id="{0747E2B3-D8DC-43B0-9239-11ED65FCB52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73728E-6 L -0.46146 3.73728E-6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53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63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300"/>
                            </p:stCondLst>
                            <p:childTnLst>
                              <p:par>
                                <p:cTn id="7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19471" grpId="0"/>
      <p:bldP spid="24" grpId="0" animBg="1"/>
      <p:bldP spid="24" grpId="1" animBg="1"/>
      <p:bldP spid="41" grpId="0"/>
      <p:bldP spid="42" grpId="0"/>
      <p:bldP spid="48" grpId="0"/>
      <p:bldP spid="5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Rectangle 87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sp>
        <p:nvSpPr>
          <p:cNvPr id="2051" name="TextBox 54"/>
          <p:cNvSpPr txBox="1">
            <a:spLocks noChangeArrowheads="1"/>
          </p:cNvSpPr>
          <p:nvPr/>
        </p:nvSpPr>
        <p:spPr bwMode="auto">
          <a:xfrm>
            <a:off x="785813" y="285750"/>
            <a:ext cx="5324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SWOT Analysis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9222" name="Rektangel 76"/>
          <p:cNvSpPr>
            <a:spLocks noChangeArrowheads="1"/>
          </p:cNvSpPr>
          <p:nvPr/>
        </p:nvSpPr>
        <p:spPr bwMode="auto">
          <a:xfrm>
            <a:off x="1112838" y="5473700"/>
            <a:ext cx="220980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IN" sz="1300" b="1" noProof="1">
                <a:solidFill>
                  <a:srgbClr val="FFFFFF"/>
                </a:solidFill>
                <a:cs typeface="Arial" charset="0"/>
              </a:rPr>
              <a:t>Example text</a:t>
            </a:r>
          </a:p>
          <a:p>
            <a:r>
              <a:rPr lang="en-IN" sz="1100" noProof="1">
                <a:solidFill>
                  <a:srgbClr val="FFFFFF"/>
                </a:solidFill>
                <a:cs typeface="Arial" charset="0"/>
              </a:rPr>
              <a:t>Go ahead and replace it with your own text. This is an example text. </a:t>
            </a:r>
            <a:endParaRPr lang="da-DK" sz="1100">
              <a:solidFill>
                <a:srgbClr val="FFFFFF"/>
              </a:solidFill>
            </a:endParaRPr>
          </a:p>
          <a:p>
            <a:endParaRPr lang="da-DK">
              <a:solidFill>
                <a:srgbClr val="1E1C11"/>
              </a:solidFill>
            </a:endParaRPr>
          </a:p>
        </p:txBody>
      </p:sp>
      <p:grpSp>
        <p:nvGrpSpPr>
          <p:cNvPr id="9223" name="Group 19"/>
          <p:cNvGrpSpPr>
            <a:grpSpLocks/>
          </p:cNvGrpSpPr>
          <p:nvPr/>
        </p:nvGrpSpPr>
        <p:grpSpPr bwMode="auto">
          <a:xfrm>
            <a:off x="808038" y="5562600"/>
            <a:ext cx="250825" cy="250825"/>
            <a:chOff x="530225" y="5016500"/>
            <a:chExt cx="393700" cy="393700"/>
          </a:xfrm>
        </p:grpSpPr>
        <p:sp>
          <p:nvSpPr>
            <p:cNvPr id="9320" name="Oval 175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9321" name="Isosceles Triangle 176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en-US">
                <a:solidFill>
                  <a:srgbClr val="353637"/>
                </a:solidFill>
              </a:endParaRPr>
            </a:p>
          </p:txBody>
        </p:sp>
      </p:grpSp>
      <p:sp>
        <p:nvSpPr>
          <p:cNvPr id="9224" name="Rectangle 4"/>
          <p:cNvSpPr>
            <a:spLocks noChangeArrowheads="1"/>
          </p:cNvSpPr>
          <p:nvPr/>
        </p:nvSpPr>
        <p:spPr bwMode="gray">
          <a:xfrm>
            <a:off x="874713" y="6264275"/>
            <a:ext cx="15382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defTabSz="801688"/>
            <a:r>
              <a:rPr lang="en-US" sz="1000">
                <a:solidFill>
                  <a:srgbClr val="FFFFFF"/>
                </a:solidFill>
              </a:rPr>
              <a:t>Your own footer</a:t>
            </a:r>
          </a:p>
        </p:txBody>
      </p:sp>
      <p:sp>
        <p:nvSpPr>
          <p:cNvPr id="9225" name="Rectangle 4"/>
          <p:cNvSpPr>
            <a:spLocks noChangeArrowheads="1"/>
          </p:cNvSpPr>
          <p:nvPr/>
        </p:nvSpPr>
        <p:spPr bwMode="gray">
          <a:xfrm>
            <a:off x="6767513" y="6264275"/>
            <a:ext cx="15382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r" defTabSz="801688"/>
            <a:r>
              <a:rPr lang="en-US" sz="1000">
                <a:solidFill>
                  <a:srgbClr val="FFFFFF"/>
                </a:solidFill>
              </a:rPr>
              <a:t>Your Logo</a:t>
            </a:r>
          </a:p>
        </p:txBody>
      </p: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471488" y="1165225"/>
            <a:ext cx="7740650" cy="3713163"/>
            <a:chOff x="471488" y="1165225"/>
            <a:chExt cx="7740650" cy="3713163"/>
          </a:xfrm>
        </p:grpSpPr>
        <p:grpSp>
          <p:nvGrpSpPr>
            <p:cNvPr id="9305" name="Group 117"/>
            <p:cNvGrpSpPr>
              <a:grpSpLocks/>
            </p:cNvGrpSpPr>
            <p:nvPr/>
          </p:nvGrpSpPr>
          <p:grpSpPr bwMode="auto">
            <a:xfrm>
              <a:off x="471488" y="1165225"/>
              <a:ext cx="7740650" cy="3694113"/>
              <a:chOff x="471210" y="1164522"/>
              <a:chExt cx="7740358" cy="3694514"/>
            </a:xfrm>
          </p:grpSpPr>
          <p:sp>
            <p:nvSpPr>
              <p:cNvPr id="7" name="Rounded Rectangle 6"/>
              <p:cNvSpPr/>
              <p:nvPr/>
            </p:nvSpPr>
            <p:spPr>
              <a:xfrm>
                <a:off x="471210" y="1164522"/>
                <a:ext cx="7740358" cy="3694514"/>
              </a:xfrm>
              <a:prstGeom prst="roundRect">
                <a:avLst>
                  <a:gd name="adj" fmla="val 5555"/>
                </a:avLst>
              </a:prstGeom>
              <a:gradFill>
                <a:gsLst>
                  <a:gs pos="0">
                    <a:schemeClr val="bg1">
                      <a:lumMod val="65000"/>
                    </a:schemeClr>
                  </a:gs>
                  <a:gs pos="69000">
                    <a:schemeClr val="bg1">
                      <a:lumMod val="75000"/>
                    </a:schemeClr>
                  </a:gs>
                  <a:gs pos="100000">
                    <a:schemeClr val="bg1">
                      <a:lumMod val="85000"/>
                    </a:schemeClr>
                  </a:gs>
                  <a:gs pos="41000">
                    <a:schemeClr val="bg1"/>
                  </a:gs>
                </a:gsLst>
                <a:lin ang="19140000" scaled="0"/>
              </a:gradFill>
              <a:ln>
                <a:solidFill>
                  <a:schemeClr val="bg1">
                    <a:lumMod val="75000"/>
                  </a:schemeClr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  <a:reflection stA="21000" endPos="22000" dist="50800" dir="5400000" sy="-100000" algn="bl" rotWithShape="0"/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9" name="Rounded Rectangle 8"/>
              <p:cNvSpPr/>
              <p:nvPr/>
            </p:nvSpPr>
            <p:spPr>
              <a:xfrm>
                <a:off x="593442" y="1285185"/>
                <a:ext cx="7467318" cy="3451600"/>
              </a:xfrm>
              <a:prstGeom prst="roundRect">
                <a:avLst>
                  <a:gd name="adj" fmla="val 4812"/>
                </a:avLst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grpSp>
            <p:nvGrpSpPr>
              <p:cNvPr id="9309" name="Gruppe 61"/>
              <p:cNvGrpSpPr>
                <a:grpSpLocks/>
              </p:cNvGrpSpPr>
              <p:nvPr/>
            </p:nvGrpSpPr>
            <p:grpSpPr bwMode="auto">
              <a:xfrm flipH="1">
                <a:off x="7082031" y="2554557"/>
                <a:ext cx="764755" cy="791220"/>
                <a:chOff x="1760019" y="3875595"/>
                <a:chExt cx="1018741" cy="1016530"/>
              </a:xfrm>
            </p:grpSpPr>
            <p:grpSp>
              <p:nvGrpSpPr>
                <p:cNvPr id="9312" name="Gruppe 59"/>
                <p:cNvGrpSpPr>
                  <a:grpSpLocks/>
                </p:cNvGrpSpPr>
                <p:nvPr/>
              </p:nvGrpSpPr>
              <p:grpSpPr bwMode="auto">
                <a:xfrm>
                  <a:off x="1762304" y="3875595"/>
                  <a:ext cx="1016456" cy="1016530"/>
                  <a:chOff x="3906064" y="1406380"/>
                  <a:chExt cx="496973" cy="497009"/>
                </a:xfrm>
              </p:grpSpPr>
              <p:sp>
                <p:nvSpPr>
                  <p:cNvPr id="15" name="Ellipse 30"/>
                  <p:cNvSpPr/>
                  <p:nvPr/>
                </p:nvSpPr>
                <p:spPr bwMode="auto">
                  <a:xfrm rot="17065673">
                    <a:off x="3906046" y="1406398"/>
                    <a:ext cx="497009" cy="496973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  <a:gs pos="0">
                        <a:schemeClr val="tx1">
                          <a:lumMod val="75000"/>
                          <a:lumOff val="25000"/>
                        </a:schemeClr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9525" cap="flat" cmpd="sng" algn="ctr">
                    <a:noFill/>
                    <a:prstDash val="solid"/>
                  </a:ln>
                  <a:effectLst>
                    <a:innerShdw blurRad="269875" dist="114300" dir="480000">
                      <a:srgbClr val="000000">
                        <a:alpha val="13000"/>
                      </a:srgbClr>
                    </a:innerShdw>
                  </a:effectLst>
                </p:spPr>
                <p:txBody>
                  <a:bodyPr anchor="ctr"/>
                  <a:lstStyle>
                    <a:lvl1pPr marL="342900" indent="-342900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1pPr>
                    <a:lvl2pPr marL="37931725" indent="-37474525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2pPr>
                    <a:lvl3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3pPr>
                    <a:lvl4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4pPr>
                    <a:lvl5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5pPr>
                    <a:lvl6pPr marL="4572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6pPr>
                    <a:lvl7pPr marL="9144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7pPr>
                    <a:lvl8pPr marL="1371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8pPr>
                    <a:lvl9pPr marL="18288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9pPr>
                  </a:lstStyle>
                  <a:p>
                    <a:pPr algn="ctr" eaLnBrk="1" hangingPunct="1">
                      <a:buFont typeface="Calibri" charset="0"/>
                      <a:buAutoNum type="arabicPeriod"/>
                      <a:defRPr/>
                    </a:pPr>
                    <a:endParaRPr lang="da-DK" sz="18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9319" name="Ellipse 31"/>
                  <p:cNvSpPr>
                    <a:spLocks noChangeArrowheads="1"/>
                  </p:cNvSpPr>
                  <p:nvPr/>
                </p:nvSpPr>
                <p:spPr bwMode="auto">
                  <a:xfrm>
                    <a:off x="3955823" y="1424813"/>
                    <a:ext cx="366004" cy="26927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CF9">
                          <a:alpha val="31998"/>
                        </a:srgbClr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5400000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marL="342900" indent="-342900" algn="ctr">
                      <a:buFont typeface="Calibri" pitchFamily="34" charset="0"/>
                      <a:buAutoNum type="arabicPeriod"/>
                    </a:pPr>
                    <a:endParaRPr lang="da-DK">
                      <a:solidFill>
                        <a:srgbClr val="FFFFFF"/>
                      </a:solidFill>
                    </a:endParaRPr>
                  </a:p>
                </p:txBody>
              </p:sp>
            </p:grpSp>
            <p:sp>
              <p:nvSpPr>
                <p:cNvPr id="14" name="Måne 29"/>
                <p:cNvSpPr/>
                <p:nvPr/>
              </p:nvSpPr>
              <p:spPr bwMode="auto">
                <a:xfrm rot="16570711">
                  <a:off x="2013672" y="4164325"/>
                  <a:ext cx="460273" cy="967579"/>
                </a:xfrm>
                <a:prstGeom prst="moon">
                  <a:avLst>
                    <a:gd name="adj" fmla="val 8755"/>
                  </a:avLst>
                </a:prstGeom>
                <a:gradFill flip="none" rotWithShape="1">
                  <a:gsLst>
                    <a:gs pos="24000">
                      <a:sysClr val="windowText" lastClr="000000">
                        <a:alpha val="24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1pPr>
                  <a:lvl2pPr marL="37931725" indent="-37474525"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2pPr>
                  <a:lvl3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3pPr>
                  <a:lvl4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4pPr>
                  <a:lvl5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9pPr>
                </a:lstStyle>
                <a:p>
                  <a:pPr algn="ctr" eaLnBrk="1" hangingPunct="1">
                    <a:defRPr/>
                  </a:pPr>
                  <a:endParaRPr lang="da-DK" sz="1800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9310" name="Rectangle 115"/>
              <p:cNvSpPr>
                <a:spLocks noChangeArrowheads="1"/>
              </p:cNvSpPr>
              <p:nvPr/>
            </p:nvSpPr>
            <p:spPr bwMode="auto">
              <a:xfrm>
                <a:off x="1058563" y="1285185"/>
                <a:ext cx="5884640" cy="34516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nb-NO">
                  <a:solidFill>
                    <a:srgbClr val="FFFFFF"/>
                  </a:solidFill>
                </a:endParaRPr>
              </a:p>
            </p:txBody>
          </p:sp>
          <p:sp>
            <p:nvSpPr>
              <p:cNvPr id="117" name="Rounded Rectangle 116"/>
              <p:cNvSpPr/>
              <p:nvPr/>
            </p:nvSpPr>
            <p:spPr>
              <a:xfrm flipH="1">
                <a:off x="841083" y="2615655"/>
                <a:ext cx="66672" cy="676348"/>
              </a:xfrm>
              <a:prstGeom prst="roundRect">
                <a:avLst>
                  <a:gd name="adj" fmla="val 4812"/>
                </a:avLst>
              </a:prstGeom>
              <a:solidFill>
                <a:srgbClr val="0D0D0D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  <p:sp>
          <p:nvSpPr>
            <p:cNvPr id="11" name="Rounded Rectangle 10"/>
            <p:cNvSpPr/>
            <p:nvPr/>
          </p:nvSpPr>
          <p:spPr>
            <a:xfrm>
              <a:off x="485775" y="1184275"/>
              <a:ext cx="7523163" cy="3694113"/>
            </a:xfrm>
            <a:custGeom>
              <a:avLst/>
              <a:gdLst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6009055 w 6185849"/>
                <a:gd name="connsiteY5" fmla="*/ 3674030 h 3674030"/>
                <a:gd name="connsiteX6" fmla="*/ 176794 w 6185849"/>
                <a:gd name="connsiteY6" fmla="*/ 3674030 h 3674030"/>
                <a:gd name="connsiteX7" fmla="*/ 0 w 6185849"/>
                <a:gd name="connsiteY7" fmla="*/ 3497236 h 3674030"/>
                <a:gd name="connsiteX8" fmla="*/ 0 w 6185849"/>
                <a:gd name="connsiteY8" fmla="*/ 176794 h 3674030"/>
                <a:gd name="connsiteX0" fmla="*/ 0 w 6185849"/>
                <a:gd name="connsiteY0" fmla="*/ 176794 h 3811663"/>
                <a:gd name="connsiteX1" fmla="*/ 176794 w 6185849"/>
                <a:gd name="connsiteY1" fmla="*/ 0 h 3811663"/>
                <a:gd name="connsiteX2" fmla="*/ 6009055 w 6185849"/>
                <a:gd name="connsiteY2" fmla="*/ 0 h 3811663"/>
                <a:gd name="connsiteX3" fmla="*/ 6185849 w 6185849"/>
                <a:gd name="connsiteY3" fmla="*/ 176794 h 3811663"/>
                <a:gd name="connsiteX4" fmla="*/ 6185849 w 6185849"/>
                <a:gd name="connsiteY4" fmla="*/ 3497236 h 3811663"/>
                <a:gd name="connsiteX5" fmla="*/ 176794 w 6185849"/>
                <a:gd name="connsiteY5" fmla="*/ 3674030 h 3811663"/>
                <a:gd name="connsiteX6" fmla="*/ 0 w 6185849"/>
                <a:gd name="connsiteY6" fmla="*/ 3497236 h 3811663"/>
                <a:gd name="connsiteX7" fmla="*/ 0 w 6185849"/>
                <a:gd name="connsiteY7" fmla="*/ 176794 h 3811663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176794 w 6185849"/>
                <a:gd name="connsiteY4" fmla="*/ 3674030 h 3674030"/>
                <a:gd name="connsiteX5" fmla="*/ 0 w 6185849"/>
                <a:gd name="connsiteY5" fmla="*/ 3497236 h 3674030"/>
                <a:gd name="connsiteX6" fmla="*/ 0 w 6185849"/>
                <a:gd name="connsiteY6" fmla="*/ 176794 h 3674030"/>
                <a:gd name="connsiteX0" fmla="*/ 0 w 6185849"/>
                <a:gd name="connsiteY0" fmla="*/ 190449 h 3687685"/>
                <a:gd name="connsiteX1" fmla="*/ 176794 w 6185849"/>
                <a:gd name="connsiteY1" fmla="*/ 13655 h 3687685"/>
                <a:gd name="connsiteX2" fmla="*/ 4274819 w 6185849"/>
                <a:gd name="connsiteY2" fmla="*/ 0 h 3687685"/>
                <a:gd name="connsiteX3" fmla="*/ 6185849 w 6185849"/>
                <a:gd name="connsiteY3" fmla="*/ 190449 h 3687685"/>
                <a:gd name="connsiteX4" fmla="*/ 176794 w 6185849"/>
                <a:gd name="connsiteY4" fmla="*/ 3687685 h 3687685"/>
                <a:gd name="connsiteX5" fmla="*/ 0 w 6185849"/>
                <a:gd name="connsiteY5" fmla="*/ 3510891 h 3687685"/>
                <a:gd name="connsiteX6" fmla="*/ 0 w 6185849"/>
                <a:gd name="connsiteY6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74819" h="3687685">
                  <a:moveTo>
                    <a:pt x="0" y="190449"/>
                  </a:moveTo>
                  <a:cubicBezTo>
                    <a:pt x="0" y="92808"/>
                    <a:pt x="79153" y="13655"/>
                    <a:pt x="176794" y="13655"/>
                  </a:cubicBezTo>
                  <a:lnTo>
                    <a:pt x="4274819" y="0"/>
                  </a:lnTo>
                  <a:cubicBezTo>
                    <a:pt x="4233852" y="25192"/>
                    <a:pt x="889264" y="3102537"/>
                    <a:pt x="176794" y="3687685"/>
                  </a:cubicBezTo>
                  <a:cubicBezTo>
                    <a:pt x="79153" y="3687685"/>
                    <a:pt x="0" y="3608532"/>
                    <a:pt x="0" y="3510891"/>
                  </a:cubicBezTo>
                  <a:lnTo>
                    <a:pt x="0" y="1904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alpha val="15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</p:grpSp>
      <p:grpSp>
        <p:nvGrpSpPr>
          <p:cNvPr id="8" name="Group 68"/>
          <p:cNvGrpSpPr>
            <a:grpSpLocks/>
          </p:cNvGrpSpPr>
          <p:nvPr/>
        </p:nvGrpSpPr>
        <p:grpSpPr bwMode="auto">
          <a:xfrm>
            <a:off x="1223963" y="2073275"/>
            <a:ext cx="4852987" cy="379413"/>
            <a:chOff x="1224751" y="2276269"/>
            <a:chExt cx="4852003" cy="379817"/>
          </a:xfrm>
        </p:grpSpPr>
        <p:sp>
          <p:nvSpPr>
            <p:cNvPr id="18" name="Rounded Rectangle 17"/>
            <p:cNvSpPr/>
            <p:nvPr/>
          </p:nvSpPr>
          <p:spPr>
            <a:xfrm flipV="1">
              <a:off x="1224751" y="2276269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1279371" y="2330890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2142" name="TextBox 67"/>
            <p:cNvSpPr txBox="1">
              <a:spLocks noChangeArrowheads="1"/>
            </p:cNvSpPr>
            <p:nvPr/>
          </p:nvSpPr>
          <p:spPr bwMode="auto">
            <a:xfrm>
              <a:off x="1292999" y="2306464"/>
              <a:ext cx="1995083" cy="3384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Aim of SWOT Analysis</a:t>
              </a:r>
            </a:p>
          </p:txBody>
        </p:sp>
      </p:grpSp>
      <p:grpSp>
        <p:nvGrpSpPr>
          <p:cNvPr id="10" name="Group 67"/>
          <p:cNvGrpSpPr>
            <a:grpSpLocks/>
          </p:cNvGrpSpPr>
          <p:nvPr/>
        </p:nvGrpSpPr>
        <p:grpSpPr bwMode="auto">
          <a:xfrm>
            <a:off x="1227138" y="2505075"/>
            <a:ext cx="4851400" cy="379413"/>
            <a:chOff x="1227152" y="2708176"/>
            <a:chExt cx="4852003" cy="379817"/>
          </a:xfrm>
        </p:grpSpPr>
        <p:sp>
          <p:nvSpPr>
            <p:cNvPr id="33" name="Rounded Rectangle 32"/>
            <p:cNvSpPr/>
            <p:nvPr/>
          </p:nvSpPr>
          <p:spPr>
            <a:xfrm flipV="1">
              <a:off x="1227152" y="2708176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1281772" y="2762797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2135" name="TextBox 68"/>
            <p:cNvSpPr txBox="1">
              <a:spLocks noChangeArrowheads="1"/>
            </p:cNvSpPr>
            <p:nvPr/>
          </p:nvSpPr>
          <p:spPr bwMode="auto">
            <a:xfrm>
              <a:off x="1298598" y="2727246"/>
              <a:ext cx="2489509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Who needs SWOT Analysis?</a:t>
              </a:r>
            </a:p>
          </p:txBody>
        </p:sp>
      </p:grpSp>
      <p:grpSp>
        <p:nvGrpSpPr>
          <p:cNvPr id="12" name="Group 66"/>
          <p:cNvGrpSpPr>
            <a:grpSpLocks/>
          </p:cNvGrpSpPr>
          <p:nvPr/>
        </p:nvGrpSpPr>
        <p:grpSpPr bwMode="auto">
          <a:xfrm>
            <a:off x="1230313" y="2936875"/>
            <a:ext cx="4851400" cy="379413"/>
            <a:chOff x="1229553" y="3140083"/>
            <a:chExt cx="4852003" cy="379817"/>
          </a:xfrm>
        </p:grpSpPr>
        <p:sp>
          <p:nvSpPr>
            <p:cNvPr id="36" name="Rounded Rectangle 35"/>
            <p:cNvSpPr/>
            <p:nvPr/>
          </p:nvSpPr>
          <p:spPr>
            <a:xfrm flipV="1">
              <a:off x="1229553" y="3140083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37" name="Rounded Rectangle 36"/>
            <p:cNvSpPr/>
            <p:nvPr/>
          </p:nvSpPr>
          <p:spPr>
            <a:xfrm>
              <a:off x="1284173" y="3194704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39" name="TextBox 69"/>
            <p:cNvSpPr txBox="1">
              <a:spLocks noChangeArrowheads="1"/>
            </p:cNvSpPr>
            <p:nvPr/>
          </p:nvSpPr>
          <p:spPr bwMode="auto">
            <a:xfrm>
              <a:off x="1305762" y="3146440"/>
              <a:ext cx="2868969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How to conduct SWOT Analysis?</a:t>
              </a:r>
            </a:p>
          </p:txBody>
        </p:sp>
      </p:grpSp>
      <p:grpSp>
        <p:nvGrpSpPr>
          <p:cNvPr id="13" name="Group 65"/>
          <p:cNvGrpSpPr>
            <a:grpSpLocks/>
          </p:cNvGrpSpPr>
          <p:nvPr/>
        </p:nvGrpSpPr>
        <p:grpSpPr bwMode="auto">
          <a:xfrm>
            <a:off x="1235075" y="3800475"/>
            <a:ext cx="4851400" cy="379413"/>
            <a:chOff x="1234355" y="4003897"/>
            <a:chExt cx="4852003" cy="379817"/>
          </a:xfrm>
        </p:grpSpPr>
        <p:sp>
          <p:nvSpPr>
            <p:cNvPr id="42" name="Rounded Rectangle 41"/>
            <p:cNvSpPr/>
            <p:nvPr/>
          </p:nvSpPr>
          <p:spPr>
            <a:xfrm flipV="1">
              <a:off x="1234355" y="4003897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43" name="Rounded Rectangle 42"/>
            <p:cNvSpPr/>
            <p:nvPr/>
          </p:nvSpPr>
          <p:spPr>
            <a:xfrm>
              <a:off x="1288975" y="4058518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32" name="TextBox 71"/>
            <p:cNvSpPr txBox="1">
              <a:spLocks noChangeArrowheads="1"/>
            </p:cNvSpPr>
            <p:nvPr/>
          </p:nvSpPr>
          <p:spPr bwMode="auto">
            <a:xfrm>
              <a:off x="1293100" y="4013432"/>
              <a:ext cx="4128013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Brainstorming &amp; Prioritization in SWOT Analysis</a:t>
              </a:r>
            </a:p>
          </p:txBody>
        </p:sp>
      </p:grpSp>
      <p:sp>
        <p:nvSpPr>
          <p:cNvPr id="13361" name="TextBox 75"/>
          <p:cNvSpPr txBox="1">
            <a:spLocks noChangeArrowheads="1"/>
          </p:cNvSpPr>
          <p:nvPr/>
        </p:nvSpPr>
        <p:spPr bwMode="auto">
          <a:xfrm>
            <a:off x="1235075" y="1285875"/>
            <a:ext cx="2057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 dirty="0">
                <a:solidFill>
                  <a:srgbClr val="F2F2F2"/>
                </a:solidFill>
                <a:latin typeface="+mn-lt"/>
                <a:ea typeface="ＭＳ Ｐゴシック" pitchFamily="34" charset="-128"/>
              </a:rPr>
              <a:t>Learning Objectives</a:t>
            </a:r>
          </a:p>
        </p:txBody>
      </p:sp>
      <p:grpSp>
        <p:nvGrpSpPr>
          <p:cNvPr id="16" name="Group 118"/>
          <p:cNvGrpSpPr>
            <a:grpSpLocks/>
          </p:cNvGrpSpPr>
          <p:nvPr/>
        </p:nvGrpSpPr>
        <p:grpSpPr bwMode="auto">
          <a:xfrm>
            <a:off x="6129338" y="2082800"/>
            <a:ext cx="373062" cy="357188"/>
            <a:chOff x="3590853" y="2593297"/>
            <a:chExt cx="1009796" cy="966108"/>
          </a:xfrm>
        </p:grpSpPr>
        <p:sp>
          <p:nvSpPr>
            <p:cNvPr id="120" name="Rounded Rectangle 119"/>
            <p:cNvSpPr/>
            <p:nvPr/>
          </p:nvSpPr>
          <p:spPr>
            <a:xfrm>
              <a:off x="3590853" y="2593297"/>
              <a:ext cx="1009796" cy="961448"/>
            </a:xfrm>
            <a:prstGeom prst="roundRect">
              <a:avLst>
                <a:gd name="adj" fmla="val 5555"/>
              </a:avLst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0"/>
            </a:gradFill>
            <a:ln>
              <a:solidFill>
                <a:schemeClr val="bg1">
                  <a:lumMod val="75000"/>
                </a:schemeClr>
              </a:solidFill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stA="21000" endPos="22000" dist="50800" dir="5400000" sy="-100000" algn="bl" rotWithShape="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3732653" y="2782225"/>
              <a:ext cx="786354" cy="583958"/>
            </a:xfrm>
            <a:custGeom>
              <a:avLst/>
              <a:gdLst>
                <a:gd name="connsiteX0" fmla="*/ 0 w 2253141"/>
                <a:gd name="connsiteY0" fmla="*/ 996782 h 1679510"/>
                <a:gd name="connsiteX1" fmla="*/ 518905 w 2253141"/>
                <a:gd name="connsiteY1" fmla="*/ 1679510 h 1679510"/>
                <a:gd name="connsiteX2" fmla="*/ 2253141 w 2253141"/>
                <a:gd name="connsiteY2" fmla="*/ 218473 h 1679510"/>
                <a:gd name="connsiteX3" fmla="*/ 1556716 w 2253141"/>
                <a:gd name="connsiteY3" fmla="*/ 0 h 1679510"/>
                <a:gd name="connsiteX4" fmla="*/ 573527 w 2253141"/>
                <a:gd name="connsiteY4" fmla="*/ 1310837 h 1679510"/>
                <a:gd name="connsiteX5" fmla="*/ 341385 w 2253141"/>
                <a:gd name="connsiteY5" fmla="*/ 751000 h 1679510"/>
                <a:gd name="connsiteX6" fmla="*/ 54621 w 2253141"/>
                <a:gd name="connsiteY6" fmla="*/ 955819 h 1679510"/>
                <a:gd name="connsiteX7" fmla="*/ 0 w 2253141"/>
                <a:gd name="connsiteY7" fmla="*/ 996782 h 1679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53141" h="1679510">
                  <a:moveTo>
                    <a:pt x="0" y="996782"/>
                  </a:moveTo>
                  <a:lnTo>
                    <a:pt x="518905" y="1679510"/>
                  </a:lnTo>
                  <a:lnTo>
                    <a:pt x="2253141" y="218473"/>
                  </a:lnTo>
                  <a:lnTo>
                    <a:pt x="1556716" y="0"/>
                  </a:lnTo>
                  <a:lnTo>
                    <a:pt x="573527" y="1310837"/>
                  </a:lnTo>
                  <a:lnTo>
                    <a:pt x="341385" y="751000"/>
                  </a:lnTo>
                  <a:lnTo>
                    <a:pt x="54621" y="955819"/>
                  </a:lnTo>
                  <a:lnTo>
                    <a:pt x="0" y="996782"/>
                  </a:lnTo>
                  <a:close/>
                </a:path>
              </a:pathLst>
            </a:custGeom>
            <a:gradFill>
              <a:gsLst>
                <a:gs pos="0">
                  <a:srgbClr val="008000"/>
                </a:gs>
                <a:gs pos="100000">
                  <a:srgbClr val="94C540"/>
                </a:gs>
              </a:gsLst>
              <a:lin ang="19620000" scaled="0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122" name="Rounded Rectangle 10"/>
            <p:cNvSpPr/>
            <p:nvPr/>
          </p:nvSpPr>
          <p:spPr>
            <a:xfrm>
              <a:off x="3590853" y="2597592"/>
              <a:ext cx="984014" cy="961813"/>
            </a:xfrm>
            <a:custGeom>
              <a:avLst/>
              <a:gdLst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6009055 w 6185849"/>
                <a:gd name="connsiteY5" fmla="*/ 3674030 h 3674030"/>
                <a:gd name="connsiteX6" fmla="*/ 176794 w 6185849"/>
                <a:gd name="connsiteY6" fmla="*/ 3674030 h 3674030"/>
                <a:gd name="connsiteX7" fmla="*/ 0 w 6185849"/>
                <a:gd name="connsiteY7" fmla="*/ 3497236 h 3674030"/>
                <a:gd name="connsiteX8" fmla="*/ 0 w 6185849"/>
                <a:gd name="connsiteY8" fmla="*/ 176794 h 3674030"/>
                <a:gd name="connsiteX0" fmla="*/ 0 w 6185849"/>
                <a:gd name="connsiteY0" fmla="*/ 176794 h 3811663"/>
                <a:gd name="connsiteX1" fmla="*/ 176794 w 6185849"/>
                <a:gd name="connsiteY1" fmla="*/ 0 h 3811663"/>
                <a:gd name="connsiteX2" fmla="*/ 6009055 w 6185849"/>
                <a:gd name="connsiteY2" fmla="*/ 0 h 3811663"/>
                <a:gd name="connsiteX3" fmla="*/ 6185849 w 6185849"/>
                <a:gd name="connsiteY3" fmla="*/ 176794 h 3811663"/>
                <a:gd name="connsiteX4" fmla="*/ 6185849 w 6185849"/>
                <a:gd name="connsiteY4" fmla="*/ 3497236 h 3811663"/>
                <a:gd name="connsiteX5" fmla="*/ 176794 w 6185849"/>
                <a:gd name="connsiteY5" fmla="*/ 3674030 h 3811663"/>
                <a:gd name="connsiteX6" fmla="*/ 0 w 6185849"/>
                <a:gd name="connsiteY6" fmla="*/ 3497236 h 3811663"/>
                <a:gd name="connsiteX7" fmla="*/ 0 w 6185849"/>
                <a:gd name="connsiteY7" fmla="*/ 176794 h 3811663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176794 w 6185849"/>
                <a:gd name="connsiteY4" fmla="*/ 3674030 h 3674030"/>
                <a:gd name="connsiteX5" fmla="*/ 0 w 6185849"/>
                <a:gd name="connsiteY5" fmla="*/ 3497236 h 3674030"/>
                <a:gd name="connsiteX6" fmla="*/ 0 w 6185849"/>
                <a:gd name="connsiteY6" fmla="*/ 176794 h 3674030"/>
                <a:gd name="connsiteX0" fmla="*/ 0 w 6185849"/>
                <a:gd name="connsiteY0" fmla="*/ 190449 h 3687685"/>
                <a:gd name="connsiteX1" fmla="*/ 176794 w 6185849"/>
                <a:gd name="connsiteY1" fmla="*/ 13655 h 3687685"/>
                <a:gd name="connsiteX2" fmla="*/ 4274819 w 6185849"/>
                <a:gd name="connsiteY2" fmla="*/ 0 h 3687685"/>
                <a:gd name="connsiteX3" fmla="*/ 6185849 w 6185849"/>
                <a:gd name="connsiteY3" fmla="*/ 190449 h 3687685"/>
                <a:gd name="connsiteX4" fmla="*/ 176794 w 6185849"/>
                <a:gd name="connsiteY4" fmla="*/ 3687685 h 3687685"/>
                <a:gd name="connsiteX5" fmla="*/ 0 w 6185849"/>
                <a:gd name="connsiteY5" fmla="*/ 3510891 h 3687685"/>
                <a:gd name="connsiteX6" fmla="*/ 0 w 6185849"/>
                <a:gd name="connsiteY6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74819" h="3687685">
                  <a:moveTo>
                    <a:pt x="0" y="190449"/>
                  </a:moveTo>
                  <a:cubicBezTo>
                    <a:pt x="0" y="92808"/>
                    <a:pt x="79153" y="13655"/>
                    <a:pt x="176794" y="13655"/>
                  </a:cubicBezTo>
                  <a:lnTo>
                    <a:pt x="4274819" y="0"/>
                  </a:lnTo>
                  <a:cubicBezTo>
                    <a:pt x="4233852" y="25192"/>
                    <a:pt x="889264" y="3102537"/>
                    <a:pt x="176794" y="3687685"/>
                  </a:cubicBezTo>
                  <a:cubicBezTo>
                    <a:pt x="79153" y="3687685"/>
                    <a:pt x="0" y="3608532"/>
                    <a:pt x="0" y="3510891"/>
                  </a:cubicBezTo>
                  <a:lnTo>
                    <a:pt x="0" y="1904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27000"/>
                  </a:schemeClr>
                </a:gs>
                <a:gs pos="100000">
                  <a:schemeClr val="bg1">
                    <a:alpha val="27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</p:grpSp>
      <p:grpSp>
        <p:nvGrpSpPr>
          <p:cNvPr id="17" name="Group 69"/>
          <p:cNvGrpSpPr>
            <a:grpSpLocks/>
          </p:cNvGrpSpPr>
          <p:nvPr/>
        </p:nvGrpSpPr>
        <p:grpSpPr bwMode="auto">
          <a:xfrm>
            <a:off x="1223963" y="1633538"/>
            <a:ext cx="4852987" cy="379412"/>
            <a:chOff x="1224751" y="2276269"/>
            <a:chExt cx="4852003" cy="379817"/>
          </a:xfrm>
        </p:grpSpPr>
        <p:sp>
          <p:nvSpPr>
            <p:cNvPr id="71" name="Rounded Rectangle 70"/>
            <p:cNvSpPr/>
            <p:nvPr/>
          </p:nvSpPr>
          <p:spPr>
            <a:xfrm flipV="1">
              <a:off x="1224751" y="2276269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" name="Rounded Rectangle 71"/>
            <p:cNvSpPr/>
            <p:nvPr/>
          </p:nvSpPr>
          <p:spPr>
            <a:xfrm>
              <a:off x="1279371" y="2330890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22" name="TextBox 67"/>
            <p:cNvSpPr txBox="1">
              <a:spLocks noChangeArrowheads="1"/>
            </p:cNvSpPr>
            <p:nvPr/>
          </p:nvSpPr>
          <p:spPr bwMode="auto">
            <a:xfrm>
              <a:off x="1292999" y="2306463"/>
              <a:ext cx="2171260" cy="338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What is SWOT Analysis?</a:t>
              </a:r>
            </a:p>
          </p:txBody>
        </p:sp>
      </p:grpSp>
      <p:grpSp>
        <p:nvGrpSpPr>
          <p:cNvPr id="19" name="Group 73"/>
          <p:cNvGrpSpPr>
            <a:grpSpLocks/>
          </p:cNvGrpSpPr>
          <p:nvPr/>
        </p:nvGrpSpPr>
        <p:grpSpPr bwMode="auto">
          <a:xfrm>
            <a:off x="1230313" y="3360738"/>
            <a:ext cx="4851400" cy="379412"/>
            <a:chOff x="1229553" y="3140083"/>
            <a:chExt cx="4852003" cy="379817"/>
          </a:xfrm>
        </p:grpSpPr>
        <p:sp>
          <p:nvSpPr>
            <p:cNvPr id="75" name="Rounded Rectangle 74"/>
            <p:cNvSpPr/>
            <p:nvPr/>
          </p:nvSpPr>
          <p:spPr>
            <a:xfrm flipV="1">
              <a:off x="1229553" y="3140083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6" name="Rounded Rectangle 75"/>
            <p:cNvSpPr/>
            <p:nvPr/>
          </p:nvSpPr>
          <p:spPr>
            <a:xfrm>
              <a:off x="1284173" y="3194704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15" name="TextBox 69"/>
            <p:cNvSpPr txBox="1">
              <a:spLocks noChangeArrowheads="1"/>
            </p:cNvSpPr>
            <p:nvPr/>
          </p:nvSpPr>
          <p:spPr bwMode="auto">
            <a:xfrm>
              <a:off x="1305762" y="3146440"/>
              <a:ext cx="3132526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Benefits &amp; Pitfalls of SWOT Analysis</a:t>
              </a:r>
            </a:p>
          </p:txBody>
        </p:sp>
      </p:grpSp>
      <p:grpSp>
        <p:nvGrpSpPr>
          <p:cNvPr id="20" name="Group 90"/>
          <p:cNvGrpSpPr>
            <a:grpSpLocks/>
          </p:cNvGrpSpPr>
          <p:nvPr/>
        </p:nvGrpSpPr>
        <p:grpSpPr bwMode="auto">
          <a:xfrm>
            <a:off x="4940300" y="4675188"/>
            <a:ext cx="4783138" cy="968375"/>
            <a:chOff x="4940193" y="4878304"/>
            <a:chExt cx="4783391" cy="968295"/>
          </a:xfrm>
        </p:grpSpPr>
        <p:sp>
          <p:nvSpPr>
            <p:cNvPr id="85" name="Oval 84"/>
            <p:cNvSpPr/>
            <p:nvPr/>
          </p:nvSpPr>
          <p:spPr>
            <a:xfrm rot="589461">
              <a:off x="4940193" y="5002119"/>
              <a:ext cx="1249429" cy="109528"/>
            </a:xfrm>
            <a:prstGeom prst="ellipse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 rot="589461">
              <a:off x="5329152" y="5340228"/>
              <a:ext cx="4384907" cy="109529"/>
            </a:xfrm>
            <a:prstGeom prst="rect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7" name="Rounded Rectangle 86"/>
            <p:cNvSpPr/>
            <p:nvPr/>
          </p:nvSpPr>
          <p:spPr>
            <a:xfrm rot="589461">
              <a:off x="8986945" y="5622779"/>
              <a:ext cx="736639" cy="223820"/>
            </a:xfrm>
            <a:prstGeom prst="roundRect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grpSp>
          <p:nvGrpSpPr>
            <p:cNvPr id="9256" name="Group 87"/>
            <p:cNvGrpSpPr>
              <a:grpSpLocks/>
            </p:cNvGrpSpPr>
            <p:nvPr/>
          </p:nvGrpSpPr>
          <p:grpSpPr bwMode="auto">
            <a:xfrm>
              <a:off x="4940193" y="4878304"/>
              <a:ext cx="4783391" cy="825387"/>
              <a:chOff x="4940193" y="4878304"/>
              <a:chExt cx="4783391" cy="825387"/>
            </a:xfrm>
          </p:grpSpPr>
          <p:sp>
            <p:nvSpPr>
              <p:cNvPr id="79" name="Oval 78"/>
              <p:cNvSpPr/>
              <p:nvPr/>
            </p:nvSpPr>
            <p:spPr>
              <a:xfrm rot="589461">
                <a:off x="4940193" y="4878304"/>
                <a:ext cx="1249429" cy="109528"/>
              </a:xfrm>
              <a:prstGeom prst="ellipse">
                <a:avLst/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sp>
            <p:nvSpPr>
              <p:cNvPr id="9258" name="Rectangle 76"/>
              <p:cNvSpPr>
                <a:spLocks noChangeArrowheads="1"/>
              </p:cNvSpPr>
              <p:nvPr/>
            </p:nvSpPr>
            <p:spPr bwMode="auto">
              <a:xfrm rot="589461">
                <a:off x="5329152" y="5216413"/>
                <a:ext cx="4384907" cy="109529"/>
              </a:xfrm>
              <a:prstGeom prst="rect">
                <a:avLst/>
              </a:prstGeom>
              <a:gradFill rotWithShape="1">
                <a:gsLst>
                  <a:gs pos="0">
                    <a:srgbClr val="A6A6A6"/>
                  </a:gs>
                  <a:gs pos="5000">
                    <a:srgbClr val="A6A6A6"/>
                  </a:gs>
                  <a:gs pos="50000">
                    <a:srgbClr val="F2F2F2"/>
                  </a:gs>
                  <a:gs pos="100000">
                    <a:srgbClr val="BFBFBF"/>
                  </a:gs>
                </a:gsLst>
                <a:lin ang="5400000"/>
              </a:gradFill>
              <a:ln w="9525">
                <a:solidFill>
                  <a:srgbClr val="A6A6A6"/>
                </a:solidFill>
                <a:miter lim="800000"/>
                <a:headEnd/>
                <a:tailEnd/>
              </a:ln>
              <a:effectLst>
                <a:outerShdw dist="23000" dir="839963" rotWithShape="0">
                  <a:srgbClr val="808080">
                    <a:alpha val="34998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 lang="nb-NO">
                  <a:solidFill>
                    <a:srgbClr val="FFFFFF"/>
                  </a:solidFill>
                </a:endParaRPr>
              </a:p>
            </p:txBody>
          </p:sp>
          <p:sp>
            <p:nvSpPr>
              <p:cNvPr id="82" name="Rounded Rectangle 81"/>
              <p:cNvSpPr/>
              <p:nvPr/>
            </p:nvSpPr>
            <p:spPr>
              <a:xfrm rot="589461">
                <a:off x="8986945" y="5479916"/>
                <a:ext cx="736639" cy="223820"/>
              </a:xfrm>
              <a:prstGeom prst="roundRect">
                <a:avLst/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95000"/>
                      <a:lumOff val="5000"/>
                    </a:schemeClr>
                  </a:gs>
                  <a:gs pos="59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498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</p:grpSp>
      <p:grpSp>
        <p:nvGrpSpPr>
          <p:cNvPr id="22" name="Group 73"/>
          <p:cNvGrpSpPr>
            <a:grpSpLocks/>
          </p:cNvGrpSpPr>
          <p:nvPr/>
        </p:nvGrpSpPr>
        <p:grpSpPr bwMode="auto">
          <a:xfrm>
            <a:off x="1214438" y="4214813"/>
            <a:ext cx="4851400" cy="379412"/>
            <a:chOff x="1229553" y="3140083"/>
            <a:chExt cx="4852003" cy="379817"/>
          </a:xfrm>
        </p:grpSpPr>
        <p:sp>
          <p:nvSpPr>
            <p:cNvPr id="68" name="Rounded Rectangle 67"/>
            <p:cNvSpPr/>
            <p:nvPr/>
          </p:nvSpPr>
          <p:spPr>
            <a:xfrm flipV="1">
              <a:off x="1229553" y="3140083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69" name="Rounded Rectangle 68"/>
            <p:cNvSpPr/>
            <p:nvPr/>
          </p:nvSpPr>
          <p:spPr>
            <a:xfrm>
              <a:off x="1284173" y="3194704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0" name="TextBox 69"/>
            <p:cNvSpPr txBox="1">
              <a:spLocks noChangeArrowheads="1"/>
            </p:cNvSpPr>
            <p:nvPr/>
          </p:nvSpPr>
          <p:spPr bwMode="auto">
            <a:xfrm>
              <a:off x="1305762" y="3146440"/>
              <a:ext cx="1420989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Tips &amp; Exercise</a:t>
              </a:r>
            </a:p>
          </p:txBody>
        </p:sp>
      </p:grpSp>
      <p:grpSp>
        <p:nvGrpSpPr>
          <p:cNvPr id="23" name="Group 79"/>
          <p:cNvGrpSpPr>
            <a:grpSpLocks/>
          </p:cNvGrpSpPr>
          <p:nvPr/>
        </p:nvGrpSpPr>
        <p:grpSpPr bwMode="auto">
          <a:xfrm>
            <a:off x="1233488" y="2081213"/>
            <a:ext cx="4852987" cy="381000"/>
            <a:chOff x="1234224" y="1824557"/>
            <a:chExt cx="4852003" cy="379817"/>
          </a:xfrm>
        </p:grpSpPr>
        <p:sp>
          <p:nvSpPr>
            <p:cNvPr id="73" name="Rounded Rectangle 72"/>
            <p:cNvSpPr/>
            <p:nvPr/>
          </p:nvSpPr>
          <p:spPr>
            <a:xfrm flipV="1">
              <a:off x="1234224" y="1824557"/>
              <a:ext cx="4852003" cy="379817"/>
            </a:xfrm>
            <a:prstGeom prst="roundRect">
              <a:avLst/>
            </a:prstGeom>
            <a:solidFill>
              <a:srgbClr val="BDE836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 b="1">
                <a:solidFill>
                  <a:srgbClr val="FFFFFF"/>
                </a:solidFill>
              </a:endParaRPr>
            </a:p>
          </p:txBody>
        </p:sp>
        <p:sp>
          <p:nvSpPr>
            <p:cNvPr id="74" name="Rounded Rectangle 73"/>
            <p:cNvSpPr/>
            <p:nvPr/>
          </p:nvSpPr>
          <p:spPr>
            <a:xfrm>
              <a:off x="1293583" y="1865523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 b="1">
                <a:solidFill>
                  <a:srgbClr val="FFFFFF"/>
                </a:solidFill>
              </a:endParaRPr>
            </a:p>
          </p:txBody>
        </p:sp>
        <p:sp>
          <p:nvSpPr>
            <p:cNvPr id="77" name="TextBox 66"/>
            <p:cNvSpPr txBox="1">
              <a:spLocks noChangeArrowheads="1"/>
            </p:cNvSpPr>
            <p:nvPr/>
          </p:nvSpPr>
          <p:spPr bwMode="auto">
            <a:xfrm>
              <a:off x="1285014" y="1859374"/>
              <a:ext cx="2147451" cy="3370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b="1" dirty="0">
                  <a:latin typeface="+mn-lt"/>
                  <a:ea typeface="ＭＳ Ｐゴシック" pitchFamily="34" charset="-128"/>
                </a:rPr>
                <a:t>Aim of SWOT Analysis?</a:t>
              </a:r>
            </a:p>
          </p:txBody>
        </p:sp>
      </p:grpSp>
      <p:pic>
        <p:nvPicPr>
          <p:cNvPr id="78" name="Picture 7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80" name="Picture 7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81" name="عنصر نائب للمحتوى 6">
            <a:extLst>
              <a:ext uri="{FF2B5EF4-FFF2-40B4-BE49-F238E27FC236}">
                <a16:creationId xmlns:a16="http://schemas.microsoft.com/office/drawing/2014/main" id="{920E5B15-D669-4607-BF46-8BE3992CC72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13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3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13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4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61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.075 L -0.31164 -0.33263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90" y="-20394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1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6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1164 -0.33263 L 3.88889E-6 0.075 " pathEditMode="relative" rAng="0" ptsTypes="AA">
                                      <p:cBhvr>
                                        <p:cTn id="73" dur="8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73" y="20370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600"/>
                            </p:stCondLst>
                            <p:childTnLst>
                              <p:par>
                                <p:cTn id="7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6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54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sp>
        <p:nvSpPr>
          <p:cNvPr id="16" name="Quad Arrow 15"/>
          <p:cNvSpPr/>
          <p:nvPr/>
        </p:nvSpPr>
        <p:spPr bwMode="auto">
          <a:xfrm>
            <a:off x="-23813" y="1233448"/>
            <a:ext cx="6507163" cy="6508790"/>
          </a:xfrm>
          <a:prstGeom prst="quadArrow">
            <a:avLst>
              <a:gd name="adj1" fmla="val 10428"/>
              <a:gd name="adj2" fmla="val 13823"/>
              <a:gd name="adj3" fmla="val 19294"/>
            </a:avLst>
          </a:prstGeom>
          <a:solidFill>
            <a:schemeClr val="bg1">
              <a:lumMod val="50000"/>
              <a:alpha val="84000"/>
            </a:schemeClr>
          </a:solidFill>
          <a:ln>
            <a:solidFill>
              <a:srgbClr val="FFFFFF"/>
            </a:solidFill>
          </a:ln>
          <a:scene3d>
            <a:camera prst="orthographicFront">
              <a:rot lat="18840000" lon="2280000" rev="18420000"/>
            </a:camera>
            <a:lightRig rig="threePt" dir="t"/>
          </a:scene3d>
          <a:sp3d extrusionH="17145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grpSp>
        <p:nvGrpSpPr>
          <p:cNvPr id="2" name="Group 83"/>
          <p:cNvGrpSpPr/>
          <p:nvPr/>
        </p:nvGrpSpPr>
        <p:grpSpPr bwMode="auto">
          <a:xfrm>
            <a:off x="1931574" y="1470584"/>
            <a:ext cx="2475678" cy="3076677"/>
            <a:chOff x="5289705" y="1347770"/>
            <a:chExt cx="3308602" cy="4110775"/>
          </a:xfrm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16200000" scaled="0"/>
            <a:tileRect/>
          </a:gradFill>
          <a:effectLst>
            <a:outerShdw dist="76200" dir="720000" algn="tl" rotWithShape="0">
              <a:srgbClr val="000000"/>
            </a:outerShdw>
            <a:reflection stA="34000" endPos="29000" dist="12700" dir="5400000" sy="-100000" algn="bl" rotWithShape="0"/>
          </a:effectLst>
        </p:grpSpPr>
        <p:sp>
          <p:nvSpPr>
            <p:cNvPr id="85" name="Oval 84"/>
            <p:cNvSpPr/>
            <p:nvPr/>
          </p:nvSpPr>
          <p:spPr>
            <a:xfrm>
              <a:off x="6564672" y="1347770"/>
              <a:ext cx="715205" cy="764806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  <p:sp>
          <p:nvSpPr>
            <p:cNvPr id="86" name="Rounded Rectangle 85"/>
            <p:cNvSpPr/>
            <p:nvPr/>
          </p:nvSpPr>
          <p:spPr>
            <a:xfrm>
              <a:off x="6428263" y="2170296"/>
              <a:ext cx="989399" cy="1712832"/>
            </a:xfrm>
            <a:prstGeom prst="roundRect">
              <a:avLst>
                <a:gd name="adj" fmla="val 29794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  <p:sp>
          <p:nvSpPr>
            <p:cNvPr id="87" name="Rounded Rectangle 86"/>
            <p:cNvSpPr/>
            <p:nvPr/>
          </p:nvSpPr>
          <p:spPr>
            <a:xfrm>
              <a:off x="6514849" y="3550378"/>
              <a:ext cx="361165" cy="1908167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  <p:sp>
          <p:nvSpPr>
            <p:cNvPr id="89" name="Rounded Rectangle 88"/>
            <p:cNvSpPr/>
            <p:nvPr/>
          </p:nvSpPr>
          <p:spPr>
            <a:xfrm>
              <a:off x="6996976" y="3550378"/>
              <a:ext cx="361165" cy="1908167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  <p:sp>
          <p:nvSpPr>
            <p:cNvPr id="93" name="Rounded Rectangle 92"/>
            <p:cNvSpPr/>
            <p:nvPr/>
          </p:nvSpPr>
          <p:spPr>
            <a:xfrm rot="7480175">
              <a:off x="5900435" y="1253344"/>
              <a:ext cx="361164" cy="1582624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  <p:sp>
          <p:nvSpPr>
            <p:cNvPr id="94" name="Rounded Rectangle 93"/>
            <p:cNvSpPr/>
            <p:nvPr/>
          </p:nvSpPr>
          <p:spPr>
            <a:xfrm rot="14157995">
              <a:off x="7634344" y="1247420"/>
              <a:ext cx="361164" cy="15667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</p:grpSp>
      <p:sp>
        <p:nvSpPr>
          <p:cNvPr id="17" name="Chevron 16"/>
          <p:cNvSpPr>
            <a:spLocks noChangeArrowheads="1"/>
          </p:cNvSpPr>
          <p:nvPr/>
        </p:nvSpPr>
        <p:spPr bwMode="auto">
          <a:xfrm rot="353641">
            <a:off x="3863975" y="1120775"/>
            <a:ext cx="1362075" cy="700088"/>
          </a:xfrm>
          <a:prstGeom prst="chevron">
            <a:avLst>
              <a:gd name="adj" fmla="val 50000"/>
            </a:avLst>
          </a:prstGeom>
          <a:solidFill>
            <a:schemeClr val="tx1"/>
          </a:solidFill>
          <a:ln>
            <a:noFill/>
          </a:ln>
          <a:effectLst>
            <a:outerShdw dist="50800" dir="5400000" rotWithShape="0">
              <a:srgbClr val="808080">
                <a:alpha val="89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nb-NO" sz="1800"/>
          </a:p>
        </p:txBody>
      </p:sp>
      <p:sp>
        <p:nvSpPr>
          <p:cNvPr id="95" name="Chevron 94"/>
          <p:cNvSpPr>
            <a:spLocks noChangeArrowheads="1"/>
          </p:cNvSpPr>
          <p:nvPr/>
        </p:nvSpPr>
        <p:spPr bwMode="auto">
          <a:xfrm rot="21023717" flipH="1">
            <a:off x="1236663" y="1182688"/>
            <a:ext cx="1431925" cy="698500"/>
          </a:xfrm>
          <a:prstGeom prst="chevron">
            <a:avLst>
              <a:gd name="adj" fmla="val 49997"/>
            </a:avLst>
          </a:prstGeom>
          <a:gradFill rotWithShape="1">
            <a:gsLst>
              <a:gs pos="0">
                <a:srgbClr val="93CDDD"/>
              </a:gs>
              <a:gs pos="100000">
                <a:srgbClr val="27D8F3"/>
              </a:gs>
            </a:gsLst>
            <a:lin ang="16500000"/>
          </a:gradFill>
          <a:ln>
            <a:noFill/>
          </a:ln>
          <a:effectLst>
            <a:outerShdw dist="50800" dir="5400000" rotWithShape="0">
              <a:srgbClr val="808080">
                <a:alpha val="89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nb-NO" sz="1200"/>
          </a:p>
        </p:txBody>
      </p:sp>
      <p:sp>
        <p:nvSpPr>
          <p:cNvPr id="13343" name="TextBox 17"/>
          <p:cNvSpPr txBox="1">
            <a:spLocks noChangeArrowheads="1"/>
          </p:cNvSpPr>
          <p:nvPr/>
        </p:nvSpPr>
        <p:spPr bwMode="auto">
          <a:xfrm rot="-487144">
            <a:off x="1479550" y="1403350"/>
            <a:ext cx="7413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200" b="1">
                <a:solidFill>
                  <a:srgbClr val="FFFFFF"/>
                </a:solidFill>
              </a:rPr>
              <a:t>HELPFUL</a:t>
            </a:r>
          </a:p>
        </p:txBody>
      </p:sp>
      <p:sp>
        <p:nvSpPr>
          <p:cNvPr id="13344" name="TextBox 95"/>
          <p:cNvSpPr txBox="1">
            <a:spLocks noChangeArrowheads="1"/>
          </p:cNvSpPr>
          <p:nvPr/>
        </p:nvSpPr>
        <p:spPr bwMode="auto">
          <a:xfrm rot="270008">
            <a:off x="4241800" y="1319213"/>
            <a:ext cx="83343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200" b="1">
                <a:solidFill>
                  <a:srgbClr val="FFFFFF"/>
                </a:solidFill>
              </a:rPr>
              <a:t>HARMFUL</a:t>
            </a:r>
          </a:p>
        </p:txBody>
      </p:sp>
      <p:sp>
        <p:nvSpPr>
          <p:cNvPr id="22" name="Oval 21"/>
          <p:cNvSpPr/>
          <p:nvPr/>
        </p:nvSpPr>
        <p:spPr bwMode="auto">
          <a:xfrm>
            <a:off x="735365" y="3495486"/>
            <a:ext cx="804408" cy="223103"/>
          </a:xfrm>
          <a:prstGeom prst="ellipse">
            <a:avLst/>
          </a:prstGeom>
          <a:gradFill flip="none" rotWithShape="1">
            <a:gsLst>
              <a:gs pos="1000">
                <a:schemeClr val="tx1">
                  <a:lumMod val="95000"/>
                  <a:lumOff val="5000"/>
                  <a:alpha val="5900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grpSp>
        <p:nvGrpSpPr>
          <p:cNvPr id="3" name="Grupper 11"/>
          <p:cNvGrpSpPr>
            <a:grpSpLocks/>
          </p:cNvGrpSpPr>
          <p:nvPr/>
        </p:nvGrpSpPr>
        <p:grpSpPr bwMode="auto">
          <a:xfrm>
            <a:off x="463550" y="2257425"/>
            <a:ext cx="1362075" cy="1362075"/>
            <a:chOff x="5957035" y="2821502"/>
            <a:chExt cx="975582" cy="975344"/>
          </a:xfrm>
        </p:grpSpPr>
        <p:sp>
          <p:nvSpPr>
            <p:cNvPr id="79" name="Ellipse 12"/>
            <p:cNvSpPr>
              <a:spLocks noChangeArrowheads="1"/>
            </p:cNvSpPr>
            <p:nvPr/>
          </p:nvSpPr>
          <p:spPr bwMode="auto">
            <a:xfrm>
              <a:off x="5957035" y="2821502"/>
              <a:ext cx="975582" cy="975344"/>
            </a:xfrm>
            <a:prstGeom prst="ellipse">
              <a:avLst/>
            </a:prstGeom>
            <a:gradFill rotWithShape="1">
              <a:gsLst>
                <a:gs pos="100000">
                  <a:schemeClr val="accent6">
                    <a:lumMod val="75000"/>
                  </a:schemeClr>
                </a:gs>
                <a:gs pos="0">
                  <a:srgbClr val="FFB84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>
              <a:innerShdw blurRad="136525" dist="114300" dir="5400000">
                <a:srgbClr val="000000">
                  <a:alpha val="18000"/>
                </a:srgbClr>
              </a:innerShdw>
            </a:effectLst>
          </p:spPr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defTabSz="914400" eaLnBrk="1" hangingPunct="1">
                <a:defRPr/>
              </a:pPr>
              <a:r>
                <a:rPr lang="en-US" sz="4400" b="1" dirty="0">
                  <a:solidFill>
                    <a:srgbClr val="262626"/>
                  </a:solidFill>
                </a:rPr>
                <a:t>S</a:t>
              </a:r>
            </a:p>
          </p:txBody>
        </p:sp>
        <p:sp>
          <p:nvSpPr>
            <p:cNvPr id="10305" name="Ellipse 13"/>
            <p:cNvSpPr>
              <a:spLocks noChangeArrowheads="1"/>
            </p:cNvSpPr>
            <p:nvPr/>
          </p:nvSpPr>
          <p:spPr bwMode="auto">
            <a:xfrm>
              <a:off x="6079131" y="2858968"/>
              <a:ext cx="715668" cy="529368"/>
            </a:xfrm>
            <a:prstGeom prst="ellipse">
              <a:avLst/>
            </a:prstGeom>
            <a:gradFill rotWithShape="1">
              <a:gsLst>
                <a:gs pos="0">
                  <a:srgbClr val="FFFCF9">
                    <a:alpha val="76999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nb-NO" sz="4400" b="1">
                <a:solidFill>
                  <a:srgbClr val="262626"/>
                </a:solidFill>
              </a:endParaRPr>
            </a:p>
          </p:txBody>
        </p:sp>
      </p:grpSp>
      <p:sp>
        <p:nvSpPr>
          <p:cNvPr id="97" name="Oval 96"/>
          <p:cNvSpPr/>
          <p:nvPr/>
        </p:nvSpPr>
        <p:spPr bwMode="auto">
          <a:xfrm>
            <a:off x="4025756" y="3448454"/>
            <a:ext cx="987289" cy="223103"/>
          </a:xfrm>
          <a:prstGeom prst="ellipse">
            <a:avLst/>
          </a:prstGeom>
          <a:gradFill flip="none" rotWithShape="1">
            <a:gsLst>
              <a:gs pos="1000">
                <a:schemeClr val="tx1">
                  <a:lumMod val="95000"/>
                  <a:lumOff val="5000"/>
                  <a:alpha val="5900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3854450" y="2209800"/>
            <a:ext cx="1363663" cy="1363663"/>
            <a:chOff x="5348733" y="1650227"/>
            <a:chExt cx="1424178" cy="1424179"/>
          </a:xfrm>
        </p:grpSpPr>
        <p:sp>
          <p:nvSpPr>
            <p:cNvPr id="69" name="Ellipse 12"/>
            <p:cNvSpPr>
              <a:spLocks noChangeArrowheads="1"/>
            </p:cNvSpPr>
            <p:nvPr/>
          </p:nvSpPr>
          <p:spPr bwMode="auto">
            <a:xfrm>
              <a:off x="5348733" y="1650227"/>
              <a:ext cx="1424178" cy="1424179"/>
            </a:xfrm>
            <a:prstGeom prst="ellipse">
              <a:avLst/>
            </a:prstGeom>
            <a:gradFill rotWithShape="1">
              <a:gsLst>
                <a:gs pos="100000">
                  <a:schemeClr val="accent4">
                    <a:lumMod val="75000"/>
                  </a:schemeClr>
                </a:gs>
                <a:gs pos="0">
                  <a:schemeClr val="accent4">
                    <a:lumMod val="60000"/>
                    <a:lumOff val="4000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>
              <a:innerShdw blurRad="136525" dist="114300" dir="5400000">
                <a:srgbClr val="000000">
                  <a:alpha val="18000"/>
                </a:srgbClr>
              </a:innerShdw>
            </a:effectLst>
          </p:spPr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defTabSz="914400" eaLnBrk="1" hangingPunct="1">
                <a:defRPr/>
              </a:pPr>
              <a:r>
                <a:rPr lang="en-US" sz="4400" b="1" dirty="0">
                  <a:solidFill>
                    <a:srgbClr val="262626"/>
                  </a:solidFill>
                </a:rPr>
                <a:t>W</a:t>
              </a:r>
            </a:p>
          </p:txBody>
        </p:sp>
        <p:sp>
          <p:nvSpPr>
            <p:cNvPr id="10301" name="Ellipse 13"/>
            <p:cNvSpPr>
              <a:spLocks noChangeArrowheads="1"/>
            </p:cNvSpPr>
            <p:nvPr/>
          </p:nvSpPr>
          <p:spPr bwMode="auto">
            <a:xfrm>
              <a:off x="5526976" y="1704935"/>
              <a:ext cx="1044749" cy="772973"/>
            </a:xfrm>
            <a:prstGeom prst="ellipse">
              <a:avLst/>
            </a:prstGeom>
            <a:gradFill rotWithShape="1">
              <a:gsLst>
                <a:gs pos="0">
                  <a:srgbClr val="FFFCF9">
                    <a:alpha val="76999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nb-NO" sz="4400" b="1">
                <a:solidFill>
                  <a:srgbClr val="262626"/>
                </a:solidFill>
              </a:endParaRPr>
            </a:p>
          </p:txBody>
        </p:sp>
      </p:grpSp>
      <p:sp>
        <p:nvSpPr>
          <p:cNvPr id="98" name="Oval 97"/>
          <p:cNvSpPr/>
          <p:nvPr/>
        </p:nvSpPr>
        <p:spPr bwMode="auto">
          <a:xfrm>
            <a:off x="4969533" y="5431062"/>
            <a:ext cx="987289" cy="223103"/>
          </a:xfrm>
          <a:prstGeom prst="ellipse">
            <a:avLst/>
          </a:prstGeom>
          <a:gradFill flip="none" rotWithShape="1">
            <a:gsLst>
              <a:gs pos="1000">
                <a:schemeClr val="tx1">
                  <a:lumMod val="95000"/>
                  <a:lumOff val="5000"/>
                  <a:alpha val="5900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grpSp>
        <p:nvGrpSpPr>
          <p:cNvPr id="5" name="Group 20"/>
          <p:cNvGrpSpPr>
            <a:grpSpLocks/>
          </p:cNvGrpSpPr>
          <p:nvPr/>
        </p:nvGrpSpPr>
        <p:grpSpPr bwMode="auto">
          <a:xfrm>
            <a:off x="4830763" y="4184650"/>
            <a:ext cx="1362075" cy="1363663"/>
            <a:chOff x="2247388" y="3906356"/>
            <a:chExt cx="1424178" cy="1424179"/>
          </a:xfrm>
        </p:grpSpPr>
        <p:sp>
          <p:nvSpPr>
            <p:cNvPr id="76" name="Ellipse 12"/>
            <p:cNvSpPr>
              <a:spLocks noChangeArrowheads="1"/>
            </p:cNvSpPr>
            <p:nvPr/>
          </p:nvSpPr>
          <p:spPr bwMode="auto">
            <a:xfrm>
              <a:off x="2247388" y="3906356"/>
              <a:ext cx="1424178" cy="1424179"/>
            </a:xfrm>
            <a:prstGeom prst="ellipse">
              <a:avLst/>
            </a:prstGeom>
            <a:gradFill rotWithShape="1">
              <a:gsLst>
                <a:gs pos="100000">
                  <a:srgbClr val="892523"/>
                </a:gs>
                <a:gs pos="0">
                  <a:srgbClr val="BD240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>
              <a:innerShdw blurRad="136525" dist="114300" dir="5400000">
                <a:srgbClr val="000000">
                  <a:alpha val="18000"/>
                </a:srgbClr>
              </a:innerShdw>
            </a:effectLst>
          </p:spPr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defTabSz="914400" eaLnBrk="1" hangingPunct="1">
                <a:defRPr/>
              </a:pPr>
              <a:r>
                <a:rPr lang="en-US" sz="4400" b="1" dirty="0">
                  <a:solidFill>
                    <a:srgbClr val="262626"/>
                  </a:solidFill>
                </a:rPr>
                <a:t>T</a:t>
              </a:r>
            </a:p>
          </p:txBody>
        </p:sp>
        <p:sp>
          <p:nvSpPr>
            <p:cNvPr id="10297" name="Ellipse 13"/>
            <p:cNvSpPr>
              <a:spLocks noChangeArrowheads="1"/>
            </p:cNvSpPr>
            <p:nvPr/>
          </p:nvSpPr>
          <p:spPr bwMode="auto">
            <a:xfrm>
              <a:off x="2425631" y="3961064"/>
              <a:ext cx="1044749" cy="772973"/>
            </a:xfrm>
            <a:prstGeom prst="ellipse">
              <a:avLst/>
            </a:prstGeom>
            <a:gradFill rotWithShape="1">
              <a:gsLst>
                <a:gs pos="0">
                  <a:srgbClr val="FFFCF9">
                    <a:alpha val="76999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nb-NO" sz="4400" b="1">
                <a:solidFill>
                  <a:srgbClr val="262626"/>
                </a:solidFill>
              </a:endParaRPr>
            </a:p>
          </p:txBody>
        </p:sp>
      </p:grpSp>
      <p:sp>
        <p:nvSpPr>
          <p:cNvPr id="99" name="Oval 98"/>
          <p:cNvSpPr/>
          <p:nvPr/>
        </p:nvSpPr>
        <p:spPr bwMode="auto">
          <a:xfrm>
            <a:off x="1332115" y="5542613"/>
            <a:ext cx="987289" cy="223103"/>
          </a:xfrm>
          <a:prstGeom prst="ellipse">
            <a:avLst/>
          </a:prstGeom>
          <a:gradFill flip="none" rotWithShape="1">
            <a:gsLst>
              <a:gs pos="1000">
                <a:schemeClr val="tx1">
                  <a:lumMod val="95000"/>
                  <a:lumOff val="5000"/>
                  <a:alpha val="5900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1184275" y="4295775"/>
            <a:ext cx="1362075" cy="1362075"/>
            <a:chOff x="6189505" y="3686978"/>
            <a:chExt cx="1424178" cy="1424179"/>
          </a:xfrm>
        </p:grpSpPr>
        <p:sp>
          <p:nvSpPr>
            <p:cNvPr id="82" name="Ellipse 12"/>
            <p:cNvSpPr>
              <a:spLocks noChangeArrowheads="1"/>
            </p:cNvSpPr>
            <p:nvPr/>
          </p:nvSpPr>
          <p:spPr bwMode="auto">
            <a:xfrm>
              <a:off x="6189505" y="3686978"/>
              <a:ext cx="1424178" cy="1424179"/>
            </a:xfrm>
            <a:prstGeom prst="ellipse">
              <a:avLst/>
            </a:prstGeom>
            <a:gradFill rotWithShape="1">
              <a:gsLst>
                <a:gs pos="100000">
                  <a:srgbClr val="BDE836"/>
                </a:gs>
                <a:gs pos="0">
                  <a:srgbClr val="FFFF0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>
              <a:innerShdw blurRad="136525" dist="114300" dir="5400000">
                <a:srgbClr val="000000">
                  <a:alpha val="18000"/>
                </a:srgbClr>
              </a:innerShdw>
            </a:effectLst>
          </p:spPr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defTabSz="914400" eaLnBrk="1" hangingPunct="1">
                <a:defRPr/>
              </a:pPr>
              <a:r>
                <a:rPr lang="en-US" sz="4400" b="1" dirty="0">
                  <a:solidFill>
                    <a:srgbClr val="262626"/>
                  </a:solidFill>
                </a:rPr>
                <a:t>O</a:t>
              </a:r>
            </a:p>
          </p:txBody>
        </p:sp>
        <p:sp>
          <p:nvSpPr>
            <p:cNvPr id="10293" name="Ellipse 13"/>
            <p:cNvSpPr>
              <a:spLocks noChangeArrowheads="1"/>
            </p:cNvSpPr>
            <p:nvPr/>
          </p:nvSpPr>
          <p:spPr bwMode="auto">
            <a:xfrm>
              <a:off x="6367456" y="3742133"/>
              <a:ext cx="1045337" cy="773024"/>
            </a:xfrm>
            <a:prstGeom prst="ellipse">
              <a:avLst/>
            </a:prstGeom>
            <a:gradFill rotWithShape="1">
              <a:gsLst>
                <a:gs pos="0">
                  <a:srgbClr val="FFFCF9">
                    <a:alpha val="76999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nb-NO" sz="4400" b="1">
                <a:solidFill>
                  <a:srgbClr val="262626"/>
                </a:solidFill>
              </a:endParaRPr>
            </a:p>
          </p:txBody>
        </p:sp>
      </p:grpSp>
      <p:sp>
        <p:nvSpPr>
          <p:cNvPr id="13335" name="Rektangel 76"/>
          <p:cNvSpPr>
            <a:spLocks noChangeArrowheads="1"/>
          </p:cNvSpPr>
          <p:nvPr/>
        </p:nvSpPr>
        <p:spPr bwMode="auto">
          <a:xfrm>
            <a:off x="6904038" y="1495425"/>
            <a:ext cx="22399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914400"/>
            <a:r>
              <a:rPr lang="en-IN" sz="1400" noProof="1">
                <a:cs typeface="Arial" charset="0"/>
              </a:rPr>
              <a:t>To help decision makers share and compare ideas.</a:t>
            </a:r>
            <a:endParaRPr lang="da-DK" sz="1400"/>
          </a:p>
        </p:txBody>
      </p:sp>
      <p:grpSp>
        <p:nvGrpSpPr>
          <p:cNvPr id="7" name="Group 19"/>
          <p:cNvGrpSpPr>
            <a:grpSpLocks/>
          </p:cNvGrpSpPr>
          <p:nvPr/>
        </p:nvGrpSpPr>
        <p:grpSpPr bwMode="auto">
          <a:xfrm>
            <a:off x="6599238" y="1584325"/>
            <a:ext cx="250825" cy="250825"/>
            <a:chOff x="530225" y="5016500"/>
            <a:chExt cx="393700" cy="393700"/>
          </a:xfrm>
        </p:grpSpPr>
        <p:sp>
          <p:nvSpPr>
            <p:cNvPr id="10288" name="Oval 961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  <p:sp>
          <p:nvSpPr>
            <p:cNvPr id="10289" name="Isosceles Triangle 962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</p:grpSp>
      <p:grpSp>
        <p:nvGrpSpPr>
          <p:cNvPr id="8" name="Group 51"/>
          <p:cNvGrpSpPr/>
          <p:nvPr/>
        </p:nvGrpSpPr>
        <p:grpSpPr>
          <a:xfrm>
            <a:off x="2628353" y="1470584"/>
            <a:ext cx="1093382" cy="3076677"/>
            <a:chOff x="5398569" y="1470584"/>
            <a:chExt cx="1093382" cy="3076677"/>
          </a:xfrm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16200000" scaled="1"/>
            <a:tileRect/>
          </a:gradFill>
          <a:effectLst>
            <a:outerShdw dist="12700" sx="102000" sy="102000" algn="tl" rotWithShape="0">
              <a:prstClr val="black"/>
            </a:outerShdw>
          </a:effectLst>
        </p:grpSpPr>
        <p:sp>
          <p:nvSpPr>
            <p:cNvPr id="53" name="Oval 52"/>
            <p:cNvSpPr/>
            <p:nvPr/>
          </p:nvSpPr>
          <p:spPr bwMode="auto">
            <a:xfrm>
              <a:off x="5672982" y="1470584"/>
              <a:ext cx="535156" cy="572413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  <p:sp>
          <p:nvSpPr>
            <p:cNvPr id="54" name="Rounded Rectangle 53"/>
            <p:cNvSpPr/>
            <p:nvPr/>
          </p:nvSpPr>
          <p:spPr bwMode="auto">
            <a:xfrm>
              <a:off x="5570914" y="2086197"/>
              <a:ext cx="740323" cy="1281956"/>
            </a:xfrm>
            <a:prstGeom prst="roundRect">
              <a:avLst>
                <a:gd name="adj" fmla="val 29794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  <p:sp>
          <p:nvSpPr>
            <p:cNvPr id="56" name="Rounded Rectangle 55"/>
            <p:cNvSpPr/>
            <p:nvPr/>
          </p:nvSpPr>
          <p:spPr bwMode="auto">
            <a:xfrm>
              <a:off x="5635702" y="3119109"/>
              <a:ext cx="270244" cy="142815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  <p:sp>
          <p:nvSpPr>
            <p:cNvPr id="57" name="Rounded Rectangle 56"/>
            <p:cNvSpPr/>
            <p:nvPr/>
          </p:nvSpPr>
          <p:spPr bwMode="auto">
            <a:xfrm>
              <a:off x="5996456" y="3119109"/>
              <a:ext cx="270244" cy="142815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  <p:sp>
          <p:nvSpPr>
            <p:cNvPr id="58" name="Rounded Rectangle 57"/>
            <p:cNvSpPr/>
            <p:nvPr/>
          </p:nvSpPr>
          <p:spPr bwMode="auto">
            <a:xfrm rot="20073459">
              <a:off x="6228825" y="2077600"/>
              <a:ext cx="263126" cy="1141185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  <p:sp>
          <p:nvSpPr>
            <p:cNvPr id="59" name="Rounded Rectangle 58"/>
            <p:cNvSpPr/>
            <p:nvPr/>
          </p:nvSpPr>
          <p:spPr bwMode="auto">
            <a:xfrm rot="1526541" flipH="1">
              <a:off x="5398569" y="2066224"/>
              <a:ext cx="263126" cy="1141185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/>
            </a:p>
          </p:txBody>
        </p:sp>
      </p:grpSp>
      <p:sp>
        <p:nvSpPr>
          <p:cNvPr id="60" name="Rektangel 76"/>
          <p:cNvSpPr>
            <a:spLocks noChangeArrowheads="1"/>
          </p:cNvSpPr>
          <p:nvPr/>
        </p:nvSpPr>
        <p:spPr bwMode="auto">
          <a:xfrm>
            <a:off x="6904038" y="2087563"/>
            <a:ext cx="20256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914400"/>
            <a:r>
              <a:rPr lang="en-IN" sz="1400" noProof="1">
                <a:cs typeface="Arial" charset="0"/>
              </a:rPr>
              <a:t>To bring a clearer common purpose and understanding of factors for success.</a:t>
            </a:r>
            <a:endParaRPr lang="da-DK" sz="1400"/>
          </a:p>
        </p:txBody>
      </p:sp>
      <p:grpSp>
        <p:nvGrpSpPr>
          <p:cNvPr id="9" name="Group 19"/>
          <p:cNvGrpSpPr>
            <a:grpSpLocks/>
          </p:cNvGrpSpPr>
          <p:nvPr/>
        </p:nvGrpSpPr>
        <p:grpSpPr bwMode="auto">
          <a:xfrm>
            <a:off x="6599238" y="2176463"/>
            <a:ext cx="250825" cy="250825"/>
            <a:chOff x="530225" y="5016500"/>
            <a:chExt cx="393700" cy="393700"/>
          </a:xfrm>
        </p:grpSpPr>
        <p:sp>
          <p:nvSpPr>
            <p:cNvPr id="10286" name="Oval 961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  <p:sp>
          <p:nvSpPr>
            <p:cNvPr id="10287" name="Isosceles Triangle 962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</p:grpSp>
      <p:sp>
        <p:nvSpPr>
          <p:cNvPr id="64" name="Rektangel 76"/>
          <p:cNvSpPr>
            <a:spLocks noChangeArrowheads="1"/>
          </p:cNvSpPr>
          <p:nvPr/>
        </p:nvSpPr>
        <p:spPr bwMode="auto">
          <a:xfrm>
            <a:off x="6904038" y="3035300"/>
            <a:ext cx="202565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914400"/>
            <a:r>
              <a:rPr lang="en-IN" sz="1400" noProof="1">
                <a:cs typeface="Arial" charset="0"/>
              </a:rPr>
              <a:t>To organize the important factors linked to success and failure in the business world.</a:t>
            </a:r>
            <a:endParaRPr lang="da-DK" sz="1400"/>
          </a:p>
        </p:txBody>
      </p:sp>
      <p:grpSp>
        <p:nvGrpSpPr>
          <p:cNvPr id="10" name="Group 19"/>
          <p:cNvGrpSpPr>
            <a:grpSpLocks/>
          </p:cNvGrpSpPr>
          <p:nvPr/>
        </p:nvGrpSpPr>
        <p:grpSpPr bwMode="auto">
          <a:xfrm>
            <a:off x="6599238" y="3124200"/>
            <a:ext cx="250825" cy="250825"/>
            <a:chOff x="530225" y="5016500"/>
            <a:chExt cx="393700" cy="393700"/>
          </a:xfrm>
        </p:grpSpPr>
        <p:sp>
          <p:nvSpPr>
            <p:cNvPr id="10284" name="Oval 961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  <p:sp>
          <p:nvSpPr>
            <p:cNvPr id="10285" name="Isosceles Triangle 962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</p:grpSp>
      <p:sp>
        <p:nvSpPr>
          <p:cNvPr id="68" name="Rektangel 76"/>
          <p:cNvSpPr>
            <a:spLocks noChangeArrowheads="1"/>
          </p:cNvSpPr>
          <p:nvPr/>
        </p:nvSpPr>
        <p:spPr bwMode="auto">
          <a:xfrm>
            <a:off x="6904038" y="4013200"/>
            <a:ext cx="202565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914400"/>
            <a:r>
              <a:rPr lang="en-IN" sz="1400" noProof="1">
                <a:cs typeface="Arial" charset="0"/>
              </a:rPr>
              <a:t>To analyze issues that have led to failure in the past.</a:t>
            </a:r>
            <a:endParaRPr lang="da-DK" sz="1400"/>
          </a:p>
        </p:txBody>
      </p:sp>
      <p:grpSp>
        <p:nvGrpSpPr>
          <p:cNvPr id="11" name="Group 19"/>
          <p:cNvGrpSpPr>
            <a:grpSpLocks/>
          </p:cNvGrpSpPr>
          <p:nvPr/>
        </p:nvGrpSpPr>
        <p:grpSpPr bwMode="auto">
          <a:xfrm>
            <a:off x="6599238" y="4102100"/>
            <a:ext cx="250825" cy="250825"/>
            <a:chOff x="530225" y="5016500"/>
            <a:chExt cx="393700" cy="393700"/>
          </a:xfrm>
        </p:grpSpPr>
        <p:sp>
          <p:nvSpPr>
            <p:cNvPr id="10282" name="Oval 961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  <p:sp>
          <p:nvSpPr>
            <p:cNvPr id="10283" name="Isosceles Triangle 962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</p:grpSp>
      <p:sp>
        <p:nvSpPr>
          <p:cNvPr id="61" name="TextBox 54"/>
          <p:cNvSpPr txBox="1">
            <a:spLocks noChangeArrowheads="1"/>
          </p:cNvSpPr>
          <p:nvPr/>
        </p:nvSpPr>
        <p:spPr bwMode="auto">
          <a:xfrm>
            <a:off x="785813" y="258763"/>
            <a:ext cx="53244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Aim of SWOT Analysis?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62" name="Rektangel 76"/>
          <p:cNvSpPr>
            <a:spLocks noChangeArrowheads="1"/>
          </p:cNvSpPr>
          <p:nvPr/>
        </p:nvSpPr>
        <p:spPr bwMode="auto">
          <a:xfrm>
            <a:off x="6892925" y="4711700"/>
            <a:ext cx="202565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914400"/>
            <a:r>
              <a:rPr lang="en-IN" sz="1400" noProof="1">
                <a:cs typeface="Arial" charset="0"/>
              </a:rPr>
              <a:t>To provide linearity to the decision making process allowing complex ideas to be presented systematically. </a:t>
            </a:r>
            <a:endParaRPr lang="da-DK" sz="1400" dirty="0"/>
          </a:p>
        </p:txBody>
      </p:sp>
      <p:grpSp>
        <p:nvGrpSpPr>
          <p:cNvPr id="12" name="Group 19"/>
          <p:cNvGrpSpPr>
            <a:grpSpLocks/>
          </p:cNvGrpSpPr>
          <p:nvPr/>
        </p:nvGrpSpPr>
        <p:grpSpPr bwMode="auto">
          <a:xfrm>
            <a:off x="6588125" y="4800600"/>
            <a:ext cx="250825" cy="250825"/>
            <a:chOff x="530225" y="5016500"/>
            <a:chExt cx="393700" cy="393700"/>
          </a:xfrm>
        </p:grpSpPr>
        <p:sp>
          <p:nvSpPr>
            <p:cNvPr id="10280" name="Oval 961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  <p:sp>
          <p:nvSpPr>
            <p:cNvPr id="10281" name="Isosceles Triangle 962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</p:grpSp>
      <p:pic>
        <p:nvPicPr>
          <p:cNvPr id="63" name="Picture 6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65" name="Picture 6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66" name="عنصر نائب للمحتوى 6">
            <a:extLst>
              <a:ext uri="{FF2B5EF4-FFF2-40B4-BE49-F238E27FC236}">
                <a16:creationId xmlns:a16="http://schemas.microsoft.com/office/drawing/2014/main" id="{283397CD-510C-4FF9-86ED-B4EEF2DCEB6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0" fill="hold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4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6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9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7700"/>
                            </p:stCondLst>
                            <p:childTnLst>
                              <p:par>
                                <p:cTn id="6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3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7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13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13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8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 nodeType="afterGroup">
                            <p:stCondLst>
                              <p:cond delay="10600"/>
                            </p:stCondLst>
                            <p:childTnLst>
                              <p:par>
                                <p:cTn id="9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10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12600"/>
                            </p:stCondLst>
                            <p:childTnLst>
                              <p:par>
                                <p:cTn id="1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600"/>
                            </p:stCondLst>
                            <p:childTnLst>
                              <p:par>
                                <p:cTn id="1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95" grpId="0" animBg="1"/>
      <p:bldP spid="95" grpId="1" animBg="1"/>
      <p:bldP spid="13343" grpId="0"/>
      <p:bldP spid="13344" grpId="0"/>
      <p:bldP spid="13335" grpId="0"/>
      <p:bldP spid="60" grpId="0"/>
      <p:bldP spid="64" grpId="0"/>
      <p:bldP spid="68" grpId="0"/>
      <p:bldP spid="6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Rectangle 66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sp>
        <p:nvSpPr>
          <p:cNvPr id="2051" name="TextBox 54"/>
          <p:cNvSpPr txBox="1">
            <a:spLocks noChangeArrowheads="1"/>
          </p:cNvSpPr>
          <p:nvPr/>
        </p:nvSpPr>
        <p:spPr bwMode="auto">
          <a:xfrm>
            <a:off x="785813" y="285750"/>
            <a:ext cx="5324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SWOT Analysis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11270" name="Rektangel 76"/>
          <p:cNvSpPr>
            <a:spLocks noChangeArrowheads="1"/>
          </p:cNvSpPr>
          <p:nvPr/>
        </p:nvSpPr>
        <p:spPr bwMode="auto">
          <a:xfrm>
            <a:off x="1112838" y="5473700"/>
            <a:ext cx="220980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IN" sz="1300" b="1" noProof="1">
                <a:solidFill>
                  <a:srgbClr val="FFFFFF"/>
                </a:solidFill>
                <a:cs typeface="Arial" charset="0"/>
              </a:rPr>
              <a:t>Example text</a:t>
            </a:r>
          </a:p>
          <a:p>
            <a:r>
              <a:rPr lang="en-IN" sz="1100" noProof="1">
                <a:solidFill>
                  <a:srgbClr val="FFFFFF"/>
                </a:solidFill>
                <a:cs typeface="Arial" charset="0"/>
              </a:rPr>
              <a:t>Go ahead and replace it with your own text. This is an example text. </a:t>
            </a:r>
            <a:endParaRPr lang="da-DK" sz="1100">
              <a:solidFill>
                <a:srgbClr val="FFFFFF"/>
              </a:solidFill>
            </a:endParaRPr>
          </a:p>
          <a:p>
            <a:endParaRPr lang="da-DK">
              <a:solidFill>
                <a:srgbClr val="1E1C11"/>
              </a:solidFill>
            </a:endParaRPr>
          </a:p>
        </p:txBody>
      </p:sp>
      <p:grpSp>
        <p:nvGrpSpPr>
          <p:cNvPr id="11271" name="Group 19"/>
          <p:cNvGrpSpPr>
            <a:grpSpLocks/>
          </p:cNvGrpSpPr>
          <p:nvPr/>
        </p:nvGrpSpPr>
        <p:grpSpPr bwMode="auto">
          <a:xfrm>
            <a:off x="808038" y="5562600"/>
            <a:ext cx="250825" cy="250825"/>
            <a:chOff x="530225" y="5016500"/>
            <a:chExt cx="393700" cy="393700"/>
          </a:xfrm>
        </p:grpSpPr>
        <p:sp>
          <p:nvSpPr>
            <p:cNvPr id="11368" name="Oval 175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1369" name="Isosceles Triangle 176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en-US">
                <a:solidFill>
                  <a:srgbClr val="353637"/>
                </a:solidFill>
              </a:endParaRPr>
            </a:p>
          </p:txBody>
        </p:sp>
      </p:grpSp>
      <p:sp>
        <p:nvSpPr>
          <p:cNvPr id="11272" name="Rectangle 4"/>
          <p:cNvSpPr>
            <a:spLocks noChangeArrowheads="1"/>
          </p:cNvSpPr>
          <p:nvPr/>
        </p:nvSpPr>
        <p:spPr bwMode="gray">
          <a:xfrm>
            <a:off x="874713" y="6264275"/>
            <a:ext cx="15382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defTabSz="801688"/>
            <a:r>
              <a:rPr lang="en-US" sz="1000">
                <a:solidFill>
                  <a:srgbClr val="FFFFFF"/>
                </a:solidFill>
              </a:rPr>
              <a:t>Your own footer</a:t>
            </a:r>
          </a:p>
        </p:txBody>
      </p:sp>
      <p:sp>
        <p:nvSpPr>
          <p:cNvPr id="11273" name="Rectangle 4"/>
          <p:cNvSpPr>
            <a:spLocks noChangeArrowheads="1"/>
          </p:cNvSpPr>
          <p:nvPr/>
        </p:nvSpPr>
        <p:spPr bwMode="gray">
          <a:xfrm>
            <a:off x="6767513" y="6264275"/>
            <a:ext cx="15382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r" defTabSz="801688"/>
            <a:r>
              <a:rPr lang="en-US" sz="1000">
                <a:solidFill>
                  <a:srgbClr val="FFFFFF"/>
                </a:solidFill>
              </a:rPr>
              <a:t>Your Logo</a:t>
            </a:r>
          </a:p>
        </p:txBody>
      </p: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471488" y="928688"/>
            <a:ext cx="7740650" cy="3713162"/>
            <a:chOff x="471488" y="1165225"/>
            <a:chExt cx="7740650" cy="3713163"/>
          </a:xfrm>
        </p:grpSpPr>
        <p:grpSp>
          <p:nvGrpSpPr>
            <p:cNvPr id="11353" name="Group 117"/>
            <p:cNvGrpSpPr>
              <a:grpSpLocks/>
            </p:cNvGrpSpPr>
            <p:nvPr/>
          </p:nvGrpSpPr>
          <p:grpSpPr bwMode="auto">
            <a:xfrm>
              <a:off x="471488" y="1165225"/>
              <a:ext cx="7740650" cy="3694113"/>
              <a:chOff x="471210" y="1164522"/>
              <a:chExt cx="7740358" cy="3694514"/>
            </a:xfrm>
          </p:grpSpPr>
          <p:sp>
            <p:nvSpPr>
              <p:cNvPr id="7" name="Rounded Rectangle 6"/>
              <p:cNvSpPr/>
              <p:nvPr/>
            </p:nvSpPr>
            <p:spPr>
              <a:xfrm>
                <a:off x="471210" y="1164522"/>
                <a:ext cx="7740358" cy="3694514"/>
              </a:xfrm>
              <a:prstGeom prst="roundRect">
                <a:avLst>
                  <a:gd name="adj" fmla="val 5555"/>
                </a:avLst>
              </a:prstGeom>
              <a:gradFill>
                <a:gsLst>
                  <a:gs pos="0">
                    <a:schemeClr val="bg1">
                      <a:lumMod val="65000"/>
                    </a:schemeClr>
                  </a:gs>
                  <a:gs pos="69000">
                    <a:schemeClr val="bg1">
                      <a:lumMod val="75000"/>
                    </a:schemeClr>
                  </a:gs>
                  <a:gs pos="100000">
                    <a:schemeClr val="bg1">
                      <a:lumMod val="85000"/>
                    </a:schemeClr>
                  </a:gs>
                  <a:gs pos="41000">
                    <a:schemeClr val="bg1"/>
                  </a:gs>
                </a:gsLst>
                <a:lin ang="19140000" scaled="0"/>
              </a:gradFill>
              <a:ln>
                <a:solidFill>
                  <a:schemeClr val="bg1">
                    <a:lumMod val="75000"/>
                  </a:schemeClr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  <a:reflection stA="21000" endPos="22000" dist="50800" dir="5400000" sy="-100000" algn="bl" rotWithShape="0"/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9" name="Rounded Rectangle 8"/>
              <p:cNvSpPr/>
              <p:nvPr/>
            </p:nvSpPr>
            <p:spPr>
              <a:xfrm>
                <a:off x="593442" y="1285185"/>
                <a:ext cx="7467318" cy="3451601"/>
              </a:xfrm>
              <a:prstGeom prst="roundRect">
                <a:avLst>
                  <a:gd name="adj" fmla="val 4812"/>
                </a:avLst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grpSp>
            <p:nvGrpSpPr>
              <p:cNvPr id="11357" name="Gruppe 61"/>
              <p:cNvGrpSpPr>
                <a:grpSpLocks/>
              </p:cNvGrpSpPr>
              <p:nvPr/>
            </p:nvGrpSpPr>
            <p:grpSpPr bwMode="auto">
              <a:xfrm flipH="1">
                <a:off x="7082031" y="2554557"/>
                <a:ext cx="764755" cy="791220"/>
                <a:chOff x="1760019" y="3875595"/>
                <a:chExt cx="1018741" cy="1016530"/>
              </a:xfrm>
            </p:grpSpPr>
            <p:grpSp>
              <p:nvGrpSpPr>
                <p:cNvPr id="11360" name="Gruppe 59"/>
                <p:cNvGrpSpPr>
                  <a:grpSpLocks/>
                </p:cNvGrpSpPr>
                <p:nvPr/>
              </p:nvGrpSpPr>
              <p:grpSpPr bwMode="auto">
                <a:xfrm>
                  <a:off x="1762304" y="3875595"/>
                  <a:ext cx="1016456" cy="1016530"/>
                  <a:chOff x="3906064" y="1406380"/>
                  <a:chExt cx="496973" cy="497009"/>
                </a:xfrm>
              </p:grpSpPr>
              <p:sp>
                <p:nvSpPr>
                  <p:cNvPr id="15" name="Ellipse 30"/>
                  <p:cNvSpPr/>
                  <p:nvPr/>
                </p:nvSpPr>
                <p:spPr bwMode="auto">
                  <a:xfrm rot="17065673">
                    <a:off x="3906046" y="1406398"/>
                    <a:ext cx="497009" cy="496973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  <a:gs pos="0">
                        <a:schemeClr val="tx1">
                          <a:lumMod val="75000"/>
                          <a:lumOff val="25000"/>
                        </a:schemeClr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9525" cap="flat" cmpd="sng" algn="ctr">
                    <a:noFill/>
                    <a:prstDash val="solid"/>
                  </a:ln>
                  <a:effectLst>
                    <a:innerShdw blurRad="269875" dist="114300" dir="480000">
                      <a:srgbClr val="000000">
                        <a:alpha val="13000"/>
                      </a:srgbClr>
                    </a:innerShdw>
                  </a:effectLst>
                </p:spPr>
                <p:txBody>
                  <a:bodyPr anchor="ctr"/>
                  <a:lstStyle>
                    <a:lvl1pPr marL="342900" indent="-342900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1pPr>
                    <a:lvl2pPr marL="37931725" indent="-37474525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2pPr>
                    <a:lvl3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3pPr>
                    <a:lvl4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4pPr>
                    <a:lvl5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5pPr>
                    <a:lvl6pPr marL="4572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6pPr>
                    <a:lvl7pPr marL="9144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7pPr>
                    <a:lvl8pPr marL="1371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8pPr>
                    <a:lvl9pPr marL="18288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9pPr>
                  </a:lstStyle>
                  <a:p>
                    <a:pPr algn="ctr" eaLnBrk="1" hangingPunct="1">
                      <a:buFont typeface="Calibri" charset="0"/>
                      <a:buAutoNum type="arabicPeriod"/>
                      <a:defRPr/>
                    </a:pPr>
                    <a:endParaRPr lang="da-DK" sz="18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11367" name="Ellipse 31"/>
                  <p:cNvSpPr>
                    <a:spLocks noChangeArrowheads="1"/>
                  </p:cNvSpPr>
                  <p:nvPr/>
                </p:nvSpPr>
                <p:spPr bwMode="auto">
                  <a:xfrm>
                    <a:off x="3955823" y="1424813"/>
                    <a:ext cx="366004" cy="26927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CF9">
                          <a:alpha val="31998"/>
                        </a:srgbClr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5400000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marL="342900" indent="-342900" algn="ctr">
                      <a:buFont typeface="Calibri" pitchFamily="34" charset="0"/>
                      <a:buAutoNum type="arabicPeriod"/>
                    </a:pPr>
                    <a:endParaRPr lang="da-DK">
                      <a:solidFill>
                        <a:srgbClr val="FFFFFF"/>
                      </a:solidFill>
                    </a:endParaRPr>
                  </a:p>
                </p:txBody>
              </p:sp>
            </p:grpSp>
            <p:sp>
              <p:nvSpPr>
                <p:cNvPr id="14" name="Måne 29"/>
                <p:cNvSpPr/>
                <p:nvPr/>
              </p:nvSpPr>
              <p:spPr bwMode="auto">
                <a:xfrm rot="16570711">
                  <a:off x="2013672" y="4164325"/>
                  <a:ext cx="460273" cy="967579"/>
                </a:xfrm>
                <a:prstGeom prst="moon">
                  <a:avLst>
                    <a:gd name="adj" fmla="val 8755"/>
                  </a:avLst>
                </a:prstGeom>
                <a:gradFill flip="none" rotWithShape="1">
                  <a:gsLst>
                    <a:gs pos="24000">
                      <a:sysClr val="windowText" lastClr="000000">
                        <a:alpha val="24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1pPr>
                  <a:lvl2pPr marL="37931725" indent="-37474525"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2pPr>
                  <a:lvl3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3pPr>
                  <a:lvl4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4pPr>
                  <a:lvl5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9pPr>
                </a:lstStyle>
                <a:p>
                  <a:pPr algn="ctr" eaLnBrk="1" hangingPunct="1">
                    <a:defRPr/>
                  </a:pPr>
                  <a:endParaRPr lang="da-DK" sz="1800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11358" name="Rectangle 115"/>
              <p:cNvSpPr>
                <a:spLocks noChangeArrowheads="1"/>
              </p:cNvSpPr>
              <p:nvPr/>
            </p:nvSpPr>
            <p:spPr bwMode="auto">
              <a:xfrm>
                <a:off x="1058563" y="1285185"/>
                <a:ext cx="5884640" cy="345160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nb-NO">
                  <a:solidFill>
                    <a:srgbClr val="FFFFFF"/>
                  </a:solidFill>
                </a:endParaRPr>
              </a:p>
            </p:txBody>
          </p:sp>
          <p:sp>
            <p:nvSpPr>
              <p:cNvPr id="117" name="Rounded Rectangle 116"/>
              <p:cNvSpPr/>
              <p:nvPr/>
            </p:nvSpPr>
            <p:spPr>
              <a:xfrm flipH="1">
                <a:off x="841083" y="2615655"/>
                <a:ext cx="66672" cy="676349"/>
              </a:xfrm>
              <a:prstGeom prst="roundRect">
                <a:avLst>
                  <a:gd name="adj" fmla="val 4812"/>
                </a:avLst>
              </a:prstGeom>
              <a:solidFill>
                <a:srgbClr val="0D0D0D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  <p:sp>
          <p:nvSpPr>
            <p:cNvPr id="11" name="Rounded Rectangle 10"/>
            <p:cNvSpPr/>
            <p:nvPr/>
          </p:nvSpPr>
          <p:spPr>
            <a:xfrm>
              <a:off x="485775" y="1184275"/>
              <a:ext cx="7523163" cy="3694113"/>
            </a:xfrm>
            <a:custGeom>
              <a:avLst/>
              <a:gdLst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6009055 w 6185849"/>
                <a:gd name="connsiteY5" fmla="*/ 3674030 h 3674030"/>
                <a:gd name="connsiteX6" fmla="*/ 176794 w 6185849"/>
                <a:gd name="connsiteY6" fmla="*/ 3674030 h 3674030"/>
                <a:gd name="connsiteX7" fmla="*/ 0 w 6185849"/>
                <a:gd name="connsiteY7" fmla="*/ 3497236 h 3674030"/>
                <a:gd name="connsiteX8" fmla="*/ 0 w 6185849"/>
                <a:gd name="connsiteY8" fmla="*/ 176794 h 3674030"/>
                <a:gd name="connsiteX0" fmla="*/ 0 w 6185849"/>
                <a:gd name="connsiteY0" fmla="*/ 176794 h 3811663"/>
                <a:gd name="connsiteX1" fmla="*/ 176794 w 6185849"/>
                <a:gd name="connsiteY1" fmla="*/ 0 h 3811663"/>
                <a:gd name="connsiteX2" fmla="*/ 6009055 w 6185849"/>
                <a:gd name="connsiteY2" fmla="*/ 0 h 3811663"/>
                <a:gd name="connsiteX3" fmla="*/ 6185849 w 6185849"/>
                <a:gd name="connsiteY3" fmla="*/ 176794 h 3811663"/>
                <a:gd name="connsiteX4" fmla="*/ 6185849 w 6185849"/>
                <a:gd name="connsiteY4" fmla="*/ 3497236 h 3811663"/>
                <a:gd name="connsiteX5" fmla="*/ 176794 w 6185849"/>
                <a:gd name="connsiteY5" fmla="*/ 3674030 h 3811663"/>
                <a:gd name="connsiteX6" fmla="*/ 0 w 6185849"/>
                <a:gd name="connsiteY6" fmla="*/ 3497236 h 3811663"/>
                <a:gd name="connsiteX7" fmla="*/ 0 w 6185849"/>
                <a:gd name="connsiteY7" fmla="*/ 176794 h 3811663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176794 w 6185849"/>
                <a:gd name="connsiteY4" fmla="*/ 3674030 h 3674030"/>
                <a:gd name="connsiteX5" fmla="*/ 0 w 6185849"/>
                <a:gd name="connsiteY5" fmla="*/ 3497236 h 3674030"/>
                <a:gd name="connsiteX6" fmla="*/ 0 w 6185849"/>
                <a:gd name="connsiteY6" fmla="*/ 176794 h 3674030"/>
                <a:gd name="connsiteX0" fmla="*/ 0 w 6185849"/>
                <a:gd name="connsiteY0" fmla="*/ 190449 h 3687685"/>
                <a:gd name="connsiteX1" fmla="*/ 176794 w 6185849"/>
                <a:gd name="connsiteY1" fmla="*/ 13655 h 3687685"/>
                <a:gd name="connsiteX2" fmla="*/ 4274819 w 6185849"/>
                <a:gd name="connsiteY2" fmla="*/ 0 h 3687685"/>
                <a:gd name="connsiteX3" fmla="*/ 6185849 w 6185849"/>
                <a:gd name="connsiteY3" fmla="*/ 190449 h 3687685"/>
                <a:gd name="connsiteX4" fmla="*/ 176794 w 6185849"/>
                <a:gd name="connsiteY4" fmla="*/ 3687685 h 3687685"/>
                <a:gd name="connsiteX5" fmla="*/ 0 w 6185849"/>
                <a:gd name="connsiteY5" fmla="*/ 3510891 h 3687685"/>
                <a:gd name="connsiteX6" fmla="*/ 0 w 6185849"/>
                <a:gd name="connsiteY6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74819" h="3687685">
                  <a:moveTo>
                    <a:pt x="0" y="190449"/>
                  </a:moveTo>
                  <a:cubicBezTo>
                    <a:pt x="0" y="92808"/>
                    <a:pt x="79153" y="13655"/>
                    <a:pt x="176794" y="13655"/>
                  </a:cubicBezTo>
                  <a:lnTo>
                    <a:pt x="4274819" y="0"/>
                  </a:lnTo>
                  <a:cubicBezTo>
                    <a:pt x="4233852" y="25192"/>
                    <a:pt x="889264" y="3102537"/>
                    <a:pt x="176794" y="3687685"/>
                  </a:cubicBezTo>
                  <a:cubicBezTo>
                    <a:pt x="79153" y="3687685"/>
                    <a:pt x="0" y="3608532"/>
                    <a:pt x="0" y="3510891"/>
                  </a:cubicBezTo>
                  <a:lnTo>
                    <a:pt x="0" y="1904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alpha val="15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</p:grpSp>
      <p:grpSp>
        <p:nvGrpSpPr>
          <p:cNvPr id="8" name="Group 68"/>
          <p:cNvGrpSpPr>
            <a:grpSpLocks/>
          </p:cNvGrpSpPr>
          <p:nvPr/>
        </p:nvGrpSpPr>
        <p:grpSpPr bwMode="auto">
          <a:xfrm>
            <a:off x="1223963" y="1868488"/>
            <a:ext cx="4852987" cy="379412"/>
            <a:chOff x="1224751" y="2276269"/>
            <a:chExt cx="4852003" cy="379817"/>
          </a:xfrm>
        </p:grpSpPr>
        <p:sp>
          <p:nvSpPr>
            <p:cNvPr id="18" name="Rounded Rectangle 17"/>
            <p:cNvSpPr/>
            <p:nvPr/>
          </p:nvSpPr>
          <p:spPr>
            <a:xfrm flipV="1">
              <a:off x="1224751" y="2276269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1279371" y="2330890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2142" name="TextBox 67"/>
            <p:cNvSpPr txBox="1">
              <a:spLocks noChangeArrowheads="1"/>
            </p:cNvSpPr>
            <p:nvPr/>
          </p:nvSpPr>
          <p:spPr bwMode="auto">
            <a:xfrm>
              <a:off x="1292999" y="2306463"/>
              <a:ext cx="1995083" cy="338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Aim of SWOT Analysis</a:t>
              </a:r>
            </a:p>
          </p:txBody>
        </p:sp>
      </p:grpSp>
      <p:grpSp>
        <p:nvGrpSpPr>
          <p:cNvPr id="10" name="Group 67"/>
          <p:cNvGrpSpPr>
            <a:grpSpLocks/>
          </p:cNvGrpSpPr>
          <p:nvPr/>
        </p:nvGrpSpPr>
        <p:grpSpPr bwMode="auto">
          <a:xfrm>
            <a:off x="1227138" y="2300288"/>
            <a:ext cx="4851400" cy="379412"/>
            <a:chOff x="1227152" y="2708176"/>
            <a:chExt cx="4852003" cy="379817"/>
          </a:xfrm>
        </p:grpSpPr>
        <p:sp>
          <p:nvSpPr>
            <p:cNvPr id="33" name="Rounded Rectangle 32"/>
            <p:cNvSpPr/>
            <p:nvPr/>
          </p:nvSpPr>
          <p:spPr>
            <a:xfrm flipV="1">
              <a:off x="1227152" y="2708176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1281772" y="2762797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2135" name="TextBox 68"/>
            <p:cNvSpPr txBox="1">
              <a:spLocks noChangeArrowheads="1"/>
            </p:cNvSpPr>
            <p:nvPr/>
          </p:nvSpPr>
          <p:spPr bwMode="auto">
            <a:xfrm>
              <a:off x="1298598" y="2727246"/>
              <a:ext cx="2489509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Who needs SWOT Analysis?</a:t>
              </a:r>
            </a:p>
          </p:txBody>
        </p:sp>
      </p:grpSp>
      <p:grpSp>
        <p:nvGrpSpPr>
          <p:cNvPr id="12" name="Group 66"/>
          <p:cNvGrpSpPr>
            <a:grpSpLocks/>
          </p:cNvGrpSpPr>
          <p:nvPr/>
        </p:nvGrpSpPr>
        <p:grpSpPr bwMode="auto">
          <a:xfrm>
            <a:off x="1230313" y="2732088"/>
            <a:ext cx="4851400" cy="379412"/>
            <a:chOff x="1229553" y="3140083"/>
            <a:chExt cx="4852003" cy="379817"/>
          </a:xfrm>
        </p:grpSpPr>
        <p:sp>
          <p:nvSpPr>
            <p:cNvPr id="36" name="Rounded Rectangle 35"/>
            <p:cNvSpPr/>
            <p:nvPr/>
          </p:nvSpPr>
          <p:spPr>
            <a:xfrm flipV="1">
              <a:off x="1229553" y="3140083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37" name="Rounded Rectangle 36"/>
            <p:cNvSpPr/>
            <p:nvPr/>
          </p:nvSpPr>
          <p:spPr>
            <a:xfrm>
              <a:off x="1284173" y="3194704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39" name="TextBox 69"/>
            <p:cNvSpPr txBox="1">
              <a:spLocks noChangeArrowheads="1"/>
            </p:cNvSpPr>
            <p:nvPr/>
          </p:nvSpPr>
          <p:spPr bwMode="auto">
            <a:xfrm>
              <a:off x="1305762" y="3146440"/>
              <a:ext cx="2868969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How to conduct SWOT Analysis?</a:t>
              </a:r>
            </a:p>
          </p:txBody>
        </p:sp>
      </p:grpSp>
      <p:grpSp>
        <p:nvGrpSpPr>
          <p:cNvPr id="13" name="Group 65"/>
          <p:cNvGrpSpPr>
            <a:grpSpLocks/>
          </p:cNvGrpSpPr>
          <p:nvPr/>
        </p:nvGrpSpPr>
        <p:grpSpPr bwMode="auto">
          <a:xfrm>
            <a:off x="1235075" y="3595688"/>
            <a:ext cx="4851400" cy="379412"/>
            <a:chOff x="1234355" y="4003897"/>
            <a:chExt cx="4852003" cy="379817"/>
          </a:xfrm>
        </p:grpSpPr>
        <p:sp>
          <p:nvSpPr>
            <p:cNvPr id="42" name="Rounded Rectangle 41"/>
            <p:cNvSpPr/>
            <p:nvPr/>
          </p:nvSpPr>
          <p:spPr>
            <a:xfrm flipV="1">
              <a:off x="1234355" y="4003897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43" name="Rounded Rectangle 42"/>
            <p:cNvSpPr/>
            <p:nvPr/>
          </p:nvSpPr>
          <p:spPr>
            <a:xfrm>
              <a:off x="1288975" y="4058518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32" name="TextBox 71"/>
            <p:cNvSpPr txBox="1">
              <a:spLocks noChangeArrowheads="1"/>
            </p:cNvSpPr>
            <p:nvPr/>
          </p:nvSpPr>
          <p:spPr bwMode="auto">
            <a:xfrm>
              <a:off x="1293100" y="4013432"/>
              <a:ext cx="4128013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Brainstorming &amp; Prioritization in SWOT Analysis</a:t>
              </a:r>
            </a:p>
          </p:txBody>
        </p:sp>
      </p:grpSp>
      <p:sp>
        <p:nvSpPr>
          <p:cNvPr id="13361" name="TextBox 75"/>
          <p:cNvSpPr txBox="1">
            <a:spLocks noChangeArrowheads="1"/>
          </p:cNvSpPr>
          <p:nvPr/>
        </p:nvSpPr>
        <p:spPr bwMode="auto">
          <a:xfrm>
            <a:off x="1235075" y="1071563"/>
            <a:ext cx="2057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 dirty="0">
                <a:solidFill>
                  <a:srgbClr val="F2F2F2"/>
                </a:solidFill>
                <a:latin typeface="+mn-lt"/>
                <a:ea typeface="ＭＳ Ｐゴシック" pitchFamily="34" charset="-128"/>
              </a:rPr>
              <a:t>Learning Objectives</a:t>
            </a:r>
          </a:p>
        </p:txBody>
      </p:sp>
      <p:grpSp>
        <p:nvGrpSpPr>
          <p:cNvPr id="16" name="Group 118"/>
          <p:cNvGrpSpPr>
            <a:grpSpLocks/>
          </p:cNvGrpSpPr>
          <p:nvPr/>
        </p:nvGrpSpPr>
        <p:grpSpPr bwMode="auto">
          <a:xfrm>
            <a:off x="6129338" y="2306638"/>
            <a:ext cx="373062" cy="357187"/>
            <a:chOff x="3590853" y="2593297"/>
            <a:chExt cx="1009796" cy="966108"/>
          </a:xfrm>
        </p:grpSpPr>
        <p:sp>
          <p:nvSpPr>
            <p:cNvPr id="120" name="Rounded Rectangle 119"/>
            <p:cNvSpPr/>
            <p:nvPr/>
          </p:nvSpPr>
          <p:spPr>
            <a:xfrm>
              <a:off x="3590853" y="2593297"/>
              <a:ext cx="1009796" cy="961448"/>
            </a:xfrm>
            <a:prstGeom prst="roundRect">
              <a:avLst>
                <a:gd name="adj" fmla="val 5555"/>
              </a:avLst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0"/>
            </a:gradFill>
            <a:ln>
              <a:solidFill>
                <a:schemeClr val="bg1">
                  <a:lumMod val="75000"/>
                </a:schemeClr>
              </a:solidFill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stA="21000" endPos="22000" dist="50800" dir="5400000" sy="-100000" algn="bl" rotWithShape="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3732653" y="2782225"/>
              <a:ext cx="786354" cy="583959"/>
            </a:xfrm>
            <a:custGeom>
              <a:avLst/>
              <a:gdLst>
                <a:gd name="connsiteX0" fmla="*/ 0 w 2253141"/>
                <a:gd name="connsiteY0" fmla="*/ 996782 h 1679510"/>
                <a:gd name="connsiteX1" fmla="*/ 518905 w 2253141"/>
                <a:gd name="connsiteY1" fmla="*/ 1679510 h 1679510"/>
                <a:gd name="connsiteX2" fmla="*/ 2253141 w 2253141"/>
                <a:gd name="connsiteY2" fmla="*/ 218473 h 1679510"/>
                <a:gd name="connsiteX3" fmla="*/ 1556716 w 2253141"/>
                <a:gd name="connsiteY3" fmla="*/ 0 h 1679510"/>
                <a:gd name="connsiteX4" fmla="*/ 573527 w 2253141"/>
                <a:gd name="connsiteY4" fmla="*/ 1310837 h 1679510"/>
                <a:gd name="connsiteX5" fmla="*/ 341385 w 2253141"/>
                <a:gd name="connsiteY5" fmla="*/ 751000 h 1679510"/>
                <a:gd name="connsiteX6" fmla="*/ 54621 w 2253141"/>
                <a:gd name="connsiteY6" fmla="*/ 955819 h 1679510"/>
                <a:gd name="connsiteX7" fmla="*/ 0 w 2253141"/>
                <a:gd name="connsiteY7" fmla="*/ 996782 h 1679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53141" h="1679510">
                  <a:moveTo>
                    <a:pt x="0" y="996782"/>
                  </a:moveTo>
                  <a:lnTo>
                    <a:pt x="518905" y="1679510"/>
                  </a:lnTo>
                  <a:lnTo>
                    <a:pt x="2253141" y="218473"/>
                  </a:lnTo>
                  <a:lnTo>
                    <a:pt x="1556716" y="0"/>
                  </a:lnTo>
                  <a:lnTo>
                    <a:pt x="573527" y="1310837"/>
                  </a:lnTo>
                  <a:lnTo>
                    <a:pt x="341385" y="751000"/>
                  </a:lnTo>
                  <a:lnTo>
                    <a:pt x="54621" y="955819"/>
                  </a:lnTo>
                  <a:lnTo>
                    <a:pt x="0" y="996782"/>
                  </a:lnTo>
                  <a:close/>
                </a:path>
              </a:pathLst>
            </a:custGeom>
            <a:gradFill>
              <a:gsLst>
                <a:gs pos="0">
                  <a:srgbClr val="008000"/>
                </a:gs>
                <a:gs pos="100000">
                  <a:srgbClr val="94C540"/>
                </a:gs>
              </a:gsLst>
              <a:lin ang="19620000" scaled="0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122" name="Rounded Rectangle 10"/>
            <p:cNvSpPr/>
            <p:nvPr/>
          </p:nvSpPr>
          <p:spPr>
            <a:xfrm>
              <a:off x="3590853" y="2597589"/>
              <a:ext cx="984014" cy="961816"/>
            </a:xfrm>
            <a:custGeom>
              <a:avLst/>
              <a:gdLst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6009055 w 6185849"/>
                <a:gd name="connsiteY5" fmla="*/ 3674030 h 3674030"/>
                <a:gd name="connsiteX6" fmla="*/ 176794 w 6185849"/>
                <a:gd name="connsiteY6" fmla="*/ 3674030 h 3674030"/>
                <a:gd name="connsiteX7" fmla="*/ 0 w 6185849"/>
                <a:gd name="connsiteY7" fmla="*/ 3497236 h 3674030"/>
                <a:gd name="connsiteX8" fmla="*/ 0 w 6185849"/>
                <a:gd name="connsiteY8" fmla="*/ 176794 h 3674030"/>
                <a:gd name="connsiteX0" fmla="*/ 0 w 6185849"/>
                <a:gd name="connsiteY0" fmla="*/ 176794 h 3811663"/>
                <a:gd name="connsiteX1" fmla="*/ 176794 w 6185849"/>
                <a:gd name="connsiteY1" fmla="*/ 0 h 3811663"/>
                <a:gd name="connsiteX2" fmla="*/ 6009055 w 6185849"/>
                <a:gd name="connsiteY2" fmla="*/ 0 h 3811663"/>
                <a:gd name="connsiteX3" fmla="*/ 6185849 w 6185849"/>
                <a:gd name="connsiteY3" fmla="*/ 176794 h 3811663"/>
                <a:gd name="connsiteX4" fmla="*/ 6185849 w 6185849"/>
                <a:gd name="connsiteY4" fmla="*/ 3497236 h 3811663"/>
                <a:gd name="connsiteX5" fmla="*/ 176794 w 6185849"/>
                <a:gd name="connsiteY5" fmla="*/ 3674030 h 3811663"/>
                <a:gd name="connsiteX6" fmla="*/ 0 w 6185849"/>
                <a:gd name="connsiteY6" fmla="*/ 3497236 h 3811663"/>
                <a:gd name="connsiteX7" fmla="*/ 0 w 6185849"/>
                <a:gd name="connsiteY7" fmla="*/ 176794 h 3811663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176794 w 6185849"/>
                <a:gd name="connsiteY4" fmla="*/ 3674030 h 3674030"/>
                <a:gd name="connsiteX5" fmla="*/ 0 w 6185849"/>
                <a:gd name="connsiteY5" fmla="*/ 3497236 h 3674030"/>
                <a:gd name="connsiteX6" fmla="*/ 0 w 6185849"/>
                <a:gd name="connsiteY6" fmla="*/ 176794 h 3674030"/>
                <a:gd name="connsiteX0" fmla="*/ 0 w 6185849"/>
                <a:gd name="connsiteY0" fmla="*/ 190449 h 3687685"/>
                <a:gd name="connsiteX1" fmla="*/ 176794 w 6185849"/>
                <a:gd name="connsiteY1" fmla="*/ 13655 h 3687685"/>
                <a:gd name="connsiteX2" fmla="*/ 4274819 w 6185849"/>
                <a:gd name="connsiteY2" fmla="*/ 0 h 3687685"/>
                <a:gd name="connsiteX3" fmla="*/ 6185849 w 6185849"/>
                <a:gd name="connsiteY3" fmla="*/ 190449 h 3687685"/>
                <a:gd name="connsiteX4" fmla="*/ 176794 w 6185849"/>
                <a:gd name="connsiteY4" fmla="*/ 3687685 h 3687685"/>
                <a:gd name="connsiteX5" fmla="*/ 0 w 6185849"/>
                <a:gd name="connsiteY5" fmla="*/ 3510891 h 3687685"/>
                <a:gd name="connsiteX6" fmla="*/ 0 w 6185849"/>
                <a:gd name="connsiteY6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74819" h="3687685">
                  <a:moveTo>
                    <a:pt x="0" y="190449"/>
                  </a:moveTo>
                  <a:cubicBezTo>
                    <a:pt x="0" y="92808"/>
                    <a:pt x="79153" y="13655"/>
                    <a:pt x="176794" y="13655"/>
                  </a:cubicBezTo>
                  <a:lnTo>
                    <a:pt x="4274819" y="0"/>
                  </a:lnTo>
                  <a:cubicBezTo>
                    <a:pt x="4233852" y="25192"/>
                    <a:pt x="889264" y="3102537"/>
                    <a:pt x="176794" y="3687685"/>
                  </a:cubicBezTo>
                  <a:cubicBezTo>
                    <a:pt x="79153" y="3687685"/>
                    <a:pt x="0" y="3608532"/>
                    <a:pt x="0" y="3510891"/>
                  </a:cubicBezTo>
                  <a:lnTo>
                    <a:pt x="0" y="1904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27000"/>
                  </a:schemeClr>
                </a:gs>
                <a:gs pos="100000">
                  <a:schemeClr val="bg1">
                    <a:alpha val="27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</p:grpSp>
      <p:grpSp>
        <p:nvGrpSpPr>
          <p:cNvPr id="17" name="Group 69"/>
          <p:cNvGrpSpPr>
            <a:grpSpLocks/>
          </p:cNvGrpSpPr>
          <p:nvPr/>
        </p:nvGrpSpPr>
        <p:grpSpPr bwMode="auto">
          <a:xfrm>
            <a:off x="1223963" y="1428750"/>
            <a:ext cx="4852987" cy="379413"/>
            <a:chOff x="1224751" y="2276269"/>
            <a:chExt cx="4852003" cy="379817"/>
          </a:xfrm>
        </p:grpSpPr>
        <p:sp>
          <p:nvSpPr>
            <p:cNvPr id="71" name="Rounded Rectangle 70"/>
            <p:cNvSpPr/>
            <p:nvPr/>
          </p:nvSpPr>
          <p:spPr>
            <a:xfrm flipV="1">
              <a:off x="1224751" y="2276269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22" name="TextBox 67"/>
            <p:cNvSpPr txBox="1">
              <a:spLocks noChangeArrowheads="1"/>
            </p:cNvSpPr>
            <p:nvPr/>
          </p:nvSpPr>
          <p:spPr bwMode="auto">
            <a:xfrm>
              <a:off x="1292999" y="2306464"/>
              <a:ext cx="2171260" cy="3384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What is SWOT Analysis?</a:t>
              </a:r>
            </a:p>
          </p:txBody>
        </p:sp>
      </p:grpSp>
      <p:grpSp>
        <p:nvGrpSpPr>
          <p:cNvPr id="19" name="Group 73"/>
          <p:cNvGrpSpPr>
            <a:grpSpLocks/>
          </p:cNvGrpSpPr>
          <p:nvPr/>
        </p:nvGrpSpPr>
        <p:grpSpPr bwMode="auto">
          <a:xfrm>
            <a:off x="1230313" y="3155950"/>
            <a:ext cx="4851400" cy="379413"/>
            <a:chOff x="1229553" y="3140083"/>
            <a:chExt cx="4852003" cy="379817"/>
          </a:xfrm>
        </p:grpSpPr>
        <p:sp>
          <p:nvSpPr>
            <p:cNvPr id="75" name="Rounded Rectangle 74"/>
            <p:cNvSpPr/>
            <p:nvPr/>
          </p:nvSpPr>
          <p:spPr>
            <a:xfrm flipV="1">
              <a:off x="1229553" y="3140083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6" name="Rounded Rectangle 75"/>
            <p:cNvSpPr/>
            <p:nvPr/>
          </p:nvSpPr>
          <p:spPr>
            <a:xfrm>
              <a:off x="1284173" y="3194704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15" name="TextBox 69"/>
            <p:cNvSpPr txBox="1">
              <a:spLocks noChangeArrowheads="1"/>
            </p:cNvSpPr>
            <p:nvPr/>
          </p:nvSpPr>
          <p:spPr bwMode="auto">
            <a:xfrm>
              <a:off x="1305762" y="3146440"/>
              <a:ext cx="3132526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Benefits &amp; Pitfalls of SWOT Analysis</a:t>
              </a:r>
            </a:p>
          </p:txBody>
        </p:sp>
      </p:grpSp>
      <p:grpSp>
        <p:nvGrpSpPr>
          <p:cNvPr id="20" name="Group 90"/>
          <p:cNvGrpSpPr>
            <a:grpSpLocks/>
          </p:cNvGrpSpPr>
          <p:nvPr/>
        </p:nvGrpSpPr>
        <p:grpSpPr bwMode="auto">
          <a:xfrm>
            <a:off x="4940300" y="4470400"/>
            <a:ext cx="4783138" cy="968375"/>
            <a:chOff x="4940193" y="4878304"/>
            <a:chExt cx="4783391" cy="968295"/>
          </a:xfrm>
        </p:grpSpPr>
        <p:sp>
          <p:nvSpPr>
            <p:cNvPr id="85" name="Oval 84"/>
            <p:cNvSpPr/>
            <p:nvPr/>
          </p:nvSpPr>
          <p:spPr>
            <a:xfrm rot="589461">
              <a:off x="4940193" y="5002119"/>
              <a:ext cx="1249429" cy="109529"/>
            </a:xfrm>
            <a:prstGeom prst="ellipse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 rot="589461">
              <a:off x="5329152" y="5340229"/>
              <a:ext cx="4384907" cy="109528"/>
            </a:xfrm>
            <a:prstGeom prst="rect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7" name="Rounded Rectangle 86"/>
            <p:cNvSpPr/>
            <p:nvPr/>
          </p:nvSpPr>
          <p:spPr>
            <a:xfrm rot="589461">
              <a:off x="8986945" y="5622780"/>
              <a:ext cx="736639" cy="223819"/>
            </a:xfrm>
            <a:prstGeom prst="roundRect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grpSp>
          <p:nvGrpSpPr>
            <p:cNvPr id="11307" name="Group 87"/>
            <p:cNvGrpSpPr>
              <a:grpSpLocks/>
            </p:cNvGrpSpPr>
            <p:nvPr/>
          </p:nvGrpSpPr>
          <p:grpSpPr bwMode="auto">
            <a:xfrm>
              <a:off x="4940193" y="4878304"/>
              <a:ext cx="4783391" cy="825387"/>
              <a:chOff x="4940193" y="4878304"/>
              <a:chExt cx="4783391" cy="825387"/>
            </a:xfrm>
          </p:grpSpPr>
          <p:sp>
            <p:nvSpPr>
              <p:cNvPr id="79" name="Oval 78"/>
              <p:cNvSpPr/>
              <p:nvPr/>
            </p:nvSpPr>
            <p:spPr>
              <a:xfrm rot="589461">
                <a:off x="4940193" y="4878304"/>
                <a:ext cx="1249429" cy="109529"/>
              </a:xfrm>
              <a:prstGeom prst="ellipse">
                <a:avLst/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sp>
            <p:nvSpPr>
              <p:cNvPr id="11309" name="Rectangle 76"/>
              <p:cNvSpPr>
                <a:spLocks noChangeArrowheads="1"/>
              </p:cNvSpPr>
              <p:nvPr/>
            </p:nvSpPr>
            <p:spPr bwMode="auto">
              <a:xfrm rot="589461">
                <a:off x="5329152" y="5216414"/>
                <a:ext cx="4384907" cy="109528"/>
              </a:xfrm>
              <a:prstGeom prst="rect">
                <a:avLst/>
              </a:prstGeom>
              <a:gradFill rotWithShape="1">
                <a:gsLst>
                  <a:gs pos="0">
                    <a:srgbClr val="A6A6A6"/>
                  </a:gs>
                  <a:gs pos="5000">
                    <a:srgbClr val="A6A6A6"/>
                  </a:gs>
                  <a:gs pos="50000">
                    <a:srgbClr val="F2F2F2"/>
                  </a:gs>
                  <a:gs pos="100000">
                    <a:srgbClr val="BFBFBF"/>
                  </a:gs>
                </a:gsLst>
                <a:lin ang="5400000"/>
              </a:gradFill>
              <a:ln w="9525">
                <a:solidFill>
                  <a:srgbClr val="A6A6A6"/>
                </a:solidFill>
                <a:miter lim="800000"/>
                <a:headEnd/>
                <a:tailEnd/>
              </a:ln>
              <a:effectLst>
                <a:outerShdw dist="23000" dir="839963" rotWithShape="0">
                  <a:srgbClr val="808080">
                    <a:alpha val="34998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 lang="nb-NO">
                  <a:solidFill>
                    <a:srgbClr val="FFFFFF"/>
                  </a:solidFill>
                </a:endParaRPr>
              </a:p>
            </p:txBody>
          </p:sp>
          <p:sp>
            <p:nvSpPr>
              <p:cNvPr id="82" name="Rounded Rectangle 81"/>
              <p:cNvSpPr/>
              <p:nvPr/>
            </p:nvSpPr>
            <p:spPr>
              <a:xfrm rot="589461">
                <a:off x="8986945" y="5479917"/>
                <a:ext cx="736639" cy="223819"/>
              </a:xfrm>
              <a:prstGeom prst="roundRect">
                <a:avLst/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95000"/>
                      <a:lumOff val="5000"/>
                    </a:schemeClr>
                  </a:gs>
                  <a:gs pos="59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498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</p:grpSp>
      <p:sp>
        <p:nvSpPr>
          <p:cNvPr id="64" name="TextBox 66"/>
          <p:cNvSpPr txBox="1">
            <a:spLocks noChangeArrowheads="1"/>
          </p:cNvSpPr>
          <p:nvPr/>
        </p:nvSpPr>
        <p:spPr bwMode="auto">
          <a:xfrm>
            <a:off x="1284288" y="2317750"/>
            <a:ext cx="1841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endParaRPr lang="en-US" sz="1600" dirty="0">
              <a:latin typeface="+mn-lt"/>
              <a:ea typeface="ＭＳ Ｐゴシック" pitchFamily="34" charset="-128"/>
            </a:endParaRPr>
          </a:p>
        </p:txBody>
      </p:sp>
      <p:grpSp>
        <p:nvGrpSpPr>
          <p:cNvPr id="22" name="Group 65"/>
          <p:cNvGrpSpPr>
            <a:grpSpLocks/>
          </p:cNvGrpSpPr>
          <p:nvPr/>
        </p:nvGrpSpPr>
        <p:grpSpPr bwMode="auto">
          <a:xfrm>
            <a:off x="1233488" y="4030663"/>
            <a:ext cx="4851400" cy="379412"/>
            <a:chOff x="1234355" y="4003897"/>
            <a:chExt cx="4852003" cy="379817"/>
          </a:xfrm>
        </p:grpSpPr>
        <p:sp>
          <p:nvSpPr>
            <p:cNvPr id="70" name="Rounded Rectangle 69"/>
            <p:cNvSpPr/>
            <p:nvPr/>
          </p:nvSpPr>
          <p:spPr>
            <a:xfrm flipV="1">
              <a:off x="1234355" y="4003897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3" name="Rounded Rectangle 72"/>
            <p:cNvSpPr/>
            <p:nvPr/>
          </p:nvSpPr>
          <p:spPr>
            <a:xfrm>
              <a:off x="1288975" y="4058518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4" name="TextBox 71"/>
            <p:cNvSpPr txBox="1">
              <a:spLocks noChangeArrowheads="1"/>
            </p:cNvSpPr>
            <p:nvPr/>
          </p:nvSpPr>
          <p:spPr bwMode="auto">
            <a:xfrm>
              <a:off x="1293099" y="4013432"/>
              <a:ext cx="1420990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Tips &amp; Exercise</a:t>
              </a:r>
            </a:p>
          </p:txBody>
        </p:sp>
      </p:grpSp>
      <p:sp>
        <p:nvSpPr>
          <p:cNvPr id="68" name="Rounded Rectangle 67"/>
          <p:cNvSpPr/>
          <p:nvPr/>
        </p:nvSpPr>
        <p:spPr bwMode="auto">
          <a:xfrm>
            <a:off x="1278594" y="1483299"/>
            <a:ext cx="4729866" cy="324849"/>
          </a:xfrm>
          <a:prstGeom prst="roundRect">
            <a:avLst/>
          </a:prstGeom>
          <a:gradFill flip="none" rotWithShape="1">
            <a:gsLst>
              <a:gs pos="47000">
                <a:schemeClr val="accent3">
                  <a:lumMod val="40000"/>
                  <a:lumOff val="60000"/>
                  <a:alpha val="0"/>
                </a:schemeClr>
              </a:gs>
              <a:gs pos="100000">
                <a:srgbClr val="FFFFFF">
                  <a:alpha val="72000"/>
                </a:srgb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400" dirty="0">
              <a:solidFill>
                <a:srgbClr val="FFFFFF"/>
              </a:solidFill>
            </a:endParaRPr>
          </a:p>
        </p:txBody>
      </p:sp>
      <p:grpSp>
        <p:nvGrpSpPr>
          <p:cNvPr id="23" name="Group 79"/>
          <p:cNvGrpSpPr>
            <a:grpSpLocks/>
          </p:cNvGrpSpPr>
          <p:nvPr/>
        </p:nvGrpSpPr>
        <p:grpSpPr bwMode="auto">
          <a:xfrm>
            <a:off x="1233488" y="2282825"/>
            <a:ext cx="4852987" cy="381000"/>
            <a:chOff x="1234224" y="1824557"/>
            <a:chExt cx="4852003" cy="379817"/>
          </a:xfrm>
        </p:grpSpPr>
        <p:sp>
          <p:nvSpPr>
            <p:cNvPr id="81" name="Rounded Rectangle 80"/>
            <p:cNvSpPr/>
            <p:nvPr/>
          </p:nvSpPr>
          <p:spPr>
            <a:xfrm flipV="1">
              <a:off x="1234224" y="1824557"/>
              <a:ext cx="4852003" cy="379817"/>
            </a:xfrm>
            <a:prstGeom prst="roundRect">
              <a:avLst/>
            </a:prstGeom>
            <a:solidFill>
              <a:srgbClr val="BDE836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 b="1">
                <a:solidFill>
                  <a:srgbClr val="FFFFFF"/>
                </a:solidFill>
              </a:endParaRPr>
            </a:p>
          </p:txBody>
        </p:sp>
        <p:sp>
          <p:nvSpPr>
            <p:cNvPr id="83" name="Rounded Rectangle 82"/>
            <p:cNvSpPr/>
            <p:nvPr/>
          </p:nvSpPr>
          <p:spPr>
            <a:xfrm>
              <a:off x="1293583" y="1865523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eaLnBrk="1" hangingPunct="1">
                <a:defRPr/>
              </a:pPr>
              <a:r>
                <a:rPr lang="nb-NO" sz="1600" dirty="0">
                  <a:latin typeface="+mn-lt"/>
                </a:rPr>
                <a:t>Who needs SWOT Analysis?</a:t>
              </a:r>
            </a:p>
          </p:txBody>
        </p:sp>
      </p:grpSp>
      <p:pic>
        <p:nvPicPr>
          <p:cNvPr id="69" name="Picture 6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72" name="Picture 7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77" name="عنصر نائب للمحتوى 6">
            <a:extLst>
              <a:ext uri="{FF2B5EF4-FFF2-40B4-BE49-F238E27FC236}">
                <a16:creationId xmlns:a16="http://schemas.microsoft.com/office/drawing/2014/main" id="{DEDD2C5C-222B-4341-9E70-9FF7423917A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13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3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13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4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61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.12755 L -0.31164 -0.28009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90" y="-20394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1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6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1164 -0.28194 L 3.88889E-6 0.1257 " pathEditMode="relative" rAng="0" ptsTypes="AA">
                                      <p:cBhvr>
                                        <p:cTn id="73" dur="8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73" y="20370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2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1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6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grpSp>
        <p:nvGrpSpPr>
          <p:cNvPr id="2" name="Group 263"/>
          <p:cNvGrpSpPr>
            <a:grpSpLocks/>
          </p:cNvGrpSpPr>
          <p:nvPr/>
        </p:nvGrpSpPr>
        <p:grpSpPr bwMode="auto">
          <a:xfrm>
            <a:off x="609600" y="1643063"/>
            <a:ext cx="7945438" cy="4538662"/>
            <a:chOff x="609600" y="373161"/>
            <a:chExt cx="7945438" cy="4538606"/>
          </a:xfrm>
        </p:grpSpPr>
        <p:sp>
          <p:nvSpPr>
            <p:cNvPr id="12319" name="Folded Corner 251"/>
            <p:cNvSpPr>
              <a:spLocks noChangeArrowheads="1"/>
            </p:cNvSpPr>
            <p:nvPr/>
          </p:nvSpPr>
          <p:spPr bwMode="auto">
            <a:xfrm rot="10800000">
              <a:off x="609600" y="377923"/>
              <a:ext cx="7945438" cy="4533844"/>
            </a:xfrm>
            <a:prstGeom prst="foldedCorner">
              <a:avLst>
                <a:gd name="adj" fmla="val 31699"/>
              </a:avLst>
            </a:prstGeom>
            <a:gradFill rotWithShape="1">
              <a:gsLst>
                <a:gs pos="0">
                  <a:srgbClr val="F2F2F2"/>
                </a:gs>
                <a:gs pos="100000">
                  <a:srgbClr val="F2F2F2"/>
                </a:gs>
              </a:gsLst>
              <a:lin ang="5400000"/>
            </a:gradFill>
            <a:ln>
              <a:noFill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320" name="Freeform 262"/>
            <p:cNvSpPr>
              <a:spLocks noChangeArrowheads="1"/>
            </p:cNvSpPr>
            <p:nvPr/>
          </p:nvSpPr>
          <p:spPr bwMode="auto">
            <a:xfrm>
              <a:off x="609600" y="373161"/>
              <a:ext cx="1447800" cy="1425557"/>
            </a:xfrm>
            <a:custGeom>
              <a:avLst/>
              <a:gdLst>
                <a:gd name="T0" fmla="*/ 0 w 971550"/>
                <a:gd name="T1" fmla="*/ 6964986 h 958850"/>
                <a:gd name="T2" fmla="*/ 5786451 w 971550"/>
                <a:gd name="T3" fmla="*/ 5581214 h 958850"/>
                <a:gd name="T4" fmla="*/ 7139738 w 971550"/>
                <a:gd name="T5" fmla="*/ 0 h 958850"/>
                <a:gd name="T6" fmla="*/ 0 w 971550"/>
                <a:gd name="T7" fmla="*/ 6964986 h 9588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71550"/>
                <a:gd name="T13" fmla="*/ 0 h 958850"/>
                <a:gd name="T14" fmla="*/ 971550 w 971550"/>
                <a:gd name="T15" fmla="*/ 958850 h 9588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71550" h="958850">
                  <a:moveTo>
                    <a:pt x="0" y="958850"/>
                  </a:moveTo>
                  <a:lnTo>
                    <a:pt x="787400" y="768350"/>
                  </a:lnTo>
                  <a:lnTo>
                    <a:pt x="971550" y="0"/>
                  </a:lnTo>
                  <a:lnTo>
                    <a:pt x="0" y="958850"/>
                  </a:lnTo>
                  <a:close/>
                </a:path>
              </a:pathLst>
            </a:custGeom>
            <a:gradFill rotWithShape="1">
              <a:gsLst>
                <a:gs pos="0">
                  <a:srgbClr val="BFBFBF"/>
                </a:gs>
                <a:gs pos="41000">
                  <a:srgbClr val="BFBFBF"/>
                </a:gs>
                <a:gs pos="100000">
                  <a:srgbClr val="F2F2F2"/>
                </a:gs>
              </a:gsLst>
              <a:lin ang="2700000"/>
            </a:gradFill>
            <a:ln>
              <a:noFill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n-IN"/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838200" y="3692525"/>
            <a:ext cx="3340100" cy="1276350"/>
            <a:chOff x="838200" y="2463800"/>
            <a:chExt cx="3340100" cy="1276350"/>
          </a:xfrm>
        </p:grpSpPr>
        <p:sp>
          <p:nvSpPr>
            <p:cNvPr id="8" name="Left-Right Arrow 7"/>
            <p:cNvSpPr>
              <a:spLocks noChangeArrowheads="1"/>
            </p:cNvSpPr>
            <p:nvPr/>
          </p:nvSpPr>
          <p:spPr bwMode="auto">
            <a:xfrm>
              <a:off x="838200" y="2463800"/>
              <a:ext cx="3340100" cy="1276350"/>
            </a:xfrm>
            <a:prstGeom prst="leftRightArrow">
              <a:avLst>
                <a:gd name="adj1" fmla="val 50000"/>
                <a:gd name="adj2" fmla="val 50000"/>
              </a:avLst>
            </a:prstGeom>
            <a:solidFill>
              <a:schemeClr val="accent1">
                <a:lumMod val="60000"/>
                <a:lumOff val="40000"/>
              </a:schemeClr>
            </a:solidFill>
            <a:ln w="38100">
              <a:solidFill>
                <a:schemeClr val="bg1"/>
              </a:solidFill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latin typeface="Calibri" pitchFamily="-109" charset="0"/>
                <a:ea typeface="ＭＳ Ｐゴシック" pitchFamily="-109" charset="-128"/>
              </a:endParaRPr>
            </a:p>
          </p:txBody>
        </p:sp>
        <p:sp>
          <p:nvSpPr>
            <p:cNvPr id="12318" name="TextBox 12"/>
            <p:cNvSpPr txBox="1">
              <a:spLocks noChangeArrowheads="1"/>
            </p:cNvSpPr>
            <p:nvPr/>
          </p:nvSpPr>
          <p:spPr bwMode="auto">
            <a:xfrm>
              <a:off x="1448153" y="2905008"/>
              <a:ext cx="213355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algn="ctr" eaLnBrk="1" hangingPunct="1"/>
              <a:r>
                <a:rPr lang="en-US" dirty="0">
                  <a:solidFill>
                    <a:schemeClr val="bg1"/>
                  </a:solidFill>
                </a:rPr>
                <a:t>Management</a:t>
              </a:r>
            </a:p>
          </p:txBody>
        </p:sp>
      </p:grpSp>
      <p:sp>
        <p:nvSpPr>
          <p:cNvPr id="20499" name="TextBox 120"/>
          <p:cNvSpPr txBox="1">
            <a:spLocks noChangeArrowheads="1"/>
          </p:cNvSpPr>
          <p:nvPr/>
        </p:nvSpPr>
        <p:spPr bwMode="auto">
          <a:xfrm>
            <a:off x="1603375" y="4745038"/>
            <a:ext cx="2805113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en-US" sz="1400">
                <a:solidFill>
                  <a:srgbClr val="000000"/>
                </a:solidFill>
              </a:rPr>
              <a:t> When supervisor has issues with </a:t>
            </a:r>
            <a:br>
              <a:rPr lang="en-US" sz="1400">
                <a:solidFill>
                  <a:srgbClr val="000000"/>
                </a:solidFill>
              </a:rPr>
            </a:br>
            <a:r>
              <a:rPr lang="en-US" sz="1400">
                <a:solidFill>
                  <a:srgbClr val="000000"/>
                </a:solidFill>
              </a:rPr>
              <a:t>   work output</a:t>
            </a:r>
          </a:p>
          <a:p>
            <a:pPr eaLnBrk="1" hangingPunct="1">
              <a:buFont typeface="Arial" charset="0"/>
              <a:buChar char="•"/>
            </a:pPr>
            <a:r>
              <a:rPr lang="en-US" sz="1400">
                <a:solidFill>
                  <a:srgbClr val="000000"/>
                </a:solidFill>
              </a:rPr>
              <a:t> Assigned to a new job</a:t>
            </a:r>
          </a:p>
          <a:p>
            <a:pPr eaLnBrk="1" hangingPunct="1">
              <a:buFont typeface="Arial" charset="0"/>
              <a:buChar char="•"/>
            </a:pPr>
            <a:r>
              <a:rPr lang="en-US" sz="1400">
                <a:solidFill>
                  <a:srgbClr val="000000"/>
                </a:solidFill>
              </a:rPr>
              <a:t> New financial year – fresh targets</a:t>
            </a:r>
          </a:p>
          <a:p>
            <a:pPr eaLnBrk="1" hangingPunct="1">
              <a:buFont typeface="Arial" charset="0"/>
              <a:buChar char="•"/>
            </a:pPr>
            <a:r>
              <a:rPr lang="en-US" sz="1400">
                <a:solidFill>
                  <a:srgbClr val="000000"/>
                </a:solidFill>
              </a:rPr>
              <a:t> Job holder seeks to improve </a:t>
            </a:r>
            <a:br>
              <a:rPr lang="en-US" sz="1400">
                <a:solidFill>
                  <a:srgbClr val="000000"/>
                </a:solidFill>
              </a:rPr>
            </a:br>
            <a:r>
              <a:rPr lang="en-US" sz="1400">
                <a:solidFill>
                  <a:srgbClr val="000000"/>
                </a:solidFill>
              </a:rPr>
              <a:t>  performance on the job</a:t>
            </a:r>
            <a:endParaRPr lang="id-ID" sz="1400">
              <a:solidFill>
                <a:srgbClr val="FFFFFF"/>
              </a:solidFill>
            </a:endParaRPr>
          </a:p>
        </p:txBody>
      </p:sp>
      <p:sp>
        <p:nvSpPr>
          <p:cNvPr id="248" name="Freeform 247"/>
          <p:cNvSpPr>
            <a:spLocks noChangeArrowheads="1"/>
          </p:cNvSpPr>
          <p:nvPr/>
        </p:nvSpPr>
        <p:spPr bwMode="auto">
          <a:xfrm rot="2065657">
            <a:off x="231775" y="3500438"/>
            <a:ext cx="788988" cy="384175"/>
          </a:xfrm>
          <a:custGeom>
            <a:avLst/>
            <a:gdLst>
              <a:gd name="T0" fmla="*/ 800 w 1371600"/>
              <a:gd name="T1" fmla="*/ 0 h 393700"/>
              <a:gd name="T2" fmla="*/ 79987 w 1371600"/>
              <a:gd name="T3" fmla="*/ 11236 h 393700"/>
              <a:gd name="T4" fmla="*/ 82386 w 1371600"/>
              <a:gd name="T5" fmla="*/ 134835 h 393700"/>
              <a:gd name="T6" fmla="*/ 86386 w 1371600"/>
              <a:gd name="T7" fmla="*/ 213489 h 393700"/>
              <a:gd name="T8" fmla="*/ 86386 w 1371600"/>
              <a:gd name="T9" fmla="*/ 348324 h 393700"/>
              <a:gd name="T10" fmla="*/ 0 w 1371600"/>
              <a:gd name="T11" fmla="*/ 337087 h 393700"/>
              <a:gd name="T12" fmla="*/ 800 w 1371600"/>
              <a:gd name="T13" fmla="*/ 0 h 3937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371600"/>
              <a:gd name="T22" fmla="*/ 0 h 393700"/>
              <a:gd name="T23" fmla="*/ 1371600 w 1371600"/>
              <a:gd name="T24" fmla="*/ 393700 h 3937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371600" h="393700">
                <a:moveTo>
                  <a:pt x="12700" y="0"/>
                </a:moveTo>
                <a:lnTo>
                  <a:pt x="1270000" y="12700"/>
                </a:lnTo>
                <a:lnTo>
                  <a:pt x="1308100" y="152400"/>
                </a:lnTo>
                <a:lnTo>
                  <a:pt x="1371600" y="241300"/>
                </a:lnTo>
                <a:lnTo>
                  <a:pt x="1371600" y="393700"/>
                </a:lnTo>
                <a:lnTo>
                  <a:pt x="0" y="381000"/>
                </a:lnTo>
                <a:lnTo>
                  <a:pt x="12700" y="0"/>
                </a:lnTo>
                <a:close/>
              </a:path>
            </a:pathLst>
          </a:custGeom>
          <a:solidFill>
            <a:schemeClr val="bg1">
              <a:alpha val="61176"/>
            </a:schemeClr>
          </a:solidFill>
          <a:ln>
            <a:noFill/>
          </a:ln>
          <a:effectLst>
            <a:outerShdw dist="23000" dir="5400000" rotWithShape="0">
              <a:srgbClr val="808080">
                <a:alpha val="34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n-IN"/>
          </a:p>
        </p:txBody>
      </p:sp>
      <p:sp>
        <p:nvSpPr>
          <p:cNvPr id="251" name="Freeform 250"/>
          <p:cNvSpPr>
            <a:spLocks noChangeArrowheads="1"/>
          </p:cNvSpPr>
          <p:nvPr/>
        </p:nvSpPr>
        <p:spPr bwMode="auto">
          <a:xfrm rot="-1653158">
            <a:off x="8197850" y="2039938"/>
            <a:ext cx="788988" cy="384175"/>
          </a:xfrm>
          <a:custGeom>
            <a:avLst/>
            <a:gdLst>
              <a:gd name="T0" fmla="*/ 800 w 1371600"/>
              <a:gd name="T1" fmla="*/ 0 h 393700"/>
              <a:gd name="T2" fmla="*/ 79987 w 1371600"/>
              <a:gd name="T3" fmla="*/ 11236 h 393700"/>
              <a:gd name="T4" fmla="*/ 82386 w 1371600"/>
              <a:gd name="T5" fmla="*/ 134835 h 393700"/>
              <a:gd name="T6" fmla="*/ 86386 w 1371600"/>
              <a:gd name="T7" fmla="*/ 213489 h 393700"/>
              <a:gd name="T8" fmla="*/ 86386 w 1371600"/>
              <a:gd name="T9" fmla="*/ 348324 h 393700"/>
              <a:gd name="T10" fmla="*/ 0 w 1371600"/>
              <a:gd name="T11" fmla="*/ 337087 h 393700"/>
              <a:gd name="T12" fmla="*/ 800 w 1371600"/>
              <a:gd name="T13" fmla="*/ 0 h 3937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371600"/>
              <a:gd name="T22" fmla="*/ 0 h 393700"/>
              <a:gd name="T23" fmla="*/ 1371600 w 1371600"/>
              <a:gd name="T24" fmla="*/ 393700 h 3937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371600" h="393700">
                <a:moveTo>
                  <a:pt x="12700" y="0"/>
                </a:moveTo>
                <a:lnTo>
                  <a:pt x="1270000" y="12700"/>
                </a:lnTo>
                <a:lnTo>
                  <a:pt x="1308100" y="152400"/>
                </a:lnTo>
                <a:lnTo>
                  <a:pt x="1371600" y="241300"/>
                </a:lnTo>
                <a:lnTo>
                  <a:pt x="1371600" y="393700"/>
                </a:lnTo>
                <a:lnTo>
                  <a:pt x="0" y="381000"/>
                </a:lnTo>
                <a:lnTo>
                  <a:pt x="12700" y="0"/>
                </a:lnTo>
                <a:close/>
              </a:path>
            </a:pathLst>
          </a:custGeom>
          <a:solidFill>
            <a:schemeClr val="bg1">
              <a:alpha val="61176"/>
            </a:schemeClr>
          </a:solidFill>
          <a:ln>
            <a:noFill/>
          </a:ln>
          <a:effectLst>
            <a:outerShdw dist="23000" dir="5400000" rotWithShape="0">
              <a:srgbClr val="808080">
                <a:alpha val="34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n-IN"/>
          </a:p>
        </p:txBody>
      </p:sp>
      <p:grpSp>
        <p:nvGrpSpPr>
          <p:cNvPr id="4" name="Group 44"/>
          <p:cNvGrpSpPr>
            <a:grpSpLocks/>
          </p:cNvGrpSpPr>
          <p:nvPr/>
        </p:nvGrpSpPr>
        <p:grpSpPr bwMode="auto">
          <a:xfrm>
            <a:off x="1058863" y="5080000"/>
            <a:ext cx="523875" cy="522288"/>
            <a:chOff x="3293017" y="1631156"/>
            <a:chExt cx="461420" cy="460375"/>
          </a:xfrm>
        </p:grpSpPr>
        <p:sp>
          <p:nvSpPr>
            <p:cNvPr id="12315" name="Ellipse 53"/>
            <p:cNvSpPr>
              <a:spLocks noChangeArrowheads="1"/>
            </p:cNvSpPr>
            <p:nvPr/>
          </p:nvSpPr>
          <p:spPr bwMode="auto">
            <a:xfrm>
              <a:off x="3294415" y="1631156"/>
              <a:ext cx="460022" cy="460375"/>
            </a:xfrm>
            <a:prstGeom prst="ellipse">
              <a:avLst/>
            </a:prstGeom>
            <a:solidFill>
              <a:srgbClr val="FFFFFF">
                <a:alpha val="61960"/>
              </a:srgbClr>
            </a:solidFill>
            <a:ln w="9525">
              <a:solidFill>
                <a:srgbClr val="FFFFFF"/>
              </a:solidFill>
              <a:round/>
              <a:headEnd/>
              <a:tailEnd/>
            </a:ln>
            <a:effectLst>
              <a:outerShdw dist="38100" dir="2700000" algn="tl" rotWithShape="0">
                <a:srgbClr val="808080">
                  <a:alpha val="39998"/>
                </a:srgbClr>
              </a:outerShdw>
            </a:effec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316" name="Tekstboks 54"/>
            <p:cNvSpPr txBox="1">
              <a:spLocks noChangeArrowheads="1"/>
            </p:cNvSpPr>
            <p:nvPr/>
          </p:nvSpPr>
          <p:spPr bwMode="auto">
            <a:xfrm>
              <a:off x="3293017" y="1692826"/>
              <a:ext cx="46037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algn="ctr" eaLnBrk="1" hangingPunct="1"/>
              <a:r>
                <a:rPr lang="da-DK">
                  <a:solidFill>
                    <a:srgbClr val="000000"/>
                  </a:solidFill>
                </a:rPr>
                <a:t>1</a:t>
              </a:r>
            </a:p>
          </p:txBody>
        </p:sp>
      </p:grpSp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2906713" y="2733675"/>
            <a:ext cx="3340100" cy="1276350"/>
            <a:chOff x="838200" y="2463800"/>
            <a:chExt cx="3340100" cy="1276350"/>
          </a:xfrm>
        </p:grpSpPr>
        <p:sp>
          <p:nvSpPr>
            <p:cNvPr id="45" name="Left-Right Arrow 44"/>
            <p:cNvSpPr>
              <a:spLocks noChangeArrowheads="1"/>
            </p:cNvSpPr>
            <p:nvPr/>
          </p:nvSpPr>
          <p:spPr bwMode="auto">
            <a:xfrm>
              <a:off x="838200" y="2463800"/>
              <a:ext cx="3340100" cy="1276350"/>
            </a:xfrm>
            <a:prstGeom prst="leftRightArrow">
              <a:avLst>
                <a:gd name="adj1" fmla="val 50000"/>
                <a:gd name="adj2" fmla="val 50000"/>
              </a:avLst>
            </a:prstGeom>
            <a:solidFill>
              <a:schemeClr val="accent4">
                <a:lumMod val="60000"/>
                <a:lumOff val="40000"/>
              </a:schemeClr>
            </a:solidFill>
            <a:ln w="38100">
              <a:solidFill>
                <a:schemeClr val="bg1"/>
              </a:solidFill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latin typeface="Calibri" pitchFamily="-109" charset="0"/>
                <a:ea typeface="ＭＳ Ｐゴシック" pitchFamily="-109" charset="-128"/>
              </a:endParaRPr>
            </a:p>
          </p:txBody>
        </p:sp>
        <p:sp>
          <p:nvSpPr>
            <p:cNvPr id="12314" name="TextBox 12"/>
            <p:cNvSpPr txBox="1">
              <a:spLocks noChangeArrowheads="1"/>
            </p:cNvSpPr>
            <p:nvPr/>
          </p:nvSpPr>
          <p:spPr bwMode="auto">
            <a:xfrm>
              <a:off x="1448153" y="2905008"/>
              <a:ext cx="213355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algn="ctr" eaLnBrk="1" hangingPunct="1"/>
              <a:r>
                <a:rPr lang="en-US">
                  <a:solidFill>
                    <a:schemeClr val="bg1"/>
                  </a:solidFill>
                </a:rPr>
                <a:t>Business Unit</a:t>
              </a:r>
            </a:p>
          </p:txBody>
        </p:sp>
      </p:grpSp>
      <p:grpSp>
        <p:nvGrpSpPr>
          <p:cNvPr id="6" name="Group 44"/>
          <p:cNvGrpSpPr>
            <a:grpSpLocks/>
          </p:cNvGrpSpPr>
          <p:nvPr/>
        </p:nvGrpSpPr>
        <p:grpSpPr bwMode="auto">
          <a:xfrm>
            <a:off x="3132138" y="1879600"/>
            <a:ext cx="523875" cy="522288"/>
            <a:chOff x="3293017" y="1631205"/>
            <a:chExt cx="461084" cy="459989"/>
          </a:xfrm>
        </p:grpSpPr>
        <p:sp>
          <p:nvSpPr>
            <p:cNvPr id="12311" name="Ellipse 53"/>
            <p:cNvSpPr>
              <a:spLocks noChangeArrowheads="1"/>
            </p:cNvSpPr>
            <p:nvPr/>
          </p:nvSpPr>
          <p:spPr bwMode="auto">
            <a:xfrm>
              <a:off x="3294414" y="1631205"/>
              <a:ext cx="459687" cy="459989"/>
            </a:xfrm>
            <a:prstGeom prst="ellipse">
              <a:avLst/>
            </a:prstGeom>
            <a:solidFill>
              <a:srgbClr val="FFFFFF">
                <a:alpha val="61960"/>
              </a:srgbClr>
            </a:solidFill>
            <a:ln w="9525">
              <a:solidFill>
                <a:srgbClr val="FFFFFF"/>
              </a:solidFill>
              <a:round/>
              <a:headEnd/>
              <a:tailEnd/>
            </a:ln>
            <a:effectLst>
              <a:outerShdw dist="38100" dir="2700000" algn="tl" rotWithShape="0">
                <a:srgbClr val="808080">
                  <a:alpha val="39998"/>
                </a:srgbClr>
              </a:outerShdw>
            </a:effec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312" name="Tekstboks 54"/>
            <p:cNvSpPr txBox="1">
              <a:spLocks noChangeArrowheads="1"/>
            </p:cNvSpPr>
            <p:nvPr/>
          </p:nvSpPr>
          <p:spPr bwMode="auto">
            <a:xfrm>
              <a:off x="3293017" y="1692826"/>
              <a:ext cx="460375" cy="325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algn="ctr" eaLnBrk="1" hangingPunct="1"/>
              <a:r>
                <a:rPr lang="da-DK">
                  <a:solidFill>
                    <a:srgbClr val="000000"/>
                  </a:solidFill>
                </a:rPr>
                <a:t>2</a:t>
              </a:r>
            </a:p>
          </p:txBody>
        </p:sp>
      </p:grpSp>
      <p:sp>
        <p:nvSpPr>
          <p:cNvPr id="50" name="TextBox 120"/>
          <p:cNvSpPr txBox="1">
            <a:spLocks noChangeArrowheads="1"/>
          </p:cNvSpPr>
          <p:nvPr/>
        </p:nvSpPr>
        <p:spPr bwMode="auto">
          <a:xfrm>
            <a:off x="3654425" y="1570038"/>
            <a:ext cx="2732088" cy="16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id-ID" sz="1400">
                <a:solidFill>
                  <a:srgbClr val="000000"/>
                </a:solidFill>
              </a:rPr>
              <a:t> </a:t>
            </a:r>
            <a:r>
              <a:rPr lang="en-US" sz="1400">
                <a:solidFill>
                  <a:srgbClr val="000000"/>
                </a:solidFill>
              </a:rPr>
              <a:t>When the team has not met its </a:t>
            </a:r>
            <a:br>
              <a:rPr lang="en-US" sz="1400">
                <a:solidFill>
                  <a:srgbClr val="000000"/>
                </a:solidFill>
              </a:rPr>
            </a:br>
            <a:r>
              <a:rPr lang="en-US" sz="1400">
                <a:solidFill>
                  <a:srgbClr val="000000"/>
                </a:solidFill>
              </a:rPr>
              <a:t>   targets</a:t>
            </a:r>
          </a:p>
          <a:p>
            <a:pPr eaLnBrk="1" hangingPunct="1">
              <a:buFont typeface="Arial" charset="0"/>
              <a:buChar char="•"/>
            </a:pPr>
            <a:r>
              <a:rPr lang="en-US" sz="1400">
                <a:solidFill>
                  <a:srgbClr val="000000"/>
                </a:solidFill>
              </a:rPr>
              <a:t> Customer service can be better</a:t>
            </a:r>
          </a:p>
          <a:p>
            <a:pPr eaLnBrk="1" hangingPunct="1">
              <a:buFont typeface="Arial" charset="0"/>
              <a:buChar char="•"/>
            </a:pPr>
            <a:r>
              <a:rPr lang="en-US" sz="1400">
                <a:solidFill>
                  <a:srgbClr val="000000"/>
                </a:solidFill>
              </a:rPr>
              <a:t> Launching a new business unit to </a:t>
            </a:r>
            <a:br>
              <a:rPr lang="en-US" sz="1400">
                <a:solidFill>
                  <a:srgbClr val="000000"/>
                </a:solidFill>
              </a:rPr>
            </a:br>
            <a:r>
              <a:rPr lang="en-US" sz="1400">
                <a:solidFill>
                  <a:srgbClr val="000000"/>
                </a:solidFill>
              </a:rPr>
              <a:t>   pursue a  new business</a:t>
            </a:r>
          </a:p>
          <a:p>
            <a:pPr eaLnBrk="1" hangingPunct="1">
              <a:buFont typeface="Arial" charset="0"/>
              <a:buChar char="•"/>
            </a:pPr>
            <a:r>
              <a:rPr lang="en-US" sz="1400">
                <a:solidFill>
                  <a:srgbClr val="000000"/>
                </a:solidFill>
              </a:rPr>
              <a:t> New team leader is appointed</a:t>
            </a:r>
            <a:endParaRPr lang="id-ID" sz="1400">
              <a:solidFill>
                <a:srgbClr val="FFFFFF"/>
              </a:solidFill>
            </a:endParaRPr>
          </a:p>
          <a:p>
            <a:pPr eaLnBrk="1" hangingPunct="1"/>
            <a:endParaRPr lang="id-ID" sz="1400">
              <a:solidFill>
                <a:srgbClr val="FFFFFF"/>
              </a:solidFill>
            </a:endParaRPr>
          </a:p>
        </p:txBody>
      </p:sp>
      <p:grpSp>
        <p:nvGrpSpPr>
          <p:cNvPr id="7" name="Group 50"/>
          <p:cNvGrpSpPr>
            <a:grpSpLocks/>
          </p:cNvGrpSpPr>
          <p:nvPr/>
        </p:nvGrpSpPr>
        <p:grpSpPr bwMode="auto">
          <a:xfrm>
            <a:off x="4970463" y="3721100"/>
            <a:ext cx="3340100" cy="1276350"/>
            <a:chOff x="838200" y="2463800"/>
            <a:chExt cx="3340100" cy="1276350"/>
          </a:xfrm>
        </p:grpSpPr>
        <p:sp>
          <p:nvSpPr>
            <p:cNvPr id="52" name="Left-Right Arrow 51"/>
            <p:cNvSpPr>
              <a:spLocks noChangeArrowheads="1"/>
            </p:cNvSpPr>
            <p:nvPr/>
          </p:nvSpPr>
          <p:spPr bwMode="auto">
            <a:xfrm>
              <a:off x="838200" y="2463800"/>
              <a:ext cx="3340100" cy="1276350"/>
            </a:xfrm>
            <a:prstGeom prst="leftRightArrow">
              <a:avLst>
                <a:gd name="adj1" fmla="val 50000"/>
                <a:gd name="adj2" fmla="val 50000"/>
              </a:avLst>
            </a:prstGeom>
            <a:solidFill>
              <a:schemeClr val="accent2">
                <a:lumMod val="60000"/>
                <a:lumOff val="40000"/>
              </a:schemeClr>
            </a:solidFill>
            <a:ln w="38100">
              <a:solidFill>
                <a:schemeClr val="bg1"/>
              </a:solidFill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latin typeface="Calibri" pitchFamily="-109" charset="0"/>
                <a:ea typeface="ＭＳ Ｐゴシック" pitchFamily="-109" charset="-128"/>
              </a:endParaRPr>
            </a:p>
          </p:txBody>
        </p:sp>
        <p:sp>
          <p:nvSpPr>
            <p:cNvPr id="12310" name="TextBox 12"/>
            <p:cNvSpPr txBox="1">
              <a:spLocks noChangeArrowheads="1"/>
            </p:cNvSpPr>
            <p:nvPr/>
          </p:nvSpPr>
          <p:spPr bwMode="auto">
            <a:xfrm>
              <a:off x="1448153" y="2905008"/>
              <a:ext cx="213355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algn="ctr" eaLnBrk="1" hangingPunct="1"/>
              <a:r>
                <a:rPr lang="en-US">
                  <a:solidFill>
                    <a:schemeClr val="bg1"/>
                  </a:solidFill>
                </a:rPr>
                <a:t>Company</a:t>
              </a:r>
            </a:p>
          </p:txBody>
        </p:sp>
      </p:grpSp>
      <p:sp>
        <p:nvSpPr>
          <p:cNvPr id="54" name="TextBox 120"/>
          <p:cNvSpPr txBox="1">
            <a:spLocks noChangeArrowheads="1"/>
          </p:cNvSpPr>
          <p:nvPr/>
        </p:nvSpPr>
        <p:spPr bwMode="auto">
          <a:xfrm>
            <a:off x="5789613" y="4919663"/>
            <a:ext cx="2876550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id-ID" sz="1400">
                <a:solidFill>
                  <a:srgbClr val="000000"/>
                </a:solidFill>
              </a:rPr>
              <a:t> </a:t>
            </a:r>
            <a:r>
              <a:rPr lang="en-US" sz="1400">
                <a:solidFill>
                  <a:srgbClr val="000000"/>
                </a:solidFill>
              </a:rPr>
              <a:t>When revenue, cost &amp; expense </a:t>
            </a:r>
            <a:br>
              <a:rPr lang="en-US" sz="1400">
                <a:solidFill>
                  <a:srgbClr val="000000"/>
                </a:solidFill>
              </a:rPr>
            </a:br>
            <a:r>
              <a:rPr lang="en-US" sz="1400">
                <a:solidFill>
                  <a:srgbClr val="000000"/>
                </a:solidFill>
              </a:rPr>
              <a:t>   targets are not being  achieved </a:t>
            </a:r>
          </a:p>
          <a:p>
            <a:pPr eaLnBrk="1" hangingPunct="1">
              <a:buFont typeface="Arial" charset="0"/>
              <a:buChar char="•"/>
            </a:pPr>
            <a:r>
              <a:rPr lang="en-US" sz="1400">
                <a:solidFill>
                  <a:srgbClr val="000000"/>
                </a:solidFill>
              </a:rPr>
              <a:t> Market share is declining</a:t>
            </a:r>
          </a:p>
          <a:p>
            <a:pPr eaLnBrk="1" hangingPunct="1">
              <a:buFont typeface="Arial" charset="0"/>
              <a:buChar char="•"/>
            </a:pPr>
            <a:r>
              <a:rPr lang="en-US" sz="1400">
                <a:solidFill>
                  <a:srgbClr val="000000"/>
                </a:solidFill>
              </a:rPr>
              <a:t> Industry conditions are unfavorable </a:t>
            </a:r>
          </a:p>
          <a:p>
            <a:pPr eaLnBrk="1" hangingPunct="1">
              <a:buFont typeface="Arial" charset="0"/>
              <a:buChar char="•"/>
            </a:pPr>
            <a:r>
              <a:rPr lang="en-US" sz="1400">
                <a:solidFill>
                  <a:srgbClr val="000000"/>
                </a:solidFill>
              </a:rPr>
              <a:t> Launching a new business venture</a:t>
            </a:r>
            <a:endParaRPr lang="id-ID" sz="1400">
              <a:solidFill>
                <a:srgbClr val="FFFFFF"/>
              </a:solidFill>
            </a:endParaRPr>
          </a:p>
        </p:txBody>
      </p:sp>
      <p:grpSp>
        <p:nvGrpSpPr>
          <p:cNvPr id="9" name="Group 44"/>
          <p:cNvGrpSpPr>
            <a:grpSpLocks/>
          </p:cNvGrpSpPr>
          <p:nvPr/>
        </p:nvGrpSpPr>
        <p:grpSpPr bwMode="auto">
          <a:xfrm>
            <a:off x="5286375" y="5129213"/>
            <a:ext cx="522288" cy="522287"/>
            <a:chOff x="3293017" y="1631205"/>
            <a:chExt cx="461084" cy="459989"/>
          </a:xfrm>
        </p:grpSpPr>
        <p:sp>
          <p:nvSpPr>
            <p:cNvPr id="12307" name="Ellipse 53"/>
            <p:cNvSpPr>
              <a:spLocks noChangeArrowheads="1"/>
            </p:cNvSpPr>
            <p:nvPr/>
          </p:nvSpPr>
          <p:spPr bwMode="auto">
            <a:xfrm>
              <a:off x="3294419" y="1631205"/>
              <a:ext cx="459682" cy="459989"/>
            </a:xfrm>
            <a:prstGeom prst="ellipse">
              <a:avLst/>
            </a:prstGeom>
            <a:solidFill>
              <a:srgbClr val="FFFFFF">
                <a:alpha val="61960"/>
              </a:srgbClr>
            </a:solidFill>
            <a:ln w="9525">
              <a:solidFill>
                <a:srgbClr val="FFFFFF"/>
              </a:solidFill>
              <a:round/>
              <a:headEnd/>
              <a:tailEnd/>
            </a:ln>
            <a:effectLst>
              <a:outerShdw dist="38100" dir="2700000" algn="tl" rotWithShape="0">
                <a:srgbClr val="808080">
                  <a:alpha val="39998"/>
                </a:srgbClr>
              </a:outerShdw>
            </a:effec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308" name="Tekstboks 54"/>
            <p:cNvSpPr txBox="1">
              <a:spLocks noChangeArrowheads="1"/>
            </p:cNvSpPr>
            <p:nvPr/>
          </p:nvSpPr>
          <p:spPr bwMode="auto">
            <a:xfrm>
              <a:off x="3293017" y="1692826"/>
              <a:ext cx="460375" cy="325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algn="ctr" eaLnBrk="1" hangingPunct="1"/>
              <a:r>
                <a:rPr lang="da-DK">
                  <a:solidFill>
                    <a:srgbClr val="000000"/>
                  </a:solidFill>
                </a:rPr>
                <a:t>3</a:t>
              </a:r>
            </a:p>
          </p:txBody>
        </p:sp>
      </p:grpSp>
      <p:sp>
        <p:nvSpPr>
          <p:cNvPr id="46" name="TextBox 54"/>
          <p:cNvSpPr txBox="1">
            <a:spLocks noChangeArrowheads="1"/>
          </p:cNvSpPr>
          <p:nvPr/>
        </p:nvSpPr>
        <p:spPr bwMode="auto">
          <a:xfrm>
            <a:off x="785813" y="258763"/>
            <a:ext cx="53244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Who needs SWOT Analysis?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pic>
        <p:nvPicPr>
          <p:cNvPr id="31" name="Picture 30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32" name="Picture 3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33" name="عنصر نائب للمحتوى 6">
            <a:extLst>
              <a:ext uri="{FF2B5EF4-FFF2-40B4-BE49-F238E27FC236}">
                <a16:creationId xmlns:a16="http://schemas.microsoft.com/office/drawing/2014/main" id="{A74A54A1-E7E3-43CF-8F8F-C628CD33300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8351 0.45603 C -0.2816 0.32246 -0.27952 0.1889 -0.23247 0.11297 C -0.18507 0.03705 -0.09271 0.01853 -5.55556E-7 5.18519E-6 " pathEditMode="relative" ptsTypes="aaA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10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1441 -0.31273 C 0.31215 -0.2213 0.3099 -0.12963 0.25764 -0.07755 C 0.20521 -0.02546 0.10278 -0.01273 -8.33333E-7 5.55112E-17 " pathEditMode="relative" rAng="0" ptsTypes="aaA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29" y="1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635 0.45185 C 0.24461 0.31945 0.24288 0.18704 0.20191 0.11181 C 0.16076 0.03658 0.08055 0.01829 4.72222E-6 -1.48148E-6 " pathEditMode="relative" rAng="0" ptsTypes="aaA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26" y="-22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9" grpId="0"/>
      <p:bldP spid="248" grpId="0" animBg="1"/>
      <p:bldP spid="251" grpId="0" animBg="1"/>
      <p:bldP spid="50" grpId="0"/>
      <p:bldP spid="5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51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sp>
        <p:nvSpPr>
          <p:cNvPr id="21" name="Freeform 20"/>
          <p:cNvSpPr/>
          <p:nvPr/>
        </p:nvSpPr>
        <p:spPr bwMode="auto">
          <a:xfrm rot="10800000">
            <a:off x="3654425" y="5562600"/>
            <a:ext cx="1524000" cy="1219200"/>
          </a:xfrm>
          <a:custGeom>
            <a:avLst/>
            <a:gdLst>
              <a:gd name="connsiteX0" fmla="*/ 0 w 1524000"/>
              <a:gd name="connsiteY0" fmla="*/ 0 h 1320800"/>
              <a:gd name="connsiteX1" fmla="*/ 0 w 1524000"/>
              <a:gd name="connsiteY1" fmla="*/ 342900 h 1320800"/>
              <a:gd name="connsiteX2" fmla="*/ 177800 w 1524000"/>
              <a:gd name="connsiteY2" fmla="*/ 393700 h 1320800"/>
              <a:gd name="connsiteX3" fmla="*/ 177800 w 1524000"/>
              <a:gd name="connsiteY3" fmla="*/ 685800 h 1320800"/>
              <a:gd name="connsiteX4" fmla="*/ 368300 w 1524000"/>
              <a:gd name="connsiteY4" fmla="*/ 723900 h 1320800"/>
              <a:gd name="connsiteX5" fmla="*/ 381000 w 1524000"/>
              <a:gd name="connsiteY5" fmla="*/ 1003300 h 1320800"/>
              <a:gd name="connsiteX6" fmla="*/ 546100 w 1524000"/>
              <a:gd name="connsiteY6" fmla="*/ 1028700 h 1320800"/>
              <a:gd name="connsiteX7" fmla="*/ 558800 w 1524000"/>
              <a:gd name="connsiteY7" fmla="*/ 1320800 h 1320800"/>
              <a:gd name="connsiteX8" fmla="*/ 1016000 w 1524000"/>
              <a:gd name="connsiteY8" fmla="*/ 1320800 h 1320800"/>
              <a:gd name="connsiteX9" fmla="*/ 1016000 w 1524000"/>
              <a:gd name="connsiteY9" fmla="*/ 1016000 h 1320800"/>
              <a:gd name="connsiteX10" fmla="*/ 1143000 w 1524000"/>
              <a:gd name="connsiteY10" fmla="*/ 1016000 h 1320800"/>
              <a:gd name="connsiteX11" fmla="*/ 1155700 w 1524000"/>
              <a:gd name="connsiteY11" fmla="*/ 711200 h 1320800"/>
              <a:gd name="connsiteX12" fmla="*/ 1333500 w 1524000"/>
              <a:gd name="connsiteY12" fmla="*/ 698500 h 1320800"/>
              <a:gd name="connsiteX13" fmla="*/ 1333500 w 1524000"/>
              <a:gd name="connsiteY13" fmla="*/ 368300 h 1320800"/>
              <a:gd name="connsiteX14" fmla="*/ 1524000 w 1524000"/>
              <a:gd name="connsiteY14" fmla="*/ 342900 h 1320800"/>
              <a:gd name="connsiteX15" fmla="*/ 1498600 w 1524000"/>
              <a:gd name="connsiteY15" fmla="*/ 12700 h 1320800"/>
              <a:gd name="connsiteX16" fmla="*/ 0 w 1524000"/>
              <a:gd name="connsiteY16" fmla="*/ 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24000" h="1320800">
                <a:moveTo>
                  <a:pt x="0" y="0"/>
                </a:moveTo>
                <a:lnTo>
                  <a:pt x="0" y="342900"/>
                </a:lnTo>
                <a:lnTo>
                  <a:pt x="177800" y="393700"/>
                </a:lnTo>
                <a:lnTo>
                  <a:pt x="177800" y="685800"/>
                </a:lnTo>
                <a:lnTo>
                  <a:pt x="368300" y="723900"/>
                </a:lnTo>
                <a:lnTo>
                  <a:pt x="381000" y="1003300"/>
                </a:lnTo>
                <a:lnTo>
                  <a:pt x="546100" y="1028700"/>
                </a:lnTo>
                <a:lnTo>
                  <a:pt x="558800" y="1320800"/>
                </a:lnTo>
                <a:lnTo>
                  <a:pt x="1016000" y="1320800"/>
                </a:lnTo>
                <a:lnTo>
                  <a:pt x="1016000" y="1016000"/>
                </a:lnTo>
                <a:lnTo>
                  <a:pt x="1143000" y="1016000"/>
                </a:lnTo>
                <a:lnTo>
                  <a:pt x="1155700" y="711200"/>
                </a:lnTo>
                <a:lnTo>
                  <a:pt x="1333500" y="698500"/>
                </a:lnTo>
                <a:lnTo>
                  <a:pt x="1333500" y="368300"/>
                </a:lnTo>
                <a:lnTo>
                  <a:pt x="1524000" y="342900"/>
                </a:lnTo>
                <a:lnTo>
                  <a:pt x="1498600" y="127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ea typeface="ＭＳ Ｐゴシック" charset="-128"/>
            </a:endParaRP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2874963" y="985838"/>
            <a:ext cx="2987675" cy="4659312"/>
            <a:chOff x="4566463" y="986358"/>
            <a:chExt cx="2988622" cy="4658792"/>
          </a:xfrm>
        </p:grpSpPr>
        <p:sp>
          <p:nvSpPr>
            <p:cNvPr id="13331" name="Stored Data 21"/>
            <p:cNvSpPr>
              <a:spLocks noChangeArrowheads="1"/>
            </p:cNvSpPr>
            <p:nvPr/>
          </p:nvSpPr>
          <p:spPr bwMode="auto">
            <a:xfrm rot="4512356" flipV="1">
              <a:off x="5894107" y="4725938"/>
              <a:ext cx="347624" cy="713014"/>
            </a:xfrm>
            <a:prstGeom prst="flowChartOnlineStorage">
              <a:avLst/>
            </a:prstGeom>
            <a:gradFill rotWithShape="1">
              <a:gsLst>
                <a:gs pos="0">
                  <a:srgbClr val="0D0D0D"/>
                </a:gs>
                <a:gs pos="54000">
                  <a:srgbClr val="4F6228"/>
                </a:gs>
                <a:gs pos="100000">
                  <a:srgbClr val="0D0D0D"/>
                </a:gs>
              </a:gsLst>
              <a:lin ang="5400000"/>
            </a:gradFill>
            <a:ln>
              <a:noFill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332" name="Stored Data 22"/>
            <p:cNvSpPr>
              <a:spLocks noChangeArrowheads="1"/>
            </p:cNvSpPr>
            <p:nvPr/>
          </p:nvSpPr>
          <p:spPr bwMode="auto">
            <a:xfrm rot="5400000" flipH="1">
              <a:off x="5906019" y="5239491"/>
              <a:ext cx="353972" cy="457345"/>
            </a:xfrm>
            <a:prstGeom prst="flowChartOnlineStorage">
              <a:avLst/>
            </a:prstGeom>
            <a:gradFill rotWithShape="1">
              <a:gsLst>
                <a:gs pos="0">
                  <a:srgbClr val="254061"/>
                </a:gs>
                <a:gs pos="51000">
                  <a:srgbClr val="376092"/>
                </a:gs>
                <a:gs pos="100000">
                  <a:srgbClr val="254061"/>
                </a:gs>
              </a:gsLst>
              <a:lin ang="5400000"/>
            </a:gradFill>
            <a:ln>
              <a:noFill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333" name="Stored Data 23"/>
            <p:cNvSpPr>
              <a:spLocks noChangeArrowheads="1"/>
            </p:cNvSpPr>
            <p:nvPr/>
          </p:nvSpPr>
          <p:spPr bwMode="auto">
            <a:xfrm rot="5400000" flipH="1">
              <a:off x="5886963" y="4801322"/>
              <a:ext cx="353972" cy="774946"/>
            </a:xfrm>
            <a:prstGeom prst="flowChartOnlineStorage">
              <a:avLst/>
            </a:prstGeom>
            <a:gradFill rotWithShape="1">
              <a:gsLst>
                <a:gs pos="0">
                  <a:srgbClr val="254061"/>
                </a:gs>
                <a:gs pos="51000">
                  <a:srgbClr val="376092"/>
                </a:gs>
                <a:gs pos="100000">
                  <a:srgbClr val="254061"/>
                </a:gs>
              </a:gsLst>
              <a:lin ang="5400000"/>
            </a:gradFill>
            <a:ln>
              <a:noFill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334" name="Stored Data 24"/>
            <p:cNvSpPr>
              <a:spLocks noChangeArrowheads="1"/>
            </p:cNvSpPr>
            <p:nvPr/>
          </p:nvSpPr>
          <p:spPr bwMode="auto">
            <a:xfrm rot="4512356" flipV="1">
              <a:off x="5942542" y="4039303"/>
              <a:ext cx="347624" cy="1260875"/>
            </a:xfrm>
            <a:prstGeom prst="flowChartOnlineStorage">
              <a:avLst/>
            </a:prstGeom>
            <a:gradFill rotWithShape="1">
              <a:gsLst>
                <a:gs pos="0">
                  <a:srgbClr val="0D0D0D"/>
                </a:gs>
                <a:gs pos="54000">
                  <a:srgbClr val="254061"/>
                </a:gs>
                <a:gs pos="100000">
                  <a:srgbClr val="0D0D0D"/>
                </a:gs>
              </a:gsLst>
              <a:lin ang="5400000"/>
            </a:gradFill>
            <a:ln>
              <a:noFill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335" name="Stored Data 25"/>
            <p:cNvSpPr>
              <a:spLocks noChangeArrowheads="1"/>
            </p:cNvSpPr>
            <p:nvPr/>
          </p:nvSpPr>
          <p:spPr bwMode="auto">
            <a:xfrm rot="4618894" flipV="1">
              <a:off x="5921138" y="1168307"/>
              <a:ext cx="501594" cy="2766302"/>
            </a:xfrm>
            <a:custGeom>
              <a:avLst/>
              <a:gdLst>
                <a:gd name="T0" fmla="*/ 2147483647 w 11136"/>
                <a:gd name="T1" fmla="*/ 0 h 10978"/>
                <a:gd name="T2" fmla="*/ 2147483647 w 11136"/>
                <a:gd name="T3" fmla="*/ 0 h 10978"/>
                <a:gd name="T4" fmla="*/ 2147483647 w 11136"/>
                <a:gd name="T5" fmla="*/ 2147483647 h 10978"/>
                <a:gd name="T6" fmla="*/ 2147483647 w 11136"/>
                <a:gd name="T7" fmla="*/ 2147483647 h 10978"/>
                <a:gd name="T8" fmla="*/ 2147483647 w 11136"/>
                <a:gd name="T9" fmla="*/ 2147483647 h 10978"/>
                <a:gd name="T10" fmla="*/ 2147483647 w 11136"/>
                <a:gd name="T11" fmla="*/ 2147483647 h 10978"/>
                <a:gd name="T12" fmla="*/ 2147483647 w 11136"/>
                <a:gd name="T13" fmla="*/ 0 h 1097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1136"/>
                <a:gd name="T22" fmla="*/ 0 h 10978"/>
                <a:gd name="T23" fmla="*/ 11136 w 11136"/>
                <a:gd name="T24" fmla="*/ 10978 h 1097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1136" h="10978">
                  <a:moveTo>
                    <a:pt x="1736" y="0"/>
                  </a:moveTo>
                  <a:lnTo>
                    <a:pt x="10069" y="0"/>
                  </a:lnTo>
                  <a:cubicBezTo>
                    <a:pt x="9148" y="0"/>
                    <a:pt x="8224" y="3236"/>
                    <a:pt x="8402" y="5000"/>
                  </a:cubicBezTo>
                  <a:cubicBezTo>
                    <a:pt x="8580" y="6764"/>
                    <a:pt x="10215" y="10586"/>
                    <a:pt x="11136" y="10586"/>
                  </a:cubicBezTo>
                  <a:cubicBezTo>
                    <a:pt x="8358" y="10586"/>
                    <a:pt x="6669" y="10978"/>
                    <a:pt x="3891" y="10978"/>
                  </a:cubicBezTo>
                  <a:cubicBezTo>
                    <a:pt x="2970" y="10978"/>
                    <a:pt x="428" y="6830"/>
                    <a:pt x="69" y="5000"/>
                  </a:cubicBezTo>
                  <a:cubicBezTo>
                    <a:pt x="-290" y="3170"/>
                    <a:pt x="815" y="0"/>
                    <a:pt x="173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D0D0D"/>
                </a:gs>
                <a:gs pos="54000">
                  <a:srgbClr val="254061"/>
                </a:gs>
                <a:gs pos="100000">
                  <a:srgbClr val="0D0D0D"/>
                </a:gs>
              </a:gsLst>
              <a:lin ang="5400000"/>
            </a:gradFill>
            <a:ln>
              <a:noFill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n-IN"/>
            </a:p>
          </p:txBody>
        </p:sp>
        <p:sp>
          <p:nvSpPr>
            <p:cNvPr id="13336" name="Stored Data 26"/>
            <p:cNvSpPr>
              <a:spLocks noChangeArrowheads="1"/>
            </p:cNvSpPr>
            <p:nvPr/>
          </p:nvSpPr>
          <p:spPr bwMode="auto">
            <a:xfrm rot="4512356" flipV="1">
              <a:off x="5914766" y="3484467"/>
              <a:ext cx="415879" cy="1572123"/>
            </a:xfrm>
            <a:prstGeom prst="flowChartOnlineStorage">
              <a:avLst/>
            </a:prstGeom>
            <a:gradFill rotWithShape="1">
              <a:gsLst>
                <a:gs pos="0">
                  <a:srgbClr val="0D0D0D"/>
                </a:gs>
                <a:gs pos="54000">
                  <a:srgbClr val="254061"/>
                </a:gs>
                <a:gs pos="100000">
                  <a:srgbClr val="0D0D0D"/>
                </a:gs>
              </a:gsLst>
              <a:lin ang="5400000"/>
            </a:gradFill>
            <a:ln>
              <a:noFill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337" name="Stored Data 27"/>
            <p:cNvSpPr>
              <a:spLocks noChangeArrowheads="1"/>
            </p:cNvSpPr>
            <p:nvPr/>
          </p:nvSpPr>
          <p:spPr bwMode="auto">
            <a:xfrm rot="5400000" flipH="1">
              <a:off x="5864737" y="3797988"/>
              <a:ext cx="379371" cy="1457787"/>
            </a:xfrm>
            <a:prstGeom prst="flowChartOnlineStorage">
              <a:avLst/>
            </a:prstGeom>
            <a:gradFill rotWithShape="1">
              <a:gsLst>
                <a:gs pos="0">
                  <a:srgbClr val="254061"/>
                </a:gs>
                <a:gs pos="51000">
                  <a:srgbClr val="376092"/>
                </a:gs>
                <a:gs pos="100000">
                  <a:srgbClr val="254061"/>
                </a:gs>
              </a:gsLst>
              <a:lin ang="5400000"/>
            </a:gradFill>
            <a:ln>
              <a:noFill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338" name="Stored Data 28"/>
            <p:cNvSpPr>
              <a:spLocks noChangeArrowheads="1"/>
            </p:cNvSpPr>
            <p:nvPr/>
          </p:nvSpPr>
          <p:spPr bwMode="auto">
            <a:xfrm rot="4512356" flipV="1">
              <a:off x="5901275" y="2816920"/>
              <a:ext cx="446038" cy="1937364"/>
            </a:xfrm>
            <a:prstGeom prst="flowChartOnlineStorage">
              <a:avLst/>
            </a:prstGeom>
            <a:gradFill rotWithShape="1">
              <a:gsLst>
                <a:gs pos="0">
                  <a:srgbClr val="0D0D0D"/>
                </a:gs>
                <a:gs pos="54000">
                  <a:srgbClr val="254061"/>
                </a:gs>
                <a:gs pos="100000">
                  <a:srgbClr val="0D0D0D"/>
                </a:gs>
              </a:gsLst>
              <a:lin ang="5400000"/>
            </a:gradFill>
            <a:ln>
              <a:noFill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339" name="Stored Data 29"/>
            <p:cNvSpPr>
              <a:spLocks noChangeArrowheads="1"/>
            </p:cNvSpPr>
            <p:nvPr/>
          </p:nvSpPr>
          <p:spPr bwMode="auto">
            <a:xfrm rot="4512356" flipV="1">
              <a:off x="5909220" y="2021585"/>
              <a:ext cx="469848" cy="2342304"/>
            </a:xfrm>
            <a:prstGeom prst="flowChartOnlineStorage">
              <a:avLst/>
            </a:prstGeom>
            <a:gradFill rotWithShape="1">
              <a:gsLst>
                <a:gs pos="0">
                  <a:srgbClr val="0D0D0D"/>
                </a:gs>
                <a:gs pos="54000">
                  <a:srgbClr val="254061"/>
                </a:gs>
                <a:gs pos="100000">
                  <a:srgbClr val="0D0D0D"/>
                </a:gs>
              </a:gsLst>
              <a:lin ang="5400000"/>
            </a:gradFill>
            <a:ln>
              <a:noFill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340" name="Stored Data 30"/>
            <p:cNvSpPr>
              <a:spLocks noChangeArrowheads="1"/>
            </p:cNvSpPr>
            <p:nvPr/>
          </p:nvSpPr>
          <p:spPr bwMode="auto">
            <a:xfrm rot="-5400000">
              <a:off x="5808390" y="1666773"/>
              <a:ext cx="507943" cy="2550333"/>
            </a:xfrm>
            <a:prstGeom prst="flowChartOnlineStorage">
              <a:avLst/>
            </a:prstGeom>
            <a:gradFill rotWithShape="1">
              <a:gsLst>
                <a:gs pos="0">
                  <a:srgbClr val="254061"/>
                </a:gs>
                <a:gs pos="50000">
                  <a:srgbClr val="376092"/>
                </a:gs>
                <a:gs pos="100000">
                  <a:srgbClr val="254061"/>
                </a:gs>
              </a:gsLst>
              <a:lin ang="5400000"/>
            </a:gradFill>
            <a:ln>
              <a:noFill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341" name="Stored Data 31"/>
            <p:cNvSpPr>
              <a:spLocks noChangeArrowheads="1"/>
            </p:cNvSpPr>
            <p:nvPr/>
          </p:nvSpPr>
          <p:spPr bwMode="auto">
            <a:xfrm rot="-5400000">
              <a:off x="5796481" y="2497821"/>
              <a:ext cx="507943" cy="2154920"/>
            </a:xfrm>
            <a:prstGeom prst="flowChartOnlineStorage">
              <a:avLst/>
            </a:prstGeom>
            <a:gradFill rotWithShape="1">
              <a:gsLst>
                <a:gs pos="0">
                  <a:srgbClr val="254061"/>
                </a:gs>
                <a:gs pos="54000">
                  <a:srgbClr val="376092"/>
                </a:gs>
                <a:gs pos="100000">
                  <a:srgbClr val="254061"/>
                </a:gs>
              </a:gsLst>
              <a:lin ang="5400000"/>
            </a:gradFill>
            <a:ln>
              <a:noFill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342" name="Stored Data 32"/>
            <p:cNvSpPr>
              <a:spLocks noChangeArrowheads="1"/>
            </p:cNvSpPr>
            <p:nvPr/>
          </p:nvSpPr>
          <p:spPr bwMode="auto">
            <a:xfrm rot="5400000" flipH="1">
              <a:off x="5817113" y="3204257"/>
              <a:ext cx="453974" cy="1796032"/>
            </a:xfrm>
            <a:prstGeom prst="flowChartOnlineStorage">
              <a:avLst/>
            </a:prstGeom>
            <a:gradFill rotWithShape="1">
              <a:gsLst>
                <a:gs pos="0">
                  <a:srgbClr val="254061"/>
                </a:gs>
                <a:gs pos="51000">
                  <a:srgbClr val="376092"/>
                </a:gs>
                <a:gs pos="100000">
                  <a:srgbClr val="254061"/>
                </a:gs>
              </a:gsLst>
              <a:lin ang="5400000"/>
            </a:gradFill>
            <a:ln>
              <a:noFill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343" name="Curved Left Arrow 33"/>
            <p:cNvSpPr>
              <a:spLocks noChangeArrowheads="1"/>
            </p:cNvSpPr>
            <p:nvPr/>
          </p:nvSpPr>
          <p:spPr bwMode="auto">
            <a:xfrm rot="10800000">
              <a:off x="4566463" y="986358"/>
              <a:ext cx="2958449" cy="1506369"/>
            </a:xfrm>
            <a:prstGeom prst="curvedLeftArrow">
              <a:avLst>
                <a:gd name="adj1" fmla="val 25000"/>
                <a:gd name="adj2" fmla="val 50000"/>
                <a:gd name="adj3" fmla="val 25004"/>
              </a:avLst>
            </a:prstGeom>
            <a:gradFill rotWithShape="1">
              <a:gsLst>
                <a:gs pos="0">
                  <a:srgbClr val="254061"/>
                </a:gs>
                <a:gs pos="13000">
                  <a:srgbClr val="254061"/>
                </a:gs>
                <a:gs pos="50999">
                  <a:srgbClr val="376092"/>
                </a:gs>
                <a:gs pos="86000">
                  <a:srgbClr val="254061"/>
                </a:gs>
                <a:gs pos="100000">
                  <a:srgbClr val="254061"/>
                </a:gs>
              </a:gsLst>
              <a:lin ang="60000"/>
            </a:gradFill>
            <a:ln>
              <a:noFill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13344" name="Stored Data 34"/>
            <p:cNvSpPr>
              <a:spLocks noChangeArrowheads="1"/>
            </p:cNvSpPr>
            <p:nvPr/>
          </p:nvSpPr>
          <p:spPr bwMode="auto">
            <a:xfrm rot="5400000" flipH="1">
              <a:off x="5873466" y="4314730"/>
              <a:ext cx="353972" cy="1138598"/>
            </a:xfrm>
            <a:prstGeom prst="flowChartOnlineStorage">
              <a:avLst/>
            </a:prstGeom>
            <a:gradFill rotWithShape="1">
              <a:gsLst>
                <a:gs pos="0">
                  <a:srgbClr val="254061"/>
                </a:gs>
                <a:gs pos="51000">
                  <a:srgbClr val="376092"/>
                </a:gs>
                <a:gs pos="100000">
                  <a:srgbClr val="254061"/>
                </a:gs>
              </a:gsLst>
              <a:lin ang="5400000"/>
            </a:gradFill>
            <a:ln>
              <a:noFill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</p:grpSp>
      <p:sp>
        <p:nvSpPr>
          <p:cNvPr id="53" name="TextBox 48"/>
          <p:cNvSpPr txBox="1">
            <a:spLocks noChangeArrowheads="1"/>
          </p:cNvSpPr>
          <p:nvPr/>
        </p:nvSpPr>
        <p:spPr bwMode="auto">
          <a:xfrm>
            <a:off x="937000" y="5296779"/>
            <a:ext cx="293253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600" b="1" dirty="0"/>
              <a:t>Goods &amp; Services Evaluation</a:t>
            </a:r>
          </a:p>
        </p:txBody>
      </p:sp>
      <p:sp>
        <p:nvSpPr>
          <p:cNvPr id="54" name="TextBox 48"/>
          <p:cNvSpPr txBox="1">
            <a:spLocks noChangeArrowheads="1"/>
          </p:cNvSpPr>
          <p:nvPr/>
        </p:nvSpPr>
        <p:spPr bwMode="auto">
          <a:xfrm>
            <a:off x="5644107" y="4792008"/>
            <a:ext cx="22225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600" b="1" dirty="0"/>
              <a:t>Brainstorming Meetings</a:t>
            </a:r>
          </a:p>
        </p:txBody>
      </p:sp>
      <p:sp>
        <p:nvSpPr>
          <p:cNvPr id="55" name="TextBox 48"/>
          <p:cNvSpPr txBox="1">
            <a:spLocks noChangeArrowheads="1"/>
          </p:cNvSpPr>
          <p:nvPr/>
        </p:nvSpPr>
        <p:spPr bwMode="auto">
          <a:xfrm>
            <a:off x="1692275" y="4337050"/>
            <a:ext cx="19510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600" b="1"/>
              <a:t>Strategic Planning</a:t>
            </a:r>
          </a:p>
        </p:txBody>
      </p:sp>
      <p:sp>
        <p:nvSpPr>
          <p:cNvPr id="57" name="TextBox 48"/>
          <p:cNvSpPr txBox="1">
            <a:spLocks noChangeArrowheads="1"/>
          </p:cNvSpPr>
          <p:nvPr/>
        </p:nvSpPr>
        <p:spPr bwMode="auto">
          <a:xfrm>
            <a:off x="5606813" y="3963988"/>
            <a:ext cx="18478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600" b="1" dirty="0"/>
              <a:t>Product Evaluation</a:t>
            </a:r>
          </a:p>
        </p:txBody>
      </p:sp>
      <p:sp>
        <p:nvSpPr>
          <p:cNvPr id="58" name="TextBox 48"/>
          <p:cNvSpPr txBox="1">
            <a:spLocks noChangeArrowheads="1"/>
          </p:cNvSpPr>
          <p:nvPr/>
        </p:nvSpPr>
        <p:spPr bwMode="auto">
          <a:xfrm>
            <a:off x="569913" y="3428207"/>
            <a:ext cx="215423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600" b="1" dirty="0"/>
              <a:t>Competitor Evaluation</a:t>
            </a:r>
          </a:p>
        </p:txBody>
      </p:sp>
      <p:sp>
        <p:nvSpPr>
          <p:cNvPr id="60" name="TextBox 48"/>
          <p:cNvSpPr txBox="1">
            <a:spLocks noChangeArrowheads="1"/>
          </p:cNvSpPr>
          <p:nvPr/>
        </p:nvSpPr>
        <p:spPr bwMode="auto">
          <a:xfrm>
            <a:off x="5710128" y="2836862"/>
            <a:ext cx="30289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600" b="1" dirty="0"/>
              <a:t>Personal Development Planning</a:t>
            </a:r>
          </a:p>
        </p:txBody>
      </p:sp>
      <p:sp>
        <p:nvSpPr>
          <p:cNvPr id="64" name="TextBox 48"/>
          <p:cNvSpPr txBox="1">
            <a:spLocks noChangeArrowheads="1"/>
          </p:cNvSpPr>
          <p:nvPr/>
        </p:nvSpPr>
        <p:spPr bwMode="auto">
          <a:xfrm>
            <a:off x="5927725" y="2146300"/>
            <a:ext cx="16192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600" b="1"/>
              <a:t>Decision Making</a:t>
            </a:r>
          </a:p>
        </p:txBody>
      </p:sp>
      <p:sp>
        <p:nvSpPr>
          <p:cNvPr id="68" name="TextBox 48"/>
          <p:cNvSpPr txBox="1">
            <a:spLocks noChangeArrowheads="1"/>
          </p:cNvSpPr>
          <p:nvPr/>
        </p:nvSpPr>
        <p:spPr bwMode="auto">
          <a:xfrm>
            <a:off x="1009324" y="1535113"/>
            <a:ext cx="181451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600" b="1" dirty="0"/>
              <a:t>Product Launch</a:t>
            </a:r>
          </a:p>
        </p:txBody>
      </p:sp>
      <p:sp>
        <p:nvSpPr>
          <p:cNvPr id="76" name="TextBox 48"/>
          <p:cNvSpPr txBox="1">
            <a:spLocks noChangeArrowheads="1"/>
          </p:cNvSpPr>
          <p:nvPr/>
        </p:nvSpPr>
        <p:spPr bwMode="auto">
          <a:xfrm>
            <a:off x="6019800" y="1146552"/>
            <a:ext cx="251005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600" b="1" dirty="0"/>
              <a:t>Effectiveness in Market</a:t>
            </a:r>
          </a:p>
        </p:txBody>
      </p:sp>
      <p:sp>
        <p:nvSpPr>
          <p:cNvPr id="56" name="TextBox 54"/>
          <p:cNvSpPr txBox="1">
            <a:spLocks noChangeArrowheads="1"/>
          </p:cNvSpPr>
          <p:nvPr/>
        </p:nvSpPr>
        <p:spPr bwMode="auto">
          <a:xfrm>
            <a:off x="785813" y="258763"/>
            <a:ext cx="53244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Who needs SWOT Analysis?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59" name="TextBox 54"/>
          <p:cNvSpPr txBox="1">
            <a:spLocks noChangeArrowheads="1"/>
          </p:cNvSpPr>
          <p:nvPr/>
        </p:nvSpPr>
        <p:spPr bwMode="auto">
          <a:xfrm>
            <a:off x="776288" y="735013"/>
            <a:ext cx="26622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sz="1600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SWOT Analysis is also required for / during...</a:t>
            </a:r>
            <a:endParaRPr lang="en-GB" sz="1600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pic>
        <p:nvPicPr>
          <p:cNvPr id="31" name="Picture 30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32" name="Picture 3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33" name="عنصر نائب للمحتوى 6">
            <a:extLst>
              <a:ext uri="{FF2B5EF4-FFF2-40B4-BE49-F238E27FC236}">
                <a16:creationId xmlns:a16="http://schemas.microsoft.com/office/drawing/2014/main" id="{7CDE9160-1376-4E7E-B31B-7D8027EC1AA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ntr" presetSubtype="1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971 -3.92311E-6 L -4.75967E-6 -3.92311E-6 " pathEditMode="relative" rAng="0" ptsTypes="AA">
                                      <p:cBhvr>
                                        <p:cTn id="2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9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019 4.46966E-6 L 2.0996E-6 4.46966E-6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0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582 -1.90366E-6 L -1.01857E-6 -1.90366E-6 " pathEditMode="relative" rAng="0" ptsTypes="AA">
                                      <p:cBhvr>
                                        <p:cTn id="3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9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448 0.00254 L 4.45775E-6 4.61788E-6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24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6311 0.00371 L -3.35936E-6 -7.41084E-7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55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097 0.0007 L 3.33333E-6 -4.69662E-6 " pathEditMode="relative" rAng="0" ptsTypes="AA">
                                      <p:cBhvr>
                                        <p:cTn id="5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57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577 -0.01598 L -4.92278E-6 3.67763E-6 " pathEditMode="relative" rAng="0" ptsTypes="AA">
                                      <p:cBhvr>
                                        <p:cTn id="6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80" y="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0822 0.06647 L -0.00208 0.00788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15" y="-29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6619 0.00694 L 4.98525E-6 3.71931E-6 " pathEditMode="relative" rAng="0" ptsTypes="AA">
                                      <p:cBhvr>
                                        <p:cTn id="7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09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4000"/>
                            </p:stCondLst>
                            <p:childTnLst>
                              <p:par>
                                <p:cTn id="7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3" grpId="1"/>
      <p:bldP spid="54" grpId="0"/>
      <p:bldP spid="54" grpId="1"/>
      <p:bldP spid="55" grpId="0"/>
      <p:bldP spid="55" grpId="1"/>
      <p:bldP spid="57" grpId="0"/>
      <p:bldP spid="57" grpId="1"/>
      <p:bldP spid="58" grpId="0"/>
      <p:bldP spid="58" grpId="1"/>
      <p:bldP spid="60" grpId="0"/>
      <p:bldP spid="60" grpId="1"/>
      <p:bldP spid="64" grpId="0"/>
      <p:bldP spid="64" grpId="1"/>
      <p:bldP spid="68" grpId="0"/>
      <p:bldP spid="68" grpId="1"/>
      <p:bldP spid="76" grpId="0"/>
      <p:bldP spid="76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Rectangle 83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sp>
        <p:nvSpPr>
          <p:cNvPr id="2051" name="TextBox 54"/>
          <p:cNvSpPr txBox="1">
            <a:spLocks noChangeArrowheads="1"/>
          </p:cNvSpPr>
          <p:nvPr/>
        </p:nvSpPr>
        <p:spPr bwMode="auto">
          <a:xfrm>
            <a:off x="785813" y="285750"/>
            <a:ext cx="5324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SWOT Analysis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14342" name="Rektangel 76"/>
          <p:cNvSpPr>
            <a:spLocks noChangeArrowheads="1"/>
          </p:cNvSpPr>
          <p:nvPr/>
        </p:nvSpPr>
        <p:spPr bwMode="auto">
          <a:xfrm>
            <a:off x="1112838" y="5473700"/>
            <a:ext cx="220980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IN" sz="1300" b="1" noProof="1">
                <a:solidFill>
                  <a:srgbClr val="FFFFFF"/>
                </a:solidFill>
                <a:cs typeface="Arial" charset="0"/>
              </a:rPr>
              <a:t>Example text</a:t>
            </a:r>
          </a:p>
          <a:p>
            <a:r>
              <a:rPr lang="en-IN" sz="1100" noProof="1">
                <a:solidFill>
                  <a:srgbClr val="FFFFFF"/>
                </a:solidFill>
                <a:cs typeface="Arial" charset="0"/>
              </a:rPr>
              <a:t>Go ahead and replace it with your own text. This is an example text. </a:t>
            </a:r>
            <a:endParaRPr lang="da-DK" sz="1100">
              <a:solidFill>
                <a:srgbClr val="FFFFFF"/>
              </a:solidFill>
            </a:endParaRPr>
          </a:p>
          <a:p>
            <a:endParaRPr lang="da-DK">
              <a:solidFill>
                <a:srgbClr val="1E1C11"/>
              </a:solidFill>
            </a:endParaRPr>
          </a:p>
        </p:txBody>
      </p:sp>
      <p:grpSp>
        <p:nvGrpSpPr>
          <p:cNvPr id="14343" name="Group 19"/>
          <p:cNvGrpSpPr>
            <a:grpSpLocks/>
          </p:cNvGrpSpPr>
          <p:nvPr/>
        </p:nvGrpSpPr>
        <p:grpSpPr bwMode="auto">
          <a:xfrm>
            <a:off x="808038" y="5562600"/>
            <a:ext cx="250825" cy="250825"/>
            <a:chOff x="530225" y="5016500"/>
            <a:chExt cx="393700" cy="393700"/>
          </a:xfrm>
        </p:grpSpPr>
        <p:sp>
          <p:nvSpPr>
            <p:cNvPr id="14441" name="Oval 175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4442" name="Isosceles Triangle 176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en-US">
                <a:solidFill>
                  <a:srgbClr val="353637"/>
                </a:solidFill>
              </a:endParaRPr>
            </a:p>
          </p:txBody>
        </p:sp>
      </p:grpSp>
      <p:sp>
        <p:nvSpPr>
          <p:cNvPr id="14344" name="Rectangle 4"/>
          <p:cNvSpPr>
            <a:spLocks noChangeArrowheads="1"/>
          </p:cNvSpPr>
          <p:nvPr/>
        </p:nvSpPr>
        <p:spPr bwMode="gray">
          <a:xfrm>
            <a:off x="874713" y="6264275"/>
            <a:ext cx="15382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defTabSz="801688"/>
            <a:r>
              <a:rPr lang="en-US" sz="1000">
                <a:solidFill>
                  <a:srgbClr val="FFFFFF"/>
                </a:solidFill>
              </a:rPr>
              <a:t>Your own footer</a:t>
            </a:r>
          </a:p>
        </p:txBody>
      </p:sp>
      <p:sp>
        <p:nvSpPr>
          <p:cNvPr id="14345" name="Rectangle 4"/>
          <p:cNvSpPr>
            <a:spLocks noChangeArrowheads="1"/>
          </p:cNvSpPr>
          <p:nvPr/>
        </p:nvSpPr>
        <p:spPr bwMode="gray">
          <a:xfrm>
            <a:off x="6767513" y="6264275"/>
            <a:ext cx="15382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r" defTabSz="801688"/>
            <a:r>
              <a:rPr lang="en-US" sz="1000">
                <a:solidFill>
                  <a:srgbClr val="FFFFFF"/>
                </a:solidFill>
              </a:rPr>
              <a:t>Your Logo</a:t>
            </a:r>
          </a:p>
        </p:txBody>
      </p: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471488" y="785813"/>
            <a:ext cx="7740650" cy="3713162"/>
            <a:chOff x="471488" y="1165225"/>
            <a:chExt cx="7740650" cy="3713163"/>
          </a:xfrm>
        </p:grpSpPr>
        <p:grpSp>
          <p:nvGrpSpPr>
            <p:cNvPr id="14426" name="Group 117"/>
            <p:cNvGrpSpPr>
              <a:grpSpLocks/>
            </p:cNvGrpSpPr>
            <p:nvPr/>
          </p:nvGrpSpPr>
          <p:grpSpPr bwMode="auto">
            <a:xfrm>
              <a:off x="471488" y="1165225"/>
              <a:ext cx="7740650" cy="3694113"/>
              <a:chOff x="471210" y="1164522"/>
              <a:chExt cx="7740358" cy="3694514"/>
            </a:xfrm>
          </p:grpSpPr>
          <p:sp>
            <p:nvSpPr>
              <p:cNvPr id="7" name="Rounded Rectangle 6"/>
              <p:cNvSpPr/>
              <p:nvPr/>
            </p:nvSpPr>
            <p:spPr>
              <a:xfrm>
                <a:off x="471210" y="1164522"/>
                <a:ext cx="7740358" cy="3694514"/>
              </a:xfrm>
              <a:prstGeom prst="roundRect">
                <a:avLst>
                  <a:gd name="adj" fmla="val 5555"/>
                </a:avLst>
              </a:prstGeom>
              <a:gradFill>
                <a:gsLst>
                  <a:gs pos="0">
                    <a:schemeClr val="bg1">
                      <a:lumMod val="65000"/>
                    </a:schemeClr>
                  </a:gs>
                  <a:gs pos="69000">
                    <a:schemeClr val="bg1">
                      <a:lumMod val="75000"/>
                    </a:schemeClr>
                  </a:gs>
                  <a:gs pos="100000">
                    <a:schemeClr val="bg1">
                      <a:lumMod val="85000"/>
                    </a:schemeClr>
                  </a:gs>
                  <a:gs pos="41000">
                    <a:schemeClr val="bg1"/>
                  </a:gs>
                </a:gsLst>
                <a:lin ang="19140000" scaled="0"/>
              </a:gradFill>
              <a:ln>
                <a:solidFill>
                  <a:schemeClr val="bg1">
                    <a:lumMod val="75000"/>
                  </a:schemeClr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  <a:reflection stA="21000" endPos="22000" dist="50800" dir="5400000" sy="-100000" algn="bl" rotWithShape="0"/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9" name="Rounded Rectangle 8"/>
              <p:cNvSpPr/>
              <p:nvPr/>
            </p:nvSpPr>
            <p:spPr>
              <a:xfrm>
                <a:off x="593442" y="1285185"/>
                <a:ext cx="7467318" cy="3451601"/>
              </a:xfrm>
              <a:prstGeom prst="roundRect">
                <a:avLst>
                  <a:gd name="adj" fmla="val 4812"/>
                </a:avLst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grpSp>
            <p:nvGrpSpPr>
              <p:cNvPr id="14430" name="Gruppe 61"/>
              <p:cNvGrpSpPr>
                <a:grpSpLocks/>
              </p:cNvGrpSpPr>
              <p:nvPr/>
            </p:nvGrpSpPr>
            <p:grpSpPr bwMode="auto">
              <a:xfrm flipH="1">
                <a:off x="7082031" y="2554557"/>
                <a:ext cx="764755" cy="791220"/>
                <a:chOff x="1760019" y="3875595"/>
                <a:chExt cx="1018741" cy="1016530"/>
              </a:xfrm>
            </p:grpSpPr>
            <p:grpSp>
              <p:nvGrpSpPr>
                <p:cNvPr id="14433" name="Gruppe 59"/>
                <p:cNvGrpSpPr>
                  <a:grpSpLocks/>
                </p:cNvGrpSpPr>
                <p:nvPr/>
              </p:nvGrpSpPr>
              <p:grpSpPr bwMode="auto">
                <a:xfrm>
                  <a:off x="1762304" y="3875595"/>
                  <a:ext cx="1016456" cy="1016530"/>
                  <a:chOff x="3906064" y="1406380"/>
                  <a:chExt cx="496973" cy="497009"/>
                </a:xfrm>
              </p:grpSpPr>
              <p:sp>
                <p:nvSpPr>
                  <p:cNvPr id="15" name="Ellipse 30"/>
                  <p:cNvSpPr/>
                  <p:nvPr/>
                </p:nvSpPr>
                <p:spPr bwMode="auto">
                  <a:xfrm rot="17065673">
                    <a:off x="3906046" y="1406398"/>
                    <a:ext cx="497009" cy="496973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  <a:gs pos="0">
                        <a:schemeClr val="tx1">
                          <a:lumMod val="75000"/>
                          <a:lumOff val="25000"/>
                        </a:schemeClr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9525" cap="flat" cmpd="sng" algn="ctr">
                    <a:noFill/>
                    <a:prstDash val="solid"/>
                  </a:ln>
                  <a:effectLst>
                    <a:innerShdw blurRad="269875" dist="114300" dir="480000">
                      <a:srgbClr val="000000">
                        <a:alpha val="13000"/>
                      </a:srgbClr>
                    </a:innerShdw>
                  </a:effectLst>
                </p:spPr>
                <p:txBody>
                  <a:bodyPr anchor="ctr"/>
                  <a:lstStyle>
                    <a:lvl1pPr marL="342900" indent="-342900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1pPr>
                    <a:lvl2pPr marL="37931725" indent="-37474525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2pPr>
                    <a:lvl3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3pPr>
                    <a:lvl4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4pPr>
                    <a:lvl5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5pPr>
                    <a:lvl6pPr marL="4572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6pPr>
                    <a:lvl7pPr marL="9144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7pPr>
                    <a:lvl8pPr marL="1371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8pPr>
                    <a:lvl9pPr marL="18288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9pPr>
                  </a:lstStyle>
                  <a:p>
                    <a:pPr algn="ctr" eaLnBrk="1" hangingPunct="1">
                      <a:buFont typeface="Calibri" charset="0"/>
                      <a:buAutoNum type="arabicPeriod"/>
                      <a:defRPr/>
                    </a:pPr>
                    <a:endParaRPr lang="da-DK" sz="18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14440" name="Ellipse 31"/>
                  <p:cNvSpPr>
                    <a:spLocks noChangeArrowheads="1"/>
                  </p:cNvSpPr>
                  <p:nvPr/>
                </p:nvSpPr>
                <p:spPr bwMode="auto">
                  <a:xfrm>
                    <a:off x="3955823" y="1424813"/>
                    <a:ext cx="366004" cy="26927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CF9">
                          <a:alpha val="31998"/>
                        </a:srgbClr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5400000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marL="342900" indent="-342900" algn="ctr">
                      <a:buFont typeface="Calibri" pitchFamily="34" charset="0"/>
                      <a:buAutoNum type="arabicPeriod"/>
                    </a:pPr>
                    <a:endParaRPr lang="da-DK">
                      <a:solidFill>
                        <a:srgbClr val="FFFFFF"/>
                      </a:solidFill>
                    </a:endParaRPr>
                  </a:p>
                </p:txBody>
              </p:sp>
            </p:grpSp>
            <p:sp>
              <p:nvSpPr>
                <p:cNvPr id="14" name="Måne 29"/>
                <p:cNvSpPr/>
                <p:nvPr/>
              </p:nvSpPr>
              <p:spPr bwMode="auto">
                <a:xfrm rot="16570711">
                  <a:off x="2013672" y="4164325"/>
                  <a:ext cx="460273" cy="967579"/>
                </a:xfrm>
                <a:prstGeom prst="moon">
                  <a:avLst>
                    <a:gd name="adj" fmla="val 8755"/>
                  </a:avLst>
                </a:prstGeom>
                <a:gradFill flip="none" rotWithShape="1">
                  <a:gsLst>
                    <a:gs pos="24000">
                      <a:sysClr val="windowText" lastClr="000000">
                        <a:alpha val="24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1pPr>
                  <a:lvl2pPr marL="37931725" indent="-37474525"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2pPr>
                  <a:lvl3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3pPr>
                  <a:lvl4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4pPr>
                  <a:lvl5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9pPr>
                </a:lstStyle>
                <a:p>
                  <a:pPr algn="ctr" eaLnBrk="1" hangingPunct="1">
                    <a:defRPr/>
                  </a:pPr>
                  <a:endParaRPr lang="da-DK" sz="1800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14431" name="Rectangle 115"/>
              <p:cNvSpPr>
                <a:spLocks noChangeArrowheads="1"/>
              </p:cNvSpPr>
              <p:nvPr/>
            </p:nvSpPr>
            <p:spPr bwMode="auto">
              <a:xfrm>
                <a:off x="1058563" y="1285185"/>
                <a:ext cx="5884640" cy="345160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nb-NO">
                  <a:solidFill>
                    <a:srgbClr val="FFFFFF"/>
                  </a:solidFill>
                </a:endParaRPr>
              </a:p>
            </p:txBody>
          </p:sp>
          <p:sp>
            <p:nvSpPr>
              <p:cNvPr id="117" name="Rounded Rectangle 116"/>
              <p:cNvSpPr/>
              <p:nvPr/>
            </p:nvSpPr>
            <p:spPr>
              <a:xfrm flipH="1">
                <a:off x="841083" y="2615655"/>
                <a:ext cx="66672" cy="676349"/>
              </a:xfrm>
              <a:prstGeom prst="roundRect">
                <a:avLst>
                  <a:gd name="adj" fmla="val 4812"/>
                </a:avLst>
              </a:prstGeom>
              <a:solidFill>
                <a:srgbClr val="0D0D0D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  <p:sp>
          <p:nvSpPr>
            <p:cNvPr id="11" name="Rounded Rectangle 10"/>
            <p:cNvSpPr/>
            <p:nvPr/>
          </p:nvSpPr>
          <p:spPr>
            <a:xfrm>
              <a:off x="485775" y="1184275"/>
              <a:ext cx="7523163" cy="3694113"/>
            </a:xfrm>
            <a:custGeom>
              <a:avLst/>
              <a:gdLst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6009055 w 6185849"/>
                <a:gd name="connsiteY5" fmla="*/ 3674030 h 3674030"/>
                <a:gd name="connsiteX6" fmla="*/ 176794 w 6185849"/>
                <a:gd name="connsiteY6" fmla="*/ 3674030 h 3674030"/>
                <a:gd name="connsiteX7" fmla="*/ 0 w 6185849"/>
                <a:gd name="connsiteY7" fmla="*/ 3497236 h 3674030"/>
                <a:gd name="connsiteX8" fmla="*/ 0 w 6185849"/>
                <a:gd name="connsiteY8" fmla="*/ 176794 h 3674030"/>
                <a:gd name="connsiteX0" fmla="*/ 0 w 6185849"/>
                <a:gd name="connsiteY0" fmla="*/ 176794 h 3811663"/>
                <a:gd name="connsiteX1" fmla="*/ 176794 w 6185849"/>
                <a:gd name="connsiteY1" fmla="*/ 0 h 3811663"/>
                <a:gd name="connsiteX2" fmla="*/ 6009055 w 6185849"/>
                <a:gd name="connsiteY2" fmla="*/ 0 h 3811663"/>
                <a:gd name="connsiteX3" fmla="*/ 6185849 w 6185849"/>
                <a:gd name="connsiteY3" fmla="*/ 176794 h 3811663"/>
                <a:gd name="connsiteX4" fmla="*/ 6185849 w 6185849"/>
                <a:gd name="connsiteY4" fmla="*/ 3497236 h 3811663"/>
                <a:gd name="connsiteX5" fmla="*/ 176794 w 6185849"/>
                <a:gd name="connsiteY5" fmla="*/ 3674030 h 3811663"/>
                <a:gd name="connsiteX6" fmla="*/ 0 w 6185849"/>
                <a:gd name="connsiteY6" fmla="*/ 3497236 h 3811663"/>
                <a:gd name="connsiteX7" fmla="*/ 0 w 6185849"/>
                <a:gd name="connsiteY7" fmla="*/ 176794 h 3811663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176794 w 6185849"/>
                <a:gd name="connsiteY4" fmla="*/ 3674030 h 3674030"/>
                <a:gd name="connsiteX5" fmla="*/ 0 w 6185849"/>
                <a:gd name="connsiteY5" fmla="*/ 3497236 h 3674030"/>
                <a:gd name="connsiteX6" fmla="*/ 0 w 6185849"/>
                <a:gd name="connsiteY6" fmla="*/ 176794 h 3674030"/>
                <a:gd name="connsiteX0" fmla="*/ 0 w 6185849"/>
                <a:gd name="connsiteY0" fmla="*/ 190449 h 3687685"/>
                <a:gd name="connsiteX1" fmla="*/ 176794 w 6185849"/>
                <a:gd name="connsiteY1" fmla="*/ 13655 h 3687685"/>
                <a:gd name="connsiteX2" fmla="*/ 4274819 w 6185849"/>
                <a:gd name="connsiteY2" fmla="*/ 0 h 3687685"/>
                <a:gd name="connsiteX3" fmla="*/ 6185849 w 6185849"/>
                <a:gd name="connsiteY3" fmla="*/ 190449 h 3687685"/>
                <a:gd name="connsiteX4" fmla="*/ 176794 w 6185849"/>
                <a:gd name="connsiteY4" fmla="*/ 3687685 h 3687685"/>
                <a:gd name="connsiteX5" fmla="*/ 0 w 6185849"/>
                <a:gd name="connsiteY5" fmla="*/ 3510891 h 3687685"/>
                <a:gd name="connsiteX6" fmla="*/ 0 w 6185849"/>
                <a:gd name="connsiteY6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74819" h="3687685">
                  <a:moveTo>
                    <a:pt x="0" y="190449"/>
                  </a:moveTo>
                  <a:cubicBezTo>
                    <a:pt x="0" y="92808"/>
                    <a:pt x="79153" y="13655"/>
                    <a:pt x="176794" y="13655"/>
                  </a:cubicBezTo>
                  <a:lnTo>
                    <a:pt x="4274819" y="0"/>
                  </a:lnTo>
                  <a:cubicBezTo>
                    <a:pt x="4233852" y="25192"/>
                    <a:pt x="889264" y="3102537"/>
                    <a:pt x="176794" y="3687685"/>
                  </a:cubicBezTo>
                  <a:cubicBezTo>
                    <a:pt x="79153" y="3687685"/>
                    <a:pt x="0" y="3608532"/>
                    <a:pt x="0" y="3510891"/>
                  </a:cubicBezTo>
                  <a:lnTo>
                    <a:pt x="0" y="1904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alpha val="15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</p:grpSp>
      <p:grpSp>
        <p:nvGrpSpPr>
          <p:cNvPr id="8" name="Group 68"/>
          <p:cNvGrpSpPr>
            <a:grpSpLocks/>
          </p:cNvGrpSpPr>
          <p:nvPr/>
        </p:nvGrpSpPr>
        <p:grpSpPr bwMode="auto">
          <a:xfrm>
            <a:off x="1223963" y="1654175"/>
            <a:ext cx="4852987" cy="379413"/>
            <a:chOff x="1224751" y="2276269"/>
            <a:chExt cx="4852003" cy="379817"/>
          </a:xfrm>
        </p:grpSpPr>
        <p:sp>
          <p:nvSpPr>
            <p:cNvPr id="18" name="Rounded Rectangle 17"/>
            <p:cNvSpPr/>
            <p:nvPr/>
          </p:nvSpPr>
          <p:spPr>
            <a:xfrm flipV="1">
              <a:off x="1224751" y="2276269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1279371" y="2330890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2142" name="TextBox 67"/>
            <p:cNvSpPr txBox="1">
              <a:spLocks noChangeArrowheads="1"/>
            </p:cNvSpPr>
            <p:nvPr/>
          </p:nvSpPr>
          <p:spPr bwMode="auto">
            <a:xfrm>
              <a:off x="1292999" y="2306464"/>
              <a:ext cx="1995083" cy="3384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Aim of SWOT Analysis</a:t>
              </a:r>
            </a:p>
          </p:txBody>
        </p:sp>
      </p:grpSp>
      <p:grpSp>
        <p:nvGrpSpPr>
          <p:cNvPr id="10" name="Group 67"/>
          <p:cNvGrpSpPr>
            <a:grpSpLocks/>
          </p:cNvGrpSpPr>
          <p:nvPr/>
        </p:nvGrpSpPr>
        <p:grpSpPr bwMode="auto">
          <a:xfrm>
            <a:off x="1227138" y="2085975"/>
            <a:ext cx="4851400" cy="379413"/>
            <a:chOff x="1227152" y="2708176"/>
            <a:chExt cx="4852003" cy="379817"/>
          </a:xfrm>
        </p:grpSpPr>
        <p:sp>
          <p:nvSpPr>
            <p:cNvPr id="33" name="Rounded Rectangle 32"/>
            <p:cNvSpPr/>
            <p:nvPr/>
          </p:nvSpPr>
          <p:spPr>
            <a:xfrm flipV="1">
              <a:off x="1227152" y="2708176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1281772" y="2762797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2135" name="TextBox 68"/>
            <p:cNvSpPr txBox="1">
              <a:spLocks noChangeArrowheads="1"/>
            </p:cNvSpPr>
            <p:nvPr/>
          </p:nvSpPr>
          <p:spPr bwMode="auto">
            <a:xfrm>
              <a:off x="1298598" y="2727246"/>
              <a:ext cx="2489509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Who needs SWOT Analysis?</a:t>
              </a:r>
            </a:p>
          </p:txBody>
        </p:sp>
      </p:grpSp>
      <p:grpSp>
        <p:nvGrpSpPr>
          <p:cNvPr id="12" name="Group 66"/>
          <p:cNvGrpSpPr>
            <a:grpSpLocks/>
          </p:cNvGrpSpPr>
          <p:nvPr/>
        </p:nvGrpSpPr>
        <p:grpSpPr bwMode="auto">
          <a:xfrm>
            <a:off x="1230313" y="2517775"/>
            <a:ext cx="4851400" cy="379413"/>
            <a:chOff x="1229553" y="3140083"/>
            <a:chExt cx="4852003" cy="379817"/>
          </a:xfrm>
        </p:grpSpPr>
        <p:sp>
          <p:nvSpPr>
            <p:cNvPr id="36" name="Rounded Rectangle 35"/>
            <p:cNvSpPr/>
            <p:nvPr/>
          </p:nvSpPr>
          <p:spPr>
            <a:xfrm flipV="1">
              <a:off x="1229553" y="3140083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37" name="Rounded Rectangle 36"/>
            <p:cNvSpPr/>
            <p:nvPr/>
          </p:nvSpPr>
          <p:spPr>
            <a:xfrm>
              <a:off x="1284173" y="3194704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39" name="TextBox 69"/>
            <p:cNvSpPr txBox="1">
              <a:spLocks noChangeArrowheads="1"/>
            </p:cNvSpPr>
            <p:nvPr/>
          </p:nvSpPr>
          <p:spPr bwMode="auto">
            <a:xfrm>
              <a:off x="1305762" y="3146440"/>
              <a:ext cx="2868969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How to conduct SWOT Analysis?</a:t>
              </a:r>
            </a:p>
          </p:txBody>
        </p:sp>
      </p:grpSp>
      <p:grpSp>
        <p:nvGrpSpPr>
          <p:cNvPr id="13" name="Group 65"/>
          <p:cNvGrpSpPr>
            <a:grpSpLocks/>
          </p:cNvGrpSpPr>
          <p:nvPr/>
        </p:nvGrpSpPr>
        <p:grpSpPr bwMode="auto">
          <a:xfrm>
            <a:off x="1235075" y="3381375"/>
            <a:ext cx="4851400" cy="379413"/>
            <a:chOff x="1234355" y="4003897"/>
            <a:chExt cx="4852003" cy="379817"/>
          </a:xfrm>
        </p:grpSpPr>
        <p:sp>
          <p:nvSpPr>
            <p:cNvPr id="42" name="Rounded Rectangle 41"/>
            <p:cNvSpPr/>
            <p:nvPr/>
          </p:nvSpPr>
          <p:spPr>
            <a:xfrm flipV="1">
              <a:off x="1234355" y="4003897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43" name="Rounded Rectangle 42"/>
            <p:cNvSpPr/>
            <p:nvPr/>
          </p:nvSpPr>
          <p:spPr>
            <a:xfrm>
              <a:off x="1288975" y="4058518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32" name="TextBox 71"/>
            <p:cNvSpPr txBox="1">
              <a:spLocks noChangeArrowheads="1"/>
            </p:cNvSpPr>
            <p:nvPr/>
          </p:nvSpPr>
          <p:spPr bwMode="auto">
            <a:xfrm>
              <a:off x="1262934" y="4013432"/>
              <a:ext cx="4128013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Brainstorming &amp; Prioritization in SWOT Analysis</a:t>
              </a:r>
            </a:p>
          </p:txBody>
        </p:sp>
      </p:grpSp>
      <p:sp>
        <p:nvSpPr>
          <p:cNvPr id="13361" name="TextBox 75"/>
          <p:cNvSpPr txBox="1">
            <a:spLocks noChangeArrowheads="1"/>
          </p:cNvSpPr>
          <p:nvPr/>
        </p:nvSpPr>
        <p:spPr bwMode="auto">
          <a:xfrm>
            <a:off x="1235075" y="857250"/>
            <a:ext cx="2057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 dirty="0">
                <a:solidFill>
                  <a:srgbClr val="F2F2F2"/>
                </a:solidFill>
                <a:latin typeface="+mn-lt"/>
                <a:ea typeface="ＭＳ Ｐゴシック" pitchFamily="34" charset="-128"/>
              </a:rPr>
              <a:t>Learning Objectives</a:t>
            </a:r>
          </a:p>
        </p:txBody>
      </p:sp>
      <p:grpSp>
        <p:nvGrpSpPr>
          <p:cNvPr id="16" name="Group 118"/>
          <p:cNvGrpSpPr>
            <a:grpSpLocks/>
          </p:cNvGrpSpPr>
          <p:nvPr/>
        </p:nvGrpSpPr>
        <p:grpSpPr bwMode="auto">
          <a:xfrm>
            <a:off x="6129338" y="2520950"/>
            <a:ext cx="373062" cy="357188"/>
            <a:chOff x="3590853" y="2593297"/>
            <a:chExt cx="1009796" cy="966108"/>
          </a:xfrm>
        </p:grpSpPr>
        <p:sp>
          <p:nvSpPr>
            <p:cNvPr id="120" name="Rounded Rectangle 119"/>
            <p:cNvSpPr/>
            <p:nvPr/>
          </p:nvSpPr>
          <p:spPr>
            <a:xfrm>
              <a:off x="3590853" y="2593297"/>
              <a:ext cx="1009796" cy="961448"/>
            </a:xfrm>
            <a:prstGeom prst="roundRect">
              <a:avLst>
                <a:gd name="adj" fmla="val 5555"/>
              </a:avLst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0"/>
            </a:gradFill>
            <a:ln>
              <a:solidFill>
                <a:schemeClr val="bg1">
                  <a:lumMod val="75000"/>
                </a:schemeClr>
              </a:solidFill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stA="21000" endPos="22000" dist="50800" dir="5400000" sy="-100000" algn="bl" rotWithShape="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3732653" y="2782225"/>
              <a:ext cx="786354" cy="583958"/>
            </a:xfrm>
            <a:custGeom>
              <a:avLst/>
              <a:gdLst>
                <a:gd name="connsiteX0" fmla="*/ 0 w 2253141"/>
                <a:gd name="connsiteY0" fmla="*/ 996782 h 1679510"/>
                <a:gd name="connsiteX1" fmla="*/ 518905 w 2253141"/>
                <a:gd name="connsiteY1" fmla="*/ 1679510 h 1679510"/>
                <a:gd name="connsiteX2" fmla="*/ 2253141 w 2253141"/>
                <a:gd name="connsiteY2" fmla="*/ 218473 h 1679510"/>
                <a:gd name="connsiteX3" fmla="*/ 1556716 w 2253141"/>
                <a:gd name="connsiteY3" fmla="*/ 0 h 1679510"/>
                <a:gd name="connsiteX4" fmla="*/ 573527 w 2253141"/>
                <a:gd name="connsiteY4" fmla="*/ 1310837 h 1679510"/>
                <a:gd name="connsiteX5" fmla="*/ 341385 w 2253141"/>
                <a:gd name="connsiteY5" fmla="*/ 751000 h 1679510"/>
                <a:gd name="connsiteX6" fmla="*/ 54621 w 2253141"/>
                <a:gd name="connsiteY6" fmla="*/ 955819 h 1679510"/>
                <a:gd name="connsiteX7" fmla="*/ 0 w 2253141"/>
                <a:gd name="connsiteY7" fmla="*/ 996782 h 1679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53141" h="1679510">
                  <a:moveTo>
                    <a:pt x="0" y="996782"/>
                  </a:moveTo>
                  <a:lnTo>
                    <a:pt x="518905" y="1679510"/>
                  </a:lnTo>
                  <a:lnTo>
                    <a:pt x="2253141" y="218473"/>
                  </a:lnTo>
                  <a:lnTo>
                    <a:pt x="1556716" y="0"/>
                  </a:lnTo>
                  <a:lnTo>
                    <a:pt x="573527" y="1310837"/>
                  </a:lnTo>
                  <a:lnTo>
                    <a:pt x="341385" y="751000"/>
                  </a:lnTo>
                  <a:lnTo>
                    <a:pt x="54621" y="955819"/>
                  </a:lnTo>
                  <a:lnTo>
                    <a:pt x="0" y="996782"/>
                  </a:lnTo>
                  <a:close/>
                </a:path>
              </a:pathLst>
            </a:custGeom>
            <a:gradFill>
              <a:gsLst>
                <a:gs pos="0">
                  <a:srgbClr val="008000"/>
                </a:gs>
                <a:gs pos="100000">
                  <a:srgbClr val="94C540"/>
                </a:gs>
              </a:gsLst>
              <a:lin ang="19620000" scaled="0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122" name="Rounded Rectangle 10"/>
            <p:cNvSpPr/>
            <p:nvPr/>
          </p:nvSpPr>
          <p:spPr>
            <a:xfrm>
              <a:off x="3590853" y="2597592"/>
              <a:ext cx="984014" cy="961813"/>
            </a:xfrm>
            <a:custGeom>
              <a:avLst/>
              <a:gdLst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6009055 w 6185849"/>
                <a:gd name="connsiteY5" fmla="*/ 3674030 h 3674030"/>
                <a:gd name="connsiteX6" fmla="*/ 176794 w 6185849"/>
                <a:gd name="connsiteY6" fmla="*/ 3674030 h 3674030"/>
                <a:gd name="connsiteX7" fmla="*/ 0 w 6185849"/>
                <a:gd name="connsiteY7" fmla="*/ 3497236 h 3674030"/>
                <a:gd name="connsiteX8" fmla="*/ 0 w 6185849"/>
                <a:gd name="connsiteY8" fmla="*/ 176794 h 3674030"/>
                <a:gd name="connsiteX0" fmla="*/ 0 w 6185849"/>
                <a:gd name="connsiteY0" fmla="*/ 176794 h 3811663"/>
                <a:gd name="connsiteX1" fmla="*/ 176794 w 6185849"/>
                <a:gd name="connsiteY1" fmla="*/ 0 h 3811663"/>
                <a:gd name="connsiteX2" fmla="*/ 6009055 w 6185849"/>
                <a:gd name="connsiteY2" fmla="*/ 0 h 3811663"/>
                <a:gd name="connsiteX3" fmla="*/ 6185849 w 6185849"/>
                <a:gd name="connsiteY3" fmla="*/ 176794 h 3811663"/>
                <a:gd name="connsiteX4" fmla="*/ 6185849 w 6185849"/>
                <a:gd name="connsiteY4" fmla="*/ 3497236 h 3811663"/>
                <a:gd name="connsiteX5" fmla="*/ 176794 w 6185849"/>
                <a:gd name="connsiteY5" fmla="*/ 3674030 h 3811663"/>
                <a:gd name="connsiteX6" fmla="*/ 0 w 6185849"/>
                <a:gd name="connsiteY6" fmla="*/ 3497236 h 3811663"/>
                <a:gd name="connsiteX7" fmla="*/ 0 w 6185849"/>
                <a:gd name="connsiteY7" fmla="*/ 176794 h 3811663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176794 w 6185849"/>
                <a:gd name="connsiteY4" fmla="*/ 3674030 h 3674030"/>
                <a:gd name="connsiteX5" fmla="*/ 0 w 6185849"/>
                <a:gd name="connsiteY5" fmla="*/ 3497236 h 3674030"/>
                <a:gd name="connsiteX6" fmla="*/ 0 w 6185849"/>
                <a:gd name="connsiteY6" fmla="*/ 176794 h 3674030"/>
                <a:gd name="connsiteX0" fmla="*/ 0 w 6185849"/>
                <a:gd name="connsiteY0" fmla="*/ 190449 h 3687685"/>
                <a:gd name="connsiteX1" fmla="*/ 176794 w 6185849"/>
                <a:gd name="connsiteY1" fmla="*/ 13655 h 3687685"/>
                <a:gd name="connsiteX2" fmla="*/ 4274819 w 6185849"/>
                <a:gd name="connsiteY2" fmla="*/ 0 h 3687685"/>
                <a:gd name="connsiteX3" fmla="*/ 6185849 w 6185849"/>
                <a:gd name="connsiteY3" fmla="*/ 190449 h 3687685"/>
                <a:gd name="connsiteX4" fmla="*/ 176794 w 6185849"/>
                <a:gd name="connsiteY4" fmla="*/ 3687685 h 3687685"/>
                <a:gd name="connsiteX5" fmla="*/ 0 w 6185849"/>
                <a:gd name="connsiteY5" fmla="*/ 3510891 h 3687685"/>
                <a:gd name="connsiteX6" fmla="*/ 0 w 6185849"/>
                <a:gd name="connsiteY6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74819" h="3687685">
                  <a:moveTo>
                    <a:pt x="0" y="190449"/>
                  </a:moveTo>
                  <a:cubicBezTo>
                    <a:pt x="0" y="92808"/>
                    <a:pt x="79153" y="13655"/>
                    <a:pt x="176794" y="13655"/>
                  </a:cubicBezTo>
                  <a:lnTo>
                    <a:pt x="4274819" y="0"/>
                  </a:lnTo>
                  <a:cubicBezTo>
                    <a:pt x="4233852" y="25192"/>
                    <a:pt x="889264" y="3102537"/>
                    <a:pt x="176794" y="3687685"/>
                  </a:cubicBezTo>
                  <a:cubicBezTo>
                    <a:pt x="79153" y="3687685"/>
                    <a:pt x="0" y="3608532"/>
                    <a:pt x="0" y="3510891"/>
                  </a:cubicBezTo>
                  <a:lnTo>
                    <a:pt x="0" y="1904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27000"/>
                  </a:schemeClr>
                </a:gs>
                <a:gs pos="100000">
                  <a:schemeClr val="bg1">
                    <a:alpha val="27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</p:grpSp>
      <p:grpSp>
        <p:nvGrpSpPr>
          <p:cNvPr id="17" name="Group 69"/>
          <p:cNvGrpSpPr>
            <a:grpSpLocks/>
          </p:cNvGrpSpPr>
          <p:nvPr/>
        </p:nvGrpSpPr>
        <p:grpSpPr bwMode="auto">
          <a:xfrm>
            <a:off x="1223963" y="1214438"/>
            <a:ext cx="4852987" cy="379412"/>
            <a:chOff x="1224751" y="2276269"/>
            <a:chExt cx="4852003" cy="379817"/>
          </a:xfrm>
        </p:grpSpPr>
        <p:sp>
          <p:nvSpPr>
            <p:cNvPr id="71" name="Rounded Rectangle 70"/>
            <p:cNvSpPr/>
            <p:nvPr/>
          </p:nvSpPr>
          <p:spPr>
            <a:xfrm flipV="1">
              <a:off x="1224751" y="2276269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" name="Rounded Rectangle 71"/>
            <p:cNvSpPr/>
            <p:nvPr/>
          </p:nvSpPr>
          <p:spPr>
            <a:xfrm>
              <a:off x="1279371" y="2330890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22" name="TextBox 67"/>
            <p:cNvSpPr txBox="1">
              <a:spLocks noChangeArrowheads="1"/>
            </p:cNvSpPr>
            <p:nvPr/>
          </p:nvSpPr>
          <p:spPr bwMode="auto">
            <a:xfrm>
              <a:off x="1292999" y="2306463"/>
              <a:ext cx="2171260" cy="338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What is SWOT Analysis?</a:t>
              </a:r>
            </a:p>
          </p:txBody>
        </p:sp>
      </p:grpSp>
      <p:grpSp>
        <p:nvGrpSpPr>
          <p:cNvPr id="19" name="Group 73"/>
          <p:cNvGrpSpPr>
            <a:grpSpLocks/>
          </p:cNvGrpSpPr>
          <p:nvPr/>
        </p:nvGrpSpPr>
        <p:grpSpPr bwMode="auto">
          <a:xfrm>
            <a:off x="1230313" y="2941638"/>
            <a:ext cx="4851400" cy="379412"/>
            <a:chOff x="1229553" y="3140083"/>
            <a:chExt cx="4852003" cy="379817"/>
          </a:xfrm>
        </p:grpSpPr>
        <p:sp>
          <p:nvSpPr>
            <p:cNvPr id="75" name="Rounded Rectangle 74"/>
            <p:cNvSpPr/>
            <p:nvPr/>
          </p:nvSpPr>
          <p:spPr>
            <a:xfrm flipV="1">
              <a:off x="1229553" y="3140083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6" name="Rounded Rectangle 75"/>
            <p:cNvSpPr/>
            <p:nvPr/>
          </p:nvSpPr>
          <p:spPr>
            <a:xfrm>
              <a:off x="1284173" y="3194704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15" name="TextBox 69"/>
            <p:cNvSpPr txBox="1">
              <a:spLocks noChangeArrowheads="1"/>
            </p:cNvSpPr>
            <p:nvPr/>
          </p:nvSpPr>
          <p:spPr bwMode="auto">
            <a:xfrm>
              <a:off x="1285122" y="3146440"/>
              <a:ext cx="3132527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Benefits &amp; Pitfalls of SWOT Analysis</a:t>
              </a:r>
            </a:p>
          </p:txBody>
        </p:sp>
      </p:grpSp>
      <p:grpSp>
        <p:nvGrpSpPr>
          <p:cNvPr id="20" name="Group 90"/>
          <p:cNvGrpSpPr>
            <a:grpSpLocks/>
          </p:cNvGrpSpPr>
          <p:nvPr/>
        </p:nvGrpSpPr>
        <p:grpSpPr bwMode="auto">
          <a:xfrm>
            <a:off x="4940300" y="4498975"/>
            <a:ext cx="4783138" cy="968375"/>
            <a:chOff x="4940193" y="4878304"/>
            <a:chExt cx="4783391" cy="968295"/>
          </a:xfrm>
        </p:grpSpPr>
        <p:sp>
          <p:nvSpPr>
            <p:cNvPr id="85" name="Oval 84"/>
            <p:cNvSpPr/>
            <p:nvPr/>
          </p:nvSpPr>
          <p:spPr>
            <a:xfrm rot="589461">
              <a:off x="4940193" y="5002119"/>
              <a:ext cx="1249429" cy="109529"/>
            </a:xfrm>
            <a:prstGeom prst="ellipse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 rot="589461">
              <a:off x="5329152" y="5340229"/>
              <a:ext cx="4384907" cy="109528"/>
            </a:xfrm>
            <a:prstGeom prst="rect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7" name="Rounded Rectangle 86"/>
            <p:cNvSpPr/>
            <p:nvPr/>
          </p:nvSpPr>
          <p:spPr>
            <a:xfrm rot="589461">
              <a:off x="8986945" y="5622780"/>
              <a:ext cx="736639" cy="223819"/>
            </a:xfrm>
            <a:prstGeom prst="roundRect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grpSp>
          <p:nvGrpSpPr>
            <p:cNvPr id="14377" name="Group 87"/>
            <p:cNvGrpSpPr>
              <a:grpSpLocks/>
            </p:cNvGrpSpPr>
            <p:nvPr/>
          </p:nvGrpSpPr>
          <p:grpSpPr bwMode="auto">
            <a:xfrm>
              <a:off x="4940193" y="4878304"/>
              <a:ext cx="4783391" cy="825387"/>
              <a:chOff x="4940193" y="4878304"/>
              <a:chExt cx="4783391" cy="825387"/>
            </a:xfrm>
          </p:grpSpPr>
          <p:sp>
            <p:nvSpPr>
              <p:cNvPr id="79" name="Oval 78"/>
              <p:cNvSpPr/>
              <p:nvPr/>
            </p:nvSpPr>
            <p:spPr>
              <a:xfrm rot="589461">
                <a:off x="4940193" y="4878304"/>
                <a:ext cx="1249429" cy="109529"/>
              </a:xfrm>
              <a:prstGeom prst="ellipse">
                <a:avLst/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sp>
            <p:nvSpPr>
              <p:cNvPr id="14379" name="Rectangle 76"/>
              <p:cNvSpPr>
                <a:spLocks noChangeArrowheads="1"/>
              </p:cNvSpPr>
              <p:nvPr/>
            </p:nvSpPr>
            <p:spPr bwMode="auto">
              <a:xfrm rot="589461">
                <a:off x="5329152" y="5216414"/>
                <a:ext cx="4384907" cy="109528"/>
              </a:xfrm>
              <a:prstGeom prst="rect">
                <a:avLst/>
              </a:prstGeom>
              <a:gradFill rotWithShape="1">
                <a:gsLst>
                  <a:gs pos="0">
                    <a:srgbClr val="A6A6A6"/>
                  </a:gs>
                  <a:gs pos="5000">
                    <a:srgbClr val="A6A6A6"/>
                  </a:gs>
                  <a:gs pos="50000">
                    <a:srgbClr val="F2F2F2"/>
                  </a:gs>
                  <a:gs pos="100000">
                    <a:srgbClr val="BFBFBF"/>
                  </a:gs>
                </a:gsLst>
                <a:lin ang="5400000"/>
              </a:gradFill>
              <a:ln w="9525">
                <a:solidFill>
                  <a:srgbClr val="A6A6A6"/>
                </a:solidFill>
                <a:miter lim="800000"/>
                <a:headEnd/>
                <a:tailEnd/>
              </a:ln>
              <a:effectLst>
                <a:outerShdw dist="23000" dir="839963" rotWithShape="0">
                  <a:srgbClr val="808080">
                    <a:alpha val="34998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 lang="nb-NO">
                  <a:solidFill>
                    <a:srgbClr val="FFFFFF"/>
                  </a:solidFill>
                </a:endParaRPr>
              </a:p>
            </p:txBody>
          </p:sp>
          <p:sp>
            <p:nvSpPr>
              <p:cNvPr id="82" name="Rounded Rectangle 81"/>
              <p:cNvSpPr/>
              <p:nvPr/>
            </p:nvSpPr>
            <p:spPr>
              <a:xfrm rot="589461">
                <a:off x="8986945" y="5479917"/>
                <a:ext cx="736639" cy="223819"/>
              </a:xfrm>
              <a:prstGeom prst="roundRect">
                <a:avLst/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95000"/>
                      <a:lumOff val="5000"/>
                    </a:schemeClr>
                  </a:gs>
                  <a:gs pos="59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498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</p:grpSp>
      <p:sp>
        <p:nvSpPr>
          <p:cNvPr id="66" name="TextBox 66"/>
          <p:cNvSpPr txBox="1">
            <a:spLocks noChangeArrowheads="1"/>
          </p:cNvSpPr>
          <p:nvPr/>
        </p:nvSpPr>
        <p:spPr bwMode="auto">
          <a:xfrm>
            <a:off x="1284288" y="2532063"/>
            <a:ext cx="1841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endParaRPr lang="en-US" sz="1600" dirty="0">
              <a:latin typeface="+mn-lt"/>
              <a:ea typeface="ＭＳ Ｐゴシック" pitchFamily="34" charset="-128"/>
            </a:endParaRPr>
          </a:p>
        </p:txBody>
      </p:sp>
      <p:grpSp>
        <p:nvGrpSpPr>
          <p:cNvPr id="22" name="Group 65"/>
          <p:cNvGrpSpPr>
            <a:grpSpLocks/>
          </p:cNvGrpSpPr>
          <p:nvPr/>
        </p:nvGrpSpPr>
        <p:grpSpPr bwMode="auto">
          <a:xfrm>
            <a:off x="1235075" y="3835400"/>
            <a:ext cx="4851400" cy="379413"/>
            <a:chOff x="1234355" y="4003897"/>
            <a:chExt cx="4852003" cy="379817"/>
          </a:xfrm>
        </p:grpSpPr>
        <p:sp>
          <p:nvSpPr>
            <p:cNvPr id="67" name="Rounded Rectangle 66"/>
            <p:cNvSpPr/>
            <p:nvPr/>
          </p:nvSpPr>
          <p:spPr>
            <a:xfrm flipV="1">
              <a:off x="1234355" y="4003897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68" name="Rounded Rectangle 67"/>
            <p:cNvSpPr/>
            <p:nvPr/>
          </p:nvSpPr>
          <p:spPr>
            <a:xfrm>
              <a:off x="1288975" y="4058518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69" name="TextBox 71"/>
            <p:cNvSpPr txBox="1">
              <a:spLocks noChangeArrowheads="1"/>
            </p:cNvSpPr>
            <p:nvPr/>
          </p:nvSpPr>
          <p:spPr bwMode="auto">
            <a:xfrm>
              <a:off x="1262934" y="4013432"/>
              <a:ext cx="1420990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Tips &amp; Exercise</a:t>
              </a:r>
            </a:p>
          </p:txBody>
        </p:sp>
      </p:grpSp>
      <p:grpSp>
        <p:nvGrpSpPr>
          <p:cNvPr id="23" name="Group 79"/>
          <p:cNvGrpSpPr>
            <a:grpSpLocks/>
          </p:cNvGrpSpPr>
          <p:nvPr/>
        </p:nvGrpSpPr>
        <p:grpSpPr bwMode="auto">
          <a:xfrm>
            <a:off x="1233488" y="2500313"/>
            <a:ext cx="4852987" cy="381000"/>
            <a:chOff x="1234224" y="1824557"/>
            <a:chExt cx="4852003" cy="379817"/>
          </a:xfrm>
        </p:grpSpPr>
        <p:sp>
          <p:nvSpPr>
            <p:cNvPr id="73" name="Rounded Rectangle 72"/>
            <p:cNvSpPr/>
            <p:nvPr/>
          </p:nvSpPr>
          <p:spPr>
            <a:xfrm flipV="1">
              <a:off x="1234224" y="1824557"/>
              <a:ext cx="4852003" cy="379817"/>
            </a:xfrm>
            <a:prstGeom prst="roundRect">
              <a:avLst/>
            </a:prstGeom>
            <a:solidFill>
              <a:srgbClr val="BDE836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 b="1">
                <a:solidFill>
                  <a:srgbClr val="FFFFFF"/>
                </a:solidFill>
              </a:endParaRPr>
            </a:p>
          </p:txBody>
        </p:sp>
        <p:sp>
          <p:nvSpPr>
            <p:cNvPr id="81" name="Rounded Rectangle 80"/>
            <p:cNvSpPr/>
            <p:nvPr/>
          </p:nvSpPr>
          <p:spPr>
            <a:xfrm>
              <a:off x="1293583" y="1865523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 b="1">
                <a:solidFill>
                  <a:srgbClr val="FFFFFF"/>
                </a:solidFill>
              </a:endParaRPr>
            </a:p>
          </p:txBody>
        </p:sp>
        <p:sp>
          <p:nvSpPr>
            <p:cNvPr id="83" name="TextBox 66"/>
            <p:cNvSpPr txBox="1">
              <a:spLocks noChangeArrowheads="1"/>
            </p:cNvSpPr>
            <p:nvPr/>
          </p:nvSpPr>
          <p:spPr bwMode="auto">
            <a:xfrm>
              <a:off x="1285014" y="1859374"/>
              <a:ext cx="2868030" cy="3370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How to conduct SWOT Analysis?</a:t>
              </a:r>
            </a:p>
          </p:txBody>
        </p:sp>
      </p:grpSp>
      <p:pic>
        <p:nvPicPr>
          <p:cNvPr id="70" name="Picture 6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74" name="Picture 7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77" name="عنصر نائب للمحتوى 6">
            <a:extLst>
              <a:ext uri="{FF2B5EF4-FFF2-40B4-BE49-F238E27FC236}">
                <a16:creationId xmlns:a16="http://schemas.microsoft.com/office/drawing/2014/main" id="{6C7F1A7B-857E-4CBF-98F7-9F4EEF83F46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13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3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13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8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withGroup">
                            <p:stCondLst>
                              <p:cond delay="11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14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withGroup">
                            <p:stCondLst>
                              <p:cond delay="17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withGroup">
                            <p:stCondLst>
                              <p:cond delay="23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withGroup">
                            <p:stCondLst>
                              <p:cond delay="2600"/>
                            </p:stCondLst>
                            <p:childTnLst>
                              <p:par>
                                <p:cTn id="61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42 0.15995 L -0.32205 -0.24768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90" y="-20394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1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6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1164 -0.23704 L 3.88889E-6 0.1706 " pathEditMode="relative" rAng="0" ptsTypes="AA">
                                      <p:cBhvr>
                                        <p:cTn id="73" dur="8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73" y="20370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2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1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6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grpSp>
        <p:nvGrpSpPr>
          <p:cNvPr id="2" name="Group 55"/>
          <p:cNvGrpSpPr>
            <a:grpSpLocks/>
          </p:cNvGrpSpPr>
          <p:nvPr/>
        </p:nvGrpSpPr>
        <p:grpSpPr bwMode="auto">
          <a:xfrm>
            <a:off x="3149600" y="1497013"/>
            <a:ext cx="5519738" cy="4187825"/>
            <a:chOff x="990600" y="1660525"/>
            <a:chExt cx="2240279" cy="1700213"/>
          </a:xfrm>
        </p:grpSpPr>
        <p:grpSp>
          <p:nvGrpSpPr>
            <p:cNvPr id="15381" name="Group 56"/>
            <p:cNvGrpSpPr>
              <a:grpSpLocks/>
            </p:cNvGrpSpPr>
            <p:nvPr/>
          </p:nvGrpSpPr>
          <p:grpSpPr bwMode="auto">
            <a:xfrm>
              <a:off x="990600" y="1660525"/>
              <a:ext cx="1914525" cy="1700213"/>
              <a:chOff x="990600" y="1660525"/>
              <a:chExt cx="1914525" cy="1700213"/>
            </a:xfrm>
          </p:grpSpPr>
          <p:sp>
            <p:nvSpPr>
              <p:cNvPr id="15383" name="Freeform 58"/>
              <p:cNvSpPr>
                <a:spLocks noChangeArrowheads="1"/>
              </p:cNvSpPr>
              <p:nvPr/>
            </p:nvSpPr>
            <p:spPr bwMode="auto">
              <a:xfrm>
                <a:off x="990600" y="1660525"/>
                <a:ext cx="1914256" cy="1700213"/>
              </a:xfrm>
              <a:custGeom>
                <a:avLst/>
                <a:gdLst>
                  <a:gd name="T0" fmla="*/ 0 w 2514600"/>
                  <a:gd name="T1" fmla="*/ 2478254 h 1219200"/>
                  <a:gd name="T2" fmla="*/ 487028 w 2514600"/>
                  <a:gd name="T3" fmla="*/ 1674491 h 1219200"/>
                  <a:gd name="T4" fmla="*/ 487028 w 2514600"/>
                  <a:gd name="T5" fmla="*/ 0 h 1219200"/>
                  <a:gd name="T6" fmla="*/ 642877 w 2514600"/>
                  <a:gd name="T7" fmla="*/ 3215045 h 1219200"/>
                  <a:gd name="T8" fmla="*/ 487028 w 2514600"/>
                  <a:gd name="T9" fmla="*/ 6430088 h 1219200"/>
                  <a:gd name="T10" fmla="*/ 487028 w 2514600"/>
                  <a:gd name="T11" fmla="*/ 4755597 h 1219200"/>
                  <a:gd name="T12" fmla="*/ 0 w 2514600"/>
                  <a:gd name="T13" fmla="*/ 3951834 h 1219200"/>
                  <a:gd name="T14" fmla="*/ 0 w 2514600"/>
                  <a:gd name="T15" fmla="*/ 2478254 h 12192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514600"/>
                  <a:gd name="T25" fmla="*/ 0 h 1219200"/>
                  <a:gd name="T26" fmla="*/ 2514600 w 2514600"/>
                  <a:gd name="T27" fmla="*/ 1219200 h 12192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514600" h="1219200">
                    <a:moveTo>
                      <a:pt x="0" y="469898"/>
                    </a:moveTo>
                    <a:lnTo>
                      <a:pt x="1905000" y="317498"/>
                    </a:lnTo>
                    <a:lnTo>
                      <a:pt x="1905000" y="0"/>
                    </a:lnTo>
                    <a:lnTo>
                      <a:pt x="2514600" y="609600"/>
                    </a:lnTo>
                    <a:lnTo>
                      <a:pt x="1905000" y="1219200"/>
                    </a:lnTo>
                    <a:lnTo>
                      <a:pt x="1905000" y="901702"/>
                    </a:lnTo>
                    <a:lnTo>
                      <a:pt x="0" y="749302"/>
                    </a:lnTo>
                    <a:lnTo>
                      <a:pt x="0" y="469898"/>
                    </a:lnTo>
                    <a:close/>
                  </a:path>
                </a:pathLst>
              </a:custGeom>
              <a:solidFill>
                <a:srgbClr val="0D0D0D"/>
              </a:solidFill>
              <a:ln w="22225">
                <a:solidFill>
                  <a:schemeClr val="bg1"/>
                </a:solidFill>
                <a:miter lim="800000"/>
                <a:headEnd/>
                <a:tailEnd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</p:spPr>
            <p:txBody>
              <a:bodyPr anchor="ctr"/>
              <a:lstStyle/>
              <a:p>
                <a:endParaRPr lang="en-IN"/>
              </a:p>
            </p:txBody>
          </p:sp>
          <p:sp>
            <p:nvSpPr>
              <p:cNvPr id="15384" name="Freeform 59"/>
              <p:cNvSpPr>
                <a:spLocks noChangeArrowheads="1"/>
              </p:cNvSpPr>
              <p:nvPr/>
            </p:nvSpPr>
            <p:spPr bwMode="auto">
              <a:xfrm>
                <a:off x="1047944" y="1937019"/>
                <a:ext cx="1758332" cy="596815"/>
              </a:xfrm>
              <a:custGeom>
                <a:avLst/>
                <a:gdLst>
                  <a:gd name="T0" fmla="*/ 0 w 1758950"/>
                  <a:gd name="T1" fmla="*/ 564750 h 596900"/>
                  <a:gd name="T2" fmla="*/ 1755877 w 1758950"/>
                  <a:gd name="T3" fmla="*/ 596475 h 596900"/>
                  <a:gd name="T4" fmla="*/ 1464287 w 1758950"/>
                  <a:gd name="T5" fmla="*/ 0 h 596900"/>
                  <a:gd name="T6" fmla="*/ 1457948 w 1758950"/>
                  <a:gd name="T7" fmla="*/ 222090 h 596900"/>
                  <a:gd name="T8" fmla="*/ 0 w 1758950"/>
                  <a:gd name="T9" fmla="*/ 418800 h 596900"/>
                  <a:gd name="T10" fmla="*/ 0 w 1758950"/>
                  <a:gd name="T11" fmla="*/ 564750 h 5969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58950"/>
                  <a:gd name="T19" fmla="*/ 0 h 596900"/>
                  <a:gd name="T20" fmla="*/ 1758950 w 1758950"/>
                  <a:gd name="T21" fmla="*/ 596900 h 59690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58950" h="596900">
                    <a:moveTo>
                      <a:pt x="0" y="565150"/>
                    </a:moveTo>
                    <a:lnTo>
                      <a:pt x="1758950" y="596900"/>
                    </a:lnTo>
                    <a:lnTo>
                      <a:pt x="1466850" y="0"/>
                    </a:lnTo>
                    <a:lnTo>
                      <a:pt x="1460500" y="222250"/>
                    </a:lnTo>
                    <a:lnTo>
                      <a:pt x="0" y="419100"/>
                    </a:lnTo>
                    <a:lnTo>
                      <a:pt x="0" y="565150"/>
                    </a:lnTo>
                    <a:close/>
                  </a:path>
                </a:pathLst>
              </a:custGeom>
              <a:solidFill>
                <a:schemeClr val="bg1">
                  <a:alpha val="29019"/>
                </a:schemeClr>
              </a:solidFill>
              <a:ln>
                <a:noFill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en-IN"/>
              </a:p>
            </p:txBody>
          </p:sp>
        </p:grpSp>
        <p:sp>
          <p:nvSpPr>
            <p:cNvPr id="15382" name="TextBox 8"/>
            <p:cNvSpPr txBox="1">
              <a:spLocks noChangeArrowheads="1"/>
            </p:cNvSpPr>
            <p:nvPr/>
          </p:nvSpPr>
          <p:spPr bwMode="auto">
            <a:xfrm>
              <a:off x="1316580" y="2403869"/>
              <a:ext cx="1914299" cy="1249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algn="ctr" eaLnBrk="1" hangingPunct="1"/>
              <a:r>
                <a:rPr lang="en-GB" sz="1400">
                  <a:solidFill>
                    <a:srgbClr val="FFFFFF"/>
                  </a:solidFill>
                </a:rPr>
                <a:t>3. Prepare Action Plans</a:t>
              </a:r>
            </a:p>
          </p:txBody>
        </p:sp>
      </p:grpSp>
      <p:sp>
        <p:nvSpPr>
          <p:cNvPr id="19" name="Right Triangle 18"/>
          <p:cNvSpPr/>
          <p:nvPr/>
        </p:nvSpPr>
        <p:spPr bwMode="auto">
          <a:xfrm rot="13500000">
            <a:off x="2068512" y="4579938"/>
            <a:ext cx="657225" cy="730250"/>
          </a:xfrm>
          <a:prstGeom prst="rtTriangle">
            <a:avLst/>
          </a:prstGeom>
          <a:gradFill>
            <a:gsLst>
              <a:gs pos="0">
                <a:schemeClr val="tx1"/>
              </a:gs>
              <a:gs pos="41000">
                <a:schemeClr val="bg1"/>
              </a:gs>
            </a:gsLst>
            <a:lin ang="1374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ea typeface="ＭＳ Ｐゴシック" pitchFamily="-109" charset="-128"/>
            </a:endParaRPr>
          </a:p>
        </p:txBody>
      </p:sp>
      <p:grpSp>
        <p:nvGrpSpPr>
          <p:cNvPr id="5" name="Group 38"/>
          <p:cNvGrpSpPr>
            <a:grpSpLocks/>
          </p:cNvGrpSpPr>
          <p:nvPr/>
        </p:nvGrpSpPr>
        <p:grpSpPr bwMode="auto">
          <a:xfrm>
            <a:off x="2079625" y="2144713"/>
            <a:ext cx="3457575" cy="2889250"/>
            <a:chOff x="990600" y="1660525"/>
            <a:chExt cx="2034794" cy="1700213"/>
          </a:xfrm>
        </p:grpSpPr>
        <p:grpSp>
          <p:nvGrpSpPr>
            <p:cNvPr id="15377" name="Group 41"/>
            <p:cNvGrpSpPr>
              <a:grpSpLocks/>
            </p:cNvGrpSpPr>
            <p:nvPr/>
          </p:nvGrpSpPr>
          <p:grpSpPr bwMode="auto">
            <a:xfrm>
              <a:off x="990600" y="1660525"/>
              <a:ext cx="1914525" cy="1700213"/>
              <a:chOff x="990600" y="1660525"/>
              <a:chExt cx="1914525" cy="1700213"/>
            </a:xfrm>
          </p:grpSpPr>
          <p:sp>
            <p:nvSpPr>
              <p:cNvPr id="15379" name="Freeform 45"/>
              <p:cNvSpPr>
                <a:spLocks noChangeArrowheads="1"/>
              </p:cNvSpPr>
              <p:nvPr/>
            </p:nvSpPr>
            <p:spPr bwMode="auto">
              <a:xfrm>
                <a:off x="990600" y="1660525"/>
                <a:ext cx="1914276" cy="1700213"/>
              </a:xfrm>
              <a:custGeom>
                <a:avLst/>
                <a:gdLst>
                  <a:gd name="T0" fmla="*/ 0 w 2514600"/>
                  <a:gd name="T1" fmla="*/ 2478254 h 1219200"/>
                  <a:gd name="T2" fmla="*/ 487113 w 2514600"/>
                  <a:gd name="T3" fmla="*/ 1674491 h 1219200"/>
                  <a:gd name="T4" fmla="*/ 487113 w 2514600"/>
                  <a:gd name="T5" fmla="*/ 0 h 1219200"/>
                  <a:gd name="T6" fmla="*/ 642989 w 2514600"/>
                  <a:gd name="T7" fmla="*/ 3215045 h 1219200"/>
                  <a:gd name="T8" fmla="*/ 487113 w 2514600"/>
                  <a:gd name="T9" fmla="*/ 6430088 h 1219200"/>
                  <a:gd name="T10" fmla="*/ 487113 w 2514600"/>
                  <a:gd name="T11" fmla="*/ 4755597 h 1219200"/>
                  <a:gd name="T12" fmla="*/ 0 w 2514600"/>
                  <a:gd name="T13" fmla="*/ 3951834 h 1219200"/>
                  <a:gd name="T14" fmla="*/ 0 w 2514600"/>
                  <a:gd name="T15" fmla="*/ 2478254 h 12192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514600"/>
                  <a:gd name="T25" fmla="*/ 0 h 1219200"/>
                  <a:gd name="T26" fmla="*/ 2514600 w 2514600"/>
                  <a:gd name="T27" fmla="*/ 1219200 h 12192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514600" h="1219200">
                    <a:moveTo>
                      <a:pt x="0" y="469898"/>
                    </a:moveTo>
                    <a:lnTo>
                      <a:pt x="1905000" y="317498"/>
                    </a:lnTo>
                    <a:lnTo>
                      <a:pt x="1905000" y="0"/>
                    </a:lnTo>
                    <a:lnTo>
                      <a:pt x="2514600" y="609600"/>
                    </a:lnTo>
                    <a:lnTo>
                      <a:pt x="1905000" y="1219200"/>
                    </a:lnTo>
                    <a:lnTo>
                      <a:pt x="1905000" y="901702"/>
                    </a:lnTo>
                    <a:lnTo>
                      <a:pt x="0" y="749302"/>
                    </a:lnTo>
                    <a:lnTo>
                      <a:pt x="0" y="469898"/>
                    </a:lnTo>
                    <a:close/>
                  </a:path>
                </a:pathLst>
              </a:custGeom>
              <a:solidFill>
                <a:srgbClr val="0D0D0D"/>
              </a:solidFill>
              <a:ln w="22225">
                <a:solidFill>
                  <a:schemeClr val="bg1"/>
                </a:solidFill>
                <a:miter lim="800000"/>
                <a:headEnd/>
                <a:tailEnd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</p:spPr>
            <p:txBody>
              <a:bodyPr anchor="ctr"/>
              <a:lstStyle/>
              <a:p>
                <a:endParaRPr lang="en-IN"/>
              </a:p>
            </p:txBody>
          </p:sp>
          <p:sp>
            <p:nvSpPr>
              <p:cNvPr id="15380" name="Freeform 48"/>
              <p:cNvSpPr>
                <a:spLocks noChangeArrowheads="1"/>
              </p:cNvSpPr>
              <p:nvPr/>
            </p:nvSpPr>
            <p:spPr bwMode="auto">
              <a:xfrm>
                <a:off x="1047589" y="1937043"/>
                <a:ext cx="1759190" cy="596943"/>
              </a:xfrm>
              <a:custGeom>
                <a:avLst/>
                <a:gdLst>
                  <a:gd name="T0" fmla="*/ 0 w 1758950"/>
                  <a:gd name="T1" fmla="*/ 565355 h 596900"/>
                  <a:gd name="T2" fmla="*/ 1760379 w 1758950"/>
                  <a:gd name="T3" fmla="*/ 597115 h 596900"/>
                  <a:gd name="T4" fmla="*/ 1468041 w 1758950"/>
                  <a:gd name="T5" fmla="*/ 0 h 596900"/>
                  <a:gd name="T6" fmla="*/ 1461685 w 1758950"/>
                  <a:gd name="T7" fmla="*/ 222330 h 596900"/>
                  <a:gd name="T8" fmla="*/ 0 w 1758950"/>
                  <a:gd name="T9" fmla="*/ 419250 h 596900"/>
                  <a:gd name="T10" fmla="*/ 0 w 1758950"/>
                  <a:gd name="T11" fmla="*/ 565355 h 5969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58950"/>
                  <a:gd name="T19" fmla="*/ 0 h 596900"/>
                  <a:gd name="T20" fmla="*/ 1758950 w 1758950"/>
                  <a:gd name="T21" fmla="*/ 596900 h 59690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58950" h="596900">
                    <a:moveTo>
                      <a:pt x="0" y="565150"/>
                    </a:moveTo>
                    <a:lnTo>
                      <a:pt x="1758950" y="596900"/>
                    </a:lnTo>
                    <a:lnTo>
                      <a:pt x="1466850" y="0"/>
                    </a:lnTo>
                    <a:lnTo>
                      <a:pt x="1460500" y="222250"/>
                    </a:lnTo>
                    <a:lnTo>
                      <a:pt x="0" y="419100"/>
                    </a:lnTo>
                    <a:lnTo>
                      <a:pt x="0" y="565150"/>
                    </a:lnTo>
                    <a:close/>
                  </a:path>
                </a:pathLst>
              </a:custGeom>
              <a:solidFill>
                <a:schemeClr val="bg1">
                  <a:alpha val="29019"/>
                </a:schemeClr>
              </a:solidFill>
              <a:ln>
                <a:noFill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en-IN"/>
              </a:p>
            </p:txBody>
          </p:sp>
        </p:grpSp>
        <p:sp>
          <p:nvSpPr>
            <p:cNvPr id="15378" name="TextBox 8"/>
            <p:cNvSpPr txBox="1">
              <a:spLocks noChangeArrowheads="1"/>
            </p:cNvSpPr>
            <p:nvPr/>
          </p:nvSpPr>
          <p:spPr bwMode="auto">
            <a:xfrm>
              <a:off x="1111094" y="2336419"/>
              <a:ext cx="1914300" cy="3078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algn="ctr" eaLnBrk="1" hangingPunct="1"/>
              <a:r>
                <a:rPr lang="en-US" sz="1400">
                  <a:solidFill>
                    <a:srgbClr val="FFFFFF"/>
                  </a:solidFill>
                </a:rPr>
                <a:t>2. Perform SWOT Analysis </a:t>
              </a:r>
            </a:p>
            <a:p>
              <a:pPr algn="ctr" eaLnBrk="1" hangingPunct="1"/>
              <a:r>
                <a:rPr lang="en-US" sz="1400">
                  <a:solidFill>
                    <a:srgbClr val="FFFFFF"/>
                  </a:solidFill>
                </a:rPr>
                <a:t>&amp; Document</a:t>
              </a:r>
              <a:endParaRPr lang="en-GB" sz="1400">
                <a:solidFill>
                  <a:srgbClr val="FFFFFF"/>
                </a:solidFill>
              </a:endParaRPr>
            </a:p>
          </p:txBody>
        </p:sp>
      </p:grpSp>
      <p:grpSp>
        <p:nvGrpSpPr>
          <p:cNvPr id="7" name="Group 3"/>
          <p:cNvGrpSpPr>
            <a:grpSpLocks/>
          </p:cNvGrpSpPr>
          <p:nvPr/>
        </p:nvGrpSpPr>
        <p:grpSpPr bwMode="auto">
          <a:xfrm>
            <a:off x="990600" y="2752725"/>
            <a:ext cx="1914525" cy="1700213"/>
            <a:chOff x="990600" y="1660525"/>
            <a:chExt cx="1914525" cy="1700213"/>
          </a:xfrm>
        </p:grpSpPr>
        <p:grpSp>
          <p:nvGrpSpPr>
            <p:cNvPr id="15373" name="Group 1"/>
            <p:cNvGrpSpPr>
              <a:grpSpLocks/>
            </p:cNvGrpSpPr>
            <p:nvPr/>
          </p:nvGrpSpPr>
          <p:grpSpPr bwMode="auto">
            <a:xfrm>
              <a:off x="990600" y="1660525"/>
              <a:ext cx="1914525" cy="1700213"/>
              <a:chOff x="990600" y="1660525"/>
              <a:chExt cx="1914525" cy="1700213"/>
            </a:xfrm>
          </p:grpSpPr>
          <p:sp>
            <p:nvSpPr>
              <p:cNvPr id="15375" name="Freeform 2"/>
              <p:cNvSpPr>
                <a:spLocks noChangeArrowheads="1"/>
              </p:cNvSpPr>
              <p:nvPr/>
            </p:nvSpPr>
            <p:spPr bwMode="auto">
              <a:xfrm>
                <a:off x="990600" y="1660525"/>
                <a:ext cx="1914525" cy="1700213"/>
              </a:xfrm>
              <a:custGeom>
                <a:avLst/>
                <a:gdLst>
                  <a:gd name="T0" fmla="*/ 0 w 2514600"/>
                  <a:gd name="T1" fmla="*/ 2478254 h 1219200"/>
                  <a:gd name="T2" fmla="*/ 487366 w 2514600"/>
                  <a:gd name="T3" fmla="*/ 1674491 h 1219200"/>
                  <a:gd name="T4" fmla="*/ 487366 w 2514600"/>
                  <a:gd name="T5" fmla="*/ 0 h 1219200"/>
                  <a:gd name="T6" fmla="*/ 643324 w 2514600"/>
                  <a:gd name="T7" fmla="*/ 3215045 h 1219200"/>
                  <a:gd name="T8" fmla="*/ 487366 w 2514600"/>
                  <a:gd name="T9" fmla="*/ 6430088 h 1219200"/>
                  <a:gd name="T10" fmla="*/ 487366 w 2514600"/>
                  <a:gd name="T11" fmla="*/ 4755597 h 1219200"/>
                  <a:gd name="T12" fmla="*/ 0 w 2514600"/>
                  <a:gd name="T13" fmla="*/ 3951834 h 1219200"/>
                  <a:gd name="T14" fmla="*/ 0 w 2514600"/>
                  <a:gd name="T15" fmla="*/ 2478254 h 12192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514600"/>
                  <a:gd name="T25" fmla="*/ 0 h 1219200"/>
                  <a:gd name="T26" fmla="*/ 2514600 w 2514600"/>
                  <a:gd name="T27" fmla="*/ 1219200 h 12192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514600" h="1219200">
                    <a:moveTo>
                      <a:pt x="0" y="469898"/>
                    </a:moveTo>
                    <a:lnTo>
                      <a:pt x="1905000" y="317498"/>
                    </a:lnTo>
                    <a:lnTo>
                      <a:pt x="1905000" y="0"/>
                    </a:lnTo>
                    <a:lnTo>
                      <a:pt x="2514600" y="609600"/>
                    </a:lnTo>
                    <a:lnTo>
                      <a:pt x="1905000" y="1219200"/>
                    </a:lnTo>
                    <a:lnTo>
                      <a:pt x="1905000" y="901702"/>
                    </a:lnTo>
                    <a:lnTo>
                      <a:pt x="0" y="749302"/>
                    </a:lnTo>
                    <a:lnTo>
                      <a:pt x="0" y="469898"/>
                    </a:lnTo>
                    <a:close/>
                  </a:path>
                </a:pathLst>
              </a:custGeom>
              <a:solidFill>
                <a:srgbClr val="0D0D0D"/>
              </a:solidFill>
              <a:ln w="22225">
                <a:solidFill>
                  <a:schemeClr val="bg1"/>
                </a:solidFill>
                <a:miter lim="800000"/>
                <a:headEnd/>
                <a:tailEnd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</p:spPr>
            <p:txBody>
              <a:bodyPr anchor="ctr"/>
              <a:lstStyle/>
              <a:p>
                <a:endParaRPr lang="en-IN"/>
              </a:p>
            </p:txBody>
          </p:sp>
          <p:sp>
            <p:nvSpPr>
              <p:cNvPr id="15376" name="Freeform 43"/>
              <p:cNvSpPr>
                <a:spLocks noChangeArrowheads="1"/>
              </p:cNvSpPr>
              <p:nvPr/>
            </p:nvSpPr>
            <p:spPr bwMode="auto">
              <a:xfrm>
                <a:off x="1047750" y="1936750"/>
                <a:ext cx="1758950" cy="596900"/>
              </a:xfrm>
              <a:custGeom>
                <a:avLst/>
                <a:gdLst>
                  <a:gd name="T0" fmla="*/ 0 w 1758950"/>
                  <a:gd name="T1" fmla="*/ 565150 h 596900"/>
                  <a:gd name="T2" fmla="*/ 1758950 w 1758950"/>
                  <a:gd name="T3" fmla="*/ 596900 h 596900"/>
                  <a:gd name="T4" fmla="*/ 1466850 w 1758950"/>
                  <a:gd name="T5" fmla="*/ 0 h 596900"/>
                  <a:gd name="T6" fmla="*/ 1460500 w 1758950"/>
                  <a:gd name="T7" fmla="*/ 222250 h 596900"/>
                  <a:gd name="T8" fmla="*/ 0 w 1758950"/>
                  <a:gd name="T9" fmla="*/ 419100 h 596900"/>
                  <a:gd name="T10" fmla="*/ 0 w 1758950"/>
                  <a:gd name="T11" fmla="*/ 565150 h 5969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58950"/>
                  <a:gd name="T19" fmla="*/ 0 h 596900"/>
                  <a:gd name="T20" fmla="*/ 1758950 w 1758950"/>
                  <a:gd name="T21" fmla="*/ 596900 h 59690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58950" h="596900">
                    <a:moveTo>
                      <a:pt x="0" y="565150"/>
                    </a:moveTo>
                    <a:lnTo>
                      <a:pt x="1758950" y="596900"/>
                    </a:lnTo>
                    <a:lnTo>
                      <a:pt x="1466850" y="0"/>
                    </a:lnTo>
                    <a:lnTo>
                      <a:pt x="1460500" y="222250"/>
                    </a:lnTo>
                    <a:lnTo>
                      <a:pt x="0" y="419100"/>
                    </a:lnTo>
                    <a:lnTo>
                      <a:pt x="0" y="565150"/>
                    </a:lnTo>
                    <a:close/>
                  </a:path>
                </a:pathLst>
              </a:custGeom>
              <a:solidFill>
                <a:schemeClr val="bg1">
                  <a:alpha val="29019"/>
                </a:schemeClr>
              </a:solidFill>
              <a:ln>
                <a:noFill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en-IN"/>
              </a:p>
            </p:txBody>
          </p:sp>
        </p:grpSp>
        <p:sp>
          <p:nvSpPr>
            <p:cNvPr id="15374" name="TextBox 8"/>
            <p:cNvSpPr txBox="1">
              <a:spLocks noChangeArrowheads="1"/>
            </p:cNvSpPr>
            <p:nvPr/>
          </p:nvSpPr>
          <p:spPr bwMode="auto">
            <a:xfrm>
              <a:off x="990600" y="2227235"/>
              <a:ext cx="1914299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algn="ctr" eaLnBrk="1" hangingPunct="1"/>
              <a:r>
                <a:rPr lang="en-GB" sz="1400" dirty="0">
                  <a:solidFill>
                    <a:srgbClr val="FFFFFF"/>
                  </a:solidFill>
                </a:rPr>
                <a:t>1. Analyze Internal &amp; External Environment</a:t>
              </a:r>
            </a:p>
          </p:txBody>
        </p:sp>
      </p:grpSp>
      <p:sp>
        <p:nvSpPr>
          <p:cNvPr id="55" name="Right Triangle 54"/>
          <p:cNvSpPr/>
          <p:nvPr/>
        </p:nvSpPr>
        <p:spPr bwMode="auto">
          <a:xfrm rot="13500000">
            <a:off x="4157662" y="5159376"/>
            <a:ext cx="657225" cy="730250"/>
          </a:xfrm>
          <a:prstGeom prst="rtTriangle">
            <a:avLst/>
          </a:prstGeom>
          <a:gradFill>
            <a:gsLst>
              <a:gs pos="0">
                <a:schemeClr val="tx1"/>
              </a:gs>
              <a:gs pos="41000">
                <a:schemeClr val="bg1"/>
              </a:gs>
            </a:gsLst>
            <a:lin ang="1374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ea typeface="ＭＳ Ｐゴシック" pitchFamily="-109" charset="-128"/>
            </a:endParaRPr>
          </a:p>
        </p:txBody>
      </p:sp>
      <p:sp>
        <p:nvSpPr>
          <p:cNvPr id="61" name="Right Triangle 60"/>
          <p:cNvSpPr/>
          <p:nvPr/>
        </p:nvSpPr>
        <p:spPr bwMode="auto">
          <a:xfrm rot="13500000">
            <a:off x="6321425" y="5726113"/>
            <a:ext cx="657225" cy="730250"/>
          </a:xfrm>
          <a:prstGeom prst="rtTriangle">
            <a:avLst/>
          </a:prstGeom>
          <a:gradFill>
            <a:gsLst>
              <a:gs pos="0">
                <a:schemeClr val="tx1"/>
              </a:gs>
              <a:gs pos="41000">
                <a:schemeClr val="bg1"/>
              </a:gs>
            </a:gsLst>
            <a:lin ang="1374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ea typeface="ＭＳ Ｐゴシック" pitchFamily="-109" charset="-128"/>
            </a:endParaRPr>
          </a:p>
        </p:txBody>
      </p:sp>
      <p:sp>
        <p:nvSpPr>
          <p:cNvPr id="38" name="TextBox 54"/>
          <p:cNvSpPr txBox="1">
            <a:spLocks noChangeArrowheads="1"/>
          </p:cNvSpPr>
          <p:nvPr/>
        </p:nvSpPr>
        <p:spPr bwMode="auto">
          <a:xfrm>
            <a:off x="785813" y="285750"/>
            <a:ext cx="5324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How to conduct SWOT Analysis?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pic>
        <p:nvPicPr>
          <p:cNvPr id="23" name="Picture 2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24" name="Picture 2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25" name="عنصر نائب للمحتوى 6">
            <a:extLst>
              <a:ext uri="{FF2B5EF4-FFF2-40B4-BE49-F238E27FC236}">
                <a16:creationId xmlns:a16="http://schemas.microsoft.com/office/drawing/2014/main" id="{3091B22C-2F11-46A5-A959-E40F8F58731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399 -2.22222E-6 L -8.33333E-7 -2.22222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9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399 -2.22222E-6 L -8.33333E-7 -2.22222E-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9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399 -2.22222E-6 L -8.33333E-7 -2.22222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9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55" grpId="0" animBg="1"/>
      <p:bldP spid="6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54"/>
          <p:cNvSpPr txBox="1">
            <a:spLocks noChangeArrowheads="1"/>
          </p:cNvSpPr>
          <p:nvPr/>
        </p:nvSpPr>
        <p:spPr bwMode="auto">
          <a:xfrm>
            <a:off x="785813" y="285750"/>
            <a:ext cx="5324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How to conduct SWOT Analysis?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pic>
        <p:nvPicPr>
          <p:cNvPr id="16387" name="Picture 21" descr="SWOT_analysis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797050"/>
            <a:ext cx="6048375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Rectangle 36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sp>
        <p:nvSpPr>
          <p:cNvPr id="16391" name="TextBox 8"/>
          <p:cNvSpPr txBox="1">
            <a:spLocks noChangeArrowheads="1"/>
          </p:cNvSpPr>
          <p:nvPr/>
        </p:nvSpPr>
        <p:spPr bwMode="auto">
          <a:xfrm>
            <a:off x="731838" y="1233488"/>
            <a:ext cx="47545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GB" sz="1800" b="1"/>
              <a:t>1. Analyse Internal &amp; External Environment</a:t>
            </a:r>
          </a:p>
        </p:txBody>
      </p:sp>
      <p:pic>
        <p:nvPicPr>
          <p:cNvPr id="7" name="Picture 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8" name="Picture 7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57F1A500-4A99-4425-A191-A7BB91870D0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54"/>
          <p:cNvSpPr txBox="1">
            <a:spLocks noChangeArrowheads="1"/>
          </p:cNvSpPr>
          <p:nvPr/>
        </p:nvSpPr>
        <p:spPr bwMode="auto">
          <a:xfrm>
            <a:off x="785813" y="285750"/>
            <a:ext cx="5324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How to conduct SWOT Analysis?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pic>
        <p:nvPicPr>
          <p:cNvPr id="17414" name="Picture 5" descr="SWOT_analysis_exampl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873125"/>
            <a:ext cx="9144000" cy="598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7" name="Picture 6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C92CF63E-41B3-40A4-8E4E-05128E9F357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grpSp>
        <p:nvGrpSpPr>
          <p:cNvPr id="18437" name="Group 55"/>
          <p:cNvGrpSpPr>
            <a:grpSpLocks/>
          </p:cNvGrpSpPr>
          <p:nvPr/>
        </p:nvGrpSpPr>
        <p:grpSpPr bwMode="auto">
          <a:xfrm>
            <a:off x="3149600" y="1497013"/>
            <a:ext cx="5519738" cy="4187825"/>
            <a:chOff x="990600" y="1660525"/>
            <a:chExt cx="2240279" cy="1700213"/>
          </a:xfrm>
        </p:grpSpPr>
        <p:grpSp>
          <p:nvGrpSpPr>
            <p:cNvPr id="18453" name="Group 56"/>
            <p:cNvGrpSpPr>
              <a:grpSpLocks/>
            </p:cNvGrpSpPr>
            <p:nvPr/>
          </p:nvGrpSpPr>
          <p:grpSpPr bwMode="auto">
            <a:xfrm>
              <a:off x="990600" y="1660525"/>
              <a:ext cx="1914525" cy="1700213"/>
              <a:chOff x="990600" y="1660525"/>
              <a:chExt cx="1914525" cy="1700213"/>
            </a:xfrm>
          </p:grpSpPr>
          <p:sp>
            <p:nvSpPr>
              <p:cNvPr id="18455" name="Freeform 58"/>
              <p:cNvSpPr>
                <a:spLocks noChangeArrowheads="1"/>
              </p:cNvSpPr>
              <p:nvPr/>
            </p:nvSpPr>
            <p:spPr bwMode="auto">
              <a:xfrm>
                <a:off x="990600" y="1660525"/>
                <a:ext cx="1914256" cy="1700213"/>
              </a:xfrm>
              <a:custGeom>
                <a:avLst/>
                <a:gdLst>
                  <a:gd name="T0" fmla="*/ 0 w 2514600"/>
                  <a:gd name="T1" fmla="*/ 2478254 h 1219200"/>
                  <a:gd name="T2" fmla="*/ 487028 w 2514600"/>
                  <a:gd name="T3" fmla="*/ 1674491 h 1219200"/>
                  <a:gd name="T4" fmla="*/ 487028 w 2514600"/>
                  <a:gd name="T5" fmla="*/ 0 h 1219200"/>
                  <a:gd name="T6" fmla="*/ 642877 w 2514600"/>
                  <a:gd name="T7" fmla="*/ 3215045 h 1219200"/>
                  <a:gd name="T8" fmla="*/ 487028 w 2514600"/>
                  <a:gd name="T9" fmla="*/ 6430088 h 1219200"/>
                  <a:gd name="T10" fmla="*/ 487028 w 2514600"/>
                  <a:gd name="T11" fmla="*/ 4755597 h 1219200"/>
                  <a:gd name="T12" fmla="*/ 0 w 2514600"/>
                  <a:gd name="T13" fmla="*/ 3951834 h 1219200"/>
                  <a:gd name="T14" fmla="*/ 0 w 2514600"/>
                  <a:gd name="T15" fmla="*/ 2478254 h 12192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514600"/>
                  <a:gd name="T25" fmla="*/ 0 h 1219200"/>
                  <a:gd name="T26" fmla="*/ 2514600 w 2514600"/>
                  <a:gd name="T27" fmla="*/ 1219200 h 12192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514600" h="1219200">
                    <a:moveTo>
                      <a:pt x="0" y="469898"/>
                    </a:moveTo>
                    <a:lnTo>
                      <a:pt x="1905000" y="317498"/>
                    </a:lnTo>
                    <a:lnTo>
                      <a:pt x="1905000" y="0"/>
                    </a:lnTo>
                    <a:lnTo>
                      <a:pt x="2514600" y="609600"/>
                    </a:lnTo>
                    <a:lnTo>
                      <a:pt x="1905000" y="1219200"/>
                    </a:lnTo>
                    <a:lnTo>
                      <a:pt x="1905000" y="901702"/>
                    </a:lnTo>
                    <a:lnTo>
                      <a:pt x="0" y="749302"/>
                    </a:lnTo>
                    <a:lnTo>
                      <a:pt x="0" y="469898"/>
                    </a:lnTo>
                    <a:close/>
                  </a:path>
                </a:pathLst>
              </a:custGeom>
              <a:solidFill>
                <a:srgbClr val="0D0D0D"/>
              </a:solidFill>
              <a:ln w="22225">
                <a:solidFill>
                  <a:schemeClr val="bg1"/>
                </a:solidFill>
                <a:miter lim="800000"/>
                <a:headEnd/>
                <a:tailEnd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</p:spPr>
            <p:txBody>
              <a:bodyPr anchor="ctr"/>
              <a:lstStyle/>
              <a:p>
                <a:endParaRPr lang="en-IN"/>
              </a:p>
            </p:txBody>
          </p:sp>
          <p:sp>
            <p:nvSpPr>
              <p:cNvPr id="18456" name="Freeform 59"/>
              <p:cNvSpPr>
                <a:spLocks noChangeArrowheads="1"/>
              </p:cNvSpPr>
              <p:nvPr/>
            </p:nvSpPr>
            <p:spPr bwMode="auto">
              <a:xfrm>
                <a:off x="1047944" y="1937019"/>
                <a:ext cx="1758332" cy="596815"/>
              </a:xfrm>
              <a:custGeom>
                <a:avLst/>
                <a:gdLst>
                  <a:gd name="T0" fmla="*/ 0 w 1758950"/>
                  <a:gd name="T1" fmla="*/ 564750 h 596900"/>
                  <a:gd name="T2" fmla="*/ 1755877 w 1758950"/>
                  <a:gd name="T3" fmla="*/ 596475 h 596900"/>
                  <a:gd name="T4" fmla="*/ 1464287 w 1758950"/>
                  <a:gd name="T5" fmla="*/ 0 h 596900"/>
                  <a:gd name="T6" fmla="*/ 1457948 w 1758950"/>
                  <a:gd name="T7" fmla="*/ 222090 h 596900"/>
                  <a:gd name="T8" fmla="*/ 0 w 1758950"/>
                  <a:gd name="T9" fmla="*/ 418800 h 596900"/>
                  <a:gd name="T10" fmla="*/ 0 w 1758950"/>
                  <a:gd name="T11" fmla="*/ 564750 h 5969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58950"/>
                  <a:gd name="T19" fmla="*/ 0 h 596900"/>
                  <a:gd name="T20" fmla="*/ 1758950 w 1758950"/>
                  <a:gd name="T21" fmla="*/ 596900 h 59690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58950" h="596900">
                    <a:moveTo>
                      <a:pt x="0" y="565150"/>
                    </a:moveTo>
                    <a:lnTo>
                      <a:pt x="1758950" y="596900"/>
                    </a:lnTo>
                    <a:lnTo>
                      <a:pt x="1466850" y="0"/>
                    </a:lnTo>
                    <a:lnTo>
                      <a:pt x="1460500" y="222250"/>
                    </a:lnTo>
                    <a:lnTo>
                      <a:pt x="0" y="419100"/>
                    </a:lnTo>
                    <a:lnTo>
                      <a:pt x="0" y="565150"/>
                    </a:lnTo>
                    <a:close/>
                  </a:path>
                </a:pathLst>
              </a:custGeom>
              <a:solidFill>
                <a:schemeClr val="bg1">
                  <a:alpha val="29019"/>
                </a:schemeClr>
              </a:solidFill>
              <a:ln>
                <a:noFill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en-IN"/>
              </a:p>
            </p:txBody>
          </p:sp>
        </p:grpSp>
        <p:sp>
          <p:nvSpPr>
            <p:cNvPr id="18454" name="TextBox 8"/>
            <p:cNvSpPr txBox="1">
              <a:spLocks noChangeArrowheads="1"/>
            </p:cNvSpPr>
            <p:nvPr/>
          </p:nvSpPr>
          <p:spPr bwMode="auto">
            <a:xfrm>
              <a:off x="1316580" y="2403869"/>
              <a:ext cx="1914299" cy="1249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algn="ctr" eaLnBrk="1" hangingPunct="1"/>
              <a:r>
                <a:rPr lang="en-GB" sz="1400">
                  <a:solidFill>
                    <a:srgbClr val="FFFFFF"/>
                  </a:solidFill>
                </a:rPr>
                <a:t>3. Prepare Action Plans</a:t>
              </a:r>
            </a:p>
          </p:txBody>
        </p:sp>
      </p:grpSp>
      <p:sp>
        <p:nvSpPr>
          <p:cNvPr id="19" name="Right Triangle 18"/>
          <p:cNvSpPr/>
          <p:nvPr/>
        </p:nvSpPr>
        <p:spPr bwMode="auto">
          <a:xfrm rot="13500000">
            <a:off x="2068512" y="4579938"/>
            <a:ext cx="657225" cy="730250"/>
          </a:xfrm>
          <a:prstGeom prst="rtTriangle">
            <a:avLst/>
          </a:prstGeom>
          <a:gradFill>
            <a:gsLst>
              <a:gs pos="0">
                <a:schemeClr val="tx1"/>
              </a:gs>
              <a:gs pos="41000">
                <a:schemeClr val="bg1"/>
              </a:gs>
            </a:gsLst>
            <a:lin ang="1374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ea typeface="ＭＳ Ｐゴシック" pitchFamily="-109" charset="-128"/>
            </a:endParaRPr>
          </a:p>
        </p:txBody>
      </p:sp>
      <p:grpSp>
        <p:nvGrpSpPr>
          <p:cNvPr id="5" name="Group 38"/>
          <p:cNvGrpSpPr>
            <a:grpSpLocks/>
          </p:cNvGrpSpPr>
          <p:nvPr/>
        </p:nvGrpSpPr>
        <p:grpSpPr bwMode="auto">
          <a:xfrm>
            <a:off x="2079625" y="2144713"/>
            <a:ext cx="3457575" cy="2889250"/>
            <a:chOff x="990600" y="1660525"/>
            <a:chExt cx="2034794" cy="1700213"/>
          </a:xfrm>
        </p:grpSpPr>
        <p:grpSp>
          <p:nvGrpSpPr>
            <p:cNvPr id="18449" name="Group 41"/>
            <p:cNvGrpSpPr>
              <a:grpSpLocks/>
            </p:cNvGrpSpPr>
            <p:nvPr/>
          </p:nvGrpSpPr>
          <p:grpSpPr bwMode="auto">
            <a:xfrm>
              <a:off x="990600" y="1660525"/>
              <a:ext cx="1914525" cy="1700213"/>
              <a:chOff x="990600" y="1660525"/>
              <a:chExt cx="1914525" cy="1700213"/>
            </a:xfrm>
          </p:grpSpPr>
          <p:sp>
            <p:nvSpPr>
              <p:cNvPr id="18451" name="Freeform 45"/>
              <p:cNvSpPr>
                <a:spLocks noChangeArrowheads="1"/>
              </p:cNvSpPr>
              <p:nvPr/>
            </p:nvSpPr>
            <p:spPr bwMode="auto">
              <a:xfrm>
                <a:off x="990600" y="1660525"/>
                <a:ext cx="1914276" cy="1700213"/>
              </a:xfrm>
              <a:custGeom>
                <a:avLst/>
                <a:gdLst>
                  <a:gd name="T0" fmla="*/ 0 w 2514600"/>
                  <a:gd name="T1" fmla="*/ 2478254 h 1219200"/>
                  <a:gd name="T2" fmla="*/ 487113 w 2514600"/>
                  <a:gd name="T3" fmla="*/ 1674491 h 1219200"/>
                  <a:gd name="T4" fmla="*/ 487113 w 2514600"/>
                  <a:gd name="T5" fmla="*/ 0 h 1219200"/>
                  <a:gd name="T6" fmla="*/ 642989 w 2514600"/>
                  <a:gd name="T7" fmla="*/ 3215045 h 1219200"/>
                  <a:gd name="T8" fmla="*/ 487113 w 2514600"/>
                  <a:gd name="T9" fmla="*/ 6430088 h 1219200"/>
                  <a:gd name="T10" fmla="*/ 487113 w 2514600"/>
                  <a:gd name="T11" fmla="*/ 4755597 h 1219200"/>
                  <a:gd name="T12" fmla="*/ 0 w 2514600"/>
                  <a:gd name="T13" fmla="*/ 3951834 h 1219200"/>
                  <a:gd name="T14" fmla="*/ 0 w 2514600"/>
                  <a:gd name="T15" fmla="*/ 2478254 h 12192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514600"/>
                  <a:gd name="T25" fmla="*/ 0 h 1219200"/>
                  <a:gd name="T26" fmla="*/ 2514600 w 2514600"/>
                  <a:gd name="T27" fmla="*/ 1219200 h 12192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514600" h="1219200">
                    <a:moveTo>
                      <a:pt x="0" y="469898"/>
                    </a:moveTo>
                    <a:lnTo>
                      <a:pt x="1905000" y="317498"/>
                    </a:lnTo>
                    <a:lnTo>
                      <a:pt x="1905000" y="0"/>
                    </a:lnTo>
                    <a:lnTo>
                      <a:pt x="2514600" y="609600"/>
                    </a:lnTo>
                    <a:lnTo>
                      <a:pt x="1905000" y="1219200"/>
                    </a:lnTo>
                    <a:lnTo>
                      <a:pt x="1905000" y="901702"/>
                    </a:lnTo>
                    <a:lnTo>
                      <a:pt x="0" y="749302"/>
                    </a:lnTo>
                    <a:lnTo>
                      <a:pt x="0" y="469898"/>
                    </a:lnTo>
                    <a:close/>
                  </a:path>
                </a:pathLst>
              </a:custGeom>
              <a:solidFill>
                <a:srgbClr val="0D0D0D"/>
              </a:solidFill>
              <a:ln w="22225">
                <a:solidFill>
                  <a:schemeClr val="bg1"/>
                </a:solidFill>
                <a:miter lim="800000"/>
                <a:headEnd/>
                <a:tailEnd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</p:spPr>
            <p:txBody>
              <a:bodyPr anchor="ctr"/>
              <a:lstStyle/>
              <a:p>
                <a:endParaRPr lang="en-IN"/>
              </a:p>
            </p:txBody>
          </p:sp>
          <p:sp>
            <p:nvSpPr>
              <p:cNvPr id="18452" name="Freeform 48"/>
              <p:cNvSpPr>
                <a:spLocks noChangeArrowheads="1"/>
              </p:cNvSpPr>
              <p:nvPr/>
            </p:nvSpPr>
            <p:spPr bwMode="auto">
              <a:xfrm>
                <a:off x="1047589" y="1937043"/>
                <a:ext cx="1759190" cy="596943"/>
              </a:xfrm>
              <a:custGeom>
                <a:avLst/>
                <a:gdLst>
                  <a:gd name="T0" fmla="*/ 0 w 1758950"/>
                  <a:gd name="T1" fmla="*/ 565355 h 596900"/>
                  <a:gd name="T2" fmla="*/ 1760379 w 1758950"/>
                  <a:gd name="T3" fmla="*/ 597115 h 596900"/>
                  <a:gd name="T4" fmla="*/ 1468041 w 1758950"/>
                  <a:gd name="T5" fmla="*/ 0 h 596900"/>
                  <a:gd name="T6" fmla="*/ 1461685 w 1758950"/>
                  <a:gd name="T7" fmla="*/ 222330 h 596900"/>
                  <a:gd name="T8" fmla="*/ 0 w 1758950"/>
                  <a:gd name="T9" fmla="*/ 419250 h 596900"/>
                  <a:gd name="T10" fmla="*/ 0 w 1758950"/>
                  <a:gd name="T11" fmla="*/ 565355 h 5969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58950"/>
                  <a:gd name="T19" fmla="*/ 0 h 596900"/>
                  <a:gd name="T20" fmla="*/ 1758950 w 1758950"/>
                  <a:gd name="T21" fmla="*/ 596900 h 59690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58950" h="596900">
                    <a:moveTo>
                      <a:pt x="0" y="565150"/>
                    </a:moveTo>
                    <a:lnTo>
                      <a:pt x="1758950" y="596900"/>
                    </a:lnTo>
                    <a:lnTo>
                      <a:pt x="1466850" y="0"/>
                    </a:lnTo>
                    <a:lnTo>
                      <a:pt x="1460500" y="222250"/>
                    </a:lnTo>
                    <a:lnTo>
                      <a:pt x="0" y="419100"/>
                    </a:lnTo>
                    <a:lnTo>
                      <a:pt x="0" y="565150"/>
                    </a:lnTo>
                    <a:close/>
                  </a:path>
                </a:pathLst>
              </a:custGeom>
              <a:solidFill>
                <a:schemeClr val="bg1">
                  <a:alpha val="29019"/>
                </a:schemeClr>
              </a:solidFill>
              <a:ln>
                <a:noFill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en-IN"/>
              </a:p>
            </p:txBody>
          </p:sp>
        </p:grpSp>
        <p:sp>
          <p:nvSpPr>
            <p:cNvPr id="18450" name="TextBox 8"/>
            <p:cNvSpPr txBox="1">
              <a:spLocks noChangeArrowheads="1"/>
            </p:cNvSpPr>
            <p:nvPr/>
          </p:nvSpPr>
          <p:spPr bwMode="auto">
            <a:xfrm>
              <a:off x="1111094" y="2336419"/>
              <a:ext cx="1914300" cy="3078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algn="ctr" eaLnBrk="1" hangingPunct="1"/>
              <a:r>
                <a:rPr lang="en-US" sz="1400">
                  <a:solidFill>
                    <a:srgbClr val="FFFFFF"/>
                  </a:solidFill>
                </a:rPr>
                <a:t>2. Perform SWOT Analysis </a:t>
              </a:r>
            </a:p>
            <a:p>
              <a:pPr algn="ctr" eaLnBrk="1" hangingPunct="1"/>
              <a:r>
                <a:rPr lang="en-US" sz="1400">
                  <a:solidFill>
                    <a:srgbClr val="FFFFFF"/>
                  </a:solidFill>
                </a:rPr>
                <a:t>&amp; Document</a:t>
              </a:r>
              <a:endParaRPr lang="en-GB" sz="1400">
                <a:solidFill>
                  <a:srgbClr val="FFFFFF"/>
                </a:solidFill>
              </a:endParaRPr>
            </a:p>
          </p:txBody>
        </p:sp>
      </p:grpSp>
      <p:grpSp>
        <p:nvGrpSpPr>
          <p:cNvPr id="18440" name="Group 3"/>
          <p:cNvGrpSpPr>
            <a:grpSpLocks/>
          </p:cNvGrpSpPr>
          <p:nvPr/>
        </p:nvGrpSpPr>
        <p:grpSpPr bwMode="auto">
          <a:xfrm>
            <a:off x="990600" y="2752725"/>
            <a:ext cx="1914525" cy="1700213"/>
            <a:chOff x="990600" y="1660525"/>
            <a:chExt cx="1914525" cy="1700213"/>
          </a:xfrm>
        </p:grpSpPr>
        <p:grpSp>
          <p:nvGrpSpPr>
            <p:cNvPr id="18445" name="Group 1"/>
            <p:cNvGrpSpPr>
              <a:grpSpLocks/>
            </p:cNvGrpSpPr>
            <p:nvPr/>
          </p:nvGrpSpPr>
          <p:grpSpPr bwMode="auto">
            <a:xfrm>
              <a:off x="990600" y="1660525"/>
              <a:ext cx="1914525" cy="1700213"/>
              <a:chOff x="990600" y="1660525"/>
              <a:chExt cx="1914525" cy="1700213"/>
            </a:xfrm>
          </p:grpSpPr>
          <p:sp>
            <p:nvSpPr>
              <p:cNvPr id="18447" name="Freeform 2"/>
              <p:cNvSpPr>
                <a:spLocks noChangeArrowheads="1"/>
              </p:cNvSpPr>
              <p:nvPr/>
            </p:nvSpPr>
            <p:spPr bwMode="auto">
              <a:xfrm>
                <a:off x="990600" y="1660525"/>
                <a:ext cx="1914525" cy="1700213"/>
              </a:xfrm>
              <a:custGeom>
                <a:avLst/>
                <a:gdLst>
                  <a:gd name="T0" fmla="*/ 0 w 2514600"/>
                  <a:gd name="T1" fmla="*/ 2478254 h 1219200"/>
                  <a:gd name="T2" fmla="*/ 487366 w 2514600"/>
                  <a:gd name="T3" fmla="*/ 1674491 h 1219200"/>
                  <a:gd name="T4" fmla="*/ 487366 w 2514600"/>
                  <a:gd name="T5" fmla="*/ 0 h 1219200"/>
                  <a:gd name="T6" fmla="*/ 643324 w 2514600"/>
                  <a:gd name="T7" fmla="*/ 3215045 h 1219200"/>
                  <a:gd name="T8" fmla="*/ 487366 w 2514600"/>
                  <a:gd name="T9" fmla="*/ 6430088 h 1219200"/>
                  <a:gd name="T10" fmla="*/ 487366 w 2514600"/>
                  <a:gd name="T11" fmla="*/ 4755597 h 1219200"/>
                  <a:gd name="T12" fmla="*/ 0 w 2514600"/>
                  <a:gd name="T13" fmla="*/ 3951834 h 1219200"/>
                  <a:gd name="T14" fmla="*/ 0 w 2514600"/>
                  <a:gd name="T15" fmla="*/ 2478254 h 12192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514600"/>
                  <a:gd name="T25" fmla="*/ 0 h 1219200"/>
                  <a:gd name="T26" fmla="*/ 2514600 w 2514600"/>
                  <a:gd name="T27" fmla="*/ 1219200 h 12192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514600" h="1219200">
                    <a:moveTo>
                      <a:pt x="0" y="469898"/>
                    </a:moveTo>
                    <a:lnTo>
                      <a:pt x="1905000" y="317498"/>
                    </a:lnTo>
                    <a:lnTo>
                      <a:pt x="1905000" y="0"/>
                    </a:lnTo>
                    <a:lnTo>
                      <a:pt x="2514600" y="609600"/>
                    </a:lnTo>
                    <a:lnTo>
                      <a:pt x="1905000" y="1219200"/>
                    </a:lnTo>
                    <a:lnTo>
                      <a:pt x="1905000" y="901702"/>
                    </a:lnTo>
                    <a:lnTo>
                      <a:pt x="0" y="749302"/>
                    </a:lnTo>
                    <a:lnTo>
                      <a:pt x="0" y="469898"/>
                    </a:lnTo>
                    <a:close/>
                  </a:path>
                </a:pathLst>
              </a:custGeom>
              <a:solidFill>
                <a:srgbClr val="0D0D0D"/>
              </a:solidFill>
              <a:ln w="22225">
                <a:solidFill>
                  <a:schemeClr val="bg1"/>
                </a:solidFill>
                <a:miter lim="800000"/>
                <a:headEnd/>
                <a:tailEnd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</p:spPr>
            <p:txBody>
              <a:bodyPr anchor="ctr"/>
              <a:lstStyle/>
              <a:p>
                <a:endParaRPr lang="en-IN"/>
              </a:p>
            </p:txBody>
          </p:sp>
          <p:sp>
            <p:nvSpPr>
              <p:cNvPr id="18448" name="Freeform 43"/>
              <p:cNvSpPr>
                <a:spLocks noChangeArrowheads="1"/>
              </p:cNvSpPr>
              <p:nvPr/>
            </p:nvSpPr>
            <p:spPr bwMode="auto">
              <a:xfrm>
                <a:off x="1047750" y="1936750"/>
                <a:ext cx="1758950" cy="596900"/>
              </a:xfrm>
              <a:custGeom>
                <a:avLst/>
                <a:gdLst>
                  <a:gd name="T0" fmla="*/ 0 w 1758950"/>
                  <a:gd name="T1" fmla="*/ 565150 h 596900"/>
                  <a:gd name="T2" fmla="*/ 1758950 w 1758950"/>
                  <a:gd name="T3" fmla="*/ 596900 h 596900"/>
                  <a:gd name="T4" fmla="*/ 1466850 w 1758950"/>
                  <a:gd name="T5" fmla="*/ 0 h 596900"/>
                  <a:gd name="T6" fmla="*/ 1460500 w 1758950"/>
                  <a:gd name="T7" fmla="*/ 222250 h 596900"/>
                  <a:gd name="T8" fmla="*/ 0 w 1758950"/>
                  <a:gd name="T9" fmla="*/ 419100 h 596900"/>
                  <a:gd name="T10" fmla="*/ 0 w 1758950"/>
                  <a:gd name="T11" fmla="*/ 565150 h 5969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58950"/>
                  <a:gd name="T19" fmla="*/ 0 h 596900"/>
                  <a:gd name="T20" fmla="*/ 1758950 w 1758950"/>
                  <a:gd name="T21" fmla="*/ 596900 h 59690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58950" h="596900">
                    <a:moveTo>
                      <a:pt x="0" y="565150"/>
                    </a:moveTo>
                    <a:lnTo>
                      <a:pt x="1758950" y="596900"/>
                    </a:lnTo>
                    <a:lnTo>
                      <a:pt x="1466850" y="0"/>
                    </a:lnTo>
                    <a:lnTo>
                      <a:pt x="1460500" y="222250"/>
                    </a:lnTo>
                    <a:lnTo>
                      <a:pt x="0" y="419100"/>
                    </a:lnTo>
                    <a:lnTo>
                      <a:pt x="0" y="565150"/>
                    </a:lnTo>
                    <a:close/>
                  </a:path>
                </a:pathLst>
              </a:custGeom>
              <a:solidFill>
                <a:schemeClr val="bg1">
                  <a:alpha val="29019"/>
                </a:schemeClr>
              </a:solidFill>
              <a:ln>
                <a:noFill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en-IN"/>
              </a:p>
            </p:txBody>
          </p:sp>
        </p:grpSp>
        <p:sp>
          <p:nvSpPr>
            <p:cNvPr id="18446" name="TextBox 8"/>
            <p:cNvSpPr txBox="1">
              <a:spLocks noChangeArrowheads="1"/>
            </p:cNvSpPr>
            <p:nvPr/>
          </p:nvSpPr>
          <p:spPr bwMode="auto">
            <a:xfrm>
              <a:off x="990600" y="2227235"/>
              <a:ext cx="1914299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algn="ctr" eaLnBrk="1" hangingPunct="1"/>
              <a:r>
                <a:rPr lang="en-GB" sz="1400">
                  <a:solidFill>
                    <a:srgbClr val="FFFFFF"/>
                  </a:solidFill>
                </a:rPr>
                <a:t>1. Analyse Internal &amp; External Environment</a:t>
              </a:r>
            </a:p>
          </p:txBody>
        </p:sp>
      </p:grpSp>
      <p:sp>
        <p:nvSpPr>
          <p:cNvPr id="55" name="Right Triangle 54"/>
          <p:cNvSpPr/>
          <p:nvPr/>
        </p:nvSpPr>
        <p:spPr bwMode="auto">
          <a:xfrm rot="13500000">
            <a:off x="4157662" y="5159376"/>
            <a:ext cx="657225" cy="730250"/>
          </a:xfrm>
          <a:prstGeom prst="rtTriangle">
            <a:avLst/>
          </a:prstGeom>
          <a:gradFill>
            <a:gsLst>
              <a:gs pos="0">
                <a:schemeClr val="tx1"/>
              </a:gs>
              <a:gs pos="41000">
                <a:schemeClr val="bg1"/>
              </a:gs>
            </a:gsLst>
            <a:lin ang="1374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ea typeface="ＭＳ Ｐゴシック" pitchFamily="-109" charset="-128"/>
            </a:endParaRPr>
          </a:p>
        </p:txBody>
      </p:sp>
      <p:sp>
        <p:nvSpPr>
          <p:cNvPr id="61" name="Right Triangle 60"/>
          <p:cNvSpPr/>
          <p:nvPr/>
        </p:nvSpPr>
        <p:spPr bwMode="auto">
          <a:xfrm rot="13500000">
            <a:off x="6321425" y="5726113"/>
            <a:ext cx="657225" cy="730250"/>
          </a:xfrm>
          <a:prstGeom prst="rtTriangle">
            <a:avLst/>
          </a:prstGeom>
          <a:gradFill>
            <a:gsLst>
              <a:gs pos="0">
                <a:schemeClr val="tx1"/>
              </a:gs>
              <a:gs pos="41000">
                <a:schemeClr val="bg1"/>
              </a:gs>
            </a:gsLst>
            <a:lin ang="1374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ea typeface="ＭＳ Ｐゴシック" pitchFamily="-109" charset="-128"/>
            </a:endParaRPr>
          </a:p>
        </p:txBody>
      </p:sp>
      <p:sp>
        <p:nvSpPr>
          <p:cNvPr id="38" name="TextBox 54"/>
          <p:cNvSpPr txBox="1">
            <a:spLocks noChangeArrowheads="1"/>
          </p:cNvSpPr>
          <p:nvPr/>
        </p:nvSpPr>
        <p:spPr bwMode="auto">
          <a:xfrm>
            <a:off x="785813" y="285750"/>
            <a:ext cx="5324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How to conduct SWOT Analysis?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pic>
        <p:nvPicPr>
          <p:cNvPr id="23" name="Picture 2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24" name="Picture 2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25" name="عنصر نائب للمحتوى 6">
            <a:extLst>
              <a:ext uri="{FF2B5EF4-FFF2-40B4-BE49-F238E27FC236}">
                <a16:creationId xmlns:a16="http://schemas.microsoft.com/office/drawing/2014/main" id="{18065271-687F-43D3-89AD-FB5D8744392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Rectangle 107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grpSp>
        <p:nvGrpSpPr>
          <p:cNvPr id="2" name="Group 96"/>
          <p:cNvGrpSpPr>
            <a:grpSpLocks/>
          </p:cNvGrpSpPr>
          <p:nvPr/>
        </p:nvGrpSpPr>
        <p:grpSpPr bwMode="auto">
          <a:xfrm>
            <a:off x="6216650" y="1754188"/>
            <a:ext cx="2593975" cy="460375"/>
            <a:chOff x="1892300" y="3760788"/>
            <a:chExt cx="2593975" cy="460375"/>
          </a:xfrm>
        </p:grpSpPr>
        <p:sp>
          <p:nvSpPr>
            <p:cNvPr id="72" name="Rectangle 71"/>
            <p:cNvSpPr/>
            <p:nvPr/>
          </p:nvSpPr>
          <p:spPr bwMode="auto">
            <a:xfrm>
              <a:off x="1897063" y="4017963"/>
              <a:ext cx="1943100" cy="203200"/>
            </a:xfrm>
            <a:prstGeom prst="rect">
              <a:avLst/>
            </a:prstGeom>
            <a:solidFill>
              <a:schemeClr val="tx2">
                <a:lumMod val="1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77" name="Parallelogram 76"/>
            <p:cNvSpPr/>
            <p:nvPr/>
          </p:nvSpPr>
          <p:spPr bwMode="auto">
            <a:xfrm>
              <a:off x="1892300" y="3760788"/>
              <a:ext cx="2527300" cy="266700"/>
            </a:xfrm>
            <a:prstGeom prst="parallelogram">
              <a:avLst>
                <a:gd name="adj" fmla="val 227273"/>
              </a:avLst>
            </a:prstGeom>
            <a:solidFill>
              <a:schemeClr val="tx2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106" name="Parallelogram 105"/>
            <p:cNvSpPr/>
            <p:nvPr/>
          </p:nvSpPr>
          <p:spPr bwMode="auto">
            <a:xfrm rot="20170596">
              <a:off x="3770313" y="3892550"/>
              <a:ext cx="715962" cy="195263"/>
            </a:xfrm>
            <a:prstGeom prst="parallelogram">
              <a:avLst>
                <a:gd name="adj" fmla="val 41334"/>
              </a:avLst>
            </a:prstGeom>
            <a:solidFill>
              <a:schemeClr val="tx2">
                <a:lumMod val="2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19555" name="Ellipse 98"/>
            <p:cNvSpPr>
              <a:spLocks noChangeArrowheads="1"/>
            </p:cNvSpPr>
            <p:nvPr/>
          </p:nvSpPr>
          <p:spPr bwMode="auto">
            <a:xfrm>
              <a:off x="2538413" y="3822701"/>
              <a:ext cx="1162050" cy="20320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</p:grpSp>
      <p:sp>
        <p:nvSpPr>
          <p:cNvPr id="109" name="Parallelogram 108"/>
          <p:cNvSpPr/>
          <p:nvPr/>
        </p:nvSpPr>
        <p:spPr bwMode="auto">
          <a:xfrm>
            <a:off x="6559227" y="1731452"/>
            <a:ext cx="2336572" cy="355599"/>
          </a:xfrm>
          <a:prstGeom prst="parallelogram">
            <a:avLst>
              <a:gd name="adj" fmla="val 227273"/>
            </a:avLst>
          </a:prstGeom>
          <a:solidFill>
            <a:schemeClr val="tx2">
              <a:lumMod val="10000"/>
              <a:alpha val="34000"/>
            </a:schemeClr>
          </a:solidFill>
          <a:ln>
            <a:noFill/>
          </a:ln>
          <a:effectLst>
            <a:softEdge rad="635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  <a:latin typeface="Calibri" charset="0"/>
            </a:endParaRPr>
          </a:p>
        </p:txBody>
      </p:sp>
      <p:sp>
        <p:nvSpPr>
          <p:cNvPr id="110" name="TextBox 109"/>
          <p:cNvSpPr txBox="1"/>
          <p:nvPr/>
        </p:nvSpPr>
        <p:spPr bwMode="auto">
          <a:xfrm>
            <a:off x="7046829" y="839573"/>
            <a:ext cx="914400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nb-NO" sz="8000" b="1" dirty="0">
                <a:ln w="25400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blurRad="50800" dist="38100" dir="18900000">
                    <a:srgbClr val="000000">
                      <a:alpha val="43000"/>
                    </a:srgbClr>
                  </a:outerShdw>
                </a:effectLst>
                <a:latin typeface="Arial" pitchFamily="-109" charset="0"/>
                <a:ea typeface="ＭＳ Ｐゴシック" pitchFamily="-109" charset="-128"/>
                <a:cs typeface="ＭＳ Ｐゴシック" pitchFamily="-109" charset="-128"/>
              </a:rPr>
              <a:t>7</a:t>
            </a:r>
          </a:p>
        </p:txBody>
      </p:sp>
      <p:sp>
        <p:nvSpPr>
          <p:cNvPr id="112" name="Rektangel 1338"/>
          <p:cNvSpPr>
            <a:spLocks noChangeArrowheads="1"/>
          </p:cNvSpPr>
          <p:nvPr/>
        </p:nvSpPr>
        <p:spPr bwMode="auto">
          <a:xfrm>
            <a:off x="1903413" y="1527175"/>
            <a:ext cx="435292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801688">
              <a:spcBef>
                <a:spcPct val="20000"/>
              </a:spcBef>
            </a:pPr>
            <a:r>
              <a:rPr lang="en-IN" sz="1400" b="1" noProof="1">
                <a:solidFill>
                  <a:srgbClr val="171717"/>
                </a:solidFill>
                <a:cs typeface="Arial" charset="0"/>
              </a:rPr>
              <a:t>Carry your findings forward - </a:t>
            </a:r>
            <a:r>
              <a:rPr lang="en-IN" sz="1400" noProof="1">
                <a:solidFill>
                  <a:srgbClr val="171717"/>
                </a:solidFill>
                <a:cs typeface="Arial" charset="0"/>
              </a:rPr>
              <a:t>Make sure that the SWOT analysis is used in subsequent planning. Revisit your findings at suitable time intervals. </a:t>
            </a:r>
          </a:p>
        </p:txBody>
      </p:sp>
      <p:grpSp>
        <p:nvGrpSpPr>
          <p:cNvPr id="3" name="Group 86"/>
          <p:cNvGrpSpPr>
            <a:grpSpLocks/>
          </p:cNvGrpSpPr>
          <p:nvPr/>
        </p:nvGrpSpPr>
        <p:grpSpPr bwMode="auto">
          <a:xfrm>
            <a:off x="4375150" y="3173413"/>
            <a:ext cx="2593975" cy="460375"/>
            <a:chOff x="1892300" y="3760788"/>
            <a:chExt cx="2593975" cy="460375"/>
          </a:xfrm>
        </p:grpSpPr>
        <p:sp>
          <p:nvSpPr>
            <p:cNvPr id="73" name="Rectangle 72"/>
            <p:cNvSpPr/>
            <p:nvPr/>
          </p:nvSpPr>
          <p:spPr bwMode="auto">
            <a:xfrm>
              <a:off x="1897063" y="4017963"/>
              <a:ext cx="1943100" cy="203200"/>
            </a:xfrm>
            <a:prstGeom prst="rect">
              <a:avLst/>
            </a:prstGeom>
            <a:solidFill>
              <a:schemeClr val="tx2">
                <a:lumMod val="1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74" name="Parallelogram 73"/>
            <p:cNvSpPr/>
            <p:nvPr/>
          </p:nvSpPr>
          <p:spPr bwMode="auto">
            <a:xfrm>
              <a:off x="1892300" y="3760788"/>
              <a:ext cx="2527300" cy="266700"/>
            </a:xfrm>
            <a:prstGeom prst="parallelogram">
              <a:avLst>
                <a:gd name="adj" fmla="val 227273"/>
              </a:avLst>
            </a:prstGeom>
            <a:solidFill>
              <a:schemeClr val="tx2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75" name="Parallelogram 74"/>
            <p:cNvSpPr/>
            <p:nvPr/>
          </p:nvSpPr>
          <p:spPr bwMode="auto">
            <a:xfrm rot="20170596">
              <a:off x="3770313" y="3892550"/>
              <a:ext cx="715962" cy="195263"/>
            </a:xfrm>
            <a:prstGeom prst="parallelogram">
              <a:avLst>
                <a:gd name="adj" fmla="val 41334"/>
              </a:avLst>
            </a:prstGeom>
            <a:solidFill>
              <a:schemeClr val="tx2">
                <a:lumMod val="2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19551" name="Ellipse 98"/>
            <p:cNvSpPr>
              <a:spLocks noChangeArrowheads="1"/>
            </p:cNvSpPr>
            <p:nvPr/>
          </p:nvSpPr>
          <p:spPr bwMode="auto">
            <a:xfrm>
              <a:off x="2538412" y="3822700"/>
              <a:ext cx="1162050" cy="20320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</p:grpSp>
      <p:sp>
        <p:nvSpPr>
          <p:cNvPr id="96" name="Ellipse 98"/>
          <p:cNvSpPr/>
          <p:nvPr/>
        </p:nvSpPr>
        <p:spPr bwMode="auto">
          <a:xfrm>
            <a:off x="3297288" y="4308668"/>
            <a:ext cx="3925438" cy="686998"/>
          </a:xfrm>
          <a:prstGeom prst="ellipse">
            <a:avLst/>
          </a:prstGeom>
          <a:gradFill flip="none" rotWithShape="1">
            <a:gsLst>
              <a:gs pos="100000">
                <a:srgbClr val="FFFFFF">
                  <a:alpha val="0"/>
                </a:srgbClr>
              </a:gs>
              <a:gs pos="1000">
                <a:srgbClr val="E6E6E6">
                  <a:lumMod val="10000"/>
                  <a:alpha val="32000"/>
                </a:srgbClr>
              </a:gs>
            </a:gsLst>
            <a:path path="shap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en-US" sz="1800" dirty="0">
              <a:solidFill>
                <a:srgbClr val="FFFFFF"/>
              </a:solidFill>
              <a:latin typeface="Calibri" charset="0"/>
            </a:endParaRPr>
          </a:p>
        </p:txBody>
      </p:sp>
      <p:grpSp>
        <p:nvGrpSpPr>
          <p:cNvPr id="4" name="Group 96"/>
          <p:cNvGrpSpPr>
            <a:grpSpLocks/>
          </p:cNvGrpSpPr>
          <p:nvPr/>
        </p:nvGrpSpPr>
        <p:grpSpPr bwMode="auto">
          <a:xfrm>
            <a:off x="3348038" y="3856038"/>
            <a:ext cx="2593975" cy="460375"/>
            <a:chOff x="1892300" y="3760788"/>
            <a:chExt cx="2593975" cy="460375"/>
          </a:xfrm>
        </p:grpSpPr>
        <p:sp>
          <p:nvSpPr>
            <p:cNvPr id="98" name="Rectangle 97"/>
            <p:cNvSpPr/>
            <p:nvPr/>
          </p:nvSpPr>
          <p:spPr bwMode="auto">
            <a:xfrm>
              <a:off x="1897062" y="4017963"/>
              <a:ext cx="1943100" cy="203200"/>
            </a:xfrm>
            <a:prstGeom prst="rect">
              <a:avLst/>
            </a:prstGeom>
            <a:solidFill>
              <a:schemeClr val="tx2">
                <a:lumMod val="1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99" name="Parallelogram 98"/>
            <p:cNvSpPr/>
            <p:nvPr/>
          </p:nvSpPr>
          <p:spPr bwMode="auto">
            <a:xfrm>
              <a:off x="1892300" y="3760788"/>
              <a:ext cx="2527300" cy="266700"/>
            </a:xfrm>
            <a:prstGeom prst="parallelogram">
              <a:avLst>
                <a:gd name="adj" fmla="val 227273"/>
              </a:avLst>
            </a:prstGeom>
            <a:solidFill>
              <a:schemeClr val="tx2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100" name="Parallelogram 99"/>
            <p:cNvSpPr/>
            <p:nvPr/>
          </p:nvSpPr>
          <p:spPr bwMode="auto">
            <a:xfrm rot="20170596">
              <a:off x="3770312" y="3892550"/>
              <a:ext cx="715963" cy="195263"/>
            </a:xfrm>
            <a:prstGeom prst="parallelogram">
              <a:avLst>
                <a:gd name="adj" fmla="val 41334"/>
              </a:avLst>
            </a:prstGeom>
            <a:solidFill>
              <a:schemeClr val="tx2">
                <a:lumMod val="2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19547" name="Ellipse 98"/>
            <p:cNvSpPr>
              <a:spLocks noChangeArrowheads="1"/>
            </p:cNvSpPr>
            <p:nvPr/>
          </p:nvSpPr>
          <p:spPr bwMode="auto">
            <a:xfrm>
              <a:off x="2538413" y="3822701"/>
              <a:ext cx="1162050" cy="20320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</p:grpSp>
      <p:sp>
        <p:nvSpPr>
          <p:cNvPr id="102" name="Parallelogram 101"/>
          <p:cNvSpPr/>
          <p:nvPr/>
        </p:nvSpPr>
        <p:spPr bwMode="auto">
          <a:xfrm>
            <a:off x="3690144" y="3833337"/>
            <a:ext cx="2336572" cy="355599"/>
          </a:xfrm>
          <a:prstGeom prst="parallelogram">
            <a:avLst>
              <a:gd name="adj" fmla="val 227273"/>
            </a:avLst>
          </a:prstGeom>
          <a:solidFill>
            <a:schemeClr val="tx2">
              <a:lumMod val="10000"/>
              <a:alpha val="34000"/>
            </a:schemeClr>
          </a:solidFill>
          <a:ln>
            <a:noFill/>
          </a:ln>
          <a:effectLst>
            <a:softEdge rad="635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  <a:latin typeface="Calibri" charset="0"/>
            </a:endParaRPr>
          </a:p>
        </p:txBody>
      </p:sp>
      <p:cxnSp>
        <p:nvCxnSpPr>
          <p:cNvPr id="104" name="Lige forbindelse 1333"/>
          <p:cNvCxnSpPr>
            <a:cxnSpLocks noChangeShapeType="1"/>
          </p:cNvCxnSpPr>
          <p:nvPr/>
        </p:nvCxnSpPr>
        <p:spPr bwMode="auto">
          <a:xfrm rot="10800000" flipV="1">
            <a:off x="2900363" y="4022725"/>
            <a:ext cx="287337" cy="0"/>
          </a:xfrm>
          <a:prstGeom prst="line">
            <a:avLst/>
          </a:prstGeom>
          <a:noFill/>
          <a:ln w="19050">
            <a:solidFill>
              <a:srgbClr val="353637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5" name="Rektangel 1338"/>
          <p:cNvSpPr>
            <a:spLocks noChangeArrowheads="1"/>
          </p:cNvSpPr>
          <p:nvPr/>
        </p:nvSpPr>
        <p:spPr bwMode="auto">
          <a:xfrm>
            <a:off x="214313" y="3716338"/>
            <a:ext cx="2874962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801688">
              <a:spcBef>
                <a:spcPct val="20000"/>
              </a:spcBef>
            </a:pPr>
            <a:r>
              <a:rPr lang="en-IN" sz="1400" b="1" noProof="1">
                <a:solidFill>
                  <a:srgbClr val="171717"/>
                </a:solidFill>
                <a:cs typeface="Arial" charset="0"/>
              </a:rPr>
              <a:t>Create a workshop environment - </a:t>
            </a:r>
            <a:r>
              <a:rPr lang="en-IN" sz="1400" noProof="1">
                <a:solidFill>
                  <a:srgbClr val="171717"/>
                </a:solidFill>
                <a:cs typeface="Arial" charset="0"/>
              </a:rPr>
              <a:t>Encourage an atmosphere conducive to the free flow of information.</a:t>
            </a:r>
          </a:p>
        </p:txBody>
      </p:sp>
      <p:sp>
        <p:nvSpPr>
          <p:cNvPr id="86" name="Ellipse 98"/>
          <p:cNvSpPr/>
          <p:nvPr/>
        </p:nvSpPr>
        <p:spPr bwMode="auto">
          <a:xfrm>
            <a:off x="2684952" y="4977742"/>
            <a:ext cx="3420341" cy="598600"/>
          </a:xfrm>
          <a:prstGeom prst="ellipse">
            <a:avLst/>
          </a:prstGeom>
          <a:gradFill flip="none" rotWithShape="1">
            <a:gsLst>
              <a:gs pos="100000">
                <a:srgbClr val="FFFFFF">
                  <a:alpha val="0"/>
                </a:srgbClr>
              </a:gs>
              <a:gs pos="1000">
                <a:srgbClr val="E6E6E6">
                  <a:lumMod val="10000"/>
                  <a:alpha val="37000"/>
                </a:srgbClr>
              </a:gs>
            </a:gsLst>
            <a:path path="shap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en-US" sz="1800" dirty="0">
              <a:solidFill>
                <a:srgbClr val="FFFFFF"/>
              </a:solidFill>
              <a:latin typeface="Calibri" charset="0"/>
            </a:endParaRPr>
          </a:p>
        </p:txBody>
      </p:sp>
      <p:grpSp>
        <p:nvGrpSpPr>
          <p:cNvPr id="5" name="Group 86"/>
          <p:cNvGrpSpPr>
            <a:grpSpLocks/>
          </p:cNvGrpSpPr>
          <p:nvPr/>
        </p:nvGrpSpPr>
        <p:grpSpPr bwMode="auto">
          <a:xfrm>
            <a:off x="2339975" y="4559300"/>
            <a:ext cx="2593975" cy="460375"/>
            <a:chOff x="1892300" y="3760788"/>
            <a:chExt cx="2593975" cy="460375"/>
          </a:xfrm>
        </p:grpSpPr>
        <p:sp>
          <p:nvSpPr>
            <p:cNvPr id="88" name="Rectangle 87"/>
            <p:cNvSpPr/>
            <p:nvPr/>
          </p:nvSpPr>
          <p:spPr bwMode="auto">
            <a:xfrm>
              <a:off x="1897063" y="4017963"/>
              <a:ext cx="1943100" cy="203200"/>
            </a:xfrm>
            <a:prstGeom prst="rect">
              <a:avLst/>
            </a:prstGeom>
            <a:solidFill>
              <a:schemeClr val="tx2">
                <a:lumMod val="1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9" name="Parallelogram 88"/>
            <p:cNvSpPr/>
            <p:nvPr/>
          </p:nvSpPr>
          <p:spPr bwMode="auto">
            <a:xfrm>
              <a:off x="1892300" y="3760788"/>
              <a:ext cx="2527300" cy="266700"/>
            </a:xfrm>
            <a:prstGeom prst="parallelogram">
              <a:avLst>
                <a:gd name="adj" fmla="val 227273"/>
              </a:avLst>
            </a:prstGeom>
            <a:solidFill>
              <a:schemeClr val="tx2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90" name="Parallelogram 89"/>
            <p:cNvSpPr/>
            <p:nvPr/>
          </p:nvSpPr>
          <p:spPr bwMode="auto">
            <a:xfrm rot="20170596">
              <a:off x="3770313" y="3892551"/>
              <a:ext cx="715962" cy="195262"/>
            </a:xfrm>
            <a:prstGeom prst="parallelogram">
              <a:avLst>
                <a:gd name="adj" fmla="val 41334"/>
              </a:avLst>
            </a:prstGeom>
            <a:solidFill>
              <a:schemeClr val="tx2">
                <a:lumMod val="2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19543" name="Ellipse 98"/>
            <p:cNvSpPr>
              <a:spLocks noChangeArrowheads="1"/>
            </p:cNvSpPr>
            <p:nvPr/>
          </p:nvSpPr>
          <p:spPr bwMode="auto">
            <a:xfrm>
              <a:off x="2538412" y="3822700"/>
              <a:ext cx="1162050" cy="20320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</p:grpSp>
      <p:sp>
        <p:nvSpPr>
          <p:cNvPr id="92" name="Parallelogram 91"/>
          <p:cNvSpPr/>
          <p:nvPr/>
        </p:nvSpPr>
        <p:spPr bwMode="auto">
          <a:xfrm>
            <a:off x="2680917" y="4536431"/>
            <a:ext cx="2336572" cy="355599"/>
          </a:xfrm>
          <a:prstGeom prst="parallelogram">
            <a:avLst>
              <a:gd name="adj" fmla="val 227273"/>
            </a:avLst>
          </a:prstGeom>
          <a:solidFill>
            <a:schemeClr val="tx2">
              <a:lumMod val="10000"/>
              <a:alpha val="34000"/>
            </a:schemeClr>
          </a:solidFill>
          <a:ln>
            <a:noFill/>
          </a:ln>
          <a:effectLst>
            <a:softEdge rad="635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  <a:latin typeface="Calibri" charset="0"/>
            </a:endParaRPr>
          </a:p>
        </p:txBody>
      </p:sp>
      <p:sp>
        <p:nvSpPr>
          <p:cNvPr id="93" name="TextBox 92"/>
          <p:cNvSpPr txBox="1"/>
          <p:nvPr/>
        </p:nvSpPr>
        <p:spPr bwMode="auto">
          <a:xfrm>
            <a:off x="3213877" y="3621874"/>
            <a:ext cx="914400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nb-NO" sz="8000" b="1" dirty="0">
                <a:ln w="25400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blurRad="50800" dist="38100" dir="18900000">
                    <a:srgbClr val="000000">
                      <a:alpha val="43000"/>
                    </a:srgbClr>
                  </a:outerShdw>
                </a:effectLst>
                <a:latin typeface="Arial" pitchFamily="-109" charset="0"/>
                <a:ea typeface="ＭＳ Ｐゴシック" pitchFamily="-109" charset="-128"/>
                <a:cs typeface="ＭＳ Ｐゴシック" pitchFamily="-109" charset="-128"/>
              </a:rPr>
              <a:t>3</a:t>
            </a:r>
          </a:p>
        </p:txBody>
      </p:sp>
      <p:cxnSp>
        <p:nvCxnSpPr>
          <p:cNvPr id="94" name="Lige forbindelse 1333"/>
          <p:cNvCxnSpPr>
            <a:cxnSpLocks noChangeShapeType="1"/>
          </p:cNvCxnSpPr>
          <p:nvPr/>
        </p:nvCxnSpPr>
        <p:spPr bwMode="auto">
          <a:xfrm rot="10800000" flipV="1">
            <a:off x="4748213" y="4930775"/>
            <a:ext cx="287337" cy="0"/>
          </a:xfrm>
          <a:prstGeom prst="line">
            <a:avLst/>
          </a:prstGeom>
          <a:noFill/>
          <a:ln w="19050">
            <a:solidFill>
              <a:srgbClr val="353637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5" name="Rektangel 1338"/>
          <p:cNvSpPr>
            <a:spLocks noChangeArrowheads="1"/>
          </p:cNvSpPr>
          <p:nvPr/>
        </p:nvSpPr>
        <p:spPr bwMode="auto">
          <a:xfrm>
            <a:off x="5049838" y="4641850"/>
            <a:ext cx="3846512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801688">
              <a:spcBef>
                <a:spcPct val="20000"/>
              </a:spcBef>
            </a:pPr>
            <a:r>
              <a:rPr lang="en-IN" sz="1400" b="1" noProof="1">
                <a:solidFill>
                  <a:srgbClr val="171717"/>
                </a:solidFill>
                <a:cs typeface="Arial" charset="0"/>
              </a:rPr>
              <a:t>Allocate research &amp; information gathering tasks - </a:t>
            </a:r>
            <a:r>
              <a:rPr lang="en-IN" sz="1400" noProof="1">
                <a:solidFill>
                  <a:srgbClr val="171717"/>
                </a:solidFill>
                <a:cs typeface="Arial" charset="0"/>
              </a:rPr>
              <a:t>Background preparation can be carried out in two stages – Exploratory and Detailed. Information on Strengths &amp; Weaknesses should focus on the internal factors &amp; information on Opportunities &amp; Threats should focus on the external factors.</a:t>
            </a:r>
          </a:p>
        </p:txBody>
      </p:sp>
      <p:sp>
        <p:nvSpPr>
          <p:cNvPr id="76" name="Ellipse 98"/>
          <p:cNvSpPr/>
          <p:nvPr/>
        </p:nvSpPr>
        <p:spPr bwMode="auto">
          <a:xfrm>
            <a:off x="1716098" y="5437713"/>
            <a:ext cx="3420341" cy="598600"/>
          </a:xfrm>
          <a:prstGeom prst="ellipse">
            <a:avLst/>
          </a:prstGeom>
          <a:gradFill flip="none" rotWithShape="1">
            <a:gsLst>
              <a:gs pos="100000">
                <a:srgbClr val="FFFFFF">
                  <a:alpha val="0"/>
                </a:srgbClr>
              </a:gs>
              <a:gs pos="1000">
                <a:srgbClr val="E6E6E6">
                  <a:lumMod val="10000"/>
                  <a:alpha val="63000"/>
                </a:srgbClr>
              </a:gs>
            </a:gsLst>
            <a:path path="shap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en-US" sz="1800" dirty="0">
              <a:solidFill>
                <a:srgbClr val="FFFFFF"/>
              </a:solidFill>
              <a:latin typeface="Calibri" charset="0"/>
            </a:endParaRPr>
          </a:p>
        </p:txBody>
      </p:sp>
      <p:grpSp>
        <p:nvGrpSpPr>
          <p:cNvPr id="6" name="Group 76"/>
          <p:cNvGrpSpPr>
            <a:grpSpLocks/>
          </p:cNvGrpSpPr>
          <p:nvPr/>
        </p:nvGrpSpPr>
        <p:grpSpPr bwMode="auto">
          <a:xfrm>
            <a:off x="1449388" y="5211763"/>
            <a:ext cx="2593975" cy="460375"/>
            <a:chOff x="1892300" y="3760788"/>
            <a:chExt cx="2593975" cy="460375"/>
          </a:xfrm>
        </p:grpSpPr>
        <p:sp>
          <p:nvSpPr>
            <p:cNvPr id="78" name="Rectangle 77"/>
            <p:cNvSpPr/>
            <p:nvPr/>
          </p:nvSpPr>
          <p:spPr bwMode="auto">
            <a:xfrm>
              <a:off x="1897062" y="4017963"/>
              <a:ext cx="1943100" cy="203200"/>
            </a:xfrm>
            <a:prstGeom prst="rect">
              <a:avLst/>
            </a:prstGeom>
            <a:solidFill>
              <a:schemeClr val="tx2">
                <a:lumMod val="1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79" name="Parallelogram 78"/>
            <p:cNvSpPr/>
            <p:nvPr/>
          </p:nvSpPr>
          <p:spPr bwMode="auto">
            <a:xfrm>
              <a:off x="1892300" y="3760788"/>
              <a:ext cx="2527300" cy="266700"/>
            </a:xfrm>
            <a:prstGeom prst="parallelogram">
              <a:avLst>
                <a:gd name="adj" fmla="val 227273"/>
              </a:avLst>
            </a:prstGeom>
            <a:solidFill>
              <a:schemeClr val="tx2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0" name="Parallelogram 79"/>
            <p:cNvSpPr/>
            <p:nvPr/>
          </p:nvSpPr>
          <p:spPr bwMode="auto">
            <a:xfrm rot="20170596">
              <a:off x="3770312" y="3892550"/>
              <a:ext cx="715963" cy="195263"/>
            </a:xfrm>
            <a:prstGeom prst="parallelogram">
              <a:avLst>
                <a:gd name="adj" fmla="val 41334"/>
              </a:avLst>
            </a:prstGeom>
            <a:solidFill>
              <a:schemeClr val="tx2">
                <a:lumMod val="2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19539" name="Ellipse 98"/>
            <p:cNvSpPr>
              <a:spLocks noChangeArrowheads="1"/>
            </p:cNvSpPr>
            <p:nvPr/>
          </p:nvSpPr>
          <p:spPr bwMode="auto">
            <a:xfrm>
              <a:off x="2538413" y="3822701"/>
              <a:ext cx="1162050" cy="20320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</p:grpSp>
      <p:sp>
        <p:nvSpPr>
          <p:cNvPr id="82" name="Parallelogram 81"/>
          <p:cNvSpPr/>
          <p:nvPr/>
        </p:nvSpPr>
        <p:spPr bwMode="auto">
          <a:xfrm>
            <a:off x="1791440" y="5189186"/>
            <a:ext cx="2336572" cy="355599"/>
          </a:xfrm>
          <a:prstGeom prst="parallelogram">
            <a:avLst>
              <a:gd name="adj" fmla="val 227273"/>
            </a:avLst>
          </a:prstGeom>
          <a:solidFill>
            <a:schemeClr val="tx2">
              <a:lumMod val="10000"/>
              <a:alpha val="34000"/>
            </a:schemeClr>
          </a:solidFill>
          <a:ln>
            <a:noFill/>
          </a:ln>
          <a:effectLst>
            <a:softEdge rad="635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  <a:latin typeface="Calibri" charset="0"/>
            </a:endParaRPr>
          </a:p>
        </p:txBody>
      </p:sp>
      <p:sp>
        <p:nvSpPr>
          <p:cNvPr id="83" name="TextBox 82"/>
          <p:cNvSpPr txBox="1"/>
          <p:nvPr/>
        </p:nvSpPr>
        <p:spPr bwMode="auto">
          <a:xfrm>
            <a:off x="2505835" y="4308650"/>
            <a:ext cx="914400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nb-NO" sz="8000" b="1" dirty="0">
                <a:ln w="25400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blurRad="50800" dist="38100" dir="18900000">
                    <a:srgbClr val="000000">
                      <a:alpha val="43000"/>
                    </a:srgbClr>
                  </a:outerShdw>
                </a:effectLst>
                <a:latin typeface="Arial" pitchFamily="-109" charset="0"/>
                <a:ea typeface="ＭＳ Ｐゴシック" pitchFamily="-109" charset="-128"/>
                <a:cs typeface="ＭＳ Ｐゴシック" pitchFamily="-109" charset="-128"/>
              </a:rPr>
              <a:t>2</a:t>
            </a:r>
          </a:p>
        </p:txBody>
      </p:sp>
      <p:cxnSp>
        <p:nvCxnSpPr>
          <p:cNvPr id="84" name="Lige forbindelse 1333"/>
          <p:cNvCxnSpPr>
            <a:cxnSpLocks noChangeShapeType="1"/>
          </p:cNvCxnSpPr>
          <p:nvPr/>
        </p:nvCxnSpPr>
        <p:spPr bwMode="auto">
          <a:xfrm rot="10800000" flipV="1">
            <a:off x="1570038" y="5264150"/>
            <a:ext cx="287337" cy="0"/>
          </a:xfrm>
          <a:prstGeom prst="line">
            <a:avLst/>
          </a:prstGeom>
          <a:noFill/>
          <a:ln w="19050">
            <a:solidFill>
              <a:srgbClr val="353637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5" name="Rektangel 1338"/>
          <p:cNvSpPr>
            <a:spLocks noChangeArrowheads="1"/>
          </p:cNvSpPr>
          <p:nvPr/>
        </p:nvSpPr>
        <p:spPr bwMode="auto">
          <a:xfrm>
            <a:off x="42863" y="4665663"/>
            <a:ext cx="2093912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801688">
              <a:spcBef>
                <a:spcPct val="20000"/>
              </a:spcBef>
              <a:defRPr/>
            </a:pPr>
            <a:r>
              <a:rPr lang="en-US" sz="1400" b="1" noProof="1">
                <a:solidFill>
                  <a:srgbClr val="171717"/>
                </a:solidFill>
                <a:ea typeface="ＭＳ Ｐゴシック" pitchFamily="34" charset="-128"/>
                <a:cs typeface="Arial" charset="0"/>
              </a:rPr>
              <a:t>Select contributors - </a:t>
            </a:r>
            <a:r>
              <a:rPr lang="en-US" sz="1400" noProof="1">
                <a:solidFill>
                  <a:srgbClr val="171717"/>
                </a:solidFill>
                <a:ea typeface="ＭＳ Ｐゴシック" pitchFamily="34" charset="-128"/>
                <a:cs typeface="Arial" charset="0"/>
              </a:rPr>
              <a:t>Expert opinion may be required for SWOT</a:t>
            </a:r>
            <a:endParaRPr lang="en-US" sz="1050" noProof="1">
              <a:solidFill>
                <a:srgbClr val="171717"/>
              </a:solidFill>
              <a:ea typeface="ＭＳ Ｐゴシック" pitchFamily="34" charset="-128"/>
              <a:cs typeface="Arial" charset="0"/>
            </a:endParaRPr>
          </a:p>
        </p:txBody>
      </p:sp>
      <p:sp>
        <p:nvSpPr>
          <p:cNvPr id="55" name="Ellipse 98"/>
          <p:cNvSpPr/>
          <p:nvPr/>
        </p:nvSpPr>
        <p:spPr bwMode="auto">
          <a:xfrm>
            <a:off x="214282" y="6045110"/>
            <a:ext cx="3420341" cy="598600"/>
          </a:xfrm>
          <a:prstGeom prst="ellipse">
            <a:avLst/>
          </a:prstGeom>
          <a:gradFill flip="none" rotWithShape="1">
            <a:gsLst>
              <a:gs pos="100000">
                <a:srgbClr val="FFFFFF">
                  <a:alpha val="0"/>
                </a:srgbClr>
              </a:gs>
              <a:gs pos="1000">
                <a:srgbClr val="E6E6E6">
                  <a:lumMod val="10000"/>
                  <a:alpha val="63000"/>
                </a:srgbClr>
              </a:gs>
            </a:gsLst>
            <a:path path="shap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en-US" sz="1800" dirty="0">
              <a:solidFill>
                <a:srgbClr val="FFFFFF"/>
              </a:solidFill>
              <a:latin typeface="Calibri" charset="0"/>
            </a:endParaRPr>
          </a:p>
        </p:txBody>
      </p:sp>
      <p:grpSp>
        <p:nvGrpSpPr>
          <p:cNvPr id="7" name="Group 1"/>
          <p:cNvGrpSpPr>
            <a:grpSpLocks/>
          </p:cNvGrpSpPr>
          <p:nvPr/>
        </p:nvGrpSpPr>
        <p:grpSpPr bwMode="auto">
          <a:xfrm>
            <a:off x="650875" y="5921375"/>
            <a:ext cx="2593975" cy="460375"/>
            <a:chOff x="1892300" y="3760788"/>
            <a:chExt cx="2593975" cy="460375"/>
          </a:xfrm>
        </p:grpSpPr>
        <p:sp>
          <p:nvSpPr>
            <p:cNvPr id="35" name="Rectangle 34"/>
            <p:cNvSpPr/>
            <p:nvPr/>
          </p:nvSpPr>
          <p:spPr bwMode="auto">
            <a:xfrm>
              <a:off x="1897063" y="4017963"/>
              <a:ext cx="1943100" cy="203200"/>
            </a:xfrm>
            <a:prstGeom prst="rect">
              <a:avLst/>
            </a:prstGeom>
            <a:solidFill>
              <a:schemeClr val="tx2">
                <a:lumMod val="1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36" name="Parallelogram 35"/>
            <p:cNvSpPr/>
            <p:nvPr/>
          </p:nvSpPr>
          <p:spPr bwMode="auto">
            <a:xfrm>
              <a:off x="1892300" y="3760788"/>
              <a:ext cx="2527300" cy="266700"/>
            </a:xfrm>
            <a:prstGeom prst="parallelogram">
              <a:avLst>
                <a:gd name="adj" fmla="val 227273"/>
              </a:avLst>
            </a:prstGeom>
            <a:solidFill>
              <a:schemeClr val="tx2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37" name="Parallelogram 36"/>
            <p:cNvSpPr/>
            <p:nvPr/>
          </p:nvSpPr>
          <p:spPr bwMode="auto">
            <a:xfrm rot="20170596">
              <a:off x="3770313" y="3892551"/>
              <a:ext cx="715962" cy="195262"/>
            </a:xfrm>
            <a:prstGeom prst="parallelogram">
              <a:avLst>
                <a:gd name="adj" fmla="val 41334"/>
              </a:avLst>
            </a:prstGeom>
            <a:solidFill>
              <a:schemeClr val="tx2">
                <a:lumMod val="2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19535" name="Ellipse 98"/>
            <p:cNvSpPr>
              <a:spLocks noChangeArrowheads="1"/>
            </p:cNvSpPr>
            <p:nvPr/>
          </p:nvSpPr>
          <p:spPr bwMode="auto">
            <a:xfrm>
              <a:off x="2538412" y="3822700"/>
              <a:ext cx="1162050" cy="20320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</p:grpSp>
      <p:sp>
        <p:nvSpPr>
          <p:cNvPr id="38" name="Parallelogram 37"/>
          <p:cNvSpPr/>
          <p:nvPr/>
        </p:nvSpPr>
        <p:spPr bwMode="auto">
          <a:xfrm>
            <a:off x="992681" y="5898643"/>
            <a:ext cx="2336572" cy="355599"/>
          </a:xfrm>
          <a:prstGeom prst="parallelogram">
            <a:avLst>
              <a:gd name="adj" fmla="val 227273"/>
            </a:avLst>
          </a:prstGeom>
          <a:solidFill>
            <a:schemeClr val="tx2">
              <a:lumMod val="10000"/>
              <a:alpha val="34000"/>
            </a:schemeClr>
          </a:solidFill>
          <a:ln>
            <a:noFill/>
          </a:ln>
          <a:effectLst>
            <a:softEdge rad="635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  <a:latin typeface="Calibri" charset="0"/>
            </a:endParaRPr>
          </a:p>
        </p:txBody>
      </p:sp>
      <p:sp>
        <p:nvSpPr>
          <p:cNvPr id="65" name="TextBox 64"/>
          <p:cNvSpPr txBox="1"/>
          <p:nvPr/>
        </p:nvSpPr>
        <p:spPr bwMode="auto">
          <a:xfrm>
            <a:off x="1514302" y="5006767"/>
            <a:ext cx="914400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nb-NO" sz="8000" b="1" dirty="0">
                <a:ln w="25400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blurRad="50800" dist="38100" dir="18900000">
                    <a:srgbClr val="000000">
                      <a:alpha val="43000"/>
                    </a:srgbClr>
                  </a:outerShdw>
                </a:effectLst>
                <a:latin typeface="Arial" pitchFamily="-109" charset="0"/>
                <a:ea typeface="ＭＳ Ｐゴシック" pitchFamily="-109" charset="-128"/>
                <a:cs typeface="ＭＳ Ｐゴシック" pitchFamily="-109" charset="-128"/>
              </a:rPr>
              <a:t>1</a:t>
            </a:r>
          </a:p>
        </p:txBody>
      </p:sp>
      <p:cxnSp>
        <p:nvCxnSpPr>
          <p:cNvPr id="56" name="Lige forbindelse 1333"/>
          <p:cNvCxnSpPr>
            <a:cxnSpLocks noChangeShapeType="1"/>
          </p:cNvCxnSpPr>
          <p:nvPr/>
        </p:nvCxnSpPr>
        <p:spPr bwMode="auto">
          <a:xfrm rot="10800000" flipV="1">
            <a:off x="3060700" y="6292850"/>
            <a:ext cx="287338" cy="0"/>
          </a:xfrm>
          <a:prstGeom prst="line">
            <a:avLst/>
          </a:prstGeom>
          <a:noFill/>
          <a:ln w="19050">
            <a:solidFill>
              <a:srgbClr val="353637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7" name="Rektangel 1338"/>
          <p:cNvSpPr>
            <a:spLocks noChangeArrowheads="1"/>
          </p:cNvSpPr>
          <p:nvPr/>
        </p:nvSpPr>
        <p:spPr bwMode="auto">
          <a:xfrm>
            <a:off x="3445669" y="6045110"/>
            <a:ext cx="342106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801688">
              <a:spcBef>
                <a:spcPct val="20000"/>
              </a:spcBef>
              <a:defRPr/>
            </a:pPr>
            <a:r>
              <a:rPr lang="en-US" sz="1400" b="1" noProof="1">
                <a:solidFill>
                  <a:srgbClr val="171717"/>
                </a:solidFill>
                <a:ea typeface="ＭＳ Ｐゴシック" pitchFamily="34" charset="-128"/>
                <a:cs typeface="Arial" charset="0"/>
              </a:rPr>
              <a:t>Establish the objectives </a:t>
            </a:r>
            <a:r>
              <a:rPr lang="en-US" sz="1400" noProof="1">
                <a:solidFill>
                  <a:srgbClr val="171717"/>
                </a:solidFill>
                <a:ea typeface="ＭＳ Ｐゴシック" pitchFamily="34" charset="-128"/>
                <a:cs typeface="Arial" charset="0"/>
              </a:rPr>
              <a:t>- Purpose of conducting a SWOT may be wide / narrow, general / specific.</a:t>
            </a:r>
            <a:endParaRPr lang="en-US" sz="1050" noProof="1">
              <a:solidFill>
                <a:srgbClr val="171717"/>
              </a:solidFill>
              <a:ea typeface="ＭＳ Ｐゴシック" pitchFamily="34" charset="-128"/>
              <a:cs typeface="Arial" charset="0"/>
            </a:endParaRPr>
          </a:p>
        </p:txBody>
      </p:sp>
      <p:sp>
        <p:nvSpPr>
          <p:cNvPr id="61" name="Ellipse 98"/>
          <p:cNvSpPr/>
          <p:nvPr/>
        </p:nvSpPr>
        <p:spPr bwMode="auto">
          <a:xfrm>
            <a:off x="5332898" y="2922760"/>
            <a:ext cx="3925438" cy="686998"/>
          </a:xfrm>
          <a:prstGeom prst="ellipse">
            <a:avLst/>
          </a:prstGeom>
          <a:gradFill flip="none" rotWithShape="1">
            <a:gsLst>
              <a:gs pos="100000">
                <a:srgbClr val="FFFFFF">
                  <a:alpha val="0"/>
                </a:srgbClr>
              </a:gs>
              <a:gs pos="1000">
                <a:srgbClr val="E6E6E6">
                  <a:lumMod val="10000"/>
                  <a:alpha val="32000"/>
                </a:srgbClr>
              </a:gs>
            </a:gsLst>
            <a:path path="shap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en-US" sz="1800" dirty="0">
              <a:solidFill>
                <a:srgbClr val="FFFFFF"/>
              </a:solidFill>
              <a:latin typeface="Calibri" charset="0"/>
            </a:endParaRPr>
          </a:p>
        </p:txBody>
      </p:sp>
      <p:grpSp>
        <p:nvGrpSpPr>
          <p:cNvPr id="8" name="Group 96"/>
          <p:cNvGrpSpPr>
            <a:grpSpLocks/>
          </p:cNvGrpSpPr>
          <p:nvPr/>
        </p:nvGrpSpPr>
        <p:grpSpPr bwMode="auto">
          <a:xfrm>
            <a:off x="5383213" y="2470150"/>
            <a:ext cx="2593975" cy="460375"/>
            <a:chOff x="1892300" y="3760788"/>
            <a:chExt cx="2593975" cy="460375"/>
          </a:xfrm>
        </p:grpSpPr>
        <p:sp>
          <p:nvSpPr>
            <p:cNvPr id="63" name="Rectangle 62"/>
            <p:cNvSpPr/>
            <p:nvPr/>
          </p:nvSpPr>
          <p:spPr bwMode="auto">
            <a:xfrm>
              <a:off x="1897062" y="4017963"/>
              <a:ext cx="1943100" cy="203200"/>
            </a:xfrm>
            <a:prstGeom prst="rect">
              <a:avLst/>
            </a:prstGeom>
            <a:solidFill>
              <a:schemeClr val="tx2">
                <a:lumMod val="1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64" name="Parallelogram 63"/>
            <p:cNvSpPr/>
            <p:nvPr/>
          </p:nvSpPr>
          <p:spPr bwMode="auto">
            <a:xfrm>
              <a:off x="1892300" y="3760788"/>
              <a:ext cx="2527300" cy="266700"/>
            </a:xfrm>
            <a:prstGeom prst="parallelogram">
              <a:avLst>
                <a:gd name="adj" fmla="val 227273"/>
              </a:avLst>
            </a:prstGeom>
            <a:solidFill>
              <a:schemeClr val="tx2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66" name="Parallelogram 65"/>
            <p:cNvSpPr/>
            <p:nvPr/>
          </p:nvSpPr>
          <p:spPr bwMode="auto">
            <a:xfrm rot="20170596">
              <a:off x="3770312" y="3892551"/>
              <a:ext cx="715963" cy="195262"/>
            </a:xfrm>
            <a:prstGeom prst="parallelogram">
              <a:avLst>
                <a:gd name="adj" fmla="val 41334"/>
              </a:avLst>
            </a:prstGeom>
            <a:solidFill>
              <a:schemeClr val="tx2">
                <a:lumMod val="2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19531" name="Ellipse 98"/>
            <p:cNvSpPr>
              <a:spLocks noChangeArrowheads="1"/>
            </p:cNvSpPr>
            <p:nvPr/>
          </p:nvSpPr>
          <p:spPr bwMode="auto">
            <a:xfrm>
              <a:off x="2538413" y="3822701"/>
              <a:ext cx="1162050" cy="20320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en-US"/>
            </a:p>
          </p:txBody>
        </p:sp>
      </p:grpSp>
      <p:sp>
        <p:nvSpPr>
          <p:cNvPr id="68" name="Parallelogram 67"/>
          <p:cNvSpPr/>
          <p:nvPr/>
        </p:nvSpPr>
        <p:spPr bwMode="auto">
          <a:xfrm>
            <a:off x="5725754" y="2447429"/>
            <a:ext cx="2336572" cy="355599"/>
          </a:xfrm>
          <a:prstGeom prst="parallelogram">
            <a:avLst>
              <a:gd name="adj" fmla="val 227273"/>
            </a:avLst>
          </a:prstGeom>
          <a:solidFill>
            <a:schemeClr val="tx2">
              <a:lumMod val="10000"/>
              <a:alpha val="34000"/>
            </a:schemeClr>
          </a:solidFill>
          <a:ln>
            <a:noFill/>
          </a:ln>
          <a:effectLst>
            <a:softEdge rad="635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  <a:latin typeface="Calibri" charset="0"/>
            </a:endParaRPr>
          </a:p>
        </p:txBody>
      </p:sp>
      <p:sp>
        <p:nvSpPr>
          <p:cNvPr id="69" name="TextBox 68"/>
          <p:cNvSpPr txBox="1"/>
          <p:nvPr/>
        </p:nvSpPr>
        <p:spPr bwMode="auto">
          <a:xfrm>
            <a:off x="6213356" y="1555550"/>
            <a:ext cx="914400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nb-NO" sz="8000" b="1" dirty="0">
                <a:ln w="25400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blurRad="50800" dist="38100" dir="18900000">
                    <a:srgbClr val="000000">
                      <a:alpha val="43000"/>
                    </a:srgbClr>
                  </a:outerShdw>
                </a:effectLst>
                <a:latin typeface="Arial" pitchFamily="-109" charset="0"/>
                <a:ea typeface="ＭＳ Ｐゴシック" pitchFamily="-109" charset="-128"/>
                <a:cs typeface="ＭＳ Ｐゴシック" pitchFamily="-109" charset="-128"/>
              </a:rPr>
              <a:t>6</a:t>
            </a:r>
          </a:p>
        </p:txBody>
      </p:sp>
      <p:cxnSp>
        <p:nvCxnSpPr>
          <p:cNvPr id="70" name="Lige forbindelse 1333"/>
          <p:cNvCxnSpPr>
            <a:cxnSpLocks noChangeShapeType="1"/>
          </p:cNvCxnSpPr>
          <p:nvPr/>
        </p:nvCxnSpPr>
        <p:spPr bwMode="auto">
          <a:xfrm rot="10800000" flipV="1">
            <a:off x="4935538" y="2636838"/>
            <a:ext cx="287337" cy="0"/>
          </a:xfrm>
          <a:prstGeom prst="line">
            <a:avLst/>
          </a:prstGeom>
          <a:noFill/>
          <a:ln w="19050">
            <a:solidFill>
              <a:srgbClr val="353637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1" name="Rektangel 1338"/>
          <p:cNvSpPr>
            <a:spLocks noChangeArrowheads="1"/>
          </p:cNvSpPr>
          <p:nvPr/>
        </p:nvSpPr>
        <p:spPr bwMode="auto">
          <a:xfrm>
            <a:off x="1857375" y="2454275"/>
            <a:ext cx="319722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801688">
              <a:spcBef>
                <a:spcPct val="20000"/>
              </a:spcBef>
            </a:pPr>
            <a:r>
              <a:rPr lang="en-IN" sz="1400" b="1" noProof="1">
                <a:solidFill>
                  <a:srgbClr val="171717"/>
                </a:solidFill>
                <a:cs typeface="Arial" charset="0"/>
              </a:rPr>
              <a:t>Evaluate listed ideas against Objectives - </a:t>
            </a:r>
            <a:r>
              <a:rPr lang="en-IN" sz="1400" noProof="1">
                <a:solidFill>
                  <a:srgbClr val="171717"/>
                </a:solidFill>
                <a:cs typeface="Arial" charset="0"/>
              </a:rPr>
              <a:t>With the lists compiled, sort and group facts and ideas in relation to the objectives.</a:t>
            </a:r>
          </a:p>
        </p:txBody>
      </p:sp>
      <p:sp>
        <p:nvSpPr>
          <p:cNvPr id="81" name="Parallelogram 80"/>
          <p:cNvSpPr/>
          <p:nvPr/>
        </p:nvSpPr>
        <p:spPr bwMode="auto">
          <a:xfrm>
            <a:off x="4716527" y="3150523"/>
            <a:ext cx="2336572" cy="355599"/>
          </a:xfrm>
          <a:prstGeom prst="parallelogram">
            <a:avLst>
              <a:gd name="adj" fmla="val 227273"/>
            </a:avLst>
          </a:prstGeom>
          <a:solidFill>
            <a:schemeClr val="tx2">
              <a:lumMod val="10000"/>
              <a:alpha val="34000"/>
            </a:schemeClr>
          </a:solidFill>
          <a:ln>
            <a:noFill/>
          </a:ln>
          <a:effectLst>
            <a:softEdge rad="635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  <a:latin typeface="Calibri" charset="0"/>
            </a:endParaRPr>
          </a:p>
        </p:txBody>
      </p:sp>
      <p:sp>
        <p:nvSpPr>
          <p:cNvPr id="87" name="TextBox 86"/>
          <p:cNvSpPr txBox="1"/>
          <p:nvPr/>
        </p:nvSpPr>
        <p:spPr bwMode="auto">
          <a:xfrm>
            <a:off x="5249487" y="2235966"/>
            <a:ext cx="914400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nb-NO" sz="8000" b="1" dirty="0">
                <a:ln w="25400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blurRad="50800" dist="38100" dir="18900000">
                    <a:srgbClr val="000000">
                      <a:alpha val="43000"/>
                    </a:srgbClr>
                  </a:outerShdw>
                </a:effectLst>
                <a:latin typeface="Arial" pitchFamily="-109" charset="0"/>
                <a:ea typeface="ＭＳ Ｐゴシック" pitchFamily="-109" charset="-128"/>
                <a:cs typeface="ＭＳ Ｐゴシック" pitchFamily="-109" charset="-128"/>
              </a:rPr>
              <a:t>5</a:t>
            </a:r>
          </a:p>
        </p:txBody>
      </p:sp>
      <p:cxnSp>
        <p:nvCxnSpPr>
          <p:cNvPr id="91" name="Lige forbindelse 1333"/>
          <p:cNvCxnSpPr>
            <a:cxnSpLocks noChangeShapeType="1"/>
          </p:cNvCxnSpPr>
          <p:nvPr/>
        </p:nvCxnSpPr>
        <p:spPr bwMode="auto">
          <a:xfrm rot="10800000" flipV="1">
            <a:off x="6783388" y="3544888"/>
            <a:ext cx="287337" cy="0"/>
          </a:xfrm>
          <a:prstGeom prst="line">
            <a:avLst/>
          </a:prstGeom>
          <a:noFill/>
          <a:ln w="19050">
            <a:solidFill>
              <a:srgbClr val="353637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7" name="Rektangel 1338"/>
          <p:cNvSpPr>
            <a:spLocks noChangeArrowheads="1"/>
          </p:cNvSpPr>
          <p:nvPr/>
        </p:nvSpPr>
        <p:spPr bwMode="auto">
          <a:xfrm>
            <a:off x="6902450" y="3306763"/>
            <a:ext cx="22415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801688">
              <a:spcBef>
                <a:spcPct val="20000"/>
              </a:spcBef>
            </a:pPr>
            <a:r>
              <a:rPr lang="en-IN" sz="1400" b="1" noProof="1">
                <a:solidFill>
                  <a:srgbClr val="171717"/>
                </a:solidFill>
                <a:cs typeface="Arial" charset="0"/>
              </a:rPr>
              <a:t>List Strengths, Weaknesses, Opportunities, &amp; threats</a:t>
            </a:r>
            <a:endParaRPr lang="en-IN" sz="1400" noProof="1">
              <a:solidFill>
                <a:srgbClr val="171717"/>
              </a:solidFill>
              <a:cs typeface="Arial" charset="0"/>
            </a:endParaRPr>
          </a:p>
        </p:txBody>
      </p:sp>
      <p:sp>
        <p:nvSpPr>
          <p:cNvPr id="103" name="TextBox 102"/>
          <p:cNvSpPr txBox="1"/>
          <p:nvPr/>
        </p:nvSpPr>
        <p:spPr bwMode="auto">
          <a:xfrm>
            <a:off x="4177746" y="2941458"/>
            <a:ext cx="914400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nb-NO" sz="8000" b="1" dirty="0">
                <a:ln w="25400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blurRad="50800" dist="38100" dir="18900000">
                    <a:srgbClr val="000000">
                      <a:alpha val="43000"/>
                    </a:srgbClr>
                  </a:outerShdw>
                </a:effectLst>
                <a:latin typeface="Arial" pitchFamily="-109" charset="0"/>
                <a:ea typeface="ＭＳ Ｐゴシック" pitchFamily="-109" charset="-128"/>
                <a:cs typeface="ＭＳ Ｐゴシック" pitchFamily="-109" charset="-128"/>
              </a:rPr>
              <a:t>4</a:t>
            </a:r>
          </a:p>
        </p:txBody>
      </p:sp>
      <p:cxnSp>
        <p:nvCxnSpPr>
          <p:cNvPr id="113" name="Lige forbindelse 1333"/>
          <p:cNvCxnSpPr>
            <a:cxnSpLocks noChangeShapeType="1"/>
          </p:cNvCxnSpPr>
          <p:nvPr/>
        </p:nvCxnSpPr>
        <p:spPr bwMode="auto">
          <a:xfrm rot="10800000" flipV="1">
            <a:off x="5934075" y="1938338"/>
            <a:ext cx="287338" cy="0"/>
          </a:xfrm>
          <a:prstGeom prst="line">
            <a:avLst/>
          </a:prstGeom>
          <a:noFill/>
          <a:ln w="19050">
            <a:solidFill>
              <a:srgbClr val="353637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1" name="TextBox 54"/>
          <p:cNvSpPr txBox="1">
            <a:spLocks noChangeArrowheads="1"/>
          </p:cNvSpPr>
          <p:nvPr/>
        </p:nvSpPr>
        <p:spPr bwMode="auto">
          <a:xfrm>
            <a:off x="785813" y="285750"/>
            <a:ext cx="5324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How to conduct SWOT Analysis?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19526" name="TextBox 8"/>
          <p:cNvSpPr txBox="1">
            <a:spLocks noChangeArrowheads="1"/>
          </p:cNvSpPr>
          <p:nvPr/>
        </p:nvSpPr>
        <p:spPr bwMode="auto">
          <a:xfrm>
            <a:off x="747713" y="1031875"/>
            <a:ext cx="52244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 b="1"/>
              <a:t>2. Perform SWOT Analysis &amp; Document</a:t>
            </a:r>
            <a:endParaRPr lang="en-GB" sz="1800" b="1"/>
          </a:p>
        </p:txBody>
      </p:sp>
      <p:pic>
        <p:nvPicPr>
          <p:cNvPr id="101" name="Picture 100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107" name="Picture 10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114" name="عنصر نائب للمحتوى 6">
            <a:extLst>
              <a:ext uri="{FF2B5EF4-FFF2-40B4-BE49-F238E27FC236}">
                <a16:creationId xmlns:a16="http://schemas.microsoft.com/office/drawing/2014/main" id="{1F60B332-EA59-4CAE-894E-48C107E9B49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921E-6 -0.22143 L 1.4921E-6 -1.28181E-6 " pathEditMode="relative" ptsTypes="AA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921E-6 -0.22143 L 1.4921E-6 -1.28181E-6 " pathEditMode="relative" ptsTypes="AA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withGroup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921E-6 -0.22143 L 1.4921E-6 -1.28181E-6 " pathEditMode="relative" ptsTypes="AA">
                                      <p:cBhvr>
                                        <p:cTn id="6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withGroup">
                            <p:stCondLst>
                              <p:cond delay="70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withGroup">
                            <p:stCondLst>
                              <p:cond delay="7500"/>
                            </p:stCondLst>
                            <p:childTnLst>
                              <p:par>
                                <p:cTn id="8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921E-6 -0.22143 L 1.4921E-6 -1.28181E-6 " pathEditMode="relative" ptsTypes="AA">
                                      <p:cBhvr>
                                        <p:cTn id="9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9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withGroup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withGroup">
                            <p:stCondLst>
                              <p:cond delay="10000"/>
                            </p:stCondLst>
                            <p:childTnLst>
                              <p:par>
                                <p:cTn id="1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921E-6 -0.22143 L 1.4921E-6 -1.28181E-6 " pathEditMode="relative" ptsTypes="AA">
                                      <p:cBhvr>
                                        <p:cTn id="1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withGroup">
                            <p:stCondLst>
                              <p:cond delay="12000"/>
                            </p:stCondLst>
                            <p:childTnLst>
                              <p:par>
                                <p:cTn id="1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withGroup">
                            <p:stCondLst>
                              <p:cond delay="12500"/>
                            </p:stCondLst>
                            <p:childTnLst>
                              <p:par>
                                <p:cTn id="1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921E-6 -0.22143 L 1.4921E-6 -1.28181E-6 " pathEditMode="relative" ptsTypes="AA">
                                      <p:cBhvr>
                                        <p:cTn id="1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1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 nodeType="withGroup">
                            <p:stCondLst>
                              <p:cond delay="16500"/>
                            </p:stCondLst>
                            <p:childTnLst>
                              <p:par>
                                <p:cTn id="1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 nodeType="withGroup">
                            <p:stCondLst>
                              <p:cond delay="17000"/>
                            </p:stCondLst>
                            <p:childTnLst>
                              <p:par>
                                <p:cTn id="16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921E-6 -0.22143 L 1.4921E-6 -1.28181E-6 " pathEditMode="relative" ptsTypes="AA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17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 nodeType="withGroup">
                            <p:stCondLst>
                              <p:cond delay="21000"/>
                            </p:stCondLst>
                            <p:childTnLst>
                              <p:par>
                                <p:cTn id="18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1500"/>
                            </p:stCondLst>
                            <p:childTnLst>
                              <p:par>
                                <p:cTn id="18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/>
      <p:bldP spid="105" grpId="0"/>
      <p:bldP spid="95" grpId="0"/>
      <p:bldP spid="85" grpId="0"/>
      <p:bldP spid="57" grpId="0"/>
      <p:bldP spid="71" grpId="0"/>
      <p:bldP spid="9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grpSp>
        <p:nvGrpSpPr>
          <p:cNvPr id="2" name="Group 55"/>
          <p:cNvGrpSpPr>
            <a:grpSpLocks/>
          </p:cNvGrpSpPr>
          <p:nvPr/>
        </p:nvGrpSpPr>
        <p:grpSpPr bwMode="auto">
          <a:xfrm>
            <a:off x="3149600" y="1497013"/>
            <a:ext cx="5519738" cy="4187825"/>
            <a:chOff x="990600" y="1660525"/>
            <a:chExt cx="2240279" cy="1700213"/>
          </a:xfrm>
        </p:grpSpPr>
        <p:grpSp>
          <p:nvGrpSpPr>
            <p:cNvPr id="20501" name="Group 56"/>
            <p:cNvGrpSpPr>
              <a:grpSpLocks/>
            </p:cNvGrpSpPr>
            <p:nvPr/>
          </p:nvGrpSpPr>
          <p:grpSpPr bwMode="auto">
            <a:xfrm>
              <a:off x="990600" y="1660525"/>
              <a:ext cx="1914525" cy="1700213"/>
              <a:chOff x="990600" y="1660525"/>
              <a:chExt cx="1914525" cy="1700213"/>
            </a:xfrm>
          </p:grpSpPr>
          <p:sp>
            <p:nvSpPr>
              <p:cNvPr id="20503" name="Freeform 58"/>
              <p:cNvSpPr>
                <a:spLocks noChangeArrowheads="1"/>
              </p:cNvSpPr>
              <p:nvPr/>
            </p:nvSpPr>
            <p:spPr bwMode="auto">
              <a:xfrm>
                <a:off x="990600" y="1660525"/>
                <a:ext cx="1914256" cy="1700213"/>
              </a:xfrm>
              <a:custGeom>
                <a:avLst/>
                <a:gdLst>
                  <a:gd name="T0" fmla="*/ 0 w 2514600"/>
                  <a:gd name="T1" fmla="*/ 2478254 h 1219200"/>
                  <a:gd name="T2" fmla="*/ 487028 w 2514600"/>
                  <a:gd name="T3" fmla="*/ 1674491 h 1219200"/>
                  <a:gd name="T4" fmla="*/ 487028 w 2514600"/>
                  <a:gd name="T5" fmla="*/ 0 h 1219200"/>
                  <a:gd name="T6" fmla="*/ 642877 w 2514600"/>
                  <a:gd name="T7" fmla="*/ 3215045 h 1219200"/>
                  <a:gd name="T8" fmla="*/ 487028 w 2514600"/>
                  <a:gd name="T9" fmla="*/ 6430088 h 1219200"/>
                  <a:gd name="T10" fmla="*/ 487028 w 2514600"/>
                  <a:gd name="T11" fmla="*/ 4755597 h 1219200"/>
                  <a:gd name="T12" fmla="*/ 0 w 2514600"/>
                  <a:gd name="T13" fmla="*/ 3951834 h 1219200"/>
                  <a:gd name="T14" fmla="*/ 0 w 2514600"/>
                  <a:gd name="T15" fmla="*/ 2478254 h 12192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514600"/>
                  <a:gd name="T25" fmla="*/ 0 h 1219200"/>
                  <a:gd name="T26" fmla="*/ 2514600 w 2514600"/>
                  <a:gd name="T27" fmla="*/ 1219200 h 12192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514600" h="1219200">
                    <a:moveTo>
                      <a:pt x="0" y="469898"/>
                    </a:moveTo>
                    <a:lnTo>
                      <a:pt x="1905000" y="317498"/>
                    </a:lnTo>
                    <a:lnTo>
                      <a:pt x="1905000" y="0"/>
                    </a:lnTo>
                    <a:lnTo>
                      <a:pt x="2514600" y="609600"/>
                    </a:lnTo>
                    <a:lnTo>
                      <a:pt x="1905000" y="1219200"/>
                    </a:lnTo>
                    <a:lnTo>
                      <a:pt x="1905000" y="901702"/>
                    </a:lnTo>
                    <a:lnTo>
                      <a:pt x="0" y="749302"/>
                    </a:lnTo>
                    <a:lnTo>
                      <a:pt x="0" y="469898"/>
                    </a:lnTo>
                    <a:close/>
                  </a:path>
                </a:pathLst>
              </a:custGeom>
              <a:solidFill>
                <a:srgbClr val="0D0D0D"/>
              </a:solidFill>
              <a:ln w="22225">
                <a:solidFill>
                  <a:schemeClr val="bg1"/>
                </a:solidFill>
                <a:miter lim="800000"/>
                <a:headEnd/>
                <a:tailEnd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</p:spPr>
            <p:txBody>
              <a:bodyPr anchor="ctr"/>
              <a:lstStyle/>
              <a:p>
                <a:endParaRPr lang="en-IN"/>
              </a:p>
            </p:txBody>
          </p:sp>
          <p:sp>
            <p:nvSpPr>
              <p:cNvPr id="20504" name="Freeform 59"/>
              <p:cNvSpPr>
                <a:spLocks noChangeArrowheads="1"/>
              </p:cNvSpPr>
              <p:nvPr/>
            </p:nvSpPr>
            <p:spPr bwMode="auto">
              <a:xfrm>
                <a:off x="1047944" y="1937019"/>
                <a:ext cx="1758332" cy="596815"/>
              </a:xfrm>
              <a:custGeom>
                <a:avLst/>
                <a:gdLst>
                  <a:gd name="T0" fmla="*/ 0 w 1758950"/>
                  <a:gd name="T1" fmla="*/ 564750 h 596900"/>
                  <a:gd name="T2" fmla="*/ 1755877 w 1758950"/>
                  <a:gd name="T3" fmla="*/ 596475 h 596900"/>
                  <a:gd name="T4" fmla="*/ 1464287 w 1758950"/>
                  <a:gd name="T5" fmla="*/ 0 h 596900"/>
                  <a:gd name="T6" fmla="*/ 1457948 w 1758950"/>
                  <a:gd name="T7" fmla="*/ 222090 h 596900"/>
                  <a:gd name="T8" fmla="*/ 0 w 1758950"/>
                  <a:gd name="T9" fmla="*/ 418800 h 596900"/>
                  <a:gd name="T10" fmla="*/ 0 w 1758950"/>
                  <a:gd name="T11" fmla="*/ 564750 h 5969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58950"/>
                  <a:gd name="T19" fmla="*/ 0 h 596900"/>
                  <a:gd name="T20" fmla="*/ 1758950 w 1758950"/>
                  <a:gd name="T21" fmla="*/ 596900 h 59690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58950" h="596900">
                    <a:moveTo>
                      <a:pt x="0" y="565150"/>
                    </a:moveTo>
                    <a:lnTo>
                      <a:pt x="1758950" y="596900"/>
                    </a:lnTo>
                    <a:lnTo>
                      <a:pt x="1466850" y="0"/>
                    </a:lnTo>
                    <a:lnTo>
                      <a:pt x="1460500" y="222250"/>
                    </a:lnTo>
                    <a:lnTo>
                      <a:pt x="0" y="419100"/>
                    </a:lnTo>
                    <a:lnTo>
                      <a:pt x="0" y="565150"/>
                    </a:lnTo>
                    <a:close/>
                  </a:path>
                </a:pathLst>
              </a:custGeom>
              <a:solidFill>
                <a:schemeClr val="bg1">
                  <a:alpha val="29019"/>
                </a:schemeClr>
              </a:solidFill>
              <a:ln>
                <a:noFill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en-IN"/>
              </a:p>
            </p:txBody>
          </p:sp>
        </p:grpSp>
        <p:sp>
          <p:nvSpPr>
            <p:cNvPr id="20502" name="TextBox 8"/>
            <p:cNvSpPr txBox="1">
              <a:spLocks noChangeArrowheads="1"/>
            </p:cNvSpPr>
            <p:nvPr/>
          </p:nvSpPr>
          <p:spPr bwMode="auto">
            <a:xfrm>
              <a:off x="1316580" y="2403869"/>
              <a:ext cx="1914299" cy="1249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algn="ctr" eaLnBrk="1" hangingPunct="1"/>
              <a:r>
                <a:rPr lang="en-GB" sz="1400">
                  <a:solidFill>
                    <a:srgbClr val="FFFFFF"/>
                  </a:solidFill>
                </a:rPr>
                <a:t>3. Prepare Action Plans</a:t>
              </a:r>
            </a:p>
          </p:txBody>
        </p:sp>
      </p:grpSp>
      <p:sp>
        <p:nvSpPr>
          <p:cNvPr id="19" name="Right Triangle 18"/>
          <p:cNvSpPr/>
          <p:nvPr/>
        </p:nvSpPr>
        <p:spPr bwMode="auto">
          <a:xfrm rot="13500000">
            <a:off x="2068512" y="4579938"/>
            <a:ext cx="657225" cy="730250"/>
          </a:xfrm>
          <a:prstGeom prst="rtTriangle">
            <a:avLst/>
          </a:prstGeom>
          <a:gradFill>
            <a:gsLst>
              <a:gs pos="0">
                <a:schemeClr val="tx1"/>
              </a:gs>
              <a:gs pos="41000">
                <a:schemeClr val="bg1"/>
              </a:gs>
            </a:gsLst>
            <a:lin ang="1374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ea typeface="ＭＳ Ｐゴシック" pitchFamily="-109" charset="-128"/>
            </a:endParaRPr>
          </a:p>
        </p:txBody>
      </p:sp>
      <p:grpSp>
        <p:nvGrpSpPr>
          <p:cNvPr id="20487" name="Group 38"/>
          <p:cNvGrpSpPr>
            <a:grpSpLocks/>
          </p:cNvGrpSpPr>
          <p:nvPr/>
        </p:nvGrpSpPr>
        <p:grpSpPr bwMode="auto">
          <a:xfrm>
            <a:off x="2079625" y="2144713"/>
            <a:ext cx="3457575" cy="2889250"/>
            <a:chOff x="990600" y="1660525"/>
            <a:chExt cx="2034794" cy="1700213"/>
          </a:xfrm>
        </p:grpSpPr>
        <p:grpSp>
          <p:nvGrpSpPr>
            <p:cNvPr id="20497" name="Group 41"/>
            <p:cNvGrpSpPr>
              <a:grpSpLocks/>
            </p:cNvGrpSpPr>
            <p:nvPr/>
          </p:nvGrpSpPr>
          <p:grpSpPr bwMode="auto">
            <a:xfrm>
              <a:off x="990600" y="1660525"/>
              <a:ext cx="1914525" cy="1700213"/>
              <a:chOff x="990600" y="1660525"/>
              <a:chExt cx="1914525" cy="1700213"/>
            </a:xfrm>
          </p:grpSpPr>
          <p:sp>
            <p:nvSpPr>
              <p:cNvPr id="20499" name="Freeform 45"/>
              <p:cNvSpPr>
                <a:spLocks noChangeArrowheads="1"/>
              </p:cNvSpPr>
              <p:nvPr/>
            </p:nvSpPr>
            <p:spPr bwMode="auto">
              <a:xfrm>
                <a:off x="990600" y="1660525"/>
                <a:ext cx="1914276" cy="1700213"/>
              </a:xfrm>
              <a:custGeom>
                <a:avLst/>
                <a:gdLst>
                  <a:gd name="T0" fmla="*/ 0 w 2514600"/>
                  <a:gd name="T1" fmla="*/ 2478254 h 1219200"/>
                  <a:gd name="T2" fmla="*/ 487113 w 2514600"/>
                  <a:gd name="T3" fmla="*/ 1674491 h 1219200"/>
                  <a:gd name="T4" fmla="*/ 487113 w 2514600"/>
                  <a:gd name="T5" fmla="*/ 0 h 1219200"/>
                  <a:gd name="T6" fmla="*/ 642989 w 2514600"/>
                  <a:gd name="T7" fmla="*/ 3215045 h 1219200"/>
                  <a:gd name="T8" fmla="*/ 487113 w 2514600"/>
                  <a:gd name="T9" fmla="*/ 6430088 h 1219200"/>
                  <a:gd name="T10" fmla="*/ 487113 w 2514600"/>
                  <a:gd name="T11" fmla="*/ 4755597 h 1219200"/>
                  <a:gd name="T12" fmla="*/ 0 w 2514600"/>
                  <a:gd name="T13" fmla="*/ 3951834 h 1219200"/>
                  <a:gd name="T14" fmla="*/ 0 w 2514600"/>
                  <a:gd name="T15" fmla="*/ 2478254 h 12192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514600"/>
                  <a:gd name="T25" fmla="*/ 0 h 1219200"/>
                  <a:gd name="T26" fmla="*/ 2514600 w 2514600"/>
                  <a:gd name="T27" fmla="*/ 1219200 h 12192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514600" h="1219200">
                    <a:moveTo>
                      <a:pt x="0" y="469898"/>
                    </a:moveTo>
                    <a:lnTo>
                      <a:pt x="1905000" y="317498"/>
                    </a:lnTo>
                    <a:lnTo>
                      <a:pt x="1905000" y="0"/>
                    </a:lnTo>
                    <a:lnTo>
                      <a:pt x="2514600" y="609600"/>
                    </a:lnTo>
                    <a:lnTo>
                      <a:pt x="1905000" y="1219200"/>
                    </a:lnTo>
                    <a:lnTo>
                      <a:pt x="1905000" y="901702"/>
                    </a:lnTo>
                    <a:lnTo>
                      <a:pt x="0" y="749302"/>
                    </a:lnTo>
                    <a:lnTo>
                      <a:pt x="0" y="469898"/>
                    </a:lnTo>
                    <a:close/>
                  </a:path>
                </a:pathLst>
              </a:custGeom>
              <a:solidFill>
                <a:srgbClr val="0D0D0D"/>
              </a:solidFill>
              <a:ln w="22225">
                <a:solidFill>
                  <a:schemeClr val="bg1"/>
                </a:solidFill>
                <a:miter lim="800000"/>
                <a:headEnd/>
                <a:tailEnd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</p:spPr>
            <p:txBody>
              <a:bodyPr anchor="ctr"/>
              <a:lstStyle/>
              <a:p>
                <a:endParaRPr lang="en-IN"/>
              </a:p>
            </p:txBody>
          </p:sp>
          <p:sp>
            <p:nvSpPr>
              <p:cNvPr id="20500" name="Freeform 48"/>
              <p:cNvSpPr>
                <a:spLocks noChangeArrowheads="1"/>
              </p:cNvSpPr>
              <p:nvPr/>
            </p:nvSpPr>
            <p:spPr bwMode="auto">
              <a:xfrm>
                <a:off x="1047589" y="1937043"/>
                <a:ext cx="1759190" cy="596943"/>
              </a:xfrm>
              <a:custGeom>
                <a:avLst/>
                <a:gdLst>
                  <a:gd name="T0" fmla="*/ 0 w 1758950"/>
                  <a:gd name="T1" fmla="*/ 565355 h 596900"/>
                  <a:gd name="T2" fmla="*/ 1760379 w 1758950"/>
                  <a:gd name="T3" fmla="*/ 597115 h 596900"/>
                  <a:gd name="T4" fmla="*/ 1468041 w 1758950"/>
                  <a:gd name="T5" fmla="*/ 0 h 596900"/>
                  <a:gd name="T6" fmla="*/ 1461685 w 1758950"/>
                  <a:gd name="T7" fmla="*/ 222330 h 596900"/>
                  <a:gd name="T8" fmla="*/ 0 w 1758950"/>
                  <a:gd name="T9" fmla="*/ 419250 h 596900"/>
                  <a:gd name="T10" fmla="*/ 0 w 1758950"/>
                  <a:gd name="T11" fmla="*/ 565355 h 5969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58950"/>
                  <a:gd name="T19" fmla="*/ 0 h 596900"/>
                  <a:gd name="T20" fmla="*/ 1758950 w 1758950"/>
                  <a:gd name="T21" fmla="*/ 596900 h 59690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58950" h="596900">
                    <a:moveTo>
                      <a:pt x="0" y="565150"/>
                    </a:moveTo>
                    <a:lnTo>
                      <a:pt x="1758950" y="596900"/>
                    </a:lnTo>
                    <a:lnTo>
                      <a:pt x="1466850" y="0"/>
                    </a:lnTo>
                    <a:lnTo>
                      <a:pt x="1460500" y="222250"/>
                    </a:lnTo>
                    <a:lnTo>
                      <a:pt x="0" y="419100"/>
                    </a:lnTo>
                    <a:lnTo>
                      <a:pt x="0" y="565150"/>
                    </a:lnTo>
                    <a:close/>
                  </a:path>
                </a:pathLst>
              </a:custGeom>
              <a:solidFill>
                <a:schemeClr val="bg1">
                  <a:alpha val="29019"/>
                </a:schemeClr>
              </a:solidFill>
              <a:ln>
                <a:noFill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en-IN"/>
              </a:p>
            </p:txBody>
          </p:sp>
        </p:grpSp>
        <p:sp>
          <p:nvSpPr>
            <p:cNvPr id="20498" name="TextBox 8"/>
            <p:cNvSpPr txBox="1">
              <a:spLocks noChangeArrowheads="1"/>
            </p:cNvSpPr>
            <p:nvPr/>
          </p:nvSpPr>
          <p:spPr bwMode="auto">
            <a:xfrm>
              <a:off x="1111094" y="2336419"/>
              <a:ext cx="1914300" cy="3078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algn="ctr" eaLnBrk="1" hangingPunct="1"/>
              <a:r>
                <a:rPr lang="en-US" sz="1400">
                  <a:solidFill>
                    <a:srgbClr val="FFFFFF"/>
                  </a:solidFill>
                </a:rPr>
                <a:t>2. Perform SWOT Analysis </a:t>
              </a:r>
            </a:p>
            <a:p>
              <a:pPr algn="ctr" eaLnBrk="1" hangingPunct="1"/>
              <a:r>
                <a:rPr lang="en-US" sz="1400">
                  <a:solidFill>
                    <a:srgbClr val="FFFFFF"/>
                  </a:solidFill>
                </a:rPr>
                <a:t>&amp; Document</a:t>
              </a:r>
              <a:endParaRPr lang="en-GB" sz="1400">
                <a:solidFill>
                  <a:srgbClr val="FFFFFF"/>
                </a:solidFill>
              </a:endParaRPr>
            </a:p>
          </p:txBody>
        </p:sp>
      </p:grpSp>
      <p:grpSp>
        <p:nvGrpSpPr>
          <p:cNvPr id="20488" name="Group 3"/>
          <p:cNvGrpSpPr>
            <a:grpSpLocks/>
          </p:cNvGrpSpPr>
          <p:nvPr/>
        </p:nvGrpSpPr>
        <p:grpSpPr bwMode="auto">
          <a:xfrm>
            <a:off x="990600" y="2752725"/>
            <a:ext cx="1914525" cy="1700213"/>
            <a:chOff x="990600" y="1660525"/>
            <a:chExt cx="1914525" cy="1700213"/>
          </a:xfrm>
        </p:grpSpPr>
        <p:grpSp>
          <p:nvGrpSpPr>
            <p:cNvPr id="20493" name="Group 1"/>
            <p:cNvGrpSpPr>
              <a:grpSpLocks/>
            </p:cNvGrpSpPr>
            <p:nvPr/>
          </p:nvGrpSpPr>
          <p:grpSpPr bwMode="auto">
            <a:xfrm>
              <a:off x="990600" y="1660525"/>
              <a:ext cx="1914525" cy="1700213"/>
              <a:chOff x="990600" y="1660525"/>
              <a:chExt cx="1914525" cy="1700213"/>
            </a:xfrm>
          </p:grpSpPr>
          <p:sp>
            <p:nvSpPr>
              <p:cNvPr id="20495" name="Freeform 2"/>
              <p:cNvSpPr>
                <a:spLocks noChangeArrowheads="1"/>
              </p:cNvSpPr>
              <p:nvPr/>
            </p:nvSpPr>
            <p:spPr bwMode="auto">
              <a:xfrm>
                <a:off x="990600" y="1660525"/>
                <a:ext cx="1914525" cy="1700213"/>
              </a:xfrm>
              <a:custGeom>
                <a:avLst/>
                <a:gdLst>
                  <a:gd name="T0" fmla="*/ 0 w 2514600"/>
                  <a:gd name="T1" fmla="*/ 2478254 h 1219200"/>
                  <a:gd name="T2" fmla="*/ 487366 w 2514600"/>
                  <a:gd name="T3" fmla="*/ 1674491 h 1219200"/>
                  <a:gd name="T4" fmla="*/ 487366 w 2514600"/>
                  <a:gd name="T5" fmla="*/ 0 h 1219200"/>
                  <a:gd name="T6" fmla="*/ 643324 w 2514600"/>
                  <a:gd name="T7" fmla="*/ 3215045 h 1219200"/>
                  <a:gd name="T8" fmla="*/ 487366 w 2514600"/>
                  <a:gd name="T9" fmla="*/ 6430088 h 1219200"/>
                  <a:gd name="T10" fmla="*/ 487366 w 2514600"/>
                  <a:gd name="T11" fmla="*/ 4755597 h 1219200"/>
                  <a:gd name="T12" fmla="*/ 0 w 2514600"/>
                  <a:gd name="T13" fmla="*/ 3951834 h 1219200"/>
                  <a:gd name="T14" fmla="*/ 0 w 2514600"/>
                  <a:gd name="T15" fmla="*/ 2478254 h 12192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514600"/>
                  <a:gd name="T25" fmla="*/ 0 h 1219200"/>
                  <a:gd name="T26" fmla="*/ 2514600 w 2514600"/>
                  <a:gd name="T27" fmla="*/ 1219200 h 12192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514600" h="1219200">
                    <a:moveTo>
                      <a:pt x="0" y="469898"/>
                    </a:moveTo>
                    <a:lnTo>
                      <a:pt x="1905000" y="317498"/>
                    </a:lnTo>
                    <a:lnTo>
                      <a:pt x="1905000" y="0"/>
                    </a:lnTo>
                    <a:lnTo>
                      <a:pt x="2514600" y="609600"/>
                    </a:lnTo>
                    <a:lnTo>
                      <a:pt x="1905000" y="1219200"/>
                    </a:lnTo>
                    <a:lnTo>
                      <a:pt x="1905000" y="901702"/>
                    </a:lnTo>
                    <a:lnTo>
                      <a:pt x="0" y="749302"/>
                    </a:lnTo>
                    <a:lnTo>
                      <a:pt x="0" y="469898"/>
                    </a:lnTo>
                    <a:close/>
                  </a:path>
                </a:pathLst>
              </a:custGeom>
              <a:solidFill>
                <a:srgbClr val="0D0D0D"/>
              </a:solidFill>
              <a:ln w="22225">
                <a:solidFill>
                  <a:schemeClr val="bg1"/>
                </a:solidFill>
                <a:miter lim="800000"/>
                <a:headEnd/>
                <a:tailEnd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</p:spPr>
            <p:txBody>
              <a:bodyPr anchor="ctr"/>
              <a:lstStyle/>
              <a:p>
                <a:endParaRPr lang="en-IN"/>
              </a:p>
            </p:txBody>
          </p:sp>
          <p:sp>
            <p:nvSpPr>
              <p:cNvPr id="20496" name="Freeform 43"/>
              <p:cNvSpPr>
                <a:spLocks noChangeArrowheads="1"/>
              </p:cNvSpPr>
              <p:nvPr/>
            </p:nvSpPr>
            <p:spPr bwMode="auto">
              <a:xfrm>
                <a:off x="1047750" y="1936750"/>
                <a:ext cx="1758950" cy="596900"/>
              </a:xfrm>
              <a:custGeom>
                <a:avLst/>
                <a:gdLst>
                  <a:gd name="T0" fmla="*/ 0 w 1758950"/>
                  <a:gd name="T1" fmla="*/ 565150 h 596900"/>
                  <a:gd name="T2" fmla="*/ 1758950 w 1758950"/>
                  <a:gd name="T3" fmla="*/ 596900 h 596900"/>
                  <a:gd name="T4" fmla="*/ 1466850 w 1758950"/>
                  <a:gd name="T5" fmla="*/ 0 h 596900"/>
                  <a:gd name="T6" fmla="*/ 1460500 w 1758950"/>
                  <a:gd name="T7" fmla="*/ 222250 h 596900"/>
                  <a:gd name="T8" fmla="*/ 0 w 1758950"/>
                  <a:gd name="T9" fmla="*/ 419100 h 596900"/>
                  <a:gd name="T10" fmla="*/ 0 w 1758950"/>
                  <a:gd name="T11" fmla="*/ 565150 h 5969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58950"/>
                  <a:gd name="T19" fmla="*/ 0 h 596900"/>
                  <a:gd name="T20" fmla="*/ 1758950 w 1758950"/>
                  <a:gd name="T21" fmla="*/ 596900 h 59690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58950" h="596900">
                    <a:moveTo>
                      <a:pt x="0" y="565150"/>
                    </a:moveTo>
                    <a:lnTo>
                      <a:pt x="1758950" y="596900"/>
                    </a:lnTo>
                    <a:lnTo>
                      <a:pt x="1466850" y="0"/>
                    </a:lnTo>
                    <a:lnTo>
                      <a:pt x="1460500" y="222250"/>
                    </a:lnTo>
                    <a:lnTo>
                      <a:pt x="0" y="419100"/>
                    </a:lnTo>
                    <a:lnTo>
                      <a:pt x="0" y="565150"/>
                    </a:lnTo>
                    <a:close/>
                  </a:path>
                </a:pathLst>
              </a:custGeom>
              <a:solidFill>
                <a:schemeClr val="bg1">
                  <a:alpha val="29019"/>
                </a:schemeClr>
              </a:solidFill>
              <a:ln>
                <a:noFill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en-IN"/>
              </a:p>
            </p:txBody>
          </p:sp>
        </p:grpSp>
        <p:sp>
          <p:nvSpPr>
            <p:cNvPr id="20494" name="TextBox 8"/>
            <p:cNvSpPr txBox="1">
              <a:spLocks noChangeArrowheads="1"/>
            </p:cNvSpPr>
            <p:nvPr/>
          </p:nvSpPr>
          <p:spPr bwMode="auto">
            <a:xfrm>
              <a:off x="990600" y="2227235"/>
              <a:ext cx="1914299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algn="ctr" eaLnBrk="1" hangingPunct="1"/>
              <a:r>
                <a:rPr lang="en-GB" sz="1400">
                  <a:solidFill>
                    <a:srgbClr val="FFFFFF"/>
                  </a:solidFill>
                </a:rPr>
                <a:t>1. Analyse Internal &amp; External Environment</a:t>
              </a:r>
            </a:p>
          </p:txBody>
        </p:sp>
      </p:grpSp>
      <p:sp>
        <p:nvSpPr>
          <p:cNvPr id="55" name="Right Triangle 54"/>
          <p:cNvSpPr/>
          <p:nvPr/>
        </p:nvSpPr>
        <p:spPr bwMode="auto">
          <a:xfrm rot="13500000">
            <a:off x="4157662" y="5159376"/>
            <a:ext cx="657225" cy="730250"/>
          </a:xfrm>
          <a:prstGeom prst="rtTriangle">
            <a:avLst/>
          </a:prstGeom>
          <a:gradFill>
            <a:gsLst>
              <a:gs pos="0">
                <a:schemeClr val="tx1"/>
              </a:gs>
              <a:gs pos="41000">
                <a:schemeClr val="bg1"/>
              </a:gs>
            </a:gsLst>
            <a:lin ang="1374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ea typeface="ＭＳ Ｐゴシック" pitchFamily="-109" charset="-128"/>
            </a:endParaRPr>
          </a:p>
        </p:txBody>
      </p:sp>
      <p:sp>
        <p:nvSpPr>
          <p:cNvPr id="61" name="Right Triangle 60"/>
          <p:cNvSpPr/>
          <p:nvPr/>
        </p:nvSpPr>
        <p:spPr bwMode="auto">
          <a:xfrm rot="13500000">
            <a:off x="6321425" y="5726113"/>
            <a:ext cx="657225" cy="730250"/>
          </a:xfrm>
          <a:prstGeom prst="rtTriangle">
            <a:avLst/>
          </a:prstGeom>
          <a:gradFill>
            <a:gsLst>
              <a:gs pos="0">
                <a:schemeClr val="tx1"/>
              </a:gs>
              <a:gs pos="41000">
                <a:schemeClr val="bg1"/>
              </a:gs>
            </a:gsLst>
            <a:lin ang="1374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ea typeface="ＭＳ Ｐゴシック" pitchFamily="-109" charset="-128"/>
            </a:endParaRPr>
          </a:p>
        </p:txBody>
      </p:sp>
      <p:sp>
        <p:nvSpPr>
          <p:cNvPr id="38" name="TextBox 54"/>
          <p:cNvSpPr txBox="1">
            <a:spLocks noChangeArrowheads="1"/>
          </p:cNvSpPr>
          <p:nvPr/>
        </p:nvSpPr>
        <p:spPr bwMode="auto">
          <a:xfrm>
            <a:off x="785813" y="285750"/>
            <a:ext cx="5324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How to conduct SWOT Analysis?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pic>
        <p:nvPicPr>
          <p:cNvPr id="23" name="Picture 2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24" name="Picture 2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25" name="عنصر نائب للمحتوى 6">
            <a:extLst>
              <a:ext uri="{FF2B5EF4-FFF2-40B4-BE49-F238E27FC236}">
                <a16:creationId xmlns:a16="http://schemas.microsoft.com/office/drawing/2014/main" id="{914DDAAC-7CD6-4EFE-90F7-197059E2547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54"/>
          <p:cNvSpPr txBox="1">
            <a:spLocks noChangeArrowheads="1"/>
          </p:cNvSpPr>
          <p:nvPr/>
        </p:nvSpPr>
        <p:spPr bwMode="auto">
          <a:xfrm>
            <a:off x="785813" y="285750"/>
            <a:ext cx="5324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How to conduct SWOT Analysis?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sp>
        <p:nvSpPr>
          <p:cNvPr id="21510" name="TextBox 8"/>
          <p:cNvSpPr txBox="1">
            <a:spLocks noChangeArrowheads="1"/>
          </p:cNvSpPr>
          <p:nvPr/>
        </p:nvSpPr>
        <p:spPr bwMode="auto">
          <a:xfrm>
            <a:off x="747713" y="1031875"/>
            <a:ext cx="26908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 b="1"/>
              <a:t>3. Prepare Action Plan</a:t>
            </a:r>
            <a:endParaRPr lang="en-GB" sz="1800" b="1"/>
          </a:p>
        </p:txBody>
      </p:sp>
      <p:sp>
        <p:nvSpPr>
          <p:cNvPr id="6" name="Rectangle 5"/>
          <p:cNvSpPr/>
          <p:nvPr/>
        </p:nvSpPr>
        <p:spPr>
          <a:xfrm>
            <a:off x="1973263" y="2443163"/>
            <a:ext cx="4572000" cy="33813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ea typeface="ＭＳ Ｐゴシック" pitchFamily="34" charset="-128"/>
              </a:rPr>
              <a:t>Things that MUST be addressed  immediately </a:t>
            </a:r>
          </a:p>
        </p:txBody>
      </p:sp>
      <p:sp>
        <p:nvSpPr>
          <p:cNvPr id="21512" name="Rectangle 6"/>
          <p:cNvSpPr>
            <a:spLocks noChangeArrowheads="1"/>
          </p:cNvSpPr>
          <p:nvPr/>
        </p:nvSpPr>
        <p:spPr bwMode="auto">
          <a:xfrm>
            <a:off x="785813" y="1666875"/>
            <a:ext cx="68167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600"/>
              <a:t>Once the SWOT analysis has been completed, mark each point with:</a:t>
            </a: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1287463" y="2497138"/>
            <a:ext cx="250825" cy="250825"/>
            <a:chOff x="530225" y="5016500"/>
            <a:chExt cx="393700" cy="393700"/>
          </a:xfrm>
        </p:grpSpPr>
        <p:sp>
          <p:nvSpPr>
            <p:cNvPr id="21527" name="Oval 961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  <p:sp>
          <p:nvSpPr>
            <p:cNvPr id="21528" name="Isosceles Triangle 962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</p:grpSp>
      <p:grpSp>
        <p:nvGrpSpPr>
          <p:cNvPr id="3" name="Group 19"/>
          <p:cNvGrpSpPr>
            <a:grpSpLocks/>
          </p:cNvGrpSpPr>
          <p:nvPr/>
        </p:nvGrpSpPr>
        <p:grpSpPr bwMode="auto">
          <a:xfrm>
            <a:off x="1287463" y="3163888"/>
            <a:ext cx="250825" cy="250825"/>
            <a:chOff x="530225" y="5016500"/>
            <a:chExt cx="393700" cy="393700"/>
          </a:xfrm>
        </p:grpSpPr>
        <p:sp>
          <p:nvSpPr>
            <p:cNvPr id="21525" name="Oval 961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  <p:sp>
          <p:nvSpPr>
            <p:cNvPr id="21526" name="Isosceles Triangle 962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</p:grpSp>
      <p:grpSp>
        <p:nvGrpSpPr>
          <p:cNvPr id="4" name="Group 19"/>
          <p:cNvGrpSpPr>
            <a:grpSpLocks/>
          </p:cNvGrpSpPr>
          <p:nvPr/>
        </p:nvGrpSpPr>
        <p:grpSpPr bwMode="auto">
          <a:xfrm>
            <a:off x="1287463" y="3840163"/>
            <a:ext cx="250825" cy="250825"/>
            <a:chOff x="530225" y="5016500"/>
            <a:chExt cx="393700" cy="393700"/>
          </a:xfrm>
        </p:grpSpPr>
        <p:sp>
          <p:nvSpPr>
            <p:cNvPr id="21523" name="Oval 961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  <p:sp>
          <p:nvSpPr>
            <p:cNvPr id="21524" name="Isosceles Triangle 962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</p:grpSp>
      <p:grpSp>
        <p:nvGrpSpPr>
          <p:cNvPr id="5" name="Group 19"/>
          <p:cNvGrpSpPr>
            <a:grpSpLocks/>
          </p:cNvGrpSpPr>
          <p:nvPr/>
        </p:nvGrpSpPr>
        <p:grpSpPr bwMode="auto">
          <a:xfrm>
            <a:off x="1287463" y="4475163"/>
            <a:ext cx="250825" cy="250825"/>
            <a:chOff x="530225" y="5016500"/>
            <a:chExt cx="393700" cy="393700"/>
          </a:xfrm>
        </p:grpSpPr>
        <p:sp>
          <p:nvSpPr>
            <p:cNvPr id="21521" name="Oval 961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  <p:sp>
          <p:nvSpPr>
            <p:cNvPr id="21522" name="Isosceles Triangle 962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</p:grpSp>
      <p:sp>
        <p:nvSpPr>
          <p:cNvPr id="20" name="Rectangle 19"/>
          <p:cNvSpPr/>
          <p:nvPr/>
        </p:nvSpPr>
        <p:spPr>
          <a:xfrm>
            <a:off x="1973263" y="3133725"/>
            <a:ext cx="4572000" cy="33813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ea typeface="ＭＳ Ｐゴシック" pitchFamily="34" charset="-128"/>
              </a:rPr>
              <a:t>Things that can be handled now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973263" y="3805238"/>
            <a:ext cx="4572000" cy="3397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ea typeface="ＭＳ Ｐゴシック" pitchFamily="34" charset="-128"/>
              </a:rPr>
              <a:t>Things that should be researched further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973263" y="4459288"/>
            <a:ext cx="4572000" cy="33813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ea typeface="ＭＳ Ｐゴシック" pitchFamily="34" charset="-128"/>
              </a:rPr>
              <a:t>Things that should be planned for the future </a:t>
            </a:r>
          </a:p>
        </p:txBody>
      </p:sp>
      <p:pic>
        <p:nvPicPr>
          <p:cNvPr id="24" name="Picture 2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25" name="Picture 2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997" y="6013450"/>
            <a:ext cx="685800" cy="685800"/>
          </a:xfrm>
          <a:prstGeom prst="rect">
            <a:avLst/>
          </a:prstGeom>
        </p:spPr>
      </p:pic>
      <p:pic>
        <p:nvPicPr>
          <p:cNvPr id="26" name="عنصر نائب للمحتوى 6">
            <a:extLst>
              <a:ext uri="{FF2B5EF4-FFF2-40B4-BE49-F238E27FC236}">
                <a16:creationId xmlns:a16="http://schemas.microsoft.com/office/drawing/2014/main" id="{96F00AA5-3A6C-4707-A2B2-C3E3FE2FDD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withGroup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0" grpId="0" animBg="1"/>
      <p:bldP spid="21" grpId="0" animBg="1"/>
      <p:bldP spid="2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 73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sp>
        <p:nvSpPr>
          <p:cNvPr id="2051" name="TextBox 54"/>
          <p:cNvSpPr txBox="1">
            <a:spLocks noChangeArrowheads="1"/>
          </p:cNvSpPr>
          <p:nvPr/>
        </p:nvSpPr>
        <p:spPr bwMode="auto">
          <a:xfrm>
            <a:off x="785813" y="285750"/>
            <a:ext cx="5324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SWOT Analysis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22534" name="Rektangel 76"/>
          <p:cNvSpPr>
            <a:spLocks noChangeArrowheads="1"/>
          </p:cNvSpPr>
          <p:nvPr/>
        </p:nvSpPr>
        <p:spPr bwMode="auto">
          <a:xfrm>
            <a:off x="1112838" y="5473700"/>
            <a:ext cx="220980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IN" sz="1300" b="1" noProof="1">
                <a:solidFill>
                  <a:srgbClr val="FFFFFF"/>
                </a:solidFill>
                <a:cs typeface="Arial" charset="0"/>
              </a:rPr>
              <a:t>Example text</a:t>
            </a:r>
          </a:p>
          <a:p>
            <a:r>
              <a:rPr lang="en-IN" sz="1100" noProof="1">
                <a:solidFill>
                  <a:srgbClr val="FFFFFF"/>
                </a:solidFill>
                <a:cs typeface="Arial" charset="0"/>
              </a:rPr>
              <a:t>Go ahead and replace it with your own text. This is an example text. </a:t>
            </a:r>
            <a:endParaRPr lang="da-DK" sz="1100">
              <a:solidFill>
                <a:srgbClr val="FFFFFF"/>
              </a:solidFill>
            </a:endParaRPr>
          </a:p>
          <a:p>
            <a:endParaRPr lang="da-DK">
              <a:solidFill>
                <a:srgbClr val="1E1C11"/>
              </a:solidFill>
            </a:endParaRPr>
          </a:p>
        </p:txBody>
      </p:sp>
      <p:grpSp>
        <p:nvGrpSpPr>
          <p:cNvPr id="22535" name="Group 19"/>
          <p:cNvGrpSpPr>
            <a:grpSpLocks/>
          </p:cNvGrpSpPr>
          <p:nvPr/>
        </p:nvGrpSpPr>
        <p:grpSpPr bwMode="auto">
          <a:xfrm>
            <a:off x="808038" y="5562600"/>
            <a:ext cx="250825" cy="250825"/>
            <a:chOff x="530225" y="5016500"/>
            <a:chExt cx="393700" cy="393700"/>
          </a:xfrm>
        </p:grpSpPr>
        <p:sp>
          <p:nvSpPr>
            <p:cNvPr id="22629" name="Oval 175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2630" name="Isosceles Triangle 176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en-US">
                <a:solidFill>
                  <a:srgbClr val="353637"/>
                </a:solidFill>
              </a:endParaRPr>
            </a:p>
          </p:txBody>
        </p:sp>
      </p:grpSp>
      <p:sp>
        <p:nvSpPr>
          <p:cNvPr id="22536" name="Rectangle 4"/>
          <p:cNvSpPr>
            <a:spLocks noChangeArrowheads="1"/>
          </p:cNvSpPr>
          <p:nvPr/>
        </p:nvSpPr>
        <p:spPr bwMode="gray">
          <a:xfrm>
            <a:off x="874713" y="6264275"/>
            <a:ext cx="15382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defTabSz="801688"/>
            <a:r>
              <a:rPr lang="en-US" sz="1000">
                <a:solidFill>
                  <a:srgbClr val="FFFFFF"/>
                </a:solidFill>
              </a:rPr>
              <a:t>Your own footer</a:t>
            </a:r>
          </a:p>
        </p:txBody>
      </p:sp>
      <p:sp>
        <p:nvSpPr>
          <p:cNvPr id="22537" name="Rectangle 4"/>
          <p:cNvSpPr>
            <a:spLocks noChangeArrowheads="1"/>
          </p:cNvSpPr>
          <p:nvPr/>
        </p:nvSpPr>
        <p:spPr bwMode="gray">
          <a:xfrm>
            <a:off x="6767513" y="6264275"/>
            <a:ext cx="15382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r" defTabSz="801688"/>
            <a:r>
              <a:rPr lang="en-US" sz="1000">
                <a:solidFill>
                  <a:srgbClr val="FFFFFF"/>
                </a:solidFill>
              </a:rPr>
              <a:t>Your Logo</a:t>
            </a:r>
          </a:p>
        </p:txBody>
      </p: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471488" y="1165225"/>
            <a:ext cx="7740650" cy="3713163"/>
            <a:chOff x="471488" y="1165225"/>
            <a:chExt cx="7740650" cy="3713163"/>
          </a:xfrm>
        </p:grpSpPr>
        <p:grpSp>
          <p:nvGrpSpPr>
            <p:cNvPr id="22614" name="Group 117"/>
            <p:cNvGrpSpPr>
              <a:grpSpLocks/>
            </p:cNvGrpSpPr>
            <p:nvPr/>
          </p:nvGrpSpPr>
          <p:grpSpPr bwMode="auto">
            <a:xfrm>
              <a:off x="471488" y="1165225"/>
              <a:ext cx="7740650" cy="3694113"/>
              <a:chOff x="471210" y="1164522"/>
              <a:chExt cx="7740358" cy="3694514"/>
            </a:xfrm>
          </p:grpSpPr>
          <p:sp>
            <p:nvSpPr>
              <p:cNvPr id="7" name="Rounded Rectangle 6"/>
              <p:cNvSpPr/>
              <p:nvPr/>
            </p:nvSpPr>
            <p:spPr>
              <a:xfrm>
                <a:off x="471210" y="1164522"/>
                <a:ext cx="7740358" cy="3694514"/>
              </a:xfrm>
              <a:prstGeom prst="roundRect">
                <a:avLst>
                  <a:gd name="adj" fmla="val 5555"/>
                </a:avLst>
              </a:prstGeom>
              <a:gradFill>
                <a:gsLst>
                  <a:gs pos="0">
                    <a:schemeClr val="bg1">
                      <a:lumMod val="65000"/>
                    </a:schemeClr>
                  </a:gs>
                  <a:gs pos="69000">
                    <a:schemeClr val="bg1">
                      <a:lumMod val="75000"/>
                    </a:schemeClr>
                  </a:gs>
                  <a:gs pos="100000">
                    <a:schemeClr val="bg1">
                      <a:lumMod val="85000"/>
                    </a:schemeClr>
                  </a:gs>
                  <a:gs pos="41000">
                    <a:schemeClr val="bg1"/>
                  </a:gs>
                </a:gsLst>
                <a:lin ang="19140000" scaled="0"/>
              </a:gradFill>
              <a:ln>
                <a:solidFill>
                  <a:schemeClr val="bg1">
                    <a:lumMod val="75000"/>
                  </a:schemeClr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  <a:reflection stA="21000" endPos="22000" dist="50800" dir="5400000" sy="-100000" algn="bl" rotWithShape="0"/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9" name="Rounded Rectangle 8"/>
              <p:cNvSpPr/>
              <p:nvPr/>
            </p:nvSpPr>
            <p:spPr>
              <a:xfrm>
                <a:off x="593442" y="1285185"/>
                <a:ext cx="7467318" cy="3451600"/>
              </a:xfrm>
              <a:prstGeom prst="roundRect">
                <a:avLst>
                  <a:gd name="adj" fmla="val 4812"/>
                </a:avLst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grpSp>
            <p:nvGrpSpPr>
              <p:cNvPr id="22618" name="Gruppe 61"/>
              <p:cNvGrpSpPr>
                <a:grpSpLocks/>
              </p:cNvGrpSpPr>
              <p:nvPr/>
            </p:nvGrpSpPr>
            <p:grpSpPr bwMode="auto">
              <a:xfrm flipH="1">
                <a:off x="7082031" y="2554557"/>
                <a:ext cx="764755" cy="791220"/>
                <a:chOff x="1760019" y="3875595"/>
                <a:chExt cx="1018741" cy="1016530"/>
              </a:xfrm>
            </p:grpSpPr>
            <p:grpSp>
              <p:nvGrpSpPr>
                <p:cNvPr id="22621" name="Gruppe 59"/>
                <p:cNvGrpSpPr>
                  <a:grpSpLocks/>
                </p:cNvGrpSpPr>
                <p:nvPr/>
              </p:nvGrpSpPr>
              <p:grpSpPr bwMode="auto">
                <a:xfrm>
                  <a:off x="1762304" y="3875595"/>
                  <a:ext cx="1016456" cy="1016530"/>
                  <a:chOff x="3906064" y="1406380"/>
                  <a:chExt cx="496973" cy="497009"/>
                </a:xfrm>
              </p:grpSpPr>
              <p:sp>
                <p:nvSpPr>
                  <p:cNvPr id="15" name="Ellipse 30"/>
                  <p:cNvSpPr/>
                  <p:nvPr/>
                </p:nvSpPr>
                <p:spPr bwMode="auto">
                  <a:xfrm rot="17065673">
                    <a:off x="3906046" y="1406398"/>
                    <a:ext cx="497009" cy="496973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  <a:gs pos="0">
                        <a:schemeClr val="tx1">
                          <a:lumMod val="75000"/>
                          <a:lumOff val="25000"/>
                        </a:schemeClr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9525" cap="flat" cmpd="sng" algn="ctr">
                    <a:noFill/>
                    <a:prstDash val="solid"/>
                  </a:ln>
                  <a:effectLst>
                    <a:innerShdw blurRad="269875" dist="114300" dir="480000">
                      <a:srgbClr val="000000">
                        <a:alpha val="13000"/>
                      </a:srgbClr>
                    </a:innerShdw>
                  </a:effectLst>
                </p:spPr>
                <p:txBody>
                  <a:bodyPr anchor="ctr"/>
                  <a:lstStyle>
                    <a:lvl1pPr marL="342900" indent="-342900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1pPr>
                    <a:lvl2pPr marL="37931725" indent="-37474525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2pPr>
                    <a:lvl3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3pPr>
                    <a:lvl4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4pPr>
                    <a:lvl5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5pPr>
                    <a:lvl6pPr marL="4572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6pPr>
                    <a:lvl7pPr marL="9144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7pPr>
                    <a:lvl8pPr marL="1371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8pPr>
                    <a:lvl9pPr marL="18288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9pPr>
                  </a:lstStyle>
                  <a:p>
                    <a:pPr algn="ctr" eaLnBrk="1" hangingPunct="1">
                      <a:buFont typeface="Calibri" charset="0"/>
                      <a:buAutoNum type="arabicPeriod"/>
                      <a:defRPr/>
                    </a:pPr>
                    <a:endParaRPr lang="da-DK" sz="18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22628" name="Ellipse 31"/>
                  <p:cNvSpPr>
                    <a:spLocks noChangeArrowheads="1"/>
                  </p:cNvSpPr>
                  <p:nvPr/>
                </p:nvSpPr>
                <p:spPr bwMode="auto">
                  <a:xfrm>
                    <a:off x="3955823" y="1424813"/>
                    <a:ext cx="366004" cy="26927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CF9">
                          <a:alpha val="31998"/>
                        </a:srgbClr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5400000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marL="342900" indent="-342900" algn="ctr">
                      <a:buFont typeface="Calibri" pitchFamily="34" charset="0"/>
                      <a:buAutoNum type="arabicPeriod"/>
                    </a:pPr>
                    <a:endParaRPr lang="da-DK">
                      <a:solidFill>
                        <a:srgbClr val="FFFFFF"/>
                      </a:solidFill>
                    </a:endParaRPr>
                  </a:p>
                </p:txBody>
              </p:sp>
            </p:grpSp>
            <p:sp>
              <p:nvSpPr>
                <p:cNvPr id="14" name="Måne 29"/>
                <p:cNvSpPr/>
                <p:nvPr/>
              </p:nvSpPr>
              <p:spPr bwMode="auto">
                <a:xfrm rot="16570711">
                  <a:off x="2013672" y="4164325"/>
                  <a:ext cx="460273" cy="967579"/>
                </a:xfrm>
                <a:prstGeom prst="moon">
                  <a:avLst>
                    <a:gd name="adj" fmla="val 8755"/>
                  </a:avLst>
                </a:prstGeom>
                <a:gradFill flip="none" rotWithShape="1">
                  <a:gsLst>
                    <a:gs pos="24000">
                      <a:sysClr val="windowText" lastClr="000000">
                        <a:alpha val="24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1pPr>
                  <a:lvl2pPr marL="37931725" indent="-37474525"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2pPr>
                  <a:lvl3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3pPr>
                  <a:lvl4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4pPr>
                  <a:lvl5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9pPr>
                </a:lstStyle>
                <a:p>
                  <a:pPr algn="ctr" eaLnBrk="1" hangingPunct="1">
                    <a:defRPr/>
                  </a:pPr>
                  <a:endParaRPr lang="da-DK" sz="1800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22619" name="Rectangle 115"/>
              <p:cNvSpPr>
                <a:spLocks noChangeArrowheads="1"/>
              </p:cNvSpPr>
              <p:nvPr/>
            </p:nvSpPr>
            <p:spPr bwMode="auto">
              <a:xfrm>
                <a:off x="1058563" y="1285185"/>
                <a:ext cx="5884640" cy="34516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nb-NO">
                  <a:solidFill>
                    <a:srgbClr val="FFFFFF"/>
                  </a:solidFill>
                </a:endParaRPr>
              </a:p>
            </p:txBody>
          </p:sp>
          <p:sp>
            <p:nvSpPr>
              <p:cNvPr id="117" name="Rounded Rectangle 116"/>
              <p:cNvSpPr/>
              <p:nvPr/>
            </p:nvSpPr>
            <p:spPr>
              <a:xfrm flipH="1">
                <a:off x="841083" y="2615655"/>
                <a:ext cx="66672" cy="676348"/>
              </a:xfrm>
              <a:prstGeom prst="roundRect">
                <a:avLst>
                  <a:gd name="adj" fmla="val 4812"/>
                </a:avLst>
              </a:prstGeom>
              <a:solidFill>
                <a:srgbClr val="0D0D0D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  <p:sp>
          <p:nvSpPr>
            <p:cNvPr id="11" name="Rounded Rectangle 10"/>
            <p:cNvSpPr/>
            <p:nvPr/>
          </p:nvSpPr>
          <p:spPr>
            <a:xfrm>
              <a:off x="485775" y="1184275"/>
              <a:ext cx="7523163" cy="3694113"/>
            </a:xfrm>
            <a:custGeom>
              <a:avLst/>
              <a:gdLst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6009055 w 6185849"/>
                <a:gd name="connsiteY5" fmla="*/ 3674030 h 3674030"/>
                <a:gd name="connsiteX6" fmla="*/ 176794 w 6185849"/>
                <a:gd name="connsiteY6" fmla="*/ 3674030 h 3674030"/>
                <a:gd name="connsiteX7" fmla="*/ 0 w 6185849"/>
                <a:gd name="connsiteY7" fmla="*/ 3497236 h 3674030"/>
                <a:gd name="connsiteX8" fmla="*/ 0 w 6185849"/>
                <a:gd name="connsiteY8" fmla="*/ 176794 h 3674030"/>
                <a:gd name="connsiteX0" fmla="*/ 0 w 6185849"/>
                <a:gd name="connsiteY0" fmla="*/ 176794 h 3811663"/>
                <a:gd name="connsiteX1" fmla="*/ 176794 w 6185849"/>
                <a:gd name="connsiteY1" fmla="*/ 0 h 3811663"/>
                <a:gd name="connsiteX2" fmla="*/ 6009055 w 6185849"/>
                <a:gd name="connsiteY2" fmla="*/ 0 h 3811663"/>
                <a:gd name="connsiteX3" fmla="*/ 6185849 w 6185849"/>
                <a:gd name="connsiteY3" fmla="*/ 176794 h 3811663"/>
                <a:gd name="connsiteX4" fmla="*/ 6185849 w 6185849"/>
                <a:gd name="connsiteY4" fmla="*/ 3497236 h 3811663"/>
                <a:gd name="connsiteX5" fmla="*/ 176794 w 6185849"/>
                <a:gd name="connsiteY5" fmla="*/ 3674030 h 3811663"/>
                <a:gd name="connsiteX6" fmla="*/ 0 w 6185849"/>
                <a:gd name="connsiteY6" fmla="*/ 3497236 h 3811663"/>
                <a:gd name="connsiteX7" fmla="*/ 0 w 6185849"/>
                <a:gd name="connsiteY7" fmla="*/ 176794 h 3811663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176794 w 6185849"/>
                <a:gd name="connsiteY4" fmla="*/ 3674030 h 3674030"/>
                <a:gd name="connsiteX5" fmla="*/ 0 w 6185849"/>
                <a:gd name="connsiteY5" fmla="*/ 3497236 h 3674030"/>
                <a:gd name="connsiteX6" fmla="*/ 0 w 6185849"/>
                <a:gd name="connsiteY6" fmla="*/ 176794 h 3674030"/>
                <a:gd name="connsiteX0" fmla="*/ 0 w 6185849"/>
                <a:gd name="connsiteY0" fmla="*/ 190449 h 3687685"/>
                <a:gd name="connsiteX1" fmla="*/ 176794 w 6185849"/>
                <a:gd name="connsiteY1" fmla="*/ 13655 h 3687685"/>
                <a:gd name="connsiteX2" fmla="*/ 4274819 w 6185849"/>
                <a:gd name="connsiteY2" fmla="*/ 0 h 3687685"/>
                <a:gd name="connsiteX3" fmla="*/ 6185849 w 6185849"/>
                <a:gd name="connsiteY3" fmla="*/ 190449 h 3687685"/>
                <a:gd name="connsiteX4" fmla="*/ 176794 w 6185849"/>
                <a:gd name="connsiteY4" fmla="*/ 3687685 h 3687685"/>
                <a:gd name="connsiteX5" fmla="*/ 0 w 6185849"/>
                <a:gd name="connsiteY5" fmla="*/ 3510891 h 3687685"/>
                <a:gd name="connsiteX6" fmla="*/ 0 w 6185849"/>
                <a:gd name="connsiteY6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74819" h="3687685">
                  <a:moveTo>
                    <a:pt x="0" y="190449"/>
                  </a:moveTo>
                  <a:cubicBezTo>
                    <a:pt x="0" y="92808"/>
                    <a:pt x="79153" y="13655"/>
                    <a:pt x="176794" y="13655"/>
                  </a:cubicBezTo>
                  <a:lnTo>
                    <a:pt x="4274819" y="0"/>
                  </a:lnTo>
                  <a:cubicBezTo>
                    <a:pt x="4233852" y="25192"/>
                    <a:pt x="889264" y="3102537"/>
                    <a:pt x="176794" y="3687685"/>
                  </a:cubicBezTo>
                  <a:cubicBezTo>
                    <a:pt x="79153" y="3687685"/>
                    <a:pt x="0" y="3608532"/>
                    <a:pt x="0" y="3510891"/>
                  </a:cubicBezTo>
                  <a:lnTo>
                    <a:pt x="0" y="1904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alpha val="15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</p:grpSp>
      <p:grpSp>
        <p:nvGrpSpPr>
          <p:cNvPr id="8" name="Group 68"/>
          <p:cNvGrpSpPr>
            <a:grpSpLocks/>
          </p:cNvGrpSpPr>
          <p:nvPr/>
        </p:nvGrpSpPr>
        <p:grpSpPr bwMode="auto">
          <a:xfrm>
            <a:off x="1223963" y="2001838"/>
            <a:ext cx="4852987" cy="379412"/>
            <a:chOff x="1224751" y="2276269"/>
            <a:chExt cx="4852003" cy="379817"/>
          </a:xfrm>
        </p:grpSpPr>
        <p:sp>
          <p:nvSpPr>
            <p:cNvPr id="18" name="Rounded Rectangle 17"/>
            <p:cNvSpPr/>
            <p:nvPr/>
          </p:nvSpPr>
          <p:spPr>
            <a:xfrm flipV="1">
              <a:off x="1224751" y="2276269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1279371" y="2330890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2142" name="TextBox 67"/>
            <p:cNvSpPr txBox="1">
              <a:spLocks noChangeArrowheads="1"/>
            </p:cNvSpPr>
            <p:nvPr/>
          </p:nvSpPr>
          <p:spPr bwMode="auto">
            <a:xfrm>
              <a:off x="1292999" y="2306463"/>
              <a:ext cx="1995083" cy="338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Aim of SWOT Analysis</a:t>
              </a:r>
            </a:p>
          </p:txBody>
        </p:sp>
      </p:grpSp>
      <p:grpSp>
        <p:nvGrpSpPr>
          <p:cNvPr id="10" name="Group 67"/>
          <p:cNvGrpSpPr>
            <a:grpSpLocks/>
          </p:cNvGrpSpPr>
          <p:nvPr/>
        </p:nvGrpSpPr>
        <p:grpSpPr bwMode="auto">
          <a:xfrm>
            <a:off x="1227138" y="2433638"/>
            <a:ext cx="4851400" cy="379412"/>
            <a:chOff x="1227152" y="2708176"/>
            <a:chExt cx="4852003" cy="379817"/>
          </a:xfrm>
        </p:grpSpPr>
        <p:sp>
          <p:nvSpPr>
            <p:cNvPr id="33" name="Rounded Rectangle 32"/>
            <p:cNvSpPr/>
            <p:nvPr/>
          </p:nvSpPr>
          <p:spPr>
            <a:xfrm flipV="1">
              <a:off x="1227152" y="2708176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1281772" y="2762797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2135" name="TextBox 68"/>
            <p:cNvSpPr txBox="1">
              <a:spLocks noChangeArrowheads="1"/>
            </p:cNvSpPr>
            <p:nvPr/>
          </p:nvSpPr>
          <p:spPr bwMode="auto">
            <a:xfrm>
              <a:off x="1298598" y="2727246"/>
              <a:ext cx="2489509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Who needs SWOT Analysis?</a:t>
              </a:r>
            </a:p>
          </p:txBody>
        </p:sp>
      </p:grpSp>
      <p:grpSp>
        <p:nvGrpSpPr>
          <p:cNvPr id="12" name="Group 66"/>
          <p:cNvGrpSpPr>
            <a:grpSpLocks/>
          </p:cNvGrpSpPr>
          <p:nvPr/>
        </p:nvGrpSpPr>
        <p:grpSpPr bwMode="auto">
          <a:xfrm>
            <a:off x="1230313" y="2865438"/>
            <a:ext cx="4851400" cy="379412"/>
            <a:chOff x="1229553" y="3140083"/>
            <a:chExt cx="4852003" cy="379817"/>
          </a:xfrm>
        </p:grpSpPr>
        <p:sp>
          <p:nvSpPr>
            <p:cNvPr id="36" name="Rounded Rectangle 35"/>
            <p:cNvSpPr/>
            <p:nvPr/>
          </p:nvSpPr>
          <p:spPr>
            <a:xfrm flipV="1">
              <a:off x="1229553" y="3140083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37" name="Rounded Rectangle 36"/>
            <p:cNvSpPr/>
            <p:nvPr/>
          </p:nvSpPr>
          <p:spPr>
            <a:xfrm>
              <a:off x="1284173" y="3194704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39" name="TextBox 69"/>
            <p:cNvSpPr txBox="1">
              <a:spLocks noChangeArrowheads="1"/>
            </p:cNvSpPr>
            <p:nvPr/>
          </p:nvSpPr>
          <p:spPr bwMode="auto">
            <a:xfrm>
              <a:off x="1305762" y="3146440"/>
              <a:ext cx="2868969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How to conduct SWOT Analysis?</a:t>
              </a:r>
            </a:p>
          </p:txBody>
        </p:sp>
      </p:grpSp>
      <p:grpSp>
        <p:nvGrpSpPr>
          <p:cNvPr id="13" name="Group 65"/>
          <p:cNvGrpSpPr>
            <a:grpSpLocks/>
          </p:cNvGrpSpPr>
          <p:nvPr/>
        </p:nvGrpSpPr>
        <p:grpSpPr bwMode="auto">
          <a:xfrm>
            <a:off x="1235075" y="3729038"/>
            <a:ext cx="4851400" cy="379412"/>
            <a:chOff x="1234355" y="4003897"/>
            <a:chExt cx="4852003" cy="379817"/>
          </a:xfrm>
        </p:grpSpPr>
        <p:sp>
          <p:nvSpPr>
            <p:cNvPr id="42" name="Rounded Rectangle 41"/>
            <p:cNvSpPr/>
            <p:nvPr/>
          </p:nvSpPr>
          <p:spPr>
            <a:xfrm flipV="1">
              <a:off x="1234355" y="4003897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43" name="Rounded Rectangle 42"/>
            <p:cNvSpPr/>
            <p:nvPr/>
          </p:nvSpPr>
          <p:spPr>
            <a:xfrm>
              <a:off x="1288975" y="4058518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32" name="TextBox 71"/>
            <p:cNvSpPr txBox="1">
              <a:spLocks noChangeArrowheads="1"/>
            </p:cNvSpPr>
            <p:nvPr/>
          </p:nvSpPr>
          <p:spPr bwMode="auto">
            <a:xfrm>
              <a:off x="1293100" y="4013432"/>
              <a:ext cx="4128013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Brainstorming &amp; Prioritization in SWOT Analysis</a:t>
              </a:r>
            </a:p>
          </p:txBody>
        </p:sp>
      </p:grpSp>
      <p:sp>
        <p:nvSpPr>
          <p:cNvPr id="13361" name="TextBox 75"/>
          <p:cNvSpPr txBox="1">
            <a:spLocks noChangeArrowheads="1"/>
          </p:cNvSpPr>
          <p:nvPr/>
        </p:nvSpPr>
        <p:spPr bwMode="auto">
          <a:xfrm>
            <a:off x="1235075" y="1214438"/>
            <a:ext cx="2057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 dirty="0">
                <a:solidFill>
                  <a:srgbClr val="F2F2F2"/>
                </a:solidFill>
                <a:latin typeface="+mn-lt"/>
                <a:ea typeface="ＭＳ Ｐゴシック" pitchFamily="34" charset="-128"/>
              </a:rPr>
              <a:t>Learning Objectives</a:t>
            </a:r>
          </a:p>
        </p:txBody>
      </p:sp>
      <p:grpSp>
        <p:nvGrpSpPr>
          <p:cNvPr id="16" name="Group 118"/>
          <p:cNvGrpSpPr>
            <a:grpSpLocks/>
          </p:cNvGrpSpPr>
          <p:nvPr/>
        </p:nvGrpSpPr>
        <p:grpSpPr bwMode="auto">
          <a:xfrm>
            <a:off x="6129338" y="3297238"/>
            <a:ext cx="373062" cy="357187"/>
            <a:chOff x="3590853" y="2593297"/>
            <a:chExt cx="1009796" cy="966108"/>
          </a:xfrm>
        </p:grpSpPr>
        <p:sp>
          <p:nvSpPr>
            <p:cNvPr id="120" name="Rounded Rectangle 119"/>
            <p:cNvSpPr/>
            <p:nvPr/>
          </p:nvSpPr>
          <p:spPr>
            <a:xfrm>
              <a:off x="3590853" y="2593297"/>
              <a:ext cx="1009796" cy="961448"/>
            </a:xfrm>
            <a:prstGeom prst="roundRect">
              <a:avLst>
                <a:gd name="adj" fmla="val 5555"/>
              </a:avLst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0"/>
            </a:gradFill>
            <a:ln>
              <a:solidFill>
                <a:schemeClr val="bg1">
                  <a:lumMod val="75000"/>
                </a:schemeClr>
              </a:solidFill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stA="21000" endPos="22000" dist="50800" dir="5400000" sy="-100000" algn="bl" rotWithShape="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3732653" y="2782225"/>
              <a:ext cx="786354" cy="583959"/>
            </a:xfrm>
            <a:custGeom>
              <a:avLst/>
              <a:gdLst>
                <a:gd name="connsiteX0" fmla="*/ 0 w 2253141"/>
                <a:gd name="connsiteY0" fmla="*/ 996782 h 1679510"/>
                <a:gd name="connsiteX1" fmla="*/ 518905 w 2253141"/>
                <a:gd name="connsiteY1" fmla="*/ 1679510 h 1679510"/>
                <a:gd name="connsiteX2" fmla="*/ 2253141 w 2253141"/>
                <a:gd name="connsiteY2" fmla="*/ 218473 h 1679510"/>
                <a:gd name="connsiteX3" fmla="*/ 1556716 w 2253141"/>
                <a:gd name="connsiteY3" fmla="*/ 0 h 1679510"/>
                <a:gd name="connsiteX4" fmla="*/ 573527 w 2253141"/>
                <a:gd name="connsiteY4" fmla="*/ 1310837 h 1679510"/>
                <a:gd name="connsiteX5" fmla="*/ 341385 w 2253141"/>
                <a:gd name="connsiteY5" fmla="*/ 751000 h 1679510"/>
                <a:gd name="connsiteX6" fmla="*/ 54621 w 2253141"/>
                <a:gd name="connsiteY6" fmla="*/ 955819 h 1679510"/>
                <a:gd name="connsiteX7" fmla="*/ 0 w 2253141"/>
                <a:gd name="connsiteY7" fmla="*/ 996782 h 1679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53141" h="1679510">
                  <a:moveTo>
                    <a:pt x="0" y="996782"/>
                  </a:moveTo>
                  <a:lnTo>
                    <a:pt x="518905" y="1679510"/>
                  </a:lnTo>
                  <a:lnTo>
                    <a:pt x="2253141" y="218473"/>
                  </a:lnTo>
                  <a:lnTo>
                    <a:pt x="1556716" y="0"/>
                  </a:lnTo>
                  <a:lnTo>
                    <a:pt x="573527" y="1310837"/>
                  </a:lnTo>
                  <a:lnTo>
                    <a:pt x="341385" y="751000"/>
                  </a:lnTo>
                  <a:lnTo>
                    <a:pt x="54621" y="955819"/>
                  </a:lnTo>
                  <a:lnTo>
                    <a:pt x="0" y="996782"/>
                  </a:lnTo>
                  <a:close/>
                </a:path>
              </a:pathLst>
            </a:custGeom>
            <a:gradFill>
              <a:gsLst>
                <a:gs pos="0">
                  <a:srgbClr val="008000"/>
                </a:gs>
                <a:gs pos="100000">
                  <a:srgbClr val="94C540"/>
                </a:gs>
              </a:gsLst>
              <a:lin ang="19620000" scaled="0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122" name="Rounded Rectangle 10"/>
            <p:cNvSpPr/>
            <p:nvPr/>
          </p:nvSpPr>
          <p:spPr>
            <a:xfrm>
              <a:off x="3590853" y="2597589"/>
              <a:ext cx="984014" cy="961816"/>
            </a:xfrm>
            <a:custGeom>
              <a:avLst/>
              <a:gdLst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6009055 w 6185849"/>
                <a:gd name="connsiteY5" fmla="*/ 3674030 h 3674030"/>
                <a:gd name="connsiteX6" fmla="*/ 176794 w 6185849"/>
                <a:gd name="connsiteY6" fmla="*/ 3674030 h 3674030"/>
                <a:gd name="connsiteX7" fmla="*/ 0 w 6185849"/>
                <a:gd name="connsiteY7" fmla="*/ 3497236 h 3674030"/>
                <a:gd name="connsiteX8" fmla="*/ 0 w 6185849"/>
                <a:gd name="connsiteY8" fmla="*/ 176794 h 3674030"/>
                <a:gd name="connsiteX0" fmla="*/ 0 w 6185849"/>
                <a:gd name="connsiteY0" fmla="*/ 176794 h 3811663"/>
                <a:gd name="connsiteX1" fmla="*/ 176794 w 6185849"/>
                <a:gd name="connsiteY1" fmla="*/ 0 h 3811663"/>
                <a:gd name="connsiteX2" fmla="*/ 6009055 w 6185849"/>
                <a:gd name="connsiteY2" fmla="*/ 0 h 3811663"/>
                <a:gd name="connsiteX3" fmla="*/ 6185849 w 6185849"/>
                <a:gd name="connsiteY3" fmla="*/ 176794 h 3811663"/>
                <a:gd name="connsiteX4" fmla="*/ 6185849 w 6185849"/>
                <a:gd name="connsiteY4" fmla="*/ 3497236 h 3811663"/>
                <a:gd name="connsiteX5" fmla="*/ 176794 w 6185849"/>
                <a:gd name="connsiteY5" fmla="*/ 3674030 h 3811663"/>
                <a:gd name="connsiteX6" fmla="*/ 0 w 6185849"/>
                <a:gd name="connsiteY6" fmla="*/ 3497236 h 3811663"/>
                <a:gd name="connsiteX7" fmla="*/ 0 w 6185849"/>
                <a:gd name="connsiteY7" fmla="*/ 176794 h 3811663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176794 w 6185849"/>
                <a:gd name="connsiteY4" fmla="*/ 3674030 h 3674030"/>
                <a:gd name="connsiteX5" fmla="*/ 0 w 6185849"/>
                <a:gd name="connsiteY5" fmla="*/ 3497236 h 3674030"/>
                <a:gd name="connsiteX6" fmla="*/ 0 w 6185849"/>
                <a:gd name="connsiteY6" fmla="*/ 176794 h 3674030"/>
                <a:gd name="connsiteX0" fmla="*/ 0 w 6185849"/>
                <a:gd name="connsiteY0" fmla="*/ 190449 h 3687685"/>
                <a:gd name="connsiteX1" fmla="*/ 176794 w 6185849"/>
                <a:gd name="connsiteY1" fmla="*/ 13655 h 3687685"/>
                <a:gd name="connsiteX2" fmla="*/ 4274819 w 6185849"/>
                <a:gd name="connsiteY2" fmla="*/ 0 h 3687685"/>
                <a:gd name="connsiteX3" fmla="*/ 6185849 w 6185849"/>
                <a:gd name="connsiteY3" fmla="*/ 190449 h 3687685"/>
                <a:gd name="connsiteX4" fmla="*/ 176794 w 6185849"/>
                <a:gd name="connsiteY4" fmla="*/ 3687685 h 3687685"/>
                <a:gd name="connsiteX5" fmla="*/ 0 w 6185849"/>
                <a:gd name="connsiteY5" fmla="*/ 3510891 h 3687685"/>
                <a:gd name="connsiteX6" fmla="*/ 0 w 6185849"/>
                <a:gd name="connsiteY6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74819" h="3687685">
                  <a:moveTo>
                    <a:pt x="0" y="190449"/>
                  </a:moveTo>
                  <a:cubicBezTo>
                    <a:pt x="0" y="92808"/>
                    <a:pt x="79153" y="13655"/>
                    <a:pt x="176794" y="13655"/>
                  </a:cubicBezTo>
                  <a:lnTo>
                    <a:pt x="4274819" y="0"/>
                  </a:lnTo>
                  <a:cubicBezTo>
                    <a:pt x="4233852" y="25192"/>
                    <a:pt x="889264" y="3102537"/>
                    <a:pt x="176794" y="3687685"/>
                  </a:cubicBezTo>
                  <a:cubicBezTo>
                    <a:pt x="79153" y="3687685"/>
                    <a:pt x="0" y="3608532"/>
                    <a:pt x="0" y="3510891"/>
                  </a:cubicBezTo>
                  <a:lnTo>
                    <a:pt x="0" y="1904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27000"/>
                  </a:schemeClr>
                </a:gs>
                <a:gs pos="100000">
                  <a:schemeClr val="bg1">
                    <a:alpha val="27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</p:grpSp>
      <p:grpSp>
        <p:nvGrpSpPr>
          <p:cNvPr id="17" name="Group 69"/>
          <p:cNvGrpSpPr>
            <a:grpSpLocks/>
          </p:cNvGrpSpPr>
          <p:nvPr/>
        </p:nvGrpSpPr>
        <p:grpSpPr bwMode="auto">
          <a:xfrm>
            <a:off x="1223963" y="1562100"/>
            <a:ext cx="4852987" cy="379413"/>
            <a:chOff x="1224751" y="2276269"/>
            <a:chExt cx="4852003" cy="379817"/>
          </a:xfrm>
        </p:grpSpPr>
        <p:sp>
          <p:nvSpPr>
            <p:cNvPr id="71" name="Rounded Rectangle 70"/>
            <p:cNvSpPr/>
            <p:nvPr/>
          </p:nvSpPr>
          <p:spPr>
            <a:xfrm flipV="1">
              <a:off x="1224751" y="2276269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" name="Rounded Rectangle 71"/>
            <p:cNvSpPr/>
            <p:nvPr/>
          </p:nvSpPr>
          <p:spPr>
            <a:xfrm>
              <a:off x="1279371" y="2330890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22" name="TextBox 67"/>
            <p:cNvSpPr txBox="1">
              <a:spLocks noChangeArrowheads="1"/>
            </p:cNvSpPr>
            <p:nvPr/>
          </p:nvSpPr>
          <p:spPr bwMode="auto">
            <a:xfrm>
              <a:off x="1292999" y="2306464"/>
              <a:ext cx="2077617" cy="3384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What is SWOT Analysis</a:t>
              </a:r>
            </a:p>
          </p:txBody>
        </p:sp>
      </p:grpSp>
      <p:grpSp>
        <p:nvGrpSpPr>
          <p:cNvPr id="19" name="Group 73"/>
          <p:cNvGrpSpPr>
            <a:grpSpLocks/>
          </p:cNvGrpSpPr>
          <p:nvPr/>
        </p:nvGrpSpPr>
        <p:grpSpPr bwMode="auto">
          <a:xfrm>
            <a:off x="1230313" y="3289300"/>
            <a:ext cx="4851400" cy="379413"/>
            <a:chOff x="1229553" y="3140083"/>
            <a:chExt cx="4852003" cy="379817"/>
          </a:xfrm>
        </p:grpSpPr>
        <p:sp>
          <p:nvSpPr>
            <p:cNvPr id="75" name="Rounded Rectangle 74"/>
            <p:cNvSpPr/>
            <p:nvPr/>
          </p:nvSpPr>
          <p:spPr>
            <a:xfrm flipV="1">
              <a:off x="1229553" y="3140083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6" name="Rounded Rectangle 75"/>
            <p:cNvSpPr/>
            <p:nvPr/>
          </p:nvSpPr>
          <p:spPr>
            <a:xfrm>
              <a:off x="1284173" y="3194704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15" name="TextBox 69"/>
            <p:cNvSpPr txBox="1">
              <a:spLocks noChangeArrowheads="1"/>
            </p:cNvSpPr>
            <p:nvPr/>
          </p:nvSpPr>
          <p:spPr bwMode="auto">
            <a:xfrm>
              <a:off x="1305762" y="3146440"/>
              <a:ext cx="3132526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Benefits &amp; Pitfalls of SWOT Analysis</a:t>
              </a:r>
            </a:p>
          </p:txBody>
        </p:sp>
      </p:grpSp>
      <p:grpSp>
        <p:nvGrpSpPr>
          <p:cNvPr id="20" name="Group 90"/>
          <p:cNvGrpSpPr>
            <a:grpSpLocks/>
          </p:cNvGrpSpPr>
          <p:nvPr/>
        </p:nvGrpSpPr>
        <p:grpSpPr bwMode="auto">
          <a:xfrm>
            <a:off x="4940300" y="4603750"/>
            <a:ext cx="4783138" cy="968375"/>
            <a:chOff x="4940193" y="4878304"/>
            <a:chExt cx="4783391" cy="968295"/>
          </a:xfrm>
        </p:grpSpPr>
        <p:sp>
          <p:nvSpPr>
            <p:cNvPr id="85" name="Oval 84"/>
            <p:cNvSpPr/>
            <p:nvPr/>
          </p:nvSpPr>
          <p:spPr>
            <a:xfrm rot="589461">
              <a:off x="4940193" y="5002119"/>
              <a:ext cx="1249429" cy="109529"/>
            </a:xfrm>
            <a:prstGeom prst="ellipse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 rot="589461">
              <a:off x="5329152" y="5340229"/>
              <a:ext cx="4384907" cy="109528"/>
            </a:xfrm>
            <a:prstGeom prst="rect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7" name="Rounded Rectangle 86"/>
            <p:cNvSpPr/>
            <p:nvPr/>
          </p:nvSpPr>
          <p:spPr>
            <a:xfrm rot="589461">
              <a:off x="8986945" y="5622780"/>
              <a:ext cx="736639" cy="223819"/>
            </a:xfrm>
            <a:prstGeom prst="roundRect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grpSp>
          <p:nvGrpSpPr>
            <p:cNvPr id="22565" name="Group 87"/>
            <p:cNvGrpSpPr>
              <a:grpSpLocks/>
            </p:cNvGrpSpPr>
            <p:nvPr/>
          </p:nvGrpSpPr>
          <p:grpSpPr bwMode="auto">
            <a:xfrm>
              <a:off x="4940193" y="4878304"/>
              <a:ext cx="4783391" cy="825387"/>
              <a:chOff x="4940193" y="4878304"/>
              <a:chExt cx="4783391" cy="825387"/>
            </a:xfrm>
          </p:grpSpPr>
          <p:sp>
            <p:nvSpPr>
              <p:cNvPr id="79" name="Oval 78"/>
              <p:cNvSpPr/>
              <p:nvPr/>
            </p:nvSpPr>
            <p:spPr>
              <a:xfrm rot="589461">
                <a:off x="4940193" y="4878304"/>
                <a:ext cx="1249429" cy="109529"/>
              </a:xfrm>
              <a:prstGeom prst="ellipse">
                <a:avLst/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sp>
            <p:nvSpPr>
              <p:cNvPr id="22567" name="Rectangle 76"/>
              <p:cNvSpPr>
                <a:spLocks noChangeArrowheads="1"/>
              </p:cNvSpPr>
              <p:nvPr/>
            </p:nvSpPr>
            <p:spPr bwMode="auto">
              <a:xfrm rot="589461">
                <a:off x="5329152" y="5216414"/>
                <a:ext cx="4384907" cy="109528"/>
              </a:xfrm>
              <a:prstGeom prst="rect">
                <a:avLst/>
              </a:prstGeom>
              <a:gradFill rotWithShape="1">
                <a:gsLst>
                  <a:gs pos="0">
                    <a:srgbClr val="A6A6A6"/>
                  </a:gs>
                  <a:gs pos="5000">
                    <a:srgbClr val="A6A6A6"/>
                  </a:gs>
                  <a:gs pos="50000">
                    <a:srgbClr val="F2F2F2"/>
                  </a:gs>
                  <a:gs pos="100000">
                    <a:srgbClr val="BFBFBF"/>
                  </a:gs>
                </a:gsLst>
                <a:lin ang="5400000"/>
              </a:gradFill>
              <a:ln w="9525">
                <a:solidFill>
                  <a:srgbClr val="A6A6A6"/>
                </a:solidFill>
                <a:miter lim="800000"/>
                <a:headEnd/>
                <a:tailEnd/>
              </a:ln>
              <a:effectLst>
                <a:outerShdw dist="23000" dir="839963" rotWithShape="0">
                  <a:srgbClr val="808080">
                    <a:alpha val="34998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 lang="nb-NO">
                  <a:solidFill>
                    <a:srgbClr val="FFFFFF"/>
                  </a:solidFill>
                </a:endParaRPr>
              </a:p>
            </p:txBody>
          </p:sp>
          <p:sp>
            <p:nvSpPr>
              <p:cNvPr id="82" name="Rounded Rectangle 81"/>
              <p:cNvSpPr/>
              <p:nvPr/>
            </p:nvSpPr>
            <p:spPr>
              <a:xfrm rot="589461">
                <a:off x="8986945" y="5479917"/>
                <a:ext cx="736639" cy="223819"/>
              </a:xfrm>
              <a:prstGeom prst="roundRect">
                <a:avLst/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95000"/>
                      <a:lumOff val="5000"/>
                    </a:schemeClr>
                  </a:gs>
                  <a:gs pos="59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498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</p:grpSp>
      <p:grpSp>
        <p:nvGrpSpPr>
          <p:cNvPr id="22" name="Group 65"/>
          <p:cNvGrpSpPr>
            <a:grpSpLocks/>
          </p:cNvGrpSpPr>
          <p:nvPr/>
        </p:nvGrpSpPr>
        <p:grpSpPr bwMode="auto">
          <a:xfrm>
            <a:off x="1227138" y="4181475"/>
            <a:ext cx="4851400" cy="379413"/>
            <a:chOff x="1234355" y="4003897"/>
            <a:chExt cx="4852003" cy="379817"/>
          </a:xfrm>
        </p:grpSpPr>
        <p:sp>
          <p:nvSpPr>
            <p:cNvPr id="94" name="Rounded Rectangle 93"/>
            <p:cNvSpPr/>
            <p:nvPr/>
          </p:nvSpPr>
          <p:spPr>
            <a:xfrm flipV="1">
              <a:off x="1234355" y="4003897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95" name="Rounded Rectangle 94"/>
            <p:cNvSpPr/>
            <p:nvPr/>
          </p:nvSpPr>
          <p:spPr>
            <a:xfrm>
              <a:off x="1288975" y="4058518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96" name="TextBox 71"/>
            <p:cNvSpPr txBox="1">
              <a:spLocks noChangeArrowheads="1"/>
            </p:cNvSpPr>
            <p:nvPr/>
          </p:nvSpPr>
          <p:spPr bwMode="auto">
            <a:xfrm>
              <a:off x="1293099" y="4013432"/>
              <a:ext cx="1420990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Tips &amp; Exercise</a:t>
              </a:r>
            </a:p>
          </p:txBody>
        </p:sp>
      </p:grpSp>
      <p:grpSp>
        <p:nvGrpSpPr>
          <p:cNvPr id="23" name="Group 79"/>
          <p:cNvGrpSpPr>
            <a:grpSpLocks/>
          </p:cNvGrpSpPr>
          <p:nvPr/>
        </p:nvGrpSpPr>
        <p:grpSpPr bwMode="auto">
          <a:xfrm>
            <a:off x="1233488" y="3297238"/>
            <a:ext cx="4852987" cy="381000"/>
            <a:chOff x="1234224" y="1824557"/>
            <a:chExt cx="4852003" cy="379817"/>
          </a:xfrm>
        </p:grpSpPr>
        <p:sp>
          <p:nvSpPr>
            <p:cNvPr id="78" name="Rounded Rectangle 77"/>
            <p:cNvSpPr/>
            <p:nvPr/>
          </p:nvSpPr>
          <p:spPr>
            <a:xfrm flipV="1">
              <a:off x="1234224" y="1824557"/>
              <a:ext cx="4852003" cy="379817"/>
            </a:xfrm>
            <a:prstGeom prst="roundRect">
              <a:avLst/>
            </a:prstGeom>
            <a:solidFill>
              <a:srgbClr val="BDE836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 b="1">
                <a:solidFill>
                  <a:srgbClr val="FFFFFF"/>
                </a:solidFill>
              </a:endParaRPr>
            </a:p>
          </p:txBody>
        </p:sp>
        <p:sp>
          <p:nvSpPr>
            <p:cNvPr id="81" name="TextBox 66"/>
            <p:cNvSpPr txBox="1">
              <a:spLocks noChangeArrowheads="1"/>
            </p:cNvSpPr>
            <p:nvPr/>
          </p:nvSpPr>
          <p:spPr bwMode="auto">
            <a:xfrm>
              <a:off x="1285014" y="1859374"/>
              <a:ext cx="3131502" cy="3370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Benefits &amp; Pitfalls of SWOT Analysis</a:t>
              </a:r>
            </a:p>
          </p:txBody>
        </p:sp>
      </p:grpSp>
      <p:pic>
        <p:nvPicPr>
          <p:cNvPr id="67" name="Picture 6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68" name="Picture 6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69" name="عنصر نائب للمحتوى 6">
            <a:extLst>
              <a:ext uri="{FF2B5EF4-FFF2-40B4-BE49-F238E27FC236}">
                <a16:creationId xmlns:a16="http://schemas.microsoft.com/office/drawing/2014/main" id="{5B612A43-FAA3-41D7-AE02-431B9BB99C0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13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3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13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8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withGroup">
                            <p:stCondLst>
                              <p:cond delay="11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14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withGroup">
                            <p:stCondLst>
                              <p:cond delay="17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withGroup">
                            <p:stCondLst>
                              <p:cond delay="23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withGroup">
                            <p:stCondLst>
                              <p:cond delay="2600"/>
                            </p:stCondLst>
                            <p:childTnLst>
                              <p:par>
                                <p:cTn id="61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43 0.25348 L -0.31407 -0.15416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90" y="-20394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1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6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1164 -0.15416 L 3.88889E-6 0.25348 " pathEditMode="relative" rAng="0" ptsTypes="AA">
                                      <p:cBhvr>
                                        <p:cTn id="73" dur="8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73" y="20370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2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1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61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54"/>
          <p:cNvSpPr txBox="1">
            <a:spLocks noChangeArrowheads="1"/>
          </p:cNvSpPr>
          <p:nvPr/>
        </p:nvSpPr>
        <p:spPr bwMode="auto">
          <a:xfrm>
            <a:off x="785813" y="285750"/>
            <a:ext cx="628372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Benefits &amp; Pitfalls of SWOT Analysis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sp>
        <p:nvSpPr>
          <p:cNvPr id="23558" name="TextBox 8"/>
          <p:cNvSpPr txBox="1">
            <a:spLocks noChangeArrowheads="1"/>
          </p:cNvSpPr>
          <p:nvPr/>
        </p:nvSpPr>
        <p:spPr bwMode="auto">
          <a:xfrm>
            <a:off x="747713" y="1031875"/>
            <a:ext cx="26908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 b="1"/>
              <a:t>Benefits of SWOT Analysis</a:t>
            </a:r>
            <a:endParaRPr lang="en-GB" sz="1800" b="1"/>
          </a:p>
        </p:txBody>
      </p:sp>
      <p:sp>
        <p:nvSpPr>
          <p:cNvPr id="5" name="Up Arrow 4"/>
          <p:cNvSpPr>
            <a:spLocks noChangeArrowheads="1"/>
          </p:cNvSpPr>
          <p:nvPr/>
        </p:nvSpPr>
        <p:spPr bwMode="auto">
          <a:xfrm>
            <a:off x="4479925" y="3298825"/>
            <a:ext cx="638175" cy="1470025"/>
          </a:xfrm>
          <a:prstGeom prst="upArrow">
            <a:avLst>
              <a:gd name="adj1" fmla="val 50000"/>
              <a:gd name="adj2" fmla="val 49997"/>
            </a:avLst>
          </a:prstGeom>
          <a:gradFill rotWithShape="1">
            <a:gsLst>
              <a:gs pos="0">
                <a:srgbClr val="001B57"/>
              </a:gs>
              <a:gs pos="50000">
                <a:srgbClr val="008AD7"/>
              </a:gs>
              <a:gs pos="100000">
                <a:srgbClr val="0031A0"/>
              </a:gs>
            </a:gsLst>
            <a:lin ang="5400000"/>
          </a:gra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6" name=" 3"/>
          <p:cNvSpPr>
            <a:spLocks noChangeArrowheads="1"/>
          </p:cNvSpPr>
          <p:nvPr/>
        </p:nvSpPr>
        <p:spPr bwMode="auto">
          <a:xfrm rot="10071460" flipH="1" flipV="1">
            <a:off x="958850" y="2417762"/>
            <a:ext cx="2616200" cy="1955800"/>
          </a:xfrm>
          <a:custGeom>
            <a:avLst/>
            <a:gdLst>
              <a:gd name="T0" fmla="*/ 0 w 3122613"/>
              <a:gd name="T1" fmla="*/ 1135051 h 2344737"/>
              <a:gd name="T2" fmla="*/ 1233509 w 3122613"/>
              <a:gd name="T3" fmla="*/ 0 h 2344737"/>
              <a:gd name="T4" fmla="*/ 1538613 w 3122613"/>
              <a:gd name="T5" fmla="*/ 227010 h 2344737"/>
              <a:gd name="T6" fmla="*/ 1298596 w 3122613"/>
              <a:gd name="T7" fmla="*/ 567525 h 2344737"/>
              <a:gd name="T8" fmla="*/ 0 60000 65536"/>
              <a:gd name="T9" fmla="*/ 0 60000 65536"/>
              <a:gd name="T10" fmla="*/ 0 60000 65536"/>
              <a:gd name="T11" fmla="*/ 0 60000 65536"/>
              <a:gd name="T12" fmla="*/ 0 w 3122613"/>
              <a:gd name="T13" fmla="*/ 0 h 2344737"/>
              <a:gd name="T14" fmla="*/ 3122613 w 3122613"/>
              <a:gd name="T15" fmla="*/ 2344737 h 234473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22613" h="2344737">
                <a:moveTo>
                  <a:pt x="0" y="2344737"/>
                </a:moveTo>
                <a:cubicBezTo>
                  <a:pt x="346957" y="1302632"/>
                  <a:pt x="1192434" y="618750"/>
                  <a:pt x="2536429" y="293092"/>
                </a:cubicBezTo>
                <a:lnTo>
                  <a:pt x="2503405" y="0"/>
                </a:lnTo>
                <a:lnTo>
                  <a:pt x="3122613" y="468947"/>
                </a:lnTo>
                <a:lnTo>
                  <a:pt x="2635499" y="1172369"/>
                </a:lnTo>
                <a:lnTo>
                  <a:pt x="2602476" y="879276"/>
                </a:lnTo>
                <a:cubicBezTo>
                  <a:pt x="1387927" y="1009539"/>
                  <a:pt x="520435" y="1498026"/>
                  <a:pt x="0" y="2344737"/>
                </a:cubicBezTo>
                <a:close/>
              </a:path>
            </a:pathLst>
          </a:custGeom>
          <a:gradFill rotWithShape="1">
            <a:gsLst>
              <a:gs pos="0">
                <a:srgbClr val="001B57"/>
              </a:gs>
              <a:gs pos="50000">
                <a:srgbClr val="008AD7"/>
              </a:gs>
              <a:gs pos="100000">
                <a:srgbClr val="0031A0"/>
              </a:gs>
            </a:gsLst>
            <a:lin ang="0" scaled="1"/>
          </a:gradFill>
          <a:ln>
            <a:noFill/>
          </a:ln>
          <a:effectLst>
            <a:outerShdw dist="23000" dir="5400000" rotWithShape="0">
              <a:srgbClr val="808080">
                <a:alpha val="34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IN"/>
          </a:p>
        </p:txBody>
      </p:sp>
      <p:sp>
        <p:nvSpPr>
          <p:cNvPr id="7" name=" 3"/>
          <p:cNvSpPr>
            <a:spLocks noChangeArrowheads="1"/>
          </p:cNvSpPr>
          <p:nvPr/>
        </p:nvSpPr>
        <p:spPr bwMode="auto">
          <a:xfrm rot="11528540" flipV="1">
            <a:off x="5684838" y="2309813"/>
            <a:ext cx="2616200" cy="1957387"/>
          </a:xfrm>
          <a:custGeom>
            <a:avLst/>
            <a:gdLst>
              <a:gd name="T0" fmla="*/ 0 w 3122613"/>
              <a:gd name="T1" fmla="*/ 1138739 h 2344737"/>
              <a:gd name="T2" fmla="*/ 1233509 w 3122613"/>
              <a:gd name="T3" fmla="*/ 0 h 2344737"/>
              <a:gd name="T4" fmla="*/ 1538613 w 3122613"/>
              <a:gd name="T5" fmla="*/ 227748 h 2344737"/>
              <a:gd name="T6" fmla="*/ 1298596 w 3122613"/>
              <a:gd name="T7" fmla="*/ 569370 h 2344737"/>
              <a:gd name="T8" fmla="*/ 0 60000 65536"/>
              <a:gd name="T9" fmla="*/ 0 60000 65536"/>
              <a:gd name="T10" fmla="*/ 0 60000 65536"/>
              <a:gd name="T11" fmla="*/ 0 60000 65536"/>
              <a:gd name="T12" fmla="*/ 0 w 3122613"/>
              <a:gd name="T13" fmla="*/ 0 h 2344737"/>
              <a:gd name="T14" fmla="*/ 3122613 w 3122613"/>
              <a:gd name="T15" fmla="*/ 2344737 h 234473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22613" h="2344737">
                <a:moveTo>
                  <a:pt x="0" y="2344737"/>
                </a:moveTo>
                <a:cubicBezTo>
                  <a:pt x="346957" y="1302632"/>
                  <a:pt x="1192434" y="618750"/>
                  <a:pt x="2536429" y="293092"/>
                </a:cubicBezTo>
                <a:lnTo>
                  <a:pt x="2503405" y="0"/>
                </a:lnTo>
                <a:lnTo>
                  <a:pt x="3122613" y="468947"/>
                </a:lnTo>
                <a:lnTo>
                  <a:pt x="2635499" y="1172369"/>
                </a:lnTo>
                <a:lnTo>
                  <a:pt x="2602476" y="879276"/>
                </a:lnTo>
                <a:cubicBezTo>
                  <a:pt x="1387927" y="1009539"/>
                  <a:pt x="520435" y="1498026"/>
                  <a:pt x="0" y="2344737"/>
                </a:cubicBezTo>
                <a:close/>
              </a:path>
            </a:pathLst>
          </a:custGeom>
          <a:gradFill rotWithShape="1">
            <a:gsLst>
              <a:gs pos="0">
                <a:srgbClr val="001B57"/>
              </a:gs>
              <a:gs pos="50000">
                <a:srgbClr val="008AD7"/>
              </a:gs>
              <a:gs pos="100000">
                <a:srgbClr val="0031A0"/>
              </a:gs>
            </a:gsLst>
            <a:lin ang="0" scaled="1"/>
          </a:gradFill>
          <a:ln>
            <a:noFill/>
          </a:ln>
          <a:effectLst>
            <a:outerShdw dist="23000" dir="5400000" rotWithShape="0">
              <a:srgbClr val="808080">
                <a:alpha val="34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IN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5975351" y="3916362"/>
            <a:ext cx="2936502" cy="2165351"/>
            <a:chOff x="6067425" y="3362323"/>
            <a:chExt cx="2931237" cy="2097093"/>
          </a:xfrm>
        </p:grpSpPr>
        <p:sp>
          <p:nvSpPr>
            <p:cNvPr id="10" name="Ellipse 59"/>
            <p:cNvSpPr/>
            <p:nvPr/>
          </p:nvSpPr>
          <p:spPr bwMode="auto">
            <a:xfrm>
              <a:off x="6067425" y="4916420"/>
              <a:ext cx="2686050" cy="542996"/>
            </a:xfrm>
            <a:prstGeom prst="ellipse">
              <a:avLst/>
            </a:prstGeom>
            <a:gradFill flip="none" rotWithShape="1">
              <a:gsLst>
                <a:gs pos="24000">
                  <a:sysClr val="windowText" lastClr="000000">
                    <a:alpha val="22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 dirty="0" err="1">
                <a:solidFill>
                  <a:sysClr val="window" lastClr="FFFFFF"/>
                </a:solidFill>
                <a:latin typeface="+mn-lt"/>
                <a:ea typeface="ＭＳ Ｐゴシック" pitchFamily="-111" charset="-128"/>
                <a:cs typeface="ＭＳ Ｐゴシック" pitchFamily="-111" charset="-128"/>
              </a:endParaRPr>
            </a:p>
          </p:txBody>
        </p:sp>
        <p:grpSp>
          <p:nvGrpSpPr>
            <p:cNvPr id="23592" name="Group 49"/>
            <p:cNvGrpSpPr>
              <a:grpSpLocks/>
            </p:cNvGrpSpPr>
            <p:nvPr/>
          </p:nvGrpSpPr>
          <p:grpSpPr bwMode="auto">
            <a:xfrm>
              <a:off x="6090663" y="3362323"/>
              <a:ext cx="2907999" cy="2097093"/>
              <a:chOff x="5153708" y="3930650"/>
              <a:chExt cx="2369662" cy="1708874"/>
            </a:xfrm>
          </p:grpSpPr>
          <p:sp>
            <p:nvSpPr>
              <p:cNvPr id="13" name="Oval 12"/>
              <p:cNvSpPr>
                <a:spLocks noChangeArrowheads="1"/>
              </p:cNvSpPr>
              <p:nvPr/>
            </p:nvSpPr>
            <p:spPr bwMode="auto">
              <a:xfrm>
                <a:off x="5473092" y="3930650"/>
                <a:ext cx="1531480" cy="1530970"/>
              </a:xfrm>
              <a:prstGeom prst="ellipse">
                <a:avLst/>
              </a:prstGeom>
              <a:gradFill rotWithShape="1">
                <a:gsLst>
                  <a:gs pos="0">
                    <a:srgbClr val="D9D9D9"/>
                  </a:gs>
                  <a:gs pos="100000">
                    <a:srgbClr val="7F7F7F"/>
                  </a:gs>
                </a:gsLst>
                <a:lin ang="5400000"/>
              </a:gradFill>
              <a:ln w="9525">
                <a:noFill/>
                <a:round/>
                <a:headEnd/>
                <a:tailEnd/>
              </a:ln>
              <a:effectLst>
                <a:outerShdw dist="23000" dir="5400000" rotWithShape="0">
                  <a:srgbClr val="808080">
                    <a:alpha val="34999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 dirty="0">
                  <a:solidFill>
                    <a:prstClr val="white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4" name="Oval 13"/>
              <p:cNvSpPr>
                <a:spLocks noChangeArrowheads="1"/>
              </p:cNvSpPr>
              <p:nvPr/>
            </p:nvSpPr>
            <p:spPr bwMode="auto">
              <a:xfrm>
                <a:off x="5520871" y="3985775"/>
                <a:ext cx="1428176" cy="1428237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/>
              </a:gradFill>
              <a:ln w="9525">
                <a:noFill/>
                <a:round/>
                <a:headEnd/>
                <a:tailEnd/>
              </a:ln>
              <a:effectLst>
                <a:outerShdw dist="23000" dir="5400000" rotWithShape="0">
                  <a:srgbClr val="808080">
                    <a:alpha val="34999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 dirty="0">
                  <a:solidFill>
                    <a:prstClr val="white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5153708" y="4034635"/>
                <a:ext cx="2369662" cy="1604889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50000">
                    <a:schemeClr val="bg1">
                      <a:lumMod val="95000"/>
                    </a:schemeClr>
                  </a:gs>
                </a:gsLst>
              </a:gra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3593" name="Rektangel 133"/>
            <p:cNvSpPr>
              <a:spLocks noChangeArrowheads="1"/>
            </p:cNvSpPr>
            <p:nvPr/>
          </p:nvSpPr>
          <p:spPr bwMode="auto">
            <a:xfrm>
              <a:off x="6129150" y="3609961"/>
              <a:ext cx="2760544" cy="18013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defTabSz="801688">
                <a:spcBef>
                  <a:spcPct val="20000"/>
                </a:spcBef>
              </a:pPr>
              <a:r>
                <a:rPr lang="en-IN" sz="1400" b="1" noProof="1">
                  <a:solidFill>
                    <a:srgbClr val="000000"/>
                  </a:solidFill>
                  <a:cs typeface="Arial" charset="0"/>
                </a:rPr>
                <a:t>Forecasting</a:t>
              </a:r>
            </a:p>
            <a:p>
              <a:pPr algn="ctr" defTabSz="801688">
                <a:spcBef>
                  <a:spcPct val="20000"/>
                </a:spcBef>
              </a:pPr>
              <a:r>
                <a:rPr lang="en-US" sz="1400">
                  <a:solidFill>
                    <a:srgbClr val="000000"/>
                  </a:solidFill>
                </a:rPr>
                <a:t>Provides a variety of information critical to forecasted variables. Threats, for e.g., can impact a business's forecast. By understanding the company's advantages &amp; disadvantages, forecasts will be more accurate.</a:t>
              </a:r>
              <a:endParaRPr lang="da-DK" sz="1400">
                <a:solidFill>
                  <a:srgbClr val="000000"/>
                </a:solidFill>
              </a:endParaRPr>
            </a:p>
          </p:txBody>
        </p:sp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3411538" y="4768851"/>
            <a:ext cx="2906712" cy="2287587"/>
            <a:chOff x="3433623" y="4327526"/>
            <a:chExt cx="2686050" cy="2076407"/>
          </a:xfrm>
        </p:grpSpPr>
        <p:sp>
          <p:nvSpPr>
            <p:cNvPr id="17" name="Ellipse 59"/>
            <p:cNvSpPr/>
            <p:nvPr/>
          </p:nvSpPr>
          <p:spPr bwMode="auto">
            <a:xfrm>
              <a:off x="3433623" y="5860938"/>
              <a:ext cx="2686050" cy="542995"/>
            </a:xfrm>
            <a:prstGeom prst="ellipse">
              <a:avLst/>
            </a:prstGeom>
            <a:gradFill flip="none" rotWithShape="1">
              <a:gsLst>
                <a:gs pos="24000">
                  <a:sysClr val="windowText" lastClr="000000">
                    <a:alpha val="22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 dirty="0" err="1">
                <a:solidFill>
                  <a:sysClr val="window" lastClr="FFFFFF"/>
                </a:solidFill>
                <a:latin typeface="+mn-lt"/>
                <a:ea typeface="ＭＳ Ｐゴシック" pitchFamily="-111" charset="-128"/>
                <a:cs typeface="ＭＳ Ｐゴシック" pitchFamily="-111" charset="-128"/>
              </a:endParaRPr>
            </a:p>
          </p:txBody>
        </p:sp>
        <p:grpSp>
          <p:nvGrpSpPr>
            <p:cNvPr id="23583" name="Group 57"/>
            <p:cNvGrpSpPr>
              <a:grpSpLocks/>
            </p:cNvGrpSpPr>
            <p:nvPr/>
          </p:nvGrpSpPr>
          <p:grpSpPr bwMode="auto">
            <a:xfrm>
              <a:off x="3551799" y="4327526"/>
              <a:ext cx="2239421" cy="1877558"/>
              <a:chOff x="3551799" y="4327526"/>
              <a:chExt cx="2239421" cy="1877558"/>
            </a:xfrm>
          </p:grpSpPr>
          <p:grpSp>
            <p:nvGrpSpPr>
              <p:cNvPr id="23584" name="Group 50"/>
              <p:cNvGrpSpPr>
                <a:grpSpLocks/>
              </p:cNvGrpSpPr>
              <p:nvPr/>
            </p:nvGrpSpPr>
            <p:grpSpPr bwMode="auto">
              <a:xfrm>
                <a:off x="3551799" y="4327526"/>
                <a:ext cx="2239421" cy="1877558"/>
                <a:chOff x="5434056" y="3930650"/>
                <a:chExt cx="1824853" cy="1529979"/>
              </a:xfrm>
            </p:grpSpPr>
            <p:sp>
              <p:nvSpPr>
                <p:cNvPr id="21" name="Oval 20"/>
                <p:cNvSpPr>
                  <a:spLocks noChangeArrowheads="1"/>
                </p:cNvSpPr>
                <p:nvPr/>
              </p:nvSpPr>
              <p:spPr bwMode="auto">
                <a:xfrm>
                  <a:off x="5612699" y="3930650"/>
                  <a:ext cx="1537301" cy="152997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9D9D9"/>
                    </a:gs>
                    <a:gs pos="100000">
                      <a:srgbClr val="7F7F7F"/>
                    </a:gs>
                  </a:gsLst>
                  <a:lin ang="5400000"/>
                </a:gradFill>
                <a:ln w="9525">
                  <a:noFill/>
                  <a:round/>
                  <a:headEnd/>
                  <a:tailEnd/>
                </a:ln>
                <a:effectLst>
                  <a:outerShdw dist="23000" dir="5400000" rotWithShape="0">
                    <a:srgbClr val="808080">
                      <a:alpha val="34999"/>
                    </a:srgbClr>
                  </a:outerShdw>
                </a:effectLst>
              </p:spPr>
              <p:txBody>
                <a:bodyPr anchor="ctr"/>
                <a:lstStyle/>
                <a:p>
                  <a:pPr algn="ctr">
                    <a:defRPr/>
                  </a:pPr>
                  <a:endParaRPr lang="en-US" dirty="0">
                    <a:solidFill>
                      <a:prstClr val="white"/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22" name="Oval 21"/>
                <p:cNvSpPr>
                  <a:spLocks noChangeArrowheads="1"/>
                </p:cNvSpPr>
                <p:nvPr/>
              </p:nvSpPr>
              <p:spPr bwMode="auto">
                <a:xfrm>
                  <a:off x="5514675" y="3985838"/>
                  <a:ext cx="1433299" cy="1426649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5400000"/>
                </a:gradFill>
                <a:ln w="9525">
                  <a:noFill/>
                  <a:round/>
                  <a:headEnd/>
                  <a:tailEnd/>
                </a:ln>
                <a:effectLst>
                  <a:outerShdw dist="23000" dir="5400000" rotWithShape="0">
                    <a:srgbClr val="808080">
                      <a:alpha val="34999"/>
                    </a:srgbClr>
                  </a:outerShdw>
                </a:effectLst>
              </p:spPr>
              <p:txBody>
                <a:bodyPr anchor="ctr"/>
                <a:lstStyle/>
                <a:p>
                  <a:pPr algn="ctr">
                    <a:defRPr/>
                  </a:pPr>
                  <a:endParaRPr lang="en-US" dirty="0">
                    <a:solidFill>
                      <a:prstClr val="white"/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23" name="Oval 22"/>
                <p:cNvSpPr/>
                <p:nvPr/>
              </p:nvSpPr>
              <p:spPr>
                <a:xfrm>
                  <a:off x="5434056" y="4033979"/>
                  <a:ext cx="1824853" cy="1323320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50000">
                      <a:schemeClr val="bg1">
                        <a:lumMod val="95000"/>
                      </a:schemeClr>
                    </a:gs>
                  </a:gsLst>
                </a:gra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 dirty="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23585" name="Rektangel 133"/>
              <p:cNvSpPr>
                <a:spLocks noChangeArrowheads="1"/>
              </p:cNvSpPr>
              <p:nvPr/>
            </p:nvSpPr>
            <p:spPr bwMode="auto">
              <a:xfrm>
                <a:off x="3617636" y="4671005"/>
                <a:ext cx="2135751" cy="9444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algn="ctr" defTabSz="801688">
                  <a:spcBef>
                    <a:spcPct val="20000"/>
                  </a:spcBef>
                </a:pPr>
                <a:r>
                  <a:rPr lang="en-IN" sz="1400" b="1" noProof="1">
                    <a:solidFill>
                      <a:srgbClr val="000000"/>
                    </a:solidFill>
                    <a:cs typeface="Arial" charset="0"/>
                  </a:rPr>
                  <a:t>Decision Making Tool</a:t>
                </a:r>
              </a:p>
              <a:p>
                <a:pPr algn="ctr" defTabSz="801688">
                  <a:spcBef>
                    <a:spcPct val="20000"/>
                  </a:spcBef>
                </a:pPr>
                <a:r>
                  <a:rPr lang="en-US" sz="1400" dirty="0">
                    <a:solidFill>
                      <a:srgbClr val="000000"/>
                    </a:solidFill>
                  </a:rPr>
                  <a:t>Provides well-rounded information that prompt </a:t>
                </a:r>
              </a:p>
              <a:p>
                <a:pPr algn="ctr" defTabSz="801688">
                  <a:spcBef>
                    <a:spcPct val="20000"/>
                  </a:spcBef>
                </a:pPr>
                <a:r>
                  <a:rPr lang="en-US" sz="1400" dirty="0">
                    <a:solidFill>
                      <a:srgbClr val="000000"/>
                    </a:solidFill>
                  </a:rPr>
                  <a:t>well-informed decisions.</a:t>
                </a:r>
                <a:endParaRPr lang="da-DK" sz="1400" dirty="0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11" name="Group 20"/>
          <p:cNvGrpSpPr>
            <a:grpSpLocks/>
          </p:cNvGrpSpPr>
          <p:nvPr/>
        </p:nvGrpSpPr>
        <p:grpSpPr bwMode="auto">
          <a:xfrm>
            <a:off x="282360" y="3976689"/>
            <a:ext cx="3156163" cy="2203449"/>
            <a:chOff x="210155" y="3362326"/>
            <a:chExt cx="3074397" cy="2058987"/>
          </a:xfrm>
        </p:grpSpPr>
        <p:sp>
          <p:nvSpPr>
            <p:cNvPr id="25" name="Ellipse 59"/>
            <p:cNvSpPr/>
            <p:nvPr/>
          </p:nvSpPr>
          <p:spPr bwMode="auto">
            <a:xfrm>
              <a:off x="360363" y="4878317"/>
              <a:ext cx="2686050" cy="542996"/>
            </a:xfrm>
            <a:prstGeom prst="ellipse">
              <a:avLst/>
            </a:prstGeom>
            <a:gradFill flip="none" rotWithShape="1">
              <a:gsLst>
                <a:gs pos="24000">
                  <a:sysClr val="windowText" lastClr="000000">
                    <a:alpha val="22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 dirty="0" err="1">
                <a:solidFill>
                  <a:sysClr val="window" lastClr="FFFFFF"/>
                </a:solidFill>
                <a:latin typeface="+mn-lt"/>
                <a:ea typeface="ＭＳ Ｐゴシック" pitchFamily="-111" charset="-128"/>
                <a:cs typeface="ＭＳ Ｐゴシック" pitchFamily="-111" charset="-128"/>
              </a:endParaRPr>
            </a:p>
          </p:txBody>
        </p:sp>
        <p:grpSp>
          <p:nvGrpSpPr>
            <p:cNvPr id="23575" name="Group 55"/>
            <p:cNvGrpSpPr>
              <a:grpSpLocks/>
            </p:cNvGrpSpPr>
            <p:nvPr/>
          </p:nvGrpSpPr>
          <p:grpSpPr bwMode="auto">
            <a:xfrm>
              <a:off x="210155" y="3362326"/>
              <a:ext cx="3074397" cy="1878011"/>
              <a:chOff x="5060237" y="3930650"/>
              <a:chExt cx="2505257" cy="1530348"/>
            </a:xfrm>
          </p:grpSpPr>
          <p:sp>
            <p:nvSpPr>
              <p:cNvPr id="28" name="Oval 27"/>
              <p:cNvSpPr>
                <a:spLocks noChangeArrowheads="1"/>
              </p:cNvSpPr>
              <p:nvPr/>
            </p:nvSpPr>
            <p:spPr bwMode="auto">
              <a:xfrm>
                <a:off x="5060237" y="3930650"/>
                <a:ext cx="2505257" cy="1530348"/>
              </a:xfrm>
              <a:prstGeom prst="ellipse">
                <a:avLst/>
              </a:prstGeom>
              <a:gradFill rotWithShape="1">
                <a:gsLst>
                  <a:gs pos="0">
                    <a:srgbClr val="D9D9D9"/>
                  </a:gs>
                  <a:gs pos="100000">
                    <a:srgbClr val="7F7F7F"/>
                  </a:gs>
                </a:gsLst>
                <a:lin ang="5400000"/>
              </a:gradFill>
              <a:ln w="9525">
                <a:noFill/>
                <a:round/>
                <a:headEnd/>
                <a:tailEnd/>
              </a:ln>
              <a:effectLst>
                <a:outerShdw dist="23000" dir="5400000" rotWithShape="0">
                  <a:srgbClr val="808080">
                    <a:alpha val="34999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 dirty="0">
                  <a:solidFill>
                    <a:prstClr val="white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29" name="Oval 28"/>
              <p:cNvSpPr>
                <a:spLocks noChangeArrowheads="1"/>
              </p:cNvSpPr>
              <p:nvPr/>
            </p:nvSpPr>
            <p:spPr bwMode="auto">
              <a:xfrm>
                <a:off x="5521604" y="3986255"/>
                <a:ext cx="1426438" cy="1426391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/>
              </a:gradFill>
              <a:ln w="9525">
                <a:noFill/>
                <a:round/>
                <a:headEnd/>
                <a:tailEnd/>
              </a:ln>
              <a:effectLst>
                <a:outerShdw dist="23000" dir="5400000" rotWithShape="0">
                  <a:srgbClr val="808080">
                    <a:alpha val="34999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 dirty="0">
                  <a:solidFill>
                    <a:prstClr val="white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30" name="Oval 29"/>
              <p:cNvSpPr/>
              <p:nvPr/>
            </p:nvSpPr>
            <p:spPr>
              <a:xfrm>
                <a:off x="5577048" y="4034607"/>
                <a:ext cx="1323109" cy="1322434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50000">
                    <a:schemeClr val="bg1">
                      <a:lumMod val="95000"/>
                    </a:schemeClr>
                  </a:gs>
                </a:gsLst>
              </a:gra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3576" name="Rektangel 133"/>
            <p:cNvSpPr>
              <a:spLocks noChangeArrowheads="1"/>
            </p:cNvSpPr>
            <p:nvPr/>
          </p:nvSpPr>
          <p:spPr bwMode="auto">
            <a:xfrm>
              <a:off x="409231" y="3626537"/>
              <a:ext cx="2717596" cy="13344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defTabSz="801688">
                <a:spcBef>
                  <a:spcPct val="20000"/>
                </a:spcBef>
              </a:pPr>
              <a:r>
                <a:rPr lang="en-IN" sz="1400" b="1" noProof="1">
                  <a:solidFill>
                    <a:srgbClr val="000000"/>
                  </a:solidFill>
                  <a:cs typeface="Arial" charset="0"/>
                </a:rPr>
                <a:t>Knowing the Competion</a:t>
              </a:r>
            </a:p>
            <a:p>
              <a:pPr algn="ctr" defTabSz="801688">
                <a:spcBef>
                  <a:spcPct val="20000"/>
                </a:spcBef>
              </a:pPr>
              <a:r>
                <a:rPr lang="en-US" sz="1400" dirty="0">
                  <a:solidFill>
                    <a:srgbClr val="000000"/>
                  </a:solidFill>
                </a:rPr>
                <a:t>Reviews a company's competitors &amp; benchmarks against them to configure strategies that will put the company in a competitive advantage.</a:t>
              </a:r>
              <a:endParaRPr lang="da-DK" sz="1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6" name="Group 38"/>
          <p:cNvGrpSpPr>
            <a:grpSpLocks/>
          </p:cNvGrpSpPr>
          <p:nvPr/>
        </p:nvGrpSpPr>
        <p:grpSpPr bwMode="auto">
          <a:xfrm>
            <a:off x="3911600" y="1330325"/>
            <a:ext cx="1568450" cy="1562100"/>
            <a:chOff x="3597275" y="860425"/>
            <a:chExt cx="1873250" cy="1873250"/>
          </a:xfrm>
        </p:grpSpPr>
        <p:grpSp>
          <p:nvGrpSpPr>
            <p:cNvPr id="23567" name="Group 48"/>
            <p:cNvGrpSpPr>
              <a:grpSpLocks/>
            </p:cNvGrpSpPr>
            <p:nvPr/>
          </p:nvGrpSpPr>
          <p:grpSpPr bwMode="auto">
            <a:xfrm>
              <a:off x="3597275" y="860425"/>
              <a:ext cx="1873250" cy="1873250"/>
              <a:chOff x="2362200" y="2609850"/>
              <a:chExt cx="1530350" cy="1530350"/>
            </a:xfrm>
          </p:grpSpPr>
          <p:sp>
            <p:nvSpPr>
              <p:cNvPr id="34" name="Oval 33"/>
              <p:cNvSpPr>
                <a:spLocks noChangeArrowheads="1"/>
              </p:cNvSpPr>
              <p:nvPr/>
            </p:nvSpPr>
            <p:spPr bwMode="auto">
              <a:xfrm>
                <a:off x="2362200" y="2609850"/>
                <a:ext cx="1530350" cy="1530350"/>
              </a:xfrm>
              <a:prstGeom prst="ellipse">
                <a:avLst/>
              </a:prstGeom>
              <a:gradFill rotWithShape="1">
                <a:gsLst>
                  <a:gs pos="0">
                    <a:srgbClr val="008AD7"/>
                  </a:gs>
                  <a:gs pos="100000">
                    <a:srgbClr val="001B57"/>
                  </a:gs>
                </a:gsLst>
                <a:lin ang="5400000"/>
              </a:gradFill>
              <a:ln w="9525">
                <a:noFill/>
                <a:round/>
                <a:headEnd/>
                <a:tailEnd/>
              </a:ln>
              <a:effectLst>
                <a:outerShdw dist="23000" dir="5400000" rotWithShape="0">
                  <a:srgbClr val="808080">
                    <a:alpha val="34999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 dirty="0">
                  <a:solidFill>
                    <a:prstClr val="white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35" name="Oval 34"/>
              <p:cNvSpPr>
                <a:spLocks noChangeArrowheads="1"/>
              </p:cNvSpPr>
              <p:nvPr/>
            </p:nvSpPr>
            <p:spPr bwMode="auto">
              <a:xfrm>
                <a:off x="2410218" y="2665838"/>
                <a:ext cx="1426571" cy="1426150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0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/>
              </a:gradFill>
              <a:ln w="9525">
                <a:noFill/>
                <a:round/>
                <a:headEnd/>
                <a:tailEnd/>
              </a:ln>
              <a:effectLst>
                <a:outerShdw dist="23000" dir="5400000" rotWithShape="0">
                  <a:srgbClr val="808080">
                    <a:alpha val="34999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 dirty="0">
                  <a:solidFill>
                    <a:prstClr val="white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36" name="Oval 35"/>
              <p:cNvSpPr/>
              <p:nvPr/>
            </p:nvSpPr>
            <p:spPr>
              <a:xfrm>
                <a:off x="2465979" y="2714051"/>
                <a:ext cx="1322792" cy="1321949"/>
              </a:xfrm>
              <a:prstGeom prst="ellipse">
                <a:avLst/>
              </a:prstGeom>
              <a:gradFill>
                <a:gsLst>
                  <a:gs pos="100000">
                    <a:srgbClr val="001B57"/>
                  </a:gs>
                  <a:gs pos="0">
                    <a:srgbClr val="00BFFF"/>
                  </a:gs>
                </a:gsLst>
              </a:gra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3568" name="Rektangel 133"/>
            <p:cNvSpPr>
              <a:spLocks noChangeArrowheads="1"/>
            </p:cNvSpPr>
            <p:nvPr/>
          </p:nvSpPr>
          <p:spPr bwMode="auto">
            <a:xfrm>
              <a:off x="3765551" y="1352551"/>
              <a:ext cx="1552575" cy="996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defTabSz="801688">
                <a:spcBef>
                  <a:spcPct val="20000"/>
                </a:spcBef>
              </a:pPr>
              <a:r>
                <a:rPr lang="en-IN" sz="1600" b="1" noProof="1">
                  <a:solidFill>
                    <a:srgbClr val="FFFFFF"/>
                  </a:solidFill>
                  <a:cs typeface="Arial" charset="0"/>
                </a:rPr>
                <a:t>Benefits of SWOT Analysis</a:t>
              </a:r>
              <a:endParaRPr lang="da-DK" sz="1600" b="1">
                <a:solidFill>
                  <a:srgbClr val="FFFFFF"/>
                </a:solidFill>
              </a:endParaRPr>
            </a:p>
          </p:txBody>
        </p:sp>
      </p:grpSp>
      <p:pic>
        <p:nvPicPr>
          <p:cNvPr id="39" name="Picture 3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40" name="Picture 3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41" name="عنصر نائب للمحتوى 6">
            <a:extLst>
              <a:ext uri="{FF2B5EF4-FFF2-40B4-BE49-F238E27FC236}">
                <a16:creationId xmlns:a16="http://schemas.microsoft.com/office/drawing/2014/main" id="{784E15D2-94AA-43CB-AF04-706847A52A2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29"/>
          <p:cNvGrpSpPr>
            <a:grpSpLocks/>
          </p:cNvGrpSpPr>
          <p:nvPr/>
        </p:nvGrpSpPr>
        <p:grpSpPr bwMode="auto">
          <a:xfrm rot="-746923">
            <a:off x="396875" y="1912938"/>
            <a:ext cx="1493838" cy="1409700"/>
            <a:chOff x="0" y="593"/>
            <a:chExt cx="2301" cy="1996"/>
          </a:xfrm>
        </p:grpSpPr>
        <p:sp>
          <p:nvSpPr>
            <p:cNvPr id="24610" name="Freeform 22"/>
            <p:cNvSpPr>
              <a:spLocks/>
            </p:cNvSpPr>
            <p:nvPr/>
          </p:nvSpPr>
          <p:spPr bwMode="auto">
            <a:xfrm>
              <a:off x="611" y="593"/>
              <a:ext cx="1690" cy="1792"/>
            </a:xfrm>
            <a:custGeom>
              <a:avLst/>
              <a:gdLst>
                <a:gd name="T0" fmla="*/ 318 w 1690"/>
                <a:gd name="T1" fmla="*/ 932 h 1792"/>
                <a:gd name="T2" fmla="*/ 368 w 1690"/>
                <a:gd name="T3" fmla="*/ 805 h 1792"/>
                <a:gd name="T4" fmla="*/ 426 w 1690"/>
                <a:gd name="T5" fmla="*/ 658 h 1792"/>
                <a:gd name="T6" fmla="*/ 559 w 1690"/>
                <a:gd name="T7" fmla="*/ 495 h 1792"/>
                <a:gd name="T8" fmla="*/ 614 w 1690"/>
                <a:gd name="T9" fmla="*/ 346 h 1792"/>
                <a:gd name="T10" fmla="*/ 650 w 1690"/>
                <a:gd name="T11" fmla="*/ 216 h 1792"/>
                <a:gd name="T12" fmla="*/ 628 w 1690"/>
                <a:gd name="T13" fmla="*/ 64 h 1792"/>
                <a:gd name="T14" fmla="*/ 672 w 1690"/>
                <a:gd name="T15" fmla="*/ 19 h 1792"/>
                <a:gd name="T16" fmla="*/ 717 w 1690"/>
                <a:gd name="T17" fmla="*/ 0 h 1792"/>
                <a:gd name="T18" fmla="*/ 772 w 1690"/>
                <a:gd name="T19" fmla="*/ 19 h 1792"/>
                <a:gd name="T20" fmla="*/ 841 w 1690"/>
                <a:gd name="T21" fmla="*/ 75 h 1792"/>
                <a:gd name="T22" fmla="*/ 894 w 1690"/>
                <a:gd name="T23" fmla="*/ 155 h 1792"/>
                <a:gd name="T24" fmla="*/ 902 w 1690"/>
                <a:gd name="T25" fmla="*/ 246 h 1792"/>
                <a:gd name="T26" fmla="*/ 885 w 1690"/>
                <a:gd name="T27" fmla="*/ 326 h 1792"/>
                <a:gd name="T28" fmla="*/ 869 w 1690"/>
                <a:gd name="T29" fmla="*/ 373 h 1792"/>
                <a:gd name="T30" fmla="*/ 849 w 1690"/>
                <a:gd name="T31" fmla="*/ 553 h 1792"/>
                <a:gd name="T32" fmla="*/ 841 w 1690"/>
                <a:gd name="T33" fmla="*/ 650 h 1792"/>
                <a:gd name="T34" fmla="*/ 833 w 1690"/>
                <a:gd name="T35" fmla="*/ 688 h 1792"/>
                <a:gd name="T36" fmla="*/ 863 w 1690"/>
                <a:gd name="T37" fmla="*/ 708 h 1792"/>
                <a:gd name="T38" fmla="*/ 957 w 1690"/>
                <a:gd name="T39" fmla="*/ 708 h 1792"/>
                <a:gd name="T40" fmla="*/ 1107 w 1690"/>
                <a:gd name="T41" fmla="*/ 680 h 1792"/>
                <a:gd name="T42" fmla="*/ 1237 w 1690"/>
                <a:gd name="T43" fmla="*/ 683 h 1792"/>
                <a:gd name="T44" fmla="*/ 1436 w 1690"/>
                <a:gd name="T45" fmla="*/ 711 h 1792"/>
                <a:gd name="T46" fmla="*/ 1524 w 1690"/>
                <a:gd name="T47" fmla="*/ 730 h 1792"/>
                <a:gd name="T48" fmla="*/ 1566 w 1690"/>
                <a:gd name="T49" fmla="*/ 758 h 1792"/>
                <a:gd name="T50" fmla="*/ 1604 w 1690"/>
                <a:gd name="T51" fmla="*/ 818 h 1792"/>
                <a:gd name="T52" fmla="*/ 1624 w 1690"/>
                <a:gd name="T53" fmla="*/ 901 h 1792"/>
                <a:gd name="T54" fmla="*/ 1596 w 1690"/>
                <a:gd name="T55" fmla="*/ 957 h 1792"/>
                <a:gd name="T56" fmla="*/ 1522 w 1690"/>
                <a:gd name="T57" fmla="*/ 1009 h 1792"/>
                <a:gd name="T58" fmla="*/ 1618 w 1690"/>
                <a:gd name="T59" fmla="*/ 1004 h 1792"/>
                <a:gd name="T60" fmla="*/ 1654 w 1690"/>
                <a:gd name="T61" fmla="*/ 1029 h 1792"/>
                <a:gd name="T62" fmla="*/ 1687 w 1690"/>
                <a:gd name="T63" fmla="*/ 1095 h 1792"/>
                <a:gd name="T64" fmla="*/ 1687 w 1690"/>
                <a:gd name="T65" fmla="*/ 1139 h 1792"/>
                <a:gd name="T66" fmla="*/ 1668 w 1690"/>
                <a:gd name="T67" fmla="*/ 1189 h 1792"/>
                <a:gd name="T68" fmla="*/ 1629 w 1690"/>
                <a:gd name="T69" fmla="*/ 1230 h 1792"/>
                <a:gd name="T70" fmla="*/ 1574 w 1690"/>
                <a:gd name="T71" fmla="*/ 1264 h 1792"/>
                <a:gd name="T72" fmla="*/ 1613 w 1690"/>
                <a:gd name="T73" fmla="*/ 1299 h 1792"/>
                <a:gd name="T74" fmla="*/ 1627 w 1690"/>
                <a:gd name="T75" fmla="*/ 1335 h 1792"/>
                <a:gd name="T76" fmla="*/ 1618 w 1690"/>
                <a:gd name="T77" fmla="*/ 1388 h 1792"/>
                <a:gd name="T78" fmla="*/ 1593 w 1690"/>
                <a:gd name="T79" fmla="*/ 1435 h 1792"/>
                <a:gd name="T80" fmla="*/ 1557 w 1690"/>
                <a:gd name="T81" fmla="*/ 1474 h 1792"/>
                <a:gd name="T82" fmla="*/ 1488 w 1690"/>
                <a:gd name="T83" fmla="*/ 1573 h 1792"/>
                <a:gd name="T84" fmla="*/ 1458 w 1690"/>
                <a:gd name="T85" fmla="*/ 1601 h 1792"/>
                <a:gd name="T86" fmla="*/ 1463 w 1690"/>
                <a:gd name="T87" fmla="*/ 1631 h 1792"/>
                <a:gd name="T88" fmla="*/ 1461 w 1690"/>
                <a:gd name="T89" fmla="*/ 1659 h 1792"/>
                <a:gd name="T90" fmla="*/ 1430 w 1690"/>
                <a:gd name="T91" fmla="*/ 1703 h 1792"/>
                <a:gd name="T92" fmla="*/ 1344 w 1690"/>
                <a:gd name="T93" fmla="*/ 1758 h 1792"/>
                <a:gd name="T94" fmla="*/ 1179 w 1690"/>
                <a:gd name="T95" fmla="*/ 1783 h 1792"/>
                <a:gd name="T96" fmla="*/ 1065 w 1690"/>
                <a:gd name="T97" fmla="*/ 1781 h 1792"/>
                <a:gd name="T98" fmla="*/ 921 w 1690"/>
                <a:gd name="T99" fmla="*/ 1789 h 1792"/>
                <a:gd name="T100" fmla="*/ 603 w 1690"/>
                <a:gd name="T101" fmla="*/ 1789 h 1792"/>
                <a:gd name="T102" fmla="*/ 501 w 1690"/>
                <a:gd name="T103" fmla="*/ 1775 h 1792"/>
                <a:gd name="T104" fmla="*/ 379 w 1690"/>
                <a:gd name="T105" fmla="*/ 1714 h 1792"/>
                <a:gd name="T106" fmla="*/ 252 w 1690"/>
                <a:gd name="T107" fmla="*/ 1700 h 1792"/>
                <a:gd name="T108" fmla="*/ 130 w 1690"/>
                <a:gd name="T109" fmla="*/ 1709 h 1792"/>
                <a:gd name="T110" fmla="*/ 86 w 1690"/>
                <a:gd name="T111" fmla="*/ 1609 h 1792"/>
                <a:gd name="T112" fmla="*/ 9 w 1690"/>
                <a:gd name="T113" fmla="*/ 1103 h 1792"/>
                <a:gd name="T114" fmla="*/ 0 w 1690"/>
                <a:gd name="T115" fmla="*/ 976 h 1792"/>
                <a:gd name="T116" fmla="*/ 130 w 1690"/>
                <a:gd name="T117" fmla="*/ 970 h 1792"/>
                <a:gd name="T118" fmla="*/ 241 w 1690"/>
                <a:gd name="T119" fmla="*/ 973 h 1792"/>
                <a:gd name="T120" fmla="*/ 271 w 1690"/>
                <a:gd name="T121" fmla="*/ 962 h 179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690"/>
                <a:gd name="T184" fmla="*/ 0 h 1792"/>
                <a:gd name="T185" fmla="*/ 1690 w 1690"/>
                <a:gd name="T186" fmla="*/ 1792 h 1792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690" h="1792">
                  <a:moveTo>
                    <a:pt x="271" y="962"/>
                  </a:moveTo>
                  <a:lnTo>
                    <a:pt x="299" y="946"/>
                  </a:lnTo>
                  <a:lnTo>
                    <a:pt x="318" y="932"/>
                  </a:lnTo>
                  <a:lnTo>
                    <a:pt x="327" y="926"/>
                  </a:lnTo>
                  <a:lnTo>
                    <a:pt x="329" y="921"/>
                  </a:lnTo>
                  <a:lnTo>
                    <a:pt x="368" y="805"/>
                  </a:lnTo>
                  <a:lnTo>
                    <a:pt x="399" y="719"/>
                  </a:lnTo>
                  <a:lnTo>
                    <a:pt x="412" y="683"/>
                  </a:lnTo>
                  <a:lnTo>
                    <a:pt x="426" y="658"/>
                  </a:lnTo>
                  <a:lnTo>
                    <a:pt x="459" y="614"/>
                  </a:lnTo>
                  <a:lnTo>
                    <a:pt x="512" y="550"/>
                  </a:lnTo>
                  <a:lnTo>
                    <a:pt x="559" y="495"/>
                  </a:lnTo>
                  <a:lnTo>
                    <a:pt x="581" y="464"/>
                  </a:lnTo>
                  <a:lnTo>
                    <a:pt x="595" y="423"/>
                  </a:lnTo>
                  <a:lnTo>
                    <a:pt x="614" y="346"/>
                  </a:lnTo>
                  <a:lnTo>
                    <a:pt x="636" y="268"/>
                  </a:lnTo>
                  <a:lnTo>
                    <a:pt x="647" y="229"/>
                  </a:lnTo>
                  <a:lnTo>
                    <a:pt x="650" y="216"/>
                  </a:lnTo>
                  <a:lnTo>
                    <a:pt x="647" y="196"/>
                  </a:lnTo>
                  <a:lnTo>
                    <a:pt x="642" y="141"/>
                  </a:lnTo>
                  <a:lnTo>
                    <a:pt x="628" y="64"/>
                  </a:lnTo>
                  <a:lnTo>
                    <a:pt x="642" y="44"/>
                  </a:lnTo>
                  <a:lnTo>
                    <a:pt x="650" y="36"/>
                  </a:lnTo>
                  <a:lnTo>
                    <a:pt x="672" y="19"/>
                  </a:lnTo>
                  <a:lnTo>
                    <a:pt x="686" y="11"/>
                  </a:lnTo>
                  <a:lnTo>
                    <a:pt x="700" y="3"/>
                  </a:lnTo>
                  <a:lnTo>
                    <a:pt x="717" y="0"/>
                  </a:lnTo>
                  <a:lnTo>
                    <a:pt x="733" y="0"/>
                  </a:lnTo>
                  <a:lnTo>
                    <a:pt x="750" y="8"/>
                  </a:lnTo>
                  <a:lnTo>
                    <a:pt x="772" y="19"/>
                  </a:lnTo>
                  <a:lnTo>
                    <a:pt x="794" y="33"/>
                  </a:lnTo>
                  <a:lnTo>
                    <a:pt x="819" y="53"/>
                  </a:lnTo>
                  <a:lnTo>
                    <a:pt x="841" y="75"/>
                  </a:lnTo>
                  <a:lnTo>
                    <a:pt x="863" y="100"/>
                  </a:lnTo>
                  <a:lnTo>
                    <a:pt x="880" y="124"/>
                  </a:lnTo>
                  <a:lnTo>
                    <a:pt x="894" y="155"/>
                  </a:lnTo>
                  <a:lnTo>
                    <a:pt x="902" y="185"/>
                  </a:lnTo>
                  <a:lnTo>
                    <a:pt x="905" y="216"/>
                  </a:lnTo>
                  <a:lnTo>
                    <a:pt x="902" y="246"/>
                  </a:lnTo>
                  <a:lnTo>
                    <a:pt x="899" y="276"/>
                  </a:lnTo>
                  <a:lnTo>
                    <a:pt x="891" y="301"/>
                  </a:lnTo>
                  <a:lnTo>
                    <a:pt x="885" y="326"/>
                  </a:lnTo>
                  <a:lnTo>
                    <a:pt x="874" y="346"/>
                  </a:lnTo>
                  <a:lnTo>
                    <a:pt x="866" y="359"/>
                  </a:lnTo>
                  <a:lnTo>
                    <a:pt x="869" y="373"/>
                  </a:lnTo>
                  <a:lnTo>
                    <a:pt x="872" y="398"/>
                  </a:lnTo>
                  <a:lnTo>
                    <a:pt x="858" y="489"/>
                  </a:lnTo>
                  <a:lnTo>
                    <a:pt x="849" y="553"/>
                  </a:lnTo>
                  <a:lnTo>
                    <a:pt x="847" y="597"/>
                  </a:lnTo>
                  <a:lnTo>
                    <a:pt x="844" y="625"/>
                  </a:lnTo>
                  <a:lnTo>
                    <a:pt x="841" y="650"/>
                  </a:lnTo>
                  <a:lnTo>
                    <a:pt x="833" y="675"/>
                  </a:lnTo>
                  <a:lnTo>
                    <a:pt x="833" y="680"/>
                  </a:lnTo>
                  <a:lnTo>
                    <a:pt x="833" y="688"/>
                  </a:lnTo>
                  <a:lnTo>
                    <a:pt x="838" y="694"/>
                  </a:lnTo>
                  <a:lnTo>
                    <a:pt x="847" y="700"/>
                  </a:lnTo>
                  <a:lnTo>
                    <a:pt x="863" y="708"/>
                  </a:lnTo>
                  <a:lnTo>
                    <a:pt x="888" y="711"/>
                  </a:lnTo>
                  <a:lnTo>
                    <a:pt x="921" y="713"/>
                  </a:lnTo>
                  <a:lnTo>
                    <a:pt x="957" y="708"/>
                  </a:lnTo>
                  <a:lnTo>
                    <a:pt x="1015" y="697"/>
                  </a:lnTo>
                  <a:lnTo>
                    <a:pt x="1079" y="686"/>
                  </a:lnTo>
                  <a:lnTo>
                    <a:pt x="1107" y="680"/>
                  </a:lnTo>
                  <a:lnTo>
                    <a:pt x="1132" y="680"/>
                  </a:lnTo>
                  <a:lnTo>
                    <a:pt x="1184" y="680"/>
                  </a:lnTo>
                  <a:lnTo>
                    <a:pt x="1237" y="683"/>
                  </a:lnTo>
                  <a:lnTo>
                    <a:pt x="1292" y="688"/>
                  </a:lnTo>
                  <a:lnTo>
                    <a:pt x="1344" y="697"/>
                  </a:lnTo>
                  <a:lnTo>
                    <a:pt x="1436" y="711"/>
                  </a:lnTo>
                  <a:lnTo>
                    <a:pt x="1486" y="719"/>
                  </a:lnTo>
                  <a:lnTo>
                    <a:pt x="1505" y="724"/>
                  </a:lnTo>
                  <a:lnTo>
                    <a:pt x="1524" y="730"/>
                  </a:lnTo>
                  <a:lnTo>
                    <a:pt x="1538" y="738"/>
                  </a:lnTo>
                  <a:lnTo>
                    <a:pt x="1552" y="747"/>
                  </a:lnTo>
                  <a:lnTo>
                    <a:pt x="1566" y="758"/>
                  </a:lnTo>
                  <a:lnTo>
                    <a:pt x="1577" y="769"/>
                  </a:lnTo>
                  <a:lnTo>
                    <a:pt x="1593" y="794"/>
                  </a:lnTo>
                  <a:lnTo>
                    <a:pt x="1604" y="818"/>
                  </a:lnTo>
                  <a:lnTo>
                    <a:pt x="1613" y="846"/>
                  </a:lnTo>
                  <a:lnTo>
                    <a:pt x="1624" y="893"/>
                  </a:lnTo>
                  <a:lnTo>
                    <a:pt x="1624" y="901"/>
                  </a:lnTo>
                  <a:lnTo>
                    <a:pt x="1616" y="921"/>
                  </a:lnTo>
                  <a:lnTo>
                    <a:pt x="1604" y="946"/>
                  </a:lnTo>
                  <a:lnTo>
                    <a:pt x="1596" y="957"/>
                  </a:lnTo>
                  <a:lnTo>
                    <a:pt x="1588" y="965"/>
                  </a:lnTo>
                  <a:lnTo>
                    <a:pt x="1544" y="995"/>
                  </a:lnTo>
                  <a:lnTo>
                    <a:pt x="1522" y="1009"/>
                  </a:lnTo>
                  <a:lnTo>
                    <a:pt x="1569" y="1004"/>
                  </a:lnTo>
                  <a:lnTo>
                    <a:pt x="1604" y="1001"/>
                  </a:lnTo>
                  <a:lnTo>
                    <a:pt x="1618" y="1004"/>
                  </a:lnTo>
                  <a:lnTo>
                    <a:pt x="1627" y="1006"/>
                  </a:lnTo>
                  <a:lnTo>
                    <a:pt x="1640" y="1015"/>
                  </a:lnTo>
                  <a:lnTo>
                    <a:pt x="1654" y="1029"/>
                  </a:lnTo>
                  <a:lnTo>
                    <a:pt x="1668" y="1045"/>
                  </a:lnTo>
                  <a:lnTo>
                    <a:pt x="1679" y="1067"/>
                  </a:lnTo>
                  <a:lnTo>
                    <a:pt x="1687" y="1095"/>
                  </a:lnTo>
                  <a:lnTo>
                    <a:pt x="1690" y="1109"/>
                  </a:lnTo>
                  <a:lnTo>
                    <a:pt x="1690" y="1125"/>
                  </a:lnTo>
                  <a:lnTo>
                    <a:pt x="1687" y="1139"/>
                  </a:lnTo>
                  <a:lnTo>
                    <a:pt x="1682" y="1156"/>
                  </a:lnTo>
                  <a:lnTo>
                    <a:pt x="1676" y="1172"/>
                  </a:lnTo>
                  <a:lnTo>
                    <a:pt x="1668" y="1189"/>
                  </a:lnTo>
                  <a:lnTo>
                    <a:pt x="1660" y="1197"/>
                  </a:lnTo>
                  <a:lnTo>
                    <a:pt x="1643" y="1219"/>
                  </a:lnTo>
                  <a:lnTo>
                    <a:pt x="1629" y="1230"/>
                  </a:lnTo>
                  <a:lnTo>
                    <a:pt x="1613" y="1244"/>
                  </a:lnTo>
                  <a:lnTo>
                    <a:pt x="1596" y="1255"/>
                  </a:lnTo>
                  <a:lnTo>
                    <a:pt x="1574" y="1264"/>
                  </a:lnTo>
                  <a:lnTo>
                    <a:pt x="1580" y="1269"/>
                  </a:lnTo>
                  <a:lnTo>
                    <a:pt x="1596" y="1280"/>
                  </a:lnTo>
                  <a:lnTo>
                    <a:pt x="1613" y="1299"/>
                  </a:lnTo>
                  <a:lnTo>
                    <a:pt x="1621" y="1311"/>
                  </a:lnTo>
                  <a:lnTo>
                    <a:pt x="1624" y="1322"/>
                  </a:lnTo>
                  <a:lnTo>
                    <a:pt x="1627" y="1335"/>
                  </a:lnTo>
                  <a:lnTo>
                    <a:pt x="1627" y="1352"/>
                  </a:lnTo>
                  <a:lnTo>
                    <a:pt x="1624" y="1369"/>
                  </a:lnTo>
                  <a:lnTo>
                    <a:pt x="1618" y="1388"/>
                  </a:lnTo>
                  <a:lnTo>
                    <a:pt x="1613" y="1405"/>
                  </a:lnTo>
                  <a:lnTo>
                    <a:pt x="1604" y="1421"/>
                  </a:lnTo>
                  <a:lnTo>
                    <a:pt x="1593" y="1435"/>
                  </a:lnTo>
                  <a:lnTo>
                    <a:pt x="1585" y="1446"/>
                  </a:lnTo>
                  <a:lnTo>
                    <a:pt x="1571" y="1457"/>
                  </a:lnTo>
                  <a:lnTo>
                    <a:pt x="1557" y="1474"/>
                  </a:lnTo>
                  <a:lnTo>
                    <a:pt x="1527" y="1515"/>
                  </a:lnTo>
                  <a:lnTo>
                    <a:pt x="1494" y="1568"/>
                  </a:lnTo>
                  <a:lnTo>
                    <a:pt x="1488" y="1573"/>
                  </a:lnTo>
                  <a:lnTo>
                    <a:pt x="1472" y="1584"/>
                  </a:lnTo>
                  <a:lnTo>
                    <a:pt x="1463" y="1593"/>
                  </a:lnTo>
                  <a:lnTo>
                    <a:pt x="1458" y="1601"/>
                  </a:lnTo>
                  <a:lnTo>
                    <a:pt x="1458" y="1612"/>
                  </a:lnTo>
                  <a:lnTo>
                    <a:pt x="1461" y="1620"/>
                  </a:lnTo>
                  <a:lnTo>
                    <a:pt x="1463" y="1631"/>
                  </a:lnTo>
                  <a:lnTo>
                    <a:pt x="1466" y="1640"/>
                  </a:lnTo>
                  <a:lnTo>
                    <a:pt x="1463" y="1651"/>
                  </a:lnTo>
                  <a:lnTo>
                    <a:pt x="1461" y="1659"/>
                  </a:lnTo>
                  <a:lnTo>
                    <a:pt x="1450" y="1676"/>
                  </a:lnTo>
                  <a:lnTo>
                    <a:pt x="1439" y="1692"/>
                  </a:lnTo>
                  <a:lnTo>
                    <a:pt x="1430" y="1703"/>
                  </a:lnTo>
                  <a:lnTo>
                    <a:pt x="1416" y="1714"/>
                  </a:lnTo>
                  <a:lnTo>
                    <a:pt x="1386" y="1736"/>
                  </a:lnTo>
                  <a:lnTo>
                    <a:pt x="1344" y="1758"/>
                  </a:lnTo>
                  <a:lnTo>
                    <a:pt x="1303" y="1770"/>
                  </a:lnTo>
                  <a:lnTo>
                    <a:pt x="1256" y="1778"/>
                  </a:lnTo>
                  <a:lnTo>
                    <a:pt x="1179" y="1783"/>
                  </a:lnTo>
                  <a:lnTo>
                    <a:pt x="1123" y="1783"/>
                  </a:lnTo>
                  <a:lnTo>
                    <a:pt x="1087" y="1783"/>
                  </a:lnTo>
                  <a:lnTo>
                    <a:pt x="1065" y="1781"/>
                  </a:lnTo>
                  <a:lnTo>
                    <a:pt x="1043" y="1783"/>
                  </a:lnTo>
                  <a:lnTo>
                    <a:pt x="999" y="1786"/>
                  </a:lnTo>
                  <a:lnTo>
                    <a:pt x="921" y="1789"/>
                  </a:lnTo>
                  <a:lnTo>
                    <a:pt x="766" y="1792"/>
                  </a:lnTo>
                  <a:lnTo>
                    <a:pt x="681" y="1792"/>
                  </a:lnTo>
                  <a:lnTo>
                    <a:pt x="603" y="1789"/>
                  </a:lnTo>
                  <a:lnTo>
                    <a:pt x="540" y="1783"/>
                  </a:lnTo>
                  <a:lnTo>
                    <a:pt x="517" y="1781"/>
                  </a:lnTo>
                  <a:lnTo>
                    <a:pt x="501" y="1775"/>
                  </a:lnTo>
                  <a:lnTo>
                    <a:pt x="451" y="1753"/>
                  </a:lnTo>
                  <a:lnTo>
                    <a:pt x="412" y="1731"/>
                  </a:lnTo>
                  <a:lnTo>
                    <a:pt x="379" y="1714"/>
                  </a:lnTo>
                  <a:lnTo>
                    <a:pt x="357" y="1706"/>
                  </a:lnTo>
                  <a:lnTo>
                    <a:pt x="327" y="1703"/>
                  </a:lnTo>
                  <a:lnTo>
                    <a:pt x="252" y="1700"/>
                  </a:lnTo>
                  <a:lnTo>
                    <a:pt x="208" y="1703"/>
                  </a:lnTo>
                  <a:lnTo>
                    <a:pt x="166" y="1706"/>
                  </a:lnTo>
                  <a:lnTo>
                    <a:pt x="130" y="1709"/>
                  </a:lnTo>
                  <a:lnTo>
                    <a:pt x="116" y="1714"/>
                  </a:lnTo>
                  <a:lnTo>
                    <a:pt x="105" y="1717"/>
                  </a:lnTo>
                  <a:lnTo>
                    <a:pt x="86" y="1609"/>
                  </a:lnTo>
                  <a:lnTo>
                    <a:pt x="45" y="1363"/>
                  </a:lnTo>
                  <a:lnTo>
                    <a:pt x="25" y="1228"/>
                  </a:lnTo>
                  <a:lnTo>
                    <a:pt x="9" y="1103"/>
                  </a:lnTo>
                  <a:lnTo>
                    <a:pt x="3" y="1051"/>
                  </a:lnTo>
                  <a:lnTo>
                    <a:pt x="0" y="1009"/>
                  </a:lnTo>
                  <a:lnTo>
                    <a:pt x="0" y="976"/>
                  </a:lnTo>
                  <a:lnTo>
                    <a:pt x="3" y="957"/>
                  </a:lnTo>
                  <a:lnTo>
                    <a:pt x="45" y="962"/>
                  </a:lnTo>
                  <a:lnTo>
                    <a:pt x="130" y="970"/>
                  </a:lnTo>
                  <a:lnTo>
                    <a:pt x="180" y="973"/>
                  </a:lnTo>
                  <a:lnTo>
                    <a:pt x="222" y="976"/>
                  </a:lnTo>
                  <a:lnTo>
                    <a:pt x="241" y="973"/>
                  </a:lnTo>
                  <a:lnTo>
                    <a:pt x="255" y="970"/>
                  </a:lnTo>
                  <a:lnTo>
                    <a:pt x="266" y="968"/>
                  </a:lnTo>
                  <a:lnTo>
                    <a:pt x="271" y="962"/>
                  </a:lnTo>
                  <a:close/>
                </a:path>
              </a:pathLst>
            </a:custGeom>
            <a:solidFill>
              <a:srgbClr val="E6CF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N"/>
            </a:p>
          </p:txBody>
        </p:sp>
        <p:sp>
          <p:nvSpPr>
            <p:cNvPr id="24611" name="Freeform 23"/>
            <p:cNvSpPr>
              <a:spLocks/>
            </p:cNvSpPr>
            <p:nvPr/>
          </p:nvSpPr>
          <p:spPr bwMode="auto">
            <a:xfrm>
              <a:off x="1552" y="1843"/>
              <a:ext cx="713" cy="356"/>
            </a:xfrm>
            <a:custGeom>
              <a:avLst/>
              <a:gdLst>
                <a:gd name="T0" fmla="*/ 108 w 713"/>
                <a:gd name="T1" fmla="*/ 99 h 356"/>
                <a:gd name="T2" fmla="*/ 77 w 713"/>
                <a:gd name="T3" fmla="*/ 108 h 356"/>
                <a:gd name="T4" fmla="*/ 52 w 713"/>
                <a:gd name="T5" fmla="*/ 116 h 356"/>
                <a:gd name="T6" fmla="*/ 36 w 713"/>
                <a:gd name="T7" fmla="*/ 124 h 356"/>
                <a:gd name="T8" fmla="*/ 30 w 713"/>
                <a:gd name="T9" fmla="*/ 130 h 356"/>
                <a:gd name="T10" fmla="*/ 25 w 713"/>
                <a:gd name="T11" fmla="*/ 141 h 356"/>
                <a:gd name="T12" fmla="*/ 14 w 713"/>
                <a:gd name="T13" fmla="*/ 171 h 356"/>
                <a:gd name="T14" fmla="*/ 8 w 713"/>
                <a:gd name="T15" fmla="*/ 204 h 356"/>
                <a:gd name="T16" fmla="*/ 5 w 713"/>
                <a:gd name="T17" fmla="*/ 226 h 356"/>
                <a:gd name="T18" fmla="*/ 8 w 713"/>
                <a:gd name="T19" fmla="*/ 235 h 356"/>
                <a:gd name="T20" fmla="*/ 14 w 713"/>
                <a:gd name="T21" fmla="*/ 249 h 356"/>
                <a:gd name="T22" fmla="*/ 33 w 713"/>
                <a:gd name="T23" fmla="*/ 279 h 356"/>
                <a:gd name="T24" fmla="*/ 44 w 713"/>
                <a:gd name="T25" fmla="*/ 296 h 356"/>
                <a:gd name="T26" fmla="*/ 58 w 713"/>
                <a:gd name="T27" fmla="*/ 309 h 356"/>
                <a:gd name="T28" fmla="*/ 72 w 713"/>
                <a:gd name="T29" fmla="*/ 320 h 356"/>
                <a:gd name="T30" fmla="*/ 85 w 713"/>
                <a:gd name="T31" fmla="*/ 326 h 356"/>
                <a:gd name="T32" fmla="*/ 108 w 713"/>
                <a:gd name="T33" fmla="*/ 332 h 356"/>
                <a:gd name="T34" fmla="*/ 146 w 713"/>
                <a:gd name="T35" fmla="*/ 334 h 356"/>
                <a:gd name="T36" fmla="*/ 249 w 713"/>
                <a:gd name="T37" fmla="*/ 345 h 356"/>
                <a:gd name="T38" fmla="*/ 354 w 713"/>
                <a:gd name="T39" fmla="*/ 354 h 356"/>
                <a:gd name="T40" fmla="*/ 412 w 713"/>
                <a:gd name="T41" fmla="*/ 356 h 356"/>
                <a:gd name="T42" fmla="*/ 426 w 713"/>
                <a:gd name="T43" fmla="*/ 354 h 356"/>
                <a:gd name="T44" fmla="*/ 448 w 713"/>
                <a:gd name="T45" fmla="*/ 348 h 356"/>
                <a:gd name="T46" fmla="*/ 495 w 713"/>
                <a:gd name="T47" fmla="*/ 334 h 356"/>
                <a:gd name="T48" fmla="*/ 553 w 713"/>
                <a:gd name="T49" fmla="*/ 315 h 356"/>
                <a:gd name="T50" fmla="*/ 608 w 713"/>
                <a:gd name="T51" fmla="*/ 268 h 356"/>
                <a:gd name="T52" fmla="*/ 675 w 713"/>
                <a:gd name="T53" fmla="*/ 207 h 356"/>
                <a:gd name="T54" fmla="*/ 688 w 713"/>
                <a:gd name="T55" fmla="*/ 190 h 356"/>
                <a:gd name="T56" fmla="*/ 702 w 713"/>
                <a:gd name="T57" fmla="*/ 166 h 356"/>
                <a:gd name="T58" fmla="*/ 708 w 713"/>
                <a:gd name="T59" fmla="*/ 155 h 356"/>
                <a:gd name="T60" fmla="*/ 711 w 713"/>
                <a:gd name="T61" fmla="*/ 141 h 356"/>
                <a:gd name="T62" fmla="*/ 713 w 713"/>
                <a:gd name="T63" fmla="*/ 127 h 356"/>
                <a:gd name="T64" fmla="*/ 711 w 713"/>
                <a:gd name="T65" fmla="*/ 113 h 356"/>
                <a:gd name="T66" fmla="*/ 713 w 713"/>
                <a:gd name="T67" fmla="*/ 96 h 356"/>
                <a:gd name="T68" fmla="*/ 711 w 713"/>
                <a:gd name="T69" fmla="*/ 83 h 356"/>
                <a:gd name="T70" fmla="*/ 708 w 713"/>
                <a:gd name="T71" fmla="*/ 63 h 356"/>
                <a:gd name="T72" fmla="*/ 702 w 713"/>
                <a:gd name="T73" fmla="*/ 44 h 356"/>
                <a:gd name="T74" fmla="*/ 691 w 713"/>
                <a:gd name="T75" fmla="*/ 25 h 356"/>
                <a:gd name="T76" fmla="*/ 686 w 713"/>
                <a:gd name="T77" fmla="*/ 16 h 356"/>
                <a:gd name="T78" fmla="*/ 677 w 713"/>
                <a:gd name="T79" fmla="*/ 11 h 356"/>
                <a:gd name="T80" fmla="*/ 666 w 713"/>
                <a:gd name="T81" fmla="*/ 5 h 356"/>
                <a:gd name="T82" fmla="*/ 655 w 713"/>
                <a:gd name="T83" fmla="*/ 0 h 356"/>
                <a:gd name="T84" fmla="*/ 567 w 713"/>
                <a:gd name="T85" fmla="*/ 47 h 356"/>
                <a:gd name="T86" fmla="*/ 498 w 713"/>
                <a:gd name="T87" fmla="*/ 83 h 356"/>
                <a:gd name="T88" fmla="*/ 464 w 713"/>
                <a:gd name="T89" fmla="*/ 96 h 356"/>
                <a:gd name="T90" fmla="*/ 439 w 713"/>
                <a:gd name="T91" fmla="*/ 105 h 356"/>
                <a:gd name="T92" fmla="*/ 406 w 713"/>
                <a:gd name="T93" fmla="*/ 108 h 356"/>
                <a:gd name="T94" fmla="*/ 354 w 713"/>
                <a:gd name="T95" fmla="*/ 110 h 356"/>
                <a:gd name="T96" fmla="*/ 215 w 713"/>
                <a:gd name="T97" fmla="*/ 108 h 356"/>
                <a:gd name="T98" fmla="*/ 80 w 713"/>
                <a:gd name="T99" fmla="*/ 99 h 356"/>
                <a:gd name="T100" fmla="*/ 30 w 713"/>
                <a:gd name="T101" fmla="*/ 96 h 356"/>
                <a:gd name="T102" fmla="*/ 0 w 713"/>
                <a:gd name="T103" fmla="*/ 91 h 356"/>
                <a:gd name="T104" fmla="*/ 108 w 713"/>
                <a:gd name="T105" fmla="*/ 99 h 35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13"/>
                <a:gd name="T160" fmla="*/ 0 h 356"/>
                <a:gd name="T161" fmla="*/ 713 w 713"/>
                <a:gd name="T162" fmla="*/ 356 h 35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13" h="356">
                  <a:moveTo>
                    <a:pt x="108" y="99"/>
                  </a:moveTo>
                  <a:lnTo>
                    <a:pt x="77" y="108"/>
                  </a:lnTo>
                  <a:lnTo>
                    <a:pt x="52" y="116"/>
                  </a:lnTo>
                  <a:lnTo>
                    <a:pt x="36" y="124"/>
                  </a:lnTo>
                  <a:lnTo>
                    <a:pt x="30" y="130"/>
                  </a:lnTo>
                  <a:lnTo>
                    <a:pt x="25" y="141"/>
                  </a:lnTo>
                  <a:lnTo>
                    <a:pt x="14" y="171"/>
                  </a:lnTo>
                  <a:lnTo>
                    <a:pt x="8" y="204"/>
                  </a:lnTo>
                  <a:lnTo>
                    <a:pt x="5" y="226"/>
                  </a:lnTo>
                  <a:lnTo>
                    <a:pt x="8" y="235"/>
                  </a:lnTo>
                  <a:lnTo>
                    <a:pt x="14" y="249"/>
                  </a:lnTo>
                  <a:lnTo>
                    <a:pt x="33" y="279"/>
                  </a:lnTo>
                  <a:lnTo>
                    <a:pt x="44" y="296"/>
                  </a:lnTo>
                  <a:lnTo>
                    <a:pt x="58" y="309"/>
                  </a:lnTo>
                  <a:lnTo>
                    <a:pt x="72" y="320"/>
                  </a:lnTo>
                  <a:lnTo>
                    <a:pt x="85" y="326"/>
                  </a:lnTo>
                  <a:lnTo>
                    <a:pt x="108" y="332"/>
                  </a:lnTo>
                  <a:lnTo>
                    <a:pt x="146" y="334"/>
                  </a:lnTo>
                  <a:lnTo>
                    <a:pt x="249" y="345"/>
                  </a:lnTo>
                  <a:lnTo>
                    <a:pt x="354" y="354"/>
                  </a:lnTo>
                  <a:lnTo>
                    <a:pt x="412" y="356"/>
                  </a:lnTo>
                  <a:lnTo>
                    <a:pt x="426" y="354"/>
                  </a:lnTo>
                  <a:lnTo>
                    <a:pt x="448" y="348"/>
                  </a:lnTo>
                  <a:lnTo>
                    <a:pt x="495" y="334"/>
                  </a:lnTo>
                  <a:lnTo>
                    <a:pt x="553" y="315"/>
                  </a:lnTo>
                  <a:lnTo>
                    <a:pt x="608" y="268"/>
                  </a:lnTo>
                  <a:lnTo>
                    <a:pt x="675" y="207"/>
                  </a:lnTo>
                  <a:lnTo>
                    <a:pt x="688" y="190"/>
                  </a:lnTo>
                  <a:lnTo>
                    <a:pt x="702" y="166"/>
                  </a:lnTo>
                  <a:lnTo>
                    <a:pt x="708" y="155"/>
                  </a:lnTo>
                  <a:lnTo>
                    <a:pt x="711" y="141"/>
                  </a:lnTo>
                  <a:lnTo>
                    <a:pt x="713" y="127"/>
                  </a:lnTo>
                  <a:lnTo>
                    <a:pt x="711" y="113"/>
                  </a:lnTo>
                  <a:lnTo>
                    <a:pt x="713" y="96"/>
                  </a:lnTo>
                  <a:lnTo>
                    <a:pt x="711" y="83"/>
                  </a:lnTo>
                  <a:lnTo>
                    <a:pt x="708" y="63"/>
                  </a:lnTo>
                  <a:lnTo>
                    <a:pt x="702" y="44"/>
                  </a:lnTo>
                  <a:lnTo>
                    <a:pt x="691" y="25"/>
                  </a:lnTo>
                  <a:lnTo>
                    <a:pt x="686" y="16"/>
                  </a:lnTo>
                  <a:lnTo>
                    <a:pt x="677" y="11"/>
                  </a:lnTo>
                  <a:lnTo>
                    <a:pt x="666" y="5"/>
                  </a:lnTo>
                  <a:lnTo>
                    <a:pt x="655" y="0"/>
                  </a:lnTo>
                  <a:lnTo>
                    <a:pt x="567" y="47"/>
                  </a:lnTo>
                  <a:lnTo>
                    <a:pt x="498" y="83"/>
                  </a:lnTo>
                  <a:lnTo>
                    <a:pt x="464" y="96"/>
                  </a:lnTo>
                  <a:lnTo>
                    <a:pt x="439" y="105"/>
                  </a:lnTo>
                  <a:lnTo>
                    <a:pt x="406" y="108"/>
                  </a:lnTo>
                  <a:lnTo>
                    <a:pt x="354" y="110"/>
                  </a:lnTo>
                  <a:lnTo>
                    <a:pt x="215" y="108"/>
                  </a:lnTo>
                  <a:lnTo>
                    <a:pt x="80" y="99"/>
                  </a:lnTo>
                  <a:lnTo>
                    <a:pt x="30" y="96"/>
                  </a:lnTo>
                  <a:lnTo>
                    <a:pt x="0" y="91"/>
                  </a:lnTo>
                  <a:lnTo>
                    <a:pt x="108" y="99"/>
                  </a:lnTo>
                  <a:close/>
                </a:path>
              </a:pathLst>
            </a:custGeom>
            <a:solidFill>
              <a:srgbClr val="E6CF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N"/>
            </a:p>
          </p:txBody>
        </p:sp>
        <p:sp>
          <p:nvSpPr>
            <p:cNvPr id="24612" name="Freeform 24"/>
            <p:cNvSpPr>
              <a:spLocks/>
            </p:cNvSpPr>
            <p:nvPr/>
          </p:nvSpPr>
          <p:spPr bwMode="auto">
            <a:xfrm>
              <a:off x="1588" y="2147"/>
              <a:ext cx="558" cy="260"/>
            </a:xfrm>
            <a:custGeom>
              <a:avLst/>
              <a:gdLst>
                <a:gd name="T0" fmla="*/ 285 w 558"/>
                <a:gd name="T1" fmla="*/ 41 h 260"/>
                <a:gd name="T2" fmla="*/ 207 w 558"/>
                <a:gd name="T3" fmla="*/ 44 h 260"/>
                <a:gd name="T4" fmla="*/ 105 w 558"/>
                <a:gd name="T5" fmla="*/ 52 h 260"/>
                <a:gd name="T6" fmla="*/ 91 w 558"/>
                <a:gd name="T7" fmla="*/ 55 h 260"/>
                <a:gd name="T8" fmla="*/ 74 w 558"/>
                <a:gd name="T9" fmla="*/ 61 h 260"/>
                <a:gd name="T10" fmla="*/ 55 w 558"/>
                <a:gd name="T11" fmla="*/ 72 h 260"/>
                <a:gd name="T12" fmla="*/ 38 w 558"/>
                <a:gd name="T13" fmla="*/ 83 h 260"/>
                <a:gd name="T14" fmla="*/ 22 w 558"/>
                <a:gd name="T15" fmla="*/ 94 h 260"/>
                <a:gd name="T16" fmla="*/ 11 w 558"/>
                <a:gd name="T17" fmla="*/ 108 h 260"/>
                <a:gd name="T18" fmla="*/ 2 w 558"/>
                <a:gd name="T19" fmla="*/ 122 h 260"/>
                <a:gd name="T20" fmla="*/ 0 w 558"/>
                <a:gd name="T21" fmla="*/ 135 h 260"/>
                <a:gd name="T22" fmla="*/ 2 w 558"/>
                <a:gd name="T23" fmla="*/ 155 h 260"/>
                <a:gd name="T24" fmla="*/ 5 w 558"/>
                <a:gd name="T25" fmla="*/ 171 h 260"/>
                <a:gd name="T26" fmla="*/ 16 w 558"/>
                <a:gd name="T27" fmla="*/ 202 h 260"/>
                <a:gd name="T28" fmla="*/ 27 w 558"/>
                <a:gd name="T29" fmla="*/ 221 h 260"/>
                <a:gd name="T30" fmla="*/ 30 w 558"/>
                <a:gd name="T31" fmla="*/ 227 h 260"/>
                <a:gd name="T32" fmla="*/ 47 w 558"/>
                <a:gd name="T33" fmla="*/ 235 h 260"/>
                <a:gd name="T34" fmla="*/ 72 w 558"/>
                <a:gd name="T35" fmla="*/ 240 h 260"/>
                <a:gd name="T36" fmla="*/ 108 w 558"/>
                <a:gd name="T37" fmla="*/ 243 h 260"/>
                <a:gd name="T38" fmla="*/ 204 w 558"/>
                <a:gd name="T39" fmla="*/ 251 h 260"/>
                <a:gd name="T40" fmla="*/ 279 w 558"/>
                <a:gd name="T41" fmla="*/ 257 h 260"/>
                <a:gd name="T42" fmla="*/ 318 w 558"/>
                <a:gd name="T43" fmla="*/ 260 h 260"/>
                <a:gd name="T44" fmla="*/ 337 w 558"/>
                <a:gd name="T45" fmla="*/ 260 h 260"/>
                <a:gd name="T46" fmla="*/ 348 w 558"/>
                <a:gd name="T47" fmla="*/ 257 h 260"/>
                <a:gd name="T48" fmla="*/ 434 w 558"/>
                <a:gd name="T49" fmla="*/ 210 h 260"/>
                <a:gd name="T50" fmla="*/ 481 w 558"/>
                <a:gd name="T51" fmla="*/ 180 h 260"/>
                <a:gd name="T52" fmla="*/ 497 w 558"/>
                <a:gd name="T53" fmla="*/ 169 h 260"/>
                <a:gd name="T54" fmla="*/ 506 w 558"/>
                <a:gd name="T55" fmla="*/ 157 h 260"/>
                <a:gd name="T56" fmla="*/ 522 w 558"/>
                <a:gd name="T57" fmla="*/ 135 h 260"/>
                <a:gd name="T58" fmla="*/ 536 w 558"/>
                <a:gd name="T59" fmla="*/ 116 h 260"/>
                <a:gd name="T60" fmla="*/ 547 w 558"/>
                <a:gd name="T61" fmla="*/ 91 h 260"/>
                <a:gd name="T62" fmla="*/ 556 w 558"/>
                <a:gd name="T63" fmla="*/ 66 h 260"/>
                <a:gd name="T64" fmla="*/ 558 w 558"/>
                <a:gd name="T65" fmla="*/ 55 h 260"/>
                <a:gd name="T66" fmla="*/ 558 w 558"/>
                <a:gd name="T67" fmla="*/ 41 h 260"/>
                <a:gd name="T68" fmla="*/ 556 w 558"/>
                <a:gd name="T69" fmla="*/ 30 h 260"/>
                <a:gd name="T70" fmla="*/ 550 w 558"/>
                <a:gd name="T71" fmla="*/ 19 h 260"/>
                <a:gd name="T72" fmla="*/ 539 w 558"/>
                <a:gd name="T73" fmla="*/ 8 h 260"/>
                <a:gd name="T74" fmla="*/ 528 w 558"/>
                <a:gd name="T75" fmla="*/ 0 h 260"/>
                <a:gd name="T76" fmla="*/ 448 w 558"/>
                <a:gd name="T77" fmla="*/ 22 h 260"/>
                <a:gd name="T78" fmla="*/ 390 w 558"/>
                <a:gd name="T79" fmla="*/ 36 h 260"/>
                <a:gd name="T80" fmla="*/ 359 w 558"/>
                <a:gd name="T81" fmla="*/ 41 h 260"/>
                <a:gd name="T82" fmla="*/ 285 w 558"/>
                <a:gd name="T83" fmla="*/ 41 h 26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558"/>
                <a:gd name="T127" fmla="*/ 0 h 260"/>
                <a:gd name="T128" fmla="*/ 558 w 558"/>
                <a:gd name="T129" fmla="*/ 260 h 260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558" h="260">
                  <a:moveTo>
                    <a:pt x="285" y="41"/>
                  </a:moveTo>
                  <a:lnTo>
                    <a:pt x="207" y="44"/>
                  </a:lnTo>
                  <a:lnTo>
                    <a:pt x="105" y="52"/>
                  </a:lnTo>
                  <a:lnTo>
                    <a:pt x="91" y="55"/>
                  </a:lnTo>
                  <a:lnTo>
                    <a:pt x="74" y="61"/>
                  </a:lnTo>
                  <a:lnTo>
                    <a:pt x="55" y="72"/>
                  </a:lnTo>
                  <a:lnTo>
                    <a:pt x="38" y="83"/>
                  </a:lnTo>
                  <a:lnTo>
                    <a:pt x="22" y="94"/>
                  </a:lnTo>
                  <a:lnTo>
                    <a:pt x="11" y="108"/>
                  </a:lnTo>
                  <a:lnTo>
                    <a:pt x="2" y="122"/>
                  </a:lnTo>
                  <a:lnTo>
                    <a:pt x="0" y="135"/>
                  </a:lnTo>
                  <a:lnTo>
                    <a:pt x="2" y="155"/>
                  </a:lnTo>
                  <a:lnTo>
                    <a:pt x="5" y="171"/>
                  </a:lnTo>
                  <a:lnTo>
                    <a:pt x="16" y="202"/>
                  </a:lnTo>
                  <a:lnTo>
                    <a:pt x="27" y="221"/>
                  </a:lnTo>
                  <a:lnTo>
                    <a:pt x="30" y="227"/>
                  </a:lnTo>
                  <a:lnTo>
                    <a:pt x="47" y="235"/>
                  </a:lnTo>
                  <a:lnTo>
                    <a:pt x="72" y="240"/>
                  </a:lnTo>
                  <a:lnTo>
                    <a:pt x="108" y="243"/>
                  </a:lnTo>
                  <a:lnTo>
                    <a:pt x="204" y="251"/>
                  </a:lnTo>
                  <a:lnTo>
                    <a:pt x="279" y="257"/>
                  </a:lnTo>
                  <a:lnTo>
                    <a:pt x="318" y="260"/>
                  </a:lnTo>
                  <a:lnTo>
                    <a:pt x="337" y="260"/>
                  </a:lnTo>
                  <a:lnTo>
                    <a:pt x="348" y="257"/>
                  </a:lnTo>
                  <a:lnTo>
                    <a:pt x="434" y="210"/>
                  </a:lnTo>
                  <a:lnTo>
                    <a:pt x="481" y="180"/>
                  </a:lnTo>
                  <a:lnTo>
                    <a:pt x="497" y="169"/>
                  </a:lnTo>
                  <a:lnTo>
                    <a:pt x="506" y="157"/>
                  </a:lnTo>
                  <a:lnTo>
                    <a:pt x="522" y="135"/>
                  </a:lnTo>
                  <a:lnTo>
                    <a:pt x="536" y="116"/>
                  </a:lnTo>
                  <a:lnTo>
                    <a:pt x="547" y="91"/>
                  </a:lnTo>
                  <a:lnTo>
                    <a:pt x="556" y="66"/>
                  </a:lnTo>
                  <a:lnTo>
                    <a:pt x="558" y="55"/>
                  </a:lnTo>
                  <a:lnTo>
                    <a:pt x="558" y="41"/>
                  </a:lnTo>
                  <a:lnTo>
                    <a:pt x="556" y="30"/>
                  </a:lnTo>
                  <a:lnTo>
                    <a:pt x="550" y="19"/>
                  </a:lnTo>
                  <a:lnTo>
                    <a:pt x="539" y="8"/>
                  </a:lnTo>
                  <a:lnTo>
                    <a:pt x="528" y="0"/>
                  </a:lnTo>
                  <a:lnTo>
                    <a:pt x="448" y="22"/>
                  </a:lnTo>
                  <a:lnTo>
                    <a:pt x="390" y="36"/>
                  </a:lnTo>
                  <a:lnTo>
                    <a:pt x="359" y="41"/>
                  </a:lnTo>
                  <a:lnTo>
                    <a:pt x="285" y="41"/>
                  </a:lnTo>
                  <a:close/>
                </a:path>
              </a:pathLst>
            </a:custGeom>
            <a:solidFill>
              <a:srgbClr val="E6CF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N"/>
            </a:p>
          </p:txBody>
        </p:sp>
        <p:sp>
          <p:nvSpPr>
            <p:cNvPr id="24613" name="Freeform 25"/>
            <p:cNvSpPr>
              <a:spLocks/>
            </p:cNvSpPr>
            <p:nvPr/>
          </p:nvSpPr>
          <p:spPr bwMode="auto">
            <a:xfrm>
              <a:off x="517" y="1519"/>
              <a:ext cx="318" cy="951"/>
            </a:xfrm>
            <a:custGeom>
              <a:avLst/>
              <a:gdLst>
                <a:gd name="T0" fmla="*/ 224 w 318"/>
                <a:gd name="T1" fmla="*/ 11 h 951"/>
                <a:gd name="T2" fmla="*/ 233 w 318"/>
                <a:gd name="T3" fmla="*/ 122 h 951"/>
                <a:gd name="T4" fmla="*/ 255 w 318"/>
                <a:gd name="T5" fmla="*/ 368 h 951"/>
                <a:gd name="T6" fmla="*/ 269 w 318"/>
                <a:gd name="T7" fmla="*/ 503 h 951"/>
                <a:gd name="T8" fmla="*/ 285 w 318"/>
                <a:gd name="T9" fmla="*/ 631 h 951"/>
                <a:gd name="T10" fmla="*/ 302 w 318"/>
                <a:gd name="T11" fmla="*/ 730 h 951"/>
                <a:gd name="T12" fmla="*/ 310 w 318"/>
                <a:gd name="T13" fmla="*/ 766 h 951"/>
                <a:gd name="T14" fmla="*/ 318 w 318"/>
                <a:gd name="T15" fmla="*/ 791 h 951"/>
                <a:gd name="T16" fmla="*/ 316 w 318"/>
                <a:gd name="T17" fmla="*/ 805 h 951"/>
                <a:gd name="T18" fmla="*/ 313 w 318"/>
                <a:gd name="T19" fmla="*/ 821 h 951"/>
                <a:gd name="T20" fmla="*/ 304 w 318"/>
                <a:gd name="T21" fmla="*/ 841 h 951"/>
                <a:gd name="T22" fmla="*/ 291 w 318"/>
                <a:gd name="T23" fmla="*/ 860 h 951"/>
                <a:gd name="T24" fmla="*/ 280 w 318"/>
                <a:gd name="T25" fmla="*/ 871 h 951"/>
                <a:gd name="T26" fmla="*/ 266 w 318"/>
                <a:gd name="T27" fmla="*/ 882 h 951"/>
                <a:gd name="T28" fmla="*/ 252 w 318"/>
                <a:gd name="T29" fmla="*/ 893 h 951"/>
                <a:gd name="T30" fmla="*/ 235 w 318"/>
                <a:gd name="T31" fmla="*/ 902 h 951"/>
                <a:gd name="T32" fmla="*/ 213 w 318"/>
                <a:gd name="T33" fmla="*/ 910 h 951"/>
                <a:gd name="T34" fmla="*/ 191 w 318"/>
                <a:gd name="T35" fmla="*/ 915 h 951"/>
                <a:gd name="T36" fmla="*/ 105 w 318"/>
                <a:gd name="T37" fmla="*/ 938 h 951"/>
                <a:gd name="T38" fmla="*/ 47 w 318"/>
                <a:gd name="T39" fmla="*/ 946 h 951"/>
                <a:gd name="T40" fmla="*/ 17 w 318"/>
                <a:gd name="T41" fmla="*/ 951 h 951"/>
                <a:gd name="T42" fmla="*/ 6 w 318"/>
                <a:gd name="T43" fmla="*/ 951 h 951"/>
                <a:gd name="T44" fmla="*/ 3 w 318"/>
                <a:gd name="T45" fmla="*/ 816 h 951"/>
                <a:gd name="T46" fmla="*/ 0 w 318"/>
                <a:gd name="T47" fmla="*/ 672 h 951"/>
                <a:gd name="T48" fmla="*/ 0 w 318"/>
                <a:gd name="T49" fmla="*/ 509 h 951"/>
                <a:gd name="T50" fmla="*/ 3 w 318"/>
                <a:gd name="T51" fmla="*/ 340 h 951"/>
                <a:gd name="T52" fmla="*/ 9 w 318"/>
                <a:gd name="T53" fmla="*/ 260 h 951"/>
                <a:gd name="T54" fmla="*/ 14 w 318"/>
                <a:gd name="T55" fmla="*/ 185 h 951"/>
                <a:gd name="T56" fmla="*/ 20 w 318"/>
                <a:gd name="T57" fmla="*/ 119 h 951"/>
                <a:gd name="T58" fmla="*/ 28 w 318"/>
                <a:gd name="T59" fmla="*/ 67 h 951"/>
                <a:gd name="T60" fmla="*/ 39 w 318"/>
                <a:gd name="T61" fmla="*/ 25 h 951"/>
                <a:gd name="T62" fmla="*/ 44 w 318"/>
                <a:gd name="T63" fmla="*/ 11 h 951"/>
                <a:gd name="T64" fmla="*/ 53 w 318"/>
                <a:gd name="T65" fmla="*/ 0 h 951"/>
                <a:gd name="T66" fmla="*/ 224 w 318"/>
                <a:gd name="T67" fmla="*/ 11 h 95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318"/>
                <a:gd name="T103" fmla="*/ 0 h 951"/>
                <a:gd name="T104" fmla="*/ 318 w 318"/>
                <a:gd name="T105" fmla="*/ 951 h 951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318" h="951">
                  <a:moveTo>
                    <a:pt x="224" y="11"/>
                  </a:moveTo>
                  <a:lnTo>
                    <a:pt x="233" y="122"/>
                  </a:lnTo>
                  <a:lnTo>
                    <a:pt x="255" y="368"/>
                  </a:lnTo>
                  <a:lnTo>
                    <a:pt x="269" y="503"/>
                  </a:lnTo>
                  <a:lnTo>
                    <a:pt x="285" y="631"/>
                  </a:lnTo>
                  <a:lnTo>
                    <a:pt x="302" y="730"/>
                  </a:lnTo>
                  <a:lnTo>
                    <a:pt x="310" y="766"/>
                  </a:lnTo>
                  <a:lnTo>
                    <a:pt x="318" y="791"/>
                  </a:lnTo>
                  <a:lnTo>
                    <a:pt x="316" y="805"/>
                  </a:lnTo>
                  <a:lnTo>
                    <a:pt x="313" y="821"/>
                  </a:lnTo>
                  <a:lnTo>
                    <a:pt x="304" y="841"/>
                  </a:lnTo>
                  <a:lnTo>
                    <a:pt x="291" y="860"/>
                  </a:lnTo>
                  <a:lnTo>
                    <a:pt x="280" y="871"/>
                  </a:lnTo>
                  <a:lnTo>
                    <a:pt x="266" y="882"/>
                  </a:lnTo>
                  <a:lnTo>
                    <a:pt x="252" y="893"/>
                  </a:lnTo>
                  <a:lnTo>
                    <a:pt x="235" y="902"/>
                  </a:lnTo>
                  <a:lnTo>
                    <a:pt x="213" y="910"/>
                  </a:lnTo>
                  <a:lnTo>
                    <a:pt x="191" y="915"/>
                  </a:lnTo>
                  <a:lnTo>
                    <a:pt x="105" y="938"/>
                  </a:lnTo>
                  <a:lnTo>
                    <a:pt x="47" y="946"/>
                  </a:lnTo>
                  <a:lnTo>
                    <a:pt x="17" y="951"/>
                  </a:lnTo>
                  <a:lnTo>
                    <a:pt x="6" y="951"/>
                  </a:lnTo>
                  <a:lnTo>
                    <a:pt x="3" y="816"/>
                  </a:lnTo>
                  <a:lnTo>
                    <a:pt x="0" y="672"/>
                  </a:lnTo>
                  <a:lnTo>
                    <a:pt x="0" y="509"/>
                  </a:lnTo>
                  <a:lnTo>
                    <a:pt x="3" y="340"/>
                  </a:lnTo>
                  <a:lnTo>
                    <a:pt x="9" y="260"/>
                  </a:lnTo>
                  <a:lnTo>
                    <a:pt x="14" y="185"/>
                  </a:lnTo>
                  <a:lnTo>
                    <a:pt x="20" y="119"/>
                  </a:lnTo>
                  <a:lnTo>
                    <a:pt x="28" y="67"/>
                  </a:lnTo>
                  <a:lnTo>
                    <a:pt x="39" y="25"/>
                  </a:lnTo>
                  <a:lnTo>
                    <a:pt x="44" y="11"/>
                  </a:lnTo>
                  <a:lnTo>
                    <a:pt x="53" y="0"/>
                  </a:lnTo>
                  <a:lnTo>
                    <a:pt x="224" y="11"/>
                  </a:lnTo>
                  <a:close/>
                </a:path>
              </a:pathLst>
            </a:custGeom>
            <a:solidFill>
              <a:srgbClr val="8180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N"/>
            </a:p>
          </p:txBody>
        </p:sp>
        <p:sp>
          <p:nvSpPr>
            <p:cNvPr id="24614" name="Freeform 26"/>
            <p:cNvSpPr>
              <a:spLocks/>
            </p:cNvSpPr>
            <p:nvPr/>
          </p:nvSpPr>
          <p:spPr bwMode="auto">
            <a:xfrm>
              <a:off x="512" y="1555"/>
              <a:ext cx="301" cy="885"/>
            </a:xfrm>
            <a:custGeom>
              <a:avLst/>
              <a:gdLst>
                <a:gd name="T0" fmla="*/ 213 w 301"/>
                <a:gd name="T1" fmla="*/ 11 h 885"/>
                <a:gd name="T2" fmla="*/ 221 w 301"/>
                <a:gd name="T3" fmla="*/ 114 h 885"/>
                <a:gd name="T4" fmla="*/ 240 w 301"/>
                <a:gd name="T5" fmla="*/ 343 h 885"/>
                <a:gd name="T6" fmla="*/ 254 w 301"/>
                <a:gd name="T7" fmla="*/ 470 h 885"/>
                <a:gd name="T8" fmla="*/ 271 w 301"/>
                <a:gd name="T9" fmla="*/ 589 h 885"/>
                <a:gd name="T10" fmla="*/ 285 w 301"/>
                <a:gd name="T11" fmla="*/ 680 h 885"/>
                <a:gd name="T12" fmla="*/ 293 w 301"/>
                <a:gd name="T13" fmla="*/ 714 h 885"/>
                <a:gd name="T14" fmla="*/ 301 w 301"/>
                <a:gd name="T15" fmla="*/ 736 h 885"/>
                <a:gd name="T16" fmla="*/ 298 w 301"/>
                <a:gd name="T17" fmla="*/ 749 h 885"/>
                <a:gd name="T18" fmla="*/ 296 w 301"/>
                <a:gd name="T19" fmla="*/ 763 h 885"/>
                <a:gd name="T20" fmla="*/ 287 w 301"/>
                <a:gd name="T21" fmla="*/ 783 h 885"/>
                <a:gd name="T22" fmla="*/ 274 w 301"/>
                <a:gd name="T23" fmla="*/ 802 h 885"/>
                <a:gd name="T24" fmla="*/ 265 w 301"/>
                <a:gd name="T25" fmla="*/ 813 h 885"/>
                <a:gd name="T26" fmla="*/ 251 w 301"/>
                <a:gd name="T27" fmla="*/ 821 h 885"/>
                <a:gd name="T28" fmla="*/ 238 w 301"/>
                <a:gd name="T29" fmla="*/ 830 h 885"/>
                <a:gd name="T30" fmla="*/ 221 w 301"/>
                <a:gd name="T31" fmla="*/ 838 h 885"/>
                <a:gd name="T32" fmla="*/ 202 w 301"/>
                <a:gd name="T33" fmla="*/ 846 h 885"/>
                <a:gd name="T34" fmla="*/ 179 w 301"/>
                <a:gd name="T35" fmla="*/ 855 h 885"/>
                <a:gd name="T36" fmla="*/ 99 w 301"/>
                <a:gd name="T37" fmla="*/ 871 h 885"/>
                <a:gd name="T38" fmla="*/ 44 w 301"/>
                <a:gd name="T39" fmla="*/ 882 h 885"/>
                <a:gd name="T40" fmla="*/ 14 w 301"/>
                <a:gd name="T41" fmla="*/ 885 h 885"/>
                <a:gd name="T42" fmla="*/ 2 w 301"/>
                <a:gd name="T43" fmla="*/ 885 h 885"/>
                <a:gd name="T44" fmla="*/ 0 w 301"/>
                <a:gd name="T45" fmla="*/ 758 h 885"/>
                <a:gd name="T46" fmla="*/ 0 w 301"/>
                <a:gd name="T47" fmla="*/ 628 h 885"/>
                <a:gd name="T48" fmla="*/ 0 w 301"/>
                <a:gd name="T49" fmla="*/ 473 h 885"/>
                <a:gd name="T50" fmla="*/ 2 w 301"/>
                <a:gd name="T51" fmla="*/ 315 h 885"/>
                <a:gd name="T52" fmla="*/ 5 w 301"/>
                <a:gd name="T53" fmla="*/ 243 h 885"/>
                <a:gd name="T54" fmla="*/ 11 w 301"/>
                <a:gd name="T55" fmla="*/ 174 h 885"/>
                <a:gd name="T56" fmla="*/ 16 w 301"/>
                <a:gd name="T57" fmla="*/ 114 h 885"/>
                <a:gd name="T58" fmla="*/ 25 w 301"/>
                <a:gd name="T59" fmla="*/ 61 h 885"/>
                <a:gd name="T60" fmla="*/ 36 w 301"/>
                <a:gd name="T61" fmla="*/ 25 h 885"/>
                <a:gd name="T62" fmla="*/ 41 w 301"/>
                <a:gd name="T63" fmla="*/ 11 h 885"/>
                <a:gd name="T64" fmla="*/ 47 w 301"/>
                <a:gd name="T65" fmla="*/ 0 h 885"/>
                <a:gd name="T66" fmla="*/ 213 w 301"/>
                <a:gd name="T67" fmla="*/ 11 h 885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301"/>
                <a:gd name="T103" fmla="*/ 0 h 885"/>
                <a:gd name="T104" fmla="*/ 301 w 301"/>
                <a:gd name="T105" fmla="*/ 885 h 885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301" h="885">
                  <a:moveTo>
                    <a:pt x="213" y="11"/>
                  </a:moveTo>
                  <a:lnTo>
                    <a:pt x="221" y="114"/>
                  </a:lnTo>
                  <a:lnTo>
                    <a:pt x="240" y="343"/>
                  </a:lnTo>
                  <a:lnTo>
                    <a:pt x="254" y="470"/>
                  </a:lnTo>
                  <a:lnTo>
                    <a:pt x="271" y="589"/>
                  </a:lnTo>
                  <a:lnTo>
                    <a:pt x="285" y="680"/>
                  </a:lnTo>
                  <a:lnTo>
                    <a:pt x="293" y="714"/>
                  </a:lnTo>
                  <a:lnTo>
                    <a:pt x="301" y="736"/>
                  </a:lnTo>
                  <a:lnTo>
                    <a:pt x="298" y="749"/>
                  </a:lnTo>
                  <a:lnTo>
                    <a:pt x="296" y="763"/>
                  </a:lnTo>
                  <a:lnTo>
                    <a:pt x="287" y="783"/>
                  </a:lnTo>
                  <a:lnTo>
                    <a:pt x="274" y="802"/>
                  </a:lnTo>
                  <a:lnTo>
                    <a:pt x="265" y="813"/>
                  </a:lnTo>
                  <a:lnTo>
                    <a:pt x="251" y="821"/>
                  </a:lnTo>
                  <a:lnTo>
                    <a:pt x="238" y="830"/>
                  </a:lnTo>
                  <a:lnTo>
                    <a:pt x="221" y="838"/>
                  </a:lnTo>
                  <a:lnTo>
                    <a:pt x="202" y="846"/>
                  </a:lnTo>
                  <a:lnTo>
                    <a:pt x="179" y="855"/>
                  </a:lnTo>
                  <a:lnTo>
                    <a:pt x="99" y="871"/>
                  </a:lnTo>
                  <a:lnTo>
                    <a:pt x="44" y="882"/>
                  </a:lnTo>
                  <a:lnTo>
                    <a:pt x="14" y="885"/>
                  </a:lnTo>
                  <a:lnTo>
                    <a:pt x="2" y="885"/>
                  </a:lnTo>
                  <a:lnTo>
                    <a:pt x="0" y="758"/>
                  </a:lnTo>
                  <a:lnTo>
                    <a:pt x="0" y="628"/>
                  </a:lnTo>
                  <a:lnTo>
                    <a:pt x="0" y="473"/>
                  </a:lnTo>
                  <a:lnTo>
                    <a:pt x="2" y="315"/>
                  </a:lnTo>
                  <a:lnTo>
                    <a:pt x="5" y="243"/>
                  </a:lnTo>
                  <a:lnTo>
                    <a:pt x="11" y="174"/>
                  </a:lnTo>
                  <a:lnTo>
                    <a:pt x="16" y="114"/>
                  </a:lnTo>
                  <a:lnTo>
                    <a:pt x="25" y="61"/>
                  </a:lnTo>
                  <a:lnTo>
                    <a:pt x="36" y="25"/>
                  </a:lnTo>
                  <a:lnTo>
                    <a:pt x="41" y="11"/>
                  </a:lnTo>
                  <a:lnTo>
                    <a:pt x="47" y="0"/>
                  </a:lnTo>
                  <a:lnTo>
                    <a:pt x="213" y="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N"/>
            </a:p>
          </p:txBody>
        </p:sp>
        <p:sp>
          <p:nvSpPr>
            <p:cNvPr id="24615" name="Freeform 27"/>
            <p:cNvSpPr>
              <a:spLocks/>
            </p:cNvSpPr>
            <p:nvPr/>
          </p:nvSpPr>
          <p:spPr bwMode="auto">
            <a:xfrm>
              <a:off x="0" y="1461"/>
              <a:ext cx="683" cy="1128"/>
            </a:xfrm>
            <a:custGeom>
              <a:avLst/>
              <a:gdLst>
                <a:gd name="T0" fmla="*/ 683 w 683"/>
                <a:gd name="T1" fmla="*/ 8 h 1128"/>
                <a:gd name="T2" fmla="*/ 664 w 683"/>
                <a:gd name="T3" fmla="*/ 158 h 1128"/>
                <a:gd name="T4" fmla="*/ 647 w 683"/>
                <a:gd name="T5" fmla="*/ 315 h 1128"/>
                <a:gd name="T6" fmla="*/ 631 w 683"/>
                <a:gd name="T7" fmla="*/ 498 h 1128"/>
                <a:gd name="T8" fmla="*/ 622 w 683"/>
                <a:gd name="T9" fmla="*/ 592 h 1128"/>
                <a:gd name="T10" fmla="*/ 620 w 683"/>
                <a:gd name="T11" fmla="*/ 689 h 1128"/>
                <a:gd name="T12" fmla="*/ 617 w 683"/>
                <a:gd name="T13" fmla="*/ 777 h 1128"/>
                <a:gd name="T14" fmla="*/ 617 w 683"/>
                <a:gd name="T15" fmla="*/ 863 h 1128"/>
                <a:gd name="T16" fmla="*/ 620 w 683"/>
                <a:gd name="T17" fmla="*/ 940 h 1128"/>
                <a:gd name="T18" fmla="*/ 628 w 683"/>
                <a:gd name="T19" fmla="*/ 1004 h 1128"/>
                <a:gd name="T20" fmla="*/ 636 w 683"/>
                <a:gd name="T21" fmla="*/ 1031 h 1128"/>
                <a:gd name="T22" fmla="*/ 642 w 683"/>
                <a:gd name="T23" fmla="*/ 1056 h 1128"/>
                <a:gd name="T24" fmla="*/ 650 w 683"/>
                <a:gd name="T25" fmla="*/ 1076 h 1128"/>
                <a:gd name="T26" fmla="*/ 661 w 683"/>
                <a:gd name="T27" fmla="*/ 1090 h 1128"/>
                <a:gd name="T28" fmla="*/ 647 w 683"/>
                <a:gd name="T29" fmla="*/ 1095 h 1128"/>
                <a:gd name="T30" fmla="*/ 631 w 683"/>
                <a:gd name="T31" fmla="*/ 1098 h 1128"/>
                <a:gd name="T32" fmla="*/ 606 w 683"/>
                <a:gd name="T33" fmla="*/ 1101 h 1128"/>
                <a:gd name="T34" fmla="*/ 575 w 683"/>
                <a:gd name="T35" fmla="*/ 1103 h 1128"/>
                <a:gd name="T36" fmla="*/ 537 w 683"/>
                <a:gd name="T37" fmla="*/ 1101 h 1128"/>
                <a:gd name="T38" fmla="*/ 492 w 683"/>
                <a:gd name="T39" fmla="*/ 1095 h 1128"/>
                <a:gd name="T40" fmla="*/ 437 w 683"/>
                <a:gd name="T41" fmla="*/ 1087 h 1128"/>
                <a:gd name="T42" fmla="*/ 393 w 683"/>
                <a:gd name="T43" fmla="*/ 1087 h 1128"/>
                <a:gd name="T44" fmla="*/ 343 w 683"/>
                <a:gd name="T45" fmla="*/ 1087 h 1128"/>
                <a:gd name="T46" fmla="*/ 279 w 683"/>
                <a:gd name="T47" fmla="*/ 1087 h 1128"/>
                <a:gd name="T48" fmla="*/ 210 w 683"/>
                <a:gd name="T49" fmla="*/ 1092 h 1128"/>
                <a:gd name="T50" fmla="*/ 138 w 683"/>
                <a:gd name="T51" fmla="*/ 1101 h 1128"/>
                <a:gd name="T52" fmla="*/ 66 w 683"/>
                <a:gd name="T53" fmla="*/ 1112 h 1128"/>
                <a:gd name="T54" fmla="*/ 33 w 683"/>
                <a:gd name="T55" fmla="*/ 1120 h 1128"/>
                <a:gd name="T56" fmla="*/ 3 w 683"/>
                <a:gd name="T57" fmla="*/ 1128 h 1128"/>
                <a:gd name="T58" fmla="*/ 0 w 683"/>
                <a:gd name="T59" fmla="*/ 631 h 1128"/>
                <a:gd name="T60" fmla="*/ 0 w 683"/>
                <a:gd name="T61" fmla="*/ 277 h 1128"/>
                <a:gd name="T62" fmla="*/ 0 w 683"/>
                <a:gd name="T63" fmla="*/ 155 h 1128"/>
                <a:gd name="T64" fmla="*/ 3 w 683"/>
                <a:gd name="T65" fmla="*/ 94 h 1128"/>
                <a:gd name="T66" fmla="*/ 210 w 683"/>
                <a:gd name="T67" fmla="*/ 89 h 1128"/>
                <a:gd name="T68" fmla="*/ 360 w 683"/>
                <a:gd name="T69" fmla="*/ 80 h 1128"/>
                <a:gd name="T70" fmla="*/ 412 w 683"/>
                <a:gd name="T71" fmla="*/ 75 h 1128"/>
                <a:gd name="T72" fmla="*/ 429 w 683"/>
                <a:gd name="T73" fmla="*/ 72 h 1128"/>
                <a:gd name="T74" fmla="*/ 437 w 683"/>
                <a:gd name="T75" fmla="*/ 69 h 1128"/>
                <a:gd name="T76" fmla="*/ 484 w 683"/>
                <a:gd name="T77" fmla="*/ 50 h 1128"/>
                <a:gd name="T78" fmla="*/ 564 w 683"/>
                <a:gd name="T79" fmla="*/ 22 h 1128"/>
                <a:gd name="T80" fmla="*/ 603 w 683"/>
                <a:gd name="T81" fmla="*/ 11 h 1128"/>
                <a:gd name="T82" fmla="*/ 642 w 683"/>
                <a:gd name="T83" fmla="*/ 3 h 1128"/>
                <a:gd name="T84" fmla="*/ 656 w 683"/>
                <a:gd name="T85" fmla="*/ 0 h 1128"/>
                <a:gd name="T86" fmla="*/ 669 w 683"/>
                <a:gd name="T87" fmla="*/ 3 h 1128"/>
                <a:gd name="T88" fmla="*/ 678 w 683"/>
                <a:gd name="T89" fmla="*/ 3 h 1128"/>
                <a:gd name="T90" fmla="*/ 683 w 683"/>
                <a:gd name="T91" fmla="*/ 8 h 1128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683"/>
                <a:gd name="T139" fmla="*/ 0 h 1128"/>
                <a:gd name="T140" fmla="*/ 683 w 683"/>
                <a:gd name="T141" fmla="*/ 1128 h 1128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683" h="1128">
                  <a:moveTo>
                    <a:pt x="683" y="8"/>
                  </a:moveTo>
                  <a:lnTo>
                    <a:pt x="664" y="158"/>
                  </a:lnTo>
                  <a:lnTo>
                    <a:pt x="647" y="315"/>
                  </a:lnTo>
                  <a:lnTo>
                    <a:pt x="631" y="498"/>
                  </a:lnTo>
                  <a:lnTo>
                    <a:pt x="622" y="592"/>
                  </a:lnTo>
                  <a:lnTo>
                    <a:pt x="620" y="689"/>
                  </a:lnTo>
                  <a:lnTo>
                    <a:pt x="617" y="777"/>
                  </a:lnTo>
                  <a:lnTo>
                    <a:pt x="617" y="863"/>
                  </a:lnTo>
                  <a:lnTo>
                    <a:pt x="620" y="940"/>
                  </a:lnTo>
                  <a:lnTo>
                    <a:pt x="628" y="1004"/>
                  </a:lnTo>
                  <a:lnTo>
                    <a:pt x="636" y="1031"/>
                  </a:lnTo>
                  <a:lnTo>
                    <a:pt x="642" y="1056"/>
                  </a:lnTo>
                  <a:lnTo>
                    <a:pt x="650" y="1076"/>
                  </a:lnTo>
                  <a:lnTo>
                    <a:pt x="661" y="1090"/>
                  </a:lnTo>
                  <a:lnTo>
                    <a:pt x="647" y="1095"/>
                  </a:lnTo>
                  <a:lnTo>
                    <a:pt x="631" y="1098"/>
                  </a:lnTo>
                  <a:lnTo>
                    <a:pt x="606" y="1101"/>
                  </a:lnTo>
                  <a:lnTo>
                    <a:pt x="575" y="1103"/>
                  </a:lnTo>
                  <a:lnTo>
                    <a:pt x="537" y="1101"/>
                  </a:lnTo>
                  <a:lnTo>
                    <a:pt x="492" y="1095"/>
                  </a:lnTo>
                  <a:lnTo>
                    <a:pt x="437" y="1087"/>
                  </a:lnTo>
                  <a:lnTo>
                    <a:pt x="393" y="1087"/>
                  </a:lnTo>
                  <a:lnTo>
                    <a:pt x="343" y="1087"/>
                  </a:lnTo>
                  <a:lnTo>
                    <a:pt x="279" y="1087"/>
                  </a:lnTo>
                  <a:lnTo>
                    <a:pt x="210" y="1092"/>
                  </a:lnTo>
                  <a:lnTo>
                    <a:pt x="138" y="1101"/>
                  </a:lnTo>
                  <a:lnTo>
                    <a:pt x="66" y="1112"/>
                  </a:lnTo>
                  <a:lnTo>
                    <a:pt x="33" y="1120"/>
                  </a:lnTo>
                  <a:lnTo>
                    <a:pt x="3" y="1128"/>
                  </a:lnTo>
                  <a:lnTo>
                    <a:pt x="0" y="631"/>
                  </a:lnTo>
                  <a:lnTo>
                    <a:pt x="0" y="277"/>
                  </a:lnTo>
                  <a:lnTo>
                    <a:pt x="0" y="155"/>
                  </a:lnTo>
                  <a:lnTo>
                    <a:pt x="3" y="94"/>
                  </a:lnTo>
                  <a:lnTo>
                    <a:pt x="210" y="89"/>
                  </a:lnTo>
                  <a:lnTo>
                    <a:pt x="360" y="80"/>
                  </a:lnTo>
                  <a:lnTo>
                    <a:pt x="412" y="75"/>
                  </a:lnTo>
                  <a:lnTo>
                    <a:pt x="429" y="72"/>
                  </a:lnTo>
                  <a:lnTo>
                    <a:pt x="437" y="69"/>
                  </a:lnTo>
                  <a:lnTo>
                    <a:pt x="484" y="50"/>
                  </a:lnTo>
                  <a:lnTo>
                    <a:pt x="564" y="22"/>
                  </a:lnTo>
                  <a:lnTo>
                    <a:pt x="603" y="11"/>
                  </a:lnTo>
                  <a:lnTo>
                    <a:pt x="642" y="3"/>
                  </a:lnTo>
                  <a:lnTo>
                    <a:pt x="656" y="0"/>
                  </a:lnTo>
                  <a:lnTo>
                    <a:pt x="669" y="3"/>
                  </a:lnTo>
                  <a:lnTo>
                    <a:pt x="678" y="3"/>
                  </a:lnTo>
                  <a:lnTo>
                    <a:pt x="683" y="8"/>
                  </a:lnTo>
                  <a:close/>
                </a:path>
              </a:pathLst>
            </a:custGeom>
            <a:solidFill>
              <a:srgbClr val="2540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N"/>
            </a:p>
          </p:txBody>
        </p:sp>
        <p:sp>
          <p:nvSpPr>
            <p:cNvPr id="24616" name="Freeform 28"/>
            <p:cNvSpPr>
              <a:spLocks/>
            </p:cNvSpPr>
            <p:nvPr/>
          </p:nvSpPr>
          <p:spPr bwMode="auto">
            <a:xfrm>
              <a:off x="241" y="2291"/>
              <a:ext cx="177" cy="177"/>
            </a:xfrm>
            <a:custGeom>
              <a:avLst/>
              <a:gdLst>
                <a:gd name="T0" fmla="*/ 177 w 177"/>
                <a:gd name="T1" fmla="*/ 88 h 177"/>
                <a:gd name="T2" fmla="*/ 174 w 177"/>
                <a:gd name="T3" fmla="*/ 107 h 177"/>
                <a:gd name="T4" fmla="*/ 168 w 177"/>
                <a:gd name="T5" fmla="*/ 124 h 177"/>
                <a:gd name="T6" fmla="*/ 160 w 177"/>
                <a:gd name="T7" fmla="*/ 138 h 177"/>
                <a:gd name="T8" fmla="*/ 149 w 177"/>
                <a:gd name="T9" fmla="*/ 152 h 177"/>
                <a:gd name="T10" fmla="*/ 138 w 177"/>
                <a:gd name="T11" fmla="*/ 163 h 177"/>
                <a:gd name="T12" fmla="*/ 121 w 177"/>
                <a:gd name="T13" fmla="*/ 171 h 177"/>
                <a:gd name="T14" fmla="*/ 105 w 177"/>
                <a:gd name="T15" fmla="*/ 177 h 177"/>
                <a:gd name="T16" fmla="*/ 88 w 177"/>
                <a:gd name="T17" fmla="*/ 177 h 177"/>
                <a:gd name="T18" fmla="*/ 69 w 177"/>
                <a:gd name="T19" fmla="*/ 177 h 177"/>
                <a:gd name="T20" fmla="*/ 52 w 177"/>
                <a:gd name="T21" fmla="*/ 171 h 177"/>
                <a:gd name="T22" fmla="*/ 38 w 177"/>
                <a:gd name="T23" fmla="*/ 163 h 177"/>
                <a:gd name="T24" fmla="*/ 25 w 177"/>
                <a:gd name="T25" fmla="*/ 152 h 177"/>
                <a:gd name="T26" fmla="*/ 13 w 177"/>
                <a:gd name="T27" fmla="*/ 138 h 177"/>
                <a:gd name="T28" fmla="*/ 5 w 177"/>
                <a:gd name="T29" fmla="*/ 124 h 177"/>
                <a:gd name="T30" fmla="*/ 0 w 177"/>
                <a:gd name="T31" fmla="*/ 107 h 177"/>
                <a:gd name="T32" fmla="*/ 0 w 177"/>
                <a:gd name="T33" fmla="*/ 88 h 177"/>
                <a:gd name="T34" fmla="*/ 0 w 177"/>
                <a:gd name="T35" fmla="*/ 72 h 177"/>
                <a:gd name="T36" fmla="*/ 5 w 177"/>
                <a:gd name="T37" fmla="*/ 55 h 177"/>
                <a:gd name="T38" fmla="*/ 13 w 177"/>
                <a:gd name="T39" fmla="*/ 41 h 177"/>
                <a:gd name="T40" fmla="*/ 25 w 177"/>
                <a:gd name="T41" fmla="*/ 27 h 177"/>
                <a:gd name="T42" fmla="*/ 38 w 177"/>
                <a:gd name="T43" fmla="*/ 16 h 177"/>
                <a:gd name="T44" fmla="*/ 52 w 177"/>
                <a:gd name="T45" fmla="*/ 8 h 177"/>
                <a:gd name="T46" fmla="*/ 69 w 177"/>
                <a:gd name="T47" fmla="*/ 2 h 177"/>
                <a:gd name="T48" fmla="*/ 88 w 177"/>
                <a:gd name="T49" fmla="*/ 0 h 177"/>
                <a:gd name="T50" fmla="*/ 105 w 177"/>
                <a:gd name="T51" fmla="*/ 2 h 177"/>
                <a:gd name="T52" fmla="*/ 121 w 177"/>
                <a:gd name="T53" fmla="*/ 8 h 177"/>
                <a:gd name="T54" fmla="*/ 138 w 177"/>
                <a:gd name="T55" fmla="*/ 16 h 177"/>
                <a:gd name="T56" fmla="*/ 149 w 177"/>
                <a:gd name="T57" fmla="*/ 27 h 177"/>
                <a:gd name="T58" fmla="*/ 160 w 177"/>
                <a:gd name="T59" fmla="*/ 41 h 177"/>
                <a:gd name="T60" fmla="*/ 168 w 177"/>
                <a:gd name="T61" fmla="*/ 55 h 177"/>
                <a:gd name="T62" fmla="*/ 174 w 177"/>
                <a:gd name="T63" fmla="*/ 72 h 177"/>
                <a:gd name="T64" fmla="*/ 177 w 177"/>
                <a:gd name="T65" fmla="*/ 88 h 17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77"/>
                <a:gd name="T100" fmla="*/ 0 h 177"/>
                <a:gd name="T101" fmla="*/ 177 w 177"/>
                <a:gd name="T102" fmla="*/ 177 h 17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77" h="177">
                  <a:moveTo>
                    <a:pt x="177" y="88"/>
                  </a:moveTo>
                  <a:lnTo>
                    <a:pt x="174" y="107"/>
                  </a:lnTo>
                  <a:lnTo>
                    <a:pt x="168" y="124"/>
                  </a:lnTo>
                  <a:lnTo>
                    <a:pt x="160" y="138"/>
                  </a:lnTo>
                  <a:lnTo>
                    <a:pt x="149" y="152"/>
                  </a:lnTo>
                  <a:lnTo>
                    <a:pt x="138" y="163"/>
                  </a:lnTo>
                  <a:lnTo>
                    <a:pt x="121" y="171"/>
                  </a:lnTo>
                  <a:lnTo>
                    <a:pt x="105" y="177"/>
                  </a:lnTo>
                  <a:lnTo>
                    <a:pt x="88" y="177"/>
                  </a:lnTo>
                  <a:lnTo>
                    <a:pt x="69" y="177"/>
                  </a:lnTo>
                  <a:lnTo>
                    <a:pt x="52" y="171"/>
                  </a:lnTo>
                  <a:lnTo>
                    <a:pt x="38" y="163"/>
                  </a:lnTo>
                  <a:lnTo>
                    <a:pt x="25" y="152"/>
                  </a:lnTo>
                  <a:lnTo>
                    <a:pt x="13" y="138"/>
                  </a:lnTo>
                  <a:lnTo>
                    <a:pt x="5" y="124"/>
                  </a:lnTo>
                  <a:lnTo>
                    <a:pt x="0" y="107"/>
                  </a:lnTo>
                  <a:lnTo>
                    <a:pt x="0" y="88"/>
                  </a:lnTo>
                  <a:lnTo>
                    <a:pt x="0" y="72"/>
                  </a:lnTo>
                  <a:lnTo>
                    <a:pt x="5" y="55"/>
                  </a:lnTo>
                  <a:lnTo>
                    <a:pt x="13" y="41"/>
                  </a:lnTo>
                  <a:lnTo>
                    <a:pt x="25" y="27"/>
                  </a:lnTo>
                  <a:lnTo>
                    <a:pt x="38" y="16"/>
                  </a:lnTo>
                  <a:lnTo>
                    <a:pt x="52" y="8"/>
                  </a:lnTo>
                  <a:lnTo>
                    <a:pt x="69" y="2"/>
                  </a:lnTo>
                  <a:lnTo>
                    <a:pt x="88" y="0"/>
                  </a:lnTo>
                  <a:lnTo>
                    <a:pt x="105" y="2"/>
                  </a:lnTo>
                  <a:lnTo>
                    <a:pt x="121" y="8"/>
                  </a:lnTo>
                  <a:lnTo>
                    <a:pt x="138" y="16"/>
                  </a:lnTo>
                  <a:lnTo>
                    <a:pt x="149" y="27"/>
                  </a:lnTo>
                  <a:lnTo>
                    <a:pt x="160" y="41"/>
                  </a:lnTo>
                  <a:lnTo>
                    <a:pt x="168" y="55"/>
                  </a:lnTo>
                  <a:lnTo>
                    <a:pt x="174" y="72"/>
                  </a:lnTo>
                  <a:lnTo>
                    <a:pt x="177" y="88"/>
                  </a:lnTo>
                  <a:close/>
                </a:path>
              </a:pathLst>
            </a:custGeom>
            <a:solidFill>
              <a:srgbClr val="FFA70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N"/>
            </a:p>
          </p:txBody>
        </p:sp>
      </p:grpSp>
      <p:sp>
        <p:nvSpPr>
          <p:cNvPr id="38" name="TextBox 54"/>
          <p:cNvSpPr txBox="1">
            <a:spLocks noChangeArrowheads="1"/>
          </p:cNvSpPr>
          <p:nvPr/>
        </p:nvSpPr>
        <p:spPr bwMode="auto">
          <a:xfrm>
            <a:off x="785813" y="285750"/>
            <a:ext cx="670680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Benefits &amp; Pitfalls of SWOT Analysis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sp>
        <p:nvSpPr>
          <p:cNvPr id="24583" name="TextBox 8"/>
          <p:cNvSpPr txBox="1">
            <a:spLocks noChangeArrowheads="1"/>
          </p:cNvSpPr>
          <p:nvPr/>
        </p:nvSpPr>
        <p:spPr bwMode="auto">
          <a:xfrm>
            <a:off x="747713" y="1031875"/>
            <a:ext cx="26908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 b="1"/>
              <a:t>Benefits of SWOT Analysis</a:t>
            </a:r>
            <a:endParaRPr lang="en-GB" sz="1800" b="1"/>
          </a:p>
        </p:txBody>
      </p:sp>
      <p:sp>
        <p:nvSpPr>
          <p:cNvPr id="5" name="Rectangle 4"/>
          <p:cNvSpPr/>
          <p:nvPr/>
        </p:nvSpPr>
        <p:spPr>
          <a:xfrm>
            <a:off x="2451100" y="2552700"/>
            <a:ext cx="6324600" cy="5842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ea typeface="ＭＳ Ｐゴシック" pitchFamily="34" charset="-128"/>
              </a:rPr>
              <a:t>Helps in setting of objectives for strategic planning</a:t>
            </a:r>
          </a:p>
          <a:p>
            <a:pPr>
              <a:defRPr/>
            </a:pPr>
            <a:endParaRPr lang="en-US" sz="1600" dirty="0">
              <a:ea typeface="ＭＳ Ｐゴシック" pitchFamily="34" charset="-128"/>
            </a:endParaRPr>
          </a:p>
        </p:txBody>
      </p:sp>
      <p:sp>
        <p:nvSpPr>
          <p:cNvPr id="24585" name="Rectangle 5"/>
          <p:cNvSpPr>
            <a:spLocks noChangeArrowheads="1"/>
          </p:cNvSpPr>
          <p:nvPr/>
        </p:nvSpPr>
        <p:spPr bwMode="auto">
          <a:xfrm>
            <a:off x="731838" y="1666875"/>
            <a:ext cx="75120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600"/>
              <a:t>Besides the broad benefits, here are few more benefits of conducting SWOT Analysis:</a:t>
            </a:r>
          </a:p>
        </p:txBody>
      </p:sp>
      <p:grpSp>
        <p:nvGrpSpPr>
          <p:cNvPr id="3" name="Group 19"/>
          <p:cNvGrpSpPr>
            <a:grpSpLocks/>
          </p:cNvGrpSpPr>
          <p:nvPr/>
        </p:nvGrpSpPr>
        <p:grpSpPr bwMode="auto">
          <a:xfrm>
            <a:off x="1765300" y="2606675"/>
            <a:ext cx="250825" cy="250825"/>
            <a:chOff x="530225" y="5016500"/>
            <a:chExt cx="393700" cy="393700"/>
          </a:xfrm>
        </p:grpSpPr>
        <p:sp>
          <p:nvSpPr>
            <p:cNvPr id="24608" name="Oval 961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  <p:sp>
          <p:nvSpPr>
            <p:cNvPr id="24609" name="Isosceles Triangle 962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</p:grpSp>
      <p:grpSp>
        <p:nvGrpSpPr>
          <p:cNvPr id="4" name="Group 19"/>
          <p:cNvGrpSpPr>
            <a:grpSpLocks/>
          </p:cNvGrpSpPr>
          <p:nvPr/>
        </p:nvGrpSpPr>
        <p:grpSpPr bwMode="auto">
          <a:xfrm>
            <a:off x="1765300" y="3273425"/>
            <a:ext cx="250825" cy="250825"/>
            <a:chOff x="530225" y="5016500"/>
            <a:chExt cx="393700" cy="393700"/>
          </a:xfrm>
        </p:grpSpPr>
        <p:sp>
          <p:nvSpPr>
            <p:cNvPr id="24606" name="Oval 961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  <p:sp>
          <p:nvSpPr>
            <p:cNvPr id="24607" name="Isosceles Triangle 962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</p:grp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1765300" y="3949700"/>
            <a:ext cx="250825" cy="250825"/>
            <a:chOff x="530225" y="5016500"/>
            <a:chExt cx="393700" cy="393700"/>
          </a:xfrm>
        </p:grpSpPr>
        <p:sp>
          <p:nvSpPr>
            <p:cNvPr id="24604" name="Oval 961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  <p:sp>
          <p:nvSpPr>
            <p:cNvPr id="24605" name="Isosceles Triangle 962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</p:grpSp>
      <p:grpSp>
        <p:nvGrpSpPr>
          <p:cNvPr id="7" name="Group 19"/>
          <p:cNvGrpSpPr>
            <a:grpSpLocks/>
          </p:cNvGrpSpPr>
          <p:nvPr/>
        </p:nvGrpSpPr>
        <p:grpSpPr bwMode="auto">
          <a:xfrm>
            <a:off x="1765300" y="4584700"/>
            <a:ext cx="250825" cy="250825"/>
            <a:chOff x="530225" y="5016500"/>
            <a:chExt cx="393700" cy="393700"/>
          </a:xfrm>
        </p:grpSpPr>
        <p:sp>
          <p:nvSpPr>
            <p:cNvPr id="24602" name="Oval 961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  <p:sp>
          <p:nvSpPr>
            <p:cNvPr id="24603" name="Isosceles Triangle 962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</p:grpSp>
      <p:sp>
        <p:nvSpPr>
          <p:cNvPr id="19" name="Rectangle 18"/>
          <p:cNvSpPr/>
          <p:nvPr/>
        </p:nvSpPr>
        <p:spPr>
          <a:xfrm>
            <a:off x="2451100" y="3243263"/>
            <a:ext cx="6324600" cy="5842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ea typeface="ＭＳ Ｐゴシック" pitchFamily="34" charset="-128"/>
              </a:rPr>
              <a:t>Provides a framework for identifying &amp; analyzing strengths, weaknesses, opportunities &amp; threats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451100" y="3914775"/>
            <a:ext cx="6324600" cy="5847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ea typeface="ＭＳ Ｐゴシック" pitchFamily="34" charset="-128"/>
              </a:rPr>
              <a:t>Provides a motivation to analyze a situation &amp; develop suitable strategies and tactics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451100" y="4568825"/>
            <a:ext cx="6324600" cy="5842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ea typeface="ＭＳ Ｐゴシック" pitchFamily="34" charset="-128"/>
              </a:rPr>
              <a:t>Basis for assessing core capabilities &amp; competencies</a:t>
            </a:r>
          </a:p>
          <a:p>
            <a:pPr>
              <a:defRPr/>
            </a:pPr>
            <a:r>
              <a:rPr lang="en-US" sz="1600" dirty="0">
                <a:ea typeface="ＭＳ Ｐゴシック" pitchFamily="34" charset="-128"/>
              </a:rPr>
              <a:t> </a:t>
            </a:r>
          </a:p>
        </p:txBody>
      </p:sp>
      <p:grpSp>
        <p:nvGrpSpPr>
          <p:cNvPr id="8" name="Group 19"/>
          <p:cNvGrpSpPr>
            <a:grpSpLocks/>
          </p:cNvGrpSpPr>
          <p:nvPr/>
        </p:nvGrpSpPr>
        <p:grpSpPr bwMode="auto">
          <a:xfrm>
            <a:off x="1766888" y="5241925"/>
            <a:ext cx="250825" cy="250825"/>
            <a:chOff x="530225" y="5016500"/>
            <a:chExt cx="393700" cy="393700"/>
          </a:xfrm>
        </p:grpSpPr>
        <p:sp>
          <p:nvSpPr>
            <p:cNvPr id="24600" name="Oval 961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  <p:sp>
          <p:nvSpPr>
            <p:cNvPr id="24601" name="Isosceles Triangle 962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</p:grpSp>
      <p:sp>
        <p:nvSpPr>
          <p:cNvPr id="25" name="Rectangle 24"/>
          <p:cNvSpPr/>
          <p:nvPr/>
        </p:nvSpPr>
        <p:spPr>
          <a:xfrm>
            <a:off x="2452688" y="5226050"/>
            <a:ext cx="6324600" cy="5842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ea typeface="ＭＳ Ｐゴシック" pitchFamily="34" charset="-128"/>
              </a:rPr>
              <a:t>Evidence for, and cultural key to, change</a:t>
            </a:r>
          </a:p>
          <a:p>
            <a:pPr>
              <a:defRPr/>
            </a:pPr>
            <a:r>
              <a:rPr lang="en-US" sz="1600" dirty="0">
                <a:ea typeface="ＭＳ Ｐゴシック" pitchFamily="34" charset="-128"/>
              </a:rPr>
              <a:t> </a:t>
            </a:r>
          </a:p>
        </p:txBody>
      </p:sp>
      <p:grpSp>
        <p:nvGrpSpPr>
          <p:cNvPr id="9" name="Group 19"/>
          <p:cNvGrpSpPr>
            <a:grpSpLocks/>
          </p:cNvGrpSpPr>
          <p:nvPr/>
        </p:nvGrpSpPr>
        <p:grpSpPr bwMode="auto">
          <a:xfrm>
            <a:off x="1782763" y="5913438"/>
            <a:ext cx="250825" cy="250825"/>
            <a:chOff x="530225" y="5016500"/>
            <a:chExt cx="393700" cy="393700"/>
          </a:xfrm>
        </p:grpSpPr>
        <p:sp>
          <p:nvSpPr>
            <p:cNvPr id="24598" name="Oval 961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  <p:sp>
          <p:nvSpPr>
            <p:cNvPr id="24599" name="Isosceles Triangle 962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</p:grpSp>
      <p:sp>
        <p:nvSpPr>
          <p:cNvPr id="29" name="Rectangle 28"/>
          <p:cNvSpPr/>
          <p:nvPr/>
        </p:nvSpPr>
        <p:spPr>
          <a:xfrm>
            <a:off x="2468563" y="5897563"/>
            <a:ext cx="6324600" cy="584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ea typeface="ＭＳ Ｐゴシック" pitchFamily="34" charset="-128"/>
              </a:rPr>
              <a:t>Provides a stimulus to participation in a group experience</a:t>
            </a:r>
          </a:p>
          <a:p>
            <a:pPr>
              <a:defRPr/>
            </a:pPr>
            <a:r>
              <a:rPr lang="en-US" sz="1600" dirty="0">
                <a:ea typeface="ＭＳ Ｐゴシック" pitchFamily="34" charset="-128"/>
              </a:rPr>
              <a:t> </a:t>
            </a:r>
          </a:p>
        </p:txBody>
      </p:sp>
      <p:pic>
        <p:nvPicPr>
          <p:cNvPr id="39" name="Picture 3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40" name="Picture 3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41" name="عنصر نائب للمحتوى 6">
            <a:extLst>
              <a:ext uri="{FF2B5EF4-FFF2-40B4-BE49-F238E27FC236}">
                <a16:creationId xmlns:a16="http://schemas.microsoft.com/office/drawing/2014/main" id="{86825621-C9CB-4215-AF22-E2546E99681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withGroup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withGroup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9" grpId="0" animBg="1"/>
      <p:bldP spid="20" grpId="0" animBg="1"/>
      <p:bldP spid="21" grpId="0" animBg="1"/>
      <p:bldP spid="25" grpId="0" animBg="1"/>
      <p:bldP spid="2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sp>
        <p:nvSpPr>
          <p:cNvPr id="4" name="TextBox 54"/>
          <p:cNvSpPr txBox="1">
            <a:spLocks noChangeArrowheads="1"/>
          </p:cNvSpPr>
          <p:nvPr/>
        </p:nvSpPr>
        <p:spPr bwMode="auto">
          <a:xfrm>
            <a:off x="733425" y="438150"/>
            <a:ext cx="6158694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Benefits &amp; Pitfalls of SWOT Analysis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25606" name="TextBox 8"/>
          <p:cNvSpPr txBox="1">
            <a:spLocks noChangeArrowheads="1"/>
          </p:cNvSpPr>
          <p:nvPr/>
        </p:nvSpPr>
        <p:spPr bwMode="auto">
          <a:xfrm>
            <a:off x="747713" y="1031875"/>
            <a:ext cx="26908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 b="1"/>
              <a:t>Pitfalls of SWOT Analysis</a:t>
            </a:r>
            <a:endParaRPr lang="en-GB" sz="1800" b="1"/>
          </a:p>
        </p:txBody>
      </p:sp>
      <p:grpSp>
        <p:nvGrpSpPr>
          <p:cNvPr id="25607" name="Group 30"/>
          <p:cNvGrpSpPr>
            <a:grpSpLocks/>
          </p:cNvGrpSpPr>
          <p:nvPr/>
        </p:nvGrpSpPr>
        <p:grpSpPr bwMode="auto">
          <a:xfrm rot="-1084236">
            <a:off x="406400" y="1665288"/>
            <a:ext cx="1627188" cy="1441450"/>
            <a:chOff x="3443" y="2208"/>
            <a:chExt cx="2327" cy="1891"/>
          </a:xfrm>
        </p:grpSpPr>
        <p:sp>
          <p:nvSpPr>
            <p:cNvPr id="25633" name="Freeform 16"/>
            <p:cNvSpPr>
              <a:spLocks/>
            </p:cNvSpPr>
            <p:nvPr/>
          </p:nvSpPr>
          <p:spPr bwMode="auto">
            <a:xfrm>
              <a:off x="3443" y="2320"/>
              <a:ext cx="1714" cy="1779"/>
            </a:xfrm>
            <a:custGeom>
              <a:avLst/>
              <a:gdLst>
                <a:gd name="T0" fmla="*/ 1391 w 1714"/>
                <a:gd name="T1" fmla="*/ 866 h 1779"/>
                <a:gd name="T2" fmla="*/ 1343 w 1714"/>
                <a:gd name="T3" fmla="*/ 995 h 1779"/>
                <a:gd name="T4" fmla="*/ 1284 w 1714"/>
                <a:gd name="T5" fmla="*/ 1144 h 1779"/>
                <a:gd name="T6" fmla="*/ 1150 w 1714"/>
                <a:gd name="T7" fmla="*/ 1310 h 1779"/>
                <a:gd name="T8" fmla="*/ 1091 w 1714"/>
                <a:gd name="T9" fmla="*/ 1445 h 1779"/>
                <a:gd name="T10" fmla="*/ 1057 w 1714"/>
                <a:gd name="T11" fmla="*/ 1560 h 1779"/>
                <a:gd name="T12" fmla="*/ 1079 w 1714"/>
                <a:gd name="T13" fmla="*/ 1715 h 1779"/>
                <a:gd name="T14" fmla="*/ 1034 w 1714"/>
                <a:gd name="T15" fmla="*/ 1760 h 1779"/>
                <a:gd name="T16" fmla="*/ 989 w 1714"/>
                <a:gd name="T17" fmla="*/ 1779 h 1779"/>
                <a:gd name="T18" fmla="*/ 933 w 1714"/>
                <a:gd name="T19" fmla="*/ 1760 h 1779"/>
                <a:gd name="T20" fmla="*/ 860 w 1714"/>
                <a:gd name="T21" fmla="*/ 1703 h 1779"/>
                <a:gd name="T22" fmla="*/ 809 w 1714"/>
                <a:gd name="T23" fmla="*/ 1622 h 1779"/>
                <a:gd name="T24" fmla="*/ 798 w 1714"/>
                <a:gd name="T25" fmla="*/ 1529 h 1779"/>
                <a:gd name="T26" fmla="*/ 818 w 1714"/>
                <a:gd name="T27" fmla="*/ 1448 h 1779"/>
                <a:gd name="T28" fmla="*/ 835 w 1714"/>
                <a:gd name="T29" fmla="*/ 1400 h 1779"/>
                <a:gd name="T30" fmla="*/ 852 w 1714"/>
                <a:gd name="T31" fmla="*/ 1245 h 1779"/>
                <a:gd name="T32" fmla="*/ 863 w 1714"/>
                <a:gd name="T33" fmla="*/ 1153 h 1779"/>
                <a:gd name="T34" fmla="*/ 868 w 1714"/>
                <a:gd name="T35" fmla="*/ 1116 h 1779"/>
                <a:gd name="T36" fmla="*/ 840 w 1714"/>
                <a:gd name="T37" fmla="*/ 1096 h 1779"/>
                <a:gd name="T38" fmla="*/ 742 w 1714"/>
                <a:gd name="T39" fmla="*/ 1094 h 1779"/>
                <a:gd name="T40" fmla="*/ 590 w 1714"/>
                <a:gd name="T41" fmla="*/ 1122 h 1779"/>
                <a:gd name="T42" fmla="*/ 458 w 1714"/>
                <a:gd name="T43" fmla="*/ 1119 h 1779"/>
                <a:gd name="T44" fmla="*/ 259 w 1714"/>
                <a:gd name="T45" fmla="*/ 1091 h 1779"/>
                <a:gd name="T46" fmla="*/ 169 w 1714"/>
                <a:gd name="T47" fmla="*/ 1071 h 1779"/>
                <a:gd name="T48" fmla="*/ 126 w 1714"/>
                <a:gd name="T49" fmla="*/ 1043 h 1779"/>
                <a:gd name="T50" fmla="*/ 87 w 1714"/>
                <a:gd name="T51" fmla="*/ 981 h 1779"/>
                <a:gd name="T52" fmla="*/ 67 w 1714"/>
                <a:gd name="T53" fmla="*/ 897 h 1779"/>
                <a:gd name="T54" fmla="*/ 93 w 1714"/>
                <a:gd name="T55" fmla="*/ 841 h 1779"/>
                <a:gd name="T56" fmla="*/ 171 w 1714"/>
                <a:gd name="T57" fmla="*/ 787 h 1779"/>
                <a:gd name="T58" fmla="*/ 73 w 1714"/>
                <a:gd name="T59" fmla="*/ 793 h 1779"/>
                <a:gd name="T60" fmla="*/ 37 w 1714"/>
                <a:gd name="T61" fmla="*/ 770 h 1779"/>
                <a:gd name="T62" fmla="*/ 3 w 1714"/>
                <a:gd name="T63" fmla="*/ 700 h 1779"/>
                <a:gd name="T64" fmla="*/ 3 w 1714"/>
                <a:gd name="T65" fmla="*/ 655 h 1779"/>
                <a:gd name="T66" fmla="*/ 22 w 1714"/>
                <a:gd name="T67" fmla="*/ 605 h 1779"/>
                <a:gd name="T68" fmla="*/ 59 w 1714"/>
                <a:gd name="T69" fmla="*/ 562 h 1779"/>
                <a:gd name="T70" fmla="*/ 118 w 1714"/>
                <a:gd name="T71" fmla="*/ 529 h 1779"/>
                <a:gd name="T72" fmla="*/ 65 w 1714"/>
                <a:gd name="T73" fmla="*/ 492 h 1779"/>
                <a:gd name="T74" fmla="*/ 48 w 1714"/>
                <a:gd name="T75" fmla="*/ 456 h 1779"/>
                <a:gd name="T76" fmla="*/ 53 w 1714"/>
                <a:gd name="T77" fmla="*/ 377 h 1779"/>
                <a:gd name="T78" fmla="*/ 79 w 1714"/>
                <a:gd name="T79" fmla="*/ 332 h 1779"/>
                <a:gd name="T80" fmla="*/ 166 w 1714"/>
                <a:gd name="T81" fmla="*/ 242 h 1779"/>
                <a:gd name="T82" fmla="*/ 135 w 1714"/>
                <a:gd name="T83" fmla="*/ 186 h 1779"/>
                <a:gd name="T84" fmla="*/ 138 w 1714"/>
                <a:gd name="T85" fmla="*/ 127 h 1779"/>
                <a:gd name="T86" fmla="*/ 171 w 1714"/>
                <a:gd name="T87" fmla="*/ 82 h 1779"/>
                <a:gd name="T88" fmla="*/ 247 w 1714"/>
                <a:gd name="T89" fmla="*/ 45 h 1779"/>
                <a:gd name="T90" fmla="*/ 351 w 1714"/>
                <a:gd name="T91" fmla="*/ 26 h 1779"/>
                <a:gd name="T92" fmla="*/ 520 w 1714"/>
                <a:gd name="T93" fmla="*/ 3 h 1779"/>
                <a:gd name="T94" fmla="*/ 635 w 1714"/>
                <a:gd name="T95" fmla="*/ 3 h 1779"/>
                <a:gd name="T96" fmla="*/ 781 w 1714"/>
                <a:gd name="T97" fmla="*/ 0 h 1779"/>
                <a:gd name="T98" fmla="*/ 1105 w 1714"/>
                <a:gd name="T99" fmla="*/ 14 h 1779"/>
                <a:gd name="T100" fmla="*/ 1209 w 1714"/>
                <a:gd name="T101" fmla="*/ 31 h 1779"/>
                <a:gd name="T102" fmla="*/ 1352 w 1714"/>
                <a:gd name="T103" fmla="*/ 79 h 1779"/>
                <a:gd name="T104" fmla="*/ 1504 w 1714"/>
                <a:gd name="T105" fmla="*/ 82 h 1779"/>
                <a:gd name="T106" fmla="*/ 1599 w 1714"/>
                <a:gd name="T107" fmla="*/ 71 h 1779"/>
                <a:gd name="T108" fmla="*/ 1672 w 1714"/>
                <a:gd name="T109" fmla="*/ 428 h 1779"/>
                <a:gd name="T110" fmla="*/ 1712 w 1714"/>
                <a:gd name="T111" fmla="*/ 745 h 1779"/>
                <a:gd name="T112" fmla="*/ 1712 w 1714"/>
                <a:gd name="T113" fmla="*/ 843 h 1779"/>
                <a:gd name="T114" fmla="*/ 1535 w 1714"/>
                <a:gd name="T115" fmla="*/ 824 h 1779"/>
                <a:gd name="T116" fmla="*/ 1456 w 1714"/>
                <a:gd name="T117" fmla="*/ 827 h 177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14"/>
                <a:gd name="T178" fmla="*/ 0 h 1779"/>
                <a:gd name="T179" fmla="*/ 1714 w 1714"/>
                <a:gd name="T180" fmla="*/ 1779 h 177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14" h="1779">
                  <a:moveTo>
                    <a:pt x="1439" y="835"/>
                  </a:moveTo>
                  <a:lnTo>
                    <a:pt x="1411" y="852"/>
                  </a:lnTo>
                  <a:lnTo>
                    <a:pt x="1391" y="866"/>
                  </a:lnTo>
                  <a:lnTo>
                    <a:pt x="1386" y="872"/>
                  </a:lnTo>
                  <a:lnTo>
                    <a:pt x="1383" y="877"/>
                  </a:lnTo>
                  <a:lnTo>
                    <a:pt x="1343" y="995"/>
                  </a:lnTo>
                  <a:lnTo>
                    <a:pt x="1310" y="1082"/>
                  </a:lnTo>
                  <a:lnTo>
                    <a:pt x="1296" y="1119"/>
                  </a:lnTo>
                  <a:lnTo>
                    <a:pt x="1284" y="1144"/>
                  </a:lnTo>
                  <a:lnTo>
                    <a:pt x="1248" y="1189"/>
                  </a:lnTo>
                  <a:lnTo>
                    <a:pt x="1197" y="1254"/>
                  </a:lnTo>
                  <a:lnTo>
                    <a:pt x="1150" y="1310"/>
                  </a:lnTo>
                  <a:lnTo>
                    <a:pt x="1124" y="1341"/>
                  </a:lnTo>
                  <a:lnTo>
                    <a:pt x="1113" y="1377"/>
                  </a:lnTo>
                  <a:lnTo>
                    <a:pt x="1091" y="1445"/>
                  </a:lnTo>
                  <a:lnTo>
                    <a:pt x="1071" y="1512"/>
                  </a:lnTo>
                  <a:lnTo>
                    <a:pt x="1060" y="1546"/>
                  </a:lnTo>
                  <a:lnTo>
                    <a:pt x="1057" y="1560"/>
                  </a:lnTo>
                  <a:lnTo>
                    <a:pt x="1057" y="1580"/>
                  </a:lnTo>
                  <a:lnTo>
                    <a:pt x="1065" y="1639"/>
                  </a:lnTo>
                  <a:lnTo>
                    <a:pt x="1079" y="1715"/>
                  </a:lnTo>
                  <a:lnTo>
                    <a:pt x="1065" y="1734"/>
                  </a:lnTo>
                  <a:lnTo>
                    <a:pt x="1057" y="1743"/>
                  </a:lnTo>
                  <a:lnTo>
                    <a:pt x="1034" y="1760"/>
                  </a:lnTo>
                  <a:lnTo>
                    <a:pt x="1020" y="1768"/>
                  </a:lnTo>
                  <a:lnTo>
                    <a:pt x="1006" y="1776"/>
                  </a:lnTo>
                  <a:lnTo>
                    <a:pt x="989" y="1779"/>
                  </a:lnTo>
                  <a:lnTo>
                    <a:pt x="972" y="1779"/>
                  </a:lnTo>
                  <a:lnTo>
                    <a:pt x="956" y="1771"/>
                  </a:lnTo>
                  <a:lnTo>
                    <a:pt x="933" y="1760"/>
                  </a:lnTo>
                  <a:lnTo>
                    <a:pt x="908" y="1745"/>
                  </a:lnTo>
                  <a:lnTo>
                    <a:pt x="885" y="1726"/>
                  </a:lnTo>
                  <a:lnTo>
                    <a:pt x="860" y="1703"/>
                  </a:lnTo>
                  <a:lnTo>
                    <a:pt x="840" y="1681"/>
                  </a:lnTo>
                  <a:lnTo>
                    <a:pt x="821" y="1653"/>
                  </a:lnTo>
                  <a:lnTo>
                    <a:pt x="809" y="1622"/>
                  </a:lnTo>
                  <a:lnTo>
                    <a:pt x="801" y="1591"/>
                  </a:lnTo>
                  <a:lnTo>
                    <a:pt x="798" y="1560"/>
                  </a:lnTo>
                  <a:lnTo>
                    <a:pt x="798" y="1529"/>
                  </a:lnTo>
                  <a:lnTo>
                    <a:pt x="804" y="1498"/>
                  </a:lnTo>
                  <a:lnTo>
                    <a:pt x="809" y="1473"/>
                  </a:lnTo>
                  <a:lnTo>
                    <a:pt x="818" y="1448"/>
                  </a:lnTo>
                  <a:lnTo>
                    <a:pt x="826" y="1428"/>
                  </a:lnTo>
                  <a:lnTo>
                    <a:pt x="838" y="1414"/>
                  </a:lnTo>
                  <a:lnTo>
                    <a:pt x="835" y="1400"/>
                  </a:lnTo>
                  <a:lnTo>
                    <a:pt x="832" y="1375"/>
                  </a:lnTo>
                  <a:lnTo>
                    <a:pt x="843" y="1299"/>
                  </a:lnTo>
                  <a:lnTo>
                    <a:pt x="852" y="1245"/>
                  </a:lnTo>
                  <a:lnTo>
                    <a:pt x="854" y="1206"/>
                  </a:lnTo>
                  <a:lnTo>
                    <a:pt x="857" y="1178"/>
                  </a:lnTo>
                  <a:lnTo>
                    <a:pt x="863" y="1153"/>
                  </a:lnTo>
                  <a:lnTo>
                    <a:pt x="868" y="1127"/>
                  </a:lnTo>
                  <a:lnTo>
                    <a:pt x="871" y="1122"/>
                  </a:lnTo>
                  <a:lnTo>
                    <a:pt x="868" y="1116"/>
                  </a:lnTo>
                  <a:lnTo>
                    <a:pt x="866" y="1108"/>
                  </a:lnTo>
                  <a:lnTo>
                    <a:pt x="854" y="1102"/>
                  </a:lnTo>
                  <a:lnTo>
                    <a:pt x="840" y="1096"/>
                  </a:lnTo>
                  <a:lnTo>
                    <a:pt x="815" y="1091"/>
                  </a:lnTo>
                  <a:lnTo>
                    <a:pt x="779" y="1088"/>
                  </a:lnTo>
                  <a:lnTo>
                    <a:pt x="742" y="1094"/>
                  </a:lnTo>
                  <a:lnTo>
                    <a:pt x="686" y="1105"/>
                  </a:lnTo>
                  <a:lnTo>
                    <a:pt x="621" y="1116"/>
                  </a:lnTo>
                  <a:lnTo>
                    <a:pt x="590" y="1122"/>
                  </a:lnTo>
                  <a:lnTo>
                    <a:pt x="565" y="1122"/>
                  </a:lnTo>
                  <a:lnTo>
                    <a:pt x="514" y="1122"/>
                  </a:lnTo>
                  <a:lnTo>
                    <a:pt x="458" y="1119"/>
                  </a:lnTo>
                  <a:lnTo>
                    <a:pt x="402" y="1113"/>
                  </a:lnTo>
                  <a:lnTo>
                    <a:pt x="349" y="1105"/>
                  </a:lnTo>
                  <a:lnTo>
                    <a:pt x="259" y="1091"/>
                  </a:lnTo>
                  <a:lnTo>
                    <a:pt x="205" y="1082"/>
                  </a:lnTo>
                  <a:lnTo>
                    <a:pt x="186" y="1077"/>
                  </a:lnTo>
                  <a:lnTo>
                    <a:pt x="169" y="1071"/>
                  </a:lnTo>
                  <a:lnTo>
                    <a:pt x="152" y="1063"/>
                  </a:lnTo>
                  <a:lnTo>
                    <a:pt x="138" y="1054"/>
                  </a:lnTo>
                  <a:lnTo>
                    <a:pt x="126" y="1043"/>
                  </a:lnTo>
                  <a:lnTo>
                    <a:pt x="115" y="1032"/>
                  </a:lnTo>
                  <a:lnTo>
                    <a:pt x="98" y="1009"/>
                  </a:lnTo>
                  <a:lnTo>
                    <a:pt x="87" y="981"/>
                  </a:lnTo>
                  <a:lnTo>
                    <a:pt x="76" y="956"/>
                  </a:lnTo>
                  <a:lnTo>
                    <a:pt x="67" y="905"/>
                  </a:lnTo>
                  <a:lnTo>
                    <a:pt x="67" y="897"/>
                  </a:lnTo>
                  <a:lnTo>
                    <a:pt x="73" y="877"/>
                  </a:lnTo>
                  <a:lnTo>
                    <a:pt x="84" y="852"/>
                  </a:lnTo>
                  <a:lnTo>
                    <a:pt x="93" y="841"/>
                  </a:lnTo>
                  <a:lnTo>
                    <a:pt x="104" y="832"/>
                  </a:lnTo>
                  <a:lnTo>
                    <a:pt x="149" y="801"/>
                  </a:lnTo>
                  <a:lnTo>
                    <a:pt x="171" y="787"/>
                  </a:lnTo>
                  <a:lnTo>
                    <a:pt x="124" y="793"/>
                  </a:lnTo>
                  <a:lnTo>
                    <a:pt x="87" y="796"/>
                  </a:lnTo>
                  <a:lnTo>
                    <a:pt x="73" y="793"/>
                  </a:lnTo>
                  <a:lnTo>
                    <a:pt x="65" y="793"/>
                  </a:lnTo>
                  <a:lnTo>
                    <a:pt x="51" y="784"/>
                  </a:lnTo>
                  <a:lnTo>
                    <a:pt x="37" y="770"/>
                  </a:lnTo>
                  <a:lnTo>
                    <a:pt x="22" y="751"/>
                  </a:lnTo>
                  <a:lnTo>
                    <a:pt x="8" y="728"/>
                  </a:lnTo>
                  <a:lnTo>
                    <a:pt x="3" y="700"/>
                  </a:lnTo>
                  <a:lnTo>
                    <a:pt x="0" y="686"/>
                  </a:lnTo>
                  <a:lnTo>
                    <a:pt x="0" y="672"/>
                  </a:lnTo>
                  <a:lnTo>
                    <a:pt x="3" y="655"/>
                  </a:lnTo>
                  <a:lnTo>
                    <a:pt x="6" y="638"/>
                  </a:lnTo>
                  <a:lnTo>
                    <a:pt x="14" y="621"/>
                  </a:lnTo>
                  <a:lnTo>
                    <a:pt x="22" y="605"/>
                  </a:lnTo>
                  <a:lnTo>
                    <a:pt x="28" y="596"/>
                  </a:lnTo>
                  <a:lnTo>
                    <a:pt x="48" y="574"/>
                  </a:lnTo>
                  <a:lnTo>
                    <a:pt x="59" y="562"/>
                  </a:lnTo>
                  <a:lnTo>
                    <a:pt x="76" y="548"/>
                  </a:lnTo>
                  <a:lnTo>
                    <a:pt x="96" y="540"/>
                  </a:lnTo>
                  <a:lnTo>
                    <a:pt x="118" y="529"/>
                  </a:lnTo>
                  <a:lnTo>
                    <a:pt x="107" y="526"/>
                  </a:lnTo>
                  <a:lnTo>
                    <a:pt x="87" y="512"/>
                  </a:lnTo>
                  <a:lnTo>
                    <a:pt x="65" y="492"/>
                  </a:lnTo>
                  <a:lnTo>
                    <a:pt x="56" y="481"/>
                  </a:lnTo>
                  <a:lnTo>
                    <a:pt x="51" y="470"/>
                  </a:lnTo>
                  <a:lnTo>
                    <a:pt x="48" y="456"/>
                  </a:lnTo>
                  <a:lnTo>
                    <a:pt x="48" y="439"/>
                  </a:lnTo>
                  <a:lnTo>
                    <a:pt x="51" y="397"/>
                  </a:lnTo>
                  <a:lnTo>
                    <a:pt x="53" y="377"/>
                  </a:lnTo>
                  <a:lnTo>
                    <a:pt x="59" y="357"/>
                  </a:lnTo>
                  <a:lnTo>
                    <a:pt x="67" y="343"/>
                  </a:lnTo>
                  <a:lnTo>
                    <a:pt x="79" y="332"/>
                  </a:lnTo>
                  <a:lnTo>
                    <a:pt x="138" y="281"/>
                  </a:lnTo>
                  <a:lnTo>
                    <a:pt x="174" y="251"/>
                  </a:lnTo>
                  <a:lnTo>
                    <a:pt x="166" y="242"/>
                  </a:lnTo>
                  <a:lnTo>
                    <a:pt x="149" y="220"/>
                  </a:lnTo>
                  <a:lnTo>
                    <a:pt x="141" y="206"/>
                  </a:lnTo>
                  <a:lnTo>
                    <a:pt x="135" y="186"/>
                  </a:lnTo>
                  <a:lnTo>
                    <a:pt x="132" y="166"/>
                  </a:lnTo>
                  <a:lnTo>
                    <a:pt x="132" y="147"/>
                  </a:lnTo>
                  <a:lnTo>
                    <a:pt x="138" y="127"/>
                  </a:lnTo>
                  <a:lnTo>
                    <a:pt x="146" y="110"/>
                  </a:lnTo>
                  <a:lnTo>
                    <a:pt x="157" y="96"/>
                  </a:lnTo>
                  <a:lnTo>
                    <a:pt x="171" y="82"/>
                  </a:lnTo>
                  <a:lnTo>
                    <a:pt x="188" y="71"/>
                  </a:lnTo>
                  <a:lnTo>
                    <a:pt x="208" y="59"/>
                  </a:lnTo>
                  <a:lnTo>
                    <a:pt x="247" y="45"/>
                  </a:lnTo>
                  <a:lnTo>
                    <a:pt x="287" y="34"/>
                  </a:lnTo>
                  <a:lnTo>
                    <a:pt x="318" y="29"/>
                  </a:lnTo>
                  <a:lnTo>
                    <a:pt x="351" y="26"/>
                  </a:lnTo>
                  <a:lnTo>
                    <a:pt x="391" y="14"/>
                  </a:lnTo>
                  <a:lnTo>
                    <a:pt x="441" y="6"/>
                  </a:lnTo>
                  <a:lnTo>
                    <a:pt x="520" y="3"/>
                  </a:lnTo>
                  <a:lnTo>
                    <a:pt x="573" y="0"/>
                  </a:lnTo>
                  <a:lnTo>
                    <a:pt x="613" y="0"/>
                  </a:lnTo>
                  <a:lnTo>
                    <a:pt x="635" y="3"/>
                  </a:lnTo>
                  <a:lnTo>
                    <a:pt x="658" y="0"/>
                  </a:lnTo>
                  <a:lnTo>
                    <a:pt x="700" y="0"/>
                  </a:lnTo>
                  <a:lnTo>
                    <a:pt x="781" y="0"/>
                  </a:lnTo>
                  <a:lnTo>
                    <a:pt x="939" y="3"/>
                  </a:lnTo>
                  <a:lnTo>
                    <a:pt x="1023" y="9"/>
                  </a:lnTo>
                  <a:lnTo>
                    <a:pt x="1105" y="14"/>
                  </a:lnTo>
                  <a:lnTo>
                    <a:pt x="1166" y="23"/>
                  </a:lnTo>
                  <a:lnTo>
                    <a:pt x="1192" y="26"/>
                  </a:lnTo>
                  <a:lnTo>
                    <a:pt x="1209" y="31"/>
                  </a:lnTo>
                  <a:lnTo>
                    <a:pt x="1256" y="51"/>
                  </a:lnTo>
                  <a:lnTo>
                    <a:pt x="1299" y="65"/>
                  </a:lnTo>
                  <a:lnTo>
                    <a:pt x="1352" y="79"/>
                  </a:lnTo>
                  <a:lnTo>
                    <a:pt x="1386" y="82"/>
                  </a:lnTo>
                  <a:lnTo>
                    <a:pt x="1462" y="85"/>
                  </a:lnTo>
                  <a:lnTo>
                    <a:pt x="1504" y="82"/>
                  </a:lnTo>
                  <a:lnTo>
                    <a:pt x="1546" y="82"/>
                  </a:lnTo>
                  <a:lnTo>
                    <a:pt x="1582" y="76"/>
                  </a:lnTo>
                  <a:lnTo>
                    <a:pt x="1599" y="71"/>
                  </a:lnTo>
                  <a:lnTo>
                    <a:pt x="1610" y="68"/>
                  </a:lnTo>
                  <a:lnTo>
                    <a:pt x="1630" y="177"/>
                  </a:lnTo>
                  <a:lnTo>
                    <a:pt x="1672" y="428"/>
                  </a:lnTo>
                  <a:lnTo>
                    <a:pt x="1692" y="565"/>
                  </a:lnTo>
                  <a:lnTo>
                    <a:pt x="1709" y="692"/>
                  </a:lnTo>
                  <a:lnTo>
                    <a:pt x="1712" y="745"/>
                  </a:lnTo>
                  <a:lnTo>
                    <a:pt x="1714" y="790"/>
                  </a:lnTo>
                  <a:lnTo>
                    <a:pt x="1714" y="821"/>
                  </a:lnTo>
                  <a:lnTo>
                    <a:pt x="1712" y="843"/>
                  </a:lnTo>
                  <a:lnTo>
                    <a:pt x="1672" y="838"/>
                  </a:lnTo>
                  <a:lnTo>
                    <a:pt x="1582" y="827"/>
                  </a:lnTo>
                  <a:lnTo>
                    <a:pt x="1535" y="824"/>
                  </a:lnTo>
                  <a:lnTo>
                    <a:pt x="1490" y="824"/>
                  </a:lnTo>
                  <a:lnTo>
                    <a:pt x="1473" y="824"/>
                  </a:lnTo>
                  <a:lnTo>
                    <a:pt x="1456" y="827"/>
                  </a:lnTo>
                  <a:lnTo>
                    <a:pt x="1445" y="829"/>
                  </a:lnTo>
                  <a:lnTo>
                    <a:pt x="1439" y="835"/>
                  </a:lnTo>
                  <a:close/>
                </a:path>
              </a:pathLst>
            </a:custGeom>
            <a:solidFill>
              <a:srgbClr val="E6CF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N"/>
            </a:p>
          </p:txBody>
        </p:sp>
        <p:sp>
          <p:nvSpPr>
            <p:cNvPr id="25634" name="Freeform 17"/>
            <p:cNvSpPr>
              <a:spLocks/>
            </p:cNvSpPr>
            <p:nvPr/>
          </p:nvSpPr>
          <p:spPr bwMode="auto">
            <a:xfrm>
              <a:off x="4933" y="2295"/>
              <a:ext cx="390" cy="992"/>
            </a:xfrm>
            <a:custGeom>
              <a:avLst/>
              <a:gdLst>
                <a:gd name="T0" fmla="*/ 0 w 390"/>
                <a:gd name="T1" fmla="*/ 34 h 992"/>
                <a:gd name="T2" fmla="*/ 14 w 390"/>
                <a:gd name="T3" fmla="*/ 186 h 992"/>
                <a:gd name="T4" fmla="*/ 33 w 390"/>
                <a:gd name="T5" fmla="*/ 467 h 992"/>
                <a:gd name="T6" fmla="*/ 53 w 390"/>
                <a:gd name="T7" fmla="*/ 745 h 992"/>
                <a:gd name="T8" fmla="*/ 56 w 390"/>
                <a:gd name="T9" fmla="*/ 838 h 992"/>
                <a:gd name="T10" fmla="*/ 56 w 390"/>
                <a:gd name="T11" fmla="*/ 880 h 992"/>
                <a:gd name="T12" fmla="*/ 59 w 390"/>
                <a:gd name="T13" fmla="*/ 897 h 992"/>
                <a:gd name="T14" fmla="*/ 64 w 390"/>
                <a:gd name="T15" fmla="*/ 911 h 992"/>
                <a:gd name="T16" fmla="*/ 76 w 390"/>
                <a:gd name="T17" fmla="*/ 930 h 992"/>
                <a:gd name="T18" fmla="*/ 92 w 390"/>
                <a:gd name="T19" fmla="*/ 947 h 992"/>
                <a:gd name="T20" fmla="*/ 104 w 390"/>
                <a:gd name="T21" fmla="*/ 956 h 992"/>
                <a:gd name="T22" fmla="*/ 118 w 390"/>
                <a:gd name="T23" fmla="*/ 964 h 992"/>
                <a:gd name="T24" fmla="*/ 135 w 390"/>
                <a:gd name="T25" fmla="*/ 972 h 992"/>
                <a:gd name="T26" fmla="*/ 151 w 390"/>
                <a:gd name="T27" fmla="*/ 978 h 992"/>
                <a:gd name="T28" fmla="*/ 174 w 390"/>
                <a:gd name="T29" fmla="*/ 984 h 992"/>
                <a:gd name="T30" fmla="*/ 199 w 390"/>
                <a:gd name="T31" fmla="*/ 986 h 992"/>
                <a:gd name="T32" fmla="*/ 289 w 390"/>
                <a:gd name="T33" fmla="*/ 992 h 992"/>
                <a:gd name="T34" fmla="*/ 348 w 390"/>
                <a:gd name="T35" fmla="*/ 992 h 992"/>
                <a:gd name="T36" fmla="*/ 379 w 390"/>
                <a:gd name="T37" fmla="*/ 989 h 992"/>
                <a:gd name="T38" fmla="*/ 390 w 390"/>
                <a:gd name="T39" fmla="*/ 989 h 992"/>
                <a:gd name="T40" fmla="*/ 387 w 390"/>
                <a:gd name="T41" fmla="*/ 846 h 992"/>
                <a:gd name="T42" fmla="*/ 382 w 390"/>
                <a:gd name="T43" fmla="*/ 697 h 992"/>
                <a:gd name="T44" fmla="*/ 373 w 390"/>
                <a:gd name="T45" fmla="*/ 523 h 992"/>
                <a:gd name="T46" fmla="*/ 359 w 390"/>
                <a:gd name="T47" fmla="*/ 346 h 992"/>
                <a:gd name="T48" fmla="*/ 351 w 390"/>
                <a:gd name="T49" fmla="*/ 261 h 992"/>
                <a:gd name="T50" fmla="*/ 343 w 390"/>
                <a:gd name="T51" fmla="*/ 186 h 992"/>
                <a:gd name="T52" fmla="*/ 331 w 390"/>
                <a:gd name="T53" fmla="*/ 118 h 992"/>
                <a:gd name="T54" fmla="*/ 317 w 390"/>
                <a:gd name="T55" fmla="*/ 62 h 992"/>
                <a:gd name="T56" fmla="*/ 312 w 390"/>
                <a:gd name="T57" fmla="*/ 42 h 992"/>
                <a:gd name="T58" fmla="*/ 303 w 390"/>
                <a:gd name="T59" fmla="*/ 23 h 992"/>
                <a:gd name="T60" fmla="*/ 295 w 390"/>
                <a:gd name="T61" fmla="*/ 9 h 992"/>
                <a:gd name="T62" fmla="*/ 286 w 390"/>
                <a:gd name="T63" fmla="*/ 0 h 992"/>
                <a:gd name="T64" fmla="*/ 0 w 390"/>
                <a:gd name="T65" fmla="*/ 34 h 99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90"/>
                <a:gd name="T100" fmla="*/ 0 h 992"/>
                <a:gd name="T101" fmla="*/ 390 w 390"/>
                <a:gd name="T102" fmla="*/ 992 h 992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90" h="992">
                  <a:moveTo>
                    <a:pt x="0" y="34"/>
                  </a:moveTo>
                  <a:lnTo>
                    <a:pt x="14" y="186"/>
                  </a:lnTo>
                  <a:lnTo>
                    <a:pt x="33" y="467"/>
                  </a:lnTo>
                  <a:lnTo>
                    <a:pt x="53" y="745"/>
                  </a:lnTo>
                  <a:lnTo>
                    <a:pt x="56" y="838"/>
                  </a:lnTo>
                  <a:lnTo>
                    <a:pt x="56" y="880"/>
                  </a:lnTo>
                  <a:lnTo>
                    <a:pt x="59" y="897"/>
                  </a:lnTo>
                  <a:lnTo>
                    <a:pt x="64" y="911"/>
                  </a:lnTo>
                  <a:lnTo>
                    <a:pt x="76" y="930"/>
                  </a:lnTo>
                  <a:lnTo>
                    <a:pt x="92" y="947"/>
                  </a:lnTo>
                  <a:lnTo>
                    <a:pt x="104" y="956"/>
                  </a:lnTo>
                  <a:lnTo>
                    <a:pt x="118" y="964"/>
                  </a:lnTo>
                  <a:lnTo>
                    <a:pt x="135" y="972"/>
                  </a:lnTo>
                  <a:lnTo>
                    <a:pt x="151" y="978"/>
                  </a:lnTo>
                  <a:lnTo>
                    <a:pt x="174" y="984"/>
                  </a:lnTo>
                  <a:lnTo>
                    <a:pt x="199" y="986"/>
                  </a:lnTo>
                  <a:lnTo>
                    <a:pt x="289" y="992"/>
                  </a:lnTo>
                  <a:lnTo>
                    <a:pt x="348" y="992"/>
                  </a:lnTo>
                  <a:lnTo>
                    <a:pt x="379" y="989"/>
                  </a:lnTo>
                  <a:lnTo>
                    <a:pt x="390" y="989"/>
                  </a:lnTo>
                  <a:lnTo>
                    <a:pt x="387" y="846"/>
                  </a:lnTo>
                  <a:lnTo>
                    <a:pt x="382" y="697"/>
                  </a:lnTo>
                  <a:lnTo>
                    <a:pt x="373" y="523"/>
                  </a:lnTo>
                  <a:lnTo>
                    <a:pt x="359" y="346"/>
                  </a:lnTo>
                  <a:lnTo>
                    <a:pt x="351" y="261"/>
                  </a:lnTo>
                  <a:lnTo>
                    <a:pt x="343" y="186"/>
                  </a:lnTo>
                  <a:lnTo>
                    <a:pt x="331" y="118"/>
                  </a:lnTo>
                  <a:lnTo>
                    <a:pt x="317" y="62"/>
                  </a:lnTo>
                  <a:lnTo>
                    <a:pt x="312" y="42"/>
                  </a:lnTo>
                  <a:lnTo>
                    <a:pt x="303" y="23"/>
                  </a:lnTo>
                  <a:lnTo>
                    <a:pt x="295" y="9"/>
                  </a:lnTo>
                  <a:lnTo>
                    <a:pt x="286" y="0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8180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N"/>
            </a:p>
          </p:txBody>
        </p:sp>
        <p:sp>
          <p:nvSpPr>
            <p:cNvPr id="25635" name="Freeform 18"/>
            <p:cNvSpPr>
              <a:spLocks/>
            </p:cNvSpPr>
            <p:nvPr/>
          </p:nvSpPr>
          <p:spPr bwMode="auto">
            <a:xfrm>
              <a:off x="4952" y="2323"/>
              <a:ext cx="352" cy="928"/>
            </a:xfrm>
            <a:custGeom>
              <a:avLst/>
              <a:gdLst>
                <a:gd name="T0" fmla="*/ 0 w 352"/>
                <a:gd name="T1" fmla="*/ 31 h 928"/>
                <a:gd name="T2" fmla="*/ 14 w 352"/>
                <a:gd name="T3" fmla="*/ 172 h 928"/>
                <a:gd name="T4" fmla="*/ 34 w 352"/>
                <a:gd name="T5" fmla="*/ 436 h 928"/>
                <a:gd name="T6" fmla="*/ 54 w 352"/>
                <a:gd name="T7" fmla="*/ 694 h 928"/>
                <a:gd name="T8" fmla="*/ 59 w 352"/>
                <a:gd name="T9" fmla="*/ 781 h 928"/>
                <a:gd name="T10" fmla="*/ 59 w 352"/>
                <a:gd name="T11" fmla="*/ 821 h 928"/>
                <a:gd name="T12" fmla="*/ 62 w 352"/>
                <a:gd name="T13" fmla="*/ 835 h 928"/>
                <a:gd name="T14" fmla="*/ 68 w 352"/>
                <a:gd name="T15" fmla="*/ 849 h 928"/>
                <a:gd name="T16" fmla="*/ 76 w 352"/>
                <a:gd name="T17" fmla="*/ 866 h 928"/>
                <a:gd name="T18" fmla="*/ 90 w 352"/>
                <a:gd name="T19" fmla="*/ 885 h 928"/>
                <a:gd name="T20" fmla="*/ 101 w 352"/>
                <a:gd name="T21" fmla="*/ 894 h 928"/>
                <a:gd name="T22" fmla="*/ 113 w 352"/>
                <a:gd name="T23" fmla="*/ 899 h 928"/>
                <a:gd name="T24" fmla="*/ 127 w 352"/>
                <a:gd name="T25" fmla="*/ 908 h 928"/>
                <a:gd name="T26" fmla="*/ 144 w 352"/>
                <a:gd name="T27" fmla="*/ 913 h 928"/>
                <a:gd name="T28" fmla="*/ 163 w 352"/>
                <a:gd name="T29" fmla="*/ 919 h 928"/>
                <a:gd name="T30" fmla="*/ 186 w 352"/>
                <a:gd name="T31" fmla="*/ 922 h 928"/>
                <a:gd name="T32" fmla="*/ 264 w 352"/>
                <a:gd name="T33" fmla="*/ 928 h 928"/>
                <a:gd name="T34" fmla="*/ 315 w 352"/>
                <a:gd name="T35" fmla="*/ 928 h 928"/>
                <a:gd name="T36" fmla="*/ 343 w 352"/>
                <a:gd name="T37" fmla="*/ 928 h 928"/>
                <a:gd name="T38" fmla="*/ 352 w 352"/>
                <a:gd name="T39" fmla="*/ 925 h 928"/>
                <a:gd name="T40" fmla="*/ 349 w 352"/>
                <a:gd name="T41" fmla="*/ 793 h 928"/>
                <a:gd name="T42" fmla="*/ 343 w 352"/>
                <a:gd name="T43" fmla="*/ 652 h 928"/>
                <a:gd name="T44" fmla="*/ 332 w 352"/>
                <a:gd name="T45" fmla="*/ 489 h 928"/>
                <a:gd name="T46" fmla="*/ 321 w 352"/>
                <a:gd name="T47" fmla="*/ 326 h 928"/>
                <a:gd name="T48" fmla="*/ 312 w 352"/>
                <a:gd name="T49" fmla="*/ 248 h 928"/>
                <a:gd name="T50" fmla="*/ 304 w 352"/>
                <a:gd name="T51" fmla="*/ 177 h 928"/>
                <a:gd name="T52" fmla="*/ 293 w 352"/>
                <a:gd name="T53" fmla="*/ 113 h 928"/>
                <a:gd name="T54" fmla="*/ 281 w 352"/>
                <a:gd name="T55" fmla="*/ 62 h 928"/>
                <a:gd name="T56" fmla="*/ 267 w 352"/>
                <a:gd name="T57" fmla="*/ 23 h 928"/>
                <a:gd name="T58" fmla="*/ 262 w 352"/>
                <a:gd name="T59" fmla="*/ 11 h 928"/>
                <a:gd name="T60" fmla="*/ 253 w 352"/>
                <a:gd name="T61" fmla="*/ 0 h 928"/>
                <a:gd name="T62" fmla="*/ 0 w 352"/>
                <a:gd name="T63" fmla="*/ 31 h 92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52"/>
                <a:gd name="T97" fmla="*/ 0 h 928"/>
                <a:gd name="T98" fmla="*/ 352 w 352"/>
                <a:gd name="T99" fmla="*/ 928 h 92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52" h="928">
                  <a:moveTo>
                    <a:pt x="0" y="31"/>
                  </a:moveTo>
                  <a:lnTo>
                    <a:pt x="14" y="172"/>
                  </a:lnTo>
                  <a:lnTo>
                    <a:pt x="34" y="436"/>
                  </a:lnTo>
                  <a:lnTo>
                    <a:pt x="54" y="694"/>
                  </a:lnTo>
                  <a:lnTo>
                    <a:pt x="59" y="781"/>
                  </a:lnTo>
                  <a:lnTo>
                    <a:pt x="59" y="821"/>
                  </a:lnTo>
                  <a:lnTo>
                    <a:pt x="62" y="835"/>
                  </a:lnTo>
                  <a:lnTo>
                    <a:pt x="68" y="849"/>
                  </a:lnTo>
                  <a:lnTo>
                    <a:pt x="76" y="866"/>
                  </a:lnTo>
                  <a:lnTo>
                    <a:pt x="90" y="885"/>
                  </a:lnTo>
                  <a:lnTo>
                    <a:pt x="101" y="894"/>
                  </a:lnTo>
                  <a:lnTo>
                    <a:pt x="113" y="899"/>
                  </a:lnTo>
                  <a:lnTo>
                    <a:pt x="127" y="908"/>
                  </a:lnTo>
                  <a:lnTo>
                    <a:pt x="144" y="913"/>
                  </a:lnTo>
                  <a:lnTo>
                    <a:pt x="163" y="919"/>
                  </a:lnTo>
                  <a:lnTo>
                    <a:pt x="186" y="922"/>
                  </a:lnTo>
                  <a:lnTo>
                    <a:pt x="264" y="928"/>
                  </a:lnTo>
                  <a:lnTo>
                    <a:pt x="315" y="928"/>
                  </a:lnTo>
                  <a:lnTo>
                    <a:pt x="343" y="928"/>
                  </a:lnTo>
                  <a:lnTo>
                    <a:pt x="352" y="925"/>
                  </a:lnTo>
                  <a:lnTo>
                    <a:pt x="349" y="793"/>
                  </a:lnTo>
                  <a:lnTo>
                    <a:pt x="343" y="652"/>
                  </a:lnTo>
                  <a:lnTo>
                    <a:pt x="332" y="489"/>
                  </a:lnTo>
                  <a:lnTo>
                    <a:pt x="321" y="326"/>
                  </a:lnTo>
                  <a:lnTo>
                    <a:pt x="312" y="248"/>
                  </a:lnTo>
                  <a:lnTo>
                    <a:pt x="304" y="177"/>
                  </a:lnTo>
                  <a:lnTo>
                    <a:pt x="293" y="113"/>
                  </a:lnTo>
                  <a:lnTo>
                    <a:pt x="281" y="62"/>
                  </a:lnTo>
                  <a:lnTo>
                    <a:pt x="267" y="23"/>
                  </a:lnTo>
                  <a:lnTo>
                    <a:pt x="262" y="11"/>
                  </a:lnTo>
                  <a:lnTo>
                    <a:pt x="253" y="0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N"/>
            </a:p>
          </p:txBody>
        </p:sp>
        <p:sp>
          <p:nvSpPr>
            <p:cNvPr id="25636" name="Freeform 19"/>
            <p:cNvSpPr>
              <a:spLocks/>
            </p:cNvSpPr>
            <p:nvPr/>
          </p:nvSpPr>
          <p:spPr bwMode="auto">
            <a:xfrm>
              <a:off x="5079" y="2208"/>
              <a:ext cx="691" cy="1135"/>
            </a:xfrm>
            <a:custGeom>
              <a:avLst/>
              <a:gdLst>
                <a:gd name="T0" fmla="*/ 0 w 691"/>
                <a:gd name="T1" fmla="*/ 1116 h 1135"/>
                <a:gd name="T2" fmla="*/ 17 w 691"/>
                <a:gd name="T3" fmla="*/ 969 h 1135"/>
                <a:gd name="T4" fmla="*/ 31 w 691"/>
                <a:gd name="T5" fmla="*/ 815 h 1135"/>
                <a:gd name="T6" fmla="*/ 45 w 691"/>
                <a:gd name="T7" fmla="*/ 635 h 1135"/>
                <a:gd name="T8" fmla="*/ 50 w 691"/>
                <a:gd name="T9" fmla="*/ 542 h 1135"/>
                <a:gd name="T10" fmla="*/ 53 w 691"/>
                <a:gd name="T11" fmla="*/ 450 h 1135"/>
                <a:gd name="T12" fmla="*/ 53 w 691"/>
                <a:gd name="T13" fmla="*/ 360 h 1135"/>
                <a:gd name="T14" fmla="*/ 50 w 691"/>
                <a:gd name="T15" fmla="*/ 275 h 1135"/>
                <a:gd name="T16" fmla="*/ 45 w 691"/>
                <a:gd name="T17" fmla="*/ 200 h 1135"/>
                <a:gd name="T18" fmla="*/ 36 w 691"/>
                <a:gd name="T19" fmla="*/ 135 h 1135"/>
                <a:gd name="T20" fmla="*/ 31 w 691"/>
                <a:gd name="T21" fmla="*/ 110 h 1135"/>
                <a:gd name="T22" fmla="*/ 22 w 691"/>
                <a:gd name="T23" fmla="*/ 84 h 1135"/>
                <a:gd name="T24" fmla="*/ 14 w 691"/>
                <a:gd name="T25" fmla="*/ 65 h 1135"/>
                <a:gd name="T26" fmla="*/ 3 w 691"/>
                <a:gd name="T27" fmla="*/ 51 h 1135"/>
                <a:gd name="T28" fmla="*/ 19 w 691"/>
                <a:gd name="T29" fmla="*/ 42 h 1135"/>
                <a:gd name="T30" fmla="*/ 42 w 691"/>
                <a:gd name="T31" fmla="*/ 37 h 1135"/>
                <a:gd name="T32" fmla="*/ 70 w 691"/>
                <a:gd name="T33" fmla="*/ 31 h 1135"/>
                <a:gd name="T34" fmla="*/ 104 w 691"/>
                <a:gd name="T35" fmla="*/ 28 h 1135"/>
                <a:gd name="T36" fmla="*/ 146 w 691"/>
                <a:gd name="T37" fmla="*/ 25 h 1135"/>
                <a:gd name="T38" fmla="*/ 197 w 691"/>
                <a:gd name="T39" fmla="*/ 28 h 1135"/>
                <a:gd name="T40" fmla="*/ 250 w 691"/>
                <a:gd name="T41" fmla="*/ 39 h 1135"/>
                <a:gd name="T42" fmla="*/ 295 w 691"/>
                <a:gd name="T43" fmla="*/ 39 h 1135"/>
                <a:gd name="T44" fmla="*/ 345 w 691"/>
                <a:gd name="T45" fmla="*/ 42 h 1135"/>
                <a:gd name="T46" fmla="*/ 405 w 691"/>
                <a:gd name="T47" fmla="*/ 39 h 1135"/>
                <a:gd name="T48" fmla="*/ 475 w 691"/>
                <a:gd name="T49" fmla="*/ 37 h 1135"/>
                <a:gd name="T50" fmla="*/ 545 w 691"/>
                <a:gd name="T51" fmla="*/ 31 h 1135"/>
                <a:gd name="T52" fmla="*/ 615 w 691"/>
                <a:gd name="T53" fmla="*/ 20 h 1135"/>
                <a:gd name="T54" fmla="*/ 649 w 691"/>
                <a:gd name="T55" fmla="*/ 11 h 1135"/>
                <a:gd name="T56" fmla="*/ 683 w 691"/>
                <a:gd name="T57" fmla="*/ 0 h 1135"/>
                <a:gd name="T58" fmla="*/ 688 w 691"/>
                <a:gd name="T59" fmla="*/ 528 h 1135"/>
                <a:gd name="T60" fmla="*/ 691 w 691"/>
                <a:gd name="T61" fmla="*/ 899 h 1135"/>
                <a:gd name="T62" fmla="*/ 691 w 691"/>
                <a:gd name="T63" fmla="*/ 1031 h 1135"/>
                <a:gd name="T64" fmla="*/ 688 w 691"/>
                <a:gd name="T65" fmla="*/ 1090 h 1135"/>
                <a:gd name="T66" fmla="*/ 472 w 691"/>
                <a:gd name="T67" fmla="*/ 1099 h 1135"/>
                <a:gd name="T68" fmla="*/ 317 w 691"/>
                <a:gd name="T69" fmla="*/ 1107 h 1135"/>
                <a:gd name="T70" fmla="*/ 264 w 691"/>
                <a:gd name="T71" fmla="*/ 1113 h 1135"/>
                <a:gd name="T72" fmla="*/ 247 w 691"/>
                <a:gd name="T73" fmla="*/ 1116 h 1135"/>
                <a:gd name="T74" fmla="*/ 236 w 691"/>
                <a:gd name="T75" fmla="*/ 1118 h 1135"/>
                <a:gd name="T76" fmla="*/ 219 w 691"/>
                <a:gd name="T77" fmla="*/ 1124 h 1135"/>
                <a:gd name="T78" fmla="*/ 191 w 691"/>
                <a:gd name="T79" fmla="*/ 1130 h 1135"/>
                <a:gd name="T80" fmla="*/ 154 w 691"/>
                <a:gd name="T81" fmla="*/ 1132 h 1135"/>
                <a:gd name="T82" fmla="*/ 115 w 691"/>
                <a:gd name="T83" fmla="*/ 1135 h 1135"/>
                <a:gd name="T84" fmla="*/ 76 w 691"/>
                <a:gd name="T85" fmla="*/ 1135 h 1135"/>
                <a:gd name="T86" fmla="*/ 42 w 691"/>
                <a:gd name="T87" fmla="*/ 1132 h 1135"/>
                <a:gd name="T88" fmla="*/ 14 w 691"/>
                <a:gd name="T89" fmla="*/ 1127 h 1135"/>
                <a:gd name="T90" fmla="*/ 5 w 691"/>
                <a:gd name="T91" fmla="*/ 1121 h 1135"/>
                <a:gd name="T92" fmla="*/ 0 w 691"/>
                <a:gd name="T93" fmla="*/ 1116 h 1135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691"/>
                <a:gd name="T142" fmla="*/ 0 h 1135"/>
                <a:gd name="T143" fmla="*/ 691 w 691"/>
                <a:gd name="T144" fmla="*/ 1135 h 1135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691" h="1135">
                  <a:moveTo>
                    <a:pt x="0" y="1116"/>
                  </a:moveTo>
                  <a:lnTo>
                    <a:pt x="17" y="969"/>
                  </a:lnTo>
                  <a:lnTo>
                    <a:pt x="31" y="815"/>
                  </a:lnTo>
                  <a:lnTo>
                    <a:pt x="45" y="635"/>
                  </a:lnTo>
                  <a:lnTo>
                    <a:pt x="50" y="542"/>
                  </a:lnTo>
                  <a:lnTo>
                    <a:pt x="53" y="450"/>
                  </a:lnTo>
                  <a:lnTo>
                    <a:pt x="53" y="360"/>
                  </a:lnTo>
                  <a:lnTo>
                    <a:pt x="50" y="275"/>
                  </a:lnTo>
                  <a:lnTo>
                    <a:pt x="45" y="200"/>
                  </a:lnTo>
                  <a:lnTo>
                    <a:pt x="36" y="135"/>
                  </a:lnTo>
                  <a:lnTo>
                    <a:pt x="31" y="110"/>
                  </a:lnTo>
                  <a:lnTo>
                    <a:pt x="22" y="84"/>
                  </a:lnTo>
                  <a:lnTo>
                    <a:pt x="14" y="65"/>
                  </a:lnTo>
                  <a:lnTo>
                    <a:pt x="3" y="51"/>
                  </a:lnTo>
                  <a:lnTo>
                    <a:pt x="19" y="42"/>
                  </a:lnTo>
                  <a:lnTo>
                    <a:pt x="42" y="37"/>
                  </a:lnTo>
                  <a:lnTo>
                    <a:pt x="70" y="31"/>
                  </a:lnTo>
                  <a:lnTo>
                    <a:pt x="104" y="28"/>
                  </a:lnTo>
                  <a:lnTo>
                    <a:pt x="146" y="25"/>
                  </a:lnTo>
                  <a:lnTo>
                    <a:pt x="197" y="28"/>
                  </a:lnTo>
                  <a:lnTo>
                    <a:pt x="250" y="39"/>
                  </a:lnTo>
                  <a:lnTo>
                    <a:pt x="295" y="39"/>
                  </a:lnTo>
                  <a:lnTo>
                    <a:pt x="345" y="42"/>
                  </a:lnTo>
                  <a:lnTo>
                    <a:pt x="405" y="39"/>
                  </a:lnTo>
                  <a:lnTo>
                    <a:pt x="475" y="37"/>
                  </a:lnTo>
                  <a:lnTo>
                    <a:pt x="545" y="31"/>
                  </a:lnTo>
                  <a:lnTo>
                    <a:pt x="615" y="20"/>
                  </a:lnTo>
                  <a:lnTo>
                    <a:pt x="649" y="11"/>
                  </a:lnTo>
                  <a:lnTo>
                    <a:pt x="683" y="0"/>
                  </a:lnTo>
                  <a:lnTo>
                    <a:pt x="688" y="528"/>
                  </a:lnTo>
                  <a:lnTo>
                    <a:pt x="691" y="899"/>
                  </a:lnTo>
                  <a:lnTo>
                    <a:pt x="691" y="1031"/>
                  </a:lnTo>
                  <a:lnTo>
                    <a:pt x="688" y="1090"/>
                  </a:lnTo>
                  <a:lnTo>
                    <a:pt x="472" y="1099"/>
                  </a:lnTo>
                  <a:lnTo>
                    <a:pt x="317" y="1107"/>
                  </a:lnTo>
                  <a:lnTo>
                    <a:pt x="264" y="1113"/>
                  </a:lnTo>
                  <a:lnTo>
                    <a:pt x="247" y="1116"/>
                  </a:lnTo>
                  <a:lnTo>
                    <a:pt x="236" y="1118"/>
                  </a:lnTo>
                  <a:lnTo>
                    <a:pt x="219" y="1124"/>
                  </a:lnTo>
                  <a:lnTo>
                    <a:pt x="191" y="1130"/>
                  </a:lnTo>
                  <a:lnTo>
                    <a:pt x="154" y="1132"/>
                  </a:lnTo>
                  <a:lnTo>
                    <a:pt x="115" y="1135"/>
                  </a:lnTo>
                  <a:lnTo>
                    <a:pt x="76" y="1135"/>
                  </a:lnTo>
                  <a:lnTo>
                    <a:pt x="42" y="1132"/>
                  </a:lnTo>
                  <a:lnTo>
                    <a:pt x="14" y="1127"/>
                  </a:lnTo>
                  <a:lnTo>
                    <a:pt x="5" y="1121"/>
                  </a:lnTo>
                  <a:lnTo>
                    <a:pt x="0" y="1116"/>
                  </a:lnTo>
                  <a:close/>
                </a:path>
              </a:pathLst>
            </a:custGeom>
            <a:solidFill>
              <a:srgbClr val="2540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N"/>
            </a:p>
          </p:txBody>
        </p:sp>
        <p:sp>
          <p:nvSpPr>
            <p:cNvPr id="25637" name="Freeform 20"/>
            <p:cNvSpPr>
              <a:spLocks/>
            </p:cNvSpPr>
            <p:nvPr/>
          </p:nvSpPr>
          <p:spPr bwMode="auto">
            <a:xfrm>
              <a:off x="5278" y="3057"/>
              <a:ext cx="180" cy="179"/>
            </a:xfrm>
            <a:custGeom>
              <a:avLst/>
              <a:gdLst>
                <a:gd name="T0" fmla="*/ 180 w 180"/>
                <a:gd name="T1" fmla="*/ 90 h 179"/>
                <a:gd name="T2" fmla="*/ 180 w 180"/>
                <a:gd name="T3" fmla="*/ 106 h 179"/>
                <a:gd name="T4" fmla="*/ 175 w 180"/>
                <a:gd name="T5" fmla="*/ 123 h 179"/>
                <a:gd name="T6" fmla="*/ 166 w 180"/>
                <a:gd name="T7" fmla="*/ 140 h 179"/>
                <a:gd name="T8" fmla="*/ 155 w 180"/>
                <a:gd name="T9" fmla="*/ 151 h 179"/>
                <a:gd name="T10" fmla="*/ 141 w 180"/>
                <a:gd name="T11" fmla="*/ 163 h 179"/>
                <a:gd name="T12" fmla="*/ 127 w 180"/>
                <a:gd name="T13" fmla="*/ 171 h 179"/>
                <a:gd name="T14" fmla="*/ 110 w 180"/>
                <a:gd name="T15" fmla="*/ 177 h 179"/>
                <a:gd name="T16" fmla="*/ 90 w 180"/>
                <a:gd name="T17" fmla="*/ 179 h 179"/>
                <a:gd name="T18" fmla="*/ 73 w 180"/>
                <a:gd name="T19" fmla="*/ 177 h 179"/>
                <a:gd name="T20" fmla="*/ 57 w 180"/>
                <a:gd name="T21" fmla="*/ 171 h 179"/>
                <a:gd name="T22" fmla="*/ 40 w 180"/>
                <a:gd name="T23" fmla="*/ 163 h 179"/>
                <a:gd name="T24" fmla="*/ 28 w 180"/>
                <a:gd name="T25" fmla="*/ 151 h 179"/>
                <a:gd name="T26" fmla="*/ 17 w 180"/>
                <a:gd name="T27" fmla="*/ 140 h 179"/>
                <a:gd name="T28" fmla="*/ 9 w 180"/>
                <a:gd name="T29" fmla="*/ 123 h 179"/>
                <a:gd name="T30" fmla="*/ 3 w 180"/>
                <a:gd name="T31" fmla="*/ 106 h 179"/>
                <a:gd name="T32" fmla="*/ 0 w 180"/>
                <a:gd name="T33" fmla="*/ 90 h 179"/>
                <a:gd name="T34" fmla="*/ 3 w 180"/>
                <a:gd name="T35" fmla="*/ 70 h 179"/>
                <a:gd name="T36" fmla="*/ 9 w 180"/>
                <a:gd name="T37" fmla="*/ 53 h 179"/>
                <a:gd name="T38" fmla="*/ 17 w 180"/>
                <a:gd name="T39" fmla="*/ 39 h 179"/>
                <a:gd name="T40" fmla="*/ 28 w 180"/>
                <a:gd name="T41" fmla="*/ 25 h 179"/>
                <a:gd name="T42" fmla="*/ 40 w 180"/>
                <a:gd name="T43" fmla="*/ 14 h 179"/>
                <a:gd name="T44" fmla="*/ 57 w 180"/>
                <a:gd name="T45" fmla="*/ 5 h 179"/>
                <a:gd name="T46" fmla="*/ 73 w 180"/>
                <a:gd name="T47" fmla="*/ 0 h 179"/>
                <a:gd name="T48" fmla="*/ 90 w 180"/>
                <a:gd name="T49" fmla="*/ 0 h 179"/>
                <a:gd name="T50" fmla="*/ 110 w 180"/>
                <a:gd name="T51" fmla="*/ 0 h 179"/>
                <a:gd name="T52" fmla="*/ 127 w 180"/>
                <a:gd name="T53" fmla="*/ 5 h 179"/>
                <a:gd name="T54" fmla="*/ 141 w 180"/>
                <a:gd name="T55" fmla="*/ 14 h 179"/>
                <a:gd name="T56" fmla="*/ 155 w 180"/>
                <a:gd name="T57" fmla="*/ 25 h 179"/>
                <a:gd name="T58" fmla="*/ 166 w 180"/>
                <a:gd name="T59" fmla="*/ 39 h 179"/>
                <a:gd name="T60" fmla="*/ 175 w 180"/>
                <a:gd name="T61" fmla="*/ 53 h 179"/>
                <a:gd name="T62" fmla="*/ 180 w 180"/>
                <a:gd name="T63" fmla="*/ 70 h 179"/>
                <a:gd name="T64" fmla="*/ 180 w 180"/>
                <a:gd name="T65" fmla="*/ 90 h 17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80"/>
                <a:gd name="T100" fmla="*/ 0 h 179"/>
                <a:gd name="T101" fmla="*/ 180 w 180"/>
                <a:gd name="T102" fmla="*/ 179 h 17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80" h="179">
                  <a:moveTo>
                    <a:pt x="180" y="90"/>
                  </a:moveTo>
                  <a:lnTo>
                    <a:pt x="180" y="106"/>
                  </a:lnTo>
                  <a:lnTo>
                    <a:pt x="175" y="123"/>
                  </a:lnTo>
                  <a:lnTo>
                    <a:pt x="166" y="140"/>
                  </a:lnTo>
                  <a:lnTo>
                    <a:pt x="155" y="151"/>
                  </a:lnTo>
                  <a:lnTo>
                    <a:pt x="141" y="163"/>
                  </a:lnTo>
                  <a:lnTo>
                    <a:pt x="127" y="171"/>
                  </a:lnTo>
                  <a:lnTo>
                    <a:pt x="110" y="177"/>
                  </a:lnTo>
                  <a:lnTo>
                    <a:pt x="90" y="179"/>
                  </a:lnTo>
                  <a:lnTo>
                    <a:pt x="73" y="177"/>
                  </a:lnTo>
                  <a:lnTo>
                    <a:pt x="57" y="171"/>
                  </a:lnTo>
                  <a:lnTo>
                    <a:pt x="40" y="163"/>
                  </a:lnTo>
                  <a:lnTo>
                    <a:pt x="28" y="151"/>
                  </a:lnTo>
                  <a:lnTo>
                    <a:pt x="17" y="140"/>
                  </a:lnTo>
                  <a:lnTo>
                    <a:pt x="9" y="123"/>
                  </a:lnTo>
                  <a:lnTo>
                    <a:pt x="3" y="106"/>
                  </a:lnTo>
                  <a:lnTo>
                    <a:pt x="0" y="90"/>
                  </a:lnTo>
                  <a:lnTo>
                    <a:pt x="3" y="70"/>
                  </a:lnTo>
                  <a:lnTo>
                    <a:pt x="9" y="53"/>
                  </a:lnTo>
                  <a:lnTo>
                    <a:pt x="17" y="39"/>
                  </a:lnTo>
                  <a:lnTo>
                    <a:pt x="28" y="25"/>
                  </a:lnTo>
                  <a:lnTo>
                    <a:pt x="40" y="14"/>
                  </a:lnTo>
                  <a:lnTo>
                    <a:pt x="57" y="5"/>
                  </a:lnTo>
                  <a:lnTo>
                    <a:pt x="73" y="0"/>
                  </a:lnTo>
                  <a:lnTo>
                    <a:pt x="90" y="0"/>
                  </a:lnTo>
                  <a:lnTo>
                    <a:pt x="110" y="0"/>
                  </a:lnTo>
                  <a:lnTo>
                    <a:pt x="127" y="5"/>
                  </a:lnTo>
                  <a:lnTo>
                    <a:pt x="141" y="14"/>
                  </a:lnTo>
                  <a:lnTo>
                    <a:pt x="155" y="25"/>
                  </a:lnTo>
                  <a:lnTo>
                    <a:pt x="166" y="39"/>
                  </a:lnTo>
                  <a:lnTo>
                    <a:pt x="175" y="53"/>
                  </a:lnTo>
                  <a:lnTo>
                    <a:pt x="180" y="70"/>
                  </a:lnTo>
                  <a:lnTo>
                    <a:pt x="180" y="90"/>
                  </a:lnTo>
                  <a:close/>
                </a:path>
              </a:pathLst>
            </a:custGeom>
            <a:solidFill>
              <a:srgbClr val="FFA70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N"/>
            </a:p>
          </p:txBody>
        </p:sp>
      </p:grpSp>
      <p:sp>
        <p:nvSpPr>
          <p:cNvPr id="12" name="Rectangle 11"/>
          <p:cNvSpPr/>
          <p:nvPr/>
        </p:nvSpPr>
        <p:spPr>
          <a:xfrm>
            <a:off x="2451100" y="2552700"/>
            <a:ext cx="6324600" cy="5842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ea typeface="ＭＳ Ｐゴシック" pitchFamily="34" charset="-128"/>
              </a:rPr>
              <a:t>Can be very subjective. Two people rarely come up with the same final version of a SWOT. Use it as a guide and not as a prescription.</a:t>
            </a:r>
          </a:p>
        </p:txBody>
      </p:sp>
      <p:grpSp>
        <p:nvGrpSpPr>
          <p:cNvPr id="3" name="Group 19"/>
          <p:cNvGrpSpPr>
            <a:grpSpLocks/>
          </p:cNvGrpSpPr>
          <p:nvPr/>
        </p:nvGrpSpPr>
        <p:grpSpPr bwMode="auto">
          <a:xfrm>
            <a:off x="1765300" y="2606675"/>
            <a:ext cx="250825" cy="250825"/>
            <a:chOff x="530225" y="5016500"/>
            <a:chExt cx="393700" cy="393700"/>
          </a:xfrm>
        </p:grpSpPr>
        <p:sp>
          <p:nvSpPr>
            <p:cNvPr id="25631" name="Oval 961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  <p:sp>
          <p:nvSpPr>
            <p:cNvPr id="25632" name="Isosceles Triangle 962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</p:grpSp>
      <p:grpSp>
        <p:nvGrpSpPr>
          <p:cNvPr id="5" name="Group 19"/>
          <p:cNvGrpSpPr>
            <a:grpSpLocks/>
          </p:cNvGrpSpPr>
          <p:nvPr/>
        </p:nvGrpSpPr>
        <p:grpSpPr bwMode="auto">
          <a:xfrm>
            <a:off x="1765300" y="3273425"/>
            <a:ext cx="250825" cy="250825"/>
            <a:chOff x="530225" y="5016500"/>
            <a:chExt cx="393700" cy="393700"/>
          </a:xfrm>
        </p:grpSpPr>
        <p:sp>
          <p:nvSpPr>
            <p:cNvPr id="25629" name="Oval 961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  <p:sp>
          <p:nvSpPr>
            <p:cNvPr id="25630" name="Isosceles Triangle 962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</p:grp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1765300" y="3949700"/>
            <a:ext cx="250825" cy="250825"/>
            <a:chOff x="530225" y="5016500"/>
            <a:chExt cx="393700" cy="393700"/>
          </a:xfrm>
        </p:grpSpPr>
        <p:sp>
          <p:nvSpPr>
            <p:cNvPr id="25627" name="Oval 961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  <p:sp>
          <p:nvSpPr>
            <p:cNvPr id="25628" name="Isosceles Triangle 962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</p:grpSp>
      <p:grpSp>
        <p:nvGrpSpPr>
          <p:cNvPr id="7" name="Group 19"/>
          <p:cNvGrpSpPr>
            <a:grpSpLocks/>
          </p:cNvGrpSpPr>
          <p:nvPr/>
        </p:nvGrpSpPr>
        <p:grpSpPr bwMode="auto">
          <a:xfrm>
            <a:off x="1765300" y="4584700"/>
            <a:ext cx="250825" cy="250825"/>
            <a:chOff x="530225" y="5016500"/>
            <a:chExt cx="393700" cy="393700"/>
          </a:xfrm>
        </p:grpSpPr>
        <p:sp>
          <p:nvSpPr>
            <p:cNvPr id="25625" name="Oval 961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  <p:sp>
          <p:nvSpPr>
            <p:cNvPr id="25626" name="Isosceles Triangle 962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</p:grpSp>
      <p:sp>
        <p:nvSpPr>
          <p:cNvPr id="25" name="Rectangle 24"/>
          <p:cNvSpPr/>
          <p:nvPr/>
        </p:nvSpPr>
        <p:spPr>
          <a:xfrm>
            <a:off x="2451100" y="3243263"/>
            <a:ext cx="6324600" cy="5842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ea typeface="ＭＳ Ｐゴシック" pitchFamily="34" charset="-128"/>
              </a:rPr>
              <a:t>May cause organizations to view circumstances as very simple due to which certain key strategic contact may be overlooked.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451100" y="3914775"/>
            <a:ext cx="6324600" cy="584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ea typeface="ＭＳ Ｐゴシック" pitchFamily="34" charset="-128"/>
              </a:rPr>
              <a:t>Categorizing aspects as strengths, weaknesses, opportunities &amp; threats might be very subjective as there is great degree of uncertainty in market.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451100" y="4568825"/>
            <a:ext cx="6324600" cy="5842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ea typeface="ＭＳ Ｐゴシック" pitchFamily="34" charset="-128"/>
              </a:rPr>
              <a:t>To be effective, SWOT needs to be conducted regularly. The pace of change makes it difficult to anticipate developments.</a:t>
            </a:r>
          </a:p>
        </p:txBody>
      </p:sp>
      <p:grpSp>
        <p:nvGrpSpPr>
          <p:cNvPr id="8" name="Group 19"/>
          <p:cNvGrpSpPr>
            <a:grpSpLocks/>
          </p:cNvGrpSpPr>
          <p:nvPr/>
        </p:nvGrpSpPr>
        <p:grpSpPr bwMode="auto">
          <a:xfrm>
            <a:off x="1766888" y="5241925"/>
            <a:ext cx="250825" cy="250825"/>
            <a:chOff x="530225" y="5016500"/>
            <a:chExt cx="393700" cy="393700"/>
          </a:xfrm>
        </p:grpSpPr>
        <p:sp>
          <p:nvSpPr>
            <p:cNvPr id="25623" name="Oval 961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  <p:sp>
          <p:nvSpPr>
            <p:cNvPr id="25624" name="Isosceles Triangle 962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</p:grpSp>
      <p:sp>
        <p:nvSpPr>
          <p:cNvPr id="31" name="Rectangle 30"/>
          <p:cNvSpPr/>
          <p:nvPr/>
        </p:nvSpPr>
        <p:spPr>
          <a:xfrm>
            <a:off x="2452688" y="5226050"/>
            <a:ext cx="6324600" cy="5842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ea typeface="ＭＳ Ｐゴシック" pitchFamily="34" charset="-128"/>
              </a:rPr>
              <a:t>The data used in the analysis may be based on assumptions that subsequently prove to be unfounded [good and bad]. </a:t>
            </a:r>
          </a:p>
        </p:txBody>
      </p:sp>
      <p:grpSp>
        <p:nvGrpSpPr>
          <p:cNvPr id="9" name="Group 19"/>
          <p:cNvGrpSpPr>
            <a:grpSpLocks/>
          </p:cNvGrpSpPr>
          <p:nvPr/>
        </p:nvGrpSpPr>
        <p:grpSpPr bwMode="auto">
          <a:xfrm>
            <a:off x="1782763" y="5913438"/>
            <a:ext cx="250825" cy="250825"/>
            <a:chOff x="530225" y="5016500"/>
            <a:chExt cx="393700" cy="393700"/>
          </a:xfrm>
        </p:grpSpPr>
        <p:sp>
          <p:nvSpPr>
            <p:cNvPr id="25621" name="Oval 961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  <p:sp>
          <p:nvSpPr>
            <p:cNvPr id="25622" name="Isosceles Triangle 962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nb-NO" sz="1800"/>
            </a:p>
          </p:txBody>
        </p:sp>
      </p:grpSp>
      <p:sp>
        <p:nvSpPr>
          <p:cNvPr id="35" name="Rectangle 34"/>
          <p:cNvSpPr/>
          <p:nvPr/>
        </p:nvSpPr>
        <p:spPr>
          <a:xfrm>
            <a:off x="2468563" y="5897563"/>
            <a:ext cx="6324600" cy="584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ea typeface="ＭＳ Ｐゴシック" pitchFamily="34" charset="-128"/>
              </a:rPr>
              <a:t>It lacks detailed structure, so key elements may get missed.</a:t>
            </a:r>
          </a:p>
          <a:p>
            <a:pPr>
              <a:defRPr/>
            </a:pPr>
            <a:endParaRPr lang="en-US" sz="1600" dirty="0">
              <a:ea typeface="ＭＳ Ｐゴシック" pitchFamily="34" charset="-128"/>
            </a:endParaRPr>
          </a:p>
        </p:txBody>
      </p:sp>
      <p:pic>
        <p:nvPicPr>
          <p:cNvPr id="36" name="Picture 3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38" name="Picture 3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39" name="عنصر نائب للمحتوى 6">
            <a:extLst>
              <a:ext uri="{FF2B5EF4-FFF2-40B4-BE49-F238E27FC236}">
                <a16:creationId xmlns:a16="http://schemas.microsoft.com/office/drawing/2014/main" id="{FDE218A4-850D-4B9D-B628-2070E437158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withGroup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withGroup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5" grpId="0" animBg="1"/>
      <p:bldP spid="26" grpId="0" animBg="1"/>
      <p:bldP spid="27" grpId="0" animBg="1"/>
      <p:bldP spid="31" grpId="0" animBg="1"/>
      <p:bldP spid="3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82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sp>
        <p:nvSpPr>
          <p:cNvPr id="2051" name="TextBox 54"/>
          <p:cNvSpPr txBox="1">
            <a:spLocks noChangeArrowheads="1"/>
          </p:cNvSpPr>
          <p:nvPr/>
        </p:nvSpPr>
        <p:spPr bwMode="auto">
          <a:xfrm>
            <a:off x="785813" y="285750"/>
            <a:ext cx="5324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SWOT Analysis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26630" name="Rektangel 76"/>
          <p:cNvSpPr>
            <a:spLocks noChangeArrowheads="1"/>
          </p:cNvSpPr>
          <p:nvPr/>
        </p:nvSpPr>
        <p:spPr bwMode="auto">
          <a:xfrm>
            <a:off x="1112838" y="5473700"/>
            <a:ext cx="220980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IN" sz="1300" b="1" noProof="1">
                <a:solidFill>
                  <a:srgbClr val="FFFFFF"/>
                </a:solidFill>
                <a:cs typeface="Arial" charset="0"/>
              </a:rPr>
              <a:t>Example text</a:t>
            </a:r>
          </a:p>
          <a:p>
            <a:r>
              <a:rPr lang="en-IN" sz="1100" noProof="1">
                <a:solidFill>
                  <a:srgbClr val="FFFFFF"/>
                </a:solidFill>
                <a:cs typeface="Arial" charset="0"/>
              </a:rPr>
              <a:t>Go ahead and replace it with your own text. This is an example text. </a:t>
            </a:r>
            <a:endParaRPr lang="da-DK" sz="1100">
              <a:solidFill>
                <a:srgbClr val="FFFFFF"/>
              </a:solidFill>
            </a:endParaRPr>
          </a:p>
          <a:p>
            <a:endParaRPr lang="da-DK">
              <a:solidFill>
                <a:srgbClr val="1E1C11"/>
              </a:solidFill>
            </a:endParaRPr>
          </a:p>
        </p:txBody>
      </p:sp>
      <p:grpSp>
        <p:nvGrpSpPr>
          <p:cNvPr id="26631" name="Group 19"/>
          <p:cNvGrpSpPr>
            <a:grpSpLocks/>
          </p:cNvGrpSpPr>
          <p:nvPr/>
        </p:nvGrpSpPr>
        <p:grpSpPr bwMode="auto">
          <a:xfrm>
            <a:off x="808038" y="5562600"/>
            <a:ext cx="250825" cy="250825"/>
            <a:chOff x="530225" y="5016500"/>
            <a:chExt cx="393700" cy="393700"/>
          </a:xfrm>
        </p:grpSpPr>
        <p:sp>
          <p:nvSpPr>
            <p:cNvPr id="26721" name="Oval 175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6722" name="Isosceles Triangle 176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en-US">
                <a:solidFill>
                  <a:srgbClr val="353637"/>
                </a:solidFill>
              </a:endParaRPr>
            </a:p>
          </p:txBody>
        </p:sp>
      </p:grpSp>
      <p:sp>
        <p:nvSpPr>
          <p:cNvPr id="26632" name="Rectangle 4"/>
          <p:cNvSpPr>
            <a:spLocks noChangeArrowheads="1"/>
          </p:cNvSpPr>
          <p:nvPr/>
        </p:nvSpPr>
        <p:spPr bwMode="gray">
          <a:xfrm>
            <a:off x="874713" y="6264275"/>
            <a:ext cx="15382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defTabSz="801688"/>
            <a:r>
              <a:rPr lang="en-US" sz="1000">
                <a:solidFill>
                  <a:srgbClr val="FFFFFF"/>
                </a:solidFill>
              </a:rPr>
              <a:t>Your own footer</a:t>
            </a:r>
          </a:p>
        </p:txBody>
      </p:sp>
      <p:sp>
        <p:nvSpPr>
          <p:cNvPr id="26633" name="Rectangle 4"/>
          <p:cNvSpPr>
            <a:spLocks noChangeArrowheads="1"/>
          </p:cNvSpPr>
          <p:nvPr/>
        </p:nvSpPr>
        <p:spPr bwMode="gray">
          <a:xfrm>
            <a:off x="6767513" y="6264275"/>
            <a:ext cx="15382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r" defTabSz="801688"/>
            <a:r>
              <a:rPr lang="en-US" sz="1000">
                <a:solidFill>
                  <a:srgbClr val="FFFFFF"/>
                </a:solidFill>
              </a:rPr>
              <a:t>Your Logo</a:t>
            </a:r>
          </a:p>
        </p:txBody>
      </p: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471488" y="1063625"/>
            <a:ext cx="7740650" cy="3713163"/>
            <a:chOff x="471488" y="1165225"/>
            <a:chExt cx="7740650" cy="3713163"/>
          </a:xfrm>
        </p:grpSpPr>
        <p:grpSp>
          <p:nvGrpSpPr>
            <p:cNvPr id="26706" name="Group 117"/>
            <p:cNvGrpSpPr>
              <a:grpSpLocks/>
            </p:cNvGrpSpPr>
            <p:nvPr/>
          </p:nvGrpSpPr>
          <p:grpSpPr bwMode="auto">
            <a:xfrm>
              <a:off x="471488" y="1165225"/>
              <a:ext cx="7740650" cy="3694113"/>
              <a:chOff x="471210" y="1164522"/>
              <a:chExt cx="7740358" cy="3694514"/>
            </a:xfrm>
          </p:grpSpPr>
          <p:sp>
            <p:nvSpPr>
              <p:cNvPr id="7" name="Rounded Rectangle 6"/>
              <p:cNvSpPr/>
              <p:nvPr/>
            </p:nvSpPr>
            <p:spPr>
              <a:xfrm>
                <a:off x="471210" y="1164522"/>
                <a:ext cx="7740358" cy="3694514"/>
              </a:xfrm>
              <a:prstGeom prst="roundRect">
                <a:avLst>
                  <a:gd name="adj" fmla="val 5555"/>
                </a:avLst>
              </a:prstGeom>
              <a:gradFill>
                <a:gsLst>
                  <a:gs pos="0">
                    <a:schemeClr val="bg1">
                      <a:lumMod val="65000"/>
                    </a:schemeClr>
                  </a:gs>
                  <a:gs pos="69000">
                    <a:schemeClr val="bg1">
                      <a:lumMod val="75000"/>
                    </a:schemeClr>
                  </a:gs>
                  <a:gs pos="100000">
                    <a:schemeClr val="bg1">
                      <a:lumMod val="85000"/>
                    </a:schemeClr>
                  </a:gs>
                  <a:gs pos="41000">
                    <a:schemeClr val="bg1"/>
                  </a:gs>
                </a:gsLst>
                <a:lin ang="19140000" scaled="0"/>
              </a:gradFill>
              <a:ln>
                <a:solidFill>
                  <a:schemeClr val="bg1">
                    <a:lumMod val="75000"/>
                  </a:schemeClr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  <a:reflection stA="21000" endPos="22000" dist="50800" dir="5400000" sy="-100000" algn="bl" rotWithShape="0"/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9" name="Rounded Rectangle 8"/>
              <p:cNvSpPr/>
              <p:nvPr/>
            </p:nvSpPr>
            <p:spPr>
              <a:xfrm>
                <a:off x="593442" y="1285185"/>
                <a:ext cx="7467318" cy="3451600"/>
              </a:xfrm>
              <a:prstGeom prst="roundRect">
                <a:avLst>
                  <a:gd name="adj" fmla="val 4812"/>
                </a:avLst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grpSp>
            <p:nvGrpSpPr>
              <p:cNvPr id="26710" name="Gruppe 61"/>
              <p:cNvGrpSpPr>
                <a:grpSpLocks/>
              </p:cNvGrpSpPr>
              <p:nvPr/>
            </p:nvGrpSpPr>
            <p:grpSpPr bwMode="auto">
              <a:xfrm flipH="1">
                <a:off x="7082031" y="2554557"/>
                <a:ext cx="764755" cy="791220"/>
                <a:chOff x="1760019" y="3875595"/>
                <a:chExt cx="1018741" cy="1016530"/>
              </a:xfrm>
            </p:grpSpPr>
            <p:grpSp>
              <p:nvGrpSpPr>
                <p:cNvPr id="26713" name="Gruppe 59"/>
                <p:cNvGrpSpPr>
                  <a:grpSpLocks/>
                </p:cNvGrpSpPr>
                <p:nvPr/>
              </p:nvGrpSpPr>
              <p:grpSpPr bwMode="auto">
                <a:xfrm>
                  <a:off x="1762304" y="3875595"/>
                  <a:ext cx="1016456" cy="1016530"/>
                  <a:chOff x="3906064" y="1406380"/>
                  <a:chExt cx="496973" cy="497009"/>
                </a:xfrm>
              </p:grpSpPr>
              <p:sp>
                <p:nvSpPr>
                  <p:cNvPr id="15" name="Ellipse 30"/>
                  <p:cNvSpPr/>
                  <p:nvPr/>
                </p:nvSpPr>
                <p:spPr bwMode="auto">
                  <a:xfrm rot="17065673">
                    <a:off x="3906046" y="1406398"/>
                    <a:ext cx="497009" cy="496973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  <a:gs pos="0">
                        <a:schemeClr val="tx1">
                          <a:lumMod val="75000"/>
                          <a:lumOff val="25000"/>
                        </a:schemeClr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9525" cap="flat" cmpd="sng" algn="ctr">
                    <a:noFill/>
                    <a:prstDash val="solid"/>
                  </a:ln>
                  <a:effectLst>
                    <a:innerShdw blurRad="269875" dist="114300" dir="480000">
                      <a:srgbClr val="000000">
                        <a:alpha val="13000"/>
                      </a:srgbClr>
                    </a:innerShdw>
                  </a:effectLst>
                </p:spPr>
                <p:txBody>
                  <a:bodyPr anchor="ctr"/>
                  <a:lstStyle>
                    <a:lvl1pPr marL="342900" indent="-342900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1pPr>
                    <a:lvl2pPr marL="37931725" indent="-37474525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2pPr>
                    <a:lvl3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3pPr>
                    <a:lvl4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4pPr>
                    <a:lvl5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5pPr>
                    <a:lvl6pPr marL="4572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6pPr>
                    <a:lvl7pPr marL="9144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7pPr>
                    <a:lvl8pPr marL="1371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8pPr>
                    <a:lvl9pPr marL="18288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9pPr>
                  </a:lstStyle>
                  <a:p>
                    <a:pPr algn="ctr" eaLnBrk="1" hangingPunct="1">
                      <a:buFont typeface="Calibri" charset="0"/>
                      <a:buAutoNum type="arabicPeriod"/>
                      <a:defRPr/>
                    </a:pPr>
                    <a:endParaRPr lang="da-DK" sz="18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26720" name="Ellipse 31"/>
                  <p:cNvSpPr>
                    <a:spLocks noChangeArrowheads="1"/>
                  </p:cNvSpPr>
                  <p:nvPr/>
                </p:nvSpPr>
                <p:spPr bwMode="auto">
                  <a:xfrm>
                    <a:off x="3955823" y="1424813"/>
                    <a:ext cx="366004" cy="26927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CF9">
                          <a:alpha val="31998"/>
                        </a:srgbClr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5400000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marL="342900" indent="-342900" algn="ctr">
                      <a:buFont typeface="Calibri" pitchFamily="34" charset="0"/>
                      <a:buAutoNum type="arabicPeriod"/>
                    </a:pPr>
                    <a:endParaRPr lang="da-DK">
                      <a:solidFill>
                        <a:srgbClr val="FFFFFF"/>
                      </a:solidFill>
                    </a:endParaRPr>
                  </a:p>
                </p:txBody>
              </p:sp>
            </p:grpSp>
            <p:sp>
              <p:nvSpPr>
                <p:cNvPr id="14" name="Måne 29"/>
                <p:cNvSpPr/>
                <p:nvPr/>
              </p:nvSpPr>
              <p:spPr bwMode="auto">
                <a:xfrm rot="16570711">
                  <a:off x="2013672" y="4164325"/>
                  <a:ext cx="460273" cy="967579"/>
                </a:xfrm>
                <a:prstGeom prst="moon">
                  <a:avLst>
                    <a:gd name="adj" fmla="val 8755"/>
                  </a:avLst>
                </a:prstGeom>
                <a:gradFill flip="none" rotWithShape="1">
                  <a:gsLst>
                    <a:gs pos="24000">
                      <a:sysClr val="windowText" lastClr="000000">
                        <a:alpha val="24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1pPr>
                  <a:lvl2pPr marL="37931725" indent="-37474525"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2pPr>
                  <a:lvl3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3pPr>
                  <a:lvl4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4pPr>
                  <a:lvl5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9pPr>
                </a:lstStyle>
                <a:p>
                  <a:pPr algn="ctr" eaLnBrk="1" hangingPunct="1">
                    <a:defRPr/>
                  </a:pPr>
                  <a:endParaRPr lang="da-DK" sz="1800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26711" name="Rectangle 115"/>
              <p:cNvSpPr>
                <a:spLocks noChangeArrowheads="1"/>
              </p:cNvSpPr>
              <p:nvPr/>
            </p:nvSpPr>
            <p:spPr bwMode="auto">
              <a:xfrm>
                <a:off x="1058563" y="1285185"/>
                <a:ext cx="5884640" cy="34516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nb-NO">
                  <a:solidFill>
                    <a:srgbClr val="FFFFFF"/>
                  </a:solidFill>
                </a:endParaRPr>
              </a:p>
            </p:txBody>
          </p:sp>
          <p:sp>
            <p:nvSpPr>
              <p:cNvPr id="117" name="Rounded Rectangle 116"/>
              <p:cNvSpPr/>
              <p:nvPr/>
            </p:nvSpPr>
            <p:spPr>
              <a:xfrm flipH="1">
                <a:off x="841083" y="2615655"/>
                <a:ext cx="66672" cy="676348"/>
              </a:xfrm>
              <a:prstGeom prst="roundRect">
                <a:avLst>
                  <a:gd name="adj" fmla="val 4812"/>
                </a:avLst>
              </a:prstGeom>
              <a:solidFill>
                <a:srgbClr val="0D0D0D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  <p:sp>
          <p:nvSpPr>
            <p:cNvPr id="11" name="Rounded Rectangle 10"/>
            <p:cNvSpPr/>
            <p:nvPr/>
          </p:nvSpPr>
          <p:spPr>
            <a:xfrm>
              <a:off x="485775" y="1184275"/>
              <a:ext cx="7523163" cy="3694113"/>
            </a:xfrm>
            <a:custGeom>
              <a:avLst/>
              <a:gdLst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6009055 w 6185849"/>
                <a:gd name="connsiteY5" fmla="*/ 3674030 h 3674030"/>
                <a:gd name="connsiteX6" fmla="*/ 176794 w 6185849"/>
                <a:gd name="connsiteY6" fmla="*/ 3674030 h 3674030"/>
                <a:gd name="connsiteX7" fmla="*/ 0 w 6185849"/>
                <a:gd name="connsiteY7" fmla="*/ 3497236 h 3674030"/>
                <a:gd name="connsiteX8" fmla="*/ 0 w 6185849"/>
                <a:gd name="connsiteY8" fmla="*/ 176794 h 3674030"/>
                <a:gd name="connsiteX0" fmla="*/ 0 w 6185849"/>
                <a:gd name="connsiteY0" fmla="*/ 176794 h 3811663"/>
                <a:gd name="connsiteX1" fmla="*/ 176794 w 6185849"/>
                <a:gd name="connsiteY1" fmla="*/ 0 h 3811663"/>
                <a:gd name="connsiteX2" fmla="*/ 6009055 w 6185849"/>
                <a:gd name="connsiteY2" fmla="*/ 0 h 3811663"/>
                <a:gd name="connsiteX3" fmla="*/ 6185849 w 6185849"/>
                <a:gd name="connsiteY3" fmla="*/ 176794 h 3811663"/>
                <a:gd name="connsiteX4" fmla="*/ 6185849 w 6185849"/>
                <a:gd name="connsiteY4" fmla="*/ 3497236 h 3811663"/>
                <a:gd name="connsiteX5" fmla="*/ 176794 w 6185849"/>
                <a:gd name="connsiteY5" fmla="*/ 3674030 h 3811663"/>
                <a:gd name="connsiteX6" fmla="*/ 0 w 6185849"/>
                <a:gd name="connsiteY6" fmla="*/ 3497236 h 3811663"/>
                <a:gd name="connsiteX7" fmla="*/ 0 w 6185849"/>
                <a:gd name="connsiteY7" fmla="*/ 176794 h 3811663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176794 w 6185849"/>
                <a:gd name="connsiteY4" fmla="*/ 3674030 h 3674030"/>
                <a:gd name="connsiteX5" fmla="*/ 0 w 6185849"/>
                <a:gd name="connsiteY5" fmla="*/ 3497236 h 3674030"/>
                <a:gd name="connsiteX6" fmla="*/ 0 w 6185849"/>
                <a:gd name="connsiteY6" fmla="*/ 176794 h 3674030"/>
                <a:gd name="connsiteX0" fmla="*/ 0 w 6185849"/>
                <a:gd name="connsiteY0" fmla="*/ 190449 h 3687685"/>
                <a:gd name="connsiteX1" fmla="*/ 176794 w 6185849"/>
                <a:gd name="connsiteY1" fmla="*/ 13655 h 3687685"/>
                <a:gd name="connsiteX2" fmla="*/ 4274819 w 6185849"/>
                <a:gd name="connsiteY2" fmla="*/ 0 h 3687685"/>
                <a:gd name="connsiteX3" fmla="*/ 6185849 w 6185849"/>
                <a:gd name="connsiteY3" fmla="*/ 190449 h 3687685"/>
                <a:gd name="connsiteX4" fmla="*/ 176794 w 6185849"/>
                <a:gd name="connsiteY4" fmla="*/ 3687685 h 3687685"/>
                <a:gd name="connsiteX5" fmla="*/ 0 w 6185849"/>
                <a:gd name="connsiteY5" fmla="*/ 3510891 h 3687685"/>
                <a:gd name="connsiteX6" fmla="*/ 0 w 6185849"/>
                <a:gd name="connsiteY6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74819" h="3687685">
                  <a:moveTo>
                    <a:pt x="0" y="190449"/>
                  </a:moveTo>
                  <a:cubicBezTo>
                    <a:pt x="0" y="92808"/>
                    <a:pt x="79153" y="13655"/>
                    <a:pt x="176794" y="13655"/>
                  </a:cubicBezTo>
                  <a:lnTo>
                    <a:pt x="4274819" y="0"/>
                  </a:lnTo>
                  <a:cubicBezTo>
                    <a:pt x="4233852" y="25192"/>
                    <a:pt x="889264" y="3102537"/>
                    <a:pt x="176794" y="3687685"/>
                  </a:cubicBezTo>
                  <a:cubicBezTo>
                    <a:pt x="79153" y="3687685"/>
                    <a:pt x="0" y="3608532"/>
                    <a:pt x="0" y="3510891"/>
                  </a:cubicBezTo>
                  <a:lnTo>
                    <a:pt x="0" y="1904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alpha val="15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</p:grpSp>
      <p:grpSp>
        <p:nvGrpSpPr>
          <p:cNvPr id="8" name="Group 68"/>
          <p:cNvGrpSpPr>
            <a:grpSpLocks/>
          </p:cNvGrpSpPr>
          <p:nvPr/>
        </p:nvGrpSpPr>
        <p:grpSpPr bwMode="auto">
          <a:xfrm>
            <a:off x="1223963" y="2001838"/>
            <a:ext cx="4852987" cy="379412"/>
            <a:chOff x="1224751" y="2276269"/>
            <a:chExt cx="4852003" cy="379817"/>
          </a:xfrm>
        </p:grpSpPr>
        <p:sp>
          <p:nvSpPr>
            <p:cNvPr id="18" name="Rounded Rectangle 17"/>
            <p:cNvSpPr/>
            <p:nvPr/>
          </p:nvSpPr>
          <p:spPr>
            <a:xfrm flipV="1">
              <a:off x="1224751" y="2276269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1279371" y="2330890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2142" name="TextBox 67"/>
            <p:cNvSpPr txBox="1">
              <a:spLocks noChangeArrowheads="1"/>
            </p:cNvSpPr>
            <p:nvPr/>
          </p:nvSpPr>
          <p:spPr bwMode="auto">
            <a:xfrm>
              <a:off x="1292999" y="2306463"/>
              <a:ext cx="1995083" cy="338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Aim of SWOT Analysis</a:t>
              </a:r>
            </a:p>
          </p:txBody>
        </p:sp>
      </p:grpSp>
      <p:grpSp>
        <p:nvGrpSpPr>
          <p:cNvPr id="10" name="Group 67"/>
          <p:cNvGrpSpPr>
            <a:grpSpLocks/>
          </p:cNvGrpSpPr>
          <p:nvPr/>
        </p:nvGrpSpPr>
        <p:grpSpPr bwMode="auto">
          <a:xfrm>
            <a:off x="1227138" y="2433638"/>
            <a:ext cx="4851400" cy="379412"/>
            <a:chOff x="1227152" y="2708176"/>
            <a:chExt cx="4852003" cy="379817"/>
          </a:xfrm>
        </p:grpSpPr>
        <p:sp>
          <p:nvSpPr>
            <p:cNvPr id="33" name="Rounded Rectangle 32"/>
            <p:cNvSpPr/>
            <p:nvPr/>
          </p:nvSpPr>
          <p:spPr>
            <a:xfrm flipV="1">
              <a:off x="1227152" y="2708176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1281772" y="2762797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2135" name="TextBox 68"/>
            <p:cNvSpPr txBox="1">
              <a:spLocks noChangeArrowheads="1"/>
            </p:cNvSpPr>
            <p:nvPr/>
          </p:nvSpPr>
          <p:spPr bwMode="auto">
            <a:xfrm>
              <a:off x="1298598" y="2727246"/>
              <a:ext cx="2489509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Who needs SWOT Analysis?</a:t>
              </a:r>
            </a:p>
          </p:txBody>
        </p:sp>
      </p:grpSp>
      <p:grpSp>
        <p:nvGrpSpPr>
          <p:cNvPr id="12" name="Group 66"/>
          <p:cNvGrpSpPr>
            <a:grpSpLocks/>
          </p:cNvGrpSpPr>
          <p:nvPr/>
        </p:nvGrpSpPr>
        <p:grpSpPr bwMode="auto">
          <a:xfrm>
            <a:off x="1230313" y="2865438"/>
            <a:ext cx="4851400" cy="379412"/>
            <a:chOff x="1229553" y="3140083"/>
            <a:chExt cx="4852003" cy="379817"/>
          </a:xfrm>
        </p:grpSpPr>
        <p:sp>
          <p:nvSpPr>
            <p:cNvPr id="36" name="Rounded Rectangle 35"/>
            <p:cNvSpPr/>
            <p:nvPr/>
          </p:nvSpPr>
          <p:spPr>
            <a:xfrm flipV="1">
              <a:off x="1229553" y="3140083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37" name="Rounded Rectangle 36"/>
            <p:cNvSpPr/>
            <p:nvPr/>
          </p:nvSpPr>
          <p:spPr>
            <a:xfrm>
              <a:off x="1284173" y="3194704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39" name="TextBox 69"/>
            <p:cNvSpPr txBox="1">
              <a:spLocks noChangeArrowheads="1"/>
            </p:cNvSpPr>
            <p:nvPr/>
          </p:nvSpPr>
          <p:spPr bwMode="auto">
            <a:xfrm>
              <a:off x="1305762" y="3146440"/>
              <a:ext cx="2868969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How to conduct SWOT Analysis?</a:t>
              </a:r>
            </a:p>
          </p:txBody>
        </p:sp>
      </p:grpSp>
      <p:grpSp>
        <p:nvGrpSpPr>
          <p:cNvPr id="13" name="Group 65"/>
          <p:cNvGrpSpPr>
            <a:grpSpLocks/>
          </p:cNvGrpSpPr>
          <p:nvPr/>
        </p:nvGrpSpPr>
        <p:grpSpPr bwMode="auto">
          <a:xfrm>
            <a:off x="1235075" y="3729038"/>
            <a:ext cx="4851400" cy="379412"/>
            <a:chOff x="1234355" y="4003897"/>
            <a:chExt cx="4852003" cy="379817"/>
          </a:xfrm>
        </p:grpSpPr>
        <p:sp>
          <p:nvSpPr>
            <p:cNvPr id="42" name="Rounded Rectangle 41"/>
            <p:cNvSpPr/>
            <p:nvPr/>
          </p:nvSpPr>
          <p:spPr>
            <a:xfrm flipV="1">
              <a:off x="1234355" y="4003897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43" name="Rounded Rectangle 42"/>
            <p:cNvSpPr/>
            <p:nvPr/>
          </p:nvSpPr>
          <p:spPr>
            <a:xfrm>
              <a:off x="1288975" y="4058518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32" name="TextBox 71"/>
            <p:cNvSpPr txBox="1">
              <a:spLocks noChangeArrowheads="1"/>
            </p:cNvSpPr>
            <p:nvPr/>
          </p:nvSpPr>
          <p:spPr bwMode="auto">
            <a:xfrm>
              <a:off x="1293100" y="4013432"/>
              <a:ext cx="4128013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Brainstorming &amp; Prioritization in SWOT Analysis</a:t>
              </a:r>
            </a:p>
          </p:txBody>
        </p:sp>
      </p:grpSp>
      <p:sp>
        <p:nvSpPr>
          <p:cNvPr id="13361" name="TextBox 75"/>
          <p:cNvSpPr txBox="1">
            <a:spLocks noChangeArrowheads="1"/>
          </p:cNvSpPr>
          <p:nvPr/>
        </p:nvSpPr>
        <p:spPr bwMode="auto">
          <a:xfrm>
            <a:off x="1235075" y="1214438"/>
            <a:ext cx="2057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 dirty="0">
                <a:solidFill>
                  <a:srgbClr val="F2F2F2"/>
                </a:solidFill>
                <a:latin typeface="+mn-lt"/>
                <a:ea typeface="ＭＳ Ｐゴシック" pitchFamily="34" charset="-128"/>
              </a:rPr>
              <a:t>Learning Objectives</a:t>
            </a:r>
          </a:p>
        </p:txBody>
      </p:sp>
      <p:grpSp>
        <p:nvGrpSpPr>
          <p:cNvPr id="16" name="Group 118"/>
          <p:cNvGrpSpPr>
            <a:grpSpLocks/>
          </p:cNvGrpSpPr>
          <p:nvPr/>
        </p:nvGrpSpPr>
        <p:grpSpPr bwMode="auto">
          <a:xfrm>
            <a:off x="6129338" y="3760788"/>
            <a:ext cx="373062" cy="357187"/>
            <a:chOff x="3590853" y="2593297"/>
            <a:chExt cx="1009796" cy="966108"/>
          </a:xfrm>
        </p:grpSpPr>
        <p:sp>
          <p:nvSpPr>
            <p:cNvPr id="120" name="Rounded Rectangle 119"/>
            <p:cNvSpPr/>
            <p:nvPr/>
          </p:nvSpPr>
          <p:spPr>
            <a:xfrm>
              <a:off x="3590853" y="2593297"/>
              <a:ext cx="1009796" cy="961448"/>
            </a:xfrm>
            <a:prstGeom prst="roundRect">
              <a:avLst>
                <a:gd name="adj" fmla="val 5555"/>
              </a:avLst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0"/>
            </a:gradFill>
            <a:ln>
              <a:solidFill>
                <a:schemeClr val="bg1">
                  <a:lumMod val="75000"/>
                </a:schemeClr>
              </a:solidFill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stA="21000" endPos="22000" dist="50800" dir="5400000" sy="-100000" algn="bl" rotWithShape="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3732653" y="2782225"/>
              <a:ext cx="786354" cy="583959"/>
            </a:xfrm>
            <a:custGeom>
              <a:avLst/>
              <a:gdLst>
                <a:gd name="connsiteX0" fmla="*/ 0 w 2253141"/>
                <a:gd name="connsiteY0" fmla="*/ 996782 h 1679510"/>
                <a:gd name="connsiteX1" fmla="*/ 518905 w 2253141"/>
                <a:gd name="connsiteY1" fmla="*/ 1679510 h 1679510"/>
                <a:gd name="connsiteX2" fmla="*/ 2253141 w 2253141"/>
                <a:gd name="connsiteY2" fmla="*/ 218473 h 1679510"/>
                <a:gd name="connsiteX3" fmla="*/ 1556716 w 2253141"/>
                <a:gd name="connsiteY3" fmla="*/ 0 h 1679510"/>
                <a:gd name="connsiteX4" fmla="*/ 573527 w 2253141"/>
                <a:gd name="connsiteY4" fmla="*/ 1310837 h 1679510"/>
                <a:gd name="connsiteX5" fmla="*/ 341385 w 2253141"/>
                <a:gd name="connsiteY5" fmla="*/ 751000 h 1679510"/>
                <a:gd name="connsiteX6" fmla="*/ 54621 w 2253141"/>
                <a:gd name="connsiteY6" fmla="*/ 955819 h 1679510"/>
                <a:gd name="connsiteX7" fmla="*/ 0 w 2253141"/>
                <a:gd name="connsiteY7" fmla="*/ 996782 h 1679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53141" h="1679510">
                  <a:moveTo>
                    <a:pt x="0" y="996782"/>
                  </a:moveTo>
                  <a:lnTo>
                    <a:pt x="518905" y="1679510"/>
                  </a:lnTo>
                  <a:lnTo>
                    <a:pt x="2253141" y="218473"/>
                  </a:lnTo>
                  <a:lnTo>
                    <a:pt x="1556716" y="0"/>
                  </a:lnTo>
                  <a:lnTo>
                    <a:pt x="573527" y="1310837"/>
                  </a:lnTo>
                  <a:lnTo>
                    <a:pt x="341385" y="751000"/>
                  </a:lnTo>
                  <a:lnTo>
                    <a:pt x="54621" y="955819"/>
                  </a:lnTo>
                  <a:lnTo>
                    <a:pt x="0" y="996782"/>
                  </a:lnTo>
                  <a:close/>
                </a:path>
              </a:pathLst>
            </a:custGeom>
            <a:gradFill>
              <a:gsLst>
                <a:gs pos="0">
                  <a:srgbClr val="008000"/>
                </a:gs>
                <a:gs pos="100000">
                  <a:srgbClr val="94C540"/>
                </a:gs>
              </a:gsLst>
              <a:lin ang="19620000" scaled="0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122" name="Rounded Rectangle 10"/>
            <p:cNvSpPr/>
            <p:nvPr/>
          </p:nvSpPr>
          <p:spPr>
            <a:xfrm>
              <a:off x="3590853" y="2597589"/>
              <a:ext cx="984014" cy="961816"/>
            </a:xfrm>
            <a:custGeom>
              <a:avLst/>
              <a:gdLst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6009055 w 6185849"/>
                <a:gd name="connsiteY5" fmla="*/ 3674030 h 3674030"/>
                <a:gd name="connsiteX6" fmla="*/ 176794 w 6185849"/>
                <a:gd name="connsiteY6" fmla="*/ 3674030 h 3674030"/>
                <a:gd name="connsiteX7" fmla="*/ 0 w 6185849"/>
                <a:gd name="connsiteY7" fmla="*/ 3497236 h 3674030"/>
                <a:gd name="connsiteX8" fmla="*/ 0 w 6185849"/>
                <a:gd name="connsiteY8" fmla="*/ 176794 h 3674030"/>
                <a:gd name="connsiteX0" fmla="*/ 0 w 6185849"/>
                <a:gd name="connsiteY0" fmla="*/ 176794 h 3811663"/>
                <a:gd name="connsiteX1" fmla="*/ 176794 w 6185849"/>
                <a:gd name="connsiteY1" fmla="*/ 0 h 3811663"/>
                <a:gd name="connsiteX2" fmla="*/ 6009055 w 6185849"/>
                <a:gd name="connsiteY2" fmla="*/ 0 h 3811663"/>
                <a:gd name="connsiteX3" fmla="*/ 6185849 w 6185849"/>
                <a:gd name="connsiteY3" fmla="*/ 176794 h 3811663"/>
                <a:gd name="connsiteX4" fmla="*/ 6185849 w 6185849"/>
                <a:gd name="connsiteY4" fmla="*/ 3497236 h 3811663"/>
                <a:gd name="connsiteX5" fmla="*/ 176794 w 6185849"/>
                <a:gd name="connsiteY5" fmla="*/ 3674030 h 3811663"/>
                <a:gd name="connsiteX6" fmla="*/ 0 w 6185849"/>
                <a:gd name="connsiteY6" fmla="*/ 3497236 h 3811663"/>
                <a:gd name="connsiteX7" fmla="*/ 0 w 6185849"/>
                <a:gd name="connsiteY7" fmla="*/ 176794 h 3811663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176794 w 6185849"/>
                <a:gd name="connsiteY4" fmla="*/ 3674030 h 3674030"/>
                <a:gd name="connsiteX5" fmla="*/ 0 w 6185849"/>
                <a:gd name="connsiteY5" fmla="*/ 3497236 h 3674030"/>
                <a:gd name="connsiteX6" fmla="*/ 0 w 6185849"/>
                <a:gd name="connsiteY6" fmla="*/ 176794 h 3674030"/>
                <a:gd name="connsiteX0" fmla="*/ 0 w 6185849"/>
                <a:gd name="connsiteY0" fmla="*/ 190449 h 3687685"/>
                <a:gd name="connsiteX1" fmla="*/ 176794 w 6185849"/>
                <a:gd name="connsiteY1" fmla="*/ 13655 h 3687685"/>
                <a:gd name="connsiteX2" fmla="*/ 4274819 w 6185849"/>
                <a:gd name="connsiteY2" fmla="*/ 0 h 3687685"/>
                <a:gd name="connsiteX3" fmla="*/ 6185849 w 6185849"/>
                <a:gd name="connsiteY3" fmla="*/ 190449 h 3687685"/>
                <a:gd name="connsiteX4" fmla="*/ 176794 w 6185849"/>
                <a:gd name="connsiteY4" fmla="*/ 3687685 h 3687685"/>
                <a:gd name="connsiteX5" fmla="*/ 0 w 6185849"/>
                <a:gd name="connsiteY5" fmla="*/ 3510891 h 3687685"/>
                <a:gd name="connsiteX6" fmla="*/ 0 w 6185849"/>
                <a:gd name="connsiteY6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74819" h="3687685">
                  <a:moveTo>
                    <a:pt x="0" y="190449"/>
                  </a:moveTo>
                  <a:cubicBezTo>
                    <a:pt x="0" y="92808"/>
                    <a:pt x="79153" y="13655"/>
                    <a:pt x="176794" y="13655"/>
                  </a:cubicBezTo>
                  <a:lnTo>
                    <a:pt x="4274819" y="0"/>
                  </a:lnTo>
                  <a:cubicBezTo>
                    <a:pt x="4233852" y="25192"/>
                    <a:pt x="889264" y="3102537"/>
                    <a:pt x="176794" y="3687685"/>
                  </a:cubicBezTo>
                  <a:cubicBezTo>
                    <a:pt x="79153" y="3687685"/>
                    <a:pt x="0" y="3608532"/>
                    <a:pt x="0" y="3510891"/>
                  </a:cubicBezTo>
                  <a:lnTo>
                    <a:pt x="0" y="1904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27000"/>
                  </a:schemeClr>
                </a:gs>
                <a:gs pos="100000">
                  <a:schemeClr val="bg1">
                    <a:alpha val="27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</p:grpSp>
      <p:grpSp>
        <p:nvGrpSpPr>
          <p:cNvPr id="17" name="Group 69"/>
          <p:cNvGrpSpPr>
            <a:grpSpLocks/>
          </p:cNvGrpSpPr>
          <p:nvPr/>
        </p:nvGrpSpPr>
        <p:grpSpPr bwMode="auto">
          <a:xfrm>
            <a:off x="1223963" y="1562100"/>
            <a:ext cx="4852987" cy="379413"/>
            <a:chOff x="1224751" y="2276269"/>
            <a:chExt cx="4852003" cy="379817"/>
          </a:xfrm>
        </p:grpSpPr>
        <p:sp>
          <p:nvSpPr>
            <p:cNvPr id="71" name="Rounded Rectangle 70"/>
            <p:cNvSpPr/>
            <p:nvPr/>
          </p:nvSpPr>
          <p:spPr>
            <a:xfrm flipV="1">
              <a:off x="1224751" y="2276269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" name="Rounded Rectangle 71"/>
            <p:cNvSpPr/>
            <p:nvPr/>
          </p:nvSpPr>
          <p:spPr>
            <a:xfrm>
              <a:off x="1279371" y="2330890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22" name="TextBox 67"/>
            <p:cNvSpPr txBox="1">
              <a:spLocks noChangeArrowheads="1"/>
            </p:cNvSpPr>
            <p:nvPr/>
          </p:nvSpPr>
          <p:spPr bwMode="auto">
            <a:xfrm>
              <a:off x="1292999" y="2306464"/>
              <a:ext cx="2171260" cy="3384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What is SWOT Analysis?</a:t>
              </a:r>
            </a:p>
          </p:txBody>
        </p:sp>
      </p:grpSp>
      <p:grpSp>
        <p:nvGrpSpPr>
          <p:cNvPr id="19" name="Group 73"/>
          <p:cNvGrpSpPr>
            <a:grpSpLocks/>
          </p:cNvGrpSpPr>
          <p:nvPr/>
        </p:nvGrpSpPr>
        <p:grpSpPr bwMode="auto">
          <a:xfrm>
            <a:off x="1230313" y="3289300"/>
            <a:ext cx="4851400" cy="379413"/>
            <a:chOff x="1229553" y="3140083"/>
            <a:chExt cx="4852003" cy="379817"/>
          </a:xfrm>
        </p:grpSpPr>
        <p:sp>
          <p:nvSpPr>
            <p:cNvPr id="75" name="Rounded Rectangle 74"/>
            <p:cNvSpPr/>
            <p:nvPr/>
          </p:nvSpPr>
          <p:spPr>
            <a:xfrm flipV="1">
              <a:off x="1229553" y="3140083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6" name="Rounded Rectangle 75"/>
            <p:cNvSpPr/>
            <p:nvPr/>
          </p:nvSpPr>
          <p:spPr>
            <a:xfrm>
              <a:off x="1284173" y="3194704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15" name="TextBox 69"/>
            <p:cNvSpPr txBox="1">
              <a:spLocks noChangeArrowheads="1"/>
            </p:cNvSpPr>
            <p:nvPr/>
          </p:nvSpPr>
          <p:spPr bwMode="auto">
            <a:xfrm>
              <a:off x="1305762" y="3146440"/>
              <a:ext cx="3132526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Benefits &amp; Pitfalls of SWOT Analysis</a:t>
              </a:r>
            </a:p>
          </p:txBody>
        </p:sp>
      </p:grpSp>
      <p:grpSp>
        <p:nvGrpSpPr>
          <p:cNvPr id="20" name="Group 90"/>
          <p:cNvGrpSpPr>
            <a:grpSpLocks/>
          </p:cNvGrpSpPr>
          <p:nvPr/>
        </p:nvGrpSpPr>
        <p:grpSpPr bwMode="auto">
          <a:xfrm>
            <a:off x="4940300" y="4603750"/>
            <a:ext cx="4783138" cy="968375"/>
            <a:chOff x="4940193" y="4878304"/>
            <a:chExt cx="4783391" cy="968295"/>
          </a:xfrm>
        </p:grpSpPr>
        <p:sp>
          <p:nvSpPr>
            <p:cNvPr id="85" name="Oval 84"/>
            <p:cNvSpPr/>
            <p:nvPr/>
          </p:nvSpPr>
          <p:spPr>
            <a:xfrm rot="589461">
              <a:off x="4940193" y="5002119"/>
              <a:ext cx="1249429" cy="109529"/>
            </a:xfrm>
            <a:prstGeom prst="ellipse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 rot="589461">
              <a:off x="5329152" y="5340229"/>
              <a:ext cx="4384907" cy="109528"/>
            </a:xfrm>
            <a:prstGeom prst="rect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7" name="Rounded Rectangle 86"/>
            <p:cNvSpPr/>
            <p:nvPr/>
          </p:nvSpPr>
          <p:spPr>
            <a:xfrm rot="589461">
              <a:off x="8986945" y="5622780"/>
              <a:ext cx="736639" cy="223819"/>
            </a:xfrm>
            <a:prstGeom prst="roundRect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grpSp>
          <p:nvGrpSpPr>
            <p:cNvPr id="26657" name="Group 87"/>
            <p:cNvGrpSpPr>
              <a:grpSpLocks/>
            </p:cNvGrpSpPr>
            <p:nvPr/>
          </p:nvGrpSpPr>
          <p:grpSpPr bwMode="auto">
            <a:xfrm>
              <a:off x="4940193" y="4878304"/>
              <a:ext cx="4783391" cy="825387"/>
              <a:chOff x="4940193" y="4878304"/>
              <a:chExt cx="4783391" cy="825387"/>
            </a:xfrm>
          </p:grpSpPr>
          <p:sp>
            <p:nvSpPr>
              <p:cNvPr id="79" name="Oval 78"/>
              <p:cNvSpPr/>
              <p:nvPr/>
            </p:nvSpPr>
            <p:spPr>
              <a:xfrm rot="589461">
                <a:off x="4940193" y="4878304"/>
                <a:ext cx="1249429" cy="109529"/>
              </a:xfrm>
              <a:prstGeom prst="ellipse">
                <a:avLst/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sp>
            <p:nvSpPr>
              <p:cNvPr id="26659" name="Rectangle 76"/>
              <p:cNvSpPr>
                <a:spLocks noChangeArrowheads="1"/>
              </p:cNvSpPr>
              <p:nvPr/>
            </p:nvSpPr>
            <p:spPr bwMode="auto">
              <a:xfrm rot="589461">
                <a:off x="5329152" y="5216414"/>
                <a:ext cx="4384907" cy="109528"/>
              </a:xfrm>
              <a:prstGeom prst="rect">
                <a:avLst/>
              </a:prstGeom>
              <a:gradFill rotWithShape="1">
                <a:gsLst>
                  <a:gs pos="0">
                    <a:srgbClr val="A6A6A6"/>
                  </a:gs>
                  <a:gs pos="5000">
                    <a:srgbClr val="A6A6A6"/>
                  </a:gs>
                  <a:gs pos="50000">
                    <a:srgbClr val="F2F2F2"/>
                  </a:gs>
                  <a:gs pos="100000">
                    <a:srgbClr val="BFBFBF"/>
                  </a:gs>
                </a:gsLst>
                <a:lin ang="5400000"/>
              </a:gradFill>
              <a:ln w="9525">
                <a:solidFill>
                  <a:srgbClr val="A6A6A6"/>
                </a:solidFill>
                <a:miter lim="800000"/>
                <a:headEnd/>
                <a:tailEnd/>
              </a:ln>
              <a:effectLst>
                <a:outerShdw dist="23000" dir="839963" rotWithShape="0">
                  <a:srgbClr val="808080">
                    <a:alpha val="34998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 lang="nb-NO">
                  <a:solidFill>
                    <a:srgbClr val="FFFFFF"/>
                  </a:solidFill>
                </a:endParaRPr>
              </a:p>
            </p:txBody>
          </p:sp>
          <p:sp>
            <p:nvSpPr>
              <p:cNvPr id="82" name="Rounded Rectangle 81"/>
              <p:cNvSpPr/>
              <p:nvPr/>
            </p:nvSpPr>
            <p:spPr>
              <a:xfrm rot="589461">
                <a:off x="8986945" y="5479917"/>
                <a:ext cx="736639" cy="223819"/>
              </a:xfrm>
              <a:prstGeom prst="roundRect">
                <a:avLst/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95000"/>
                      <a:lumOff val="5000"/>
                    </a:schemeClr>
                  </a:gs>
                  <a:gs pos="59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498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</p:grpSp>
      <p:grpSp>
        <p:nvGrpSpPr>
          <p:cNvPr id="22" name="Group 65"/>
          <p:cNvGrpSpPr>
            <a:grpSpLocks/>
          </p:cNvGrpSpPr>
          <p:nvPr/>
        </p:nvGrpSpPr>
        <p:grpSpPr bwMode="auto">
          <a:xfrm>
            <a:off x="1227138" y="4181475"/>
            <a:ext cx="4851400" cy="379413"/>
            <a:chOff x="1234355" y="4003897"/>
            <a:chExt cx="4852003" cy="379817"/>
          </a:xfrm>
        </p:grpSpPr>
        <p:sp>
          <p:nvSpPr>
            <p:cNvPr id="94" name="Rounded Rectangle 93"/>
            <p:cNvSpPr/>
            <p:nvPr/>
          </p:nvSpPr>
          <p:spPr>
            <a:xfrm flipV="1">
              <a:off x="1234355" y="4003897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95" name="Rounded Rectangle 94"/>
            <p:cNvSpPr/>
            <p:nvPr/>
          </p:nvSpPr>
          <p:spPr>
            <a:xfrm>
              <a:off x="1288975" y="4058518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96" name="TextBox 71"/>
            <p:cNvSpPr txBox="1">
              <a:spLocks noChangeArrowheads="1"/>
            </p:cNvSpPr>
            <p:nvPr/>
          </p:nvSpPr>
          <p:spPr bwMode="auto">
            <a:xfrm>
              <a:off x="1293099" y="4013432"/>
              <a:ext cx="1420990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Tips &amp; Exercise</a:t>
              </a:r>
            </a:p>
          </p:txBody>
        </p:sp>
      </p:grpSp>
      <p:grpSp>
        <p:nvGrpSpPr>
          <p:cNvPr id="23" name="Group 79"/>
          <p:cNvGrpSpPr>
            <a:grpSpLocks/>
          </p:cNvGrpSpPr>
          <p:nvPr/>
        </p:nvGrpSpPr>
        <p:grpSpPr bwMode="auto">
          <a:xfrm>
            <a:off x="1233489" y="3749675"/>
            <a:ext cx="4818039" cy="381003"/>
            <a:chOff x="1234224" y="1824557"/>
            <a:chExt cx="4895646" cy="379820"/>
          </a:xfrm>
          <a:solidFill>
            <a:srgbClr val="BDE836"/>
          </a:solidFill>
        </p:grpSpPr>
        <p:sp>
          <p:nvSpPr>
            <p:cNvPr id="67" name="Rounded Rectangle 66"/>
            <p:cNvSpPr/>
            <p:nvPr/>
          </p:nvSpPr>
          <p:spPr>
            <a:xfrm flipV="1">
              <a:off x="1234224" y="1824557"/>
              <a:ext cx="4852003" cy="379817"/>
            </a:xfrm>
            <a:prstGeom prst="roundRect">
              <a:avLst/>
            </a:prstGeom>
            <a:grpFill/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 b="1">
                <a:solidFill>
                  <a:srgbClr val="FFFFFF"/>
                </a:solidFill>
              </a:endParaRPr>
            </a:p>
          </p:txBody>
        </p:sp>
        <p:sp>
          <p:nvSpPr>
            <p:cNvPr id="68" name="Rounded Rectangle 67"/>
            <p:cNvSpPr/>
            <p:nvPr/>
          </p:nvSpPr>
          <p:spPr>
            <a:xfrm>
              <a:off x="1293583" y="1865526"/>
              <a:ext cx="4836287" cy="338851"/>
            </a:xfrm>
            <a:prstGeom prst="roundRect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eaLnBrk="1" hangingPunct="1">
                <a:defRPr/>
              </a:pPr>
              <a:r>
                <a:rPr lang="nb-NO" sz="1600" dirty="0">
                  <a:latin typeface="+mn-lt"/>
                </a:rPr>
                <a:t>Brainstorming &amp; Prioritization in SWOT Analysis</a:t>
              </a:r>
            </a:p>
          </p:txBody>
        </p:sp>
      </p:grpSp>
      <p:pic>
        <p:nvPicPr>
          <p:cNvPr id="69" name="Picture 6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70" name="Picture 6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13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3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13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8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withGroup">
                            <p:stCondLst>
                              <p:cond delay="11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14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withGroup">
                            <p:stCondLst>
                              <p:cond delay="17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withGroup">
                            <p:stCondLst>
                              <p:cond delay="23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withGroup">
                            <p:stCondLst>
                              <p:cond delay="2600"/>
                            </p:stCondLst>
                            <p:childTnLst>
                              <p:par>
                                <p:cTn id="61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43 0.325 L -0.31407 -0.08264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90" y="-20394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1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6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1164 -0.08264 L 3.88889E-6 0.325 " pathEditMode="relative" rAng="0" ptsTypes="AA">
                                      <p:cBhvr>
                                        <p:cTn id="73" dur="8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73" y="20370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2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1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61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sp>
        <p:nvSpPr>
          <p:cNvPr id="4" name="TextBox 54"/>
          <p:cNvSpPr txBox="1">
            <a:spLocks noChangeArrowheads="1"/>
          </p:cNvSpPr>
          <p:nvPr/>
        </p:nvSpPr>
        <p:spPr bwMode="auto">
          <a:xfrm>
            <a:off x="733425" y="438150"/>
            <a:ext cx="76057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Brainstorming &amp; Prioritization in SWOT Analysis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6" name="TextBox 54"/>
          <p:cNvSpPr txBox="1">
            <a:spLocks noChangeArrowheads="1"/>
          </p:cNvSpPr>
          <p:nvPr/>
        </p:nvSpPr>
        <p:spPr bwMode="auto">
          <a:xfrm>
            <a:off x="1446663" y="1992313"/>
            <a:ext cx="25792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Brainstorming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7" name="Right Arrow 6"/>
          <p:cNvSpPr/>
          <p:nvPr/>
        </p:nvSpPr>
        <p:spPr>
          <a:xfrm>
            <a:off x="4025900" y="1992313"/>
            <a:ext cx="887413" cy="461962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TextBox 54"/>
          <p:cNvSpPr txBox="1">
            <a:spLocks noChangeArrowheads="1"/>
          </p:cNvSpPr>
          <p:nvPr/>
        </p:nvSpPr>
        <p:spPr bwMode="auto">
          <a:xfrm>
            <a:off x="5173663" y="1992313"/>
            <a:ext cx="22669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Prioritization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977900" y="2701925"/>
            <a:ext cx="69516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/>
              <a:t>Output from Brainstorming exercise is Prioritized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733425" y="3425825"/>
            <a:ext cx="3592513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600"/>
              <a:t>Begin brainstorming by asking the following questions:</a:t>
            </a:r>
          </a:p>
          <a:p>
            <a:pPr>
              <a:buFont typeface="Arial" charset="0"/>
              <a:buChar char="•"/>
            </a:pPr>
            <a:r>
              <a:rPr lang="en-US" sz="1600"/>
              <a:t> What opportunities exist in our </a:t>
            </a:r>
            <a:br>
              <a:rPr lang="en-US" sz="1600"/>
            </a:br>
            <a:r>
              <a:rPr lang="en-US" sz="1600"/>
              <a:t>  external environment?</a:t>
            </a:r>
          </a:p>
          <a:p>
            <a:pPr>
              <a:buFont typeface="Arial" charset="0"/>
              <a:buChar char="•"/>
            </a:pPr>
            <a:r>
              <a:rPr lang="en-US" sz="1600"/>
              <a:t> What threats to the institution exist in </a:t>
            </a:r>
            <a:br>
              <a:rPr lang="en-US" sz="1600"/>
            </a:br>
            <a:r>
              <a:rPr lang="en-US" sz="1600"/>
              <a:t>  our external environment?</a:t>
            </a:r>
          </a:p>
          <a:p>
            <a:pPr>
              <a:buFont typeface="Arial" charset="0"/>
              <a:buChar char="•"/>
            </a:pPr>
            <a:r>
              <a:rPr lang="en-US" sz="1600"/>
              <a:t> What are the strengths of our </a:t>
            </a:r>
            <a:br>
              <a:rPr lang="en-US" sz="1600"/>
            </a:br>
            <a:r>
              <a:rPr lang="en-US" sz="1600"/>
              <a:t>   institution?</a:t>
            </a:r>
          </a:p>
          <a:p>
            <a:pPr>
              <a:buFont typeface="Arial" charset="0"/>
              <a:buChar char="•"/>
            </a:pPr>
            <a:r>
              <a:rPr lang="en-US" sz="1600"/>
              <a:t> What are the weaknesses of our  </a:t>
            </a:r>
            <a:br>
              <a:rPr lang="en-US" sz="1600"/>
            </a:br>
            <a:r>
              <a:rPr lang="en-US" sz="1600"/>
              <a:t>  institution?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4462463" y="3425825"/>
            <a:ext cx="45720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600" dirty="0"/>
              <a:t>At the end of the Brainstorming exercise:</a:t>
            </a:r>
          </a:p>
          <a:p>
            <a:pPr>
              <a:buFont typeface="Arial" charset="0"/>
              <a:buChar char="•"/>
            </a:pPr>
            <a:r>
              <a:rPr lang="en-US" sz="1600" dirty="0"/>
              <a:t> Reduce the list of strengths &amp; weaknesses to no </a:t>
            </a:r>
            <a:br>
              <a:rPr lang="en-US" sz="1600" dirty="0"/>
            </a:br>
            <a:r>
              <a:rPr lang="en-US" sz="1600" dirty="0"/>
              <a:t>  more than five distinctive competencies and </a:t>
            </a:r>
            <a:br>
              <a:rPr lang="en-US" sz="1600" dirty="0"/>
            </a:br>
            <a:r>
              <a:rPr lang="en-US" sz="1600" dirty="0"/>
              <a:t>  debilitating weaknesses</a:t>
            </a:r>
          </a:p>
          <a:p>
            <a:pPr lvl="1">
              <a:buFont typeface="Arial" charset="0"/>
              <a:buChar char="•"/>
            </a:pPr>
            <a:r>
              <a:rPr lang="en-US" sz="1600" dirty="0"/>
              <a:t> Strengths that are distinctive competencies</a:t>
            </a:r>
          </a:p>
          <a:p>
            <a:pPr lvl="1">
              <a:buFont typeface="Arial" charset="0"/>
              <a:buChar char="•"/>
            </a:pPr>
            <a:r>
              <a:rPr lang="en-US" sz="1600" dirty="0"/>
              <a:t> Weaknesses that are debilitating</a:t>
            </a:r>
          </a:p>
          <a:p>
            <a:pPr>
              <a:buFont typeface="Arial" charset="0"/>
              <a:buChar char="•"/>
            </a:pPr>
            <a:r>
              <a:rPr lang="en-US" sz="1600" dirty="0"/>
              <a:t> Reduce threats and opportunities to the five most </a:t>
            </a:r>
            <a:br>
              <a:rPr lang="en-US" sz="1600" dirty="0"/>
            </a:br>
            <a:r>
              <a:rPr lang="en-US" sz="1600" dirty="0"/>
              <a:t>  critically important of each.</a:t>
            </a:r>
          </a:p>
          <a:p>
            <a:endParaRPr lang="en-US" sz="1600" dirty="0"/>
          </a:p>
        </p:txBody>
      </p:sp>
      <p:cxnSp>
        <p:nvCxnSpPr>
          <p:cNvPr id="13" name="Straight Connector 12"/>
          <p:cNvCxnSpPr/>
          <p:nvPr/>
        </p:nvCxnSpPr>
        <p:spPr>
          <a:xfrm rot="5400000">
            <a:off x="2921000" y="4830763"/>
            <a:ext cx="2811463" cy="158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14" name="Picture 1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15" name="عنصر نائب للمحتوى 6">
            <a:extLst>
              <a:ext uri="{FF2B5EF4-FFF2-40B4-BE49-F238E27FC236}">
                <a16:creationId xmlns:a16="http://schemas.microsoft.com/office/drawing/2014/main" id="{006C9CC6-E3DD-4F61-AE8C-002C25C794B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/>
      <p:bldP spid="9" grpId="0"/>
      <p:bldP spid="10" grpId="0"/>
      <p:bldP spid="11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Rectangle 66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sp>
        <p:nvSpPr>
          <p:cNvPr id="2051" name="TextBox 54"/>
          <p:cNvSpPr txBox="1">
            <a:spLocks noChangeArrowheads="1"/>
          </p:cNvSpPr>
          <p:nvPr/>
        </p:nvSpPr>
        <p:spPr bwMode="auto">
          <a:xfrm>
            <a:off x="785813" y="285750"/>
            <a:ext cx="5324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SWOT Analysis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28678" name="Rektangel 76"/>
          <p:cNvSpPr>
            <a:spLocks noChangeArrowheads="1"/>
          </p:cNvSpPr>
          <p:nvPr/>
        </p:nvSpPr>
        <p:spPr bwMode="auto">
          <a:xfrm>
            <a:off x="1112838" y="5473700"/>
            <a:ext cx="220980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IN" sz="1300" b="1" noProof="1">
                <a:solidFill>
                  <a:srgbClr val="FFFFFF"/>
                </a:solidFill>
                <a:cs typeface="Arial" charset="0"/>
              </a:rPr>
              <a:t>Example text</a:t>
            </a:r>
          </a:p>
          <a:p>
            <a:r>
              <a:rPr lang="en-IN" sz="1100" noProof="1">
                <a:solidFill>
                  <a:srgbClr val="FFFFFF"/>
                </a:solidFill>
                <a:cs typeface="Arial" charset="0"/>
              </a:rPr>
              <a:t>Go ahead and replace it with your own text. This is an example text. </a:t>
            </a:r>
            <a:endParaRPr lang="da-DK" sz="1100">
              <a:solidFill>
                <a:srgbClr val="FFFFFF"/>
              </a:solidFill>
            </a:endParaRPr>
          </a:p>
          <a:p>
            <a:endParaRPr lang="da-DK">
              <a:solidFill>
                <a:srgbClr val="1E1C11"/>
              </a:solidFill>
            </a:endParaRPr>
          </a:p>
        </p:txBody>
      </p:sp>
      <p:grpSp>
        <p:nvGrpSpPr>
          <p:cNvPr id="28679" name="Group 19"/>
          <p:cNvGrpSpPr>
            <a:grpSpLocks/>
          </p:cNvGrpSpPr>
          <p:nvPr/>
        </p:nvGrpSpPr>
        <p:grpSpPr bwMode="auto">
          <a:xfrm>
            <a:off x="808038" y="5562600"/>
            <a:ext cx="250825" cy="250825"/>
            <a:chOff x="530225" y="5016500"/>
            <a:chExt cx="393700" cy="393700"/>
          </a:xfrm>
        </p:grpSpPr>
        <p:sp>
          <p:nvSpPr>
            <p:cNvPr id="28773" name="Oval 175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8774" name="Isosceles Triangle 176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en-US">
                <a:solidFill>
                  <a:srgbClr val="353637"/>
                </a:solidFill>
              </a:endParaRPr>
            </a:p>
          </p:txBody>
        </p:sp>
      </p:grpSp>
      <p:sp>
        <p:nvSpPr>
          <p:cNvPr id="28680" name="Rectangle 4"/>
          <p:cNvSpPr>
            <a:spLocks noChangeArrowheads="1"/>
          </p:cNvSpPr>
          <p:nvPr/>
        </p:nvSpPr>
        <p:spPr bwMode="gray">
          <a:xfrm>
            <a:off x="874713" y="6264275"/>
            <a:ext cx="15382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defTabSz="801688"/>
            <a:r>
              <a:rPr lang="en-US" sz="1000">
                <a:solidFill>
                  <a:srgbClr val="FFFFFF"/>
                </a:solidFill>
              </a:rPr>
              <a:t>Your own footer</a:t>
            </a:r>
          </a:p>
        </p:txBody>
      </p:sp>
      <p:sp>
        <p:nvSpPr>
          <p:cNvPr id="28681" name="Rectangle 4"/>
          <p:cNvSpPr>
            <a:spLocks noChangeArrowheads="1"/>
          </p:cNvSpPr>
          <p:nvPr/>
        </p:nvSpPr>
        <p:spPr bwMode="gray">
          <a:xfrm>
            <a:off x="6767513" y="6264275"/>
            <a:ext cx="15382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r" defTabSz="801688"/>
            <a:r>
              <a:rPr lang="en-US" sz="1000">
                <a:solidFill>
                  <a:srgbClr val="FFFFFF"/>
                </a:solidFill>
              </a:rPr>
              <a:t>Your Logo</a:t>
            </a:r>
          </a:p>
        </p:txBody>
      </p: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471488" y="1165225"/>
            <a:ext cx="7740650" cy="3713163"/>
            <a:chOff x="471488" y="1165225"/>
            <a:chExt cx="7740650" cy="3713163"/>
          </a:xfrm>
        </p:grpSpPr>
        <p:grpSp>
          <p:nvGrpSpPr>
            <p:cNvPr id="28758" name="Group 117"/>
            <p:cNvGrpSpPr>
              <a:grpSpLocks/>
            </p:cNvGrpSpPr>
            <p:nvPr/>
          </p:nvGrpSpPr>
          <p:grpSpPr bwMode="auto">
            <a:xfrm>
              <a:off x="471488" y="1165225"/>
              <a:ext cx="7740650" cy="3694113"/>
              <a:chOff x="471210" y="1164522"/>
              <a:chExt cx="7740358" cy="3694514"/>
            </a:xfrm>
          </p:grpSpPr>
          <p:sp>
            <p:nvSpPr>
              <p:cNvPr id="7" name="Rounded Rectangle 6"/>
              <p:cNvSpPr/>
              <p:nvPr/>
            </p:nvSpPr>
            <p:spPr>
              <a:xfrm>
                <a:off x="471210" y="1164522"/>
                <a:ext cx="7740358" cy="3694514"/>
              </a:xfrm>
              <a:prstGeom prst="roundRect">
                <a:avLst>
                  <a:gd name="adj" fmla="val 5555"/>
                </a:avLst>
              </a:prstGeom>
              <a:gradFill>
                <a:gsLst>
                  <a:gs pos="0">
                    <a:schemeClr val="bg1">
                      <a:lumMod val="65000"/>
                    </a:schemeClr>
                  </a:gs>
                  <a:gs pos="69000">
                    <a:schemeClr val="bg1">
                      <a:lumMod val="75000"/>
                    </a:schemeClr>
                  </a:gs>
                  <a:gs pos="100000">
                    <a:schemeClr val="bg1">
                      <a:lumMod val="85000"/>
                    </a:schemeClr>
                  </a:gs>
                  <a:gs pos="41000">
                    <a:schemeClr val="bg1"/>
                  </a:gs>
                </a:gsLst>
                <a:lin ang="19140000" scaled="0"/>
              </a:gradFill>
              <a:ln>
                <a:solidFill>
                  <a:schemeClr val="bg1">
                    <a:lumMod val="75000"/>
                  </a:schemeClr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  <a:reflection stA="21000" endPos="22000" dist="50800" dir="5400000" sy="-100000" algn="bl" rotWithShape="0"/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9" name="Rounded Rectangle 8"/>
              <p:cNvSpPr/>
              <p:nvPr/>
            </p:nvSpPr>
            <p:spPr>
              <a:xfrm>
                <a:off x="593442" y="1285185"/>
                <a:ext cx="7467318" cy="3451600"/>
              </a:xfrm>
              <a:prstGeom prst="roundRect">
                <a:avLst>
                  <a:gd name="adj" fmla="val 4812"/>
                </a:avLst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grpSp>
            <p:nvGrpSpPr>
              <p:cNvPr id="28762" name="Gruppe 61"/>
              <p:cNvGrpSpPr>
                <a:grpSpLocks/>
              </p:cNvGrpSpPr>
              <p:nvPr/>
            </p:nvGrpSpPr>
            <p:grpSpPr bwMode="auto">
              <a:xfrm flipH="1">
                <a:off x="7082031" y="2554557"/>
                <a:ext cx="764755" cy="791220"/>
                <a:chOff x="1760019" y="3875595"/>
                <a:chExt cx="1018741" cy="1016530"/>
              </a:xfrm>
            </p:grpSpPr>
            <p:grpSp>
              <p:nvGrpSpPr>
                <p:cNvPr id="28765" name="Gruppe 59"/>
                <p:cNvGrpSpPr>
                  <a:grpSpLocks/>
                </p:cNvGrpSpPr>
                <p:nvPr/>
              </p:nvGrpSpPr>
              <p:grpSpPr bwMode="auto">
                <a:xfrm>
                  <a:off x="1762304" y="3875595"/>
                  <a:ext cx="1016456" cy="1016530"/>
                  <a:chOff x="3906064" y="1406380"/>
                  <a:chExt cx="496973" cy="497009"/>
                </a:xfrm>
              </p:grpSpPr>
              <p:sp>
                <p:nvSpPr>
                  <p:cNvPr id="15" name="Ellipse 30"/>
                  <p:cNvSpPr/>
                  <p:nvPr/>
                </p:nvSpPr>
                <p:spPr bwMode="auto">
                  <a:xfrm rot="17065673">
                    <a:off x="3906046" y="1406398"/>
                    <a:ext cx="497009" cy="496973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  <a:gs pos="0">
                        <a:schemeClr val="tx1">
                          <a:lumMod val="75000"/>
                          <a:lumOff val="25000"/>
                        </a:schemeClr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9525" cap="flat" cmpd="sng" algn="ctr">
                    <a:noFill/>
                    <a:prstDash val="solid"/>
                  </a:ln>
                  <a:effectLst>
                    <a:innerShdw blurRad="269875" dist="114300" dir="480000">
                      <a:srgbClr val="000000">
                        <a:alpha val="13000"/>
                      </a:srgbClr>
                    </a:innerShdw>
                  </a:effectLst>
                </p:spPr>
                <p:txBody>
                  <a:bodyPr anchor="ctr"/>
                  <a:lstStyle>
                    <a:lvl1pPr marL="342900" indent="-342900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1pPr>
                    <a:lvl2pPr marL="37931725" indent="-37474525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2pPr>
                    <a:lvl3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3pPr>
                    <a:lvl4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4pPr>
                    <a:lvl5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5pPr>
                    <a:lvl6pPr marL="4572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6pPr>
                    <a:lvl7pPr marL="9144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7pPr>
                    <a:lvl8pPr marL="1371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8pPr>
                    <a:lvl9pPr marL="18288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9pPr>
                  </a:lstStyle>
                  <a:p>
                    <a:pPr algn="ctr" eaLnBrk="1" hangingPunct="1">
                      <a:buFont typeface="Calibri" charset="0"/>
                      <a:buAutoNum type="arabicPeriod"/>
                      <a:defRPr/>
                    </a:pPr>
                    <a:endParaRPr lang="da-DK" sz="18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28772" name="Ellipse 31"/>
                  <p:cNvSpPr>
                    <a:spLocks noChangeArrowheads="1"/>
                  </p:cNvSpPr>
                  <p:nvPr/>
                </p:nvSpPr>
                <p:spPr bwMode="auto">
                  <a:xfrm>
                    <a:off x="3955823" y="1424813"/>
                    <a:ext cx="366004" cy="26927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CF9">
                          <a:alpha val="31998"/>
                        </a:srgbClr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5400000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marL="342900" indent="-342900" algn="ctr">
                      <a:buFont typeface="Calibri" pitchFamily="34" charset="0"/>
                      <a:buAutoNum type="arabicPeriod"/>
                    </a:pPr>
                    <a:endParaRPr lang="da-DK">
                      <a:solidFill>
                        <a:srgbClr val="FFFFFF"/>
                      </a:solidFill>
                    </a:endParaRPr>
                  </a:p>
                </p:txBody>
              </p:sp>
            </p:grpSp>
            <p:sp>
              <p:nvSpPr>
                <p:cNvPr id="14" name="Måne 29"/>
                <p:cNvSpPr/>
                <p:nvPr/>
              </p:nvSpPr>
              <p:spPr bwMode="auto">
                <a:xfrm rot="16570711">
                  <a:off x="2013672" y="4164325"/>
                  <a:ext cx="460273" cy="967579"/>
                </a:xfrm>
                <a:prstGeom prst="moon">
                  <a:avLst>
                    <a:gd name="adj" fmla="val 8755"/>
                  </a:avLst>
                </a:prstGeom>
                <a:gradFill flip="none" rotWithShape="1">
                  <a:gsLst>
                    <a:gs pos="24000">
                      <a:sysClr val="windowText" lastClr="000000">
                        <a:alpha val="24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1pPr>
                  <a:lvl2pPr marL="37931725" indent="-37474525"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2pPr>
                  <a:lvl3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3pPr>
                  <a:lvl4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4pPr>
                  <a:lvl5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9pPr>
                </a:lstStyle>
                <a:p>
                  <a:pPr algn="ctr" eaLnBrk="1" hangingPunct="1">
                    <a:defRPr/>
                  </a:pPr>
                  <a:endParaRPr lang="da-DK" sz="1800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28763" name="Rectangle 115"/>
              <p:cNvSpPr>
                <a:spLocks noChangeArrowheads="1"/>
              </p:cNvSpPr>
              <p:nvPr/>
            </p:nvSpPr>
            <p:spPr bwMode="auto">
              <a:xfrm>
                <a:off x="1058563" y="1285185"/>
                <a:ext cx="5884640" cy="34516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nb-NO">
                  <a:solidFill>
                    <a:srgbClr val="FFFFFF"/>
                  </a:solidFill>
                </a:endParaRPr>
              </a:p>
            </p:txBody>
          </p:sp>
          <p:sp>
            <p:nvSpPr>
              <p:cNvPr id="117" name="Rounded Rectangle 116"/>
              <p:cNvSpPr/>
              <p:nvPr/>
            </p:nvSpPr>
            <p:spPr>
              <a:xfrm flipH="1">
                <a:off x="841083" y="2615655"/>
                <a:ext cx="66672" cy="676348"/>
              </a:xfrm>
              <a:prstGeom prst="roundRect">
                <a:avLst>
                  <a:gd name="adj" fmla="val 4812"/>
                </a:avLst>
              </a:prstGeom>
              <a:solidFill>
                <a:srgbClr val="0D0D0D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  <p:sp>
          <p:nvSpPr>
            <p:cNvPr id="11" name="Rounded Rectangle 10"/>
            <p:cNvSpPr/>
            <p:nvPr/>
          </p:nvSpPr>
          <p:spPr>
            <a:xfrm>
              <a:off x="485775" y="1184275"/>
              <a:ext cx="7523163" cy="3694113"/>
            </a:xfrm>
            <a:custGeom>
              <a:avLst/>
              <a:gdLst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6009055 w 6185849"/>
                <a:gd name="connsiteY5" fmla="*/ 3674030 h 3674030"/>
                <a:gd name="connsiteX6" fmla="*/ 176794 w 6185849"/>
                <a:gd name="connsiteY6" fmla="*/ 3674030 h 3674030"/>
                <a:gd name="connsiteX7" fmla="*/ 0 w 6185849"/>
                <a:gd name="connsiteY7" fmla="*/ 3497236 h 3674030"/>
                <a:gd name="connsiteX8" fmla="*/ 0 w 6185849"/>
                <a:gd name="connsiteY8" fmla="*/ 176794 h 3674030"/>
                <a:gd name="connsiteX0" fmla="*/ 0 w 6185849"/>
                <a:gd name="connsiteY0" fmla="*/ 176794 h 3811663"/>
                <a:gd name="connsiteX1" fmla="*/ 176794 w 6185849"/>
                <a:gd name="connsiteY1" fmla="*/ 0 h 3811663"/>
                <a:gd name="connsiteX2" fmla="*/ 6009055 w 6185849"/>
                <a:gd name="connsiteY2" fmla="*/ 0 h 3811663"/>
                <a:gd name="connsiteX3" fmla="*/ 6185849 w 6185849"/>
                <a:gd name="connsiteY3" fmla="*/ 176794 h 3811663"/>
                <a:gd name="connsiteX4" fmla="*/ 6185849 w 6185849"/>
                <a:gd name="connsiteY4" fmla="*/ 3497236 h 3811663"/>
                <a:gd name="connsiteX5" fmla="*/ 176794 w 6185849"/>
                <a:gd name="connsiteY5" fmla="*/ 3674030 h 3811663"/>
                <a:gd name="connsiteX6" fmla="*/ 0 w 6185849"/>
                <a:gd name="connsiteY6" fmla="*/ 3497236 h 3811663"/>
                <a:gd name="connsiteX7" fmla="*/ 0 w 6185849"/>
                <a:gd name="connsiteY7" fmla="*/ 176794 h 3811663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176794 w 6185849"/>
                <a:gd name="connsiteY4" fmla="*/ 3674030 h 3674030"/>
                <a:gd name="connsiteX5" fmla="*/ 0 w 6185849"/>
                <a:gd name="connsiteY5" fmla="*/ 3497236 h 3674030"/>
                <a:gd name="connsiteX6" fmla="*/ 0 w 6185849"/>
                <a:gd name="connsiteY6" fmla="*/ 176794 h 3674030"/>
                <a:gd name="connsiteX0" fmla="*/ 0 w 6185849"/>
                <a:gd name="connsiteY0" fmla="*/ 190449 h 3687685"/>
                <a:gd name="connsiteX1" fmla="*/ 176794 w 6185849"/>
                <a:gd name="connsiteY1" fmla="*/ 13655 h 3687685"/>
                <a:gd name="connsiteX2" fmla="*/ 4274819 w 6185849"/>
                <a:gd name="connsiteY2" fmla="*/ 0 h 3687685"/>
                <a:gd name="connsiteX3" fmla="*/ 6185849 w 6185849"/>
                <a:gd name="connsiteY3" fmla="*/ 190449 h 3687685"/>
                <a:gd name="connsiteX4" fmla="*/ 176794 w 6185849"/>
                <a:gd name="connsiteY4" fmla="*/ 3687685 h 3687685"/>
                <a:gd name="connsiteX5" fmla="*/ 0 w 6185849"/>
                <a:gd name="connsiteY5" fmla="*/ 3510891 h 3687685"/>
                <a:gd name="connsiteX6" fmla="*/ 0 w 6185849"/>
                <a:gd name="connsiteY6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74819" h="3687685">
                  <a:moveTo>
                    <a:pt x="0" y="190449"/>
                  </a:moveTo>
                  <a:cubicBezTo>
                    <a:pt x="0" y="92808"/>
                    <a:pt x="79153" y="13655"/>
                    <a:pt x="176794" y="13655"/>
                  </a:cubicBezTo>
                  <a:lnTo>
                    <a:pt x="4274819" y="0"/>
                  </a:lnTo>
                  <a:cubicBezTo>
                    <a:pt x="4233852" y="25192"/>
                    <a:pt x="889264" y="3102537"/>
                    <a:pt x="176794" y="3687685"/>
                  </a:cubicBezTo>
                  <a:cubicBezTo>
                    <a:pt x="79153" y="3687685"/>
                    <a:pt x="0" y="3608532"/>
                    <a:pt x="0" y="3510891"/>
                  </a:cubicBezTo>
                  <a:lnTo>
                    <a:pt x="0" y="1904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alpha val="15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</p:grpSp>
      <p:grpSp>
        <p:nvGrpSpPr>
          <p:cNvPr id="8" name="Group 68"/>
          <p:cNvGrpSpPr>
            <a:grpSpLocks/>
          </p:cNvGrpSpPr>
          <p:nvPr/>
        </p:nvGrpSpPr>
        <p:grpSpPr bwMode="auto">
          <a:xfrm>
            <a:off x="1223963" y="2001838"/>
            <a:ext cx="4852987" cy="379412"/>
            <a:chOff x="1224751" y="2276269"/>
            <a:chExt cx="4852003" cy="379817"/>
          </a:xfrm>
        </p:grpSpPr>
        <p:sp>
          <p:nvSpPr>
            <p:cNvPr id="18" name="Rounded Rectangle 17"/>
            <p:cNvSpPr/>
            <p:nvPr/>
          </p:nvSpPr>
          <p:spPr>
            <a:xfrm flipV="1">
              <a:off x="1224751" y="2276269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1279371" y="2330890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2142" name="TextBox 67"/>
            <p:cNvSpPr txBox="1">
              <a:spLocks noChangeArrowheads="1"/>
            </p:cNvSpPr>
            <p:nvPr/>
          </p:nvSpPr>
          <p:spPr bwMode="auto">
            <a:xfrm>
              <a:off x="1292999" y="2306463"/>
              <a:ext cx="1995083" cy="338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Aim of SWOT Analysis</a:t>
              </a:r>
            </a:p>
          </p:txBody>
        </p:sp>
      </p:grpSp>
      <p:grpSp>
        <p:nvGrpSpPr>
          <p:cNvPr id="10" name="Group 67"/>
          <p:cNvGrpSpPr>
            <a:grpSpLocks/>
          </p:cNvGrpSpPr>
          <p:nvPr/>
        </p:nvGrpSpPr>
        <p:grpSpPr bwMode="auto">
          <a:xfrm>
            <a:off x="1227138" y="2433638"/>
            <a:ext cx="4851400" cy="379412"/>
            <a:chOff x="1227152" y="2708176"/>
            <a:chExt cx="4852003" cy="379817"/>
          </a:xfrm>
        </p:grpSpPr>
        <p:sp>
          <p:nvSpPr>
            <p:cNvPr id="33" name="Rounded Rectangle 32"/>
            <p:cNvSpPr/>
            <p:nvPr/>
          </p:nvSpPr>
          <p:spPr>
            <a:xfrm flipV="1">
              <a:off x="1227152" y="2708176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1281772" y="2762797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2135" name="TextBox 68"/>
            <p:cNvSpPr txBox="1">
              <a:spLocks noChangeArrowheads="1"/>
            </p:cNvSpPr>
            <p:nvPr/>
          </p:nvSpPr>
          <p:spPr bwMode="auto">
            <a:xfrm>
              <a:off x="1298598" y="2727246"/>
              <a:ext cx="2489509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Who needs SWOT Analysis?</a:t>
              </a:r>
            </a:p>
          </p:txBody>
        </p:sp>
      </p:grpSp>
      <p:grpSp>
        <p:nvGrpSpPr>
          <p:cNvPr id="12" name="Group 66"/>
          <p:cNvGrpSpPr>
            <a:grpSpLocks/>
          </p:cNvGrpSpPr>
          <p:nvPr/>
        </p:nvGrpSpPr>
        <p:grpSpPr bwMode="auto">
          <a:xfrm>
            <a:off x="1230313" y="2865438"/>
            <a:ext cx="4851400" cy="379412"/>
            <a:chOff x="1229553" y="3140083"/>
            <a:chExt cx="4852003" cy="379817"/>
          </a:xfrm>
        </p:grpSpPr>
        <p:sp>
          <p:nvSpPr>
            <p:cNvPr id="36" name="Rounded Rectangle 35"/>
            <p:cNvSpPr/>
            <p:nvPr/>
          </p:nvSpPr>
          <p:spPr>
            <a:xfrm flipV="1">
              <a:off x="1229553" y="3140083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37" name="Rounded Rectangle 36"/>
            <p:cNvSpPr/>
            <p:nvPr/>
          </p:nvSpPr>
          <p:spPr>
            <a:xfrm>
              <a:off x="1284173" y="3194704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39" name="TextBox 69"/>
            <p:cNvSpPr txBox="1">
              <a:spLocks noChangeArrowheads="1"/>
            </p:cNvSpPr>
            <p:nvPr/>
          </p:nvSpPr>
          <p:spPr bwMode="auto">
            <a:xfrm>
              <a:off x="1305762" y="3146440"/>
              <a:ext cx="2868969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How to conduct SWOT Analysis?</a:t>
              </a:r>
            </a:p>
          </p:txBody>
        </p:sp>
      </p:grpSp>
      <p:grpSp>
        <p:nvGrpSpPr>
          <p:cNvPr id="13" name="Group 65"/>
          <p:cNvGrpSpPr>
            <a:grpSpLocks/>
          </p:cNvGrpSpPr>
          <p:nvPr/>
        </p:nvGrpSpPr>
        <p:grpSpPr bwMode="auto">
          <a:xfrm>
            <a:off x="1235075" y="3729038"/>
            <a:ext cx="4851400" cy="379412"/>
            <a:chOff x="1234355" y="4003897"/>
            <a:chExt cx="4852003" cy="379817"/>
          </a:xfrm>
        </p:grpSpPr>
        <p:sp>
          <p:nvSpPr>
            <p:cNvPr id="42" name="Rounded Rectangle 41"/>
            <p:cNvSpPr/>
            <p:nvPr/>
          </p:nvSpPr>
          <p:spPr>
            <a:xfrm flipV="1">
              <a:off x="1234355" y="4003897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43" name="Rounded Rectangle 42"/>
            <p:cNvSpPr/>
            <p:nvPr/>
          </p:nvSpPr>
          <p:spPr>
            <a:xfrm>
              <a:off x="1288975" y="4058518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32" name="TextBox 71"/>
            <p:cNvSpPr txBox="1">
              <a:spLocks noChangeArrowheads="1"/>
            </p:cNvSpPr>
            <p:nvPr/>
          </p:nvSpPr>
          <p:spPr bwMode="auto">
            <a:xfrm>
              <a:off x="1293100" y="4013432"/>
              <a:ext cx="4128013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Brainstorming &amp; Prioritization in SWOT Analysis</a:t>
              </a:r>
            </a:p>
          </p:txBody>
        </p:sp>
      </p:grpSp>
      <p:sp>
        <p:nvSpPr>
          <p:cNvPr id="13361" name="TextBox 75"/>
          <p:cNvSpPr txBox="1">
            <a:spLocks noChangeArrowheads="1"/>
          </p:cNvSpPr>
          <p:nvPr/>
        </p:nvSpPr>
        <p:spPr bwMode="auto">
          <a:xfrm>
            <a:off x="1235075" y="1214438"/>
            <a:ext cx="2057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 dirty="0">
                <a:solidFill>
                  <a:srgbClr val="F2F2F2"/>
                </a:solidFill>
                <a:latin typeface="+mn-lt"/>
                <a:ea typeface="ＭＳ Ｐゴシック" pitchFamily="34" charset="-128"/>
              </a:rPr>
              <a:t>Learning Objectives</a:t>
            </a:r>
          </a:p>
        </p:txBody>
      </p:sp>
      <p:grpSp>
        <p:nvGrpSpPr>
          <p:cNvPr id="16" name="Group 118"/>
          <p:cNvGrpSpPr>
            <a:grpSpLocks/>
          </p:cNvGrpSpPr>
          <p:nvPr/>
        </p:nvGrpSpPr>
        <p:grpSpPr bwMode="auto">
          <a:xfrm>
            <a:off x="6129338" y="4194175"/>
            <a:ext cx="373062" cy="357188"/>
            <a:chOff x="3590853" y="2593297"/>
            <a:chExt cx="1009796" cy="966108"/>
          </a:xfrm>
        </p:grpSpPr>
        <p:sp>
          <p:nvSpPr>
            <p:cNvPr id="120" name="Rounded Rectangle 119"/>
            <p:cNvSpPr/>
            <p:nvPr/>
          </p:nvSpPr>
          <p:spPr>
            <a:xfrm>
              <a:off x="3590853" y="2593297"/>
              <a:ext cx="1009796" cy="961448"/>
            </a:xfrm>
            <a:prstGeom prst="roundRect">
              <a:avLst>
                <a:gd name="adj" fmla="val 5555"/>
              </a:avLst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0"/>
            </a:gradFill>
            <a:ln>
              <a:solidFill>
                <a:schemeClr val="bg1">
                  <a:lumMod val="75000"/>
                </a:schemeClr>
              </a:solidFill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stA="21000" endPos="22000" dist="50800" dir="5400000" sy="-100000" algn="bl" rotWithShape="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3732653" y="2782225"/>
              <a:ext cx="786354" cy="583958"/>
            </a:xfrm>
            <a:custGeom>
              <a:avLst/>
              <a:gdLst>
                <a:gd name="connsiteX0" fmla="*/ 0 w 2253141"/>
                <a:gd name="connsiteY0" fmla="*/ 996782 h 1679510"/>
                <a:gd name="connsiteX1" fmla="*/ 518905 w 2253141"/>
                <a:gd name="connsiteY1" fmla="*/ 1679510 h 1679510"/>
                <a:gd name="connsiteX2" fmla="*/ 2253141 w 2253141"/>
                <a:gd name="connsiteY2" fmla="*/ 218473 h 1679510"/>
                <a:gd name="connsiteX3" fmla="*/ 1556716 w 2253141"/>
                <a:gd name="connsiteY3" fmla="*/ 0 h 1679510"/>
                <a:gd name="connsiteX4" fmla="*/ 573527 w 2253141"/>
                <a:gd name="connsiteY4" fmla="*/ 1310837 h 1679510"/>
                <a:gd name="connsiteX5" fmla="*/ 341385 w 2253141"/>
                <a:gd name="connsiteY5" fmla="*/ 751000 h 1679510"/>
                <a:gd name="connsiteX6" fmla="*/ 54621 w 2253141"/>
                <a:gd name="connsiteY6" fmla="*/ 955819 h 1679510"/>
                <a:gd name="connsiteX7" fmla="*/ 0 w 2253141"/>
                <a:gd name="connsiteY7" fmla="*/ 996782 h 1679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53141" h="1679510">
                  <a:moveTo>
                    <a:pt x="0" y="996782"/>
                  </a:moveTo>
                  <a:lnTo>
                    <a:pt x="518905" y="1679510"/>
                  </a:lnTo>
                  <a:lnTo>
                    <a:pt x="2253141" y="218473"/>
                  </a:lnTo>
                  <a:lnTo>
                    <a:pt x="1556716" y="0"/>
                  </a:lnTo>
                  <a:lnTo>
                    <a:pt x="573527" y="1310837"/>
                  </a:lnTo>
                  <a:lnTo>
                    <a:pt x="341385" y="751000"/>
                  </a:lnTo>
                  <a:lnTo>
                    <a:pt x="54621" y="955819"/>
                  </a:lnTo>
                  <a:lnTo>
                    <a:pt x="0" y="996782"/>
                  </a:lnTo>
                  <a:close/>
                </a:path>
              </a:pathLst>
            </a:custGeom>
            <a:gradFill>
              <a:gsLst>
                <a:gs pos="0">
                  <a:srgbClr val="008000"/>
                </a:gs>
                <a:gs pos="100000">
                  <a:srgbClr val="94C540"/>
                </a:gs>
              </a:gsLst>
              <a:lin ang="19620000" scaled="0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122" name="Rounded Rectangle 10"/>
            <p:cNvSpPr/>
            <p:nvPr/>
          </p:nvSpPr>
          <p:spPr>
            <a:xfrm>
              <a:off x="3590853" y="2597592"/>
              <a:ext cx="984014" cy="961813"/>
            </a:xfrm>
            <a:custGeom>
              <a:avLst/>
              <a:gdLst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6009055 w 6185849"/>
                <a:gd name="connsiteY5" fmla="*/ 3674030 h 3674030"/>
                <a:gd name="connsiteX6" fmla="*/ 176794 w 6185849"/>
                <a:gd name="connsiteY6" fmla="*/ 3674030 h 3674030"/>
                <a:gd name="connsiteX7" fmla="*/ 0 w 6185849"/>
                <a:gd name="connsiteY7" fmla="*/ 3497236 h 3674030"/>
                <a:gd name="connsiteX8" fmla="*/ 0 w 6185849"/>
                <a:gd name="connsiteY8" fmla="*/ 176794 h 3674030"/>
                <a:gd name="connsiteX0" fmla="*/ 0 w 6185849"/>
                <a:gd name="connsiteY0" fmla="*/ 176794 h 3811663"/>
                <a:gd name="connsiteX1" fmla="*/ 176794 w 6185849"/>
                <a:gd name="connsiteY1" fmla="*/ 0 h 3811663"/>
                <a:gd name="connsiteX2" fmla="*/ 6009055 w 6185849"/>
                <a:gd name="connsiteY2" fmla="*/ 0 h 3811663"/>
                <a:gd name="connsiteX3" fmla="*/ 6185849 w 6185849"/>
                <a:gd name="connsiteY3" fmla="*/ 176794 h 3811663"/>
                <a:gd name="connsiteX4" fmla="*/ 6185849 w 6185849"/>
                <a:gd name="connsiteY4" fmla="*/ 3497236 h 3811663"/>
                <a:gd name="connsiteX5" fmla="*/ 176794 w 6185849"/>
                <a:gd name="connsiteY5" fmla="*/ 3674030 h 3811663"/>
                <a:gd name="connsiteX6" fmla="*/ 0 w 6185849"/>
                <a:gd name="connsiteY6" fmla="*/ 3497236 h 3811663"/>
                <a:gd name="connsiteX7" fmla="*/ 0 w 6185849"/>
                <a:gd name="connsiteY7" fmla="*/ 176794 h 3811663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176794 w 6185849"/>
                <a:gd name="connsiteY4" fmla="*/ 3674030 h 3674030"/>
                <a:gd name="connsiteX5" fmla="*/ 0 w 6185849"/>
                <a:gd name="connsiteY5" fmla="*/ 3497236 h 3674030"/>
                <a:gd name="connsiteX6" fmla="*/ 0 w 6185849"/>
                <a:gd name="connsiteY6" fmla="*/ 176794 h 3674030"/>
                <a:gd name="connsiteX0" fmla="*/ 0 w 6185849"/>
                <a:gd name="connsiteY0" fmla="*/ 190449 h 3687685"/>
                <a:gd name="connsiteX1" fmla="*/ 176794 w 6185849"/>
                <a:gd name="connsiteY1" fmla="*/ 13655 h 3687685"/>
                <a:gd name="connsiteX2" fmla="*/ 4274819 w 6185849"/>
                <a:gd name="connsiteY2" fmla="*/ 0 h 3687685"/>
                <a:gd name="connsiteX3" fmla="*/ 6185849 w 6185849"/>
                <a:gd name="connsiteY3" fmla="*/ 190449 h 3687685"/>
                <a:gd name="connsiteX4" fmla="*/ 176794 w 6185849"/>
                <a:gd name="connsiteY4" fmla="*/ 3687685 h 3687685"/>
                <a:gd name="connsiteX5" fmla="*/ 0 w 6185849"/>
                <a:gd name="connsiteY5" fmla="*/ 3510891 h 3687685"/>
                <a:gd name="connsiteX6" fmla="*/ 0 w 6185849"/>
                <a:gd name="connsiteY6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74819" h="3687685">
                  <a:moveTo>
                    <a:pt x="0" y="190449"/>
                  </a:moveTo>
                  <a:cubicBezTo>
                    <a:pt x="0" y="92808"/>
                    <a:pt x="79153" y="13655"/>
                    <a:pt x="176794" y="13655"/>
                  </a:cubicBezTo>
                  <a:lnTo>
                    <a:pt x="4274819" y="0"/>
                  </a:lnTo>
                  <a:cubicBezTo>
                    <a:pt x="4233852" y="25192"/>
                    <a:pt x="889264" y="3102537"/>
                    <a:pt x="176794" y="3687685"/>
                  </a:cubicBezTo>
                  <a:cubicBezTo>
                    <a:pt x="79153" y="3687685"/>
                    <a:pt x="0" y="3608532"/>
                    <a:pt x="0" y="3510891"/>
                  </a:cubicBezTo>
                  <a:lnTo>
                    <a:pt x="0" y="1904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27000"/>
                  </a:schemeClr>
                </a:gs>
                <a:gs pos="100000">
                  <a:schemeClr val="bg1">
                    <a:alpha val="27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</p:grpSp>
      <p:grpSp>
        <p:nvGrpSpPr>
          <p:cNvPr id="17" name="Group 69"/>
          <p:cNvGrpSpPr>
            <a:grpSpLocks/>
          </p:cNvGrpSpPr>
          <p:nvPr/>
        </p:nvGrpSpPr>
        <p:grpSpPr bwMode="auto">
          <a:xfrm>
            <a:off x="1223963" y="1562100"/>
            <a:ext cx="4852987" cy="379413"/>
            <a:chOff x="1224751" y="2276269"/>
            <a:chExt cx="4852003" cy="379817"/>
          </a:xfrm>
        </p:grpSpPr>
        <p:sp>
          <p:nvSpPr>
            <p:cNvPr id="71" name="Rounded Rectangle 70"/>
            <p:cNvSpPr/>
            <p:nvPr/>
          </p:nvSpPr>
          <p:spPr>
            <a:xfrm flipV="1">
              <a:off x="1224751" y="2276269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" name="Rounded Rectangle 71"/>
            <p:cNvSpPr/>
            <p:nvPr/>
          </p:nvSpPr>
          <p:spPr>
            <a:xfrm>
              <a:off x="1279371" y="2330890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22" name="TextBox 67"/>
            <p:cNvSpPr txBox="1">
              <a:spLocks noChangeArrowheads="1"/>
            </p:cNvSpPr>
            <p:nvPr/>
          </p:nvSpPr>
          <p:spPr bwMode="auto">
            <a:xfrm>
              <a:off x="1292999" y="2306464"/>
              <a:ext cx="2171260" cy="3384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What is SWOT Analysis?</a:t>
              </a:r>
            </a:p>
          </p:txBody>
        </p:sp>
      </p:grpSp>
      <p:grpSp>
        <p:nvGrpSpPr>
          <p:cNvPr id="19" name="Group 73"/>
          <p:cNvGrpSpPr>
            <a:grpSpLocks/>
          </p:cNvGrpSpPr>
          <p:nvPr/>
        </p:nvGrpSpPr>
        <p:grpSpPr bwMode="auto">
          <a:xfrm>
            <a:off x="1230313" y="3289300"/>
            <a:ext cx="4851400" cy="379413"/>
            <a:chOff x="1229553" y="3140083"/>
            <a:chExt cx="4852003" cy="379817"/>
          </a:xfrm>
        </p:grpSpPr>
        <p:sp>
          <p:nvSpPr>
            <p:cNvPr id="75" name="Rounded Rectangle 74"/>
            <p:cNvSpPr/>
            <p:nvPr/>
          </p:nvSpPr>
          <p:spPr>
            <a:xfrm flipV="1">
              <a:off x="1229553" y="3140083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6" name="Rounded Rectangle 75"/>
            <p:cNvSpPr/>
            <p:nvPr/>
          </p:nvSpPr>
          <p:spPr>
            <a:xfrm>
              <a:off x="1284173" y="3194704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7215" name="TextBox 69"/>
            <p:cNvSpPr txBox="1">
              <a:spLocks noChangeArrowheads="1"/>
            </p:cNvSpPr>
            <p:nvPr/>
          </p:nvSpPr>
          <p:spPr bwMode="auto">
            <a:xfrm>
              <a:off x="1305762" y="3146440"/>
              <a:ext cx="3132526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Benefits &amp; Pitfalls of SWOT Analysis</a:t>
              </a:r>
            </a:p>
          </p:txBody>
        </p:sp>
      </p:grpSp>
      <p:grpSp>
        <p:nvGrpSpPr>
          <p:cNvPr id="20" name="Group 90"/>
          <p:cNvGrpSpPr>
            <a:grpSpLocks/>
          </p:cNvGrpSpPr>
          <p:nvPr/>
        </p:nvGrpSpPr>
        <p:grpSpPr bwMode="auto">
          <a:xfrm>
            <a:off x="4940300" y="4603750"/>
            <a:ext cx="4783138" cy="968375"/>
            <a:chOff x="4940193" y="4878304"/>
            <a:chExt cx="4783391" cy="968295"/>
          </a:xfrm>
        </p:grpSpPr>
        <p:sp>
          <p:nvSpPr>
            <p:cNvPr id="85" name="Oval 84"/>
            <p:cNvSpPr/>
            <p:nvPr/>
          </p:nvSpPr>
          <p:spPr>
            <a:xfrm rot="589461">
              <a:off x="4940193" y="5002119"/>
              <a:ext cx="1249429" cy="109529"/>
            </a:xfrm>
            <a:prstGeom prst="ellipse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 rot="589461">
              <a:off x="5329152" y="5340229"/>
              <a:ext cx="4384907" cy="109528"/>
            </a:xfrm>
            <a:prstGeom prst="rect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7" name="Rounded Rectangle 86"/>
            <p:cNvSpPr/>
            <p:nvPr/>
          </p:nvSpPr>
          <p:spPr>
            <a:xfrm rot="589461">
              <a:off x="8986945" y="5622780"/>
              <a:ext cx="736639" cy="223819"/>
            </a:xfrm>
            <a:prstGeom prst="roundRect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grpSp>
          <p:nvGrpSpPr>
            <p:cNvPr id="28709" name="Group 87"/>
            <p:cNvGrpSpPr>
              <a:grpSpLocks/>
            </p:cNvGrpSpPr>
            <p:nvPr/>
          </p:nvGrpSpPr>
          <p:grpSpPr bwMode="auto">
            <a:xfrm>
              <a:off x="4940193" y="4878304"/>
              <a:ext cx="4783391" cy="825387"/>
              <a:chOff x="4940193" y="4878304"/>
              <a:chExt cx="4783391" cy="825387"/>
            </a:xfrm>
          </p:grpSpPr>
          <p:sp>
            <p:nvSpPr>
              <p:cNvPr id="79" name="Oval 78"/>
              <p:cNvSpPr/>
              <p:nvPr/>
            </p:nvSpPr>
            <p:spPr>
              <a:xfrm rot="589461">
                <a:off x="4940193" y="4878304"/>
                <a:ext cx="1249429" cy="109529"/>
              </a:xfrm>
              <a:prstGeom prst="ellipse">
                <a:avLst/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sp>
            <p:nvSpPr>
              <p:cNvPr id="28711" name="Rectangle 76"/>
              <p:cNvSpPr>
                <a:spLocks noChangeArrowheads="1"/>
              </p:cNvSpPr>
              <p:nvPr/>
            </p:nvSpPr>
            <p:spPr bwMode="auto">
              <a:xfrm rot="589461">
                <a:off x="5329152" y="5216414"/>
                <a:ext cx="4384907" cy="109528"/>
              </a:xfrm>
              <a:prstGeom prst="rect">
                <a:avLst/>
              </a:prstGeom>
              <a:gradFill rotWithShape="1">
                <a:gsLst>
                  <a:gs pos="0">
                    <a:srgbClr val="A6A6A6"/>
                  </a:gs>
                  <a:gs pos="5000">
                    <a:srgbClr val="A6A6A6"/>
                  </a:gs>
                  <a:gs pos="50000">
                    <a:srgbClr val="F2F2F2"/>
                  </a:gs>
                  <a:gs pos="100000">
                    <a:srgbClr val="BFBFBF"/>
                  </a:gs>
                </a:gsLst>
                <a:lin ang="5400000"/>
              </a:gradFill>
              <a:ln w="9525">
                <a:solidFill>
                  <a:srgbClr val="A6A6A6"/>
                </a:solidFill>
                <a:miter lim="800000"/>
                <a:headEnd/>
                <a:tailEnd/>
              </a:ln>
              <a:effectLst>
                <a:outerShdw dist="23000" dir="839963" rotWithShape="0">
                  <a:srgbClr val="808080">
                    <a:alpha val="34998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 lang="nb-NO">
                  <a:solidFill>
                    <a:srgbClr val="FFFFFF"/>
                  </a:solidFill>
                </a:endParaRPr>
              </a:p>
            </p:txBody>
          </p:sp>
          <p:sp>
            <p:nvSpPr>
              <p:cNvPr id="82" name="Rounded Rectangle 81"/>
              <p:cNvSpPr/>
              <p:nvPr/>
            </p:nvSpPr>
            <p:spPr>
              <a:xfrm rot="589461">
                <a:off x="8986945" y="5479917"/>
                <a:ext cx="736639" cy="223819"/>
              </a:xfrm>
              <a:prstGeom prst="roundRect">
                <a:avLst/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95000"/>
                      <a:lumOff val="5000"/>
                    </a:schemeClr>
                  </a:gs>
                  <a:gs pos="59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498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</p:grpSp>
      <p:grpSp>
        <p:nvGrpSpPr>
          <p:cNvPr id="22" name="Group 65"/>
          <p:cNvGrpSpPr>
            <a:grpSpLocks/>
          </p:cNvGrpSpPr>
          <p:nvPr/>
        </p:nvGrpSpPr>
        <p:grpSpPr bwMode="auto">
          <a:xfrm>
            <a:off x="1227138" y="4181475"/>
            <a:ext cx="4851400" cy="379413"/>
            <a:chOff x="1234355" y="4003897"/>
            <a:chExt cx="4852003" cy="379817"/>
          </a:xfrm>
        </p:grpSpPr>
        <p:sp>
          <p:nvSpPr>
            <p:cNvPr id="94" name="Rounded Rectangle 93"/>
            <p:cNvSpPr/>
            <p:nvPr/>
          </p:nvSpPr>
          <p:spPr>
            <a:xfrm flipV="1">
              <a:off x="1234355" y="4003897"/>
              <a:ext cx="4852003" cy="37981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95" name="Rounded Rectangle 94"/>
            <p:cNvSpPr/>
            <p:nvPr/>
          </p:nvSpPr>
          <p:spPr>
            <a:xfrm>
              <a:off x="1288975" y="4058518"/>
              <a:ext cx="4728907" cy="325196"/>
            </a:xfrm>
            <a:prstGeom prst="roundRect">
              <a:avLst/>
            </a:prstGeom>
            <a:gradFill flip="none" rotWithShape="1">
              <a:gsLst>
                <a:gs pos="47000">
                  <a:schemeClr val="accent3">
                    <a:lumMod val="40000"/>
                    <a:lumOff val="60000"/>
                    <a:alpha val="0"/>
                  </a:schemeClr>
                </a:gs>
                <a:gs pos="100000">
                  <a:srgbClr val="FFFFFF">
                    <a:alpha val="72000"/>
                  </a:srgb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>
                <a:solidFill>
                  <a:srgbClr val="FFFFFF"/>
                </a:solidFill>
              </a:endParaRPr>
            </a:p>
          </p:txBody>
        </p:sp>
        <p:sp>
          <p:nvSpPr>
            <p:cNvPr id="96" name="TextBox 71"/>
            <p:cNvSpPr txBox="1">
              <a:spLocks noChangeArrowheads="1"/>
            </p:cNvSpPr>
            <p:nvPr/>
          </p:nvSpPr>
          <p:spPr bwMode="auto">
            <a:xfrm>
              <a:off x="1293099" y="4013432"/>
              <a:ext cx="1420990" cy="338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Tips &amp; Exercise</a:t>
              </a:r>
            </a:p>
          </p:txBody>
        </p:sp>
      </p:grpSp>
      <p:grpSp>
        <p:nvGrpSpPr>
          <p:cNvPr id="23" name="Group 79"/>
          <p:cNvGrpSpPr>
            <a:grpSpLocks/>
          </p:cNvGrpSpPr>
          <p:nvPr/>
        </p:nvGrpSpPr>
        <p:grpSpPr bwMode="auto">
          <a:xfrm>
            <a:off x="1233488" y="4191000"/>
            <a:ext cx="4852987" cy="381000"/>
            <a:chOff x="1234224" y="1824557"/>
            <a:chExt cx="4852003" cy="379817"/>
          </a:xfrm>
        </p:grpSpPr>
        <p:sp>
          <p:nvSpPr>
            <p:cNvPr id="89" name="Rounded Rectangle 88"/>
            <p:cNvSpPr/>
            <p:nvPr/>
          </p:nvSpPr>
          <p:spPr>
            <a:xfrm flipV="1">
              <a:off x="1234224" y="1824557"/>
              <a:ext cx="4852003" cy="379817"/>
            </a:xfrm>
            <a:prstGeom prst="roundRect">
              <a:avLst/>
            </a:prstGeom>
            <a:solidFill>
              <a:srgbClr val="BDE836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innerShdw blurRad="193675" dist="50800" dir="5100000">
                <a:srgbClr val="000000">
                  <a:alpha val="63000"/>
                </a:srgb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nb-NO" sz="1400" b="1">
                <a:solidFill>
                  <a:srgbClr val="FFFFFF"/>
                </a:solidFill>
              </a:endParaRPr>
            </a:p>
          </p:txBody>
        </p:sp>
        <p:sp>
          <p:nvSpPr>
            <p:cNvPr id="90" name="TextBox 66"/>
            <p:cNvSpPr txBox="1">
              <a:spLocks noChangeArrowheads="1"/>
            </p:cNvSpPr>
            <p:nvPr/>
          </p:nvSpPr>
          <p:spPr bwMode="auto">
            <a:xfrm>
              <a:off x="1285014" y="1859374"/>
              <a:ext cx="1420524" cy="337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latin typeface="+mn-lt"/>
                  <a:ea typeface="ＭＳ Ｐゴシック" pitchFamily="34" charset="-128"/>
                </a:rPr>
                <a:t>Tips &amp; Exercise</a:t>
              </a:r>
            </a:p>
          </p:txBody>
        </p:sp>
      </p:grpSp>
      <p:pic>
        <p:nvPicPr>
          <p:cNvPr id="68" name="Picture 6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69" name="Picture 6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70" name="عنصر نائب للمحتوى 6">
            <a:extLst>
              <a:ext uri="{FF2B5EF4-FFF2-40B4-BE49-F238E27FC236}">
                <a16:creationId xmlns:a16="http://schemas.microsoft.com/office/drawing/2014/main" id="{5F57C567-0291-4266-A19E-CF1BC9978A4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13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3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13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8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withGroup">
                            <p:stCondLst>
                              <p:cond delay="11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14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withGroup">
                            <p:stCondLst>
                              <p:cond delay="17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withGroup">
                            <p:stCondLst>
                              <p:cond delay="23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withGroup">
                            <p:stCondLst>
                              <p:cond delay="2600"/>
                            </p:stCondLst>
                            <p:childTnLst>
                              <p:par>
                                <p:cTn id="61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19 0.40717 L -0.29844 -0.00046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90" y="-20394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1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6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046 0.01204 L 0.02118 0.41967 " pathEditMode="relative" rAng="0" ptsTypes="AA">
                                      <p:cBhvr>
                                        <p:cTn id="73" dur="8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73" y="20370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2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1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61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sp>
        <p:nvSpPr>
          <p:cNvPr id="4" name="TextBox 54"/>
          <p:cNvSpPr txBox="1">
            <a:spLocks noChangeArrowheads="1"/>
          </p:cNvSpPr>
          <p:nvPr/>
        </p:nvSpPr>
        <p:spPr bwMode="auto">
          <a:xfrm>
            <a:off x="733425" y="438150"/>
            <a:ext cx="5324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Tips &amp; Exercise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5" name="Line 21"/>
          <p:cNvSpPr>
            <a:spLocks noChangeShapeType="1"/>
          </p:cNvSpPr>
          <p:nvPr/>
        </p:nvSpPr>
        <p:spPr bwMode="auto">
          <a:xfrm>
            <a:off x="4572000" y="1504950"/>
            <a:ext cx="0" cy="3352800"/>
          </a:xfrm>
          <a:prstGeom prst="line">
            <a:avLst/>
          </a:prstGeom>
          <a:noFill/>
          <a:ln w="19050">
            <a:solidFill>
              <a:srgbClr val="262626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IN"/>
          </a:p>
        </p:txBody>
      </p:sp>
      <p:sp>
        <p:nvSpPr>
          <p:cNvPr id="6" name="Rektangel 76"/>
          <p:cNvSpPr>
            <a:spLocks noChangeArrowheads="1"/>
          </p:cNvSpPr>
          <p:nvPr/>
        </p:nvSpPr>
        <p:spPr bwMode="auto">
          <a:xfrm>
            <a:off x="425450" y="1533525"/>
            <a:ext cx="4132902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IN" sz="1600" b="1" noProof="1">
                <a:solidFill>
                  <a:srgbClr val="262626"/>
                </a:solidFill>
                <a:cs typeface="Arial" charset="0"/>
              </a:rPr>
              <a:t>Do’s</a:t>
            </a:r>
          </a:p>
          <a:p>
            <a:pPr>
              <a:lnSpc>
                <a:spcPct val="150000"/>
              </a:lnSpc>
              <a:buClr>
                <a:srgbClr val="006600"/>
              </a:buClr>
              <a:buFont typeface="Wingdings" pitchFamily="2" charset="2"/>
              <a:buChar char="ü"/>
            </a:pPr>
            <a:r>
              <a:rPr lang="en-IN" sz="1600" b="1" noProof="1">
                <a:solidFill>
                  <a:srgbClr val="262626"/>
                </a:solidFill>
                <a:cs typeface="Arial" charset="0"/>
              </a:rPr>
              <a:t> Be analytical and specific. </a:t>
            </a:r>
          </a:p>
          <a:p>
            <a:pPr>
              <a:lnSpc>
                <a:spcPct val="150000"/>
              </a:lnSpc>
              <a:buClr>
                <a:srgbClr val="006600"/>
              </a:buClr>
              <a:buFont typeface="Wingdings" pitchFamily="2" charset="2"/>
              <a:buChar char="ü"/>
            </a:pPr>
            <a:r>
              <a:rPr lang="en-IN" sz="1600" b="1" noProof="1">
                <a:solidFill>
                  <a:srgbClr val="262626"/>
                </a:solidFill>
                <a:cs typeface="Arial" charset="0"/>
              </a:rPr>
              <a:t> Record all thoughts and ideas.</a:t>
            </a:r>
          </a:p>
          <a:p>
            <a:pPr>
              <a:lnSpc>
                <a:spcPct val="150000"/>
              </a:lnSpc>
              <a:buClr>
                <a:srgbClr val="006600"/>
              </a:buClr>
              <a:buFont typeface="Wingdings" pitchFamily="2" charset="2"/>
              <a:buChar char="ü"/>
            </a:pPr>
            <a:r>
              <a:rPr lang="en-IN" sz="1600" b="1" noProof="1">
                <a:solidFill>
                  <a:srgbClr val="262626"/>
                </a:solidFill>
                <a:cs typeface="Arial" charset="0"/>
              </a:rPr>
              <a:t> Be selective in the final evaluation.</a:t>
            </a:r>
          </a:p>
          <a:p>
            <a:pPr>
              <a:lnSpc>
                <a:spcPct val="150000"/>
              </a:lnSpc>
              <a:buClr>
                <a:srgbClr val="006600"/>
              </a:buClr>
              <a:buFont typeface="Wingdings" pitchFamily="2" charset="2"/>
              <a:buChar char="ü"/>
            </a:pPr>
            <a:r>
              <a:rPr lang="en-IN" sz="1600" b="1" noProof="1">
                <a:solidFill>
                  <a:srgbClr val="262626"/>
                </a:solidFill>
                <a:cs typeface="Arial" charset="0"/>
              </a:rPr>
              <a:t> Choose the right people for the exercise.</a:t>
            </a:r>
          </a:p>
          <a:p>
            <a:pPr>
              <a:lnSpc>
                <a:spcPct val="150000"/>
              </a:lnSpc>
              <a:buClr>
                <a:srgbClr val="006600"/>
              </a:buClr>
              <a:buFont typeface="Wingdings" pitchFamily="2" charset="2"/>
              <a:buChar char="ü"/>
            </a:pPr>
            <a:r>
              <a:rPr lang="en-IN" sz="1600" b="1" noProof="1">
                <a:solidFill>
                  <a:srgbClr val="262626"/>
                </a:solidFill>
                <a:cs typeface="Arial" charset="0"/>
              </a:rPr>
              <a:t> Choose a suitable SWOT leader or facilitator.</a:t>
            </a:r>
          </a:p>
          <a:p>
            <a:pPr>
              <a:lnSpc>
                <a:spcPct val="150000"/>
              </a:lnSpc>
              <a:buClr>
                <a:srgbClr val="006600"/>
              </a:buClr>
              <a:buFont typeface="Wingdings" pitchFamily="2" charset="2"/>
              <a:buChar char="ü"/>
            </a:pPr>
            <a:r>
              <a:rPr lang="en-IN" sz="1600" b="1" noProof="1">
                <a:solidFill>
                  <a:srgbClr val="262626"/>
                </a:solidFill>
                <a:cs typeface="Arial" charset="0"/>
              </a:rPr>
              <a:t> Think out of the box</a:t>
            </a:r>
          </a:p>
          <a:p>
            <a:pPr>
              <a:lnSpc>
                <a:spcPct val="150000"/>
              </a:lnSpc>
              <a:buClr>
                <a:srgbClr val="006600"/>
              </a:buClr>
              <a:buFont typeface="Wingdings" pitchFamily="2" charset="2"/>
              <a:buChar char="ü"/>
            </a:pPr>
            <a:r>
              <a:rPr lang="en-IN" sz="1600" b="1" noProof="1">
                <a:solidFill>
                  <a:srgbClr val="262626"/>
                </a:solidFill>
                <a:cs typeface="Arial" charset="0"/>
              </a:rPr>
              <a:t> Be open to change</a:t>
            </a:r>
            <a:endParaRPr lang="da-DK" sz="1600" b="1" dirty="0">
              <a:solidFill>
                <a:srgbClr val="1E1C11"/>
              </a:solidFill>
            </a:endParaRPr>
          </a:p>
        </p:txBody>
      </p:sp>
      <p:sp>
        <p:nvSpPr>
          <p:cNvPr id="7" name="Rektangel 76"/>
          <p:cNvSpPr>
            <a:spLocks noChangeArrowheads="1"/>
          </p:cNvSpPr>
          <p:nvPr/>
        </p:nvSpPr>
        <p:spPr bwMode="auto">
          <a:xfrm>
            <a:off x="4940300" y="1546225"/>
            <a:ext cx="4140200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IN" sz="1600" b="1" noProof="1">
                <a:solidFill>
                  <a:srgbClr val="262626"/>
                </a:solidFill>
                <a:cs typeface="Arial" charset="0"/>
              </a:rPr>
              <a:t>Don’ts</a:t>
            </a:r>
          </a:p>
          <a:p>
            <a:pPr>
              <a:lnSpc>
                <a:spcPct val="150000"/>
              </a:lnSpc>
              <a:buClr>
                <a:srgbClr val="FF0000"/>
              </a:buClr>
              <a:buFont typeface="Calibri" pitchFamily="34" charset="0"/>
              <a:buChar char="х"/>
            </a:pPr>
            <a:r>
              <a:rPr lang="en-IN" sz="1600" b="1" noProof="1">
                <a:solidFill>
                  <a:srgbClr val="262626"/>
                </a:solidFill>
                <a:cs typeface="Arial" charset="0"/>
              </a:rPr>
              <a:t> Try to hide weaknesses.</a:t>
            </a:r>
          </a:p>
          <a:p>
            <a:pPr>
              <a:lnSpc>
                <a:spcPct val="150000"/>
              </a:lnSpc>
              <a:buClr>
                <a:srgbClr val="FF0000"/>
              </a:buClr>
              <a:buFont typeface="Calibri" pitchFamily="34" charset="0"/>
              <a:buChar char="х"/>
            </a:pPr>
            <a:r>
              <a:rPr lang="en-IN" sz="1600" b="1" noProof="1">
                <a:solidFill>
                  <a:srgbClr val="262626"/>
                </a:solidFill>
                <a:cs typeface="Arial" charset="0"/>
              </a:rPr>
              <a:t> Merely list errors and mistakes.</a:t>
            </a:r>
          </a:p>
          <a:p>
            <a:pPr>
              <a:lnSpc>
                <a:spcPct val="150000"/>
              </a:lnSpc>
              <a:buClr>
                <a:srgbClr val="FF0000"/>
              </a:buClr>
              <a:buFont typeface="Calibri" pitchFamily="34" charset="0"/>
              <a:buChar char="х"/>
            </a:pPr>
            <a:r>
              <a:rPr lang="en-IN" sz="1600" b="1" noProof="1">
                <a:solidFill>
                  <a:srgbClr val="262626"/>
                </a:solidFill>
                <a:cs typeface="Arial" charset="0"/>
              </a:rPr>
              <a:t> Lose sight of external influences and trends.</a:t>
            </a:r>
          </a:p>
          <a:p>
            <a:pPr>
              <a:lnSpc>
                <a:spcPct val="150000"/>
              </a:lnSpc>
              <a:buClr>
                <a:srgbClr val="FF0000"/>
              </a:buClr>
              <a:buFont typeface="Calibri" pitchFamily="34" charset="0"/>
              <a:buChar char="х"/>
            </a:pPr>
            <a:r>
              <a:rPr lang="en-IN" sz="1600" b="1" noProof="1">
                <a:solidFill>
                  <a:srgbClr val="262626"/>
                </a:solidFill>
                <a:cs typeface="Arial" charset="0"/>
              </a:rPr>
              <a:t> Allow the SWOT to become a blame-laying    </a:t>
            </a:r>
            <a:br>
              <a:rPr lang="en-IN" sz="1600" b="1" noProof="1">
                <a:solidFill>
                  <a:srgbClr val="262626"/>
                </a:solidFill>
                <a:cs typeface="Arial" charset="0"/>
              </a:rPr>
            </a:br>
            <a:r>
              <a:rPr lang="en-IN" sz="1600" b="1" noProof="1">
                <a:solidFill>
                  <a:srgbClr val="262626"/>
                </a:solidFill>
                <a:cs typeface="Arial" charset="0"/>
              </a:rPr>
              <a:t>  exercise.</a:t>
            </a:r>
          </a:p>
          <a:p>
            <a:pPr>
              <a:lnSpc>
                <a:spcPct val="150000"/>
              </a:lnSpc>
              <a:buClr>
                <a:srgbClr val="FF0000"/>
              </a:buClr>
              <a:buFont typeface="Calibri" pitchFamily="34" charset="0"/>
              <a:buChar char="х"/>
            </a:pPr>
            <a:r>
              <a:rPr lang="en-IN" sz="1600" b="1" noProof="1">
                <a:solidFill>
                  <a:srgbClr val="262626"/>
                </a:solidFill>
                <a:cs typeface="Arial" charset="0"/>
              </a:rPr>
              <a:t> Ignore the outcomes at later stages of the    </a:t>
            </a:r>
            <a:br>
              <a:rPr lang="en-IN" sz="1600" b="1" noProof="1">
                <a:solidFill>
                  <a:srgbClr val="262626"/>
                </a:solidFill>
                <a:cs typeface="Arial" charset="0"/>
              </a:rPr>
            </a:br>
            <a:r>
              <a:rPr lang="en-IN" sz="1600" b="1" noProof="1">
                <a:solidFill>
                  <a:srgbClr val="262626"/>
                </a:solidFill>
                <a:cs typeface="Arial" charset="0"/>
              </a:rPr>
              <a:t>  planning process.</a:t>
            </a:r>
          </a:p>
        </p:txBody>
      </p:sp>
      <p:grpSp>
        <p:nvGrpSpPr>
          <p:cNvPr id="2" name="Group 45"/>
          <p:cNvGrpSpPr>
            <a:grpSpLocks noChangeAspect="1"/>
          </p:cNvGrpSpPr>
          <p:nvPr/>
        </p:nvGrpSpPr>
        <p:grpSpPr bwMode="auto">
          <a:xfrm>
            <a:off x="2660650" y="5129107"/>
            <a:ext cx="644525" cy="708025"/>
            <a:chOff x="1380" y="2627"/>
            <a:chExt cx="406" cy="446"/>
          </a:xfrm>
          <a:solidFill>
            <a:srgbClr val="006600"/>
          </a:solidFill>
        </p:grpSpPr>
        <p:sp>
          <p:nvSpPr>
            <p:cNvPr id="9" name="Freeform 46"/>
            <p:cNvSpPr>
              <a:spLocks/>
            </p:cNvSpPr>
            <p:nvPr/>
          </p:nvSpPr>
          <p:spPr bwMode="auto">
            <a:xfrm>
              <a:off x="1434" y="2689"/>
              <a:ext cx="315" cy="315"/>
            </a:xfrm>
            <a:custGeom>
              <a:avLst/>
              <a:gdLst>
                <a:gd name="T0" fmla="*/ 315 w 315"/>
                <a:gd name="T1" fmla="*/ 157 h 315"/>
                <a:gd name="T2" fmla="*/ 315 w 315"/>
                <a:gd name="T3" fmla="*/ 172 h 315"/>
                <a:gd name="T4" fmla="*/ 313 w 315"/>
                <a:gd name="T5" fmla="*/ 189 h 315"/>
                <a:gd name="T6" fmla="*/ 308 w 315"/>
                <a:gd name="T7" fmla="*/ 204 h 315"/>
                <a:gd name="T8" fmla="*/ 303 w 315"/>
                <a:gd name="T9" fmla="*/ 219 h 315"/>
                <a:gd name="T10" fmla="*/ 295 w 315"/>
                <a:gd name="T11" fmla="*/ 231 h 315"/>
                <a:gd name="T12" fmla="*/ 288 w 315"/>
                <a:gd name="T13" fmla="*/ 246 h 315"/>
                <a:gd name="T14" fmla="*/ 268 w 315"/>
                <a:gd name="T15" fmla="*/ 268 h 315"/>
                <a:gd name="T16" fmla="*/ 246 w 315"/>
                <a:gd name="T17" fmla="*/ 288 h 315"/>
                <a:gd name="T18" fmla="*/ 231 w 315"/>
                <a:gd name="T19" fmla="*/ 295 h 315"/>
                <a:gd name="T20" fmla="*/ 219 w 315"/>
                <a:gd name="T21" fmla="*/ 302 h 315"/>
                <a:gd name="T22" fmla="*/ 204 w 315"/>
                <a:gd name="T23" fmla="*/ 307 h 315"/>
                <a:gd name="T24" fmla="*/ 190 w 315"/>
                <a:gd name="T25" fmla="*/ 312 h 315"/>
                <a:gd name="T26" fmla="*/ 175 w 315"/>
                <a:gd name="T27" fmla="*/ 315 h 315"/>
                <a:gd name="T28" fmla="*/ 158 w 315"/>
                <a:gd name="T29" fmla="*/ 315 h 315"/>
                <a:gd name="T30" fmla="*/ 140 w 315"/>
                <a:gd name="T31" fmla="*/ 315 h 315"/>
                <a:gd name="T32" fmla="*/ 126 w 315"/>
                <a:gd name="T33" fmla="*/ 312 h 315"/>
                <a:gd name="T34" fmla="*/ 111 w 315"/>
                <a:gd name="T35" fmla="*/ 307 h 315"/>
                <a:gd name="T36" fmla="*/ 96 w 315"/>
                <a:gd name="T37" fmla="*/ 302 h 315"/>
                <a:gd name="T38" fmla="*/ 84 w 315"/>
                <a:gd name="T39" fmla="*/ 295 h 315"/>
                <a:gd name="T40" fmla="*/ 69 w 315"/>
                <a:gd name="T41" fmla="*/ 288 h 315"/>
                <a:gd name="T42" fmla="*/ 47 w 315"/>
                <a:gd name="T43" fmla="*/ 268 h 315"/>
                <a:gd name="T44" fmla="*/ 27 w 315"/>
                <a:gd name="T45" fmla="*/ 246 h 315"/>
                <a:gd name="T46" fmla="*/ 20 w 315"/>
                <a:gd name="T47" fmla="*/ 231 h 315"/>
                <a:gd name="T48" fmla="*/ 12 w 315"/>
                <a:gd name="T49" fmla="*/ 219 h 315"/>
                <a:gd name="T50" fmla="*/ 8 w 315"/>
                <a:gd name="T51" fmla="*/ 204 h 315"/>
                <a:gd name="T52" fmla="*/ 3 w 315"/>
                <a:gd name="T53" fmla="*/ 189 h 315"/>
                <a:gd name="T54" fmla="*/ 0 w 315"/>
                <a:gd name="T55" fmla="*/ 172 h 315"/>
                <a:gd name="T56" fmla="*/ 0 w 315"/>
                <a:gd name="T57" fmla="*/ 157 h 315"/>
                <a:gd name="T58" fmla="*/ 0 w 315"/>
                <a:gd name="T59" fmla="*/ 140 h 315"/>
                <a:gd name="T60" fmla="*/ 3 w 315"/>
                <a:gd name="T61" fmla="*/ 125 h 315"/>
                <a:gd name="T62" fmla="*/ 8 w 315"/>
                <a:gd name="T63" fmla="*/ 110 h 315"/>
                <a:gd name="T64" fmla="*/ 12 w 315"/>
                <a:gd name="T65" fmla="*/ 96 h 315"/>
                <a:gd name="T66" fmla="*/ 20 w 315"/>
                <a:gd name="T67" fmla="*/ 81 h 315"/>
                <a:gd name="T68" fmla="*/ 27 w 315"/>
                <a:gd name="T69" fmla="*/ 68 h 315"/>
                <a:gd name="T70" fmla="*/ 47 w 315"/>
                <a:gd name="T71" fmla="*/ 46 h 315"/>
                <a:gd name="T72" fmla="*/ 69 w 315"/>
                <a:gd name="T73" fmla="*/ 27 h 315"/>
                <a:gd name="T74" fmla="*/ 84 w 315"/>
                <a:gd name="T75" fmla="*/ 19 h 315"/>
                <a:gd name="T76" fmla="*/ 96 w 315"/>
                <a:gd name="T77" fmla="*/ 12 h 315"/>
                <a:gd name="T78" fmla="*/ 111 w 315"/>
                <a:gd name="T79" fmla="*/ 7 h 315"/>
                <a:gd name="T80" fmla="*/ 126 w 315"/>
                <a:gd name="T81" fmla="*/ 2 h 315"/>
                <a:gd name="T82" fmla="*/ 140 w 315"/>
                <a:gd name="T83" fmla="*/ 0 h 315"/>
                <a:gd name="T84" fmla="*/ 158 w 315"/>
                <a:gd name="T85" fmla="*/ 0 h 315"/>
                <a:gd name="T86" fmla="*/ 175 w 315"/>
                <a:gd name="T87" fmla="*/ 0 h 315"/>
                <a:gd name="T88" fmla="*/ 190 w 315"/>
                <a:gd name="T89" fmla="*/ 2 h 315"/>
                <a:gd name="T90" fmla="*/ 204 w 315"/>
                <a:gd name="T91" fmla="*/ 7 h 315"/>
                <a:gd name="T92" fmla="*/ 219 w 315"/>
                <a:gd name="T93" fmla="*/ 12 h 315"/>
                <a:gd name="T94" fmla="*/ 231 w 315"/>
                <a:gd name="T95" fmla="*/ 19 h 315"/>
                <a:gd name="T96" fmla="*/ 246 w 315"/>
                <a:gd name="T97" fmla="*/ 27 h 315"/>
                <a:gd name="T98" fmla="*/ 268 w 315"/>
                <a:gd name="T99" fmla="*/ 46 h 315"/>
                <a:gd name="T100" fmla="*/ 288 w 315"/>
                <a:gd name="T101" fmla="*/ 68 h 315"/>
                <a:gd name="T102" fmla="*/ 295 w 315"/>
                <a:gd name="T103" fmla="*/ 81 h 315"/>
                <a:gd name="T104" fmla="*/ 303 w 315"/>
                <a:gd name="T105" fmla="*/ 96 h 315"/>
                <a:gd name="T106" fmla="*/ 308 w 315"/>
                <a:gd name="T107" fmla="*/ 110 h 315"/>
                <a:gd name="T108" fmla="*/ 313 w 315"/>
                <a:gd name="T109" fmla="*/ 125 h 315"/>
                <a:gd name="T110" fmla="*/ 315 w 315"/>
                <a:gd name="T111" fmla="*/ 140 h 315"/>
                <a:gd name="T112" fmla="*/ 315 w 315"/>
                <a:gd name="T113" fmla="*/ 157 h 31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315"/>
                <a:gd name="T172" fmla="*/ 0 h 315"/>
                <a:gd name="T173" fmla="*/ 315 w 315"/>
                <a:gd name="T174" fmla="*/ 315 h 31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315" h="315">
                  <a:moveTo>
                    <a:pt x="315" y="157"/>
                  </a:moveTo>
                  <a:lnTo>
                    <a:pt x="315" y="172"/>
                  </a:lnTo>
                  <a:lnTo>
                    <a:pt x="313" y="189"/>
                  </a:lnTo>
                  <a:lnTo>
                    <a:pt x="308" y="204"/>
                  </a:lnTo>
                  <a:lnTo>
                    <a:pt x="303" y="219"/>
                  </a:lnTo>
                  <a:lnTo>
                    <a:pt x="295" y="231"/>
                  </a:lnTo>
                  <a:lnTo>
                    <a:pt x="288" y="246"/>
                  </a:lnTo>
                  <a:lnTo>
                    <a:pt x="268" y="268"/>
                  </a:lnTo>
                  <a:lnTo>
                    <a:pt x="246" y="288"/>
                  </a:lnTo>
                  <a:lnTo>
                    <a:pt x="231" y="295"/>
                  </a:lnTo>
                  <a:lnTo>
                    <a:pt x="219" y="302"/>
                  </a:lnTo>
                  <a:lnTo>
                    <a:pt x="204" y="307"/>
                  </a:lnTo>
                  <a:lnTo>
                    <a:pt x="190" y="312"/>
                  </a:lnTo>
                  <a:lnTo>
                    <a:pt x="175" y="315"/>
                  </a:lnTo>
                  <a:lnTo>
                    <a:pt x="158" y="315"/>
                  </a:lnTo>
                  <a:lnTo>
                    <a:pt x="140" y="315"/>
                  </a:lnTo>
                  <a:lnTo>
                    <a:pt x="126" y="312"/>
                  </a:lnTo>
                  <a:lnTo>
                    <a:pt x="111" y="307"/>
                  </a:lnTo>
                  <a:lnTo>
                    <a:pt x="96" y="302"/>
                  </a:lnTo>
                  <a:lnTo>
                    <a:pt x="84" y="295"/>
                  </a:lnTo>
                  <a:lnTo>
                    <a:pt x="69" y="288"/>
                  </a:lnTo>
                  <a:lnTo>
                    <a:pt x="47" y="268"/>
                  </a:lnTo>
                  <a:lnTo>
                    <a:pt x="27" y="246"/>
                  </a:lnTo>
                  <a:lnTo>
                    <a:pt x="20" y="231"/>
                  </a:lnTo>
                  <a:lnTo>
                    <a:pt x="12" y="219"/>
                  </a:lnTo>
                  <a:lnTo>
                    <a:pt x="8" y="204"/>
                  </a:lnTo>
                  <a:lnTo>
                    <a:pt x="3" y="189"/>
                  </a:lnTo>
                  <a:lnTo>
                    <a:pt x="0" y="172"/>
                  </a:lnTo>
                  <a:lnTo>
                    <a:pt x="0" y="157"/>
                  </a:lnTo>
                  <a:lnTo>
                    <a:pt x="0" y="140"/>
                  </a:lnTo>
                  <a:lnTo>
                    <a:pt x="3" y="125"/>
                  </a:lnTo>
                  <a:lnTo>
                    <a:pt x="8" y="110"/>
                  </a:lnTo>
                  <a:lnTo>
                    <a:pt x="12" y="96"/>
                  </a:lnTo>
                  <a:lnTo>
                    <a:pt x="20" y="81"/>
                  </a:lnTo>
                  <a:lnTo>
                    <a:pt x="27" y="68"/>
                  </a:lnTo>
                  <a:lnTo>
                    <a:pt x="47" y="46"/>
                  </a:lnTo>
                  <a:lnTo>
                    <a:pt x="69" y="27"/>
                  </a:lnTo>
                  <a:lnTo>
                    <a:pt x="84" y="19"/>
                  </a:lnTo>
                  <a:lnTo>
                    <a:pt x="96" y="12"/>
                  </a:lnTo>
                  <a:lnTo>
                    <a:pt x="111" y="7"/>
                  </a:lnTo>
                  <a:lnTo>
                    <a:pt x="126" y="2"/>
                  </a:lnTo>
                  <a:lnTo>
                    <a:pt x="140" y="0"/>
                  </a:lnTo>
                  <a:lnTo>
                    <a:pt x="158" y="0"/>
                  </a:lnTo>
                  <a:lnTo>
                    <a:pt x="175" y="0"/>
                  </a:lnTo>
                  <a:lnTo>
                    <a:pt x="190" y="2"/>
                  </a:lnTo>
                  <a:lnTo>
                    <a:pt x="204" y="7"/>
                  </a:lnTo>
                  <a:lnTo>
                    <a:pt x="219" y="12"/>
                  </a:lnTo>
                  <a:lnTo>
                    <a:pt x="231" y="19"/>
                  </a:lnTo>
                  <a:lnTo>
                    <a:pt x="246" y="27"/>
                  </a:lnTo>
                  <a:lnTo>
                    <a:pt x="268" y="46"/>
                  </a:lnTo>
                  <a:lnTo>
                    <a:pt x="288" y="68"/>
                  </a:lnTo>
                  <a:lnTo>
                    <a:pt x="295" y="81"/>
                  </a:lnTo>
                  <a:lnTo>
                    <a:pt x="303" y="96"/>
                  </a:lnTo>
                  <a:lnTo>
                    <a:pt x="308" y="110"/>
                  </a:lnTo>
                  <a:lnTo>
                    <a:pt x="313" y="125"/>
                  </a:lnTo>
                  <a:lnTo>
                    <a:pt x="315" y="140"/>
                  </a:lnTo>
                  <a:lnTo>
                    <a:pt x="315" y="15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nb-NO">
                <a:ea typeface="ＭＳ Ｐゴシック" pitchFamily="34" charset="-128"/>
              </a:endParaRPr>
            </a:p>
          </p:txBody>
        </p:sp>
        <p:sp>
          <p:nvSpPr>
            <p:cNvPr id="10" name="Freeform 47"/>
            <p:cNvSpPr>
              <a:spLocks/>
            </p:cNvSpPr>
            <p:nvPr/>
          </p:nvSpPr>
          <p:spPr bwMode="auto">
            <a:xfrm>
              <a:off x="1380" y="2627"/>
              <a:ext cx="207" cy="145"/>
            </a:xfrm>
            <a:custGeom>
              <a:avLst/>
              <a:gdLst>
                <a:gd name="T0" fmla="*/ 121 w 207"/>
                <a:gd name="T1" fmla="*/ 17 h 145"/>
                <a:gd name="T2" fmla="*/ 140 w 207"/>
                <a:gd name="T3" fmla="*/ 12 h 145"/>
                <a:gd name="T4" fmla="*/ 160 w 207"/>
                <a:gd name="T5" fmla="*/ 10 h 145"/>
                <a:gd name="T6" fmla="*/ 182 w 207"/>
                <a:gd name="T7" fmla="*/ 7 h 145"/>
                <a:gd name="T8" fmla="*/ 207 w 207"/>
                <a:gd name="T9" fmla="*/ 10 h 145"/>
                <a:gd name="T10" fmla="*/ 199 w 207"/>
                <a:gd name="T11" fmla="*/ 5 h 145"/>
                <a:gd name="T12" fmla="*/ 190 w 207"/>
                <a:gd name="T13" fmla="*/ 2 h 145"/>
                <a:gd name="T14" fmla="*/ 175 w 207"/>
                <a:gd name="T15" fmla="*/ 2 h 145"/>
                <a:gd name="T16" fmla="*/ 158 w 207"/>
                <a:gd name="T17" fmla="*/ 0 h 145"/>
                <a:gd name="T18" fmla="*/ 138 w 207"/>
                <a:gd name="T19" fmla="*/ 2 h 145"/>
                <a:gd name="T20" fmla="*/ 111 w 207"/>
                <a:gd name="T21" fmla="*/ 10 h 145"/>
                <a:gd name="T22" fmla="*/ 81 w 207"/>
                <a:gd name="T23" fmla="*/ 22 h 145"/>
                <a:gd name="T24" fmla="*/ 64 w 207"/>
                <a:gd name="T25" fmla="*/ 32 h 145"/>
                <a:gd name="T26" fmla="*/ 47 w 207"/>
                <a:gd name="T27" fmla="*/ 47 h 145"/>
                <a:gd name="T28" fmla="*/ 32 w 207"/>
                <a:gd name="T29" fmla="*/ 64 h 145"/>
                <a:gd name="T30" fmla="*/ 20 w 207"/>
                <a:gd name="T31" fmla="*/ 81 h 145"/>
                <a:gd name="T32" fmla="*/ 10 w 207"/>
                <a:gd name="T33" fmla="*/ 101 h 145"/>
                <a:gd name="T34" fmla="*/ 2 w 207"/>
                <a:gd name="T35" fmla="*/ 118 h 145"/>
                <a:gd name="T36" fmla="*/ 0 w 207"/>
                <a:gd name="T37" fmla="*/ 133 h 145"/>
                <a:gd name="T38" fmla="*/ 0 w 207"/>
                <a:gd name="T39" fmla="*/ 145 h 145"/>
                <a:gd name="T40" fmla="*/ 5 w 207"/>
                <a:gd name="T41" fmla="*/ 130 h 145"/>
                <a:gd name="T42" fmla="*/ 10 w 207"/>
                <a:gd name="T43" fmla="*/ 113 h 145"/>
                <a:gd name="T44" fmla="*/ 22 w 207"/>
                <a:gd name="T45" fmla="*/ 91 h 145"/>
                <a:gd name="T46" fmla="*/ 37 w 207"/>
                <a:gd name="T47" fmla="*/ 69 h 145"/>
                <a:gd name="T48" fmla="*/ 59 w 207"/>
                <a:gd name="T49" fmla="*/ 49 h 145"/>
                <a:gd name="T50" fmla="*/ 71 w 207"/>
                <a:gd name="T51" fmla="*/ 39 h 145"/>
                <a:gd name="T52" fmla="*/ 86 w 207"/>
                <a:gd name="T53" fmla="*/ 30 h 145"/>
                <a:gd name="T54" fmla="*/ 103 w 207"/>
                <a:gd name="T55" fmla="*/ 22 h 145"/>
                <a:gd name="T56" fmla="*/ 121 w 207"/>
                <a:gd name="T57" fmla="*/ 17 h 145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207"/>
                <a:gd name="T88" fmla="*/ 0 h 145"/>
                <a:gd name="T89" fmla="*/ 207 w 207"/>
                <a:gd name="T90" fmla="*/ 145 h 145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207" h="145">
                  <a:moveTo>
                    <a:pt x="121" y="17"/>
                  </a:moveTo>
                  <a:lnTo>
                    <a:pt x="140" y="12"/>
                  </a:lnTo>
                  <a:lnTo>
                    <a:pt x="160" y="10"/>
                  </a:lnTo>
                  <a:lnTo>
                    <a:pt x="182" y="7"/>
                  </a:lnTo>
                  <a:lnTo>
                    <a:pt x="207" y="10"/>
                  </a:lnTo>
                  <a:lnTo>
                    <a:pt x="199" y="5"/>
                  </a:lnTo>
                  <a:lnTo>
                    <a:pt x="190" y="2"/>
                  </a:lnTo>
                  <a:lnTo>
                    <a:pt x="175" y="2"/>
                  </a:lnTo>
                  <a:lnTo>
                    <a:pt x="158" y="0"/>
                  </a:lnTo>
                  <a:lnTo>
                    <a:pt x="138" y="2"/>
                  </a:lnTo>
                  <a:lnTo>
                    <a:pt x="111" y="10"/>
                  </a:lnTo>
                  <a:lnTo>
                    <a:pt x="81" y="22"/>
                  </a:lnTo>
                  <a:lnTo>
                    <a:pt x="64" y="32"/>
                  </a:lnTo>
                  <a:lnTo>
                    <a:pt x="47" y="47"/>
                  </a:lnTo>
                  <a:lnTo>
                    <a:pt x="32" y="64"/>
                  </a:lnTo>
                  <a:lnTo>
                    <a:pt x="20" y="81"/>
                  </a:lnTo>
                  <a:lnTo>
                    <a:pt x="10" y="101"/>
                  </a:lnTo>
                  <a:lnTo>
                    <a:pt x="2" y="118"/>
                  </a:lnTo>
                  <a:lnTo>
                    <a:pt x="0" y="133"/>
                  </a:lnTo>
                  <a:lnTo>
                    <a:pt x="0" y="145"/>
                  </a:lnTo>
                  <a:lnTo>
                    <a:pt x="5" y="130"/>
                  </a:lnTo>
                  <a:lnTo>
                    <a:pt x="10" y="113"/>
                  </a:lnTo>
                  <a:lnTo>
                    <a:pt x="22" y="91"/>
                  </a:lnTo>
                  <a:lnTo>
                    <a:pt x="37" y="69"/>
                  </a:lnTo>
                  <a:lnTo>
                    <a:pt x="59" y="49"/>
                  </a:lnTo>
                  <a:lnTo>
                    <a:pt x="71" y="39"/>
                  </a:lnTo>
                  <a:lnTo>
                    <a:pt x="86" y="30"/>
                  </a:lnTo>
                  <a:lnTo>
                    <a:pt x="103" y="22"/>
                  </a:lnTo>
                  <a:lnTo>
                    <a:pt x="121" y="1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nb-NO">
                <a:ea typeface="ＭＳ Ｐゴシック" pitchFamily="34" charset="-128"/>
              </a:endParaRPr>
            </a:p>
          </p:txBody>
        </p:sp>
        <p:sp>
          <p:nvSpPr>
            <p:cNvPr id="11" name="Freeform 48"/>
            <p:cNvSpPr>
              <a:spLocks/>
            </p:cNvSpPr>
            <p:nvPr/>
          </p:nvSpPr>
          <p:spPr bwMode="auto">
            <a:xfrm>
              <a:off x="1444" y="2652"/>
              <a:ext cx="175" cy="59"/>
            </a:xfrm>
            <a:custGeom>
              <a:avLst/>
              <a:gdLst>
                <a:gd name="T0" fmla="*/ 116 w 175"/>
                <a:gd name="T1" fmla="*/ 5 h 59"/>
                <a:gd name="T2" fmla="*/ 143 w 175"/>
                <a:gd name="T3" fmla="*/ 7 h 59"/>
                <a:gd name="T4" fmla="*/ 175 w 175"/>
                <a:gd name="T5" fmla="*/ 12 h 59"/>
                <a:gd name="T6" fmla="*/ 170 w 175"/>
                <a:gd name="T7" fmla="*/ 9 h 59"/>
                <a:gd name="T8" fmla="*/ 155 w 175"/>
                <a:gd name="T9" fmla="*/ 5 h 59"/>
                <a:gd name="T10" fmla="*/ 143 w 175"/>
                <a:gd name="T11" fmla="*/ 2 h 59"/>
                <a:gd name="T12" fmla="*/ 128 w 175"/>
                <a:gd name="T13" fmla="*/ 0 h 59"/>
                <a:gd name="T14" fmla="*/ 111 w 175"/>
                <a:gd name="T15" fmla="*/ 0 h 59"/>
                <a:gd name="T16" fmla="*/ 89 w 175"/>
                <a:gd name="T17" fmla="*/ 5 h 59"/>
                <a:gd name="T18" fmla="*/ 59 w 175"/>
                <a:gd name="T19" fmla="*/ 12 h 59"/>
                <a:gd name="T20" fmla="*/ 30 w 175"/>
                <a:gd name="T21" fmla="*/ 27 h 59"/>
                <a:gd name="T22" fmla="*/ 17 w 175"/>
                <a:gd name="T23" fmla="*/ 34 h 59"/>
                <a:gd name="T24" fmla="*/ 7 w 175"/>
                <a:gd name="T25" fmla="*/ 41 h 59"/>
                <a:gd name="T26" fmla="*/ 2 w 175"/>
                <a:gd name="T27" fmla="*/ 51 h 59"/>
                <a:gd name="T28" fmla="*/ 0 w 175"/>
                <a:gd name="T29" fmla="*/ 59 h 59"/>
                <a:gd name="T30" fmla="*/ 7 w 175"/>
                <a:gd name="T31" fmla="*/ 51 h 59"/>
                <a:gd name="T32" fmla="*/ 30 w 175"/>
                <a:gd name="T33" fmla="*/ 34 h 59"/>
                <a:gd name="T34" fmla="*/ 47 w 175"/>
                <a:gd name="T35" fmla="*/ 24 h 59"/>
                <a:gd name="T36" fmla="*/ 66 w 175"/>
                <a:gd name="T37" fmla="*/ 14 h 59"/>
                <a:gd name="T38" fmla="*/ 89 w 175"/>
                <a:gd name="T39" fmla="*/ 9 h 59"/>
                <a:gd name="T40" fmla="*/ 116 w 175"/>
                <a:gd name="T41" fmla="*/ 5 h 5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75"/>
                <a:gd name="T64" fmla="*/ 0 h 59"/>
                <a:gd name="T65" fmla="*/ 175 w 175"/>
                <a:gd name="T66" fmla="*/ 59 h 5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75" h="59">
                  <a:moveTo>
                    <a:pt x="116" y="5"/>
                  </a:moveTo>
                  <a:lnTo>
                    <a:pt x="143" y="7"/>
                  </a:lnTo>
                  <a:lnTo>
                    <a:pt x="175" y="12"/>
                  </a:lnTo>
                  <a:lnTo>
                    <a:pt x="170" y="9"/>
                  </a:lnTo>
                  <a:lnTo>
                    <a:pt x="155" y="5"/>
                  </a:lnTo>
                  <a:lnTo>
                    <a:pt x="143" y="2"/>
                  </a:lnTo>
                  <a:lnTo>
                    <a:pt x="128" y="0"/>
                  </a:lnTo>
                  <a:lnTo>
                    <a:pt x="111" y="0"/>
                  </a:lnTo>
                  <a:lnTo>
                    <a:pt x="89" y="5"/>
                  </a:lnTo>
                  <a:lnTo>
                    <a:pt x="59" y="12"/>
                  </a:lnTo>
                  <a:lnTo>
                    <a:pt x="30" y="27"/>
                  </a:lnTo>
                  <a:lnTo>
                    <a:pt x="17" y="34"/>
                  </a:lnTo>
                  <a:lnTo>
                    <a:pt x="7" y="41"/>
                  </a:lnTo>
                  <a:lnTo>
                    <a:pt x="2" y="51"/>
                  </a:lnTo>
                  <a:lnTo>
                    <a:pt x="0" y="59"/>
                  </a:lnTo>
                  <a:lnTo>
                    <a:pt x="7" y="51"/>
                  </a:lnTo>
                  <a:lnTo>
                    <a:pt x="30" y="34"/>
                  </a:lnTo>
                  <a:lnTo>
                    <a:pt x="47" y="24"/>
                  </a:lnTo>
                  <a:lnTo>
                    <a:pt x="66" y="14"/>
                  </a:lnTo>
                  <a:lnTo>
                    <a:pt x="89" y="9"/>
                  </a:lnTo>
                  <a:lnTo>
                    <a:pt x="116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nb-NO">
                <a:ea typeface="ＭＳ Ｐゴシック" pitchFamily="34" charset="-128"/>
              </a:endParaRPr>
            </a:p>
          </p:txBody>
        </p:sp>
        <p:sp>
          <p:nvSpPr>
            <p:cNvPr id="12" name="Freeform 49"/>
            <p:cNvSpPr>
              <a:spLocks/>
            </p:cNvSpPr>
            <p:nvPr/>
          </p:nvSpPr>
          <p:spPr bwMode="auto">
            <a:xfrm>
              <a:off x="1579" y="2927"/>
              <a:ext cx="207" cy="146"/>
            </a:xfrm>
            <a:custGeom>
              <a:avLst/>
              <a:gdLst>
                <a:gd name="T0" fmla="*/ 86 w 207"/>
                <a:gd name="T1" fmla="*/ 131 h 146"/>
                <a:gd name="T2" fmla="*/ 69 w 207"/>
                <a:gd name="T3" fmla="*/ 136 h 146"/>
                <a:gd name="T4" fmla="*/ 47 w 207"/>
                <a:gd name="T5" fmla="*/ 138 h 146"/>
                <a:gd name="T6" fmla="*/ 25 w 207"/>
                <a:gd name="T7" fmla="*/ 138 h 146"/>
                <a:gd name="T8" fmla="*/ 0 w 207"/>
                <a:gd name="T9" fmla="*/ 138 h 146"/>
                <a:gd name="T10" fmla="*/ 10 w 207"/>
                <a:gd name="T11" fmla="*/ 141 h 146"/>
                <a:gd name="T12" fmla="*/ 18 w 207"/>
                <a:gd name="T13" fmla="*/ 143 h 146"/>
                <a:gd name="T14" fmla="*/ 32 w 207"/>
                <a:gd name="T15" fmla="*/ 146 h 146"/>
                <a:gd name="T16" fmla="*/ 50 w 207"/>
                <a:gd name="T17" fmla="*/ 146 h 146"/>
                <a:gd name="T18" fmla="*/ 72 w 207"/>
                <a:gd name="T19" fmla="*/ 143 h 146"/>
                <a:gd name="T20" fmla="*/ 96 w 207"/>
                <a:gd name="T21" fmla="*/ 138 h 146"/>
                <a:gd name="T22" fmla="*/ 126 w 207"/>
                <a:gd name="T23" fmla="*/ 126 h 146"/>
                <a:gd name="T24" fmla="*/ 143 w 207"/>
                <a:gd name="T25" fmla="*/ 116 h 146"/>
                <a:gd name="T26" fmla="*/ 160 w 207"/>
                <a:gd name="T27" fmla="*/ 101 h 146"/>
                <a:gd name="T28" fmla="*/ 175 w 207"/>
                <a:gd name="T29" fmla="*/ 84 h 146"/>
                <a:gd name="T30" fmla="*/ 187 w 207"/>
                <a:gd name="T31" fmla="*/ 67 h 146"/>
                <a:gd name="T32" fmla="*/ 197 w 207"/>
                <a:gd name="T33" fmla="*/ 47 h 146"/>
                <a:gd name="T34" fmla="*/ 205 w 207"/>
                <a:gd name="T35" fmla="*/ 30 h 146"/>
                <a:gd name="T36" fmla="*/ 207 w 207"/>
                <a:gd name="T37" fmla="*/ 15 h 146"/>
                <a:gd name="T38" fmla="*/ 207 w 207"/>
                <a:gd name="T39" fmla="*/ 0 h 146"/>
                <a:gd name="T40" fmla="*/ 202 w 207"/>
                <a:gd name="T41" fmla="*/ 18 h 146"/>
                <a:gd name="T42" fmla="*/ 197 w 207"/>
                <a:gd name="T43" fmla="*/ 35 h 146"/>
                <a:gd name="T44" fmla="*/ 185 w 207"/>
                <a:gd name="T45" fmla="*/ 54 h 146"/>
                <a:gd name="T46" fmla="*/ 170 w 207"/>
                <a:gd name="T47" fmla="*/ 77 h 146"/>
                <a:gd name="T48" fmla="*/ 148 w 207"/>
                <a:gd name="T49" fmla="*/ 99 h 146"/>
                <a:gd name="T50" fmla="*/ 136 w 207"/>
                <a:gd name="T51" fmla="*/ 109 h 146"/>
                <a:gd name="T52" fmla="*/ 121 w 207"/>
                <a:gd name="T53" fmla="*/ 118 h 146"/>
                <a:gd name="T54" fmla="*/ 106 w 207"/>
                <a:gd name="T55" fmla="*/ 126 h 146"/>
                <a:gd name="T56" fmla="*/ 86 w 207"/>
                <a:gd name="T57" fmla="*/ 131 h 14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207"/>
                <a:gd name="T88" fmla="*/ 0 h 146"/>
                <a:gd name="T89" fmla="*/ 207 w 207"/>
                <a:gd name="T90" fmla="*/ 146 h 14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207" h="146">
                  <a:moveTo>
                    <a:pt x="86" y="131"/>
                  </a:moveTo>
                  <a:lnTo>
                    <a:pt x="69" y="136"/>
                  </a:lnTo>
                  <a:lnTo>
                    <a:pt x="47" y="138"/>
                  </a:lnTo>
                  <a:lnTo>
                    <a:pt x="25" y="138"/>
                  </a:lnTo>
                  <a:lnTo>
                    <a:pt x="0" y="138"/>
                  </a:lnTo>
                  <a:lnTo>
                    <a:pt x="10" y="141"/>
                  </a:lnTo>
                  <a:lnTo>
                    <a:pt x="18" y="143"/>
                  </a:lnTo>
                  <a:lnTo>
                    <a:pt x="32" y="146"/>
                  </a:lnTo>
                  <a:lnTo>
                    <a:pt x="50" y="146"/>
                  </a:lnTo>
                  <a:lnTo>
                    <a:pt x="72" y="143"/>
                  </a:lnTo>
                  <a:lnTo>
                    <a:pt x="96" y="138"/>
                  </a:lnTo>
                  <a:lnTo>
                    <a:pt x="126" y="126"/>
                  </a:lnTo>
                  <a:lnTo>
                    <a:pt x="143" y="116"/>
                  </a:lnTo>
                  <a:lnTo>
                    <a:pt x="160" y="101"/>
                  </a:lnTo>
                  <a:lnTo>
                    <a:pt x="175" y="84"/>
                  </a:lnTo>
                  <a:lnTo>
                    <a:pt x="187" y="67"/>
                  </a:lnTo>
                  <a:lnTo>
                    <a:pt x="197" y="47"/>
                  </a:lnTo>
                  <a:lnTo>
                    <a:pt x="205" y="30"/>
                  </a:lnTo>
                  <a:lnTo>
                    <a:pt x="207" y="15"/>
                  </a:lnTo>
                  <a:lnTo>
                    <a:pt x="207" y="0"/>
                  </a:lnTo>
                  <a:lnTo>
                    <a:pt x="202" y="18"/>
                  </a:lnTo>
                  <a:lnTo>
                    <a:pt x="197" y="35"/>
                  </a:lnTo>
                  <a:lnTo>
                    <a:pt x="185" y="54"/>
                  </a:lnTo>
                  <a:lnTo>
                    <a:pt x="170" y="77"/>
                  </a:lnTo>
                  <a:lnTo>
                    <a:pt x="148" y="99"/>
                  </a:lnTo>
                  <a:lnTo>
                    <a:pt x="136" y="109"/>
                  </a:lnTo>
                  <a:lnTo>
                    <a:pt x="121" y="118"/>
                  </a:lnTo>
                  <a:lnTo>
                    <a:pt x="106" y="126"/>
                  </a:lnTo>
                  <a:lnTo>
                    <a:pt x="86" y="13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nb-NO">
                <a:ea typeface="ＭＳ Ｐゴシック" pitchFamily="34" charset="-128"/>
              </a:endParaRPr>
            </a:p>
          </p:txBody>
        </p:sp>
        <p:sp>
          <p:nvSpPr>
            <p:cNvPr id="13" name="Freeform 50"/>
            <p:cNvSpPr>
              <a:spLocks/>
            </p:cNvSpPr>
            <p:nvPr/>
          </p:nvSpPr>
          <p:spPr bwMode="auto">
            <a:xfrm>
              <a:off x="1547" y="2991"/>
              <a:ext cx="175" cy="59"/>
            </a:xfrm>
            <a:custGeom>
              <a:avLst/>
              <a:gdLst>
                <a:gd name="T0" fmla="*/ 59 w 175"/>
                <a:gd name="T1" fmla="*/ 52 h 59"/>
                <a:gd name="T2" fmla="*/ 32 w 175"/>
                <a:gd name="T3" fmla="*/ 52 h 59"/>
                <a:gd name="T4" fmla="*/ 0 w 175"/>
                <a:gd name="T5" fmla="*/ 47 h 59"/>
                <a:gd name="T6" fmla="*/ 5 w 175"/>
                <a:gd name="T7" fmla="*/ 50 h 59"/>
                <a:gd name="T8" fmla="*/ 20 w 175"/>
                <a:gd name="T9" fmla="*/ 54 h 59"/>
                <a:gd name="T10" fmla="*/ 32 w 175"/>
                <a:gd name="T11" fmla="*/ 57 h 59"/>
                <a:gd name="T12" fmla="*/ 47 w 175"/>
                <a:gd name="T13" fmla="*/ 59 h 59"/>
                <a:gd name="T14" fmla="*/ 67 w 175"/>
                <a:gd name="T15" fmla="*/ 57 h 59"/>
                <a:gd name="T16" fmla="*/ 86 w 175"/>
                <a:gd name="T17" fmla="*/ 54 h 59"/>
                <a:gd name="T18" fmla="*/ 116 w 175"/>
                <a:gd name="T19" fmla="*/ 45 h 59"/>
                <a:gd name="T20" fmla="*/ 146 w 175"/>
                <a:gd name="T21" fmla="*/ 32 h 59"/>
                <a:gd name="T22" fmla="*/ 158 w 175"/>
                <a:gd name="T23" fmla="*/ 25 h 59"/>
                <a:gd name="T24" fmla="*/ 168 w 175"/>
                <a:gd name="T25" fmla="*/ 15 h 59"/>
                <a:gd name="T26" fmla="*/ 175 w 175"/>
                <a:gd name="T27" fmla="*/ 8 h 59"/>
                <a:gd name="T28" fmla="*/ 175 w 175"/>
                <a:gd name="T29" fmla="*/ 0 h 59"/>
                <a:gd name="T30" fmla="*/ 168 w 175"/>
                <a:gd name="T31" fmla="*/ 8 h 59"/>
                <a:gd name="T32" fmla="*/ 146 w 175"/>
                <a:gd name="T33" fmla="*/ 25 h 59"/>
                <a:gd name="T34" fmla="*/ 128 w 175"/>
                <a:gd name="T35" fmla="*/ 35 h 59"/>
                <a:gd name="T36" fmla="*/ 109 w 175"/>
                <a:gd name="T37" fmla="*/ 42 h 59"/>
                <a:gd name="T38" fmla="*/ 86 w 175"/>
                <a:gd name="T39" fmla="*/ 50 h 59"/>
                <a:gd name="T40" fmla="*/ 59 w 175"/>
                <a:gd name="T41" fmla="*/ 52 h 5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75"/>
                <a:gd name="T64" fmla="*/ 0 h 59"/>
                <a:gd name="T65" fmla="*/ 175 w 175"/>
                <a:gd name="T66" fmla="*/ 59 h 5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75" h="59">
                  <a:moveTo>
                    <a:pt x="59" y="52"/>
                  </a:moveTo>
                  <a:lnTo>
                    <a:pt x="32" y="52"/>
                  </a:lnTo>
                  <a:lnTo>
                    <a:pt x="0" y="47"/>
                  </a:lnTo>
                  <a:lnTo>
                    <a:pt x="5" y="50"/>
                  </a:lnTo>
                  <a:lnTo>
                    <a:pt x="20" y="54"/>
                  </a:lnTo>
                  <a:lnTo>
                    <a:pt x="32" y="57"/>
                  </a:lnTo>
                  <a:lnTo>
                    <a:pt x="47" y="59"/>
                  </a:lnTo>
                  <a:lnTo>
                    <a:pt x="67" y="57"/>
                  </a:lnTo>
                  <a:lnTo>
                    <a:pt x="86" y="54"/>
                  </a:lnTo>
                  <a:lnTo>
                    <a:pt x="116" y="45"/>
                  </a:lnTo>
                  <a:lnTo>
                    <a:pt x="146" y="32"/>
                  </a:lnTo>
                  <a:lnTo>
                    <a:pt x="158" y="25"/>
                  </a:lnTo>
                  <a:lnTo>
                    <a:pt x="168" y="15"/>
                  </a:lnTo>
                  <a:lnTo>
                    <a:pt x="175" y="8"/>
                  </a:lnTo>
                  <a:lnTo>
                    <a:pt x="175" y="0"/>
                  </a:lnTo>
                  <a:lnTo>
                    <a:pt x="168" y="8"/>
                  </a:lnTo>
                  <a:lnTo>
                    <a:pt x="146" y="25"/>
                  </a:lnTo>
                  <a:lnTo>
                    <a:pt x="128" y="35"/>
                  </a:lnTo>
                  <a:lnTo>
                    <a:pt x="109" y="42"/>
                  </a:lnTo>
                  <a:lnTo>
                    <a:pt x="86" y="50"/>
                  </a:lnTo>
                  <a:lnTo>
                    <a:pt x="59" y="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nb-NO">
                <a:ea typeface="ＭＳ Ｐゴシック" pitchFamily="34" charset="-128"/>
              </a:endParaRPr>
            </a:p>
          </p:txBody>
        </p:sp>
      </p:grpSp>
      <p:grpSp>
        <p:nvGrpSpPr>
          <p:cNvPr id="3" name="Group 77"/>
          <p:cNvGrpSpPr>
            <a:grpSpLocks noChangeAspect="1"/>
          </p:cNvGrpSpPr>
          <p:nvPr/>
        </p:nvGrpSpPr>
        <p:grpSpPr bwMode="auto">
          <a:xfrm>
            <a:off x="5581650" y="5065607"/>
            <a:ext cx="655638" cy="703262"/>
            <a:chOff x="4068" y="3203"/>
            <a:chExt cx="413" cy="443"/>
          </a:xfrm>
          <a:solidFill>
            <a:srgbClr val="FF0000"/>
          </a:solidFill>
        </p:grpSpPr>
        <p:sp>
          <p:nvSpPr>
            <p:cNvPr id="15" name="Freeform 78"/>
            <p:cNvSpPr>
              <a:spLocks/>
            </p:cNvSpPr>
            <p:nvPr/>
          </p:nvSpPr>
          <p:spPr bwMode="auto">
            <a:xfrm>
              <a:off x="4122" y="3269"/>
              <a:ext cx="315" cy="315"/>
            </a:xfrm>
            <a:custGeom>
              <a:avLst/>
              <a:gdLst>
                <a:gd name="T0" fmla="*/ 315 w 315"/>
                <a:gd name="T1" fmla="*/ 158 h 315"/>
                <a:gd name="T2" fmla="*/ 315 w 315"/>
                <a:gd name="T3" fmla="*/ 172 h 315"/>
                <a:gd name="T4" fmla="*/ 312 w 315"/>
                <a:gd name="T5" fmla="*/ 190 h 315"/>
                <a:gd name="T6" fmla="*/ 307 w 315"/>
                <a:gd name="T7" fmla="*/ 204 h 315"/>
                <a:gd name="T8" fmla="*/ 303 w 315"/>
                <a:gd name="T9" fmla="*/ 219 h 315"/>
                <a:gd name="T10" fmla="*/ 295 w 315"/>
                <a:gd name="T11" fmla="*/ 231 h 315"/>
                <a:gd name="T12" fmla="*/ 288 w 315"/>
                <a:gd name="T13" fmla="*/ 244 h 315"/>
                <a:gd name="T14" fmla="*/ 268 w 315"/>
                <a:gd name="T15" fmla="*/ 268 h 315"/>
                <a:gd name="T16" fmla="*/ 246 w 315"/>
                <a:gd name="T17" fmla="*/ 288 h 315"/>
                <a:gd name="T18" fmla="*/ 231 w 315"/>
                <a:gd name="T19" fmla="*/ 295 h 315"/>
                <a:gd name="T20" fmla="*/ 219 w 315"/>
                <a:gd name="T21" fmla="*/ 303 h 315"/>
                <a:gd name="T22" fmla="*/ 204 w 315"/>
                <a:gd name="T23" fmla="*/ 308 h 315"/>
                <a:gd name="T24" fmla="*/ 189 w 315"/>
                <a:gd name="T25" fmla="*/ 310 h 315"/>
                <a:gd name="T26" fmla="*/ 172 w 315"/>
                <a:gd name="T27" fmla="*/ 313 h 315"/>
                <a:gd name="T28" fmla="*/ 157 w 315"/>
                <a:gd name="T29" fmla="*/ 315 h 315"/>
                <a:gd name="T30" fmla="*/ 140 w 315"/>
                <a:gd name="T31" fmla="*/ 313 h 315"/>
                <a:gd name="T32" fmla="*/ 125 w 315"/>
                <a:gd name="T33" fmla="*/ 310 h 315"/>
                <a:gd name="T34" fmla="*/ 111 w 315"/>
                <a:gd name="T35" fmla="*/ 308 h 315"/>
                <a:gd name="T36" fmla="*/ 96 w 315"/>
                <a:gd name="T37" fmla="*/ 303 h 315"/>
                <a:gd name="T38" fmla="*/ 81 w 315"/>
                <a:gd name="T39" fmla="*/ 295 h 315"/>
                <a:gd name="T40" fmla="*/ 69 w 315"/>
                <a:gd name="T41" fmla="*/ 288 h 315"/>
                <a:gd name="T42" fmla="*/ 47 w 315"/>
                <a:gd name="T43" fmla="*/ 268 h 315"/>
                <a:gd name="T44" fmla="*/ 27 w 315"/>
                <a:gd name="T45" fmla="*/ 244 h 315"/>
                <a:gd name="T46" fmla="*/ 20 w 315"/>
                <a:gd name="T47" fmla="*/ 231 h 315"/>
                <a:gd name="T48" fmla="*/ 12 w 315"/>
                <a:gd name="T49" fmla="*/ 219 h 315"/>
                <a:gd name="T50" fmla="*/ 7 w 315"/>
                <a:gd name="T51" fmla="*/ 204 h 315"/>
                <a:gd name="T52" fmla="*/ 3 w 315"/>
                <a:gd name="T53" fmla="*/ 190 h 315"/>
                <a:gd name="T54" fmla="*/ 0 w 315"/>
                <a:gd name="T55" fmla="*/ 172 h 315"/>
                <a:gd name="T56" fmla="*/ 0 w 315"/>
                <a:gd name="T57" fmla="*/ 158 h 315"/>
                <a:gd name="T58" fmla="*/ 0 w 315"/>
                <a:gd name="T59" fmla="*/ 141 h 315"/>
                <a:gd name="T60" fmla="*/ 3 w 315"/>
                <a:gd name="T61" fmla="*/ 126 h 315"/>
                <a:gd name="T62" fmla="*/ 7 w 315"/>
                <a:gd name="T63" fmla="*/ 111 h 315"/>
                <a:gd name="T64" fmla="*/ 12 w 315"/>
                <a:gd name="T65" fmla="*/ 96 h 315"/>
                <a:gd name="T66" fmla="*/ 20 w 315"/>
                <a:gd name="T67" fmla="*/ 82 h 315"/>
                <a:gd name="T68" fmla="*/ 27 w 315"/>
                <a:gd name="T69" fmla="*/ 69 h 315"/>
                <a:gd name="T70" fmla="*/ 47 w 315"/>
                <a:gd name="T71" fmla="*/ 45 h 315"/>
                <a:gd name="T72" fmla="*/ 69 w 315"/>
                <a:gd name="T73" fmla="*/ 27 h 315"/>
                <a:gd name="T74" fmla="*/ 81 w 315"/>
                <a:gd name="T75" fmla="*/ 18 h 315"/>
                <a:gd name="T76" fmla="*/ 96 w 315"/>
                <a:gd name="T77" fmla="*/ 13 h 315"/>
                <a:gd name="T78" fmla="*/ 111 w 315"/>
                <a:gd name="T79" fmla="*/ 8 h 315"/>
                <a:gd name="T80" fmla="*/ 125 w 315"/>
                <a:gd name="T81" fmla="*/ 3 h 315"/>
                <a:gd name="T82" fmla="*/ 140 w 315"/>
                <a:gd name="T83" fmla="*/ 0 h 315"/>
                <a:gd name="T84" fmla="*/ 157 w 315"/>
                <a:gd name="T85" fmla="*/ 0 h 315"/>
                <a:gd name="T86" fmla="*/ 172 w 315"/>
                <a:gd name="T87" fmla="*/ 0 h 315"/>
                <a:gd name="T88" fmla="*/ 189 w 315"/>
                <a:gd name="T89" fmla="*/ 3 h 315"/>
                <a:gd name="T90" fmla="*/ 204 w 315"/>
                <a:gd name="T91" fmla="*/ 8 h 315"/>
                <a:gd name="T92" fmla="*/ 219 w 315"/>
                <a:gd name="T93" fmla="*/ 13 h 315"/>
                <a:gd name="T94" fmla="*/ 231 w 315"/>
                <a:gd name="T95" fmla="*/ 18 h 315"/>
                <a:gd name="T96" fmla="*/ 246 w 315"/>
                <a:gd name="T97" fmla="*/ 27 h 315"/>
                <a:gd name="T98" fmla="*/ 268 w 315"/>
                <a:gd name="T99" fmla="*/ 45 h 315"/>
                <a:gd name="T100" fmla="*/ 288 w 315"/>
                <a:gd name="T101" fmla="*/ 69 h 315"/>
                <a:gd name="T102" fmla="*/ 295 w 315"/>
                <a:gd name="T103" fmla="*/ 82 h 315"/>
                <a:gd name="T104" fmla="*/ 303 w 315"/>
                <a:gd name="T105" fmla="*/ 96 h 315"/>
                <a:gd name="T106" fmla="*/ 307 w 315"/>
                <a:gd name="T107" fmla="*/ 111 h 315"/>
                <a:gd name="T108" fmla="*/ 312 w 315"/>
                <a:gd name="T109" fmla="*/ 126 h 315"/>
                <a:gd name="T110" fmla="*/ 315 w 315"/>
                <a:gd name="T111" fmla="*/ 141 h 315"/>
                <a:gd name="T112" fmla="*/ 315 w 315"/>
                <a:gd name="T113" fmla="*/ 158 h 31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315"/>
                <a:gd name="T172" fmla="*/ 0 h 315"/>
                <a:gd name="T173" fmla="*/ 315 w 315"/>
                <a:gd name="T174" fmla="*/ 315 h 31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315" h="315">
                  <a:moveTo>
                    <a:pt x="315" y="158"/>
                  </a:moveTo>
                  <a:lnTo>
                    <a:pt x="315" y="172"/>
                  </a:lnTo>
                  <a:lnTo>
                    <a:pt x="312" y="190"/>
                  </a:lnTo>
                  <a:lnTo>
                    <a:pt x="307" y="204"/>
                  </a:lnTo>
                  <a:lnTo>
                    <a:pt x="303" y="219"/>
                  </a:lnTo>
                  <a:lnTo>
                    <a:pt x="295" y="231"/>
                  </a:lnTo>
                  <a:lnTo>
                    <a:pt x="288" y="244"/>
                  </a:lnTo>
                  <a:lnTo>
                    <a:pt x="268" y="268"/>
                  </a:lnTo>
                  <a:lnTo>
                    <a:pt x="246" y="288"/>
                  </a:lnTo>
                  <a:lnTo>
                    <a:pt x="231" y="295"/>
                  </a:lnTo>
                  <a:lnTo>
                    <a:pt x="219" y="303"/>
                  </a:lnTo>
                  <a:lnTo>
                    <a:pt x="204" y="308"/>
                  </a:lnTo>
                  <a:lnTo>
                    <a:pt x="189" y="310"/>
                  </a:lnTo>
                  <a:lnTo>
                    <a:pt x="172" y="313"/>
                  </a:lnTo>
                  <a:lnTo>
                    <a:pt x="157" y="315"/>
                  </a:lnTo>
                  <a:lnTo>
                    <a:pt x="140" y="313"/>
                  </a:lnTo>
                  <a:lnTo>
                    <a:pt x="125" y="310"/>
                  </a:lnTo>
                  <a:lnTo>
                    <a:pt x="111" y="308"/>
                  </a:lnTo>
                  <a:lnTo>
                    <a:pt x="96" y="303"/>
                  </a:lnTo>
                  <a:lnTo>
                    <a:pt x="81" y="295"/>
                  </a:lnTo>
                  <a:lnTo>
                    <a:pt x="69" y="288"/>
                  </a:lnTo>
                  <a:lnTo>
                    <a:pt x="47" y="268"/>
                  </a:lnTo>
                  <a:lnTo>
                    <a:pt x="27" y="244"/>
                  </a:lnTo>
                  <a:lnTo>
                    <a:pt x="20" y="231"/>
                  </a:lnTo>
                  <a:lnTo>
                    <a:pt x="12" y="219"/>
                  </a:lnTo>
                  <a:lnTo>
                    <a:pt x="7" y="204"/>
                  </a:lnTo>
                  <a:lnTo>
                    <a:pt x="3" y="190"/>
                  </a:lnTo>
                  <a:lnTo>
                    <a:pt x="0" y="172"/>
                  </a:lnTo>
                  <a:lnTo>
                    <a:pt x="0" y="158"/>
                  </a:lnTo>
                  <a:lnTo>
                    <a:pt x="0" y="141"/>
                  </a:lnTo>
                  <a:lnTo>
                    <a:pt x="3" y="126"/>
                  </a:lnTo>
                  <a:lnTo>
                    <a:pt x="7" y="111"/>
                  </a:lnTo>
                  <a:lnTo>
                    <a:pt x="12" y="96"/>
                  </a:lnTo>
                  <a:lnTo>
                    <a:pt x="20" y="82"/>
                  </a:lnTo>
                  <a:lnTo>
                    <a:pt x="27" y="69"/>
                  </a:lnTo>
                  <a:lnTo>
                    <a:pt x="47" y="45"/>
                  </a:lnTo>
                  <a:lnTo>
                    <a:pt x="69" y="27"/>
                  </a:lnTo>
                  <a:lnTo>
                    <a:pt x="81" y="18"/>
                  </a:lnTo>
                  <a:lnTo>
                    <a:pt x="96" y="13"/>
                  </a:lnTo>
                  <a:lnTo>
                    <a:pt x="111" y="8"/>
                  </a:lnTo>
                  <a:lnTo>
                    <a:pt x="125" y="3"/>
                  </a:lnTo>
                  <a:lnTo>
                    <a:pt x="140" y="0"/>
                  </a:lnTo>
                  <a:lnTo>
                    <a:pt x="157" y="0"/>
                  </a:lnTo>
                  <a:lnTo>
                    <a:pt x="172" y="0"/>
                  </a:lnTo>
                  <a:lnTo>
                    <a:pt x="189" y="3"/>
                  </a:lnTo>
                  <a:lnTo>
                    <a:pt x="204" y="8"/>
                  </a:lnTo>
                  <a:lnTo>
                    <a:pt x="219" y="13"/>
                  </a:lnTo>
                  <a:lnTo>
                    <a:pt x="231" y="18"/>
                  </a:lnTo>
                  <a:lnTo>
                    <a:pt x="246" y="27"/>
                  </a:lnTo>
                  <a:lnTo>
                    <a:pt x="268" y="45"/>
                  </a:lnTo>
                  <a:lnTo>
                    <a:pt x="288" y="69"/>
                  </a:lnTo>
                  <a:lnTo>
                    <a:pt x="295" y="82"/>
                  </a:lnTo>
                  <a:lnTo>
                    <a:pt x="303" y="96"/>
                  </a:lnTo>
                  <a:lnTo>
                    <a:pt x="307" y="111"/>
                  </a:lnTo>
                  <a:lnTo>
                    <a:pt x="312" y="126"/>
                  </a:lnTo>
                  <a:lnTo>
                    <a:pt x="315" y="141"/>
                  </a:lnTo>
                  <a:lnTo>
                    <a:pt x="315" y="1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nb-NO">
                <a:ea typeface="ＭＳ Ｐゴシック" pitchFamily="34" charset="-128"/>
              </a:endParaRPr>
            </a:p>
          </p:txBody>
        </p:sp>
        <p:sp>
          <p:nvSpPr>
            <p:cNvPr id="16" name="Freeform 79"/>
            <p:cNvSpPr>
              <a:spLocks/>
            </p:cNvSpPr>
            <p:nvPr/>
          </p:nvSpPr>
          <p:spPr bwMode="auto">
            <a:xfrm>
              <a:off x="4292" y="3203"/>
              <a:ext cx="189" cy="162"/>
            </a:xfrm>
            <a:custGeom>
              <a:avLst/>
              <a:gdLst>
                <a:gd name="T0" fmla="*/ 157 w 189"/>
                <a:gd name="T1" fmla="*/ 81 h 162"/>
                <a:gd name="T2" fmla="*/ 167 w 189"/>
                <a:gd name="T3" fmla="*/ 98 h 162"/>
                <a:gd name="T4" fmla="*/ 177 w 189"/>
                <a:gd name="T5" fmla="*/ 118 h 162"/>
                <a:gd name="T6" fmla="*/ 184 w 189"/>
                <a:gd name="T7" fmla="*/ 138 h 162"/>
                <a:gd name="T8" fmla="*/ 189 w 189"/>
                <a:gd name="T9" fmla="*/ 162 h 162"/>
                <a:gd name="T10" fmla="*/ 189 w 189"/>
                <a:gd name="T11" fmla="*/ 152 h 162"/>
                <a:gd name="T12" fmla="*/ 189 w 189"/>
                <a:gd name="T13" fmla="*/ 143 h 162"/>
                <a:gd name="T14" fmla="*/ 189 w 189"/>
                <a:gd name="T15" fmla="*/ 130 h 162"/>
                <a:gd name="T16" fmla="*/ 184 w 189"/>
                <a:gd name="T17" fmla="*/ 113 h 162"/>
                <a:gd name="T18" fmla="*/ 174 w 189"/>
                <a:gd name="T19" fmla="*/ 93 h 162"/>
                <a:gd name="T20" fmla="*/ 162 w 189"/>
                <a:gd name="T21" fmla="*/ 71 h 162"/>
                <a:gd name="T22" fmla="*/ 142 w 189"/>
                <a:gd name="T23" fmla="*/ 47 h 162"/>
                <a:gd name="T24" fmla="*/ 128 w 189"/>
                <a:gd name="T25" fmla="*/ 32 h 162"/>
                <a:gd name="T26" fmla="*/ 108 w 189"/>
                <a:gd name="T27" fmla="*/ 20 h 162"/>
                <a:gd name="T28" fmla="*/ 88 w 189"/>
                <a:gd name="T29" fmla="*/ 12 h 162"/>
                <a:gd name="T30" fmla="*/ 66 w 189"/>
                <a:gd name="T31" fmla="*/ 5 h 162"/>
                <a:gd name="T32" fmla="*/ 46 w 189"/>
                <a:gd name="T33" fmla="*/ 0 h 162"/>
                <a:gd name="T34" fmla="*/ 27 w 189"/>
                <a:gd name="T35" fmla="*/ 0 h 162"/>
                <a:gd name="T36" fmla="*/ 12 w 189"/>
                <a:gd name="T37" fmla="*/ 0 h 162"/>
                <a:gd name="T38" fmla="*/ 0 w 189"/>
                <a:gd name="T39" fmla="*/ 5 h 162"/>
                <a:gd name="T40" fmla="*/ 15 w 189"/>
                <a:gd name="T41" fmla="*/ 5 h 162"/>
                <a:gd name="T42" fmla="*/ 34 w 189"/>
                <a:gd name="T43" fmla="*/ 5 h 162"/>
                <a:gd name="T44" fmla="*/ 56 w 189"/>
                <a:gd name="T45" fmla="*/ 10 h 162"/>
                <a:gd name="T46" fmla="*/ 83 w 189"/>
                <a:gd name="T47" fmla="*/ 17 h 162"/>
                <a:gd name="T48" fmla="*/ 108 w 189"/>
                <a:gd name="T49" fmla="*/ 32 h 162"/>
                <a:gd name="T50" fmla="*/ 123 w 189"/>
                <a:gd name="T51" fmla="*/ 42 h 162"/>
                <a:gd name="T52" fmla="*/ 135 w 189"/>
                <a:gd name="T53" fmla="*/ 54 h 162"/>
                <a:gd name="T54" fmla="*/ 147 w 189"/>
                <a:gd name="T55" fmla="*/ 66 h 162"/>
                <a:gd name="T56" fmla="*/ 157 w 189"/>
                <a:gd name="T57" fmla="*/ 81 h 16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89"/>
                <a:gd name="T88" fmla="*/ 0 h 162"/>
                <a:gd name="T89" fmla="*/ 189 w 189"/>
                <a:gd name="T90" fmla="*/ 162 h 162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89" h="162">
                  <a:moveTo>
                    <a:pt x="157" y="81"/>
                  </a:moveTo>
                  <a:lnTo>
                    <a:pt x="167" y="98"/>
                  </a:lnTo>
                  <a:lnTo>
                    <a:pt x="177" y="118"/>
                  </a:lnTo>
                  <a:lnTo>
                    <a:pt x="184" y="138"/>
                  </a:lnTo>
                  <a:lnTo>
                    <a:pt x="189" y="162"/>
                  </a:lnTo>
                  <a:lnTo>
                    <a:pt x="189" y="152"/>
                  </a:lnTo>
                  <a:lnTo>
                    <a:pt x="189" y="143"/>
                  </a:lnTo>
                  <a:lnTo>
                    <a:pt x="189" y="130"/>
                  </a:lnTo>
                  <a:lnTo>
                    <a:pt x="184" y="113"/>
                  </a:lnTo>
                  <a:lnTo>
                    <a:pt x="174" y="93"/>
                  </a:lnTo>
                  <a:lnTo>
                    <a:pt x="162" y="71"/>
                  </a:lnTo>
                  <a:lnTo>
                    <a:pt x="142" y="47"/>
                  </a:lnTo>
                  <a:lnTo>
                    <a:pt x="128" y="32"/>
                  </a:lnTo>
                  <a:lnTo>
                    <a:pt x="108" y="20"/>
                  </a:lnTo>
                  <a:lnTo>
                    <a:pt x="88" y="12"/>
                  </a:lnTo>
                  <a:lnTo>
                    <a:pt x="66" y="5"/>
                  </a:lnTo>
                  <a:lnTo>
                    <a:pt x="46" y="0"/>
                  </a:lnTo>
                  <a:lnTo>
                    <a:pt x="27" y="0"/>
                  </a:lnTo>
                  <a:lnTo>
                    <a:pt x="12" y="0"/>
                  </a:lnTo>
                  <a:lnTo>
                    <a:pt x="0" y="5"/>
                  </a:lnTo>
                  <a:lnTo>
                    <a:pt x="15" y="5"/>
                  </a:lnTo>
                  <a:lnTo>
                    <a:pt x="34" y="5"/>
                  </a:lnTo>
                  <a:lnTo>
                    <a:pt x="56" y="10"/>
                  </a:lnTo>
                  <a:lnTo>
                    <a:pt x="83" y="17"/>
                  </a:lnTo>
                  <a:lnTo>
                    <a:pt x="108" y="32"/>
                  </a:lnTo>
                  <a:lnTo>
                    <a:pt x="123" y="42"/>
                  </a:lnTo>
                  <a:lnTo>
                    <a:pt x="135" y="54"/>
                  </a:lnTo>
                  <a:lnTo>
                    <a:pt x="147" y="66"/>
                  </a:lnTo>
                  <a:lnTo>
                    <a:pt x="157" y="8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nb-NO">
                <a:ea typeface="ＭＳ Ｐゴシック" pitchFamily="34" charset="-128"/>
              </a:endParaRPr>
            </a:p>
          </p:txBody>
        </p:sp>
        <p:sp>
          <p:nvSpPr>
            <p:cNvPr id="17" name="Freeform 80"/>
            <p:cNvSpPr>
              <a:spLocks/>
            </p:cNvSpPr>
            <p:nvPr/>
          </p:nvSpPr>
          <p:spPr bwMode="auto">
            <a:xfrm>
              <a:off x="4370" y="3250"/>
              <a:ext cx="96" cy="155"/>
            </a:xfrm>
            <a:custGeom>
              <a:avLst/>
              <a:gdLst>
                <a:gd name="T0" fmla="*/ 84 w 96"/>
                <a:gd name="T1" fmla="*/ 96 h 155"/>
                <a:gd name="T2" fmla="*/ 91 w 96"/>
                <a:gd name="T3" fmla="*/ 123 h 155"/>
                <a:gd name="T4" fmla="*/ 94 w 96"/>
                <a:gd name="T5" fmla="*/ 155 h 155"/>
                <a:gd name="T6" fmla="*/ 96 w 96"/>
                <a:gd name="T7" fmla="*/ 147 h 155"/>
                <a:gd name="T8" fmla="*/ 96 w 96"/>
                <a:gd name="T9" fmla="*/ 132 h 155"/>
                <a:gd name="T10" fmla="*/ 96 w 96"/>
                <a:gd name="T11" fmla="*/ 120 h 155"/>
                <a:gd name="T12" fmla="*/ 91 w 96"/>
                <a:gd name="T13" fmla="*/ 105 h 155"/>
                <a:gd name="T14" fmla="*/ 86 w 96"/>
                <a:gd name="T15" fmla="*/ 88 h 155"/>
                <a:gd name="T16" fmla="*/ 77 w 96"/>
                <a:gd name="T17" fmla="*/ 69 h 155"/>
                <a:gd name="T18" fmla="*/ 59 w 96"/>
                <a:gd name="T19" fmla="*/ 44 h 155"/>
                <a:gd name="T20" fmla="*/ 37 w 96"/>
                <a:gd name="T21" fmla="*/ 19 h 155"/>
                <a:gd name="T22" fmla="*/ 27 w 96"/>
                <a:gd name="T23" fmla="*/ 10 h 155"/>
                <a:gd name="T24" fmla="*/ 18 w 96"/>
                <a:gd name="T25" fmla="*/ 2 h 155"/>
                <a:gd name="T26" fmla="*/ 8 w 96"/>
                <a:gd name="T27" fmla="*/ 0 h 155"/>
                <a:gd name="T28" fmla="*/ 0 w 96"/>
                <a:gd name="T29" fmla="*/ 0 h 155"/>
                <a:gd name="T30" fmla="*/ 10 w 96"/>
                <a:gd name="T31" fmla="*/ 5 h 155"/>
                <a:gd name="T32" fmla="*/ 32 w 96"/>
                <a:gd name="T33" fmla="*/ 22 h 155"/>
                <a:gd name="T34" fmla="*/ 45 w 96"/>
                <a:gd name="T35" fmla="*/ 34 h 155"/>
                <a:gd name="T36" fmla="*/ 59 w 96"/>
                <a:gd name="T37" fmla="*/ 51 h 155"/>
                <a:gd name="T38" fmla="*/ 72 w 96"/>
                <a:gd name="T39" fmla="*/ 71 h 155"/>
                <a:gd name="T40" fmla="*/ 84 w 96"/>
                <a:gd name="T41" fmla="*/ 96 h 155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6"/>
                <a:gd name="T64" fmla="*/ 0 h 155"/>
                <a:gd name="T65" fmla="*/ 96 w 96"/>
                <a:gd name="T66" fmla="*/ 155 h 155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6" h="155">
                  <a:moveTo>
                    <a:pt x="84" y="96"/>
                  </a:moveTo>
                  <a:lnTo>
                    <a:pt x="91" y="123"/>
                  </a:lnTo>
                  <a:lnTo>
                    <a:pt x="94" y="155"/>
                  </a:lnTo>
                  <a:lnTo>
                    <a:pt x="96" y="147"/>
                  </a:lnTo>
                  <a:lnTo>
                    <a:pt x="96" y="132"/>
                  </a:lnTo>
                  <a:lnTo>
                    <a:pt x="96" y="120"/>
                  </a:lnTo>
                  <a:lnTo>
                    <a:pt x="91" y="105"/>
                  </a:lnTo>
                  <a:lnTo>
                    <a:pt x="86" y="88"/>
                  </a:lnTo>
                  <a:lnTo>
                    <a:pt x="77" y="69"/>
                  </a:lnTo>
                  <a:lnTo>
                    <a:pt x="59" y="44"/>
                  </a:lnTo>
                  <a:lnTo>
                    <a:pt x="37" y="19"/>
                  </a:lnTo>
                  <a:lnTo>
                    <a:pt x="27" y="10"/>
                  </a:lnTo>
                  <a:lnTo>
                    <a:pt x="18" y="2"/>
                  </a:lnTo>
                  <a:lnTo>
                    <a:pt x="8" y="0"/>
                  </a:lnTo>
                  <a:lnTo>
                    <a:pt x="0" y="0"/>
                  </a:lnTo>
                  <a:lnTo>
                    <a:pt x="10" y="5"/>
                  </a:lnTo>
                  <a:lnTo>
                    <a:pt x="32" y="22"/>
                  </a:lnTo>
                  <a:lnTo>
                    <a:pt x="45" y="34"/>
                  </a:lnTo>
                  <a:lnTo>
                    <a:pt x="59" y="51"/>
                  </a:lnTo>
                  <a:lnTo>
                    <a:pt x="72" y="71"/>
                  </a:lnTo>
                  <a:lnTo>
                    <a:pt x="84" y="9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nb-NO">
                <a:ea typeface="ＭＳ Ｐゴシック" pitchFamily="34" charset="-128"/>
              </a:endParaRPr>
            </a:p>
          </p:txBody>
        </p:sp>
        <p:sp>
          <p:nvSpPr>
            <p:cNvPr id="18" name="Freeform 81"/>
            <p:cNvSpPr>
              <a:spLocks/>
            </p:cNvSpPr>
            <p:nvPr/>
          </p:nvSpPr>
          <p:spPr bwMode="auto">
            <a:xfrm>
              <a:off x="4068" y="3483"/>
              <a:ext cx="192" cy="163"/>
            </a:xfrm>
            <a:custGeom>
              <a:avLst/>
              <a:gdLst>
                <a:gd name="T0" fmla="*/ 32 w 192"/>
                <a:gd name="T1" fmla="*/ 79 h 163"/>
                <a:gd name="T2" fmla="*/ 25 w 192"/>
                <a:gd name="T3" fmla="*/ 64 h 163"/>
                <a:gd name="T4" fmla="*/ 15 w 192"/>
                <a:gd name="T5" fmla="*/ 45 h 163"/>
                <a:gd name="T6" fmla="*/ 7 w 192"/>
                <a:gd name="T7" fmla="*/ 25 h 163"/>
                <a:gd name="T8" fmla="*/ 2 w 192"/>
                <a:gd name="T9" fmla="*/ 0 h 163"/>
                <a:gd name="T10" fmla="*/ 0 w 192"/>
                <a:gd name="T11" fmla="*/ 8 h 163"/>
                <a:gd name="T12" fmla="*/ 0 w 192"/>
                <a:gd name="T13" fmla="*/ 17 h 163"/>
                <a:gd name="T14" fmla="*/ 2 w 192"/>
                <a:gd name="T15" fmla="*/ 32 h 163"/>
                <a:gd name="T16" fmla="*/ 7 w 192"/>
                <a:gd name="T17" fmla="*/ 49 h 163"/>
                <a:gd name="T18" fmla="*/ 17 w 192"/>
                <a:gd name="T19" fmla="*/ 69 h 163"/>
                <a:gd name="T20" fmla="*/ 30 w 192"/>
                <a:gd name="T21" fmla="*/ 91 h 163"/>
                <a:gd name="T22" fmla="*/ 49 w 192"/>
                <a:gd name="T23" fmla="*/ 116 h 163"/>
                <a:gd name="T24" fmla="*/ 64 w 192"/>
                <a:gd name="T25" fmla="*/ 131 h 163"/>
                <a:gd name="T26" fmla="*/ 84 w 192"/>
                <a:gd name="T27" fmla="*/ 140 h 163"/>
                <a:gd name="T28" fmla="*/ 103 w 192"/>
                <a:gd name="T29" fmla="*/ 150 h 163"/>
                <a:gd name="T30" fmla="*/ 125 w 192"/>
                <a:gd name="T31" fmla="*/ 158 h 163"/>
                <a:gd name="T32" fmla="*/ 145 w 192"/>
                <a:gd name="T33" fmla="*/ 163 h 163"/>
                <a:gd name="T34" fmla="*/ 165 w 192"/>
                <a:gd name="T35" fmla="*/ 163 h 163"/>
                <a:gd name="T36" fmla="*/ 179 w 192"/>
                <a:gd name="T37" fmla="*/ 163 h 163"/>
                <a:gd name="T38" fmla="*/ 192 w 192"/>
                <a:gd name="T39" fmla="*/ 158 h 163"/>
                <a:gd name="T40" fmla="*/ 175 w 192"/>
                <a:gd name="T41" fmla="*/ 158 h 163"/>
                <a:gd name="T42" fmla="*/ 157 w 192"/>
                <a:gd name="T43" fmla="*/ 158 h 163"/>
                <a:gd name="T44" fmla="*/ 135 w 192"/>
                <a:gd name="T45" fmla="*/ 153 h 163"/>
                <a:gd name="T46" fmla="*/ 108 w 192"/>
                <a:gd name="T47" fmla="*/ 145 h 163"/>
                <a:gd name="T48" fmla="*/ 81 w 192"/>
                <a:gd name="T49" fmla="*/ 131 h 163"/>
                <a:gd name="T50" fmla="*/ 69 w 192"/>
                <a:gd name="T51" fmla="*/ 121 h 163"/>
                <a:gd name="T52" fmla="*/ 57 w 192"/>
                <a:gd name="T53" fmla="*/ 108 h 163"/>
                <a:gd name="T54" fmla="*/ 44 w 192"/>
                <a:gd name="T55" fmla="*/ 96 h 163"/>
                <a:gd name="T56" fmla="*/ 32 w 192"/>
                <a:gd name="T57" fmla="*/ 79 h 163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92"/>
                <a:gd name="T88" fmla="*/ 0 h 163"/>
                <a:gd name="T89" fmla="*/ 192 w 192"/>
                <a:gd name="T90" fmla="*/ 163 h 163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92" h="163">
                  <a:moveTo>
                    <a:pt x="32" y="79"/>
                  </a:moveTo>
                  <a:lnTo>
                    <a:pt x="25" y="64"/>
                  </a:lnTo>
                  <a:lnTo>
                    <a:pt x="15" y="45"/>
                  </a:lnTo>
                  <a:lnTo>
                    <a:pt x="7" y="25"/>
                  </a:lnTo>
                  <a:lnTo>
                    <a:pt x="2" y="0"/>
                  </a:lnTo>
                  <a:lnTo>
                    <a:pt x="0" y="8"/>
                  </a:lnTo>
                  <a:lnTo>
                    <a:pt x="0" y="17"/>
                  </a:lnTo>
                  <a:lnTo>
                    <a:pt x="2" y="32"/>
                  </a:lnTo>
                  <a:lnTo>
                    <a:pt x="7" y="49"/>
                  </a:lnTo>
                  <a:lnTo>
                    <a:pt x="17" y="69"/>
                  </a:lnTo>
                  <a:lnTo>
                    <a:pt x="30" y="91"/>
                  </a:lnTo>
                  <a:lnTo>
                    <a:pt x="49" y="116"/>
                  </a:lnTo>
                  <a:lnTo>
                    <a:pt x="64" y="131"/>
                  </a:lnTo>
                  <a:lnTo>
                    <a:pt x="84" y="140"/>
                  </a:lnTo>
                  <a:lnTo>
                    <a:pt x="103" y="150"/>
                  </a:lnTo>
                  <a:lnTo>
                    <a:pt x="125" y="158"/>
                  </a:lnTo>
                  <a:lnTo>
                    <a:pt x="145" y="163"/>
                  </a:lnTo>
                  <a:lnTo>
                    <a:pt x="165" y="163"/>
                  </a:lnTo>
                  <a:lnTo>
                    <a:pt x="179" y="163"/>
                  </a:lnTo>
                  <a:lnTo>
                    <a:pt x="192" y="158"/>
                  </a:lnTo>
                  <a:lnTo>
                    <a:pt x="175" y="158"/>
                  </a:lnTo>
                  <a:lnTo>
                    <a:pt x="157" y="158"/>
                  </a:lnTo>
                  <a:lnTo>
                    <a:pt x="135" y="153"/>
                  </a:lnTo>
                  <a:lnTo>
                    <a:pt x="108" y="145"/>
                  </a:lnTo>
                  <a:lnTo>
                    <a:pt x="81" y="131"/>
                  </a:lnTo>
                  <a:lnTo>
                    <a:pt x="69" y="121"/>
                  </a:lnTo>
                  <a:lnTo>
                    <a:pt x="57" y="108"/>
                  </a:lnTo>
                  <a:lnTo>
                    <a:pt x="44" y="96"/>
                  </a:lnTo>
                  <a:lnTo>
                    <a:pt x="32" y="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nb-NO">
                <a:ea typeface="ＭＳ Ｐゴシック" pitchFamily="34" charset="-128"/>
              </a:endParaRPr>
            </a:p>
          </p:txBody>
        </p:sp>
        <p:sp>
          <p:nvSpPr>
            <p:cNvPr id="19" name="Freeform 82"/>
            <p:cNvSpPr>
              <a:spLocks/>
            </p:cNvSpPr>
            <p:nvPr/>
          </p:nvSpPr>
          <p:spPr bwMode="auto">
            <a:xfrm>
              <a:off x="4085" y="3444"/>
              <a:ext cx="96" cy="155"/>
            </a:xfrm>
            <a:custGeom>
              <a:avLst/>
              <a:gdLst>
                <a:gd name="T0" fmla="*/ 13 w 96"/>
                <a:gd name="T1" fmla="*/ 59 h 155"/>
                <a:gd name="T2" fmla="*/ 5 w 96"/>
                <a:gd name="T3" fmla="*/ 32 h 155"/>
                <a:gd name="T4" fmla="*/ 3 w 96"/>
                <a:gd name="T5" fmla="*/ 0 h 155"/>
                <a:gd name="T6" fmla="*/ 0 w 96"/>
                <a:gd name="T7" fmla="*/ 5 h 155"/>
                <a:gd name="T8" fmla="*/ 0 w 96"/>
                <a:gd name="T9" fmla="*/ 22 h 155"/>
                <a:gd name="T10" fmla="*/ 0 w 96"/>
                <a:gd name="T11" fmla="*/ 34 h 155"/>
                <a:gd name="T12" fmla="*/ 3 w 96"/>
                <a:gd name="T13" fmla="*/ 49 h 155"/>
                <a:gd name="T14" fmla="*/ 10 w 96"/>
                <a:gd name="T15" fmla="*/ 66 h 155"/>
                <a:gd name="T16" fmla="*/ 20 w 96"/>
                <a:gd name="T17" fmla="*/ 86 h 155"/>
                <a:gd name="T18" fmla="*/ 37 w 96"/>
                <a:gd name="T19" fmla="*/ 111 h 155"/>
                <a:gd name="T20" fmla="*/ 57 w 96"/>
                <a:gd name="T21" fmla="*/ 135 h 155"/>
                <a:gd name="T22" fmla="*/ 69 w 96"/>
                <a:gd name="T23" fmla="*/ 145 h 155"/>
                <a:gd name="T24" fmla="*/ 79 w 96"/>
                <a:gd name="T25" fmla="*/ 150 h 155"/>
                <a:gd name="T26" fmla="*/ 89 w 96"/>
                <a:gd name="T27" fmla="*/ 155 h 155"/>
                <a:gd name="T28" fmla="*/ 96 w 96"/>
                <a:gd name="T29" fmla="*/ 155 h 155"/>
                <a:gd name="T30" fmla="*/ 86 w 96"/>
                <a:gd name="T31" fmla="*/ 150 h 155"/>
                <a:gd name="T32" fmla="*/ 64 w 96"/>
                <a:gd name="T33" fmla="*/ 133 h 155"/>
                <a:gd name="T34" fmla="*/ 49 w 96"/>
                <a:gd name="T35" fmla="*/ 120 h 155"/>
                <a:gd name="T36" fmla="*/ 37 w 96"/>
                <a:gd name="T37" fmla="*/ 103 h 155"/>
                <a:gd name="T38" fmla="*/ 25 w 96"/>
                <a:gd name="T39" fmla="*/ 84 h 155"/>
                <a:gd name="T40" fmla="*/ 13 w 96"/>
                <a:gd name="T41" fmla="*/ 59 h 155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6"/>
                <a:gd name="T64" fmla="*/ 0 h 155"/>
                <a:gd name="T65" fmla="*/ 96 w 96"/>
                <a:gd name="T66" fmla="*/ 155 h 155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6" h="155">
                  <a:moveTo>
                    <a:pt x="13" y="59"/>
                  </a:moveTo>
                  <a:lnTo>
                    <a:pt x="5" y="32"/>
                  </a:lnTo>
                  <a:lnTo>
                    <a:pt x="3" y="0"/>
                  </a:lnTo>
                  <a:lnTo>
                    <a:pt x="0" y="5"/>
                  </a:lnTo>
                  <a:lnTo>
                    <a:pt x="0" y="22"/>
                  </a:lnTo>
                  <a:lnTo>
                    <a:pt x="0" y="34"/>
                  </a:lnTo>
                  <a:lnTo>
                    <a:pt x="3" y="49"/>
                  </a:lnTo>
                  <a:lnTo>
                    <a:pt x="10" y="66"/>
                  </a:lnTo>
                  <a:lnTo>
                    <a:pt x="20" y="86"/>
                  </a:lnTo>
                  <a:lnTo>
                    <a:pt x="37" y="111"/>
                  </a:lnTo>
                  <a:lnTo>
                    <a:pt x="57" y="135"/>
                  </a:lnTo>
                  <a:lnTo>
                    <a:pt x="69" y="145"/>
                  </a:lnTo>
                  <a:lnTo>
                    <a:pt x="79" y="150"/>
                  </a:lnTo>
                  <a:lnTo>
                    <a:pt x="89" y="155"/>
                  </a:lnTo>
                  <a:lnTo>
                    <a:pt x="96" y="155"/>
                  </a:lnTo>
                  <a:lnTo>
                    <a:pt x="86" y="150"/>
                  </a:lnTo>
                  <a:lnTo>
                    <a:pt x="64" y="133"/>
                  </a:lnTo>
                  <a:lnTo>
                    <a:pt x="49" y="120"/>
                  </a:lnTo>
                  <a:lnTo>
                    <a:pt x="37" y="103"/>
                  </a:lnTo>
                  <a:lnTo>
                    <a:pt x="25" y="84"/>
                  </a:lnTo>
                  <a:lnTo>
                    <a:pt x="13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nb-NO">
                <a:ea typeface="ＭＳ Ｐゴシック" pitchFamily="34" charset="-128"/>
              </a:endParaRPr>
            </a:p>
          </p:txBody>
        </p:sp>
      </p:grpSp>
      <p:grpSp>
        <p:nvGrpSpPr>
          <p:cNvPr id="8" name="Group 240"/>
          <p:cNvGrpSpPr>
            <a:grpSpLocks/>
          </p:cNvGrpSpPr>
          <p:nvPr/>
        </p:nvGrpSpPr>
        <p:grpSpPr bwMode="auto">
          <a:xfrm>
            <a:off x="3873500" y="4295775"/>
            <a:ext cx="1022350" cy="1870075"/>
            <a:chOff x="3938588" y="3984625"/>
            <a:chExt cx="1160462" cy="2563813"/>
          </a:xfrm>
        </p:grpSpPr>
        <p:grpSp>
          <p:nvGrpSpPr>
            <p:cNvPr id="29750" name="Group 239"/>
            <p:cNvGrpSpPr>
              <a:grpSpLocks/>
            </p:cNvGrpSpPr>
            <p:nvPr/>
          </p:nvGrpSpPr>
          <p:grpSpPr bwMode="auto">
            <a:xfrm>
              <a:off x="3938588" y="3984625"/>
              <a:ext cx="1160462" cy="2563813"/>
              <a:chOff x="3938588" y="3984625"/>
              <a:chExt cx="1160462" cy="2563813"/>
            </a:xfrm>
          </p:grpSpPr>
          <p:sp>
            <p:nvSpPr>
              <p:cNvPr id="29887" name="Freeform 86"/>
              <p:cNvSpPr>
                <a:spLocks/>
              </p:cNvSpPr>
              <p:nvPr/>
            </p:nvSpPr>
            <p:spPr bwMode="auto">
              <a:xfrm>
                <a:off x="3938588" y="4689475"/>
                <a:ext cx="174625" cy="1858963"/>
              </a:xfrm>
              <a:custGeom>
                <a:avLst/>
                <a:gdLst>
                  <a:gd name="T0" fmla="*/ 0 w 110"/>
                  <a:gd name="T1" fmla="*/ 2147483647 h 1171"/>
                  <a:gd name="T2" fmla="*/ 2147483647 w 110"/>
                  <a:gd name="T3" fmla="*/ 0 h 1171"/>
                  <a:gd name="T4" fmla="*/ 2147483647 w 110"/>
                  <a:gd name="T5" fmla="*/ 2147483647 h 1171"/>
                  <a:gd name="T6" fmla="*/ 2147483647 w 110"/>
                  <a:gd name="T7" fmla="*/ 2147483647 h 1171"/>
                  <a:gd name="T8" fmla="*/ 0 w 110"/>
                  <a:gd name="T9" fmla="*/ 2147483647 h 117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0"/>
                  <a:gd name="T16" fmla="*/ 0 h 1171"/>
                  <a:gd name="T17" fmla="*/ 110 w 110"/>
                  <a:gd name="T18" fmla="*/ 1171 h 117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0" h="1171">
                    <a:moveTo>
                      <a:pt x="0" y="10"/>
                    </a:moveTo>
                    <a:lnTo>
                      <a:pt x="110" y="0"/>
                    </a:lnTo>
                    <a:lnTo>
                      <a:pt x="94" y="1171"/>
                    </a:lnTo>
                    <a:lnTo>
                      <a:pt x="39" y="1171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0101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88" name="Freeform 87"/>
              <p:cNvSpPr>
                <a:spLocks/>
              </p:cNvSpPr>
              <p:nvPr/>
            </p:nvSpPr>
            <p:spPr bwMode="auto">
              <a:xfrm>
                <a:off x="4945063" y="3984625"/>
                <a:ext cx="153987" cy="1512888"/>
              </a:xfrm>
              <a:custGeom>
                <a:avLst/>
                <a:gdLst>
                  <a:gd name="T0" fmla="*/ 0 w 97"/>
                  <a:gd name="T1" fmla="*/ 2147483647 h 953"/>
                  <a:gd name="T2" fmla="*/ 2147483647 w 97"/>
                  <a:gd name="T3" fmla="*/ 0 h 953"/>
                  <a:gd name="T4" fmla="*/ 2147483647 w 97"/>
                  <a:gd name="T5" fmla="*/ 2147483647 h 953"/>
                  <a:gd name="T6" fmla="*/ 2147483647 w 97"/>
                  <a:gd name="T7" fmla="*/ 2147483647 h 953"/>
                  <a:gd name="T8" fmla="*/ 0 w 97"/>
                  <a:gd name="T9" fmla="*/ 2147483647 h 95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7"/>
                  <a:gd name="T16" fmla="*/ 0 h 953"/>
                  <a:gd name="T17" fmla="*/ 97 w 97"/>
                  <a:gd name="T18" fmla="*/ 953 h 95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7" h="953">
                    <a:moveTo>
                      <a:pt x="0" y="6"/>
                    </a:moveTo>
                    <a:lnTo>
                      <a:pt x="97" y="0"/>
                    </a:lnTo>
                    <a:lnTo>
                      <a:pt x="84" y="953"/>
                    </a:lnTo>
                    <a:lnTo>
                      <a:pt x="35" y="953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0101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89" name="Freeform 88"/>
              <p:cNvSpPr>
                <a:spLocks/>
              </p:cNvSpPr>
              <p:nvPr/>
            </p:nvSpPr>
            <p:spPr bwMode="auto">
              <a:xfrm>
                <a:off x="4010025" y="4076700"/>
                <a:ext cx="969962" cy="814388"/>
              </a:xfrm>
              <a:custGeom>
                <a:avLst/>
                <a:gdLst>
                  <a:gd name="T0" fmla="*/ 2147483647 w 611"/>
                  <a:gd name="T1" fmla="*/ 2147483647 h 513"/>
                  <a:gd name="T2" fmla="*/ 2147483647 w 611"/>
                  <a:gd name="T3" fmla="*/ 2147483647 h 513"/>
                  <a:gd name="T4" fmla="*/ 2147483647 w 611"/>
                  <a:gd name="T5" fmla="*/ 2147483647 h 513"/>
                  <a:gd name="T6" fmla="*/ 2147483647 w 611"/>
                  <a:gd name="T7" fmla="*/ 2147483647 h 513"/>
                  <a:gd name="T8" fmla="*/ 2147483647 w 611"/>
                  <a:gd name="T9" fmla="*/ 2147483647 h 513"/>
                  <a:gd name="T10" fmla="*/ 2147483647 w 611"/>
                  <a:gd name="T11" fmla="*/ 2147483647 h 513"/>
                  <a:gd name="T12" fmla="*/ 2147483647 w 611"/>
                  <a:gd name="T13" fmla="*/ 2147483647 h 513"/>
                  <a:gd name="T14" fmla="*/ 2147483647 w 611"/>
                  <a:gd name="T15" fmla="*/ 2147483647 h 513"/>
                  <a:gd name="T16" fmla="*/ 2147483647 w 611"/>
                  <a:gd name="T17" fmla="*/ 2147483647 h 513"/>
                  <a:gd name="T18" fmla="*/ 2147483647 w 611"/>
                  <a:gd name="T19" fmla="*/ 2147483647 h 513"/>
                  <a:gd name="T20" fmla="*/ 2147483647 w 611"/>
                  <a:gd name="T21" fmla="*/ 0 h 513"/>
                  <a:gd name="T22" fmla="*/ 2147483647 w 611"/>
                  <a:gd name="T23" fmla="*/ 2147483647 h 513"/>
                  <a:gd name="T24" fmla="*/ 2147483647 w 611"/>
                  <a:gd name="T25" fmla="*/ 2147483647 h 513"/>
                  <a:gd name="T26" fmla="*/ 2147483647 w 611"/>
                  <a:gd name="T27" fmla="*/ 2147483647 h 513"/>
                  <a:gd name="T28" fmla="*/ 2147483647 w 611"/>
                  <a:gd name="T29" fmla="*/ 2147483647 h 513"/>
                  <a:gd name="T30" fmla="*/ 2147483647 w 611"/>
                  <a:gd name="T31" fmla="*/ 2147483647 h 513"/>
                  <a:gd name="T32" fmla="*/ 2147483647 w 611"/>
                  <a:gd name="T33" fmla="*/ 2147483647 h 513"/>
                  <a:gd name="T34" fmla="*/ 2147483647 w 611"/>
                  <a:gd name="T35" fmla="*/ 2147483647 h 513"/>
                  <a:gd name="T36" fmla="*/ 2147483647 w 611"/>
                  <a:gd name="T37" fmla="*/ 2147483647 h 513"/>
                  <a:gd name="T38" fmla="*/ 2147483647 w 611"/>
                  <a:gd name="T39" fmla="*/ 2147483647 h 513"/>
                  <a:gd name="T40" fmla="*/ 2147483647 w 611"/>
                  <a:gd name="T41" fmla="*/ 2147483647 h 513"/>
                  <a:gd name="T42" fmla="*/ 2147483647 w 611"/>
                  <a:gd name="T43" fmla="*/ 2147483647 h 513"/>
                  <a:gd name="T44" fmla="*/ 0 w 611"/>
                  <a:gd name="T45" fmla="*/ 2147483647 h 513"/>
                  <a:gd name="T46" fmla="*/ 0 w 611"/>
                  <a:gd name="T47" fmla="*/ 2147483647 h 513"/>
                  <a:gd name="T48" fmla="*/ 2147483647 w 611"/>
                  <a:gd name="T49" fmla="*/ 2147483647 h 513"/>
                  <a:gd name="T50" fmla="*/ 2147483647 w 611"/>
                  <a:gd name="T51" fmla="*/ 2147483647 h 513"/>
                  <a:gd name="T52" fmla="*/ 2147483647 w 611"/>
                  <a:gd name="T53" fmla="*/ 2147483647 h 513"/>
                  <a:gd name="T54" fmla="*/ 2147483647 w 611"/>
                  <a:gd name="T55" fmla="*/ 2147483647 h 513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611"/>
                  <a:gd name="T85" fmla="*/ 0 h 513"/>
                  <a:gd name="T86" fmla="*/ 611 w 611"/>
                  <a:gd name="T87" fmla="*/ 513 h 513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611" h="513">
                    <a:moveTo>
                      <a:pt x="33" y="445"/>
                    </a:moveTo>
                    <a:lnTo>
                      <a:pt x="104" y="402"/>
                    </a:lnTo>
                    <a:lnTo>
                      <a:pt x="175" y="357"/>
                    </a:lnTo>
                    <a:lnTo>
                      <a:pt x="265" y="299"/>
                    </a:lnTo>
                    <a:lnTo>
                      <a:pt x="359" y="234"/>
                    </a:lnTo>
                    <a:lnTo>
                      <a:pt x="408" y="195"/>
                    </a:lnTo>
                    <a:lnTo>
                      <a:pt x="453" y="156"/>
                    </a:lnTo>
                    <a:lnTo>
                      <a:pt x="498" y="117"/>
                    </a:lnTo>
                    <a:lnTo>
                      <a:pt x="540" y="78"/>
                    </a:lnTo>
                    <a:lnTo>
                      <a:pt x="576" y="39"/>
                    </a:lnTo>
                    <a:lnTo>
                      <a:pt x="605" y="0"/>
                    </a:lnTo>
                    <a:lnTo>
                      <a:pt x="611" y="72"/>
                    </a:lnTo>
                    <a:lnTo>
                      <a:pt x="537" y="137"/>
                    </a:lnTo>
                    <a:lnTo>
                      <a:pt x="359" y="279"/>
                    </a:lnTo>
                    <a:lnTo>
                      <a:pt x="262" y="357"/>
                    </a:lnTo>
                    <a:lnTo>
                      <a:pt x="168" y="425"/>
                    </a:lnTo>
                    <a:lnTo>
                      <a:pt x="91" y="480"/>
                    </a:lnTo>
                    <a:lnTo>
                      <a:pt x="62" y="496"/>
                    </a:lnTo>
                    <a:lnTo>
                      <a:pt x="42" y="506"/>
                    </a:lnTo>
                    <a:lnTo>
                      <a:pt x="16" y="513"/>
                    </a:lnTo>
                    <a:lnTo>
                      <a:pt x="7" y="513"/>
                    </a:lnTo>
                    <a:lnTo>
                      <a:pt x="4" y="513"/>
                    </a:lnTo>
                    <a:lnTo>
                      <a:pt x="0" y="506"/>
                    </a:lnTo>
                    <a:lnTo>
                      <a:pt x="0" y="503"/>
                    </a:lnTo>
                    <a:lnTo>
                      <a:pt x="4" y="487"/>
                    </a:lnTo>
                    <a:lnTo>
                      <a:pt x="13" y="474"/>
                    </a:lnTo>
                    <a:lnTo>
                      <a:pt x="23" y="458"/>
                    </a:lnTo>
                    <a:lnTo>
                      <a:pt x="33" y="445"/>
                    </a:lnTo>
                    <a:close/>
                  </a:path>
                </a:pathLst>
              </a:custGeom>
              <a:solidFill>
                <a:srgbClr val="0101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90" name="Freeform 89"/>
              <p:cNvSpPr>
                <a:spLocks/>
              </p:cNvSpPr>
              <p:nvPr/>
            </p:nvSpPr>
            <p:spPr bwMode="auto">
              <a:xfrm>
                <a:off x="4076700" y="5178425"/>
                <a:ext cx="969962" cy="814388"/>
              </a:xfrm>
              <a:custGeom>
                <a:avLst/>
                <a:gdLst>
                  <a:gd name="T0" fmla="*/ 2147483647 w 611"/>
                  <a:gd name="T1" fmla="*/ 2147483647 h 513"/>
                  <a:gd name="T2" fmla="*/ 2147483647 w 611"/>
                  <a:gd name="T3" fmla="*/ 2147483647 h 513"/>
                  <a:gd name="T4" fmla="*/ 2147483647 w 611"/>
                  <a:gd name="T5" fmla="*/ 2147483647 h 513"/>
                  <a:gd name="T6" fmla="*/ 2147483647 w 611"/>
                  <a:gd name="T7" fmla="*/ 2147483647 h 513"/>
                  <a:gd name="T8" fmla="*/ 2147483647 w 611"/>
                  <a:gd name="T9" fmla="*/ 2147483647 h 513"/>
                  <a:gd name="T10" fmla="*/ 2147483647 w 611"/>
                  <a:gd name="T11" fmla="*/ 2147483647 h 513"/>
                  <a:gd name="T12" fmla="*/ 2147483647 w 611"/>
                  <a:gd name="T13" fmla="*/ 2147483647 h 513"/>
                  <a:gd name="T14" fmla="*/ 2147483647 w 611"/>
                  <a:gd name="T15" fmla="*/ 2147483647 h 513"/>
                  <a:gd name="T16" fmla="*/ 2147483647 w 611"/>
                  <a:gd name="T17" fmla="*/ 2147483647 h 513"/>
                  <a:gd name="T18" fmla="*/ 2147483647 w 611"/>
                  <a:gd name="T19" fmla="*/ 2147483647 h 513"/>
                  <a:gd name="T20" fmla="*/ 2147483647 w 611"/>
                  <a:gd name="T21" fmla="*/ 0 h 513"/>
                  <a:gd name="T22" fmla="*/ 2147483647 w 611"/>
                  <a:gd name="T23" fmla="*/ 2147483647 h 513"/>
                  <a:gd name="T24" fmla="*/ 2147483647 w 611"/>
                  <a:gd name="T25" fmla="*/ 2147483647 h 513"/>
                  <a:gd name="T26" fmla="*/ 2147483647 w 611"/>
                  <a:gd name="T27" fmla="*/ 2147483647 h 513"/>
                  <a:gd name="T28" fmla="*/ 2147483647 w 611"/>
                  <a:gd name="T29" fmla="*/ 2147483647 h 513"/>
                  <a:gd name="T30" fmla="*/ 2147483647 w 611"/>
                  <a:gd name="T31" fmla="*/ 2147483647 h 513"/>
                  <a:gd name="T32" fmla="*/ 2147483647 w 611"/>
                  <a:gd name="T33" fmla="*/ 2147483647 h 513"/>
                  <a:gd name="T34" fmla="*/ 2147483647 w 611"/>
                  <a:gd name="T35" fmla="*/ 2147483647 h 513"/>
                  <a:gd name="T36" fmla="*/ 2147483647 w 611"/>
                  <a:gd name="T37" fmla="*/ 2147483647 h 513"/>
                  <a:gd name="T38" fmla="*/ 2147483647 w 611"/>
                  <a:gd name="T39" fmla="*/ 2147483647 h 513"/>
                  <a:gd name="T40" fmla="*/ 2147483647 w 611"/>
                  <a:gd name="T41" fmla="*/ 2147483647 h 513"/>
                  <a:gd name="T42" fmla="*/ 0 w 611"/>
                  <a:gd name="T43" fmla="*/ 2147483647 h 513"/>
                  <a:gd name="T44" fmla="*/ 0 w 611"/>
                  <a:gd name="T45" fmla="*/ 2147483647 h 513"/>
                  <a:gd name="T46" fmla="*/ 0 w 611"/>
                  <a:gd name="T47" fmla="*/ 2147483647 h 513"/>
                  <a:gd name="T48" fmla="*/ 2147483647 w 611"/>
                  <a:gd name="T49" fmla="*/ 2147483647 h 513"/>
                  <a:gd name="T50" fmla="*/ 2147483647 w 611"/>
                  <a:gd name="T51" fmla="*/ 2147483647 h 513"/>
                  <a:gd name="T52" fmla="*/ 2147483647 w 611"/>
                  <a:gd name="T53" fmla="*/ 2147483647 h 513"/>
                  <a:gd name="T54" fmla="*/ 2147483647 w 611"/>
                  <a:gd name="T55" fmla="*/ 2147483647 h 513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611"/>
                  <a:gd name="T85" fmla="*/ 0 h 513"/>
                  <a:gd name="T86" fmla="*/ 611 w 611"/>
                  <a:gd name="T87" fmla="*/ 513 h 513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611" h="513">
                    <a:moveTo>
                      <a:pt x="33" y="441"/>
                    </a:moveTo>
                    <a:lnTo>
                      <a:pt x="101" y="402"/>
                    </a:lnTo>
                    <a:lnTo>
                      <a:pt x="175" y="357"/>
                    </a:lnTo>
                    <a:lnTo>
                      <a:pt x="262" y="299"/>
                    </a:lnTo>
                    <a:lnTo>
                      <a:pt x="359" y="230"/>
                    </a:lnTo>
                    <a:lnTo>
                      <a:pt x="408" y="195"/>
                    </a:lnTo>
                    <a:lnTo>
                      <a:pt x="453" y="156"/>
                    </a:lnTo>
                    <a:lnTo>
                      <a:pt x="495" y="117"/>
                    </a:lnTo>
                    <a:lnTo>
                      <a:pt x="537" y="78"/>
                    </a:lnTo>
                    <a:lnTo>
                      <a:pt x="573" y="39"/>
                    </a:lnTo>
                    <a:lnTo>
                      <a:pt x="602" y="0"/>
                    </a:lnTo>
                    <a:lnTo>
                      <a:pt x="611" y="72"/>
                    </a:lnTo>
                    <a:lnTo>
                      <a:pt x="534" y="136"/>
                    </a:lnTo>
                    <a:lnTo>
                      <a:pt x="359" y="276"/>
                    </a:lnTo>
                    <a:lnTo>
                      <a:pt x="259" y="354"/>
                    </a:lnTo>
                    <a:lnTo>
                      <a:pt x="165" y="425"/>
                    </a:lnTo>
                    <a:lnTo>
                      <a:pt x="91" y="480"/>
                    </a:lnTo>
                    <a:lnTo>
                      <a:pt x="62" y="496"/>
                    </a:lnTo>
                    <a:lnTo>
                      <a:pt x="39" y="506"/>
                    </a:lnTo>
                    <a:lnTo>
                      <a:pt x="13" y="513"/>
                    </a:lnTo>
                    <a:lnTo>
                      <a:pt x="7" y="513"/>
                    </a:lnTo>
                    <a:lnTo>
                      <a:pt x="0" y="509"/>
                    </a:lnTo>
                    <a:lnTo>
                      <a:pt x="0" y="506"/>
                    </a:lnTo>
                    <a:lnTo>
                      <a:pt x="0" y="500"/>
                    </a:lnTo>
                    <a:lnTo>
                      <a:pt x="4" y="487"/>
                    </a:lnTo>
                    <a:lnTo>
                      <a:pt x="10" y="470"/>
                    </a:lnTo>
                    <a:lnTo>
                      <a:pt x="20" y="457"/>
                    </a:lnTo>
                    <a:lnTo>
                      <a:pt x="33" y="441"/>
                    </a:lnTo>
                    <a:close/>
                  </a:path>
                </a:pathLst>
              </a:custGeom>
              <a:solidFill>
                <a:srgbClr val="0101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</p:grpSp>
        <p:grpSp>
          <p:nvGrpSpPr>
            <p:cNvPr id="29751" name="Group 237"/>
            <p:cNvGrpSpPr>
              <a:grpSpLocks/>
            </p:cNvGrpSpPr>
            <p:nvPr/>
          </p:nvGrpSpPr>
          <p:grpSpPr bwMode="auto">
            <a:xfrm>
              <a:off x="4000500" y="4205288"/>
              <a:ext cx="1046162" cy="1647825"/>
              <a:chOff x="4000500" y="4205288"/>
              <a:chExt cx="1046162" cy="1647825"/>
            </a:xfrm>
          </p:grpSpPr>
          <p:sp>
            <p:nvSpPr>
              <p:cNvPr id="29752" name="Line 90"/>
              <p:cNvSpPr>
                <a:spLocks noChangeShapeType="1"/>
              </p:cNvSpPr>
              <p:nvPr/>
            </p:nvSpPr>
            <p:spPr bwMode="auto">
              <a:xfrm>
                <a:off x="4929188" y="4205288"/>
                <a:ext cx="1587" cy="158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53" name="Line 91"/>
              <p:cNvSpPr>
                <a:spLocks noChangeShapeType="1"/>
              </p:cNvSpPr>
              <p:nvPr/>
            </p:nvSpPr>
            <p:spPr bwMode="auto">
              <a:xfrm flipH="1">
                <a:off x="4857750" y="4205288"/>
                <a:ext cx="71437" cy="206375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54" name="Line 92"/>
              <p:cNvSpPr>
                <a:spLocks noChangeShapeType="1"/>
              </p:cNvSpPr>
              <p:nvPr/>
            </p:nvSpPr>
            <p:spPr bwMode="auto">
              <a:xfrm flipH="1">
                <a:off x="4770438" y="4411663"/>
                <a:ext cx="87312" cy="227013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55" name="Line 93"/>
              <p:cNvSpPr>
                <a:spLocks noChangeShapeType="1"/>
              </p:cNvSpPr>
              <p:nvPr/>
            </p:nvSpPr>
            <p:spPr bwMode="auto">
              <a:xfrm flipH="1">
                <a:off x="4662488" y="4638675"/>
                <a:ext cx="107950" cy="266700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56" name="Line 94"/>
              <p:cNvSpPr>
                <a:spLocks noChangeShapeType="1"/>
              </p:cNvSpPr>
              <p:nvPr/>
            </p:nvSpPr>
            <p:spPr bwMode="auto">
              <a:xfrm flipH="1">
                <a:off x="4538663" y="4905375"/>
                <a:ext cx="123825" cy="284163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57" name="Line 95"/>
              <p:cNvSpPr>
                <a:spLocks noChangeShapeType="1"/>
              </p:cNvSpPr>
              <p:nvPr/>
            </p:nvSpPr>
            <p:spPr bwMode="auto">
              <a:xfrm flipH="1">
                <a:off x="4471988" y="5189538"/>
                <a:ext cx="66675" cy="138113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58" name="Line 96"/>
              <p:cNvSpPr>
                <a:spLocks noChangeShapeType="1"/>
              </p:cNvSpPr>
              <p:nvPr/>
            </p:nvSpPr>
            <p:spPr bwMode="auto">
              <a:xfrm flipH="1">
                <a:off x="4405313" y="5327650"/>
                <a:ext cx="66675" cy="134938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59" name="Line 97"/>
              <p:cNvSpPr>
                <a:spLocks noChangeShapeType="1"/>
              </p:cNvSpPr>
              <p:nvPr/>
            </p:nvSpPr>
            <p:spPr bwMode="auto">
              <a:xfrm flipH="1">
                <a:off x="4333875" y="5462588"/>
                <a:ext cx="71437" cy="128588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60" name="Line 98"/>
              <p:cNvSpPr>
                <a:spLocks noChangeShapeType="1"/>
              </p:cNvSpPr>
              <p:nvPr/>
            </p:nvSpPr>
            <p:spPr bwMode="auto">
              <a:xfrm flipH="1">
                <a:off x="4267200" y="5591175"/>
                <a:ext cx="66675" cy="112713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61" name="Line 99"/>
              <p:cNvSpPr>
                <a:spLocks noChangeShapeType="1"/>
              </p:cNvSpPr>
              <p:nvPr/>
            </p:nvSpPr>
            <p:spPr bwMode="auto">
              <a:xfrm flipH="1">
                <a:off x="4195763" y="5703888"/>
                <a:ext cx="71437" cy="98425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62" name="Line 101"/>
              <p:cNvSpPr>
                <a:spLocks noChangeShapeType="1"/>
              </p:cNvSpPr>
              <p:nvPr/>
            </p:nvSpPr>
            <p:spPr bwMode="auto">
              <a:xfrm>
                <a:off x="5032375" y="4257675"/>
                <a:ext cx="1587" cy="158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63" name="Line 102"/>
              <p:cNvSpPr>
                <a:spLocks noChangeShapeType="1"/>
              </p:cNvSpPr>
              <p:nvPr/>
            </p:nvSpPr>
            <p:spPr bwMode="auto">
              <a:xfrm flipH="1">
                <a:off x="4965700" y="4257675"/>
                <a:ext cx="66675" cy="195263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64" name="Line 103"/>
              <p:cNvSpPr>
                <a:spLocks noChangeShapeType="1"/>
              </p:cNvSpPr>
              <p:nvPr/>
            </p:nvSpPr>
            <p:spPr bwMode="auto">
              <a:xfrm flipH="1">
                <a:off x="4887913" y="4452938"/>
                <a:ext cx="77787" cy="211138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65" name="Line 104"/>
              <p:cNvSpPr>
                <a:spLocks noChangeShapeType="1"/>
              </p:cNvSpPr>
              <p:nvPr/>
            </p:nvSpPr>
            <p:spPr bwMode="auto">
              <a:xfrm flipH="1">
                <a:off x="4791075" y="4664075"/>
                <a:ext cx="96837" cy="252413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66" name="Line 105"/>
              <p:cNvSpPr>
                <a:spLocks noChangeShapeType="1"/>
              </p:cNvSpPr>
              <p:nvPr/>
            </p:nvSpPr>
            <p:spPr bwMode="auto">
              <a:xfrm flipH="1">
                <a:off x="4678363" y="4916488"/>
                <a:ext cx="112712" cy="266700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67" name="Line 106"/>
              <p:cNvSpPr>
                <a:spLocks noChangeShapeType="1"/>
              </p:cNvSpPr>
              <p:nvPr/>
            </p:nvSpPr>
            <p:spPr bwMode="auto">
              <a:xfrm flipH="1">
                <a:off x="4616450" y="5183188"/>
                <a:ext cx="61912" cy="134938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68" name="Line 107"/>
              <p:cNvSpPr>
                <a:spLocks noChangeShapeType="1"/>
              </p:cNvSpPr>
              <p:nvPr/>
            </p:nvSpPr>
            <p:spPr bwMode="auto">
              <a:xfrm flipH="1">
                <a:off x="4554538" y="5318125"/>
                <a:ext cx="61912" cy="128588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69" name="Line 108"/>
              <p:cNvSpPr>
                <a:spLocks noChangeShapeType="1"/>
              </p:cNvSpPr>
              <p:nvPr/>
            </p:nvSpPr>
            <p:spPr bwMode="auto">
              <a:xfrm flipH="1">
                <a:off x="4492625" y="5446713"/>
                <a:ext cx="61912" cy="117475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70" name="Line 109"/>
              <p:cNvSpPr>
                <a:spLocks noChangeShapeType="1"/>
              </p:cNvSpPr>
              <p:nvPr/>
            </p:nvSpPr>
            <p:spPr bwMode="auto">
              <a:xfrm flipH="1">
                <a:off x="4430713" y="5564188"/>
                <a:ext cx="61912" cy="109538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71" name="Line 110"/>
              <p:cNvSpPr>
                <a:spLocks noChangeShapeType="1"/>
              </p:cNvSpPr>
              <p:nvPr/>
            </p:nvSpPr>
            <p:spPr bwMode="auto">
              <a:xfrm flipH="1">
                <a:off x="4370388" y="5673725"/>
                <a:ext cx="60325" cy="92075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72" name="Line 111"/>
              <p:cNvSpPr>
                <a:spLocks noChangeShapeType="1"/>
              </p:cNvSpPr>
              <p:nvPr/>
            </p:nvSpPr>
            <p:spPr bwMode="auto">
              <a:xfrm flipH="1">
                <a:off x="4308475" y="5765800"/>
                <a:ext cx="61912" cy="77788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73" name="Line 112"/>
              <p:cNvSpPr>
                <a:spLocks noChangeShapeType="1"/>
              </p:cNvSpPr>
              <p:nvPr/>
            </p:nvSpPr>
            <p:spPr bwMode="auto">
              <a:xfrm>
                <a:off x="5006975" y="4654550"/>
                <a:ext cx="1587" cy="158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74" name="Line 113"/>
              <p:cNvSpPr>
                <a:spLocks noChangeShapeType="1"/>
              </p:cNvSpPr>
              <p:nvPr/>
            </p:nvSpPr>
            <p:spPr bwMode="auto">
              <a:xfrm flipH="1">
                <a:off x="4970463" y="4654550"/>
                <a:ext cx="36512" cy="12223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75" name="Line 114"/>
              <p:cNvSpPr>
                <a:spLocks noChangeShapeType="1"/>
              </p:cNvSpPr>
              <p:nvPr/>
            </p:nvSpPr>
            <p:spPr bwMode="auto">
              <a:xfrm flipH="1">
                <a:off x="4929188" y="4776788"/>
                <a:ext cx="41275" cy="128588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76" name="Line 115"/>
              <p:cNvSpPr>
                <a:spLocks noChangeShapeType="1"/>
              </p:cNvSpPr>
              <p:nvPr/>
            </p:nvSpPr>
            <p:spPr bwMode="auto">
              <a:xfrm flipH="1">
                <a:off x="4872038" y="4905375"/>
                <a:ext cx="57150" cy="160338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77" name="Line 116"/>
              <p:cNvSpPr>
                <a:spLocks noChangeShapeType="1"/>
              </p:cNvSpPr>
              <p:nvPr/>
            </p:nvSpPr>
            <p:spPr bwMode="auto">
              <a:xfrm flipH="1">
                <a:off x="4805363" y="5065713"/>
                <a:ext cx="66675" cy="169863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78" name="Line 117"/>
              <p:cNvSpPr>
                <a:spLocks noChangeShapeType="1"/>
              </p:cNvSpPr>
              <p:nvPr/>
            </p:nvSpPr>
            <p:spPr bwMode="auto">
              <a:xfrm flipH="1">
                <a:off x="4770438" y="5235575"/>
                <a:ext cx="34925" cy="87313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79" name="Line 118"/>
              <p:cNvSpPr>
                <a:spLocks noChangeShapeType="1"/>
              </p:cNvSpPr>
              <p:nvPr/>
            </p:nvSpPr>
            <p:spPr bwMode="auto">
              <a:xfrm flipH="1">
                <a:off x="4729163" y="5322888"/>
                <a:ext cx="41275" cy="82550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80" name="Line 119"/>
              <p:cNvSpPr>
                <a:spLocks noChangeShapeType="1"/>
              </p:cNvSpPr>
              <p:nvPr/>
            </p:nvSpPr>
            <p:spPr bwMode="auto">
              <a:xfrm flipH="1">
                <a:off x="4687888" y="5405438"/>
                <a:ext cx="41275" cy="77788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81" name="Line 120"/>
              <p:cNvSpPr>
                <a:spLocks noChangeShapeType="1"/>
              </p:cNvSpPr>
              <p:nvPr/>
            </p:nvSpPr>
            <p:spPr bwMode="auto">
              <a:xfrm flipH="1">
                <a:off x="4641850" y="5483225"/>
                <a:ext cx="46037" cy="66675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82" name="Line 121"/>
              <p:cNvSpPr>
                <a:spLocks noChangeShapeType="1"/>
              </p:cNvSpPr>
              <p:nvPr/>
            </p:nvSpPr>
            <p:spPr bwMode="auto">
              <a:xfrm flipH="1">
                <a:off x="4595813" y="5549900"/>
                <a:ext cx="46037" cy="61913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83" name="Line 122"/>
              <p:cNvSpPr>
                <a:spLocks noChangeShapeType="1"/>
              </p:cNvSpPr>
              <p:nvPr/>
            </p:nvSpPr>
            <p:spPr bwMode="auto">
              <a:xfrm flipH="1">
                <a:off x="4549775" y="5611813"/>
                <a:ext cx="46037" cy="50800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84" name="Line 123"/>
              <p:cNvSpPr>
                <a:spLocks noChangeShapeType="1"/>
              </p:cNvSpPr>
              <p:nvPr/>
            </p:nvSpPr>
            <p:spPr bwMode="auto">
              <a:xfrm>
                <a:off x="4533900" y="4524375"/>
                <a:ext cx="1587" cy="158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85" name="Line 124"/>
              <p:cNvSpPr>
                <a:spLocks noChangeShapeType="1"/>
              </p:cNvSpPr>
              <p:nvPr/>
            </p:nvSpPr>
            <p:spPr bwMode="auto">
              <a:xfrm flipH="1">
                <a:off x="4497388" y="4524375"/>
                <a:ext cx="36512" cy="109538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86" name="Line 125"/>
              <p:cNvSpPr>
                <a:spLocks noChangeShapeType="1"/>
              </p:cNvSpPr>
              <p:nvPr/>
            </p:nvSpPr>
            <p:spPr bwMode="auto">
              <a:xfrm flipH="1">
                <a:off x="4451350" y="4633913"/>
                <a:ext cx="46037" cy="112713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87" name="Line 126"/>
              <p:cNvSpPr>
                <a:spLocks noChangeShapeType="1"/>
              </p:cNvSpPr>
              <p:nvPr/>
            </p:nvSpPr>
            <p:spPr bwMode="auto">
              <a:xfrm flipH="1">
                <a:off x="4395788" y="4746625"/>
                <a:ext cx="55562" cy="138113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88" name="Line 127"/>
              <p:cNvSpPr>
                <a:spLocks noChangeShapeType="1"/>
              </p:cNvSpPr>
              <p:nvPr/>
            </p:nvSpPr>
            <p:spPr bwMode="auto">
              <a:xfrm flipH="1">
                <a:off x="4324350" y="4884738"/>
                <a:ext cx="71437" cy="155575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89" name="Line 128"/>
              <p:cNvSpPr>
                <a:spLocks noChangeShapeType="1"/>
              </p:cNvSpPr>
              <p:nvPr/>
            </p:nvSpPr>
            <p:spPr bwMode="auto">
              <a:xfrm flipH="1">
                <a:off x="4246563" y="5040313"/>
                <a:ext cx="77787" cy="149225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90" name="Line 129"/>
              <p:cNvSpPr>
                <a:spLocks noChangeShapeType="1"/>
              </p:cNvSpPr>
              <p:nvPr/>
            </p:nvSpPr>
            <p:spPr bwMode="auto">
              <a:xfrm flipH="1">
                <a:off x="4200525" y="5189538"/>
                <a:ext cx="46037" cy="71438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91" name="Line 130"/>
              <p:cNvSpPr>
                <a:spLocks noChangeShapeType="1"/>
              </p:cNvSpPr>
              <p:nvPr/>
            </p:nvSpPr>
            <p:spPr bwMode="auto">
              <a:xfrm flipH="1">
                <a:off x="4159250" y="5260975"/>
                <a:ext cx="41275" cy="61913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92" name="Line 131"/>
              <p:cNvSpPr>
                <a:spLocks noChangeShapeType="1"/>
              </p:cNvSpPr>
              <p:nvPr/>
            </p:nvSpPr>
            <p:spPr bwMode="auto">
              <a:xfrm flipH="1">
                <a:off x="4113213" y="5322888"/>
                <a:ext cx="46037" cy="61913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93" name="Line 132"/>
              <p:cNvSpPr>
                <a:spLocks noChangeShapeType="1"/>
              </p:cNvSpPr>
              <p:nvPr/>
            </p:nvSpPr>
            <p:spPr bwMode="auto">
              <a:xfrm flipH="1">
                <a:off x="4062413" y="5384800"/>
                <a:ext cx="50800" cy="46038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94" name="Line 133"/>
              <p:cNvSpPr>
                <a:spLocks noChangeShapeType="1"/>
              </p:cNvSpPr>
              <p:nvPr/>
            </p:nvSpPr>
            <p:spPr bwMode="auto">
              <a:xfrm>
                <a:off x="4333875" y="4705350"/>
                <a:ext cx="1587" cy="158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95" name="Line 134"/>
              <p:cNvSpPr>
                <a:spLocks noChangeShapeType="1"/>
              </p:cNvSpPr>
              <p:nvPr/>
            </p:nvSpPr>
            <p:spPr bwMode="auto">
              <a:xfrm flipH="1">
                <a:off x="4313238" y="4705350"/>
                <a:ext cx="20637" cy="50800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96" name="Line 135"/>
              <p:cNvSpPr>
                <a:spLocks noChangeShapeType="1"/>
              </p:cNvSpPr>
              <p:nvPr/>
            </p:nvSpPr>
            <p:spPr bwMode="auto">
              <a:xfrm flipH="1">
                <a:off x="4287838" y="4756150"/>
                <a:ext cx="25400" cy="61913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97" name="Line 136"/>
              <p:cNvSpPr>
                <a:spLocks noChangeShapeType="1"/>
              </p:cNvSpPr>
              <p:nvPr/>
            </p:nvSpPr>
            <p:spPr bwMode="auto">
              <a:xfrm flipH="1">
                <a:off x="4256088" y="4818063"/>
                <a:ext cx="31750" cy="77788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98" name="Line 137"/>
              <p:cNvSpPr>
                <a:spLocks noChangeShapeType="1"/>
              </p:cNvSpPr>
              <p:nvPr/>
            </p:nvSpPr>
            <p:spPr bwMode="auto">
              <a:xfrm flipH="1">
                <a:off x="4221163" y="4895850"/>
                <a:ext cx="34925" cy="82550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99" name="Line 138"/>
              <p:cNvSpPr>
                <a:spLocks noChangeShapeType="1"/>
              </p:cNvSpPr>
              <p:nvPr/>
            </p:nvSpPr>
            <p:spPr bwMode="auto">
              <a:xfrm flipH="1">
                <a:off x="4170363" y="4978400"/>
                <a:ext cx="50800" cy="87313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00" name="Line 139"/>
              <p:cNvSpPr>
                <a:spLocks noChangeShapeType="1"/>
              </p:cNvSpPr>
              <p:nvPr/>
            </p:nvSpPr>
            <p:spPr bwMode="auto">
              <a:xfrm flipH="1">
                <a:off x="4113213" y="5065713"/>
                <a:ext cx="57150" cy="87313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01" name="Line 140"/>
              <p:cNvSpPr>
                <a:spLocks noChangeShapeType="1"/>
              </p:cNvSpPr>
              <p:nvPr/>
            </p:nvSpPr>
            <p:spPr bwMode="auto">
              <a:xfrm flipH="1">
                <a:off x="4083050" y="5153025"/>
                <a:ext cx="30162" cy="36513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02" name="Line 141"/>
              <p:cNvSpPr>
                <a:spLocks noChangeShapeType="1"/>
              </p:cNvSpPr>
              <p:nvPr/>
            </p:nvSpPr>
            <p:spPr bwMode="auto">
              <a:xfrm flipH="1">
                <a:off x="4051300" y="5189538"/>
                <a:ext cx="31750" cy="41275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03" name="Line 142"/>
              <p:cNvSpPr>
                <a:spLocks noChangeShapeType="1"/>
              </p:cNvSpPr>
              <p:nvPr/>
            </p:nvSpPr>
            <p:spPr bwMode="auto">
              <a:xfrm>
                <a:off x="5021263" y="4983163"/>
                <a:ext cx="1587" cy="158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04" name="Line 143"/>
              <p:cNvSpPr>
                <a:spLocks noChangeShapeType="1"/>
              </p:cNvSpPr>
              <p:nvPr/>
            </p:nvSpPr>
            <p:spPr bwMode="auto">
              <a:xfrm flipH="1">
                <a:off x="5000625" y="4983163"/>
                <a:ext cx="20637" cy="57150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05" name="Line 144"/>
              <p:cNvSpPr>
                <a:spLocks noChangeShapeType="1"/>
              </p:cNvSpPr>
              <p:nvPr/>
            </p:nvSpPr>
            <p:spPr bwMode="auto">
              <a:xfrm flipH="1">
                <a:off x="4979988" y="5040313"/>
                <a:ext cx="20637" cy="61913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06" name="Line 145"/>
              <p:cNvSpPr>
                <a:spLocks noChangeShapeType="1"/>
              </p:cNvSpPr>
              <p:nvPr/>
            </p:nvSpPr>
            <p:spPr bwMode="auto">
              <a:xfrm flipH="1">
                <a:off x="4949825" y="5102225"/>
                <a:ext cx="30162" cy="71438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07" name="Line 146"/>
              <p:cNvSpPr>
                <a:spLocks noChangeShapeType="1"/>
              </p:cNvSpPr>
              <p:nvPr/>
            </p:nvSpPr>
            <p:spPr bwMode="auto">
              <a:xfrm flipH="1">
                <a:off x="4908550" y="5173663"/>
                <a:ext cx="41275" cy="87313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08" name="Line 147"/>
              <p:cNvSpPr>
                <a:spLocks noChangeShapeType="1"/>
              </p:cNvSpPr>
              <p:nvPr/>
            </p:nvSpPr>
            <p:spPr bwMode="auto">
              <a:xfrm flipH="1">
                <a:off x="4857750" y="5260975"/>
                <a:ext cx="50800" cy="87313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09" name="Line 148"/>
              <p:cNvSpPr>
                <a:spLocks noChangeShapeType="1"/>
              </p:cNvSpPr>
              <p:nvPr/>
            </p:nvSpPr>
            <p:spPr bwMode="auto">
              <a:xfrm flipH="1">
                <a:off x="4805363" y="5348288"/>
                <a:ext cx="52387" cy="82550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10" name="Line 149"/>
              <p:cNvSpPr>
                <a:spLocks noChangeShapeType="1"/>
              </p:cNvSpPr>
              <p:nvPr/>
            </p:nvSpPr>
            <p:spPr bwMode="auto">
              <a:xfrm flipH="1">
                <a:off x="4775200" y="5430838"/>
                <a:ext cx="30162" cy="41275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11" name="Line 150"/>
              <p:cNvSpPr>
                <a:spLocks noChangeShapeType="1"/>
              </p:cNvSpPr>
              <p:nvPr/>
            </p:nvSpPr>
            <p:spPr bwMode="auto">
              <a:xfrm flipH="1">
                <a:off x="4738688" y="5472113"/>
                <a:ext cx="36512" cy="36513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12" name="Line 151"/>
              <p:cNvSpPr>
                <a:spLocks noChangeShapeType="1"/>
              </p:cNvSpPr>
              <p:nvPr/>
            </p:nvSpPr>
            <p:spPr bwMode="auto">
              <a:xfrm>
                <a:off x="4729163" y="4360863"/>
                <a:ext cx="1587" cy="158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13" name="Line 152"/>
              <p:cNvSpPr>
                <a:spLocks noChangeShapeType="1"/>
              </p:cNvSpPr>
              <p:nvPr/>
            </p:nvSpPr>
            <p:spPr bwMode="auto">
              <a:xfrm flipH="1">
                <a:off x="4657725" y="4360863"/>
                <a:ext cx="71437" cy="184150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14" name="Line 153"/>
              <p:cNvSpPr>
                <a:spLocks noChangeShapeType="1"/>
              </p:cNvSpPr>
              <p:nvPr/>
            </p:nvSpPr>
            <p:spPr bwMode="auto">
              <a:xfrm flipH="1">
                <a:off x="4579938" y="4545013"/>
                <a:ext cx="77787" cy="201613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15" name="Line 154"/>
              <p:cNvSpPr>
                <a:spLocks noChangeShapeType="1"/>
              </p:cNvSpPr>
              <p:nvPr/>
            </p:nvSpPr>
            <p:spPr bwMode="auto">
              <a:xfrm flipH="1">
                <a:off x="4483100" y="4746625"/>
                <a:ext cx="96837" cy="236538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16" name="Line 155"/>
              <p:cNvSpPr>
                <a:spLocks noChangeShapeType="1"/>
              </p:cNvSpPr>
              <p:nvPr/>
            </p:nvSpPr>
            <p:spPr bwMode="auto">
              <a:xfrm flipH="1">
                <a:off x="4370388" y="4983163"/>
                <a:ext cx="112712" cy="252413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17" name="Line 156"/>
              <p:cNvSpPr>
                <a:spLocks noChangeShapeType="1"/>
              </p:cNvSpPr>
              <p:nvPr/>
            </p:nvSpPr>
            <p:spPr bwMode="auto">
              <a:xfrm flipH="1">
                <a:off x="4313238" y="5235575"/>
                <a:ext cx="57150" cy="123825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18" name="Line 157"/>
              <p:cNvSpPr>
                <a:spLocks noChangeShapeType="1"/>
              </p:cNvSpPr>
              <p:nvPr/>
            </p:nvSpPr>
            <p:spPr bwMode="auto">
              <a:xfrm flipH="1">
                <a:off x="4251325" y="5359400"/>
                <a:ext cx="61912" cy="123825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19" name="Line 158"/>
              <p:cNvSpPr>
                <a:spLocks noChangeShapeType="1"/>
              </p:cNvSpPr>
              <p:nvPr/>
            </p:nvSpPr>
            <p:spPr bwMode="auto">
              <a:xfrm flipH="1">
                <a:off x="4184650" y="5483225"/>
                <a:ext cx="66675" cy="112713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20" name="Line 159"/>
              <p:cNvSpPr>
                <a:spLocks noChangeShapeType="1"/>
              </p:cNvSpPr>
              <p:nvPr/>
            </p:nvSpPr>
            <p:spPr bwMode="auto">
              <a:xfrm flipH="1">
                <a:off x="4122738" y="5595938"/>
                <a:ext cx="61912" cy="98425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21" name="Line 160"/>
              <p:cNvSpPr>
                <a:spLocks noChangeShapeType="1"/>
              </p:cNvSpPr>
              <p:nvPr/>
            </p:nvSpPr>
            <p:spPr bwMode="auto">
              <a:xfrm flipH="1">
                <a:off x="4062413" y="5694363"/>
                <a:ext cx="60325" cy="92075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22" name="Line 161"/>
              <p:cNvSpPr>
                <a:spLocks noChangeShapeType="1"/>
              </p:cNvSpPr>
              <p:nvPr/>
            </p:nvSpPr>
            <p:spPr bwMode="auto">
              <a:xfrm flipH="1">
                <a:off x="4000500" y="5786438"/>
                <a:ext cx="61912" cy="66675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23" name="Line 162"/>
              <p:cNvSpPr>
                <a:spLocks noChangeShapeType="1"/>
              </p:cNvSpPr>
              <p:nvPr/>
            </p:nvSpPr>
            <p:spPr bwMode="auto">
              <a:xfrm>
                <a:off x="4021138" y="4797425"/>
                <a:ext cx="1587" cy="158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24" name="Line 163"/>
              <p:cNvSpPr>
                <a:spLocks noChangeShapeType="1"/>
              </p:cNvSpPr>
              <p:nvPr/>
            </p:nvSpPr>
            <p:spPr bwMode="auto">
              <a:xfrm>
                <a:off x="4021138" y="4797425"/>
                <a:ext cx="87312" cy="2698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25" name="Line 164"/>
              <p:cNvSpPr>
                <a:spLocks noChangeShapeType="1"/>
              </p:cNvSpPr>
              <p:nvPr/>
            </p:nvSpPr>
            <p:spPr bwMode="auto">
              <a:xfrm>
                <a:off x="4108450" y="4824413"/>
                <a:ext cx="230187" cy="60325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26" name="Line 165"/>
              <p:cNvSpPr>
                <a:spLocks noChangeShapeType="1"/>
              </p:cNvSpPr>
              <p:nvPr/>
            </p:nvSpPr>
            <p:spPr bwMode="auto">
              <a:xfrm>
                <a:off x="4338638" y="4884738"/>
                <a:ext cx="153987" cy="31750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27" name="Line 166"/>
              <p:cNvSpPr>
                <a:spLocks noChangeShapeType="1"/>
              </p:cNvSpPr>
              <p:nvPr/>
            </p:nvSpPr>
            <p:spPr bwMode="auto">
              <a:xfrm>
                <a:off x="4492625" y="4916488"/>
                <a:ext cx="169862" cy="36513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28" name="Line 167"/>
              <p:cNvSpPr>
                <a:spLocks noChangeShapeType="1"/>
              </p:cNvSpPr>
              <p:nvPr/>
            </p:nvSpPr>
            <p:spPr bwMode="auto">
              <a:xfrm>
                <a:off x="4662488" y="4953000"/>
                <a:ext cx="179387" cy="25400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29" name="Line 168"/>
              <p:cNvSpPr>
                <a:spLocks noChangeShapeType="1"/>
              </p:cNvSpPr>
              <p:nvPr/>
            </p:nvSpPr>
            <p:spPr bwMode="auto">
              <a:xfrm>
                <a:off x="4841875" y="4978400"/>
                <a:ext cx="179387" cy="2063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30" name="Line 169"/>
              <p:cNvSpPr>
                <a:spLocks noChangeShapeType="1"/>
              </p:cNvSpPr>
              <p:nvPr/>
            </p:nvSpPr>
            <p:spPr bwMode="auto">
              <a:xfrm>
                <a:off x="4035425" y="4983163"/>
                <a:ext cx="1587" cy="158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31" name="Line 170"/>
              <p:cNvSpPr>
                <a:spLocks noChangeShapeType="1"/>
              </p:cNvSpPr>
              <p:nvPr/>
            </p:nvSpPr>
            <p:spPr bwMode="auto">
              <a:xfrm>
                <a:off x="4035425" y="4983163"/>
                <a:ext cx="87312" cy="30163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32" name="Line 171"/>
              <p:cNvSpPr>
                <a:spLocks noChangeShapeType="1"/>
              </p:cNvSpPr>
              <p:nvPr/>
            </p:nvSpPr>
            <p:spPr bwMode="auto">
              <a:xfrm>
                <a:off x="4122738" y="5013325"/>
                <a:ext cx="98425" cy="2698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33" name="Line 172"/>
              <p:cNvSpPr>
                <a:spLocks noChangeShapeType="1"/>
              </p:cNvSpPr>
              <p:nvPr/>
            </p:nvSpPr>
            <p:spPr bwMode="auto">
              <a:xfrm>
                <a:off x="4221163" y="5040313"/>
                <a:ext cx="128587" cy="34925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34" name="Line 173"/>
              <p:cNvSpPr>
                <a:spLocks noChangeShapeType="1"/>
              </p:cNvSpPr>
              <p:nvPr/>
            </p:nvSpPr>
            <p:spPr bwMode="auto">
              <a:xfrm>
                <a:off x="4349750" y="5075238"/>
                <a:ext cx="147637" cy="31750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35" name="Line 174"/>
              <p:cNvSpPr>
                <a:spLocks noChangeShapeType="1"/>
              </p:cNvSpPr>
              <p:nvPr/>
            </p:nvSpPr>
            <p:spPr bwMode="auto">
              <a:xfrm>
                <a:off x="4497388" y="4863230"/>
                <a:ext cx="165100" cy="30163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36" name="Line 175"/>
              <p:cNvSpPr>
                <a:spLocks noChangeShapeType="1"/>
              </p:cNvSpPr>
              <p:nvPr/>
            </p:nvSpPr>
            <p:spPr bwMode="auto">
              <a:xfrm>
                <a:off x="4662488" y="5137150"/>
                <a:ext cx="179387" cy="2063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37" name="Line 176"/>
              <p:cNvSpPr>
                <a:spLocks noChangeShapeType="1"/>
              </p:cNvSpPr>
              <p:nvPr/>
            </p:nvSpPr>
            <p:spPr bwMode="auto">
              <a:xfrm>
                <a:off x="4841875" y="5157788"/>
                <a:ext cx="87312" cy="6350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38" name="Line 177"/>
              <p:cNvSpPr>
                <a:spLocks noChangeShapeType="1"/>
              </p:cNvSpPr>
              <p:nvPr/>
            </p:nvSpPr>
            <p:spPr bwMode="auto">
              <a:xfrm>
                <a:off x="4929188" y="5164138"/>
                <a:ext cx="92075" cy="158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39" name="Line 178"/>
              <p:cNvSpPr>
                <a:spLocks noChangeShapeType="1"/>
              </p:cNvSpPr>
              <p:nvPr/>
            </p:nvSpPr>
            <p:spPr bwMode="auto">
              <a:xfrm>
                <a:off x="4062413" y="5189538"/>
                <a:ext cx="1587" cy="158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40" name="Line 179"/>
              <p:cNvSpPr>
                <a:spLocks noChangeShapeType="1"/>
              </p:cNvSpPr>
              <p:nvPr/>
            </p:nvSpPr>
            <p:spPr bwMode="auto">
              <a:xfrm>
                <a:off x="4062413" y="5189538"/>
                <a:ext cx="107950" cy="30163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41" name="Line 180"/>
              <p:cNvSpPr>
                <a:spLocks noChangeShapeType="1"/>
              </p:cNvSpPr>
              <p:nvPr/>
            </p:nvSpPr>
            <p:spPr bwMode="auto">
              <a:xfrm>
                <a:off x="4170363" y="5219700"/>
                <a:ext cx="112712" cy="31750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42" name="Line 181"/>
              <p:cNvSpPr>
                <a:spLocks noChangeShapeType="1"/>
              </p:cNvSpPr>
              <p:nvPr/>
            </p:nvSpPr>
            <p:spPr bwMode="auto">
              <a:xfrm>
                <a:off x="4283075" y="5251450"/>
                <a:ext cx="138112" cy="30163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43" name="Line 182"/>
              <p:cNvSpPr>
                <a:spLocks noChangeShapeType="1"/>
              </p:cNvSpPr>
              <p:nvPr/>
            </p:nvSpPr>
            <p:spPr bwMode="auto">
              <a:xfrm>
                <a:off x="4421188" y="5281613"/>
                <a:ext cx="153987" cy="25400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44" name="Line 183"/>
              <p:cNvSpPr>
                <a:spLocks noChangeShapeType="1"/>
              </p:cNvSpPr>
              <p:nvPr/>
            </p:nvSpPr>
            <p:spPr bwMode="auto">
              <a:xfrm>
                <a:off x="4575175" y="5307013"/>
                <a:ext cx="76200" cy="11113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45" name="Line 184"/>
              <p:cNvSpPr>
                <a:spLocks noChangeShapeType="1"/>
              </p:cNvSpPr>
              <p:nvPr/>
            </p:nvSpPr>
            <p:spPr bwMode="auto">
              <a:xfrm>
                <a:off x="4651375" y="5318125"/>
                <a:ext cx="77787" cy="4763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46" name="Line 185"/>
              <p:cNvSpPr>
                <a:spLocks noChangeShapeType="1"/>
              </p:cNvSpPr>
              <p:nvPr/>
            </p:nvSpPr>
            <p:spPr bwMode="auto">
              <a:xfrm>
                <a:off x="4729163" y="5322888"/>
                <a:ext cx="76200" cy="4763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47" name="Line 186"/>
              <p:cNvSpPr>
                <a:spLocks noChangeShapeType="1"/>
              </p:cNvSpPr>
              <p:nvPr/>
            </p:nvSpPr>
            <p:spPr bwMode="auto">
              <a:xfrm>
                <a:off x="4805363" y="5327650"/>
                <a:ext cx="73025" cy="158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48" name="Line 187"/>
              <p:cNvSpPr>
                <a:spLocks noChangeShapeType="1"/>
              </p:cNvSpPr>
              <p:nvPr/>
            </p:nvSpPr>
            <p:spPr bwMode="auto">
              <a:xfrm flipV="1">
                <a:off x="4878388" y="5318125"/>
                <a:ext cx="66675" cy="9525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49" name="Line 188"/>
              <p:cNvSpPr>
                <a:spLocks noChangeShapeType="1"/>
              </p:cNvSpPr>
              <p:nvPr/>
            </p:nvSpPr>
            <p:spPr bwMode="auto">
              <a:xfrm flipV="1">
                <a:off x="4945063" y="5307013"/>
                <a:ext cx="61912" cy="11113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50" name="Line 189"/>
              <p:cNvSpPr>
                <a:spLocks noChangeShapeType="1"/>
              </p:cNvSpPr>
              <p:nvPr/>
            </p:nvSpPr>
            <p:spPr bwMode="auto">
              <a:xfrm>
                <a:off x="4446588" y="4576763"/>
                <a:ext cx="1587" cy="158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51" name="Line 190"/>
              <p:cNvSpPr>
                <a:spLocks noChangeShapeType="1"/>
              </p:cNvSpPr>
              <p:nvPr/>
            </p:nvSpPr>
            <p:spPr bwMode="auto">
              <a:xfrm>
                <a:off x="4446588" y="4576763"/>
                <a:ext cx="50800" cy="9525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52" name="Line 191"/>
              <p:cNvSpPr>
                <a:spLocks noChangeShapeType="1"/>
              </p:cNvSpPr>
              <p:nvPr/>
            </p:nvSpPr>
            <p:spPr bwMode="auto">
              <a:xfrm>
                <a:off x="4497388" y="4586288"/>
                <a:ext cx="144462" cy="2698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53" name="Line 192"/>
              <p:cNvSpPr>
                <a:spLocks noChangeShapeType="1"/>
              </p:cNvSpPr>
              <p:nvPr/>
            </p:nvSpPr>
            <p:spPr bwMode="auto">
              <a:xfrm>
                <a:off x="4641850" y="4613275"/>
                <a:ext cx="87312" cy="1428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54" name="Line 193"/>
              <p:cNvSpPr>
                <a:spLocks noChangeShapeType="1"/>
              </p:cNvSpPr>
              <p:nvPr/>
            </p:nvSpPr>
            <p:spPr bwMode="auto">
              <a:xfrm>
                <a:off x="4729163" y="4627563"/>
                <a:ext cx="103187" cy="11113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55" name="Line 194"/>
              <p:cNvSpPr>
                <a:spLocks noChangeShapeType="1"/>
              </p:cNvSpPr>
              <p:nvPr/>
            </p:nvSpPr>
            <p:spPr bwMode="auto">
              <a:xfrm>
                <a:off x="4832350" y="4638675"/>
                <a:ext cx="107950" cy="9525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56" name="Line 195"/>
              <p:cNvSpPr>
                <a:spLocks noChangeShapeType="1"/>
              </p:cNvSpPr>
              <p:nvPr/>
            </p:nvSpPr>
            <p:spPr bwMode="auto">
              <a:xfrm>
                <a:off x="4940300" y="4648200"/>
                <a:ext cx="106362" cy="6350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57" name="Line 196"/>
              <p:cNvSpPr>
                <a:spLocks noChangeShapeType="1"/>
              </p:cNvSpPr>
              <p:nvPr/>
            </p:nvSpPr>
            <p:spPr bwMode="auto">
              <a:xfrm>
                <a:off x="4637088" y="4457700"/>
                <a:ext cx="1587" cy="158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58" name="Line 197"/>
              <p:cNvSpPr>
                <a:spLocks noChangeShapeType="1"/>
              </p:cNvSpPr>
              <p:nvPr/>
            </p:nvSpPr>
            <p:spPr bwMode="auto">
              <a:xfrm>
                <a:off x="4637088" y="4457700"/>
                <a:ext cx="128587" cy="15875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59" name="Line 198"/>
              <p:cNvSpPr>
                <a:spLocks noChangeShapeType="1"/>
              </p:cNvSpPr>
              <p:nvPr/>
            </p:nvSpPr>
            <p:spPr bwMode="auto">
              <a:xfrm>
                <a:off x="4765675" y="4473575"/>
                <a:ext cx="127000" cy="11113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60" name="Line 199"/>
              <p:cNvSpPr>
                <a:spLocks noChangeShapeType="1"/>
              </p:cNvSpPr>
              <p:nvPr/>
            </p:nvSpPr>
            <p:spPr bwMode="auto">
              <a:xfrm>
                <a:off x="4892675" y="4484688"/>
                <a:ext cx="73025" cy="4763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61" name="Line 200"/>
              <p:cNvSpPr>
                <a:spLocks noChangeShapeType="1"/>
              </p:cNvSpPr>
              <p:nvPr/>
            </p:nvSpPr>
            <p:spPr bwMode="auto">
              <a:xfrm flipV="1">
                <a:off x="4965700" y="4484688"/>
                <a:ext cx="66675" cy="4763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62" name="Line 201"/>
              <p:cNvSpPr>
                <a:spLocks noChangeShapeType="1"/>
              </p:cNvSpPr>
              <p:nvPr/>
            </p:nvSpPr>
            <p:spPr bwMode="auto">
              <a:xfrm>
                <a:off x="4062413" y="5368925"/>
                <a:ext cx="1587" cy="158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63" name="Line 202"/>
              <p:cNvSpPr>
                <a:spLocks noChangeShapeType="1"/>
              </p:cNvSpPr>
              <p:nvPr/>
            </p:nvSpPr>
            <p:spPr bwMode="auto">
              <a:xfrm>
                <a:off x="4062413" y="5368925"/>
                <a:ext cx="76200" cy="25400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64" name="Line 203"/>
              <p:cNvSpPr>
                <a:spLocks noChangeShapeType="1"/>
              </p:cNvSpPr>
              <p:nvPr/>
            </p:nvSpPr>
            <p:spPr bwMode="auto">
              <a:xfrm>
                <a:off x="4138613" y="5394325"/>
                <a:ext cx="87312" cy="2063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65" name="Line 204"/>
              <p:cNvSpPr>
                <a:spLocks noChangeShapeType="1"/>
              </p:cNvSpPr>
              <p:nvPr/>
            </p:nvSpPr>
            <p:spPr bwMode="auto">
              <a:xfrm>
                <a:off x="4225925" y="5414963"/>
                <a:ext cx="103187" cy="2698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66" name="Line 205"/>
              <p:cNvSpPr>
                <a:spLocks noChangeShapeType="1"/>
              </p:cNvSpPr>
              <p:nvPr/>
            </p:nvSpPr>
            <p:spPr bwMode="auto">
              <a:xfrm>
                <a:off x="4329113" y="5441950"/>
                <a:ext cx="112712" cy="2063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67" name="Line 206"/>
              <p:cNvSpPr>
                <a:spLocks noChangeShapeType="1"/>
              </p:cNvSpPr>
              <p:nvPr/>
            </p:nvSpPr>
            <p:spPr bwMode="auto">
              <a:xfrm>
                <a:off x="4441825" y="5462588"/>
                <a:ext cx="117475" cy="1428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68" name="Line 207"/>
              <p:cNvSpPr>
                <a:spLocks noChangeShapeType="1"/>
              </p:cNvSpPr>
              <p:nvPr/>
            </p:nvSpPr>
            <p:spPr bwMode="auto">
              <a:xfrm>
                <a:off x="4559300" y="5476875"/>
                <a:ext cx="57150" cy="6350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69" name="Line 208"/>
              <p:cNvSpPr>
                <a:spLocks noChangeShapeType="1"/>
              </p:cNvSpPr>
              <p:nvPr/>
            </p:nvSpPr>
            <p:spPr bwMode="auto">
              <a:xfrm>
                <a:off x="4616450" y="5483225"/>
                <a:ext cx="50800" cy="158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70" name="Line 209"/>
              <p:cNvSpPr>
                <a:spLocks noChangeShapeType="1"/>
              </p:cNvSpPr>
              <p:nvPr/>
            </p:nvSpPr>
            <p:spPr bwMode="auto">
              <a:xfrm flipV="1">
                <a:off x="4667250" y="5476875"/>
                <a:ext cx="50800" cy="6350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71" name="Line 210"/>
              <p:cNvSpPr>
                <a:spLocks noChangeShapeType="1"/>
              </p:cNvSpPr>
              <p:nvPr/>
            </p:nvSpPr>
            <p:spPr bwMode="auto">
              <a:xfrm flipV="1">
                <a:off x="4718050" y="5472113"/>
                <a:ext cx="47625" cy="4763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72" name="Line 211"/>
              <p:cNvSpPr>
                <a:spLocks noChangeShapeType="1"/>
              </p:cNvSpPr>
              <p:nvPr/>
            </p:nvSpPr>
            <p:spPr bwMode="auto">
              <a:xfrm>
                <a:off x="4025900" y="5549900"/>
                <a:ext cx="1587" cy="158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73" name="Line 212"/>
              <p:cNvSpPr>
                <a:spLocks noChangeShapeType="1"/>
              </p:cNvSpPr>
              <p:nvPr/>
            </p:nvSpPr>
            <p:spPr bwMode="auto">
              <a:xfrm>
                <a:off x="4025900" y="5549900"/>
                <a:ext cx="57150" cy="20638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74" name="Line 213"/>
              <p:cNvSpPr>
                <a:spLocks noChangeShapeType="1"/>
              </p:cNvSpPr>
              <p:nvPr/>
            </p:nvSpPr>
            <p:spPr bwMode="auto">
              <a:xfrm>
                <a:off x="4083050" y="5570538"/>
                <a:ext cx="66675" cy="25400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75" name="Line 214"/>
              <p:cNvSpPr>
                <a:spLocks noChangeShapeType="1"/>
              </p:cNvSpPr>
              <p:nvPr/>
            </p:nvSpPr>
            <p:spPr bwMode="auto">
              <a:xfrm>
                <a:off x="4149725" y="5595938"/>
                <a:ext cx="76200" cy="25400"/>
              </a:xfrm>
              <a:prstGeom prst="line">
                <a:avLst/>
              </a:prstGeom>
              <a:noFill/>
              <a:ln w="16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76" name="Line 215"/>
              <p:cNvSpPr>
                <a:spLocks noChangeShapeType="1"/>
              </p:cNvSpPr>
              <p:nvPr/>
            </p:nvSpPr>
            <p:spPr bwMode="auto">
              <a:xfrm>
                <a:off x="4225925" y="5621338"/>
                <a:ext cx="92075" cy="2063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77" name="Line 216"/>
              <p:cNvSpPr>
                <a:spLocks noChangeShapeType="1"/>
              </p:cNvSpPr>
              <p:nvPr/>
            </p:nvSpPr>
            <p:spPr bwMode="auto">
              <a:xfrm>
                <a:off x="4318000" y="5641975"/>
                <a:ext cx="98425" cy="15875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78" name="Line 217"/>
              <p:cNvSpPr>
                <a:spLocks noChangeShapeType="1"/>
              </p:cNvSpPr>
              <p:nvPr/>
            </p:nvSpPr>
            <p:spPr bwMode="auto">
              <a:xfrm>
                <a:off x="4416425" y="5657850"/>
                <a:ext cx="46037" cy="4763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79" name="Line 218"/>
              <p:cNvSpPr>
                <a:spLocks noChangeShapeType="1"/>
              </p:cNvSpPr>
              <p:nvPr/>
            </p:nvSpPr>
            <p:spPr bwMode="auto">
              <a:xfrm>
                <a:off x="4462463" y="5662613"/>
                <a:ext cx="46037" cy="158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80" name="Line 219"/>
              <p:cNvSpPr>
                <a:spLocks noChangeShapeType="1"/>
              </p:cNvSpPr>
              <p:nvPr/>
            </p:nvSpPr>
            <p:spPr bwMode="auto">
              <a:xfrm flipV="1">
                <a:off x="4508500" y="5657850"/>
                <a:ext cx="46037" cy="4763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81" name="Line 220"/>
              <p:cNvSpPr>
                <a:spLocks noChangeShapeType="1"/>
              </p:cNvSpPr>
              <p:nvPr/>
            </p:nvSpPr>
            <p:spPr bwMode="auto">
              <a:xfrm flipV="1">
                <a:off x="4554538" y="5653088"/>
                <a:ext cx="46037" cy="4763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82" name="Line 221"/>
              <p:cNvSpPr>
                <a:spLocks noChangeShapeType="1"/>
              </p:cNvSpPr>
              <p:nvPr/>
            </p:nvSpPr>
            <p:spPr bwMode="auto">
              <a:xfrm>
                <a:off x="4241800" y="4705350"/>
                <a:ext cx="1587" cy="158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83" name="Line 222"/>
              <p:cNvSpPr>
                <a:spLocks noChangeShapeType="1"/>
              </p:cNvSpPr>
              <p:nvPr/>
            </p:nvSpPr>
            <p:spPr bwMode="auto">
              <a:xfrm>
                <a:off x="4241800" y="4705350"/>
                <a:ext cx="71437" cy="15875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84" name="Line 223"/>
              <p:cNvSpPr>
                <a:spLocks noChangeShapeType="1"/>
              </p:cNvSpPr>
              <p:nvPr/>
            </p:nvSpPr>
            <p:spPr bwMode="auto">
              <a:xfrm>
                <a:off x="4313238" y="4721225"/>
                <a:ext cx="184150" cy="34925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85" name="Line 224"/>
              <p:cNvSpPr>
                <a:spLocks noChangeShapeType="1"/>
              </p:cNvSpPr>
              <p:nvPr/>
            </p:nvSpPr>
            <p:spPr bwMode="auto">
              <a:xfrm>
                <a:off x="4497388" y="4756150"/>
                <a:ext cx="268287" cy="47625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886" name="Line 225"/>
              <p:cNvSpPr>
                <a:spLocks noChangeShapeType="1"/>
              </p:cNvSpPr>
              <p:nvPr/>
            </p:nvSpPr>
            <p:spPr bwMode="auto">
              <a:xfrm>
                <a:off x="4765675" y="4803775"/>
                <a:ext cx="142875" cy="20638"/>
              </a:xfrm>
              <a:prstGeom prst="line">
                <a:avLst/>
              </a:prstGeom>
              <a:noFill/>
              <a:ln w="13">
                <a:solidFill>
                  <a:srgbClr val="01010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</p:grpSp>
      </p:grpSp>
      <p:grpSp>
        <p:nvGrpSpPr>
          <p:cNvPr id="21" name="Group 236"/>
          <p:cNvGrpSpPr>
            <a:grpSpLocks/>
          </p:cNvGrpSpPr>
          <p:nvPr/>
        </p:nvGrpSpPr>
        <p:grpSpPr bwMode="auto">
          <a:xfrm rot="-885481">
            <a:off x="800100" y="4876800"/>
            <a:ext cx="1639888" cy="1427163"/>
            <a:chOff x="304800" y="4260850"/>
            <a:chExt cx="1639888" cy="1427163"/>
          </a:xfrm>
        </p:grpSpPr>
        <p:sp>
          <p:nvSpPr>
            <p:cNvPr id="29731" name="Freeform 230"/>
            <p:cNvSpPr>
              <a:spLocks/>
            </p:cNvSpPr>
            <p:nvPr/>
          </p:nvSpPr>
          <p:spPr bwMode="auto">
            <a:xfrm>
              <a:off x="304800" y="4260850"/>
              <a:ext cx="1639888" cy="1427163"/>
            </a:xfrm>
            <a:custGeom>
              <a:avLst/>
              <a:gdLst>
                <a:gd name="T0" fmla="*/ 2147483647 w 1033"/>
                <a:gd name="T1" fmla="*/ 2147483647 h 899"/>
                <a:gd name="T2" fmla="*/ 2147483647 w 1033"/>
                <a:gd name="T3" fmla="*/ 2147483647 h 899"/>
                <a:gd name="T4" fmla="*/ 2147483647 w 1033"/>
                <a:gd name="T5" fmla="*/ 2147483647 h 899"/>
                <a:gd name="T6" fmla="*/ 2147483647 w 1033"/>
                <a:gd name="T7" fmla="*/ 2147483647 h 899"/>
                <a:gd name="T8" fmla="*/ 2147483647 w 1033"/>
                <a:gd name="T9" fmla="*/ 2147483647 h 899"/>
                <a:gd name="T10" fmla="*/ 2147483647 w 1033"/>
                <a:gd name="T11" fmla="*/ 2147483647 h 899"/>
                <a:gd name="T12" fmla="*/ 2147483647 w 1033"/>
                <a:gd name="T13" fmla="*/ 2147483647 h 899"/>
                <a:gd name="T14" fmla="*/ 2147483647 w 1033"/>
                <a:gd name="T15" fmla="*/ 2147483647 h 899"/>
                <a:gd name="T16" fmla="*/ 2147483647 w 1033"/>
                <a:gd name="T17" fmla="*/ 2147483647 h 899"/>
                <a:gd name="T18" fmla="*/ 2147483647 w 1033"/>
                <a:gd name="T19" fmla="*/ 2147483647 h 899"/>
                <a:gd name="T20" fmla="*/ 2147483647 w 1033"/>
                <a:gd name="T21" fmla="*/ 0 h 899"/>
                <a:gd name="T22" fmla="*/ 2147483647 w 1033"/>
                <a:gd name="T23" fmla="*/ 2147483647 h 899"/>
                <a:gd name="T24" fmla="*/ 2147483647 w 1033"/>
                <a:gd name="T25" fmla="*/ 2147483647 h 899"/>
                <a:gd name="T26" fmla="*/ 0 w 1033"/>
                <a:gd name="T27" fmla="*/ 2147483647 h 899"/>
                <a:gd name="T28" fmla="*/ 2147483647 w 1033"/>
                <a:gd name="T29" fmla="*/ 2147483647 h 899"/>
                <a:gd name="T30" fmla="*/ 2147483647 w 1033"/>
                <a:gd name="T31" fmla="*/ 2147483647 h 899"/>
                <a:gd name="T32" fmla="*/ 2147483647 w 1033"/>
                <a:gd name="T33" fmla="*/ 2147483647 h 899"/>
                <a:gd name="T34" fmla="*/ 2147483647 w 1033"/>
                <a:gd name="T35" fmla="*/ 2147483647 h 899"/>
                <a:gd name="T36" fmla="*/ 2147483647 w 1033"/>
                <a:gd name="T37" fmla="*/ 2147483647 h 899"/>
                <a:gd name="T38" fmla="*/ 2147483647 w 1033"/>
                <a:gd name="T39" fmla="*/ 2147483647 h 899"/>
                <a:gd name="T40" fmla="*/ 2147483647 w 1033"/>
                <a:gd name="T41" fmla="*/ 2147483647 h 899"/>
                <a:gd name="T42" fmla="*/ 2147483647 w 1033"/>
                <a:gd name="T43" fmla="*/ 2147483647 h 899"/>
                <a:gd name="T44" fmla="*/ 2147483647 w 1033"/>
                <a:gd name="T45" fmla="*/ 2147483647 h 899"/>
                <a:gd name="T46" fmla="*/ 2147483647 w 1033"/>
                <a:gd name="T47" fmla="*/ 2147483647 h 899"/>
                <a:gd name="T48" fmla="*/ 2147483647 w 1033"/>
                <a:gd name="T49" fmla="*/ 2147483647 h 899"/>
                <a:gd name="T50" fmla="*/ 2147483647 w 1033"/>
                <a:gd name="T51" fmla="*/ 2147483647 h 899"/>
                <a:gd name="T52" fmla="*/ 2147483647 w 1033"/>
                <a:gd name="T53" fmla="*/ 2147483647 h 899"/>
                <a:gd name="T54" fmla="*/ 2147483647 w 1033"/>
                <a:gd name="T55" fmla="*/ 2147483647 h 899"/>
                <a:gd name="T56" fmla="*/ 2147483647 w 1033"/>
                <a:gd name="T57" fmla="*/ 2147483647 h 899"/>
                <a:gd name="T58" fmla="*/ 2147483647 w 1033"/>
                <a:gd name="T59" fmla="*/ 2147483647 h 899"/>
                <a:gd name="T60" fmla="*/ 2147483647 w 1033"/>
                <a:gd name="T61" fmla="*/ 2147483647 h 899"/>
                <a:gd name="T62" fmla="*/ 2147483647 w 1033"/>
                <a:gd name="T63" fmla="*/ 2147483647 h 899"/>
                <a:gd name="T64" fmla="*/ 2147483647 w 1033"/>
                <a:gd name="T65" fmla="*/ 2147483647 h 899"/>
                <a:gd name="T66" fmla="*/ 2147483647 w 1033"/>
                <a:gd name="T67" fmla="*/ 2147483647 h 899"/>
                <a:gd name="T68" fmla="*/ 2147483647 w 1033"/>
                <a:gd name="T69" fmla="*/ 2147483647 h 899"/>
                <a:gd name="T70" fmla="*/ 2147483647 w 1033"/>
                <a:gd name="T71" fmla="*/ 2147483647 h 899"/>
                <a:gd name="T72" fmla="*/ 2147483647 w 1033"/>
                <a:gd name="T73" fmla="*/ 2147483647 h 899"/>
                <a:gd name="T74" fmla="*/ 2147483647 w 1033"/>
                <a:gd name="T75" fmla="*/ 2147483647 h 899"/>
                <a:gd name="T76" fmla="*/ 2147483647 w 1033"/>
                <a:gd name="T77" fmla="*/ 2147483647 h 899"/>
                <a:gd name="T78" fmla="*/ 2147483647 w 1033"/>
                <a:gd name="T79" fmla="*/ 2147483647 h 899"/>
                <a:gd name="T80" fmla="*/ 2147483647 w 1033"/>
                <a:gd name="T81" fmla="*/ 2147483647 h 899"/>
                <a:gd name="T82" fmla="*/ 2147483647 w 1033"/>
                <a:gd name="T83" fmla="*/ 2147483647 h 899"/>
                <a:gd name="T84" fmla="*/ 2147483647 w 1033"/>
                <a:gd name="T85" fmla="*/ 2147483647 h 899"/>
                <a:gd name="T86" fmla="*/ 2147483647 w 1033"/>
                <a:gd name="T87" fmla="*/ 2147483647 h 899"/>
                <a:gd name="T88" fmla="*/ 2147483647 w 1033"/>
                <a:gd name="T89" fmla="*/ 2147483647 h 899"/>
                <a:gd name="T90" fmla="*/ 2147483647 w 1033"/>
                <a:gd name="T91" fmla="*/ 2147483647 h 899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033"/>
                <a:gd name="T139" fmla="*/ 0 h 899"/>
                <a:gd name="T140" fmla="*/ 1033 w 1033"/>
                <a:gd name="T141" fmla="*/ 899 h 899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033" h="899">
                  <a:moveTo>
                    <a:pt x="1020" y="793"/>
                  </a:moveTo>
                  <a:lnTo>
                    <a:pt x="1025" y="774"/>
                  </a:lnTo>
                  <a:lnTo>
                    <a:pt x="1031" y="754"/>
                  </a:lnTo>
                  <a:lnTo>
                    <a:pt x="1033" y="730"/>
                  </a:lnTo>
                  <a:lnTo>
                    <a:pt x="1033" y="702"/>
                  </a:lnTo>
                  <a:lnTo>
                    <a:pt x="1033" y="672"/>
                  </a:lnTo>
                  <a:lnTo>
                    <a:pt x="1028" y="640"/>
                  </a:lnTo>
                  <a:lnTo>
                    <a:pt x="1020" y="607"/>
                  </a:lnTo>
                  <a:lnTo>
                    <a:pt x="1009" y="571"/>
                  </a:lnTo>
                  <a:lnTo>
                    <a:pt x="995" y="538"/>
                  </a:lnTo>
                  <a:lnTo>
                    <a:pt x="979" y="503"/>
                  </a:lnTo>
                  <a:lnTo>
                    <a:pt x="959" y="467"/>
                  </a:lnTo>
                  <a:lnTo>
                    <a:pt x="935" y="435"/>
                  </a:lnTo>
                  <a:lnTo>
                    <a:pt x="908" y="402"/>
                  </a:lnTo>
                  <a:lnTo>
                    <a:pt x="875" y="372"/>
                  </a:lnTo>
                  <a:lnTo>
                    <a:pt x="836" y="342"/>
                  </a:lnTo>
                  <a:lnTo>
                    <a:pt x="795" y="317"/>
                  </a:lnTo>
                  <a:lnTo>
                    <a:pt x="760" y="298"/>
                  </a:lnTo>
                  <a:lnTo>
                    <a:pt x="727" y="287"/>
                  </a:lnTo>
                  <a:lnTo>
                    <a:pt x="694" y="279"/>
                  </a:lnTo>
                  <a:lnTo>
                    <a:pt x="664" y="276"/>
                  </a:lnTo>
                  <a:lnTo>
                    <a:pt x="634" y="276"/>
                  </a:lnTo>
                  <a:lnTo>
                    <a:pt x="607" y="282"/>
                  </a:lnTo>
                  <a:lnTo>
                    <a:pt x="582" y="287"/>
                  </a:lnTo>
                  <a:lnTo>
                    <a:pt x="560" y="295"/>
                  </a:lnTo>
                  <a:lnTo>
                    <a:pt x="541" y="303"/>
                  </a:lnTo>
                  <a:lnTo>
                    <a:pt x="522" y="314"/>
                  </a:lnTo>
                  <a:lnTo>
                    <a:pt x="492" y="333"/>
                  </a:lnTo>
                  <a:lnTo>
                    <a:pt x="476" y="350"/>
                  </a:lnTo>
                  <a:lnTo>
                    <a:pt x="470" y="355"/>
                  </a:lnTo>
                  <a:lnTo>
                    <a:pt x="344" y="265"/>
                  </a:lnTo>
                  <a:lnTo>
                    <a:pt x="353" y="241"/>
                  </a:lnTo>
                  <a:lnTo>
                    <a:pt x="79" y="0"/>
                  </a:lnTo>
                  <a:lnTo>
                    <a:pt x="60" y="0"/>
                  </a:lnTo>
                  <a:lnTo>
                    <a:pt x="44" y="3"/>
                  </a:lnTo>
                  <a:lnTo>
                    <a:pt x="33" y="8"/>
                  </a:lnTo>
                  <a:lnTo>
                    <a:pt x="22" y="16"/>
                  </a:lnTo>
                  <a:lnTo>
                    <a:pt x="14" y="22"/>
                  </a:lnTo>
                  <a:lnTo>
                    <a:pt x="8" y="30"/>
                  </a:lnTo>
                  <a:lnTo>
                    <a:pt x="3" y="41"/>
                  </a:lnTo>
                  <a:lnTo>
                    <a:pt x="0" y="49"/>
                  </a:lnTo>
                  <a:lnTo>
                    <a:pt x="0" y="68"/>
                  </a:lnTo>
                  <a:lnTo>
                    <a:pt x="3" y="85"/>
                  </a:lnTo>
                  <a:lnTo>
                    <a:pt x="5" y="101"/>
                  </a:lnTo>
                  <a:lnTo>
                    <a:pt x="284" y="336"/>
                  </a:lnTo>
                  <a:lnTo>
                    <a:pt x="306" y="320"/>
                  </a:lnTo>
                  <a:lnTo>
                    <a:pt x="432" y="421"/>
                  </a:lnTo>
                  <a:lnTo>
                    <a:pt x="426" y="426"/>
                  </a:lnTo>
                  <a:lnTo>
                    <a:pt x="424" y="437"/>
                  </a:lnTo>
                  <a:lnTo>
                    <a:pt x="421" y="454"/>
                  </a:lnTo>
                  <a:lnTo>
                    <a:pt x="418" y="473"/>
                  </a:lnTo>
                  <a:lnTo>
                    <a:pt x="418" y="495"/>
                  </a:lnTo>
                  <a:lnTo>
                    <a:pt x="418" y="519"/>
                  </a:lnTo>
                  <a:lnTo>
                    <a:pt x="424" y="549"/>
                  </a:lnTo>
                  <a:lnTo>
                    <a:pt x="429" y="579"/>
                  </a:lnTo>
                  <a:lnTo>
                    <a:pt x="437" y="610"/>
                  </a:lnTo>
                  <a:lnTo>
                    <a:pt x="451" y="642"/>
                  </a:lnTo>
                  <a:lnTo>
                    <a:pt x="465" y="675"/>
                  </a:lnTo>
                  <a:lnTo>
                    <a:pt x="484" y="705"/>
                  </a:lnTo>
                  <a:lnTo>
                    <a:pt x="506" y="735"/>
                  </a:lnTo>
                  <a:lnTo>
                    <a:pt x="533" y="765"/>
                  </a:lnTo>
                  <a:lnTo>
                    <a:pt x="566" y="793"/>
                  </a:lnTo>
                  <a:lnTo>
                    <a:pt x="601" y="820"/>
                  </a:lnTo>
                  <a:lnTo>
                    <a:pt x="648" y="845"/>
                  </a:lnTo>
                  <a:lnTo>
                    <a:pt x="692" y="866"/>
                  </a:lnTo>
                  <a:lnTo>
                    <a:pt x="733" y="880"/>
                  </a:lnTo>
                  <a:lnTo>
                    <a:pt x="768" y="891"/>
                  </a:lnTo>
                  <a:lnTo>
                    <a:pt x="804" y="897"/>
                  </a:lnTo>
                  <a:lnTo>
                    <a:pt x="836" y="899"/>
                  </a:lnTo>
                  <a:lnTo>
                    <a:pt x="864" y="897"/>
                  </a:lnTo>
                  <a:lnTo>
                    <a:pt x="891" y="894"/>
                  </a:lnTo>
                  <a:lnTo>
                    <a:pt x="916" y="886"/>
                  </a:lnTo>
                  <a:lnTo>
                    <a:pt x="938" y="877"/>
                  </a:lnTo>
                  <a:lnTo>
                    <a:pt x="957" y="864"/>
                  </a:lnTo>
                  <a:lnTo>
                    <a:pt x="973" y="853"/>
                  </a:lnTo>
                  <a:lnTo>
                    <a:pt x="987" y="836"/>
                  </a:lnTo>
                  <a:lnTo>
                    <a:pt x="1000" y="823"/>
                  </a:lnTo>
                  <a:lnTo>
                    <a:pt x="1011" y="806"/>
                  </a:lnTo>
                  <a:lnTo>
                    <a:pt x="1020" y="793"/>
                  </a:lnTo>
                  <a:lnTo>
                    <a:pt x="539" y="719"/>
                  </a:lnTo>
                  <a:lnTo>
                    <a:pt x="522" y="692"/>
                  </a:lnTo>
                  <a:lnTo>
                    <a:pt x="503" y="656"/>
                  </a:lnTo>
                  <a:lnTo>
                    <a:pt x="484" y="615"/>
                  </a:lnTo>
                  <a:lnTo>
                    <a:pt x="476" y="593"/>
                  </a:lnTo>
                  <a:lnTo>
                    <a:pt x="470" y="569"/>
                  </a:lnTo>
                  <a:lnTo>
                    <a:pt x="465" y="544"/>
                  </a:lnTo>
                  <a:lnTo>
                    <a:pt x="462" y="519"/>
                  </a:lnTo>
                  <a:lnTo>
                    <a:pt x="462" y="495"/>
                  </a:lnTo>
                  <a:lnTo>
                    <a:pt x="465" y="470"/>
                  </a:lnTo>
                  <a:lnTo>
                    <a:pt x="470" y="446"/>
                  </a:lnTo>
                  <a:lnTo>
                    <a:pt x="481" y="424"/>
                  </a:lnTo>
                  <a:lnTo>
                    <a:pt x="495" y="402"/>
                  </a:lnTo>
                  <a:lnTo>
                    <a:pt x="514" y="383"/>
                  </a:lnTo>
                  <a:lnTo>
                    <a:pt x="533" y="366"/>
                  </a:lnTo>
                  <a:lnTo>
                    <a:pt x="555" y="353"/>
                  </a:lnTo>
                  <a:lnTo>
                    <a:pt x="574" y="342"/>
                  </a:lnTo>
                  <a:lnTo>
                    <a:pt x="593" y="336"/>
                  </a:lnTo>
                  <a:lnTo>
                    <a:pt x="612" y="331"/>
                  </a:lnTo>
                  <a:lnTo>
                    <a:pt x="631" y="328"/>
                  </a:lnTo>
                  <a:lnTo>
                    <a:pt x="667" y="325"/>
                  </a:lnTo>
                  <a:lnTo>
                    <a:pt x="697" y="328"/>
                  </a:lnTo>
                  <a:lnTo>
                    <a:pt x="719" y="336"/>
                  </a:lnTo>
                  <a:lnTo>
                    <a:pt x="738" y="342"/>
                  </a:lnTo>
                  <a:lnTo>
                    <a:pt x="752" y="350"/>
                  </a:lnTo>
                  <a:lnTo>
                    <a:pt x="785" y="369"/>
                  </a:lnTo>
                  <a:lnTo>
                    <a:pt x="828" y="402"/>
                  </a:lnTo>
                  <a:lnTo>
                    <a:pt x="856" y="421"/>
                  </a:lnTo>
                  <a:lnTo>
                    <a:pt x="880" y="446"/>
                  </a:lnTo>
                  <a:lnTo>
                    <a:pt x="905" y="473"/>
                  </a:lnTo>
                  <a:lnTo>
                    <a:pt x="929" y="500"/>
                  </a:lnTo>
                  <a:lnTo>
                    <a:pt x="951" y="533"/>
                  </a:lnTo>
                  <a:lnTo>
                    <a:pt x="968" y="569"/>
                  </a:lnTo>
                  <a:lnTo>
                    <a:pt x="981" y="607"/>
                  </a:lnTo>
                  <a:lnTo>
                    <a:pt x="992" y="645"/>
                  </a:lnTo>
                  <a:lnTo>
                    <a:pt x="992" y="667"/>
                  </a:lnTo>
                  <a:lnTo>
                    <a:pt x="995" y="689"/>
                  </a:lnTo>
                  <a:lnTo>
                    <a:pt x="992" y="711"/>
                  </a:lnTo>
                  <a:lnTo>
                    <a:pt x="990" y="733"/>
                  </a:lnTo>
                  <a:lnTo>
                    <a:pt x="984" y="754"/>
                  </a:lnTo>
                  <a:lnTo>
                    <a:pt x="979" y="774"/>
                  </a:lnTo>
                  <a:lnTo>
                    <a:pt x="970" y="793"/>
                  </a:lnTo>
                  <a:lnTo>
                    <a:pt x="962" y="806"/>
                  </a:lnTo>
                  <a:lnTo>
                    <a:pt x="951" y="820"/>
                  </a:lnTo>
                  <a:lnTo>
                    <a:pt x="938" y="831"/>
                  </a:lnTo>
                  <a:lnTo>
                    <a:pt x="924" y="839"/>
                  </a:lnTo>
                  <a:lnTo>
                    <a:pt x="910" y="845"/>
                  </a:lnTo>
                  <a:lnTo>
                    <a:pt x="894" y="850"/>
                  </a:lnTo>
                  <a:lnTo>
                    <a:pt x="877" y="856"/>
                  </a:lnTo>
                  <a:lnTo>
                    <a:pt x="845" y="858"/>
                  </a:lnTo>
                  <a:lnTo>
                    <a:pt x="809" y="856"/>
                  </a:lnTo>
                  <a:lnTo>
                    <a:pt x="771" y="847"/>
                  </a:lnTo>
                  <a:lnTo>
                    <a:pt x="733" y="836"/>
                  </a:lnTo>
                  <a:lnTo>
                    <a:pt x="697" y="823"/>
                  </a:lnTo>
                  <a:lnTo>
                    <a:pt x="662" y="806"/>
                  </a:lnTo>
                  <a:lnTo>
                    <a:pt x="629" y="787"/>
                  </a:lnTo>
                  <a:lnTo>
                    <a:pt x="599" y="768"/>
                  </a:lnTo>
                  <a:lnTo>
                    <a:pt x="574" y="752"/>
                  </a:lnTo>
                  <a:lnTo>
                    <a:pt x="552" y="733"/>
                  </a:lnTo>
                  <a:lnTo>
                    <a:pt x="539" y="719"/>
                  </a:lnTo>
                  <a:lnTo>
                    <a:pt x="1020" y="793"/>
                  </a:lnTo>
                  <a:close/>
                </a:path>
              </a:pathLst>
            </a:custGeom>
            <a:solidFill>
              <a:srgbClr val="2727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N"/>
            </a:p>
          </p:txBody>
        </p:sp>
        <p:grpSp>
          <p:nvGrpSpPr>
            <p:cNvPr id="29732" name="Group 235"/>
            <p:cNvGrpSpPr>
              <a:grpSpLocks/>
            </p:cNvGrpSpPr>
            <p:nvPr/>
          </p:nvGrpSpPr>
          <p:grpSpPr bwMode="auto">
            <a:xfrm>
              <a:off x="1003300" y="4746625"/>
              <a:ext cx="893763" cy="906463"/>
              <a:chOff x="1003300" y="4746625"/>
              <a:chExt cx="893763" cy="906463"/>
            </a:xfrm>
          </p:grpSpPr>
          <p:sp>
            <p:nvSpPr>
              <p:cNvPr id="29733" name="Line 231"/>
              <p:cNvSpPr>
                <a:spLocks noChangeShapeType="1"/>
              </p:cNvSpPr>
              <p:nvPr/>
            </p:nvSpPr>
            <p:spPr bwMode="auto">
              <a:xfrm flipH="1">
                <a:off x="1160463" y="5341938"/>
                <a:ext cx="736600" cy="60325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34" name="Line 232"/>
              <p:cNvSpPr>
                <a:spLocks noChangeShapeType="1"/>
              </p:cNvSpPr>
              <p:nvPr/>
            </p:nvSpPr>
            <p:spPr bwMode="auto">
              <a:xfrm flipH="1">
                <a:off x="1081088" y="5245100"/>
                <a:ext cx="798513" cy="79375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35" name="Line 233"/>
              <p:cNvSpPr>
                <a:spLocks noChangeShapeType="1"/>
              </p:cNvSpPr>
              <p:nvPr/>
            </p:nvSpPr>
            <p:spPr bwMode="auto">
              <a:xfrm flipH="1">
                <a:off x="1060450" y="5149850"/>
                <a:ext cx="798513" cy="74613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36" name="Line 234"/>
              <p:cNvSpPr>
                <a:spLocks noChangeShapeType="1"/>
              </p:cNvSpPr>
              <p:nvPr/>
            </p:nvSpPr>
            <p:spPr bwMode="auto">
              <a:xfrm flipH="1">
                <a:off x="1038225" y="5059363"/>
                <a:ext cx="793750" cy="73025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37" name="Line 235"/>
              <p:cNvSpPr>
                <a:spLocks noChangeShapeType="1"/>
              </p:cNvSpPr>
              <p:nvPr/>
            </p:nvSpPr>
            <p:spPr bwMode="auto">
              <a:xfrm flipH="1">
                <a:off x="1012825" y="4964113"/>
                <a:ext cx="723900" cy="65088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38" name="Line 236"/>
              <p:cNvSpPr>
                <a:spLocks noChangeShapeType="1"/>
              </p:cNvSpPr>
              <p:nvPr/>
            </p:nvSpPr>
            <p:spPr bwMode="auto">
              <a:xfrm flipH="1">
                <a:off x="1003300" y="4889500"/>
                <a:ext cx="677863" cy="52388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39" name="Line 237"/>
              <p:cNvSpPr>
                <a:spLocks noChangeShapeType="1"/>
              </p:cNvSpPr>
              <p:nvPr/>
            </p:nvSpPr>
            <p:spPr bwMode="auto">
              <a:xfrm flipH="1">
                <a:off x="1225550" y="5419725"/>
                <a:ext cx="671513" cy="52388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40" name="Line 238"/>
              <p:cNvSpPr>
                <a:spLocks noChangeShapeType="1"/>
              </p:cNvSpPr>
              <p:nvPr/>
            </p:nvSpPr>
            <p:spPr bwMode="auto">
              <a:xfrm flipH="1">
                <a:off x="1068388" y="4811713"/>
                <a:ext cx="530225" cy="17463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41" name="Line 239"/>
              <p:cNvSpPr>
                <a:spLocks noChangeShapeType="1"/>
              </p:cNvSpPr>
              <p:nvPr/>
            </p:nvSpPr>
            <p:spPr bwMode="auto">
              <a:xfrm flipH="1">
                <a:off x="1350963" y="5527675"/>
                <a:ext cx="525463" cy="17463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42" name="Line 240"/>
              <p:cNvSpPr>
                <a:spLocks noChangeShapeType="1"/>
              </p:cNvSpPr>
              <p:nvPr/>
            </p:nvSpPr>
            <p:spPr bwMode="auto">
              <a:xfrm>
                <a:off x="1436688" y="4786313"/>
                <a:ext cx="79375" cy="854075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43" name="Line 241"/>
              <p:cNvSpPr>
                <a:spLocks noChangeShapeType="1"/>
              </p:cNvSpPr>
              <p:nvPr/>
            </p:nvSpPr>
            <p:spPr bwMode="auto">
              <a:xfrm>
                <a:off x="1541463" y="4799013"/>
                <a:ext cx="82550" cy="854075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44" name="Line 242"/>
              <p:cNvSpPr>
                <a:spLocks noChangeShapeType="1"/>
              </p:cNvSpPr>
              <p:nvPr/>
            </p:nvSpPr>
            <p:spPr bwMode="auto">
              <a:xfrm>
                <a:off x="1649413" y="4833938"/>
                <a:ext cx="82550" cy="819150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45" name="Line 243"/>
              <p:cNvSpPr>
                <a:spLocks noChangeShapeType="1"/>
              </p:cNvSpPr>
              <p:nvPr/>
            </p:nvSpPr>
            <p:spPr bwMode="auto">
              <a:xfrm>
                <a:off x="1771650" y="5024438"/>
                <a:ext cx="52388" cy="581025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46" name="Line 244"/>
              <p:cNvSpPr>
                <a:spLocks noChangeShapeType="1"/>
              </p:cNvSpPr>
              <p:nvPr/>
            </p:nvSpPr>
            <p:spPr bwMode="auto">
              <a:xfrm>
                <a:off x="1077913" y="4876800"/>
                <a:ext cx="38100" cy="512763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47" name="Line 245"/>
              <p:cNvSpPr>
                <a:spLocks noChangeShapeType="1"/>
              </p:cNvSpPr>
              <p:nvPr/>
            </p:nvSpPr>
            <p:spPr bwMode="auto">
              <a:xfrm>
                <a:off x="1333500" y="4751388"/>
                <a:ext cx="82550" cy="858838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48" name="Line 246"/>
              <p:cNvSpPr>
                <a:spLocks noChangeShapeType="1"/>
              </p:cNvSpPr>
              <p:nvPr/>
            </p:nvSpPr>
            <p:spPr bwMode="auto">
              <a:xfrm>
                <a:off x="1233488" y="4746625"/>
                <a:ext cx="52388" cy="790575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49" name="Line 247"/>
              <p:cNvSpPr>
                <a:spLocks noChangeShapeType="1"/>
              </p:cNvSpPr>
              <p:nvPr/>
            </p:nvSpPr>
            <p:spPr bwMode="auto">
              <a:xfrm>
                <a:off x="1138238" y="4786313"/>
                <a:ext cx="73025" cy="711200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</p:grpSp>
      </p:grpSp>
      <p:grpSp>
        <p:nvGrpSpPr>
          <p:cNvPr id="23" name="Group 242"/>
          <p:cNvGrpSpPr>
            <a:grpSpLocks/>
          </p:cNvGrpSpPr>
          <p:nvPr/>
        </p:nvGrpSpPr>
        <p:grpSpPr bwMode="auto">
          <a:xfrm rot="1291970">
            <a:off x="6794500" y="4457700"/>
            <a:ext cx="1403350" cy="1655763"/>
            <a:chOff x="7315200" y="4876800"/>
            <a:chExt cx="1403350" cy="1655763"/>
          </a:xfrm>
        </p:grpSpPr>
        <p:sp>
          <p:nvSpPr>
            <p:cNvPr id="29712" name="Freeform 251"/>
            <p:cNvSpPr>
              <a:spLocks/>
            </p:cNvSpPr>
            <p:nvPr/>
          </p:nvSpPr>
          <p:spPr bwMode="auto">
            <a:xfrm>
              <a:off x="7315200" y="4876800"/>
              <a:ext cx="1403350" cy="1655763"/>
            </a:xfrm>
            <a:custGeom>
              <a:avLst/>
              <a:gdLst>
                <a:gd name="T0" fmla="*/ 2147483647 w 884"/>
                <a:gd name="T1" fmla="*/ 2147483647 h 1043"/>
                <a:gd name="T2" fmla="*/ 2147483647 w 884"/>
                <a:gd name="T3" fmla="*/ 2147483647 h 1043"/>
                <a:gd name="T4" fmla="*/ 2147483647 w 884"/>
                <a:gd name="T5" fmla="*/ 2147483647 h 1043"/>
                <a:gd name="T6" fmla="*/ 2147483647 w 884"/>
                <a:gd name="T7" fmla="*/ 2147483647 h 1043"/>
                <a:gd name="T8" fmla="*/ 2147483647 w 884"/>
                <a:gd name="T9" fmla="*/ 2147483647 h 1043"/>
                <a:gd name="T10" fmla="*/ 2147483647 w 884"/>
                <a:gd name="T11" fmla="*/ 2147483647 h 1043"/>
                <a:gd name="T12" fmla="*/ 2147483647 w 884"/>
                <a:gd name="T13" fmla="*/ 2147483647 h 1043"/>
                <a:gd name="T14" fmla="*/ 2147483647 w 884"/>
                <a:gd name="T15" fmla="*/ 2147483647 h 1043"/>
                <a:gd name="T16" fmla="*/ 2147483647 w 884"/>
                <a:gd name="T17" fmla="*/ 2147483647 h 1043"/>
                <a:gd name="T18" fmla="*/ 2147483647 w 884"/>
                <a:gd name="T19" fmla="*/ 2147483647 h 1043"/>
                <a:gd name="T20" fmla="*/ 2147483647 w 884"/>
                <a:gd name="T21" fmla="*/ 2147483647 h 1043"/>
                <a:gd name="T22" fmla="*/ 2147483647 w 884"/>
                <a:gd name="T23" fmla="*/ 2147483647 h 1043"/>
                <a:gd name="T24" fmla="*/ 2147483647 w 884"/>
                <a:gd name="T25" fmla="*/ 2147483647 h 1043"/>
                <a:gd name="T26" fmla="*/ 2147483647 w 884"/>
                <a:gd name="T27" fmla="*/ 0 h 1043"/>
                <a:gd name="T28" fmla="*/ 2147483647 w 884"/>
                <a:gd name="T29" fmla="*/ 2147483647 h 1043"/>
                <a:gd name="T30" fmla="*/ 2147483647 w 884"/>
                <a:gd name="T31" fmla="*/ 2147483647 h 1043"/>
                <a:gd name="T32" fmla="*/ 2147483647 w 884"/>
                <a:gd name="T33" fmla="*/ 2147483647 h 1043"/>
                <a:gd name="T34" fmla="*/ 2147483647 w 884"/>
                <a:gd name="T35" fmla="*/ 2147483647 h 1043"/>
                <a:gd name="T36" fmla="*/ 2147483647 w 884"/>
                <a:gd name="T37" fmla="*/ 2147483647 h 1043"/>
                <a:gd name="T38" fmla="*/ 2147483647 w 884"/>
                <a:gd name="T39" fmla="*/ 2147483647 h 1043"/>
                <a:gd name="T40" fmla="*/ 2147483647 w 884"/>
                <a:gd name="T41" fmla="*/ 2147483647 h 1043"/>
                <a:gd name="T42" fmla="*/ 2147483647 w 884"/>
                <a:gd name="T43" fmla="*/ 2147483647 h 1043"/>
                <a:gd name="T44" fmla="*/ 0 w 884"/>
                <a:gd name="T45" fmla="*/ 2147483647 h 1043"/>
                <a:gd name="T46" fmla="*/ 2147483647 w 884"/>
                <a:gd name="T47" fmla="*/ 2147483647 h 1043"/>
                <a:gd name="T48" fmla="*/ 2147483647 w 884"/>
                <a:gd name="T49" fmla="*/ 2147483647 h 1043"/>
                <a:gd name="T50" fmla="*/ 2147483647 w 884"/>
                <a:gd name="T51" fmla="*/ 2147483647 h 1043"/>
                <a:gd name="T52" fmla="*/ 2147483647 w 884"/>
                <a:gd name="T53" fmla="*/ 2147483647 h 1043"/>
                <a:gd name="T54" fmla="*/ 2147483647 w 884"/>
                <a:gd name="T55" fmla="*/ 2147483647 h 1043"/>
                <a:gd name="T56" fmla="*/ 2147483647 w 884"/>
                <a:gd name="T57" fmla="*/ 2147483647 h 1043"/>
                <a:gd name="T58" fmla="*/ 2147483647 w 884"/>
                <a:gd name="T59" fmla="*/ 2147483647 h 1043"/>
                <a:gd name="T60" fmla="*/ 2147483647 w 884"/>
                <a:gd name="T61" fmla="*/ 2147483647 h 1043"/>
                <a:gd name="T62" fmla="*/ 2147483647 w 884"/>
                <a:gd name="T63" fmla="*/ 2147483647 h 1043"/>
                <a:gd name="T64" fmla="*/ 2147483647 w 884"/>
                <a:gd name="T65" fmla="*/ 2147483647 h 1043"/>
                <a:gd name="T66" fmla="*/ 2147483647 w 884"/>
                <a:gd name="T67" fmla="*/ 2147483647 h 1043"/>
                <a:gd name="T68" fmla="*/ 2147483647 w 884"/>
                <a:gd name="T69" fmla="*/ 2147483647 h 1043"/>
                <a:gd name="T70" fmla="*/ 2147483647 w 884"/>
                <a:gd name="T71" fmla="*/ 2147483647 h 1043"/>
                <a:gd name="T72" fmla="*/ 2147483647 w 884"/>
                <a:gd name="T73" fmla="*/ 2147483647 h 1043"/>
                <a:gd name="T74" fmla="*/ 2147483647 w 884"/>
                <a:gd name="T75" fmla="*/ 2147483647 h 1043"/>
                <a:gd name="T76" fmla="*/ 2147483647 w 884"/>
                <a:gd name="T77" fmla="*/ 2147483647 h 1043"/>
                <a:gd name="T78" fmla="*/ 2147483647 w 884"/>
                <a:gd name="T79" fmla="*/ 2147483647 h 1043"/>
                <a:gd name="T80" fmla="*/ 2147483647 w 884"/>
                <a:gd name="T81" fmla="*/ 2147483647 h 1043"/>
                <a:gd name="T82" fmla="*/ 2147483647 w 884"/>
                <a:gd name="T83" fmla="*/ 2147483647 h 1043"/>
                <a:gd name="T84" fmla="*/ 2147483647 w 884"/>
                <a:gd name="T85" fmla="*/ 2147483647 h 1043"/>
                <a:gd name="T86" fmla="*/ 2147483647 w 884"/>
                <a:gd name="T87" fmla="*/ 2147483647 h 1043"/>
                <a:gd name="T88" fmla="*/ 2147483647 w 884"/>
                <a:gd name="T89" fmla="*/ 2147483647 h 1043"/>
                <a:gd name="T90" fmla="*/ 2147483647 w 884"/>
                <a:gd name="T91" fmla="*/ 2147483647 h 104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84"/>
                <a:gd name="T139" fmla="*/ 0 h 1043"/>
                <a:gd name="T140" fmla="*/ 884 w 884"/>
                <a:gd name="T141" fmla="*/ 1043 h 1043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84" h="1043">
                  <a:moveTo>
                    <a:pt x="109" y="1030"/>
                  </a:moveTo>
                  <a:lnTo>
                    <a:pt x="126" y="1038"/>
                  </a:lnTo>
                  <a:lnTo>
                    <a:pt x="147" y="1041"/>
                  </a:lnTo>
                  <a:lnTo>
                    <a:pt x="172" y="1043"/>
                  </a:lnTo>
                  <a:lnTo>
                    <a:pt x="199" y="1043"/>
                  </a:lnTo>
                  <a:lnTo>
                    <a:pt x="229" y="1041"/>
                  </a:lnTo>
                  <a:lnTo>
                    <a:pt x="262" y="1038"/>
                  </a:lnTo>
                  <a:lnTo>
                    <a:pt x="295" y="1030"/>
                  </a:lnTo>
                  <a:lnTo>
                    <a:pt x="328" y="1019"/>
                  </a:lnTo>
                  <a:lnTo>
                    <a:pt x="363" y="1002"/>
                  </a:lnTo>
                  <a:lnTo>
                    <a:pt x="398" y="986"/>
                  </a:lnTo>
                  <a:lnTo>
                    <a:pt x="431" y="964"/>
                  </a:lnTo>
                  <a:lnTo>
                    <a:pt x="467" y="939"/>
                  </a:lnTo>
                  <a:lnTo>
                    <a:pt x="497" y="912"/>
                  </a:lnTo>
                  <a:lnTo>
                    <a:pt x="527" y="879"/>
                  </a:lnTo>
                  <a:lnTo>
                    <a:pt x="554" y="841"/>
                  </a:lnTo>
                  <a:lnTo>
                    <a:pt x="581" y="800"/>
                  </a:lnTo>
                  <a:lnTo>
                    <a:pt x="598" y="765"/>
                  </a:lnTo>
                  <a:lnTo>
                    <a:pt x="609" y="729"/>
                  </a:lnTo>
                  <a:lnTo>
                    <a:pt x="614" y="696"/>
                  </a:lnTo>
                  <a:lnTo>
                    <a:pt x="617" y="666"/>
                  </a:lnTo>
                  <a:lnTo>
                    <a:pt x="617" y="639"/>
                  </a:lnTo>
                  <a:lnTo>
                    <a:pt x="611" y="612"/>
                  </a:lnTo>
                  <a:lnTo>
                    <a:pt x="606" y="587"/>
                  </a:lnTo>
                  <a:lnTo>
                    <a:pt x="598" y="563"/>
                  </a:lnTo>
                  <a:lnTo>
                    <a:pt x="587" y="543"/>
                  </a:lnTo>
                  <a:lnTo>
                    <a:pt x="579" y="524"/>
                  </a:lnTo>
                  <a:lnTo>
                    <a:pt x="557" y="497"/>
                  </a:lnTo>
                  <a:lnTo>
                    <a:pt x="543" y="481"/>
                  </a:lnTo>
                  <a:lnTo>
                    <a:pt x="535" y="472"/>
                  </a:lnTo>
                  <a:lnTo>
                    <a:pt x="625" y="347"/>
                  </a:lnTo>
                  <a:lnTo>
                    <a:pt x="650" y="355"/>
                  </a:lnTo>
                  <a:lnTo>
                    <a:pt x="884" y="79"/>
                  </a:lnTo>
                  <a:lnTo>
                    <a:pt x="882" y="60"/>
                  </a:lnTo>
                  <a:lnTo>
                    <a:pt x="879" y="44"/>
                  </a:lnTo>
                  <a:lnTo>
                    <a:pt x="873" y="30"/>
                  </a:lnTo>
                  <a:lnTo>
                    <a:pt x="868" y="22"/>
                  </a:lnTo>
                  <a:lnTo>
                    <a:pt x="860" y="14"/>
                  </a:lnTo>
                  <a:lnTo>
                    <a:pt x="852" y="8"/>
                  </a:lnTo>
                  <a:lnTo>
                    <a:pt x="843" y="3"/>
                  </a:lnTo>
                  <a:lnTo>
                    <a:pt x="832" y="0"/>
                  </a:lnTo>
                  <a:lnTo>
                    <a:pt x="813" y="0"/>
                  </a:lnTo>
                  <a:lnTo>
                    <a:pt x="797" y="3"/>
                  </a:lnTo>
                  <a:lnTo>
                    <a:pt x="781" y="5"/>
                  </a:lnTo>
                  <a:lnTo>
                    <a:pt x="551" y="289"/>
                  </a:lnTo>
                  <a:lnTo>
                    <a:pt x="570" y="309"/>
                  </a:lnTo>
                  <a:lnTo>
                    <a:pt x="469" y="437"/>
                  </a:lnTo>
                  <a:lnTo>
                    <a:pt x="464" y="432"/>
                  </a:lnTo>
                  <a:lnTo>
                    <a:pt x="453" y="429"/>
                  </a:lnTo>
                  <a:lnTo>
                    <a:pt x="437" y="426"/>
                  </a:lnTo>
                  <a:lnTo>
                    <a:pt x="418" y="423"/>
                  </a:lnTo>
                  <a:lnTo>
                    <a:pt x="396" y="423"/>
                  </a:lnTo>
                  <a:lnTo>
                    <a:pt x="371" y="426"/>
                  </a:lnTo>
                  <a:lnTo>
                    <a:pt x="341" y="432"/>
                  </a:lnTo>
                  <a:lnTo>
                    <a:pt x="311" y="437"/>
                  </a:lnTo>
                  <a:lnTo>
                    <a:pt x="281" y="448"/>
                  </a:lnTo>
                  <a:lnTo>
                    <a:pt x="248" y="459"/>
                  </a:lnTo>
                  <a:lnTo>
                    <a:pt x="218" y="475"/>
                  </a:lnTo>
                  <a:lnTo>
                    <a:pt x="186" y="494"/>
                  </a:lnTo>
                  <a:lnTo>
                    <a:pt x="156" y="519"/>
                  </a:lnTo>
                  <a:lnTo>
                    <a:pt x="126" y="546"/>
                  </a:lnTo>
                  <a:lnTo>
                    <a:pt x="101" y="579"/>
                  </a:lnTo>
                  <a:lnTo>
                    <a:pt x="76" y="614"/>
                  </a:lnTo>
                  <a:lnTo>
                    <a:pt x="49" y="661"/>
                  </a:lnTo>
                  <a:lnTo>
                    <a:pt x="30" y="705"/>
                  </a:lnTo>
                  <a:lnTo>
                    <a:pt x="16" y="746"/>
                  </a:lnTo>
                  <a:lnTo>
                    <a:pt x="5" y="784"/>
                  </a:lnTo>
                  <a:lnTo>
                    <a:pt x="0" y="817"/>
                  </a:lnTo>
                  <a:lnTo>
                    <a:pt x="0" y="849"/>
                  </a:lnTo>
                  <a:lnTo>
                    <a:pt x="0" y="877"/>
                  </a:lnTo>
                  <a:lnTo>
                    <a:pt x="5" y="904"/>
                  </a:lnTo>
                  <a:lnTo>
                    <a:pt x="14" y="929"/>
                  </a:lnTo>
                  <a:lnTo>
                    <a:pt x="25" y="950"/>
                  </a:lnTo>
                  <a:lnTo>
                    <a:pt x="35" y="970"/>
                  </a:lnTo>
                  <a:lnTo>
                    <a:pt x="49" y="986"/>
                  </a:lnTo>
                  <a:lnTo>
                    <a:pt x="63" y="1000"/>
                  </a:lnTo>
                  <a:lnTo>
                    <a:pt x="79" y="1013"/>
                  </a:lnTo>
                  <a:lnTo>
                    <a:pt x="93" y="1021"/>
                  </a:lnTo>
                  <a:lnTo>
                    <a:pt x="109" y="1030"/>
                  </a:lnTo>
                  <a:lnTo>
                    <a:pt x="175" y="549"/>
                  </a:lnTo>
                  <a:lnTo>
                    <a:pt x="199" y="533"/>
                  </a:lnTo>
                  <a:lnTo>
                    <a:pt x="235" y="513"/>
                  </a:lnTo>
                  <a:lnTo>
                    <a:pt x="276" y="494"/>
                  </a:lnTo>
                  <a:lnTo>
                    <a:pt x="300" y="486"/>
                  </a:lnTo>
                  <a:lnTo>
                    <a:pt x="322" y="478"/>
                  </a:lnTo>
                  <a:lnTo>
                    <a:pt x="347" y="472"/>
                  </a:lnTo>
                  <a:lnTo>
                    <a:pt x="371" y="470"/>
                  </a:lnTo>
                  <a:lnTo>
                    <a:pt x="396" y="470"/>
                  </a:lnTo>
                  <a:lnTo>
                    <a:pt x="420" y="472"/>
                  </a:lnTo>
                  <a:lnTo>
                    <a:pt x="445" y="478"/>
                  </a:lnTo>
                  <a:lnTo>
                    <a:pt x="467" y="486"/>
                  </a:lnTo>
                  <a:lnTo>
                    <a:pt x="489" y="500"/>
                  </a:lnTo>
                  <a:lnTo>
                    <a:pt x="508" y="516"/>
                  </a:lnTo>
                  <a:lnTo>
                    <a:pt x="527" y="538"/>
                  </a:lnTo>
                  <a:lnTo>
                    <a:pt x="540" y="557"/>
                  </a:lnTo>
                  <a:lnTo>
                    <a:pt x="551" y="579"/>
                  </a:lnTo>
                  <a:lnTo>
                    <a:pt x="559" y="598"/>
                  </a:lnTo>
                  <a:lnTo>
                    <a:pt x="565" y="617"/>
                  </a:lnTo>
                  <a:lnTo>
                    <a:pt x="568" y="636"/>
                  </a:lnTo>
                  <a:lnTo>
                    <a:pt x="568" y="669"/>
                  </a:lnTo>
                  <a:lnTo>
                    <a:pt x="565" y="699"/>
                  </a:lnTo>
                  <a:lnTo>
                    <a:pt x="559" y="724"/>
                  </a:lnTo>
                  <a:lnTo>
                    <a:pt x="554" y="743"/>
                  </a:lnTo>
                  <a:lnTo>
                    <a:pt x="546" y="757"/>
                  </a:lnTo>
                  <a:lnTo>
                    <a:pt x="527" y="789"/>
                  </a:lnTo>
                  <a:lnTo>
                    <a:pt x="497" y="833"/>
                  </a:lnTo>
                  <a:lnTo>
                    <a:pt x="475" y="860"/>
                  </a:lnTo>
                  <a:lnTo>
                    <a:pt x="453" y="885"/>
                  </a:lnTo>
                  <a:lnTo>
                    <a:pt x="426" y="912"/>
                  </a:lnTo>
                  <a:lnTo>
                    <a:pt x="398" y="937"/>
                  </a:lnTo>
                  <a:lnTo>
                    <a:pt x="366" y="959"/>
                  </a:lnTo>
                  <a:lnTo>
                    <a:pt x="333" y="975"/>
                  </a:lnTo>
                  <a:lnTo>
                    <a:pt x="295" y="991"/>
                  </a:lnTo>
                  <a:lnTo>
                    <a:pt x="254" y="1000"/>
                  </a:lnTo>
                  <a:lnTo>
                    <a:pt x="235" y="1002"/>
                  </a:lnTo>
                  <a:lnTo>
                    <a:pt x="213" y="1005"/>
                  </a:lnTo>
                  <a:lnTo>
                    <a:pt x="191" y="1002"/>
                  </a:lnTo>
                  <a:lnTo>
                    <a:pt x="166" y="1000"/>
                  </a:lnTo>
                  <a:lnTo>
                    <a:pt x="145" y="997"/>
                  </a:lnTo>
                  <a:lnTo>
                    <a:pt x="126" y="991"/>
                  </a:lnTo>
                  <a:lnTo>
                    <a:pt x="109" y="983"/>
                  </a:lnTo>
                  <a:lnTo>
                    <a:pt x="93" y="972"/>
                  </a:lnTo>
                  <a:lnTo>
                    <a:pt x="82" y="961"/>
                  </a:lnTo>
                  <a:lnTo>
                    <a:pt x="71" y="950"/>
                  </a:lnTo>
                  <a:lnTo>
                    <a:pt x="60" y="937"/>
                  </a:lnTo>
                  <a:lnTo>
                    <a:pt x="55" y="923"/>
                  </a:lnTo>
                  <a:lnTo>
                    <a:pt x="49" y="907"/>
                  </a:lnTo>
                  <a:lnTo>
                    <a:pt x="44" y="890"/>
                  </a:lnTo>
                  <a:lnTo>
                    <a:pt x="41" y="858"/>
                  </a:lnTo>
                  <a:lnTo>
                    <a:pt x="44" y="819"/>
                  </a:lnTo>
                  <a:lnTo>
                    <a:pt x="49" y="784"/>
                  </a:lnTo>
                  <a:lnTo>
                    <a:pt x="60" y="746"/>
                  </a:lnTo>
                  <a:lnTo>
                    <a:pt x="74" y="707"/>
                  </a:lnTo>
                  <a:lnTo>
                    <a:pt x="90" y="672"/>
                  </a:lnTo>
                  <a:lnTo>
                    <a:pt x="106" y="639"/>
                  </a:lnTo>
                  <a:lnTo>
                    <a:pt x="126" y="609"/>
                  </a:lnTo>
                  <a:lnTo>
                    <a:pt x="142" y="584"/>
                  </a:lnTo>
                  <a:lnTo>
                    <a:pt x="161" y="563"/>
                  </a:lnTo>
                  <a:lnTo>
                    <a:pt x="175" y="549"/>
                  </a:lnTo>
                  <a:lnTo>
                    <a:pt x="109" y="1030"/>
                  </a:lnTo>
                  <a:close/>
                </a:path>
              </a:pathLst>
            </a:custGeom>
            <a:solidFill>
              <a:srgbClr val="2727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N"/>
            </a:p>
          </p:txBody>
        </p:sp>
        <p:grpSp>
          <p:nvGrpSpPr>
            <p:cNvPr id="29713" name="Group 241"/>
            <p:cNvGrpSpPr>
              <a:grpSpLocks/>
            </p:cNvGrpSpPr>
            <p:nvPr/>
          </p:nvGrpSpPr>
          <p:grpSpPr bwMode="auto">
            <a:xfrm>
              <a:off x="7345363" y="5588000"/>
              <a:ext cx="901700" cy="896938"/>
              <a:chOff x="7345363" y="5588000"/>
              <a:chExt cx="901700" cy="896938"/>
            </a:xfrm>
          </p:grpSpPr>
          <p:sp>
            <p:nvSpPr>
              <p:cNvPr id="29714" name="Line 252"/>
              <p:cNvSpPr>
                <a:spLocks noChangeShapeType="1"/>
              </p:cNvSpPr>
              <p:nvPr/>
            </p:nvSpPr>
            <p:spPr bwMode="auto">
              <a:xfrm flipH="1" flipV="1">
                <a:off x="7593013" y="5748338"/>
                <a:ext cx="73025" cy="731838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15" name="Line 253"/>
              <p:cNvSpPr>
                <a:spLocks noChangeShapeType="1"/>
              </p:cNvSpPr>
              <p:nvPr/>
            </p:nvSpPr>
            <p:spPr bwMode="auto">
              <a:xfrm flipH="1" flipV="1">
                <a:off x="7670800" y="5670550"/>
                <a:ext cx="85725" cy="796925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16" name="Line 254"/>
              <p:cNvSpPr>
                <a:spLocks noChangeShapeType="1"/>
              </p:cNvSpPr>
              <p:nvPr/>
            </p:nvSpPr>
            <p:spPr bwMode="auto">
              <a:xfrm flipH="1" flipV="1">
                <a:off x="7766050" y="5643563"/>
                <a:ext cx="90488" cy="798513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17" name="Line 255"/>
              <p:cNvSpPr>
                <a:spLocks noChangeShapeType="1"/>
              </p:cNvSpPr>
              <p:nvPr/>
            </p:nvSpPr>
            <p:spPr bwMode="auto">
              <a:xfrm flipH="1" flipV="1">
                <a:off x="7856538" y="5622925"/>
                <a:ext cx="90488" cy="793750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18" name="Line 256"/>
              <p:cNvSpPr>
                <a:spLocks noChangeShapeType="1"/>
              </p:cNvSpPr>
              <p:nvPr/>
            </p:nvSpPr>
            <p:spPr bwMode="auto">
              <a:xfrm flipH="1" flipV="1">
                <a:off x="7961313" y="5592763"/>
                <a:ext cx="82550" cy="727075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19" name="Line 257"/>
              <p:cNvSpPr>
                <a:spLocks noChangeShapeType="1"/>
              </p:cNvSpPr>
              <p:nvPr/>
            </p:nvSpPr>
            <p:spPr bwMode="auto">
              <a:xfrm flipH="1" flipV="1">
                <a:off x="8047038" y="5588000"/>
                <a:ext cx="65088" cy="671513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20" name="Line 258"/>
              <p:cNvSpPr>
                <a:spLocks noChangeShapeType="1"/>
              </p:cNvSpPr>
              <p:nvPr/>
            </p:nvSpPr>
            <p:spPr bwMode="auto">
              <a:xfrm flipH="1" flipV="1">
                <a:off x="7523163" y="5813425"/>
                <a:ext cx="65088" cy="671513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21" name="Line 259"/>
              <p:cNvSpPr>
                <a:spLocks noChangeShapeType="1"/>
              </p:cNvSpPr>
              <p:nvPr/>
            </p:nvSpPr>
            <p:spPr bwMode="auto">
              <a:xfrm flipH="1" flipV="1">
                <a:off x="8159750" y="5648325"/>
                <a:ext cx="26988" cy="528638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22" name="Line 260"/>
              <p:cNvSpPr>
                <a:spLocks noChangeShapeType="1"/>
              </p:cNvSpPr>
              <p:nvPr/>
            </p:nvSpPr>
            <p:spPr bwMode="auto">
              <a:xfrm flipH="1" flipV="1">
                <a:off x="7450138" y="5938838"/>
                <a:ext cx="30163" cy="528638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23" name="Line 261"/>
              <p:cNvSpPr>
                <a:spLocks noChangeShapeType="1"/>
              </p:cNvSpPr>
              <p:nvPr/>
            </p:nvSpPr>
            <p:spPr bwMode="auto">
              <a:xfrm flipH="1">
                <a:off x="7358063" y="6013450"/>
                <a:ext cx="854075" cy="95250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24" name="Line 262"/>
              <p:cNvSpPr>
                <a:spLocks noChangeShapeType="1"/>
              </p:cNvSpPr>
              <p:nvPr/>
            </p:nvSpPr>
            <p:spPr bwMode="auto">
              <a:xfrm flipH="1">
                <a:off x="7345363" y="6121400"/>
                <a:ext cx="857250" cy="95250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25" name="Line 263"/>
              <p:cNvSpPr>
                <a:spLocks noChangeShapeType="1"/>
              </p:cNvSpPr>
              <p:nvPr/>
            </p:nvSpPr>
            <p:spPr bwMode="auto">
              <a:xfrm flipH="1">
                <a:off x="7350125" y="6224588"/>
                <a:ext cx="814388" cy="100013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26" name="Line 264"/>
              <p:cNvSpPr>
                <a:spLocks noChangeShapeType="1"/>
              </p:cNvSpPr>
              <p:nvPr/>
            </p:nvSpPr>
            <p:spPr bwMode="auto">
              <a:xfrm flipH="1">
                <a:off x="7402513" y="6351588"/>
                <a:ext cx="576263" cy="65088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27" name="Line 265"/>
              <p:cNvSpPr>
                <a:spLocks noChangeShapeType="1"/>
              </p:cNvSpPr>
              <p:nvPr/>
            </p:nvSpPr>
            <p:spPr bwMode="auto">
              <a:xfrm flipH="1">
                <a:off x="7605713" y="5657850"/>
                <a:ext cx="511175" cy="47625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28" name="Line 266"/>
              <p:cNvSpPr>
                <a:spLocks noChangeShapeType="1"/>
              </p:cNvSpPr>
              <p:nvPr/>
            </p:nvSpPr>
            <p:spPr bwMode="auto">
              <a:xfrm flipH="1">
                <a:off x="7388225" y="5908675"/>
                <a:ext cx="854075" cy="95250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29" name="Line 267"/>
              <p:cNvSpPr>
                <a:spLocks noChangeShapeType="1"/>
              </p:cNvSpPr>
              <p:nvPr/>
            </p:nvSpPr>
            <p:spPr bwMode="auto">
              <a:xfrm flipH="1">
                <a:off x="7458075" y="5813425"/>
                <a:ext cx="788988" cy="65088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  <p:sp>
            <p:nvSpPr>
              <p:cNvPr id="29730" name="Line 268"/>
              <p:cNvSpPr>
                <a:spLocks noChangeShapeType="1"/>
              </p:cNvSpPr>
              <p:nvPr/>
            </p:nvSpPr>
            <p:spPr bwMode="auto">
              <a:xfrm flipH="1">
                <a:off x="7497763" y="5718175"/>
                <a:ext cx="709613" cy="85725"/>
              </a:xfrm>
              <a:prstGeom prst="line">
                <a:avLst/>
              </a:prstGeom>
              <a:noFill/>
              <a:ln w="11">
                <a:solidFill>
                  <a:srgbClr val="27272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IN"/>
              </a:p>
            </p:txBody>
          </p:sp>
        </p:grpSp>
      </p:grpSp>
      <p:sp>
        <p:nvSpPr>
          <p:cNvPr id="29710" name="TextBox 8"/>
          <p:cNvSpPr txBox="1">
            <a:spLocks noChangeArrowheads="1"/>
          </p:cNvSpPr>
          <p:nvPr/>
        </p:nvSpPr>
        <p:spPr bwMode="auto">
          <a:xfrm>
            <a:off x="747713" y="1031875"/>
            <a:ext cx="26908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 b="1"/>
              <a:t>TIPS</a:t>
            </a:r>
            <a:endParaRPr lang="en-GB" sz="1800" b="1"/>
          </a:p>
        </p:txBody>
      </p:sp>
      <p:pic>
        <p:nvPicPr>
          <p:cNvPr id="203" name="Picture 20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204" name="Picture 20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205" name="عنصر نائب للمحتوى 6">
            <a:extLst>
              <a:ext uri="{FF2B5EF4-FFF2-40B4-BE49-F238E27FC236}">
                <a16:creationId xmlns:a16="http://schemas.microsoft.com/office/drawing/2014/main" id="{C09BB41C-B383-4E2B-AC81-09E68897FC5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Rectangle 79"/>
          <p:cNvSpPr/>
          <p:nvPr/>
        </p:nvSpPr>
        <p:spPr>
          <a:xfrm>
            <a:off x="0" y="3883025"/>
            <a:ext cx="9144000" cy="2046288"/>
          </a:xfrm>
          <a:prstGeom prst="rect">
            <a:avLst/>
          </a:prstGeom>
          <a:gradFill>
            <a:gsLst>
              <a:gs pos="2000">
                <a:schemeClr val="bg1">
                  <a:lumMod val="75000"/>
                </a:schemeClr>
              </a:gs>
              <a:gs pos="58000">
                <a:schemeClr val="bg1"/>
              </a:gs>
            </a:gsLst>
            <a:lin ang="540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ea typeface="ＭＳ Ｐゴシック" pitchFamily="-105" charset="-128"/>
            </a:endParaRPr>
          </a:p>
        </p:txBody>
      </p:sp>
      <p:sp>
        <p:nvSpPr>
          <p:cNvPr id="2051" name="TextBox 54"/>
          <p:cNvSpPr txBox="1">
            <a:spLocks noChangeArrowheads="1"/>
          </p:cNvSpPr>
          <p:nvPr/>
        </p:nvSpPr>
        <p:spPr bwMode="auto">
          <a:xfrm>
            <a:off x="785813" y="285750"/>
            <a:ext cx="5324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Bring it all together!</a:t>
            </a:r>
          </a:p>
        </p:txBody>
      </p:sp>
      <p:sp>
        <p:nvSpPr>
          <p:cNvPr id="8196" name="Rektangel 76"/>
          <p:cNvSpPr>
            <a:spLocks noChangeArrowheads="1"/>
          </p:cNvSpPr>
          <p:nvPr/>
        </p:nvSpPr>
        <p:spPr bwMode="auto">
          <a:xfrm>
            <a:off x="1112838" y="5473700"/>
            <a:ext cx="220980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IN" sz="1300" b="1" noProof="1">
                <a:solidFill>
                  <a:srgbClr val="FFFFFF"/>
                </a:solidFill>
                <a:cs typeface="Arial" charset="0"/>
              </a:rPr>
              <a:t>Example text</a:t>
            </a:r>
          </a:p>
          <a:p>
            <a:r>
              <a:rPr lang="en-IN" sz="1100" noProof="1">
                <a:solidFill>
                  <a:srgbClr val="FFFFFF"/>
                </a:solidFill>
                <a:cs typeface="Arial" charset="0"/>
              </a:rPr>
              <a:t>Go ahead and replace it with your own text. This is an example text. </a:t>
            </a:r>
            <a:endParaRPr lang="da-DK" sz="1100">
              <a:solidFill>
                <a:srgbClr val="FFFFFF"/>
              </a:solidFill>
            </a:endParaRPr>
          </a:p>
          <a:p>
            <a:endParaRPr lang="da-DK">
              <a:solidFill>
                <a:srgbClr val="1E1C11"/>
              </a:solidFill>
            </a:endParaRPr>
          </a:p>
        </p:txBody>
      </p:sp>
      <p:grpSp>
        <p:nvGrpSpPr>
          <p:cNvPr id="8197" name="Group 19"/>
          <p:cNvGrpSpPr>
            <a:grpSpLocks/>
          </p:cNvGrpSpPr>
          <p:nvPr/>
        </p:nvGrpSpPr>
        <p:grpSpPr bwMode="auto">
          <a:xfrm>
            <a:off x="808038" y="5562600"/>
            <a:ext cx="250825" cy="250825"/>
            <a:chOff x="530225" y="5016500"/>
            <a:chExt cx="393700" cy="393700"/>
          </a:xfrm>
        </p:grpSpPr>
        <p:sp>
          <p:nvSpPr>
            <p:cNvPr id="8226" name="Oval 175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4400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8227" name="Isosceles Triangle 176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400"/>
              <a:endParaRPr lang="en-US">
                <a:solidFill>
                  <a:srgbClr val="353637"/>
                </a:solidFill>
              </a:endParaRPr>
            </a:p>
          </p:txBody>
        </p:sp>
      </p:grpSp>
      <p:sp>
        <p:nvSpPr>
          <p:cNvPr id="8198" name="Rectangle 4"/>
          <p:cNvSpPr>
            <a:spLocks noChangeArrowheads="1"/>
          </p:cNvSpPr>
          <p:nvPr/>
        </p:nvSpPr>
        <p:spPr bwMode="gray">
          <a:xfrm>
            <a:off x="874713" y="6264275"/>
            <a:ext cx="15382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defTabSz="801688"/>
            <a:r>
              <a:rPr lang="en-US" sz="1000">
                <a:solidFill>
                  <a:srgbClr val="FFFFFF"/>
                </a:solidFill>
              </a:rPr>
              <a:t>Your own footer</a:t>
            </a:r>
          </a:p>
        </p:txBody>
      </p:sp>
      <p:sp>
        <p:nvSpPr>
          <p:cNvPr id="8199" name="Rectangle 4"/>
          <p:cNvSpPr>
            <a:spLocks noChangeArrowheads="1"/>
          </p:cNvSpPr>
          <p:nvPr/>
        </p:nvSpPr>
        <p:spPr bwMode="gray">
          <a:xfrm>
            <a:off x="6767513" y="6264275"/>
            <a:ext cx="15382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r" defTabSz="801688"/>
            <a:r>
              <a:rPr lang="en-US" sz="1000">
                <a:solidFill>
                  <a:srgbClr val="FFFFFF"/>
                </a:solidFill>
              </a:rPr>
              <a:t>Your Logo</a:t>
            </a:r>
          </a:p>
        </p:txBody>
      </p: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516886" y="1068876"/>
            <a:ext cx="7740650" cy="5035550"/>
            <a:chOff x="471488" y="1165225"/>
            <a:chExt cx="7740650" cy="3713163"/>
          </a:xfrm>
        </p:grpSpPr>
        <p:grpSp>
          <p:nvGrpSpPr>
            <p:cNvPr id="8211" name="Group 117"/>
            <p:cNvGrpSpPr>
              <a:grpSpLocks/>
            </p:cNvGrpSpPr>
            <p:nvPr/>
          </p:nvGrpSpPr>
          <p:grpSpPr bwMode="auto">
            <a:xfrm>
              <a:off x="471488" y="1165225"/>
              <a:ext cx="7740650" cy="3694113"/>
              <a:chOff x="471210" y="1164522"/>
              <a:chExt cx="7740358" cy="3694514"/>
            </a:xfrm>
          </p:grpSpPr>
          <p:sp>
            <p:nvSpPr>
              <p:cNvPr id="7" name="Rounded Rectangle 6"/>
              <p:cNvSpPr/>
              <p:nvPr/>
            </p:nvSpPr>
            <p:spPr>
              <a:xfrm>
                <a:off x="471210" y="1164522"/>
                <a:ext cx="7740358" cy="3694514"/>
              </a:xfrm>
              <a:prstGeom prst="roundRect">
                <a:avLst>
                  <a:gd name="adj" fmla="val 5555"/>
                </a:avLst>
              </a:prstGeom>
              <a:gradFill>
                <a:gsLst>
                  <a:gs pos="0">
                    <a:schemeClr val="bg1">
                      <a:lumMod val="65000"/>
                    </a:schemeClr>
                  </a:gs>
                  <a:gs pos="69000">
                    <a:schemeClr val="bg1">
                      <a:lumMod val="75000"/>
                    </a:schemeClr>
                  </a:gs>
                  <a:gs pos="100000">
                    <a:schemeClr val="bg1">
                      <a:lumMod val="85000"/>
                    </a:schemeClr>
                  </a:gs>
                  <a:gs pos="41000">
                    <a:schemeClr val="bg1"/>
                  </a:gs>
                </a:gsLst>
                <a:lin ang="19140000" scaled="0"/>
              </a:gradFill>
              <a:ln>
                <a:solidFill>
                  <a:schemeClr val="bg1">
                    <a:lumMod val="75000"/>
                  </a:schemeClr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  <a:reflection stA="21000" endPos="22000" dist="50800" dir="5400000" sy="-100000" algn="bl" rotWithShape="0"/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9" name="Rounded Rectangle 8"/>
              <p:cNvSpPr/>
              <p:nvPr/>
            </p:nvSpPr>
            <p:spPr>
              <a:xfrm>
                <a:off x="593442" y="1285185"/>
                <a:ext cx="7467318" cy="3451600"/>
              </a:xfrm>
              <a:prstGeom prst="roundRect">
                <a:avLst>
                  <a:gd name="adj" fmla="val 4812"/>
                </a:avLst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grpSp>
            <p:nvGrpSpPr>
              <p:cNvPr id="8215" name="Gruppe 61"/>
              <p:cNvGrpSpPr>
                <a:grpSpLocks/>
              </p:cNvGrpSpPr>
              <p:nvPr/>
            </p:nvGrpSpPr>
            <p:grpSpPr bwMode="auto">
              <a:xfrm flipH="1">
                <a:off x="7082031" y="2554557"/>
                <a:ext cx="764755" cy="791220"/>
                <a:chOff x="1760019" y="3875595"/>
                <a:chExt cx="1018741" cy="1016530"/>
              </a:xfrm>
            </p:grpSpPr>
            <p:grpSp>
              <p:nvGrpSpPr>
                <p:cNvPr id="8218" name="Gruppe 59"/>
                <p:cNvGrpSpPr>
                  <a:grpSpLocks/>
                </p:cNvGrpSpPr>
                <p:nvPr/>
              </p:nvGrpSpPr>
              <p:grpSpPr bwMode="auto">
                <a:xfrm>
                  <a:off x="1762304" y="3875595"/>
                  <a:ext cx="1016456" cy="1016530"/>
                  <a:chOff x="3906064" y="1406380"/>
                  <a:chExt cx="496973" cy="497009"/>
                </a:xfrm>
              </p:grpSpPr>
              <p:sp>
                <p:nvSpPr>
                  <p:cNvPr id="15" name="Ellipse 30"/>
                  <p:cNvSpPr/>
                  <p:nvPr/>
                </p:nvSpPr>
                <p:spPr bwMode="auto">
                  <a:xfrm rot="17065673">
                    <a:off x="3906046" y="1406398"/>
                    <a:ext cx="497009" cy="496973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  <a:gs pos="0">
                        <a:schemeClr val="tx1">
                          <a:lumMod val="75000"/>
                          <a:lumOff val="25000"/>
                        </a:schemeClr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9525" cap="flat" cmpd="sng" algn="ctr">
                    <a:noFill/>
                    <a:prstDash val="solid"/>
                  </a:ln>
                  <a:effectLst>
                    <a:innerShdw blurRad="269875" dist="114300" dir="480000">
                      <a:srgbClr val="000000">
                        <a:alpha val="13000"/>
                      </a:srgbClr>
                    </a:innerShdw>
                  </a:effectLst>
                </p:spPr>
                <p:txBody>
                  <a:bodyPr anchor="ctr"/>
                  <a:lstStyle>
                    <a:lvl1pPr marL="342900" indent="-342900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1pPr>
                    <a:lvl2pPr marL="37931725" indent="-37474525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2pPr>
                    <a:lvl3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3pPr>
                    <a:lvl4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4pPr>
                    <a:lvl5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5pPr>
                    <a:lvl6pPr marL="4572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6pPr>
                    <a:lvl7pPr marL="9144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7pPr>
                    <a:lvl8pPr marL="1371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8pPr>
                    <a:lvl9pPr marL="18288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9pPr>
                  </a:lstStyle>
                  <a:p>
                    <a:pPr algn="ctr" eaLnBrk="1" hangingPunct="1">
                      <a:buFont typeface="Calibri" charset="0"/>
                      <a:buAutoNum type="arabicPeriod"/>
                      <a:defRPr/>
                    </a:pPr>
                    <a:endParaRPr lang="da-DK" sz="18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8225" name="Ellipse 31"/>
                  <p:cNvSpPr>
                    <a:spLocks noChangeArrowheads="1"/>
                  </p:cNvSpPr>
                  <p:nvPr/>
                </p:nvSpPr>
                <p:spPr bwMode="auto">
                  <a:xfrm>
                    <a:off x="3955823" y="1424813"/>
                    <a:ext cx="366004" cy="26927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CF9">
                          <a:alpha val="31998"/>
                        </a:srgbClr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5400000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marL="342900" indent="-342900" algn="ctr">
                      <a:buFont typeface="Calibri" pitchFamily="34" charset="0"/>
                      <a:buAutoNum type="arabicPeriod"/>
                    </a:pPr>
                    <a:endParaRPr lang="da-DK">
                      <a:solidFill>
                        <a:srgbClr val="FFFFFF"/>
                      </a:solidFill>
                    </a:endParaRPr>
                  </a:p>
                </p:txBody>
              </p:sp>
            </p:grpSp>
            <p:sp>
              <p:nvSpPr>
                <p:cNvPr id="14" name="Måne 29"/>
                <p:cNvSpPr/>
                <p:nvPr/>
              </p:nvSpPr>
              <p:spPr bwMode="auto">
                <a:xfrm rot="16570711">
                  <a:off x="2013672" y="4164325"/>
                  <a:ext cx="460273" cy="967579"/>
                </a:xfrm>
                <a:prstGeom prst="moon">
                  <a:avLst>
                    <a:gd name="adj" fmla="val 8755"/>
                  </a:avLst>
                </a:prstGeom>
                <a:gradFill flip="none" rotWithShape="1">
                  <a:gsLst>
                    <a:gs pos="24000">
                      <a:sysClr val="windowText" lastClr="000000">
                        <a:alpha val="24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1pPr>
                  <a:lvl2pPr marL="37931725" indent="-37474525"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2pPr>
                  <a:lvl3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3pPr>
                  <a:lvl4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4pPr>
                  <a:lvl5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9pPr>
                </a:lstStyle>
                <a:p>
                  <a:pPr algn="ctr" eaLnBrk="1" hangingPunct="1">
                    <a:defRPr/>
                  </a:pPr>
                  <a:endParaRPr lang="da-DK" sz="1800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8216" name="Rectangle 115"/>
              <p:cNvSpPr>
                <a:spLocks noChangeArrowheads="1"/>
              </p:cNvSpPr>
              <p:nvPr/>
            </p:nvSpPr>
            <p:spPr bwMode="auto">
              <a:xfrm>
                <a:off x="1058563" y="1285185"/>
                <a:ext cx="5884640" cy="34516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7" name="Rounded Rectangle 116"/>
              <p:cNvSpPr/>
              <p:nvPr/>
            </p:nvSpPr>
            <p:spPr>
              <a:xfrm flipH="1">
                <a:off x="841083" y="2615655"/>
                <a:ext cx="66672" cy="676348"/>
              </a:xfrm>
              <a:prstGeom prst="roundRect">
                <a:avLst>
                  <a:gd name="adj" fmla="val 4812"/>
                </a:avLst>
              </a:prstGeom>
              <a:solidFill>
                <a:srgbClr val="0D0D0D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  <p:sp>
          <p:nvSpPr>
            <p:cNvPr id="11" name="Rounded Rectangle 10"/>
            <p:cNvSpPr/>
            <p:nvPr/>
          </p:nvSpPr>
          <p:spPr>
            <a:xfrm>
              <a:off x="485775" y="1184275"/>
              <a:ext cx="7523163" cy="3694113"/>
            </a:xfrm>
            <a:custGeom>
              <a:avLst/>
              <a:gdLst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6009055 w 6185849"/>
                <a:gd name="connsiteY5" fmla="*/ 3674030 h 3674030"/>
                <a:gd name="connsiteX6" fmla="*/ 176794 w 6185849"/>
                <a:gd name="connsiteY6" fmla="*/ 3674030 h 3674030"/>
                <a:gd name="connsiteX7" fmla="*/ 0 w 6185849"/>
                <a:gd name="connsiteY7" fmla="*/ 3497236 h 3674030"/>
                <a:gd name="connsiteX8" fmla="*/ 0 w 6185849"/>
                <a:gd name="connsiteY8" fmla="*/ 176794 h 3674030"/>
                <a:gd name="connsiteX0" fmla="*/ 0 w 6185849"/>
                <a:gd name="connsiteY0" fmla="*/ 176794 h 3811663"/>
                <a:gd name="connsiteX1" fmla="*/ 176794 w 6185849"/>
                <a:gd name="connsiteY1" fmla="*/ 0 h 3811663"/>
                <a:gd name="connsiteX2" fmla="*/ 6009055 w 6185849"/>
                <a:gd name="connsiteY2" fmla="*/ 0 h 3811663"/>
                <a:gd name="connsiteX3" fmla="*/ 6185849 w 6185849"/>
                <a:gd name="connsiteY3" fmla="*/ 176794 h 3811663"/>
                <a:gd name="connsiteX4" fmla="*/ 6185849 w 6185849"/>
                <a:gd name="connsiteY4" fmla="*/ 3497236 h 3811663"/>
                <a:gd name="connsiteX5" fmla="*/ 176794 w 6185849"/>
                <a:gd name="connsiteY5" fmla="*/ 3674030 h 3811663"/>
                <a:gd name="connsiteX6" fmla="*/ 0 w 6185849"/>
                <a:gd name="connsiteY6" fmla="*/ 3497236 h 3811663"/>
                <a:gd name="connsiteX7" fmla="*/ 0 w 6185849"/>
                <a:gd name="connsiteY7" fmla="*/ 176794 h 3811663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176794 w 6185849"/>
                <a:gd name="connsiteY4" fmla="*/ 3674030 h 3674030"/>
                <a:gd name="connsiteX5" fmla="*/ 0 w 6185849"/>
                <a:gd name="connsiteY5" fmla="*/ 3497236 h 3674030"/>
                <a:gd name="connsiteX6" fmla="*/ 0 w 6185849"/>
                <a:gd name="connsiteY6" fmla="*/ 176794 h 3674030"/>
                <a:gd name="connsiteX0" fmla="*/ 0 w 6185849"/>
                <a:gd name="connsiteY0" fmla="*/ 190449 h 3687685"/>
                <a:gd name="connsiteX1" fmla="*/ 176794 w 6185849"/>
                <a:gd name="connsiteY1" fmla="*/ 13655 h 3687685"/>
                <a:gd name="connsiteX2" fmla="*/ 4274819 w 6185849"/>
                <a:gd name="connsiteY2" fmla="*/ 0 h 3687685"/>
                <a:gd name="connsiteX3" fmla="*/ 6185849 w 6185849"/>
                <a:gd name="connsiteY3" fmla="*/ 190449 h 3687685"/>
                <a:gd name="connsiteX4" fmla="*/ 176794 w 6185849"/>
                <a:gd name="connsiteY4" fmla="*/ 3687685 h 3687685"/>
                <a:gd name="connsiteX5" fmla="*/ 0 w 6185849"/>
                <a:gd name="connsiteY5" fmla="*/ 3510891 h 3687685"/>
                <a:gd name="connsiteX6" fmla="*/ 0 w 6185849"/>
                <a:gd name="connsiteY6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74819" h="3687685">
                  <a:moveTo>
                    <a:pt x="0" y="190449"/>
                  </a:moveTo>
                  <a:cubicBezTo>
                    <a:pt x="0" y="92808"/>
                    <a:pt x="79153" y="13655"/>
                    <a:pt x="176794" y="13655"/>
                  </a:cubicBezTo>
                  <a:lnTo>
                    <a:pt x="4274819" y="0"/>
                  </a:lnTo>
                  <a:cubicBezTo>
                    <a:pt x="4233852" y="25192"/>
                    <a:pt x="889264" y="3102537"/>
                    <a:pt x="176794" y="3687685"/>
                  </a:cubicBezTo>
                  <a:cubicBezTo>
                    <a:pt x="79153" y="3687685"/>
                    <a:pt x="0" y="3608532"/>
                    <a:pt x="0" y="3510891"/>
                  </a:cubicBezTo>
                  <a:lnTo>
                    <a:pt x="0" y="1904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alpha val="15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</p:grpSp>
      <p:grpSp>
        <p:nvGrpSpPr>
          <p:cNvPr id="20" name="Group 90"/>
          <p:cNvGrpSpPr>
            <a:grpSpLocks/>
          </p:cNvGrpSpPr>
          <p:nvPr/>
        </p:nvGrpSpPr>
        <p:grpSpPr bwMode="auto">
          <a:xfrm>
            <a:off x="4940300" y="4675188"/>
            <a:ext cx="4783138" cy="968375"/>
            <a:chOff x="4940193" y="4878304"/>
            <a:chExt cx="4783391" cy="968295"/>
          </a:xfrm>
        </p:grpSpPr>
        <p:sp>
          <p:nvSpPr>
            <p:cNvPr id="85" name="Oval 84"/>
            <p:cNvSpPr/>
            <p:nvPr/>
          </p:nvSpPr>
          <p:spPr>
            <a:xfrm rot="589461">
              <a:off x="4940193" y="5002119"/>
              <a:ext cx="1249429" cy="109528"/>
            </a:xfrm>
            <a:prstGeom prst="ellipse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 rot="589461">
              <a:off x="5329152" y="5340228"/>
              <a:ext cx="4384907" cy="109529"/>
            </a:xfrm>
            <a:prstGeom prst="rect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7" name="Rounded Rectangle 86"/>
            <p:cNvSpPr/>
            <p:nvPr/>
          </p:nvSpPr>
          <p:spPr>
            <a:xfrm rot="589461">
              <a:off x="8986945" y="5622779"/>
              <a:ext cx="736639" cy="223820"/>
            </a:xfrm>
            <a:prstGeom prst="roundRect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grpSp>
          <p:nvGrpSpPr>
            <p:cNvPr id="8207" name="Group 87"/>
            <p:cNvGrpSpPr>
              <a:grpSpLocks/>
            </p:cNvGrpSpPr>
            <p:nvPr/>
          </p:nvGrpSpPr>
          <p:grpSpPr bwMode="auto">
            <a:xfrm>
              <a:off x="4940193" y="4878304"/>
              <a:ext cx="4783391" cy="825387"/>
              <a:chOff x="4940193" y="4878304"/>
              <a:chExt cx="4783391" cy="825387"/>
            </a:xfrm>
          </p:grpSpPr>
          <p:sp>
            <p:nvSpPr>
              <p:cNvPr id="79" name="Oval 78"/>
              <p:cNvSpPr/>
              <p:nvPr/>
            </p:nvSpPr>
            <p:spPr>
              <a:xfrm rot="589461">
                <a:off x="4940193" y="4878304"/>
                <a:ext cx="1249429" cy="109528"/>
              </a:xfrm>
              <a:prstGeom prst="ellipse">
                <a:avLst/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sp>
            <p:nvSpPr>
              <p:cNvPr id="8209" name="Rectangle 76"/>
              <p:cNvSpPr>
                <a:spLocks noChangeArrowheads="1"/>
              </p:cNvSpPr>
              <p:nvPr/>
            </p:nvSpPr>
            <p:spPr bwMode="auto">
              <a:xfrm rot="589461">
                <a:off x="5329152" y="5216413"/>
                <a:ext cx="4384907" cy="109529"/>
              </a:xfrm>
              <a:prstGeom prst="rect">
                <a:avLst/>
              </a:prstGeom>
              <a:gradFill rotWithShape="1">
                <a:gsLst>
                  <a:gs pos="0">
                    <a:srgbClr val="A6A6A6"/>
                  </a:gs>
                  <a:gs pos="5000">
                    <a:srgbClr val="A6A6A6"/>
                  </a:gs>
                  <a:gs pos="50000">
                    <a:srgbClr val="F2F2F2"/>
                  </a:gs>
                  <a:gs pos="100000">
                    <a:srgbClr val="BFBFBF"/>
                  </a:gs>
                </a:gsLst>
                <a:lin ang="5400000"/>
              </a:gradFill>
              <a:ln w="9525">
                <a:solidFill>
                  <a:srgbClr val="A6A6A6"/>
                </a:solidFill>
                <a:miter lim="800000"/>
                <a:headEnd/>
                <a:tailEnd/>
              </a:ln>
              <a:effectLst>
                <a:outerShdw dist="23000" dir="839963" rotWithShape="0">
                  <a:srgbClr val="808080">
                    <a:alpha val="34998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82" name="Rounded Rectangle 81"/>
              <p:cNvSpPr/>
              <p:nvPr/>
            </p:nvSpPr>
            <p:spPr>
              <a:xfrm rot="589461">
                <a:off x="8986945" y="5479916"/>
                <a:ext cx="736639" cy="223820"/>
              </a:xfrm>
              <a:prstGeom prst="roundRect">
                <a:avLst/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95000"/>
                      <a:lumOff val="5000"/>
                    </a:schemeClr>
                  </a:gs>
                  <a:gs pos="59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498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</p:grpSp>
      <p:pic>
        <p:nvPicPr>
          <p:cNvPr id="32" name="Picture 3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33" name="Picture 32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84111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.075 L -0.31164 -0.33263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90" y="-20394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1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1164 -0.33263 L 3.88889E-6 0.075 " pathEditMode="relative" rAng="0" ptsTypes="AA">
                                      <p:cBhvr>
                                        <p:cTn id="20" dur="8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73" y="2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sp>
        <p:nvSpPr>
          <p:cNvPr id="4" name="TextBox 54"/>
          <p:cNvSpPr txBox="1">
            <a:spLocks noChangeArrowheads="1"/>
          </p:cNvSpPr>
          <p:nvPr/>
        </p:nvSpPr>
        <p:spPr bwMode="auto">
          <a:xfrm>
            <a:off x="733425" y="438150"/>
            <a:ext cx="5324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Tips &amp; Exercise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30726" name="TextBox 8"/>
          <p:cNvSpPr txBox="1">
            <a:spLocks noChangeArrowheads="1"/>
          </p:cNvSpPr>
          <p:nvPr/>
        </p:nvSpPr>
        <p:spPr bwMode="auto">
          <a:xfrm>
            <a:off x="747713" y="1031875"/>
            <a:ext cx="26908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 b="1"/>
              <a:t>TIPS</a:t>
            </a:r>
            <a:endParaRPr lang="en-GB" sz="1800" b="1"/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769938" y="2849563"/>
            <a:ext cx="1946275" cy="1862137"/>
            <a:chOff x="975282" y="2289101"/>
            <a:chExt cx="2142207" cy="2049408"/>
          </a:xfrm>
        </p:grpSpPr>
        <p:sp>
          <p:nvSpPr>
            <p:cNvPr id="7" name="Freeform 6"/>
            <p:cNvSpPr/>
            <p:nvPr/>
          </p:nvSpPr>
          <p:spPr>
            <a:xfrm>
              <a:off x="975282" y="2289101"/>
              <a:ext cx="2142207" cy="2049408"/>
            </a:xfrm>
            <a:custGeom>
              <a:avLst/>
              <a:gdLst>
                <a:gd name="connsiteX0" fmla="*/ 1320958 w 2209853"/>
                <a:gd name="connsiteY0" fmla="*/ 42333 h 1840841"/>
                <a:gd name="connsiteX1" fmla="*/ 347291 w 2209853"/>
                <a:gd name="connsiteY1" fmla="*/ 268111 h 1840841"/>
                <a:gd name="connsiteX2" fmla="*/ 8625 w 2209853"/>
                <a:gd name="connsiteY2" fmla="*/ 987778 h 1840841"/>
                <a:gd name="connsiteX3" fmla="*/ 643625 w 2209853"/>
                <a:gd name="connsiteY3" fmla="*/ 1834444 h 1840841"/>
                <a:gd name="connsiteX4" fmla="*/ 2139403 w 2209853"/>
                <a:gd name="connsiteY4" fmla="*/ 1326444 h 1840841"/>
                <a:gd name="connsiteX5" fmla="*/ 1843069 w 2209853"/>
                <a:gd name="connsiteY5" fmla="*/ 423333 h 1840841"/>
                <a:gd name="connsiteX6" fmla="*/ 756514 w 2209853"/>
                <a:gd name="connsiteY6" fmla="*/ 0 h 1840841"/>
                <a:gd name="connsiteX0" fmla="*/ 1320958 w 2208543"/>
                <a:gd name="connsiteY0" fmla="*/ 124527 h 1923035"/>
                <a:gd name="connsiteX1" fmla="*/ 347291 w 2208543"/>
                <a:gd name="connsiteY1" fmla="*/ 350305 h 1923035"/>
                <a:gd name="connsiteX2" fmla="*/ 8625 w 2208543"/>
                <a:gd name="connsiteY2" fmla="*/ 1069972 h 1923035"/>
                <a:gd name="connsiteX3" fmla="*/ 643625 w 2208543"/>
                <a:gd name="connsiteY3" fmla="*/ 1916638 h 1923035"/>
                <a:gd name="connsiteX4" fmla="*/ 2139403 w 2208543"/>
                <a:gd name="connsiteY4" fmla="*/ 1408638 h 1923035"/>
                <a:gd name="connsiteX5" fmla="*/ 1843069 w 2208543"/>
                <a:gd name="connsiteY5" fmla="*/ 505527 h 1923035"/>
                <a:gd name="connsiteX6" fmla="*/ 359220 w 2208543"/>
                <a:gd name="connsiteY6" fmla="*/ 20926 h 1923035"/>
                <a:gd name="connsiteX7" fmla="*/ 756514 w 2208543"/>
                <a:gd name="connsiteY7" fmla="*/ 82194 h 19230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08543" h="1923035">
                  <a:moveTo>
                    <a:pt x="1320958" y="124527"/>
                  </a:moveTo>
                  <a:cubicBezTo>
                    <a:pt x="943485" y="158629"/>
                    <a:pt x="566013" y="192731"/>
                    <a:pt x="347291" y="350305"/>
                  </a:cubicBezTo>
                  <a:cubicBezTo>
                    <a:pt x="128569" y="507879"/>
                    <a:pt x="-40764" y="808916"/>
                    <a:pt x="8625" y="1069972"/>
                  </a:cubicBezTo>
                  <a:cubicBezTo>
                    <a:pt x="58014" y="1331028"/>
                    <a:pt x="288495" y="1860194"/>
                    <a:pt x="643625" y="1916638"/>
                  </a:cubicBezTo>
                  <a:cubicBezTo>
                    <a:pt x="998755" y="1973082"/>
                    <a:pt x="1939496" y="1643823"/>
                    <a:pt x="2139403" y="1408638"/>
                  </a:cubicBezTo>
                  <a:cubicBezTo>
                    <a:pt x="2339310" y="1173453"/>
                    <a:pt x="2063948" y="728066"/>
                    <a:pt x="1843069" y="505527"/>
                  </a:cubicBezTo>
                  <a:cubicBezTo>
                    <a:pt x="1622191" y="282988"/>
                    <a:pt x="540313" y="91482"/>
                    <a:pt x="359220" y="20926"/>
                  </a:cubicBezTo>
                  <a:cubicBezTo>
                    <a:pt x="178128" y="-49630"/>
                    <a:pt x="766117" y="80729"/>
                    <a:pt x="756514" y="82194"/>
                  </a:cubicBezTo>
                </a:path>
              </a:pathLst>
            </a:custGeom>
            <a:ln w="76200" cmpd="sng">
              <a:solidFill>
                <a:srgbClr val="558ED5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00" dirty="0">
                <a:solidFill>
                  <a:schemeClr val="bg2">
                    <a:lumMod val="10000"/>
                  </a:schemeClr>
                </a:solidFill>
                <a:ea typeface="ＭＳ Ｐゴシック" pitchFamily="-105" charset="-128"/>
              </a:endParaRPr>
            </a:p>
          </p:txBody>
        </p:sp>
        <p:sp>
          <p:nvSpPr>
            <p:cNvPr id="8" name="Rectangle 33"/>
            <p:cNvSpPr>
              <a:spLocks noChangeArrowheads="1"/>
            </p:cNvSpPr>
            <p:nvPr/>
          </p:nvSpPr>
          <p:spPr bwMode="auto">
            <a:xfrm>
              <a:off x="1123803" y="2741613"/>
              <a:ext cx="1733336" cy="15242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1400" b="1" dirty="0">
                  <a:solidFill>
                    <a:schemeClr val="bg2">
                      <a:lumMod val="10000"/>
                    </a:schemeClr>
                  </a:solidFill>
                  <a:latin typeface="+mn-lt"/>
                  <a:ea typeface="ＭＳ Ｐゴシック" pitchFamily="34" charset="-128"/>
                </a:rPr>
                <a:t>When conducting a SWOT analysis, appoint a leader or group facilitator.</a:t>
              </a:r>
            </a:p>
          </p:txBody>
        </p:sp>
      </p:grpSp>
      <p:sp>
        <p:nvSpPr>
          <p:cNvPr id="9" name="Freeform 8"/>
          <p:cNvSpPr/>
          <p:nvPr/>
        </p:nvSpPr>
        <p:spPr>
          <a:xfrm rot="20666911">
            <a:off x="3076575" y="2281238"/>
            <a:ext cx="1820863" cy="1785937"/>
          </a:xfrm>
          <a:custGeom>
            <a:avLst/>
            <a:gdLst>
              <a:gd name="connsiteX0" fmla="*/ 1320958 w 2209853"/>
              <a:gd name="connsiteY0" fmla="*/ 42333 h 1840841"/>
              <a:gd name="connsiteX1" fmla="*/ 347291 w 2209853"/>
              <a:gd name="connsiteY1" fmla="*/ 268111 h 1840841"/>
              <a:gd name="connsiteX2" fmla="*/ 8625 w 2209853"/>
              <a:gd name="connsiteY2" fmla="*/ 987778 h 1840841"/>
              <a:gd name="connsiteX3" fmla="*/ 643625 w 2209853"/>
              <a:gd name="connsiteY3" fmla="*/ 1834444 h 1840841"/>
              <a:gd name="connsiteX4" fmla="*/ 2139403 w 2209853"/>
              <a:gd name="connsiteY4" fmla="*/ 1326444 h 1840841"/>
              <a:gd name="connsiteX5" fmla="*/ 1843069 w 2209853"/>
              <a:gd name="connsiteY5" fmla="*/ 423333 h 1840841"/>
              <a:gd name="connsiteX6" fmla="*/ 756514 w 2209853"/>
              <a:gd name="connsiteY6" fmla="*/ 0 h 1840841"/>
              <a:gd name="connsiteX0" fmla="*/ 1603917 w 2211956"/>
              <a:gd name="connsiteY0" fmla="*/ 66570 h 1840841"/>
              <a:gd name="connsiteX1" fmla="*/ 349394 w 2211956"/>
              <a:gd name="connsiteY1" fmla="*/ 268111 h 1840841"/>
              <a:gd name="connsiteX2" fmla="*/ 10728 w 2211956"/>
              <a:gd name="connsiteY2" fmla="*/ 987778 h 1840841"/>
              <a:gd name="connsiteX3" fmla="*/ 645728 w 2211956"/>
              <a:gd name="connsiteY3" fmla="*/ 1834444 h 1840841"/>
              <a:gd name="connsiteX4" fmla="*/ 2141506 w 2211956"/>
              <a:gd name="connsiteY4" fmla="*/ 1326444 h 1840841"/>
              <a:gd name="connsiteX5" fmla="*/ 1845172 w 2211956"/>
              <a:gd name="connsiteY5" fmla="*/ 423333 h 1840841"/>
              <a:gd name="connsiteX6" fmla="*/ 758617 w 2211956"/>
              <a:gd name="connsiteY6" fmla="*/ 0 h 1840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11956" h="1840841">
                <a:moveTo>
                  <a:pt x="1603917" y="66570"/>
                </a:moveTo>
                <a:cubicBezTo>
                  <a:pt x="1226444" y="100672"/>
                  <a:pt x="614926" y="114576"/>
                  <a:pt x="349394" y="268111"/>
                </a:cubicBezTo>
                <a:cubicBezTo>
                  <a:pt x="83863" y="421646"/>
                  <a:pt x="-38661" y="726722"/>
                  <a:pt x="10728" y="987778"/>
                </a:cubicBezTo>
                <a:cubicBezTo>
                  <a:pt x="60117" y="1248834"/>
                  <a:pt x="290598" y="1778000"/>
                  <a:pt x="645728" y="1834444"/>
                </a:cubicBezTo>
                <a:cubicBezTo>
                  <a:pt x="1000858" y="1890888"/>
                  <a:pt x="1941599" y="1561629"/>
                  <a:pt x="2141506" y="1326444"/>
                </a:cubicBezTo>
                <a:cubicBezTo>
                  <a:pt x="2341413" y="1091259"/>
                  <a:pt x="2075653" y="644407"/>
                  <a:pt x="1845172" y="423333"/>
                </a:cubicBezTo>
                <a:cubicBezTo>
                  <a:pt x="1614691" y="202259"/>
                  <a:pt x="758617" y="0"/>
                  <a:pt x="758617" y="0"/>
                </a:cubicBezTo>
              </a:path>
            </a:pathLst>
          </a:custGeom>
          <a:ln w="76200" cmpd="sng">
            <a:solidFill>
              <a:schemeClr val="accent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 sz="1200" dirty="0">
              <a:solidFill>
                <a:schemeClr val="bg2">
                  <a:lumMod val="10000"/>
                </a:schemeClr>
              </a:solidFill>
              <a:ea typeface="ＭＳ Ｐゴシック" pitchFamily="-105" charset="-128"/>
            </a:endParaRPr>
          </a:p>
        </p:txBody>
      </p:sp>
      <p:sp>
        <p:nvSpPr>
          <p:cNvPr id="10" name="Freeform 9"/>
          <p:cNvSpPr/>
          <p:nvPr/>
        </p:nvSpPr>
        <p:spPr>
          <a:xfrm rot="583112">
            <a:off x="4849813" y="4186238"/>
            <a:ext cx="2203450" cy="2030412"/>
          </a:xfrm>
          <a:custGeom>
            <a:avLst/>
            <a:gdLst>
              <a:gd name="connsiteX0" fmla="*/ 1320958 w 2209853"/>
              <a:gd name="connsiteY0" fmla="*/ 42333 h 1840841"/>
              <a:gd name="connsiteX1" fmla="*/ 347291 w 2209853"/>
              <a:gd name="connsiteY1" fmla="*/ 268111 h 1840841"/>
              <a:gd name="connsiteX2" fmla="*/ 8625 w 2209853"/>
              <a:gd name="connsiteY2" fmla="*/ 987778 h 1840841"/>
              <a:gd name="connsiteX3" fmla="*/ 643625 w 2209853"/>
              <a:gd name="connsiteY3" fmla="*/ 1834444 h 1840841"/>
              <a:gd name="connsiteX4" fmla="*/ 2139403 w 2209853"/>
              <a:gd name="connsiteY4" fmla="*/ 1326444 h 1840841"/>
              <a:gd name="connsiteX5" fmla="*/ 1843069 w 2209853"/>
              <a:gd name="connsiteY5" fmla="*/ 423333 h 1840841"/>
              <a:gd name="connsiteX6" fmla="*/ 756514 w 2209853"/>
              <a:gd name="connsiteY6" fmla="*/ 0 h 1840841"/>
              <a:gd name="connsiteX0" fmla="*/ 1320958 w 2217775"/>
              <a:gd name="connsiteY0" fmla="*/ 146256 h 1944764"/>
              <a:gd name="connsiteX1" fmla="*/ 347291 w 2217775"/>
              <a:gd name="connsiteY1" fmla="*/ 372034 h 1944764"/>
              <a:gd name="connsiteX2" fmla="*/ 8625 w 2217775"/>
              <a:gd name="connsiteY2" fmla="*/ 1091701 h 1944764"/>
              <a:gd name="connsiteX3" fmla="*/ 643625 w 2217775"/>
              <a:gd name="connsiteY3" fmla="*/ 1938367 h 1944764"/>
              <a:gd name="connsiteX4" fmla="*/ 2139403 w 2217775"/>
              <a:gd name="connsiteY4" fmla="*/ 1430367 h 1944764"/>
              <a:gd name="connsiteX5" fmla="*/ 1843069 w 2217775"/>
              <a:gd name="connsiteY5" fmla="*/ 527256 h 1944764"/>
              <a:gd name="connsiteX6" fmla="*/ 440039 w 2217775"/>
              <a:gd name="connsiteY6" fmla="*/ 1 h 1944764"/>
              <a:gd name="connsiteX0" fmla="*/ 1570023 w 2219581"/>
              <a:gd name="connsiteY0" fmla="*/ 51201 h 1944763"/>
              <a:gd name="connsiteX1" fmla="*/ 349097 w 2219581"/>
              <a:gd name="connsiteY1" fmla="*/ 372033 h 1944763"/>
              <a:gd name="connsiteX2" fmla="*/ 10431 w 2219581"/>
              <a:gd name="connsiteY2" fmla="*/ 1091700 h 1944763"/>
              <a:gd name="connsiteX3" fmla="*/ 645431 w 2219581"/>
              <a:gd name="connsiteY3" fmla="*/ 1938366 h 1944763"/>
              <a:gd name="connsiteX4" fmla="*/ 2141209 w 2219581"/>
              <a:gd name="connsiteY4" fmla="*/ 1430366 h 1944763"/>
              <a:gd name="connsiteX5" fmla="*/ 1844875 w 2219581"/>
              <a:gd name="connsiteY5" fmla="*/ 527255 h 1944763"/>
              <a:gd name="connsiteX6" fmla="*/ 441845 w 2219581"/>
              <a:gd name="connsiteY6" fmla="*/ 0 h 1944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19581" h="1944763">
                <a:moveTo>
                  <a:pt x="1570023" y="51201"/>
                </a:moveTo>
                <a:cubicBezTo>
                  <a:pt x="1192550" y="85303"/>
                  <a:pt x="609029" y="198617"/>
                  <a:pt x="349097" y="372033"/>
                </a:cubicBezTo>
                <a:cubicBezTo>
                  <a:pt x="89165" y="545450"/>
                  <a:pt x="-38958" y="830644"/>
                  <a:pt x="10431" y="1091700"/>
                </a:cubicBezTo>
                <a:cubicBezTo>
                  <a:pt x="59820" y="1352756"/>
                  <a:pt x="290301" y="1881922"/>
                  <a:pt x="645431" y="1938366"/>
                </a:cubicBezTo>
                <a:cubicBezTo>
                  <a:pt x="1000561" y="1994810"/>
                  <a:pt x="1941302" y="1665551"/>
                  <a:pt x="2141209" y="1430366"/>
                </a:cubicBezTo>
                <a:cubicBezTo>
                  <a:pt x="2341116" y="1195181"/>
                  <a:pt x="2128102" y="765649"/>
                  <a:pt x="1844875" y="527255"/>
                </a:cubicBezTo>
                <a:cubicBezTo>
                  <a:pt x="1561648" y="288861"/>
                  <a:pt x="441845" y="0"/>
                  <a:pt x="441845" y="0"/>
                </a:cubicBezTo>
              </a:path>
            </a:pathLst>
          </a:custGeom>
          <a:ln w="76200" cmpd="sng">
            <a:solidFill>
              <a:srgbClr val="3E164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 sz="1200" dirty="0">
              <a:solidFill>
                <a:schemeClr val="bg2">
                  <a:lumMod val="10000"/>
                </a:schemeClr>
              </a:solidFill>
              <a:ea typeface="ＭＳ Ｐゴシック" pitchFamily="-105" charset="-128"/>
            </a:endParaRPr>
          </a:p>
        </p:txBody>
      </p:sp>
      <p:sp>
        <p:nvSpPr>
          <p:cNvPr id="11" name="Rectangle 76"/>
          <p:cNvSpPr>
            <a:spLocks noChangeArrowheads="1"/>
          </p:cNvSpPr>
          <p:nvPr/>
        </p:nvSpPr>
        <p:spPr bwMode="auto">
          <a:xfrm>
            <a:off x="3084513" y="2690813"/>
            <a:ext cx="1754187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400" b="1" dirty="0">
                <a:solidFill>
                  <a:schemeClr val="bg2">
                    <a:lumMod val="10000"/>
                  </a:schemeClr>
                </a:solidFill>
                <a:latin typeface="+mn-lt"/>
                <a:ea typeface="ＭＳ Ｐゴシック" pitchFamily="34" charset="-128"/>
              </a:rPr>
              <a:t>Introduce the SWOT method and its purpose in your organization to gain acceptance.</a:t>
            </a:r>
          </a:p>
        </p:txBody>
      </p:sp>
      <p:sp>
        <p:nvSpPr>
          <p:cNvPr id="12" name="Rectangle 77"/>
          <p:cNvSpPr>
            <a:spLocks noChangeArrowheads="1"/>
          </p:cNvSpPr>
          <p:nvPr/>
        </p:nvSpPr>
        <p:spPr bwMode="auto">
          <a:xfrm>
            <a:off x="4838700" y="4706938"/>
            <a:ext cx="2089150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400" b="1" dirty="0">
                <a:solidFill>
                  <a:schemeClr val="bg2">
                    <a:lumMod val="10000"/>
                  </a:schemeClr>
                </a:solidFill>
                <a:latin typeface="+mn-lt"/>
                <a:ea typeface="ＭＳ Ｐゴシック" pitchFamily="34" charset="-128"/>
              </a:rPr>
              <a:t>Discuss and record the results. Prepare a written summary of the SWOT analysis to give to participants.</a:t>
            </a:r>
          </a:p>
        </p:txBody>
      </p:sp>
      <p:sp>
        <p:nvSpPr>
          <p:cNvPr id="13" name="Freeform 12"/>
          <p:cNvSpPr/>
          <p:nvPr/>
        </p:nvSpPr>
        <p:spPr>
          <a:xfrm rot="583112">
            <a:off x="6834188" y="2733675"/>
            <a:ext cx="1919287" cy="1781175"/>
          </a:xfrm>
          <a:custGeom>
            <a:avLst/>
            <a:gdLst>
              <a:gd name="connsiteX0" fmla="*/ 1320958 w 2209853"/>
              <a:gd name="connsiteY0" fmla="*/ 42333 h 1840841"/>
              <a:gd name="connsiteX1" fmla="*/ 347291 w 2209853"/>
              <a:gd name="connsiteY1" fmla="*/ 268111 h 1840841"/>
              <a:gd name="connsiteX2" fmla="*/ 8625 w 2209853"/>
              <a:gd name="connsiteY2" fmla="*/ 987778 h 1840841"/>
              <a:gd name="connsiteX3" fmla="*/ 643625 w 2209853"/>
              <a:gd name="connsiteY3" fmla="*/ 1834444 h 1840841"/>
              <a:gd name="connsiteX4" fmla="*/ 2139403 w 2209853"/>
              <a:gd name="connsiteY4" fmla="*/ 1326444 h 1840841"/>
              <a:gd name="connsiteX5" fmla="*/ 1843069 w 2209853"/>
              <a:gd name="connsiteY5" fmla="*/ 423333 h 1840841"/>
              <a:gd name="connsiteX6" fmla="*/ 756514 w 2209853"/>
              <a:gd name="connsiteY6" fmla="*/ 0 h 1840841"/>
              <a:gd name="connsiteX0" fmla="*/ 1320958 w 2217775"/>
              <a:gd name="connsiteY0" fmla="*/ 146256 h 1944764"/>
              <a:gd name="connsiteX1" fmla="*/ 347291 w 2217775"/>
              <a:gd name="connsiteY1" fmla="*/ 372034 h 1944764"/>
              <a:gd name="connsiteX2" fmla="*/ 8625 w 2217775"/>
              <a:gd name="connsiteY2" fmla="*/ 1091701 h 1944764"/>
              <a:gd name="connsiteX3" fmla="*/ 643625 w 2217775"/>
              <a:gd name="connsiteY3" fmla="*/ 1938367 h 1944764"/>
              <a:gd name="connsiteX4" fmla="*/ 2139403 w 2217775"/>
              <a:gd name="connsiteY4" fmla="*/ 1430367 h 1944764"/>
              <a:gd name="connsiteX5" fmla="*/ 1843069 w 2217775"/>
              <a:gd name="connsiteY5" fmla="*/ 527256 h 1944764"/>
              <a:gd name="connsiteX6" fmla="*/ 440039 w 2217775"/>
              <a:gd name="connsiteY6" fmla="*/ 1 h 1944764"/>
              <a:gd name="connsiteX0" fmla="*/ 1570023 w 2219581"/>
              <a:gd name="connsiteY0" fmla="*/ 51201 h 1944763"/>
              <a:gd name="connsiteX1" fmla="*/ 349097 w 2219581"/>
              <a:gd name="connsiteY1" fmla="*/ 372033 h 1944763"/>
              <a:gd name="connsiteX2" fmla="*/ 10431 w 2219581"/>
              <a:gd name="connsiteY2" fmla="*/ 1091700 h 1944763"/>
              <a:gd name="connsiteX3" fmla="*/ 645431 w 2219581"/>
              <a:gd name="connsiteY3" fmla="*/ 1938366 h 1944763"/>
              <a:gd name="connsiteX4" fmla="*/ 2141209 w 2219581"/>
              <a:gd name="connsiteY4" fmla="*/ 1430366 h 1944763"/>
              <a:gd name="connsiteX5" fmla="*/ 1844875 w 2219581"/>
              <a:gd name="connsiteY5" fmla="*/ 527255 h 1944763"/>
              <a:gd name="connsiteX6" fmla="*/ 441845 w 2219581"/>
              <a:gd name="connsiteY6" fmla="*/ 0 h 1944763"/>
              <a:gd name="connsiteX0" fmla="*/ 1318017 w 2217757"/>
              <a:gd name="connsiteY0" fmla="*/ 129187 h 1944763"/>
              <a:gd name="connsiteX1" fmla="*/ 347273 w 2217757"/>
              <a:gd name="connsiteY1" fmla="*/ 372033 h 1944763"/>
              <a:gd name="connsiteX2" fmla="*/ 8607 w 2217757"/>
              <a:gd name="connsiteY2" fmla="*/ 1091700 h 1944763"/>
              <a:gd name="connsiteX3" fmla="*/ 643607 w 2217757"/>
              <a:gd name="connsiteY3" fmla="*/ 1938366 h 1944763"/>
              <a:gd name="connsiteX4" fmla="*/ 2139385 w 2217757"/>
              <a:gd name="connsiteY4" fmla="*/ 1430366 h 1944763"/>
              <a:gd name="connsiteX5" fmla="*/ 1843051 w 2217757"/>
              <a:gd name="connsiteY5" fmla="*/ 527255 h 1944763"/>
              <a:gd name="connsiteX6" fmla="*/ 440021 w 2217757"/>
              <a:gd name="connsiteY6" fmla="*/ 0 h 1944763"/>
              <a:gd name="connsiteX0" fmla="*/ 1318017 w 2213099"/>
              <a:gd name="connsiteY0" fmla="*/ 1879 h 1817455"/>
              <a:gd name="connsiteX1" fmla="*/ 347273 w 2213099"/>
              <a:gd name="connsiteY1" fmla="*/ 244725 h 1817455"/>
              <a:gd name="connsiteX2" fmla="*/ 8607 w 2213099"/>
              <a:gd name="connsiteY2" fmla="*/ 964392 h 1817455"/>
              <a:gd name="connsiteX3" fmla="*/ 643607 w 2213099"/>
              <a:gd name="connsiteY3" fmla="*/ 1811058 h 1817455"/>
              <a:gd name="connsiteX4" fmla="*/ 2139385 w 2213099"/>
              <a:gd name="connsiteY4" fmla="*/ 1303058 h 1817455"/>
              <a:gd name="connsiteX5" fmla="*/ 1843051 w 2213099"/>
              <a:gd name="connsiteY5" fmla="*/ 399947 h 1817455"/>
              <a:gd name="connsiteX6" fmla="*/ 619948 w 2213099"/>
              <a:gd name="connsiteY6" fmla="*/ 0 h 1817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13099" h="1817455">
                <a:moveTo>
                  <a:pt x="1318017" y="1879"/>
                </a:moveTo>
                <a:cubicBezTo>
                  <a:pt x="940544" y="35981"/>
                  <a:pt x="565508" y="84306"/>
                  <a:pt x="347273" y="244725"/>
                </a:cubicBezTo>
                <a:cubicBezTo>
                  <a:pt x="129038" y="405144"/>
                  <a:pt x="-40782" y="703336"/>
                  <a:pt x="8607" y="964392"/>
                </a:cubicBezTo>
                <a:cubicBezTo>
                  <a:pt x="57996" y="1225448"/>
                  <a:pt x="288477" y="1754614"/>
                  <a:pt x="643607" y="1811058"/>
                </a:cubicBezTo>
                <a:cubicBezTo>
                  <a:pt x="998737" y="1867502"/>
                  <a:pt x="1939478" y="1538243"/>
                  <a:pt x="2139385" y="1303058"/>
                </a:cubicBezTo>
                <a:cubicBezTo>
                  <a:pt x="2339292" y="1067873"/>
                  <a:pt x="2096291" y="617123"/>
                  <a:pt x="1843051" y="399947"/>
                </a:cubicBezTo>
                <a:cubicBezTo>
                  <a:pt x="1589811" y="182771"/>
                  <a:pt x="619948" y="0"/>
                  <a:pt x="619948" y="0"/>
                </a:cubicBezTo>
              </a:path>
            </a:pathLst>
          </a:custGeom>
          <a:ln w="76200" cmpd="sng">
            <a:solidFill>
              <a:srgbClr val="586E2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 sz="1200" dirty="0">
              <a:ea typeface="ＭＳ Ｐゴシック" pitchFamily="-105" charset="-128"/>
            </a:endParaRPr>
          </a:p>
        </p:txBody>
      </p:sp>
      <p:sp>
        <p:nvSpPr>
          <p:cNvPr id="14" name="Rectangle 78"/>
          <p:cNvSpPr>
            <a:spLocks noChangeArrowheads="1"/>
          </p:cNvSpPr>
          <p:nvPr/>
        </p:nvSpPr>
        <p:spPr bwMode="auto">
          <a:xfrm>
            <a:off x="6813550" y="3121025"/>
            <a:ext cx="18415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400" b="1" dirty="0">
                <a:solidFill>
                  <a:srgbClr val="262626"/>
                </a:solidFill>
                <a:latin typeface="+mn-lt"/>
                <a:ea typeface="ＭＳ Ｐゴシック" pitchFamily="34" charset="-128"/>
              </a:rPr>
              <a:t>Be willing to breakaway from traditional methods. </a:t>
            </a:r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2208213" y="4711700"/>
            <a:ext cx="1946275" cy="1862138"/>
            <a:chOff x="975282" y="2289101"/>
            <a:chExt cx="2142207" cy="2049408"/>
          </a:xfrm>
        </p:grpSpPr>
        <p:sp>
          <p:nvSpPr>
            <p:cNvPr id="16" name="Freeform 15"/>
            <p:cNvSpPr/>
            <p:nvPr/>
          </p:nvSpPr>
          <p:spPr>
            <a:xfrm>
              <a:off x="975282" y="2289101"/>
              <a:ext cx="2142207" cy="2049408"/>
            </a:xfrm>
            <a:custGeom>
              <a:avLst/>
              <a:gdLst>
                <a:gd name="connsiteX0" fmla="*/ 1320958 w 2209853"/>
                <a:gd name="connsiteY0" fmla="*/ 42333 h 1840841"/>
                <a:gd name="connsiteX1" fmla="*/ 347291 w 2209853"/>
                <a:gd name="connsiteY1" fmla="*/ 268111 h 1840841"/>
                <a:gd name="connsiteX2" fmla="*/ 8625 w 2209853"/>
                <a:gd name="connsiteY2" fmla="*/ 987778 h 1840841"/>
                <a:gd name="connsiteX3" fmla="*/ 643625 w 2209853"/>
                <a:gd name="connsiteY3" fmla="*/ 1834444 h 1840841"/>
                <a:gd name="connsiteX4" fmla="*/ 2139403 w 2209853"/>
                <a:gd name="connsiteY4" fmla="*/ 1326444 h 1840841"/>
                <a:gd name="connsiteX5" fmla="*/ 1843069 w 2209853"/>
                <a:gd name="connsiteY5" fmla="*/ 423333 h 1840841"/>
                <a:gd name="connsiteX6" fmla="*/ 756514 w 2209853"/>
                <a:gd name="connsiteY6" fmla="*/ 0 h 1840841"/>
                <a:gd name="connsiteX0" fmla="*/ 1320958 w 2208543"/>
                <a:gd name="connsiteY0" fmla="*/ 124527 h 1923035"/>
                <a:gd name="connsiteX1" fmla="*/ 347291 w 2208543"/>
                <a:gd name="connsiteY1" fmla="*/ 350305 h 1923035"/>
                <a:gd name="connsiteX2" fmla="*/ 8625 w 2208543"/>
                <a:gd name="connsiteY2" fmla="*/ 1069972 h 1923035"/>
                <a:gd name="connsiteX3" fmla="*/ 643625 w 2208543"/>
                <a:gd name="connsiteY3" fmla="*/ 1916638 h 1923035"/>
                <a:gd name="connsiteX4" fmla="*/ 2139403 w 2208543"/>
                <a:gd name="connsiteY4" fmla="*/ 1408638 h 1923035"/>
                <a:gd name="connsiteX5" fmla="*/ 1843069 w 2208543"/>
                <a:gd name="connsiteY5" fmla="*/ 505527 h 1923035"/>
                <a:gd name="connsiteX6" fmla="*/ 359220 w 2208543"/>
                <a:gd name="connsiteY6" fmla="*/ 20926 h 1923035"/>
                <a:gd name="connsiteX7" fmla="*/ 756514 w 2208543"/>
                <a:gd name="connsiteY7" fmla="*/ 82194 h 19230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08543" h="1923035">
                  <a:moveTo>
                    <a:pt x="1320958" y="124527"/>
                  </a:moveTo>
                  <a:cubicBezTo>
                    <a:pt x="943485" y="158629"/>
                    <a:pt x="566013" y="192731"/>
                    <a:pt x="347291" y="350305"/>
                  </a:cubicBezTo>
                  <a:cubicBezTo>
                    <a:pt x="128569" y="507879"/>
                    <a:pt x="-40764" y="808916"/>
                    <a:pt x="8625" y="1069972"/>
                  </a:cubicBezTo>
                  <a:cubicBezTo>
                    <a:pt x="58014" y="1331028"/>
                    <a:pt x="288495" y="1860194"/>
                    <a:pt x="643625" y="1916638"/>
                  </a:cubicBezTo>
                  <a:cubicBezTo>
                    <a:pt x="998755" y="1973082"/>
                    <a:pt x="1939496" y="1643823"/>
                    <a:pt x="2139403" y="1408638"/>
                  </a:cubicBezTo>
                  <a:cubicBezTo>
                    <a:pt x="2339310" y="1173453"/>
                    <a:pt x="2063948" y="728066"/>
                    <a:pt x="1843069" y="505527"/>
                  </a:cubicBezTo>
                  <a:cubicBezTo>
                    <a:pt x="1622191" y="282988"/>
                    <a:pt x="540313" y="91482"/>
                    <a:pt x="359220" y="20926"/>
                  </a:cubicBezTo>
                  <a:cubicBezTo>
                    <a:pt x="178128" y="-49630"/>
                    <a:pt x="766117" y="80729"/>
                    <a:pt x="756514" y="82194"/>
                  </a:cubicBezTo>
                </a:path>
              </a:pathLst>
            </a:custGeom>
            <a:ln w="76200" cmpd="sng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00" dirty="0">
                <a:solidFill>
                  <a:schemeClr val="bg2">
                    <a:lumMod val="10000"/>
                  </a:schemeClr>
                </a:solidFill>
                <a:ea typeface="ＭＳ Ｐゴシック" pitchFamily="-105" charset="-128"/>
              </a:endParaRPr>
            </a:p>
          </p:txBody>
        </p:sp>
        <p:sp>
          <p:nvSpPr>
            <p:cNvPr id="17" name="Rectangle 33"/>
            <p:cNvSpPr>
              <a:spLocks noChangeArrowheads="1"/>
            </p:cNvSpPr>
            <p:nvPr/>
          </p:nvSpPr>
          <p:spPr bwMode="auto">
            <a:xfrm>
              <a:off x="1123803" y="2741614"/>
              <a:ext cx="1733336" cy="1523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1400" b="1" dirty="0">
                  <a:solidFill>
                    <a:schemeClr val="bg2">
                      <a:lumMod val="10000"/>
                    </a:schemeClr>
                  </a:solidFill>
                  <a:latin typeface="+mn-lt"/>
                  <a:ea typeface="ＭＳ Ｐゴシック" pitchFamily="34" charset="-128"/>
                </a:rPr>
                <a:t>While doing a SWOT analysis for your job, invite someone to brainstorm with you.</a:t>
              </a:r>
            </a:p>
          </p:txBody>
        </p:sp>
      </p:grpSp>
      <p:pic>
        <p:nvPicPr>
          <p:cNvPr id="18" name="Picture 1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19" name="Picture 1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20" name="عنصر نائب للمحتوى 6">
            <a:extLst>
              <a:ext uri="{FF2B5EF4-FFF2-40B4-BE49-F238E27FC236}">
                <a16:creationId xmlns:a16="http://schemas.microsoft.com/office/drawing/2014/main" id="{C741D939-1213-4ED6-B22D-D4EBBB734DE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4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sp>
        <p:nvSpPr>
          <p:cNvPr id="4" name="TextBox 54"/>
          <p:cNvSpPr txBox="1">
            <a:spLocks noChangeArrowheads="1"/>
          </p:cNvSpPr>
          <p:nvPr/>
        </p:nvSpPr>
        <p:spPr bwMode="auto">
          <a:xfrm>
            <a:off x="733425" y="438150"/>
            <a:ext cx="5324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Tips &amp; Exercise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31750" name="TextBox 8"/>
          <p:cNvSpPr txBox="1">
            <a:spLocks noChangeArrowheads="1"/>
          </p:cNvSpPr>
          <p:nvPr/>
        </p:nvSpPr>
        <p:spPr bwMode="auto">
          <a:xfrm>
            <a:off x="747713" y="1031875"/>
            <a:ext cx="26908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 b="1"/>
              <a:t>EXERCISE</a:t>
            </a:r>
            <a:endParaRPr lang="en-GB" sz="1800" b="1"/>
          </a:p>
        </p:txBody>
      </p:sp>
      <p:sp>
        <p:nvSpPr>
          <p:cNvPr id="31751" name="Rectangle 5"/>
          <p:cNvSpPr>
            <a:spLocks noChangeArrowheads="1"/>
          </p:cNvSpPr>
          <p:nvPr/>
        </p:nvSpPr>
        <p:spPr bwMode="auto">
          <a:xfrm>
            <a:off x="747713" y="1914525"/>
            <a:ext cx="75501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/>
              <a:t>Assume that a car manufacturing company has recently launched its products. Perform a SWOT analysis for the same.</a:t>
            </a:r>
          </a:p>
        </p:txBody>
      </p:sp>
      <p:pic>
        <p:nvPicPr>
          <p:cNvPr id="31752" name="Picture 6" descr="ca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55000">
            <a:off x="2428875" y="3114675"/>
            <a:ext cx="428625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9" name="Picture 8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54"/>
          <p:cNvSpPr/>
          <p:nvPr/>
        </p:nvSpPr>
        <p:spPr>
          <a:xfrm>
            <a:off x="-4372" y="2437725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grpSp>
        <p:nvGrpSpPr>
          <p:cNvPr id="2" name="Group 47"/>
          <p:cNvGrpSpPr/>
          <p:nvPr/>
        </p:nvGrpSpPr>
        <p:grpSpPr bwMode="auto">
          <a:xfrm>
            <a:off x="1587168" y="1625420"/>
            <a:ext cx="6112096" cy="4692485"/>
            <a:chOff x="2041633" y="878283"/>
            <a:chExt cx="5246149" cy="5138694"/>
          </a:xfrm>
          <a:gradFill flip="none" rotWithShape="1">
            <a:gsLst>
              <a:gs pos="100000">
                <a:schemeClr val="tx1">
                  <a:lumMod val="50000"/>
                  <a:lumOff val="50000"/>
                </a:schemeClr>
              </a:gs>
              <a:gs pos="0">
                <a:schemeClr val="tx1">
                  <a:lumMod val="85000"/>
                  <a:lumOff val="15000"/>
                </a:schemeClr>
              </a:gs>
            </a:gsLst>
            <a:lin ang="18900000" scaled="0"/>
            <a:tileRect/>
          </a:gradFill>
          <a:effectLst>
            <a:outerShdw dist="12700" dir="1200000" sx="101000" sy="101000" algn="tl" rotWithShape="0">
              <a:srgbClr val="000000">
                <a:alpha val="79000"/>
              </a:srgbClr>
            </a:outerShdw>
            <a:reflection stA="39000" endPos="14000" dist="165100" dir="5400000" sy="-100000" algn="bl" rotWithShape="0"/>
          </a:effectLst>
        </p:grpSpPr>
        <p:sp>
          <p:nvSpPr>
            <p:cNvPr id="29" name="Rounded Rectangle 28"/>
            <p:cNvSpPr/>
            <p:nvPr/>
          </p:nvSpPr>
          <p:spPr>
            <a:xfrm>
              <a:off x="4657493" y="1324534"/>
              <a:ext cx="2142965" cy="4692443"/>
            </a:xfrm>
            <a:prstGeom prst="roundRect">
              <a:avLst>
                <a:gd name="adj" fmla="val 9234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4800" b="1" dirty="0">
                <a:solidFill>
                  <a:schemeClr val="bg1"/>
                </a:solidFill>
                <a:effectLst>
                  <a:outerShdw blurRad="12700" dist="38100" dir="27000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  <p:sp>
          <p:nvSpPr>
            <p:cNvPr id="31" name="Rounded Rectangle 30"/>
            <p:cNvSpPr/>
            <p:nvPr/>
          </p:nvSpPr>
          <p:spPr>
            <a:xfrm rot="5400000">
              <a:off x="3349562" y="2123208"/>
              <a:ext cx="2139591" cy="4755450"/>
            </a:xfrm>
            <a:prstGeom prst="roundRect">
              <a:avLst>
                <a:gd name="adj" fmla="val 9234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4800" b="1" dirty="0">
                <a:solidFill>
                  <a:schemeClr val="bg1"/>
                </a:solidFill>
                <a:effectLst>
                  <a:outerShdw blurRad="12700" dist="38100" dir="27000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  <p:sp>
          <p:nvSpPr>
            <p:cNvPr id="30" name="Rounded Rectangle 29"/>
            <p:cNvSpPr/>
            <p:nvPr/>
          </p:nvSpPr>
          <p:spPr>
            <a:xfrm rot="5400000">
              <a:off x="3840261" y="21756"/>
              <a:ext cx="2139591" cy="4755450"/>
            </a:xfrm>
            <a:prstGeom prst="roundRect">
              <a:avLst>
                <a:gd name="adj" fmla="val 9234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4800" b="1" dirty="0">
                <a:solidFill>
                  <a:schemeClr val="bg1"/>
                </a:solidFill>
                <a:effectLst>
                  <a:outerShdw blurRad="12700" dist="38100" dir="27000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  <p:sp>
          <p:nvSpPr>
            <p:cNvPr id="27" name="Rounded Rectangle 26"/>
            <p:cNvSpPr/>
            <p:nvPr/>
          </p:nvSpPr>
          <p:spPr>
            <a:xfrm>
              <a:off x="2532331" y="878283"/>
              <a:ext cx="2139591" cy="4692443"/>
            </a:xfrm>
            <a:prstGeom prst="roundRect">
              <a:avLst>
                <a:gd name="adj" fmla="val 9234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4800" b="1" dirty="0">
                <a:solidFill>
                  <a:schemeClr val="bg1"/>
                </a:solidFill>
                <a:effectLst>
                  <a:outerShdw blurRad="12700" dist="38100" dir="27000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sp>
        <p:nvSpPr>
          <p:cNvPr id="14344" name="TextBox 32"/>
          <p:cNvSpPr txBox="1">
            <a:spLocks noChangeArrowheads="1"/>
          </p:cNvSpPr>
          <p:nvPr/>
        </p:nvSpPr>
        <p:spPr bwMode="auto">
          <a:xfrm rot="5399032">
            <a:off x="7477919" y="2851944"/>
            <a:ext cx="9588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600" b="1"/>
              <a:t>Internal</a:t>
            </a:r>
          </a:p>
        </p:txBody>
      </p:sp>
      <p:sp>
        <p:nvSpPr>
          <p:cNvPr id="14345" name="TextBox 33"/>
          <p:cNvSpPr txBox="1">
            <a:spLocks noChangeArrowheads="1"/>
          </p:cNvSpPr>
          <p:nvPr/>
        </p:nvSpPr>
        <p:spPr bwMode="auto">
          <a:xfrm rot="-5400000">
            <a:off x="801688" y="4765675"/>
            <a:ext cx="106521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600" b="1"/>
              <a:t>External</a:t>
            </a:r>
          </a:p>
        </p:txBody>
      </p:sp>
      <p:sp>
        <p:nvSpPr>
          <p:cNvPr id="14346" name="TextBox 34"/>
          <p:cNvSpPr txBox="1">
            <a:spLocks noChangeArrowheads="1"/>
          </p:cNvSpPr>
          <p:nvPr/>
        </p:nvSpPr>
        <p:spPr bwMode="auto">
          <a:xfrm>
            <a:off x="1866900" y="1323975"/>
            <a:ext cx="24161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n-US" sz="1600" b="1"/>
              <a:t>Helpful</a:t>
            </a:r>
          </a:p>
        </p:txBody>
      </p:sp>
      <p:sp>
        <p:nvSpPr>
          <p:cNvPr id="14347" name="TextBox 35"/>
          <p:cNvSpPr txBox="1">
            <a:spLocks noChangeArrowheads="1"/>
          </p:cNvSpPr>
          <p:nvPr/>
        </p:nvSpPr>
        <p:spPr bwMode="auto">
          <a:xfrm>
            <a:off x="5534025" y="6416675"/>
            <a:ext cx="11668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600" b="1"/>
              <a:t>Harmful</a:t>
            </a:r>
          </a:p>
        </p:txBody>
      </p: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1997075" y="1981200"/>
            <a:ext cx="2416175" cy="1814513"/>
            <a:chOff x="1810721" y="1453443"/>
            <a:chExt cx="2783855" cy="2139121"/>
          </a:xfrm>
        </p:grpSpPr>
        <p:sp>
          <p:nvSpPr>
            <p:cNvPr id="32796" name="Rectangle 4"/>
            <p:cNvSpPr>
              <a:spLocks noChangeArrowheads="1"/>
            </p:cNvSpPr>
            <p:nvPr/>
          </p:nvSpPr>
          <p:spPr bwMode="auto">
            <a:xfrm>
              <a:off x="1810721" y="1453443"/>
              <a:ext cx="2771052" cy="2139121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30000">
                  <a:srgbClr val="FFFFFF"/>
                </a:gs>
                <a:gs pos="100000">
                  <a:srgbClr val="D9D9D9"/>
                </a:gs>
              </a:gsLst>
              <a:lin ang="5400000"/>
            </a:gradFill>
            <a:ln w="9525">
              <a:solidFill>
                <a:schemeClr val="bg1"/>
              </a:solidFill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/>
              <a:endParaRPr lang="nb-NO" sz="1300">
                <a:solidFill>
                  <a:srgbClr val="FFFFFF"/>
                </a:solidFill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1810721" y="1453443"/>
              <a:ext cx="2783855" cy="303182"/>
            </a:xfrm>
            <a:prstGeom prst="rect">
              <a:avLst/>
            </a:prstGeom>
            <a:gradFill>
              <a:gsLst>
                <a:gs pos="0">
                  <a:srgbClr val="FF8D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</a:gra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400" b="1" dirty="0">
                  <a:solidFill>
                    <a:srgbClr val="0D0D0D"/>
                  </a:solidFill>
                  <a:ea typeface="ＭＳ Ｐゴシック" charset="-128"/>
                </a:rPr>
                <a:t>STRENGTHS</a:t>
              </a:r>
            </a:p>
          </p:txBody>
        </p: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4786313" y="1981200"/>
            <a:ext cx="2414587" cy="1814513"/>
            <a:chOff x="4586991" y="1453444"/>
            <a:chExt cx="2781825" cy="2139120"/>
          </a:xfrm>
        </p:grpSpPr>
        <p:sp>
          <p:nvSpPr>
            <p:cNvPr id="32794" name="Rectangle 55"/>
            <p:cNvSpPr>
              <a:spLocks noChangeArrowheads="1"/>
            </p:cNvSpPr>
            <p:nvPr/>
          </p:nvSpPr>
          <p:spPr bwMode="auto">
            <a:xfrm>
              <a:off x="4586991" y="1453444"/>
              <a:ext cx="2770851" cy="2139120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30000">
                  <a:srgbClr val="FFFFFF"/>
                </a:gs>
                <a:gs pos="100000">
                  <a:srgbClr val="D9D9D9"/>
                </a:gs>
              </a:gsLst>
              <a:lin ang="5400000"/>
            </a:gradFill>
            <a:ln w="9525">
              <a:solidFill>
                <a:schemeClr val="bg1"/>
              </a:solidFill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/>
              <a:endParaRPr lang="nb-NO" sz="1300">
                <a:solidFill>
                  <a:srgbClr val="FFFFFF"/>
                </a:solidFill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586991" y="1453444"/>
              <a:ext cx="2781825" cy="303182"/>
            </a:xfrm>
            <a:prstGeom prst="rect">
              <a:avLst/>
            </a:prstGeom>
            <a:gradFill>
              <a:gsLst>
                <a:gs pos="0">
                  <a:schemeClr val="accent4">
                    <a:lumMod val="75000"/>
                  </a:schemeClr>
                </a:gs>
                <a:gs pos="99000">
                  <a:schemeClr val="accent4">
                    <a:lumMod val="60000"/>
                    <a:lumOff val="40000"/>
                  </a:schemeClr>
                </a:gs>
              </a:gsLst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400" b="1" dirty="0">
                  <a:solidFill>
                    <a:srgbClr val="0D0D0D"/>
                  </a:solidFill>
                  <a:ea typeface="ＭＳ Ｐゴシック" charset="-128"/>
                </a:rPr>
                <a:t>WEAKNESSES</a:t>
              </a:r>
            </a:p>
          </p:txBody>
        </p:sp>
      </p:grp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1997075" y="4119563"/>
            <a:ext cx="2405063" cy="1817687"/>
            <a:chOff x="1810721" y="3605380"/>
            <a:chExt cx="2771017" cy="2140415"/>
          </a:xfrm>
        </p:grpSpPr>
        <p:sp>
          <p:nvSpPr>
            <p:cNvPr id="32792" name="Rectangle 56"/>
            <p:cNvSpPr>
              <a:spLocks noChangeArrowheads="1"/>
            </p:cNvSpPr>
            <p:nvPr/>
          </p:nvSpPr>
          <p:spPr bwMode="auto">
            <a:xfrm>
              <a:off x="1810721" y="3607249"/>
              <a:ext cx="2771017" cy="2138546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30000">
                  <a:srgbClr val="FFFFFF"/>
                </a:gs>
                <a:gs pos="100000">
                  <a:srgbClr val="D9D9D9"/>
                </a:gs>
              </a:gsLst>
              <a:lin ang="5400000"/>
            </a:gradFill>
            <a:ln w="9525">
              <a:solidFill>
                <a:srgbClr val="D9D9D9"/>
              </a:solidFill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/>
              <a:endParaRPr lang="nb-NO" sz="1300">
                <a:solidFill>
                  <a:srgbClr val="FFFFFF"/>
                </a:solidFill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1812551" y="3605380"/>
              <a:ext cx="2754555" cy="332746"/>
            </a:xfrm>
            <a:prstGeom prst="rect">
              <a:avLst/>
            </a:prstGeom>
            <a:gradFill>
              <a:gsLst>
                <a:gs pos="100000">
                  <a:srgbClr val="E6FF00"/>
                </a:gs>
                <a:gs pos="0">
                  <a:srgbClr val="C1CA38"/>
                </a:gs>
              </a:gsLst>
            </a:gradFill>
            <a:ln>
              <a:solidFill>
                <a:srgbClr val="D9D9D9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400" b="1" dirty="0">
                  <a:solidFill>
                    <a:srgbClr val="0D0D0D"/>
                  </a:solidFill>
                  <a:ea typeface="ＭＳ Ｐゴシック" charset="-128"/>
                </a:rPr>
                <a:t>OPPORTUNITIES</a:t>
              </a:r>
              <a:endParaRPr lang="en-US" sz="1300" b="1" dirty="0">
                <a:solidFill>
                  <a:srgbClr val="0D0D0D"/>
                </a:solidFill>
                <a:ea typeface="ＭＳ Ｐゴシック" charset="-128"/>
              </a:endParaRPr>
            </a:p>
          </p:txBody>
        </p:sp>
      </p:grpSp>
      <p:grpSp>
        <p:nvGrpSpPr>
          <p:cNvPr id="7" name="Group 11"/>
          <p:cNvGrpSpPr>
            <a:grpSpLocks/>
          </p:cNvGrpSpPr>
          <p:nvPr/>
        </p:nvGrpSpPr>
        <p:grpSpPr bwMode="auto">
          <a:xfrm>
            <a:off x="4772025" y="4114800"/>
            <a:ext cx="2416175" cy="1820863"/>
            <a:chOff x="4586435" y="3600705"/>
            <a:chExt cx="2782381" cy="2143795"/>
          </a:xfrm>
        </p:grpSpPr>
        <p:sp>
          <p:nvSpPr>
            <p:cNvPr id="32790" name="Rectangle 57"/>
            <p:cNvSpPr>
              <a:spLocks noChangeArrowheads="1"/>
            </p:cNvSpPr>
            <p:nvPr/>
          </p:nvSpPr>
          <p:spPr bwMode="auto">
            <a:xfrm>
              <a:off x="4593747" y="3606313"/>
              <a:ext cx="2771412" cy="2138187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30000">
                  <a:srgbClr val="FFFFFF"/>
                </a:gs>
                <a:gs pos="100000">
                  <a:srgbClr val="D9D9D9"/>
                </a:gs>
              </a:gsLst>
              <a:lin ang="5400000"/>
            </a:gradFill>
            <a:ln w="9525">
              <a:solidFill>
                <a:srgbClr val="D9D9D9"/>
              </a:solidFill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/>
              <a:endParaRPr lang="nb-NO" sz="1300">
                <a:solidFill>
                  <a:srgbClr val="FFFFFF"/>
                </a:solidFill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4586435" y="3600705"/>
              <a:ext cx="2782381" cy="338298"/>
            </a:xfrm>
            <a:prstGeom prst="rect">
              <a:avLst/>
            </a:prstGeom>
            <a:gradFill>
              <a:gsLst>
                <a:gs pos="0">
                  <a:srgbClr val="892523"/>
                </a:gs>
                <a:gs pos="99000">
                  <a:srgbClr val="BD2400"/>
                </a:gs>
              </a:gsLst>
            </a:gradFill>
            <a:ln>
              <a:solidFill>
                <a:srgbClr val="D9D9D9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400" b="1" dirty="0">
                  <a:solidFill>
                    <a:srgbClr val="0D0D0D"/>
                  </a:solidFill>
                  <a:ea typeface="ＭＳ Ｐゴシック" charset="-128"/>
                </a:rPr>
                <a:t>THREATS</a:t>
              </a:r>
              <a:endParaRPr lang="en-US" sz="1300" b="1" dirty="0">
                <a:solidFill>
                  <a:srgbClr val="0D0D0D"/>
                </a:solidFill>
                <a:ea typeface="ＭＳ Ｐゴシック" charset="-128"/>
              </a:endParaRPr>
            </a:p>
          </p:txBody>
        </p:sp>
      </p:grpSp>
      <p:sp>
        <p:nvSpPr>
          <p:cNvPr id="14352" name="TextBox 87"/>
          <p:cNvSpPr txBox="1">
            <a:spLocks noChangeArrowheads="1"/>
          </p:cNvSpPr>
          <p:nvPr/>
        </p:nvSpPr>
        <p:spPr bwMode="auto">
          <a:xfrm>
            <a:off x="2159000" y="2270125"/>
            <a:ext cx="2230438" cy="166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en-US" sz="1400" dirty="0"/>
              <a:t> No Competition in the EV </a:t>
            </a:r>
            <a:br>
              <a:rPr lang="en-US" sz="1400" dirty="0"/>
            </a:br>
            <a:r>
              <a:rPr lang="en-US" sz="1400" dirty="0"/>
              <a:t>  Segment. </a:t>
            </a:r>
          </a:p>
          <a:p>
            <a:pPr eaLnBrk="1" hangingPunct="1">
              <a:buFont typeface="Arial" charset="0"/>
              <a:buChar char="•"/>
            </a:pPr>
            <a:r>
              <a:rPr lang="en-US" sz="1400" dirty="0"/>
              <a:t> Environment friendly </a:t>
            </a:r>
          </a:p>
          <a:p>
            <a:pPr eaLnBrk="1" hangingPunct="1">
              <a:buFont typeface="Arial" charset="0"/>
              <a:buChar char="•"/>
            </a:pPr>
            <a:r>
              <a:rPr lang="en-US" sz="1400" dirty="0"/>
              <a:t> Economic to Drive [Rs. 0.4 </a:t>
            </a:r>
            <a:br>
              <a:rPr lang="en-US" sz="1400" dirty="0"/>
            </a:br>
            <a:r>
              <a:rPr lang="en-US" sz="1400" dirty="0"/>
              <a:t>   per km] </a:t>
            </a:r>
            <a:r>
              <a:rPr lang="en-US" sz="1400" dirty="0">
                <a:solidFill>
                  <a:srgbClr val="FF0000"/>
                </a:solidFill>
              </a:rPr>
              <a:t>*</a:t>
            </a:r>
            <a:endParaRPr lang="en-US" sz="1400" dirty="0"/>
          </a:p>
          <a:p>
            <a:pPr eaLnBrk="1" hangingPunct="1">
              <a:buFont typeface="Arial" charset="0"/>
              <a:buChar char="•"/>
            </a:pPr>
            <a:r>
              <a:rPr lang="en-US" sz="1400" dirty="0"/>
              <a:t> Government subsidies [8% </a:t>
            </a:r>
            <a:br>
              <a:rPr lang="en-US" sz="1400" dirty="0"/>
            </a:br>
            <a:r>
              <a:rPr lang="en-US" sz="1400" dirty="0"/>
              <a:t>   excise duty] </a:t>
            </a:r>
            <a:r>
              <a:rPr lang="en-US" sz="1600" dirty="0">
                <a:solidFill>
                  <a:srgbClr val="FF0000"/>
                </a:solidFill>
              </a:rPr>
              <a:t>*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14353" name="TextBox 89"/>
          <p:cNvSpPr txBox="1">
            <a:spLocks noChangeArrowheads="1"/>
          </p:cNvSpPr>
          <p:nvPr/>
        </p:nvSpPr>
        <p:spPr bwMode="auto">
          <a:xfrm>
            <a:off x="4841875" y="4503738"/>
            <a:ext cx="25273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en-US" sz="1400" dirty="0"/>
              <a:t> Government incentives </a:t>
            </a:r>
            <a:br>
              <a:rPr lang="en-US" sz="1400" dirty="0"/>
            </a:br>
            <a:r>
              <a:rPr lang="en-US" sz="1400" dirty="0"/>
              <a:t>  to gasoline vehicles</a:t>
            </a:r>
          </a:p>
          <a:p>
            <a:pPr eaLnBrk="1" hangingPunct="1">
              <a:buFont typeface="Arial" charset="0"/>
              <a:buChar char="•"/>
            </a:pPr>
            <a:r>
              <a:rPr lang="en-US" sz="1400" dirty="0"/>
              <a:t> Entry of competitors </a:t>
            </a:r>
          </a:p>
          <a:p>
            <a:pPr eaLnBrk="1" hangingPunct="1">
              <a:buFont typeface="Arial" charset="0"/>
              <a:buChar char="•"/>
            </a:pPr>
            <a:r>
              <a:rPr lang="en-US" sz="1400" dirty="0"/>
              <a:t> Stringent safety </a:t>
            </a:r>
            <a:br>
              <a:rPr lang="en-US" sz="1400" dirty="0"/>
            </a:br>
            <a:r>
              <a:rPr lang="en-US" sz="1400" dirty="0"/>
              <a:t>   requirements anticipated </a:t>
            </a:r>
          </a:p>
          <a:p>
            <a:pPr eaLnBrk="1" hangingPunct="1">
              <a:buFont typeface="Arial" charset="0"/>
              <a:buChar char="•"/>
            </a:pPr>
            <a:r>
              <a:rPr lang="en-US" sz="1400" dirty="0"/>
              <a:t> Availability of hybrid vehicles</a:t>
            </a:r>
          </a:p>
        </p:txBody>
      </p:sp>
      <p:sp>
        <p:nvSpPr>
          <p:cNvPr id="14354" name="TextBox 90"/>
          <p:cNvSpPr txBox="1">
            <a:spLocks noChangeArrowheads="1"/>
          </p:cNvSpPr>
          <p:nvPr/>
        </p:nvSpPr>
        <p:spPr bwMode="auto">
          <a:xfrm>
            <a:off x="4867275" y="2324100"/>
            <a:ext cx="2319338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en-US" sz="1400"/>
              <a:t> High Price</a:t>
            </a:r>
          </a:p>
          <a:p>
            <a:pPr eaLnBrk="1" hangingPunct="1">
              <a:buFont typeface="Arial" charset="0"/>
              <a:buChar char="•"/>
            </a:pPr>
            <a:r>
              <a:rPr lang="en-US" sz="1400"/>
              <a:t> Low aesthetic appeal</a:t>
            </a:r>
          </a:p>
          <a:p>
            <a:pPr eaLnBrk="1" hangingPunct="1">
              <a:buFont typeface="Arial" charset="0"/>
              <a:buChar char="•"/>
            </a:pPr>
            <a:r>
              <a:rPr lang="en-US" sz="1400"/>
              <a:t> Small driving range [up to </a:t>
            </a:r>
            <a:br>
              <a:rPr lang="en-US" sz="1400"/>
            </a:br>
            <a:r>
              <a:rPr lang="en-US" sz="1400"/>
              <a:t>  80 KM]</a:t>
            </a:r>
          </a:p>
          <a:p>
            <a:pPr eaLnBrk="1" hangingPunct="1">
              <a:buFont typeface="Arial" charset="0"/>
              <a:buChar char="•"/>
            </a:pPr>
            <a:r>
              <a:rPr lang="en-US" sz="1400"/>
              <a:t> Competition from gasoline   </a:t>
            </a:r>
            <a:br>
              <a:rPr lang="en-US" sz="1400"/>
            </a:br>
            <a:r>
              <a:rPr lang="en-US" sz="1400"/>
              <a:t>  vehicles </a:t>
            </a:r>
          </a:p>
        </p:txBody>
      </p:sp>
      <p:sp>
        <p:nvSpPr>
          <p:cNvPr id="14355" name="TextBox 91"/>
          <p:cNvSpPr txBox="1">
            <a:spLocks noChangeArrowheads="1"/>
          </p:cNvSpPr>
          <p:nvPr/>
        </p:nvSpPr>
        <p:spPr bwMode="auto">
          <a:xfrm>
            <a:off x="2155825" y="4516438"/>
            <a:ext cx="2192338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en-US" sz="1400"/>
              <a:t> Huge untapped EV market </a:t>
            </a:r>
          </a:p>
          <a:p>
            <a:pPr eaLnBrk="1" hangingPunct="1">
              <a:buFont typeface="Arial" charset="0"/>
              <a:buChar char="•"/>
            </a:pPr>
            <a:r>
              <a:rPr lang="en-US" sz="1400"/>
              <a:t> Growing demand of green </a:t>
            </a:r>
            <a:br>
              <a:rPr lang="en-US" sz="1400"/>
            </a:br>
            <a:r>
              <a:rPr lang="en-US" sz="1400"/>
              <a:t>   technologies </a:t>
            </a:r>
          </a:p>
          <a:p>
            <a:pPr eaLnBrk="1" hangingPunct="1">
              <a:buFont typeface="Arial" charset="0"/>
              <a:buChar char="•"/>
            </a:pPr>
            <a:r>
              <a:rPr lang="en-US" sz="1400"/>
              <a:t> Rising fuel costs </a:t>
            </a:r>
          </a:p>
          <a:p>
            <a:pPr eaLnBrk="1" hangingPunct="1">
              <a:buFont typeface="Arial" charset="0"/>
              <a:buChar char="•"/>
            </a:pPr>
            <a:r>
              <a:rPr lang="en-US" sz="1400"/>
              <a:t> Growing road congestion </a:t>
            </a:r>
            <a:br>
              <a:rPr lang="en-US" sz="1400"/>
            </a:br>
            <a:r>
              <a:rPr lang="en-US" sz="1400"/>
              <a:t>   in urban cities</a:t>
            </a:r>
          </a:p>
        </p:txBody>
      </p:sp>
      <p:sp>
        <p:nvSpPr>
          <p:cNvPr id="32786" name="TextBox 8"/>
          <p:cNvSpPr txBox="1">
            <a:spLocks noChangeArrowheads="1"/>
          </p:cNvSpPr>
          <p:nvPr/>
        </p:nvSpPr>
        <p:spPr bwMode="auto">
          <a:xfrm>
            <a:off x="747713" y="1031875"/>
            <a:ext cx="26908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 b="1"/>
              <a:t>EXERCISE</a:t>
            </a:r>
            <a:endParaRPr lang="en-GB" sz="1800" b="1"/>
          </a:p>
        </p:txBody>
      </p:sp>
      <p:sp>
        <p:nvSpPr>
          <p:cNvPr id="33" name="TextBox 54"/>
          <p:cNvSpPr txBox="1">
            <a:spLocks noChangeArrowheads="1"/>
          </p:cNvSpPr>
          <p:nvPr/>
        </p:nvSpPr>
        <p:spPr bwMode="auto">
          <a:xfrm>
            <a:off x="733425" y="438150"/>
            <a:ext cx="33607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Tips &amp; Exercise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32788" name="Rectangle 33"/>
          <p:cNvSpPr>
            <a:spLocks noChangeArrowheads="1"/>
          </p:cNvSpPr>
          <p:nvPr/>
        </p:nvSpPr>
        <p:spPr bwMode="auto">
          <a:xfrm rot="10800000" flipV="1">
            <a:off x="2047875" y="6292850"/>
            <a:ext cx="20462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>
                <a:solidFill>
                  <a:srgbClr val="FF0000"/>
                </a:solidFill>
              </a:rPr>
              <a:t>* </a:t>
            </a:r>
            <a:r>
              <a:rPr lang="en-US" sz="1400"/>
              <a:t>Hypothetical figures</a:t>
            </a:r>
            <a:endParaRPr lang="en-US"/>
          </a:p>
        </p:txBody>
      </p:sp>
      <p:pic>
        <p:nvPicPr>
          <p:cNvPr id="32" name="Picture 3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34" name="Picture 3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35" name="عنصر نائب للمحتوى 6">
            <a:extLst>
              <a:ext uri="{FF2B5EF4-FFF2-40B4-BE49-F238E27FC236}">
                <a16:creationId xmlns:a16="http://schemas.microsoft.com/office/drawing/2014/main" id="{318FE5EA-1532-454E-B24B-C7E14BF7BC4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5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withGroup">
                            <p:stCondLst>
                              <p:cond delay="7000"/>
                            </p:stCondLst>
                            <p:childTnLst>
                              <p:par>
                                <p:cTn id="5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9" dur="5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000"/>
                            </p:stCondLst>
                            <p:childTnLst>
                              <p:par>
                                <p:cTn id="6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4" grpId="0"/>
      <p:bldP spid="14345" grpId="0"/>
      <p:bldP spid="14346" grpId="0"/>
      <p:bldP spid="14347" grpId="0"/>
      <p:bldP spid="14352" grpId="0"/>
      <p:bldP spid="14353" grpId="0"/>
      <p:bldP spid="14354" grpId="0"/>
      <p:bldP spid="1435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sp>
        <p:nvSpPr>
          <p:cNvPr id="4" name="TextBox 54"/>
          <p:cNvSpPr txBox="1">
            <a:spLocks noChangeArrowheads="1"/>
          </p:cNvSpPr>
          <p:nvPr/>
        </p:nvSpPr>
        <p:spPr bwMode="auto">
          <a:xfrm>
            <a:off x="733425" y="438150"/>
            <a:ext cx="5324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Tips &amp; Exercise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33798" name="TextBox 8"/>
          <p:cNvSpPr txBox="1">
            <a:spLocks noChangeArrowheads="1"/>
          </p:cNvSpPr>
          <p:nvPr/>
        </p:nvSpPr>
        <p:spPr bwMode="auto">
          <a:xfrm>
            <a:off x="747713" y="1031875"/>
            <a:ext cx="26908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 b="1"/>
              <a:t>EXAMPLE</a:t>
            </a:r>
            <a:endParaRPr lang="en-GB" sz="1800" b="1"/>
          </a:p>
        </p:txBody>
      </p:sp>
      <p:sp>
        <p:nvSpPr>
          <p:cNvPr id="33799" name="Rectangle 5"/>
          <p:cNvSpPr>
            <a:spLocks noChangeArrowheads="1"/>
          </p:cNvSpPr>
          <p:nvPr/>
        </p:nvSpPr>
        <p:spPr bwMode="auto">
          <a:xfrm>
            <a:off x="488950" y="1914525"/>
            <a:ext cx="75501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/>
              <a:t>Mc Donald’s SWOT Analysis</a:t>
            </a:r>
          </a:p>
        </p:txBody>
      </p:sp>
      <p:pic>
        <p:nvPicPr>
          <p:cNvPr id="33800" name="Picture 7" descr="mcdonalds-wifi-grati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525" y="3114675"/>
            <a:ext cx="3508375" cy="320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9" name="Picture 8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10" name="عنصر نائب للمحتوى 6">
            <a:extLst>
              <a:ext uri="{FF2B5EF4-FFF2-40B4-BE49-F238E27FC236}">
                <a16:creationId xmlns:a16="http://schemas.microsoft.com/office/drawing/2014/main" id="{3AEAD649-7EBD-4AE6-997E-FB1E5B208AB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4754563" y="1546225"/>
            <a:ext cx="4198937" cy="2212975"/>
            <a:chOff x="4754961" y="1545585"/>
            <a:chExt cx="3257558" cy="1908090"/>
          </a:xfrm>
        </p:grpSpPr>
        <p:sp>
          <p:nvSpPr>
            <p:cNvPr id="34843" name="Rounded Rectangle 31"/>
            <p:cNvSpPr>
              <a:spLocks noChangeArrowheads="1"/>
            </p:cNvSpPr>
            <p:nvPr/>
          </p:nvSpPr>
          <p:spPr bwMode="auto">
            <a:xfrm>
              <a:off x="4768508" y="1545585"/>
              <a:ext cx="2902861" cy="1815012"/>
            </a:xfrm>
            <a:prstGeom prst="roundRect">
              <a:avLst>
                <a:gd name="adj" fmla="val 7366"/>
              </a:avLst>
            </a:prstGeom>
            <a:gradFill rotWithShape="1">
              <a:gsLst>
                <a:gs pos="0">
                  <a:srgbClr val="FFFFFF"/>
                </a:gs>
                <a:gs pos="30000">
                  <a:srgbClr val="FFFFFF"/>
                </a:gs>
                <a:gs pos="100000">
                  <a:srgbClr val="D9D9D9"/>
                </a:gs>
              </a:gsLst>
              <a:lin ang="5400000"/>
            </a:gra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/>
              <a:endParaRPr lang="nb-NO" sz="1300">
                <a:solidFill>
                  <a:srgbClr val="FFFFFF"/>
                </a:solidFill>
              </a:endParaRPr>
            </a:p>
          </p:txBody>
        </p:sp>
        <p:sp>
          <p:nvSpPr>
            <p:cNvPr id="51" name="Round Same Side Corner Rectangle 50"/>
            <p:cNvSpPr/>
            <p:nvPr/>
          </p:nvSpPr>
          <p:spPr>
            <a:xfrm>
              <a:off x="4768508" y="1545585"/>
              <a:ext cx="2902861" cy="327141"/>
            </a:xfrm>
            <a:prstGeom prst="round2SameRect">
              <a:avLst>
                <a:gd name="adj1" fmla="val 20587"/>
                <a:gd name="adj2" fmla="val 0"/>
              </a:avLst>
            </a:prstGeom>
            <a:gradFill>
              <a:gsLst>
                <a:gs pos="0">
                  <a:schemeClr val="accent4">
                    <a:lumMod val="75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</a:gradFill>
            <a:ln>
              <a:solidFill>
                <a:schemeClr val="accent4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300" b="1" dirty="0">
                  <a:solidFill>
                    <a:srgbClr val="0D0D0D"/>
                  </a:solidFill>
                  <a:ea typeface="ＭＳ Ｐゴシック" charset="-128"/>
                </a:rPr>
                <a:t>WEAKNESSES</a:t>
              </a:r>
            </a:p>
          </p:txBody>
        </p:sp>
        <p:sp>
          <p:nvSpPr>
            <p:cNvPr id="34845" name="TextBox 48"/>
            <p:cNvSpPr txBox="1">
              <a:spLocks noChangeArrowheads="1"/>
            </p:cNvSpPr>
            <p:nvPr/>
          </p:nvSpPr>
          <p:spPr bwMode="auto">
            <a:xfrm>
              <a:off x="4754961" y="1888337"/>
              <a:ext cx="3257558" cy="1565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eaLnBrk="1" hangingPunct="1">
                <a:buFont typeface="Arial" charset="0"/>
                <a:buChar char="•"/>
              </a:pPr>
              <a:r>
                <a:rPr lang="en-US" sz="1400"/>
                <a:t> Failing pizza test market thus limiting the </a:t>
              </a:r>
              <a:br>
                <a:rPr lang="en-US" sz="1400"/>
              </a:br>
              <a:r>
                <a:rPr lang="en-US" sz="1400"/>
                <a:t>   ability to compete with pizza providers.</a:t>
              </a:r>
            </a:p>
            <a:p>
              <a:pPr eaLnBrk="1" hangingPunct="1">
                <a:buFont typeface="Arial" charset="0"/>
                <a:buChar char="•"/>
              </a:pPr>
              <a:r>
                <a:rPr lang="en-US" sz="1400"/>
                <a:t> High training costs due to high turnover.</a:t>
              </a:r>
            </a:p>
            <a:p>
              <a:pPr eaLnBrk="1" hangingPunct="1">
                <a:buFont typeface="Arial" charset="0"/>
                <a:buChar char="•"/>
              </a:pPr>
              <a:r>
                <a:rPr lang="en-US" sz="1400"/>
                <a:t> Minimal concentration on organic foods.</a:t>
              </a:r>
            </a:p>
            <a:p>
              <a:pPr eaLnBrk="1" hangingPunct="1">
                <a:buFont typeface="Arial" charset="0"/>
                <a:buChar char="•"/>
              </a:pPr>
              <a:r>
                <a:rPr lang="en-US" sz="1400"/>
                <a:t> Not much variation in seasonal products .</a:t>
              </a:r>
            </a:p>
            <a:p>
              <a:pPr eaLnBrk="1" hangingPunct="1">
                <a:buFont typeface="Arial" charset="0"/>
                <a:buChar char="•"/>
              </a:pPr>
              <a:r>
                <a:rPr lang="en-US" sz="1400"/>
                <a:t> Quality concerns due to franchised operations.</a:t>
              </a:r>
            </a:p>
            <a:p>
              <a:pPr eaLnBrk="1" hangingPunct="1">
                <a:buFont typeface="Arial" charset="0"/>
                <a:buChar char="•"/>
              </a:pPr>
              <a:r>
                <a:rPr lang="en-US" sz="1400"/>
                <a:t> Focus on burgers / fried foods not on healthier  </a:t>
              </a:r>
              <a:br>
                <a:rPr lang="en-US" sz="1400"/>
              </a:br>
              <a:r>
                <a:rPr lang="en-US" sz="1400"/>
                <a:t>   options for their customers.</a:t>
              </a:r>
            </a:p>
          </p:txBody>
        </p:sp>
      </p:grpSp>
      <p:grpSp>
        <p:nvGrpSpPr>
          <p:cNvPr id="5" name="Group 20"/>
          <p:cNvGrpSpPr>
            <a:grpSpLocks/>
          </p:cNvGrpSpPr>
          <p:nvPr/>
        </p:nvGrpSpPr>
        <p:grpSpPr bwMode="auto">
          <a:xfrm>
            <a:off x="831850" y="1546225"/>
            <a:ext cx="3922713" cy="2505075"/>
            <a:chOff x="1372389" y="1545585"/>
            <a:chExt cx="3104012" cy="2159439"/>
          </a:xfrm>
        </p:grpSpPr>
        <p:sp>
          <p:nvSpPr>
            <p:cNvPr id="34840" name="Rounded Rectangle 1"/>
            <p:cNvSpPr>
              <a:spLocks noChangeArrowheads="1"/>
            </p:cNvSpPr>
            <p:nvPr/>
          </p:nvSpPr>
          <p:spPr bwMode="auto">
            <a:xfrm>
              <a:off x="1372389" y="1545585"/>
              <a:ext cx="2903024" cy="1815955"/>
            </a:xfrm>
            <a:prstGeom prst="roundRect">
              <a:avLst>
                <a:gd name="adj" fmla="val 7366"/>
              </a:avLst>
            </a:prstGeom>
            <a:gradFill rotWithShape="1">
              <a:gsLst>
                <a:gs pos="0">
                  <a:srgbClr val="FFFFFF"/>
                </a:gs>
                <a:gs pos="30000">
                  <a:srgbClr val="FFFFFF"/>
                </a:gs>
                <a:gs pos="100000">
                  <a:srgbClr val="D9D9D9"/>
                </a:gs>
              </a:gsLst>
              <a:lin ang="5400000"/>
            </a:gra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/>
              <a:endParaRPr lang="nb-NO" sz="1300">
                <a:solidFill>
                  <a:srgbClr val="FFFFFF"/>
                </a:solidFill>
              </a:endParaRPr>
            </a:p>
          </p:txBody>
        </p:sp>
        <p:sp>
          <p:nvSpPr>
            <p:cNvPr id="34841" name="TextBox 44"/>
            <p:cNvSpPr txBox="1">
              <a:spLocks noChangeArrowheads="1"/>
            </p:cNvSpPr>
            <p:nvPr/>
          </p:nvSpPr>
          <p:spPr bwMode="auto">
            <a:xfrm>
              <a:off x="1379732" y="1888337"/>
              <a:ext cx="3096669" cy="1816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eaLnBrk="1" hangingPunct="1">
                <a:buFont typeface="Arial" charset="0"/>
                <a:buChar char="•"/>
              </a:pPr>
              <a:r>
                <a:rPr lang="en-US" sz="1400"/>
                <a:t> Ranks very high on the Fortune Magazine's  most admired list</a:t>
              </a:r>
            </a:p>
            <a:p>
              <a:pPr eaLnBrk="1" hangingPunct="1">
                <a:buFont typeface="Arial" charset="0"/>
                <a:buChar char="•"/>
              </a:pPr>
              <a:r>
                <a:rPr lang="en-US" sz="1400"/>
                <a:t> Community oriented</a:t>
              </a:r>
            </a:p>
            <a:p>
              <a:pPr eaLnBrk="1" hangingPunct="1">
                <a:buFont typeface="Arial" charset="0"/>
                <a:buChar char="•"/>
              </a:pPr>
              <a:r>
                <a:rPr lang="en-US" sz="1400"/>
                <a:t> Global operations all over the world</a:t>
              </a:r>
            </a:p>
            <a:p>
              <a:pPr eaLnBrk="1" hangingPunct="1">
                <a:buFont typeface="Arial" charset="0"/>
                <a:buChar char="•"/>
              </a:pPr>
              <a:r>
                <a:rPr lang="en-US" sz="1400"/>
                <a:t> Cultural diversity in the foods</a:t>
              </a:r>
            </a:p>
            <a:p>
              <a:pPr eaLnBrk="1" hangingPunct="1">
                <a:buFont typeface="Arial" charset="0"/>
                <a:buChar char="•"/>
              </a:pPr>
              <a:r>
                <a:rPr lang="en-US" sz="1400"/>
                <a:t> Excellent location</a:t>
              </a:r>
            </a:p>
            <a:p>
              <a:pPr eaLnBrk="1" hangingPunct="1">
                <a:buFont typeface="Arial" charset="0"/>
                <a:buChar char="•"/>
              </a:pPr>
              <a:r>
                <a:rPr lang="en-US" sz="1400"/>
                <a:t> Assembly line operations.</a:t>
              </a:r>
            </a:p>
            <a:p>
              <a:pPr eaLnBrk="1" hangingPunct="1">
                <a:buFont typeface="Arial" charset="0"/>
                <a:buChar char="•"/>
              </a:pPr>
              <a:r>
                <a:rPr lang="en-US" sz="1400"/>
                <a:t> Use of top quality products</a:t>
              </a:r>
            </a:p>
          </p:txBody>
        </p:sp>
        <p:sp>
          <p:nvSpPr>
            <p:cNvPr id="10" name="Round Same Side Corner Rectangle 9"/>
            <p:cNvSpPr/>
            <p:nvPr/>
          </p:nvSpPr>
          <p:spPr>
            <a:xfrm>
              <a:off x="1372389" y="1545585"/>
              <a:ext cx="2903024" cy="327064"/>
            </a:xfrm>
            <a:prstGeom prst="round2SameRect">
              <a:avLst>
                <a:gd name="adj1" fmla="val 20587"/>
                <a:gd name="adj2" fmla="val 0"/>
              </a:avLst>
            </a:prstGeom>
            <a:gradFill>
              <a:gsLst>
                <a:gs pos="0">
                  <a:srgbClr val="FF8D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</a:gradFill>
            <a:ln>
              <a:solidFill>
                <a:srgbClr val="FF8D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300" b="1" dirty="0">
                  <a:solidFill>
                    <a:srgbClr val="0D0D0D"/>
                  </a:solidFill>
                  <a:ea typeface="ＭＳ Ｐゴシック" charset="-128"/>
                </a:rPr>
                <a:t>STRENGTHS</a:t>
              </a:r>
            </a:p>
          </p:txBody>
        </p:sp>
      </p:grpSp>
      <p:sp>
        <p:nvSpPr>
          <p:cNvPr id="3" name="Curved Down Arrow 2"/>
          <p:cNvSpPr/>
          <p:nvPr/>
        </p:nvSpPr>
        <p:spPr bwMode="auto">
          <a:xfrm rot="1004139">
            <a:off x="5097463" y="641350"/>
            <a:ext cx="1546225" cy="930275"/>
          </a:xfrm>
          <a:prstGeom prst="curvedDownArrow">
            <a:avLst>
              <a:gd name="adj1" fmla="val 38722"/>
              <a:gd name="adj2" fmla="val 72931"/>
              <a:gd name="adj3" fmla="val 25000"/>
            </a:avLst>
          </a:prstGeom>
          <a:solidFill>
            <a:srgbClr val="5959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b-NO" sz="1800">
              <a:solidFill>
                <a:schemeClr val="tx1"/>
              </a:solidFill>
              <a:ea typeface="ＭＳ Ｐゴシック" charset="-128"/>
            </a:endParaRPr>
          </a:p>
        </p:txBody>
      </p:sp>
      <p:sp>
        <p:nvSpPr>
          <p:cNvPr id="39" name="Curved Down Arrow 38"/>
          <p:cNvSpPr/>
          <p:nvPr/>
        </p:nvSpPr>
        <p:spPr bwMode="auto">
          <a:xfrm rot="20595861" flipH="1">
            <a:off x="2416175" y="641350"/>
            <a:ext cx="1546225" cy="930275"/>
          </a:xfrm>
          <a:prstGeom prst="curvedDownArrow">
            <a:avLst>
              <a:gd name="adj1" fmla="val 38722"/>
              <a:gd name="adj2" fmla="val 72931"/>
              <a:gd name="adj3" fmla="val 25000"/>
            </a:avLst>
          </a:prstGeom>
          <a:solidFill>
            <a:srgbClr val="5959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b-NO" sz="1800">
              <a:solidFill>
                <a:schemeClr val="tx1"/>
              </a:solidFill>
              <a:ea typeface="ＭＳ Ｐゴシック" charset="-128"/>
            </a:endParaRPr>
          </a:p>
        </p:txBody>
      </p:sp>
      <p:sp>
        <p:nvSpPr>
          <p:cNvPr id="4" name="Rounded Rectangle 3"/>
          <p:cNvSpPr/>
          <p:nvPr/>
        </p:nvSpPr>
        <p:spPr bwMode="auto">
          <a:xfrm>
            <a:off x="3562350" y="1141413"/>
            <a:ext cx="1960563" cy="322262"/>
          </a:xfrm>
          <a:prstGeom prst="roundRect">
            <a:avLst/>
          </a:prstGeom>
          <a:gradFill>
            <a:gsLst>
              <a:gs pos="0">
                <a:schemeClr val="tx1">
                  <a:lumMod val="95000"/>
                  <a:lumOff val="5000"/>
                </a:schemeClr>
              </a:gs>
              <a:gs pos="46000">
                <a:schemeClr val="tx1">
                  <a:lumMod val="75000"/>
                  <a:lumOff val="25000"/>
                </a:schemeClr>
              </a:gs>
              <a:gs pos="100000">
                <a:schemeClr val="tx1">
                  <a:lumMod val="95000"/>
                  <a:lumOff val="5000"/>
                </a:schemeClr>
              </a:gs>
            </a:gsLst>
            <a:lin ang="984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300" b="1" dirty="0">
                <a:solidFill>
                  <a:srgbClr val="FFFFFF"/>
                </a:solidFill>
                <a:ea typeface="ＭＳ Ｐゴシック" charset="-128"/>
              </a:rPr>
              <a:t>INTERNAL</a:t>
            </a:r>
          </a:p>
        </p:txBody>
      </p:sp>
      <p:grpSp>
        <p:nvGrpSpPr>
          <p:cNvPr id="6" name="Group 18"/>
          <p:cNvGrpSpPr>
            <a:grpSpLocks/>
          </p:cNvGrpSpPr>
          <p:nvPr/>
        </p:nvGrpSpPr>
        <p:grpSpPr bwMode="auto">
          <a:xfrm>
            <a:off x="4768850" y="3729038"/>
            <a:ext cx="3924300" cy="2714625"/>
            <a:chOff x="4768778" y="3729002"/>
            <a:chExt cx="3042369" cy="1818143"/>
          </a:xfrm>
        </p:grpSpPr>
        <p:sp>
          <p:nvSpPr>
            <p:cNvPr id="34837" name="Rounded Rectangle 34"/>
            <p:cNvSpPr>
              <a:spLocks noChangeArrowheads="1"/>
            </p:cNvSpPr>
            <p:nvPr/>
          </p:nvSpPr>
          <p:spPr bwMode="auto">
            <a:xfrm>
              <a:off x="4768778" y="3729002"/>
              <a:ext cx="2903297" cy="1814953"/>
            </a:xfrm>
            <a:prstGeom prst="roundRect">
              <a:avLst>
                <a:gd name="adj" fmla="val 7366"/>
              </a:avLst>
            </a:prstGeom>
            <a:gradFill rotWithShape="1">
              <a:gsLst>
                <a:gs pos="0">
                  <a:srgbClr val="FFFFFF"/>
                </a:gs>
                <a:gs pos="30000">
                  <a:srgbClr val="FFFFFF"/>
                </a:gs>
                <a:gs pos="100000">
                  <a:srgbClr val="D9D9D9"/>
                </a:gs>
              </a:gsLst>
              <a:lin ang="5400000"/>
            </a:gra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/>
              <a:endParaRPr lang="nb-NO" sz="1300">
                <a:solidFill>
                  <a:srgbClr val="FFFFFF"/>
                </a:solidFill>
              </a:endParaRPr>
            </a:p>
          </p:txBody>
        </p:sp>
        <p:sp>
          <p:nvSpPr>
            <p:cNvPr id="34838" name="TextBox 46"/>
            <p:cNvSpPr txBox="1">
              <a:spLocks noChangeArrowheads="1"/>
            </p:cNvSpPr>
            <p:nvPr/>
          </p:nvSpPr>
          <p:spPr bwMode="auto">
            <a:xfrm>
              <a:off x="4779229" y="4042513"/>
              <a:ext cx="3031918" cy="15046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eaLnBrk="1" hangingPunct="1">
                <a:buFont typeface="Arial" charset="0"/>
                <a:buChar char="•"/>
              </a:pPr>
              <a:r>
                <a:rPr lang="en-US" sz="1400"/>
                <a:t> Marketing strategies that entice people from </a:t>
              </a:r>
              <a:br>
                <a:rPr lang="en-US" sz="1400"/>
              </a:br>
              <a:r>
                <a:rPr lang="en-US" sz="1400"/>
                <a:t>   small children to adults.</a:t>
              </a:r>
            </a:p>
            <a:p>
              <a:pPr eaLnBrk="1" hangingPunct="1">
                <a:buFont typeface="Arial" charset="0"/>
                <a:buChar char="•"/>
              </a:pPr>
              <a:r>
                <a:rPr lang="en-US" sz="1400"/>
                <a:t> Lawsuits for offering unhealthy foods.</a:t>
              </a:r>
            </a:p>
            <a:p>
              <a:pPr eaLnBrk="1" hangingPunct="1">
                <a:buFont typeface="Arial" charset="0"/>
                <a:buChar char="•"/>
              </a:pPr>
              <a:r>
                <a:rPr lang="en-US" sz="1400"/>
                <a:t> Contamination risks that include the threat of </a:t>
              </a:r>
              <a:br>
                <a:rPr lang="en-US" sz="1400"/>
              </a:br>
              <a:r>
                <a:rPr lang="en-US" sz="1400"/>
                <a:t>   e-coli containments.</a:t>
              </a:r>
            </a:p>
            <a:p>
              <a:pPr eaLnBrk="1" hangingPunct="1">
                <a:buFont typeface="Arial" charset="0"/>
                <a:buChar char="•"/>
              </a:pPr>
              <a:r>
                <a:rPr lang="en-US" sz="1400"/>
                <a:t> The vast amount of fast food restaurants that           </a:t>
              </a:r>
              <a:br>
                <a:rPr lang="en-US" sz="1400"/>
              </a:br>
              <a:r>
                <a:rPr lang="en-US" sz="1400"/>
                <a:t>   are open as competition.</a:t>
              </a:r>
            </a:p>
            <a:p>
              <a:pPr eaLnBrk="1" hangingPunct="1">
                <a:buFont typeface="Arial" charset="0"/>
                <a:buChar char="•"/>
              </a:pPr>
              <a:r>
                <a:rPr lang="en-US" sz="1400"/>
                <a:t> Focus on healthier dieting by consumers.</a:t>
              </a:r>
            </a:p>
            <a:p>
              <a:pPr eaLnBrk="1" hangingPunct="1">
                <a:buFont typeface="Arial" charset="0"/>
                <a:buChar char="•"/>
              </a:pPr>
              <a:r>
                <a:rPr lang="en-US" sz="1400"/>
                <a:t> Down turn in economy affecting the ability to eat</a:t>
              </a:r>
            </a:p>
            <a:p>
              <a:pPr eaLnBrk="1" hangingPunct="1"/>
              <a:r>
                <a:rPr lang="en-US" sz="1400"/>
                <a:t>                                     that much.</a:t>
              </a:r>
            </a:p>
          </p:txBody>
        </p:sp>
        <p:sp>
          <p:nvSpPr>
            <p:cNvPr id="52" name="Round Same Side Corner Rectangle 51"/>
            <p:cNvSpPr/>
            <p:nvPr/>
          </p:nvSpPr>
          <p:spPr>
            <a:xfrm>
              <a:off x="4768778" y="3729002"/>
              <a:ext cx="2903297" cy="327478"/>
            </a:xfrm>
            <a:prstGeom prst="round2SameRect">
              <a:avLst>
                <a:gd name="adj1" fmla="val 20587"/>
                <a:gd name="adj2" fmla="val 0"/>
              </a:avLst>
            </a:prstGeom>
            <a:gradFill>
              <a:gsLst>
                <a:gs pos="0">
                  <a:srgbClr val="892523"/>
                </a:gs>
                <a:gs pos="100000">
                  <a:srgbClr val="BD2400"/>
                </a:gs>
              </a:gsLst>
            </a:gradFill>
            <a:ln>
              <a:solidFill>
                <a:srgbClr val="892523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300" b="1" dirty="0">
                  <a:solidFill>
                    <a:srgbClr val="0D0D0D"/>
                  </a:solidFill>
                  <a:ea typeface="ＭＳ Ｐゴシック" charset="-128"/>
                </a:rPr>
                <a:t>THREATS</a:t>
              </a:r>
            </a:p>
          </p:txBody>
        </p:sp>
      </p:grpSp>
      <p:grpSp>
        <p:nvGrpSpPr>
          <p:cNvPr id="7" name="Group 17"/>
          <p:cNvGrpSpPr>
            <a:grpSpLocks/>
          </p:cNvGrpSpPr>
          <p:nvPr/>
        </p:nvGrpSpPr>
        <p:grpSpPr bwMode="auto">
          <a:xfrm>
            <a:off x="841375" y="3724275"/>
            <a:ext cx="3913188" cy="2716213"/>
            <a:chOff x="1372389" y="3724653"/>
            <a:chExt cx="3072920" cy="1819668"/>
          </a:xfrm>
        </p:grpSpPr>
        <p:sp>
          <p:nvSpPr>
            <p:cNvPr id="34834" name="Rounded Rectangle 33"/>
            <p:cNvSpPr>
              <a:spLocks noChangeArrowheads="1"/>
            </p:cNvSpPr>
            <p:nvPr/>
          </p:nvSpPr>
          <p:spPr bwMode="auto">
            <a:xfrm>
              <a:off x="1372389" y="3728907"/>
              <a:ext cx="2902133" cy="1815414"/>
            </a:xfrm>
            <a:prstGeom prst="roundRect">
              <a:avLst>
                <a:gd name="adj" fmla="val 7366"/>
              </a:avLst>
            </a:prstGeom>
            <a:gradFill rotWithShape="1">
              <a:gsLst>
                <a:gs pos="0">
                  <a:srgbClr val="FFFFFF"/>
                </a:gs>
                <a:gs pos="30000">
                  <a:srgbClr val="FFFFFF"/>
                </a:gs>
                <a:gs pos="100000">
                  <a:srgbClr val="D9D9D9"/>
                </a:gs>
              </a:gsLst>
              <a:lin ang="5400000"/>
            </a:gra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/>
              <a:endParaRPr lang="nb-NO" sz="1300">
                <a:solidFill>
                  <a:srgbClr val="FFFFFF"/>
                </a:solidFill>
              </a:endParaRPr>
            </a:p>
          </p:txBody>
        </p:sp>
        <p:sp>
          <p:nvSpPr>
            <p:cNvPr id="34835" name="TextBox 45"/>
            <p:cNvSpPr txBox="1">
              <a:spLocks noChangeArrowheads="1"/>
            </p:cNvSpPr>
            <p:nvPr/>
          </p:nvSpPr>
          <p:spPr bwMode="auto">
            <a:xfrm>
              <a:off x="1372389" y="4021662"/>
              <a:ext cx="3072920" cy="15055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eaLnBrk="1" hangingPunct="1">
                <a:buFont typeface="Arial" charset="0"/>
                <a:buChar char="•"/>
              </a:pPr>
              <a:r>
                <a:rPr lang="en-US" sz="1400"/>
                <a:t> Opening more joint ventures.</a:t>
              </a:r>
            </a:p>
            <a:p>
              <a:pPr eaLnBrk="1" hangingPunct="1">
                <a:buFont typeface="Arial" charset="0"/>
                <a:buChar char="•"/>
              </a:pPr>
              <a:r>
                <a:rPr lang="en-US" sz="1400"/>
                <a:t> Being more responsive to healthier options.</a:t>
              </a:r>
            </a:p>
            <a:p>
              <a:pPr eaLnBrk="1" hangingPunct="1">
                <a:buFont typeface="Arial" charset="0"/>
                <a:buChar char="•"/>
              </a:pPr>
              <a:r>
                <a:rPr lang="en-US" sz="1400"/>
                <a:t> Advertising  wifi services in the branches.</a:t>
              </a:r>
            </a:p>
            <a:p>
              <a:pPr eaLnBrk="1" hangingPunct="1">
                <a:buFont typeface="Arial" charset="0"/>
                <a:buChar char="•"/>
              </a:pPr>
              <a:r>
                <a:rPr lang="en-US" sz="1400"/>
                <a:t> Expanding on the advertising on being  </a:t>
              </a:r>
              <a:br>
                <a:rPr lang="en-US" sz="1400"/>
              </a:br>
              <a:r>
                <a:rPr lang="en-US" sz="1400"/>
                <a:t>   more socially responsible</a:t>
              </a:r>
            </a:p>
            <a:p>
              <a:pPr eaLnBrk="1" hangingPunct="1">
                <a:buFont typeface="Arial" charset="0"/>
                <a:buChar char="•"/>
              </a:pPr>
              <a:r>
                <a:rPr lang="en-US" sz="1400"/>
                <a:t> Expansions of business into newly developed </a:t>
              </a:r>
              <a:br>
                <a:rPr lang="en-US" sz="1400"/>
              </a:br>
              <a:r>
                <a:rPr lang="en-US" sz="1400"/>
                <a:t>   parts of the world.</a:t>
              </a:r>
            </a:p>
            <a:p>
              <a:pPr eaLnBrk="1" hangingPunct="1">
                <a:buFont typeface="Arial" charset="0"/>
                <a:buChar char="•"/>
              </a:pPr>
              <a:r>
                <a:rPr lang="en-US" sz="1400"/>
                <a:t> Open products up to </a:t>
              </a:r>
              <a:br>
                <a:rPr lang="en-US" sz="1400"/>
              </a:br>
              <a:r>
                <a:rPr lang="en-US" sz="1400"/>
                <a:t>   allergen free options </a:t>
              </a:r>
              <a:br>
                <a:rPr lang="en-US" sz="1400"/>
              </a:br>
              <a:r>
                <a:rPr lang="en-US" sz="1400"/>
                <a:t>   such as peanut free.</a:t>
              </a:r>
            </a:p>
          </p:txBody>
        </p:sp>
        <p:sp>
          <p:nvSpPr>
            <p:cNvPr id="53" name="Round Same Side Corner Rectangle 52"/>
            <p:cNvSpPr/>
            <p:nvPr/>
          </p:nvSpPr>
          <p:spPr>
            <a:xfrm>
              <a:off x="1372389" y="3724653"/>
              <a:ext cx="2902133" cy="327561"/>
            </a:xfrm>
            <a:prstGeom prst="round2SameRect">
              <a:avLst>
                <a:gd name="adj1" fmla="val 20587"/>
                <a:gd name="adj2" fmla="val 0"/>
              </a:avLst>
            </a:prstGeom>
            <a:gradFill>
              <a:gsLst>
                <a:gs pos="0">
                  <a:srgbClr val="9DE838"/>
                </a:gs>
                <a:gs pos="100000">
                  <a:srgbClr val="DAE87F"/>
                </a:gs>
              </a:gsLst>
            </a:gradFill>
            <a:ln>
              <a:solidFill>
                <a:srgbClr val="9DE838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300" b="1" dirty="0">
                  <a:solidFill>
                    <a:srgbClr val="0D0D0D"/>
                  </a:solidFill>
                  <a:ea typeface="ＭＳ Ｐゴシック" charset="-128"/>
                </a:rPr>
                <a:t>OPPORTUNITIES</a:t>
              </a:r>
            </a:p>
          </p:txBody>
        </p:sp>
      </p:grpSp>
      <p:sp>
        <p:nvSpPr>
          <p:cNvPr id="41" name="Curved Down Arrow 40"/>
          <p:cNvSpPr/>
          <p:nvPr/>
        </p:nvSpPr>
        <p:spPr bwMode="auto">
          <a:xfrm rot="20595861" flipV="1">
            <a:off x="5345113" y="6070600"/>
            <a:ext cx="1068387" cy="787400"/>
          </a:xfrm>
          <a:prstGeom prst="curvedDownArrow">
            <a:avLst>
              <a:gd name="adj1" fmla="val 38722"/>
              <a:gd name="adj2" fmla="val 72931"/>
              <a:gd name="adj3" fmla="val 25000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solidFill>
                <a:schemeClr val="tx1"/>
              </a:solidFill>
              <a:ea typeface="ＭＳ Ｐゴシック" charset="-128"/>
            </a:endParaRPr>
          </a:p>
        </p:txBody>
      </p:sp>
      <p:sp>
        <p:nvSpPr>
          <p:cNvPr id="42" name="Curved Down Arrow 41"/>
          <p:cNvSpPr/>
          <p:nvPr/>
        </p:nvSpPr>
        <p:spPr bwMode="auto">
          <a:xfrm rot="1004139" flipH="1" flipV="1">
            <a:off x="2667000" y="6092825"/>
            <a:ext cx="1223963" cy="730250"/>
          </a:xfrm>
          <a:prstGeom prst="curvedDownArrow">
            <a:avLst>
              <a:gd name="adj1" fmla="val 38722"/>
              <a:gd name="adj2" fmla="val 72931"/>
              <a:gd name="adj3" fmla="val 25000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solidFill>
                <a:schemeClr val="tx1"/>
              </a:solidFill>
              <a:ea typeface="ＭＳ Ｐゴシック" charset="-128"/>
            </a:endParaRPr>
          </a:p>
        </p:txBody>
      </p:sp>
      <p:sp>
        <p:nvSpPr>
          <p:cNvPr id="40" name="Rounded Rectangle 39"/>
          <p:cNvSpPr/>
          <p:nvPr/>
        </p:nvSpPr>
        <p:spPr bwMode="auto">
          <a:xfrm flipH="1">
            <a:off x="3576638" y="6219825"/>
            <a:ext cx="1958975" cy="322263"/>
          </a:xfrm>
          <a:prstGeom prst="roundRect">
            <a:avLst/>
          </a:prstGeom>
          <a:gradFill>
            <a:gsLst>
              <a:gs pos="0">
                <a:schemeClr val="tx1">
                  <a:lumMod val="95000"/>
                  <a:lumOff val="5000"/>
                </a:schemeClr>
              </a:gs>
              <a:gs pos="46000">
                <a:schemeClr val="tx1">
                  <a:lumMod val="75000"/>
                  <a:lumOff val="25000"/>
                </a:schemeClr>
              </a:gs>
              <a:gs pos="100000">
                <a:schemeClr val="tx1">
                  <a:lumMod val="95000"/>
                  <a:lumOff val="5000"/>
                </a:schemeClr>
              </a:gs>
            </a:gsLst>
            <a:lin ang="984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300" b="1" dirty="0">
                <a:solidFill>
                  <a:srgbClr val="FFFFFF"/>
                </a:solidFill>
                <a:ea typeface="ＭＳ Ｐゴシック" charset="-128"/>
              </a:rPr>
              <a:t>EXTERNAL</a:t>
            </a:r>
          </a:p>
        </p:txBody>
      </p:sp>
      <p:sp>
        <p:nvSpPr>
          <p:cNvPr id="29" name="TextBox 54"/>
          <p:cNvSpPr txBox="1">
            <a:spLocks noChangeArrowheads="1"/>
          </p:cNvSpPr>
          <p:nvPr/>
        </p:nvSpPr>
        <p:spPr bwMode="auto">
          <a:xfrm>
            <a:off x="733425" y="438150"/>
            <a:ext cx="5324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Tips &amp; Exercise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34832" name="TextBox 8"/>
          <p:cNvSpPr txBox="1">
            <a:spLocks noChangeArrowheads="1"/>
          </p:cNvSpPr>
          <p:nvPr/>
        </p:nvSpPr>
        <p:spPr bwMode="auto">
          <a:xfrm>
            <a:off x="747713" y="855663"/>
            <a:ext cx="26908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 b="1"/>
              <a:t>Mc Donald’s </a:t>
            </a:r>
            <a:br>
              <a:rPr lang="en-US" sz="1800" b="1"/>
            </a:br>
            <a:r>
              <a:rPr lang="en-US" sz="1800" b="1"/>
              <a:t>SWOT Analysis</a:t>
            </a:r>
            <a:endParaRPr lang="en-GB" sz="1800" b="1"/>
          </a:p>
        </p:txBody>
      </p:sp>
      <p:pic>
        <p:nvPicPr>
          <p:cNvPr id="28" name="Picture 2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30" name="Picture 2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32" name="عنصر نائب للمحتوى 6">
            <a:extLst>
              <a:ext uri="{FF2B5EF4-FFF2-40B4-BE49-F238E27FC236}">
                <a16:creationId xmlns:a16="http://schemas.microsoft.com/office/drawing/2014/main" id="{43E88551-8DD8-4A3D-B4D3-1A66629E11F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.29556 L -1.38889E-6 7.77058E-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8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0.33302 L -1.11111E-6 -4.54209E-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withGroup">
                            <p:stCondLst>
                              <p:cond delay="6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9" grpId="0" animBg="1"/>
      <p:bldP spid="4" grpId="0" animBg="1"/>
      <p:bldP spid="4" grpId="1" animBg="1"/>
      <p:bldP spid="41" grpId="0" animBg="1"/>
      <p:bldP spid="42" grpId="0" animBg="1"/>
      <p:bldP spid="40" grpId="0" animBg="1"/>
      <p:bldP spid="40" grpId="1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1698" y="1957550"/>
            <a:ext cx="9144000" cy="1206564"/>
          </a:xfrm>
          <a:prstGeom prst="rect">
            <a:avLst/>
          </a:prstGeom>
          <a:gradFill>
            <a:gsLst>
              <a:gs pos="4300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2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endParaRPr lang="nb-NO" sz="1800">
              <a:solidFill>
                <a:srgbClr val="FFFFFF"/>
              </a:solidFill>
            </a:endParaRPr>
          </a:p>
        </p:txBody>
      </p:sp>
      <p:sp>
        <p:nvSpPr>
          <p:cNvPr id="5" name="TextBox 54"/>
          <p:cNvSpPr txBox="1">
            <a:spLocks noChangeArrowheads="1"/>
          </p:cNvSpPr>
          <p:nvPr/>
        </p:nvSpPr>
        <p:spPr bwMode="auto">
          <a:xfrm>
            <a:off x="733425" y="438150"/>
            <a:ext cx="5324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b-NO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Tips &amp; Exercise</a:t>
            </a:r>
            <a:endParaRPr lang="en-GB" dirty="0">
              <a:solidFill>
                <a:srgbClr val="262626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35846" name="TextBox 8"/>
          <p:cNvSpPr txBox="1">
            <a:spLocks noChangeArrowheads="1"/>
          </p:cNvSpPr>
          <p:nvPr/>
        </p:nvSpPr>
        <p:spPr bwMode="auto">
          <a:xfrm>
            <a:off x="747713" y="1031875"/>
            <a:ext cx="26908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 b="1" dirty="0"/>
              <a:t>Points to Ponder</a:t>
            </a:r>
            <a:endParaRPr lang="en-GB" sz="1800" b="1" dirty="0"/>
          </a:p>
        </p:txBody>
      </p:sp>
      <p:sp>
        <p:nvSpPr>
          <p:cNvPr id="7" name="Rectangle 6"/>
          <p:cNvSpPr/>
          <p:nvPr/>
        </p:nvSpPr>
        <p:spPr>
          <a:xfrm>
            <a:off x="1698" y="2142699"/>
            <a:ext cx="9143999" cy="369331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  <a:defRPr/>
            </a:pPr>
            <a:r>
              <a:rPr lang="en-US" sz="1600" dirty="0">
                <a:ea typeface="ＭＳ Ｐゴシック" pitchFamily="34" charset="-128"/>
              </a:rPr>
              <a:t> </a:t>
            </a:r>
            <a:r>
              <a:rPr lang="en-US" sz="1800" b="1" dirty="0">
                <a:ea typeface="ＭＳ Ｐゴシック" pitchFamily="34" charset="-128"/>
              </a:rPr>
              <a:t>Keep your SWOT short and simple</a:t>
            </a:r>
            <a:r>
              <a:rPr lang="en-US" sz="1800" dirty="0">
                <a:ea typeface="ＭＳ Ｐゴシック" pitchFamily="34" charset="-128"/>
              </a:rPr>
              <a:t>, but remember to include important details. For </a:t>
            </a:r>
            <a:br>
              <a:rPr lang="en-US" sz="1800" dirty="0">
                <a:ea typeface="ＭＳ Ｐゴシック" pitchFamily="34" charset="-128"/>
              </a:rPr>
            </a:br>
            <a:r>
              <a:rPr lang="en-US" sz="1800" dirty="0">
                <a:ea typeface="ＭＳ Ｐゴシック" pitchFamily="34" charset="-128"/>
              </a:rPr>
              <a:t>  example, if you think your communication skills is your strength, include specific details, </a:t>
            </a:r>
            <a:br>
              <a:rPr lang="en-US" sz="1800" dirty="0">
                <a:ea typeface="ＭＳ Ｐゴシック" pitchFamily="34" charset="-128"/>
              </a:rPr>
            </a:br>
            <a:r>
              <a:rPr lang="en-US" sz="1800" dirty="0">
                <a:ea typeface="ＭＳ Ｐゴシック" pitchFamily="34" charset="-128"/>
              </a:rPr>
              <a:t>  such as verbal / written communication.</a:t>
            </a:r>
          </a:p>
          <a:p>
            <a:pPr algn="just">
              <a:defRPr/>
            </a:pPr>
            <a:endParaRPr lang="en-US" sz="1800" dirty="0">
              <a:ea typeface="ＭＳ Ｐゴシック" pitchFamily="34" charset="-128"/>
            </a:endParaRPr>
          </a:p>
          <a:p>
            <a:pPr algn="just">
              <a:buFont typeface="Arial" pitchFamily="34" charset="0"/>
              <a:buChar char="•"/>
              <a:defRPr/>
            </a:pPr>
            <a:r>
              <a:rPr lang="en-US" sz="1800" dirty="0">
                <a:ea typeface="ＭＳ Ｐゴシック" pitchFamily="34" charset="-128"/>
              </a:rPr>
              <a:t> When you finish your SWOT analysis, </a:t>
            </a:r>
            <a:r>
              <a:rPr lang="en-US" sz="1800" b="1" dirty="0">
                <a:ea typeface="ＭＳ Ｐゴシック" pitchFamily="34" charset="-128"/>
              </a:rPr>
              <a:t>prioritize the results </a:t>
            </a:r>
            <a:r>
              <a:rPr lang="en-US" sz="1800" dirty="0">
                <a:ea typeface="ＭＳ Ｐゴシック" pitchFamily="34" charset="-128"/>
              </a:rPr>
              <a:t>by listing them in order of the </a:t>
            </a:r>
            <a:br>
              <a:rPr lang="en-US" sz="1800" dirty="0">
                <a:ea typeface="ＭＳ Ｐゴシック" pitchFamily="34" charset="-128"/>
              </a:rPr>
            </a:br>
            <a:r>
              <a:rPr lang="en-US" sz="1800" dirty="0">
                <a:ea typeface="ＭＳ Ｐゴシック" pitchFamily="34" charset="-128"/>
              </a:rPr>
              <a:t>  most significant factors that affect you / your business to the least.</a:t>
            </a:r>
          </a:p>
          <a:p>
            <a:pPr algn="just">
              <a:defRPr/>
            </a:pPr>
            <a:endParaRPr lang="en-US" sz="1800" dirty="0">
              <a:ea typeface="ＭＳ Ｐゴシック" pitchFamily="34" charset="-128"/>
            </a:endParaRPr>
          </a:p>
          <a:p>
            <a:pPr algn="just">
              <a:buFont typeface="Arial" pitchFamily="34" charset="0"/>
              <a:buChar char="•"/>
              <a:defRPr/>
            </a:pPr>
            <a:r>
              <a:rPr lang="en-US" sz="1800" dirty="0">
                <a:ea typeface="ＭＳ Ｐゴシック" pitchFamily="34" charset="-128"/>
              </a:rPr>
              <a:t> </a:t>
            </a:r>
            <a:r>
              <a:rPr lang="en-US" sz="1800" b="1" dirty="0">
                <a:ea typeface="ＭＳ Ｐゴシック" pitchFamily="34" charset="-128"/>
              </a:rPr>
              <a:t>Get multiple perspectives </a:t>
            </a:r>
            <a:r>
              <a:rPr lang="en-US" sz="1800" dirty="0">
                <a:ea typeface="ＭＳ Ｐゴシック" pitchFamily="34" charset="-128"/>
              </a:rPr>
              <a:t>on you / your business for your SWOT analysis. Ask for input </a:t>
            </a:r>
            <a:br>
              <a:rPr lang="en-US" sz="1800" dirty="0">
                <a:ea typeface="ＭＳ Ｐゴシック" pitchFamily="34" charset="-128"/>
              </a:rPr>
            </a:br>
            <a:r>
              <a:rPr lang="en-US" sz="1800" dirty="0">
                <a:ea typeface="ＭＳ Ｐゴシック" pitchFamily="34" charset="-128"/>
              </a:rPr>
              <a:t>  from your employees, colleagues, friends, suppliers, customers and partners.</a:t>
            </a:r>
          </a:p>
          <a:p>
            <a:pPr algn="just">
              <a:defRPr/>
            </a:pPr>
            <a:endParaRPr lang="en-US" sz="1800" dirty="0">
              <a:ea typeface="ＭＳ Ｐゴシック" pitchFamily="34" charset="-128"/>
            </a:endParaRPr>
          </a:p>
          <a:p>
            <a:pPr algn="just">
              <a:buFont typeface="Arial" pitchFamily="34" charset="0"/>
              <a:buChar char="•"/>
              <a:defRPr/>
            </a:pPr>
            <a:r>
              <a:rPr lang="en-US" sz="1800" dirty="0">
                <a:ea typeface="ＭＳ Ｐゴシック" pitchFamily="34" charset="-128"/>
              </a:rPr>
              <a:t> </a:t>
            </a:r>
            <a:r>
              <a:rPr lang="en-US" sz="1800" b="1" dirty="0">
                <a:ea typeface="ＭＳ Ｐゴシック" pitchFamily="34" charset="-128"/>
              </a:rPr>
              <a:t>Apply your SWOT analysis to a specific issue</a:t>
            </a:r>
            <a:r>
              <a:rPr lang="en-US" sz="1800" dirty="0">
                <a:ea typeface="ＭＳ Ｐゴシック" pitchFamily="34" charset="-128"/>
              </a:rPr>
              <a:t>, such as a goal you would like to achieve or </a:t>
            </a:r>
            <a:br>
              <a:rPr lang="en-US" sz="1800" dirty="0">
                <a:ea typeface="ＭＳ Ｐゴシック" pitchFamily="34" charset="-128"/>
              </a:rPr>
            </a:br>
            <a:r>
              <a:rPr lang="en-US" sz="1800" dirty="0">
                <a:ea typeface="ＭＳ Ｐゴシック" pitchFamily="34" charset="-128"/>
              </a:rPr>
              <a:t>  a problem you need to solve. You can then conduct separate SWOT analyses on individual </a:t>
            </a:r>
            <a:br>
              <a:rPr lang="en-US" sz="1800" dirty="0">
                <a:ea typeface="ＭＳ Ｐゴシック" pitchFamily="34" charset="-128"/>
              </a:rPr>
            </a:br>
            <a:r>
              <a:rPr lang="en-US" sz="1800" dirty="0">
                <a:ea typeface="ＭＳ Ｐゴシック" pitchFamily="34" charset="-128"/>
              </a:rPr>
              <a:t>  issues and combine them.</a:t>
            </a:r>
          </a:p>
        </p:txBody>
      </p:sp>
      <p:pic>
        <p:nvPicPr>
          <p:cNvPr id="8" name="Picture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51" y="6068042"/>
            <a:ext cx="685800" cy="685800"/>
          </a:xfrm>
          <a:prstGeom prst="rect">
            <a:avLst/>
          </a:prstGeom>
        </p:spPr>
      </p:pic>
      <p:pic>
        <p:nvPicPr>
          <p:cNvPr id="9" name="Picture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3" y="6061491"/>
            <a:ext cx="685800" cy="685800"/>
          </a:xfrm>
          <a:prstGeom prst="rect">
            <a:avLst/>
          </a:prstGeom>
        </p:spPr>
      </p:pic>
      <p:pic>
        <p:nvPicPr>
          <p:cNvPr id="10" name="عنصر نائب للمحتوى 6">
            <a:extLst>
              <a:ext uri="{FF2B5EF4-FFF2-40B4-BE49-F238E27FC236}">
                <a16:creationId xmlns:a16="http://schemas.microsoft.com/office/drawing/2014/main" id="{F65757AC-E1C7-45A2-838E-55FABD5DFF0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50654"/>
            <a:ext cx="904461" cy="98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مربع نص 5">
            <a:extLst>
              <a:ext uri="{FF2B5EF4-FFF2-40B4-BE49-F238E27FC236}">
                <a16:creationId xmlns:a16="http://schemas.microsoft.com/office/drawing/2014/main" id="{30AE0F9B-89EA-406E-A607-D3210E506D7E}"/>
              </a:ext>
            </a:extLst>
          </p:cNvPr>
          <p:cNvSpPr txBox="1"/>
          <p:nvPr/>
        </p:nvSpPr>
        <p:spPr>
          <a:xfrm>
            <a:off x="100208" y="180855"/>
            <a:ext cx="9144000" cy="55932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3200" b="1" kern="1800" dirty="0">
                <a:solidFill>
                  <a:schemeClr val="accent1">
                    <a:lumMod val="75000"/>
                  </a:schemeClr>
                </a:solidFill>
                <a:effectLst/>
                <a:highlight>
                  <a:srgbClr val="DAE87F"/>
                </a:highlight>
                <a:latin typeface="Helvetica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difference between strategy and plan</a:t>
            </a:r>
          </a:p>
          <a:p>
            <a:pPr marL="0" marR="0">
              <a:spcBef>
                <a:spcPts val="0"/>
              </a:spcBef>
              <a:spcAft>
                <a:spcPts val="800"/>
              </a:spcAft>
            </a:pPr>
            <a:endParaRPr lang="en-US" sz="3200" b="1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highlight>
                  <a:srgbClr val="FFFF00"/>
                </a:highlight>
                <a:latin typeface="Helvetica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strategy 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won’t get executed — not completely and successfully — without other plans. And that means promised benefits won’t be realized and business objectives won’t be achieved.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 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strategy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identifies what you need to do to meet one or more business objectives.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strategy needs to be detailed — it may even include some sort of timeframe for executing it — but it’s still only high level in terms of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highlight>
                  <a:srgbClr val="FFFF00"/>
                </a:highlight>
                <a:latin typeface="Helvetica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highlight>
                  <a:srgbClr val="FFFF00"/>
                </a:highlight>
                <a:latin typeface="Helvetica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how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highlight>
                  <a:srgbClr val="FFFF00"/>
                </a:highlight>
                <a:latin typeface="Helvetica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 will be achieved.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u="sng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That’s what a plan is for.</a:t>
            </a:r>
            <a:endParaRPr lang="en-US" sz="2000" u="sng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عنصر نائب للمحتوى 6">
            <a:extLst>
              <a:ext uri="{FF2B5EF4-FFF2-40B4-BE49-F238E27FC236}">
                <a16:creationId xmlns:a16="http://schemas.microsoft.com/office/drawing/2014/main" id="{104649DA-1875-463E-8BBF-8708E30A50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5693" y="50654"/>
            <a:ext cx="388307" cy="981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493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مربع نص 5">
            <a:extLst>
              <a:ext uri="{FF2B5EF4-FFF2-40B4-BE49-F238E27FC236}">
                <a16:creationId xmlns:a16="http://schemas.microsoft.com/office/drawing/2014/main" id="{41071D07-585B-4F5F-BC64-12AF785D6C37}"/>
              </a:ext>
            </a:extLst>
          </p:cNvPr>
          <p:cNvSpPr txBox="1"/>
          <p:nvPr/>
        </p:nvSpPr>
        <p:spPr>
          <a:xfrm>
            <a:off x="0" y="222914"/>
            <a:ext cx="9144000" cy="67668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3200" b="1" kern="1800" dirty="0">
                <a:solidFill>
                  <a:schemeClr val="accent1">
                    <a:lumMod val="75000"/>
                  </a:schemeClr>
                </a:solidFill>
                <a:effectLst/>
                <a:highlight>
                  <a:srgbClr val="DAE87F"/>
                </a:highlight>
                <a:latin typeface="Helvetica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difference between strategy and plan</a:t>
            </a:r>
          </a:p>
          <a:p>
            <a:pPr marL="0" marR="0">
              <a:spcBef>
                <a:spcPts val="0"/>
              </a:spcBef>
              <a:spcAft>
                <a:spcPts val="800"/>
              </a:spcAft>
            </a:pPr>
            <a:endParaRPr lang="en-US" sz="2400" b="1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highlight>
                  <a:srgbClr val="FFFF00"/>
                </a:highlight>
                <a:latin typeface="Helvetica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 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highlight>
                  <a:srgbClr val="FFFF00"/>
                </a:highlight>
                <a:latin typeface="Helvetica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plan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highlight>
                  <a:srgbClr val="FFFF00"/>
                </a:highlight>
                <a:latin typeface="Helvetica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explains in detail how the strategy will be executed. It identifies: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what’s to be done (activities and tasks to be executed)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who does what (roles and responsibilities)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when it has to be done (a schedule of activities and tasks and who’s assigned to them)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and critically, how you’ll ensure it gets done on time and within budget (risk management, quality management, communication management, resource management, stakeholder management, change management, financial management).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C74EFDAF-754E-4597-B658-A191E97FD5A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5381" y="50654"/>
            <a:ext cx="538619" cy="981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613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مربع نص 5">
            <a:extLst>
              <a:ext uri="{FF2B5EF4-FFF2-40B4-BE49-F238E27FC236}">
                <a16:creationId xmlns:a16="http://schemas.microsoft.com/office/drawing/2014/main" id="{F5E8AE77-281B-4C7C-95D3-BB6B35CCA81A}"/>
              </a:ext>
            </a:extLst>
          </p:cNvPr>
          <p:cNvSpPr txBox="1"/>
          <p:nvPr/>
        </p:nvSpPr>
        <p:spPr>
          <a:xfrm>
            <a:off x="0" y="332111"/>
            <a:ext cx="9144000" cy="665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3200" b="1" kern="1800" dirty="0">
                <a:solidFill>
                  <a:schemeClr val="accent1">
                    <a:lumMod val="75000"/>
                  </a:schemeClr>
                </a:solidFill>
                <a:effectLst/>
                <a:highlight>
                  <a:srgbClr val="DAE87F"/>
                </a:highlight>
                <a:latin typeface="Helvetica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difference between strategy and plan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2400" dirty="0">
              <a:solidFill>
                <a:schemeClr val="bg2">
                  <a:lumMod val="10000"/>
                </a:schemeClr>
              </a:solidFill>
              <a:effectLst/>
              <a:latin typeface="Helvetica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solidFill>
                  <a:schemeClr val="bg2">
                    <a:lumMod val="10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If you think the list looks like a project management plan, then you’re right. That’s exactly what it is because that’s exactly what you need to execute the strategy: a project with a plan.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2000" dirty="0">
              <a:solidFill>
                <a:schemeClr val="bg2">
                  <a:lumMod val="1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solidFill>
                  <a:schemeClr val="bg2">
                    <a:lumMod val="10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 get from a strategy to a plan there’s usually a business case. That’s where the strategy is justified and costed for it to be considered and approved. Then, to be executed, it becomes a change initiative in the form of a program of work, or part of other programs. And programs are executed as projects.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2000" dirty="0">
              <a:solidFill>
                <a:schemeClr val="bg2">
                  <a:lumMod val="1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solidFill>
                  <a:schemeClr val="bg2">
                    <a:lumMod val="10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So, a single strategy may be executed under several different plans — program and project management plans.</a:t>
            </a:r>
            <a:endParaRPr lang="en-US" sz="2000" dirty="0">
              <a:solidFill>
                <a:schemeClr val="bg2">
                  <a:lumMod val="1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960B234E-4C7B-42AC-AE24-99E33718AB2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2855" y="50654"/>
            <a:ext cx="551145" cy="981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00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3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6616" y="857250"/>
            <a:ext cx="8182719" cy="51435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35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21" name="Picture 15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2284026" y="2389998"/>
            <a:ext cx="4578896" cy="1523291"/>
          </a:xfrm>
        </p:spPr>
        <p:txBody>
          <a:bodyPr vert="horz" lIns="68580" tIns="34290" rIns="68580" bIns="34290" rtlCol="0" anchor="b">
            <a:normAutofit/>
          </a:bodyPr>
          <a:lstStyle/>
          <a:p>
            <a:pPr algn="ctr"/>
            <a:r>
              <a:rPr lang="en-US" sz="4500" dirty="0">
                <a:solidFill>
                  <a:srgbClr val="FFFFFF"/>
                </a:solidFill>
              </a:rPr>
              <a:t>Thank you for your attention!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76851854-E355-4E9D-9FC5-BCB8D4E43A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539" y="0"/>
            <a:ext cx="904461" cy="981221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  <p:tag name="ISPRING_RESOURCE_PATHS_HASH_2" val="90a8e75f5cc3638ba1a1e4d229f07746abbab5f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DEMO Version"/>
  <p:tag name="GENSWF_ADVANCE_TIME" val="4.00"/>
  <p:tag name="ISPRING_SLIDE_INDENT_LEVEL" val="0"/>
  <p:tag name="ISPRING_PRESENTER_ID" val="{E1785DF5-A777-4601-A614-D600C6E530D9}"/>
  <p:tag name="ISPRING_CUSTOM_TIMING_USED" val="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PAUSE" val="1"/>
  <p:tag name="ARTICULATE_NAV_LEVEL" val="1"/>
  <p:tag name="ARTICULATE_PLAYLIST_ID" val="-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PAUSE" val="1"/>
  <p:tag name="ARTICULATE_NAV_LEVEL" val="1"/>
  <p:tag name="ARTICULATE_PLAYLIST_ID" val="-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DEMO Version"/>
  <p:tag name="GENSWF_ADVANCE_TIME" val="4.00"/>
  <p:tag name="ISPRING_SLIDE_INDENT_LEVEL" val="0"/>
  <p:tag name="ISPRING_PRESENTER_ID" val="{E1785DF5-A777-4601-A614-D600C6E530D9}"/>
  <p:tag name="ISPRING_CUSTOM_TIMING_USED" val="0"/>
</p:tagLst>
</file>

<file path=ppt/theme/theme1.xml><?xml version="1.0" encoding="utf-8"?>
<a:theme xmlns:a="http://schemas.openxmlformats.org/drawingml/2006/main" name="Default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Theme.thmx</Template>
  <TotalTime>4454</TotalTime>
  <Words>4266</Words>
  <Application>Microsoft Office PowerPoint</Application>
  <PresentationFormat>عرض على الشاشة (4:3)</PresentationFormat>
  <Paragraphs>512</Paragraphs>
  <Slides>57</Slides>
  <Notes>10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9</vt:i4>
      </vt:variant>
      <vt:variant>
        <vt:lpstr>نسق</vt:lpstr>
      </vt:variant>
      <vt:variant>
        <vt:i4>3</vt:i4>
      </vt:variant>
      <vt:variant>
        <vt:lpstr>عناوين الشرائح</vt:lpstr>
      </vt:variant>
      <vt:variant>
        <vt:i4>57</vt:i4>
      </vt:variant>
    </vt:vector>
  </HeadingPairs>
  <TitlesOfParts>
    <vt:vector size="69" baseType="lpstr">
      <vt:lpstr>Arial</vt:lpstr>
      <vt:lpstr>Calibri</vt:lpstr>
      <vt:lpstr>Calibri Light</vt:lpstr>
      <vt:lpstr>Helvetica</vt:lpstr>
      <vt:lpstr>Rubik</vt:lpstr>
      <vt:lpstr>Symbol</vt:lpstr>
      <vt:lpstr>Tahoma</vt:lpstr>
      <vt:lpstr>Times New Roman</vt:lpstr>
      <vt:lpstr>Wingdings</vt:lpstr>
      <vt:lpstr>Default Theme</vt:lpstr>
      <vt:lpstr>1_Office Theme</vt:lpstr>
      <vt:lpstr>2_Office Theme</vt:lpstr>
      <vt:lpstr>   Planning, strategy and  project selection Chapter 5  Prepared by/ Dr. Walaa Mohamed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Porter’s Generic strategies</vt:lpstr>
      <vt:lpstr>Porter’s generic strategies</vt:lpstr>
      <vt:lpstr>Why Project Managers Need  to Understand Strategy</vt:lpstr>
      <vt:lpstr>Projects and Strategy</vt:lpstr>
      <vt:lpstr>The Strategic Management Process:  An Overview</vt:lpstr>
      <vt:lpstr>Four Activities of the Strategic  Management Process</vt:lpstr>
      <vt:lpstr>Strategic Management Process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Thank you for your attention!</vt:lpstr>
    </vt:vector>
  </TitlesOfParts>
  <Manager>Sherpinsky</Manager>
  <Company>Sherp-A-Palooza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SWOT Analysis PPT</dc:title>
  <dc:creator>Sherpinsky</dc:creator>
  <cp:lastModifiedBy>omar183013@fci.bu.edu.eg</cp:lastModifiedBy>
  <cp:revision>288</cp:revision>
  <dcterms:created xsi:type="dcterms:W3CDTF">2011-05-28T09:29:49Z</dcterms:created>
  <dcterms:modified xsi:type="dcterms:W3CDTF">2021-02-24T21:09:57Z</dcterms:modified>
  <cp:category>Honors Marketing</cp:category>
</cp:coreProperties>
</file>