
<file path=[Content_Types].xml><?xml version="1.0" encoding="utf-8"?>
<Types xmlns="http://schemas.openxmlformats.org/package/2006/content-types">
  <Default Extension="png" ContentType="image/png"/>
  <Default Extension="svg" ContentType="image/svg+xml"/>
  <Default Extension="mp3" ContentType="audio/mpeg"/>
  <Default Extension="jpeg" ContentType="image/jpeg"/>
  <Default Extension="rels" ContentType="application/vnd.openxmlformats-package.relationships+xml"/>
  <Default Extension="xml" ContentType="application/xml"/>
  <Default Extension="tiff" ContentType="image/tif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0" r:id="rId1"/>
    <p:sldMasterId id="2147483651" r:id="rId2"/>
  </p:sldMasterIdLst>
  <p:notesMasterIdLst>
    <p:notesMasterId r:id="rId40"/>
  </p:notesMasterIdLst>
  <p:sldIdLst>
    <p:sldId id="480" r:id="rId3"/>
    <p:sldId id="256" r:id="rId4"/>
    <p:sldId id="295" r:id="rId5"/>
    <p:sldId id="287" r:id="rId6"/>
    <p:sldId id="257" r:id="rId7"/>
    <p:sldId id="289" r:id="rId8"/>
    <p:sldId id="290" r:id="rId9"/>
    <p:sldId id="292" r:id="rId10"/>
    <p:sldId id="294" r:id="rId11"/>
    <p:sldId id="258" r:id="rId12"/>
    <p:sldId id="260" r:id="rId13"/>
    <p:sldId id="261" r:id="rId14"/>
    <p:sldId id="286" r:id="rId15"/>
    <p:sldId id="288" r:id="rId16"/>
    <p:sldId id="262" r:id="rId17"/>
    <p:sldId id="263" r:id="rId18"/>
    <p:sldId id="264" r:id="rId19"/>
    <p:sldId id="265" r:id="rId20"/>
    <p:sldId id="266" r:id="rId21"/>
    <p:sldId id="483" r:id="rId22"/>
    <p:sldId id="482" r:id="rId23"/>
    <p:sldId id="267" r:id="rId24"/>
    <p:sldId id="268" r:id="rId25"/>
    <p:sldId id="269" r:id="rId26"/>
    <p:sldId id="270" r:id="rId27"/>
    <p:sldId id="271" r:id="rId28"/>
    <p:sldId id="272" r:id="rId29"/>
    <p:sldId id="273" r:id="rId30"/>
    <p:sldId id="275" r:id="rId31"/>
    <p:sldId id="276" r:id="rId32"/>
    <p:sldId id="279" r:id="rId33"/>
    <p:sldId id="280" r:id="rId34"/>
    <p:sldId id="282" r:id="rId35"/>
    <p:sldId id="485" r:id="rId36"/>
    <p:sldId id="283" r:id="rId37"/>
    <p:sldId id="484" r:id="rId38"/>
    <p:sldId id="293" r:id="rId39"/>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extLst>
    <p:ext uri="{521415D9-36F7-43E2-AB2F-B90AF26B5E84}">
      <p14:sectionLst xmlns:p14="http://schemas.microsoft.com/office/powerpoint/2010/main">
        <p14:section name="Default Section" id="{2E52B98D-D827-8542-94DB-DCD03BC82A8C}">
          <p14:sldIdLst>
            <p14:sldId id="480"/>
            <p14:sldId id="256"/>
            <p14:sldId id="295"/>
          </p14:sldIdLst>
        </p14:section>
        <p14:section name="Untitled Section" id="{B58D407D-92DC-6D41-B9B4-4F59008D30AA}">
          <p14:sldIdLst>
            <p14:sldId id="287"/>
            <p14:sldId id="257"/>
            <p14:sldId id="289"/>
            <p14:sldId id="290"/>
            <p14:sldId id="292"/>
            <p14:sldId id="294"/>
            <p14:sldId id="258"/>
            <p14:sldId id="260"/>
            <p14:sldId id="261"/>
            <p14:sldId id="286"/>
            <p14:sldId id="288"/>
            <p14:sldId id="262"/>
            <p14:sldId id="263"/>
            <p14:sldId id="264"/>
            <p14:sldId id="265"/>
            <p14:sldId id="266"/>
            <p14:sldId id="483"/>
            <p14:sldId id="482"/>
            <p14:sldId id="267"/>
            <p14:sldId id="268"/>
            <p14:sldId id="269"/>
            <p14:sldId id="270"/>
            <p14:sldId id="271"/>
            <p14:sldId id="272"/>
            <p14:sldId id="273"/>
            <p14:sldId id="275"/>
            <p14:sldId id="276"/>
            <p14:sldId id="279"/>
            <p14:sldId id="280"/>
            <p14:sldId id="282"/>
            <p14:sldId id="485"/>
            <p14:sldId id="283"/>
            <p14:sldId id="484"/>
            <p14:sldId id="29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D3ED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25226"/>
    <p:restoredTop sz="82870"/>
  </p:normalViewPr>
  <p:slideViewPr>
    <p:cSldViewPr snapToGrid="0">
      <p:cViewPr varScale="1">
        <p:scale>
          <a:sx n="92" d="100"/>
          <a:sy n="92" d="100"/>
        </p:scale>
        <p:origin x="1648" y="168"/>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indent="0" algn="l" rtl="0">
              <a:lnSpc>
                <a:spcPct val="100000"/>
              </a:lnSpc>
              <a:spcBef>
                <a:spcPts val="0"/>
              </a:spcBef>
              <a:spcAft>
                <a:spcPts val="0"/>
              </a:spcAft>
              <a:buClr>
                <a:srgbClr val="000000"/>
              </a:buClr>
              <a:buFont typeface="Arial"/>
              <a:buNone/>
              <a:defRPr/>
            </a:lvl1pPr>
            <a:lvl2pPr marL="457200" marR="0" indent="0" algn="l" rtl="0">
              <a:lnSpc>
                <a:spcPct val="100000"/>
              </a:lnSpc>
              <a:spcBef>
                <a:spcPts val="0"/>
              </a:spcBef>
              <a:spcAft>
                <a:spcPts val="0"/>
              </a:spcAft>
              <a:buClr>
                <a:srgbClr val="000000"/>
              </a:buClr>
              <a:buFont typeface="Arial"/>
              <a:buNone/>
              <a:defRPr/>
            </a:lvl2pPr>
            <a:lvl3pPr marL="914400" marR="0" indent="0" algn="l" rtl="0">
              <a:lnSpc>
                <a:spcPct val="100000"/>
              </a:lnSpc>
              <a:spcBef>
                <a:spcPts val="0"/>
              </a:spcBef>
              <a:spcAft>
                <a:spcPts val="0"/>
              </a:spcAft>
              <a:buClr>
                <a:srgbClr val="000000"/>
              </a:buClr>
              <a:buFont typeface="Arial"/>
              <a:buNone/>
              <a:defRPr/>
            </a:lvl3pPr>
            <a:lvl4pPr marL="1371600" marR="0" indent="0" algn="l" rtl="0">
              <a:lnSpc>
                <a:spcPct val="100000"/>
              </a:lnSpc>
              <a:spcBef>
                <a:spcPts val="0"/>
              </a:spcBef>
              <a:spcAft>
                <a:spcPts val="0"/>
              </a:spcAft>
              <a:buClr>
                <a:srgbClr val="000000"/>
              </a:buClr>
              <a:buFont typeface="Arial"/>
              <a:buNone/>
              <a:defRPr/>
            </a:lvl4pPr>
            <a:lvl5pPr marL="1828800" marR="0" indent="0" algn="l" rtl="0">
              <a:lnSpc>
                <a:spcPct val="100000"/>
              </a:lnSpc>
              <a:spcBef>
                <a:spcPts val="0"/>
              </a:spcBef>
              <a:spcAft>
                <a:spcPts val="0"/>
              </a:spcAft>
              <a:buClr>
                <a:srgbClr val="000000"/>
              </a:buClr>
              <a:buFont typeface="Arial"/>
              <a:buNone/>
              <a:defRPr/>
            </a:lvl5pPr>
            <a:lvl6pPr marL="2286000" marR="0" indent="0" algn="l" rtl="0">
              <a:lnSpc>
                <a:spcPct val="100000"/>
              </a:lnSpc>
              <a:spcBef>
                <a:spcPts val="0"/>
              </a:spcBef>
              <a:spcAft>
                <a:spcPts val="0"/>
              </a:spcAft>
              <a:buClr>
                <a:srgbClr val="000000"/>
              </a:buClr>
              <a:buFont typeface="Arial"/>
              <a:buNone/>
              <a:defRPr/>
            </a:lvl6pPr>
            <a:lvl7pPr marL="3200400" marR="0" indent="0" algn="l" rtl="0">
              <a:lnSpc>
                <a:spcPct val="100000"/>
              </a:lnSpc>
              <a:spcBef>
                <a:spcPts val="0"/>
              </a:spcBef>
              <a:spcAft>
                <a:spcPts val="0"/>
              </a:spcAft>
              <a:buClr>
                <a:srgbClr val="000000"/>
              </a:buClr>
              <a:buFont typeface="Arial"/>
              <a:buNone/>
              <a:defRPr/>
            </a:lvl7pPr>
            <a:lvl8pPr marL="4572000" marR="0" indent="0" algn="l" rtl="0">
              <a:lnSpc>
                <a:spcPct val="100000"/>
              </a:lnSpc>
              <a:spcBef>
                <a:spcPts val="0"/>
              </a:spcBef>
              <a:spcAft>
                <a:spcPts val="0"/>
              </a:spcAft>
              <a:buClr>
                <a:srgbClr val="000000"/>
              </a:buClr>
              <a:buFont typeface="Arial"/>
              <a:buNone/>
              <a:defRPr/>
            </a:lvl8pPr>
            <a:lvl9pPr marL="6400800" marR="0" indent="0" algn="l" rtl="0">
              <a:lnSpc>
                <a:spcPct val="100000"/>
              </a:lnSpc>
              <a:spcBef>
                <a:spcPts val="0"/>
              </a:spcBef>
              <a:spcAft>
                <a:spcPts val="0"/>
              </a:spcAft>
              <a:buClr>
                <a:srgbClr val="000000"/>
              </a:buClr>
              <a:buFont typeface="Arial"/>
              <a:buNone/>
              <a:defRPr/>
            </a:lvl9pPr>
          </a:lstStyle>
          <a:p>
            <a:endParaRPr/>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indent="0" algn="r" rtl="0">
              <a:lnSpc>
                <a:spcPct val="100000"/>
              </a:lnSpc>
              <a:spcBef>
                <a:spcPts val="0"/>
              </a:spcBef>
              <a:spcAft>
                <a:spcPts val="0"/>
              </a:spcAft>
              <a:buClr>
                <a:srgbClr val="000000"/>
              </a:buClr>
              <a:buFont typeface="Arial"/>
              <a:buNone/>
              <a:defRPr/>
            </a:lvl1pPr>
            <a:lvl2pPr marL="457200" marR="0" indent="0" algn="l" rtl="0">
              <a:lnSpc>
                <a:spcPct val="100000"/>
              </a:lnSpc>
              <a:spcBef>
                <a:spcPts val="0"/>
              </a:spcBef>
              <a:spcAft>
                <a:spcPts val="0"/>
              </a:spcAft>
              <a:buClr>
                <a:srgbClr val="000000"/>
              </a:buClr>
              <a:buFont typeface="Arial"/>
              <a:buNone/>
              <a:defRPr/>
            </a:lvl2pPr>
            <a:lvl3pPr marL="914400" marR="0" indent="0" algn="l" rtl="0">
              <a:lnSpc>
                <a:spcPct val="100000"/>
              </a:lnSpc>
              <a:spcBef>
                <a:spcPts val="0"/>
              </a:spcBef>
              <a:spcAft>
                <a:spcPts val="0"/>
              </a:spcAft>
              <a:buClr>
                <a:srgbClr val="000000"/>
              </a:buClr>
              <a:buFont typeface="Arial"/>
              <a:buNone/>
              <a:defRPr/>
            </a:lvl3pPr>
            <a:lvl4pPr marL="1371600" marR="0" indent="0" algn="l" rtl="0">
              <a:lnSpc>
                <a:spcPct val="100000"/>
              </a:lnSpc>
              <a:spcBef>
                <a:spcPts val="0"/>
              </a:spcBef>
              <a:spcAft>
                <a:spcPts val="0"/>
              </a:spcAft>
              <a:buClr>
                <a:srgbClr val="000000"/>
              </a:buClr>
              <a:buFont typeface="Arial"/>
              <a:buNone/>
              <a:defRPr/>
            </a:lvl4pPr>
            <a:lvl5pPr marL="1828800" marR="0" indent="0" algn="l" rtl="0">
              <a:lnSpc>
                <a:spcPct val="100000"/>
              </a:lnSpc>
              <a:spcBef>
                <a:spcPts val="0"/>
              </a:spcBef>
              <a:spcAft>
                <a:spcPts val="0"/>
              </a:spcAft>
              <a:buClr>
                <a:srgbClr val="000000"/>
              </a:buClr>
              <a:buFont typeface="Arial"/>
              <a:buNone/>
              <a:defRPr/>
            </a:lvl5pPr>
            <a:lvl6pPr marL="2286000" marR="0" indent="0" algn="l" rtl="0">
              <a:lnSpc>
                <a:spcPct val="100000"/>
              </a:lnSpc>
              <a:spcBef>
                <a:spcPts val="0"/>
              </a:spcBef>
              <a:spcAft>
                <a:spcPts val="0"/>
              </a:spcAft>
              <a:buClr>
                <a:srgbClr val="000000"/>
              </a:buClr>
              <a:buFont typeface="Arial"/>
              <a:buNone/>
              <a:defRPr/>
            </a:lvl6pPr>
            <a:lvl7pPr marL="3200400" marR="0" indent="0" algn="l" rtl="0">
              <a:lnSpc>
                <a:spcPct val="100000"/>
              </a:lnSpc>
              <a:spcBef>
                <a:spcPts val="0"/>
              </a:spcBef>
              <a:spcAft>
                <a:spcPts val="0"/>
              </a:spcAft>
              <a:buClr>
                <a:srgbClr val="000000"/>
              </a:buClr>
              <a:buFont typeface="Arial"/>
              <a:buNone/>
              <a:defRPr/>
            </a:lvl7pPr>
            <a:lvl8pPr marL="4572000" marR="0" indent="0" algn="l" rtl="0">
              <a:lnSpc>
                <a:spcPct val="100000"/>
              </a:lnSpc>
              <a:spcBef>
                <a:spcPts val="0"/>
              </a:spcBef>
              <a:spcAft>
                <a:spcPts val="0"/>
              </a:spcAft>
              <a:buClr>
                <a:srgbClr val="000000"/>
              </a:buClr>
              <a:buFont typeface="Arial"/>
              <a:buNone/>
              <a:defRPr/>
            </a:lvl8pPr>
            <a:lvl9pPr marL="6400800" marR="0" indent="0" algn="l" rtl="0">
              <a:lnSpc>
                <a:spcPct val="100000"/>
              </a:lnSpc>
              <a:spcBef>
                <a:spcPts val="0"/>
              </a:spcBef>
              <a:spcAft>
                <a:spcPts val="0"/>
              </a:spcAft>
              <a:buClr>
                <a:srgbClr val="000000"/>
              </a:buClr>
              <a:buFont typeface="Arial"/>
              <a:buNone/>
              <a:defRPr/>
            </a:lvl9pPr>
          </a:lstStyle>
          <a:p>
            <a:endParaRPr/>
          </a:p>
        </p:txBody>
      </p:sp>
      <p:sp>
        <p:nvSpPr>
          <p:cNvPr id="4" name="Shape 4"/>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miter/>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 name="Shape 6"/>
          <p:cNvSpPr txBox="1">
            <a:spLocks noGrp="1"/>
          </p:cNvSpPr>
          <p:nvPr>
            <p:ph type="ftr" idx="11"/>
          </p:nvPr>
        </p:nvSpPr>
        <p:spPr>
          <a:xfrm>
            <a:off x="0" y="8685210"/>
            <a:ext cx="2971799" cy="457200"/>
          </a:xfrm>
          <a:prstGeom prst="rect">
            <a:avLst/>
          </a:prstGeom>
          <a:noFill/>
          <a:ln>
            <a:noFill/>
          </a:ln>
        </p:spPr>
        <p:txBody>
          <a:bodyPr lIns="91425" tIns="91425" rIns="91425" bIns="91425" anchor="b" anchorCtr="0"/>
          <a:lstStyle>
            <a:lvl1pPr marL="0" marR="0" indent="0" algn="l" rtl="0">
              <a:lnSpc>
                <a:spcPct val="100000"/>
              </a:lnSpc>
              <a:spcBef>
                <a:spcPts val="0"/>
              </a:spcBef>
              <a:spcAft>
                <a:spcPts val="0"/>
              </a:spcAft>
              <a:buClr>
                <a:srgbClr val="000000"/>
              </a:buClr>
              <a:buFont typeface="Arial"/>
              <a:buNone/>
              <a:defRPr/>
            </a:lvl1pPr>
            <a:lvl2pPr marL="457200" marR="0" indent="0" algn="l" rtl="0">
              <a:lnSpc>
                <a:spcPct val="100000"/>
              </a:lnSpc>
              <a:spcBef>
                <a:spcPts val="0"/>
              </a:spcBef>
              <a:spcAft>
                <a:spcPts val="0"/>
              </a:spcAft>
              <a:buClr>
                <a:srgbClr val="000000"/>
              </a:buClr>
              <a:buFont typeface="Arial"/>
              <a:buNone/>
              <a:defRPr/>
            </a:lvl2pPr>
            <a:lvl3pPr marL="914400" marR="0" indent="0" algn="l" rtl="0">
              <a:lnSpc>
                <a:spcPct val="100000"/>
              </a:lnSpc>
              <a:spcBef>
                <a:spcPts val="0"/>
              </a:spcBef>
              <a:spcAft>
                <a:spcPts val="0"/>
              </a:spcAft>
              <a:buClr>
                <a:srgbClr val="000000"/>
              </a:buClr>
              <a:buFont typeface="Arial"/>
              <a:buNone/>
              <a:defRPr/>
            </a:lvl3pPr>
            <a:lvl4pPr marL="1371600" marR="0" indent="0" algn="l" rtl="0">
              <a:lnSpc>
                <a:spcPct val="100000"/>
              </a:lnSpc>
              <a:spcBef>
                <a:spcPts val="0"/>
              </a:spcBef>
              <a:spcAft>
                <a:spcPts val="0"/>
              </a:spcAft>
              <a:buClr>
                <a:srgbClr val="000000"/>
              </a:buClr>
              <a:buFont typeface="Arial"/>
              <a:buNone/>
              <a:defRPr/>
            </a:lvl4pPr>
            <a:lvl5pPr marL="1828800" marR="0" indent="0" algn="l" rtl="0">
              <a:lnSpc>
                <a:spcPct val="100000"/>
              </a:lnSpc>
              <a:spcBef>
                <a:spcPts val="0"/>
              </a:spcBef>
              <a:spcAft>
                <a:spcPts val="0"/>
              </a:spcAft>
              <a:buClr>
                <a:srgbClr val="000000"/>
              </a:buClr>
              <a:buFont typeface="Arial"/>
              <a:buNone/>
              <a:defRPr/>
            </a:lvl5pPr>
            <a:lvl6pPr marL="2286000" marR="0" indent="0" algn="l" rtl="0">
              <a:lnSpc>
                <a:spcPct val="100000"/>
              </a:lnSpc>
              <a:spcBef>
                <a:spcPts val="0"/>
              </a:spcBef>
              <a:spcAft>
                <a:spcPts val="0"/>
              </a:spcAft>
              <a:buClr>
                <a:srgbClr val="000000"/>
              </a:buClr>
              <a:buFont typeface="Arial"/>
              <a:buNone/>
              <a:defRPr/>
            </a:lvl6pPr>
            <a:lvl7pPr marL="3200400" marR="0" indent="0" algn="l" rtl="0">
              <a:lnSpc>
                <a:spcPct val="100000"/>
              </a:lnSpc>
              <a:spcBef>
                <a:spcPts val="0"/>
              </a:spcBef>
              <a:spcAft>
                <a:spcPts val="0"/>
              </a:spcAft>
              <a:buClr>
                <a:srgbClr val="000000"/>
              </a:buClr>
              <a:buFont typeface="Arial"/>
              <a:buNone/>
              <a:defRPr/>
            </a:lvl7pPr>
            <a:lvl8pPr marL="4572000" marR="0" indent="0" algn="l" rtl="0">
              <a:lnSpc>
                <a:spcPct val="100000"/>
              </a:lnSpc>
              <a:spcBef>
                <a:spcPts val="0"/>
              </a:spcBef>
              <a:spcAft>
                <a:spcPts val="0"/>
              </a:spcAft>
              <a:buClr>
                <a:srgbClr val="000000"/>
              </a:buClr>
              <a:buFont typeface="Arial"/>
              <a:buNone/>
              <a:defRPr/>
            </a:lvl8pPr>
            <a:lvl9pPr marL="6400800" marR="0" indent="0" algn="l" rtl="0">
              <a:lnSpc>
                <a:spcPct val="100000"/>
              </a:lnSpc>
              <a:spcBef>
                <a:spcPts val="0"/>
              </a:spcBef>
              <a:spcAft>
                <a:spcPts val="0"/>
              </a:spcAft>
              <a:buClr>
                <a:srgbClr val="000000"/>
              </a:buClr>
              <a:buFont typeface="Arial"/>
              <a:buNone/>
              <a:defRPr/>
            </a:lvl9pPr>
          </a:lstStyle>
          <a:p>
            <a:endParaRPr/>
          </a:p>
        </p:txBody>
      </p:sp>
      <p:sp>
        <p:nvSpPr>
          <p:cNvPr id="7" name="Shape 7"/>
          <p:cNvSpPr txBox="1">
            <a:spLocks noGrp="1"/>
          </p:cNvSpPr>
          <p:nvPr>
            <p:ph type="sldNum" idx="12"/>
          </p:nvPr>
        </p:nvSpPr>
        <p:spPr>
          <a:xfrm>
            <a:off x="3884612" y="8685210"/>
            <a:ext cx="2971799" cy="457200"/>
          </a:xfrm>
          <a:prstGeom prst="rect">
            <a:avLst/>
          </a:prstGeom>
          <a:noFill/>
          <a:ln>
            <a:noFill/>
          </a:ln>
        </p:spPr>
        <p:txBody>
          <a:bodyPr lIns="91425" tIns="45700" rIns="91425" bIns="45700" anchor="b" anchorCtr="0">
            <a:noAutofit/>
          </a:bodyPr>
          <a:lstStyle>
            <a:lvl1pPr marL="0" marR="0" indent="0" algn="r" rtl="0">
              <a:lnSpc>
                <a:spcPct val="100000"/>
              </a:lnSpc>
              <a:spcBef>
                <a:spcPts val="0"/>
              </a:spcBef>
              <a:spcAft>
                <a:spcPts val="0"/>
              </a:spcAft>
              <a:buNone/>
              <a:defRPr sz="1200" b="0" i="0" u="none" strike="noStrike" cap="none" baseline="0">
                <a:solidFill>
                  <a:srgbClr val="000000"/>
                </a:solidFill>
                <a:latin typeface="Calibri"/>
                <a:ea typeface="Calibri"/>
                <a:cs typeface="Calibri"/>
                <a:sym typeface="Calibri"/>
              </a:defRPr>
            </a:lvl1pPr>
          </a:lstStyle>
          <a:p>
            <a:pPr marL="0" lvl="0" indent="0">
              <a:spcBef>
                <a:spcPts val="0"/>
              </a:spcBef>
              <a:buClr>
                <a:srgbClr val="000000"/>
              </a:buClr>
              <a:buSzPct val="25000"/>
              <a:buFont typeface="Calibri"/>
              <a:buNone/>
            </a:pPr>
            <a:fld id="{00000000-1234-1234-1234-123412341234}" type="slidenum">
              <a:rPr lang="en-US"/>
              <a:t>‹#›</a:t>
            </a:fld>
            <a:endParaRPr lang="en-US"/>
          </a:p>
        </p:txBody>
      </p:sp>
    </p:spTree>
    <p:extLst>
      <p:ext uri="{BB962C8B-B14F-4D97-AF65-F5344CB8AC3E}">
        <p14:creationId xmlns:p14="http://schemas.microsoft.com/office/powerpoint/2010/main" val="1345382752"/>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67189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Shape 3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9" name="Shape 3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KNOWLEDGE : </a:t>
            </a:r>
          </a:p>
          <a:p>
            <a:pPr marL="0" marR="0" lvl="0" indent="0" algn="l" rtl="0">
              <a:spcBef>
                <a:spcPts val="0"/>
              </a:spcBef>
              <a:buClr>
                <a:schemeClr val="dk1"/>
              </a:buClr>
              <a:buFont typeface="Arial"/>
              <a:buNone/>
            </a:pPr>
            <a:endParaRPr lang="en-US" sz="1200" b="0" i="0" u="none" strike="noStrike" cap="none" baseline="0" dirty="0">
              <a:solidFill>
                <a:schemeClr val="dk1"/>
              </a:solidFill>
              <a:latin typeface="+mn-lt"/>
              <a:ea typeface="Arial"/>
              <a:cs typeface="Arial"/>
              <a:sym typeface="Arial"/>
            </a:endParaRPr>
          </a:p>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Describing Scientific Management theories for organizations</a:t>
            </a:r>
          </a:p>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Describing Human Behavior theories for organizations</a:t>
            </a:r>
          </a:p>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Describing Integrated Perspectives theories for organizations</a:t>
            </a:r>
          </a:p>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Describing Postmodern, Critical, and Feminist theories for organizations</a:t>
            </a:r>
            <a:endParaRPr sz="1200" b="0" i="0" u="none" strike="noStrike" cap="none" baseline="0" dirty="0">
              <a:solidFill>
                <a:schemeClr val="dk1"/>
              </a:solidFill>
              <a:latin typeface="Arial"/>
              <a:ea typeface="Arial"/>
              <a:cs typeface="Arial"/>
              <a:sym typeface="Arial"/>
            </a:endParaRPr>
          </a:p>
        </p:txBody>
      </p:sp>
      <p:sp>
        <p:nvSpPr>
          <p:cNvPr id="40" name="Shape 40"/>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2</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182771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Shape 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47" name="Shape 4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1 التمييز بين التقليد الوظيفي ، والنهج المتمحور حول المعنى ، ووجهات النظر الناشئة</a:t>
            </a:r>
          </a:p>
          <a:p>
            <a:pPr marL="0" marR="0" lvl="0" indent="0" algn="r" rtl="0">
              <a:spcBef>
                <a:spcPts val="0"/>
              </a:spcBef>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2.2 وصف التقليد الوظيفي للاتصال التنظيمي</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2.3 وصف النهج المتمحور حول المعنى للتواصل التنظيمي</a:t>
            </a:r>
          </a:p>
          <a:p>
            <a:pPr marL="0" marR="0" lvl="0" indent="0" algn="r" rtl="0">
              <a:spcBef>
                <a:spcPts val="0"/>
              </a:spcBef>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2.4 وصف وجهات النظر الناشئة للاتصال التنظيمي</a:t>
            </a:r>
            <a:r>
              <a:rPr lang="en-US" sz="1200" b="0" i="0" u="none" strike="noStrike" cap="none" baseline="0" dirty="0">
                <a:solidFill>
                  <a:schemeClr val="dk1"/>
                </a:solidFill>
                <a:latin typeface="+mn-lt"/>
                <a:ea typeface="Arial"/>
                <a:cs typeface="Arial"/>
                <a:sym typeface="Arial"/>
              </a:rPr>
              <a:t> </a:t>
            </a:r>
            <a:endParaRPr sz="1200" b="0" i="0" u="none" strike="noStrike" cap="none" baseline="0" dirty="0">
              <a:solidFill>
                <a:schemeClr val="dk1"/>
              </a:solidFill>
              <a:latin typeface="Arial"/>
              <a:ea typeface="Arial"/>
              <a:cs typeface="Arial"/>
              <a:sym typeface="Arial"/>
            </a:endParaRPr>
          </a:p>
        </p:txBody>
      </p:sp>
      <p:sp>
        <p:nvSpPr>
          <p:cNvPr id="48" name="Shape 48"/>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5</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977930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6</a:t>
            </a:fld>
            <a:endParaRPr lang="en-US"/>
          </a:p>
        </p:txBody>
      </p:sp>
    </p:spTree>
    <p:extLst>
      <p:ext uri="{BB962C8B-B14F-4D97-AF65-F5344CB8AC3E}">
        <p14:creationId xmlns:p14="http://schemas.microsoft.com/office/powerpoint/2010/main" val="35504880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latinLnBrk="0" hangingPunct="1">
              <a:spcBef>
                <a:spcPts val="0"/>
              </a:spcBef>
            </a:pP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7</a:t>
            </a:fld>
            <a:endParaRPr lang="en-US"/>
          </a:p>
        </p:txBody>
      </p:sp>
    </p:spTree>
    <p:extLst>
      <p:ext uri="{BB962C8B-B14F-4D97-AF65-F5344CB8AC3E}">
        <p14:creationId xmlns:p14="http://schemas.microsoft.com/office/powerpoint/2010/main" val="1785943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1" i="0" kern="1200" dirty="0">
                <a:solidFill>
                  <a:schemeClr val="tx1"/>
                </a:solidFill>
                <a:effectLst/>
                <a:latin typeface="+mn-lt"/>
                <a:ea typeface="+mn-ea"/>
                <a:cs typeface="+mn-cs"/>
              </a:rPr>
              <a:t>The Functional Tradition</a:t>
            </a:r>
            <a:r>
              <a:rPr lang="en-US" sz="1200" b="0" i="0" kern="1200" dirty="0">
                <a:solidFill>
                  <a:schemeClr val="tx1"/>
                </a:solidFill>
                <a:effectLst/>
                <a:latin typeface="+mn-lt"/>
                <a:ea typeface="+mn-ea"/>
                <a:cs typeface="+mn-cs"/>
              </a:rPr>
              <a:t>: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 function tradition is a way of understanding organizational communication by describing </a:t>
            </a:r>
            <a:r>
              <a:rPr lang="en-US" sz="1200" b="1" i="0" kern="1200" dirty="0">
                <a:solidFill>
                  <a:schemeClr val="tx1"/>
                </a:solidFill>
                <a:effectLst/>
                <a:latin typeface="+mn-lt"/>
                <a:ea typeface="+mn-ea"/>
                <a:cs typeface="+mn-cs"/>
              </a:rPr>
              <a:t>what messages do and how they move through organizations.</a:t>
            </a:r>
            <a:endParaRPr lang="en-US" sz="1200" b="1" i="0" kern="1200" dirty="0">
              <a:solidFill>
                <a:srgbClr val="FF0000"/>
              </a:solidFill>
              <a:effectLst/>
              <a:latin typeface="+mn-lt"/>
              <a:ea typeface="+mn-ea"/>
              <a:cs typeface="+mn-cs"/>
            </a:endParaRPr>
          </a:p>
          <a:p>
            <a:endParaRPr lang="en-US" sz="1200" b="1" i="0" kern="1200" dirty="0">
              <a:solidFill>
                <a:srgbClr val="FF0000"/>
              </a:solidFill>
              <a:effectLst/>
              <a:latin typeface="+mn-lt"/>
              <a:ea typeface="+mn-ea"/>
              <a:cs typeface="+mn-cs"/>
            </a:endParaRPr>
          </a:p>
          <a:p>
            <a:pPr marL="171450" indent="-171450">
              <a:buFont typeface="Arial" panose="020B0604020202020204" pitchFamily="34" charset="0"/>
              <a:buChar char="•"/>
            </a:pPr>
            <a:r>
              <a:rPr lang="en-US" sz="1200" b="1" i="0" kern="1200" dirty="0">
                <a:solidFill>
                  <a:srgbClr val="FF0000"/>
                </a:solidFill>
                <a:effectLst/>
                <a:latin typeface="+mn-lt"/>
                <a:ea typeface="+mn-ea"/>
                <a:cs typeface="+mn-cs"/>
              </a:rPr>
              <a:t>What is the meaning-centered approach to organizational communication?</a:t>
            </a:r>
            <a:endParaRPr lang="ar-SA" sz="1200" b="1" i="0" kern="1200" dirty="0">
              <a:solidFill>
                <a:srgbClr val="FF0000"/>
              </a:solidFill>
              <a:effectLst/>
              <a:latin typeface="+mn-lt"/>
              <a:ea typeface="+mn-ea"/>
              <a:cs typeface="+mn-cs"/>
            </a:endParaRPr>
          </a:p>
          <a:p>
            <a:endParaRPr lang="en-US" sz="1200" b="1" i="0" kern="1200" dirty="0">
              <a:solidFill>
                <a:srgbClr val="FF0000"/>
              </a:solidFill>
              <a:effectLst/>
              <a:latin typeface="+mn-lt"/>
              <a:ea typeface="+mn-ea"/>
              <a:cs typeface="+mn-cs"/>
            </a:endParaRPr>
          </a:p>
          <a:p>
            <a:r>
              <a:rPr lang="en-US" sz="1200" b="0" i="0" kern="1200" dirty="0">
                <a:solidFill>
                  <a:schemeClr val="tx1"/>
                </a:solidFill>
                <a:effectLst/>
                <a:latin typeface="+mn-lt"/>
                <a:ea typeface="+mn-ea"/>
                <a:cs typeface="+mn-cs"/>
              </a:rPr>
              <a:t>The meaning-centered approach is a way of understanding organizational communication by realizing how company culture and its overall reality are built on interactions. It's more focused on what communication is and its effects on people rather than how it works.</a:t>
            </a: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intro- duce the concept of communication as a constitutive process and describe four</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Approaches—communication constitutes organizations (CCO),</a:t>
            </a:r>
          </a:p>
          <a:p>
            <a:r>
              <a:rPr lang="en-US" sz="1200" b="0" i="0" kern="1200" dirty="0">
                <a:solidFill>
                  <a:schemeClr val="tx1"/>
                </a:solidFill>
                <a:effectLst/>
                <a:latin typeface="+mn-lt"/>
                <a:ea typeface="+mn-ea"/>
                <a:cs typeface="+mn-cs"/>
              </a:rPr>
              <a:t>and feminist and race theory—as important perspectives for the</a:t>
            </a:r>
          </a:p>
          <a:p>
            <a:r>
              <a:rPr lang="en-US" sz="1200" b="0" i="0" kern="1200" dirty="0">
                <a:solidFill>
                  <a:schemeClr val="tx1"/>
                </a:solidFill>
                <a:effectLst/>
                <a:latin typeface="+mn-lt"/>
                <a:ea typeface="+mn-ea"/>
                <a:cs typeface="+mn-cs"/>
              </a:rPr>
              <a:t>study of organizational communication.</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theory can be understood when we consider the magnitude and rate of change</a:t>
            </a:r>
          </a:p>
          <a:p>
            <a:r>
              <a:rPr lang="en-US" sz="1200" b="0" i="0" kern="1200" dirty="0">
                <a:solidFill>
                  <a:schemeClr val="tx1"/>
                </a:solidFill>
                <a:effectLst/>
                <a:latin typeface="+mn-lt"/>
                <a:ea typeface="+mn-ea"/>
                <a:cs typeface="+mn-cs"/>
              </a:rPr>
              <a:t>in almost all aspects of our lives </a:t>
            </a:r>
            <a:r>
              <a:rPr lang="en-US" sz="1200" b="0" i="0" u="sng" kern="1200" dirty="0">
                <a:solidFill>
                  <a:schemeClr val="tx1"/>
                </a:solidFill>
                <a:effectLst/>
                <a:latin typeface="+mn-lt"/>
                <a:ea typeface="+mn-ea"/>
                <a:cs typeface="+mn-cs"/>
              </a:rPr>
              <a:t>and the failure of more traditional approaches to</a:t>
            </a:r>
          </a:p>
          <a:p>
            <a:r>
              <a:rPr lang="en-US" sz="1200" b="0" i="0" u="sng" kern="1200" dirty="0">
                <a:solidFill>
                  <a:schemeClr val="tx1"/>
                </a:solidFill>
                <a:effectLst/>
                <a:latin typeface="+mn-lt"/>
                <a:ea typeface="+mn-ea"/>
                <a:cs typeface="+mn-cs"/>
              </a:rPr>
              <a:t>guide our uncertainty</a:t>
            </a:r>
            <a:r>
              <a:rPr lang="en-US" sz="1200" b="0" i="0" kern="1200" dirty="0">
                <a:solidFill>
                  <a:schemeClr val="tx1"/>
                </a:solidFill>
                <a:effectLst/>
                <a:latin typeface="+mn-lt"/>
                <a:ea typeface="+mn-ea"/>
                <a:cs typeface="+mn-cs"/>
              </a:rPr>
              <a:t>. Organizations are increasing in size and complexity, with</a:t>
            </a:r>
          </a:p>
          <a:p>
            <a:r>
              <a:rPr lang="en-US" sz="1200" b="0" i="0" kern="1200" dirty="0">
                <a:solidFill>
                  <a:schemeClr val="tx1"/>
                </a:solidFill>
                <a:effectLst/>
                <a:latin typeface="+mn-lt"/>
                <a:ea typeface="+mn-ea"/>
                <a:cs typeface="+mn-cs"/>
              </a:rPr>
              <a:t>communications technologies changing even the most basic of organizational</a:t>
            </a:r>
          </a:p>
          <a:p>
            <a:r>
              <a:rPr lang="en-US" sz="1200" b="0" i="0" kern="1200" dirty="0">
                <a:solidFill>
                  <a:schemeClr val="tx1"/>
                </a:solidFill>
                <a:effectLst/>
                <a:latin typeface="+mn-lt"/>
                <a:ea typeface="+mn-ea"/>
                <a:cs typeface="+mn-cs"/>
              </a:rPr>
              <a:t>processes. Globalization both influences organizing processes and changes the very</a:t>
            </a:r>
          </a:p>
          <a:p>
            <a:r>
              <a:rPr lang="en-US" sz="1200" b="0" i="0" kern="1200" dirty="0">
                <a:solidFill>
                  <a:schemeClr val="tx1"/>
                </a:solidFill>
                <a:effectLst/>
                <a:latin typeface="+mn-lt"/>
                <a:ea typeface="+mn-ea"/>
                <a:cs typeface="+mn-cs"/>
              </a:rPr>
              <a:t>nature of work itself. Almost simultaneously we experience the influence of mass</a:t>
            </a:r>
          </a:p>
          <a:p>
            <a:r>
              <a:rPr lang="en-US" sz="1200" b="0" i="0" kern="1200" dirty="0">
                <a:solidFill>
                  <a:schemeClr val="tx1"/>
                </a:solidFill>
                <a:effectLst/>
                <a:latin typeface="+mn-lt"/>
                <a:ea typeface="+mn-ea"/>
                <a:cs typeface="+mn-cs"/>
              </a:rPr>
              <a:t>culture and the fact that fewer and fewer of us use similar information sources. In</a:t>
            </a:r>
          </a:p>
          <a:p>
            <a:r>
              <a:rPr lang="en-US" sz="1200" b="0" i="0" kern="1200" dirty="0">
                <a:solidFill>
                  <a:schemeClr val="tx1"/>
                </a:solidFill>
                <a:effectLst/>
                <a:latin typeface="+mn-lt"/>
                <a:ea typeface="+mn-ea"/>
                <a:cs typeface="+mn-cs"/>
              </a:rPr>
              <a:t>addition, our awareness of issues of diversity, difference, and marginalization</a:t>
            </a:r>
          </a:p>
          <a:p>
            <a:r>
              <a:rPr lang="en-US" sz="1200" b="0" i="0" kern="1200" dirty="0">
                <a:solidFill>
                  <a:schemeClr val="tx1"/>
                </a:solidFill>
                <a:effectLst/>
                <a:latin typeface="+mn-lt"/>
                <a:ea typeface="+mn-ea"/>
                <a:cs typeface="+mn-cs"/>
              </a:rPr>
              <a:t>grows. Put simply, this current time of turbulence and rapid change has given rise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to a contemporary context in which new questions and new challenges are </a:t>
            </a:r>
            <a:r>
              <a:rPr lang="en-US" sz="1200" b="0" i="0" kern="1200" dirty="0" err="1">
                <a:solidFill>
                  <a:schemeClr val="tx1"/>
                </a:solidFill>
                <a:effectLst/>
                <a:latin typeface="+mn-lt"/>
                <a:ea typeface="+mn-ea"/>
                <a:cs typeface="+mn-cs"/>
              </a:rPr>
              <a:t>impor</a:t>
            </a:r>
            <a:r>
              <a:rPr lang="en-US" sz="1200" b="0" i="0" kern="1200" dirty="0">
                <a:solidFill>
                  <a:schemeClr val="tx1"/>
                </a:solidFill>
                <a:effectLst/>
                <a:latin typeface="+mn-lt"/>
                <a:ea typeface="+mn-ea"/>
                <a:cs typeface="+mn-cs"/>
              </a:rPr>
              <a:t>-</a:t>
            </a:r>
          </a:p>
          <a:p>
            <a:r>
              <a:rPr lang="en-US" sz="1200" b="0" i="0" kern="1200" dirty="0" err="1">
                <a:solidFill>
                  <a:schemeClr val="tx1"/>
                </a:solidFill>
                <a:effectLst/>
                <a:latin typeface="+mn-lt"/>
                <a:ea typeface="+mn-ea"/>
                <a:cs typeface="+mn-cs"/>
              </a:rPr>
              <a:t>tant</a:t>
            </a:r>
            <a:r>
              <a:rPr lang="en-US" sz="1200" b="0" i="0" kern="1200" dirty="0">
                <a:solidFill>
                  <a:schemeClr val="tx1"/>
                </a:solidFill>
                <a:effectLst/>
                <a:latin typeface="+mn-lt"/>
                <a:ea typeface="+mn-ea"/>
                <a:cs typeface="+mn-cs"/>
              </a:rPr>
              <a:t> for understanding our organizational lives.</a:t>
            </a:r>
          </a:p>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9</a:t>
            </a:fld>
            <a:endParaRPr lang="en-US"/>
          </a:p>
        </p:txBody>
      </p:sp>
    </p:spTree>
    <p:extLst>
      <p:ext uri="{BB962C8B-B14F-4D97-AF65-F5344CB8AC3E}">
        <p14:creationId xmlns:p14="http://schemas.microsoft.com/office/powerpoint/2010/main" val="299522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Shape 5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55" name="Shape 5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الهدف 2.1</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التمييز بين التقليد الوظيفي ، والنهج المتمحور حول المعنى ، ووجهات النظر الناشئة</a:t>
            </a:r>
            <a:endParaRPr sz="1200" b="0" i="0" u="none" strike="noStrike" cap="none" baseline="0" dirty="0">
              <a:solidFill>
                <a:schemeClr val="dk1"/>
              </a:solidFill>
              <a:latin typeface="Arial"/>
              <a:ea typeface="Arial"/>
              <a:cs typeface="Arial"/>
              <a:sym typeface="Arial"/>
            </a:endParaRPr>
          </a:p>
        </p:txBody>
      </p:sp>
      <p:sp>
        <p:nvSpPr>
          <p:cNvPr id="56" name="Shape 56"/>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10</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0493070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Shape 7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71" name="Shape 7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Font typeface="Arial"/>
              <a:buNone/>
            </a:pPr>
            <a:endParaRPr sz="1200" b="0" i="0" u="none" strike="noStrike" cap="none" baseline="0">
              <a:solidFill>
                <a:schemeClr val="dk1"/>
              </a:solidFill>
              <a:latin typeface="Arial"/>
              <a:ea typeface="Arial"/>
              <a:cs typeface="Arial"/>
              <a:sym typeface="Arial"/>
            </a:endParaRPr>
          </a:p>
        </p:txBody>
      </p:sp>
      <p:sp>
        <p:nvSpPr>
          <p:cNvPr id="72" name="Shape 72"/>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11</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857512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Shape 7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79" name="Shape 7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أنظمة الاتصالات التنظيمية: مكوناتها</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نظام الاتصال التنظيمي</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مدخلات الاتصال</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معلومات البيئة الخارجية والداخلية</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 مدخلات الاتصال</a:t>
            </a:r>
            <a:endParaRPr sz="1200" b="0" i="0" u="none" strike="noStrike" cap="none" baseline="0" dirty="0">
              <a:solidFill>
                <a:schemeClr val="dk1"/>
              </a:solidFill>
              <a:latin typeface="Arial"/>
              <a:ea typeface="Arial"/>
              <a:cs typeface="Arial"/>
              <a:sym typeface="Arial"/>
            </a:endParaRPr>
          </a:p>
        </p:txBody>
      </p:sp>
      <p:sp>
        <p:nvSpPr>
          <p:cNvPr id="80" name="Shape 80"/>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12</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6093730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 sz="1200" b="0" i="0" kern="1200" dirty="0">
                <a:solidFill>
                  <a:schemeClr val="tx1"/>
                </a:solidFill>
                <a:effectLst/>
                <a:latin typeface="+mn-lt"/>
                <a:ea typeface="+mn-ea"/>
                <a:cs typeface="+mn-cs"/>
              </a:rPr>
              <a:t>أنظمة الاتصالات التنظيمية: مكوناتها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1 - نظام الاتصال التنظيمي إجابات أسئلة مثل ما هي الأجزاء الرئيسية ، وما الأجزاء التي تعمل معًا ، وما إلى ذلك. مدخلات الاتصال النقطة 1 - معلومات البيئة الخارجية والداخلية البيئة الداخلية تأخذ المعلومات من البيئة الخارجية العلاقة بين معلومات البيئة الخارجية والداخلية معالجة المعلومات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 مدخلات الاتصال أي معلومات في البيئة الخارجية يمكن أن تؤثر على نظام الاتصال صناعة القرار أمر حيوي لأي منظمة أن يكون لديها معلومات دقيقة وفي الوقت المناسب للتكيف والتغيير</a:t>
            </a:r>
          </a:p>
          <a:p>
            <a:pPr algn="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13</a:t>
            </a:fld>
            <a:endParaRPr lang="en-US"/>
          </a:p>
        </p:txBody>
      </p:sp>
    </p:spTree>
    <p:extLst>
      <p:ext uri="{BB962C8B-B14F-4D97-AF65-F5344CB8AC3E}">
        <p14:creationId xmlns:p14="http://schemas.microsoft.com/office/powerpoint/2010/main" val="12491743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latinLnBrk="0" hangingPunct="1">
              <a:spcBef>
                <a:spcPts val="0"/>
              </a:spcBef>
            </a:pPr>
            <a:r>
              <a:rPr lang="ar-SA" dirty="0"/>
              <a:t>كيف تؤثر بحوث التسويق علي أداء التواصل التنظيمي في المؤسسات ؟ </a:t>
            </a: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14</a:t>
            </a:fld>
            <a:endParaRPr lang="en-US"/>
          </a:p>
        </p:txBody>
      </p:sp>
    </p:spTree>
    <p:extLst>
      <p:ext uri="{BB962C8B-B14F-4D97-AF65-F5344CB8AC3E}">
        <p14:creationId xmlns:p14="http://schemas.microsoft.com/office/powerpoint/2010/main" val="3205565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Shape 8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87" name="Shape 8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p:txBody>
      </p:sp>
      <p:sp>
        <p:nvSpPr>
          <p:cNvPr id="88" name="Shape 88"/>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15</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0969863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Shape 9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95" name="Shape 9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الأنظمة المفتوحة مقابل الأنظمة المغلقة</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النقطة 1 - استجابة البيئة</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تصبح التعليقات الواردة من البيئة مدخلات جديدة للمنظمة</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الطريقة التي تتفاعل بها المنظمة مع المدخلات الجديدة تحدد النظام الذي هو عليه</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النقطة 2 - الأنظمة</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مفتوح: خذ معلومات جديدة وقم بتحويلها وأعدها</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مغلق: يتميز بنقص المدخلات</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المساواة: القدرة على استخدام مجموعة متنوعة من الأساليب</a:t>
            </a:r>
          </a:p>
          <a:p>
            <a:pPr marL="457200" marR="0" lvl="1" indent="0" algn="r" rtl="0">
              <a:lnSpc>
                <a:spcPct val="90000"/>
              </a:lnSpc>
              <a:spcBef>
                <a:spcPts val="360"/>
              </a:spcBef>
              <a:spcAft>
                <a:spcPts val="0"/>
              </a:spcAft>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وظائف الرسالة</a:t>
            </a:r>
          </a:p>
          <a:p>
            <a:pPr marL="457200" marR="0" lvl="1" indent="0" algn="r" rtl="0">
              <a:lnSpc>
                <a:spcPct val="90000"/>
              </a:lnSpc>
              <a:spcBef>
                <a:spcPts val="360"/>
              </a:spcBef>
              <a:spcAft>
                <a:spcPts val="0"/>
              </a:spcAft>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النقطة 1 - وظائف الرسالة</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كيف يساهم في الأداء العام للمنظمة</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يختلف التوازن الدقيق بين وظائف الرسائل حسب النوع التنظيمي والظروف</a:t>
            </a:r>
          </a:p>
          <a:p>
            <a:pPr marL="457200" marR="0" lvl="1" indent="0" algn="r" rtl="0">
              <a:lnSpc>
                <a:spcPct val="90000"/>
              </a:lnSpc>
              <a:spcBef>
                <a:spcPts val="360"/>
              </a:spcBef>
              <a:spcAft>
                <a:spcPts val="0"/>
              </a:spcAft>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النقطة 2 - الفئات</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تنظيم المهام</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وظائف العلاقة</a:t>
            </a:r>
          </a:p>
          <a:p>
            <a:pPr marL="457200" marR="0" lvl="1" indent="0" algn="r" rtl="0">
              <a:lnSpc>
                <a:spcPct val="90000"/>
              </a:lnSpc>
              <a:spcBef>
                <a:spcPts val="360"/>
              </a:spcBef>
              <a:spcAft>
                <a:spcPts val="0"/>
              </a:spcAft>
              <a:buClr>
                <a:schemeClr val="dk1"/>
              </a:buClr>
              <a:buFont typeface="Arial"/>
              <a:buNone/>
            </a:pPr>
            <a:r>
              <a:rPr lang="ar" sz="1200" b="0" i="0" u="none" strike="noStrike" cap="none" baseline="0" dirty="0">
                <a:solidFill>
                  <a:schemeClr val="dk1"/>
                </a:solidFill>
                <a:latin typeface="+mn-lt"/>
                <a:ea typeface="Arial"/>
                <a:cs typeface="Arial"/>
                <a:sym typeface="Arial"/>
              </a:rPr>
              <a:t>  وظائف التغيير</a:t>
            </a:r>
            <a:endParaRPr sz="1200" b="0" i="0" u="none" strike="noStrike" cap="none" baseline="0" dirty="0">
              <a:solidFill>
                <a:schemeClr val="dk1"/>
              </a:solidFill>
              <a:latin typeface="Arial"/>
              <a:ea typeface="Arial"/>
              <a:cs typeface="Arial"/>
              <a:sym typeface="Arial"/>
            </a:endParaRPr>
          </a:p>
        </p:txBody>
      </p:sp>
      <p:sp>
        <p:nvSpPr>
          <p:cNvPr id="96" name="Shape 96"/>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16</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6348163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Shape 10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03" name="Shape 10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تنظيم المهام</a:t>
            </a:r>
          </a:p>
          <a:p>
            <a:pPr marL="0" marR="0" lvl="0" indent="0" algn="r" rtl="0">
              <a:spcBef>
                <a:spcPts val="0"/>
              </a:spcBef>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النقطة 1: تحدد القواعد والأنظمة الخاصة ببيئة معينة</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تحديد المهام وتوضيحها وتطوير تعليمات العمل وتقييم إنجاز المهمة</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توجيه وتوجيه ومراقبة النشاط التنظيمي</a:t>
            </a:r>
          </a:p>
          <a:p>
            <a:pPr marL="0" marR="0" lvl="0" indent="0" algn="r" rtl="0">
              <a:spcBef>
                <a:spcPts val="0"/>
              </a:spcBef>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النقطة 2 - تنظيم الرسائل</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يتم تقييمها من خلال مدى فهم أعضاء المنظمة للمهام وتنفيذها</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يتم تقييمها أيضًا من خلال كيفية فهم القواعد واللوائح واتباعها ، ومدى ملاءمة العمليات اليومية لدعم الأهداف التنظيمية</a:t>
            </a:r>
          </a:p>
          <a:p>
            <a:pPr marL="0" marR="0" lvl="0" indent="0" algn="r" rtl="0">
              <a:spcBef>
                <a:spcPts val="0"/>
              </a:spcBef>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وظائف العلاقة</a:t>
            </a:r>
          </a:p>
          <a:p>
            <a:pPr marL="0" marR="0" lvl="0" indent="0" algn="r" rtl="0">
              <a:spcBef>
                <a:spcPts val="0"/>
              </a:spcBef>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النقطة 1 - وظائف العلاقة</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ساعد الأفراد على تحديد أدوارهم وتقييم توافقهم مع الأهداف التنظيمية</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المساهمة في شعور الأفراد بالانتماء في بيئة عملهم</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المساهمة في رفع معنويات الموظفين</a:t>
            </a:r>
          </a:p>
          <a:p>
            <a:pPr marL="0" marR="0" lvl="0" indent="0" algn="r" rtl="0">
              <a:spcBef>
                <a:spcPts val="0"/>
              </a:spcBef>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النقطة 2 - رسائل العلاقة</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يؤسس علاقات بين المشرفين والموظفين وداخل مجموعات الأقران</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تتراوح من المحادثات غير الرسمية إلى الرموز المرئية للوضع</a:t>
            </a:r>
          </a:p>
          <a:p>
            <a:pPr marL="0" marR="0" lvl="0" indent="0" algn="r" rtl="0">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يؤسس التفاعلات البشرية التي تجعل العمليات التنظيمية ممكنة</a:t>
            </a:r>
            <a:endParaRPr sz="1200" b="0" i="0" u="none" strike="noStrike" cap="none" baseline="0" dirty="0">
              <a:solidFill>
                <a:schemeClr val="dk1"/>
              </a:solidFill>
              <a:latin typeface="Arial"/>
              <a:ea typeface="Arial"/>
              <a:cs typeface="Arial"/>
              <a:sym typeface="Arial"/>
            </a:endParaRPr>
          </a:p>
        </p:txBody>
      </p:sp>
      <p:sp>
        <p:nvSpPr>
          <p:cNvPr id="104" name="Shape 104"/>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17</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4230531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Shape 11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11" name="Shape 11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90000"/>
              </a:lnSpc>
              <a:spcBef>
                <a:spcPts val="0"/>
              </a:spcBef>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Change Functions</a:t>
            </a:r>
            <a:r>
              <a:rPr lang="en-US" sz="1200" b="0" i="0" u="none" strike="noStrike" cap="none" baseline="0" dirty="0">
                <a:solidFill>
                  <a:schemeClr val="dk1"/>
                </a:solidFill>
                <a:latin typeface="Arial"/>
                <a:ea typeface="Arial"/>
                <a:cs typeface="Arial"/>
                <a:sym typeface="Arial"/>
              </a:rPr>
              <a:t> </a:t>
            </a:r>
          </a:p>
          <a:p>
            <a:pPr marL="0" marR="0" lvl="0" indent="0" algn="l" rtl="0">
              <a:lnSpc>
                <a:spcPct val="9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1 – Change functions  </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Help organizations adapt what they do and how they do it</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Essential to an open system</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Occur in numerous choice-making situations </a:t>
            </a:r>
          </a:p>
          <a:p>
            <a:pPr marL="0" marR="0" lvl="0" indent="0" algn="l" rtl="0">
              <a:lnSpc>
                <a:spcPct val="9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2 – Change communications  </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Processing of new ideas and information and altering of existing procedures and processes</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Essential for continual adaptation to environment</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Effectiveness of change communication is the survival of the organization</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Necessary for innovation and adaptation </a:t>
            </a:r>
          </a:p>
          <a:p>
            <a:pPr marL="0" marR="0" lvl="1" indent="0" algn="l" rtl="0">
              <a:lnSpc>
                <a:spcPct val="90000"/>
              </a:lnSpc>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a:p>
            <a:pPr marL="0" marR="0" lvl="0" indent="0" algn="l" rtl="0">
              <a:lnSpc>
                <a:spcPct val="90000"/>
              </a:lnSpc>
              <a:spcBef>
                <a:spcPts val="0"/>
              </a:spcBef>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Message Structure</a:t>
            </a:r>
            <a:r>
              <a:rPr lang="en-US" sz="1200" b="0" i="0" u="none" strike="noStrike" cap="none" baseline="0" dirty="0">
                <a:solidFill>
                  <a:schemeClr val="dk1"/>
                </a:solidFill>
                <a:latin typeface="Arial"/>
                <a:ea typeface="Arial"/>
                <a:cs typeface="Arial"/>
                <a:sym typeface="Arial"/>
              </a:rPr>
              <a:t>  </a:t>
            </a:r>
          </a:p>
          <a:p>
            <a:pPr marL="0" marR="0" lvl="0" indent="0" algn="l" rtl="0">
              <a:lnSpc>
                <a:spcPct val="9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1 – Message structure  </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Movement of all messages throughout organization </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Movement of messages between organization and its external environment</a:t>
            </a:r>
          </a:p>
          <a:p>
            <a:pPr marL="0" marR="0" lvl="0" indent="0" algn="l" rtl="0">
              <a:lnSpc>
                <a:spcPct val="9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2 – Functional approach  </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Looks at repetitive patterns of interactions among members of the organization, use of a variety of channels, message directions</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Structure can be understood in terms of networks, channels, message directions, load, distortion </a:t>
            </a:r>
          </a:p>
          <a:p>
            <a:pPr marL="0" marR="0" lvl="0" indent="0" algn="l" rtl="0">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p:txBody>
      </p:sp>
      <p:sp>
        <p:nvSpPr>
          <p:cNvPr id="112" name="Shape 112"/>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18</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5352178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Shape 11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19" name="Shape 11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شبكات الاتصالات</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النقطة 1 - شبكات الاتصالات</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 أنماط الاتصال الرسمية وغير الرسمية التي تربط أعضاء المنظمة معًا </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يتم وصفها من خلال كيفية تنظيم الشبكات بشكل رسمي أو غير رسمي ، ومن خلال الروابط بين الأشخاص ، والأدوار التي يؤديها الأشخاص أثناء ارتباطهم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 الشبكات الرسمية تحدد المنظمة الرسمية من لديه السلطة النهائية العمل الرسمي للتنظيم يخلق نظام اتصال رسمي النقطة</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3 - الشبكات غير الرسمية الظهور مع الأفراد الذين يتبادلون أنواعًا متنوعة من المعلومات المتعلقة بكل من التنظيم وعلاقاتهم الاجتماعية استبعاد العديد من الأفراد المعينين لإدراجهم في الشبكة من خلال التسلسل القيادي الرسمي تواجد جنبًا إلى جنب مع الشبكات الرسمية</a:t>
            </a:r>
            <a:endParaRPr lang="en-US" sz="1200" b="0" i="0" kern="1200" dirty="0">
              <a:solidFill>
                <a:schemeClr val="tx1"/>
              </a:solidFill>
              <a:effectLst/>
              <a:latin typeface="+mn-lt"/>
              <a:ea typeface="+mn-ea"/>
              <a:cs typeface="+mn-cs"/>
            </a:endParaRPr>
          </a:p>
          <a:p>
            <a:pPr algn="r" rtl="1"/>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قنوات الاتصال</a:t>
            </a:r>
          </a:p>
          <a:p>
            <a:pPr algn="r" rtl="1"/>
            <a:endParaRPr lang="ar"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1 - القنوات</a:t>
            </a:r>
          </a:p>
          <a:p>
            <a:pPr algn="r" rtl="1"/>
            <a:r>
              <a:rPr lang="ar" sz="1200" b="0" i="0" kern="1200" dirty="0">
                <a:solidFill>
                  <a:schemeClr val="tx1"/>
                </a:solidFill>
                <a:effectLst/>
                <a:latin typeface="+mn-lt"/>
                <a:ea typeface="+mn-ea"/>
                <a:cs typeface="+mn-cs"/>
              </a:rPr>
              <a:t>  وسائل نقل الرسائل</a:t>
            </a:r>
          </a:p>
          <a:p>
            <a:pPr algn="r" rtl="1"/>
            <a:r>
              <a:rPr lang="ar" sz="1200" b="0" i="0" kern="1200" dirty="0">
                <a:solidFill>
                  <a:schemeClr val="tx1"/>
                </a:solidFill>
                <a:effectLst/>
                <a:latin typeface="+mn-lt"/>
                <a:ea typeface="+mn-ea"/>
                <a:cs typeface="+mn-cs"/>
              </a:rPr>
              <a:t>  مجموعة متنوعة من القنوات المتاحة لنقل الرسائل الشفوية والمكتوبة</a:t>
            </a:r>
          </a:p>
          <a:p>
            <a:pPr algn="r" rtl="1"/>
            <a:r>
              <a:rPr lang="ar" sz="1200" b="0" i="0" kern="1200" dirty="0">
                <a:solidFill>
                  <a:schemeClr val="tx1"/>
                </a:solidFill>
                <a:effectLst/>
                <a:latin typeface="+mn-lt"/>
                <a:ea typeface="+mn-ea"/>
                <a:cs typeface="+mn-cs"/>
              </a:rPr>
              <a:t>النقطة 2 - اختيار القناة</a:t>
            </a:r>
          </a:p>
          <a:p>
            <a:pPr algn="r" rtl="1"/>
            <a:r>
              <a:rPr lang="ar" sz="1200" b="0" i="0" kern="1200" dirty="0">
                <a:solidFill>
                  <a:schemeClr val="tx1"/>
                </a:solidFill>
                <a:effectLst/>
                <a:latin typeface="+mn-lt"/>
                <a:ea typeface="+mn-ea"/>
                <a:cs typeface="+mn-cs"/>
              </a:rPr>
              <a:t>  يؤثر اختيار قنوات الاتصال وتوافرها على طريقة عمل المنظمة</a:t>
            </a:r>
          </a:p>
          <a:p>
            <a:pPr algn="r" rtl="1"/>
            <a:r>
              <a:rPr lang="ar" sz="1200" b="0" i="0" kern="1200" dirty="0">
                <a:solidFill>
                  <a:schemeClr val="tx1"/>
                </a:solidFill>
                <a:effectLst/>
                <a:latin typeface="+mn-lt"/>
                <a:ea typeface="+mn-ea"/>
                <a:cs typeface="+mn-cs"/>
              </a:rPr>
              <a:t>  يمكن أن يؤدي اختيار قناة معينة إلى توصيل المواقف حول كل من مُتلقي الرسالة والرسالة نفسها</a:t>
            </a:r>
          </a:p>
          <a:p>
            <a:pPr algn="r" rtl="1"/>
            <a:r>
              <a:rPr lang="ar" sz="1200" b="0" i="0" kern="1200" dirty="0">
                <a:solidFill>
                  <a:schemeClr val="tx1"/>
                </a:solidFill>
                <a:effectLst/>
                <a:latin typeface="+mn-lt"/>
                <a:ea typeface="+mn-ea"/>
                <a:cs typeface="+mn-cs"/>
              </a:rPr>
              <a:t>  تساهم القوة والمكانة ، ومتطلبات العمل ، والقدرة التقنية ، والأحكام حول فعالية القناة في اختيارها</a:t>
            </a:r>
          </a:p>
          <a:p>
            <a:pPr marL="0" marR="0" lvl="0" indent="0" algn="r" rtl="0">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p:txBody>
      </p:sp>
      <p:sp>
        <p:nvSpPr>
          <p:cNvPr id="120" name="Shape 120"/>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19</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22516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latinLnBrk="0" hangingPunct="1">
              <a:spcBef>
                <a:spcPts val="0"/>
              </a:spcBef>
            </a:pP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20</a:t>
            </a:fld>
            <a:endParaRPr lang="en-US"/>
          </a:p>
        </p:txBody>
      </p:sp>
    </p:spTree>
    <p:extLst>
      <p:ext uri="{BB962C8B-B14F-4D97-AF65-F5344CB8AC3E}">
        <p14:creationId xmlns:p14="http://schemas.microsoft.com/office/powerpoint/2010/main" val="20004333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21</a:t>
            </a:fld>
            <a:endParaRPr lang="en-US"/>
          </a:p>
        </p:txBody>
      </p:sp>
    </p:spTree>
    <p:extLst>
      <p:ext uri="{BB962C8B-B14F-4D97-AF65-F5344CB8AC3E}">
        <p14:creationId xmlns:p14="http://schemas.microsoft.com/office/powerpoint/2010/main" val="28178542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Shape 12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27" name="Shape 12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80000"/>
              </a:lnSpc>
              <a:spcBef>
                <a:spcPts val="0"/>
              </a:spcBef>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Message Direction</a:t>
            </a:r>
            <a:r>
              <a:rPr lang="en-US" sz="1200" b="0" i="0" u="none" strike="noStrike" cap="none" baseline="0" dirty="0">
                <a:solidFill>
                  <a:schemeClr val="dk1"/>
                </a:solidFill>
                <a:latin typeface="Arial"/>
                <a:ea typeface="Arial"/>
                <a:cs typeface="Arial"/>
                <a:sym typeface="Arial"/>
              </a:rPr>
              <a:t> </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1 – Downward</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Message movement from person in position of authority to employee with lesser authority</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Authority defined by the chain of command or formal structure of the organization</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2 – Upward  </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Message movement beginning at lower organizational levels and transmitted to higher levels of authority</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Formal organization defines authority levels</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3 – Horizontal </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Moves laterally across organization among individuals of approximately the same level </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Generally moves messages more quickly across organization </a:t>
            </a:r>
          </a:p>
          <a:p>
            <a:pPr marL="0" marR="0" lvl="1" indent="0" algn="l" rtl="0">
              <a:lnSpc>
                <a:spcPct val="80000"/>
              </a:lnSpc>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a:p>
            <a:pPr marL="0" marR="0" lvl="0" indent="0" algn="l" rtl="0">
              <a:lnSpc>
                <a:spcPct val="80000"/>
              </a:lnSpc>
              <a:spcBef>
                <a:spcPts val="0"/>
              </a:spcBef>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Communication Load</a:t>
            </a:r>
            <a:r>
              <a:rPr lang="en-US" sz="1200" b="0" i="0" u="none" strike="noStrike" cap="none" baseline="0" dirty="0">
                <a:solidFill>
                  <a:schemeClr val="dk1"/>
                </a:solidFill>
                <a:latin typeface="Arial"/>
                <a:ea typeface="Arial"/>
                <a:cs typeface="Arial"/>
                <a:sym typeface="Arial"/>
              </a:rPr>
              <a:t>  </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1 – Load</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Number of messages moving through communication system</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Also called volume, rate, and complexity of messages processed by individual or organization as a whole</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2 – Underload</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Occurs when volume, rate, complexity of messages to an individual or organization are lower than system’s capacity </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Found when individuals engage in routine, repetitive tasks that have been thoroughly learned </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3 – Overload</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Occurs when the volume, rate, complexity of messages exceed system’s capacity</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Generates stress and strains capacity of individuals to deal with information </a:t>
            </a:r>
          </a:p>
          <a:p>
            <a:pPr marL="0" marR="0" lvl="0" indent="0" algn="l" rtl="0">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p:txBody>
      </p:sp>
      <p:sp>
        <p:nvSpPr>
          <p:cNvPr id="128" name="Shape 128"/>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22</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8176888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Shape 13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35" name="Shape 13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80000"/>
              </a:lnSpc>
              <a:spcBef>
                <a:spcPts val="0"/>
              </a:spcBef>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Message Distortion</a:t>
            </a:r>
            <a:r>
              <a:rPr lang="en-US" sz="1200" b="0" i="0" u="none" strike="noStrike" cap="none" baseline="0" dirty="0">
                <a:solidFill>
                  <a:schemeClr val="dk1"/>
                </a:solidFill>
                <a:latin typeface="Arial"/>
                <a:ea typeface="Arial"/>
                <a:cs typeface="Arial"/>
                <a:sym typeface="Arial"/>
              </a:rPr>
              <a:t> </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1 – Distortion </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Occurs as messages move throughout organization</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Contribute to alterations in meaning of messages</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Noise in the organizational communication system</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2 – Factors of distortion  </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Messages are influenced by the numbers of people involved, the channels for transmission, the speed of message exchanges, and the direction of flow</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Very language of message is also subject to distortion </a:t>
            </a:r>
          </a:p>
          <a:p>
            <a:pPr marL="0" marR="0" lvl="1" indent="0" algn="l" rtl="0">
              <a:lnSpc>
                <a:spcPct val="80000"/>
              </a:lnSpc>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a:p>
            <a:pPr marL="0" marR="0" lvl="0" indent="0" algn="l" rtl="0">
              <a:lnSpc>
                <a:spcPct val="80000"/>
              </a:lnSpc>
              <a:spcBef>
                <a:spcPts val="0"/>
              </a:spcBef>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The Functional Tradition: Summary of Essential Characteristics</a:t>
            </a:r>
            <a:r>
              <a:rPr lang="en-US" sz="1200" b="0" i="0" u="none" strike="noStrike" cap="none" baseline="0" dirty="0">
                <a:solidFill>
                  <a:schemeClr val="dk1"/>
                </a:solidFill>
                <a:latin typeface="Arial"/>
                <a:ea typeface="Arial"/>
                <a:cs typeface="Arial"/>
                <a:sym typeface="Arial"/>
              </a:rPr>
              <a:t> </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1 – Summary  </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Message function</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Message structure</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Organizing relationships</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Networks</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Channels</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Directions</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Load</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Distortions </a:t>
            </a:r>
          </a:p>
          <a:p>
            <a:pPr marL="0" marR="0" lvl="0" indent="0" algn="l" rtl="0">
              <a:lnSpc>
                <a:spcPct val="8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2 – Application to everyday life  </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Using Functional approach and practical theory describe organizations in everyday life</a:t>
            </a:r>
          </a:p>
          <a:p>
            <a:pPr marL="457200" marR="0" lvl="1" indent="0" algn="l" rtl="0">
              <a:lnSpc>
                <a:spcPct val="8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Can you describe your school as an organizational communication system </a:t>
            </a:r>
          </a:p>
          <a:p>
            <a:pPr marL="0" marR="0" lvl="0" indent="0" algn="l" rtl="0">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p:txBody>
      </p:sp>
      <p:sp>
        <p:nvSpPr>
          <p:cNvPr id="136" name="Shape 136"/>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23</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0872501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Shape 1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43" name="Shape 14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Font typeface="Arial"/>
              <a:buNone/>
            </a:pPr>
            <a:endParaRPr sz="1200" b="0" i="0" u="none" strike="noStrike" cap="none" baseline="0">
              <a:solidFill>
                <a:schemeClr val="dk1"/>
              </a:solidFill>
              <a:latin typeface="Arial"/>
              <a:ea typeface="Arial"/>
              <a:cs typeface="Arial"/>
              <a:sym typeface="Arial"/>
            </a:endParaRPr>
          </a:p>
        </p:txBody>
      </p:sp>
      <p:sp>
        <p:nvSpPr>
          <p:cNvPr id="144" name="Shape 144"/>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24</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4437135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Shape 15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51" name="Shape 15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الاتصال كتنظيم واتخاذ القرار</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النقطة 1 - التنظيم</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لا يوجد شيء مثل المنظمة. فقط التفاعل المستمر بين الأنشطة البشرية</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ردود الفعل البشرية "تسن" البيئات التنظيمية من خلال تبادل المعلومات والخلق النشط للمعاني</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النقطة 2 - اتخاذ القرار</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عملية الاختيار من بين العديد من البدائل</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العملية التي تحرك الكثير من "عمل" المنظمة</a:t>
            </a:r>
          </a:p>
          <a:p>
            <a:pPr marL="0" marR="0" lvl="0" indent="0" algn="r" defTabSz="914400" rtl="1" eaLnBrk="1" latinLnBrk="0" hangingPunct="1">
              <a:spcBef>
                <a:spcPts val="0"/>
              </a:spcBef>
              <a:buClr>
                <a:schemeClr val="dk1"/>
              </a:buClr>
              <a:buFont typeface="Arial"/>
              <a:buNone/>
            </a:pPr>
            <a:endParaRPr lang="ar" sz="1200" b="0" i="0" u="none" strike="noStrike" cap="none" baseline="0" dirty="0">
              <a:solidFill>
                <a:schemeClr val="dk1"/>
              </a:solidFill>
              <a:latin typeface="+mn-lt"/>
              <a:ea typeface="Arial"/>
              <a:cs typeface="Arial"/>
              <a:sym typeface="Arial"/>
            </a:endParaRP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التواصل كتأثير</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النقطة 1 - عملية التأثير</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العملية اللازمة لإنشاء وتغيير الأحداث التنظيمية</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أساسي لتطوير الحقائق التنظيمية المشتركة</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النقطة 2 - عملية الاتصال</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الاتصال التنظيمي هو العملية التي يتم من خلالها التأثير التنظيمي</a:t>
            </a:r>
          </a:p>
          <a:p>
            <a:pPr marL="0" marR="0" lvl="0" indent="0" algn="r" defTabSz="914400" rtl="1" eaLnBrk="1" latinLnBrk="0" hangingPunct="1">
              <a:spcBef>
                <a:spcPts val="0"/>
              </a:spcBef>
              <a:buClr>
                <a:schemeClr val="dk1"/>
              </a:buClr>
              <a:buFont typeface="Arial"/>
              <a:buNone/>
            </a:pPr>
            <a:r>
              <a:rPr lang="ar" sz="1200" b="0" i="0" u="none" strike="noStrike" cap="none" baseline="0" dirty="0">
                <a:solidFill>
                  <a:schemeClr val="dk1"/>
                </a:solidFill>
                <a:latin typeface="+mn-lt"/>
                <a:ea typeface="Arial"/>
                <a:cs typeface="Arial"/>
                <a:sym typeface="Arial"/>
              </a:rPr>
              <a:t>  تحديد الهوية ، والتنشئة الاجتماعية ، وقواعد الاتصال ، والسلطة هي عمليات اتصال تساعدنا على فهم التأثير</a:t>
            </a:r>
            <a:endParaRPr lang="en-US" sz="1200" b="0" i="0" u="none" strike="noStrike" cap="none" baseline="0" dirty="0">
              <a:solidFill>
                <a:schemeClr val="dk1"/>
              </a:solidFill>
              <a:latin typeface="Arial"/>
              <a:ea typeface="Arial"/>
              <a:cs typeface="Arial"/>
              <a:sym typeface="Arial"/>
            </a:endParaRPr>
          </a:p>
        </p:txBody>
      </p:sp>
      <p:sp>
        <p:nvSpPr>
          <p:cNvPr id="152" name="Shape 152"/>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25</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9835555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Shape 15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59" name="Shape 15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l" rtl="1"/>
            <a:r>
              <a:rPr lang="en-US" sz="1200" b="0" i="0" kern="1200" dirty="0">
                <a:solidFill>
                  <a:schemeClr val="tx1"/>
                </a:solidFill>
                <a:effectLst/>
                <a:latin typeface="+mn-lt"/>
                <a:ea typeface="+mn-ea"/>
                <a:cs typeface="+mn-cs"/>
              </a:rPr>
              <a:t>Gerard Debreu in 1983</a:t>
            </a:r>
          </a:p>
          <a:p>
            <a:pPr algn="l" rtl="1"/>
            <a:endParaRPr lang="en-US" sz="1200" b="0" i="0" kern="1200" dirty="0">
              <a:solidFill>
                <a:schemeClr val="tx1"/>
              </a:solidFill>
              <a:effectLst/>
              <a:latin typeface="+mn-lt"/>
              <a:ea typeface="+mn-ea"/>
              <a:cs typeface="+mn-cs"/>
            </a:endParaRPr>
          </a:p>
          <a:p>
            <a:pPr algn="l" rtl="1"/>
            <a:r>
              <a:rPr lang="en-US" sz="1200" b="0" i="0" kern="1200" dirty="0">
                <a:solidFill>
                  <a:schemeClr val="tx1"/>
                </a:solidFill>
                <a:effectLst/>
                <a:latin typeface="+mn-lt"/>
                <a:ea typeface="+mn-ea"/>
                <a:cs typeface="+mn-cs"/>
              </a:rPr>
              <a:t>The Nobel Prize in Economics was awarded to Gerard Debreu in 1983 for his work on the theory of general equilibrium, which included the development of the concept of excess demand functions that incorporate consumers' preferences as inputs. Essentially, Debreu showed how the preferences of consumers can be used to construct a mathematical model that can be used to determine the prices and quantities of goods and services that should be produced and consumed in a market economy. The excess demand function that Debreu developed takes into account the relative importance that consumers place on different goods and services, and helps to explain why some products are more expensive than others, and why some goods may become difficult to find during times of scarcity. Therefore, to answer your question, Gerard Debreu is the economist credited with adding preferences as inputs to the demand function and for being awarded the Nobel Prize for this work.</a:t>
            </a:r>
          </a:p>
          <a:p>
            <a:pPr algn="r" rtl="1"/>
            <a:endParaRPr lang="en-US" sz="1200" b="0" i="0" kern="1200" dirty="0">
              <a:solidFill>
                <a:schemeClr val="tx1"/>
              </a:solidFill>
              <a:effectLst/>
              <a:latin typeface="+mn-lt"/>
              <a:ea typeface="+mn-ea"/>
              <a:cs typeface="+mn-cs"/>
            </a:endParaRPr>
          </a:p>
          <a:p>
            <a:pPr algn="r" rtl="1"/>
            <a:endParaRPr lang="en-US" sz="1200" b="0" i="0" kern="1200" dirty="0">
              <a:solidFill>
                <a:schemeClr val="tx1"/>
              </a:solidFill>
              <a:effectLst/>
              <a:latin typeface="+mn-lt"/>
              <a:ea typeface="+mn-ea"/>
              <a:cs typeface="+mn-cs"/>
            </a:endParaRPr>
          </a:p>
          <a:p>
            <a:pPr algn="r" rtl="1"/>
            <a:endParaRPr lang="en-US" sz="1200" b="0" i="0" kern="1200" dirty="0">
              <a:solidFill>
                <a:schemeClr val="tx1"/>
              </a:solidFill>
              <a:effectLst/>
              <a:latin typeface="+mn-lt"/>
              <a:ea typeface="+mn-ea"/>
              <a:cs typeface="+mn-cs"/>
            </a:endParaRPr>
          </a:p>
          <a:p>
            <a:pPr algn="r" rtl="1"/>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تعريف النقطة 1 – الهوية</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توصف بأنها خصائص مستقرة نسبيًا تتضمن معتقداتنا الأساسية وقيمنا ومواقفنا وتفضيلاتنا ومقدمات اتخاذ القرار النقطة</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2 - التعريف النتائج من الهوية التي نأتي بها إلى تجاربنا التنظيمية عملية نشطة يساهم فيها كل من الأفراد والمنظمات ديناميكي ومن المحتمل أن يتغير باستمرار يساهم في المشاكل إذا كان تأثيره يساهم في الصمت أو إيقاف التفكير النقدي التنشئة الاجتماعية والاستيعاب</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النقطة 1 - التنشئة الاجتماعية محاولات تنظيمية نشطة لمساعدة الأعضاء على تعلم السلوكيات والمعايير والقيم المناسبة التنشئة الاجتماعية التوقعية واجه التنشئة الاجتماعية التنشئة الاجتماعية التحول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الأنظمة التنظيمية</a:t>
            </a:r>
            <a:r>
              <a:rPr lang="en-US" sz="1200" b="0" i="0" kern="1200" dirty="0">
                <a:solidFill>
                  <a:schemeClr val="tx1"/>
                </a:solidFill>
                <a:effectLst/>
                <a:latin typeface="+mn-lt"/>
                <a:ea typeface="+mn-ea"/>
                <a:cs typeface="+mn-cs"/>
              </a:rPr>
              <a:t> </a:t>
            </a:r>
            <a:r>
              <a:rPr lang="ar-SA" sz="1200" b="0" i="0" kern="1200" dirty="0">
                <a:solidFill>
                  <a:schemeClr val="tx1"/>
                </a:solidFill>
                <a:effectLst/>
                <a:latin typeface="+mn-lt"/>
                <a:ea typeface="+mn-ea"/>
                <a:cs typeface="+mn-cs"/>
              </a:rPr>
              <a:t>وتشمل </a:t>
            </a:r>
          </a:p>
          <a:p>
            <a:pPr algn="r" rtl="1"/>
            <a:r>
              <a:rPr lang="ar" sz="1200" b="0" i="0" kern="1200" dirty="0">
                <a:solidFill>
                  <a:schemeClr val="tx1"/>
                </a:solidFill>
                <a:effectLst/>
                <a:latin typeface="+mn-lt"/>
                <a:ea typeface="+mn-ea"/>
                <a:cs typeface="+mn-cs"/>
              </a:rPr>
              <a:t> الإلمام بالآخرين </a:t>
            </a:r>
          </a:p>
          <a:p>
            <a:pPr algn="r" rtl="1"/>
            <a:r>
              <a:rPr lang="ar" sz="1200" b="0" i="0" kern="1200" dirty="0">
                <a:solidFill>
                  <a:schemeClr val="tx1"/>
                </a:solidFill>
                <a:effectLst/>
                <a:latin typeface="+mn-lt"/>
                <a:ea typeface="+mn-ea"/>
                <a:cs typeface="+mn-cs"/>
              </a:rPr>
              <a:t>تعرُّف</a:t>
            </a:r>
          </a:p>
          <a:p>
            <a:pPr algn="r" rtl="1"/>
            <a:r>
              <a:rPr lang="ar" sz="1200" b="0" i="0" kern="1200" dirty="0">
                <a:solidFill>
                  <a:schemeClr val="tx1"/>
                </a:solidFill>
                <a:effectLst/>
                <a:latin typeface="+mn-lt"/>
                <a:ea typeface="+mn-ea"/>
                <a:cs typeface="+mn-cs"/>
              </a:rPr>
              <a:t> المشاركة</a:t>
            </a:r>
          </a:p>
          <a:p>
            <a:pPr algn="r" rtl="1"/>
            <a:r>
              <a:rPr lang="ar" sz="1200" b="0" i="0" kern="1200" dirty="0">
                <a:solidFill>
                  <a:schemeClr val="tx1"/>
                </a:solidFill>
                <a:effectLst/>
                <a:latin typeface="+mn-lt"/>
                <a:ea typeface="+mn-ea"/>
                <a:cs typeface="+mn-cs"/>
              </a:rPr>
              <a:t> الكفاءة الوظيفية</a:t>
            </a:r>
          </a:p>
          <a:p>
            <a:pPr algn="r" rtl="1"/>
            <a:r>
              <a:rPr lang="ar" sz="1200" b="0" i="0" kern="1200" dirty="0">
                <a:solidFill>
                  <a:schemeClr val="tx1"/>
                </a:solidFill>
                <a:effectLst/>
                <a:latin typeface="+mn-lt"/>
                <a:ea typeface="+mn-ea"/>
                <a:cs typeface="+mn-cs"/>
              </a:rPr>
              <a:t> تفاوض الدور</a:t>
            </a:r>
          </a:p>
          <a:p>
            <a:pPr marL="0" marR="0" lvl="0" indent="0" algn="r" rtl="0">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p:txBody>
      </p:sp>
      <p:sp>
        <p:nvSpPr>
          <p:cNvPr id="160" name="Shape 160"/>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26</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9243629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Shape 16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67" name="Shape 16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p:txBody>
      </p:sp>
      <p:sp>
        <p:nvSpPr>
          <p:cNvPr id="168" name="Shape 168"/>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27</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645941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Shape 17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75" name="Shape 17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90000"/>
              </a:lnSpc>
              <a:spcBef>
                <a:spcPts val="0"/>
              </a:spcBef>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Communication as Culture</a:t>
            </a:r>
            <a:r>
              <a:rPr lang="en-US" sz="1200" b="0" i="0" u="none" strike="noStrike" cap="none" baseline="0" dirty="0">
                <a:solidFill>
                  <a:schemeClr val="dk1"/>
                </a:solidFill>
                <a:latin typeface="Arial"/>
                <a:ea typeface="Arial"/>
                <a:cs typeface="Arial"/>
                <a:sym typeface="Arial"/>
              </a:rPr>
              <a:t> </a:t>
            </a:r>
          </a:p>
          <a:p>
            <a:pPr marL="0" marR="0" lvl="0" indent="0" algn="l" rtl="0">
              <a:lnSpc>
                <a:spcPct val="9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1 – Culture    </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Unique sense of the place that organizations generate through ways of doing and communicating about the organization</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Reflects the shared realities and shared practices in the organization</a:t>
            </a:r>
          </a:p>
          <a:p>
            <a:pPr marL="0" marR="0" lvl="0" indent="0" algn="l" rtl="0">
              <a:lnSpc>
                <a:spcPct val="9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2 – Cultural metaphor </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In the Meaning-Centered approach it describes communication as culture</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In organizational communication, communication is understood by understanding the uniqueness or shared realities in particular organizations</a:t>
            </a:r>
          </a:p>
          <a:p>
            <a:pPr marL="0" marR="0" lvl="1" indent="0" algn="l" rtl="0">
              <a:lnSpc>
                <a:spcPct val="90000"/>
              </a:lnSpc>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a:p>
            <a:pPr marL="0" marR="0" lvl="0" indent="0" algn="l" rtl="0">
              <a:lnSpc>
                <a:spcPct val="90000"/>
              </a:lnSpc>
              <a:spcBef>
                <a:spcPts val="0"/>
              </a:spcBef>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Communication Climate</a:t>
            </a:r>
            <a:r>
              <a:rPr lang="en-US" sz="1200" b="0" i="0" u="none" strike="noStrike" cap="none" baseline="0" dirty="0">
                <a:solidFill>
                  <a:schemeClr val="dk1"/>
                </a:solidFill>
                <a:latin typeface="Arial"/>
                <a:ea typeface="Arial"/>
                <a:cs typeface="Arial"/>
                <a:sym typeface="Arial"/>
              </a:rPr>
              <a:t> </a:t>
            </a:r>
          </a:p>
          <a:p>
            <a:pPr marL="0" marR="0" lvl="0" indent="0" algn="l" rtl="0">
              <a:lnSpc>
                <a:spcPct val="9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1 – Communication climate    </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Reaction to an organization’s culture</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Subjective reaction to organization members’ perceptions of communication events</a:t>
            </a:r>
          </a:p>
          <a:p>
            <a:pPr marL="0" marR="0" lvl="0" indent="0" algn="l" rtl="0">
              <a:lnSpc>
                <a:spcPct val="90000"/>
              </a:lnSpc>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2 – Climate evaluation </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Positive or negative attitude towards a place</a:t>
            </a:r>
          </a:p>
          <a:p>
            <a:pPr marL="457200" marR="0" lvl="1" indent="0" algn="l" rtl="0">
              <a:lnSpc>
                <a:spcPct val="9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Reaction to the culture, not a description of the culture itself </a:t>
            </a:r>
          </a:p>
          <a:p>
            <a:pPr marL="0" marR="0" lvl="0" indent="0" algn="l" rtl="0">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p:txBody>
      </p:sp>
      <p:sp>
        <p:nvSpPr>
          <p:cNvPr id="176" name="Shape 176"/>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28</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7462163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Shape 19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91" name="Shape 19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Font typeface="Arial"/>
              <a:buNone/>
            </a:pPr>
            <a:endParaRPr sz="1200" b="0" i="0" u="none" strike="noStrike" cap="none" baseline="0">
              <a:solidFill>
                <a:schemeClr val="dk1"/>
              </a:solidFill>
              <a:latin typeface="Arial"/>
              <a:ea typeface="Arial"/>
              <a:cs typeface="Arial"/>
              <a:sym typeface="Arial"/>
            </a:endParaRPr>
          </a:p>
        </p:txBody>
      </p:sp>
      <p:sp>
        <p:nvSpPr>
          <p:cNvPr id="192" name="Shape 192"/>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29</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1393540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Shape 1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99" name="Shape 19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النقطة 1</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الاتصال هو عملية تنمية المعنى والإنتاج الاجتماعي للتصورات ، والهويات ، والهياكل الاجتماعية ، والاستجابات العاطفية</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الاتصال هو عملية تنتج حرفيا التنظيم واتخاذ القرار والتأثير</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النقطة 2 - يشكل الاتصال التنظيم</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يؤدي إلى الدعوة لمزيد من عمليات الاتصال التشاركية</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المناقشات الناشئة حول المؤسسات والثقافات العالمية والتكنولوجيا من حيث صلتها بالاتصالات التنظيمية</a:t>
            </a:r>
            <a:endParaRPr lang="en-US" sz="1200" b="0" i="0" u="none" strike="noStrike" cap="none" baseline="0" dirty="0">
              <a:solidFill>
                <a:schemeClr val="dk1"/>
              </a:solidFill>
              <a:latin typeface="Arial"/>
              <a:ea typeface="Arial"/>
              <a:cs typeface="Arial"/>
              <a:sym typeface="Arial"/>
            </a:endParaRPr>
          </a:p>
        </p:txBody>
      </p:sp>
      <p:sp>
        <p:nvSpPr>
          <p:cNvPr id="200" name="Shape 200"/>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30</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0339497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Shape 22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23" name="Shape 22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النظرية النقدية والاتصال التنظيمي</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النقطة 1 -</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يركز اهتمامنا على دراسة الامتياز والسيطرة والقوة مع الاهتمام الخاص بإساءة استخدام السلطة من خلال التواصل</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الهدف المركزي: خلق مجتمع وأماكن عمل خالية من الهيمنة</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النقطة 2 - نهج النظرية النقدية</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يصور المنظمات التي تتحكم فيها المجموعات المهيمنة في تطوير الأيديولوجيات أو الافتراضات الأساسية حول الكيفية التي ينبغي أن تكون عليها الأشياء</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تمارس السلطة من خلال الاتصال</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تؤثر القوة على قواعد الاتصالات وهياكلها</a:t>
            </a:r>
            <a:endParaRPr lang="en-US" sz="1200" b="0" i="0" u="none" strike="noStrike" cap="none" baseline="0" dirty="0">
              <a:solidFill>
                <a:schemeClr val="dk1"/>
              </a:solidFill>
              <a:latin typeface="Arial"/>
              <a:ea typeface="Arial"/>
              <a:cs typeface="Arial"/>
              <a:sym typeface="Arial"/>
            </a:endParaRPr>
          </a:p>
        </p:txBody>
      </p:sp>
      <p:sp>
        <p:nvSpPr>
          <p:cNvPr id="224" name="Shape 224"/>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31</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1456446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Shape 23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31" name="Shape 23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Feminist, Race, and Class Perspectives and Organizational Communication</a:t>
            </a:r>
          </a:p>
          <a:p>
            <a:pPr marL="0" marR="0" lvl="0" indent="0" algn="l" rtl="0">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1 – Feminist theory </a:t>
            </a:r>
          </a:p>
          <a:p>
            <a:pPr marL="457200" marR="0" lvl="1" indent="0" algn="l" rtl="0">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Focuses on the marginalization and domination of women in workplace</a:t>
            </a:r>
          </a:p>
          <a:p>
            <a:pPr marL="457200" marR="0" lvl="1" indent="0" algn="l" rtl="0">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Attempts to move society beyond patriarchal forms and social practices by critiquing power relationships that devalue women</a:t>
            </a:r>
          </a:p>
          <a:p>
            <a:pPr marL="0" marR="0" lvl="0" indent="0" algn="l" rtl="0">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2 – Race perspective</a:t>
            </a:r>
          </a:p>
          <a:p>
            <a:pPr marL="457200" marR="0" lvl="1" indent="0" algn="l" rtl="0">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Currently less developed, emerging, and of significant importance</a:t>
            </a:r>
          </a:p>
          <a:p>
            <a:pPr marL="457200" marR="0" lvl="1" indent="0" algn="l" rtl="0">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Focuses on the domination of those not of a majority race</a:t>
            </a:r>
          </a:p>
          <a:p>
            <a:pPr marL="0" marR="0" lvl="0" indent="0" algn="l" rtl="0">
              <a:spcBef>
                <a:spcPts val="0"/>
              </a:spcBef>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Point 3 – Social class </a:t>
            </a:r>
          </a:p>
          <a:p>
            <a:pPr marL="457200" marR="0" lvl="1" indent="0" algn="l" rtl="0">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Material, socioeconomic-based distinctions contribute to identifying descriptions referred to as social class</a:t>
            </a:r>
          </a:p>
          <a:p>
            <a:pPr marL="457200" marR="0" lvl="1" indent="0" algn="l" rtl="0">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 Encountered in organizational settings and constructed through communication </a:t>
            </a:r>
          </a:p>
          <a:p>
            <a:pPr marL="0" marR="0" lvl="0" indent="0" algn="l" rtl="0">
              <a:spcBef>
                <a:spcPts val="0"/>
              </a:spcBef>
              <a:buClr>
                <a:schemeClr val="dk1"/>
              </a:buClr>
              <a:buFont typeface="Arial"/>
              <a:buNone/>
            </a:pPr>
            <a:endParaRPr sz="1200" b="0" i="0" u="none" strike="noStrike" cap="none" baseline="0" dirty="0">
              <a:solidFill>
                <a:schemeClr val="dk1"/>
              </a:solidFill>
              <a:latin typeface="Arial"/>
              <a:ea typeface="Arial"/>
              <a:cs typeface="Arial"/>
              <a:sym typeface="Arial"/>
            </a:endParaRPr>
          </a:p>
        </p:txBody>
      </p:sp>
      <p:sp>
        <p:nvSpPr>
          <p:cNvPr id="232" name="Shape 232"/>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32</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0731234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Shape 2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47" name="Shape 24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الثقافات العالمية والاتصال التنظيمي</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النقطة 1 - ثقافات عالمية</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الأبعاد الأساسية للثقافة العالمية</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الاختلافات العميقة التي تؤثر على الأفراد والجماعات</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نهج التعاون العالمي</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النقطة 2 - تأثير الاختلافات الثقافية</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تأثر التعاون عبر الثقافات مع التركيز بشكل خاص على علاقات القوة ، ومعاملة الآخرين ، وتهميش الأصوات الأقل في الهيمنة</a:t>
            </a:r>
          </a:p>
          <a:p>
            <a:pPr marL="0" marR="0" lvl="0" indent="0" algn="r" rtl="0">
              <a:spcBef>
                <a:spcPts val="0"/>
              </a:spcBef>
              <a:buClr>
                <a:schemeClr val="dk1"/>
              </a:buClr>
              <a:buSzPct val="25000"/>
              <a:buFont typeface="Arial"/>
              <a:buNone/>
            </a:pPr>
            <a:r>
              <a:rPr lang="ar" sz="1200" b="0" i="0" u="none" strike="noStrike" cap="none" baseline="0" dirty="0">
                <a:solidFill>
                  <a:schemeClr val="dk1"/>
                </a:solidFill>
                <a:latin typeface="+mn-lt"/>
                <a:ea typeface="Arial"/>
                <a:cs typeface="Arial"/>
                <a:sym typeface="Arial"/>
              </a:rPr>
              <a:t>  يؤثر على جميع الافتراضات الأساسية التي نستخدمها أثناء عملنا في بيئات متنوعة بشكل متزايد</a:t>
            </a:r>
            <a:endParaRPr lang="en-US" sz="1200" b="0" i="0" u="none" strike="noStrike" cap="none" baseline="0" dirty="0">
              <a:solidFill>
                <a:schemeClr val="dk1"/>
              </a:solidFill>
              <a:latin typeface="Arial"/>
              <a:ea typeface="Arial"/>
              <a:cs typeface="Arial"/>
              <a:sym typeface="Arial"/>
            </a:endParaRPr>
          </a:p>
        </p:txBody>
      </p:sp>
      <p:sp>
        <p:nvSpPr>
          <p:cNvPr id="248" name="Shape 248"/>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33</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1174243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Shape 25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55" name="Shape 25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Arial"/>
              <a:buNone/>
            </a:pPr>
            <a:endParaRPr lang="en-US" sz="1200" b="0" i="0" u="none" strike="noStrike" cap="none" baseline="0" dirty="0">
              <a:solidFill>
                <a:schemeClr val="dk1"/>
              </a:solidFill>
              <a:latin typeface="+mn-lt"/>
              <a:ea typeface="Arial"/>
              <a:cs typeface="Arial"/>
              <a:sym typeface="Arial"/>
            </a:endParaRPr>
          </a:p>
          <a:p>
            <a:pPr marL="0" marR="0" lvl="0" indent="0" algn="l" rtl="0">
              <a:spcBef>
                <a:spcPts val="0"/>
              </a:spcBef>
              <a:buClr>
                <a:schemeClr val="dk1"/>
              </a:buClr>
              <a:buSzPct val="25000"/>
              <a:buFont typeface="Arial"/>
              <a:buNone/>
            </a:pPr>
            <a:r>
              <a:rPr lang="en-US" sz="1200" b="0" i="0" u="none" strike="noStrike" cap="none" baseline="0" dirty="0">
                <a:solidFill>
                  <a:schemeClr val="dk1"/>
                </a:solidFill>
                <a:latin typeface="+mn-lt"/>
                <a:ea typeface="Arial"/>
                <a:cs typeface="Arial"/>
                <a:sym typeface="Arial"/>
              </a:rPr>
              <a:t>https://</a:t>
            </a:r>
            <a:r>
              <a:rPr lang="en-US" sz="1200" b="0" i="0" u="none" strike="noStrike" cap="none" baseline="0" dirty="0" err="1">
                <a:solidFill>
                  <a:schemeClr val="dk1"/>
                </a:solidFill>
                <a:latin typeface="+mn-lt"/>
                <a:ea typeface="Arial"/>
                <a:cs typeface="Arial"/>
                <a:sym typeface="Arial"/>
              </a:rPr>
              <a:t>www.aftership.com</a:t>
            </a:r>
            <a:r>
              <a:rPr lang="en-US" sz="1200" b="0" i="0" u="none" strike="noStrike" cap="none" baseline="0" dirty="0">
                <a:solidFill>
                  <a:schemeClr val="dk1"/>
                </a:solidFill>
                <a:latin typeface="+mn-lt"/>
                <a:ea typeface="Arial"/>
                <a:cs typeface="Arial"/>
                <a:sym typeface="Arial"/>
              </a:rPr>
              <a:t>/store-list/top-100-ecommerces-stores </a:t>
            </a:r>
            <a:endParaRPr lang="en-US" sz="1200" b="0" i="0" u="none" strike="noStrike" cap="none" baseline="0" dirty="0">
              <a:solidFill>
                <a:schemeClr val="dk1"/>
              </a:solidFill>
              <a:latin typeface="Arial"/>
              <a:ea typeface="Arial"/>
              <a:cs typeface="Arial"/>
              <a:sym typeface="Arial"/>
            </a:endParaRPr>
          </a:p>
        </p:txBody>
      </p:sp>
      <p:sp>
        <p:nvSpPr>
          <p:cNvPr id="256" name="Shape 256"/>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35</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2464435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cap="none" baseline="0" dirty="0">
                <a:solidFill>
                  <a:schemeClr val="dk1"/>
                </a:solidFill>
                <a:latin typeface="+mn-lt"/>
                <a:ea typeface="Arial"/>
                <a:cs typeface="Arial"/>
                <a:sym typeface="Arial"/>
              </a:rPr>
              <a:t>https://</a:t>
            </a:r>
            <a:r>
              <a:rPr lang="en-US" sz="1200" b="0" i="0" u="none" strike="noStrike" cap="none" baseline="0" dirty="0" err="1">
                <a:solidFill>
                  <a:schemeClr val="dk1"/>
                </a:solidFill>
                <a:latin typeface="+mn-lt"/>
                <a:ea typeface="Arial"/>
                <a:cs typeface="Arial"/>
                <a:sym typeface="Arial"/>
              </a:rPr>
              <a:t>guides.loc.gov</a:t>
            </a:r>
            <a:r>
              <a:rPr lang="en-US" sz="1200" b="0" i="0" u="none" strike="noStrike" cap="none" baseline="0" dirty="0">
                <a:solidFill>
                  <a:schemeClr val="dk1"/>
                </a:solidFill>
                <a:latin typeface="+mn-lt"/>
                <a:ea typeface="Arial"/>
                <a:cs typeface="Arial"/>
                <a:sym typeface="Arial"/>
              </a:rPr>
              <a:t>/globalization/definition </a:t>
            </a:r>
          </a:p>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36</a:t>
            </a:fld>
            <a:endParaRPr lang="en-US"/>
          </a:p>
        </p:txBody>
      </p:sp>
    </p:spTree>
    <p:extLst>
      <p:ext uri="{BB962C8B-B14F-4D97-AF65-F5344CB8AC3E}">
        <p14:creationId xmlns:p14="http://schemas.microsoft.com/office/powerpoint/2010/main" val="40342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 video https://</a:t>
            </a:r>
            <a:r>
              <a:rPr lang="en-US" dirty="0" err="1"/>
              <a:t>www.youtube.com</a:t>
            </a:r>
            <a:r>
              <a:rPr lang="en-US" dirty="0"/>
              <a:t>/</a:t>
            </a:r>
            <a:r>
              <a:rPr lang="en-US" dirty="0" err="1"/>
              <a:t>watch?v</a:t>
            </a:r>
            <a:r>
              <a:rPr lang="en-US" dirty="0"/>
              <a:t>=M_d_OYq7-k0 </a:t>
            </a:r>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37</a:t>
            </a:fld>
            <a:endParaRPr lang="en-US"/>
          </a:p>
        </p:txBody>
      </p:sp>
    </p:spTree>
    <p:extLst>
      <p:ext uri="{BB962C8B-B14F-4D97-AF65-F5344CB8AC3E}">
        <p14:creationId xmlns:p14="http://schemas.microsoft.com/office/powerpoint/2010/main" val="247629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2463800" y="152400"/>
            <a:ext cx="8381999" cy="1219199"/>
          </a:xfrm>
          <a:prstGeom prst="rect">
            <a:avLst/>
          </a:prstGeom>
          <a:noFill/>
          <a:ln>
            <a:noFill/>
          </a:ln>
        </p:spPr>
        <p:txBody>
          <a:bodyPr lIns="91425" tIns="91425" rIns="91425" bIns="91425" anchor="t" anchorCtr="0"/>
          <a:lstStyle>
            <a:lvl1pPr marL="0" marR="0" indent="0" algn="l" rtl="0">
              <a:lnSpc>
                <a:spcPct val="100000"/>
              </a:lnSpc>
              <a:spcBef>
                <a:spcPts val="0"/>
              </a:spcBef>
              <a:spcAft>
                <a:spcPts val="0"/>
              </a:spcAft>
              <a:buClr>
                <a:srgbClr val="000000"/>
              </a:buClr>
              <a:buFont typeface="Arial"/>
              <a:buNone/>
              <a:defRPr/>
            </a:lvl1pPr>
            <a:lvl2pPr marL="0" marR="0" indent="0" algn="l" rtl="0">
              <a:lnSpc>
                <a:spcPct val="100000"/>
              </a:lnSpc>
              <a:spcBef>
                <a:spcPts val="0"/>
              </a:spcBef>
              <a:spcAft>
                <a:spcPts val="0"/>
              </a:spcAft>
              <a:buClr>
                <a:srgbClr val="000000"/>
              </a:buClr>
              <a:buFont typeface="Arial"/>
              <a:buNone/>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7" name="Shape 17"/>
          <p:cNvSpPr txBox="1">
            <a:spLocks noGrp="1"/>
          </p:cNvSpPr>
          <p:nvPr>
            <p:ph type="subTitle" idx="1"/>
          </p:nvPr>
        </p:nvSpPr>
        <p:spPr>
          <a:xfrm>
            <a:off x="5029200" y="2057400"/>
            <a:ext cx="3657600" cy="4114800"/>
          </a:xfrm>
          <a:prstGeom prst="rect">
            <a:avLst/>
          </a:prstGeom>
          <a:noFill/>
          <a:ln>
            <a:noFill/>
          </a:ln>
        </p:spPr>
        <p:txBody>
          <a:bodyPr lIns="91425" tIns="91425" rIns="91425" bIns="91425" anchor="t" anchorCtr="0"/>
          <a:lstStyle>
            <a:lvl1pPr marL="0" marR="0" indent="0" algn="l" rtl="0">
              <a:lnSpc>
                <a:spcPct val="100000"/>
              </a:lnSpc>
              <a:spcBef>
                <a:spcPts val="480"/>
              </a:spcBef>
              <a:spcAft>
                <a:spcPts val="0"/>
              </a:spcAft>
              <a:buClr>
                <a:schemeClr val="dk1"/>
              </a:buClr>
              <a:buFont typeface="Arial"/>
              <a:buNone/>
              <a:defRPr/>
            </a:lvl1pPr>
            <a:lvl2pPr marL="742950" marR="0" indent="-19050" algn="l" rtl="0">
              <a:lnSpc>
                <a:spcPct val="100000"/>
              </a:lnSpc>
              <a:spcBef>
                <a:spcPts val="560"/>
              </a:spcBef>
              <a:spcAft>
                <a:spcPts val="0"/>
              </a:spcAft>
              <a:buClr>
                <a:schemeClr val="dk1"/>
              </a:buClr>
              <a:buFont typeface="Arial"/>
              <a:buChar char="–"/>
              <a:defRPr/>
            </a:lvl2pPr>
            <a:lvl3pPr marL="1143000" marR="0" indent="12700" algn="l" rtl="0">
              <a:lnSpc>
                <a:spcPct val="100000"/>
              </a:lnSpc>
              <a:spcBef>
                <a:spcPts val="480"/>
              </a:spcBef>
              <a:spcAft>
                <a:spcPts val="0"/>
              </a:spcAft>
              <a:buClr>
                <a:schemeClr val="dk1"/>
              </a:buClr>
              <a:buFont typeface="Arial"/>
              <a:buChar char="•"/>
              <a:defRPr/>
            </a:lvl3pPr>
            <a:lvl4pPr marL="1600200" marR="0" indent="-12700" algn="l" rtl="0">
              <a:lnSpc>
                <a:spcPct val="100000"/>
              </a:lnSpc>
              <a:spcBef>
                <a:spcPts val="400"/>
              </a:spcBef>
              <a:spcAft>
                <a:spcPts val="0"/>
              </a:spcAft>
              <a:buClr>
                <a:schemeClr val="dk1"/>
              </a:buClr>
              <a:buFont typeface="Arial"/>
              <a:buChar char="–"/>
              <a:defRPr/>
            </a:lvl4pPr>
            <a:lvl5pPr marL="2057400" marR="0" indent="-12700" algn="l" rtl="0">
              <a:lnSpc>
                <a:spcPct val="100000"/>
              </a:lnSpc>
              <a:spcBef>
                <a:spcPts val="400"/>
              </a:spcBef>
              <a:spcAft>
                <a:spcPts val="0"/>
              </a:spcAft>
              <a:buClr>
                <a:schemeClr val="dk1"/>
              </a:buClr>
              <a:buFont typeface="Arial"/>
              <a:buChar char="»"/>
              <a:defRPr/>
            </a:lvl5pPr>
            <a:lvl6pPr marL="2514600" marR="0" indent="-12700" algn="l" rtl="0">
              <a:lnSpc>
                <a:spcPct val="100000"/>
              </a:lnSpc>
              <a:spcBef>
                <a:spcPts val="400"/>
              </a:spcBef>
              <a:spcAft>
                <a:spcPts val="0"/>
              </a:spcAft>
              <a:buClr>
                <a:schemeClr val="dk1"/>
              </a:buClr>
              <a:buFont typeface="Arial"/>
              <a:buChar char="»"/>
              <a:defRPr/>
            </a:lvl6pPr>
            <a:lvl7pPr marL="2971800" marR="0" indent="-12700" algn="l" rtl="0">
              <a:lnSpc>
                <a:spcPct val="100000"/>
              </a:lnSpc>
              <a:spcBef>
                <a:spcPts val="400"/>
              </a:spcBef>
              <a:spcAft>
                <a:spcPts val="0"/>
              </a:spcAft>
              <a:buClr>
                <a:schemeClr val="dk1"/>
              </a:buClr>
              <a:buFont typeface="Arial"/>
              <a:buChar char="»"/>
              <a:defRPr/>
            </a:lvl7pPr>
            <a:lvl8pPr marL="3429000" marR="0" indent="-12700" algn="l" rtl="0">
              <a:lnSpc>
                <a:spcPct val="100000"/>
              </a:lnSpc>
              <a:spcBef>
                <a:spcPts val="400"/>
              </a:spcBef>
              <a:spcAft>
                <a:spcPts val="0"/>
              </a:spcAft>
              <a:buClr>
                <a:schemeClr val="dk1"/>
              </a:buClr>
              <a:buFont typeface="Arial"/>
              <a:buChar char="»"/>
              <a:defRPr/>
            </a:lvl8pPr>
            <a:lvl9pPr marL="3886200" marR="0" indent="-12700" algn="l" rtl="0">
              <a:lnSpc>
                <a:spcPct val="100000"/>
              </a:lnSpc>
              <a:spcBef>
                <a:spcPts val="400"/>
              </a:spcBef>
              <a:spcAft>
                <a:spcPts val="0"/>
              </a:spcAft>
              <a:buClr>
                <a:schemeClr val="dk1"/>
              </a:buClr>
              <a:buFont typeface="Arial"/>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641598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1968500" y="173037"/>
            <a:ext cx="8229600" cy="1143000"/>
          </a:xfrm>
          <a:prstGeom prst="rect">
            <a:avLst/>
          </a:prstGeom>
          <a:noFill/>
          <a:ln>
            <a:noFill/>
          </a:ln>
        </p:spPr>
        <p:txBody>
          <a:bodyPr lIns="91425" tIns="91425" rIns="91425" bIns="91425" anchor="t"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27" name="Shape 27"/>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indent="-50800" algn="l" rtl="0">
              <a:spcBef>
                <a:spcPts val="640"/>
              </a:spcBef>
              <a:spcAft>
                <a:spcPts val="0"/>
              </a:spcAft>
              <a:buClr>
                <a:schemeClr val="dk1"/>
              </a:buClr>
              <a:buFont typeface="Arial"/>
              <a:buChar char="•"/>
              <a:defRPr/>
            </a:lvl1pPr>
            <a:lvl2pPr marL="742950" indent="-19050" algn="l" rtl="0">
              <a:spcBef>
                <a:spcPts val="560"/>
              </a:spcBef>
              <a:spcAft>
                <a:spcPts val="0"/>
              </a:spcAft>
              <a:buClr>
                <a:schemeClr val="dk1"/>
              </a:buClr>
              <a:buFont typeface="Arial"/>
              <a:buChar char="–"/>
              <a:defRPr/>
            </a:lvl2pPr>
            <a:lvl3pPr marL="1143000" indent="12700" algn="l" rtl="0">
              <a:spcBef>
                <a:spcPts val="480"/>
              </a:spcBef>
              <a:spcAft>
                <a:spcPts val="0"/>
              </a:spcAft>
              <a:buClr>
                <a:schemeClr val="dk1"/>
              </a:buClr>
              <a:buFont typeface="Arial"/>
              <a:buChar char="•"/>
              <a:defRPr/>
            </a:lvl3pPr>
            <a:lvl4pPr marL="1600200" indent="-12700" algn="l" rtl="0">
              <a:spcBef>
                <a:spcPts val="400"/>
              </a:spcBef>
              <a:spcAft>
                <a:spcPts val="0"/>
              </a:spcAft>
              <a:buClr>
                <a:schemeClr val="dk1"/>
              </a:buClr>
              <a:buFont typeface="Arial"/>
              <a:buChar char="–"/>
              <a:defRPr/>
            </a:lvl4pPr>
            <a:lvl5pPr marL="2057400" indent="-12700" algn="l" rtl="0">
              <a:spcBef>
                <a:spcPts val="400"/>
              </a:spcBef>
              <a:spcAft>
                <a:spcPts val="0"/>
              </a:spcAft>
              <a:buClr>
                <a:schemeClr val="dk1"/>
              </a:buClr>
              <a:buFont typeface="Arial"/>
              <a:buChar char="»"/>
              <a:defRPr/>
            </a:lvl5pPr>
            <a:lvl6pPr marL="2514600" indent="-12700" algn="l" rtl="0">
              <a:spcBef>
                <a:spcPts val="400"/>
              </a:spcBef>
              <a:spcAft>
                <a:spcPts val="0"/>
              </a:spcAft>
              <a:buClr>
                <a:schemeClr val="dk1"/>
              </a:buClr>
              <a:buFont typeface="Arial"/>
              <a:buChar char="»"/>
              <a:defRPr/>
            </a:lvl6pPr>
            <a:lvl7pPr marL="2971800" indent="-12700" algn="l" rtl="0">
              <a:spcBef>
                <a:spcPts val="400"/>
              </a:spcBef>
              <a:spcAft>
                <a:spcPts val="0"/>
              </a:spcAft>
              <a:buClr>
                <a:schemeClr val="dk1"/>
              </a:buClr>
              <a:buFont typeface="Arial"/>
              <a:buChar char="»"/>
              <a:defRPr/>
            </a:lvl7pPr>
            <a:lvl8pPr marL="3429000" indent="-12700" algn="l" rtl="0">
              <a:spcBef>
                <a:spcPts val="400"/>
              </a:spcBef>
              <a:spcAft>
                <a:spcPts val="0"/>
              </a:spcAft>
              <a:buClr>
                <a:schemeClr val="dk1"/>
              </a:buClr>
              <a:buFont typeface="Arial"/>
              <a:buChar char="»"/>
              <a:defRPr/>
            </a:lvl8pPr>
            <a:lvl9pPr marL="3886200" indent="-12700" algn="l" rtl="0">
              <a:spcBef>
                <a:spcPts val="400"/>
              </a:spcBef>
              <a:spcAft>
                <a:spcPts val="0"/>
              </a:spcAft>
              <a:buClr>
                <a:schemeClr val="dk1"/>
              </a:buClr>
              <a:buFont typeface="Arial"/>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svg"/><Relationship Id="rId2" Type="http://schemas.openxmlformats.org/officeDocument/2006/relationships/theme" Target="../theme/theme2.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 Id="rId9" Type="http://schemas.openxmlformats.org/officeDocument/2006/relationships/image" Target="../media/image8.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
        <p:cNvGrpSpPr/>
        <p:nvPr/>
      </p:nvGrpSpPr>
      <p:grpSpPr>
        <a:xfrm>
          <a:off x="0" y="0"/>
          <a:ext cx="0" cy="0"/>
          <a:chOff x="0" y="0"/>
          <a:chExt cx="0" cy="0"/>
        </a:xfrm>
      </p:grpSpPr>
      <p:pic>
        <p:nvPicPr>
          <p:cNvPr id="11" name="Shape 1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0" y="6364287"/>
            <a:ext cx="1908173" cy="493710"/>
          </a:xfrm>
          <a:prstGeom prst="rect">
            <a:avLst/>
          </a:prstGeom>
          <a:noFill/>
          <a:ln>
            <a:noFill/>
          </a:ln>
        </p:spPr>
      </p:pic>
      <p:sp>
        <p:nvSpPr>
          <p:cNvPr id="12" name="Shape 12"/>
          <p:cNvSpPr txBox="1">
            <a:spLocks noGrp="1"/>
          </p:cNvSpPr>
          <p:nvPr>
            <p:ph type="title"/>
          </p:nvPr>
        </p:nvSpPr>
        <p:spPr>
          <a:xfrm>
            <a:off x="457200" y="274637"/>
            <a:ext cx="8229600" cy="1143000"/>
          </a:xfrm>
          <a:prstGeom prst="rect">
            <a:avLst/>
          </a:prstGeom>
          <a:noFill/>
          <a:ln>
            <a:noFill/>
          </a:ln>
        </p:spPr>
        <p:txBody>
          <a:bodyPr lIns="91425" tIns="91425" rIns="91425" bIns="91425" anchor="t" anchorCtr="0"/>
          <a:lstStyle>
            <a:lvl1pPr marL="0" marR="0" indent="0" algn="l" rtl="0">
              <a:lnSpc>
                <a:spcPct val="100000"/>
              </a:lnSpc>
              <a:spcBef>
                <a:spcPts val="0"/>
              </a:spcBef>
              <a:spcAft>
                <a:spcPts val="0"/>
              </a:spcAft>
              <a:buClr>
                <a:srgbClr val="000000"/>
              </a:buClr>
              <a:buFont typeface="Arial"/>
              <a:buNone/>
              <a:defRPr/>
            </a:lvl1pPr>
            <a:lvl2pPr marL="0" marR="0" indent="0" algn="l" rtl="0">
              <a:lnSpc>
                <a:spcPct val="100000"/>
              </a:lnSpc>
              <a:spcBef>
                <a:spcPts val="0"/>
              </a:spcBef>
              <a:spcAft>
                <a:spcPts val="0"/>
              </a:spcAft>
              <a:buClr>
                <a:srgbClr val="000000"/>
              </a:buClr>
              <a:buFont typeface="Arial"/>
              <a:buNone/>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3" name="Shape 13"/>
          <p:cNvSpPr txBox="1">
            <a:spLocks noGrp="1"/>
          </p:cNvSpPr>
          <p:nvPr>
            <p:ph type="body" idx="1"/>
          </p:nvPr>
        </p:nvSpPr>
        <p:spPr>
          <a:xfrm>
            <a:off x="457200" y="1600200"/>
            <a:ext cx="8229600" cy="4525960"/>
          </a:xfrm>
          <a:prstGeom prst="rect">
            <a:avLst/>
          </a:prstGeom>
          <a:noFill/>
          <a:ln>
            <a:noFill/>
          </a:ln>
        </p:spPr>
        <p:txBody>
          <a:bodyPr lIns="91425" tIns="91425" rIns="91425" bIns="91425" anchor="t" anchorCtr="0"/>
          <a:lstStyle>
            <a:lvl1pPr marL="342900" marR="0" indent="-50800" algn="l" rtl="0">
              <a:lnSpc>
                <a:spcPct val="100000"/>
              </a:lnSpc>
              <a:spcBef>
                <a:spcPts val="640"/>
              </a:spcBef>
              <a:spcAft>
                <a:spcPts val="0"/>
              </a:spcAft>
              <a:buClr>
                <a:schemeClr val="dk1"/>
              </a:buClr>
              <a:buFont typeface="Arial"/>
              <a:buChar char="•"/>
              <a:defRPr/>
            </a:lvl1pPr>
            <a:lvl2pPr marL="742950" marR="0" indent="-19050" algn="l" rtl="0">
              <a:lnSpc>
                <a:spcPct val="100000"/>
              </a:lnSpc>
              <a:spcBef>
                <a:spcPts val="560"/>
              </a:spcBef>
              <a:spcAft>
                <a:spcPts val="0"/>
              </a:spcAft>
              <a:buClr>
                <a:schemeClr val="dk1"/>
              </a:buClr>
              <a:buFont typeface="Arial"/>
              <a:buChar char="–"/>
              <a:defRPr/>
            </a:lvl2pPr>
            <a:lvl3pPr marL="1143000" marR="0" indent="12700" algn="l" rtl="0">
              <a:lnSpc>
                <a:spcPct val="100000"/>
              </a:lnSpc>
              <a:spcBef>
                <a:spcPts val="480"/>
              </a:spcBef>
              <a:spcAft>
                <a:spcPts val="0"/>
              </a:spcAft>
              <a:buClr>
                <a:schemeClr val="dk1"/>
              </a:buClr>
              <a:buFont typeface="Arial"/>
              <a:buChar char="•"/>
              <a:defRPr/>
            </a:lvl3pPr>
            <a:lvl4pPr marL="1600200" marR="0" indent="-12700" algn="l" rtl="0">
              <a:lnSpc>
                <a:spcPct val="100000"/>
              </a:lnSpc>
              <a:spcBef>
                <a:spcPts val="400"/>
              </a:spcBef>
              <a:spcAft>
                <a:spcPts val="0"/>
              </a:spcAft>
              <a:buClr>
                <a:schemeClr val="dk1"/>
              </a:buClr>
              <a:buFont typeface="Arial"/>
              <a:buChar char="–"/>
              <a:defRPr/>
            </a:lvl4pPr>
            <a:lvl5pPr marL="2057400" marR="0" indent="-12700" algn="l" rtl="0">
              <a:lnSpc>
                <a:spcPct val="100000"/>
              </a:lnSpc>
              <a:spcBef>
                <a:spcPts val="400"/>
              </a:spcBef>
              <a:spcAft>
                <a:spcPts val="0"/>
              </a:spcAft>
              <a:buClr>
                <a:schemeClr val="dk1"/>
              </a:buClr>
              <a:buFont typeface="Arial"/>
              <a:buChar char="»"/>
              <a:defRPr/>
            </a:lvl5pPr>
            <a:lvl6pPr marL="2514600" marR="0" indent="-12700" algn="l" rtl="0">
              <a:lnSpc>
                <a:spcPct val="100000"/>
              </a:lnSpc>
              <a:spcBef>
                <a:spcPts val="400"/>
              </a:spcBef>
              <a:spcAft>
                <a:spcPts val="0"/>
              </a:spcAft>
              <a:buClr>
                <a:schemeClr val="dk1"/>
              </a:buClr>
              <a:buFont typeface="Arial"/>
              <a:buChar char="»"/>
              <a:defRPr/>
            </a:lvl6pPr>
            <a:lvl7pPr marL="2971800" marR="0" indent="-12700" algn="l" rtl="0">
              <a:lnSpc>
                <a:spcPct val="100000"/>
              </a:lnSpc>
              <a:spcBef>
                <a:spcPts val="400"/>
              </a:spcBef>
              <a:spcAft>
                <a:spcPts val="0"/>
              </a:spcAft>
              <a:buClr>
                <a:schemeClr val="dk1"/>
              </a:buClr>
              <a:buFont typeface="Arial"/>
              <a:buChar char="»"/>
              <a:defRPr/>
            </a:lvl7pPr>
            <a:lvl8pPr marL="3429000" marR="0" indent="-12700" algn="l" rtl="0">
              <a:lnSpc>
                <a:spcPct val="100000"/>
              </a:lnSpc>
              <a:spcBef>
                <a:spcPts val="400"/>
              </a:spcBef>
              <a:spcAft>
                <a:spcPts val="0"/>
              </a:spcAft>
              <a:buClr>
                <a:schemeClr val="dk1"/>
              </a:buClr>
              <a:buFont typeface="Arial"/>
              <a:buChar char="»"/>
              <a:defRPr/>
            </a:lvl8pPr>
            <a:lvl9pPr marL="3886200" marR="0" indent="-12700" algn="l" rtl="0">
              <a:lnSpc>
                <a:spcPct val="100000"/>
              </a:lnSpc>
              <a:spcBef>
                <a:spcPts val="400"/>
              </a:spcBef>
              <a:spcAft>
                <a:spcPts val="0"/>
              </a:spcAft>
              <a:buClr>
                <a:schemeClr val="dk1"/>
              </a:buClr>
              <a:buFont typeface="Arial"/>
              <a:buChar char="»"/>
              <a:defRPr/>
            </a:lvl9pPr>
          </a:lstStyle>
          <a:p>
            <a:endParaRPr/>
          </a:p>
        </p:txBody>
      </p:sp>
      <p:pic>
        <p:nvPicPr>
          <p:cNvPr id="5" name="Picture Placeholder 3">
            <a:extLst>
              <a:ext uri="{FF2B5EF4-FFF2-40B4-BE49-F238E27FC236}">
                <a16:creationId xmlns:a16="http://schemas.microsoft.com/office/drawing/2014/main" id="{2FA7C235-11DC-4248-BDFB-BBD428194686}"/>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11289" y="-11289"/>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pic>
    </p:spTree>
  </p:cSld>
  <p:clrMap bg1="lt1" tx1="dk1" bg2="dk2" tx2="lt2" accent1="accent1" accent2="accent2" accent3="accent3" accent4="accent4" accent5="accent5" accent6="accent6" hlink="hlink" folHlink="folHlink"/>
  <p:sldLayoutIdLst>
    <p:sldLayoutId id="2147483648" r:id="rId1"/>
    <p:sldLayoutId id="2147483652" r:id="rId2"/>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pic>
        <p:nvPicPr>
          <p:cNvPr id="21" name="Shape 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15235" y="6364287"/>
            <a:ext cx="1528762" cy="493710"/>
          </a:xfrm>
          <a:prstGeom prst="rect">
            <a:avLst/>
          </a:prstGeom>
          <a:noFill/>
          <a:ln>
            <a:noFill/>
          </a:ln>
        </p:spPr>
      </p:pic>
      <p:sp>
        <p:nvSpPr>
          <p:cNvPr id="22" name="Shape 22"/>
          <p:cNvSpPr txBox="1">
            <a:spLocks noGrp="1"/>
          </p:cNvSpPr>
          <p:nvPr>
            <p:ph type="title"/>
          </p:nvPr>
        </p:nvSpPr>
        <p:spPr>
          <a:xfrm>
            <a:off x="457200" y="274637"/>
            <a:ext cx="8229600" cy="1143000"/>
          </a:xfrm>
          <a:prstGeom prst="rect">
            <a:avLst/>
          </a:prstGeom>
          <a:noFill/>
          <a:ln>
            <a:noFill/>
          </a:ln>
        </p:spPr>
        <p:txBody>
          <a:bodyPr lIns="91425" tIns="91425" rIns="91425" bIns="91425" anchor="t" anchorCtr="0"/>
          <a:lstStyle>
            <a:lvl1pPr marL="0" marR="0" indent="0" algn="l" rtl="0">
              <a:lnSpc>
                <a:spcPct val="100000"/>
              </a:lnSpc>
              <a:spcBef>
                <a:spcPts val="0"/>
              </a:spcBef>
              <a:spcAft>
                <a:spcPts val="0"/>
              </a:spcAft>
              <a:buClr>
                <a:srgbClr val="000000"/>
              </a:buClr>
              <a:buFont typeface="Arial"/>
              <a:buNone/>
              <a:defRPr/>
            </a:lvl1pPr>
            <a:lvl2pPr marL="0" marR="0" indent="0" algn="l" rtl="0">
              <a:lnSpc>
                <a:spcPct val="100000"/>
              </a:lnSpc>
              <a:spcBef>
                <a:spcPts val="0"/>
              </a:spcBef>
              <a:spcAft>
                <a:spcPts val="0"/>
              </a:spcAft>
              <a:buClr>
                <a:srgbClr val="000000"/>
              </a:buClr>
              <a:buFont typeface="Arial"/>
              <a:buNone/>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23" name="Shape 23"/>
          <p:cNvSpPr txBox="1">
            <a:spLocks noGrp="1"/>
          </p:cNvSpPr>
          <p:nvPr>
            <p:ph type="body" idx="1"/>
          </p:nvPr>
        </p:nvSpPr>
        <p:spPr>
          <a:xfrm>
            <a:off x="457200" y="1600200"/>
            <a:ext cx="8229600" cy="4525960"/>
          </a:xfrm>
          <a:prstGeom prst="rect">
            <a:avLst/>
          </a:prstGeom>
          <a:noFill/>
          <a:ln>
            <a:noFill/>
          </a:ln>
        </p:spPr>
        <p:txBody>
          <a:bodyPr lIns="91425" tIns="91425" rIns="91425" bIns="91425" anchor="t" anchorCtr="0"/>
          <a:lstStyle>
            <a:lvl1pPr marL="342900" marR="0" indent="-50800" algn="l" rtl="0">
              <a:lnSpc>
                <a:spcPct val="100000"/>
              </a:lnSpc>
              <a:spcBef>
                <a:spcPts val="640"/>
              </a:spcBef>
              <a:spcAft>
                <a:spcPts val="0"/>
              </a:spcAft>
              <a:buClr>
                <a:schemeClr val="dk1"/>
              </a:buClr>
              <a:buFont typeface="Arial"/>
              <a:buChar char="•"/>
              <a:defRPr/>
            </a:lvl1pPr>
            <a:lvl2pPr marL="742950" marR="0" indent="-19050" algn="l" rtl="0">
              <a:lnSpc>
                <a:spcPct val="100000"/>
              </a:lnSpc>
              <a:spcBef>
                <a:spcPts val="560"/>
              </a:spcBef>
              <a:spcAft>
                <a:spcPts val="0"/>
              </a:spcAft>
              <a:buClr>
                <a:schemeClr val="dk1"/>
              </a:buClr>
              <a:buFont typeface="Arial"/>
              <a:buChar char="–"/>
              <a:defRPr/>
            </a:lvl2pPr>
            <a:lvl3pPr marL="1143000" marR="0" indent="12700" algn="l" rtl="0">
              <a:lnSpc>
                <a:spcPct val="100000"/>
              </a:lnSpc>
              <a:spcBef>
                <a:spcPts val="480"/>
              </a:spcBef>
              <a:spcAft>
                <a:spcPts val="0"/>
              </a:spcAft>
              <a:buClr>
                <a:schemeClr val="dk1"/>
              </a:buClr>
              <a:buFont typeface="Arial"/>
              <a:buChar char="•"/>
              <a:defRPr/>
            </a:lvl3pPr>
            <a:lvl4pPr marL="1600200" marR="0" indent="-12700" algn="l" rtl="0">
              <a:lnSpc>
                <a:spcPct val="100000"/>
              </a:lnSpc>
              <a:spcBef>
                <a:spcPts val="400"/>
              </a:spcBef>
              <a:spcAft>
                <a:spcPts val="0"/>
              </a:spcAft>
              <a:buClr>
                <a:schemeClr val="dk1"/>
              </a:buClr>
              <a:buFont typeface="Arial"/>
              <a:buChar char="–"/>
              <a:defRPr/>
            </a:lvl4pPr>
            <a:lvl5pPr marL="2057400" marR="0" indent="-12700" algn="l" rtl="0">
              <a:lnSpc>
                <a:spcPct val="100000"/>
              </a:lnSpc>
              <a:spcBef>
                <a:spcPts val="400"/>
              </a:spcBef>
              <a:spcAft>
                <a:spcPts val="0"/>
              </a:spcAft>
              <a:buClr>
                <a:schemeClr val="dk1"/>
              </a:buClr>
              <a:buFont typeface="Arial"/>
              <a:buChar char="»"/>
              <a:defRPr/>
            </a:lvl5pPr>
            <a:lvl6pPr marL="2514600" marR="0" indent="-12700" algn="l" rtl="0">
              <a:lnSpc>
                <a:spcPct val="100000"/>
              </a:lnSpc>
              <a:spcBef>
                <a:spcPts val="400"/>
              </a:spcBef>
              <a:spcAft>
                <a:spcPts val="0"/>
              </a:spcAft>
              <a:buClr>
                <a:schemeClr val="dk1"/>
              </a:buClr>
              <a:buFont typeface="Arial"/>
              <a:buChar char="»"/>
              <a:defRPr/>
            </a:lvl6pPr>
            <a:lvl7pPr marL="2971800" marR="0" indent="-12700" algn="l" rtl="0">
              <a:lnSpc>
                <a:spcPct val="100000"/>
              </a:lnSpc>
              <a:spcBef>
                <a:spcPts val="400"/>
              </a:spcBef>
              <a:spcAft>
                <a:spcPts val="0"/>
              </a:spcAft>
              <a:buClr>
                <a:schemeClr val="dk1"/>
              </a:buClr>
              <a:buFont typeface="Arial"/>
              <a:buChar char="»"/>
              <a:defRPr/>
            </a:lvl7pPr>
            <a:lvl8pPr marL="3429000" marR="0" indent="-12700" algn="l" rtl="0">
              <a:lnSpc>
                <a:spcPct val="100000"/>
              </a:lnSpc>
              <a:spcBef>
                <a:spcPts val="400"/>
              </a:spcBef>
              <a:spcAft>
                <a:spcPts val="0"/>
              </a:spcAft>
              <a:buClr>
                <a:schemeClr val="dk1"/>
              </a:buClr>
              <a:buFont typeface="Arial"/>
              <a:buChar char="»"/>
              <a:defRPr/>
            </a:lvl8pPr>
            <a:lvl9pPr marL="3886200" marR="0" indent="-12700" algn="l" rtl="0">
              <a:lnSpc>
                <a:spcPct val="100000"/>
              </a:lnSpc>
              <a:spcBef>
                <a:spcPts val="400"/>
              </a:spcBef>
              <a:spcAft>
                <a:spcPts val="0"/>
              </a:spcAft>
              <a:buClr>
                <a:schemeClr val="dk1"/>
              </a:buClr>
              <a:buFont typeface="Arial"/>
              <a:buChar char="»"/>
              <a:defRPr/>
            </a:lvl9pPr>
          </a:lstStyle>
          <a:p>
            <a:endParaRPr/>
          </a:p>
        </p:txBody>
      </p:sp>
      <p:pic>
        <p:nvPicPr>
          <p:cNvPr id="5" name="Picture Placeholder 3">
            <a:extLst>
              <a:ext uri="{FF2B5EF4-FFF2-40B4-BE49-F238E27FC236}">
                <a16:creationId xmlns:a16="http://schemas.microsoft.com/office/drawing/2014/main" id="{C87482A2-4B71-2246-A551-1FBC1404010E}"/>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3176" y="-11289"/>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pic>
      <p:sp>
        <p:nvSpPr>
          <p:cNvPr id="6" name="Rectangle 5">
            <a:extLst>
              <a:ext uri="{FF2B5EF4-FFF2-40B4-BE49-F238E27FC236}">
                <a16:creationId xmlns:a16="http://schemas.microsoft.com/office/drawing/2014/main" id="{C04B74F1-1E13-C64D-8F41-4D39FF316535}"/>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7" name="Picture 6">
            <a:extLst>
              <a:ext uri="{FF2B5EF4-FFF2-40B4-BE49-F238E27FC236}">
                <a16:creationId xmlns:a16="http://schemas.microsoft.com/office/drawing/2014/main" id="{5A6961ED-7F4F-254F-BB9C-A8220CFAC68D}"/>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8" name="Graphic 7">
            <a:extLst>
              <a:ext uri="{FF2B5EF4-FFF2-40B4-BE49-F238E27FC236}">
                <a16:creationId xmlns:a16="http://schemas.microsoft.com/office/drawing/2014/main" id="{D17F39D2-E4DF-4D4D-97D8-70FBE3DF8509}"/>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09795" y="6172200"/>
            <a:ext cx="1625603" cy="443746"/>
          </a:xfrm>
          <a:prstGeom prst="rect">
            <a:avLst/>
          </a:prstGeom>
        </p:spPr>
      </p:pic>
      <p:pic>
        <p:nvPicPr>
          <p:cNvPr id="9" name="Graphic 8">
            <a:extLst>
              <a:ext uri="{FF2B5EF4-FFF2-40B4-BE49-F238E27FC236}">
                <a16:creationId xmlns:a16="http://schemas.microsoft.com/office/drawing/2014/main" id="{5BABC1A1-028A-3243-9E5D-73212AE3B0EC}"/>
              </a:ext>
            </a:extLst>
          </p:cNvPr>
          <p:cNvPicPr>
            <a:picLocks noChangeAspect="1"/>
          </p:cNvPicPr>
          <p:nvPr userDrawn="1"/>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7734263" y="6278110"/>
            <a:ext cx="1409737" cy="231925"/>
          </a:xfrm>
          <a:prstGeom prst="rect">
            <a:avLst/>
          </a:prstGeom>
        </p:spPr>
      </p:pic>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sv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svg"/><Relationship Id="rId2" Type="http://schemas.openxmlformats.org/officeDocument/2006/relationships/image" Target="../media/image17.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18.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9.tiff"/><Relationship Id="rId7" Type="http://schemas.openxmlformats.org/officeDocument/2006/relationships/image" Target="../media/image6.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0.jpeg"/><Relationship Id="rId9" Type="http://schemas.openxmlformats.org/officeDocument/2006/relationships/image" Target="../media/image8.sv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1.tiff"/><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2.png"/><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4.tiff"/><Relationship Id="rId7" Type="http://schemas.openxmlformats.org/officeDocument/2006/relationships/image" Target="../media/image8.svg"/><Relationship Id="rId2" Type="http://schemas.openxmlformats.org/officeDocument/2006/relationships/image" Target="../media/image2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5.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0.tiff"/><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9.tiff"/><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2.tiff"/><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3.tiff"/><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4.tiff"/><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image" Target="../media/image47.tiff"/><Relationship Id="rId5" Type="http://schemas.openxmlformats.org/officeDocument/2006/relationships/image" Target="../media/image46.jpeg"/><Relationship Id="rId4" Type="http://schemas.openxmlformats.org/officeDocument/2006/relationships/image" Target="../media/image45.tiff"/></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50.tiff"/><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52.tiff"/><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53.tiff"/><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55.tiff"/><Relationship Id="rId4" Type="http://schemas.openxmlformats.org/officeDocument/2006/relationships/image" Target="../media/image54.tiff"/></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56.png"/><Relationship Id="rId4" Type="http://schemas.openxmlformats.org/officeDocument/2006/relationships/notesSlide" Target="../notesSlides/notesSlide3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57.tiff"/><Relationship Id="rId5" Type="http://schemas.openxmlformats.org/officeDocument/2006/relationships/image" Target="../media/image18.png"/><Relationship Id="rId4"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3">
            <a:extLst>
              <a:ext uri="{FF2B5EF4-FFF2-40B4-BE49-F238E27FC236}">
                <a16:creationId xmlns:a16="http://schemas.microsoft.com/office/drawing/2014/main" id="{A70DE975-0148-7D4C-9A34-F1A0D4DB340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252" y="-2433"/>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grpSp>
        <p:nvGrpSpPr>
          <p:cNvPr id="17" name="Group 16">
            <a:extLst>
              <a:ext uri="{FF2B5EF4-FFF2-40B4-BE49-F238E27FC236}">
                <a16:creationId xmlns:a16="http://schemas.microsoft.com/office/drawing/2014/main" id="{FE9AD2FE-2C27-43F0-9E30-395F3F19C8D7}"/>
              </a:ext>
            </a:extLst>
          </p:cNvPr>
          <p:cNvGrpSpPr/>
          <p:nvPr/>
        </p:nvGrpSpPr>
        <p:grpSpPr>
          <a:xfrm>
            <a:off x="241300" y="857250"/>
            <a:ext cx="1518619" cy="14097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3667194" y="823912"/>
            <a:ext cx="1161982" cy="1547813"/>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TextBox 29">
            <a:extLst>
              <a:ext uri="{FF2B5EF4-FFF2-40B4-BE49-F238E27FC236}">
                <a16:creationId xmlns:a16="http://schemas.microsoft.com/office/drawing/2014/main" id="{1BBD67B8-DB49-942C-018D-7F74C671F260}"/>
              </a:ext>
            </a:extLst>
          </p:cNvPr>
          <p:cNvSpPr txBox="1"/>
          <p:nvPr/>
        </p:nvSpPr>
        <p:spPr>
          <a:xfrm>
            <a:off x="4945843" y="3816351"/>
            <a:ext cx="3891734" cy="369332"/>
          </a:xfrm>
          <a:prstGeom prst="rect">
            <a:avLst/>
          </a:prstGeom>
          <a:noFill/>
        </p:spPr>
        <p:txBody>
          <a:bodyPr wrap="square" rtlCol="0">
            <a:spAutoFit/>
          </a:bodyPr>
          <a:lstStyle/>
          <a:p>
            <a:r>
              <a:rPr lang="en-US" sz="1800" dirty="0">
                <a:solidFill>
                  <a:srgbClr val="2D3956"/>
                </a:solidFill>
                <a:latin typeface="Tajawal Medium" panose="00000600000000000000" pitchFamily="2" charset="-78"/>
                <a:cs typeface="Tajawal Medium" panose="00000600000000000000" pitchFamily="2" charset="-78"/>
              </a:rPr>
              <a:t>Prepared by Dr. </a:t>
            </a:r>
            <a:r>
              <a:rPr lang="en-US" sz="1800" dirty="0" err="1">
                <a:solidFill>
                  <a:srgbClr val="2D3956"/>
                </a:solidFill>
                <a:latin typeface="Tajawal Medium" panose="00000600000000000000" pitchFamily="2" charset="-78"/>
                <a:cs typeface="Tajawal Medium" panose="00000600000000000000" pitchFamily="2" charset="-78"/>
              </a:rPr>
              <a:t>Ibrahem</a:t>
            </a:r>
            <a:r>
              <a:rPr lang="en-US" sz="1800" dirty="0">
                <a:solidFill>
                  <a:srgbClr val="2D3956"/>
                </a:solidFill>
                <a:latin typeface="Tajawal Medium" panose="00000600000000000000" pitchFamily="2" charset="-78"/>
                <a:cs typeface="Tajawal Medium" panose="00000600000000000000" pitchFamily="2" charset="-78"/>
              </a:rPr>
              <a:t> </a:t>
            </a:r>
            <a:r>
              <a:rPr lang="en-US" sz="1800" dirty="0" err="1">
                <a:solidFill>
                  <a:srgbClr val="2D3956"/>
                </a:solidFill>
                <a:latin typeface="Tajawal Medium" panose="00000600000000000000" pitchFamily="2" charset="-78"/>
                <a:cs typeface="Tajawal Medium" panose="00000600000000000000" pitchFamily="2" charset="-78"/>
              </a:rPr>
              <a:t>Aboelseod</a:t>
            </a:r>
            <a:endParaRPr lang="en-US" sz="18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0" y="842963"/>
            <a:ext cx="5589000" cy="5184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4" cstate="screen">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067317" y="2202144"/>
            <a:ext cx="3947985" cy="1661993"/>
          </a:xfrm>
          <a:prstGeom prst="rect">
            <a:avLst/>
          </a:prstGeom>
          <a:noFill/>
        </p:spPr>
        <p:txBody>
          <a:bodyPr wrap="square" rtlCol="0">
            <a:spAutoFit/>
          </a:bodyPr>
          <a:lstStyle/>
          <a:p>
            <a:r>
              <a:rPr lang="en-US" sz="3300" b="1" dirty="0">
                <a:solidFill>
                  <a:srgbClr val="8E5A6D"/>
                </a:solidFill>
                <a:latin typeface="Tajawal Medium" panose="00000600000000000000" pitchFamily="2" charset="-78"/>
                <a:cs typeface="Tajawal Medium" panose="00000600000000000000" pitchFamily="2" charset="-78"/>
              </a:rPr>
              <a:t>Fundamentals </a:t>
            </a:r>
            <a:r>
              <a:rPr lang="en-US" sz="2700" b="1" dirty="0">
                <a:solidFill>
                  <a:srgbClr val="8E5A6D"/>
                </a:solidFill>
                <a:latin typeface="Tajawal Medium" panose="00000600000000000000" pitchFamily="2" charset="-78"/>
                <a:cs typeface="Tajawal Medium" panose="00000600000000000000" pitchFamily="2" charset="-78"/>
              </a:rPr>
              <a:t>of</a:t>
            </a:r>
            <a:r>
              <a:rPr lang="en-US" sz="3300" b="1" dirty="0">
                <a:solidFill>
                  <a:srgbClr val="8E5A6D"/>
                </a:solidFill>
                <a:latin typeface="Tajawal Medium" panose="00000600000000000000" pitchFamily="2" charset="-78"/>
                <a:cs typeface="Tajawal Medium" panose="00000600000000000000" pitchFamily="2" charset="-78"/>
              </a:rPr>
              <a:t> </a:t>
            </a:r>
          </a:p>
          <a:p>
            <a:r>
              <a:rPr lang="en-US" sz="3600" b="1" dirty="0">
                <a:solidFill>
                  <a:srgbClr val="8E5A6D"/>
                </a:solidFill>
                <a:latin typeface="Tajawal Medium" panose="00000600000000000000" pitchFamily="2" charset="-78"/>
                <a:cs typeface="Tajawal Medium" panose="00000600000000000000" pitchFamily="2" charset="-78"/>
              </a:rPr>
              <a:t>Organizational </a:t>
            </a:r>
          </a:p>
          <a:p>
            <a:r>
              <a:rPr lang="en-US" sz="3300" b="1" dirty="0">
                <a:solidFill>
                  <a:srgbClr val="8E5A6D"/>
                </a:solidFill>
                <a:latin typeface="Tajawal Medium" panose="00000600000000000000" pitchFamily="2" charset="-78"/>
                <a:cs typeface="Tajawal Medium" panose="00000600000000000000" pitchFamily="2" charset="-78"/>
              </a:rPr>
              <a:t>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945843" y="5389564"/>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rgbClr val="2D3956"/>
                </a:solidFill>
                <a:latin typeface="Tajawal Medium" panose="00000600000000000000" pitchFamily="2" charset="-78"/>
                <a:cs typeface="Tajawal Medium" panose="00000600000000000000" pitchFamily="2" charset="-78"/>
              </a:rPr>
              <a:t>Lecture  #2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857782" y="513028"/>
            <a:ext cx="2157521" cy="1908245"/>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794464" y="4849667"/>
            <a:ext cx="4205127" cy="257352"/>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9" name="Right Triangle 28">
            <a:extLst>
              <a:ext uri="{FF2B5EF4-FFF2-40B4-BE49-F238E27FC236}">
                <a16:creationId xmlns:a16="http://schemas.microsoft.com/office/drawing/2014/main" id="{BB8EAA74-C5DA-C10D-66E7-603034FB0A86}"/>
              </a:ext>
            </a:extLst>
          </p:cNvPr>
          <p:cNvSpPr/>
          <p:nvPr/>
        </p:nvSpPr>
        <p:spPr>
          <a:xfrm>
            <a:off x="36612" y="2174778"/>
            <a:ext cx="1563588" cy="3857625"/>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35259" y="1136494"/>
            <a:ext cx="1843242" cy="503156"/>
          </a:xfrm>
          <a:prstGeom prst="rect">
            <a:avLst/>
          </a:prstGeom>
        </p:spPr>
      </p:pic>
    </p:spTree>
    <p:extLst>
      <p:ext uri="{BB962C8B-B14F-4D97-AF65-F5344CB8AC3E}">
        <p14:creationId xmlns:p14="http://schemas.microsoft.com/office/powerpoint/2010/main" val="3640431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Shape 30"/>
          <p:cNvSpPr txBox="1"/>
          <p:nvPr/>
        </p:nvSpPr>
        <p:spPr>
          <a:xfrm>
            <a:off x="0" y="0"/>
            <a:ext cx="9144000" cy="6834187"/>
          </a:xfrm>
          <a:prstGeom prst="rect">
            <a:avLst/>
          </a:prstGeom>
          <a:solidFill>
            <a:srgbClr val="CC6600"/>
          </a:solid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000000"/>
              </a:buClr>
              <a:buFont typeface="Arial"/>
              <a:buNone/>
            </a:pPr>
            <a:endParaRPr sz="1800" b="0" i="0" u="none" strike="noStrike" cap="none" baseline="0">
              <a:solidFill>
                <a:schemeClr val="dk1"/>
              </a:solidFill>
              <a:latin typeface="Arial"/>
              <a:ea typeface="Arial"/>
              <a:cs typeface="Arial"/>
              <a:sym typeface="Arial"/>
            </a:endParaRPr>
          </a:p>
        </p:txBody>
      </p:sp>
      <p:sp>
        <p:nvSpPr>
          <p:cNvPr id="31" name="Shape 31"/>
          <p:cNvSpPr txBox="1">
            <a:spLocks noGrp="1"/>
          </p:cNvSpPr>
          <p:nvPr>
            <p:ph type="ctrTitle"/>
          </p:nvPr>
        </p:nvSpPr>
        <p:spPr>
          <a:xfrm>
            <a:off x="0" y="1022350"/>
            <a:ext cx="9144000" cy="1900237"/>
          </a:xfrm>
          <a:prstGeom prst="rect">
            <a:avLst/>
          </a:prstGeom>
          <a:solidFill>
            <a:srgbClr val="4597A0"/>
          </a:solidFill>
          <a:ln>
            <a:noFill/>
          </a:ln>
        </p:spPr>
        <p:txBody>
          <a:bodyPr lIns="475487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3" name="Shape 33"/>
          <p:cNvSpPr txBox="1">
            <a:spLocks noGrp="1"/>
          </p:cNvSpPr>
          <p:nvPr>
            <p:ph type="subTitle" idx="1"/>
          </p:nvPr>
        </p:nvSpPr>
        <p:spPr>
          <a:xfrm>
            <a:off x="4640262" y="3073400"/>
            <a:ext cx="4503736" cy="2427287"/>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2</a:t>
            </a:r>
          </a:p>
          <a:p>
            <a:pPr marL="0" marR="0" lvl="0" indent="0" algn="l" rtl="0">
              <a:lnSpc>
                <a:spcPct val="100000"/>
              </a:lnSpc>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Perspectives for Organizational Communication </a:t>
            </a:r>
          </a:p>
        </p:txBody>
      </p:sp>
      <p:pic>
        <p:nvPicPr>
          <p:cNvPr id="34" name="Shape 3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239999">
            <a:off x="517525" y="604836"/>
            <a:ext cx="3681411" cy="4598985"/>
          </a:xfrm>
          <a:prstGeom prst="rect">
            <a:avLst/>
          </a:prstGeom>
          <a:noFill/>
          <a:ln w="57150" cap="flat">
            <a:solidFill>
              <a:srgbClr val="FFFFFF"/>
            </a:solidFill>
            <a:prstDash val="solid"/>
            <a:miter/>
            <a:headEnd type="none" w="med" len="med"/>
            <a:tailEnd type="none" w="med" len="med"/>
          </a:ln>
        </p:spPr>
      </p:pic>
      <p:pic>
        <p:nvPicPr>
          <p:cNvPr id="35" name="Shape 35"/>
          <p:cNvPicPr preferRelativeResize="0"/>
          <p:nvPr/>
        </p:nvPicPr>
        <p:blipFill rotWithShape="1">
          <a:blip r:embed="rId4">
            <a:alphaModFix/>
          </a:blip>
          <a:srcRect/>
          <a:stretch/>
        </p:blipFill>
        <p:spPr>
          <a:xfrm>
            <a:off x="1073150" y="933450"/>
            <a:ext cx="2743199" cy="3876675"/>
          </a:xfrm>
          <a:prstGeom prst="rect">
            <a:avLst/>
          </a:prstGeom>
          <a:noFill/>
          <a:ln>
            <a:noFill/>
          </a:ln>
        </p:spPr>
      </p:pic>
      <p:pic>
        <p:nvPicPr>
          <p:cNvPr id="36" name="Shape 3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92100" y="388937"/>
            <a:ext cx="4300535" cy="5462586"/>
          </a:xfrm>
          <a:prstGeom prst="rect">
            <a:avLst/>
          </a:prstGeom>
          <a:noFill/>
          <a:ln>
            <a:noFill/>
          </a:ln>
        </p:spPr>
      </p:pic>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E69A77-2E98-554A-89D6-B1EAF4A09B68}"/>
              </a:ext>
            </a:extLst>
          </p:cNvPr>
          <p:cNvPicPr>
            <a:picLocks noChangeAspect="1"/>
          </p:cNvPicPr>
          <p:nvPr/>
        </p:nvPicPr>
        <p:blipFill>
          <a:blip r:embed="rId2"/>
          <a:stretch>
            <a:fillRect/>
          </a:stretch>
        </p:blipFill>
        <p:spPr>
          <a:xfrm>
            <a:off x="0" y="-1"/>
            <a:ext cx="9144000" cy="6693281"/>
          </a:xfrm>
          <a:prstGeom prst="rect">
            <a:avLst/>
          </a:prstGeom>
        </p:spPr>
      </p:pic>
      <p:pic>
        <p:nvPicPr>
          <p:cNvPr id="7" name="Picture 6">
            <a:extLst>
              <a:ext uri="{FF2B5EF4-FFF2-40B4-BE49-F238E27FC236}">
                <a16:creationId xmlns:a16="http://schemas.microsoft.com/office/drawing/2014/main" id="{9819C2EE-A361-5F45-9BA1-E5030385E86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8" name="Graphic 7">
            <a:extLst>
              <a:ext uri="{FF2B5EF4-FFF2-40B4-BE49-F238E27FC236}">
                <a16:creationId xmlns:a16="http://schemas.microsoft.com/office/drawing/2014/main" id="{0DE3916B-BDE6-654C-A049-6276AAF3315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84395" y="6249535"/>
            <a:ext cx="1625603" cy="443746"/>
          </a:xfrm>
          <a:prstGeom prst="rect">
            <a:avLst/>
          </a:prstGeom>
        </p:spPr>
      </p:pic>
      <p:pic>
        <p:nvPicPr>
          <p:cNvPr id="9" name="Graphic 8">
            <a:extLst>
              <a:ext uri="{FF2B5EF4-FFF2-40B4-BE49-F238E27FC236}">
                <a16:creationId xmlns:a16="http://schemas.microsoft.com/office/drawing/2014/main" id="{6389B5A0-3064-144D-8D25-EE84F562BF9A}"/>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278110"/>
            <a:ext cx="1409737" cy="231925"/>
          </a:xfrm>
          <a:prstGeom prst="rect">
            <a:avLst/>
          </a:prstGeom>
        </p:spPr>
      </p:pic>
    </p:spTree>
    <p:extLst>
      <p:ext uri="{BB962C8B-B14F-4D97-AF65-F5344CB8AC3E}">
        <p14:creationId xmlns:p14="http://schemas.microsoft.com/office/powerpoint/2010/main" val="41565752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68ECC2-AB79-9A41-8A1F-6630BD1D70AD}"/>
              </a:ext>
            </a:extLst>
          </p:cNvPr>
          <p:cNvPicPr>
            <a:picLocks noChangeAspect="1"/>
          </p:cNvPicPr>
          <p:nvPr/>
        </p:nvPicPr>
        <p:blipFill>
          <a:blip r:embed="rId2"/>
          <a:stretch>
            <a:fillRect/>
          </a:stretch>
        </p:blipFill>
        <p:spPr>
          <a:xfrm>
            <a:off x="2002616" y="1589934"/>
            <a:ext cx="5208587" cy="4476802"/>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B4712FC7-2714-954A-B339-E62C5036487E}"/>
              </a:ext>
            </a:extLst>
          </p:cNvPr>
          <p:cNvSpPr/>
          <p:nvPr/>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7" name="Picture 6">
            <a:extLst>
              <a:ext uri="{FF2B5EF4-FFF2-40B4-BE49-F238E27FC236}">
                <a16:creationId xmlns:a16="http://schemas.microsoft.com/office/drawing/2014/main" id="{6A487A63-607C-5940-9B1C-7C4EF4AC4FDA}"/>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8" name="Graphic 7">
            <a:extLst>
              <a:ext uri="{FF2B5EF4-FFF2-40B4-BE49-F238E27FC236}">
                <a16:creationId xmlns:a16="http://schemas.microsoft.com/office/drawing/2014/main" id="{CDA322F1-63DB-9E4D-95A5-F13780D616E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172200"/>
            <a:ext cx="1625603" cy="443746"/>
          </a:xfrm>
          <a:prstGeom prst="rect">
            <a:avLst/>
          </a:prstGeom>
        </p:spPr>
      </p:pic>
      <p:pic>
        <p:nvPicPr>
          <p:cNvPr id="9" name="Graphic 8">
            <a:extLst>
              <a:ext uri="{FF2B5EF4-FFF2-40B4-BE49-F238E27FC236}">
                <a16:creationId xmlns:a16="http://schemas.microsoft.com/office/drawing/2014/main" id="{578F14D1-4617-0741-B545-29ACB8D440C5}"/>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278110"/>
            <a:ext cx="1409737" cy="231925"/>
          </a:xfrm>
          <a:prstGeom prst="rect">
            <a:avLst/>
          </a:prstGeom>
        </p:spPr>
      </p:pic>
      <p:sp>
        <p:nvSpPr>
          <p:cNvPr id="4" name="Rectangle 3">
            <a:extLst>
              <a:ext uri="{FF2B5EF4-FFF2-40B4-BE49-F238E27FC236}">
                <a16:creationId xmlns:a16="http://schemas.microsoft.com/office/drawing/2014/main" id="{82E1E99D-B9F6-2742-8AB5-18E94F029FA2}"/>
              </a:ext>
            </a:extLst>
          </p:cNvPr>
          <p:cNvSpPr/>
          <p:nvPr/>
        </p:nvSpPr>
        <p:spPr>
          <a:xfrm>
            <a:off x="3559132" y="317209"/>
            <a:ext cx="3044868" cy="584775"/>
          </a:xfrm>
          <a:prstGeom prst="rect">
            <a:avLst/>
          </a:prstGeom>
        </p:spPr>
        <p:txBody>
          <a:bodyPr wrap="square">
            <a:spAutoFit/>
          </a:bodyPr>
          <a:lstStyle/>
          <a:p>
            <a:pPr>
              <a:buClr>
                <a:srgbClr val="000000"/>
              </a:buClr>
            </a:pPr>
            <a:r>
              <a:rPr lang="en-US" sz="3200" b="1" dirty="0">
                <a:solidFill>
                  <a:srgbClr val="009999"/>
                </a:solidFill>
              </a:rPr>
              <a:t>Perspectives</a:t>
            </a:r>
          </a:p>
        </p:txBody>
      </p:sp>
    </p:spTree>
    <p:extLst>
      <p:ext uri="{BB962C8B-B14F-4D97-AF65-F5344CB8AC3E}">
        <p14:creationId xmlns:p14="http://schemas.microsoft.com/office/powerpoint/2010/main" val="3848018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Shape 42"/>
          <p:cNvSpPr txBox="1">
            <a:spLocks noGrp="1"/>
          </p:cNvSpPr>
          <p:nvPr>
            <p:ph type="title"/>
          </p:nvPr>
        </p:nvSpPr>
        <p:spPr>
          <a:xfrm>
            <a:off x="1920875" y="469900"/>
            <a:ext cx="8229600" cy="1143000"/>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Learning Objectives</a:t>
            </a:r>
          </a:p>
        </p:txBody>
      </p:sp>
      <p:sp>
        <p:nvSpPr>
          <p:cNvPr id="43" name="Shape 43"/>
          <p:cNvSpPr txBox="1">
            <a:spLocks noGrp="1"/>
          </p:cNvSpPr>
          <p:nvPr>
            <p:ph type="body" idx="1"/>
          </p:nvPr>
        </p:nvSpPr>
        <p:spPr>
          <a:xfrm>
            <a:off x="536575" y="1863727"/>
            <a:ext cx="8709023" cy="5324473"/>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2000" b="1"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2000" b="1" i="0" u="none" strike="noStrike" cap="none" baseline="0" dirty="0">
                <a:solidFill>
                  <a:schemeClr val="dk1"/>
                </a:solidFill>
                <a:latin typeface="Arial"/>
                <a:ea typeface="Arial"/>
                <a:cs typeface="Arial"/>
                <a:sym typeface="Arial"/>
              </a:rPr>
              <a:t>2.1</a:t>
            </a:r>
            <a:r>
              <a:rPr lang="en-US" sz="2000" b="0" i="0" u="none" strike="noStrike" cap="none" baseline="0" dirty="0">
                <a:solidFill>
                  <a:schemeClr val="dk1"/>
                </a:solidFill>
                <a:latin typeface="Arial"/>
                <a:ea typeface="Arial"/>
                <a:cs typeface="Arial"/>
                <a:sym typeface="Arial"/>
              </a:rPr>
              <a:t> Distinguish among the functional tradition, the meaning-centered approach, and emerging perspectives  </a:t>
            </a:r>
          </a:p>
          <a:p>
            <a:pPr marL="0" marR="0" lvl="0" indent="0" algn="l" rtl="0">
              <a:lnSpc>
                <a:spcPct val="100000"/>
              </a:lnSpc>
              <a:spcBef>
                <a:spcPts val="640"/>
              </a:spcBef>
              <a:spcAft>
                <a:spcPts val="0"/>
              </a:spcAft>
              <a:buClr>
                <a:schemeClr val="dk1"/>
              </a:buClr>
              <a:buSzPct val="25000"/>
              <a:buFont typeface="Arial"/>
              <a:buNone/>
            </a:pPr>
            <a:endParaRPr lang="en-US" sz="20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2000" b="1" i="0" u="none" strike="noStrike" cap="none" baseline="0" dirty="0">
                <a:solidFill>
                  <a:schemeClr val="dk1"/>
                </a:solidFill>
                <a:latin typeface="Arial"/>
                <a:ea typeface="Arial"/>
                <a:cs typeface="Arial"/>
                <a:sym typeface="Arial"/>
              </a:rPr>
              <a:t>2.2</a:t>
            </a:r>
            <a:r>
              <a:rPr lang="en-US" sz="2000" b="0" i="0" u="none" strike="noStrike" cap="none" baseline="0" dirty="0">
                <a:solidFill>
                  <a:schemeClr val="dk1"/>
                </a:solidFill>
                <a:latin typeface="Arial"/>
                <a:ea typeface="Arial"/>
                <a:cs typeface="Arial"/>
                <a:sym typeface="Arial"/>
              </a:rPr>
              <a:t> Describe the functional tradition to organizational communication</a:t>
            </a:r>
          </a:p>
          <a:p>
            <a:pPr marL="0" marR="0" lvl="0" indent="0" algn="l" rtl="0">
              <a:lnSpc>
                <a:spcPct val="100000"/>
              </a:lnSpc>
              <a:spcBef>
                <a:spcPts val="64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a:t>
            </a:r>
          </a:p>
          <a:p>
            <a:pPr marL="0" marR="0" lvl="0" indent="0" algn="l" rtl="0">
              <a:lnSpc>
                <a:spcPct val="100000"/>
              </a:lnSpc>
              <a:spcBef>
                <a:spcPts val="640"/>
              </a:spcBef>
              <a:spcAft>
                <a:spcPts val="0"/>
              </a:spcAft>
              <a:buClr>
                <a:schemeClr val="dk1"/>
              </a:buClr>
              <a:buSzPct val="25000"/>
              <a:buFont typeface="Arial"/>
              <a:buNone/>
            </a:pPr>
            <a:r>
              <a:rPr lang="en-US" sz="2000" b="1" i="0" u="none" strike="noStrike" cap="none" baseline="0" dirty="0">
                <a:solidFill>
                  <a:schemeClr val="dk1"/>
                </a:solidFill>
                <a:latin typeface="Arial"/>
                <a:ea typeface="Arial"/>
                <a:cs typeface="Arial"/>
                <a:sym typeface="Arial"/>
              </a:rPr>
              <a:t>2.3</a:t>
            </a:r>
            <a:r>
              <a:rPr lang="en-US" sz="2000" b="0" i="0" u="none" strike="noStrike" cap="none" baseline="0" dirty="0">
                <a:solidFill>
                  <a:schemeClr val="dk1"/>
                </a:solidFill>
                <a:latin typeface="Arial"/>
                <a:ea typeface="Arial"/>
                <a:cs typeface="Arial"/>
                <a:sym typeface="Arial"/>
              </a:rPr>
              <a:t> Describe the meaning-centered approach to organizational communication  </a:t>
            </a:r>
          </a:p>
          <a:p>
            <a:pPr marL="0" marR="0" lvl="0" indent="0" algn="l" rtl="0">
              <a:lnSpc>
                <a:spcPct val="100000"/>
              </a:lnSpc>
              <a:spcBef>
                <a:spcPts val="640"/>
              </a:spcBef>
              <a:spcAft>
                <a:spcPts val="0"/>
              </a:spcAft>
              <a:buClr>
                <a:schemeClr val="dk1"/>
              </a:buClr>
              <a:buSzPct val="25000"/>
              <a:buFont typeface="Arial"/>
              <a:buNone/>
            </a:pPr>
            <a:endParaRPr lang="en-US" sz="20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2000" b="1" i="0" u="none" strike="noStrike" cap="none" baseline="0" dirty="0">
                <a:solidFill>
                  <a:schemeClr val="dk1"/>
                </a:solidFill>
                <a:latin typeface="Arial"/>
                <a:ea typeface="Arial"/>
                <a:cs typeface="Arial"/>
                <a:sym typeface="Arial"/>
              </a:rPr>
              <a:t>2.4</a:t>
            </a:r>
            <a:r>
              <a:rPr lang="en-US" sz="2000" b="0" i="0" u="none" strike="noStrike" cap="none" baseline="0" dirty="0">
                <a:solidFill>
                  <a:schemeClr val="dk1"/>
                </a:solidFill>
                <a:latin typeface="Arial"/>
                <a:ea typeface="Arial"/>
                <a:cs typeface="Arial"/>
                <a:sym typeface="Arial"/>
              </a:rPr>
              <a:t> Describe emerging perspectives for organizational communication </a:t>
            </a:r>
          </a:p>
        </p:txBody>
      </p:sp>
      <p:pic>
        <p:nvPicPr>
          <p:cNvPr id="2" name="lect 2 agenda .mp3">
            <a:hlinkClick r:id="" action="ppaction://media"/>
            <a:extLst>
              <a:ext uri="{FF2B5EF4-FFF2-40B4-BE49-F238E27FC236}">
                <a16:creationId xmlns:a16="http://schemas.microsoft.com/office/drawing/2014/main" id="{970F1B2E-6B84-EC41-9101-7AA486E2FB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650037" y="-127000"/>
            <a:ext cx="1587500" cy="1587500"/>
          </a:xfrm>
          <a:prstGeom prst="rect">
            <a:avLst/>
          </a:prstGeom>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32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E654F34-AC78-9145-8B63-A7E2E24B3A9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9900" y="1643062"/>
            <a:ext cx="8204200" cy="4286251"/>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E90CF8FE-E451-974A-8B88-241E4A678D94}"/>
              </a:ext>
            </a:extLst>
          </p:cNvPr>
          <p:cNvSpPr>
            <a:spLocks noGrp="1"/>
          </p:cNvSpPr>
          <p:nvPr>
            <p:ph type="ctrTitle"/>
          </p:nvPr>
        </p:nvSpPr>
        <p:spPr>
          <a:xfrm>
            <a:off x="1889848" y="423863"/>
            <a:ext cx="7333937" cy="1219199"/>
          </a:xfrm>
        </p:spPr>
        <p:txBody>
          <a:bodyPr/>
          <a:lstStyle/>
          <a:p>
            <a:pPr>
              <a:buClr>
                <a:srgbClr val="009999"/>
              </a:buClr>
              <a:buSzPct val="25000"/>
            </a:pPr>
            <a:r>
              <a:rPr lang="en-US" sz="3600" b="1" dirty="0">
                <a:solidFill>
                  <a:srgbClr val="009999"/>
                </a:solidFill>
              </a:rPr>
              <a:t>Aristotle Communication Model</a:t>
            </a:r>
          </a:p>
        </p:txBody>
      </p:sp>
      <p:pic>
        <p:nvPicPr>
          <p:cNvPr id="4" name="Picture 3">
            <a:extLst>
              <a:ext uri="{FF2B5EF4-FFF2-40B4-BE49-F238E27FC236}">
                <a16:creationId xmlns:a16="http://schemas.microsoft.com/office/drawing/2014/main" id="{E2DB15DD-28EE-484E-A38C-FCF59083E38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34662" y="2239995"/>
            <a:ext cx="2522155" cy="3162577"/>
          </a:xfrm>
          <a:prstGeom prst="ellipse">
            <a:avLst/>
          </a:prstGeom>
          <a:ln>
            <a:noFill/>
          </a:ln>
          <a:effectLst>
            <a:softEdge rad="112500"/>
          </a:effectLst>
        </p:spPr>
      </p:pic>
      <p:sp>
        <p:nvSpPr>
          <p:cNvPr id="6" name="Rectangle 5">
            <a:extLst>
              <a:ext uri="{FF2B5EF4-FFF2-40B4-BE49-F238E27FC236}">
                <a16:creationId xmlns:a16="http://schemas.microsoft.com/office/drawing/2014/main" id="{4951F0B4-BF9B-444C-9E1F-D915301B9E69}"/>
              </a:ext>
            </a:extLst>
          </p:cNvPr>
          <p:cNvSpPr/>
          <p:nvPr/>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7" name="Picture 6">
            <a:extLst>
              <a:ext uri="{FF2B5EF4-FFF2-40B4-BE49-F238E27FC236}">
                <a16:creationId xmlns:a16="http://schemas.microsoft.com/office/drawing/2014/main" id="{566DD317-212C-3546-93F6-E80E2FF40C3F}"/>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8" name="Graphic 7">
            <a:extLst>
              <a:ext uri="{FF2B5EF4-FFF2-40B4-BE49-F238E27FC236}">
                <a16:creationId xmlns:a16="http://schemas.microsoft.com/office/drawing/2014/main" id="{DF68B480-5A75-A64D-8DCB-CFF344832D35}"/>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09795" y="6172200"/>
            <a:ext cx="1625603" cy="443746"/>
          </a:xfrm>
          <a:prstGeom prst="rect">
            <a:avLst/>
          </a:prstGeom>
        </p:spPr>
      </p:pic>
      <p:pic>
        <p:nvPicPr>
          <p:cNvPr id="9" name="Graphic 8">
            <a:extLst>
              <a:ext uri="{FF2B5EF4-FFF2-40B4-BE49-F238E27FC236}">
                <a16:creationId xmlns:a16="http://schemas.microsoft.com/office/drawing/2014/main" id="{429E56A8-04BB-704C-947A-B527B9648E08}"/>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7734263" y="6278110"/>
            <a:ext cx="1409737" cy="231925"/>
          </a:xfrm>
          <a:prstGeom prst="rect">
            <a:avLst/>
          </a:prstGeom>
        </p:spPr>
      </p:pic>
      <p:sp>
        <p:nvSpPr>
          <p:cNvPr id="3" name="Rectangle 2">
            <a:extLst>
              <a:ext uri="{FF2B5EF4-FFF2-40B4-BE49-F238E27FC236}">
                <a16:creationId xmlns:a16="http://schemas.microsoft.com/office/drawing/2014/main" id="{B8695209-5792-5747-A36A-2A8274FCE022}"/>
              </a:ext>
            </a:extLst>
          </p:cNvPr>
          <p:cNvSpPr/>
          <p:nvPr/>
        </p:nvSpPr>
        <p:spPr>
          <a:xfrm>
            <a:off x="886265" y="1659988"/>
            <a:ext cx="1772529" cy="425263"/>
          </a:xfrm>
          <a:prstGeom prst="rect">
            <a:avLst/>
          </a:prstGeom>
          <a:solidFill>
            <a:srgbClr val="D3EDEB"/>
          </a:solidFill>
          <a:ln>
            <a:solidFill>
              <a:srgbClr val="D3EDE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EA99185-9E26-DF40-AAF1-16DBF84767DE}"/>
              </a:ext>
            </a:extLst>
          </p:cNvPr>
          <p:cNvSpPr txBox="1"/>
          <p:nvPr/>
        </p:nvSpPr>
        <p:spPr>
          <a:xfrm>
            <a:off x="4248093" y="1764054"/>
            <a:ext cx="4241801" cy="830997"/>
          </a:xfrm>
          <a:prstGeom prst="rect">
            <a:avLst/>
          </a:prstGeom>
          <a:noFill/>
        </p:spPr>
        <p:txBody>
          <a:bodyPr wrap="square" rtlCol="0">
            <a:spAutoFit/>
          </a:bodyPr>
          <a:lstStyle/>
          <a:p>
            <a:pPr algn="r">
              <a:buClr>
                <a:srgbClr val="000000"/>
              </a:buClr>
            </a:pPr>
            <a:r>
              <a:rPr lang="ar-SA" sz="1600" b="1" dirty="0"/>
              <a:t>من وجهة نظرك ..</a:t>
            </a:r>
          </a:p>
          <a:p>
            <a:pPr algn="r">
              <a:buClr>
                <a:srgbClr val="000000"/>
              </a:buClr>
            </a:pPr>
            <a:endParaRPr lang="ar-SA" sz="1600" b="1" dirty="0"/>
          </a:p>
          <a:p>
            <a:pPr algn="r">
              <a:buClr>
                <a:srgbClr val="000000"/>
              </a:buClr>
            </a:pPr>
            <a:r>
              <a:rPr lang="ar-SA" sz="1600" b="1" dirty="0"/>
              <a:t>في أي منظمه يصلح استخدام هذه النظرية  ؟ </a:t>
            </a:r>
            <a:endParaRPr lang="en-US" sz="1600" b="1" dirty="0"/>
          </a:p>
        </p:txBody>
      </p:sp>
    </p:spTree>
    <p:extLst>
      <p:ext uri="{BB962C8B-B14F-4D97-AF65-F5344CB8AC3E}">
        <p14:creationId xmlns:p14="http://schemas.microsoft.com/office/powerpoint/2010/main" val="1743810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B6A1E20-D4F5-6543-A368-177FDF319270}"/>
              </a:ext>
            </a:extLst>
          </p:cNvPr>
          <p:cNvPicPr>
            <a:picLocks noChangeAspect="1"/>
          </p:cNvPicPr>
          <p:nvPr/>
        </p:nvPicPr>
        <p:blipFill>
          <a:blip r:embed="rId3"/>
          <a:stretch>
            <a:fillRect/>
          </a:stretch>
        </p:blipFill>
        <p:spPr>
          <a:xfrm>
            <a:off x="4726358" y="1310236"/>
            <a:ext cx="4019614" cy="2548327"/>
          </a:xfrm>
          <a:prstGeom prst="rect">
            <a:avLst/>
          </a:prstGeom>
          <a:ln w="127000" cap="sq">
            <a:solidFill>
              <a:srgbClr val="8E5A6D"/>
            </a:solidFill>
            <a:miter lim="800000"/>
          </a:ln>
          <a:effectLst>
            <a:outerShdw blurRad="57150" dist="50800" dir="2700000" algn="tl" rotWithShape="0">
              <a:srgbClr val="000000">
                <a:alpha val="40000"/>
              </a:srgbClr>
            </a:outerShdw>
          </a:effectLst>
        </p:spPr>
      </p:pic>
      <p:pic>
        <p:nvPicPr>
          <p:cNvPr id="15" name="Picture 14">
            <a:extLst>
              <a:ext uri="{FF2B5EF4-FFF2-40B4-BE49-F238E27FC236}">
                <a16:creationId xmlns:a16="http://schemas.microsoft.com/office/drawing/2014/main" id="{87A652E9-6F7A-314A-AF50-33AEBF1E9A21}"/>
              </a:ext>
            </a:extLst>
          </p:cNvPr>
          <p:cNvPicPr>
            <a:picLocks noChangeAspect="1"/>
          </p:cNvPicPr>
          <p:nvPr/>
        </p:nvPicPr>
        <p:blipFill>
          <a:blip r:embed="rId4"/>
          <a:stretch>
            <a:fillRect/>
          </a:stretch>
        </p:blipFill>
        <p:spPr>
          <a:xfrm>
            <a:off x="-334528" y="1676400"/>
            <a:ext cx="7772400" cy="5181600"/>
          </a:xfrm>
          <a:prstGeom prst="rect">
            <a:avLst/>
          </a:prstGeom>
        </p:spPr>
      </p:pic>
      <p:sp>
        <p:nvSpPr>
          <p:cNvPr id="2" name="Title 1">
            <a:extLst>
              <a:ext uri="{FF2B5EF4-FFF2-40B4-BE49-F238E27FC236}">
                <a16:creationId xmlns:a16="http://schemas.microsoft.com/office/drawing/2014/main" id="{7AFCC991-873D-EC4F-ADF1-831B9A5DFE5C}"/>
              </a:ext>
            </a:extLst>
          </p:cNvPr>
          <p:cNvSpPr>
            <a:spLocks noGrp="1"/>
          </p:cNvSpPr>
          <p:nvPr>
            <p:ph type="ctrTitle"/>
          </p:nvPr>
        </p:nvSpPr>
        <p:spPr>
          <a:xfrm>
            <a:off x="1925892" y="82254"/>
            <a:ext cx="8381999" cy="1219199"/>
          </a:xfrm>
        </p:spPr>
        <p:txBody>
          <a:bodyPr/>
          <a:lstStyle/>
          <a:p>
            <a:pPr algn="ctr"/>
            <a:br>
              <a:rPr lang="en-US" dirty="0"/>
            </a:br>
            <a:r>
              <a:rPr lang="en-US" sz="3200" b="1" dirty="0">
                <a:solidFill>
                  <a:srgbClr val="009999"/>
                </a:solidFill>
              </a:rPr>
              <a:t>The Osgood- Schramm Model</a:t>
            </a:r>
            <a:br>
              <a:rPr lang="en-US" b="1" dirty="0"/>
            </a:br>
            <a:br>
              <a:rPr lang="en-US" dirty="0"/>
            </a:br>
            <a:br>
              <a:rPr lang="en-US" dirty="0"/>
            </a:br>
            <a:endParaRPr lang="en-US" dirty="0"/>
          </a:p>
        </p:txBody>
      </p:sp>
      <p:pic>
        <p:nvPicPr>
          <p:cNvPr id="4" name="Graphic 3">
            <a:extLst>
              <a:ext uri="{FF2B5EF4-FFF2-40B4-BE49-F238E27FC236}">
                <a16:creationId xmlns:a16="http://schemas.microsoft.com/office/drawing/2014/main" id="{C682D701-BC82-944F-A4A0-4551741D685C}"/>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84395" y="6249535"/>
            <a:ext cx="1625603" cy="443746"/>
          </a:xfrm>
          <a:prstGeom prst="rect">
            <a:avLst/>
          </a:prstGeom>
        </p:spPr>
      </p:pic>
      <p:pic>
        <p:nvPicPr>
          <p:cNvPr id="5" name="Graphic 4">
            <a:extLst>
              <a:ext uri="{FF2B5EF4-FFF2-40B4-BE49-F238E27FC236}">
                <a16:creationId xmlns:a16="http://schemas.microsoft.com/office/drawing/2014/main" id="{BD742707-6555-0940-925E-884B68DAF470}"/>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7658063" y="6278110"/>
            <a:ext cx="1409737" cy="231925"/>
          </a:xfrm>
          <a:prstGeom prst="rect">
            <a:avLst/>
          </a:prstGeom>
        </p:spPr>
      </p:pic>
      <p:pic>
        <p:nvPicPr>
          <p:cNvPr id="7" name="Picture 6">
            <a:extLst>
              <a:ext uri="{FF2B5EF4-FFF2-40B4-BE49-F238E27FC236}">
                <a16:creationId xmlns:a16="http://schemas.microsoft.com/office/drawing/2014/main" id="{605AA795-035C-D048-B1D0-F202D37D5567}"/>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936606" y="540255"/>
            <a:ext cx="1527194" cy="1350745"/>
          </a:xfrm>
          <a:prstGeom prst="rect">
            <a:avLst/>
          </a:prstGeom>
        </p:spPr>
      </p:pic>
      <p:sp>
        <p:nvSpPr>
          <p:cNvPr id="8" name="Rectangle 7">
            <a:extLst>
              <a:ext uri="{FF2B5EF4-FFF2-40B4-BE49-F238E27FC236}">
                <a16:creationId xmlns:a16="http://schemas.microsoft.com/office/drawing/2014/main" id="{4A143147-E35A-114C-B91F-1D5338B96C23}"/>
              </a:ext>
            </a:extLst>
          </p:cNvPr>
          <p:cNvSpPr/>
          <p:nvPr/>
        </p:nvSpPr>
        <p:spPr>
          <a:xfrm>
            <a:off x="2463800" y="1143000"/>
            <a:ext cx="6680201" cy="14525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9" name="TextBox 8">
            <a:extLst>
              <a:ext uri="{FF2B5EF4-FFF2-40B4-BE49-F238E27FC236}">
                <a16:creationId xmlns:a16="http://schemas.microsoft.com/office/drawing/2014/main" id="{6A1E451F-0960-3345-8343-1417CE301041}"/>
              </a:ext>
            </a:extLst>
          </p:cNvPr>
          <p:cNvSpPr txBox="1"/>
          <p:nvPr/>
        </p:nvSpPr>
        <p:spPr>
          <a:xfrm>
            <a:off x="5359362" y="4994708"/>
            <a:ext cx="4241801" cy="830997"/>
          </a:xfrm>
          <a:prstGeom prst="rect">
            <a:avLst/>
          </a:prstGeom>
          <a:noFill/>
        </p:spPr>
        <p:txBody>
          <a:bodyPr wrap="square" rtlCol="0">
            <a:spAutoFit/>
          </a:bodyPr>
          <a:lstStyle/>
          <a:p>
            <a:pPr algn="ctr">
              <a:buClr>
                <a:srgbClr val="000000"/>
              </a:buClr>
            </a:pPr>
            <a:r>
              <a:rPr lang="ar-SA" sz="1600" b="1" dirty="0"/>
              <a:t>من وجهة نظرك ..</a:t>
            </a:r>
          </a:p>
          <a:p>
            <a:pPr algn="ctr">
              <a:buClr>
                <a:srgbClr val="000000"/>
              </a:buClr>
            </a:pPr>
            <a:endParaRPr lang="ar-SA" sz="1600" b="1" dirty="0"/>
          </a:p>
          <a:p>
            <a:pPr algn="ctr">
              <a:buClr>
                <a:srgbClr val="000000"/>
              </a:buClr>
            </a:pPr>
            <a:r>
              <a:rPr lang="ar-SA" sz="1600" b="1" dirty="0"/>
              <a:t>في أي منظمه يصلح استخدام هذه النظرية  ؟ </a:t>
            </a:r>
            <a:endParaRPr lang="en-US" sz="1600" b="1" dirty="0"/>
          </a:p>
        </p:txBody>
      </p:sp>
    </p:spTree>
    <p:extLst>
      <p:ext uri="{BB962C8B-B14F-4D97-AF65-F5344CB8AC3E}">
        <p14:creationId xmlns:p14="http://schemas.microsoft.com/office/powerpoint/2010/main" val="40409044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051563C-E60B-9241-A346-E285125A5823}"/>
              </a:ext>
            </a:extLst>
          </p:cNvPr>
          <p:cNvSpPr/>
          <p:nvPr/>
        </p:nvSpPr>
        <p:spPr>
          <a:xfrm>
            <a:off x="2463800" y="1143000"/>
            <a:ext cx="6680201" cy="14525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sz="1050"/>
          </a:p>
        </p:txBody>
      </p:sp>
      <p:pic>
        <p:nvPicPr>
          <p:cNvPr id="14" name="Picture 13">
            <a:extLst>
              <a:ext uri="{FF2B5EF4-FFF2-40B4-BE49-F238E27FC236}">
                <a16:creationId xmlns:a16="http://schemas.microsoft.com/office/drawing/2014/main" id="{060EB3B7-F675-3044-8BE0-5884B1BCB3EE}"/>
              </a:ext>
            </a:extLst>
          </p:cNvPr>
          <p:cNvPicPr>
            <a:picLocks noChangeAspect="1"/>
          </p:cNvPicPr>
          <p:nvPr/>
        </p:nvPicPr>
        <p:blipFill>
          <a:blip r:embed="rId2"/>
          <a:stretch>
            <a:fillRect/>
          </a:stretch>
        </p:blipFill>
        <p:spPr>
          <a:xfrm>
            <a:off x="3048000" y="260655"/>
            <a:ext cx="8288321" cy="6584645"/>
          </a:xfrm>
          <a:prstGeom prst="rect">
            <a:avLst/>
          </a:prstGeom>
        </p:spPr>
      </p:pic>
      <p:sp>
        <p:nvSpPr>
          <p:cNvPr id="2" name="Title 1">
            <a:extLst>
              <a:ext uri="{FF2B5EF4-FFF2-40B4-BE49-F238E27FC236}">
                <a16:creationId xmlns:a16="http://schemas.microsoft.com/office/drawing/2014/main" id="{39A09A9E-3054-7940-BF88-1DBC8C3B3A66}"/>
              </a:ext>
            </a:extLst>
          </p:cNvPr>
          <p:cNvSpPr>
            <a:spLocks noGrp="1"/>
          </p:cNvSpPr>
          <p:nvPr>
            <p:ph type="ctrTitle"/>
          </p:nvPr>
        </p:nvSpPr>
        <p:spPr>
          <a:xfrm>
            <a:off x="224271" y="317500"/>
            <a:ext cx="8381999" cy="1219199"/>
          </a:xfrm>
        </p:spPr>
        <p:txBody>
          <a:bodyPr/>
          <a:lstStyle/>
          <a:p>
            <a:pPr algn="ctr"/>
            <a:r>
              <a:rPr lang="en-US" sz="4000" dirty="0" err="1">
                <a:solidFill>
                  <a:schemeClr val="accent5">
                    <a:lumMod val="50000"/>
                  </a:schemeClr>
                </a:solidFill>
              </a:rPr>
              <a:t>Lasswell’s</a:t>
            </a:r>
            <a:r>
              <a:rPr lang="en-US" sz="4000" dirty="0">
                <a:solidFill>
                  <a:schemeClr val="accent5">
                    <a:lumMod val="50000"/>
                  </a:schemeClr>
                </a:solidFill>
              </a:rPr>
              <a:t> Model </a:t>
            </a:r>
          </a:p>
        </p:txBody>
      </p:sp>
      <p:pic>
        <p:nvPicPr>
          <p:cNvPr id="6" name="Picture 5">
            <a:extLst>
              <a:ext uri="{FF2B5EF4-FFF2-40B4-BE49-F238E27FC236}">
                <a16:creationId xmlns:a16="http://schemas.microsoft.com/office/drawing/2014/main" id="{37001F06-9F8A-964A-A571-A82CCD6C6DDB}"/>
              </a:ext>
            </a:extLst>
          </p:cNvPr>
          <p:cNvPicPr>
            <a:picLocks noChangeAspect="1"/>
          </p:cNvPicPr>
          <p:nvPr/>
        </p:nvPicPr>
        <p:blipFill>
          <a:blip r:embed="rId3"/>
          <a:stretch>
            <a:fillRect/>
          </a:stretch>
        </p:blipFill>
        <p:spPr>
          <a:xfrm>
            <a:off x="519253" y="1760437"/>
            <a:ext cx="4573571" cy="1766869"/>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7AB13AF9-7B2A-E641-8197-75B3408C458F}"/>
              </a:ext>
            </a:extLst>
          </p:cNvPr>
          <p:cNvSpPr txBox="1"/>
          <p:nvPr/>
        </p:nvSpPr>
        <p:spPr>
          <a:xfrm>
            <a:off x="617659" y="4089062"/>
            <a:ext cx="4241801" cy="1015663"/>
          </a:xfrm>
          <a:prstGeom prst="rect">
            <a:avLst/>
          </a:prstGeom>
          <a:noFill/>
        </p:spPr>
        <p:txBody>
          <a:bodyPr wrap="square" rtlCol="0">
            <a:spAutoFit/>
          </a:bodyPr>
          <a:lstStyle/>
          <a:p>
            <a:pPr algn="ctr">
              <a:buClr>
                <a:srgbClr val="000000"/>
              </a:buClr>
            </a:pPr>
            <a:r>
              <a:rPr lang="ar-SA" sz="2000" b="1" dirty="0"/>
              <a:t>من وجهة نظرك ..</a:t>
            </a:r>
          </a:p>
          <a:p>
            <a:pPr algn="ctr">
              <a:buClr>
                <a:srgbClr val="000000"/>
              </a:buClr>
            </a:pPr>
            <a:endParaRPr lang="ar-SA" sz="2000" b="1" dirty="0"/>
          </a:p>
          <a:p>
            <a:pPr algn="ctr">
              <a:buClr>
                <a:srgbClr val="000000"/>
              </a:buClr>
            </a:pPr>
            <a:r>
              <a:rPr lang="ar-SA" sz="2000" b="1" dirty="0"/>
              <a:t>في أي منظمه يصلح استخدام هذه النظرية  ؟ </a:t>
            </a:r>
            <a:endParaRPr lang="en-US" sz="2000" b="1" dirty="0"/>
          </a:p>
        </p:txBody>
      </p:sp>
      <p:pic>
        <p:nvPicPr>
          <p:cNvPr id="9" name="Graphic 8">
            <a:extLst>
              <a:ext uri="{FF2B5EF4-FFF2-40B4-BE49-F238E27FC236}">
                <a16:creationId xmlns:a16="http://schemas.microsoft.com/office/drawing/2014/main" id="{538C6E9E-E7C2-ED48-AADE-3D3096BBE000}"/>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22495" y="6112024"/>
            <a:ext cx="1625603" cy="443746"/>
          </a:xfrm>
          <a:prstGeom prst="rect">
            <a:avLst/>
          </a:prstGeom>
        </p:spPr>
      </p:pic>
      <p:pic>
        <p:nvPicPr>
          <p:cNvPr id="10" name="Graphic 9">
            <a:extLst>
              <a:ext uri="{FF2B5EF4-FFF2-40B4-BE49-F238E27FC236}">
                <a16:creationId xmlns:a16="http://schemas.microsoft.com/office/drawing/2014/main" id="{7E1B5B64-079C-8B43-ABBA-3E62C12CD2B1}"/>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658063" y="6278110"/>
            <a:ext cx="1409737" cy="231925"/>
          </a:xfrm>
          <a:prstGeom prst="rect">
            <a:avLst/>
          </a:prstGeom>
        </p:spPr>
      </p:pic>
      <p:pic>
        <p:nvPicPr>
          <p:cNvPr id="12" name="Picture 11">
            <a:extLst>
              <a:ext uri="{FF2B5EF4-FFF2-40B4-BE49-F238E27FC236}">
                <a16:creationId xmlns:a16="http://schemas.microsoft.com/office/drawing/2014/main" id="{765EDF33-1F48-FA44-A8FC-9A82452F93F8}"/>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520700" y="467627"/>
            <a:ext cx="1527194" cy="1350745"/>
          </a:xfrm>
          <a:prstGeom prst="rect">
            <a:avLst/>
          </a:prstGeom>
        </p:spPr>
      </p:pic>
    </p:spTree>
    <p:extLst>
      <p:ext uri="{BB962C8B-B14F-4D97-AF65-F5344CB8AC3E}">
        <p14:creationId xmlns:p14="http://schemas.microsoft.com/office/powerpoint/2010/main" val="10392488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ular Callout 11">
            <a:extLst>
              <a:ext uri="{FF2B5EF4-FFF2-40B4-BE49-F238E27FC236}">
                <a16:creationId xmlns:a16="http://schemas.microsoft.com/office/drawing/2014/main" id="{B8965970-0F6C-294C-AAC8-0AD213CD186E}"/>
              </a:ext>
            </a:extLst>
          </p:cNvPr>
          <p:cNvSpPr/>
          <p:nvPr/>
        </p:nvSpPr>
        <p:spPr>
          <a:xfrm>
            <a:off x="6983832" y="1841588"/>
            <a:ext cx="2079264" cy="446453"/>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ular Callout 12">
            <a:extLst>
              <a:ext uri="{FF2B5EF4-FFF2-40B4-BE49-F238E27FC236}">
                <a16:creationId xmlns:a16="http://schemas.microsoft.com/office/drawing/2014/main" id="{05A8ACE7-FD41-8843-9A38-2559E26C8B91}"/>
              </a:ext>
            </a:extLst>
          </p:cNvPr>
          <p:cNvSpPr/>
          <p:nvPr/>
        </p:nvSpPr>
        <p:spPr>
          <a:xfrm>
            <a:off x="4148792" y="1476691"/>
            <a:ext cx="1903203" cy="45160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ular Callout 10">
            <a:extLst>
              <a:ext uri="{FF2B5EF4-FFF2-40B4-BE49-F238E27FC236}">
                <a16:creationId xmlns:a16="http://schemas.microsoft.com/office/drawing/2014/main" id="{3EF98B87-FD71-BD40-8ACD-B2818534B368}"/>
              </a:ext>
            </a:extLst>
          </p:cNvPr>
          <p:cNvSpPr/>
          <p:nvPr/>
        </p:nvSpPr>
        <p:spPr>
          <a:xfrm>
            <a:off x="760858" y="1841587"/>
            <a:ext cx="2079264" cy="446453"/>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7C78FE-1427-0E41-846E-A402796F4E75}"/>
              </a:ext>
            </a:extLst>
          </p:cNvPr>
          <p:cNvSpPr>
            <a:spLocks noGrp="1"/>
          </p:cNvSpPr>
          <p:nvPr>
            <p:ph type="ctrTitle"/>
          </p:nvPr>
        </p:nvSpPr>
        <p:spPr>
          <a:xfrm>
            <a:off x="1810317" y="459167"/>
            <a:ext cx="8381999" cy="1219199"/>
          </a:xfrm>
        </p:spPr>
        <p:txBody>
          <a:bodyPr/>
          <a:lstStyle/>
          <a:p>
            <a:r>
              <a:rPr lang="en-US" sz="3200" b="1" dirty="0">
                <a:solidFill>
                  <a:srgbClr val="009999"/>
                </a:solidFill>
              </a:rPr>
              <a:t>Distinguish Among</a:t>
            </a:r>
            <a:br>
              <a:rPr lang="en-US" sz="2000" dirty="0">
                <a:solidFill>
                  <a:schemeClr val="dk1"/>
                </a:solidFill>
              </a:rPr>
            </a:br>
            <a:endParaRPr lang="en-US" sz="2000" dirty="0"/>
          </a:p>
        </p:txBody>
      </p:sp>
      <p:pic>
        <p:nvPicPr>
          <p:cNvPr id="5" name="Picture 4">
            <a:extLst>
              <a:ext uri="{FF2B5EF4-FFF2-40B4-BE49-F238E27FC236}">
                <a16:creationId xmlns:a16="http://schemas.microsoft.com/office/drawing/2014/main" id="{697337FC-2A47-E44E-AA4B-9358C30883FC}"/>
              </a:ext>
            </a:extLst>
          </p:cNvPr>
          <p:cNvPicPr>
            <a:picLocks noChangeAspect="1"/>
          </p:cNvPicPr>
          <p:nvPr/>
        </p:nvPicPr>
        <p:blipFill>
          <a:blip r:embed="rId3"/>
          <a:stretch>
            <a:fillRect/>
          </a:stretch>
        </p:blipFill>
        <p:spPr>
          <a:xfrm>
            <a:off x="2307204" y="1745944"/>
            <a:ext cx="4901066" cy="4941908"/>
          </a:xfrm>
          <a:prstGeom prst="rect">
            <a:avLst/>
          </a:prstGeom>
          <a:ln>
            <a:no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id="{90F913BD-EE9C-7C42-89DB-F1BEB49530C6}"/>
              </a:ext>
            </a:extLst>
          </p:cNvPr>
          <p:cNvSpPr/>
          <p:nvPr/>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6" name="Picture 5">
            <a:extLst>
              <a:ext uri="{FF2B5EF4-FFF2-40B4-BE49-F238E27FC236}">
                <a16:creationId xmlns:a16="http://schemas.microsoft.com/office/drawing/2014/main" id="{C5D47DFE-21F4-EA49-9D6E-532583003BEC}"/>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7" name="Graphic 6">
            <a:extLst>
              <a:ext uri="{FF2B5EF4-FFF2-40B4-BE49-F238E27FC236}">
                <a16:creationId xmlns:a16="http://schemas.microsoft.com/office/drawing/2014/main" id="{7AE5AE69-19CE-6F41-B233-0C9BC83F864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09795" y="6172200"/>
            <a:ext cx="1625603" cy="443746"/>
          </a:xfrm>
          <a:prstGeom prst="rect">
            <a:avLst/>
          </a:prstGeom>
        </p:spPr>
      </p:pic>
      <p:pic>
        <p:nvPicPr>
          <p:cNvPr id="8" name="Graphic 7">
            <a:extLst>
              <a:ext uri="{FF2B5EF4-FFF2-40B4-BE49-F238E27FC236}">
                <a16:creationId xmlns:a16="http://schemas.microsoft.com/office/drawing/2014/main" id="{F5E1AABB-9EB3-944E-B463-45A0ECD33047}"/>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7734263" y="6278110"/>
            <a:ext cx="1409737" cy="231925"/>
          </a:xfrm>
          <a:prstGeom prst="rect">
            <a:avLst/>
          </a:prstGeom>
        </p:spPr>
      </p:pic>
      <p:sp>
        <p:nvSpPr>
          <p:cNvPr id="3" name="Rectangle 2">
            <a:extLst>
              <a:ext uri="{FF2B5EF4-FFF2-40B4-BE49-F238E27FC236}">
                <a16:creationId xmlns:a16="http://schemas.microsoft.com/office/drawing/2014/main" id="{007B55EC-BFE2-474B-AA3D-BE537486C1F5}"/>
              </a:ext>
            </a:extLst>
          </p:cNvPr>
          <p:cNvSpPr/>
          <p:nvPr/>
        </p:nvSpPr>
        <p:spPr>
          <a:xfrm>
            <a:off x="849748" y="1889749"/>
            <a:ext cx="1901483" cy="307777"/>
          </a:xfrm>
          <a:prstGeom prst="rect">
            <a:avLst/>
          </a:prstGeom>
        </p:spPr>
        <p:txBody>
          <a:bodyPr wrap="none">
            <a:spAutoFit/>
          </a:bodyPr>
          <a:lstStyle/>
          <a:p>
            <a:r>
              <a:rPr lang="en-US" b="1" dirty="0">
                <a:solidFill>
                  <a:srgbClr val="009999"/>
                </a:solidFill>
              </a:rPr>
              <a:t>Functional Tradition</a:t>
            </a:r>
            <a:endParaRPr lang="en-US" dirty="0"/>
          </a:p>
        </p:txBody>
      </p:sp>
      <p:sp>
        <p:nvSpPr>
          <p:cNvPr id="9" name="Rectangle 8">
            <a:extLst>
              <a:ext uri="{FF2B5EF4-FFF2-40B4-BE49-F238E27FC236}">
                <a16:creationId xmlns:a16="http://schemas.microsoft.com/office/drawing/2014/main" id="{33759DCB-CE60-174A-8D24-D2EC6B16F5BC}"/>
              </a:ext>
            </a:extLst>
          </p:cNvPr>
          <p:cNvSpPr/>
          <p:nvPr/>
        </p:nvSpPr>
        <p:spPr>
          <a:xfrm>
            <a:off x="4237693" y="1524478"/>
            <a:ext cx="1794081" cy="307777"/>
          </a:xfrm>
          <a:prstGeom prst="rect">
            <a:avLst/>
          </a:prstGeom>
        </p:spPr>
        <p:txBody>
          <a:bodyPr wrap="none">
            <a:spAutoFit/>
          </a:bodyPr>
          <a:lstStyle/>
          <a:p>
            <a:r>
              <a:rPr lang="en-US" b="1" dirty="0">
                <a:solidFill>
                  <a:srgbClr val="009999"/>
                </a:solidFill>
              </a:rPr>
              <a:t>Meaning-Centered </a:t>
            </a:r>
            <a:endParaRPr lang="en-US" dirty="0"/>
          </a:p>
        </p:txBody>
      </p:sp>
      <p:sp>
        <p:nvSpPr>
          <p:cNvPr id="10" name="Rectangle 9">
            <a:extLst>
              <a:ext uri="{FF2B5EF4-FFF2-40B4-BE49-F238E27FC236}">
                <a16:creationId xmlns:a16="http://schemas.microsoft.com/office/drawing/2014/main" id="{60D8BB2B-F6E9-834A-8D6F-6B6D058B06FF}"/>
              </a:ext>
            </a:extLst>
          </p:cNvPr>
          <p:cNvSpPr/>
          <p:nvPr/>
        </p:nvSpPr>
        <p:spPr>
          <a:xfrm>
            <a:off x="6928329" y="1928299"/>
            <a:ext cx="2215671" cy="307777"/>
          </a:xfrm>
          <a:prstGeom prst="rect">
            <a:avLst/>
          </a:prstGeom>
        </p:spPr>
        <p:txBody>
          <a:bodyPr wrap="none">
            <a:spAutoFit/>
          </a:bodyPr>
          <a:lstStyle/>
          <a:p>
            <a:r>
              <a:rPr lang="en-US" b="1" dirty="0">
                <a:solidFill>
                  <a:srgbClr val="009999"/>
                </a:solidFill>
              </a:rPr>
              <a:t>Emerging Perspectives </a:t>
            </a:r>
            <a:endParaRPr lang="en-US" dirty="0"/>
          </a:p>
        </p:txBody>
      </p:sp>
    </p:spTree>
    <p:extLst>
      <p:ext uri="{BB962C8B-B14F-4D97-AF65-F5344CB8AC3E}">
        <p14:creationId xmlns:p14="http://schemas.microsoft.com/office/powerpoint/2010/main" val="310098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2019300" y="0"/>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Introduction: Perspectives for Organizational Communication </a:t>
            </a:r>
          </a:p>
        </p:txBody>
      </p:sp>
      <p:sp>
        <p:nvSpPr>
          <p:cNvPr id="51" name="Shape 51"/>
          <p:cNvSpPr txBox="1">
            <a:spLocks noGrp="1"/>
          </p:cNvSpPr>
          <p:nvPr>
            <p:ph type="body" idx="1"/>
          </p:nvPr>
        </p:nvSpPr>
        <p:spPr>
          <a:xfrm>
            <a:off x="231775" y="15811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2.1 </a:t>
            </a: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Distinguish among the functional tradition, the meaning-centered approach, and emerging perspectives </a:t>
            </a: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pic>
        <p:nvPicPr>
          <p:cNvPr id="2" name="Picture 1">
            <a:extLst>
              <a:ext uri="{FF2B5EF4-FFF2-40B4-BE49-F238E27FC236}">
                <a16:creationId xmlns:a16="http://schemas.microsoft.com/office/drawing/2014/main" id="{0661FC32-D8CA-5B4F-B05B-8F6D71849572}"/>
              </a:ext>
            </a:extLst>
          </p:cNvPr>
          <p:cNvPicPr>
            <a:picLocks noChangeAspect="1"/>
          </p:cNvPicPr>
          <p:nvPr/>
        </p:nvPicPr>
        <p:blipFill>
          <a:blip r:embed="rId3"/>
          <a:stretch>
            <a:fillRect/>
          </a:stretch>
        </p:blipFill>
        <p:spPr>
          <a:xfrm>
            <a:off x="3073400" y="2926764"/>
            <a:ext cx="2997200" cy="2997200"/>
          </a:xfrm>
          <a:prstGeom prst="rect">
            <a:avLst/>
          </a:prstGeom>
          <a:ln>
            <a:noFill/>
          </a:ln>
          <a:effectLst>
            <a:outerShdw blurRad="292100" dist="139700" dir="2700000" algn="tl" rotWithShape="0">
              <a:srgbClr val="333333">
                <a:alpha val="65000"/>
              </a:srgbClr>
            </a:outerShdw>
          </a:effectLst>
        </p:spPr>
      </p:pic>
      <p:sp>
        <p:nvSpPr>
          <p:cNvPr id="66" name="Shape 66"/>
          <p:cNvSpPr txBox="1">
            <a:spLocks noGrp="1"/>
          </p:cNvSpPr>
          <p:nvPr>
            <p:ph type="title"/>
          </p:nvPr>
        </p:nvSpPr>
        <p:spPr>
          <a:xfrm>
            <a:off x="1816100" y="503237"/>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The Functional Tradition </a:t>
            </a:r>
          </a:p>
        </p:txBody>
      </p:sp>
      <p:sp>
        <p:nvSpPr>
          <p:cNvPr id="67" name="Shape 67"/>
          <p:cNvSpPr txBox="1">
            <a:spLocks noGrp="1"/>
          </p:cNvSpPr>
          <p:nvPr>
            <p:ph type="body" idx="1"/>
          </p:nvPr>
        </p:nvSpPr>
        <p:spPr>
          <a:xfrm>
            <a:off x="1955800" y="1323179"/>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24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Objective 2.2 Describe the functional tradition to organizational communication </a:t>
            </a: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Shape 74"/>
          <p:cNvSpPr txBox="1">
            <a:spLocks noGrp="1"/>
          </p:cNvSpPr>
          <p:nvPr>
            <p:ph type="title"/>
          </p:nvPr>
        </p:nvSpPr>
        <p:spPr>
          <a:xfrm>
            <a:off x="1739900" y="3762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2.2 The Functional Tradition </a:t>
            </a:r>
            <a:r>
              <a:rPr lang="en-US" sz="2400" b="1" i="0" u="none" strike="noStrike" cap="none" baseline="0" dirty="0">
                <a:solidFill>
                  <a:srgbClr val="009999"/>
                </a:solidFill>
                <a:latin typeface="Arial"/>
                <a:ea typeface="Arial"/>
                <a:cs typeface="Arial"/>
                <a:sym typeface="Arial"/>
              </a:rPr>
              <a:t>(1 of 8)</a:t>
            </a:r>
          </a:p>
        </p:txBody>
      </p:sp>
      <p:sp>
        <p:nvSpPr>
          <p:cNvPr id="75" name="Shape 75"/>
          <p:cNvSpPr txBox="1">
            <a:spLocks noGrp="1"/>
          </p:cNvSpPr>
          <p:nvPr>
            <p:ph type="body" idx="1"/>
          </p:nvPr>
        </p:nvSpPr>
        <p:spPr>
          <a:xfrm>
            <a:off x="457200" y="2000250"/>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2000" b="0" i="0" u="none" strike="noStrike" cap="none" baseline="0" dirty="0">
                <a:solidFill>
                  <a:schemeClr val="dk1"/>
                </a:solidFill>
                <a:latin typeface="Arial"/>
                <a:ea typeface="Arial"/>
                <a:cs typeface="Arial"/>
                <a:sym typeface="Arial"/>
              </a:rPr>
              <a:t> </a:t>
            </a:r>
            <a:r>
              <a:rPr lang="en-US" sz="2400" b="0" i="0" u="none" strike="noStrike" cap="none" baseline="0" dirty="0">
                <a:solidFill>
                  <a:schemeClr val="dk1"/>
                </a:solidFill>
                <a:latin typeface="Arial"/>
                <a:ea typeface="Arial"/>
                <a:cs typeface="Arial"/>
                <a:sym typeface="Arial"/>
              </a:rPr>
              <a:t>Organizational Communication Systems: </a:t>
            </a:r>
            <a:r>
              <a:rPr lang="en-US" sz="2400" b="0" i="0" strike="noStrike" cap="none" baseline="0" dirty="0">
                <a:solidFill>
                  <a:schemeClr val="dk1"/>
                </a:solidFill>
                <a:latin typeface="Arial"/>
                <a:ea typeface="Arial"/>
                <a:cs typeface="Arial"/>
                <a:sym typeface="Arial"/>
              </a:rPr>
              <a:t>Component Parts </a:t>
            </a:r>
          </a:p>
          <a:p>
            <a:pPr marL="342900" marR="0" lvl="0" indent="-342900" algn="l" rtl="0">
              <a:lnSpc>
                <a:spcPct val="100000"/>
              </a:lnSpc>
              <a:spcBef>
                <a:spcPts val="640"/>
              </a:spcBef>
              <a:spcAft>
                <a:spcPts val="0"/>
              </a:spcAft>
              <a:buClr>
                <a:schemeClr val="dk1"/>
              </a:buClr>
              <a:buSzPct val="100000"/>
              <a:buFont typeface="Arial"/>
              <a:buChar char="•"/>
            </a:pPr>
            <a:r>
              <a:rPr lang="en-US" sz="2400" b="0" i="0" u="none" strike="noStrike" cap="none" baseline="0" dirty="0">
                <a:solidFill>
                  <a:schemeClr val="dk1"/>
                </a:solidFill>
                <a:latin typeface="Arial"/>
                <a:ea typeface="Arial"/>
                <a:cs typeface="Arial"/>
                <a:sym typeface="Arial"/>
              </a:rPr>
              <a:t>Communication Inputs  </a:t>
            </a:r>
          </a:p>
          <a:p>
            <a:pPr marL="342900" marR="0" lvl="0" indent="-342900" algn="l" rtl="0">
              <a:lnSpc>
                <a:spcPct val="100000"/>
              </a:lnSpc>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External and internal environment information  </a:t>
            </a:r>
          </a:p>
          <a:p>
            <a:pPr marL="342900" marR="0" lvl="0" indent="-342900" algn="l" rtl="0">
              <a:lnSpc>
                <a:spcPct val="100000"/>
              </a:lnSpc>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Communication inputs  </a:t>
            </a:r>
          </a:p>
          <a:p>
            <a:pPr marL="342900" marR="0" lvl="0" indent="-342900" algn="l" rtl="0">
              <a:lnSpc>
                <a:spcPct val="100000"/>
              </a:lnSpc>
              <a:spcBef>
                <a:spcPts val="560"/>
              </a:spcBef>
              <a:spcAft>
                <a:spcPts val="0"/>
              </a:spcAft>
              <a:buClr>
                <a:schemeClr val="dk1"/>
              </a:buClr>
              <a:buFont typeface="Arial"/>
              <a:buNone/>
            </a:pPr>
            <a:endParaRPr sz="2000" b="0" i="0" u="none" strike="noStrike" cap="none" baseline="0" dirty="0">
              <a:solidFill>
                <a:schemeClr val="dk1"/>
              </a:solidFill>
              <a:latin typeface="Arial"/>
              <a:ea typeface="Arial"/>
              <a:cs typeface="Arial"/>
              <a:sym typeface="Arial"/>
            </a:endParaRPr>
          </a:p>
          <a:p>
            <a:pPr marL="342900" marR="0" lvl="0" indent="-342900" algn="l" rtl="0">
              <a:lnSpc>
                <a:spcPct val="100000"/>
              </a:lnSpc>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a:t>
            </a:r>
          </a:p>
        </p:txBody>
      </p:sp>
      <p:pic>
        <p:nvPicPr>
          <p:cNvPr id="4" name="Picture 3">
            <a:extLst>
              <a:ext uri="{FF2B5EF4-FFF2-40B4-BE49-F238E27FC236}">
                <a16:creationId xmlns:a16="http://schemas.microsoft.com/office/drawing/2014/main" id="{19A125D9-8B0A-5049-B3EF-872502DD9555}"/>
              </a:ext>
            </a:extLst>
          </p:cNvPr>
          <p:cNvPicPr>
            <a:picLocks noChangeAspect="1"/>
          </p:cNvPicPr>
          <p:nvPr/>
        </p:nvPicPr>
        <p:blipFill>
          <a:blip r:embed="rId3"/>
          <a:stretch>
            <a:fillRect/>
          </a:stretch>
        </p:blipFill>
        <p:spPr>
          <a:xfrm>
            <a:off x="4324350" y="3454400"/>
            <a:ext cx="3194050" cy="3194050"/>
          </a:xfrm>
          <a:prstGeom prst="rect">
            <a:avLst/>
          </a:prstGeom>
        </p:spPr>
      </p:pic>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978DD-5C1E-6A47-96C7-64E492D5E8FA}"/>
              </a:ext>
            </a:extLst>
          </p:cNvPr>
          <p:cNvSpPr>
            <a:spLocks noGrp="1"/>
          </p:cNvSpPr>
          <p:nvPr>
            <p:ph type="title"/>
          </p:nvPr>
        </p:nvSpPr>
        <p:spPr>
          <a:xfrm>
            <a:off x="1955800" y="212725"/>
            <a:ext cx="8229600" cy="1143000"/>
          </a:xfrm>
        </p:spPr>
        <p:txBody>
          <a:bodyPr/>
          <a:lstStyle/>
          <a:p>
            <a:pPr>
              <a:buClr>
                <a:srgbClr val="009999"/>
              </a:buClr>
              <a:buSzPct val="25000"/>
            </a:pPr>
            <a:r>
              <a:rPr lang="en-US" sz="2800" b="1" dirty="0">
                <a:solidFill>
                  <a:srgbClr val="009999"/>
                </a:solidFill>
              </a:rPr>
              <a:t>2.2 The Functional Tradition </a:t>
            </a:r>
            <a:br>
              <a:rPr lang="en-US" sz="2800" b="1" dirty="0">
                <a:solidFill>
                  <a:srgbClr val="009999"/>
                </a:solidFill>
              </a:rPr>
            </a:br>
            <a:r>
              <a:rPr lang="en-US" sz="2800" b="1" dirty="0">
                <a:solidFill>
                  <a:srgbClr val="009999"/>
                </a:solidFill>
              </a:rPr>
              <a:t>(1 of 8)</a:t>
            </a:r>
            <a:r>
              <a:rPr lang="ar-SA" sz="2800" b="1" dirty="0">
                <a:solidFill>
                  <a:srgbClr val="009999"/>
                </a:solidFill>
              </a:rPr>
              <a:t>   </a:t>
            </a:r>
            <a:endParaRPr lang="en-US" sz="2800" b="1" dirty="0">
              <a:solidFill>
                <a:srgbClr val="009999"/>
              </a:solidFill>
            </a:endParaRPr>
          </a:p>
        </p:txBody>
      </p:sp>
      <p:sp>
        <p:nvSpPr>
          <p:cNvPr id="3" name="Text Placeholder 2">
            <a:extLst>
              <a:ext uri="{FF2B5EF4-FFF2-40B4-BE49-F238E27FC236}">
                <a16:creationId xmlns:a16="http://schemas.microsoft.com/office/drawing/2014/main" id="{DF6240EA-5D07-8C4D-B9FC-EC7DA84421B6}"/>
              </a:ext>
            </a:extLst>
          </p:cNvPr>
          <p:cNvSpPr>
            <a:spLocks noGrp="1"/>
          </p:cNvSpPr>
          <p:nvPr>
            <p:ph type="body" idx="1"/>
          </p:nvPr>
        </p:nvSpPr>
        <p:spPr>
          <a:xfrm>
            <a:off x="228600" y="1685925"/>
            <a:ext cx="8229600" cy="4525963"/>
          </a:xfrm>
        </p:spPr>
        <p:txBody>
          <a:bodyPr/>
          <a:lstStyle/>
          <a:p>
            <a:pPr marL="0" lvl="0" indent="0">
              <a:spcBef>
                <a:spcPts val="0"/>
              </a:spcBef>
              <a:buSzPct val="25000"/>
              <a:buNone/>
            </a:pPr>
            <a:r>
              <a:rPr lang="en-US" sz="1200" b="1" dirty="0">
                <a:solidFill>
                  <a:schemeClr val="dk1"/>
                </a:solidFill>
              </a:rPr>
              <a:t>Organizational Communication Systems: Component Parts</a:t>
            </a:r>
          </a:p>
          <a:p>
            <a:pPr marL="0" lvl="0" indent="0">
              <a:spcBef>
                <a:spcPts val="0"/>
              </a:spcBef>
              <a:buSzPct val="25000"/>
              <a:buNone/>
            </a:pPr>
            <a:r>
              <a:rPr lang="en-US" sz="1200" dirty="0">
                <a:solidFill>
                  <a:schemeClr val="dk1"/>
                </a:solidFill>
              </a:rPr>
              <a:t> </a:t>
            </a:r>
          </a:p>
          <a:p>
            <a:pPr marL="0" lvl="0" indent="0">
              <a:spcBef>
                <a:spcPts val="0"/>
              </a:spcBef>
              <a:buSzPct val="25000"/>
              <a:buNone/>
            </a:pPr>
            <a:r>
              <a:rPr lang="en-US" sz="1200" dirty="0">
                <a:solidFill>
                  <a:schemeClr val="dk1"/>
                </a:solidFill>
              </a:rPr>
              <a:t>Point 1 – Organizational communication system </a:t>
            </a:r>
          </a:p>
          <a:p>
            <a:pPr marL="457200" lvl="1" indent="0">
              <a:spcBef>
                <a:spcPts val="360"/>
              </a:spcBef>
              <a:buSzPct val="100000"/>
              <a:buNone/>
            </a:pPr>
            <a:endParaRPr lang="en-US" sz="1200" dirty="0">
              <a:solidFill>
                <a:schemeClr val="dk1"/>
              </a:solidFill>
            </a:endParaRPr>
          </a:p>
          <a:p>
            <a:pPr marL="457200" lvl="1" indent="0">
              <a:spcBef>
                <a:spcPts val="360"/>
              </a:spcBef>
              <a:buSzPct val="100000"/>
              <a:buNone/>
            </a:pPr>
            <a:r>
              <a:rPr lang="en-US" sz="1200" dirty="0">
                <a:solidFill>
                  <a:schemeClr val="dk1"/>
                </a:solidFill>
              </a:rPr>
              <a:t>Answers questions like </a:t>
            </a:r>
            <a:r>
              <a:rPr lang="en-US" sz="1200" b="1" u="sng" dirty="0">
                <a:solidFill>
                  <a:srgbClr val="FF0000"/>
                </a:solidFill>
              </a:rPr>
              <a:t>what are the main parts, what parts work together, etc.</a:t>
            </a:r>
          </a:p>
          <a:p>
            <a:pPr marL="457200" lvl="1" indent="0">
              <a:spcBef>
                <a:spcPts val="360"/>
              </a:spcBef>
              <a:buSzPct val="100000"/>
              <a:buNone/>
            </a:pPr>
            <a:r>
              <a:rPr lang="en-US" sz="1200" b="1" u="sng" dirty="0">
                <a:solidFill>
                  <a:srgbClr val="FF0000"/>
                </a:solidFill>
              </a:rPr>
              <a:t> </a:t>
            </a:r>
          </a:p>
          <a:p>
            <a:pPr marL="0" lvl="0" indent="0">
              <a:spcBef>
                <a:spcPts val="0"/>
              </a:spcBef>
              <a:buSzPct val="25000"/>
              <a:buNone/>
            </a:pPr>
            <a:r>
              <a:rPr lang="en-US" sz="1200" b="1" dirty="0">
                <a:solidFill>
                  <a:schemeClr val="dk1"/>
                </a:solidFill>
              </a:rPr>
              <a:t>Communication Inputs</a:t>
            </a:r>
            <a:r>
              <a:rPr lang="en-US" sz="1200" dirty="0">
                <a:solidFill>
                  <a:schemeClr val="dk1"/>
                </a:solidFill>
              </a:rPr>
              <a:t>  </a:t>
            </a:r>
          </a:p>
          <a:p>
            <a:pPr marL="0" lvl="0" indent="0">
              <a:spcBef>
                <a:spcPts val="0"/>
              </a:spcBef>
              <a:buSzPct val="25000"/>
              <a:buNone/>
            </a:pPr>
            <a:endParaRPr lang="en-US" sz="1200" dirty="0">
              <a:solidFill>
                <a:schemeClr val="dk1"/>
              </a:solidFill>
            </a:endParaRPr>
          </a:p>
          <a:p>
            <a:pPr marL="0" lvl="0" indent="0">
              <a:spcBef>
                <a:spcPts val="0"/>
              </a:spcBef>
              <a:buSzPct val="25000"/>
              <a:buNone/>
            </a:pPr>
            <a:r>
              <a:rPr lang="en-US" sz="1200" dirty="0">
                <a:solidFill>
                  <a:schemeClr val="dk1"/>
                </a:solidFill>
              </a:rPr>
              <a:t>Point 1 – </a:t>
            </a:r>
            <a:r>
              <a:rPr lang="en-US" sz="1200" b="1" u="sng" dirty="0">
                <a:solidFill>
                  <a:schemeClr val="dk1"/>
                </a:solidFill>
              </a:rPr>
              <a:t>External</a:t>
            </a:r>
            <a:r>
              <a:rPr lang="en-US" sz="1200" dirty="0">
                <a:solidFill>
                  <a:schemeClr val="dk1"/>
                </a:solidFill>
              </a:rPr>
              <a:t> and </a:t>
            </a:r>
            <a:r>
              <a:rPr lang="en-US" sz="1200" b="1" u="sng" dirty="0">
                <a:solidFill>
                  <a:schemeClr val="dk1"/>
                </a:solidFill>
              </a:rPr>
              <a:t> interna</a:t>
            </a:r>
            <a:r>
              <a:rPr lang="en-US" sz="1200" b="1" dirty="0">
                <a:solidFill>
                  <a:schemeClr val="dk1"/>
                </a:solidFill>
              </a:rPr>
              <a:t>l  </a:t>
            </a:r>
            <a:r>
              <a:rPr lang="en-US" sz="1200" dirty="0">
                <a:solidFill>
                  <a:schemeClr val="dk1"/>
                </a:solidFill>
              </a:rPr>
              <a:t>environment information  </a:t>
            </a:r>
          </a:p>
          <a:p>
            <a:pPr marL="457200" lvl="1" indent="0">
              <a:spcBef>
                <a:spcPts val="360"/>
              </a:spcBef>
              <a:buSzPct val="100000"/>
              <a:buFont typeface="Arial"/>
              <a:buChar char="•"/>
            </a:pPr>
            <a:r>
              <a:rPr lang="en-US" sz="1200" dirty="0">
                <a:solidFill>
                  <a:schemeClr val="dk1"/>
                </a:solidFill>
              </a:rPr>
              <a:t> Internal environment takes information from external environment</a:t>
            </a:r>
          </a:p>
          <a:p>
            <a:pPr marL="457200" lvl="1" indent="0">
              <a:spcBef>
                <a:spcPts val="360"/>
              </a:spcBef>
              <a:buSzPct val="100000"/>
              <a:buFont typeface="Arial"/>
              <a:buChar char="•"/>
            </a:pPr>
            <a:r>
              <a:rPr lang="en-US" sz="1200" dirty="0">
                <a:solidFill>
                  <a:srgbClr val="FF0000"/>
                </a:solidFill>
              </a:rPr>
              <a:t> Relationship </a:t>
            </a:r>
            <a:r>
              <a:rPr lang="en-US" sz="1200" dirty="0">
                <a:solidFill>
                  <a:schemeClr val="dk1"/>
                </a:solidFill>
              </a:rPr>
              <a:t>between external environment information and internal </a:t>
            </a:r>
          </a:p>
          <a:p>
            <a:pPr marL="457200" lvl="1" indent="0">
              <a:spcBef>
                <a:spcPts val="360"/>
              </a:spcBef>
              <a:buSzPct val="100000"/>
              <a:buFont typeface="Arial"/>
              <a:buChar char="•"/>
            </a:pPr>
            <a:r>
              <a:rPr lang="en-US" sz="1200" dirty="0">
                <a:solidFill>
                  <a:schemeClr val="dk1"/>
                </a:solidFill>
              </a:rPr>
              <a:t>information </a:t>
            </a:r>
            <a:r>
              <a:rPr lang="en-US" sz="1200" dirty="0">
                <a:solidFill>
                  <a:srgbClr val="FF0000"/>
                </a:solidFill>
              </a:rPr>
              <a:t>processing</a:t>
            </a:r>
          </a:p>
          <a:p>
            <a:pPr marL="457200" lvl="1" indent="0">
              <a:spcBef>
                <a:spcPts val="360"/>
              </a:spcBef>
              <a:buSzPct val="100000"/>
              <a:buNone/>
            </a:pPr>
            <a:endParaRPr lang="en-US" sz="1200" dirty="0">
              <a:solidFill>
                <a:schemeClr val="dk1"/>
              </a:solidFill>
            </a:endParaRPr>
          </a:p>
          <a:p>
            <a:pPr marL="0" lvl="0" indent="0">
              <a:spcBef>
                <a:spcPts val="0"/>
              </a:spcBef>
              <a:buSzPct val="25000"/>
              <a:buNone/>
            </a:pPr>
            <a:r>
              <a:rPr lang="en-US" sz="1200" dirty="0">
                <a:solidFill>
                  <a:schemeClr val="dk1"/>
                </a:solidFill>
              </a:rPr>
              <a:t>Point 2 – Communication inputs </a:t>
            </a:r>
          </a:p>
          <a:p>
            <a:pPr marL="0" lvl="0" indent="0">
              <a:spcBef>
                <a:spcPts val="0"/>
              </a:spcBef>
              <a:buSzPct val="25000"/>
              <a:buNone/>
            </a:pPr>
            <a:endParaRPr lang="en-US" sz="1200" dirty="0">
              <a:solidFill>
                <a:schemeClr val="dk1"/>
              </a:solidFill>
            </a:endParaRPr>
          </a:p>
          <a:p>
            <a:pPr marL="457200" lvl="1" indent="0">
              <a:spcBef>
                <a:spcPts val="360"/>
              </a:spcBef>
              <a:buSzPct val="100000"/>
              <a:buFont typeface="Arial"/>
              <a:buChar char="•"/>
            </a:pPr>
            <a:r>
              <a:rPr lang="en-US" sz="1200" dirty="0">
                <a:solidFill>
                  <a:schemeClr val="dk1"/>
                </a:solidFill>
              </a:rPr>
              <a:t> Any information in external environment that can </a:t>
            </a:r>
            <a:r>
              <a:rPr lang="en-US" sz="1200" dirty="0">
                <a:solidFill>
                  <a:srgbClr val="FF0000"/>
                </a:solidFill>
              </a:rPr>
              <a:t>influence</a:t>
            </a:r>
            <a:r>
              <a:rPr lang="en-US" sz="1200" dirty="0">
                <a:solidFill>
                  <a:schemeClr val="dk1"/>
                </a:solidFill>
              </a:rPr>
              <a:t> the  communication system’s</a:t>
            </a:r>
          </a:p>
          <a:p>
            <a:pPr marL="457200" lvl="1" indent="0">
              <a:spcBef>
                <a:spcPts val="360"/>
              </a:spcBef>
              <a:buSzPct val="100000"/>
              <a:buNone/>
            </a:pPr>
            <a:r>
              <a:rPr lang="en-US" sz="1200" dirty="0">
                <a:solidFill>
                  <a:schemeClr val="dk1"/>
                </a:solidFill>
              </a:rPr>
              <a:t>   </a:t>
            </a:r>
            <a:r>
              <a:rPr lang="en-US" sz="1200" dirty="0">
                <a:solidFill>
                  <a:srgbClr val="FF0000"/>
                </a:solidFill>
              </a:rPr>
              <a:t>decision making</a:t>
            </a:r>
          </a:p>
          <a:p>
            <a:pPr marL="457200" lvl="1" indent="0">
              <a:spcBef>
                <a:spcPts val="360"/>
              </a:spcBef>
              <a:buSzPct val="100000"/>
              <a:buNone/>
            </a:pPr>
            <a:endParaRPr lang="en-US" sz="1200" dirty="0">
              <a:solidFill>
                <a:schemeClr val="dk1"/>
              </a:solidFill>
            </a:endParaRPr>
          </a:p>
          <a:p>
            <a:pPr marL="457200" lvl="1" indent="0">
              <a:spcBef>
                <a:spcPts val="360"/>
              </a:spcBef>
              <a:buSzPct val="100000"/>
              <a:buFont typeface="Arial"/>
              <a:buChar char="•"/>
            </a:pPr>
            <a:r>
              <a:rPr lang="en-US" sz="1200" dirty="0">
                <a:solidFill>
                  <a:schemeClr val="dk1"/>
                </a:solidFill>
              </a:rPr>
              <a:t> Vital for an organization to have accurate and timely information to adapt and change </a:t>
            </a:r>
          </a:p>
          <a:p>
            <a:pPr marL="0" lvl="0" indent="0">
              <a:spcBef>
                <a:spcPts val="0"/>
              </a:spcBef>
              <a:buNone/>
            </a:pPr>
            <a:endParaRPr lang="en-US" sz="1200" dirty="0">
              <a:solidFill>
                <a:schemeClr val="dk1"/>
              </a:solidFill>
            </a:endParaRPr>
          </a:p>
          <a:p>
            <a:pPr marL="342900" marR="0" indent="-50800" algn="r" rtl="1">
              <a:lnSpc>
                <a:spcPct val="100000"/>
              </a:lnSpc>
              <a:spcBef>
                <a:spcPts val="640"/>
              </a:spcBef>
              <a:spcAft>
                <a:spcPts val="0"/>
              </a:spcAft>
              <a:buClr>
                <a:schemeClr val="dk1"/>
              </a:buClr>
              <a:buFont typeface="Arial"/>
              <a:buChar char="•"/>
            </a:pPr>
            <a:endParaRPr lang="en-US" dirty="0"/>
          </a:p>
        </p:txBody>
      </p:sp>
      <p:pic>
        <p:nvPicPr>
          <p:cNvPr id="5" name="Picture 4">
            <a:extLst>
              <a:ext uri="{FF2B5EF4-FFF2-40B4-BE49-F238E27FC236}">
                <a16:creationId xmlns:a16="http://schemas.microsoft.com/office/drawing/2014/main" id="{D3E8F1E3-6C02-4A40-A5AA-50C735B0D75B}"/>
              </a:ext>
            </a:extLst>
          </p:cNvPr>
          <p:cNvPicPr>
            <a:picLocks noChangeAspect="1"/>
          </p:cNvPicPr>
          <p:nvPr/>
        </p:nvPicPr>
        <p:blipFill>
          <a:blip r:embed="rId3"/>
          <a:stretch>
            <a:fillRect/>
          </a:stretch>
        </p:blipFill>
        <p:spPr>
          <a:xfrm>
            <a:off x="2918271" y="457200"/>
            <a:ext cx="5959029" cy="6008688"/>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6B20407C-E56F-B545-96AE-7D84C5D11D33}"/>
              </a:ext>
            </a:extLst>
          </p:cNvPr>
          <p:cNvSpPr txBox="1"/>
          <p:nvPr/>
        </p:nvSpPr>
        <p:spPr>
          <a:xfrm>
            <a:off x="2880013" y="780045"/>
            <a:ext cx="2552700" cy="461665"/>
          </a:xfrm>
          <a:prstGeom prst="rect">
            <a:avLst/>
          </a:prstGeom>
          <a:noFill/>
        </p:spPr>
        <p:txBody>
          <a:bodyPr wrap="square" rtlCol="0">
            <a:spAutoFit/>
          </a:bodyPr>
          <a:lstStyle/>
          <a:p>
            <a:pPr marR="0" algn="ctr" rtl="1">
              <a:lnSpc>
                <a:spcPct val="100000"/>
              </a:lnSpc>
              <a:spcBef>
                <a:spcPts val="0"/>
              </a:spcBef>
              <a:spcAft>
                <a:spcPts val="0"/>
              </a:spcAft>
              <a:buNone/>
            </a:pPr>
            <a:r>
              <a:rPr lang="ar-SA" sz="2400" b="1" dirty="0"/>
              <a:t>المدرسة العلمية</a:t>
            </a:r>
            <a:endParaRPr lang="en-US" sz="2400" b="1" dirty="0"/>
          </a:p>
        </p:txBody>
      </p:sp>
    </p:spTree>
    <p:extLst>
      <p:ext uri="{BB962C8B-B14F-4D97-AF65-F5344CB8AC3E}">
        <p14:creationId xmlns:p14="http://schemas.microsoft.com/office/powerpoint/2010/main" val="3727308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465A51D-A96C-1940-8C90-68A66057A5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57400" y="1510678"/>
            <a:ext cx="5143500" cy="5144122"/>
          </a:xfrm>
          <a:prstGeom prst="rect">
            <a:avLst/>
          </a:prstGeom>
        </p:spPr>
      </p:pic>
      <p:sp>
        <p:nvSpPr>
          <p:cNvPr id="6" name="Rectangle 5">
            <a:extLst>
              <a:ext uri="{FF2B5EF4-FFF2-40B4-BE49-F238E27FC236}">
                <a16:creationId xmlns:a16="http://schemas.microsoft.com/office/drawing/2014/main" id="{18097FF3-F39D-D74B-9EF4-7C6D897C87D2}"/>
              </a:ext>
            </a:extLst>
          </p:cNvPr>
          <p:cNvSpPr/>
          <p:nvPr/>
        </p:nvSpPr>
        <p:spPr>
          <a:xfrm>
            <a:off x="1886904" y="608112"/>
            <a:ext cx="7274748" cy="461665"/>
          </a:xfrm>
          <a:prstGeom prst="rect">
            <a:avLst/>
          </a:prstGeom>
        </p:spPr>
        <p:txBody>
          <a:bodyPr wrap="none">
            <a:spAutoFit/>
          </a:bodyPr>
          <a:lstStyle/>
          <a:p>
            <a:r>
              <a:rPr lang="en-US" sz="2400" b="1" dirty="0">
                <a:solidFill>
                  <a:srgbClr val="009999"/>
                </a:solidFill>
              </a:rPr>
              <a:t>External And  Internal  Environment Information </a:t>
            </a:r>
          </a:p>
        </p:txBody>
      </p:sp>
    </p:spTree>
    <p:extLst>
      <p:ext uri="{BB962C8B-B14F-4D97-AF65-F5344CB8AC3E}">
        <p14:creationId xmlns:p14="http://schemas.microsoft.com/office/powerpoint/2010/main" val="23407271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3" name="Rectangle 2">
            <a:extLst>
              <a:ext uri="{FF2B5EF4-FFF2-40B4-BE49-F238E27FC236}">
                <a16:creationId xmlns:a16="http://schemas.microsoft.com/office/drawing/2014/main" id="{FFC9C4DE-C661-4D4F-B355-C96482DFEA9C}"/>
              </a:ext>
            </a:extLst>
          </p:cNvPr>
          <p:cNvSpPr/>
          <p:nvPr/>
        </p:nvSpPr>
        <p:spPr>
          <a:xfrm>
            <a:off x="457200" y="2091899"/>
            <a:ext cx="4064000" cy="1423613"/>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Shape 82"/>
          <p:cNvSpPr txBox="1">
            <a:spLocks noGrp="1"/>
          </p:cNvSpPr>
          <p:nvPr>
            <p:ph type="title"/>
          </p:nvPr>
        </p:nvSpPr>
        <p:spPr>
          <a:xfrm>
            <a:off x="457200" y="2746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a:solidFill>
                  <a:srgbClr val="009999"/>
                </a:solidFill>
                <a:latin typeface="Arial"/>
                <a:ea typeface="Arial"/>
                <a:cs typeface="Arial"/>
                <a:sym typeface="Arial"/>
              </a:rPr>
              <a:t>2.2 The Functional Tradition </a:t>
            </a:r>
            <a:r>
              <a:rPr lang="en-US" sz="2400" b="1" i="0" u="none" strike="noStrike" cap="none" baseline="0">
                <a:solidFill>
                  <a:srgbClr val="009999"/>
                </a:solidFill>
                <a:latin typeface="Arial"/>
                <a:ea typeface="Arial"/>
                <a:cs typeface="Arial"/>
                <a:sym typeface="Arial"/>
              </a:rPr>
              <a:t>(2 of 8)</a:t>
            </a:r>
          </a:p>
        </p:txBody>
      </p:sp>
      <p:sp>
        <p:nvSpPr>
          <p:cNvPr id="83" name="Shape 83"/>
          <p:cNvSpPr txBox="1">
            <a:spLocks noGrp="1"/>
          </p:cNvSpPr>
          <p:nvPr>
            <p:ph type="body" idx="1"/>
          </p:nvPr>
        </p:nvSpPr>
        <p:spPr>
          <a:xfrm>
            <a:off x="572946" y="2283386"/>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Internal communication</a:t>
            </a:r>
            <a:r>
              <a:rPr lang="en-US" sz="18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100000"/>
              <a:buFont typeface="Arial"/>
              <a:buChar char="•"/>
            </a:pPr>
            <a:r>
              <a:rPr lang="en-US" sz="1800" b="0" i="0" u="none" strike="noStrike" cap="none" baseline="0" dirty="0">
                <a:solidFill>
                  <a:schemeClr val="dk1"/>
                </a:solidFill>
                <a:latin typeface="Arial"/>
                <a:ea typeface="Arial"/>
                <a:cs typeface="Arial"/>
                <a:sym typeface="Arial"/>
              </a:rPr>
              <a:t>Communication Output</a:t>
            </a:r>
          </a:p>
          <a:p>
            <a:pPr marL="342900" marR="0" lvl="0" indent="-342900" algn="l" rtl="0">
              <a:lnSpc>
                <a:spcPct val="100000"/>
              </a:lnSpc>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Nature of output </a:t>
            </a:r>
          </a:p>
          <a:p>
            <a:pPr marL="342900" marR="0" lvl="0" indent="-342900" algn="l" rtl="0">
              <a:lnSpc>
                <a:spcPct val="100000"/>
              </a:lnSpc>
              <a:spcBef>
                <a:spcPts val="560"/>
              </a:spcBef>
              <a:spcAft>
                <a:spcPts val="0"/>
              </a:spcAft>
              <a:buClr>
                <a:schemeClr val="dk1"/>
              </a:buClr>
              <a:buFont typeface="Arial"/>
              <a:buNone/>
            </a:pPr>
            <a:endParaRPr sz="2800" b="0" i="0" u="none" strike="noStrike" cap="none" baseline="0" dirty="0">
              <a:solidFill>
                <a:schemeClr val="dk1"/>
              </a:solidFill>
              <a:latin typeface="Arial"/>
              <a:ea typeface="Arial"/>
              <a:cs typeface="Arial"/>
              <a:sym typeface="Arial"/>
            </a:endParaRPr>
          </a:p>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5C25BCF4-4DCC-F543-A630-F13E706FDB2A}"/>
              </a:ext>
            </a:extLst>
          </p:cNvPr>
          <p:cNvSpPr/>
          <p:nvPr/>
        </p:nvSpPr>
        <p:spPr>
          <a:xfrm>
            <a:off x="5215479" y="2331898"/>
            <a:ext cx="5149516" cy="2987485"/>
          </a:xfrm>
          <a:prstGeom prst="rect">
            <a:avLst/>
          </a:prstGeom>
        </p:spPr>
        <p:txBody>
          <a:bodyPr wrap="square">
            <a:spAutoFit/>
          </a:bodyPr>
          <a:lstStyle/>
          <a:p>
            <a:pPr lvl="1">
              <a:lnSpc>
                <a:spcPct val="90000"/>
              </a:lnSpc>
              <a:buClr>
                <a:schemeClr val="dk1"/>
              </a:buClr>
            </a:pPr>
            <a:endParaRPr lang="en-US" dirty="0">
              <a:solidFill>
                <a:schemeClr val="dk1"/>
              </a:solidFill>
            </a:endParaRPr>
          </a:p>
          <a:p>
            <a:pPr lvl="1">
              <a:lnSpc>
                <a:spcPct val="90000"/>
              </a:lnSpc>
              <a:buClr>
                <a:schemeClr val="dk1"/>
              </a:buClr>
            </a:pPr>
            <a:endParaRPr lang="en-US" dirty="0">
              <a:solidFill>
                <a:schemeClr val="dk1"/>
              </a:solidFill>
            </a:endParaRPr>
          </a:p>
          <a:p>
            <a:pPr lvl="0">
              <a:lnSpc>
                <a:spcPct val="90000"/>
              </a:lnSpc>
              <a:buClr>
                <a:schemeClr val="dk1"/>
              </a:buClr>
              <a:buSzPct val="25000"/>
            </a:pPr>
            <a:r>
              <a:rPr lang="en-US" b="1" dirty="0">
                <a:solidFill>
                  <a:schemeClr val="dk1"/>
                </a:solidFill>
              </a:rPr>
              <a:t>Communication Output</a:t>
            </a:r>
            <a:r>
              <a:rPr lang="en-US" dirty="0">
                <a:solidFill>
                  <a:schemeClr val="dk1"/>
                </a:solidFill>
              </a:rPr>
              <a:t> </a:t>
            </a:r>
          </a:p>
          <a:p>
            <a:pPr lvl="0">
              <a:lnSpc>
                <a:spcPct val="90000"/>
              </a:lnSpc>
              <a:buClr>
                <a:schemeClr val="dk1"/>
              </a:buClr>
              <a:buSzPct val="25000"/>
            </a:pPr>
            <a:r>
              <a:rPr lang="en-US" dirty="0">
                <a:solidFill>
                  <a:schemeClr val="dk1"/>
                </a:solidFill>
              </a:rPr>
              <a:t>Point 1 :</a:t>
            </a:r>
          </a:p>
          <a:p>
            <a:pPr lvl="0">
              <a:lnSpc>
                <a:spcPct val="90000"/>
              </a:lnSpc>
              <a:buClr>
                <a:schemeClr val="dk1"/>
              </a:buClr>
              <a:buSzPct val="25000"/>
            </a:pPr>
            <a:endParaRPr lang="en-US" dirty="0">
              <a:solidFill>
                <a:schemeClr val="dk1"/>
              </a:solidFill>
            </a:endParaRPr>
          </a:p>
          <a:p>
            <a:pPr lvl="0">
              <a:lnSpc>
                <a:spcPct val="90000"/>
              </a:lnSpc>
              <a:buClr>
                <a:schemeClr val="dk1"/>
              </a:buClr>
              <a:buSzPct val="25000"/>
            </a:pPr>
            <a:r>
              <a:rPr lang="en-US" dirty="0">
                <a:solidFill>
                  <a:schemeClr val="dk1"/>
                </a:solidFill>
              </a:rPr>
              <a:t>Messages to external environment from</a:t>
            </a:r>
          </a:p>
          <a:p>
            <a:pPr lvl="0">
              <a:lnSpc>
                <a:spcPct val="90000"/>
              </a:lnSpc>
              <a:buClr>
                <a:schemeClr val="dk1"/>
              </a:buClr>
              <a:buSzPct val="25000"/>
            </a:pPr>
            <a:r>
              <a:rPr lang="en-US" dirty="0">
                <a:solidFill>
                  <a:schemeClr val="dk1"/>
                </a:solidFill>
              </a:rPr>
              <a:t> within the organization</a:t>
            </a:r>
          </a:p>
          <a:p>
            <a:pPr lvl="0">
              <a:lnSpc>
                <a:spcPct val="90000"/>
              </a:lnSpc>
              <a:buClr>
                <a:schemeClr val="dk1"/>
              </a:buClr>
              <a:buSzPct val="25000"/>
            </a:pPr>
            <a:endParaRPr lang="en-US" dirty="0">
              <a:solidFill>
                <a:schemeClr val="dk1"/>
              </a:solidFill>
            </a:endParaRPr>
          </a:p>
          <a:p>
            <a:pPr marL="457200" lvl="1">
              <a:lnSpc>
                <a:spcPct val="90000"/>
              </a:lnSpc>
              <a:spcBef>
                <a:spcPts val="360"/>
              </a:spcBef>
              <a:buClr>
                <a:schemeClr val="dk1"/>
              </a:buClr>
              <a:buSzPct val="100000"/>
              <a:buFont typeface="Arial"/>
              <a:buChar char="•"/>
            </a:pPr>
            <a:r>
              <a:rPr lang="en-US" dirty="0">
                <a:solidFill>
                  <a:schemeClr val="dk1"/>
                </a:solidFill>
              </a:rPr>
              <a:t> Results of input and throughput process </a:t>
            </a:r>
          </a:p>
          <a:p>
            <a:pPr marL="457200" lvl="1">
              <a:lnSpc>
                <a:spcPct val="90000"/>
              </a:lnSpc>
              <a:spcBef>
                <a:spcPts val="360"/>
              </a:spcBef>
              <a:buClr>
                <a:schemeClr val="dk1"/>
              </a:buClr>
              <a:buSzPct val="100000"/>
            </a:pPr>
            <a:endParaRPr lang="en-US" dirty="0">
              <a:solidFill>
                <a:schemeClr val="dk1"/>
              </a:solidFill>
            </a:endParaRPr>
          </a:p>
          <a:p>
            <a:pPr lvl="0">
              <a:lnSpc>
                <a:spcPct val="90000"/>
              </a:lnSpc>
              <a:buClr>
                <a:schemeClr val="dk1"/>
              </a:buClr>
              <a:buSzPct val="25000"/>
            </a:pPr>
            <a:r>
              <a:rPr lang="en-US" dirty="0">
                <a:solidFill>
                  <a:schemeClr val="dk1"/>
                </a:solidFill>
              </a:rPr>
              <a:t>Point 2 – Nature of output  </a:t>
            </a:r>
          </a:p>
          <a:p>
            <a:pPr marL="457200" lvl="1">
              <a:lnSpc>
                <a:spcPct val="90000"/>
              </a:lnSpc>
              <a:spcBef>
                <a:spcPts val="360"/>
              </a:spcBef>
              <a:buClr>
                <a:schemeClr val="dk1"/>
              </a:buClr>
              <a:buSzPct val="100000"/>
              <a:buFont typeface="Arial"/>
              <a:buChar char="•"/>
            </a:pPr>
            <a:r>
              <a:rPr lang="en-US" dirty="0">
                <a:solidFill>
                  <a:schemeClr val="dk1"/>
                </a:solidFill>
              </a:rPr>
              <a:t> Intentional </a:t>
            </a:r>
          </a:p>
          <a:p>
            <a:pPr marL="457200" lvl="1">
              <a:lnSpc>
                <a:spcPct val="90000"/>
              </a:lnSpc>
              <a:spcBef>
                <a:spcPts val="360"/>
              </a:spcBef>
              <a:buClr>
                <a:schemeClr val="dk1"/>
              </a:buClr>
              <a:buSzPct val="100000"/>
              <a:buFont typeface="Arial"/>
              <a:buChar char="•"/>
            </a:pPr>
            <a:r>
              <a:rPr lang="en-US" dirty="0">
                <a:solidFill>
                  <a:schemeClr val="dk1"/>
                </a:solidFill>
              </a:rPr>
              <a:t> Unintentional </a:t>
            </a:r>
          </a:p>
          <a:p>
            <a:pPr lvl="0">
              <a:buClr>
                <a:schemeClr val="dk1"/>
              </a:buClr>
            </a:pPr>
            <a:endParaRPr lang="en-US" sz="1100" dirty="0">
              <a:solidFill>
                <a:schemeClr val="dk1"/>
              </a:solidFill>
            </a:endParaRPr>
          </a:p>
        </p:txBody>
      </p:sp>
      <p:pic>
        <p:nvPicPr>
          <p:cNvPr id="5" name="Picture 4">
            <a:extLst>
              <a:ext uri="{FF2B5EF4-FFF2-40B4-BE49-F238E27FC236}">
                <a16:creationId xmlns:a16="http://schemas.microsoft.com/office/drawing/2014/main" id="{A62795C1-8525-6443-BB24-4EDA29E8594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73927" y="3223646"/>
            <a:ext cx="4230546" cy="199139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7" name="Rectangle 6">
            <a:extLst>
              <a:ext uri="{FF2B5EF4-FFF2-40B4-BE49-F238E27FC236}">
                <a16:creationId xmlns:a16="http://schemas.microsoft.com/office/drawing/2014/main" id="{FFC08183-C95A-D048-8B9B-C099DD4ADA94}"/>
              </a:ext>
            </a:extLst>
          </p:cNvPr>
          <p:cNvSpPr/>
          <p:nvPr/>
        </p:nvSpPr>
        <p:spPr>
          <a:xfrm>
            <a:off x="368300" y="1789487"/>
            <a:ext cx="3365500" cy="2744413"/>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Shape 90"/>
          <p:cNvSpPr txBox="1">
            <a:spLocks noGrp="1"/>
          </p:cNvSpPr>
          <p:nvPr>
            <p:ph type="title"/>
          </p:nvPr>
        </p:nvSpPr>
        <p:spPr>
          <a:xfrm>
            <a:off x="457200" y="2746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a:solidFill>
                  <a:srgbClr val="009999"/>
                </a:solidFill>
                <a:latin typeface="Arial"/>
                <a:ea typeface="Arial"/>
                <a:cs typeface="Arial"/>
                <a:sym typeface="Arial"/>
              </a:rPr>
              <a:t>2.2 The Functional Tradition </a:t>
            </a:r>
            <a:r>
              <a:rPr lang="en-US" sz="2400" b="1" i="0" u="none" strike="noStrike" cap="none" baseline="0">
                <a:solidFill>
                  <a:srgbClr val="009999"/>
                </a:solidFill>
                <a:latin typeface="Arial"/>
                <a:ea typeface="Arial"/>
                <a:cs typeface="Arial"/>
                <a:sym typeface="Arial"/>
              </a:rPr>
              <a:t>(3 of 8)</a:t>
            </a:r>
          </a:p>
        </p:txBody>
      </p:sp>
      <p:sp>
        <p:nvSpPr>
          <p:cNvPr id="91" name="Shape 91"/>
          <p:cNvSpPr txBox="1">
            <a:spLocks noGrp="1"/>
          </p:cNvSpPr>
          <p:nvPr>
            <p:ph type="body" idx="1"/>
          </p:nvPr>
        </p:nvSpPr>
        <p:spPr>
          <a:xfrm>
            <a:off x="368300" y="2176163"/>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1200" b="1" i="0" u="none" strike="noStrike" cap="none" baseline="0" dirty="0">
                <a:solidFill>
                  <a:schemeClr val="dk1"/>
                </a:solidFill>
                <a:latin typeface="Arial"/>
                <a:ea typeface="Arial"/>
                <a:cs typeface="Arial"/>
                <a:sym typeface="Arial"/>
              </a:rPr>
              <a:t> </a:t>
            </a:r>
            <a:r>
              <a:rPr lang="en-US" b="1" i="0" u="none" strike="noStrike" cap="none" baseline="0" dirty="0">
                <a:solidFill>
                  <a:schemeClr val="dk1"/>
                </a:solidFill>
                <a:latin typeface="Arial"/>
                <a:ea typeface="Arial"/>
                <a:cs typeface="Arial"/>
                <a:sym typeface="Arial"/>
              </a:rPr>
              <a:t>Open versus Closed Systems  </a:t>
            </a:r>
          </a:p>
          <a:p>
            <a:pPr marL="342900" marR="0" lvl="0" indent="-342900" algn="l" rtl="0">
              <a:lnSpc>
                <a:spcPct val="100000"/>
              </a:lnSpc>
              <a:spcBef>
                <a:spcPts val="640"/>
              </a:spcBef>
              <a:spcAft>
                <a:spcPts val="0"/>
              </a:spcAft>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	- Response of the environment</a:t>
            </a:r>
            <a:r>
              <a:rPr lang="en-US" b="1"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1200" b="1" i="0" u="none" strike="noStrike" cap="none" baseline="0" dirty="0">
                <a:solidFill>
                  <a:schemeClr val="dk1"/>
                </a:solidFill>
                <a:latin typeface="Arial"/>
                <a:ea typeface="Arial"/>
                <a:cs typeface="Arial"/>
                <a:sym typeface="Arial"/>
              </a:rPr>
              <a:t>    - Systems</a:t>
            </a:r>
          </a:p>
          <a:p>
            <a:pPr marL="0" marR="0" lvl="0" indent="0" algn="l" rtl="0">
              <a:lnSpc>
                <a:spcPct val="100000"/>
              </a:lnSpc>
              <a:spcBef>
                <a:spcPts val="640"/>
              </a:spcBef>
              <a:spcAft>
                <a:spcPts val="0"/>
              </a:spcAft>
              <a:buClr>
                <a:schemeClr val="dk1"/>
              </a:buClr>
              <a:buSzPct val="100000"/>
              <a:buNone/>
            </a:pPr>
            <a:r>
              <a:rPr lang="en-US" sz="2000" b="1"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E8C56DE7-1088-014F-9BB5-EEE496C3C861}"/>
              </a:ext>
            </a:extLst>
          </p:cNvPr>
          <p:cNvSpPr/>
          <p:nvPr/>
        </p:nvSpPr>
        <p:spPr>
          <a:xfrm>
            <a:off x="4394200" y="1637731"/>
            <a:ext cx="4749800" cy="4293483"/>
          </a:xfrm>
          <a:prstGeom prst="rect">
            <a:avLst/>
          </a:prstGeom>
        </p:spPr>
        <p:txBody>
          <a:bodyPr wrap="square">
            <a:spAutoFit/>
          </a:bodyPr>
          <a:lstStyle/>
          <a:p>
            <a:pPr lvl="0">
              <a:lnSpc>
                <a:spcPct val="90000"/>
              </a:lnSpc>
              <a:buClr>
                <a:schemeClr val="dk1"/>
              </a:buClr>
              <a:buSzPct val="25000"/>
            </a:pPr>
            <a:r>
              <a:rPr lang="en-US" sz="2000" b="1" dirty="0">
                <a:solidFill>
                  <a:schemeClr val="dk1"/>
                </a:solidFill>
              </a:rPr>
              <a:t>Open versus Closed Systems</a:t>
            </a:r>
            <a:r>
              <a:rPr lang="en-US" sz="2000" dirty="0">
                <a:solidFill>
                  <a:schemeClr val="dk1"/>
                </a:solidFill>
              </a:rPr>
              <a:t> </a:t>
            </a:r>
          </a:p>
          <a:p>
            <a:pPr lvl="0">
              <a:lnSpc>
                <a:spcPct val="90000"/>
              </a:lnSpc>
              <a:buClr>
                <a:schemeClr val="dk1"/>
              </a:buClr>
              <a:buSzPct val="25000"/>
            </a:pPr>
            <a:endParaRPr lang="en-US" dirty="0">
              <a:solidFill>
                <a:schemeClr val="dk1"/>
              </a:solidFill>
            </a:endParaRPr>
          </a:p>
          <a:p>
            <a:pPr lvl="0">
              <a:lnSpc>
                <a:spcPct val="90000"/>
              </a:lnSpc>
              <a:buClr>
                <a:schemeClr val="dk1"/>
              </a:buClr>
              <a:buSzPct val="25000"/>
            </a:pPr>
            <a:endParaRPr lang="en-US" dirty="0">
              <a:solidFill>
                <a:schemeClr val="dk1"/>
              </a:solidFill>
            </a:endParaRPr>
          </a:p>
          <a:p>
            <a:pPr lvl="0">
              <a:lnSpc>
                <a:spcPct val="90000"/>
              </a:lnSpc>
              <a:buClr>
                <a:schemeClr val="dk1"/>
              </a:buClr>
              <a:buSzPct val="25000"/>
            </a:pPr>
            <a:endParaRPr lang="en-US" dirty="0">
              <a:solidFill>
                <a:schemeClr val="dk1"/>
              </a:solidFill>
            </a:endParaRPr>
          </a:p>
          <a:p>
            <a:pPr lvl="0">
              <a:lnSpc>
                <a:spcPct val="90000"/>
              </a:lnSpc>
              <a:buClr>
                <a:schemeClr val="dk1"/>
              </a:buClr>
              <a:buSzPct val="25000"/>
            </a:pPr>
            <a:r>
              <a:rPr lang="en-US" dirty="0">
                <a:solidFill>
                  <a:schemeClr val="dk1"/>
                </a:solidFill>
              </a:rPr>
              <a:t>Point 1 – </a:t>
            </a:r>
            <a:r>
              <a:rPr lang="en-US" b="1" dirty="0">
                <a:solidFill>
                  <a:schemeClr val="dk1"/>
                </a:solidFill>
              </a:rPr>
              <a:t>Response of the environment  </a:t>
            </a:r>
          </a:p>
          <a:p>
            <a:pPr marL="457200" lvl="1">
              <a:lnSpc>
                <a:spcPct val="90000"/>
              </a:lnSpc>
              <a:spcBef>
                <a:spcPts val="360"/>
              </a:spcBef>
              <a:buClr>
                <a:schemeClr val="dk1"/>
              </a:buClr>
              <a:buSzPct val="100000"/>
              <a:buFont typeface="Arial"/>
              <a:buChar char="•"/>
            </a:pPr>
            <a:r>
              <a:rPr lang="en-US" dirty="0">
                <a:solidFill>
                  <a:schemeClr val="dk1"/>
                </a:solidFill>
              </a:rPr>
              <a:t> Feedback from environment becomes </a:t>
            </a:r>
            <a:r>
              <a:rPr lang="en-US" dirty="0">
                <a:solidFill>
                  <a:srgbClr val="FF0000"/>
                </a:solidFill>
              </a:rPr>
              <a:t>new inputs     </a:t>
            </a:r>
            <a:r>
              <a:rPr lang="en-US" dirty="0">
                <a:solidFill>
                  <a:schemeClr val="dk1"/>
                </a:solidFill>
              </a:rPr>
              <a:t>for organization</a:t>
            </a:r>
          </a:p>
          <a:p>
            <a:pPr marL="457200" lvl="1">
              <a:lnSpc>
                <a:spcPct val="90000"/>
              </a:lnSpc>
              <a:spcBef>
                <a:spcPts val="360"/>
              </a:spcBef>
              <a:buClr>
                <a:schemeClr val="dk1"/>
              </a:buClr>
              <a:buSzPct val="100000"/>
            </a:pPr>
            <a:endParaRPr lang="en-US" dirty="0">
              <a:solidFill>
                <a:schemeClr val="dk1"/>
              </a:solidFill>
            </a:endParaRPr>
          </a:p>
          <a:p>
            <a:pPr marL="457200" lvl="1">
              <a:lnSpc>
                <a:spcPct val="90000"/>
              </a:lnSpc>
              <a:spcBef>
                <a:spcPts val="360"/>
              </a:spcBef>
              <a:buClr>
                <a:schemeClr val="dk1"/>
              </a:buClr>
              <a:buSzPct val="100000"/>
              <a:buFont typeface="Arial"/>
              <a:buChar char="•"/>
            </a:pPr>
            <a:r>
              <a:rPr lang="en-US" dirty="0">
                <a:solidFill>
                  <a:schemeClr val="dk1"/>
                </a:solidFill>
              </a:rPr>
              <a:t> The way organization reacts to new input determines what system it is </a:t>
            </a:r>
          </a:p>
          <a:p>
            <a:pPr marL="457200" lvl="1">
              <a:lnSpc>
                <a:spcPct val="90000"/>
              </a:lnSpc>
              <a:spcBef>
                <a:spcPts val="360"/>
              </a:spcBef>
              <a:buClr>
                <a:schemeClr val="dk1"/>
              </a:buClr>
              <a:buSzPct val="100000"/>
            </a:pPr>
            <a:endParaRPr lang="en-US" dirty="0">
              <a:solidFill>
                <a:schemeClr val="dk1"/>
              </a:solidFill>
            </a:endParaRPr>
          </a:p>
          <a:p>
            <a:pPr lvl="0">
              <a:lnSpc>
                <a:spcPct val="90000"/>
              </a:lnSpc>
              <a:buClr>
                <a:schemeClr val="dk1"/>
              </a:buClr>
              <a:buSzPct val="25000"/>
            </a:pPr>
            <a:r>
              <a:rPr lang="en-US" dirty="0">
                <a:solidFill>
                  <a:schemeClr val="dk1"/>
                </a:solidFill>
              </a:rPr>
              <a:t>Point 2 – </a:t>
            </a:r>
            <a:r>
              <a:rPr lang="en-US" b="1" dirty="0">
                <a:solidFill>
                  <a:schemeClr val="dk1"/>
                </a:solidFill>
              </a:rPr>
              <a:t>Type of Systems  </a:t>
            </a:r>
          </a:p>
          <a:p>
            <a:pPr lvl="0">
              <a:lnSpc>
                <a:spcPct val="90000"/>
              </a:lnSpc>
              <a:buClr>
                <a:schemeClr val="dk1"/>
              </a:buClr>
              <a:buSzPct val="25000"/>
            </a:pPr>
            <a:endParaRPr lang="en-US" b="1" dirty="0">
              <a:solidFill>
                <a:schemeClr val="dk1"/>
              </a:solidFill>
            </a:endParaRPr>
          </a:p>
          <a:p>
            <a:pPr marL="457200" lvl="1">
              <a:lnSpc>
                <a:spcPct val="90000"/>
              </a:lnSpc>
              <a:spcBef>
                <a:spcPts val="360"/>
              </a:spcBef>
              <a:buClr>
                <a:schemeClr val="dk1"/>
              </a:buClr>
              <a:buSzPct val="100000"/>
              <a:buFont typeface="Arial"/>
              <a:buChar char="•"/>
            </a:pPr>
            <a:r>
              <a:rPr lang="en-US" dirty="0">
                <a:solidFill>
                  <a:schemeClr val="dk1"/>
                </a:solidFill>
              </a:rPr>
              <a:t> Open: take in new information, transform it, and give it back</a:t>
            </a:r>
          </a:p>
          <a:p>
            <a:pPr marL="457200" lvl="1">
              <a:lnSpc>
                <a:spcPct val="90000"/>
              </a:lnSpc>
              <a:spcBef>
                <a:spcPts val="360"/>
              </a:spcBef>
              <a:buClr>
                <a:schemeClr val="dk1"/>
              </a:buClr>
              <a:buSzPct val="100000"/>
            </a:pPr>
            <a:endParaRPr lang="en-US" dirty="0">
              <a:solidFill>
                <a:schemeClr val="dk1"/>
              </a:solidFill>
            </a:endParaRPr>
          </a:p>
          <a:p>
            <a:pPr marL="457200" lvl="1">
              <a:lnSpc>
                <a:spcPct val="90000"/>
              </a:lnSpc>
              <a:spcBef>
                <a:spcPts val="360"/>
              </a:spcBef>
              <a:buClr>
                <a:schemeClr val="dk1"/>
              </a:buClr>
              <a:buSzPct val="100000"/>
              <a:buFont typeface="Arial"/>
              <a:buChar char="•"/>
            </a:pPr>
            <a:r>
              <a:rPr lang="en-US" dirty="0">
                <a:solidFill>
                  <a:schemeClr val="dk1"/>
                </a:solidFill>
              </a:rPr>
              <a:t> Closed: characterized by lack of input</a:t>
            </a:r>
          </a:p>
          <a:p>
            <a:pPr marL="457200" lvl="1">
              <a:lnSpc>
                <a:spcPct val="90000"/>
              </a:lnSpc>
              <a:spcBef>
                <a:spcPts val="360"/>
              </a:spcBef>
              <a:buClr>
                <a:schemeClr val="dk1"/>
              </a:buClr>
              <a:buSzPct val="100000"/>
              <a:buFont typeface="Arial"/>
              <a:buChar char="•"/>
            </a:pPr>
            <a:r>
              <a:rPr lang="en-US" dirty="0">
                <a:solidFill>
                  <a:schemeClr val="dk1"/>
                </a:solidFill>
              </a:rPr>
              <a:t> Equifinality: ability to use a variety of approaches</a:t>
            </a:r>
          </a:p>
          <a:p>
            <a:pPr marL="457200" lvl="1">
              <a:lnSpc>
                <a:spcPct val="90000"/>
              </a:lnSpc>
              <a:spcBef>
                <a:spcPts val="360"/>
              </a:spcBef>
              <a:buClr>
                <a:schemeClr val="dk1"/>
              </a:buClr>
            </a:pPr>
            <a:endParaRPr lang="en-US" sz="1200" dirty="0">
              <a:solidFill>
                <a:schemeClr val="dk1"/>
              </a:solidFill>
            </a:endParaRPr>
          </a:p>
        </p:txBody>
      </p:sp>
      <p:pic>
        <p:nvPicPr>
          <p:cNvPr id="6" name="Picture 5">
            <a:extLst>
              <a:ext uri="{FF2B5EF4-FFF2-40B4-BE49-F238E27FC236}">
                <a16:creationId xmlns:a16="http://schemas.microsoft.com/office/drawing/2014/main" id="{90721915-AE1C-7849-A480-EC40484AB82E}"/>
              </a:ext>
            </a:extLst>
          </p:cNvPr>
          <p:cNvPicPr>
            <a:picLocks noChangeAspect="1"/>
          </p:cNvPicPr>
          <p:nvPr/>
        </p:nvPicPr>
        <p:blipFill>
          <a:blip r:embed="rId3"/>
          <a:stretch>
            <a:fillRect/>
          </a:stretch>
        </p:blipFill>
        <p:spPr>
          <a:xfrm>
            <a:off x="1104900" y="3400778"/>
            <a:ext cx="4356100" cy="345722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6" name="Rectangle 5">
            <a:extLst>
              <a:ext uri="{FF2B5EF4-FFF2-40B4-BE49-F238E27FC236}">
                <a16:creationId xmlns:a16="http://schemas.microsoft.com/office/drawing/2014/main" id="{EFEF5311-EC51-E840-8AD7-8AE21F910621}"/>
              </a:ext>
            </a:extLst>
          </p:cNvPr>
          <p:cNvSpPr/>
          <p:nvPr/>
        </p:nvSpPr>
        <p:spPr>
          <a:xfrm>
            <a:off x="63500" y="1789487"/>
            <a:ext cx="3124200" cy="1576013"/>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Shape 98"/>
          <p:cNvSpPr txBox="1">
            <a:spLocks noGrp="1"/>
          </p:cNvSpPr>
          <p:nvPr>
            <p:ph type="title"/>
          </p:nvPr>
        </p:nvSpPr>
        <p:spPr>
          <a:xfrm>
            <a:off x="457200" y="2746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a:solidFill>
                  <a:srgbClr val="009999"/>
                </a:solidFill>
                <a:latin typeface="Arial"/>
                <a:ea typeface="Arial"/>
                <a:cs typeface="Arial"/>
                <a:sym typeface="Arial"/>
              </a:rPr>
              <a:t>2.2 The Functional Tradition </a:t>
            </a:r>
            <a:r>
              <a:rPr lang="en-US" sz="2400" b="1" i="0" u="none" strike="noStrike" cap="none" baseline="0">
                <a:solidFill>
                  <a:srgbClr val="009999"/>
                </a:solidFill>
                <a:latin typeface="Arial"/>
                <a:ea typeface="Arial"/>
                <a:cs typeface="Arial"/>
                <a:sym typeface="Arial"/>
              </a:rPr>
              <a:t>(4 of 8)</a:t>
            </a:r>
          </a:p>
        </p:txBody>
      </p:sp>
      <p:sp>
        <p:nvSpPr>
          <p:cNvPr id="99" name="Shape 99"/>
          <p:cNvSpPr txBox="1">
            <a:spLocks noGrp="1"/>
          </p:cNvSpPr>
          <p:nvPr>
            <p:ph type="body" idx="1"/>
          </p:nvPr>
        </p:nvSpPr>
        <p:spPr>
          <a:xfrm>
            <a:off x="114300" y="1862153"/>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1600" b="0" i="0" u="none" strike="noStrike" cap="none" baseline="0" dirty="0">
                <a:solidFill>
                  <a:schemeClr val="dk1"/>
                </a:solidFill>
                <a:latin typeface="Arial"/>
                <a:ea typeface="Arial"/>
                <a:cs typeface="Arial"/>
                <a:sym typeface="Arial"/>
              </a:rPr>
              <a:t> </a:t>
            </a:r>
            <a:r>
              <a:rPr lang="en-US" sz="1800" b="0" i="0" u="none" strike="noStrike" cap="none" baseline="0" dirty="0">
                <a:solidFill>
                  <a:schemeClr val="dk1"/>
                </a:solidFill>
                <a:latin typeface="Arial"/>
                <a:ea typeface="Arial"/>
                <a:cs typeface="Arial"/>
                <a:sym typeface="Arial"/>
              </a:rPr>
              <a:t>Organizing Functions </a:t>
            </a:r>
          </a:p>
          <a:p>
            <a:pPr marL="342900" marR="0" lvl="0" indent="-342900" algn="l" rtl="0">
              <a:lnSpc>
                <a:spcPct val="100000"/>
              </a:lnSpc>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Organizing messages</a:t>
            </a:r>
          </a:p>
          <a:p>
            <a:pPr marL="342900" marR="0" lvl="0" indent="-342900" algn="l" rtl="0">
              <a:lnSpc>
                <a:spcPct val="100000"/>
              </a:lnSpc>
              <a:spcBef>
                <a:spcPts val="640"/>
              </a:spcBef>
              <a:spcAft>
                <a:spcPts val="0"/>
              </a:spcAft>
              <a:buClr>
                <a:schemeClr val="dk1"/>
              </a:buClr>
              <a:buSzPct val="100000"/>
              <a:buFont typeface="Arial"/>
              <a:buChar char="•"/>
            </a:pPr>
            <a:r>
              <a:rPr lang="en-US" sz="1800" b="0" i="0" u="none" strike="noStrike" cap="none" baseline="0" dirty="0">
                <a:solidFill>
                  <a:schemeClr val="dk1"/>
                </a:solidFill>
                <a:latin typeface="Arial"/>
                <a:ea typeface="Arial"/>
                <a:cs typeface="Arial"/>
                <a:sym typeface="Arial"/>
              </a:rPr>
              <a:t> Relationship Functions</a:t>
            </a:r>
            <a:endParaRPr lang="en-US" sz="1600" b="0" i="0" u="none" strike="noStrike" cap="none" baseline="0" dirty="0">
              <a:solidFill>
                <a:schemeClr val="dk1"/>
              </a:solidFill>
              <a:latin typeface="Arial"/>
              <a:ea typeface="Arial"/>
              <a:cs typeface="Arial"/>
              <a:sym typeface="Arial"/>
            </a:endParaRPr>
          </a:p>
          <a:p>
            <a:pPr marL="342900" marR="0" lvl="0" indent="-342900" algn="l" rtl="0">
              <a:lnSpc>
                <a:spcPct val="100000"/>
              </a:lnSpc>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Relationship messages  </a:t>
            </a:r>
          </a:p>
          <a:p>
            <a:pPr marL="342900" marR="0" lvl="0" indent="-342900" algn="l" rtl="0">
              <a:lnSpc>
                <a:spcPct val="100000"/>
              </a:lnSpc>
              <a:spcBef>
                <a:spcPts val="64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BA470E9F-C2DE-CE4A-A474-60174D0CA011}"/>
              </a:ext>
            </a:extLst>
          </p:cNvPr>
          <p:cNvSpPr/>
          <p:nvPr/>
        </p:nvSpPr>
        <p:spPr>
          <a:xfrm>
            <a:off x="3486150" y="1484440"/>
            <a:ext cx="5543550" cy="4881336"/>
          </a:xfrm>
          <a:prstGeom prst="rect">
            <a:avLst/>
          </a:prstGeom>
        </p:spPr>
        <p:txBody>
          <a:bodyPr wrap="square">
            <a:spAutoFit/>
          </a:bodyPr>
          <a:lstStyle/>
          <a:p>
            <a:pPr lvl="0">
              <a:lnSpc>
                <a:spcPct val="80000"/>
              </a:lnSpc>
              <a:buClr>
                <a:schemeClr val="dk1"/>
              </a:buClr>
              <a:buSzPct val="25000"/>
            </a:pPr>
            <a:r>
              <a:rPr lang="en-US" sz="1200" b="1" dirty="0">
                <a:solidFill>
                  <a:schemeClr val="dk1"/>
                </a:solidFill>
              </a:rPr>
              <a:t>Organizing Functions</a:t>
            </a:r>
            <a:r>
              <a:rPr lang="en-US" sz="1200" dirty="0">
                <a:solidFill>
                  <a:schemeClr val="dk1"/>
                </a:solidFill>
              </a:rPr>
              <a:t> </a:t>
            </a:r>
            <a:endParaRPr lang="ar-SA" sz="1200" dirty="0">
              <a:solidFill>
                <a:schemeClr val="dk1"/>
              </a:solidFill>
            </a:endParaRPr>
          </a:p>
          <a:p>
            <a:pPr lvl="0">
              <a:lnSpc>
                <a:spcPct val="80000"/>
              </a:lnSpc>
              <a:buClr>
                <a:schemeClr val="dk1"/>
              </a:buClr>
              <a:buSzPct val="25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1 </a:t>
            </a:r>
            <a:r>
              <a:rPr lang="en-US" sz="1200" b="1" dirty="0">
                <a:solidFill>
                  <a:srgbClr val="FF0000"/>
                </a:solidFill>
              </a:rPr>
              <a:t>: Establishes rules </a:t>
            </a:r>
            <a:r>
              <a:rPr lang="en-US" sz="1200" dirty="0">
                <a:solidFill>
                  <a:schemeClr val="dk1"/>
                </a:solidFill>
              </a:rPr>
              <a:t>and regulations of a particular environment</a:t>
            </a:r>
          </a:p>
          <a:p>
            <a:pPr marL="457200" lvl="1">
              <a:lnSpc>
                <a:spcPct val="80000"/>
              </a:lnSpc>
              <a:spcBef>
                <a:spcPts val="360"/>
              </a:spcBef>
              <a:buClr>
                <a:schemeClr val="dk1"/>
              </a:buClr>
              <a:buSzPct val="100000"/>
              <a:buFont typeface="Arial"/>
              <a:buChar char="•"/>
            </a:pPr>
            <a:r>
              <a:rPr lang="en-US" sz="1200" dirty="0">
                <a:solidFill>
                  <a:schemeClr val="dk1"/>
                </a:solidFill>
              </a:rPr>
              <a:t> Define and clarify tasks, develop work instructions, evaluate task accomplishment</a:t>
            </a:r>
          </a:p>
          <a:p>
            <a:pPr marL="457200" lvl="1">
              <a:lnSpc>
                <a:spcPct val="80000"/>
              </a:lnSpc>
              <a:spcBef>
                <a:spcPts val="360"/>
              </a:spcBef>
              <a:buClr>
                <a:schemeClr val="dk1"/>
              </a:buClr>
              <a:buSzPct val="100000"/>
              <a:buFont typeface="Arial"/>
              <a:buChar char="•"/>
            </a:pPr>
            <a:r>
              <a:rPr lang="en-US" sz="1200" dirty="0">
                <a:solidFill>
                  <a:schemeClr val="dk1"/>
                </a:solidFill>
              </a:rPr>
              <a:t> Guide, direct, control organizational activity </a:t>
            </a:r>
            <a:endParaRPr lang="ar-SA" sz="1200" dirty="0">
              <a:solidFill>
                <a:schemeClr val="dk1"/>
              </a:solidFill>
            </a:endParaRPr>
          </a:p>
          <a:p>
            <a:pPr marL="457200" lvl="1">
              <a:lnSpc>
                <a:spcPct val="80000"/>
              </a:lnSpc>
              <a:spcBef>
                <a:spcPts val="360"/>
              </a:spcBef>
              <a:buClr>
                <a:schemeClr val="dk1"/>
              </a:buClr>
              <a:buSzPct val="100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2 – </a:t>
            </a:r>
            <a:r>
              <a:rPr lang="en-US" sz="1200" b="1" dirty="0">
                <a:solidFill>
                  <a:srgbClr val="FF0000"/>
                </a:solidFill>
              </a:rPr>
              <a:t>Organizing messages  </a:t>
            </a:r>
          </a:p>
          <a:p>
            <a:pPr marL="457200" lvl="1">
              <a:lnSpc>
                <a:spcPct val="80000"/>
              </a:lnSpc>
              <a:spcBef>
                <a:spcPts val="360"/>
              </a:spcBef>
              <a:buClr>
                <a:schemeClr val="dk1"/>
              </a:buClr>
              <a:buSzPct val="100000"/>
              <a:buFont typeface="Arial"/>
              <a:buChar char="•"/>
            </a:pPr>
            <a:r>
              <a:rPr lang="en-US" sz="1200" dirty="0">
                <a:solidFill>
                  <a:schemeClr val="dk1"/>
                </a:solidFill>
              </a:rPr>
              <a:t> evaluated by how well organizational members understand and perform tasks</a:t>
            </a:r>
          </a:p>
          <a:p>
            <a:pPr marL="457200" lvl="1">
              <a:lnSpc>
                <a:spcPct val="80000"/>
              </a:lnSpc>
              <a:spcBef>
                <a:spcPts val="360"/>
              </a:spcBef>
              <a:buClr>
                <a:schemeClr val="dk1"/>
              </a:buClr>
              <a:buSzPct val="100000"/>
              <a:buFont typeface="Arial"/>
              <a:buChar char="•"/>
            </a:pPr>
            <a:r>
              <a:rPr lang="en-US" sz="1200" dirty="0">
                <a:solidFill>
                  <a:schemeClr val="dk1"/>
                </a:solidFill>
              </a:rPr>
              <a:t> </a:t>
            </a:r>
            <a:r>
              <a:rPr lang="en-US" sz="1200" u="sng" dirty="0">
                <a:solidFill>
                  <a:schemeClr val="dk1"/>
                </a:solidFill>
              </a:rPr>
              <a:t>evaluated by how rules and regulations are understood </a:t>
            </a:r>
            <a:r>
              <a:rPr lang="en-US" sz="1200" dirty="0">
                <a:solidFill>
                  <a:schemeClr val="dk1"/>
                </a:solidFill>
              </a:rPr>
              <a:t>and followed, how adequately daily </a:t>
            </a:r>
            <a:r>
              <a:rPr lang="en-US" sz="1200" u="sng" dirty="0">
                <a:solidFill>
                  <a:schemeClr val="dk1"/>
                </a:solidFill>
              </a:rPr>
              <a:t>operations support organizational </a:t>
            </a:r>
            <a:r>
              <a:rPr lang="en-US" sz="1200" dirty="0">
                <a:solidFill>
                  <a:schemeClr val="dk1"/>
                </a:solidFill>
              </a:rPr>
              <a:t>goals</a:t>
            </a:r>
          </a:p>
          <a:p>
            <a:pPr lvl="1">
              <a:lnSpc>
                <a:spcPct val="80000"/>
              </a:lnSpc>
              <a:buClr>
                <a:schemeClr val="dk1"/>
              </a:buClr>
            </a:pPr>
            <a:endParaRPr lang="en-US" sz="1200" dirty="0">
              <a:solidFill>
                <a:schemeClr val="dk1"/>
              </a:solidFill>
            </a:endParaRPr>
          </a:p>
          <a:p>
            <a:pPr lvl="0">
              <a:lnSpc>
                <a:spcPct val="80000"/>
              </a:lnSpc>
              <a:buClr>
                <a:schemeClr val="dk1"/>
              </a:buClr>
              <a:buSzPct val="25000"/>
            </a:pPr>
            <a:r>
              <a:rPr lang="en-US" sz="1200" b="1" dirty="0">
                <a:solidFill>
                  <a:schemeClr val="dk1"/>
                </a:solidFill>
              </a:rPr>
              <a:t>Relationship Functions</a:t>
            </a:r>
            <a:endParaRPr lang="ar-SA" sz="1200" b="1" dirty="0">
              <a:solidFill>
                <a:schemeClr val="dk1"/>
              </a:solidFill>
            </a:endParaRPr>
          </a:p>
          <a:p>
            <a:pPr lvl="0">
              <a:lnSpc>
                <a:spcPct val="80000"/>
              </a:lnSpc>
              <a:buClr>
                <a:schemeClr val="dk1"/>
              </a:buClr>
              <a:buSzPct val="25000"/>
            </a:pPr>
            <a:endParaRPr lang="en-US" sz="1200" b="1" dirty="0">
              <a:solidFill>
                <a:schemeClr val="dk1"/>
              </a:solidFill>
            </a:endParaRPr>
          </a:p>
          <a:p>
            <a:pPr lvl="0">
              <a:lnSpc>
                <a:spcPct val="80000"/>
              </a:lnSpc>
              <a:buClr>
                <a:schemeClr val="dk1"/>
              </a:buClr>
              <a:buSzPct val="25000"/>
            </a:pPr>
            <a:r>
              <a:rPr lang="en-US" sz="1200" dirty="0">
                <a:solidFill>
                  <a:schemeClr val="dk1"/>
                </a:solidFill>
              </a:rPr>
              <a:t>Point 1 – </a:t>
            </a:r>
            <a:r>
              <a:rPr lang="en-US" sz="1200" b="1" dirty="0">
                <a:solidFill>
                  <a:srgbClr val="FF0000"/>
                </a:solidFill>
              </a:rPr>
              <a:t>Relationship functions  </a:t>
            </a:r>
          </a:p>
          <a:p>
            <a:pPr marL="457200" lvl="1">
              <a:lnSpc>
                <a:spcPct val="80000"/>
              </a:lnSpc>
              <a:spcBef>
                <a:spcPts val="360"/>
              </a:spcBef>
              <a:buClr>
                <a:schemeClr val="dk1"/>
              </a:buClr>
              <a:buSzPct val="100000"/>
              <a:buFont typeface="Arial"/>
              <a:buChar char="•"/>
            </a:pPr>
            <a:r>
              <a:rPr lang="en-US" sz="1200" dirty="0">
                <a:solidFill>
                  <a:schemeClr val="dk1"/>
                </a:solidFill>
              </a:rPr>
              <a:t> Help individuals define their roles and assess their compatibility with organizational goals</a:t>
            </a:r>
          </a:p>
          <a:p>
            <a:pPr marL="457200" lvl="1">
              <a:lnSpc>
                <a:spcPct val="80000"/>
              </a:lnSpc>
              <a:spcBef>
                <a:spcPts val="360"/>
              </a:spcBef>
              <a:buClr>
                <a:schemeClr val="dk1"/>
              </a:buClr>
              <a:buSzPct val="100000"/>
              <a:buFont typeface="Arial"/>
              <a:buChar char="•"/>
            </a:pPr>
            <a:r>
              <a:rPr lang="en-US" sz="1200" dirty="0">
                <a:solidFill>
                  <a:schemeClr val="dk1"/>
                </a:solidFill>
              </a:rPr>
              <a:t> Contribute to individuals’ sense of belonging in their work environment</a:t>
            </a:r>
          </a:p>
          <a:p>
            <a:pPr marL="457200" lvl="1">
              <a:lnSpc>
                <a:spcPct val="80000"/>
              </a:lnSpc>
              <a:spcBef>
                <a:spcPts val="360"/>
              </a:spcBef>
              <a:buClr>
                <a:schemeClr val="dk1"/>
              </a:buClr>
              <a:buSzPct val="100000"/>
              <a:buFont typeface="Arial"/>
              <a:buChar char="•"/>
            </a:pPr>
            <a:r>
              <a:rPr lang="en-US" sz="1200" dirty="0">
                <a:solidFill>
                  <a:schemeClr val="dk1"/>
                </a:solidFill>
              </a:rPr>
              <a:t> Contribute to employee morale </a:t>
            </a:r>
          </a:p>
          <a:p>
            <a:pPr marL="457200" lvl="1">
              <a:lnSpc>
                <a:spcPct val="80000"/>
              </a:lnSpc>
              <a:spcBef>
                <a:spcPts val="360"/>
              </a:spcBef>
              <a:buClr>
                <a:schemeClr val="dk1"/>
              </a:buClr>
              <a:buSzPct val="100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2 – </a:t>
            </a:r>
            <a:r>
              <a:rPr lang="en-US" sz="1200" b="1" dirty="0">
                <a:solidFill>
                  <a:srgbClr val="FF0000"/>
                </a:solidFill>
              </a:rPr>
              <a:t>Relationship messages  </a:t>
            </a:r>
          </a:p>
          <a:p>
            <a:pPr marL="457200" lvl="1">
              <a:lnSpc>
                <a:spcPct val="80000"/>
              </a:lnSpc>
              <a:spcBef>
                <a:spcPts val="360"/>
              </a:spcBef>
              <a:buClr>
                <a:schemeClr val="dk1"/>
              </a:buClr>
              <a:buSzPct val="100000"/>
              <a:buFont typeface="Arial"/>
              <a:buChar char="•"/>
            </a:pPr>
            <a:r>
              <a:rPr lang="en-US" sz="1200" dirty="0">
                <a:solidFill>
                  <a:schemeClr val="dk1"/>
                </a:solidFill>
              </a:rPr>
              <a:t> Establishes relationships between supervisors and employees and within peer groups</a:t>
            </a:r>
          </a:p>
          <a:p>
            <a:pPr marL="457200" lvl="1">
              <a:lnSpc>
                <a:spcPct val="80000"/>
              </a:lnSpc>
              <a:spcBef>
                <a:spcPts val="360"/>
              </a:spcBef>
              <a:buClr>
                <a:schemeClr val="dk1"/>
              </a:buClr>
              <a:buSzPct val="100000"/>
              <a:buFont typeface="Arial"/>
              <a:buChar char="•"/>
            </a:pPr>
            <a:r>
              <a:rPr lang="en-US" sz="1200" dirty="0">
                <a:solidFill>
                  <a:schemeClr val="dk1"/>
                </a:solidFill>
              </a:rPr>
              <a:t> Range from informal conversations to visible symbols of status </a:t>
            </a:r>
          </a:p>
          <a:p>
            <a:pPr marL="457200" lvl="1">
              <a:lnSpc>
                <a:spcPct val="80000"/>
              </a:lnSpc>
              <a:spcBef>
                <a:spcPts val="360"/>
              </a:spcBef>
              <a:buClr>
                <a:schemeClr val="dk1"/>
              </a:buClr>
              <a:buSzPct val="100000"/>
              <a:buFont typeface="Arial"/>
              <a:buChar char="•"/>
            </a:pPr>
            <a:r>
              <a:rPr lang="en-US" sz="1200" dirty="0">
                <a:solidFill>
                  <a:schemeClr val="dk1"/>
                </a:solidFill>
              </a:rPr>
              <a:t> Establishes human interactions that make organizational operations possible </a:t>
            </a:r>
          </a:p>
          <a:p>
            <a:pPr lvl="0">
              <a:buClr>
                <a:schemeClr val="dk1"/>
              </a:buClr>
            </a:pPr>
            <a:endParaRPr lang="en-US" sz="1200" dirty="0">
              <a:solidFill>
                <a:schemeClr val="dk1"/>
              </a:solidFill>
            </a:endParaRPr>
          </a:p>
        </p:txBody>
      </p:sp>
      <p:pic>
        <p:nvPicPr>
          <p:cNvPr id="3" name="Picture 2">
            <a:extLst>
              <a:ext uri="{FF2B5EF4-FFF2-40B4-BE49-F238E27FC236}">
                <a16:creationId xmlns:a16="http://schemas.microsoft.com/office/drawing/2014/main" id="{560127FD-59ED-5347-84D2-8D73AA4BF8A6}"/>
              </a:ext>
            </a:extLst>
          </p:cNvPr>
          <p:cNvPicPr>
            <a:picLocks noChangeAspect="1"/>
          </p:cNvPicPr>
          <p:nvPr/>
        </p:nvPicPr>
        <p:blipFill>
          <a:blip r:embed="rId3"/>
          <a:stretch>
            <a:fillRect/>
          </a:stretch>
        </p:blipFill>
        <p:spPr>
          <a:xfrm>
            <a:off x="710811" y="2946131"/>
            <a:ext cx="3258343" cy="3258343"/>
          </a:xfrm>
          <a:prstGeom prst="rect">
            <a:avLst/>
          </a:prstGeom>
        </p:spPr>
      </p:pic>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7" name="Rectangle 6">
            <a:extLst>
              <a:ext uri="{FF2B5EF4-FFF2-40B4-BE49-F238E27FC236}">
                <a16:creationId xmlns:a16="http://schemas.microsoft.com/office/drawing/2014/main" id="{06D3E461-1EBD-B548-BAA9-D6AFA4D18E42}"/>
              </a:ext>
            </a:extLst>
          </p:cNvPr>
          <p:cNvSpPr/>
          <p:nvPr/>
        </p:nvSpPr>
        <p:spPr>
          <a:xfrm>
            <a:off x="879475" y="1736148"/>
            <a:ext cx="3035300" cy="2312613"/>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Shape 106"/>
          <p:cNvSpPr txBox="1">
            <a:spLocks noGrp="1"/>
          </p:cNvSpPr>
          <p:nvPr>
            <p:ph type="title"/>
          </p:nvPr>
        </p:nvSpPr>
        <p:spPr>
          <a:xfrm>
            <a:off x="1905000" y="379604"/>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200" b="1" i="0" u="none" strike="noStrike" cap="none" baseline="0" dirty="0">
                <a:solidFill>
                  <a:srgbClr val="009999"/>
                </a:solidFill>
                <a:latin typeface="Arial"/>
                <a:ea typeface="Arial"/>
                <a:cs typeface="Arial"/>
                <a:sym typeface="Arial"/>
              </a:rPr>
              <a:t>2.2 The Functional Tradition </a:t>
            </a:r>
            <a:r>
              <a:rPr lang="en-US" sz="2000" b="1" i="0" u="none" strike="noStrike" cap="none" baseline="0" dirty="0">
                <a:solidFill>
                  <a:srgbClr val="009999"/>
                </a:solidFill>
                <a:latin typeface="Arial"/>
                <a:ea typeface="Arial"/>
                <a:cs typeface="Arial"/>
                <a:sym typeface="Arial"/>
              </a:rPr>
              <a:t>(5 of 8)</a:t>
            </a:r>
          </a:p>
        </p:txBody>
      </p:sp>
      <p:sp>
        <p:nvSpPr>
          <p:cNvPr id="107" name="Shape 107"/>
          <p:cNvSpPr txBox="1">
            <a:spLocks noGrp="1"/>
          </p:cNvSpPr>
          <p:nvPr>
            <p:ph type="body" idx="1"/>
          </p:nvPr>
        </p:nvSpPr>
        <p:spPr>
          <a:xfrm>
            <a:off x="1073150" y="1736148"/>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1600" b="0" i="0" u="none" strike="noStrike" cap="none" baseline="0" dirty="0">
                <a:solidFill>
                  <a:schemeClr val="dk1"/>
                </a:solidFill>
                <a:latin typeface="Arial"/>
                <a:ea typeface="Arial"/>
                <a:cs typeface="Arial"/>
                <a:sym typeface="Arial"/>
              </a:rPr>
              <a:t> </a:t>
            </a:r>
            <a:r>
              <a:rPr lang="en-US" sz="1800" b="0" i="0" u="none" strike="noStrike" cap="none" baseline="0" dirty="0">
                <a:solidFill>
                  <a:schemeClr val="dk1"/>
                </a:solidFill>
                <a:latin typeface="Arial"/>
                <a:ea typeface="Arial"/>
                <a:cs typeface="Arial"/>
                <a:sym typeface="Arial"/>
              </a:rPr>
              <a:t>Change Functions  </a:t>
            </a:r>
          </a:p>
          <a:p>
            <a:pPr marL="342900" marR="0" lvl="0" indent="-342900" algn="l" rtl="0">
              <a:lnSpc>
                <a:spcPct val="100000"/>
              </a:lnSpc>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Change functions</a:t>
            </a:r>
            <a:r>
              <a:rPr lang="en-US" sz="18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Change communications</a:t>
            </a:r>
          </a:p>
          <a:p>
            <a:pPr marL="342900" marR="0" lvl="0" indent="-342900" algn="l" rtl="0">
              <a:lnSpc>
                <a:spcPct val="100000"/>
              </a:lnSpc>
              <a:spcBef>
                <a:spcPts val="640"/>
              </a:spcBef>
              <a:spcAft>
                <a:spcPts val="0"/>
              </a:spcAft>
              <a:buClr>
                <a:schemeClr val="dk1"/>
              </a:buClr>
              <a:buSzPct val="100000"/>
              <a:buFont typeface="Arial"/>
              <a:buChar char="•"/>
            </a:pPr>
            <a:r>
              <a:rPr lang="en-US" sz="1800" b="0" i="0" u="none" strike="noStrike" cap="none" baseline="0" dirty="0">
                <a:solidFill>
                  <a:schemeClr val="dk1"/>
                </a:solidFill>
                <a:latin typeface="Arial"/>
                <a:ea typeface="Arial"/>
                <a:cs typeface="Arial"/>
                <a:sym typeface="Arial"/>
              </a:rPr>
              <a:t> Message Structure  </a:t>
            </a:r>
          </a:p>
          <a:p>
            <a:pPr marL="342900" marR="0" lvl="0" indent="-342900" algn="l" rtl="0">
              <a:lnSpc>
                <a:spcPct val="100000"/>
              </a:lnSpc>
              <a:spcBef>
                <a:spcPts val="64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a:t>
            </a:r>
            <a:r>
              <a:rPr lang="en-US" sz="1600" b="0" i="0" u="none" strike="noStrike" cap="none" baseline="0" dirty="0">
                <a:solidFill>
                  <a:schemeClr val="dk1"/>
                </a:solidFill>
                <a:latin typeface="Arial"/>
                <a:ea typeface="Arial"/>
                <a:cs typeface="Arial"/>
                <a:sym typeface="Arial"/>
              </a:rPr>
              <a:t>Message structure  </a:t>
            </a:r>
          </a:p>
          <a:p>
            <a:pPr marL="342900" marR="0" lvl="0" indent="-342900" algn="l" rtl="0">
              <a:lnSpc>
                <a:spcPct val="100000"/>
              </a:lnSpc>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Functional approach  </a:t>
            </a:r>
          </a:p>
          <a:p>
            <a:pPr marL="342900" marR="0" lvl="0" indent="-34290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AED1FA0E-0A21-424D-B655-20236BFAE58C}"/>
              </a:ext>
            </a:extLst>
          </p:cNvPr>
          <p:cNvSpPr/>
          <p:nvPr/>
        </p:nvSpPr>
        <p:spPr>
          <a:xfrm>
            <a:off x="4019550" y="1434722"/>
            <a:ext cx="5283200" cy="2745367"/>
          </a:xfrm>
          <a:prstGeom prst="rect">
            <a:avLst/>
          </a:prstGeom>
        </p:spPr>
        <p:txBody>
          <a:bodyPr wrap="square">
            <a:spAutoFit/>
          </a:bodyPr>
          <a:lstStyle/>
          <a:p>
            <a:pPr lvl="0">
              <a:lnSpc>
                <a:spcPct val="90000"/>
              </a:lnSpc>
              <a:buClr>
                <a:schemeClr val="dk1"/>
              </a:buClr>
              <a:buSzPct val="25000"/>
            </a:pPr>
            <a:r>
              <a:rPr lang="en-US" sz="1200" b="1" dirty="0">
                <a:solidFill>
                  <a:schemeClr val="dk1"/>
                </a:solidFill>
              </a:rPr>
              <a:t>Change Functions</a:t>
            </a:r>
            <a:r>
              <a:rPr lang="en-US" sz="1200" dirty="0">
                <a:solidFill>
                  <a:schemeClr val="dk1"/>
                </a:solidFill>
              </a:rPr>
              <a:t> </a:t>
            </a:r>
            <a:endParaRPr lang="ar-SA" sz="1200" dirty="0">
              <a:solidFill>
                <a:schemeClr val="dk1"/>
              </a:solidFill>
            </a:endParaRPr>
          </a:p>
          <a:p>
            <a:pPr lvl="0">
              <a:lnSpc>
                <a:spcPct val="90000"/>
              </a:lnSpc>
              <a:buClr>
                <a:schemeClr val="dk1"/>
              </a:buClr>
              <a:buSzPct val="25000"/>
            </a:pPr>
            <a:endParaRPr lang="en-US" sz="1200" dirty="0">
              <a:solidFill>
                <a:schemeClr val="dk1"/>
              </a:solidFill>
            </a:endParaRPr>
          </a:p>
          <a:p>
            <a:pPr lvl="0">
              <a:lnSpc>
                <a:spcPct val="90000"/>
              </a:lnSpc>
              <a:buClr>
                <a:schemeClr val="dk1"/>
              </a:buClr>
              <a:buSzPct val="25000"/>
            </a:pPr>
            <a:r>
              <a:rPr lang="en-US" sz="1200" dirty="0">
                <a:solidFill>
                  <a:schemeClr val="dk1"/>
                </a:solidFill>
              </a:rPr>
              <a:t>Point 1 :</a:t>
            </a:r>
          </a:p>
          <a:p>
            <a:pPr marL="457200" lvl="1">
              <a:lnSpc>
                <a:spcPct val="90000"/>
              </a:lnSpc>
              <a:spcBef>
                <a:spcPts val="360"/>
              </a:spcBef>
              <a:buClr>
                <a:schemeClr val="dk1"/>
              </a:buClr>
              <a:buSzPct val="100000"/>
              <a:buFont typeface="Arial"/>
              <a:buChar char="•"/>
            </a:pPr>
            <a:r>
              <a:rPr lang="en-US" sz="1200" dirty="0">
                <a:solidFill>
                  <a:schemeClr val="dk1"/>
                </a:solidFill>
              </a:rPr>
              <a:t> Help organizations adapt </a:t>
            </a:r>
            <a:r>
              <a:rPr lang="en-US" sz="1200" dirty="0">
                <a:solidFill>
                  <a:srgbClr val="FF0000"/>
                </a:solidFill>
              </a:rPr>
              <a:t>what they do</a:t>
            </a:r>
            <a:r>
              <a:rPr lang="en-US" sz="1200" dirty="0">
                <a:solidFill>
                  <a:schemeClr val="dk1"/>
                </a:solidFill>
              </a:rPr>
              <a:t> and </a:t>
            </a:r>
            <a:r>
              <a:rPr lang="en-US" sz="1200" dirty="0">
                <a:solidFill>
                  <a:srgbClr val="FF0000"/>
                </a:solidFill>
              </a:rPr>
              <a:t>how they do it</a:t>
            </a:r>
          </a:p>
          <a:p>
            <a:pPr marL="457200" lvl="1">
              <a:lnSpc>
                <a:spcPct val="90000"/>
              </a:lnSpc>
              <a:spcBef>
                <a:spcPts val="360"/>
              </a:spcBef>
              <a:buClr>
                <a:schemeClr val="dk1"/>
              </a:buClr>
              <a:buSzPct val="100000"/>
              <a:buFont typeface="Arial"/>
              <a:buChar char="•"/>
            </a:pPr>
            <a:r>
              <a:rPr lang="en-US" sz="1200" dirty="0">
                <a:solidFill>
                  <a:schemeClr val="dk1"/>
                </a:solidFill>
              </a:rPr>
              <a:t>Occur in numerous choice-making situations </a:t>
            </a:r>
          </a:p>
          <a:p>
            <a:pPr marL="457200" lvl="1">
              <a:lnSpc>
                <a:spcPct val="90000"/>
              </a:lnSpc>
              <a:spcBef>
                <a:spcPts val="360"/>
              </a:spcBef>
              <a:buClr>
                <a:schemeClr val="dk1"/>
              </a:buClr>
              <a:buSzPct val="100000"/>
            </a:pPr>
            <a:endParaRPr lang="en-US" sz="1200" dirty="0">
              <a:solidFill>
                <a:schemeClr val="dk1"/>
              </a:solidFill>
            </a:endParaRPr>
          </a:p>
          <a:p>
            <a:pPr lvl="0">
              <a:lnSpc>
                <a:spcPct val="90000"/>
              </a:lnSpc>
              <a:buClr>
                <a:schemeClr val="dk1"/>
              </a:buClr>
              <a:buSzPct val="25000"/>
            </a:pPr>
            <a:r>
              <a:rPr lang="en-US" sz="1200" dirty="0">
                <a:solidFill>
                  <a:schemeClr val="dk1"/>
                </a:solidFill>
              </a:rPr>
              <a:t>Point 2 – Change communications  </a:t>
            </a:r>
          </a:p>
          <a:p>
            <a:pPr lvl="0">
              <a:lnSpc>
                <a:spcPct val="90000"/>
              </a:lnSpc>
              <a:buClr>
                <a:schemeClr val="dk1"/>
              </a:buClr>
              <a:buSzPct val="25000"/>
            </a:pPr>
            <a:endParaRPr lang="en-US" sz="1200" dirty="0">
              <a:solidFill>
                <a:schemeClr val="dk1"/>
              </a:solidFill>
            </a:endParaRPr>
          </a:p>
          <a:p>
            <a:pPr marL="457200" lvl="1">
              <a:lnSpc>
                <a:spcPct val="90000"/>
              </a:lnSpc>
              <a:spcBef>
                <a:spcPts val="360"/>
              </a:spcBef>
              <a:buClr>
                <a:schemeClr val="dk1"/>
              </a:buClr>
              <a:buSzPct val="100000"/>
              <a:buFont typeface="Arial"/>
              <a:buChar char="•"/>
            </a:pPr>
            <a:r>
              <a:rPr lang="en-US" sz="1200" dirty="0">
                <a:solidFill>
                  <a:schemeClr val="dk1"/>
                </a:solidFill>
              </a:rPr>
              <a:t> Processing of </a:t>
            </a:r>
            <a:r>
              <a:rPr lang="en-US" sz="1200" dirty="0">
                <a:solidFill>
                  <a:srgbClr val="FF0000"/>
                </a:solidFill>
              </a:rPr>
              <a:t>new ideas </a:t>
            </a:r>
            <a:r>
              <a:rPr lang="en-US" sz="1200" dirty="0">
                <a:solidFill>
                  <a:schemeClr val="dk1"/>
                </a:solidFill>
              </a:rPr>
              <a:t>and information and altering of existing procedures and processes</a:t>
            </a:r>
          </a:p>
          <a:p>
            <a:pPr marL="457200" lvl="1">
              <a:lnSpc>
                <a:spcPct val="90000"/>
              </a:lnSpc>
              <a:spcBef>
                <a:spcPts val="360"/>
              </a:spcBef>
              <a:buClr>
                <a:schemeClr val="dk1"/>
              </a:buClr>
              <a:buSzPct val="100000"/>
              <a:buFont typeface="Arial"/>
              <a:buChar char="•"/>
            </a:pPr>
            <a:r>
              <a:rPr lang="en-US" sz="1200" dirty="0">
                <a:solidFill>
                  <a:schemeClr val="dk1"/>
                </a:solidFill>
              </a:rPr>
              <a:t>continual </a:t>
            </a:r>
            <a:r>
              <a:rPr lang="en-US" sz="1200" dirty="0">
                <a:solidFill>
                  <a:srgbClr val="FF0000"/>
                </a:solidFill>
              </a:rPr>
              <a:t>adaptation</a:t>
            </a:r>
            <a:r>
              <a:rPr lang="en-US" sz="1200" dirty="0">
                <a:solidFill>
                  <a:schemeClr val="dk1"/>
                </a:solidFill>
              </a:rPr>
              <a:t> to environment</a:t>
            </a:r>
          </a:p>
          <a:p>
            <a:pPr marL="457200" lvl="1">
              <a:lnSpc>
                <a:spcPct val="90000"/>
              </a:lnSpc>
              <a:spcBef>
                <a:spcPts val="360"/>
              </a:spcBef>
              <a:buClr>
                <a:schemeClr val="dk1"/>
              </a:buClr>
              <a:buSzPct val="100000"/>
              <a:buFont typeface="Arial"/>
              <a:buChar char="•"/>
            </a:pPr>
            <a:r>
              <a:rPr lang="en-US" sz="1200" dirty="0">
                <a:solidFill>
                  <a:srgbClr val="FF0000"/>
                </a:solidFill>
              </a:rPr>
              <a:t>Necessary</a:t>
            </a:r>
            <a:r>
              <a:rPr lang="en-US" sz="1200" dirty="0">
                <a:solidFill>
                  <a:schemeClr val="dk1"/>
                </a:solidFill>
              </a:rPr>
              <a:t> for </a:t>
            </a:r>
            <a:r>
              <a:rPr lang="en-US" sz="1200" dirty="0">
                <a:solidFill>
                  <a:srgbClr val="FF0000"/>
                </a:solidFill>
              </a:rPr>
              <a:t>innovation</a:t>
            </a:r>
            <a:r>
              <a:rPr lang="en-US" sz="1200" dirty="0">
                <a:solidFill>
                  <a:schemeClr val="dk1"/>
                </a:solidFill>
              </a:rPr>
              <a:t> and adaptation </a:t>
            </a:r>
          </a:p>
          <a:p>
            <a:pPr lvl="1">
              <a:lnSpc>
                <a:spcPct val="90000"/>
              </a:lnSpc>
              <a:buClr>
                <a:schemeClr val="dk1"/>
              </a:buClr>
            </a:pPr>
            <a:endParaRPr lang="en-US" sz="1200" dirty="0">
              <a:solidFill>
                <a:schemeClr val="dk1"/>
              </a:solidFill>
            </a:endParaRPr>
          </a:p>
          <a:p>
            <a:pPr lvl="0">
              <a:buClr>
                <a:schemeClr val="dk1"/>
              </a:buClr>
            </a:pPr>
            <a:endParaRPr lang="en-US" sz="1200" dirty="0">
              <a:solidFill>
                <a:schemeClr val="dk1"/>
              </a:solidFill>
            </a:endParaRPr>
          </a:p>
        </p:txBody>
      </p:sp>
      <p:sp>
        <p:nvSpPr>
          <p:cNvPr id="3" name="Rectangle 2">
            <a:extLst>
              <a:ext uri="{FF2B5EF4-FFF2-40B4-BE49-F238E27FC236}">
                <a16:creationId xmlns:a16="http://schemas.microsoft.com/office/drawing/2014/main" id="{817E55DD-EF30-DE45-B8F7-DF4F883AAB11}"/>
              </a:ext>
            </a:extLst>
          </p:cNvPr>
          <p:cNvSpPr/>
          <p:nvPr/>
        </p:nvSpPr>
        <p:spPr>
          <a:xfrm>
            <a:off x="4495800" y="3871575"/>
            <a:ext cx="4572000" cy="2291909"/>
          </a:xfrm>
          <a:prstGeom prst="rect">
            <a:avLst/>
          </a:prstGeom>
        </p:spPr>
        <p:txBody>
          <a:bodyPr>
            <a:spAutoFit/>
          </a:bodyPr>
          <a:lstStyle/>
          <a:p>
            <a:pPr lvl="0">
              <a:lnSpc>
                <a:spcPct val="90000"/>
              </a:lnSpc>
              <a:buClr>
                <a:schemeClr val="dk1"/>
              </a:buClr>
              <a:buSzPct val="25000"/>
            </a:pPr>
            <a:r>
              <a:rPr lang="en-US" sz="1200" b="1" dirty="0">
                <a:solidFill>
                  <a:schemeClr val="dk1"/>
                </a:solidFill>
              </a:rPr>
              <a:t>Message Structure</a:t>
            </a:r>
            <a:r>
              <a:rPr lang="en-US" sz="1200" dirty="0">
                <a:solidFill>
                  <a:schemeClr val="dk1"/>
                </a:solidFill>
              </a:rPr>
              <a:t>  </a:t>
            </a:r>
            <a:endParaRPr lang="ar-SA" sz="1200" dirty="0">
              <a:solidFill>
                <a:schemeClr val="dk1"/>
              </a:solidFill>
            </a:endParaRPr>
          </a:p>
          <a:p>
            <a:pPr lvl="0">
              <a:lnSpc>
                <a:spcPct val="90000"/>
              </a:lnSpc>
              <a:buClr>
                <a:schemeClr val="dk1"/>
              </a:buClr>
              <a:buSzPct val="25000"/>
            </a:pPr>
            <a:endParaRPr lang="en-US" sz="1200" dirty="0">
              <a:solidFill>
                <a:schemeClr val="dk1"/>
              </a:solidFill>
            </a:endParaRPr>
          </a:p>
          <a:p>
            <a:pPr lvl="0">
              <a:lnSpc>
                <a:spcPct val="90000"/>
              </a:lnSpc>
              <a:buClr>
                <a:schemeClr val="dk1"/>
              </a:buClr>
              <a:buSzPct val="25000"/>
            </a:pPr>
            <a:r>
              <a:rPr lang="en-US" sz="1200" dirty="0">
                <a:solidFill>
                  <a:schemeClr val="dk1"/>
                </a:solidFill>
              </a:rPr>
              <a:t>Point 1 – </a:t>
            </a:r>
            <a:r>
              <a:rPr lang="en-US" sz="1200" dirty="0">
                <a:solidFill>
                  <a:srgbClr val="FF0000"/>
                </a:solidFill>
              </a:rPr>
              <a:t>Message structure  </a:t>
            </a:r>
          </a:p>
          <a:p>
            <a:pPr marL="457200" lvl="1">
              <a:lnSpc>
                <a:spcPct val="90000"/>
              </a:lnSpc>
              <a:spcBef>
                <a:spcPts val="360"/>
              </a:spcBef>
              <a:buClr>
                <a:schemeClr val="dk1"/>
              </a:buClr>
              <a:buSzPct val="100000"/>
              <a:buFont typeface="Arial"/>
              <a:buChar char="•"/>
            </a:pPr>
            <a:r>
              <a:rPr lang="en-US" sz="1200" dirty="0">
                <a:solidFill>
                  <a:schemeClr val="dk1"/>
                </a:solidFill>
              </a:rPr>
              <a:t> Movement of all messages throughout organization </a:t>
            </a:r>
          </a:p>
          <a:p>
            <a:pPr marL="457200" lvl="1">
              <a:lnSpc>
                <a:spcPct val="90000"/>
              </a:lnSpc>
              <a:spcBef>
                <a:spcPts val="360"/>
              </a:spcBef>
              <a:buClr>
                <a:schemeClr val="dk1"/>
              </a:buClr>
              <a:buSzPct val="100000"/>
              <a:buFont typeface="Arial"/>
              <a:buChar char="•"/>
            </a:pPr>
            <a:r>
              <a:rPr lang="en-US" sz="1200" dirty="0">
                <a:solidFill>
                  <a:schemeClr val="dk1"/>
                </a:solidFill>
              </a:rPr>
              <a:t> Movement of messages between organization and its external environment</a:t>
            </a:r>
          </a:p>
          <a:p>
            <a:pPr lvl="0">
              <a:lnSpc>
                <a:spcPct val="90000"/>
              </a:lnSpc>
              <a:buClr>
                <a:schemeClr val="dk1"/>
              </a:buClr>
              <a:buSzPct val="25000"/>
            </a:pPr>
            <a:r>
              <a:rPr lang="en-US" sz="1200" dirty="0">
                <a:solidFill>
                  <a:schemeClr val="dk1"/>
                </a:solidFill>
              </a:rPr>
              <a:t>Point 2 – </a:t>
            </a:r>
            <a:r>
              <a:rPr lang="en-US" sz="1200" dirty="0">
                <a:solidFill>
                  <a:srgbClr val="FF0000"/>
                </a:solidFill>
              </a:rPr>
              <a:t>Functional approach  </a:t>
            </a:r>
          </a:p>
          <a:p>
            <a:pPr marL="457200" lvl="1">
              <a:lnSpc>
                <a:spcPct val="90000"/>
              </a:lnSpc>
              <a:spcBef>
                <a:spcPts val="360"/>
              </a:spcBef>
              <a:buClr>
                <a:schemeClr val="dk1"/>
              </a:buClr>
              <a:buSzPct val="100000"/>
              <a:buFont typeface="Arial"/>
              <a:buChar char="•"/>
            </a:pPr>
            <a:r>
              <a:rPr lang="en-US" sz="1200" dirty="0">
                <a:solidFill>
                  <a:schemeClr val="dk1"/>
                </a:solidFill>
              </a:rPr>
              <a:t> Looks at repetitive patterns of interactions among members of the organization, use of a variety of channels, message directions</a:t>
            </a:r>
          </a:p>
          <a:p>
            <a:pPr marL="457200" lvl="1">
              <a:lnSpc>
                <a:spcPct val="90000"/>
              </a:lnSpc>
              <a:spcBef>
                <a:spcPts val="360"/>
              </a:spcBef>
              <a:buClr>
                <a:schemeClr val="dk1"/>
              </a:buClr>
              <a:buSzPct val="100000"/>
              <a:buFont typeface="Arial"/>
              <a:buChar char="•"/>
            </a:pPr>
            <a:r>
              <a:rPr lang="en-US" sz="1200" dirty="0">
                <a:solidFill>
                  <a:schemeClr val="dk1"/>
                </a:solidFill>
              </a:rPr>
              <a:t> Structure can be understood in terms of networks, channels, message directions, load, distortion </a:t>
            </a:r>
          </a:p>
        </p:txBody>
      </p:sp>
      <p:pic>
        <p:nvPicPr>
          <p:cNvPr id="9" name="Picture 8">
            <a:extLst>
              <a:ext uri="{FF2B5EF4-FFF2-40B4-BE49-F238E27FC236}">
                <a16:creationId xmlns:a16="http://schemas.microsoft.com/office/drawing/2014/main" id="{0C64E27D-71D9-C744-90DE-02C3F82DDFF2}"/>
              </a:ext>
            </a:extLst>
          </p:cNvPr>
          <p:cNvPicPr>
            <a:picLocks noChangeAspect="1"/>
          </p:cNvPicPr>
          <p:nvPr/>
        </p:nvPicPr>
        <p:blipFill>
          <a:blip r:embed="rId3"/>
          <a:stretch>
            <a:fillRect/>
          </a:stretch>
        </p:blipFill>
        <p:spPr>
          <a:xfrm>
            <a:off x="1438479" y="4059308"/>
            <a:ext cx="2691993" cy="2691993"/>
          </a:xfrm>
          <a:prstGeom prst="rect">
            <a:avLst/>
          </a:prstGeom>
        </p:spPr>
      </p:pic>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7" name="Rectangle 6">
            <a:extLst>
              <a:ext uri="{FF2B5EF4-FFF2-40B4-BE49-F238E27FC236}">
                <a16:creationId xmlns:a16="http://schemas.microsoft.com/office/drawing/2014/main" id="{0E71053D-5CEB-2E42-A1B9-301F79E0CCF7}"/>
              </a:ext>
            </a:extLst>
          </p:cNvPr>
          <p:cNvSpPr/>
          <p:nvPr/>
        </p:nvSpPr>
        <p:spPr>
          <a:xfrm>
            <a:off x="177800" y="1658461"/>
            <a:ext cx="2616200" cy="1884839"/>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Shape 114"/>
          <p:cNvSpPr txBox="1">
            <a:spLocks noGrp="1"/>
          </p:cNvSpPr>
          <p:nvPr>
            <p:ph type="title"/>
          </p:nvPr>
        </p:nvSpPr>
        <p:spPr>
          <a:xfrm>
            <a:off x="1765300" y="393931"/>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2.2 The Functional Tradition </a:t>
            </a:r>
            <a:r>
              <a:rPr lang="en-US" sz="2400" b="1" i="0" u="none" strike="noStrike" cap="none" baseline="0" dirty="0">
                <a:solidFill>
                  <a:srgbClr val="009999"/>
                </a:solidFill>
                <a:latin typeface="Arial"/>
                <a:ea typeface="Arial"/>
                <a:cs typeface="Arial"/>
                <a:sym typeface="Arial"/>
              </a:rPr>
              <a:t>(6 of 8)</a:t>
            </a:r>
          </a:p>
        </p:txBody>
      </p:sp>
      <p:sp>
        <p:nvSpPr>
          <p:cNvPr id="115" name="Shape 115"/>
          <p:cNvSpPr txBox="1">
            <a:spLocks noGrp="1"/>
          </p:cNvSpPr>
          <p:nvPr>
            <p:ph type="body" idx="1"/>
          </p:nvPr>
        </p:nvSpPr>
        <p:spPr>
          <a:xfrm>
            <a:off x="279400" y="1666779"/>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1100" b="0" i="0" u="none" strike="noStrike" cap="none" baseline="0" dirty="0">
                <a:solidFill>
                  <a:schemeClr val="dk1"/>
                </a:solidFill>
                <a:latin typeface="Arial"/>
                <a:ea typeface="Arial"/>
                <a:cs typeface="Arial"/>
                <a:sym typeface="Arial"/>
              </a:rPr>
              <a:t> </a:t>
            </a:r>
            <a:r>
              <a:rPr lang="en-US" sz="1200" b="0" i="0" u="none" strike="noStrike" cap="none" baseline="0" dirty="0">
                <a:solidFill>
                  <a:schemeClr val="dk1"/>
                </a:solidFill>
                <a:latin typeface="Arial"/>
                <a:ea typeface="Arial"/>
                <a:cs typeface="Arial"/>
                <a:sym typeface="Arial"/>
              </a:rPr>
              <a:t>Communication Networks  </a:t>
            </a:r>
          </a:p>
          <a:p>
            <a:pPr marL="342900" marR="0" lvl="0" indent="-342900" algn="l" rtl="0">
              <a:lnSpc>
                <a:spcPct val="100000"/>
              </a:lnSpc>
              <a:spcBef>
                <a:spcPts val="64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 Communication networks</a:t>
            </a:r>
            <a:r>
              <a:rPr lang="en-US" sz="12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 Formal networks</a:t>
            </a:r>
            <a:r>
              <a:rPr lang="en-US" sz="12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 Informal networks </a:t>
            </a:r>
          </a:p>
          <a:p>
            <a:pPr marL="342900" marR="0" lvl="0" indent="-342900" algn="l" rtl="0">
              <a:lnSpc>
                <a:spcPct val="100000"/>
              </a:lnSpc>
              <a:spcBef>
                <a:spcPts val="640"/>
              </a:spcBef>
              <a:spcAft>
                <a:spcPts val="0"/>
              </a:spcAft>
              <a:buClr>
                <a:schemeClr val="dk1"/>
              </a:buClr>
              <a:buSzPct val="130611"/>
              <a:buFont typeface="Arial"/>
              <a:buChar char="•"/>
            </a:pPr>
            <a:r>
              <a:rPr lang="en-US" sz="1100" b="0" i="0" u="none" strike="noStrike" cap="none" baseline="0" dirty="0">
                <a:solidFill>
                  <a:schemeClr val="dk1"/>
                </a:solidFill>
                <a:latin typeface="Arial"/>
                <a:ea typeface="Arial"/>
                <a:cs typeface="Arial"/>
                <a:sym typeface="Arial"/>
              </a:rPr>
              <a:t> </a:t>
            </a:r>
            <a:r>
              <a:rPr lang="en-US" sz="1200" b="0" i="0" u="none" strike="noStrike" cap="none" baseline="0" dirty="0">
                <a:solidFill>
                  <a:schemeClr val="dk1"/>
                </a:solidFill>
                <a:latin typeface="Arial"/>
                <a:ea typeface="Arial"/>
                <a:cs typeface="Arial"/>
                <a:sym typeface="Arial"/>
              </a:rPr>
              <a:t>Communication Channels  </a:t>
            </a:r>
          </a:p>
          <a:p>
            <a:pPr marL="342900" marR="0" lvl="0" indent="-342900" algn="l" rtl="0">
              <a:lnSpc>
                <a:spcPct val="100000"/>
              </a:lnSpc>
              <a:spcBef>
                <a:spcPts val="56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 Channels  </a:t>
            </a:r>
          </a:p>
          <a:p>
            <a:pPr marL="342900" marR="0" lvl="0" indent="-342900" algn="l" rtl="0">
              <a:lnSpc>
                <a:spcPct val="100000"/>
              </a:lnSpc>
              <a:spcBef>
                <a:spcPts val="56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 Channel selection </a:t>
            </a:r>
          </a:p>
          <a:p>
            <a:pPr marL="0" marR="0" lvl="0" indent="0" algn="l" rtl="0">
              <a:lnSpc>
                <a:spcPct val="100000"/>
              </a:lnSpc>
              <a:spcBef>
                <a:spcPts val="0"/>
              </a:spcBef>
              <a:spcAft>
                <a:spcPts val="0"/>
              </a:spcAft>
              <a:buClr>
                <a:schemeClr val="dk1"/>
              </a:buClr>
              <a:buFont typeface="Arial"/>
              <a:buNone/>
            </a:pPr>
            <a:endParaRPr sz="16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D55D03FF-78FA-1E48-9E35-145D99288310}"/>
              </a:ext>
            </a:extLst>
          </p:cNvPr>
          <p:cNvSpPr/>
          <p:nvPr/>
        </p:nvSpPr>
        <p:spPr>
          <a:xfrm>
            <a:off x="4572000" y="1548908"/>
            <a:ext cx="4572000" cy="4177554"/>
          </a:xfrm>
          <a:prstGeom prst="rect">
            <a:avLst/>
          </a:prstGeom>
        </p:spPr>
        <p:txBody>
          <a:bodyPr>
            <a:spAutoFit/>
          </a:bodyPr>
          <a:lstStyle/>
          <a:p>
            <a:pPr lvl="0">
              <a:lnSpc>
                <a:spcPct val="80000"/>
              </a:lnSpc>
              <a:buClr>
                <a:schemeClr val="dk1"/>
              </a:buClr>
              <a:buSzPct val="25000"/>
            </a:pPr>
            <a:r>
              <a:rPr lang="en-US" sz="1200" b="1" dirty="0">
                <a:solidFill>
                  <a:schemeClr val="dk1"/>
                </a:solidFill>
              </a:rPr>
              <a:t>Communication Networks</a:t>
            </a:r>
            <a:r>
              <a:rPr lang="en-US" sz="1200" dirty="0">
                <a:solidFill>
                  <a:schemeClr val="dk1"/>
                </a:solidFill>
              </a:rPr>
              <a:t>  </a:t>
            </a:r>
            <a:endParaRPr lang="ar-SA" sz="1200" dirty="0">
              <a:solidFill>
                <a:schemeClr val="dk1"/>
              </a:solidFill>
            </a:endParaRPr>
          </a:p>
          <a:p>
            <a:pPr lvl="0">
              <a:lnSpc>
                <a:spcPct val="80000"/>
              </a:lnSpc>
              <a:buClr>
                <a:schemeClr val="dk1"/>
              </a:buClr>
              <a:buSzPct val="25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1 – Communication networks </a:t>
            </a:r>
          </a:p>
          <a:p>
            <a:pPr marL="457200" lvl="1">
              <a:lnSpc>
                <a:spcPct val="80000"/>
              </a:lnSpc>
              <a:spcBef>
                <a:spcPts val="360"/>
              </a:spcBef>
              <a:buClr>
                <a:schemeClr val="dk1"/>
              </a:buClr>
              <a:buSzPct val="100000"/>
              <a:buFont typeface="Arial"/>
              <a:buChar char="•"/>
            </a:pPr>
            <a:r>
              <a:rPr lang="en-US" sz="1200" dirty="0">
                <a:solidFill>
                  <a:schemeClr val="dk1"/>
                </a:solidFill>
              </a:rPr>
              <a:t> </a:t>
            </a:r>
            <a:r>
              <a:rPr lang="en-US" sz="1200" dirty="0">
                <a:solidFill>
                  <a:srgbClr val="FF0000"/>
                </a:solidFill>
              </a:rPr>
              <a:t>Formal </a:t>
            </a:r>
            <a:r>
              <a:rPr lang="en-US" sz="1200" dirty="0">
                <a:solidFill>
                  <a:schemeClr val="dk1"/>
                </a:solidFill>
              </a:rPr>
              <a:t>and </a:t>
            </a:r>
            <a:r>
              <a:rPr lang="en-US" sz="1200" dirty="0">
                <a:solidFill>
                  <a:srgbClr val="FF0000"/>
                </a:solidFill>
              </a:rPr>
              <a:t>informal</a:t>
            </a:r>
            <a:r>
              <a:rPr lang="en-US" sz="1200" dirty="0">
                <a:solidFill>
                  <a:schemeClr val="dk1"/>
                </a:solidFill>
              </a:rPr>
              <a:t> patterns of communication that link organizational members together</a:t>
            </a:r>
          </a:p>
          <a:p>
            <a:pPr marL="457200" lvl="1">
              <a:lnSpc>
                <a:spcPct val="80000"/>
              </a:lnSpc>
              <a:spcBef>
                <a:spcPts val="360"/>
              </a:spcBef>
              <a:buClr>
                <a:schemeClr val="dk1"/>
              </a:buClr>
              <a:buSzPct val="100000"/>
            </a:pPr>
            <a:endParaRPr lang="en-US" sz="1200" dirty="0">
              <a:solidFill>
                <a:schemeClr val="dk1"/>
              </a:solidFill>
            </a:endParaRPr>
          </a:p>
          <a:p>
            <a:pPr marL="457200" lvl="1">
              <a:lnSpc>
                <a:spcPct val="80000"/>
              </a:lnSpc>
              <a:spcBef>
                <a:spcPts val="360"/>
              </a:spcBef>
              <a:buClr>
                <a:schemeClr val="dk1"/>
              </a:buClr>
              <a:buSzPct val="100000"/>
              <a:buFont typeface="Arial"/>
              <a:buChar char="•"/>
            </a:pPr>
            <a:r>
              <a:rPr lang="en-US" sz="1200" dirty="0">
                <a:solidFill>
                  <a:schemeClr val="dk1"/>
                </a:solidFill>
              </a:rPr>
              <a:t> Described by how formally or informally networks are organized, by links between people, and by roles people perform as they link  </a:t>
            </a:r>
          </a:p>
          <a:p>
            <a:pPr marL="457200" lvl="1">
              <a:lnSpc>
                <a:spcPct val="80000"/>
              </a:lnSpc>
              <a:spcBef>
                <a:spcPts val="360"/>
              </a:spcBef>
              <a:buClr>
                <a:schemeClr val="dk1"/>
              </a:buClr>
              <a:buSzPct val="100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2 – </a:t>
            </a:r>
            <a:r>
              <a:rPr lang="en-US" sz="1200" b="1" dirty="0">
                <a:solidFill>
                  <a:schemeClr val="dk1"/>
                </a:solidFill>
              </a:rPr>
              <a:t>Formal networks  </a:t>
            </a:r>
          </a:p>
          <a:p>
            <a:pPr marL="457200" lvl="1">
              <a:lnSpc>
                <a:spcPct val="80000"/>
              </a:lnSpc>
              <a:spcBef>
                <a:spcPts val="360"/>
              </a:spcBef>
              <a:buClr>
                <a:schemeClr val="dk1"/>
              </a:buClr>
              <a:buSzPct val="100000"/>
              <a:buFont typeface="Arial"/>
              <a:buChar char="•"/>
            </a:pPr>
            <a:r>
              <a:rPr lang="en-US" sz="1200" dirty="0">
                <a:solidFill>
                  <a:schemeClr val="dk1"/>
                </a:solidFill>
              </a:rPr>
              <a:t> Formal organization prescribes who </a:t>
            </a:r>
            <a:r>
              <a:rPr lang="en-US" sz="1200" dirty="0">
                <a:solidFill>
                  <a:srgbClr val="FF0000"/>
                </a:solidFill>
              </a:rPr>
              <a:t>has final authority</a:t>
            </a:r>
          </a:p>
          <a:p>
            <a:pPr marL="457200" lvl="1">
              <a:lnSpc>
                <a:spcPct val="80000"/>
              </a:lnSpc>
              <a:spcBef>
                <a:spcPts val="360"/>
              </a:spcBef>
              <a:buClr>
                <a:schemeClr val="dk1"/>
              </a:buClr>
              <a:buSzPct val="100000"/>
              <a:buFont typeface="Arial"/>
              <a:buChar char="•"/>
            </a:pPr>
            <a:r>
              <a:rPr lang="en-US" sz="1200" dirty="0">
                <a:solidFill>
                  <a:schemeClr val="dk1"/>
                </a:solidFill>
              </a:rPr>
              <a:t> Formal act of organizing creates formal communication system </a:t>
            </a:r>
          </a:p>
          <a:p>
            <a:pPr marL="457200" lvl="1">
              <a:lnSpc>
                <a:spcPct val="80000"/>
              </a:lnSpc>
              <a:spcBef>
                <a:spcPts val="360"/>
              </a:spcBef>
              <a:buClr>
                <a:schemeClr val="dk1"/>
              </a:buClr>
              <a:buSzPct val="100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3 – </a:t>
            </a:r>
            <a:r>
              <a:rPr lang="en-US" sz="1200" b="1" dirty="0">
                <a:solidFill>
                  <a:schemeClr val="dk1"/>
                </a:solidFill>
              </a:rPr>
              <a:t>Informal networks </a:t>
            </a:r>
          </a:p>
          <a:p>
            <a:pPr lvl="0">
              <a:lnSpc>
                <a:spcPct val="80000"/>
              </a:lnSpc>
              <a:buClr>
                <a:schemeClr val="dk1"/>
              </a:buClr>
              <a:buSzPct val="25000"/>
            </a:pPr>
            <a:endParaRPr lang="en-US" sz="1200" b="1" dirty="0">
              <a:solidFill>
                <a:schemeClr val="dk1"/>
              </a:solidFill>
            </a:endParaRPr>
          </a:p>
          <a:p>
            <a:pPr marL="457200" lvl="1">
              <a:lnSpc>
                <a:spcPct val="150000"/>
              </a:lnSpc>
              <a:spcBef>
                <a:spcPts val="360"/>
              </a:spcBef>
              <a:buClr>
                <a:schemeClr val="dk1"/>
              </a:buClr>
              <a:buSzPct val="100000"/>
              <a:buFont typeface="Arial"/>
              <a:buChar char="•"/>
            </a:pPr>
            <a:r>
              <a:rPr lang="en-US" sz="1200" dirty="0">
                <a:solidFill>
                  <a:schemeClr val="dk1"/>
                </a:solidFill>
              </a:rPr>
              <a:t> Emerge with individuals exchanging diverse types of information related both to organization and their social relationships</a:t>
            </a:r>
          </a:p>
          <a:p>
            <a:pPr lvl="1">
              <a:lnSpc>
                <a:spcPct val="80000"/>
              </a:lnSpc>
              <a:buClr>
                <a:schemeClr val="dk1"/>
              </a:buClr>
            </a:pPr>
            <a:endParaRPr lang="en-US" sz="1200" dirty="0">
              <a:solidFill>
                <a:schemeClr val="dk1"/>
              </a:solidFill>
            </a:endParaRPr>
          </a:p>
          <a:p>
            <a:pPr lvl="0">
              <a:buClr>
                <a:schemeClr val="dk1"/>
              </a:buClr>
            </a:pPr>
            <a:endParaRPr lang="en-US" sz="1200" dirty="0">
              <a:solidFill>
                <a:schemeClr val="dk1"/>
              </a:solidFill>
            </a:endParaRPr>
          </a:p>
        </p:txBody>
      </p:sp>
      <p:sp>
        <p:nvSpPr>
          <p:cNvPr id="3" name="Rectangle 2">
            <a:extLst>
              <a:ext uri="{FF2B5EF4-FFF2-40B4-BE49-F238E27FC236}">
                <a16:creationId xmlns:a16="http://schemas.microsoft.com/office/drawing/2014/main" id="{3783EA78-FF7A-8643-8ACE-6E844A3FA2F6}"/>
              </a:ext>
            </a:extLst>
          </p:cNvPr>
          <p:cNvSpPr/>
          <p:nvPr/>
        </p:nvSpPr>
        <p:spPr>
          <a:xfrm>
            <a:off x="101600" y="3667788"/>
            <a:ext cx="4572000" cy="2417072"/>
          </a:xfrm>
          <a:prstGeom prst="rect">
            <a:avLst/>
          </a:prstGeom>
        </p:spPr>
        <p:txBody>
          <a:bodyPr>
            <a:spAutoFit/>
          </a:bodyPr>
          <a:lstStyle/>
          <a:p>
            <a:pPr lvl="0">
              <a:lnSpc>
                <a:spcPct val="80000"/>
              </a:lnSpc>
              <a:buClr>
                <a:schemeClr val="dk1"/>
              </a:buClr>
              <a:buSzPct val="25000"/>
            </a:pPr>
            <a:r>
              <a:rPr lang="en-US" sz="1200" b="1" dirty="0">
                <a:solidFill>
                  <a:schemeClr val="dk1"/>
                </a:solidFill>
              </a:rPr>
              <a:t>Communication Channels</a:t>
            </a:r>
            <a:r>
              <a:rPr lang="en-US" sz="1200" dirty="0">
                <a:solidFill>
                  <a:schemeClr val="dk1"/>
                </a:solidFill>
              </a:rPr>
              <a:t>  </a:t>
            </a:r>
            <a:endParaRPr lang="ar-SA" sz="1200" dirty="0">
              <a:solidFill>
                <a:schemeClr val="dk1"/>
              </a:solidFill>
            </a:endParaRPr>
          </a:p>
          <a:p>
            <a:pPr lvl="0">
              <a:lnSpc>
                <a:spcPct val="80000"/>
              </a:lnSpc>
              <a:buClr>
                <a:schemeClr val="dk1"/>
              </a:buClr>
              <a:buSzPct val="25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1 – Channels </a:t>
            </a:r>
          </a:p>
          <a:p>
            <a:pPr marL="457200" lvl="1">
              <a:lnSpc>
                <a:spcPct val="80000"/>
              </a:lnSpc>
              <a:spcBef>
                <a:spcPts val="360"/>
              </a:spcBef>
              <a:buClr>
                <a:schemeClr val="dk1"/>
              </a:buClr>
              <a:buSzPct val="100000"/>
              <a:buFont typeface="Arial"/>
              <a:buChar char="•"/>
            </a:pPr>
            <a:r>
              <a:rPr lang="en-US" sz="1200" dirty="0">
                <a:solidFill>
                  <a:schemeClr val="dk1"/>
                </a:solidFill>
              </a:rPr>
              <a:t> Means for transmission of messages</a:t>
            </a:r>
          </a:p>
          <a:p>
            <a:pPr marL="457200" lvl="1">
              <a:lnSpc>
                <a:spcPct val="80000"/>
              </a:lnSpc>
              <a:spcBef>
                <a:spcPts val="360"/>
              </a:spcBef>
              <a:buClr>
                <a:schemeClr val="dk1"/>
              </a:buClr>
              <a:buSzPct val="100000"/>
              <a:buFont typeface="Arial"/>
              <a:buChar char="•"/>
            </a:pPr>
            <a:r>
              <a:rPr lang="en-US" sz="1200" dirty="0">
                <a:solidFill>
                  <a:schemeClr val="dk1"/>
                </a:solidFill>
              </a:rPr>
              <a:t> Variety of channels </a:t>
            </a:r>
            <a:r>
              <a:rPr lang="en-US" sz="1200" dirty="0">
                <a:solidFill>
                  <a:srgbClr val="FF0000"/>
                </a:solidFill>
              </a:rPr>
              <a:t>available for transmitting oral and written messages</a:t>
            </a:r>
          </a:p>
          <a:p>
            <a:pPr lvl="0">
              <a:lnSpc>
                <a:spcPct val="80000"/>
              </a:lnSpc>
              <a:buClr>
                <a:schemeClr val="dk1"/>
              </a:buClr>
              <a:buSzPct val="25000"/>
            </a:pPr>
            <a:r>
              <a:rPr lang="en-US" sz="1200" dirty="0">
                <a:solidFill>
                  <a:schemeClr val="dk1"/>
                </a:solidFill>
              </a:rPr>
              <a:t>Point 2 – Channel selection </a:t>
            </a:r>
          </a:p>
          <a:p>
            <a:pPr marL="457200" lvl="1">
              <a:lnSpc>
                <a:spcPct val="80000"/>
              </a:lnSpc>
              <a:spcBef>
                <a:spcPts val="360"/>
              </a:spcBef>
              <a:buClr>
                <a:schemeClr val="dk1"/>
              </a:buClr>
              <a:buSzPct val="100000"/>
              <a:buFont typeface="Arial"/>
              <a:buChar char="•"/>
            </a:pPr>
            <a:r>
              <a:rPr lang="en-US" sz="1200" dirty="0">
                <a:solidFill>
                  <a:schemeClr val="dk1"/>
                </a:solidFill>
              </a:rPr>
              <a:t> Choice and availability of communication channels </a:t>
            </a:r>
            <a:r>
              <a:rPr lang="en-US" sz="1200" dirty="0">
                <a:solidFill>
                  <a:srgbClr val="FF0000"/>
                </a:solidFill>
              </a:rPr>
              <a:t>influence the way the organization operate</a:t>
            </a:r>
          </a:p>
          <a:p>
            <a:pPr marL="457200" lvl="1">
              <a:lnSpc>
                <a:spcPct val="80000"/>
              </a:lnSpc>
              <a:spcBef>
                <a:spcPts val="360"/>
              </a:spcBef>
              <a:buClr>
                <a:schemeClr val="dk1"/>
              </a:buClr>
              <a:buSzPct val="100000"/>
              <a:buFont typeface="Arial"/>
              <a:buChar char="•"/>
            </a:pPr>
            <a:r>
              <a:rPr lang="en-US" sz="1200" dirty="0">
                <a:solidFill>
                  <a:schemeClr val="dk1"/>
                </a:solidFill>
              </a:rPr>
              <a:t> Selecting particular channel can communicate attitudes about both message receiver and message itself</a:t>
            </a:r>
          </a:p>
          <a:p>
            <a:pPr marL="457200" lvl="1">
              <a:lnSpc>
                <a:spcPct val="80000"/>
              </a:lnSpc>
              <a:spcBef>
                <a:spcPts val="360"/>
              </a:spcBef>
              <a:buClr>
                <a:schemeClr val="dk1"/>
              </a:buClr>
              <a:buSzPct val="100000"/>
              <a:buFont typeface="Arial"/>
              <a:buChar char="•"/>
            </a:pPr>
            <a:r>
              <a:rPr lang="en-US" sz="1200" dirty="0">
                <a:solidFill>
                  <a:schemeClr val="dk1"/>
                </a:solidFill>
              </a:rPr>
              <a:t> Power and status, work requirements, technical capability, judgments about channel effectiveness all contribute to its selection </a:t>
            </a:r>
          </a:p>
        </p:txBody>
      </p:sp>
      <p:pic>
        <p:nvPicPr>
          <p:cNvPr id="4" name="Picture 3">
            <a:extLst>
              <a:ext uri="{FF2B5EF4-FFF2-40B4-BE49-F238E27FC236}">
                <a16:creationId xmlns:a16="http://schemas.microsoft.com/office/drawing/2014/main" id="{54B2E30A-49D5-9243-9BCE-07353EE31B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79700" y="1661080"/>
            <a:ext cx="1503045" cy="228600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077919F-77FF-F04E-A7B2-3E43DBCCEC4A}"/>
              </a:ext>
            </a:extLst>
          </p:cNvPr>
          <p:cNvPicPr>
            <a:picLocks noChangeAspect="1"/>
          </p:cNvPicPr>
          <p:nvPr/>
        </p:nvPicPr>
        <p:blipFill>
          <a:blip r:embed="rId3"/>
          <a:stretch>
            <a:fillRect/>
          </a:stretch>
        </p:blipFill>
        <p:spPr>
          <a:xfrm>
            <a:off x="2013503" y="1620078"/>
            <a:ext cx="6951593" cy="4416184"/>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D80D6442-C6B9-B24A-91DA-B7B78747B048}"/>
              </a:ext>
            </a:extLst>
          </p:cNvPr>
          <p:cNvSpPr txBox="1"/>
          <p:nvPr/>
        </p:nvSpPr>
        <p:spPr>
          <a:xfrm>
            <a:off x="2544416" y="318052"/>
            <a:ext cx="6599583" cy="646331"/>
          </a:xfrm>
          <a:prstGeom prst="rect">
            <a:avLst/>
          </a:prstGeom>
          <a:noFill/>
        </p:spPr>
        <p:txBody>
          <a:bodyPr wrap="square" rtlCol="0">
            <a:spAutoFit/>
          </a:bodyPr>
          <a:lstStyle/>
          <a:p>
            <a:pPr>
              <a:buClr>
                <a:srgbClr val="009999"/>
              </a:buClr>
              <a:buSzPct val="25000"/>
            </a:pPr>
            <a:r>
              <a:rPr lang="en-US" sz="3600" b="1" dirty="0">
                <a:solidFill>
                  <a:srgbClr val="009999"/>
                </a:solidFill>
              </a:rPr>
              <a:t>Give a Name for the Model !</a:t>
            </a:r>
          </a:p>
        </p:txBody>
      </p:sp>
    </p:spTree>
    <p:extLst>
      <p:ext uri="{BB962C8B-B14F-4D97-AF65-F5344CB8AC3E}">
        <p14:creationId xmlns:p14="http://schemas.microsoft.com/office/powerpoint/2010/main" val="20224401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88895-4685-994B-89B8-F6D5E5DA641E}"/>
              </a:ext>
            </a:extLst>
          </p:cNvPr>
          <p:cNvSpPr>
            <a:spLocks noGrp="1"/>
          </p:cNvSpPr>
          <p:nvPr>
            <p:ph type="title"/>
          </p:nvPr>
        </p:nvSpPr>
        <p:spPr/>
        <p:txBody>
          <a:bodyPr/>
          <a:lstStyle/>
          <a:p>
            <a:r>
              <a:rPr lang="en-US" sz="3600" b="1" dirty="0">
                <a:solidFill>
                  <a:srgbClr val="009999"/>
                </a:solidFill>
              </a:rPr>
              <a:t>Communication Networks  </a:t>
            </a:r>
            <a:br>
              <a:rPr lang="ar-SA" dirty="0">
                <a:solidFill>
                  <a:schemeClr val="dk1"/>
                </a:solidFill>
              </a:rPr>
            </a:br>
            <a:endParaRPr lang="en-US" dirty="0"/>
          </a:p>
        </p:txBody>
      </p:sp>
      <p:pic>
        <p:nvPicPr>
          <p:cNvPr id="4" name="Picture 3">
            <a:extLst>
              <a:ext uri="{FF2B5EF4-FFF2-40B4-BE49-F238E27FC236}">
                <a16:creationId xmlns:a16="http://schemas.microsoft.com/office/drawing/2014/main" id="{55E51DC7-87C6-444F-8A32-721B49EDF22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35000" y="1983772"/>
            <a:ext cx="8140700" cy="3530279"/>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1078321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6" name="Rectangle 5">
            <a:extLst>
              <a:ext uri="{FF2B5EF4-FFF2-40B4-BE49-F238E27FC236}">
                <a16:creationId xmlns:a16="http://schemas.microsoft.com/office/drawing/2014/main" id="{8E149D8F-BC36-4641-9A1A-86679EC7189F}"/>
              </a:ext>
            </a:extLst>
          </p:cNvPr>
          <p:cNvSpPr/>
          <p:nvPr/>
        </p:nvSpPr>
        <p:spPr>
          <a:xfrm>
            <a:off x="177800" y="1658461"/>
            <a:ext cx="2451100" cy="2697639"/>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Shape 122"/>
          <p:cNvSpPr txBox="1">
            <a:spLocks noGrp="1"/>
          </p:cNvSpPr>
          <p:nvPr>
            <p:ph type="title"/>
          </p:nvPr>
        </p:nvSpPr>
        <p:spPr>
          <a:xfrm>
            <a:off x="457200" y="2746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2.2 The Functional Tradition </a:t>
            </a:r>
            <a:r>
              <a:rPr lang="en-US" sz="2400" b="1" i="0" u="none" strike="noStrike" cap="none" baseline="0" dirty="0">
                <a:solidFill>
                  <a:srgbClr val="009999"/>
                </a:solidFill>
                <a:latin typeface="Arial"/>
                <a:ea typeface="Arial"/>
                <a:cs typeface="Arial"/>
                <a:sym typeface="Arial"/>
              </a:rPr>
              <a:t>(7 of 8)</a:t>
            </a:r>
          </a:p>
        </p:txBody>
      </p:sp>
      <p:sp>
        <p:nvSpPr>
          <p:cNvPr id="123" name="Shape 123"/>
          <p:cNvSpPr txBox="1">
            <a:spLocks noGrp="1"/>
          </p:cNvSpPr>
          <p:nvPr>
            <p:ph type="body" idx="1"/>
          </p:nvPr>
        </p:nvSpPr>
        <p:spPr>
          <a:xfrm>
            <a:off x="152400" y="1759987"/>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b="0" i="0" u="none" strike="noStrike" cap="none" baseline="0" dirty="0">
                <a:solidFill>
                  <a:schemeClr val="dk1"/>
                </a:solidFill>
                <a:latin typeface="Arial"/>
                <a:ea typeface="Arial"/>
                <a:cs typeface="Arial"/>
                <a:sym typeface="Arial"/>
              </a:rPr>
              <a:t> </a:t>
            </a:r>
            <a:r>
              <a:rPr lang="en-US" sz="1600" b="0" i="0" u="none" strike="noStrike" cap="none" baseline="0" dirty="0">
                <a:solidFill>
                  <a:schemeClr val="dk1"/>
                </a:solidFill>
                <a:latin typeface="Arial"/>
                <a:ea typeface="Arial"/>
                <a:cs typeface="Arial"/>
                <a:sym typeface="Arial"/>
              </a:rPr>
              <a:t>Message Direction </a:t>
            </a:r>
          </a:p>
          <a:p>
            <a:pPr marL="342900" marR="0" lvl="0" indent="-342900" algn="l" rtl="0">
              <a:lnSpc>
                <a:spcPct val="100000"/>
              </a:lnSpc>
              <a:spcBef>
                <a:spcPts val="64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Downward</a:t>
            </a:r>
            <a:r>
              <a:rPr lang="en-US" sz="16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Upward</a:t>
            </a:r>
            <a:r>
              <a:rPr lang="en-US" sz="16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a:t>
            </a:r>
            <a:r>
              <a:rPr lang="en-US" b="0" i="0" u="none" strike="noStrike" cap="none" baseline="0" dirty="0">
                <a:solidFill>
                  <a:schemeClr val="dk1"/>
                </a:solidFill>
                <a:latin typeface="Arial"/>
                <a:ea typeface="Arial"/>
                <a:cs typeface="Arial"/>
                <a:sym typeface="Arial"/>
              </a:rPr>
              <a:t>Horizontal</a:t>
            </a:r>
            <a:r>
              <a:rPr lang="en-US" sz="16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130611"/>
              <a:buFont typeface="Arial"/>
              <a:buChar char="•"/>
            </a:pPr>
            <a:r>
              <a:rPr lang="en-US" b="0" i="0" u="none" strike="noStrike" cap="none" baseline="0" dirty="0">
                <a:solidFill>
                  <a:schemeClr val="dk1"/>
                </a:solidFill>
                <a:latin typeface="Arial"/>
                <a:ea typeface="Arial"/>
                <a:cs typeface="Arial"/>
                <a:sym typeface="Arial"/>
              </a:rPr>
              <a:t> </a:t>
            </a:r>
            <a:r>
              <a:rPr lang="en-US" sz="1600" b="0" i="0" u="none" strike="noStrike" cap="none" baseline="0" dirty="0">
                <a:solidFill>
                  <a:schemeClr val="dk1"/>
                </a:solidFill>
                <a:latin typeface="Arial"/>
                <a:ea typeface="Arial"/>
                <a:cs typeface="Arial"/>
                <a:sym typeface="Arial"/>
              </a:rPr>
              <a:t>Communication Load</a:t>
            </a:r>
            <a:r>
              <a:rPr lang="en-US"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Load</a:t>
            </a:r>
          </a:p>
          <a:p>
            <a:pPr marL="342900" marR="0" lvl="0" indent="-342900" algn="l" rtl="0">
              <a:lnSpc>
                <a:spcPct val="100000"/>
              </a:lnSpc>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Underload </a:t>
            </a:r>
          </a:p>
          <a:p>
            <a:pPr marL="342900" marR="0" lvl="0" indent="-342900" algn="l" rtl="0">
              <a:lnSpc>
                <a:spcPct val="100000"/>
              </a:lnSpc>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Overload </a:t>
            </a:r>
          </a:p>
          <a:p>
            <a:pPr marL="342900" marR="0" lvl="0" indent="-342900" algn="l" rtl="0">
              <a:lnSpc>
                <a:spcPct val="100000"/>
              </a:lnSpc>
              <a:spcBef>
                <a:spcPts val="560"/>
              </a:spcBef>
              <a:spcAft>
                <a:spcPts val="0"/>
              </a:spcAft>
              <a:buClr>
                <a:schemeClr val="dk1"/>
              </a:buClr>
              <a:buFont typeface="Arial"/>
              <a:buNone/>
            </a:pPr>
            <a:endParaRPr sz="2800" b="0" i="0" u="none" strike="noStrike" cap="none" baseline="0" dirty="0">
              <a:solidFill>
                <a:schemeClr val="dk1"/>
              </a:solidFill>
              <a:latin typeface="Arial"/>
              <a:ea typeface="Arial"/>
              <a:cs typeface="Arial"/>
              <a:sym typeface="Arial"/>
            </a:endParaRPr>
          </a:p>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33D60AC8-D385-9044-BE79-EF0CB9654ABD}"/>
              </a:ext>
            </a:extLst>
          </p:cNvPr>
          <p:cNvSpPr/>
          <p:nvPr/>
        </p:nvSpPr>
        <p:spPr>
          <a:xfrm>
            <a:off x="3327400" y="1440967"/>
            <a:ext cx="5943600" cy="4991110"/>
          </a:xfrm>
          <a:prstGeom prst="rect">
            <a:avLst/>
          </a:prstGeom>
        </p:spPr>
        <p:txBody>
          <a:bodyPr wrap="square">
            <a:spAutoFit/>
          </a:bodyPr>
          <a:lstStyle/>
          <a:p>
            <a:pPr lvl="0">
              <a:lnSpc>
                <a:spcPct val="80000"/>
              </a:lnSpc>
              <a:buClr>
                <a:schemeClr val="dk1"/>
              </a:buClr>
              <a:buSzPct val="25000"/>
            </a:pPr>
            <a:r>
              <a:rPr lang="en-US" sz="1100" b="1" dirty="0">
                <a:solidFill>
                  <a:schemeClr val="dk1"/>
                </a:solidFill>
              </a:rPr>
              <a:t>Message Direction</a:t>
            </a:r>
            <a:r>
              <a:rPr lang="en-US" sz="1100" dirty="0">
                <a:solidFill>
                  <a:schemeClr val="dk1"/>
                </a:solidFill>
              </a:rPr>
              <a:t> </a:t>
            </a:r>
            <a:endParaRPr lang="ar-SA" sz="1100" dirty="0">
              <a:solidFill>
                <a:schemeClr val="dk1"/>
              </a:solidFill>
            </a:endParaRPr>
          </a:p>
          <a:p>
            <a:pPr lvl="0">
              <a:lnSpc>
                <a:spcPct val="80000"/>
              </a:lnSpc>
              <a:buClr>
                <a:schemeClr val="dk1"/>
              </a:buClr>
              <a:buSzPct val="25000"/>
            </a:pPr>
            <a:endParaRPr lang="en-US" sz="1100" dirty="0">
              <a:solidFill>
                <a:schemeClr val="dk1"/>
              </a:solidFill>
            </a:endParaRPr>
          </a:p>
          <a:p>
            <a:pPr lvl="0">
              <a:lnSpc>
                <a:spcPct val="80000"/>
              </a:lnSpc>
              <a:buClr>
                <a:schemeClr val="dk1"/>
              </a:buClr>
              <a:buSzPct val="25000"/>
            </a:pPr>
            <a:r>
              <a:rPr lang="en-US" sz="1100" dirty="0">
                <a:solidFill>
                  <a:schemeClr val="dk1"/>
                </a:solidFill>
              </a:rPr>
              <a:t>Point 1 – </a:t>
            </a:r>
            <a:r>
              <a:rPr lang="en-US" sz="1100" b="1" dirty="0">
                <a:solidFill>
                  <a:srgbClr val="FF0000"/>
                </a:solidFill>
              </a:rPr>
              <a:t>Downward</a:t>
            </a:r>
          </a:p>
          <a:p>
            <a:pPr marL="457200" lvl="1">
              <a:lnSpc>
                <a:spcPct val="80000"/>
              </a:lnSpc>
              <a:spcBef>
                <a:spcPts val="360"/>
              </a:spcBef>
              <a:buClr>
                <a:schemeClr val="dk1"/>
              </a:buClr>
              <a:buSzPct val="100000"/>
              <a:buFont typeface="Arial"/>
              <a:buChar char="•"/>
            </a:pPr>
            <a:r>
              <a:rPr lang="en-US" sz="1100" dirty="0">
                <a:solidFill>
                  <a:schemeClr val="dk1"/>
                </a:solidFill>
              </a:rPr>
              <a:t> Message movement from person in position of authority to employee with lesser authority</a:t>
            </a:r>
          </a:p>
          <a:p>
            <a:pPr marL="457200" lvl="1">
              <a:lnSpc>
                <a:spcPct val="80000"/>
              </a:lnSpc>
              <a:spcBef>
                <a:spcPts val="360"/>
              </a:spcBef>
              <a:buClr>
                <a:schemeClr val="dk1"/>
              </a:buClr>
              <a:buSzPct val="100000"/>
              <a:buFont typeface="Arial"/>
              <a:buChar char="•"/>
            </a:pPr>
            <a:r>
              <a:rPr lang="en-US" sz="1100" dirty="0">
                <a:solidFill>
                  <a:schemeClr val="dk1"/>
                </a:solidFill>
              </a:rPr>
              <a:t> Authority defined by the chain of command or formal structure of the organization</a:t>
            </a:r>
          </a:p>
          <a:p>
            <a:pPr marL="457200" lvl="1">
              <a:lnSpc>
                <a:spcPct val="80000"/>
              </a:lnSpc>
              <a:spcBef>
                <a:spcPts val="360"/>
              </a:spcBef>
              <a:buClr>
                <a:schemeClr val="dk1"/>
              </a:buClr>
              <a:buSzPct val="100000"/>
            </a:pPr>
            <a:endParaRPr lang="en-US" sz="1100" dirty="0">
              <a:solidFill>
                <a:schemeClr val="dk1"/>
              </a:solidFill>
            </a:endParaRPr>
          </a:p>
          <a:p>
            <a:pPr lvl="0">
              <a:lnSpc>
                <a:spcPct val="80000"/>
              </a:lnSpc>
              <a:buClr>
                <a:schemeClr val="dk1"/>
              </a:buClr>
              <a:buSzPct val="25000"/>
            </a:pPr>
            <a:r>
              <a:rPr lang="en-US" sz="1100" dirty="0">
                <a:solidFill>
                  <a:schemeClr val="dk1"/>
                </a:solidFill>
              </a:rPr>
              <a:t>Point 2 – </a:t>
            </a:r>
            <a:r>
              <a:rPr lang="en-US" sz="1100" b="1" dirty="0">
                <a:solidFill>
                  <a:srgbClr val="FF0000"/>
                </a:solidFill>
              </a:rPr>
              <a:t>Upward  </a:t>
            </a:r>
          </a:p>
          <a:p>
            <a:pPr marL="457200" lvl="1">
              <a:lnSpc>
                <a:spcPct val="80000"/>
              </a:lnSpc>
              <a:spcBef>
                <a:spcPts val="360"/>
              </a:spcBef>
              <a:buClr>
                <a:schemeClr val="dk1"/>
              </a:buClr>
              <a:buSzPct val="100000"/>
              <a:buFont typeface="Arial"/>
              <a:buChar char="•"/>
            </a:pPr>
            <a:r>
              <a:rPr lang="en-US" sz="1100" dirty="0">
                <a:solidFill>
                  <a:schemeClr val="dk1"/>
                </a:solidFill>
              </a:rPr>
              <a:t> Message movement beginning at lower organizational levels and transmitted to higher levels of authority</a:t>
            </a:r>
          </a:p>
          <a:p>
            <a:pPr marL="457200" lvl="1">
              <a:lnSpc>
                <a:spcPct val="80000"/>
              </a:lnSpc>
              <a:spcBef>
                <a:spcPts val="360"/>
              </a:spcBef>
              <a:buClr>
                <a:schemeClr val="dk1"/>
              </a:buClr>
              <a:buSzPct val="100000"/>
              <a:buFont typeface="Arial"/>
              <a:buChar char="•"/>
            </a:pPr>
            <a:r>
              <a:rPr lang="en-US" sz="1100" dirty="0">
                <a:solidFill>
                  <a:schemeClr val="dk1"/>
                </a:solidFill>
              </a:rPr>
              <a:t> Formal organization defines authority levels</a:t>
            </a:r>
          </a:p>
          <a:p>
            <a:pPr lvl="0">
              <a:lnSpc>
                <a:spcPct val="80000"/>
              </a:lnSpc>
              <a:buClr>
                <a:schemeClr val="dk1"/>
              </a:buClr>
              <a:buSzPct val="25000"/>
            </a:pPr>
            <a:r>
              <a:rPr lang="en-US" sz="1100" dirty="0">
                <a:solidFill>
                  <a:schemeClr val="dk1"/>
                </a:solidFill>
              </a:rPr>
              <a:t>Point 3 – </a:t>
            </a:r>
            <a:r>
              <a:rPr lang="en-US" sz="1100" b="1" dirty="0">
                <a:solidFill>
                  <a:srgbClr val="FF0000"/>
                </a:solidFill>
              </a:rPr>
              <a:t>Horizontal </a:t>
            </a:r>
          </a:p>
          <a:p>
            <a:pPr marL="457200" lvl="1">
              <a:lnSpc>
                <a:spcPct val="80000"/>
              </a:lnSpc>
              <a:spcBef>
                <a:spcPts val="360"/>
              </a:spcBef>
              <a:buClr>
                <a:schemeClr val="dk1"/>
              </a:buClr>
              <a:buSzPct val="100000"/>
              <a:buFont typeface="Arial"/>
              <a:buChar char="•"/>
            </a:pPr>
            <a:r>
              <a:rPr lang="en-US" sz="1100" dirty="0">
                <a:solidFill>
                  <a:schemeClr val="dk1"/>
                </a:solidFill>
              </a:rPr>
              <a:t> Moves laterally across organization among individuals of approximately the same level </a:t>
            </a:r>
          </a:p>
          <a:p>
            <a:pPr marL="457200" lvl="1">
              <a:lnSpc>
                <a:spcPct val="80000"/>
              </a:lnSpc>
              <a:spcBef>
                <a:spcPts val="360"/>
              </a:spcBef>
              <a:buClr>
                <a:schemeClr val="dk1"/>
              </a:buClr>
              <a:buSzPct val="100000"/>
              <a:buFont typeface="Arial"/>
              <a:buChar char="•"/>
            </a:pPr>
            <a:r>
              <a:rPr lang="en-US" sz="1100" dirty="0">
                <a:solidFill>
                  <a:schemeClr val="dk1"/>
                </a:solidFill>
              </a:rPr>
              <a:t> Generally moves messages more quickly across organization </a:t>
            </a:r>
          </a:p>
          <a:p>
            <a:pPr lvl="1">
              <a:lnSpc>
                <a:spcPct val="80000"/>
              </a:lnSpc>
              <a:buClr>
                <a:schemeClr val="dk1"/>
              </a:buClr>
            </a:pPr>
            <a:endParaRPr lang="en-US" sz="1100" dirty="0">
              <a:solidFill>
                <a:schemeClr val="dk1"/>
              </a:solidFill>
            </a:endParaRPr>
          </a:p>
          <a:p>
            <a:pPr lvl="0">
              <a:lnSpc>
                <a:spcPct val="80000"/>
              </a:lnSpc>
              <a:buClr>
                <a:schemeClr val="dk1"/>
              </a:buClr>
              <a:buSzPct val="25000"/>
            </a:pPr>
            <a:r>
              <a:rPr lang="en-US" sz="1100" b="1" dirty="0">
                <a:solidFill>
                  <a:schemeClr val="dk1"/>
                </a:solidFill>
              </a:rPr>
              <a:t>Communication Load</a:t>
            </a:r>
            <a:r>
              <a:rPr lang="en-US" sz="1100" dirty="0">
                <a:solidFill>
                  <a:schemeClr val="dk1"/>
                </a:solidFill>
              </a:rPr>
              <a:t>  </a:t>
            </a:r>
            <a:endParaRPr lang="ar-SA" sz="1100" dirty="0">
              <a:solidFill>
                <a:schemeClr val="dk1"/>
              </a:solidFill>
            </a:endParaRPr>
          </a:p>
          <a:p>
            <a:pPr lvl="0">
              <a:lnSpc>
                <a:spcPct val="80000"/>
              </a:lnSpc>
              <a:buClr>
                <a:schemeClr val="dk1"/>
              </a:buClr>
              <a:buSzPct val="25000"/>
            </a:pPr>
            <a:endParaRPr lang="en-US" sz="1100" dirty="0">
              <a:solidFill>
                <a:schemeClr val="dk1"/>
              </a:solidFill>
            </a:endParaRPr>
          </a:p>
          <a:p>
            <a:pPr lvl="0">
              <a:lnSpc>
                <a:spcPct val="80000"/>
              </a:lnSpc>
              <a:buClr>
                <a:schemeClr val="dk1"/>
              </a:buClr>
              <a:buSzPct val="25000"/>
            </a:pPr>
            <a:r>
              <a:rPr lang="en-US" sz="1100" dirty="0">
                <a:solidFill>
                  <a:schemeClr val="dk1"/>
                </a:solidFill>
              </a:rPr>
              <a:t>Point 1 – </a:t>
            </a:r>
            <a:r>
              <a:rPr lang="en-US" sz="1100" dirty="0">
                <a:solidFill>
                  <a:srgbClr val="FF0000"/>
                </a:solidFill>
              </a:rPr>
              <a:t>Load</a:t>
            </a:r>
          </a:p>
          <a:p>
            <a:pPr marL="457200" lvl="1">
              <a:lnSpc>
                <a:spcPct val="80000"/>
              </a:lnSpc>
              <a:spcBef>
                <a:spcPts val="360"/>
              </a:spcBef>
              <a:buClr>
                <a:schemeClr val="dk1"/>
              </a:buClr>
              <a:buSzPct val="100000"/>
              <a:buFont typeface="Arial"/>
              <a:buChar char="•"/>
            </a:pPr>
            <a:r>
              <a:rPr lang="en-US" sz="1100" dirty="0">
                <a:solidFill>
                  <a:schemeClr val="dk1"/>
                </a:solidFill>
              </a:rPr>
              <a:t> Number of messages moving through communication system</a:t>
            </a:r>
          </a:p>
          <a:p>
            <a:pPr marL="457200" lvl="1">
              <a:lnSpc>
                <a:spcPct val="80000"/>
              </a:lnSpc>
              <a:spcBef>
                <a:spcPts val="360"/>
              </a:spcBef>
              <a:buClr>
                <a:schemeClr val="dk1"/>
              </a:buClr>
              <a:buSzPct val="100000"/>
              <a:buFont typeface="Arial"/>
              <a:buChar char="•"/>
            </a:pPr>
            <a:r>
              <a:rPr lang="en-US" sz="1100" dirty="0">
                <a:solidFill>
                  <a:schemeClr val="dk1"/>
                </a:solidFill>
              </a:rPr>
              <a:t> Also called volume, rate, and complexity of messages processed by individual or organization as a whole</a:t>
            </a:r>
          </a:p>
          <a:p>
            <a:pPr lvl="0">
              <a:lnSpc>
                <a:spcPct val="80000"/>
              </a:lnSpc>
              <a:buClr>
                <a:schemeClr val="dk1"/>
              </a:buClr>
              <a:buSzPct val="25000"/>
            </a:pPr>
            <a:r>
              <a:rPr lang="en-US" sz="1100" dirty="0">
                <a:solidFill>
                  <a:schemeClr val="dk1"/>
                </a:solidFill>
              </a:rPr>
              <a:t>Point 2 – </a:t>
            </a:r>
            <a:r>
              <a:rPr lang="en-US" sz="1100" dirty="0">
                <a:solidFill>
                  <a:srgbClr val="FF0000"/>
                </a:solidFill>
              </a:rPr>
              <a:t>Underload</a:t>
            </a:r>
          </a:p>
          <a:p>
            <a:pPr marL="457200" lvl="1">
              <a:lnSpc>
                <a:spcPct val="80000"/>
              </a:lnSpc>
              <a:spcBef>
                <a:spcPts val="360"/>
              </a:spcBef>
              <a:buClr>
                <a:schemeClr val="dk1"/>
              </a:buClr>
              <a:buSzPct val="100000"/>
              <a:buFont typeface="Arial"/>
              <a:buChar char="•"/>
            </a:pPr>
            <a:r>
              <a:rPr lang="en-US" sz="1100" dirty="0">
                <a:solidFill>
                  <a:schemeClr val="dk1"/>
                </a:solidFill>
              </a:rPr>
              <a:t> Occurs when volume, rate, complexity of messages to an individual or organization are lower than system’s capacity </a:t>
            </a:r>
          </a:p>
          <a:p>
            <a:pPr marL="457200" lvl="1">
              <a:lnSpc>
                <a:spcPct val="80000"/>
              </a:lnSpc>
              <a:spcBef>
                <a:spcPts val="360"/>
              </a:spcBef>
              <a:buClr>
                <a:schemeClr val="dk1"/>
              </a:buClr>
              <a:buSzPct val="100000"/>
              <a:buFont typeface="Arial"/>
              <a:buChar char="•"/>
            </a:pPr>
            <a:r>
              <a:rPr lang="en-US" sz="1100" dirty="0">
                <a:solidFill>
                  <a:schemeClr val="dk1"/>
                </a:solidFill>
              </a:rPr>
              <a:t> Found when individuals engage in routine, repetitive tasks that have been thoroughly learned </a:t>
            </a:r>
          </a:p>
          <a:p>
            <a:pPr lvl="0">
              <a:lnSpc>
                <a:spcPct val="80000"/>
              </a:lnSpc>
              <a:buClr>
                <a:schemeClr val="dk1"/>
              </a:buClr>
              <a:buSzPct val="25000"/>
            </a:pPr>
            <a:r>
              <a:rPr lang="en-US" sz="1100" dirty="0">
                <a:solidFill>
                  <a:schemeClr val="dk1"/>
                </a:solidFill>
              </a:rPr>
              <a:t>Point 3 – </a:t>
            </a:r>
            <a:r>
              <a:rPr lang="en-US" sz="1100" dirty="0">
                <a:solidFill>
                  <a:srgbClr val="FF0000"/>
                </a:solidFill>
              </a:rPr>
              <a:t>Overload</a:t>
            </a:r>
          </a:p>
          <a:p>
            <a:pPr marL="457200" lvl="1">
              <a:lnSpc>
                <a:spcPct val="80000"/>
              </a:lnSpc>
              <a:spcBef>
                <a:spcPts val="360"/>
              </a:spcBef>
              <a:buClr>
                <a:schemeClr val="dk1"/>
              </a:buClr>
              <a:buSzPct val="100000"/>
              <a:buFont typeface="Arial"/>
              <a:buChar char="•"/>
            </a:pPr>
            <a:r>
              <a:rPr lang="en-US" sz="1100" dirty="0">
                <a:solidFill>
                  <a:schemeClr val="dk1"/>
                </a:solidFill>
              </a:rPr>
              <a:t> Occurs when the volume, rate, complexity of messages exceed system’s capacity</a:t>
            </a:r>
          </a:p>
          <a:p>
            <a:pPr marL="457200" lvl="1">
              <a:lnSpc>
                <a:spcPct val="80000"/>
              </a:lnSpc>
              <a:spcBef>
                <a:spcPts val="360"/>
              </a:spcBef>
              <a:buClr>
                <a:schemeClr val="dk1"/>
              </a:buClr>
              <a:buSzPct val="100000"/>
              <a:buFont typeface="Arial"/>
              <a:buChar char="•"/>
            </a:pPr>
            <a:r>
              <a:rPr lang="en-US" sz="1100" dirty="0">
                <a:solidFill>
                  <a:schemeClr val="dk1"/>
                </a:solidFill>
              </a:rPr>
              <a:t> Generates stress and strains capacity of individuals to deal with information </a:t>
            </a:r>
          </a:p>
          <a:p>
            <a:pPr lvl="0">
              <a:buClr>
                <a:schemeClr val="dk1"/>
              </a:buClr>
            </a:pPr>
            <a:endParaRPr lang="en-US" sz="1100" dirty="0">
              <a:solidFill>
                <a:schemeClr val="dk1"/>
              </a:solidFill>
            </a:endParaRPr>
          </a:p>
        </p:txBody>
      </p:sp>
      <p:pic>
        <p:nvPicPr>
          <p:cNvPr id="4" name="Picture 3">
            <a:extLst>
              <a:ext uri="{FF2B5EF4-FFF2-40B4-BE49-F238E27FC236}">
                <a16:creationId xmlns:a16="http://schemas.microsoft.com/office/drawing/2014/main" id="{A06DC486-E1AD-894B-B492-349A2A7952AB}"/>
              </a:ext>
            </a:extLst>
          </p:cNvPr>
          <p:cNvPicPr>
            <a:picLocks noChangeAspect="1"/>
          </p:cNvPicPr>
          <p:nvPr/>
        </p:nvPicPr>
        <p:blipFill>
          <a:blip r:embed="rId3"/>
          <a:stretch>
            <a:fillRect/>
          </a:stretch>
        </p:blipFill>
        <p:spPr>
          <a:xfrm>
            <a:off x="1693024" y="4998785"/>
            <a:ext cx="1850276" cy="1850276"/>
          </a:xfrm>
          <a:prstGeom prst="rect">
            <a:avLst/>
          </a:prstGeom>
        </p:spPr>
      </p:pic>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6" name="Rectangle 5">
            <a:extLst>
              <a:ext uri="{FF2B5EF4-FFF2-40B4-BE49-F238E27FC236}">
                <a16:creationId xmlns:a16="http://schemas.microsoft.com/office/drawing/2014/main" id="{0EC4E063-FB73-8A4D-8362-8F0CEE5D9A58}"/>
              </a:ext>
            </a:extLst>
          </p:cNvPr>
          <p:cNvSpPr/>
          <p:nvPr/>
        </p:nvSpPr>
        <p:spPr>
          <a:xfrm>
            <a:off x="50800" y="1633061"/>
            <a:ext cx="3962400" cy="2048742"/>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Shape 130"/>
          <p:cNvSpPr txBox="1">
            <a:spLocks noGrp="1"/>
          </p:cNvSpPr>
          <p:nvPr>
            <p:ph type="title"/>
          </p:nvPr>
        </p:nvSpPr>
        <p:spPr>
          <a:xfrm>
            <a:off x="457200" y="2746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a:solidFill>
                  <a:srgbClr val="009999"/>
                </a:solidFill>
                <a:latin typeface="Arial"/>
                <a:ea typeface="Arial"/>
                <a:cs typeface="Arial"/>
                <a:sym typeface="Arial"/>
              </a:rPr>
              <a:t>2.2 The Functional Tradition </a:t>
            </a:r>
            <a:r>
              <a:rPr lang="en-US" sz="2400" b="1" i="0" u="none" strike="noStrike" cap="none" baseline="0">
                <a:solidFill>
                  <a:srgbClr val="009999"/>
                </a:solidFill>
                <a:latin typeface="Arial"/>
                <a:ea typeface="Arial"/>
                <a:cs typeface="Arial"/>
                <a:sym typeface="Arial"/>
              </a:rPr>
              <a:t>(8 of 8)</a:t>
            </a:r>
          </a:p>
        </p:txBody>
      </p:sp>
      <p:sp>
        <p:nvSpPr>
          <p:cNvPr id="131" name="Shape 131"/>
          <p:cNvSpPr txBox="1">
            <a:spLocks noGrp="1"/>
          </p:cNvSpPr>
          <p:nvPr>
            <p:ph type="body" idx="1"/>
          </p:nvPr>
        </p:nvSpPr>
        <p:spPr>
          <a:xfrm>
            <a:off x="0" y="1739833"/>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b="0" i="0" u="none" strike="noStrike" cap="none" baseline="0" dirty="0">
                <a:solidFill>
                  <a:schemeClr val="dk1"/>
                </a:solidFill>
                <a:latin typeface="Arial"/>
                <a:ea typeface="Arial"/>
                <a:cs typeface="Arial"/>
                <a:sym typeface="Arial"/>
              </a:rPr>
              <a:t> </a:t>
            </a:r>
            <a:r>
              <a:rPr lang="en-US" sz="1600" b="0" i="0" u="none" strike="noStrike" cap="none" baseline="0" dirty="0">
                <a:solidFill>
                  <a:schemeClr val="dk1"/>
                </a:solidFill>
                <a:latin typeface="Arial"/>
                <a:ea typeface="Arial"/>
                <a:cs typeface="Arial"/>
                <a:sym typeface="Arial"/>
              </a:rPr>
              <a:t>Message Distortion </a:t>
            </a:r>
          </a:p>
          <a:p>
            <a:pPr marL="342900" marR="0" lvl="0" indent="-342900" algn="l" rtl="0">
              <a:lnSpc>
                <a:spcPct val="100000"/>
              </a:lnSpc>
              <a:spcBef>
                <a:spcPts val="64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Distortion</a:t>
            </a:r>
            <a:r>
              <a:rPr lang="en-US" sz="16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Factors of distortion</a:t>
            </a:r>
          </a:p>
          <a:p>
            <a:pPr marL="342900" marR="0" lvl="0" indent="-342900" algn="l" rtl="0">
              <a:lnSpc>
                <a:spcPct val="100000"/>
              </a:lnSpc>
              <a:spcBef>
                <a:spcPts val="640"/>
              </a:spcBef>
              <a:spcAft>
                <a:spcPts val="0"/>
              </a:spcAft>
              <a:buClr>
                <a:schemeClr val="dk1"/>
              </a:buClr>
              <a:buSzPct val="130611"/>
              <a:buFont typeface="Arial"/>
              <a:buChar char="•"/>
            </a:pPr>
            <a:r>
              <a:rPr lang="en-US" b="0" i="0" u="none" strike="noStrike" cap="none" baseline="0" dirty="0">
                <a:solidFill>
                  <a:schemeClr val="dk1"/>
                </a:solidFill>
                <a:latin typeface="Arial"/>
                <a:ea typeface="Arial"/>
                <a:cs typeface="Arial"/>
                <a:sym typeface="Arial"/>
              </a:rPr>
              <a:t> </a:t>
            </a:r>
            <a:r>
              <a:rPr lang="en-US" sz="1600" b="0" i="0" u="none" strike="noStrike" cap="none" baseline="0" dirty="0">
                <a:solidFill>
                  <a:schemeClr val="dk1"/>
                </a:solidFill>
                <a:latin typeface="Arial"/>
                <a:ea typeface="Arial"/>
                <a:cs typeface="Arial"/>
                <a:sym typeface="Arial"/>
              </a:rPr>
              <a:t>The Functional Tradition: </a:t>
            </a:r>
            <a:endParaRPr lang="ar-SA" sz="1600" b="0" i="0" u="none" strike="noStrike" cap="none" baseline="0" dirty="0">
              <a:solidFill>
                <a:schemeClr val="dk1"/>
              </a:solidFill>
              <a:latin typeface="Arial"/>
              <a:ea typeface="Arial"/>
              <a:cs typeface="Arial"/>
              <a:sym typeface="Arial"/>
            </a:endParaRPr>
          </a:p>
          <a:p>
            <a:pPr marL="342900" marR="0" lvl="0" indent="-342900" algn="l" rtl="0">
              <a:lnSpc>
                <a:spcPct val="100000"/>
              </a:lnSpc>
              <a:spcBef>
                <a:spcPts val="64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Application to everyday life</a:t>
            </a:r>
            <a:r>
              <a:rPr lang="en-US" sz="16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1F12E033-1277-A74D-86A5-698869D1B8D2}"/>
              </a:ext>
            </a:extLst>
          </p:cNvPr>
          <p:cNvSpPr/>
          <p:nvPr/>
        </p:nvSpPr>
        <p:spPr>
          <a:xfrm>
            <a:off x="2514600" y="4079212"/>
            <a:ext cx="4572000" cy="2357568"/>
          </a:xfrm>
          <a:prstGeom prst="rect">
            <a:avLst/>
          </a:prstGeom>
        </p:spPr>
        <p:txBody>
          <a:bodyPr>
            <a:spAutoFit/>
          </a:bodyPr>
          <a:lstStyle/>
          <a:p>
            <a:pPr lvl="0">
              <a:lnSpc>
                <a:spcPct val="80000"/>
              </a:lnSpc>
              <a:buClr>
                <a:schemeClr val="dk1"/>
              </a:buClr>
              <a:buSzPct val="25000"/>
            </a:pPr>
            <a:r>
              <a:rPr lang="en-US" sz="1200" b="1" dirty="0">
                <a:solidFill>
                  <a:schemeClr val="dk1"/>
                </a:solidFill>
              </a:rPr>
              <a:t>Message Distortion</a:t>
            </a:r>
            <a:r>
              <a:rPr lang="en-US" sz="1200" dirty="0">
                <a:solidFill>
                  <a:schemeClr val="dk1"/>
                </a:solidFill>
              </a:rPr>
              <a:t> </a:t>
            </a:r>
            <a:endParaRPr lang="ar-SA" sz="1200" dirty="0">
              <a:solidFill>
                <a:schemeClr val="dk1"/>
              </a:solidFill>
            </a:endParaRPr>
          </a:p>
          <a:p>
            <a:pPr lvl="0">
              <a:lnSpc>
                <a:spcPct val="80000"/>
              </a:lnSpc>
              <a:buClr>
                <a:schemeClr val="dk1"/>
              </a:buClr>
              <a:buSzPct val="25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1 – Distortion </a:t>
            </a:r>
          </a:p>
          <a:p>
            <a:pPr marL="457200" lvl="1">
              <a:lnSpc>
                <a:spcPct val="80000"/>
              </a:lnSpc>
              <a:spcBef>
                <a:spcPts val="360"/>
              </a:spcBef>
              <a:buClr>
                <a:schemeClr val="dk1"/>
              </a:buClr>
              <a:buSzPct val="100000"/>
              <a:buFont typeface="Arial"/>
              <a:buChar char="•"/>
            </a:pPr>
            <a:r>
              <a:rPr lang="en-US" sz="1200" dirty="0">
                <a:solidFill>
                  <a:schemeClr val="dk1"/>
                </a:solidFill>
              </a:rPr>
              <a:t> Occurs as messages move throughout organization</a:t>
            </a:r>
          </a:p>
          <a:p>
            <a:pPr marL="457200" lvl="1">
              <a:lnSpc>
                <a:spcPct val="80000"/>
              </a:lnSpc>
              <a:spcBef>
                <a:spcPts val="360"/>
              </a:spcBef>
              <a:buClr>
                <a:schemeClr val="dk1"/>
              </a:buClr>
              <a:buSzPct val="100000"/>
              <a:buFont typeface="Arial"/>
              <a:buChar char="•"/>
            </a:pPr>
            <a:r>
              <a:rPr lang="en-US" sz="1200" dirty="0">
                <a:solidFill>
                  <a:schemeClr val="dk1"/>
                </a:solidFill>
              </a:rPr>
              <a:t> Contribute to alterations in meaning of messages</a:t>
            </a:r>
          </a:p>
          <a:p>
            <a:pPr marL="457200" lvl="1">
              <a:lnSpc>
                <a:spcPct val="80000"/>
              </a:lnSpc>
              <a:spcBef>
                <a:spcPts val="360"/>
              </a:spcBef>
              <a:buClr>
                <a:schemeClr val="dk1"/>
              </a:buClr>
              <a:buSzPct val="100000"/>
              <a:buFont typeface="Arial"/>
              <a:buChar char="•"/>
            </a:pPr>
            <a:r>
              <a:rPr lang="en-US" sz="1200" dirty="0">
                <a:solidFill>
                  <a:schemeClr val="dk1"/>
                </a:solidFill>
              </a:rPr>
              <a:t> Noise in the organizational communication system</a:t>
            </a:r>
          </a:p>
          <a:p>
            <a:pPr marL="457200" lvl="1">
              <a:lnSpc>
                <a:spcPct val="80000"/>
              </a:lnSpc>
              <a:spcBef>
                <a:spcPts val="360"/>
              </a:spcBef>
              <a:buClr>
                <a:schemeClr val="dk1"/>
              </a:buClr>
              <a:buSzPct val="100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2 – Factors of distortion  </a:t>
            </a:r>
          </a:p>
          <a:p>
            <a:pPr marL="457200" lvl="1">
              <a:lnSpc>
                <a:spcPct val="80000"/>
              </a:lnSpc>
              <a:spcBef>
                <a:spcPts val="360"/>
              </a:spcBef>
              <a:buClr>
                <a:schemeClr val="dk1"/>
              </a:buClr>
              <a:buSzPct val="100000"/>
              <a:buFont typeface="Arial"/>
              <a:buChar char="•"/>
            </a:pPr>
            <a:r>
              <a:rPr lang="en-US" sz="1200" dirty="0">
                <a:solidFill>
                  <a:schemeClr val="dk1"/>
                </a:solidFill>
              </a:rPr>
              <a:t> Messages are influenced by the numbers of people involved, the channels for transmission, the speed of message exchanges, and the direction of flow</a:t>
            </a:r>
          </a:p>
          <a:p>
            <a:pPr marL="457200" lvl="1">
              <a:lnSpc>
                <a:spcPct val="80000"/>
              </a:lnSpc>
              <a:spcBef>
                <a:spcPts val="360"/>
              </a:spcBef>
              <a:buClr>
                <a:schemeClr val="dk1"/>
              </a:buClr>
              <a:buSzPct val="100000"/>
              <a:buFont typeface="Arial"/>
              <a:buChar char="•"/>
            </a:pPr>
            <a:r>
              <a:rPr lang="en-US" sz="1200" dirty="0">
                <a:solidFill>
                  <a:schemeClr val="dk1"/>
                </a:solidFill>
              </a:rPr>
              <a:t> Very language of message is also subject to distortion </a:t>
            </a:r>
          </a:p>
          <a:p>
            <a:pPr lvl="0">
              <a:buClr>
                <a:schemeClr val="dk1"/>
              </a:buClr>
            </a:pPr>
            <a:endParaRPr lang="en-US" sz="1200" dirty="0">
              <a:solidFill>
                <a:schemeClr val="dk1"/>
              </a:solidFill>
            </a:endParaRPr>
          </a:p>
        </p:txBody>
      </p:sp>
      <p:pic>
        <p:nvPicPr>
          <p:cNvPr id="4" name="Picture 3">
            <a:extLst>
              <a:ext uri="{FF2B5EF4-FFF2-40B4-BE49-F238E27FC236}">
                <a16:creationId xmlns:a16="http://schemas.microsoft.com/office/drawing/2014/main" id="{CCF64937-179F-4346-92C1-FC0650F3A929}"/>
              </a:ext>
            </a:extLst>
          </p:cNvPr>
          <p:cNvPicPr>
            <a:picLocks noChangeAspect="1"/>
          </p:cNvPicPr>
          <p:nvPr/>
        </p:nvPicPr>
        <p:blipFill>
          <a:blip r:embed="rId3"/>
          <a:stretch>
            <a:fillRect/>
          </a:stretch>
        </p:blipFill>
        <p:spPr>
          <a:xfrm>
            <a:off x="4253636" y="1168796"/>
            <a:ext cx="4839564" cy="2971404"/>
          </a:xfrm>
          <a:prstGeom prst="rect">
            <a:avLst/>
          </a:prstGeom>
        </p:spPr>
      </p:pic>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Shape 138"/>
          <p:cNvSpPr txBox="1">
            <a:spLocks noGrp="1"/>
          </p:cNvSpPr>
          <p:nvPr>
            <p:ph type="title"/>
          </p:nvPr>
        </p:nvSpPr>
        <p:spPr>
          <a:xfrm>
            <a:off x="914400" y="274637"/>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a:solidFill>
                  <a:srgbClr val="009999"/>
                </a:solidFill>
                <a:latin typeface="Arial"/>
                <a:ea typeface="Arial"/>
                <a:cs typeface="Arial"/>
                <a:sym typeface="Arial"/>
              </a:rPr>
              <a:t>The Meaning-Centered Approach </a:t>
            </a:r>
          </a:p>
        </p:txBody>
      </p:sp>
      <p:sp>
        <p:nvSpPr>
          <p:cNvPr id="139" name="Shape 139"/>
          <p:cNvSpPr txBox="1">
            <a:spLocks noGrp="1"/>
          </p:cNvSpPr>
          <p:nvPr>
            <p:ph type="body" idx="1"/>
          </p:nvPr>
        </p:nvSpPr>
        <p:spPr>
          <a:xfrm>
            <a:off x="247649" y="2025651"/>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20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Objective 2.3 Describe the meaning-centered </a:t>
            </a:r>
          </a:p>
          <a:p>
            <a:pPr marL="0" marR="0" lvl="0" indent="0" algn="l" rtl="0">
              <a:lnSpc>
                <a:spcPct val="100000"/>
              </a:lnSpc>
              <a:spcBef>
                <a:spcPts val="64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approach to organizational communication </a:t>
            </a:r>
          </a:p>
        </p:txBody>
      </p:sp>
      <p:sp>
        <p:nvSpPr>
          <p:cNvPr id="140" name="Shape 140"/>
          <p:cNvSpPr txBox="1"/>
          <p:nvPr/>
        </p:nvSpPr>
        <p:spPr>
          <a:xfrm>
            <a:off x="0" y="6469062"/>
            <a:ext cx="7050086" cy="365125"/>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lt1"/>
              </a:buClr>
              <a:buSzPct val="25000"/>
              <a:buFont typeface="Verdana"/>
              <a:buNone/>
            </a:pPr>
            <a:r>
              <a:rPr lang="en-US" sz="1200" b="0" i="0" u="none" strike="noStrike" cap="none" baseline="0">
                <a:solidFill>
                  <a:schemeClr val="lt1"/>
                </a:solidFill>
                <a:latin typeface="Verdana"/>
                <a:ea typeface="Verdana"/>
                <a:cs typeface="Verdana"/>
                <a:sym typeface="Verdana"/>
              </a:rPr>
              <a:t>© 2016 Pearson Education, Inc. All rights reserved.</a:t>
            </a:r>
          </a:p>
        </p:txBody>
      </p:sp>
      <p:pic>
        <p:nvPicPr>
          <p:cNvPr id="5" name="Picture 4">
            <a:extLst>
              <a:ext uri="{FF2B5EF4-FFF2-40B4-BE49-F238E27FC236}">
                <a16:creationId xmlns:a16="http://schemas.microsoft.com/office/drawing/2014/main" id="{2F4A6349-13C9-CE4D-9C96-FD912FEFA18D}"/>
              </a:ext>
            </a:extLst>
          </p:cNvPr>
          <p:cNvPicPr>
            <a:picLocks noChangeAspect="1"/>
          </p:cNvPicPr>
          <p:nvPr/>
        </p:nvPicPr>
        <p:blipFill>
          <a:blip r:embed="rId3"/>
          <a:stretch>
            <a:fillRect/>
          </a:stretch>
        </p:blipFill>
        <p:spPr>
          <a:xfrm>
            <a:off x="4362449" y="2052636"/>
            <a:ext cx="4781551" cy="4781551"/>
          </a:xfrm>
          <a:prstGeom prst="rect">
            <a:avLst/>
          </a:prstGeom>
        </p:spPr>
      </p:pic>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7" name="Rectangle 6">
            <a:extLst>
              <a:ext uri="{FF2B5EF4-FFF2-40B4-BE49-F238E27FC236}">
                <a16:creationId xmlns:a16="http://schemas.microsoft.com/office/drawing/2014/main" id="{724FBA05-8960-874B-B377-5C28FE2E4FCA}"/>
              </a:ext>
            </a:extLst>
          </p:cNvPr>
          <p:cNvSpPr/>
          <p:nvPr/>
        </p:nvSpPr>
        <p:spPr>
          <a:xfrm>
            <a:off x="152400" y="1658461"/>
            <a:ext cx="2590800" cy="2494439"/>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Shape 146"/>
          <p:cNvSpPr txBox="1">
            <a:spLocks noGrp="1"/>
          </p:cNvSpPr>
          <p:nvPr>
            <p:ph type="title"/>
          </p:nvPr>
        </p:nvSpPr>
        <p:spPr>
          <a:xfrm>
            <a:off x="1981200" y="548873"/>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400" b="1" i="0" u="none" strike="noStrike" cap="none" baseline="0" dirty="0">
                <a:solidFill>
                  <a:srgbClr val="009999"/>
                </a:solidFill>
                <a:latin typeface="Arial"/>
                <a:ea typeface="Arial"/>
                <a:cs typeface="Arial"/>
                <a:sym typeface="Arial"/>
              </a:rPr>
              <a:t>2.3 The Meaning-Centered Approach  </a:t>
            </a:r>
            <a:r>
              <a:rPr lang="en-US" sz="1600" b="1" i="0" u="none" strike="noStrike" cap="none" baseline="0" dirty="0">
                <a:solidFill>
                  <a:srgbClr val="009999"/>
                </a:solidFill>
                <a:latin typeface="Arial"/>
                <a:ea typeface="Arial"/>
                <a:cs typeface="Arial"/>
                <a:sym typeface="Arial"/>
              </a:rPr>
              <a:t>(1 of 5)</a:t>
            </a:r>
          </a:p>
        </p:txBody>
      </p:sp>
      <p:sp>
        <p:nvSpPr>
          <p:cNvPr id="147" name="Shape 147"/>
          <p:cNvSpPr txBox="1">
            <a:spLocks noGrp="1"/>
          </p:cNvSpPr>
          <p:nvPr>
            <p:ph type="body" idx="1"/>
          </p:nvPr>
        </p:nvSpPr>
        <p:spPr>
          <a:xfrm>
            <a:off x="85716" y="2000249"/>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1100" b="0" i="0" u="none" strike="noStrike" cap="none" baseline="0" dirty="0">
                <a:solidFill>
                  <a:schemeClr val="dk1"/>
                </a:solidFill>
                <a:latin typeface="Arial"/>
                <a:ea typeface="Arial"/>
                <a:cs typeface="Arial"/>
                <a:sym typeface="Arial"/>
              </a:rPr>
              <a:t> </a:t>
            </a:r>
            <a:r>
              <a:rPr lang="en-US" sz="1200" b="0" i="0" u="none" strike="noStrike" cap="none" baseline="0" dirty="0">
                <a:solidFill>
                  <a:schemeClr val="dk1"/>
                </a:solidFill>
                <a:latin typeface="Arial"/>
                <a:ea typeface="Arial"/>
                <a:cs typeface="Arial"/>
                <a:sym typeface="Arial"/>
              </a:rPr>
              <a:t>Communication as Organizing</a:t>
            </a:r>
            <a:endParaRPr lang="ar-SA" sz="12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ct val="130611"/>
              <a:buNone/>
            </a:pPr>
            <a:r>
              <a:rPr lang="ar-SA" sz="1200" dirty="0">
                <a:solidFill>
                  <a:schemeClr val="dk1"/>
                </a:solidFill>
              </a:rPr>
              <a:t>      </a:t>
            </a:r>
            <a:r>
              <a:rPr lang="en-US" sz="1200" b="0" i="0" u="none" strike="noStrike" cap="none" baseline="0" dirty="0">
                <a:solidFill>
                  <a:schemeClr val="dk1"/>
                </a:solidFill>
                <a:latin typeface="Arial"/>
                <a:ea typeface="Arial"/>
                <a:cs typeface="Arial"/>
                <a:sym typeface="Arial"/>
              </a:rPr>
              <a:t> and Decision Making</a:t>
            </a:r>
          </a:p>
          <a:p>
            <a:pPr marL="342900" marR="0" lvl="0" indent="-342900" algn="l" rtl="0">
              <a:lnSpc>
                <a:spcPct val="100000"/>
              </a:lnSpc>
              <a:spcBef>
                <a:spcPts val="64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 Organizing</a:t>
            </a:r>
            <a:r>
              <a:rPr lang="en-US" sz="12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 Decision making</a:t>
            </a:r>
            <a:r>
              <a:rPr lang="en-US" sz="12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100000"/>
              <a:buFont typeface="Arial"/>
              <a:buChar char="•"/>
            </a:pPr>
            <a:r>
              <a:rPr lang="en-US" sz="1200" b="0" i="0" u="none" strike="noStrike" cap="none" baseline="0" dirty="0">
                <a:solidFill>
                  <a:schemeClr val="dk1"/>
                </a:solidFill>
                <a:latin typeface="Arial"/>
                <a:ea typeface="Arial"/>
                <a:cs typeface="Arial"/>
                <a:sym typeface="Arial"/>
              </a:rPr>
              <a:t>Communication as Influence </a:t>
            </a:r>
          </a:p>
          <a:p>
            <a:pPr marL="342900" marR="0" lvl="0" indent="-342900" algn="l" rtl="0">
              <a:lnSpc>
                <a:spcPct val="100000"/>
              </a:lnSpc>
              <a:spcBef>
                <a:spcPts val="56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 Influence process    </a:t>
            </a:r>
          </a:p>
          <a:p>
            <a:pPr marL="342900" marR="0" lvl="0" indent="-342900" algn="l" rtl="0">
              <a:lnSpc>
                <a:spcPct val="100000"/>
              </a:lnSpc>
              <a:spcBef>
                <a:spcPts val="56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 Communication process </a:t>
            </a:r>
          </a:p>
          <a:p>
            <a:pPr marL="342900" marR="0" lvl="0" indent="-342900" algn="l" rtl="0">
              <a:lnSpc>
                <a:spcPct val="100000"/>
              </a:lnSpc>
              <a:spcBef>
                <a:spcPts val="560"/>
              </a:spcBef>
              <a:spcAft>
                <a:spcPts val="0"/>
              </a:spcAft>
              <a:buClr>
                <a:schemeClr val="dk1"/>
              </a:buClr>
              <a:buFont typeface="Arial"/>
              <a:buNone/>
            </a:pPr>
            <a:endParaRPr sz="1100" b="0" i="0" u="none" strike="noStrike" cap="none" baseline="0" dirty="0">
              <a:solidFill>
                <a:schemeClr val="dk1"/>
              </a:solidFill>
              <a:latin typeface="Arial"/>
              <a:ea typeface="Arial"/>
              <a:cs typeface="Arial"/>
              <a:sym typeface="Arial"/>
            </a:endParaRPr>
          </a:p>
          <a:p>
            <a:pPr marL="342900" marR="0" lvl="0" indent="-342900" algn="l" rtl="0">
              <a:lnSpc>
                <a:spcPct val="100000"/>
              </a:lnSpc>
              <a:spcBef>
                <a:spcPts val="560"/>
              </a:spcBef>
              <a:spcAft>
                <a:spcPts val="0"/>
              </a:spcAft>
              <a:buClr>
                <a:schemeClr val="dk1"/>
              </a:buClr>
              <a:buSzPct val="25000"/>
              <a:buFont typeface="Arial"/>
              <a:buNone/>
            </a:pPr>
            <a:r>
              <a:rPr lang="en-US" sz="11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5BCA47B5-7C32-324E-9E6A-4A9569460588}"/>
              </a:ext>
            </a:extLst>
          </p:cNvPr>
          <p:cNvSpPr/>
          <p:nvPr/>
        </p:nvSpPr>
        <p:spPr>
          <a:xfrm>
            <a:off x="4486284" y="1329191"/>
            <a:ext cx="4572000" cy="5119350"/>
          </a:xfrm>
          <a:prstGeom prst="rect">
            <a:avLst/>
          </a:prstGeom>
        </p:spPr>
        <p:txBody>
          <a:bodyPr>
            <a:spAutoFit/>
          </a:bodyPr>
          <a:lstStyle/>
          <a:p>
            <a:pPr lvl="0">
              <a:buClr>
                <a:schemeClr val="dk1"/>
              </a:buClr>
              <a:buSzPct val="25000"/>
            </a:pPr>
            <a:r>
              <a:rPr lang="en-US" sz="1200" b="1" dirty="0">
                <a:solidFill>
                  <a:schemeClr val="dk1"/>
                </a:solidFill>
              </a:rPr>
              <a:t>Communication as Organizing and Decision Making</a:t>
            </a:r>
            <a:r>
              <a:rPr lang="en-US" sz="1200" dirty="0">
                <a:solidFill>
                  <a:schemeClr val="dk1"/>
                </a:solidFill>
              </a:rPr>
              <a:t> </a:t>
            </a:r>
          </a:p>
          <a:p>
            <a:pPr lvl="0">
              <a:buClr>
                <a:schemeClr val="dk1"/>
              </a:buClr>
              <a:buSzPct val="25000"/>
            </a:pPr>
            <a:r>
              <a:rPr lang="en-US" sz="1200" dirty="0">
                <a:solidFill>
                  <a:schemeClr val="dk1"/>
                </a:solidFill>
              </a:rPr>
              <a:t>Point 1 – Organizing   </a:t>
            </a:r>
          </a:p>
          <a:p>
            <a:pPr marL="457200" lvl="1">
              <a:spcBef>
                <a:spcPts val="360"/>
              </a:spcBef>
              <a:buClr>
                <a:schemeClr val="dk1"/>
              </a:buClr>
              <a:buSzPct val="100000"/>
              <a:buFont typeface="Arial"/>
              <a:buChar char="•"/>
            </a:pPr>
            <a:r>
              <a:rPr lang="en-US" sz="1200" dirty="0">
                <a:solidFill>
                  <a:schemeClr val="dk1"/>
                </a:solidFill>
              </a:rPr>
              <a:t> No such thing as an organization; only ongoing </a:t>
            </a:r>
            <a:r>
              <a:rPr lang="en-US" sz="1200" dirty="0">
                <a:solidFill>
                  <a:srgbClr val="FF0000"/>
                </a:solidFill>
              </a:rPr>
              <a:t>interaction among human activities</a:t>
            </a:r>
          </a:p>
          <a:p>
            <a:pPr marL="457200" lvl="1">
              <a:spcBef>
                <a:spcPts val="360"/>
              </a:spcBef>
              <a:buClr>
                <a:schemeClr val="dk1"/>
              </a:buClr>
              <a:buSzPct val="100000"/>
              <a:buFont typeface="Arial"/>
              <a:buChar char="•"/>
            </a:pPr>
            <a:r>
              <a:rPr lang="en-US" sz="1200" dirty="0">
                <a:solidFill>
                  <a:schemeClr val="dk1"/>
                </a:solidFill>
              </a:rPr>
              <a:t> Human reactions “enact” organizational environments through information exchanges and active creation of meanings </a:t>
            </a:r>
          </a:p>
          <a:p>
            <a:pPr lvl="0">
              <a:buClr>
                <a:schemeClr val="dk1"/>
              </a:buClr>
              <a:buSzPct val="25000"/>
            </a:pPr>
            <a:r>
              <a:rPr lang="en-US" sz="1200" dirty="0">
                <a:solidFill>
                  <a:schemeClr val="dk1"/>
                </a:solidFill>
              </a:rPr>
              <a:t>Point 2 – Decision making   </a:t>
            </a:r>
          </a:p>
          <a:p>
            <a:pPr marL="457200" lvl="1">
              <a:spcBef>
                <a:spcPts val="360"/>
              </a:spcBef>
              <a:buClr>
                <a:schemeClr val="dk1"/>
              </a:buClr>
              <a:buSzPct val="100000"/>
              <a:buFont typeface="Arial"/>
              <a:buChar char="•"/>
            </a:pPr>
            <a:r>
              <a:rPr lang="en-US" sz="1200" dirty="0">
                <a:solidFill>
                  <a:schemeClr val="dk1"/>
                </a:solidFill>
              </a:rPr>
              <a:t> Process of choosing from among numerous alternatives</a:t>
            </a:r>
          </a:p>
          <a:p>
            <a:pPr marL="457200" lvl="1">
              <a:spcBef>
                <a:spcPts val="360"/>
              </a:spcBef>
              <a:buClr>
                <a:schemeClr val="dk1"/>
              </a:buClr>
              <a:buSzPct val="100000"/>
              <a:buFont typeface="Arial"/>
              <a:buChar char="•"/>
            </a:pPr>
            <a:r>
              <a:rPr lang="en-US" sz="1200" dirty="0">
                <a:solidFill>
                  <a:schemeClr val="dk1"/>
                </a:solidFill>
              </a:rPr>
              <a:t>Process that sets in motion much of the “doing” of the organization </a:t>
            </a:r>
          </a:p>
          <a:p>
            <a:pPr lvl="1">
              <a:buClr>
                <a:schemeClr val="dk1"/>
              </a:buClr>
            </a:pPr>
            <a:endParaRPr lang="en-US" sz="1200" dirty="0">
              <a:solidFill>
                <a:schemeClr val="dk1"/>
              </a:solidFill>
            </a:endParaRPr>
          </a:p>
          <a:p>
            <a:pPr lvl="0">
              <a:buClr>
                <a:schemeClr val="dk1"/>
              </a:buClr>
              <a:buSzPct val="25000"/>
            </a:pPr>
            <a:r>
              <a:rPr lang="en-US" sz="1200" b="1" dirty="0">
                <a:solidFill>
                  <a:schemeClr val="dk1"/>
                </a:solidFill>
              </a:rPr>
              <a:t>Communication as Influence</a:t>
            </a:r>
            <a:r>
              <a:rPr lang="en-US" sz="1200" dirty="0">
                <a:solidFill>
                  <a:schemeClr val="dk1"/>
                </a:solidFill>
              </a:rPr>
              <a:t> </a:t>
            </a:r>
          </a:p>
          <a:p>
            <a:pPr lvl="0">
              <a:buClr>
                <a:schemeClr val="dk1"/>
              </a:buClr>
              <a:buSzPct val="25000"/>
            </a:pPr>
            <a:r>
              <a:rPr lang="en-US" sz="1200" dirty="0">
                <a:solidFill>
                  <a:schemeClr val="dk1"/>
                </a:solidFill>
              </a:rPr>
              <a:t>Point 1 – Influence process    </a:t>
            </a:r>
          </a:p>
          <a:p>
            <a:pPr marL="457200" lvl="1">
              <a:spcBef>
                <a:spcPts val="360"/>
              </a:spcBef>
              <a:buClr>
                <a:schemeClr val="dk1"/>
              </a:buClr>
              <a:buSzPct val="100000"/>
              <a:buFont typeface="Arial"/>
              <a:buChar char="•"/>
            </a:pPr>
            <a:r>
              <a:rPr lang="en-US" sz="1200" dirty="0">
                <a:solidFill>
                  <a:schemeClr val="dk1"/>
                </a:solidFill>
              </a:rPr>
              <a:t> Necessary process for creating and changing organizational events</a:t>
            </a:r>
          </a:p>
          <a:p>
            <a:pPr marL="457200" lvl="1">
              <a:spcBef>
                <a:spcPts val="360"/>
              </a:spcBef>
              <a:buClr>
                <a:schemeClr val="dk1"/>
              </a:buClr>
              <a:buSzPct val="100000"/>
              <a:buFont typeface="Arial"/>
              <a:buChar char="•"/>
            </a:pPr>
            <a:r>
              <a:rPr lang="en-US" sz="1200" dirty="0">
                <a:solidFill>
                  <a:schemeClr val="dk1"/>
                </a:solidFill>
              </a:rPr>
              <a:t> Fundamental to development of shared organizational realities </a:t>
            </a:r>
          </a:p>
          <a:p>
            <a:pPr lvl="0">
              <a:buClr>
                <a:schemeClr val="dk1"/>
              </a:buClr>
              <a:buSzPct val="25000"/>
            </a:pPr>
            <a:r>
              <a:rPr lang="en-US" sz="1200" dirty="0">
                <a:solidFill>
                  <a:schemeClr val="dk1"/>
                </a:solidFill>
              </a:rPr>
              <a:t>Point 2 – Communication process    </a:t>
            </a:r>
          </a:p>
          <a:p>
            <a:pPr marL="457200" lvl="1">
              <a:spcBef>
                <a:spcPts val="360"/>
              </a:spcBef>
              <a:buClr>
                <a:schemeClr val="dk1"/>
              </a:buClr>
              <a:buSzPct val="100000"/>
              <a:buFont typeface="Arial"/>
              <a:buChar char="•"/>
            </a:pPr>
            <a:r>
              <a:rPr lang="en-US" sz="1200" dirty="0">
                <a:solidFill>
                  <a:schemeClr val="dk1"/>
                </a:solidFill>
              </a:rPr>
              <a:t> Organizational communication is the process through which organizational influence takes place</a:t>
            </a:r>
          </a:p>
          <a:p>
            <a:pPr marL="457200" lvl="1">
              <a:spcBef>
                <a:spcPts val="360"/>
              </a:spcBef>
              <a:buClr>
                <a:schemeClr val="dk1"/>
              </a:buClr>
              <a:buSzPct val="100000"/>
              <a:buFont typeface="Arial"/>
              <a:buChar char="•"/>
            </a:pPr>
            <a:r>
              <a:rPr lang="en-US" sz="1200" dirty="0">
                <a:solidFill>
                  <a:schemeClr val="dk1"/>
                </a:solidFill>
              </a:rPr>
              <a:t> Identification, socialization, communication rules, power are communication processes that help us understand influence </a:t>
            </a:r>
          </a:p>
          <a:p>
            <a:pPr lvl="0">
              <a:buClr>
                <a:schemeClr val="dk1"/>
              </a:buClr>
            </a:pPr>
            <a:endParaRPr lang="en-US" sz="1200" dirty="0">
              <a:solidFill>
                <a:schemeClr val="dk1"/>
              </a:solidFill>
            </a:endParaRPr>
          </a:p>
        </p:txBody>
      </p:sp>
      <p:pic>
        <p:nvPicPr>
          <p:cNvPr id="8" name="Picture 7">
            <a:extLst>
              <a:ext uri="{FF2B5EF4-FFF2-40B4-BE49-F238E27FC236}">
                <a16:creationId xmlns:a16="http://schemas.microsoft.com/office/drawing/2014/main" id="{35961A4C-BD39-CA44-B7EC-BF87A8F64BBB}"/>
              </a:ext>
            </a:extLst>
          </p:cNvPr>
          <p:cNvPicPr>
            <a:picLocks noChangeAspect="1"/>
          </p:cNvPicPr>
          <p:nvPr/>
        </p:nvPicPr>
        <p:blipFill>
          <a:blip r:embed="rId3"/>
          <a:stretch>
            <a:fillRect/>
          </a:stretch>
        </p:blipFill>
        <p:spPr>
          <a:xfrm>
            <a:off x="969571" y="1286045"/>
            <a:ext cx="5353843" cy="5398458"/>
          </a:xfrm>
          <a:prstGeom prst="rect">
            <a:avLst/>
          </a:prstGeom>
        </p:spPr>
      </p:pic>
      <p:sp>
        <p:nvSpPr>
          <p:cNvPr id="3" name="TextBox 2">
            <a:extLst>
              <a:ext uri="{FF2B5EF4-FFF2-40B4-BE49-F238E27FC236}">
                <a16:creationId xmlns:a16="http://schemas.microsoft.com/office/drawing/2014/main" id="{C7A95E96-E244-5E4C-AF9A-ECC2FD7B7FA4}"/>
              </a:ext>
            </a:extLst>
          </p:cNvPr>
          <p:cNvSpPr txBox="1"/>
          <p:nvPr/>
        </p:nvSpPr>
        <p:spPr>
          <a:xfrm>
            <a:off x="152400" y="4494688"/>
            <a:ext cx="2552700" cy="584775"/>
          </a:xfrm>
          <a:prstGeom prst="rect">
            <a:avLst/>
          </a:prstGeom>
          <a:noFill/>
        </p:spPr>
        <p:txBody>
          <a:bodyPr wrap="square" rtlCol="0">
            <a:spAutoFit/>
          </a:bodyPr>
          <a:lstStyle/>
          <a:p>
            <a:pPr marR="0" algn="ctr" rtl="1">
              <a:lnSpc>
                <a:spcPct val="100000"/>
              </a:lnSpc>
              <a:spcBef>
                <a:spcPts val="0"/>
              </a:spcBef>
              <a:spcAft>
                <a:spcPts val="0"/>
              </a:spcAft>
              <a:buNone/>
            </a:pPr>
            <a:r>
              <a:rPr lang="ar-SA" sz="3200" b="1" dirty="0"/>
              <a:t>المدرسة السلوكية </a:t>
            </a:r>
            <a:endParaRPr lang="en-US" sz="3200" b="1" dirty="0"/>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6" name="Rectangle 5">
            <a:extLst>
              <a:ext uri="{FF2B5EF4-FFF2-40B4-BE49-F238E27FC236}">
                <a16:creationId xmlns:a16="http://schemas.microsoft.com/office/drawing/2014/main" id="{02A92EDF-C571-C842-85FC-D55E8011A471}"/>
              </a:ext>
            </a:extLst>
          </p:cNvPr>
          <p:cNvSpPr/>
          <p:nvPr/>
        </p:nvSpPr>
        <p:spPr>
          <a:xfrm>
            <a:off x="368300" y="1625685"/>
            <a:ext cx="3200400" cy="1968416"/>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Shape 154"/>
          <p:cNvSpPr txBox="1">
            <a:spLocks noGrp="1"/>
          </p:cNvSpPr>
          <p:nvPr>
            <p:ph type="title"/>
          </p:nvPr>
        </p:nvSpPr>
        <p:spPr>
          <a:xfrm>
            <a:off x="1940790" y="220262"/>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2.3 The Meaning-Centered Approach  </a:t>
            </a:r>
            <a:br>
              <a:rPr lang="en-US"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      </a:t>
            </a:r>
            <a:r>
              <a:rPr lang="en-US" sz="1800" b="1" i="0" u="none" strike="noStrike" cap="none" baseline="0" dirty="0">
                <a:solidFill>
                  <a:srgbClr val="009999"/>
                </a:solidFill>
                <a:latin typeface="Arial"/>
                <a:ea typeface="Arial"/>
                <a:cs typeface="Arial"/>
                <a:sym typeface="Arial"/>
              </a:rPr>
              <a:t>(2 of 5)</a:t>
            </a:r>
          </a:p>
        </p:txBody>
      </p:sp>
      <p:sp>
        <p:nvSpPr>
          <p:cNvPr id="155" name="Shape 155"/>
          <p:cNvSpPr txBox="1">
            <a:spLocks noGrp="1"/>
          </p:cNvSpPr>
          <p:nvPr>
            <p:ph type="body" idx="1"/>
          </p:nvPr>
        </p:nvSpPr>
        <p:spPr>
          <a:xfrm>
            <a:off x="546100" y="1761220"/>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1200" b="0" i="0" u="none" strike="noStrike" cap="none" baseline="0" dirty="0">
                <a:solidFill>
                  <a:schemeClr val="dk1"/>
                </a:solidFill>
                <a:latin typeface="Arial"/>
                <a:ea typeface="Arial"/>
                <a:cs typeface="Arial"/>
                <a:sym typeface="Arial"/>
              </a:rPr>
              <a:t> </a:t>
            </a:r>
            <a:r>
              <a:rPr lang="en-US" b="0" i="0" u="none" strike="noStrike" cap="none" baseline="0" dirty="0">
                <a:solidFill>
                  <a:schemeClr val="dk1"/>
                </a:solidFill>
                <a:latin typeface="Arial"/>
                <a:ea typeface="Arial"/>
                <a:cs typeface="Arial"/>
                <a:sym typeface="Arial"/>
              </a:rPr>
              <a:t>Identification </a:t>
            </a:r>
          </a:p>
          <a:p>
            <a:pPr marL="342900" marR="0" lvl="0" indent="-342900" algn="l" rtl="0">
              <a:lnSpc>
                <a:spcPct val="100000"/>
              </a:lnSpc>
              <a:spcBef>
                <a:spcPts val="640"/>
              </a:spcBef>
              <a:spcAft>
                <a:spcPts val="0"/>
              </a:spcAft>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	- Identity</a:t>
            </a:r>
            <a:r>
              <a:rPr lang="en-US"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    - Identification</a:t>
            </a:r>
          </a:p>
          <a:p>
            <a:pPr marL="342900" marR="0" lvl="0" indent="-342900" algn="l" rtl="0">
              <a:lnSpc>
                <a:spcPct val="100000"/>
              </a:lnSpc>
              <a:spcBef>
                <a:spcPts val="640"/>
              </a:spcBef>
              <a:spcAft>
                <a:spcPts val="0"/>
              </a:spcAft>
              <a:buClr>
                <a:schemeClr val="dk1"/>
              </a:buClr>
              <a:buSzPct val="100000"/>
              <a:buFont typeface="Arial"/>
              <a:buChar char="•"/>
            </a:pPr>
            <a:r>
              <a:rPr lang="en-US" b="0" i="0" u="none" strike="noStrike" cap="none" baseline="0" dirty="0">
                <a:solidFill>
                  <a:schemeClr val="dk1"/>
                </a:solidFill>
                <a:latin typeface="Arial"/>
                <a:ea typeface="Arial"/>
                <a:cs typeface="Arial"/>
                <a:sym typeface="Arial"/>
              </a:rPr>
              <a:t> Socialization and Assimilation </a:t>
            </a:r>
          </a:p>
          <a:p>
            <a:pPr marL="342900" marR="0" lvl="0" indent="-342900" algn="l" rtl="0">
              <a:lnSpc>
                <a:spcPct val="100000"/>
              </a:lnSpc>
              <a:spcBef>
                <a:spcPts val="64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a:t>
            </a:r>
            <a:r>
              <a:rPr lang="en-US" sz="1200" b="0" i="0" u="none" strike="noStrike" cap="none" baseline="0" dirty="0">
                <a:solidFill>
                  <a:schemeClr val="dk1"/>
                </a:solidFill>
                <a:latin typeface="Arial"/>
                <a:ea typeface="Arial"/>
                <a:cs typeface="Arial"/>
                <a:sym typeface="Arial"/>
              </a:rPr>
              <a:t>- Socialization    </a:t>
            </a:r>
          </a:p>
          <a:p>
            <a:pPr marL="342900" marR="0" lvl="0" indent="-342900" algn="l" rtl="0">
              <a:lnSpc>
                <a:spcPct val="100000"/>
              </a:lnSpc>
              <a:spcBef>
                <a:spcPts val="560"/>
              </a:spcBef>
              <a:spcAft>
                <a:spcPts val="0"/>
              </a:spcAft>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    - Assimilation </a:t>
            </a:r>
          </a:p>
          <a:p>
            <a:pPr marL="342900" marR="0" lvl="0" indent="-342900" algn="l" rtl="0">
              <a:lnSpc>
                <a:spcPct val="100000"/>
              </a:lnSpc>
              <a:spcBef>
                <a:spcPts val="64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D8066F06-CBEA-BE41-B9C8-9B2E6A9EC478}"/>
              </a:ext>
            </a:extLst>
          </p:cNvPr>
          <p:cNvSpPr/>
          <p:nvPr/>
        </p:nvSpPr>
        <p:spPr>
          <a:xfrm>
            <a:off x="368300" y="3805836"/>
            <a:ext cx="4724400" cy="2749471"/>
          </a:xfrm>
          <a:prstGeom prst="rect">
            <a:avLst/>
          </a:prstGeom>
        </p:spPr>
        <p:txBody>
          <a:bodyPr wrap="square">
            <a:spAutoFit/>
          </a:bodyPr>
          <a:lstStyle/>
          <a:p>
            <a:pPr lvl="0">
              <a:lnSpc>
                <a:spcPct val="80000"/>
              </a:lnSpc>
              <a:buClr>
                <a:schemeClr val="dk1"/>
              </a:buClr>
              <a:buSzPct val="25000"/>
            </a:pPr>
            <a:r>
              <a:rPr lang="en-US" sz="1200" b="1" dirty="0">
                <a:solidFill>
                  <a:schemeClr val="dk1"/>
                </a:solidFill>
              </a:rPr>
              <a:t>Identification</a:t>
            </a:r>
            <a:endParaRPr lang="ar-SA" sz="1200" b="1" dirty="0">
              <a:solidFill>
                <a:schemeClr val="dk1"/>
              </a:solidFill>
            </a:endParaRPr>
          </a:p>
          <a:p>
            <a:pPr lvl="0">
              <a:lnSpc>
                <a:spcPct val="80000"/>
              </a:lnSpc>
              <a:buClr>
                <a:schemeClr val="dk1"/>
              </a:buClr>
              <a:buSzPct val="25000"/>
            </a:pPr>
            <a:r>
              <a:rPr lang="en-US" sz="1200" dirty="0">
                <a:solidFill>
                  <a:schemeClr val="dk1"/>
                </a:solidFill>
              </a:rPr>
              <a:t> </a:t>
            </a:r>
          </a:p>
          <a:p>
            <a:pPr lvl="0">
              <a:lnSpc>
                <a:spcPct val="80000"/>
              </a:lnSpc>
              <a:buClr>
                <a:schemeClr val="dk1"/>
              </a:buClr>
              <a:buSzPct val="25000"/>
            </a:pPr>
            <a:r>
              <a:rPr lang="en-US" sz="1200" dirty="0">
                <a:solidFill>
                  <a:schemeClr val="dk1"/>
                </a:solidFill>
              </a:rPr>
              <a:t>Point 1 – Identity   </a:t>
            </a:r>
          </a:p>
          <a:p>
            <a:pPr lvl="0">
              <a:lnSpc>
                <a:spcPct val="80000"/>
              </a:lnSpc>
              <a:buClr>
                <a:schemeClr val="dk1"/>
              </a:buClr>
              <a:buSzPct val="25000"/>
            </a:pPr>
            <a:endParaRPr lang="en-US" sz="1200" dirty="0">
              <a:solidFill>
                <a:schemeClr val="dk1"/>
              </a:solidFill>
            </a:endParaRPr>
          </a:p>
          <a:p>
            <a:pPr marL="457200" lvl="1">
              <a:lnSpc>
                <a:spcPct val="80000"/>
              </a:lnSpc>
              <a:spcBef>
                <a:spcPts val="360"/>
              </a:spcBef>
              <a:buClr>
                <a:schemeClr val="dk1"/>
              </a:buClr>
              <a:buSzPct val="100000"/>
              <a:buFont typeface="Arial"/>
              <a:buChar char="•"/>
            </a:pPr>
            <a:r>
              <a:rPr lang="en-US" sz="1200" dirty="0">
                <a:solidFill>
                  <a:schemeClr val="dk1"/>
                </a:solidFill>
              </a:rPr>
              <a:t>characteristics that include our core beliefs, values, attitudes, preferences .</a:t>
            </a:r>
          </a:p>
          <a:p>
            <a:pPr lvl="0">
              <a:lnSpc>
                <a:spcPct val="80000"/>
              </a:lnSpc>
              <a:buClr>
                <a:schemeClr val="dk1"/>
              </a:buClr>
              <a:buSzPct val="25000"/>
            </a:pPr>
            <a:r>
              <a:rPr lang="en-US" sz="1200" dirty="0">
                <a:solidFill>
                  <a:schemeClr val="dk1"/>
                </a:solidFill>
              </a:rPr>
              <a:t>Point 2 – Identification   </a:t>
            </a:r>
          </a:p>
          <a:p>
            <a:pPr marL="457200" lvl="1">
              <a:lnSpc>
                <a:spcPct val="80000"/>
              </a:lnSpc>
              <a:spcBef>
                <a:spcPts val="360"/>
              </a:spcBef>
              <a:buClr>
                <a:schemeClr val="dk1"/>
              </a:buClr>
              <a:buSzPct val="100000"/>
              <a:buFont typeface="Arial"/>
              <a:buChar char="•"/>
            </a:pPr>
            <a:r>
              <a:rPr lang="en-US" sz="1200" dirty="0">
                <a:solidFill>
                  <a:schemeClr val="dk1"/>
                </a:solidFill>
              </a:rPr>
              <a:t> Results from the identity we bring to our organizational experiences </a:t>
            </a:r>
          </a:p>
          <a:p>
            <a:pPr marL="457200" lvl="1">
              <a:lnSpc>
                <a:spcPct val="80000"/>
              </a:lnSpc>
              <a:spcBef>
                <a:spcPts val="360"/>
              </a:spcBef>
              <a:buClr>
                <a:schemeClr val="dk1"/>
              </a:buClr>
              <a:buSzPct val="100000"/>
              <a:buFont typeface="Arial"/>
              <a:buChar char="•"/>
            </a:pPr>
            <a:r>
              <a:rPr lang="en-US" sz="1200" dirty="0">
                <a:solidFill>
                  <a:schemeClr val="dk1"/>
                </a:solidFill>
              </a:rPr>
              <a:t> Active process to which both individuals and organizations contribute</a:t>
            </a:r>
          </a:p>
          <a:p>
            <a:pPr marL="457200" lvl="1">
              <a:lnSpc>
                <a:spcPct val="80000"/>
              </a:lnSpc>
              <a:spcBef>
                <a:spcPts val="360"/>
              </a:spcBef>
              <a:buClr>
                <a:schemeClr val="dk1"/>
              </a:buClr>
              <a:buSzPct val="100000"/>
              <a:buFont typeface="Arial"/>
              <a:buChar char="•"/>
            </a:pPr>
            <a:r>
              <a:rPr lang="en-US" sz="1200" dirty="0">
                <a:solidFill>
                  <a:schemeClr val="dk1"/>
                </a:solidFill>
              </a:rPr>
              <a:t> Dynamic and potentially ever changing</a:t>
            </a:r>
          </a:p>
          <a:p>
            <a:pPr marL="457200" lvl="1">
              <a:lnSpc>
                <a:spcPct val="80000"/>
              </a:lnSpc>
              <a:spcBef>
                <a:spcPts val="360"/>
              </a:spcBef>
              <a:buClr>
                <a:schemeClr val="dk1"/>
              </a:buClr>
              <a:buSzPct val="100000"/>
              <a:buFont typeface="Arial"/>
              <a:buChar char="•"/>
            </a:pPr>
            <a:r>
              <a:rPr lang="en-US" sz="1200" dirty="0">
                <a:solidFill>
                  <a:schemeClr val="dk1"/>
                </a:solidFill>
              </a:rPr>
              <a:t> Contributes to problems if its influence contributes to silence or to a suspension of critical thinking </a:t>
            </a:r>
          </a:p>
          <a:p>
            <a:pPr lvl="1">
              <a:lnSpc>
                <a:spcPct val="80000"/>
              </a:lnSpc>
              <a:buClr>
                <a:schemeClr val="dk1"/>
              </a:buClr>
            </a:pPr>
            <a:endParaRPr lang="en-US" sz="1200" dirty="0">
              <a:solidFill>
                <a:schemeClr val="dk1"/>
              </a:solidFill>
            </a:endParaRPr>
          </a:p>
          <a:p>
            <a:pPr lvl="0">
              <a:buClr>
                <a:schemeClr val="dk1"/>
              </a:buClr>
            </a:pPr>
            <a:endParaRPr lang="en-US" sz="1200" dirty="0">
              <a:solidFill>
                <a:schemeClr val="dk1"/>
              </a:solidFill>
            </a:endParaRPr>
          </a:p>
        </p:txBody>
      </p:sp>
      <p:sp>
        <p:nvSpPr>
          <p:cNvPr id="3" name="Rectangle 2">
            <a:extLst>
              <a:ext uri="{FF2B5EF4-FFF2-40B4-BE49-F238E27FC236}">
                <a16:creationId xmlns:a16="http://schemas.microsoft.com/office/drawing/2014/main" id="{3331E325-22AF-614D-98F0-FD8561335AAA}"/>
              </a:ext>
            </a:extLst>
          </p:cNvPr>
          <p:cNvSpPr/>
          <p:nvPr/>
        </p:nvSpPr>
        <p:spPr>
          <a:xfrm>
            <a:off x="5434445" y="2051177"/>
            <a:ext cx="4572000" cy="2872581"/>
          </a:xfrm>
          <a:prstGeom prst="rect">
            <a:avLst/>
          </a:prstGeom>
        </p:spPr>
        <p:txBody>
          <a:bodyPr>
            <a:spAutoFit/>
          </a:bodyPr>
          <a:lstStyle/>
          <a:p>
            <a:pPr lvl="0">
              <a:lnSpc>
                <a:spcPct val="80000"/>
              </a:lnSpc>
              <a:buClr>
                <a:schemeClr val="dk1"/>
              </a:buClr>
              <a:buSzPct val="25000"/>
            </a:pPr>
            <a:r>
              <a:rPr lang="en-US" sz="1200" b="1" dirty="0">
                <a:solidFill>
                  <a:schemeClr val="dk1"/>
                </a:solidFill>
              </a:rPr>
              <a:t>Socialization and Assimilation</a:t>
            </a:r>
            <a:r>
              <a:rPr lang="en-US" sz="1200" dirty="0">
                <a:solidFill>
                  <a:schemeClr val="dk1"/>
                </a:solidFill>
              </a:rPr>
              <a:t>  </a:t>
            </a:r>
            <a:endParaRPr lang="ar-SA" sz="1200" dirty="0">
              <a:solidFill>
                <a:schemeClr val="dk1"/>
              </a:solidFill>
            </a:endParaRPr>
          </a:p>
          <a:p>
            <a:pPr lvl="0">
              <a:lnSpc>
                <a:spcPct val="80000"/>
              </a:lnSpc>
              <a:buClr>
                <a:schemeClr val="dk1"/>
              </a:buClr>
              <a:buSzPct val="25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1 – Socialization   </a:t>
            </a:r>
          </a:p>
          <a:p>
            <a:pPr marL="457200" lvl="1">
              <a:lnSpc>
                <a:spcPct val="80000"/>
              </a:lnSpc>
              <a:spcBef>
                <a:spcPts val="360"/>
              </a:spcBef>
              <a:buClr>
                <a:schemeClr val="dk1"/>
              </a:buClr>
              <a:buSzPct val="100000"/>
              <a:buFont typeface="Arial"/>
              <a:buChar char="•"/>
            </a:pPr>
            <a:r>
              <a:rPr lang="en-US" sz="1200" dirty="0">
                <a:solidFill>
                  <a:schemeClr val="dk1"/>
                </a:solidFill>
              </a:rPr>
              <a:t> Active organizational </a:t>
            </a:r>
            <a:r>
              <a:rPr lang="en-US" sz="1200" dirty="0">
                <a:solidFill>
                  <a:srgbClr val="FF0000"/>
                </a:solidFill>
              </a:rPr>
              <a:t>attempts to help </a:t>
            </a:r>
          </a:p>
          <a:p>
            <a:pPr marL="457200" lvl="1">
              <a:lnSpc>
                <a:spcPct val="80000"/>
              </a:lnSpc>
              <a:spcBef>
                <a:spcPts val="360"/>
              </a:spcBef>
              <a:buClr>
                <a:schemeClr val="dk1"/>
              </a:buClr>
              <a:buSzPct val="100000"/>
              <a:buFont typeface="Arial"/>
              <a:buChar char="•"/>
            </a:pPr>
            <a:r>
              <a:rPr lang="en-US" sz="1200" dirty="0">
                <a:solidFill>
                  <a:srgbClr val="FF0000"/>
                </a:solidFill>
              </a:rPr>
              <a:t>members learn appropriate behaviors</a:t>
            </a:r>
            <a:r>
              <a:rPr lang="en-US" sz="1200" dirty="0">
                <a:solidFill>
                  <a:schemeClr val="dk1"/>
                </a:solidFill>
              </a:rPr>
              <a:t>, </a:t>
            </a:r>
          </a:p>
          <a:p>
            <a:pPr marL="457200" lvl="1">
              <a:lnSpc>
                <a:spcPct val="80000"/>
              </a:lnSpc>
              <a:spcBef>
                <a:spcPts val="360"/>
              </a:spcBef>
              <a:buClr>
                <a:schemeClr val="dk1"/>
              </a:buClr>
              <a:buSzPct val="100000"/>
              <a:buFont typeface="Arial"/>
              <a:buChar char="•"/>
            </a:pPr>
            <a:r>
              <a:rPr lang="en-US" sz="1200" dirty="0">
                <a:solidFill>
                  <a:schemeClr val="dk1"/>
                </a:solidFill>
              </a:rPr>
              <a:t>norms, values</a:t>
            </a:r>
          </a:p>
          <a:p>
            <a:pPr marL="457200" lvl="1">
              <a:lnSpc>
                <a:spcPct val="80000"/>
              </a:lnSpc>
              <a:spcBef>
                <a:spcPts val="360"/>
              </a:spcBef>
              <a:buClr>
                <a:schemeClr val="dk1"/>
              </a:buClr>
              <a:buSzPct val="100000"/>
              <a:buFont typeface="Arial"/>
              <a:buChar char="•"/>
            </a:pPr>
            <a:r>
              <a:rPr lang="en-US" sz="1200" dirty="0">
                <a:solidFill>
                  <a:schemeClr val="dk1"/>
                </a:solidFill>
              </a:rPr>
              <a:t>Encounter socialization</a:t>
            </a:r>
            <a:r>
              <a:rPr lang="ar-SA" sz="1200" dirty="0">
                <a:solidFill>
                  <a:schemeClr val="dk1"/>
                </a:solidFill>
              </a:rPr>
              <a:t> </a:t>
            </a:r>
            <a:r>
              <a:rPr lang="en-US" sz="1200" dirty="0">
                <a:solidFill>
                  <a:schemeClr val="dk1"/>
                </a:solidFill>
              </a:rPr>
              <a:t> </a:t>
            </a:r>
            <a:r>
              <a:rPr lang="ar-SA" sz="1200" dirty="0">
                <a:solidFill>
                  <a:schemeClr val="dk1"/>
                </a:solidFill>
              </a:rPr>
              <a:t>التنشة الاجتماعية </a:t>
            </a:r>
            <a:endParaRPr lang="en-US" sz="1200" dirty="0">
              <a:solidFill>
                <a:schemeClr val="dk1"/>
              </a:solidFill>
            </a:endParaRPr>
          </a:p>
          <a:p>
            <a:pPr marL="457200" lvl="1">
              <a:lnSpc>
                <a:spcPct val="80000"/>
              </a:lnSpc>
              <a:spcBef>
                <a:spcPts val="360"/>
              </a:spcBef>
              <a:buClr>
                <a:schemeClr val="dk1"/>
              </a:buClr>
              <a:buSzPct val="100000"/>
            </a:pPr>
            <a:endParaRPr lang="en-US" sz="1200" dirty="0">
              <a:solidFill>
                <a:schemeClr val="dk1"/>
              </a:solidFill>
            </a:endParaRPr>
          </a:p>
          <a:p>
            <a:pPr lvl="0">
              <a:lnSpc>
                <a:spcPct val="80000"/>
              </a:lnSpc>
              <a:buClr>
                <a:schemeClr val="dk1"/>
              </a:buClr>
              <a:buSzPct val="25000"/>
            </a:pPr>
            <a:r>
              <a:rPr lang="en-US" sz="1200" dirty="0">
                <a:solidFill>
                  <a:schemeClr val="dk1"/>
                </a:solidFill>
              </a:rPr>
              <a:t>Point 2 – Assimilation    </a:t>
            </a:r>
          </a:p>
          <a:p>
            <a:pPr marL="457200" lvl="1">
              <a:lnSpc>
                <a:spcPct val="80000"/>
              </a:lnSpc>
              <a:spcBef>
                <a:spcPts val="360"/>
              </a:spcBef>
              <a:buClr>
                <a:schemeClr val="dk1"/>
              </a:buClr>
              <a:buSzPct val="100000"/>
            </a:pPr>
            <a:r>
              <a:rPr lang="en-US" sz="1200" dirty="0">
                <a:solidFill>
                  <a:schemeClr val="dk1"/>
                </a:solidFill>
              </a:rPr>
              <a:t>- organizational systems includes : </a:t>
            </a:r>
          </a:p>
          <a:p>
            <a:pPr marL="457200" lvl="1">
              <a:lnSpc>
                <a:spcPct val="80000"/>
              </a:lnSpc>
              <a:spcBef>
                <a:spcPts val="360"/>
              </a:spcBef>
              <a:buClr>
                <a:schemeClr val="dk1"/>
              </a:buClr>
              <a:buSzPct val="100000"/>
              <a:buFont typeface="Arial"/>
              <a:buChar char="•"/>
            </a:pPr>
            <a:r>
              <a:rPr lang="en-US" sz="1200" dirty="0">
                <a:solidFill>
                  <a:schemeClr val="dk1"/>
                </a:solidFill>
              </a:rPr>
              <a:t> Familiarity with others</a:t>
            </a:r>
          </a:p>
          <a:p>
            <a:pPr marL="457200" lvl="1">
              <a:lnSpc>
                <a:spcPct val="80000"/>
              </a:lnSpc>
              <a:spcBef>
                <a:spcPts val="360"/>
              </a:spcBef>
              <a:buClr>
                <a:schemeClr val="dk1"/>
              </a:buClr>
              <a:buSzPct val="100000"/>
              <a:buFont typeface="Arial"/>
              <a:buChar char="•"/>
            </a:pPr>
            <a:r>
              <a:rPr lang="en-US" sz="1200" dirty="0">
                <a:solidFill>
                  <a:schemeClr val="dk1"/>
                </a:solidFill>
              </a:rPr>
              <a:t>Recognition</a:t>
            </a:r>
          </a:p>
          <a:p>
            <a:pPr marL="457200" lvl="1">
              <a:lnSpc>
                <a:spcPct val="80000"/>
              </a:lnSpc>
              <a:spcBef>
                <a:spcPts val="360"/>
              </a:spcBef>
              <a:buClr>
                <a:schemeClr val="dk1"/>
              </a:buClr>
              <a:buSzPct val="100000"/>
              <a:buFont typeface="Arial"/>
              <a:buChar char="•"/>
            </a:pPr>
            <a:r>
              <a:rPr lang="en-US" sz="1200" dirty="0">
                <a:solidFill>
                  <a:schemeClr val="dk1"/>
                </a:solidFill>
              </a:rPr>
              <a:t> Involvement</a:t>
            </a:r>
          </a:p>
          <a:p>
            <a:pPr marL="457200" lvl="1">
              <a:lnSpc>
                <a:spcPct val="80000"/>
              </a:lnSpc>
              <a:spcBef>
                <a:spcPts val="360"/>
              </a:spcBef>
              <a:buClr>
                <a:schemeClr val="dk1"/>
              </a:buClr>
              <a:buSzPct val="100000"/>
              <a:buFont typeface="Arial"/>
              <a:buChar char="•"/>
            </a:pPr>
            <a:r>
              <a:rPr lang="en-US" sz="1200" dirty="0">
                <a:solidFill>
                  <a:schemeClr val="dk1"/>
                </a:solidFill>
              </a:rPr>
              <a:t> Job competency</a:t>
            </a:r>
          </a:p>
          <a:p>
            <a:pPr marL="457200" lvl="1">
              <a:lnSpc>
                <a:spcPct val="80000"/>
              </a:lnSpc>
              <a:spcBef>
                <a:spcPts val="360"/>
              </a:spcBef>
              <a:buClr>
                <a:schemeClr val="dk1"/>
              </a:buClr>
              <a:buSzPct val="100000"/>
              <a:buFont typeface="Arial"/>
              <a:buChar char="•"/>
            </a:pPr>
            <a:r>
              <a:rPr lang="en-US" sz="1200" dirty="0">
                <a:solidFill>
                  <a:schemeClr val="dk1"/>
                </a:solidFill>
              </a:rPr>
              <a:t> Role negotiation </a:t>
            </a:r>
          </a:p>
        </p:txBody>
      </p:sp>
      <p:pic>
        <p:nvPicPr>
          <p:cNvPr id="5" name="Picture 4">
            <a:extLst>
              <a:ext uri="{FF2B5EF4-FFF2-40B4-BE49-F238E27FC236}">
                <a16:creationId xmlns:a16="http://schemas.microsoft.com/office/drawing/2014/main" id="{459866C3-4A26-3543-99C3-EAF1313B75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05519" y="1697719"/>
            <a:ext cx="2064031" cy="25695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spd="slow">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6" name="Rectangle 5">
            <a:extLst>
              <a:ext uri="{FF2B5EF4-FFF2-40B4-BE49-F238E27FC236}">
                <a16:creationId xmlns:a16="http://schemas.microsoft.com/office/drawing/2014/main" id="{A1C56D53-5A50-9443-B551-D4ED68029E00}"/>
              </a:ext>
            </a:extLst>
          </p:cNvPr>
          <p:cNvSpPr/>
          <p:nvPr/>
        </p:nvSpPr>
        <p:spPr>
          <a:xfrm>
            <a:off x="368300" y="1625684"/>
            <a:ext cx="3454400" cy="2590715"/>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Shape 162"/>
          <p:cNvSpPr txBox="1">
            <a:spLocks noGrp="1"/>
          </p:cNvSpPr>
          <p:nvPr>
            <p:ph type="title"/>
          </p:nvPr>
        </p:nvSpPr>
        <p:spPr>
          <a:xfrm>
            <a:off x="1841500" y="4651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2.3 The Meaning-Centered Approach  </a:t>
            </a:r>
            <a:r>
              <a:rPr lang="en-US" sz="1800" b="1" i="0" u="none" strike="noStrike" cap="none" baseline="0" dirty="0">
                <a:solidFill>
                  <a:srgbClr val="009999"/>
                </a:solidFill>
                <a:latin typeface="Arial"/>
                <a:ea typeface="Arial"/>
                <a:cs typeface="Arial"/>
                <a:sym typeface="Arial"/>
              </a:rPr>
              <a:t>(3 of 5)</a:t>
            </a:r>
          </a:p>
        </p:txBody>
      </p:sp>
      <p:sp>
        <p:nvSpPr>
          <p:cNvPr id="163" name="Shape 163"/>
          <p:cNvSpPr txBox="1">
            <a:spLocks noGrp="1"/>
          </p:cNvSpPr>
          <p:nvPr>
            <p:ph type="body" idx="1"/>
          </p:nvPr>
        </p:nvSpPr>
        <p:spPr>
          <a:xfrm>
            <a:off x="457200" y="2000250"/>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1600" b="0" i="0" u="none" strike="noStrike" cap="none" baseline="0" dirty="0">
                <a:solidFill>
                  <a:schemeClr val="dk1"/>
                </a:solidFill>
                <a:latin typeface="Arial"/>
                <a:ea typeface="Arial"/>
                <a:cs typeface="Arial"/>
                <a:sym typeface="Arial"/>
              </a:rPr>
              <a:t> </a:t>
            </a:r>
            <a:r>
              <a:rPr lang="en-US" sz="1800" b="0" i="0" u="none" strike="noStrike" cap="none" baseline="0" dirty="0">
                <a:solidFill>
                  <a:schemeClr val="dk1"/>
                </a:solidFill>
                <a:latin typeface="Arial"/>
                <a:ea typeface="Arial"/>
                <a:cs typeface="Arial"/>
                <a:sym typeface="Arial"/>
              </a:rPr>
              <a:t>Communication Rules</a:t>
            </a:r>
          </a:p>
          <a:p>
            <a:pPr marL="342900" marR="0" lvl="0" indent="-342900" algn="l" rtl="0">
              <a:lnSpc>
                <a:spcPct val="100000"/>
              </a:lnSpc>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Communication rules</a:t>
            </a:r>
            <a:r>
              <a:rPr lang="en-US" sz="18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Types of communication rules</a:t>
            </a:r>
          </a:p>
          <a:p>
            <a:pPr marL="342900" marR="0" lvl="0" indent="-342900" algn="l" rtl="0">
              <a:lnSpc>
                <a:spcPct val="100000"/>
              </a:lnSpc>
              <a:spcBef>
                <a:spcPts val="640"/>
              </a:spcBef>
              <a:spcAft>
                <a:spcPts val="0"/>
              </a:spcAft>
              <a:buClr>
                <a:schemeClr val="dk1"/>
              </a:buClr>
              <a:buSzPct val="100000"/>
              <a:buFont typeface="Arial"/>
              <a:buChar char="•"/>
            </a:pPr>
            <a:r>
              <a:rPr lang="en-US" sz="1800" b="0" i="0" u="none" strike="noStrike" cap="none" baseline="0" dirty="0">
                <a:solidFill>
                  <a:schemeClr val="dk1"/>
                </a:solidFill>
                <a:latin typeface="Arial"/>
                <a:ea typeface="Arial"/>
                <a:cs typeface="Arial"/>
                <a:sym typeface="Arial"/>
              </a:rPr>
              <a:t> Power </a:t>
            </a:r>
          </a:p>
          <a:p>
            <a:pPr marL="342900" marR="0" lvl="0" indent="-342900" algn="l" rtl="0">
              <a:lnSpc>
                <a:spcPct val="100000"/>
              </a:lnSpc>
              <a:spcBef>
                <a:spcPts val="64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a:t>
            </a:r>
            <a:r>
              <a:rPr lang="en-US" sz="1600" b="0" i="0" u="none" strike="noStrike" cap="none" baseline="0" dirty="0">
                <a:solidFill>
                  <a:schemeClr val="dk1"/>
                </a:solidFill>
                <a:latin typeface="Arial"/>
                <a:ea typeface="Arial"/>
                <a:cs typeface="Arial"/>
                <a:sym typeface="Arial"/>
              </a:rPr>
              <a:t>Power    </a:t>
            </a:r>
          </a:p>
          <a:p>
            <a:pPr marL="342900" marR="0" lvl="0" indent="-342900" algn="l" rtl="0">
              <a:lnSpc>
                <a:spcPct val="100000"/>
              </a:lnSpc>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Resource </a:t>
            </a:r>
          </a:p>
          <a:p>
            <a:pPr marL="342900" marR="0" lvl="0" indent="-34290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5084AAE0-2838-B94B-B6FF-D555D6FD20AD}"/>
              </a:ext>
            </a:extLst>
          </p:cNvPr>
          <p:cNvSpPr/>
          <p:nvPr/>
        </p:nvSpPr>
        <p:spPr>
          <a:xfrm>
            <a:off x="4457700" y="1483082"/>
            <a:ext cx="4572000" cy="4985980"/>
          </a:xfrm>
          <a:prstGeom prst="rect">
            <a:avLst/>
          </a:prstGeom>
        </p:spPr>
        <p:txBody>
          <a:bodyPr>
            <a:spAutoFit/>
          </a:bodyPr>
          <a:lstStyle/>
          <a:p>
            <a:pPr lvl="0">
              <a:buClr>
                <a:schemeClr val="dk1"/>
              </a:buClr>
              <a:buSzPct val="25000"/>
            </a:pPr>
            <a:r>
              <a:rPr lang="en-US" sz="1200" b="1" dirty="0">
                <a:solidFill>
                  <a:schemeClr val="dk1"/>
                </a:solidFill>
              </a:rPr>
              <a:t>Communication Rules</a:t>
            </a:r>
            <a:r>
              <a:rPr lang="en-US" sz="1200" dirty="0">
                <a:solidFill>
                  <a:schemeClr val="dk1"/>
                </a:solidFill>
              </a:rPr>
              <a:t> </a:t>
            </a:r>
          </a:p>
          <a:p>
            <a:pPr lvl="0">
              <a:buClr>
                <a:schemeClr val="dk1"/>
              </a:buClr>
              <a:buSzPct val="25000"/>
            </a:pPr>
            <a:r>
              <a:rPr lang="en-US" sz="1200" dirty="0">
                <a:solidFill>
                  <a:schemeClr val="dk1"/>
                </a:solidFill>
              </a:rPr>
              <a:t>Point 1 – Communication rules    </a:t>
            </a:r>
          </a:p>
          <a:p>
            <a:pPr marL="457200" lvl="1">
              <a:spcBef>
                <a:spcPts val="360"/>
              </a:spcBef>
              <a:buClr>
                <a:schemeClr val="dk1"/>
              </a:buClr>
              <a:buSzPct val="100000"/>
              <a:buFont typeface="Arial"/>
              <a:buChar char="•"/>
            </a:pPr>
            <a:r>
              <a:rPr lang="en-US" sz="1200" dirty="0">
                <a:solidFill>
                  <a:schemeClr val="dk1"/>
                </a:solidFill>
              </a:rPr>
              <a:t> General prescriptions about appropriate communication behaviors in particular settings</a:t>
            </a:r>
          </a:p>
          <a:p>
            <a:pPr marL="457200" lvl="1">
              <a:spcBef>
                <a:spcPts val="360"/>
              </a:spcBef>
              <a:buClr>
                <a:schemeClr val="dk1"/>
              </a:buClr>
              <a:buSzPct val="100000"/>
              <a:buFont typeface="Arial"/>
              <a:buChar char="•"/>
            </a:pPr>
            <a:r>
              <a:rPr lang="en-US" sz="1200" dirty="0">
                <a:solidFill>
                  <a:schemeClr val="dk1"/>
                </a:solidFill>
              </a:rPr>
              <a:t> Informal norms about what type of communication is desirable in a particular organization</a:t>
            </a:r>
          </a:p>
          <a:p>
            <a:pPr lvl="0">
              <a:buClr>
                <a:schemeClr val="dk1"/>
              </a:buClr>
              <a:buSzPct val="25000"/>
            </a:pPr>
            <a:r>
              <a:rPr lang="en-US" sz="1200" dirty="0">
                <a:solidFill>
                  <a:schemeClr val="dk1"/>
                </a:solidFill>
              </a:rPr>
              <a:t>Point 2 – Types of communication rules </a:t>
            </a:r>
          </a:p>
          <a:p>
            <a:pPr marL="457200" lvl="1">
              <a:spcBef>
                <a:spcPts val="360"/>
              </a:spcBef>
              <a:buClr>
                <a:schemeClr val="dk1"/>
              </a:buClr>
              <a:buSzPct val="100000"/>
              <a:buFont typeface="Arial"/>
              <a:buChar char="•"/>
            </a:pPr>
            <a:r>
              <a:rPr lang="en-US" sz="1200" dirty="0">
                <a:solidFill>
                  <a:schemeClr val="dk1"/>
                </a:solidFill>
              </a:rPr>
              <a:t> Thematic</a:t>
            </a:r>
          </a:p>
          <a:p>
            <a:pPr marL="457200" lvl="1">
              <a:spcBef>
                <a:spcPts val="360"/>
              </a:spcBef>
              <a:buClr>
                <a:schemeClr val="dk1"/>
              </a:buClr>
              <a:buSzPct val="100000"/>
              <a:buFont typeface="Arial"/>
              <a:buChar char="•"/>
            </a:pPr>
            <a:r>
              <a:rPr lang="en-US" sz="1200" dirty="0">
                <a:solidFill>
                  <a:schemeClr val="dk1"/>
                </a:solidFill>
              </a:rPr>
              <a:t> Tactical </a:t>
            </a:r>
          </a:p>
          <a:p>
            <a:pPr lvl="1">
              <a:buClr>
                <a:schemeClr val="dk1"/>
              </a:buClr>
            </a:pPr>
            <a:endParaRPr lang="en-US" sz="1200" dirty="0">
              <a:solidFill>
                <a:schemeClr val="dk1"/>
              </a:solidFill>
            </a:endParaRPr>
          </a:p>
          <a:p>
            <a:pPr lvl="0">
              <a:buClr>
                <a:schemeClr val="dk1"/>
              </a:buClr>
              <a:buSzPct val="25000"/>
            </a:pPr>
            <a:r>
              <a:rPr lang="en-US" sz="1200" b="1" dirty="0">
                <a:solidFill>
                  <a:schemeClr val="dk1"/>
                </a:solidFill>
              </a:rPr>
              <a:t>Power</a:t>
            </a:r>
            <a:r>
              <a:rPr lang="en-US" sz="1200" dirty="0">
                <a:solidFill>
                  <a:schemeClr val="dk1"/>
                </a:solidFill>
              </a:rPr>
              <a:t> </a:t>
            </a:r>
          </a:p>
          <a:p>
            <a:pPr lvl="0">
              <a:buClr>
                <a:schemeClr val="dk1"/>
              </a:buClr>
              <a:buSzPct val="25000"/>
            </a:pPr>
            <a:r>
              <a:rPr lang="en-US" sz="1200" dirty="0">
                <a:solidFill>
                  <a:schemeClr val="dk1"/>
                </a:solidFill>
              </a:rPr>
              <a:t>Point 1 – Power    </a:t>
            </a:r>
          </a:p>
          <a:p>
            <a:pPr marL="457200" lvl="1">
              <a:spcBef>
                <a:spcPts val="360"/>
              </a:spcBef>
              <a:buClr>
                <a:schemeClr val="dk1"/>
              </a:buClr>
              <a:buSzPct val="100000"/>
              <a:buFont typeface="Arial"/>
              <a:buChar char="•"/>
            </a:pPr>
            <a:r>
              <a:rPr lang="en-US" sz="1200" dirty="0">
                <a:solidFill>
                  <a:schemeClr val="dk1"/>
                </a:solidFill>
              </a:rPr>
              <a:t> Attempt to influence another person’s behavior to produce desired outcomes</a:t>
            </a:r>
          </a:p>
          <a:p>
            <a:pPr marL="457200" lvl="1">
              <a:spcBef>
                <a:spcPts val="360"/>
              </a:spcBef>
              <a:buClr>
                <a:schemeClr val="dk1"/>
              </a:buClr>
              <a:buSzPct val="100000"/>
              <a:buFont typeface="Arial"/>
              <a:buChar char="•"/>
            </a:pPr>
            <a:r>
              <a:rPr lang="en-US" sz="1200" dirty="0">
                <a:solidFill>
                  <a:schemeClr val="dk1"/>
                </a:solidFill>
              </a:rPr>
              <a:t> Subject to positive use as well as abuse</a:t>
            </a:r>
          </a:p>
          <a:p>
            <a:pPr lvl="0">
              <a:buClr>
                <a:schemeClr val="dk1"/>
              </a:buClr>
              <a:buSzPct val="25000"/>
            </a:pPr>
            <a:r>
              <a:rPr lang="en-US" sz="1200" dirty="0">
                <a:solidFill>
                  <a:schemeClr val="dk1"/>
                </a:solidFill>
              </a:rPr>
              <a:t>Point 2 – Resource </a:t>
            </a:r>
          </a:p>
          <a:p>
            <a:pPr marL="457200" lvl="1">
              <a:spcBef>
                <a:spcPts val="360"/>
              </a:spcBef>
              <a:buClr>
                <a:schemeClr val="dk1"/>
              </a:buClr>
              <a:buSzPct val="100000"/>
              <a:buFont typeface="Arial"/>
              <a:buChar char="•"/>
            </a:pPr>
            <a:r>
              <a:rPr lang="en-US" sz="1200" dirty="0">
                <a:solidFill>
                  <a:schemeClr val="dk1"/>
                </a:solidFill>
              </a:rPr>
              <a:t> Something owned or controlled by an individual, group, or entire organization</a:t>
            </a:r>
          </a:p>
          <a:p>
            <a:pPr marL="457200" lvl="1">
              <a:spcBef>
                <a:spcPts val="360"/>
              </a:spcBef>
              <a:buClr>
                <a:schemeClr val="dk1"/>
              </a:buClr>
              <a:buSzPct val="100000"/>
              <a:buFont typeface="Arial"/>
              <a:buChar char="•"/>
            </a:pPr>
            <a:r>
              <a:rPr lang="en-US" sz="1200" dirty="0">
                <a:solidFill>
                  <a:schemeClr val="dk1"/>
                </a:solidFill>
              </a:rPr>
              <a:t> More valuable if few alternatives to the use of the resource are available</a:t>
            </a:r>
          </a:p>
          <a:p>
            <a:pPr marL="457200" lvl="1">
              <a:spcBef>
                <a:spcPts val="360"/>
              </a:spcBef>
              <a:buClr>
                <a:schemeClr val="dk1"/>
              </a:buClr>
              <a:buSzPct val="100000"/>
              <a:buFont typeface="Arial"/>
              <a:buChar char="•"/>
            </a:pPr>
            <a:r>
              <a:rPr lang="en-US" sz="1200" dirty="0">
                <a:solidFill>
                  <a:schemeClr val="dk1"/>
                </a:solidFill>
              </a:rPr>
              <a:t> Individual controlling scarce resources higher-power than individual who controls resources with ample alternatives </a:t>
            </a:r>
          </a:p>
          <a:p>
            <a:pPr lvl="0">
              <a:buClr>
                <a:schemeClr val="dk1"/>
              </a:buClr>
            </a:pPr>
            <a:endParaRPr lang="en-US" sz="1200" dirty="0">
              <a:solidFill>
                <a:schemeClr val="dk1"/>
              </a:solidFill>
            </a:endParaRPr>
          </a:p>
        </p:txBody>
      </p:sp>
      <p:pic>
        <p:nvPicPr>
          <p:cNvPr id="4" name="Picture 3">
            <a:extLst>
              <a:ext uri="{FF2B5EF4-FFF2-40B4-BE49-F238E27FC236}">
                <a16:creationId xmlns:a16="http://schemas.microsoft.com/office/drawing/2014/main" id="{5A887244-16C8-8E49-A6D7-3F0B01AB67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0200" y="3925272"/>
            <a:ext cx="3543300" cy="2043026"/>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6" name="Rectangle 5">
            <a:extLst>
              <a:ext uri="{FF2B5EF4-FFF2-40B4-BE49-F238E27FC236}">
                <a16:creationId xmlns:a16="http://schemas.microsoft.com/office/drawing/2014/main" id="{FC213FA8-198A-EF48-95C8-B2F14991D373}"/>
              </a:ext>
            </a:extLst>
          </p:cNvPr>
          <p:cNvSpPr/>
          <p:nvPr/>
        </p:nvSpPr>
        <p:spPr>
          <a:xfrm>
            <a:off x="127000" y="1625685"/>
            <a:ext cx="3441700" cy="1744578"/>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Shape 170"/>
          <p:cNvSpPr txBox="1">
            <a:spLocks noGrp="1"/>
          </p:cNvSpPr>
          <p:nvPr>
            <p:ph type="title"/>
          </p:nvPr>
        </p:nvSpPr>
        <p:spPr>
          <a:xfrm>
            <a:off x="1879600" y="5794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2.3 The Meaning-Centered Approach  </a:t>
            </a:r>
            <a:r>
              <a:rPr lang="en-US" sz="1800" b="1" i="0" u="none" strike="noStrike" cap="none" baseline="0" dirty="0">
                <a:solidFill>
                  <a:srgbClr val="009999"/>
                </a:solidFill>
                <a:latin typeface="Arial"/>
                <a:ea typeface="Arial"/>
                <a:cs typeface="Arial"/>
                <a:sym typeface="Arial"/>
              </a:rPr>
              <a:t>(4 of 5)</a:t>
            </a:r>
          </a:p>
        </p:txBody>
      </p:sp>
      <p:sp>
        <p:nvSpPr>
          <p:cNvPr id="171" name="Shape 171"/>
          <p:cNvSpPr txBox="1">
            <a:spLocks noGrp="1"/>
          </p:cNvSpPr>
          <p:nvPr>
            <p:ph type="body" idx="1"/>
          </p:nvPr>
        </p:nvSpPr>
        <p:spPr>
          <a:xfrm>
            <a:off x="127000" y="1644650"/>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1600" b="0" i="0" u="none" strike="noStrike" cap="none" baseline="0" dirty="0">
                <a:solidFill>
                  <a:schemeClr val="dk1"/>
                </a:solidFill>
                <a:latin typeface="Arial"/>
                <a:ea typeface="Arial"/>
                <a:cs typeface="Arial"/>
                <a:sym typeface="Arial"/>
              </a:rPr>
              <a:t> </a:t>
            </a:r>
            <a:r>
              <a:rPr lang="en-US" sz="1800" b="0" i="0" u="none" strike="noStrike" cap="none" baseline="0" dirty="0">
                <a:solidFill>
                  <a:schemeClr val="dk1"/>
                </a:solidFill>
                <a:latin typeface="Arial"/>
                <a:ea typeface="Arial"/>
                <a:cs typeface="Arial"/>
                <a:sym typeface="Arial"/>
              </a:rPr>
              <a:t>Communication as Culture </a:t>
            </a:r>
          </a:p>
          <a:p>
            <a:pPr marL="342900" marR="0" lvl="0" indent="-342900" algn="l" rtl="0">
              <a:lnSpc>
                <a:spcPct val="100000"/>
              </a:lnSpc>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Culture</a:t>
            </a:r>
            <a:r>
              <a:rPr lang="en-US" sz="18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Communication Climate </a:t>
            </a:r>
          </a:p>
          <a:p>
            <a:pPr marL="342900" marR="0" lvl="0" indent="-342900" algn="l" rtl="0">
              <a:lnSpc>
                <a:spcPct val="100000"/>
              </a:lnSpc>
              <a:spcBef>
                <a:spcPts val="64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a:t>
            </a:r>
            <a:r>
              <a:rPr lang="en-US" sz="1600" b="0" i="0" u="none" strike="noStrike" cap="none" baseline="0" dirty="0">
                <a:solidFill>
                  <a:schemeClr val="dk1"/>
                </a:solidFill>
                <a:latin typeface="Arial"/>
                <a:ea typeface="Arial"/>
                <a:cs typeface="Arial"/>
                <a:sym typeface="Arial"/>
              </a:rPr>
              <a:t>Communication climate    </a:t>
            </a:r>
          </a:p>
          <a:p>
            <a:pPr marL="342900" marR="0" lvl="0" indent="-342900" algn="l" rtl="0">
              <a:lnSpc>
                <a:spcPct val="100000"/>
              </a:lnSpc>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Climate evaluation </a:t>
            </a:r>
          </a:p>
          <a:p>
            <a:pPr marL="342900" marR="0" lvl="0" indent="-34290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4F12ED8E-B358-9B40-803C-5A6D5F1544AD}"/>
              </a:ext>
            </a:extLst>
          </p:cNvPr>
          <p:cNvSpPr/>
          <p:nvPr/>
        </p:nvSpPr>
        <p:spPr>
          <a:xfrm>
            <a:off x="4114800" y="1644650"/>
            <a:ext cx="4572000" cy="3960058"/>
          </a:xfrm>
          <a:prstGeom prst="rect">
            <a:avLst/>
          </a:prstGeom>
        </p:spPr>
        <p:txBody>
          <a:bodyPr>
            <a:spAutoFit/>
          </a:bodyPr>
          <a:lstStyle/>
          <a:p>
            <a:pPr lvl="0">
              <a:lnSpc>
                <a:spcPct val="90000"/>
              </a:lnSpc>
              <a:buClr>
                <a:schemeClr val="dk1"/>
              </a:buClr>
              <a:buSzPct val="25000"/>
            </a:pPr>
            <a:r>
              <a:rPr lang="en-US" sz="1200" b="1" dirty="0">
                <a:solidFill>
                  <a:schemeClr val="dk1"/>
                </a:solidFill>
              </a:rPr>
              <a:t>Communication as Culture</a:t>
            </a:r>
            <a:r>
              <a:rPr lang="en-US" sz="1200" dirty="0">
                <a:solidFill>
                  <a:schemeClr val="dk1"/>
                </a:solidFill>
              </a:rPr>
              <a:t> </a:t>
            </a:r>
            <a:endParaRPr lang="ar-SA" sz="1200" dirty="0">
              <a:solidFill>
                <a:schemeClr val="dk1"/>
              </a:solidFill>
            </a:endParaRPr>
          </a:p>
          <a:p>
            <a:pPr lvl="0">
              <a:lnSpc>
                <a:spcPct val="90000"/>
              </a:lnSpc>
              <a:buClr>
                <a:schemeClr val="dk1"/>
              </a:buClr>
              <a:buSzPct val="25000"/>
            </a:pPr>
            <a:endParaRPr lang="en-US" sz="1200" dirty="0">
              <a:solidFill>
                <a:schemeClr val="dk1"/>
              </a:solidFill>
            </a:endParaRPr>
          </a:p>
          <a:p>
            <a:pPr lvl="0">
              <a:lnSpc>
                <a:spcPct val="90000"/>
              </a:lnSpc>
              <a:buClr>
                <a:schemeClr val="dk1"/>
              </a:buClr>
              <a:buSzPct val="25000"/>
            </a:pPr>
            <a:r>
              <a:rPr lang="en-US" sz="1200" dirty="0">
                <a:solidFill>
                  <a:schemeClr val="dk1"/>
                </a:solidFill>
              </a:rPr>
              <a:t>Point 1 – Culture    </a:t>
            </a:r>
          </a:p>
          <a:p>
            <a:pPr marL="457200" lvl="1">
              <a:lnSpc>
                <a:spcPct val="90000"/>
              </a:lnSpc>
              <a:spcBef>
                <a:spcPts val="360"/>
              </a:spcBef>
              <a:buClr>
                <a:schemeClr val="dk1"/>
              </a:buClr>
              <a:buSzPct val="100000"/>
              <a:buFont typeface="Arial"/>
              <a:buChar char="•"/>
            </a:pPr>
            <a:r>
              <a:rPr lang="en-US" sz="1200" dirty="0">
                <a:solidFill>
                  <a:schemeClr val="dk1"/>
                </a:solidFill>
              </a:rPr>
              <a:t> Unique sense of the place that organizations generate through ways of doing and communicating about the organization</a:t>
            </a:r>
          </a:p>
          <a:p>
            <a:pPr marL="457200" lvl="1">
              <a:lnSpc>
                <a:spcPct val="90000"/>
              </a:lnSpc>
              <a:spcBef>
                <a:spcPts val="360"/>
              </a:spcBef>
              <a:buClr>
                <a:schemeClr val="dk1"/>
              </a:buClr>
              <a:buSzPct val="100000"/>
              <a:buFont typeface="Arial"/>
              <a:buChar char="•"/>
            </a:pPr>
            <a:r>
              <a:rPr lang="en-US" sz="1200" dirty="0">
                <a:solidFill>
                  <a:schemeClr val="dk1"/>
                </a:solidFill>
              </a:rPr>
              <a:t> Reflects the shared realities and shared practices in the organization</a:t>
            </a:r>
          </a:p>
          <a:p>
            <a:pPr lvl="1">
              <a:lnSpc>
                <a:spcPct val="90000"/>
              </a:lnSpc>
              <a:buClr>
                <a:schemeClr val="dk1"/>
              </a:buClr>
            </a:pPr>
            <a:endParaRPr lang="en-US" sz="1200" dirty="0">
              <a:solidFill>
                <a:schemeClr val="dk1"/>
              </a:solidFill>
            </a:endParaRPr>
          </a:p>
          <a:p>
            <a:pPr lvl="0">
              <a:lnSpc>
                <a:spcPct val="90000"/>
              </a:lnSpc>
              <a:buClr>
                <a:schemeClr val="dk1"/>
              </a:buClr>
              <a:buSzPct val="25000"/>
            </a:pPr>
            <a:r>
              <a:rPr lang="en-US" sz="1200" b="1" dirty="0">
                <a:solidFill>
                  <a:schemeClr val="dk1"/>
                </a:solidFill>
              </a:rPr>
              <a:t>Communication Climate</a:t>
            </a:r>
            <a:r>
              <a:rPr lang="en-US" sz="1200" dirty="0">
                <a:solidFill>
                  <a:schemeClr val="dk1"/>
                </a:solidFill>
              </a:rPr>
              <a:t> </a:t>
            </a:r>
            <a:endParaRPr lang="ar-SA" sz="1200" dirty="0">
              <a:solidFill>
                <a:schemeClr val="dk1"/>
              </a:solidFill>
            </a:endParaRPr>
          </a:p>
          <a:p>
            <a:pPr lvl="0">
              <a:lnSpc>
                <a:spcPct val="90000"/>
              </a:lnSpc>
              <a:buClr>
                <a:schemeClr val="dk1"/>
              </a:buClr>
              <a:buSzPct val="25000"/>
            </a:pPr>
            <a:endParaRPr lang="en-US" sz="1200" dirty="0">
              <a:solidFill>
                <a:schemeClr val="dk1"/>
              </a:solidFill>
            </a:endParaRPr>
          </a:p>
          <a:p>
            <a:pPr lvl="0">
              <a:lnSpc>
                <a:spcPct val="90000"/>
              </a:lnSpc>
              <a:buClr>
                <a:schemeClr val="dk1"/>
              </a:buClr>
              <a:buSzPct val="25000"/>
            </a:pPr>
            <a:r>
              <a:rPr lang="en-US" sz="1200" dirty="0">
                <a:solidFill>
                  <a:schemeClr val="dk1"/>
                </a:solidFill>
              </a:rPr>
              <a:t>Point 1 – Communication climate    </a:t>
            </a:r>
          </a:p>
          <a:p>
            <a:pPr marL="457200" lvl="1">
              <a:lnSpc>
                <a:spcPct val="90000"/>
              </a:lnSpc>
              <a:spcBef>
                <a:spcPts val="360"/>
              </a:spcBef>
              <a:buClr>
                <a:schemeClr val="dk1"/>
              </a:buClr>
              <a:buSzPct val="100000"/>
              <a:buFont typeface="Arial"/>
              <a:buChar char="•"/>
            </a:pPr>
            <a:r>
              <a:rPr lang="en-US" sz="1200" dirty="0">
                <a:solidFill>
                  <a:schemeClr val="dk1"/>
                </a:solidFill>
              </a:rPr>
              <a:t> Reaction to an organization’s culture</a:t>
            </a:r>
          </a:p>
          <a:p>
            <a:pPr marL="457200" lvl="1">
              <a:lnSpc>
                <a:spcPct val="90000"/>
              </a:lnSpc>
              <a:spcBef>
                <a:spcPts val="360"/>
              </a:spcBef>
              <a:buClr>
                <a:schemeClr val="dk1"/>
              </a:buClr>
              <a:buSzPct val="100000"/>
              <a:buFont typeface="Arial"/>
              <a:buChar char="•"/>
            </a:pPr>
            <a:r>
              <a:rPr lang="en-US" sz="1200" dirty="0">
                <a:solidFill>
                  <a:schemeClr val="dk1"/>
                </a:solidFill>
              </a:rPr>
              <a:t> Subjective reaction to organization members’ perceptions of communication events</a:t>
            </a:r>
          </a:p>
          <a:p>
            <a:pPr marL="457200" lvl="1">
              <a:lnSpc>
                <a:spcPct val="90000"/>
              </a:lnSpc>
              <a:spcBef>
                <a:spcPts val="360"/>
              </a:spcBef>
              <a:buClr>
                <a:schemeClr val="dk1"/>
              </a:buClr>
              <a:buSzPct val="100000"/>
            </a:pPr>
            <a:endParaRPr lang="en-US" sz="1200" dirty="0">
              <a:solidFill>
                <a:schemeClr val="dk1"/>
              </a:solidFill>
            </a:endParaRPr>
          </a:p>
          <a:p>
            <a:pPr lvl="0">
              <a:lnSpc>
                <a:spcPct val="90000"/>
              </a:lnSpc>
              <a:buClr>
                <a:schemeClr val="dk1"/>
              </a:buClr>
              <a:buSzPct val="25000"/>
            </a:pPr>
            <a:r>
              <a:rPr lang="en-US" sz="1200" dirty="0">
                <a:solidFill>
                  <a:schemeClr val="dk1"/>
                </a:solidFill>
              </a:rPr>
              <a:t>Point 2 – Climate evaluation </a:t>
            </a:r>
          </a:p>
          <a:p>
            <a:pPr marL="457200" lvl="1">
              <a:lnSpc>
                <a:spcPct val="90000"/>
              </a:lnSpc>
              <a:spcBef>
                <a:spcPts val="360"/>
              </a:spcBef>
              <a:buClr>
                <a:schemeClr val="dk1"/>
              </a:buClr>
              <a:buSzPct val="100000"/>
              <a:buFont typeface="Arial"/>
              <a:buChar char="•"/>
            </a:pPr>
            <a:r>
              <a:rPr lang="en-US" sz="1200" dirty="0">
                <a:solidFill>
                  <a:schemeClr val="dk1"/>
                </a:solidFill>
              </a:rPr>
              <a:t> Positive or negative attitude towards a place</a:t>
            </a:r>
          </a:p>
          <a:p>
            <a:pPr marL="457200" lvl="1">
              <a:lnSpc>
                <a:spcPct val="90000"/>
              </a:lnSpc>
              <a:spcBef>
                <a:spcPts val="360"/>
              </a:spcBef>
              <a:buClr>
                <a:schemeClr val="dk1"/>
              </a:buClr>
              <a:buSzPct val="100000"/>
              <a:buFont typeface="Arial"/>
              <a:buChar char="•"/>
            </a:pPr>
            <a:r>
              <a:rPr lang="en-US" sz="1200" dirty="0">
                <a:solidFill>
                  <a:schemeClr val="dk1"/>
                </a:solidFill>
              </a:rPr>
              <a:t> Reaction to the culture, not a description of the culture itself </a:t>
            </a:r>
          </a:p>
          <a:p>
            <a:pPr lvl="0">
              <a:buClr>
                <a:schemeClr val="dk1"/>
              </a:buClr>
            </a:pPr>
            <a:endParaRPr lang="en-US" sz="1200" dirty="0">
              <a:solidFill>
                <a:schemeClr val="dk1"/>
              </a:solidFill>
            </a:endParaRPr>
          </a:p>
        </p:txBody>
      </p:sp>
      <p:pic>
        <p:nvPicPr>
          <p:cNvPr id="3" name="Picture 2">
            <a:extLst>
              <a:ext uri="{FF2B5EF4-FFF2-40B4-BE49-F238E27FC236}">
                <a16:creationId xmlns:a16="http://schemas.microsoft.com/office/drawing/2014/main" id="{4F527ED6-34C5-974C-99C6-BC589916AED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0881" y="3440747"/>
            <a:ext cx="3960919" cy="2716530"/>
          </a:xfrm>
          <a:prstGeom prst="rect">
            <a:avLst/>
          </a:prstGeom>
        </p:spPr>
      </p:pic>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Shape 186"/>
          <p:cNvSpPr txBox="1">
            <a:spLocks noGrp="1"/>
          </p:cNvSpPr>
          <p:nvPr>
            <p:ph type="title"/>
          </p:nvPr>
        </p:nvSpPr>
        <p:spPr>
          <a:xfrm>
            <a:off x="1854200" y="103188"/>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200" b="1" i="0" u="none" strike="noStrike" cap="none" baseline="0" dirty="0">
                <a:solidFill>
                  <a:srgbClr val="009999"/>
                </a:solidFill>
                <a:latin typeface="Arial"/>
                <a:ea typeface="Arial"/>
                <a:cs typeface="Arial"/>
                <a:sym typeface="Arial"/>
              </a:rPr>
              <a:t>Twenty-First Century Emerging Perspectives </a:t>
            </a:r>
          </a:p>
        </p:txBody>
      </p:sp>
      <p:sp>
        <p:nvSpPr>
          <p:cNvPr id="187" name="Shape 187"/>
          <p:cNvSpPr txBox="1">
            <a:spLocks noGrp="1"/>
          </p:cNvSpPr>
          <p:nvPr>
            <p:ph type="body" idx="1"/>
          </p:nvPr>
        </p:nvSpPr>
        <p:spPr>
          <a:xfrm>
            <a:off x="320675" y="1491028"/>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2.4 Describe emerging perspectives for organizational communication </a:t>
            </a:r>
          </a:p>
        </p:txBody>
      </p:sp>
      <p:pic>
        <p:nvPicPr>
          <p:cNvPr id="2" name="Picture 1">
            <a:extLst>
              <a:ext uri="{FF2B5EF4-FFF2-40B4-BE49-F238E27FC236}">
                <a16:creationId xmlns:a16="http://schemas.microsoft.com/office/drawing/2014/main" id="{0C14781C-F211-5D4D-B8FC-94ECCE2AD338}"/>
              </a:ext>
            </a:extLst>
          </p:cNvPr>
          <p:cNvPicPr>
            <a:picLocks noChangeAspect="1"/>
          </p:cNvPicPr>
          <p:nvPr/>
        </p:nvPicPr>
        <p:blipFill>
          <a:blip r:embed="rId3"/>
          <a:stretch>
            <a:fillRect/>
          </a:stretch>
        </p:blipFill>
        <p:spPr>
          <a:xfrm>
            <a:off x="495300" y="3962399"/>
            <a:ext cx="2785261" cy="1579561"/>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3" name="Picture 2">
            <a:extLst>
              <a:ext uri="{FF2B5EF4-FFF2-40B4-BE49-F238E27FC236}">
                <a16:creationId xmlns:a16="http://schemas.microsoft.com/office/drawing/2014/main" id="{5CD772EF-B40E-EA4E-BDE5-BE6871204008}"/>
              </a:ext>
            </a:extLst>
          </p:cNvPr>
          <p:cNvPicPr>
            <a:picLocks noChangeAspect="1"/>
          </p:cNvPicPr>
          <p:nvPr/>
        </p:nvPicPr>
        <p:blipFill>
          <a:blip r:embed="rId4"/>
          <a:stretch>
            <a:fillRect/>
          </a:stretch>
        </p:blipFill>
        <p:spPr>
          <a:xfrm>
            <a:off x="5029200" y="3416267"/>
            <a:ext cx="2844800" cy="1593088"/>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4" name="Picture 3">
            <a:extLst>
              <a:ext uri="{FF2B5EF4-FFF2-40B4-BE49-F238E27FC236}">
                <a16:creationId xmlns:a16="http://schemas.microsoft.com/office/drawing/2014/main" id="{2A98B938-01E0-AE4B-B994-4F2049154AD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80561" y="5009355"/>
            <a:ext cx="3390900" cy="1695450"/>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5" name="Picture 4">
            <a:extLst>
              <a:ext uri="{FF2B5EF4-FFF2-40B4-BE49-F238E27FC236}">
                <a16:creationId xmlns:a16="http://schemas.microsoft.com/office/drawing/2014/main" id="{D65F1634-E5E4-F049-8401-4F73665DBFE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0207" y="2070271"/>
            <a:ext cx="1794661" cy="1345996"/>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7" name="Rectangle 6">
            <a:extLst>
              <a:ext uri="{FF2B5EF4-FFF2-40B4-BE49-F238E27FC236}">
                <a16:creationId xmlns:a16="http://schemas.microsoft.com/office/drawing/2014/main" id="{F90345C9-3F49-0D4D-A4DC-05B1B96CB7A1}"/>
              </a:ext>
            </a:extLst>
          </p:cNvPr>
          <p:cNvSpPr/>
          <p:nvPr/>
        </p:nvSpPr>
        <p:spPr>
          <a:xfrm>
            <a:off x="368300" y="1651085"/>
            <a:ext cx="4775200" cy="1333415"/>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Shape 194"/>
          <p:cNvSpPr txBox="1">
            <a:spLocks noGrp="1"/>
          </p:cNvSpPr>
          <p:nvPr>
            <p:ph type="title"/>
          </p:nvPr>
        </p:nvSpPr>
        <p:spPr>
          <a:xfrm>
            <a:off x="1866900" y="20714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2.4 Twenty-First Century Emerging Perspectives </a:t>
            </a:r>
            <a:r>
              <a:rPr lang="en-US" sz="1800" b="1" i="0" u="none" strike="noStrike" cap="none" baseline="0" dirty="0">
                <a:solidFill>
                  <a:srgbClr val="009999"/>
                </a:solidFill>
                <a:latin typeface="Arial"/>
                <a:ea typeface="Arial"/>
                <a:cs typeface="Arial"/>
                <a:sym typeface="Arial"/>
              </a:rPr>
              <a:t>(1 of 10)</a:t>
            </a:r>
          </a:p>
        </p:txBody>
      </p:sp>
      <p:sp>
        <p:nvSpPr>
          <p:cNvPr id="195" name="Shape 195"/>
          <p:cNvSpPr txBox="1">
            <a:spLocks noGrp="1"/>
          </p:cNvSpPr>
          <p:nvPr>
            <p:ph type="body" idx="1"/>
          </p:nvPr>
        </p:nvSpPr>
        <p:spPr>
          <a:xfrm>
            <a:off x="342900" y="1644650"/>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2800" b="0" i="0" u="none" strike="noStrike" cap="none" baseline="0" dirty="0">
                <a:solidFill>
                  <a:schemeClr val="dk1"/>
                </a:solidFill>
                <a:latin typeface="Arial"/>
                <a:ea typeface="Arial"/>
                <a:cs typeface="Arial"/>
                <a:sym typeface="Arial"/>
              </a:rPr>
              <a:t> </a:t>
            </a:r>
            <a:r>
              <a:rPr lang="en-US" sz="1800" b="0" i="0" u="none" strike="noStrike" cap="none" baseline="0" dirty="0">
                <a:solidFill>
                  <a:schemeClr val="dk1"/>
                </a:solidFill>
                <a:latin typeface="Arial"/>
                <a:ea typeface="Arial"/>
                <a:cs typeface="Arial"/>
                <a:sym typeface="Arial"/>
              </a:rPr>
              <a:t>Communication as Constitutive Process </a:t>
            </a:r>
          </a:p>
          <a:p>
            <a:pPr marL="342900" marR="0" lvl="0" indent="-342900" algn="l" rtl="0">
              <a:lnSpc>
                <a:spcPct val="100000"/>
              </a:lnSpc>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Communication as a constitutive process</a:t>
            </a:r>
            <a:r>
              <a:rPr lang="en-US" sz="18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Communication constitutes organization</a:t>
            </a:r>
            <a:r>
              <a:rPr lang="en-US" sz="18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endParaRPr lang="ar-SA" sz="2800" b="0" i="0" u="none" strike="noStrike" cap="none" baseline="0" dirty="0">
              <a:solidFill>
                <a:schemeClr val="dk1"/>
              </a:solidFill>
              <a:latin typeface="Arial"/>
              <a:ea typeface="Arial"/>
              <a:cs typeface="Arial"/>
              <a:sym typeface="Arial"/>
            </a:endParaRPr>
          </a:p>
          <a:p>
            <a:pPr marL="342900" marR="0" lvl="0" indent="-342900" algn="l" rtl="0">
              <a:lnSpc>
                <a:spcPct val="100000"/>
              </a:lnSpc>
              <a:spcBef>
                <a:spcPts val="560"/>
              </a:spcBef>
              <a:spcAft>
                <a:spcPts val="0"/>
              </a:spcAft>
              <a:buClr>
                <a:schemeClr val="dk1"/>
              </a:buClr>
              <a:buSzPct val="25000"/>
              <a:buFont typeface="Arial"/>
              <a:buNone/>
            </a:pPr>
            <a:endParaRPr lang="en-US" sz="28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8D2967D0-1A10-9A47-AE1F-0E47937DFEFD}"/>
              </a:ext>
            </a:extLst>
          </p:cNvPr>
          <p:cNvSpPr/>
          <p:nvPr/>
        </p:nvSpPr>
        <p:spPr>
          <a:xfrm>
            <a:off x="673100" y="3091951"/>
            <a:ext cx="4572000" cy="2698175"/>
          </a:xfrm>
          <a:prstGeom prst="rect">
            <a:avLst/>
          </a:prstGeom>
        </p:spPr>
        <p:txBody>
          <a:bodyPr>
            <a:spAutoFit/>
          </a:bodyPr>
          <a:lstStyle/>
          <a:p>
            <a:pPr lvl="0">
              <a:buClr>
                <a:schemeClr val="dk1"/>
              </a:buClr>
              <a:buSzPct val="25000"/>
            </a:pPr>
            <a:r>
              <a:rPr lang="en-US" sz="1200" b="1" dirty="0">
                <a:solidFill>
                  <a:schemeClr val="dk1"/>
                </a:solidFill>
              </a:rPr>
              <a:t>Communication as Constitutive Process</a:t>
            </a:r>
            <a:r>
              <a:rPr lang="en-US" sz="1200" dirty="0">
                <a:solidFill>
                  <a:schemeClr val="dk1"/>
                </a:solidFill>
              </a:rPr>
              <a:t> </a:t>
            </a:r>
            <a:endParaRPr lang="ar-SA" sz="1200" dirty="0">
              <a:solidFill>
                <a:schemeClr val="dk1"/>
              </a:solidFill>
            </a:endParaRPr>
          </a:p>
          <a:p>
            <a:pPr lvl="0">
              <a:buClr>
                <a:schemeClr val="dk1"/>
              </a:buClr>
              <a:buSzPct val="25000"/>
            </a:pPr>
            <a:endParaRPr lang="en-US" sz="1200" dirty="0">
              <a:solidFill>
                <a:schemeClr val="dk1"/>
              </a:solidFill>
            </a:endParaRPr>
          </a:p>
          <a:p>
            <a:pPr lvl="0">
              <a:buClr>
                <a:schemeClr val="dk1"/>
              </a:buClr>
              <a:buSzPct val="25000"/>
            </a:pPr>
            <a:r>
              <a:rPr lang="en-US" sz="1200" dirty="0">
                <a:solidFill>
                  <a:schemeClr val="dk1"/>
                </a:solidFill>
              </a:rPr>
              <a:t>Point 1 </a:t>
            </a:r>
          </a:p>
          <a:p>
            <a:pPr marL="457200" lvl="1">
              <a:spcBef>
                <a:spcPts val="360"/>
              </a:spcBef>
              <a:buClr>
                <a:schemeClr val="dk1"/>
              </a:buClr>
              <a:buSzPct val="100000"/>
              <a:buFont typeface="Arial"/>
              <a:buChar char="•"/>
            </a:pPr>
            <a:r>
              <a:rPr lang="en-US" sz="1200" dirty="0">
                <a:solidFill>
                  <a:schemeClr val="dk1"/>
                </a:solidFill>
              </a:rPr>
              <a:t> Communication is a process of meaning development and social production of perceptions, identities, social structures, affective responses</a:t>
            </a:r>
          </a:p>
          <a:p>
            <a:pPr marL="457200" lvl="1">
              <a:spcBef>
                <a:spcPts val="360"/>
              </a:spcBef>
              <a:buClr>
                <a:schemeClr val="dk1"/>
              </a:buClr>
              <a:buSzPct val="100000"/>
              <a:buFont typeface="Arial"/>
              <a:buChar char="•"/>
            </a:pPr>
            <a:r>
              <a:rPr lang="en-US" sz="1200" dirty="0">
                <a:solidFill>
                  <a:schemeClr val="dk1"/>
                </a:solidFill>
              </a:rPr>
              <a:t> Communication is a process that literally produces organizing, decision making, influence </a:t>
            </a:r>
          </a:p>
          <a:p>
            <a:pPr lvl="0">
              <a:buClr>
                <a:schemeClr val="dk1"/>
              </a:buClr>
              <a:buSzPct val="25000"/>
            </a:pPr>
            <a:r>
              <a:rPr lang="en-US" sz="1200" dirty="0">
                <a:solidFill>
                  <a:schemeClr val="dk1"/>
                </a:solidFill>
              </a:rPr>
              <a:t>Point 2 – Communication constitutes organization  </a:t>
            </a:r>
          </a:p>
          <a:p>
            <a:pPr marL="457200" lvl="1">
              <a:spcBef>
                <a:spcPts val="360"/>
              </a:spcBef>
              <a:buClr>
                <a:schemeClr val="dk1"/>
              </a:buClr>
              <a:buSzPct val="100000"/>
              <a:buFont typeface="Arial"/>
              <a:buChar char="•"/>
            </a:pPr>
            <a:r>
              <a:rPr lang="en-US" sz="1200" dirty="0">
                <a:solidFill>
                  <a:schemeClr val="dk1"/>
                </a:solidFill>
              </a:rPr>
              <a:t> Leads to the call for more participative communication processes </a:t>
            </a:r>
          </a:p>
          <a:p>
            <a:pPr marL="457200" lvl="1">
              <a:spcBef>
                <a:spcPts val="360"/>
              </a:spcBef>
              <a:buClr>
                <a:schemeClr val="dk1"/>
              </a:buClr>
              <a:buSzPct val="100000"/>
              <a:buFont typeface="Arial"/>
              <a:buChar char="•"/>
            </a:pPr>
            <a:r>
              <a:rPr lang="en-US" sz="1200" dirty="0">
                <a:solidFill>
                  <a:schemeClr val="dk1"/>
                </a:solidFill>
              </a:rPr>
              <a:t> Emerging discussions of institutions, global cultures, technology as they relate to organizational communication </a:t>
            </a:r>
          </a:p>
        </p:txBody>
      </p:sp>
      <p:pic>
        <p:nvPicPr>
          <p:cNvPr id="4" name="Picture 3">
            <a:extLst>
              <a:ext uri="{FF2B5EF4-FFF2-40B4-BE49-F238E27FC236}">
                <a16:creationId xmlns:a16="http://schemas.microsoft.com/office/drawing/2014/main" id="{ECD2A8A9-D4FC-124C-AF5C-BC5CF6E4EDF5}"/>
              </a:ext>
            </a:extLst>
          </p:cNvPr>
          <p:cNvPicPr>
            <a:picLocks noChangeAspect="1"/>
          </p:cNvPicPr>
          <p:nvPr/>
        </p:nvPicPr>
        <p:blipFill>
          <a:blip r:embed="rId3"/>
          <a:stretch>
            <a:fillRect/>
          </a:stretch>
        </p:blipFill>
        <p:spPr>
          <a:xfrm>
            <a:off x="6190456" y="1204264"/>
            <a:ext cx="5221287" cy="5264798"/>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E599D479-B6D3-8543-86E1-6B6787492AB2}"/>
              </a:ext>
            </a:extLst>
          </p:cNvPr>
          <p:cNvSpPr txBox="1"/>
          <p:nvPr/>
        </p:nvSpPr>
        <p:spPr>
          <a:xfrm>
            <a:off x="5562600" y="662962"/>
            <a:ext cx="2552700" cy="584775"/>
          </a:xfrm>
          <a:prstGeom prst="rect">
            <a:avLst/>
          </a:prstGeom>
          <a:noFill/>
        </p:spPr>
        <p:txBody>
          <a:bodyPr wrap="square" rtlCol="0">
            <a:spAutoFit/>
          </a:bodyPr>
          <a:lstStyle/>
          <a:p>
            <a:pPr marR="0" algn="ctr" rtl="1">
              <a:lnSpc>
                <a:spcPct val="100000"/>
              </a:lnSpc>
              <a:spcBef>
                <a:spcPts val="0"/>
              </a:spcBef>
              <a:spcAft>
                <a:spcPts val="0"/>
              </a:spcAft>
              <a:buNone/>
            </a:pPr>
            <a:r>
              <a:rPr lang="ar-SA" sz="3200" b="1" dirty="0"/>
              <a:t>المدرسة </a:t>
            </a:r>
            <a:r>
              <a:rPr lang="ar-SA" sz="3200" b="1" dirty="0" err="1"/>
              <a:t>الحديثه</a:t>
            </a:r>
            <a:r>
              <a:rPr lang="ar-SA" sz="3200" b="1" dirty="0"/>
              <a:t> </a:t>
            </a:r>
            <a:endParaRPr lang="en-US" sz="3200" b="1" dirty="0"/>
          </a:p>
        </p:txBody>
      </p:sp>
    </p:spTree>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6" name="Rectangle 5">
            <a:extLst>
              <a:ext uri="{FF2B5EF4-FFF2-40B4-BE49-F238E27FC236}">
                <a16:creationId xmlns:a16="http://schemas.microsoft.com/office/drawing/2014/main" id="{FD6FFF1E-46F9-CA4F-ABBC-3D34201D0BC8}"/>
              </a:ext>
            </a:extLst>
          </p:cNvPr>
          <p:cNvSpPr/>
          <p:nvPr/>
        </p:nvSpPr>
        <p:spPr>
          <a:xfrm>
            <a:off x="355600" y="1833994"/>
            <a:ext cx="6845300" cy="1547890"/>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a:p>
        </p:txBody>
      </p:sp>
      <p:sp>
        <p:nvSpPr>
          <p:cNvPr id="218" name="Shape 218"/>
          <p:cNvSpPr txBox="1">
            <a:spLocks noGrp="1"/>
          </p:cNvSpPr>
          <p:nvPr>
            <p:ph type="title"/>
          </p:nvPr>
        </p:nvSpPr>
        <p:spPr>
          <a:xfrm>
            <a:off x="1854200" y="10318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2.4 Twenty-First Century Emerging Perspectives </a:t>
            </a:r>
            <a:r>
              <a:rPr lang="en-US" sz="1800" b="1" i="0" u="none" strike="noStrike" cap="none" baseline="0" dirty="0">
                <a:solidFill>
                  <a:srgbClr val="009999"/>
                </a:solidFill>
                <a:latin typeface="Arial"/>
                <a:ea typeface="Arial"/>
                <a:cs typeface="Arial"/>
                <a:sym typeface="Arial"/>
              </a:rPr>
              <a:t>(4 of 10)</a:t>
            </a:r>
          </a:p>
        </p:txBody>
      </p:sp>
      <p:sp>
        <p:nvSpPr>
          <p:cNvPr id="219" name="Shape 219"/>
          <p:cNvSpPr txBox="1">
            <a:spLocks noGrp="1"/>
          </p:cNvSpPr>
          <p:nvPr>
            <p:ph type="body" idx="1"/>
          </p:nvPr>
        </p:nvSpPr>
        <p:spPr>
          <a:xfrm>
            <a:off x="457200" y="1967348"/>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2800" b="0" i="0" u="none" strike="noStrike" cap="none" baseline="0" dirty="0">
                <a:solidFill>
                  <a:schemeClr val="dk1"/>
                </a:solidFill>
                <a:latin typeface="Arial"/>
                <a:ea typeface="Arial"/>
                <a:cs typeface="Arial"/>
                <a:sym typeface="Arial"/>
              </a:rPr>
              <a:t> </a:t>
            </a:r>
            <a:r>
              <a:rPr lang="en-US" sz="2000" b="0" i="0" u="none" strike="noStrike" cap="none" baseline="0" dirty="0">
                <a:solidFill>
                  <a:schemeClr val="dk1"/>
                </a:solidFill>
                <a:latin typeface="Arial"/>
                <a:ea typeface="Arial"/>
                <a:cs typeface="Arial"/>
                <a:sym typeface="Arial"/>
              </a:rPr>
              <a:t>Critical Theory and Organizational</a:t>
            </a:r>
            <a:endParaRPr lang="ar-SA" sz="20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ct val="130611"/>
              <a:buNone/>
            </a:pPr>
            <a:r>
              <a:rPr lang="ar-SA" sz="2000" dirty="0">
                <a:solidFill>
                  <a:schemeClr val="dk1"/>
                </a:solidFill>
              </a:rPr>
              <a:t>     </a:t>
            </a:r>
            <a:r>
              <a:rPr lang="en-US" sz="2000" b="0" i="0" u="none" strike="noStrike" cap="none" baseline="0" dirty="0">
                <a:solidFill>
                  <a:schemeClr val="dk1"/>
                </a:solidFill>
                <a:latin typeface="Arial"/>
                <a:ea typeface="Arial"/>
                <a:cs typeface="Arial"/>
                <a:sym typeface="Arial"/>
              </a:rPr>
              <a:t> Communication </a:t>
            </a:r>
          </a:p>
          <a:p>
            <a:pPr marL="342900" marR="0" lvl="0" indent="-342900" algn="l" rtl="0">
              <a:lnSpc>
                <a:spcPct val="100000"/>
              </a:lnSpc>
              <a:spcBef>
                <a:spcPts val="64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Critical theory</a:t>
            </a:r>
            <a:r>
              <a:rPr lang="en-US" sz="20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a:t>
            </a:r>
            <a:endParaRPr lang="en-US" sz="28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2F3494AB-5113-F640-952A-C84DECF1CB4F}"/>
              </a:ext>
            </a:extLst>
          </p:cNvPr>
          <p:cNvSpPr/>
          <p:nvPr/>
        </p:nvSpPr>
        <p:spPr>
          <a:xfrm>
            <a:off x="205638" y="4270776"/>
            <a:ext cx="8051672" cy="1118255"/>
          </a:xfrm>
          <a:prstGeom prst="rect">
            <a:avLst/>
          </a:prstGeom>
        </p:spPr>
        <p:txBody>
          <a:bodyPr wrap="square">
            <a:spAutoFit/>
          </a:bodyPr>
          <a:lstStyle/>
          <a:p>
            <a:pPr lvl="0">
              <a:buClr>
                <a:schemeClr val="dk1"/>
              </a:buClr>
              <a:buSzPct val="25000"/>
            </a:pPr>
            <a:r>
              <a:rPr lang="en-US" sz="1200" b="1" dirty="0">
                <a:solidFill>
                  <a:schemeClr val="dk1"/>
                </a:solidFill>
              </a:rPr>
              <a:t>Critical Theory and Organizational Communication</a:t>
            </a:r>
            <a:r>
              <a:rPr lang="en-US" sz="1200" dirty="0">
                <a:solidFill>
                  <a:schemeClr val="dk1"/>
                </a:solidFill>
              </a:rPr>
              <a:t> </a:t>
            </a:r>
          </a:p>
          <a:p>
            <a:pPr lvl="0">
              <a:buClr>
                <a:schemeClr val="dk1"/>
              </a:buClr>
              <a:buSzPct val="25000"/>
            </a:pPr>
            <a:r>
              <a:rPr lang="en-US" sz="1200" dirty="0">
                <a:solidFill>
                  <a:schemeClr val="dk1"/>
                </a:solidFill>
              </a:rPr>
              <a:t>Point 1 – </a:t>
            </a:r>
          </a:p>
          <a:p>
            <a:pPr marL="457200" lvl="1">
              <a:spcBef>
                <a:spcPts val="360"/>
              </a:spcBef>
              <a:buClr>
                <a:schemeClr val="dk1"/>
              </a:buClr>
              <a:buSzPct val="100000"/>
              <a:buFont typeface="Arial"/>
              <a:buChar char="•"/>
            </a:pPr>
            <a:r>
              <a:rPr lang="en-US" sz="1200" dirty="0">
                <a:solidFill>
                  <a:schemeClr val="dk1"/>
                </a:solidFill>
              </a:rPr>
              <a:t> Focuses our attention on studying privilege, control, power with specific attention to abuses of power through communication</a:t>
            </a:r>
          </a:p>
          <a:p>
            <a:pPr marL="457200" lvl="1">
              <a:spcBef>
                <a:spcPts val="360"/>
              </a:spcBef>
              <a:buClr>
                <a:schemeClr val="dk1"/>
              </a:buClr>
              <a:buSzPct val="100000"/>
              <a:buFont typeface="Arial"/>
              <a:buChar char="•"/>
            </a:pPr>
            <a:r>
              <a:rPr lang="en-US" sz="1200" dirty="0">
                <a:solidFill>
                  <a:schemeClr val="dk1"/>
                </a:solidFill>
              </a:rPr>
              <a:t> Central goal: to create a society and workplaces that are free from domination</a:t>
            </a:r>
          </a:p>
        </p:txBody>
      </p:sp>
      <p:pic>
        <p:nvPicPr>
          <p:cNvPr id="3" name="Picture 2">
            <a:extLst>
              <a:ext uri="{FF2B5EF4-FFF2-40B4-BE49-F238E27FC236}">
                <a16:creationId xmlns:a16="http://schemas.microsoft.com/office/drawing/2014/main" id="{6657C73E-BE2A-534C-AE56-244A9F2B573E}"/>
              </a:ext>
            </a:extLst>
          </p:cNvPr>
          <p:cNvPicPr>
            <a:picLocks noChangeAspect="1"/>
          </p:cNvPicPr>
          <p:nvPr/>
        </p:nvPicPr>
        <p:blipFill>
          <a:blip r:embed="rId3"/>
          <a:stretch>
            <a:fillRect/>
          </a:stretch>
        </p:blipFill>
        <p:spPr>
          <a:xfrm>
            <a:off x="5418024" y="554406"/>
            <a:ext cx="3505200" cy="3505200"/>
          </a:xfrm>
          <a:prstGeom prst="rect">
            <a:avLst/>
          </a:prstGeom>
        </p:spPr>
      </p:pic>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6" name="Rectangle 5">
            <a:extLst>
              <a:ext uri="{FF2B5EF4-FFF2-40B4-BE49-F238E27FC236}">
                <a16:creationId xmlns:a16="http://schemas.microsoft.com/office/drawing/2014/main" id="{857AB69A-B121-7C4A-9D46-5118715FAF9A}"/>
              </a:ext>
            </a:extLst>
          </p:cNvPr>
          <p:cNvSpPr/>
          <p:nvPr/>
        </p:nvSpPr>
        <p:spPr>
          <a:xfrm>
            <a:off x="101600" y="1599575"/>
            <a:ext cx="4191000" cy="1626225"/>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6" name="Shape 226"/>
          <p:cNvSpPr txBox="1">
            <a:spLocks noGrp="1"/>
          </p:cNvSpPr>
          <p:nvPr>
            <p:ph type="title"/>
          </p:nvPr>
        </p:nvSpPr>
        <p:spPr>
          <a:xfrm>
            <a:off x="1841500" y="9249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200" b="1" i="0" u="none" strike="noStrike" cap="none" baseline="0" dirty="0">
                <a:solidFill>
                  <a:srgbClr val="009999"/>
                </a:solidFill>
                <a:latin typeface="Arial"/>
                <a:ea typeface="Arial"/>
                <a:cs typeface="Arial"/>
                <a:sym typeface="Arial"/>
              </a:rPr>
              <a:t>2.4 Twenty-First Century Emerging Perspectives </a:t>
            </a:r>
            <a:r>
              <a:rPr lang="en-US" sz="2000" b="1" i="0" u="none" strike="noStrike" cap="none" baseline="0" dirty="0">
                <a:solidFill>
                  <a:srgbClr val="009999"/>
                </a:solidFill>
                <a:latin typeface="Arial"/>
                <a:ea typeface="Arial"/>
                <a:cs typeface="Arial"/>
                <a:sym typeface="Arial"/>
              </a:rPr>
              <a:t>(5 of 10)</a:t>
            </a:r>
          </a:p>
        </p:txBody>
      </p:sp>
      <p:sp>
        <p:nvSpPr>
          <p:cNvPr id="227" name="Shape 227"/>
          <p:cNvSpPr txBox="1">
            <a:spLocks noGrp="1"/>
          </p:cNvSpPr>
          <p:nvPr>
            <p:ph type="body" idx="1"/>
          </p:nvPr>
        </p:nvSpPr>
        <p:spPr>
          <a:xfrm>
            <a:off x="101600" y="1599574"/>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2000" b="0" i="0" u="none" strike="noStrike" cap="none" baseline="0" dirty="0">
                <a:solidFill>
                  <a:schemeClr val="dk1"/>
                </a:solidFill>
                <a:latin typeface="Arial"/>
                <a:ea typeface="Arial"/>
                <a:cs typeface="Arial"/>
                <a:sym typeface="Arial"/>
              </a:rPr>
              <a:t> </a:t>
            </a:r>
            <a:r>
              <a:rPr lang="en-US" sz="1600" b="0" i="0" u="none" strike="noStrike" cap="none" baseline="0" dirty="0">
                <a:solidFill>
                  <a:schemeClr val="dk1"/>
                </a:solidFill>
                <a:latin typeface="Arial"/>
                <a:ea typeface="Arial"/>
                <a:cs typeface="Arial"/>
                <a:sym typeface="Arial"/>
              </a:rPr>
              <a:t>Feminist, Race, and Class Perspectives</a:t>
            </a:r>
            <a:endParaRPr lang="ar-SA" sz="16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ct val="130611"/>
              <a:buNone/>
            </a:pPr>
            <a:r>
              <a:rPr lang="ar-SA" sz="1600" dirty="0">
                <a:solidFill>
                  <a:schemeClr val="dk1"/>
                </a:solidFill>
              </a:rPr>
              <a:t>      </a:t>
            </a:r>
            <a:r>
              <a:rPr lang="en-US" sz="1600" b="0" i="0" u="none" strike="noStrike" cap="none" baseline="0" dirty="0">
                <a:solidFill>
                  <a:schemeClr val="dk1"/>
                </a:solidFill>
                <a:latin typeface="Arial"/>
                <a:ea typeface="Arial"/>
                <a:cs typeface="Arial"/>
                <a:sym typeface="Arial"/>
              </a:rPr>
              <a:t> and Organizational Communication</a:t>
            </a:r>
          </a:p>
          <a:p>
            <a:pPr marL="342900" marR="0" lvl="0" indent="-342900" algn="l" rtl="0">
              <a:lnSpc>
                <a:spcPct val="100000"/>
              </a:lnSpc>
              <a:spcBef>
                <a:spcPts val="64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Feminist theory</a:t>
            </a:r>
            <a:r>
              <a:rPr lang="en-US" sz="16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Race perspective</a:t>
            </a:r>
          </a:p>
          <a:p>
            <a:pPr marL="342900" marR="0" lvl="0" indent="-342900" algn="l" rtl="0">
              <a:lnSpc>
                <a:spcPct val="100000"/>
              </a:lnSpc>
              <a:spcBef>
                <a:spcPts val="64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Social class</a:t>
            </a:r>
            <a:r>
              <a:rPr lang="en-US" sz="16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648E3FCD-F48E-B948-9DF9-75FF1E5D3D98}"/>
              </a:ext>
            </a:extLst>
          </p:cNvPr>
          <p:cNvSpPr/>
          <p:nvPr/>
        </p:nvSpPr>
        <p:spPr>
          <a:xfrm>
            <a:off x="4406900" y="1657348"/>
            <a:ext cx="4572000" cy="4801314"/>
          </a:xfrm>
          <a:prstGeom prst="rect">
            <a:avLst/>
          </a:prstGeom>
        </p:spPr>
        <p:txBody>
          <a:bodyPr>
            <a:spAutoFit/>
          </a:bodyPr>
          <a:lstStyle/>
          <a:p>
            <a:pPr lvl="0">
              <a:buClr>
                <a:schemeClr val="dk1"/>
              </a:buClr>
              <a:buSzPct val="25000"/>
            </a:pPr>
            <a:r>
              <a:rPr lang="en-US" sz="1200" b="1" dirty="0">
                <a:solidFill>
                  <a:schemeClr val="dk1"/>
                </a:solidFill>
              </a:rPr>
              <a:t>Feminist, Race, and Class Perspectives and Organizational Communication</a:t>
            </a:r>
            <a:endParaRPr lang="ar-SA" sz="1200" b="1" dirty="0">
              <a:solidFill>
                <a:schemeClr val="dk1"/>
              </a:solidFill>
            </a:endParaRPr>
          </a:p>
          <a:p>
            <a:pPr lvl="0">
              <a:buClr>
                <a:schemeClr val="dk1"/>
              </a:buClr>
              <a:buSzPct val="25000"/>
            </a:pPr>
            <a:endParaRPr lang="en-US" sz="1200" b="1" dirty="0">
              <a:solidFill>
                <a:schemeClr val="dk1"/>
              </a:solidFill>
            </a:endParaRPr>
          </a:p>
          <a:p>
            <a:pPr lvl="0">
              <a:buClr>
                <a:schemeClr val="dk1"/>
              </a:buClr>
              <a:buSzPct val="25000"/>
            </a:pPr>
            <a:r>
              <a:rPr lang="en-US" sz="1200" dirty="0">
                <a:solidFill>
                  <a:schemeClr val="dk1"/>
                </a:solidFill>
              </a:rPr>
              <a:t>Point 1 – Feminist theory </a:t>
            </a:r>
          </a:p>
          <a:p>
            <a:pPr marL="457200" lvl="1">
              <a:spcBef>
                <a:spcPts val="360"/>
              </a:spcBef>
              <a:buClr>
                <a:schemeClr val="dk1"/>
              </a:buClr>
              <a:buSzPct val="100000"/>
              <a:buFont typeface="Arial"/>
              <a:buChar char="•"/>
            </a:pPr>
            <a:r>
              <a:rPr lang="en-US" sz="1200" dirty="0">
                <a:solidFill>
                  <a:schemeClr val="dk1"/>
                </a:solidFill>
              </a:rPr>
              <a:t> Focuses on the marginalization and domination of women in workplace</a:t>
            </a:r>
          </a:p>
          <a:p>
            <a:pPr marL="457200" lvl="1">
              <a:spcBef>
                <a:spcPts val="360"/>
              </a:spcBef>
              <a:buClr>
                <a:schemeClr val="dk1"/>
              </a:buClr>
              <a:buSzPct val="100000"/>
              <a:buFont typeface="Arial"/>
              <a:buChar char="•"/>
            </a:pPr>
            <a:r>
              <a:rPr lang="en-US" sz="1200" dirty="0">
                <a:solidFill>
                  <a:schemeClr val="dk1"/>
                </a:solidFill>
              </a:rPr>
              <a:t> Attempts to move society beyond patriarchal forms and social practices by critiquing power relationships that devalue women</a:t>
            </a:r>
            <a:endParaRPr lang="ar-SA" sz="1200" dirty="0">
              <a:solidFill>
                <a:schemeClr val="dk1"/>
              </a:solidFill>
            </a:endParaRPr>
          </a:p>
          <a:p>
            <a:pPr marL="457200" lvl="1">
              <a:spcBef>
                <a:spcPts val="360"/>
              </a:spcBef>
              <a:buClr>
                <a:schemeClr val="dk1"/>
              </a:buClr>
              <a:buSzPct val="100000"/>
            </a:pPr>
            <a:endParaRPr lang="en-US" sz="1200" dirty="0">
              <a:solidFill>
                <a:schemeClr val="dk1"/>
              </a:solidFill>
            </a:endParaRPr>
          </a:p>
          <a:p>
            <a:pPr lvl="0">
              <a:buClr>
                <a:schemeClr val="dk1"/>
              </a:buClr>
              <a:buSzPct val="25000"/>
            </a:pPr>
            <a:r>
              <a:rPr lang="en-US" sz="1200" dirty="0">
                <a:solidFill>
                  <a:schemeClr val="dk1"/>
                </a:solidFill>
              </a:rPr>
              <a:t>Point 2 – Race perspective</a:t>
            </a:r>
          </a:p>
          <a:p>
            <a:pPr marL="457200" lvl="1">
              <a:spcBef>
                <a:spcPts val="360"/>
              </a:spcBef>
              <a:buClr>
                <a:schemeClr val="dk1"/>
              </a:buClr>
              <a:buSzPct val="100000"/>
              <a:buFont typeface="Arial"/>
              <a:buChar char="•"/>
            </a:pPr>
            <a:r>
              <a:rPr lang="en-US" sz="1200" dirty="0">
                <a:solidFill>
                  <a:schemeClr val="dk1"/>
                </a:solidFill>
              </a:rPr>
              <a:t> Currently less developed, emerging, and of significant importance</a:t>
            </a:r>
          </a:p>
          <a:p>
            <a:pPr marL="457200" lvl="1">
              <a:spcBef>
                <a:spcPts val="360"/>
              </a:spcBef>
              <a:buClr>
                <a:schemeClr val="dk1"/>
              </a:buClr>
              <a:buSzPct val="100000"/>
              <a:buFont typeface="Arial"/>
              <a:buChar char="•"/>
            </a:pPr>
            <a:r>
              <a:rPr lang="en-US" sz="1200" dirty="0">
                <a:solidFill>
                  <a:schemeClr val="dk1"/>
                </a:solidFill>
              </a:rPr>
              <a:t> Focuses on the domination of those not of a majority race</a:t>
            </a:r>
            <a:endParaRPr lang="ar-SA" sz="1200" dirty="0">
              <a:solidFill>
                <a:schemeClr val="dk1"/>
              </a:solidFill>
            </a:endParaRPr>
          </a:p>
          <a:p>
            <a:pPr marL="457200" lvl="1">
              <a:spcBef>
                <a:spcPts val="360"/>
              </a:spcBef>
              <a:buClr>
                <a:schemeClr val="dk1"/>
              </a:buClr>
              <a:buSzPct val="100000"/>
              <a:buFont typeface="Arial"/>
              <a:buChar char="•"/>
            </a:pPr>
            <a:endParaRPr lang="ar-SA" sz="1200" dirty="0">
              <a:solidFill>
                <a:schemeClr val="dk1"/>
              </a:solidFill>
            </a:endParaRPr>
          </a:p>
          <a:p>
            <a:pPr marL="457200" lvl="1">
              <a:spcBef>
                <a:spcPts val="360"/>
              </a:spcBef>
              <a:buClr>
                <a:schemeClr val="dk1"/>
              </a:buClr>
              <a:buSzPct val="100000"/>
            </a:pPr>
            <a:endParaRPr lang="en-US" sz="1200" dirty="0">
              <a:solidFill>
                <a:schemeClr val="dk1"/>
              </a:solidFill>
            </a:endParaRPr>
          </a:p>
          <a:p>
            <a:pPr lvl="0">
              <a:buClr>
                <a:schemeClr val="dk1"/>
              </a:buClr>
              <a:buSzPct val="25000"/>
            </a:pPr>
            <a:r>
              <a:rPr lang="en-US" sz="1200" dirty="0">
                <a:solidFill>
                  <a:schemeClr val="dk1"/>
                </a:solidFill>
              </a:rPr>
              <a:t>Point 3 – Social class </a:t>
            </a:r>
          </a:p>
          <a:p>
            <a:pPr marL="457200" lvl="1">
              <a:spcBef>
                <a:spcPts val="360"/>
              </a:spcBef>
              <a:buClr>
                <a:schemeClr val="dk1"/>
              </a:buClr>
              <a:buSzPct val="100000"/>
              <a:buFont typeface="Arial"/>
              <a:buChar char="•"/>
            </a:pPr>
            <a:r>
              <a:rPr lang="en-US" sz="1200" dirty="0">
                <a:solidFill>
                  <a:schemeClr val="dk1"/>
                </a:solidFill>
              </a:rPr>
              <a:t> Material, socioeconomic-based distinctions contribute to identifying descriptions referred to as social class</a:t>
            </a:r>
          </a:p>
          <a:p>
            <a:pPr marL="457200" lvl="1">
              <a:spcBef>
                <a:spcPts val="360"/>
              </a:spcBef>
              <a:buClr>
                <a:schemeClr val="dk1"/>
              </a:buClr>
              <a:buSzPct val="100000"/>
              <a:buFont typeface="Arial"/>
              <a:buChar char="•"/>
            </a:pPr>
            <a:r>
              <a:rPr lang="en-US" sz="1200" dirty="0">
                <a:solidFill>
                  <a:schemeClr val="dk1"/>
                </a:solidFill>
              </a:rPr>
              <a:t> Encountered in organizational settings and constructed through communication </a:t>
            </a:r>
          </a:p>
          <a:p>
            <a:pPr lvl="0">
              <a:buClr>
                <a:schemeClr val="dk1"/>
              </a:buClr>
            </a:pPr>
            <a:endParaRPr lang="en-US" sz="1200" dirty="0">
              <a:solidFill>
                <a:schemeClr val="dk1"/>
              </a:solidFill>
            </a:endParaRPr>
          </a:p>
        </p:txBody>
      </p:sp>
      <p:pic>
        <p:nvPicPr>
          <p:cNvPr id="3" name="Picture 2">
            <a:extLst>
              <a:ext uri="{FF2B5EF4-FFF2-40B4-BE49-F238E27FC236}">
                <a16:creationId xmlns:a16="http://schemas.microsoft.com/office/drawing/2014/main" id="{DC0FB876-FCF3-CD4E-8DEC-EF58A12D19A8}"/>
              </a:ext>
            </a:extLst>
          </p:cNvPr>
          <p:cNvPicPr>
            <a:picLocks noChangeAspect="1"/>
          </p:cNvPicPr>
          <p:nvPr/>
        </p:nvPicPr>
        <p:blipFill>
          <a:blip r:embed="rId3"/>
          <a:stretch>
            <a:fillRect/>
          </a:stretch>
        </p:blipFill>
        <p:spPr>
          <a:xfrm>
            <a:off x="50800" y="2933700"/>
            <a:ext cx="4305300" cy="204954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5" name="Rectangle 4">
            <a:extLst>
              <a:ext uri="{FF2B5EF4-FFF2-40B4-BE49-F238E27FC236}">
                <a16:creationId xmlns:a16="http://schemas.microsoft.com/office/drawing/2014/main" id="{0F54DD98-9E52-7743-B396-CC7FD6B5ED31}"/>
              </a:ext>
            </a:extLst>
          </p:cNvPr>
          <p:cNvSpPr/>
          <p:nvPr/>
        </p:nvSpPr>
        <p:spPr>
          <a:xfrm>
            <a:off x="368300" y="1708150"/>
            <a:ext cx="6489700" cy="1469202"/>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2" name="Shape 242"/>
          <p:cNvSpPr txBox="1">
            <a:spLocks noGrp="1"/>
          </p:cNvSpPr>
          <p:nvPr>
            <p:ph type="title"/>
          </p:nvPr>
        </p:nvSpPr>
        <p:spPr>
          <a:xfrm>
            <a:off x="1879600" y="1476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200" b="1" i="0" u="none" strike="noStrike" cap="none" baseline="0" dirty="0">
                <a:solidFill>
                  <a:srgbClr val="009999"/>
                </a:solidFill>
                <a:latin typeface="Arial"/>
                <a:ea typeface="Arial"/>
                <a:cs typeface="Arial"/>
                <a:sym typeface="Arial"/>
              </a:rPr>
              <a:t>2.4 Twenty-First Century Emerging Perspectives </a:t>
            </a:r>
            <a:r>
              <a:rPr lang="en-US" sz="2000" b="1" i="0" u="none" strike="noStrike" cap="none" baseline="0" dirty="0">
                <a:solidFill>
                  <a:srgbClr val="009999"/>
                </a:solidFill>
                <a:latin typeface="Arial"/>
                <a:ea typeface="Arial"/>
                <a:cs typeface="Arial"/>
                <a:sym typeface="Arial"/>
              </a:rPr>
              <a:t>(7 of 10)</a:t>
            </a:r>
          </a:p>
        </p:txBody>
      </p:sp>
      <p:sp>
        <p:nvSpPr>
          <p:cNvPr id="243" name="Shape 243"/>
          <p:cNvSpPr txBox="1">
            <a:spLocks noGrp="1"/>
          </p:cNvSpPr>
          <p:nvPr>
            <p:ph type="body" idx="1"/>
          </p:nvPr>
        </p:nvSpPr>
        <p:spPr>
          <a:xfrm>
            <a:off x="330200" y="1746250"/>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1800" b="0" i="0" u="none" strike="noStrike" cap="none" baseline="0" dirty="0">
                <a:solidFill>
                  <a:schemeClr val="dk1"/>
                </a:solidFill>
                <a:latin typeface="Arial"/>
                <a:ea typeface="Arial"/>
                <a:cs typeface="Arial"/>
                <a:sym typeface="Arial"/>
              </a:rPr>
              <a:t> </a:t>
            </a:r>
            <a:r>
              <a:rPr lang="en-US" sz="2000" b="0" i="0" u="none" strike="noStrike" cap="none" baseline="0" dirty="0">
                <a:solidFill>
                  <a:schemeClr val="dk1"/>
                </a:solidFill>
                <a:latin typeface="Arial"/>
                <a:ea typeface="Arial"/>
                <a:cs typeface="Arial"/>
                <a:sym typeface="Arial"/>
              </a:rPr>
              <a:t>Global Cultures and Organizational Communication </a:t>
            </a:r>
          </a:p>
          <a:p>
            <a:pPr marL="342900" marR="0" lvl="0" indent="-342900" algn="l" rtl="0">
              <a:lnSpc>
                <a:spcPct val="100000"/>
              </a:lnSpc>
              <a:spcBef>
                <a:spcPts val="64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Global cultures</a:t>
            </a:r>
            <a:r>
              <a:rPr lang="en-US" sz="24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64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Influence of cultural differences</a:t>
            </a:r>
            <a:r>
              <a:rPr lang="en-US" sz="24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5ACDD86B-0995-434F-94B5-B5A99897DDCF}"/>
              </a:ext>
            </a:extLst>
          </p:cNvPr>
          <p:cNvSpPr/>
          <p:nvPr/>
        </p:nvSpPr>
        <p:spPr>
          <a:xfrm>
            <a:off x="457200" y="3458398"/>
            <a:ext cx="6591300" cy="2195473"/>
          </a:xfrm>
          <a:prstGeom prst="rect">
            <a:avLst/>
          </a:prstGeom>
        </p:spPr>
        <p:txBody>
          <a:bodyPr wrap="square">
            <a:spAutoFit/>
          </a:bodyPr>
          <a:lstStyle/>
          <a:p>
            <a:pPr lvl="0">
              <a:buClr>
                <a:schemeClr val="dk1"/>
              </a:buClr>
              <a:buSzPct val="25000"/>
            </a:pPr>
            <a:r>
              <a:rPr lang="en-US" sz="1200" b="1" dirty="0">
                <a:solidFill>
                  <a:schemeClr val="dk1"/>
                </a:solidFill>
              </a:rPr>
              <a:t>Global Cultures and Organizational Communication</a:t>
            </a:r>
            <a:r>
              <a:rPr lang="en-US" sz="1200" dirty="0">
                <a:solidFill>
                  <a:schemeClr val="dk1"/>
                </a:solidFill>
              </a:rPr>
              <a:t> </a:t>
            </a:r>
          </a:p>
          <a:p>
            <a:pPr lvl="0">
              <a:buClr>
                <a:schemeClr val="dk1"/>
              </a:buClr>
              <a:buSzPct val="25000"/>
            </a:pPr>
            <a:r>
              <a:rPr lang="en-US" sz="1200" dirty="0">
                <a:solidFill>
                  <a:schemeClr val="dk1"/>
                </a:solidFill>
              </a:rPr>
              <a:t>Point 1 – Global cultures      </a:t>
            </a:r>
          </a:p>
          <a:p>
            <a:pPr marL="457200" lvl="1">
              <a:spcBef>
                <a:spcPts val="360"/>
              </a:spcBef>
              <a:buClr>
                <a:schemeClr val="dk1"/>
              </a:buClr>
              <a:buSzPct val="100000"/>
              <a:buFont typeface="Arial"/>
              <a:buChar char="•"/>
            </a:pPr>
            <a:r>
              <a:rPr lang="en-US" sz="1200" dirty="0">
                <a:solidFill>
                  <a:schemeClr val="dk1"/>
                </a:solidFill>
              </a:rPr>
              <a:t> Core dimensions of global culture</a:t>
            </a:r>
          </a:p>
          <a:p>
            <a:pPr marL="457200" lvl="1">
              <a:spcBef>
                <a:spcPts val="360"/>
              </a:spcBef>
              <a:buClr>
                <a:schemeClr val="dk1"/>
              </a:buClr>
              <a:buSzPct val="100000"/>
              <a:buFont typeface="Arial"/>
              <a:buChar char="•"/>
            </a:pPr>
            <a:r>
              <a:rPr lang="en-US" sz="1200" dirty="0">
                <a:solidFill>
                  <a:schemeClr val="dk1"/>
                </a:solidFill>
              </a:rPr>
              <a:t> Profound differences affecting how individuals and groups may</a:t>
            </a:r>
          </a:p>
          <a:p>
            <a:pPr marL="457200" lvl="1">
              <a:spcBef>
                <a:spcPts val="360"/>
              </a:spcBef>
              <a:buClr>
                <a:schemeClr val="dk1"/>
              </a:buClr>
              <a:buSzPct val="100000"/>
            </a:pPr>
            <a:r>
              <a:rPr lang="en-US" sz="1200" dirty="0">
                <a:solidFill>
                  <a:schemeClr val="dk1"/>
                </a:solidFill>
              </a:rPr>
              <a:t>   approach global collaborations</a:t>
            </a:r>
          </a:p>
          <a:p>
            <a:pPr lvl="0">
              <a:buClr>
                <a:schemeClr val="dk1"/>
              </a:buClr>
              <a:buSzPct val="25000"/>
            </a:pPr>
            <a:r>
              <a:rPr lang="en-US" sz="1200" dirty="0">
                <a:solidFill>
                  <a:schemeClr val="dk1"/>
                </a:solidFill>
              </a:rPr>
              <a:t>Point 2 – Influence of cultural differences </a:t>
            </a:r>
          </a:p>
          <a:p>
            <a:pPr marL="457200" lvl="1">
              <a:spcBef>
                <a:spcPts val="360"/>
              </a:spcBef>
              <a:buClr>
                <a:schemeClr val="dk1"/>
              </a:buClr>
              <a:buSzPct val="100000"/>
              <a:buFont typeface="Arial"/>
              <a:buChar char="•"/>
            </a:pPr>
            <a:r>
              <a:rPr lang="en-US" sz="1200" dirty="0">
                <a:solidFill>
                  <a:schemeClr val="dk1"/>
                </a:solidFill>
              </a:rPr>
              <a:t> Collaborations across cultures influenced with particular emphasis on power relationships, treatment of others, marginalization of voices lower in dominance</a:t>
            </a:r>
          </a:p>
          <a:p>
            <a:pPr marL="457200" lvl="1">
              <a:spcBef>
                <a:spcPts val="360"/>
              </a:spcBef>
              <a:buClr>
                <a:schemeClr val="dk1"/>
              </a:buClr>
              <a:buSzPct val="100000"/>
              <a:buFont typeface="Arial"/>
              <a:buChar char="•"/>
            </a:pPr>
            <a:r>
              <a:rPr lang="en-US" sz="1200" dirty="0">
                <a:solidFill>
                  <a:schemeClr val="dk1"/>
                </a:solidFill>
              </a:rPr>
              <a:t> Affects all of the basic assumptions we use as we work in increasingly diverse environments</a:t>
            </a:r>
          </a:p>
        </p:txBody>
      </p:sp>
      <p:pic>
        <p:nvPicPr>
          <p:cNvPr id="10" name="Picture 9">
            <a:extLst>
              <a:ext uri="{FF2B5EF4-FFF2-40B4-BE49-F238E27FC236}">
                <a16:creationId xmlns:a16="http://schemas.microsoft.com/office/drawing/2014/main" id="{8FB3C0B5-2608-164D-86E0-5E6DD82411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39246" y="2154295"/>
            <a:ext cx="3004754" cy="3004754"/>
          </a:xfrm>
          <a:prstGeom prst="rect">
            <a:avLst/>
          </a:prstGeom>
        </p:spPr>
      </p:pic>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B12C2-0871-4C47-A4C9-A299DCCA1BB4}"/>
              </a:ext>
            </a:extLst>
          </p:cNvPr>
          <p:cNvSpPr>
            <a:spLocks noGrp="1"/>
          </p:cNvSpPr>
          <p:nvPr>
            <p:ph type="title"/>
          </p:nvPr>
        </p:nvSpPr>
        <p:spPr>
          <a:xfrm>
            <a:off x="1892300" y="173037"/>
            <a:ext cx="8229600" cy="1143000"/>
          </a:xfrm>
        </p:spPr>
        <p:txBody>
          <a:bodyPr/>
          <a:lstStyle/>
          <a:p>
            <a:r>
              <a:rPr lang="en-US" sz="3200" b="1" dirty="0">
                <a:solidFill>
                  <a:srgbClr val="009999"/>
                </a:solidFill>
              </a:rPr>
              <a:t>Technology and Organizational Communication</a:t>
            </a:r>
            <a:br>
              <a:rPr lang="ar-SA" sz="3200" b="1" dirty="0">
                <a:solidFill>
                  <a:srgbClr val="009999"/>
                </a:solidFill>
              </a:rPr>
            </a:br>
            <a:endParaRPr lang="en-US" sz="3200" b="1" dirty="0">
              <a:solidFill>
                <a:srgbClr val="009999"/>
              </a:solidFill>
            </a:endParaRPr>
          </a:p>
        </p:txBody>
      </p:sp>
      <p:pic>
        <p:nvPicPr>
          <p:cNvPr id="4" name="Picture 3">
            <a:extLst>
              <a:ext uri="{FF2B5EF4-FFF2-40B4-BE49-F238E27FC236}">
                <a16:creationId xmlns:a16="http://schemas.microsoft.com/office/drawing/2014/main" id="{79E8D821-E537-C841-8990-F5EB2A47E83C}"/>
              </a:ext>
            </a:extLst>
          </p:cNvPr>
          <p:cNvPicPr>
            <a:picLocks noChangeAspect="1"/>
          </p:cNvPicPr>
          <p:nvPr/>
        </p:nvPicPr>
        <p:blipFill>
          <a:blip r:embed="rId2"/>
          <a:stretch>
            <a:fillRect/>
          </a:stretch>
        </p:blipFill>
        <p:spPr>
          <a:xfrm>
            <a:off x="241300" y="1233377"/>
            <a:ext cx="9144000" cy="5624623"/>
          </a:xfrm>
          <a:prstGeom prst="rect">
            <a:avLst/>
          </a:prstGeom>
        </p:spPr>
      </p:pic>
    </p:spTree>
    <p:extLst>
      <p:ext uri="{BB962C8B-B14F-4D97-AF65-F5344CB8AC3E}">
        <p14:creationId xmlns:p14="http://schemas.microsoft.com/office/powerpoint/2010/main" val="30951103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6" name="Rectangle 5">
            <a:extLst>
              <a:ext uri="{FF2B5EF4-FFF2-40B4-BE49-F238E27FC236}">
                <a16:creationId xmlns:a16="http://schemas.microsoft.com/office/drawing/2014/main" id="{47CFED97-ECA4-9C46-A1AF-1EF253672981}"/>
              </a:ext>
            </a:extLst>
          </p:cNvPr>
          <p:cNvSpPr/>
          <p:nvPr/>
        </p:nvSpPr>
        <p:spPr>
          <a:xfrm>
            <a:off x="368300" y="1625685"/>
            <a:ext cx="6743700" cy="2248864"/>
          </a:xfrm>
          <a:prstGeom prst="rect">
            <a:avLst/>
          </a:prstGeom>
          <a:effectLst>
            <a:outerShdw blurRad="444500" dist="50800" dir="5400000" algn="ctr" rotWithShape="0">
              <a:srgbClr val="000000">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0" name="Shape 250"/>
          <p:cNvSpPr txBox="1">
            <a:spLocks noGrp="1"/>
          </p:cNvSpPr>
          <p:nvPr>
            <p:ph type="title"/>
          </p:nvPr>
        </p:nvSpPr>
        <p:spPr>
          <a:xfrm>
            <a:off x="1905000" y="89972"/>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200" b="1" i="0" u="none" strike="noStrike" cap="none" baseline="0" dirty="0">
                <a:solidFill>
                  <a:srgbClr val="009999"/>
                </a:solidFill>
                <a:latin typeface="Arial"/>
                <a:ea typeface="Arial"/>
                <a:cs typeface="Arial"/>
                <a:sym typeface="Arial"/>
              </a:rPr>
              <a:t>2.4 Twenty-First Century Emerging Perspectives </a:t>
            </a:r>
            <a:r>
              <a:rPr lang="en-US" sz="2000" b="1" i="0" u="none" strike="noStrike" cap="none" baseline="0" dirty="0">
                <a:solidFill>
                  <a:srgbClr val="009999"/>
                </a:solidFill>
                <a:latin typeface="Arial"/>
                <a:ea typeface="Arial"/>
                <a:cs typeface="Arial"/>
                <a:sym typeface="Arial"/>
              </a:rPr>
              <a:t>(8 of 10)</a:t>
            </a:r>
          </a:p>
        </p:txBody>
      </p:sp>
      <p:sp>
        <p:nvSpPr>
          <p:cNvPr id="251" name="Shape 251"/>
          <p:cNvSpPr txBox="1">
            <a:spLocks noGrp="1"/>
          </p:cNvSpPr>
          <p:nvPr>
            <p:ph type="body" idx="1"/>
          </p:nvPr>
        </p:nvSpPr>
        <p:spPr>
          <a:xfrm>
            <a:off x="330200" y="1708150"/>
            <a:ext cx="8229600" cy="412591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130611"/>
              <a:buFont typeface="Arial"/>
              <a:buChar char="•"/>
            </a:pPr>
            <a:r>
              <a:rPr lang="en-US" sz="2800" b="0" i="0" u="none" strike="noStrike" cap="none" baseline="0" dirty="0">
                <a:solidFill>
                  <a:schemeClr val="dk1"/>
                </a:solidFill>
                <a:latin typeface="Arial"/>
                <a:ea typeface="Arial"/>
                <a:cs typeface="Arial"/>
                <a:sym typeface="Arial"/>
              </a:rPr>
              <a:t> </a:t>
            </a:r>
            <a:r>
              <a:rPr lang="en-US" sz="3200" b="0" i="0" u="none" strike="noStrike" cap="none" baseline="0" dirty="0">
                <a:solidFill>
                  <a:schemeClr val="dk1"/>
                </a:solidFill>
                <a:latin typeface="Arial"/>
                <a:ea typeface="Arial"/>
                <a:cs typeface="Arial"/>
                <a:sym typeface="Arial"/>
              </a:rPr>
              <a:t>Technology and Organizational Communication</a:t>
            </a:r>
          </a:p>
          <a:p>
            <a:pPr marL="342900" marR="0" lvl="0" indent="-342900" algn="l" rtl="0">
              <a:lnSpc>
                <a:spcPct val="100000"/>
              </a:lnSpc>
              <a:spcBef>
                <a:spcPts val="64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 Influence on organizations</a:t>
            </a:r>
            <a:r>
              <a:rPr lang="en-US" sz="3200" b="0" i="0" u="none" strike="noStrike" cap="none" baseline="0" dirty="0">
                <a:solidFill>
                  <a:schemeClr val="dk1"/>
                </a:solidFill>
                <a:latin typeface="Arial"/>
                <a:ea typeface="Arial"/>
                <a:cs typeface="Arial"/>
                <a:sym typeface="Arial"/>
              </a:rPr>
              <a:t>     </a:t>
            </a:r>
          </a:p>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882C78EF-E414-0E4F-B089-B324A7E48472}"/>
              </a:ext>
            </a:extLst>
          </p:cNvPr>
          <p:cNvSpPr/>
          <p:nvPr/>
        </p:nvSpPr>
        <p:spPr>
          <a:xfrm>
            <a:off x="368300" y="4060171"/>
            <a:ext cx="4572000" cy="1118255"/>
          </a:xfrm>
          <a:prstGeom prst="rect">
            <a:avLst/>
          </a:prstGeom>
        </p:spPr>
        <p:txBody>
          <a:bodyPr>
            <a:spAutoFit/>
          </a:bodyPr>
          <a:lstStyle/>
          <a:p>
            <a:pPr lvl="0">
              <a:buClr>
                <a:schemeClr val="dk1"/>
              </a:buClr>
              <a:buSzPct val="25000"/>
            </a:pPr>
            <a:r>
              <a:rPr lang="en-US" sz="1200" b="1" dirty="0">
                <a:solidFill>
                  <a:schemeClr val="dk1"/>
                </a:solidFill>
              </a:rPr>
              <a:t>Technology and Organizational Communication</a:t>
            </a:r>
            <a:endParaRPr lang="ar-SA" sz="1200" b="1" dirty="0">
              <a:solidFill>
                <a:schemeClr val="dk1"/>
              </a:solidFill>
            </a:endParaRPr>
          </a:p>
          <a:p>
            <a:pPr lvl="0">
              <a:buClr>
                <a:schemeClr val="dk1"/>
              </a:buClr>
              <a:buSzPct val="25000"/>
            </a:pPr>
            <a:endParaRPr lang="en-US" sz="1200" b="1" dirty="0">
              <a:solidFill>
                <a:schemeClr val="dk1"/>
              </a:solidFill>
            </a:endParaRPr>
          </a:p>
          <a:p>
            <a:pPr lvl="0">
              <a:buClr>
                <a:schemeClr val="dk1"/>
              </a:buClr>
              <a:buSzPct val="25000"/>
            </a:pPr>
            <a:r>
              <a:rPr lang="en-US" sz="1200" dirty="0">
                <a:solidFill>
                  <a:schemeClr val="dk1"/>
                </a:solidFill>
              </a:rPr>
              <a:t>Point 1 – Influence on organizations     </a:t>
            </a:r>
          </a:p>
          <a:p>
            <a:pPr marL="457200" lvl="1">
              <a:spcBef>
                <a:spcPts val="360"/>
              </a:spcBef>
              <a:buClr>
                <a:schemeClr val="dk1"/>
              </a:buClr>
              <a:buSzPct val="100000"/>
              <a:buFont typeface="Arial"/>
              <a:buChar char="•"/>
            </a:pPr>
            <a:r>
              <a:rPr lang="en-US" sz="1200" dirty="0">
                <a:solidFill>
                  <a:schemeClr val="dk1"/>
                </a:solidFill>
              </a:rPr>
              <a:t> Experiences</a:t>
            </a:r>
          </a:p>
          <a:p>
            <a:pPr marL="457200" lvl="1">
              <a:spcBef>
                <a:spcPts val="360"/>
              </a:spcBef>
              <a:buClr>
                <a:schemeClr val="dk1"/>
              </a:buClr>
              <a:buSzPct val="100000"/>
              <a:buFont typeface="Arial"/>
              <a:buChar char="•"/>
            </a:pPr>
            <a:r>
              <a:rPr lang="en-US" sz="1200" dirty="0">
                <a:solidFill>
                  <a:schemeClr val="dk1"/>
                </a:solidFill>
              </a:rPr>
              <a:t> Participation practices</a:t>
            </a:r>
          </a:p>
        </p:txBody>
      </p:sp>
      <p:pic>
        <p:nvPicPr>
          <p:cNvPr id="9" name="Picture 8">
            <a:extLst>
              <a:ext uri="{FF2B5EF4-FFF2-40B4-BE49-F238E27FC236}">
                <a16:creationId xmlns:a16="http://schemas.microsoft.com/office/drawing/2014/main" id="{836D7418-9A26-CE44-BAB9-64D475A519B5}"/>
              </a:ext>
            </a:extLst>
          </p:cNvPr>
          <p:cNvPicPr>
            <a:picLocks noChangeAspect="1"/>
          </p:cNvPicPr>
          <p:nvPr/>
        </p:nvPicPr>
        <p:blipFill>
          <a:blip r:embed="rId3"/>
          <a:stretch>
            <a:fillRect/>
          </a:stretch>
        </p:blipFill>
        <p:spPr>
          <a:xfrm>
            <a:off x="5102225" y="2914000"/>
            <a:ext cx="3841750" cy="3410599"/>
          </a:xfrm>
          <a:prstGeom prst="rect">
            <a:avLst/>
          </a:prstGeom>
        </p:spPr>
      </p:pic>
      <p:pic>
        <p:nvPicPr>
          <p:cNvPr id="4" name="Picture 3">
            <a:extLst>
              <a:ext uri="{FF2B5EF4-FFF2-40B4-BE49-F238E27FC236}">
                <a16:creationId xmlns:a16="http://schemas.microsoft.com/office/drawing/2014/main" id="{D3709F3F-A9EC-4149-9DD7-A144339FDDC4}"/>
              </a:ext>
            </a:extLst>
          </p:cNvPr>
          <p:cNvPicPr>
            <a:picLocks noChangeAspect="1"/>
          </p:cNvPicPr>
          <p:nvPr/>
        </p:nvPicPr>
        <p:blipFill>
          <a:blip r:embed="rId4"/>
          <a:stretch>
            <a:fillRect/>
          </a:stretch>
        </p:blipFill>
        <p:spPr>
          <a:xfrm>
            <a:off x="6702425" y="739192"/>
            <a:ext cx="1625600" cy="1625600"/>
          </a:xfrm>
          <a:prstGeom prst="ellipse">
            <a:avLst/>
          </a:prstGeom>
          <a:ln w="63500" cap="rnd">
            <a:solidFill>
              <a:srgbClr val="8E5A6D"/>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a:extLst>
              <a:ext uri="{FF2B5EF4-FFF2-40B4-BE49-F238E27FC236}">
                <a16:creationId xmlns:a16="http://schemas.microsoft.com/office/drawing/2014/main" id="{37C1F2FE-3A2A-2740-9E01-1FDE9D662CF6}"/>
              </a:ext>
            </a:extLst>
          </p:cNvPr>
          <p:cNvPicPr>
            <a:picLocks noChangeAspect="1"/>
          </p:cNvPicPr>
          <p:nvPr/>
        </p:nvPicPr>
        <p:blipFill>
          <a:blip r:embed="rId5"/>
          <a:stretch>
            <a:fillRect/>
          </a:stretch>
        </p:blipFill>
        <p:spPr>
          <a:xfrm>
            <a:off x="7434263" y="1971742"/>
            <a:ext cx="1509712" cy="1509712"/>
          </a:xfrm>
          <a:prstGeom prst="ellipse">
            <a:avLst/>
          </a:prstGeom>
          <a:ln w="63500" cap="rnd">
            <a:solidFill>
              <a:srgbClr val="8E5A6D"/>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exels-ingrid-north-1851190-3840x2160-25fps.mp4">
            <a:hlinkClick r:id="" action="ppaction://media"/>
            <a:extLst>
              <a:ext uri="{FF2B5EF4-FFF2-40B4-BE49-F238E27FC236}">
                <a16:creationId xmlns:a16="http://schemas.microsoft.com/office/drawing/2014/main" id="{F723782F-5B76-744C-AFE9-6491C54F886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9144000" cy="6858000"/>
          </a:xfrm>
          <a:prstGeom prst="rect">
            <a:avLst/>
          </a:prstGeom>
        </p:spPr>
      </p:pic>
      <p:sp>
        <p:nvSpPr>
          <p:cNvPr id="2" name="Title 1">
            <a:extLst>
              <a:ext uri="{FF2B5EF4-FFF2-40B4-BE49-F238E27FC236}">
                <a16:creationId xmlns:a16="http://schemas.microsoft.com/office/drawing/2014/main" id="{A3B2EEFD-F325-3D43-8D5F-79117D1BDB67}"/>
              </a:ext>
            </a:extLst>
          </p:cNvPr>
          <p:cNvSpPr>
            <a:spLocks noGrp="1"/>
          </p:cNvSpPr>
          <p:nvPr>
            <p:ph type="title"/>
          </p:nvPr>
        </p:nvSpPr>
        <p:spPr>
          <a:xfrm>
            <a:off x="1828800" y="3429000"/>
            <a:ext cx="8229600" cy="1143000"/>
          </a:xfrm>
        </p:spPr>
        <p:txBody>
          <a:bodyPr/>
          <a:lstStyle/>
          <a:p>
            <a:r>
              <a:rPr lang="en-US" sz="3200" b="1" dirty="0">
                <a:solidFill>
                  <a:schemeClr val="bg1"/>
                </a:solidFill>
              </a:rPr>
              <a:t>What is globalization ? </a:t>
            </a:r>
          </a:p>
        </p:txBody>
      </p:sp>
      <p:sp>
        <p:nvSpPr>
          <p:cNvPr id="3" name="Text Placeholder 2">
            <a:extLst>
              <a:ext uri="{FF2B5EF4-FFF2-40B4-BE49-F238E27FC236}">
                <a16:creationId xmlns:a16="http://schemas.microsoft.com/office/drawing/2014/main" id="{09116C22-2774-1F47-B936-8E338571FD9C}"/>
              </a:ext>
            </a:extLst>
          </p:cNvPr>
          <p:cNvSpPr>
            <a:spLocks noGrp="1"/>
          </p:cNvSpPr>
          <p:nvPr>
            <p:ph type="body" idx="1"/>
          </p:nvPr>
        </p:nvSpPr>
        <p:spPr>
          <a:xfrm>
            <a:off x="1828800" y="4305300"/>
            <a:ext cx="8229600" cy="4525963"/>
          </a:xfrm>
        </p:spPr>
        <p:txBody>
          <a:bodyPr/>
          <a:lstStyle/>
          <a:p>
            <a:pPr marL="0" indent="0">
              <a:spcBef>
                <a:spcPts val="0"/>
              </a:spcBef>
              <a:buClr>
                <a:srgbClr val="009999"/>
              </a:buClr>
              <a:buSzPct val="25000"/>
              <a:buNone/>
            </a:pPr>
            <a:r>
              <a:rPr lang="en-US" sz="3200" b="1" dirty="0">
                <a:solidFill>
                  <a:schemeClr val="bg1"/>
                </a:solidFill>
              </a:rPr>
              <a:t>Growth in international exchange of goods, services, and capital, and the increasing levels of integration that characterize economic activity. </a:t>
            </a:r>
          </a:p>
        </p:txBody>
      </p:sp>
    </p:spTree>
    <p:extLst>
      <p:ext uri="{BB962C8B-B14F-4D97-AF65-F5344CB8AC3E}">
        <p14:creationId xmlns:p14="http://schemas.microsoft.com/office/powerpoint/2010/main" val="2635494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2E007-E31F-4A42-923C-FA4570DA0042}"/>
              </a:ext>
            </a:extLst>
          </p:cNvPr>
          <p:cNvSpPr>
            <a:spLocks noGrp="1"/>
          </p:cNvSpPr>
          <p:nvPr>
            <p:ph type="title"/>
          </p:nvPr>
        </p:nvSpPr>
        <p:spPr>
          <a:xfrm>
            <a:off x="177800" y="2527300"/>
            <a:ext cx="8229600" cy="1143000"/>
          </a:xfrm>
        </p:spPr>
        <p:txBody>
          <a:bodyPr/>
          <a:lstStyle/>
          <a:p>
            <a:pPr>
              <a:buClr>
                <a:srgbClr val="009999"/>
              </a:buClr>
              <a:buSzPct val="25000"/>
            </a:pPr>
            <a:r>
              <a:rPr lang="en-US" sz="3600" b="1" dirty="0">
                <a:solidFill>
                  <a:srgbClr val="009999"/>
                </a:solidFill>
              </a:rPr>
              <a:t>Communication</a:t>
            </a:r>
            <a:br>
              <a:rPr lang="en-US" sz="3600" b="1" dirty="0">
                <a:solidFill>
                  <a:srgbClr val="009999"/>
                </a:solidFill>
              </a:rPr>
            </a:br>
            <a:r>
              <a:rPr lang="en-US" sz="3600" b="1" dirty="0">
                <a:solidFill>
                  <a:srgbClr val="009999"/>
                </a:solidFill>
              </a:rPr>
              <a:t>Tips</a:t>
            </a:r>
          </a:p>
        </p:txBody>
      </p:sp>
      <p:pic>
        <p:nvPicPr>
          <p:cNvPr id="5" name="communication tips lect 2.mp3">
            <a:hlinkClick r:id="" action="ppaction://media"/>
            <a:extLst>
              <a:ext uri="{FF2B5EF4-FFF2-40B4-BE49-F238E27FC236}">
                <a16:creationId xmlns:a16="http://schemas.microsoft.com/office/drawing/2014/main" id="{C25F3527-4DC9-6C44-AD69-D4873ECD2E8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35100" y="3128963"/>
            <a:ext cx="812800" cy="812800"/>
          </a:xfrm>
          <a:prstGeom prst="rect">
            <a:avLst/>
          </a:prstGeom>
        </p:spPr>
      </p:pic>
      <p:pic>
        <p:nvPicPr>
          <p:cNvPr id="6" name="Picture 5">
            <a:extLst>
              <a:ext uri="{FF2B5EF4-FFF2-40B4-BE49-F238E27FC236}">
                <a16:creationId xmlns:a16="http://schemas.microsoft.com/office/drawing/2014/main" id="{DF703E2F-613C-B643-BD94-576D172E2CCC}"/>
              </a:ext>
            </a:extLst>
          </p:cNvPr>
          <p:cNvPicPr>
            <a:picLocks noChangeAspect="1"/>
          </p:cNvPicPr>
          <p:nvPr/>
        </p:nvPicPr>
        <p:blipFill>
          <a:blip r:embed="rId6"/>
          <a:stretch>
            <a:fillRect/>
          </a:stretch>
        </p:blipFill>
        <p:spPr>
          <a:xfrm>
            <a:off x="3530600" y="0"/>
            <a:ext cx="5359400" cy="6197600"/>
          </a:xfrm>
          <a:prstGeom prst="rect">
            <a:avLst/>
          </a:prstGeom>
        </p:spPr>
      </p:pic>
    </p:spTree>
    <p:extLst>
      <p:ext uri="{BB962C8B-B14F-4D97-AF65-F5344CB8AC3E}">
        <p14:creationId xmlns:p14="http://schemas.microsoft.com/office/powerpoint/2010/main" val="452105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96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2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820</TotalTime>
  <Words>4586</Words>
  <Application>Microsoft Macintosh PowerPoint</Application>
  <PresentationFormat>On-screen Show (4:3)</PresentationFormat>
  <Paragraphs>719</Paragraphs>
  <Slides>37</Slides>
  <Notes>33</Notes>
  <HiddenSlides>0</HiddenSlides>
  <MMClips>3</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37</vt:i4>
      </vt:variant>
    </vt:vector>
  </HeadingPairs>
  <TitlesOfParts>
    <vt:vector size="44" baseType="lpstr">
      <vt:lpstr>Arial</vt:lpstr>
      <vt:lpstr>Calibri</vt:lpstr>
      <vt:lpstr>Tajawal Medium</vt:lpstr>
      <vt:lpstr>Times New Roman</vt:lpstr>
      <vt:lpstr>Verdana</vt:lpstr>
      <vt:lpstr>2_Main Slides</vt:lpstr>
      <vt:lpstr>3_Main Slides</vt:lpstr>
      <vt:lpstr>PowerPoint Presentation</vt:lpstr>
      <vt:lpstr>Shockley-Zalabak,  9e Update Pamela S. Shockley-Zalabak </vt:lpstr>
      <vt:lpstr>PowerPoint Presentation</vt:lpstr>
      <vt:lpstr>PowerPoint Presentation</vt:lpstr>
      <vt:lpstr>Learning Objectives</vt:lpstr>
      <vt:lpstr>Aristotle Communication Model</vt:lpstr>
      <vt:lpstr> The Osgood- Schramm Model   </vt:lpstr>
      <vt:lpstr>Lasswell’s Model </vt:lpstr>
      <vt:lpstr>Distinguish Among </vt:lpstr>
      <vt:lpstr>Introduction: Perspectives for Organizational Communication </vt:lpstr>
      <vt:lpstr>The Functional Tradition </vt:lpstr>
      <vt:lpstr>2.2 The Functional Tradition (1 of 8)</vt:lpstr>
      <vt:lpstr>2.2 The Functional Tradition  (1 of 8)   </vt:lpstr>
      <vt:lpstr>PowerPoint Presentation</vt:lpstr>
      <vt:lpstr>2.2 The Functional Tradition (2 of 8)</vt:lpstr>
      <vt:lpstr>2.2 The Functional Tradition (3 of 8)</vt:lpstr>
      <vt:lpstr>2.2 The Functional Tradition (4 of 8)</vt:lpstr>
      <vt:lpstr>2.2 The Functional Tradition (5 of 8)</vt:lpstr>
      <vt:lpstr>2.2 The Functional Tradition (6 of 8)</vt:lpstr>
      <vt:lpstr>PowerPoint Presentation</vt:lpstr>
      <vt:lpstr>Communication Networks   </vt:lpstr>
      <vt:lpstr>2.2 The Functional Tradition (7 of 8)</vt:lpstr>
      <vt:lpstr>2.2 The Functional Tradition (8 of 8)</vt:lpstr>
      <vt:lpstr>The Meaning-Centered Approach </vt:lpstr>
      <vt:lpstr>2.3 The Meaning-Centered Approach  (1 of 5)</vt:lpstr>
      <vt:lpstr>2.3 The Meaning-Centered Approach         (2 of 5)</vt:lpstr>
      <vt:lpstr>2.3 The Meaning-Centered Approach  (3 of 5)</vt:lpstr>
      <vt:lpstr>2.3 The Meaning-Centered Approach  (4 of 5)</vt:lpstr>
      <vt:lpstr>Twenty-First Century Emerging Perspectives </vt:lpstr>
      <vt:lpstr>2.4 Twenty-First Century Emerging Perspectives (1 of 10)</vt:lpstr>
      <vt:lpstr>2.4 Twenty-First Century Emerging Perspectives (4 of 10)</vt:lpstr>
      <vt:lpstr>2.4 Twenty-First Century Emerging Perspectives (5 of 10)</vt:lpstr>
      <vt:lpstr>2.4 Twenty-First Century Emerging Perspectives (7 of 10)</vt:lpstr>
      <vt:lpstr>Technology and Organizational Communication </vt:lpstr>
      <vt:lpstr>2.4 Twenty-First Century Emerging Perspectives (8 of 10)</vt:lpstr>
      <vt:lpstr>What is globalization ? </vt:lpstr>
      <vt:lpstr>Communication Tips</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Shockley-Zalabak,  9e Update Pamela S. Shockley-Zalabak </dc:title>
  <dc:creator>cwelsh</dc:creator>
  <cp:lastModifiedBy>Microsoft Office User</cp:lastModifiedBy>
  <cp:revision>139</cp:revision>
  <dcterms:modified xsi:type="dcterms:W3CDTF">2023-05-30T12:36:00Z</dcterms:modified>
</cp:coreProperties>
</file>