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303" r:id="rId6"/>
    <p:sldId id="271" r:id="rId7"/>
    <p:sldId id="520" r:id="rId8"/>
    <p:sldId id="313" r:id="rId9"/>
    <p:sldId id="537" r:id="rId10"/>
    <p:sldId id="538" r:id="rId11"/>
    <p:sldId id="539" r:id="rId12"/>
    <p:sldId id="517" r:id="rId13"/>
    <p:sldId id="540" r:id="rId14"/>
    <p:sldId id="541" r:id="rId15"/>
    <p:sldId id="542" r:id="rId16"/>
    <p:sldId id="543" r:id="rId17"/>
    <p:sldId id="544" r:id="rId18"/>
    <p:sldId id="545" r:id="rId19"/>
    <p:sldId id="546" r:id="rId20"/>
    <p:sldId id="547" r:id="rId21"/>
    <p:sldId id="549" r:id="rId22"/>
    <p:sldId id="548" r:id="rId23"/>
    <p:sldId id="530" r:id="rId24"/>
    <p:sldId id="482" r:id="rId25"/>
    <p:sldId id="256" r:id="rId26"/>
    <p:sldId id="486" r:id="rId27"/>
    <p:sldId id="488" r:id="rId28"/>
    <p:sldId id="306" r:id="rId29"/>
    <p:sldId id="487" r:id="rId30"/>
    <p:sldId id="481" r:id="rId31"/>
    <p:sldId id="492" r:id="rId32"/>
    <p:sldId id="493" r:id="rId33"/>
    <p:sldId id="494" r:id="rId34"/>
    <p:sldId id="495" r:id="rId35"/>
    <p:sldId id="496" r:id="rId36"/>
    <p:sldId id="497" r:id="rId37"/>
    <p:sldId id="498" r:id="rId38"/>
    <p:sldId id="499" r:id="rId39"/>
    <p:sldId id="533" r:id="rId40"/>
    <p:sldId id="501" r:id="rId41"/>
    <p:sldId id="504" r:id="rId42"/>
    <p:sldId id="506" r:id="rId43"/>
    <p:sldId id="509" r:id="rId44"/>
    <p:sldId id="510" r:id="rId45"/>
    <p:sldId id="511" r:id="rId46"/>
    <p:sldId id="512" r:id="rId47"/>
    <p:sldId id="513" r:id="rId48"/>
    <p:sldId id="514" r:id="rId49"/>
    <p:sldId id="516" r:id="rId50"/>
    <p:sldId id="531" r:id="rId51"/>
    <p:sldId id="532" r:id="rId52"/>
    <p:sldId id="534" r:id="rId53"/>
    <p:sldId id="536" r:id="rId54"/>
    <p:sldId id="550" r:id="rId55"/>
    <p:sldId id="528" r:id="rId56"/>
    <p:sldId id="529"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313"/>
            <p14:sldId id="537"/>
            <p14:sldId id="538"/>
            <p14:sldId id="539"/>
            <p14:sldId id="517"/>
            <p14:sldId id="540"/>
            <p14:sldId id="541"/>
            <p14:sldId id="542"/>
            <p14:sldId id="543"/>
            <p14:sldId id="544"/>
            <p14:sldId id="545"/>
            <p14:sldId id="546"/>
            <p14:sldId id="547"/>
            <p14:sldId id="549"/>
            <p14:sldId id="548"/>
            <p14:sldId id="530"/>
            <p14:sldId id="482"/>
            <p14:sldId id="256"/>
            <p14:sldId id="486"/>
            <p14:sldId id="488"/>
            <p14:sldId id="306"/>
            <p14:sldId id="487"/>
            <p14:sldId id="481"/>
            <p14:sldId id="492"/>
            <p14:sldId id="493"/>
            <p14:sldId id="494"/>
            <p14:sldId id="495"/>
            <p14:sldId id="496"/>
            <p14:sldId id="497"/>
            <p14:sldId id="498"/>
            <p14:sldId id="499"/>
            <p14:sldId id="533"/>
            <p14:sldId id="501"/>
            <p14:sldId id="504"/>
            <p14:sldId id="506"/>
            <p14:sldId id="509"/>
            <p14:sldId id="510"/>
            <p14:sldId id="511"/>
            <p14:sldId id="512"/>
            <p14:sldId id="513"/>
            <p14:sldId id="514"/>
            <p14:sldId id="516"/>
            <p14:sldId id="531"/>
            <p14:sldId id="532"/>
            <p14:sldId id="534"/>
            <p14:sldId id="536"/>
            <p14:sldId id="550"/>
            <p14:sldId id="528"/>
            <p14:sldId id="529"/>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58221"/>
    <a:srgbClr val="669BBC"/>
    <a:srgbClr val="FFD200"/>
    <a:srgbClr val="203E5F"/>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738" autoAdjust="0"/>
  </p:normalViewPr>
  <p:slideViewPr>
    <p:cSldViewPr snapToGrid="0">
      <p:cViewPr varScale="1">
        <p:scale>
          <a:sx n="53" d="100"/>
          <a:sy n="53" d="100"/>
        </p:scale>
        <p:origin x="826"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379646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801545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699464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925545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4300566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143179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416465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361651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997192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720216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7453007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88596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1164885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797781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4237213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a:latin typeface="Alexandria" charset="0"/>
                <a:cs typeface="Alexandria" charset="0"/>
              </a:rPr>
              <a:t>إعداد د/ مرفت محمد  </a:t>
            </a: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a:solidFill>
                  <a:srgbClr val="00B0F0"/>
                </a:solidFill>
                <a:latin typeface="Alexandria" charset="0"/>
                <a:cs typeface="Alexandria" charset="0"/>
              </a:rPr>
              <a:t>محاضرة 10</a:t>
            </a:r>
          </a:p>
          <a:p>
            <a:pPr algn="ctr"/>
            <a:r>
              <a:rPr lang="ar-EG" sz="4400" b="1" dirty="0">
                <a:solidFill>
                  <a:srgbClr val="00B0F0"/>
                </a:solidFill>
                <a:latin typeface="Alexandria" charset="0"/>
                <a:cs typeface="Alexandria" charset="0"/>
              </a:rPr>
              <a:t>لمقرر</a:t>
            </a:r>
          </a:p>
          <a:p>
            <a:pPr algn="ctr"/>
            <a:r>
              <a:rPr lang="ar-EG" sz="4400" b="1" dirty="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محاضرة 10</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625"/>
    </mc:Choice>
    <mc:Fallback xmlns="">
      <p:transition spd="slow" advTm="146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10</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147"/>
    </mc:Choice>
    <mc:Fallback xmlns="">
      <p:transition spd="slow" advTm="71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021883"/>
          </a:xfrm>
          <a:prstGeom prst="rect">
            <a:avLst/>
          </a:prstGeom>
          <a:noFill/>
        </p:spPr>
        <p:txBody>
          <a:bodyPr wrap="square">
            <a:spAutoFit/>
          </a:bodyPr>
          <a:lstStyle/>
          <a:p>
            <a:pPr algn="r" rtl="1">
              <a:lnSpc>
                <a:spcPct val="150000"/>
              </a:lnSpc>
            </a:pPr>
            <a:r>
              <a:rPr lang="ar-EG" sz="1400" dirty="0">
                <a:latin typeface="Alexandria" charset="0"/>
                <a:cs typeface="Alexandria" charset="0"/>
              </a:rPr>
              <a:t>تهدف المحاضرة الى مساعدة الباحثين على التعرف على كيفية استخدام الذكاء الاصطناعي في البحث العلمي والتعرف كذلك على أخلاقيات  استخدامه وكيفية استخدامه</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726"/>
    </mc:Choice>
    <mc:Fallback xmlns="">
      <p:transition spd="slow" advTm="167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0" y="4884389"/>
            <a:ext cx="6122194" cy="1668214"/>
          </a:xfrm>
          <a:prstGeom prst="rect">
            <a:avLst/>
          </a:prstGeom>
          <a:noFill/>
        </p:spPr>
        <p:txBody>
          <a:bodyPr wrap="square">
            <a:spAutoFit/>
          </a:bodyPr>
          <a:lstStyle/>
          <a:p>
            <a:pPr algn="just" rtl="1">
              <a:lnSpc>
                <a:spcPct val="150000"/>
              </a:lnSpc>
            </a:pPr>
            <a:r>
              <a:rPr lang="ar-EG" sz="1400" dirty="0">
                <a:latin typeface="Alexandria" charset="0"/>
                <a:cs typeface="Alexandria" charset="0"/>
              </a:rPr>
              <a:t>في المحاضرة السابقة استعرضنا مفهوم المكتبة الرقمية ومزاياها والمكتبة الشاملة واقسام المكتبة الشاملة والانترنت ودوره في خدمة البحث العلمي ومجالات استخدام الانترنت في البحث العلمي، وكذا البحث في محركات البحث العلمي في الانترنت، ومعايير تقييم المعلومات الموجودة على الانترنت ومصادر المعلومات، وما هي أهمية تعريف المصادر في البحث العلمي ولماذا يلجأ الباحثون للبحث عن مصادر علمية..</a:t>
            </a: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0794649"/>
      </p:ext>
    </p:extLst>
  </p:cSld>
  <p:clrMapOvr>
    <a:masterClrMapping/>
  </p:clrMapOvr>
  <mc:AlternateContent xmlns:mc="http://schemas.openxmlformats.org/markup-compatibility/2006" xmlns:p14="http://schemas.microsoft.com/office/powerpoint/2010/main">
    <mc:Choice Requires="p14">
      <p:transition spd="slow" p14:dur="2000" advTm="37444"/>
    </mc:Choice>
    <mc:Fallback xmlns="">
      <p:transition spd="slow" advTm="374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786744"/>
            <a:ext cx="8417320" cy="2492990"/>
          </a:xfrm>
          <a:prstGeom prst="rect">
            <a:avLst/>
          </a:prstGeom>
          <a:noFill/>
        </p:spPr>
        <p:txBody>
          <a:bodyPr wrap="square" rtlCol="0">
            <a:spAutoFit/>
          </a:bodyPr>
          <a:lstStyle/>
          <a:p>
            <a:pPr algn="justLow" rtl="1">
              <a:lnSpc>
                <a:spcPct val="150000"/>
              </a:lnSpc>
            </a:pPr>
            <a:r>
              <a:rPr lang="ar-EG" sz="2000" dirty="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a:latin typeface="Alexandria" charset="0"/>
                <a:cs typeface="Alexandria" charset="0"/>
              </a:rPr>
              <a:t>نشأة وظهور الذكاء الاصطناعي المدرب على المقالات </a:t>
            </a:r>
          </a:p>
          <a:p>
            <a:pPr marL="342900" indent="-342900" algn="justLow" rtl="1">
              <a:lnSpc>
                <a:spcPct val="150000"/>
              </a:lnSpc>
              <a:buFontTx/>
              <a:buChar char="-"/>
            </a:pPr>
            <a:r>
              <a:rPr lang="ar-EG" sz="1400" dirty="0">
                <a:latin typeface="Alexandria" charset="0"/>
                <a:cs typeface="Alexandria" charset="0"/>
              </a:rPr>
              <a:t>تعريف الذكاء الاصطناعي </a:t>
            </a:r>
          </a:p>
          <a:p>
            <a:pPr marL="342900" indent="-342900" algn="justLow" rtl="1">
              <a:lnSpc>
                <a:spcPct val="150000"/>
              </a:lnSpc>
              <a:buFontTx/>
              <a:buChar char="-"/>
            </a:pPr>
            <a:r>
              <a:rPr lang="ar-EG" sz="1400" dirty="0">
                <a:latin typeface="Alexandria" charset="0"/>
                <a:cs typeface="Alexandria" charset="0"/>
              </a:rPr>
              <a:t>كيفية استخدام الذكاء الاصطناعي في البحث العلمي </a:t>
            </a:r>
          </a:p>
          <a:p>
            <a:pPr marL="342900" indent="-342900" algn="justLow" rtl="1">
              <a:lnSpc>
                <a:spcPct val="150000"/>
              </a:lnSpc>
              <a:buFontTx/>
              <a:buChar char="-"/>
            </a:pPr>
            <a:r>
              <a:rPr lang="ar-EG" sz="1400" dirty="0">
                <a:latin typeface="Alexandria" charset="0"/>
                <a:cs typeface="Alexandria" charset="0"/>
              </a:rPr>
              <a:t>دور الذكاء الاصطناعي في البحث العلمي </a:t>
            </a:r>
          </a:p>
          <a:p>
            <a:pPr marL="342900" indent="-342900" algn="justLow" rtl="1">
              <a:lnSpc>
                <a:spcPct val="150000"/>
              </a:lnSpc>
              <a:buFontTx/>
              <a:buChar char="-"/>
            </a:pPr>
            <a:r>
              <a:rPr lang="ar-EG" sz="1400" dirty="0">
                <a:latin typeface="Alexandria" charset="0"/>
                <a:cs typeface="Alexandria" charset="0"/>
              </a:rPr>
              <a:t>أمثلة لأدوات الذكاء الاصطناعي في البحث العلمي واستخدام الذكاء الاصطناعي في كتابة المقالات </a:t>
            </a:r>
          </a:p>
          <a:p>
            <a:pPr marL="342900" indent="-342900" algn="justLow" rtl="1">
              <a:lnSpc>
                <a:spcPct val="150000"/>
              </a:lnSpc>
              <a:buFontTx/>
              <a:buChar char="-"/>
            </a:pPr>
            <a:r>
              <a:rPr lang="ar-EG" sz="1400" dirty="0">
                <a:latin typeface="Alexandria" charset="0"/>
                <a:cs typeface="Alexandria" charset="0"/>
              </a:rPr>
              <a:t>تحديد الجوانب التي يمكن أن تساعد فيها تقنيات الذكاء الاصطناعي في كتابة المقالات</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338"/>
    </mc:Choice>
    <mc:Fallback xmlns="">
      <p:transition spd="slow" advTm="4933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6271846" y="1500554"/>
            <a:ext cx="3810000" cy="369332"/>
          </a:xfrm>
          <a:prstGeom prst="rect">
            <a:avLst/>
          </a:prstGeom>
          <a:noFill/>
        </p:spPr>
        <p:txBody>
          <a:bodyPr wrap="square" rtlCol="0">
            <a:spAutoFit/>
          </a:bodyPr>
          <a:lstStyle/>
          <a:p>
            <a:pPr algn="r" rtl="1"/>
            <a:r>
              <a:rPr lang="ar-EG" b="1" dirty="0"/>
              <a:t>ظهور </a:t>
            </a:r>
            <a:r>
              <a:rPr lang="en-US" b="1" dirty="0"/>
              <a:t>ChatGPT </a:t>
            </a:r>
            <a:r>
              <a:rPr lang="ar-EG" b="1" dirty="0"/>
              <a:t>والمنافسة التكنولوجية الشرسة</a:t>
            </a:r>
            <a:endParaRPr lang="en-US" b="1" dirty="0"/>
          </a:p>
        </p:txBody>
      </p:sp>
      <p:sp>
        <p:nvSpPr>
          <p:cNvPr id="9" name="TextBox 8"/>
          <p:cNvSpPr txBox="1"/>
          <p:nvPr/>
        </p:nvSpPr>
        <p:spPr>
          <a:xfrm>
            <a:off x="4575723" y="1953323"/>
            <a:ext cx="7616277" cy="4247317"/>
          </a:xfrm>
          <a:prstGeom prst="rect">
            <a:avLst/>
          </a:prstGeom>
          <a:noFill/>
        </p:spPr>
        <p:txBody>
          <a:bodyPr wrap="square" rtlCol="0">
            <a:spAutoFit/>
          </a:bodyPr>
          <a:lstStyle/>
          <a:p>
            <a:pPr algn="just" rtl="1"/>
            <a:r>
              <a:rPr lang="ar-EG" dirty="0"/>
              <a:t>أُطلِق </a:t>
            </a:r>
            <a:r>
              <a:rPr lang="en-US" dirty="0"/>
              <a:t>ChatGPT، </a:t>
            </a:r>
            <a:r>
              <a:rPr lang="ar-EG" dirty="0"/>
              <a:t>وهو منصة ذكاء اصطناعي توليدي طوّرتها شركة </a:t>
            </a:r>
            <a:r>
              <a:rPr lang="en-US" dirty="0" err="1"/>
              <a:t>OpenAI</a:t>
            </a:r>
            <a:r>
              <a:rPr lang="en-US" dirty="0"/>
              <a:t>، </a:t>
            </a:r>
            <a:r>
              <a:rPr lang="ar-EG" dirty="0"/>
              <a:t>في ديسمبر 2022 بالاعتماد على النموذج التوليدي المُدرَّب مسبقًا </a:t>
            </a:r>
            <a:r>
              <a:rPr lang="en-US" dirty="0"/>
              <a:t>GPT-3.5. </a:t>
            </a:r>
            <a:r>
              <a:rPr lang="ar-EG" dirty="0"/>
              <a:t>وتشير التقارير إلى أن الإصدار المبكر من </a:t>
            </a:r>
            <a:r>
              <a:rPr lang="en-US" dirty="0"/>
              <a:t>GPT-4، </a:t>
            </a:r>
            <a:r>
              <a:rPr lang="ar-EG" dirty="0"/>
              <a:t>وهو نموذج متعدد الوسائط قادر على الاستجابة للأسئلة النصية عبر الصور، قد أسهم في تقليل حالات الهلوسة. وعلى الرغم من أن </a:t>
            </a:r>
            <a:r>
              <a:rPr lang="en-US" dirty="0"/>
              <a:t>ChatGPT </a:t>
            </a:r>
            <a:r>
              <a:rPr lang="ar-EG" dirty="0"/>
              <a:t>صُمّم لتقليل الاستجابات الخاطئة، إلا أنه قد ينتج أحيانًا إجابات غير دقيقة أو غير منطقية أو غير أخلاقية. طوّرت </a:t>
            </a:r>
            <a:r>
              <a:rPr lang="en-US" dirty="0" err="1"/>
              <a:t>OpenAI</a:t>
            </a:r>
            <a:r>
              <a:rPr lang="en-US" dirty="0"/>
              <a:t> </a:t>
            </a:r>
            <a:r>
              <a:rPr lang="ar-EG" dirty="0"/>
              <a:t>مؤخرًا نموذج </a:t>
            </a:r>
            <a:r>
              <a:rPr lang="en-US" dirty="0" err="1"/>
              <a:t>Sora</a:t>
            </a:r>
            <a:r>
              <a:rPr lang="en-US" dirty="0"/>
              <a:t>، </a:t>
            </a:r>
            <a:r>
              <a:rPr lang="ar-EG" dirty="0"/>
              <a:t>وهو نموذج لتحويل النص إلى فيديو قادر على إنتاج مقاطع فيديو تحافظ على خصائص العالم الفيزيائي وتلتزم بتوجيهات المستخدم. وقد جذبت هذه النماذج—القادرة على توليد نصوص وصور وفيديوهات متقدمة—عددًا كبيرًا من المستخدمين، مما يعكس التسارع الهائل في تكنولوجيا الذكاء الاصطناعي. ونتيجة لذلك، اشتدت المنافسة بين شركات التقنية في سباق الريادة في مجال الذكاء الاصطناعي التوليدي، ومن أبرز الأمثلة على ذلك: </a:t>
            </a:r>
            <a:r>
              <a:rPr lang="en-US" dirty="0"/>
              <a:t>Bard </a:t>
            </a:r>
            <a:r>
              <a:rPr lang="ar-EG" dirty="0"/>
              <a:t>من جوجل ونموذجها متعدد الوسائط </a:t>
            </a:r>
            <a:r>
              <a:rPr lang="en-US" dirty="0"/>
              <a:t>Gemini</a:t>
            </a:r>
            <a:r>
              <a:rPr lang="ar-EG" dirty="0"/>
              <a:t>،كما تم تطوير </a:t>
            </a:r>
            <a:r>
              <a:rPr lang="en-US" dirty="0" err="1"/>
              <a:t>Coscientist</a:t>
            </a:r>
            <a:r>
              <a:rPr lang="en-US" dirty="0"/>
              <a:t>، </a:t>
            </a:r>
            <a:r>
              <a:rPr lang="ar-EG" dirty="0"/>
              <a:t>وهو ذكاء اصطناعي مخصص لتصميم وتخطيط وتنفيذ التجارب الكيميائية .وقد دفع هذا التوسع السريع في تكنولوجيا الذكاء الاصطناعي مجلتي </a:t>
            </a:r>
            <a:r>
              <a:rPr lang="en-US" dirty="0"/>
              <a:t>Science </a:t>
            </a:r>
            <a:r>
              <a:rPr lang="ar-EG" dirty="0"/>
              <a:t>و</a:t>
            </a:r>
            <a:r>
              <a:rPr lang="en-US" dirty="0"/>
              <a:t>Nature </a:t>
            </a:r>
            <a:r>
              <a:rPr lang="ar-EG" dirty="0"/>
              <a:t>إلى تصنيف الذكاء الاصطناعي ضمن أهم الإنجازات والمساهمات العلمية في عام 2023. كما يتزايد تغلغل هذه التقنية في الحياة اليومية، ويتجلى ذلك في هاتف </a:t>
            </a:r>
            <a:r>
              <a:rPr lang="en-US" dirty="0"/>
              <a:t>Samsung S24 </a:t>
            </a:r>
            <a:r>
              <a:rPr lang="ar-EG" dirty="0"/>
              <a:t>الذي يوفر الترجمة والتفسير باستخدام الذكاء الاصطناعي المدمج في الجهاز.</a:t>
            </a:r>
            <a:endParaRPr lang="en-US" dirty="0"/>
          </a:p>
        </p:txBody>
      </p:sp>
    </p:spTree>
    <p:extLst>
      <p:ext uri="{BB962C8B-B14F-4D97-AF65-F5344CB8AC3E}">
        <p14:creationId xmlns:p14="http://schemas.microsoft.com/office/powerpoint/2010/main" val="4058810881"/>
      </p:ext>
    </p:extLst>
  </p:cSld>
  <p:clrMapOvr>
    <a:masterClrMapping/>
  </p:clrMapOvr>
  <mc:AlternateContent xmlns:mc="http://schemas.openxmlformats.org/markup-compatibility/2006" xmlns:p14="http://schemas.microsoft.com/office/powerpoint/2010/main">
    <mc:Choice Requires="p14">
      <p:transition spd="slow" p14:dur="2000" advTm="152111"/>
    </mc:Choice>
    <mc:Fallback xmlns="">
      <p:transition spd="slow" advTm="15211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5174680" y="1799303"/>
            <a:ext cx="5821565" cy="1077218"/>
          </a:xfrm>
          <a:prstGeom prst="rect">
            <a:avLst/>
          </a:prstGeom>
          <a:noFill/>
        </p:spPr>
        <p:txBody>
          <a:bodyPr wrap="square" rtlCol="0">
            <a:spAutoFit/>
          </a:bodyPr>
          <a:lstStyle/>
          <a:p>
            <a:pPr algn="ctr" rtl="1"/>
            <a:r>
              <a:rPr lang="ar-EG" sz="3200" b="1" dirty="0">
                <a:solidFill>
                  <a:srgbClr val="0070C0"/>
                </a:solidFill>
              </a:rPr>
              <a:t>التغيّرات في مشهد البحث</a:t>
            </a:r>
          </a:p>
          <a:p>
            <a:pPr algn="ctr" rtl="1"/>
            <a:r>
              <a:rPr lang="ar-EG" sz="3200" b="1" dirty="0">
                <a:solidFill>
                  <a:srgbClr val="0070C0"/>
                </a:solidFill>
              </a:rPr>
              <a:t> والنشر العلمي استجابةً لظهور </a:t>
            </a:r>
            <a:r>
              <a:rPr lang="en-US" sz="3200" b="1" dirty="0">
                <a:solidFill>
                  <a:srgbClr val="0070C0"/>
                </a:solidFill>
              </a:rPr>
              <a:t>ChatGPT</a:t>
            </a:r>
          </a:p>
        </p:txBody>
      </p:sp>
      <p:sp>
        <p:nvSpPr>
          <p:cNvPr id="7" name="TextBox 6"/>
          <p:cNvSpPr txBox="1"/>
          <p:nvPr/>
        </p:nvSpPr>
        <p:spPr>
          <a:xfrm>
            <a:off x="3571581" y="2876522"/>
            <a:ext cx="8309244" cy="2862322"/>
          </a:xfrm>
          <a:prstGeom prst="rect">
            <a:avLst/>
          </a:prstGeom>
          <a:noFill/>
        </p:spPr>
        <p:txBody>
          <a:bodyPr wrap="square" rtlCol="0">
            <a:spAutoFit/>
          </a:bodyPr>
          <a:lstStyle/>
          <a:p>
            <a:pPr algn="r" rtl="1"/>
            <a:r>
              <a:rPr lang="ar-EG" dirty="0">
                <a:solidFill>
                  <a:srgbClr val="000000"/>
                </a:solidFill>
              </a:rPr>
              <a:t>مع تزايد الاهتمام الأكاديمي باستخدام الذكاء الاصطناعي التوليدي العام، نُشرت مقالة مراجعة تناولت اتجاهات النشر والبحث في المقالات المتعلقة بـ</a:t>
            </a:r>
            <a:r>
              <a:rPr lang="en-US" dirty="0">
                <a:solidFill>
                  <a:srgbClr val="000000"/>
                </a:solidFill>
              </a:rPr>
              <a:t>ChatGPT </a:t>
            </a:r>
            <a:r>
              <a:rPr lang="ar-EG" dirty="0">
                <a:solidFill>
                  <a:srgbClr val="000000"/>
                </a:solidFill>
              </a:rPr>
              <a:t>من منظور الاستخدام وليس من منظور الجوانب التقنية. وقد كشفت تلك المراجعة عن طفرة في المنشورات، كانت في معظمها آراء سريعة ومقترحات، خلال المرحلة الأولى من طرح </a:t>
            </a:r>
            <a:r>
              <a:rPr lang="en-US" dirty="0">
                <a:solidFill>
                  <a:srgbClr val="000000"/>
                </a:solidFill>
              </a:rPr>
              <a:t>ChatGPT</a:t>
            </a:r>
          </a:p>
          <a:p>
            <a:pPr algn="r" rtl="1"/>
            <a:r>
              <a:rPr lang="ar-EG" dirty="0">
                <a:solidFill>
                  <a:srgbClr val="000000"/>
                </a:solidFill>
              </a:rPr>
              <a:t>وبعد عام واحد، سُجل أكبر عدد من المقالات المرتبطة بـ</a:t>
            </a:r>
            <a:r>
              <a:rPr lang="en-US" dirty="0">
                <a:solidFill>
                  <a:srgbClr val="000000"/>
                </a:solidFill>
              </a:rPr>
              <a:t>ChatGPT </a:t>
            </a:r>
            <a:r>
              <a:rPr lang="ar-EG" dirty="0">
                <a:solidFill>
                  <a:srgbClr val="000000"/>
                </a:solidFill>
              </a:rPr>
              <a:t>في قاعدة بيانات </a:t>
            </a:r>
            <a:r>
              <a:rPr lang="en-US" dirty="0">
                <a:solidFill>
                  <a:srgbClr val="000000"/>
                </a:solidFill>
              </a:rPr>
              <a:t>Scopus، </a:t>
            </a:r>
            <a:r>
              <a:rPr lang="ar-EG" dirty="0">
                <a:solidFill>
                  <a:srgbClr val="000000"/>
                </a:solidFill>
              </a:rPr>
              <a:t>بينما أظهرت كل من </a:t>
            </a:r>
            <a:r>
              <a:rPr lang="en-US" dirty="0">
                <a:solidFill>
                  <a:srgbClr val="000000"/>
                </a:solidFill>
              </a:rPr>
              <a:t>PubMed </a:t>
            </a:r>
            <a:r>
              <a:rPr lang="ar-EG" dirty="0">
                <a:solidFill>
                  <a:srgbClr val="000000"/>
                </a:solidFill>
              </a:rPr>
              <a:t>في المجال الطبي و</a:t>
            </a:r>
            <a:r>
              <a:rPr lang="en-US" dirty="0">
                <a:solidFill>
                  <a:srgbClr val="000000"/>
                </a:solidFill>
              </a:rPr>
              <a:t>Web of Science </a:t>
            </a:r>
            <a:r>
              <a:rPr lang="ar-EG" dirty="0">
                <a:solidFill>
                  <a:srgbClr val="000000"/>
                </a:solidFill>
              </a:rPr>
              <a:t>عبر التخصصات المختلفة أرقامًا مماثلة. ورغم انخفاض نسبة المقالات في المجال الطبي ضمن المقالات المتعلقة بـ</a:t>
            </a:r>
            <a:r>
              <a:rPr lang="en-US" dirty="0">
                <a:solidFill>
                  <a:srgbClr val="000000"/>
                </a:solidFill>
              </a:rPr>
              <a:t>ChatGPT </a:t>
            </a:r>
            <a:r>
              <a:rPr lang="ar-EG" dirty="0">
                <a:solidFill>
                  <a:srgbClr val="000000"/>
                </a:solidFill>
              </a:rPr>
              <a:t>في قواعد البيانات الكبرى—من 71.4% من أصل 935 مقالة خلال 7 أشهر إلى 55.7% من أصل 3,222 مقالة خلال 12 شهرًا </a:t>
            </a:r>
            <a:r>
              <a:rPr lang="ar-EG" b="1" dirty="0">
                <a:solidFill>
                  <a:srgbClr val="000000"/>
                </a:solidFill>
              </a:rPr>
              <a:t>، </a:t>
            </a:r>
            <a:r>
              <a:rPr lang="ar-EG" dirty="0">
                <a:solidFill>
                  <a:srgbClr val="000000"/>
                </a:solidFill>
              </a:rPr>
              <a:t>فإن اهتمام المجتمع الطبي بهذا الموضوع لا يزال قائمًا. إذ يواصل الباحثون في المجال الطبي استكشاف كيفية استخدام </a:t>
            </a:r>
            <a:r>
              <a:rPr lang="en-US" dirty="0">
                <a:solidFill>
                  <a:srgbClr val="000000"/>
                </a:solidFill>
              </a:rPr>
              <a:t>ChatGPT، </a:t>
            </a:r>
            <a:r>
              <a:rPr lang="ar-EG" dirty="0">
                <a:solidFill>
                  <a:srgbClr val="000000"/>
                </a:solidFill>
              </a:rPr>
              <a:t>على الرغم من أن تطبيقاته العملية في الطب ما زالت محدودة.</a:t>
            </a:r>
          </a:p>
        </p:txBody>
      </p:sp>
    </p:spTree>
    <p:extLst>
      <p:ext uri="{BB962C8B-B14F-4D97-AF65-F5344CB8AC3E}">
        <p14:creationId xmlns:p14="http://schemas.microsoft.com/office/powerpoint/2010/main" val="429328777"/>
      </p:ext>
    </p:extLst>
  </p:cSld>
  <p:clrMapOvr>
    <a:masterClrMapping/>
  </p:clrMapOvr>
  <mc:AlternateContent xmlns:mc="http://schemas.openxmlformats.org/markup-compatibility/2006" xmlns:p14="http://schemas.microsoft.com/office/powerpoint/2010/main">
    <mc:Choice Requires="p14">
      <p:transition spd="slow" p14:dur="2000" advTm="176163"/>
    </mc:Choice>
    <mc:Fallback xmlns="">
      <p:transition spd="slow" advTm="17616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3571581" y="2876522"/>
            <a:ext cx="8309244" cy="3170099"/>
          </a:xfrm>
          <a:prstGeom prst="rect">
            <a:avLst/>
          </a:prstGeom>
          <a:noFill/>
        </p:spPr>
        <p:txBody>
          <a:bodyPr wrap="square" rtlCol="0">
            <a:spAutoFit/>
          </a:bodyPr>
          <a:lstStyle/>
          <a:p>
            <a:pPr algn="just" rtl="1"/>
            <a:r>
              <a:rPr lang="ar-EG" sz="2000" dirty="0">
                <a:solidFill>
                  <a:srgbClr val="000000"/>
                </a:solidFill>
              </a:rPr>
              <a:t>وفي الوقت نفسه، أثار قطاع التعليم العديد من المخاوف بشأن الآثار التعليمية، بما في ذلك تقييم الواجبات. كما واجه القطاع القانوني دعاوى تتعلق بالملكية الفكرية للذكاء الاصطناعي وعمليات التعلم غير المصرح بها. كذلك بدأ مجتمع النشر الأكاديمي في وضع إرشادات مبكرة لاستخدام الذكاء الاصطناعي في كتابة المقالات . ومن ثم، أصبحت الحاجة ملحّة لتعريف الاستخدام المناسب لـ</a:t>
            </a:r>
            <a:r>
              <a:rPr lang="en-US" sz="2000" dirty="0">
                <a:solidFill>
                  <a:srgbClr val="000000"/>
                </a:solidFill>
              </a:rPr>
              <a:t>ChatGPT </a:t>
            </a:r>
            <a:r>
              <a:rPr lang="ar-EG" sz="2000" dirty="0">
                <a:solidFill>
                  <a:srgbClr val="000000"/>
                </a:solidFill>
              </a:rPr>
              <a:t>في الكتابة العلمية تعريفًا واضحًا. إن القدرة الاستثنائية للذكاء الاصطناعي التوليدي على دعم المهام المستغرقة للوقت، مثل مراجعة الأدبيات وتحليل البيانات، قد أدت إلى زيادة اعتماده، مدفوعة بضغوط بيئة “انشر أو اندثر”. وقد فرض الاستخدام المتزايد لمنصات الذكاء الاصطناعي المشابهة لـ</a:t>
            </a:r>
            <a:r>
              <a:rPr lang="en-US" sz="2000" dirty="0">
                <a:solidFill>
                  <a:srgbClr val="000000"/>
                </a:solidFill>
              </a:rPr>
              <a:t>ChatGPT </a:t>
            </a:r>
            <a:r>
              <a:rPr lang="ar-EG" sz="2000" dirty="0">
                <a:solidFill>
                  <a:srgbClr val="000000"/>
                </a:solidFill>
              </a:rPr>
              <a:t>في المقالات العلمية تحدياتٍ على النزاهة الأكاديمية، وأثار مخاوف بشأن موثوقية التحكيم العلمي وسلامة عمليات التحرير بالمجلات. وعليه، قد يؤدي الاعتماد المفرط على الذكاء الاصطناعي التوليدي إلى تعقيد أكبر للقضايا المرتبطة بأخلاقيات البحث في النشر العلمي.</a:t>
            </a:r>
          </a:p>
        </p:txBody>
      </p:sp>
    </p:spTree>
    <p:extLst>
      <p:ext uri="{BB962C8B-B14F-4D97-AF65-F5344CB8AC3E}">
        <p14:creationId xmlns:p14="http://schemas.microsoft.com/office/powerpoint/2010/main" val="764751850"/>
      </p:ext>
    </p:extLst>
  </p:cSld>
  <p:clrMapOvr>
    <a:masterClrMapping/>
  </p:clrMapOvr>
  <mc:AlternateContent xmlns:mc="http://schemas.openxmlformats.org/markup-compatibility/2006" xmlns:p14="http://schemas.microsoft.com/office/powerpoint/2010/main">
    <mc:Choice Requires="p14">
      <p:transition spd="slow" p14:dur="2000" advTm="130076"/>
    </mc:Choice>
    <mc:Fallback xmlns="">
      <p:transition spd="slow" advTm="13007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81432" y="1569115"/>
            <a:ext cx="6005015"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ظهور الذكاء الاصطناعي الأكاديمي المُدرَّب على المقالات</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259191"/>
            <a:ext cx="8702666" cy="4293483"/>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استجابةً لتأثير </a:t>
            </a:r>
            <a:r>
              <a:rPr lang="en-US" sz="1400" dirty="0">
                <a:latin typeface="Alexandria" charset="0"/>
                <a:cs typeface="Alexandria" charset="0"/>
              </a:rPr>
              <a:t>ChatGPT </a:t>
            </a:r>
            <a:r>
              <a:rPr lang="ar-EG" sz="1400" dirty="0">
                <a:latin typeface="Alexandria" charset="0"/>
                <a:cs typeface="Alexandria" charset="0"/>
              </a:rPr>
              <a:t>بوصفه منصة غير أكاديمية، قامت دار النشر </a:t>
            </a:r>
            <a:r>
              <a:rPr lang="en-US" sz="1400" dirty="0">
                <a:latin typeface="Alexandria" charset="0"/>
                <a:cs typeface="Alexandria" charset="0"/>
              </a:rPr>
              <a:t>Elsevier </a:t>
            </a:r>
            <a:r>
              <a:rPr lang="ar-EG" sz="1400" dirty="0">
                <a:latin typeface="Alexandria" charset="0"/>
                <a:cs typeface="Alexandria" charset="0"/>
              </a:rPr>
              <a:t>بإطلاق </a:t>
            </a:r>
            <a:r>
              <a:rPr lang="en-US" sz="1400" dirty="0">
                <a:latin typeface="Alexandria" charset="0"/>
                <a:cs typeface="Alexandria" charset="0"/>
              </a:rPr>
              <a:t>Scopus AI، </a:t>
            </a:r>
            <a:r>
              <a:rPr lang="ar-EG" sz="1400" dirty="0">
                <a:latin typeface="Alexandria" charset="0"/>
                <a:cs typeface="Alexandria" charset="0"/>
              </a:rPr>
              <a:t>الذي يعتمد على الملخصات الخاصة بالمقالات المنشورة بعد عام 2013 في قاعدة بيانات </a:t>
            </a:r>
            <a:r>
              <a:rPr lang="en-US" sz="1400" dirty="0">
                <a:latin typeface="Alexandria" charset="0"/>
                <a:cs typeface="Alexandria" charset="0"/>
              </a:rPr>
              <a:t>Scopus. </a:t>
            </a:r>
            <a:r>
              <a:rPr lang="ar-EG" sz="1400" dirty="0">
                <a:latin typeface="Alexandria" charset="0"/>
                <a:cs typeface="Alexandria" charset="0"/>
              </a:rPr>
              <a:t>يوفر هذا النظام، المتاح منذ عام 2024، ملخصات بلغة طبيعية، ونتائج مُصوَّرة، وأسئلة متابعة مقترحة. وبالمثل، يقدم نظام </a:t>
            </a:r>
            <a:r>
              <a:rPr lang="en-US" sz="1400" dirty="0">
                <a:latin typeface="Alexandria" charset="0"/>
                <a:cs typeface="Alexandria" charset="0"/>
              </a:rPr>
              <a:t>Elicit </a:t>
            </a:r>
            <a:r>
              <a:rPr lang="ar-EG" sz="1400" dirty="0">
                <a:latin typeface="Alexandria" charset="0"/>
                <a:cs typeface="Alexandria" charset="0"/>
              </a:rPr>
              <a:t>خدمات تعتمد على ملخصات المقالات مقابل رسوم اشتراك، بينما تم الإعلان عن تجربة خاصة لذكاء اصطناعي يعتمد على قاعدة بيانات </a:t>
            </a:r>
            <a:r>
              <a:rPr lang="en-US" sz="1400" dirty="0">
                <a:latin typeface="Alexandria" charset="0"/>
                <a:cs typeface="Alexandria" charset="0"/>
              </a:rPr>
              <a:t>Dimensions. </a:t>
            </a:r>
            <a:r>
              <a:rPr lang="ar-EG" sz="1400" dirty="0">
                <a:latin typeface="Alexandria" charset="0"/>
                <a:cs typeface="Alexandria" charset="0"/>
              </a:rPr>
              <a:t>كما شرعت مؤسسة </a:t>
            </a:r>
            <a:r>
              <a:rPr lang="en-US" sz="1400" dirty="0" err="1">
                <a:latin typeface="Alexandria" charset="0"/>
                <a:cs typeface="Alexandria" charset="0"/>
              </a:rPr>
              <a:t>Clarivate</a:t>
            </a:r>
            <a:r>
              <a:rPr lang="en-US" sz="1400" dirty="0">
                <a:latin typeface="Alexandria" charset="0"/>
                <a:cs typeface="Alexandria" charset="0"/>
              </a:rPr>
              <a:t> </a:t>
            </a:r>
            <a:r>
              <a:rPr lang="ar-EG" sz="1400" dirty="0">
                <a:latin typeface="Alexandria" charset="0"/>
                <a:cs typeface="Alexandria" charset="0"/>
              </a:rPr>
              <a:t>في تطوير ذكاء اصطناعي مُدرَّب على مقالات </a:t>
            </a:r>
            <a:r>
              <a:rPr lang="en-US" sz="1400" dirty="0">
                <a:latin typeface="Alexandria" charset="0"/>
                <a:cs typeface="Alexandria" charset="0"/>
              </a:rPr>
              <a:t>Web of Science</a:t>
            </a:r>
          </a:p>
          <a:p>
            <a:pPr algn="justLow" rtl="1">
              <a:lnSpc>
                <a:spcPct val="150000"/>
              </a:lnSpc>
            </a:pPr>
            <a:r>
              <a:rPr lang="ar-EG" sz="1600" dirty="0">
                <a:latin typeface="Alexandria" charset="0"/>
                <a:cs typeface="Alexandria" charset="0"/>
              </a:rPr>
              <a:t>على عكس </a:t>
            </a:r>
            <a:r>
              <a:rPr lang="en-US" sz="1600" dirty="0">
                <a:latin typeface="Alexandria" charset="0"/>
                <a:cs typeface="Alexandria" charset="0"/>
              </a:rPr>
              <a:t>ChatGPT </a:t>
            </a:r>
            <a:r>
              <a:rPr lang="ar-EG" sz="1600" dirty="0">
                <a:latin typeface="Alexandria" charset="0"/>
                <a:cs typeface="Alexandria" charset="0"/>
              </a:rPr>
              <a:t>الذي يستند أساسًا إلى محتوى متاح للعامة على الإنترنت، فإن هذا الجيل الجديد من الذكاء الاصطناعي الأكاديمي التوليدي، المُدرّب على قواعد بيانات ببليوغرافية تضم مقالات علمية، يهدف إلى مساعدة الباحثين في إعداد مقدمات الدراسات ومراجعات الأدبيات. وبالنظر إلى أن 62.2% من الباحثين يعتبرون استخدام </a:t>
            </a:r>
            <a:r>
              <a:rPr lang="en-US" sz="1600" dirty="0">
                <a:latin typeface="Alexandria" charset="0"/>
                <a:cs typeface="Alexandria" charset="0"/>
              </a:rPr>
              <a:t>ChatGPT </a:t>
            </a:r>
            <a:r>
              <a:rPr lang="ar-EG" sz="1600" dirty="0">
                <a:latin typeface="Alexandria" charset="0"/>
                <a:cs typeface="Alexandria" charset="0"/>
              </a:rPr>
              <a:t>في كتابة المقالات سلوكًا غير أخلاقي ، فإن التداعيات الأخلاقية للمقالات المدعومة بالذكاء الاصطناعي تمثل مصدر قلق </a:t>
            </a:r>
            <a:r>
              <a:rPr lang="ar-EG" sz="1600" dirty="0" err="1">
                <a:latin typeface="Alexandria" charset="0"/>
                <a:cs typeface="Alexandria" charset="0"/>
              </a:rPr>
              <a:t>كبير.وعلى</a:t>
            </a:r>
            <a:r>
              <a:rPr lang="ar-EG" sz="1600" dirty="0">
                <a:latin typeface="Alexandria" charset="0"/>
                <a:cs typeface="Alexandria" charset="0"/>
              </a:rPr>
              <a:t> الرغم من أن الذكاء الاصطناعي الأكاديمي يتطلب اشتراكات مكتبية أو نفقات شخصية وقد كان أبطأ في الانتشار—إذ طُرح بعد عام من ظهور </a:t>
            </a:r>
            <a:r>
              <a:rPr lang="en-US" sz="1600" dirty="0">
                <a:latin typeface="Alexandria" charset="0"/>
                <a:cs typeface="Alexandria" charset="0"/>
              </a:rPr>
              <a:t>ChatGPT—</a:t>
            </a:r>
            <a:r>
              <a:rPr lang="ar-EG" sz="1600" dirty="0">
                <a:latin typeface="Alexandria" charset="0"/>
                <a:cs typeface="Alexandria" charset="0"/>
              </a:rPr>
              <a:t>فإنه يُعد نهجًا أكثر ضبطًا وقد يكون أكثر التزامًا بالاعتبارات الأخلاقية. وفي المقابل، يظل </a:t>
            </a:r>
            <a:r>
              <a:rPr lang="en-US" sz="1600" dirty="0">
                <a:latin typeface="Alexandria" charset="0"/>
                <a:cs typeface="Alexandria" charset="0"/>
              </a:rPr>
              <a:t>ChatGPT </a:t>
            </a:r>
            <a:r>
              <a:rPr lang="ar-EG" sz="1600" dirty="0">
                <a:latin typeface="Alexandria" charset="0"/>
                <a:cs typeface="Alexandria" charset="0"/>
              </a:rPr>
              <a:t>غير الأكاديمي خيارًا منخفض التكلفة وأكثر سهولة في الحصول عليه.</a:t>
            </a: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90382"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125041"/>
    </mc:Choice>
    <mc:Fallback xmlns="">
      <p:transition spd="slow" advTm="12504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658032"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تعريف الذكاء الاصطناعي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259191"/>
            <a:ext cx="8417320" cy="1021883"/>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الذكاء الاصطناعي هو استخدام تكنولوجيا التعلّم الآلي والبرمجيات </a:t>
            </a:r>
            <a:r>
              <a:rPr lang="ar-EG" sz="1400" dirty="0" err="1">
                <a:latin typeface="Alexandria" charset="0"/>
                <a:cs typeface="Alexandria" charset="0"/>
              </a:rPr>
              <a:t>والأتمتة</a:t>
            </a:r>
            <a:r>
              <a:rPr lang="ar-EG" sz="1400" dirty="0">
                <a:latin typeface="Alexandria" charset="0"/>
                <a:cs typeface="Alexandria" charset="0"/>
              </a:rPr>
              <a:t> والخوارزميات لأداء المهام ووضع القواعد أو التنبؤات بناءً على البيانات والتعليمات المُتاحة. إذ يعتبر الذكاء الصناعي ثورة تكنولوجية متطورة  باستمرار تحاكي القدرات البشرية للباحثين في قطاع البحث الأكاديمي بدرجة كبيرة تجعلها قادرة على تنفيذ مهمات البحث العلمي والأكاديمي التي تتطلب درجات عالية من الدقة والتفكير النقدي والتحليلي. </a:t>
            </a: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90382"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0832446"/>
      </p:ext>
    </p:extLst>
  </p:cSld>
  <p:clrMapOvr>
    <a:masterClrMapping/>
  </p:clrMapOvr>
  <mc:AlternateContent xmlns:mc="http://schemas.openxmlformats.org/markup-compatibility/2006" xmlns:p14="http://schemas.microsoft.com/office/powerpoint/2010/main">
    <mc:Choice Requires="p14">
      <p:transition spd="slow" p14:dur="2000" advTm="50548"/>
    </mc:Choice>
    <mc:Fallback xmlns="">
      <p:transition spd="slow" advTm="5054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2" y="1569115"/>
            <a:ext cx="5763501"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كيفية استخدام الذكاء الاصطناعي في البحث العلمي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259191"/>
            <a:ext cx="8702666" cy="4940327"/>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شكل استخدام الذكاء الاصطناعي في البحث العلمي نقلة نوعية في منهجيات البحث التقليدية؛ لكونه يُعزز من قدرة الباحثين على استخدام وتحليل كميات هائلة من البيانات بسرعة ودقة فائقة، ملبياً احتياجات الباحثين في تجميع وفهم البيانات الكبيرة.</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يمكن للذكاء الاصطناعي أيضاً أن يقدم أساليب متقدمة لتحليل هذه البيانات، واستخراج أنماط معقدة وتوجهات غير مرئية بالعين المجردة. على سبيل المثال، في مجال العلوم الحيوية، يمكن استخدام الذكاء الاصطناعي لتحليل الجينوم وتحديد الارتباطات بين الجينات والأمراض بسرعة كبيرة، مما يمكن الباحثين من توجيه استراتيجيات العلاج بشكل أفضل. في الفيزياء والكيمياء، يمكن استخدام الذكاء الاصطناعي لتوقع السلوكيات المادية والتفاعلات الكيميائية بناءً على البيانات المتاحة.</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بالإضافة إلى ذلك، يمكن للذكاء الاصطناعي مساعدة الباحثين في تصميم تجارب أكثر تكلفة وفعالية وتحسين أساليب القياس والتحليل. هذا يتيح للباحثين تحقيق نتائج أفضل وأسرع، وبالتالي تسريع وتيرة التقدم العلمي. كل ذلك، يجعل من الذكاء الاصطناعي أداة أساسية في تعزيز البحث العلمي من خلال تمكين الباحثين من الوصول إلى مستويات جديدة من التحليل والفهم في مختلف التخصصات الأكاديمية.</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a:t>
            </a:r>
          </a:p>
          <a:p>
            <a:pPr algn="justLow" rtl="1">
              <a:lnSpc>
                <a:spcPct val="150000"/>
              </a:lnSpc>
            </a:pPr>
            <a:endParaRPr lang="ar-EG" sz="1400" dirty="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90382"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29492905"/>
      </p:ext>
    </p:extLst>
  </p:cSld>
  <p:clrMapOvr>
    <a:masterClrMapping/>
  </p:clrMapOvr>
  <mc:AlternateContent xmlns:mc="http://schemas.openxmlformats.org/markup-compatibility/2006" xmlns:p14="http://schemas.microsoft.com/office/powerpoint/2010/main">
    <mc:Choice Requires="p14">
      <p:transition spd="slow" p14:dur="2000" advTm="102124"/>
    </mc:Choice>
    <mc:Fallback xmlns="">
      <p:transition spd="slow" advTm="10212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684640" y="1299898"/>
            <a:ext cx="5578598"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دور الذكاء الاصطناعي في البحث العلمي الأكاديمي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259191"/>
            <a:ext cx="8417320" cy="4016484"/>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أدخل الذكاء الاصطناعي تغييراتٍ هامةٍ إلى الأوساط الأكاديمية، فأحدث ثورةً في طريقة إجراء البحث وتوليد المعرفة وتقديم التعليم. فكيف ينعكس دمج تقنيات الذكاء الاصطناعي في هذه الأوساط على تعزيز نتائج الأبحاث الاكاديمية؟ </a:t>
            </a:r>
          </a:p>
          <a:p>
            <a:pPr algn="justLow" rtl="1">
              <a:lnSpc>
                <a:spcPct val="150000"/>
              </a:lnSpc>
            </a:pPr>
            <a:r>
              <a:rPr lang="ar-EG" sz="1400" dirty="0">
                <a:latin typeface="Alexandria" charset="0"/>
                <a:cs typeface="Alexandria" charset="0"/>
              </a:rPr>
              <a:t>معالجة اللغة الطبيعية (</a:t>
            </a:r>
            <a:r>
              <a:rPr lang="en-US" sz="1400" dirty="0">
                <a:latin typeface="Alexandria" charset="0"/>
                <a:cs typeface="Alexandria" charset="0"/>
              </a:rPr>
              <a:t>NLP</a:t>
            </a:r>
            <a:r>
              <a:rPr lang="ar-EG" sz="1400" dirty="0">
                <a:latin typeface="Alexandria" charset="0"/>
                <a:cs typeface="Alexandria" charset="0"/>
              </a:rPr>
              <a:t>)</a:t>
            </a:r>
            <a:endParaRPr lang="en-US" sz="1400" dirty="0">
              <a:latin typeface="Alexandria" charset="0"/>
              <a:cs typeface="Alexandria" charset="0"/>
            </a:endParaRPr>
          </a:p>
          <a:p>
            <a:pPr algn="justLow" rtl="1">
              <a:lnSpc>
                <a:spcPct val="150000"/>
              </a:lnSpc>
            </a:pPr>
            <a:r>
              <a:rPr lang="ar-EG" sz="1400" dirty="0">
                <a:latin typeface="Alexandria" charset="0"/>
                <a:cs typeface="Alexandria" charset="0"/>
              </a:rPr>
              <a:t>يمكنك الاستفادة من معالجة اللغة الطبيعية المتاحة بتقنيات الذكاء الاصطناعي بفهم  وتحليل اللغة البشرية باستخدام الحاسوب من أجل القيام بواحدة من المهام التالية:</a:t>
            </a:r>
          </a:p>
          <a:p>
            <a:pPr algn="justLow" rtl="1">
              <a:lnSpc>
                <a:spcPct val="150000"/>
              </a:lnSpc>
            </a:pPr>
            <a:r>
              <a:rPr lang="ar-EG" sz="1400" dirty="0">
                <a:latin typeface="Alexandria" charset="0"/>
                <a:cs typeface="Alexandria" charset="0"/>
              </a:rPr>
              <a:t>تصنيف النصوص الأكاديمية بحسب الموضوع أو الفئة.</a:t>
            </a:r>
          </a:p>
          <a:p>
            <a:pPr algn="justLow" rtl="1">
              <a:lnSpc>
                <a:spcPct val="150000"/>
              </a:lnSpc>
            </a:pPr>
            <a:r>
              <a:rPr lang="ar-EG" sz="1400" dirty="0">
                <a:latin typeface="Alexandria" charset="0"/>
                <a:cs typeface="Alexandria" charset="0"/>
              </a:rPr>
              <a:t>تحليل النصوص الأكاديمية واستخلاص المعلومات الرئيسية منها.</a:t>
            </a:r>
          </a:p>
          <a:p>
            <a:pPr algn="justLow" rtl="1">
              <a:lnSpc>
                <a:spcPct val="150000"/>
              </a:lnSpc>
            </a:pPr>
            <a:r>
              <a:rPr lang="ar-EG" sz="1400" dirty="0">
                <a:latin typeface="Alexandria" charset="0"/>
                <a:cs typeface="Alexandria" charset="0"/>
              </a:rPr>
              <a:t>فهم النصوص العلمية بلغاتٍ مختلفةٍ وتقديم تحليلاتٍ دقيقةٍ ومفيدة.</a:t>
            </a:r>
          </a:p>
          <a:p>
            <a:pPr algn="justLow" rtl="1">
              <a:lnSpc>
                <a:spcPct val="150000"/>
              </a:lnSpc>
            </a:pPr>
            <a:r>
              <a:rPr lang="ar-EG" sz="1400" dirty="0">
                <a:latin typeface="Alexandria" charset="0"/>
                <a:cs typeface="Alexandria" charset="0"/>
              </a:rPr>
              <a:t>تحسين جودة البحوث وتحليلاتها اللغوية والبحوث الإحصائية</a:t>
            </a:r>
          </a:p>
          <a:p>
            <a:pPr algn="justLow" rtl="1">
              <a:lnSpc>
                <a:spcPct val="150000"/>
              </a:lnSpc>
            </a:pPr>
            <a:r>
              <a:rPr lang="ar-EG" sz="1400" dirty="0">
                <a:latin typeface="Alexandria" charset="0"/>
                <a:cs typeface="Alexandria" charset="0"/>
              </a:rPr>
              <a:t>تحسين درجة فهم المحتوى الأكاديمي المنشور وتلخيصه للوصول للنقاط المهمة فوراً.</a:t>
            </a:r>
          </a:p>
          <a:p>
            <a:pPr algn="justLow" rtl="1">
              <a:lnSpc>
                <a:spcPct val="150000"/>
              </a:lnSpc>
            </a:pPr>
            <a:endParaRPr lang="ar-EG" sz="1400" dirty="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90382"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87017574"/>
      </p:ext>
    </p:extLst>
  </p:cSld>
  <p:clrMapOvr>
    <a:masterClrMapping/>
  </p:clrMapOvr>
  <mc:AlternateContent xmlns:mc="http://schemas.openxmlformats.org/markup-compatibility/2006" xmlns:p14="http://schemas.microsoft.com/office/powerpoint/2010/main">
    <mc:Choice Requires="p14">
      <p:transition spd="slow" p14:dur="2000" advTm="77803"/>
    </mc:Choice>
    <mc:Fallback xmlns="">
      <p:transition spd="slow" advTm="7780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248550" y="1267376"/>
            <a:ext cx="4658032"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تصنيف وتحليل البيانات</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52206" y="1799303"/>
            <a:ext cx="8335934" cy="4893647"/>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تنعكس أهمية أدوات الذكاء الاصطناعي في البحث العلمي في مساعدته للباحث في تصنيف البيانات للوصول إلى:</a:t>
            </a:r>
          </a:p>
          <a:p>
            <a:pPr algn="justLow" rtl="1">
              <a:lnSpc>
                <a:spcPct val="150000"/>
              </a:lnSpc>
            </a:pPr>
            <a:r>
              <a:rPr lang="ar-EG" sz="1400" dirty="0">
                <a:latin typeface="Alexandria" charset="0"/>
                <a:cs typeface="Alexandria" charset="0"/>
              </a:rPr>
              <a:t>استكشاف استخدام أساليب الذكاء الاصطناعي ممكنة التطبيق لتحليل البيانات مثل نماذج الشبكة العصبية.</a:t>
            </a:r>
          </a:p>
          <a:p>
            <a:pPr algn="justLow" rtl="1">
              <a:lnSpc>
                <a:spcPct val="150000"/>
              </a:lnSpc>
            </a:pPr>
            <a:r>
              <a:rPr lang="ar-EG" sz="1400" dirty="0">
                <a:latin typeface="Alexandria" charset="0"/>
                <a:cs typeface="Alexandria" charset="0"/>
              </a:rPr>
              <a:t>فلترة البيانات وتنظيمها وتقسيمها إلى مجموعات سهلة الوضوح.</a:t>
            </a:r>
          </a:p>
          <a:p>
            <a:pPr algn="justLow" rtl="1">
              <a:lnSpc>
                <a:spcPct val="150000"/>
              </a:lnSpc>
            </a:pPr>
            <a:r>
              <a:rPr lang="ar-EG" sz="1400" dirty="0">
                <a:latin typeface="Alexandria" charset="0"/>
                <a:cs typeface="Alexandria" charset="0"/>
              </a:rPr>
              <a:t>المساعدة في تحليل البيانات والوصول للنتائج بشكل منحنيات سهلة القراءة.</a:t>
            </a:r>
          </a:p>
          <a:p>
            <a:pPr algn="justLow" rtl="1">
              <a:lnSpc>
                <a:spcPct val="150000"/>
              </a:lnSpc>
            </a:pPr>
            <a:r>
              <a:rPr lang="ar-EG" sz="1400" dirty="0">
                <a:latin typeface="Alexandria" charset="0"/>
                <a:cs typeface="Alexandria" charset="0"/>
              </a:rPr>
              <a:t>تصحيح الشذوذات واكتشافها في عمليات تصنيف وتحليل البيانات السابقة</a:t>
            </a:r>
          </a:p>
          <a:p>
            <a:pPr algn="justLow" rtl="1">
              <a:lnSpc>
                <a:spcPct val="150000"/>
              </a:lnSpc>
            </a:pPr>
            <a:r>
              <a:rPr lang="ar-EG" sz="1400" dirty="0">
                <a:latin typeface="Alexandria" charset="0"/>
                <a:cs typeface="Alexandria" charset="0"/>
              </a:rPr>
              <a:t>استكشاف المجالات والمسائل ممكنة الدراسة بناءً على البيانات المتواجدة</a:t>
            </a:r>
          </a:p>
          <a:p>
            <a:pPr algn="justLow" rtl="1">
              <a:lnSpc>
                <a:spcPct val="150000"/>
              </a:lnSpc>
            </a:pPr>
            <a:r>
              <a:rPr lang="ar-EG" sz="2400" b="1" dirty="0">
                <a:solidFill>
                  <a:srgbClr val="00AEEF"/>
                </a:solidFill>
                <a:latin typeface="Alexandria" charset="0"/>
                <a:cs typeface="Alexandria" charset="0"/>
              </a:rPr>
              <a:t>توليد المحتوى </a:t>
            </a:r>
          </a:p>
          <a:p>
            <a:pPr algn="justLow" rtl="1">
              <a:lnSpc>
                <a:spcPct val="150000"/>
              </a:lnSpc>
            </a:pPr>
            <a:r>
              <a:rPr lang="ar-EG" sz="1400" dirty="0">
                <a:latin typeface="Alexandria" charset="0"/>
                <a:cs typeface="Alexandria" charset="0"/>
              </a:rPr>
              <a:t>نساهم أدوات الذكاء الاصطناعي في البحث الأكاديمي عبر توليد محتوىً ذكيّ متنوعٍ ومتجددٍ يتماشى مع أهداف البحث عن طريق:</a:t>
            </a:r>
          </a:p>
          <a:p>
            <a:pPr algn="justLow" rtl="1">
              <a:lnSpc>
                <a:spcPct val="150000"/>
              </a:lnSpc>
            </a:pPr>
            <a:r>
              <a:rPr lang="ar-EG" sz="1400" dirty="0">
                <a:latin typeface="Alexandria" charset="0"/>
                <a:cs typeface="Alexandria" charset="0"/>
              </a:rPr>
              <a:t>توليد المواد التعليمية المخصصة المتوافقة مع أهداف البحث بالاعتماد على تحليل دقيق للسلوكيات والاحتياجات.</a:t>
            </a:r>
          </a:p>
          <a:p>
            <a:pPr algn="justLow" rtl="1">
              <a:lnSpc>
                <a:spcPct val="150000"/>
              </a:lnSpc>
            </a:pPr>
            <a:r>
              <a:rPr lang="ar-EG" sz="1400" dirty="0">
                <a:latin typeface="Alexandria" charset="0"/>
                <a:cs typeface="Alexandria" charset="0"/>
              </a:rPr>
              <a:t>تجميع الموارد التعليمية المطلوبة والمناسبة لأغراض البحث عبر تجميعها.</a:t>
            </a:r>
          </a:p>
          <a:p>
            <a:pPr algn="justLow" rtl="1">
              <a:lnSpc>
                <a:spcPct val="150000"/>
              </a:lnSpc>
            </a:pPr>
            <a:r>
              <a:rPr lang="ar-EG" sz="1400" dirty="0">
                <a:latin typeface="Alexandria" charset="0"/>
                <a:cs typeface="Alexandria" charset="0"/>
              </a:rPr>
              <a:t>تكييف المحتوى وفقاً لحاجاتك كباحثٍ علميٍّ، وجعله يتناسب مع الأسلوب والمنهج الذي يتبعه الباحث في بحثه العلمي.</a:t>
            </a:r>
          </a:p>
          <a:p>
            <a:pPr algn="justLow" rtl="1">
              <a:lnSpc>
                <a:spcPct val="150000"/>
              </a:lnSpc>
            </a:pPr>
            <a:r>
              <a:rPr lang="ar-EG" sz="1400" dirty="0">
                <a:latin typeface="Alexandria" charset="0"/>
                <a:cs typeface="Alexandria" charset="0"/>
              </a:rPr>
              <a:t>تحليل البيانات والمعلومات في ضوء المعايير التي توفرها له.</a:t>
            </a:r>
          </a:p>
          <a:p>
            <a:pPr algn="justLow" rtl="1">
              <a:lnSpc>
                <a:spcPct val="150000"/>
              </a:lnSpc>
            </a:pPr>
            <a:endParaRPr lang="ar-EG" sz="1400" dirty="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90382"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79133076"/>
      </p:ext>
    </p:extLst>
  </p:cSld>
  <p:clrMapOvr>
    <a:masterClrMapping/>
  </p:clrMapOvr>
  <mc:AlternateContent xmlns:mc="http://schemas.openxmlformats.org/markup-compatibility/2006" xmlns:p14="http://schemas.microsoft.com/office/powerpoint/2010/main">
    <mc:Choice Requires="p14">
      <p:transition spd="slow" p14:dur="2000" advTm="91648"/>
    </mc:Choice>
    <mc:Fallback xmlns="">
      <p:transition spd="slow" advTm="9164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658032"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تحليل الصور والفيديو</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259191"/>
            <a:ext cx="8417320" cy="3046988"/>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بما ان هناك حاجة إلى الاستعانة بصور وفيديوهات لأغراض البحث العلمي،  لذا فان الذكاء الاصطناعي يعد خير أداة تستعين بها لهذا الغرض؛ إذ إنه يساعد على:</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تحسين تحليل البيانات وتحديد الأنماط والاتجاهات التي قد لا يمكن للباحثين البشريين اكتشافها بسهولة، مما يتيح استخلاص استنتاجات أكثر موثوقية.</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التعرّف الدقيق على الكائنات داخل الصور ومقاطع الفيديو. فهذه القدرة مفيدةٌ خاصةً في البحث الطبي وتحليل صور الأقمار الصناعية.</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النسخ الآلي للمحتوى الصوتي لمقاطع الفيديو تلقائياً، بما يسهل عليك البحث عن بيانات الفيديو وتحليلها موفراً  الوقت والجهد ،</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تلخيص المحتوى واستخراج المعلومات الأساسية وتزويد الباحث بملخصاتٍ موجزةٍ دون الحاجة إلى مشاهدة الفيديو بأكمله.</a:t>
            </a:r>
          </a:p>
          <a:p>
            <a:pPr algn="justLow" rtl="1">
              <a:lnSpc>
                <a:spcPct val="150000"/>
              </a:lnSpc>
            </a:pPr>
            <a:endParaRPr lang="ar-EG" sz="1400" dirty="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90382"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56074918"/>
      </p:ext>
    </p:extLst>
  </p:cSld>
  <p:clrMapOvr>
    <a:masterClrMapping/>
  </p:clrMapOvr>
  <mc:AlternateContent xmlns:mc="http://schemas.openxmlformats.org/markup-compatibility/2006" xmlns:p14="http://schemas.microsoft.com/office/powerpoint/2010/main">
    <mc:Choice Requires="p14">
      <p:transition spd="slow" p14:dur="2000" advTm="59616"/>
    </mc:Choice>
    <mc:Fallback xmlns="">
      <p:transition spd="slow" advTm="5961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658032"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تلخيص الكتب بالذكاء الاصطناعي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259191"/>
            <a:ext cx="8417320" cy="3370153"/>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يعتبر تلخيص الكتب باستخدام الذكاء الاصطناعي مجالاً حيوياً في البحث الأكاديمي؛ لكونه يعزز إمكانية الوصول إلى المعرفة والمعلومات بشكل أسرع وأكثر فعالية. ويمثل استخدام الذكاء الاصطناعي في تلخيص الكتب تقدم كبير في مجال البحث الأكاديمي ويعزز من إمكانية نقل المعرفة والتعلم بفعالية أكبر.</a:t>
            </a:r>
          </a:p>
          <a:p>
            <a:pPr algn="justLow" rtl="1">
              <a:lnSpc>
                <a:spcPct val="150000"/>
              </a:lnSpc>
            </a:pPr>
            <a:r>
              <a:rPr lang="ar-EG" sz="1400" dirty="0">
                <a:latin typeface="Alexandria" charset="0"/>
                <a:cs typeface="Alexandria" charset="0"/>
              </a:rPr>
              <a:t>يعمل الذكاء الاصطناعي على تطوير أنظمة ذكية تستخدم تقنيات متقدمة مثل معالجة اللغة الطبيعية، وتعلُّم الآلة لاستخراج الملخَّصات من الكتب والأبحاث الأكاديمية. يتيح هذا النهج للباحثين الوصول إلى معلومات مهمة دون الحاجة إلى قراءة النصوص بالكامل. وبفضل تطور التحليل اللغوي والتفاعل بين الإنسان والكمبيوتر، أصبح من السهل توليد ملخصات دقيقة ومحتوى مفهوم يسهم في تسهيل عمليات البحث والدراسة. بالإضافة إلى إمكانية طلب مساعدة الذكاء الاصطناعي في تقديم رؤى جديدة وتحليلات متقدمة لاستخدامها في تطوير الأفكار وزيادة فهم الموضوعات الأكاديمية المختلفة.</a:t>
            </a:r>
          </a:p>
          <a:p>
            <a:pPr algn="justLow" rtl="1">
              <a:lnSpc>
                <a:spcPct val="150000"/>
              </a:lnSpc>
            </a:pPr>
            <a:endParaRPr lang="ar-EG" sz="1400" dirty="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90382"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31489062"/>
      </p:ext>
    </p:extLst>
  </p:cSld>
  <p:clrMapOvr>
    <a:masterClrMapping/>
  </p:clrMapOvr>
  <mc:AlternateContent xmlns:mc="http://schemas.openxmlformats.org/markup-compatibility/2006" xmlns:p14="http://schemas.microsoft.com/office/powerpoint/2010/main">
    <mc:Choice Requires="p14">
      <p:transition spd="slow" p14:dur="2000" advTm="79053"/>
    </mc:Choice>
    <mc:Fallback xmlns="">
      <p:transition spd="slow" advTm="7905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2" y="1569115"/>
            <a:ext cx="5449603"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أمثلة لأدوات الذكاء الاصطناعي في البحث العلمي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35021" y="2323527"/>
            <a:ext cx="7165074" cy="2677656"/>
          </a:xfrm>
          <a:prstGeom prst="rect">
            <a:avLst/>
          </a:prstGeom>
          <a:noFill/>
        </p:spPr>
        <p:txBody>
          <a:bodyPr wrap="square" rtlCol="0">
            <a:spAutoFit/>
          </a:bodyPr>
          <a:lstStyle/>
          <a:p>
            <a:pPr algn="justLow" rtl="1">
              <a:lnSpc>
                <a:spcPct val="150000"/>
              </a:lnSpc>
            </a:pPr>
            <a:r>
              <a:rPr lang="en-US" b="1" dirty="0" err="1">
                <a:solidFill>
                  <a:srgbClr val="0070C0"/>
                </a:solidFill>
                <a:latin typeface="Alexandria" charset="0"/>
                <a:cs typeface="Alexandria" charset="0"/>
              </a:rPr>
              <a:t>Scite</a:t>
            </a:r>
            <a:r>
              <a:rPr lang="en-US" b="1" dirty="0">
                <a:solidFill>
                  <a:srgbClr val="0070C0"/>
                </a:solidFill>
                <a:latin typeface="Alexandria" charset="0"/>
                <a:cs typeface="Alexandria" charset="0"/>
              </a:rPr>
              <a:t> Assistant</a:t>
            </a:r>
          </a:p>
          <a:p>
            <a:pPr algn="justLow" rtl="1">
              <a:lnSpc>
                <a:spcPct val="150000"/>
              </a:lnSpc>
            </a:pPr>
            <a:r>
              <a:rPr lang="ar-EG" sz="1600" dirty="0">
                <a:latin typeface="Alexandria" charset="0"/>
                <a:cs typeface="Alexandria" charset="0"/>
              </a:rPr>
              <a:t>أداة بحثٍ مدعومةٍ بالذكاء الاصطناعي تساعد في:</a:t>
            </a:r>
          </a:p>
          <a:p>
            <a:pPr algn="justLow" rtl="1">
              <a:lnSpc>
                <a:spcPct val="150000"/>
              </a:lnSpc>
            </a:pPr>
            <a:r>
              <a:rPr lang="ar-EG" sz="1600" dirty="0">
                <a:latin typeface="Alexandria" charset="0"/>
                <a:cs typeface="Alexandria" charset="0"/>
              </a:rPr>
              <a:t>العثور على المؤلفات العلمية وقراءتها وفهمها.</a:t>
            </a:r>
          </a:p>
          <a:p>
            <a:pPr algn="justLow" rtl="1">
              <a:lnSpc>
                <a:spcPct val="150000"/>
              </a:lnSpc>
            </a:pPr>
            <a:r>
              <a:rPr lang="ar-EG" sz="1600" dirty="0">
                <a:latin typeface="Alexandria" charset="0"/>
                <a:cs typeface="Alexandria" charset="0"/>
              </a:rPr>
              <a:t> الاستخراج  التلقائي للمعلومات الأساسية من الأوراق.</a:t>
            </a:r>
          </a:p>
          <a:p>
            <a:pPr algn="justLow" rtl="1">
              <a:lnSpc>
                <a:spcPct val="150000"/>
              </a:lnSpc>
            </a:pPr>
            <a:r>
              <a:rPr lang="ar-EG" sz="1600" dirty="0">
                <a:latin typeface="Alexandria" charset="0"/>
                <a:cs typeface="Alexandria" charset="0"/>
              </a:rPr>
              <a:t>المساعدة في تحديد الأوراق ذات الصلة وتتبع تقدمهم والتعاون مع الآخرين</a:t>
            </a:r>
            <a:r>
              <a:rPr lang="ar-EG" sz="1400" dirty="0">
                <a:latin typeface="Alexandria" charset="0"/>
                <a:cs typeface="Alexandria" charset="0"/>
              </a:rPr>
              <a:t>.</a:t>
            </a:r>
          </a:p>
          <a:p>
            <a:pPr algn="justLow" rtl="1">
              <a:lnSpc>
                <a:spcPct val="150000"/>
              </a:lnSpc>
            </a:pPr>
            <a:endParaRPr lang="ar-EG" sz="1400" dirty="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90382"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58809986"/>
      </p:ext>
    </p:extLst>
  </p:cSld>
  <p:clrMapOvr>
    <a:masterClrMapping/>
  </p:clrMapOvr>
  <mc:AlternateContent xmlns:mc="http://schemas.openxmlformats.org/markup-compatibility/2006" xmlns:p14="http://schemas.microsoft.com/office/powerpoint/2010/main">
    <mc:Choice Requires="p14">
      <p:transition spd="slow" p14:dur="2000" advTm="35166"/>
    </mc:Choice>
    <mc:Fallback xmlns="">
      <p:transition spd="slow" advTm="351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81059" y="1569115"/>
            <a:ext cx="5924506"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تابع أمثلة لأدوات الذكاء الاصطناعي في البحث العلمي </a:t>
            </a:r>
          </a:p>
          <a:p>
            <a:pPr algn="ctr"/>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259191"/>
            <a:ext cx="8417320" cy="3046988"/>
          </a:xfrm>
          <a:prstGeom prst="rect">
            <a:avLst/>
          </a:prstGeom>
          <a:noFill/>
        </p:spPr>
        <p:txBody>
          <a:bodyPr wrap="square" rtlCol="0">
            <a:spAutoFit/>
          </a:bodyPr>
          <a:lstStyle/>
          <a:p>
            <a:pPr algn="justLow" rtl="1">
              <a:lnSpc>
                <a:spcPct val="150000"/>
              </a:lnSpc>
            </a:pPr>
            <a:r>
              <a:rPr lang="en-US" sz="1400" b="1" dirty="0">
                <a:solidFill>
                  <a:srgbClr val="00B0F0"/>
                </a:solidFill>
                <a:latin typeface="Alexandria" charset="0"/>
                <a:cs typeface="Alexandria" charset="0"/>
              </a:rPr>
              <a:t>Consensus</a:t>
            </a:r>
          </a:p>
          <a:p>
            <a:pPr algn="justLow" rtl="1">
              <a:lnSpc>
                <a:spcPct val="150000"/>
              </a:lnSpc>
            </a:pPr>
            <a:r>
              <a:rPr lang="ar-EG" sz="1400" dirty="0">
                <a:latin typeface="Alexandria" charset="0"/>
                <a:cs typeface="Alexandria" charset="0"/>
              </a:rPr>
              <a:t>محرك بحثٍ يعمل بالذكاء الاصطناعي يمكّنك من:</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العثور على الأوراق البحثية ذات الصلة باستخدام التعلم الآلي.</a:t>
            </a:r>
          </a:p>
          <a:p>
            <a:pPr algn="justLow" rtl="1">
              <a:lnSpc>
                <a:spcPct val="150000"/>
              </a:lnSpc>
            </a:pPr>
            <a:r>
              <a:rPr lang="ar-EG" sz="1400" dirty="0">
                <a:latin typeface="Alexandria" charset="0"/>
                <a:cs typeface="Alexandria" charset="0"/>
              </a:rPr>
              <a:t>استخراج النتائج واستخلاصها مباشرة من البحث العلمي.</a:t>
            </a:r>
          </a:p>
          <a:p>
            <a:pPr algn="justLow" rtl="1">
              <a:lnSpc>
                <a:spcPct val="150000"/>
              </a:lnSpc>
            </a:pPr>
            <a:r>
              <a:rPr lang="ar-EG" sz="1400" dirty="0">
                <a:latin typeface="Alexandria" charset="0"/>
                <a:cs typeface="Alexandria" charset="0"/>
              </a:rPr>
              <a:t>البحث في النتائج العلمية فقط من خلال المصادر المنشورة التي راجعها النظراء.</a:t>
            </a:r>
          </a:p>
          <a:p>
            <a:pPr algn="justLow" rtl="1">
              <a:lnSpc>
                <a:spcPct val="150000"/>
              </a:lnSpc>
            </a:pPr>
            <a:r>
              <a:rPr lang="ar-EG" sz="1400" dirty="0">
                <a:latin typeface="Alexandria" charset="0"/>
                <a:cs typeface="Alexandria" charset="0"/>
              </a:rPr>
              <a:t>.</a:t>
            </a:r>
          </a:p>
          <a:p>
            <a:pPr algn="justLow" rtl="1">
              <a:lnSpc>
                <a:spcPct val="150000"/>
              </a:lnSpc>
            </a:pPr>
            <a:endParaRPr lang="ar-EG" sz="1400" dirty="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90382"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59000004"/>
      </p:ext>
    </p:extLst>
  </p:cSld>
  <p:clrMapOvr>
    <a:masterClrMapping/>
  </p:clrMapOvr>
  <mc:AlternateContent xmlns:mc="http://schemas.openxmlformats.org/markup-compatibility/2006" xmlns:p14="http://schemas.microsoft.com/office/powerpoint/2010/main">
    <mc:Choice Requires="p14">
      <p:transition spd="slow" p14:dur="2000" advTm="22551"/>
    </mc:Choice>
    <mc:Fallback xmlns="">
      <p:transition spd="slow" advTm="2255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658032"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تابع أمثلة لأدوات الذكاء الاصطناعي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259191"/>
            <a:ext cx="8417320" cy="2769989"/>
          </a:xfrm>
          <a:prstGeom prst="rect">
            <a:avLst/>
          </a:prstGeom>
          <a:noFill/>
        </p:spPr>
        <p:txBody>
          <a:bodyPr wrap="square" rtlCol="0">
            <a:spAutoFit/>
          </a:bodyPr>
          <a:lstStyle/>
          <a:p>
            <a:pPr algn="justLow" rtl="1">
              <a:lnSpc>
                <a:spcPct val="150000"/>
              </a:lnSpc>
            </a:pPr>
            <a:r>
              <a:rPr lang="en-US" sz="1600" b="1" dirty="0">
                <a:latin typeface="Alexandria" charset="0"/>
                <a:cs typeface="Alexandria" charset="0"/>
              </a:rPr>
              <a:t>Elicit</a:t>
            </a:r>
          </a:p>
          <a:p>
            <a:pPr algn="justLow" rtl="1">
              <a:lnSpc>
                <a:spcPct val="150000"/>
              </a:lnSpc>
            </a:pPr>
            <a:r>
              <a:rPr lang="ar-EG" sz="1400" dirty="0">
                <a:latin typeface="Alexandria" charset="0"/>
                <a:cs typeface="Alexandria" charset="0"/>
              </a:rPr>
              <a:t>هو مساعد أبحاث بتقنية الذكاء الاصطناعي يساعدك في:</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الكتابة والبحث والعثور على المعلومات ذات الصلة دون تطابق تام مع الكلمات الرئيسة</a:t>
            </a:r>
          </a:p>
          <a:p>
            <a:pPr algn="justLow" rtl="1">
              <a:lnSpc>
                <a:spcPct val="150000"/>
              </a:lnSpc>
            </a:pPr>
            <a:r>
              <a:rPr lang="ar-EG" sz="1400" dirty="0">
                <a:latin typeface="Alexandria" charset="0"/>
                <a:cs typeface="Alexandria" charset="0"/>
              </a:rPr>
              <a:t>إنشاء عروضٍ تقديميةٍ </a:t>
            </a:r>
            <a:r>
              <a:rPr lang="ar-EG" sz="1400" dirty="0" err="1">
                <a:latin typeface="Alexandria" charset="0"/>
                <a:cs typeface="Alexandria" charset="0"/>
              </a:rPr>
              <a:t>للسيمنارات</a:t>
            </a:r>
            <a:r>
              <a:rPr lang="ar-EG" sz="1400" dirty="0">
                <a:latin typeface="Alexandria" charset="0"/>
                <a:cs typeface="Alexandria" charset="0"/>
              </a:rPr>
              <a:t> المرحلية والنهائية.</a:t>
            </a:r>
          </a:p>
          <a:p>
            <a:pPr algn="justLow" rtl="1">
              <a:lnSpc>
                <a:spcPct val="150000"/>
              </a:lnSpc>
            </a:pPr>
            <a:r>
              <a:rPr lang="ar-EG" sz="1400" dirty="0">
                <a:latin typeface="Alexandria" charset="0"/>
                <a:cs typeface="Alexandria" charset="0"/>
              </a:rPr>
              <a:t>المساعدة في العصف الذهني والتلخيص وتصنيف النص.</a:t>
            </a:r>
          </a:p>
          <a:p>
            <a:pPr algn="justLow" rtl="1">
              <a:lnSpc>
                <a:spcPct val="150000"/>
              </a:lnSpc>
            </a:pPr>
            <a:endParaRPr lang="ar-EG" sz="1400" dirty="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90382"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99098612"/>
      </p:ext>
    </p:extLst>
  </p:cSld>
  <p:clrMapOvr>
    <a:masterClrMapping/>
  </p:clrMapOvr>
  <mc:AlternateContent xmlns:mc="http://schemas.openxmlformats.org/markup-compatibility/2006" xmlns:p14="http://schemas.microsoft.com/office/powerpoint/2010/main">
    <mc:Choice Requires="p14">
      <p:transition spd="slow" p14:dur="2000" advTm="22532"/>
    </mc:Choice>
    <mc:Fallback xmlns="">
      <p:transition spd="slow" advTm="225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259191"/>
            <a:ext cx="8417320" cy="2723823"/>
          </a:xfrm>
          <a:prstGeom prst="rect">
            <a:avLst/>
          </a:prstGeom>
          <a:noFill/>
        </p:spPr>
        <p:txBody>
          <a:bodyPr wrap="square" rtlCol="0">
            <a:spAutoFit/>
          </a:bodyPr>
          <a:lstStyle/>
          <a:p>
            <a:pPr algn="justLow" rtl="1">
              <a:lnSpc>
                <a:spcPct val="150000"/>
              </a:lnSpc>
            </a:pPr>
            <a:r>
              <a:rPr lang="en-US" sz="1400" b="1" dirty="0">
                <a:solidFill>
                  <a:srgbClr val="00AEEF"/>
                </a:solidFill>
                <a:latin typeface="Alexandria" charset="0"/>
                <a:cs typeface="Alexandria" charset="0"/>
              </a:rPr>
              <a:t>Semantic Scholar</a:t>
            </a:r>
          </a:p>
          <a:p>
            <a:pPr algn="justLow" rtl="1">
              <a:lnSpc>
                <a:spcPct val="150000"/>
              </a:lnSpc>
            </a:pPr>
            <a:r>
              <a:rPr lang="ar-EG" sz="1400" dirty="0">
                <a:latin typeface="Alexandria" charset="0"/>
                <a:cs typeface="Alexandria" charset="0"/>
              </a:rPr>
              <a:t>محرك بحثٍ أكاديمي يعمل بالذكاء الاصطناعي، ويعطي الأولوية للمحتوى العلمي </a:t>
            </a:r>
            <a:r>
              <a:rPr lang="ar-EG" sz="1400" dirty="0" err="1">
                <a:latin typeface="Alexandria" charset="0"/>
                <a:cs typeface="Alexandria" charset="0"/>
              </a:rPr>
              <a:t>يفيدك</a:t>
            </a:r>
            <a:r>
              <a:rPr lang="ar-EG" sz="1400" dirty="0">
                <a:latin typeface="Alexandria" charset="0"/>
                <a:cs typeface="Alexandria" charset="0"/>
              </a:rPr>
              <a:t> في:</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تحليل الأوراق البحثية واستخلاص المعلومات المهمة وإصدار التوصيات ذات الصلة.</a:t>
            </a:r>
          </a:p>
          <a:p>
            <a:pPr algn="justLow" rtl="1">
              <a:lnSpc>
                <a:spcPct val="150000"/>
              </a:lnSpc>
            </a:pPr>
            <a:r>
              <a:rPr lang="ar-EG" sz="1400" dirty="0">
                <a:latin typeface="Alexandria" charset="0"/>
                <a:cs typeface="Alexandria" charset="0"/>
              </a:rPr>
              <a:t>البحث في الأعمال ذات الصلة، وتحديد اتجاهات البحث الجديدة ومواكبة أحدث التطورات.</a:t>
            </a:r>
          </a:p>
          <a:p>
            <a:pPr algn="justLow" rtl="1">
              <a:lnSpc>
                <a:spcPct val="150000"/>
              </a:lnSpc>
            </a:pPr>
            <a:r>
              <a:rPr lang="ar-EG" sz="1400" dirty="0">
                <a:latin typeface="Alexandria" charset="0"/>
                <a:cs typeface="Alexandria" charset="0"/>
              </a:rPr>
              <a:t> تنظيم الأوراق في مجلداتٍ مخصصة، وإنشاء مجلداتٍ عامةٍ ومشاركتها مع الآخرين.</a:t>
            </a:r>
          </a:p>
          <a:p>
            <a:pPr algn="justLow" rtl="1">
              <a:lnSpc>
                <a:spcPct val="150000"/>
              </a:lnSpc>
            </a:pPr>
            <a:endParaRPr lang="ar-EG" sz="1400" dirty="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90382"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62784446"/>
      </p:ext>
    </p:extLst>
  </p:cSld>
  <p:clrMapOvr>
    <a:masterClrMapping/>
  </p:clrMapOvr>
  <mc:AlternateContent xmlns:mc="http://schemas.openxmlformats.org/markup-compatibility/2006" xmlns:p14="http://schemas.microsoft.com/office/powerpoint/2010/main">
    <mc:Choice Requires="p14">
      <p:transition spd="slow" p14:dur="2000" advTm="29053"/>
    </mc:Choice>
    <mc:Fallback xmlns="">
      <p:transition spd="slow" advTm="2905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84435"/>
            <a:ext cx="8309245" cy="2031325"/>
          </a:xfrm>
          <a:prstGeom prst="rect">
            <a:avLst/>
          </a:prstGeom>
          <a:noFill/>
        </p:spPr>
        <p:txBody>
          <a:bodyPr wrap="square" rtlCol="0">
            <a:spAutoFit/>
          </a:bodyPr>
          <a:lstStyle/>
          <a:p>
            <a:pPr algn="justLow" rtl="1">
              <a:lnSpc>
                <a:spcPct val="150000"/>
              </a:lnSpc>
            </a:pPr>
            <a:r>
              <a:rPr lang="en-US" sz="1400" b="1" dirty="0">
                <a:solidFill>
                  <a:srgbClr val="00AEEF"/>
                </a:solidFill>
                <a:latin typeface="Alexandria" charset="0"/>
                <a:cs typeface="Alexandria" charset="0"/>
              </a:rPr>
              <a:t>QuillBot</a:t>
            </a:r>
          </a:p>
          <a:p>
            <a:pPr algn="justLow" rtl="1">
              <a:lnSpc>
                <a:spcPct val="150000"/>
              </a:lnSpc>
            </a:pPr>
            <a:r>
              <a:rPr lang="ar-EG" sz="1400" dirty="0">
                <a:latin typeface="Alexandria" charset="0"/>
                <a:cs typeface="Alexandria" charset="0"/>
              </a:rPr>
              <a:t>واحد من أدوات الكتابة بالذكاء الاصطناعي يساعدك على:</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إنشاء محتوى عالي الجودة باستخدام خوارزميات البرمجة اللغوية العصبية.</a:t>
            </a:r>
          </a:p>
          <a:p>
            <a:pPr algn="justLow" rtl="1">
              <a:lnSpc>
                <a:spcPct val="150000"/>
              </a:lnSpc>
            </a:pPr>
            <a:r>
              <a:rPr lang="ar-EG" sz="1400" dirty="0">
                <a:latin typeface="Alexandria" charset="0"/>
                <a:cs typeface="Alexandria" charset="0"/>
              </a:rPr>
              <a:t>إعادة صياغة النص بطريقة أكثر تطوراً واحترافية.</a:t>
            </a:r>
          </a:p>
          <a:p>
            <a:pPr algn="justLow" rtl="1">
              <a:lnSpc>
                <a:spcPct val="150000"/>
              </a:lnSpc>
            </a:pPr>
            <a:r>
              <a:rPr lang="ar-EG" sz="1400" dirty="0">
                <a:latin typeface="Alexandria" charset="0"/>
                <a:cs typeface="Alexandria" charset="0"/>
              </a:rPr>
              <a:t>يحسن طلاقة النص وقابلية قراءته.</a:t>
            </a:r>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601390" y="1107301"/>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030486"/>
      </p:ext>
    </p:extLst>
  </p:cSld>
  <p:clrMapOvr>
    <a:masterClrMapping/>
  </p:clrMapOvr>
  <mc:AlternateContent xmlns:mc="http://schemas.openxmlformats.org/markup-compatibility/2006" xmlns:p14="http://schemas.microsoft.com/office/powerpoint/2010/main">
    <mc:Choice Requires="p14">
      <p:transition spd="slow" p14:dur="2000" advTm="20503"/>
    </mc:Choice>
    <mc:Fallback xmlns="">
      <p:transition spd="slow" advTm="2050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p:cNvSpPr txBox="1"/>
          <p:nvPr/>
        </p:nvSpPr>
        <p:spPr>
          <a:xfrm>
            <a:off x="4691478" y="1868245"/>
            <a:ext cx="6671257" cy="1815882"/>
          </a:xfrm>
          <a:prstGeom prst="rect">
            <a:avLst/>
          </a:prstGeom>
          <a:noFill/>
        </p:spPr>
        <p:txBody>
          <a:bodyPr wrap="square" rtlCol="1">
            <a:spAutoFit/>
          </a:bodyPr>
          <a:lstStyle/>
          <a:p>
            <a:pPr algn="justLow" rtl="1"/>
            <a:r>
              <a:rPr lang="en-US" sz="1400" b="1" dirty="0">
                <a:latin typeface="Alexandria"/>
              </a:rPr>
              <a:t>Gradescope</a:t>
            </a:r>
          </a:p>
          <a:p>
            <a:pPr algn="justLow" rtl="1"/>
            <a:r>
              <a:rPr lang="ar-EG" sz="1400" dirty="0">
                <a:latin typeface="Alexandria"/>
              </a:rPr>
              <a:t>تعد </a:t>
            </a:r>
            <a:r>
              <a:rPr lang="en-US" sz="1400" dirty="0">
                <a:latin typeface="Alexandria"/>
              </a:rPr>
              <a:t>Gradescope  </a:t>
            </a:r>
            <a:r>
              <a:rPr lang="ar-EG" sz="1400" dirty="0">
                <a:latin typeface="Alexandria"/>
              </a:rPr>
              <a:t>أداة تصنيفٍ مدعومةٍ بالذكاء الاصطناعي، تُستخدم على نطاقٍ واسعٍ في المؤسسات التعليمية، تساعدك في:</a:t>
            </a:r>
          </a:p>
          <a:p>
            <a:pPr algn="justLow" rtl="1"/>
            <a:endParaRPr lang="ar-EG" sz="1400" dirty="0">
              <a:latin typeface="Alexandria"/>
            </a:endParaRPr>
          </a:p>
          <a:p>
            <a:pPr algn="justLow" rtl="1"/>
            <a:r>
              <a:rPr lang="ar-EG" sz="1400" dirty="0">
                <a:latin typeface="Alexandria"/>
              </a:rPr>
              <a:t>تقليل الوقت والجهد اللازمين لتقدير المهام والامتحانات ومشاريع الترميز عن طريق </a:t>
            </a:r>
            <a:r>
              <a:rPr lang="ar-EG" sz="1400" dirty="0" err="1">
                <a:latin typeface="Alexandria"/>
              </a:rPr>
              <a:t>أتمتة</a:t>
            </a:r>
            <a:r>
              <a:rPr lang="ar-EG" sz="1400" dirty="0">
                <a:latin typeface="Alexandria"/>
              </a:rPr>
              <a:t> العملية. </a:t>
            </a:r>
          </a:p>
          <a:p>
            <a:pPr algn="justLow" rtl="1"/>
            <a:r>
              <a:rPr lang="ar-EG" sz="1400" dirty="0">
                <a:latin typeface="Alexandria"/>
              </a:rPr>
              <a:t>إمكانية فك الشفرة والتعرّف على الكتابة اليدوية وتزويد الطلاب بتعليقاتٍ متعمّقةٍ من خلال خوارزميات التعلّم الآلي الخاصة بها.</a:t>
            </a:r>
          </a:p>
          <a:p>
            <a:pPr algn="justLow" rtl="1"/>
            <a:r>
              <a:rPr lang="ar-EG" sz="1400" dirty="0">
                <a:latin typeface="Alexandria"/>
              </a:rPr>
              <a:t>الحصول على تحليلاتٍ مفصلّةٍ وإحصائياتٍ لكلّ سؤالٍ وكلّ قاعدة تقييمٍ لفهم أداء المتعلمين.</a:t>
            </a: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37661"/>
    </mc:Choice>
    <mc:Fallback xmlns="">
      <p:transition spd="slow" advTm="3766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55140" y="1687133"/>
            <a:ext cx="4128422" cy="431979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687132"/>
            <a:ext cx="6943016" cy="4319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481070" y="2434107"/>
            <a:ext cx="5112913" cy="1692771"/>
          </a:xfrm>
          <a:prstGeom prst="rect">
            <a:avLst/>
          </a:prstGeom>
          <a:noFill/>
        </p:spPr>
        <p:txBody>
          <a:bodyPr wrap="square" rtlCol="1">
            <a:spAutoFit/>
          </a:bodyPr>
          <a:lstStyle/>
          <a:p>
            <a:pPr algn="justLow" rtl="1"/>
            <a:r>
              <a:rPr lang="en-US" sz="2400" b="1" dirty="0">
                <a:solidFill>
                  <a:srgbClr val="0070C0"/>
                </a:solidFill>
                <a:latin typeface="Alexandria"/>
              </a:rPr>
              <a:t>ChatGPT</a:t>
            </a:r>
          </a:p>
          <a:p>
            <a:pPr algn="justLow" rtl="1"/>
            <a:r>
              <a:rPr lang="ar-EG" sz="1600" dirty="0">
                <a:latin typeface="Alexandria"/>
              </a:rPr>
              <a:t>روبوت محادثة </a:t>
            </a:r>
            <a:r>
              <a:rPr lang="en-US" sz="1600" dirty="0">
                <a:latin typeface="Alexandria"/>
              </a:rPr>
              <a:t> AI </a:t>
            </a:r>
            <a:r>
              <a:rPr lang="ar-EG" sz="1600" dirty="0">
                <a:latin typeface="Alexandria"/>
              </a:rPr>
              <a:t>يمكن</a:t>
            </a:r>
            <a:r>
              <a:rPr lang="en-US" sz="1600" dirty="0">
                <a:latin typeface="Alexandria"/>
              </a:rPr>
              <a:t> </a:t>
            </a:r>
            <a:r>
              <a:rPr lang="ar-EG" sz="1600" dirty="0">
                <a:latin typeface="Alexandria"/>
              </a:rPr>
              <a:t>للباحث من خلاله القيام بما يلي:</a:t>
            </a:r>
          </a:p>
          <a:p>
            <a:pPr marL="285750" indent="-285750" algn="justLow" rtl="1">
              <a:buFont typeface="Wingdings" panose="05000000000000000000" pitchFamily="2" charset="2"/>
              <a:buChar char="q"/>
            </a:pPr>
            <a:r>
              <a:rPr lang="ar-EG" sz="1600" dirty="0">
                <a:latin typeface="Alexandria"/>
              </a:rPr>
              <a:t> إنشاء نص وترجمة اللغات والإجابة على الأسئلة.</a:t>
            </a:r>
          </a:p>
          <a:p>
            <a:pPr marL="285750" indent="-285750" algn="justLow" rtl="1">
              <a:buFont typeface="Wingdings" panose="05000000000000000000" pitchFamily="2" charset="2"/>
              <a:buChar char="q"/>
            </a:pPr>
            <a:r>
              <a:rPr lang="ar-EG" sz="1600" dirty="0">
                <a:latin typeface="Alexandria"/>
              </a:rPr>
              <a:t>استنباط الاستنتاجات الفكرية المبنية على أدلة وبراهين منطقية.</a:t>
            </a:r>
          </a:p>
          <a:p>
            <a:pPr marL="285750" indent="-285750" algn="justLow" rtl="1">
              <a:buFont typeface="Wingdings" panose="05000000000000000000" pitchFamily="2" charset="2"/>
              <a:buChar char="q"/>
            </a:pPr>
            <a:r>
              <a:rPr lang="ar-EG" sz="1600" dirty="0">
                <a:latin typeface="Alexandria"/>
              </a:rPr>
              <a:t>اكتشاف الأخطاء اللغوية في النصوص المعروضة من ناحية القواعد الصرفية والنحوية  والإملائية.</a:t>
            </a:r>
          </a:p>
        </p:txBody>
      </p:sp>
    </p:spTree>
  </p:cSld>
  <p:clrMapOvr>
    <a:masterClrMapping/>
  </p:clrMapOvr>
  <mc:AlternateContent xmlns:mc="http://schemas.openxmlformats.org/markup-compatibility/2006" xmlns:p14="http://schemas.microsoft.com/office/powerpoint/2010/main">
    <mc:Choice Requires="p14">
      <p:transition spd="slow" p14:dur="2000" advTm="26536"/>
    </mc:Choice>
    <mc:Fallback xmlns="">
      <p:transition spd="slow" advTm="2653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032779" y="1540377"/>
            <a:ext cx="3910885" cy="447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745263"/>
            <a:ext cx="5699778" cy="4064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35654" y="2563235"/>
            <a:ext cx="5094472" cy="289310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استخدام الذكاء الاصطناعي في كتابة البحوث العلمية</a:t>
            </a:r>
            <a:r>
              <a:rPr lang="ar-EG" sz="1400" dirty="0">
                <a:solidFill>
                  <a:srgbClr val="2D3956"/>
                </a:solidFill>
                <a:latin typeface="Alexandria" charset="0"/>
                <a:cs typeface="Alexandria" charset="0"/>
              </a:rPr>
              <a:t>:-</a:t>
            </a:r>
          </a:p>
          <a:p>
            <a:pPr algn="justLow" rtl="1"/>
            <a:r>
              <a:rPr lang="ar-EG" dirty="0">
                <a:solidFill>
                  <a:srgbClr val="2D3956"/>
                </a:solidFill>
                <a:latin typeface="Alexandria" charset="0"/>
                <a:cs typeface="Alexandria" charset="0"/>
              </a:rPr>
              <a:t>على خلاف الذكاء الاصطناعي الأكاديمي، يثير استخدام منصات الذكاء الاصطناعي التوليدي العامة وغير الأكاديمية مثل  </a:t>
            </a:r>
            <a:r>
              <a:rPr lang="en-US" dirty="0" err="1">
                <a:solidFill>
                  <a:srgbClr val="2D3956"/>
                </a:solidFill>
                <a:latin typeface="Alexandria" charset="0"/>
                <a:cs typeface="Alexandria" charset="0"/>
              </a:rPr>
              <a:t>ChatGPT</a:t>
            </a:r>
            <a:r>
              <a:rPr lang="en-US" dirty="0">
                <a:solidFill>
                  <a:srgbClr val="2D3956"/>
                </a:solidFill>
                <a:latin typeface="Alexandria" charset="0"/>
                <a:cs typeface="Alexandria" charset="0"/>
              </a:rPr>
              <a:t> </a:t>
            </a:r>
            <a:r>
              <a:rPr lang="ar-EG" dirty="0">
                <a:solidFill>
                  <a:srgbClr val="2D3956"/>
                </a:solidFill>
                <a:latin typeface="Alexandria" charset="0"/>
                <a:cs typeface="Alexandria" charset="0"/>
              </a:rPr>
              <a:t>العديد من المخاوف الأخلاقية المرتبطة بالبحث العلمي. وتشمل هذه المخاوف جودة بيانات التدريب، والتحيز في مخرجات التعلّم، ودقة المحتوى المُنتَج، إضافة إلى القضايا المحتملة المتعلقة بالمواد غير المُستشهد بها والانتحال . ولذلك، ينبغي على الباحثين الالتزام الصارم بأخلاقيات البحث عند استخدام أدوات الذكاء الاصطناعي غير الأكاديمية لتعزيز إنتاجيتهم في كتابة المقالات والبحوث الاكاديمية.</a:t>
            </a:r>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48538"/>
    </mc:Choice>
    <mc:Fallback xmlns="">
      <p:transition spd="slow" advTm="4853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764406"/>
            <a:ext cx="5837923" cy="3785652"/>
          </a:xfrm>
          <a:prstGeom prst="rect">
            <a:avLst/>
          </a:prstGeom>
          <a:noFill/>
        </p:spPr>
        <p:txBody>
          <a:bodyPr wrap="square" rtlCol="0">
            <a:spAutoFit/>
          </a:bodyPr>
          <a:lstStyle/>
          <a:p>
            <a:pPr algn="justLow" rtl="1"/>
            <a:r>
              <a:rPr lang="ar-EG" sz="1600" dirty="0">
                <a:solidFill>
                  <a:srgbClr val="2D3956"/>
                </a:solidFill>
                <a:latin typeface="Alexandria" charset="0"/>
                <a:cs typeface="Alexandria" charset="0"/>
              </a:rPr>
              <a:t>إن سهولة استخدام أدوات الذكاء الاصطناعي مثل </a:t>
            </a:r>
            <a:r>
              <a:rPr lang="en-US" sz="1600" dirty="0">
                <a:solidFill>
                  <a:srgbClr val="2D3956"/>
                </a:solidFill>
                <a:latin typeface="Alexandria" charset="0"/>
                <a:cs typeface="Alexandria" charset="0"/>
              </a:rPr>
              <a:t>ChatGPT </a:t>
            </a:r>
            <a:r>
              <a:rPr lang="ar-EG" sz="1600" dirty="0">
                <a:solidFill>
                  <a:srgbClr val="2D3956"/>
                </a:solidFill>
                <a:latin typeface="Alexandria" charset="0"/>
                <a:cs typeface="Alexandria" charset="0"/>
              </a:rPr>
              <a:t>في المقالات، من دون الإسناد أو التوثيق المناسب، قد تفاقم مشكلات أخلاقيات البحث في ظل شدة المنافسة العلمية. ففي حين أنّ أدوات تقنية المعلومات مثل </a:t>
            </a:r>
            <a:r>
              <a:rPr lang="en-US" sz="1600" dirty="0">
                <a:solidFill>
                  <a:srgbClr val="2D3956"/>
                </a:solidFill>
                <a:latin typeface="Alexandria" charset="0"/>
                <a:cs typeface="Alexandria" charset="0"/>
              </a:rPr>
              <a:t>Grammarly (</a:t>
            </a:r>
            <a:r>
              <a:rPr lang="ar-EG" sz="1600" dirty="0">
                <a:solidFill>
                  <a:srgbClr val="2D3956"/>
                </a:solidFill>
                <a:latin typeface="Alexandria" charset="0"/>
                <a:cs typeface="Alexandria" charset="0"/>
              </a:rPr>
              <a:t>المقدمة من </a:t>
            </a:r>
            <a:r>
              <a:rPr lang="en-US" sz="1600" dirty="0">
                <a:solidFill>
                  <a:srgbClr val="2D3956"/>
                </a:solidFill>
                <a:latin typeface="Alexandria" charset="0"/>
                <a:cs typeface="Alexandria" charset="0"/>
              </a:rPr>
              <a:t>Grammarly </a:t>
            </a:r>
            <a:r>
              <a:rPr lang="en-US" sz="1600" dirty="0" err="1">
                <a:solidFill>
                  <a:srgbClr val="2D3956"/>
                </a:solidFill>
                <a:latin typeface="Alexandria" charset="0"/>
                <a:cs typeface="Alexandria" charset="0"/>
              </a:rPr>
              <a:t>Inc</a:t>
            </a:r>
            <a:r>
              <a:rPr lang="en-US" sz="1600" dirty="0">
                <a:solidFill>
                  <a:srgbClr val="2D3956"/>
                </a:solidFill>
                <a:latin typeface="Alexandria" charset="0"/>
                <a:cs typeface="Alexandria" charset="0"/>
              </a:rPr>
              <a:t>) </a:t>
            </a:r>
            <a:r>
              <a:rPr lang="ar-EG" sz="1600" dirty="0">
                <a:solidFill>
                  <a:srgbClr val="2D3956"/>
                </a:solidFill>
                <a:latin typeface="Alexandria" charset="0"/>
                <a:cs typeface="Alexandria" charset="0"/>
              </a:rPr>
              <a:t>يمكنها تحسين جودة الكتابة دون إثارة مخاوف أخلاقية، فإن الذكاء الاصطناعي الذي يُنتج نصوصًا وصورًا وفيديوهات معقدة فورًا بناءً على أوامر المستخدم يطرح مجموعة من الإشكاليات الأخلاقية في عمليات التعلّم </a:t>
            </a:r>
            <a:r>
              <a:rPr lang="ar-EG" sz="1600" dirty="0" err="1">
                <a:solidFill>
                  <a:srgbClr val="2D3956"/>
                </a:solidFill>
                <a:latin typeface="Alexandria" charset="0"/>
                <a:cs typeface="Alexandria" charset="0"/>
              </a:rPr>
              <a:t>والإنتاج.وبحسب</a:t>
            </a:r>
            <a:r>
              <a:rPr lang="ar-EG" sz="1600" dirty="0">
                <a:solidFill>
                  <a:srgbClr val="2D3956"/>
                </a:solidFill>
                <a:latin typeface="Alexandria" charset="0"/>
                <a:cs typeface="Alexandria" charset="0"/>
              </a:rPr>
              <a:t> مسح نُشر في مجلة </a:t>
            </a:r>
            <a:r>
              <a:rPr lang="en-US" sz="1600" dirty="0">
                <a:solidFill>
                  <a:srgbClr val="2D3956"/>
                </a:solidFill>
                <a:latin typeface="Alexandria" charset="0"/>
                <a:cs typeface="Alexandria" charset="0"/>
              </a:rPr>
              <a:t>Nature، </a:t>
            </a:r>
            <a:r>
              <a:rPr lang="ar-EG" sz="1600" dirty="0">
                <a:solidFill>
                  <a:srgbClr val="2D3956"/>
                </a:solidFill>
                <a:latin typeface="Alexandria" charset="0"/>
                <a:cs typeface="Alexandria" charset="0"/>
              </a:rPr>
              <a:t>فإن أكثر من نصف 1,600 باحث شملهم الاستطلاع توقعوا أن تكون أدوات الذكاء الاصطناعي مهمة جدًا أو أساسية في مجالاتهم [6]. ومع ذلك، رأى نحو 68% منهم أن هذه الأدوات ستسهّل الانتحال، وأعرب 55% عن قلقهم من أنها قد تُسهِم في الاحتيال العلمي، بينما أشار 53% إلى أن استخدامها غير الدقيق قد يؤدي إلى أبحاث غير قابلة </a:t>
            </a:r>
            <a:r>
              <a:rPr lang="ar-EG" sz="1600" dirty="0" err="1">
                <a:solidFill>
                  <a:srgbClr val="2D3956"/>
                </a:solidFill>
                <a:latin typeface="Alexandria" charset="0"/>
                <a:cs typeface="Alexandria" charset="0"/>
              </a:rPr>
              <a:t>للتكرار.وبناءً</a:t>
            </a:r>
            <a:r>
              <a:rPr lang="ar-EG" sz="1600" dirty="0">
                <a:solidFill>
                  <a:srgbClr val="2D3956"/>
                </a:solidFill>
                <a:latin typeface="Alexandria" charset="0"/>
                <a:cs typeface="Alexandria" charset="0"/>
              </a:rPr>
              <a:t> على ذلك، تبرز الحاجة الملحّة لتزويد الباحثين بإرشادات واضحة بشأن استخدام الذكاء الاصطناعي في كتابة المقالات. وينبغي أن تشمل هذه الإرشادات استخدام الذكاء الاصطناعي التوليدي غير الأكاديمي، وآليات الكشف عن استخدام الذكاء الاصطناعي والسماح به أثناء التحكيم العلمي، والالتزام بأخلاقيات البحث من قبل كل من المؤلفين والمراجعين.</a:t>
            </a: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103832"/>
    </mc:Choice>
    <mc:Fallback xmlns="">
      <p:transition spd="slow" advTm="1038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340835" y="1352825"/>
            <a:ext cx="5326139" cy="4293483"/>
          </a:xfrm>
          <a:prstGeom prst="rect">
            <a:avLst/>
          </a:prstGeom>
        </p:spPr>
        <p:txBody>
          <a:bodyPr wrap="square">
            <a:spAutoFit/>
          </a:bodyPr>
          <a:lstStyle/>
          <a:p>
            <a:pPr algn="justLow" rtl="1">
              <a:lnSpc>
                <a:spcPct val="150000"/>
              </a:lnSpc>
            </a:pPr>
            <a:r>
              <a:rPr lang="ar-EG" sz="1400" b="1" dirty="0">
                <a:latin typeface="Simplified Arabic" panose="02020603050405020304" pitchFamily="18" charset="-78"/>
                <a:cs typeface="Simplified Arabic" panose="02020603050405020304" pitchFamily="18" charset="-78"/>
              </a:rPr>
              <a:t>يمكن الاستفادة من الذكاء الاصطناعي في كتابة المقالات من خلال توفير ترجمة دقيقة، وتصحيح الأخطاء اللغوية والنحوية، وتوليد الأفكار، إضافةً إلى تلخيص المحتوى وصياغة الخلاصات. وقد وجد مُراجِعو الدوريات العلمية أن الذكاء الاصطناعي مفيد بشكل خاص في توليد الأفكار البحثية وتلخيص البيانات. كما أثبت فعاليته في ابتكار أفكار للمراجعات المنهجية في مجال جراحة التجميل، إذ يتمكن من معالجة المشكلات المعقدة بدقة وبأسلوب مبسّط.</a:t>
            </a:r>
          </a:p>
          <a:p>
            <a:pPr algn="justLow" rtl="1">
              <a:lnSpc>
                <a:spcPct val="150000"/>
              </a:lnSpc>
            </a:pPr>
            <a:r>
              <a:rPr lang="ar-EG" sz="1400" dirty="0">
                <a:latin typeface="Simplified Arabic" panose="02020603050405020304" pitchFamily="18" charset="-78"/>
                <a:cs typeface="Simplified Arabic" panose="02020603050405020304" pitchFamily="18" charset="-78"/>
              </a:rPr>
              <a:t>أفاد طلاب الجراحة في الولايات المتحدة بأنهم يرون المقالات المولَّدة بواسطة </a:t>
            </a:r>
            <a:r>
              <a:rPr lang="en-US" sz="1400" dirty="0">
                <a:latin typeface="Simplified Arabic" panose="02020603050405020304" pitchFamily="18" charset="-78"/>
                <a:cs typeface="Simplified Arabic" panose="02020603050405020304" pitchFamily="18" charset="-78"/>
              </a:rPr>
              <a:t>ChatGPT </a:t>
            </a:r>
            <a:r>
              <a:rPr lang="ar-EG" sz="1400" dirty="0">
                <a:latin typeface="Simplified Arabic" panose="02020603050405020304" pitchFamily="18" charset="-78"/>
                <a:cs typeface="Simplified Arabic" panose="02020603050405020304" pitchFamily="18" charset="-78"/>
              </a:rPr>
              <a:t>أكثر وضوحاً وتنظيماً من تلك المستندة إلى الأدلة. وعلى الرغم من قدرة </a:t>
            </a:r>
            <a:r>
              <a:rPr lang="en-US" sz="1400" dirty="0">
                <a:latin typeface="Simplified Arabic" panose="02020603050405020304" pitchFamily="18" charset="-78"/>
                <a:cs typeface="Simplified Arabic" panose="02020603050405020304" pitchFamily="18" charset="-78"/>
              </a:rPr>
              <a:t>ChatGPT </a:t>
            </a:r>
            <a:r>
              <a:rPr lang="ar-EG" sz="1400" dirty="0">
                <a:latin typeface="Simplified Arabic" panose="02020603050405020304" pitchFamily="18" charset="-78"/>
                <a:cs typeface="Simplified Arabic" panose="02020603050405020304" pitchFamily="18" charset="-78"/>
              </a:rPr>
              <a:t>على إنتاج مُلخَّصات أكثر سهولة في القراءة وتقديم إجابات موجزة للمعلومات الأساسية، فإن جودة هذه الملخصات كانت في المجمل أقل من جودة النصوص الأصلية. كما أظهرت دراسة قارنت بين الملخصات التي أنشأها </a:t>
            </a:r>
            <a:r>
              <a:rPr lang="en-US" sz="1400" dirty="0">
                <a:latin typeface="Simplified Arabic" panose="02020603050405020304" pitchFamily="18" charset="-78"/>
                <a:cs typeface="Simplified Arabic" panose="02020603050405020304" pitchFamily="18" charset="-78"/>
              </a:rPr>
              <a:t>ChatGPT </a:t>
            </a:r>
            <a:r>
              <a:rPr lang="ar-EG" sz="1400" dirty="0">
                <a:latin typeface="Simplified Arabic" panose="02020603050405020304" pitchFamily="18" charset="-78"/>
                <a:cs typeface="Simplified Arabic" panose="02020603050405020304" pitchFamily="18" charset="-78"/>
              </a:rPr>
              <a:t>وتلك المنشورة في إحدى دوريات التوليد، أن متوسط التقييم—وفقاً لدرجات</a:t>
            </a:r>
            <a:r>
              <a:rPr lang="en-US" sz="1400" dirty="0" err="1">
                <a:latin typeface="Simplified Arabic" panose="02020603050405020304" pitchFamily="18" charset="-78"/>
                <a:cs typeface="Simplified Arabic" panose="02020603050405020304" pitchFamily="18" charset="-78"/>
              </a:rPr>
              <a:t>Grammarly</a:t>
            </a:r>
            <a:r>
              <a:rPr lang="en-US" sz="1400" dirty="0">
                <a:latin typeface="Simplified Arabic" panose="02020603050405020304" pitchFamily="18" charset="-78"/>
                <a:cs typeface="Simplified Arabic" panose="02020603050405020304" pitchFamily="18" charset="-78"/>
              </a:rPr>
              <a:t> </a:t>
            </a:r>
            <a:r>
              <a:rPr lang="ar-EG" sz="1400" dirty="0">
                <a:latin typeface="Simplified Arabic" panose="02020603050405020304" pitchFamily="18" charset="-78"/>
                <a:cs typeface="Simplified Arabic" panose="02020603050405020304" pitchFamily="18" charset="-78"/>
              </a:rPr>
              <a:t>ومعايير المشكلات الكتابية ودقة العبارات—كان أدنى من الملخصات الأصلية، رغم خلوّها من الأخطاء النحوية.</a:t>
            </a: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944248" y="3996751"/>
            <a:ext cx="4113898" cy="1200329"/>
          </a:xfrm>
          <a:prstGeom prst="rect">
            <a:avLst/>
          </a:prstGeom>
          <a:noFill/>
        </p:spPr>
        <p:txBody>
          <a:bodyPr wrap="square" rtlCol="0">
            <a:spAutoFit/>
          </a:bodyPr>
          <a:lstStyle/>
          <a:p>
            <a:pPr algn="r"/>
            <a:r>
              <a:rPr lang="ar-EG" sz="2400" b="1" dirty="0">
                <a:solidFill>
                  <a:srgbClr val="00B0F0"/>
                </a:solidFill>
                <a:latin typeface="Alexandria" charset="0"/>
                <a:cs typeface="Alexandria" charset="0"/>
              </a:rPr>
              <a:t>ما الجوانب التي يمكن أن تُساعِد فيها تقنيات الذكاء الاصطناعي عند كتابة المقالات؟</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1200329"/>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a:p>
            <a:pPr algn="ct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98497">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023466"/>
          </a:xfr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197735" y="1906073"/>
            <a:ext cx="4134119" cy="2862322"/>
          </a:xfrm>
          <a:prstGeom prst="rect">
            <a:avLst/>
          </a:prstGeom>
          <a:noFill/>
        </p:spPr>
        <p:txBody>
          <a:bodyPr wrap="square" rtlCol="0">
            <a:spAutoFit/>
          </a:bodyPr>
          <a:lstStyle/>
          <a:p>
            <a:pPr algn="justLow" rtl="1"/>
            <a:r>
              <a:rPr lang="ar-EG" dirty="0"/>
              <a:t>وفي التقييمات التي أجراها الخبراء للمراجعات السريرية، وُجد أن الملخصات المولَّدة بواسطة الذكاء الاصطناعي أكثر منطقية وشمولاً، إلا أن الملخصات البشرية كانت تتضمن تفسيرات قيّمة افتقرت إليها ملخصات الذكاء الاصطناعي. كما لوحظ أن </a:t>
            </a:r>
            <a:r>
              <a:rPr lang="en-US" dirty="0"/>
              <a:t>ChatGPT </a:t>
            </a:r>
            <a:r>
              <a:rPr lang="ar-EG" dirty="0"/>
              <a:t>ينتج جُملاً مصقولة بسرعة تفوق خدمات التدقيق اللغوي التقليدية، مما يجعله أداة فعّالة لتحرير النصوص الإنجليزية. وعلى امتداد المراحل المختلفة لعملية كتابة المقالات، يقدم الذكاء الاصطناعي مزايا عديدة.</a:t>
            </a:r>
            <a:endParaRPr lang="en-US" dirty="0"/>
          </a:p>
        </p:txBody>
      </p:sp>
    </p:spTree>
    <p:extLst>
      <p:ext uri="{BB962C8B-B14F-4D97-AF65-F5344CB8AC3E}">
        <p14:creationId xmlns:p14="http://schemas.microsoft.com/office/powerpoint/2010/main" val="3324935033"/>
      </p:ext>
    </p:extLst>
  </p:cSld>
  <p:clrMapOvr>
    <a:masterClrMapping/>
  </p:clrMapOvr>
  <p:transition spd="slow" advTm="39950">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9261" y="1397680"/>
            <a:ext cx="4458977" cy="3815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918952" y="1621296"/>
            <a:ext cx="3636588" cy="375552"/>
          </a:xfrm>
          <a:prstGeom prst="rect">
            <a:avLst/>
          </a:prstGeom>
        </p:spPr>
        <p:txBody>
          <a:bodyPr wrap="square">
            <a:spAutoFit/>
          </a:bodyPr>
          <a:lstStyle/>
          <a:p>
            <a:pPr algn="justLow" rtl="1">
              <a:lnSpc>
                <a:spcPct val="150000"/>
              </a:lnSpc>
            </a:pPr>
            <a:endParaRPr lang="en-US" sz="1400" dirty="0">
              <a:latin typeface="Alexandria"/>
              <a:cs typeface="Simplified Arabic" panose="02020603050405020304" pitchFamily="18"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1648496" y="1809072"/>
            <a:ext cx="3991616" cy="2893100"/>
          </a:xfrm>
          <a:prstGeom prst="rect">
            <a:avLst/>
          </a:prstGeom>
          <a:noFill/>
        </p:spPr>
        <p:txBody>
          <a:bodyPr wrap="square" rtlCol="1">
            <a:spAutoFit/>
          </a:bodyPr>
          <a:lstStyle/>
          <a:p>
            <a:pPr algn="justLow" rtl="1"/>
            <a:r>
              <a:rPr lang="ar-EG" sz="1400" dirty="0"/>
              <a:t>وبمراجعة الأدبيات، يمكن تلخيص المنافع المتوقعة للذكاء الاصطناعي في كتابة المقالات على النحو الآتي:</a:t>
            </a:r>
          </a:p>
          <a:p>
            <a:pPr algn="justLow" rtl="1"/>
            <a:r>
              <a:rPr lang="ar-EG" sz="1400" dirty="0"/>
              <a:t> يمكن </a:t>
            </a:r>
            <a:r>
              <a:rPr lang="ar-EG" sz="1400" b="1" dirty="0">
                <a:solidFill>
                  <a:srgbClr val="0070C0"/>
                </a:solidFill>
              </a:rPr>
              <a:t>للباحثين </a:t>
            </a:r>
            <a:r>
              <a:rPr lang="ar-EG" sz="1400" dirty="0"/>
              <a:t>استخدامه لاكتشاف وتلخيص وترجمة المقالات والاتجاهات البحثية، وتحديد الأساليب التجريبية والمعرفة العلمية، وتجميع النتائج والإحصاءات. أما </a:t>
            </a:r>
            <a:r>
              <a:rPr lang="ar-EG" sz="1400" b="1" dirty="0">
                <a:solidFill>
                  <a:srgbClr val="0070C0"/>
                </a:solidFill>
              </a:rPr>
              <a:t>المؤلفون</a:t>
            </a:r>
            <a:r>
              <a:rPr lang="ar-EG" sz="1400" dirty="0"/>
              <a:t>، فيمكن أن يساعدهم الذكاء الاصطناعي في صياغة الملخصات والكلمات المفتاحية والمقدمات واستعراض الأدبيات وتحليل البيانات والاستنتاجات والمراجع، فضلاً عن الكشف عن التشابه لأغراض الفحص المضاد للذكاء الاصطناعي. كما يمكن</a:t>
            </a:r>
            <a:r>
              <a:rPr lang="ar-EG" sz="1400" b="1" dirty="0">
                <a:solidFill>
                  <a:srgbClr val="0070C0"/>
                </a:solidFill>
              </a:rPr>
              <a:t> للمراجعين </a:t>
            </a:r>
            <a:r>
              <a:rPr lang="ar-EG" sz="1400" dirty="0"/>
              <a:t>الاستفادة منه في اختبارات التشابه والفحص المضاد للذكاء الاصطناعي، وتحديد المراجعين المتخصصين، وصياغة تقارير المراجعة. أما </a:t>
            </a:r>
            <a:r>
              <a:rPr lang="ar-EG" sz="1400" b="1" dirty="0">
                <a:solidFill>
                  <a:srgbClr val="0070C0"/>
                </a:solidFill>
              </a:rPr>
              <a:t>القرّاء</a:t>
            </a:r>
            <a:r>
              <a:rPr lang="ar-EG" sz="1400" dirty="0"/>
              <a:t>، فيمكن للذكاء الاصطناعي مساعدتهم في الترجمة والتلخيص، واكتشاف المعرفة المكملة، وتنظيم المعلومات ذات الصلة.</a:t>
            </a:r>
          </a:p>
        </p:txBody>
      </p:sp>
    </p:spTree>
    <p:extLst>
      <p:ext uri="{BB962C8B-B14F-4D97-AF65-F5344CB8AC3E}">
        <p14:creationId xmlns:p14="http://schemas.microsoft.com/office/powerpoint/2010/main" val="1043909239"/>
      </p:ext>
    </p:extLst>
  </p:cSld>
  <p:clrMapOvr>
    <a:masterClrMapping/>
  </p:clrMapOvr>
  <p:transition spd="slow" advTm="75456">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17168" y="4031087"/>
            <a:ext cx="4277603"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ما هي أسباب المراجع الضعيفة والهلاوس للذكاء الاصطناعي؟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107584" y="1854557"/>
            <a:ext cx="4396180" cy="4939814"/>
          </a:xfrm>
          <a:prstGeom prst="rect">
            <a:avLst/>
          </a:prstGeom>
          <a:noFill/>
        </p:spPr>
        <p:txBody>
          <a:bodyPr wrap="square" rtlCol="1">
            <a:spAutoFit/>
          </a:bodyPr>
          <a:lstStyle/>
          <a:p>
            <a:pPr marL="285750" lvl="0" indent="-285750" algn="justLow" rtl="1">
              <a:lnSpc>
                <a:spcPct val="150000"/>
              </a:lnSpc>
              <a:buFont typeface="Arial" panose="020B0604020202020204" pitchFamily="34" charset="0"/>
              <a:buChar char="•"/>
            </a:pPr>
            <a:r>
              <a:rPr lang="ar-EG" sz="1400" dirty="0">
                <a:latin typeface="Alexandria"/>
              </a:rPr>
              <a:t>ترجع المراجع الضعيفة </a:t>
            </a:r>
            <a:r>
              <a:rPr lang="ar-EG" sz="1400" dirty="0" err="1">
                <a:latin typeface="Alexandria"/>
              </a:rPr>
              <a:t>والهلاوس</a:t>
            </a:r>
            <a:r>
              <a:rPr lang="ar-EG" sz="1400" dirty="0">
                <a:latin typeface="Alexandria"/>
              </a:rPr>
              <a:t> التي تُنتجها أنظمة الذكاء الاصطناعي في الغالب إلى القيود المرتبطة ببيانات التدريب وآليات التعلّم المستخدمة في بناء هذه النماذج. وعلى الرغم من صعوبة تحديد النسبة الدقيقة </a:t>
            </a:r>
            <a:r>
              <a:rPr lang="ar-EG" sz="1400" dirty="0" err="1">
                <a:latin typeface="Alexandria"/>
              </a:rPr>
              <a:t>للهلاوس</a:t>
            </a:r>
            <a:r>
              <a:rPr lang="ar-EG" sz="1400" dirty="0">
                <a:latin typeface="Alexandria"/>
              </a:rPr>
              <a:t> الناتجة عن مشكلات التعلّم، فإن الأدبيات العلمية تشير بوضوح إلى أنّ جانباً كبيراً من </a:t>
            </a:r>
            <a:r>
              <a:rPr lang="ar-EG" sz="1400" dirty="0" err="1">
                <a:latin typeface="Alexandria"/>
              </a:rPr>
              <a:t>الاستشهادات</a:t>
            </a:r>
            <a:r>
              <a:rPr lang="ar-EG" sz="1400" dirty="0">
                <a:latin typeface="Alexandria"/>
              </a:rPr>
              <a:t> غير الدقيقة والمعلومات المختلقة يعود إلى العوامل الآتية: </a:t>
            </a:r>
          </a:p>
          <a:p>
            <a:pPr marL="285750" lvl="0" indent="-285750" algn="justLow" rtl="1">
              <a:lnSpc>
                <a:spcPct val="150000"/>
              </a:lnSpc>
              <a:buFont typeface="Arial" panose="020B0604020202020204" pitchFamily="34" charset="0"/>
              <a:buChar char="•"/>
            </a:pPr>
            <a:r>
              <a:rPr lang="ar-EG" sz="1400" b="1" dirty="0">
                <a:latin typeface="Alexandria"/>
              </a:rPr>
              <a:t>عدم كفاية بيانات التدريب أو انحيازها </a:t>
            </a:r>
            <a:r>
              <a:rPr lang="ar-EG" sz="1400" dirty="0">
                <a:latin typeface="Alexandria"/>
              </a:rPr>
              <a:t>: تدرب نماذج الذكاء الاصطناعي على مجموعات بيانات ضخمة مُستمدّة من الإنترنت، والتي قد تتضمّن مصادر غير دقيقة أو قديمة أو منخفضة الجودة. وعندما تحتوي بيانات التدريب على مراجع معيبة، قد يعيد النموذج إنتاجها أو يضخّمها. </a:t>
            </a:r>
          </a:p>
          <a:p>
            <a:pPr marL="285750" lvl="0" indent="-285750" algn="justLow" rtl="1">
              <a:lnSpc>
                <a:spcPct val="150000"/>
              </a:lnSpc>
              <a:buFont typeface="Arial" panose="020B0604020202020204" pitchFamily="34" charset="0"/>
              <a:buChar char="•"/>
            </a:pPr>
            <a:r>
              <a:rPr lang="ar-EG" sz="1400" b="1" dirty="0">
                <a:latin typeface="Alexandria"/>
              </a:rPr>
              <a:t>عدم امتلاك النماذج وصولاً مباشراً إلى قواعد البيانات العلمية</a:t>
            </a:r>
            <a:r>
              <a:rPr lang="ar-EG" sz="1400" dirty="0">
                <a:latin typeface="Alexandria"/>
              </a:rPr>
              <a:t>: لا تمتلك معظم النماذج التوليدية وصولاً مباشراً إلى قواعد مثل </a:t>
            </a:r>
            <a:r>
              <a:rPr lang="en-US" sz="1400" dirty="0">
                <a:latin typeface="Alexandria"/>
              </a:rPr>
              <a:t>Scopus </a:t>
            </a:r>
            <a:r>
              <a:rPr lang="ar-EG" sz="1400" dirty="0">
                <a:latin typeface="Alexandria"/>
              </a:rPr>
              <a:t>أو </a:t>
            </a:r>
            <a:r>
              <a:rPr lang="en-US" sz="1400" dirty="0">
                <a:latin typeface="Alexandria"/>
              </a:rPr>
              <a:t>Web of Science.</a:t>
            </a:r>
            <a:r>
              <a:rPr lang="ar-EG" sz="1400" dirty="0">
                <a:latin typeface="Alexandria"/>
              </a:rPr>
              <a:t>وبالتالي، قد يقوم النموذج باختلاق مراجع لسدّ الفجوات عند طلب </a:t>
            </a:r>
            <a:r>
              <a:rPr lang="ar-EG" sz="1400" dirty="0" err="1">
                <a:latin typeface="Alexandria"/>
              </a:rPr>
              <a:t>استشهادات</a:t>
            </a:r>
            <a:r>
              <a:rPr lang="ar-EG" sz="1400" dirty="0">
                <a:latin typeface="Alexandria"/>
              </a:rPr>
              <a:t> محددة.</a:t>
            </a:r>
            <a:endParaRPr lang="ar-EG" sz="2000" dirty="0">
              <a:latin typeface="Alexandria"/>
            </a:endParaRPr>
          </a:p>
        </p:txBody>
      </p:sp>
    </p:spTree>
    <p:extLst>
      <p:ext uri="{BB962C8B-B14F-4D97-AF65-F5344CB8AC3E}">
        <p14:creationId xmlns:p14="http://schemas.microsoft.com/office/powerpoint/2010/main" val="2585290677"/>
      </p:ext>
    </p:extLst>
  </p:cSld>
  <p:clrMapOvr>
    <a:masterClrMapping/>
  </p:clrMapOvr>
  <p:transition spd="slow" advTm="105405">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2960875"/>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a:latin typeface="Alexandria"/>
              </a:rPr>
              <a:t>الاعتماد على التوليد القائم على الأنماط وليس الاسترجاع الفعلي للحقائق، الذكاء الاصطناعي لا “يبحث” عن المراجع، بل يتنبّأ بأنماط نصّية تشبه الاستشهادات الأكاديمية. وهذا الطابع التنبّؤي يؤدي غالباً إلى اختلاق أسماء كتّاب أو عناوين أو تواريخ. </a:t>
            </a:r>
          </a:p>
          <a:p>
            <a:pPr marL="285750" indent="-285750" algn="justLow" rtl="1">
              <a:lnSpc>
                <a:spcPct val="150000"/>
              </a:lnSpc>
              <a:buFont typeface="Wingdings" panose="05000000000000000000" pitchFamily="2" charset="2"/>
              <a:buChar char="q"/>
            </a:pPr>
            <a:r>
              <a:rPr lang="ar-EG" sz="1400" dirty="0">
                <a:latin typeface="Alexandria"/>
              </a:rPr>
              <a:t>التعميم المفرط أثناء التعلم تتعلم النماذج التوليدية روابط واسعة؛ وعند مطالبتها بموضوعات متخصّصة أو حديثة، قد تُعمِّم بشكل مفرط وتنتج معلومات تبدو مقنعة ولكنها غير صحيحة. عدم التوافق بين مطالب المستخدم والبيانات المتاحة عندما يطلب المستخدم مراجع دقيقة جداً أو غير موجودة، قد يحاول النموذج تلبية الطلب عبر توليد </a:t>
            </a:r>
            <a:r>
              <a:rPr lang="ar-EG" sz="1400" dirty="0" err="1">
                <a:latin typeface="Alexandria"/>
              </a:rPr>
              <a:t>استشهادات</a:t>
            </a:r>
            <a:r>
              <a:rPr lang="ar-EG" sz="1400" dirty="0">
                <a:latin typeface="Alexandria"/>
              </a:rPr>
              <a:t> مختلقة.</a:t>
            </a:r>
            <a:endParaRPr lang="ar-EG" sz="1400" dirty="0">
              <a:solidFill>
                <a:srgbClr val="FF0000"/>
              </a:solidFill>
              <a:latin typeface="Alexandria"/>
            </a:endParaRPr>
          </a:p>
        </p:txBody>
      </p:sp>
    </p:spTree>
    <p:extLst>
      <p:ext uri="{BB962C8B-B14F-4D97-AF65-F5344CB8AC3E}">
        <p14:creationId xmlns:p14="http://schemas.microsoft.com/office/powerpoint/2010/main" val="1960232574"/>
      </p:ext>
    </p:extLst>
  </p:cSld>
  <p:clrMapOvr>
    <a:masterClrMapping/>
  </p:clrMapOvr>
  <p:transition spd="slow" advTm="54761">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646331"/>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هل يستطيع الذكاء الاصطناعي كتابة بحوث علمية والتقارير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0" y="1318791"/>
            <a:ext cx="5640112" cy="4908660"/>
          </a:xfrm>
          <a:prstGeom prst="rect">
            <a:avLst/>
          </a:prstGeom>
          <a:noFill/>
        </p:spPr>
        <p:txBody>
          <a:bodyPr wrap="square" rtlCol="1">
            <a:spAutoFit/>
          </a:bodyPr>
          <a:lstStyle/>
          <a:p>
            <a:pPr algn="justLow" rtl="1">
              <a:lnSpc>
                <a:spcPct val="150000"/>
              </a:lnSpc>
            </a:pPr>
            <a:r>
              <a:rPr lang="ar-EG" sz="1400" dirty="0">
                <a:latin typeface="Alexandria"/>
              </a:rPr>
              <a:t>وبالمثل، يمكن للذكاء الاصطناعي أن يكتب مقالات المراجعة العلمية بشكل مستقل، إلا أن على المؤلف لاحقاً التحقق من نطاق التعديلات وطولها، ودقة الادعاءات، واحتمالات وجود سرقة علمية. وفي حالة مراجعة سردية هجينة تم فيها التعاون بين البشر و</a:t>
            </a:r>
            <a:r>
              <a:rPr lang="en-US" sz="1400" dirty="0">
                <a:latin typeface="Alexandria"/>
              </a:rPr>
              <a:t>ChatGPT، </a:t>
            </a:r>
            <a:r>
              <a:rPr lang="ar-EG" sz="1400" dirty="0">
                <a:latin typeface="Alexandria"/>
              </a:rPr>
              <a:t>أبرزت النتائج فعالية </a:t>
            </a:r>
            <a:r>
              <a:rPr lang="en-US" sz="1400" dirty="0">
                <a:latin typeface="Alexandria"/>
              </a:rPr>
              <a:t>ChatGPT </a:t>
            </a:r>
            <a:r>
              <a:rPr lang="ar-EG" sz="1400" dirty="0">
                <a:latin typeface="Alexandria"/>
              </a:rPr>
              <a:t>إلى جانب المخاوف المرتبطة به. أما في تقييمات الخبراء لتقارير الحالات الجلدية، فقد حصل النص المُشتق بواسطة الذكاء الاصطناعي على درجات أعلى من حيث الجودة وسهولة القراءة، ومع ذلك تمكن المراجعون من التعرف الصحيح على تقرير الحالة المُولّد بالذكاء الاصطناعي في 35% فقط من الحالات. كما يستطيع الذكاء الاصطناعي تبسيط النصوص للمستوى العامّي، كما ظهر في إعداد تقرير حالة عن كسر عظمي، ورغم وجود بعض الأخطاء، إلا أن التقرير كان دقيقاً وكاملاً بدرجة معقولة. ومع ذلك، وُجد أن تقرير حالة طبية أُنتج بالكامل بواسطة </a:t>
            </a:r>
            <a:r>
              <a:rPr lang="en-US" sz="1400" dirty="0">
                <a:latin typeface="Alexandria"/>
              </a:rPr>
              <a:t>ChatGPT </a:t>
            </a:r>
            <a:r>
              <a:rPr lang="ar-EG" sz="1400" dirty="0">
                <a:latin typeface="Alexandria"/>
              </a:rPr>
              <a:t>يحتوي على محتوى غير كافٍ ويفتقر إلى المراجع، وتم الحكم عليه بأنه غير مناسب لإنتاج مقالات علمية. كما أن استكشاف إمكانية </a:t>
            </a:r>
            <a:r>
              <a:rPr lang="en-US" sz="1400" dirty="0">
                <a:latin typeface="Alexandria"/>
              </a:rPr>
              <a:t>ChatGPT </a:t>
            </a:r>
            <a:r>
              <a:rPr lang="ar-EG" sz="1400" dirty="0">
                <a:latin typeface="Alexandria"/>
              </a:rPr>
              <a:t>في صياغة سيناريوهات سريرية قد يؤدي إلى نشر معلومات مضللة. وبالتالي، فإن الاعتماد الكامل على الذكاء الاصطناعي في إعداد مراجعات علمية أو تقارير حالات ليس خياراً موثوقاً، نظراً لمخاوف تتعلق بدقة المحتوى وجودته. وهذا يتطلب وقتاً إضافياً من المؤلفين للمراجعة اللاحقة، مما يشير إلى أن الدور الأنسب للذكاء الاصطناعي هو المساعدة في إعداد المسودات الأولية أو الأقسام الجزئية من هذه المقالات.</a:t>
            </a:r>
          </a:p>
        </p:txBody>
      </p:sp>
      <p:sp>
        <p:nvSpPr>
          <p:cNvPr id="6" name="TextBox 5"/>
          <p:cNvSpPr txBox="1"/>
          <p:nvPr/>
        </p:nvSpPr>
        <p:spPr>
          <a:xfrm>
            <a:off x="5692422" y="4611400"/>
            <a:ext cx="6310688" cy="1384995"/>
          </a:xfrm>
          <a:prstGeom prst="rect">
            <a:avLst/>
          </a:prstGeom>
          <a:noFill/>
        </p:spPr>
        <p:txBody>
          <a:bodyPr wrap="square" rtlCol="1">
            <a:spAutoFit/>
          </a:bodyPr>
          <a:lstStyle/>
          <a:p>
            <a:pPr algn="r" rtl="1"/>
            <a:r>
              <a:rPr lang="ar-EG" sz="1400" dirty="0">
                <a:latin typeface="Alexandria"/>
              </a:rPr>
              <a:t>أظهرت نتائج تجربة نُشرت في مجلة </a:t>
            </a:r>
            <a:r>
              <a:rPr lang="en-US" sz="1400" dirty="0">
                <a:latin typeface="Alexandria"/>
              </a:rPr>
              <a:t>Current Osteoporosis Reports </a:t>
            </a:r>
            <a:r>
              <a:rPr lang="ar-EG" sz="1400" dirty="0">
                <a:latin typeface="Alexandria"/>
              </a:rPr>
              <a:t>حول الاعتماد على الذكاء الاصطناعي وحده في كتابة مقالات المراجعة العلمية، أن الكتّاب البشر أنجزوا مهامهم بشكل أسرع من الذكاء الاصطناعي، الذي احتاج إلى وقت إضافي للتدقيق والتحقق من الحقائق. وعند استخدام الذكاء الاصطناعي كمساعد في كتابة المراجعات، فهو ينتج المسودات بسرعة أكبر، لكنه يتطلب المزيد من الوقت للتحقق من دقة المحتوى بسبب مخاوف تتعلق بالسرقة العلمية وارتفاع معدلات التشابه، أو يحتاج إلى تحرير أكبر بسبب </a:t>
            </a:r>
            <a:r>
              <a:rPr lang="ar-EG" sz="1400" dirty="0" err="1">
                <a:latin typeface="Alexandria"/>
              </a:rPr>
              <a:t>الهلاوس</a:t>
            </a:r>
            <a:r>
              <a:rPr lang="ar-EG" sz="1400" dirty="0">
                <a:latin typeface="Alexandria"/>
              </a:rPr>
              <a:t> والمحتوى المنسوخ.</a:t>
            </a:r>
            <a:endParaRPr lang="ar-EG" dirty="0"/>
          </a:p>
        </p:txBody>
      </p:sp>
    </p:spTree>
    <p:extLst>
      <p:ext uri="{BB962C8B-B14F-4D97-AF65-F5344CB8AC3E}">
        <p14:creationId xmlns:p14="http://schemas.microsoft.com/office/powerpoint/2010/main" val="3774102064"/>
      </p:ext>
    </p:extLst>
  </p:cSld>
  <p:clrMapOvr>
    <a:masterClrMapping/>
  </p:clrMapOvr>
  <p:transition spd="slow" advTm="176011">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637173" y="3996751"/>
            <a:ext cx="4378816"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ما مدى شيوع استخدام الذكاء الاصطناعي في المقالات العلمية؟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92428" y="1532586"/>
            <a:ext cx="5099993" cy="3647152"/>
          </a:xfrm>
          <a:prstGeom prst="rect">
            <a:avLst/>
          </a:prstGeom>
          <a:noFill/>
        </p:spPr>
        <p:txBody>
          <a:bodyPr wrap="square" rtlCol="1">
            <a:spAutoFit/>
          </a:bodyPr>
          <a:lstStyle/>
          <a:p>
            <a:pPr algn="justLow" rtl="1">
              <a:lnSpc>
                <a:spcPct val="150000"/>
              </a:lnSpc>
            </a:pPr>
            <a:r>
              <a:rPr lang="ar-EG" sz="1400" dirty="0"/>
              <a:t>أظهر اختبار باستخدام أداة </a:t>
            </a:r>
            <a:r>
              <a:rPr lang="en-US" sz="1400" dirty="0" err="1"/>
              <a:t>ZeroGPT</a:t>
            </a:r>
            <a:r>
              <a:rPr lang="en-US" sz="1400" dirty="0"/>
              <a:t> </a:t>
            </a:r>
            <a:r>
              <a:rPr lang="ar-EG" sz="1400" dirty="0"/>
              <a:t>شمل 200 مقال من مجلة </a:t>
            </a:r>
            <a:r>
              <a:rPr lang="en-US" sz="1400" dirty="0"/>
              <a:t>OTSR </a:t>
            </a:r>
            <a:r>
              <a:rPr lang="ar-EG" sz="1400" dirty="0"/>
              <a:t>قبل وبعد ظهور </a:t>
            </a:r>
            <a:r>
              <a:rPr lang="en-US" sz="1400" dirty="0"/>
              <a:t>ChatGPT، </a:t>
            </a:r>
            <a:r>
              <a:rPr lang="ar-EG" sz="1400" dirty="0"/>
              <a:t>أنّ النصوص المُولَّدة بالذكاء الاصطناعي كُشفت في 10.1% من المستخلصات و5.6% من المتون الرئيسة. ورغم أن معدلات الانتحال لم تتغير، إلا أن ارتفاع نسبة المحتوى المشتبه في كونه مولّداً بالذكاء الاصطناعي بنحو 5% مقارنة بالفترة السابقة يشير إلى احتمال ارتباط ذلك بانتشار استخدام برامج الترجمة والتدقيق الآلي التي قد تزيد من حساسية أدوات الكشف.</a:t>
            </a:r>
          </a:p>
          <a:p>
            <a:pPr algn="justLow" rtl="1">
              <a:lnSpc>
                <a:spcPct val="150000"/>
              </a:lnSpc>
            </a:pPr>
            <a:r>
              <a:rPr lang="ar-EG" sz="1400" dirty="0"/>
              <a:t>كما أظهرت مقارنة بين مقالات </a:t>
            </a:r>
            <a:r>
              <a:rPr lang="en-US" sz="1400" dirty="0"/>
              <a:t>OTSR </a:t>
            </a:r>
            <a:r>
              <a:rPr lang="ar-EG" sz="1400" dirty="0"/>
              <a:t>المنشورة عامَي 2022 و2023 باستخدام </a:t>
            </a:r>
            <a:r>
              <a:rPr lang="en-US" sz="1400" dirty="0" err="1"/>
              <a:t>ZeroGPT</a:t>
            </a:r>
            <a:r>
              <a:rPr lang="en-US" sz="1400" dirty="0"/>
              <a:t> </a:t>
            </a:r>
            <a:r>
              <a:rPr lang="ar-EG" sz="1400" dirty="0"/>
              <a:t>أن متوسط نسبة المقالات المشتبه باستخدامها للذكاء الاصطناعي بلغ 11% ± 6%، وهو ما يعكس زيادة ملحوظة في اعتماد هذه التقنيات عبر الزمن.</a:t>
            </a:r>
          </a:p>
          <a:p>
            <a:pPr algn="justLow" rtl="1">
              <a:lnSpc>
                <a:spcPct val="150000"/>
              </a:lnSpc>
            </a:pPr>
            <a:r>
              <a:rPr lang="ar-EG" sz="1400" dirty="0"/>
              <a:t>وأظهر تحليل لقسم الشكر في المقالات التي أفصحت صراحة عن استخدام الذكاء الاصطناعي أن المجال الطبي هو الأكثر استخداماً لـ</a:t>
            </a:r>
            <a:r>
              <a:rPr lang="en-US" sz="1400" dirty="0"/>
              <a:t>ChatGPT. </a:t>
            </a:r>
            <a:r>
              <a:rPr lang="ar-EG" sz="1400" dirty="0"/>
              <a:t>فقد ذكر:</a:t>
            </a:r>
          </a:p>
        </p:txBody>
      </p:sp>
    </p:spTree>
    <p:extLst>
      <p:ext uri="{BB962C8B-B14F-4D97-AF65-F5344CB8AC3E}">
        <p14:creationId xmlns:p14="http://schemas.microsoft.com/office/powerpoint/2010/main" val="2284065067"/>
      </p:ext>
    </p:extLst>
  </p:cSld>
  <p:clrMapOvr>
    <a:masterClrMapping/>
  </p:clrMapOvr>
  <p:transition spd="slow" advTm="133142">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883022" y="1397679"/>
            <a:ext cx="4175124" cy="4127357"/>
          </a:xfr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2354491"/>
          </a:xfrm>
          <a:prstGeom prst="rect">
            <a:avLst/>
          </a:prstGeom>
          <a:noFill/>
        </p:spPr>
        <p:txBody>
          <a:bodyPr wrap="square" rtlCol="1">
            <a:spAutoFit/>
          </a:bodyPr>
          <a:lstStyle/>
          <a:p>
            <a:pPr algn="justLow" rtl="1">
              <a:lnSpc>
                <a:spcPct val="150000"/>
              </a:lnSpc>
            </a:pPr>
            <a:r>
              <a:rPr lang="ar-EG" sz="1400" dirty="0">
                <a:latin typeface="Alexandria"/>
              </a:rPr>
              <a:t>24% من الباحثين استخدموا الذكاء الاصطناعي في توليد المحتوى،37% أشاروا إلى مساهمات </a:t>
            </a:r>
            <a:r>
              <a:rPr lang="en-US" sz="1400" dirty="0" err="1">
                <a:latin typeface="Alexandria"/>
              </a:rPr>
              <a:t>OpenAI</a:t>
            </a:r>
            <a:r>
              <a:rPr lang="en-US" sz="1400" dirty="0">
                <a:latin typeface="Alexandria"/>
              </a:rPr>
              <a:t> </a:t>
            </a:r>
            <a:r>
              <a:rPr lang="ar-EG" sz="1400" dirty="0">
                <a:latin typeface="Alexandria"/>
              </a:rPr>
              <a:t>و</a:t>
            </a:r>
            <a:r>
              <a:rPr lang="en-US" sz="1400" dirty="0">
                <a:latin typeface="Alexandria"/>
              </a:rPr>
              <a:t>ChatGPT،41% </a:t>
            </a:r>
            <a:r>
              <a:rPr lang="ar-EG" sz="1400" dirty="0">
                <a:latin typeface="Alexandria"/>
              </a:rPr>
              <a:t>ذكروا استخدامه في الدعم أو التعاون العلمي،53% أدرجوا أدوات الذكاء الاصطناعي ضمن المراجع. هذه النتائج تشير إلى تزايد لافت في اعتماد الباحثين على أدوات الذكاء الاصطناعي في مختلف مراحل الكتابة العلمية، رغم استمرار التحفظات الأخلاقية والمنهجية المرتبطة بها.</a:t>
            </a:r>
          </a:p>
        </p:txBody>
      </p:sp>
    </p:spTree>
    <p:extLst>
      <p:ext uri="{BB962C8B-B14F-4D97-AF65-F5344CB8AC3E}">
        <p14:creationId xmlns:p14="http://schemas.microsoft.com/office/powerpoint/2010/main" val="4219323202"/>
      </p:ext>
    </p:extLst>
  </p:cSld>
  <p:clrMapOvr>
    <a:masterClrMapping/>
  </p:clrMapOvr>
  <p:transition spd="slow" advTm="44172">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54073" cy="2491490"/>
          </a:xfrm>
        </p:spPr>
      </p:pic>
      <p:sp>
        <p:nvSpPr>
          <p:cNvPr id="17" name="TextBox 16"/>
          <p:cNvSpPr txBox="1"/>
          <p:nvPr/>
        </p:nvSpPr>
        <p:spPr>
          <a:xfrm>
            <a:off x="7317735" y="4015306"/>
            <a:ext cx="4113898" cy="1200329"/>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هل ينبغي السماح بنسبة التأليف للذكاء الاصطناعي أو الإشارة إليه في المقالات العلمية؟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772732" y="1854557"/>
            <a:ext cx="4731032" cy="2677656"/>
          </a:xfrm>
          <a:prstGeom prst="rect">
            <a:avLst/>
          </a:prstGeom>
          <a:noFill/>
        </p:spPr>
        <p:txBody>
          <a:bodyPr wrap="square" rtlCol="1">
            <a:spAutoFit/>
          </a:bodyPr>
          <a:lstStyle/>
          <a:p>
            <a:pPr algn="justLow" rtl="1">
              <a:lnSpc>
                <a:spcPct val="150000"/>
              </a:lnSpc>
            </a:pPr>
            <a:r>
              <a:rPr lang="ar-EG" sz="1400" dirty="0">
                <a:latin typeface="Alexandria"/>
              </a:rPr>
              <a:t>بعد إطلاق </a:t>
            </a:r>
            <a:r>
              <a:rPr lang="en-US" sz="1400" dirty="0">
                <a:latin typeface="Alexandria"/>
              </a:rPr>
              <a:t>ChatGPT، </a:t>
            </a:r>
            <a:r>
              <a:rPr lang="ar-EG" sz="1400" dirty="0">
                <a:latin typeface="Alexandria"/>
              </a:rPr>
              <a:t>سارع مجتمع نشر المجلات العلمية إلى مناقشة مسألة نسبة التأليف للذكاء الاصطناعي ومدى قبول المقالات المعتمدة عليه. وقد تبنّت لجنة أخلاقيات النشر (</a:t>
            </a:r>
            <a:r>
              <a:rPr lang="en-US" sz="1400" dirty="0">
                <a:latin typeface="Alexandria"/>
              </a:rPr>
              <a:t>COPE) </a:t>
            </a:r>
            <a:r>
              <a:rPr lang="ar-EG" sz="1400" dirty="0">
                <a:latin typeface="Alexandria"/>
              </a:rPr>
              <a:t>وخمسة من أكبر دور النشر العالمية—وهي </a:t>
            </a:r>
            <a:r>
              <a:rPr lang="ar-EG" sz="1400" dirty="0" err="1">
                <a:latin typeface="Alexandria"/>
              </a:rPr>
              <a:t>إلسيفير</a:t>
            </a:r>
            <a:r>
              <a:rPr lang="ar-EG" sz="1400" dirty="0">
                <a:latin typeface="Alexandria"/>
              </a:rPr>
              <a:t>، </a:t>
            </a:r>
            <a:r>
              <a:rPr lang="ar-EG" sz="1400" dirty="0" err="1">
                <a:latin typeface="Alexandria"/>
              </a:rPr>
              <a:t>وسبرينغر</a:t>
            </a:r>
            <a:r>
              <a:rPr lang="ar-EG" sz="1400" dirty="0">
                <a:latin typeface="Alexandria"/>
              </a:rPr>
              <a:t>، و</a:t>
            </a:r>
            <a:r>
              <a:rPr lang="en-US" sz="1400" dirty="0">
                <a:latin typeface="Alexandria"/>
              </a:rPr>
              <a:t>MDPI، </a:t>
            </a:r>
            <a:r>
              <a:rPr lang="ar-EG" sz="1400" dirty="0" err="1">
                <a:latin typeface="Alexandria"/>
              </a:rPr>
              <a:t>ووايلي</a:t>
            </a:r>
            <a:r>
              <a:rPr lang="ar-EG" sz="1400" dirty="0">
                <a:latin typeface="Alexandria"/>
              </a:rPr>
              <a:t>، وتايلور </a:t>
            </a:r>
            <a:r>
              <a:rPr lang="ar-EG" sz="1400" dirty="0" err="1">
                <a:latin typeface="Alexandria"/>
              </a:rPr>
              <a:t>آند</a:t>
            </a:r>
            <a:r>
              <a:rPr lang="ar-EG" sz="1400" dirty="0">
                <a:latin typeface="Alexandria"/>
              </a:rPr>
              <a:t> فرانسيس—موقفاً موحّداً مفاده أنه إذا استُخدمت منصة ذكاء اصطناعي أثناء إعداد المقال، فإن على المؤلف الإفصاح عن ذلك بوضوح، غير أنّ الذكاء الاصطناعي لا يمكن اعتباره مؤلفاً. وفي المقابل، اتخذت مجلة </a:t>
            </a:r>
            <a:r>
              <a:rPr lang="en-US" sz="1400" dirty="0">
                <a:latin typeface="Alexandria"/>
              </a:rPr>
              <a:t>Science </a:t>
            </a:r>
            <a:r>
              <a:rPr lang="ar-EG" sz="1400" dirty="0">
                <a:latin typeface="Alexandria"/>
              </a:rPr>
              <a:t>موقفاً أكثر صرامة، إذ اعتبرت استخدام الذكاء الاصطناعي دون إذن مسبق شكلاً من أشكال السلوك العلمي غير الأخلاقي.</a:t>
            </a:r>
          </a:p>
        </p:txBody>
      </p:sp>
    </p:spTree>
    <p:extLst>
      <p:ext uri="{BB962C8B-B14F-4D97-AF65-F5344CB8AC3E}">
        <p14:creationId xmlns:p14="http://schemas.microsoft.com/office/powerpoint/2010/main" val="1624335510"/>
      </p:ext>
    </p:extLst>
  </p:cSld>
  <p:clrMapOvr>
    <a:masterClrMapping/>
  </p:clrMapOvr>
  <p:transition spd="slow" advTm="63855">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2031325"/>
          </a:xfrm>
          <a:prstGeom prst="rect">
            <a:avLst/>
          </a:prstGeom>
          <a:noFill/>
        </p:spPr>
        <p:txBody>
          <a:bodyPr wrap="square" rtlCol="1">
            <a:spAutoFit/>
          </a:bodyPr>
          <a:lstStyle/>
          <a:p>
            <a:pPr lvl="0" algn="justLow" rtl="1">
              <a:lnSpc>
                <a:spcPct val="150000"/>
              </a:lnSpc>
            </a:pPr>
            <a:r>
              <a:rPr lang="ar-EG" sz="1400" dirty="0">
                <a:solidFill>
                  <a:prstClr val="black"/>
                </a:solidFill>
                <a:latin typeface="Alexandria"/>
              </a:rPr>
              <a:t>تبنّت العديد من المجلات هذه السياسات المتعلقة بتأليف الذكاء الاصطناعي، كما بدأ المراجعون بالالتزام بها عند تقييم الأبحاث. ولذلك، فإن معظم المقالات—خصوصاً المنشورة لدى هذه الدور الكبرى—تعتمد الآن هذه السياسات. ومع ذلك، لا تزال بعض المجلات تفتقر إلى سياسات واضحة ومتخصصة بشأن تأليف الذكاء الاصطناعي.</a:t>
            </a:r>
          </a:p>
        </p:txBody>
      </p:sp>
      <p:sp>
        <p:nvSpPr>
          <p:cNvPr id="9" name="TextBox 8"/>
          <p:cNvSpPr txBox="1"/>
          <p:nvPr/>
        </p:nvSpPr>
        <p:spPr>
          <a:xfrm>
            <a:off x="7082099" y="4092476"/>
            <a:ext cx="3940935" cy="2354491"/>
          </a:xfrm>
          <a:prstGeom prst="rect">
            <a:avLst/>
          </a:prstGeom>
          <a:noFill/>
        </p:spPr>
        <p:txBody>
          <a:bodyPr wrap="square" rtlCol="1">
            <a:spAutoFit/>
          </a:bodyPr>
          <a:lstStyle/>
          <a:p>
            <a:pPr algn="justLow" rtl="1">
              <a:lnSpc>
                <a:spcPct val="150000"/>
              </a:lnSpc>
            </a:pPr>
            <a:r>
              <a:rPr lang="ar-EG" sz="1400" dirty="0">
                <a:latin typeface="Alexandria"/>
              </a:rPr>
              <a:t>ويمكن تلخيص الإرشادات الخاصة باستخدام الذكاء الاصطناعي في معظم المجلات—باستثناء مجلة </a:t>
            </a:r>
            <a:r>
              <a:rPr lang="en-US" sz="1400" dirty="0">
                <a:latin typeface="Alexandria"/>
              </a:rPr>
              <a:t>Science—</a:t>
            </a:r>
            <a:r>
              <a:rPr lang="ar-EG" sz="1400" dirty="0">
                <a:latin typeface="Alexandria"/>
              </a:rPr>
              <a:t>على النحو الآتي: لا يجوز نسب التأليف إلى أي أداة ذكاء اصطناعي. يتحمّل المؤلفون البشر المسؤولية الكاملة عن دقة النتائج وصحتها .يجب الإفصاح بوضوح عن الأدوات أو المنصات التي تم استخدامها. وفي عام 2021، تجاوزت نسبة المقالات العلمية المنشورة من قِبل هذه الدور الخمس الكبرى 62%. وبعد ظهور </a:t>
            </a:r>
            <a:r>
              <a:rPr lang="en-US" sz="1400" dirty="0">
                <a:latin typeface="Alexandria"/>
              </a:rPr>
              <a:t>ChatGPT، </a:t>
            </a:r>
            <a:endParaRPr lang="ar-EG" sz="1400" dirty="0">
              <a:latin typeface="Alexandria"/>
            </a:endParaRPr>
          </a:p>
        </p:txBody>
      </p:sp>
    </p:spTree>
    <p:extLst>
      <p:ext uri="{BB962C8B-B14F-4D97-AF65-F5344CB8AC3E}">
        <p14:creationId xmlns:p14="http://schemas.microsoft.com/office/powerpoint/2010/main" val="4284327934"/>
      </p:ext>
    </p:extLst>
  </p:cSld>
  <p:clrMapOvr>
    <a:masterClrMapping/>
  </p:clrMapOvr>
  <p:transition spd="slow" advTm="69865">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30712" y="4009363"/>
            <a:ext cx="5361287"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هل يستطيع المراجعون والمحررون تحديد ما إذا كان الباحث استعان بالذكاء الاصطناعي؟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81653" y="1854557"/>
            <a:ext cx="5273007" cy="3647152"/>
          </a:xfrm>
          <a:prstGeom prst="rect">
            <a:avLst/>
          </a:prstGeom>
          <a:noFill/>
        </p:spPr>
        <p:txBody>
          <a:bodyPr wrap="square" rtlCol="1">
            <a:spAutoFit/>
          </a:bodyPr>
          <a:lstStyle/>
          <a:p>
            <a:pPr algn="justLow" rtl="1">
              <a:lnSpc>
                <a:spcPct val="150000"/>
              </a:lnSpc>
            </a:pPr>
            <a:r>
              <a:rPr lang="ar-EG" sz="1400" dirty="0">
                <a:latin typeface="Alexandria"/>
              </a:rPr>
              <a:t>أشارت دراسات سابقة إلى أن المقالات المكتوبة بواسطة البشر تتسم بالخصوصية والتنوع وغنى المعلومات، في حين يميل </a:t>
            </a:r>
            <a:r>
              <a:rPr lang="en-US" sz="1400" dirty="0">
                <a:latin typeface="Alexandria"/>
              </a:rPr>
              <a:t>ChatGPT </a:t>
            </a:r>
            <a:r>
              <a:rPr lang="ar-EG" sz="1400" dirty="0">
                <a:latin typeface="Alexandria"/>
              </a:rPr>
              <a:t>إلى استخدام مصطلحات عامة، مع التركيز على السلاسة والترابط المنطقي على حساب الدقة السياقية. وعندما قارن جرّاحو العظام بين الملخصات الأصلية وتلك التي أنتجها الذكاء الاصطناعي، وجدوا أن جودة الملخصات البشرية أعلى، رغم أن الفروق لم تكن ذات دلالة إحصائية.</a:t>
            </a:r>
          </a:p>
          <a:p>
            <a:pPr algn="justLow" rtl="1">
              <a:lnSpc>
                <a:spcPct val="150000"/>
              </a:lnSpc>
            </a:pPr>
            <a:r>
              <a:rPr lang="ar-EG" sz="1400" dirty="0">
                <a:latin typeface="Alexandria"/>
              </a:rPr>
              <a:t>وفي اختبارات طلب فيها من مراجعين بشريين التمييز بين الملخصات الأصلية وتلك المولدة عبر </a:t>
            </a:r>
            <a:r>
              <a:rPr lang="en-US" sz="1400" dirty="0">
                <a:latin typeface="Alexandria"/>
              </a:rPr>
              <a:t>ChatGPT، </a:t>
            </a:r>
            <a:r>
              <a:rPr lang="ar-EG" sz="1400" dirty="0">
                <a:latin typeface="Alexandria"/>
              </a:rPr>
              <a:t>تمكنوا من التعرف بشكل صحيح على 68% من الملخصات المنتَجة بالذكاء الاصطناعي، لكنهم صنّفوا 14% من الملخصات البشرية خطأً بأنها من إنتاج الذكاء الاصطناعي. وعندما اقتصرت المقارنة على العناوين والملخصات فقط، انخفضت القدرة على التمييز إلى 30% للملخصات المنتَجة بالذكاء الاصطناعي و43.7% للملخصات البشرية، مما يُظهر صعوبة التمييز بينهما بدقة.</a:t>
            </a:r>
          </a:p>
        </p:txBody>
      </p:sp>
    </p:spTree>
    <p:extLst>
      <p:ext uri="{BB962C8B-B14F-4D97-AF65-F5344CB8AC3E}">
        <p14:creationId xmlns:p14="http://schemas.microsoft.com/office/powerpoint/2010/main" val="2641180975"/>
      </p:ext>
    </p:extLst>
  </p:cSld>
  <p:clrMapOvr>
    <a:masterClrMapping/>
  </p:clrMapOvr>
  <p:transition spd="slow" advTm="103846">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34851" y="1854557"/>
            <a:ext cx="5219809" cy="2677656"/>
          </a:xfrm>
          <a:prstGeom prst="rect">
            <a:avLst/>
          </a:prstGeom>
          <a:noFill/>
        </p:spPr>
        <p:txBody>
          <a:bodyPr wrap="square" rtlCol="1">
            <a:spAutoFit/>
          </a:bodyPr>
          <a:lstStyle/>
          <a:p>
            <a:pPr algn="justLow" rtl="1">
              <a:lnSpc>
                <a:spcPct val="150000"/>
              </a:lnSpc>
            </a:pPr>
            <a:r>
              <a:rPr lang="ar-EG" sz="1400" dirty="0">
                <a:latin typeface="Alexandria"/>
              </a:rPr>
              <a:t>كما تمكن أطباء العظام المقيمون وأساتذة التخصص من تحديد مصدر الملخصات بنسبة 34.9% و31.7% فقط، بينما حققت أداتا كشف ذكاء اصطناعي دقة أعلى بلغت 42.9% و66.6%. وعندما أتيح للمراجعين قراءة النص الكامل للمقال المصاحب للملخص المنتَج بالذكاء الاصطناعي، وصلت دقة التمييز إلى 93%. وكانت جودة الملخصات المولدة أقل بوضوح في الصيغ غير </a:t>
            </a:r>
            <a:r>
              <a:rPr lang="ar-EG" sz="1400" dirty="0" err="1">
                <a:latin typeface="Alexandria"/>
              </a:rPr>
              <a:t>المهيكلة</a:t>
            </a:r>
            <a:r>
              <a:rPr lang="ar-EG" sz="1400" dirty="0">
                <a:latin typeface="Alexandria"/>
              </a:rPr>
              <a:t>، بينما لم تُسجل فروقات في الجودة في الملخصات </a:t>
            </a:r>
            <a:r>
              <a:rPr lang="ar-EG" sz="1400" dirty="0" err="1">
                <a:latin typeface="Alexandria"/>
              </a:rPr>
              <a:t>المهيكلة</a:t>
            </a:r>
            <a:r>
              <a:rPr lang="ar-EG" sz="1400" dirty="0">
                <a:latin typeface="Alexandria"/>
              </a:rPr>
              <a:t> ذات الأقسام الأربعة. وبشكل عام، لم تستوفِ الملخصات المنتجة بالذكاء الاصطناعي مستوى الجودة المطلوب للنشر، وتمكن المراجعون ذوو الخبرة من التعرف عليها بسهولة أكبر، في حين يصعب اكتشافها على المراجعين الأقل خبرة.</a:t>
            </a:r>
            <a:r>
              <a:rPr lang="en-US" sz="1400" dirty="0">
                <a:latin typeface="Alexandria"/>
              </a:rPr>
              <a:t> </a:t>
            </a:r>
            <a:endParaRPr lang="ar-EG" sz="1400" dirty="0">
              <a:latin typeface="Alexandria"/>
            </a:endParaRPr>
          </a:p>
        </p:txBody>
      </p:sp>
    </p:spTree>
    <p:extLst>
      <p:ext uri="{BB962C8B-B14F-4D97-AF65-F5344CB8AC3E}">
        <p14:creationId xmlns:p14="http://schemas.microsoft.com/office/powerpoint/2010/main" val="802553939"/>
      </p:ext>
    </p:extLst>
  </p:cSld>
  <p:clrMapOvr>
    <a:masterClrMapping/>
  </p:clrMapOvr>
  <p:transition spd="slow" advTm="69367">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58344" y="1285191"/>
            <a:ext cx="5575701" cy="2000548"/>
          </a:xfrm>
          <a:prstGeom prst="rect">
            <a:avLst/>
          </a:prstGeom>
          <a:noFill/>
        </p:spPr>
        <p:txBody>
          <a:bodyPr wrap="square" rtlCol="0">
            <a:spAutoFit/>
          </a:bodyPr>
          <a:lstStyle/>
          <a:p>
            <a:pPr algn="justLow" rtl="1"/>
            <a:r>
              <a:rPr lang="ar-EG" sz="2000" b="1" dirty="0">
                <a:solidFill>
                  <a:srgbClr val="669BBC"/>
                </a:solidFill>
                <a:latin typeface="Alexandria" charset="0"/>
                <a:cs typeface="Alexandria" charset="0"/>
              </a:rPr>
              <a:t>ما مدى دقة الأدوات المستخدمة في كشف المقالات المساعدة بالذكاء الاصطناعي؟</a:t>
            </a:r>
            <a:endParaRPr lang="en-US" sz="2000" b="1" dirty="0">
              <a:solidFill>
                <a:srgbClr val="669BBC"/>
              </a:solidFill>
              <a:latin typeface="Alexandria" charset="0"/>
              <a:cs typeface="Alexandria" charset="0"/>
            </a:endParaRPr>
          </a:p>
          <a:p>
            <a:pPr algn="justLow" rtl="1"/>
            <a:r>
              <a:rPr lang="ar-EG" sz="1400" dirty="0">
                <a:latin typeface="Alexandria" charset="0"/>
                <a:cs typeface="Alexandria" charset="0"/>
              </a:rPr>
              <a:t>نظرًا لاختلاف الخصائص اللغوية بين النصوص البشرية وتلك المنتَجة بالذكاء الاصطناعي، يمكن للخوارزميات رصد المحتوى المولّد آليًا بكفاءة. ففي مجالات الكيمياء، أمكن اكتشاف الكتابة المنتَجة بالذكاء الاصطناعي بدقة عالية عند تحليل مقدمات المقالات. وبرغم أن كاشفًا تم تطويره بعد </a:t>
            </a:r>
            <a:r>
              <a:rPr lang="en-US" sz="1400" dirty="0">
                <a:latin typeface="Alexandria" charset="0"/>
                <a:cs typeface="Alexandria" charset="0"/>
              </a:rPr>
              <a:t>GPT-4 </a:t>
            </a:r>
            <a:r>
              <a:rPr lang="ar-EG" sz="1400" dirty="0">
                <a:latin typeface="Alexandria" charset="0"/>
                <a:cs typeface="Alexandria" charset="0"/>
              </a:rPr>
              <a:t>بشهر واحد فقط حقق دقة 100% في مجالات الكيمياء، إلا أن أداؤه في مجالات أخرى ذات أساليب تجريبية أكثر تنوعًا ما يزال غير واضح. كما أمكن كشف الملخصات الطبية المنتَجة من عناوين المقالات بدقة تجاوزت 99.9% باستخدام </a:t>
            </a:r>
            <a:r>
              <a:rPr lang="en-US" sz="1400" dirty="0">
                <a:latin typeface="Alexandria" charset="0"/>
                <a:cs typeface="Alexandria" charset="0"/>
              </a:rPr>
              <a:t>GPT-2 Output Detector. </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741886"/>
      </p:ext>
    </p:extLst>
  </p:cSld>
  <p:clrMapOvr>
    <a:masterClrMapping/>
  </p:clrMapOvr>
  <mc:AlternateContent xmlns:mc="http://schemas.openxmlformats.org/markup-compatibility/2006" xmlns:p14="http://schemas.microsoft.com/office/powerpoint/2010/main">
    <mc:Choice Requires="p14">
      <p:transition spd="slow" p14:dur="2000" advTm="90271"/>
    </mc:Choice>
    <mc:Fallback xmlns="">
      <p:transition spd="slow" advTm="9027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6162" y="1155869"/>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31066" y="1549486"/>
            <a:ext cx="4899772" cy="2677656"/>
          </a:xfrm>
          <a:prstGeom prst="rect">
            <a:avLst/>
          </a:prstGeom>
        </p:spPr>
        <p:txBody>
          <a:bodyPr wrap="square">
            <a:spAutoFit/>
          </a:bodyPr>
          <a:lstStyle/>
          <a:p>
            <a:pPr algn="justLow" rtl="1">
              <a:lnSpc>
                <a:spcPct val="150000"/>
              </a:lnSpc>
            </a:pPr>
            <a:r>
              <a:rPr lang="ar-EG" sz="1400" dirty="0">
                <a:latin typeface="Alexandria"/>
                <a:cs typeface="Simplified Arabic" panose="02020603050405020304" pitchFamily="18" charset="-78"/>
              </a:rPr>
              <a:t>وقد تبين أن نحو 50% من النصوص المولدة باستخدام تقنيات الإخفاء اللغوي يتم تصنيفها خطأً على أنها مكتوبة بواسطة البشر. وبلغت دقة التمييز 96% للنصوص البشرية، و76% للنصوص المترجمة آليًا، و74% للنصوص المنتَجة من دون تعديل، و42% للنصوص المنتجة ثم تحريرها بشريًا، و26% فقط للنصوص المنتجة ثم إعادة صياغتها آليًا. وتوضح هذه النتائج أن أدوات الكشف—على الرغم من أهميتها للمراجعين—لا تزال تواجه صعوبات كبيرة، خصوصًا عند التعامل مع نصوص معدّلة ومُعاد صياغتها بدقة. ويشبه هذا الوضع سباقًا مستمرًا بين أدوات التوليد وأدوات الكشف، حيث يحاول كل طرف التفوّق على الآخر.</a:t>
            </a:r>
            <a:endParaRPr lang="en-US" sz="1400" dirty="0">
              <a:latin typeface="Alexandria"/>
              <a:cs typeface="Simplified Arabic" panose="02020603050405020304" pitchFamily="18" charset="-78"/>
            </a:endParaRPr>
          </a:p>
        </p:txBody>
      </p:sp>
      <p:sp>
        <p:nvSpPr>
          <p:cNvPr id="17" name="TextBox 16"/>
          <p:cNvSpPr txBox="1"/>
          <p:nvPr/>
        </p:nvSpPr>
        <p:spPr>
          <a:xfrm>
            <a:off x="6936942" y="3996751"/>
            <a:ext cx="4962958" cy="1384995"/>
          </a:xfrm>
          <a:prstGeom prst="rect">
            <a:avLst/>
          </a:prstGeom>
          <a:noFill/>
        </p:spPr>
        <p:txBody>
          <a:bodyPr wrap="square" rtlCol="0">
            <a:spAutoFit/>
          </a:bodyPr>
          <a:lstStyle/>
          <a:p>
            <a:pPr algn="ctr"/>
            <a:r>
              <a:rPr lang="ar-EG" sz="1400" dirty="0">
                <a:latin typeface="Alexandria"/>
                <a:cs typeface="Simplified Arabic" panose="02020603050405020304" pitchFamily="18" charset="-78"/>
              </a:rPr>
              <a:t>وفي دراسة أخرى، كشف </a:t>
            </a:r>
            <a:r>
              <a:rPr lang="en-US" sz="1400" dirty="0" err="1">
                <a:latin typeface="Alexandria"/>
                <a:cs typeface="Simplified Arabic" panose="02020603050405020304" pitchFamily="18" charset="-78"/>
              </a:rPr>
              <a:t>ZeroGPT</a:t>
            </a:r>
            <a:r>
              <a:rPr lang="en-US" sz="1400" dirty="0">
                <a:latin typeface="Alexandria"/>
                <a:cs typeface="Simplified Arabic" panose="02020603050405020304" pitchFamily="18" charset="-78"/>
              </a:rPr>
              <a:t> </a:t>
            </a:r>
            <a:r>
              <a:rPr lang="ar-EG" sz="1400" dirty="0">
                <a:latin typeface="Alexandria"/>
                <a:cs typeface="Simplified Arabic" panose="02020603050405020304" pitchFamily="18" charset="-78"/>
              </a:rPr>
              <a:t>عن النصوص المنتَجة بالذكاء الاصطناعي بدقة تراوحت بين 35% و65%، بينما حقق مصنف النصوص الخاص بـ </a:t>
            </a:r>
            <a:r>
              <a:rPr lang="en-US" sz="1400" dirty="0" err="1">
                <a:latin typeface="Alexandria"/>
                <a:cs typeface="Simplified Arabic" panose="02020603050405020304" pitchFamily="18" charset="-78"/>
              </a:rPr>
              <a:t>OpenAI</a:t>
            </a:r>
            <a:r>
              <a:rPr lang="en-US" sz="1400" dirty="0">
                <a:latin typeface="Alexandria"/>
                <a:cs typeface="Simplified Arabic" panose="02020603050405020304" pitchFamily="18" charset="-78"/>
              </a:rPr>
              <a:t> </a:t>
            </a:r>
            <a:r>
              <a:rPr lang="ar-EG" sz="1400" dirty="0">
                <a:latin typeface="Alexandria"/>
                <a:cs typeface="Simplified Arabic" panose="02020603050405020304" pitchFamily="18" charset="-78"/>
              </a:rPr>
              <a:t>دقة بين 10% و55%. وعند تقييم أداء أدوات مثل </a:t>
            </a:r>
            <a:r>
              <a:rPr lang="en-US" sz="1400" dirty="0" err="1">
                <a:latin typeface="Alexandria"/>
                <a:cs typeface="Simplified Arabic" panose="02020603050405020304" pitchFamily="18" charset="-78"/>
              </a:rPr>
              <a:t>GPTZero</a:t>
            </a:r>
            <a:r>
              <a:rPr lang="en-US" sz="1400" dirty="0">
                <a:latin typeface="Alexandria"/>
                <a:cs typeface="Simplified Arabic" panose="02020603050405020304" pitchFamily="18" charset="-78"/>
              </a:rPr>
              <a:t> </a:t>
            </a:r>
            <a:r>
              <a:rPr lang="ar-EG" sz="1400" dirty="0">
                <a:latin typeface="Alexandria"/>
                <a:cs typeface="Simplified Arabic" panose="02020603050405020304" pitchFamily="18" charset="-78"/>
              </a:rPr>
              <a:t>و</a:t>
            </a:r>
            <a:r>
              <a:rPr lang="en-US" sz="1400" dirty="0" err="1">
                <a:latin typeface="Alexandria"/>
                <a:cs typeface="Simplified Arabic" panose="02020603050405020304" pitchFamily="18" charset="-78"/>
              </a:rPr>
              <a:t>ZeroGPT</a:t>
            </a:r>
            <a:r>
              <a:rPr lang="en-US" sz="1400" dirty="0">
                <a:latin typeface="Alexandria"/>
                <a:cs typeface="Simplified Arabic" panose="02020603050405020304" pitchFamily="18" charset="-78"/>
              </a:rPr>
              <a:t> </a:t>
            </a:r>
            <a:r>
              <a:rPr lang="ar-EG" sz="1400" dirty="0">
                <a:latin typeface="Alexandria"/>
                <a:cs typeface="Simplified Arabic" panose="02020603050405020304" pitchFamily="18" charset="-78"/>
              </a:rPr>
              <a:t>و</a:t>
            </a:r>
            <a:r>
              <a:rPr lang="en-US" sz="1400" dirty="0">
                <a:latin typeface="Alexandria"/>
                <a:cs typeface="Simplified Arabic" panose="02020603050405020304" pitchFamily="18" charset="-78"/>
              </a:rPr>
              <a:t>Writer AI Content Detector </a:t>
            </a:r>
            <a:r>
              <a:rPr lang="ar-EG" sz="1400" dirty="0">
                <a:latin typeface="Alexandria"/>
                <a:cs typeface="Simplified Arabic" panose="02020603050405020304" pitchFamily="18" charset="-78"/>
              </a:rPr>
              <a:t>و</a:t>
            </a:r>
            <a:r>
              <a:rPr lang="en-US" sz="1400" dirty="0">
                <a:latin typeface="Alexandria"/>
                <a:cs typeface="Simplified Arabic" panose="02020603050405020304" pitchFamily="18" charset="-78"/>
              </a:rPr>
              <a:t>Originality، </a:t>
            </a:r>
            <a:r>
              <a:rPr lang="ar-EG" sz="1400" dirty="0">
                <a:latin typeface="Alexandria"/>
                <a:cs typeface="Simplified Arabic" panose="02020603050405020304" pitchFamily="18" charset="-78"/>
              </a:rPr>
              <a:t>تبيّن أن </a:t>
            </a:r>
            <a:r>
              <a:rPr lang="en-US" sz="1400" dirty="0">
                <a:latin typeface="Alexandria"/>
                <a:cs typeface="Simplified Arabic" panose="02020603050405020304" pitchFamily="18" charset="-78"/>
              </a:rPr>
              <a:t>Originality </a:t>
            </a:r>
            <a:r>
              <a:rPr lang="ar-EG" sz="1400" dirty="0">
                <a:latin typeface="Alexandria"/>
                <a:cs typeface="Simplified Arabic" panose="02020603050405020304" pitchFamily="18" charset="-78"/>
              </a:rPr>
              <a:t>كان الأكثر تميزًا في التفريق بين النصوص البشرية وتلك المنتجة آليًا. ومع ذلك، أظهرت الدراسات أن استخدام إعادة الصياغة يمكن أن يضعف قدرة هذه الأدوات على الكشف.</a:t>
            </a:r>
            <a:endParaRPr lang="en-US" sz="2400" b="1" dirty="0">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6181308"/>
      </p:ext>
    </p:extLst>
  </p:cSld>
  <p:clrMapOvr>
    <a:masterClrMapping/>
  </p:clrMapOvr>
  <p:transition spd="slow" advTm="117438">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90163" y="1442434"/>
            <a:ext cx="5396248" cy="3185487"/>
          </a:xfrm>
          <a:prstGeom prst="rect">
            <a:avLst/>
          </a:prstGeom>
          <a:noFill/>
        </p:spPr>
        <p:txBody>
          <a:bodyPr wrap="square" rtlCol="0">
            <a:spAutoFit/>
          </a:bodyPr>
          <a:lstStyle/>
          <a:p>
            <a:pPr lvl="0" algn="justLow" rtl="1">
              <a:lnSpc>
                <a:spcPct val="150000"/>
              </a:lnSpc>
            </a:pPr>
            <a:r>
              <a:rPr lang="ar-EG" b="1" dirty="0">
                <a:solidFill>
                  <a:srgbClr val="00AEEF"/>
                </a:solidFill>
                <a:latin typeface="Alexandria" charset="0"/>
                <a:cs typeface="Alexandria" charset="0"/>
              </a:rPr>
              <a:t>هل ينبغي استخدام الذكاء الاصطناعي في دعم المراجعين والمحررين أثناء عملية التحكيم؟</a:t>
            </a:r>
            <a:endParaRPr lang="en-US" b="1" dirty="0">
              <a:solidFill>
                <a:srgbClr val="00AEEF"/>
              </a:solidFill>
              <a:latin typeface="Alexandria" charset="0"/>
              <a:cs typeface="Alexandria" charset="0"/>
            </a:endParaRPr>
          </a:p>
          <a:p>
            <a:pPr lvl="0" algn="justLow" rtl="1">
              <a:lnSpc>
                <a:spcPct val="150000"/>
              </a:lnSpc>
            </a:pPr>
            <a:r>
              <a:rPr lang="ar-EG" sz="1400" dirty="0">
                <a:solidFill>
                  <a:srgbClr val="2D3956"/>
                </a:solidFill>
                <a:latin typeface="Alexandria" charset="0"/>
                <a:cs typeface="Alexandria" charset="0"/>
              </a:rPr>
              <a:t>عند استخدام </a:t>
            </a:r>
            <a:r>
              <a:rPr lang="en-US" sz="1400" dirty="0">
                <a:solidFill>
                  <a:srgbClr val="2D3956"/>
                </a:solidFill>
                <a:latin typeface="Alexandria" charset="0"/>
                <a:cs typeface="Alexandria" charset="0"/>
              </a:rPr>
              <a:t>ChatGPT، </a:t>
            </a:r>
            <a:r>
              <a:rPr lang="ar-EG" sz="1400" dirty="0">
                <a:solidFill>
                  <a:srgbClr val="2D3956"/>
                </a:solidFill>
                <a:latin typeface="Alexandria" charset="0"/>
                <a:cs typeface="Alexandria" charset="0"/>
              </a:rPr>
              <a:t>تمكن المراجعون من التمييز بين النصوص البشرية وتلك المنتجة بالذكاء الاصطناعي بنسبة 38.9% فقط، بينما أبدى 25.9% منهم اعتراضًا على ذلك، رغم أن العديد من المحررين اعتبروا استخدام الذكاء الاصطناعي مقبولًا. ولهذا يرى عدد كبير من المحررين أن الملخصات المنتَجة بالذكاء الاصطناعي تصلح لأغراض التلخيص والتحرير اللغوي. وتواجه أدوات الكشف المستخدمة من قبل المراجعين صعوبات في اكتشاف النصوص المعتمدة على الذكاء الاصطناعي، مما يجعل من الضروري موازنة المخاطر والفوائد عند استخدام هذه التقنيات في عملية التحكيم</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63816"/>
    </mc:Choice>
    <mc:Fallback xmlns="">
      <p:transition spd="slow" advTm="6381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958622" y="51377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000821"/>
          </a:xfrm>
          <a:prstGeom prst="rect">
            <a:avLst/>
          </a:prstGeom>
          <a:noFill/>
        </p:spPr>
        <p:txBody>
          <a:bodyPr wrap="square" rtlCol="0">
            <a:spAutoFit/>
          </a:bodyPr>
          <a:lstStyle/>
          <a:p>
            <a:pPr algn="justLow" rtl="1">
              <a:lnSpc>
                <a:spcPct val="150000"/>
              </a:lnSpc>
            </a:pPr>
            <a:r>
              <a:rPr lang="en-US" sz="1400" dirty="0">
                <a:latin typeface="Alexandria" charset="0"/>
                <a:cs typeface="Alexandria" charset="0"/>
              </a:rPr>
              <a:t> </a:t>
            </a:r>
            <a:r>
              <a:rPr lang="ar-EG" sz="1400" dirty="0">
                <a:latin typeface="Alexandria" charset="0"/>
                <a:cs typeface="Alexandria" charset="0"/>
              </a:rPr>
              <a:t>. فقد أظهرت تقييمات </a:t>
            </a:r>
            <a:r>
              <a:rPr lang="en-US" sz="1400" dirty="0">
                <a:latin typeface="Alexandria" charset="0"/>
                <a:cs typeface="Alexandria" charset="0"/>
              </a:rPr>
              <a:t>MEDLINE  </a:t>
            </a:r>
            <a:r>
              <a:rPr lang="ar-EG" sz="1400" dirty="0">
                <a:latin typeface="Alexandria" charset="0"/>
                <a:cs typeface="Alexandria" charset="0"/>
              </a:rPr>
              <a:t>أن </a:t>
            </a:r>
            <a:r>
              <a:rPr lang="en-US" sz="1400" dirty="0">
                <a:latin typeface="Alexandria" charset="0"/>
                <a:cs typeface="Alexandria" charset="0"/>
              </a:rPr>
              <a:t>Originality </a:t>
            </a:r>
            <a:r>
              <a:rPr lang="ar-EG" sz="1400" dirty="0">
                <a:latin typeface="Alexandria" charset="0"/>
                <a:cs typeface="Alexandria" charset="0"/>
              </a:rPr>
              <a:t>حققت حساسية بلغت 100%، وخصوصية بنسبة 95%، ودقة بلغت 97.6% في التمييز بين النصوص، رغم أن احتمال وجود نص مولّد ارتفع من 21.7% إلى 36.7%.كما أظهرت المقارنات بين تقييمات المراجعين البشر و</a:t>
            </a:r>
            <a:r>
              <a:rPr lang="en-US" sz="1400" dirty="0">
                <a:latin typeface="Alexandria" charset="0"/>
                <a:cs typeface="Alexandria" charset="0"/>
              </a:rPr>
              <a:t>ChatGPT </a:t>
            </a:r>
            <a:r>
              <a:rPr lang="ar-EG" sz="1400" dirty="0">
                <a:latin typeface="Alexandria" charset="0"/>
                <a:cs typeface="Alexandria" charset="0"/>
              </a:rPr>
              <a:t>للمقالات المقبولة تشابهًا كبيرًا، لكن ظهرت فروقات أكبر في تقييم المقالات المرفوضة، مما يعكس عدم ثبات تقييمات الذكاء الاصطناعي في الحالات الحدية. وبناء على الأدلة المتوفرة، يمكن القول إن الذكاء الاصطناعي قادر على تسريع عملية التحكيم وتحسين كفاءة مراجعة المحتوى، إلا أنه لا يمكنه، في أي مرحلة، أن يحل محل المراجع البشري.</a:t>
            </a:r>
          </a:p>
          <a:p>
            <a:pPr algn="justLow" rtl="1">
              <a:lnSpc>
                <a:spcPct val="150000"/>
              </a:lnSpc>
            </a:pP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65705"/>
    </mc:Choice>
    <mc:Fallback xmlns="">
      <p:transition spd="slow" advTm="6570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378039"/>
            <a:ext cx="6031107" cy="4765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61375" y="1790163"/>
            <a:ext cx="5241701" cy="2431435"/>
          </a:xfrm>
          <a:prstGeom prst="rect">
            <a:avLst/>
          </a:prstGeom>
          <a:noFill/>
        </p:spPr>
        <p:txBody>
          <a:bodyPr wrap="square" rtlCol="1">
            <a:spAutoFit/>
          </a:bodyPr>
          <a:lstStyle/>
          <a:p>
            <a:pPr algn="ctr" rtl="1"/>
            <a:r>
              <a:rPr lang="ar-EG" sz="2000" b="1" dirty="0">
                <a:solidFill>
                  <a:srgbClr val="00AEEF"/>
                </a:solidFill>
                <a:latin typeface="Alexandria"/>
              </a:rPr>
              <a:t>أخلاقيات البحث عند استخدام الذكاء الاصطناعي: اعتبارات ضرورية للمؤلفين والمراجعين والمحررين</a:t>
            </a:r>
          </a:p>
          <a:p>
            <a:pPr algn="just" rtl="1"/>
            <a:r>
              <a:rPr lang="ar-EG" sz="1400" dirty="0">
                <a:latin typeface="Alexandria"/>
              </a:rPr>
              <a:t>من المتوقع أن يزداد استخدام </a:t>
            </a:r>
            <a:r>
              <a:rPr lang="en-US" sz="1400" dirty="0">
                <a:latin typeface="Alexandria"/>
              </a:rPr>
              <a:t>ChatGPT </a:t>
            </a:r>
            <a:r>
              <a:rPr lang="ar-EG" sz="1400" dirty="0">
                <a:latin typeface="Alexandria"/>
              </a:rPr>
              <a:t>وأدوات الذكاء الاصطناعي المشابهة في كتابة المقالات العلمية، نظرًا لإمكانية توظيفها في مراحل متعددة من عملية البحث. غير أنّ هذا الاعتماد المتزايد يثير عددًا من الإشكاليات الأخلاقية، بما في ذلك المخاطر المتعلقة بالنزاهة الأكاديمية وشفافية المنهجية ودقة البيانات .ويتطلّب التعامل مع هذه التحديات جهداً تكاملياً من جميع الأطراف الأكاديمية، من خلال تعزيز أنظمة المراجعة باستخدام تقنيات قادرة على كشف الانتحال الناتج عن الذكاء الاصطناعي، والدعوة إلى رفع معايير السلوك الأخلاقي في المجتمع البحثي، ووضع إرشادات واضحة وقابلة للتنفيذ بشأن الاستخدام المسؤول والشفاف لأدوات الذكاء الاصطناعي .</a:t>
            </a:r>
            <a:endParaRPr lang="ar-EG" dirty="0"/>
          </a:p>
        </p:txBody>
      </p:sp>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72404"/>
    </mc:Choice>
    <mc:Fallback xmlns="">
      <p:transition spd="slow" advTm="7240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00767" y="1468193"/>
            <a:ext cx="6014434" cy="4344998"/>
          </a:xfrm>
          <a:prstGeom prst="rect">
            <a:avLst/>
          </a:prstGeom>
          <a:noFill/>
        </p:spPr>
        <p:txBody>
          <a:bodyPr wrap="square" rtlCol="0">
            <a:spAutoFit/>
          </a:bodyPr>
          <a:lstStyle/>
          <a:p>
            <a:pPr algn="justLow" rtl="1">
              <a:lnSpc>
                <a:spcPct val="150000"/>
              </a:lnSpc>
            </a:pPr>
            <a:r>
              <a:rPr lang="ar-EG" sz="1400" b="1" dirty="0">
                <a:solidFill>
                  <a:srgbClr val="00B0F0"/>
                </a:solidFill>
                <a:latin typeface="Alexandria" charset="0"/>
                <a:cs typeface="Alexandria" charset="0"/>
              </a:rPr>
              <a:t>درجات التشابه المرتفعة ومخاطر انتهاك حقوق النشر في تعلم الذكاء الاصطناعي</a:t>
            </a:r>
          </a:p>
          <a:p>
            <a:pPr algn="justLow" rtl="1">
              <a:lnSpc>
                <a:spcPct val="150000"/>
              </a:lnSpc>
            </a:pPr>
            <a:r>
              <a:rPr lang="ar-EG" sz="1400" dirty="0">
                <a:latin typeface="Alexandria" charset="0"/>
                <a:cs typeface="Alexandria" charset="0"/>
              </a:rPr>
              <a:t>يعتمد الذكاء الاصطناعي التوليدي بصورة رئيسية على البيانات المتاحة للعامة في عملية التعلم، مما يعني أنّه قد لا يصل دائمًا إلى أكثر المعلومات مهنية أو أحدثها. وإذا جرى تضمين معلومات غير دقيقة من محتوى تولده أنظمة الذكاء الاصطناعي في المقالات العلمية، فقد تظهر إشكاليات مثل التحيّز في البيانات. وخلال عملية التدريب، يُنتج الذكاء الاصطناعي النصوص بطريقة احتمالية، الأمر الذي يجعله يقدّم محتوى قد يشبه بدرجة كبيرة أبحاثًا أو مصادر قائمة. وتثير هذه الدرجة من التشابه احتمالية الوقوع في انتهاك حقوق النشر نتيجة استخدام بيانات التدريب دون نسب واضح أو بسبب التشابه الذي يرقى إلى السرقة الفكرية. وقد ظهرت بالفعل قضايا تتعلق بحقوق النشر تخص بيانات إعلامية استُخدمت في تدريب أنظمة الذكاء الاصطناعي، إلى جانب إنتاج صور جديدة اعتمادًا على صور تدريبية جُمعت دون الحصول على إذن. وقد اقترحت المفوضية الأوروبية إطارًا قانونيًا جديدًا لحقوق الملكية الفكرية للأعمال التي ينتجها الذكاء الاصطناعي، بما في ذلك استثناءً متعلقًا بـ "التنقيب عن النصوص والبيانات". كما أن الولايات المتحدة تسمح، وفقًا لتوجيهات التنظيم، بإمكانية تسجيل حقوق النشر للأعمال المنتَجة بالذكاء الاصطناعي تحت شروط محددة.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115955"/>
    </mc:Choice>
    <mc:Fallback xmlns="">
      <p:transition spd="slow" advTm="11595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345048"/>
          </a:xfrm>
          <a:prstGeom prst="rect">
            <a:avLst/>
          </a:prstGeom>
          <a:noFill/>
        </p:spPr>
        <p:txBody>
          <a:bodyPr wrap="square" rtlCol="0">
            <a:spAutoFit/>
          </a:bodyPr>
          <a:lstStyle/>
          <a:p>
            <a:pPr algn="justLow" rtl="1">
              <a:lnSpc>
                <a:spcPct val="150000"/>
              </a:lnSpc>
            </a:pPr>
            <a:r>
              <a:rPr lang="ar-EG" sz="1400" b="1" dirty="0">
                <a:latin typeface="Alexandria" charset="0"/>
                <a:cs typeface="Alexandria" charset="0"/>
              </a:rPr>
              <a:t>وفي ضوء هذه التطورات، أقرّ البرلمان الأوروبي "قانون الذكاء الاصطناعي" في مارس 2024. وبناءً على ذلك، فإنّ استخدام محتوى مولّد بالذكاء الاصطناعي في المقالات دون التحقق منه قد يعرّض المؤلف لمساءلة قانونية تتعلق بانتهاك حقوق النشر، مما يجعل المراجعة الدقيقة والتحقق اللاحق ضرورة ملحة.</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28805"/>
    </mc:Choice>
    <mc:Fallback xmlns="">
      <p:transition spd="slow" advTm="2880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4438203"/>
          </a:xfrm>
          <a:prstGeom prst="rect">
            <a:avLst/>
          </a:prstGeom>
          <a:noFill/>
        </p:spPr>
        <p:txBody>
          <a:bodyPr wrap="square" rtlCol="0">
            <a:spAutoFit/>
          </a:bodyPr>
          <a:lstStyle/>
          <a:p>
            <a:pPr algn="justLow" rtl="1">
              <a:lnSpc>
                <a:spcPct val="150000"/>
              </a:lnSpc>
            </a:pPr>
            <a:r>
              <a:rPr lang="ar-EG" b="1" dirty="0">
                <a:solidFill>
                  <a:srgbClr val="00B0F0"/>
                </a:solidFill>
                <a:latin typeface="Alexandria" charset="0"/>
                <a:cs typeface="Alexandria" charset="0"/>
              </a:rPr>
              <a:t>المخاوف المتعلّقة بتدنّي الجودة بسبب ضعف الاستشهادات والمراجع في محتوى الذكاء الاصطناعي</a:t>
            </a:r>
          </a:p>
          <a:p>
            <a:pPr algn="justLow" rtl="1">
              <a:lnSpc>
                <a:spcPct val="150000"/>
              </a:lnSpc>
            </a:pPr>
            <a:r>
              <a:rPr lang="ar-EG" sz="1400" dirty="0">
                <a:latin typeface="Alexandria" charset="0"/>
                <a:cs typeface="Alexandria" charset="0"/>
              </a:rPr>
              <a:t>إن ضمان موثوقية ودقة محتوى المقالات أمر بالغ الأهمية في البحث العلمي، إذ إن إنتاج محتوى مضلّل أو غير دقيق يهدّد النزاهة العلمية. ويمكن أن يؤدي الإفراط في استخدام النصوص التي تولّدها أنظمة الذكاء الاصطناعي دون توثيق مناسب إلى وقوع سرقات أدبية غير مقصودة. فالسرقة الأدبية، سواء تعلّقت بالألفاظ أو بالأفكار، تقوّض أسس النزاهة البحثية. ورغم أنّ سرقة الأفكار كانت ولا تزال مرفوضة أساسًا، فإن المواقف تجاه سرقة النصوص تختلف بحسب السياقات الثقافية. وتبرز أيضًا مشكلة "السرقة الأدبية المزدوجة"، حين يُعيد المؤلف استخدام نص مسروق دون الإشارة إلى مصدره الأصلي، وهو نص قد تكون خوارزميات الذكاء الاصطناعي تعلّمته مسبقًا. ومع ذلك، يبقى من الصعب التأكد بشكل قاطع مما إذا كان النص الذي ينتجه الذكاء الاصطناعي أصيلًا أم لا. وقد تؤدي انتهاكات حقوق النشر الناتجة عن السرقة الأدبية إلى عواقب قانونية تصل إلى المسؤولية الجنائية والمدنية.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7631691"/>
      </p:ext>
    </p:extLst>
  </p:cSld>
  <p:clrMapOvr>
    <a:masterClrMapping/>
  </p:clrMapOvr>
  <mc:AlternateContent xmlns:mc="http://schemas.openxmlformats.org/markup-compatibility/2006" xmlns:p14="http://schemas.microsoft.com/office/powerpoint/2010/main">
    <mc:Choice Requires="p14">
      <p:transition spd="slow" p14:dur="2000" advTm="92857"/>
    </mc:Choice>
    <mc:Fallback xmlns="">
      <p:transition spd="slow" advTm="92857"/>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677656"/>
          </a:xfrm>
          <a:prstGeom prst="rect">
            <a:avLst/>
          </a:prstGeom>
          <a:noFill/>
        </p:spPr>
        <p:txBody>
          <a:bodyPr wrap="square" rtlCol="0">
            <a:spAutoFit/>
          </a:bodyPr>
          <a:lstStyle/>
          <a:p>
            <a:pPr algn="justLow" rtl="1">
              <a:lnSpc>
                <a:spcPct val="150000"/>
              </a:lnSpc>
            </a:pPr>
            <a:r>
              <a:rPr lang="ar-EG" sz="1400" dirty="0">
                <a:solidFill>
                  <a:srgbClr val="2D3956"/>
                </a:solidFill>
                <a:latin typeface="Alexandria" charset="0"/>
                <a:cs typeface="Alexandria" charset="0"/>
              </a:rPr>
              <a:t> وفي مجال طب الكلى، لا تتجاوز دقة </a:t>
            </a:r>
            <a:r>
              <a:rPr lang="ar-EG" sz="1400" dirty="0" err="1">
                <a:solidFill>
                  <a:srgbClr val="2D3956"/>
                </a:solidFill>
                <a:latin typeface="Alexandria" charset="0"/>
                <a:cs typeface="Alexandria" charset="0"/>
              </a:rPr>
              <a:t>الاستشهادات</a:t>
            </a:r>
            <a:r>
              <a:rPr lang="ar-EG" sz="1400" dirty="0">
                <a:solidFill>
                  <a:srgbClr val="2D3956"/>
                </a:solidFill>
                <a:latin typeface="Alexandria" charset="0"/>
                <a:cs typeface="Alexandria" charset="0"/>
              </a:rPr>
              <a:t> في </a:t>
            </a:r>
            <a:r>
              <a:rPr lang="en-US" sz="1400" dirty="0">
                <a:solidFill>
                  <a:srgbClr val="2D3956"/>
                </a:solidFill>
                <a:latin typeface="Alexandria" charset="0"/>
                <a:cs typeface="Alexandria" charset="0"/>
              </a:rPr>
              <a:t>ChatGPT </a:t>
            </a:r>
            <a:r>
              <a:rPr lang="ar-EG" sz="1400" dirty="0">
                <a:solidFill>
                  <a:srgbClr val="2D3956"/>
                </a:solidFill>
                <a:latin typeface="Alexandria" charset="0"/>
                <a:cs typeface="Alexandria" charset="0"/>
              </a:rPr>
              <a:t>نسبة 38%، ورغم أنها أعلى مقارنة ببعض أنظمة الذكاء الاصطناعي الأخرى، فإنها تعكس مشكلة كبيرة في جودة المراجع. إن ضعف الإسناد المرجعي في محتوى الذكاء الاصطناعي لا يؤدي فقط إلى إنتاج مقالات رديئة الجودة، بل قد يرسّخ أيضًا معلومات غير دقيقة إذا لم يتحقق المؤلفون من صحتها. ومع ذلك، نعتقد أن مشكلات غياب </a:t>
            </a:r>
            <a:r>
              <a:rPr lang="ar-EG" sz="1400" dirty="0" err="1">
                <a:solidFill>
                  <a:srgbClr val="2D3956"/>
                </a:solidFill>
                <a:latin typeface="Alexandria" charset="0"/>
                <a:cs typeface="Alexandria" charset="0"/>
              </a:rPr>
              <a:t>الاستشهادات</a:t>
            </a:r>
            <a:r>
              <a:rPr lang="ar-EG" sz="1400" dirty="0">
                <a:solidFill>
                  <a:srgbClr val="2D3956"/>
                </a:solidFill>
                <a:latin typeface="Alexandria" charset="0"/>
                <a:cs typeface="Alexandria" charset="0"/>
              </a:rPr>
              <a:t> وضعف المراجع في </a:t>
            </a:r>
            <a:r>
              <a:rPr lang="en-US" sz="1400" dirty="0">
                <a:solidFill>
                  <a:srgbClr val="2D3956"/>
                </a:solidFill>
                <a:latin typeface="Alexandria" charset="0"/>
                <a:cs typeface="Alexandria" charset="0"/>
              </a:rPr>
              <a:t>ChatGPT </a:t>
            </a:r>
            <a:r>
              <a:rPr lang="ar-EG" sz="1400" dirty="0">
                <a:solidFill>
                  <a:srgbClr val="2D3956"/>
                </a:solidFill>
                <a:latin typeface="Alexandria" charset="0"/>
                <a:cs typeface="Alexandria" charset="0"/>
              </a:rPr>
              <a:t>يمكن تجاوزها باستخدام أدوات ذكاء اصطناعي أكاديمية مثل </a:t>
            </a:r>
            <a:r>
              <a:rPr lang="en-US" sz="1400" dirty="0">
                <a:solidFill>
                  <a:srgbClr val="2D3956"/>
                </a:solidFill>
                <a:latin typeface="Alexandria" charset="0"/>
                <a:cs typeface="Alexandria" charset="0"/>
              </a:rPr>
              <a:t>Scopus AI، </a:t>
            </a:r>
            <a:r>
              <a:rPr lang="ar-EG" sz="1400" dirty="0">
                <a:solidFill>
                  <a:srgbClr val="2D3956"/>
                </a:solidFill>
                <a:latin typeface="Alexandria" charset="0"/>
                <a:cs typeface="Alexandria" charset="0"/>
              </a:rPr>
              <a:t>التي تعتمد في تدريبها على مقالات علمية محكّمة، مما يجعلها أكثر موثوقية في الإسناد المرجعي</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57312"/>
    </mc:Choice>
    <mc:Fallback xmlns="">
      <p:transition spd="slow" advTm="5731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607206"/>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القلق المرتبط بالتزييف، والتحريف، والانتحال، ونزاهة البحث العلمي .</a:t>
            </a:r>
          </a:p>
          <a:p>
            <a:pPr algn="justLow" rtl="1">
              <a:lnSpc>
                <a:spcPct val="150000"/>
              </a:lnSpc>
            </a:pPr>
            <a:r>
              <a:rPr lang="ar-EG" sz="1400" dirty="0">
                <a:latin typeface="Alexandria" charset="0"/>
                <a:cs typeface="Alexandria" charset="0"/>
              </a:rPr>
              <a:t>ترتبط نزاهة البحث العلمي ارتباطًا وثيقًا بالصدق والمصداقية في عملية البحث. يمثل استخدام الذكاء الاصطناعي في تزييف أو تحريف أو انتحال المحتوى ضمن البيانات أو نتائج البحث انتهاكًا خطيرًا لهذه النزاهة. تظهر المخاوف بشكل خاص عند استخدام أدوات الذكاء الاصطناعي لتوليد الصور أو الفيديو مثل </a:t>
            </a:r>
            <a:r>
              <a:rPr lang="en-US" sz="1400" dirty="0">
                <a:latin typeface="Alexandria" charset="0"/>
                <a:cs typeface="Alexandria" charset="0"/>
              </a:rPr>
              <a:t>DALL-E 2 </a:t>
            </a:r>
            <a:r>
              <a:rPr lang="ar-EG" sz="1400" dirty="0">
                <a:latin typeface="Alexandria" charset="0"/>
                <a:cs typeface="Alexandria" charset="0"/>
              </a:rPr>
              <a:t>من </a:t>
            </a:r>
            <a:r>
              <a:rPr lang="en-US" sz="1400" dirty="0" err="1">
                <a:latin typeface="Alexandria" charset="0"/>
                <a:cs typeface="Alexandria" charset="0"/>
              </a:rPr>
              <a:t>OpenAI</a:t>
            </a:r>
            <a:r>
              <a:rPr lang="en-US" sz="1400" dirty="0">
                <a:latin typeface="Alexandria" charset="0"/>
                <a:cs typeface="Alexandria" charset="0"/>
              </a:rPr>
              <a:t>، </a:t>
            </a:r>
            <a:r>
              <a:rPr lang="ar-EG" sz="1400" dirty="0">
                <a:latin typeface="Alexandria" charset="0"/>
                <a:cs typeface="Alexandria" charset="0"/>
              </a:rPr>
              <a:t>و</a:t>
            </a:r>
            <a:r>
              <a:rPr lang="en-US" sz="1400" dirty="0" err="1">
                <a:latin typeface="Alexandria" charset="0"/>
                <a:cs typeface="Alexandria" charset="0"/>
              </a:rPr>
              <a:t>Midjourney</a:t>
            </a:r>
            <a:r>
              <a:rPr lang="en-US" sz="1400" dirty="0">
                <a:latin typeface="Alexandria" charset="0"/>
                <a:cs typeface="Alexandria" charset="0"/>
              </a:rPr>
              <a:t>، </a:t>
            </a:r>
            <a:r>
              <a:rPr lang="ar-EG" sz="1400" dirty="0">
                <a:latin typeface="Alexandria" charset="0"/>
                <a:cs typeface="Alexandria" charset="0"/>
              </a:rPr>
              <a:t>و</a:t>
            </a:r>
            <a:r>
              <a:rPr lang="en-US" sz="1400" dirty="0">
                <a:latin typeface="Alexandria" charset="0"/>
                <a:cs typeface="Alexandria" charset="0"/>
              </a:rPr>
              <a:t>Stable Diffusion، </a:t>
            </a:r>
            <a:r>
              <a:rPr lang="ar-EG" sz="1400" dirty="0">
                <a:latin typeface="Alexandria" charset="0"/>
                <a:cs typeface="Alexandria" charset="0"/>
              </a:rPr>
              <a:t>أو </a:t>
            </a:r>
            <a:r>
              <a:rPr lang="en-US" sz="1400" dirty="0" err="1">
                <a:latin typeface="Alexandria" charset="0"/>
                <a:cs typeface="Alexandria" charset="0"/>
              </a:rPr>
              <a:t>Sora</a:t>
            </a:r>
            <a:r>
              <a:rPr lang="en-US" sz="1400" dirty="0">
                <a:latin typeface="Alexandria" charset="0"/>
                <a:cs typeface="Alexandria" charset="0"/>
              </a:rPr>
              <a:t> </a:t>
            </a:r>
            <a:r>
              <a:rPr lang="ar-EG" sz="1400" dirty="0">
                <a:latin typeface="Alexandria" charset="0"/>
                <a:cs typeface="Alexandria" charset="0"/>
              </a:rPr>
              <a:t>لإنشاء صور مستندة إلى الجداول والأشكال لإدراجها في المقالات دون مبرر مناسب، مما قد يؤدي إلى تزييف وتحريف بيانات البحث. علاوة على ذلك، إذا قام الذكاء الاصطناعي بتوليد نصوص مزيفة، أو نسخ مقابلات، أو إجابات على أسئلة، فقد يؤدي ذلك إلى انتشار المعلومات المضللة، وتعزيز التحيز أو التمييز، وتقليل الشفافية، وانتهاك الخصوصية، وتراجع مسؤولية الباحثين ومحاسبتهم. </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72865"/>
    </mc:Choice>
    <mc:Fallback xmlns="">
      <p:transition spd="slow" advTm="7286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647152"/>
          </a:xfrm>
          <a:prstGeom prst="rect">
            <a:avLst/>
          </a:prstGeom>
          <a:noFill/>
        </p:spPr>
        <p:txBody>
          <a:bodyPr wrap="square" rtlCol="0">
            <a:spAutoFit/>
          </a:bodyPr>
          <a:lstStyle/>
          <a:p>
            <a:pPr algn="justLow" rtl="1">
              <a:lnSpc>
                <a:spcPct val="150000"/>
              </a:lnSpc>
            </a:pPr>
            <a:r>
              <a:rPr lang="en-US" sz="1400" dirty="0">
                <a:latin typeface="Alexandria" charset="0"/>
                <a:cs typeface="Alexandria" charset="0"/>
              </a:rPr>
              <a:t> </a:t>
            </a:r>
            <a:r>
              <a:rPr lang="ar-EG" sz="1400" dirty="0">
                <a:latin typeface="Alexandria" charset="0"/>
                <a:cs typeface="Alexandria" charset="0"/>
              </a:rPr>
              <a:t>لذا، تعتبر قدرة المراجعين وأدوات كشف الذكاء الاصطناعي على التعرف على المحتوى الذي تم توليده بواسطة الذكاء الاصطناعي قضية حاسمة يجب على دور النشر معالجتها بشكل عاجل. مع ازدياد انتشار المحتوى الذي يولّده الذكاء الاصطناعي، سيكون من المهم ملاحظة ما إذا كان وضع وسم إلزامي للمحتوى سيعالج بفعالية مشكلات التزييف والتحريف وأمن البيانات. كما أن توليد الذكاء الاصطناعي لنصوص متحيزة أو تمييزية أو غير صحيحة واستخدامها في المقالات قد يثير مشكلات الانتحال ونزاهة البحث، نظرًا لأن هذه النصوص تتسم بالأخطاء والتحريف. يجب على المؤلفين البشريين تحمل المسؤولية الكاملة لضمان أصالة وشفافية ونزاهة وصحة مخطوطاتهم المدعومة بالذكاء الاصطناعي. وفي سياق المقالات المدعومة بالذكاء الاصطناعي، يمكن توقع تطوير مراجعين مدعومين بالذكاء الاصطناعي لمساعدة المحررين في ضمان عدالة وكفاءة عملية التحكيم الأكاديمي.</a:t>
            </a:r>
          </a:p>
          <a:p>
            <a:pPr algn="justLow" rtl="1">
              <a:lnSpc>
                <a:spcPct val="150000"/>
              </a:lnSpc>
            </a:pPr>
            <a:r>
              <a:rPr lang="en-US" sz="1400" dirty="0">
                <a:latin typeface="Alexandria" charset="0"/>
                <a:cs typeface="Alexandria" charset="0"/>
              </a:rPr>
              <a:t>  </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4084"/>
      </p:ext>
    </p:extLst>
  </p:cSld>
  <p:clrMapOvr>
    <a:masterClrMapping/>
  </p:clrMapOvr>
  <mc:AlternateContent xmlns:mc="http://schemas.openxmlformats.org/markup-compatibility/2006" xmlns:p14="http://schemas.microsoft.com/office/powerpoint/2010/main">
    <mc:Choice Requires="p14">
      <p:transition spd="slow" p14:dur="2000" advTm="80371"/>
    </mc:Choice>
    <mc:Fallback xmlns="">
      <p:transition spd="slow" advTm="8037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468531"/>
            <a:ext cx="6134138" cy="4293483"/>
          </a:xfrm>
          <a:prstGeom prst="rect">
            <a:avLst/>
          </a:prstGeom>
          <a:noFill/>
        </p:spPr>
        <p:txBody>
          <a:bodyPr wrap="square" rtlCol="0">
            <a:spAutoFit/>
          </a:bodyPr>
          <a:lstStyle/>
          <a:p>
            <a:pPr algn="justLow" rtl="1">
              <a:lnSpc>
                <a:spcPct val="150000"/>
              </a:lnSpc>
            </a:pPr>
            <a:r>
              <a:rPr lang="ar-EG" sz="1400" b="1" dirty="0">
                <a:solidFill>
                  <a:srgbClr val="00B0F0"/>
                </a:solidFill>
                <a:latin typeface="Alexandria" charset="0"/>
                <a:cs typeface="Alexandria" charset="0"/>
              </a:rPr>
              <a:t>الحاجة إلى معايير موحدة لنسب الفضل للذكاء الاصطناعي ومنع التأليف غير المناسب</a:t>
            </a:r>
            <a:endParaRPr lang="en-US" sz="1400" b="1" dirty="0">
              <a:solidFill>
                <a:srgbClr val="00B0F0"/>
              </a:solidFill>
              <a:latin typeface="Alexandria" charset="0"/>
              <a:cs typeface="Alexandria" charset="0"/>
            </a:endParaRPr>
          </a:p>
          <a:p>
            <a:pPr algn="justLow" rtl="1">
              <a:lnSpc>
                <a:spcPct val="150000"/>
              </a:lnSpc>
            </a:pPr>
            <a:r>
              <a:rPr lang="ar-EG" sz="1400" dirty="0">
                <a:latin typeface="Alexandria" charset="0"/>
                <a:cs typeface="Alexandria" charset="0"/>
              </a:rPr>
              <a:t>حتى الآن،أكدت معظم الدول أنه لكي يكون عمل الذكاء الاصطناعي مؤهلاً لحماية حقوق الطبع والنشر، يجب أن يعكس أفكار ومشاعر بشرية وأن يظهر مستوى أدنى من الإبداع. إذا تم تحديد الذكاء الاصطناعي بشكل خاطئ ككاتب، فإنه لا يُعترف به كمؤلف بموجب قانون حقوق الطبع والنشر نظرًا لكونه غير بشري، وقد يُشكل هذا الخطأ أيضًا انتهاكًا للقانون. على الرغم من إمكانية تقديم مقال تقنيًا مع ذكر الذكاء الاصطناعي ككاتب، إلا أنه من غير المرجح أن يُقبل. تملك العديد من المجلات سياسات تمنع نسب التأليف للذكاء الاصطناعي، مؤكدةً أن المؤلف البشري يجب أن يتحمل المسؤولية الكاملة عن نزاهة المحتوى والالتزام بأخلاقيات البحث العلمي. وقد أظهرت دراسة لسياسات نسب التأليف للذكاء الاصطناعي في 300 مجلة رئيسية أن 58.7% منها تمتلك سياسة محددة للذكاء الاصطناعي، مع سماح 96.6% باستخدام الذكاء الاصطناعي لتحسين جودة المخطوطات، و98.9% تؤكد أن الذكاء الاصطناعي لا يمكن أن يكون مؤلفًا. ومع ذلك، أظهر البحث في قاعدة بيانات المقالات التي أدرجت </a:t>
            </a:r>
            <a:r>
              <a:rPr lang="en-US" sz="1400" dirty="0">
                <a:latin typeface="Alexandria" charset="0"/>
                <a:cs typeface="Alexandria" charset="0"/>
              </a:rPr>
              <a:t>ChatGPT </a:t>
            </a:r>
            <a:r>
              <a:rPr lang="ar-EG" sz="1400" dirty="0">
                <a:latin typeface="Alexandria" charset="0"/>
                <a:cs typeface="Alexandria" charset="0"/>
              </a:rPr>
              <a:t>كمؤلف 16 مقالًا فريدًا بعد عام واحد، وظهرت هذه المقالات بشكل رئيسي في مجلات ومستودعات أو أرشيفات لا تمتلك سياسات واضحة لنسب التأليف للذكاء الاصطناعي.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5790667"/>
      </p:ext>
    </p:extLst>
  </p:cSld>
  <p:clrMapOvr>
    <a:masterClrMapping/>
  </p:clrMapOvr>
  <mc:AlternateContent xmlns:mc="http://schemas.openxmlformats.org/markup-compatibility/2006" xmlns:p14="http://schemas.microsoft.com/office/powerpoint/2010/main">
    <mc:Choice Requires="p14">
      <p:transition spd="slow" p14:dur="2000" advTm="127349"/>
    </mc:Choice>
    <mc:Fallback xmlns="">
      <p:transition spd="slow" advTm="127349"/>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34674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82112" y="1388074"/>
            <a:ext cx="5932038" cy="1991379"/>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في المستقبل، إذا تم اعتماد اقتراح الاتحاد الأوروبي بمنح حقوق الطبع والنشر لمنتجات الذكاء الاصطناعي، فقد تتغير طريقة الاستشهاد بالمؤلفين والمقالات التي تستخدم هذه المنتجات ووضع علامات عليها. ومع ذلك، هناك حاجة ملحة لتطوير سياسات وإرشادات للمؤلفين بشأن استخدام الذكاء الاصطناعي، على أن تُصاغ بالتعاون مع المجتمع الأكاديمي لتأسيس معايير واضحة وموحدة لكل من المؤلفين والمراجعين. كما يمكن لتوصيات لجان أخلاقيات البحث أن توجه هذه النقاشات حول استخدام الذكاء الاصطناعي.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7658356"/>
      </p:ext>
    </p:extLst>
  </p:cSld>
  <p:clrMapOvr>
    <a:masterClrMapping/>
  </p:clrMapOvr>
  <mc:AlternateContent xmlns:mc="http://schemas.openxmlformats.org/markup-compatibility/2006" xmlns:p14="http://schemas.microsoft.com/office/powerpoint/2010/main">
    <mc:Choice Requires="p14">
      <p:transition spd="slow" p14:dur="2000" advTm="46926"/>
    </mc:Choice>
    <mc:Fallback xmlns="">
      <p:transition spd="slow" advTm="4692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412124" y="1434600"/>
            <a:ext cx="6903076"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12124" y="1468531"/>
            <a:ext cx="6903076" cy="3284041"/>
          </a:xfrm>
          <a:prstGeom prst="rect">
            <a:avLst/>
          </a:prstGeom>
          <a:noFill/>
        </p:spPr>
        <p:txBody>
          <a:bodyPr wrap="square" rtlCol="0">
            <a:spAutoFit/>
          </a:bodyPr>
          <a:lstStyle/>
          <a:p>
            <a:pPr algn="justLow" rtl="1">
              <a:lnSpc>
                <a:spcPct val="150000"/>
              </a:lnSpc>
            </a:pPr>
            <a:r>
              <a:rPr lang="ar-EG" sz="1400" b="1" dirty="0">
                <a:latin typeface="Alexandria" charset="0"/>
                <a:cs typeface="Alexandria" charset="0"/>
              </a:rPr>
              <a:t>تعطيل البحوث اللاحقة بسبب الانسحابات المتكررة نتيجة الإفراط في استخدام الذكاء الاصطناعي</a:t>
            </a:r>
            <a:endParaRPr lang="en-US" sz="1400" b="1" dirty="0">
              <a:latin typeface="Alexandria" charset="0"/>
              <a:cs typeface="Alexandria" charset="0"/>
            </a:endParaRPr>
          </a:p>
          <a:p>
            <a:pPr algn="justLow" rtl="1">
              <a:lnSpc>
                <a:spcPct val="150000"/>
              </a:lnSpc>
            </a:pPr>
            <a:r>
              <a:rPr lang="ar-EG" sz="1400" dirty="0">
                <a:latin typeface="Alexandria" charset="0"/>
                <a:cs typeface="Alexandria" charset="0"/>
              </a:rPr>
              <a:t>شكل استخدام الذكاء الاصطناعي لتوليد المخطوطات منخفضة الجودة بسرعة، وانتشار المجلات المفترسة التي تعتمد بشكل كبير على الذكاء الاصطناعي للنشر السريع—كما يظهر في سرعة النشر لدى </a:t>
            </a:r>
            <a:r>
              <a:rPr lang="en-US" sz="1400" dirty="0">
                <a:latin typeface="Alexandria" charset="0"/>
                <a:cs typeface="Alexandria" charset="0"/>
              </a:rPr>
              <a:t>MDPI—</a:t>
            </a:r>
            <a:r>
              <a:rPr lang="ar-EG" sz="1400" dirty="0">
                <a:latin typeface="Alexandria" charset="0"/>
                <a:cs typeface="Alexandria" charset="0"/>
              </a:rPr>
              <a:t>مصدر قلق كبير للناشرين والمحررين والمراجعين والقراء وغيرهم من أصحاب المصلحة في صناعة النشر. يؤدي هذا الاتجاه إلى هدر الوقت والجهد في محاولة التحقق من صحة المحتوى. من الضروري التمييز بين المحتوى الذي أنشأه البشر والمحتوى المدعوم بالذكاء الاصطناعي، لا سيما وأن أدوات كشف الذكاء الاصطناعي غير الكاملة تجعل التصنيف الدقيق مستهلكًا للوقت ومكلفًا. إذا لم يتم تطبيق إجراءات تقنية في وقت مبكر من عملية المراجعة لتقييم النصوص والصور المدعومة بالذكاء الاصطناعي، فهناك خطر إنتاج مقالات زائفة أو منخفضة الجودة، مما قد يؤدي إلى زيادة معدلات الانسحاب من </a:t>
            </a:r>
            <a:r>
              <a:rPr lang="ar-EG" sz="1400" dirty="0" err="1">
                <a:latin typeface="Alexandria" charset="0"/>
                <a:cs typeface="Alexandria" charset="0"/>
              </a:rPr>
              <a:t>المجلات.في</a:t>
            </a:r>
            <a:r>
              <a:rPr lang="ar-EG" sz="1400" dirty="0">
                <a:latin typeface="Alexandria" charset="0"/>
                <a:cs typeface="Alexandria" charset="0"/>
              </a:rPr>
              <a:t> عام 2023، كانت قائمة </a:t>
            </a:r>
            <a:r>
              <a:rPr lang="en-US" sz="1400" dirty="0">
                <a:latin typeface="Alexandria" charset="0"/>
                <a:cs typeface="Alexandria" charset="0"/>
              </a:rPr>
              <a:t>Science </a:t>
            </a:r>
            <a:r>
              <a:rPr lang="ar-EG" sz="1400" dirty="0">
                <a:latin typeface="Alexandria" charset="0"/>
                <a:cs typeface="Alexandria" charset="0"/>
              </a:rPr>
              <a:t>تشمل مجلات </a:t>
            </a:r>
            <a:r>
              <a:rPr lang="en-US" sz="1400" dirty="0" err="1">
                <a:latin typeface="Alexandria" charset="0"/>
                <a:cs typeface="Alexandria" charset="0"/>
              </a:rPr>
              <a:t>Hindawi</a:t>
            </a:r>
            <a:r>
              <a:rPr lang="en-US" sz="1400" dirty="0">
                <a:latin typeface="Alexandria" charset="0"/>
                <a:cs typeface="Alexandria" charset="0"/>
              </a:rPr>
              <a:t>، </a:t>
            </a:r>
            <a:r>
              <a:rPr lang="ar-EG" sz="1400" dirty="0">
                <a:latin typeface="Alexandria" charset="0"/>
                <a:cs typeface="Alexandria" charset="0"/>
              </a:rPr>
              <a:t>وهي ناشر تم الاستحواذ عليه من قبل </a:t>
            </a:r>
            <a:r>
              <a:rPr lang="en-US" sz="1400" dirty="0">
                <a:latin typeface="Alexandria" charset="0"/>
                <a:cs typeface="Alexandria" charset="0"/>
              </a:rPr>
              <a:t>Wiley. </a:t>
            </a:r>
            <a:r>
              <a:rPr lang="ar-EG" sz="1400" dirty="0">
                <a:latin typeface="Alexandria" charset="0"/>
                <a:cs typeface="Alexandria" charset="0"/>
              </a:rPr>
              <a:t>ومع إزالة هذه المجلات، قُدر عدد المقالات المنتجة بواسطة "مصانع المقالات" بمئات الآلاف</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11839982"/>
      </p:ext>
    </p:extLst>
  </p:cSld>
  <p:clrMapOvr>
    <a:masterClrMapping/>
  </p:clrMapOvr>
  <mc:AlternateContent xmlns:mc="http://schemas.openxmlformats.org/markup-compatibility/2006" xmlns:p14="http://schemas.microsoft.com/office/powerpoint/2010/main">
    <mc:Choice Requires="p14">
      <p:transition spd="slow" p14:dur="2000" advTm="151760"/>
    </mc:Choice>
    <mc:Fallback xmlns="">
      <p:transition spd="slow" advTm="15176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412124" y="1434600"/>
            <a:ext cx="6903076"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12124" y="1468531"/>
            <a:ext cx="6903076" cy="3323987"/>
          </a:xfrm>
          <a:prstGeom prst="rect">
            <a:avLst/>
          </a:prstGeom>
          <a:noFill/>
        </p:spPr>
        <p:txBody>
          <a:bodyPr wrap="square" rtlCol="0">
            <a:spAutoFit/>
          </a:bodyPr>
          <a:lstStyle/>
          <a:p>
            <a:pPr algn="justLow" rtl="1">
              <a:lnSpc>
                <a:spcPct val="150000"/>
              </a:lnSpc>
            </a:pPr>
            <a:r>
              <a:rPr lang="ar-EG" sz="1400" b="1" dirty="0">
                <a:latin typeface="Alexandria" charset="0"/>
                <a:cs typeface="Alexandria" charset="0"/>
              </a:rPr>
              <a:t>. في عام 2023، قامت </a:t>
            </a:r>
            <a:r>
              <a:rPr lang="en-US" sz="1400" b="1" dirty="0">
                <a:latin typeface="Alexandria" charset="0"/>
                <a:cs typeface="Alexandria" charset="0"/>
              </a:rPr>
              <a:t>Wiley-</a:t>
            </a:r>
            <a:r>
              <a:rPr lang="en-US" sz="1400" b="1" dirty="0" err="1">
                <a:latin typeface="Alexandria" charset="0"/>
                <a:cs typeface="Alexandria" charset="0"/>
              </a:rPr>
              <a:t>Hindawi</a:t>
            </a:r>
            <a:r>
              <a:rPr lang="en-US" sz="1400" b="1" dirty="0">
                <a:latin typeface="Alexandria" charset="0"/>
                <a:cs typeface="Alexandria" charset="0"/>
              </a:rPr>
              <a:t> </a:t>
            </a:r>
            <a:r>
              <a:rPr lang="ar-EG" sz="1400" b="1" dirty="0">
                <a:latin typeface="Alexandria" charset="0"/>
                <a:cs typeface="Alexandria" charset="0"/>
              </a:rPr>
              <a:t>بسحب أكثر من 8,000 مقال من إجمالي حوالي 10,000 مقال بسبب مشكلات مثل النص غير المتماسك والمراجع غير ذات الصلة. جاء العديد من هذه المقالات ضمن أعداد خاصة أشرف عليها محررون ضيوف، مما أدى إلى قرار </a:t>
            </a:r>
            <a:r>
              <a:rPr lang="en-US" sz="1400" b="1" dirty="0">
                <a:latin typeface="Alexandria" charset="0"/>
                <a:cs typeface="Alexandria" charset="0"/>
              </a:rPr>
              <a:t>Wiley </a:t>
            </a:r>
            <a:r>
              <a:rPr lang="ar-EG" sz="1400" b="1" dirty="0">
                <a:latin typeface="Alexandria" charset="0"/>
                <a:cs typeface="Alexandria" charset="0"/>
              </a:rPr>
              <a:t>بالتوقف عن استخدام اسم العلامة التجارية </a:t>
            </a:r>
            <a:r>
              <a:rPr lang="en-US" sz="1400" b="1" dirty="0" err="1">
                <a:latin typeface="Alexandria" charset="0"/>
                <a:cs typeface="Alexandria" charset="0"/>
              </a:rPr>
              <a:t>Hindawi</a:t>
            </a:r>
            <a:r>
              <a:rPr lang="en-US" sz="1400" b="1" dirty="0">
                <a:latin typeface="Alexandria" charset="0"/>
                <a:cs typeface="Alexandria" charset="0"/>
              </a:rPr>
              <a:t>، </a:t>
            </a:r>
            <a:r>
              <a:rPr lang="ar-EG" sz="1400" b="1" dirty="0">
                <a:latin typeface="Alexandria" charset="0"/>
                <a:cs typeface="Alexandria" charset="0"/>
              </a:rPr>
              <a:t>وخسارة سنوية قدرها 35 مليون دولار أمريكي. عندما يتم سحب مقال وإزالته من قواعد البيانات الببليوغرافية بسبب الشكوك المتعلقة بالمراجعة العلمية غير الكافية أو الإفراط في استخدام الذكاء الاصطناعي، تتأثر مصداقية الدراسات أو المراجعات اللاحقة التي تستشهد به أو تناقشه، مما يزعزع النظام المعرفي وثقة المجتمع. يمكن لـ </a:t>
            </a:r>
            <a:r>
              <a:rPr lang="en-US" sz="1400" b="1" dirty="0">
                <a:latin typeface="Alexandria" charset="0"/>
                <a:cs typeface="Alexandria" charset="0"/>
              </a:rPr>
              <a:t>ChatGPT </a:t>
            </a:r>
            <a:r>
              <a:rPr lang="ar-EG" sz="1400" b="1" dirty="0">
                <a:latin typeface="Alexandria" charset="0"/>
                <a:cs typeface="Alexandria" charset="0"/>
              </a:rPr>
              <a:t>تعزيز البحث بشكل كبير من خلال المساعدة في توليد الأفكار وإنشاء المحتوى وتوجيه التجارب، شريطة استخدامه ضمن الإرشادات والحدود التي تحددها المجلات. إذا تم تطبيقه بشكل صحيح، يمكن لـ </a:t>
            </a:r>
            <a:r>
              <a:rPr lang="en-US" sz="1400" b="1" dirty="0">
                <a:latin typeface="Alexandria" charset="0"/>
                <a:cs typeface="Alexandria" charset="0"/>
              </a:rPr>
              <a:t>ChatGPT </a:t>
            </a:r>
            <a:r>
              <a:rPr lang="ar-EG" sz="1400" b="1" dirty="0">
                <a:latin typeface="Alexandria" charset="0"/>
                <a:cs typeface="Alexandria" charset="0"/>
              </a:rPr>
              <a:t>تحسين جودة المقالات وأخلاقيات البحث. ومع ذلك، لا يمكن للذكاء الاصطناعي أن يحل بالكامل محل الأدوار الحيوية للمؤلفين والمراجعين البشريين.</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94899309"/>
      </p:ext>
    </p:extLst>
  </p:cSld>
  <p:clrMapOvr>
    <a:masterClrMapping/>
  </p:clrMapOvr>
  <mc:AlternateContent xmlns:mc="http://schemas.openxmlformats.org/markup-compatibility/2006" xmlns:p14="http://schemas.microsoft.com/office/powerpoint/2010/main">
    <mc:Choice Requires="p14">
      <p:transition spd="slow" p14:dur="2000" advTm="93833"/>
    </mc:Choice>
    <mc:Fallback xmlns="">
      <p:transition spd="slow" advTm="93833"/>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54099" y="566670"/>
            <a:ext cx="9837901" cy="510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2123658"/>
          </a:xfrm>
          <a:prstGeom prst="rect">
            <a:avLst/>
          </a:prstGeom>
          <a:noFill/>
        </p:spPr>
        <p:txBody>
          <a:bodyPr wrap="square" rtlCol="0">
            <a:spAutoFit/>
          </a:bodyPr>
          <a:lstStyle/>
          <a:p>
            <a:pPr algn="justLow" rtl="1">
              <a:lnSpc>
                <a:spcPct val="150000"/>
              </a:lnSpc>
            </a:pPr>
            <a:r>
              <a:rPr lang="ar-EG" b="1" dirty="0">
                <a:solidFill>
                  <a:srgbClr val="0070C0"/>
                </a:solidFill>
                <a:latin typeface="Alexandria" charset="0"/>
                <a:cs typeface="Alexandria" charset="0"/>
              </a:rPr>
              <a:t>خاتمة المحاضرة</a:t>
            </a:r>
            <a:r>
              <a:rPr lang="ar-EG"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تم خلال هذ المحاضرة استعراض نشأة وظهور الذكاء الاصطناعي المدرب على المقالات وتعريف الذكاء الاصطناعي وكيفية استخدام الذكاء الاصطناعي في البحث العلمي ودور الذكاء الاصطناعي في البحث العلمي وأمثلة لأدوات الذكاء الاصطناعي في البحث العلمي واستخدام الذكاء الاصطناعي في كتابة المقالات وتحديد الجوانب التي يمكن أن تساعد فيها تقنيات الذكاء الاصطناعي في كتابة المقالات.</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70490222"/>
      </p:ext>
    </p:extLst>
  </p:cSld>
  <p:clrMapOvr>
    <a:masterClrMapping/>
  </p:clrMapOvr>
  <mc:AlternateContent xmlns:mc="http://schemas.openxmlformats.org/markup-compatibility/2006" xmlns:p14="http://schemas.microsoft.com/office/powerpoint/2010/main">
    <mc:Choice Requires="p14">
      <p:transition spd="slow" p14:dur="2000" advTm="37111"/>
    </mc:Choice>
    <mc:Fallback xmlns="">
      <p:transition spd="slow" advTm="3711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631490"/>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المهمة المطلوبة </a:t>
            </a:r>
            <a:r>
              <a:rPr lang="ar-EG"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في ضوء دراستك لاستخدامات الذكاء الاصطناعي في البحث العلمي، أطلب من الذكاء الاصطناعي كتاب مقدمة عن أي موضوع تختاره في صميم تخصصك، على ان تكون تلك المقدمة موثقة بالمراجع العلمية وفي حدود 100 كلمة، يرجى ادخال الامر له بذات الطريقة « </a:t>
            </a:r>
            <a:r>
              <a:rPr lang="ar-EG" sz="1400" dirty="0">
                <a:solidFill>
                  <a:srgbClr val="0070C0"/>
                </a:solidFill>
                <a:latin typeface="Alexandria" charset="0"/>
                <a:cs typeface="Alexandria" charset="0"/>
              </a:rPr>
              <a:t>اكتب لي مقدمة بحث عن موضوع ...على ان تكون المقدمة موثقة بالمراجع العلمية ومن مجلات علمية موثوقة</a:t>
            </a:r>
            <a:r>
              <a:rPr lang="ar-EG" sz="1400" dirty="0">
                <a:solidFill>
                  <a:srgbClr val="2D3956"/>
                </a:solidFill>
                <a:latin typeface="Alexandria" charset="0"/>
                <a:cs typeface="Alexandria" charset="0"/>
              </a:rPr>
              <a:t>» ، على أن يتم عرض الاجابة في صيغة ملف </a:t>
            </a:r>
            <a:r>
              <a:rPr lang="en-US" sz="1400" dirty="0">
                <a:solidFill>
                  <a:srgbClr val="2D3956"/>
                </a:solidFill>
                <a:latin typeface="Alexandria" charset="0"/>
                <a:cs typeface="Alexandria" charset="0"/>
              </a:rPr>
              <a:t>PDF</a:t>
            </a:r>
            <a:r>
              <a:rPr lang="ar-EG" sz="1400" dirty="0">
                <a:solidFill>
                  <a:srgbClr val="2D3956"/>
                </a:solidFill>
                <a:latin typeface="Alexandria" charset="0"/>
                <a:cs typeface="Alexandria" charset="0"/>
              </a:rPr>
              <a:t> وأيضا فيديو</a:t>
            </a:r>
            <a:r>
              <a:rPr lang="ar-EG" dirty="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مع أطيب التمنيات بالتوفيق،،</a:t>
            </a:r>
            <a:endParaRPr lang="en-US"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6479"/>
    </mc:Choice>
    <mc:Fallback xmlns="">
      <p:transition spd="slow" advTm="46479"/>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079"/>
    </mc:Choice>
    <mc:Fallback xmlns="">
      <p:transition spd="slow" advTm="807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purl.org/dc/terms/"/>
    <ds:schemaRef ds:uri="http://schemas.microsoft.com/office/2006/documentManagement/types"/>
    <ds:schemaRef ds:uri="http://purl.org/dc/elements/1.1/"/>
    <ds:schemaRef ds:uri="http://schemas.openxmlformats.org/package/2006/metadata/core-properties"/>
    <ds:schemaRef ds:uri="49100919-8a76-4266-be0c-7dc583902cb4"/>
    <ds:schemaRef ds:uri="d13aca44-ef33-4cf4-9980-7f0b00e6eeb9"/>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B2D2A638-F62F-4397-9D0D-D0230BFD10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10160</TotalTime>
  <Words>6485</Words>
  <Application>Microsoft Office PowerPoint</Application>
  <PresentationFormat>Widescreen</PresentationFormat>
  <Paragraphs>315</Paragraphs>
  <Slides>54</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54</vt:i4>
      </vt:variant>
    </vt:vector>
  </HeadingPairs>
  <TitlesOfParts>
    <vt:vector size="61" baseType="lpstr">
      <vt:lpstr>Alexandria</vt:lpstr>
      <vt:lpstr>Arial</vt:lpstr>
      <vt:lpstr>Calibri</vt:lpstr>
      <vt:lpstr>Calibri Light</vt:lpstr>
      <vt:lpstr>Simplified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588</cp:revision>
  <dcterms:created xsi:type="dcterms:W3CDTF">2023-04-29T09:08:00Z</dcterms:created>
  <dcterms:modified xsi:type="dcterms:W3CDTF">2025-12-13T09:12:19Z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