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0"/>
  </p:notesMasterIdLst>
  <p:sldIdLst>
    <p:sldId id="480" r:id="rId5"/>
    <p:sldId id="303" r:id="rId6"/>
    <p:sldId id="313" r:id="rId7"/>
    <p:sldId id="481" r:id="rId8"/>
    <p:sldId id="483" r:id="rId9"/>
    <p:sldId id="482" r:id="rId10"/>
    <p:sldId id="518" r:id="rId11"/>
    <p:sldId id="484" r:id="rId12"/>
    <p:sldId id="519" r:id="rId13"/>
    <p:sldId id="520" r:id="rId14"/>
    <p:sldId id="521" r:id="rId15"/>
    <p:sldId id="485" r:id="rId16"/>
    <p:sldId id="486" r:id="rId17"/>
    <p:sldId id="487" r:id="rId18"/>
    <p:sldId id="522" r:id="rId19"/>
    <p:sldId id="523" r:id="rId20"/>
    <p:sldId id="524" r:id="rId21"/>
    <p:sldId id="488" r:id="rId22"/>
    <p:sldId id="525" r:id="rId23"/>
    <p:sldId id="489" r:id="rId24"/>
    <p:sldId id="490" r:id="rId25"/>
    <p:sldId id="491" r:id="rId26"/>
    <p:sldId id="526" r:id="rId27"/>
    <p:sldId id="492" r:id="rId28"/>
    <p:sldId id="493" r:id="rId29"/>
    <p:sldId id="527" r:id="rId30"/>
    <p:sldId id="494" r:id="rId31"/>
    <p:sldId id="528" r:id="rId32"/>
    <p:sldId id="495" r:id="rId33"/>
    <p:sldId id="529" r:id="rId34"/>
    <p:sldId id="530" r:id="rId35"/>
    <p:sldId id="531" r:id="rId36"/>
    <p:sldId id="532" r:id="rId37"/>
    <p:sldId id="533" r:id="rId38"/>
    <p:sldId id="534" r:id="rId39"/>
    <p:sldId id="496" r:id="rId40"/>
    <p:sldId id="498" r:id="rId41"/>
    <p:sldId id="499" r:id="rId42"/>
    <p:sldId id="535" r:id="rId43"/>
    <p:sldId id="500" r:id="rId44"/>
    <p:sldId id="501" r:id="rId45"/>
    <p:sldId id="502" r:id="rId46"/>
    <p:sldId id="503" r:id="rId47"/>
    <p:sldId id="536" r:id="rId48"/>
    <p:sldId id="349"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481"/>
            <p14:sldId id="483"/>
            <p14:sldId id="482"/>
            <p14:sldId id="518"/>
            <p14:sldId id="484"/>
            <p14:sldId id="519"/>
            <p14:sldId id="520"/>
            <p14:sldId id="521"/>
            <p14:sldId id="485"/>
            <p14:sldId id="486"/>
            <p14:sldId id="487"/>
            <p14:sldId id="522"/>
            <p14:sldId id="523"/>
            <p14:sldId id="524"/>
            <p14:sldId id="488"/>
            <p14:sldId id="525"/>
            <p14:sldId id="489"/>
            <p14:sldId id="490"/>
            <p14:sldId id="491"/>
            <p14:sldId id="526"/>
            <p14:sldId id="492"/>
            <p14:sldId id="493"/>
            <p14:sldId id="527"/>
            <p14:sldId id="494"/>
            <p14:sldId id="528"/>
            <p14:sldId id="495"/>
            <p14:sldId id="529"/>
            <p14:sldId id="530"/>
            <p14:sldId id="531"/>
            <p14:sldId id="532"/>
            <p14:sldId id="533"/>
            <p14:sldId id="534"/>
            <p14:sldId id="496"/>
            <p14:sldId id="498"/>
            <p14:sldId id="499"/>
            <p14:sldId id="535"/>
            <p14:sldId id="500"/>
            <p14:sldId id="501"/>
            <p14:sldId id="502"/>
            <p14:sldId id="503"/>
            <p14:sldId id="536"/>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4" autoAdjust="0"/>
    <p:restoredTop sz="93738" autoAdjust="0"/>
  </p:normalViewPr>
  <p:slideViewPr>
    <p:cSldViewPr snapToGrid="0">
      <p:cViewPr varScale="1">
        <p:scale>
          <a:sx n="86" d="100"/>
          <a:sy n="86" d="100"/>
        </p:scale>
        <p:origin x="444"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67405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4329955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12470559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9008789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25113373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9986782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38831341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24934213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3641383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1263943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13318632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16964515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2938865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24759016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126209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32929782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4587522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26212903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28058313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18783959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27441424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32378936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22810245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29447400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165696869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279937030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22081395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13127743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30626294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23935518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23155182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97478101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334869098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276036719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348080367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110094170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128852961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4993402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106768654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315512743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308632927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331384670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293863364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328699656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16339801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3/28/2024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3/28/2024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3/28/2024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3/28/2024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3/28/2024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3/28/2024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3/28/2024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14.xml"/><Relationship Id="rId5" Type="http://schemas.openxmlformats.org/officeDocument/2006/relationships/image" Target="../media/image8.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1.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1.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7.xml"/><Relationship Id="rId1" Type="http://schemas.openxmlformats.org/officeDocument/2006/relationships/slideLayout" Target="../slideLayouts/slideLayout14.xml"/><Relationship Id="rId5" Type="http://schemas.openxmlformats.org/officeDocument/2006/relationships/image" Target="../media/image9.png"/><Relationship Id="rId4" Type="http://schemas.openxmlformats.org/officeDocument/2006/relationships/image" Target="../media/image6.png"/></Relationships>
</file>

<file path=ppt/slides/_rels/slide3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1.xml"/><Relationship Id="rId1" Type="http://schemas.openxmlformats.org/officeDocument/2006/relationships/slideLayout" Target="../slideLayouts/slideLayout14.xml"/><Relationship Id="rId5" Type="http://schemas.openxmlformats.org/officeDocument/2006/relationships/image" Target="../media/image10.png"/><Relationship Id="rId4" Type="http://schemas.openxmlformats.org/officeDocument/2006/relationships/image" Target="../media/image6.png"/></Relationships>
</file>

<file path=ppt/slides/_rels/slide4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5.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svg"/><Relationship Id="rId2" Type="http://schemas.openxmlformats.org/officeDocument/2006/relationships/image" Target="../media/image11.jpeg"/><Relationship Id="rId1" Type="http://schemas.openxmlformats.org/officeDocument/2006/relationships/slideLayout" Target="../slideLayouts/slideLayout15.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105196" y="3794396"/>
            <a:ext cx="4886463" cy="830997"/>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Prepared by</a:t>
            </a:r>
          </a:p>
          <a:p>
            <a:r>
              <a:rPr lang="en-US" sz="2400" b="1" dirty="0">
                <a:latin typeface="Times New Roman" panose="02020603050405020304" pitchFamily="18" charset="0"/>
                <a:cs typeface="Times New Roman" panose="02020603050405020304" pitchFamily="18" charset="0"/>
              </a:rPr>
              <a:t>Dr. Hamed Almahadin</a:t>
            </a:r>
          </a:p>
        </p:txBody>
      </p:sp>
      <p:sp>
        <p:nvSpPr>
          <p:cNvPr id="31" name="TextBox 30"/>
          <p:cNvSpPr txBox="1"/>
          <p:nvPr/>
        </p:nvSpPr>
        <p:spPr>
          <a:xfrm>
            <a:off x="1108644" y="2424037"/>
            <a:ext cx="4588115" cy="1200329"/>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Risk Management</a:t>
            </a:r>
          </a:p>
          <a:p>
            <a:r>
              <a:rPr lang="en-US" sz="2800" b="1" dirty="0">
                <a:solidFill>
                  <a:srgbClr val="00B0F0"/>
                </a:solidFill>
                <a:latin typeface="Times New Roman" panose="02020603050405020304" pitchFamily="18" charset="0"/>
                <a:cs typeface="Times New Roman" panose="02020603050405020304" pitchFamily="18" charset="0"/>
              </a:rPr>
              <a:t>MGM 510</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p:cNvSpPr/>
          <p:nvPr/>
        </p:nvSpPr>
        <p:spPr>
          <a:xfrm>
            <a:off x="1105196" y="5504903"/>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a:solidFill>
                  <a:schemeClr val="tx1"/>
                </a:solidFill>
                <a:latin typeface="Times New Roman" panose="02020603050405020304" pitchFamily="18" charset="0"/>
                <a:cs typeface="Times New Roman" panose="02020603050405020304" pitchFamily="18" charset="0"/>
              </a:rPr>
              <a:t>Lecture 10</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2"/>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10" name="Rectangle: Rounded Corners 9"/>
          <p:cNvSpPr/>
          <p:nvPr/>
        </p:nvSpPr>
        <p:spPr>
          <a:xfrm>
            <a:off x="6279012" y="3429000"/>
            <a:ext cx="3516608" cy="1709530"/>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Ch#10</a:t>
            </a:r>
          </a:p>
          <a:p>
            <a:pPr algn="ctr"/>
            <a:r>
              <a:rPr lang="en-US" sz="2800" b="1" dirty="0">
                <a:solidFill>
                  <a:schemeClr val="tx1"/>
                </a:solidFill>
                <a:latin typeface="Times New Roman" panose="02020603050405020304" pitchFamily="18" charset="0"/>
                <a:cs typeface="Times New Roman" panose="02020603050405020304" pitchFamily="18" charset="0"/>
              </a:rPr>
              <a:t>Risk Responses </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4" y="1417810"/>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Topics to Cover in Week 10</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323987"/>
          </a:xfrm>
          <a:prstGeom prst="rect">
            <a:avLst/>
          </a:prstGeom>
          <a:noFill/>
        </p:spPr>
        <p:txBody>
          <a:bodyPr wrap="square" rtlCol="0">
            <a:spAutoFit/>
          </a:bodyPr>
          <a:lstStyle/>
          <a:p>
            <a:pPr marL="571500" indent="-571500">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Tolerate, treat, transfer and terminate</a:t>
            </a:r>
          </a:p>
          <a:p>
            <a:pPr marL="571500" indent="-571500">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The 4ts of hazard response</a:t>
            </a:r>
          </a:p>
          <a:p>
            <a:pPr marL="571500" indent="-571500">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Description of the 4Ts of hazard response</a:t>
            </a:r>
          </a:p>
          <a:p>
            <a:pPr marL="571500" indent="-571500">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Risk matrix and the 4Ts of hazard management</a:t>
            </a:r>
          </a:p>
          <a:p>
            <a:pPr marL="571500" indent="-571500">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Key dependencies and significant risks</a:t>
            </a:r>
          </a:p>
          <a:p>
            <a:pPr marL="571500" indent="-571500">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Strategic Risk Response</a:t>
            </a:r>
          </a:p>
          <a:p>
            <a:pPr marL="571500" indent="-571500">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Opportunity evaluation and response</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4" y="1417810"/>
            <a:ext cx="7022074"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Tolerate, treat, transfer and terminate</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4247317"/>
          </a:xfrm>
          <a:prstGeom prst="rect">
            <a:avLst/>
          </a:prstGeom>
          <a:noFill/>
        </p:spPr>
        <p:txBody>
          <a:bodyPr wrap="square" rtlCol="0">
            <a:spAutoFit/>
          </a:bodyPr>
          <a:lstStyle/>
          <a:p>
            <a:pPr marL="571500" indent="-5715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Priority significant risks facing an organization are those that have:</a:t>
            </a:r>
          </a:p>
          <a:p>
            <a:pPr marL="1028700" lvl="1" indent="-5715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high or very high impact in relation to the benchmark test for significance;</a:t>
            </a:r>
          </a:p>
          <a:p>
            <a:pPr marL="1028700" lvl="1" indent="-5715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high or very high likelihood of materializing at or above the benchmark level;</a:t>
            </a:r>
          </a:p>
          <a:p>
            <a:pPr marL="1028700" lvl="1" indent="-5715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high or very high scope for cost-effective improvement in control.</a:t>
            </a:r>
          </a:p>
          <a:p>
            <a:pPr marL="571500" indent="-571500">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230679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4" y="1417810"/>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The 4ts of hazard response</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323987"/>
          </a:xfrm>
          <a:prstGeom prst="rect">
            <a:avLst/>
          </a:prstGeom>
          <a:noFill/>
        </p:spPr>
        <p:txBody>
          <a:bodyPr wrap="square" rtlCol="0">
            <a:spAutoFit/>
          </a:bodyPr>
          <a:lstStyle/>
          <a:p>
            <a:pPr marL="571500" indent="-5715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Generally speaking, it is only priority significant risks that require attention at the most senior level of the organization. </a:t>
            </a:r>
          </a:p>
          <a:p>
            <a:pPr algn="just">
              <a:defRPr/>
            </a:pPr>
            <a:endParaRPr lang="en-US" sz="3000" dirty="0">
              <a:solidFill>
                <a:prstClr val="black"/>
              </a:solidFill>
              <a:latin typeface="Times New Roman" panose="02020603050405020304" pitchFamily="18" charset="0"/>
              <a:cs typeface="Times New Roman" panose="02020603050405020304" pitchFamily="18" charset="0"/>
            </a:endParaRPr>
          </a:p>
          <a:p>
            <a:pPr marL="571500" indent="-5715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However, it is appropriate that compliance risks also receive boardroom attention. </a:t>
            </a:r>
          </a:p>
          <a:p>
            <a:pPr marL="571500" indent="-571500">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282387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4" y="1417810"/>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The 4ts of hazard response</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4708981"/>
          </a:xfrm>
          <a:prstGeom prst="rect">
            <a:avLst/>
          </a:prstGeom>
          <a:noFill/>
        </p:spPr>
        <p:txBody>
          <a:bodyPr wrap="square" rtlCol="0">
            <a:spAutoFit/>
          </a:bodyPr>
          <a:lstStyle/>
          <a:p>
            <a:pPr marL="571500" indent="-5715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In practice, the board will expect these compliance risks to be properly managed and the board will only receive routine/annual reports describing risk performance, or a special report if a specific issue has arisen.</a:t>
            </a:r>
          </a:p>
          <a:p>
            <a:pPr algn="just">
              <a:defRPr/>
            </a:pPr>
            <a:r>
              <a:rPr lang="en-US" sz="3000" dirty="0">
                <a:solidFill>
                  <a:prstClr val="black"/>
                </a:solidFill>
                <a:latin typeface="Times New Roman" panose="02020603050405020304" pitchFamily="18" charset="0"/>
                <a:cs typeface="Times New Roman" panose="02020603050405020304" pitchFamily="18" charset="0"/>
              </a:rPr>
              <a:t> </a:t>
            </a:r>
          </a:p>
          <a:p>
            <a:pPr marL="571500" indent="-5715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The organization will seek to introduce effective and efficient controls to minimize compliance risks.</a:t>
            </a:r>
          </a:p>
          <a:p>
            <a:pPr marL="571500" indent="-571500">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1585334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4" y="1417810"/>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The 4ts of hazard response</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785652"/>
          </a:xfrm>
          <a:prstGeom prst="rect">
            <a:avLst/>
          </a:prstGeom>
          <a:noFill/>
        </p:spPr>
        <p:txBody>
          <a:bodyPr wrap="square" rtlCol="0">
            <a:spAutoFit/>
          </a:bodyPr>
          <a:lstStyle/>
          <a:p>
            <a:pPr marL="571500" indent="-5715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Having identified the priority significant risks, the organization then needs to review the controls in place and decide whether further actions are required. </a:t>
            </a:r>
          </a:p>
          <a:p>
            <a:pPr algn="just">
              <a:defRPr/>
            </a:pPr>
            <a:endParaRPr lang="en-US" sz="3000" dirty="0">
              <a:solidFill>
                <a:prstClr val="black"/>
              </a:solidFill>
              <a:latin typeface="Times New Roman" panose="02020603050405020304" pitchFamily="18" charset="0"/>
              <a:cs typeface="Times New Roman" panose="02020603050405020304" pitchFamily="18" charset="0"/>
            </a:endParaRPr>
          </a:p>
          <a:p>
            <a:pPr marL="571500" indent="-5715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For hazard risks, the range of responses available is often described as the 4Ts.</a:t>
            </a:r>
          </a:p>
          <a:p>
            <a:pPr marL="571500" indent="-571500" algn="just">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520993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28034" y="1417810"/>
            <a:ext cx="738753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Description of the 4Ts of hazard response</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785652"/>
          </a:xfrm>
          <a:prstGeom prst="rect">
            <a:avLst/>
          </a:prstGeom>
          <a:noFill/>
        </p:spPr>
        <p:txBody>
          <a:bodyPr wrap="square" rtlCol="0">
            <a:spAutoFit/>
          </a:bodyPr>
          <a:lstStyle/>
          <a:p>
            <a:pPr algn="just">
              <a:defRPr/>
            </a:pPr>
            <a:r>
              <a:rPr lang="en-US" sz="3000" b="1" dirty="0">
                <a:solidFill>
                  <a:prstClr val="black"/>
                </a:solidFill>
                <a:latin typeface="Times New Roman" panose="02020603050405020304" pitchFamily="18" charset="0"/>
                <a:cs typeface="Times New Roman" panose="02020603050405020304" pitchFamily="18" charset="0"/>
              </a:rPr>
              <a:t>Tolerate Accept/retain: </a:t>
            </a:r>
            <a:r>
              <a:rPr lang="en-US" sz="3000" dirty="0">
                <a:solidFill>
                  <a:prstClr val="black"/>
                </a:solidFill>
                <a:latin typeface="Times New Roman" panose="02020603050405020304" pitchFamily="18" charset="0"/>
                <a:cs typeface="Times New Roman" panose="02020603050405020304" pitchFamily="18" charset="0"/>
              </a:rPr>
              <a:t>The exposure may be tolerable without any further action being taken.</a:t>
            </a:r>
          </a:p>
          <a:p>
            <a:pPr algn="just">
              <a:defRPr/>
            </a:pPr>
            <a:r>
              <a:rPr lang="en-US" sz="3000" dirty="0">
                <a:solidFill>
                  <a:prstClr val="black"/>
                </a:solidFill>
                <a:latin typeface="Times New Roman" panose="02020603050405020304" pitchFamily="18" charset="0"/>
                <a:cs typeface="Times New Roman" panose="02020603050405020304" pitchFamily="18" charset="0"/>
              </a:rPr>
              <a:t> </a:t>
            </a:r>
          </a:p>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Even if it is not tolerable, the ability to do anything about some risks may be limited, or the cost of taking any action may be disproportionate to the potential benefit gained.</a:t>
            </a:r>
          </a:p>
          <a:p>
            <a:pPr marL="571500" indent="-571500">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675691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28034" y="1417810"/>
            <a:ext cx="738753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Description of the 4Ts of hazard response</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785652"/>
          </a:xfrm>
          <a:prstGeom prst="rect">
            <a:avLst/>
          </a:prstGeom>
          <a:noFill/>
        </p:spPr>
        <p:txBody>
          <a:bodyPr wrap="square" rtlCol="0">
            <a:spAutoFit/>
          </a:bodyPr>
          <a:lstStyle/>
          <a:p>
            <a:pPr algn="just">
              <a:defRPr/>
            </a:pPr>
            <a:r>
              <a:rPr lang="en-US" sz="3000" b="1" dirty="0">
                <a:solidFill>
                  <a:prstClr val="black"/>
                </a:solidFill>
                <a:latin typeface="Times New Roman" panose="02020603050405020304" pitchFamily="18" charset="0"/>
                <a:cs typeface="Times New Roman" panose="02020603050405020304" pitchFamily="18" charset="0"/>
              </a:rPr>
              <a:t>Treat Control/reduce: </a:t>
            </a:r>
            <a:r>
              <a:rPr lang="en-US" sz="3000" dirty="0">
                <a:solidFill>
                  <a:prstClr val="black"/>
                </a:solidFill>
                <a:latin typeface="Times New Roman" panose="02020603050405020304" pitchFamily="18" charset="0"/>
                <a:cs typeface="Times New Roman" panose="02020603050405020304" pitchFamily="18" charset="0"/>
              </a:rPr>
              <a:t>By far the greater number of risks will be addressed in this way.</a:t>
            </a:r>
          </a:p>
          <a:p>
            <a:pPr algn="just">
              <a:defRPr/>
            </a:pPr>
            <a:r>
              <a:rPr lang="en-US" sz="3000" dirty="0">
                <a:solidFill>
                  <a:prstClr val="black"/>
                </a:solidFill>
                <a:latin typeface="Times New Roman" panose="02020603050405020304" pitchFamily="18" charset="0"/>
                <a:cs typeface="Times New Roman" panose="02020603050405020304" pitchFamily="18" charset="0"/>
              </a:rPr>
              <a:t> </a:t>
            </a:r>
          </a:p>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The purpose of treatment is that, whilst continuing within the organization with the activity giving rise to the risk, action (control) is taken to constrain the risk to an acceptable level.</a:t>
            </a:r>
          </a:p>
          <a:p>
            <a:pPr algn="just">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639683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28034" y="1417810"/>
            <a:ext cx="738753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Description of the 4Ts of hazard response</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4708981"/>
          </a:xfrm>
          <a:prstGeom prst="rect">
            <a:avLst/>
          </a:prstGeom>
          <a:noFill/>
        </p:spPr>
        <p:txBody>
          <a:bodyPr wrap="square" rtlCol="0">
            <a:spAutoFit/>
          </a:bodyPr>
          <a:lstStyle/>
          <a:p>
            <a:pPr algn="just">
              <a:defRPr/>
            </a:pPr>
            <a:r>
              <a:rPr lang="en-US" sz="3000" b="1" dirty="0">
                <a:solidFill>
                  <a:prstClr val="black"/>
                </a:solidFill>
                <a:latin typeface="Times New Roman" panose="02020603050405020304" pitchFamily="18" charset="0"/>
                <a:cs typeface="Times New Roman" panose="02020603050405020304" pitchFamily="18" charset="0"/>
              </a:rPr>
              <a:t>Transfer Insurance/contract: </a:t>
            </a:r>
            <a:r>
              <a:rPr lang="en-US" sz="3000" dirty="0">
                <a:solidFill>
                  <a:prstClr val="black"/>
                </a:solidFill>
                <a:latin typeface="Times New Roman" panose="02020603050405020304" pitchFamily="18" charset="0"/>
                <a:cs typeface="Times New Roman" panose="02020603050405020304" pitchFamily="18" charset="0"/>
              </a:rPr>
              <a:t>For some risks the best response may be to transfer them.</a:t>
            </a:r>
          </a:p>
          <a:p>
            <a:pPr algn="just">
              <a:defRPr/>
            </a:pPr>
            <a:r>
              <a:rPr lang="en-US" sz="3000" dirty="0">
                <a:solidFill>
                  <a:prstClr val="black"/>
                </a:solidFill>
                <a:latin typeface="Times New Roman" panose="02020603050405020304" pitchFamily="18" charset="0"/>
                <a:cs typeface="Times New Roman" panose="02020603050405020304" pitchFamily="18" charset="0"/>
              </a:rPr>
              <a:t> </a:t>
            </a:r>
          </a:p>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This might be done by conventional insurance,  or it might be done by paying a third party to take the risk in another way. </a:t>
            </a:r>
          </a:p>
          <a:p>
            <a:pPr algn="just">
              <a:defRPr/>
            </a:pPr>
            <a:endParaRPr lang="en-US" sz="3000" dirty="0">
              <a:solidFill>
                <a:prstClr val="black"/>
              </a:solidFill>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defRPr/>
            </a:pPr>
            <a:r>
              <a:rPr lang="en-US" sz="3000" dirty="0">
                <a:solidFill>
                  <a:prstClr val="black"/>
                </a:solidFill>
                <a:latin typeface="Times New Roman" panose="02020603050405020304" pitchFamily="18" charset="0"/>
                <a:cs typeface="Times New Roman" panose="02020603050405020304" pitchFamily="18" charset="0"/>
              </a:rPr>
              <a:t>This option is particularly good for mitigating financial risks or risks to assets.</a:t>
            </a:r>
          </a:p>
          <a:p>
            <a:pPr algn="just">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4417372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28034" y="1417810"/>
            <a:ext cx="738753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Description of the 4Ts of hazard response</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785652"/>
          </a:xfrm>
          <a:prstGeom prst="rect">
            <a:avLst/>
          </a:prstGeom>
          <a:noFill/>
        </p:spPr>
        <p:txBody>
          <a:bodyPr wrap="square" rtlCol="0">
            <a:spAutoFit/>
          </a:bodyPr>
          <a:lstStyle/>
          <a:p>
            <a:pPr algn="just">
              <a:defRPr/>
            </a:pPr>
            <a:r>
              <a:rPr lang="en-US" sz="3000" b="1" dirty="0">
                <a:solidFill>
                  <a:prstClr val="black"/>
                </a:solidFill>
                <a:latin typeface="Times New Roman" panose="02020603050405020304" pitchFamily="18" charset="0"/>
                <a:cs typeface="Times New Roman" panose="02020603050405020304" pitchFamily="18" charset="0"/>
              </a:rPr>
              <a:t>Terminate Avoid/eliminate: </a:t>
            </a:r>
            <a:r>
              <a:rPr lang="en-US" sz="3000" dirty="0">
                <a:solidFill>
                  <a:prstClr val="black"/>
                </a:solidFill>
                <a:latin typeface="Times New Roman" panose="02020603050405020304" pitchFamily="18" charset="0"/>
                <a:cs typeface="Times New Roman" panose="02020603050405020304" pitchFamily="18" charset="0"/>
              </a:rPr>
              <a:t>Some risks will only be treatable, or containable to acceptable levels, by terminating the activity.</a:t>
            </a:r>
          </a:p>
          <a:p>
            <a:pPr algn="just">
              <a:defRPr/>
            </a:pPr>
            <a:endParaRPr lang="en-US" sz="3000" dirty="0">
              <a:solidFill>
                <a:prstClr val="black"/>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It should be noted that the option of termination of activities may be severely limited in government when compared to the private sector.</a:t>
            </a:r>
          </a:p>
          <a:p>
            <a:pPr algn="just">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386497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28033" y="1417810"/>
            <a:ext cx="7460107" cy="1077218"/>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Risk matrix and the 4Ts of hazard management</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4" name="Picture 3">
            <a:extLst>
              <a:ext uri="{FF2B5EF4-FFF2-40B4-BE49-F238E27FC236}">
                <a16:creationId xmlns:a16="http://schemas.microsoft.com/office/drawing/2014/main" xmlns="" id="{1CADC470-F418-93CF-9020-C1A6CFEEB6A0}"/>
              </a:ext>
            </a:extLst>
          </p:cNvPr>
          <p:cNvPicPr>
            <a:picLocks noChangeAspect="1"/>
          </p:cNvPicPr>
          <p:nvPr/>
        </p:nvPicPr>
        <p:blipFill>
          <a:blip r:embed="rId5"/>
          <a:stretch>
            <a:fillRect/>
          </a:stretch>
        </p:blipFill>
        <p:spPr>
          <a:xfrm>
            <a:off x="3437434" y="2495027"/>
            <a:ext cx="8650706" cy="3778912"/>
          </a:xfrm>
          <a:prstGeom prst="rect">
            <a:avLst/>
          </a:prstGeom>
        </p:spPr>
      </p:pic>
    </p:spTree>
    <p:extLst>
      <p:ext uri="{BB962C8B-B14F-4D97-AF65-F5344CB8AC3E}">
        <p14:creationId xmlns:p14="http://schemas.microsoft.com/office/powerpoint/2010/main" val="25003259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4" y="1417810"/>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Tolerate risk</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400657"/>
          </a:xfrm>
          <a:prstGeom prst="rect">
            <a:avLst/>
          </a:prstGeom>
          <a:noFill/>
        </p:spPr>
        <p:txBody>
          <a:bodyPr wrap="square" rtlCol="0">
            <a:spAutoFit/>
          </a:bodyPr>
          <a:lstStyle/>
          <a:p>
            <a:pPr marL="571500" indent="-5715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Risk tolerance is defined in Guide 73 as the organizations or stakeholder’s readiness to bear the risk after risk treatment in order to achieve its objectives. </a:t>
            </a:r>
          </a:p>
          <a:p>
            <a:pPr marL="571500" indent="-571500">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0780440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3" y="1417810"/>
            <a:ext cx="7105152"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Key dependencies and significant risks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553998"/>
          </a:xfrm>
          <a:prstGeom prst="rect">
            <a:avLst/>
          </a:prstGeom>
          <a:noFill/>
        </p:spPr>
        <p:txBody>
          <a:bodyPr wrap="square" rtlCol="0">
            <a:spAutoFit/>
          </a:bodyPr>
          <a:lstStyle/>
          <a:p>
            <a:pP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graphicFrame>
        <p:nvGraphicFramePr>
          <p:cNvPr id="4" name="Table 3">
            <a:extLst>
              <a:ext uri="{FF2B5EF4-FFF2-40B4-BE49-F238E27FC236}">
                <a16:creationId xmlns:a16="http://schemas.microsoft.com/office/drawing/2014/main" xmlns="" id="{14788545-AA40-EDB1-4B2B-0F4396F08451}"/>
              </a:ext>
            </a:extLst>
          </p:cNvPr>
          <p:cNvGraphicFramePr>
            <a:graphicFrameLocks noGrp="1"/>
          </p:cNvGraphicFramePr>
          <p:nvPr>
            <p:extLst>
              <p:ext uri="{D42A27DB-BD31-4B8C-83A1-F6EECF244321}">
                <p14:modId xmlns:p14="http://schemas.microsoft.com/office/powerpoint/2010/main" val="3105855515"/>
              </p:ext>
            </p:extLst>
          </p:nvPr>
        </p:nvGraphicFramePr>
        <p:xfrm>
          <a:off x="3598249" y="2430178"/>
          <a:ext cx="8417319" cy="3867078"/>
        </p:xfrm>
        <a:graphic>
          <a:graphicData uri="http://schemas.openxmlformats.org/drawingml/2006/table">
            <a:tbl>
              <a:tblPr firstRow="1" bandRow="1">
                <a:tableStyleId>{5C22544A-7EE6-4342-B048-85BDC9FD1C3A}</a:tableStyleId>
              </a:tblPr>
              <a:tblGrid>
                <a:gridCol w="2136629">
                  <a:extLst>
                    <a:ext uri="{9D8B030D-6E8A-4147-A177-3AD203B41FA5}">
                      <a16:colId xmlns:a16="http://schemas.microsoft.com/office/drawing/2014/main" xmlns="" val="1153850044"/>
                    </a:ext>
                  </a:extLst>
                </a:gridCol>
                <a:gridCol w="2733261">
                  <a:extLst>
                    <a:ext uri="{9D8B030D-6E8A-4147-A177-3AD203B41FA5}">
                      <a16:colId xmlns:a16="http://schemas.microsoft.com/office/drawing/2014/main" xmlns="" val="2400784117"/>
                    </a:ext>
                  </a:extLst>
                </a:gridCol>
                <a:gridCol w="3547429">
                  <a:extLst>
                    <a:ext uri="{9D8B030D-6E8A-4147-A177-3AD203B41FA5}">
                      <a16:colId xmlns:a16="http://schemas.microsoft.com/office/drawing/2014/main" xmlns="" val="3383477289"/>
                    </a:ext>
                  </a:extLst>
                </a:gridCol>
              </a:tblGrid>
              <a:tr h="52532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latin typeface="Times New Roman" panose="02020603050405020304" pitchFamily="18" charset="0"/>
                          <a:cs typeface="Times New Roman" panose="02020603050405020304" pitchFamily="18" charset="0"/>
                        </a:rPr>
                        <a:t>Firm risk scorecard</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latin typeface="Times New Roman" panose="02020603050405020304" pitchFamily="18" charset="0"/>
                          <a:cs typeface="Times New Roman" panose="02020603050405020304" pitchFamily="18" charset="0"/>
                        </a:rPr>
                        <a:t>Example dependencies</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latin typeface="Times New Roman" panose="02020603050405020304" pitchFamily="18" charset="0"/>
                          <a:cs typeface="Times New Roman" panose="02020603050405020304" pitchFamily="18" charset="0"/>
                        </a:rPr>
                        <a:t>Example of a significant risk</a:t>
                      </a:r>
                    </a:p>
                    <a:p>
                      <a:endParaRPr lang="en-US" dirty="0"/>
                    </a:p>
                  </a:txBody>
                  <a:tcPr/>
                </a:tc>
                <a:extLst>
                  <a:ext uri="{0D108BD9-81ED-4DB2-BD59-A6C34878D82A}">
                    <a16:rowId xmlns:a16="http://schemas.microsoft.com/office/drawing/2014/main" xmlns="" val="4125796088"/>
                  </a:ext>
                </a:extLst>
              </a:tr>
              <a:tr h="3226998">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1800" dirty="0"/>
                        <a:t>F</a:t>
                      </a:r>
                      <a:r>
                        <a:rPr lang="en-US" sz="1800" kern="1200" dirty="0">
                          <a:solidFill>
                            <a:schemeClr val="dk1"/>
                          </a:solidFill>
                          <a:latin typeface="Times New Roman" panose="02020603050405020304" pitchFamily="18" charset="0"/>
                          <a:ea typeface="+mn-ea"/>
                          <a:cs typeface="Times New Roman" panose="02020603050405020304" pitchFamily="18" charset="0"/>
                        </a:rPr>
                        <a:t>inancial </a:t>
                      </a:r>
                    </a:p>
                    <a:p>
                      <a:endParaRPr lang="en-US" dirty="0"/>
                    </a:p>
                  </a:txBody>
                  <a:tcPr/>
                </a:tc>
                <a:tc>
                  <a:txBody>
                    <a:bodyPr/>
                    <a:lstStyle/>
                    <a:p>
                      <a:pPr marL="285750" indent="-285750">
                        <a:buFont typeface="Wingdings" panose="05000000000000000000" pitchFamily="2" charset="2"/>
                        <a:buChar char="§"/>
                      </a:pPr>
                      <a:r>
                        <a:rPr lang="en-US" sz="1800" kern="1200" dirty="0">
                          <a:solidFill>
                            <a:schemeClr val="dk1"/>
                          </a:solidFill>
                          <a:latin typeface="Times New Roman" panose="02020603050405020304" pitchFamily="18" charset="0"/>
                          <a:ea typeface="+mn-ea"/>
                          <a:cs typeface="Times New Roman" panose="02020603050405020304" pitchFamily="18" charset="0"/>
                        </a:rPr>
                        <a:t>Availability of funds </a:t>
                      </a:r>
                    </a:p>
                    <a:p>
                      <a:pPr marL="285750" indent="-285750">
                        <a:buFont typeface="Wingdings" panose="05000000000000000000" pitchFamily="2" charset="2"/>
                        <a:buChar char="§"/>
                      </a:pPr>
                      <a:r>
                        <a:rPr lang="en-US" sz="1800" kern="1200" dirty="0">
                          <a:solidFill>
                            <a:schemeClr val="dk1"/>
                          </a:solidFill>
                          <a:latin typeface="Times New Roman" panose="02020603050405020304" pitchFamily="18" charset="0"/>
                          <a:ea typeface="+mn-ea"/>
                          <a:cs typeface="Times New Roman" panose="02020603050405020304" pitchFamily="18" charset="0"/>
                        </a:rPr>
                        <a:t>Correct allocation of Funds</a:t>
                      </a:r>
                    </a:p>
                    <a:p>
                      <a:pPr marL="285750" indent="-285750">
                        <a:buFont typeface="Wingdings" panose="05000000000000000000" pitchFamily="2" charset="2"/>
                        <a:buChar char="§"/>
                      </a:pPr>
                      <a:r>
                        <a:rPr lang="en-US" sz="1800" kern="1200" dirty="0">
                          <a:solidFill>
                            <a:schemeClr val="dk1"/>
                          </a:solidFill>
                          <a:latin typeface="Times New Roman" panose="02020603050405020304" pitchFamily="18" charset="0"/>
                          <a:ea typeface="+mn-ea"/>
                          <a:cs typeface="Times New Roman" panose="02020603050405020304" pitchFamily="18" charset="0"/>
                        </a:rPr>
                        <a:t>Internal control </a:t>
                      </a:r>
                    </a:p>
                    <a:p>
                      <a:pPr marL="285750" indent="-285750">
                        <a:buFont typeface="Wingdings" panose="05000000000000000000" pitchFamily="2" charset="2"/>
                        <a:buChar char="§"/>
                      </a:pPr>
                      <a:r>
                        <a:rPr lang="en-US" sz="1800" kern="1200" dirty="0">
                          <a:solidFill>
                            <a:schemeClr val="dk1"/>
                          </a:solidFill>
                          <a:latin typeface="Times New Roman" panose="02020603050405020304" pitchFamily="18" charset="0"/>
                          <a:ea typeface="+mn-ea"/>
                          <a:cs typeface="Times New Roman" panose="02020603050405020304" pitchFamily="18" charset="0"/>
                        </a:rPr>
                        <a:t>Liabilities under control </a:t>
                      </a:r>
                    </a:p>
                    <a:p>
                      <a:endParaRPr lang="en-US" dirty="0"/>
                    </a:p>
                  </a:txBody>
                  <a:tcPr/>
                </a:tc>
                <a:tc>
                  <a:txBody>
                    <a:bodyPr/>
                    <a:lstStyle/>
                    <a:p>
                      <a:pPr marL="342900" indent="-342900" algn="just">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Insufficient funds available from parent company.</a:t>
                      </a:r>
                    </a:p>
                    <a:p>
                      <a:pPr marL="342900" indent="-342900" algn="just">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Inadequate profit because of incorrect capital expenditure decisions.</a:t>
                      </a:r>
                    </a:p>
                    <a:p>
                      <a:pPr marL="342900" indent="-342900" algn="just">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Fraud occurs because of inadequate internal controls.</a:t>
                      </a:r>
                    </a:p>
                    <a:p>
                      <a:pPr marL="342900" indent="-342900" algn="just">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Higher than expected liabilities arise in the pension fund.</a:t>
                      </a:r>
                    </a:p>
                    <a:p>
                      <a:endParaRPr lang="en-US" dirty="0"/>
                    </a:p>
                  </a:txBody>
                  <a:tcPr/>
                </a:tc>
                <a:extLst>
                  <a:ext uri="{0D108BD9-81ED-4DB2-BD59-A6C34878D82A}">
                    <a16:rowId xmlns:a16="http://schemas.microsoft.com/office/drawing/2014/main" xmlns="" val="2869786816"/>
                  </a:ext>
                </a:extLst>
              </a:tr>
            </a:tbl>
          </a:graphicData>
        </a:graphic>
      </p:graphicFrame>
    </p:spTree>
    <p:extLst>
      <p:ext uri="{BB962C8B-B14F-4D97-AF65-F5344CB8AC3E}">
        <p14:creationId xmlns:p14="http://schemas.microsoft.com/office/powerpoint/2010/main" val="8632526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3" y="1417810"/>
            <a:ext cx="7105152"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Key dependencies and significant risks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553998"/>
          </a:xfrm>
          <a:prstGeom prst="rect">
            <a:avLst/>
          </a:prstGeom>
          <a:noFill/>
        </p:spPr>
        <p:txBody>
          <a:bodyPr wrap="square" rtlCol="0">
            <a:spAutoFit/>
          </a:bodyPr>
          <a:lstStyle/>
          <a:p>
            <a:pP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graphicFrame>
        <p:nvGraphicFramePr>
          <p:cNvPr id="4" name="Table 3">
            <a:extLst>
              <a:ext uri="{FF2B5EF4-FFF2-40B4-BE49-F238E27FC236}">
                <a16:creationId xmlns:a16="http://schemas.microsoft.com/office/drawing/2014/main" xmlns="" id="{14788545-AA40-EDB1-4B2B-0F4396F08451}"/>
              </a:ext>
            </a:extLst>
          </p:cNvPr>
          <p:cNvGraphicFramePr>
            <a:graphicFrameLocks noGrp="1"/>
          </p:cNvGraphicFramePr>
          <p:nvPr>
            <p:extLst>
              <p:ext uri="{D42A27DB-BD31-4B8C-83A1-F6EECF244321}">
                <p14:modId xmlns:p14="http://schemas.microsoft.com/office/powerpoint/2010/main" val="4037777008"/>
              </p:ext>
            </p:extLst>
          </p:nvPr>
        </p:nvGraphicFramePr>
        <p:xfrm>
          <a:off x="3598249" y="2430178"/>
          <a:ext cx="8417319" cy="3867078"/>
        </p:xfrm>
        <a:graphic>
          <a:graphicData uri="http://schemas.openxmlformats.org/drawingml/2006/table">
            <a:tbl>
              <a:tblPr firstRow="1" bandRow="1">
                <a:tableStyleId>{5C22544A-7EE6-4342-B048-85BDC9FD1C3A}</a:tableStyleId>
              </a:tblPr>
              <a:tblGrid>
                <a:gridCol w="2136629">
                  <a:extLst>
                    <a:ext uri="{9D8B030D-6E8A-4147-A177-3AD203B41FA5}">
                      <a16:colId xmlns:a16="http://schemas.microsoft.com/office/drawing/2014/main" xmlns="" val="1153850044"/>
                    </a:ext>
                  </a:extLst>
                </a:gridCol>
                <a:gridCol w="2733261">
                  <a:extLst>
                    <a:ext uri="{9D8B030D-6E8A-4147-A177-3AD203B41FA5}">
                      <a16:colId xmlns:a16="http://schemas.microsoft.com/office/drawing/2014/main" xmlns="" val="2400784117"/>
                    </a:ext>
                  </a:extLst>
                </a:gridCol>
                <a:gridCol w="3547429">
                  <a:extLst>
                    <a:ext uri="{9D8B030D-6E8A-4147-A177-3AD203B41FA5}">
                      <a16:colId xmlns:a16="http://schemas.microsoft.com/office/drawing/2014/main" xmlns="" val="3383477289"/>
                    </a:ext>
                  </a:extLst>
                </a:gridCol>
              </a:tblGrid>
              <a:tr h="52532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latin typeface="Times New Roman" panose="02020603050405020304" pitchFamily="18" charset="0"/>
                          <a:cs typeface="Times New Roman" panose="02020603050405020304" pitchFamily="18" charset="0"/>
                        </a:rPr>
                        <a:t>Firm risk scorecard</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latin typeface="Times New Roman" panose="02020603050405020304" pitchFamily="18" charset="0"/>
                          <a:cs typeface="Times New Roman" panose="02020603050405020304" pitchFamily="18" charset="0"/>
                        </a:rPr>
                        <a:t>Example dependencies</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latin typeface="Times New Roman" panose="02020603050405020304" pitchFamily="18" charset="0"/>
                          <a:cs typeface="Times New Roman" panose="02020603050405020304" pitchFamily="18" charset="0"/>
                        </a:rPr>
                        <a:t>Example of a significant risk</a:t>
                      </a:r>
                    </a:p>
                    <a:p>
                      <a:endParaRPr lang="en-US" dirty="0"/>
                    </a:p>
                  </a:txBody>
                  <a:tcPr/>
                </a:tc>
                <a:extLst>
                  <a:ext uri="{0D108BD9-81ED-4DB2-BD59-A6C34878D82A}">
                    <a16:rowId xmlns:a16="http://schemas.microsoft.com/office/drawing/2014/main" xmlns="" val="4125796088"/>
                  </a:ext>
                </a:extLst>
              </a:tr>
              <a:tr h="3226998">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1800" dirty="0">
                          <a:latin typeface="Times New Roman" panose="02020603050405020304" pitchFamily="18" charset="0"/>
                          <a:cs typeface="Times New Roman" panose="02020603050405020304" pitchFamily="18" charset="0"/>
                        </a:rPr>
                        <a:t>Infrastructure</a:t>
                      </a:r>
                      <a:r>
                        <a:rPr lang="en-US" sz="1800" kern="1200" dirty="0">
                          <a:solidFill>
                            <a:schemeClr val="dk1"/>
                          </a:solidFill>
                          <a:latin typeface="Times New Roman" panose="02020603050405020304" pitchFamily="18" charset="0"/>
                          <a:ea typeface="+mn-ea"/>
                          <a:cs typeface="Times New Roman" panose="02020603050405020304" pitchFamily="18" charset="0"/>
                        </a:rPr>
                        <a:t> </a:t>
                      </a:r>
                    </a:p>
                  </a:txBody>
                  <a:tcPr/>
                </a:tc>
                <a:tc>
                  <a:txBody>
                    <a:bodyPr/>
                    <a:lstStyle/>
                    <a:p>
                      <a:pPr marL="285750" indent="-285750">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People </a:t>
                      </a:r>
                    </a:p>
                    <a:p>
                      <a:pPr marL="285750" indent="-285750">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Premises </a:t>
                      </a:r>
                    </a:p>
                    <a:p>
                      <a:pPr marL="285750" indent="-285750">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Processes </a:t>
                      </a:r>
                    </a:p>
                    <a:p>
                      <a:pPr marL="285750" indent="-285750">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Products </a:t>
                      </a:r>
                    </a:p>
                  </a:txBody>
                  <a:tcPr/>
                </a:tc>
                <a:tc>
                  <a:txBody>
                    <a:bodyPr/>
                    <a:lstStyle/>
                    <a:p>
                      <a:pPr marL="342900" indent="-342900" algn="just">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Failure to achieve/maintain health and safety standards.</a:t>
                      </a:r>
                    </a:p>
                    <a:p>
                      <a:pPr marL="342900" indent="-342900" algn="just">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Damage to key location caused by insured peril.</a:t>
                      </a:r>
                    </a:p>
                    <a:p>
                      <a:pPr marL="342900" indent="-342900" algn="just">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IT control systems not available </a:t>
                      </a:r>
                    </a:p>
                    <a:p>
                      <a:pPr marL="342900" indent="-342900" algn="just">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because of virus or hacker activity.</a:t>
                      </a:r>
                    </a:p>
                    <a:p>
                      <a:pPr marL="342900" indent="-342900" algn="just">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 Disruption because of failure of supplier.</a:t>
                      </a:r>
                    </a:p>
                  </a:txBody>
                  <a:tcPr/>
                </a:tc>
                <a:extLst>
                  <a:ext uri="{0D108BD9-81ED-4DB2-BD59-A6C34878D82A}">
                    <a16:rowId xmlns:a16="http://schemas.microsoft.com/office/drawing/2014/main" xmlns="" val="2869786816"/>
                  </a:ext>
                </a:extLst>
              </a:tr>
            </a:tbl>
          </a:graphicData>
        </a:graphic>
      </p:graphicFrame>
    </p:spTree>
    <p:extLst>
      <p:ext uri="{BB962C8B-B14F-4D97-AF65-F5344CB8AC3E}">
        <p14:creationId xmlns:p14="http://schemas.microsoft.com/office/powerpoint/2010/main" val="3914666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3" y="1417810"/>
            <a:ext cx="7105152"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Key dependencies and significant risks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553998"/>
          </a:xfrm>
          <a:prstGeom prst="rect">
            <a:avLst/>
          </a:prstGeom>
          <a:noFill/>
        </p:spPr>
        <p:txBody>
          <a:bodyPr wrap="square" rtlCol="0">
            <a:spAutoFit/>
          </a:bodyPr>
          <a:lstStyle/>
          <a:p>
            <a:pP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graphicFrame>
        <p:nvGraphicFramePr>
          <p:cNvPr id="4" name="Table 3">
            <a:extLst>
              <a:ext uri="{FF2B5EF4-FFF2-40B4-BE49-F238E27FC236}">
                <a16:creationId xmlns:a16="http://schemas.microsoft.com/office/drawing/2014/main" xmlns="" id="{14788545-AA40-EDB1-4B2B-0F4396F08451}"/>
              </a:ext>
            </a:extLst>
          </p:cNvPr>
          <p:cNvGraphicFramePr>
            <a:graphicFrameLocks noGrp="1"/>
          </p:cNvGraphicFramePr>
          <p:nvPr>
            <p:extLst>
              <p:ext uri="{D42A27DB-BD31-4B8C-83A1-F6EECF244321}">
                <p14:modId xmlns:p14="http://schemas.microsoft.com/office/powerpoint/2010/main" val="2879718557"/>
              </p:ext>
            </p:extLst>
          </p:nvPr>
        </p:nvGraphicFramePr>
        <p:xfrm>
          <a:off x="3598249" y="2430178"/>
          <a:ext cx="8417319" cy="3867078"/>
        </p:xfrm>
        <a:graphic>
          <a:graphicData uri="http://schemas.openxmlformats.org/drawingml/2006/table">
            <a:tbl>
              <a:tblPr firstRow="1" bandRow="1">
                <a:tableStyleId>{5C22544A-7EE6-4342-B048-85BDC9FD1C3A}</a:tableStyleId>
              </a:tblPr>
              <a:tblGrid>
                <a:gridCol w="2136629">
                  <a:extLst>
                    <a:ext uri="{9D8B030D-6E8A-4147-A177-3AD203B41FA5}">
                      <a16:colId xmlns:a16="http://schemas.microsoft.com/office/drawing/2014/main" xmlns="" val="1153850044"/>
                    </a:ext>
                  </a:extLst>
                </a:gridCol>
                <a:gridCol w="2733261">
                  <a:extLst>
                    <a:ext uri="{9D8B030D-6E8A-4147-A177-3AD203B41FA5}">
                      <a16:colId xmlns:a16="http://schemas.microsoft.com/office/drawing/2014/main" xmlns="" val="2400784117"/>
                    </a:ext>
                  </a:extLst>
                </a:gridCol>
                <a:gridCol w="3547429">
                  <a:extLst>
                    <a:ext uri="{9D8B030D-6E8A-4147-A177-3AD203B41FA5}">
                      <a16:colId xmlns:a16="http://schemas.microsoft.com/office/drawing/2014/main" xmlns="" val="3383477289"/>
                    </a:ext>
                  </a:extLst>
                </a:gridCol>
              </a:tblGrid>
              <a:tr h="52532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latin typeface="Times New Roman" panose="02020603050405020304" pitchFamily="18" charset="0"/>
                          <a:cs typeface="Times New Roman" panose="02020603050405020304" pitchFamily="18" charset="0"/>
                        </a:rPr>
                        <a:t>Firm risk scorecard</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latin typeface="Times New Roman" panose="02020603050405020304" pitchFamily="18" charset="0"/>
                          <a:cs typeface="Times New Roman" panose="02020603050405020304" pitchFamily="18" charset="0"/>
                        </a:rPr>
                        <a:t>Example dependencies</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latin typeface="Times New Roman" panose="02020603050405020304" pitchFamily="18" charset="0"/>
                          <a:cs typeface="Times New Roman" panose="02020603050405020304" pitchFamily="18" charset="0"/>
                        </a:rPr>
                        <a:t>Example of a significant risk</a:t>
                      </a:r>
                    </a:p>
                    <a:p>
                      <a:endParaRPr lang="en-US" dirty="0"/>
                    </a:p>
                  </a:txBody>
                  <a:tcPr/>
                </a:tc>
                <a:extLst>
                  <a:ext uri="{0D108BD9-81ED-4DB2-BD59-A6C34878D82A}">
                    <a16:rowId xmlns:a16="http://schemas.microsoft.com/office/drawing/2014/main" xmlns="" val="4125796088"/>
                  </a:ext>
                </a:extLst>
              </a:tr>
              <a:tr h="3226998">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1800" dirty="0">
                          <a:latin typeface="Times New Roman" panose="02020603050405020304" pitchFamily="18" charset="0"/>
                          <a:cs typeface="Times New Roman" panose="02020603050405020304" pitchFamily="18" charset="0"/>
                        </a:rPr>
                        <a:t>Reputational</a:t>
                      </a:r>
                      <a:r>
                        <a:rPr lang="en-US" sz="1800" kern="1200" dirty="0">
                          <a:solidFill>
                            <a:schemeClr val="dk1"/>
                          </a:solidFill>
                          <a:latin typeface="Times New Roman" panose="02020603050405020304" pitchFamily="18" charset="0"/>
                          <a:ea typeface="+mn-ea"/>
                          <a:cs typeface="Times New Roman" panose="02020603050405020304" pitchFamily="18" charset="0"/>
                        </a:rPr>
                        <a:t> </a:t>
                      </a:r>
                    </a:p>
                  </a:txBody>
                  <a:tcPr/>
                </a:tc>
                <a:tc>
                  <a:txBody>
                    <a:bodyPr/>
                    <a:lstStyle/>
                    <a:p>
                      <a:pPr marL="285750" indent="-285750">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Brand  </a:t>
                      </a:r>
                    </a:p>
                    <a:p>
                      <a:pPr marL="285750" indent="-285750">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Public opinion </a:t>
                      </a:r>
                    </a:p>
                    <a:p>
                      <a:pPr marL="285750" indent="-285750">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Regulators  </a:t>
                      </a:r>
                    </a:p>
                  </a:txBody>
                  <a:tcPr/>
                </a:tc>
                <a:tc>
                  <a:txBody>
                    <a:bodyPr/>
                    <a:lstStyle/>
                    <a:p>
                      <a:pPr marL="342900" indent="-342900" algn="just">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Product recall causes damage to product image and brand.</a:t>
                      </a:r>
                    </a:p>
                    <a:p>
                      <a:pPr marL="342900" indent="-342900" algn="just">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Lost sales or revenue because of change in public tastes.</a:t>
                      </a:r>
                    </a:p>
                    <a:p>
                      <a:pPr marL="342900" indent="-342900" algn="just">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Regulator enforcement action causes loss of public confidence.</a:t>
                      </a:r>
                    </a:p>
                    <a:p>
                      <a:pPr marL="342900" indent="-342900" algn="just">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Allegations of unethical product-sourcing causes loss of sales</a:t>
                      </a:r>
                    </a:p>
                  </a:txBody>
                  <a:tcPr/>
                </a:tc>
                <a:extLst>
                  <a:ext uri="{0D108BD9-81ED-4DB2-BD59-A6C34878D82A}">
                    <a16:rowId xmlns:a16="http://schemas.microsoft.com/office/drawing/2014/main" xmlns="" val="2869786816"/>
                  </a:ext>
                </a:extLst>
              </a:tr>
            </a:tbl>
          </a:graphicData>
        </a:graphic>
      </p:graphicFrame>
    </p:spTree>
    <p:extLst>
      <p:ext uri="{BB962C8B-B14F-4D97-AF65-F5344CB8AC3E}">
        <p14:creationId xmlns:p14="http://schemas.microsoft.com/office/powerpoint/2010/main" val="13491583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3" y="1417810"/>
            <a:ext cx="7105152"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Key dependencies and significant risks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553998"/>
          </a:xfrm>
          <a:prstGeom prst="rect">
            <a:avLst/>
          </a:prstGeom>
          <a:noFill/>
        </p:spPr>
        <p:txBody>
          <a:bodyPr wrap="square" rtlCol="0">
            <a:spAutoFit/>
          </a:bodyPr>
          <a:lstStyle/>
          <a:p>
            <a:pP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graphicFrame>
        <p:nvGraphicFramePr>
          <p:cNvPr id="4" name="Table 3">
            <a:extLst>
              <a:ext uri="{FF2B5EF4-FFF2-40B4-BE49-F238E27FC236}">
                <a16:creationId xmlns:a16="http://schemas.microsoft.com/office/drawing/2014/main" xmlns="" id="{14788545-AA40-EDB1-4B2B-0F4396F08451}"/>
              </a:ext>
            </a:extLst>
          </p:cNvPr>
          <p:cNvGraphicFramePr>
            <a:graphicFrameLocks noGrp="1"/>
          </p:cNvGraphicFramePr>
          <p:nvPr>
            <p:extLst>
              <p:ext uri="{D42A27DB-BD31-4B8C-83A1-F6EECF244321}">
                <p14:modId xmlns:p14="http://schemas.microsoft.com/office/powerpoint/2010/main" val="225844648"/>
              </p:ext>
            </p:extLst>
          </p:nvPr>
        </p:nvGraphicFramePr>
        <p:xfrm>
          <a:off x="3598249" y="2430178"/>
          <a:ext cx="8417319" cy="3867078"/>
        </p:xfrm>
        <a:graphic>
          <a:graphicData uri="http://schemas.openxmlformats.org/drawingml/2006/table">
            <a:tbl>
              <a:tblPr firstRow="1" bandRow="1">
                <a:tableStyleId>{5C22544A-7EE6-4342-B048-85BDC9FD1C3A}</a:tableStyleId>
              </a:tblPr>
              <a:tblGrid>
                <a:gridCol w="2136629">
                  <a:extLst>
                    <a:ext uri="{9D8B030D-6E8A-4147-A177-3AD203B41FA5}">
                      <a16:colId xmlns:a16="http://schemas.microsoft.com/office/drawing/2014/main" xmlns="" val="1153850044"/>
                    </a:ext>
                  </a:extLst>
                </a:gridCol>
                <a:gridCol w="2733261">
                  <a:extLst>
                    <a:ext uri="{9D8B030D-6E8A-4147-A177-3AD203B41FA5}">
                      <a16:colId xmlns:a16="http://schemas.microsoft.com/office/drawing/2014/main" xmlns="" val="2400784117"/>
                    </a:ext>
                  </a:extLst>
                </a:gridCol>
                <a:gridCol w="3547429">
                  <a:extLst>
                    <a:ext uri="{9D8B030D-6E8A-4147-A177-3AD203B41FA5}">
                      <a16:colId xmlns:a16="http://schemas.microsoft.com/office/drawing/2014/main" xmlns="" val="3383477289"/>
                    </a:ext>
                  </a:extLst>
                </a:gridCol>
              </a:tblGrid>
              <a:tr h="52532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latin typeface="Times New Roman" panose="02020603050405020304" pitchFamily="18" charset="0"/>
                          <a:cs typeface="Times New Roman" panose="02020603050405020304" pitchFamily="18" charset="0"/>
                        </a:rPr>
                        <a:t>Firm risk scorecard</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latin typeface="Times New Roman" panose="02020603050405020304" pitchFamily="18" charset="0"/>
                          <a:cs typeface="Times New Roman" panose="02020603050405020304" pitchFamily="18" charset="0"/>
                        </a:rPr>
                        <a:t>Example dependencies</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latin typeface="Times New Roman" panose="02020603050405020304" pitchFamily="18" charset="0"/>
                          <a:cs typeface="Times New Roman" panose="02020603050405020304" pitchFamily="18" charset="0"/>
                        </a:rPr>
                        <a:t>Example of a significant risk</a:t>
                      </a:r>
                    </a:p>
                    <a:p>
                      <a:endParaRPr lang="en-US" dirty="0"/>
                    </a:p>
                  </a:txBody>
                  <a:tcPr/>
                </a:tc>
                <a:extLst>
                  <a:ext uri="{0D108BD9-81ED-4DB2-BD59-A6C34878D82A}">
                    <a16:rowId xmlns:a16="http://schemas.microsoft.com/office/drawing/2014/main" xmlns="" val="4125796088"/>
                  </a:ext>
                </a:extLst>
              </a:tr>
              <a:tr h="3226998">
                <a:tc>
                  <a:txBody>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1800" dirty="0">
                          <a:latin typeface="Times New Roman" panose="02020603050405020304" pitchFamily="18" charset="0"/>
                          <a:cs typeface="Times New Roman" panose="02020603050405020304" pitchFamily="18" charset="0"/>
                        </a:rPr>
                        <a:t>Marketplace </a:t>
                      </a:r>
                      <a:r>
                        <a:rPr lang="en-US" sz="1800" kern="1200" dirty="0">
                          <a:solidFill>
                            <a:schemeClr val="dk1"/>
                          </a:solidFill>
                          <a:latin typeface="Times New Roman" panose="02020603050405020304" pitchFamily="18" charset="0"/>
                          <a:ea typeface="+mn-ea"/>
                          <a:cs typeface="Times New Roman" panose="02020603050405020304" pitchFamily="18" charset="0"/>
                        </a:rPr>
                        <a:t> </a:t>
                      </a:r>
                    </a:p>
                  </a:txBody>
                  <a:tcPr/>
                </a:tc>
                <a:tc>
                  <a:txBody>
                    <a:bodyPr/>
                    <a:lstStyle/>
                    <a:p>
                      <a:pPr marL="285750" indent="-285750">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Regulatory environment</a:t>
                      </a:r>
                    </a:p>
                    <a:p>
                      <a:pPr marL="285750" indent="-285750">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Economic health</a:t>
                      </a:r>
                    </a:p>
                    <a:p>
                      <a:pPr marL="285750" indent="-285750">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Product development </a:t>
                      </a:r>
                    </a:p>
                    <a:p>
                      <a:pPr marL="285750" indent="-285750">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Competitor behavior</a:t>
                      </a:r>
                    </a:p>
                  </a:txBody>
                  <a:tcPr/>
                </a:tc>
                <a:tc>
                  <a:txBody>
                    <a:bodyPr/>
                    <a:lstStyle/>
                    <a:p>
                      <a:pPr marL="342900" indent="-342900" algn="just">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Change in tax regime results in unbudgeted tax demands.</a:t>
                      </a:r>
                    </a:p>
                    <a:p>
                      <a:pPr marL="342900" indent="-342900" algn="just">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Decline in world or national economy reduces consumer spending.</a:t>
                      </a:r>
                    </a:p>
                    <a:p>
                      <a:pPr marL="342900" indent="-342900" algn="just">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Changes in technology reduce product appeal and sales.</a:t>
                      </a:r>
                    </a:p>
                    <a:p>
                      <a:pPr marL="342900" indent="-342900" algn="just">
                        <a:buFont typeface="Wingdings" panose="05000000000000000000" pitchFamily="2" charset="2"/>
                        <a:buChar char="§"/>
                      </a:pPr>
                      <a:r>
                        <a:rPr lang="en-US" sz="1800" dirty="0">
                          <a:latin typeface="Times New Roman" panose="02020603050405020304" pitchFamily="18" charset="0"/>
                          <a:cs typeface="Times New Roman" panose="02020603050405020304" pitchFamily="18" charset="0"/>
                        </a:rPr>
                        <a:t>Competitor substantially reduces prices to win market share</a:t>
                      </a:r>
                    </a:p>
                  </a:txBody>
                  <a:tcPr/>
                </a:tc>
                <a:extLst>
                  <a:ext uri="{0D108BD9-81ED-4DB2-BD59-A6C34878D82A}">
                    <a16:rowId xmlns:a16="http://schemas.microsoft.com/office/drawing/2014/main" xmlns="" val="2869786816"/>
                  </a:ext>
                </a:extLst>
              </a:tr>
            </a:tbl>
          </a:graphicData>
        </a:graphic>
      </p:graphicFrame>
    </p:spTree>
    <p:extLst>
      <p:ext uri="{BB962C8B-B14F-4D97-AF65-F5344CB8AC3E}">
        <p14:creationId xmlns:p14="http://schemas.microsoft.com/office/powerpoint/2010/main" val="19812262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4" y="1417810"/>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Treat Risk</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400657"/>
          </a:xfrm>
          <a:prstGeom prst="rect">
            <a:avLst/>
          </a:prstGeom>
          <a:noFill/>
        </p:spPr>
        <p:txBody>
          <a:bodyPr wrap="square" rtlCol="0">
            <a:spAutoFit/>
          </a:bodyPr>
          <a:lstStyle/>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When the level of risk exposure (likelihood) associated with a particular hazard is high, but the potential loss (impact) associated with it is low, the organization will wish to treat the risk. </a:t>
            </a:r>
          </a:p>
          <a:p>
            <a:pPr marL="571500" indent="-571500">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4885433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4" y="1417810"/>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Treat Risk</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400657"/>
          </a:xfrm>
          <a:prstGeom prst="rect">
            <a:avLst/>
          </a:prstGeom>
          <a:noFill/>
        </p:spPr>
        <p:txBody>
          <a:bodyPr wrap="square" rtlCol="0">
            <a:spAutoFit/>
          </a:bodyPr>
          <a:lstStyle/>
          <a:p>
            <a:pPr marL="457200" indent="-457200" algn="just">
              <a:buFont typeface="Arial" panose="020B0604020202020204" pitchFamily="34" charset="0"/>
              <a:buChar char="•"/>
              <a:defRPr/>
            </a:pPr>
            <a:r>
              <a:rPr lang="en-US" sz="3000" dirty="0">
                <a:solidFill>
                  <a:prstClr val="black"/>
                </a:solidFill>
                <a:latin typeface="Times New Roman" panose="02020603050405020304" pitchFamily="18" charset="0"/>
                <a:cs typeface="Times New Roman" panose="02020603050405020304" pitchFamily="18" charset="0"/>
              </a:rPr>
              <a:t>Risk treatment will often be undertaken with the risk at the inherent and/or current level, so that when the risk has been treated, the new current level or target level may become tolerable.</a:t>
            </a:r>
          </a:p>
          <a:p>
            <a:pPr marL="571500" indent="-571500">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4377650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4" y="1417810"/>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Treat Risk</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785652"/>
          </a:xfrm>
          <a:prstGeom prst="rect">
            <a:avLst/>
          </a:prstGeom>
          <a:noFill/>
        </p:spPr>
        <p:txBody>
          <a:bodyPr wrap="square" rtlCol="0">
            <a:spAutoFit/>
          </a:bodyPr>
          <a:lstStyle/>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Actions to improve the standard of risk control will always be under constant review in an organization.</a:t>
            </a:r>
          </a:p>
          <a:p>
            <a:pPr marL="457200" indent="-457200" algn="just">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On a personal level, wearing a seat belt when driving a car or fitting an intruder alarm in a house are examples of risk reduction actions. </a:t>
            </a:r>
          </a:p>
          <a:p>
            <a:pPr marL="571500" indent="-571500">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5525529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4" y="1417810"/>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Treat Risk</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862322"/>
          </a:xfrm>
          <a:prstGeom prst="rect">
            <a:avLst/>
          </a:prstGeom>
          <a:noFill/>
        </p:spPr>
        <p:txBody>
          <a:bodyPr wrap="square" rtlCol="0">
            <a:spAutoFit/>
          </a:bodyPr>
          <a:lstStyle/>
          <a:p>
            <a:pPr marL="571500" indent="-5715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Fitting sprinklers to buildings, providing enhanced building security arrangements and employee security vetting are all examples of risk improvement actions designed to better manage hazard risks.</a:t>
            </a:r>
          </a:p>
          <a:p>
            <a:pPr marL="571500" indent="-571500">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6252648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4" y="1417810"/>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Treat Risk</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862322"/>
          </a:xfrm>
          <a:prstGeom prst="rect">
            <a:avLst/>
          </a:prstGeom>
          <a:noFill/>
        </p:spPr>
        <p:txBody>
          <a:bodyPr wrap="square" rtlCol="0">
            <a:spAutoFit/>
          </a:bodyPr>
          <a:lstStyle/>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Cost-effective risk treatments will need to be selected and the effect of different control measures can be shown on a risk matrix.</a:t>
            </a:r>
          </a:p>
          <a:p>
            <a:pPr marL="457200" indent="-457200" algn="just">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There is an issue of terminology associated with treat risk.</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5403564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4" y="1417810"/>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Treat Risk</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847207"/>
          </a:xfrm>
          <a:prstGeom prst="rect">
            <a:avLst/>
          </a:prstGeom>
          <a:noFill/>
        </p:spPr>
        <p:txBody>
          <a:bodyPr wrap="square" rtlCol="0">
            <a:spAutoFit/>
          </a:bodyPr>
          <a:lstStyle/>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ISO 31000 considers that ‘treat risk’ is the main heading under which various options exist, such as:</a:t>
            </a:r>
          </a:p>
          <a:p>
            <a:pPr marL="914400" lvl="1" indent="-457200">
              <a:buFont typeface="Wingdings" panose="05000000000000000000" pitchFamily="2" charset="2"/>
              <a:buChar char="§"/>
              <a:defRPr/>
            </a:pPr>
            <a:r>
              <a:rPr lang="en-US" sz="2200" dirty="0">
                <a:solidFill>
                  <a:prstClr val="black"/>
                </a:solidFill>
                <a:latin typeface="Calibri" panose="020F0502020204030204"/>
              </a:rPr>
              <a:t>avoiding the risk by deciding not to start or continue with the activity;</a:t>
            </a:r>
          </a:p>
          <a:p>
            <a:pPr marL="914400" lvl="1" indent="-457200">
              <a:buFont typeface="Wingdings" panose="05000000000000000000" pitchFamily="2" charset="2"/>
              <a:buChar char="§"/>
              <a:defRPr/>
            </a:pPr>
            <a:r>
              <a:rPr lang="en-US" sz="2200" dirty="0">
                <a:solidFill>
                  <a:prstClr val="black"/>
                </a:solidFill>
                <a:latin typeface="Calibri" panose="020F0502020204030204"/>
              </a:rPr>
              <a:t>taking or increasing the risk in order to pursue an opportunity;</a:t>
            </a:r>
          </a:p>
          <a:p>
            <a:pPr marL="914400" lvl="1" indent="-457200">
              <a:buFont typeface="Wingdings" panose="05000000000000000000" pitchFamily="2" charset="2"/>
              <a:buChar char="§"/>
              <a:defRPr/>
            </a:pPr>
            <a:r>
              <a:rPr lang="en-US" sz="2200" dirty="0">
                <a:solidFill>
                  <a:prstClr val="black"/>
                </a:solidFill>
                <a:latin typeface="Calibri" panose="020F0502020204030204"/>
              </a:rPr>
              <a:t>removing the risk source;</a:t>
            </a:r>
          </a:p>
          <a:p>
            <a:pPr marL="914400" lvl="1" indent="-457200">
              <a:buFont typeface="Wingdings" panose="05000000000000000000" pitchFamily="2" charset="2"/>
              <a:buChar char="§"/>
              <a:defRPr/>
            </a:pPr>
            <a:r>
              <a:rPr lang="en-US" sz="2200" dirty="0">
                <a:solidFill>
                  <a:prstClr val="black"/>
                </a:solidFill>
                <a:latin typeface="Calibri" panose="020F0502020204030204"/>
              </a:rPr>
              <a:t>changing the likelihood or the consequences;</a:t>
            </a:r>
          </a:p>
          <a:p>
            <a:pPr marL="914400" lvl="1" indent="-457200">
              <a:buFont typeface="Wingdings" panose="05000000000000000000" pitchFamily="2" charset="2"/>
              <a:buChar char="§"/>
              <a:defRPr/>
            </a:pPr>
            <a:r>
              <a:rPr lang="en-US" sz="2200" dirty="0">
                <a:solidFill>
                  <a:prstClr val="black"/>
                </a:solidFill>
                <a:latin typeface="Calibri" panose="020F0502020204030204"/>
              </a:rPr>
              <a:t>sharing the risk with another party or parties;</a:t>
            </a:r>
          </a:p>
          <a:p>
            <a:pPr marL="914400" lvl="1" indent="-457200">
              <a:buFont typeface="Wingdings" panose="05000000000000000000" pitchFamily="2" charset="2"/>
              <a:buChar char="§"/>
              <a:defRPr/>
            </a:pPr>
            <a:r>
              <a:rPr lang="en-US" sz="2200" dirty="0">
                <a:solidFill>
                  <a:prstClr val="black"/>
                </a:solidFill>
                <a:latin typeface="Calibri" panose="020F0502020204030204"/>
              </a:rPr>
              <a:t>retaining the risk by informed decision.</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1715631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4" y="1417810"/>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Transfer Risk</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4247317"/>
          </a:xfrm>
          <a:prstGeom prst="rect">
            <a:avLst/>
          </a:prstGeom>
          <a:noFill/>
        </p:spPr>
        <p:txBody>
          <a:bodyPr wrap="square" rtlCol="0">
            <a:spAutoFit/>
          </a:bodyPr>
          <a:lstStyle/>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When the likelihood of a risk materializing is low but the potential is high, the organization will wish to transfer that risk.</a:t>
            </a:r>
          </a:p>
          <a:p>
            <a:pPr algn="just">
              <a:defRPr/>
            </a:pPr>
            <a:endParaRPr lang="en-US" sz="3000" dirty="0">
              <a:solidFill>
                <a:prstClr val="black"/>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Insurance is a well-established mechanism for transferring the financial impact of losses arising from hazard risks and (to a lesser extent) control risks.</a:t>
            </a:r>
          </a:p>
          <a:p>
            <a:pPr marL="571500" indent="-571500">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6726741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4" y="1417810"/>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Transfer Risk</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862322"/>
          </a:xfrm>
          <a:prstGeom prst="rect">
            <a:avLst/>
          </a:prstGeom>
          <a:noFill/>
        </p:spPr>
        <p:txBody>
          <a:bodyPr wrap="square" rtlCol="0">
            <a:spAutoFit/>
          </a:bodyPr>
          <a:lstStyle/>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Risk transfer can be achieved by conventional insurance and also by contractual agreement.</a:t>
            </a:r>
          </a:p>
          <a:p>
            <a:pPr algn="just">
              <a:defRPr/>
            </a:pPr>
            <a:endParaRPr lang="en-US" sz="3000" dirty="0">
              <a:solidFill>
                <a:prstClr val="black"/>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It may also be possible to find a joint-venture partner, or some other means of sharing the risk.</a:t>
            </a:r>
          </a:p>
          <a:p>
            <a:pPr marL="571500" indent="-571500">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5851686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4" y="1417810"/>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Transfer Risk</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785652"/>
          </a:xfrm>
          <a:prstGeom prst="rect">
            <a:avLst/>
          </a:prstGeom>
          <a:noFill/>
        </p:spPr>
        <p:txBody>
          <a:bodyPr wrap="square" rtlCol="0">
            <a:spAutoFit/>
          </a:bodyPr>
          <a:lstStyle/>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Risk hedging or neutralization may therefore be considered to be a risk transfer option, as well as a risk treatment option.</a:t>
            </a:r>
          </a:p>
          <a:p>
            <a:pPr marL="457200" indent="-457200" algn="just">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Such arrangements are usually provided by insurance, and insurance is, therefore, finance that is contingent upon certain insured events taking place.</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568411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4" y="1417810"/>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Transfer Risk</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862322"/>
          </a:xfrm>
          <a:prstGeom prst="rect">
            <a:avLst/>
          </a:prstGeom>
          <a:noFill/>
        </p:spPr>
        <p:txBody>
          <a:bodyPr wrap="square" rtlCol="0">
            <a:spAutoFit/>
          </a:bodyPr>
          <a:lstStyle/>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There is another issue of terminology with the use of the phrase ‘risk transfer’.</a:t>
            </a:r>
          </a:p>
          <a:p>
            <a:pPr algn="just">
              <a:defRPr/>
            </a:pPr>
            <a:endParaRPr lang="en-US" sz="3000" dirty="0">
              <a:solidFill>
                <a:prstClr val="black"/>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ISO 31000 recommends that risk sharing should be used in preference to risk transfer.</a:t>
            </a:r>
          </a:p>
          <a:p>
            <a:pPr marL="571500" indent="-571500">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1762950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4" y="1417810"/>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Transfer Risk</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400657"/>
          </a:xfrm>
          <a:prstGeom prst="rect">
            <a:avLst/>
          </a:prstGeom>
          <a:noFill/>
        </p:spPr>
        <p:txBody>
          <a:bodyPr wrap="square" rtlCol="0">
            <a:spAutoFit/>
          </a:bodyPr>
          <a:lstStyle/>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The argument is that a risk can never be fully transferred and whatever the intention of the parties, the risk will always be, to some extent, shared.</a:t>
            </a:r>
          </a:p>
          <a:p>
            <a:pPr marL="571500" indent="-571500">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7793793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45857" y="1437339"/>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Terminate risk</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938992"/>
          </a:xfrm>
          <a:prstGeom prst="rect">
            <a:avLst/>
          </a:prstGeom>
          <a:noFill/>
        </p:spPr>
        <p:txBody>
          <a:bodyPr wrap="square" rtlCol="0">
            <a:spAutoFit/>
          </a:bodyPr>
          <a:lstStyle/>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When a risk is both of high likelihood and high potential impact, the organization will wish to terminate or eliminate the risk. </a:t>
            </a:r>
          </a:p>
          <a:p>
            <a:pPr marL="571500" indent="-571500">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2703986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45857" y="1437339"/>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Terminate risk</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862322"/>
          </a:xfrm>
          <a:prstGeom prst="rect">
            <a:avLst/>
          </a:prstGeom>
          <a:noFill/>
        </p:spPr>
        <p:txBody>
          <a:bodyPr wrap="square" rtlCol="0">
            <a:spAutoFit/>
          </a:bodyPr>
          <a:lstStyle/>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It may be that the risks of trading in a certain part of the world or the environmental risks associated with continuing to use certain chemicals are unacceptable to the organization and/or its stakeholders. </a:t>
            </a:r>
          </a:p>
          <a:p>
            <a:pPr marL="571500" indent="-571500">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7321219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45857" y="1437339"/>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Terminate risk</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862322"/>
          </a:xfrm>
          <a:prstGeom prst="rect">
            <a:avLst/>
          </a:prstGeom>
          <a:noFill/>
        </p:spPr>
        <p:txBody>
          <a:bodyPr wrap="square" rtlCol="0">
            <a:spAutoFit/>
          </a:bodyPr>
          <a:lstStyle/>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In these circumstances, appropriate responses would be elimination of the risk by stopping the process or activity, substituting an alternative activity or outsourcing the activity that is associated with the risk.</a:t>
            </a:r>
          </a:p>
          <a:p>
            <a:pPr marL="571500" indent="-571500">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3607018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45857" y="1437339"/>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Terminate risk</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938992"/>
          </a:xfrm>
          <a:prstGeom prst="rect">
            <a:avLst/>
          </a:prstGeom>
          <a:noFill/>
        </p:spPr>
        <p:txBody>
          <a:bodyPr wrap="square" rtlCol="0">
            <a:spAutoFit/>
          </a:bodyPr>
          <a:lstStyle/>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An organization may wish to terminate a risk, but it could be the case that the activity that gives rise to it is fundamental to the ongoing operation of the organization. </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0486062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45857" y="1437339"/>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Terminate risk</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400657"/>
          </a:xfrm>
          <a:prstGeom prst="rect">
            <a:avLst/>
          </a:prstGeom>
          <a:noFill/>
        </p:spPr>
        <p:txBody>
          <a:bodyPr wrap="square" rtlCol="0">
            <a:spAutoFit/>
          </a:bodyPr>
          <a:lstStyle/>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In such circumstances, the organization may not be able to terminate or eliminate the risk entirely and thus will need to implement alternative control measures.</a:t>
            </a:r>
          </a:p>
          <a:p>
            <a:pPr marL="457200" indent="-457200" algn="just">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9353560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45857" y="1437339"/>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Strategic Risk Response</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4247317"/>
          </a:xfrm>
          <a:prstGeom prst="rect">
            <a:avLst/>
          </a:prstGeom>
          <a:noFill/>
        </p:spPr>
        <p:txBody>
          <a:bodyPr wrap="square" rtlCol="0">
            <a:spAutoFit/>
          </a:bodyPr>
          <a:lstStyle/>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The overall approach to the management of control and opportunity risks is similar to the approach adopted for the management of hazard risks.</a:t>
            </a:r>
          </a:p>
          <a:p>
            <a:pPr algn="just">
              <a:defRPr/>
            </a:pPr>
            <a:endParaRPr lang="en-US" sz="3000" dirty="0">
              <a:solidFill>
                <a:prstClr val="black"/>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 However, there are sufficient differences in the range of options available for these to be presented separately. </a:t>
            </a:r>
          </a:p>
          <a:p>
            <a:pPr marL="457200" indent="-457200" algn="just">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0362327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45857" y="1437339"/>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Strategic Risk Response</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938992"/>
          </a:xfrm>
          <a:prstGeom prst="rect">
            <a:avLst/>
          </a:prstGeom>
          <a:noFill/>
        </p:spPr>
        <p:txBody>
          <a:bodyPr wrap="square" rtlCol="0">
            <a:spAutoFit/>
          </a:bodyPr>
          <a:lstStyle/>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It is worth remembering that projects normally reflect and implement the tactics that are being employed to implement strategy.</a:t>
            </a:r>
          </a:p>
          <a:p>
            <a:pPr marL="457200" indent="-457200" algn="just">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3975401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4" y="1417810"/>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Strategic Risk Response</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4708981"/>
          </a:xfrm>
          <a:prstGeom prst="rect">
            <a:avLst/>
          </a:prstGeom>
          <a:noFill/>
        </p:spPr>
        <p:txBody>
          <a:bodyPr wrap="square" rtlCol="0">
            <a:spAutoFit/>
          </a:bodyPr>
          <a:lstStyle/>
          <a:p>
            <a:pPr marL="571500" indent="-5715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Figure 15.2 suggests that there are a range of responses available for the management of opportunity risks. </a:t>
            </a:r>
          </a:p>
          <a:p>
            <a:pPr marL="571500" indent="-571500" algn="just">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a:p>
            <a:pPr marL="571500" indent="-5715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Developing and implementing effective and efficient strategy will require the evaluation of the level of risk associated with each available strategy and the level of reward that the strategy will deliver.</a:t>
            </a:r>
          </a:p>
          <a:p>
            <a:pPr marL="571500" indent="-571500">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8313070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3" y="1417810"/>
            <a:ext cx="6753717"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Risk versus reward in strategy</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4" name="Picture 3">
            <a:extLst>
              <a:ext uri="{FF2B5EF4-FFF2-40B4-BE49-F238E27FC236}">
                <a16:creationId xmlns:a16="http://schemas.microsoft.com/office/drawing/2014/main" xmlns="" id="{FCE3AA64-94B1-3FBC-DA22-45AE7ECC66D5}"/>
              </a:ext>
            </a:extLst>
          </p:cNvPr>
          <p:cNvPicPr>
            <a:picLocks noChangeAspect="1"/>
          </p:cNvPicPr>
          <p:nvPr/>
        </p:nvPicPr>
        <p:blipFill>
          <a:blip r:embed="rId5"/>
          <a:stretch>
            <a:fillRect/>
          </a:stretch>
        </p:blipFill>
        <p:spPr>
          <a:xfrm>
            <a:off x="3437433" y="2430178"/>
            <a:ext cx="8650707" cy="3931954"/>
          </a:xfrm>
          <a:prstGeom prst="rect">
            <a:avLst/>
          </a:prstGeom>
        </p:spPr>
      </p:pic>
    </p:spTree>
    <p:extLst>
      <p:ext uri="{BB962C8B-B14F-4D97-AF65-F5344CB8AC3E}">
        <p14:creationId xmlns:p14="http://schemas.microsoft.com/office/powerpoint/2010/main" val="2413982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4" y="1417810"/>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Strategic Risk Response</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938992"/>
          </a:xfrm>
          <a:prstGeom prst="rect">
            <a:avLst/>
          </a:prstGeom>
          <a:noFill/>
        </p:spPr>
        <p:txBody>
          <a:bodyPr wrap="square" rtlCol="0">
            <a:spAutoFit/>
          </a:bodyPr>
          <a:lstStyle/>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Figure 15.3 shows a refinement to Figure 15.2 in that the area of high risk and  potentially high reward is evaluated in a little more detail by taking account of risk appetite.</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6591843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4" y="1417810"/>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Strategic Risk Response</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323987"/>
          </a:xfrm>
          <a:prstGeom prst="rect">
            <a:avLst/>
          </a:prstGeom>
          <a:noFill/>
        </p:spPr>
        <p:txBody>
          <a:bodyPr wrap="square" rtlCol="0">
            <a:spAutoFit/>
          </a:bodyPr>
          <a:lstStyle/>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An organization may find that it has a viable business opportunity but does not have the resources to exploit it on its own. </a:t>
            </a:r>
          </a:p>
          <a:p>
            <a:pPr marL="457200" indent="-457200" algn="just">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In these circumstances, the organization has three main choices. </a:t>
            </a:r>
          </a:p>
          <a:p>
            <a:pPr marL="571500" indent="-571500">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146738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4" y="1417810"/>
            <a:ext cx="516345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Strategic Risk Response</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785652"/>
          </a:xfrm>
          <a:prstGeom prst="rect">
            <a:avLst/>
          </a:prstGeom>
          <a:noFill/>
        </p:spPr>
        <p:txBody>
          <a:bodyPr wrap="square" rtlCol="0">
            <a:spAutoFit/>
          </a:bodyPr>
          <a:lstStyle/>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It may exit the opportunity because it does not have the risk appetite or risk capacity to pursue that opportunity.</a:t>
            </a:r>
          </a:p>
          <a:p>
            <a:pPr algn="just">
              <a:defRPr/>
            </a:pPr>
            <a:endParaRPr lang="en-US" sz="3000" dirty="0">
              <a:solidFill>
                <a:prstClr val="black"/>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It may sell the opportunity on to an organization that does have the appetite, capacity and resources to exploit the opportunity, or it may seek to share that opportunity.</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2077359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3" y="1417810"/>
            <a:ext cx="7105151"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Opportunity risks and risk appetite</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4" name="Picture 3">
            <a:extLst>
              <a:ext uri="{FF2B5EF4-FFF2-40B4-BE49-F238E27FC236}">
                <a16:creationId xmlns:a16="http://schemas.microsoft.com/office/drawing/2014/main" xmlns="" id="{FEEC7F32-9DD6-CB45-F3F5-2C91287311C8}"/>
              </a:ext>
            </a:extLst>
          </p:cNvPr>
          <p:cNvPicPr>
            <a:picLocks noChangeAspect="1"/>
          </p:cNvPicPr>
          <p:nvPr/>
        </p:nvPicPr>
        <p:blipFill>
          <a:blip r:embed="rId5"/>
          <a:stretch>
            <a:fillRect/>
          </a:stretch>
        </p:blipFill>
        <p:spPr>
          <a:xfrm>
            <a:off x="3508513" y="2430177"/>
            <a:ext cx="8579627" cy="3862453"/>
          </a:xfrm>
          <a:prstGeom prst="rect">
            <a:avLst/>
          </a:prstGeom>
        </p:spPr>
      </p:pic>
    </p:spTree>
    <p:extLst>
      <p:ext uri="{BB962C8B-B14F-4D97-AF65-F5344CB8AC3E}">
        <p14:creationId xmlns:p14="http://schemas.microsoft.com/office/powerpoint/2010/main" val="422076379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3" y="1417810"/>
            <a:ext cx="6753717"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Opportunity evaluation and response</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551300"/>
            <a:ext cx="8417320" cy="3785652"/>
          </a:xfrm>
          <a:prstGeom prst="rect">
            <a:avLst/>
          </a:prstGeom>
          <a:noFill/>
        </p:spPr>
        <p:txBody>
          <a:bodyPr wrap="square" rtlCol="0">
            <a:spAutoFit/>
          </a:bodyPr>
          <a:lstStyle/>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The purpose of the evaluation and response is to decide which opportunities require a response and what the recommended response will be.</a:t>
            </a:r>
          </a:p>
          <a:p>
            <a:pPr algn="just">
              <a:defRPr/>
            </a:pPr>
            <a:r>
              <a:rPr lang="en-US" sz="3000" dirty="0">
                <a:solidFill>
                  <a:prstClr val="black"/>
                </a:solidFill>
                <a:latin typeface="Times New Roman" panose="02020603050405020304" pitchFamily="18" charset="0"/>
                <a:cs typeface="Times New Roman" panose="02020603050405020304" pitchFamily="18" charset="0"/>
              </a:rPr>
              <a:t> </a:t>
            </a:r>
          </a:p>
          <a:p>
            <a:pPr marL="457200" indent="-457200" algn="just">
              <a:buFont typeface="Wingdings" panose="05000000000000000000" pitchFamily="2" charset="2"/>
              <a:buChar char="§"/>
              <a:defRPr/>
            </a:pPr>
            <a:r>
              <a:rPr lang="en-US" sz="3000" dirty="0">
                <a:solidFill>
                  <a:prstClr val="black"/>
                </a:solidFill>
                <a:latin typeface="Times New Roman" panose="02020603050405020304" pitchFamily="18" charset="0"/>
                <a:cs typeface="Times New Roman" panose="02020603050405020304" pitchFamily="18" charset="0"/>
              </a:rPr>
              <a:t>The following are the key terms and concepts when deciding how to respond to an opportunity and they can be used in combination:</a:t>
            </a:r>
          </a:p>
          <a:p>
            <a:pPr marL="571500" indent="-571500">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377956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4" y="1417810"/>
            <a:ext cx="723989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Opportunity evaluation and response</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785652"/>
          </a:xfrm>
          <a:prstGeom prst="rect">
            <a:avLst/>
          </a:prstGeom>
          <a:noFill/>
        </p:spPr>
        <p:txBody>
          <a:bodyPr wrap="square" rtlCol="0">
            <a:spAutoFit/>
          </a:bodyPr>
          <a:lstStyle/>
          <a:p>
            <a:pPr marL="457200" indent="-457200" algn="just">
              <a:buFont typeface="Wingdings" panose="05000000000000000000" pitchFamily="2" charset="2"/>
              <a:buChar char="§"/>
              <a:defRPr/>
            </a:pPr>
            <a:r>
              <a:rPr lang="en-US" sz="3000" b="1" dirty="0">
                <a:solidFill>
                  <a:prstClr val="black"/>
                </a:solidFill>
                <a:latin typeface="Times New Roman" panose="02020603050405020304" pitchFamily="18" charset="0"/>
                <a:cs typeface="Times New Roman" panose="02020603050405020304" pitchFamily="18" charset="0"/>
              </a:rPr>
              <a:t>Enhance: </a:t>
            </a:r>
            <a:r>
              <a:rPr lang="en-US" sz="3000" dirty="0">
                <a:solidFill>
                  <a:prstClr val="black"/>
                </a:solidFill>
                <a:latin typeface="Times New Roman" panose="02020603050405020304" pitchFamily="18" charset="0"/>
                <a:cs typeface="Times New Roman" panose="02020603050405020304" pitchFamily="18" charset="0"/>
              </a:rPr>
              <a:t>the opportunity equivalent of ‘mitigating’ a risk is to enhance the opportunity by increasing the probability and/or the impact.</a:t>
            </a:r>
          </a:p>
          <a:p>
            <a:pPr marL="457200" indent="-457200" algn="just">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defRPr/>
            </a:pPr>
            <a:r>
              <a:rPr lang="en-US" sz="3000" b="1" dirty="0">
                <a:solidFill>
                  <a:prstClr val="black"/>
                </a:solidFill>
                <a:latin typeface="Times New Roman" panose="02020603050405020304" pitchFamily="18" charset="0"/>
                <a:cs typeface="Times New Roman" panose="02020603050405020304" pitchFamily="18" charset="0"/>
              </a:rPr>
              <a:t>Exploit: </a:t>
            </a:r>
            <a:r>
              <a:rPr lang="en-US" sz="3000" dirty="0">
                <a:solidFill>
                  <a:prstClr val="black"/>
                </a:solidFill>
                <a:latin typeface="Times New Roman" panose="02020603050405020304" pitchFamily="18" charset="0"/>
                <a:cs typeface="Times New Roman" panose="02020603050405020304" pitchFamily="18" charset="0"/>
              </a:rPr>
              <a:t>equivalent to the ‘avoid’ response, but the ‘exploit’ strategy seeks to make the opportunity definitely happen.</a:t>
            </a:r>
          </a:p>
          <a:p>
            <a:pPr marL="571500" indent="-571500">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3093352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75674" y="1417810"/>
            <a:ext cx="7239896"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Opportunity evaluation and response</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4247317"/>
          </a:xfrm>
          <a:prstGeom prst="rect">
            <a:avLst/>
          </a:prstGeom>
          <a:noFill/>
        </p:spPr>
        <p:txBody>
          <a:bodyPr wrap="square" rtlCol="0">
            <a:spAutoFit/>
          </a:bodyPr>
          <a:lstStyle/>
          <a:p>
            <a:pPr marL="457200" indent="-457200" algn="just">
              <a:buFont typeface="Wingdings" panose="05000000000000000000" pitchFamily="2" charset="2"/>
              <a:buChar char="§"/>
              <a:defRPr/>
            </a:pPr>
            <a:r>
              <a:rPr lang="en-US" sz="3000" b="1" dirty="0">
                <a:solidFill>
                  <a:prstClr val="black"/>
                </a:solidFill>
                <a:latin typeface="Times New Roman" panose="02020603050405020304" pitchFamily="18" charset="0"/>
                <a:cs typeface="Times New Roman" panose="02020603050405020304" pitchFamily="18" charset="0"/>
              </a:rPr>
              <a:t>Ignore: </a:t>
            </a:r>
            <a:r>
              <a:rPr lang="en-US" sz="3000" dirty="0">
                <a:solidFill>
                  <a:prstClr val="black"/>
                </a:solidFill>
                <a:latin typeface="Times New Roman" panose="02020603050405020304" pitchFamily="18" charset="0"/>
                <a:cs typeface="Times New Roman" panose="02020603050405020304" pitchFamily="18" charset="0"/>
              </a:rPr>
              <a:t>the ‘acceptance’ strategy takes no measures to deal with a hazard risk, and opportunities can be ignored, with a reactive approach but no explicit actions.</a:t>
            </a:r>
          </a:p>
          <a:p>
            <a:pPr marL="457200" indent="-457200" algn="just">
              <a:buFont typeface="Wingdings" panose="05000000000000000000" pitchFamily="2" charset="2"/>
              <a:buChar char="§"/>
              <a:defRPr/>
            </a:pPr>
            <a:endParaRPr lang="en-US" sz="3000" dirty="0">
              <a:solidFill>
                <a:prstClr val="black"/>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defRPr/>
            </a:pPr>
            <a:r>
              <a:rPr lang="en-US" sz="3000" b="1" dirty="0">
                <a:solidFill>
                  <a:prstClr val="black"/>
                </a:solidFill>
                <a:latin typeface="Times New Roman" panose="02020603050405020304" pitchFamily="18" charset="0"/>
                <a:cs typeface="Times New Roman" panose="02020603050405020304" pitchFamily="18" charset="0"/>
              </a:rPr>
              <a:t>Sharing (transfer) opportunity: </a:t>
            </a:r>
            <a:r>
              <a:rPr lang="en-US" sz="3000" dirty="0">
                <a:solidFill>
                  <a:prstClr val="black"/>
                </a:solidFill>
                <a:latin typeface="Times New Roman" panose="02020603050405020304" pitchFamily="18" charset="0"/>
                <a:cs typeface="Times New Roman" panose="02020603050405020304" pitchFamily="18" charset="0"/>
              </a:rPr>
              <a:t>‘share’ strategy for opportunities seeks a partner able to manage the opportunity who can maximize the chance of it happening.</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93034124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367466" y="542565"/>
            <a:ext cx="2758843" cy="75309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2" ma:contentTypeDescription="Create a new document." ma:contentTypeScope="" ma:versionID="9cb3c2270863ea599cccc25405b8c8e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46597ff29255a8495770eff6795071b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B52A83B0-E2E1-436E-8551-2AE17B7320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3070CB0-B68C-4992-8C2C-CAA5E0D552EE}">
  <ds:schemaRefs>
    <ds:schemaRef ds:uri="http://schemas.microsoft.com/sharepoint/v3/contenttype/forms"/>
  </ds:schemaRefs>
</ds:datastoreItem>
</file>

<file path=customXml/itemProps3.xml><?xml version="1.0" encoding="utf-8"?>
<ds:datastoreItem xmlns:ds="http://schemas.openxmlformats.org/officeDocument/2006/customXml" ds:itemID="{54B253B1-2949-47EC-A50C-0A533C86D1AD}">
  <ds:schemaRefs>
    <ds:schemaRef ds:uri="http://schemas.microsoft.com/office/2006/documentManagement/types"/>
    <ds:schemaRef ds:uri="http://purl.org/dc/elements/1.1/"/>
    <ds:schemaRef ds:uri="http://schemas.openxmlformats.org/package/2006/metadata/core-properties"/>
    <ds:schemaRef ds:uri="d13aca44-ef33-4cf4-9980-7f0b00e6eeb9"/>
    <ds:schemaRef ds:uri="http://schemas.microsoft.com/office/infopath/2007/PartnerControls"/>
    <ds:schemaRef ds:uri="http://purl.org/dc/terms/"/>
    <ds:schemaRef ds:uri="49100919-8a76-4266-be0c-7dc583902cb4"/>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469</TotalTime>
  <Words>2011</Words>
  <Application>Microsoft Office PowerPoint</Application>
  <PresentationFormat>Widescreen</PresentationFormat>
  <Paragraphs>361</Paragraphs>
  <Slides>45</Slides>
  <Notes>44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Arial</vt:lpstr>
      <vt:lpstr>Calibri</vt:lpstr>
      <vt:lpstr>Calibri Light</vt:lpstr>
      <vt:lpstr>Roboto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Microsoft account</cp:lastModifiedBy>
  <cp:revision>350</cp:revision>
  <dcterms:created xsi:type="dcterms:W3CDTF">2023-04-29T09:08:00Z</dcterms:created>
  <dcterms:modified xsi:type="dcterms:W3CDTF">2024-03-28T17:05:28Z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