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480" r:id="rId2"/>
    <p:sldId id="303" r:id="rId3"/>
    <p:sldId id="522" r:id="rId4"/>
    <p:sldId id="313" r:id="rId5"/>
    <p:sldId id="520" r:id="rId6"/>
    <p:sldId id="534" r:id="rId7"/>
    <p:sldId id="521" r:id="rId8"/>
    <p:sldId id="535" r:id="rId9"/>
    <p:sldId id="536" r:id="rId10"/>
    <p:sldId id="529" r:id="rId11"/>
    <p:sldId id="538" r:id="rId12"/>
    <p:sldId id="530" r:id="rId13"/>
    <p:sldId id="531" r:id="rId14"/>
    <p:sldId id="532" r:id="rId15"/>
    <p:sldId id="533" r:id="rId16"/>
    <p:sldId id="537"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2"/>
            <p14:sldId id="313"/>
            <p14:sldId id="520"/>
            <p14:sldId id="534"/>
            <p14:sldId id="521"/>
            <p14:sldId id="535"/>
            <p14:sldId id="536"/>
            <p14:sldId id="529"/>
            <p14:sldId id="538"/>
            <p14:sldId id="530"/>
            <p14:sldId id="531"/>
            <p14:sldId id="532"/>
            <p14:sldId id="533"/>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her" initials="MF" lastIdx="1" clrIdx="0">
    <p:extLst>
      <p:ext uri="{19B8F6BF-5375-455C-9EA6-DF929625EA0E}">
        <p15:presenceInfo xmlns:p15="http://schemas.microsoft.com/office/powerpoint/2012/main" userId="Mah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9" d="100"/>
          <a:sy n="69" d="100"/>
        </p:scale>
        <p:origin x="74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9/21/2023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dirty="0"/>
          </a:p>
        </p:txBody>
      </p:sp>
    </p:spTree>
    <p:extLst>
      <p:ext uri="{BB962C8B-B14F-4D97-AF65-F5344CB8AC3E}">
        <p14:creationId xmlns:p14="http://schemas.microsoft.com/office/powerpoint/2010/main" val="21513084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9/21/2023</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9/21/2023</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9/21/2023</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9/21/2023</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9/21/2023</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9/21/2023</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9/21/2023</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9/21/2023</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9/21/2023</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9/21/2023</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9/21/2023</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1868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7543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00377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9/21/2023</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 id="214748366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8.png"/><Relationship Id="rId7"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6.xml"/><Relationship Id="rId5" Type="http://schemas.openxmlformats.org/officeDocument/2006/relationships/image" Target="../media/image6.svg"/><Relationship Id="rId9"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Layout" Target="../slideLayouts/slideLayout17.xml"/><Relationship Id="rId6" Type="http://schemas.openxmlformats.org/officeDocument/2006/relationships/image" Target="../media/image8.png"/><Relationship Id="rId11" Type="http://schemas.openxmlformats.org/officeDocument/2006/relationships/image" Target="../media/image6.svg"/><Relationship Id="rId5" Type="http://schemas.openxmlformats.org/officeDocument/2006/relationships/image" Target="../media/image17.svg"/><Relationship Id="rId10" Type="http://schemas.openxmlformats.org/officeDocument/2006/relationships/image" Target="../media/image5.png"/><Relationship Id="rId4" Type="http://schemas.openxmlformats.org/officeDocument/2006/relationships/image" Target="../media/image13.png"/><Relationship Id="rId9" Type="http://schemas.openxmlformats.org/officeDocument/2006/relationships/image" Target="../media/image80.sv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Layout" Target="../slideLayouts/slideLayout17.xml"/><Relationship Id="rId5" Type="http://schemas.openxmlformats.org/officeDocument/2006/relationships/image" Target="../media/image6.sv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png"/><Relationship Id="rId1" Type="http://schemas.openxmlformats.org/officeDocument/2006/relationships/slideLayout" Target="../slideLayouts/slideLayout17.xml"/><Relationship Id="rId5" Type="http://schemas.openxmlformats.org/officeDocument/2006/relationships/image" Target="../media/image6.sv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png"/><Relationship Id="rId1" Type="http://schemas.openxmlformats.org/officeDocument/2006/relationships/slideLayout" Target="../slideLayouts/slideLayout17.xml"/><Relationship Id="rId5" Type="http://schemas.openxmlformats.org/officeDocument/2006/relationships/image" Target="../media/image6.sv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emf"/><Relationship Id="rId1" Type="http://schemas.openxmlformats.org/officeDocument/2006/relationships/slideLayout" Target="../slideLayouts/slideLayout7.xml"/><Relationship Id="rId5" Type="http://schemas.openxmlformats.org/officeDocument/2006/relationships/image" Target="../media/image6.svg"/></Relationships>
</file>

<file path=ppt/slides/_rels/slide16.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9.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image" Target="NULL"/><Relationship Id="rId5" Type="http://schemas.openxmlformats.org/officeDocument/2006/relationships/image" Target="../media/image5.png"/><Relationship Id="rId4"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476408" y="707155"/>
            <a:ext cx="6010359" cy="5632311"/>
          </a:xfrm>
          <a:prstGeom prst="rect">
            <a:avLst/>
          </a:prstGeom>
          <a:noFill/>
        </p:spPr>
        <p:txBody>
          <a:bodyPr wrap="square" rtlCol="0">
            <a:spAutoFit/>
          </a:bodyPr>
          <a:lstStyle/>
          <a:p>
            <a:pPr algn="ctr">
              <a:defRPr/>
            </a:pPr>
            <a:r>
              <a:rPr lang="en-US" sz="5400" b="1" dirty="0">
                <a:solidFill>
                  <a:schemeClr val="bg1"/>
                </a:solidFill>
              </a:rPr>
              <a:t/>
            </a:r>
            <a:br>
              <a:rPr lang="en-US" sz="5400" b="1" dirty="0">
                <a:solidFill>
                  <a:schemeClr val="bg1"/>
                </a:solidFill>
              </a:rPr>
            </a:br>
            <a:r>
              <a:rPr lang="en-US" sz="5400" b="1" dirty="0">
                <a:solidFill>
                  <a:schemeClr val="bg1"/>
                </a:solidFill>
              </a:rPr>
              <a:t>MARKETING </a:t>
            </a:r>
            <a:r>
              <a:rPr lang="en-US" sz="5400" b="1" dirty="0" smtClean="0">
                <a:solidFill>
                  <a:schemeClr val="bg1"/>
                </a:solidFill>
              </a:rPr>
              <a:t>MANAGEMENT</a:t>
            </a:r>
          </a:p>
          <a:p>
            <a:pPr algn="ctr">
              <a:defRPr/>
            </a:pPr>
            <a:r>
              <a:rPr lang="en-US" sz="5400" b="1" dirty="0" smtClean="0">
                <a:solidFill>
                  <a:schemeClr val="bg1"/>
                </a:solidFill>
                <a:latin typeface="Tajawal Medium" panose="00000600000000000000" pitchFamily="2" charset="-78"/>
                <a:cs typeface="Tajawal Medium" panose="00000600000000000000" pitchFamily="2" charset="-78"/>
              </a:rPr>
              <a:t>MGM </a:t>
            </a:r>
            <a:r>
              <a:rPr lang="en-US" sz="5400" b="1" dirty="0">
                <a:solidFill>
                  <a:schemeClr val="bg1"/>
                </a:solidFill>
                <a:latin typeface="Tajawal Medium" panose="00000600000000000000" pitchFamily="2" charset="-78"/>
                <a:cs typeface="Tajawal Medium" panose="00000600000000000000" pitchFamily="2" charset="-78"/>
              </a:rPr>
              <a:t>612</a:t>
            </a:r>
          </a:p>
          <a:p>
            <a:pPr algn="ctr" fontAlgn="auto">
              <a:spcAft>
                <a:spcPts val="0"/>
              </a:spcAft>
              <a:defRPr/>
            </a:pPr>
            <a:r>
              <a:rPr lang="en-US" sz="5400" b="1" dirty="0">
                <a:solidFill>
                  <a:schemeClr val="bg1"/>
                </a:solidFill>
              </a:rPr>
              <a:t/>
            </a:r>
            <a:br>
              <a:rPr lang="en-US" sz="5400" b="1" dirty="0">
                <a:solidFill>
                  <a:schemeClr val="bg1"/>
                </a:solidFill>
              </a:rPr>
            </a:br>
            <a:r>
              <a:rPr lang="en-US" sz="3600" b="1" dirty="0">
                <a:solidFill>
                  <a:schemeClr val="bg1"/>
                </a:solidFill>
              </a:rPr>
              <a:t/>
            </a:r>
            <a:br>
              <a:rPr lang="en-US" sz="3600" b="1" dirty="0">
                <a:solidFill>
                  <a:schemeClr val="bg1"/>
                </a:solidFill>
              </a:rPr>
            </a:br>
            <a:endParaRPr lang="en-US" sz="5400" b="1" dirty="0">
              <a:solidFill>
                <a:schemeClr val="bg1"/>
              </a:solidFill>
              <a:effectLst>
                <a:outerShdw blurRad="38100" dist="38100" dir="2700000" algn="tl">
                  <a:srgbClr val="000000">
                    <a:alpha val="43137"/>
                  </a:srgbClr>
                </a:outerShdw>
              </a:effectLst>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69657" y="5384109"/>
            <a:ext cx="5446568" cy="95535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smtClean="0">
              <a:solidFill>
                <a:srgbClr val="000000"/>
              </a:solidFill>
              <a:latin typeface="Times New Roman" panose="02020603050405020304" pitchFamily="18" charset="0"/>
              <a:cs typeface="Times New Roman" panose="02020603050405020304" pitchFamily="18" charset="0"/>
            </a:endParaRPr>
          </a:p>
          <a:p>
            <a:pPr algn="ctr"/>
            <a:r>
              <a:rPr lang="en-US" sz="2800" b="1" dirty="0" smtClean="0">
                <a:solidFill>
                  <a:srgbClr val="000000"/>
                </a:solidFill>
                <a:latin typeface="Times New Roman" panose="02020603050405020304" pitchFamily="18" charset="0"/>
                <a:cs typeface="Times New Roman" panose="02020603050405020304" pitchFamily="18" charset="0"/>
              </a:rPr>
              <a:t>Prepared </a:t>
            </a:r>
            <a:r>
              <a:rPr lang="en-US" sz="2800" b="1" dirty="0">
                <a:solidFill>
                  <a:srgbClr val="000000"/>
                </a:solidFill>
                <a:latin typeface="Times New Roman" panose="02020603050405020304" pitchFamily="18" charset="0"/>
                <a:cs typeface="Times New Roman" panose="02020603050405020304" pitchFamily="18" charset="0"/>
              </a:rPr>
              <a:t>by Dr. Magdy  Al-haj</a:t>
            </a:r>
          </a:p>
          <a:p>
            <a:pPr algn="ct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0" y="44777"/>
            <a:ext cx="2531349" cy="1194796"/>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1" name="TextBox 10">
            <a:extLst>
              <a:ext uri="{FF2B5EF4-FFF2-40B4-BE49-F238E27FC236}">
                <a16:creationId xmlns:a16="http://schemas.microsoft.com/office/drawing/2014/main" id="{781F72BC-06B8-4FB5-F2D5-D8EA1BFF812E}"/>
              </a:ext>
            </a:extLst>
          </p:cNvPr>
          <p:cNvSpPr txBox="1"/>
          <p:nvPr/>
        </p:nvSpPr>
        <p:spPr>
          <a:xfrm>
            <a:off x="6926765" y="3861654"/>
            <a:ext cx="3711722" cy="523220"/>
          </a:xfrm>
          <a:prstGeom prst="rect">
            <a:avLst/>
          </a:prstGeom>
          <a:noFill/>
        </p:spPr>
        <p:txBody>
          <a:bodyPr wrap="none" rtlCol="0">
            <a:spAutoFit/>
          </a:bodyPr>
          <a:lstStyle/>
          <a:p>
            <a:pPr algn="ctr"/>
            <a:r>
              <a:rPr lang="en-US" sz="2800" b="1" dirty="0"/>
              <a:t>Master of Management</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4" name="TextBox 13">
            <a:extLst>
              <a:ext uri="{FF2B5EF4-FFF2-40B4-BE49-F238E27FC236}">
                <a16:creationId xmlns:a16="http://schemas.microsoft.com/office/drawing/2014/main" id="{25760A6C-566F-B7E3-1EEE-CB29F0CF0113}"/>
              </a:ext>
            </a:extLst>
          </p:cNvPr>
          <p:cNvSpPr txBox="1"/>
          <p:nvPr/>
        </p:nvSpPr>
        <p:spPr>
          <a:xfrm>
            <a:off x="6192982" y="1517866"/>
            <a:ext cx="5804612" cy="3785652"/>
          </a:xfrm>
          <a:prstGeom prst="rect">
            <a:avLst/>
          </a:prstGeom>
          <a:noFill/>
          <a:ln>
            <a:solidFill>
              <a:schemeClr val="bg1"/>
            </a:solidFill>
          </a:ln>
        </p:spPr>
        <p:txBody>
          <a:bodyPr wrap="square" rtlCol="0" anchor="ctr">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endParaRPr lang="en-US" sz="4000" dirty="0" smtClean="0"/>
          </a:p>
          <a:p>
            <a:pPr algn="ctr"/>
            <a:r>
              <a:rPr lang="en-US" sz="4000" dirty="0" smtClean="0"/>
              <a:t>Week-1 </a:t>
            </a:r>
          </a:p>
          <a:p>
            <a:pPr algn="ctr"/>
            <a:r>
              <a:rPr lang="en-US" sz="4000" dirty="0" smtClean="0"/>
              <a:t>Orientation </a:t>
            </a:r>
            <a:r>
              <a:rPr lang="en-US" sz="4000" dirty="0"/>
              <a:t>show</a:t>
            </a:r>
            <a:br>
              <a:rPr lang="en-US" sz="4000" dirty="0"/>
            </a:br>
            <a:r>
              <a:rPr lang="ar-YE" sz="4000" dirty="0"/>
              <a:t>عرض توجيهي</a:t>
            </a:r>
            <a:r>
              <a:rPr lang="en-US" sz="4000" dirty="0"/>
              <a:t> </a:t>
            </a:r>
          </a:p>
          <a:p>
            <a:pPr algn="ctr"/>
            <a:endParaRPr lang="en-US" sz="4000" dirty="0"/>
          </a:p>
          <a:p>
            <a:pPr algn="ctr"/>
            <a:endParaRPr lang="en-US" sz="4000" dirty="0"/>
          </a:p>
        </p:txBody>
      </p:sp>
      <p:sp>
        <p:nvSpPr>
          <p:cNvPr id="15" name="TextBox 14">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a:ln>
            <a:solidFill>
              <a:schemeClr val="accent1"/>
            </a:solidFill>
          </a:ln>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Magdy Al-haj</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4" name="Rectangle 3"/>
          <p:cNvSpPr/>
          <p:nvPr/>
        </p:nvSpPr>
        <p:spPr>
          <a:xfrm>
            <a:off x="5986840" y="4929820"/>
            <a:ext cx="6096000" cy="954107"/>
          </a:xfrm>
          <a:prstGeom prst="rect">
            <a:avLst/>
          </a:prstGeom>
        </p:spPr>
        <p:txBody>
          <a:bodyPr>
            <a:spAutoFit/>
          </a:bodyPr>
          <a:lstStyle/>
          <a:p>
            <a:r>
              <a:rPr lang="en-US" sz="2800" b="1" dirty="0">
                <a:latin typeface="Tajawal Medium" panose="00000600000000000000" pitchFamily="2" charset="-78"/>
                <a:cs typeface="Tajawal Medium" panose="00000600000000000000" pitchFamily="2" charset="-78"/>
              </a:rPr>
              <a:t>MGM 612</a:t>
            </a:r>
          </a:p>
          <a:p>
            <a:r>
              <a:rPr lang="en-US" sz="2800" b="1" dirty="0">
                <a:latin typeface="Tajawal Medium" panose="00000600000000000000" pitchFamily="2" charset="-78"/>
                <a:cs typeface="Tajawal Medium" panose="00000600000000000000" pitchFamily="2" charset="-78"/>
              </a:rPr>
              <a:t>MARKETING MANAGEMENT</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sp>
        <p:nvSpPr>
          <p:cNvPr id="18" name="TextBox 17"/>
          <p:cNvSpPr txBox="1"/>
          <p:nvPr/>
        </p:nvSpPr>
        <p:spPr>
          <a:xfrm>
            <a:off x="2860597" y="565539"/>
            <a:ext cx="2974790" cy="769441"/>
          </a:xfrm>
          <a:prstGeom prst="rect">
            <a:avLst/>
          </a:prstGeom>
          <a:noFill/>
          <a:ln>
            <a:solidFill>
              <a:schemeClr val="bg1"/>
            </a:solidFill>
          </a:ln>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dirty="0"/>
              <a:t>Who Am I?</a:t>
            </a:r>
          </a:p>
        </p:txBody>
      </p:sp>
      <p:sp>
        <p:nvSpPr>
          <p:cNvPr id="19" name="TextBox 6"/>
          <p:cNvSpPr txBox="1">
            <a:spLocks noChangeArrowheads="1"/>
          </p:cNvSpPr>
          <p:nvPr/>
        </p:nvSpPr>
        <p:spPr bwMode="auto">
          <a:xfrm>
            <a:off x="177243" y="1605698"/>
            <a:ext cx="8529698" cy="3785652"/>
          </a:xfrm>
          <a:prstGeom prst="rect">
            <a:avLst/>
          </a:prstGeom>
          <a:noFill/>
          <a:ln w="9525">
            <a:solidFill>
              <a:schemeClr val="bg2">
                <a:lumMod val="50000"/>
              </a:schemeClr>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rtl="1"/>
            <a:r>
              <a:rPr lang="en-US" sz="3200" b="1" dirty="0" smtClean="0">
                <a:solidFill>
                  <a:schemeClr val="bg1"/>
                </a:solidFill>
              </a:rPr>
              <a:t>DR. Magdy </a:t>
            </a:r>
            <a:r>
              <a:rPr lang="en-US" sz="3200" b="1" dirty="0">
                <a:solidFill>
                  <a:schemeClr val="bg1"/>
                </a:solidFill>
              </a:rPr>
              <a:t>Ahmed Al-Haj </a:t>
            </a:r>
            <a:r>
              <a:rPr lang="en-US" sz="3200" b="1" dirty="0" smtClean="0">
                <a:solidFill>
                  <a:schemeClr val="bg1"/>
                </a:solidFill>
              </a:rPr>
              <a:t>Mahmoud</a:t>
            </a:r>
            <a:endParaRPr lang="en-US" sz="3200" b="1" dirty="0">
              <a:solidFill>
                <a:schemeClr val="bg1"/>
              </a:solidFill>
            </a:endParaRPr>
          </a:p>
          <a:p>
            <a:pPr rtl="1"/>
            <a:r>
              <a:rPr lang="en-US" sz="3200" b="1" dirty="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assistant's professor of Business Administration </a:t>
            </a:r>
          </a:p>
          <a:p>
            <a:pPr marL="285750" indent="-285750">
              <a:buFont typeface="Wingdings" panose="05000000000000000000" pitchFamily="2" charset="2"/>
              <a:buChar char="q"/>
            </a:pPr>
            <a:r>
              <a:rPr lang="en-US" sz="2400" b="1" dirty="0" smtClean="0">
                <a:solidFill>
                  <a:schemeClr val="bg1"/>
                </a:solidFill>
              </a:rPr>
              <a:t>Ph.D</a:t>
            </a:r>
            <a:r>
              <a:rPr lang="en-US" sz="2400" b="1" dirty="0">
                <a:solidFill>
                  <a:schemeClr val="bg1"/>
                </a:solidFill>
              </a:rPr>
              <a:t>. in Business Administration, Omdurman Islamic University, Sudan</a:t>
            </a:r>
            <a:r>
              <a:rPr lang="en-US" sz="2400" b="1" dirty="0" smtClean="0">
                <a:solidFill>
                  <a:schemeClr val="bg1"/>
                </a:solidFill>
              </a:rPr>
              <a:t>. 2015</a:t>
            </a:r>
            <a:endParaRPr lang="en-US" sz="1600" dirty="0">
              <a:solidFill>
                <a:schemeClr val="bg1"/>
              </a:solidFill>
            </a:endParaRPr>
          </a:p>
          <a:p>
            <a:pPr marL="285750" indent="-285750">
              <a:buFont typeface="Wingdings" panose="05000000000000000000" pitchFamily="2" charset="2"/>
              <a:buChar char="q"/>
            </a:pPr>
            <a:r>
              <a:rPr lang="en-US" sz="2400" b="1" dirty="0" smtClean="0">
                <a:solidFill>
                  <a:schemeClr val="bg1"/>
                </a:solidFill>
              </a:rPr>
              <a:t>M.Sc</a:t>
            </a:r>
            <a:r>
              <a:rPr lang="en-US" sz="2400" b="1" dirty="0">
                <a:solidFill>
                  <a:schemeClr val="bg1"/>
                </a:solidFill>
              </a:rPr>
              <a:t>. in Business Administration, University of Jazeera, </a:t>
            </a:r>
            <a:r>
              <a:rPr lang="en-US" sz="2400" b="1" dirty="0" smtClean="0">
                <a:solidFill>
                  <a:schemeClr val="bg1"/>
                </a:solidFill>
              </a:rPr>
              <a:t>Sudan.2011</a:t>
            </a:r>
            <a:endParaRPr lang="en-US" sz="1600" dirty="0">
              <a:solidFill>
                <a:schemeClr val="bg1"/>
              </a:solidFill>
            </a:endParaRPr>
          </a:p>
          <a:p>
            <a:pPr marL="285750" indent="-285750">
              <a:buFont typeface="Wingdings" panose="05000000000000000000" pitchFamily="2" charset="2"/>
              <a:buChar char="q"/>
            </a:pPr>
            <a:r>
              <a:rPr lang="en-US" sz="2400" b="1" dirty="0" smtClean="0">
                <a:solidFill>
                  <a:schemeClr val="bg1"/>
                </a:solidFill>
              </a:rPr>
              <a:t>B.Sc</a:t>
            </a:r>
            <a:r>
              <a:rPr lang="en-US" sz="2400" b="1" dirty="0">
                <a:solidFill>
                  <a:schemeClr val="bg1"/>
                </a:solidFill>
              </a:rPr>
              <a:t>. in Textile Engineering (Hours), University of Jazeera, </a:t>
            </a:r>
            <a:r>
              <a:rPr lang="en-US" sz="2400" b="1" dirty="0" smtClean="0">
                <a:solidFill>
                  <a:schemeClr val="bg1"/>
                </a:solidFill>
              </a:rPr>
              <a:t>Sudan 2004</a:t>
            </a:r>
            <a:endParaRPr lang="en-US" sz="3200" dirty="0">
              <a:solidFill>
                <a:schemeClr val="bg1"/>
              </a:solidFill>
            </a:endParaRPr>
          </a:p>
        </p:txBody>
      </p:sp>
      <p:pic>
        <p:nvPicPr>
          <p:cNvPr id="20" name="Picture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749869" y="0"/>
            <a:ext cx="3439084" cy="2600295"/>
          </a:xfrm>
          <a:prstGeom prst="rect">
            <a:avLst/>
          </a:prstGeom>
          <a:ln>
            <a:solidFill>
              <a:schemeClr val="accent6"/>
            </a:solidFill>
          </a:ln>
        </p:spPr>
      </p:pic>
      <p:sp>
        <p:nvSpPr>
          <p:cNvPr id="21" name="Rectangle 20"/>
          <p:cNvSpPr/>
          <p:nvPr/>
        </p:nvSpPr>
        <p:spPr>
          <a:xfrm>
            <a:off x="8759328" y="2687062"/>
            <a:ext cx="3482012" cy="3046988"/>
          </a:xfrm>
          <a:prstGeom prst="rect">
            <a:avLst/>
          </a:prstGeom>
          <a:ln>
            <a:solidFill>
              <a:schemeClr val="accent6"/>
            </a:solidFill>
          </a:ln>
        </p:spPr>
        <p:txBody>
          <a:bodyPr wrap="square">
            <a:spAutoFit/>
          </a:bodyPr>
          <a:lstStyle/>
          <a:p>
            <a:r>
              <a:rPr lang="en-US" sz="1600" b="1" dirty="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Worked assistant's professor at everyone smart university, Lecturer, community College king Khalid University, and, quality assurance unite </a:t>
            </a:r>
            <a:r>
              <a:rPr lang="en-US" sz="1600" b="1" dirty="0" smtClean="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coordinator, </a:t>
            </a:r>
            <a:r>
              <a:rPr lang="en-US" sz="1600" b="1" dirty="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resident engineering. Published books&amp; Researches , Professional Training, </a:t>
            </a:r>
            <a:r>
              <a:rPr lang="en-US" sz="1600" b="1" dirty="0">
                <a:solidFill>
                  <a:schemeClr val="bg1"/>
                </a:solidFill>
              </a:rPr>
              <a:t/>
            </a:r>
            <a:br>
              <a:rPr lang="en-US" sz="1600" b="1" dirty="0">
                <a:solidFill>
                  <a:schemeClr val="bg1"/>
                </a:solidFill>
              </a:rPr>
            </a:br>
            <a:endParaRPr lang="ar-SA" sz="1600" b="1" dirty="0">
              <a:solidFill>
                <a:schemeClr val="bg1"/>
              </a:solidFill>
            </a:endParaRPr>
          </a:p>
        </p:txBody>
      </p:sp>
      <p:sp>
        <p:nvSpPr>
          <p:cNvPr id="13" name="Rectangle 12"/>
          <p:cNvSpPr/>
          <p:nvPr/>
        </p:nvSpPr>
        <p:spPr>
          <a:xfrm>
            <a:off x="1613153" y="5902540"/>
            <a:ext cx="6541926" cy="757414"/>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2400" b="1" dirty="0">
                <a:solidFill>
                  <a:schemeClr val="bg1"/>
                </a:solidFill>
              </a:rPr>
              <a:t>Marketing Management, Third Trimester 2023</a:t>
            </a:r>
          </a:p>
        </p:txBody>
      </p:sp>
      <p:pic>
        <p:nvPicPr>
          <p:cNvPr id="14" name="Graphic 21">
            <a:extLst>
              <a:ext uri="{FF2B5EF4-FFF2-40B4-BE49-F238E27FC236}">
                <a16:creationId xmlns:a16="http://schemas.microsoft.com/office/drawing/2014/main" id="{FA5D44C7-1F20-0684-5315-73F4013F0EB0}"/>
              </a:ext>
            </a:extLst>
          </p:cNvPr>
          <p:cNvPicPr>
            <a:picLocks noChangeAspect="1"/>
          </p:cNvPicPr>
          <p:nvPr/>
        </p:nvPicPr>
        <p:blipFill>
          <a:blip r:embed="rId9">
            <a:extLst>
              <a:ext uri="{96DAC541-7B7A-43D3-8B79-37D633B846F1}">
                <asvg:svgBlip xmlns:asvg="http://schemas.microsoft.com/office/drawing/2016/SVG/main" xmlns="" r:embed="rId5"/>
              </a:ext>
            </a:extLst>
          </a:blip>
          <a:stretch>
            <a:fillRect/>
          </a:stretch>
        </p:blipFill>
        <p:spPr>
          <a:xfrm>
            <a:off x="6216328" y="679229"/>
            <a:ext cx="2457656" cy="670874"/>
          </a:xfrm>
          <a:prstGeom prst="rect">
            <a:avLst/>
          </a:prstGeom>
        </p:spPr>
      </p:pic>
    </p:spTree>
    <p:extLst>
      <p:ext uri="{BB962C8B-B14F-4D97-AF65-F5344CB8AC3E}">
        <p14:creationId xmlns:p14="http://schemas.microsoft.com/office/powerpoint/2010/main" val="3280299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bg1"/>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2380325" y="1535366"/>
            <a:ext cx="9184314" cy="1446550"/>
          </a:xfrm>
          <a:prstGeom prst="rect">
            <a:avLst/>
          </a:prstGeom>
          <a:noFill/>
          <a:ln>
            <a:noFill/>
          </a:ln>
        </p:spPr>
        <p:txBody>
          <a:bodyPr wrap="square" rtlCol="0">
            <a:spAutoFit/>
          </a:bodyPr>
          <a:lstStyle/>
          <a:p>
            <a:pPr algn="ctr"/>
            <a:r>
              <a:rPr lang="en-US" sz="4400" b="1" dirty="0">
                <a:solidFill>
                  <a:schemeClr val="bg1"/>
                </a:solidFill>
              </a:rPr>
              <a:t>How to reach </a:t>
            </a:r>
            <a:r>
              <a:rPr lang="en-US" sz="4400" b="1" dirty="0" smtClean="0">
                <a:solidFill>
                  <a:schemeClr val="bg1"/>
                </a:solidFill>
              </a:rPr>
              <a:t>me</a:t>
            </a:r>
            <a:endParaRPr lang="en-US" sz="4400" b="1" dirty="0">
              <a:solidFill>
                <a:schemeClr val="bg1"/>
              </a:solidFill>
            </a:endParaRPr>
          </a:p>
          <a:p>
            <a:pPr algn="ctr"/>
            <a:r>
              <a:rPr lang="en-US" sz="4400" b="1" dirty="0" smtClean="0">
                <a:solidFill>
                  <a:schemeClr val="bg1"/>
                </a:solidFill>
                <a:latin typeface="Times New Roman" panose="02020603050405020304" pitchFamily="18" charset="0"/>
                <a:cs typeface="Times New Roman" panose="02020603050405020304" pitchFamily="18" charset="0"/>
              </a:rPr>
              <a:t> </a:t>
            </a:r>
            <a:endParaRPr lang="en-US" sz="4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8994" y="4871142"/>
            <a:ext cx="2457656" cy="670874"/>
          </a:xfrm>
          <a:prstGeom prst="rect">
            <a:avLst/>
          </a:prstGeom>
        </p:spPr>
      </p:pic>
      <p:sp>
        <p:nvSpPr>
          <p:cNvPr id="14" name="Content Placeholder 2"/>
          <p:cNvSpPr txBox="1">
            <a:spLocks/>
          </p:cNvSpPr>
          <p:nvPr/>
        </p:nvSpPr>
        <p:spPr>
          <a:xfrm>
            <a:off x="2735720" y="2410167"/>
            <a:ext cx="9456280" cy="4013516"/>
          </a:xfrm>
          <a:prstGeom prst="rect">
            <a:avLst/>
          </a:prstGeom>
          <a:ln>
            <a:solidFill>
              <a:schemeClr val="accent1"/>
            </a:solid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800100" lvl="1" indent="-342900">
              <a:buFont typeface="Wingdings" panose="05000000000000000000" pitchFamily="2" charset="2"/>
              <a:buChar char="v"/>
              <a:defRPr/>
            </a:pPr>
            <a:r>
              <a:rPr lang="en-US" sz="2800" b="1" dirty="0" smtClean="0">
                <a:solidFill>
                  <a:schemeClr val="bg1"/>
                </a:solidFill>
              </a:rPr>
              <a:t>How </a:t>
            </a:r>
            <a:r>
              <a:rPr lang="en-US" sz="2800" b="1" dirty="0">
                <a:solidFill>
                  <a:schemeClr val="bg1"/>
                </a:solidFill>
              </a:rPr>
              <a:t>to reach me</a:t>
            </a:r>
          </a:p>
          <a:p>
            <a:pPr lvl="2" algn="r" rtl="1">
              <a:defRPr/>
            </a:pPr>
            <a:endParaRPr lang="ar-SA" sz="2800" b="1" dirty="0">
              <a:solidFill>
                <a:schemeClr val="bg1"/>
              </a:solidFill>
            </a:endParaRPr>
          </a:p>
          <a:p>
            <a:pPr lvl="2" algn="ctr" rtl="1">
              <a:defRPr/>
            </a:pPr>
            <a:r>
              <a:rPr lang="ar-SA" sz="2800" b="1" dirty="0">
                <a:solidFill>
                  <a:schemeClr val="bg1"/>
                </a:solidFill>
              </a:rPr>
              <a:t>وسيلة التواصل الأساسية مع الطلاب هو عن طريق المنصة الأكاديمية </a:t>
            </a:r>
            <a:r>
              <a:rPr lang="en-US" sz="2800" b="1" dirty="0">
                <a:solidFill>
                  <a:schemeClr val="bg1"/>
                </a:solidFill>
              </a:rPr>
              <a:t>Sis</a:t>
            </a:r>
          </a:p>
          <a:p>
            <a:pPr marL="800100" lvl="1" indent="-342900">
              <a:buFont typeface="Wingdings" panose="05000000000000000000" pitchFamily="2" charset="2"/>
              <a:buChar char="v"/>
              <a:defRPr/>
            </a:pPr>
            <a:r>
              <a:rPr lang="en-US" sz="2800" b="1" dirty="0">
                <a:solidFill>
                  <a:schemeClr val="bg1"/>
                </a:solidFill>
              </a:rPr>
              <a:t>Zoom meeting </a:t>
            </a:r>
          </a:p>
          <a:p>
            <a:pPr marL="800100" lvl="1" indent="-342900">
              <a:buFont typeface="Wingdings" panose="05000000000000000000" pitchFamily="2" charset="2"/>
              <a:buChar char="v"/>
              <a:defRPr/>
            </a:pPr>
            <a:endParaRPr lang="en-US" sz="2800" b="1" dirty="0">
              <a:solidFill>
                <a:schemeClr val="bg1"/>
              </a:solidFill>
            </a:endParaRPr>
          </a:p>
          <a:p>
            <a:pPr marL="1262063" lvl="1" indent="-342900">
              <a:buFont typeface="Wingdings" panose="05000000000000000000" pitchFamily="2" charset="2"/>
              <a:buChar char="§"/>
              <a:defRPr/>
            </a:pPr>
            <a:r>
              <a:rPr lang="en-US" sz="2800" b="1" dirty="0">
                <a:solidFill>
                  <a:schemeClr val="bg1"/>
                </a:solidFill>
              </a:rPr>
              <a:t> Discussion Time (Monday  At 8-9 PM) Every week</a:t>
            </a:r>
          </a:p>
          <a:p>
            <a:pPr marL="1262063" lvl="1" indent="-342900">
              <a:buFont typeface="Wingdings" panose="05000000000000000000" pitchFamily="2" charset="2"/>
              <a:buChar char="§"/>
              <a:defRPr/>
            </a:pPr>
            <a:endParaRPr lang="en-US" sz="2800" b="1" dirty="0">
              <a:solidFill>
                <a:schemeClr val="bg1"/>
              </a:solidFill>
            </a:endParaRPr>
          </a:p>
          <a:p>
            <a:pPr>
              <a:buClr>
                <a:srgbClr val="00B0F0"/>
              </a:buClr>
            </a:pPr>
            <a:endParaRPr lang="ar-SA" sz="3600" dirty="0">
              <a:solidFill>
                <a:schemeClr val="bg1"/>
              </a:solidFill>
              <a:latin typeface="Aharoni" panose="02010803020104030203" pitchFamily="2" charset="-79"/>
            </a:endParaRPr>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5472" y="1385773"/>
            <a:ext cx="11901055" cy="4468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808263" y="42489"/>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p:cNvSpPr/>
          <p:nvPr/>
        </p:nvSpPr>
        <p:spPr>
          <a:xfrm>
            <a:off x="471055" y="1402836"/>
            <a:ext cx="10225584" cy="4154984"/>
          </a:xfrm>
          <a:prstGeom prst="rect">
            <a:avLst/>
          </a:prstGeom>
          <a:ln>
            <a:noFill/>
          </a:ln>
        </p:spPr>
        <p:txBody>
          <a:bodyPr wrap="square">
            <a:spAutoFit/>
          </a:bodyPr>
          <a:lstStyle/>
          <a:p>
            <a:r>
              <a:rPr lang="en-US" sz="2400" b="1" dirty="0" smtClean="0">
                <a:latin typeface="georgia" panose="02040502050405020303" pitchFamily="18" charset="0"/>
              </a:rPr>
              <a:t>Marketing </a:t>
            </a:r>
            <a:r>
              <a:rPr lang="en-US" sz="2400" b="1" dirty="0">
                <a:latin typeface="georgia" panose="02040502050405020303" pitchFamily="18" charset="0"/>
              </a:rPr>
              <a:t>management is a composition of two terms </a:t>
            </a:r>
            <a:r>
              <a:rPr lang="en-US" sz="2400" b="1" dirty="0">
                <a:solidFill>
                  <a:schemeClr val="accent6">
                    <a:lumMod val="75000"/>
                  </a:schemeClr>
                </a:solidFill>
                <a:latin typeface="georgia" panose="02040502050405020303" pitchFamily="18" charset="0"/>
              </a:rPr>
              <a:t>'Marketing</a:t>
            </a:r>
            <a:r>
              <a:rPr lang="en-US" sz="2400" b="1" dirty="0">
                <a:latin typeface="georgia" panose="02040502050405020303" pitchFamily="18" charset="0"/>
              </a:rPr>
              <a:t>' and 'Management'. Where, the term 'marketing' is a set of actions and processes of a company associated with buying and selling of goods or services. "Management" is a function of coordinating the integrated efforts of people towards a common goal by effective utilization of available resources</a:t>
            </a:r>
            <a:r>
              <a:rPr lang="en-US" sz="2400" b="1" dirty="0" smtClean="0">
                <a:latin typeface="georgia" panose="02040502050405020303" pitchFamily="18" charset="0"/>
              </a:rPr>
              <a:t>.</a:t>
            </a:r>
            <a:endParaRPr lang="en-US" sz="2400" b="1" dirty="0">
              <a:latin typeface="Fira Sans"/>
            </a:endParaRPr>
          </a:p>
          <a:p>
            <a:r>
              <a:rPr lang="en-US" sz="2400" b="1" dirty="0">
                <a:solidFill>
                  <a:schemeClr val="accent6">
                    <a:lumMod val="75000"/>
                  </a:schemeClr>
                </a:solidFill>
                <a:latin typeface="georgia" panose="02040502050405020303" pitchFamily="18" charset="0"/>
              </a:rPr>
              <a:t>Marketing management</a:t>
            </a:r>
            <a:r>
              <a:rPr lang="en-US" sz="2400" b="1" dirty="0">
                <a:latin typeface="georgia" panose="02040502050405020303" pitchFamily="18" charset="0"/>
              </a:rPr>
              <a:t> is an </a:t>
            </a:r>
            <a:r>
              <a:rPr lang="en-US" sz="2400" b="1" dirty="0" smtClean="0">
                <a:latin typeface="georgia" panose="02040502050405020303" pitchFamily="18" charset="0"/>
              </a:rPr>
              <a:t>organizational </a:t>
            </a:r>
            <a:r>
              <a:rPr lang="en-US" sz="2400" b="1" dirty="0">
                <a:latin typeface="georgia" panose="02040502050405020303" pitchFamily="18" charset="0"/>
              </a:rPr>
              <a:t>approach which focuses towards the accomplishment of marketing objectives of the </a:t>
            </a:r>
            <a:r>
              <a:rPr lang="en-US" sz="2400" b="1" dirty="0" smtClean="0">
                <a:latin typeface="georgia" panose="02040502050405020303" pitchFamily="18" charset="0"/>
              </a:rPr>
              <a:t>organization </a:t>
            </a:r>
            <a:r>
              <a:rPr lang="en-US" sz="2400" b="1" dirty="0">
                <a:latin typeface="georgia" panose="02040502050405020303" pitchFamily="18" charset="0"/>
              </a:rPr>
              <a:t>such as achieving customer satisfaction, securing high sales and profit, etc.</a:t>
            </a:r>
            <a:endParaRPr lang="en-US" sz="2400" b="1" i="0" u="none" strike="noStrike" dirty="0">
              <a:effectLst/>
              <a:latin typeface="Fira Sans"/>
            </a:endParaRPr>
          </a:p>
        </p:txBody>
      </p:sp>
      <p:sp>
        <p:nvSpPr>
          <p:cNvPr id="9" name="Rectangle 8"/>
          <p:cNvSpPr/>
          <p:nvPr/>
        </p:nvSpPr>
        <p:spPr>
          <a:xfrm>
            <a:off x="678873" y="260650"/>
            <a:ext cx="9557723" cy="769441"/>
          </a:xfrm>
          <a:prstGeom prst="rect">
            <a:avLst/>
          </a:prstGeom>
          <a:noFill/>
          <a:ln>
            <a:solidFill>
              <a:schemeClr val="bg1"/>
            </a:solidFill>
          </a:ln>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What is Marketing Management ?</a:t>
            </a:r>
          </a:p>
        </p:txBody>
      </p:sp>
      <p:pic>
        <p:nvPicPr>
          <p:cNvPr id="10"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5"/>
              </a:ext>
            </a:extLst>
          </a:blip>
          <a:stretch>
            <a:fillRect/>
          </a:stretch>
        </p:blipFill>
        <p:spPr>
          <a:xfrm>
            <a:off x="9347456" y="6065329"/>
            <a:ext cx="2457656" cy="670874"/>
          </a:xfrm>
          <a:prstGeom prst="rect">
            <a:avLst/>
          </a:prstGeom>
        </p:spPr>
      </p:pic>
      <p:pic>
        <p:nvPicPr>
          <p:cNvPr id="11"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5"/>
              </a:ext>
            </a:extLst>
          </a:blip>
          <a:stretch>
            <a:fillRect/>
          </a:stretch>
        </p:blipFill>
        <p:spPr>
          <a:xfrm>
            <a:off x="577529" y="6072550"/>
            <a:ext cx="2457656" cy="670874"/>
          </a:xfrm>
          <a:prstGeom prst="rect">
            <a:avLst/>
          </a:prstGeom>
        </p:spPr>
      </p:pic>
    </p:spTree>
    <p:extLst>
      <p:ext uri="{BB962C8B-B14F-4D97-AF65-F5344CB8AC3E}">
        <p14:creationId xmlns:p14="http://schemas.microsoft.com/office/powerpoint/2010/main" val="1369116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99576" y="132168"/>
            <a:ext cx="9471441" cy="769441"/>
          </a:xfrm>
          <a:prstGeom prst="rect">
            <a:avLst/>
          </a:prstGeom>
          <a:noFill/>
          <a:ln>
            <a:noFill/>
          </a:ln>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dirty="0"/>
              <a:t>Primary Goal of This Course</a:t>
            </a:r>
          </a:p>
        </p:txBody>
      </p:sp>
      <p:sp>
        <p:nvSpPr>
          <p:cNvPr id="4" name="TextBox 6"/>
          <p:cNvSpPr txBox="1">
            <a:spLocks noChangeArrowheads="1"/>
          </p:cNvSpPr>
          <p:nvPr/>
        </p:nvSpPr>
        <p:spPr bwMode="auto">
          <a:xfrm>
            <a:off x="540326" y="1268367"/>
            <a:ext cx="11187715" cy="529464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b="1" dirty="0" smtClean="0">
                <a:solidFill>
                  <a:schemeClr val="bg1"/>
                </a:solidFill>
                <a:latin typeface="+mn-lt"/>
                <a:cs typeface="+mn-cs"/>
              </a:rPr>
              <a:t>Marketing </a:t>
            </a:r>
            <a:r>
              <a:rPr lang="en-US" sz="2000" b="1" dirty="0">
                <a:solidFill>
                  <a:schemeClr val="bg1"/>
                </a:solidFill>
                <a:latin typeface="+mn-lt"/>
                <a:cs typeface="+mn-cs"/>
              </a:rPr>
              <a:t>management is a system of integrated business activities with each other, which aims to plan, price, promote and distribute goods and services to current and prospective customers. Marketing is a human activity aimed at satisfying the desires and requirements of consumers This course offers a complete introduction to </a:t>
            </a:r>
            <a:r>
              <a:rPr lang="en-US" sz="2000" b="1" dirty="0" smtClean="0">
                <a:solidFill>
                  <a:schemeClr val="bg1"/>
                </a:solidFill>
                <a:latin typeface="+mn-lt"/>
                <a:cs typeface="+mn-cs"/>
              </a:rPr>
              <a:t> professional </a:t>
            </a:r>
            <a:r>
              <a:rPr lang="en-US" sz="2000" b="1" dirty="0">
                <a:solidFill>
                  <a:schemeClr val="bg1"/>
                </a:solidFill>
                <a:latin typeface="+mn-lt"/>
                <a:cs typeface="+mn-cs"/>
              </a:rPr>
              <a:t>marketing thought and action</a:t>
            </a:r>
            <a:r>
              <a:rPr lang="en-US" sz="2000" b="1" dirty="0" smtClean="0">
                <a:solidFill>
                  <a:schemeClr val="bg1"/>
                </a:solidFill>
                <a:latin typeface="+mn-lt"/>
                <a:cs typeface="+mn-cs"/>
              </a:rPr>
              <a:t>.</a:t>
            </a:r>
          </a:p>
          <a:p>
            <a:pPr marL="342900" indent="-342900">
              <a:buFont typeface="Wingdings" panose="05000000000000000000" pitchFamily="2" charset="2"/>
              <a:buChar char="§"/>
            </a:pPr>
            <a:r>
              <a:rPr lang="en-US" sz="2000" b="1" dirty="0" smtClean="0">
                <a:solidFill>
                  <a:schemeClr val="bg1"/>
                </a:solidFill>
                <a:latin typeface="+mn-lt"/>
                <a:cs typeface="+mn-cs"/>
              </a:rPr>
              <a:t> </a:t>
            </a:r>
            <a:r>
              <a:rPr lang="en-US" sz="2000" b="1" dirty="0">
                <a:solidFill>
                  <a:schemeClr val="bg1"/>
                </a:solidFill>
                <a:latin typeface="+mn-lt"/>
                <a:cs typeface="+mn-cs"/>
              </a:rPr>
              <a:t>The Course explains the concepts, policies and methods associated with marketing as well as the understanding of companies' marketing strategies at present to face increasing competition in both domestic and foreign markets in terms of marketing.</a:t>
            </a:r>
          </a:p>
          <a:p>
            <a:pPr marL="342900" indent="-342900">
              <a:buFont typeface="Wingdings" panose="05000000000000000000" pitchFamily="2" charset="2"/>
              <a:buChar char="§"/>
            </a:pPr>
            <a:r>
              <a:rPr lang="en-US" sz="2000" b="1" dirty="0">
                <a:solidFill>
                  <a:schemeClr val="bg1"/>
                </a:solidFill>
                <a:latin typeface="+mn-lt"/>
                <a:cs typeface="+mn-cs"/>
              </a:rPr>
              <a:t>The course analyses the process of market segmentation, targeting and the postponing of the products </a:t>
            </a:r>
          </a:p>
          <a:p>
            <a:pPr marL="342900" indent="-342900">
              <a:buFont typeface="Wingdings" panose="05000000000000000000" pitchFamily="2" charset="2"/>
              <a:buChar char="§"/>
            </a:pPr>
            <a:r>
              <a:rPr lang="en-US" sz="2000" b="1" dirty="0">
                <a:solidFill>
                  <a:schemeClr val="bg1"/>
                </a:solidFill>
                <a:latin typeface="+mn-lt"/>
                <a:cs typeface="+mn-cs"/>
              </a:rPr>
              <a:t>The Course explains marketing ethics and social </a:t>
            </a:r>
            <a:r>
              <a:rPr lang="en-US" sz="2000" b="1" dirty="0" smtClean="0">
                <a:solidFill>
                  <a:schemeClr val="bg1"/>
                </a:solidFill>
                <a:latin typeface="+mn-lt"/>
                <a:cs typeface="+mn-cs"/>
              </a:rPr>
              <a:t>responsibility</a:t>
            </a:r>
          </a:p>
          <a:p>
            <a:pPr marL="342900" indent="-342900">
              <a:buFont typeface="Wingdings" panose="05000000000000000000" pitchFamily="2" charset="2"/>
              <a:buChar char="§"/>
            </a:pPr>
            <a:r>
              <a:rPr lang="en-US" sz="2000" b="1" dirty="0" smtClean="0">
                <a:solidFill>
                  <a:schemeClr val="bg1"/>
                </a:solidFill>
                <a:latin typeface="+mn-lt"/>
                <a:cs typeface="+mn-cs"/>
              </a:rPr>
              <a:t>Brand management </a:t>
            </a:r>
            <a:endParaRPr lang="en-US" sz="2000" b="1" dirty="0">
              <a:solidFill>
                <a:schemeClr val="bg1"/>
              </a:solidFill>
              <a:latin typeface="+mn-lt"/>
              <a:cs typeface="+mn-cs"/>
            </a:endParaRPr>
          </a:p>
          <a:p>
            <a:pPr marL="342900" indent="-342900">
              <a:buFont typeface="Wingdings" panose="05000000000000000000" pitchFamily="2" charset="2"/>
              <a:buChar char="§"/>
            </a:pPr>
            <a:r>
              <a:rPr lang="en-US" sz="2000" b="1" dirty="0">
                <a:solidFill>
                  <a:schemeClr val="bg1"/>
                </a:solidFill>
                <a:latin typeface="+mn-lt"/>
                <a:cs typeface="+mn-cs"/>
              </a:rPr>
              <a:t>Design and Management of Integrated Marketing Communications System and Distribution Channel Management</a:t>
            </a:r>
          </a:p>
          <a:p>
            <a:pPr marL="342900" indent="-342900">
              <a:buFont typeface="Wingdings" panose="05000000000000000000" pitchFamily="2" charset="2"/>
              <a:buChar char="§"/>
            </a:pPr>
            <a:r>
              <a:rPr lang="en-US" sz="2000" b="1" dirty="0">
                <a:solidFill>
                  <a:schemeClr val="bg1"/>
                </a:solidFill>
                <a:latin typeface="+mn-lt"/>
                <a:cs typeface="+mn-cs"/>
              </a:rPr>
              <a:t>In addition to analyzing consumer behavior, New-Product Development Strategy </a:t>
            </a:r>
            <a:endParaRPr lang="en-CA" sz="2000" b="1" dirty="0">
              <a:solidFill>
                <a:schemeClr val="bg1"/>
              </a:solidFill>
              <a:latin typeface="+mn-lt"/>
              <a:cs typeface="+mn-cs"/>
            </a:endParaRPr>
          </a:p>
          <a:p>
            <a:pPr marL="342900" indent="-342900">
              <a:buFont typeface="Wingdings" panose="05000000000000000000" pitchFamily="2" charset="2"/>
              <a:buChar char="§"/>
            </a:pPr>
            <a:r>
              <a:rPr lang="en-US" sz="2000" b="1" dirty="0">
                <a:solidFill>
                  <a:schemeClr val="bg1"/>
                </a:solidFill>
                <a:latin typeface="+mn-lt"/>
                <a:cs typeface="+mn-cs"/>
              </a:rPr>
              <a:t> pricing strategies</a:t>
            </a:r>
          </a:p>
          <a:p>
            <a:pPr marL="285750" indent="-285750">
              <a:buFont typeface="Arial" panose="020B0604020202020204" pitchFamily="34" charset="0"/>
              <a:buChar char="•"/>
            </a:pPr>
            <a:endParaRPr lang="ar-YE" sz="3200" dirty="0">
              <a:solidFill>
                <a:schemeClr val="bg1"/>
              </a:solidFill>
            </a:endParaRPr>
          </a:p>
        </p:txBody>
      </p:sp>
      <p:sp>
        <p:nvSpPr>
          <p:cNvPr id="5" name="Rectangle 4"/>
          <p:cNvSpPr/>
          <p:nvPr/>
        </p:nvSpPr>
        <p:spPr>
          <a:xfrm>
            <a:off x="3858322" y="714369"/>
            <a:ext cx="3173469" cy="553998"/>
          </a:xfrm>
          <a:prstGeom prst="rect">
            <a:avLst/>
          </a:prstGeom>
        </p:spPr>
        <p:txBody>
          <a:bodyPr wrap="square" anchor="ctr">
            <a:spAutoFit/>
          </a:bodyPr>
          <a:lstStyle/>
          <a:p>
            <a:pPr>
              <a:lnSpc>
                <a:spcPct val="150000"/>
              </a:lnSpc>
              <a:buFont typeface="Wingdings" panose="05000000000000000000" pitchFamily="2" charset="2"/>
              <a:buChar char="Ø"/>
              <a:defRPr/>
            </a:pPr>
            <a:r>
              <a:rPr lang="en-US" sz="2000" b="1" dirty="0">
                <a:solidFill>
                  <a:schemeClr val="bg1"/>
                </a:solidFill>
              </a:rPr>
              <a:t>This course aims to:</a:t>
            </a: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Rectangle 6"/>
          <p:cNvSpPr/>
          <p:nvPr/>
        </p:nvSpPr>
        <p:spPr>
          <a:xfrm>
            <a:off x="3497371" y="5805594"/>
            <a:ext cx="6541926" cy="7574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2400" b="1" dirty="0">
                <a:solidFill>
                  <a:schemeClr val="bg1"/>
                </a:solidFill>
              </a:rPr>
              <a:t>Marketing Management, Third Trimester 2023</a:t>
            </a:r>
          </a:p>
        </p:txBody>
      </p:sp>
      <p:pic>
        <p:nvPicPr>
          <p:cNvPr id="8"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5"/>
              </a:ext>
            </a:extLst>
          </a:blip>
          <a:stretch>
            <a:fillRect/>
          </a:stretch>
        </p:blipFill>
        <p:spPr>
          <a:xfrm>
            <a:off x="324586" y="6082144"/>
            <a:ext cx="2167609" cy="591699"/>
          </a:xfrm>
          <a:prstGeom prst="rect">
            <a:avLst/>
          </a:prstGeom>
        </p:spPr>
      </p:pic>
    </p:spTree>
    <p:extLst>
      <p:ext uri="{BB962C8B-B14F-4D97-AF65-F5344CB8AC3E}">
        <p14:creationId xmlns:p14="http://schemas.microsoft.com/office/powerpoint/2010/main" val="27671725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64499"/>
            <a:ext cx="11388236" cy="512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621779" y="64462"/>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TextBox 13"/>
          <p:cNvSpPr txBox="1"/>
          <p:nvPr/>
        </p:nvSpPr>
        <p:spPr>
          <a:xfrm>
            <a:off x="2544066" y="239226"/>
            <a:ext cx="5791970" cy="77559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800" b="1">
                <a:solidFill>
                  <a:schemeClr val="bg1"/>
                </a:solidFill>
                <a:latin typeface="Aharoni" panose="02010803020104030203" pitchFamily="2" charset="-79"/>
                <a:ea typeface="+mj-ea"/>
                <a:cs typeface="Aharoni" panose="02010803020104030203" pitchFamily="2" charset="-79"/>
              </a:defRPr>
            </a:lvl1pPr>
          </a:lstStyle>
          <a:p>
            <a:r>
              <a:rPr lang="en-US" dirty="0"/>
              <a:t>Learning Outcomes</a:t>
            </a:r>
          </a:p>
        </p:txBody>
      </p:sp>
      <p:sp>
        <p:nvSpPr>
          <p:cNvPr id="15" name="Rectangle 14"/>
          <p:cNvSpPr/>
          <p:nvPr/>
        </p:nvSpPr>
        <p:spPr>
          <a:xfrm>
            <a:off x="731457" y="1814003"/>
            <a:ext cx="11274059" cy="5252656"/>
          </a:xfrm>
          <a:prstGeom prst="rect">
            <a:avLst/>
          </a:prstGeom>
          <a:ln>
            <a:noFill/>
          </a:ln>
        </p:spPr>
        <p:txBody>
          <a:bodyPr wrap="square">
            <a:spAutoFit/>
          </a:bodyPr>
          <a:lstStyle/>
          <a:p>
            <a:pPr marL="285750" indent="-285750">
              <a:buFont typeface="Wingdings" panose="05000000000000000000" pitchFamily="2" charset="2"/>
              <a:buChar char="q"/>
            </a:pPr>
            <a:r>
              <a:rPr lang="en-US" sz="2400" b="1" dirty="0"/>
              <a:t>Interpret complex marketing issues and problems using relevant theories, concepts </a:t>
            </a:r>
          </a:p>
          <a:p>
            <a:r>
              <a:rPr lang="en-US" sz="2400" b="1" dirty="0"/>
              <a:t>and methods with regard to ethical conduct. </a:t>
            </a:r>
          </a:p>
          <a:p>
            <a:pPr marL="285750" indent="-285750">
              <a:buFont typeface="Wingdings" panose="05000000000000000000" pitchFamily="2" charset="2"/>
              <a:buChar char="q"/>
            </a:pPr>
            <a:r>
              <a:rPr lang="en-US" sz="2400" b="1" dirty="0"/>
              <a:t>Apply contemporary marketing theories to the demands of business and  management practice. </a:t>
            </a:r>
          </a:p>
          <a:p>
            <a:pPr marL="285750" lvl="0" indent="-285750">
              <a:buFont typeface="Wingdings" panose="05000000000000000000" pitchFamily="2" charset="2"/>
              <a:buChar char="q"/>
            </a:pPr>
            <a:r>
              <a:rPr lang="en-US" sz="2400" b="1" dirty="0"/>
              <a:t> Find and generate information/data needed to inform problem solving in marketing  using appropriate methodology. </a:t>
            </a:r>
          </a:p>
          <a:p>
            <a:pPr marL="285750" lvl="0" indent="-285750">
              <a:buFont typeface="Wingdings" panose="05000000000000000000" pitchFamily="2" charset="2"/>
              <a:buChar char="q"/>
            </a:pPr>
            <a:r>
              <a:rPr lang="en-US" sz="2400" b="1" dirty="0"/>
              <a:t> Analyze information/data critically and synthesize new knowledge and communicate  that knowledge via engaging written and oral formats. </a:t>
            </a:r>
          </a:p>
          <a:p>
            <a:pPr marL="285750" indent="-285750">
              <a:buFont typeface="Wingdings" panose="05000000000000000000" pitchFamily="2" charset="2"/>
              <a:buChar char="q"/>
            </a:pPr>
            <a:r>
              <a:rPr lang="en-US" sz="2400" b="1" dirty="0"/>
              <a:t>Organize information and data to reveal patterns and themes, and manage teams and  evidence gathering and problem solving processes. </a:t>
            </a:r>
          </a:p>
          <a:p>
            <a:pPr marL="285750" lvl="0" indent="-285750">
              <a:buFont typeface="Wingdings" panose="05000000000000000000" pitchFamily="2" charset="2"/>
              <a:buChar char="q"/>
            </a:pPr>
            <a:r>
              <a:rPr lang="en-US" sz="2400" b="1" dirty="0"/>
              <a:t>Conduct the process of inquiry, and respond to feedback, accounting for ethical,  social and cultural (ESC) issues.</a:t>
            </a:r>
          </a:p>
          <a:p>
            <a:pPr lvl="1" eaLnBrk="0" fontAlgn="base" hangingPunct="0">
              <a:lnSpc>
                <a:spcPct val="150000"/>
              </a:lnSpc>
              <a:spcBef>
                <a:spcPct val="0"/>
              </a:spcBef>
              <a:spcAft>
                <a:spcPct val="0"/>
              </a:spcAft>
              <a:defRPr/>
            </a:pPr>
            <a:endParaRPr lang="en-US" sz="3600" dirty="0">
              <a:solidFill>
                <a:srgbClr val="0070C0"/>
              </a:solidFill>
              <a:latin typeface="Arial" panose="020B0604020202020204" pitchFamily="34" charset="0"/>
              <a:cs typeface="Arial" panose="020B0604020202020204" pitchFamily="34" charset="0"/>
            </a:endParaRPr>
          </a:p>
        </p:txBody>
      </p:sp>
      <p:sp>
        <p:nvSpPr>
          <p:cNvPr id="16" name="Rectangle 15"/>
          <p:cNvSpPr/>
          <p:nvPr/>
        </p:nvSpPr>
        <p:spPr>
          <a:xfrm>
            <a:off x="805761" y="1042139"/>
            <a:ext cx="10435758" cy="464871"/>
          </a:xfrm>
          <a:prstGeom prst="rect">
            <a:avLst/>
          </a:prstGeom>
          <a:ln>
            <a:noFill/>
          </a:ln>
        </p:spPr>
        <p:txBody>
          <a:bodyPr wrap="square">
            <a:spAutoFit/>
          </a:bodyPr>
          <a:lstStyle/>
          <a:p>
            <a:pPr lvl="1">
              <a:lnSpc>
                <a:spcPct val="150000"/>
              </a:lnSpc>
              <a:defRPr/>
            </a:pPr>
            <a:r>
              <a:rPr lang="en-US" b="1" dirty="0">
                <a:solidFill>
                  <a:schemeClr val="bg1"/>
                </a:solidFill>
              </a:rPr>
              <a:t>The  course  will  help students to gauge understanding in marketing management</a:t>
            </a:r>
          </a:p>
        </p:txBody>
      </p:sp>
      <p:pic>
        <p:nvPicPr>
          <p:cNvPr id="10"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5"/>
              </a:ext>
            </a:extLst>
          </a:blip>
          <a:stretch>
            <a:fillRect/>
          </a:stretch>
        </p:blipFill>
        <p:spPr>
          <a:xfrm>
            <a:off x="174518" y="257451"/>
            <a:ext cx="2167609" cy="591699"/>
          </a:xfrm>
          <a:prstGeom prst="rect">
            <a:avLst/>
          </a:prstGeom>
        </p:spPr>
      </p:pic>
    </p:spTree>
    <p:extLst>
      <p:ext uri="{BB962C8B-B14F-4D97-AF65-F5344CB8AC3E}">
        <p14:creationId xmlns:p14="http://schemas.microsoft.com/office/powerpoint/2010/main" val="1348973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77764" y="115579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311775" y="1155790"/>
            <a:ext cx="4962146" cy="2495550"/>
          </a:xfr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6">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15" name="TextBox 14"/>
          <p:cNvSpPr txBox="1"/>
          <p:nvPr/>
        </p:nvSpPr>
        <p:spPr>
          <a:xfrm>
            <a:off x="3657600" y="558817"/>
            <a:ext cx="3571170" cy="584775"/>
          </a:xfrm>
          <a:prstGeom prst="rect">
            <a:avLst/>
          </a:prstGeom>
          <a:noFill/>
        </p:spPr>
        <p:txBody>
          <a:bodyPr wrap="none" rtlCol="0">
            <a:spAutoFit/>
          </a:bodyPr>
          <a:lstStyle>
            <a:defPPr>
              <a:defRPr lang="en-US"/>
            </a:defPPr>
            <a:lvl1pPr>
              <a:defRPr sz="3200" b="1">
                <a:solidFill>
                  <a:schemeClr val="bg1"/>
                </a:solidFill>
              </a:defRPr>
            </a:lvl1pPr>
          </a:lstStyle>
          <a:p>
            <a:r>
              <a:rPr lang="en-US" dirty="0"/>
              <a:t>Learning Resources:</a:t>
            </a:r>
          </a:p>
        </p:txBody>
      </p:sp>
      <p:sp>
        <p:nvSpPr>
          <p:cNvPr id="16" name="TextBox 6"/>
          <p:cNvSpPr txBox="1">
            <a:spLocks noChangeArrowheads="1"/>
          </p:cNvSpPr>
          <p:nvPr/>
        </p:nvSpPr>
        <p:spPr bwMode="auto">
          <a:xfrm>
            <a:off x="1210994" y="1419008"/>
            <a:ext cx="10591800" cy="295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buFont typeface="Wingdings" panose="05000000000000000000" pitchFamily="2" charset="2"/>
              <a:buChar char="Ø"/>
              <a:defRPr/>
            </a:pPr>
            <a:r>
              <a:rPr lang="ar-YE" sz="2400" b="1" dirty="0" smtClean="0">
                <a:solidFill>
                  <a:schemeClr val="bg1"/>
                </a:solidFill>
              </a:rPr>
              <a:t> </a:t>
            </a:r>
            <a:r>
              <a:rPr lang="en-US" sz="2000" b="1" dirty="0" smtClean="0">
                <a:solidFill>
                  <a:schemeClr val="bg1"/>
                </a:solidFill>
              </a:rPr>
              <a:t>Credit </a:t>
            </a:r>
            <a:r>
              <a:rPr lang="en-US" sz="2000" b="1" dirty="0">
                <a:solidFill>
                  <a:schemeClr val="bg1"/>
                </a:solidFill>
              </a:rPr>
              <a:t>Hours</a:t>
            </a:r>
            <a:r>
              <a:rPr lang="en-US" sz="2000" dirty="0">
                <a:solidFill>
                  <a:schemeClr val="bg1"/>
                </a:solidFill>
              </a:rPr>
              <a:t>:  </a:t>
            </a:r>
            <a:r>
              <a:rPr lang="en-US" sz="2000" b="1" dirty="0" smtClean="0">
                <a:solidFill>
                  <a:schemeClr val="bg1"/>
                </a:solidFill>
              </a:rPr>
              <a:t>3 </a:t>
            </a:r>
            <a:r>
              <a:rPr lang="en-US" sz="2000" b="1" dirty="0">
                <a:solidFill>
                  <a:schemeClr val="bg1"/>
                </a:solidFill>
              </a:rPr>
              <a:t>credit hours.  </a:t>
            </a:r>
            <a:endParaRPr lang="en-US" sz="1600" b="1" dirty="0">
              <a:solidFill>
                <a:schemeClr val="bg1"/>
              </a:solidFill>
            </a:endParaRPr>
          </a:p>
          <a:p>
            <a:pPr lvl="1">
              <a:defRPr/>
            </a:pPr>
            <a:endParaRPr lang="ar-YE" sz="2000" dirty="0">
              <a:solidFill>
                <a:schemeClr val="bg1"/>
              </a:solidFill>
            </a:endParaRPr>
          </a:p>
          <a:p>
            <a:pPr lvl="1" indent="-457200">
              <a:buFont typeface="Wingdings" pitchFamily="2" charset="2"/>
              <a:buChar char="Ø"/>
              <a:defRPr/>
            </a:pPr>
            <a:r>
              <a:rPr lang="en-US" sz="2000" b="1" dirty="0">
                <a:solidFill>
                  <a:schemeClr val="bg1"/>
                </a:solidFill>
              </a:rPr>
              <a:t>Required Textbook: </a:t>
            </a:r>
            <a:endParaRPr lang="en-US" sz="2000" b="1" dirty="0" smtClean="0">
              <a:solidFill>
                <a:schemeClr val="bg1"/>
              </a:solidFill>
            </a:endParaRPr>
          </a:p>
          <a:p>
            <a:pPr lvl="1" indent="-457200">
              <a:buFont typeface="Wingdings" pitchFamily="2" charset="2"/>
              <a:buChar char="Ø"/>
              <a:defRPr/>
            </a:pPr>
            <a:endParaRPr lang="en-US" sz="2000" b="1" dirty="0" smtClean="0">
              <a:solidFill>
                <a:schemeClr val="bg1"/>
              </a:solidFill>
            </a:endParaRPr>
          </a:p>
          <a:p>
            <a:pPr lvl="1" indent="-457200">
              <a:buFont typeface="Wingdings" pitchFamily="2" charset="2"/>
              <a:buChar char="Ø"/>
              <a:defRPr/>
            </a:pPr>
            <a:endParaRPr lang="ar-YE" sz="2000" b="1" dirty="0" smtClean="0">
              <a:solidFill>
                <a:schemeClr val="bg1"/>
              </a:solidFill>
            </a:endParaRPr>
          </a:p>
          <a:p>
            <a:r>
              <a:rPr lang="en-US" sz="2000" b="1" dirty="0">
                <a:solidFill>
                  <a:schemeClr val="bg1"/>
                </a:solidFill>
              </a:rPr>
              <a:t>Textbook: Marketing Management, 15 Global Edition, </a:t>
            </a:r>
            <a:r>
              <a:rPr lang="en-US" sz="2000" b="1" dirty="0" smtClean="0">
                <a:solidFill>
                  <a:schemeClr val="bg1"/>
                </a:solidFill>
              </a:rPr>
              <a:t>Philip </a:t>
            </a:r>
            <a:r>
              <a:rPr lang="en-US" sz="2000" b="1" dirty="0">
                <a:solidFill>
                  <a:schemeClr val="bg1"/>
                </a:solidFill>
              </a:rPr>
              <a:t>Kotler, Kevin lane Keller.</a:t>
            </a:r>
          </a:p>
          <a:p>
            <a:pPr marL="514350" lvl="1" indent="-514350">
              <a:buAutoNum type="arabicPeriod"/>
              <a:defRPr/>
            </a:pPr>
            <a:endParaRPr lang="en-US" dirty="0">
              <a:solidFill>
                <a:schemeClr val="bg1"/>
              </a:solidFill>
            </a:endParaRPr>
          </a:p>
          <a:p>
            <a:pPr lvl="1" indent="-457200">
              <a:buFont typeface="Wingdings" panose="05000000000000000000" pitchFamily="2" charset="2"/>
              <a:buChar char="Ø"/>
              <a:defRPr/>
            </a:pPr>
            <a:r>
              <a:rPr lang="en-US" sz="2000" b="1" dirty="0">
                <a:solidFill>
                  <a:schemeClr val="bg1"/>
                </a:solidFill>
              </a:rPr>
              <a:t>Essential References:</a:t>
            </a:r>
          </a:p>
          <a:p>
            <a:pPr marL="0" lvl="1">
              <a:defRPr/>
            </a:pPr>
            <a:endParaRPr lang="en-US" sz="2400" b="1" dirty="0">
              <a:solidFill>
                <a:schemeClr val="bg1"/>
              </a:solidFill>
            </a:endParaRPr>
          </a:p>
        </p:txBody>
      </p:sp>
      <p:sp>
        <p:nvSpPr>
          <p:cNvPr id="20" name="TextBox 6"/>
          <p:cNvSpPr txBox="1">
            <a:spLocks noChangeArrowheads="1"/>
          </p:cNvSpPr>
          <p:nvPr/>
        </p:nvSpPr>
        <p:spPr bwMode="auto">
          <a:xfrm>
            <a:off x="1178546" y="4239014"/>
            <a:ext cx="1062424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buFont typeface="Wingdings" panose="05000000000000000000" pitchFamily="2" charset="2"/>
              <a:buChar char="§"/>
            </a:pPr>
            <a:r>
              <a:rPr lang="en-US" sz="2400" b="1" dirty="0">
                <a:solidFill>
                  <a:schemeClr val="bg1"/>
                </a:solidFill>
                <a:latin typeface="Arial" panose="020B0604020202020204" pitchFamily="34" charset="0"/>
                <a:cs typeface="Arial" panose="020B0604020202020204" pitchFamily="34" charset="0"/>
              </a:rPr>
              <a:t>The main material and reference for each course will be the textbook mentioned in the course specifications. Lecture notes and slides are additional resources that are prepared by the professor.</a:t>
            </a:r>
          </a:p>
        </p:txBody>
      </p:sp>
      <p:sp>
        <p:nvSpPr>
          <p:cNvPr id="12" name="Rectangle 11"/>
          <p:cNvSpPr/>
          <p:nvPr/>
        </p:nvSpPr>
        <p:spPr>
          <a:xfrm>
            <a:off x="1613153" y="5902540"/>
            <a:ext cx="6541926" cy="757414"/>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2400" b="1" dirty="0">
                <a:solidFill>
                  <a:schemeClr val="bg1"/>
                </a:solidFill>
              </a:rPr>
              <a:t>Marketing Management, Third Trimester 2023</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425756" y="5310841"/>
            <a:ext cx="2167609" cy="591699"/>
          </a:xfrm>
          <a:prstGeom prst="rect">
            <a:avLst/>
          </a:prstGeom>
        </p:spPr>
      </p:pic>
    </p:spTree>
    <p:extLst>
      <p:ext uri="{BB962C8B-B14F-4D97-AF65-F5344CB8AC3E}">
        <p14:creationId xmlns:p14="http://schemas.microsoft.com/office/powerpoint/2010/main" val="187863890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31819" y="166255"/>
            <a:ext cx="7454354" cy="607827"/>
          </a:xfrm>
          <a:prstGeom prst="rect">
            <a:avLst/>
          </a:prstGeom>
          <a:noFill/>
          <a:ln>
            <a:solidFill>
              <a:schemeClr val="tx1"/>
            </a:solidFill>
          </a:ln>
        </p:spPr>
        <p:txBody>
          <a:bodyPr wrap="square" rtlCol="0" anchor="ctr">
            <a:spAutoFit/>
          </a:bodyPr>
          <a:lstStyle>
            <a:defPPr>
              <a:defRPr lang="en-US"/>
            </a:defPPr>
            <a:lvl1pPr>
              <a:defRPr sz="3200" b="1">
                <a:solidFill>
                  <a:schemeClr val="bg1"/>
                </a:solidFill>
              </a:defRPr>
            </a:lvl1pPr>
          </a:lstStyle>
          <a:p>
            <a:pPr algn="ctr"/>
            <a:r>
              <a:rPr lang="en-US" dirty="0"/>
              <a:t>Units of Course Contents</a:t>
            </a:r>
          </a:p>
        </p:txBody>
      </p:sp>
      <p:graphicFrame>
        <p:nvGraphicFramePr>
          <p:cNvPr id="4" name="Table 3"/>
          <p:cNvGraphicFramePr>
            <a:graphicFrameLocks noGrp="1"/>
          </p:cNvGraphicFramePr>
          <p:nvPr>
            <p:extLst>
              <p:ext uri="{D42A27DB-BD31-4B8C-83A1-F6EECF244321}">
                <p14:modId xmlns:p14="http://schemas.microsoft.com/office/powerpoint/2010/main" val="2952933972"/>
              </p:ext>
            </p:extLst>
          </p:nvPr>
        </p:nvGraphicFramePr>
        <p:xfrm>
          <a:off x="512618" y="1259324"/>
          <a:ext cx="10672887" cy="4844617"/>
        </p:xfrm>
        <a:graphic>
          <a:graphicData uri="http://schemas.openxmlformats.org/drawingml/2006/table">
            <a:tbl>
              <a:tblPr firstRow="1" bandRow="1">
                <a:tableStyleId>{5C22544A-7EE6-4342-B048-85BDC9FD1C3A}</a:tableStyleId>
              </a:tblPr>
              <a:tblGrid>
                <a:gridCol w="1067289">
                  <a:extLst>
                    <a:ext uri="{9D8B030D-6E8A-4147-A177-3AD203B41FA5}">
                      <a16:colId xmlns:a16="http://schemas.microsoft.com/office/drawing/2014/main" val="20000"/>
                    </a:ext>
                  </a:extLst>
                </a:gridCol>
                <a:gridCol w="7290995">
                  <a:extLst>
                    <a:ext uri="{9D8B030D-6E8A-4147-A177-3AD203B41FA5}">
                      <a16:colId xmlns:a16="http://schemas.microsoft.com/office/drawing/2014/main" val="20001"/>
                    </a:ext>
                  </a:extLst>
                </a:gridCol>
                <a:gridCol w="1198192">
                  <a:extLst>
                    <a:ext uri="{9D8B030D-6E8A-4147-A177-3AD203B41FA5}">
                      <a16:colId xmlns:a16="http://schemas.microsoft.com/office/drawing/2014/main" val="20002"/>
                    </a:ext>
                  </a:extLst>
                </a:gridCol>
                <a:gridCol w="1116411">
                  <a:extLst>
                    <a:ext uri="{9D8B030D-6E8A-4147-A177-3AD203B41FA5}">
                      <a16:colId xmlns:a16="http://schemas.microsoft.com/office/drawing/2014/main" val="20003"/>
                    </a:ext>
                  </a:extLst>
                </a:gridCol>
              </a:tblGrid>
              <a:tr h="644850">
                <a:tc>
                  <a:txBody>
                    <a:bodyPr/>
                    <a:lstStyle/>
                    <a:p>
                      <a:r>
                        <a:rPr lang="en-US" sz="1800" b="1" dirty="0" smtClean="0"/>
                        <a:t>Module</a:t>
                      </a:r>
                      <a:endParaRPr lang="en-US" sz="1800" b="1" dirty="0"/>
                    </a:p>
                  </a:txBody>
                  <a:tcPr marT="45721" marB="45721" anchor="ctr"/>
                </a:tc>
                <a:tc>
                  <a:txBody>
                    <a:bodyPr/>
                    <a:lstStyle/>
                    <a:p>
                      <a:r>
                        <a:rPr lang="en-US" sz="1800" b="1" dirty="0" smtClean="0"/>
                        <a:t>Course</a:t>
                      </a:r>
                      <a:r>
                        <a:rPr lang="en-US" sz="1800" b="1" baseline="0" dirty="0" smtClean="0"/>
                        <a:t> </a:t>
                      </a:r>
                      <a:r>
                        <a:rPr lang="en-US" sz="1800" b="1" dirty="0" smtClean="0"/>
                        <a:t>Unit</a:t>
                      </a:r>
                      <a:endParaRPr lang="en-US" sz="1800" b="1" dirty="0"/>
                    </a:p>
                  </a:txBody>
                  <a:tcPr marT="45721" marB="45721" anchor="ctr"/>
                </a:tc>
                <a:tc>
                  <a:txBody>
                    <a:bodyPr/>
                    <a:lstStyle/>
                    <a:p>
                      <a:r>
                        <a:rPr lang="en-US" sz="1800" b="1" dirty="0" smtClean="0"/>
                        <a:t>No.of. Weeks</a:t>
                      </a:r>
                      <a:r>
                        <a:rPr lang="en-US" sz="1800" b="1" baseline="0" dirty="0" smtClean="0"/>
                        <a:t> </a:t>
                      </a:r>
                      <a:endParaRPr lang="en-US" sz="1800" b="1" dirty="0"/>
                    </a:p>
                  </a:txBody>
                  <a:tcPr marT="45721" marB="45721" anchor="ctr"/>
                </a:tc>
                <a:tc>
                  <a:txBody>
                    <a:bodyPr/>
                    <a:lstStyle/>
                    <a:p>
                      <a:r>
                        <a:rPr lang="en-US" sz="1800" b="1" dirty="0" smtClean="0"/>
                        <a:t>Contact Hours</a:t>
                      </a:r>
                      <a:endParaRPr lang="en-US" sz="1800" b="1" dirty="0"/>
                    </a:p>
                  </a:txBody>
                  <a:tcPr marT="45721" marB="45721" anchor="ctr"/>
                </a:tc>
                <a:extLst>
                  <a:ext uri="{0D108BD9-81ED-4DB2-BD59-A6C34878D82A}">
                    <a16:rowId xmlns:a16="http://schemas.microsoft.com/office/drawing/2014/main" val="10000"/>
                  </a:ext>
                </a:extLst>
              </a:tr>
              <a:tr h="373999">
                <a:tc>
                  <a:txBody>
                    <a:bodyPr/>
                    <a:lstStyle/>
                    <a:p>
                      <a:pPr marL="0" indent="0">
                        <a:buFont typeface="+mj-lt"/>
                        <a:buNone/>
                      </a:pPr>
                      <a:r>
                        <a:rPr lang="en-US" sz="1800" b="1" dirty="0" smtClean="0"/>
                        <a:t>1</a:t>
                      </a:r>
                    </a:p>
                  </a:txBody>
                  <a:tcPr marT="45721" marB="45721" anchor="ctr"/>
                </a:tc>
                <a:tc>
                  <a:txBody>
                    <a:bodyPr/>
                    <a:lstStyle/>
                    <a:p>
                      <a:r>
                        <a:rPr lang="en-US" sz="1800" b="1" dirty="0" smtClean="0"/>
                        <a:t> </a:t>
                      </a:r>
                      <a:r>
                        <a:rPr lang="en-US" sz="1800" b="1" kern="1200" dirty="0" smtClean="0">
                          <a:solidFill>
                            <a:schemeClr val="dk1"/>
                          </a:solidFill>
                          <a:latin typeface="+mn-lt"/>
                          <a:ea typeface="+mn-ea"/>
                          <a:cs typeface="+mn-cs"/>
                        </a:rPr>
                        <a:t>Lecture_1_Marketing Management &amp;Marketing Function </a:t>
                      </a:r>
                      <a:endParaRPr lang="en-US" sz="1800" b="1" kern="1200" dirty="0">
                        <a:solidFill>
                          <a:schemeClr val="dk1"/>
                        </a:solidFill>
                        <a:latin typeface="+mn-lt"/>
                        <a:ea typeface="+mn-ea"/>
                        <a:cs typeface="+mn-cs"/>
                      </a:endParaRPr>
                    </a:p>
                  </a:txBody>
                  <a:tcPr marT="45721" marB="45721" anchor="ctr"/>
                </a:tc>
                <a:tc>
                  <a:txBody>
                    <a:bodyPr/>
                    <a:lstStyle/>
                    <a:p>
                      <a:r>
                        <a:rPr lang="en-US" sz="1800" b="1" dirty="0" smtClean="0"/>
                        <a:t>1</a:t>
                      </a:r>
                      <a:r>
                        <a:rPr lang="en-US" sz="1800" b="1" baseline="30000" dirty="0" smtClean="0"/>
                        <a:t>st</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1"/>
                  </a:ext>
                </a:extLst>
              </a:tr>
              <a:tr h="368487">
                <a:tc>
                  <a:txBody>
                    <a:bodyPr/>
                    <a:lstStyle/>
                    <a:p>
                      <a:pPr marL="0" indent="0">
                        <a:buFont typeface="+mj-lt"/>
                        <a:buNone/>
                      </a:pPr>
                      <a:r>
                        <a:rPr lang="en-US" sz="1800" b="1" dirty="0" smtClean="0"/>
                        <a:t>2</a:t>
                      </a:r>
                      <a:endParaRPr lang="en-US" sz="1800" b="1" dirty="0"/>
                    </a:p>
                  </a:txBody>
                  <a:tcPr marT="45721" marB="45721" anchor="ctr"/>
                </a:tc>
                <a:tc>
                  <a:txBody>
                    <a:bodyPr/>
                    <a:lstStyle/>
                    <a:p>
                      <a:r>
                        <a:rPr lang="en-US" sz="1800" b="1" dirty="0" smtClean="0"/>
                        <a:t>Lecture_2_</a:t>
                      </a:r>
                      <a:r>
                        <a:rPr lang="en-US" sz="1800" b="1" kern="1200" dirty="0" smtClean="0">
                          <a:solidFill>
                            <a:schemeClr val="dk1"/>
                          </a:solidFill>
                          <a:latin typeface="+mn-lt"/>
                          <a:ea typeface="+mn-ea"/>
                          <a:cs typeface="+mn-cs"/>
                        </a:rPr>
                        <a:t>Market Segmentation and Targeting, and Positioning</a:t>
                      </a:r>
                      <a:endParaRPr lang="en-US" sz="1800" b="1" kern="1200" dirty="0">
                        <a:solidFill>
                          <a:schemeClr val="dk1"/>
                        </a:solidFill>
                        <a:latin typeface="+mn-lt"/>
                        <a:ea typeface="+mn-ea"/>
                        <a:cs typeface="+mn-cs"/>
                      </a:endParaRPr>
                    </a:p>
                  </a:txBody>
                  <a:tcPr marT="45721" marB="45721" anchor="ctr"/>
                </a:tc>
                <a:tc>
                  <a:txBody>
                    <a:bodyPr/>
                    <a:lstStyle/>
                    <a:p>
                      <a:r>
                        <a:rPr lang="en-US" sz="1800" b="1" baseline="0" dirty="0" smtClean="0"/>
                        <a:t>2</a:t>
                      </a:r>
                      <a:r>
                        <a:rPr lang="en-US" sz="1800" b="1" baseline="30000" dirty="0" smtClean="0"/>
                        <a:t>nd</a:t>
                      </a:r>
                      <a:r>
                        <a:rPr lang="en-US" sz="1800" b="1" baseline="0" dirty="0" smtClean="0"/>
                        <a:t>  </a:t>
                      </a:r>
                      <a:r>
                        <a:rPr lang="en-US" sz="1800" b="1" dirty="0" smtClean="0"/>
                        <a:t> </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2"/>
                  </a:ext>
                </a:extLst>
              </a:tr>
              <a:tr h="458286">
                <a:tc>
                  <a:txBody>
                    <a:bodyPr/>
                    <a:lstStyle/>
                    <a:p>
                      <a:pPr marL="0" indent="0">
                        <a:buFont typeface="+mj-lt"/>
                        <a:buNone/>
                      </a:pPr>
                      <a:r>
                        <a:rPr lang="en-US" sz="1800" b="1" dirty="0" smtClean="0"/>
                        <a:t>3</a:t>
                      </a:r>
                      <a:endParaRPr lang="en-US" sz="1800" b="1" dirty="0"/>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dk1"/>
                          </a:solidFill>
                          <a:latin typeface="+mn-lt"/>
                          <a:ea typeface="+mn-ea"/>
                          <a:cs typeface="+mn-cs"/>
                        </a:rPr>
                        <a:t>Lecture_3_Marketing Strategy </a:t>
                      </a:r>
                    </a:p>
                  </a:txBody>
                  <a:tcPr marT="45721" marB="45721" anchor="ctr"/>
                </a:tc>
                <a:tc>
                  <a:txBody>
                    <a:bodyPr/>
                    <a:lstStyle/>
                    <a:p>
                      <a:r>
                        <a:rPr lang="en-US" sz="1800" b="1" dirty="0" smtClean="0"/>
                        <a:t>3 </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3"/>
                  </a:ext>
                </a:extLst>
              </a:tr>
              <a:tr h="383838">
                <a:tc>
                  <a:txBody>
                    <a:bodyPr/>
                    <a:lstStyle/>
                    <a:p>
                      <a:pPr marL="0" indent="0">
                        <a:buFont typeface="+mj-lt"/>
                        <a:buNone/>
                      </a:pPr>
                      <a:r>
                        <a:rPr lang="en-US" sz="1800" b="1" smtClean="0"/>
                        <a:t>4</a:t>
                      </a:r>
                      <a:endParaRPr lang="en-US" sz="1800" b="1" dirty="0"/>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dk1"/>
                          </a:solidFill>
                          <a:latin typeface="+mn-lt"/>
                          <a:ea typeface="+mn-ea"/>
                          <a:cs typeface="+mn-cs"/>
                        </a:rPr>
                        <a:t>Lecture_4_Marketing Ethics and Social Responsibility</a:t>
                      </a:r>
                    </a:p>
                  </a:txBody>
                  <a:tcPr marT="45721" marB="45721" anchor="ctr"/>
                </a:tc>
                <a:tc>
                  <a:txBody>
                    <a:bodyPr/>
                    <a:lstStyle/>
                    <a:p>
                      <a:r>
                        <a:rPr lang="en-US" sz="1800" b="1" dirty="0" smtClean="0"/>
                        <a:t>4</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4"/>
                  </a:ext>
                </a:extLst>
              </a:tr>
              <a:tr h="373999">
                <a:tc>
                  <a:txBody>
                    <a:bodyPr/>
                    <a:lstStyle/>
                    <a:p>
                      <a:pPr marL="0" indent="0">
                        <a:buFont typeface="+mj-lt"/>
                        <a:buNone/>
                      </a:pPr>
                      <a:r>
                        <a:rPr lang="en-US" sz="1800" b="1" dirty="0"/>
                        <a:t>5</a:t>
                      </a:r>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smtClean="0"/>
                        <a:t>Lecture_5_Consumer Behavior</a:t>
                      </a:r>
                      <a:endParaRPr lang="en-US" sz="1800" b="1" kern="1200" dirty="0" smtClean="0">
                        <a:solidFill>
                          <a:schemeClr val="dk1"/>
                        </a:solidFill>
                        <a:latin typeface="+mn-lt"/>
                        <a:ea typeface="+mn-ea"/>
                        <a:cs typeface="+mn-cs"/>
                      </a:endParaRPr>
                    </a:p>
                  </a:txBody>
                  <a:tcPr marT="45721" marB="45721" anchor="ctr"/>
                </a:tc>
                <a:tc>
                  <a:txBody>
                    <a:bodyPr/>
                    <a:lstStyle/>
                    <a:p>
                      <a:r>
                        <a:rPr lang="en-US" sz="1800" b="1" dirty="0" smtClean="0"/>
                        <a:t>5</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5"/>
                  </a:ext>
                </a:extLst>
              </a:tr>
              <a:tr h="474311">
                <a:tc>
                  <a:txBody>
                    <a:bodyPr/>
                    <a:lstStyle/>
                    <a:p>
                      <a:pPr marL="0" indent="0">
                        <a:buFont typeface="+mj-lt"/>
                        <a:buNone/>
                      </a:pPr>
                      <a:r>
                        <a:rPr lang="en-US" sz="1800" b="1" dirty="0"/>
                        <a:t>6</a:t>
                      </a:r>
                    </a:p>
                  </a:txBody>
                  <a:tcPr marT="45721" marB="45721" anchor="ctr"/>
                </a:tc>
                <a:tc>
                  <a:txBody>
                    <a:bodyPr/>
                    <a:lstStyle/>
                    <a:p>
                      <a:r>
                        <a:rPr lang="en-US" sz="1800" b="1" kern="1200" dirty="0" smtClean="0">
                          <a:solidFill>
                            <a:schemeClr val="dk1"/>
                          </a:solidFill>
                          <a:latin typeface="+mn-lt"/>
                          <a:ea typeface="+mn-ea"/>
                          <a:cs typeface="+mn-cs"/>
                        </a:rPr>
                        <a:t>Lecture_6 Branding</a:t>
                      </a:r>
                      <a:endParaRPr lang="en-US" sz="1800" b="1" kern="1200" dirty="0">
                        <a:solidFill>
                          <a:schemeClr val="dk1"/>
                        </a:solidFill>
                        <a:latin typeface="+mn-lt"/>
                        <a:ea typeface="+mn-ea"/>
                        <a:cs typeface="+mn-cs"/>
                      </a:endParaRPr>
                    </a:p>
                  </a:txBody>
                  <a:tcPr marT="45721" marB="45721" anchor="ctr"/>
                </a:tc>
                <a:tc>
                  <a:txBody>
                    <a:bodyPr/>
                    <a:lstStyle/>
                    <a:p>
                      <a:r>
                        <a:rPr lang="en-US" sz="1800" b="1" dirty="0" smtClean="0"/>
                        <a:t>6 </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6"/>
                  </a:ext>
                </a:extLst>
              </a:tr>
              <a:tr h="373999">
                <a:tc>
                  <a:txBody>
                    <a:bodyPr/>
                    <a:lstStyle/>
                    <a:p>
                      <a:pPr marL="0" indent="0">
                        <a:buFont typeface="+mj-lt"/>
                        <a:buNone/>
                      </a:pPr>
                      <a:r>
                        <a:rPr lang="en-US" sz="1800" b="1" dirty="0" smtClean="0"/>
                        <a:t>7</a:t>
                      </a:r>
                      <a:endParaRPr lang="en-US" sz="1800" b="1" dirty="0"/>
                    </a:p>
                  </a:txBody>
                  <a:tcPr marT="45721" marB="45721" anchor="ctr"/>
                </a:tc>
                <a:tc>
                  <a:txBody>
                    <a:bodyPr/>
                    <a:lstStyle/>
                    <a:p>
                      <a:pPr marL="533400" indent="-533400" fontAlgn="base">
                        <a:spcBef>
                          <a:spcPct val="0"/>
                        </a:spcBef>
                        <a:spcAft>
                          <a:spcPct val="0"/>
                        </a:spcAft>
                      </a:pPr>
                      <a:r>
                        <a:rPr lang="en-US" sz="1800" b="1" kern="1200" dirty="0" smtClean="0">
                          <a:solidFill>
                            <a:schemeClr val="dk1"/>
                          </a:solidFill>
                          <a:latin typeface="+mn-lt"/>
                          <a:ea typeface="+mn-ea"/>
                          <a:cs typeface="+mn-cs"/>
                        </a:rPr>
                        <a:t>Lecture_7_New-Product Development Strategy </a:t>
                      </a:r>
                      <a:endParaRPr lang="en-CA" sz="1800" b="1" kern="1200" dirty="0">
                        <a:solidFill>
                          <a:schemeClr val="dk1"/>
                        </a:solidFill>
                        <a:latin typeface="+mn-lt"/>
                        <a:ea typeface="+mn-ea"/>
                        <a:cs typeface="+mn-cs"/>
                      </a:endParaRPr>
                    </a:p>
                  </a:txBody>
                  <a:tcPr marT="45721" marB="45721" anchor="ctr"/>
                </a:tc>
                <a:tc>
                  <a:txBody>
                    <a:bodyPr/>
                    <a:lstStyle/>
                    <a:p>
                      <a:r>
                        <a:rPr lang="en-US" sz="1800" b="1" dirty="0" smtClean="0"/>
                        <a:t>7</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7"/>
                  </a:ext>
                </a:extLst>
              </a:tr>
              <a:tr h="644850">
                <a:tc>
                  <a:txBody>
                    <a:bodyPr/>
                    <a:lstStyle/>
                    <a:p>
                      <a:pPr marL="0" indent="0">
                        <a:buFont typeface="+mj-lt"/>
                        <a:buNone/>
                      </a:pPr>
                      <a:r>
                        <a:rPr lang="en-US" sz="1800" b="1" dirty="0" smtClean="0"/>
                        <a:t>8</a:t>
                      </a:r>
                      <a:endParaRPr lang="en-US" sz="1800" b="1" dirty="0"/>
                    </a:p>
                  </a:txBody>
                  <a:tcPr marT="45721" marB="45721" anchor="ctr"/>
                </a:tc>
                <a:tc>
                  <a:txBody>
                    <a:bodyPr/>
                    <a:lstStyle/>
                    <a:p>
                      <a:r>
                        <a:rPr lang="en-US" sz="1800" b="1" kern="1200" dirty="0" smtClean="0">
                          <a:solidFill>
                            <a:schemeClr val="dk1"/>
                          </a:solidFill>
                          <a:latin typeface="+mn-lt"/>
                          <a:ea typeface="+mn-ea"/>
                          <a:cs typeface="+mn-cs"/>
                        </a:rPr>
                        <a:t>Lecture_8_Designing and Managing Integrated Marketing Communications</a:t>
                      </a:r>
                      <a:endParaRPr lang="en-US" sz="1800" b="1" kern="1200" dirty="0">
                        <a:solidFill>
                          <a:schemeClr val="dk1"/>
                        </a:solidFill>
                        <a:latin typeface="+mn-lt"/>
                        <a:ea typeface="+mn-ea"/>
                        <a:cs typeface="+mn-cs"/>
                      </a:endParaRPr>
                    </a:p>
                  </a:txBody>
                  <a:tcPr marT="45721" marB="45721" anchor="ctr"/>
                </a:tc>
                <a:tc>
                  <a:txBody>
                    <a:bodyPr/>
                    <a:lstStyle/>
                    <a:p>
                      <a:r>
                        <a:rPr lang="en-US" sz="1800" b="1" dirty="0" smtClean="0"/>
                        <a:t>8</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8"/>
                  </a:ext>
                </a:extLst>
              </a:tr>
              <a:tr h="373999">
                <a:tc>
                  <a:txBody>
                    <a:bodyPr/>
                    <a:lstStyle/>
                    <a:p>
                      <a:pPr marL="0" indent="0">
                        <a:buFont typeface="+mj-lt"/>
                        <a:buNone/>
                      </a:pPr>
                      <a:r>
                        <a:rPr lang="en-US" sz="1800" b="1" dirty="0" smtClean="0"/>
                        <a:t>9</a:t>
                      </a:r>
                      <a:endParaRPr lang="en-US" sz="1800" b="1" dirty="0"/>
                    </a:p>
                  </a:txBody>
                  <a:tcPr marT="45721" marB="45721" anchor="ctr"/>
                </a:tc>
                <a:tc>
                  <a:txBody>
                    <a:bodyPr/>
                    <a:lstStyle/>
                    <a:p>
                      <a:r>
                        <a:rPr lang="en-US" sz="1800" b="1" dirty="0" smtClean="0"/>
                        <a:t>Lecture_9_Pricing Strategies</a:t>
                      </a:r>
                      <a:endParaRPr lang="en-US" sz="1800" b="1" dirty="0"/>
                    </a:p>
                  </a:txBody>
                  <a:tcPr marT="45721" marB="45721" anchor="ctr"/>
                </a:tc>
                <a:tc>
                  <a:txBody>
                    <a:bodyPr/>
                    <a:lstStyle/>
                    <a:p>
                      <a:r>
                        <a:rPr lang="en-US" sz="1800" b="1" dirty="0" smtClean="0"/>
                        <a:t>9</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9"/>
                  </a:ext>
                </a:extLst>
              </a:tr>
              <a:tr h="373999">
                <a:tc>
                  <a:txBody>
                    <a:bodyPr/>
                    <a:lstStyle/>
                    <a:p>
                      <a:pPr marL="0" indent="0">
                        <a:buFont typeface="+mj-lt"/>
                        <a:buNone/>
                      </a:pPr>
                      <a:r>
                        <a:rPr lang="en-US" sz="1800" b="1" dirty="0" smtClean="0"/>
                        <a:t>10</a:t>
                      </a:r>
                      <a:endParaRPr lang="en-US" sz="1800" b="1" dirty="0"/>
                    </a:p>
                  </a:txBody>
                  <a:tcPr marT="45721" marB="45721" anchor="ctr"/>
                </a:tc>
                <a:tc>
                  <a:txBody>
                    <a:bodyPr/>
                    <a:lstStyle/>
                    <a:p>
                      <a:r>
                        <a:rPr lang="en-US" sz="1800" b="1" dirty="0" smtClean="0"/>
                        <a:t>Lecture_10_Marketing Channels Management</a:t>
                      </a:r>
                      <a:endParaRPr lang="en-US" sz="1800" b="1" dirty="0"/>
                    </a:p>
                  </a:txBody>
                  <a:tcPr marT="45721" marB="45721" anchor="ctr"/>
                </a:tc>
                <a:tc>
                  <a:txBody>
                    <a:bodyPr/>
                    <a:lstStyle/>
                    <a:p>
                      <a:r>
                        <a:rPr lang="en-US" sz="1800" b="1" dirty="0" smtClean="0"/>
                        <a:t>10</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10"/>
                  </a:ext>
                </a:extLst>
              </a:tr>
            </a:tbl>
          </a:graphicData>
        </a:graphic>
      </p:graphicFrame>
      <p:sp>
        <p:nvSpPr>
          <p:cNvPr id="5" name="TextBox 6"/>
          <p:cNvSpPr txBox="1">
            <a:spLocks noChangeArrowheads="1"/>
          </p:cNvSpPr>
          <p:nvPr/>
        </p:nvSpPr>
        <p:spPr bwMode="auto">
          <a:xfrm>
            <a:off x="1580162" y="759934"/>
            <a:ext cx="8763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400" b="1" dirty="0">
                <a:solidFill>
                  <a:srgbClr val="FF0000"/>
                </a:solidFill>
              </a:rPr>
              <a:t>Lecture Structure</a:t>
            </a:r>
            <a:r>
              <a:rPr lang="en-US" sz="2400" dirty="0" smtClean="0">
                <a:solidFill>
                  <a:srgbClr val="FF0000"/>
                </a:solidFill>
              </a:rPr>
              <a:t>:</a:t>
            </a:r>
            <a:endParaRPr lang="en-US" sz="2400" dirty="0">
              <a:solidFill>
                <a:srgbClr val="FF0000"/>
              </a:solidFill>
            </a:endParaRPr>
          </a:p>
        </p:txBody>
      </p:sp>
      <p:pic>
        <p:nvPicPr>
          <p:cNvPr id="6" name="Picture 5">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41208" y="0"/>
            <a:ext cx="2036258" cy="1141053"/>
          </a:xfrm>
          <a:prstGeom prst="rect">
            <a:avLst/>
          </a:prstGeom>
        </p:spPr>
      </p:pic>
      <p:sp>
        <p:nvSpPr>
          <p:cNvPr id="8" name="Rectangle 7"/>
          <p:cNvSpPr/>
          <p:nvPr/>
        </p:nvSpPr>
        <p:spPr>
          <a:xfrm>
            <a:off x="1876389" y="5985667"/>
            <a:ext cx="6541926" cy="7574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2400" b="1" dirty="0">
                <a:solidFill>
                  <a:schemeClr val="bg1"/>
                </a:solidFill>
              </a:rPr>
              <a:t>Marketing Management, Third Trimester 2023</a:t>
            </a:r>
          </a:p>
        </p:txBody>
      </p:sp>
      <p:pic>
        <p:nvPicPr>
          <p:cNvPr id="9"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5"/>
              </a:ext>
            </a:extLst>
          </a:blip>
          <a:stretch>
            <a:fillRect/>
          </a:stretch>
        </p:blipFill>
        <p:spPr>
          <a:xfrm>
            <a:off x="192979" y="174318"/>
            <a:ext cx="2167609" cy="591699"/>
          </a:xfrm>
          <a:prstGeom prst="rect">
            <a:avLst/>
          </a:prstGeom>
        </p:spPr>
      </p:pic>
    </p:spTree>
    <p:extLst>
      <p:ext uri="{BB962C8B-B14F-4D97-AF65-F5344CB8AC3E}">
        <p14:creationId xmlns:p14="http://schemas.microsoft.com/office/powerpoint/2010/main" val="18442306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53281" y="252360"/>
            <a:ext cx="6189115" cy="707886"/>
          </a:xfrm>
          <a:prstGeom prst="rect">
            <a:avLst/>
          </a:prstGeom>
          <a:noFill/>
          <a:ln>
            <a:solidFill>
              <a:schemeClr val="accent1"/>
            </a:solidFill>
          </a:ln>
        </p:spPr>
        <p:txBody>
          <a:bodyPr wrap="square" rtlCol="0">
            <a:spAutoFit/>
          </a:bodyPr>
          <a:lstStyle>
            <a:defPPr>
              <a:defRPr lang="en-US"/>
            </a:defPPr>
            <a:lvl1pPr>
              <a:defRPr sz="3200" b="1">
                <a:solidFill>
                  <a:schemeClr val="bg1"/>
                </a:solidFill>
              </a:defRPr>
            </a:lvl1pPr>
          </a:lstStyle>
          <a:p>
            <a:pPr algn="ctr"/>
            <a:r>
              <a:rPr lang="en-US" sz="4000" dirty="0"/>
              <a:t>Course Information</a:t>
            </a:r>
          </a:p>
        </p:txBody>
      </p:sp>
      <p:sp>
        <p:nvSpPr>
          <p:cNvPr id="4" name="TextBox 6"/>
          <p:cNvSpPr txBox="1">
            <a:spLocks noChangeArrowheads="1"/>
          </p:cNvSpPr>
          <p:nvPr/>
        </p:nvSpPr>
        <p:spPr bwMode="auto">
          <a:xfrm>
            <a:off x="3238394" y="1377298"/>
            <a:ext cx="6061298" cy="52322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800" b="1" dirty="0">
                <a:solidFill>
                  <a:schemeClr val="bg1"/>
                </a:solidFill>
              </a:rPr>
              <a:t>Assessment Method</a:t>
            </a:r>
            <a:r>
              <a:rPr lang="en-US" sz="2800" b="1" dirty="0" smtClean="0">
                <a:solidFill>
                  <a:schemeClr val="bg1"/>
                </a:solidFill>
              </a:rPr>
              <a:t>:</a:t>
            </a:r>
            <a:endParaRPr lang="en-US" sz="2800" b="1" dirty="0">
              <a:solidFill>
                <a:schemeClr val="bg1"/>
              </a:solidFill>
            </a:endParaRPr>
          </a:p>
        </p:txBody>
      </p:sp>
      <p:sp>
        <p:nvSpPr>
          <p:cNvPr id="5" name="Rectangle 4"/>
          <p:cNvSpPr>
            <a:spLocks noGrp="1" noChangeArrowheads="1"/>
          </p:cNvSpPr>
          <p:nvPr/>
        </p:nvSpPr>
        <p:spPr>
          <a:xfrm>
            <a:off x="2753281" y="2109406"/>
            <a:ext cx="7720755" cy="3880773"/>
          </a:xfrm>
          <a:prstGeom prst="rect">
            <a:avLst/>
          </a:prstGeom>
          <a:ln>
            <a:solidFill>
              <a:schemeClr val="bg1"/>
            </a:solidFill>
          </a:ln>
        </p:spPr>
        <p:txBody>
          <a:bodyPr vert="horz" lIns="91440" tIns="45720" rIns="91440" bIns="45720" rtlCol="0" anchor="ctr">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90000"/>
              </a:lnSpc>
            </a:pPr>
            <a:r>
              <a:rPr lang="en-GB" sz="3600" b="1" dirty="0" smtClean="0">
                <a:solidFill>
                  <a:schemeClr val="bg1"/>
                </a:solidFill>
              </a:rPr>
              <a:t>Short Exam</a:t>
            </a:r>
            <a:endParaRPr lang="en-GB" sz="3600" b="1" dirty="0">
              <a:solidFill>
                <a:schemeClr val="bg1"/>
              </a:solidFill>
            </a:endParaRPr>
          </a:p>
          <a:p>
            <a:pPr lvl="1">
              <a:lnSpc>
                <a:spcPct val="90000"/>
              </a:lnSpc>
            </a:pPr>
            <a:r>
              <a:rPr lang="en-US" sz="3200" b="1" dirty="0" smtClean="0">
                <a:solidFill>
                  <a:schemeClr val="bg1"/>
                </a:solidFill>
              </a:rPr>
              <a:t>80</a:t>
            </a:r>
            <a:r>
              <a:rPr lang="en-GB" sz="3200" b="1" dirty="0" smtClean="0">
                <a:solidFill>
                  <a:schemeClr val="bg1"/>
                </a:solidFill>
              </a:rPr>
              <a:t>% mark</a:t>
            </a:r>
            <a:r>
              <a:rPr lang="en-US" sz="3200" b="1" dirty="0" smtClean="0">
                <a:solidFill>
                  <a:schemeClr val="bg1"/>
                </a:solidFill>
              </a:rPr>
              <a:t>s</a:t>
            </a:r>
            <a:endParaRPr lang="en-GB" sz="3200" b="1" dirty="0">
              <a:solidFill>
                <a:schemeClr val="bg1"/>
              </a:solidFill>
            </a:endParaRPr>
          </a:p>
          <a:p>
            <a:pPr lvl="2">
              <a:lnSpc>
                <a:spcPct val="90000"/>
              </a:lnSpc>
            </a:pPr>
            <a:r>
              <a:rPr lang="en-GB" sz="2800" b="1" dirty="0" smtClean="0">
                <a:solidFill>
                  <a:schemeClr val="bg1"/>
                </a:solidFill>
              </a:rPr>
              <a:t>Count of short Exam 10 (Weekly)</a:t>
            </a:r>
            <a:endParaRPr lang="en-GB" sz="2800" b="1" dirty="0">
              <a:solidFill>
                <a:schemeClr val="bg1"/>
              </a:solidFill>
            </a:endParaRPr>
          </a:p>
          <a:p>
            <a:pPr lvl="2">
              <a:lnSpc>
                <a:spcPct val="90000"/>
              </a:lnSpc>
            </a:pPr>
            <a:r>
              <a:rPr lang="en-GB" sz="2800" b="1" dirty="0" smtClean="0">
                <a:solidFill>
                  <a:schemeClr val="bg1"/>
                </a:solidFill>
              </a:rPr>
              <a:t>8 Marks for each of short Exam. </a:t>
            </a:r>
          </a:p>
          <a:p>
            <a:pPr lvl="2">
              <a:lnSpc>
                <a:spcPct val="90000"/>
              </a:lnSpc>
            </a:pPr>
            <a:endParaRPr lang="en-GB" sz="2800" b="1" dirty="0">
              <a:solidFill>
                <a:schemeClr val="bg1"/>
              </a:solidFill>
            </a:endParaRPr>
          </a:p>
          <a:p>
            <a:pPr lvl="1">
              <a:lnSpc>
                <a:spcPct val="90000"/>
              </a:lnSpc>
            </a:pPr>
            <a:r>
              <a:rPr lang="en-US" sz="3200" b="1" dirty="0" smtClean="0">
                <a:solidFill>
                  <a:schemeClr val="bg1"/>
                </a:solidFill>
              </a:rPr>
              <a:t>20</a:t>
            </a:r>
            <a:r>
              <a:rPr lang="en-GB" sz="3200" b="1" dirty="0" smtClean="0">
                <a:solidFill>
                  <a:schemeClr val="bg1"/>
                </a:solidFill>
              </a:rPr>
              <a:t>% Final Examination</a:t>
            </a:r>
            <a:endParaRPr lang="en-GB" sz="3200" b="1" dirty="0">
              <a:solidFill>
                <a:schemeClr val="bg1"/>
              </a:solidFill>
            </a:endParaRPr>
          </a:p>
        </p:txBody>
      </p:sp>
      <p:pic>
        <p:nvPicPr>
          <p:cNvPr id="6" name="Picture 2" descr="EXAM | University of Lapland">
            <a:extLst>
              <a:ext uri="{FF2B5EF4-FFF2-40B4-BE49-F238E27FC236}">
                <a16:creationId xmlns:a16="http://schemas.microsoft.com/office/drawing/2014/main" id="{8C68F710-40D9-0EE7-20FB-0DB52FC40C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193" y="2821622"/>
            <a:ext cx="2467052" cy="137296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91304" y="151264"/>
            <a:ext cx="2036258" cy="1141053"/>
          </a:xfrm>
          <a:prstGeom prst="rect">
            <a:avLst/>
          </a:prstGeom>
        </p:spPr>
      </p:pic>
      <p:pic>
        <p:nvPicPr>
          <p:cNvPr id="10"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189193" y="386353"/>
            <a:ext cx="2457656" cy="670874"/>
          </a:xfrm>
          <a:prstGeom prst="rect">
            <a:avLst/>
          </a:prstGeom>
        </p:spPr>
      </p:pic>
      <p:sp>
        <p:nvSpPr>
          <p:cNvPr id="11" name="Rectangle 10"/>
          <p:cNvSpPr/>
          <p:nvPr/>
        </p:nvSpPr>
        <p:spPr>
          <a:xfrm>
            <a:off x="2998080" y="6049854"/>
            <a:ext cx="6541926" cy="7574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2400" b="1" dirty="0">
                <a:solidFill>
                  <a:schemeClr val="bg1"/>
                </a:solidFill>
              </a:rPr>
              <a:t>Marketing Management, Third Trimester 2023</a:t>
            </a:r>
          </a:p>
        </p:txBody>
      </p:sp>
    </p:spTree>
    <p:extLst>
      <p:ext uri="{BB962C8B-B14F-4D97-AF65-F5344CB8AC3E}">
        <p14:creationId xmlns:p14="http://schemas.microsoft.com/office/powerpoint/2010/main" val="10775711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53281" y="252360"/>
            <a:ext cx="6189115" cy="707886"/>
          </a:xfrm>
          <a:prstGeom prst="rect">
            <a:avLst/>
          </a:prstGeom>
          <a:noFill/>
          <a:ln>
            <a:solidFill>
              <a:schemeClr val="accent1"/>
            </a:solidFill>
          </a:ln>
        </p:spPr>
        <p:txBody>
          <a:bodyPr wrap="square" rtlCol="0">
            <a:spAutoFit/>
          </a:bodyPr>
          <a:lstStyle>
            <a:defPPr>
              <a:defRPr lang="en-US"/>
            </a:defPPr>
            <a:lvl1pPr>
              <a:defRPr sz="3200" b="1">
                <a:solidFill>
                  <a:schemeClr val="bg1"/>
                </a:solidFill>
              </a:defRPr>
            </a:lvl1pPr>
          </a:lstStyle>
          <a:p>
            <a:pPr algn="ctr"/>
            <a:r>
              <a:rPr lang="en-US" sz="4000" dirty="0" smtClean="0"/>
              <a:t>EXAM</a:t>
            </a:r>
            <a:endParaRPr lang="en-US" sz="4000" dirty="0"/>
          </a:p>
        </p:txBody>
      </p:sp>
      <p:sp>
        <p:nvSpPr>
          <p:cNvPr id="4" name="TextBox 6"/>
          <p:cNvSpPr txBox="1">
            <a:spLocks noChangeArrowheads="1"/>
          </p:cNvSpPr>
          <p:nvPr/>
        </p:nvSpPr>
        <p:spPr bwMode="auto">
          <a:xfrm>
            <a:off x="3238394" y="1377298"/>
            <a:ext cx="6061298" cy="52322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800" b="1" dirty="0">
                <a:solidFill>
                  <a:schemeClr val="bg1"/>
                </a:solidFill>
              </a:rPr>
              <a:t>Assessment Method</a:t>
            </a:r>
            <a:r>
              <a:rPr lang="en-US" sz="2800" b="1" dirty="0" smtClean="0">
                <a:solidFill>
                  <a:schemeClr val="bg1"/>
                </a:solidFill>
              </a:rPr>
              <a:t>:</a:t>
            </a:r>
            <a:endParaRPr lang="en-US" sz="2800" b="1" dirty="0">
              <a:solidFill>
                <a:schemeClr val="bg1"/>
              </a:solidFill>
            </a:endParaRPr>
          </a:p>
        </p:txBody>
      </p:sp>
      <p:sp>
        <p:nvSpPr>
          <p:cNvPr id="5" name="Rectangle 4"/>
          <p:cNvSpPr>
            <a:spLocks noGrp="1" noChangeArrowheads="1"/>
          </p:cNvSpPr>
          <p:nvPr/>
        </p:nvSpPr>
        <p:spPr>
          <a:xfrm>
            <a:off x="2753281" y="2109406"/>
            <a:ext cx="7720755" cy="3880773"/>
          </a:xfrm>
          <a:prstGeom prst="rect">
            <a:avLst/>
          </a:prstGeom>
          <a:ln>
            <a:solidFill>
              <a:schemeClr val="bg1"/>
            </a:solidFill>
          </a:ln>
        </p:spPr>
        <p:txBody>
          <a:bodyPr vert="horz" lIns="91440" tIns="45720" rIns="91440" bIns="45720" rtlCol="0" anchor="ctr">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90000"/>
              </a:lnSpc>
            </a:pPr>
            <a:r>
              <a:rPr lang="en-US" sz="3200" b="1" dirty="0">
                <a:solidFill>
                  <a:schemeClr val="bg1"/>
                </a:solidFill>
              </a:rPr>
              <a:t>Multiple choice</a:t>
            </a:r>
          </a:p>
          <a:p>
            <a:pPr marL="0" indent="0">
              <a:lnSpc>
                <a:spcPct val="90000"/>
              </a:lnSpc>
            </a:pPr>
            <a:r>
              <a:rPr lang="en-US" sz="3200" b="1" dirty="0" smtClean="0">
                <a:solidFill>
                  <a:schemeClr val="bg1"/>
                </a:solidFill>
              </a:rPr>
              <a:t>TRUE &amp; FALSE</a:t>
            </a:r>
          </a:p>
          <a:p>
            <a:pPr marL="0" indent="0">
              <a:lnSpc>
                <a:spcPct val="90000"/>
              </a:lnSpc>
            </a:pPr>
            <a:r>
              <a:rPr lang="en-US" sz="3200" b="1" dirty="0" smtClean="0">
                <a:solidFill>
                  <a:schemeClr val="bg1"/>
                </a:solidFill>
              </a:rPr>
              <a:t>VOICE QU </a:t>
            </a:r>
            <a:endParaRPr lang="en-GB" sz="3200" b="1" dirty="0">
              <a:solidFill>
                <a:schemeClr val="bg1"/>
              </a:solidFill>
            </a:endParaRPr>
          </a:p>
        </p:txBody>
      </p:sp>
      <p:pic>
        <p:nvPicPr>
          <p:cNvPr id="6" name="Picture 2" descr="EXAM | University of Lapland">
            <a:extLst>
              <a:ext uri="{FF2B5EF4-FFF2-40B4-BE49-F238E27FC236}">
                <a16:creationId xmlns:a16="http://schemas.microsoft.com/office/drawing/2014/main" id="{8C68F710-40D9-0EE7-20FB-0DB52FC40C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193" y="2821622"/>
            <a:ext cx="2467052" cy="137296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91304" y="151264"/>
            <a:ext cx="2036258" cy="1141053"/>
          </a:xfrm>
          <a:prstGeom prst="rect">
            <a:avLst/>
          </a:prstGeom>
        </p:spPr>
      </p:pic>
      <p:pic>
        <p:nvPicPr>
          <p:cNvPr id="10"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189193" y="386353"/>
            <a:ext cx="2457656" cy="670874"/>
          </a:xfrm>
          <a:prstGeom prst="rect">
            <a:avLst/>
          </a:prstGeom>
        </p:spPr>
      </p:pic>
      <p:sp>
        <p:nvSpPr>
          <p:cNvPr id="11" name="Rectangle 10"/>
          <p:cNvSpPr/>
          <p:nvPr/>
        </p:nvSpPr>
        <p:spPr>
          <a:xfrm>
            <a:off x="3249378" y="6100586"/>
            <a:ext cx="6541926" cy="7574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2400" b="1" dirty="0">
                <a:solidFill>
                  <a:schemeClr val="bg1"/>
                </a:solidFill>
              </a:rPr>
              <a:t>Marketing Management, Third Trimester 2023</a:t>
            </a:r>
          </a:p>
        </p:txBody>
      </p:sp>
    </p:spTree>
    <p:extLst>
      <p:ext uri="{BB962C8B-B14F-4D97-AF65-F5344CB8AC3E}">
        <p14:creationId xmlns:p14="http://schemas.microsoft.com/office/powerpoint/2010/main" val="37811702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027395" y="5668250"/>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3557336" y="918600"/>
            <a:ext cx="6424864" cy="707886"/>
          </a:xfrm>
          <a:prstGeom prst="rect">
            <a:avLst/>
          </a:prstGeom>
          <a:noFill/>
          <a:ln>
            <a:solidFill>
              <a:schemeClr val="accent1"/>
            </a:solidFill>
          </a:ln>
        </p:spPr>
        <p:txBody>
          <a:bodyPr wrap="square" rtlCol="0">
            <a:spAutoFit/>
          </a:bodyPr>
          <a:lstStyle>
            <a:defPPr>
              <a:defRPr lang="en-US"/>
            </a:defPPr>
            <a:lvl1pPr algn="ctr">
              <a:defRPr sz="4000" b="1">
                <a:solidFill>
                  <a:schemeClr val="bg1"/>
                </a:solidFill>
              </a:defRPr>
            </a:lvl1pPr>
          </a:lstStyle>
          <a:p>
            <a:r>
              <a:rPr lang="en-US" dirty="0"/>
              <a:t>Academic Calendar</a:t>
            </a:r>
          </a:p>
        </p:txBody>
      </p:sp>
      <p:sp>
        <p:nvSpPr>
          <p:cNvPr id="13" name="Slide Number Placeholder 12"/>
          <p:cNvSpPr>
            <a:spLocks noGrp="1"/>
          </p:cNvSpPr>
          <p:nvPr>
            <p:ph type="sldNum" sz="quarter" idx="12"/>
          </p:nvPr>
        </p:nvSpPr>
        <p:spPr/>
        <p:txBody>
          <a:bodyPr/>
          <a:lstStyle/>
          <a:p>
            <a:fld id="{FDED41F8-FC0F-4085-8150-313B6CF05213}" type="slidenum">
              <a:rPr lang="en-US" smtClean="0"/>
              <a:t>12</a:t>
            </a:fld>
            <a:endParaRPr lang="en-US"/>
          </a:p>
        </p:txBody>
      </p:sp>
      <p:sp>
        <p:nvSpPr>
          <p:cNvPr id="11" name="Google Shape;1103;p33">
            <a:extLst>
              <a:ext uri="{FF2B5EF4-FFF2-40B4-BE49-F238E27FC236}">
                <a16:creationId xmlns:a16="http://schemas.microsoft.com/office/drawing/2014/main" id="{8BCBFB35-849A-A846-920B-05F167933D55}"/>
              </a:ext>
            </a:extLst>
          </p:cNvPr>
          <p:cNvSpPr txBox="1">
            <a:spLocks/>
          </p:cNvSpPr>
          <p:nvPr/>
        </p:nvSpPr>
        <p:spPr>
          <a:xfrm>
            <a:off x="2968433" y="2238402"/>
            <a:ext cx="6763958" cy="2452839"/>
          </a:xfrm>
          <a:prstGeom prst="rect">
            <a:avLst/>
          </a:prstGeom>
          <a:ln>
            <a:solidFill>
              <a:schemeClr val="tx1"/>
            </a:solid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00000"/>
              </a:lnSpc>
              <a:spcBef>
                <a:spcPts val="0"/>
              </a:spcBef>
              <a:buClr>
                <a:srgbClr val="212950"/>
              </a:buClr>
              <a:buSzPts val="2600"/>
              <a:buFont typeface="Catamaran"/>
              <a:buNone/>
            </a:pPr>
            <a:r>
              <a:rPr lang="ar-SA" sz="2800" b="1" dirty="0">
                <a:solidFill>
                  <a:schemeClr val="bg1"/>
                </a:solidFill>
                <a:latin typeface="ae_Ouhod" pitchFamily="34" charset="-78"/>
                <a:ea typeface="Tahoma" panose="020B0604030504040204" pitchFamily="34" charset="0"/>
                <a:cs typeface="ae_Ouhod" pitchFamily="34" charset="-78"/>
              </a:rPr>
              <a:t>الفترة الزمنية التعليمية في الفصل الدراسي </a:t>
            </a:r>
            <a:r>
              <a:rPr lang="ar-SA" sz="2800" b="1" dirty="0" smtClean="0">
                <a:solidFill>
                  <a:schemeClr val="bg1"/>
                </a:solidFill>
                <a:latin typeface="ae_Ouhod" pitchFamily="34" charset="-78"/>
                <a:ea typeface="Tahoma" panose="020B0604030504040204" pitchFamily="34" charset="0"/>
                <a:cs typeface="ae_Ouhod" pitchFamily="34" charset="-78"/>
              </a:rPr>
              <a:t> تكون </a:t>
            </a:r>
            <a:r>
              <a:rPr lang="ar-SA" sz="2800" b="1" dirty="0">
                <a:solidFill>
                  <a:schemeClr val="bg1"/>
                </a:solidFill>
                <a:latin typeface="ae_Ouhod" pitchFamily="34" charset="-78"/>
                <a:ea typeface="Tahoma" panose="020B0604030504040204" pitchFamily="34" charset="0"/>
                <a:cs typeface="ae_Ouhod" pitchFamily="34" charset="-78"/>
              </a:rPr>
              <a:t>مدة </a:t>
            </a:r>
            <a:r>
              <a:rPr lang="ar-SA" sz="2800" b="1" dirty="0" smtClean="0">
                <a:solidFill>
                  <a:schemeClr val="bg1"/>
                </a:solidFill>
                <a:latin typeface="ae_Ouhod" pitchFamily="34" charset="-78"/>
                <a:ea typeface="Tahoma" panose="020B0604030504040204" pitchFamily="34" charset="0"/>
                <a:cs typeface="ae_Ouhod" pitchFamily="34" charset="-78"/>
              </a:rPr>
              <a:t>١٣أسبوع</a:t>
            </a:r>
            <a:endParaRPr lang="en-US" sz="2800" b="1" dirty="0" smtClean="0">
              <a:solidFill>
                <a:schemeClr val="bg1"/>
              </a:solidFill>
              <a:latin typeface="ae_Ouhod" pitchFamily="34" charset="-78"/>
              <a:ea typeface="Tahoma" panose="020B0604030504040204" pitchFamily="34" charset="0"/>
              <a:cs typeface="ae_Ouhod" pitchFamily="34" charset="-78"/>
            </a:endParaRPr>
          </a:p>
          <a:p>
            <a:pPr algn="ctr" rtl="1">
              <a:lnSpc>
                <a:spcPct val="100000"/>
              </a:lnSpc>
              <a:spcBef>
                <a:spcPts val="0"/>
              </a:spcBef>
              <a:buClr>
                <a:srgbClr val="212950"/>
              </a:buClr>
              <a:buSzPts val="2600"/>
              <a:buFont typeface="Catamaran"/>
              <a:buNone/>
            </a:pPr>
            <a:r>
              <a:rPr lang="ar-SA" sz="2800" b="1" dirty="0" smtClean="0">
                <a:solidFill>
                  <a:schemeClr val="bg1"/>
                </a:solidFill>
                <a:latin typeface="ae_Ouhod" pitchFamily="34" charset="-78"/>
                <a:ea typeface="Tahoma" panose="020B0604030504040204" pitchFamily="34" charset="0"/>
                <a:cs typeface="ae_Ouhod" pitchFamily="34" charset="-78"/>
              </a:rPr>
              <a:t>   (منهم </a:t>
            </a:r>
            <a:r>
              <a:rPr lang="ar-SA" sz="2800" b="1" dirty="0">
                <a:solidFill>
                  <a:schemeClr val="bg1"/>
                </a:solidFill>
                <a:latin typeface="ae_Ouhod" pitchFamily="34" charset="-78"/>
                <a:ea typeface="Tahoma" panose="020B0604030504040204" pitchFamily="34" charset="0"/>
                <a:cs typeface="ae_Ouhod" pitchFamily="34" charset="-78"/>
              </a:rPr>
              <a:t>أسبوعين للاختبار النهائي)</a:t>
            </a:r>
          </a:p>
        </p:txBody>
      </p:sp>
      <p:grpSp>
        <p:nvGrpSpPr>
          <p:cNvPr id="12" name="Google Shape;531;p45">
            <a:extLst>
              <a:ext uri="{FF2B5EF4-FFF2-40B4-BE49-F238E27FC236}">
                <a16:creationId xmlns:a16="http://schemas.microsoft.com/office/drawing/2014/main" id="{5594617E-7544-D04F-B38A-E344AC5615A3}"/>
              </a:ext>
            </a:extLst>
          </p:cNvPr>
          <p:cNvGrpSpPr/>
          <p:nvPr/>
        </p:nvGrpSpPr>
        <p:grpSpPr>
          <a:xfrm>
            <a:off x="145854" y="2489180"/>
            <a:ext cx="2825946" cy="1884958"/>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rtl="0">
                <a:lnSpc>
                  <a:spcPct val="100000"/>
                </a:lnSpc>
                <a:spcBef>
                  <a:spcPts val="0"/>
                </a:spcBef>
                <a:spcAft>
                  <a:spcPts val="0"/>
                </a:spcAft>
                <a:buClr>
                  <a:srgbClr val="000000"/>
                </a:buClr>
                <a:buFont typeface="Arial"/>
                <a:buNone/>
              </a:pPr>
              <a:endParaRPr/>
            </a:p>
          </p:txBody>
        </p:sp>
      </p:grpSp>
      <p:pic>
        <p:nvPicPr>
          <p:cNvPr id="54" name="Picture 53">
            <a:extLst>
              <a:ext uri="{FF2B5EF4-FFF2-40B4-BE49-F238E27FC236}">
                <a16:creationId xmlns:a16="http://schemas.microsoft.com/office/drawing/2014/main" id="{1AA9ED9C-DF1B-B035-D2EF-1F612766F0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45208" y="-226751"/>
            <a:ext cx="2036258" cy="1313694"/>
          </a:xfrm>
          <a:prstGeom prst="rect">
            <a:avLst/>
          </a:prstGeom>
        </p:spPr>
      </p:pic>
      <p:pic>
        <p:nvPicPr>
          <p:cNvPr id="53"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06157" y="297783"/>
            <a:ext cx="2457656" cy="670874"/>
          </a:xfrm>
          <a:prstGeom prst="rect">
            <a:avLst/>
          </a:prstGeom>
        </p:spPr>
      </p:pic>
      <p:sp>
        <p:nvSpPr>
          <p:cNvPr id="55" name="Rectangle 54"/>
          <p:cNvSpPr/>
          <p:nvPr/>
        </p:nvSpPr>
        <p:spPr>
          <a:xfrm>
            <a:off x="1613153" y="5902540"/>
            <a:ext cx="6541926" cy="7574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2400" b="1" dirty="0">
                <a:solidFill>
                  <a:schemeClr val="bg1"/>
                </a:solidFill>
              </a:rPr>
              <a:t>Marketing Management, Third Trimester 2023</a:t>
            </a:r>
          </a:p>
        </p:txBody>
      </p:sp>
    </p:spTree>
    <p:extLst>
      <p:ext uri="{BB962C8B-B14F-4D97-AF65-F5344CB8AC3E}">
        <p14:creationId xmlns:p14="http://schemas.microsoft.com/office/powerpoint/2010/main" val="42239843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757056" y="274487"/>
            <a:ext cx="6474504" cy="707886"/>
          </a:xfrm>
          <a:prstGeom prst="rect">
            <a:avLst/>
          </a:prstGeom>
          <a:noFill/>
        </p:spPr>
        <p:txBody>
          <a:bodyPr wrap="square" rtlCol="0">
            <a:spAutoFit/>
          </a:bodyPr>
          <a:lstStyle/>
          <a:p>
            <a:pPr algn="ctr" rtl="1">
              <a:lnSpc>
                <a:spcPct val="100000"/>
              </a:lnSpc>
              <a:spcBef>
                <a:spcPts val="0"/>
              </a:spcBef>
              <a:buClr>
                <a:srgbClr val="212950"/>
              </a:buClr>
              <a:buSzPts val="2600"/>
              <a:buFont typeface="Catamaran"/>
              <a:buNone/>
            </a:pPr>
            <a:r>
              <a:rPr lang="ar-EG" sz="4000"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مخطط الأسابيع الدراسية </a:t>
            </a:r>
            <a:endParaRPr lang="ar-SA" sz="4000" b="1"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3" name="Google Shape;1103;p33">
            <a:extLst>
              <a:ext uri="{FF2B5EF4-FFF2-40B4-BE49-F238E27FC236}">
                <a16:creationId xmlns:a16="http://schemas.microsoft.com/office/drawing/2014/main" id="{8BCBFB35-849A-A846-920B-05F167933D55}"/>
              </a:ext>
            </a:extLst>
          </p:cNvPr>
          <p:cNvSpPr txBox="1">
            <a:spLocks/>
          </p:cNvSpPr>
          <p:nvPr/>
        </p:nvSpPr>
        <p:spPr>
          <a:xfrm>
            <a:off x="9425065" y="2005110"/>
            <a:ext cx="2351328" cy="2558889"/>
          </a:xfrm>
          <a:prstGeom prst="rect">
            <a:avLst/>
          </a:prstGeo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buFont typeface="Catamaran"/>
              <a:buNone/>
            </a:pPr>
            <a:r>
              <a:rPr lang="ar-EG" b="1" dirty="0">
                <a:solidFill>
                  <a:schemeClr val="tx1">
                    <a:lumMod val="85000"/>
                    <a:lumOff val="15000"/>
                  </a:schemeClr>
                </a:solidFill>
                <a:latin typeface="Sakkal Majalla" panose="02000000000000000000" pitchFamily="2" charset="-78"/>
                <a:ea typeface="Tahoma" panose="020B0604030504040204" pitchFamily="34" charset="0"/>
                <a:cs typeface="Sakkal Majalla" panose="02000000000000000000" pitchFamily="2" charset="-78"/>
              </a:rPr>
              <a:t>مخطط الأسابيع الدراسية </a:t>
            </a:r>
            <a:endParaRPr lang="ar-SA" b="1" dirty="0">
              <a:solidFill>
                <a:schemeClr val="tx1">
                  <a:lumMod val="85000"/>
                  <a:lumOff val="1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9768637" y="5204599"/>
            <a:ext cx="2007757" cy="147563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795" y="982373"/>
            <a:ext cx="8525402" cy="5633923"/>
          </a:xfrm>
          <a:prstGeom prst="rect">
            <a:avLst/>
          </a:prstGeom>
        </p:spPr>
      </p:pic>
      <p:pic>
        <p:nvPicPr>
          <p:cNvPr id="55"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299400" y="274487"/>
            <a:ext cx="2457656" cy="670874"/>
          </a:xfrm>
          <a:prstGeom prst="rect">
            <a:avLst/>
          </a:prstGeom>
        </p:spPr>
      </p:pic>
      <p:pic>
        <p:nvPicPr>
          <p:cNvPr id="56" name="Picture 55">
            <a:extLst>
              <a:ext uri="{FF2B5EF4-FFF2-40B4-BE49-F238E27FC236}">
                <a16:creationId xmlns:a16="http://schemas.microsoft.com/office/drawing/2014/main" id="{1AA9ED9C-DF1B-B035-D2EF-1F612766F0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0001905" y="394251"/>
            <a:ext cx="2036258" cy="1313694"/>
          </a:xfrm>
          <a:prstGeom prst="rect">
            <a:avLst/>
          </a:prstGeom>
        </p:spPr>
      </p:pic>
    </p:spTree>
    <p:extLst>
      <p:ext uri="{BB962C8B-B14F-4D97-AF65-F5344CB8AC3E}">
        <p14:creationId xmlns:p14="http://schemas.microsoft.com/office/powerpoint/2010/main" val="2624360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909838" y="6530723"/>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1357745" y="173231"/>
            <a:ext cx="7910946" cy="769441"/>
          </a:xfrm>
          <a:prstGeom prst="rect">
            <a:avLst/>
          </a:prstGeom>
          <a:noFill/>
        </p:spPr>
        <p:txBody>
          <a:bodyPr wrap="square" rtlCol="0">
            <a:spAutoFit/>
          </a:bodyPr>
          <a:lstStyle>
            <a:defPPr>
              <a:defRPr lang="en-US"/>
            </a:defPPr>
            <a:lvl1pPr algn="ctr" rtl="1">
              <a:lnSpc>
                <a:spcPct val="100000"/>
              </a:lnSpc>
              <a:spcBef>
                <a:spcPts val="0"/>
              </a:spcBef>
              <a:buClr>
                <a:srgbClr val="212950"/>
              </a:buClr>
              <a:buSzPts val="2600"/>
              <a:buFont typeface="Catamaran"/>
              <a:buNone/>
              <a:defRPr sz="4000" b="1">
                <a:solidFill>
                  <a:schemeClr val="bg1"/>
                </a:solidFill>
                <a:latin typeface="Sakkal Majalla" panose="02000000000000000000" pitchFamily="2" charset="-78"/>
                <a:ea typeface="Tahoma" panose="020B0604030504040204" pitchFamily="34" charset="0"/>
                <a:cs typeface="Sakkal Majalla" panose="02000000000000000000" pitchFamily="2" charset="-78"/>
              </a:defRPr>
            </a:lvl1pPr>
          </a:lstStyle>
          <a:p>
            <a:r>
              <a:rPr lang="ar-SA" sz="4400" dirty="0"/>
              <a:t>الاعمال وتوزيع الدرجات</a:t>
            </a:r>
            <a:endParaRPr lang="en-US" sz="4400" dirty="0"/>
          </a:p>
        </p:txBody>
      </p:sp>
      <p:sp>
        <p:nvSpPr>
          <p:cNvPr id="13" name="Slide Number Placeholder 12"/>
          <p:cNvSpPr>
            <a:spLocks noGrp="1"/>
          </p:cNvSpPr>
          <p:nvPr>
            <p:ph type="sldNum" sz="quarter" idx="12"/>
          </p:nvPr>
        </p:nvSpPr>
        <p:spPr/>
        <p:txBody>
          <a:bodyPr/>
          <a:lstStyle/>
          <a:p>
            <a:fld id="{FDED41F8-FC0F-4085-8150-313B6CF05213}" type="slidenum">
              <a:rPr lang="en-US" smtClean="0"/>
              <a:t>14</a:t>
            </a:fld>
            <a:endParaRPr lang="en-US"/>
          </a:p>
        </p:txBody>
      </p:sp>
      <p:sp>
        <p:nvSpPr>
          <p:cNvPr id="15" name="Google Shape;1103;p33">
            <a:extLst>
              <a:ext uri="{FF2B5EF4-FFF2-40B4-BE49-F238E27FC236}">
                <a16:creationId xmlns:a16="http://schemas.microsoft.com/office/drawing/2014/main" id="{A8AFFF94-2549-554A-A261-8AC7C77F1D82}"/>
              </a:ext>
            </a:extLst>
          </p:cNvPr>
          <p:cNvSpPr txBox="1">
            <a:spLocks/>
          </p:cNvSpPr>
          <p:nvPr/>
        </p:nvSpPr>
        <p:spPr>
          <a:xfrm>
            <a:off x="8136779" y="2278301"/>
            <a:ext cx="3879048" cy="2542884"/>
          </a:xfrm>
          <a:prstGeom prst="rect">
            <a:avLst/>
          </a:prstGeom>
          <a:solidFill>
            <a:schemeClr val="bg1"/>
          </a:solidFill>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r>
              <a:rPr lang="ar-SA" sz="2400" b="1" dirty="0">
                <a:latin typeface="Tahoma" panose="020B0604030504040204" pitchFamily="34" charset="0"/>
                <a:ea typeface="Tahoma" panose="020B0604030504040204" pitchFamily="34" charset="0"/>
                <a:cs typeface="Bader" pitchFamily="2" charset="-78"/>
              </a:rPr>
              <a:t>-- اللغة الأساسية في المحاضرات </a:t>
            </a:r>
            <a:r>
              <a:rPr lang="ar-SA" sz="2400" b="1" dirty="0" smtClean="0">
                <a:latin typeface="Tahoma" panose="020B0604030504040204" pitchFamily="34" charset="0"/>
                <a:ea typeface="Tahoma" panose="020B0604030504040204" pitchFamily="34" charset="0"/>
                <a:cs typeface="Bader" pitchFamily="2" charset="-78"/>
              </a:rPr>
              <a:t>هي</a:t>
            </a:r>
            <a:r>
              <a:rPr lang="en-US" sz="2400" b="1" dirty="0" smtClean="0">
                <a:latin typeface="Tahoma" panose="020B0604030504040204" pitchFamily="34" charset="0"/>
                <a:ea typeface="Tahoma" panose="020B0604030504040204" pitchFamily="34" charset="0"/>
                <a:cs typeface="Bader" pitchFamily="2" charset="-78"/>
              </a:rPr>
              <a:t>:</a:t>
            </a:r>
            <a:endParaRPr lang="ar-YE" sz="2400" b="1" dirty="0" smtClean="0">
              <a:latin typeface="Tahoma" panose="020B0604030504040204" pitchFamily="34" charset="0"/>
              <a:ea typeface="Tahoma" panose="020B0604030504040204" pitchFamily="34" charset="0"/>
              <a:cs typeface="Bader" pitchFamily="2" charset="-78"/>
            </a:endParaRPr>
          </a:p>
          <a:p>
            <a:pPr algn="ctr" rtl="1"/>
            <a:r>
              <a:rPr lang="ar-SA" sz="2000" b="1" dirty="0" smtClean="0">
                <a:solidFill>
                  <a:schemeClr val="tx1">
                    <a:lumMod val="60000"/>
                    <a:lumOff val="40000"/>
                  </a:schemeClr>
                </a:solidFill>
                <a:latin typeface="Tahoma" panose="020B0604030504040204" pitchFamily="34" charset="0"/>
                <a:ea typeface="Tahoma" panose="020B0604030504040204" pitchFamily="34" charset="0"/>
                <a:cs typeface="Bader" pitchFamily="2" charset="-78"/>
              </a:rPr>
              <a:t> </a:t>
            </a:r>
            <a:r>
              <a:rPr lang="ar-SA" sz="2000" b="1" dirty="0">
                <a:solidFill>
                  <a:srgbClr val="24A9E1"/>
                </a:solidFill>
                <a:latin typeface="Tahoma" panose="020B0604030504040204" pitchFamily="34" charset="0"/>
                <a:ea typeface="Tahoma" panose="020B0604030504040204" pitchFamily="34" charset="0"/>
                <a:cs typeface="Bader" pitchFamily="2" charset="-78"/>
              </a:rPr>
              <a:t>اللغة الإنجليزية </a:t>
            </a:r>
            <a:r>
              <a:rPr lang="ar-SA" sz="2000" b="1" dirty="0">
                <a:solidFill>
                  <a:schemeClr val="tx1">
                    <a:lumMod val="60000"/>
                    <a:lumOff val="40000"/>
                  </a:schemeClr>
                </a:solidFill>
                <a:latin typeface="Tahoma" panose="020B0604030504040204" pitchFamily="34" charset="0"/>
                <a:ea typeface="Tahoma" panose="020B0604030504040204" pitchFamily="34" charset="0"/>
                <a:cs typeface="Bader" pitchFamily="2" charset="-78"/>
              </a:rPr>
              <a:t/>
            </a:r>
            <a:br>
              <a:rPr lang="ar-SA" sz="2000" b="1" dirty="0">
                <a:solidFill>
                  <a:schemeClr val="tx1">
                    <a:lumMod val="60000"/>
                    <a:lumOff val="40000"/>
                  </a:schemeClr>
                </a:solidFill>
                <a:latin typeface="Tahoma" panose="020B0604030504040204" pitchFamily="34" charset="0"/>
                <a:ea typeface="Tahoma" panose="020B0604030504040204" pitchFamily="34" charset="0"/>
                <a:cs typeface="Bader" pitchFamily="2" charset="-78"/>
              </a:rPr>
            </a:br>
            <a:r>
              <a:rPr lang="ar-SA" sz="2400" b="1" dirty="0">
                <a:latin typeface="Tahoma" panose="020B0604030504040204" pitchFamily="34" charset="0"/>
                <a:ea typeface="Tahoma" panose="020B0604030504040204" pitchFamily="34" charset="0"/>
                <a:cs typeface="Bader" pitchFamily="2" charset="-78"/>
              </a:rPr>
              <a:t>-- الاختبارات باللغة الإنجليزية مع </a:t>
            </a:r>
            <a:r>
              <a:rPr lang="ar-SA" sz="2400" b="1" dirty="0" smtClean="0">
                <a:latin typeface="Tahoma" panose="020B0604030504040204" pitchFamily="34" charset="0"/>
                <a:ea typeface="Tahoma" panose="020B0604030504040204" pitchFamily="34" charset="0"/>
                <a:cs typeface="Bader" pitchFamily="2" charset="-78"/>
              </a:rPr>
              <a:t>وجود</a:t>
            </a:r>
            <a:endParaRPr lang="ar-YE" sz="2400" b="1" dirty="0" smtClean="0">
              <a:latin typeface="Tahoma" panose="020B0604030504040204" pitchFamily="34" charset="0"/>
              <a:ea typeface="Tahoma" panose="020B0604030504040204" pitchFamily="34" charset="0"/>
              <a:cs typeface="Bader" pitchFamily="2" charset="-78"/>
            </a:endParaRPr>
          </a:p>
          <a:p>
            <a:pPr algn="ctr" rtl="1"/>
            <a:r>
              <a:rPr lang="ar-SA" sz="2000" b="1" dirty="0" smtClean="0">
                <a:solidFill>
                  <a:schemeClr val="tx1">
                    <a:lumMod val="60000"/>
                    <a:lumOff val="40000"/>
                  </a:schemeClr>
                </a:solidFill>
                <a:latin typeface="Tahoma" panose="020B0604030504040204" pitchFamily="34" charset="0"/>
                <a:ea typeface="Tahoma" panose="020B0604030504040204" pitchFamily="34" charset="0"/>
                <a:cs typeface="Bader" pitchFamily="2" charset="-78"/>
              </a:rPr>
              <a:t> </a:t>
            </a:r>
            <a:r>
              <a:rPr lang="ar-SA" sz="2000" b="1" dirty="0">
                <a:solidFill>
                  <a:schemeClr val="accent2"/>
                </a:solidFill>
                <a:latin typeface="Tahoma" panose="020B0604030504040204" pitchFamily="34" charset="0"/>
                <a:ea typeface="Tahoma" panose="020B0604030504040204" pitchFamily="34" charset="0"/>
                <a:cs typeface="Bader" pitchFamily="2" charset="-78"/>
              </a:rPr>
              <a:t>ترجمة للسؤال.</a:t>
            </a:r>
          </a:p>
        </p:txBody>
      </p:sp>
      <p:pic>
        <p:nvPicPr>
          <p:cNvPr id="12" name="Picture 1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933513" y="956821"/>
            <a:ext cx="6609219" cy="5764654"/>
          </a:xfrm>
          <a:prstGeom prst="rect">
            <a:avLst/>
          </a:prstGeom>
        </p:spPr>
      </p:pic>
      <p:pic>
        <p:nvPicPr>
          <p:cNvPr id="17"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013910" y="446171"/>
            <a:ext cx="2457656" cy="670874"/>
          </a:xfrm>
          <a:prstGeom prst="rect">
            <a:avLst/>
          </a:prstGeom>
        </p:spPr>
      </p:pic>
    </p:spTree>
    <p:extLst>
      <p:ext uri="{BB962C8B-B14F-4D97-AF65-F5344CB8AC3E}">
        <p14:creationId xmlns:p14="http://schemas.microsoft.com/office/powerpoint/2010/main" val="27543975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sp>
        <p:nvSpPr>
          <p:cNvPr id="7" name="TextBox 6"/>
          <p:cNvSpPr txBox="1"/>
          <p:nvPr/>
        </p:nvSpPr>
        <p:spPr>
          <a:xfrm>
            <a:off x="2650377" y="543490"/>
            <a:ext cx="3988592" cy="584775"/>
          </a:xfrm>
          <a:prstGeom prst="rect">
            <a:avLst/>
          </a:prstGeom>
          <a:noFill/>
        </p:spPr>
        <p:txBody>
          <a:bodyPr wrap="square" rtlCol="0">
            <a:spAutoFit/>
          </a:bodyPr>
          <a:lstStyle>
            <a:defPPr>
              <a:defRPr lang="en-US"/>
            </a:defPPr>
            <a:lvl1pPr>
              <a:defRPr sz="3200" b="1">
                <a:solidFill>
                  <a:schemeClr val="bg1"/>
                </a:solidFill>
              </a:defRPr>
            </a:lvl1pPr>
          </a:lstStyle>
          <a:p>
            <a:r>
              <a:rPr lang="en-US" dirty="0"/>
              <a:t>Academic Calendar</a:t>
            </a:r>
          </a:p>
        </p:txBody>
      </p:sp>
      <p:sp>
        <p:nvSpPr>
          <p:cNvPr id="13" name="Slide Number Placeholder 12"/>
          <p:cNvSpPr>
            <a:spLocks noGrp="1"/>
          </p:cNvSpPr>
          <p:nvPr>
            <p:ph type="sldNum" sz="quarter" idx="12"/>
          </p:nvPr>
        </p:nvSpPr>
        <p:spPr/>
        <p:txBody>
          <a:bodyPr/>
          <a:lstStyle/>
          <a:p>
            <a:fld id="{FDED41F8-FC0F-4085-8150-313B6CF05213}" type="slidenum">
              <a:rPr lang="en-US" smtClean="0"/>
              <a:t>15</a:t>
            </a:fld>
            <a:endParaRPr lang="en-US"/>
          </a:p>
        </p:txBody>
      </p:sp>
      <p:sp>
        <p:nvSpPr>
          <p:cNvPr id="9" name="TextBox 8"/>
          <p:cNvSpPr txBox="1"/>
          <p:nvPr/>
        </p:nvSpPr>
        <p:spPr>
          <a:xfrm>
            <a:off x="1447800" y="2429945"/>
            <a:ext cx="7543800" cy="2123658"/>
          </a:xfrm>
          <a:prstGeom prst="rect">
            <a:avLst/>
          </a:prstGeom>
          <a:noFill/>
          <a:ln>
            <a:solidFill>
              <a:schemeClr val="accent1"/>
            </a:solidFill>
          </a:ln>
        </p:spPr>
        <p:txBody>
          <a:bodyPr wrap="square" rtlCol="0">
            <a:spAutoFit/>
          </a:bodyPr>
          <a:lstStyle/>
          <a:p>
            <a:pPr algn="ctr" rtl="1"/>
            <a:r>
              <a:rPr lang="ar-YE" sz="4400" b="1" dirty="0" smtClean="0">
                <a:solidFill>
                  <a:schemeClr val="bg1"/>
                </a:solidFill>
                <a:cs typeface="Bader" pitchFamily="2" charset="-78"/>
              </a:rPr>
              <a:t>عبر برنامج </a:t>
            </a:r>
            <a:r>
              <a:rPr lang="en-US" sz="4400" b="1" dirty="0" smtClean="0">
                <a:solidFill>
                  <a:schemeClr val="bg1"/>
                </a:solidFill>
                <a:cs typeface="Bader" pitchFamily="2" charset="-78"/>
              </a:rPr>
              <a:t>ZOOM</a:t>
            </a:r>
          </a:p>
          <a:p>
            <a:pPr algn="ctr" rtl="1"/>
            <a:r>
              <a:rPr lang="ar-YE" sz="4400" b="1" dirty="0" smtClean="0">
                <a:solidFill>
                  <a:schemeClr val="bg1"/>
                </a:solidFill>
                <a:cs typeface="Bader" pitchFamily="2" charset="-78"/>
              </a:rPr>
              <a:t>سيتم تثبيت رابط حلقة النقاش على صفحة المقرر</a:t>
            </a:r>
            <a:r>
              <a:rPr lang="en-US" sz="4400" b="1" dirty="0" smtClean="0">
                <a:solidFill>
                  <a:schemeClr val="bg1"/>
                </a:solidFill>
                <a:cs typeface="Bader" pitchFamily="2" charset="-78"/>
              </a:rPr>
              <a:t> </a:t>
            </a:r>
            <a:r>
              <a:rPr lang="ar-SA" sz="4400" b="1" dirty="0" smtClean="0">
                <a:solidFill>
                  <a:schemeClr val="bg1"/>
                </a:solidFill>
                <a:cs typeface="Bader" pitchFamily="2" charset="-78"/>
              </a:rPr>
              <a:t>بالمنصة التعليمية </a:t>
            </a:r>
            <a:endParaRPr lang="en-US" sz="4400" b="1" dirty="0">
              <a:solidFill>
                <a:schemeClr val="bg1"/>
              </a:solidFill>
              <a:cs typeface="Bader" pitchFamily="2" charset="-78"/>
            </a:endParaRPr>
          </a:p>
        </p:txBody>
      </p:sp>
      <p:pic>
        <p:nvPicPr>
          <p:cNvPr id="14"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5"/>
              </a:ext>
            </a:extLst>
          </a:blip>
          <a:stretch>
            <a:fillRect/>
          </a:stretch>
        </p:blipFill>
        <p:spPr>
          <a:xfrm>
            <a:off x="8991600" y="574362"/>
            <a:ext cx="2457656" cy="670874"/>
          </a:xfrm>
          <a:prstGeom prst="rect">
            <a:avLst/>
          </a:prstGeom>
        </p:spPr>
      </p:pic>
      <p:sp>
        <p:nvSpPr>
          <p:cNvPr id="10" name="Rectangle 9"/>
          <p:cNvSpPr/>
          <p:nvPr/>
        </p:nvSpPr>
        <p:spPr>
          <a:xfrm>
            <a:off x="2068674" y="5140764"/>
            <a:ext cx="6541926" cy="7574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2400" b="1" dirty="0">
                <a:solidFill>
                  <a:schemeClr val="bg1"/>
                </a:solidFill>
              </a:rPr>
              <a:t>Marketing Management, Third Trimester 2023</a:t>
            </a:r>
          </a:p>
        </p:txBody>
      </p:sp>
    </p:spTree>
    <p:extLst>
      <p:ext uri="{BB962C8B-B14F-4D97-AF65-F5344CB8AC3E}">
        <p14:creationId xmlns:p14="http://schemas.microsoft.com/office/powerpoint/2010/main" val="178974229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8467097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820</TotalTime>
  <Words>851</Words>
  <Application>Microsoft Office PowerPoint</Application>
  <PresentationFormat>Widescreen</PresentationFormat>
  <Paragraphs>151</Paragraphs>
  <Slides>16</Slides>
  <Notes>4</Notes>
  <HiddenSlides>0</HiddenSlides>
  <MMClips>0</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16</vt:i4>
      </vt:variant>
    </vt:vector>
  </HeadingPairs>
  <TitlesOfParts>
    <vt:vector size="33" baseType="lpstr">
      <vt:lpstr>ae_Ouhod</vt:lpstr>
      <vt:lpstr>Aharoni</vt:lpstr>
      <vt:lpstr>Arial</vt:lpstr>
      <vt:lpstr>Bader</vt:lpstr>
      <vt:lpstr>Calibri</vt:lpstr>
      <vt:lpstr>Calibri Light</vt:lpstr>
      <vt:lpstr>Catamaran</vt:lpstr>
      <vt:lpstr>Fira Sans</vt:lpstr>
      <vt:lpstr>georgia</vt:lpstr>
      <vt:lpstr>Roboto Light</vt:lpstr>
      <vt:lpstr>Sakkal Majalla</vt:lpstr>
      <vt:lpstr>Tahoma</vt:lpstr>
      <vt:lpstr>Tajawal Medium</vt:lpstr>
      <vt:lpstr>Times New Roman</vt:lpstr>
      <vt:lpstr>Wingdings</vt:lpstr>
      <vt:lpstr>Wingdings 3</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ABUBAKR</cp:lastModifiedBy>
  <cp:revision>63</cp:revision>
  <dcterms:created xsi:type="dcterms:W3CDTF">2023-04-29T09:08:23Z</dcterms:created>
  <dcterms:modified xsi:type="dcterms:W3CDTF">2023-09-21T06:30:23Z</dcterms:modified>
</cp:coreProperties>
</file>