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276" r:id="rId7"/>
    <p:sldId id="541" r:id="rId8"/>
    <p:sldId id="542" r:id="rId9"/>
    <p:sldId id="256" r:id="rId10"/>
    <p:sldId id="481" r:id="rId11"/>
    <p:sldId id="482" r:id="rId12"/>
    <p:sldId id="543" r:id="rId13"/>
    <p:sldId id="544" r:id="rId14"/>
    <p:sldId id="491" r:id="rId15"/>
    <p:sldId id="492" r:id="rId16"/>
    <p:sldId id="493" r:id="rId17"/>
    <p:sldId id="500" r:id="rId18"/>
    <p:sldId id="501" r:id="rId19"/>
    <p:sldId id="502" r:id="rId20"/>
    <p:sldId id="508" r:id="rId21"/>
    <p:sldId id="509" r:id="rId22"/>
    <p:sldId id="510" r:id="rId23"/>
    <p:sldId id="511" r:id="rId24"/>
    <p:sldId id="523" r:id="rId25"/>
    <p:sldId id="527" r:id="rId26"/>
    <p:sldId id="533" r:id="rId27"/>
    <p:sldId id="534" r:id="rId28"/>
    <p:sldId id="535" r:id="rId29"/>
    <p:sldId id="545" r:id="rId30"/>
    <p:sldId id="546" r:id="rId31"/>
    <p:sldId id="547" r:id="rId32"/>
    <p:sldId id="548" r:id="rId33"/>
    <p:sldId id="549" r:id="rId34"/>
    <p:sldId id="550" r:id="rId35"/>
    <p:sldId id="551" r:id="rId36"/>
    <p:sldId id="552" r:id="rId37"/>
    <p:sldId id="553" r:id="rId38"/>
    <p:sldId id="554" r:id="rId39"/>
    <p:sldId id="555" r:id="rId40"/>
    <p:sldId id="556" r:id="rId41"/>
    <p:sldId id="557" r:id="rId42"/>
    <p:sldId id="559" r:id="rId43"/>
    <p:sldId id="558" r:id="rId44"/>
    <p:sldId id="560" r:id="rId45"/>
    <p:sldId id="561" r:id="rId46"/>
    <p:sldId id="565" r:id="rId47"/>
    <p:sldId id="536" r:id="rId48"/>
    <p:sldId id="538" r:id="rId49"/>
    <p:sldId id="540" r:id="rId50"/>
    <p:sldId id="562" r:id="rId51"/>
    <p:sldId id="563" r:id="rId52"/>
    <p:sldId id="521" r:id="rId53"/>
    <p:sldId id="522" r:id="rId54"/>
    <p:sldId id="517"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541"/>
            <p14:sldId id="542"/>
            <p14:sldId id="256"/>
            <p14:sldId id="481"/>
            <p14:sldId id="482"/>
            <p14:sldId id="543"/>
            <p14:sldId id="544"/>
            <p14:sldId id="491"/>
            <p14:sldId id="492"/>
            <p14:sldId id="493"/>
            <p14:sldId id="500"/>
            <p14:sldId id="501"/>
            <p14:sldId id="502"/>
            <p14:sldId id="508"/>
            <p14:sldId id="509"/>
            <p14:sldId id="510"/>
            <p14:sldId id="511"/>
            <p14:sldId id="523"/>
            <p14:sldId id="527"/>
            <p14:sldId id="533"/>
            <p14:sldId id="534"/>
            <p14:sldId id="535"/>
            <p14:sldId id="545"/>
            <p14:sldId id="546"/>
            <p14:sldId id="547"/>
            <p14:sldId id="548"/>
            <p14:sldId id="549"/>
            <p14:sldId id="550"/>
            <p14:sldId id="551"/>
            <p14:sldId id="552"/>
            <p14:sldId id="553"/>
            <p14:sldId id="554"/>
            <p14:sldId id="555"/>
            <p14:sldId id="556"/>
            <p14:sldId id="557"/>
            <p14:sldId id="559"/>
            <p14:sldId id="558"/>
            <p14:sldId id="560"/>
            <p14:sldId id="561"/>
            <p14:sldId id="565"/>
            <p14:sldId id="536"/>
            <p14:sldId id="538"/>
            <p14:sldId id="540"/>
            <p14:sldId id="562"/>
            <p14:sldId id="563"/>
            <p14:sldId id="521"/>
            <p14:sldId id="522"/>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322" autoAdjust="0"/>
    <p:restoredTop sz="93738" autoAdjust="0"/>
  </p:normalViewPr>
  <p:slideViewPr>
    <p:cSldViewPr snapToGrid="0">
      <p:cViewPr varScale="1">
        <p:scale>
          <a:sx n="74" d="100"/>
          <a:sy n="74" d="100"/>
        </p:scale>
        <p:origin x="37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06654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7218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monday.com/"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Fayez </a:t>
            </a:r>
            <a:r>
              <a:rPr lang="en-US" sz="2000" dirty="0" err="1">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424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212740" y="42635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090064" y="4850786"/>
            <a:ext cx="3223959" cy="707886"/>
          </a:xfrm>
          <a:prstGeom prst="rect">
            <a:avLst/>
          </a:prstGeom>
          <a:noFill/>
        </p:spPr>
        <p:txBody>
          <a:bodyPr wrap="none" rtlCol="0">
            <a:spAutoFit/>
          </a:bodyPr>
          <a:lstStyle/>
          <a:p>
            <a:r>
              <a:rPr lang="en-US" sz="2000" dirty="0">
                <a:latin typeface="Alexandria" charset="0"/>
                <a:cs typeface="Alexandria" charset="0"/>
              </a:rPr>
              <a:t>PMG 424</a:t>
            </a:r>
          </a:p>
          <a:p>
            <a:r>
              <a:rPr lang="en-US" sz="2000" b="1" dirty="0">
                <a:latin typeface="Alexandria" pitchFamily="2" charset="-78"/>
                <a:cs typeface="Alexandria" pitchFamily="2" charset="-78"/>
              </a:rPr>
              <a:t>Governance of Projects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889000" y="2391844"/>
            <a:ext cx="10541000" cy="4227439"/>
          </a:xfrm>
          <a:prstGeom prst="rect">
            <a:avLst/>
          </a:prstGeom>
          <a:noFill/>
        </p:spPr>
        <p:txBody>
          <a:bodyPr wrap="square" rtlCol="0">
            <a:spAutoFit/>
          </a:bodyPr>
          <a:lstStyle/>
          <a:p>
            <a:pPr marL="285750" indent="-285750">
              <a:buFont typeface="Wingdings" panose="05000000000000000000" pitchFamily="2" charset="2"/>
              <a:buChar char="§"/>
            </a:pPr>
            <a:r>
              <a:rPr lang="en-US" dirty="0">
                <a:latin typeface="Alexandria" pitchFamily="2" charset="-78"/>
                <a:cs typeface="Alexandria" pitchFamily="2" charset="-78"/>
              </a:rPr>
              <a:t>Definition: Governance vs. Management</a:t>
            </a:r>
          </a:p>
          <a:p>
            <a:pPr marL="342900" lvl="0" indent="-342900">
              <a:lnSpc>
                <a:spcPct val="200000"/>
              </a:lnSpc>
              <a:buFont typeface="Wingdings" panose="05000000000000000000" pitchFamily="2" charset="2"/>
              <a:buChar char="§"/>
              <a:defRPr/>
            </a:pPr>
            <a:r>
              <a:rPr lang="en-US" dirty="0">
                <a:latin typeface="Alexandria" pitchFamily="2" charset="-78"/>
                <a:cs typeface="Alexandria" pitchFamily="2" charset="-78"/>
              </a:rPr>
              <a:t>Discussing the role of the steering group as the governance institution of projects.</a:t>
            </a:r>
          </a:p>
          <a:p>
            <a:pPr marL="342900" lvl="0" indent="-342900">
              <a:lnSpc>
                <a:spcPct val="200000"/>
              </a:lnSpc>
              <a:buFont typeface="Wingdings" panose="05000000000000000000" pitchFamily="2" charset="2"/>
              <a:buChar char="§"/>
              <a:defRPr/>
            </a:pPr>
            <a:r>
              <a:rPr lang="en-US" dirty="0">
                <a:latin typeface="Alexandria" pitchFamily="2" charset="-78"/>
                <a:cs typeface="Alexandria" pitchFamily="2" charset="-78"/>
              </a:rPr>
              <a:t>Understanding the different views of projects.</a:t>
            </a:r>
          </a:p>
          <a:p>
            <a:pPr marL="342900" lvl="0" indent="-342900">
              <a:lnSpc>
                <a:spcPct val="200000"/>
              </a:lnSpc>
              <a:buFont typeface="Wingdings" panose="05000000000000000000" pitchFamily="2" charset="2"/>
              <a:buChar char="§"/>
              <a:defRPr/>
            </a:pPr>
            <a:r>
              <a:rPr lang="en-US" dirty="0">
                <a:latin typeface="Alexandria" pitchFamily="2" charset="-78"/>
                <a:cs typeface="Alexandria" pitchFamily="2" charset="-78"/>
              </a:rPr>
              <a:t>Highlighting the main capabilities of project managers.</a:t>
            </a:r>
          </a:p>
          <a:p>
            <a:pPr marL="342900" indent="-342900">
              <a:lnSpc>
                <a:spcPct val="200000"/>
              </a:lnSpc>
              <a:buFont typeface="Wingdings" panose="05000000000000000000" pitchFamily="2" charset="2"/>
              <a:buChar char="§"/>
              <a:defRPr/>
            </a:pPr>
            <a:r>
              <a:rPr lang="en-US" dirty="0">
                <a:latin typeface="Alexandria" pitchFamily="2" charset="-78"/>
                <a:cs typeface="Alexandria" pitchFamily="2" charset="-78"/>
              </a:rPr>
              <a:t>Emerging Trends in Project Governance.</a:t>
            </a:r>
          </a:p>
          <a:p>
            <a:pPr marL="342900" indent="-342900">
              <a:lnSpc>
                <a:spcPct val="200000"/>
              </a:lnSpc>
              <a:buFont typeface="Wingdings" panose="05000000000000000000" pitchFamily="2" charset="2"/>
              <a:buChar char="§"/>
              <a:defRPr/>
            </a:pPr>
            <a:r>
              <a:rPr lang="en-US" dirty="0">
                <a:latin typeface="Alexandria" pitchFamily="2" charset="-78"/>
                <a:cs typeface="Alexandria" pitchFamily="2" charset="-78"/>
              </a:rPr>
              <a:t>Smart Tools for Modern Project Governance.</a:t>
            </a:r>
          </a:p>
          <a:p>
            <a:pPr marL="342900" indent="-342900">
              <a:lnSpc>
                <a:spcPct val="200000"/>
              </a:lnSpc>
              <a:buFont typeface="Wingdings" panose="05000000000000000000" pitchFamily="2" charset="2"/>
              <a:buChar char="§"/>
              <a:defRPr/>
            </a:pPr>
            <a:endParaRPr lang="en-US" dirty="0">
              <a:latin typeface="Alexandria" pitchFamily="2" charset="-78"/>
              <a:cs typeface="Alexandria" pitchFamily="2" charset="-78"/>
            </a:endParaRPr>
          </a:p>
          <a:p>
            <a:pPr marL="342900" lvl="0" indent="-342900">
              <a:lnSpc>
                <a:spcPct val="200000"/>
              </a:lnSpc>
              <a:buFont typeface="Wingdings" panose="05000000000000000000" pitchFamily="2" charset="2"/>
              <a:buChar char="§"/>
              <a:defRP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9279A4-ABF5-4B56-9D30-C06D0305BD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8D0C7F60-4A52-48CB-A1F5-5E76982EF1D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886B3E6-115A-4DA0-9A31-85061ED904BF}"/>
              </a:ext>
            </a:extLst>
          </p:cNvPr>
          <p:cNvSpPr txBox="1"/>
          <p:nvPr/>
        </p:nvSpPr>
        <p:spPr>
          <a:xfrm>
            <a:off x="1675976" y="1468531"/>
            <a:ext cx="8417320" cy="3334887"/>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dirty="0">
                <a:latin typeface="Alexandria" pitchFamily="2" charset="-78"/>
                <a:cs typeface="Alexandria" pitchFamily="2" charset="-78"/>
              </a:rPr>
              <a:t>Project governance is not a luxury—it’s a necessity.</a:t>
            </a:r>
          </a:p>
          <a:p>
            <a:pPr marL="285750" lvl="0" indent="-285750">
              <a:lnSpc>
                <a:spcPct val="200000"/>
              </a:lnSpc>
              <a:buFont typeface="Arial" panose="020B0604020202020204" pitchFamily="34" charset="0"/>
              <a:buChar char="•"/>
            </a:pPr>
            <a:r>
              <a:rPr lang="en-US" dirty="0">
                <a:latin typeface="Alexandria" pitchFamily="2" charset="-78"/>
                <a:cs typeface="Alexandria" pitchFamily="2" charset="-78"/>
              </a:rPr>
              <a:t>70% of large projects fail due to poor governance, not poor execution.</a:t>
            </a:r>
          </a:p>
          <a:p>
            <a:pPr marL="285750" lvl="0" indent="-285750">
              <a:lnSpc>
                <a:spcPct val="200000"/>
              </a:lnSpc>
              <a:buFont typeface="Arial" panose="020B0604020202020204" pitchFamily="34" charset="0"/>
              <a:buChar char="•"/>
            </a:pPr>
            <a:r>
              <a:rPr lang="en-US" dirty="0">
                <a:latin typeface="Alexandria" pitchFamily="2" charset="-78"/>
                <a:cs typeface="Alexandria" pitchFamily="2" charset="-78"/>
              </a:rPr>
              <a:t>Governance ensures alignment with strategy, accountability, and value delivery.</a:t>
            </a:r>
          </a:p>
          <a:p>
            <a:pPr marL="285750" lvl="0" indent="-285750">
              <a:lnSpc>
                <a:spcPct val="200000"/>
              </a:lnSpc>
              <a:buFont typeface="Arial" panose="020B0604020202020204" pitchFamily="34" charset="0"/>
              <a:buChar char="•"/>
            </a:pPr>
            <a:r>
              <a:rPr lang="en-US" dirty="0">
                <a:latin typeface="Alexandria" pitchFamily="2" charset="-78"/>
                <a:cs typeface="Alexandria" pitchFamily="2" charset="-78"/>
              </a:rPr>
              <a:t>Real-world cases: Infrastructure delays, budget overruns, strategic misalignment.</a:t>
            </a:r>
          </a:p>
        </p:txBody>
      </p:sp>
      <p:pic>
        <p:nvPicPr>
          <p:cNvPr id="6" name="Graphic 21">
            <a:extLst>
              <a:ext uri="{FF2B5EF4-FFF2-40B4-BE49-F238E27FC236}">
                <a16:creationId xmlns:a16="http://schemas.microsoft.com/office/drawing/2014/main" id="{CB2608D6-348B-4523-A150-C0744B601F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10EBEB9-4566-4009-8202-BCEE4C25FB53}"/>
              </a:ext>
            </a:extLst>
          </p:cNvPr>
          <p:cNvSpPr txBox="1"/>
          <p:nvPr/>
        </p:nvSpPr>
        <p:spPr>
          <a:xfrm>
            <a:off x="2626178" y="812931"/>
            <a:ext cx="5030398" cy="461665"/>
          </a:xfrm>
          <a:prstGeom prst="rect">
            <a:avLst/>
          </a:prstGeom>
          <a:noFill/>
        </p:spPr>
        <p:txBody>
          <a:bodyPr wrap="square" rtlCol="0">
            <a:spAutoFit/>
          </a:bodyPr>
          <a:lstStyle/>
          <a:p>
            <a:pPr algn="ctr"/>
            <a:r>
              <a:rPr lang="en-US" sz="2400" dirty="0">
                <a:latin typeface="Alexandria" pitchFamily="2" charset="-78"/>
                <a:cs typeface="Alexandria" pitchFamily="2" charset="-78"/>
              </a:rPr>
              <a:t>Why Project Governance?</a:t>
            </a:r>
          </a:p>
        </p:txBody>
      </p:sp>
    </p:spTree>
    <p:extLst>
      <p:ext uri="{BB962C8B-B14F-4D97-AF65-F5344CB8AC3E}">
        <p14:creationId xmlns:p14="http://schemas.microsoft.com/office/powerpoint/2010/main" val="845206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51882C4-CF1C-4828-BAEC-D7E2606D30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8B16114B-3366-42B3-A38F-7745E8D2FFE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D63DB43-96A1-4F1E-8D53-689CAF82496B}"/>
              </a:ext>
            </a:extLst>
          </p:cNvPr>
          <p:cNvSpPr txBox="1"/>
          <p:nvPr/>
        </p:nvSpPr>
        <p:spPr>
          <a:xfrm>
            <a:off x="1675976" y="1468531"/>
            <a:ext cx="8417320" cy="3271921"/>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Project Governance: The framework, functions, and processes that ensure a project is properly directed and controlled at the strategic level.</a:t>
            </a:r>
            <a:br>
              <a:rPr lang="en-US" sz="2000" dirty="0">
                <a:latin typeface="Alexandria" pitchFamily="2" charset="-78"/>
                <a:cs typeface="Alexandria" pitchFamily="2" charset="-78"/>
              </a:rPr>
            </a:br>
            <a:r>
              <a:rPr lang="en-US" sz="2000" dirty="0">
                <a:latin typeface="Alexandria" pitchFamily="2" charset="-78"/>
                <a:cs typeface="Alexandria" pitchFamily="2" charset="-78"/>
              </a:rPr>
              <a:t>Project Management: The application of knowledge, skills, tools, and techniques to meet project objectives.</a:t>
            </a:r>
            <a:br>
              <a:rPr lang="en-US" sz="2000" dirty="0">
                <a:latin typeface="Alexandria" pitchFamily="2" charset="-78"/>
                <a:cs typeface="Alexandria" pitchFamily="2" charset="-78"/>
              </a:rPr>
            </a:br>
            <a:r>
              <a:rPr lang="en-US" sz="2000" dirty="0">
                <a:latin typeface="Alexandria" pitchFamily="2" charset="-78"/>
                <a:cs typeface="Alexandria" pitchFamily="2" charset="-78"/>
              </a:rPr>
              <a:t>→ Governance asks </a:t>
            </a:r>
            <a:r>
              <a:rPr lang="en-US" sz="2000" i="1" dirty="0">
                <a:latin typeface="Alexandria" pitchFamily="2" charset="-78"/>
                <a:cs typeface="Alexandria" pitchFamily="2" charset="-78"/>
              </a:rPr>
              <a:t>“Should we do it?”</a:t>
            </a:r>
            <a:br>
              <a:rPr lang="en-US" sz="2000" dirty="0">
                <a:latin typeface="Alexandria" pitchFamily="2" charset="-78"/>
                <a:cs typeface="Alexandria" pitchFamily="2" charset="-78"/>
              </a:rPr>
            </a:br>
            <a:r>
              <a:rPr lang="en-US" sz="2000" dirty="0">
                <a:latin typeface="Alexandria" pitchFamily="2" charset="-78"/>
                <a:cs typeface="Alexandria" pitchFamily="2" charset="-78"/>
              </a:rPr>
              <a:t>→ Management asks </a:t>
            </a:r>
            <a:r>
              <a:rPr lang="en-US" sz="2000" i="1" dirty="0">
                <a:latin typeface="Alexandria" pitchFamily="2" charset="-78"/>
                <a:cs typeface="Alexandria" pitchFamily="2" charset="-78"/>
              </a:rPr>
              <a:t>“How do we do it?”</a:t>
            </a:r>
            <a:endParaRPr lang="en-US" sz="20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13BBE6A2-155C-44C5-97F7-B16278C0DF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AD79621-7C7D-40E9-90C6-DC5A7A60CF3A}"/>
              </a:ext>
            </a:extLst>
          </p:cNvPr>
          <p:cNvSpPr txBox="1"/>
          <p:nvPr/>
        </p:nvSpPr>
        <p:spPr>
          <a:xfrm>
            <a:off x="2485572" y="712652"/>
            <a:ext cx="5780604" cy="430887"/>
          </a:xfrm>
          <a:prstGeom prst="rect">
            <a:avLst/>
          </a:prstGeom>
          <a:noFill/>
        </p:spPr>
        <p:txBody>
          <a:bodyPr wrap="square" rtlCol="0">
            <a:spAutoFit/>
          </a:bodyPr>
          <a:lstStyle/>
          <a:p>
            <a:r>
              <a:rPr lang="en-US" sz="2200" dirty="0">
                <a:latin typeface="Alexandria" pitchFamily="2" charset="-78"/>
                <a:cs typeface="Alexandria" pitchFamily="2" charset="-78"/>
              </a:rPr>
              <a:t>Definition: Governance vs. Management</a:t>
            </a:r>
          </a:p>
        </p:txBody>
      </p:sp>
    </p:spTree>
    <p:extLst>
      <p:ext uri="{BB962C8B-B14F-4D97-AF65-F5344CB8AC3E}">
        <p14:creationId xmlns:p14="http://schemas.microsoft.com/office/powerpoint/2010/main" val="2826813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42773"/>
          </a:xfrm>
          <a:prstGeom prst="rect">
            <a:avLst/>
          </a:prstGeom>
          <a:noFill/>
        </p:spPr>
        <p:txBody>
          <a:bodyPr wrap="square" rtlCol="0">
            <a:spAutoFit/>
          </a:bodyPr>
          <a:lstStyle/>
          <a:p>
            <a:pPr marL="285750" indent="-28575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Project governance aims at the </a:t>
            </a:r>
            <a:r>
              <a:rPr lang="en-US" b="1" dirty="0">
                <a:latin typeface="Alexandria" pitchFamily="2" charset="-78"/>
                <a:cs typeface="Alexandria" pitchFamily="2" charset="-78"/>
              </a:rPr>
              <a:t>consistent and predictable delivery </a:t>
            </a:r>
            <a:r>
              <a:rPr lang="en-US" dirty="0">
                <a:latin typeface="Alexandria" pitchFamily="2" charset="-78"/>
                <a:cs typeface="Alexandria" pitchFamily="2" charset="-78"/>
              </a:rPr>
              <a:t>of the project’s planned contribution to the portfolio – and thereby to the achievement of the corporate strategic objectives </a:t>
            </a:r>
            <a:r>
              <a:rPr lang="en-US" dirty="0">
                <a:solidFill>
                  <a:prstClr val="black"/>
                </a:solidFill>
                <a:latin typeface="Alexandria" pitchFamily="2" charset="-78"/>
                <a:cs typeface="Alexandria" pitchFamily="2" charset="-78"/>
              </a:rPr>
              <a:t>–</a:t>
            </a:r>
            <a:r>
              <a:rPr lang="en-US" dirty="0">
                <a:latin typeface="Alexandria" pitchFamily="2" charset="-78"/>
                <a:cs typeface="Alexandria" pitchFamily="2" charset="-78"/>
              </a:rPr>
              <a:t> within the framework of corporate governance. </a:t>
            </a:r>
          </a:p>
          <a:p>
            <a:pPr marL="285750" indent="-285750">
              <a:lnSpc>
                <a:spcPct val="200000"/>
              </a:lnSpc>
              <a:spcAft>
                <a:spcPts val="600"/>
              </a:spcAft>
              <a:buFont typeface="Wingdings" panose="05000000000000000000" pitchFamily="2" charset="2"/>
              <a:buChar char="§"/>
            </a:pPr>
            <a:endParaRPr lang="en-US" dirty="0">
              <a:latin typeface="Alexandria" pitchFamily="2" charset="-78"/>
              <a:cs typeface="Alexandria" pitchFamily="2" charset="-78"/>
            </a:endParaRPr>
          </a:p>
          <a:p>
            <a:pPr marL="285750" indent="-285750">
              <a:lnSpc>
                <a:spcPct val="200000"/>
              </a:lnSpc>
              <a:spcAft>
                <a:spcPts val="600"/>
              </a:spcAft>
              <a:buFont typeface="Wingdings" panose="05000000000000000000" pitchFamily="2" charset="2"/>
              <a:buChar char="§"/>
            </a:pPr>
            <a:r>
              <a:rPr lang="en-US" dirty="0">
                <a:latin typeface="Alexandria" pitchFamily="2" charset="-78"/>
                <a:cs typeface="Alexandria" pitchFamily="2" charset="-78"/>
              </a:rPr>
              <a:t>Project governance provides risk minimization, transparency, division of ownership and control at the project level.</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812931"/>
            <a:ext cx="5030398" cy="461665"/>
          </a:xfrm>
          <a:prstGeom prst="rect">
            <a:avLst/>
          </a:prstGeom>
          <a:noFill/>
        </p:spPr>
        <p:txBody>
          <a:bodyPr wrap="square" rtlCol="0">
            <a:spAutoFit/>
          </a:bodyPr>
          <a:lstStyle/>
          <a:p>
            <a:pPr algn="ctr"/>
            <a:r>
              <a:rPr lang="en-US" sz="2400" dirty="0">
                <a:latin typeface="Alexandria" pitchFamily="2" charset="-78"/>
                <a:cs typeface="Alexandria" pitchFamily="2" charset="-78"/>
              </a:rPr>
              <a:t>The Aim of Project Governance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42773"/>
          </a:xfrm>
          <a:prstGeom prst="rect">
            <a:avLst/>
          </a:prstGeom>
          <a:noFill/>
        </p:spPr>
        <p:txBody>
          <a:bodyPr wrap="square" rtlCol="0">
            <a:spAutoFit/>
          </a:bodyPr>
          <a:lstStyle/>
          <a:p>
            <a:pPr marL="457200" lvl="0" indent="-4572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Governance frameworks are developed from different approaches; either </a:t>
            </a:r>
            <a:r>
              <a:rPr lang="en-US" b="1" dirty="0">
                <a:solidFill>
                  <a:prstClr val="black"/>
                </a:solidFill>
                <a:latin typeface="Alexandria" pitchFamily="2" charset="-78"/>
                <a:cs typeface="Alexandria" pitchFamily="2" charset="-78"/>
              </a:rPr>
              <a:t>a top-down or a bottom-up</a:t>
            </a:r>
            <a:r>
              <a:rPr lang="en-US" dirty="0">
                <a:solidFill>
                  <a:prstClr val="black"/>
                </a:solidFill>
                <a:latin typeface="Alexandria" pitchFamily="2" charset="-78"/>
                <a:cs typeface="Alexandria" pitchFamily="2" charset="-78"/>
              </a:rPr>
              <a:t> approach. </a:t>
            </a:r>
          </a:p>
          <a:p>
            <a:pPr marL="457200" lvl="0" indent="-457200">
              <a:lnSpc>
                <a:spcPct val="200000"/>
              </a:lnSpc>
              <a:spcAft>
                <a:spcPts val="600"/>
              </a:spcAft>
              <a:buFont typeface="Wingdings" panose="05000000000000000000" pitchFamily="2" charset="2"/>
              <a:buChar char="§"/>
              <a:defRPr/>
            </a:pPr>
            <a:r>
              <a:rPr lang="en-US" b="1" dirty="0">
                <a:solidFill>
                  <a:prstClr val="black"/>
                </a:solidFill>
                <a:latin typeface="Alexandria" pitchFamily="2" charset="-78"/>
                <a:cs typeface="Alexandria" pitchFamily="2" charset="-78"/>
              </a:rPr>
              <a:t>Top-down approaches </a:t>
            </a:r>
            <a:r>
              <a:rPr lang="en-US" dirty="0">
                <a:solidFill>
                  <a:prstClr val="black"/>
                </a:solidFill>
                <a:latin typeface="Alexandria" pitchFamily="2" charset="-78"/>
                <a:cs typeface="Alexandria" pitchFamily="2" charset="-78"/>
              </a:rPr>
              <a:t>are developed from an </a:t>
            </a:r>
            <a:r>
              <a:rPr lang="en-US" b="1" dirty="0">
                <a:solidFill>
                  <a:prstClr val="black"/>
                </a:solidFill>
                <a:latin typeface="Alexandria" pitchFamily="2" charset="-78"/>
                <a:cs typeface="Alexandria" pitchFamily="2" charset="-78"/>
              </a:rPr>
              <a:t>outcome perspective </a:t>
            </a:r>
            <a:r>
              <a:rPr lang="en-US" dirty="0">
                <a:solidFill>
                  <a:prstClr val="black"/>
                </a:solidFill>
                <a:latin typeface="Alexandria" pitchFamily="2" charset="-78"/>
                <a:cs typeface="Alexandria" pitchFamily="2" charset="-78"/>
              </a:rPr>
              <a:t>and represent the Flexible Economist and Versatile Artist paradigm.</a:t>
            </a:r>
          </a:p>
          <a:p>
            <a:pPr marL="457200" lvl="0" indent="-457200">
              <a:lnSpc>
                <a:spcPct val="200000"/>
              </a:lnSpc>
              <a:spcAft>
                <a:spcPts val="600"/>
              </a:spcAft>
              <a:buFont typeface="Wingdings" panose="05000000000000000000" pitchFamily="2" charset="2"/>
              <a:buChar char="§"/>
              <a:defRPr/>
            </a:pPr>
            <a:r>
              <a:rPr lang="en-US" b="1" dirty="0">
                <a:solidFill>
                  <a:prstClr val="black"/>
                </a:solidFill>
                <a:latin typeface="Alexandria" pitchFamily="2" charset="-78"/>
                <a:cs typeface="Alexandria" pitchFamily="2" charset="-78"/>
              </a:rPr>
              <a:t>Bottom-up approaches </a:t>
            </a:r>
            <a:r>
              <a:rPr lang="en-US" dirty="0">
                <a:solidFill>
                  <a:prstClr val="black"/>
                </a:solidFill>
                <a:latin typeface="Alexandria" pitchFamily="2" charset="-78"/>
                <a:cs typeface="Alexandria" pitchFamily="2" charset="-78"/>
              </a:rPr>
              <a:t>take a </a:t>
            </a:r>
            <a:r>
              <a:rPr lang="en-US" b="1" dirty="0">
                <a:solidFill>
                  <a:prstClr val="black"/>
                </a:solidFill>
                <a:latin typeface="Alexandria" pitchFamily="2" charset="-78"/>
                <a:cs typeface="Alexandria" pitchFamily="2" charset="-78"/>
              </a:rPr>
              <a:t>control perspective </a:t>
            </a:r>
            <a:r>
              <a:rPr lang="en-US" dirty="0">
                <a:solidFill>
                  <a:prstClr val="black"/>
                </a:solidFill>
                <a:latin typeface="Alexandria" pitchFamily="2" charset="-78"/>
                <a:cs typeface="Alexandria" pitchFamily="2" charset="-78"/>
              </a:rPr>
              <a:t>and represent the Conformist and Agile Pragmatist paradigm.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65120" y="654295"/>
            <a:ext cx="5596128" cy="461665"/>
          </a:xfrm>
          <a:prstGeom prst="rect">
            <a:avLst/>
          </a:prstGeom>
          <a:noFill/>
        </p:spPr>
        <p:txBody>
          <a:bodyPr wrap="square" rtlCol="0">
            <a:spAutoFit/>
          </a:bodyPr>
          <a:lstStyle/>
          <a:p>
            <a:r>
              <a:rPr lang="en-US" sz="2400" dirty="0">
                <a:latin typeface="Alexandria" pitchFamily="2" charset="-78"/>
                <a:cs typeface="Alexandria" pitchFamily="2" charset="-78"/>
              </a:rPr>
              <a:t>Approaches of Project Governance</a:t>
            </a:r>
          </a:p>
        </p:txBody>
      </p:sp>
    </p:spTree>
    <p:extLst>
      <p:ext uri="{BB962C8B-B14F-4D97-AF65-F5344CB8AC3E}">
        <p14:creationId xmlns:p14="http://schemas.microsoft.com/office/powerpoint/2010/main" val="545503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417320" cy="4094069"/>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This distinction has implications for </a:t>
            </a:r>
            <a:r>
              <a:rPr lang="en-US" b="1" kern="100" dirty="0">
                <a:latin typeface="Alexandria" pitchFamily="2" charset="-78"/>
                <a:ea typeface="Calibri" panose="020F0502020204030204" pitchFamily="34" charset="0"/>
                <a:cs typeface="Alexandria" pitchFamily="2" charset="-78"/>
              </a:rPr>
              <a:t>the depth </a:t>
            </a:r>
            <a:r>
              <a:rPr lang="en-US" kern="100" dirty="0">
                <a:latin typeface="Alexandria" pitchFamily="2" charset="-78"/>
                <a:ea typeface="Calibri" panose="020F0502020204030204" pitchFamily="34" charset="0"/>
                <a:cs typeface="Alexandria" pitchFamily="2" charset="-78"/>
              </a:rPr>
              <a:t>to which governance is carried out by the </a:t>
            </a:r>
            <a:r>
              <a:rPr lang="en-US" b="1" kern="100" dirty="0">
                <a:latin typeface="Alexandria" pitchFamily="2" charset="-78"/>
                <a:ea typeface="Calibri" panose="020F0502020204030204" pitchFamily="34" charset="0"/>
                <a:cs typeface="Alexandria" pitchFamily="2" charset="-78"/>
              </a:rPr>
              <a:t>institutions governing projects</a:t>
            </a:r>
            <a:r>
              <a:rPr lang="en-US" kern="100" dirty="0">
                <a:latin typeface="Alexandria" pitchFamily="2" charset="-78"/>
                <a:ea typeface="Calibri" panose="020F0502020204030204" pitchFamily="34" charset="0"/>
                <a:cs typeface="Alexandria" pitchFamily="2" charset="-78"/>
              </a:rPr>
              <a:t>. </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An outcome perspective provides flexibility in project execution if the governance institution (the steering group) feels that the intended outcome can be achieved.</a:t>
            </a: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 </a:t>
            </a:r>
            <a:r>
              <a:rPr lang="en-US" b="1" kern="100" dirty="0">
                <a:latin typeface="Alexandria" pitchFamily="2" charset="-78"/>
                <a:ea typeface="Calibri" panose="020F0502020204030204" pitchFamily="34" charset="0"/>
                <a:cs typeface="Alexandria" pitchFamily="2" charset="-78"/>
              </a:rPr>
              <a:t>control</a:t>
            </a:r>
            <a:r>
              <a:rPr lang="en-US" kern="100" dirty="0">
                <a:latin typeface="Alexandria" pitchFamily="2" charset="-78"/>
                <a:ea typeface="Calibri" panose="020F0502020204030204" pitchFamily="34" charset="0"/>
                <a:cs typeface="Alexandria" pitchFamily="2" charset="-78"/>
              </a:rPr>
              <a:t> perspective calls for more upfront planning and estimation, strict control procedures and contingency plans.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38204" y="654295"/>
            <a:ext cx="5664528" cy="461665"/>
          </a:xfrm>
          <a:prstGeom prst="rect">
            <a:avLst/>
          </a:prstGeom>
          <a:noFill/>
        </p:spPr>
        <p:txBody>
          <a:bodyPr wrap="square" rtlCol="0">
            <a:spAutoFit/>
          </a:bodyPr>
          <a:lstStyle/>
          <a:p>
            <a:r>
              <a:rPr lang="en-US" sz="2400" dirty="0">
                <a:latin typeface="Alexandria" pitchFamily="2" charset="-78"/>
                <a:cs typeface="Alexandria" pitchFamily="2" charset="-78"/>
              </a:rPr>
              <a:t>Perspectives of Project Governance</a:t>
            </a:r>
          </a:p>
        </p:txBody>
      </p:sp>
    </p:spTree>
    <p:extLst>
      <p:ext uri="{BB962C8B-B14F-4D97-AF65-F5344CB8AC3E}">
        <p14:creationId xmlns:p14="http://schemas.microsoft.com/office/powerpoint/2010/main" val="800330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97CC9E-53D2-4244-9615-01C2D01B5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C0EC9983-F6F3-4AD4-9C4A-D5B2F1A6E03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DC617D7-889A-4000-BF3E-8174EFAB6198}"/>
              </a:ext>
            </a:extLst>
          </p:cNvPr>
          <p:cNvSpPr txBox="1"/>
          <p:nvPr/>
        </p:nvSpPr>
        <p:spPr>
          <a:xfrm>
            <a:off x="1270660" y="1468531"/>
            <a:ext cx="8822636" cy="3079561"/>
          </a:xfrm>
          <a:prstGeom prst="rect">
            <a:avLst/>
          </a:prstGeom>
          <a:noFill/>
        </p:spPr>
        <p:txBody>
          <a:bodyPr wrap="square" rtlCol="0">
            <a:spAutoFit/>
          </a:bodyPr>
          <a:lstStyle/>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Strategic Alignment</a:t>
            </a:r>
          </a:p>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Accountability</a:t>
            </a:r>
          </a:p>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Transparency</a:t>
            </a:r>
          </a:p>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Assurance</a:t>
            </a:r>
          </a:p>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Stakeholder Engagement</a:t>
            </a:r>
          </a:p>
        </p:txBody>
      </p:sp>
      <p:pic>
        <p:nvPicPr>
          <p:cNvPr id="6" name="Graphic 21">
            <a:extLst>
              <a:ext uri="{FF2B5EF4-FFF2-40B4-BE49-F238E27FC236}">
                <a16:creationId xmlns:a16="http://schemas.microsoft.com/office/drawing/2014/main" id="{B6AAB6CD-7665-45B6-A55F-7A78E62B9D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FA99944-6D7F-4F25-8673-90F0896C6C43}"/>
              </a:ext>
            </a:extLst>
          </p:cNvPr>
          <p:cNvSpPr txBox="1"/>
          <p:nvPr/>
        </p:nvSpPr>
        <p:spPr>
          <a:xfrm>
            <a:off x="2575170" y="654295"/>
            <a:ext cx="6032744" cy="461665"/>
          </a:xfrm>
          <a:prstGeom prst="rect">
            <a:avLst/>
          </a:prstGeom>
          <a:noFill/>
        </p:spPr>
        <p:txBody>
          <a:bodyPr wrap="square" rtlCol="0">
            <a:spAutoFit/>
          </a:bodyPr>
          <a:lstStyle/>
          <a:p>
            <a:r>
              <a:rPr lang="en-US" sz="2400" dirty="0">
                <a:latin typeface="Alexandria" pitchFamily="2" charset="-78"/>
                <a:cs typeface="Alexandria" pitchFamily="2" charset="-78"/>
              </a:rPr>
              <a:t>Core Principles of Project Governance</a:t>
            </a:r>
          </a:p>
        </p:txBody>
      </p:sp>
    </p:spTree>
    <p:extLst>
      <p:ext uri="{BB962C8B-B14F-4D97-AF65-F5344CB8AC3E}">
        <p14:creationId xmlns:p14="http://schemas.microsoft.com/office/powerpoint/2010/main" val="2682525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83C356-B7A9-4ACE-B73A-9ED81F9A105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991CCCA8-A66B-436C-91C3-DE77867527F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5412725-445D-4A2A-894E-5E467A96460F}"/>
              </a:ext>
            </a:extLst>
          </p:cNvPr>
          <p:cNvSpPr txBox="1"/>
          <p:nvPr/>
        </p:nvSpPr>
        <p:spPr>
          <a:xfrm>
            <a:off x="1270660" y="1468531"/>
            <a:ext cx="8822636" cy="3079561"/>
          </a:xfrm>
          <a:prstGeom prst="rect">
            <a:avLst/>
          </a:prstGeom>
          <a:noFill/>
        </p:spPr>
        <p:txBody>
          <a:bodyPr wrap="square" rtlCol="0">
            <a:spAutoFit/>
          </a:bodyPr>
          <a:lstStyle/>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Project Sponsor: Strategic owner</a:t>
            </a:r>
          </a:p>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Steering Committee: Decision-making body</a:t>
            </a:r>
          </a:p>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PMO: Standards, support, oversight</a:t>
            </a:r>
          </a:p>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Project Manager: Execution within boundaries</a:t>
            </a:r>
          </a:p>
          <a:p>
            <a:pPr marL="342900" lvl="0" indent="-342900">
              <a:lnSpc>
                <a:spcPct val="200000"/>
              </a:lnSpc>
              <a:buFont typeface="Arial" panose="020B0604020202020204" pitchFamily="34" charset="0"/>
              <a:buChar char="•"/>
            </a:pPr>
            <a:r>
              <a:rPr lang="en-US" sz="2000" dirty="0">
                <a:latin typeface="Alexandria" pitchFamily="2" charset="-78"/>
                <a:cs typeface="Alexandria" pitchFamily="2" charset="-78"/>
              </a:rPr>
              <a:t>Auditors: Independent validation</a:t>
            </a:r>
          </a:p>
        </p:txBody>
      </p:sp>
      <p:pic>
        <p:nvPicPr>
          <p:cNvPr id="6" name="Graphic 21">
            <a:extLst>
              <a:ext uri="{FF2B5EF4-FFF2-40B4-BE49-F238E27FC236}">
                <a16:creationId xmlns:a16="http://schemas.microsoft.com/office/drawing/2014/main" id="{997730B9-B69D-45E3-A9A4-EE07A7E101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4D02DE7-90C0-4817-A158-7E1BC7730325}"/>
              </a:ext>
            </a:extLst>
          </p:cNvPr>
          <p:cNvSpPr txBox="1"/>
          <p:nvPr/>
        </p:nvSpPr>
        <p:spPr>
          <a:xfrm>
            <a:off x="2575170" y="654295"/>
            <a:ext cx="6032744" cy="461665"/>
          </a:xfrm>
          <a:prstGeom prst="rect">
            <a:avLst/>
          </a:prstGeom>
          <a:noFill/>
        </p:spPr>
        <p:txBody>
          <a:bodyPr wrap="square" rtlCol="0">
            <a:spAutoFit/>
          </a:bodyPr>
          <a:lstStyle/>
          <a:p>
            <a:pPr algn="ctr"/>
            <a:r>
              <a:rPr lang="en-US" sz="2400" dirty="0">
                <a:latin typeface="Alexandria" pitchFamily="2" charset="-78"/>
                <a:cs typeface="Alexandria" pitchFamily="2" charset="-78"/>
              </a:rPr>
              <a:t>Key Governance Components</a:t>
            </a:r>
          </a:p>
        </p:txBody>
      </p:sp>
    </p:spTree>
    <p:extLst>
      <p:ext uri="{BB962C8B-B14F-4D97-AF65-F5344CB8AC3E}">
        <p14:creationId xmlns:p14="http://schemas.microsoft.com/office/powerpoint/2010/main" val="700236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28072"/>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defRPr/>
            </a:pPr>
            <a:endParaRPr lang="en-US" sz="400" dirty="0">
              <a:solidFill>
                <a:prstClr val="black"/>
              </a:solidFill>
              <a:latin typeface="Alexandria" pitchFamily="2" charset="-78"/>
              <a:cs typeface="Alexandria" pitchFamily="2" charset="-78"/>
            </a:endParaRPr>
          </a:p>
          <a:p>
            <a:pPr marL="342900" indent="-342900">
              <a:lnSpc>
                <a:spcPct val="150000"/>
              </a:lnSpc>
              <a:spcAft>
                <a:spcPts val="600"/>
              </a:spcAft>
              <a:buFont typeface="Wingdings" panose="05000000000000000000" pitchFamily="2" charset="2"/>
              <a:buChar char="Ø"/>
              <a:defRPr/>
            </a:pPr>
            <a:endParaRPr lang="en-US" sz="200" dirty="0">
              <a:solidFill>
                <a:prstClr val="black"/>
              </a:solidFill>
              <a:latin typeface="Alexandria" pitchFamily="2" charset="-78"/>
              <a:cs typeface="Alexandria" pitchFamily="2" charset="-78"/>
            </a:endParaRPr>
          </a:p>
          <a:p>
            <a:pPr marL="342900" indent="-3429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Depending on its </a:t>
            </a:r>
            <a:r>
              <a:rPr lang="en-US" b="1" dirty="0">
                <a:solidFill>
                  <a:prstClr val="black"/>
                </a:solidFill>
                <a:latin typeface="Alexandria" pitchFamily="2" charset="-78"/>
                <a:cs typeface="Alexandria" pitchFamily="2" charset="-78"/>
              </a:rPr>
              <a:t>specific situation</a:t>
            </a:r>
            <a:r>
              <a:rPr lang="en-US" dirty="0">
                <a:solidFill>
                  <a:prstClr val="black"/>
                </a:solidFill>
                <a:latin typeface="Alexandria" pitchFamily="2" charset="-78"/>
                <a:cs typeface="Alexandria" pitchFamily="2" charset="-78"/>
              </a:rPr>
              <a:t>, a project may have a </a:t>
            </a:r>
            <a:r>
              <a:rPr lang="en-US" b="1" dirty="0">
                <a:solidFill>
                  <a:prstClr val="black"/>
                </a:solidFill>
                <a:latin typeface="Alexandria" pitchFamily="2" charset="-78"/>
                <a:cs typeface="Alexandria" pitchFamily="2" charset="-78"/>
              </a:rPr>
              <a:t>higher or lower need</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for</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governance</a:t>
            </a:r>
            <a:r>
              <a:rPr lang="en-US" dirty="0">
                <a:solidFill>
                  <a:prstClr val="black"/>
                </a:solidFill>
                <a:latin typeface="Alexandria" pitchFamily="2" charset="-78"/>
                <a:cs typeface="Alexandria" pitchFamily="2" charset="-78"/>
              </a:rPr>
              <a:t> - typically, </a:t>
            </a:r>
            <a:r>
              <a:rPr lang="en-US" b="1" dirty="0">
                <a:solidFill>
                  <a:prstClr val="black"/>
                </a:solidFill>
                <a:latin typeface="Alexandria" pitchFamily="2" charset="-78"/>
                <a:cs typeface="Alexandria" pitchFamily="2" charset="-78"/>
              </a:rPr>
              <a:t>high governance </a:t>
            </a:r>
            <a:r>
              <a:rPr lang="en-US" dirty="0">
                <a:solidFill>
                  <a:prstClr val="black"/>
                </a:solidFill>
                <a:latin typeface="Alexandria" pitchFamily="2" charset="-78"/>
                <a:cs typeface="Alexandria" pitchFamily="2" charset="-78"/>
              </a:rPr>
              <a:t>is indicated:</a:t>
            </a:r>
          </a:p>
          <a:p>
            <a:pPr marL="342900" indent="-342900">
              <a:lnSpc>
                <a:spcPct val="13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where project failure would lead to very severe consequences;</a:t>
            </a:r>
          </a:p>
          <a:p>
            <a:pPr marL="342900" indent="-342900">
              <a:lnSpc>
                <a:spcPct val="13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when the project is mission critical;</a:t>
            </a:r>
          </a:p>
          <a:p>
            <a:pPr marL="342900" indent="-342900">
              <a:lnSpc>
                <a:spcPct val="13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when the parent organization works in rapidly changing markets;</a:t>
            </a:r>
          </a:p>
          <a:p>
            <a:pPr marL="342900" indent="-342900">
              <a:lnSpc>
                <a:spcPct val="13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where corporate governance requires a strong focus on a particular project;</a:t>
            </a:r>
          </a:p>
          <a:p>
            <a:pPr marL="342900" indent="-342900">
              <a:lnSpc>
                <a:spcPct val="13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the project must be realigned to a new strategy.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pPr algn="ctr"/>
            <a:r>
              <a:rPr lang="en-US" sz="2400" dirty="0">
                <a:latin typeface="Alexandria" pitchFamily="2" charset="-78"/>
                <a:cs typeface="Alexandria" pitchFamily="2" charset="-78"/>
              </a:rPr>
              <a:t>Level of Project Governance</a:t>
            </a:r>
          </a:p>
        </p:txBody>
      </p:sp>
    </p:spTree>
    <p:extLst>
      <p:ext uri="{BB962C8B-B14F-4D97-AF65-F5344CB8AC3E}">
        <p14:creationId xmlns:p14="http://schemas.microsoft.com/office/powerpoint/2010/main" val="3476198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72540" y="1373531"/>
            <a:ext cx="8799616" cy="4278094"/>
          </a:xfrm>
          <a:prstGeom prst="rect">
            <a:avLst/>
          </a:prstGeom>
          <a:noFill/>
        </p:spPr>
        <p:txBody>
          <a:bodyPr wrap="square" rtlCol="0">
            <a:spAutoFit/>
          </a:bodyPr>
          <a:lstStyle/>
          <a:p>
            <a:pPr marL="342900" indent="-342900">
              <a:lnSpc>
                <a:spcPct val="200000"/>
              </a:lnSpc>
              <a:spcAft>
                <a:spcPts val="12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Depending on its </a:t>
            </a:r>
            <a:r>
              <a:rPr lang="en-US" b="1" dirty="0">
                <a:solidFill>
                  <a:prstClr val="black"/>
                </a:solidFill>
                <a:latin typeface="Alexandria" pitchFamily="2" charset="-78"/>
                <a:cs typeface="Alexandria" pitchFamily="2" charset="-78"/>
              </a:rPr>
              <a:t>specific situation</a:t>
            </a:r>
            <a:r>
              <a:rPr lang="en-US" dirty="0">
                <a:solidFill>
                  <a:prstClr val="black"/>
                </a:solidFill>
                <a:latin typeface="Alexandria" pitchFamily="2" charset="-78"/>
                <a:cs typeface="Alexandria" pitchFamily="2" charset="-78"/>
              </a:rPr>
              <a:t>, a project may have a </a:t>
            </a:r>
            <a:r>
              <a:rPr lang="en-US" b="1" dirty="0">
                <a:solidFill>
                  <a:prstClr val="black"/>
                </a:solidFill>
                <a:latin typeface="Alexandria" pitchFamily="2" charset="-78"/>
                <a:cs typeface="Alexandria" pitchFamily="2" charset="-78"/>
              </a:rPr>
              <a:t>higher or lower need for support</a:t>
            </a:r>
            <a:r>
              <a:rPr lang="en-US" dirty="0">
                <a:solidFill>
                  <a:prstClr val="black"/>
                </a:solidFill>
                <a:latin typeface="Alexandria" pitchFamily="2" charset="-78"/>
                <a:cs typeface="Alexandria" pitchFamily="2" charset="-78"/>
              </a:rPr>
              <a:t> - typically, </a:t>
            </a:r>
            <a:r>
              <a:rPr lang="en-US" b="1" dirty="0">
                <a:solidFill>
                  <a:prstClr val="black"/>
                </a:solidFill>
                <a:latin typeface="Alexandria" pitchFamily="2" charset="-78"/>
                <a:cs typeface="Alexandria" pitchFamily="2" charset="-78"/>
              </a:rPr>
              <a:t>high support </a:t>
            </a:r>
            <a:r>
              <a:rPr lang="en-US" dirty="0">
                <a:solidFill>
                  <a:prstClr val="black"/>
                </a:solidFill>
                <a:latin typeface="Alexandria" pitchFamily="2" charset="-78"/>
                <a:cs typeface="Alexandria" pitchFamily="2" charset="-78"/>
              </a:rPr>
              <a:t>is indicated for projects that:</a:t>
            </a:r>
          </a:p>
          <a:p>
            <a:pPr marL="342900" indent="-342900">
              <a:lnSpc>
                <a:spcPct val="20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lack resources and other support from the parent organization;</a:t>
            </a:r>
          </a:p>
          <a:p>
            <a:pPr marL="342900" indent="-342900">
              <a:lnSpc>
                <a:spcPct val="20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incur resistance from within the parent organization to accept the project or its outcome;</a:t>
            </a:r>
          </a:p>
          <a:p>
            <a:pPr marL="342900" indent="-342900">
              <a:lnSpc>
                <a:spcPct val="20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have inexperienced project management.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pPr algn="ctr"/>
            <a:r>
              <a:rPr lang="en-US" sz="2400" dirty="0">
                <a:latin typeface="Alexandria" pitchFamily="2" charset="-78"/>
                <a:cs typeface="Alexandria" pitchFamily="2" charset="-78"/>
              </a:rPr>
              <a:t>Level of Project Support</a:t>
            </a:r>
          </a:p>
        </p:txBody>
      </p:sp>
    </p:spTree>
    <p:extLst>
      <p:ext uri="{BB962C8B-B14F-4D97-AF65-F5344CB8AC3E}">
        <p14:creationId xmlns:p14="http://schemas.microsoft.com/office/powerpoint/2010/main" val="1396023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088666"/>
          </a:xfrm>
          <a:prstGeom prst="rect">
            <a:avLst/>
          </a:prstGeom>
          <a:noFill/>
        </p:spPr>
        <p:txBody>
          <a:bodyPr wrap="square" rtlCol="0">
            <a:spAutoFit/>
          </a:bodyPr>
          <a:lstStyle/>
          <a:p>
            <a:pPr marL="34290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The </a:t>
            </a:r>
            <a:r>
              <a:rPr lang="en-US" b="1" dirty="0">
                <a:solidFill>
                  <a:prstClr val="black"/>
                </a:solidFill>
                <a:latin typeface="Alexandria" pitchFamily="2" charset="-78"/>
                <a:cs typeface="Alexandria" pitchFamily="2" charset="-78"/>
              </a:rPr>
              <a:t>governance roles and tasks </a:t>
            </a:r>
            <a:r>
              <a:rPr lang="en-US" dirty="0">
                <a:solidFill>
                  <a:prstClr val="black"/>
                </a:solidFill>
                <a:latin typeface="Alexandria" pitchFamily="2" charset="-78"/>
                <a:cs typeface="Alexandria" pitchFamily="2" charset="-78"/>
              </a:rPr>
              <a:t>of the steering group include: </a:t>
            </a:r>
          </a:p>
          <a:p>
            <a:pPr marL="342900" indent="-342900">
              <a:lnSpc>
                <a:spcPct val="20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establishing the governance infrastructure; </a:t>
            </a:r>
          </a:p>
          <a:p>
            <a:pPr marL="342900" indent="-342900">
              <a:lnSpc>
                <a:spcPct val="20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setting the project goals;</a:t>
            </a:r>
          </a:p>
          <a:p>
            <a:pPr marL="342900" indent="-342900">
              <a:lnSpc>
                <a:spcPct val="20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provision of the means to achieve those goals; and</a:t>
            </a:r>
          </a:p>
          <a:p>
            <a:pPr marL="342900" indent="-342900">
              <a:lnSpc>
                <a:spcPct val="20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control of progress.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319318" y="722012"/>
            <a:ext cx="6122342" cy="415498"/>
          </a:xfrm>
          <a:prstGeom prst="rect">
            <a:avLst/>
          </a:prstGeom>
          <a:noFill/>
        </p:spPr>
        <p:txBody>
          <a:bodyPr wrap="square" rtlCol="0">
            <a:spAutoFit/>
          </a:bodyPr>
          <a:lstStyle/>
          <a:p>
            <a:pPr algn="ctr"/>
            <a:r>
              <a:rPr lang="en-US" sz="2100" dirty="0">
                <a:latin typeface="Alexandria" pitchFamily="2" charset="-78"/>
                <a:cs typeface="Alexandria" pitchFamily="2" charset="-78"/>
              </a:rPr>
              <a:t>Steering Group Governance Roles and Tasks</a:t>
            </a:r>
          </a:p>
        </p:txBody>
      </p:sp>
    </p:spTree>
    <p:extLst>
      <p:ext uri="{BB962C8B-B14F-4D97-AF65-F5344CB8AC3E}">
        <p14:creationId xmlns:p14="http://schemas.microsoft.com/office/powerpoint/2010/main" val="1740053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2"/>
            <a:ext cx="105042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605582" cy="3416320"/>
          </a:xfrm>
          <a:prstGeom prst="rect">
            <a:avLst/>
          </a:prstGeom>
          <a:noFill/>
        </p:spPr>
        <p:txBody>
          <a:bodyPr wrap="square" rtlCol="0">
            <a:spAutoFit/>
          </a:bodyPr>
          <a:lstStyle/>
          <a:p>
            <a:pPr marL="342900" indent="-342900">
              <a:lnSpc>
                <a:spcPct val="200000"/>
              </a:lnSpc>
              <a:buFont typeface="Wingdings" panose="05000000000000000000" pitchFamily="2" charset="2"/>
              <a:buChar char="Ø"/>
            </a:pPr>
            <a:r>
              <a:rPr lang="en-US" dirty="0">
                <a:latin typeface="Alexandria" pitchFamily="2" charset="-78"/>
                <a:cs typeface="Alexandria" pitchFamily="2" charset="-78"/>
              </a:rPr>
              <a:t>These meetings are initiated at the start of the project. </a:t>
            </a:r>
          </a:p>
          <a:p>
            <a:pPr marL="342900" indent="-342900">
              <a:lnSpc>
                <a:spcPct val="200000"/>
              </a:lnSpc>
              <a:buFont typeface="Wingdings" panose="05000000000000000000" pitchFamily="2" charset="2"/>
              <a:buChar char="Ø"/>
            </a:pPr>
            <a:r>
              <a:rPr lang="en-US" dirty="0">
                <a:latin typeface="Alexandria" pitchFamily="2" charset="-78"/>
                <a:cs typeface="Alexandria" pitchFamily="2" charset="-78"/>
              </a:rPr>
              <a:t>They are typically held more frequently in the first few phases and last few phases of a project, when they might be held weekly or, on high profile projects, even more frequently. </a:t>
            </a:r>
          </a:p>
          <a:p>
            <a:pPr marL="342900" indent="-342900">
              <a:lnSpc>
                <a:spcPct val="200000"/>
              </a:lnSpc>
              <a:buFont typeface="Wingdings" panose="05000000000000000000" pitchFamily="2" charset="2"/>
              <a:buChar char="Ø"/>
            </a:pPr>
            <a:r>
              <a:rPr lang="en-US" dirty="0">
                <a:latin typeface="Alexandria" pitchFamily="2" charset="-78"/>
                <a:cs typeface="Alexandria" pitchFamily="2" charset="-78"/>
              </a:rPr>
              <a:t>During the other project phases, they will usually be held monthly and at agreed-to decision points, such as stage gate reviews.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61665"/>
          </a:xfrm>
          <a:prstGeom prst="rect">
            <a:avLst/>
          </a:prstGeom>
          <a:noFill/>
        </p:spPr>
        <p:txBody>
          <a:bodyPr wrap="square" rtlCol="0">
            <a:spAutoFit/>
          </a:bodyPr>
          <a:lstStyle/>
          <a:p>
            <a:pPr algn="ctr"/>
            <a:r>
              <a:rPr lang="en-US" sz="2400" dirty="0">
                <a:latin typeface="Alexandria" pitchFamily="2" charset="-78"/>
                <a:cs typeface="Alexandria" pitchFamily="2" charset="-78"/>
              </a:rPr>
              <a:t>Steering Group Meetings</a:t>
            </a:r>
          </a:p>
        </p:txBody>
      </p:sp>
    </p:spTree>
    <p:extLst>
      <p:ext uri="{BB962C8B-B14F-4D97-AF65-F5344CB8AC3E}">
        <p14:creationId xmlns:p14="http://schemas.microsoft.com/office/powerpoint/2010/main" val="721287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100411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8964315" cy="3334887"/>
          </a:xfrm>
          <a:prstGeom prst="rect">
            <a:avLst/>
          </a:prstGeom>
          <a:noFill/>
        </p:spPr>
        <p:txBody>
          <a:bodyPr wrap="square" rtlCol="0">
            <a:spAutoFit/>
          </a:bodyPr>
          <a:lstStyle/>
          <a:p>
            <a:pPr marL="342900" indent="-342900">
              <a:lnSpc>
                <a:spcPct val="200000"/>
              </a:lnSpc>
              <a:buFont typeface="Wingdings" panose="05000000000000000000" pitchFamily="2" charset="2"/>
              <a:buChar char="Ø"/>
            </a:pPr>
            <a:r>
              <a:rPr lang="en-US" dirty="0">
                <a:solidFill>
                  <a:srgbClr val="40264D"/>
                </a:solidFill>
                <a:latin typeface="Alexandria" pitchFamily="2" charset="-78"/>
                <a:cs typeface="Alexandria" pitchFamily="2" charset="-78"/>
              </a:rPr>
              <a:t>There are </a:t>
            </a:r>
            <a:r>
              <a:rPr lang="en-US" b="1" dirty="0">
                <a:solidFill>
                  <a:srgbClr val="40264D"/>
                </a:solidFill>
                <a:latin typeface="Alexandria" pitchFamily="2" charset="-78"/>
                <a:cs typeface="Alexandria" pitchFamily="2" charset="-78"/>
              </a:rPr>
              <a:t>two main project views </a:t>
            </a:r>
            <a:r>
              <a:rPr lang="en-US" dirty="0">
                <a:solidFill>
                  <a:srgbClr val="40264D"/>
                </a:solidFill>
                <a:latin typeface="Alexandria" pitchFamily="2" charset="-78"/>
                <a:cs typeface="Alexandria" pitchFamily="2" charset="-78"/>
              </a:rPr>
              <a:t>that have </a:t>
            </a:r>
            <a:r>
              <a:rPr lang="en-US" b="1" dirty="0">
                <a:solidFill>
                  <a:srgbClr val="40264D"/>
                </a:solidFill>
                <a:latin typeface="Alexandria" pitchFamily="2" charset="-78"/>
                <a:cs typeface="Alexandria" pitchFamily="2" charset="-78"/>
              </a:rPr>
              <a:t>implications </a:t>
            </a:r>
            <a:r>
              <a:rPr lang="en-US" dirty="0">
                <a:solidFill>
                  <a:srgbClr val="40264D"/>
                </a:solidFill>
                <a:latin typeface="Alexandria" pitchFamily="2" charset="-78"/>
                <a:cs typeface="Alexandria" pitchFamily="2" charset="-78"/>
              </a:rPr>
              <a:t>on how projects are governed:</a:t>
            </a:r>
          </a:p>
          <a:p>
            <a:pPr marL="342900" indent="-342900">
              <a:lnSpc>
                <a:spcPct val="200000"/>
              </a:lnSpc>
              <a:buFont typeface="Arial" panose="020B0604020202020204" pitchFamily="34" charset="0"/>
              <a:buChar char="•"/>
            </a:pPr>
            <a:r>
              <a:rPr lang="en-US" dirty="0">
                <a:solidFill>
                  <a:srgbClr val="40264D"/>
                </a:solidFill>
                <a:latin typeface="Alexandria" pitchFamily="2" charset="-78"/>
                <a:cs typeface="Alexandria" pitchFamily="2" charset="-78"/>
              </a:rPr>
              <a:t>The </a:t>
            </a:r>
            <a:r>
              <a:rPr lang="en-US" b="1" dirty="0">
                <a:solidFill>
                  <a:srgbClr val="40264D"/>
                </a:solidFill>
                <a:latin typeface="Alexandria" pitchFamily="2" charset="-78"/>
                <a:cs typeface="Alexandria" pitchFamily="2" charset="-78"/>
              </a:rPr>
              <a:t>transaction to be performed</a:t>
            </a:r>
            <a:r>
              <a:rPr lang="en-US" dirty="0">
                <a:solidFill>
                  <a:srgbClr val="40264D"/>
                </a:solidFill>
                <a:latin typeface="Alexandria" pitchFamily="2" charset="-78"/>
                <a:cs typeface="Alexandria" pitchFamily="2" charset="-78"/>
              </a:rPr>
              <a:t>, which is the project as an </a:t>
            </a:r>
            <a:r>
              <a:rPr lang="en-US" b="1" dirty="0">
                <a:solidFill>
                  <a:srgbClr val="40264D"/>
                </a:solidFill>
                <a:latin typeface="Alexandria" pitchFamily="2" charset="-78"/>
                <a:cs typeface="Alexandria" pitchFamily="2" charset="-78"/>
              </a:rPr>
              <a:t>object consisting </a:t>
            </a:r>
            <a:r>
              <a:rPr lang="en-US" dirty="0">
                <a:solidFill>
                  <a:srgbClr val="40264D"/>
                </a:solidFill>
                <a:latin typeface="Alexandria" pitchFamily="2" charset="-78"/>
                <a:cs typeface="Alexandria" pitchFamily="2" charset="-78"/>
              </a:rPr>
              <a:t>of </a:t>
            </a:r>
            <a:r>
              <a:rPr lang="en-US" b="1" dirty="0">
                <a:solidFill>
                  <a:srgbClr val="40264D"/>
                </a:solidFill>
                <a:latin typeface="Alexandria" pitchFamily="2" charset="-78"/>
                <a:cs typeface="Alexandria" pitchFamily="2" charset="-78"/>
              </a:rPr>
              <a:t>contract, process, method and outcome </a:t>
            </a:r>
            <a:r>
              <a:rPr lang="en-US" dirty="0">
                <a:solidFill>
                  <a:srgbClr val="40264D"/>
                </a:solidFill>
                <a:latin typeface="Alexandria" pitchFamily="2" charset="-78"/>
                <a:cs typeface="Alexandria" pitchFamily="2" charset="-78"/>
              </a:rPr>
              <a:t>(process).</a:t>
            </a:r>
          </a:p>
          <a:p>
            <a:pPr marL="342900" indent="-342900">
              <a:lnSpc>
                <a:spcPct val="200000"/>
              </a:lnSpc>
              <a:buFont typeface="Arial" panose="020B0604020202020204" pitchFamily="34" charset="0"/>
              <a:buChar char="•"/>
            </a:pPr>
            <a:r>
              <a:rPr lang="en-US" dirty="0">
                <a:solidFill>
                  <a:srgbClr val="40264D"/>
                </a:solidFill>
                <a:latin typeface="Alexandria" pitchFamily="2" charset="-78"/>
                <a:cs typeface="Alexandria" pitchFamily="2" charset="-78"/>
              </a:rPr>
              <a:t>The </a:t>
            </a:r>
            <a:r>
              <a:rPr lang="en-US" b="1" dirty="0">
                <a:solidFill>
                  <a:srgbClr val="40264D"/>
                </a:solidFill>
                <a:latin typeface="Alexandria" pitchFamily="2" charset="-78"/>
                <a:cs typeface="Alexandria" pitchFamily="2" charset="-78"/>
              </a:rPr>
              <a:t>agency performing the transaction</a:t>
            </a:r>
            <a:r>
              <a:rPr lang="en-US" dirty="0">
                <a:solidFill>
                  <a:srgbClr val="40264D"/>
                </a:solidFill>
                <a:latin typeface="Alexandria" pitchFamily="2" charset="-78"/>
                <a:cs typeface="Alexandria" pitchFamily="2" charset="-78"/>
              </a:rPr>
              <a:t>, which is the project as an </a:t>
            </a:r>
            <a:r>
              <a:rPr lang="en-US" b="1" dirty="0">
                <a:solidFill>
                  <a:srgbClr val="40264D"/>
                </a:solidFill>
                <a:latin typeface="Alexandria" pitchFamily="2" charset="-78"/>
                <a:cs typeface="Alexandria" pitchFamily="2" charset="-78"/>
              </a:rPr>
              <a:t>object consisting</a:t>
            </a:r>
            <a:r>
              <a:rPr lang="en-US" dirty="0">
                <a:solidFill>
                  <a:srgbClr val="40264D"/>
                </a:solidFill>
                <a:latin typeface="Alexandria" pitchFamily="2" charset="-78"/>
                <a:cs typeface="Alexandria" pitchFamily="2" charset="-78"/>
              </a:rPr>
              <a:t> of the </a:t>
            </a:r>
            <a:r>
              <a:rPr lang="en-US" b="1" dirty="0">
                <a:solidFill>
                  <a:srgbClr val="40264D"/>
                </a:solidFill>
                <a:latin typeface="Alexandria" pitchFamily="2" charset="-78"/>
                <a:cs typeface="Alexandria" pitchFamily="2" charset="-78"/>
              </a:rPr>
              <a:t>project manager and the team </a:t>
            </a:r>
            <a:r>
              <a:rPr lang="en-US" dirty="0">
                <a:solidFill>
                  <a:srgbClr val="40264D"/>
                </a:solidFill>
                <a:latin typeface="Alexandria" pitchFamily="2" charset="-78"/>
                <a:cs typeface="Alexandria" pitchFamily="2" charset="-78"/>
              </a:rPr>
              <a:t>(people).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01331" y="758865"/>
            <a:ext cx="5989337" cy="461665"/>
          </a:xfrm>
          <a:prstGeom prst="rect">
            <a:avLst/>
          </a:prstGeom>
          <a:noFill/>
        </p:spPr>
        <p:txBody>
          <a:bodyPr wrap="square" rtlCol="0">
            <a:spAutoFit/>
          </a:bodyPr>
          <a:lstStyle/>
          <a:p>
            <a:pPr algn="ctr"/>
            <a:r>
              <a:rPr lang="en-US" sz="2400" dirty="0">
                <a:latin typeface="Alexandria" pitchFamily="2" charset="-78"/>
                <a:cs typeface="Alexandria" pitchFamily="2" charset="-78"/>
              </a:rPr>
              <a:t>Project Governance and Project View</a:t>
            </a:r>
          </a:p>
        </p:txBody>
      </p:sp>
    </p:spTree>
    <p:extLst>
      <p:ext uri="{BB962C8B-B14F-4D97-AF65-F5344CB8AC3E}">
        <p14:creationId xmlns:p14="http://schemas.microsoft.com/office/powerpoint/2010/main" val="27587295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54295"/>
            <a:ext cx="5786457" cy="461665"/>
          </a:xfrm>
          <a:prstGeom prst="rect">
            <a:avLst/>
          </a:prstGeom>
          <a:noFill/>
        </p:spPr>
        <p:txBody>
          <a:bodyPr wrap="square" rtlCol="0">
            <a:spAutoFit/>
          </a:bodyPr>
          <a:lstStyle/>
          <a:p>
            <a:r>
              <a:rPr lang="en-US" sz="2400" dirty="0">
                <a:latin typeface="Alexandria" pitchFamily="2" charset="-78"/>
                <a:cs typeface="Alexandria" pitchFamily="2" charset="-78"/>
              </a:rPr>
              <a:t>Project Governance As A Transaction</a:t>
            </a:r>
          </a:p>
        </p:txBody>
      </p:sp>
      <p:sp>
        <p:nvSpPr>
          <p:cNvPr id="12" name="TextBox 11"/>
          <p:cNvSpPr txBox="1"/>
          <p:nvPr/>
        </p:nvSpPr>
        <p:spPr>
          <a:xfrm>
            <a:off x="1270661" y="1373531"/>
            <a:ext cx="9060872" cy="3831818"/>
          </a:xfrm>
          <a:prstGeom prst="rect">
            <a:avLst/>
          </a:prstGeom>
          <a:noFill/>
        </p:spPr>
        <p:txBody>
          <a:bodyPr wrap="square" rtlCol="0">
            <a:spAutoFit/>
          </a:bodyPr>
          <a:lstStyle/>
          <a:p>
            <a:pPr marL="342900" lvl="0" indent="-342900">
              <a:lnSpc>
                <a:spcPct val="15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Decisions on how to govern the project as a transaction are made based on keeping </a:t>
            </a:r>
            <a:r>
              <a:rPr lang="en-US" b="1" dirty="0">
                <a:solidFill>
                  <a:prstClr val="black"/>
                </a:solidFill>
                <a:latin typeface="Alexandria" pitchFamily="2" charset="-78"/>
                <a:cs typeface="Alexandria" pitchFamily="2" charset="-78"/>
              </a:rPr>
              <a:t>the costs of governance to a minimum </a:t>
            </a:r>
            <a:r>
              <a:rPr lang="en-US" dirty="0">
                <a:solidFill>
                  <a:prstClr val="black"/>
                </a:solidFill>
                <a:latin typeface="Alexandria" pitchFamily="2" charset="-78"/>
                <a:cs typeface="Alexandria" pitchFamily="2" charset="-78"/>
              </a:rPr>
              <a:t>- these are the costs of: </a:t>
            </a:r>
          </a:p>
          <a:p>
            <a:pPr marL="342900" lvl="0" indent="-342900">
              <a:lnSpc>
                <a:spcPct val="150000"/>
              </a:lnSpc>
              <a:buFont typeface="Arial" panose="020B0604020202020204" pitchFamily="34" charset="0"/>
              <a:buChar char="•"/>
              <a:defRPr/>
            </a:pPr>
            <a:r>
              <a:rPr lang="en-US" dirty="0" err="1">
                <a:solidFill>
                  <a:prstClr val="black"/>
                </a:solidFill>
                <a:latin typeface="Alexandria" pitchFamily="2" charset="-78"/>
                <a:cs typeface="Alexandria" pitchFamily="2" charset="-78"/>
              </a:rPr>
              <a:t>Adaptiveness</a:t>
            </a:r>
            <a:r>
              <a:rPr lang="en-US" dirty="0">
                <a:solidFill>
                  <a:prstClr val="black"/>
                </a:solidFill>
                <a:latin typeface="Alexandria" pitchFamily="2" charset="-78"/>
                <a:cs typeface="Alexandria" pitchFamily="2" charset="-78"/>
              </a:rPr>
              <a:t>: the costs of aligning the interests of the various parties involved in the contract.</a:t>
            </a:r>
          </a:p>
          <a:p>
            <a:pPr marL="342900" lvl="0" indent="-342900">
              <a:lnSpc>
                <a:spcPct val="150000"/>
              </a:lnSpc>
              <a:buFont typeface="Arial" panose="020B0604020202020204" pitchFamily="34" charset="0"/>
              <a:buChar char="•"/>
              <a:defRPr/>
            </a:pPr>
            <a:r>
              <a:rPr lang="en-US" dirty="0">
                <a:solidFill>
                  <a:prstClr val="black"/>
                </a:solidFill>
                <a:latin typeface="Alexandria" pitchFamily="2" charset="-78"/>
                <a:cs typeface="Alexandria" pitchFamily="2" charset="-78"/>
              </a:rPr>
              <a:t>Contract governance: the costs of governing contract execution, including the costs of monitoring, control, meetings and reviews.</a:t>
            </a:r>
          </a:p>
          <a:p>
            <a:pPr marL="342900" lvl="0" indent="-342900">
              <a:lnSpc>
                <a:spcPct val="150000"/>
              </a:lnSpc>
              <a:buFont typeface="Arial" panose="020B0604020202020204" pitchFamily="34" charset="0"/>
              <a:buChar char="•"/>
              <a:defRPr/>
            </a:pPr>
            <a:r>
              <a:rPr lang="en-US" dirty="0">
                <a:solidFill>
                  <a:prstClr val="black"/>
                </a:solidFill>
                <a:latin typeface="Alexandria" pitchFamily="2" charset="-78"/>
                <a:cs typeface="Alexandria" pitchFamily="2" charset="-78"/>
              </a:rPr>
              <a:t>Contract administration: the costs of developing and agreeing on contract contents.</a:t>
            </a:r>
          </a:p>
        </p:txBody>
      </p:sp>
    </p:spTree>
    <p:extLst>
      <p:ext uri="{BB962C8B-B14F-4D97-AF65-F5344CB8AC3E}">
        <p14:creationId xmlns:p14="http://schemas.microsoft.com/office/powerpoint/2010/main" val="2280686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642664"/>
          </a:xfrm>
          <a:prstGeom prst="rect">
            <a:avLst/>
          </a:prstGeom>
          <a:noFill/>
        </p:spPr>
        <p:txBody>
          <a:bodyPr wrap="square" rtlCol="0">
            <a:spAutoFit/>
          </a:bodyPr>
          <a:lstStyle/>
          <a:p>
            <a:pPr marL="342900" lvl="0" indent="-342900">
              <a:lnSpc>
                <a:spcPct val="200000"/>
              </a:lnSpc>
              <a:buFont typeface="Wingdings" panose="05000000000000000000" pitchFamily="2" charset="2"/>
              <a:buChar char="Ø"/>
              <a:defRPr/>
            </a:pPr>
            <a:r>
              <a:rPr lang="en-US" sz="2000" b="1" dirty="0">
                <a:solidFill>
                  <a:prstClr val="black"/>
                </a:solidFill>
                <a:latin typeface="Alexandria" pitchFamily="2" charset="-78"/>
                <a:cs typeface="Alexandria" pitchFamily="2" charset="-78"/>
              </a:rPr>
              <a:t>Project management methodologies </a:t>
            </a:r>
            <a:r>
              <a:rPr lang="en-US" sz="2000" dirty="0">
                <a:solidFill>
                  <a:prstClr val="black"/>
                </a:solidFill>
                <a:latin typeface="Alexandria" pitchFamily="2" charset="-78"/>
                <a:cs typeface="Alexandria" pitchFamily="2" charset="-78"/>
              </a:rPr>
              <a:t>can be grouped into:</a:t>
            </a:r>
          </a:p>
          <a:p>
            <a:pPr lvl="0">
              <a:lnSpc>
                <a:spcPct val="200000"/>
              </a:lnSpc>
              <a:defRPr/>
            </a:pPr>
            <a:endParaRPr lang="en-US" sz="2000" dirty="0">
              <a:solidFill>
                <a:prstClr val="black"/>
              </a:solidFill>
              <a:latin typeface="Alexandria" pitchFamily="2" charset="-78"/>
              <a:cs typeface="Alexandria" pitchFamily="2" charset="-78"/>
            </a:endParaRPr>
          </a:p>
          <a:p>
            <a:pPr marL="342900" lvl="0" indent="-342900">
              <a:lnSpc>
                <a:spcPct val="200000"/>
              </a:lnSpc>
              <a:buFont typeface="Arial" panose="020B0604020202020204" pitchFamily="34" charset="0"/>
              <a:buChar char="•"/>
              <a:defRPr/>
            </a:pPr>
            <a:r>
              <a:rPr lang="en-US" sz="2000" dirty="0">
                <a:solidFill>
                  <a:prstClr val="black"/>
                </a:solidFill>
                <a:latin typeface="Alexandria" pitchFamily="2" charset="-78"/>
                <a:cs typeface="Alexandria" pitchFamily="2" charset="-78"/>
              </a:rPr>
              <a:t>Predictive methodologies,</a:t>
            </a:r>
          </a:p>
          <a:p>
            <a:pPr marL="342900" lvl="0" indent="-342900">
              <a:lnSpc>
                <a:spcPct val="200000"/>
              </a:lnSpc>
              <a:buFont typeface="Arial" panose="020B0604020202020204" pitchFamily="34" charset="0"/>
              <a:buChar char="•"/>
              <a:defRPr/>
            </a:pPr>
            <a:r>
              <a:rPr lang="en-US" sz="2000" dirty="0">
                <a:solidFill>
                  <a:prstClr val="black"/>
                </a:solidFill>
                <a:latin typeface="Alexandria" pitchFamily="2" charset="-78"/>
                <a:cs typeface="Alexandria" pitchFamily="2" charset="-78"/>
              </a:rPr>
              <a:t>Convergent methodologies, and </a:t>
            </a:r>
          </a:p>
          <a:p>
            <a:pPr marL="342900" lvl="0" indent="-342900">
              <a:lnSpc>
                <a:spcPct val="200000"/>
              </a:lnSpc>
              <a:buFont typeface="Arial" panose="020B0604020202020204" pitchFamily="34" charset="0"/>
              <a:buChar char="•"/>
              <a:defRPr/>
            </a:pPr>
            <a:r>
              <a:rPr lang="en-US" sz="2000" dirty="0">
                <a:solidFill>
                  <a:prstClr val="black"/>
                </a:solidFill>
                <a:latin typeface="Alexandria" pitchFamily="2" charset="-78"/>
                <a:cs typeface="Alexandria" pitchFamily="2" charset="-78"/>
              </a:rPr>
              <a:t>Emergent methodologies.</a:t>
            </a:r>
          </a:p>
          <a:p>
            <a:pPr lvl="0">
              <a:lnSpc>
                <a:spcPct val="200000"/>
              </a:lnSpc>
              <a:defRPr/>
            </a:pPr>
            <a:endParaRPr lang="en-US"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274041" y="854305"/>
            <a:ext cx="6333785" cy="415498"/>
          </a:xfrm>
          <a:prstGeom prst="rect">
            <a:avLst/>
          </a:prstGeom>
        </p:spPr>
        <p:txBody>
          <a:bodyPr wrap="none">
            <a:spAutoFit/>
          </a:bodyPr>
          <a:lstStyle/>
          <a:p>
            <a:r>
              <a:rPr lang="en-US" sz="2100" dirty="0">
                <a:latin typeface="Alexandria" pitchFamily="2" charset="-78"/>
                <a:cs typeface="Alexandria" pitchFamily="2" charset="-78"/>
              </a:rPr>
              <a:t>Types of Project Management Methodologies </a:t>
            </a:r>
          </a:p>
        </p:txBody>
      </p:sp>
    </p:spTree>
    <p:extLst>
      <p:ext uri="{BB962C8B-B14F-4D97-AF65-F5344CB8AC3E}">
        <p14:creationId xmlns:p14="http://schemas.microsoft.com/office/powerpoint/2010/main" val="20997566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64530" cy="461665"/>
          </a:xfrm>
          <a:prstGeom prst="rect">
            <a:avLst/>
          </a:prstGeom>
          <a:noFill/>
        </p:spPr>
        <p:txBody>
          <a:bodyPr wrap="square" rtlCol="0">
            <a:spAutoFit/>
          </a:bodyPr>
          <a:lstStyle/>
          <a:p>
            <a:pPr algn="ctr"/>
            <a:r>
              <a:rPr lang="en-US" sz="2400" dirty="0">
                <a:latin typeface="Alexandria" pitchFamily="2" charset="-78"/>
                <a:cs typeface="Alexandria" pitchFamily="2" charset="-78"/>
              </a:rPr>
              <a:t>Predictive Methodologies</a:t>
            </a:r>
          </a:p>
        </p:txBody>
      </p:sp>
      <p:sp>
        <p:nvSpPr>
          <p:cNvPr id="14" name="Rectangle: Rounded Corners 24">
            <a:extLst>
              <a:ext uri="{FF2B5EF4-FFF2-40B4-BE49-F238E27FC236}">
                <a16:creationId xmlns:a16="http://schemas.microsoft.com/office/drawing/2014/main" id="{2BC869EB-5623-4AA1-9123-4AF9DF916049}"/>
              </a:ext>
            </a:extLst>
          </p:cNvPr>
          <p:cNvSpPr/>
          <p:nvPr/>
        </p:nvSpPr>
        <p:spPr>
          <a:xfrm>
            <a:off x="456598" y="13552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This type of methodology represents the </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traditional</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 project management such as </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waterfall</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These methodologies </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are sequential</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 in nature</a:t>
            </a:r>
            <a:r>
              <a:rPr lang="en-US" dirty="0">
                <a:solidFill>
                  <a:prstClr val="black"/>
                </a:solidFill>
                <a:latin typeface="Alexandria" pitchFamily="2" charset="-78"/>
                <a:cs typeface="Alexandria" pitchFamily="2" charset="-78"/>
              </a:rPr>
              <a:t>, thus</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 require complete planning of the project before, or very shortly after, the productive work begins.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This type of methodology is used in </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low-risk industries </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(construction), and often use </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fixed price/fixed date contracts</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a:t>
            </a:r>
          </a:p>
        </p:txBody>
      </p:sp>
    </p:spTree>
    <p:extLst>
      <p:ext uri="{BB962C8B-B14F-4D97-AF65-F5344CB8AC3E}">
        <p14:creationId xmlns:p14="http://schemas.microsoft.com/office/powerpoint/2010/main" val="15778203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3334887"/>
          </a:xfrm>
          <a:prstGeom prst="rect">
            <a:avLst/>
          </a:prstGeom>
          <a:noFill/>
        </p:spPr>
        <p:txBody>
          <a:bodyPr wrap="square" rtlCol="0">
            <a:spAutoFit/>
          </a:bodyPr>
          <a:lstStyle/>
          <a:p>
            <a:pPr marL="342900" lvl="0" indent="-342900">
              <a:lnSpc>
                <a:spcPct val="20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This type of methodology uses </a:t>
            </a:r>
            <a:r>
              <a:rPr lang="en-US" b="1" dirty="0">
                <a:solidFill>
                  <a:prstClr val="black"/>
                </a:solidFill>
                <a:latin typeface="Alexandria" pitchFamily="2" charset="-78"/>
                <a:cs typeface="Alexandria" pitchFamily="2" charset="-78"/>
              </a:rPr>
              <a:t>little upfront planning </a:t>
            </a:r>
            <a:r>
              <a:rPr lang="en-US" dirty="0">
                <a:solidFill>
                  <a:prstClr val="black"/>
                </a:solidFill>
                <a:latin typeface="Alexandria" pitchFamily="2" charset="-78"/>
                <a:cs typeface="Alexandria" pitchFamily="2" charset="-78"/>
              </a:rPr>
              <a:t>with a moderate level of detail such as </a:t>
            </a:r>
            <a:r>
              <a:rPr lang="en-US" b="1" dirty="0">
                <a:solidFill>
                  <a:prstClr val="black"/>
                </a:solidFill>
                <a:latin typeface="Alexandria" pitchFamily="2" charset="-78"/>
                <a:cs typeface="Alexandria" pitchFamily="2" charset="-78"/>
              </a:rPr>
              <a:t>the dynamic systems development methods </a:t>
            </a:r>
            <a:r>
              <a:rPr lang="en-US" dirty="0">
                <a:solidFill>
                  <a:prstClr val="black"/>
                </a:solidFill>
                <a:latin typeface="Alexandria" pitchFamily="2" charset="-78"/>
                <a:cs typeface="Alexandria" pitchFamily="2" charset="-78"/>
              </a:rPr>
              <a:t>(DSDM). </a:t>
            </a:r>
          </a:p>
          <a:p>
            <a:pPr marL="342900" lvl="0" indent="-342900">
              <a:lnSpc>
                <a:spcPct val="20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It supports projects </a:t>
            </a:r>
            <a:r>
              <a:rPr lang="en-US" b="1" dirty="0">
                <a:solidFill>
                  <a:prstClr val="black"/>
                </a:solidFill>
                <a:latin typeface="Alexandria" pitchFamily="2" charset="-78"/>
                <a:cs typeface="Alexandria" pitchFamily="2" charset="-78"/>
              </a:rPr>
              <a:t>where the details of the deliverables cannot be clearly defined at the start</a:t>
            </a:r>
            <a:r>
              <a:rPr lang="en-US" dirty="0">
                <a:solidFill>
                  <a:prstClr val="black"/>
                </a:solidFill>
                <a:latin typeface="Alexandria" pitchFamily="2" charset="-78"/>
                <a:cs typeface="Alexandria" pitchFamily="2" charset="-78"/>
              </a:rPr>
              <a:t>.</a:t>
            </a:r>
          </a:p>
          <a:p>
            <a:pPr marL="342900" lvl="0" indent="-342900">
              <a:lnSpc>
                <a:spcPct val="20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This type of methodology is used in </a:t>
            </a:r>
            <a:r>
              <a:rPr lang="en-US" b="1" dirty="0">
                <a:solidFill>
                  <a:prstClr val="black"/>
                </a:solidFill>
                <a:latin typeface="Alexandria" pitchFamily="2" charset="-78"/>
                <a:cs typeface="Alexandria" pitchFamily="2" charset="-78"/>
              </a:rPr>
              <a:t>moderate-risk industries </a:t>
            </a:r>
            <a:r>
              <a:rPr lang="en-US" dirty="0">
                <a:solidFill>
                  <a:prstClr val="black"/>
                </a:solidFill>
                <a:latin typeface="Alexandria" pitchFamily="2" charset="-78"/>
                <a:cs typeface="Alexandria" pitchFamily="2" charset="-78"/>
              </a:rPr>
              <a:t>(manufacturing), and often use </a:t>
            </a:r>
            <a:r>
              <a:rPr lang="en-US" b="1" dirty="0">
                <a:solidFill>
                  <a:prstClr val="black"/>
                </a:solidFill>
                <a:latin typeface="Alexandria" pitchFamily="2" charset="-78"/>
                <a:cs typeface="Alexandria" pitchFamily="2" charset="-78"/>
              </a:rPr>
              <a:t>fixed price with variable fees/variable date contracts</a:t>
            </a:r>
            <a:r>
              <a:rPr lang="en-US" dirty="0">
                <a:solidFill>
                  <a:prstClr val="black"/>
                </a:solidFill>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pPr algn="ctr"/>
            <a:r>
              <a:rPr lang="en-US" sz="2400" dirty="0">
                <a:latin typeface="Alexandria" pitchFamily="2" charset="-78"/>
                <a:cs typeface="Alexandria" pitchFamily="2" charset="-78"/>
              </a:rPr>
              <a:t>Convergent Methodologies </a:t>
            </a:r>
          </a:p>
        </p:txBody>
      </p:sp>
    </p:spTree>
    <p:extLst>
      <p:ext uri="{BB962C8B-B14F-4D97-AF65-F5344CB8AC3E}">
        <p14:creationId xmlns:p14="http://schemas.microsoft.com/office/powerpoint/2010/main" val="34261875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2"/>
            <a:ext cx="99936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284948" cy="3416320"/>
          </a:xfrm>
          <a:prstGeom prst="rect">
            <a:avLst/>
          </a:prstGeom>
          <a:noFill/>
        </p:spPr>
        <p:txBody>
          <a:bodyPr wrap="square" rtlCol="0">
            <a:spAutoFit/>
          </a:bodyPr>
          <a:lstStyle/>
          <a:p>
            <a:pPr marL="342900" lvl="0" indent="-342900">
              <a:lnSpc>
                <a:spcPct val="15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These methodologies allow for the </a:t>
            </a:r>
            <a:r>
              <a:rPr lang="en-US" b="1" dirty="0">
                <a:solidFill>
                  <a:prstClr val="black"/>
                </a:solidFill>
                <a:latin typeface="Alexandria" pitchFamily="2" charset="-78"/>
                <a:cs typeface="Alexandria" pitchFamily="2" charset="-78"/>
              </a:rPr>
              <a:t>incremental</a:t>
            </a:r>
            <a:r>
              <a:rPr lang="en-US" dirty="0">
                <a:solidFill>
                  <a:prstClr val="black"/>
                </a:solidFill>
                <a:latin typeface="Alexandria" pitchFamily="2" charset="-78"/>
                <a:cs typeface="Alexandria" pitchFamily="2" charset="-78"/>
              </a:rPr>
              <a:t> building of project deliverables such as Scrum or Agile.</a:t>
            </a:r>
          </a:p>
          <a:p>
            <a:pPr marL="342900" lvl="0" indent="-342900">
              <a:lnSpc>
                <a:spcPct val="15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The advantage in such methodologies is that </a:t>
            </a:r>
            <a:r>
              <a:rPr lang="en-US" b="1" dirty="0">
                <a:solidFill>
                  <a:prstClr val="black"/>
                </a:solidFill>
                <a:latin typeface="Alexandria" pitchFamily="2" charset="-78"/>
                <a:cs typeface="Alexandria" pitchFamily="2" charset="-78"/>
              </a:rPr>
              <a:t>benefits are gradually delivered</a:t>
            </a:r>
            <a:r>
              <a:rPr lang="en-US" dirty="0">
                <a:solidFill>
                  <a:prstClr val="black"/>
                </a:solidFill>
                <a:latin typeface="Alexandria" pitchFamily="2" charset="-78"/>
                <a:cs typeface="Alexandria" pitchFamily="2" charset="-78"/>
              </a:rPr>
              <a:t>. </a:t>
            </a:r>
          </a:p>
          <a:p>
            <a:pPr marL="342900" lvl="0" indent="-342900">
              <a:lnSpc>
                <a:spcPct val="15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The sponsor and steering group are required to have an </a:t>
            </a:r>
            <a:r>
              <a:rPr lang="en-US" b="1" dirty="0">
                <a:solidFill>
                  <a:prstClr val="black"/>
                </a:solidFill>
                <a:latin typeface="Alexandria" pitchFamily="2" charset="-78"/>
                <a:cs typeface="Alexandria" pitchFamily="2" charset="-78"/>
              </a:rPr>
              <a:t>in-depth understanding of project requirements</a:t>
            </a:r>
            <a:r>
              <a:rPr lang="en-US" dirty="0">
                <a:solidFill>
                  <a:prstClr val="black"/>
                </a:solidFill>
                <a:latin typeface="Alexandria" pitchFamily="2" charset="-78"/>
                <a:cs typeface="Alexandria" pitchFamily="2" charset="-78"/>
              </a:rPr>
              <a:t> and priorities.</a:t>
            </a:r>
          </a:p>
          <a:p>
            <a:pPr marL="342900" lvl="0" indent="-342900">
              <a:lnSpc>
                <a:spcPct val="15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This type of methodology is used in</a:t>
            </a:r>
            <a:r>
              <a:rPr lang="en-US" b="1" dirty="0">
                <a:solidFill>
                  <a:prstClr val="black"/>
                </a:solidFill>
                <a:latin typeface="Alexandria" pitchFamily="2" charset="-78"/>
                <a:cs typeface="Alexandria" pitchFamily="2" charset="-78"/>
              </a:rPr>
              <a:t> high-risk industries</a:t>
            </a:r>
            <a:r>
              <a:rPr lang="en-US" dirty="0">
                <a:solidFill>
                  <a:prstClr val="black"/>
                </a:solidFill>
                <a:latin typeface="Alexandria" pitchFamily="2" charset="-78"/>
                <a:cs typeface="Alexandria" pitchFamily="2" charset="-78"/>
              </a:rPr>
              <a:t> (IT), and often use </a:t>
            </a:r>
            <a:r>
              <a:rPr lang="en-US" b="1" dirty="0">
                <a:solidFill>
                  <a:prstClr val="black"/>
                </a:solidFill>
                <a:latin typeface="Alexandria" pitchFamily="2" charset="-78"/>
                <a:cs typeface="Alexandria" pitchFamily="2" charset="-78"/>
              </a:rPr>
              <a:t>variable price/variable date contracts</a:t>
            </a:r>
            <a:r>
              <a:rPr lang="en-US" dirty="0">
                <a:solidFill>
                  <a:prstClr val="black"/>
                </a:solidFill>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4151836" y="749687"/>
            <a:ext cx="4195379" cy="461665"/>
          </a:xfrm>
          <a:prstGeom prst="rect">
            <a:avLst/>
          </a:prstGeom>
        </p:spPr>
        <p:txBody>
          <a:bodyPr wrap="none">
            <a:spAutoFit/>
          </a:bodyPr>
          <a:lstStyle/>
          <a:p>
            <a:r>
              <a:rPr lang="en-US" sz="2400" dirty="0">
                <a:latin typeface="Alexandria" pitchFamily="2" charset="-78"/>
                <a:cs typeface="Alexandria" pitchFamily="2" charset="-78"/>
              </a:rPr>
              <a:t>Emergent Methodologies</a:t>
            </a:r>
          </a:p>
        </p:txBody>
      </p:sp>
    </p:spTree>
    <p:extLst>
      <p:ext uri="{BB962C8B-B14F-4D97-AF65-F5344CB8AC3E}">
        <p14:creationId xmlns:p14="http://schemas.microsoft.com/office/powerpoint/2010/main" val="31300474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3888885"/>
          </a:xfrm>
          <a:prstGeom prst="rect">
            <a:avLst/>
          </a:prstGeom>
          <a:noFill/>
        </p:spPr>
        <p:txBody>
          <a:bodyPr wrap="square" rtlCol="0">
            <a:spAutoFit/>
          </a:bodyPr>
          <a:lstStyle/>
          <a:p>
            <a:pPr marL="342900" lvl="0" indent="-342900">
              <a:lnSpc>
                <a:spcPct val="20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The choice of project management methodology depends on p</a:t>
            </a:r>
            <a:r>
              <a:rPr lang="en-US" b="1" dirty="0">
                <a:solidFill>
                  <a:prstClr val="black"/>
                </a:solidFill>
                <a:latin typeface="Alexandria" pitchFamily="2" charset="-78"/>
                <a:cs typeface="Alexandria" pitchFamily="2" charset="-78"/>
              </a:rPr>
              <a:t>roject type </a:t>
            </a:r>
            <a:r>
              <a:rPr lang="en-US" dirty="0">
                <a:solidFill>
                  <a:prstClr val="black"/>
                </a:solidFill>
                <a:latin typeface="Alexandria" pitchFamily="2" charset="-78"/>
                <a:cs typeface="Alexandria" pitchFamily="2" charset="-78"/>
              </a:rPr>
              <a:t>and the </a:t>
            </a:r>
            <a:r>
              <a:rPr lang="en-US" b="1" dirty="0">
                <a:solidFill>
                  <a:prstClr val="black"/>
                </a:solidFill>
                <a:latin typeface="Alexandria" pitchFamily="2" charset="-78"/>
                <a:cs typeface="Alexandria" pitchFamily="2" charset="-78"/>
              </a:rPr>
              <a:t>nature of the project deliverable</a:t>
            </a:r>
            <a:r>
              <a:rPr lang="en-US" dirty="0">
                <a:solidFill>
                  <a:prstClr val="black"/>
                </a:solidFill>
                <a:latin typeface="Alexandria" pitchFamily="2" charset="-78"/>
                <a:cs typeface="Alexandria" pitchFamily="2" charset="-78"/>
              </a:rPr>
              <a:t>. </a:t>
            </a:r>
          </a:p>
          <a:p>
            <a:pPr marL="342900" lvl="0" indent="-342900">
              <a:lnSpc>
                <a:spcPct val="200000"/>
              </a:lnSpc>
              <a:buFont typeface="Wingdings" panose="05000000000000000000" pitchFamily="2" charset="2"/>
              <a:buChar char="Ø"/>
              <a:defRPr/>
            </a:pPr>
            <a:r>
              <a:rPr lang="en-US" dirty="0">
                <a:solidFill>
                  <a:prstClr val="black"/>
                </a:solidFill>
                <a:latin typeface="Alexandria" pitchFamily="2" charset="-78"/>
                <a:cs typeface="Alexandria" pitchFamily="2" charset="-78"/>
              </a:rPr>
              <a:t>The methodology chosen impacts the governance of the project, as it defines both:</a:t>
            </a:r>
          </a:p>
          <a:p>
            <a:pPr marL="342900" lvl="0" indent="-342900">
              <a:lnSpc>
                <a:spcPct val="200000"/>
              </a:lnSpc>
              <a:buFont typeface="Arial" panose="020B0604020202020204" pitchFamily="34" charset="0"/>
              <a:buChar char="•"/>
              <a:defRPr/>
            </a:pPr>
            <a:r>
              <a:rPr lang="en-US" dirty="0">
                <a:solidFill>
                  <a:prstClr val="black"/>
                </a:solidFill>
                <a:latin typeface="Alexandria" pitchFamily="2" charset="-78"/>
                <a:cs typeface="Alexandria" pitchFamily="2" charset="-78"/>
              </a:rPr>
              <a:t>The relationship between project manager and steering group.</a:t>
            </a:r>
          </a:p>
          <a:p>
            <a:pPr marL="342900" lvl="0" indent="-342900">
              <a:lnSpc>
                <a:spcPct val="200000"/>
              </a:lnSpc>
              <a:buFont typeface="Arial" panose="020B0604020202020204" pitchFamily="34" charset="0"/>
              <a:buChar char="•"/>
              <a:defRPr/>
            </a:pPr>
            <a:r>
              <a:rPr lang="en-US" dirty="0">
                <a:solidFill>
                  <a:prstClr val="black"/>
                </a:solidFill>
                <a:latin typeface="Alexandria" pitchFamily="2" charset="-78"/>
                <a:cs typeface="Alexandria" pitchFamily="2" charset="-78"/>
              </a:rPr>
              <a:t>The type of information exchanged during steering group and other governance and project meetings.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810533"/>
            <a:ext cx="6122342" cy="400110"/>
          </a:xfrm>
          <a:prstGeom prst="rect">
            <a:avLst/>
          </a:prstGeom>
          <a:noFill/>
        </p:spPr>
        <p:txBody>
          <a:bodyPr wrap="square" rtlCol="0">
            <a:spAutoFit/>
          </a:bodyPr>
          <a:lstStyle/>
          <a:p>
            <a:r>
              <a:rPr lang="en-US" sz="2000" b="1" dirty="0">
                <a:latin typeface="Alexandria" pitchFamily="2" charset="-78"/>
                <a:cs typeface="Alexandria" pitchFamily="2" charset="-78"/>
              </a:rPr>
              <a:t>Choice of Project Management Methodology </a:t>
            </a:r>
          </a:p>
        </p:txBody>
      </p:sp>
    </p:spTree>
    <p:extLst>
      <p:ext uri="{BB962C8B-B14F-4D97-AF65-F5344CB8AC3E}">
        <p14:creationId xmlns:p14="http://schemas.microsoft.com/office/powerpoint/2010/main" val="3985522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2780889"/>
          </a:xfrm>
          <a:prstGeom prst="rect">
            <a:avLst/>
          </a:prstGeom>
          <a:noFill/>
        </p:spPr>
        <p:txBody>
          <a:bodyPr wrap="square" rtlCol="0">
            <a:spAutoFit/>
          </a:bodyPr>
          <a:lstStyle/>
          <a:p>
            <a:pPr marL="457200" lvl="0" indent="-4572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Beside process and contract there is </a:t>
            </a:r>
            <a:r>
              <a:rPr lang="en-US" b="1" dirty="0">
                <a:solidFill>
                  <a:prstClr val="black"/>
                </a:solidFill>
                <a:latin typeface="Alexandria" pitchFamily="2" charset="-78"/>
                <a:cs typeface="Alexandria" pitchFamily="2" charset="-78"/>
              </a:rPr>
              <a:t>the human part of the project </a:t>
            </a:r>
            <a:r>
              <a:rPr lang="en-US" dirty="0">
                <a:solidFill>
                  <a:prstClr val="black"/>
                </a:solidFill>
                <a:latin typeface="Alexandria" pitchFamily="2" charset="-78"/>
                <a:cs typeface="Alexandria" pitchFamily="2" charset="-78"/>
              </a:rPr>
              <a:t>which also needs to be governed.</a:t>
            </a:r>
          </a:p>
          <a:p>
            <a:pPr marL="285750" lvl="0" indent="-285750">
              <a:lnSpc>
                <a:spcPct val="200000"/>
              </a:lnSpc>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457200" lvl="0" indent="-4572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For the project to be viable, it must align to </a:t>
            </a:r>
            <a:r>
              <a:rPr lang="en-US" b="1" dirty="0">
                <a:solidFill>
                  <a:prstClr val="black"/>
                </a:solidFill>
                <a:latin typeface="Alexandria" pitchFamily="2" charset="-78"/>
                <a:cs typeface="Alexandria" pitchFamily="2" charset="-78"/>
              </a:rPr>
              <a:t>the business, the parent and the project organizations</a:t>
            </a:r>
            <a:r>
              <a:rPr lang="en-US" dirty="0">
                <a:solidFill>
                  <a:prstClr val="black"/>
                </a:solidFill>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650958" cy="400110"/>
          </a:xfrm>
          <a:prstGeom prst="rect">
            <a:avLst/>
          </a:prstGeom>
          <a:noFill/>
        </p:spPr>
        <p:txBody>
          <a:bodyPr wrap="square" rtlCol="0">
            <a:spAutoFit/>
          </a:bodyPr>
          <a:lstStyle/>
          <a:p>
            <a:r>
              <a:rPr lang="en-US" sz="2000" b="1" dirty="0">
                <a:latin typeface="Alexandria" pitchFamily="2" charset="-78"/>
                <a:cs typeface="Alexandria" pitchFamily="2" charset="-78"/>
              </a:rPr>
              <a:t>Governance of the Project As An Agency</a:t>
            </a:r>
          </a:p>
        </p:txBody>
      </p:sp>
    </p:spTree>
    <p:extLst>
      <p:ext uri="{BB962C8B-B14F-4D97-AF65-F5344CB8AC3E}">
        <p14:creationId xmlns:p14="http://schemas.microsoft.com/office/powerpoint/2010/main" val="37943704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3438762"/>
          </a:xfrm>
          <a:prstGeom prst="rect">
            <a:avLst/>
          </a:prstGeom>
          <a:noFill/>
        </p:spPr>
        <p:txBody>
          <a:bodyPr wrap="square" rtlCol="0">
            <a:spAutoFit/>
          </a:bodyPr>
          <a:lstStyle/>
          <a:p>
            <a:pPr marL="457200" lvl="0" indent="-457200">
              <a:lnSpc>
                <a:spcPct val="250000"/>
              </a:lnSpc>
              <a:buFont typeface="Wingdings" panose="05000000000000000000" pitchFamily="2" charset="2"/>
              <a:buChar char="§"/>
              <a:defRPr/>
            </a:pPr>
            <a:r>
              <a:rPr lang="en-US" dirty="0">
                <a:solidFill>
                  <a:prstClr val="black"/>
                </a:solidFill>
                <a:latin typeface="Alexandria" pitchFamily="2" charset="-78"/>
                <a:cs typeface="Alexandria" pitchFamily="2" charset="-78"/>
              </a:rPr>
              <a:t>There is </a:t>
            </a:r>
            <a:r>
              <a:rPr lang="en-US" b="1" dirty="0">
                <a:solidFill>
                  <a:prstClr val="black"/>
                </a:solidFill>
                <a:latin typeface="Alexandria" pitchFamily="2" charset="-78"/>
                <a:cs typeface="Alexandria" pitchFamily="2" charset="-78"/>
              </a:rPr>
              <a:t>no one size fits all</a:t>
            </a:r>
            <a:r>
              <a:rPr lang="en-US" dirty="0">
                <a:solidFill>
                  <a:prstClr val="black"/>
                </a:solidFill>
                <a:latin typeface="Alexandria" pitchFamily="2" charset="-78"/>
                <a:cs typeface="Alexandria" pitchFamily="2" charset="-78"/>
              </a:rPr>
              <a:t> when it comes to project managers.</a:t>
            </a:r>
          </a:p>
          <a:p>
            <a:pPr marL="457200" lvl="0" indent="-457200">
              <a:lnSpc>
                <a:spcPct val="250000"/>
              </a:lnSpc>
              <a:buFont typeface="Wingdings" panose="05000000000000000000" pitchFamily="2" charset="2"/>
              <a:buChar char="§"/>
              <a:defRPr/>
            </a:pPr>
            <a:r>
              <a:rPr lang="en-US" b="1" dirty="0">
                <a:solidFill>
                  <a:prstClr val="black"/>
                </a:solidFill>
                <a:latin typeface="Alexandria" pitchFamily="2" charset="-78"/>
                <a:cs typeface="Alexandria" pitchFamily="2" charset="-78"/>
              </a:rPr>
              <a:t>Successful project managers </a:t>
            </a:r>
            <a:r>
              <a:rPr lang="en-US" dirty="0">
                <a:solidFill>
                  <a:prstClr val="black"/>
                </a:solidFill>
                <a:latin typeface="Alexandria" pitchFamily="2" charset="-78"/>
                <a:cs typeface="Alexandria" pitchFamily="2" charset="-78"/>
              </a:rPr>
              <a:t>need </a:t>
            </a:r>
            <a:r>
              <a:rPr lang="en-US" b="1" dirty="0">
                <a:solidFill>
                  <a:prstClr val="black"/>
                </a:solidFill>
                <a:latin typeface="Alexandria" pitchFamily="2" charset="-78"/>
                <a:cs typeface="Alexandria" pitchFamily="2" charset="-78"/>
              </a:rPr>
              <a:t>managerial competences </a:t>
            </a:r>
            <a:r>
              <a:rPr lang="en-US" dirty="0">
                <a:solidFill>
                  <a:prstClr val="black"/>
                </a:solidFill>
                <a:latin typeface="Alexandria" pitchFamily="2" charset="-78"/>
                <a:cs typeface="Alexandria" pitchFamily="2" charset="-78"/>
              </a:rPr>
              <a:t>that allow them to guide a team towards defined objectives.</a:t>
            </a:r>
          </a:p>
          <a:p>
            <a:pPr marL="457200" lvl="0" indent="-457200">
              <a:lnSpc>
                <a:spcPct val="250000"/>
              </a:lnSpc>
              <a:buFont typeface="Wingdings" panose="05000000000000000000" pitchFamily="2" charset="2"/>
              <a:buChar char="§"/>
              <a:defRPr/>
            </a:pPr>
            <a:r>
              <a:rPr lang="en-US" dirty="0">
                <a:solidFill>
                  <a:prstClr val="black"/>
                </a:solidFill>
                <a:latin typeface="Alexandria" pitchFamily="2" charset="-78"/>
                <a:cs typeface="Alexandria" pitchFamily="2" charset="-78"/>
              </a:rPr>
              <a:t> The </a:t>
            </a:r>
            <a:r>
              <a:rPr lang="en-US" b="1" dirty="0">
                <a:solidFill>
                  <a:prstClr val="black"/>
                </a:solidFill>
                <a:latin typeface="Alexandria" pitchFamily="2" charset="-78"/>
                <a:cs typeface="Alexandria" pitchFamily="2" charset="-78"/>
              </a:rPr>
              <a:t>type of these competences</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depends</a:t>
            </a:r>
            <a:r>
              <a:rPr lang="en-US" dirty="0">
                <a:solidFill>
                  <a:prstClr val="black"/>
                </a:solidFill>
                <a:latin typeface="Alexandria" pitchFamily="2" charset="-78"/>
                <a:cs typeface="Alexandria" pitchFamily="2" charset="-78"/>
              </a:rPr>
              <a:t> on the </a:t>
            </a:r>
            <a:r>
              <a:rPr lang="en-US" b="1" dirty="0">
                <a:solidFill>
                  <a:prstClr val="black"/>
                </a:solidFill>
                <a:latin typeface="Alexandria" pitchFamily="2" charset="-78"/>
                <a:cs typeface="Alexandria" pitchFamily="2" charset="-78"/>
              </a:rPr>
              <a:t>project size</a:t>
            </a: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industry</a:t>
            </a:r>
            <a:r>
              <a:rPr lang="en-US" dirty="0">
                <a:solidFill>
                  <a:prstClr val="black"/>
                </a:solidFill>
                <a:latin typeface="Alexandria" pitchFamily="2" charset="-78"/>
                <a:cs typeface="Alexandria" pitchFamily="2" charset="-78"/>
              </a:rPr>
              <a:t> and </a:t>
            </a:r>
            <a:r>
              <a:rPr lang="en-US" b="1" dirty="0">
                <a:solidFill>
                  <a:prstClr val="black"/>
                </a:solidFill>
                <a:latin typeface="Alexandria" pitchFamily="2" charset="-78"/>
                <a:cs typeface="Alexandria" pitchFamily="2" charset="-78"/>
              </a:rPr>
              <a:t>complexity</a:t>
            </a:r>
            <a:r>
              <a:rPr lang="en-US" dirty="0">
                <a:solidFill>
                  <a:prstClr val="black"/>
                </a:solidFill>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30887"/>
          </a:xfrm>
          <a:prstGeom prst="rect">
            <a:avLst/>
          </a:prstGeom>
          <a:noFill/>
        </p:spPr>
        <p:txBody>
          <a:bodyPr wrap="square" rtlCol="0">
            <a:spAutoFit/>
          </a:bodyPr>
          <a:lstStyle/>
          <a:p>
            <a:pPr algn="ctr"/>
            <a:r>
              <a:rPr lang="en-US" sz="2200" b="1" dirty="0">
                <a:latin typeface="Alexandria" pitchFamily="2" charset="-78"/>
                <a:cs typeface="Alexandria" pitchFamily="2" charset="-78"/>
              </a:rPr>
              <a:t>The Project Manager</a:t>
            </a:r>
          </a:p>
        </p:txBody>
      </p:sp>
    </p:spTree>
    <p:extLst>
      <p:ext uri="{BB962C8B-B14F-4D97-AF65-F5344CB8AC3E}">
        <p14:creationId xmlns:p14="http://schemas.microsoft.com/office/powerpoint/2010/main" val="973084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3493264"/>
          </a:xfrm>
          <a:prstGeom prst="rect">
            <a:avLst/>
          </a:prstGeom>
          <a:noFill/>
        </p:spPr>
        <p:txBody>
          <a:bodyPr wrap="square" rtlCol="0">
            <a:spAutoFit/>
          </a:bodyPr>
          <a:lstStyle/>
          <a:p>
            <a:pPr marL="457200" lvl="0" indent="-457200">
              <a:lnSpc>
                <a:spcPct val="150000"/>
              </a:lnSpc>
              <a:spcAft>
                <a:spcPts val="600"/>
              </a:spcAft>
              <a:buFont typeface="Wingdings" panose="05000000000000000000" pitchFamily="2" charset="2"/>
              <a:buChar char="Ø"/>
              <a:defRPr/>
            </a:pPr>
            <a:r>
              <a:rPr lang="en-US" b="1" dirty="0">
                <a:solidFill>
                  <a:prstClr val="black"/>
                </a:solidFill>
                <a:latin typeface="Alexandria" pitchFamily="2" charset="-78"/>
                <a:cs typeface="Alexandria" pitchFamily="2" charset="-78"/>
              </a:rPr>
              <a:t>Project managers </a:t>
            </a:r>
            <a:r>
              <a:rPr lang="en-US" dirty="0">
                <a:solidFill>
                  <a:prstClr val="black"/>
                </a:solidFill>
                <a:latin typeface="Alexandria" pitchFamily="2" charset="-78"/>
                <a:cs typeface="Alexandria" pitchFamily="2" charset="-78"/>
              </a:rPr>
              <a:t>working on large and/or complex projects </a:t>
            </a:r>
            <a:r>
              <a:rPr lang="en-US" b="1" dirty="0">
                <a:solidFill>
                  <a:prstClr val="black"/>
                </a:solidFill>
                <a:latin typeface="Alexandria" pitchFamily="2" charset="-78"/>
                <a:cs typeface="Alexandria" pitchFamily="2" charset="-78"/>
              </a:rPr>
              <a:t>must have</a:t>
            </a:r>
            <a:r>
              <a:rPr lang="en-US" dirty="0">
                <a:solidFill>
                  <a:prstClr val="black"/>
                </a:solidFill>
                <a:latin typeface="Alexandria" pitchFamily="2" charset="-78"/>
                <a:cs typeface="Alexandria" pitchFamily="2" charset="-78"/>
              </a:rPr>
              <a:t>:</a:t>
            </a:r>
          </a:p>
          <a:p>
            <a:pPr marL="457200" lvl="0" indent="-457200">
              <a:lnSpc>
                <a:spcPct val="150000"/>
              </a:lnSpc>
              <a:buFont typeface="Arial" panose="020B0604020202020204" pitchFamily="34" charset="0"/>
              <a:buChar char="•"/>
              <a:defRPr/>
            </a:pPr>
            <a:r>
              <a:rPr lang="en-US" dirty="0">
                <a:solidFill>
                  <a:prstClr val="black"/>
                </a:solidFill>
                <a:latin typeface="Alexandria" pitchFamily="2" charset="-78"/>
                <a:cs typeface="Alexandria" pitchFamily="2" charset="-78"/>
              </a:rPr>
              <a:t>Project management knowledge and experience (methodologies).</a:t>
            </a:r>
          </a:p>
          <a:p>
            <a:pPr marL="457200" lvl="0" indent="-457200">
              <a:lnSpc>
                <a:spcPct val="150000"/>
              </a:lnSpc>
              <a:buFont typeface="Arial" panose="020B0604020202020204" pitchFamily="34" charset="0"/>
              <a:buChar char="•"/>
              <a:defRPr/>
            </a:pPr>
            <a:r>
              <a:rPr lang="en-US" dirty="0">
                <a:solidFill>
                  <a:prstClr val="black"/>
                </a:solidFill>
                <a:latin typeface="Alexandria" pitchFamily="2" charset="-78"/>
                <a:cs typeface="Alexandria" pitchFamily="2" charset="-78"/>
              </a:rPr>
              <a:t>Business area(s) related knowledge (benefits). </a:t>
            </a:r>
          </a:p>
          <a:p>
            <a:pPr marL="457200" lvl="0" indent="-457200">
              <a:lnSpc>
                <a:spcPct val="150000"/>
              </a:lnSpc>
              <a:buFont typeface="Arial" panose="020B0604020202020204" pitchFamily="34" charset="0"/>
              <a:buChar char="•"/>
              <a:defRPr/>
            </a:pPr>
            <a:r>
              <a:rPr lang="en-US" dirty="0">
                <a:solidFill>
                  <a:prstClr val="black"/>
                </a:solidFill>
                <a:latin typeface="Alexandria" pitchFamily="2" charset="-78"/>
                <a:cs typeface="Alexandria" pitchFamily="2" charset="-78"/>
              </a:rPr>
              <a:t>Engagement and communication (team members and project clients). </a:t>
            </a:r>
          </a:p>
          <a:p>
            <a:pPr marL="457200" lvl="0" indent="-457200">
              <a:lnSpc>
                <a:spcPct val="150000"/>
              </a:lnSpc>
              <a:buFont typeface="Arial" panose="020B0604020202020204" pitchFamily="34" charset="0"/>
              <a:buChar char="•"/>
              <a:defRPr/>
            </a:pPr>
            <a:r>
              <a:rPr lang="en-US" dirty="0">
                <a:solidFill>
                  <a:prstClr val="black"/>
                </a:solidFill>
                <a:latin typeface="Alexandria" pitchFamily="2" charset="-78"/>
                <a:cs typeface="Alexandria" pitchFamily="2" charset="-78"/>
              </a:rPr>
              <a:t>Leadership capabilities (doing the right things).</a:t>
            </a:r>
          </a:p>
          <a:p>
            <a:pPr marL="457200" lvl="0" indent="-457200">
              <a:lnSpc>
                <a:spcPct val="150000"/>
              </a:lnSpc>
              <a:buFont typeface="Arial" panose="020B0604020202020204" pitchFamily="34" charset="0"/>
              <a:buChar char="•"/>
              <a:defRPr/>
            </a:pPr>
            <a:r>
              <a:rPr lang="en-US" dirty="0">
                <a:solidFill>
                  <a:prstClr val="black"/>
                </a:solidFill>
                <a:latin typeface="Alexandria" pitchFamily="2" charset="-78"/>
                <a:cs typeface="Alexandria" pitchFamily="2" charset="-78"/>
              </a:rPr>
              <a:t>Intellectual, emotional and managerial capabilities (people and process).</a:t>
            </a:r>
          </a:p>
          <a:p>
            <a:pPr marL="457200" lvl="0" indent="-457200">
              <a:lnSpc>
                <a:spcPct val="150000"/>
              </a:lnSpc>
              <a:buFont typeface="Arial" panose="020B0604020202020204" pitchFamily="34" charset="0"/>
              <a:buChar char="•"/>
              <a:defRPr/>
            </a:pPr>
            <a:r>
              <a:rPr lang="en-US" dirty="0">
                <a:solidFill>
                  <a:prstClr val="black"/>
                </a:solidFill>
                <a:latin typeface="Alexandria" pitchFamily="2" charset="-78"/>
                <a:cs typeface="Alexandria" pitchFamily="2" charset="-78"/>
              </a:rPr>
              <a:t>Creativity and risk management (uncertainty).</a:t>
            </a:r>
          </a:p>
          <a:p>
            <a:pPr marL="457200" lvl="0" indent="-457200">
              <a:lnSpc>
                <a:spcPct val="150000"/>
              </a:lnSpc>
              <a:buFont typeface="Arial" panose="020B0604020202020204" pitchFamily="34" charset="0"/>
              <a:buChar char="•"/>
              <a:defRPr/>
            </a:pPr>
            <a:r>
              <a:rPr lang="en-US" dirty="0">
                <a:solidFill>
                  <a:prstClr val="black"/>
                </a:solidFill>
                <a:latin typeface="Alexandria" pitchFamily="2" charset="-78"/>
                <a:cs typeface="Alexandria" pitchFamily="2" charset="-78"/>
              </a:rPr>
              <a:t>Conscientiousness and self-awareness (reasonableness).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Project Manager Competencies</a:t>
            </a:r>
          </a:p>
        </p:txBody>
      </p:sp>
    </p:spTree>
    <p:extLst>
      <p:ext uri="{BB962C8B-B14F-4D97-AF65-F5344CB8AC3E}">
        <p14:creationId xmlns:p14="http://schemas.microsoft.com/office/powerpoint/2010/main" val="23377369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2780889"/>
          </a:xfrm>
          <a:prstGeom prst="rect">
            <a:avLst/>
          </a:prstGeom>
          <a:noFill/>
        </p:spPr>
        <p:txBody>
          <a:bodyPr wrap="square" rtlCol="0">
            <a:spAutoFit/>
          </a:bodyPr>
          <a:lstStyle/>
          <a:p>
            <a:pPr marL="457200" lvl="0" indent="-4572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Steering groups should evaluate the specific leadership needs for each project and </a:t>
            </a:r>
            <a:r>
              <a:rPr lang="en-US" b="1" dirty="0">
                <a:solidFill>
                  <a:prstClr val="black"/>
                </a:solidFill>
                <a:latin typeface="Alexandria" pitchFamily="2" charset="-78"/>
                <a:cs typeface="Alexandria" pitchFamily="2" charset="-78"/>
              </a:rPr>
              <a:t>match project types with appropriate project managers</a:t>
            </a:r>
            <a:r>
              <a:rPr lang="en-US" dirty="0">
                <a:solidFill>
                  <a:prstClr val="black"/>
                </a:solidFill>
                <a:latin typeface="Alexandria" pitchFamily="2" charset="-78"/>
                <a:cs typeface="Alexandria" pitchFamily="2" charset="-78"/>
              </a:rPr>
              <a:t>.</a:t>
            </a:r>
          </a:p>
          <a:p>
            <a:pPr marL="457200" lvl="0" indent="-457200">
              <a:lnSpc>
                <a:spcPct val="200000"/>
              </a:lnSpc>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457200" lvl="0" indent="-457200">
              <a:lnSpc>
                <a:spcPct val="200000"/>
              </a:lnSpc>
              <a:buFont typeface="Wingdings" panose="05000000000000000000" pitchFamily="2" charset="2"/>
              <a:buChar char="§"/>
              <a:defRPr/>
            </a:pPr>
            <a:r>
              <a:rPr lang="en-US" b="1" dirty="0">
                <a:solidFill>
                  <a:prstClr val="black"/>
                </a:solidFill>
                <a:latin typeface="Alexandria" pitchFamily="2" charset="-78"/>
                <a:cs typeface="Alexandria" pitchFamily="2" charset="-78"/>
              </a:rPr>
              <a:t>A good project manager may Not have the necessary competencies from the outset</a:t>
            </a:r>
            <a:r>
              <a:rPr lang="en-US" dirty="0">
                <a:solidFill>
                  <a:prstClr val="black"/>
                </a:solidFill>
                <a:latin typeface="Alexandria" pitchFamily="2" charset="-78"/>
                <a:cs typeface="Alexandria" pitchFamily="2" charset="-78"/>
              </a:rPr>
              <a:t>; these can be developed </a:t>
            </a:r>
            <a:r>
              <a:rPr lang="en-US" b="1" dirty="0">
                <a:solidFill>
                  <a:prstClr val="black"/>
                </a:solidFill>
                <a:latin typeface="Alexandria" pitchFamily="2" charset="-78"/>
                <a:cs typeface="Alexandria" pitchFamily="2" charset="-78"/>
              </a:rPr>
              <a:t>during the project</a:t>
            </a:r>
            <a:r>
              <a:rPr lang="en-US" dirty="0">
                <a:solidFill>
                  <a:prstClr val="black"/>
                </a:solidFill>
                <a:latin typeface="Alexandria" pitchFamily="2" charset="-78"/>
                <a:cs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44940" y="804774"/>
            <a:ext cx="5803606" cy="400110"/>
          </a:xfrm>
          <a:prstGeom prst="rect">
            <a:avLst/>
          </a:prstGeom>
          <a:noFill/>
        </p:spPr>
        <p:txBody>
          <a:bodyPr wrap="square" rtlCol="0">
            <a:spAutoFit/>
          </a:bodyPr>
          <a:lstStyle/>
          <a:p>
            <a:r>
              <a:rPr lang="en-US" sz="2000" b="1" dirty="0">
                <a:latin typeface="Alexandria" pitchFamily="2" charset="-78"/>
                <a:cs typeface="Alexandria" pitchFamily="2" charset="-78"/>
              </a:rPr>
              <a:t>Choosing an Appropriate Project Manager</a:t>
            </a:r>
          </a:p>
        </p:txBody>
      </p:sp>
    </p:spTree>
    <p:extLst>
      <p:ext uri="{BB962C8B-B14F-4D97-AF65-F5344CB8AC3E}">
        <p14:creationId xmlns:p14="http://schemas.microsoft.com/office/powerpoint/2010/main" val="36756410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9CCE12-18BF-4055-AB49-EC4D7F23363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6B935981-2C13-4FE8-8145-DEA17231771B}"/>
              </a:ext>
            </a:extLst>
          </p:cNvPr>
          <p:cNvSpPr/>
          <p:nvPr/>
        </p:nvSpPr>
        <p:spPr>
          <a:xfrm>
            <a:off x="1181062" y="1285191"/>
            <a:ext cx="9345750" cy="4664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5E513B8-6FD3-487C-86FA-398CCCDF82C8}"/>
              </a:ext>
            </a:extLst>
          </p:cNvPr>
          <p:cNvSpPr txBox="1"/>
          <p:nvPr/>
        </p:nvSpPr>
        <p:spPr>
          <a:xfrm>
            <a:off x="1270660" y="1468531"/>
            <a:ext cx="8822636" cy="4616007"/>
          </a:xfrm>
          <a:prstGeom prst="rect">
            <a:avLst/>
          </a:prstGeom>
          <a:noFill/>
        </p:spPr>
        <p:txBody>
          <a:bodyPr wrap="square" rtlCol="0">
            <a:spAutoFit/>
          </a:bodyPr>
          <a:lstStyle/>
          <a:p>
            <a:pPr marL="342900" lvl="0" indent="-342900">
              <a:lnSpc>
                <a:spcPct val="150000"/>
              </a:lnSpc>
              <a:buFont typeface="+mj-lt"/>
              <a:buAutoNum type="arabicPeriod"/>
            </a:pPr>
            <a:r>
              <a:rPr lang="en-US" dirty="0">
                <a:latin typeface="Alexandria" pitchFamily="2" charset="-78"/>
                <a:cs typeface="Alexandria" pitchFamily="2" charset="-78"/>
              </a:rPr>
              <a:t>Adaptive Governance</a:t>
            </a:r>
            <a:br>
              <a:rPr lang="en-US" dirty="0">
                <a:latin typeface="Alexandria" pitchFamily="2" charset="-78"/>
                <a:cs typeface="Alexandria" pitchFamily="2" charset="-78"/>
              </a:rPr>
            </a:br>
            <a:r>
              <a:rPr lang="en-US" dirty="0">
                <a:latin typeface="Alexandria" pitchFamily="2" charset="-78"/>
                <a:cs typeface="Alexandria" pitchFamily="2" charset="-78"/>
              </a:rPr>
              <a:t>→ Flexible structures that evolve with project phases</a:t>
            </a:r>
          </a:p>
          <a:p>
            <a:pPr marL="342900" lvl="0" indent="-342900">
              <a:lnSpc>
                <a:spcPct val="150000"/>
              </a:lnSpc>
              <a:buFont typeface="+mj-lt"/>
              <a:buAutoNum type="arabicPeriod"/>
            </a:pPr>
            <a:r>
              <a:rPr lang="en-US" dirty="0">
                <a:latin typeface="Alexandria" pitchFamily="2" charset="-78"/>
                <a:cs typeface="Alexandria" pitchFamily="2" charset="-78"/>
              </a:rPr>
              <a:t>Data-Driven Governance</a:t>
            </a:r>
            <a:br>
              <a:rPr lang="en-US" dirty="0">
                <a:latin typeface="Alexandria" pitchFamily="2" charset="-78"/>
                <a:cs typeface="Alexandria" pitchFamily="2" charset="-78"/>
              </a:rPr>
            </a:br>
            <a:r>
              <a:rPr lang="en-US" dirty="0">
                <a:latin typeface="Alexandria" pitchFamily="2" charset="-78"/>
                <a:cs typeface="Alexandria" pitchFamily="2" charset="-78"/>
              </a:rPr>
              <a:t>→ AI and analytics for real-time performance monitoring &amp; risk prediction</a:t>
            </a:r>
          </a:p>
          <a:p>
            <a:pPr marL="342900" lvl="0" indent="-342900">
              <a:lnSpc>
                <a:spcPct val="150000"/>
              </a:lnSpc>
              <a:buFont typeface="+mj-lt"/>
              <a:buAutoNum type="arabicPeriod"/>
            </a:pPr>
            <a:r>
              <a:rPr lang="en-US" dirty="0">
                <a:latin typeface="Alexandria" pitchFamily="2" charset="-78"/>
                <a:cs typeface="Alexandria" pitchFamily="2" charset="-78"/>
              </a:rPr>
              <a:t>ESG Integration</a:t>
            </a:r>
            <a:br>
              <a:rPr lang="en-US" dirty="0">
                <a:latin typeface="Alexandria" pitchFamily="2" charset="-78"/>
                <a:cs typeface="Alexandria" pitchFamily="2" charset="-78"/>
              </a:rPr>
            </a:br>
            <a:r>
              <a:rPr lang="en-US" dirty="0">
                <a:latin typeface="Alexandria" pitchFamily="2" charset="-78"/>
                <a:cs typeface="Alexandria" pitchFamily="2" charset="-78"/>
              </a:rPr>
              <a:t>→ Environmental, Social, and Governance criteria as success metrics</a:t>
            </a:r>
          </a:p>
          <a:p>
            <a:pPr marL="342900" lvl="0" indent="-342900">
              <a:lnSpc>
                <a:spcPct val="150000"/>
              </a:lnSpc>
              <a:buFont typeface="+mj-lt"/>
              <a:buAutoNum type="arabicPeriod"/>
            </a:pPr>
            <a:r>
              <a:rPr lang="en-US" dirty="0">
                <a:latin typeface="Alexandria" pitchFamily="2" charset="-78"/>
                <a:cs typeface="Alexandria" pitchFamily="2" charset="-78"/>
              </a:rPr>
              <a:t>Digital Governance</a:t>
            </a:r>
            <a:br>
              <a:rPr lang="en-US" dirty="0">
                <a:latin typeface="Alexandria" pitchFamily="2" charset="-78"/>
                <a:cs typeface="Alexandria" pitchFamily="2" charset="-78"/>
              </a:rPr>
            </a:br>
            <a:r>
              <a:rPr lang="en-US" dirty="0">
                <a:latin typeface="Alexandria" pitchFamily="2" charset="-78"/>
                <a:cs typeface="Alexandria" pitchFamily="2" charset="-78"/>
              </a:rPr>
              <a:t>→ Integrated PMIS platforms, live dashboards, cloud-based oversight</a:t>
            </a:r>
          </a:p>
          <a:p>
            <a:pPr marL="342900" lvl="0" indent="-342900">
              <a:lnSpc>
                <a:spcPct val="150000"/>
              </a:lnSpc>
              <a:buFont typeface="+mj-lt"/>
              <a:buAutoNum type="arabicPeriod"/>
            </a:pPr>
            <a:r>
              <a:rPr lang="en-US" dirty="0">
                <a:latin typeface="Alexandria" pitchFamily="2" charset="-78"/>
                <a:cs typeface="Alexandria" pitchFamily="2" charset="-78"/>
              </a:rPr>
              <a:t>Value Chain Governance</a:t>
            </a:r>
            <a:br>
              <a:rPr lang="en-US" dirty="0">
                <a:latin typeface="Alexandria" pitchFamily="2" charset="-78"/>
                <a:cs typeface="Alexandria" pitchFamily="2" charset="-78"/>
              </a:rPr>
            </a:br>
            <a:r>
              <a:rPr lang="en-US" dirty="0">
                <a:latin typeface="Alexandria" pitchFamily="2" charset="-78"/>
                <a:cs typeface="Alexandria" pitchFamily="2" charset="-78"/>
              </a:rPr>
              <a:t>→ Critical for mega-projects and public-private partnerships (PPPs)</a:t>
            </a:r>
          </a:p>
          <a:p>
            <a:pPr marL="457200" indent="-457200">
              <a:lnSpc>
                <a:spcPct val="150000"/>
              </a:lnSpc>
              <a:buFont typeface="+mj-lt"/>
              <a:buAutoNum type="arabicPeriod"/>
            </a:pPr>
            <a:endParaRPr lang="en-US"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BD2468DF-BD6A-44D5-B7A7-7F49314D7C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5E53A4F-224C-489E-AF57-21B08D2A3D34}"/>
              </a:ext>
            </a:extLst>
          </p:cNvPr>
          <p:cNvSpPr txBox="1"/>
          <p:nvPr/>
        </p:nvSpPr>
        <p:spPr>
          <a:xfrm>
            <a:off x="2575170" y="587060"/>
            <a:ext cx="6032744" cy="769441"/>
          </a:xfrm>
          <a:prstGeom prst="rect">
            <a:avLst/>
          </a:prstGeom>
          <a:noFill/>
        </p:spPr>
        <p:txBody>
          <a:bodyPr wrap="square" rtlCol="0">
            <a:spAutoFit/>
          </a:bodyPr>
          <a:lstStyle/>
          <a:p>
            <a:pPr algn="ctr"/>
            <a:r>
              <a:rPr lang="en-US" sz="2200" dirty="0">
                <a:latin typeface="Alexandria" pitchFamily="2" charset="-78"/>
                <a:cs typeface="Alexandria" pitchFamily="2" charset="-78"/>
              </a:rPr>
              <a:t>Emerging Trends in Project Governance (2023–2025)</a:t>
            </a:r>
          </a:p>
        </p:txBody>
      </p:sp>
    </p:spTree>
    <p:extLst>
      <p:ext uri="{BB962C8B-B14F-4D97-AF65-F5344CB8AC3E}">
        <p14:creationId xmlns:p14="http://schemas.microsoft.com/office/powerpoint/2010/main" val="5581866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3C1352-72FC-42A4-915A-EE649B3FE8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AD801DEB-3951-4B72-97BA-092E5956A78B}"/>
              </a:ext>
            </a:extLst>
          </p:cNvPr>
          <p:cNvSpPr/>
          <p:nvPr/>
        </p:nvSpPr>
        <p:spPr>
          <a:xfrm>
            <a:off x="1181062" y="1285192"/>
            <a:ext cx="9345750" cy="4918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26942A1-9016-4C6D-826F-FE78EE2C5BFB}"/>
              </a:ext>
            </a:extLst>
          </p:cNvPr>
          <p:cNvSpPr txBox="1"/>
          <p:nvPr/>
        </p:nvSpPr>
        <p:spPr>
          <a:xfrm>
            <a:off x="1270660" y="1468531"/>
            <a:ext cx="8822636" cy="4656916"/>
          </a:xfrm>
          <a:prstGeom prst="rect">
            <a:avLst/>
          </a:prstGeom>
          <a:noFill/>
        </p:spPr>
        <p:txBody>
          <a:bodyPr wrap="square" rtlCol="0">
            <a:spAutoFit/>
          </a:bodyPr>
          <a:lstStyle/>
          <a:p>
            <a:pPr marL="342900" lvl="0" indent="-342900">
              <a:lnSpc>
                <a:spcPct val="150000"/>
              </a:lnSpc>
              <a:buFont typeface="+mj-lt"/>
              <a:buAutoNum type="arabicPeriod"/>
            </a:pPr>
            <a:r>
              <a:rPr lang="en-US" sz="2000" dirty="0">
                <a:latin typeface="Alexandria" pitchFamily="2" charset="-78"/>
                <a:cs typeface="Alexandria" pitchFamily="2" charset="-78"/>
              </a:rPr>
              <a:t>PMI’s Governance Framework</a:t>
            </a:r>
            <a:br>
              <a:rPr lang="en-US" sz="2000" dirty="0">
                <a:latin typeface="Alexandria" pitchFamily="2" charset="-78"/>
                <a:cs typeface="Alexandria" pitchFamily="2" charset="-78"/>
              </a:rPr>
            </a:br>
            <a:r>
              <a:rPr lang="en-US" sz="2000" dirty="0">
                <a:latin typeface="Alexandria" pitchFamily="2" charset="-78"/>
                <a:cs typeface="Alexandria" pitchFamily="2" charset="-78"/>
              </a:rPr>
              <a:t>→ Focus on portfolios, programs, and projects</a:t>
            </a:r>
          </a:p>
          <a:p>
            <a:pPr marL="342900" lvl="0" indent="-342900">
              <a:lnSpc>
                <a:spcPct val="150000"/>
              </a:lnSpc>
              <a:buFont typeface="+mj-lt"/>
              <a:buAutoNum type="arabicPeriod"/>
            </a:pPr>
            <a:r>
              <a:rPr lang="en-US" sz="2000" dirty="0">
                <a:latin typeface="Alexandria" pitchFamily="2" charset="-78"/>
                <a:cs typeface="Alexandria" pitchFamily="2" charset="-78"/>
              </a:rPr>
              <a:t>UK OGC Gateway Process</a:t>
            </a:r>
            <a:br>
              <a:rPr lang="en-US" sz="2000" dirty="0">
                <a:latin typeface="Alexandria" pitchFamily="2" charset="-78"/>
                <a:cs typeface="Alexandria" pitchFamily="2" charset="-78"/>
              </a:rPr>
            </a:br>
            <a:r>
              <a:rPr lang="en-US" sz="2000" dirty="0">
                <a:latin typeface="Alexandria" pitchFamily="2" charset="-78"/>
                <a:cs typeface="Alexandria" pitchFamily="2" charset="-78"/>
              </a:rPr>
              <a:t>→ Decision gates at key milestones</a:t>
            </a:r>
          </a:p>
          <a:p>
            <a:pPr marL="342900" lvl="0" indent="-342900">
              <a:lnSpc>
                <a:spcPct val="150000"/>
              </a:lnSpc>
              <a:buFont typeface="+mj-lt"/>
              <a:buAutoNum type="arabicPeriod"/>
            </a:pPr>
            <a:r>
              <a:rPr lang="en-US" sz="2000" dirty="0">
                <a:latin typeface="Alexandria" pitchFamily="2" charset="-78"/>
                <a:cs typeface="Alexandria" pitchFamily="2" charset="-78"/>
              </a:rPr>
              <a:t>ISO 21505:2023</a:t>
            </a:r>
            <a:br>
              <a:rPr lang="en-US" sz="2000" dirty="0">
                <a:latin typeface="Alexandria" pitchFamily="2" charset="-78"/>
                <a:cs typeface="Alexandria" pitchFamily="2" charset="-78"/>
              </a:rPr>
            </a:br>
            <a:r>
              <a:rPr lang="en-US" sz="2000" dirty="0">
                <a:latin typeface="Alexandria" pitchFamily="2" charset="-78"/>
                <a:cs typeface="Alexandria" pitchFamily="2" charset="-78"/>
              </a:rPr>
              <a:t>→ International standard for project governance principles</a:t>
            </a:r>
          </a:p>
          <a:p>
            <a:pPr marL="342900" lvl="0" indent="-342900">
              <a:lnSpc>
                <a:spcPct val="150000"/>
              </a:lnSpc>
              <a:buFont typeface="+mj-lt"/>
              <a:buAutoNum type="arabicPeriod"/>
            </a:pPr>
            <a:r>
              <a:rPr lang="en-US" sz="2000" dirty="0">
                <a:latin typeface="Alexandria" pitchFamily="2" charset="-78"/>
                <a:cs typeface="Alexandria" pitchFamily="2" charset="-78"/>
              </a:rPr>
              <a:t>PMBOK® Guide – 7th Edition</a:t>
            </a:r>
            <a:br>
              <a:rPr lang="en-US" sz="2000" dirty="0">
                <a:latin typeface="Alexandria" pitchFamily="2" charset="-78"/>
                <a:cs typeface="Alexandria" pitchFamily="2" charset="-78"/>
              </a:rPr>
            </a:br>
            <a:r>
              <a:rPr lang="en-US" sz="2000" dirty="0">
                <a:latin typeface="Alexandria" pitchFamily="2" charset="-78"/>
                <a:cs typeface="Alexandria" pitchFamily="2" charset="-78"/>
              </a:rPr>
              <a:t>→ Shift from processes to principles and outcomes</a:t>
            </a:r>
          </a:p>
          <a:p>
            <a:pPr marL="342900" indent="-342900">
              <a:lnSpc>
                <a:spcPct val="150000"/>
              </a:lnSpc>
              <a:buFont typeface="+mj-lt"/>
              <a:buAutoNum type="arabicPeriod"/>
            </a:pPr>
            <a:r>
              <a:rPr lang="en-US" sz="2000" dirty="0">
                <a:latin typeface="Alexandria" pitchFamily="2" charset="-78"/>
                <a:cs typeface="Alexandria" pitchFamily="2" charset="-78"/>
              </a:rPr>
              <a:t>💡 Saudi Context: These frameworks are increasingly adopted in Vision 2030 mega-projects (e.g., NEOM, Quality of Life Program) </a:t>
            </a:r>
          </a:p>
        </p:txBody>
      </p:sp>
      <p:pic>
        <p:nvPicPr>
          <p:cNvPr id="6" name="Graphic 21">
            <a:extLst>
              <a:ext uri="{FF2B5EF4-FFF2-40B4-BE49-F238E27FC236}">
                <a16:creationId xmlns:a16="http://schemas.microsoft.com/office/drawing/2014/main" id="{08B420DE-0CE4-472A-AFD1-BCCA3A839E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9F0D1DA-17C6-4D7D-BFD6-35F8808F23A1}"/>
              </a:ext>
            </a:extLst>
          </p:cNvPr>
          <p:cNvSpPr txBox="1"/>
          <p:nvPr/>
        </p:nvSpPr>
        <p:spPr>
          <a:xfrm>
            <a:off x="2575170" y="654295"/>
            <a:ext cx="6032744" cy="430887"/>
          </a:xfrm>
          <a:prstGeom prst="rect">
            <a:avLst/>
          </a:prstGeom>
          <a:noFill/>
        </p:spPr>
        <p:txBody>
          <a:bodyPr wrap="square" rtlCol="0">
            <a:spAutoFit/>
          </a:bodyPr>
          <a:lstStyle/>
          <a:p>
            <a:r>
              <a:rPr lang="en-US" sz="2200" dirty="0">
                <a:latin typeface="Alexandria" pitchFamily="2" charset="-78"/>
                <a:cs typeface="Alexandria" pitchFamily="2" charset="-78"/>
              </a:rPr>
              <a:t>Global Project Governance Frameworks</a:t>
            </a:r>
          </a:p>
        </p:txBody>
      </p:sp>
    </p:spTree>
    <p:extLst>
      <p:ext uri="{BB962C8B-B14F-4D97-AF65-F5344CB8AC3E}">
        <p14:creationId xmlns:p14="http://schemas.microsoft.com/office/powerpoint/2010/main" val="36564912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113C041-EBA8-4D9F-9408-78D5564B7B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0E8B3992-71D2-4292-AFBE-76D5757405B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82DCBE1-1E85-4691-8F0A-87E570F0A5F4}"/>
              </a:ext>
            </a:extLst>
          </p:cNvPr>
          <p:cNvSpPr txBox="1"/>
          <p:nvPr/>
        </p:nvSpPr>
        <p:spPr>
          <a:xfrm>
            <a:off x="1270660" y="1468531"/>
            <a:ext cx="8822636" cy="4200509"/>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Challenge:</a:t>
            </a:r>
            <a:br>
              <a:rPr lang="en-US" dirty="0">
                <a:latin typeface="Alexandria" pitchFamily="2" charset="-78"/>
                <a:cs typeface="Alexandria" pitchFamily="2" charset="-78"/>
              </a:rPr>
            </a:br>
            <a:r>
              <a:rPr lang="en-US" dirty="0">
                <a:latin typeface="Alexandria" pitchFamily="2" charset="-78"/>
                <a:cs typeface="Alexandria" pitchFamily="2" charset="-78"/>
              </a:rPr>
              <a:t>Ultra-large-scale, multi-stakeholder, high-risk, long-duration project</a:t>
            </a: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Governance Practices:</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Independent Project Board</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Specialized technical committees (tech, environment, community)</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Decision gates with external reviewers</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Integrated digital command center for real-time oversight</a:t>
            </a: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Outcome:</a:t>
            </a:r>
            <a:br>
              <a:rPr lang="en-US" dirty="0">
                <a:latin typeface="Alexandria" pitchFamily="2" charset="-78"/>
                <a:cs typeface="Alexandria" pitchFamily="2" charset="-78"/>
              </a:rPr>
            </a:br>
            <a:r>
              <a:rPr lang="en-US" dirty="0">
                <a:latin typeface="Alexandria" pitchFamily="2" charset="-78"/>
                <a:cs typeface="Alexandria" pitchFamily="2" charset="-78"/>
              </a:rPr>
              <a:t>Enhanced investor confidence, improved risk control, and strategic alignment</a:t>
            </a:r>
          </a:p>
        </p:txBody>
      </p:sp>
      <p:pic>
        <p:nvPicPr>
          <p:cNvPr id="6" name="Graphic 21">
            <a:extLst>
              <a:ext uri="{FF2B5EF4-FFF2-40B4-BE49-F238E27FC236}">
                <a16:creationId xmlns:a16="http://schemas.microsoft.com/office/drawing/2014/main" id="{B4F7E930-671D-43EE-87BA-7AAFB9CAFA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08A3E6E-E500-454F-80F5-674BA052C887}"/>
              </a:ext>
            </a:extLst>
          </p:cNvPr>
          <p:cNvSpPr txBox="1"/>
          <p:nvPr/>
        </p:nvSpPr>
        <p:spPr>
          <a:xfrm>
            <a:off x="2575170" y="654295"/>
            <a:ext cx="6032744" cy="369332"/>
          </a:xfrm>
          <a:prstGeom prst="rect">
            <a:avLst/>
          </a:prstGeom>
          <a:noFill/>
        </p:spPr>
        <p:txBody>
          <a:bodyPr wrap="square" rtlCol="0">
            <a:spAutoFit/>
          </a:bodyPr>
          <a:lstStyle/>
          <a:p>
            <a:pPr algn="ctr"/>
            <a:r>
              <a:rPr lang="en-US" dirty="0">
                <a:latin typeface="Alexandria" pitchFamily="2" charset="-78"/>
                <a:cs typeface="Alexandria" pitchFamily="2" charset="-78"/>
              </a:rPr>
              <a:t>Case Study 1 – NEOM (Saudi Arabia)</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31446349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5001504-3C00-4A22-8B1E-4684F971631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2CAD75D8-33D7-480F-A327-D0F87A04237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C9A549E-5504-48FC-B5BF-D2E981D17068}"/>
              </a:ext>
            </a:extLst>
          </p:cNvPr>
          <p:cNvSpPr txBox="1"/>
          <p:nvPr/>
        </p:nvSpPr>
        <p:spPr>
          <a:xfrm>
            <a:off x="1270660" y="1468531"/>
            <a:ext cx="8822636" cy="3369512"/>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Objective: Digitize services across 200+ hospitals</a:t>
            </a:r>
            <a:endParaRPr lang="en-US" sz="1600" dirty="0">
              <a:latin typeface="Alexandria" pitchFamily="2" charset="-78"/>
              <a:cs typeface="Alexandria" pitchFamily="2" charset="-78"/>
            </a:endParaRP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Governance Approach:</a:t>
            </a:r>
            <a:endParaRPr lang="en-US" sz="1600" dirty="0">
              <a:latin typeface="Alexandria" pitchFamily="2" charset="-78"/>
              <a:cs typeface="Alexandria" pitchFamily="2" charset="-78"/>
            </a:endParaRP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Regional "Digital Governance Officers"</a:t>
            </a:r>
            <a:endParaRPr lang="en-US" sz="1600" dirty="0">
              <a:latin typeface="Alexandria" pitchFamily="2" charset="-78"/>
              <a:cs typeface="Alexandria" pitchFamily="2" charset="-78"/>
            </a:endParaRP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KPIs directly linked to Vision 2030 (e.g., patient satisfaction)</a:t>
            </a:r>
            <a:endParaRPr lang="en-US" sz="1600" dirty="0">
              <a:latin typeface="Alexandria" pitchFamily="2" charset="-78"/>
              <a:cs typeface="Alexandria" pitchFamily="2" charset="-78"/>
            </a:endParaRP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Cloud-based tracking dashboards</a:t>
            </a:r>
            <a:endParaRPr lang="en-US" sz="1600" dirty="0">
              <a:latin typeface="Alexandria" pitchFamily="2" charset="-78"/>
              <a:cs typeface="Alexandria" pitchFamily="2" charset="-78"/>
            </a:endParaRP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Key Lessons:</a:t>
            </a:r>
            <a:endParaRPr lang="en-US" sz="1600" dirty="0">
              <a:latin typeface="Alexandria" pitchFamily="2" charset="-78"/>
              <a:cs typeface="Alexandria" pitchFamily="2" charset="-78"/>
            </a:endParaRP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Early engagement of end-users</a:t>
            </a:r>
            <a:endParaRPr lang="en-US" sz="1600" dirty="0">
              <a:latin typeface="Alexandria" pitchFamily="2" charset="-78"/>
              <a:cs typeface="Alexandria" pitchFamily="2" charset="-78"/>
            </a:endParaRP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Clear separation between governance and implementation teams</a:t>
            </a:r>
            <a:endParaRPr lang="en-US" sz="16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D5994658-4B99-46A0-A5A5-0678DFF0F9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AEF9EA8-110E-44E6-A7DB-445B1DEF93F6}"/>
              </a:ext>
            </a:extLst>
          </p:cNvPr>
          <p:cNvSpPr txBox="1"/>
          <p:nvPr/>
        </p:nvSpPr>
        <p:spPr>
          <a:xfrm>
            <a:off x="2575170" y="654295"/>
            <a:ext cx="6032744" cy="646331"/>
          </a:xfrm>
          <a:prstGeom prst="rect">
            <a:avLst/>
          </a:prstGeom>
          <a:noFill/>
        </p:spPr>
        <p:txBody>
          <a:bodyPr wrap="square" rtlCol="0">
            <a:spAutoFit/>
          </a:bodyPr>
          <a:lstStyle/>
          <a:p>
            <a:pPr algn="ctr"/>
            <a:r>
              <a:rPr lang="en-US" dirty="0">
                <a:latin typeface="Alexandria" pitchFamily="2" charset="-78"/>
                <a:cs typeface="Alexandria" pitchFamily="2" charset="-78"/>
              </a:rPr>
              <a:t>Case Study 2 – Digital Transformation in Saudi Ministry of Health</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23445185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B2961-16E9-4269-8E1A-A56CDEEE332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4110D948-8B24-44F0-8CB2-A07A5142D73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DD2A1EF-629F-4DE0-8923-A1483F6459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D5C3E79-FD32-463D-AA50-58ADFA73C935}"/>
              </a:ext>
            </a:extLst>
          </p:cNvPr>
          <p:cNvSpPr txBox="1"/>
          <p:nvPr/>
        </p:nvSpPr>
        <p:spPr>
          <a:xfrm>
            <a:off x="2485572" y="617697"/>
            <a:ext cx="6032744" cy="461665"/>
          </a:xfrm>
          <a:prstGeom prst="rect">
            <a:avLst/>
          </a:prstGeom>
          <a:noFill/>
        </p:spPr>
        <p:txBody>
          <a:bodyPr wrap="square" rtlCol="0">
            <a:spAutoFit/>
          </a:bodyPr>
          <a:lstStyle/>
          <a:p>
            <a:pPr algn="ctr"/>
            <a:r>
              <a:rPr lang="en-US" sz="2400" spc="-25" dirty="0">
                <a:solidFill>
                  <a:schemeClr val="dk1"/>
                </a:solidFill>
                <a:latin typeface="Alexandria" pitchFamily="2" charset="-78"/>
                <a:cs typeface="Alexandria" pitchFamily="2" charset="-78"/>
              </a:rPr>
              <a:t>Practical Governance Tools</a:t>
            </a:r>
          </a:p>
        </p:txBody>
      </p:sp>
      <p:graphicFrame>
        <p:nvGraphicFramePr>
          <p:cNvPr id="7" name="Table 6">
            <a:extLst>
              <a:ext uri="{FF2B5EF4-FFF2-40B4-BE49-F238E27FC236}">
                <a16:creationId xmlns:a16="http://schemas.microsoft.com/office/drawing/2014/main" id="{4D9AB4AF-6DD0-433C-B218-BAC7AFF51EE9}"/>
              </a:ext>
            </a:extLst>
          </p:cNvPr>
          <p:cNvGraphicFramePr>
            <a:graphicFrameLocks noGrp="1"/>
          </p:cNvGraphicFramePr>
          <p:nvPr>
            <p:extLst>
              <p:ext uri="{D42A27DB-BD31-4B8C-83A1-F6EECF244321}">
                <p14:modId xmlns:p14="http://schemas.microsoft.com/office/powerpoint/2010/main" val="3240704191"/>
              </p:ext>
            </p:extLst>
          </p:nvPr>
        </p:nvGraphicFramePr>
        <p:xfrm>
          <a:off x="1452282" y="1562095"/>
          <a:ext cx="8861612" cy="3897672"/>
        </p:xfrm>
        <a:graphic>
          <a:graphicData uri="http://schemas.openxmlformats.org/drawingml/2006/table">
            <a:tbl>
              <a:tblPr firstRow="1" firstCol="1" bandRow="1">
                <a:tableStyleId>{5C22544A-7EE6-4342-B048-85BDC9FD1C3A}</a:tableStyleId>
              </a:tblPr>
              <a:tblGrid>
                <a:gridCol w="3249713">
                  <a:extLst>
                    <a:ext uri="{9D8B030D-6E8A-4147-A177-3AD203B41FA5}">
                      <a16:colId xmlns:a16="http://schemas.microsoft.com/office/drawing/2014/main" val="4123693485"/>
                    </a:ext>
                  </a:extLst>
                </a:gridCol>
                <a:gridCol w="5611899">
                  <a:extLst>
                    <a:ext uri="{9D8B030D-6E8A-4147-A177-3AD203B41FA5}">
                      <a16:colId xmlns:a16="http://schemas.microsoft.com/office/drawing/2014/main" val="2408823772"/>
                    </a:ext>
                  </a:extLst>
                </a:gridCol>
              </a:tblGrid>
              <a:tr h="448266">
                <a:tc>
                  <a:txBody>
                    <a:bodyPr/>
                    <a:lstStyle/>
                    <a:p>
                      <a:pPr>
                        <a:lnSpc>
                          <a:spcPct val="107000"/>
                        </a:lnSpc>
                      </a:pPr>
                      <a:endParaRPr lang="en-US" sz="1800" dirty="0">
                        <a:effectLst/>
                        <a:latin typeface="Alexandria" pitchFamily="2" charset="-78"/>
                        <a:cs typeface="Alexandria" pitchFamily="2" charset="-78"/>
                      </a:endParaRPr>
                    </a:p>
                  </a:txBody>
                  <a:tcPr marL="114300" marR="114300" marT="76200" marB="76200" anchor="b"/>
                </a:tc>
                <a:tc>
                  <a:txBody>
                    <a:bodyPr/>
                    <a:lstStyle/>
                    <a:p>
                      <a:pPr>
                        <a:lnSpc>
                          <a:spcPct val="107000"/>
                        </a:lnSpc>
                      </a:pPr>
                      <a:endParaRPr lang="en-US" sz="1800">
                        <a:effectLst/>
                        <a:latin typeface="Alexandria" pitchFamily="2" charset="-78"/>
                        <a:cs typeface="Alexandria" pitchFamily="2" charset="-78"/>
                      </a:endParaRPr>
                    </a:p>
                  </a:txBody>
                  <a:tcPr marL="114300" marR="114300" marT="76200" marB="76200" anchor="b"/>
                </a:tc>
                <a:extLst>
                  <a:ext uri="{0D108BD9-81ED-4DB2-BD59-A6C34878D82A}">
                    <a16:rowId xmlns:a16="http://schemas.microsoft.com/office/drawing/2014/main" val="151656286"/>
                  </a:ext>
                </a:extLst>
              </a:tr>
              <a:tr h="925890">
                <a:tc>
                  <a:txBody>
                    <a:bodyPr/>
                    <a:lstStyle/>
                    <a:p>
                      <a:pPr marL="0" marR="0">
                        <a:lnSpc>
                          <a:spcPts val="1800"/>
                        </a:lnSpc>
                        <a:spcBef>
                          <a:spcPts val="0"/>
                        </a:spcBef>
                        <a:spcAft>
                          <a:spcPts val="0"/>
                        </a:spcAft>
                      </a:pPr>
                      <a:r>
                        <a:rPr lang="en-US" sz="1800" spc="25" dirty="0">
                          <a:effectLst/>
                          <a:latin typeface="Alexandria" pitchFamily="2" charset="-78"/>
                          <a:cs typeface="Alexandria" pitchFamily="2" charset="-78"/>
                        </a:rPr>
                        <a:t>RACI Matrix</a:t>
                      </a:r>
                      <a:endParaRPr lang="en-US" sz="1800" dirty="0">
                        <a:effectLst/>
                        <a:latin typeface="Alexandria" pitchFamily="2" charset="-78"/>
                        <a:ea typeface="Calibri" panose="020F0502020204030204" pitchFamily="34" charset="0"/>
                        <a:cs typeface="Alexandria" pitchFamily="2" charset="-78"/>
                      </a:endParaRPr>
                    </a:p>
                  </a:txBody>
                  <a:tcPr marL="114300" marR="114300" marT="114300" marB="114300" anchor="b"/>
                </a:tc>
                <a:tc>
                  <a:txBody>
                    <a:bodyPr/>
                    <a:lstStyle/>
                    <a:p>
                      <a:pPr marL="0" marR="0">
                        <a:lnSpc>
                          <a:spcPts val="1800"/>
                        </a:lnSpc>
                        <a:spcBef>
                          <a:spcPts val="0"/>
                        </a:spcBef>
                        <a:spcAft>
                          <a:spcPts val="0"/>
                        </a:spcAft>
                      </a:pPr>
                      <a:r>
                        <a:rPr lang="en-US" sz="1800" spc="-25" dirty="0">
                          <a:effectLst/>
                          <a:latin typeface="Alexandria" pitchFamily="2" charset="-78"/>
                          <a:cs typeface="Alexandria" pitchFamily="2" charset="-78"/>
                        </a:rPr>
                        <a:t>Clarify who is </a:t>
                      </a:r>
                      <a:r>
                        <a:rPr lang="en-US" sz="1800" spc="25" dirty="0">
                          <a:effectLst/>
                          <a:latin typeface="Alexandria" pitchFamily="2" charset="-78"/>
                          <a:cs typeface="Alexandria" pitchFamily="2" charset="-78"/>
                        </a:rPr>
                        <a:t>Responsible, Accountable, </a:t>
                      </a:r>
                      <a:r>
                        <a:rPr lang="en-US" sz="1800" kern="1200" spc="-25" dirty="0">
                          <a:solidFill>
                            <a:schemeClr val="dk1"/>
                          </a:solidFill>
                          <a:latin typeface="Alexandria" pitchFamily="2" charset="-78"/>
                          <a:ea typeface="+mn-ea"/>
                          <a:cs typeface="Alexandria" pitchFamily="2" charset="-78"/>
                        </a:rPr>
                        <a:t>Consulted</a:t>
                      </a:r>
                      <a:r>
                        <a:rPr lang="en-US" sz="1800" spc="25" dirty="0">
                          <a:effectLst/>
                          <a:latin typeface="Alexandria" pitchFamily="2" charset="-78"/>
                          <a:cs typeface="Alexandria" pitchFamily="2" charset="-78"/>
                        </a:rPr>
                        <a:t>, Informed</a:t>
                      </a:r>
                      <a:endParaRPr lang="en-US" sz="1800" dirty="0">
                        <a:effectLst/>
                        <a:latin typeface="Alexandria" pitchFamily="2" charset="-78"/>
                        <a:ea typeface="Calibri" panose="020F0502020204030204" pitchFamily="34" charset="0"/>
                        <a:cs typeface="Alexandria" pitchFamily="2" charset="-78"/>
                      </a:endParaRPr>
                    </a:p>
                  </a:txBody>
                  <a:tcPr marL="114300" marR="114300" marT="114300" marB="114300" anchor="b"/>
                </a:tc>
                <a:extLst>
                  <a:ext uri="{0D108BD9-81ED-4DB2-BD59-A6C34878D82A}">
                    <a16:rowId xmlns:a16="http://schemas.microsoft.com/office/drawing/2014/main" val="2013401826"/>
                  </a:ext>
                </a:extLst>
              </a:tr>
              <a:tr h="918858">
                <a:tc>
                  <a:txBody>
                    <a:bodyPr/>
                    <a:lstStyle/>
                    <a:p>
                      <a:pPr marL="0" marR="0">
                        <a:lnSpc>
                          <a:spcPts val="1800"/>
                        </a:lnSpc>
                        <a:spcBef>
                          <a:spcPts val="0"/>
                        </a:spcBef>
                        <a:spcAft>
                          <a:spcPts val="0"/>
                        </a:spcAft>
                      </a:pPr>
                      <a:r>
                        <a:rPr lang="en-US" sz="1800" spc="25" dirty="0">
                          <a:effectLst/>
                          <a:latin typeface="Alexandria" pitchFamily="2" charset="-78"/>
                          <a:cs typeface="Alexandria" pitchFamily="2" charset="-78"/>
                        </a:rPr>
                        <a:t>Project Charter</a:t>
                      </a:r>
                      <a:endParaRPr lang="en-US" sz="1800" dirty="0">
                        <a:effectLst/>
                        <a:latin typeface="Alexandria" pitchFamily="2" charset="-78"/>
                        <a:ea typeface="Calibri" panose="020F0502020204030204" pitchFamily="34" charset="0"/>
                        <a:cs typeface="Alexandria" pitchFamily="2" charset="-78"/>
                      </a:endParaRPr>
                    </a:p>
                  </a:txBody>
                  <a:tcPr marL="114300" marR="114300" marT="114300" marB="114300" anchor="b"/>
                </a:tc>
                <a:tc>
                  <a:txBody>
                    <a:bodyPr/>
                    <a:lstStyle/>
                    <a:p>
                      <a:pPr marL="0" marR="0">
                        <a:lnSpc>
                          <a:spcPts val="1800"/>
                        </a:lnSpc>
                        <a:spcBef>
                          <a:spcPts val="0"/>
                        </a:spcBef>
                        <a:spcAft>
                          <a:spcPts val="0"/>
                        </a:spcAft>
                      </a:pPr>
                      <a:r>
                        <a:rPr lang="en-US" sz="1800" spc="-25" dirty="0">
                          <a:effectLst/>
                          <a:latin typeface="Alexandria" pitchFamily="2" charset="-78"/>
                          <a:cs typeface="Alexandria" pitchFamily="2" charset="-78"/>
                        </a:rPr>
                        <a:t>Formal authorization document approved by executive leadership</a:t>
                      </a:r>
                      <a:endParaRPr lang="en-US" sz="1800" dirty="0">
                        <a:effectLst/>
                        <a:latin typeface="Alexandria" pitchFamily="2" charset="-78"/>
                        <a:ea typeface="Calibri" panose="020F0502020204030204" pitchFamily="34" charset="0"/>
                        <a:cs typeface="Alexandria" pitchFamily="2" charset="-78"/>
                      </a:endParaRPr>
                    </a:p>
                  </a:txBody>
                  <a:tcPr marL="114300" marR="114300" marT="114300" marB="114300" anchor="b"/>
                </a:tc>
                <a:extLst>
                  <a:ext uri="{0D108BD9-81ED-4DB2-BD59-A6C34878D82A}">
                    <a16:rowId xmlns:a16="http://schemas.microsoft.com/office/drawing/2014/main" val="1329717145"/>
                  </a:ext>
                </a:extLst>
              </a:tr>
              <a:tr h="918858">
                <a:tc>
                  <a:txBody>
                    <a:bodyPr/>
                    <a:lstStyle/>
                    <a:p>
                      <a:pPr marL="0" marR="0">
                        <a:lnSpc>
                          <a:spcPts val="1800"/>
                        </a:lnSpc>
                        <a:spcBef>
                          <a:spcPts val="0"/>
                        </a:spcBef>
                        <a:spcAft>
                          <a:spcPts val="0"/>
                        </a:spcAft>
                      </a:pPr>
                      <a:r>
                        <a:rPr lang="en-US" sz="1800" spc="25" dirty="0">
                          <a:effectLst/>
                          <a:latin typeface="Alexandria" pitchFamily="2" charset="-78"/>
                          <a:cs typeface="Alexandria" pitchFamily="2" charset="-78"/>
                        </a:rPr>
                        <a:t>Risk Register</a:t>
                      </a:r>
                      <a:endParaRPr lang="en-US" sz="1800" dirty="0">
                        <a:effectLst/>
                        <a:latin typeface="Alexandria" pitchFamily="2" charset="-78"/>
                        <a:ea typeface="Calibri" panose="020F0502020204030204" pitchFamily="34" charset="0"/>
                        <a:cs typeface="Alexandria" pitchFamily="2" charset="-78"/>
                      </a:endParaRPr>
                    </a:p>
                  </a:txBody>
                  <a:tcPr marL="114300" marR="114300" marT="114300" marB="114300" anchor="b"/>
                </a:tc>
                <a:tc>
                  <a:txBody>
                    <a:bodyPr/>
                    <a:lstStyle/>
                    <a:p>
                      <a:pPr marL="0" marR="0">
                        <a:lnSpc>
                          <a:spcPts val="1800"/>
                        </a:lnSpc>
                        <a:spcBef>
                          <a:spcPts val="0"/>
                        </a:spcBef>
                        <a:spcAft>
                          <a:spcPts val="0"/>
                        </a:spcAft>
                      </a:pPr>
                      <a:r>
                        <a:rPr lang="en-US" sz="1800" spc="-25" dirty="0">
                          <a:effectLst/>
                          <a:latin typeface="Alexandria" pitchFamily="2" charset="-78"/>
                          <a:cs typeface="Alexandria" pitchFamily="2" charset="-78"/>
                        </a:rPr>
                        <a:t>Centralized log of risks, linked to governance review cycles</a:t>
                      </a:r>
                      <a:endParaRPr lang="en-US" sz="1800" dirty="0">
                        <a:effectLst/>
                        <a:latin typeface="Alexandria" pitchFamily="2" charset="-78"/>
                        <a:ea typeface="Calibri" panose="020F0502020204030204" pitchFamily="34" charset="0"/>
                        <a:cs typeface="Alexandria" pitchFamily="2" charset="-78"/>
                      </a:endParaRPr>
                    </a:p>
                  </a:txBody>
                  <a:tcPr marL="114300" marR="114300" marT="114300" marB="114300" anchor="b"/>
                </a:tc>
                <a:extLst>
                  <a:ext uri="{0D108BD9-81ED-4DB2-BD59-A6C34878D82A}">
                    <a16:rowId xmlns:a16="http://schemas.microsoft.com/office/drawing/2014/main" val="3318176810"/>
                  </a:ext>
                </a:extLst>
              </a:tr>
              <a:tr h="609466">
                <a:tc>
                  <a:txBody>
                    <a:bodyPr/>
                    <a:lstStyle/>
                    <a:p>
                      <a:pPr marL="0" marR="0">
                        <a:lnSpc>
                          <a:spcPts val="1800"/>
                        </a:lnSpc>
                        <a:spcBef>
                          <a:spcPts val="0"/>
                        </a:spcBef>
                        <a:spcAft>
                          <a:spcPts val="0"/>
                        </a:spcAft>
                      </a:pPr>
                      <a:r>
                        <a:rPr lang="en-US" sz="1800" spc="25">
                          <a:effectLst/>
                          <a:latin typeface="Alexandria" pitchFamily="2" charset="-78"/>
                          <a:cs typeface="Alexandria" pitchFamily="2" charset="-78"/>
                        </a:rPr>
                        <a:t>Performance Dashboard</a:t>
                      </a:r>
                      <a:endParaRPr lang="en-US" sz="1800">
                        <a:effectLst/>
                        <a:latin typeface="Alexandria" pitchFamily="2" charset="-78"/>
                        <a:ea typeface="Calibri" panose="020F0502020204030204" pitchFamily="34" charset="0"/>
                        <a:cs typeface="Alexandria" pitchFamily="2" charset="-78"/>
                      </a:endParaRPr>
                    </a:p>
                  </a:txBody>
                  <a:tcPr marL="114300" marR="114300" marT="114300" marB="114300" anchor="b"/>
                </a:tc>
                <a:tc>
                  <a:txBody>
                    <a:bodyPr/>
                    <a:lstStyle/>
                    <a:p>
                      <a:pPr marL="0" marR="0">
                        <a:lnSpc>
                          <a:spcPts val="1800"/>
                        </a:lnSpc>
                        <a:spcBef>
                          <a:spcPts val="0"/>
                        </a:spcBef>
                        <a:spcAft>
                          <a:spcPts val="0"/>
                        </a:spcAft>
                      </a:pPr>
                      <a:r>
                        <a:rPr lang="en-US" sz="1800" spc="-25" dirty="0">
                          <a:effectLst/>
                          <a:latin typeface="Alexandria" pitchFamily="2" charset="-78"/>
                          <a:cs typeface="Alexandria" pitchFamily="2" charset="-78"/>
                        </a:rPr>
                        <a:t>Real-time KPIs (e.g., Power BI + Primavera integration)</a:t>
                      </a:r>
                      <a:endParaRPr lang="en-US" sz="1800" dirty="0">
                        <a:effectLst/>
                        <a:latin typeface="Alexandria" pitchFamily="2" charset="-78"/>
                        <a:ea typeface="Calibri" panose="020F0502020204030204" pitchFamily="34" charset="0"/>
                        <a:cs typeface="Alexandria" pitchFamily="2" charset="-78"/>
                      </a:endParaRPr>
                    </a:p>
                  </a:txBody>
                  <a:tcPr marL="114300" marR="114300" marT="114300" marB="114300" anchor="b"/>
                </a:tc>
                <a:extLst>
                  <a:ext uri="{0D108BD9-81ED-4DB2-BD59-A6C34878D82A}">
                    <a16:rowId xmlns:a16="http://schemas.microsoft.com/office/drawing/2014/main" val="3319868496"/>
                  </a:ext>
                </a:extLst>
              </a:tr>
            </a:tbl>
          </a:graphicData>
        </a:graphic>
      </p:graphicFrame>
    </p:spTree>
    <p:extLst>
      <p:ext uri="{BB962C8B-B14F-4D97-AF65-F5344CB8AC3E}">
        <p14:creationId xmlns:p14="http://schemas.microsoft.com/office/powerpoint/2010/main" val="2105604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96DACEC-E69A-4E3C-A743-62A714C91E44}"/>
              </a:ext>
            </a:extLst>
          </p:cNvPr>
          <p:cNvSpPr/>
          <p:nvPr/>
        </p:nvSpPr>
        <p:spPr>
          <a:xfrm>
            <a:off x="1181062" y="1285192"/>
            <a:ext cx="1030272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7BF5B2D-51C0-492F-BBBA-3D512BAE3861}"/>
              </a:ext>
            </a:extLst>
          </p:cNvPr>
          <p:cNvSpPr txBox="1"/>
          <p:nvPr/>
        </p:nvSpPr>
        <p:spPr>
          <a:xfrm>
            <a:off x="1270660" y="1468531"/>
            <a:ext cx="9740278" cy="378501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Smart Tools for Modern Project Governance</a:t>
            </a: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Smartsheet: Automates workflows (e.g., approval chains, alerts).</a:t>
            </a: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Monday.com: Visual real-time tracking of tasks, budgets, and KPIs.</a:t>
            </a: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Jira: Supports Agile governance with sprint-based delivery and change logs.</a:t>
            </a: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Oracle PPM: Enterprise-level portfolio governance for strategic resource allocation.</a:t>
            </a:r>
          </a:p>
          <a:p>
            <a:pPr marL="285750" indent="-285750">
              <a:lnSpc>
                <a:spcPct val="150000"/>
              </a:lnSpc>
              <a:buFont typeface="Arial" panose="020B0604020202020204" pitchFamily="34" charset="0"/>
              <a:buChar char="•"/>
            </a:pPr>
            <a:r>
              <a:rPr lang="en-US" i="1" dirty="0">
                <a:latin typeface="Alexandria" pitchFamily="2" charset="-78"/>
                <a:cs typeface="Alexandria" pitchFamily="2" charset="-78"/>
              </a:rPr>
              <a:t>Example</a:t>
            </a:r>
            <a:r>
              <a:rPr lang="en-US" dirty="0">
                <a:latin typeface="Alexandria" pitchFamily="2" charset="-78"/>
                <a:cs typeface="Alexandria" pitchFamily="2" charset="-78"/>
              </a:rPr>
              <a:t>: In a hospital construction project, Smartsheet auto-sends budget reports to sponsors; Monday.com shows delayed tasks; Jira governs a digital health app team; Oracle PPM helps the Ministry prioritize health projects.</a:t>
            </a:r>
          </a:p>
        </p:txBody>
      </p:sp>
      <p:pic>
        <p:nvPicPr>
          <p:cNvPr id="5" name="Graphic 21">
            <a:extLst>
              <a:ext uri="{FF2B5EF4-FFF2-40B4-BE49-F238E27FC236}">
                <a16:creationId xmlns:a16="http://schemas.microsoft.com/office/drawing/2014/main" id="{0DFA8CA9-E628-466A-BDC5-540CCE1A8E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FD8E79D-3912-42E7-8495-B2D46450323D}"/>
              </a:ext>
            </a:extLst>
          </p:cNvPr>
          <p:cNvSpPr txBox="1"/>
          <p:nvPr/>
        </p:nvSpPr>
        <p:spPr>
          <a:xfrm>
            <a:off x="2575170" y="654295"/>
            <a:ext cx="6032744" cy="400110"/>
          </a:xfrm>
          <a:prstGeom prst="rect">
            <a:avLst/>
          </a:prstGeom>
          <a:noFill/>
        </p:spPr>
        <p:txBody>
          <a:bodyPr wrap="square" rtlCol="0">
            <a:spAutoFit/>
          </a:bodyPr>
          <a:lstStyle/>
          <a:p>
            <a:r>
              <a:rPr lang="en-US" sz="2000" dirty="0">
                <a:latin typeface="Alexandria" pitchFamily="2" charset="-78"/>
                <a:cs typeface="Alexandria" pitchFamily="2" charset="-78"/>
              </a:rPr>
              <a:t>Smart Tools for Modern Project Governance</a:t>
            </a:r>
          </a:p>
        </p:txBody>
      </p:sp>
    </p:spTree>
    <p:extLst>
      <p:ext uri="{BB962C8B-B14F-4D97-AF65-F5344CB8AC3E}">
        <p14:creationId xmlns:p14="http://schemas.microsoft.com/office/powerpoint/2010/main" val="18614388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B789D0-16C2-4DDD-925B-89BBC55BD8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4AA08C73-A2C5-44C8-B500-35664DC13ECD}"/>
              </a:ext>
            </a:extLst>
          </p:cNvPr>
          <p:cNvSpPr/>
          <p:nvPr/>
        </p:nvSpPr>
        <p:spPr>
          <a:xfrm>
            <a:off x="1181061" y="1285192"/>
            <a:ext cx="9885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7650ECC-87C8-4E5B-AAEE-EAB9B601B201}"/>
              </a:ext>
            </a:extLst>
          </p:cNvPr>
          <p:cNvSpPr txBox="1"/>
          <p:nvPr/>
        </p:nvSpPr>
        <p:spPr>
          <a:xfrm>
            <a:off x="1270660" y="1468531"/>
            <a:ext cx="9365964" cy="3695114"/>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000" dirty="0">
                <a:latin typeface="Alexandria" pitchFamily="2" charset="-78"/>
                <a:cs typeface="Alexandria" pitchFamily="2" charset="-78"/>
              </a:rPr>
              <a:t>Automates repetitive governance processes such as approvals, escalations, and status reporting.</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In a public infrastructure project, Smartsheet triggers an automated approval chain: when a change request is submitted, it routes to the project sponsor, then to the steering committee, and logs the decision—reducing approval time from 10 days to 2.</a:t>
            </a:r>
          </a:p>
        </p:txBody>
      </p:sp>
      <p:pic>
        <p:nvPicPr>
          <p:cNvPr id="6" name="Graphic 21">
            <a:extLst>
              <a:ext uri="{FF2B5EF4-FFF2-40B4-BE49-F238E27FC236}">
                <a16:creationId xmlns:a16="http://schemas.microsoft.com/office/drawing/2014/main" id="{25056CB1-E27B-45C7-8233-4EF59B9CED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D753244-34EE-4AC2-862F-1FCF27F3B27D}"/>
              </a:ext>
            </a:extLst>
          </p:cNvPr>
          <p:cNvSpPr txBox="1"/>
          <p:nvPr/>
        </p:nvSpPr>
        <p:spPr>
          <a:xfrm>
            <a:off x="2575170" y="654295"/>
            <a:ext cx="6032744" cy="461665"/>
          </a:xfrm>
          <a:prstGeom prst="rect">
            <a:avLst/>
          </a:prstGeom>
          <a:noFill/>
        </p:spPr>
        <p:txBody>
          <a:bodyPr wrap="square" rtlCol="0">
            <a:spAutoFit/>
          </a:bodyPr>
          <a:lstStyle/>
          <a:p>
            <a:r>
              <a:rPr lang="en-US" sz="2400" dirty="0">
                <a:latin typeface="Alexandria" pitchFamily="2" charset="-78"/>
                <a:cs typeface="Alexandria" pitchFamily="2" charset="-78"/>
              </a:rPr>
              <a:t>Smartsheet – Workflow Automation</a:t>
            </a:r>
          </a:p>
        </p:txBody>
      </p:sp>
    </p:spTree>
    <p:extLst>
      <p:ext uri="{BB962C8B-B14F-4D97-AF65-F5344CB8AC3E}">
        <p14:creationId xmlns:p14="http://schemas.microsoft.com/office/powerpoint/2010/main" val="26399009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7C34A8-170A-4837-B6A1-CB5AEBC705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1EA23671-F1E8-4728-BC66-AE005D6D476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33FE0A7-8C39-4A0E-BB3B-D617595FC417}"/>
              </a:ext>
            </a:extLst>
          </p:cNvPr>
          <p:cNvSpPr txBox="1"/>
          <p:nvPr/>
        </p:nvSpPr>
        <p:spPr>
          <a:xfrm>
            <a:off x="1270660" y="1468531"/>
            <a:ext cx="8822636" cy="3695114"/>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Provides intuitive dashboards to monitor tasks, budgets, risks, and stakeholder feedback in real time.</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A startup launching a digital marketing campaign uses Monday.com to track daily ad spend, conversion rates, and team workload. The governance board accesses the live dashboard weekly—no manual reports needed.</a:t>
            </a:r>
          </a:p>
        </p:txBody>
      </p:sp>
      <p:pic>
        <p:nvPicPr>
          <p:cNvPr id="6" name="Graphic 21">
            <a:extLst>
              <a:ext uri="{FF2B5EF4-FFF2-40B4-BE49-F238E27FC236}">
                <a16:creationId xmlns:a16="http://schemas.microsoft.com/office/drawing/2014/main" id="{EE4CF3F1-50B2-4F89-9B44-7EEC9E1B00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C793933-3EB4-485A-A152-47D4A0217715}"/>
              </a:ext>
            </a:extLst>
          </p:cNvPr>
          <p:cNvSpPr txBox="1"/>
          <p:nvPr/>
        </p:nvSpPr>
        <p:spPr>
          <a:xfrm>
            <a:off x="2575169" y="654295"/>
            <a:ext cx="6568831" cy="430887"/>
          </a:xfrm>
          <a:prstGeom prst="rect">
            <a:avLst/>
          </a:prstGeom>
          <a:noFill/>
        </p:spPr>
        <p:txBody>
          <a:bodyPr wrap="square" rtlCol="0">
            <a:spAutoFit/>
          </a:bodyPr>
          <a:lstStyle/>
          <a:p>
            <a:r>
              <a:rPr lang="en-US" sz="2200" dirty="0">
                <a:latin typeface="Alexandria" pitchFamily="2" charset="-78"/>
                <a:cs typeface="Alexandria" pitchFamily="2" charset="-78"/>
              </a:rPr>
              <a:t>Monday.com – Real-Time Tracking &amp; Visibility</a:t>
            </a:r>
          </a:p>
        </p:txBody>
      </p:sp>
    </p:spTree>
    <p:extLst>
      <p:ext uri="{BB962C8B-B14F-4D97-AF65-F5344CB8AC3E}">
        <p14:creationId xmlns:p14="http://schemas.microsoft.com/office/powerpoint/2010/main" val="42653797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459D3A-EA76-4486-87A7-7E07FC57E64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66C5C891-A779-4990-9F32-160C82E36D6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56F210E-9355-450B-B6B7-0266887A7C91}"/>
              </a:ext>
            </a:extLst>
          </p:cNvPr>
          <p:cNvSpPr txBox="1"/>
          <p:nvPr/>
        </p:nvSpPr>
        <p:spPr>
          <a:xfrm>
            <a:off x="1270660" y="1468531"/>
            <a:ext cx="8822636" cy="3271921"/>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Enables governance in fast-paced, iterative environments by linking sprints to strategic outcomes and maintaining transparent change logs.</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A Syrian health-tech team building a telemedicine app uses Jira to align each 2-week sprint with a specific benefit (e.g., “online appointment booking”). The sponsor reviews value delivery and risks after every sprint.</a:t>
            </a:r>
          </a:p>
        </p:txBody>
      </p:sp>
      <p:pic>
        <p:nvPicPr>
          <p:cNvPr id="6" name="Graphic 21">
            <a:extLst>
              <a:ext uri="{FF2B5EF4-FFF2-40B4-BE49-F238E27FC236}">
                <a16:creationId xmlns:a16="http://schemas.microsoft.com/office/drawing/2014/main" id="{A0CF7FDF-AFF1-40DE-B2E1-90EACA49A4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A918D5D-559D-41E1-BF51-19DE0AB8CC51}"/>
              </a:ext>
            </a:extLst>
          </p:cNvPr>
          <p:cNvSpPr txBox="1"/>
          <p:nvPr/>
        </p:nvSpPr>
        <p:spPr>
          <a:xfrm>
            <a:off x="2575169" y="654295"/>
            <a:ext cx="6568831" cy="461665"/>
          </a:xfrm>
          <a:prstGeom prst="rect">
            <a:avLst/>
          </a:prstGeom>
          <a:noFill/>
        </p:spPr>
        <p:txBody>
          <a:bodyPr wrap="square" rtlCol="0">
            <a:spAutoFit/>
          </a:bodyPr>
          <a:lstStyle/>
          <a:p>
            <a:pPr algn="ctr"/>
            <a:r>
              <a:rPr lang="en-US" sz="2400" dirty="0">
                <a:latin typeface="Alexandria" pitchFamily="2" charset="-78"/>
                <a:cs typeface="Alexandria" pitchFamily="2" charset="-78"/>
              </a:rPr>
              <a:t>Jira – Agile Project Governance</a:t>
            </a:r>
            <a:endParaRPr lang="en-US" sz="2200" dirty="0">
              <a:latin typeface="Alexandria" pitchFamily="2" charset="-78"/>
              <a:cs typeface="Alexandria" pitchFamily="2" charset="-78"/>
            </a:endParaRPr>
          </a:p>
        </p:txBody>
      </p:sp>
    </p:spTree>
    <p:extLst>
      <p:ext uri="{BB962C8B-B14F-4D97-AF65-F5344CB8AC3E}">
        <p14:creationId xmlns:p14="http://schemas.microsoft.com/office/powerpoint/2010/main" val="31424554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7239CD-1582-44BB-9B0A-507A0F8996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22AF6928-BC4F-491C-896F-310010A49FA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966B7C6-CDDE-4DC4-A1AD-66BAEF6F8AA7}"/>
              </a:ext>
            </a:extLst>
          </p:cNvPr>
          <p:cNvSpPr txBox="1"/>
          <p:nvPr/>
        </p:nvSpPr>
        <p:spPr>
          <a:xfrm>
            <a:off x="1270660" y="1468531"/>
            <a:ext cx="8822636" cy="3271921"/>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Offers integrated portfolio management for large organizations to prioritize projects based on strategy, capacity, and risk appetite.</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A Ministry of Health uses Oracle PPM to evaluate 15 health initiatives. The system recommends funding the electronic health record project (high strategic value, low risk) while deferring less critical ones due to budget constraints.</a:t>
            </a:r>
          </a:p>
        </p:txBody>
      </p:sp>
      <p:pic>
        <p:nvPicPr>
          <p:cNvPr id="6" name="Graphic 21">
            <a:extLst>
              <a:ext uri="{FF2B5EF4-FFF2-40B4-BE49-F238E27FC236}">
                <a16:creationId xmlns:a16="http://schemas.microsoft.com/office/drawing/2014/main" id="{607CC20D-E663-45AB-A025-AB03165115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AABC41E-96E5-4546-8294-E55B48AEE16E}"/>
              </a:ext>
            </a:extLst>
          </p:cNvPr>
          <p:cNvSpPr txBox="1"/>
          <p:nvPr/>
        </p:nvSpPr>
        <p:spPr>
          <a:xfrm>
            <a:off x="2575169" y="654295"/>
            <a:ext cx="6931902" cy="430887"/>
          </a:xfrm>
          <a:prstGeom prst="rect">
            <a:avLst/>
          </a:prstGeom>
          <a:noFill/>
        </p:spPr>
        <p:txBody>
          <a:bodyPr wrap="square" rtlCol="0">
            <a:spAutoFit/>
          </a:bodyPr>
          <a:lstStyle/>
          <a:p>
            <a:r>
              <a:rPr lang="en-US" sz="2200" b="1" dirty="0">
                <a:latin typeface="Alexandria" pitchFamily="2" charset="-78"/>
                <a:cs typeface="Alexandria" pitchFamily="2" charset="-78"/>
              </a:rPr>
              <a:t>Oracle PPM – Enterprise Portfolio Governance</a:t>
            </a:r>
          </a:p>
        </p:txBody>
      </p:sp>
    </p:spTree>
    <p:extLst>
      <p:ext uri="{BB962C8B-B14F-4D97-AF65-F5344CB8AC3E}">
        <p14:creationId xmlns:p14="http://schemas.microsoft.com/office/powerpoint/2010/main" val="15328168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23126AC-AE9F-4997-99BD-FA1595B2E3D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0A3AE24C-9BCA-424D-89CA-4297AE0D62E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988F1C8-AC29-4261-A051-6A4DAFDC763F}"/>
              </a:ext>
            </a:extLst>
          </p:cNvPr>
          <p:cNvSpPr txBox="1"/>
          <p:nvPr/>
        </p:nvSpPr>
        <p:spPr>
          <a:xfrm>
            <a:off x="1676043" y="1549213"/>
            <a:ext cx="8822636" cy="373358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dirty="0">
                <a:latin typeface="Alexandria" pitchFamily="2" charset="-78"/>
                <a:cs typeface="Alexandria" pitchFamily="2" charset="-78"/>
              </a:rPr>
              <a:t>Fixed Elements (Governance Layer – Set by Leadership)</a:t>
            </a:r>
            <a:br>
              <a:rPr lang="en-US" sz="2000" dirty="0">
                <a:latin typeface="Alexandria" pitchFamily="2" charset="-78"/>
                <a:cs typeface="Alexandria" pitchFamily="2" charset="-78"/>
              </a:rPr>
            </a:br>
            <a:r>
              <a:rPr lang="en-US" sz="2000" dirty="0">
                <a:latin typeface="Alexandria" pitchFamily="2" charset="-78"/>
                <a:cs typeface="Alexandria" pitchFamily="2" charset="-78"/>
              </a:rPr>
              <a:t>These remain constant to ensure strategic discipline:</a:t>
            </a:r>
          </a:p>
          <a:p>
            <a:pPr marL="285750" lvl="0" indent="-285750">
              <a:lnSpc>
                <a:spcPct val="150000"/>
              </a:lnSpc>
              <a:buFont typeface="Arial" panose="020B0604020202020204" pitchFamily="34" charset="0"/>
              <a:buChar char="•"/>
            </a:pPr>
            <a:r>
              <a:rPr lang="en-US" sz="2000" dirty="0">
                <a:latin typeface="Alexandria" pitchFamily="2" charset="-78"/>
                <a:cs typeface="Alexandria" pitchFamily="2" charset="-78"/>
              </a:rPr>
              <a:t>Strategic Alignment: Every initiative must support the organization’s core goals.</a:t>
            </a:r>
          </a:p>
          <a:p>
            <a:pPr marL="285750" lvl="0" indent="-285750">
              <a:lnSpc>
                <a:spcPct val="150000"/>
              </a:lnSpc>
              <a:buFont typeface="Arial" panose="020B0604020202020204" pitchFamily="34" charset="0"/>
              <a:buChar char="•"/>
            </a:pPr>
            <a:r>
              <a:rPr lang="en-US" sz="2000" dirty="0">
                <a:latin typeface="Alexandria" pitchFamily="2" charset="-78"/>
                <a:cs typeface="Alexandria" pitchFamily="2" charset="-78"/>
              </a:rPr>
              <a:t>Value Focus: Deliverables are judged by real business or social value—not just activity completion.</a:t>
            </a:r>
          </a:p>
          <a:p>
            <a:pPr marL="285750" lvl="0" indent="-285750">
              <a:lnSpc>
                <a:spcPct val="150000"/>
              </a:lnSpc>
              <a:buFont typeface="Arial" panose="020B0604020202020204" pitchFamily="34" charset="0"/>
              <a:buChar char="•"/>
            </a:pPr>
            <a:r>
              <a:rPr lang="en-US" sz="2000" dirty="0">
                <a:latin typeface="Alexandria" pitchFamily="2" charset="-78"/>
                <a:cs typeface="Alexandria" pitchFamily="2" charset="-78"/>
              </a:rPr>
              <a:t>Risk Thresholds: Pre-approved limits (e.g., budget variance ≤10%, timeline slippage ≤2 weeks).</a:t>
            </a:r>
          </a:p>
        </p:txBody>
      </p:sp>
      <p:pic>
        <p:nvPicPr>
          <p:cNvPr id="6" name="Graphic 21">
            <a:extLst>
              <a:ext uri="{FF2B5EF4-FFF2-40B4-BE49-F238E27FC236}">
                <a16:creationId xmlns:a16="http://schemas.microsoft.com/office/drawing/2014/main" id="{4209F111-7228-4F0B-85B9-9BC13D877A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1533B36-A8E1-4C6B-9AB7-F850BF0612C6}"/>
              </a:ext>
            </a:extLst>
          </p:cNvPr>
          <p:cNvSpPr txBox="1"/>
          <p:nvPr/>
        </p:nvSpPr>
        <p:spPr>
          <a:xfrm>
            <a:off x="2575169" y="654295"/>
            <a:ext cx="8822636" cy="430887"/>
          </a:xfrm>
          <a:prstGeom prst="rect">
            <a:avLst/>
          </a:prstGeom>
          <a:noFill/>
        </p:spPr>
        <p:txBody>
          <a:bodyPr wrap="square" rtlCol="0">
            <a:spAutoFit/>
          </a:bodyPr>
          <a:lstStyle/>
          <a:p>
            <a:r>
              <a:rPr lang="en-US" sz="2200" dirty="0">
                <a:latin typeface="Alexandria" pitchFamily="2" charset="-78"/>
                <a:cs typeface="Alexandria" pitchFamily="2" charset="-78"/>
              </a:rPr>
              <a:t>Agile &amp; Hybrid Governance: Balancing Stability and Flexibility</a:t>
            </a:r>
          </a:p>
        </p:txBody>
      </p:sp>
    </p:spTree>
    <p:extLst>
      <p:ext uri="{BB962C8B-B14F-4D97-AF65-F5344CB8AC3E}">
        <p14:creationId xmlns:p14="http://schemas.microsoft.com/office/powerpoint/2010/main" val="8685538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45D4D-9A84-4537-A01D-243B00C84B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2BEEBA38-0ABD-4BBB-B2B3-68F5E65B70F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5A1882C-8361-4DF1-B904-ECEC3B645E8C}"/>
              </a:ext>
            </a:extLst>
          </p:cNvPr>
          <p:cNvSpPr txBox="1"/>
          <p:nvPr/>
        </p:nvSpPr>
        <p:spPr>
          <a:xfrm>
            <a:off x="1270660" y="1468531"/>
            <a:ext cx="8822636" cy="3733586"/>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Flexible Elements (Execution Layer – Managed by Teams)</a:t>
            </a:r>
            <a:br>
              <a:rPr lang="en-US" sz="2000" dirty="0">
                <a:latin typeface="Alexandria" pitchFamily="2" charset="-78"/>
                <a:cs typeface="Alexandria" pitchFamily="2" charset="-78"/>
              </a:rPr>
            </a:br>
            <a:r>
              <a:rPr lang="en-US" sz="2000" dirty="0">
                <a:latin typeface="Alexandria" pitchFamily="2" charset="-78"/>
                <a:cs typeface="Alexandria" pitchFamily="2" charset="-78"/>
              </a:rPr>
              <a:t>These adapt dynamically to changing needs:</a:t>
            </a:r>
          </a:p>
          <a:p>
            <a:pPr marL="342900" lvl="0" indent="-342900">
              <a:lnSpc>
                <a:spcPct val="150000"/>
              </a:lnSpc>
              <a:buFont typeface="Arial" panose="020B0604020202020204" pitchFamily="34" charset="0"/>
              <a:buChar char="•"/>
            </a:pPr>
            <a:r>
              <a:rPr lang="en-US" sz="2000" dirty="0">
                <a:latin typeface="Alexandria" pitchFamily="2" charset="-78"/>
                <a:cs typeface="Alexandria" pitchFamily="2" charset="-78"/>
              </a:rPr>
              <a:t>Team Autonomy: Teams self-organize tasks, roles, and tools within governance boundaries.</a:t>
            </a:r>
          </a:p>
          <a:p>
            <a:pPr marL="342900" lvl="0" indent="-342900">
              <a:lnSpc>
                <a:spcPct val="150000"/>
              </a:lnSpc>
              <a:buFont typeface="Arial" panose="020B0604020202020204" pitchFamily="34" charset="0"/>
              <a:buChar char="•"/>
            </a:pPr>
            <a:r>
              <a:rPr lang="en-US" sz="2000" dirty="0">
                <a:latin typeface="Alexandria" pitchFamily="2" charset="-78"/>
                <a:cs typeface="Alexandria" pitchFamily="2" charset="-78"/>
              </a:rPr>
              <a:t>Iterative Delivery: Value is delivered in small, testable increments (e.g., every 1–4 weeks).</a:t>
            </a:r>
          </a:p>
          <a:p>
            <a:pPr marL="342900" lvl="0" indent="-342900">
              <a:lnSpc>
                <a:spcPct val="150000"/>
              </a:lnSpc>
              <a:buFont typeface="Arial" panose="020B0604020202020204" pitchFamily="34" charset="0"/>
              <a:buChar char="•"/>
            </a:pPr>
            <a:r>
              <a:rPr lang="en-US" sz="2000" dirty="0">
                <a:latin typeface="Alexandria" pitchFamily="2" charset="-78"/>
                <a:cs typeface="Alexandria" pitchFamily="2" charset="-78"/>
              </a:rPr>
              <a:t>Adaptive Planning: Scope and priorities evolve based on user feedback and market shifts.</a:t>
            </a:r>
          </a:p>
        </p:txBody>
      </p:sp>
      <p:pic>
        <p:nvPicPr>
          <p:cNvPr id="6" name="Graphic 21">
            <a:extLst>
              <a:ext uri="{FF2B5EF4-FFF2-40B4-BE49-F238E27FC236}">
                <a16:creationId xmlns:a16="http://schemas.microsoft.com/office/drawing/2014/main" id="{C7F1248F-25AE-4DB8-9D1A-405D80B83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4588136-2672-4692-BBC0-6752B19D9DB8}"/>
              </a:ext>
            </a:extLst>
          </p:cNvPr>
          <p:cNvSpPr txBox="1"/>
          <p:nvPr/>
        </p:nvSpPr>
        <p:spPr>
          <a:xfrm>
            <a:off x="2575168" y="654295"/>
            <a:ext cx="8706913" cy="430887"/>
          </a:xfrm>
          <a:prstGeom prst="rect">
            <a:avLst/>
          </a:prstGeom>
          <a:noFill/>
        </p:spPr>
        <p:txBody>
          <a:bodyPr wrap="square" rtlCol="0">
            <a:spAutoFit/>
          </a:bodyPr>
          <a:lstStyle/>
          <a:p>
            <a:r>
              <a:rPr lang="en-US" sz="2200" dirty="0">
                <a:latin typeface="Alexandria" pitchFamily="2" charset="-78"/>
                <a:cs typeface="Alexandria" pitchFamily="2" charset="-78"/>
              </a:rPr>
              <a:t>Agile &amp; Hybrid Governance: Balancing Stability and Flexibility</a:t>
            </a:r>
          </a:p>
        </p:txBody>
      </p:sp>
    </p:spTree>
    <p:extLst>
      <p:ext uri="{BB962C8B-B14F-4D97-AF65-F5344CB8AC3E}">
        <p14:creationId xmlns:p14="http://schemas.microsoft.com/office/powerpoint/2010/main" val="7014449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097971-1164-41EC-B112-6558FCAAC4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208F729C-F93E-4F9D-9768-C436675808A2}"/>
              </a:ext>
            </a:extLst>
          </p:cNvPr>
          <p:cNvSpPr/>
          <p:nvPr/>
        </p:nvSpPr>
        <p:spPr>
          <a:xfrm>
            <a:off x="1181061" y="1285192"/>
            <a:ext cx="10517879" cy="4799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2A37586-47D3-4F23-B4E1-B60DF52CC892}"/>
              </a:ext>
            </a:extLst>
          </p:cNvPr>
          <p:cNvSpPr txBox="1"/>
          <p:nvPr/>
        </p:nvSpPr>
        <p:spPr>
          <a:xfrm>
            <a:off x="1270659" y="1468531"/>
            <a:ext cx="10199681" cy="461600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Best Practice: Align Governance Cadence with Sprints</a:t>
            </a:r>
            <a:br>
              <a:rPr lang="en-US" dirty="0">
                <a:latin typeface="Alexandria" pitchFamily="2" charset="-78"/>
                <a:cs typeface="Alexandria" pitchFamily="2" charset="-78"/>
              </a:rPr>
            </a:br>
            <a:r>
              <a:rPr lang="en-US" dirty="0">
                <a:latin typeface="Alexandria" pitchFamily="2" charset="-78"/>
                <a:cs typeface="Alexandria" pitchFamily="2" charset="-78"/>
              </a:rPr>
              <a:t>→ Steering committees should review progress, value, and risks at the end of each sprint or every 2–4 weeks—not quarterly.</a:t>
            </a:r>
          </a:p>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Real-World Example:</a:t>
            </a:r>
            <a:br>
              <a:rPr lang="en-US" dirty="0">
                <a:latin typeface="Alexandria" pitchFamily="2" charset="-78"/>
                <a:cs typeface="Alexandria" pitchFamily="2" charset="-78"/>
              </a:rPr>
            </a:br>
            <a:r>
              <a:rPr lang="en-US" dirty="0">
                <a:latin typeface="Alexandria" pitchFamily="2" charset="-78"/>
                <a:cs typeface="Alexandria" pitchFamily="2" charset="-78"/>
              </a:rPr>
              <a:t>A Syrian e-learning startup builds a mobile platform for university students.</a:t>
            </a: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Fixed: Must improve student access (strategy), deliver measurable learning outcomes (value), and stay within $50K budget (risk threshold).</a:t>
            </a:r>
          </a:p>
          <a:p>
            <a:pPr marL="285750" lvl="0" indent="-285750">
              <a:lnSpc>
                <a:spcPct val="150000"/>
              </a:lnSpc>
              <a:buFont typeface="Arial" panose="020B0604020202020204" pitchFamily="34" charset="0"/>
              <a:buChar char="•"/>
            </a:pPr>
            <a:r>
              <a:rPr lang="en-US" dirty="0">
                <a:latin typeface="Alexandria" pitchFamily="2" charset="-78"/>
                <a:cs typeface="Alexandria" pitchFamily="2" charset="-78"/>
              </a:rPr>
              <a:t>Flexible: The team chooses Scrum, releases new features biweekly (e.g., quiz engine → video lectures → discussion forum), and adjusts priorities based on student feedback.</a:t>
            </a:r>
          </a:p>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Governance Sync: The sponsor and investors review working software and KPIs (e.g., user engagement, bug rate) after every sprint—enabling fast, informed decisions</a:t>
            </a:r>
          </a:p>
        </p:txBody>
      </p:sp>
      <p:pic>
        <p:nvPicPr>
          <p:cNvPr id="6" name="Graphic 21">
            <a:extLst>
              <a:ext uri="{FF2B5EF4-FFF2-40B4-BE49-F238E27FC236}">
                <a16:creationId xmlns:a16="http://schemas.microsoft.com/office/drawing/2014/main" id="{DDFCA0BD-8EB3-4119-B76A-938DA8A234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32F520A-592B-4FD8-9408-8798D5AF9408}"/>
              </a:ext>
            </a:extLst>
          </p:cNvPr>
          <p:cNvSpPr txBox="1"/>
          <p:nvPr/>
        </p:nvSpPr>
        <p:spPr>
          <a:xfrm>
            <a:off x="2575168" y="654295"/>
            <a:ext cx="8706913" cy="430887"/>
          </a:xfrm>
          <a:prstGeom prst="rect">
            <a:avLst/>
          </a:prstGeom>
          <a:noFill/>
        </p:spPr>
        <p:txBody>
          <a:bodyPr wrap="square" rtlCol="0">
            <a:spAutoFit/>
          </a:bodyPr>
          <a:lstStyle/>
          <a:p>
            <a:r>
              <a:rPr lang="en-US" sz="2200" dirty="0">
                <a:latin typeface="Alexandria" pitchFamily="2" charset="-78"/>
                <a:cs typeface="Alexandria" pitchFamily="2" charset="-78"/>
              </a:rPr>
              <a:t>Agile &amp; Hybrid Governance: Balancing Stability and Flexibility</a:t>
            </a:r>
          </a:p>
        </p:txBody>
      </p:sp>
    </p:spTree>
    <p:extLst>
      <p:ext uri="{BB962C8B-B14F-4D97-AF65-F5344CB8AC3E}">
        <p14:creationId xmlns:p14="http://schemas.microsoft.com/office/powerpoint/2010/main" val="10942326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9D8B04-8DD9-46C9-BD3F-07DD4178DF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2E751A8E-B914-443D-9090-5CAD71828C56}"/>
              </a:ext>
            </a:extLst>
          </p:cNvPr>
          <p:cNvSpPr/>
          <p:nvPr/>
        </p:nvSpPr>
        <p:spPr>
          <a:xfrm>
            <a:off x="1181062" y="1285191"/>
            <a:ext cx="9345750" cy="4464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87F2AFED-E85F-4271-8FB8-FA88C17254BD}"/>
              </a:ext>
            </a:extLst>
          </p:cNvPr>
          <p:cNvSpPr txBox="1"/>
          <p:nvPr/>
        </p:nvSpPr>
        <p:spPr>
          <a:xfrm>
            <a:off x="1270660" y="1468531"/>
            <a:ext cx="8822636" cy="4195251"/>
          </a:xfrm>
          <a:prstGeom prst="rect">
            <a:avLst/>
          </a:prstGeom>
          <a:noFill/>
        </p:spPr>
        <p:txBody>
          <a:bodyPr wrap="square" rtlCol="0">
            <a:spAutoFit/>
          </a:bodyPr>
          <a:lstStyle/>
          <a:p>
            <a:pPr>
              <a:lnSpc>
                <a:spcPct val="150000"/>
              </a:lnSpc>
            </a:pPr>
            <a:r>
              <a:rPr lang="en-US" sz="2000" dirty="0">
                <a:latin typeface="Alexandria" pitchFamily="2" charset="-78"/>
                <a:cs typeface="Alexandria" pitchFamily="2" charset="-78"/>
              </a:rPr>
              <a:t>AI-Driven Governance</a:t>
            </a:r>
            <a:br>
              <a:rPr lang="en-US" sz="2000" dirty="0">
                <a:latin typeface="Alexandria" pitchFamily="2" charset="-78"/>
                <a:cs typeface="Alexandria" pitchFamily="2" charset="-78"/>
              </a:rPr>
            </a:br>
            <a:r>
              <a:rPr lang="en-US" sz="2000" dirty="0">
                <a:latin typeface="Alexandria" pitchFamily="2" charset="-78"/>
                <a:cs typeface="Alexandria" pitchFamily="2" charset="-78"/>
              </a:rPr>
              <a:t>AI analyzes real-time data to predict risks and recommend actions.</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An AI-powered dashboard alerts a hospital construction project: “Risk of 3-month delay due to permit bottlenecks – suggest alternative supplier.”</a:t>
            </a:r>
          </a:p>
          <a:p>
            <a:pPr>
              <a:lnSpc>
                <a:spcPct val="150000"/>
              </a:lnSpc>
            </a:pPr>
            <a:r>
              <a:rPr lang="en-US" sz="2000" dirty="0">
                <a:latin typeface="Alexandria" pitchFamily="2" charset="-78"/>
                <a:cs typeface="Alexandria" pitchFamily="2" charset="-78"/>
              </a:rPr>
              <a:t>2. Value-Centric Governance</a:t>
            </a:r>
            <a:br>
              <a:rPr lang="en-US" sz="2000" dirty="0">
                <a:latin typeface="Alexandria" pitchFamily="2" charset="-78"/>
                <a:cs typeface="Alexandria" pitchFamily="2" charset="-78"/>
              </a:rPr>
            </a:br>
            <a:r>
              <a:rPr lang="en-US" sz="2000" dirty="0">
                <a:latin typeface="Alexandria" pitchFamily="2" charset="-78"/>
                <a:cs typeface="Alexandria" pitchFamily="2" charset="-78"/>
              </a:rPr>
              <a:t>Focus shifts from “on-time delivery” to “measurable impact.”</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A digital health project is judged not by app launch date, but by % of patients using it and reduction in clinic wait times.</a:t>
            </a:r>
          </a:p>
        </p:txBody>
      </p:sp>
      <p:pic>
        <p:nvPicPr>
          <p:cNvPr id="6" name="Graphic 21">
            <a:extLst>
              <a:ext uri="{FF2B5EF4-FFF2-40B4-BE49-F238E27FC236}">
                <a16:creationId xmlns:a16="http://schemas.microsoft.com/office/drawing/2014/main" id="{32D98BCF-CC2F-4DF4-BF1E-3BAEB5B45E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68FC374-7943-49E3-809D-FF78512E65C9}"/>
              </a:ext>
            </a:extLst>
          </p:cNvPr>
          <p:cNvSpPr txBox="1"/>
          <p:nvPr/>
        </p:nvSpPr>
        <p:spPr>
          <a:xfrm>
            <a:off x="2575169" y="654295"/>
            <a:ext cx="6568831" cy="461665"/>
          </a:xfrm>
          <a:prstGeom prst="rect">
            <a:avLst/>
          </a:prstGeom>
          <a:noFill/>
        </p:spPr>
        <p:txBody>
          <a:bodyPr wrap="square" rtlCol="0">
            <a:spAutoFit/>
          </a:bodyPr>
          <a:lstStyle/>
          <a:p>
            <a:pPr algn="ctr"/>
            <a:r>
              <a:rPr lang="en-US" sz="2400" dirty="0">
                <a:latin typeface="Alexandria" pitchFamily="2" charset="-78"/>
                <a:cs typeface="Alexandria" pitchFamily="2" charset="-78"/>
              </a:rPr>
              <a:t>Future Trends in Project Governance</a:t>
            </a:r>
          </a:p>
        </p:txBody>
      </p:sp>
    </p:spTree>
    <p:extLst>
      <p:ext uri="{BB962C8B-B14F-4D97-AF65-F5344CB8AC3E}">
        <p14:creationId xmlns:p14="http://schemas.microsoft.com/office/powerpoint/2010/main" val="24000894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2B9B9-63BE-4FCA-97E6-FE7FEAB9FE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73F1174D-14BE-4815-A48B-99F2716B01F4}"/>
              </a:ext>
            </a:extLst>
          </p:cNvPr>
          <p:cNvSpPr/>
          <p:nvPr/>
        </p:nvSpPr>
        <p:spPr>
          <a:xfrm>
            <a:off x="1181062" y="1285192"/>
            <a:ext cx="9345750" cy="4658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4C2BD97-4836-4200-8897-5C06CE8150CE}"/>
              </a:ext>
            </a:extLst>
          </p:cNvPr>
          <p:cNvSpPr txBox="1"/>
          <p:nvPr/>
        </p:nvSpPr>
        <p:spPr>
          <a:xfrm>
            <a:off x="1270660" y="1468531"/>
            <a:ext cx="8822636" cy="4195251"/>
          </a:xfrm>
          <a:prstGeom prst="rect">
            <a:avLst/>
          </a:prstGeom>
          <a:noFill/>
        </p:spPr>
        <p:txBody>
          <a:bodyPr wrap="square" rtlCol="0">
            <a:spAutoFit/>
          </a:bodyPr>
          <a:lstStyle/>
          <a:p>
            <a:pPr>
              <a:lnSpc>
                <a:spcPct val="150000"/>
              </a:lnSpc>
            </a:pPr>
            <a:r>
              <a:rPr lang="en-US" sz="2000" dirty="0">
                <a:latin typeface="Alexandria" pitchFamily="2" charset="-78"/>
                <a:cs typeface="Alexandria" pitchFamily="2" charset="-78"/>
              </a:rPr>
              <a:t>3. Adaptive &amp; Context-Aware Models</a:t>
            </a:r>
            <a:br>
              <a:rPr lang="en-US" sz="2000" dirty="0">
                <a:latin typeface="Alexandria" pitchFamily="2" charset="-78"/>
                <a:cs typeface="Alexandria" pitchFamily="2" charset="-78"/>
              </a:rPr>
            </a:br>
            <a:r>
              <a:rPr lang="en-US" sz="2000" dirty="0">
                <a:latin typeface="Alexandria" pitchFamily="2" charset="-78"/>
                <a:cs typeface="Alexandria" pitchFamily="2" charset="-78"/>
              </a:rPr>
              <a:t>Governance structures adapt to project size, sector, and volatility.</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A Syrian startup uses a lightweight 3-person governance team; a national infrastructure project uses a formal steering committee with donor reps.</a:t>
            </a:r>
          </a:p>
          <a:p>
            <a:pPr>
              <a:lnSpc>
                <a:spcPct val="150000"/>
              </a:lnSpc>
            </a:pPr>
            <a:r>
              <a:rPr lang="en-US" sz="2000" dirty="0">
                <a:latin typeface="Alexandria" pitchFamily="2" charset="-78"/>
                <a:cs typeface="Alexandria" pitchFamily="2" charset="-78"/>
              </a:rPr>
              <a:t>4. Ethical &amp; Sustainable Governance (ESG)</a:t>
            </a:r>
            <a:br>
              <a:rPr lang="en-US" sz="2000" dirty="0">
                <a:latin typeface="Alexandria" pitchFamily="2" charset="-78"/>
                <a:cs typeface="Alexandria" pitchFamily="2" charset="-78"/>
              </a:rPr>
            </a:br>
            <a:r>
              <a:rPr lang="en-US" sz="2000" dirty="0">
                <a:latin typeface="Alexandria" pitchFamily="2" charset="-78"/>
                <a:cs typeface="Alexandria" pitchFamily="2" charset="-78"/>
              </a:rPr>
              <a:t>Projects evaluated on environmental, social, and ethical impact.</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A renewable energy project must prove community engagement and carbon reduction before funding approval.</a:t>
            </a:r>
          </a:p>
        </p:txBody>
      </p:sp>
      <p:pic>
        <p:nvPicPr>
          <p:cNvPr id="6" name="Graphic 21">
            <a:extLst>
              <a:ext uri="{FF2B5EF4-FFF2-40B4-BE49-F238E27FC236}">
                <a16:creationId xmlns:a16="http://schemas.microsoft.com/office/drawing/2014/main" id="{FDA6C41E-CCE6-4F05-8D3F-7E6B54EECB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FD020FE-99C3-4C72-B773-AD82DB4B0AF8}"/>
              </a:ext>
            </a:extLst>
          </p:cNvPr>
          <p:cNvSpPr txBox="1"/>
          <p:nvPr/>
        </p:nvSpPr>
        <p:spPr>
          <a:xfrm>
            <a:off x="2575169" y="654295"/>
            <a:ext cx="6568831" cy="400110"/>
          </a:xfrm>
          <a:prstGeom prst="rect">
            <a:avLst/>
          </a:prstGeom>
          <a:noFill/>
        </p:spPr>
        <p:txBody>
          <a:bodyPr wrap="square" rtlCol="0">
            <a:spAutoFit/>
          </a:bodyPr>
          <a:lstStyle/>
          <a:p>
            <a:pPr algn="ctr"/>
            <a:r>
              <a:rPr lang="en-US" sz="2000" dirty="0">
                <a:latin typeface="Alexandria" pitchFamily="2" charset="-78"/>
                <a:cs typeface="Alexandria" pitchFamily="2" charset="-78"/>
              </a:rPr>
              <a:t>Future Trends in Project Governance</a:t>
            </a:r>
          </a:p>
        </p:txBody>
      </p:sp>
    </p:spTree>
    <p:extLst>
      <p:ext uri="{BB962C8B-B14F-4D97-AF65-F5344CB8AC3E}">
        <p14:creationId xmlns:p14="http://schemas.microsoft.com/office/powerpoint/2010/main" val="4181677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3BB9A6-B020-4A9A-92F8-B870FBB1C1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C46BDD53-1D32-4BEA-A9D4-6F8882352CA2}"/>
              </a:ext>
            </a:extLst>
          </p:cNvPr>
          <p:cNvSpPr/>
          <p:nvPr/>
        </p:nvSpPr>
        <p:spPr>
          <a:xfrm>
            <a:off x="1181061" y="1285191"/>
            <a:ext cx="9361433" cy="52097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0B31B5C-DF50-491E-9260-D44168E0604F}"/>
              </a:ext>
            </a:extLst>
          </p:cNvPr>
          <p:cNvSpPr txBox="1"/>
          <p:nvPr/>
        </p:nvSpPr>
        <p:spPr>
          <a:xfrm>
            <a:off x="1270659" y="1468531"/>
            <a:ext cx="9271835" cy="4926220"/>
          </a:xfrm>
          <a:prstGeom prst="rect">
            <a:avLst/>
          </a:prstGeom>
          <a:noFill/>
        </p:spPr>
        <p:txBody>
          <a:bodyPr wrap="square" rtlCol="0">
            <a:spAutoFit/>
          </a:bodyPr>
          <a:lstStyle/>
          <a:p>
            <a:pPr>
              <a:lnSpc>
                <a:spcPct val="200000"/>
              </a:lnSpc>
            </a:pPr>
            <a:r>
              <a:rPr lang="en-US" sz="2000" dirty="0">
                <a:latin typeface="Alexandria" pitchFamily="2" charset="-78"/>
                <a:cs typeface="Alexandria" pitchFamily="2" charset="-78"/>
              </a:rPr>
              <a:t>5. Blockchain for Decentralized Governance</a:t>
            </a:r>
            <a:br>
              <a:rPr lang="en-US" sz="2000" dirty="0">
                <a:latin typeface="Alexandria" pitchFamily="2" charset="-78"/>
                <a:cs typeface="Alexandria" pitchFamily="2" charset="-78"/>
              </a:rPr>
            </a:br>
            <a:r>
              <a:rPr lang="en-US" sz="2000" dirty="0">
                <a:latin typeface="Alexandria" pitchFamily="2" charset="-78"/>
                <a:cs typeface="Alexandria" pitchFamily="2" charset="-78"/>
              </a:rPr>
              <a:t>Smart contracts automate compliance and payments.</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In a cross-border education project, payment releases automatically when milestone data is verified on blockchain.</a:t>
            </a:r>
          </a:p>
          <a:p>
            <a:pPr>
              <a:lnSpc>
                <a:spcPct val="200000"/>
              </a:lnSpc>
            </a:pPr>
            <a:r>
              <a:rPr lang="en-US" sz="2000" dirty="0">
                <a:latin typeface="Alexandria" pitchFamily="2" charset="-78"/>
                <a:cs typeface="Alexandria" pitchFamily="2" charset="-78"/>
              </a:rPr>
              <a:t>6. Integrated Change &amp; Governance</a:t>
            </a:r>
            <a:br>
              <a:rPr lang="en-US" sz="2000" dirty="0">
                <a:latin typeface="Alexandria" pitchFamily="2" charset="-78"/>
                <a:cs typeface="Alexandria" pitchFamily="2" charset="-78"/>
              </a:rPr>
            </a:br>
            <a:r>
              <a:rPr lang="en-US" sz="2000" dirty="0" err="1">
                <a:latin typeface="Alexandria" pitchFamily="2" charset="-78"/>
                <a:cs typeface="Alexandria" pitchFamily="2" charset="-78"/>
              </a:rPr>
              <a:t>Governance</a:t>
            </a:r>
            <a:r>
              <a:rPr lang="en-US" sz="2000" dirty="0">
                <a:latin typeface="Alexandria" pitchFamily="2" charset="-78"/>
                <a:cs typeface="Alexandria" pitchFamily="2" charset="-78"/>
              </a:rPr>
              <a:t> includes change adoption, not just delivery.</a:t>
            </a:r>
            <a:br>
              <a:rPr lang="en-US" sz="2000" dirty="0">
                <a:latin typeface="Alexandria" pitchFamily="2" charset="-78"/>
                <a:cs typeface="Alexandria" pitchFamily="2" charset="-78"/>
              </a:rPr>
            </a:br>
            <a:r>
              <a:rPr lang="en-US" sz="2000" dirty="0">
                <a:latin typeface="Alexandria" pitchFamily="2" charset="-78"/>
                <a:cs typeface="Alexandria" pitchFamily="2" charset="-78"/>
              </a:rPr>
              <a:t>→ </a:t>
            </a:r>
            <a:r>
              <a:rPr lang="en-US" sz="2000" i="1" dirty="0">
                <a:latin typeface="Alexandria" pitchFamily="2" charset="-78"/>
                <a:cs typeface="Alexandria" pitchFamily="2" charset="-78"/>
              </a:rPr>
              <a:t>Example</a:t>
            </a:r>
            <a:r>
              <a:rPr lang="en-US" sz="2000" dirty="0">
                <a:latin typeface="Alexandria" pitchFamily="2" charset="-78"/>
                <a:cs typeface="Alexandria" pitchFamily="2" charset="-78"/>
              </a:rPr>
              <a:t>: A new HR system project includes “user adoption KPIs” reviewed by the governance board monthly.</a:t>
            </a:r>
          </a:p>
        </p:txBody>
      </p:sp>
      <p:pic>
        <p:nvPicPr>
          <p:cNvPr id="6" name="Graphic 21">
            <a:extLst>
              <a:ext uri="{FF2B5EF4-FFF2-40B4-BE49-F238E27FC236}">
                <a16:creationId xmlns:a16="http://schemas.microsoft.com/office/drawing/2014/main" id="{15847382-60DC-4154-A4EB-58085EE20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ABF8ED1-0F18-413C-9731-28F9C35EE53F}"/>
              </a:ext>
            </a:extLst>
          </p:cNvPr>
          <p:cNvSpPr txBox="1"/>
          <p:nvPr/>
        </p:nvSpPr>
        <p:spPr>
          <a:xfrm>
            <a:off x="2575169" y="654295"/>
            <a:ext cx="6568831" cy="461665"/>
          </a:xfrm>
          <a:prstGeom prst="rect">
            <a:avLst/>
          </a:prstGeom>
          <a:noFill/>
        </p:spPr>
        <p:txBody>
          <a:bodyPr wrap="square" rtlCol="0">
            <a:spAutoFit/>
          </a:bodyPr>
          <a:lstStyle/>
          <a:p>
            <a:pPr algn="ctr"/>
            <a:r>
              <a:rPr lang="en-US" sz="2400" dirty="0">
                <a:latin typeface="Alexandria" pitchFamily="2" charset="-78"/>
                <a:cs typeface="Alexandria" pitchFamily="2" charset="-78"/>
              </a:rPr>
              <a:t>Future Trends in Project Governance</a:t>
            </a:r>
          </a:p>
        </p:txBody>
      </p:sp>
    </p:spTree>
    <p:extLst>
      <p:ext uri="{BB962C8B-B14F-4D97-AF65-F5344CB8AC3E}">
        <p14:creationId xmlns:p14="http://schemas.microsoft.com/office/powerpoint/2010/main" val="2555929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606683-EDD8-4205-AAD4-BBBAC51530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a:extLst>
              <a:ext uri="{FF2B5EF4-FFF2-40B4-BE49-F238E27FC236}">
                <a16:creationId xmlns:a16="http://schemas.microsoft.com/office/drawing/2014/main" id="{D6533B58-DCA3-4378-B39F-E8995018A894}"/>
              </a:ext>
            </a:extLst>
          </p:cNvPr>
          <p:cNvSpPr/>
          <p:nvPr/>
        </p:nvSpPr>
        <p:spPr>
          <a:xfrm>
            <a:off x="789387" y="1155869"/>
            <a:ext cx="10812805"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CEAA2E2-CD85-4EBE-8612-9A60285D660B}"/>
              </a:ext>
            </a:extLst>
          </p:cNvPr>
          <p:cNvSpPr txBox="1"/>
          <p:nvPr/>
        </p:nvSpPr>
        <p:spPr>
          <a:xfrm>
            <a:off x="789387" y="1468531"/>
            <a:ext cx="10613225"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1600" dirty="0">
                <a:latin typeface="Alexandria" pitchFamily="2" charset="-78"/>
                <a:cs typeface="Alexandria" pitchFamily="2" charset="-78"/>
              </a:rPr>
              <a:t>Blockchain is a special type of database with a fundamental difference from existing technologies, which is the decentralization of data storage. In blockchain, data storage is distributed across numerous points spread over the network, known as Nodes. In contrast, current systems store their data on specialized central devices known as servers. The following figure illustrates the difference between the two systems:</a:t>
            </a:r>
          </a:p>
          <a:p>
            <a:pPr marL="285750" indent="-285750" algn="just">
              <a:buFont typeface="Arial" panose="020B0604020202020204" pitchFamily="34" charset="0"/>
              <a:buChar char="•"/>
            </a:pPr>
            <a:r>
              <a:rPr lang="en-US" sz="1600" dirty="0">
                <a:latin typeface="Alexandria" pitchFamily="2" charset="-78"/>
                <a:cs typeface="Alexandria" pitchFamily="2" charset="-78"/>
              </a:rPr>
              <a:t>The points shown in the figure (Nodes) are computer devices with high capabilities in terms of (storage and processing) and are divided into (Heavy Nodes) and (Light Nodes</a:t>
            </a:r>
          </a:p>
        </p:txBody>
      </p:sp>
      <p:sp>
        <p:nvSpPr>
          <p:cNvPr id="5" name="TextBox 4">
            <a:extLst>
              <a:ext uri="{FF2B5EF4-FFF2-40B4-BE49-F238E27FC236}">
                <a16:creationId xmlns:a16="http://schemas.microsoft.com/office/drawing/2014/main" id="{A1A9EC93-2F3B-4660-A806-DE41274B79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99F5CEC-8B75-47CA-9DDB-CA62DC2F70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E0F4C80-B740-48C2-BDBE-6E8119975BE3}"/>
              </a:ext>
            </a:extLst>
          </p:cNvPr>
          <p:cNvSpPr txBox="1"/>
          <p:nvPr/>
        </p:nvSpPr>
        <p:spPr>
          <a:xfrm>
            <a:off x="2575169" y="654295"/>
            <a:ext cx="6568831" cy="400110"/>
          </a:xfrm>
          <a:prstGeom prst="rect">
            <a:avLst/>
          </a:prstGeom>
          <a:noFill/>
        </p:spPr>
        <p:txBody>
          <a:bodyPr wrap="square" rtlCol="0">
            <a:spAutoFit/>
          </a:bodyPr>
          <a:lstStyle/>
          <a:p>
            <a:pPr algn="ctr"/>
            <a:r>
              <a:rPr lang="en-US" sz="2000" dirty="0">
                <a:latin typeface="Alexandria" pitchFamily="2" charset="-78"/>
                <a:cs typeface="Alexandria" pitchFamily="2" charset="-78"/>
              </a:rPr>
              <a:t>Blockchain</a:t>
            </a:r>
          </a:p>
        </p:txBody>
      </p:sp>
      <p:pic>
        <p:nvPicPr>
          <p:cNvPr id="8" name="Picture 7">
            <a:extLst>
              <a:ext uri="{FF2B5EF4-FFF2-40B4-BE49-F238E27FC236}">
                <a16:creationId xmlns:a16="http://schemas.microsoft.com/office/drawing/2014/main" id="{82C4B3B8-32FD-4ED8-8DC7-B36FF9A06D14}"/>
              </a:ext>
            </a:extLst>
          </p:cNvPr>
          <p:cNvPicPr>
            <a:picLocks noChangeAspect="1"/>
          </p:cNvPicPr>
          <p:nvPr/>
        </p:nvPicPr>
        <p:blipFill rotWithShape="1">
          <a:blip r:embed="rId4"/>
          <a:srcRect l="11435" t="72747" r="48847" b="5973"/>
          <a:stretch/>
        </p:blipFill>
        <p:spPr>
          <a:xfrm>
            <a:off x="889176" y="3224596"/>
            <a:ext cx="10713016" cy="3553878"/>
          </a:xfrm>
          <a:prstGeom prst="rect">
            <a:avLst/>
          </a:prstGeom>
        </p:spPr>
      </p:pic>
    </p:spTree>
    <p:extLst>
      <p:ext uri="{BB962C8B-B14F-4D97-AF65-F5344CB8AC3E}">
        <p14:creationId xmlns:p14="http://schemas.microsoft.com/office/powerpoint/2010/main" val="24800492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9EFF01-1FF7-429A-A13F-EE407738E8CC}"/>
              </a:ext>
            </a:extLst>
          </p:cNvPr>
          <p:cNvSpPr txBox="1"/>
          <p:nvPr/>
        </p:nvSpPr>
        <p:spPr>
          <a:xfrm>
            <a:off x="2575169" y="654295"/>
            <a:ext cx="6568831" cy="400110"/>
          </a:xfrm>
          <a:prstGeom prst="rect">
            <a:avLst/>
          </a:prstGeom>
          <a:noFill/>
        </p:spPr>
        <p:txBody>
          <a:bodyPr wrap="square" rtlCol="0">
            <a:spAutoFit/>
          </a:bodyPr>
          <a:lstStyle/>
          <a:p>
            <a:pPr algn="ctr"/>
            <a:r>
              <a:rPr lang="en-US" sz="2000" dirty="0">
                <a:latin typeface="Alexandria" pitchFamily="2" charset="-78"/>
                <a:cs typeface="Alexandria" pitchFamily="2" charset="-78"/>
              </a:rPr>
              <a:t>Blockchain</a:t>
            </a:r>
          </a:p>
        </p:txBody>
      </p:sp>
      <p:sp>
        <p:nvSpPr>
          <p:cNvPr id="4" name="Rectangle 3">
            <a:extLst>
              <a:ext uri="{FF2B5EF4-FFF2-40B4-BE49-F238E27FC236}">
                <a16:creationId xmlns:a16="http://schemas.microsoft.com/office/drawing/2014/main" id="{4319EB4C-344B-425C-8F50-22EAB342327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154E55E-4983-458D-80FD-BC191AC7B3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24">
            <a:extLst>
              <a:ext uri="{FF2B5EF4-FFF2-40B4-BE49-F238E27FC236}">
                <a16:creationId xmlns:a16="http://schemas.microsoft.com/office/drawing/2014/main" id="{FDD1217E-E717-4519-8095-72BFCC6CA131}"/>
              </a:ext>
            </a:extLst>
          </p:cNvPr>
          <p:cNvSpPr/>
          <p:nvPr/>
        </p:nvSpPr>
        <p:spPr>
          <a:xfrm>
            <a:off x="789388" y="1155869"/>
            <a:ext cx="9922204" cy="4878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164CA8B0-7388-4200-8E55-27C17AD6F99B}"/>
              </a:ext>
            </a:extLst>
          </p:cNvPr>
          <p:cNvPicPr>
            <a:picLocks noChangeAspect="1"/>
          </p:cNvPicPr>
          <p:nvPr/>
        </p:nvPicPr>
        <p:blipFill rotWithShape="1">
          <a:blip r:embed="rId4"/>
          <a:srcRect l="7107" t="48139" r="46900" b="11169"/>
          <a:stretch/>
        </p:blipFill>
        <p:spPr>
          <a:xfrm>
            <a:off x="1513215" y="1155869"/>
            <a:ext cx="8692738" cy="4806842"/>
          </a:xfrm>
          <a:prstGeom prst="rect">
            <a:avLst/>
          </a:prstGeom>
        </p:spPr>
      </p:pic>
    </p:spTree>
    <p:extLst>
      <p:ext uri="{BB962C8B-B14F-4D97-AF65-F5344CB8AC3E}">
        <p14:creationId xmlns:p14="http://schemas.microsoft.com/office/powerpoint/2010/main" val="18174168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3334887"/>
          </a:xfrm>
          <a:prstGeom prst="rect">
            <a:avLst/>
          </a:prstGeom>
          <a:noFill/>
        </p:spPr>
        <p:txBody>
          <a:bodyPr wrap="square" rtlCol="0">
            <a:spAutoFit/>
          </a:bodyPr>
          <a:lstStyle/>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Top-down project governance approaches are developed from an outcome perspective and represent the Flexible Economist and Versatile Artist paradigm.</a:t>
            </a:r>
          </a:p>
          <a:p>
            <a:pPr marL="285750" lvl="0" indent="-285750">
              <a:lnSpc>
                <a:spcPct val="200000"/>
              </a:lnSpc>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Bottom-up project governance approaches take a control perspective and represent the Conformist and Agile Pragmatist paradigm.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pPr algn="ctr"/>
            <a:r>
              <a:rPr lang="en-US" sz="2400" dirty="0">
                <a:latin typeface="Alexandria" pitchFamily="2" charset="-78"/>
                <a:cs typeface="Alexandria" pitchFamily="2" charset="-78"/>
              </a:rPr>
              <a:t>Conclusions</a:t>
            </a:r>
          </a:p>
        </p:txBody>
      </p:sp>
    </p:spTree>
    <p:extLst>
      <p:ext uri="{BB962C8B-B14F-4D97-AF65-F5344CB8AC3E}">
        <p14:creationId xmlns:p14="http://schemas.microsoft.com/office/powerpoint/2010/main" val="27381041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3888885"/>
          </a:xfrm>
          <a:prstGeom prst="rect">
            <a:avLst/>
          </a:prstGeom>
          <a:noFill/>
        </p:spPr>
        <p:txBody>
          <a:bodyPr wrap="square" rtlCol="0">
            <a:spAutoFit/>
          </a:bodyPr>
          <a:lstStyle/>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Although the steering group may Not be the only governing institution of projects, it is the one that carries the most authority when it comes to project execution.</a:t>
            </a:r>
          </a:p>
          <a:p>
            <a:pPr marL="285750" lvl="0" indent="-285750">
              <a:lnSpc>
                <a:spcPct val="200000"/>
              </a:lnSpc>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The steering group has full responsibility for project success; it owns the business case and is accountable to top management for achieving project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pPr algn="ctr"/>
            <a:r>
              <a:rPr lang="en-US" sz="2400" dirty="0">
                <a:latin typeface="Alexandria" pitchFamily="2" charset="-78"/>
                <a:cs typeface="Alexandria" pitchFamily="2" charset="-78"/>
              </a:rPr>
              <a:t>Conclusions</a:t>
            </a:r>
          </a:p>
        </p:txBody>
      </p:sp>
    </p:spTree>
    <p:extLst>
      <p:ext uri="{BB962C8B-B14F-4D97-AF65-F5344CB8AC3E}">
        <p14:creationId xmlns:p14="http://schemas.microsoft.com/office/powerpoint/2010/main" val="25995624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2780889"/>
          </a:xfrm>
          <a:prstGeom prst="rect">
            <a:avLst/>
          </a:prstGeom>
          <a:noFill/>
        </p:spPr>
        <p:txBody>
          <a:bodyPr wrap="square" rtlCol="0">
            <a:spAutoFit/>
          </a:bodyPr>
          <a:lstStyle/>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Successful project managers need managerial competences that allow them to guide a team towards defined objectives.</a:t>
            </a:r>
          </a:p>
          <a:p>
            <a:pPr marL="285750" lvl="0" indent="-285750">
              <a:lnSpc>
                <a:spcPct val="200000"/>
              </a:lnSpc>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 The type of project managers competences must be aligned with the project size, industry and complexity.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pPr algn="ctr"/>
            <a:r>
              <a:rPr lang="en-US" sz="2400" dirty="0">
                <a:latin typeface="Alexandria" pitchFamily="2" charset="-78"/>
                <a:cs typeface="Alexandria" pitchFamily="2" charset="-78"/>
              </a:rPr>
              <a:t>Conclusions</a:t>
            </a:r>
          </a:p>
        </p:txBody>
      </p:sp>
    </p:spTree>
    <p:extLst>
      <p:ext uri="{BB962C8B-B14F-4D97-AF65-F5344CB8AC3E}">
        <p14:creationId xmlns:p14="http://schemas.microsoft.com/office/powerpoint/2010/main" val="24297846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F7DE0D6-C6B3-464A-B4E1-F2E05CCB8A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a:extLst>
              <a:ext uri="{FF2B5EF4-FFF2-40B4-BE49-F238E27FC236}">
                <a16:creationId xmlns:a16="http://schemas.microsoft.com/office/drawing/2014/main" id="{CE8A850D-D3A6-42B6-AD4C-054848C467E9}"/>
              </a:ext>
            </a:extLst>
          </p:cNvPr>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A3D0CD30-58A5-424E-B933-91D1122A5FAB}"/>
              </a:ext>
            </a:extLst>
          </p:cNvPr>
          <p:cNvSpPr txBox="1"/>
          <p:nvPr/>
        </p:nvSpPr>
        <p:spPr>
          <a:xfrm>
            <a:off x="1675975" y="1349781"/>
            <a:ext cx="9546207" cy="2780889"/>
          </a:xfrm>
          <a:prstGeom prst="rect">
            <a:avLst/>
          </a:prstGeom>
          <a:noFill/>
        </p:spPr>
        <p:txBody>
          <a:bodyPr wrap="square" rtlCol="0">
            <a:spAutoFit/>
          </a:bodyPr>
          <a:lstStyle/>
          <a:p>
            <a:pPr marL="342900" lvl="0" indent="-342900">
              <a:lnSpc>
                <a:spcPct val="200000"/>
              </a:lnSpc>
              <a:buFont typeface="Wingdings" panose="05000000000000000000" pitchFamily="2" charset="2"/>
              <a:buChar char="§"/>
              <a:defRPr/>
            </a:pPr>
            <a:r>
              <a:rPr lang="en-US" dirty="0">
                <a:latin typeface="Alexandria" pitchFamily="2" charset="-78"/>
                <a:cs typeface="Alexandria" pitchFamily="2" charset="-78"/>
              </a:rPr>
              <a:t>Emerging trends (2023-2025) include Adaptive Governance, Data-Driven Governance using AI and analytics, ESG integration, and Digital Governance. Tools like Smartsheet, </a:t>
            </a:r>
            <a:r>
              <a:rPr lang="en-US" dirty="0">
                <a:latin typeface="Alexandria" pitchFamily="2" charset="-78"/>
                <a:cs typeface="Alexandria" pitchFamily="2" charset="-78"/>
                <a:hlinkClick r:id="rId2"/>
              </a:rPr>
              <a:t>Monday.com</a:t>
            </a:r>
            <a:r>
              <a:rPr lang="en-US" dirty="0">
                <a:latin typeface="Alexandria" pitchFamily="2" charset="-78"/>
                <a:cs typeface="Alexandria" pitchFamily="2" charset="-78"/>
              </a:rPr>
              <a:t>, Jira, and Oracle PPM help automate processes, enable real-time tracking, and manage project portfolios, thereby enhancing efficiency and transparency</a:t>
            </a:r>
            <a:endParaRPr lang="en-US" dirty="0">
              <a:solidFill>
                <a:prstClr val="black"/>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A36E6CE0-4495-43C4-AA24-C27F66C248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A4F81A1-6761-4B61-9DE1-F0FF823D0D9E}"/>
              </a:ext>
            </a:extLst>
          </p:cNvPr>
          <p:cNvSpPr txBox="1"/>
          <p:nvPr/>
        </p:nvSpPr>
        <p:spPr>
          <a:xfrm>
            <a:off x="2778826" y="654295"/>
            <a:ext cx="5395571" cy="461665"/>
          </a:xfrm>
          <a:prstGeom prst="rect">
            <a:avLst/>
          </a:prstGeom>
          <a:noFill/>
        </p:spPr>
        <p:txBody>
          <a:bodyPr wrap="square" rtlCol="0">
            <a:spAutoFit/>
          </a:bodyPr>
          <a:lstStyle/>
          <a:p>
            <a:pPr algn="ctr"/>
            <a:r>
              <a:rPr lang="en-US" sz="2400" dirty="0">
                <a:latin typeface="Alexandria" pitchFamily="2" charset="-78"/>
                <a:cs typeface="Alexandria" pitchFamily="2" charset="-78"/>
              </a:rPr>
              <a:t>Conclusions</a:t>
            </a:r>
          </a:p>
        </p:txBody>
      </p:sp>
    </p:spTree>
    <p:extLst>
      <p:ext uri="{BB962C8B-B14F-4D97-AF65-F5344CB8AC3E}">
        <p14:creationId xmlns:p14="http://schemas.microsoft.com/office/powerpoint/2010/main" val="9161907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DA56B03-2466-43A5-9453-BBB0E4FCD7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a:extLst>
              <a:ext uri="{FF2B5EF4-FFF2-40B4-BE49-F238E27FC236}">
                <a16:creationId xmlns:a16="http://schemas.microsoft.com/office/drawing/2014/main" id="{0DEFDFBE-1DEC-4584-B6CF-FD78C55F21E4}"/>
              </a:ext>
            </a:extLst>
          </p:cNvPr>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46407D1A-F63E-4F17-B9E4-A07045E41490}"/>
              </a:ext>
            </a:extLst>
          </p:cNvPr>
          <p:cNvSpPr txBox="1"/>
          <p:nvPr/>
        </p:nvSpPr>
        <p:spPr>
          <a:xfrm>
            <a:off x="1675975" y="1349781"/>
            <a:ext cx="9546207" cy="3334887"/>
          </a:xfrm>
          <a:prstGeom prst="rect">
            <a:avLst/>
          </a:prstGeom>
          <a:noFill/>
        </p:spPr>
        <p:txBody>
          <a:bodyPr wrap="square" rtlCol="0">
            <a:spAutoFit/>
          </a:bodyPr>
          <a:lstStyle/>
          <a:p>
            <a:pPr marL="342900" lvl="0" indent="-342900">
              <a:lnSpc>
                <a:spcPct val="200000"/>
              </a:lnSpc>
              <a:buFont typeface="Wingdings" panose="05000000000000000000" pitchFamily="2" charset="2"/>
              <a:buChar char="§"/>
              <a:defRPr/>
            </a:pPr>
            <a:r>
              <a:rPr lang="en-US" dirty="0">
                <a:latin typeface="Alexandria" pitchFamily="2" charset="-78"/>
                <a:cs typeface="Alexandria" pitchFamily="2" charset="-78"/>
              </a:rPr>
              <a:t>Hybrid governance combines fixed elements (such as strategic alignment and risk thresholds) with flexible elements (like team autonomy and iterative delivery). A best practice is aligning governance review cycles with Agile sprints. Future governance trends point towards adaptive, value-centric models, leveraging technologies like AI and Blockchain for decentralized, data-driven decision-making and ethical, sustainable impact assessment.</a:t>
            </a:r>
            <a:endParaRPr lang="en-US" dirty="0">
              <a:solidFill>
                <a:prstClr val="black"/>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0AC72C52-F4A4-4D5F-87C1-9671841DEC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1CA2E2F2-F101-4733-936A-8B2DF5E31E96}"/>
              </a:ext>
            </a:extLst>
          </p:cNvPr>
          <p:cNvSpPr txBox="1"/>
          <p:nvPr/>
        </p:nvSpPr>
        <p:spPr>
          <a:xfrm>
            <a:off x="2778826" y="654295"/>
            <a:ext cx="5395571" cy="461665"/>
          </a:xfrm>
          <a:prstGeom prst="rect">
            <a:avLst/>
          </a:prstGeom>
          <a:noFill/>
        </p:spPr>
        <p:txBody>
          <a:bodyPr wrap="square" rtlCol="0">
            <a:spAutoFit/>
          </a:bodyPr>
          <a:lstStyle/>
          <a:p>
            <a:pPr algn="ctr"/>
            <a:r>
              <a:rPr lang="en-US" sz="2400" dirty="0">
                <a:latin typeface="Alexandria" pitchFamily="2" charset="-78"/>
                <a:cs typeface="Alexandria" pitchFamily="2" charset="-78"/>
              </a:rPr>
              <a:t>Conclusions</a:t>
            </a:r>
          </a:p>
        </p:txBody>
      </p:sp>
    </p:spTree>
    <p:extLst>
      <p:ext uri="{BB962C8B-B14F-4D97-AF65-F5344CB8AC3E}">
        <p14:creationId xmlns:p14="http://schemas.microsoft.com/office/powerpoint/2010/main" val="25011336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51540"/>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endParaRPr lang="en-US" sz="3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Find two projects, one is developed from an outcome perspective and the other from a control perspective, and try to figure out the implications of both perspective on how these projects are governed?</a:t>
            </a:r>
          </a:p>
          <a:p>
            <a:pPr marL="342900" marR="0" indent="-342900">
              <a:lnSpc>
                <a:spcPct val="150000"/>
              </a:lnSpc>
              <a:spcBef>
                <a:spcPts val="0"/>
              </a:spcBef>
              <a:spcAft>
                <a:spcPts val="800"/>
              </a:spcAft>
              <a:buFont typeface="Wingdings" panose="05000000000000000000" pitchFamily="2" charset="2"/>
              <a:buChar char="§"/>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
            </a:pPr>
            <a:endParaRPr lang="en-US" sz="2000" kern="1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pPr algn="ctr"/>
            <a:r>
              <a:rPr lang="en-US" sz="2400" dirty="0">
                <a:latin typeface="Alexandria" pitchFamily="2" charset="-78"/>
                <a:cs typeface="Alexandria" pitchFamily="2" charset="-78"/>
              </a:rPr>
              <a:t>Task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577528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90039"/>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endParaRPr lang="en-US" sz="9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
            </a:pPr>
            <a:r>
              <a:rPr lang="en-US" sz="2000" kern="100" dirty="0">
                <a:latin typeface="Alexandria" pitchFamily="2" charset="-78"/>
                <a:ea typeface="Calibri" panose="020F0502020204030204" pitchFamily="34" charset="0"/>
                <a:cs typeface="Alexandria" pitchFamily="2" charset="-78"/>
              </a:rPr>
              <a:t>Explore two successful projects within different sectors (construction, IT), and try to identify the differences between project manager competencies that have led both projects to their favorable performance? </a:t>
            </a:r>
          </a:p>
          <a:p>
            <a:pPr marL="342900" marR="0" indent="-342900">
              <a:lnSpc>
                <a:spcPct val="150000"/>
              </a:lnSpc>
              <a:spcBef>
                <a:spcPts val="0"/>
              </a:spcBef>
              <a:spcAft>
                <a:spcPts val="800"/>
              </a:spcAft>
              <a:buFont typeface="Wingdings" panose="05000000000000000000" pitchFamily="2" charset="2"/>
              <a:buChar char="§"/>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
            </a:pPr>
            <a:endParaRPr lang="en-US" sz="2000" kern="1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pPr algn="ctr"/>
            <a:r>
              <a:rPr lang="en-US" sz="2400" dirty="0">
                <a:latin typeface="Alexandria" pitchFamily="2" charset="-78"/>
                <a:cs typeface="Alexandria" pitchFamily="2" charset="-78"/>
              </a:rPr>
              <a:t>Task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272587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2006/metadata/properties"/>
    <ds:schemaRef ds:uri="http://www.w3.org/XML/1998/namespace"/>
    <ds:schemaRef ds:uri="http://schemas.microsoft.com/office/2006/documentManagement/types"/>
    <ds:schemaRef ds:uri="http://purl.org/dc/elements/1.1/"/>
    <ds:schemaRef ds:uri="http://schemas.microsoft.com/office/infopath/2007/PartnerControls"/>
    <ds:schemaRef ds:uri="http://purl.org/dc/terms/"/>
    <ds:schemaRef ds:uri="http://schemas.openxmlformats.org/package/2006/metadata/core-properties"/>
    <ds:schemaRef ds:uri="688354b5-287c-4cda-825e-1d7935aea40e"/>
    <ds:schemaRef ds:uri="aca13214-df29-4e3c-a050-857c0bf7bd8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709</TotalTime>
  <Words>2135</Words>
  <Application>Microsoft Office PowerPoint</Application>
  <PresentationFormat>Widescreen</PresentationFormat>
  <Paragraphs>241</Paragraphs>
  <Slides>52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110</cp:revision>
  <dcterms:created xsi:type="dcterms:W3CDTF">2023-04-29T09:08:00Z</dcterms:created>
  <dcterms:modified xsi:type="dcterms:W3CDTF">2025-12-05T23:45:33Z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