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543" r:id="rId8"/>
    <p:sldId id="271" r:id="rId9"/>
    <p:sldId id="611" r:id="rId10"/>
    <p:sldId id="612" r:id="rId11"/>
    <p:sldId id="613" r:id="rId12"/>
    <p:sldId id="614" r:id="rId13"/>
    <p:sldId id="615" r:id="rId14"/>
    <p:sldId id="616" r:id="rId15"/>
    <p:sldId id="635" r:id="rId16"/>
    <p:sldId id="636" r:id="rId17"/>
    <p:sldId id="637" r:id="rId18"/>
    <p:sldId id="638" r:id="rId19"/>
    <p:sldId id="617" r:id="rId20"/>
    <p:sldId id="618" r:id="rId21"/>
    <p:sldId id="619" r:id="rId22"/>
    <p:sldId id="620" r:id="rId23"/>
    <p:sldId id="621" r:id="rId24"/>
    <p:sldId id="622" r:id="rId25"/>
    <p:sldId id="639" r:id="rId26"/>
    <p:sldId id="640" r:id="rId27"/>
    <p:sldId id="641" r:id="rId28"/>
    <p:sldId id="642" r:id="rId29"/>
    <p:sldId id="623" r:id="rId30"/>
    <p:sldId id="624" r:id="rId31"/>
    <p:sldId id="625" r:id="rId32"/>
    <p:sldId id="626" r:id="rId33"/>
    <p:sldId id="627" r:id="rId34"/>
    <p:sldId id="628" r:id="rId35"/>
    <p:sldId id="629" r:id="rId36"/>
    <p:sldId id="630" r:id="rId37"/>
    <p:sldId id="632" r:id="rId38"/>
    <p:sldId id="633" r:id="rId39"/>
    <p:sldId id="634" r:id="rId40"/>
    <p:sldId id="643" r:id="rId41"/>
    <p:sldId id="644" r:id="rId42"/>
    <p:sldId id="645" r:id="rId43"/>
    <p:sldId id="646" r:id="rId44"/>
    <p:sldId id="61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611"/>
            <p14:sldId id="612"/>
            <p14:sldId id="613"/>
            <p14:sldId id="614"/>
            <p14:sldId id="615"/>
            <p14:sldId id="616"/>
            <p14:sldId id="635"/>
            <p14:sldId id="636"/>
            <p14:sldId id="637"/>
            <p14:sldId id="638"/>
            <p14:sldId id="617"/>
            <p14:sldId id="618"/>
            <p14:sldId id="619"/>
            <p14:sldId id="620"/>
            <p14:sldId id="621"/>
            <p14:sldId id="622"/>
            <p14:sldId id="639"/>
            <p14:sldId id="640"/>
            <p14:sldId id="641"/>
            <p14:sldId id="642"/>
            <p14:sldId id="623"/>
            <p14:sldId id="624"/>
            <p14:sldId id="625"/>
            <p14:sldId id="626"/>
            <p14:sldId id="627"/>
            <p14:sldId id="628"/>
            <p14:sldId id="629"/>
            <p14:sldId id="630"/>
            <p14:sldId id="632"/>
            <p14:sldId id="633"/>
            <p14:sldId id="634"/>
            <p14:sldId id="643"/>
            <p14:sldId id="644"/>
            <p14:sldId id="645"/>
            <p14:sldId id="646"/>
            <p14:sldId id="6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32D658-DE7E-DF12-F022-B4D1C6D349BE}" v="2" dt="2026-03-19T15:17:45.222"/>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131" autoAdjust="0"/>
    <p:restoredTop sz="92661" autoAdjust="0"/>
  </p:normalViewPr>
  <p:slideViewPr>
    <p:cSldViewPr snapToGrid="0">
      <p:cViewPr varScale="1">
        <p:scale>
          <a:sx n="76" d="100"/>
          <a:sy n="76" d="100"/>
        </p:scale>
        <p:origin x="480" y="62"/>
      </p:cViewPr>
      <p:guideLst/>
    </p:cSldViewPr>
  </p:slideViewPr>
  <p:outlineViewPr>
    <p:cViewPr>
      <p:scale>
        <a:sx n="33" d="100"/>
        <a:sy n="33" d="100"/>
      </p:scale>
      <p:origin x="0" y="-1843"/>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nnaMohamed" userId="S::menna.mohamed@midocean.edu.km::9e4c4d11-9fb8-4dcb-ac0a-12063d49cba7" providerId="AD" clId="Web-{B432D658-DE7E-DF12-F022-B4D1C6D349BE}"/>
    <pc:docChg chg="delSld modSection">
      <pc:chgData name="MennaMohamed" userId="S::menna.mohamed@midocean.edu.km::9e4c4d11-9fb8-4dcb-ac0a-12063d49cba7" providerId="AD" clId="Web-{B432D658-DE7E-DF12-F022-B4D1C6D349BE}" dt="2026-03-19T15:17:45.222" v="1"/>
      <pc:docMkLst>
        <pc:docMk/>
      </pc:docMkLst>
      <pc:sldChg chg="del">
        <pc:chgData name="MennaMohamed" userId="S::menna.mohamed@midocean.edu.km::9e4c4d11-9fb8-4dcb-ac0a-12063d49cba7" providerId="AD" clId="Web-{B432D658-DE7E-DF12-F022-B4D1C6D349BE}" dt="2026-03-19T15:17:34.441" v="0"/>
        <pc:sldMkLst>
          <pc:docMk/>
          <pc:sldMk cId="2976012389" sldId="503"/>
        </pc:sldMkLst>
      </pc:sldChg>
      <pc:sldChg chg="del">
        <pc:chgData name="MennaMohamed" userId="S::menna.mohamed@midocean.edu.km::9e4c4d11-9fb8-4dcb-ac0a-12063d49cba7" providerId="AD" clId="Web-{B432D658-DE7E-DF12-F022-B4D1C6D349BE}" dt="2026-03-19T15:17:45.222" v="1"/>
        <pc:sldMkLst>
          <pc:docMk/>
          <pc:sldMk cId="2565349826"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salesforce.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jpeg"/><Relationship Id="rId1" Type="http://schemas.openxmlformats.org/officeDocument/2006/relationships/slideLayout" Target="../slideLayouts/slideLayout15.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Sanaa Hashem </a:t>
            </a:r>
            <a:r>
              <a:rPr lang="en-US" sz="2000" dirty="0" err="1">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7283" y="6119276"/>
            <a:ext cx="32377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Ten</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a:solidFill>
                  <a:srgbClr val="00AEEF"/>
                </a:solidFill>
                <a:latin typeface="Alexandria"/>
              </a:rPr>
              <a:t>مقرر تنظيم الفعاليات والأحداث 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2077" y="2864682"/>
            <a:ext cx="4580128" cy="1446550"/>
          </a:xfrm>
          <a:prstGeom prst="rect">
            <a:avLst/>
          </a:prstGeom>
          <a:noFill/>
        </p:spPr>
        <p:txBody>
          <a:bodyPr wrap="square" rtlCol="0">
            <a:spAutoFit/>
          </a:bodyPr>
          <a:lstStyle/>
          <a:p>
            <a:pPr algn="ctr" rtl="1"/>
            <a:r>
              <a:rPr lang="ar-SA" sz="4400" b="1" dirty="0">
                <a:solidFill>
                  <a:srgbClr val="00AEEF"/>
                </a:solidFill>
                <a:latin typeface="Alexandria"/>
              </a:rPr>
              <a:t>تقييم الفعاليات وقياس الأثر</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Lecture Ten</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Sanaa Hashem </a:t>
            </a:r>
            <a:r>
              <a:rPr lang="en-US" sz="2800" b="1" dirty="0" err="1">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Ten</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a:latin typeface="Alexandria"/>
              </a:rPr>
              <a:t>1- تقييم الفعاليات وأهميته</a:t>
            </a:r>
          </a:p>
          <a:p>
            <a:pPr algn="r" rtl="1">
              <a:lnSpc>
                <a:spcPts val="7000"/>
              </a:lnSpc>
            </a:pPr>
            <a:r>
              <a:rPr lang="ar-SA" sz="4000" b="1" dirty="0">
                <a:latin typeface="Alexandria"/>
              </a:rPr>
              <a:t>2- تقييم تجربة الحضور.</a:t>
            </a:r>
          </a:p>
          <a:p>
            <a:pPr algn="r" rtl="1">
              <a:lnSpc>
                <a:spcPts val="7000"/>
              </a:lnSpc>
            </a:pPr>
            <a:r>
              <a:rPr lang="ar-SA" sz="4000" b="1" dirty="0">
                <a:latin typeface="Alexandria"/>
              </a:rPr>
              <a:t>3- مؤشرات نجاح الفعالية وقياس الأثر.</a:t>
            </a:r>
          </a:p>
          <a:p>
            <a:pPr algn="r" rtl="1">
              <a:lnSpc>
                <a:spcPts val="7000"/>
              </a:lnSpc>
            </a:pPr>
            <a:r>
              <a:rPr lang="ar-SA" sz="4000" b="1" dirty="0">
                <a:latin typeface="Alexandria"/>
              </a:rPr>
              <a:t>4- التقرير الختامي.</a:t>
            </a: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المحاضرة سيكون الطلاب قادرين 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مفهوم تقييم الفعاليات وتقييم تجربة الحضور.</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كيف يتم التقييم التشغيلي للفعاليات.</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تحديد أبرز المؤشرات الخاصة بتقييم الفعاليات.</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مؤشرات نجاح الفعاليات وكيف نقيس أثرها.</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كيفية وضع التقرير الختامي وتحويل الأرقام إلى قرارات.</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576827"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a:solidFill>
                  <a:schemeClr val="tx1"/>
                </a:solidFill>
                <a:latin typeface="Alexandria"/>
              </a:rPr>
              <a:t>	تُعد عملية تقييم الفعاليات وقياس أثرها المرحلة الأكثر حيوية في دورة حياة أي حدث، فهي الجسر الذي ينقلنا من مجرد "التنفيذ" إلى "التطوير الاستراتيجي"، لأن الفكر الإداري الحديث يعتبر نهاية الفعالية هو مجرد بداية لعملية "التشريح والتحليل"، حيث أن التقييم ليس مجرد جرد للأخطاء، بل هو استثمار في السمعة المؤسسية وضمان لاستدامة الموارد. اليوم سنضع بين أيديكم "المختبر" الذي يحلل تفاصيل فعاليتكم، ليس لنعرف كيف كان الأداء فحسب، بل لنضمن أن الفعالية القادمة ستكون أكثر ذكاءً وتأثيراً.</a:t>
            </a:r>
          </a:p>
        </p:txBody>
      </p:sp>
      <p:pic>
        <p:nvPicPr>
          <p:cNvPr id="2" name="صورة 1"/>
          <p:cNvPicPr>
            <a:picLocks noChangeAspect="1"/>
          </p:cNvPicPr>
          <p:nvPr/>
        </p:nvPicPr>
        <p:blipFill>
          <a:blip r:embed="rId3"/>
          <a:stretch>
            <a:fillRect/>
          </a:stretch>
        </p:blipFill>
        <p:spPr>
          <a:xfrm>
            <a:off x="9810750" y="1309372"/>
            <a:ext cx="2524125" cy="4525006"/>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1140" y="511712"/>
            <a:ext cx="48792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55868"/>
            <a:ext cx="11124702" cy="5223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2775" y="92486"/>
            <a:ext cx="5143361"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485572" y="1165703"/>
            <a:ext cx="3428211"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تعريف تقييم الفعاليات</a:t>
            </a:r>
            <a:endParaRPr lang="en-US" sz="2800" b="1" dirty="0">
              <a:solidFill>
                <a:srgbClr val="FF0000"/>
              </a:solidFill>
              <a:latin typeface="Alexandria"/>
            </a:endParaRPr>
          </a:p>
        </p:txBody>
      </p:sp>
      <p:sp>
        <p:nvSpPr>
          <p:cNvPr id="11" name="مستطيل 10"/>
          <p:cNvSpPr/>
          <p:nvPr/>
        </p:nvSpPr>
        <p:spPr>
          <a:xfrm rot="10800000" flipH="1" flipV="1">
            <a:off x="707572" y="1930636"/>
            <a:ext cx="6597689" cy="21055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يُعرف التقييم بأنه العملية النظامية لجمع وتحليل البيانات المتعلقة بكافة جوانب الفعالية، بهدف تحديد مدى تحقق الأهداف المسطرة سلفاً. هو عملية قياس الفجوة بين "ما كان مخططاً له" وبين "ما تم تحقيقه فعلياً"  </a:t>
            </a:r>
            <a:endParaRPr lang="en-US" sz="2800" dirty="0">
              <a:solidFill>
                <a:schemeClr val="tx1"/>
              </a:solidFill>
              <a:latin typeface="Alexandria"/>
            </a:endParaRPr>
          </a:p>
        </p:txBody>
      </p:sp>
      <p:sp>
        <p:nvSpPr>
          <p:cNvPr id="12" name="مستطيل 11"/>
          <p:cNvSpPr/>
          <p:nvPr/>
        </p:nvSpPr>
        <p:spPr>
          <a:xfrm rot="10800000" flipH="1" flipV="1">
            <a:off x="707572" y="4143617"/>
            <a:ext cx="6597689" cy="2128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التقييم التشغيلي: </a:t>
            </a:r>
            <a:r>
              <a:rPr lang="ar-SA" sz="2800" dirty="0">
                <a:solidFill>
                  <a:schemeClr val="tx1"/>
                </a:solidFill>
                <a:latin typeface="Alexandria"/>
              </a:rPr>
              <a:t>هو قياس مدى كفاءة "الآلة التنظيمية" أثناء فترة التحضير والترتيب، وفترة التنفيذ الفعلي. يركز هذا التقييم على الإجابة عن سؤال: هل عملت الموارد المتاحة (بشرية، تقنية، مالية) بأقصى كفاءة ممكنة؟</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305261" y="1374245"/>
            <a:ext cx="4893976" cy="4788016"/>
          </a:xfrm>
          <a:prstGeom prst="rect">
            <a:avLst/>
          </a:prstGeom>
        </p:spPr>
      </p:pic>
    </p:spTree>
    <p:extLst>
      <p:ext uri="{BB962C8B-B14F-4D97-AF65-F5344CB8AC3E}">
        <p14:creationId xmlns:p14="http://schemas.microsoft.com/office/powerpoint/2010/main" val="34182787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1" y="511712"/>
            <a:ext cx="4888810" cy="543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65702"/>
            <a:ext cx="11124702" cy="5213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55503" y="92486"/>
            <a:ext cx="505063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485572" y="1165703"/>
            <a:ext cx="3428211"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أهمية تقييم الفعاليات</a:t>
            </a:r>
            <a:endParaRPr lang="en-US" sz="2800" b="1" dirty="0">
              <a:solidFill>
                <a:srgbClr val="FF0000"/>
              </a:solidFill>
              <a:latin typeface="Alexandria"/>
            </a:endParaRPr>
          </a:p>
        </p:txBody>
      </p:sp>
      <p:sp>
        <p:nvSpPr>
          <p:cNvPr id="11" name="مستطيل 10"/>
          <p:cNvSpPr/>
          <p:nvPr/>
        </p:nvSpPr>
        <p:spPr>
          <a:xfrm rot="10800000" flipH="1" flipV="1">
            <a:off x="1343852" y="1779765"/>
            <a:ext cx="5518260" cy="6137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تكمن أهمية هذه المرحلة في أربعة أبعاد رئيسة:</a:t>
            </a:r>
            <a:endParaRPr lang="en-US" sz="2800" dirty="0">
              <a:solidFill>
                <a:schemeClr val="tx1"/>
              </a:solidFill>
              <a:latin typeface="Alexandria"/>
            </a:endParaRPr>
          </a:p>
        </p:txBody>
      </p:sp>
      <p:sp>
        <p:nvSpPr>
          <p:cNvPr id="8" name="مستطيل 7"/>
          <p:cNvSpPr/>
          <p:nvPr/>
        </p:nvSpPr>
        <p:spPr>
          <a:xfrm rot="10800000" flipH="1" flipV="1">
            <a:off x="605666" y="2393547"/>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المساءلة والشفافية</a:t>
            </a:r>
            <a:r>
              <a:rPr lang="ar-SA" sz="2800" dirty="0">
                <a:solidFill>
                  <a:schemeClr val="tx1"/>
                </a:solidFill>
                <a:latin typeface="Alexandria"/>
              </a:rPr>
              <a:t>: إثبات كفاءة إنفاق الميزانيات أمام الإدارة أو الرعاة.</a:t>
            </a:r>
            <a:endParaRPr lang="en-US" sz="2800" dirty="0">
              <a:solidFill>
                <a:schemeClr val="tx1"/>
              </a:solidFill>
              <a:latin typeface="Alexandria"/>
            </a:endParaRPr>
          </a:p>
        </p:txBody>
      </p:sp>
      <p:sp>
        <p:nvSpPr>
          <p:cNvPr id="9" name="مستطيل 8"/>
          <p:cNvSpPr/>
          <p:nvPr/>
        </p:nvSpPr>
        <p:spPr>
          <a:xfrm rot="10800000" flipH="1" flipV="1">
            <a:off x="605666" y="3322347"/>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إدارة المعرفة</a:t>
            </a:r>
            <a:r>
              <a:rPr lang="ar-SA" sz="2800" dirty="0">
                <a:solidFill>
                  <a:schemeClr val="tx1"/>
                </a:solidFill>
                <a:latin typeface="Alexandria"/>
              </a:rPr>
              <a:t>: تراكم الخبرات وتجنب تكرار الأخطاء في الفعاليات المستقبلية.</a:t>
            </a:r>
            <a:endParaRPr lang="en-US" sz="2800" dirty="0">
              <a:solidFill>
                <a:schemeClr val="tx1"/>
              </a:solidFill>
              <a:latin typeface="Alexandria"/>
            </a:endParaRPr>
          </a:p>
        </p:txBody>
      </p:sp>
      <p:sp>
        <p:nvSpPr>
          <p:cNvPr id="10" name="مستطيل 9"/>
          <p:cNvSpPr/>
          <p:nvPr/>
        </p:nvSpPr>
        <p:spPr>
          <a:xfrm rot="10800000" flipH="1" flipV="1">
            <a:off x="605666" y="4299649"/>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تطوير العلاقة مع أصحاب المصلحة</a:t>
            </a:r>
            <a:r>
              <a:rPr lang="ar-SA" sz="2800" dirty="0">
                <a:solidFill>
                  <a:schemeClr val="tx1"/>
                </a:solidFill>
                <a:latin typeface="Alexandria"/>
              </a:rPr>
              <a:t>: فهم احتياجات الجمهور بشكل أعمق لبناء ولاء مستدام.</a:t>
            </a:r>
            <a:endParaRPr lang="en-US" sz="2800" dirty="0">
              <a:solidFill>
                <a:schemeClr val="tx1"/>
              </a:solidFill>
              <a:latin typeface="Alexandria"/>
            </a:endParaRPr>
          </a:p>
        </p:txBody>
      </p:sp>
      <p:sp>
        <p:nvSpPr>
          <p:cNvPr id="12" name="مستطيل 11"/>
          <p:cNvSpPr/>
          <p:nvPr/>
        </p:nvSpPr>
        <p:spPr>
          <a:xfrm rot="10800000" flipH="1" flipV="1">
            <a:off x="605666" y="5267481"/>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تحسين السمعة</a:t>
            </a:r>
            <a:r>
              <a:rPr lang="ar-SA" sz="2800" dirty="0">
                <a:solidFill>
                  <a:schemeClr val="tx1"/>
                </a:solidFill>
                <a:latin typeface="Alexandria"/>
              </a:rPr>
              <a:t>: الفعالية الناجحة هي "مرآة" تعكس قوة المؤسسة وقدرتها التنظيمية.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2112" y="1320823"/>
            <a:ext cx="5339828" cy="4761925"/>
          </a:xfrm>
          <a:prstGeom prst="rect">
            <a:avLst/>
          </a:prstGeom>
        </p:spPr>
      </p:pic>
    </p:spTree>
    <p:extLst>
      <p:ext uri="{BB962C8B-B14F-4D97-AF65-F5344CB8AC3E}">
        <p14:creationId xmlns:p14="http://schemas.microsoft.com/office/powerpoint/2010/main" val="42207817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0"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40665" y="566657"/>
            <a:ext cx="4841185" cy="623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91350" y="92486"/>
            <a:ext cx="5114786"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034540" y="1155869"/>
            <a:ext cx="4827571" cy="372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1) التقييم التشغيلي (جودة التنفيذ)</a:t>
            </a:r>
            <a:endParaRPr lang="en-US" sz="2800" b="1" dirty="0">
              <a:solidFill>
                <a:srgbClr val="FF0000"/>
              </a:solidFill>
              <a:latin typeface="Alexandria"/>
            </a:endParaRPr>
          </a:p>
        </p:txBody>
      </p:sp>
      <p:sp>
        <p:nvSpPr>
          <p:cNvPr id="11" name="مستطيل 10"/>
          <p:cNvSpPr/>
          <p:nvPr/>
        </p:nvSpPr>
        <p:spPr>
          <a:xfrm rot="10800000" flipH="1" flipV="1">
            <a:off x="605665" y="1572945"/>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هذا المحور يتم تقييم المنتج النهائي للفعالية من منظور المعايير الفنية</a:t>
            </a:r>
            <a:endParaRPr lang="en-US" sz="2800" dirty="0">
              <a:solidFill>
                <a:schemeClr val="tx1"/>
              </a:solidFill>
              <a:latin typeface="Alexandria"/>
            </a:endParaRPr>
          </a:p>
        </p:txBody>
      </p:sp>
      <p:sp>
        <p:nvSpPr>
          <p:cNvPr id="8" name="مستطيل 7"/>
          <p:cNvSpPr/>
          <p:nvPr/>
        </p:nvSpPr>
        <p:spPr>
          <a:xfrm rot="10800000" flipH="1" flipV="1">
            <a:off x="605666" y="2393547"/>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مطابقة الجدول الزمني:</a:t>
            </a:r>
            <a:r>
              <a:rPr lang="ar-SA" sz="2800" dirty="0">
                <a:solidFill>
                  <a:schemeClr val="tx1"/>
                </a:solidFill>
                <a:latin typeface="Alexandria"/>
              </a:rPr>
              <a:t> قياس الانضباط في مواعيد الافتتاح، الجلسات، والاستراحات، ...</a:t>
            </a:r>
            <a:endParaRPr lang="en-US" sz="2800" dirty="0">
              <a:solidFill>
                <a:schemeClr val="tx1"/>
              </a:solidFill>
              <a:latin typeface="Alexandria"/>
            </a:endParaRPr>
          </a:p>
        </p:txBody>
      </p:sp>
      <p:sp>
        <p:nvSpPr>
          <p:cNvPr id="9" name="مستطيل 8"/>
          <p:cNvSpPr/>
          <p:nvPr/>
        </p:nvSpPr>
        <p:spPr>
          <a:xfrm rot="10800000" flipH="1" flipV="1">
            <a:off x="605666" y="3322347"/>
            <a:ext cx="6256446" cy="146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الجودة التقنية: </a:t>
            </a:r>
            <a:r>
              <a:rPr lang="ar-SA" sz="2800" dirty="0">
                <a:solidFill>
                  <a:schemeClr val="tx1"/>
                </a:solidFill>
                <a:latin typeface="Alexandria"/>
              </a:rPr>
              <a:t>تقييم أداء أنظمة الصوت، الإضاءة، والترجمة الفورية، وسرعة استجابة الدعم الفني للأعطال الطارئة.</a:t>
            </a:r>
            <a:endParaRPr lang="en-US" sz="2800" dirty="0">
              <a:solidFill>
                <a:schemeClr val="tx1"/>
              </a:solidFill>
              <a:latin typeface="Alexandria"/>
            </a:endParaRPr>
          </a:p>
        </p:txBody>
      </p:sp>
      <p:sp>
        <p:nvSpPr>
          <p:cNvPr id="12" name="مستطيل 11"/>
          <p:cNvSpPr/>
          <p:nvPr/>
        </p:nvSpPr>
        <p:spPr>
          <a:xfrm rot="10800000" flipH="1" flipV="1">
            <a:off x="605664" y="4790662"/>
            <a:ext cx="6256447" cy="1421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إدارة التدفق: </a:t>
            </a:r>
            <a:r>
              <a:rPr lang="ar-SA" sz="2800" dirty="0">
                <a:solidFill>
                  <a:schemeClr val="tx1"/>
                </a:solidFill>
                <a:latin typeface="Alexandria"/>
              </a:rPr>
              <a:t>تقييم سهولة حركة الحضور من المداخل إلى القاعات الرئيسة، ومدى وضوح اللوحات الإرشادية.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1350" y="1265693"/>
            <a:ext cx="5219700" cy="4704599"/>
          </a:xfrm>
          <a:prstGeom prst="rect">
            <a:avLst/>
          </a:prstGeom>
        </p:spPr>
      </p:pic>
    </p:spTree>
    <p:extLst>
      <p:ext uri="{BB962C8B-B14F-4D97-AF65-F5344CB8AC3E}">
        <p14:creationId xmlns:p14="http://schemas.microsoft.com/office/powerpoint/2010/main" val="304178481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5428" y="511712"/>
            <a:ext cx="71367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48774" y="92486"/>
            <a:ext cx="2857361"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التقييم التشغيلي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569966" y="1126855"/>
            <a:ext cx="3428211" cy="372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2) تقييم اللوجستيات</a:t>
            </a:r>
            <a:endParaRPr lang="en-US" sz="2800" b="1" dirty="0">
              <a:solidFill>
                <a:srgbClr val="FF0000"/>
              </a:solidFill>
              <a:latin typeface="Alexandria"/>
            </a:endParaRPr>
          </a:p>
        </p:txBody>
      </p:sp>
      <p:sp>
        <p:nvSpPr>
          <p:cNvPr id="11" name="مستطيل 10"/>
          <p:cNvSpPr/>
          <p:nvPr/>
        </p:nvSpPr>
        <p:spPr>
          <a:xfrm rot="10800000" flipH="1" flipV="1">
            <a:off x="605665" y="1572945"/>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اللوجستيات هي المحرك الخفي للفعالية، وتقييمها يتطلب دقة عالية:</a:t>
            </a:r>
            <a:endParaRPr lang="en-US" sz="2800" dirty="0">
              <a:solidFill>
                <a:schemeClr val="tx1"/>
              </a:solidFill>
              <a:latin typeface="Alexandria"/>
            </a:endParaRPr>
          </a:p>
        </p:txBody>
      </p:sp>
      <p:sp>
        <p:nvSpPr>
          <p:cNvPr id="8" name="مستطيل 7"/>
          <p:cNvSpPr/>
          <p:nvPr/>
        </p:nvSpPr>
        <p:spPr>
          <a:xfrm rot="10800000" flipH="1" flipV="1">
            <a:off x="605666" y="2393547"/>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إدارة الموردين: </a:t>
            </a:r>
            <a:r>
              <a:rPr lang="ar-SA" sz="2800" dirty="0">
                <a:solidFill>
                  <a:schemeClr val="tx1"/>
                </a:solidFill>
                <a:latin typeface="Alexandria"/>
              </a:rPr>
              <a:t>تقييم التزامات شركات التموين، النقل، والديكور بالمعايير المتفق عليها بالعقود.</a:t>
            </a:r>
            <a:endParaRPr lang="en-US" sz="2800" dirty="0">
              <a:solidFill>
                <a:schemeClr val="tx1"/>
              </a:solidFill>
              <a:latin typeface="Alexandria"/>
            </a:endParaRPr>
          </a:p>
        </p:txBody>
      </p:sp>
      <p:sp>
        <p:nvSpPr>
          <p:cNvPr id="9" name="مستطيل 8"/>
          <p:cNvSpPr/>
          <p:nvPr/>
        </p:nvSpPr>
        <p:spPr>
          <a:xfrm rot="10800000" flipH="1" flipV="1">
            <a:off x="605666" y="3322347"/>
            <a:ext cx="6256446" cy="146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سلسلة التوريد الميدانية: </a:t>
            </a:r>
            <a:r>
              <a:rPr lang="ar-SA" sz="2800" dirty="0">
                <a:solidFill>
                  <a:schemeClr val="tx1"/>
                </a:solidFill>
                <a:latin typeface="Alexandria"/>
              </a:rPr>
              <a:t>هل وصلت المطبوعات، الهدايا، والمعدات في الوقت المحدد؟ وهل كان هناك هدر في الموارد.</a:t>
            </a:r>
            <a:endParaRPr lang="en-US" sz="2800" dirty="0">
              <a:solidFill>
                <a:schemeClr val="tx1"/>
              </a:solidFill>
              <a:latin typeface="Alexandria"/>
            </a:endParaRPr>
          </a:p>
        </p:txBody>
      </p:sp>
      <p:sp>
        <p:nvSpPr>
          <p:cNvPr id="12" name="مستطيل 11"/>
          <p:cNvSpPr/>
          <p:nvPr/>
        </p:nvSpPr>
        <p:spPr>
          <a:xfrm rot="10800000" flipH="1" flipV="1">
            <a:off x="605664" y="4790662"/>
            <a:ext cx="6256447" cy="1421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الأمن والسلامة: </a:t>
            </a:r>
            <a:r>
              <a:rPr lang="ar-SA" sz="2800" dirty="0">
                <a:solidFill>
                  <a:schemeClr val="tx1"/>
                </a:solidFill>
                <a:latin typeface="Alexandria"/>
              </a:rPr>
              <a:t>تقييم إجراءات الدخول، وتوافر مخارج الطوارئ، ومدى جاهزية الفريق الطبي، أو الأمني للتعامل مع أي طارئ.</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6998177" y="1260849"/>
            <a:ext cx="5199155" cy="4851715"/>
          </a:xfrm>
          <a:prstGeom prst="rect">
            <a:avLst/>
          </a:prstGeom>
        </p:spPr>
      </p:pic>
    </p:spTree>
    <p:extLst>
      <p:ext uri="{BB962C8B-B14F-4D97-AF65-F5344CB8AC3E}">
        <p14:creationId xmlns:p14="http://schemas.microsoft.com/office/powerpoint/2010/main" val="2954062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1615" y="583250"/>
            <a:ext cx="70986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29724" y="92486"/>
            <a:ext cx="2876411"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التقييم التشغيلي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433900" y="1178305"/>
            <a:ext cx="3428211" cy="372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3) أداء فريق العمل</a:t>
            </a:r>
            <a:endParaRPr lang="en-US" sz="2800" b="1" dirty="0">
              <a:solidFill>
                <a:srgbClr val="FF0000"/>
              </a:solidFill>
              <a:latin typeface="Alexandria"/>
            </a:endParaRPr>
          </a:p>
        </p:txBody>
      </p:sp>
      <p:sp>
        <p:nvSpPr>
          <p:cNvPr id="11" name="مستطيل 10"/>
          <p:cNvSpPr/>
          <p:nvPr/>
        </p:nvSpPr>
        <p:spPr>
          <a:xfrm rot="10800000" flipH="1" flipV="1">
            <a:off x="605665" y="1572945"/>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الفن في إدارة الفعاليات يكمن في البشر. يتم تقييم الفريق بناءً على:</a:t>
            </a:r>
            <a:endParaRPr lang="en-US" sz="2800" dirty="0">
              <a:solidFill>
                <a:schemeClr val="tx1"/>
              </a:solidFill>
              <a:latin typeface="Alexandria"/>
            </a:endParaRPr>
          </a:p>
        </p:txBody>
      </p:sp>
      <p:sp>
        <p:nvSpPr>
          <p:cNvPr id="8" name="مستطيل 7"/>
          <p:cNvSpPr/>
          <p:nvPr/>
        </p:nvSpPr>
        <p:spPr>
          <a:xfrm rot="10800000" flipH="1" flipV="1">
            <a:off x="605666" y="2393547"/>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الاستجابة والحلول: </a:t>
            </a:r>
            <a:r>
              <a:rPr lang="ar-SA" sz="2800" dirty="0">
                <a:solidFill>
                  <a:schemeClr val="tx1"/>
                </a:solidFill>
                <a:latin typeface="Alexandria"/>
              </a:rPr>
              <a:t>القدرة على معالجة شكاوى الحضور أو المشكلات المفاجئة بمرونة وهدوء.</a:t>
            </a:r>
            <a:endParaRPr lang="en-US" sz="2800" dirty="0">
              <a:solidFill>
                <a:schemeClr val="tx1"/>
              </a:solidFill>
              <a:latin typeface="Alexandria"/>
            </a:endParaRPr>
          </a:p>
        </p:txBody>
      </p:sp>
      <p:sp>
        <p:nvSpPr>
          <p:cNvPr id="9" name="مستطيل 8"/>
          <p:cNvSpPr/>
          <p:nvPr/>
        </p:nvSpPr>
        <p:spPr>
          <a:xfrm rot="10800000" flipH="1" flipV="1">
            <a:off x="605666" y="3322347"/>
            <a:ext cx="6256446" cy="146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المظهر والبروتوكول: </a:t>
            </a:r>
            <a:r>
              <a:rPr lang="ar-SA" sz="2800" dirty="0">
                <a:solidFill>
                  <a:schemeClr val="tx1"/>
                </a:solidFill>
                <a:latin typeface="Alexandria"/>
              </a:rPr>
              <a:t>مدى الالتزام بالزي الرسمي وقواعد الإتيكيت والتعامل المهني مع الشخصيات الهامة.</a:t>
            </a:r>
            <a:endParaRPr lang="en-US" sz="2800" dirty="0">
              <a:solidFill>
                <a:schemeClr val="tx1"/>
              </a:solidFill>
              <a:latin typeface="Alexandria"/>
            </a:endParaRPr>
          </a:p>
        </p:txBody>
      </p:sp>
      <p:sp>
        <p:nvSpPr>
          <p:cNvPr id="12" name="مستطيل 11"/>
          <p:cNvSpPr/>
          <p:nvPr/>
        </p:nvSpPr>
        <p:spPr>
          <a:xfrm rot="10800000" flipH="1" flipV="1">
            <a:off x="605664" y="4790662"/>
            <a:ext cx="6256447" cy="1421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التواصل الداخلي: </a:t>
            </a:r>
            <a:r>
              <a:rPr lang="ar-SA" sz="2800" dirty="0">
                <a:solidFill>
                  <a:schemeClr val="tx1"/>
                </a:solidFill>
                <a:latin typeface="Alexandria"/>
              </a:rPr>
              <a:t>تقييم فعالية قنوات التواصل بين أعضاء الفريق (استخدام أجهزة اللاسلكي أو تطبيقات الإدارة) لضمان التناغم.</a:t>
            </a:r>
            <a:endParaRPr lang="en-US" sz="2800" dirty="0">
              <a:solidFill>
                <a:schemeClr val="tx1"/>
              </a:solidFill>
              <a:latin typeface="Alexandria"/>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2110" y="1178304"/>
            <a:ext cx="5329889" cy="4904444"/>
          </a:xfrm>
          <a:prstGeom prst="rect">
            <a:avLst/>
          </a:prstGeom>
        </p:spPr>
      </p:pic>
    </p:spTree>
    <p:extLst>
      <p:ext uri="{BB962C8B-B14F-4D97-AF65-F5344CB8AC3E}">
        <p14:creationId xmlns:p14="http://schemas.microsoft.com/office/powerpoint/2010/main" val="11397281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93040" y="565033"/>
            <a:ext cx="72033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55868"/>
            <a:ext cx="11124702" cy="5223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44024" y="92486"/>
            <a:ext cx="2762111"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التقييم التشغيلي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657357" y="1492949"/>
            <a:ext cx="3428211"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4) أدوات التقييم التشغيلي</a:t>
            </a:r>
            <a:endParaRPr lang="en-US" sz="2800" b="1" dirty="0">
              <a:solidFill>
                <a:srgbClr val="FF0000"/>
              </a:solidFill>
              <a:latin typeface="Alexandria"/>
            </a:endParaRPr>
          </a:p>
        </p:txBody>
      </p:sp>
      <p:sp>
        <p:nvSpPr>
          <p:cNvPr id="11" name="مستطيل 10"/>
          <p:cNvSpPr/>
          <p:nvPr/>
        </p:nvSpPr>
        <p:spPr>
          <a:xfrm rot="10800000" flipH="1" flipV="1">
            <a:off x="623471" y="1942148"/>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لاكتشاف الثغرات التشغيلية نستخدم الأدوات الآتية:</a:t>
            </a:r>
            <a:endParaRPr lang="en-US" sz="2800" dirty="0">
              <a:solidFill>
                <a:schemeClr val="tx1"/>
              </a:solidFill>
              <a:latin typeface="Alexandria"/>
            </a:endParaRPr>
          </a:p>
        </p:txBody>
      </p:sp>
      <p:sp>
        <p:nvSpPr>
          <p:cNvPr id="8" name="مستطيل 7"/>
          <p:cNvSpPr/>
          <p:nvPr/>
        </p:nvSpPr>
        <p:spPr>
          <a:xfrm rot="10800000" flipH="1" flipV="1">
            <a:off x="623472" y="2737629"/>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قوائم التحقق: </a:t>
            </a:r>
            <a:r>
              <a:rPr lang="ar-SA" sz="2800" dirty="0">
                <a:solidFill>
                  <a:schemeClr val="tx1"/>
                </a:solidFill>
                <a:latin typeface="Alexandria"/>
              </a:rPr>
              <a:t>مراجعة كل بند تنفيذي قبل وبعد الفعالية.</a:t>
            </a:r>
            <a:endParaRPr lang="en-US" sz="2800" dirty="0">
              <a:solidFill>
                <a:schemeClr val="tx1"/>
              </a:solidFill>
              <a:latin typeface="Alexandria"/>
            </a:endParaRPr>
          </a:p>
        </p:txBody>
      </p:sp>
      <p:sp>
        <p:nvSpPr>
          <p:cNvPr id="9" name="مستطيل 8"/>
          <p:cNvSpPr/>
          <p:nvPr/>
        </p:nvSpPr>
        <p:spPr>
          <a:xfrm rot="10800000" flipH="1" flipV="1">
            <a:off x="623472" y="3511388"/>
            <a:ext cx="6256446" cy="146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المتسوق الخفي: </a:t>
            </a:r>
            <a:r>
              <a:rPr lang="ar-SA" sz="2800" dirty="0">
                <a:solidFill>
                  <a:schemeClr val="tx1"/>
                </a:solidFill>
                <a:latin typeface="Alexandria"/>
              </a:rPr>
              <a:t>شخص يندمج مع الجمهور لتقييم جودة الخدمة دون علم المنظمين.</a:t>
            </a:r>
            <a:endParaRPr lang="en-US" sz="2800" dirty="0">
              <a:solidFill>
                <a:schemeClr val="tx1"/>
              </a:solidFill>
              <a:latin typeface="Alexandria"/>
            </a:endParaRPr>
          </a:p>
        </p:txBody>
      </p:sp>
      <p:sp>
        <p:nvSpPr>
          <p:cNvPr id="12" name="مستطيل 11"/>
          <p:cNvSpPr/>
          <p:nvPr/>
        </p:nvSpPr>
        <p:spPr>
          <a:xfrm rot="10800000" flipH="1" flipV="1">
            <a:off x="605664" y="4790662"/>
            <a:ext cx="6256447" cy="1421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اجتماع الـ </a:t>
            </a:r>
            <a:r>
              <a:rPr lang="en-US" sz="2800" b="1" dirty="0">
                <a:solidFill>
                  <a:schemeClr val="tx1"/>
                </a:solidFill>
                <a:latin typeface="Alexandria"/>
              </a:rPr>
              <a:t>Debriefing</a:t>
            </a:r>
            <a:r>
              <a:rPr lang="ar-SA" sz="2800" b="1" dirty="0">
                <a:solidFill>
                  <a:schemeClr val="tx1"/>
                </a:solidFill>
                <a:latin typeface="Alexandria"/>
              </a:rPr>
              <a:t>: </a:t>
            </a:r>
            <a:r>
              <a:rPr lang="ar-SA" sz="2800" dirty="0">
                <a:solidFill>
                  <a:schemeClr val="tx1"/>
                </a:solidFill>
                <a:latin typeface="Alexandria"/>
              </a:rPr>
              <a:t>وهو اجتماع يعقد فور انتهاء الفعالية مع رؤساء اللجان لسماع الملاحظات "وهي لا تزال حيّة".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7726" y="1460753"/>
            <a:ext cx="5294274" cy="4569922"/>
          </a:xfrm>
          <a:prstGeom prst="rect">
            <a:avLst/>
          </a:prstGeom>
        </p:spPr>
      </p:pic>
    </p:spTree>
    <p:extLst>
      <p:ext uri="{BB962C8B-B14F-4D97-AF65-F5344CB8AC3E}">
        <p14:creationId xmlns:p14="http://schemas.microsoft.com/office/powerpoint/2010/main" val="33248414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1615" y="542822"/>
            <a:ext cx="78606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45901"/>
            <a:ext cx="11124702" cy="5221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77349" y="79526"/>
            <a:ext cx="276211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943101" y="1492949"/>
            <a:ext cx="4919010"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شركة ديزني ونظام "التمييز التشغيلي"</a:t>
            </a:r>
            <a:endParaRPr lang="en-US" sz="2800" b="1" dirty="0">
              <a:solidFill>
                <a:srgbClr val="FF0000"/>
              </a:solidFill>
              <a:latin typeface="Alexandria"/>
            </a:endParaRPr>
          </a:p>
        </p:txBody>
      </p:sp>
      <p:sp>
        <p:nvSpPr>
          <p:cNvPr id="11" name="مستطيل 10"/>
          <p:cNvSpPr/>
          <p:nvPr/>
        </p:nvSpPr>
        <p:spPr>
          <a:xfrm rot="10800000" flipH="1" flipV="1">
            <a:off x="641278" y="2471749"/>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تستخدم ديزني ما يسمى "بمعايير الخدمة الأربعة" لتقييم كل فعالية أو عرض:</a:t>
            </a:r>
            <a:endParaRPr lang="en-US" sz="2800" dirty="0">
              <a:solidFill>
                <a:schemeClr val="tx1"/>
              </a:solidFill>
              <a:latin typeface="Alexandria"/>
            </a:endParaRPr>
          </a:p>
        </p:txBody>
      </p:sp>
      <p:sp>
        <p:nvSpPr>
          <p:cNvPr id="8" name="مستطيل 7"/>
          <p:cNvSpPr/>
          <p:nvPr/>
        </p:nvSpPr>
        <p:spPr>
          <a:xfrm rot="10800000" flipH="1" flipV="1">
            <a:off x="707955" y="3407215"/>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الأمان: </a:t>
            </a:r>
            <a:r>
              <a:rPr lang="ar-SA" sz="2800" dirty="0">
                <a:solidFill>
                  <a:schemeClr val="tx1"/>
                </a:solidFill>
                <a:latin typeface="Alexandria"/>
              </a:rPr>
              <a:t>المؤشر التشغيلي الأول أي خلل تقني في عرض أو لعبة يعني فشلاً تشغيلياً فورياً.</a:t>
            </a:r>
            <a:endParaRPr lang="en-US" sz="2800" dirty="0">
              <a:solidFill>
                <a:schemeClr val="tx1"/>
              </a:solidFill>
              <a:latin typeface="Alexandria"/>
            </a:endParaRPr>
          </a:p>
        </p:txBody>
      </p:sp>
      <p:sp>
        <p:nvSpPr>
          <p:cNvPr id="9" name="مستطيل 8"/>
          <p:cNvSpPr/>
          <p:nvPr/>
        </p:nvSpPr>
        <p:spPr>
          <a:xfrm rot="10800000" flipH="1" flipV="1">
            <a:off x="605665" y="4290967"/>
            <a:ext cx="6256446" cy="6573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المجاملة: </a:t>
            </a:r>
            <a:r>
              <a:rPr lang="ar-SA" sz="2800" dirty="0">
                <a:solidFill>
                  <a:schemeClr val="tx1"/>
                </a:solidFill>
                <a:latin typeface="Alexandria"/>
              </a:rPr>
              <a:t>تقييم لغة الجسد والتفاعل مع الجمهور.</a:t>
            </a:r>
            <a:endParaRPr lang="en-US" sz="2800" dirty="0">
              <a:solidFill>
                <a:schemeClr val="tx1"/>
              </a:solidFill>
              <a:latin typeface="Alexandria"/>
            </a:endParaRPr>
          </a:p>
        </p:txBody>
      </p:sp>
      <p:sp>
        <p:nvSpPr>
          <p:cNvPr id="12" name="مستطيل 11"/>
          <p:cNvSpPr/>
          <p:nvPr/>
        </p:nvSpPr>
        <p:spPr>
          <a:xfrm rot="10800000" flipH="1" flipV="1">
            <a:off x="641278" y="4864385"/>
            <a:ext cx="6256447" cy="957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العرض: </a:t>
            </a:r>
            <a:r>
              <a:rPr lang="ar-SA" sz="2800" dirty="0">
                <a:solidFill>
                  <a:schemeClr val="tx1"/>
                </a:solidFill>
                <a:latin typeface="Alexandria"/>
              </a:rPr>
              <a:t>التأكد من أن كل شيء خلف الكواليس مخفي تماماً عن الجمهور لضمان عدم كسر الخيال.</a:t>
            </a:r>
            <a:endParaRPr lang="en-US" sz="2800" dirty="0">
              <a:solidFill>
                <a:schemeClr val="tx1"/>
              </a:solidFill>
              <a:latin typeface="Alexandria"/>
            </a:endParaRPr>
          </a:p>
        </p:txBody>
      </p:sp>
      <p:sp>
        <p:nvSpPr>
          <p:cNvPr id="13" name="مستطيل 12"/>
          <p:cNvSpPr/>
          <p:nvPr/>
        </p:nvSpPr>
        <p:spPr>
          <a:xfrm rot="10800000" flipH="1" flipV="1">
            <a:off x="623471" y="5689625"/>
            <a:ext cx="6256447" cy="7030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الكفاءة: </a:t>
            </a:r>
            <a:r>
              <a:rPr lang="ar-SA" sz="2800" dirty="0">
                <a:solidFill>
                  <a:schemeClr val="tx1"/>
                </a:solidFill>
                <a:latin typeface="Alexandria"/>
              </a:rPr>
              <a:t>تدفق الحشود وتقليل وقت الانتظار.</a:t>
            </a:r>
            <a:endParaRPr lang="en-US" sz="2800" dirty="0">
              <a:solidFill>
                <a:schemeClr val="tx1"/>
              </a:solidFill>
              <a:latin typeface="Alexandria"/>
            </a:endParaRPr>
          </a:p>
        </p:txBody>
      </p:sp>
      <p:sp>
        <p:nvSpPr>
          <p:cNvPr id="14" name="مستطيل 13"/>
          <p:cNvSpPr/>
          <p:nvPr/>
        </p:nvSpPr>
        <p:spPr>
          <a:xfrm rot="10800000" flipH="1" flipV="1">
            <a:off x="1943101" y="1941095"/>
            <a:ext cx="4919010"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1) تقييم جودة التنفيذ</a:t>
            </a:r>
            <a:endParaRPr lang="en-US" sz="2800" b="1" dirty="0">
              <a:solidFill>
                <a:srgbClr val="FF0000"/>
              </a:solidFill>
              <a:latin typeface="Alexandria"/>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1694" y="1492948"/>
            <a:ext cx="5110306" cy="4662572"/>
          </a:xfrm>
          <a:prstGeom prst="rect">
            <a:avLst/>
          </a:prstGeom>
        </p:spPr>
      </p:pic>
    </p:spTree>
    <p:extLst>
      <p:ext uri="{BB962C8B-B14F-4D97-AF65-F5344CB8AC3E}">
        <p14:creationId xmlns:p14="http://schemas.microsoft.com/office/powerpoint/2010/main" val="1666503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randombar(horizontal)">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8" grpId="0"/>
      <p:bldP spid="9"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1615" y="542822"/>
            <a:ext cx="78606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45901"/>
            <a:ext cx="11124702" cy="5221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77349" y="79526"/>
            <a:ext cx="276211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623471" y="2010574"/>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نجحت ديزني في تحويل اللوجستيات من عبء إلى أداة تقييم من خلال سوار المعصم الإلكتروني:</a:t>
            </a:r>
            <a:endParaRPr lang="en-US" sz="2800" dirty="0">
              <a:solidFill>
                <a:schemeClr val="tx1"/>
              </a:solidFill>
              <a:latin typeface="Alexandria"/>
            </a:endParaRPr>
          </a:p>
        </p:txBody>
      </p:sp>
      <p:sp>
        <p:nvSpPr>
          <p:cNvPr id="8" name="مستطيل 7"/>
          <p:cNvSpPr/>
          <p:nvPr/>
        </p:nvSpPr>
        <p:spPr>
          <a:xfrm rot="10800000" flipH="1" flipV="1">
            <a:off x="623471" y="2847261"/>
            <a:ext cx="6256446" cy="9422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تحليل التدفق: </a:t>
            </a:r>
            <a:r>
              <a:rPr lang="ar-SA" sz="2800" dirty="0">
                <a:solidFill>
                  <a:schemeClr val="tx1"/>
                </a:solidFill>
                <a:latin typeface="Alexandria"/>
              </a:rPr>
              <a:t>يتيح النظام لغرفة العمليات المركزية معرفة أماكن التكدس لحظياً.</a:t>
            </a:r>
            <a:endParaRPr lang="en-US" sz="2800" dirty="0">
              <a:solidFill>
                <a:schemeClr val="tx1"/>
              </a:solidFill>
              <a:latin typeface="Alexandria"/>
            </a:endParaRPr>
          </a:p>
        </p:txBody>
      </p:sp>
      <p:sp>
        <p:nvSpPr>
          <p:cNvPr id="12" name="مستطيل 11"/>
          <p:cNvSpPr/>
          <p:nvPr/>
        </p:nvSpPr>
        <p:spPr>
          <a:xfrm rot="10800000" flipH="1" flipV="1">
            <a:off x="730846" y="3787565"/>
            <a:ext cx="6171964" cy="1761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التقييم التشغيلي للحشود: </a:t>
            </a:r>
            <a:r>
              <a:rPr lang="ar-SA" sz="2800" dirty="0">
                <a:solidFill>
                  <a:schemeClr val="tx1"/>
                </a:solidFill>
                <a:latin typeface="Alexandria"/>
              </a:rPr>
              <a:t>إذا زاد وقت الانتظار في منطقة ما عن حد معين، يتم إرسال "فعالية مفاجئة" (شخصيات كرتونية)، لتلك المنطقة فوراً لتوزيع الازدحام. </a:t>
            </a:r>
            <a:r>
              <a:rPr lang="ar-SA" sz="2800" b="1" dirty="0">
                <a:solidFill>
                  <a:schemeClr val="tx1"/>
                </a:solidFill>
                <a:latin typeface="Alexandria"/>
              </a:rPr>
              <a:t> </a:t>
            </a:r>
            <a:endParaRPr lang="en-US" sz="2800" dirty="0">
              <a:solidFill>
                <a:schemeClr val="tx1"/>
              </a:solidFill>
              <a:latin typeface="Alexandria"/>
            </a:endParaRPr>
          </a:p>
        </p:txBody>
      </p:sp>
      <p:sp>
        <p:nvSpPr>
          <p:cNvPr id="13" name="مستطيل 12"/>
          <p:cNvSpPr/>
          <p:nvPr/>
        </p:nvSpPr>
        <p:spPr>
          <a:xfrm rot="10800000" flipH="1" flipV="1">
            <a:off x="623471" y="5518094"/>
            <a:ext cx="6256447" cy="874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النتيجة الاستراتيجية: </a:t>
            </a:r>
            <a:r>
              <a:rPr lang="ar-SA" sz="2800" dirty="0">
                <a:solidFill>
                  <a:schemeClr val="tx1"/>
                </a:solidFill>
                <a:latin typeface="Alexandria"/>
              </a:rPr>
              <a:t>تحويل البيانات اللوجستية الصماء إلى قرارات فورية لتحسين تجربة الحضور</a:t>
            </a:r>
            <a:endParaRPr lang="en-US" sz="2800" dirty="0">
              <a:solidFill>
                <a:schemeClr val="tx1"/>
              </a:solidFill>
              <a:latin typeface="Alexandria"/>
            </a:endParaRPr>
          </a:p>
        </p:txBody>
      </p:sp>
      <p:sp>
        <p:nvSpPr>
          <p:cNvPr id="14" name="مستطيل 13"/>
          <p:cNvSpPr/>
          <p:nvPr/>
        </p:nvSpPr>
        <p:spPr>
          <a:xfrm rot="10800000" flipH="1" flipV="1">
            <a:off x="743566" y="1407354"/>
            <a:ext cx="6220834"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2) التقييم اللوجستي المتقدم تقنية </a:t>
            </a:r>
            <a:r>
              <a:rPr lang="en-US" sz="2800" b="1" dirty="0">
                <a:solidFill>
                  <a:srgbClr val="FF0000"/>
                </a:solidFill>
                <a:latin typeface="Alexandria"/>
              </a:rPr>
              <a:t>Magic Band</a:t>
            </a:r>
          </a:p>
        </p:txBody>
      </p:sp>
      <p:pic>
        <p:nvPicPr>
          <p:cNvPr id="2" name="صورة 1"/>
          <p:cNvPicPr>
            <a:picLocks noChangeAspect="1"/>
          </p:cNvPicPr>
          <p:nvPr/>
        </p:nvPicPr>
        <p:blipFill>
          <a:blip r:embed="rId3"/>
          <a:stretch>
            <a:fillRect/>
          </a:stretch>
        </p:blipFill>
        <p:spPr>
          <a:xfrm>
            <a:off x="7010183" y="1424226"/>
            <a:ext cx="5204725" cy="4847365"/>
          </a:xfrm>
          <a:prstGeom prst="rect">
            <a:avLst/>
          </a:prstGeom>
        </p:spPr>
      </p:pic>
    </p:spTree>
    <p:extLst>
      <p:ext uri="{BB962C8B-B14F-4D97-AF65-F5344CB8AC3E}">
        <p14:creationId xmlns:p14="http://schemas.microsoft.com/office/powerpoint/2010/main" val="34853804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8"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1615" y="542822"/>
            <a:ext cx="78606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45901"/>
            <a:ext cx="11124702" cy="5078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77349" y="79526"/>
            <a:ext cx="276211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623469" y="2264916"/>
            <a:ext cx="6256447" cy="8206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ديزني لا تقيم الموظفين بناءً على إتمام المهام فقط، بل على الأداء المسرحي:</a:t>
            </a:r>
            <a:endParaRPr lang="en-US" sz="2800" dirty="0">
              <a:solidFill>
                <a:schemeClr val="tx1"/>
              </a:solidFill>
              <a:latin typeface="Alexandria"/>
            </a:endParaRPr>
          </a:p>
        </p:txBody>
      </p:sp>
      <p:sp>
        <p:nvSpPr>
          <p:cNvPr id="8" name="مستطيل 7"/>
          <p:cNvSpPr/>
          <p:nvPr/>
        </p:nvSpPr>
        <p:spPr>
          <a:xfrm rot="10800000" flipH="1" flipV="1">
            <a:off x="707954" y="3237627"/>
            <a:ext cx="6256446" cy="15388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التقييم الميداني: </a:t>
            </a:r>
            <a:r>
              <a:rPr lang="ar-SA" sz="2800" dirty="0">
                <a:solidFill>
                  <a:schemeClr val="tx1"/>
                </a:solidFill>
                <a:latin typeface="Alexandria"/>
              </a:rPr>
              <a:t>يوجد مراقبون سريّون يقيمون مدى التزام الموظف ببروتوكول ديزني (مثل: عدم الإشارات السيئة، الابتسامة الدائمة)</a:t>
            </a:r>
            <a:endParaRPr lang="en-US" sz="2800" dirty="0">
              <a:solidFill>
                <a:schemeClr val="tx1"/>
              </a:solidFill>
              <a:latin typeface="Alexandria"/>
            </a:endParaRPr>
          </a:p>
        </p:txBody>
      </p:sp>
      <p:sp>
        <p:nvSpPr>
          <p:cNvPr id="13" name="مستطيل 12"/>
          <p:cNvSpPr/>
          <p:nvPr/>
        </p:nvSpPr>
        <p:spPr>
          <a:xfrm rot="10800000" flipH="1" flipV="1">
            <a:off x="707952" y="4928605"/>
            <a:ext cx="6256447" cy="1291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نظام التغذية الراجعة: </a:t>
            </a:r>
            <a:r>
              <a:rPr lang="ar-SA" sz="2800" dirty="0">
                <a:solidFill>
                  <a:schemeClr val="tx1"/>
                </a:solidFill>
                <a:latin typeface="Alexandria"/>
              </a:rPr>
              <a:t>يتم ربط تقييم أداء الفريق مباشرة بمعدل سعادة الزوار في المنطقة التي يعملون بها</a:t>
            </a:r>
            <a:endParaRPr lang="en-US" sz="2800" dirty="0">
              <a:solidFill>
                <a:schemeClr val="tx1"/>
              </a:solidFill>
              <a:latin typeface="Alexandria"/>
            </a:endParaRPr>
          </a:p>
        </p:txBody>
      </p:sp>
      <p:sp>
        <p:nvSpPr>
          <p:cNvPr id="14" name="مستطيل 13"/>
          <p:cNvSpPr/>
          <p:nvPr/>
        </p:nvSpPr>
        <p:spPr>
          <a:xfrm rot="10800000" flipH="1" flipV="1">
            <a:off x="743566" y="1560883"/>
            <a:ext cx="6220834"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3) تقييم أداء فريق العمل</a:t>
            </a:r>
            <a:endParaRPr lang="en-US" sz="2800" b="1" dirty="0">
              <a:solidFill>
                <a:srgbClr val="FF0000"/>
              </a:solidFill>
              <a:latin typeface="Alexandria"/>
            </a:endParaRPr>
          </a:p>
        </p:txBody>
      </p:sp>
      <p:pic>
        <p:nvPicPr>
          <p:cNvPr id="2" name="صورة 1"/>
          <p:cNvPicPr>
            <a:picLocks noChangeAspect="1"/>
          </p:cNvPicPr>
          <p:nvPr/>
        </p:nvPicPr>
        <p:blipFill>
          <a:blip r:embed="rId3"/>
          <a:stretch>
            <a:fillRect/>
          </a:stretch>
        </p:blipFill>
        <p:spPr>
          <a:xfrm>
            <a:off x="7117304" y="1509408"/>
            <a:ext cx="5140146" cy="4551683"/>
          </a:xfrm>
          <a:prstGeom prst="rect">
            <a:avLst/>
          </a:prstGeom>
        </p:spPr>
      </p:pic>
    </p:spTree>
    <p:extLst>
      <p:ext uri="{BB962C8B-B14F-4D97-AF65-F5344CB8AC3E}">
        <p14:creationId xmlns:p14="http://schemas.microsoft.com/office/powerpoint/2010/main" val="35011561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8"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1615" y="542822"/>
            <a:ext cx="78606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45901"/>
            <a:ext cx="11124702" cy="5078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77349" y="79526"/>
            <a:ext cx="276211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85775" y="2048775"/>
            <a:ext cx="6578319" cy="19869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عندما لاحظت ديزني من خلال التقييم التشغيلي أن أوقات الانتظار الطويلة هي السبب الرئيس لانخفاض تقييم الفعاليات، (رغم جودة المحتوى)، لم تكتفِ بزيادة عدد الموظفين، بل اتخذت قراراً استراتيجياً بناءً على البيانات:</a:t>
            </a:r>
            <a:endParaRPr lang="en-US" sz="2800" dirty="0">
              <a:solidFill>
                <a:schemeClr val="tx1"/>
              </a:solidFill>
              <a:latin typeface="Alexandria"/>
            </a:endParaRPr>
          </a:p>
        </p:txBody>
      </p:sp>
      <p:sp>
        <p:nvSpPr>
          <p:cNvPr id="13" name="مستطيل 12"/>
          <p:cNvSpPr/>
          <p:nvPr/>
        </p:nvSpPr>
        <p:spPr>
          <a:xfrm rot="10800000" flipH="1" flipV="1">
            <a:off x="647700" y="4192966"/>
            <a:ext cx="6411702" cy="950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ابتكار نظام المرور السريع: </a:t>
            </a:r>
            <a:r>
              <a:rPr lang="ar-SA" sz="2800" dirty="0">
                <a:solidFill>
                  <a:schemeClr val="tx1"/>
                </a:solidFill>
                <a:latin typeface="Alexandria"/>
              </a:rPr>
              <a:t>وهو قرار استراتيجي لتقليل الضغط التشغيلي.</a:t>
            </a:r>
            <a:endParaRPr lang="en-US" sz="2800" dirty="0">
              <a:solidFill>
                <a:schemeClr val="tx1"/>
              </a:solidFill>
              <a:latin typeface="Alexandria"/>
            </a:endParaRPr>
          </a:p>
        </p:txBody>
      </p:sp>
      <p:sp>
        <p:nvSpPr>
          <p:cNvPr id="14" name="مستطيل 13"/>
          <p:cNvSpPr/>
          <p:nvPr/>
        </p:nvSpPr>
        <p:spPr>
          <a:xfrm rot="10800000" flipH="1" flipV="1">
            <a:off x="485775" y="1560883"/>
            <a:ext cx="6478625" cy="487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كيف حولت ديزني الأرقام الصماء إلى قرار استراتيجي</a:t>
            </a:r>
            <a:endParaRPr lang="en-US" sz="2800" b="1" dirty="0">
              <a:solidFill>
                <a:srgbClr val="FF0000"/>
              </a:solidFill>
              <a:latin typeface="Alexandria"/>
            </a:endParaRPr>
          </a:p>
        </p:txBody>
      </p:sp>
      <p:sp>
        <p:nvSpPr>
          <p:cNvPr id="10" name="مستطيل 9"/>
          <p:cNvSpPr/>
          <p:nvPr/>
        </p:nvSpPr>
        <p:spPr>
          <a:xfrm rot="10800000" flipH="1" flipV="1">
            <a:off x="647700" y="5143501"/>
            <a:ext cx="6411701" cy="950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تصميم طوابير تفاعلية: </a:t>
            </a:r>
            <a:r>
              <a:rPr lang="ar-SA" sz="2800" dirty="0">
                <a:solidFill>
                  <a:schemeClr val="tx1"/>
                </a:solidFill>
                <a:latin typeface="Alexandria"/>
              </a:rPr>
              <a:t>بهدف تحويل وقت الانتظار اللوجستي إلى جزء من تجربة العرض.</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3786" y="1439964"/>
            <a:ext cx="5028213" cy="4654072"/>
          </a:xfrm>
          <a:prstGeom prst="rect">
            <a:avLst/>
          </a:prstGeom>
        </p:spPr>
      </p:pic>
    </p:spTree>
    <p:extLst>
      <p:ext uri="{BB962C8B-B14F-4D97-AF65-F5344CB8AC3E}">
        <p14:creationId xmlns:p14="http://schemas.microsoft.com/office/powerpoint/2010/main" val="35688725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3" grpId="0"/>
      <p:bldP spid="14"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1" y="465993"/>
            <a:ext cx="47554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862111" y="92486"/>
            <a:ext cx="5244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أثرها</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403864" y="1226587"/>
            <a:ext cx="6660045"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هندسة تجربة الحضور القياس النفسي، الحسي، التفاعلي</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19653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تُعد تجربة الحضور هي القلب النابض لأي فعالية، فالأرقام اللوجستية والنجاح التشغيلي لا يكتملان إلا إذا غادر الحاضر مع شعوراً بالقيمة المضافة والرضا النفسي.</a:t>
            </a:r>
            <a:endParaRPr lang="en-US" sz="2800" dirty="0">
              <a:solidFill>
                <a:schemeClr val="tx1"/>
              </a:solidFill>
              <a:latin typeface="Alexandria"/>
            </a:endParaRPr>
          </a:p>
        </p:txBody>
      </p:sp>
      <p:sp>
        <p:nvSpPr>
          <p:cNvPr id="9" name="مستطيل 8"/>
          <p:cNvSpPr/>
          <p:nvPr/>
        </p:nvSpPr>
        <p:spPr>
          <a:xfrm rot="10800000" flipH="1" flipV="1">
            <a:off x="605666" y="3838168"/>
            <a:ext cx="6256446" cy="224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مفهوم تجربة الحضور: </a:t>
            </a:r>
            <a:r>
              <a:rPr lang="ar-SA" sz="2800" dirty="0">
                <a:solidFill>
                  <a:schemeClr val="tx1"/>
                </a:solidFill>
                <a:latin typeface="Alexandria"/>
              </a:rPr>
              <a:t>في عصر "اقتصاد التجربة"، لا يشتري الحاضر تذكرة لحضور محاضرة أو مؤتمر، بل يشتري "تجربة كاملة". يبدأ التقييم هنا من لحظة استقبال أول بريد إلكتروني وحتى رسالة "شكراً لحضوركم"</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b="8551"/>
          <a:stretch/>
        </p:blipFill>
        <p:spPr>
          <a:xfrm>
            <a:off x="7156175" y="1155869"/>
            <a:ext cx="5035826" cy="4975811"/>
          </a:xfrm>
          <a:prstGeom prst="rect">
            <a:avLst/>
          </a:prstGeom>
        </p:spPr>
      </p:pic>
    </p:spTree>
    <p:extLst>
      <p:ext uri="{BB962C8B-B14F-4D97-AF65-F5344CB8AC3E}">
        <p14:creationId xmlns:p14="http://schemas.microsoft.com/office/powerpoint/2010/main" val="4586899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215239" y="1150004"/>
            <a:ext cx="3646872"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الأبعاد الخمسة لتقييم التجربة</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950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لتقييم الجودة الحسيّة للفعالية نستخدم معايير القياس الآتية:</a:t>
            </a:r>
            <a:endParaRPr lang="en-US" sz="2800" dirty="0">
              <a:solidFill>
                <a:schemeClr val="tx1"/>
              </a:solidFill>
              <a:latin typeface="Alexandria"/>
            </a:endParaRPr>
          </a:p>
        </p:txBody>
      </p:sp>
      <p:sp>
        <p:nvSpPr>
          <p:cNvPr id="9" name="مستطيل 8"/>
          <p:cNvSpPr/>
          <p:nvPr/>
        </p:nvSpPr>
        <p:spPr>
          <a:xfrm rot="10800000" flipH="1" flipV="1">
            <a:off x="675239" y="2650714"/>
            <a:ext cx="6256446" cy="1061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البصري: </a:t>
            </a:r>
            <a:r>
              <a:rPr lang="ar-SA" sz="2800" dirty="0">
                <a:solidFill>
                  <a:schemeClr val="tx1"/>
                </a:solidFill>
                <a:latin typeface="Alexandria"/>
              </a:rPr>
              <a:t>جودة التصاميم، الهوية البصرية، وتنسيق الإضاءة والقاعات والديكور.</a:t>
            </a:r>
            <a:endParaRPr lang="en-US" sz="2800" dirty="0">
              <a:solidFill>
                <a:schemeClr val="tx1"/>
              </a:solidFill>
              <a:latin typeface="Alexandria"/>
            </a:endParaRPr>
          </a:p>
        </p:txBody>
      </p:sp>
      <p:sp>
        <p:nvSpPr>
          <p:cNvPr id="10" name="مستطيل 9"/>
          <p:cNvSpPr/>
          <p:nvPr/>
        </p:nvSpPr>
        <p:spPr>
          <a:xfrm rot="10800000" flipH="1" flipV="1">
            <a:off x="675239" y="3590808"/>
            <a:ext cx="6256446" cy="1061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السمعي: </a:t>
            </a:r>
            <a:r>
              <a:rPr lang="ar-SA" sz="2800" dirty="0">
                <a:solidFill>
                  <a:schemeClr val="tx1"/>
                </a:solidFill>
                <a:latin typeface="Alexandria"/>
              </a:rPr>
              <a:t>وضوح الصوت، غياب الضجيج الخارجي، واختيار الموسيقى الخلفية المناسبة.</a:t>
            </a:r>
            <a:endParaRPr lang="en-US" sz="2800" dirty="0">
              <a:solidFill>
                <a:schemeClr val="tx1"/>
              </a:solidFill>
              <a:latin typeface="Alexandria"/>
            </a:endParaRPr>
          </a:p>
        </p:txBody>
      </p:sp>
      <p:sp>
        <p:nvSpPr>
          <p:cNvPr id="12" name="مستطيل 11"/>
          <p:cNvSpPr/>
          <p:nvPr/>
        </p:nvSpPr>
        <p:spPr>
          <a:xfrm rot="10800000" flipH="1" flipV="1">
            <a:off x="748126" y="4428733"/>
            <a:ext cx="6113985" cy="1061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اللمسي: </a:t>
            </a:r>
            <a:r>
              <a:rPr lang="ar-SA" sz="2800" dirty="0">
                <a:solidFill>
                  <a:schemeClr val="tx1"/>
                </a:solidFill>
                <a:latin typeface="Alexandria"/>
              </a:rPr>
              <a:t>جودة المطبوعات، ملمس الهدايا التذكارية، وراحة المقاعد.</a:t>
            </a:r>
            <a:endParaRPr lang="en-US" sz="2800" dirty="0">
              <a:solidFill>
                <a:schemeClr val="tx1"/>
              </a:solidFill>
              <a:latin typeface="Alexandria"/>
            </a:endParaRPr>
          </a:p>
        </p:txBody>
      </p:sp>
      <p:sp>
        <p:nvSpPr>
          <p:cNvPr id="13" name="مستطيل 12"/>
          <p:cNvSpPr/>
          <p:nvPr/>
        </p:nvSpPr>
        <p:spPr>
          <a:xfrm rot="10800000" flipH="1" flipV="1">
            <a:off x="761151" y="5403882"/>
            <a:ext cx="6100960" cy="1061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الشمي </a:t>
            </a:r>
            <a:r>
              <a:rPr lang="ar-SA" sz="2800" b="1" dirty="0" err="1">
                <a:solidFill>
                  <a:schemeClr val="tx1"/>
                </a:solidFill>
                <a:latin typeface="Alexandria"/>
              </a:rPr>
              <a:t>والتذوقي</a:t>
            </a:r>
            <a:r>
              <a:rPr lang="ar-SA" sz="2800" b="1" dirty="0">
                <a:solidFill>
                  <a:schemeClr val="tx1"/>
                </a:solidFill>
                <a:latin typeface="Alexandria"/>
              </a:rPr>
              <a:t>: </a:t>
            </a:r>
            <a:r>
              <a:rPr lang="ar-SA" sz="2800" dirty="0">
                <a:solidFill>
                  <a:schemeClr val="tx1"/>
                </a:solidFill>
                <a:latin typeface="Alexandria"/>
              </a:rPr>
              <a:t>جودة الطعام والشراب، وتهوية المكان ورائحته الخاصة.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4710" y="1178887"/>
            <a:ext cx="5295739" cy="5067300"/>
          </a:xfrm>
          <a:prstGeom prst="rect">
            <a:avLst/>
          </a:prstGeom>
        </p:spPr>
      </p:pic>
    </p:spTree>
    <p:extLst>
      <p:ext uri="{BB962C8B-B14F-4D97-AF65-F5344CB8AC3E}">
        <p14:creationId xmlns:p14="http://schemas.microsoft.com/office/powerpoint/2010/main" val="8453501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058160" y="1150004"/>
            <a:ext cx="3803951"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تصميم استبيانات التقييم الفعالة</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950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الاستبيان التقليدي (هل أنت راضٍ؟ نعم/لا) لم يعد كافياً. التقييم الاحترافي يعتمد على:</a:t>
            </a:r>
            <a:endParaRPr lang="en-US" sz="2800" dirty="0">
              <a:solidFill>
                <a:schemeClr val="tx1"/>
              </a:solidFill>
              <a:latin typeface="Alexandria"/>
            </a:endParaRPr>
          </a:p>
        </p:txBody>
      </p:sp>
      <p:sp>
        <p:nvSpPr>
          <p:cNvPr id="9" name="مستطيل 8"/>
          <p:cNvSpPr/>
          <p:nvPr/>
        </p:nvSpPr>
        <p:spPr>
          <a:xfrm rot="10800000" flipH="1" flipV="1">
            <a:off x="675239" y="2650714"/>
            <a:ext cx="6256446" cy="748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1) مقياس </a:t>
            </a:r>
            <a:r>
              <a:rPr lang="ar-SA" sz="2800" b="1" dirty="0" err="1">
                <a:solidFill>
                  <a:schemeClr val="tx1"/>
                </a:solidFill>
                <a:latin typeface="Alexandria"/>
              </a:rPr>
              <a:t>ليكرت</a:t>
            </a:r>
            <a:r>
              <a:rPr lang="ar-SA" sz="2800" b="1" dirty="0">
                <a:solidFill>
                  <a:schemeClr val="tx1"/>
                </a:solidFill>
                <a:latin typeface="Alexandria"/>
              </a:rPr>
              <a:t> الخماسي:</a:t>
            </a:r>
            <a:endParaRPr lang="en-US" sz="2800" dirty="0">
              <a:solidFill>
                <a:schemeClr val="tx1"/>
              </a:solidFill>
              <a:latin typeface="Alexandria"/>
            </a:endParaRPr>
          </a:p>
        </p:txBody>
      </p:sp>
      <p:sp>
        <p:nvSpPr>
          <p:cNvPr id="10" name="مستطيل 9"/>
          <p:cNvSpPr/>
          <p:nvPr/>
        </p:nvSpPr>
        <p:spPr>
          <a:xfrm rot="10800000" flipH="1" flipV="1">
            <a:off x="675239" y="3204564"/>
            <a:ext cx="5776361" cy="1448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3500"/>
              </a:lnSpc>
              <a:buFont typeface="Wingdings" panose="05000000000000000000" pitchFamily="2" charset="2"/>
              <a:buChar char="ü"/>
            </a:pPr>
            <a:r>
              <a:rPr lang="ar-SA" sz="2800" dirty="0">
                <a:solidFill>
                  <a:schemeClr val="tx1"/>
                </a:solidFill>
                <a:latin typeface="Alexandria"/>
              </a:rPr>
              <a:t>ملاءمة المحتوى لتوقعات الحضور.</a:t>
            </a:r>
          </a:p>
          <a:p>
            <a:pPr marL="457200" indent="-457200" algn="justLow" rtl="1">
              <a:lnSpc>
                <a:spcPts val="3500"/>
              </a:lnSpc>
              <a:buFont typeface="Wingdings" panose="05000000000000000000" pitchFamily="2" charset="2"/>
              <a:buChar char="ü"/>
            </a:pPr>
            <a:r>
              <a:rPr lang="ar-SA" sz="2800" dirty="0">
                <a:solidFill>
                  <a:schemeClr val="tx1"/>
                </a:solidFill>
                <a:latin typeface="Alexandria"/>
              </a:rPr>
              <a:t>سهولة إجراءات التسجيل والدخول.</a:t>
            </a:r>
          </a:p>
          <a:p>
            <a:pPr marL="457200" indent="-457200" algn="justLow" rtl="1">
              <a:lnSpc>
                <a:spcPts val="3500"/>
              </a:lnSpc>
              <a:buFont typeface="Wingdings" panose="05000000000000000000" pitchFamily="2" charset="2"/>
              <a:buChar char="ü"/>
            </a:pPr>
            <a:r>
              <a:rPr lang="ar-SA" sz="2800" dirty="0">
                <a:solidFill>
                  <a:schemeClr val="tx1"/>
                </a:solidFill>
                <a:latin typeface="Alexandria"/>
              </a:rPr>
              <a:t>كفاءة المتحدثين / العارضين.</a:t>
            </a:r>
            <a:endParaRPr lang="en-US" sz="2800" dirty="0">
              <a:solidFill>
                <a:schemeClr val="tx1"/>
              </a:solidFill>
              <a:latin typeface="Alexandria"/>
            </a:endParaRPr>
          </a:p>
        </p:txBody>
      </p:sp>
      <p:sp>
        <p:nvSpPr>
          <p:cNvPr id="12" name="مستطيل 11"/>
          <p:cNvSpPr/>
          <p:nvPr/>
        </p:nvSpPr>
        <p:spPr>
          <a:xfrm rot="10800000" flipH="1" flipV="1">
            <a:off x="748126" y="4652632"/>
            <a:ext cx="6113985" cy="5391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2) الأسئلة النفسية:</a:t>
            </a:r>
            <a:endParaRPr lang="en-US" sz="2800" dirty="0">
              <a:solidFill>
                <a:schemeClr val="tx1"/>
              </a:solidFill>
              <a:latin typeface="Alexandria"/>
            </a:endParaRPr>
          </a:p>
        </p:txBody>
      </p:sp>
      <p:sp>
        <p:nvSpPr>
          <p:cNvPr id="13" name="مستطيل 12"/>
          <p:cNvSpPr/>
          <p:nvPr/>
        </p:nvSpPr>
        <p:spPr>
          <a:xfrm rot="10800000" flipH="1" flipV="1">
            <a:off x="748125" y="5191761"/>
            <a:ext cx="5703475" cy="1061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3500"/>
              </a:lnSpc>
              <a:buFont typeface="Wingdings" panose="05000000000000000000" pitchFamily="2" charset="2"/>
              <a:buChar char="ü"/>
            </a:pPr>
            <a:r>
              <a:rPr lang="ar-SA" sz="2800" dirty="0">
                <a:solidFill>
                  <a:schemeClr val="tx1"/>
                </a:solidFill>
                <a:latin typeface="Alexandria"/>
              </a:rPr>
              <a:t>هل شعرت بالانتماء لمجتمع الفعالية؟</a:t>
            </a:r>
          </a:p>
          <a:p>
            <a:pPr marL="457200" indent="-457200" algn="justLow" rtl="1">
              <a:lnSpc>
                <a:spcPts val="3500"/>
              </a:lnSpc>
              <a:buFont typeface="Wingdings" panose="05000000000000000000" pitchFamily="2" charset="2"/>
              <a:buChar char="ü"/>
            </a:pPr>
            <a:r>
              <a:rPr lang="ar-SA" sz="2800" dirty="0">
                <a:solidFill>
                  <a:schemeClr val="tx1"/>
                </a:solidFill>
                <a:latin typeface="Alexandria"/>
              </a:rPr>
              <a:t>ما هي اللحظة الأكثر تأثيراً بالنسبة لك؟</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5995" t="31906" r="10169" b="17677"/>
          <a:stretch/>
        </p:blipFill>
        <p:spPr>
          <a:xfrm>
            <a:off x="6931685" y="1308350"/>
            <a:ext cx="5151686" cy="4744580"/>
          </a:xfrm>
          <a:prstGeom prst="rect">
            <a:avLst/>
          </a:prstGeom>
        </p:spPr>
      </p:pic>
    </p:spTree>
    <p:extLst>
      <p:ext uri="{BB962C8B-B14F-4D97-AF65-F5344CB8AC3E}">
        <p14:creationId xmlns:p14="http://schemas.microsoft.com/office/powerpoint/2010/main" val="25218588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P spid="10"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058160" y="1150004"/>
            <a:ext cx="3803951"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مؤشر صافي نقاط الترويج</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1402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هو المعيار الذهبي عالمياً لقياس الولاء، حيث يسأل الحاضر سؤالاً واحداً على مقياس من </a:t>
            </a:r>
            <a:r>
              <a:rPr lang="en-US" sz="2800" dirty="0">
                <a:solidFill>
                  <a:schemeClr val="tx1"/>
                </a:solidFill>
                <a:latin typeface="Alexandria"/>
              </a:rPr>
              <a:t>0</a:t>
            </a:r>
            <a:r>
              <a:rPr lang="ar-SA" sz="2800" dirty="0">
                <a:solidFill>
                  <a:schemeClr val="tx1"/>
                </a:solidFill>
                <a:latin typeface="Alexandria"/>
              </a:rPr>
              <a:t> إلى </a:t>
            </a:r>
            <a:r>
              <a:rPr lang="en-US" sz="2800" dirty="0">
                <a:solidFill>
                  <a:schemeClr val="tx1"/>
                </a:solidFill>
                <a:latin typeface="Alexandria"/>
              </a:rPr>
              <a:t>10</a:t>
            </a:r>
            <a:r>
              <a:rPr lang="ar-SA" sz="2800" dirty="0">
                <a:solidFill>
                  <a:schemeClr val="tx1"/>
                </a:solidFill>
                <a:latin typeface="Alexandria"/>
              </a:rPr>
              <a:t>، ما مدى احتمالية توصيتك بهذه الفعالية لصديق أو زميل؟</a:t>
            </a:r>
            <a:endParaRPr lang="en-US" sz="2800" dirty="0">
              <a:solidFill>
                <a:schemeClr val="tx1"/>
              </a:solidFill>
              <a:latin typeface="Alexandria"/>
            </a:endParaRPr>
          </a:p>
        </p:txBody>
      </p:sp>
      <p:sp>
        <p:nvSpPr>
          <p:cNvPr id="10" name="مستطيل 9"/>
          <p:cNvSpPr/>
          <p:nvPr/>
        </p:nvSpPr>
        <p:spPr>
          <a:xfrm rot="10800000" flipH="1" flipV="1">
            <a:off x="675239" y="3204564"/>
            <a:ext cx="6186872" cy="1128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المروجون</a:t>
            </a:r>
            <a:r>
              <a:rPr lang="ar-SA" sz="2800" dirty="0">
                <a:solidFill>
                  <a:schemeClr val="tx1"/>
                </a:solidFill>
                <a:latin typeface="Alexandria"/>
              </a:rPr>
              <a:t>: علامتهم من (</a:t>
            </a:r>
            <a:r>
              <a:rPr lang="en-US" sz="2800" dirty="0">
                <a:solidFill>
                  <a:schemeClr val="tx1"/>
                </a:solidFill>
                <a:latin typeface="Alexandria"/>
              </a:rPr>
              <a:t>10-9</a:t>
            </a:r>
            <a:r>
              <a:rPr lang="ar-SA" sz="2800" dirty="0">
                <a:solidFill>
                  <a:schemeClr val="tx1"/>
                </a:solidFill>
                <a:latin typeface="Alexandria"/>
              </a:rPr>
              <a:t>) عشاق العلامة التجارية</a:t>
            </a:r>
            <a:endParaRPr lang="en-US" sz="2800" dirty="0">
              <a:solidFill>
                <a:schemeClr val="tx1"/>
              </a:solidFill>
              <a:latin typeface="Alexandria"/>
            </a:endParaRPr>
          </a:p>
        </p:txBody>
      </p:sp>
      <p:sp>
        <p:nvSpPr>
          <p:cNvPr id="12" name="مستطيل 11"/>
          <p:cNvSpPr/>
          <p:nvPr/>
        </p:nvSpPr>
        <p:spPr>
          <a:xfrm rot="10800000" flipH="1" flipV="1">
            <a:off x="748126" y="4251631"/>
            <a:ext cx="6113985" cy="1067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المحايدون: </a:t>
            </a:r>
            <a:r>
              <a:rPr lang="ar-SA" sz="2800" dirty="0">
                <a:solidFill>
                  <a:schemeClr val="tx1"/>
                </a:solidFill>
                <a:latin typeface="Alexandria"/>
              </a:rPr>
              <a:t>علامتهم من (</a:t>
            </a:r>
            <a:r>
              <a:rPr lang="en-US" sz="2800" dirty="0">
                <a:solidFill>
                  <a:schemeClr val="tx1"/>
                </a:solidFill>
                <a:latin typeface="Alexandria"/>
              </a:rPr>
              <a:t>8-7</a:t>
            </a:r>
            <a:r>
              <a:rPr lang="ar-SA" sz="2800" dirty="0">
                <a:solidFill>
                  <a:schemeClr val="tx1"/>
                </a:solidFill>
                <a:latin typeface="Alexandria"/>
              </a:rPr>
              <a:t>) هم راضون بالمجمل لكن يمكن جذبهم من قبل المنافسين</a:t>
            </a:r>
            <a:endParaRPr lang="en-US" sz="2800" dirty="0">
              <a:solidFill>
                <a:schemeClr val="tx1"/>
              </a:solidFill>
              <a:latin typeface="Alexandria"/>
            </a:endParaRPr>
          </a:p>
        </p:txBody>
      </p:sp>
      <p:sp>
        <p:nvSpPr>
          <p:cNvPr id="14" name="مستطيل 13"/>
          <p:cNvSpPr/>
          <p:nvPr/>
        </p:nvSpPr>
        <p:spPr>
          <a:xfrm rot="10800000" flipH="1" flipV="1">
            <a:off x="821013" y="5218150"/>
            <a:ext cx="6113985" cy="1067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المنتقدون: </a:t>
            </a:r>
            <a:r>
              <a:rPr lang="ar-SA" sz="2800" dirty="0">
                <a:solidFill>
                  <a:schemeClr val="tx1"/>
                </a:solidFill>
                <a:latin typeface="Alexandria"/>
              </a:rPr>
              <a:t>علامتهم من (</a:t>
            </a:r>
            <a:r>
              <a:rPr lang="en-US" sz="2800" dirty="0">
                <a:solidFill>
                  <a:schemeClr val="tx1"/>
                </a:solidFill>
                <a:latin typeface="Alexandria"/>
              </a:rPr>
              <a:t>6-0</a:t>
            </a:r>
            <a:r>
              <a:rPr lang="ar-SA" sz="2800" dirty="0">
                <a:solidFill>
                  <a:schemeClr val="tx1"/>
                </a:solidFill>
                <a:latin typeface="Alexandria"/>
              </a:rPr>
              <a:t>) هؤلاء غير راضين وقد يضرون بسمعة الفعالية</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t="19851" r="2470" b="6193"/>
          <a:stretch/>
        </p:blipFill>
        <p:spPr>
          <a:xfrm>
            <a:off x="6862110" y="1259827"/>
            <a:ext cx="5329889" cy="4882555"/>
          </a:xfrm>
          <a:prstGeom prst="rect">
            <a:avLst/>
          </a:prstGeom>
        </p:spPr>
      </p:pic>
    </p:spTree>
    <p:extLst>
      <p:ext uri="{BB962C8B-B14F-4D97-AF65-F5344CB8AC3E}">
        <p14:creationId xmlns:p14="http://schemas.microsoft.com/office/powerpoint/2010/main" val="5421807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0" grpId="0"/>
      <p:bldP spid="12"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058160" y="1150004"/>
            <a:ext cx="3803951"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التقييم التفاعلي واللحظي</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1402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بسبب إمكانية نسيان التفاصيل بعد انتهاء الفعالية، يتم اللجوء للتقييم أثناء الحدث:</a:t>
            </a:r>
            <a:endParaRPr lang="en-US" sz="2800" dirty="0">
              <a:solidFill>
                <a:schemeClr val="tx1"/>
              </a:solidFill>
              <a:latin typeface="Alexandria"/>
            </a:endParaRPr>
          </a:p>
        </p:txBody>
      </p:sp>
      <p:sp>
        <p:nvSpPr>
          <p:cNvPr id="10" name="مستطيل 9"/>
          <p:cNvSpPr/>
          <p:nvPr/>
        </p:nvSpPr>
        <p:spPr>
          <a:xfrm rot="10800000" flipH="1" flipV="1">
            <a:off x="711682" y="3041545"/>
            <a:ext cx="6186872" cy="1128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أجهزة التصويت المباشر: </a:t>
            </a:r>
            <a:r>
              <a:rPr lang="ar-SA" sz="2800" dirty="0">
                <a:solidFill>
                  <a:schemeClr val="tx1"/>
                </a:solidFill>
                <a:latin typeface="Alexandria"/>
              </a:rPr>
              <a:t>مثل استخدام (</a:t>
            </a:r>
            <a:r>
              <a:rPr lang="en-US" sz="2800" dirty="0" err="1">
                <a:solidFill>
                  <a:schemeClr val="tx1"/>
                </a:solidFill>
                <a:latin typeface="Alexandria"/>
              </a:rPr>
              <a:t>Mentimeter</a:t>
            </a:r>
            <a:r>
              <a:rPr lang="ar-SA" sz="2800" dirty="0">
                <a:solidFill>
                  <a:schemeClr val="tx1"/>
                </a:solidFill>
                <a:latin typeface="Alexandria"/>
              </a:rPr>
              <a:t>) لمعرفة رأي الجمهور في جلسة معينة فور انتهائها.</a:t>
            </a:r>
            <a:endParaRPr lang="en-US" sz="2800" dirty="0">
              <a:solidFill>
                <a:schemeClr val="tx1"/>
              </a:solidFill>
              <a:latin typeface="Alexandria"/>
            </a:endParaRPr>
          </a:p>
        </p:txBody>
      </p:sp>
      <p:sp>
        <p:nvSpPr>
          <p:cNvPr id="12" name="مستطيل 11"/>
          <p:cNvSpPr/>
          <p:nvPr/>
        </p:nvSpPr>
        <p:spPr>
          <a:xfrm rot="10800000" flipH="1" flipV="1">
            <a:off x="748126" y="4251631"/>
            <a:ext cx="6113985" cy="1067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جدران الملاحظات: </a:t>
            </a:r>
            <a:r>
              <a:rPr lang="ar-SA" sz="2800" dirty="0">
                <a:solidFill>
                  <a:schemeClr val="tx1"/>
                </a:solidFill>
                <a:latin typeface="Alexandria"/>
              </a:rPr>
              <a:t>مساحة في القاعة يضع فيها الجمهور "قصاصات ملونة" تعبر عن آرائهم.</a:t>
            </a:r>
            <a:endParaRPr lang="en-US" sz="2800" dirty="0">
              <a:solidFill>
                <a:schemeClr val="tx1"/>
              </a:solidFill>
              <a:latin typeface="Alexandria"/>
            </a:endParaRPr>
          </a:p>
        </p:txBody>
      </p:sp>
      <p:sp>
        <p:nvSpPr>
          <p:cNvPr id="14" name="مستطيل 13"/>
          <p:cNvSpPr/>
          <p:nvPr/>
        </p:nvSpPr>
        <p:spPr>
          <a:xfrm rot="10800000" flipH="1" flipV="1">
            <a:off x="821013" y="5218150"/>
            <a:ext cx="6113985" cy="1067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أكشاك التقييم الرقمية: </a:t>
            </a:r>
            <a:r>
              <a:rPr lang="ar-SA" sz="2800" dirty="0">
                <a:solidFill>
                  <a:schemeClr val="tx1"/>
                </a:solidFill>
                <a:latin typeface="Alexandria"/>
              </a:rPr>
              <a:t>شاشات تعمل باللمس عند المخارج تستخدم أيقونات تعبيرية (</a:t>
            </a:r>
            <a:r>
              <a:rPr lang="ar-SA" sz="2800" dirty="0" err="1">
                <a:solidFill>
                  <a:schemeClr val="tx1"/>
                </a:solidFill>
                <a:latin typeface="Alexandria"/>
              </a:rPr>
              <a:t>الإيموجي</a:t>
            </a:r>
            <a:r>
              <a:rPr lang="ar-SA" sz="2800" dirty="0">
                <a:solidFill>
                  <a:schemeClr val="tx1"/>
                </a:solidFill>
                <a:latin typeface="Alexandria"/>
              </a:rPr>
              <a:t>)</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004570" y="1325789"/>
            <a:ext cx="5187429" cy="4870609"/>
          </a:xfrm>
          <a:prstGeom prst="rect">
            <a:avLst/>
          </a:prstGeom>
        </p:spPr>
      </p:pic>
    </p:spTree>
    <p:extLst>
      <p:ext uri="{BB962C8B-B14F-4D97-AF65-F5344CB8AC3E}">
        <p14:creationId xmlns:p14="http://schemas.microsoft.com/office/powerpoint/2010/main" val="33570609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0"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058160" y="1150004"/>
            <a:ext cx="3803951"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تحليل رحلة الحاضر</a:t>
            </a:r>
            <a:endParaRPr lang="en-US" sz="2800" b="1" dirty="0">
              <a:solidFill>
                <a:srgbClr val="FF0000"/>
              </a:solidFill>
              <a:latin typeface="Alexandria"/>
            </a:endParaRPr>
          </a:p>
        </p:txBody>
      </p:sp>
      <p:sp>
        <p:nvSpPr>
          <p:cNvPr id="11" name="مستطيل 10"/>
          <p:cNvSpPr/>
          <p:nvPr/>
        </p:nvSpPr>
        <p:spPr>
          <a:xfrm rot="10800000" flipH="1" flipV="1">
            <a:off x="605664" y="1802064"/>
            <a:ext cx="6256447" cy="6089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يتم تقييم التجربة عبر نقاط التماس</a:t>
            </a:r>
            <a:endParaRPr lang="en-US" sz="2800" dirty="0">
              <a:solidFill>
                <a:schemeClr val="tx1"/>
              </a:solidFill>
              <a:latin typeface="Alexandria"/>
            </a:endParaRPr>
          </a:p>
        </p:txBody>
      </p:sp>
      <p:sp>
        <p:nvSpPr>
          <p:cNvPr id="10" name="مستطيل 9"/>
          <p:cNvSpPr/>
          <p:nvPr/>
        </p:nvSpPr>
        <p:spPr>
          <a:xfrm rot="10800000" flipH="1" flipV="1">
            <a:off x="748126" y="2517339"/>
            <a:ext cx="6186872" cy="1128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ما قبل الفعالية: </a:t>
            </a:r>
            <a:r>
              <a:rPr lang="ar-SA" sz="2800" dirty="0">
                <a:solidFill>
                  <a:schemeClr val="tx1"/>
                </a:solidFill>
                <a:latin typeface="Alexandria"/>
              </a:rPr>
              <a:t>سهولة الموقع الإلكتروني، سرعة الرد على الاستفسارات.</a:t>
            </a:r>
            <a:endParaRPr lang="en-US" sz="2800" dirty="0">
              <a:solidFill>
                <a:schemeClr val="tx1"/>
              </a:solidFill>
              <a:latin typeface="Alexandria"/>
            </a:endParaRPr>
          </a:p>
        </p:txBody>
      </p:sp>
      <p:sp>
        <p:nvSpPr>
          <p:cNvPr id="12" name="مستطيل 11"/>
          <p:cNvSpPr/>
          <p:nvPr/>
        </p:nvSpPr>
        <p:spPr>
          <a:xfrm rot="10800000" flipH="1" flipV="1">
            <a:off x="821013" y="3679847"/>
            <a:ext cx="6113985" cy="1067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أثناء الفعالية: </a:t>
            </a:r>
            <a:r>
              <a:rPr lang="ar-SA" sz="2800" dirty="0">
                <a:solidFill>
                  <a:schemeClr val="tx1"/>
                </a:solidFill>
                <a:latin typeface="Alexandria"/>
              </a:rPr>
              <a:t>جودة المحتوى، فرص التشبيك (قوة الإنترنت)، سلاسة التنقل بين الفقرات.</a:t>
            </a:r>
            <a:endParaRPr lang="en-US" sz="2800" dirty="0">
              <a:solidFill>
                <a:schemeClr val="tx1"/>
              </a:solidFill>
              <a:latin typeface="Alexandria"/>
            </a:endParaRPr>
          </a:p>
        </p:txBody>
      </p:sp>
      <p:sp>
        <p:nvSpPr>
          <p:cNvPr id="14" name="مستطيل 13"/>
          <p:cNvSpPr/>
          <p:nvPr/>
        </p:nvSpPr>
        <p:spPr>
          <a:xfrm rot="10800000" flipH="1" flipV="1">
            <a:off x="821013" y="4780480"/>
            <a:ext cx="6113985" cy="15046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ما بعد الفعالية: </a:t>
            </a:r>
            <a:r>
              <a:rPr lang="ar-SA" sz="2800" dirty="0">
                <a:solidFill>
                  <a:schemeClr val="tx1"/>
                </a:solidFill>
                <a:latin typeface="Alexandria"/>
              </a:rPr>
              <a:t>الهدايا التذكارية، سرعة إرسال الشهادات أو المادة العلمية، أسلوب أخذ الرأي حول الفعالية.</a:t>
            </a:r>
            <a:endParaRPr lang="en-US" sz="2800" dirty="0">
              <a:solidFill>
                <a:schemeClr val="tx1"/>
              </a:solidFill>
              <a:latin typeface="Alexandria"/>
            </a:endParaRPr>
          </a:p>
        </p:txBody>
      </p:sp>
      <p:pic>
        <p:nvPicPr>
          <p:cNvPr id="6" name="صورة 5"/>
          <p:cNvPicPr>
            <a:picLocks noChangeAspect="1"/>
          </p:cNvPicPr>
          <p:nvPr/>
        </p:nvPicPr>
        <p:blipFill rotWithShape="1">
          <a:blip r:embed="rId3" cstate="print">
            <a:extLst>
              <a:ext uri="{28A0092B-C50C-407E-A947-70E740481C1C}">
                <a14:useLocalDpi xmlns:a14="http://schemas.microsoft.com/office/drawing/2010/main" val="0"/>
              </a:ext>
            </a:extLst>
          </a:blip>
          <a:srcRect l="5024" t="19558" r="43934" b="10576"/>
          <a:stretch/>
        </p:blipFill>
        <p:spPr>
          <a:xfrm>
            <a:off x="7058025" y="1325789"/>
            <a:ext cx="5133975" cy="4855936"/>
          </a:xfrm>
          <a:prstGeom prst="rect">
            <a:avLst/>
          </a:prstGeom>
        </p:spPr>
      </p:pic>
    </p:spTree>
    <p:extLst>
      <p:ext uri="{BB962C8B-B14F-4D97-AF65-F5344CB8AC3E}">
        <p14:creationId xmlns:p14="http://schemas.microsoft.com/office/powerpoint/2010/main" val="25549724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0" grpId="0"/>
      <p:bldP spid="12"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5467" y="550517"/>
            <a:ext cx="79039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659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509586" y="1091294"/>
            <a:ext cx="7243764"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دراسة حالة شركة </a:t>
            </a:r>
            <a:r>
              <a:rPr lang="en-US" sz="2800" b="1" dirty="0">
                <a:solidFill>
                  <a:srgbClr val="FF0000"/>
                </a:solidFill>
                <a:latin typeface="Alexandria"/>
              </a:rPr>
              <a:t>Apple</a:t>
            </a:r>
            <a:r>
              <a:rPr lang="ar-SA" sz="2800" b="1" dirty="0">
                <a:solidFill>
                  <a:srgbClr val="FF0000"/>
                </a:solidFill>
                <a:latin typeface="Alexandria"/>
              </a:rPr>
              <a:t> وسيكولوجية الحدث الاستثنائي</a:t>
            </a:r>
            <a:endParaRPr lang="en-US" sz="2800" b="1" dirty="0">
              <a:solidFill>
                <a:srgbClr val="FF0000"/>
              </a:solidFill>
              <a:latin typeface="Alexandria"/>
            </a:endParaRPr>
          </a:p>
        </p:txBody>
      </p:sp>
      <p:sp>
        <p:nvSpPr>
          <p:cNvPr id="11" name="مستطيل 10"/>
          <p:cNvSpPr/>
          <p:nvPr/>
        </p:nvSpPr>
        <p:spPr>
          <a:xfrm rot="10800000" flipH="1" flipV="1">
            <a:off x="3915105" y="1617675"/>
            <a:ext cx="3952544" cy="531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1) القياس الحسي:</a:t>
            </a:r>
            <a:endParaRPr lang="en-US" sz="2800" b="1" dirty="0">
              <a:solidFill>
                <a:srgbClr val="FF0000"/>
              </a:solidFill>
              <a:latin typeface="Alexandria"/>
            </a:endParaRPr>
          </a:p>
        </p:txBody>
      </p:sp>
      <p:sp>
        <p:nvSpPr>
          <p:cNvPr id="10" name="مستطيل 9"/>
          <p:cNvSpPr/>
          <p:nvPr/>
        </p:nvSpPr>
        <p:spPr>
          <a:xfrm rot="10800000" flipH="1" flipV="1">
            <a:off x="1214053" y="2135058"/>
            <a:ext cx="6653596" cy="4639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آبل تصمم بيئة الفعالية لتكون "امتداداً للمنتج":</a:t>
            </a:r>
            <a:endParaRPr lang="en-US" sz="2800" dirty="0">
              <a:solidFill>
                <a:schemeClr val="tx1"/>
              </a:solidFill>
              <a:latin typeface="Alexandria"/>
            </a:endParaRPr>
          </a:p>
        </p:txBody>
      </p:sp>
      <p:sp>
        <p:nvSpPr>
          <p:cNvPr id="12" name="مستطيل 11"/>
          <p:cNvSpPr/>
          <p:nvPr/>
        </p:nvSpPr>
        <p:spPr>
          <a:xfrm rot="10800000" flipH="1" flipV="1">
            <a:off x="509585" y="2527982"/>
            <a:ext cx="7358064" cy="1397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بصرياً: </a:t>
            </a:r>
            <a:r>
              <a:rPr lang="ar-SA" sz="2800" dirty="0">
                <a:solidFill>
                  <a:schemeClr val="tx1"/>
                </a:solidFill>
                <a:latin typeface="Alexandria"/>
              </a:rPr>
              <a:t>تستخدم الإضاءة الخافتة مع التركيز الحاد على المنتج، واستخدام شاشات ضخمة بأعلى دقة ممكنة لترسيخ صورة "الكمال البصري". </a:t>
            </a:r>
            <a:endParaRPr lang="en-US" sz="2800" dirty="0">
              <a:solidFill>
                <a:schemeClr val="tx1"/>
              </a:solidFill>
              <a:latin typeface="Alexandria"/>
            </a:endParaRPr>
          </a:p>
        </p:txBody>
      </p:sp>
      <p:sp>
        <p:nvSpPr>
          <p:cNvPr id="14" name="مستطيل 13"/>
          <p:cNvSpPr/>
          <p:nvPr/>
        </p:nvSpPr>
        <p:spPr>
          <a:xfrm rot="10800000" flipH="1" flipV="1">
            <a:off x="576260" y="3780913"/>
            <a:ext cx="7324725" cy="13966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سمعياً: </a:t>
            </a:r>
            <a:r>
              <a:rPr lang="ar-SA" sz="2800" dirty="0">
                <a:solidFill>
                  <a:schemeClr val="tx1"/>
                </a:solidFill>
                <a:latin typeface="Alexandria"/>
              </a:rPr>
              <a:t>يتم اختيار الموسيقى التصويرية بعناية فائقة لرفع مستوى الأدرينالين قبل الكشف عن المنتج، وضمان جودة صوت تجعل صوت "نقرة" الجهاز مسموعة بوضوح في آخر القاعة.</a:t>
            </a:r>
            <a:endParaRPr lang="en-US" sz="2800" dirty="0">
              <a:solidFill>
                <a:schemeClr val="tx1"/>
              </a:solidFill>
              <a:latin typeface="Alexandria"/>
            </a:endParaRPr>
          </a:p>
        </p:txBody>
      </p:sp>
      <p:sp>
        <p:nvSpPr>
          <p:cNvPr id="13" name="مستطيل 12"/>
          <p:cNvSpPr/>
          <p:nvPr/>
        </p:nvSpPr>
        <p:spPr>
          <a:xfrm rot="10800000" flipH="1" flipV="1">
            <a:off x="386082" y="5177549"/>
            <a:ext cx="7795894" cy="1318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اللمس</a:t>
            </a:r>
            <a:r>
              <a:rPr lang="ar-SA" sz="2800" dirty="0">
                <a:solidFill>
                  <a:schemeClr val="tx1"/>
                </a:solidFill>
                <a:latin typeface="Alexandria"/>
              </a:rPr>
              <a:t>: بعد العرض مباشرة يُنقل الحضور لمنطقة التجربة، هناك يتم ضبط زاوية فتح شاشات الحواسيب بدقة </a:t>
            </a:r>
            <a:r>
              <a:rPr lang="en-US" sz="2800" dirty="0">
                <a:solidFill>
                  <a:schemeClr val="tx1"/>
                </a:solidFill>
                <a:latin typeface="Alexandria"/>
              </a:rPr>
              <a:t>90</a:t>
            </a:r>
            <a:r>
              <a:rPr lang="ar-SA" sz="2800" dirty="0">
                <a:solidFill>
                  <a:schemeClr val="tx1"/>
                </a:solidFill>
                <a:latin typeface="Alexandria"/>
              </a:rPr>
              <a:t> درجة لإجبار الحاضر على لمسها وتعديلها، مما يخلق روابط لمسية فورية مع الجهاز. </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8181976" y="1245372"/>
            <a:ext cx="3924159" cy="5155428"/>
          </a:xfrm>
          <a:prstGeom prst="rect">
            <a:avLst/>
          </a:prstGeom>
        </p:spPr>
      </p:pic>
    </p:spTree>
    <p:extLst>
      <p:ext uri="{BB962C8B-B14F-4D97-AF65-F5344CB8AC3E}">
        <p14:creationId xmlns:p14="http://schemas.microsoft.com/office/powerpoint/2010/main" val="35863092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0" grpId="0"/>
      <p:bldP spid="12" grpId="0"/>
      <p:bldP spid="14"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5467" y="550517"/>
            <a:ext cx="79039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16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791280" y="1170960"/>
            <a:ext cx="3371520" cy="531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القياس النفسي:</a:t>
            </a:r>
            <a:endParaRPr lang="en-US" sz="2800" b="1" dirty="0">
              <a:solidFill>
                <a:srgbClr val="FF0000"/>
              </a:solidFill>
              <a:latin typeface="Alexandria"/>
            </a:endParaRPr>
          </a:p>
        </p:txBody>
      </p:sp>
      <p:sp>
        <p:nvSpPr>
          <p:cNvPr id="10" name="مستطيل 9"/>
          <p:cNvSpPr/>
          <p:nvPr/>
        </p:nvSpPr>
        <p:spPr>
          <a:xfrm rot="10800000" flipH="1" flipV="1">
            <a:off x="647700" y="1838635"/>
            <a:ext cx="6515100" cy="896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تعتمد آبل على نظريات علم النفس الاجتماعي لخلق تجربة فريدة</a:t>
            </a:r>
            <a:endParaRPr lang="en-US" sz="2800" dirty="0">
              <a:solidFill>
                <a:schemeClr val="tx1"/>
              </a:solidFill>
              <a:latin typeface="Alexandria"/>
            </a:endParaRPr>
          </a:p>
        </p:txBody>
      </p:sp>
      <p:sp>
        <p:nvSpPr>
          <p:cNvPr id="12" name="مستطيل 11"/>
          <p:cNvSpPr/>
          <p:nvPr/>
        </p:nvSpPr>
        <p:spPr>
          <a:xfrm rot="10800000" flipH="1" flipV="1">
            <a:off x="509585" y="2833549"/>
            <a:ext cx="6653215" cy="1397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مبدأ الندرة والحصرية: </a:t>
            </a:r>
            <a:r>
              <a:rPr lang="ar-SA" sz="2800" dirty="0">
                <a:solidFill>
                  <a:schemeClr val="tx1"/>
                </a:solidFill>
                <a:latin typeface="Alexandria"/>
              </a:rPr>
              <a:t>الدعوات شخصية وصعبة المنال. مما يشعر الحاضر بأنه جزء من "نخبة تقنية عالمية"، وهذا يرفع من تقييمه النفسي للفعالية قبل أن تبدأ. </a:t>
            </a:r>
            <a:endParaRPr lang="en-US" sz="2800" dirty="0">
              <a:solidFill>
                <a:schemeClr val="tx1"/>
              </a:solidFill>
              <a:latin typeface="Alexandria"/>
            </a:endParaRPr>
          </a:p>
        </p:txBody>
      </p:sp>
      <p:sp>
        <p:nvSpPr>
          <p:cNvPr id="13" name="مستطيل 12"/>
          <p:cNvSpPr/>
          <p:nvPr/>
        </p:nvSpPr>
        <p:spPr>
          <a:xfrm rot="10800000" flipH="1" flipV="1">
            <a:off x="647700" y="4276725"/>
            <a:ext cx="6515100" cy="2219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هندسة لحظة الذروة:</a:t>
            </a:r>
            <a:r>
              <a:rPr lang="ar-SA" sz="2800" dirty="0">
                <a:solidFill>
                  <a:schemeClr val="tx1"/>
                </a:solidFill>
                <a:latin typeface="Alexandria"/>
              </a:rPr>
              <a:t> آبل تدرك أن الذاكرة البشرية تحتفظ بنهايات الأحداث. لذا يتم هندسة مفاجأة في الختام لضمان خروج الحضور في حالة من "النشوة الذهنية" مما يرفع تقييم الرضا في الاستبيانات اللاحقة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2801" y="1267333"/>
            <a:ext cx="5029200" cy="4922451"/>
          </a:xfrm>
          <a:prstGeom prst="rect">
            <a:avLst/>
          </a:prstGeom>
        </p:spPr>
      </p:pic>
    </p:spTree>
    <p:extLst>
      <p:ext uri="{BB962C8B-B14F-4D97-AF65-F5344CB8AC3E}">
        <p14:creationId xmlns:p14="http://schemas.microsoft.com/office/powerpoint/2010/main" val="20129520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0"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5467" y="550517"/>
            <a:ext cx="79039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3594"/>
            <a:ext cx="11124702" cy="510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836192" y="1463148"/>
            <a:ext cx="3371520" cy="531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3) القياس التفاعلي:</a:t>
            </a:r>
            <a:endParaRPr lang="en-US" sz="2800" b="1" dirty="0">
              <a:solidFill>
                <a:srgbClr val="FF0000"/>
              </a:solidFill>
              <a:latin typeface="Alexandria"/>
            </a:endParaRPr>
          </a:p>
        </p:txBody>
      </p:sp>
      <p:sp>
        <p:nvSpPr>
          <p:cNvPr id="10" name="مستطيل 9"/>
          <p:cNvSpPr/>
          <p:nvPr/>
        </p:nvSpPr>
        <p:spPr>
          <a:xfrm rot="10800000" flipH="1" flipV="1">
            <a:off x="647700" y="1838635"/>
            <a:ext cx="6515100" cy="896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آبل حولت الحضور من متفاعلين إلى مبشرين</a:t>
            </a:r>
            <a:endParaRPr lang="en-US" sz="2800" dirty="0">
              <a:solidFill>
                <a:schemeClr val="tx1"/>
              </a:solidFill>
              <a:latin typeface="Alexandria"/>
            </a:endParaRPr>
          </a:p>
        </p:txBody>
      </p:sp>
      <p:sp>
        <p:nvSpPr>
          <p:cNvPr id="12" name="مستطيل 11"/>
          <p:cNvSpPr/>
          <p:nvPr/>
        </p:nvSpPr>
        <p:spPr>
          <a:xfrm rot="10800000" flipH="1" flipV="1">
            <a:off x="578642" y="2652067"/>
            <a:ext cx="6653215" cy="1757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التفاعل الرقمي اللحظي: </a:t>
            </a:r>
            <a:r>
              <a:rPr lang="ar-SA" sz="2800" dirty="0">
                <a:solidFill>
                  <a:schemeClr val="tx1"/>
                </a:solidFill>
                <a:latin typeface="Alexandria"/>
              </a:rPr>
              <a:t>يتم تصميم العرض بفقرات قابلة للمشاركة مثل عرض أرقام مذهلة أو صور جمالية، مما يحفز الحضور على التفاعل فوراً مع هواتفهم ونشر التجربة. </a:t>
            </a:r>
            <a:endParaRPr lang="en-US" sz="2800" dirty="0">
              <a:solidFill>
                <a:schemeClr val="tx1"/>
              </a:solidFill>
              <a:latin typeface="Alexandria"/>
            </a:endParaRPr>
          </a:p>
        </p:txBody>
      </p:sp>
      <p:sp>
        <p:nvSpPr>
          <p:cNvPr id="13" name="مستطيل 12"/>
          <p:cNvSpPr/>
          <p:nvPr/>
        </p:nvSpPr>
        <p:spPr>
          <a:xfrm rot="10800000" flipH="1" flipV="1">
            <a:off x="692612" y="4377511"/>
            <a:ext cx="6515100" cy="1838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ديموقراطية التفاعل: </a:t>
            </a:r>
            <a:r>
              <a:rPr lang="ar-SA" sz="2800" dirty="0">
                <a:solidFill>
                  <a:schemeClr val="tx1"/>
                </a:solidFill>
                <a:latin typeface="Alexandria"/>
              </a:rPr>
              <a:t>رغم فخامة الحدث، يختلط مهندسو آبل ومديروها بالحضور في منطقة التجربة، مما يخلق تفاعلاً إنسانياً يكسر الحاجز بين الشركة العملاقة والمستخدم.</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4418" y="1357671"/>
            <a:ext cx="4767582" cy="4662129"/>
          </a:xfrm>
          <a:prstGeom prst="rect">
            <a:avLst/>
          </a:prstGeom>
        </p:spPr>
      </p:pic>
    </p:spTree>
    <p:extLst>
      <p:ext uri="{BB962C8B-B14F-4D97-AF65-F5344CB8AC3E}">
        <p14:creationId xmlns:p14="http://schemas.microsoft.com/office/powerpoint/2010/main" val="382944077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0" grpId="0"/>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5467" y="550517"/>
            <a:ext cx="79039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3594"/>
            <a:ext cx="11124702" cy="510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600325" y="1463148"/>
            <a:ext cx="4607387" cy="531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كيف تقيس آبل نجاح هذه التجربة؟</a:t>
            </a:r>
            <a:endParaRPr lang="en-US" sz="2800" b="1" dirty="0">
              <a:solidFill>
                <a:srgbClr val="FF0000"/>
              </a:solidFill>
              <a:latin typeface="Alexandria"/>
            </a:endParaRPr>
          </a:p>
        </p:txBody>
      </p:sp>
      <p:sp>
        <p:nvSpPr>
          <p:cNvPr id="10" name="مستطيل 9"/>
          <p:cNvSpPr/>
          <p:nvPr/>
        </p:nvSpPr>
        <p:spPr>
          <a:xfrm rot="10800000" flipH="1" flipV="1">
            <a:off x="647700" y="2053837"/>
            <a:ext cx="6515100" cy="896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 تكتفي آبل بسؤال هل أعجبكم العرض؟ بل تقيس مؤشرات أعمق:</a:t>
            </a:r>
            <a:endParaRPr lang="en-US" sz="2800" dirty="0">
              <a:solidFill>
                <a:schemeClr val="tx1"/>
              </a:solidFill>
              <a:latin typeface="Alexandria"/>
            </a:endParaRPr>
          </a:p>
        </p:txBody>
      </p:sp>
      <p:sp>
        <p:nvSpPr>
          <p:cNvPr id="12" name="مستطيل 11"/>
          <p:cNvSpPr/>
          <p:nvPr/>
        </p:nvSpPr>
        <p:spPr>
          <a:xfrm rot="10800000" flipH="1" flipV="1">
            <a:off x="509585" y="2833549"/>
            <a:ext cx="6653215" cy="1397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تحليل المشاعر: </a:t>
            </a:r>
            <a:r>
              <a:rPr lang="ar-SA" sz="2800" dirty="0">
                <a:solidFill>
                  <a:schemeClr val="tx1"/>
                </a:solidFill>
                <a:latin typeface="Alexandria"/>
              </a:rPr>
              <a:t>قياس نبرة </a:t>
            </a:r>
            <a:r>
              <a:rPr lang="ar-SA" sz="2800" dirty="0" err="1">
                <a:solidFill>
                  <a:schemeClr val="tx1"/>
                </a:solidFill>
                <a:latin typeface="Alexandria"/>
              </a:rPr>
              <a:t>التغريدات</a:t>
            </a:r>
            <a:r>
              <a:rPr lang="ar-SA" sz="2800" dirty="0">
                <a:solidFill>
                  <a:schemeClr val="tx1"/>
                </a:solidFill>
                <a:latin typeface="Alexandria"/>
              </a:rPr>
              <a:t> والمقالات التي كتبت أثناء الفعالية.</a:t>
            </a:r>
            <a:endParaRPr lang="en-US" sz="2800" dirty="0">
              <a:solidFill>
                <a:schemeClr val="tx1"/>
              </a:solidFill>
              <a:latin typeface="Alexandria"/>
            </a:endParaRPr>
          </a:p>
        </p:txBody>
      </p:sp>
      <p:sp>
        <p:nvSpPr>
          <p:cNvPr id="13" name="مستطيل 12"/>
          <p:cNvSpPr/>
          <p:nvPr/>
        </p:nvSpPr>
        <p:spPr>
          <a:xfrm rot="10800000" flipH="1" flipV="1">
            <a:off x="647700" y="4136228"/>
            <a:ext cx="6515100" cy="1104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معدل التبني اللحظي: </a:t>
            </a:r>
            <a:r>
              <a:rPr lang="ar-SA" sz="2800" dirty="0">
                <a:solidFill>
                  <a:schemeClr val="tx1"/>
                </a:solidFill>
                <a:latin typeface="Alexandria"/>
              </a:rPr>
              <a:t>كم عدد المطورين الذين حمّلوا الأنظمة الجديدة في أول ساعة بعد المحاضرة؟</a:t>
            </a:r>
            <a:endParaRPr lang="en-US" sz="2800" dirty="0">
              <a:solidFill>
                <a:schemeClr val="tx1"/>
              </a:solidFill>
              <a:latin typeface="Alexandria"/>
            </a:endParaRPr>
          </a:p>
        </p:txBody>
      </p:sp>
      <p:sp>
        <p:nvSpPr>
          <p:cNvPr id="14" name="مستطيل 13"/>
          <p:cNvSpPr/>
          <p:nvPr/>
        </p:nvSpPr>
        <p:spPr>
          <a:xfrm rot="10800000" flipH="1" flipV="1">
            <a:off x="692612" y="5124769"/>
            <a:ext cx="6515100" cy="1104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الأثر البصري الموحد: </a:t>
            </a:r>
            <a:r>
              <a:rPr lang="ar-SA" sz="2800" dirty="0">
                <a:solidFill>
                  <a:schemeClr val="tx1"/>
                </a:solidFill>
                <a:latin typeface="Alexandria"/>
              </a:rPr>
              <a:t>هل الصور التي التقطها الحضور ونشروها تعكس الهوية البصرية التي خططت لها الشركة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0914" y="1584777"/>
            <a:ext cx="4913541" cy="4335791"/>
          </a:xfrm>
          <a:prstGeom prst="rect">
            <a:avLst/>
          </a:prstGeom>
        </p:spPr>
      </p:pic>
    </p:spTree>
    <p:extLst>
      <p:ext uri="{BB962C8B-B14F-4D97-AF65-F5344CB8AC3E}">
        <p14:creationId xmlns:p14="http://schemas.microsoft.com/office/powerpoint/2010/main" val="23898365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0"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5993"/>
            <a:ext cx="47840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55869"/>
            <a:ext cx="11124702" cy="5111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862111" y="92486"/>
            <a:ext cx="5244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أثرها</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756163" y="1225747"/>
            <a:ext cx="6105948"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a:solidFill>
                  <a:srgbClr val="FF0000"/>
                </a:solidFill>
                <a:latin typeface="Alexandria"/>
              </a:rPr>
              <a:t>من البيانات إلى الاستبصار (التقرير النهائي)</a:t>
            </a:r>
            <a:endParaRPr lang="en-US" sz="2800" b="1" dirty="0">
              <a:solidFill>
                <a:srgbClr val="FF0000"/>
              </a:solidFill>
              <a:latin typeface="Alexandria"/>
            </a:endParaRPr>
          </a:p>
        </p:txBody>
      </p:sp>
      <p:sp>
        <p:nvSpPr>
          <p:cNvPr id="11" name="مستطيل 10"/>
          <p:cNvSpPr/>
          <p:nvPr/>
        </p:nvSpPr>
        <p:spPr>
          <a:xfrm rot="10800000" flipH="1" flipV="1">
            <a:off x="605664" y="1984811"/>
            <a:ext cx="6256447"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1) فلسفة التقرير الاستراتيجي</a:t>
            </a:r>
            <a:endParaRPr lang="en-US" sz="2800" b="1" dirty="0">
              <a:solidFill>
                <a:srgbClr val="FF0000"/>
              </a:solidFill>
              <a:latin typeface="Alexandria"/>
            </a:endParaRPr>
          </a:p>
        </p:txBody>
      </p:sp>
      <p:sp>
        <p:nvSpPr>
          <p:cNvPr id="9" name="مستطيل 8"/>
          <p:cNvSpPr/>
          <p:nvPr/>
        </p:nvSpPr>
        <p:spPr>
          <a:xfrm rot="10800000" flipH="1" flipV="1">
            <a:off x="515385" y="2533173"/>
            <a:ext cx="6256446" cy="1950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هنا نشرح الفرق بين تقرير النشاط (الذي يسرد ما حدث)، والذي يجب القيام به بعد كل نشاط، والتقرير الاستراتيجي (الذي يفسر لماذا حدث، وماذا يعني ذلك للمستقبل). </a:t>
            </a:r>
            <a:endParaRPr lang="en-US" sz="2800" dirty="0">
              <a:solidFill>
                <a:schemeClr val="tx1"/>
              </a:solidFill>
              <a:latin typeface="Alexandria"/>
            </a:endParaRPr>
          </a:p>
        </p:txBody>
      </p:sp>
      <p:sp>
        <p:nvSpPr>
          <p:cNvPr id="10" name="مستطيل 9"/>
          <p:cNvSpPr/>
          <p:nvPr/>
        </p:nvSpPr>
        <p:spPr>
          <a:xfrm rot="10800000" flipH="1" flipV="1">
            <a:off x="605665" y="4235432"/>
            <a:ext cx="6256446" cy="1950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الإدارة لا تريد معرفة أن </a:t>
            </a:r>
            <a:r>
              <a:rPr lang="en-US" sz="2800" dirty="0">
                <a:solidFill>
                  <a:schemeClr val="tx1"/>
                </a:solidFill>
                <a:latin typeface="Alexandria"/>
              </a:rPr>
              <a:t>500</a:t>
            </a:r>
            <a:r>
              <a:rPr lang="ar-SA" sz="2800" dirty="0">
                <a:solidFill>
                  <a:schemeClr val="tx1"/>
                </a:solidFill>
                <a:latin typeface="Alexandria"/>
              </a:rPr>
              <a:t> شخص حضروا، بل تريد معرفة: هل هؤلاء الـ </a:t>
            </a:r>
            <a:r>
              <a:rPr lang="en-US" sz="2800" dirty="0">
                <a:solidFill>
                  <a:schemeClr val="tx1"/>
                </a:solidFill>
                <a:latin typeface="Alexandria"/>
              </a:rPr>
              <a:t>500</a:t>
            </a:r>
            <a:r>
              <a:rPr lang="ar-SA" sz="2800" dirty="0">
                <a:solidFill>
                  <a:schemeClr val="tx1"/>
                </a:solidFill>
                <a:latin typeface="Alexandria"/>
              </a:rPr>
              <a:t> هم الفئة المستهدفة التي ستعزز سمعتنا أو مبيعاتنا؟</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6991414" y="1296953"/>
            <a:ext cx="5214222" cy="4760947"/>
          </a:xfrm>
          <a:prstGeom prst="rect">
            <a:avLst/>
          </a:prstGeom>
        </p:spPr>
      </p:pic>
    </p:spTree>
    <p:extLst>
      <p:ext uri="{BB962C8B-B14F-4D97-AF65-F5344CB8AC3E}">
        <p14:creationId xmlns:p14="http://schemas.microsoft.com/office/powerpoint/2010/main" val="22140529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7296564" cy="529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55868"/>
            <a:ext cx="11124702" cy="5413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22904" y="92486"/>
            <a:ext cx="2783232"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التقرير النهائي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882089" y="1273435"/>
            <a:ext cx="3363537"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تقنية </a:t>
            </a:r>
            <a:r>
              <a:rPr lang="ar-SA" sz="2800" b="1" dirty="0" err="1">
                <a:solidFill>
                  <a:srgbClr val="FF0000"/>
                </a:solidFill>
                <a:latin typeface="Alexandria"/>
              </a:rPr>
              <a:t>أنسنة</a:t>
            </a:r>
            <a:r>
              <a:rPr lang="ar-SA" sz="2800" b="1" dirty="0">
                <a:solidFill>
                  <a:srgbClr val="FF0000"/>
                </a:solidFill>
                <a:latin typeface="Alexandria"/>
              </a:rPr>
              <a:t> الأرقام</a:t>
            </a:r>
            <a:endParaRPr lang="en-US" sz="2800" b="1" dirty="0">
              <a:solidFill>
                <a:srgbClr val="FF0000"/>
              </a:solidFill>
              <a:latin typeface="Alexandria"/>
            </a:endParaRPr>
          </a:p>
        </p:txBody>
      </p:sp>
      <p:sp>
        <p:nvSpPr>
          <p:cNvPr id="9" name="مستطيل 8"/>
          <p:cNvSpPr/>
          <p:nvPr/>
        </p:nvSpPr>
        <p:spPr>
          <a:xfrm rot="10800000" flipH="1" flipV="1">
            <a:off x="625544" y="1814969"/>
            <a:ext cx="6550508" cy="10338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لتحويل الأرقام الصماء إلى مادة استراتيجية، نستخدم ثلاث خطوات:</a:t>
            </a:r>
            <a:endParaRPr lang="en-US" sz="2800" dirty="0">
              <a:solidFill>
                <a:schemeClr val="tx1"/>
              </a:solidFill>
              <a:latin typeface="Alexandria"/>
            </a:endParaRPr>
          </a:p>
        </p:txBody>
      </p:sp>
      <p:sp>
        <p:nvSpPr>
          <p:cNvPr id="10" name="مستطيل 9"/>
          <p:cNvSpPr/>
          <p:nvPr/>
        </p:nvSpPr>
        <p:spPr>
          <a:xfrm rot="10800000" flipH="1" flipV="1">
            <a:off x="625541" y="2739064"/>
            <a:ext cx="6689656" cy="14411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السياق</a:t>
            </a:r>
            <a:r>
              <a:rPr lang="ar-SA" sz="2800" dirty="0">
                <a:solidFill>
                  <a:schemeClr val="tx1"/>
                </a:solidFill>
                <a:latin typeface="Alexandria"/>
              </a:rPr>
              <a:t>: الرقم وحده لا يعني شيئاً (مثال: حضور </a:t>
            </a:r>
            <a:r>
              <a:rPr lang="en-US" sz="2800" dirty="0">
                <a:solidFill>
                  <a:schemeClr val="tx1"/>
                </a:solidFill>
                <a:latin typeface="Alexandria"/>
              </a:rPr>
              <a:t>200</a:t>
            </a:r>
            <a:r>
              <a:rPr lang="ar-SA" sz="2800" dirty="0">
                <a:solidFill>
                  <a:schemeClr val="tx1"/>
                </a:solidFill>
                <a:latin typeface="Alexandria"/>
              </a:rPr>
              <a:t> شخص يعتبر فشلاً إذا كان المستهدف </a:t>
            </a:r>
            <a:r>
              <a:rPr lang="en-US" sz="2800" dirty="0">
                <a:solidFill>
                  <a:schemeClr val="tx1"/>
                </a:solidFill>
                <a:latin typeface="Alexandria"/>
              </a:rPr>
              <a:t>1000</a:t>
            </a:r>
            <a:r>
              <a:rPr lang="ar-SA" sz="2800" dirty="0">
                <a:solidFill>
                  <a:schemeClr val="tx1"/>
                </a:solidFill>
                <a:latin typeface="Alexandria"/>
              </a:rPr>
              <a:t>، ولكنه نجاح باهر إذا كان المستهدف </a:t>
            </a:r>
            <a:r>
              <a:rPr lang="en-US" sz="2800" dirty="0">
                <a:solidFill>
                  <a:schemeClr val="tx1"/>
                </a:solidFill>
                <a:latin typeface="Alexandria"/>
              </a:rPr>
              <a:t>50</a:t>
            </a:r>
            <a:r>
              <a:rPr lang="ar-SA" sz="2800" dirty="0">
                <a:solidFill>
                  <a:schemeClr val="tx1"/>
                </a:solidFill>
                <a:latin typeface="Alexandria"/>
              </a:rPr>
              <a:t> شخصاً من صناع القرار.</a:t>
            </a:r>
            <a:endParaRPr lang="en-US" sz="2800" dirty="0">
              <a:solidFill>
                <a:schemeClr val="tx1"/>
              </a:solidFill>
              <a:latin typeface="Alexandria"/>
            </a:endParaRPr>
          </a:p>
        </p:txBody>
      </p:sp>
      <p:sp>
        <p:nvSpPr>
          <p:cNvPr id="12" name="مستطيل 11"/>
          <p:cNvSpPr/>
          <p:nvPr/>
        </p:nvSpPr>
        <p:spPr>
          <a:xfrm rot="10800000" flipH="1" flipV="1">
            <a:off x="625540" y="4193102"/>
            <a:ext cx="6689657" cy="1012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المقارنة: </a:t>
            </a:r>
            <a:r>
              <a:rPr lang="ar-SA" sz="2800" dirty="0">
                <a:solidFill>
                  <a:schemeClr val="tx1"/>
                </a:solidFill>
                <a:latin typeface="Alexandria"/>
              </a:rPr>
              <a:t>مقارنة أرقام الدورة الحالية بالدورات السابقة أو بفعاليات المنافسين.</a:t>
            </a:r>
            <a:endParaRPr lang="en-US" sz="2800" dirty="0">
              <a:solidFill>
                <a:schemeClr val="tx1"/>
              </a:solidFill>
              <a:latin typeface="Alexandria"/>
            </a:endParaRPr>
          </a:p>
        </p:txBody>
      </p:sp>
      <p:sp>
        <p:nvSpPr>
          <p:cNvPr id="13" name="مستطيل 12"/>
          <p:cNvSpPr/>
          <p:nvPr/>
        </p:nvSpPr>
        <p:spPr>
          <a:xfrm rot="10800000" flipH="1" flipV="1">
            <a:off x="695110" y="5131684"/>
            <a:ext cx="6620087" cy="1263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الارتباط: </a:t>
            </a:r>
            <a:r>
              <a:rPr lang="ar-SA" sz="2800" dirty="0">
                <a:solidFill>
                  <a:schemeClr val="tx1"/>
                </a:solidFill>
                <a:latin typeface="Alexandria"/>
              </a:rPr>
              <a:t>ربط السبب بالنتيجة مثال (ارتفع رضا الحضور بنسبة </a:t>
            </a:r>
            <a:r>
              <a:rPr lang="en-US" sz="2800" dirty="0">
                <a:solidFill>
                  <a:schemeClr val="tx1"/>
                </a:solidFill>
                <a:latin typeface="Alexandria"/>
              </a:rPr>
              <a:t>20</a:t>
            </a:r>
            <a:r>
              <a:rPr lang="ar-SA" sz="2800" dirty="0">
                <a:solidFill>
                  <a:schemeClr val="tx1"/>
                </a:solidFill>
                <a:latin typeface="Alexandria"/>
              </a:rPr>
              <a:t>% نتيجة تغير نظام الترجمة الفورية، هنا ربطنا بين إجراء تشغيلي ونتيجة شعورية).</a:t>
            </a:r>
            <a:r>
              <a:rPr lang="ar-SA" sz="2800" b="1" dirty="0">
                <a:solidFill>
                  <a:schemeClr val="tx1"/>
                </a:solidFill>
                <a:latin typeface="Alexandria"/>
              </a:rPr>
              <a:t> </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5515" y="1325592"/>
            <a:ext cx="4776485" cy="5069520"/>
          </a:xfrm>
          <a:prstGeom prst="rect">
            <a:avLst/>
          </a:prstGeom>
        </p:spPr>
      </p:pic>
    </p:spTree>
    <p:extLst>
      <p:ext uri="{BB962C8B-B14F-4D97-AF65-F5344CB8AC3E}">
        <p14:creationId xmlns:p14="http://schemas.microsoft.com/office/powerpoint/2010/main" val="24326592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7296564" cy="529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55868"/>
            <a:ext cx="11124702" cy="5413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22904" y="92486"/>
            <a:ext cx="2783232"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التقرير النهائي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345635" y="1273435"/>
            <a:ext cx="4899991"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3) الهيكل التنظيمي للتقرير الاستراتيجي</a:t>
            </a:r>
            <a:endParaRPr lang="en-US" sz="2800" b="1" dirty="0">
              <a:solidFill>
                <a:srgbClr val="FF0000"/>
              </a:solidFill>
              <a:latin typeface="Alexandria"/>
            </a:endParaRPr>
          </a:p>
        </p:txBody>
      </p:sp>
      <p:sp>
        <p:nvSpPr>
          <p:cNvPr id="9" name="مستطيل 8"/>
          <p:cNvSpPr/>
          <p:nvPr/>
        </p:nvSpPr>
        <p:spPr>
          <a:xfrm rot="10800000" flipH="1" flipV="1">
            <a:off x="625544" y="1814969"/>
            <a:ext cx="6550508" cy="10338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يُفضل تقسيم التقرير لأقسام تخاطب مستويات مختلفة من الإدارة</a:t>
            </a:r>
            <a:endParaRPr lang="en-US" sz="2800" dirty="0">
              <a:solidFill>
                <a:schemeClr val="tx1"/>
              </a:solidFill>
              <a:latin typeface="Alexandria"/>
            </a:endParaRPr>
          </a:p>
        </p:txBody>
      </p:sp>
      <p:sp>
        <p:nvSpPr>
          <p:cNvPr id="10" name="مستطيل 9"/>
          <p:cNvSpPr/>
          <p:nvPr/>
        </p:nvSpPr>
        <p:spPr>
          <a:xfrm rot="10800000" flipH="1" flipV="1">
            <a:off x="625541" y="2739064"/>
            <a:ext cx="6689656" cy="14411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الملخص التنفيذي: </a:t>
            </a:r>
            <a:r>
              <a:rPr lang="ar-SA" sz="2800" dirty="0">
                <a:solidFill>
                  <a:schemeClr val="tx1"/>
                </a:solidFill>
                <a:latin typeface="Alexandria"/>
              </a:rPr>
              <a:t>يقدم للإدارة العليا مكون من صفحة واحدة فقط تتضمن أبرز </a:t>
            </a:r>
            <a:r>
              <a:rPr lang="en-US" sz="2800" dirty="0">
                <a:solidFill>
                  <a:schemeClr val="tx1"/>
                </a:solidFill>
                <a:latin typeface="Alexandria"/>
              </a:rPr>
              <a:t>3</a:t>
            </a:r>
            <a:r>
              <a:rPr lang="ar-SA" sz="2800" dirty="0">
                <a:solidFill>
                  <a:schemeClr val="tx1"/>
                </a:solidFill>
                <a:latin typeface="Alexandria"/>
              </a:rPr>
              <a:t> نجاحات وأبرز تحدي، ومؤشر الـ </a:t>
            </a:r>
            <a:r>
              <a:rPr lang="en-US" sz="2800" dirty="0">
                <a:solidFill>
                  <a:schemeClr val="tx1"/>
                </a:solidFill>
                <a:latin typeface="Alexandria"/>
              </a:rPr>
              <a:t>ROI</a:t>
            </a:r>
            <a:r>
              <a:rPr lang="ar-SA" sz="2800" dirty="0">
                <a:solidFill>
                  <a:schemeClr val="tx1"/>
                </a:solidFill>
                <a:latin typeface="Alexandria"/>
              </a:rPr>
              <a:t> النهائي ودرجة الـ </a:t>
            </a:r>
            <a:r>
              <a:rPr lang="en-US" sz="2800" dirty="0">
                <a:solidFill>
                  <a:schemeClr val="tx1"/>
                </a:solidFill>
                <a:latin typeface="Alexandria"/>
              </a:rPr>
              <a:t>NPS</a:t>
            </a:r>
            <a:r>
              <a:rPr lang="ar-SA" sz="2800" dirty="0">
                <a:solidFill>
                  <a:schemeClr val="tx1"/>
                </a:solidFill>
                <a:latin typeface="Alexandria"/>
              </a:rPr>
              <a:t>.</a:t>
            </a:r>
            <a:endParaRPr lang="en-US" sz="2800" dirty="0">
              <a:solidFill>
                <a:schemeClr val="tx1"/>
              </a:solidFill>
              <a:latin typeface="Alexandria"/>
            </a:endParaRPr>
          </a:p>
        </p:txBody>
      </p:sp>
      <p:sp>
        <p:nvSpPr>
          <p:cNvPr id="12" name="مستطيل 11"/>
          <p:cNvSpPr/>
          <p:nvPr/>
        </p:nvSpPr>
        <p:spPr>
          <a:xfrm rot="10800000" flipH="1" flipV="1">
            <a:off x="660324" y="4091786"/>
            <a:ext cx="6689657" cy="1012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لوحة المؤشرات البصرية: </a:t>
            </a:r>
            <a:r>
              <a:rPr lang="ar-SA" sz="2800" dirty="0">
                <a:solidFill>
                  <a:schemeClr val="tx1"/>
                </a:solidFill>
                <a:latin typeface="Alexandria"/>
              </a:rPr>
              <a:t>تستخدم الرسوم البيانية بدلاً من الجداول الطويلة، وخرائط الحرارة لإظهار تفاعل الجمهور</a:t>
            </a:r>
            <a:endParaRPr lang="en-US" sz="2800" dirty="0">
              <a:solidFill>
                <a:schemeClr val="tx1"/>
              </a:solidFill>
              <a:latin typeface="Alexandria"/>
            </a:endParaRPr>
          </a:p>
        </p:txBody>
      </p:sp>
      <p:sp>
        <p:nvSpPr>
          <p:cNvPr id="13" name="مستطيل 12"/>
          <p:cNvSpPr/>
          <p:nvPr/>
        </p:nvSpPr>
        <p:spPr>
          <a:xfrm rot="10800000" flipH="1" flipV="1">
            <a:off x="695110" y="5131684"/>
            <a:ext cx="6620087" cy="1263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التحليل النوعي: </a:t>
            </a:r>
            <a:r>
              <a:rPr lang="ar-SA" sz="2800" dirty="0">
                <a:solidFill>
                  <a:schemeClr val="tx1"/>
                </a:solidFill>
                <a:latin typeface="Alexandria"/>
              </a:rPr>
              <a:t>يتم فيه تضمين اقتباسات مباشرة من الحضور، وتحليل محتوى رسائل التواصل الاجتماعي للكلمات الأكثر تكراراً عن الفعالية.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415515" y="1362112"/>
            <a:ext cx="4776485" cy="5033000"/>
          </a:xfrm>
          <a:prstGeom prst="rect">
            <a:avLst/>
          </a:prstGeom>
        </p:spPr>
      </p:pic>
    </p:spTree>
    <p:extLst>
      <p:ext uri="{BB962C8B-B14F-4D97-AF65-F5344CB8AC3E}">
        <p14:creationId xmlns:p14="http://schemas.microsoft.com/office/powerpoint/2010/main" val="32662864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6" y="517067"/>
            <a:ext cx="4726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204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862111" y="92486"/>
            <a:ext cx="5244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أثرها</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767978" y="1174197"/>
            <a:ext cx="4094133"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أدوات القياس ونماذج تقييم الأثر</a:t>
            </a:r>
            <a:endParaRPr lang="en-US" sz="2800" b="1" dirty="0">
              <a:solidFill>
                <a:srgbClr val="FF0000"/>
              </a:solidFill>
              <a:latin typeface="Alexandria"/>
            </a:endParaRPr>
          </a:p>
        </p:txBody>
      </p:sp>
      <p:sp>
        <p:nvSpPr>
          <p:cNvPr id="11" name="مستطيل 10"/>
          <p:cNvSpPr/>
          <p:nvPr/>
        </p:nvSpPr>
        <p:spPr>
          <a:xfrm rot="10800000" flipH="1" flipV="1">
            <a:off x="4965753" y="1923456"/>
            <a:ext cx="6256447"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1) مؤشرات الأداء الرئيسة (</a:t>
            </a:r>
            <a:r>
              <a:rPr lang="en-US" sz="2800" b="1" dirty="0">
                <a:solidFill>
                  <a:srgbClr val="FF0000"/>
                </a:solidFill>
                <a:latin typeface="Alexandria"/>
              </a:rPr>
              <a:t>KPIs</a:t>
            </a:r>
            <a:r>
              <a:rPr lang="ar-SA" sz="2800" b="1" dirty="0">
                <a:solidFill>
                  <a:srgbClr val="FF0000"/>
                </a:solidFill>
                <a:latin typeface="Alexandria"/>
              </a:rPr>
              <a:t>) الكمية</a:t>
            </a:r>
            <a:endParaRPr lang="en-US" sz="2800" b="1" dirty="0">
              <a:solidFill>
                <a:srgbClr val="FF0000"/>
              </a:solidFill>
              <a:latin typeface="Alexandria"/>
            </a:endParaRPr>
          </a:p>
        </p:txBody>
      </p:sp>
      <p:sp>
        <p:nvSpPr>
          <p:cNvPr id="9" name="مستطيل 8"/>
          <p:cNvSpPr/>
          <p:nvPr/>
        </p:nvSpPr>
        <p:spPr>
          <a:xfrm rot="10800000" flipH="1" flipV="1">
            <a:off x="496334" y="2293817"/>
            <a:ext cx="10615613" cy="1355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تعتبر هذه المؤشرات هي لغة الأرقام التي تفهمها الإدارات العليا والرعاة يمكن تقسيمها إلى أربعة مجالات:</a:t>
            </a:r>
            <a:endParaRPr lang="en-US" sz="2800" dirty="0">
              <a:solidFill>
                <a:schemeClr val="tx1"/>
              </a:solidFill>
              <a:latin typeface="Alexandria"/>
            </a:endParaRPr>
          </a:p>
        </p:txBody>
      </p:sp>
      <p:graphicFrame>
        <p:nvGraphicFramePr>
          <p:cNvPr id="4" name="جدول 3"/>
          <p:cNvGraphicFramePr>
            <a:graphicFrameLocks noGrp="1"/>
          </p:cNvGraphicFramePr>
          <p:nvPr>
            <p:extLst>
              <p:ext uri="{D42A27DB-BD31-4B8C-83A1-F6EECF244321}">
                <p14:modId xmlns:p14="http://schemas.microsoft.com/office/powerpoint/2010/main" val="3389807380"/>
              </p:ext>
            </p:extLst>
          </p:nvPr>
        </p:nvGraphicFramePr>
        <p:xfrm>
          <a:off x="639738" y="3446091"/>
          <a:ext cx="10582461" cy="2755925"/>
        </p:xfrm>
        <a:graphic>
          <a:graphicData uri="http://schemas.openxmlformats.org/drawingml/2006/table">
            <a:tbl>
              <a:tblPr rtl="1" firstRow="1" bandRow="1">
                <a:tableStyleId>{5C22544A-7EE6-4342-B048-85BDC9FD1C3A}</a:tableStyleId>
              </a:tblPr>
              <a:tblGrid>
                <a:gridCol w="2088138">
                  <a:extLst>
                    <a:ext uri="{9D8B030D-6E8A-4147-A177-3AD203B41FA5}">
                      <a16:colId xmlns:a16="http://schemas.microsoft.com/office/drawing/2014/main" val="3449709184"/>
                    </a:ext>
                  </a:extLst>
                </a:gridCol>
                <a:gridCol w="3896139">
                  <a:extLst>
                    <a:ext uri="{9D8B030D-6E8A-4147-A177-3AD203B41FA5}">
                      <a16:colId xmlns:a16="http://schemas.microsoft.com/office/drawing/2014/main" val="533593468"/>
                    </a:ext>
                  </a:extLst>
                </a:gridCol>
                <a:gridCol w="4598184">
                  <a:extLst>
                    <a:ext uri="{9D8B030D-6E8A-4147-A177-3AD203B41FA5}">
                      <a16:colId xmlns:a16="http://schemas.microsoft.com/office/drawing/2014/main" val="4288430897"/>
                    </a:ext>
                  </a:extLst>
                </a:gridCol>
              </a:tblGrid>
              <a:tr h="551185">
                <a:tc>
                  <a:txBody>
                    <a:bodyPr/>
                    <a:lstStyle/>
                    <a:p>
                      <a:pPr algn="ctr" rtl="1"/>
                      <a:r>
                        <a:rPr lang="ar-SA" sz="2400" dirty="0"/>
                        <a:t>المجال</a:t>
                      </a:r>
                    </a:p>
                  </a:txBody>
                  <a:tcPr anchor="ctr"/>
                </a:tc>
                <a:tc>
                  <a:txBody>
                    <a:bodyPr/>
                    <a:lstStyle/>
                    <a:p>
                      <a:pPr algn="ctr" rtl="1"/>
                      <a:r>
                        <a:rPr lang="ar-SA" sz="2400" dirty="0"/>
                        <a:t>مؤشرات</a:t>
                      </a:r>
                      <a:r>
                        <a:rPr lang="ar-SA" sz="2400" baseline="0" dirty="0"/>
                        <a:t> الأداء الرئيسة</a:t>
                      </a:r>
                      <a:endParaRPr lang="ar-SA" sz="2400" dirty="0"/>
                    </a:p>
                  </a:txBody>
                  <a:tcPr anchor="ctr"/>
                </a:tc>
                <a:tc>
                  <a:txBody>
                    <a:bodyPr/>
                    <a:lstStyle/>
                    <a:p>
                      <a:pPr algn="ctr" rtl="1"/>
                      <a:r>
                        <a:rPr lang="ar-SA" sz="2400" dirty="0"/>
                        <a:t>طريقة القياس</a:t>
                      </a:r>
                    </a:p>
                  </a:txBody>
                  <a:tcPr anchor="ctr"/>
                </a:tc>
                <a:extLst>
                  <a:ext uri="{0D108BD9-81ED-4DB2-BD59-A6C34878D82A}">
                    <a16:rowId xmlns:a16="http://schemas.microsoft.com/office/drawing/2014/main" val="84275012"/>
                  </a:ext>
                </a:extLst>
              </a:tr>
              <a:tr h="551185">
                <a:tc>
                  <a:txBody>
                    <a:bodyPr/>
                    <a:lstStyle/>
                    <a:p>
                      <a:pPr algn="ctr" rtl="1"/>
                      <a:r>
                        <a:rPr lang="ar-SA" sz="2400" dirty="0"/>
                        <a:t>التسويق والوصول</a:t>
                      </a:r>
                    </a:p>
                  </a:txBody>
                  <a:tcPr anchor="ctr"/>
                </a:tc>
                <a:tc>
                  <a:txBody>
                    <a:bodyPr/>
                    <a:lstStyle/>
                    <a:p>
                      <a:pPr algn="ctr" rtl="1"/>
                      <a:r>
                        <a:rPr lang="ar-SA" sz="2400" dirty="0"/>
                        <a:t>معدل التسجيل </a:t>
                      </a:r>
                      <a:r>
                        <a:rPr lang="en-US" sz="2400" dirty="0"/>
                        <a:t>vs</a:t>
                      </a:r>
                      <a:r>
                        <a:rPr lang="ar-SA" sz="2400" dirty="0"/>
                        <a:t> الحضور الفعلي</a:t>
                      </a:r>
                    </a:p>
                  </a:txBody>
                  <a:tcPr anchor="ctr"/>
                </a:tc>
                <a:tc>
                  <a:txBody>
                    <a:bodyPr/>
                    <a:lstStyle/>
                    <a:p>
                      <a:pPr algn="ctr" rtl="1"/>
                      <a:r>
                        <a:rPr lang="ar-SA" sz="2400" dirty="0"/>
                        <a:t>(عدد الحاضرين / عدد المسجلين) * </a:t>
                      </a:r>
                      <a:r>
                        <a:rPr lang="en-US" sz="2400" dirty="0"/>
                        <a:t>100</a:t>
                      </a:r>
                      <a:endParaRPr lang="ar-SA" sz="2400" dirty="0"/>
                    </a:p>
                  </a:txBody>
                  <a:tcPr anchor="ctr"/>
                </a:tc>
                <a:extLst>
                  <a:ext uri="{0D108BD9-81ED-4DB2-BD59-A6C34878D82A}">
                    <a16:rowId xmlns:a16="http://schemas.microsoft.com/office/drawing/2014/main" val="2990476364"/>
                  </a:ext>
                </a:extLst>
              </a:tr>
              <a:tr h="551185">
                <a:tc>
                  <a:txBody>
                    <a:bodyPr/>
                    <a:lstStyle/>
                    <a:p>
                      <a:pPr algn="ctr" rtl="1"/>
                      <a:r>
                        <a:rPr lang="ar-SA" sz="2400" dirty="0"/>
                        <a:t>التفاعل الرقمي</a:t>
                      </a:r>
                    </a:p>
                  </a:txBody>
                  <a:tcPr anchor="ctr"/>
                </a:tc>
                <a:tc>
                  <a:txBody>
                    <a:bodyPr/>
                    <a:lstStyle/>
                    <a:p>
                      <a:pPr algn="ctr" rtl="1"/>
                      <a:r>
                        <a:rPr lang="ar-SA" sz="2400" dirty="0"/>
                        <a:t>معدل ذكر الوسم</a:t>
                      </a:r>
                    </a:p>
                  </a:txBody>
                  <a:tcPr anchor="ctr"/>
                </a:tc>
                <a:tc>
                  <a:txBody>
                    <a:bodyPr/>
                    <a:lstStyle/>
                    <a:p>
                      <a:pPr algn="ctr" rtl="1"/>
                      <a:r>
                        <a:rPr lang="ar-SA" sz="2400" dirty="0"/>
                        <a:t>أدوات</a:t>
                      </a:r>
                      <a:r>
                        <a:rPr lang="ar-SA" sz="2400" baseline="0" dirty="0"/>
                        <a:t> تحليل منصات التواصل الاجتماعي</a:t>
                      </a:r>
                      <a:endParaRPr lang="ar-SA" sz="2400" dirty="0"/>
                    </a:p>
                  </a:txBody>
                  <a:tcPr anchor="ctr"/>
                </a:tc>
                <a:extLst>
                  <a:ext uri="{0D108BD9-81ED-4DB2-BD59-A6C34878D82A}">
                    <a16:rowId xmlns:a16="http://schemas.microsoft.com/office/drawing/2014/main" val="2130677449"/>
                  </a:ext>
                </a:extLst>
              </a:tr>
              <a:tr h="551185">
                <a:tc>
                  <a:txBody>
                    <a:bodyPr/>
                    <a:lstStyle/>
                    <a:p>
                      <a:pPr algn="ctr" rtl="1"/>
                      <a:r>
                        <a:rPr lang="ar-SA" sz="2400" dirty="0"/>
                        <a:t>الكفاءة المالية</a:t>
                      </a:r>
                    </a:p>
                  </a:txBody>
                  <a:tcPr anchor="ctr"/>
                </a:tc>
                <a:tc>
                  <a:txBody>
                    <a:bodyPr/>
                    <a:lstStyle/>
                    <a:p>
                      <a:pPr algn="ctr" rtl="1"/>
                      <a:r>
                        <a:rPr lang="ar-SA" sz="2400" dirty="0"/>
                        <a:t>العائد على الاستثمار (</a:t>
                      </a:r>
                      <a:r>
                        <a:rPr lang="en-US" sz="2400" dirty="0"/>
                        <a:t>ROI</a:t>
                      </a:r>
                      <a:r>
                        <a:rPr lang="ar-SA" sz="2400" dirty="0"/>
                        <a:t>)</a:t>
                      </a:r>
                    </a:p>
                  </a:txBody>
                  <a:tcPr anchor="ctr"/>
                </a:tc>
                <a:tc>
                  <a:txBody>
                    <a:bodyPr/>
                    <a:lstStyle/>
                    <a:p>
                      <a:pPr algn="ctr" rtl="1"/>
                      <a:r>
                        <a:rPr lang="ar-SA" sz="2400" dirty="0"/>
                        <a:t>(صافي الربح / إجمالي التكاليف)</a:t>
                      </a:r>
                      <a:r>
                        <a:rPr lang="ar-SA" sz="2400" baseline="0" dirty="0"/>
                        <a:t> * </a:t>
                      </a:r>
                      <a:r>
                        <a:rPr lang="en-US" sz="2400" baseline="0" dirty="0"/>
                        <a:t>100</a:t>
                      </a:r>
                      <a:endParaRPr lang="ar-SA" sz="2400" dirty="0"/>
                    </a:p>
                  </a:txBody>
                  <a:tcPr anchor="ctr"/>
                </a:tc>
                <a:extLst>
                  <a:ext uri="{0D108BD9-81ED-4DB2-BD59-A6C34878D82A}">
                    <a16:rowId xmlns:a16="http://schemas.microsoft.com/office/drawing/2014/main" val="2336718066"/>
                  </a:ext>
                </a:extLst>
              </a:tr>
              <a:tr h="551185">
                <a:tc>
                  <a:txBody>
                    <a:bodyPr/>
                    <a:lstStyle/>
                    <a:p>
                      <a:pPr algn="ctr" rtl="1"/>
                      <a:r>
                        <a:rPr lang="ar-SA" sz="2400" dirty="0"/>
                        <a:t>رضا الحضور</a:t>
                      </a:r>
                    </a:p>
                  </a:txBody>
                  <a:tcPr anchor="ctr"/>
                </a:tc>
                <a:tc>
                  <a:txBody>
                    <a:bodyPr/>
                    <a:lstStyle/>
                    <a:p>
                      <a:pPr algn="ctr" rtl="1"/>
                      <a:r>
                        <a:rPr lang="ar-SA" sz="2400" dirty="0"/>
                        <a:t>صافي نقاط الترويج (</a:t>
                      </a:r>
                      <a:r>
                        <a:rPr lang="en-US" sz="2400" dirty="0"/>
                        <a:t>NPS</a:t>
                      </a:r>
                      <a:r>
                        <a:rPr lang="ar-SA" sz="2400" dirty="0"/>
                        <a:t>)</a:t>
                      </a:r>
                    </a:p>
                  </a:txBody>
                  <a:tcPr anchor="ctr"/>
                </a:tc>
                <a:tc>
                  <a:txBody>
                    <a:bodyPr/>
                    <a:lstStyle/>
                    <a:p>
                      <a:pPr algn="ctr" rtl="1"/>
                      <a:r>
                        <a:rPr lang="ar-SA" sz="2400" dirty="0"/>
                        <a:t>سؤال: ما</a:t>
                      </a:r>
                      <a:r>
                        <a:rPr lang="ar-SA" sz="2400" baseline="0" dirty="0"/>
                        <a:t> مدى احتمالية ترشيحك للفعالية</a:t>
                      </a:r>
                      <a:endParaRPr lang="ar-SA" sz="2400" dirty="0"/>
                    </a:p>
                  </a:txBody>
                  <a:tcPr anchor="ctr"/>
                </a:tc>
                <a:extLst>
                  <a:ext uri="{0D108BD9-81ED-4DB2-BD59-A6C34878D82A}">
                    <a16:rowId xmlns:a16="http://schemas.microsoft.com/office/drawing/2014/main" val="3659935011"/>
                  </a:ext>
                </a:extLst>
              </a:tr>
            </a:tbl>
          </a:graphicData>
        </a:graphic>
      </p:graphicFrame>
    </p:spTree>
    <p:extLst>
      <p:ext uri="{BB962C8B-B14F-4D97-AF65-F5344CB8AC3E}">
        <p14:creationId xmlns:p14="http://schemas.microsoft.com/office/powerpoint/2010/main" val="2311035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5635" y="553134"/>
            <a:ext cx="80701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05564"/>
            <a:ext cx="11124702" cy="5413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22904" y="92486"/>
            <a:ext cx="2783232"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تقييم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893530" y="1224394"/>
            <a:ext cx="4899991"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نماذج قياس الأثر الاستراتيجي</a:t>
            </a:r>
            <a:endParaRPr lang="en-US" sz="2800" b="1" dirty="0">
              <a:solidFill>
                <a:srgbClr val="FF0000"/>
              </a:solidFill>
              <a:latin typeface="Alexandria"/>
            </a:endParaRPr>
          </a:p>
        </p:txBody>
      </p:sp>
      <p:sp>
        <p:nvSpPr>
          <p:cNvPr id="9" name="مستطيل 8"/>
          <p:cNvSpPr/>
          <p:nvPr/>
        </p:nvSpPr>
        <p:spPr>
          <a:xfrm rot="10800000" flipH="1" flipV="1">
            <a:off x="1226863" y="1852113"/>
            <a:ext cx="6550508" cy="644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1) نموذج </a:t>
            </a:r>
            <a:r>
              <a:rPr lang="ar-SA" sz="2800" b="1" dirty="0" err="1">
                <a:solidFill>
                  <a:schemeClr val="tx1"/>
                </a:solidFill>
                <a:latin typeface="Alexandria"/>
              </a:rPr>
              <a:t>كيركباتريك</a:t>
            </a:r>
            <a:r>
              <a:rPr lang="ar-SA" sz="2800" b="1" dirty="0">
                <a:solidFill>
                  <a:schemeClr val="tx1"/>
                </a:solidFill>
                <a:latin typeface="Alexandria"/>
              </a:rPr>
              <a:t> المطور</a:t>
            </a:r>
            <a:endParaRPr lang="en-US" sz="2800" b="1" dirty="0">
              <a:solidFill>
                <a:schemeClr val="tx1"/>
              </a:solidFill>
              <a:latin typeface="Alexandria"/>
            </a:endParaRPr>
          </a:p>
        </p:txBody>
      </p:sp>
      <p:sp>
        <p:nvSpPr>
          <p:cNvPr id="10" name="مستطيل 9"/>
          <p:cNvSpPr/>
          <p:nvPr/>
        </p:nvSpPr>
        <p:spPr>
          <a:xfrm rot="10800000" flipH="1" flipV="1">
            <a:off x="486396" y="2406259"/>
            <a:ext cx="7286004" cy="6525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يستخدم لقياس أثر الفعاليات التدريبية والمهنية عبر </a:t>
            </a:r>
            <a:r>
              <a:rPr lang="en-US" sz="2800" dirty="0">
                <a:solidFill>
                  <a:schemeClr val="tx1"/>
                </a:solidFill>
                <a:latin typeface="Alexandria"/>
              </a:rPr>
              <a:t>5</a:t>
            </a:r>
            <a:r>
              <a:rPr lang="ar-SA" sz="2800" dirty="0">
                <a:solidFill>
                  <a:schemeClr val="tx1"/>
                </a:solidFill>
                <a:latin typeface="Alexandria"/>
              </a:rPr>
              <a:t> مستويات:</a:t>
            </a:r>
            <a:endParaRPr lang="en-US" sz="2800" dirty="0">
              <a:solidFill>
                <a:schemeClr val="tx1"/>
              </a:solidFill>
              <a:latin typeface="Alexandria"/>
            </a:endParaRPr>
          </a:p>
        </p:txBody>
      </p:sp>
      <p:sp>
        <p:nvSpPr>
          <p:cNvPr id="12" name="مستطيل 11"/>
          <p:cNvSpPr/>
          <p:nvPr/>
        </p:nvSpPr>
        <p:spPr>
          <a:xfrm rot="10800000" flipH="1" flipV="1">
            <a:off x="625544" y="3015844"/>
            <a:ext cx="7156797" cy="6185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المستوى </a:t>
            </a:r>
            <a:r>
              <a:rPr lang="en-US" sz="2800" b="1" dirty="0">
                <a:solidFill>
                  <a:schemeClr val="tx1"/>
                </a:solidFill>
                <a:latin typeface="Alexandria"/>
              </a:rPr>
              <a:t>1</a:t>
            </a:r>
            <a:r>
              <a:rPr lang="ar-SA" sz="2800" b="1" dirty="0">
                <a:solidFill>
                  <a:schemeClr val="tx1"/>
                </a:solidFill>
                <a:latin typeface="Alexandria"/>
              </a:rPr>
              <a:t> رد الفعل: </a:t>
            </a:r>
            <a:r>
              <a:rPr lang="ar-SA" sz="2800" dirty="0">
                <a:solidFill>
                  <a:schemeClr val="tx1"/>
                </a:solidFill>
                <a:latin typeface="Alexandria"/>
              </a:rPr>
              <a:t>هل استمتع الحضور (الرضا الأولي).</a:t>
            </a:r>
            <a:endParaRPr lang="en-US" sz="2800" dirty="0">
              <a:solidFill>
                <a:schemeClr val="tx1"/>
              </a:solidFill>
              <a:latin typeface="Alexandria"/>
            </a:endParaRPr>
          </a:p>
        </p:txBody>
      </p:sp>
      <p:sp>
        <p:nvSpPr>
          <p:cNvPr id="13" name="مستطيل 12"/>
          <p:cNvSpPr/>
          <p:nvPr/>
        </p:nvSpPr>
        <p:spPr>
          <a:xfrm rot="10800000" flipH="1" flipV="1">
            <a:off x="886453" y="4140966"/>
            <a:ext cx="6928189" cy="722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المستوى </a:t>
            </a:r>
            <a:r>
              <a:rPr lang="en-US" sz="2800" b="1" dirty="0">
                <a:solidFill>
                  <a:schemeClr val="tx1"/>
                </a:solidFill>
                <a:latin typeface="Alexandria"/>
              </a:rPr>
              <a:t>3</a:t>
            </a:r>
            <a:r>
              <a:rPr lang="ar-SA" sz="2800" b="1" dirty="0">
                <a:solidFill>
                  <a:schemeClr val="tx1"/>
                </a:solidFill>
                <a:latin typeface="Alexandria"/>
              </a:rPr>
              <a:t> التطبيق: </a:t>
            </a:r>
            <a:r>
              <a:rPr lang="ar-SA" sz="2800" dirty="0">
                <a:solidFill>
                  <a:schemeClr val="tx1"/>
                </a:solidFill>
                <a:latin typeface="Alexandria"/>
              </a:rPr>
              <a:t>هل تغير سلوكهم أو أداؤهم بعد الفعالية</a:t>
            </a:r>
            <a:endParaRPr lang="en-US" sz="2800" dirty="0">
              <a:solidFill>
                <a:schemeClr val="tx1"/>
              </a:solidFill>
              <a:latin typeface="Alexandria"/>
            </a:endParaRPr>
          </a:p>
        </p:txBody>
      </p:sp>
      <p:sp>
        <p:nvSpPr>
          <p:cNvPr id="14" name="مستطيل 13"/>
          <p:cNvSpPr/>
          <p:nvPr/>
        </p:nvSpPr>
        <p:spPr>
          <a:xfrm rot="10800000" flipH="1" flipV="1">
            <a:off x="593242" y="3567748"/>
            <a:ext cx="7221400" cy="696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المستوى </a:t>
            </a:r>
            <a:r>
              <a:rPr lang="en-US" sz="2800" b="1" dirty="0">
                <a:solidFill>
                  <a:schemeClr val="tx1"/>
                </a:solidFill>
                <a:latin typeface="Alexandria"/>
              </a:rPr>
              <a:t>2</a:t>
            </a:r>
            <a:r>
              <a:rPr lang="ar-SA" sz="2800" b="1" dirty="0">
                <a:solidFill>
                  <a:schemeClr val="tx1"/>
                </a:solidFill>
                <a:latin typeface="Alexandria"/>
              </a:rPr>
              <a:t> التعلم: </a:t>
            </a:r>
            <a:r>
              <a:rPr lang="ar-SA" sz="2800" dirty="0">
                <a:solidFill>
                  <a:schemeClr val="tx1"/>
                </a:solidFill>
                <a:latin typeface="Alexandria"/>
              </a:rPr>
              <a:t>هل اكتسبوا مهارات أو معلومات جديدة.</a:t>
            </a:r>
            <a:endParaRPr lang="en-US" sz="2800" dirty="0">
              <a:solidFill>
                <a:schemeClr val="tx1"/>
              </a:solidFill>
              <a:latin typeface="Alexandria"/>
            </a:endParaRPr>
          </a:p>
        </p:txBody>
      </p:sp>
      <p:sp>
        <p:nvSpPr>
          <p:cNvPr id="15" name="مستطيل 14"/>
          <p:cNvSpPr/>
          <p:nvPr/>
        </p:nvSpPr>
        <p:spPr>
          <a:xfrm rot="10800000" flipH="1" flipV="1">
            <a:off x="625544" y="4832453"/>
            <a:ext cx="7189098" cy="962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المستوى </a:t>
            </a:r>
            <a:r>
              <a:rPr lang="en-US" sz="2800" b="1" dirty="0">
                <a:solidFill>
                  <a:schemeClr val="tx1"/>
                </a:solidFill>
                <a:latin typeface="Alexandria"/>
              </a:rPr>
              <a:t>4</a:t>
            </a:r>
            <a:r>
              <a:rPr lang="ar-SA" sz="2800" b="1" dirty="0">
                <a:solidFill>
                  <a:schemeClr val="tx1"/>
                </a:solidFill>
                <a:latin typeface="Alexandria"/>
              </a:rPr>
              <a:t> النتائج: </a:t>
            </a:r>
            <a:r>
              <a:rPr lang="ar-SA" sz="2800" dirty="0">
                <a:solidFill>
                  <a:schemeClr val="tx1"/>
                </a:solidFill>
                <a:latin typeface="Alexandria"/>
              </a:rPr>
              <a:t>ما هو الأثر على إنتاجية المؤسسة أو المبيعات</a:t>
            </a:r>
            <a:endParaRPr lang="en-US" sz="2800" dirty="0">
              <a:solidFill>
                <a:schemeClr val="tx1"/>
              </a:solidFill>
              <a:latin typeface="Alexandria"/>
            </a:endParaRPr>
          </a:p>
        </p:txBody>
      </p:sp>
      <p:sp>
        <p:nvSpPr>
          <p:cNvPr id="16" name="مستطيل 15"/>
          <p:cNvSpPr/>
          <p:nvPr/>
        </p:nvSpPr>
        <p:spPr>
          <a:xfrm rot="10800000" flipH="1" flipV="1">
            <a:off x="625543" y="5635149"/>
            <a:ext cx="7221400" cy="8660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المستوى </a:t>
            </a:r>
            <a:r>
              <a:rPr lang="en-US" sz="2800" b="1" dirty="0">
                <a:solidFill>
                  <a:schemeClr val="tx1"/>
                </a:solidFill>
                <a:latin typeface="Alexandria"/>
              </a:rPr>
              <a:t>5</a:t>
            </a:r>
            <a:r>
              <a:rPr lang="ar-SA" sz="2800" b="1" dirty="0">
                <a:solidFill>
                  <a:schemeClr val="tx1"/>
                </a:solidFill>
                <a:latin typeface="Alexandria"/>
              </a:rPr>
              <a:t> العائد المادي: </a:t>
            </a:r>
            <a:r>
              <a:rPr lang="ar-SA" sz="2800" dirty="0">
                <a:solidFill>
                  <a:schemeClr val="tx1"/>
                </a:solidFill>
                <a:latin typeface="Alexandria"/>
              </a:rPr>
              <a:t>تحويل النتائج إلى قيمة نقدية مقابل التكلفة.</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42030" t="31042" r="12188" b="13958"/>
          <a:stretch/>
        </p:blipFill>
        <p:spPr>
          <a:xfrm>
            <a:off x="7814642" y="1397911"/>
            <a:ext cx="4377358" cy="4936214"/>
          </a:xfrm>
          <a:prstGeom prst="rect">
            <a:avLst/>
          </a:prstGeom>
        </p:spPr>
      </p:pic>
    </p:spTree>
    <p:extLst>
      <p:ext uri="{BB962C8B-B14F-4D97-AF65-F5344CB8AC3E}">
        <p14:creationId xmlns:p14="http://schemas.microsoft.com/office/powerpoint/2010/main" val="4488922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randombar(horizontal)">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randombar(horizontal)">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P spid="14" grpId="0"/>
      <p:bldP spid="15" grpId="0"/>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1139" y="560429"/>
            <a:ext cx="80606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05564"/>
            <a:ext cx="11124702" cy="5413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22904" y="92486"/>
            <a:ext cx="2783232"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تقييم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rot="10800000" flipH="1" flipV="1">
            <a:off x="-73509" y="1584968"/>
            <a:ext cx="6550508" cy="644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مصفوفة العائد على الأهداف (</a:t>
            </a:r>
            <a:r>
              <a:rPr lang="en-US" sz="2800" b="1" dirty="0">
                <a:solidFill>
                  <a:srgbClr val="FF0000"/>
                </a:solidFill>
                <a:latin typeface="Alexandria"/>
              </a:rPr>
              <a:t>ROO</a:t>
            </a:r>
            <a:r>
              <a:rPr lang="ar-SA" sz="2800" b="1" dirty="0">
                <a:solidFill>
                  <a:srgbClr val="FF0000"/>
                </a:solidFill>
                <a:latin typeface="Alexandria"/>
              </a:rPr>
              <a:t>)</a:t>
            </a:r>
            <a:endParaRPr lang="en-US" sz="2800" b="1" dirty="0">
              <a:solidFill>
                <a:srgbClr val="FF0000"/>
              </a:solidFill>
              <a:latin typeface="Alexandria"/>
            </a:endParaRPr>
          </a:p>
        </p:txBody>
      </p:sp>
      <p:sp>
        <p:nvSpPr>
          <p:cNvPr id="10" name="مستطيل 9"/>
          <p:cNvSpPr/>
          <p:nvPr/>
        </p:nvSpPr>
        <p:spPr>
          <a:xfrm rot="10800000" flipH="1" flipV="1">
            <a:off x="486396" y="2399152"/>
            <a:ext cx="5904879" cy="17599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500"/>
              </a:lnSpc>
            </a:pPr>
            <a:r>
              <a:rPr lang="ar-SA" sz="2800" dirty="0">
                <a:solidFill>
                  <a:schemeClr val="tx1"/>
                </a:solidFill>
                <a:latin typeface="Alexandria"/>
              </a:rPr>
              <a:t>تستخدم هذه المصفوفة عندما تكون المصفوفة غير ربحية (مثل الفعاليات الخيرية أو التوعوية) حيث يتم قياس:</a:t>
            </a:r>
            <a:endParaRPr lang="en-US" sz="2800" dirty="0">
              <a:solidFill>
                <a:schemeClr val="tx1"/>
              </a:solidFill>
              <a:latin typeface="Alexandria"/>
            </a:endParaRPr>
          </a:p>
        </p:txBody>
      </p:sp>
      <p:sp>
        <p:nvSpPr>
          <p:cNvPr id="13" name="مستطيل 12"/>
          <p:cNvSpPr/>
          <p:nvPr/>
        </p:nvSpPr>
        <p:spPr>
          <a:xfrm rot="10800000" flipH="1" flipV="1">
            <a:off x="729121" y="5067488"/>
            <a:ext cx="5712311" cy="1037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تعزيز الولاء للعلامة التجارية أو السمعة المؤسسية.</a:t>
            </a:r>
            <a:endParaRPr lang="en-US" sz="2800" dirty="0">
              <a:solidFill>
                <a:schemeClr val="tx1"/>
              </a:solidFill>
              <a:latin typeface="Alexandria"/>
            </a:endParaRPr>
          </a:p>
        </p:txBody>
      </p:sp>
      <p:sp>
        <p:nvSpPr>
          <p:cNvPr id="14" name="مستطيل 13"/>
          <p:cNvSpPr/>
          <p:nvPr/>
        </p:nvSpPr>
        <p:spPr>
          <a:xfrm rot="10800000" flipH="1" flipV="1">
            <a:off x="643399" y="4166223"/>
            <a:ext cx="5798033" cy="696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مدى تغير القناعات أو الاتجاهات لدى الجمهور.</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1589" y="1394980"/>
            <a:ext cx="5800423" cy="4891520"/>
          </a:xfrm>
          <a:prstGeom prst="rect">
            <a:avLst/>
          </a:prstGeom>
        </p:spPr>
      </p:pic>
    </p:spTree>
    <p:extLst>
      <p:ext uri="{BB962C8B-B14F-4D97-AF65-F5344CB8AC3E}">
        <p14:creationId xmlns:p14="http://schemas.microsoft.com/office/powerpoint/2010/main" val="4992213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3" grpId="0"/>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80511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05564"/>
            <a:ext cx="11124702" cy="5413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22904" y="92486"/>
            <a:ext cx="2783232"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تقييم الأثر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rot="10800000" flipH="1" flipV="1">
            <a:off x="1333001" y="1414023"/>
            <a:ext cx="5523872" cy="644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3) أدوات جمع البيانات الحديثة</a:t>
            </a:r>
            <a:endParaRPr lang="en-US" sz="2800" b="1" dirty="0">
              <a:solidFill>
                <a:srgbClr val="FF0000"/>
              </a:solidFill>
              <a:latin typeface="Alexandria"/>
            </a:endParaRPr>
          </a:p>
        </p:txBody>
      </p:sp>
      <p:sp>
        <p:nvSpPr>
          <p:cNvPr id="10" name="مستطيل 9"/>
          <p:cNvSpPr/>
          <p:nvPr/>
        </p:nvSpPr>
        <p:spPr>
          <a:xfrm rot="10800000" flipH="1" flipV="1">
            <a:off x="486396" y="2107789"/>
            <a:ext cx="6314454" cy="9510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للانتقال من التقييم التقليدي إلى التقييم الذكي، يمكن توظيف:</a:t>
            </a:r>
            <a:endParaRPr lang="en-US" sz="2800" dirty="0">
              <a:solidFill>
                <a:schemeClr val="tx1"/>
              </a:solidFill>
              <a:latin typeface="Alexandria"/>
            </a:endParaRPr>
          </a:p>
        </p:txBody>
      </p:sp>
      <p:sp>
        <p:nvSpPr>
          <p:cNvPr id="13" name="مستطيل 12"/>
          <p:cNvSpPr/>
          <p:nvPr/>
        </p:nvSpPr>
        <p:spPr>
          <a:xfrm rot="10800000" flipH="1" flipV="1">
            <a:off x="593241" y="4140966"/>
            <a:ext cx="6207609" cy="10472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تحليل المشاعر</a:t>
            </a:r>
            <a:r>
              <a:rPr lang="ar-SA" sz="2800" dirty="0">
                <a:solidFill>
                  <a:schemeClr val="tx1"/>
                </a:solidFill>
                <a:latin typeface="Alexandria"/>
              </a:rPr>
              <a:t>: استخدام الخوارزميات لتحليل تعليقات الجمهور على الإنترنت (</a:t>
            </a:r>
            <a:r>
              <a:rPr lang="ar-SA" sz="2800" dirty="0" err="1">
                <a:solidFill>
                  <a:schemeClr val="tx1"/>
                </a:solidFill>
                <a:latin typeface="Alexandria"/>
              </a:rPr>
              <a:t>أيجابي</a:t>
            </a:r>
            <a:r>
              <a:rPr lang="ar-SA" sz="2800" dirty="0">
                <a:solidFill>
                  <a:schemeClr val="tx1"/>
                </a:solidFill>
                <a:latin typeface="Alexandria"/>
              </a:rPr>
              <a:t>، سلبي، محايد).</a:t>
            </a:r>
            <a:endParaRPr lang="en-US" sz="2800" dirty="0">
              <a:solidFill>
                <a:schemeClr val="tx1"/>
              </a:solidFill>
              <a:latin typeface="Alexandria"/>
            </a:endParaRPr>
          </a:p>
        </p:txBody>
      </p:sp>
      <p:sp>
        <p:nvSpPr>
          <p:cNvPr id="14" name="مستطيل 13"/>
          <p:cNvSpPr/>
          <p:nvPr/>
        </p:nvSpPr>
        <p:spPr>
          <a:xfrm rot="10800000" flipH="1" flipV="1">
            <a:off x="593242" y="3197836"/>
            <a:ext cx="6207608" cy="8934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خرائط الحرارة</a:t>
            </a:r>
            <a:r>
              <a:rPr lang="ar-SA" sz="2800" dirty="0">
                <a:solidFill>
                  <a:schemeClr val="tx1"/>
                </a:solidFill>
                <a:latin typeface="Alexandria"/>
              </a:rPr>
              <a:t>: لتحديد المناطق الأكثر ازدحاماً وتفاعلاً داخل القاعة.</a:t>
            </a:r>
            <a:endParaRPr lang="en-US" sz="2800" dirty="0">
              <a:solidFill>
                <a:schemeClr val="tx1"/>
              </a:solidFill>
              <a:latin typeface="Alexandria"/>
            </a:endParaRPr>
          </a:p>
        </p:txBody>
      </p:sp>
      <p:sp>
        <p:nvSpPr>
          <p:cNvPr id="11" name="مستطيل 10"/>
          <p:cNvSpPr/>
          <p:nvPr/>
        </p:nvSpPr>
        <p:spPr>
          <a:xfrm rot="10800000" flipH="1" flipV="1">
            <a:off x="593240" y="5236638"/>
            <a:ext cx="6207611" cy="10472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تقنيات </a:t>
            </a:r>
            <a:r>
              <a:rPr lang="en-US" sz="2800" b="1" dirty="0">
                <a:solidFill>
                  <a:schemeClr val="tx1"/>
                </a:solidFill>
                <a:latin typeface="Alexandria"/>
              </a:rPr>
              <a:t>RFID</a:t>
            </a:r>
            <a:r>
              <a:rPr lang="ar-SA" sz="2800" b="1" dirty="0">
                <a:solidFill>
                  <a:schemeClr val="tx1"/>
                </a:solidFill>
                <a:latin typeface="Alexandria"/>
              </a:rPr>
              <a:t>: </a:t>
            </a:r>
            <a:r>
              <a:rPr lang="ar-SA" sz="2800" dirty="0">
                <a:solidFill>
                  <a:schemeClr val="tx1"/>
                </a:solidFill>
                <a:latin typeface="Alexandria"/>
              </a:rPr>
              <a:t>لتتبع حركة الحضور وفهم اهتماماتهم بناءً على الأجنحة التي زاروها.</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1164" y="1414022"/>
            <a:ext cx="5290835" cy="5029200"/>
          </a:xfrm>
          <a:prstGeom prst="rect">
            <a:avLst/>
          </a:prstGeom>
        </p:spPr>
      </p:pic>
    </p:spTree>
    <p:extLst>
      <p:ext uri="{BB962C8B-B14F-4D97-AF65-F5344CB8AC3E}">
        <p14:creationId xmlns:p14="http://schemas.microsoft.com/office/powerpoint/2010/main" val="39619126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3" grpId="0"/>
      <p:bldP spid="14"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6" y="517067"/>
            <a:ext cx="4726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4931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862111" y="92486"/>
            <a:ext cx="5244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تقييم الفعاليات وقياس أثرها</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767978" y="1174197"/>
            <a:ext cx="4094133" cy="63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مؤشرات نجاح الفعاليات</a:t>
            </a:r>
            <a:endParaRPr lang="en-US" sz="2800" b="1" dirty="0">
              <a:solidFill>
                <a:srgbClr val="FF0000"/>
              </a:solidFill>
              <a:latin typeface="Alexandria"/>
            </a:endParaRPr>
          </a:p>
        </p:txBody>
      </p:sp>
      <p:sp>
        <p:nvSpPr>
          <p:cNvPr id="11" name="مستطيل 10"/>
          <p:cNvSpPr/>
          <p:nvPr/>
        </p:nvSpPr>
        <p:spPr>
          <a:xfrm rot="10800000" flipH="1" flipV="1">
            <a:off x="2393133" y="1858387"/>
            <a:ext cx="4468975"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1) المستوى الأول المؤشرات المالية:</a:t>
            </a:r>
            <a:endParaRPr lang="en-US" sz="2800" b="1" dirty="0">
              <a:solidFill>
                <a:srgbClr val="FF0000"/>
              </a:solidFill>
              <a:latin typeface="Alexandria"/>
            </a:endParaRPr>
          </a:p>
        </p:txBody>
      </p:sp>
      <p:sp>
        <p:nvSpPr>
          <p:cNvPr id="9" name="مستطيل 8"/>
          <p:cNvSpPr/>
          <p:nvPr/>
        </p:nvSpPr>
        <p:spPr>
          <a:xfrm rot="10800000" flipH="1" flipV="1">
            <a:off x="496334" y="2293818"/>
            <a:ext cx="6365777" cy="639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وهي الأسهل في القياس والأكثر أهمية للممولين والرعاة</a:t>
            </a:r>
            <a:endParaRPr lang="en-US" sz="2800" dirty="0">
              <a:solidFill>
                <a:schemeClr val="tx1"/>
              </a:solidFill>
              <a:latin typeface="Alexandria"/>
            </a:endParaRPr>
          </a:p>
        </p:txBody>
      </p:sp>
      <p:sp>
        <p:nvSpPr>
          <p:cNvPr id="10" name="مستطيل 9"/>
          <p:cNvSpPr/>
          <p:nvPr/>
        </p:nvSpPr>
        <p:spPr>
          <a:xfrm rot="10800000" flipH="1" flipV="1">
            <a:off x="496333" y="2930179"/>
            <a:ext cx="6365777" cy="908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1) </a:t>
            </a:r>
            <a:r>
              <a:rPr lang="ar-SA" sz="2800" b="1" dirty="0">
                <a:solidFill>
                  <a:schemeClr val="tx1"/>
                </a:solidFill>
                <a:latin typeface="Alexandria"/>
              </a:rPr>
              <a:t>العائد على الاستثمار (</a:t>
            </a:r>
            <a:r>
              <a:rPr lang="en-US" sz="2800" b="1" dirty="0">
                <a:solidFill>
                  <a:schemeClr val="tx1"/>
                </a:solidFill>
                <a:latin typeface="Alexandria"/>
              </a:rPr>
              <a:t>ROI</a:t>
            </a:r>
            <a:r>
              <a:rPr lang="ar-SA" sz="2800" b="1" dirty="0">
                <a:solidFill>
                  <a:schemeClr val="tx1"/>
                </a:solidFill>
                <a:latin typeface="Alexandria"/>
              </a:rPr>
              <a:t>): </a:t>
            </a:r>
            <a:r>
              <a:rPr lang="ar-SA" sz="2800" dirty="0">
                <a:solidFill>
                  <a:schemeClr val="tx1"/>
                </a:solidFill>
                <a:latin typeface="Alexandria"/>
              </a:rPr>
              <a:t>قياس الأرباح الصافية مقابل التكاليف</a:t>
            </a:r>
            <a:endParaRPr lang="en-US" sz="2800" dirty="0">
              <a:solidFill>
                <a:schemeClr val="tx1"/>
              </a:solidFill>
              <a:latin typeface="Alexandria"/>
            </a:endParaRPr>
          </a:p>
        </p:txBody>
      </p:sp>
      <p:sp>
        <p:nvSpPr>
          <p:cNvPr id="12" name="مستطيل 11"/>
          <p:cNvSpPr/>
          <p:nvPr/>
        </p:nvSpPr>
        <p:spPr>
          <a:xfrm rot="10800000" flipH="1" flipV="1">
            <a:off x="496331" y="3856902"/>
            <a:ext cx="6365777" cy="908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2) </a:t>
            </a:r>
            <a:r>
              <a:rPr lang="ar-SA" sz="2800" b="1" dirty="0">
                <a:solidFill>
                  <a:schemeClr val="tx1"/>
                </a:solidFill>
                <a:latin typeface="Alexandria"/>
              </a:rPr>
              <a:t>التكلفة لكل فرد</a:t>
            </a:r>
            <a:r>
              <a:rPr lang="ar-SA" sz="2800" dirty="0">
                <a:solidFill>
                  <a:schemeClr val="tx1"/>
                </a:solidFill>
                <a:latin typeface="Alexandria"/>
              </a:rPr>
              <a:t>: إجمالي الميزانية مقسوماً على عدد الحاضرين، لمعرفة كفاءة الإنفاق.</a:t>
            </a:r>
            <a:endParaRPr lang="en-US" sz="2800" dirty="0">
              <a:solidFill>
                <a:schemeClr val="tx1"/>
              </a:solidFill>
              <a:latin typeface="Alexandria"/>
            </a:endParaRPr>
          </a:p>
        </p:txBody>
      </p:sp>
      <p:sp>
        <p:nvSpPr>
          <p:cNvPr id="13" name="مستطيل 12"/>
          <p:cNvSpPr/>
          <p:nvPr/>
        </p:nvSpPr>
        <p:spPr>
          <a:xfrm rot="10800000" flipH="1" flipV="1">
            <a:off x="496331" y="4922510"/>
            <a:ext cx="6365777" cy="908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3) </a:t>
            </a:r>
            <a:r>
              <a:rPr lang="ar-SA" sz="2800" b="1" dirty="0">
                <a:solidFill>
                  <a:schemeClr val="tx1"/>
                </a:solidFill>
                <a:latin typeface="Alexandria"/>
              </a:rPr>
              <a:t>تحقيق المستهدف من الرعاية</a:t>
            </a:r>
            <a:r>
              <a:rPr lang="ar-SA" sz="2800" dirty="0">
                <a:solidFill>
                  <a:schemeClr val="tx1"/>
                </a:solidFill>
                <a:latin typeface="Alexandria"/>
              </a:rPr>
              <a:t>: مدى نجاح الفريق باستقطاب الرعاة لتغطية التكاليف.</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18933" t="20226" r="20083"/>
          <a:stretch/>
        </p:blipFill>
        <p:spPr>
          <a:xfrm>
            <a:off x="6972356" y="1381433"/>
            <a:ext cx="5219643" cy="4362142"/>
          </a:xfrm>
          <a:prstGeom prst="rect">
            <a:avLst/>
          </a:prstGeom>
        </p:spPr>
      </p:pic>
    </p:spTree>
    <p:extLst>
      <p:ext uri="{BB962C8B-B14F-4D97-AF65-F5344CB8AC3E}">
        <p14:creationId xmlns:p14="http://schemas.microsoft.com/office/powerpoint/2010/main" val="29520257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randombar(horizontal)">
                                      <p:cBhvr>
                                        <p:cTn id="37" dur="5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42" dur="500"/>
                                        <p:tgtEl>
                                          <p:spTgt spid="12">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9"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6" y="545641"/>
            <a:ext cx="5488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226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38336" y="214323"/>
            <a:ext cx="5244025"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مؤشرات نجاح الفعاليات</a:t>
            </a:r>
            <a:endParaRPr lang="en-US" sz="4000" b="1" dirty="0">
              <a:solidFill>
                <a:srgbClr val="FF0000"/>
              </a:solidFill>
              <a:latin typeface="Alexandria"/>
            </a:endParaRPr>
          </a:p>
        </p:txBody>
      </p:sp>
      <p:sp>
        <p:nvSpPr>
          <p:cNvPr id="11" name="مستطيل 10"/>
          <p:cNvSpPr/>
          <p:nvPr/>
        </p:nvSpPr>
        <p:spPr>
          <a:xfrm rot="10800000" flipH="1" flipV="1">
            <a:off x="828675" y="1418092"/>
            <a:ext cx="6033433"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المستوى الثاني مؤشرات الحضور والمشاركة:</a:t>
            </a:r>
            <a:endParaRPr lang="en-US" sz="2800" b="1" dirty="0">
              <a:solidFill>
                <a:srgbClr val="FF0000"/>
              </a:solidFill>
              <a:latin typeface="Alexandria"/>
            </a:endParaRPr>
          </a:p>
        </p:txBody>
      </p:sp>
      <p:sp>
        <p:nvSpPr>
          <p:cNvPr id="9" name="مستطيل 8"/>
          <p:cNvSpPr/>
          <p:nvPr/>
        </p:nvSpPr>
        <p:spPr>
          <a:xfrm rot="10800000" flipH="1" flipV="1">
            <a:off x="496331" y="1969403"/>
            <a:ext cx="6365777" cy="639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تنتقل هذه المؤشرات من الكم إلى الكيف.</a:t>
            </a:r>
            <a:endParaRPr lang="en-US" sz="2800" dirty="0">
              <a:solidFill>
                <a:schemeClr val="tx1"/>
              </a:solidFill>
              <a:latin typeface="Alexandria"/>
            </a:endParaRPr>
          </a:p>
        </p:txBody>
      </p:sp>
      <p:sp>
        <p:nvSpPr>
          <p:cNvPr id="10" name="مستطيل 9"/>
          <p:cNvSpPr/>
          <p:nvPr/>
        </p:nvSpPr>
        <p:spPr>
          <a:xfrm rot="10800000" flipH="1" flipV="1">
            <a:off x="496333" y="2563781"/>
            <a:ext cx="6365777" cy="12747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1) </a:t>
            </a:r>
            <a:r>
              <a:rPr lang="ar-SA" sz="2800" b="1" dirty="0">
                <a:solidFill>
                  <a:schemeClr val="tx1"/>
                </a:solidFill>
                <a:latin typeface="Alexandria"/>
              </a:rPr>
              <a:t>معدل التسرب</a:t>
            </a:r>
            <a:r>
              <a:rPr lang="ar-SA" sz="2800" dirty="0">
                <a:solidFill>
                  <a:schemeClr val="tx1"/>
                </a:solidFill>
                <a:latin typeface="Alexandria"/>
              </a:rPr>
              <a:t>: الفرق بين من سجلوا ومن حضروا فعلياً (إذا كان المعدل عالياً، فهذا يعني وجود مشكلة في المتابعة أو في قيمة المحتوى).</a:t>
            </a:r>
            <a:endParaRPr lang="en-US" sz="2800" dirty="0">
              <a:solidFill>
                <a:schemeClr val="tx1"/>
              </a:solidFill>
              <a:latin typeface="Alexandria"/>
            </a:endParaRPr>
          </a:p>
        </p:txBody>
      </p:sp>
      <p:sp>
        <p:nvSpPr>
          <p:cNvPr id="12" name="مستطيل 11"/>
          <p:cNvSpPr/>
          <p:nvPr/>
        </p:nvSpPr>
        <p:spPr>
          <a:xfrm rot="10800000" flipH="1" flipV="1">
            <a:off x="496331" y="3856902"/>
            <a:ext cx="6365777" cy="908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2) </a:t>
            </a:r>
            <a:r>
              <a:rPr lang="ar-SA" sz="2800" b="1" dirty="0">
                <a:solidFill>
                  <a:schemeClr val="tx1"/>
                </a:solidFill>
                <a:latin typeface="Alexandria"/>
              </a:rPr>
              <a:t>متوسط وقت الحضور</a:t>
            </a:r>
            <a:r>
              <a:rPr lang="ar-SA" sz="2800" dirty="0">
                <a:solidFill>
                  <a:schemeClr val="tx1"/>
                </a:solidFill>
                <a:latin typeface="Alexandria"/>
              </a:rPr>
              <a:t>: كم قضى الزائر من وقت داخل الفعالية؟ (مؤشر قوي على جاذبية الأنشطة)</a:t>
            </a:r>
            <a:endParaRPr lang="en-US" sz="2800" dirty="0">
              <a:solidFill>
                <a:schemeClr val="tx1"/>
              </a:solidFill>
              <a:latin typeface="Alexandria"/>
            </a:endParaRPr>
          </a:p>
        </p:txBody>
      </p:sp>
      <p:sp>
        <p:nvSpPr>
          <p:cNvPr id="13" name="مستطيل 12"/>
          <p:cNvSpPr/>
          <p:nvPr/>
        </p:nvSpPr>
        <p:spPr>
          <a:xfrm rot="10800000" flipH="1" flipV="1">
            <a:off x="496331" y="4922510"/>
            <a:ext cx="6365777" cy="1354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3) </a:t>
            </a:r>
            <a:r>
              <a:rPr lang="ar-SA" sz="2800" b="1" dirty="0">
                <a:solidFill>
                  <a:schemeClr val="tx1"/>
                </a:solidFill>
                <a:latin typeface="Alexandria"/>
              </a:rPr>
              <a:t>تفاعل الجلسات</a:t>
            </a:r>
            <a:r>
              <a:rPr lang="ar-SA" sz="2800" dirty="0">
                <a:solidFill>
                  <a:schemeClr val="tx1"/>
                </a:solidFill>
                <a:latin typeface="Alexandria"/>
              </a:rPr>
              <a:t>: عدد الأسئلة المطروحة، التفاعل مع التصويت المباشر، أو عدد </a:t>
            </a:r>
            <a:r>
              <a:rPr lang="ar-SA" sz="2800" dirty="0" err="1">
                <a:solidFill>
                  <a:schemeClr val="tx1"/>
                </a:solidFill>
                <a:latin typeface="Alexandria"/>
              </a:rPr>
              <a:t>التحميلات</a:t>
            </a:r>
            <a:r>
              <a:rPr lang="ar-SA" sz="2800" dirty="0">
                <a:solidFill>
                  <a:schemeClr val="tx1"/>
                </a:solidFill>
                <a:latin typeface="Alexandria"/>
              </a:rPr>
              <a:t> للمواد العلمية أثناء الجلسة.</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t="10666" r="48169"/>
          <a:stretch/>
        </p:blipFill>
        <p:spPr>
          <a:xfrm>
            <a:off x="6972357" y="1402645"/>
            <a:ext cx="5219643" cy="4760029"/>
          </a:xfrm>
          <a:prstGeom prst="rect">
            <a:avLst/>
          </a:prstGeom>
        </p:spPr>
      </p:pic>
    </p:spTree>
    <p:extLst>
      <p:ext uri="{BB962C8B-B14F-4D97-AF65-F5344CB8AC3E}">
        <p14:creationId xmlns:p14="http://schemas.microsoft.com/office/powerpoint/2010/main" val="19444209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6" y="545641"/>
            <a:ext cx="5488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226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38336" y="214323"/>
            <a:ext cx="5244025"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مؤشرات نجاح الفعاليات</a:t>
            </a:r>
            <a:endParaRPr lang="en-US" sz="4000" b="1" dirty="0">
              <a:solidFill>
                <a:srgbClr val="FF0000"/>
              </a:solidFill>
              <a:latin typeface="Alexandria"/>
            </a:endParaRPr>
          </a:p>
        </p:txBody>
      </p:sp>
      <p:sp>
        <p:nvSpPr>
          <p:cNvPr id="11" name="مستطيل 10"/>
          <p:cNvSpPr/>
          <p:nvPr/>
        </p:nvSpPr>
        <p:spPr>
          <a:xfrm rot="10800000" flipH="1" flipV="1">
            <a:off x="828675" y="1418092"/>
            <a:ext cx="6033433"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3) المستوى الثالث المؤشرات الرقمية والوصول</a:t>
            </a:r>
            <a:endParaRPr lang="en-US" sz="2800" b="1" dirty="0">
              <a:solidFill>
                <a:srgbClr val="FF0000"/>
              </a:solidFill>
              <a:latin typeface="Alexandria"/>
            </a:endParaRPr>
          </a:p>
        </p:txBody>
      </p:sp>
      <p:sp>
        <p:nvSpPr>
          <p:cNvPr id="9" name="مستطيل 8"/>
          <p:cNvSpPr/>
          <p:nvPr/>
        </p:nvSpPr>
        <p:spPr>
          <a:xfrm rot="10800000" flipH="1" flipV="1">
            <a:off x="386081" y="2122681"/>
            <a:ext cx="6365777" cy="9452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العصر الحالي، الفعالية التي لا تترك أثراً رقمياً هي فعالية محدودة.</a:t>
            </a:r>
            <a:endParaRPr lang="en-US" sz="2800" dirty="0">
              <a:solidFill>
                <a:schemeClr val="tx1"/>
              </a:solidFill>
              <a:latin typeface="Alexandria"/>
            </a:endParaRPr>
          </a:p>
        </p:txBody>
      </p:sp>
      <p:sp>
        <p:nvSpPr>
          <p:cNvPr id="10" name="مستطيل 9"/>
          <p:cNvSpPr/>
          <p:nvPr/>
        </p:nvSpPr>
        <p:spPr>
          <a:xfrm rot="10800000" flipH="1" flipV="1">
            <a:off x="496333" y="3038475"/>
            <a:ext cx="6365777" cy="8000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1) </a:t>
            </a:r>
            <a:r>
              <a:rPr lang="ar-SA" sz="2800" b="1" dirty="0">
                <a:solidFill>
                  <a:schemeClr val="tx1"/>
                </a:solidFill>
                <a:latin typeface="Alexandria"/>
              </a:rPr>
              <a:t>معدل الوصول: </a:t>
            </a:r>
            <a:r>
              <a:rPr lang="ar-SA" sz="2800" dirty="0">
                <a:solidFill>
                  <a:schemeClr val="tx1"/>
                </a:solidFill>
                <a:latin typeface="Alexandria"/>
              </a:rPr>
              <a:t>كم شخصاً شاهد وسم الفعالية؟</a:t>
            </a:r>
            <a:endParaRPr lang="en-US" sz="2800" dirty="0">
              <a:solidFill>
                <a:schemeClr val="tx1"/>
              </a:solidFill>
              <a:latin typeface="Alexandria"/>
            </a:endParaRPr>
          </a:p>
        </p:txBody>
      </p:sp>
      <p:sp>
        <p:nvSpPr>
          <p:cNvPr id="12" name="مستطيل 11"/>
          <p:cNvSpPr/>
          <p:nvPr/>
        </p:nvSpPr>
        <p:spPr>
          <a:xfrm rot="10800000" flipH="1" flipV="1">
            <a:off x="496331" y="3856902"/>
            <a:ext cx="6365777" cy="908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2) </a:t>
            </a:r>
            <a:r>
              <a:rPr lang="ar-SA" sz="2800" b="1" dirty="0">
                <a:solidFill>
                  <a:schemeClr val="tx1"/>
                </a:solidFill>
                <a:latin typeface="Alexandria"/>
              </a:rPr>
              <a:t>نمو المجتمع الرقمي: </a:t>
            </a:r>
            <a:r>
              <a:rPr lang="ar-SA" sz="2800" dirty="0">
                <a:solidFill>
                  <a:schemeClr val="tx1"/>
                </a:solidFill>
                <a:latin typeface="Alexandria"/>
              </a:rPr>
              <a:t>عدد المتابعين الجدد على منصات التواصل الاجتماعي للمؤسسة نتيجة الفعالية.</a:t>
            </a:r>
            <a:endParaRPr lang="en-US" sz="2800" dirty="0">
              <a:solidFill>
                <a:schemeClr val="tx1"/>
              </a:solidFill>
              <a:latin typeface="Alexandria"/>
            </a:endParaRPr>
          </a:p>
        </p:txBody>
      </p:sp>
      <p:sp>
        <p:nvSpPr>
          <p:cNvPr id="13" name="مستطيل 12"/>
          <p:cNvSpPr/>
          <p:nvPr/>
        </p:nvSpPr>
        <p:spPr>
          <a:xfrm rot="10800000" flipH="1" flipV="1">
            <a:off x="496331" y="4922510"/>
            <a:ext cx="6365777" cy="1354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3) </a:t>
            </a:r>
            <a:r>
              <a:rPr lang="ar-SA" sz="2800" b="1" dirty="0">
                <a:solidFill>
                  <a:schemeClr val="tx1"/>
                </a:solidFill>
                <a:latin typeface="Alexandria"/>
              </a:rPr>
              <a:t>تحليل المحتوى المولد بواسطة المستخدمين: </a:t>
            </a:r>
            <a:r>
              <a:rPr lang="ar-SA" sz="2800" dirty="0">
                <a:solidFill>
                  <a:schemeClr val="tx1"/>
                </a:solidFill>
                <a:latin typeface="Alexandria"/>
              </a:rPr>
              <a:t>كم عدد الصور والفيديوهات التي نشرها الحضور بأنفسهم (هذا أقوى مؤشر على الرضا).</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6862107" y="1311449"/>
            <a:ext cx="5329893" cy="4952098"/>
          </a:xfrm>
          <a:prstGeom prst="rect">
            <a:avLst/>
          </a:prstGeom>
        </p:spPr>
      </p:pic>
    </p:spTree>
    <p:extLst>
      <p:ext uri="{BB962C8B-B14F-4D97-AF65-F5344CB8AC3E}">
        <p14:creationId xmlns:p14="http://schemas.microsoft.com/office/powerpoint/2010/main" val="7155240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6" y="545641"/>
            <a:ext cx="5488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226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38336" y="214323"/>
            <a:ext cx="5244025"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مؤشرات نجاح الفعاليات</a:t>
            </a:r>
            <a:endParaRPr lang="en-US" sz="4000" b="1" dirty="0">
              <a:solidFill>
                <a:srgbClr val="FF0000"/>
              </a:solidFill>
              <a:latin typeface="Alexandria"/>
            </a:endParaRPr>
          </a:p>
        </p:txBody>
      </p:sp>
      <p:sp>
        <p:nvSpPr>
          <p:cNvPr id="11" name="مستطيل 10"/>
          <p:cNvSpPr/>
          <p:nvPr/>
        </p:nvSpPr>
        <p:spPr>
          <a:xfrm rot="10800000" flipH="1" flipV="1">
            <a:off x="496331" y="1418092"/>
            <a:ext cx="6771244"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4) المستوى الرابع مؤشرات الأداء الاستراتيجي والسمعة</a:t>
            </a:r>
            <a:endParaRPr lang="en-US" sz="2800" b="1" dirty="0">
              <a:solidFill>
                <a:srgbClr val="FF0000"/>
              </a:solidFill>
              <a:latin typeface="Alexandria"/>
            </a:endParaRPr>
          </a:p>
        </p:txBody>
      </p:sp>
      <p:sp>
        <p:nvSpPr>
          <p:cNvPr id="9" name="مستطيل 8"/>
          <p:cNvSpPr/>
          <p:nvPr/>
        </p:nvSpPr>
        <p:spPr>
          <a:xfrm rot="10800000" flipH="1" flipV="1">
            <a:off x="386081" y="2122681"/>
            <a:ext cx="6365777"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وهي الأهم بالنسبة لك كخبير في التواصل المؤسسي</a:t>
            </a:r>
            <a:endParaRPr lang="en-US" sz="2800" dirty="0">
              <a:solidFill>
                <a:schemeClr val="tx1"/>
              </a:solidFill>
              <a:latin typeface="Alexandria"/>
            </a:endParaRPr>
          </a:p>
        </p:txBody>
      </p:sp>
      <p:sp>
        <p:nvSpPr>
          <p:cNvPr id="10" name="مستطيل 9"/>
          <p:cNvSpPr/>
          <p:nvPr/>
        </p:nvSpPr>
        <p:spPr>
          <a:xfrm rot="10800000" flipH="1" flipV="1">
            <a:off x="496333" y="2843889"/>
            <a:ext cx="6365777" cy="9946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تغيير الاتجاهات</a:t>
            </a:r>
            <a:r>
              <a:rPr lang="ar-SA" sz="2800" dirty="0">
                <a:solidFill>
                  <a:schemeClr val="tx1"/>
                </a:solidFill>
                <a:latin typeface="Alexandria"/>
              </a:rPr>
              <a:t>: إجراء استطلاع قبل وبعد الفعالية لقياس مدى تغير قناعات الجمهور حول قضية معينة. </a:t>
            </a:r>
            <a:endParaRPr lang="en-US" sz="2800" dirty="0">
              <a:solidFill>
                <a:schemeClr val="tx1"/>
              </a:solidFill>
              <a:latin typeface="Alexandria"/>
            </a:endParaRPr>
          </a:p>
        </p:txBody>
      </p:sp>
      <p:sp>
        <p:nvSpPr>
          <p:cNvPr id="12" name="مستطيل 11"/>
          <p:cNvSpPr/>
          <p:nvPr/>
        </p:nvSpPr>
        <p:spPr>
          <a:xfrm rot="10800000" flipH="1" flipV="1">
            <a:off x="496331" y="3856902"/>
            <a:ext cx="6365777" cy="1067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قوة العلامة التجارية</a:t>
            </a:r>
            <a:r>
              <a:rPr lang="ar-SA" sz="2800" dirty="0">
                <a:solidFill>
                  <a:schemeClr val="tx1"/>
                </a:solidFill>
                <a:latin typeface="Alexandria"/>
              </a:rPr>
              <a:t>: هل ارتبط اسم المؤسسة بالابتكار أو المسؤولية الاجتماعية بعد هذا الحدث؟</a:t>
            </a:r>
            <a:endParaRPr lang="en-US" sz="2800" dirty="0">
              <a:solidFill>
                <a:schemeClr val="tx1"/>
              </a:solidFill>
              <a:latin typeface="Alexandria"/>
            </a:endParaRPr>
          </a:p>
        </p:txBody>
      </p:sp>
      <p:sp>
        <p:nvSpPr>
          <p:cNvPr id="13" name="مستطيل 12"/>
          <p:cNvSpPr/>
          <p:nvPr/>
        </p:nvSpPr>
        <p:spPr>
          <a:xfrm rot="10800000" flipH="1" flipV="1">
            <a:off x="496331" y="5016702"/>
            <a:ext cx="6365777" cy="9288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العلاقات الاستراتيجية</a:t>
            </a:r>
            <a:r>
              <a:rPr lang="ar-SA" sz="2800" dirty="0">
                <a:solidFill>
                  <a:schemeClr val="tx1"/>
                </a:solidFill>
                <a:latin typeface="Alexandria"/>
              </a:rPr>
              <a:t>: عدد الشراكات الجديدة أو مذكرات التفاهم التي وقعت على هامش الفعالية.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7825" y="1441506"/>
            <a:ext cx="4814174" cy="4504038"/>
          </a:xfrm>
          <a:prstGeom prst="rect">
            <a:avLst/>
          </a:prstGeom>
        </p:spPr>
      </p:pic>
    </p:spTree>
    <p:extLst>
      <p:ext uri="{BB962C8B-B14F-4D97-AF65-F5344CB8AC3E}">
        <p14:creationId xmlns:p14="http://schemas.microsoft.com/office/powerpoint/2010/main" val="31181221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5" y="545640"/>
            <a:ext cx="77653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588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3585" y="242897"/>
            <a:ext cx="2158064"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مثال عملي</a:t>
            </a:r>
            <a:endParaRPr lang="en-US" sz="4000" b="1" dirty="0">
              <a:solidFill>
                <a:srgbClr val="FF0000"/>
              </a:solidFill>
              <a:latin typeface="Alexandria"/>
            </a:endParaRPr>
          </a:p>
        </p:txBody>
      </p:sp>
      <p:sp>
        <p:nvSpPr>
          <p:cNvPr id="11" name="مستطيل 10"/>
          <p:cNvSpPr/>
          <p:nvPr/>
        </p:nvSpPr>
        <p:spPr>
          <a:xfrm rot="10800000" flipH="1" flipV="1">
            <a:off x="496331" y="1236887"/>
            <a:ext cx="6365777" cy="59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دراسة حالة </a:t>
            </a:r>
            <a:r>
              <a:rPr lang="en-US" sz="2800" b="1" dirty="0">
                <a:solidFill>
                  <a:srgbClr val="FF0000"/>
                </a:solidFill>
                <a:latin typeface="Alexandria"/>
              </a:rPr>
              <a:t>Salesforce</a:t>
            </a:r>
            <a:r>
              <a:rPr lang="ar-SA" sz="2800" b="1" dirty="0">
                <a:solidFill>
                  <a:srgbClr val="FF0000"/>
                </a:solidFill>
                <a:latin typeface="Alexandria"/>
              </a:rPr>
              <a:t> ونموذج مصفوفة النجاح</a:t>
            </a:r>
            <a:endParaRPr lang="en-US" sz="2800" b="1" dirty="0">
              <a:solidFill>
                <a:srgbClr val="FF0000"/>
              </a:solidFill>
              <a:latin typeface="Alexandria"/>
            </a:endParaRPr>
          </a:p>
        </p:txBody>
      </p:sp>
      <p:sp>
        <p:nvSpPr>
          <p:cNvPr id="9" name="مستطيل 8"/>
          <p:cNvSpPr/>
          <p:nvPr/>
        </p:nvSpPr>
        <p:spPr>
          <a:xfrm rot="10800000" flipH="1" flipV="1">
            <a:off x="496330" y="1713908"/>
            <a:ext cx="6365777"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1) مؤشرات العائد المالي المباشر</a:t>
            </a:r>
            <a:endParaRPr lang="en-US" sz="2800" b="1" dirty="0">
              <a:solidFill>
                <a:srgbClr val="FF0000"/>
              </a:solidFill>
              <a:latin typeface="Alexandria"/>
            </a:endParaRPr>
          </a:p>
        </p:txBody>
      </p:sp>
      <p:sp>
        <p:nvSpPr>
          <p:cNvPr id="10" name="مستطيل 9"/>
          <p:cNvSpPr/>
          <p:nvPr/>
        </p:nvSpPr>
        <p:spPr>
          <a:xfrm rot="10800000" flipH="1" flipV="1">
            <a:off x="496330" y="2248360"/>
            <a:ext cx="6365777" cy="9946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 تقيس الشركة نجاح الفعالية ببيع التذاكر، بل بتوليد الفرص </a:t>
            </a:r>
            <a:r>
              <a:rPr lang="ar-SA" sz="2800" dirty="0" err="1">
                <a:solidFill>
                  <a:schemeClr val="tx1"/>
                </a:solidFill>
                <a:latin typeface="Alexandria"/>
              </a:rPr>
              <a:t>البيعية</a:t>
            </a:r>
            <a:r>
              <a:rPr lang="ar-SA" sz="2800" dirty="0">
                <a:solidFill>
                  <a:schemeClr val="tx1"/>
                </a:solidFill>
                <a:latin typeface="Alexandria"/>
              </a:rPr>
              <a:t>:</a:t>
            </a:r>
            <a:endParaRPr lang="en-US" sz="2800" dirty="0">
              <a:solidFill>
                <a:schemeClr val="tx1"/>
              </a:solidFill>
              <a:latin typeface="Alexandria"/>
            </a:endParaRPr>
          </a:p>
        </p:txBody>
      </p:sp>
      <p:sp>
        <p:nvSpPr>
          <p:cNvPr id="12" name="مستطيل 11"/>
          <p:cNvSpPr/>
          <p:nvPr/>
        </p:nvSpPr>
        <p:spPr>
          <a:xfrm rot="10800000" flipH="1" flipV="1">
            <a:off x="496330" y="3119917"/>
            <a:ext cx="6365777" cy="1067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المؤشر: </a:t>
            </a:r>
            <a:r>
              <a:rPr lang="ar-SA" sz="2800" dirty="0">
                <a:solidFill>
                  <a:schemeClr val="tx1"/>
                </a:solidFill>
                <a:latin typeface="Alexandria"/>
              </a:rPr>
              <a:t>حجم الصفقات التي بدأت أو أغلقت أثناء الفعالية.</a:t>
            </a:r>
            <a:endParaRPr lang="en-US" sz="2800" dirty="0">
              <a:solidFill>
                <a:schemeClr val="tx1"/>
              </a:solidFill>
              <a:latin typeface="Alexandria"/>
            </a:endParaRPr>
          </a:p>
        </p:txBody>
      </p:sp>
      <p:sp>
        <p:nvSpPr>
          <p:cNvPr id="13" name="مستطيل 12"/>
          <p:cNvSpPr/>
          <p:nvPr/>
        </p:nvSpPr>
        <p:spPr>
          <a:xfrm rot="10800000" flipH="1" flipV="1">
            <a:off x="606577" y="4038061"/>
            <a:ext cx="6365777"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الآلية: </a:t>
            </a:r>
            <a:r>
              <a:rPr lang="ar-SA" sz="2800" dirty="0">
                <a:solidFill>
                  <a:schemeClr val="tx1"/>
                </a:solidFill>
                <a:latin typeface="Alexandria"/>
              </a:rPr>
              <a:t>يتم ربط بطاقات الحضور بنظام السحابة الخاص بالشركة، وعندما يحضر عميل محتمل جلسة تقنية، يتم تسجيل ذلك كفرصة </a:t>
            </a:r>
            <a:r>
              <a:rPr lang="ar-SA" sz="2800" dirty="0" err="1">
                <a:solidFill>
                  <a:schemeClr val="tx1"/>
                </a:solidFill>
                <a:latin typeface="Alexandria"/>
              </a:rPr>
              <a:t>بيعية</a:t>
            </a:r>
            <a:r>
              <a:rPr lang="ar-SA" sz="2800" dirty="0">
                <a:solidFill>
                  <a:schemeClr val="tx1"/>
                </a:solidFill>
                <a:latin typeface="Alexandria"/>
              </a:rPr>
              <a:t> مهيأة.</a:t>
            </a:r>
            <a:endParaRPr lang="en-US" sz="2800" dirty="0">
              <a:solidFill>
                <a:schemeClr val="tx1"/>
              </a:solidFill>
              <a:latin typeface="Alexandria"/>
            </a:endParaRPr>
          </a:p>
        </p:txBody>
      </p:sp>
      <p:sp>
        <p:nvSpPr>
          <p:cNvPr id="14" name="مستطيل 13"/>
          <p:cNvSpPr/>
          <p:nvPr/>
        </p:nvSpPr>
        <p:spPr>
          <a:xfrm rot="10800000" flipH="1" flipV="1">
            <a:off x="496329" y="5293126"/>
            <a:ext cx="6476026"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النتيجة: </a:t>
            </a:r>
            <a:r>
              <a:rPr lang="ar-SA" sz="2800" dirty="0">
                <a:solidFill>
                  <a:schemeClr val="tx1"/>
                </a:solidFill>
                <a:latin typeface="Alexandria"/>
              </a:rPr>
              <a:t>في إحدى الدورات، أعلنت الشركة أن الفعالية ساهمت في دعم صفقات بمليارات الدولارات مما جعل ميزانية الفعالية الضخمة تبدو استثماراً رابحاً.</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082601" y="1481681"/>
            <a:ext cx="5109399" cy="4858428"/>
          </a:xfrm>
          <a:prstGeom prst="rect">
            <a:avLst/>
          </a:prstGeom>
        </p:spPr>
      </p:pic>
    </p:spTree>
    <p:extLst>
      <p:ext uri="{BB962C8B-B14F-4D97-AF65-F5344CB8AC3E}">
        <p14:creationId xmlns:p14="http://schemas.microsoft.com/office/powerpoint/2010/main" val="38187133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9" grpId="0"/>
      <p:bldP spid="10" grpId="0"/>
      <p:bldP spid="12" grpId="0"/>
      <p:bldP spid="13"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5" y="545640"/>
            <a:ext cx="77653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588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3585" y="242897"/>
            <a:ext cx="2158064"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مثال عملي</a:t>
            </a:r>
            <a:endParaRPr lang="en-US" sz="4000" b="1" dirty="0">
              <a:solidFill>
                <a:srgbClr val="FF0000"/>
              </a:solidFill>
              <a:latin typeface="Alexandria"/>
            </a:endParaRPr>
          </a:p>
        </p:txBody>
      </p:sp>
      <p:sp>
        <p:nvSpPr>
          <p:cNvPr id="9" name="مستطيل 8"/>
          <p:cNvSpPr/>
          <p:nvPr/>
        </p:nvSpPr>
        <p:spPr>
          <a:xfrm rot="10800000" flipH="1" flipV="1">
            <a:off x="496329" y="1433209"/>
            <a:ext cx="6365777"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2) مؤشرات التعلم وتبني المنتج</a:t>
            </a:r>
            <a:endParaRPr lang="en-US" sz="2800" b="1" dirty="0">
              <a:solidFill>
                <a:srgbClr val="FF0000"/>
              </a:solidFill>
              <a:latin typeface="Alexandria"/>
            </a:endParaRPr>
          </a:p>
        </p:txBody>
      </p:sp>
      <p:sp>
        <p:nvSpPr>
          <p:cNvPr id="10" name="مستطيل 9"/>
          <p:cNvSpPr/>
          <p:nvPr/>
        </p:nvSpPr>
        <p:spPr>
          <a:xfrm rot="10800000" flipH="1" flipV="1">
            <a:off x="496330" y="2248360"/>
            <a:ext cx="6365777" cy="9946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بما أنها شركة برمجيات، فإن نجاح الفعالية يُقاس بمدى تمكين المستخدمين:</a:t>
            </a:r>
            <a:endParaRPr lang="en-US" sz="2800" dirty="0">
              <a:solidFill>
                <a:schemeClr val="tx1"/>
              </a:solidFill>
              <a:latin typeface="Alexandria"/>
            </a:endParaRPr>
          </a:p>
        </p:txBody>
      </p:sp>
      <p:sp>
        <p:nvSpPr>
          <p:cNvPr id="12" name="مستطيل 11"/>
          <p:cNvSpPr/>
          <p:nvPr/>
        </p:nvSpPr>
        <p:spPr>
          <a:xfrm rot="10800000" flipH="1" flipV="1">
            <a:off x="496330" y="3119917"/>
            <a:ext cx="6365777" cy="1067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المؤشر: </a:t>
            </a:r>
            <a:r>
              <a:rPr lang="ar-SA" sz="2800" dirty="0">
                <a:solidFill>
                  <a:schemeClr val="tx1"/>
                </a:solidFill>
                <a:latin typeface="Alexandria"/>
              </a:rPr>
              <a:t>عدد الشهادات التقنية التي حصل عليها الحضور خلال أيام الفعالية.</a:t>
            </a:r>
            <a:endParaRPr lang="en-US" sz="2800" dirty="0">
              <a:solidFill>
                <a:schemeClr val="tx1"/>
              </a:solidFill>
              <a:latin typeface="Alexandria"/>
            </a:endParaRPr>
          </a:p>
        </p:txBody>
      </p:sp>
      <p:sp>
        <p:nvSpPr>
          <p:cNvPr id="13" name="مستطيل 12"/>
          <p:cNvSpPr/>
          <p:nvPr/>
        </p:nvSpPr>
        <p:spPr>
          <a:xfrm rot="10800000" flipH="1" flipV="1">
            <a:off x="606577" y="4038061"/>
            <a:ext cx="6365777"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الآلية: </a:t>
            </a:r>
            <a:r>
              <a:rPr lang="ar-SA" sz="2800" dirty="0">
                <a:solidFill>
                  <a:schemeClr val="tx1"/>
                </a:solidFill>
                <a:latin typeface="Alexandria"/>
              </a:rPr>
              <a:t>تخصيص مناطق اختبار ومنح شارات رقمية</a:t>
            </a:r>
            <a:endParaRPr lang="en-US" sz="2800" dirty="0">
              <a:solidFill>
                <a:schemeClr val="tx1"/>
              </a:solidFill>
              <a:latin typeface="Alexandria"/>
            </a:endParaRPr>
          </a:p>
        </p:txBody>
      </p:sp>
      <p:sp>
        <p:nvSpPr>
          <p:cNvPr id="14" name="مستطيل 13"/>
          <p:cNvSpPr/>
          <p:nvPr/>
        </p:nvSpPr>
        <p:spPr>
          <a:xfrm rot="10800000" flipH="1" flipV="1">
            <a:off x="477224" y="5058998"/>
            <a:ext cx="6476026" cy="11612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الهدف الاستراتيجي: </a:t>
            </a:r>
            <a:r>
              <a:rPr lang="ar-SA" sz="2800" dirty="0">
                <a:solidFill>
                  <a:schemeClr val="tx1"/>
                </a:solidFill>
                <a:latin typeface="Alexandria"/>
              </a:rPr>
              <a:t>الحاضر الذي يتعلم أكثر، سيستخدم البرنامج لفترة أطول (تقليل معدل التسرب).</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3250" y="1514475"/>
            <a:ext cx="5238750" cy="4867275"/>
          </a:xfrm>
          <a:prstGeom prst="rect">
            <a:avLst/>
          </a:prstGeom>
        </p:spPr>
      </p:pic>
      <p:sp>
        <p:nvSpPr>
          <p:cNvPr id="15" name="مستطيل 14"/>
          <p:cNvSpPr/>
          <p:nvPr/>
        </p:nvSpPr>
        <p:spPr>
          <a:xfrm rot="10800000" flipH="1" flipV="1">
            <a:off x="1552575" y="6100033"/>
            <a:ext cx="4993633"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en-US" sz="2800" dirty="0">
                <a:solidFill>
                  <a:schemeClr val="tx1"/>
                </a:solidFill>
                <a:latin typeface="Alexandria"/>
                <a:hlinkClick r:id="rId4"/>
              </a:rPr>
              <a:t>https://www.salesforce.com/</a:t>
            </a:r>
            <a:r>
              <a:rPr lang="ar-SA" sz="2800" dirty="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17425686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P spid="13" grpId="0"/>
      <p:bldP spid="14" grpId="0"/>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5" y="545640"/>
            <a:ext cx="77653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74196"/>
            <a:ext cx="11124702" cy="5588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3585" y="242897"/>
            <a:ext cx="2158064"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مثال عملي</a:t>
            </a:r>
            <a:endParaRPr lang="en-US" sz="4000" b="1" dirty="0">
              <a:solidFill>
                <a:srgbClr val="FF0000"/>
              </a:solidFill>
              <a:latin typeface="Alexandria"/>
            </a:endParaRPr>
          </a:p>
        </p:txBody>
      </p:sp>
      <p:sp>
        <p:nvSpPr>
          <p:cNvPr id="9" name="مستطيل 8"/>
          <p:cNvSpPr/>
          <p:nvPr/>
        </p:nvSpPr>
        <p:spPr>
          <a:xfrm rot="10800000" flipH="1" flipV="1">
            <a:off x="496329" y="1433209"/>
            <a:ext cx="6365777"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3) مؤشرات الأثر الاجتماعي والسمعة</a:t>
            </a:r>
            <a:endParaRPr lang="en-US" sz="2800" b="1" dirty="0">
              <a:solidFill>
                <a:srgbClr val="FF0000"/>
              </a:solidFill>
              <a:latin typeface="Alexandria"/>
            </a:endParaRPr>
          </a:p>
        </p:txBody>
      </p:sp>
      <p:sp>
        <p:nvSpPr>
          <p:cNvPr id="10" name="مستطيل 9"/>
          <p:cNvSpPr/>
          <p:nvPr/>
        </p:nvSpPr>
        <p:spPr>
          <a:xfrm rot="10800000" flipH="1" flipV="1">
            <a:off x="496330" y="2248360"/>
            <a:ext cx="6365777" cy="9946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تدمج الشركة قيمها في مؤشرات النجاح، وهو ما يسمى بالتأثير المجتمعي:</a:t>
            </a:r>
            <a:endParaRPr lang="en-US" sz="2800" dirty="0">
              <a:solidFill>
                <a:schemeClr val="tx1"/>
              </a:solidFill>
              <a:latin typeface="Alexandria"/>
            </a:endParaRPr>
          </a:p>
        </p:txBody>
      </p:sp>
      <p:sp>
        <p:nvSpPr>
          <p:cNvPr id="12" name="مستطيل 11"/>
          <p:cNvSpPr/>
          <p:nvPr/>
        </p:nvSpPr>
        <p:spPr>
          <a:xfrm rot="10800000" flipH="1" flipV="1">
            <a:off x="496330" y="3119917"/>
            <a:ext cx="6365777" cy="10675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المؤشر: </a:t>
            </a:r>
            <a:r>
              <a:rPr lang="ar-SA" sz="2800" dirty="0">
                <a:solidFill>
                  <a:schemeClr val="tx1"/>
                </a:solidFill>
                <a:latin typeface="Alexandria"/>
              </a:rPr>
              <a:t>عدد الوجبات التي يتم التبرع بها أو الكتب التي جُمعت أثناء الفعالية.</a:t>
            </a:r>
            <a:endParaRPr lang="en-US" sz="2800" dirty="0">
              <a:solidFill>
                <a:schemeClr val="tx1"/>
              </a:solidFill>
              <a:latin typeface="Alexandria"/>
            </a:endParaRPr>
          </a:p>
        </p:txBody>
      </p:sp>
      <p:sp>
        <p:nvSpPr>
          <p:cNvPr id="13" name="مستطيل 12"/>
          <p:cNvSpPr/>
          <p:nvPr/>
        </p:nvSpPr>
        <p:spPr>
          <a:xfrm rot="10800000" flipH="1" flipV="1">
            <a:off x="606577" y="4038061"/>
            <a:ext cx="6365777"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الآلية: </a:t>
            </a:r>
            <a:r>
              <a:rPr lang="ar-SA" sz="2800" dirty="0">
                <a:solidFill>
                  <a:schemeClr val="tx1"/>
                </a:solidFill>
                <a:latin typeface="Alexandria"/>
              </a:rPr>
              <a:t>يوضع عدد مباشر في القاعة الرئيسة يرتفع كلما شارك الحضور في نشاط خيري.</a:t>
            </a:r>
            <a:endParaRPr lang="en-US" sz="2800" dirty="0">
              <a:solidFill>
                <a:schemeClr val="tx1"/>
              </a:solidFill>
              <a:latin typeface="Alexandria"/>
            </a:endParaRPr>
          </a:p>
        </p:txBody>
      </p:sp>
      <p:sp>
        <p:nvSpPr>
          <p:cNvPr id="14" name="مستطيل 13"/>
          <p:cNvSpPr/>
          <p:nvPr/>
        </p:nvSpPr>
        <p:spPr>
          <a:xfrm rot="10800000" flipH="1" flipV="1">
            <a:off x="496329" y="5293126"/>
            <a:ext cx="6476026"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الأثر: </a:t>
            </a:r>
            <a:r>
              <a:rPr lang="ar-SA" sz="2800" dirty="0">
                <a:solidFill>
                  <a:schemeClr val="tx1"/>
                </a:solidFill>
                <a:latin typeface="Alexandria"/>
              </a:rPr>
              <a:t>هذا المؤشر يعزز السمعة المؤسسية ويجعل الحضور يشعرون بأن وجودهم يخدم قضية إنسانية وليس مجرد عمل تجاري.</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8447" r="20565" b="10943"/>
          <a:stretch/>
        </p:blipFill>
        <p:spPr>
          <a:xfrm>
            <a:off x="6972352" y="1388143"/>
            <a:ext cx="5219647" cy="5038725"/>
          </a:xfrm>
          <a:prstGeom prst="rect">
            <a:avLst/>
          </a:prstGeom>
        </p:spPr>
      </p:pic>
    </p:spTree>
    <p:extLst>
      <p:ext uri="{BB962C8B-B14F-4D97-AF65-F5344CB8AC3E}">
        <p14:creationId xmlns:p14="http://schemas.microsoft.com/office/powerpoint/2010/main" val="40926977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2" grpId="0"/>
      <p:bldP spid="13" grpId="0"/>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02565" y="545640"/>
            <a:ext cx="77653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96223"/>
            <a:ext cx="11124702" cy="5588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13585" y="242897"/>
            <a:ext cx="2158064" cy="605487"/>
          </a:xfrm>
          <a:prstGeom prst="rect">
            <a:avLst/>
          </a:prstGeom>
        </p:spPr>
        <p:txBody>
          <a:bodyPr wrap="square">
            <a:spAutoFit/>
          </a:bodyPr>
          <a:lstStyle/>
          <a:p>
            <a:pPr algn="ctr" rtl="1">
              <a:lnSpc>
                <a:spcPts val="4000"/>
              </a:lnSpc>
            </a:pPr>
            <a:r>
              <a:rPr lang="ar-SA" sz="4000" b="1" dirty="0">
                <a:solidFill>
                  <a:srgbClr val="FF0000"/>
                </a:solidFill>
                <a:latin typeface="Alexandria"/>
              </a:rPr>
              <a:t>مثال عملي</a:t>
            </a:r>
            <a:endParaRPr lang="en-US" sz="4000" b="1" dirty="0">
              <a:solidFill>
                <a:srgbClr val="FF0000"/>
              </a:solidFill>
              <a:latin typeface="Alexandria"/>
            </a:endParaRPr>
          </a:p>
        </p:txBody>
      </p:sp>
      <p:sp>
        <p:nvSpPr>
          <p:cNvPr id="9" name="مستطيل 8"/>
          <p:cNvSpPr/>
          <p:nvPr/>
        </p:nvSpPr>
        <p:spPr>
          <a:xfrm rot="10800000" flipH="1" flipV="1">
            <a:off x="551452" y="1237599"/>
            <a:ext cx="6810358"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4) مؤشرات الانتشار الرقمي صوت العميل</a:t>
            </a:r>
            <a:endParaRPr lang="en-US" sz="2800" b="1" dirty="0">
              <a:solidFill>
                <a:srgbClr val="FF0000"/>
              </a:solidFill>
              <a:latin typeface="Alexandria"/>
            </a:endParaRPr>
          </a:p>
        </p:txBody>
      </p:sp>
      <p:sp>
        <p:nvSpPr>
          <p:cNvPr id="12" name="مستطيل 11"/>
          <p:cNvSpPr/>
          <p:nvPr/>
        </p:nvSpPr>
        <p:spPr>
          <a:xfrm rot="10800000" flipH="1" flipV="1">
            <a:off x="496329" y="1772587"/>
            <a:ext cx="6865481" cy="911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المؤشر: </a:t>
            </a:r>
            <a:r>
              <a:rPr lang="ar-SA" sz="2800" dirty="0">
                <a:solidFill>
                  <a:schemeClr val="tx1"/>
                </a:solidFill>
                <a:latin typeface="Alexandria"/>
              </a:rPr>
              <a:t>نسبة التحدث عن العلامة التجارية مقارنة بالمنافسين خلال أسبوع الفعالية.</a:t>
            </a:r>
            <a:endParaRPr lang="en-US" sz="2800" dirty="0">
              <a:solidFill>
                <a:schemeClr val="tx1"/>
              </a:solidFill>
              <a:latin typeface="Alexandria"/>
            </a:endParaRPr>
          </a:p>
        </p:txBody>
      </p:sp>
      <p:sp>
        <p:nvSpPr>
          <p:cNvPr id="13" name="مستطيل 12"/>
          <p:cNvSpPr/>
          <p:nvPr/>
        </p:nvSpPr>
        <p:spPr>
          <a:xfrm rot="10800000" flipH="1" flipV="1">
            <a:off x="523888" y="2643677"/>
            <a:ext cx="6837921" cy="9271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الآلية: </a:t>
            </a:r>
            <a:r>
              <a:rPr lang="ar-SA" sz="2800" dirty="0">
                <a:solidFill>
                  <a:schemeClr val="tx1"/>
                </a:solidFill>
                <a:latin typeface="Alexandria"/>
              </a:rPr>
              <a:t>تحليل بيانات منصات التواصل الاجتماعي لقياس مدى هيمنة وسم الفعالية على النقاشات التقنية عالمياً.</a:t>
            </a:r>
            <a:endParaRPr lang="en-US" sz="2800" dirty="0">
              <a:solidFill>
                <a:schemeClr val="tx1"/>
              </a:solidFill>
              <a:latin typeface="Alexandria"/>
            </a:endParaRPr>
          </a:p>
        </p:txBody>
      </p:sp>
      <p:sp>
        <p:nvSpPr>
          <p:cNvPr id="14" name="مستطيل 13"/>
          <p:cNvSpPr/>
          <p:nvPr/>
        </p:nvSpPr>
        <p:spPr>
          <a:xfrm rot="10800000" flipH="1" flipV="1">
            <a:off x="496329" y="4007333"/>
            <a:ext cx="6865480"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من خلال التقييم المستمر اكتشفت الشركة أن جلسات التواصل والتعارف تسجل معدلات رضا أكبر بكثير من جلسات العروض التقديمية.</a:t>
            </a:r>
            <a:endParaRPr lang="en-US" sz="2800" dirty="0">
              <a:solidFill>
                <a:schemeClr val="tx1"/>
              </a:solidFill>
              <a:latin typeface="Alexandria"/>
            </a:endParaRPr>
          </a:p>
        </p:txBody>
      </p:sp>
      <p:sp>
        <p:nvSpPr>
          <p:cNvPr id="11" name="مستطيل 10"/>
          <p:cNvSpPr/>
          <p:nvPr/>
        </p:nvSpPr>
        <p:spPr>
          <a:xfrm rot="10800000" flipH="1" flipV="1">
            <a:off x="523889" y="3501714"/>
            <a:ext cx="6837921" cy="61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rgbClr val="FF0000"/>
                </a:solidFill>
                <a:latin typeface="Alexandria"/>
              </a:rPr>
              <a:t>كيف حولت الشركة هذه المؤشرات إلى قرارات استراتيجية</a:t>
            </a:r>
            <a:endParaRPr lang="en-US" sz="2800" b="1" dirty="0">
              <a:solidFill>
                <a:srgbClr val="FF0000"/>
              </a:solidFill>
              <a:latin typeface="Alexandria"/>
            </a:endParaRPr>
          </a:p>
        </p:txBody>
      </p:sp>
      <p:sp>
        <p:nvSpPr>
          <p:cNvPr id="15" name="مستطيل 14"/>
          <p:cNvSpPr/>
          <p:nvPr/>
        </p:nvSpPr>
        <p:spPr>
          <a:xfrm rot="10800000" flipH="1" flipV="1">
            <a:off x="523888" y="5277597"/>
            <a:ext cx="6753211" cy="13544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القرار الاستراتيجي</a:t>
            </a:r>
            <a:r>
              <a:rPr lang="ar-SA" sz="2800" dirty="0">
                <a:solidFill>
                  <a:schemeClr val="tx1"/>
                </a:solidFill>
                <a:latin typeface="Alexandria"/>
              </a:rPr>
              <a:t>: في الدورات اللاحقة، قامت الشركة بتقليل عدد المحاضرات التقليدية وزيادة مساحات المناطق التفاعلية وورش العمل الجماعية.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2470" y="1314498"/>
            <a:ext cx="4749530" cy="5080000"/>
          </a:xfrm>
          <a:prstGeom prst="rect">
            <a:avLst/>
          </a:prstGeom>
        </p:spPr>
      </p:pic>
    </p:spTree>
    <p:extLst>
      <p:ext uri="{BB962C8B-B14F-4D97-AF65-F5344CB8AC3E}">
        <p14:creationId xmlns:p14="http://schemas.microsoft.com/office/powerpoint/2010/main" val="40088272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2" grpId="0"/>
      <p:bldP spid="13" grpId="0"/>
      <p:bldP spid="14" grpId="0"/>
      <p:bldP spid="11" grpId="0"/>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a:solidFill>
                  <a:srgbClr val="00AEEF"/>
                </a:solidFill>
                <a:latin typeface="Alexandria"/>
              </a:rPr>
              <a:t>الخاتمة</a:t>
            </a:r>
            <a:endParaRPr lang="ar-SA" sz="4000" b="1" dirty="0">
              <a:solidFill>
                <a:srgbClr val="00AEEF"/>
              </a:solidFill>
              <a:latin typeface="Alexandria"/>
            </a:endParaRPr>
          </a:p>
        </p:txBody>
      </p:sp>
      <p:grpSp>
        <p:nvGrpSpPr>
          <p:cNvPr id="7" name="Google Shape;8745;p58"/>
          <p:cNvGrpSpPr/>
          <p:nvPr/>
        </p:nvGrpSpPr>
        <p:grpSpPr>
          <a:xfrm>
            <a:off x="9594901" y="839900"/>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8" name="Rectangle: Rounded Corners 24"/>
          <p:cNvSpPr/>
          <p:nvPr/>
        </p:nvSpPr>
        <p:spPr>
          <a:xfrm>
            <a:off x="489857" y="1874217"/>
            <a:ext cx="11020925" cy="460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sp>
        <p:nvSpPr>
          <p:cNvPr id="19" name="مستطيل 18"/>
          <p:cNvSpPr/>
          <p:nvPr/>
        </p:nvSpPr>
        <p:spPr>
          <a:xfrm>
            <a:off x="723900" y="1899541"/>
            <a:ext cx="10572330" cy="4580741"/>
          </a:xfrm>
          <a:prstGeom prst="rect">
            <a:avLst/>
          </a:prstGeom>
        </p:spPr>
        <p:txBody>
          <a:bodyPr wrap="square">
            <a:spAutoFit/>
          </a:bodyPr>
          <a:lstStyle/>
          <a:p>
            <a:pPr algn="justLow" rtl="1">
              <a:lnSpc>
                <a:spcPts val="5000"/>
              </a:lnSpc>
            </a:pPr>
            <a:r>
              <a:rPr lang="ar-SA" sz="2800" dirty="0">
                <a:latin typeface="Alexandria"/>
                <a:ea typeface="Calibri" panose="020F0502020204030204" pitchFamily="34" charset="0"/>
              </a:rPr>
              <a:t>في نهاية رحلتنا اليوم يجب أن نتذكر أن تقييم الفعالية ليس مجرد إجراء إداري نقوم به لإغلاق الملفات، بل هو البوصلة التي تحدد مسار نجاحاتنا القادمة. إن الأرقام التي جمعناها سواء كانت أعداد الحضور أو نسب الرضا هي مجرد "هياكل عظمية"، وما يمنحها الحياة هو تحليل الأثر المستدام. وإن الفرق بين "منظم فعاليات" "وخبير استراتيجي للفعاليات" يكمن في القدرة على إثبات العائد على الاستثمار، والعائد على الأهداف. لا تخشوا النتائج السلبية في تقاريركم، فالثغرة التي نكتشفها اليوم هي الابتكار الذي سنقدمه غداً. "ما لا يمكن قياسه ...، لا يمكن إدارته...، وما لا يمكن إدارته ...، لا يمكن تحسينه. </a:t>
            </a:r>
            <a:endParaRPr lang="ar-SA" sz="2800" dirty="0">
              <a:latin typeface="Alexandria"/>
            </a:endParaRPr>
          </a:p>
        </p:txBody>
      </p:sp>
    </p:spTree>
    <p:extLst>
      <p:ext uri="{BB962C8B-B14F-4D97-AF65-F5344CB8AC3E}">
        <p14:creationId xmlns:p14="http://schemas.microsoft.com/office/powerpoint/2010/main" val="21455370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randombar(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1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88FFCD-DC36-42E3-974F-6A3A2248D22F}"/>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purl.org/dc/dcmitype/"/>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8750</TotalTime>
  <Words>2906</Words>
  <Application>Microsoft Office PowerPoint</Application>
  <PresentationFormat>Widescreen</PresentationFormat>
  <Paragraphs>269</Paragraphs>
  <Slides>42</Slides>
  <Notes>3</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685</cp:revision>
  <dcterms:created xsi:type="dcterms:W3CDTF">2023-04-29T09:08:00Z</dcterms:created>
  <dcterms:modified xsi:type="dcterms:W3CDTF">2026-03-19T15:17:45Z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