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03" r:id="rId2"/>
    <p:sldId id="276" r:id="rId3"/>
    <p:sldId id="629" r:id="rId4"/>
    <p:sldId id="634" r:id="rId5"/>
    <p:sldId id="635" r:id="rId6"/>
    <p:sldId id="636" r:id="rId7"/>
    <p:sldId id="631" r:id="rId8"/>
    <p:sldId id="632" r:id="rId9"/>
    <p:sldId id="633" r:id="rId10"/>
    <p:sldId id="637" r:id="rId11"/>
    <p:sldId id="638" r:id="rId12"/>
    <p:sldId id="639" r:id="rId13"/>
    <p:sldId id="640" r:id="rId14"/>
    <p:sldId id="641" r:id="rId15"/>
    <p:sldId id="667" r:id="rId16"/>
    <p:sldId id="642" r:id="rId17"/>
    <p:sldId id="643" r:id="rId18"/>
    <p:sldId id="644" r:id="rId19"/>
    <p:sldId id="645" r:id="rId20"/>
    <p:sldId id="646" r:id="rId21"/>
    <p:sldId id="647" r:id="rId22"/>
    <p:sldId id="648" r:id="rId23"/>
    <p:sldId id="649" r:id="rId24"/>
    <p:sldId id="650" r:id="rId25"/>
    <p:sldId id="651" r:id="rId26"/>
    <p:sldId id="652" r:id="rId27"/>
    <p:sldId id="653" r:id="rId28"/>
    <p:sldId id="654" r:id="rId29"/>
    <p:sldId id="655" r:id="rId30"/>
    <p:sldId id="656" r:id="rId31"/>
    <p:sldId id="657" r:id="rId32"/>
    <p:sldId id="658" r:id="rId33"/>
    <p:sldId id="659" r:id="rId34"/>
    <p:sldId id="660" r:id="rId35"/>
    <p:sldId id="661" r:id="rId36"/>
    <p:sldId id="662" r:id="rId37"/>
    <p:sldId id="663" r:id="rId38"/>
    <p:sldId id="664" r:id="rId39"/>
    <p:sldId id="665" r:id="rId40"/>
    <p:sldId id="666" r:id="rId41"/>
    <p:sldId id="585" r:id="rId42"/>
    <p:sldId id="58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629"/>
            <p14:sldId id="634"/>
            <p14:sldId id="635"/>
            <p14:sldId id="636"/>
            <p14:sldId id="631"/>
            <p14:sldId id="632"/>
            <p14:sldId id="633"/>
            <p14:sldId id="637"/>
            <p14:sldId id="638"/>
            <p14:sldId id="639"/>
            <p14:sldId id="640"/>
            <p14:sldId id="641"/>
            <p14:sldId id="667"/>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585"/>
            <p14:sldId id="586"/>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5143AD7-E749-5E1E-371D-A585C0C727CD}" name="User" initials="U" userId="User"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A61A73"/>
    <a:srgbClr val="000000"/>
    <a:srgbClr val="FF6699"/>
    <a:srgbClr val="FBB857"/>
    <a:srgbClr val="D5E26C"/>
    <a:srgbClr val="2BC259"/>
    <a:srgbClr val="B132A3"/>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5" d="100"/>
          <a:sy n="55" d="100"/>
        </p:scale>
        <p:origin x="1072"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8/10/relationships/authors" Targe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3.xml"/><Relationship Id="rId4" Type="http://schemas.openxmlformats.org/officeDocument/2006/relationships/hyperlink" Target="https://affilimate.com/product/affiliate-dashboard/"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hyperlink" Target="https://affilimate.com/blog/niche-research/" TargetMode="External"/><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png"/><Relationship Id="rId1" Type="http://schemas.openxmlformats.org/officeDocument/2006/relationships/slideLayout" Target="../slideLayouts/slideLayout13.xml"/><Relationship Id="rId5" Type="http://schemas.openxmlformats.org/officeDocument/2006/relationships/hyperlink" Target="https://affilimate.com/blog/promote-affiliate-links/" TargetMode="External"/><Relationship Id="rId4" Type="http://schemas.openxmlformats.org/officeDocument/2006/relationships/hyperlink" Target="https://affilimate.com/blog/youtube-affiliate-marketing/"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hyperlink" Target="https://affilimate.com/blog/affiliate-marketing-content/" TargetMode="External"/><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hyperlink" Target="https://affilimate.com/blog/product-review-template/" TargetMode="Externa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29.png"/><Relationship Id="rId5" Type="http://schemas.openxmlformats.org/officeDocument/2006/relationships/hyperlink" Target="https://affilimate.com/blog/affiliate-marketing-content/#2-product-comparisons" TargetMode="External"/><Relationship Id="rId4" Type="http://schemas.openxmlformats.org/officeDocument/2006/relationships/hyperlink" Target="https://affilimate.com/blog/product-roundup/"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affilimate.com/blog/affiliate-marketing-content/#5-resource-pages" TargetMode="External"/><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image" Target="../media/image30.png"/><Relationship Id="rId4" Type="http://schemas.openxmlformats.org/officeDocument/2006/relationships/hyperlink" Target="https://affilimate.com/blog/affiliate-marketing-content/#6-tutorials"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affilimate.com/blog/affiliate-marketing-content/#7-ebooks" TargetMode="Externa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31.png"/><Relationship Id="rId5" Type="http://schemas.openxmlformats.org/officeDocument/2006/relationships/hyperlink" Target="https://affilimate.com/blog/affiliate-disclosure-examples/" TargetMode="External"/><Relationship Id="rId4" Type="http://schemas.openxmlformats.org/officeDocument/2006/relationships/hyperlink" Target="https://affilimate.com/blog/commerce-content/"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0.png"/><Relationship Id="rId1" Type="http://schemas.openxmlformats.org/officeDocument/2006/relationships/slideLayout" Target="../slideLayouts/slideLayout13.xml"/><Relationship Id="rId4" Type="http://schemas.openxmlformats.org/officeDocument/2006/relationships/hyperlink" Target="https://affilimate.com/blog/free-traffic-sources/"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2.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5.svg"/><Relationship Id="rId2" Type="http://schemas.openxmlformats.org/officeDocument/2006/relationships/image" Target="../media/image46.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49.png"/><Relationship Id="rId4" Type="http://schemas.openxmlformats.org/officeDocument/2006/relationships/image" Target="../media/image4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122102" cy="2123658"/>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DIGITAL MARKETING STRATEGY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931858" y="612948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HEBA ZIAD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979271"/>
            <a:ext cx="10812720" cy="4421528"/>
          </a:xfrm>
          <a:prstGeom prst="roundRect">
            <a:avLst>
              <a:gd name="adj" fmla="val 614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617280" y="1247839"/>
            <a:ext cx="10812720" cy="369332"/>
          </a:xfrm>
          <a:prstGeom prst="rect">
            <a:avLst/>
          </a:prstGeom>
          <a:solidFill>
            <a:srgbClr val="A61A73"/>
          </a:solidFill>
          <a:ln>
            <a:noFill/>
          </a:ln>
        </p:spPr>
        <p:style>
          <a:lnRef idx="0">
            <a:scrgbClr r="0" g="0" b="0"/>
          </a:lnRef>
          <a:fillRef idx="0">
            <a:scrgbClr r="0" g="0" b="0"/>
          </a:fillRef>
          <a:effectRef idx="0">
            <a:scrgbClr r="0" g="0" b="0"/>
          </a:effectRef>
          <a:fontRef idx="minor">
            <a:schemeClr val="accent2"/>
          </a:fontRef>
        </p:style>
        <p:txBody>
          <a:bodyPr wrap="square" rtlCol="0">
            <a:spAutoFit/>
          </a:bodyPr>
          <a:lstStyle/>
          <a:p>
            <a:pPr algn="ctr"/>
            <a:r>
              <a:rPr lang="en-US" b="1" dirty="0">
                <a:solidFill>
                  <a:schemeClr val="bg1"/>
                </a:solidFill>
                <a:latin typeface="Arial Rounded MT Bold" panose="020F0704030504030204" pitchFamily="34" charset="0"/>
                <a:cs typeface="Times New Roman" panose="02020603050405020304" pitchFamily="18" charset="0"/>
              </a:rPr>
              <a:t>Affiliate</a:t>
            </a:r>
            <a:r>
              <a:rPr lang="en-US" b="1" dirty="0">
                <a:solidFill>
                  <a:schemeClr val="tx1">
                    <a:lumMod val="95000"/>
                    <a:lumOff val="5000"/>
                  </a:schemeClr>
                </a:solidFill>
                <a:latin typeface="Arial Rounded MT Bold" panose="020F0704030504030204" pitchFamily="34" charset="0"/>
                <a:cs typeface="Times New Roman" panose="02020603050405020304" pitchFamily="18" charset="0"/>
              </a:rPr>
              <a:t> </a:t>
            </a:r>
            <a:r>
              <a:rPr lang="en-US" b="1" dirty="0">
                <a:solidFill>
                  <a:schemeClr val="bg1"/>
                </a:solidFill>
                <a:latin typeface="Arial Rounded MT Bold" panose="020F0704030504030204" pitchFamily="34" charset="0"/>
                <a:cs typeface="Times New Roman" panose="02020603050405020304" pitchFamily="18" charset="0"/>
              </a:rPr>
              <a:t>Marketing : How to Develop and Manage a Successful Strategy</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192975"/>
            <a:ext cx="7386577" cy="6186309"/>
          </a:xfrm>
          <a:prstGeom prst="rect">
            <a:avLst/>
          </a:prstGeom>
          <a:noFill/>
        </p:spPr>
        <p:txBody>
          <a:bodyPr wrap="square" rtlCol="0">
            <a:spAutoFit/>
          </a:bodyPr>
          <a:lstStyle/>
          <a:p>
            <a:r>
              <a:rPr lang="en-US" b="1" cap="all" dirty="0">
                <a:latin typeface="Times New Roman" panose="02020603050405020304" pitchFamily="18" charset="0"/>
                <a:cs typeface="Times New Roman" panose="02020603050405020304" pitchFamily="18" charset="0"/>
              </a:rPr>
              <a:t>TABLE OF CONTENTS</a:t>
            </a:r>
          </a:p>
          <a:p>
            <a:endParaRPr lang="en-US" b="1" cap="all"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q"/>
            </a:pPr>
            <a:r>
              <a:rPr lang="en-US" b="1" cap="all" dirty="0">
                <a:latin typeface="Times New Roman" panose="02020603050405020304" pitchFamily="18" charset="0"/>
                <a:cs typeface="Times New Roman" panose="02020603050405020304" pitchFamily="18" charset="0"/>
              </a:rPr>
              <a:t>What is affiliate marketing?</a:t>
            </a:r>
          </a:p>
          <a:p>
            <a:pPr marL="285750" indent="-285750">
              <a:buFont typeface="Wingdings" panose="05000000000000000000" pitchFamily="2" charset="2"/>
              <a:buChar char="q"/>
            </a:pPr>
            <a:r>
              <a:rPr lang="en-US" b="1" cap="all" dirty="0">
                <a:latin typeface="Times New Roman" panose="02020603050405020304" pitchFamily="18" charset="0"/>
                <a:cs typeface="Times New Roman" panose="02020603050405020304" pitchFamily="18" charset="0"/>
              </a:rPr>
              <a:t>an overview of how affiliate marketing work</a:t>
            </a:r>
          </a:p>
          <a:p>
            <a:pPr marL="285750" indent="-285750">
              <a:buFont typeface="Wingdings" panose="05000000000000000000" pitchFamily="2" charset="2"/>
              <a:buChar char="q"/>
            </a:pPr>
            <a:r>
              <a:rPr lang="en-US" b="1" cap="all" dirty="0">
                <a:latin typeface="Times New Roman" panose="02020603050405020304" pitchFamily="18" charset="0"/>
                <a:cs typeface="Times New Roman" panose="02020603050405020304" pitchFamily="18" charset="0"/>
              </a:rPr>
              <a:t>What is an affiliate link? </a:t>
            </a:r>
          </a:p>
          <a:p>
            <a:pPr marL="285750" indent="-285750">
              <a:buFont typeface="Wingdings" panose="05000000000000000000" pitchFamily="2" charset="2"/>
              <a:buChar char="q"/>
            </a:pPr>
            <a:r>
              <a:rPr lang="en-US" b="1" cap="all" dirty="0">
                <a:latin typeface="Times New Roman" panose="02020603050405020304" pitchFamily="18" charset="0"/>
                <a:cs typeface="Times New Roman" panose="02020603050405020304" pitchFamily="18" charset="0"/>
              </a:rPr>
              <a:t>Affiliate networks: </a:t>
            </a:r>
          </a:p>
          <a:p>
            <a:pPr marL="285750" indent="-285750">
              <a:buFont typeface="Wingdings" panose="05000000000000000000" pitchFamily="2" charset="2"/>
              <a:buChar char="q"/>
            </a:pPr>
            <a:r>
              <a:rPr lang="en-US" b="1" cap="all" dirty="0">
                <a:latin typeface="Times New Roman" panose="02020603050405020304" pitchFamily="18" charset="0"/>
                <a:cs typeface="Times New Roman" panose="02020603050405020304" pitchFamily="18" charset="0"/>
              </a:rPr>
              <a:t>the niche research process</a:t>
            </a:r>
          </a:p>
          <a:p>
            <a:pPr marL="285750" indent="-285750">
              <a:buFont typeface="Wingdings" panose="05000000000000000000" pitchFamily="2" charset="2"/>
              <a:buChar char="q"/>
            </a:pPr>
            <a:r>
              <a:rPr lang="en-US" b="1" cap="all" dirty="0">
                <a:latin typeface="Times New Roman" panose="02020603050405020304" pitchFamily="18" charset="0"/>
                <a:cs typeface="Times New Roman" panose="02020603050405020304" pitchFamily="18" charset="0"/>
              </a:rPr>
              <a:t>affiliate program</a:t>
            </a:r>
          </a:p>
          <a:p>
            <a:pPr marL="285750" indent="-285750">
              <a:buFont typeface="Wingdings" panose="05000000000000000000" pitchFamily="2" charset="2"/>
              <a:buChar char="q"/>
            </a:pPr>
            <a:r>
              <a:rPr lang="en-US" b="1" cap="all" dirty="0">
                <a:latin typeface="Times New Roman" panose="02020603050405020304" pitchFamily="18" charset="0"/>
                <a:cs typeface="Times New Roman" panose="02020603050405020304" pitchFamily="18" charset="0"/>
              </a:rPr>
              <a:t>affiliate marketing content </a:t>
            </a:r>
          </a:p>
          <a:p>
            <a:pPr marL="285750" indent="-285750">
              <a:buFont typeface="Wingdings" panose="05000000000000000000" pitchFamily="2" charset="2"/>
              <a:buChar char="q"/>
            </a:pPr>
            <a:r>
              <a:rPr lang="en-US" b="1" cap="all" dirty="0">
                <a:latin typeface="Times New Roman" panose="02020603050405020304" pitchFamily="18" charset="0"/>
                <a:cs typeface="Times New Roman" panose="02020603050405020304" pitchFamily="18" charset="0"/>
              </a:rPr>
              <a:t>traffic sources </a:t>
            </a:r>
          </a:p>
          <a:p>
            <a:pPr marL="285750" indent="-285750">
              <a:buFont typeface="Wingdings" panose="05000000000000000000" pitchFamily="2" charset="2"/>
              <a:buChar char="q"/>
            </a:pPr>
            <a:endParaRPr lang="en-US" b="1" cap="all"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q"/>
            </a:pPr>
            <a:endParaRPr lang="en-US" b="1" cap="all" dirty="0">
              <a:latin typeface="Times New Roman" panose="02020603050405020304" pitchFamily="18" charset="0"/>
              <a:cs typeface="Times New Roman" panose="02020603050405020304" pitchFamily="18" charset="0"/>
            </a:endParaRPr>
          </a:p>
          <a:p>
            <a:endParaRPr lang="en-US" b="1" cap="all" dirty="0">
              <a:latin typeface="Times New Roman" panose="02020603050405020304" pitchFamily="18" charset="0"/>
              <a:cs typeface="Times New Roman" panose="02020603050405020304" pitchFamily="18" charset="0"/>
            </a:endParaRPr>
          </a:p>
          <a:p>
            <a:endParaRPr lang="en-US" b="1" cap="all" dirty="0">
              <a:latin typeface="Times New Roman" panose="02020603050405020304" pitchFamily="18" charset="0"/>
              <a:cs typeface="Times New Roman" panose="02020603050405020304" pitchFamily="18" charset="0"/>
            </a:endParaRPr>
          </a:p>
          <a:p>
            <a:endParaRPr lang="en-US" b="1" cap="all" dirty="0">
              <a:latin typeface="Times New Roman" panose="02020603050405020304" pitchFamily="18" charset="0"/>
              <a:cs typeface="Times New Roman" panose="02020603050405020304" pitchFamily="18" charset="0"/>
            </a:endParaRPr>
          </a:p>
          <a:p>
            <a:endParaRPr lang="en-US" b="1" cap="all" dirty="0">
              <a:latin typeface="Times New Roman" panose="02020603050405020304" pitchFamily="18" charset="0"/>
              <a:cs typeface="Times New Roman" panose="02020603050405020304" pitchFamily="18" charset="0"/>
            </a:endParaRPr>
          </a:p>
          <a:p>
            <a:endParaRPr lang="en-US" b="1" cap="all" dirty="0">
              <a:latin typeface="Times New Roman" panose="02020603050405020304" pitchFamily="18" charset="0"/>
              <a:cs typeface="Times New Roman" panose="02020603050405020304" pitchFamily="18" charset="0"/>
            </a:endParaRPr>
          </a:p>
          <a:p>
            <a:endParaRPr lang="en-US" b="1" cap="all" dirty="0">
              <a:latin typeface="Times New Roman" panose="02020603050405020304" pitchFamily="18" charset="0"/>
              <a:cs typeface="Times New Roman" panose="02020603050405020304" pitchFamily="18" charset="0"/>
            </a:endParaRPr>
          </a:p>
          <a:p>
            <a:endParaRPr lang="en-US" b="1" cap="all" dirty="0">
              <a:latin typeface="Times New Roman" panose="02020603050405020304" pitchFamily="18" charset="0"/>
              <a:cs typeface="Times New Roman" panose="02020603050405020304" pitchFamily="18" charset="0"/>
            </a:endParaRPr>
          </a:p>
          <a:p>
            <a:endParaRPr lang="en-US" b="1" cap="all" dirty="0">
              <a:latin typeface="Times New Roman" panose="02020603050405020304" pitchFamily="18" charset="0"/>
              <a:cs typeface="Times New Roman" panose="02020603050405020304" pitchFamily="18" charset="0"/>
            </a:endParaRPr>
          </a:p>
          <a:p>
            <a:endParaRPr lang="en-US" b="1" cap="all" dirty="0">
              <a:latin typeface="Times New Roman" panose="02020603050405020304" pitchFamily="18" charset="0"/>
              <a:cs typeface="Times New Roman" panose="02020603050405020304" pitchFamily="18" charset="0"/>
            </a:endParaRPr>
          </a:p>
          <a:p>
            <a:endParaRPr lang="en-US" b="1" cap="all"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Tree>
    <p:extLst>
      <p:ext uri="{BB962C8B-B14F-4D97-AF65-F5344CB8AC3E}">
        <p14:creationId xmlns:p14="http://schemas.microsoft.com/office/powerpoint/2010/main" val="979261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2433805" y="264810"/>
            <a:ext cx="7112245" cy="584775"/>
          </a:xfrm>
          <a:prstGeom prst="rect">
            <a:avLst/>
          </a:prstGeom>
          <a:noFill/>
          <a:ln>
            <a:noFill/>
          </a:ln>
        </p:spPr>
        <p:style>
          <a:lnRef idx="0">
            <a:scrgbClr r="0" g="0" b="0"/>
          </a:lnRef>
          <a:fillRef idx="0">
            <a:scrgbClr r="0" g="0" b="0"/>
          </a:fillRef>
          <a:effectRef idx="0">
            <a:scrgbClr r="0" g="0" b="0"/>
          </a:effectRef>
          <a:fontRef idx="minor">
            <a:schemeClr val="accent2"/>
          </a:fontRef>
        </p:style>
        <p:txBody>
          <a:bodyPr wrap="square" rtlCol="0">
            <a:spAutoFit/>
          </a:bodyPr>
          <a:lstStyle/>
          <a:p>
            <a:pPr algn="ctr"/>
            <a:r>
              <a:rPr lang="en-US" sz="1600" b="1" dirty="0">
                <a:solidFill>
                  <a:srgbClr val="A61A73"/>
                </a:solidFill>
                <a:latin typeface="Arial Rounded MT Bold" panose="020F0704030504030204" pitchFamily="34" charset="0"/>
                <a:cs typeface="Times New Roman" panose="02020603050405020304" pitchFamily="18" charset="0"/>
              </a:rPr>
              <a:t>Affiliate </a:t>
            </a:r>
            <a:r>
              <a:rPr lang="en-US" sz="1400" b="1" dirty="0">
                <a:solidFill>
                  <a:srgbClr val="A61A73"/>
                </a:solidFill>
                <a:latin typeface="Arial Rounded MT Bold" panose="020F0704030504030204" pitchFamily="34" charset="0"/>
                <a:cs typeface="Times New Roman" panose="02020603050405020304" pitchFamily="18" charset="0"/>
              </a:rPr>
              <a:t>MARKETING</a:t>
            </a:r>
            <a:r>
              <a:rPr lang="en-US" sz="1600" b="1" dirty="0">
                <a:solidFill>
                  <a:srgbClr val="A61A73"/>
                </a:solidFill>
                <a:latin typeface="Arial Rounded MT Bold" panose="020F0704030504030204" pitchFamily="34" charset="0"/>
                <a:cs typeface="Times New Roman" panose="02020603050405020304" pitchFamily="18" charset="0"/>
              </a:rPr>
              <a:t> : How to Develop and Manage a Successful Strategy</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3389" y="1776163"/>
            <a:ext cx="5576538" cy="1754326"/>
          </a:xfrm>
          <a:prstGeom prst="rect">
            <a:avLst/>
          </a:prstGeom>
          <a:noFill/>
        </p:spPr>
        <p:txBody>
          <a:bodyPr wrap="square" rtlCol="0">
            <a:spAutoFit/>
          </a:bodyPr>
          <a:lstStyle/>
          <a:p>
            <a:pPr algn="just"/>
            <a:r>
              <a:rPr lang="en-US" cap="all" dirty="0">
                <a:latin typeface="Arial" panose="020B0604020202020204" pitchFamily="34" charset="0"/>
                <a:cs typeface="Arial" panose="020B0604020202020204" pitchFamily="34" charset="0"/>
              </a:rPr>
              <a:t>Affiliate marketing is a business model where brands share revenue with publishers and content creators in exchange for leads and sales. It works similarly to a salesperson being paid a commission for a successful sale.</a:t>
            </a:r>
          </a:p>
        </p:txBody>
      </p:sp>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5" name="TextBox 4">
            <a:extLst>
              <a:ext uri="{FF2B5EF4-FFF2-40B4-BE49-F238E27FC236}">
                <a16:creationId xmlns:a16="http://schemas.microsoft.com/office/drawing/2014/main" id="{94429D49-F899-D9A9-3176-3095138E982C}"/>
              </a:ext>
            </a:extLst>
          </p:cNvPr>
          <p:cNvSpPr txBox="1"/>
          <p:nvPr/>
        </p:nvSpPr>
        <p:spPr>
          <a:xfrm>
            <a:off x="98915" y="1128208"/>
            <a:ext cx="6094070" cy="369332"/>
          </a:xfrm>
          <a:prstGeom prst="rect">
            <a:avLst/>
          </a:prstGeom>
          <a:solidFill>
            <a:srgbClr val="A61A73"/>
          </a:solidFill>
        </p:spPr>
        <p:txBody>
          <a:bodyPr wrap="square">
            <a:spAutoFit/>
          </a:bodyPr>
          <a:lstStyle/>
          <a:p>
            <a:r>
              <a:rPr lang="en-US" b="1" cap="all" dirty="0">
                <a:solidFill>
                  <a:schemeClr val="bg1"/>
                </a:solidFill>
                <a:latin typeface="Times New Roman" panose="02020603050405020304" pitchFamily="18" charset="0"/>
                <a:cs typeface="Times New Roman" panose="02020603050405020304" pitchFamily="18" charset="0"/>
              </a:rPr>
              <a:t>What is affiliate marketing?</a:t>
            </a:r>
          </a:p>
        </p:txBody>
      </p:sp>
      <p:sp>
        <p:nvSpPr>
          <p:cNvPr id="8" name="TextBox 7">
            <a:extLst>
              <a:ext uri="{FF2B5EF4-FFF2-40B4-BE49-F238E27FC236}">
                <a16:creationId xmlns:a16="http://schemas.microsoft.com/office/drawing/2014/main" id="{89D63648-26FF-10AF-DC3E-73EFEB4F8BDC}"/>
              </a:ext>
            </a:extLst>
          </p:cNvPr>
          <p:cNvSpPr txBox="1"/>
          <p:nvPr/>
        </p:nvSpPr>
        <p:spPr>
          <a:xfrm>
            <a:off x="1222114" y="4978052"/>
            <a:ext cx="10116708" cy="1569660"/>
          </a:xfrm>
          <a:prstGeom prst="rect">
            <a:avLst/>
          </a:prstGeom>
          <a:ln w="57150"/>
        </p:spPr>
        <p:style>
          <a:lnRef idx="2">
            <a:schemeClr val="accent6"/>
          </a:lnRef>
          <a:fillRef idx="1">
            <a:schemeClr val="lt1"/>
          </a:fillRef>
          <a:effectRef idx="0">
            <a:schemeClr val="accent6"/>
          </a:effectRef>
          <a:fontRef idx="minor">
            <a:schemeClr val="dk1"/>
          </a:fontRef>
        </p:style>
        <p:txBody>
          <a:bodyPr wrap="square">
            <a:spAutoFit/>
          </a:bodyPr>
          <a:lstStyle/>
          <a:p>
            <a:pPr algn="just"/>
            <a:r>
              <a:rPr lang="en-US" sz="2400" b="0" i="0" dirty="0">
                <a:solidFill>
                  <a:srgbClr val="0E1C2B"/>
                </a:solidFill>
                <a:effectLst/>
                <a:latin typeface="Arial" panose="020B0604020202020204" pitchFamily="34" charset="0"/>
                <a:cs typeface="Arial" panose="020B0604020202020204" pitchFamily="34" charset="0"/>
              </a:rPr>
              <a:t>The more sales you make, the more money you earn. Affiliate commissions can range from cents on the dollar to hundreds of dollars per referral. Done right, affiliate marketing could help you earn more than your current job or diversify the revenue of an existing content business.</a:t>
            </a:r>
            <a:endParaRPr lang="en-US" sz="2400" dirty="0">
              <a:latin typeface="Arial" panose="020B060402020202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780CB52-80C5-E31A-B149-B708FE1AEF27}"/>
              </a:ext>
            </a:extLst>
          </p:cNvPr>
          <p:cNvPicPr>
            <a:picLocks noChangeAspect="1"/>
          </p:cNvPicPr>
          <p:nvPr/>
        </p:nvPicPr>
        <p:blipFill>
          <a:blip r:embed="rId3"/>
          <a:stretch>
            <a:fillRect/>
          </a:stretch>
        </p:blipFill>
        <p:spPr>
          <a:xfrm>
            <a:off x="6516547" y="893601"/>
            <a:ext cx="5675453" cy="3901248"/>
          </a:xfrm>
          <a:prstGeom prst="rect">
            <a:avLst/>
          </a:prstGeom>
        </p:spPr>
      </p:pic>
    </p:spTree>
    <p:extLst>
      <p:ext uri="{BB962C8B-B14F-4D97-AF65-F5344CB8AC3E}">
        <p14:creationId xmlns:p14="http://schemas.microsoft.com/office/powerpoint/2010/main" val="5755994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FB57C16-C40C-73A9-5F1F-364D2FCD1D60}"/>
              </a:ext>
            </a:extLst>
          </p:cNvPr>
          <p:cNvPicPr>
            <a:picLocks noChangeAspect="1"/>
          </p:cNvPicPr>
          <p:nvPr/>
        </p:nvPicPr>
        <p:blipFill>
          <a:blip r:embed="rId2"/>
          <a:stretch>
            <a:fillRect/>
          </a:stretch>
        </p:blipFill>
        <p:spPr>
          <a:xfrm>
            <a:off x="1"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E6DCCCDC-030E-9AD5-CA3A-951246705740}"/>
              </a:ext>
            </a:extLst>
          </p:cNvPr>
          <p:cNvSpPr txBox="1"/>
          <p:nvPr/>
        </p:nvSpPr>
        <p:spPr>
          <a:xfrm>
            <a:off x="2746095" y="310288"/>
            <a:ext cx="6094070" cy="369332"/>
          </a:xfrm>
          <a:prstGeom prst="rect">
            <a:avLst/>
          </a:prstGeom>
          <a:solidFill>
            <a:srgbClr val="A61A73"/>
          </a:solidFill>
        </p:spPr>
        <p:txBody>
          <a:bodyPr wrap="square">
            <a:spAutoFit/>
          </a:bodyPr>
          <a:lstStyle/>
          <a:p>
            <a:r>
              <a:rPr lang="en-US" b="0" i="0" dirty="0">
                <a:solidFill>
                  <a:schemeClr val="bg1"/>
                </a:solidFill>
                <a:effectLst/>
                <a:latin typeface="Lato" panose="020F0502020204030203" pitchFamily="34" charset="0"/>
              </a:rPr>
              <a:t>an overview of how affiliate marketing works:</a:t>
            </a:r>
            <a:endParaRPr lang="en-US" dirty="0">
              <a:solidFill>
                <a:schemeClr val="bg1"/>
              </a:solidFill>
            </a:endParaRPr>
          </a:p>
        </p:txBody>
      </p:sp>
      <p:sp>
        <p:nvSpPr>
          <p:cNvPr id="8" name="Rectangle 7">
            <a:extLst>
              <a:ext uri="{FF2B5EF4-FFF2-40B4-BE49-F238E27FC236}">
                <a16:creationId xmlns:a16="http://schemas.microsoft.com/office/drawing/2014/main" id="{C8F14332-C25E-948B-5301-2850358F3378}"/>
              </a:ext>
            </a:extLst>
          </p:cNvPr>
          <p:cNvSpPr/>
          <p:nvPr/>
        </p:nvSpPr>
        <p:spPr>
          <a:xfrm>
            <a:off x="10162572" y="6308203"/>
            <a:ext cx="1643605" cy="40011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071991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87A537C-6314-19F0-2F40-6841746EA1B3}"/>
              </a:ext>
            </a:extLst>
          </p:cNvPr>
          <p:cNvPicPr>
            <a:picLocks noChangeAspect="1"/>
          </p:cNvPicPr>
          <p:nvPr/>
        </p:nvPicPr>
        <p:blipFill>
          <a:blip r:embed="rId2"/>
          <a:stretch>
            <a:fillRect/>
          </a:stretch>
        </p:blipFill>
        <p:spPr>
          <a:xfrm>
            <a:off x="6705599" y="804108"/>
            <a:ext cx="5061857" cy="593271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34EEC5EE-FD43-8108-7766-01F75C729F0E}"/>
              </a:ext>
            </a:extLst>
          </p:cNvPr>
          <p:cNvSpPr txBox="1"/>
          <p:nvPr/>
        </p:nvSpPr>
        <p:spPr>
          <a:xfrm>
            <a:off x="227773" y="2078739"/>
            <a:ext cx="6347200" cy="3477875"/>
          </a:xfrm>
          <a:prstGeom prst="rect">
            <a:avLst/>
          </a:prstGeom>
          <a:noFill/>
        </p:spPr>
        <p:txBody>
          <a:bodyPr wrap="square">
            <a:spAutoFit/>
          </a:bodyPr>
          <a:lstStyle/>
          <a:p>
            <a:pPr algn="l">
              <a:buFont typeface="+mj-lt"/>
              <a:buAutoNum type="arabicPeriod"/>
            </a:pPr>
            <a:r>
              <a:rPr lang="en-US" sz="2000" b="1" i="0" dirty="0">
                <a:solidFill>
                  <a:srgbClr val="0E1C2B"/>
                </a:solidFill>
                <a:effectLst/>
                <a:latin typeface="Arial" panose="020B0604020202020204" pitchFamily="34" charset="0"/>
                <a:cs typeface="Arial" panose="020B0604020202020204" pitchFamily="34" charset="0"/>
              </a:rPr>
              <a:t>You share an affiliate link on your website, blog, or in a social media post</a:t>
            </a:r>
          </a:p>
          <a:p>
            <a:pPr algn="l">
              <a:buFont typeface="+mj-lt"/>
              <a:buAutoNum type="arabicPeriod"/>
            </a:pPr>
            <a:r>
              <a:rPr lang="en-US" sz="2000" b="1" i="0" dirty="0">
                <a:solidFill>
                  <a:srgbClr val="0E1C2B"/>
                </a:solidFill>
                <a:effectLst/>
                <a:latin typeface="Arial" panose="020B0604020202020204" pitchFamily="34" charset="0"/>
                <a:cs typeface="Arial" panose="020B0604020202020204" pitchFamily="34" charset="0"/>
              </a:rPr>
              <a:t>A customer clicks your affiliate link</a:t>
            </a:r>
          </a:p>
          <a:p>
            <a:pPr algn="l">
              <a:buFont typeface="+mj-lt"/>
              <a:buAutoNum type="arabicPeriod"/>
            </a:pPr>
            <a:r>
              <a:rPr lang="en-US" sz="2000" b="1" i="0" dirty="0">
                <a:solidFill>
                  <a:srgbClr val="0E1C2B"/>
                </a:solidFill>
                <a:effectLst/>
                <a:latin typeface="Arial" panose="020B0604020202020204" pitchFamily="34" charset="0"/>
                <a:cs typeface="Arial" panose="020B0604020202020204" pitchFamily="34" charset="0"/>
              </a:rPr>
              <a:t>Customer is redirected to the advertiser website</a:t>
            </a:r>
          </a:p>
          <a:p>
            <a:pPr algn="l">
              <a:buFont typeface="+mj-lt"/>
              <a:buAutoNum type="arabicPeriod"/>
            </a:pPr>
            <a:r>
              <a:rPr lang="en-US" sz="2000" b="1" i="0" dirty="0">
                <a:solidFill>
                  <a:srgbClr val="0E1C2B"/>
                </a:solidFill>
                <a:effectLst/>
                <a:latin typeface="Arial" panose="020B0604020202020204" pitchFamily="34" charset="0"/>
                <a:cs typeface="Arial" panose="020B0604020202020204" pitchFamily="34" charset="0"/>
              </a:rPr>
              <a:t>Customer is tracked as being referred by you through a cookie</a:t>
            </a:r>
          </a:p>
          <a:p>
            <a:pPr algn="l">
              <a:buFont typeface="+mj-lt"/>
              <a:buAutoNum type="arabicPeriod"/>
            </a:pPr>
            <a:r>
              <a:rPr lang="en-US" sz="2000" b="1" i="0" dirty="0">
                <a:solidFill>
                  <a:srgbClr val="0E1C2B"/>
                </a:solidFill>
                <a:effectLst/>
                <a:latin typeface="Arial" panose="020B0604020202020204" pitchFamily="34" charset="0"/>
                <a:cs typeface="Arial" panose="020B0604020202020204" pitchFamily="34" charset="0"/>
              </a:rPr>
              <a:t>Customer makes a purchase</a:t>
            </a:r>
          </a:p>
          <a:p>
            <a:pPr algn="l">
              <a:buFont typeface="+mj-lt"/>
              <a:buAutoNum type="arabicPeriod"/>
            </a:pPr>
            <a:r>
              <a:rPr lang="en-US" sz="2000" b="1" i="0" dirty="0">
                <a:solidFill>
                  <a:srgbClr val="0E1C2B"/>
                </a:solidFill>
                <a:effectLst/>
                <a:latin typeface="Arial" panose="020B0604020202020204" pitchFamily="34" charset="0"/>
                <a:cs typeface="Arial" panose="020B0604020202020204" pitchFamily="34" charset="0"/>
              </a:rPr>
              <a:t>An affiliate network attributes the purchase to you and issues a commission</a:t>
            </a:r>
          </a:p>
          <a:p>
            <a:pPr algn="l">
              <a:buFont typeface="+mj-lt"/>
              <a:buAutoNum type="arabicPeriod"/>
            </a:pPr>
            <a:r>
              <a:rPr lang="en-US" sz="2000" b="1" i="0" dirty="0">
                <a:solidFill>
                  <a:srgbClr val="0E1C2B"/>
                </a:solidFill>
                <a:effectLst/>
                <a:latin typeface="Arial" panose="020B0604020202020204" pitchFamily="34" charset="0"/>
                <a:cs typeface="Arial" panose="020B0604020202020204" pitchFamily="34" charset="0"/>
              </a:rPr>
              <a:t>Commissions appear in your </a:t>
            </a:r>
            <a:r>
              <a:rPr lang="en-US" sz="2000" b="1" i="0" u="none" strike="noStrike" dirty="0">
                <a:solidFill>
                  <a:srgbClr val="1890FF"/>
                </a:solidFill>
                <a:effectLst/>
                <a:latin typeface="Arial" panose="020B0604020202020204" pitchFamily="34" charset="0"/>
                <a:cs typeface="Arial" panose="020B0604020202020204" pitchFamily="34" charset="0"/>
                <a:hlinkClick r:id="rId4"/>
              </a:rPr>
              <a:t>affiliate dashboard</a:t>
            </a:r>
            <a:endParaRPr lang="en-US" sz="2000" b="1" i="0" dirty="0">
              <a:solidFill>
                <a:srgbClr val="0E1C2B"/>
              </a:solidFill>
              <a:effectLst/>
              <a:latin typeface="Arial" panose="020B0604020202020204" pitchFamily="34" charset="0"/>
              <a:cs typeface="Arial" panose="020B0604020202020204" pitchFamily="34" charset="0"/>
            </a:endParaRPr>
          </a:p>
          <a:p>
            <a:pPr algn="l">
              <a:buFont typeface="+mj-lt"/>
              <a:buAutoNum type="arabicPeriod"/>
            </a:pPr>
            <a:r>
              <a:rPr lang="en-US" sz="2000" b="1" i="0" dirty="0">
                <a:solidFill>
                  <a:srgbClr val="0E1C2B"/>
                </a:solidFill>
                <a:effectLst/>
                <a:latin typeface="Arial" panose="020B0604020202020204" pitchFamily="34" charset="0"/>
                <a:cs typeface="Arial" panose="020B0604020202020204" pitchFamily="34" charset="0"/>
              </a:rPr>
              <a:t>You get paid (!) by the affiliate network</a:t>
            </a:r>
          </a:p>
        </p:txBody>
      </p:sp>
      <p:sp>
        <p:nvSpPr>
          <p:cNvPr id="8" name="TextBox 7">
            <a:extLst>
              <a:ext uri="{FF2B5EF4-FFF2-40B4-BE49-F238E27FC236}">
                <a16:creationId xmlns:a16="http://schemas.microsoft.com/office/drawing/2014/main" id="{FCC4C002-62BF-6014-CCC3-94F3096498D4}"/>
              </a:ext>
            </a:extLst>
          </p:cNvPr>
          <p:cNvSpPr txBox="1"/>
          <p:nvPr/>
        </p:nvSpPr>
        <p:spPr>
          <a:xfrm>
            <a:off x="6991178" y="5059770"/>
            <a:ext cx="4591224" cy="707886"/>
          </a:xfrm>
          <a:prstGeom prst="rect">
            <a:avLst/>
          </a:prstGeom>
          <a:solidFill>
            <a:srgbClr val="A61A73"/>
          </a:solidFill>
        </p:spPr>
        <p:txBody>
          <a:bodyPr wrap="square">
            <a:spAutoFit/>
          </a:bodyPr>
          <a:lstStyle/>
          <a:p>
            <a:r>
              <a:rPr lang="en-US" sz="2000" b="0" i="0" dirty="0">
                <a:solidFill>
                  <a:schemeClr val="bg1"/>
                </a:solidFill>
                <a:effectLst/>
                <a:latin typeface="Lato" panose="020F0502020204030203" pitchFamily="34" charset="0"/>
              </a:rPr>
              <a:t>AN OVERVIEW OF HOW AFFILIATE MARKETING WORKS</a:t>
            </a:r>
            <a:endParaRPr lang="en-US" sz="2000" dirty="0">
              <a:solidFill>
                <a:schemeClr val="bg1"/>
              </a:solidFill>
            </a:endParaRPr>
          </a:p>
        </p:txBody>
      </p:sp>
    </p:spTree>
    <p:extLst>
      <p:ext uri="{BB962C8B-B14F-4D97-AF65-F5344CB8AC3E}">
        <p14:creationId xmlns:p14="http://schemas.microsoft.com/office/powerpoint/2010/main" val="1997433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1E03F9A-5A32-A960-04E3-353E6F42DD13}"/>
              </a:ext>
            </a:extLst>
          </p:cNvPr>
          <p:cNvPicPr>
            <a:picLocks noChangeAspect="1"/>
          </p:cNvPicPr>
          <p:nvPr/>
        </p:nvPicPr>
        <p:blipFill>
          <a:blip r:embed="rId2"/>
          <a:stretch>
            <a:fillRect/>
          </a:stretch>
        </p:blipFill>
        <p:spPr>
          <a:xfrm>
            <a:off x="0" y="-359229"/>
            <a:ext cx="12192000" cy="5083629"/>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3FE81DA5-ADC2-A12D-A03E-C9415958DC9D}"/>
              </a:ext>
            </a:extLst>
          </p:cNvPr>
          <p:cNvSpPr txBox="1"/>
          <p:nvPr/>
        </p:nvSpPr>
        <p:spPr>
          <a:xfrm>
            <a:off x="0" y="3976651"/>
            <a:ext cx="12192000" cy="2862322"/>
          </a:xfrm>
          <a:prstGeom prst="rect">
            <a:avLst/>
          </a:prstGeom>
          <a:solidFill>
            <a:schemeClr val="bg1"/>
          </a:solidFill>
        </p:spPr>
        <p:txBody>
          <a:bodyPr wrap="square">
            <a:spAutoFit/>
          </a:bodyPr>
          <a:lstStyle/>
          <a:p>
            <a:pPr algn="just"/>
            <a:r>
              <a:rPr lang="en-US" b="0" i="0" dirty="0">
                <a:solidFill>
                  <a:srgbClr val="0E1C2B"/>
                </a:solidFill>
                <a:effectLst/>
                <a:latin typeface="Arial" panose="020B0604020202020204" pitchFamily="34" charset="0"/>
                <a:cs typeface="Arial" panose="020B0604020202020204" pitchFamily="34" charset="0"/>
              </a:rPr>
              <a:t>There is no single profile for a successful affiliate marketer. They range from independent entrepreneurs to teams at well-known news outlets and online publications.</a:t>
            </a:r>
          </a:p>
          <a:p>
            <a:pPr algn="just"/>
            <a:endParaRPr lang="en-US" b="0" i="0" dirty="0">
              <a:solidFill>
                <a:srgbClr val="0E1C2B"/>
              </a:solidFill>
              <a:effectLst/>
              <a:latin typeface="Arial" panose="020B0604020202020204" pitchFamily="34" charset="0"/>
              <a:cs typeface="Arial" panose="020B0604020202020204" pitchFamily="34" charset="0"/>
            </a:endParaRPr>
          </a:p>
          <a:p>
            <a:pPr algn="just"/>
            <a:r>
              <a:rPr lang="en-US" b="0" i="0" dirty="0">
                <a:solidFill>
                  <a:srgbClr val="0E1C2B"/>
                </a:solidFill>
                <a:effectLst/>
                <a:latin typeface="Arial" panose="020B0604020202020204" pitchFamily="34" charset="0"/>
                <a:cs typeface="Arial" panose="020B0604020202020204" pitchFamily="34" charset="0"/>
              </a:rPr>
              <a:t>And since you aren’t responsible for the delivery of a product or service, </a:t>
            </a:r>
            <a:r>
              <a:rPr lang="en-US" b="1" i="0" dirty="0">
                <a:solidFill>
                  <a:srgbClr val="0E1C2B"/>
                </a:solidFill>
                <a:effectLst/>
                <a:latin typeface="Arial" panose="020B0604020202020204" pitchFamily="34" charset="0"/>
                <a:cs typeface="Arial" panose="020B0604020202020204" pitchFamily="34" charset="0"/>
              </a:rPr>
              <a:t>affiliate marketing is low risk</a:t>
            </a:r>
            <a:r>
              <a:rPr lang="en-US" b="0" i="0" dirty="0">
                <a:solidFill>
                  <a:srgbClr val="0E1C2B"/>
                </a:solidFill>
                <a:effectLst/>
                <a:latin typeface="Arial" panose="020B0604020202020204" pitchFamily="34" charset="0"/>
                <a:cs typeface="Arial" panose="020B0604020202020204" pitchFamily="34" charset="0"/>
              </a:rPr>
              <a:t>. You don't need a degree in marketing or any specific qualifications to be a successful affiliate marketer. With the right resources, almost anyone can generate affiliate revenue.</a:t>
            </a:r>
          </a:p>
          <a:p>
            <a:pPr algn="just"/>
            <a:endParaRPr lang="en-US" b="0" i="0" dirty="0">
              <a:solidFill>
                <a:srgbClr val="0E1C2B"/>
              </a:solidFill>
              <a:effectLst/>
              <a:latin typeface="Arial" panose="020B0604020202020204" pitchFamily="34" charset="0"/>
              <a:cs typeface="Arial" panose="020B0604020202020204" pitchFamily="34" charset="0"/>
            </a:endParaRPr>
          </a:p>
          <a:p>
            <a:pPr algn="just"/>
            <a:r>
              <a:rPr lang="en-US" b="0" i="0" dirty="0">
                <a:solidFill>
                  <a:srgbClr val="0E1C2B"/>
                </a:solidFill>
                <a:effectLst/>
                <a:latin typeface="Arial" panose="020B0604020202020204" pitchFamily="34" charset="0"/>
                <a:cs typeface="Arial" panose="020B0604020202020204" pitchFamily="34" charset="0"/>
              </a:rPr>
              <a:t>the success of an affiliate depends heavily </a:t>
            </a:r>
            <a:r>
              <a:rPr lang="en-US" b="1" i="0" dirty="0">
                <a:solidFill>
                  <a:srgbClr val="0E1C2B"/>
                </a:solidFill>
                <a:effectLst/>
                <a:latin typeface="Arial" panose="020B0604020202020204" pitchFamily="34" charset="0"/>
                <a:cs typeface="Arial" panose="020B0604020202020204" pitchFamily="34" charset="0"/>
              </a:rPr>
              <a:t>on their ability to capture an audience and attract the right kind of traffic</a:t>
            </a:r>
            <a:r>
              <a:rPr lang="en-US" b="0" i="0" dirty="0">
                <a:solidFill>
                  <a:srgbClr val="0E1C2B"/>
                </a:solidFill>
                <a:effectLst/>
                <a:latin typeface="Arial" panose="020B0604020202020204" pitchFamily="34" charset="0"/>
                <a:cs typeface="Arial" panose="020B0604020202020204" pitchFamily="34" charset="0"/>
              </a:rPr>
              <a:t>. you need to craft quality content and optimize it for </a:t>
            </a:r>
            <a:r>
              <a:rPr lang="en-US" b="0" i="0" dirty="0" err="1">
                <a:solidFill>
                  <a:srgbClr val="0E1C2B"/>
                </a:solidFill>
                <a:effectLst/>
                <a:latin typeface="Arial" panose="020B0604020202020204" pitchFamily="34" charset="0"/>
                <a:cs typeface="Arial" panose="020B0604020202020204" pitchFamily="34" charset="0"/>
              </a:rPr>
              <a:t>conversion.And</a:t>
            </a:r>
            <a:r>
              <a:rPr lang="en-US" b="0" i="0" dirty="0">
                <a:solidFill>
                  <a:srgbClr val="0E1C2B"/>
                </a:solidFill>
                <a:effectLst/>
                <a:latin typeface="Arial" panose="020B0604020202020204" pitchFamily="34" charset="0"/>
                <a:cs typeface="Arial" panose="020B0604020202020204" pitchFamily="34" charset="0"/>
              </a:rPr>
              <a:t> it all starts with understanding and creating affiliate links.</a:t>
            </a:r>
          </a:p>
        </p:txBody>
      </p:sp>
    </p:spTree>
    <p:extLst>
      <p:ext uri="{BB962C8B-B14F-4D97-AF65-F5344CB8AC3E}">
        <p14:creationId xmlns:p14="http://schemas.microsoft.com/office/powerpoint/2010/main" val="4402981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5BA5AD61-93EA-290B-A01A-E0874AAC2583}"/>
              </a:ext>
            </a:extLst>
          </p:cNvPr>
          <p:cNvSpPr txBox="1"/>
          <p:nvPr/>
        </p:nvSpPr>
        <p:spPr>
          <a:xfrm>
            <a:off x="593203" y="1674674"/>
            <a:ext cx="6094070" cy="3416320"/>
          </a:xfrm>
          <a:prstGeom prst="rect">
            <a:avLst/>
          </a:prstGeom>
          <a:noFill/>
        </p:spPr>
        <p:txBody>
          <a:bodyPr wrap="square">
            <a:spAutoFit/>
          </a:bodyPr>
          <a:lstStyle/>
          <a:p>
            <a:pPr algn="just"/>
            <a:r>
              <a:rPr lang="en-US" sz="2400" b="1" i="0" dirty="0">
                <a:solidFill>
                  <a:srgbClr val="0E1C2B"/>
                </a:solidFill>
                <a:effectLst/>
                <a:latin typeface="Arial" panose="020B0604020202020204" pitchFamily="34" charset="0"/>
                <a:cs typeface="Arial" panose="020B0604020202020204" pitchFamily="34" charset="0"/>
              </a:rPr>
              <a:t>What is an affiliate link?</a:t>
            </a:r>
          </a:p>
          <a:p>
            <a:pPr algn="just"/>
            <a:r>
              <a:rPr lang="en-US" sz="2400" b="0" i="0" dirty="0">
                <a:solidFill>
                  <a:srgbClr val="0E1C2B"/>
                </a:solidFill>
                <a:effectLst/>
                <a:latin typeface="Arial" panose="020B0604020202020204" pitchFamily="34" charset="0"/>
                <a:cs typeface="Arial" panose="020B0604020202020204" pitchFamily="34" charset="0"/>
              </a:rPr>
              <a:t>The main way affiliate marketing works is through affiliate links. Affiliate links are trackable links with a unique URL assigned specifically to you. They help advertisers know that you sent them a specific customer, so they can pay you a commission if that customer makes a purchase.</a:t>
            </a:r>
          </a:p>
        </p:txBody>
      </p:sp>
      <p:pic>
        <p:nvPicPr>
          <p:cNvPr id="5" name="Picture 4">
            <a:extLst>
              <a:ext uri="{FF2B5EF4-FFF2-40B4-BE49-F238E27FC236}">
                <a16:creationId xmlns:a16="http://schemas.microsoft.com/office/drawing/2014/main" id="{BC099A12-E16E-F207-4AE7-93955CE1FA16}"/>
              </a:ext>
            </a:extLst>
          </p:cNvPr>
          <p:cNvPicPr>
            <a:picLocks noChangeAspect="1"/>
          </p:cNvPicPr>
          <p:nvPr/>
        </p:nvPicPr>
        <p:blipFill>
          <a:blip r:embed="rId3"/>
          <a:stretch>
            <a:fillRect/>
          </a:stretch>
        </p:blipFill>
        <p:spPr>
          <a:xfrm>
            <a:off x="6477000" y="1477834"/>
            <a:ext cx="5715000" cy="3810000"/>
          </a:xfrm>
          <a:prstGeom prst="rect">
            <a:avLst/>
          </a:prstGeom>
        </p:spPr>
      </p:pic>
    </p:spTree>
    <p:extLst>
      <p:ext uri="{BB962C8B-B14F-4D97-AF65-F5344CB8AC3E}">
        <p14:creationId xmlns:p14="http://schemas.microsoft.com/office/powerpoint/2010/main" val="37006924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1881FE4-D5E8-C26C-8448-88D2F09C511A}"/>
              </a:ext>
            </a:extLst>
          </p:cNvPr>
          <p:cNvPicPr>
            <a:picLocks noChangeAspect="1"/>
          </p:cNvPicPr>
          <p:nvPr/>
        </p:nvPicPr>
        <p:blipFill>
          <a:blip r:embed="rId2"/>
          <a:stretch>
            <a:fillRect/>
          </a:stretch>
        </p:blipFill>
        <p:spPr>
          <a:xfrm>
            <a:off x="0" y="1"/>
            <a:ext cx="12192000" cy="6858000"/>
          </a:xfrm>
          <a:prstGeom prst="rect">
            <a:avLst/>
          </a:prstGeom>
        </p:spPr>
      </p:pic>
      <p:sp>
        <p:nvSpPr>
          <p:cNvPr id="48" name="TextBox 47">
            <a:extLst>
              <a:ext uri="{FF2B5EF4-FFF2-40B4-BE49-F238E27FC236}">
                <a16:creationId xmlns:a16="http://schemas.microsoft.com/office/drawing/2014/main" id="{050976E4-0CF2-BA00-34CA-2F9419409B9E}"/>
              </a:ext>
            </a:extLst>
          </p:cNvPr>
          <p:cNvSpPr txBox="1"/>
          <p:nvPr/>
        </p:nvSpPr>
        <p:spPr>
          <a:xfrm>
            <a:off x="2502971" y="19027"/>
            <a:ext cx="7072829" cy="646331"/>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US" b="1" cap="all" dirty="0">
                <a:latin typeface="Times New Roman" panose="02020603050405020304" pitchFamily="18" charset="0"/>
                <a:cs typeface="Times New Roman" panose="02020603050405020304" pitchFamily="18" charset="0"/>
              </a:rPr>
              <a:t>an example of the structure of a typical affiliate link</a:t>
            </a:r>
          </a:p>
        </p:txBody>
      </p:sp>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5" name="TextBox 4">
            <a:extLst>
              <a:ext uri="{FF2B5EF4-FFF2-40B4-BE49-F238E27FC236}">
                <a16:creationId xmlns:a16="http://schemas.microsoft.com/office/drawing/2014/main" id="{5ECB6B9E-D412-F721-CFA8-8B90D5F00031}"/>
              </a:ext>
            </a:extLst>
          </p:cNvPr>
          <p:cNvSpPr txBox="1"/>
          <p:nvPr/>
        </p:nvSpPr>
        <p:spPr>
          <a:xfrm>
            <a:off x="98915" y="5832251"/>
            <a:ext cx="12049246" cy="923330"/>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ctr"/>
            <a:r>
              <a:rPr lang="en-US" b="0" i="0" dirty="0">
                <a:solidFill>
                  <a:srgbClr val="0E1C2B"/>
                </a:solidFill>
                <a:effectLst/>
                <a:latin typeface="Lato" panose="020F0502020204030203" pitchFamily="34" charset="0"/>
              </a:rPr>
              <a:t>The most important thing to know is that in order to earn a commission, the customer who converts </a:t>
            </a:r>
            <a:r>
              <a:rPr lang="en-US" b="0" i="1" dirty="0">
                <a:solidFill>
                  <a:srgbClr val="0E1C2B"/>
                </a:solidFill>
                <a:effectLst/>
                <a:latin typeface="Lato" panose="020F0502020204030203" pitchFamily="34" charset="0"/>
              </a:rPr>
              <a:t>needs</a:t>
            </a:r>
            <a:r>
              <a:rPr lang="en-US" b="0" i="0" dirty="0">
                <a:solidFill>
                  <a:srgbClr val="0E1C2B"/>
                </a:solidFill>
                <a:effectLst/>
                <a:latin typeface="Lato" panose="020F0502020204030203" pitchFamily="34" charset="0"/>
              </a:rPr>
              <a:t> to come through your unique affiliate link. Then there's the way you earn your commissions. For the most part, there are two main models for earning affiliate revenue:</a:t>
            </a:r>
          </a:p>
        </p:txBody>
      </p:sp>
    </p:spTree>
    <p:extLst>
      <p:ext uri="{BB962C8B-B14F-4D97-AF65-F5344CB8AC3E}">
        <p14:creationId xmlns:p14="http://schemas.microsoft.com/office/powerpoint/2010/main" val="39137527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507357" y="1095370"/>
            <a:ext cx="9068443" cy="3139321"/>
          </a:xfrm>
          <a:prstGeom prst="rect">
            <a:avLst/>
          </a:prstGeom>
          <a:noFill/>
        </p:spPr>
        <p:txBody>
          <a:bodyPr wrap="square" rtlCol="0">
            <a:spAutoFit/>
          </a:bodyPr>
          <a:lstStyle/>
          <a:p>
            <a:r>
              <a:rPr lang="en-US" b="1" cap="all" dirty="0">
                <a:latin typeface="Arial" panose="020B0604020202020204" pitchFamily="34" charset="0"/>
                <a:cs typeface="Arial" panose="020B0604020202020204" pitchFamily="34" charset="0"/>
              </a:rPr>
              <a:t>Then there's the way you earn your commissions. For the most part, there are two main models for earning affiliate revenue:</a:t>
            </a:r>
          </a:p>
          <a:p>
            <a:endParaRPr lang="en-US" b="1" cap="all" dirty="0">
              <a:latin typeface="Arial" panose="020B0604020202020204" pitchFamily="34" charset="0"/>
              <a:cs typeface="Arial" panose="020B0604020202020204" pitchFamily="34" charset="0"/>
            </a:endParaRPr>
          </a:p>
          <a:p>
            <a:r>
              <a:rPr lang="en-US" b="1" cap="all" dirty="0">
                <a:latin typeface="Arial" panose="020B0604020202020204" pitchFamily="34" charset="0"/>
                <a:cs typeface="Arial" panose="020B0604020202020204" pitchFamily="34" charset="0"/>
              </a:rPr>
              <a:t>CPA (Cost Per Action): </a:t>
            </a:r>
            <a:r>
              <a:rPr lang="en-US" cap="all" dirty="0">
                <a:latin typeface="Arial" panose="020B0604020202020204" pitchFamily="34" charset="0"/>
                <a:cs typeface="Arial" panose="020B0604020202020204" pitchFamily="34" charset="0"/>
              </a:rPr>
              <a:t>You earn every time someone from your audience completes an action. Depending on the program, the action could be making a purchase, starting a free trial, or filling out a form with contact information.</a:t>
            </a:r>
          </a:p>
          <a:p>
            <a:endParaRPr lang="en-US" b="1" cap="all" dirty="0">
              <a:latin typeface="Arial" panose="020B0604020202020204" pitchFamily="34" charset="0"/>
              <a:cs typeface="Arial" panose="020B0604020202020204" pitchFamily="34" charset="0"/>
            </a:endParaRPr>
          </a:p>
          <a:p>
            <a:r>
              <a:rPr lang="en-US" b="1" cap="all" dirty="0">
                <a:latin typeface="Arial" panose="020B0604020202020204" pitchFamily="34" charset="0"/>
                <a:cs typeface="Arial" panose="020B0604020202020204" pitchFamily="34" charset="0"/>
              </a:rPr>
              <a:t>CPC (Cost Per Click): </a:t>
            </a:r>
            <a:r>
              <a:rPr lang="en-US" cap="all" dirty="0">
                <a:latin typeface="Arial" panose="020B0604020202020204" pitchFamily="34" charset="0"/>
                <a:cs typeface="Arial" panose="020B0604020202020204" pitchFamily="34" charset="0"/>
              </a:rPr>
              <a:t>You get paid for clicks the advertiser considers to be quality visitors, even if they don’t complete a specific action.</a:t>
            </a:r>
          </a:p>
        </p:txBody>
      </p:sp>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995ACD97-9F95-CF9C-6DEA-CE29326C3B53}"/>
              </a:ext>
            </a:extLst>
          </p:cNvPr>
          <p:cNvSpPr txBox="1"/>
          <p:nvPr/>
        </p:nvSpPr>
        <p:spPr>
          <a:xfrm>
            <a:off x="403185" y="5649256"/>
            <a:ext cx="8717666" cy="707886"/>
          </a:xfrm>
          <a:prstGeom prst="rect">
            <a:avLst/>
          </a:prstGeom>
          <a:solidFill>
            <a:srgbClr val="A61A73"/>
          </a:solidFill>
        </p:spPr>
        <p:txBody>
          <a:bodyPr wrap="square">
            <a:spAutoFit/>
          </a:bodyPr>
          <a:lstStyle/>
          <a:p>
            <a:r>
              <a:rPr kumimoji="0" lang="en-US" sz="20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Different affiliate programs will offer different payment models, and some may even pay you for both leads and conversions. </a:t>
            </a:r>
            <a:endParaRPr lang="en-US" sz="2000" dirty="0">
              <a:solidFill>
                <a:schemeClr val="bg1"/>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BC9AE1AF-B698-B364-EC3A-712F725C553A}"/>
              </a:ext>
            </a:extLst>
          </p:cNvPr>
          <p:cNvPicPr>
            <a:picLocks noChangeAspect="1"/>
          </p:cNvPicPr>
          <p:nvPr/>
        </p:nvPicPr>
        <p:blipFill>
          <a:blip r:embed="rId3"/>
          <a:stretch>
            <a:fillRect/>
          </a:stretch>
        </p:blipFill>
        <p:spPr>
          <a:xfrm>
            <a:off x="8252749" y="1796291"/>
            <a:ext cx="4876800" cy="4876800"/>
          </a:xfrm>
          <a:prstGeom prst="rect">
            <a:avLst/>
          </a:prstGeom>
        </p:spPr>
      </p:pic>
    </p:spTree>
    <p:extLst>
      <p:ext uri="{BB962C8B-B14F-4D97-AF65-F5344CB8AC3E}">
        <p14:creationId xmlns:p14="http://schemas.microsoft.com/office/powerpoint/2010/main" val="8471987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6" name="TextBox 5">
            <a:extLst>
              <a:ext uri="{FF2B5EF4-FFF2-40B4-BE49-F238E27FC236}">
                <a16:creationId xmlns:a16="http://schemas.microsoft.com/office/drawing/2014/main" id="{2820B3CD-5B3A-BE57-5A94-DC6AA58D3F01}"/>
              </a:ext>
            </a:extLst>
          </p:cNvPr>
          <p:cNvSpPr txBox="1"/>
          <p:nvPr/>
        </p:nvSpPr>
        <p:spPr>
          <a:xfrm>
            <a:off x="707475" y="1814743"/>
            <a:ext cx="6094070" cy="3785652"/>
          </a:xfrm>
          <a:prstGeom prst="rect">
            <a:avLst/>
          </a:prstGeom>
          <a:noFill/>
        </p:spPr>
        <p:txBody>
          <a:bodyPr wrap="square">
            <a:spAutoFit/>
          </a:bodyPr>
          <a:lstStyle/>
          <a:p>
            <a:pPr algn="just"/>
            <a:r>
              <a:rPr lang="en-US" sz="2400" b="0" i="0" dirty="0">
                <a:solidFill>
                  <a:srgbClr val="0E1C2B"/>
                </a:solidFill>
                <a:effectLst/>
                <a:latin typeface="Arial" panose="020B0604020202020204" pitchFamily="34" charset="0"/>
                <a:cs typeface="Arial" panose="020B0604020202020204" pitchFamily="34" charset="0"/>
              </a:rPr>
              <a:t>a couple more key affiliate marketing terms you should get familiar with. These will also help you pick affiliate programs with a high earning potential:</a:t>
            </a:r>
          </a:p>
          <a:p>
            <a:pPr algn="just">
              <a:buFont typeface="Arial" panose="020B0604020202020204" pitchFamily="34" charset="0"/>
              <a:buChar char="•"/>
            </a:pPr>
            <a:r>
              <a:rPr lang="en-US" sz="2400" b="1" i="0" dirty="0">
                <a:solidFill>
                  <a:srgbClr val="0E1C2B"/>
                </a:solidFill>
                <a:effectLst/>
                <a:latin typeface="Arial" panose="020B0604020202020204" pitchFamily="34" charset="0"/>
                <a:cs typeface="Arial" panose="020B0604020202020204" pitchFamily="34" charset="0"/>
              </a:rPr>
              <a:t>Cookies:</a:t>
            </a:r>
            <a:r>
              <a:rPr lang="en-US" sz="2400" b="0" i="0" dirty="0">
                <a:solidFill>
                  <a:srgbClr val="0E1C2B"/>
                </a:solidFill>
                <a:effectLst/>
                <a:latin typeface="Arial" panose="020B0604020202020204" pitchFamily="34" charset="0"/>
                <a:cs typeface="Arial" panose="020B0604020202020204" pitchFamily="34" charset="0"/>
              </a:rPr>
              <a:t> Cookies are small files that are stored on a customer’s device when they click an affiliate link. They help businesses and affiliate networks remember that you referred the customer to them, so they can give you a commission later on.</a:t>
            </a:r>
          </a:p>
        </p:txBody>
      </p:sp>
      <p:pic>
        <p:nvPicPr>
          <p:cNvPr id="8" name="Picture 7">
            <a:extLst>
              <a:ext uri="{FF2B5EF4-FFF2-40B4-BE49-F238E27FC236}">
                <a16:creationId xmlns:a16="http://schemas.microsoft.com/office/drawing/2014/main" id="{2EF14BAD-C573-480D-B9A8-9F0CFD30A4E5}"/>
              </a:ext>
            </a:extLst>
          </p:cNvPr>
          <p:cNvPicPr>
            <a:picLocks noChangeAspect="1"/>
          </p:cNvPicPr>
          <p:nvPr/>
        </p:nvPicPr>
        <p:blipFill>
          <a:blip r:embed="rId3"/>
          <a:stretch>
            <a:fillRect/>
          </a:stretch>
        </p:blipFill>
        <p:spPr>
          <a:xfrm>
            <a:off x="6801545" y="310288"/>
            <a:ext cx="5524982" cy="6858000"/>
          </a:xfrm>
          <a:prstGeom prst="rect">
            <a:avLst/>
          </a:prstGeom>
        </p:spPr>
      </p:pic>
    </p:spTree>
    <p:extLst>
      <p:ext uri="{BB962C8B-B14F-4D97-AF65-F5344CB8AC3E}">
        <p14:creationId xmlns:p14="http://schemas.microsoft.com/office/powerpoint/2010/main" val="12588317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324A6167-8EDE-DDCC-31D5-C163128AF368}"/>
              </a:ext>
            </a:extLst>
          </p:cNvPr>
          <p:cNvSpPr txBox="1"/>
          <p:nvPr/>
        </p:nvSpPr>
        <p:spPr>
          <a:xfrm>
            <a:off x="1426579" y="2219460"/>
            <a:ext cx="10032357" cy="1938992"/>
          </a:xfrm>
          <a:prstGeom prst="rect">
            <a:avLst/>
          </a:prstGeom>
          <a:noFill/>
        </p:spPr>
        <p:txBody>
          <a:bodyPr wrap="square">
            <a:spAutoFit/>
          </a:bodyPr>
          <a:lstStyle/>
          <a:p>
            <a:pPr algn="just">
              <a:buFont typeface="Arial" panose="020B0604020202020204" pitchFamily="34" charset="0"/>
              <a:buChar char="•"/>
            </a:pPr>
            <a:r>
              <a:rPr lang="en-US" sz="2400" b="1" i="0" dirty="0">
                <a:solidFill>
                  <a:srgbClr val="0E1C2B"/>
                </a:solidFill>
                <a:effectLst/>
                <a:latin typeface="Arial" panose="020B0604020202020204" pitchFamily="34" charset="0"/>
                <a:cs typeface="Arial" panose="020B0604020202020204" pitchFamily="34" charset="0"/>
              </a:rPr>
              <a:t>Cookie duration:</a:t>
            </a:r>
            <a:r>
              <a:rPr lang="en-US" sz="2400" b="0" i="0" dirty="0">
                <a:solidFill>
                  <a:srgbClr val="0E1C2B"/>
                </a:solidFill>
                <a:effectLst/>
                <a:latin typeface="Arial" panose="020B0604020202020204" pitchFamily="34" charset="0"/>
                <a:cs typeface="Arial" panose="020B0604020202020204" pitchFamily="34" charset="0"/>
              </a:rPr>
              <a:t> Cookies typically have expiration dates. Affiliate links tend to have expiration dates between 15 to 30 days, but they can run for as little as 24 hours up to a year or more. Cookie duration matters to affiliate marketers because customers may come back to a purchase days or weeks after a customer first clicks on an affiliate link.</a:t>
            </a:r>
          </a:p>
        </p:txBody>
      </p:sp>
      <p:pic>
        <p:nvPicPr>
          <p:cNvPr id="5" name="Picture 4">
            <a:extLst>
              <a:ext uri="{FF2B5EF4-FFF2-40B4-BE49-F238E27FC236}">
                <a16:creationId xmlns:a16="http://schemas.microsoft.com/office/drawing/2014/main" id="{4F4A5F78-236F-D866-ECD0-571B2F4CC6FD}"/>
              </a:ext>
            </a:extLst>
          </p:cNvPr>
          <p:cNvPicPr>
            <a:picLocks noChangeAspect="1"/>
          </p:cNvPicPr>
          <p:nvPr/>
        </p:nvPicPr>
        <p:blipFill>
          <a:blip r:embed="rId3"/>
          <a:stretch>
            <a:fillRect/>
          </a:stretch>
        </p:blipFill>
        <p:spPr>
          <a:xfrm>
            <a:off x="1518253" y="4251895"/>
            <a:ext cx="10032357" cy="2311282"/>
          </a:xfrm>
          <a:prstGeom prst="rect">
            <a:avLst/>
          </a:prstGeom>
        </p:spPr>
      </p:pic>
    </p:spTree>
    <p:extLst>
      <p:ext uri="{BB962C8B-B14F-4D97-AF65-F5344CB8AC3E}">
        <p14:creationId xmlns:p14="http://schemas.microsoft.com/office/powerpoint/2010/main" val="538986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85467C8A-C24B-5C4D-98F7-DDA58C459306}"/>
              </a:ext>
            </a:extLst>
          </p:cNvPr>
          <p:cNvSpPr txBox="1"/>
          <p:nvPr/>
        </p:nvSpPr>
        <p:spPr>
          <a:xfrm>
            <a:off x="558479" y="2334811"/>
            <a:ext cx="6094070" cy="2677656"/>
          </a:xfrm>
          <a:prstGeom prst="rect">
            <a:avLst/>
          </a:prstGeom>
          <a:noFill/>
        </p:spPr>
        <p:txBody>
          <a:bodyPr wrap="square">
            <a:spAutoFit/>
          </a:bodyPr>
          <a:lstStyle/>
          <a:p>
            <a:pPr algn="just"/>
            <a:r>
              <a:rPr lang="en-US" sz="2400" b="1" i="0" dirty="0">
                <a:solidFill>
                  <a:srgbClr val="0E1C2B"/>
                </a:solidFill>
                <a:effectLst/>
                <a:latin typeface="Arial" panose="020B0604020202020204" pitchFamily="34" charset="0"/>
                <a:cs typeface="Arial" panose="020B0604020202020204" pitchFamily="34" charset="0"/>
              </a:rPr>
              <a:t>Affiliate networks:</a:t>
            </a:r>
            <a:r>
              <a:rPr lang="en-US" sz="2400" b="0" i="0" dirty="0">
                <a:solidFill>
                  <a:srgbClr val="0E1C2B"/>
                </a:solidFill>
                <a:effectLst/>
                <a:latin typeface="Arial" panose="020B0604020202020204" pitchFamily="34" charset="0"/>
                <a:cs typeface="Arial" panose="020B0604020202020204" pitchFamily="34" charset="0"/>
              </a:rPr>
              <a:t> Brands typically set up their affiliate programs on third party platforms called Affiliate Networks. These platforms bring brands and affiliate marketers together. There are dozens of affiliate networks, with the most popular including Impact, Flex offers, Click bank</a:t>
            </a:r>
            <a:endParaRPr lang="en-US" sz="24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16E8D9A6-FA3D-1E1D-46A8-2B96F9483D69}"/>
              </a:ext>
            </a:extLst>
          </p:cNvPr>
          <p:cNvPicPr>
            <a:picLocks noChangeAspect="1"/>
          </p:cNvPicPr>
          <p:nvPr/>
        </p:nvPicPr>
        <p:blipFill>
          <a:blip r:embed="rId3"/>
          <a:stretch>
            <a:fillRect/>
          </a:stretch>
        </p:blipFill>
        <p:spPr>
          <a:xfrm>
            <a:off x="6919765" y="0"/>
            <a:ext cx="5150492" cy="6524625"/>
          </a:xfrm>
          <a:prstGeom prst="rect">
            <a:avLst/>
          </a:prstGeom>
        </p:spPr>
      </p:pic>
    </p:spTree>
    <p:extLst>
      <p:ext uri="{BB962C8B-B14F-4D97-AF65-F5344CB8AC3E}">
        <p14:creationId xmlns:p14="http://schemas.microsoft.com/office/powerpoint/2010/main" val="4291286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C7C8DB8E-D514-1E8E-A69E-ACA604991D9C}"/>
              </a:ext>
            </a:extLst>
          </p:cNvPr>
          <p:cNvSpPr txBox="1"/>
          <p:nvPr/>
        </p:nvSpPr>
        <p:spPr>
          <a:xfrm>
            <a:off x="292261" y="1674104"/>
            <a:ext cx="7416477" cy="4524315"/>
          </a:xfrm>
          <a:prstGeom prst="rect">
            <a:avLst/>
          </a:prstGeom>
          <a:noFill/>
        </p:spPr>
        <p:txBody>
          <a:bodyPr wrap="square">
            <a:spAutoFit/>
          </a:bodyPr>
          <a:lstStyle/>
          <a:p>
            <a:pPr algn="just"/>
            <a:r>
              <a:rPr lang="en-US" sz="2400" b="0" i="0" dirty="0">
                <a:solidFill>
                  <a:srgbClr val="0E1C2B"/>
                </a:solidFill>
                <a:effectLst/>
                <a:latin typeface="Arial" panose="020B0604020202020204" pitchFamily="34" charset="0"/>
                <a:cs typeface="Arial" panose="020B0604020202020204" pitchFamily="34" charset="0"/>
              </a:rPr>
              <a:t>the steps you need to get right from the beginning:</a:t>
            </a:r>
          </a:p>
          <a:p>
            <a:pPr algn="just"/>
            <a:r>
              <a:rPr lang="en-US" sz="2400" b="1" i="0" dirty="0">
                <a:solidFill>
                  <a:srgbClr val="0E1C2B"/>
                </a:solidFill>
                <a:effectLst/>
                <a:latin typeface="Arial" panose="020B0604020202020204" pitchFamily="34" charset="0"/>
                <a:cs typeface="Arial" panose="020B0604020202020204" pitchFamily="34" charset="0"/>
              </a:rPr>
              <a:t>Step 1. Choose a niche based on research</a:t>
            </a:r>
          </a:p>
          <a:p>
            <a:pPr algn="just"/>
            <a:r>
              <a:rPr lang="en-US" sz="2400" b="0" i="0" dirty="0">
                <a:solidFill>
                  <a:srgbClr val="0E1C2B"/>
                </a:solidFill>
                <a:effectLst/>
                <a:latin typeface="Arial" panose="020B0604020202020204" pitchFamily="34" charset="0"/>
                <a:cs typeface="Arial" panose="020B0604020202020204" pitchFamily="34" charset="0"/>
              </a:rPr>
              <a:t>Rushing to catch the latest fads can lead to trouble when these trends end faster than they appear (fidget spinners, anyone?).</a:t>
            </a:r>
          </a:p>
          <a:p>
            <a:pPr algn="just"/>
            <a:r>
              <a:rPr lang="en-US" sz="2400" b="0" i="0" dirty="0">
                <a:solidFill>
                  <a:srgbClr val="0E1C2B"/>
                </a:solidFill>
                <a:effectLst/>
                <a:latin typeface="Arial" panose="020B0604020202020204" pitchFamily="34" charset="0"/>
                <a:cs typeface="Arial" panose="020B0604020202020204" pitchFamily="34" charset="0"/>
              </a:rPr>
              <a:t>Doing </a:t>
            </a:r>
            <a:r>
              <a:rPr lang="en-US" sz="2400" b="0" i="0" u="none" strike="noStrike" dirty="0">
                <a:solidFill>
                  <a:srgbClr val="1890FF"/>
                </a:solidFill>
                <a:effectLst/>
                <a:latin typeface="Arial" panose="020B0604020202020204" pitchFamily="34" charset="0"/>
                <a:cs typeface="Arial" panose="020B0604020202020204" pitchFamily="34" charset="0"/>
                <a:hlinkClick r:id="rId3"/>
              </a:rPr>
              <a:t>niche research</a:t>
            </a:r>
            <a:r>
              <a:rPr lang="en-US" sz="2400" b="0" i="0" dirty="0">
                <a:solidFill>
                  <a:srgbClr val="0E1C2B"/>
                </a:solidFill>
                <a:effectLst/>
                <a:latin typeface="Arial" panose="020B0604020202020204" pitchFamily="34" charset="0"/>
                <a:cs typeface="Arial" panose="020B0604020202020204" pitchFamily="34" charset="0"/>
              </a:rPr>
              <a:t> is the best thing you can do to make sure your affiliate business has high earning potential and will make money for years to come.</a:t>
            </a:r>
          </a:p>
          <a:p>
            <a:pPr algn="just"/>
            <a:r>
              <a:rPr lang="en-US" sz="2400" b="0" i="0" dirty="0">
                <a:solidFill>
                  <a:srgbClr val="0E1C2B"/>
                </a:solidFill>
                <a:effectLst/>
                <a:latin typeface="Arial" panose="020B0604020202020204" pitchFamily="34" charset="0"/>
                <a:cs typeface="Arial" panose="020B0604020202020204" pitchFamily="34" charset="0"/>
              </a:rPr>
              <a:t>In the process, you'll analyze the competitive landscape, learn about affiliate programs available in your niche, and be able to create a sustainable affiliate marketing strategy and content plan.</a:t>
            </a:r>
          </a:p>
        </p:txBody>
      </p:sp>
      <p:pic>
        <p:nvPicPr>
          <p:cNvPr id="5" name="Picture 4">
            <a:extLst>
              <a:ext uri="{FF2B5EF4-FFF2-40B4-BE49-F238E27FC236}">
                <a16:creationId xmlns:a16="http://schemas.microsoft.com/office/drawing/2014/main" id="{0A07D390-04BF-F151-B28C-53F1E07D004C}"/>
              </a:ext>
            </a:extLst>
          </p:cNvPr>
          <p:cNvPicPr>
            <a:picLocks noChangeAspect="1"/>
          </p:cNvPicPr>
          <p:nvPr/>
        </p:nvPicPr>
        <p:blipFill>
          <a:blip r:embed="rId4"/>
          <a:stretch>
            <a:fillRect/>
          </a:stretch>
        </p:blipFill>
        <p:spPr>
          <a:xfrm>
            <a:off x="7963382" y="127322"/>
            <a:ext cx="4228618" cy="6620719"/>
          </a:xfrm>
          <a:prstGeom prst="rect">
            <a:avLst/>
          </a:prstGeom>
        </p:spPr>
      </p:pic>
    </p:spTree>
    <p:extLst>
      <p:ext uri="{BB962C8B-B14F-4D97-AF65-F5344CB8AC3E}">
        <p14:creationId xmlns:p14="http://schemas.microsoft.com/office/powerpoint/2010/main" val="41934720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7D3020C-FD20-F966-7FE6-8D0BFFD1AEEE}"/>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5C891F22-D1FD-CFE3-5325-EEF42DEAFEDE}"/>
              </a:ext>
            </a:extLst>
          </p:cNvPr>
          <p:cNvSpPr txBox="1"/>
          <p:nvPr/>
        </p:nvSpPr>
        <p:spPr>
          <a:xfrm>
            <a:off x="3048965" y="160347"/>
            <a:ext cx="6094070" cy="369332"/>
          </a:xfrm>
          <a:prstGeom prst="rect">
            <a:avLst/>
          </a:prstGeom>
          <a:solidFill>
            <a:srgbClr val="A61A73"/>
          </a:solidFill>
        </p:spPr>
        <p:txBody>
          <a:bodyPr wrap="square">
            <a:spAutoFit/>
          </a:bodyPr>
          <a:lstStyle/>
          <a:p>
            <a:r>
              <a:rPr lang="en-US" b="0" i="0" dirty="0">
                <a:solidFill>
                  <a:schemeClr val="bg1"/>
                </a:solidFill>
                <a:effectLst/>
                <a:latin typeface="Lato" panose="020F0502020204030203" pitchFamily="34" charset="0"/>
              </a:rPr>
              <a:t>an overview of the niche research process</a:t>
            </a:r>
            <a:endParaRPr lang="en-US" dirty="0">
              <a:solidFill>
                <a:schemeClr val="bg1"/>
              </a:solidFill>
            </a:endParaRPr>
          </a:p>
        </p:txBody>
      </p:sp>
      <p:sp>
        <p:nvSpPr>
          <p:cNvPr id="2" name="TextBox 1">
            <a:extLst>
              <a:ext uri="{FF2B5EF4-FFF2-40B4-BE49-F238E27FC236}">
                <a16:creationId xmlns:a16="http://schemas.microsoft.com/office/drawing/2014/main" id="{83B85F08-7634-74A9-1832-1A11A46CE6AE}"/>
              </a:ext>
            </a:extLst>
          </p:cNvPr>
          <p:cNvSpPr txBox="1"/>
          <p:nvPr/>
        </p:nvSpPr>
        <p:spPr>
          <a:xfrm>
            <a:off x="0" y="5122701"/>
            <a:ext cx="12192000" cy="1754326"/>
          </a:xfrm>
          <a:prstGeom prst="rect">
            <a:avLst/>
          </a:prstGeom>
          <a:solidFill>
            <a:srgbClr val="A61A73"/>
          </a:solidFill>
        </p:spPr>
        <p:txBody>
          <a:bodyPr wrap="square">
            <a:spAutoFit/>
          </a:bodyPr>
          <a:lstStyle/>
          <a:p>
            <a:r>
              <a:rPr lang="en-US" b="1" dirty="0">
                <a:solidFill>
                  <a:schemeClr val="bg1"/>
                </a:solidFill>
              </a:rPr>
              <a:t>how to do niche research in 5 steps:</a:t>
            </a:r>
          </a:p>
          <a:p>
            <a:r>
              <a:rPr lang="en-US" dirty="0">
                <a:solidFill>
                  <a:schemeClr val="bg1"/>
                </a:solidFill>
              </a:rPr>
              <a:t>First, you need a niche idea</a:t>
            </a:r>
          </a:p>
          <a:p>
            <a:r>
              <a:rPr lang="en-US" dirty="0">
                <a:solidFill>
                  <a:schemeClr val="bg1"/>
                </a:solidFill>
              </a:rPr>
              <a:t>Size up your competition</a:t>
            </a:r>
          </a:p>
          <a:p>
            <a:r>
              <a:rPr lang="en-US" dirty="0">
                <a:solidFill>
                  <a:schemeClr val="bg1"/>
                </a:solidFill>
              </a:rPr>
              <a:t>Begin niche keyword research</a:t>
            </a:r>
          </a:p>
          <a:p>
            <a:r>
              <a:rPr lang="en-US" dirty="0">
                <a:solidFill>
                  <a:schemeClr val="bg1"/>
                </a:solidFill>
              </a:rPr>
              <a:t>Create a content plan</a:t>
            </a:r>
          </a:p>
          <a:p>
            <a:r>
              <a:rPr lang="en-US" dirty="0">
                <a:solidFill>
                  <a:schemeClr val="bg1"/>
                </a:solidFill>
              </a:rPr>
              <a:t>Evaluate the results (and act!)</a:t>
            </a:r>
          </a:p>
        </p:txBody>
      </p:sp>
    </p:spTree>
    <p:extLst>
      <p:ext uri="{BB962C8B-B14F-4D97-AF65-F5344CB8AC3E}">
        <p14:creationId xmlns:p14="http://schemas.microsoft.com/office/powerpoint/2010/main" val="9603339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0218104-3111-22F2-6F90-7009D1D0284C}"/>
              </a:ext>
            </a:extLst>
          </p:cNvPr>
          <p:cNvPicPr>
            <a:picLocks noChangeAspect="1"/>
          </p:cNvPicPr>
          <p:nvPr/>
        </p:nvPicPr>
        <p:blipFill>
          <a:blip r:embed="rId2"/>
          <a:stretch>
            <a:fillRect/>
          </a:stretch>
        </p:blipFill>
        <p:spPr>
          <a:xfrm>
            <a:off x="0" y="0"/>
            <a:ext cx="12192000" cy="6857999"/>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5C891F22-D1FD-CFE3-5325-EEF42DEAFEDE}"/>
              </a:ext>
            </a:extLst>
          </p:cNvPr>
          <p:cNvSpPr txBox="1"/>
          <p:nvPr/>
        </p:nvSpPr>
        <p:spPr>
          <a:xfrm>
            <a:off x="5755512" y="5784841"/>
            <a:ext cx="6094070" cy="923330"/>
          </a:xfrm>
          <a:prstGeom prst="rect">
            <a:avLst/>
          </a:prstGeom>
          <a:solidFill>
            <a:srgbClr val="A61A73"/>
          </a:solidFill>
        </p:spPr>
        <p:txBody>
          <a:bodyPr wrap="square">
            <a:spAutoFit/>
          </a:bodyPr>
          <a:lstStyle/>
          <a:p>
            <a:r>
              <a:rPr lang="en-US" b="0" i="0" dirty="0">
                <a:solidFill>
                  <a:schemeClr val="bg1"/>
                </a:solidFill>
                <a:effectLst/>
                <a:latin typeface="Lato" panose="020F0502020204030203" pitchFamily="34" charset="0"/>
              </a:rPr>
              <a:t>A niche market is a slice of a bigger market, which appeals to a more specific, limited audience whose needs are not met by the broad-market solution.</a:t>
            </a:r>
            <a:endParaRPr lang="en-US" dirty="0">
              <a:solidFill>
                <a:schemeClr val="bg1"/>
              </a:solidFill>
            </a:endParaRPr>
          </a:p>
        </p:txBody>
      </p:sp>
    </p:spTree>
    <p:extLst>
      <p:ext uri="{BB962C8B-B14F-4D97-AF65-F5344CB8AC3E}">
        <p14:creationId xmlns:p14="http://schemas.microsoft.com/office/powerpoint/2010/main" val="11519657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2151F3B-8DCC-F3BA-86BE-01BFDC6CE28E}"/>
              </a:ext>
            </a:extLst>
          </p:cNvPr>
          <p:cNvPicPr>
            <a:picLocks noChangeAspect="1"/>
          </p:cNvPicPr>
          <p:nvPr/>
        </p:nvPicPr>
        <p:blipFill>
          <a:blip r:embed="rId2"/>
          <a:stretch>
            <a:fillRect/>
          </a:stretch>
        </p:blipFill>
        <p:spPr>
          <a:xfrm>
            <a:off x="1" y="19027"/>
            <a:ext cx="12192000" cy="683897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483202" y="62495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0" y="5911428"/>
            <a:ext cx="2305141" cy="1076343"/>
          </a:xfrm>
          <a:prstGeom prst="rect">
            <a:avLst/>
          </a:prstGeom>
        </p:spPr>
      </p:pic>
      <p:sp>
        <p:nvSpPr>
          <p:cNvPr id="3" name="TextBox 2">
            <a:extLst>
              <a:ext uri="{FF2B5EF4-FFF2-40B4-BE49-F238E27FC236}">
                <a16:creationId xmlns:a16="http://schemas.microsoft.com/office/drawing/2014/main" id="{39EDA8AA-0128-7CFC-525C-4D9D1036BE8E}"/>
              </a:ext>
            </a:extLst>
          </p:cNvPr>
          <p:cNvSpPr txBox="1"/>
          <p:nvPr/>
        </p:nvSpPr>
        <p:spPr>
          <a:xfrm>
            <a:off x="489030" y="1810847"/>
            <a:ext cx="10958331" cy="3046988"/>
          </a:xfrm>
          <a:prstGeom prst="rect">
            <a:avLst/>
          </a:prstGeom>
          <a:ln w="76200"/>
        </p:spPr>
        <p:style>
          <a:lnRef idx="2">
            <a:schemeClr val="dk1"/>
          </a:lnRef>
          <a:fillRef idx="1">
            <a:schemeClr val="lt1"/>
          </a:fillRef>
          <a:effectRef idx="0">
            <a:schemeClr val="dk1"/>
          </a:effectRef>
          <a:fontRef idx="minor">
            <a:schemeClr val="dk1"/>
          </a:fontRef>
        </p:style>
        <p:txBody>
          <a:bodyPr wrap="square">
            <a:spAutoFit/>
          </a:bodyPr>
          <a:lstStyle/>
          <a:p>
            <a:pPr algn="just"/>
            <a:r>
              <a:rPr lang="en-US" sz="2400" b="1" i="0" dirty="0">
                <a:solidFill>
                  <a:srgbClr val="0E1C2B"/>
                </a:solidFill>
                <a:effectLst/>
                <a:latin typeface="Arial" panose="020B0604020202020204" pitchFamily="34" charset="0"/>
                <a:cs typeface="Arial" panose="020B0604020202020204" pitchFamily="34" charset="0"/>
              </a:rPr>
              <a:t>Step 2. Choose the right platform</a:t>
            </a:r>
          </a:p>
          <a:p>
            <a:pPr algn="just"/>
            <a:r>
              <a:rPr lang="en-US" sz="2400" b="0" i="0" dirty="0">
                <a:solidFill>
                  <a:srgbClr val="0E1C2B"/>
                </a:solidFill>
                <a:effectLst/>
                <a:latin typeface="Arial" panose="020B0604020202020204" pitchFamily="34" charset="0"/>
                <a:cs typeface="Arial" panose="020B0604020202020204" pitchFamily="34" charset="0"/>
              </a:rPr>
              <a:t>With a niche in mind, it's time to decide where to host your affiliate content and what type of content you want to create.</a:t>
            </a:r>
          </a:p>
          <a:p>
            <a:pPr algn="just"/>
            <a:r>
              <a:rPr lang="en-US" sz="2400" b="0" i="0" dirty="0">
                <a:solidFill>
                  <a:srgbClr val="0E1C2B"/>
                </a:solidFill>
                <a:effectLst/>
                <a:latin typeface="Arial" panose="020B0604020202020204" pitchFamily="34" charset="0"/>
                <a:cs typeface="Arial" panose="020B0604020202020204" pitchFamily="34" charset="0"/>
              </a:rPr>
              <a:t>There are two main choices for affiliates starting out: a website or a </a:t>
            </a:r>
            <a:r>
              <a:rPr lang="en-US" sz="2400" b="0" i="0" u="none" strike="noStrike" dirty="0">
                <a:solidFill>
                  <a:srgbClr val="1890FF"/>
                </a:solidFill>
                <a:effectLst/>
                <a:latin typeface="Arial" panose="020B0604020202020204" pitchFamily="34" charset="0"/>
                <a:cs typeface="Arial" panose="020B0604020202020204" pitchFamily="34" charset="0"/>
                <a:hlinkClick r:id="rId4"/>
              </a:rPr>
              <a:t>YouTube channel</a:t>
            </a:r>
            <a:r>
              <a:rPr lang="en-US" sz="2400" b="0" i="0" dirty="0">
                <a:solidFill>
                  <a:srgbClr val="0E1C2B"/>
                </a:solidFill>
                <a:effectLst/>
                <a:latin typeface="Arial" panose="020B0604020202020204" pitchFamily="34" charset="0"/>
                <a:cs typeface="Arial" panose="020B0604020202020204" pitchFamily="34" charset="0"/>
              </a:rPr>
              <a:t>.</a:t>
            </a:r>
          </a:p>
          <a:p>
            <a:pPr algn="just"/>
            <a:r>
              <a:rPr lang="en-US" sz="2400" b="0" i="0" dirty="0">
                <a:solidFill>
                  <a:srgbClr val="0E1C2B"/>
                </a:solidFill>
                <a:effectLst/>
                <a:latin typeface="Arial" panose="020B0604020202020204" pitchFamily="34" charset="0"/>
                <a:cs typeface="Arial" panose="020B0604020202020204" pitchFamily="34" charset="0"/>
              </a:rPr>
              <a:t>YouTube can be an excellent place to grow an audience, build a brand, and </a:t>
            </a:r>
            <a:r>
              <a:rPr lang="en-US" sz="2400" b="0" i="0" u="none" strike="noStrike" dirty="0">
                <a:solidFill>
                  <a:srgbClr val="1890FF"/>
                </a:solidFill>
                <a:effectLst/>
                <a:latin typeface="Arial" panose="020B0604020202020204" pitchFamily="34" charset="0"/>
                <a:cs typeface="Arial" panose="020B0604020202020204" pitchFamily="34" charset="0"/>
                <a:hlinkClick r:id="rId5"/>
              </a:rPr>
              <a:t>promote affiliate products</a:t>
            </a:r>
            <a:r>
              <a:rPr lang="en-US" sz="2400" b="0" i="0" dirty="0">
                <a:solidFill>
                  <a:srgbClr val="0E1C2B"/>
                </a:solidFill>
                <a:effectLst/>
                <a:latin typeface="Arial" panose="020B0604020202020204" pitchFamily="34" charset="0"/>
                <a:cs typeface="Arial" panose="020B0604020202020204" pitchFamily="34" charset="0"/>
              </a:rPr>
              <a:t> to an audience that trusts your recommendations.</a:t>
            </a:r>
          </a:p>
        </p:txBody>
      </p:sp>
    </p:spTree>
    <p:extLst>
      <p:ext uri="{BB962C8B-B14F-4D97-AF65-F5344CB8AC3E}">
        <p14:creationId xmlns:p14="http://schemas.microsoft.com/office/powerpoint/2010/main" val="3620601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3D263D89-0AE9-B4E1-B537-2C5BAB62AFF7}"/>
              </a:ext>
            </a:extLst>
          </p:cNvPr>
          <p:cNvSpPr txBox="1"/>
          <p:nvPr/>
        </p:nvSpPr>
        <p:spPr>
          <a:xfrm>
            <a:off x="408008" y="1305341"/>
            <a:ext cx="6094070" cy="5016758"/>
          </a:xfrm>
          <a:prstGeom prst="rect">
            <a:avLst/>
          </a:prstGeom>
          <a:noFill/>
        </p:spPr>
        <p:txBody>
          <a:bodyPr wrap="square">
            <a:spAutoFit/>
          </a:bodyPr>
          <a:lstStyle/>
          <a:p>
            <a:pPr algn="just"/>
            <a:r>
              <a:rPr lang="en-US" sz="2000" b="0" i="0" dirty="0">
                <a:solidFill>
                  <a:srgbClr val="0E1C2B"/>
                </a:solidFill>
                <a:effectLst/>
                <a:latin typeface="Arial" panose="020B0604020202020204" pitchFamily="34" charset="0"/>
                <a:cs typeface="Arial" panose="020B0604020202020204" pitchFamily="34" charset="0"/>
              </a:rPr>
              <a:t>But there are some downsides to starting with </a:t>
            </a:r>
            <a:r>
              <a:rPr lang="en-US" sz="2000" b="0" i="1" dirty="0">
                <a:solidFill>
                  <a:srgbClr val="0E1C2B"/>
                </a:solidFill>
                <a:effectLst/>
                <a:latin typeface="Arial" panose="020B0604020202020204" pitchFamily="34" charset="0"/>
                <a:cs typeface="Arial" panose="020B0604020202020204" pitchFamily="34" charset="0"/>
              </a:rPr>
              <a:t>only</a:t>
            </a:r>
            <a:r>
              <a:rPr lang="en-US" sz="2000" b="0" i="0" dirty="0">
                <a:solidFill>
                  <a:srgbClr val="0E1C2B"/>
                </a:solidFill>
                <a:effectLst/>
                <a:latin typeface="Arial" panose="020B0604020202020204" pitchFamily="34" charset="0"/>
                <a:cs typeface="Arial" panose="020B0604020202020204" pitchFamily="34" charset="0"/>
              </a:rPr>
              <a:t> a YouTube channel:</a:t>
            </a:r>
          </a:p>
          <a:p>
            <a:pPr algn="just">
              <a:buFont typeface="+mj-lt"/>
              <a:buAutoNum type="arabicPeriod"/>
            </a:pPr>
            <a:r>
              <a:rPr lang="en-US" sz="2000" b="1" i="0" dirty="0">
                <a:solidFill>
                  <a:srgbClr val="0E1C2B"/>
                </a:solidFill>
                <a:effectLst/>
                <a:latin typeface="Arial" panose="020B0604020202020204" pitchFamily="34" charset="0"/>
                <a:cs typeface="Arial" panose="020B0604020202020204" pitchFamily="34" charset="0"/>
              </a:rPr>
              <a:t>Video takes longer to produce than written content.</a:t>
            </a:r>
            <a:r>
              <a:rPr lang="en-US" sz="2000" b="0" i="0" dirty="0">
                <a:solidFill>
                  <a:srgbClr val="0E1C2B"/>
                </a:solidFill>
                <a:effectLst/>
                <a:latin typeface="Arial" panose="020B0604020202020204" pitchFamily="34" charset="0"/>
                <a:cs typeface="Arial" panose="020B0604020202020204" pitchFamily="34" charset="0"/>
              </a:rPr>
              <a:t> Which limits the amount of content you can create when starting your project.</a:t>
            </a:r>
          </a:p>
          <a:p>
            <a:pPr algn="just">
              <a:buFont typeface="+mj-lt"/>
              <a:buAutoNum type="arabicPeriod"/>
            </a:pPr>
            <a:r>
              <a:rPr lang="en-US" sz="2000" b="1" i="0" dirty="0">
                <a:solidFill>
                  <a:srgbClr val="0E1C2B"/>
                </a:solidFill>
                <a:effectLst/>
                <a:latin typeface="Arial" panose="020B0604020202020204" pitchFamily="34" charset="0"/>
                <a:cs typeface="Arial" panose="020B0604020202020204" pitchFamily="34" charset="0"/>
              </a:rPr>
              <a:t>Videos are harder to outsource.</a:t>
            </a:r>
            <a:r>
              <a:rPr lang="en-US" sz="2000" b="0" i="0" dirty="0">
                <a:solidFill>
                  <a:srgbClr val="0E1C2B"/>
                </a:solidFill>
                <a:effectLst/>
                <a:latin typeface="Arial" panose="020B0604020202020204" pitchFamily="34" charset="0"/>
                <a:cs typeface="Arial" panose="020B0604020202020204" pitchFamily="34" charset="0"/>
              </a:rPr>
              <a:t> Especially if you're the face of the channel, it means you'll need to be involved with every video.</a:t>
            </a:r>
          </a:p>
          <a:p>
            <a:pPr algn="just">
              <a:buFont typeface="+mj-lt"/>
              <a:buAutoNum type="arabicPeriod"/>
            </a:pPr>
            <a:r>
              <a:rPr lang="en-US" sz="2000" b="1" i="0" dirty="0">
                <a:solidFill>
                  <a:srgbClr val="0E1C2B"/>
                </a:solidFill>
                <a:effectLst/>
                <a:latin typeface="Arial" panose="020B0604020202020204" pitchFamily="34" charset="0"/>
                <a:cs typeface="Arial" panose="020B0604020202020204" pitchFamily="34" charset="0"/>
              </a:rPr>
              <a:t>Harder to grow your email list.</a:t>
            </a:r>
            <a:r>
              <a:rPr lang="en-US" sz="2000" b="0" i="0" dirty="0">
                <a:solidFill>
                  <a:srgbClr val="0E1C2B"/>
                </a:solidFill>
                <a:effectLst/>
                <a:latin typeface="Arial" panose="020B0604020202020204" pitchFamily="34" charset="0"/>
                <a:cs typeface="Arial" panose="020B0604020202020204" pitchFamily="34" charset="0"/>
              </a:rPr>
              <a:t> YouTube doesn't have a built-in way to collect email subscribers. Yet email is one of the most effective channels for affiliate marketing.</a:t>
            </a:r>
          </a:p>
          <a:p>
            <a:pPr algn="just">
              <a:buFont typeface="+mj-lt"/>
              <a:buAutoNum type="arabicPeriod"/>
            </a:pPr>
            <a:r>
              <a:rPr lang="en-US" sz="2000" b="1" i="0" dirty="0">
                <a:solidFill>
                  <a:srgbClr val="0E1C2B"/>
                </a:solidFill>
                <a:effectLst/>
                <a:latin typeface="Arial" panose="020B0604020202020204" pitchFamily="34" charset="0"/>
                <a:cs typeface="Arial" panose="020B0604020202020204" pitchFamily="34" charset="0"/>
              </a:rPr>
              <a:t>YouTube channels tend to make less affiliate money.</a:t>
            </a:r>
            <a:r>
              <a:rPr lang="en-US" sz="2000" b="0" i="0" dirty="0">
                <a:solidFill>
                  <a:srgbClr val="0E1C2B"/>
                </a:solidFill>
                <a:effectLst/>
                <a:latin typeface="Arial" panose="020B0604020202020204" pitchFamily="34" charset="0"/>
                <a:cs typeface="Arial" panose="020B0604020202020204" pitchFamily="34" charset="0"/>
              </a:rPr>
              <a:t> There's simply more friction to getting clicks on your affiliate links from a video compared to a well-optimized blog post.</a:t>
            </a:r>
          </a:p>
        </p:txBody>
      </p:sp>
      <p:pic>
        <p:nvPicPr>
          <p:cNvPr id="5" name="Picture 4">
            <a:extLst>
              <a:ext uri="{FF2B5EF4-FFF2-40B4-BE49-F238E27FC236}">
                <a16:creationId xmlns:a16="http://schemas.microsoft.com/office/drawing/2014/main" id="{D3C1AF7C-2C92-8BA3-A846-D9CED0B90F98}"/>
              </a:ext>
            </a:extLst>
          </p:cNvPr>
          <p:cNvPicPr>
            <a:picLocks noChangeAspect="1"/>
          </p:cNvPicPr>
          <p:nvPr/>
        </p:nvPicPr>
        <p:blipFill>
          <a:blip r:embed="rId3"/>
          <a:stretch>
            <a:fillRect/>
          </a:stretch>
        </p:blipFill>
        <p:spPr>
          <a:xfrm>
            <a:off x="6502078" y="104172"/>
            <a:ext cx="5689921" cy="6840638"/>
          </a:xfrm>
          <a:prstGeom prst="rect">
            <a:avLst/>
          </a:prstGeom>
        </p:spPr>
      </p:pic>
    </p:spTree>
    <p:extLst>
      <p:ext uri="{BB962C8B-B14F-4D97-AF65-F5344CB8AC3E}">
        <p14:creationId xmlns:p14="http://schemas.microsoft.com/office/powerpoint/2010/main" val="17594190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6A4435AD-6CB4-4A3E-6999-0C47AA6F2B4C}"/>
              </a:ext>
            </a:extLst>
          </p:cNvPr>
          <p:cNvSpPr txBox="1"/>
          <p:nvPr/>
        </p:nvSpPr>
        <p:spPr>
          <a:xfrm>
            <a:off x="1160844" y="1932850"/>
            <a:ext cx="9870311" cy="1938992"/>
          </a:xfrm>
          <a:prstGeom prst="rect">
            <a:avLst/>
          </a:prstGeom>
          <a:ln w="57150"/>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en-US" sz="2400" b="1" i="0" dirty="0">
                <a:solidFill>
                  <a:srgbClr val="0E1C2B"/>
                </a:solidFill>
                <a:effectLst/>
                <a:latin typeface="Arial" panose="020B0604020202020204" pitchFamily="34" charset="0"/>
                <a:cs typeface="Arial" panose="020B0604020202020204" pitchFamily="34" charset="0"/>
              </a:rPr>
              <a:t>Step 3. Pick profitable affiliate programs</a:t>
            </a:r>
          </a:p>
          <a:p>
            <a:pPr algn="just"/>
            <a:r>
              <a:rPr lang="en-US" sz="2400" b="0" i="0" dirty="0">
                <a:solidFill>
                  <a:srgbClr val="0E1C2B"/>
                </a:solidFill>
                <a:effectLst/>
                <a:latin typeface="Arial" panose="020B0604020202020204" pitchFamily="34" charset="0"/>
                <a:cs typeface="Arial" panose="020B0604020202020204" pitchFamily="34" charset="0"/>
              </a:rPr>
              <a:t>Signing up for affiliate programs is easy. But spreading yourself too thin is one of the top affiliate marketing mistakes beginners make.</a:t>
            </a:r>
          </a:p>
          <a:p>
            <a:pPr algn="just"/>
            <a:r>
              <a:rPr lang="en-US" sz="2400" b="0" i="0" dirty="0">
                <a:solidFill>
                  <a:srgbClr val="0E1C2B"/>
                </a:solidFill>
                <a:effectLst/>
                <a:latin typeface="Arial" panose="020B0604020202020204" pitchFamily="34" charset="0"/>
                <a:cs typeface="Arial" panose="020B0604020202020204" pitchFamily="34" charset="0"/>
              </a:rPr>
              <a:t>You want to start with a finite number of affiliate programs with good commissions, solid conversions, and reliable demand.</a:t>
            </a:r>
          </a:p>
        </p:txBody>
      </p:sp>
      <p:pic>
        <p:nvPicPr>
          <p:cNvPr id="8" name="Picture 7">
            <a:extLst>
              <a:ext uri="{FF2B5EF4-FFF2-40B4-BE49-F238E27FC236}">
                <a16:creationId xmlns:a16="http://schemas.microsoft.com/office/drawing/2014/main" id="{E194EB73-5088-4747-26B3-3B585C772955}"/>
              </a:ext>
            </a:extLst>
          </p:cNvPr>
          <p:cNvPicPr>
            <a:picLocks noChangeAspect="1"/>
          </p:cNvPicPr>
          <p:nvPr/>
        </p:nvPicPr>
        <p:blipFill>
          <a:blip r:embed="rId3"/>
          <a:stretch>
            <a:fillRect/>
          </a:stretch>
        </p:blipFill>
        <p:spPr>
          <a:xfrm>
            <a:off x="0" y="4324350"/>
            <a:ext cx="12192000" cy="2533650"/>
          </a:xfrm>
          <a:prstGeom prst="rect">
            <a:avLst/>
          </a:prstGeom>
        </p:spPr>
      </p:pic>
    </p:spTree>
    <p:extLst>
      <p:ext uri="{BB962C8B-B14F-4D97-AF65-F5344CB8AC3E}">
        <p14:creationId xmlns:p14="http://schemas.microsoft.com/office/powerpoint/2010/main" val="8688716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D501085-2C7B-175F-E54F-38222935FAF3}"/>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58CD8B2D-137F-7B9C-B7F7-D7E598EBD6C0}"/>
              </a:ext>
            </a:extLst>
          </p:cNvPr>
          <p:cNvSpPr txBox="1"/>
          <p:nvPr/>
        </p:nvSpPr>
        <p:spPr>
          <a:xfrm>
            <a:off x="315411" y="1221657"/>
            <a:ext cx="6094070" cy="369332"/>
          </a:xfrm>
          <a:prstGeom prst="rect">
            <a:avLst/>
          </a:prstGeom>
          <a:solidFill>
            <a:srgbClr val="A61A73"/>
          </a:solidFill>
        </p:spPr>
        <p:txBody>
          <a:bodyPr wrap="square">
            <a:spAutoFit/>
          </a:bodyPr>
          <a:lstStyle/>
          <a:p>
            <a:r>
              <a:rPr lang="en-US" b="0" i="0" dirty="0">
                <a:solidFill>
                  <a:schemeClr val="bg1"/>
                </a:solidFill>
                <a:effectLst/>
                <a:latin typeface="Lato" panose="020F0502020204030203" pitchFamily="34" charset="0"/>
              </a:rPr>
              <a:t>three key ways to pick a good affiliate program:</a:t>
            </a:r>
            <a:endParaRPr lang="en-US" dirty="0">
              <a:solidFill>
                <a:schemeClr val="bg1"/>
              </a:solidFill>
            </a:endParaRPr>
          </a:p>
        </p:txBody>
      </p:sp>
    </p:spTree>
    <p:extLst>
      <p:ext uri="{BB962C8B-B14F-4D97-AF65-F5344CB8AC3E}">
        <p14:creationId xmlns:p14="http://schemas.microsoft.com/office/powerpoint/2010/main" val="15473065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50B88A3A-D732-A1A5-00B7-08364BF54449}"/>
              </a:ext>
            </a:extLst>
          </p:cNvPr>
          <p:cNvSpPr txBox="1"/>
          <p:nvPr/>
        </p:nvSpPr>
        <p:spPr>
          <a:xfrm>
            <a:off x="5431421" y="1733325"/>
            <a:ext cx="6094070" cy="3416320"/>
          </a:xfrm>
          <a:prstGeom prst="rect">
            <a:avLst/>
          </a:prstGeom>
          <a:noFill/>
        </p:spPr>
        <p:txBody>
          <a:bodyPr wrap="square">
            <a:spAutoFit/>
          </a:bodyPr>
          <a:lstStyle/>
          <a:p>
            <a:pPr algn="just"/>
            <a:r>
              <a:rPr lang="en-US" sz="2400" b="0" i="0" dirty="0">
                <a:solidFill>
                  <a:srgbClr val="0E1C2B"/>
                </a:solidFill>
                <a:effectLst/>
                <a:latin typeface="Arial" panose="020B0604020202020204" pitchFamily="34" charset="0"/>
                <a:cs typeface="Arial" panose="020B0604020202020204" pitchFamily="34" charset="0"/>
              </a:rPr>
              <a:t>Affiliate programs vary greatly in terms of payment scale. Some programs offer a few </a:t>
            </a:r>
            <a:r>
              <a:rPr lang="en-US" sz="2400" b="0" i="1" dirty="0">
                <a:solidFill>
                  <a:srgbClr val="0E1C2B"/>
                </a:solidFill>
                <a:effectLst/>
                <a:latin typeface="Arial" panose="020B0604020202020204" pitchFamily="34" charset="0"/>
                <a:cs typeface="Arial" panose="020B0604020202020204" pitchFamily="34" charset="0"/>
              </a:rPr>
              <a:t>cents</a:t>
            </a:r>
            <a:r>
              <a:rPr lang="en-US" sz="2400" b="0" i="0" dirty="0">
                <a:solidFill>
                  <a:srgbClr val="0E1C2B"/>
                </a:solidFill>
                <a:effectLst/>
                <a:latin typeface="Arial" panose="020B0604020202020204" pitchFamily="34" charset="0"/>
                <a:cs typeface="Arial" panose="020B0604020202020204" pitchFamily="34" charset="0"/>
              </a:rPr>
              <a:t> per conversion. Others pay out hundreds of dollars for a single lead.</a:t>
            </a:r>
          </a:p>
          <a:p>
            <a:pPr algn="just"/>
            <a:r>
              <a:rPr lang="en-US" sz="2400" b="0" i="0" dirty="0">
                <a:solidFill>
                  <a:srgbClr val="0E1C2B"/>
                </a:solidFill>
                <a:effectLst/>
                <a:latin typeface="Arial" panose="020B0604020202020204" pitchFamily="34" charset="0"/>
                <a:cs typeface="Arial" panose="020B0604020202020204" pitchFamily="34" charset="0"/>
              </a:rPr>
              <a:t>Programs with lower payouts are often easier to join and promote, which makes them appealing but require a higher number of sales for the same amount of revenue.</a:t>
            </a:r>
          </a:p>
        </p:txBody>
      </p:sp>
      <p:pic>
        <p:nvPicPr>
          <p:cNvPr id="5" name="Picture 4">
            <a:extLst>
              <a:ext uri="{FF2B5EF4-FFF2-40B4-BE49-F238E27FC236}">
                <a16:creationId xmlns:a16="http://schemas.microsoft.com/office/drawing/2014/main" id="{7CFF6D7E-156C-98C2-739D-DFD0963E634F}"/>
              </a:ext>
            </a:extLst>
          </p:cNvPr>
          <p:cNvPicPr>
            <a:picLocks noChangeAspect="1"/>
          </p:cNvPicPr>
          <p:nvPr/>
        </p:nvPicPr>
        <p:blipFill>
          <a:blip r:embed="rId3"/>
          <a:stretch>
            <a:fillRect/>
          </a:stretch>
        </p:blipFill>
        <p:spPr>
          <a:xfrm>
            <a:off x="-137477" y="1539433"/>
            <a:ext cx="5568898" cy="4007864"/>
          </a:xfrm>
          <a:prstGeom prst="rect">
            <a:avLst/>
          </a:prstGeom>
        </p:spPr>
      </p:pic>
      <p:sp>
        <p:nvSpPr>
          <p:cNvPr id="8" name="TextBox 7">
            <a:extLst>
              <a:ext uri="{FF2B5EF4-FFF2-40B4-BE49-F238E27FC236}">
                <a16:creationId xmlns:a16="http://schemas.microsoft.com/office/drawing/2014/main" id="{796AB4DD-91C3-AD50-6CD6-2CE04A2D6AAE}"/>
              </a:ext>
            </a:extLst>
          </p:cNvPr>
          <p:cNvSpPr txBox="1"/>
          <p:nvPr/>
        </p:nvSpPr>
        <p:spPr>
          <a:xfrm>
            <a:off x="5431421" y="1151007"/>
            <a:ext cx="6163518" cy="369332"/>
          </a:xfrm>
          <a:prstGeom prst="rect">
            <a:avLst/>
          </a:prstGeom>
          <a:solidFill>
            <a:schemeClr val="accent1">
              <a:lumMod val="50000"/>
            </a:schemeClr>
          </a:solidFill>
        </p:spPr>
        <p:txBody>
          <a:bodyPr wrap="square">
            <a:spAutoFit/>
          </a:bodyPr>
          <a:lstStyle/>
          <a:p>
            <a:pPr algn="just"/>
            <a:r>
              <a:rPr lang="en-US" sz="1800" b="1" i="0" dirty="0">
                <a:solidFill>
                  <a:schemeClr val="bg1"/>
                </a:solidFill>
                <a:effectLst/>
                <a:latin typeface="Arial" panose="020B0604020202020204" pitchFamily="34" charset="0"/>
                <a:cs typeface="Arial" panose="020B0604020202020204" pitchFamily="34" charset="0"/>
              </a:rPr>
              <a:t>First, assess earning potential</a:t>
            </a:r>
          </a:p>
        </p:txBody>
      </p:sp>
    </p:spTree>
    <p:extLst>
      <p:ext uri="{BB962C8B-B14F-4D97-AF65-F5344CB8AC3E}">
        <p14:creationId xmlns:p14="http://schemas.microsoft.com/office/powerpoint/2010/main" val="22905860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62ACABC4-DF43-FB84-6792-09762108D02D}"/>
              </a:ext>
            </a:extLst>
          </p:cNvPr>
          <p:cNvSpPr txBox="1"/>
          <p:nvPr/>
        </p:nvSpPr>
        <p:spPr>
          <a:xfrm>
            <a:off x="442731" y="1622194"/>
            <a:ext cx="6094070" cy="4893647"/>
          </a:xfrm>
          <a:prstGeom prst="rect">
            <a:avLst/>
          </a:prstGeom>
          <a:noFill/>
        </p:spPr>
        <p:txBody>
          <a:bodyPr wrap="square">
            <a:spAutoFit/>
          </a:bodyPr>
          <a:lstStyle/>
          <a:p>
            <a:pPr algn="just"/>
            <a:r>
              <a:rPr lang="en-US" sz="2400" b="0" i="0" dirty="0">
                <a:solidFill>
                  <a:srgbClr val="0E1C2B"/>
                </a:solidFill>
                <a:effectLst/>
                <a:latin typeface="Arial" panose="020B0604020202020204" pitchFamily="34" charset="0"/>
                <a:cs typeface="Arial" panose="020B0604020202020204" pitchFamily="34" charset="0"/>
              </a:rPr>
              <a:t>Some competition can be a good sign. If other people are doing well in the niche, there's a good chance you can too. The easiest way to find competitors is to simply google for the kinds of search terms you'd love your website to show up for.</a:t>
            </a:r>
          </a:p>
          <a:p>
            <a:pPr algn="just"/>
            <a:r>
              <a:rPr lang="en-US" sz="2400" b="0" i="0" dirty="0">
                <a:solidFill>
                  <a:srgbClr val="0E1C2B"/>
                </a:solidFill>
                <a:effectLst/>
                <a:latin typeface="Arial" panose="020B0604020202020204" pitchFamily="34" charset="0"/>
                <a:cs typeface="Arial" panose="020B0604020202020204" pitchFamily="34" charset="0"/>
              </a:rPr>
              <a:t>Then, check which affiliate programs your competitors are promoting most heavily on those pages. Find out what terms they offer, and how to join the program.</a:t>
            </a:r>
          </a:p>
          <a:p>
            <a:pPr algn="just"/>
            <a:r>
              <a:rPr lang="en-US" sz="2400" b="0" i="0" dirty="0">
                <a:solidFill>
                  <a:srgbClr val="0E1C2B"/>
                </a:solidFill>
                <a:effectLst/>
                <a:latin typeface="Arial" panose="020B0604020202020204" pitchFamily="34" charset="0"/>
                <a:cs typeface="Arial" panose="020B0604020202020204" pitchFamily="34" charset="0"/>
              </a:rPr>
              <a:t>This is one of the most effective ways to vet affiliate programs, as long as your competitors are further along than you are.</a:t>
            </a:r>
          </a:p>
        </p:txBody>
      </p:sp>
      <p:pic>
        <p:nvPicPr>
          <p:cNvPr id="5" name="Picture 4">
            <a:extLst>
              <a:ext uri="{FF2B5EF4-FFF2-40B4-BE49-F238E27FC236}">
                <a16:creationId xmlns:a16="http://schemas.microsoft.com/office/drawing/2014/main" id="{8D4710B0-F22C-6BCA-94CF-61844A00BAA1}"/>
              </a:ext>
            </a:extLst>
          </p:cNvPr>
          <p:cNvPicPr>
            <a:picLocks noChangeAspect="1"/>
          </p:cNvPicPr>
          <p:nvPr/>
        </p:nvPicPr>
        <p:blipFill>
          <a:blip r:embed="rId3"/>
          <a:stretch>
            <a:fillRect/>
          </a:stretch>
        </p:blipFill>
        <p:spPr>
          <a:xfrm>
            <a:off x="6536801" y="115747"/>
            <a:ext cx="5373547" cy="6742253"/>
          </a:xfrm>
          <a:prstGeom prst="rect">
            <a:avLst/>
          </a:prstGeom>
        </p:spPr>
      </p:pic>
      <p:sp>
        <p:nvSpPr>
          <p:cNvPr id="8" name="TextBox 7">
            <a:extLst>
              <a:ext uri="{FF2B5EF4-FFF2-40B4-BE49-F238E27FC236}">
                <a16:creationId xmlns:a16="http://schemas.microsoft.com/office/drawing/2014/main" id="{AC8AB1A5-67FA-F8B5-065E-16FC567E4E20}"/>
              </a:ext>
            </a:extLst>
          </p:cNvPr>
          <p:cNvSpPr txBox="1"/>
          <p:nvPr/>
        </p:nvSpPr>
        <p:spPr>
          <a:xfrm>
            <a:off x="442731" y="1081784"/>
            <a:ext cx="6094070" cy="369332"/>
          </a:xfrm>
          <a:prstGeom prst="rect">
            <a:avLst/>
          </a:prstGeom>
          <a:solidFill>
            <a:schemeClr val="accent1">
              <a:lumMod val="50000"/>
            </a:schemeClr>
          </a:solidFill>
        </p:spPr>
        <p:txBody>
          <a:bodyPr wrap="square">
            <a:spAutoFit/>
          </a:bodyPr>
          <a:lstStyle/>
          <a:p>
            <a:pPr algn="just"/>
            <a:r>
              <a:rPr lang="en-US" sz="1800" b="1" i="0" dirty="0">
                <a:solidFill>
                  <a:schemeClr val="bg1"/>
                </a:solidFill>
                <a:effectLst/>
                <a:latin typeface="Arial" panose="020B0604020202020204" pitchFamily="34" charset="0"/>
                <a:cs typeface="Arial" panose="020B0604020202020204" pitchFamily="34" charset="0"/>
              </a:rPr>
              <a:t>Second, assess the competition</a:t>
            </a:r>
          </a:p>
        </p:txBody>
      </p:sp>
    </p:spTree>
    <p:extLst>
      <p:ext uri="{BB962C8B-B14F-4D97-AF65-F5344CB8AC3E}">
        <p14:creationId xmlns:p14="http://schemas.microsoft.com/office/powerpoint/2010/main" val="9592012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30D4FD6E-752A-D16B-E3BA-583CAC4D1C2D}"/>
              </a:ext>
            </a:extLst>
          </p:cNvPr>
          <p:cNvSpPr txBox="1"/>
          <p:nvPr/>
        </p:nvSpPr>
        <p:spPr>
          <a:xfrm>
            <a:off x="280686" y="1813000"/>
            <a:ext cx="7034514" cy="4524315"/>
          </a:xfrm>
          <a:prstGeom prst="rect">
            <a:avLst/>
          </a:prstGeom>
          <a:noFill/>
        </p:spPr>
        <p:txBody>
          <a:bodyPr wrap="square">
            <a:spAutoFit/>
          </a:bodyPr>
          <a:lstStyle/>
          <a:p>
            <a:pPr algn="just"/>
            <a:r>
              <a:rPr lang="en-US" sz="2400" b="0" i="0" dirty="0">
                <a:solidFill>
                  <a:srgbClr val="0E1C2B"/>
                </a:solidFill>
                <a:effectLst/>
                <a:latin typeface="Arial" panose="020B0604020202020204" pitchFamily="34" charset="0"/>
                <a:cs typeface="Arial" panose="020B0604020202020204" pitchFamily="34" charset="0"/>
              </a:rPr>
              <a:t>You are building your own brand and image at the same time as you’re promoting the products and services of other businesses. Be selective in choosing who you represent. Working with businesses that don’t align with your brand leads to audience mistrust and harm your brand long term.</a:t>
            </a:r>
          </a:p>
          <a:p>
            <a:pPr algn="just"/>
            <a:r>
              <a:rPr lang="en-US" sz="2400" b="0" i="0" dirty="0">
                <a:solidFill>
                  <a:srgbClr val="0E1C2B"/>
                </a:solidFill>
                <a:effectLst/>
                <a:latin typeface="Arial" panose="020B0604020202020204" pitchFamily="34" charset="0"/>
                <a:cs typeface="Arial" panose="020B0604020202020204" pitchFamily="34" charset="0"/>
              </a:rPr>
              <a:t>You also want to check that the brand you're promoting is likely to convert. That means looking at their sales pages, mobile-friendly design, and other online reviews. Think about what you would consider when buying the product as a consumer.</a:t>
            </a:r>
          </a:p>
        </p:txBody>
      </p:sp>
      <p:sp>
        <p:nvSpPr>
          <p:cNvPr id="6" name="TextBox 5">
            <a:extLst>
              <a:ext uri="{FF2B5EF4-FFF2-40B4-BE49-F238E27FC236}">
                <a16:creationId xmlns:a16="http://schemas.microsoft.com/office/drawing/2014/main" id="{D2313EE2-3FFF-619D-0C9F-3F9AEF1C9D8F}"/>
              </a:ext>
            </a:extLst>
          </p:cNvPr>
          <p:cNvSpPr txBox="1"/>
          <p:nvPr/>
        </p:nvSpPr>
        <p:spPr>
          <a:xfrm>
            <a:off x="280686" y="1050128"/>
            <a:ext cx="6884043" cy="369332"/>
          </a:xfrm>
          <a:prstGeom prst="rect">
            <a:avLst/>
          </a:prstGeom>
          <a:solidFill>
            <a:schemeClr val="accent1">
              <a:lumMod val="50000"/>
            </a:schemeClr>
          </a:solidFill>
        </p:spPr>
        <p:txBody>
          <a:bodyPr wrap="square">
            <a:spAutoFit/>
          </a:bodyPr>
          <a:lstStyle/>
          <a:p>
            <a:pPr algn="just"/>
            <a:r>
              <a:rPr lang="en-US" sz="1800" b="1" i="0" dirty="0">
                <a:solidFill>
                  <a:schemeClr val="bg1"/>
                </a:solidFill>
                <a:effectLst/>
                <a:latin typeface="Arial" panose="020B0604020202020204" pitchFamily="34" charset="0"/>
                <a:cs typeface="Arial" panose="020B0604020202020204" pitchFamily="34" charset="0"/>
              </a:rPr>
              <a:t>Third, evaluate brand alignment and reputation</a:t>
            </a:r>
          </a:p>
        </p:txBody>
      </p:sp>
      <p:pic>
        <p:nvPicPr>
          <p:cNvPr id="9" name="Picture 8">
            <a:extLst>
              <a:ext uri="{FF2B5EF4-FFF2-40B4-BE49-F238E27FC236}">
                <a16:creationId xmlns:a16="http://schemas.microsoft.com/office/drawing/2014/main" id="{70759358-23F2-F7DC-18D0-A02D72508618}"/>
              </a:ext>
            </a:extLst>
          </p:cNvPr>
          <p:cNvPicPr>
            <a:picLocks noChangeAspect="1"/>
          </p:cNvPicPr>
          <p:nvPr/>
        </p:nvPicPr>
        <p:blipFill>
          <a:blip r:embed="rId3"/>
          <a:stretch>
            <a:fillRect/>
          </a:stretch>
        </p:blipFill>
        <p:spPr>
          <a:xfrm>
            <a:off x="7346500" y="19027"/>
            <a:ext cx="4876800" cy="6838973"/>
          </a:xfrm>
          <a:prstGeom prst="rect">
            <a:avLst/>
          </a:prstGeom>
        </p:spPr>
      </p:pic>
    </p:spTree>
    <p:extLst>
      <p:ext uri="{BB962C8B-B14F-4D97-AF65-F5344CB8AC3E}">
        <p14:creationId xmlns:p14="http://schemas.microsoft.com/office/powerpoint/2010/main" val="40135109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5" name="TextBox 4">
            <a:extLst>
              <a:ext uri="{FF2B5EF4-FFF2-40B4-BE49-F238E27FC236}">
                <a16:creationId xmlns:a16="http://schemas.microsoft.com/office/drawing/2014/main" id="{93A55BBD-9110-4DBA-6D78-E52F87CE7AB5}"/>
              </a:ext>
            </a:extLst>
          </p:cNvPr>
          <p:cNvSpPr txBox="1"/>
          <p:nvPr/>
        </p:nvSpPr>
        <p:spPr>
          <a:xfrm>
            <a:off x="465882" y="1756870"/>
            <a:ext cx="6094070" cy="3785652"/>
          </a:xfrm>
          <a:prstGeom prst="rect">
            <a:avLst/>
          </a:prstGeom>
          <a:noFill/>
        </p:spPr>
        <p:txBody>
          <a:bodyPr wrap="square">
            <a:spAutoFit/>
          </a:bodyPr>
          <a:lstStyle/>
          <a:p>
            <a:pPr algn="just"/>
            <a:r>
              <a:rPr lang="en-US" sz="2400" b="1" i="0" dirty="0">
                <a:solidFill>
                  <a:srgbClr val="0E1C2B"/>
                </a:solidFill>
                <a:effectLst/>
                <a:latin typeface="Arial" panose="020B0604020202020204" pitchFamily="34" charset="0"/>
                <a:cs typeface="Arial" panose="020B0604020202020204" pitchFamily="34" charset="0"/>
              </a:rPr>
              <a:t>Step 4. Create optimized affiliate content</a:t>
            </a:r>
          </a:p>
          <a:p>
            <a:pPr algn="just"/>
            <a:r>
              <a:rPr lang="en-US" sz="2400" b="0" i="0" dirty="0">
                <a:solidFill>
                  <a:srgbClr val="0E1C2B"/>
                </a:solidFill>
                <a:effectLst/>
                <a:latin typeface="Arial" panose="020B0604020202020204" pitchFamily="34" charset="0"/>
                <a:cs typeface="Arial" panose="020B0604020202020204" pitchFamily="34" charset="0"/>
              </a:rPr>
              <a:t>None of the previous steps matter if you don’t have high-quality content that converts.</a:t>
            </a:r>
          </a:p>
          <a:p>
            <a:pPr algn="just"/>
            <a:r>
              <a:rPr lang="en-US" sz="2400" b="0" i="0" dirty="0">
                <a:solidFill>
                  <a:srgbClr val="0E1C2B"/>
                </a:solidFill>
                <a:effectLst/>
                <a:latin typeface="Arial" panose="020B0604020202020204" pitchFamily="34" charset="0"/>
                <a:cs typeface="Arial" panose="020B0604020202020204" pitchFamily="34" charset="0"/>
              </a:rPr>
              <a:t>Creating </a:t>
            </a:r>
            <a:r>
              <a:rPr lang="en-US" sz="2400" b="0" i="0" u="none" strike="noStrike" dirty="0">
                <a:solidFill>
                  <a:srgbClr val="1890FF"/>
                </a:solidFill>
                <a:effectLst/>
                <a:latin typeface="Arial" panose="020B0604020202020204" pitchFamily="34" charset="0"/>
                <a:cs typeface="Arial" panose="020B0604020202020204" pitchFamily="34" charset="0"/>
                <a:hlinkClick r:id="rId3"/>
              </a:rPr>
              <a:t>content for affiliate marketing</a:t>
            </a:r>
            <a:r>
              <a:rPr lang="en-US" sz="2400" b="0" i="0" dirty="0">
                <a:solidFill>
                  <a:srgbClr val="0E1C2B"/>
                </a:solidFill>
                <a:effectLst/>
                <a:latin typeface="Arial" panose="020B0604020202020204" pitchFamily="34" charset="0"/>
                <a:cs typeface="Arial" panose="020B0604020202020204" pitchFamily="34" charset="0"/>
              </a:rPr>
              <a:t> is more than simply adding links to an existing blog post. You need to help your audience make a decision on a product or service, directly on your website, through strong copywriting and appealing design.</a:t>
            </a:r>
          </a:p>
        </p:txBody>
      </p:sp>
      <p:pic>
        <p:nvPicPr>
          <p:cNvPr id="6" name="Picture 5">
            <a:extLst>
              <a:ext uri="{FF2B5EF4-FFF2-40B4-BE49-F238E27FC236}">
                <a16:creationId xmlns:a16="http://schemas.microsoft.com/office/drawing/2014/main" id="{B1E916A8-225D-DD6E-7E9B-A2F26DA80FC8}"/>
              </a:ext>
            </a:extLst>
          </p:cNvPr>
          <p:cNvPicPr>
            <a:picLocks noChangeAspect="1"/>
          </p:cNvPicPr>
          <p:nvPr/>
        </p:nvPicPr>
        <p:blipFill>
          <a:blip r:embed="rId4"/>
          <a:stretch>
            <a:fillRect/>
          </a:stretch>
        </p:blipFill>
        <p:spPr>
          <a:xfrm>
            <a:off x="6559952" y="1"/>
            <a:ext cx="5442995" cy="6858000"/>
          </a:xfrm>
          <a:prstGeom prst="rect">
            <a:avLst/>
          </a:prstGeom>
        </p:spPr>
      </p:pic>
    </p:spTree>
    <p:extLst>
      <p:ext uri="{BB962C8B-B14F-4D97-AF65-F5344CB8AC3E}">
        <p14:creationId xmlns:p14="http://schemas.microsoft.com/office/powerpoint/2010/main" val="15464930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271A43B-C27E-FD2E-CD23-E97960822654}"/>
              </a:ext>
            </a:extLst>
          </p:cNvPr>
          <p:cNvPicPr>
            <a:picLocks noChangeAspect="1"/>
          </p:cNvPicPr>
          <p:nvPr/>
        </p:nvPicPr>
        <p:blipFill>
          <a:blip r:embed="rId2"/>
          <a:stretch>
            <a:fillRect/>
          </a:stretch>
        </p:blipFill>
        <p:spPr>
          <a:xfrm>
            <a:off x="0" y="0"/>
            <a:ext cx="12191999"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CA1C3A9F-4B3B-9797-3AD7-FB43B2DF52CC}"/>
              </a:ext>
            </a:extLst>
          </p:cNvPr>
          <p:cNvSpPr txBox="1"/>
          <p:nvPr/>
        </p:nvSpPr>
        <p:spPr>
          <a:xfrm>
            <a:off x="384858" y="6337668"/>
            <a:ext cx="11571790" cy="400110"/>
          </a:xfrm>
          <a:prstGeom prst="rect">
            <a:avLst/>
          </a:prstGeom>
          <a:solidFill>
            <a:srgbClr val="A61A73"/>
          </a:solidFill>
        </p:spPr>
        <p:txBody>
          <a:bodyPr wrap="square">
            <a:spAutoFit/>
          </a:bodyPr>
          <a:lstStyle/>
          <a:p>
            <a:r>
              <a:rPr lang="en-US" sz="2000" b="1" i="0" dirty="0">
                <a:solidFill>
                  <a:schemeClr val="bg1"/>
                </a:solidFill>
                <a:effectLst/>
                <a:latin typeface="Lato" panose="020F0502020204030203" pitchFamily="34" charset="0"/>
              </a:rPr>
              <a:t>high-converting affiliate marketing content include:</a:t>
            </a:r>
            <a:endParaRPr lang="en-US" sz="2000" b="1" dirty="0">
              <a:solidFill>
                <a:schemeClr val="bg1"/>
              </a:solidFill>
            </a:endParaRPr>
          </a:p>
        </p:txBody>
      </p:sp>
    </p:spTree>
    <p:extLst>
      <p:ext uri="{BB962C8B-B14F-4D97-AF65-F5344CB8AC3E}">
        <p14:creationId xmlns:p14="http://schemas.microsoft.com/office/powerpoint/2010/main" val="18710880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867A016A-F19E-C9D7-43FF-83B2A5ED086A}"/>
              </a:ext>
            </a:extLst>
          </p:cNvPr>
          <p:cNvSpPr txBox="1"/>
          <p:nvPr/>
        </p:nvSpPr>
        <p:spPr>
          <a:xfrm>
            <a:off x="384859" y="1258365"/>
            <a:ext cx="6094070" cy="5539978"/>
          </a:xfrm>
          <a:prstGeom prst="rect">
            <a:avLst/>
          </a:prstGeom>
          <a:noFill/>
        </p:spPr>
        <p:txBody>
          <a:bodyPr wrap="square">
            <a:spAutoFit/>
          </a:bodyPr>
          <a:lstStyle/>
          <a:p>
            <a:pPr algn="just">
              <a:buFont typeface="Arial" panose="020B0604020202020204" pitchFamily="34" charset="0"/>
              <a:buChar char="•"/>
            </a:pPr>
            <a:r>
              <a:rPr lang="en-US" sz="2400" b="0" i="0" u="none" strike="noStrike" dirty="0">
                <a:solidFill>
                  <a:srgbClr val="1890FF"/>
                </a:solidFill>
                <a:effectLst/>
                <a:latin typeface="Arial" panose="020B0604020202020204" pitchFamily="34" charset="0"/>
                <a:cs typeface="Arial" panose="020B0604020202020204" pitchFamily="34" charset="0"/>
                <a:hlinkClick r:id="rId3"/>
              </a:rPr>
              <a:t>Product reviews</a:t>
            </a:r>
            <a:r>
              <a:rPr lang="en-US" sz="2400" b="0" i="0" dirty="0">
                <a:solidFill>
                  <a:srgbClr val="0E1C2B"/>
                </a:solidFill>
                <a:effectLst/>
                <a:latin typeface="Arial" panose="020B0604020202020204" pitchFamily="34" charset="0"/>
                <a:cs typeface="Arial" panose="020B0604020202020204" pitchFamily="34" charset="0"/>
              </a:rPr>
              <a:t>: Nearly 97% of consumers look at online reviews before making a purchase decision, so product reviews are a staple amongst affiliate marketers.</a:t>
            </a:r>
          </a:p>
          <a:p>
            <a:pPr algn="just">
              <a:buFont typeface="Arial" panose="020B0604020202020204" pitchFamily="34" charset="0"/>
              <a:buChar char="•"/>
            </a:pPr>
            <a:r>
              <a:rPr lang="en-US" sz="2400" b="0" i="0" u="none" strike="noStrike" dirty="0">
                <a:solidFill>
                  <a:srgbClr val="1890FF"/>
                </a:solidFill>
                <a:effectLst/>
                <a:latin typeface="Arial" panose="020B0604020202020204" pitchFamily="34" charset="0"/>
                <a:cs typeface="Arial" panose="020B0604020202020204" pitchFamily="34" charset="0"/>
                <a:hlinkClick r:id="rId4"/>
              </a:rPr>
              <a:t>Product roundups</a:t>
            </a:r>
            <a:r>
              <a:rPr lang="en-US" sz="2400" b="0" i="0" dirty="0">
                <a:solidFill>
                  <a:srgbClr val="0E1C2B"/>
                </a:solidFill>
                <a:effectLst/>
                <a:latin typeface="Arial" panose="020B0604020202020204" pitchFamily="34" charset="0"/>
                <a:cs typeface="Arial" panose="020B0604020202020204" pitchFamily="34" charset="0"/>
              </a:rPr>
              <a:t>: Roundups based on a specific theme or category lead different readers to relevant products and diversify your revenue away from a single link.</a:t>
            </a:r>
          </a:p>
          <a:p>
            <a:pPr algn="just">
              <a:buFont typeface="Arial" panose="020B0604020202020204" pitchFamily="34" charset="0"/>
              <a:buChar char="•"/>
            </a:pPr>
            <a:r>
              <a:rPr lang="en-US" sz="2400" b="0" i="0" u="none" strike="noStrike" dirty="0">
                <a:solidFill>
                  <a:srgbClr val="1890FF"/>
                </a:solidFill>
                <a:effectLst/>
                <a:latin typeface="Arial" panose="020B0604020202020204" pitchFamily="34" charset="0"/>
                <a:cs typeface="Arial" panose="020B0604020202020204" pitchFamily="34" charset="0"/>
                <a:hlinkClick r:id="rId5"/>
              </a:rPr>
              <a:t>Product comparisons</a:t>
            </a:r>
            <a:r>
              <a:rPr lang="en-US" sz="2400" b="0" i="0" dirty="0">
                <a:solidFill>
                  <a:srgbClr val="0E1C2B"/>
                </a:solidFill>
                <a:effectLst/>
                <a:latin typeface="Arial" panose="020B0604020202020204" pitchFamily="34" charset="0"/>
                <a:cs typeface="Arial" panose="020B0604020202020204" pitchFamily="34" charset="0"/>
              </a:rPr>
              <a:t> These are similar to product reviews but place similar products side-by-side to highlight pros and cons. Product comparisons are extremely helpful to orient audiences.</a:t>
            </a:r>
          </a:p>
          <a:p>
            <a:pPr algn="l"/>
            <a:endParaRPr lang="en-US" b="0" i="0" dirty="0">
              <a:solidFill>
                <a:srgbClr val="0E1C2B"/>
              </a:solidFill>
              <a:effectLst/>
              <a:latin typeface="Lato" panose="020F0502020204030203" pitchFamily="34" charset="0"/>
            </a:endParaRPr>
          </a:p>
        </p:txBody>
      </p:sp>
      <p:pic>
        <p:nvPicPr>
          <p:cNvPr id="5" name="Picture 4">
            <a:extLst>
              <a:ext uri="{FF2B5EF4-FFF2-40B4-BE49-F238E27FC236}">
                <a16:creationId xmlns:a16="http://schemas.microsoft.com/office/drawing/2014/main" id="{8B284D97-227E-E305-C6EB-985BDBF07CD1}"/>
              </a:ext>
            </a:extLst>
          </p:cNvPr>
          <p:cNvPicPr>
            <a:picLocks noChangeAspect="1"/>
          </p:cNvPicPr>
          <p:nvPr/>
        </p:nvPicPr>
        <p:blipFill>
          <a:blip r:embed="rId6"/>
          <a:stretch>
            <a:fillRect/>
          </a:stretch>
        </p:blipFill>
        <p:spPr>
          <a:xfrm>
            <a:off x="6309167" y="173621"/>
            <a:ext cx="5497974" cy="6624722"/>
          </a:xfrm>
          <a:prstGeom prst="rect">
            <a:avLst/>
          </a:prstGeom>
        </p:spPr>
      </p:pic>
    </p:spTree>
    <p:extLst>
      <p:ext uri="{BB962C8B-B14F-4D97-AF65-F5344CB8AC3E}">
        <p14:creationId xmlns:p14="http://schemas.microsoft.com/office/powerpoint/2010/main" val="15081620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3DB111E7-AACF-FC59-FC76-42AE4FB59644}"/>
              </a:ext>
            </a:extLst>
          </p:cNvPr>
          <p:cNvSpPr txBox="1"/>
          <p:nvPr/>
        </p:nvSpPr>
        <p:spPr>
          <a:xfrm>
            <a:off x="546904" y="1375698"/>
            <a:ext cx="6094070" cy="4893647"/>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1890FF"/>
                </a:solidFill>
                <a:effectLst/>
                <a:uLnTx/>
                <a:uFillTx/>
                <a:latin typeface="Arial" panose="020B0604020202020204" pitchFamily="34" charset="0"/>
                <a:cs typeface="Arial" panose="020B0604020202020204" pitchFamily="34" charset="0"/>
                <a:hlinkClick r:id="rId3"/>
              </a:rPr>
              <a:t>Resource pages</a:t>
            </a:r>
            <a:r>
              <a:rPr kumimoji="0" lang="en-US" sz="2400" b="0" i="0" u="none" strike="noStrike" kern="1200" cap="none" spc="0" normalizeH="0" baseline="0" noProof="0" dirty="0">
                <a:ln>
                  <a:noFill/>
                </a:ln>
                <a:solidFill>
                  <a:srgbClr val="0E1C2B"/>
                </a:solidFill>
                <a:effectLst/>
                <a:uLnTx/>
                <a:uFillTx/>
                <a:latin typeface="Arial" panose="020B0604020202020204" pitchFamily="34" charset="0"/>
                <a:cs typeface="Arial" panose="020B0604020202020204" pitchFamily="34" charset="0"/>
              </a:rPr>
              <a:t>: Resource pages are compilations of your favorite tools and resources. Resource pages that focus on solving a problem for your audience won’t be the highest converting pages but will help to present you as an expert to your audience and gather all of your affiliate links in one place.</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1890FF"/>
                </a:solidFill>
                <a:effectLst/>
                <a:uLnTx/>
                <a:uFillTx/>
                <a:latin typeface="Arial" panose="020B0604020202020204" pitchFamily="34" charset="0"/>
                <a:cs typeface="Arial" panose="020B0604020202020204" pitchFamily="34" charset="0"/>
                <a:hlinkClick r:id="rId4"/>
              </a:rPr>
              <a:t>Tutorials</a:t>
            </a:r>
            <a:r>
              <a:rPr kumimoji="0" lang="en-US" sz="2400" b="0" i="0" u="none" strike="noStrike" kern="1200" cap="none" spc="0" normalizeH="0" baseline="0" noProof="0" dirty="0">
                <a:ln>
                  <a:noFill/>
                </a:ln>
                <a:solidFill>
                  <a:srgbClr val="0E1C2B"/>
                </a:solidFill>
                <a:effectLst/>
                <a:uLnTx/>
                <a:uFillTx/>
                <a:latin typeface="Arial" panose="020B0604020202020204" pitchFamily="34" charset="0"/>
                <a:cs typeface="Arial" panose="020B0604020202020204" pitchFamily="34" charset="0"/>
              </a:rPr>
              <a:t>: Tutorials are an opportunity to highlight exactly how a product works in an easy step-by-step process. Customers are likely to trust and buy a product when they can see exactly how it will work for them.</a:t>
            </a:r>
          </a:p>
        </p:txBody>
      </p:sp>
      <p:pic>
        <p:nvPicPr>
          <p:cNvPr id="2" name="Picture 1">
            <a:extLst>
              <a:ext uri="{FF2B5EF4-FFF2-40B4-BE49-F238E27FC236}">
                <a16:creationId xmlns:a16="http://schemas.microsoft.com/office/drawing/2014/main" id="{A1307ED9-B1CC-0C40-2639-9CD1365922BA}"/>
              </a:ext>
            </a:extLst>
          </p:cNvPr>
          <p:cNvPicPr>
            <a:picLocks noChangeAspect="1"/>
          </p:cNvPicPr>
          <p:nvPr/>
        </p:nvPicPr>
        <p:blipFill>
          <a:blip r:embed="rId5"/>
          <a:stretch>
            <a:fillRect/>
          </a:stretch>
        </p:blipFill>
        <p:spPr>
          <a:xfrm>
            <a:off x="5698671" y="510343"/>
            <a:ext cx="7549243" cy="7141028"/>
          </a:xfrm>
          <a:prstGeom prst="rect">
            <a:avLst/>
          </a:prstGeom>
        </p:spPr>
      </p:pic>
    </p:spTree>
    <p:extLst>
      <p:ext uri="{BB962C8B-B14F-4D97-AF65-F5344CB8AC3E}">
        <p14:creationId xmlns:p14="http://schemas.microsoft.com/office/powerpoint/2010/main" val="41845931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777195A0-11AF-4DF8-DCDB-70F16B71F8AC}"/>
              </a:ext>
            </a:extLst>
          </p:cNvPr>
          <p:cNvSpPr txBox="1"/>
          <p:nvPr/>
        </p:nvSpPr>
        <p:spPr>
          <a:xfrm>
            <a:off x="489032" y="1548923"/>
            <a:ext cx="6094070" cy="4524315"/>
          </a:xfrm>
          <a:prstGeom prst="rect">
            <a:avLst/>
          </a:prstGeom>
          <a:noFill/>
        </p:spPr>
        <p:txBody>
          <a:bodyPr wrap="square">
            <a:spAutoFit/>
          </a:bodyPr>
          <a:lstStyle/>
          <a:p>
            <a:pPr algn="just">
              <a:buFont typeface="Arial" panose="020B0604020202020204" pitchFamily="34" charset="0"/>
              <a:buChar char="•"/>
            </a:pPr>
            <a:r>
              <a:rPr lang="en-US" sz="2400" b="0" i="0" u="none" strike="noStrike" dirty="0">
                <a:solidFill>
                  <a:srgbClr val="1890FF"/>
                </a:solidFill>
                <a:effectLst/>
                <a:latin typeface="Arial" panose="020B0604020202020204" pitchFamily="34" charset="0"/>
                <a:cs typeface="Arial" panose="020B0604020202020204" pitchFamily="34" charset="0"/>
                <a:hlinkClick r:id="rId3"/>
              </a:rPr>
              <a:t>E-books</a:t>
            </a:r>
            <a:r>
              <a:rPr lang="en-US" sz="2400" b="0" i="0" dirty="0">
                <a:solidFill>
                  <a:srgbClr val="0E1C2B"/>
                </a:solidFill>
                <a:effectLst/>
                <a:latin typeface="Arial" panose="020B0604020202020204" pitchFamily="34" charset="0"/>
                <a:cs typeface="Arial" panose="020B0604020202020204" pitchFamily="34" charset="0"/>
              </a:rPr>
              <a:t>: Topics don’t always fit into a nice blog post or email. This is where eBooks come in. They give you an opportunity to do a deep dive into a topic. As a bonus, you can use the eBook as a lead magnet to build your email list.</a:t>
            </a:r>
          </a:p>
          <a:p>
            <a:pPr algn="just"/>
            <a:r>
              <a:rPr lang="en-US" sz="2400" b="0" i="0" dirty="0">
                <a:solidFill>
                  <a:srgbClr val="0E1C2B"/>
                </a:solidFill>
                <a:effectLst/>
                <a:latin typeface="Arial" panose="020B0604020202020204" pitchFamily="34" charset="0"/>
                <a:cs typeface="Arial" panose="020B0604020202020204" pitchFamily="34" charset="0"/>
              </a:rPr>
              <a:t>Affiliate content also goes by other names, such as </a:t>
            </a:r>
            <a:r>
              <a:rPr lang="en-US" sz="2400" b="0" i="0" u="none" strike="noStrike" dirty="0">
                <a:solidFill>
                  <a:srgbClr val="1890FF"/>
                </a:solidFill>
                <a:effectLst/>
                <a:latin typeface="Arial" panose="020B0604020202020204" pitchFamily="34" charset="0"/>
                <a:cs typeface="Arial" panose="020B0604020202020204" pitchFamily="34" charset="0"/>
                <a:hlinkClick r:id="rId4"/>
              </a:rPr>
              <a:t>commerce content</a:t>
            </a:r>
            <a:r>
              <a:rPr lang="en-US" sz="2400" b="0" i="0" dirty="0">
                <a:solidFill>
                  <a:srgbClr val="0E1C2B"/>
                </a:solidFill>
                <a:effectLst/>
                <a:latin typeface="Arial" panose="020B0604020202020204" pitchFamily="34" charset="0"/>
                <a:cs typeface="Arial" panose="020B0604020202020204" pitchFamily="34" charset="0"/>
              </a:rPr>
              <a:t>. But no matter what you call it, don't forget to include an </a:t>
            </a:r>
            <a:r>
              <a:rPr lang="en-US" sz="2400" b="0" i="0" u="none" strike="noStrike" dirty="0">
                <a:solidFill>
                  <a:srgbClr val="1890FF"/>
                </a:solidFill>
                <a:effectLst/>
                <a:latin typeface="Arial" panose="020B0604020202020204" pitchFamily="34" charset="0"/>
                <a:cs typeface="Arial" panose="020B0604020202020204" pitchFamily="34" charset="0"/>
                <a:hlinkClick r:id="rId5"/>
              </a:rPr>
              <a:t>affiliate disclosure</a:t>
            </a:r>
            <a:r>
              <a:rPr lang="en-US" sz="2400" b="0" i="0" dirty="0">
                <a:solidFill>
                  <a:srgbClr val="0E1C2B"/>
                </a:solidFill>
                <a:effectLst/>
                <a:latin typeface="Arial" panose="020B0604020202020204" pitchFamily="34" charset="0"/>
                <a:cs typeface="Arial" panose="020B0604020202020204" pitchFamily="34" charset="0"/>
              </a:rPr>
              <a:t> which informs your audience that you may earn a commission if they buy from your links.</a:t>
            </a:r>
          </a:p>
        </p:txBody>
      </p:sp>
      <p:pic>
        <p:nvPicPr>
          <p:cNvPr id="2" name="Picture 1">
            <a:extLst>
              <a:ext uri="{FF2B5EF4-FFF2-40B4-BE49-F238E27FC236}">
                <a16:creationId xmlns:a16="http://schemas.microsoft.com/office/drawing/2014/main" id="{2BFACA66-EDAF-DD1B-824E-5E717FA6CBB9}"/>
              </a:ext>
            </a:extLst>
          </p:cNvPr>
          <p:cNvPicPr>
            <a:picLocks noChangeAspect="1"/>
          </p:cNvPicPr>
          <p:nvPr/>
        </p:nvPicPr>
        <p:blipFill>
          <a:blip r:embed="rId6"/>
          <a:stretch>
            <a:fillRect/>
          </a:stretch>
        </p:blipFill>
        <p:spPr>
          <a:xfrm>
            <a:off x="6614473" y="-1316091"/>
            <a:ext cx="5922654" cy="10254342"/>
          </a:xfrm>
          <a:prstGeom prst="rect">
            <a:avLst/>
          </a:prstGeom>
        </p:spPr>
      </p:pic>
    </p:spTree>
    <p:extLst>
      <p:ext uri="{BB962C8B-B14F-4D97-AF65-F5344CB8AC3E}">
        <p14:creationId xmlns:p14="http://schemas.microsoft.com/office/powerpoint/2010/main" val="24676579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536FA02E-27F5-67F5-1ED1-CE5BC1E33322}"/>
              </a:ext>
            </a:extLst>
          </p:cNvPr>
          <p:cNvSpPr txBox="1"/>
          <p:nvPr/>
        </p:nvSpPr>
        <p:spPr>
          <a:xfrm>
            <a:off x="269113" y="1883228"/>
            <a:ext cx="6094070" cy="4893647"/>
          </a:xfrm>
          <a:prstGeom prst="rect">
            <a:avLst/>
          </a:prstGeom>
          <a:noFill/>
        </p:spPr>
        <p:txBody>
          <a:bodyPr wrap="square">
            <a:spAutoFit/>
          </a:bodyPr>
          <a:lstStyle/>
          <a:p>
            <a:pPr algn="just"/>
            <a:r>
              <a:rPr lang="en-US" sz="2400" b="1" i="0" dirty="0">
                <a:solidFill>
                  <a:srgbClr val="0E1C2B"/>
                </a:solidFill>
                <a:effectLst/>
                <a:latin typeface="Arial" panose="020B0604020202020204" pitchFamily="34" charset="0"/>
                <a:cs typeface="Arial" panose="020B0604020202020204" pitchFamily="34" charset="0"/>
              </a:rPr>
              <a:t>Conversion 101 for new affiliates</a:t>
            </a:r>
          </a:p>
          <a:p>
            <a:pPr algn="just"/>
            <a:r>
              <a:rPr lang="en-US" sz="2400" b="0" i="0" dirty="0">
                <a:solidFill>
                  <a:srgbClr val="0E1C2B"/>
                </a:solidFill>
                <a:effectLst/>
                <a:latin typeface="Arial" panose="020B0604020202020204" pitchFamily="34" charset="0"/>
                <a:cs typeface="Arial" panose="020B0604020202020204" pitchFamily="34" charset="0"/>
              </a:rPr>
              <a:t>Here are some of the most important ways you can do that without a ton of complicated plugins.</a:t>
            </a:r>
          </a:p>
          <a:p>
            <a:pPr algn="just"/>
            <a:r>
              <a:rPr lang="en-US" sz="2400" b="1" i="0" dirty="0">
                <a:solidFill>
                  <a:srgbClr val="0E1C2B"/>
                </a:solidFill>
                <a:effectLst/>
                <a:latin typeface="Arial" panose="020B0604020202020204" pitchFamily="34" charset="0"/>
                <a:cs typeface="Arial" panose="020B0604020202020204" pitchFamily="34" charset="0"/>
              </a:rPr>
              <a:t>Button placement:</a:t>
            </a:r>
            <a:r>
              <a:rPr lang="en-US" sz="2400" b="0" i="0" dirty="0">
                <a:solidFill>
                  <a:srgbClr val="0E1C2B"/>
                </a:solidFill>
                <a:effectLst/>
                <a:latin typeface="Arial" panose="020B0604020202020204" pitchFamily="34" charset="0"/>
                <a:cs typeface="Arial" panose="020B0604020202020204" pitchFamily="34" charset="0"/>
              </a:rPr>
              <a:t> Good button placement and design is particularly important for getting people to respond to your call to action, whether that be to sign up, subscribe, or learn more. Button placement should be noticeable, with CTAs that spark interest like "Read more reviews", "Check the price", and "See more photos".</a:t>
            </a:r>
          </a:p>
        </p:txBody>
      </p:sp>
      <p:sp>
        <p:nvSpPr>
          <p:cNvPr id="6" name="TextBox 5">
            <a:extLst>
              <a:ext uri="{FF2B5EF4-FFF2-40B4-BE49-F238E27FC236}">
                <a16:creationId xmlns:a16="http://schemas.microsoft.com/office/drawing/2014/main" id="{B60B4483-FE7E-9903-9060-C737D1803D76}"/>
              </a:ext>
            </a:extLst>
          </p:cNvPr>
          <p:cNvSpPr txBox="1"/>
          <p:nvPr/>
        </p:nvSpPr>
        <p:spPr>
          <a:xfrm>
            <a:off x="98915" y="1258466"/>
            <a:ext cx="6094070" cy="461665"/>
          </a:xfrm>
          <a:prstGeom prst="rect">
            <a:avLst/>
          </a:prstGeom>
          <a:solidFill>
            <a:srgbClr val="A61A73"/>
          </a:solidFill>
        </p:spPr>
        <p:txBody>
          <a:bodyPr wrap="square">
            <a:spAutoFit/>
          </a:bodyPr>
          <a:lstStyle/>
          <a:p>
            <a:pPr algn="just"/>
            <a:r>
              <a:rPr lang="en-US" sz="2400" b="1" i="0" dirty="0">
                <a:solidFill>
                  <a:schemeClr val="bg1"/>
                </a:solidFill>
                <a:effectLst/>
                <a:latin typeface="Arial" panose="020B0604020202020204" pitchFamily="34" charset="0"/>
                <a:cs typeface="Arial" panose="020B0604020202020204" pitchFamily="34" charset="0"/>
              </a:rPr>
              <a:t>optimize the page for conversion.</a:t>
            </a:r>
          </a:p>
        </p:txBody>
      </p:sp>
      <p:pic>
        <p:nvPicPr>
          <p:cNvPr id="2" name="Picture 1">
            <a:extLst>
              <a:ext uri="{FF2B5EF4-FFF2-40B4-BE49-F238E27FC236}">
                <a16:creationId xmlns:a16="http://schemas.microsoft.com/office/drawing/2014/main" id="{6F598CC1-E96D-A7F0-142F-999F2F6297BB}"/>
              </a:ext>
            </a:extLst>
          </p:cNvPr>
          <p:cNvPicPr>
            <a:picLocks noChangeAspect="1"/>
          </p:cNvPicPr>
          <p:nvPr/>
        </p:nvPicPr>
        <p:blipFill>
          <a:blip r:embed="rId3"/>
          <a:stretch>
            <a:fillRect/>
          </a:stretch>
        </p:blipFill>
        <p:spPr>
          <a:xfrm>
            <a:off x="6096000" y="81125"/>
            <a:ext cx="6466114" cy="6858000"/>
          </a:xfrm>
          <a:prstGeom prst="rect">
            <a:avLst/>
          </a:prstGeom>
        </p:spPr>
      </p:pic>
    </p:spTree>
    <p:extLst>
      <p:ext uri="{BB962C8B-B14F-4D97-AF65-F5344CB8AC3E}">
        <p14:creationId xmlns:p14="http://schemas.microsoft.com/office/powerpoint/2010/main" val="21612562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AABA643-8D55-1CF5-BC30-81591408B928}"/>
              </a:ext>
            </a:extLst>
          </p:cNvPr>
          <p:cNvPicPr>
            <a:picLocks noChangeAspect="1"/>
          </p:cNvPicPr>
          <p:nvPr/>
        </p:nvPicPr>
        <p:blipFill>
          <a:blip r:embed="rId2"/>
          <a:stretch>
            <a:fillRect/>
          </a:stretch>
        </p:blipFill>
        <p:spPr>
          <a:xfrm>
            <a:off x="0" y="19027"/>
            <a:ext cx="12192000" cy="6838973"/>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0" y="0"/>
            <a:ext cx="2176041" cy="944899"/>
          </a:xfrm>
          <a:prstGeom prst="rect">
            <a:avLst/>
          </a:prstGeom>
        </p:spPr>
        <p:style>
          <a:lnRef idx="2">
            <a:schemeClr val="dk1"/>
          </a:lnRef>
          <a:fillRef idx="1">
            <a:schemeClr val="lt1"/>
          </a:fillRef>
          <a:effectRef idx="0">
            <a:schemeClr val="dk1"/>
          </a:effectRef>
          <a:fontRef idx="minor">
            <a:schemeClr val="dk1"/>
          </a:fontRef>
        </p:style>
      </p:pic>
      <p:sp>
        <p:nvSpPr>
          <p:cNvPr id="3" name="TextBox 2">
            <a:extLst>
              <a:ext uri="{FF2B5EF4-FFF2-40B4-BE49-F238E27FC236}">
                <a16:creationId xmlns:a16="http://schemas.microsoft.com/office/drawing/2014/main" id="{7DA6AD0B-614E-9905-6E16-C65A33DDA470}"/>
              </a:ext>
            </a:extLst>
          </p:cNvPr>
          <p:cNvSpPr txBox="1"/>
          <p:nvPr/>
        </p:nvSpPr>
        <p:spPr>
          <a:xfrm>
            <a:off x="1088020" y="4313132"/>
            <a:ext cx="6094070" cy="646331"/>
          </a:xfrm>
          <a:prstGeom prst="rect">
            <a:avLst/>
          </a:prstGeom>
          <a:solidFill>
            <a:srgbClr val="A61A73"/>
          </a:solidFill>
        </p:spPr>
        <p:txBody>
          <a:bodyPr wrap="square">
            <a:spAutoFit/>
          </a:bodyPr>
          <a:lstStyle/>
          <a:p>
            <a:r>
              <a:rPr lang="en-US" b="0" i="0" dirty="0">
                <a:solidFill>
                  <a:schemeClr val="bg1"/>
                </a:solidFill>
                <a:effectLst/>
                <a:latin typeface="Lato" panose="020F0502020204030203" pitchFamily="34" charset="0"/>
              </a:rPr>
              <a:t>an example of a product review with a prominent button above the fold of the browser:</a:t>
            </a:r>
            <a:endParaRPr lang="en-US" dirty="0">
              <a:solidFill>
                <a:schemeClr val="bg1"/>
              </a:solidFill>
            </a:endParaRPr>
          </a:p>
        </p:txBody>
      </p:sp>
      <p:sp>
        <p:nvSpPr>
          <p:cNvPr id="8" name="TextBox 7">
            <a:extLst>
              <a:ext uri="{FF2B5EF4-FFF2-40B4-BE49-F238E27FC236}">
                <a16:creationId xmlns:a16="http://schemas.microsoft.com/office/drawing/2014/main" id="{70841680-CC72-9431-9679-4F66902E1E21}"/>
              </a:ext>
            </a:extLst>
          </p:cNvPr>
          <p:cNvSpPr txBox="1"/>
          <p:nvPr/>
        </p:nvSpPr>
        <p:spPr>
          <a:xfrm>
            <a:off x="254643" y="1745908"/>
            <a:ext cx="2465408" cy="2031325"/>
          </a:xfrm>
          <a:prstGeom prst="rect">
            <a:avLst/>
          </a:prstGeom>
          <a:noFill/>
        </p:spPr>
        <p:txBody>
          <a:bodyPr wrap="square">
            <a:spAutoFit/>
          </a:bodyPr>
          <a:lstStyle/>
          <a:p>
            <a:pPr algn="ctr"/>
            <a:r>
              <a:rPr lang="en-US" b="0" i="1" dirty="0">
                <a:solidFill>
                  <a:srgbClr val="A61A73"/>
                </a:solidFill>
                <a:effectLst/>
                <a:latin typeface="Lato" panose="020F0502020204030203" pitchFamily="34" charset="0"/>
              </a:rPr>
              <a:t>Early buttons in the content make it easy for people who are convinced to scroll to the top and click-through to the affiliate offer.</a:t>
            </a:r>
            <a:endParaRPr lang="en-US" dirty="0">
              <a:solidFill>
                <a:srgbClr val="A61A73"/>
              </a:solidFill>
            </a:endParaRPr>
          </a:p>
        </p:txBody>
      </p:sp>
    </p:spTree>
    <p:extLst>
      <p:ext uri="{BB962C8B-B14F-4D97-AF65-F5344CB8AC3E}">
        <p14:creationId xmlns:p14="http://schemas.microsoft.com/office/powerpoint/2010/main" val="29919825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4DDA4B1-6795-C30A-04A3-BF702A12284D}"/>
              </a:ext>
            </a:extLst>
          </p:cNvPr>
          <p:cNvPicPr>
            <a:picLocks noChangeAspect="1"/>
          </p:cNvPicPr>
          <p:nvPr/>
        </p:nvPicPr>
        <p:blipFill>
          <a:blip r:embed="rId2"/>
          <a:stretch>
            <a:fillRect/>
          </a:stretch>
        </p:blipFill>
        <p:spPr>
          <a:xfrm>
            <a:off x="0" y="105238"/>
            <a:ext cx="12192000" cy="6733735"/>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575800" y="214405"/>
            <a:ext cx="2616200" cy="400110"/>
          </a:xfrm>
          <a:prstGeom prst="rect">
            <a:avLst/>
          </a:prstGeom>
          <a:solidFill>
            <a:schemeClr val="bg1"/>
          </a:solid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a:solidFill>
            <a:schemeClr val="bg1"/>
          </a:solidFill>
        </p:spPr>
      </p:pic>
      <p:sp>
        <p:nvSpPr>
          <p:cNvPr id="3" name="TextBox 2">
            <a:extLst>
              <a:ext uri="{FF2B5EF4-FFF2-40B4-BE49-F238E27FC236}">
                <a16:creationId xmlns:a16="http://schemas.microsoft.com/office/drawing/2014/main" id="{F31B2E63-171C-B2CC-60E6-13099600C088}"/>
              </a:ext>
            </a:extLst>
          </p:cNvPr>
          <p:cNvSpPr txBox="1"/>
          <p:nvPr/>
        </p:nvSpPr>
        <p:spPr>
          <a:xfrm>
            <a:off x="5963857" y="4889269"/>
            <a:ext cx="6094070" cy="1754326"/>
          </a:xfrm>
          <a:prstGeom prst="rect">
            <a:avLst/>
          </a:prstGeom>
          <a:ln w="57150">
            <a:solidFill>
              <a:srgbClr val="A61A73"/>
            </a:solidFill>
            <a:headEnd type="none" w="med" len="med"/>
            <a:tailEnd type="none" w="med" len="med"/>
          </a:ln>
        </p:spPr>
        <p:style>
          <a:lnRef idx="2">
            <a:schemeClr val="dk1"/>
          </a:lnRef>
          <a:fillRef idx="1">
            <a:schemeClr val="lt1"/>
          </a:fillRef>
          <a:effectRef idx="0">
            <a:schemeClr val="dk1"/>
          </a:effectRef>
          <a:fontRef idx="minor">
            <a:schemeClr val="dk1"/>
          </a:fontRef>
        </p:style>
        <p:txBody>
          <a:bodyPr wrap="square">
            <a:spAutoFit/>
          </a:bodyPr>
          <a:lstStyle/>
          <a:p>
            <a:pPr algn="ctr"/>
            <a:r>
              <a:rPr lang="en-US" b="1" i="0" dirty="0">
                <a:solidFill>
                  <a:srgbClr val="A61A73"/>
                </a:solidFill>
                <a:effectLst/>
                <a:latin typeface="Lato" panose="020F0502020204030203" pitchFamily="34" charset="0"/>
              </a:rPr>
              <a:t>CALLOUTS: ALSO CALLED TEXT BOXES, THESE VISUALLY SEPARATE IMPORTANT INFORMATION FROM THE REST OF THE BLOG. YOU CAN USE THEM FOR COMPELLING QUOTES OR STATISTICS THAT INFLUENCE YOUR VISITOR'S DECISION IN THEIR BUYER JOURNEY.</a:t>
            </a:r>
            <a:endParaRPr lang="en-US" b="1" dirty="0">
              <a:solidFill>
                <a:srgbClr val="A61A73"/>
              </a:solidFill>
            </a:endParaRPr>
          </a:p>
        </p:txBody>
      </p:sp>
      <p:sp>
        <p:nvSpPr>
          <p:cNvPr id="8" name="TextBox 7">
            <a:extLst>
              <a:ext uri="{FF2B5EF4-FFF2-40B4-BE49-F238E27FC236}">
                <a16:creationId xmlns:a16="http://schemas.microsoft.com/office/drawing/2014/main" id="{917A187B-5E56-08CA-4B4F-650C1B3BB547}"/>
              </a:ext>
            </a:extLst>
          </p:cNvPr>
          <p:cNvSpPr txBox="1"/>
          <p:nvPr/>
        </p:nvSpPr>
        <p:spPr>
          <a:xfrm>
            <a:off x="98914" y="2009134"/>
            <a:ext cx="1093277" cy="3416320"/>
          </a:xfrm>
          <a:prstGeom prst="rect">
            <a:avLst/>
          </a:prstGeom>
          <a:solidFill>
            <a:schemeClr val="bg1"/>
          </a:solidFill>
          <a:ln w="38100">
            <a:solidFill>
              <a:srgbClr val="A61A73"/>
            </a:solidFill>
          </a:ln>
        </p:spPr>
        <p:txBody>
          <a:bodyPr wrap="square">
            <a:spAutoFit/>
          </a:bodyPr>
          <a:lstStyle/>
          <a:p>
            <a:pPr algn="ctr"/>
            <a:r>
              <a:rPr lang="en-US" b="1" i="0" dirty="0">
                <a:solidFill>
                  <a:srgbClr val="A61A73"/>
                </a:solidFill>
                <a:effectLst/>
                <a:latin typeface="Lato" panose="020F0502020204030203" pitchFamily="34" charset="0"/>
              </a:rPr>
              <a:t>Positive reviews and install count both act as social proof that this product works great.</a:t>
            </a:r>
            <a:endParaRPr lang="en-US" b="1" dirty="0">
              <a:solidFill>
                <a:srgbClr val="A61A73"/>
              </a:solidFill>
            </a:endParaRPr>
          </a:p>
        </p:txBody>
      </p:sp>
    </p:spTree>
    <p:extLst>
      <p:ext uri="{BB962C8B-B14F-4D97-AF65-F5344CB8AC3E}">
        <p14:creationId xmlns:p14="http://schemas.microsoft.com/office/powerpoint/2010/main" val="30407364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5" name="TextBox 4">
            <a:extLst>
              <a:ext uri="{FF2B5EF4-FFF2-40B4-BE49-F238E27FC236}">
                <a16:creationId xmlns:a16="http://schemas.microsoft.com/office/drawing/2014/main" id="{B019CDE7-8FDA-3949-4B85-35BCC4A10BDE}"/>
              </a:ext>
            </a:extLst>
          </p:cNvPr>
          <p:cNvSpPr txBox="1"/>
          <p:nvPr/>
        </p:nvSpPr>
        <p:spPr>
          <a:xfrm>
            <a:off x="303285" y="2483314"/>
            <a:ext cx="5520573" cy="2308324"/>
          </a:xfrm>
          <a:prstGeom prst="rect">
            <a:avLst/>
          </a:prstGeom>
          <a:noFill/>
        </p:spPr>
        <p:txBody>
          <a:bodyPr wrap="square">
            <a:spAutoFit/>
          </a:bodyPr>
          <a:lstStyle/>
          <a:p>
            <a:pPr algn="just"/>
            <a:r>
              <a:rPr lang="en-US" sz="2400" b="1" i="0" dirty="0">
                <a:solidFill>
                  <a:srgbClr val="0E1C2B"/>
                </a:solidFill>
                <a:effectLst/>
                <a:latin typeface="Arial" panose="020B0604020202020204" pitchFamily="34" charset="0"/>
                <a:cs typeface="Arial" panose="020B0604020202020204" pitchFamily="34" charset="0"/>
              </a:rPr>
              <a:t>Graphs, charts, and comparison tables:</a:t>
            </a:r>
            <a:r>
              <a:rPr lang="en-US" sz="2400" b="0" i="0" dirty="0">
                <a:solidFill>
                  <a:srgbClr val="0E1C2B"/>
                </a:solidFill>
                <a:effectLst/>
                <a:latin typeface="Arial" panose="020B0604020202020204" pitchFamily="34" charset="0"/>
                <a:cs typeface="Arial" panose="020B0604020202020204" pitchFamily="34" charset="0"/>
              </a:rPr>
              <a:t> As much as quality written content is necessary, visual summaries of information are just as important. Give users a glance overview of key details by including graphs and charts.</a:t>
            </a:r>
            <a:endParaRPr lang="en-US" sz="2400" dirty="0">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02811BC1-0AF9-9EEA-80D5-9BEDFA0CEFF5}"/>
              </a:ext>
            </a:extLst>
          </p:cNvPr>
          <p:cNvPicPr>
            <a:picLocks noChangeAspect="1"/>
          </p:cNvPicPr>
          <p:nvPr/>
        </p:nvPicPr>
        <p:blipFill>
          <a:blip r:embed="rId3"/>
          <a:stretch>
            <a:fillRect/>
          </a:stretch>
        </p:blipFill>
        <p:spPr>
          <a:xfrm>
            <a:off x="5475515" y="208476"/>
            <a:ext cx="6858000" cy="6858000"/>
          </a:xfrm>
          <a:prstGeom prst="rect">
            <a:avLst/>
          </a:prstGeom>
        </p:spPr>
      </p:pic>
    </p:spTree>
    <p:extLst>
      <p:ext uri="{BB962C8B-B14F-4D97-AF65-F5344CB8AC3E}">
        <p14:creationId xmlns:p14="http://schemas.microsoft.com/office/powerpoint/2010/main" val="11552723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3FFBCAA-D97B-C8A4-8337-A08F586FC484}"/>
              </a:ext>
            </a:extLst>
          </p:cNvPr>
          <p:cNvPicPr>
            <a:picLocks noChangeAspect="1"/>
          </p:cNvPicPr>
          <p:nvPr/>
        </p:nvPicPr>
        <p:blipFill>
          <a:blip r:embed="rId2"/>
          <a:stretch>
            <a:fillRect/>
          </a:stretch>
        </p:blipFill>
        <p:spPr>
          <a:xfrm>
            <a:off x="-1929"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0" y="0"/>
            <a:ext cx="3048965" cy="1076343"/>
          </a:xfrm>
          <a:prstGeom prst="rect">
            <a:avLst/>
          </a:prstGeom>
          <a:solidFill>
            <a:schemeClr val="bg1"/>
          </a:solidFill>
        </p:spPr>
      </p:pic>
      <p:sp>
        <p:nvSpPr>
          <p:cNvPr id="5" name="TextBox 4">
            <a:extLst>
              <a:ext uri="{FF2B5EF4-FFF2-40B4-BE49-F238E27FC236}">
                <a16:creationId xmlns:a16="http://schemas.microsoft.com/office/drawing/2014/main" id="{5178D5F1-D958-3D30-0A9C-4D8FE045B94F}"/>
              </a:ext>
            </a:extLst>
          </p:cNvPr>
          <p:cNvSpPr txBox="1"/>
          <p:nvPr/>
        </p:nvSpPr>
        <p:spPr>
          <a:xfrm>
            <a:off x="3265347" y="215005"/>
            <a:ext cx="6094070" cy="646331"/>
          </a:xfrm>
          <a:prstGeom prst="rect">
            <a:avLst/>
          </a:prstGeom>
          <a:solidFill>
            <a:srgbClr val="A61A73"/>
          </a:solidFill>
          <a:ln>
            <a:solidFill>
              <a:srgbClr val="A61A73"/>
            </a:solidFill>
          </a:ln>
        </p:spPr>
        <p:txBody>
          <a:bodyPr wrap="square">
            <a:spAutoFit/>
          </a:bodyPr>
          <a:lstStyle/>
          <a:p>
            <a:pPr algn="ctr"/>
            <a:r>
              <a:rPr lang="en-US" b="0" i="0" dirty="0">
                <a:solidFill>
                  <a:schemeClr val="bg1"/>
                </a:solidFill>
                <a:effectLst/>
                <a:latin typeface="Lato" panose="020F0502020204030203" pitchFamily="34" charset="0"/>
              </a:rPr>
              <a:t>AN EXAMPLE FROM A SITE COMPARING SMART WATCHES FOR KIDS:</a:t>
            </a:r>
            <a:endParaRPr lang="en-US" dirty="0">
              <a:solidFill>
                <a:schemeClr val="bg1"/>
              </a:solidFill>
            </a:endParaRPr>
          </a:p>
        </p:txBody>
      </p:sp>
      <p:sp>
        <p:nvSpPr>
          <p:cNvPr id="9" name="TextBox 8">
            <a:extLst>
              <a:ext uri="{FF2B5EF4-FFF2-40B4-BE49-F238E27FC236}">
                <a16:creationId xmlns:a16="http://schemas.microsoft.com/office/drawing/2014/main" id="{01E95248-C847-98AC-477C-31F56441C302}"/>
              </a:ext>
            </a:extLst>
          </p:cNvPr>
          <p:cNvSpPr txBox="1"/>
          <p:nvPr/>
        </p:nvSpPr>
        <p:spPr>
          <a:xfrm>
            <a:off x="6648368" y="854104"/>
            <a:ext cx="5543632" cy="1477328"/>
          </a:xfrm>
          <a:prstGeom prst="rect">
            <a:avLst/>
          </a:prstGeom>
          <a:solidFill>
            <a:schemeClr val="bg1"/>
          </a:solidFill>
        </p:spPr>
        <p:txBody>
          <a:bodyPr wrap="square">
            <a:spAutoFit/>
          </a:bodyPr>
          <a:lstStyle/>
          <a:p>
            <a:pPr algn="ctr"/>
            <a:r>
              <a:rPr lang="en-US" b="1" i="0" dirty="0">
                <a:solidFill>
                  <a:srgbClr val="A61A73"/>
                </a:solidFill>
                <a:effectLst/>
                <a:latin typeface="Lato" panose="020F0502020204030203" pitchFamily="34" charset="0"/>
              </a:rPr>
              <a:t>Images:</a:t>
            </a:r>
            <a:r>
              <a:rPr lang="en-US" b="0" i="0" dirty="0">
                <a:solidFill>
                  <a:srgbClr val="A61A73"/>
                </a:solidFill>
                <a:effectLst/>
                <a:latin typeface="Lato" panose="020F0502020204030203" pitchFamily="34" charset="0"/>
              </a:rPr>
              <a:t> People often make purchase decisions based on emotion. Images that reinforce a particular feeling embodied by your content nudge readers towards converting. Even better if you can include photos of the results a product has helped you to achieve.</a:t>
            </a:r>
            <a:endParaRPr lang="en-US" dirty="0">
              <a:solidFill>
                <a:srgbClr val="A61A73"/>
              </a:solidFill>
            </a:endParaRPr>
          </a:p>
        </p:txBody>
      </p:sp>
    </p:spTree>
    <p:extLst>
      <p:ext uri="{BB962C8B-B14F-4D97-AF65-F5344CB8AC3E}">
        <p14:creationId xmlns:p14="http://schemas.microsoft.com/office/powerpoint/2010/main" val="37966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D3FB829-5F9D-E3E2-98FF-C1F9F0CC9385}"/>
              </a:ext>
            </a:extLst>
          </p:cNvPr>
          <p:cNvPicPr>
            <a:picLocks noChangeAspect="1"/>
          </p:cNvPicPr>
          <p:nvPr/>
        </p:nvPicPr>
        <p:blipFill>
          <a:blip r:embed="rId2"/>
          <a:stretch>
            <a:fillRect/>
          </a:stretch>
        </p:blipFill>
        <p:spPr>
          <a:xfrm>
            <a:off x="0" y="58345"/>
            <a:ext cx="12192000" cy="6780628"/>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D3349B2D-1ABD-6E53-9054-8BD89EF42DE3}"/>
              </a:ext>
            </a:extLst>
          </p:cNvPr>
          <p:cNvSpPr txBox="1"/>
          <p:nvPr/>
        </p:nvSpPr>
        <p:spPr>
          <a:xfrm>
            <a:off x="3139663" y="187177"/>
            <a:ext cx="6094070" cy="646331"/>
          </a:xfrm>
          <a:prstGeom prst="rect">
            <a:avLst/>
          </a:prstGeom>
          <a:solidFill>
            <a:srgbClr val="A61A73"/>
          </a:solidFill>
        </p:spPr>
        <p:txBody>
          <a:bodyPr wrap="square">
            <a:spAutoFit/>
          </a:bodyPr>
          <a:lstStyle/>
          <a:p>
            <a:pPr algn="ctr"/>
            <a:r>
              <a:rPr lang="en-US" b="0" i="0" dirty="0">
                <a:solidFill>
                  <a:schemeClr val="bg1"/>
                </a:solidFill>
                <a:effectLst/>
                <a:latin typeface="Lato" panose="020F0502020204030203" pitchFamily="34" charset="0"/>
              </a:rPr>
              <a:t>For example, in this makeup review, the author shows themselves trying each product:</a:t>
            </a:r>
            <a:endParaRPr lang="en-US" dirty="0">
              <a:solidFill>
                <a:schemeClr val="bg1"/>
              </a:solidFill>
            </a:endParaRPr>
          </a:p>
        </p:txBody>
      </p:sp>
      <p:sp>
        <p:nvSpPr>
          <p:cNvPr id="8" name="TextBox 7">
            <a:extLst>
              <a:ext uri="{FF2B5EF4-FFF2-40B4-BE49-F238E27FC236}">
                <a16:creationId xmlns:a16="http://schemas.microsoft.com/office/drawing/2014/main" id="{2E77CAFE-C740-EA0D-4C4C-6823989B0DF0}"/>
              </a:ext>
            </a:extLst>
          </p:cNvPr>
          <p:cNvSpPr txBox="1"/>
          <p:nvPr/>
        </p:nvSpPr>
        <p:spPr>
          <a:xfrm>
            <a:off x="9363918" y="2414247"/>
            <a:ext cx="2717157" cy="120032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b="0" i="1" dirty="0">
                <a:solidFill>
                  <a:srgbClr val="A61A73"/>
                </a:solidFill>
                <a:effectLst/>
                <a:latin typeface="Lato" panose="020F0502020204030203" pitchFamily="34" charset="0"/>
              </a:rPr>
              <a:t>Images of the product being used or the results of products help illustrate the benefits.</a:t>
            </a:r>
            <a:endParaRPr lang="en-US" dirty="0">
              <a:solidFill>
                <a:srgbClr val="A61A73"/>
              </a:solidFill>
            </a:endParaRPr>
          </a:p>
        </p:txBody>
      </p:sp>
    </p:spTree>
    <p:extLst>
      <p:ext uri="{BB962C8B-B14F-4D97-AF65-F5344CB8AC3E}">
        <p14:creationId xmlns:p14="http://schemas.microsoft.com/office/powerpoint/2010/main" val="17024327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97FEAAF-05FC-AC2B-28CE-C43CA296D651}"/>
              </a:ext>
            </a:extLst>
          </p:cNvPr>
          <p:cNvPicPr>
            <a:picLocks noChangeAspect="1"/>
          </p:cNvPicPr>
          <p:nvPr/>
        </p:nvPicPr>
        <p:blipFill>
          <a:blip r:embed="rId2"/>
          <a:stretch>
            <a:fillRect/>
          </a:stretch>
        </p:blipFill>
        <p:spPr>
          <a:xfrm>
            <a:off x="7133283" y="310288"/>
            <a:ext cx="4656909" cy="6237424"/>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2A7F1ADF-61F6-9298-3ADE-063C91B1B11C}"/>
              </a:ext>
            </a:extLst>
          </p:cNvPr>
          <p:cNvSpPr txBox="1"/>
          <p:nvPr/>
        </p:nvSpPr>
        <p:spPr>
          <a:xfrm>
            <a:off x="303837" y="1095370"/>
            <a:ext cx="6094070" cy="5262979"/>
          </a:xfrm>
          <a:prstGeom prst="rect">
            <a:avLst/>
          </a:prstGeom>
          <a:noFill/>
        </p:spPr>
        <p:txBody>
          <a:bodyPr wrap="square">
            <a:spAutoFit/>
          </a:bodyPr>
          <a:lstStyle/>
          <a:p>
            <a:pPr algn="just"/>
            <a:r>
              <a:rPr lang="en-US" sz="2400" b="1" i="0" dirty="0">
                <a:solidFill>
                  <a:srgbClr val="0E1C2B"/>
                </a:solidFill>
                <a:effectLst/>
                <a:latin typeface="Arial" panose="020B0604020202020204" pitchFamily="34" charset="0"/>
                <a:cs typeface="Arial" panose="020B0604020202020204" pitchFamily="34" charset="0"/>
              </a:rPr>
              <a:t>Banners:</a:t>
            </a:r>
            <a:r>
              <a:rPr lang="en-US" sz="2400" b="0" i="0" dirty="0">
                <a:solidFill>
                  <a:srgbClr val="0E1C2B"/>
                </a:solidFill>
                <a:effectLst/>
                <a:latin typeface="Arial" panose="020B0604020202020204" pitchFamily="34" charset="0"/>
                <a:cs typeface="Arial" panose="020B0604020202020204" pitchFamily="34" charset="0"/>
              </a:rPr>
              <a:t> Banners may be eye-catching and stand out, but they also are easily ignored due to a “banner blindness” and people tend to ignore banners entirely. You can include them, but make sure to have plenty of tasteful text links and buttons — those will be your main conversion drivers.</a:t>
            </a:r>
          </a:p>
          <a:p>
            <a:pPr algn="just"/>
            <a:r>
              <a:rPr lang="en-US" sz="2400" b="1" i="0" dirty="0">
                <a:solidFill>
                  <a:srgbClr val="0E1C2B"/>
                </a:solidFill>
                <a:effectLst/>
                <a:latin typeface="Arial" panose="020B0604020202020204" pitchFamily="34" charset="0"/>
                <a:cs typeface="Arial" panose="020B0604020202020204" pitchFamily="34" charset="0"/>
              </a:rPr>
              <a:t>Popups:</a:t>
            </a:r>
            <a:r>
              <a:rPr lang="en-US" sz="2400" b="0" i="0" dirty="0">
                <a:solidFill>
                  <a:srgbClr val="0E1C2B"/>
                </a:solidFill>
                <a:effectLst/>
                <a:latin typeface="Arial" panose="020B0604020202020204" pitchFamily="34" charset="0"/>
                <a:cs typeface="Arial" panose="020B0604020202020204" pitchFamily="34" charset="0"/>
              </a:rPr>
              <a:t> Although controversy surrounds popups because they can be annoying, they are also highly effective at converting your readers. Each popup is an opportunity to recapture audience members through strategies like discount codes and limited time offers.</a:t>
            </a:r>
          </a:p>
        </p:txBody>
      </p:sp>
      <p:sp>
        <p:nvSpPr>
          <p:cNvPr id="6" name="TextBox 5">
            <a:extLst>
              <a:ext uri="{FF2B5EF4-FFF2-40B4-BE49-F238E27FC236}">
                <a16:creationId xmlns:a16="http://schemas.microsoft.com/office/drawing/2014/main" id="{87026285-DEA2-E4DE-D864-D89C22E54D56}"/>
              </a:ext>
            </a:extLst>
          </p:cNvPr>
          <p:cNvSpPr txBox="1"/>
          <p:nvPr/>
        </p:nvSpPr>
        <p:spPr>
          <a:xfrm>
            <a:off x="6602829" y="5806026"/>
            <a:ext cx="5589171" cy="923330"/>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r>
              <a:rPr lang="en-US" b="1" dirty="0">
                <a:solidFill>
                  <a:schemeClr val="tx1"/>
                </a:solidFill>
                <a:latin typeface="Arial" panose="020B0604020202020204" pitchFamily="34" charset="0"/>
                <a:cs typeface="Arial" panose="020B0604020202020204" pitchFamily="34" charset="0"/>
              </a:rPr>
              <a:t>Banner blindness is a phenomenon in web usability where visitors to a website consciously or unconsciously ignore banner-like information.</a:t>
            </a:r>
          </a:p>
        </p:txBody>
      </p:sp>
    </p:spTree>
    <p:extLst>
      <p:ext uri="{BB962C8B-B14F-4D97-AF65-F5344CB8AC3E}">
        <p14:creationId xmlns:p14="http://schemas.microsoft.com/office/powerpoint/2010/main" val="22796266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361365B4-8961-E98A-E605-EBD1698A7323}"/>
              </a:ext>
            </a:extLst>
          </p:cNvPr>
          <p:cNvSpPr txBox="1"/>
          <p:nvPr/>
        </p:nvSpPr>
        <p:spPr>
          <a:xfrm>
            <a:off x="431157" y="1883811"/>
            <a:ext cx="6094070" cy="3416320"/>
          </a:xfrm>
          <a:prstGeom prst="rect">
            <a:avLst/>
          </a:prstGeom>
          <a:noFill/>
        </p:spPr>
        <p:txBody>
          <a:bodyPr wrap="square">
            <a:spAutoFit/>
          </a:bodyPr>
          <a:lstStyle/>
          <a:p>
            <a:pPr algn="just"/>
            <a:r>
              <a:rPr lang="en-US" sz="2400" b="1" i="0" dirty="0">
                <a:solidFill>
                  <a:srgbClr val="0E1C2B"/>
                </a:solidFill>
                <a:effectLst/>
                <a:latin typeface="Arial" panose="020B0604020202020204" pitchFamily="34" charset="0"/>
                <a:cs typeface="Arial" panose="020B0604020202020204" pitchFamily="34" charset="0"/>
              </a:rPr>
              <a:t>Step 5. Drive traffic to your affiliate site</a:t>
            </a:r>
          </a:p>
          <a:p>
            <a:pPr algn="just"/>
            <a:r>
              <a:rPr lang="en-US" sz="2400" b="0" i="0" dirty="0">
                <a:solidFill>
                  <a:srgbClr val="0E1C2B"/>
                </a:solidFill>
                <a:effectLst/>
                <a:latin typeface="Arial" panose="020B0604020202020204" pitchFamily="34" charset="0"/>
                <a:cs typeface="Arial" panose="020B0604020202020204" pitchFamily="34" charset="0"/>
              </a:rPr>
              <a:t>Now it's time to drive traffic to your carefully selected offer. This can be done through social media platforms, SEO blog posts, and email lists.</a:t>
            </a:r>
          </a:p>
          <a:p>
            <a:pPr algn="just"/>
            <a:r>
              <a:rPr lang="en-US" sz="2400" b="0" i="0" dirty="0">
                <a:solidFill>
                  <a:srgbClr val="0E1C2B"/>
                </a:solidFill>
                <a:effectLst/>
                <a:latin typeface="Arial" panose="020B0604020202020204" pitchFamily="34" charset="0"/>
                <a:cs typeface="Arial" panose="020B0604020202020204" pitchFamily="34" charset="0"/>
              </a:rPr>
              <a:t>The key is you want to either reach people who are looking to buy, or capture their email address to educate and inform readers before prompting the purchase.</a:t>
            </a:r>
          </a:p>
        </p:txBody>
      </p:sp>
      <p:pic>
        <p:nvPicPr>
          <p:cNvPr id="2" name="Picture 1">
            <a:extLst>
              <a:ext uri="{FF2B5EF4-FFF2-40B4-BE49-F238E27FC236}">
                <a16:creationId xmlns:a16="http://schemas.microsoft.com/office/drawing/2014/main" id="{C6C4EC98-89DD-4502-8BF9-FCA90BF984F8}"/>
              </a:ext>
            </a:extLst>
          </p:cNvPr>
          <p:cNvPicPr>
            <a:picLocks noChangeAspect="1"/>
          </p:cNvPicPr>
          <p:nvPr/>
        </p:nvPicPr>
        <p:blipFill>
          <a:blip r:embed="rId3"/>
          <a:stretch>
            <a:fillRect/>
          </a:stretch>
        </p:blipFill>
        <p:spPr>
          <a:xfrm>
            <a:off x="6363721" y="19028"/>
            <a:ext cx="5991565" cy="7775144"/>
          </a:xfrm>
          <a:prstGeom prst="rect">
            <a:avLst/>
          </a:prstGeom>
        </p:spPr>
      </p:pic>
    </p:spTree>
    <p:extLst>
      <p:ext uri="{BB962C8B-B14F-4D97-AF65-F5344CB8AC3E}">
        <p14:creationId xmlns:p14="http://schemas.microsoft.com/office/powerpoint/2010/main" val="14012709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F068F18-3D18-A0BF-0101-3FF20549C236}"/>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361365B4-8961-E98A-E605-EBD1698A7323}"/>
              </a:ext>
            </a:extLst>
          </p:cNvPr>
          <p:cNvSpPr txBox="1"/>
          <p:nvPr/>
        </p:nvSpPr>
        <p:spPr>
          <a:xfrm>
            <a:off x="328914" y="6030410"/>
            <a:ext cx="11662458" cy="523220"/>
          </a:xfrm>
          <a:prstGeom prst="rect">
            <a:avLst/>
          </a:prstGeom>
          <a:solidFill>
            <a:srgbClr val="A61A73"/>
          </a:solidFill>
        </p:spPr>
        <p:txBody>
          <a:bodyPr wrap="square">
            <a:spAutoFit/>
          </a:bodyPr>
          <a:lstStyle/>
          <a:p>
            <a:pPr algn="l"/>
            <a:r>
              <a:rPr lang="en-US" sz="2800" b="1" i="0" dirty="0">
                <a:solidFill>
                  <a:schemeClr val="bg1"/>
                </a:solidFill>
                <a:effectLst/>
                <a:latin typeface="Lato" panose="020F0502020204030203" pitchFamily="34" charset="0"/>
              </a:rPr>
              <a:t>the </a:t>
            </a:r>
            <a:r>
              <a:rPr lang="en-US" sz="2800" b="1" i="0" u="none" strike="noStrike" dirty="0">
                <a:solidFill>
                  <a:schemeClr val="bg1"/>
                </a:solidFill>
                <a:effectLst/>
                <a:latin typeface="Lato" panose="020F0502020204030203" pitchFamily="34" charset="0"/>
                <a:hlinkClick r:id="rId4">
                  <a:extLst>
                    <a:ext uri="{A12FA001-AC4F-418D-AE19-62706E023703}">
                      <ahyp:hlinkClr xmlns:ahyp="http://schemas.microsoft.com/office/drawing/2018/hyperlinkcolor" val="tx"/>
                    </a:ext>
                  </a:extLst>
                </a:hlinkClick>
              </a:rPr>
              <a:t>best free traffic sources</a:t>
            </a:r>
            <a:r>
              <a:rPr lang="en-US" sz="2800" b="1" i="0" dirty="0">
                <a:solidFill>
                  <a:schemeClr val="bg1"/>
                </a:solidFill>
                <a:effectLst/>
                <a:latin typeface="Lato" panose="020F0502020204030203" pitchFamily="34" charset="0"/>
              </a:rPr>
              <a:t> for affiliate marketing</a:t>
            </a:r>
            <a:r>
              <a:rPr lang="en-US" b="1" i="0" dirty="0">
                <a:solidFill>
                  <a:schemeClr val="bg1"/>
                </a:solidFill>
                <a:effectLst/>
                <a:latin typeface="Lato" panose="020F0502020204030203" pitchFamily="34" charset="0"/>
              </a:rPr>
              <a:t>:</a:t>
            </a:r>
          </a:p>
        </p:txBody>
      </p:sp>
    </p:spTree>
    <p:extLst>
      <p:ext uri="{BB962C8B-B14F-4D97-AF65-F5344CB8AC3E}">
        <p14:creationId xmlns:p14="http://schemas.microsoft.com/office/powerpoint/2010/main" val="23288800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5" name="TextBox 4">
            <a:extLst>
              <a:ext uri="{FF2B5EF4-FFF2-40B4-BE49-F238E27FC236}">
                <a16:creationId xmlns:a16="http://schemas.microsoft.com/office/drawing/2014/main" id="{9F4E300B-3845-594F-DE27-5FE9342C3297}"/>
              </a:ext>
            </a:extLst>
          </p:cNvPr>
          <p:cNvSpPr txBox="1"/>
          <p:nvPr/>
        </p:nvSpPr>
        <p:spPr>
          <a:xfrm>
            <a:off x="361710" y="1338438"/>
            <a:ext cx="7150260" cy="4893647"/>
          </a:xfrm>
          <a:prstGeom prst="rect">
            <a:avLst/>
          </a:prstGeom>
          <a:noFill/>
        </p:spPr>
        <p:txBody>
          <a:bodyPr wrap="square">
            <a:spAutoFit/>
          </a:bodyPr>
          <a:lstStyle/>
          <a:p>
            <a:pPr algn="l"/>
            <a:r>
              <a:rPr lang="en-US" sz="2400" b="1" i="0" dirty="0">
                <a:solidFill>
                  <a:srgbClr val="0E1C2B"/>
                </a:solidFill>
                <a:effectLst/>
                <a:latin typeface="Arial" panose="020B0604020202020204" pitchFamily="34" charset="0"/>
                <a:cs typeface="Arial" panose="020B0604020202020204" pitchFamily="34" charset="0"/>
              </a:rPr>
              <a:t>Step 6. Build a simple affiliate marketing funnel</a:t>
            </a:r>
          </a:p>
          <a:p>
            <a:pPr algn="just"/>
            <a:r>
              <a:rPr lang="en-US" sz="2400" b="0" i="0" dirty="0">
                <a:solidFill>
                  <a:srgbClr val="0E1C2B"/>
                </a:solidFill>
                <a:effectLst/>
                <a:latin typeface="Arial" panose="020B0604020202020204" pitchFamily="34" charset="0"/>
                <a:cs typeface="Arial" panose="020B0604020202020204" pitchFamily="34" charset="0"/>
              </a:rPr>
              <a:t>An </a:t>
            </a:r>
            <a:r>
              <a:rPr lang="en-US" sz="2400" b="0" i="0" u="none" strike="noStrike" dirty="0">
                <a:solidFill>
                  <a:srgbClr val="1890FF"/>
                </a:solidFill>
                <a:effectLst/>
                <a:latin typeface="Arial" panose="020B0604020202020204" pitchFamily="34" charset="0"/>
                <a:cs typeface="Arial" panose="020B0604020202020204" pitchFamily="34" charset="0"/>
              </a:rPr>
              <a:t>affiliate marketing funnel</a:t>
            </a:r>
            <a:r>
              <a:rPr lang="en-US" sz="2400" b="0" i="0" dirty="0">
                <a:solidFill>
                  <a:srgbClr val="0E1C2B"/>
                </a:solidFill>
                <a:effectLst/>
                <a:latin typeface="Arial" panose="020B0604020202020204" pitchFamily="34" charset="0"/>
                <a:cs typeface="Arial" panose="020B0604020202020204" pitchFamily="34" charset="0"/>
              </a:rPr>
              <a:t> is a carefully laid out process that guides users from the start of their buyer journey to the point where they are a repeat customer.</a:t>
            </a:r>
          </a:p>
          <a:p>
            <a:pPr algn="just"/>
            <a:r>
              <a:rPr lang="en-US" sz="2400" b="0" i="0" dirty="0">
                <a:solidFill>
                  <a:srgbClr val="0E1C2B"/>
                </a:solidFill>
                <a:effectLst/>
                <a:latin typeface="Arial" panose="020B0604020202020204" pitchFamily="34" charset="0"/>
                <a:cs typeface="Arial" panose="020B0604020202020204" pitchFamily="34" charset="0"/>
              </a:rPr>
              <a:t>Funnels are critical if you need to take an audience who isn't ready to buy (such as most visitors from Pinterest or other "inspiration"-based channels), and warm them up to your brand and offer.</a:t>
            </a:r>
          </a:p>
          <a:p>
            <a:pPr algn="just"/>
            <a:r>
              <a:rPr lang="en-US" sz="2400" b="0" i="0" dirty="0">
                <a:solidFill>
                  <a:srgbClr val="0E1C2B"/>
                </a:solidFill>
                <a:effectLst/>
                <a:latin typeface="Arial" panose="020B0604020202020204" pitchFamily="34" charset="0"/>
                <a:cs typeface="Arial" panose="020B0604020202020204" pitchFamily="34" charset="0"/>
              </a:rPr>
              <a:t>By using a funnel, the reader </a:t>
            </a:r>
            <a:r>
              <a:rPr lang="en-US" sz="2400" b="0" i="1" dirty="0">
                <a:solidFill>
                  <a:srgbClr val="0E1C2B"/>
                </a:solidFill>
                <a:effectLst/>
                <a:latin typeface="Arial" panose="020B0604020202020204" pitchFamily="34" charset="0"/>
                <a:cs typeface="Arial" panose="020B0604020202020204" pitchFamily="34" charset="0"/>
              </a:rPr>
              <a:t>sticks with you</a:t>
            </a:r>
            <a:r>
              <a:rPr lang="en-US" sz="2400" b="0" i="0" dirty="0">
                <a:solidFill>
                  <a:srgbClr val="0E1C2B"/>
                </a:solidFill>
                <a:effectLst/>
                <a:latin typeface="Arial" panose="020B0604020202020204" pitchFamily="34" charset="0"/>
                <a:cs typeface="Arial" panose="020B0604020202020204" pitchFamily="34" charset="0"/>
              </a:rPr>
              <a:t> through all the stages of the buyer's journey. Even if they joined you weeks or months before they're ready to make a purchase.</a:t>
            </a:r>
          </a:p>
        </p:txBody>
      </p:sp>
      <p:pic>
        <p:nvPicPr>
          <p:cNvPr id="2" name="Picture 1">
            <a:extLst>
              <a:ext uri="{FF2B5EF4-FFF2-40B4-BE49-F238E27FC236}">
                <a16:creationId xmlns:a16="http://schemas.microsoft.com/office/drawing/2014/main" id="{8EADDFB0-F809-9084-1315-FB3C4B98A179}"/>
              </a:ext>
            </a:extLst>
          </p:cNvPr>
          <p:cNvPicPr>
            <a:picLocks noChangeAspect="1"/>
          </p:cNvPicPr>
          <p:nvPr/>
        </p:nvPicPr>
        <p:blipFill>
          <a:blip r:embed="rId3"/>
          <a:stretch>
            <a:fillRect/>
          </a:stretch>
        </p:blipFill>
        <p:spPr>
          <a:xfrm>
            <a:off x="8298997" y="1338437"/>
            <a:ext cx="3257550" cy="4893647"/>
          </a:xfrm>
          <a:prstGeom prst="rect">
            <a:avLst/>
          </a:prstGeom>
        </p:spPr>
      </p:pic>
    </p:spTree>
    <p:extLst>
      <p:ext uri="{BB962C8B-B14F-4D97-AF65-F5344CB8AC3E}">
        <p14:creationId xmlns:p14="http://schemas.microsoft.com/office/powerpoint/2010/main" val="41048484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3046CD4-4606-9C70-9FAF-89FF25DEAD47}"/>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6" name="TextBox 5">
            <a:extLst>
              <a:ext uri="{FF2B5EF4-FFF2-40B4-BE49-F238E27FC236}">
                <a16:creationId xmlns:a16="http://schemas.microsoft.com/office/drawing/2014/main" id="{1FDD04E6-BB29-3571-EC48-0E952B2B830D}"/>
              </a:ext>
            </a:extLst>
          </p:cNvPr>
          <p:cNvSpPr txBox="1"/>
          <p:nvPr/>
        </p:nvSpPr>
        <p:spPr>
          <a:xfrm>
            <a:off x="4109013" y="4793386"/>
            <a:ext cx="7986532" cy="1754326"/>
          </a:xfrm>
          <a:prstGeom prst="rect">
            <a:avLst/>
          </a:prstGeom>
          <a:solidFill>
            <a:srgbClr val="A61A73"/>
          </a:solidFill>
        </p:spPr>
        <p:txBody>
          <a:bodyPr wrap="square">
            <a:spAutoFit/>
          </a:bodyPr>
          <a:lstStyle/>
          <a:p>
            <a:pPr algn="l"/>
            <a:r>
              <a:rPr lang="en-US" b="0" i="0" dirty="0">
                <a:solidFill>
                  <a:schemeClr val="bg1"/>
                </a:solidFill>
                <a:effectLst/>
                <a:latin typeface="Lato" panose="020F0502020204030203" pitchFamily="34" charset="0"/>
              </a:rPr>
              <a:t>The buyer’s journey consists of four main stages:</a:t>
            </a:r>
          </a:p>
          <a:p>
            <a:pPr algn="l">
              <a:buFont typeface="Arial" panose="020B0604020202020204" pitchFamily="34" charset="0"/>
              <a:buChar char="•"/>
            </a:pPr>
            <a:r>
              <a:rPr lang="en-US" b="1" i="0" dirty="0">
                <a:solidFill>
                  <a:schemeClr val="bg1"/>
                </a:solidFill>
                <a:effectLst/>
                <a:latin typeface="Lato" panose="020F0502020204030203" pitchFamily="34" charset="0"/>
              </a:rPr>
              <a:t>Awareness:</a:t>
            </a:r>
            <a:r>
              <a:rPr lang="en-US" b="0" i="0" dirty="0">
                <a:solidFill>
                  <a:schemeClr val="bg1"/>
                </a:solidFill>
                <a:effectLst/>
                <a:latin typeface="Lato" panose="020F0502020204030203" pitchFamily="34" charset="0"/>
              </a:rPr>
              <a:t> The prospect notices and identifies their problem</a:t>
            </a:r>
          </a:p>
          <a:p>
            <a:pPr algn="l">
              <a:buFont typeface="Arial" panose="020B0604020202020204" pitchFamily="34" charset="0"/>
              <a:buChar char="•"/>
            </a:pPr>
            <a:r>
              <a:rPr lang="en-US" b="1" i="0" dirty="0">
                <a:solidFill>
                  <a:schemeClr val="bg1"/>
                </a:solidFill>
                <a:effectLst/>
                <a:latin typeface="Lato" panose="020F0502020204030203" pitchFamily="34" charset="0"/>
              </a:rPr>
              <a:t>Consideration:</a:t>
            </a:r>
            <a:r>
              <a:rPr lang="en-US" b="0" i="0" dirty="0">
                <a:solidFill>
                  <a:schemeClr val="bg1"/>
                </a:solidFill>
                <a:effectLst/>
                <a:latin typeface="Lato" panose="020F0502020204030203" pitchFamily="34" charset="0"/>
              </a:rPr>
              <a:t> The prospect considers possible solutions to their problem</a:t>
            </a:r>
          </a:p>
          <a:p>
            <a:pPr algn="l">
              <a:buFont typeface="Arial" panose="020B0604020202020204" pitchFamily="34" charset="0"/>
              <a:buChar char="•"/>
            </a:pPr>
            <a:r>
              <a:rPr lang="en-US" b="1" i="0" dirty="0">
                <a:solidFill>
                  <a:schemeClr val="bg1"/>
                </a:solidFill>
                <a:effectLst/>
                <a:latin typeface="Lato" panose="020F0502020204030203" pitchFamily="34" charset="0"/>
              </a:rPr>
              <a:t>Conversion:</a:t>
            </a:r>
            <a:r>
              <a:rPr lang="en-US" b="0" i="0" dirty="0">
                <a:solidFill>
                  <a:schemeClr val="bg1"/>
                </a:solidFill>
                <a:effectLst/>
                <a:latin typeface="Lato" panose="020F0502020204030203" pitchFamily="34" charset="0"/>
              </a:rPr>
              <a:t> The prospect makes a purchase decision and thereby becomes a customer</a:t>
            </a:r>
          </a:p>
          <a:p>
            <a:pPr algn="l">
              <a:buFont typeface="Arial" panose="020B0604020202020204" pitchFamily="34" charset="0"/>
              <a:buChar char="•"/>
            </a:pPr>
            <a:r>
              <a:rPr lang="en-US" b="1" i="0" dirty="0">
                <a:solidFill>
                  <a:schemeClr val="bg1"/>
                </a:solidFill>
                <a:effectLst/>
                <a:latin typeface="Lato" panose="020F0502020204030203" pitchFamily="34" charset="0"/>
              </a:rPr>
              <a:t>Loyalty:</a:t>
            </a:r>
            <a:r>
              <a:rPr lang="en-US" b="0" i="0" dirty="0">
                <a:solidFill>
                  <a:schemeClr val="bg1"/>
                </a:solidFill>
                <a:effectLst/>
                <a:latin typeface="Lato" panose="020F0502020204030203" pitchFamily="34" charset="0"/>
              </a:rPr>
              <a:t> A positive customer experience leads to trust and repeat purchases</a:t>
            </a:r>
          </a:p>
        </p:txBody>
      </p:sp>
    </p:spTree>
    <p:extLst>
      <p:ext uri="{BB962C8B-B14F-4D97-AF65-F5344CB8AC3E}">
        <p14:creationId xmlns:p14="http://schemas.microsoft.com/office/powerpoint/2010/main" val="15846319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6" name="TextBox 5">
            <a:extLst>
              <a:ext uri="{FF2B5EF4-FFF2-40B4-BE49-F238E27FC236}">
                <a16:creationId xmlns:a16="http://schemas.microsoft.com/office/drawing/2014/main" id="{B43CFE86-F6B5-AA21-C01D-92B362622750}"/>
              </a:ext>
            </a:extLst>
          </p:cNvPr>
          <p:cNvSpPr txBox="1"/>
          <p:nvPr/>
        </p:nvSpPr>
        <p:spPr>
          <a:xfrm>
            <a:off x="188089" y="1261032"/>
            <a:ext cx="8284579" cy="5009833"/>
          </a:xfrm>
          <a:prstGeom prst="rect">
            <a:avLst/>
          </a:prstGeom>
          <a:noFill/>
        </p:spPr>
        <p:txBody>
          <a:bodyPr wrap="square">
            <a:spAutoFit/>
          </a:bodyPr>
          <a:lstStyle/>
          <a:p>
            <a:pPr algn="just">
              <a:lnSpc>
                <a:spcPct val="150000"/>
              </a:lnSpc>
            </a:pPr>
            <a:r>
              <a:rPr lang="en-US" sz="2400" b="1" i="0" dirty="0">
                <a:solidFill>
                  <a:srgbClr val="0E1C2B"/>
                </a:solidFill>
                <a:effectLst/>
                <a:latin typeface="Arial" panose="020B0604020202020204" pitchFamily="34" charset="0"/>
                <a:cs typeface="Arial" panose="020B0604020202020204" pitchFamily="34" charset="0"/>
              </a:rPr>
              <a:t>Step 7. Track and increase your affiliate revenue</a:t>
            </a:r>
          </a:p>
          <a:p>
            <a:pPr algn="just">
              <a:lnSpc>
                <a:spcPct val="150000"/>
              </a:lnSpc>
            </a:pPr>
            <a:r>
              <a:rPr lang="en-US" sz="2400" b="0" i="0" dirty="0">
                <a:solidFill>
                  <a:srgbClr val="0E1C2B"/>
                </a:solidFill>
                <a:effectLst/>
                <a:latin typeface="Arial" panose="020B0604020202020204" pitchFamily="34" charset="0"/>
                <a:cs typeface="Arial" panose="020B0604020202020204" pitchFamily="34" charset="0"/>
              </a:rPr>
              <a:t>Finally, it's time to talk tracking.</a:t>
            </a:r>
          </a:p>
          <a:p>
            <a:pPr algn="just">
              <a:lnSpc>
                <a:spcPct val="150000"/>
              </a:lnSpc>
            </a:pPr>
            <a:r>
              <a:rPr lang="en-US" sz="2400" b="0" i="0" dirty="0">
                <a:solidFill>
                  <a:srgbClr val="0E1C2B"/>
                </a:solidFill>
                <a:effectLst/>
                <a:latin typeface="Arial" panose="020B0604020202020204" pitchFamily="34" charset="0"/>
                <a:cs typeface="Arial" panose="020B0604020202020204" pitchFamily="34" charset="0"/>
              </a:rPr>
              <a:t>Proper tracking is one of the </a:t>
            </a:r>
            <a:r>
              <a:rPr lang="en-US" sz="2400" b="0" i="1" dirty="0">
                <a:solidFill>
                  <a:srgbClr val="0E1C2B"/>
                </a:solidFill>
                <a:effectLst/>
                <a:latin typeface="Arial" panose="020B0604020202020204" pitchFamily="34" charset="0"/>
                <a:cs typeface="Arial" panose="020B0604020202020204" pitchFamily="34" charset="0"/>
              </a:rPr>
              <a:t>most important aspects</a:t>
            </a:r>
            <a:r>
              <a:rPr lang="en-US" sz="2400" b="0" i="0" dirty="0">
                <a:solidFill>
                  <a:srgbClr val="0E1C2B"/>
                </a:solidFill>
                <a:effectLst/>
                <a:latin typeface="Arial" panose="020B0604020202020204" pitchFamily="34" charset="0"/>
                <a:cs typeface="Arial" panose="020B0604020202020204" pitchFamily="34" charset="0"/>
              </a:rPr>
              <a:t> of successful affiliate marketing.</a:t>
            </a:r>
          </a:p>
          <a:p>
            <a:pPr algn="just">
              <a:lnSpc>
                <a:spcPct val="150000"/>
              </a:lnSpc>
            </a:pPr>
            <a:r>
              <a:rPr lang="en-US" sz="2400" b="0" i="0" dirty="0">
                <a:solidFill>
                  <a:srgbClr val="0E1C2B"/>
                </a:solidFill>
                <a:effectLst/>
                <a:latin typeface="Arial" panose="020B0604020202020204" pitchFamily="34" charset="0"/>
                <a:cs typeface="Arial" panose="020B0604020202020204" pitchFamily="34" charset="0"/>
              </a:rPr>
              <a:t>Giving yourself visibility into what's working and what isn't in your affiliate marketing strategy is what helps you make more money, faster, and with fewer pieces of content.</a:t>
            </a:r>
          </a:p>
          <a:p>
            <a:pPr algn="just">
              <a:lnSpc>
                <a:spcPct val="150000"/>
              </a:lnSpc>
            </a:pPr>
            <a:r>
              <a:rPr lang="en-US" sz="2400" b="0" i="0" dirty="0">
                <a:solidFill>
                  <a:srgbClr val="0E1C2B"/>
                </a:solidFill>
                <a:effectLst/>
                <a:latin typeface="Arial" panose="020B0604020202020204" pitchFamily="34" charset="0"/>
                <a:cs typeface="Arial" panose="020B0604020202020204" pitchFamily="34" charset="0"/>
              </a:rPr>
              <a:t>And there is no better time than the very beginning of your affiliate website to set up a system that will scale with you. </a:t>
            </a:r>
          </a:p>
        </p:txBody>
      </p:sp>
      <p:pic>
        <p:nvPicPr>
          <p:cNvPr id="2" name="Picture 1">
            <a:extLst>
              <a:ext uri="{FF2B5EF4-FFF2-40B4-BE49-F238E27FC236}">
                <a16:creationId xmlns:a16="http://schemas.microsoft.com/office/drawing/2014/main" id="{1FD07298-26A8-B356-3B7E-4CC2917D2D22}"/>
              </a:ext>
            </a:extLst>
          </p:cNvPr>
          <p:cNvPicPr>
            <a:picLocks noChangeAspect="1"/>
          </p:cNvPicPr>
          <p:nvPr/>
        </p:nvPicPr>
        <p:blipFill>
          <a:blip r:embed="rId3"/>
          <a:stretch>
            <a:fillRect/>
          </a:stretch>
        </p:blipFill>
        <p:spPr>
          <a:xfrm>
            <a:off x="8106365" y="141514"/>
            <a:ext cx="4254954" cy="7092042"/>
          </a:xfrm>
          <a:prstGeom prst="rect">
            <a:avLst/>
          </a:prstGeom>
        </p:spPr>
      </p:pic>
    </p:spTree>
    <p:extLst>
      <p:ext uri="{BB962C8B-B14F-4D97-AF65-F5344CB8AC3E}">
        <p14:creationId xmlns:p14="http://schemas.microsoft.com/office/powerpoint/2010/main" val="22890007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9FBF72F-1532-B4CC-6C8B-4FA705B54361}"/>
              </a:ext>
            </a:extLst>
          </p:cNvPr>
          <p:cNvPicPr>
            <a:picLocks noChangeAspect="1"/>
          </p:cNvPicPr>
          <p:nvPr/>
        </p:nvPicPr>
        <p:blipFill>
          <a:blip r:embed="rId2"/>
          <a:stretch>
            <a:fillRect/>
          </a:stretch>
        </p:blipFill>
        <p:spPr>
          <a:xfrm>
            <a:off x="6890656" y="19027"/>
            <a:ext cx="5301343" cy="683897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C8861381-AF59-C962-3371-517CD6D2BF46}"/>
              </a:ext>
            </a:extLst>
          </p:cNvPr>
          <p:cNvSpPr txBox="1"/>
          <p:nvPr/>
        </p:nvSpPr>
        <p:spPr>
          <a:xfrm>
            <a:off x="396433" y="1792388"/>
            <a:ext cx="6814595" cy="415498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E1C2B"/>
                </a:solidFill>
                <a:effectLst/>
                <a:uLnTx/>
                <a:uFillTx/>
                <a:latin typeface="Arial" panose="020B0604020202020204" pitchFamily="34" charset="0"/>
                <a:cs typeface="Arial" panose="020B0604020202020204" pitchFamily="34" charset="0"/>
              </a:rPr>
              <a:t>the two main ways to level up your affiliate strategy with tracking: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E1C2B"/>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E1C2B"/>
                </a:solidFill>
                <a:effectLst/>
                <a:uLnTx/>
                <a:uFillTx/>
                <a:latin typeface="Arial" panose="020B0604020202020204" pitchFamily="34" charset="0"/>
                <a:cs typeface="Arial" panose="020B0604020202020204" pitchFamily="34" charset="0"/>
              </a:rPr>
              <a:t>First, get basic affiliate tracking in place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E1C2B"/>
                </a:solidFill>
                <a:effectLst/>
                <a:uLnTx/>
                <a:uFillTx/>
                <a:latin typeface="Arial" panose="020B0604020202020204" pitchFamily="34" charset="0"/>
                <a:cs typeface="Arial" panose="020B0604020202020204" pitchFamily="34" charset="0"/>
              </a:rPr>
              <a:t>There are two types of affiliate tracking:</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1" i="0" u="none" strike="noStrike" kern="1200" cap="none" spc="0" normalizeH="0" baseline="0" noProof="0" dirty="0">
                <a:ln>
                  <a:noFill/>
                </a:ln>
                <a:solidFill>
                  <a:srgbClr val="0E1C2B"/>
                </a:solidFill>
                <a:effectLst/>
                <a:uLnTx/>
                <a:uFillTx/>
                <a:latin typeface="Arial" panose="020B0604020202020204" pitchFamily="34" charset="0"/>
                <a:cs typeface="Arial" panose="020B0604020202020204" pitchFamily="34" charset="0"/>
              </a:rPr>
              <a:t>Tracking a network does for you</a:t>
            </a:r>
            <a:r>
              <a:rPr kumimoji="0" lang="en-US" sz="2400" b="0" i="0" u="none" strike="noStrike" kern="1200" cap="none" spc="0" normalizeH="0" baseline="0" noProof="0" dirty="0">
                <a:ln>
                  <a:noFill/>
                </a:ln>
                <a:solidFill>
                  <a:srgbClr val="0E1C2B"/>
                </a:solidFill>
                <a:effectLst/>
                <a:uLnTx/>
                <a:uFillTx/>
                <a:latin typeface="Arial" panose="020B0604020202020204" pitchFamily="34" charset="0"/>
                <a:cs typeface="Arial" panose="020B0604020202020204" pitchFamily="34" charset="0"/>
              </a:rPr>
              <a:t> (attributing your sales and telling you which products people bought through your links)</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1" i="0" u="none" strike="noStrike" kern="1200" cap="none" spc="0" normalizeH="0" baseline="0" noProof="0" dirty="0">
                <a:ln>
                  <a:noFill/>
                </a:ln>
                <a:solidFill>
                  <a:srgbClr val="0E1C2B"/>
                </a:solidFill>
                <a:effectLst/>
                <a:uLnTx/>
                <a:uFillTx/>
                <a:latin typeface="Arial" panose="020B0604020202020204" pitchFamily="34" charset="0"/>
                <a:cs typeface="Arial" panose="020B0604020202020204" pitchFamily="34" charset="0"/>
              </a:rPr>
              <a:t>Tracking you have to do for yourself </a:t>
            </a:r>
            <a:r>
              <a:rPr kumimoji="0" lang="en-US" sz="2400" b="0" i="0" u="none" strike="noStrike" kern="1200" cap="none" spc="0" normalizeH="0" baseline="0" noProof="0" dirty="0">
                <a:ln>
                  <a:noFill/>
                </a:ln>
                <a:solidFill>
                  <a:srgbClr val="0E1C2B"/>
                </a:solidFill>
                <a:effectLst/>
                <a:uLnTx/>
                <a:uFillTx/>
                <a:latin typeface="Arial" panose="020B0604020202020204" pitchFamily="34" charset="0"/>
                <a:cs typeface="Arial" panose="020B0604020202020204" pitchFamily="34" charset="0"/>
              </a:rPr>
              <a:t>(figuring out which pages, affiliate links, text and visual elements are converting).</a:t>
            </a:r>
          </a:p>
        </p:txBody>
      </p:sp>
    </p:spTree>
    <p:extLst>
      <p:ext uri="{BB962C8B-B14F-4D97-AF65-F5344CB8AC3E}">
        <p14:creationId xmlns:p14="http://schemas.microsoft.com/office/powerpoint/2010/main" val="16236206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nSpc>
                <a:spcPct val="150000"/>
              </a:lnSpc>
              <a:buFont typeface="Wingdings" panose="05000000000000000000" pitchFamily="2" charset="2"/>
              <a:buChar char="Ø"/>
            </a:pPr>
            <a:endParaRPr lang="en-US" dirty="0">
              <a:solidFill>
                <a:prstClr val="black"/>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38197" y="1970453"/>
            <a:ext cx="4567006" cy="369332"/>
          </a:xfrm>
          <a:prstGeom prst="rect">
            <a:avLst/>
          </a:prstGeom>
          <a:solidFill>
            <a:schemeClr val="accent1">
              <a:lumMod val="5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all"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rPr>
              <a:t>summery OF CONTENTS</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447505" y="2278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58930" y="149123"/>
            <a:ext cx="2305141" cy="1076343"/>
          </a:xfrm>
          <a:prstGeom prst="rect">
            <a:avLst/>
          </a:prstGeom>
        </p:spPr>
      </p:pic>
      <p:pic>
        <p:nvPicPr>
          <p:cNvPr id="3" name="Picture 2"/>
          <p:cNvPicPr>
            <a:picLocks noChangeAspect="1"/>
          </p:cNvPicPr>
          <p:nvPr/>
        </p:nvPicPr>
        <p:blipFill>
          <a:blip r:embed="rId3"/>
          <a:stretch>
            <a:fillRect/>
          </a:stretch>
        </p:blipFill>
        <p:spPr>
          <a:xfrm>
            <a:off x="6871855" y="2155119"/>
            <a:ext cx="4037305" cy="3696482"/>
          </a:xfrm>
          <a:prstGeom prst="rect">
            <a:avLst/>
          </a:prstGeom>
          <a:ln w="57150"/>
          <a:effectLst>
            <a:glow rad="228600">
              <a:schemeClr val="accent1">
                <a:satMod val="175000"/>
                <a:alpha val="40000"/>
              </a:schemeClr>
            </a:glow>
          </a:effectLst>
        </p:spPr>
        <p:style>
          <a:lnRef idx="2">
            <a:schemeClr val="accent5"/>
          </a:lnRef>
          <a:fillRef idx="1">
            <a:schemeClr val="lt1"/>
          </a:fillRef>
          <a:effectRef idx="0">
            <a:schemeClr val="accent5"/>
          </a:effectRef>
          <a:fontRef idx="minor">
            <a:schemeClr val="dk1"/>
          </a:fontRef>
        </p:style>
      </p:pic>
      <p:sp>
        <p:nvSpPr>
          <p:cNvPr id="2" name="TextBox 1">
            <a:extLst>
              <a:ext uri="{FF2B5EF4-FFF2-40B4-BE49-F238E27FC236}">
                <a16:creationId xmlns:a16="http://schemas.microsoft.com/office/drawing/2014/main" id="{14067900-63DD-AFC8-3274-2165E52C7544}"/>
              </a:ext>
            </a:extLst>
          </p:cNvPr>
          <p:cNvSpPr txBox="1"/>
          <p:nvPr/>
        </p:nvSpPr>
        <p:spPr>
          <a:xfrm>
            <a:off x="762000" y="2192975"/>
            <a:ext cx="5724875" cy="3139321"/>
          </a:xfrm>
          <a:prstGeom prst="rect">
            <a:avLst/>
          </a:prstGeom>
          <a:noFill/>
        </p:spPr>
        <p:txBody>
          <a:bodyPr wrap="square" rtlCol="0">
            <a:spAutoFit/>
          </a:bodyPr>
          <a:lstStyle/>
          <a:p>
            <a:endParaRPr lang="en-US" b="1" cap="all"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q"/>
            </a:pPr>
            <a:r>
              <a:rPr lang="en-US" b="1" cap="all" dirty="0">
                <a:latin typeface="Times New Roman" panose="02020603050405020304" pitchFamily="18" charset="0"/>
                <a:cs typeface="Times New Roman" panose="02020603050405020304" pitchFamily="18" charset="0"/>
              </a:rPr>
              <a:t>What is affiliate marketing?</a:t>
            </a:r>
          </a:p>
          <a:p>
            <a:pPr marL="285750" indent="-285750">
              <a:buFont typeface="Wingdings" panose="05000000000000000000" pitchFamily="2" charset="2"/>
              <a:buChar char="q"/>
            </a:pPr>
            <a:r>
              <a:rPr lang="en-US" b="1" cap="all" dirty="0">
                <a:latin typeface="Times New Roman" panose="02020603050405020304" pitchFamily="18" charset="0"/>
                <a:cs typeface="Times New Roman" panose="02020603050405020304" pitchFamily="18" charset="0"/>
              </a:rPr>
              <a:t>an overview of how affiliate marketing work</a:t>
            </a:r>
          </a:p>
          <a:p>
            <a:pPr marL="285750" indent="-285750">
              <a:buFont typeface="Wingdings" panose="05000000000000000000" pitchFamily="2" charset="2"/>
              <a:buChar char="q"/>
            </a:pPr>
            <a:r>
              <a:rPr lang="en-US" b="1" cap="all" dirty="0">
                <a:latin typeface="Times New Roman" panose="02020603050405020304" pitchFamily="18" charset="0"/>
                <a:cs typeface="Times New Roman" panose="02020603050405020304" pitchFamily="18" charset="0"/>
              </a:rPr>
              <a:t>What is an affiliate link? </a:t>
            </a:r>
          </a:p>
          <a:p>
            <a:pPr marL="285750" indent="-285750">
              <a:buFont typeface="Wingdings" panose="05000000000000000000" pitchFamily="2" charset="2"/>
              <a:buChar char="q"/>
            </a:pPr>
            <a:r>
              <a:rPr lang="en-US" b="1" cap="all" dirty="0">
                <a:latin typeface="Times New Roman" panose="02020603050405020304" pitchFamily="18" charset="0"/>
                <a:cs typeface="Times New Roman" panose="02020603050405020304" pitchFamily="18" charset="0"/>
              </a:rPr>
              <a:t>Affiliate networks: </a:t>
            </a:r>
          </a:p>
          <a:p>
            <a:pPr marL="285750" indent="-285750">
              <a:buFont typeface="Wingdings" panose="05000000000000000000" pitchFamily="2" charset="2"/>
              <a:buChar char="q"/>
            </a:pPr>
            <a:r>
              <a:rPr lang="en-US" b="1" cap="all" dirty="0">
                <a:latin typeface="Times New Roman" panose="02020603050405020304" pitchFamily="18" charset="0"/>
                <a:cs typeface="Times New Roman" panose="02020603050405020304" pitchFamily="18" charset="0"/>
              </a:rPr>
              <a:t>the niche research process</a:t>
            </a:r>
          </a:p>
          <a:p>
            <a:pPr marL="285750" indent="-285750">
              <a:buFont typeface="Wingdings" panose="05000000000000000000" pitchFamily="2" charset="2"/>
              <a:buChar char="q"/>
            </a:pPr>
            <a:r>
              <a:rPr lang="en-US" b="1" cap="all" dirty="0">
                <a:latin typeface="Times New Roman" panose="02020603050405020304" pitchFamily="18" charset="0"/>
                <a:cs typeface="Times New Roman" panose="02020603050405020304" pitchFamily="18" charset="0"/>
              </a:rPr>
              <a:t>affiliate program</a:t>
            </a:r>
          </a:p>
          <a:p>
            <a:pPr marL="285750" indent="-285750">
              <a:buFont typeface="Wingdings" panose="05000000000000000000" pitchFamily="2" charset="2"/>
              <a:buChar char="q"/>
            </a:pPr>
            <a:r>
              <a:rPr lang="en-US" b="1" cap="all" dirty="0">
                <a:latin typeface="Times New Roman" panose="02020603050405020304" pitchFamily="18" charset="0"/>
                <a:cs typeface="Times New Roman" panose="02020603050405020304" pitchFamily="18" charset="0"/>
              </a:rPr>
              <a:t>affiliate marketing content </a:t>
            </a:r>
          </a:p>
          <a:p>
            <a:pPr marL="285750" indent="-285750">
              <a:buFont typeface="Wingdings" panose="05000000000000000000" pitchFamily="2" charset="2"/>
              <a:buChar char="q"/>
            </a:pPr>
            <a:r>
              <a:rPr lang="en-US" b="1" cap="all" dirty="0">
                <a:latin typeface="Times New Roman" panose="02020603050405020304" pitchFamily="18" charset="0"/>
                <a:cs typeface="Times New Roman" panose="02020603050405020304" pitchFamily="18" charset="0"/>
              </a:rPr>
              <a:t>traffic sources </a:t>
            </a:r>
          </a:p>
          <a:p>
            <a:endParaRPr lang="en-US" b="1" cap="all"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13050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740"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5076104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2755</TotalTime>
  <Words>2934</Words>
  <Application>Microsoft Office PowerPoint</Application>
  <PresentationFormat>Widescreen</PresentationFormat>
  <Paragraphs>197</Paragraphs>
  <Slides>42</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Arial</vt:lpstr>
      <vt:lpstr>Arial Rounded MT Bold</vt:lpstr>
      <vt:lpstr>Calibri</vt:lpstr>
      <vt:lpstr>Calibri Light</vt:lpstr>
      <vt:lpstr>Lato</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788</cp:revision>
  <dcterms:created xsi:type="dcterms:W3CDTF">2023-04-29T09:08:23Z</dcterms:created>
  <dcterms:modified xsi:type="dcterms:W3CDTF">2023-11-30T07:39:01Z</dcterms:modified>
</cp:coreProperties>
</file>