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303" r:id="rId3"/>
    <p:sldId id="313" r:id="rId4"/>
    <p:sldId id="276" r:id="rId5"/>
    <p:sldId id="484" r:id="rId6"/>
    <p:sldId id="482" r:id="rId7"/>
    <p:sldId id="490" r:id="rId8"/>
    <p:sldId id="504" r:id="rId9"/>
    <p:sldId id="495" r:id="rId10"/>
    <p:sldId id="497" r:id="rId11"/>
    <p:sldId id="306" r:id="rId12"/>
    <p:sldId id="501" r:id="rId13"/>
    <p:sldId id="499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482"/>
            <p14:sldId id="490"/>
            <p14:sldId id="504"/>
            <p14:sldId id="495"/>
            <p14:sldId id="497"/>
            <p14:sldId id="306"/>
            <p14:sldId id="501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sv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Tarek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  <a:endParaRPr lang="en-US" sz="36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47084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Tarek Mohamed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7-Assessment method.</a:t>
            </a:r>
            <a:endParaRPr lang="en-US" sz="2800" dirty="0"/>
          </a:p>
          <a:p>
            <a:pPr lvl="0"/>
            <a:r>
              <a:rPr lang="en-US" sz="2800" dirty="0">
                <a:latin typeface="Times New Roman"/>
                <a:ea typeface="Times New Roman"/>
                <a:cs typeface="Times New Roman"/>
                <a:sym typeface="Times New Roman"/>
              </a:rPr>
              <a:t>8-Academic calendar.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 smtClean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  <a:endParaRPr lang="en-US" sz="2200" b="1" kern="0" dirty="0" smtClean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</a:t>
            </a: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degree in Business Administration- 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</a:t>
            </a: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019069"/>
            <a:ext cx="57979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0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midocean.edu.km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and Supply 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Chain 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the subject line.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Meeting.</a:t>
            </a:r>
            <a:endParaRPr lang="en-US" sz="14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time 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on Sunday (</a:t>
            </a:r>
            <a:r>
              <a:rPr lang="en-US" sz="24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7.30-8.30</a:t>
            </a:r>
            <a:r>
              <a:rPr lang="en-US" sz="2400" b="1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4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PM ) Every Week.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463668"/>
            <a:ext cx="10355520" cy="4828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06400">
              <a:buClr>
                <a:schemeClr val="dk1"/>
              </a:buClr>
              <a:buSzPts val="2800"/>
              <a:buFont typeface="Times New Roman"/>
              <a:buChar char="●"/>
            </a:pP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value drivers.</a:t>
            </a:r>
            <a:endParaRPr lang="en-US" dirty="0"/>
          </a:p>
          <a:p>
            <a:pPr lvl="0"/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Optimizing value in project supply chains.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process framework.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supply chain performance metrics categories.</a:t>
            </a:r>
            <a:endParaRPr lang="en-US" dirty="0"/>
          </a:p>
          <a:p>
            <a:pPr lvl="0"/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93700">
              <a:buClr>
                <a:schemeClr val="dk1"/>
              </a:buClr>
              <a:buSzPts val="2600"/>
              <a:buFont typeface="Times New Roman"/>
              <a:buChar char="●"/>
            </a:pP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Project procurement management. </a:t>
            </a:r>
            <a:endParaRPr lang="en-US" dirty="0"/>
          </a:p>
          <a:p>
            <a:pPr marL="457200" lvl="0" indent="-292100">
              <a:buClr>
                <a:schemeClr val="dk1"/>
              </a:buClr>
              <a:buSzPts val="26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292100">
              <a:buClr>
                <a:schemeClr val="dk1"/>
              </a:buClr>
              <a:buSzPts val="26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1">
              <a:lnSpc>
                <a:spcPct val="90000"/>
              </a:lnSpc>
            </a:pPr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55724" y="391199"/>
            <a:ext cx="64388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Introduction to Project Procurement and Supply Chain </a:t>
            </a:r>
            <a:endParaRPr lang="en-US" sz="28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3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802674"/>
            <a:ext cx="10280470" cy="43210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2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project procurement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supply chain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 in project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identify the process overview and emerging project management techniques.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various success factors and how these impact on the procurement activity.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the issues project-planning chain and project-delivery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importance of procurement within project control.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2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the various project changes including sources, impacts, mitigation, pricing, litigation, and excellence.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802674"/>
            <a:ext cx="10280470" cy="43210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in PM and identify the impact of tangible and intangible components of supply chains on the project’s management and processes.</a:t>
            </a:r>
            <a:endParaRPr lang="en-US" sz="24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</a:t>
            </a:r>
            <a:r>
              <a:rPr lang="en-US" sz="2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specific project context and plan, construct a procurement management plan to ensure the effective integration of supply‐chain components throughout the project life cycle.</a:t>
            </a:r>
            <a:endParaRPr lang="en-US" sz="24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</a:t>
            </a:r>
            <a:r>
              <a:rPr lang="en-US" sz="2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procurement management plan that reflects the project’s procurement needs.</a:t>
            </a:r>
            <a:endParaRPr lang="en-US" sz="2400" dirty="0"/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200" dirty="0" smtClean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</a:t>
            </a:r>
            <a:r>
              <a:rPr lang="en-US" sz="22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different types of contracts and the risks associated with each type of contract and determine contract incentives.</a:t>
            </a:r>
            <a:endParaRPr lang="en-US" sz="2400" dirty="0"/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724298"/>
            <a:ext cx="10280470" cy="43993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 smtClean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 smtClean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</a:t>
            </a: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Wiley Guide to Project Technology, Supply Chain, and Procurement Management by Peter Morris and Jeffrey K. Pinto.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</a:t>
            </a: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</a:t>
            </a:r>
            <a:r>
              <a:rPr lang="en-US" sz="2400" kern="0" dirty="0" smtClean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0960" y="97873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9" y="500900"/>
            <a:ext cx="956582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58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55145" y="53538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</a:t>
            </a: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of Course </a:t>
            </a:r>
            <a:r>
              <a:rPr lang="en-US" sz="3200" b="1" dirty="0" smtClean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Contents</a:t>
            </a: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9" name="Google Shape;188;p27"/>
          <p:cNvGraphicFramePr/>
          <p:nvPr/>
        </p:nvGraphicFramePr>
        <p:xfrm>
          <a:off x="208996" y="1182018"/>
          <a:ext cx="11854700" cy="519515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19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 Introduction to supply chain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the role of supply chain in project management.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Plan, execute, and control of supply‐chain projects.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The project-planning chain and project-delivery chain.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Foundational knowledge of procurement.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Procurement: Process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o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verview and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merging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t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echniques.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Procurement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s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ystems.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10 -Project </a:t>
                      </a:r>
                      <a:r>
                        <a:rPr lang="en-US" sz="19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</a:t>
                      </a: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hanges: Sources, Impacts, Mitigation, Pricing, Litigation, and Excellence.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19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9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19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77" y="1155869"/>
            <a:ext cx="9757953" cy="540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7" y="1155869"/>
            <a:ext cx="10384972" cy="570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63626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88" y="1254034"/>
            <a:ext cx="10264871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0569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591E8CA-6FCC-48C0-8C6A-678BE6668EE5}"/>
</file>

<file path=customXml/itemProps2.xml><?xml version="1.0" encoding="utf-8"?>
<ds:datastoreItem xmlns:ds="http://schemas.openxmlformats.org/officeDocument/2006/customXml" ds:itemID="{8CDC4554-EB00-4E32-AB46-40678F8255D2}"/>
</file>

<file path=customXml/itemProps3.xml><?xml version="1.0" encoding="utf-8"?>
<ds:datastoreItem xmlns:ds="http://schemas.openxmlformats.org/officeDocument/2006/customXml" ds:itemID="{7B790463-8C32-4D5C-B4F1-B3A1456A1CDC}"/>
</file>

<file path=docProps/app.xml><?xml version="1.0" encoding="utf-8"?>
<Properties xmlns="http://schemas.openxmlformats.org/officeDocument/2006/extended-properties" xmlns:vt="http://schemas.openxmlformats.org/officeDocument/2006/docPropsVTypes">
  <TotalTime>1185</TotalTime>
  <Words>659</Words>
  <Application>Microsoft Office PowerPoint</Application>
  <PresentationFormat>Widescreen</PresentationFormat>
  <Paragraphs>140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Noto Sans Symbols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TarekLaptop</cp:lastModifiedBy>
  <cp:revision>46</cp:revision>
  <dcterms:created xsi:type="dcterms:W3CDTF">2023-04-29T09:08:23Z</dcterms:created>
  <dcterms:modified xsi:type="dcterms:W3CDTF">2024-01-26T06:35:10Z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