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46" r:id="rId2"/>
    <p:sldId id="527" r:id="rId3"/>
    <p:sldId id="489" r:id="rId4"/>
    <p:sldId id="490" r:id="rId5"/>
    <p:sldId id="528" r:id="rId6"/>
    <p:sldId id="483" r:id="rId7"/>
    <p:sldId id="485" r:id="rId8"/>
    <p:sldId id="491" r:id="rId9"/>
    <p:sldId id="500" r:id="rId10"/>
    <p:sldId id="486" r:id="rId11"/>
    <p:sldId id="487" r:id="rId12"/>
    <p:sldId id="493" r:id="rId13"/>
    <p:sldId id="502" r:id="rId14"/>
    <p:sldId id="494" r:id="rId15"/>
    <p:sldId id="496" r:id="rId16"/>
    <p:sldId id="529" r:id="rId17"/>
    <p:sldId id="495" r:id="rId18"/>
    <p:sldId id="503" r:id="rId19"/>
    <p:sldId id="492" r:id="rId20"/>
    <p:sldId id="488" r:id="rId21"/>
    <p:sldId id="497" r:id="rId22"/>
    <p:sldId id="498" r:id="rId23"/>
    <p:sldId id="504" r:id="rId24"/>
    <p:sldId id="501" r:id="rId25"/>
    <p:sldId id="530" r:id="rId26"/>
    <p:sldId id="531" r:id="rId27"/>
    <p:sldId id="532" r:id="rId28"/>
    <p:sldId id="533" r:id="rId29"/>
    <p:sldId id="543" r:id="rId30"/>
    <p:sldId id="534" r:id="rId31"/>
    <p:sldId id="535" r:id="rId32"/>
    <p:sldId id="536" r:id="rId33"/>
    <p:sldId id="276" r:id="rId34"/>
    <p:sldId id="499" r:id="rId35"/>
    <p:sldId id="537" r:id="rId36"/>
    <p:sldId id="538" r:id="rId37"/>
    <p:sldId id="545" r:id="rId38"/>
    <p:sldId id="544" r:id="rId39"/>
    <p:sldId id="539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79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conscious control : </a:t>
            </a:r>
            <a:r>
              <a:rPr lang="ar-EG" dirty="0" smtClean="0"/>
              <a:t>التحكم في الإدراك</a:t>
            </a: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Cognitive: </a:t>
            </a:r>
            <a:r>
              <a:rPr lang="ar-EG" dirty="0" smtClean="0"/>
              <a:t>ذهني</a:t>
            </a: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Pursuing: </a:t>
            </a:r>
            <a:r>
              <a:rPr lang="ar-EG" dirty="0" smtClean="0"/>
              <a:t>متابعة</a:t>
            </a: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Cultivated</a:t>
            </a:r>
            <a:r>
              <a:rPr lang="en-US" baseline="0" dirty="0" smtClean="0"/>
              <a:t> </a:t>
            </a:r>
            <a:r>
              <a:rPr lang="en-US" dirty="0" smtClean="0"/>
              <a:t>: </a:t>
            </a:r>
            <a:r>
              <a:rPr lang="ar-EG" dirty="0" smtClean="0"/>
              <a:t>الثقافة</a:t>
            </a: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mtClean="0"/>
              <a:t>Misleads: </a:t>
            </a:r>
            <a:r>
              <a:rPr lang="ar-EG" smtClean="0"/>
              <a:t>يضلل</a:t>
            </a: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Crafts: </a:t>
            </a:r>
            <a:r>
              <a:rPr lang="ar-EG" sz="1200" b="0" i="0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الصناعات اليدوية</a:t>
            </a:r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7.sv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Thinking Scientifically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Learning Objectives: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391493"/>
            <a:ext cx="11360800" cy="4555200"/>
          </a:xfrm>
        </p:spPr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pPr>
              <a:lnSpc>
                <a:spcPct val="200000"/>
              </a:lnSpc>
            </a:pPr>
            <a:r>
              <a:rPr lang="en-US" dirty="0" smtClean="0"/>
              <a:t>Define thinking and scientific thinking 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Define Science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State the main goal of Science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Differentiate Science from Technology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Define Scientific Method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Describe the steps in Scientific method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436104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5" y="1663113"/>
            <a:ext cx="11360800" cy="2299286"/>
          </a:xfrm>
        </p:spPr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en-US" sz="4400" b="1" dirty="0" smtClean="0"/>
              <a:t>One of the main functions of human mind is</a:t>
            </a:r>
            <a:br>
              <a:rPr lang="en-US" sz="4400" b="1" dirty="0" smtClean="0"/>
            </a:br>
            <a:r>
              <a:rPr lang="en-US" sz="4400" b="1" dirty="0" smtClean="0"/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…... THINKING …...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7828" y="4114800"/>
            <a:ext cx="3526971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30455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What is a Thinking?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899483"/>
            <a:ext cx="11360800" cy="45552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3600" dirty="0" smtClean="0"/>
              <a:t>Thinking is the activity of using your brain by considering a problem, or possibility of creating an idea.</a:t>
            </a:r>
            <a:endParaRPr lang="en-US" sz="3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2838" y="4432981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30860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6" y="999754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Introduction : The Problem                                   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085" y="1928506"/>
            <a:ext cx="11360800" cy="4555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Problem</a:t>
            </a:r>
          </a:p>
          <a:p>
            <a:pPr lvl="1" algn="just"/>
            <a:r>
              <a:rPr lang="en-US" sz="2400" dirty="0" smtClean="0"/>
              <a:t>Everyone </a:t>
            </a:r>
            <a:r>
              <a:rPr lang="en-US" sz="2400" dirty="0" smtClean="0">
                <a:solidFill>
                  <a:srgbClr val="FF0000"/>
                </a:solidFill>
              </a:rPr>
              <a:t>thinks</a:t>
            </a:r>
            <a:r>
              <a:rPr lang="en-US" sz="2400" dirty="0" smtClean="0"/>
              <a:t> ; it is our nature to do so.</a:t>
            </a:r>
          </a:p>
          <a:p>
            <a:pPr lvl="1" algn="just"/>
            <a:r>
              <a:rPr lang="en-US" sz="2400" dirty="0" smtClean="0"/>
              <a:t>But much of our thinking, is biased,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or partial.</a:t>
            </a:r>
            <a:endParaRPr lang="en-US" dirty="0" smtClean="0"/>
          </a:p>
          <a:p>
            <a:pPr lvl="1" algn="just"/>
            <a:r>
              <a:rPr lang="en-US" sz="2400" dirty="0" smtClean="0"/>
              <a:t>The </a:t>
            </a:r>
            <a:r>
              <a:rPr lang="en-US" sz="2400" dirty="0" smtClean="0">
                <a:solidFill>
                  <a:srgbClr val="FF0000"/>
                </a:solidFill>
              </a:rPr>
              <a:t>quality</a:t>
            </a:r>
            <a:r>
              <a:rPr lang="en-US" sz="2400" dirty="0" smtClean="0"/>
              <a:t> of our life and that of what we produce, make, or build depends precisely on the </a:t>
            </a:r>
            <a:r>
              <a:rPr lang="en-US" sz="2400" dirty="0" smtClean="0">
                <a:solidFill>
                  <a:srgbClr val="FF0000"/>
                </a:solidFill>
              </a:rPr>
              <a:t>quality of our thought</a:t>
            </a:r>
            <a:r>
              <a:rPr lang="en-US" sz="2400" dirty="0" smtClean="0"/>
              <a:t>.</a:t>
            </a:r>
          </a:p>
          <a:p>
            <a:pPr lvl="1" algn="just"/>
            <a:r>
              <a:rPr lang="en-US" sz="2400" dirty="0" smtClean="0">
                <a:solidFill>
                  <a:srgbClr val="FF0000"/>
                </a:solidFill>
              </a:rPr>
              <a:t>Shoddy (careless) thinking </a:t>
            </a:r>
            <a:r>
              <a:rPr lang="en-US" sz="2400" dirty="0" smtClean="0"/>
              <a:t>is costly, both in money and in quality of life.</a:t>
            </a:r>
          </a:p>
          <a:p>
            <a:pPr lvl="1" algn="just"/>
            <a:r>
              <a:rPr lang="en-US" sz="2400" dirty="0" smtClean="0">
                <a:solidFill>
                  <a:srgbClr val="FF0000"/>
                </a:solidFill>
              </a:rPr>
              <a:t>Excellence in thought</a:t>
            </a:r>
            <a:r>
              <a:rPr lang="en-US" sz="2400" dirty="0" smtClean="0"/>
              <a:t> , however, must be systematically cultivated.</a:t>
            </a:r>
            <a:endParaRPr lang="en-US" sz="2400" kern="0" dirty="0" smtClea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1054100" lvl="1" indent="-457200">
              <a:buNone/>
            </a:pPr>
            <a:endParaRPr lang="en-US" sz="2000" dirty="0" smtClean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48170" y="736828"/>
            <a:ext cx="21621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36104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9619C308-2E69-420C-80C6-DA2DA4E3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557" y="1086853"/>
            <a:ext cx="8520600" cy="763500"/>
          </a:xfrm>
        </p:spPr>
        <p:txBody>
          <a:bodyPr>
            <a:normAutofit/>
          </a:bodyPr>
          <a:lstStyle/>
          <a:p>
            <a:r>
              <a:rPr lang="en-US" b="1" dirty="0" smtClean="0"/>
              <a:t>Much of our thinking, is biased, or partial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0700" y="1850570"/>
            <a:ext cx="9820099" cy="443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715" y="850317"/>
            <a:ext cx="11360800" cy="1122300"/>
          </a:xfrm>
        </p:spPr>
        <p:txBody>
          <a:bodyPr>
            <a:normAutofit/>
          </a:bodyPr>
          <a:lstStyle/>
          <a:p>
            <a:r>
              <a:rPr lang="en-US" sz="3000" b="1" dirty="0" smtClean="0"/>
              <a:t>Shoddy (careless) Thinking Is Costly, Both In Money And In Quality Of Life.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8229" y="1796142"/>
            <a:ext cx="10160000" cy="432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57" y="1086841"/>
            <a:ext cx="11360800" cy="7635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Excellence in thought </a:t>
            </a:r>
            <a:r>
              <a:rPr lang="en-US" sz="3200" b="1" dirty="0" smtClean="0"/>
              <a:t>, however, must be systematically cultivated:</a:t>
            </a:r>
            <a:endParaRPr lang="en-US" sz="32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5543" y="1738086"/>
            <a:ext cx="7924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5409" y="4584249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4342" y="1080181"/>
            <a:ext cx="10638975" cy="5204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8513" y="1277257"/>
            <a:ext cx="8650515" cy="4151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5884" y="1233714"/>
            <a:ext cx="8853715" cy="4455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6229" y="1625601"/>
            <a:ext cx="8868228" cy="3730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6292" y="1204686"/>
            <a:ext cx="9840686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Introduction : The Solution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314000" y="433568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200000"/>
              </a:lnSpc>
              <a:buSzPts val="2000"/>
              <a:buNone/>
            </a:pPr>
            <a:r>
              <a:rPr lang="en-US" b="1" dirty="0" smtClean="0"/>
              <a:t>The Solution: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b="1" dirty="0" smtClean="0">
                <a:solidFill>
                  <a:srgbClr val="FF0000"/>
                </a:solidFill>
              </a:rPr>
              <a:t>Scientific thinking </a:t>
            </a:r>
            <a:r>
              <a:rPr lang="en-US" sz="2400" dirty="0" smtClean="0"/>
              <a:t>is that </a:t>
            </a:r>
            <a:r>
              <a:rPr lang="en-US" sz="2400" b="1" dirty="0" smtClean="0">
                <a:solidFill>
                  <a:srgbClr val="0070C0"/>
                </a:solidFill>
              </a:rPr>
              <a:t>mode of thinking about any scientific subject</a:t>
            </a:r>
            <a:r>
              <a:rPr lang="en-US" sz="2400" dirty="0" smtClean="0"/>
              <a:t>, content, or problem </a:t>
            </a:r>
            <a:r>
              <a:rPr lang="en-US" sz="2400" b="1" dirty="0" smtClean="0">
                <a:solidFill>
                  <a:srgbClr val="0070C0"/>
                </a:solidFill>
              </a:rPr>
              <a:t>in which the thinker improves the quality of his or her thinking.</a:t>
            </a:r>
            <a:r>
              <a:rPr lang="en-US" sz="2400" b="1" dirty="0" smtClean="0"/>
              <a:t> 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by skillfully taking charge of the structures essential in thinking and imposing intellectual standards upon them.</a:t>
            </a:r>
            <a:endParaRPr lang="en" sz="24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4698" y="4310742"/>
            <a:ext cx="4067175" cy="236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5315" y="926918"/>
            <a:ext cx="9840686" cy="5169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2400" y="1242878"/>
            <a:ext cx="9506857" cy="460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2401" y="1176122"/>
            <a:ext cx="10000342" cy="4803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0743" y="1143000"/>
            <a:ext cx="9332686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39422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41713" y="1485900"/>
            <a:ext cx="8592457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5534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:The Result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68028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3200" b="1" dirty="0" smtClean="0">
                <a:solidFill>
                  <a:srgbClr val="FF0000"/>
                </a:solidFill>
              </a:rPr>
              <a:t>The Result:</a:t>
            </a:r>
            <a:r>
              <a:rPr lang="en-US" sz="3200" b="1" dirty="0" smtClean="0"/>
              <a:t> </a:t>
            </a:r>
            <a:r>
              <a:rPr lang="en-US" sz="3200" dirty="0" smtClean="0"/>
              <a:t>A </a:t>
            </a:r>
            <a:r>
              <a:rPr lang="en-US" sz="3200" u="sng" dirty="0" smtClean="0"/>
              <a:t>well</a:t>
            </a:r>
            <a:r>
              <a:rPr lang="en-US" sz="3200" dirty="0" smtClean="0"/>
              <a:t> cultivated </a:t>
            </a:r>
            <a:r>
              <a:rPr lang="en-US" sz="3200" u="sng" dirty="0" smtClean="0"/>
              <a:t>scientific thinker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Raises vital scientific </a:t>
            </a:r>
            <a:r>
              <a:rPr lang="en-US" sz="2400" dirty="0" smtClean="0"/>
              <a:t>questions and problems, </a:t>
            </a:r>
            <a:r>
              <a:rPr lang="en-US" sz="2400" u="sng" dirty="0" smtClean="0"/>
              <a:t>formulating them </a:t>
            </a:r>
            <a:r>
              <a:rPr lang="en-US" sz="2400" dirty="0" smtClean="0"/>
              <a:t>clearly and precisely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Gathers and assesses </a:t>
            </a:r>
            <a:r>
              <a:rPr lang="en-US" sz="2400" dirty="0" smtClean="0"/>
              <a:t>relevant scientific data and information, using abstract ideas to interpret them effectively;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400" dirty="0" smtClean="0"/>
              <a:t>Comes to well reasoned scientific </a:t>
            </a:r>
            <a:r>
              <a:rPr lang="en-US" sz="2400" u="sng" dirty="0" smtClean="0"/>
              <a:t>conclusions</a:t>
            </a:r>
            <a:r>
              <a:rPr lang="en-US" sz="2400" dirty="0" smtClean="0"/>
              <a:t> and </a:t>
            </a:r>
            <a:r>
              <a:rPr lang="en-US" sz="2400" u="sng" dirty="0" smtClean="0"/>
              <a:t>solutions</a:t>
            </a:r>
            <a:r>
              <a:rPr lang="en-US" sz="2400" dirty="0" smtClean="0"/>
              <a:t>, </a:t>
            </a:r>
            <a:r>
              <a:rPr lang="en-US" sz="2400" u="sng" dirty="0" smtClean="0"/>
              <a:t>testing them </a:t>
            </a:r>
            <a:r>
              <a:rPr lang="en-US" sz="2400" dirty="0" smtClean="0"/>
              <a:t>against relevant criteria and standards;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sz="2400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86565" y="12463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400" dirty="0" smtClean="0"/>
              <a:t>Thinks </a:t>
            </a:r>
            <a:r>
              <a:rPr lang="en-US" sz="2400" u="sng" dirty="0" smtClean="0"/>
              <a:t>open mindedly </a:t>
            </a:r>
            <a:r>
              <a:rPr lang="en-US" sz="2400" dirty="0" smtClean="0"/>
              <a:t>within convergent systems of scientific thought, recognizing and assessing scientific assumptions, implications, and practical consequences; and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Communicates effectively</a:t>
            </a:r>
            <a:r>
              <a:rPr lang="en-US" sz="2400" dirty="0" smtClean="0"/>
              <a:t> with others in proposing solutions to complex scientific  problems.</a:t>
            </a:r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sz="2400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4563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Science?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796398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What is a Science?</a:t>
            </a:r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dirty="0" smtClean="0"/>
              <a:t>It is a method used by humans to try to make sense of the world in which they live.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dirty="0" smtClean="0"/>
              <a:t>Is derived from the Latin word </a:t>
            </a:r>
            <a:r>
              <a:rPr lang="en-US" dirty="0" err="1" smtClean="0"/>
              <a:t>Scientia</a:t>
            </a:r>
            <a:r>
              <a:rPr lang="en-US" dirty="0" smtClean="0"/>
              <a:t> for knowledge.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dirty="0" smtClean="0"/>
              <a:t>The state of knowledge.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1" y="4122054"/>
            <a:ext cx="4049485" cy="2627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33303" y="651258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What is a Science?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Oxford Advanced Learner s Dictionary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• </a:t>
            </a:r>
            <a:r>
              <a:rPr lang="en-US" u="sng" dirty="0" smtClean="0"/>
              <a:t>Organized knowledge</a:t>
            </a:r>
            <a:r>
              <a:rPr lang="en-US" dirty="0" smtClean="0"/>
              <a:t>, especially when obtained by </a:t>
            </a:r>
            <a:r>
              <a:rPr lang="en-US" u="sng" dirty="0" smtClean="0"/>
              <a:t>observation</a:t>
            </a:r>
            <a:r>
              <a:rPr lang="en-US" dirty="0" smtClean="0"/>
              <a:t> and </a:t>
            </a:r>
            <a:r>
              <a:rPr lang="en-US" u="sng" dirty="0" smtClean="0"/>
              <a:t>testing</a:t>
            </a:r>
            <a:r>
              <a:rPr lang="en-US" dirty="0" smtClean="0"/>
              <a:t> of facts, about the physical world, natural laws and society; study leading to such knowledge.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• Branches of such knowledge: </a:t>
            </a:r>
          </a:p>
          <a:p>
            <a:pPr lvl="1" indent="-355600" algn="just">
              <a:lnSpc>
                <a:spcPct val="150000"/>
              </a:lnSpc>
              <a:buSzPts val="2000"/>
            </a:pPr>
            <a:r>
              <a:rPr lang="en-US" sz="2400" dirty="0" smtClean="0">
                <a:solidFill>
                  <a:srgbClr val="0070C0"/>
                </a:solidFill>
              </a:rPr>
              <a:t>the natural science</a:t>
            </a:r>
            <a:r>
              <a:rPr lang="en-US" sz="2400" dirty="0" smtClean="0"/>
              <a:t>, e.g. Biology and geology;</a:t>
            </a:r>
          </a:p>
          <a:p>
            <a:pPr lvl="1" indent="-355600" algn="just">
              <a:lnSpc>
                <a:spcPct val="150000"/>
              </a:lnSpc>
              <a:buSzPts val="2000"/>
            </a:pP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70C0"/>
                </a:solidFill>
              </a:rPr>
              <a:t>the physical science</a:t>
            </a:r>
            <a:r>
              <a:rPr lang="en-US" sz="2400" dirty="0" smtClean="0"/>
              <a:t>, e.g. Physics and Chemistry.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201225" y="1259392"/>
            <a:ext cx="2874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of Science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Goal of Science: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• </a:t>
            </a:r>
            <a:r>
              <a:rPr lang="en-US" dirty="0" smtClean="0"/>
              <a:t>Acquire </a:t>
            </a:r>
            <a:r>
              <a:rPr lang="en-US" dirty="0" smtClean="0">
                <a:solidFill>
                  <a:srgbClr val="FF0000"/>
                </a:solidFill>
              </a:rPr>
              <a:t>knowledge</a:t>
            </a:r>
            <a:r>
              <a:rPr lang="en-US" dirty="0" smtClean="0"/>
              <a:t> about the world.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• To </a:t>
            </a:r>
            <a:r>
              <a:rPr lang="en-US" dirty="0" smtClean="0">
                <a:solidFill>
                  <a:srgbClr val="0070C0"/>
                </a:solidFill>
              </a:rPr>
              <a:t>explain the natural world as we observe it </a:t>
            </a:r>
            <a:r>
              <a:rPr lang="en-US" dirty="0" smtClean="0"/>
              <a:t>as much as possible and to search for </a:t>
            </a:r>
            <a:r>
              <a:rPr lang="en-US" dirty="0" smtClean="0">
                <a:solidFill>
                  <a:srgbClr val="FF0000"/>
                </a:solidFill>
              </a:rPr>
              <a:t>ways of applying </a:t>
            </a:r>
            <a:r>
              <a:rPr lang="en-US" dirty="0" smtClean="0"/>
              <a:t>such </a:t>
            </a:r>
            <a:r>
              <a:rPr lang="en-US" dirty="0" smtClean="0">
                <a:solidFill>
                  <a:srgbClr val="FF0000"/>
                </a:solidFill>
              </a:rPr>
              <a:t>knowledge</a:t>
            </a:r>
            <a:r>
              <a:rPr lang="en-US" dirty="0" smtClean="0"/>
              <a:t> for the benefit of </a:t>
            </a:r>
            <a:r>
              <a:rPr lang="en-US" dirty="0" smtClean="0">
                <a:solidFill>
                  <a:srgbClr val="FF0000"/>
                </a:solidFill>
              </a:rPr>
              <a:t>humanity</a:t>
            </a:r>
            <a:r>
              <a:rPr lang="en-US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Example: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• </a:t>
            </a:r>
            <a:r>
              <a:rPr lang="en-US" dirty="0" smtClean="0"/>
              <a:t>The popular phrase “</a:t>
            </a:r>
            <a:r>
              <a:rPr lang="en-US" dirty="0" smtClean="0">
                <a:solidFill>
                  <a:srgbClr val="FF0000"/>
                </a:solidFill>
              </a:rPr>
              <a:t>Science tells us that smoking can kill you</a:t>
            </a:r>
            <a:r>
              <a:rPr lang="en-US" dirty="0" smtClean="0"/>
              <a:t>” really misleads.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• “</a:t>
            </a:r>
            <a:r>
              <a:rPr lang="en-US" dirty="0" smtClean="0">
                <a:solidFill>
                  <a:srgbClr val="FF0000"/>
                </a:solidFill>
              </a:rPr>
              <a:t>Science</a:t>
            </a:r>
            <a:r>
              <a:rPr lang="en-US" dirty="0" smtClean="0"/>
              <a:t>” doesn't tell us anything; people tell us things in this case, people who have </a:t>
            </a:r>
            <a:r>
              <a:rPr lang="en-US" dirty="0" smtClean="0">
                <a:solidFill>
                  <a:srgbClr val="FF0000"/>
                </a:solidFill>
              </a:rPr>
              <a:t>used scientific strategies </a:t>
            </a:r>
            <a:r>
              <a:rPr lang="en-US" dirty="0" smtClean="0"/>
              <a:t>to </a:t>
            </a:r>
            <a:r>
              <a:rPr lang="en-US" dirty="0" smtClean="0">
                <a:solidFill>
                  <a:srgbClr val="FF0000"/>
                </a:solidFill>
              </a:rPr>
              <a:t>investigate</a:t>
            </a:r>
            <a:r>
              <a:rPr lang="en-US" dirty="0" smtClean="0"/>
              <a:t> the </a:t>
            </a:r>
            <a:r>
              <a:rPr lang="en-US" dirty="0" smtClean="0">
                <a:solidFill>
                  <a:srgbClr val="FF0000"/>
                </a:solidFill>
              </a:rPr>
              <a:t>relationship</a:t>
            </a:r>
            <a:r>
              <a:rPr lang="en-US" dirty="0" smtClean="0"/>
              <a:t> of smoking to cancer.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190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VS Technology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6458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410963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74134"/>
            <a:ext cx="1054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Originates from the Greek word “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tekhnologia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and the Latin word “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techologia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”;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</a:t>
            </a:r>
            <a:r>
              <a:rPr lang="en-US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means</a:t>
            </a:r>
            <a:r>
              <a:rPr lang="en-US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of doing </a:t>
            </a:r>
            <a:r>
              <a:rPr lang="en-US" sz="2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systematically</a:t>
            </a:r>
          </a:p>
          <a:p>
            <a:pPr>
              <a:lnSpc>
                <a:spcPct val="150000"/>
              </a:lnSpc>
            </a:pPr>
            <a:endParaRPr lang="en-US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is the usage and knowledge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tools, techniques, crafts, systems or methods of organization</a:t>
            </a:r>
          </a:p>
          <a:p>
            <a:pPr>
              <a:lnSpc>
                <a:spcPct val="150000"/>
              </a:lnSpc>
            </a:pPr>
            <a:endParaRPr lang="en-US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the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Science to various tasks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6" y="1938885"/>
            <a:ext cx="11360800" cy="11223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Differentiating Science and Technology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3649" y="3318782"/>
            <a:ext cx="562927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Differentiating Science and Technology: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>
                <a:solidFill>
                  <a:srgbClr val="FF0000"/>
                </a:solidFill>
              </a:rPr>
              <a:t>Science and Technology are two different terms which have two different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>
                <a:solidFill>
                  <a:srgbClr val="FF0000"/>
                </a:solidFill>
              </a:rPr>
              <a:t>meanings</a:t>
            </a:r>
          </a:p>
          <a:p>
            <a:pPr lvl="1" indent="-355600" algn="just">
              <a:lnSpc>
                <a:spcPct val="150000"/>
              </a:lnSpc>
              <a:buSzPts val="2000"/>
              <a:buNone/>
            </a:pPr>
            <a:r>
              <a:rPr lang="en-US" sz="2400" dirty="0" smtClean="0"/>
              <a:t>• </a:t>
            </a:r>
            <a:r>
              <a:rPr lang="en-US" sz="2400" dirty="0" smtClean="0">
                <a:solidFill>
                  <a:srgbClr val="FF0000"/>
                </a:solidFill>
              </a:rPr>
              <a:t>Science</a:t>
            </a:r>
            <a:r>
              <a:rPr lang="en-US" sz="2400" dirty="0" smtClean="0"/>
              <a:t> is a knowledge that explains natural phenomena.</a:t>
            </a:r>
          </a:p>
          <a:p>
            <a:pPr lvl="1" indent="-355600" algn="just">
              <a:lnSpc>
                <a:spcPct val="150000"/>
              </a:lnSpc>
              <a:buSzPts val="2000"/>
              <a:buNone/>
            </a:pPr>
            <a:r>
              <a:rPr lang="en-US" sz="2400" dirty="0" smtClean="0"/>
              <a:t>• </a:t>
            </a:r>
            <a:r>
              <a:rPr lang="en-US" sz="2400" dirty="0" smtClean="0">
                <a:solidFill>
                  <a:srgbClr val="FF0000"/>
                </a:solidFill>
              </a:rPr>
              <a:t>Technology</a:t>
            </a:r>
            <a:r>
              <a:rPr lang="en-US" sz="2400" dirty="0" smtClean="0"/>
              <a:t> is a field that is </a:t>
            </a:r>
            <a:r>
              <a:rPr lang="en-US" sz="2400" dirty="0" smtClean="0">
                <a:solidFill>
                  <a:srgbClr val="0070C0"/>
                </a:solidFill>
              </a:rPr>
              <a:t>closely related to the world created by human</a:t>
            </a:r>
            <a:r>
              <a:rPr lang="en-US" sz="2400" dirty="0" smtClean="0"/>
              <a:t> to develop </a:t>
            </a:r>
            <a:r>
              <a:rPr lang="en-US" sz="2400" u="sng" dirty="0" smtClean="0">
                <a:solidFill>
                  <a:srgbClr val="FF0000"/>
                </a:solidFill>
              </a:rPr>
              <a:t>systematic ways in controlling </a:t>
            </a:r>
            <a:r>
              <a:rPr lang="en-US" sz="2400" dirty="0" smtClean="0"/>
              <a:t>either the </a:t>
            </a:r>
            <a:r>
              <a:rPr lang="en-US" sz="2400" u="sng" dirty="0" smtClean="0">
                <a:solidFill>
                  <a:srgbClr val="0070C0"/>
                </a:solidFill>
              </a:rPr>
              <a:t>natural world </a:t>
            </a:r>
            <a:r>
              <a:rPr lang="en-US" sz="2400" dirty="0" smtClean="0"/>
              <a:t>or the </a:t>
            </a:r>
            <a:r>
              <a:rPr lang="en-US" sz="2400" u="sng" dirty="0" smtClean="0">
                <a:solidFill>
                  <a:srgbClr val="0070C0"/>
                </a:solidFill>
              </a:rPr>
              <a:t>man made world</a:t>
            </a:r>
            <a:r>
              <a:rPr lang="en-US" sz="2400" dirty="0" smtClean="0"/>
              <a:t>, as well as involving the </a:t>
            </a:r>
            <a:r>
              <a:rPr lang="en-US" sz="2400" u="sng" dirty="0" smtClean="0">
                <a:solidFill>
                  <a:srgbClr val="FF0000"/>
                </a:solidFill>
              </a:rPr>
              <a:t>process</a:t>
            </a:r>
            <a:r>
              <a:rPr lang="en-US" sz="2400" dirty="0" smtClean="0"/>
              <a:t> of </a:t>
            </a:r>
            <a:r>
              <a:rPr lang="en-US" sz="2400" u="sng" dirty="0" smtClean="0">
                <a:solidFill>
                  <a:srgbClr val="FF0000"/>
                </a:solidFill>
              </a:rPr>
              <a:t>doing</a:t>
            </a:r>
            <a:r>
              <a:rPr lang="en-US" sz="2400" dirty="0" smtClean="0"/>
              <a:t> something.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563" y="1335314"/>
            <a:ext cx="10810875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063" y="1335314"/>
            <a:ext cx="10429875" cy="416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291771"/>
            <a:ext cx="10391775" cy="4136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430" y="763227"/>
            <a:ext cx="11360800" cy="11223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Skills for scientific thinking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9143" y="1753507"/>
            <a:ext cx="9085943" cy="438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</TotalTime>
  <Words>880</Words>
  <Application>Microsoft Office PowerPoint</Application>
  <PresentationFormat>Custom</PresentationFormat>
  <Paragraphs>247</Paragraphs>
  <Slides>40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Slide 1</vt:lpstr>
      <vt:lpstr>Slide 2</vt:lpstr>
      <vt:lpstr>Thinking Scientifically</vt:lpstr>
      <vt:lpstr>Learning Objectives:</vt:lpstr>
      <vt:lpstr>One of the main functions of human mind is  …... THINKING …...</vt:lpstr>
      <vt:lpstr>What is a Thinking?</vt:lpstr>
      <vt:lpstr>Introduction : The Problem                                   </vt:lpstr>
      <vt:lpstr>Much of our thinking, is biased, or partial</vt:lpstr>
      <vt:lpstr>Shoddy (careless) Thinking Is Costly, Both In Money And In Quality Of Life.</vt:lpstr>
      <vt:lpstr>Excellence in thought , however, must be systematically cultivated:</vt:lpstr>
      <vt:lpstr>Slide 11</vt:lpstr>
      <vt:lpstr>Slide 12</vt:lpstr>
      <vt:lpstr>Slide 13</vt:lpstr>
      <vt:lpstr>Slide 14</vt:lpstr>
      <vt:lpstr>Slide 15</vt:lpstr>
      <vt:lpstr>Introduction : The Solution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Differentiating Science and Technology</vt:lpstr>
      <vt:lpstr>Slide 35</vt:lpstr>
      <vt:lpstr>Slide 36</vt:lpstr>
      <vt:lpstr>Slide 37</vt:lpstr>
      <vt:lpstr>Slide 38</vt:lpstr>
      <vt:lpstr>Skills for scientific thinking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258</cp:revision>
  <dcterms:created xsi:type="dcterms:W3CDTF">2023-04-29T09:08:23Z</dcterms:created>
  <dcterms:modified xsi:type="dcterms:W3CDTF">2024-01-29T03:35:35Z</dcterms:modified>
</cp:coreProperties>
</file>