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2" r:id="rId2"/>
  </p:sldMasterIdLst>
  <p:notesMasterIdLst>
    <p:notesMasterId r:id="rId43"/>
  </p:notesMasterIdLst>
  <p:sldIdLst>
    <p:sldId id="537" r:id="rId3"/>
    <p:sldId id="538" r:id="rId4"/>
    <p:sldId id="540" r:id="rId5"/>
    <p:sldId id="542" r:id="rId6"/>
    <p:sldId id="543" r:id="rId7"/>
    <p:sldId id="544" r:id="rId8"/>
    <p:sldId id="545" r:id="rId9"/>
    <p:sldId id="539" r:id="rId10"/>
    <p:sldId id="548" r:id="rId11"/>
    <p:sldId id="549" r:id="rId12"/>
    <p:sldId id="550" r:id="rId13"/>
    <p:sldId id="551" r:id="rId14"/>
    <p:sldId id="552" r:id="rId15"/>
    <p:sldId id="553" r:id="rId16"/>
    <p:sldId id="557" r:id="rId17"/>
    <p:sldId id="541" r:id="rId18"/>
    <p:sldId id="489" r:id="rId19"/>
    <p:sldId id="546" r:id="rId20"/>
    <p:sldId id="547" r:id="rId21"/>
    <p:sldId id="295" r:id="rId22"/>
    <p:sldId id="296" r:id="rId23"/>
    <p:sldId id="534" r:id="rId24"/>
    <p:sldId id="299" r:id="rId25"/>
    <p:sldId id="301" r:id="rId26"/>
    <p:sldId id="302" r:id="rId27"/>
    <p:sldId id="329" r:id="rId28"/>
    <p:sldId id="555" r:id="rId29"/>
    <p:sldId id="303" r:id="rId30"/>
    <p:sldId id="306" r:id="rId31"/>
    <p:sldId id="308" r:id="rId32"/>
    <p:sldId id="556" r:id="rId33"/>
    <p:sldId id="312" r:id="rId34"/>
    <p:sldId id="558" r:id="rId35"/>
    <p:sldId id="313" r:id="rId36"/>
    <p:sldId id="559" r:id="rId37"/>
    <p:sldId id="560" r:id="rId38"/>
    <p:sldId id="561" r:id="rId39"/>
    <p:sldId id="562" r:id="rId40"/>
    <p:sldId id="563" r:id="rId41"/>
    <p:sldId id="49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9DCFF"/>
    <a:srgbClr val="D2EDF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86F1F0-99F9-4C69-B776-7D930A778787}" type="datetimeFigureOut">
              <a:rPr lang="en-US" smtClean="0"/>
              <a:t>9/28/23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97D2ED-22DB-4050-85E7-5CA54F902A9D}" type="slidenum">
              <a:rPr lang="en-US" smtClean="0"/>
              <a:t>‹#›</a:t>
            </a:fld>
            <a:endParaRPr lang="en-US"/>
          </a:p>
        </p:txBody>
      </p:sp>
    </p:spTree>
    <p:extLst>
      <p:ext uri="{BB962C8B-B14F-4D97-AF65-F5344CB8AC3E}">
        <p14:creationId xmlns:p14="http://schemas.microsoft.com/office/powerpoint/2010/main" val="6764302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723732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07393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20796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59170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46738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50888" y="742950"/>
            <a:ext cx="5541962" cy="311785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2734214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50888" y="742950"/>
            <a:ext cx="5541962" cy="311785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2210653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pPr>
              <a:lnSpc>
                <a:spcPct val="100000"/>
              </a:lnSpc>
            </a:pPr>
            <a:r>
              <a:rPr lang="en-US"/>
              <a:t>Multi-platform: All platforms that support the Python development environment support TensorFlow. However, TensorFlow depends on other software such as the NVIDIA CUDA Toolkit and cuDNN to access a supported GPU.</a:t>
            </a:r>
          </a:p>
          <a:p>
            <a:pPr>
              <a:lnSpc>
                <a:spcPct val="100000"/>
              </a:lnSpc>
            </a:pPr>
            <a:r>
              <a:rPr lang="en-US"/>
              <a:t>GPU: TensorFlow supports certain NVIDIA GPUs, which are compatible with NVIDIA CUDA Toolkit versions that meet specific performance standards.</a:t>
            </a:r>
          </a:p>
          <a:p>
            <a:pPr>
              <a:lnSpc>
                <a:spcPct val="100000"/>
              </a:lnSpc>
            </a:pPr>
            <a:r>
              <a:rPr lang="en-US"/>
              <a:t>Distributed: TensorFlow supports distributed computing, allowing graphics to be computed on different processes. These processes may be located on different servers.</a:t>
            </a:r>
          </a:p>
          <a:p>
            <a:pPr>
              <a:lnSpc>
                <a:spcPct val="100000"/>
              </a:lnSpc>
            </a:pPr>
            <a:r>
              <a:rPr lang="en-US"/>
              <a:t>Multi-lingual: TensorFlow primarily uses Python for programming. It also supports C++, Java, and Go application programming interfaces (APIs), but cannot guarantee stability when these languages are used. Similarly, TensorFlow cannot ensure stability when third parties use TensorFlow based on C#, Haskell, Julia, Rust, Ruby, Scala, and R (even PHP). Google recently released a mobile-optimized TensorFlow Lite library for running TensorFlow applications on Android.</a:t>
            </a:r>
          </a:p>
          <a:p>
            <a:pPr>
              <a:lnSpc>
                <a:spcPct val="100000"/>
              </a:lnSpc>
            </a:pPr>
            <a:r>
              <a:rPr lang="en-US"/>
              <a:t>Powerful computing: TensorFlow can achieve optimal performance on Google TPUs, but still strives to deliver high performance on various platforms, which include not only servers and desktops, but also embedded systems and mobile devices.</a:t>
            </a:r>
          </a:p>
          <a:p>
            <a:pPr>
              <a:lnSpc>
                <a:spcPct val="100000"/>
              </a:lnSpc>
            </a:pPr>
            <a:r>
              <a:rPr lang="en-US"/>
              <a:t>Scalability: One of the main advantages of TensorFlow lies in its modular, scalable, and flexible design. Developers can easily port models among the CPU, GPU, and TPU with a few code changes. Python developers can develop their own models by using native and low-level APIs (or core APIs) of TensorFlow, or develop built-in models by using advanced API libraries of TensorFlow. TensorFlow has many built-in and distributed libraries. TensorFlow can be overlaid with an advanced deep learning framework (such as Keras) to serve as an advanced API.</a:t>
            </a:r>
          </a:p>
          <a:p>
            <a:endParaRPr lang="zh-CN" altLang="en-US" dirty="0"/>
          </a:p>
        </p:txBody>
      </p:sp>
      <p:sp>
        <p:nvSpPr>
          <p:cNvPr id="5" name="幻灯片图像占位符 4"/>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26750611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50888" y="742950"/>
            <a:ext cx="5541962" cy="311785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5203096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幻灯片图像占位符 3"/>
          <p:cNvSpPr>
            <a:spLocks noGrp="1" noRot="1" noChangeAspect="1"/>
          </p:cNvSpPr>
          <p:nvPr>
            <p:ph type="sldImg"/>
          </p:nvPr>
        </p:nvSpPr>
        <p:spPr>
          <a:xfrm>
            <a:off x="750888" y="742950"/>
            <a:ext cx="5541962" cy="3117850"/>
          </a:xfrm>
        </p:spPr>
      </p:sp>
      <p:sp>
        <p:nvSpPr>
          <p:cNvPr id="5" name="备注占位符 4"/>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293186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50888" y="742950"/>
            <a:ext cx="5541962" cy="311785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2618935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备注占位符 2"/>
          <p:cNvSpPr>
            <a:spLocks noGrp="1"/>
          </p:cNvSpPr>
          <p:nvPr>
            <p:ph type="body" idx="1"/>
          </p:nvPr>
        </p:nvSpPr>
        <p:spPr/>
        <p:txBody>
          <a:bodyPr/>
          <a:lstStyle/>
          <a:p>
            <a:r>
              <a:rPr lang="en-US"/>
              <a:t>The following describes common APIs in TensorFlow by focusing on code.</a:t>
            </a:r>
          </a:p>
        </p:txBody>
      </p:sp>
      <p:sp>
        <p:nvSpPr>
          <p:cNvPr id="5" name="幻灯片图像占位符 4"/>
          <p:cNvSpPr>
            <a:spLocks noGrp="1" noRot="1" noChangeAspect="1"/>
          </p:cNvSpPr>
          <p:nvPr>
            <p:ph type="sldImg"/>
          </p:nvPr>
        </p:nvSpPr>
        <p:spPr>
          <a:xfrm>
            <a:off x="750888" y="742950"/>
            <a:ext cx="5541962" cy="3117850"/>
          </a:xfrm>
        </p:spPr>
      </p:sp>
    </p:spTree>
    <p:extLst>
      <p:ext uri="{BB962C8B-B14F-4D97-AF65-F5344CB8AC3E}">
        <p14:creationId xmlns:p14="http://schemas.microsoft.com/office/powerpoint/2010/main" val="17673652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50888" y="742950"/>
            <a:ext cx="5541962" cy="311785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14547071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50888" y="742950"/>
            <a:ext cx="5541962" cy="311785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1642122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50888" y="742950"/>
            <a:ext cx="5541962" cy="311785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0657855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50888" y="742950"/>
            <a:ext cx="5541962" cy="311785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27976302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750888" y="742950"/>
            <a:ext cx="5541962" cy="3117850"/>
          </a:xfrm>
        </p:spPr>
      </p:sp>
      <p:sp>
        <p:nvSpPr>
          <p:cNvPr id="3" name="备注占位符 2"/>
          <p:cNvSpPr>
            <a:spLocks noGrp="1"/>
          </p:cNvSpPr>
          <p:nvPr>
            <p:ph type="body" idx="1"/>
          </p:nvPr>
        </p:nvSpPr>
        <p:spPr/>
        <p:txBody>
          <a:bodyPr/>
          <a:lstStyle/>
          <a:p>
            <a:endParaRPr lang="zh-CN" altLang="en-US"/>
          </a:p>
        </p:txBody>
      </p:sp>
    </p:spTree>
    <p:extLst>
      <p:ext uri="{BB962C8B-B14F-4D97-AF65-F5344CB8AC3E}">
        <p14:creationId xmlns:p14="http://schemas.microsoft.com/office/powerpoint/2010/main" val="31527377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77193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9/28/23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475561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9/28/23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1984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9/28/23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057279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9/28/23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20020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9/28/23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7834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9/28/23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48872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9/28/23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8333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9/28/23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499082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9/28/23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6393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9/28/23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601047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9/28/23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9602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0357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4974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19160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33702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08438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8*#仅标题（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731838" y="447468"/>
            <a:ext cx="10728325" cy="497095"/>
          </a:xfrm>
          <a:prstGeom prst="rect">
            <a:avLst/>
          </a:prstGeom>
        </p:spPr>
        <p:txBody>
          <a:bodyPr lIns="0" tIns="0" rIns="0" bIns="0" anchor="t">
            <a:normAutofit/>
          </a:bodyPr>
          <a:lstStyle>
            <a:lvl1pPr>
              <a:defRPr lang="zh-CN" altLang="en-US" baseline="0" dirty="0"/>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Tree>
    <p:extLst>
      <p:ext uri="{BB962C8B-B14F-4D97-AF65-F5344CB8AC3E}">
        <p14:creationId xmlns:p14="http://schemas.microsoft.com/office/powerpoint/2010/main" val="1240469447"/>
      </p:ext>
    </p:extLst>
  </p:cSld>
  <p:clrMapOvr>
    <a:masterClrMapping/>
  </p:clrMapOvr>
  <p:extLst>
    <p:ext uri="{DCECCB84-F9BA-43D5-87BE-67443E8EF086}">
      <p15:sldGuideLst xmlns:p15="http://schemas.microsoft.com/office/powerpoint/2012/main">
        <p15:guide id="1" orient="horz" pos="595">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7*#标题和内容（一行标题）">
    <p:spTree>
      <p:nvGrpSpPr>
        <p:cNvPr id="1" name=""/>
        <p:cNvGrpSpPr/>
        <p:nvPr/>
      </p:nvGrpSpPr>
      <p:grpSpPr>
        <a:xfrm>
          <a:off x="0" y="0"/>
          <a:ext cx="0" cy="0"/>
          <a:chOff x="0" y="0"/>
          <a:chExt cx="0" cy="0"/>
        </a:xfrm>
      </p:grpSpPr>
      <p:sp>
        <p:nvSpPr>
          <p:cNvPr id="3" name="标题 1"/>
          <p:cNvSpPr>
            <a:spLocks noGrp="1"/>
          </p:cNvSpPr>
          <p:nvPr>
            <p:ph type="title" hasCustomPrompt="1"/>
          </p:nvPr>
        </p:nvSpPr>
        <p:spPr>
          <a:xfrm>
            <a:off x="731838" y="447468"/>
            <a:ext cx="10728325" cy="497095"/>
          </a:xfrm>
          <a:prstGeom prst="rect">
            <a:avLst/>
          </a:prstGeom>
        </p:spPr>
        <p:txBody>
          <a:bodyPr lIns="0" tIns="0" rIns="0" bIns="0" anchor="t">
            <a:normAutofit/>
          </a:bodyPr>
          <a:lstStyle>
            <a:lvl1pPr>
              <a:defRPr lang="zh-CN" altLang="en-US" baseline="0" dirty="0">
                <a:latin typeface="Huawei Sans" panose="020C0503030203020204" pitchFamily="34" charset="0"/>
                <a:ea typeface="方正兰亭黑简体" panose="02000000000000000000" pitchFamily="2" charset="-122"/>
              </a:defRPr>
            </a:lvl1pPr>
          </a:lstStyle>
          <a:p>
            <a:pPr marL="0" lvl="0" indent="0" defTabSz="1187798">
              <a:lnSpc>
                <a:spcPts val="3430"/>
              </a:lnSpc>
              <a:spcBef>
                <a:spcPts val="0"/>
              </a:spcBef>
              <a:buFont typeface="Arial" panose="020B0604020202020204" pitchFamily="34" charset="0"/>
            </a:pPr>
            <a:r>
              <a:rPr lang="en-US" altLang="zh-CN" dirty="0"/>
              <a:t>Title</a:t>
            </a:r>
            <a:endParaRPr lang="zh-CN" altLang="en-US" dirty="0"/>
          </a:p>
        </p:txBody>
      </p:sp>
      <p:sp>
        <p:nvSpPr>
          <p:cNvPr id="9" name="文本占位符 6"/>
          <p:cNvSpPr>
            <a:spLocks noGrp="1"/>
          </p:cNvSpPr>
          <p:nvPr>
            <p:ph type="body" sz="quarter" idx="10" hasCustomPrompt="1"/>
          </p:nvPr>
        </p:nvSpPr>
        <p:spPr>
          <a:xfrm>
            <a:off x="731838" y="1052514"/>
            <a:ext cx="10728326" cy="4875042"/>
          </a:xfrm>
          <a:prstGeom prst="rect">
            <a:avLst/>
          </a:prstGeom>
        </p:spPr>
        <p:txBody>
          <a:bodyPr/>
          <a:lstStyle>
            <a:lvl1pPr algn="just" fontAlgn="ctr">
              <a:buClrTx/>
              <a:defRPr baseline="0">
                <a:latin typeface="Huawei Sans" panose="020C0503030203020204" pitchFamily="34" charset="0"/>
                <a:ea typeface="方正兰亭黑简体" panose="02000000000000000000" pitchFamily="2" charset="-122"/>
                <a:cs typeface="Huawei Sans" panose="020C0503030203020204" pitchFamily="34" charset="0"/>
              </a:defRPr>
            </a:lvl1pPr>
          </a:lstStyle>
          <a:p>
            <a:r>
              <a:rPr lang="en-US" altLang="zh-CN" dirty="0"/>
              <a:t>Click here to edit</a:t>
            </a:r>
            <a:endParaRPr lang="zh-CN" altLang="en-US" dirty="0"/>
          </a:p>
        </p:txBody>
      </p:sp>
    </p:spTree>
    <p:extLst>
      <p:ext uri="{BB962C8B-B14F-4D97-AF65-F5344CB8AC3E}">
        <p14:creationId xmlns:p14="http://schemas.microsoft.com/office/powerpoint/2010/main" val="554625941"/>
      </p:ext>
    </p:extLst>
  </p:cSld>
  <p:clrMapOvr>
    <a:masterClrMapping/>
  </p:clrMapOvr>
  <p:extLst>
    <p:ext uri="{DCECCB84-F9BA-43D5-87BE-67443E8EF086}">
      <p15:sldGuideLst xmlns:p15="http://schemas.microsoft.com/office/powerpoint/2012/main">
        <p15:guide id="0" orient="horz" pos="663">
          <p15:clr>
            <a:srgbClr val="FBAE40"/>
          </p15:clr>
        </p15:guide>
        <p15:guide id="1" orient="horz" pos="595">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Freeform: Shape 27">
            <a:extLst>
              <a:ext uri="{FF2B5EF4-FFF2-40B4-BE49-F238E27FC236}">
                <a16:creationId xmlns:a16="http://schemas.microsoft.com/office/drawing/2014/main" id="{9B0F7D69-D93C-4C38-A23D-76E000D691CD}"/>
              </a:ext>
            </a:extLst>
          </p:cNvPr>
          <p:cNvSpPr/>
          <p:nvPr/>
        </p:nvSpPr>
        <p:spPr>
          <a:xfrm>
            <a:off x="0" y="0"/>
            <a:ext cx="3496422" cy="6858000"/>
          </a:xfrm>
          <a:custGeom>
            <a:avLst/>
            <a:gdLst>
              <a:gd name="connsiteX0" fmla="*/ 0 w 3496422"/>
              <a:gd name="connsiteY0" fmla="*/ 0 h 6858000"/>
              <a:gd name="connsiteX1" fmla="*/ 1873399 w 3496422"/>
              <a:gd name="connsiteY1" fmla="*/ 0 h 6858000"/>
              <a:gd name="connsiteX2" fmla="*/ 1895523 w 3496422"/>
              <a:gd name="connsiteY2" fmla="*/ 14997 h 6858000"/>
              <a:gd name="connsiteX3" fmla="*/ 3496422 w 3496422"/>
              <a:gd name="connsiteY3" fmla="*/ 3621656 h 6858000"/>
              <a:gd name="connsiteX4" fmla="*/ 1622072 w 3496422"/>
              <a:gd name="connsiteY4" fmla="*/ 6374814 h 6858000"/>
              <a:gd name="connsiteX5" fmla="*/ 1105424 w 3496422"/>
              <a:gd name="connsiteY5" fmla="*/ 6780599 h 6858000"/>
              <a:gd name="connsiteX6" fmla="*/ 993668 w 3496422"/>
              <a:gd name="connsiteY6" fmla="*/ 6858000 h 6858000"/>
              <a:gd name="connsiteX7" fmla="*/ 0 w 3496422"/>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96422" h="6858000">
                <a:moveTo>
                  <a:pt x="0" y="0"/>
                </a:moveTo>
                <a:lnTo>
                  <a:pt x="1873399" y="0"/>
                </a:lnTo>
                <a:lnTo>
                  <a:pt x="1895523" y="14997"/>
                </a:lnTo>
                <a:cubicBezTo>
                  <a:pt x="2922686" y="754641"/>
                  <a:pt x="3496422" y="2093192"/>
                  <a:pt x="3496422" y="3621656"/>
                </a:cubicBezTo>
                <a:cubicBezTo>
                  <a:pt x="3496422" y="4969131"/>
                  <a:pt x="2567697" y="5602839"/>
                  <a:pt x="1622072" y="6374814"/>
                </a:cubicBezTo>
                <a:cubicBezTo>
                  <a:pt x="1449869" y="6515397"/>
                  <a:pt x="1279242" y="6653108"/>
                  <a:pt x="1105424" y="6780599"/>
                </a:cubicBezTo>
                <a:lnTo>
                  <a:pt x="993668" y="6858000"/>
                </a:lnTo>
                <a:lnTo>
                  <a:pt x="0" y="6858000"/>
                </a:ln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4654295" y="1346268"/>
            <a:ext cx="7060135" cy="3285207"/>
          </a:xfrm>
        </p:spPr>
        <p:txBody>
          <a:bodyPr anchor="b">
            <a:noAutofit/>
          </a:bodyPr>
          <a:lstStyle>
            <a:lvl1pPr algn="l">
              <a:lnSpc>
                <a:spcPct val="120000"/>
              </a:lnSpc>
              <a:defRPr sz="540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4662312" y="4631475"/>
            <a:ext cx="7052117" cy="1150200"/>
          </a:xfrm>
        </p:spPr>
        <p:txBody>
          <a:bodyPr lIns="109728" tIns="109728" rIns="109728" bIns="91440" anchor="t">
            <a:normAutofit/>
          </a:bodyPr>
          <a:lstStyle>
            <a:lvl1pPr marL="0" indent="0" algn="l">
              <a:lnSpc>
                <a:spcPct val="130000"/>
              </a:lnSpc>
              <a:buNone/>
              <a:defRPr sz="2400" baseline="0">
                <a:solidFill>
                  <a:schemeClr val="tx1">
                    <a:lumMod val="85000"/>
                    <a:lumOff val="1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9">
            <a:extLst>
              <a:ext uri="{FF2B5EF4-FFF2-40B4-BE49-F238E27FC236}">
                <a16:creationId xmlns:a16="http://schemas.microsoft.com/office/drawing/2014/main" id="{123E5C65-E22A-4865-9449-10140D62B655}"/>
              </a:ext>
            </a:extLst>
          </p:cNvPr>
          <p:cNvSpPr>
            <a:spLocks noGrp="1"/>
          </p:cNvSpPr>
          <p:nvPr>
            <p:ph type="dt" sz="half" idx="10"/>
          </p:nvPr>
        </p:nvSpPr>
        <p:spPr>
          <a:xfrm>
            <a:off x="4654295" y="617415"/>
            <a:ext cx="7123723" cy="457200"/>
          </a:xfrm>
        </p:spPr>
        <p:txBody>
          <a:bodyPr/>
          <a:lstStyle>
            <a:lvl1pPr algn="l">
              <a:defRPr/>
            </a:lvl1pPr>
          </a:lstStyle>
          <a:p>
            <a:fld id="{12241623-A064-4BED-B073-BA4D61433402}" type="datetime1">
              <a:rPr lang="en-US" smtClean="0"/>
              <a:t>9/28/23</a:t>
            </a:fld>
            <a:endParaRPr lang="en-US" dirty="0"/>
          </a:p>
        </p:txBody>
      </p:sp>
      <p:sp>
        <p:nvSpPr>
          <p:cNvPr id="24" name="Footer Placeholder 23">
            <a:extLst>
              <a:ext uri="{FF2B5EF4-FFF2-40B4-BE49-F238E27FC236}">
                <a16:creationId xmlns:a16="http://schemas.microsoft.com/office/drawing/2014/main" id="{EF9C3DE0-E7F5-4B4D-B5AF-CDE724CE79A3}"/>
              </a:ext>
            </a:extLst>
          </p:cNvPr>
          <p:cNvSpPr>
            <a:spLocks noGrp="1"/>
          </p:cNvSpPr>
          <p:nvPr>
            <p:ph type="ftr" sz="quarter" idx="11"/>
          </p:nvPr>
        </p:nvSpPr>
        <p:spPr>
          <a:xfrm>
            <a:off x="4654295" y="6170490"/>
            <a:ext cx="5588349" cy="457200"/>
          </a:xfrm>
        </p:spPr>
        <p:txBody>
          <a:bodyPr/>
          <a:lstStyle/>
          <a:p>
            <a:endParaRPr lang="en-US" dirty="0"/>
          </a:p>
        </p:txBody>
      </p:sp>
      <p:sp>
        <p:nvSpPr>
          <p:cNvPr id="25" name="Slide Number Placeholder 24">
            <a:extLst>
              <a:ext uri="{FF2B5EF4-FFF2-40B4-BE49-F238E27FC236}">
                <a16:creationId xmlns:a16="http://schemas.microsoft.com/office/drawing/2014/main" id="{48C1E146-840A-4217-B63E-62E5CF8909C2}"/>
              </a:ext>
            </a:extLst>
          </p:cNvPr>
          <p:cNvSpPr>
            <a:spLocks noGrp="1"/>
          </p:cNvSpPr>
          <p:nvPr>
            <p:ph type="sldNum" sz="quarter" idx="12"/>
          </p:nvPr>
        </p:nvSpPr>
        <p:spPr>
          <a:xfrm>
            <a:off x="10515600" y="6170490"/>
            <a:ext cx="1198829" cy="457200"/>
          </a:xfrm>
        </p:spPr>
        <p:txBody>
          <a:bodyPr/>
          <a:lstStyle>
            <a:lvl1pPr algn="r">
              <a:defRPr/>
            </a:lvl1pPr>
          </a:lstStyle>
          <a:p>
            <a:fld id="{FAEF9944-A4F6-4C59-AEBD-678D6480B8EA}" type="slidenum">
              <a:rPr lang="en-US" smtClean="0"/>
              <a:pPr/>
              <a:t>‹#›</a:t>
            </a:fld>
            <a:endParaRPr lang="en-US" dirty="0"/>
          </a:p>
        </p:txBody>
      </p:sp>
      <p:sp>
        <p:nvSpPr>
          <p:cNvPr id="4" name="Freeform: Shape 3">
            <a:extLst>
              <a:ext uri="{FF2B5EF4-FFF2-40B4-BE49-F238E27FC236}">
                <a16:creationId xmlns:a16="http://schemas.microsoft.com/office/drawing/2014/main" id="{8CD419D4-EA9D-42D9-BF62-B07F0B7B672B}"/>
              </a:ext>
            </a:extLst>
          </p:cNvPr>
          <p:cNvSpPr/>
          <p:nvPr/>
        </p:nvSpPr>
        <p:spPr>
          <a:xfrm>
            <a:off x="1375409" y="0"/>
            <a:ext cx="252972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5" name="Freeform: Shape 4">
            <a:extLst>
              <a:ext uri="{FF2B5EF4-FFF2-40B4-BE49-F238E27FC236}">
                <a16:creationId xmlns:a16="http://schemas.microsoft.com/office/drawing/2014/main" id="{1C6FEC9B-9608-4181-A9E5-A1B80E72021C}"/>
              </a:ext>
            </a:extLst>
          </p:cNvPr>
          <p:cNvSpPr/>
          <p:nvPr/>
        </p:nvSpPr>
        <p:spPr>
          <a:xfrm>
            <a:off x="1155402" y="0"/>
            <a:ext cx="2536434"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 name="Freeform: Shape 5">
            <a:extLst>
              <a:ext uri="{FF2B5EF4-FFF2-40B4-BE49-F238E27FC236}">
                <a16:creationId xmlns:a16="http://schemas.microsoft.com/office/drawing/2014/main" id="{AB1564ED-F26F-451D-97D6-A6EC3E83FD55}"/>
              </a:ext>
            </a:extLst>
          </p:cNvPr>
          <p:cNvSpPr/>
          <p:nvPr/>
        </p:nvSpPr>
        <p:spPr>
          <a:xfrm>
            <a:off x="924161" y="0"/>
            <a:ext cx="2261351" cy="6858000"/>
          </a:xfrm>
          <a:custGeom>
            <a:avLst/>
            <a:gdLst>
              <a:gd name="connsiteX0" fmla="*/ 879731 w 2521425"/>
              <a:gd name="connsiteY0" fmla="*/ 0 h 6858000"/>
              <a:gd name="connsiteX1" fmla="*/ 898402 w 2521425"/>
              <a:gd name="connsiteY1" fmla="*/ 0 h 6858000"/>
              <a:gd name="connsiteX2" fmla="*/ 920526 w 2521425"/>
              <a:gd name="connsiteY2" fmla="*/ 14997 h 6858000"/>
              <a:gd name="connsiteX3" fmla="*/ 2521425 w 2521425"/>
              <a:gd name="connsiteY3" fmla="*/ 3621656 h 6858000"/>
              <a:gd name="connsiteX4" fmla="*/ 647075 w 2521425"/>
              <a:gd name="connsiteY4" fmla="*/ 6374814 h 6858000"/>
              <a:gd name="connsiteX5" fmla="*/ 130427 w 2521425"/>
              <a:gd name="connsiteY5" fmla="*/ 6780599 h 6858000"/>
              <a:gd name="connsiteX6" fmla="*/ 18671 w 2521425"/>
              <a:gd name="connsiteY6" fmla="*/ 6858000 h 6858000"/>
              <a:gd name="connsiteX7" fmla="*/ 0 w 2521425"/>
              <a:gd name="connsiteY7" fmla="*/ 6858000 h 6858000"/>
              <a:gd name="connsiteX8" fmla="*/ 111756 w 2521425"/>
              <a:gd name="connsiteY8" fmla="*/ 6780599 h 6858000"/>
              <a:gd name="connsiteX9" fmla="*/ 628404 w 2521425"/>
              <a:gd name="connsiteY9" fmla="*/ 6374814 h 6858000"/>
              <a:gd name="connsiteX10" fmla="*/ 2502754 w 2521425"/>
              <a:gd name="connsiteY10" fmla="*/ 3621656 h 6858000"/>
              <a:gd name="connsiteX11" fmla="*/ 901855 w 2521425"/>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1425" h="6858000">
                <a:moveTo>
                  <a:pt x="879731" y="0"/>
                </a:moveTo>
                <a:lnTo>
                  <a:pt x="898402" y="0"/>
                </a:lnTo>
                <a:lnTo>
                  <a:pt x="920526" y="14997"/>
                </a:lnTo>
                <a:cubicBezTo>
                  <a:pt x="1947689" y="754641"/>
                  <a:pt x="2521425" y="2093192"/>
                  <a:pt x="2521425" y="3621656"/>
                </a:cubicBezTo>
                <a:cubicBezTo>
                  <a:pt x="2521425" y="4969131"/>
                  <a:pt x="1592700" y="5602839"/>
                  <a:pt x="647075" y="6374814"/>
                </a:cubicBezTo>
                <a:cubicBezTo>
                  <a:pt x="474872" y="6515397"/>
                  <a:pt x="304245" y="6653108"/>
                  <a:pt x="130427" y="6780599"/>
                </a:cubicBezTo>
                <a:lnTo>
                  <a:pt x="18671"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Tree>
    <p:extLst>
      <p:ext uri="{BB962C8B-B14F-4D97-AF65-F5344CB8AC3E}">
        <p14:creationId xmlns:p14="http://schemas.microsoft.com/office/powerpoint/2010/main" val="39310603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6923EF53-7767-4C94-BEF6-D452927945DA}"/>
              </a:ext>
            </a:extLst>
          </p:cNvPr>
          <p:cNvSpPr>
            <a:spLocks noGrp="1"/>
          </p:cNvSpPr>
          <p:nvPr>
            <p:ph type="dt" sz="half" idx="10"/>
          </p:nvPr>
        </p:nvSpPr>
        <p:spPr/>
        <p:txBody>
          <a:bodyPr/>
          <a:lstStyle/>
          <a:p>
            <a:fld id="{22F3E5F3-28EE-488F-BD53-B744C06C3DEC}" type="datetime1">
              <a:rPr lang="en-US" smtClean="0"/>
              <a:t>9/28/23</a:t>
            </a:fld>
            <a:endParaRPr lang="en-US" dirty="0"/>
          </a:p>
        </p:txBody>
      </p:sp>
      <p:sp>
        <p:nvSpPr>
          <p:cNvPr id="11" name="Footer Placeholder 10">
            <a:extLst>
              <a:ext uri="{FF2B5EF4-FFF2-40B4-BE49-F238E27FC236}">
                <a16:creationId xmlns:a16="http://schemas.microsoft.com/office/drawing/2014/main" id="{ACF12700-F905-4CFA-970C-C81E05A64D5B}"/>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DA1B1EE2-BCA3-432B-A32D-B04C7F1DD93F}"/>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47020418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B84A89F5-6982-40AE-8108-88B93E85C8FF}"/>
              </a:ext>
            </a:extLst>
          </p:cNvPr>
          <p:cNvGrpSpPr/>
          <p:nvPr/>
        </p:nvGrpSpPr>
        <p:grpSpPr>
          <a:xfrm>
            <a:off x="3124577" y="0"/>
            <a:ext cx="4389519" cy="2916937"/>
            <a:chOff x="3124577" y="0"/>
            <a:chExt cx="4389519" cy="2916937"/>
          </a:xfrm>
        </p:grpSpPr>
        <p:sp>
          <p:nvSpPr>
            <p:cNvPr id="49" name="Freeform: Shape 48">
              <a:extLst>
                <a:ext uri="{FF2B5EF4-FFF2-40B4-BE49-F238E27FC236}">
                  <a16:creationId xmlns:a16="http://schemas.microsoft.com/office/drawing/2014/main" id="{B80BED93-E30B-4492-A268-84C33CA4F067}"/>
                </a:ext>
              </a:extLst>
            </p:cNvPr>
            <p:cNvSpPr/>
            <p:nvPr/>
          </p:nvSpPr>
          <p:spPr>
            <a:xfrm>
              <a:off x="3320637" y="0"/>
              <a:ext cx="4013331" cy="2742133"/>
            </a:xfrm>
            <a:custGeom>
              <a:avLst/>
              <a:gdLst>
                <a:gd name="connsiteX0" fmla="*/ 294151 w 4013331"/>
                <a:gd name="connsiteY0" fmla="*/ 0 h 2742133"/>
                <a:gd name="connsiteX1" fmla="*/ 3844057 w 4013331"/>
                <a:gd name="connsiteY1" fmla="*/ 0 h 2742133"/>
                <a:gd name="connsiteX2" fmla="*/ 3892490 w 4013331"/>
                <a:gd name="connsiteY2" fmla="*/ 131440 h 2742133"/>
                <a:gd name="connsiteX3" fmla="*/ 4013331 w 4013331"/>
                <a:gd name="connsiteY3" fmla="*/ 941251 h 2742133"/>
                <a:gd name="connsiteX4" fmla="*/ 3804827 w 4013331"/>
                <a:gd name="connsiteY4" fmla="*/ 1540292 h 2742133"/>
                <a:gd name="connsiteX5" fmla="*/ 3187498 w 4013331"/>
                <a:gd name="connsiteY5" fmla="*/ 2098087 h 2742133"/>
                <a:gd name="connsiteX6" fmla="*/ 3051769 w 4013331"/>
                <a:gd name="connsiteY6" fmla="*/ 2204787 h 2742133"/>
                <a:gd name="connsiteX7" fmla="*/ 1936476 w 4013331"/>
                <a:gd name="connsiteY7" fmla="*/ 2742133 h 2742133"/>
                <a:gd name="connsiteX8" fmla="*/ 467303 w 4013331"/>
                <a:gd name="connsiteY8" fmla="*/ 1868695 h 2742133"/>
                <a:gd name="connsiteX9" fmla="*/ 310732 w 4013331"/>
                <a:gd name="connsiteY9" fmla="*/ 1645244 h 2742133"/>
                <a:gd name="connsiteX10" fmla="*/ 0 w 4013331"/>
                <a:gd name="connsiteY10" fmla="*/ 941251 h 2742133"/>
                <a:gd name="connsiteX11" fmla="*/ 187749 w 4013331"/>
                <a:gd name="connsiteY11" fmla="*/ 183076 h 2742133"/>
                <a:gd name="connsiteX12" fmla="*/ 288888 w 4013331"/>
                <a:gd name="connsiteY12" fmla="*/ 7329 h 2742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013331" h="2742133">
                  <a:moveTo>
                    <a:pt x="294151" y="0"/>
                  </a:moveTo>
                  <a:lnTo>
                    <a:pt x="3844057" y="0"/>
                  </a:lnTo>
                  <a:lnTo>
                    <a:pt x="3892490" y="131440"/>
                  </a:lnTo>
                  <a:cubicBezTo>
                    <a:pt x="3971777" y="378867"/>
                    <a:pt x="4013331" y="652783"/>
                    <a:pt x="4013331" y="941251"/>
                  </a:cubicBezTo>
                  <a:cubicBezTo>
                    <a:pt x="4013331" y="1171430"/>
                    <a:pt x="3948997" y="1356167"/>
                    <a:pt x="3804827" y="1540292"/>
                  </a:cubicBezTo>
                  <a:cubicBezTo>
                    <a:pt x="3654026" y="1732895"/>
                    <a:pt x="3427436" y="1910292"/>
                    <a:pt x="3187498" y="2098087"/>
                  </a:cubicBezTo>
                  <a:cubicBezTo>
                    <a:pt x="3143231" y="2132693"/>
                    <a:pt x="3097499" y="2168522"/>
                    <a:pt x="3051769" y="2204787"/>
                  </a:cubicBezTo>
                  <a:cubicBezTo>
                    <a:pt x="2642425" y="2529345"/>
                    <a:pt x="2343664" y="2742133"/>
                    <a:pt x="1936476" y="2742133"/>
                  </a:cubicBezTo>
                  <a:cubicBezTo>
                    <a:pt x="1316045" y="2742133"/>
                    <a:pt x="876647" y="2480932"/>
                    <a:pt x="467303" y="1868695"/>
                  </a:cubicBezTo>
                  <a:cubicBezTo>
                    <a:pt x="413736" y="1788559"/>
                    <a:pt x="361372" y="1715679"/>
                    <a:pt x="310732" y="1645244"/>
                  </a:cubicBezTo>
                  <a:cubicBezTo>
                    <a:pt x="100850" y="1353195"/>
                    <a:pt x="0" y="1201315"/>
                    <a:pt x="0" y="941251"/>
                  </a:cubicBezTo>
                  <a:cubicBezTo>
                    <a:pt x="0" y="683021"/>
                    <a:pt x="63214" y="427935"/>
                    <a:pt x="187749" y="183076"/>
                  </a:cubicBezTo>
                  <a:cubicBezTo>
                    <a:pt x="218215" y="123194"/>
                    <a:pt x="251953" y="64578"/>
                    <a:pt x="288888" y="7329"/>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0" name="Freeform: Shape 49">
              <a:extLst>
                <a:ext uri="{FF2B5EF4-FFF2-40B4-BE49-F238E27FC236}">
                  <a16:creationId xmlns:a16="http://schemas.microsoft.com/office/drawing/2014/main" id="{965F60C1-CD8B-4326-9B24-3D197CF382A6}"/>
                </a:ext>
              </a:extLst>
            </p:cNvPr>
            <p:cNvSpPr/>
            <p:nvPr/>
          </p:nvSpPr>
          <p:spPr>
            <a:xfrm>
              <a:off x="3566319" y="0"/>
              <a:ext cx="3401415" cy="2440484"/>
            </a:xfrm>
            <a:custGeom>
              <a:avLst/>
              <a:gdLst>
                <a:gd name="connsiteX0" fmla="*/ 332917 w 3401415"/>
                <a:gd name="connsiteY0" fmla="*/ 0 h 2440484"/>
                <a:gd name="connsiteX1" fmla="*/ 3207137 w 3401415"/>
                <a:gd name="connsiteY1" fmla="*/ 0 h 2440484"/>
                <a:gd name="connsiteX2" fmla="*/ 3242654 w 3401415"/>
                <a:gd name="connsiteY2" fmla="*/ 74937 h 2440484"/>
                <a:gd name="connsiteX3" fmla="*/ 3401415 w 3401415"/>
                <a:gd name="connsiteY3" fmla="*/ 914184 h 2440484"/>
                <a:gd name="connsiteX4" fmla="*/ 3224702 w 3401415"/>
                <a:gd name="connsiteY4" fmla="*/ 1421888 h 2440484"/>
                <a:gd name="connsiteX5" fmla="*/ 2701498 w 3401415"/>
                <a:gd name="connsiteY5" fmla="*/ 1894635 h 2440484"/>
                <a:gd name="connsiteX6" fmla="*/ 2586463 w 3401415"/>
                <a:gd name="connsiteY6" fmla="*/ 1985068 h 2440484"/>
                <a:gd name="connsiteX7" fmla="*/ 1641219 w 3401415"/>
                <a:gd name="connsiteY7" fmla="*/ 2440484 h 2440484"/>
                <a:gd name="connsiteX8" fmla="*/ 396053 w 3401415"/>
                <a:gd name="connsiteY8" fmla="*/ 1700219 h 2440484"/>
                <a:gd name="connsiteX9" fmla="*/ 263354 w 3401415"/>
                <a:gd name="connsiteY9" fmla="*/ 1510839 h 2440484"/>
                <a:gd name="connsiteX10" fmla="*/ 0 w 3401415"/>
                <a:gd name="connsiteY10" fmla="*/ 914184 h 2440484"/>
                <a:gd name="connsiteX11" fmla="*/ 159122 w 3401415"/>
                <a:gd name="connsiteY11" fmla="*/ 271610 h 2440484"/>
                <a:gd name="connsiteX12" fmla="*/ 244841 w 3401415"/>
                <a:gd name="connsiteY12" fmla="*/ 122658 h 2440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01415" h="2440484">
                  <a:moveTo>
                    <a:pt x="332917" y="0"/>
                  </a:moveTo>
                  <a:lnTo>
                    <a:pt x="3207137" y="0"/>
                  </a:lnTo>
                  <a:lnTo>
                    <a:pt x="3242654" y="74937"/>
                  </a:lnTo>
                  <a:cubicBezTo>
                    <a:pt x="3346386" y="322243"/>
                    <a:pt x="3401415" y="608579"/>
                    <a:pt x="3401415" y="914184"/>
                  </a:cubicBezTo>
                  <a:cubicBezTo>
                    <a:pt x="3401415" y="1109268"/>
                    <a:pt x="3346890" y="1265837"/>
                    <a:pt x="3224702" y="1421888"/>
                  </a:cubicBezTo>
                  <a:cubicBezTo>
                    <a:pt x="3096894" y="1585125"/>
                    <a:pt x="2904852" y="1735475"/>
                    <a:pt x="2701498" y="1894635"/>
                  </a:cubicBezTo>
                  <a:cubicBezTo>
                    <a:pt x="2663980" y="1923966"/>
                    <a:pt x="2625221" y="1954332"/>
                    <a:pt x="2586463" y="1985068"/>
                  </a:cubicBezTo>
                  <a:cubicBezTo>
                    <a:pt x="2239532" y="2260140"/>
                    <a:pt x="1986324" y="2440484"/>
                    <a:pt x="1641219" y="2440484"/>
                  </a:cubicBezTo>
                  <a:cubicBezTo>
                    <a:pt x="1115386" y="2440484"/>
                    <a:pt x="742984" y="2219109"/>
                    <a:pt x="396053" y="1700219"/>
                  </a:cubicBezTo>
                  <a:cubicBezTo>
                    <a:pt x="350653" y="1632303"/>
                    <a:pt x="306273" y="1570535"/>
                    <a:pt x="263354" y="1510839"/>
                  </a:cubicBezTo>
                  <a:cubicBezTo>
                    <a:pt x="85473" y="1263318"/>
                    <a:pt x="0" y="1134597"/>
                    <a:pt x="0" y="914184"/>
                  </a:cubicBezTo>
                  <a:cubicBezTo>
                    <a:pt x="0" y="695327"/>
                    <a:pt x="53576" y="479135"/>
                    <a:pt x="159122" y="271610"/>
                  </a:cubicBezTo>
                  <a:cubicBezTo>
                    <a:pt x="184943" y="220858"/>
                    <a:pt x="213538" y="171179"/>
                    <a:pt x="244841" y="122658"/>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1" name="Freeform: Shape 50">
              <a:extLst>
                <a:ext uri="{FF2B5EF4-FFF2-40B4-BE49-F238E27FC236}">
                  <a16:creationId xmlns:a16="http://schemas.microsoft.com/office/drawing/2014/main" id="{69511D06-104E-440E-8049-4CDCE4B87E96}"/>
                </a:ext>
              </a:extLst>
            </p:cNvPr>
            <p:cNvSpPr/>
            <p:nvPr/>
          </p:nvSpPr>
          <p:spPr>
            <a:xfrm>
              <a:off x="3232490" y="0"/>
              <a:ext cx="4164597" cy="2817185"/>
            </a:xfrm>
            <a:custGeom>
              <a:avLst/>
              <a:gdLst>
                <a:gd name="connsiteX0" fmla="*/ 237339 w 4130517"/>
                <a:gd name="connsiteY0" fmla="*/ 0 h 2806419"/>
                <a:gd name="connsiteX1" fmla="*/ 3997489 w 4130517"/>
                <a:gd name="connsiteY1" fmla="*/ 0 h 2806419"/>
                <a:gd name="connsiteX2" fmla="*/ 4006148 w 4130517"/>
                <a:gd name="connsiteY2" fmla="*/ 24333 h 2806419"/>
                <a:gd name="connsiteX3" fmla="*/ 4130517 w 4130517"/>
                <a:gd name="connsiteY3" fmla="*/ 887307 h 2806419"/>
                <a:gd name="connsiteX4" fmla="*/ 3915925 w 4130517"/>
                <a:gd name="connsiteY4" fmla="*/ 1525677 h 2806419"/>
                <a:gd name="connsiteX5" fmla="*/ 3280571 w 4130517"/>
                <a:gd name="connsiteY5" fmla="*/ 2120090 h 2806419"/>
                <a:gd name="connsiteX6" fmla="*/ 3140878 w 4130517"/>
                <a:gd name="connsiteY6" fmla="*/ 2233796 h 2806419"/>
                <a:gd name="connsiteX7" fmla="*/ 1993019 w 4130517"/>
                <a:gd name="connsiteY7" fmla="*/ 2806419 h 2806419"/>
                <a:gd name="connsiteX8" fmla="*/ 480948 w 4130517"/>
                <a:gd name="connsiteY8" fmla="*/ 1875638 h 2806419"/>
                <a:gd name="connsiteX9" fmla="*/ 319805 w 4130517"/>
                <a:gd name="connsiteY9" fmla="*/ 1637519 h 2806419"/>
                <a:gd name="connsiteX10" fmla="*/ 0 w 4130517"/>
                <a:gd name="connsiteY10" fmla="*/ 887307 h 2806419"/>
                <a:gd name="connsiteX11" fmla="*/ 193231 w 4130517"/>
                <a:gd name="connsiteY11" fmla="*/ 79360 h 2806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130517" h="2806419">
                  <a:moveTo>
                    <a:pt x="237339" y="0"/>
                  </a:moveTo>
                  <a:lnTo>
                    <a:pt x="3997489" y="0"/>
                  </a:lnTo>
                  <a:lnTo>
                    <a:pt x="4006148" y="24333"/>
                  </a:lnTo>
                  <a:cubicBezTo>
                    <a:pt x="4087750" y="288004"/>
                    <a:pt x="4130517" y="579903"/>
                    <a:pt x="4130517" y="887307"/>
                  </a:cubicBezTo>
                  <a:cubicBezTo>
                    <a:pt x="4130517" y="1132599"/>
                    <a:pt x="4064304" y="1329464"/>
                    <a:pt x="3915925" y="1525677"/>
                  </a:cubicBezTo>
                  <a:cubicBezTo>
                    <a:pt x="3760721" y="1730924"/>
                    <a:pt x="3527514" y="1919967"/>
                    <a:pt x="3280571" y="2120090"/>
                  </a:cubicBezTo>
                  <a:cubicBezTo>
                    <a:pt x="3235011" y="2156968"/>
                    <a:pt x="3187944" y="2195151"/>
                    <a:pt x="3140878" y="2233796"/>
                  </a:cubicBezTo>
                  <a:cubicBezTo>
                    <a:pt x="2719582" y="2579662"/>
                    <a:pt x="2412097" y="2806419"/>
                    <a:pt x="1993019" y="2806419"/>
                  </a:cubicBezTo>
                  <a:cubicBezTo>
                    <a:pt x="1354472" y="2806419"/>
                    <a:pt x="902244" y="2528070"/>
                    <a:pt x="480948" y="1875638"/>
                  </a:cubicBezTo>
                  <a:cubicBezTo>
                    <a:pt x="425816" y="1790244"/>
                    <a:pt x="371924" y="1712578"/>
                    <a:pt x="319805" y="1637519"/>
                  </a:cubicBezTo>
                  <a:cubicBezTo>
                    <a:pt x="103795" y="1326296"/>
                    <a:pt x="0" y="1164446"/>
                    <a:pt x="0" y="887307"/>
                  </a:cubicBezTo>
                  <a:cubicBezTo>
                    <a:pt x="0" y="612125"/>
                    <a:pt x="65060" y="340293"/>
                    <a:pt x="193231" y="7936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2" name="Freeform: Shape 51">
              <a:extLst>
                <a:ext uri="{FF2B5EF4-FFF2-40B4-BE49-F238E27FC236}">
                  <a16:creationId xmlns:a16="http://schemas.microsoft.com/office/drawing/2014/main" id="{164F6B39-7B0A-4839-9F52-1FFA2044F248}"/>
                </a:ext>
              </a:extLst>
            </p:cNvPr>
            <p:cNvSpPr/>
            <p:nvPr/>
          </p:nvSpPr>
          <p:spPr>
            <a:xfrm>
              <a:off x="3124577" y="0"/>
              <a:ext cx="4389519" cy="2916937"/>
            </a:xfrm>
            <a:custGeom>
              <a:avLst/>
              <a:gdLst>
                <a:gd name="connsiteX0" fmla="*/ 208215 w 4389519"/>
                <a:gd name="connsiteY0" fmla="*/ 0 h 2916937"/>
                <a:gd name="connsiteX1" fmla="*/ 4284014 w 4389519"/>
                <a:gd name="connsiteY1" fmla="*/ 0 h 2916937"/>
                <a:gd name="connsiteX2" fmla="*/ 4335794 w 4389519"/>
                <a:gd name="connsiteY2" fmla="*/ 207911 h 2916937"/>
                <a:gd name="connsiteX3" fmla="*/ 4376420 w 4389519"/>
                <a:gd name="connsiteY3" fmla="*/ 1078865 h 2916937"/>
                <a:gd name="connsiteX4" fmla="*/ 4090147 w 4389519"/>
                <a:gd name="connsiteY4" fmla="*/ 1734728 h 2916937"/>
                <a:gd name="connsiteX5" fmla="*/ 3362552 w 4389519"/>
                <a:gd name="connsiteY5" fmla="*/ 2305097 h 2916937"/>
                <a:gd name="connsiteX6" fmla="*/ 3204152 w 4389519"/>
                <a:gd name="connsiteY6" fmla="*/ 2412521 h 2916937"/>
                <a:gd name="connsiteX7" fmla="*/ 1936072 w 4389519"/>
                <a:gd name="connsiteY7" fmla="*/ 2912360 h 2916937"/>
                <a:gd name="connsiteX8" fmla="*/ 421690 w 4389519"/>
                <a:gd name="connsiteY8" fmla="*/ 1787063 h 2916937"/>
                <a:gd name="connsiteX9" fmla="*/ 273167 w 4389519"/>
                <a:gd name="connsiteY9" fmla="*/ 1520080 h 2916937"/>
                <a:gd name="connsiteX10" fmla="*/ 4118 w 4389519"/>
                <a:gd name="connsiteY10" fmla="*/ 696338 h 2916937"/>
                <a:gd name="connsiteX11" fmla="*/ 175984 w 4389519"/>
                <a:gd name="connsiteY11" fmla="*/ 60381 h 29169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89519" h="2916937">
                  <a:moveTo>
                    <a:pt x="208215" y="0"/>
                  </a:moveTo>
                  <a:lnTo>
                    <a:pt x="4284014" y="0"/>
                  </a:lnTo>
                  <a:lnTo>
                    <a:pt x="4335794" y="207911"/>
                  </a:lnTo>
                  <a:cubicBezTo>
                    <a:pt x="4388748" y="479686"/>
                    <a:pt x="4403109" y="773803"/>
                    <a:pt x="4376420" y="1078865"/>
                  </a:cubicBezTo>
                  <a:cubicBezTo>
                    <a:pt x="4353703" y="1338514"/>
                    <a:pt x="4265383" y="1540772"/>
                    <a:pt x="4090147" y="1734728"/>
                  </a:cubicBezTo>
                  <a:cubicBezTo>
                    <a:pt x="3906850" y="1937616"/>
                    <a:pt x="3642485" y="2116128"/>
                    <a:pt x="3362552" y="2305097"/>
                  </a:cubicBezTo>
                  <a:cubicBezTo>
                    <a:pt x="3310910" y="2339914"/>
                    <a:pt x="3257553" y="2375972"/>
                    <a:pt x="3204152" y="2412521"/>
                  </a:cubicBezTo>
                  <a:cubicBezTo>
                    <a:pt x="2726165" y="2739616"/>
                    <a:pt x="2379682" y="2951171"/>
                    <a:pt x="1936072" y="2912360"/>
                  </a:cubicBezTo>
                  <a:cubicBezTo>
                    <a:pt x="1260148" y="2853224"/>
                    <a:pt x="807225" y="2516700"/>
                    <a:pt x="421690" y="1787063"/>
                  </a:cubicBezTo>
                  <a:cubicBezTo>
                    <a:pt x="371240" y="1691563"/>
                    <a:pt x="321385" y="1604361"/>
                    <a:pt x="273167" y="1520080"/>
                  </a:cubicBezTo>
                  <a:cubicBezTo>
                    <a:pt x="73334" y="1170636"/>
                    <a:pt x="-21548" y="989700"/>
                    <a:pt x="4118" y="696338"/>
                  </a:cubicBezTo>
                  <a:cubicBezTo>
                    <a:pt x="23232" y="477870"/>
                    <a:pt x="80908" y="264786"/>
                    <a:pt x="175984" y="60381"/>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grpSp>
      <p:grpSp>
        <p:nvGrpSpPr>
          <p:cNvPr id="8" name="Group 7">
            <a:extLst>
              <a:ext uri="{FF2B5EF4-FFF2-40B4-BE49-F238E27FC236}">
                <a16:creationId xmlns:a16="http://schemas.microsoft.com/office/drawing/2014/main" id="{03099122-D80B-4389-A1CF-52C635217F4B}"/>
              </a:ext>
            </a:extLst>
          </p:cNvPr>
          <p:cNvGrpSpPr/>
          <p:nvPr/>
        </p:nvGrpSpPr>
        <p:grpSpPr>
          <a:xfrm>
            <a:off x="8122942" y="0"/>
            <a:ext cx="4069058" cy="3547008"/>
            <a:chOff x="8122942" y="0"/>
            <a:chExt cx="4069058" cy="3547008"/>
          </a:xfrm>
        </p:grpSpPr>
        <p:sp>
          <p:nvSpPr>
            <p:cNvPr id="54" name="Freeform: Shape 53">
              <a:extLst>
                <a:ext uri="{FF2B5EF4-FFF2-40B4-BE49-F238E27FC236}">
                  <a16:creationId xmlns:a16="http://schemas.microsoft.com/office/drawing/2014/main" id="{CA535D59-CDAA-4AA9-84AC-A6142E857FE2}"/>
                </a:ext>
              </a:extLst>
            </p:cNvPr>
            <p:cNvSpPr/>
            <p:nvPr/>
          </p:nvSpPr>
          <p:spPr>
            <a:xfrm>
              <a:off x="8122942" y="0"/>
              <a:ext cx="4069058" cy="3547008"/>
            </a:xfrm>
            <a:custGeom>
              <a:avLst/>
              <a:gdLst>
                <a:gd name="connsiteX0" fmla="*/ 305212 w 4069058"/>
                <a:gd name="connsiteY0" fmla="*/ 0 h 3547008"/>
                <a:gd name="connsiteX1" fmla="*/ 4069058 w 4069058"/>
                <a:gd name="connsiteY1" fmla="*/ 0 h 3547008"/>
                <a:gd name="connsiteX2" fmla="*/ 4069058 w 4069058"/>
                <a:gd name="connsiteY2" fmla="*/ 2865785 h 3547008"/>
                <a:gd name="connsiteX3" fmla="*/ 3996814 w 4069058"/>
                <a:gd name="connsiteY3" fmla="*/ 2947457 h 3547008"/>
                <a:gd name="connsiteX4" fmla="*/ 2732780 w 4069058"/>
                <a:gd name="connsiteY4" fmla="*/ 3541640 h 3547008"/>
                <a:gd name="connsiteX5" fmla="*/ 1317550 w 4069058"/>
                <a:gd name="connsiteY5" fmla="*/ 3015110 h 3547008"/>
                <a:gd name="connsiteX6" fmla="*/ 1140977 w 4069058"/>
                <a:gd name="connsiteY6" fmla="*/ 2901419 h 3547008"/>
                <a:gd name="connsiteX7" fmla="*/ 330269 w 4069058"/>
                <a:gd name="connsiteY7" fmla="*/ 2297252 h 3547008"/>
                <a:gd name="connsiteX8" fmla="*/ 13299 w 4069058"/>
                <a:gd name="connsiteY8" fmla="*/ 1599966 h 3547008"/>
                <a:gd name="connsiteX9" fmla="*/ 217457 w 4069058"/>
                <a:gd name="connsiteY9" fmla="*/ 178659 h 35470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69058" h="3547008">
                  <a:moveTo>
                    <a:pt x="305212" y="0"/>
                  </a:moveTo>
                  <a:lnTo>
                    <a:pt x="4069058" y="0"/>
                  </a:lnTo>
                  <a:lnTo>
                    <a:pt x="4069058" y="2865785"/>
                  </a:lnTo>
                  <a:lnTo>
                    <a:pt x="3996814" y="2947457"/>
                  </a:lnTo>
                  <a:cubicBezTo>
                    <a:pt x="3654887" y="3311545"/>
                    <a:pt x="3252443" y="3496175"/>
                    <a:pt x="2732780" y="3541640"/>
                  </a:cubicBezTo>
                  <a:cubicBezTo>
                    <a:pt x="2236701" y="3585041"/>
                    <a:pt x="1850359" y="3361306"/>
                    <a:pt x="1317550" y="3015110"/>
                  </a:cubicBezTo>
                  <a:cubicBezTo>
                    <a:pt x="1258026" y="2976425"/>
                    <a:pt x="1198546" y="2938265"/>
                    <a:pt x="1140977" y="2901419"/>
                  </a:cubicBezTo>
                  <a:cubicBezTo>
                    <a:pt x="828927" y="2701433"/>
                    <a:pt x="534230" y="2512513"/>
                    <a:pt x="330269" y="2297252"/>
                  </a:cubicBezTo>
                  <a:cubicBezTo>
                    <a:pt x="135278" y="2091465"/>
                    <a:pt x="37487" y="1876435"/>
                    <a:pt x="13299" y="1599966"/>
                  </a:cubicBezTo>
                  <a:cubicBezTo>
                    <a:pt x="-32170" y="1080250"/>
                    <a:pt x="39709" y="589889"/>
                    <a:pt x="217457" y="178659"/>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55" name="Freeform: Shape 54">
              <a:extLst>
                <a:ext uri="{FF2B5EF4-FFF2-40B4-BE49-F238E27FC236}">
                  <a16:creationId xmlns:a16="http://schemas.microsoft.com/office/drawing/2014/main" id="{CD6948CC-6D51-4092-887C-B0664DC102C7}"/>
                </a:ext>
              </a:extLst>
            </p:cNvPr>
            <p:cNvSpPr/>
            <p:nvPr/>
          </p:nvSpPr>
          <p:spPr>
            <a:xfrm flipH="1">
              <a:off x="8319994" y="0"/>
              <a:ext cx="3872006" cy="3321595"/>
            </a:xfrm>
            <a:custGeom>
              <a:avLst/>
              <a:gdLst>
                <a:gd name="connsiteX0" fmla="*/ 3466434 w 3872006"/>
                <a:gd name="connsiteY0" fmla="*/ 0 h 3321595"/>
                <a:gd name="connsiteX1" fmla="*/ 65800 w 3872006"/>
                <a:gd name="connsiteY1" fmla="*/ 0 h 3321595"/>
                <a:gd name="connsiteX2" fmla="*/ 0 w 3872006"/>
                <a:gd name="connsiteY2" fmla="*/ 59511 h 3321595"/>
                <a:gd name="connsiteX3" fmla="*/ 0 w 3872006"/>
                <a:gd name="connsiteY3" fmla="*/ 2518435 h 3321595"/>
                <a:gd name="connsiteX4" fmla="*/ 80122 w 3872006"/>
                <a:gd name="connsiteY4" fmla="*/ 2618704 h 3321595"/>
                <a:gd name="connsiteX5" fmla="*/ 1549501 w 3872006"/>
                <a:gd name="connsiteY5" fmla="*/ 3321595 h 3321595"/>
                <a:gd name="connsiteX6" fmla="*/ 2796711 w 3872006"/>
                <a:gd name="connsiteY6" fmla="*/ 2749441 h 3321595"/>
                <a:gd name="connsiteX7" fmla="*/ 2948494 w 3872006"/>
                <a:gd name="connsiteY7" fmla="*/ 2635829 h 3321595"/>
                <a:gd name="connsiteX8" fmla="*/ 3638840 w 3872006"/>
                <a:gd name="connsiteY8" fmla="*/ 2041901 h 3321595"/>
                <a:gd name="connsiteX9" fmla="*/ 3872006 w 3872006"/>
                <a:gd name="connsiteY9" fmla="*/ 1404055 h 3321595"/>
                <a:gd name="connsiteX10" fmla="*/ 3467973 w 3872006"/>
                <a:gd name="connsiteY10" fmla="*/ 1974 h 3321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872006" h="3321595">
                  <a:moveTo>
                    <a:pt x="3466434" y="0"/>
                  </a:moveTo>
                  <a:lnTo>
                    <a:pt x="65800" y="0"/>
                  </a:lnTo>
                  <a:lnTo>
                    <a:pt x="0" y="59511"/>
                  </a:lnTo>
                  <a:lnTo>
                    <a:pt x="0" y="2518435"/>
                  </a:lnTo>
                  <a:lnTo>
                    <a:pt x="80122" y="2618704"/>
                  </a:lnTo>
                  <a:cubicBezTo>
                    <a:pt x="490323" y="3108658"/>
                    <a:pt x="942414" y="3321595"/>
                    <a:pt x="1549501" y="3321595"/>
                  </a:cubicBezTo>
                  <a:cubicBezTo>
                    <a:pt x="2004852" y="3321595"/>
                    <a:pt x="2338950" y="3095023"/>
                    <a:pt x="2796711" y="2749441"/>
                  </a:cubicBezTo>
                  <a:cubicBezTo>
                    <a:pt x="2847850" y="2710827"/>
                    <a:pt x="2898991" y="2672676"/>
                    <a:pt x="2948494" y="2635829"/>
                  </a:cubicBezTo>
                  <a:cubicBezTo>
                    <a:pt x="3216812" y="2435869"/>
                    <a:pt x="3470203" y="2246981"/>
                    <a:pt x="3638840" y="2041901"/>
                  </a:cubicBezTo>
                  <a:cubicBezTo>
                    <a:pt x="3800062" y="1845849"/>
                    <a:pt x="3872006" y="1649145"/>
                    <a:pt x="3872006" y="1404055"/>
                  </a:cubicBezTo>
                  <a:cubicBezTo>
                    <a:pt x="3872006" y="866538"/>
                    <a:pt x="3729694" y="376466"/>
                    <a:pt x="3467973" y="1974"/>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6" name="Freeform: Shape 55">
              <a:extLst>
                <a:ext uri="{FF2B5EF4-FFF2-40B4-BE49-F238E27FC236}">
                  <a16:creationId xmlns:a16="http://schemas.microsoft.com/office/drawing/2014/main" id="{F5F9FD94-99CC-42AD-8E66-CF99E8FD5A94}"/>
                </a:ext>
              </a:extLst>
            </p:cNvPr>
            <p:cNvSpPr/>
            <p:nvPr/>
          </p:nvSpPr>
          <p:spPr>
            <a:xfrm flipH="1">
              <a:off x="8729240" y="9274"/>
              <a:ext cx="3462454" cy="3010961"/>
            </a:xfrm>
            <a:custGeom>
              <a:avLst/>
              <a:gdLst>
                <a:gd name="connsiteX0" fmla="*/ 2953507 w 3462454"/>
                <a:gd name="connsiteY0" fmla="*/ 0 h 3010961"/>
                <a:gd name="connsiteX1" fmla="*/ 477652 w 3462454"/>
                <a:gd name="connsiteY1" fmla="*/ 0 h 3010961"/>
                <a:gd name="connsiteX2" fmla="*/ 327396 w 3462454"/>
                <a:gd name="connsiteY2" fmla="*/ 113681 h 3010961"/>
                <a:gd name="connsiteX3" fmla="*/ 46554 w 3462454"/>
                <a:gd name="connsiteY3" fmla="*/ 391785 h 3010961"/>
                <a:gd name="connsiteX4" fmla="*/ 0 w 3462454"/>
                <a:gd name="connsiteY4" fmla="*/ 453516 h 3010961"/>
                <a:gd name="connsiteX5" fmla="*/ 0 w 3462454"/>
                <a:gd name="connsiteY5" fmla="*/ 2083461 h 3010961"/>
                <a:gd name="connsiteX6" fmla="*/ 26382 w 3462454"/>
                <a:gd name="connsiteY6" fmla="*/ 2118637 h 3010961"/>
                <a:gd name="connsiteX7" fmla="*/ 101620 w 3462454"/>
                <a:gd name="connsiteY7" fmla="*/ 2222744 h 3010961"/>
                <a:gd name="connsiteX8" fmla="*/ 1494064 w 3462454"/>
                <a:gd name="connsiteY8" fmla="*/ 3010961 h 3010961"/>
                <a:gd name="connsiteX9" fmla="*/ 2551110 w 3462454"/>
                <a:gd name="connsiteY9" fmla="*/ 2526044 h 3010961"/>
                <a:gd name="connsiteX10" fmla="*/ 2679751 w 3462454"/>
                <a:gd name="connsiteY10" fmla="*/ 2429754 h 3010961"/>
                <a:gd name="connsiteX11" fmla="*/ 3264840 w 3462454"/>
                <a:gd name="connsiteY11" fmla="*/ 1926383 h 3010961"/>
                <a:gd name="connsiteX12" fmla="*/ 3462454 w 3462454"/>
                <a:gd name="connsiteY12" fmla="*/ 1385790 h 3010961"/>
                <a:gd name="connsiteX13" fmla="*/ 3018820 w 3462454"/>
                <a:gd name="connsiteY13" fmla="*/ 67626 h 301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62454" h="3010961">
                  <a:moveTo>
                    <a:pt x="2953507" y="0"/>
                  </a:moveTo>
                  <a:lnTo>
                    <a:pt x="477652" y="0"/>
                  </a:lnTo>
                  <a:lnTo>
                    <a:pt x="327396" y="113681"/>
                  </a:lnTo>
                  <a:cubicBezTo>
                    <a:pt x="222344" y="200626"/>
                    <a:pt x="128536" y="293564"/>
                    <a:pt x="46554" y="391785"/>
                  </a:cubicBezTo>
                  <a:lnTo>
                    <a:pt x="0" y="453516"/>
                  </a:lnTo>
                  <a:lnTo>
                    <a:pt x="0" y="2083461"/>
                  </a:lnTo>
                  <a:lnTo>
                    <a:pt x="26382" y="2118637"/>
                  </a:lnTo>
                  <a:cubicBezTo>
                    <a:pt x="51135" y="2152065"/>
                    <a:pt x="76235" y="2186586"/>
                    <a:pt x="101620" y="2222744"/>
                  </a:cubicBezTo>
                  <a:cubicBezTo>
                    <a:pt x="489585" y="2775245"/>
                    <a:pt x="906035" y="3010961"/>
                    <a:pt x="1494064" y="3010961"/>
                  </a:cubicBezTo>
                  <a:cubicBezTo>
                    <a:pt x="1879987" y="3010961"/>
                    <a:pt x="2163144" y="2818935"/>
                    <a:pt x="2551110" y="2526044"/>
                  </a:cubicBezTo>
                  <a:cubicBezTo>
                    <a:pt x="2594452" y="2493317"/>
                    <a:pt x="2637795" y="2460984"/>
                    <a:pt x="2679751" y="2429754"/>
                  </a:cubicBezTo>
                  <a:cubicBezTo>
                    <a:pt x="2907158" y="2260282"/>
                    <a:pt x="3121914" y="2100194"/>
                    <a:pt x="3264840" y="1926383"/>
                  </a:cubicBezTo>
                  <a:cubicBezTo>
                    <a:pt x="3401480" y="1760224"/>
                    <a:pt x="3462454" y="1593511"/>
                    <a:pt x="3462454" y="1385790"/>
                  </a:cubicBezTo>
                  <a:cubicBezTo>
                    <a:pt x="3462454" y="865148"/>
                    <a:pt x="3304918" y="397028"/>
                    <a:pt x="3018820" y="67626"/>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7" name="Freeform: Shape 56">
              <a:extLst>
                <a:ext uri="{FF2B5EF4-FFF2-40B4-BE49-F238E27FC236}">
                  <a16:creationId xmlns:a16="http://schemas.microsoft.com/office/drawing/2014/main" id="{F47D3E70-A759-410D-B5DB-855218E138C3}"/>
                </a:ext>
              </a:extLst>
            </p:cNvPr>
            <p:cNvSpPr/>
            <p:nvPr/>
          </p:nvSpPr>
          <p:spPr>
            <a:xfrm flipH="1">
              <a:off x="8243247" y="9274"/>
              <a:ext cx="3948447" cy="3411460"/>
            </a:xfrm>
            <a:custGeom>
              <a:avLst/>
              <a:gdLst>
                <a:gd name="connsiteX0" fmla="*/ 3564894 w 3904481"/>
                <a:gd name="connsiteY0" fmla="*/ 0 h 3411460"/>
                <a:gd name="connsiteX1" fmla="*/ 0 w 3904481"/>
                <a:gd name="connsiteY1" fmla="*/ 0 h 3411460"/>
                <a:gd name="connsiteX2" fmla="*/ 0 w 3904481"/>
                <a:gd name="connsiteY2" fmla="*/ 2659993 h 3411460"/>
                <a:gd name="connsiteX3" fmla="*/ 1876 w 3904481"/>
                <a:gd name="connsiteY3" fmla="*/ 2662425 h 3411460"/>
                <a:gd name="connsiteX4" fmla="*/ 1514161 w 3904481"/>
                <a:gd name="connsiteY4" fmla="*/ 3411460 h 3411460"/>
                <a:gd name="connsiteX5" fmla="*/ 2797788 w 3904481"/>
                <a:gd name="connsiteY5" fmla="*/ 2801744 h 3411460"/>
                <a:gd name="connsiteX6" fmla="*/ 2954004 w 3904481"/>
                <a:gd name="connsiteY6" fmla="*/ 2680673 h 3411460"/>
                <a:gd name="connsiteX7" fmla="*/ 3664508 w 3904481"/>
                <a:gd name="connsiteY7" fmla="*/ 2047754 h 3411460"/>
                <a:gd name="connsiteX8" fmla="*/ 3904481 w 3904481"/>
                <a:gd name="connsiteY8" fmla="*/ 1368033 h 3411460"/>
                <a:gd name="connsiteX9" fmla="*/ 3596499 w 3904481"/>
                <a:gd name="connsiteY9" fmla="*/ 52268 h 3411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04481" h="3411460">
                  <a:moveTo>
                    <a:pt x="3564894" y="0"/>
                  </a:moveTo>
                  <a:lnTo>
                    <a:pt x="0" y="0"/>
                  </a:lnTo>
                  <a:lnTo>
                    <a:pt x="0" y="2659993"/>
                  </a:lnTo>
                  <a:lnTo>
                    <a:pt x="1876" y="2662425"/>
                  </a:lnTo>
                  <a:cubicBezTo>
                    <a:pt x="424055" y="3184544"/>
                    <a:pt x="889346" y="3411460"/>
                    <a:pt x="1514161" y="3411460"/>
                  </a:cubicBezTo>
                  <a:cubicBezTo>
                    <a:pt x="1982808" y="3411460"/>
                    <a:pt x="2326661" y="3170014"/>
                    <a:pt x="2797788" y="2801744"/>
                  </a:cubicBezTo>
                  <a:cubicBezTo>
                    <a:pt x="2850420" y="2760595"/>
                    <a:pt x="2903054" y="2719940"/>
                    <a:pt x="2954004" y="2680673"/>
                  </a:cubicBezTo>
                  <a:cubicBezTo>
                    <a:pt x="3230156" y="2467586"/>
                    <a:pt x="3490946" y="2266297"/>
                    <a:pt x="3664508" y="2047754"/>
                  </a:cubicBezTo>
                  <a:cubicBezTo>
                    <a:pt x="3830437" y="1838832"/>
                    <a:pt x="3904481" y="1629214"/>
                    <a:pt x="3904481" y="1368033"/>
                  </a:cubicBezTo>
                  <a:cubicBezTo>
                    <a:pt x="3904481" y="877057"/>
                    <a:pt x="3796872" y="423228"/>
                    <a:pt x="3596499" y="52268"/>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grpSp>
      <p:grpSp>
        <p:nvGrpSpPr>
          <p:cNvPr id="9" name="Group 8">
            <a:extLst>
              <a:ext uri="{FF2B5EF4-FFF2-40B4-BE49-F238E27FC236}">
                <a16:creationId xmlns:a16="http://schemas.microsoft.com/office/drawing/2014/main" id="{90302A25-2D4F-4AD5-B0E9-C12184C3599E}"/>
              </a:ext>
            </a:extLst>
          </p:cNvPr>
          <p:cNvGrpSpPr/>
          <p:nvPr/>
        </p:nvGrpSpPr>
        <p:grpSpPr>
          <a:xfrm>
            <a:off x="-1" y="1355238"/>
            <a:ext cx="4381339" cy="5510713"/>
            <a:chOff x="0" y="1347287"/>
            <a:chExt cx="4259808" cy="5510713"/>
          </a:xfrm>
        </p:grpSpPr>
        <p:sp>
          <p:nvSpPr>
            <p:cNvPr id="59" name="Freeform: Shape 58">
              <a:extLst>
                <a:ext uri="{FF2B5EF4-FFF2-40B4-BE49-F238E27FC236}">
                  <a16:creationId xmlns:a16="http://schemas.microsoft.com/office/drawing/2014/main" id="{E227AF03-773A-4B1E-8FED-67198038E60D}"/>
                </a:ext>
              </a:extLst>
            </p:cNvPr>
            <p:cNvSpPr/>
            <p:nvPr/>
          </p:nvSpPr>
          <p:spPr>
            <a:xfrm>
              <a:off x="0" y="1676545"/>
              <a:ext cx="4174269" cy="5181455"/>
            </a:xfrm>
            <a:custGeom>
              <a:avLst/>
              <a:gdLst>
                <a:gd name="connsiteX0" fmla="*/ 1155130 w 4174269"/>
                <a:gd name="connsiteY0" fmla="*/ 990 h 5181455"/>
                <a:gd name="connsiteX1" fmla="*/ 2396955 w 4174269"/>
                <a:gd name="connsiteY1" fmla="*/ 367328 h 5181455"/>
                <a:gd name="connsiteX2" fmla="*/ 3827960 w 4174269"/>
                <a:gd name="connsiteY2" fmla="*/ 4749328 h 5181455"/>
                <a:gd name="connsiteX3" fmla="*/ 3561502 w 4174269"/>
                <a:gd name="connsiteY3" fmla="*/ 5090948 h 5181455"/>
                <a:gd name="connsiteX4" fmla="*/ 3452726 w 4174269"/>
                <a:gd name="connsiteY4" fmla="*/ 5181455 h 5181455"/>
                <a:gd name="connsiteX5" fmla="*/ 0 w 4174269"/>
                <a:gd name="connsiteY5" fmla="*/ 5181455 h 5181455"/>
                <a:gd name="connsiteX6" fmla="*/ 0 w 4174269"/>
                <a:gd name="connsiteY6" fmla="*/ 251605 h 5181455"/>
                <a:gd name="connsiteX7" fmla="*/ 157396 w 4174269"/>
                <a:gd name="connsiteY7" fmla="*/ 182600 h 5181455"/>
                <a:gd name="connsiteX8" fmla="*/ 1155130 w 4174269"/>
                <a:gd name="connsiteY8" fmla="*/ 990 h 518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74269" h="5181455">
                  <a:moveTo>
                    <a:pt x="1155130" y="990"/>
                  </a:moveTo>
                  <a:cubicBezTo>
                    <a:pt x="1564667" y="12730"/>
                    <a:pt x="1984593" y="129250"/>
                    <a:pt x="2396955" y="367328"/>
                  </a:cubicBezTo>
                  <a:cubicBezTo>
                    <a:pt x="3871760" y="1218807"/>
                    <a:pt x="4678347" y="3276416"/>
                    <a:pt x="3827960" y="4749328"/>
                  </a:cubicBezTo>
                  <a:cubicBezTo>
                    <a:pt x="3748235" y="4887417"/>
                    <a:pt x="3658928" y="4998272"/>
                    <a:pt x="3561502" y="5090948"/>
                  </a:cubicBezTo>
                  <a:lnTo>
                    <a:pt x="3452726" y="5181455"/>
                  </a:lnTo>
                  <a:lnTo>
                    <a:pt x="0" y="5181455"/>
                  </a:lnTo>
                  <a:lnTo>
                    <a:pt x="0" y="251605"/>
                  </a:lnTo>
                  <a:lnTo>
                    <a:pt x="157396" y="182600"/>
                  </a:lnTo>
                  <a:cubicBezTo>
                    <a:pt x="475610" y="54980"/>
                    <a:pt x="811718" y="-8854"/>
                    <a:pt x="1155130" y="990"/>
                  </a:cubicBezTo>
                  <a:close/>
                </a:path>
              </a:pathLst>
            </a:cu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0" name="Freeform: Shape 59">
              <a:extLst>
                <a:ext uri="{FF2B5EF4-FFF2-40B4-BE49-F238E27FC236}">
                  <a16:creationId xmlns:a16="http://schemas.microsoft.com/office/drawing/2014/main" id="{D6FE8FAD-8A4A-49E1-AFAF-A074482295A9}"/>
                </a:ext>
              </a:extLst>
            </p:cNvPr>
            <p:cNvSpPr/>
            <p:nvPr/>
          </p:nvSpPr>
          <p:spPr>
            <a:xfrm>
              <a:off x="0" y="1347287"/>
              <a:ext cx="4259808" cy="5510713"/>
            </a:xfrm>
            <a:custGeom>
              <a:avLst/>
              <a:gdLst>
                <a:gd name="connsiteX0" fmla="*/ 948905 w 4259808"/>
                <a:gd name="connsiteY0" fmla="*/ 1556 h 5510713"/>
                <a:gd name="connsiteX1" fmla="*/ 2304106 w 4259808"/>
                <a:gd name="connsiteY1" fmla="*/ 405867 h 5510713"/>
                <a:gd name="connsiteX2" fmla="*/ 3890982 w 4259808"/>
                <a:gd name="connsiteY2" fmla="*/ 5156588 h 5510713"/>
                <a:gd name="connsiteX3" fmla="*/ 3680329 w 4259808"/>
                <a:gd name="connsiteY3" fmla="*/ 5445948 h 5510713"/>
                <a:gd name="connsiteX4" fmla="*/ 3616504 w 4259808"/>
                <a:gd name="connsiteY4" fmla="*/ 5510713 h 5510713"/>
                <a:gd name="connsiteX5" fmla="*/ 0 w 4259808"/>
                <a:gd name="connsiteY5" fmla="*/ 5510713 h 5510713"/>
                <a:gd name="connsiteX6" fmla="*/ 0 w 4259808"/>
                <a:gd name="connsiteY6" fmla="*/ 144797 h 5510713"/>
                <a:gd name="connsiteX7" fmla="*/ 164164 w 4259808"/>
                <a:gd name="connsiteY7" fmla="*/ 92266 h 5510713"/>
                <a:gd name="connsiteX8" fmla="*/ 948905 w 4259808"/>
                <a:gd name="connsiteY8" fmla="*/ 1556 h 5510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259808" h="5510713">
                  <a:moveTo>
                    <a:pt x="948905" y="1556"/>
                  </a:moveTo>
                  <a:cubicBezTo>
                    <a:pt x="1395136" y="16867"/>
                    <a:pt x="1853354" y="145625"/>
                    <a:pt x="2304106" y="405867"/>
                  </a:cubicBezTo>
                  <a:cubicBezTo>
                    <a:pt x="3916211" y="1336616"/>
                    <a:pt x="4808028" y="3568218"/>
                    <a:pt x="3890982" y="5156588"/>
                  </a:cubicBezTo>
                  <a:cubicBezTo>
                    <a:pt x="3826502" y="5268272"/>
                    <a:pt x="3756052" y="5363347"/>
                    <a:pt x="3680329" y="5445948"/>
                  </a:cubicBezTo>
                  <a:lnTo>
                    <a:pt x="3616504" y="5510713"/>
                  </a:lnTo>
                  <a:lnTo>
                    <a:pt x="0" y="5510713"/>
                  </a:lnTo>
                  <a:lnTo>
                    <a:pt x="0" y="144797"/>
                  </a:lnTo>
                  <a:lnTo>
                    <a:pt x="164164" y="92266"/>
                  </a:lnTo>
                  <a:cubicBezTo>
                    <a:pt x="418657" y="23914"/>
                    <a:pt x="681631" y="-7614"/>
                    <a:pt x="948905" y="1556"/>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sp>
          <p:nvSpPr>
            <p:cNvPr id="61" name="Freeform: Shape 60">
              <a:extLst>
                <a:ext uri="{FF2B5EF4-FFF2-40B4-BE49-F238E27FC236}">
                  <a16:creationId xmlns:a16="http://schemas.microsoft.com/office/drawing/2014/main" id="{0A7C4DFB-FDFD-4F28-8B00-287EB75C79EB}"/>
                </a:ext>
              </a:extLst>
            </p:cNvPr>
            <p:cNvSpPr/>
            <p:nvPr/>
          </p:nvSpPr>
          <p:spPr>
            <a:xfrm>
              <a:off x="0" y="1592806"/>
              <a:ext cx="4029221" cy="5265194"/>
            </a:xfrm>
            <a:custGeom>
              <a:avLst/>
              <a:gdLst>
                <a:gd name="connsiteX0" fmla="*/ 812878 w 4029221"/>
                <a:gd name="connsiteY0" fmla="*/ 840 h 5265194"/>
                <a:gd name="connsiteX1" fmla="*/ 960980 w 4029221"/>
                <a:gd name="connsiteY1" fmla="*/ 1442 h 5265194"/>
                <a:gd name="connsiteX2" fmla="*/ 2216856 w 4029221"/>
                <a:gd name="connsiteY2" fmla="*/ 376120 h 5265194"/>
                <a:gd name="connsiteX3" fmla="*/ 3687427 w 4029221"/>
                <a:gd name="connsiteY3" fmla="*/ 4778650 h 5265194"/>
                <a:gd name="connsiteX4" fmla="*/ 3267677 w 4029221"/>
                <a:gd name="connsiteY4" fmla="*/ 5245601 h 5265194"/>
                <a:gd name="connsiteX5" fmla="*/ 3237167 w 4029221"/>
                <a:gd name="connsiteY5" fmla="*/ 5265194 h 5265194"/>
                <a:gd name="connsiteX6" fmla="*/ 0 w 4029221"/>
                <a:gd name="connsiteY6" fmla="*/ 5265194 h 5265194"/>
                <a:gd name="connsiteX7" fmla="*/ 0 w 4029221"/>
                <a:gd name="connsiteY7" fmla="*/ 162790 h 5265194"/>
                <a:gd name="connsiteX8" fmla="*/ 58408 w 4029221"/>
                <a:gd name="connsiteY8" fmla="*/ 139352 h 5265194"/>
                <a:gd name="connsiteX9" fmla="*/ 812878 w 4029221"/>
                <a:gd name="connsiteY9" fmla="*/ 840 h 52651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029221" h="5265194">
                  <a:moveTo>
                    <a:pt x="812878" y="840"/>
                  </a:moveTo>
                  <a:cubicBezTo>
                    <a:pt x="862065" y="-449"/>
                    <a:pt x="911443" y="-258"/>
                    <a:pt x="960980" y="1442"/>
                  </a:cubicBezTo>
                  <a:cubicBezTo>
                    <a:pt x="1374507" y="15631"/>
                    <a:pt x="1799140" y="134952"/>
                    <a:pt x="2216856" y="376120"/>
                  </a:cubicBezTo>
                  <a:cubicBezTo>
                    <a:pt x="3710806" y="1238652"/>
                    <a:pt x="4537261" y="3306696"/>
                    <a:pt x="3687427" y="4778650"/>
                  </a:cubicBezTo>
                  <a:cubicBezTo>
                    <a:pt x="3567917" y="4985647"/>
                    <a:pt x="3426282" y="5131074"/>
                    <a:pt x="3267677" y="5245601"/>
                  </a:cubicBezTo>
                  <a:lnTo>
                    <a:pt x="3237167" y="5265194"/>
                  </a:lnTo>
                  <a:lnTo>
                    <a:pt x="0" y="5265194"/>
                  </a:lnTo>
                  <a:lnTo>
                    <a:pt x="0" y="162790"/>
                  </a:lnTo>
                  <a:lnTo>
                    <a:pt x="58408" y="139352"/>
                  </a:lnTo>
                  <a:cubicBezTo>
                    <a:pt x="301661" y="55163"/>
                    <a:pt x="554646" y="7607"/>
                    <a:pt x="812878" y="840"/>
                  </a:cubicBezTo>
                  <a:close/>
                </a:path>
              </a:pathLst>
            </a:custGeom>
            <a:noFill/>
            <a:ln w="1905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62" name="Freeform: Shape 61">
              <a:extLst>
                <a:ext uri="{FF2B5EF4-FFF2-40B4-BE49-F238E27FC236}">
                  <a16:creationId xmlns:a16="http://schemas.microsoft.com/office/drawing/2014/main" id="{B6E867DF-0B62-429A-A554-CBE585048439}"/>
                </a:ext>
              </a:extLst>
            </p:cNvPr>
            <p:cNvSpPr/>
            <p:nvPr/>
          </p:nvSpPr>
          <p:spPr>
            <a:xfrm>
              <a:off x="0" y="2147333"/>
              <a:ext cx="3702048" cy="4710667"/>
            </a:xfrm>
            <a:custGeom>
              <a:avLst/>
              <a:gdLst>
                <a:gd name="connsiteX0" fmla="*/ 1057511 w 3702048"/>
                <a:gd name="connsiteY0" fmla="*/ 1243 h 4710667"/>
                <a:gd name="connsiteX1" fmla="*/ 2139959 w 3702048"/>
                <a:gd name="connsiteY1" fmla="*/ 324180 h 4710667"/>
                <a:gd name="connsiteX2" fmla="*/ 3407455 w 3702048"/>
                <a:gd name="connsiteY2" fmla="*/ 4118750 h 4710667"/>
                <a:gd name="connsiteX3" fmla="*/ 2754080 w 3702048"/>
                <a:gd name="connsiteY3" fmla="*/ 4690965 h 4710667"/>
                <a:gd name="connsiteX4" fmla="*/ 2711405 w 3702048"/>
                <a:gd name="connsiteY4" fmla="*/ 4710667 h 4710667"/>
                <a:gd name="connsiteX5" fmla="*/ 0 w 3702048"/>
                <a:gd name="connsiteY5" fmla="*/ 4710667 h 4710667"/>
                <a:gd name="connsiteX6" fmla="*/ 0 w 3702048"/>
                <a:gd name="connsiteY6" fmla="*/ 239601 h 4710667"/>
                <a:gd name="connsiteX7" fmla="*/ 72857 w 3702048"/>
                <a:gd name="connsiteY7" fmla="*/ 203063 h 4710667"/>
                <a:gd name="connsiteX8" fmla="*/ 1057511 w 3702048"/>
                <a:gd name="connsiteY8" fmla="*/ 1243 h 4710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702048" h="4710667">
                  <a:moveTo>
                    <a:pt x="1057511" y="1243"/>
                  </a:moveTo>
                  <a:cubicBezTo>
                    <a:pt x="1413932" y="13473"/>
                    <a:pt x="1779927" y="116316"/>
                    <a:pt x="2139959" y="324180"/>
                  </a:cubicBezTo>
                  <a:cubicBezTo>
                    <a:pt x="3427605" y="1067603"/>
                    <a:pt x="4139931" y="2850064"/>
                    <a:pt x="3407455" y="4118750"/>
                  </a:cubicBezTo>
                  <a:cubicBezTo>
                    <a:pt x="3235777" y="4416105"/>
                    <a:pt x="3011128" y="4566048"/>
                    <a:pt x="2754080" y="4690965"/>
                  </a:cubicBezTo>
                  <a:lnTo>
                    <a:pt x="2711405" y="4710667"/>
                  </a:lnTo>
                  <a:lnTo>
                    <a:pt x="0" y="4710667"/>
                  </a:lnTo>
                  <a:lnTo>
                    <a:pt x="0" y="239601"/>
                  </a:lnTo>
                  <a:lnTo>
                    <a:pt x="72857" y="203063"/>
                  </a:lnTo>
                  <a:cubicBezTo>
                    <a:pt x="383165" y="61024"/>
                    <a:pt x="715942" y="-10476"/>
                    <a:pt x="1057511" y="1243"/>
                  </a:cubicBezTo>
                  <a:close/>
                </a:path>
              </a:pathLst>
            </a:custGeom>
            <a:noFill/>
            <a:ln w="15875">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grpSp>
      <p:sp>
        <p:nvSpPr>
          <p:cNvPr id="2" name="Title 1"/>
          <p:cNvSpPr>
            <a:spLocks noGrp="1"/>
          </p:cNvSpPr>
          <p:nvPr>
            <p:ph type="title"/>
          </p:nvPr>
        </p:nvSpPr>
        <p:spPr>
          <a:xfrm>
            <a:off x="4654296" y="3420734"/>
            <a:ext cx="6665976" cy="2129674"/>
          </a:xfrm>
        </p:spPr>
        <p:txBody>
          <a:bodyPr anchor="b">
            <a:noAutofit/>
          </a:bodyPr>
          <a:lstStyle>
            <a:lvl1pPr algn="l">
              <a:lnSpc>
                <a:spcPct val="110000"/>
              </a:lnSpc>
              <a:defRPr sz="4800" cap="none" baseline="0">
                <a:solidFill>
                  <a:schemeClr val="tx1">
                    <a:lumMod val="75000"/>
                    <a:lumOff val="25000"/>
                  </a:schemeClr>
                </a:solidFill>
              </a:defRPr>
            </a:lvl1pPr>
          </a:lstStyle>
          <a:p>
            <a:r>
              <a:rPr lang="en-US"/>
              <a:t>Click to edit Master title style</a:t>
            </a:r>
            <a:endParaRPr lang="en-US" dirty="0"/>
          </a:p>
        </p:txBody>
      </p:sp>
      <p:sp>
        <p:nvSpPr>
          <p:cNvPr id="23" name="Footer Placeholder 22">
            <a:extLst>
              <a:ext uri="{FF2B5EF4-FFF2-40B4-BE49-F238E27FC236}">
                <a16:creationId xmlns:a16="http://schemas.microsoft.com/office/drawing/2014/main" id="{E197B67B-BA44-4D2A-B31D-35A89323C4B1}"/>
              </a:ext>
            </a:extLst>
          </p:cNvPr>
          <p:cNvSpPr>
            <a:spLocks noGrp="1"/>
          </p:cNvSpPr>
          <p:nvPr>
            <p:ph type="ftr" sz="quarter" idx="11"/>
          </p:nvPr>
        </p:nvSpPr>
        <p:spPr>
          <a:xfrm>
            <a:off x="4654296" y="6170490"/>
            <a:ext cx="5713314" cy="457200"/>
          </a:xfrm>
        </p:spPr>
        <p:txBody>
          <a:bodyPr/>
          <a:lstStyle/>
          <a:p>
            <a:endParaRPr lang="en-US" dirty="0"/>
          </a:p>
        </p:txBody>
      </p:sp>
      <p:sp>
        <p:nvSpPr>
          <p:cNvPr id="27" name="Slide Number Placeholder 26">
            <a:extLst>
              <a:ext uri="{FF2B5EF4-FFF2-40B4-BE49-F238E27FC236}">
                <a16:creationId xmlns:a16="http://schemas.microsoft.com/office/drawing/2014/main" id="{1D718595-24D3-4517-A62E-C1F493407AA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3" name="Text Placeholder 2"/>
          <p:cNvSpPr>
            <a:spLocks noGrp="1"/>
          </p:cNvSpPr>
          <p:nvPr>
            <p:ph type="body" idx="1"/>
          </p:nvPr>
        </p:nvSpPr>
        <p:spPr>
          <a:xfrm>
            <a:off x="4654295" y="5550408"/>
            <a:ext cx="6665975" cy="512064"/>
          </a:xfrm>
        </p:spPr>
        <p:txBody>
          <a:bodyPr>
            <a:normAutofit/>
          </a:bodyPr>
          <a:lstStyle>
            <a:lvl1pPr marL="0" indent="0" algn="l">
              <a:lnSpc>
                <a:spcPct val="130000"/>
              </a:lnSpc>
              <a:spcBef>
                <a:spcPts val="0"/>
              </a:spcBef>
              <a:buNone/>
              <a:defRPr sz="2000" baseline="0">
                <a:solidFill>
                  <a:schemeClr val="tx1">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8" name="Date Placeholder 17">
            <a:extLst>
              <a:ext uri="{FF2B5EF4-FFF2-40B4-BE49-F238E27FC236}">
                <a16:creationId xmlns:a16="http://schemas.microsoft.com/office/drawing/2014/main" id="{3C6217BB-A228-414D-92D9-E1D1EFEB8BE6}"/>
              </a:ext>
            </a:extLst>
          </p:cNvPr>
          <p:cNvSpPr>
            <a:spLocks noGrp="1"/>
          </p:cNvSpPr>
          <p:nvPr>
            <p:ph type="dt" sz="half" idx="10"/>
          </p:nvPr>
        </p:nvSpPr>
        <p:spPr>
          <a:xfrm>
            <a:off x="640080" y="6170491"/>
            <a:ext cx="2840083" cy="457200"/>
          </a:xfrm>
        </p:spPr>
        <p:txBody>
          <a:bodyPr/>
          <a:lstStyle>
            <a:lvl1pPr algn="l">
              <a:defRPr/>
            </a:lvl1pPr>
          </a:lstStyle>
          <a:p>
            <a:fld id="{E72EB70D-CD01-44DA-83B3-8FEB3383D307}" type="datetime1">
              <a:rPr lang="en-US" smtClean="0"/>
              <a:t>9/28/23</a:t>
            </a:fld>
            <a:endParaRPr lang="en-US" dirty="0"/>
          </a:p>
        </p:txBody>
      </p:sp>
    </p:spTree>
    <p:extLst>
      <p:ext uri="{BB962C8B-B14F-4D97-AF65-F5344CB8AC3E}">
        <p14:creationId xmlns:p14="http://schemas.microsoft.com/office/powerpoint/2010/main" val="226303020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92024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30290"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C1D6427-F07F-4D50-B151-455100AF70FF}"/>
              </a:ext>
            </a:extLst>
          </p:cNvPr>
          <p:cNvSpPr>
            <a:spLocks noGrp="1"/>
          </p:cNvSpPr>
          <p:nvPr>
            <p:ph type="dt" sz="half" idx="10"/>
          </p:nvPr>
        </p:nvSpPr>
        <p:spPr/>
        <p:txBody>
          <a:bodyPr/>
          <a:lstStyle/>
          <a:p>
            <a:fld id="{D0158CFD-9357-46BE-A189-D637A67C8730}" type="datetime1">
              <a:rPr lang="en-US" smtClean="0"/>
              <a:t>9/28/23</a:t>
            </a:fld>
            <a:endParaRPr lang="en-US" dirty="0"/>
          </a:p>
        </p:txBody>
      </p:sp>
      <p:sp>
        <p:nvSpPr>
          <p:cNvPr id="9" name="Footer Placeholder 8">
            <a:extLst>
              <a:ext uri="{FF2B5EF4-FFF2-40B4-BE49-F238E27FC236}">
                <a16:creationId xmlns:a16="http://schemas.microsoft.com/office/drawing/2014/main" id="{479EFBB2-C5E0-4D57-AB1D-3AA907ECFD72}"/>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7AE6B7E1-F60B-4D08-9052-423D6FBFAD6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49856941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920241" y="2456408"/>
            <a:ext cx="4160520" cy="823912"/>
          </a:xfrm>
        </p:spPr>
        <p:txBody>
          <a:bodyPr anchor="b">
            <a:normAutofit/>
          </a:bodyPr>
          <a:lstStyle>
            <a:lvl1pPr marL="0" indent="0">
              <a:lnSpc>
                <a:spcPct val="130000"/>
              </a:lnSpc>
              <a:buNone/>
              <a:defRPr sz="1800" b="1"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92024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30290" y="2456408"/>
            <a:ext cx="4160520" cy="823912"/>
          </a:xfrm>
        </p:spPr>
        <p:txBody>
          <a:bodyPr anchor="b">
            <a:normAutofit/>
          </a:bodyPr>
          <a:lstStyle>
            <a:lvl1pPr marL="0" indent="0">
              <a:lnSpc>
                <a:spcPct val="99000"/>
              </a:lnSpc>
              <a:buNone/>
              <a:defRPr lang="en-US" sz="1800" b="1" kern="1200" cap="all" spc="150"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30000"/>
              </a:lnSpc>
              <a:spcBef>
                <a:spcPts val="930"/>
              </a:spcBef>
              <a:buFont typeface="Corbel" panose="020B0503020204020204" pitchFamily="34" charset="0"/>
              <a:buNone/>
            </a:pPr>
            <a:r>
              <a:rPr lang="en-US"/>
              <a:t>Click to edit Master text styles</a:t>
            </a:r>
          </a:p>
        </p:txBody>
      </p:sp>
      <p:sp>
        <p:nvSpPr>
          <p:cNvPr id="6" name="Content Placeholder 5"/>
          <p:cNvSpPr>
            <a:spLocks noGrp="1"/>
          </p:cNvSpPr>
          <p:nvPr>
            <p:ph sz="quarter" idx="4"/>
          </p:nvPr>
        </p:nvSpPr>
        <p:spPr>
          <a:xfrm>
            <a:off x="6530290"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Date Placeholder 9">
            <a:extLst>
              <a:ext uri="{FF2B5EF4-FFF2-40B4-BE49-F238E27FC236}">
                <a16:creationId xmlns:a16="http://schemas.microsoft.com/office/drawing/2014/main" id="{3771BF97-4D2A-43A4-8CDC-2250017EB045}"/>
              </a:ext>
            </a:extLst>
          </p:cNvPr>
          <p:cNvSpPr>
            <a:spLocks noGrp="1"/>
          </p:cNvSpPr>
          <p:nvPr>
            <p:ph type="dt" sz="half" idx="10"/>
          </p:nvPr>
        </p:nvSpPr>
        <p:spPr/>
        <p:txBody>
          <a:bodyPr/>
          <a:lstStyle/>
          <a:p>
            <a:fld id="{7B4742EE-B331-4632-BD10-A82FED6B6FC0}" type="datetime1">
              <a:rPr lang="en-US" smtClean="0"/>
              <a:t>9/28/23</a:t>
            </a:fld>
            <a:endParaRPr lang="en-US" dirty="0"/>
          </a:p>
        </p:txBody>
      </p:sp>
      <p:sp>
        <p:nvSpPr>
          <p:cNvPr id="11" name="Footer Placeholder 10">
            <a:extLst>
              <a:ext uri="{FF2B5EF4-FFF2-40B4-BE49-F238E27FC236}">
                <a16:creationId xmlns:a16="http://schemas.microsoft.com/office/drawing/2014/main" id="{6020661A-DA07-4679-9226-945B5DD2480C}"/>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EEFCE38B-E087-4988-BC3A-FE3B55E70D7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
        <p:nvSpPr>
          <p:cNvPr id="13" name="Title 12">
            <a:extLst>
              <a:ext uri="{FF2B5EF4-FFF2-40B4-BE49-F238E27FC236}">
                <a16:creationId xmlns:a16="http://schemas.microsoft.com/office/drawing/2014/main" id="{D3BC439C-E995-4E1F-8DE9-75C32785E00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440743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CF30096C-3491-4EF2-ABB2-D57F3F4B5BD5}"/>
              </a:ext>
            </a:extLst>
          </p:cNvPr>
          <p:cNvSpPr>
            <a:spLocks noGrp="1"/>
          </p:cNvSpPr>
          <p:nvPr>
            <p:ph type="dt" sz="half" idx="10"/>
          </p:nvPr>
        </p:nvSpPr>
        <p:spPr/>
        <p:txBody>
          <a:bodyPr/>
          <a:lstStyle/>
          <a:p>
            <a:fld id="{451BA835-D13F-49F4-8F11-5D576AC65FAD}" type="datetime1">
              <a:rPr lang="en-US" smtClean="0"/>
              <a:t>9/28/23</a:t>
            </a:fld>
            <a:endParaRPr lang="en-US" dirty="0"/>
          </a:p>
        </p:txBody>
      </p:sp>
      <p:sp>
        <p:nvSpPr>
          <p:cNvPr id="7" name="Footer Placeholder 6">
            <a:extLst>
              <a:ext uri="{FF2B5EF4-FFF2-40B4-BE49-F238E27FC236}">
                <a16:creationId xmlns:a16="http://schemas.microsoft.com/office/drawing/2014/main" id="{79DA3A85-7147-4F32-944A-B079AF5147E2}"/>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EEDDF50D-95C0-4DA2-BBC6-41774FAC1404}"/>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61596494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209BEFCA-6D6F-4F26-823F-C86CA694B830}"/>
              </a:ext>
            </a:extLst>
          </p:cNvPr>
          <p:cNvSpPr>
            <a:spLocks noGrp="1"/>
          </p:cNvSpPr>
          <p:nvPr>
            <p:ph type="dt" sz="half" idx="10"/>
          </p:nvPr>
        </p:nvSpPr>
        <p:spPr/>
        <p:txBody>
          <a:bodyPr/>
          <a:lstStyle/>
          <a:p>
            <a:fld id="{ADBD1799-ACB5-4CB2-86A2-5C574F1C8706}" type="datetime1">
              <a:rPr lang="en-US" smtClean="0"/>
              <a:t>9/28/23</a:t>
            </a:fld>
            <a:endParaRPr lang="en-US" dirty="0"/>
          </a:p>
        </p:txBody>
      </p:sp>
      <p:sp>
        <p:nvSpPr>
          <p:cNvPr id="6" name="Footer Placeholder 5">
            <a:extLst>
              <a:ext uri="{FF2B5EF4-FFF2-40B4-BE49-F238E27FC236}">
                <a16:creationId xmlns:a16="http://schemas.microsoft.com/office/drawing/2014/main" id="{BC2EE2C9-E87D-4495-9EDA-6BC0EDC2709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4E5557A9-903F-4B36-8B06-D9EADF230508}"/>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85106829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76488" y="640080"/>
            <a:ext cx="3227715" cy="2551751"/>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1280160" y="640080"/>
            <a:ext cx="6949440" cy="5455919"/>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a:extLst>
              <a:ext uri="{FF2B5EF4-FFF2-40B4-BE49-F238E27FC236}">
                <a16:creationId xmlns:a16="http://schemas.microsoft.com/office/drawing/2014/main" id="{BB904BE8-2080-4FFA-9239-A8929E28FAD9}"/>
              </a:ext>
            </a:extLst>
          </p:cNvPr>
          <p:cNvSpPr>
            <a:spLocks noGrp="1"/>
          </p:cNvSpPr>
          <p:nvPr>
            <p:ph type="dt" sz="half" idx="10"/>
          </p:nvPr>
        </p:nvSpPr>
        <p:spPr>
          <a:xfrm>
            <a:off x="8476488" y="6170491"/>
            <a:ext cx="2214322" cy="457200"/>
          </a:xfrm>
        </p:spPr>
        <p:txBody>
          <a:bodyPr/>
          <a:lstStyle/>
          <a:p>
            <a:fld id="{ED5DD0D6-7A82-473E-879B-C6ECD6CCCFEC}" type="datetime1">
              <a:rPr lang="en-US" smtClean="0"/>
              <a:t>9/28/23</a:t>
            </a:fld>
            <a:endParaRPr lang="en-US" dirty="0"/>
          </a:p>
        </p:txBody>
      </p:sp>
      <p:sp>
        <p:nvSpPr>
          <p:cNvPr id="9" name="Footer Placeholder 8">
            <a:extLst>
              <a:ext uri="{FF2B5EF4-FFF2-40B4-BE49-F238E27FC236}">
                <a16:creationId xmlns:a16="http://schemas.microsoft.com/office/drawing/2014/main" id="{ED5580C6-5CD7-4CDD-977D-0533C84F2F45}"/>
              </a:ext>
            </a:extLst>
          </p:cNvPr>
          <p:cNvSpPr>
            <a:spLocks noGrp="1"/>
          </p:cNvSpPr>
          <p:nvPr>
            <p:ph type="ftr" sz="quarter" idx="11"/>
          </p:nvPr>
        </p:nvSpPr>
        <p:spPr>
          <a:xfrm>
            <a:off x="1280160" y="6170490"/>
            <a:ext cx="6949440" cy="457200"/>
          </a:xfrm>
        </p:spPr>
        <p:txBody>
          <a:bodyPr/>
          <a:lstStyle/>
          <a:p>
            <a:endParaRPr lang="en-US" dirty="0"/>
          </a:p>
        </p:txBody>
      </p:sp>
      <p:sp>
        <p:nvSpPr>
          <p:cNvPr id="10" name="Slide Number Placeholder 9">
            <a:extLst>
              <a:ext uri="{FF2B5EF4-FFF2-40B4-BE49-F238E27FC236}">
                <a16:creationId xmlns:a16="http://schemas.microsoft.com/office/drawing/2014/main" id="{518D0320-9B66-443F-8E28-8BCF07E082BD}"/>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200661885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0"/>
            <a:ext cx="8102651" cy="6857999"/>
          </a:xfrm>
          <a:solidFill>
            <a:schemeClr val="bg2">
              <a:lumMod val="9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Date Placeholder 10">
            <a:extLst>
              <a:ext uri="{FF2B5EF4-FFF2-40B4-BE49-F238E27FC236}">
                <a16:creationId xmlns:a16="http://schemas.microsoft.com/office/drawing/2014/main" id="{41C2A9DB-B176-4069-8734-5B4ED352BA2B}"/>
              </a:ext>
            </a:extLst>
          </p:cNvPr>
          <p:cNvSpPr>
            <a:spLocks noGrp="1"/>
          </p:cNvSpPr>
          <p:nvPr>
            <p:ph type="dt" sz="half" idx="10"/>
          </p:nvPr>
        </p:nvSpPr>
        <p:spPr>
          <a:xfrm>
            <a:off x="8476488" y="6170491"/>
            <a:ext cx="2214322" cy="457200"/>
          </a:xfrm>
        </p:spPr>
        <p:txBody>
          <a:bodyPr/>
          <a:lstStyle/>
          <a:p>
            <a:fld id="{D4605E03-BC17-41A7-854C-DFAB672737DC}" type="datetime1">
              <a:rPr lang="en-US" smtClean="0"/>
              <a:t>9/28/23</a:t>
            </a:fld>
            <a:endParaRPr lang="en-US" dirty="0"/>
          </a:p>
        </p:txBody>
      </p:sp>
      <p:sp>
        <p:nvSpPr>
          <p:cNvPr id="12" name="Footer Placeholder 11">
            <a:extLst>
              <a:ext uri="{FF2B5EF4-FFF2-40B4-BE49-F238E27FC236}">
                <a16:creationId xmlns:a16="http://schemas.microsoft.com/office/drawing/2014/main" id="{430F9A2F-C2C4-4E1C-B4B3-07ED84F28CE8}"/>
              </a:ext>
            </a:extLst>
          </p:cNvPr>
          <p:cNvSpPr>
            <a:spLocks noGrp="1"/>
          </p:cNvSpPr>
          <p:nvPr>
            <p:ph type="ftr" sz="quarter" idx="11"/>
          </p:nvPr>
        </p:nvSpPr>
        <p:spPr>
          <a:xfrm>
            <a:off x="1280160" y="6170490"/>
            <a:ext cx="6464410" cy="457200"/>
          </a:xfrm>
        </p:spPr>
        <p:txBody>
          <a:bodyPr/>
          <a:lstStyle>
            <a:lvl1pPr>
              <a:defRPr b="1">
                <a:solidFill>
                  <a:srgbClr val="FFFFFF"/>
                </a:solidFill>
                <a:effectLst>
                  <a:outerShdw blurRad="50800" dist="38100" dir="2700000" algn="tl" rotWithShape="0">
                    <a:prstClr val="black">
                      <a:alpha val="43000"/>
                    </a:prstClr>
                  </a:outerShdw>
                </a:effectLst>
              </a:defRPr>
            </a:lvl1pPr>
          </a:lstStyle>
          <a:p>
            <a:endParaRPr lang="en-US" dirty="0"/>
          </a:p>
        </p:txBody>
      </p:sp>
      <p:sp>
        <p:nvSpPr>
          <p:cNvPr id="13" name="Slide Number Placeholder 12">
            <a:extLst>
              <a:ext uri="{FF2B5EF4-FFF2-40B4-BE49-F238E27FC236}">
                <a16:creationId xmlns:a16="http://schemas.microsoft.com/office/drawing/2014/main" id="{F9BFA0A0-2117-4A10-9DAA-080C21559CF3}"/>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12158861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6397E4A-EB6A-4FA6-AA4F-69EA0C70FDC9}"/>
              </a:ext>
            </a:extLst>
          </p:cNvPr>
          <p:cNvSpPr>
            <a:spLocks noGrp="1"/>
          </p:cNvSpPr>
          <p:nvPr>
            <p:ph type="dt" sz="half" idx="10"/>
          </p:nvPr>
        </p:nvSpPr>
        <p:spPr/>
        <p:txBody>
          <a:bodyPr/>
          <a:lstStyle/>
          <a:p>
            <a:fld id="{6F86ED0C-1DA7-41F0-94CF-6218B1FEDFF1}" type="datetime1">
              <a:rPr lang="en-US" smtClean="0"/>
              <a:t>9/28/23</a:t>
            </a:fld>
            <a:endParaRPr lang="en-US" dirty="0"/>
          </a:p>
        </p:txBody>
      </p:sp>
      <p:sp>
        <p:nvSpPr>
          <p:cNvPr id="8" name="Footer Placeholder 7">
            <a:extLst>
              <a:ext uri="{FF2B5EF4-FFF2-40B4-BE49-F238E27FC236}">
                <a16:creationId xmlns:a16="http://schemas.microsoft.com/office/drawing/2014/main" id="{051A2F5D-7AC4-4F91-965A-7B6A45D6F41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D26E8B86-CDB8-482F-9D9F-1BFDA3638B3E}"/>
              </a:ext>
            </a:extLst>
          </p:cNvPr>
          <p:cNvSpPr>
            <a:spLocks noGrp="1"/>
          </p:cNvSpPr>
          <p:nvPr>
            <p:ph type="sldNum" sz="quarter" idx="12"/>
          </p:nvPr>
        </p:nvSpPr>
        <p:spPr/>
        <p:txBody>
          <a:bodyPr/>
          <a:lstStyle/>
          <a:p>
            <a:pPr algn="l"/>
            <a:fld id="{FAEF9944-A4F6-4C59-AEBD-678D6480B8EA}" type="slidenum">
              <a:rPr lang="en-US" smtClean="0"/>
              <a:pPr algn="l"/>
              <a:t>‹#›</a:t>
            </a:fld>
            <a:endParaRPr lang="en-US" dirty="0"/>
          </a:p>
        </p:txBody>
      </p:sp>
    </p:spTree>
    <p:extLst>
      <p:ext uri="{BB962C8B-B14F-4D97-AF65-F5344CB8AC3E}">
        <p14:creationId xmlns:p14="http://schemas.microsoft.com/office/powerpoint/2010/main" val="319509436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EECF02AB-6034-4B88-BC5A-7C17CB0EF809}" type="datetime1">
              <a:rPr lang="en-US" smtClean="0"/>
              <a:t>9/28/23</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FAEF9944-A4F6-4C59-AEBD-678D6480B8EA}" type="slidenum">
              <a:rPr lang="en-US" smtClean="0"/>
              <a:pPr/>
              <a:t>‹#›</a:t>
            </a:fld>
            <a:endParaRPr lang="en-US" dirty="0"/>
          </a:p>
        </p:txBody>
      </p:sp>
      <p:cxnSp>
        <p:nvCxnSpPr>
          <p:cNvPr id="7" name="Straight Connector 6" title="Rule Line">
            <a:extLst>
              <a:ext uri="{FF2B5EF4-FFF2-40B4-BE49-F238E27FC236}">
                <a16:creationId xmlns:a16="http://schemas.microsoft.com/office/drawing/2014/main" id="{A1005B08-D2D4-455C-AA62-1200E43E7AF9}"/>
              </a:ext>
            </a:extLst>
          </p:cNvPr>
          <p:cNvCxnSpPr/>
          <p:nvPr/>
        </p:nvCxnSpPr>
        <p:spPr>
          <a:xfrm>
            <a:off x="9111582" y="571502"/>
            <a:ext cx="0" cy="5275467"/>
          </a:xfrm>
          <a:prstGeom prst="line">
            <a:avLst/>
          </a:prstGeom>
          <a:ln w="3810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43673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theme" Target="../theme/theme2.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slideLayout" Target="../slideLayouts/slideLayout29.xml"/><Relationship Id="rId5" Type="http://schemas.openxmlformats.org/officeDocument/2006/relationships/slideLayout" Target="../slideLayouts/slideLayout23.xml"/><Relationship Id="rId10" Type="http://schemas.openxmlformats.org/officeDocument/2006/relationships/slideLayout" Target="../slideLayouts/slideLayout28.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9159967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920240" y="442220"/>
            <a:ext cx="8770571" cy="1345269"/>
          </a:xfrm>
          <a:prstGeom prst="rect">
            <a:avLst/>
          </a:prstGeom>
        </p:spPr>
        <p:txBody>
          <a:bodyPr vert="horz" lIns="109728" tIns="109728" rIns="109728" bIns="9144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920240" y="2312276"/>
            <a:ext cx="8770571" cy="3651504"/>
          </a:xfrm>
          <a:prstGeom prst="rect">
            <a:avLst/>
          </a:prstGeom>
        </p:spPr>
        <p:txBody>
          <a:bodyPr vert="horz" lIns="109728" tIns="109728" rIns="109728" bIns="9144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850727" y="6170491"/>
            <a:ext cx="2840083" cy="457200"/>
          </a:xfrm>
          <a:prstGeom prst="rect">
            <a:avLst/>
          </a:prstGeom>
        </p:spPr>
        <p:txBody>
          <a:bodyPr vert="horz" lIns="109728" tIns="109728" rIns="109728" bIns="91440" rtlCol="0" anchor="ctr"/>
          <a:lstStyle>
            <a:lvl1pPr algn="r">
              <a:defRPr sz="1100" spc="150" baseline="0">
                <a:solidFill>
                  <a:schemeClr val="tx1">
                    <a:lumMod val="75000"/>
                    <a:lumOff val="25000"/>
                  </a:schemeClr>
                </a:solidFill>
                <a:latin typeface="+mj-lt"/>
              </a:defRPr>
            </a:lvl1pPr>
          </a:lstStyle>
          <a:p>
            <a:fld id="{C4408324-A84C-4A45-93B6-78D079CCE772}" type="datetime1">
              <a:rPr lang="en-US" smtClean="0"/>
              <a:t>9/28/23</a:t>
            </a:fld>
            <a:endParaRPr lang="en-US" dirty="0"/>
          </a:p>
        </p:txBody>
      </p:sp>
      <p:sp>
        <p:nvSpPr>
          <p:cNvPr id="5" name="Footer Placeholder 4"/>
          <p:cNvSpPr>
            <a:spLocks noGrp="1"/>
          </p:cNvSpPr>
          <p:nvPr>
            <p:ph type="ftr" sz="quarter" idx="3"/>
          </p:nvPr>
        </p:nvSpPr>
        <p:spPr>
          <a:xfrm>
            <a:off x="1920240" y="6170490"/>
            <a:ext cx="5667375" cy="457200"/>
          </a:xfrm>
          <a:prstGeom prst="rect">
            <a:avLst/>
          </a:prstGeom>
        </p:spPr>
        <p:txBody>
          <a:bodyPr vert="horz" lIns="109728" tIns="109728" rIns="109728" bIns="91440" rtlCol="0" anchor="ctr"/>
          <a:lstStyle>
            <a:lvl1pPr algn="l">
              <a:defRPr sz="1100" spc="150" baseline="0">
                <a:solidFill>
                  <a:schemeClr val="tx1">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10853744" y="6170490"/>
            <a:ext cx="1188720" cy="457200"/>
          </a:xfrm>
          <a:prstGeom prst="rect">
            <a:avLst/>
          </a:prstGeom>
        </p:spPr>
        <p:txBody>
          <a:bodyPr vert="horz" lIns="109728" tIns="109728" rIns="109728" bIns="91440" rtlCol="0" anchor="b"/>
          <a:lstStyle>
            <a:lvl1pPr algn="r">
              <a:defRPr sz="1600" b="1" baseline="0">
                <a:solidFill>
                  <a:schemeClr val="tx1">
                    <a:lumMod val="75000"/>
                    <a:lumOff val="25000"/>
                  </a:schemeClr>
                </a:solidFill>
                <a:latin typeface="+mj-lt"/>
              </a:defRPr>
            </a:lvl1pPr>
          </a:lstStyle>
          <a:p>
            <a:pPr algn="l"/>
            <a:fld id="{FAEF9944-A4F6-4C59-AEBD-678D6480B8EA}" type="slidenum">
              <a:rPr lang="en-US" smtClean="0"/>
              <a:pPr algn="l"/>
              <a:t>‹#›</a:t>
            </a:fld>
            <a:endParaRPr lang="en-US" dirty="0"/>
          </a:p>
        </p:txBody>
      </p:sp>
      <p:cxnSp>
        <p:nvCxnSpPr>
          <p:cNvPr id="9" name="Straight Connector 8" title="Rule Line">
            <a:extLst>
              <a:ext uri="{FF2B5EF4-FFF2-40B4-BE49-F238E27FC236}">
                <a16:creationId xmlns:a16="http://schemas.microsoft.com/office/drawing/2014/main" id="{430127AE-B29E-4FDF-99D2-A2F1E7003F74}"/>
              </a:ext>
            </a:extLst>
          </p:cNvPr>
          <p:cNvCxnSpPr/>
          <p:nvPr/>
        </p:nvCxnSpPr>
        <p:spPr>
          <a:xfrm>
            <a:off x="1920240" y="2176009"/>
            <a:ext cx="8770571"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5017659"/>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hf sldNum="0" hdr="0" ftr="0" dt="0"/>
  <p:txStyles>
    <p:titleStyle>
      <a:lvl1pPr algn="l" defTabSz="914400" rtl="0" eaLnBrk="1" latinLnBrk="0" hangingPunct="1">
        <a:lnSpc>
          <a:spcPct val="130000"/>
        </a:lnSpc>
        <a:spcBef>
          <a:spcPct val="0"/>
        </a:spcBef>
        <a:buNone/>
        <a:defRPr sz="3200" b="1" kern="1200" spc="150" baseline="0">
          <a:solidFill>
            <a:schemeClr val="tx1">
              <a:lumMod val="75000"/>
              <a:lumOff val="25000"/>
            </a:schemeClr>
          </a:solidFill>
          <a:latin typeface="+mj-lt"/>
          <a:ea typeface="+mj-ea"/>
          <a:cs typeface="+mj-cs"/>
        </a:defRPr>
      </a:lvl1pPr>
    </p:titleStyle>
    <p:bodyStyle>
      <a:lvl1pPr marL="0" indent="0" algn="l" defTabSz="914400" rtl="0" eaLnBrk="1" latinLnBrk="0" hangingPunct="1">
        <a:lnSpc>
          <a:spcPct val="140000"/>
        </a:lnSpc>
        <a:spcBef>
          <a:spcPts val="930"/>
        </a:spcBef>
        <a:buFont typeface="Corbel" panose="020B0503020204020204" pitchFamily="34" charset="0"/>
        <a:buNone/>
        <a:defRPr sz="1800" b="0" kern="1200" spc="150" baseline="0">
          <a:solidFill>
            <a:schemeClr val="tx1">
              <a:lumMod val="75000"/>
              <a:lumOff val="25000"/>
            </a:schemeClr>
          </a:solidFill>
          <a:latin typeface="+mn-lt"/>
          <a:ea typeface="+mn-ea"/>
          <a:cs typeface="+mn-cs"/>
        </a:defRPr>
      </a:lvl1pPr>
      <a:lvl2pPr marL="0" indent="0" algn="l" defTabSz="914400" rtl="0" eaLnBrk="1" latinLnBrk="0" hangingPunct="1">
        <a:lnSpc>
          <a:spcPct val="140000"/>
        </a:lnSpc>
        <a:spcBef>
          <a:spcPts val="930"/>
        </a:spcBef>
        <a:buFont typeface="Corbel" panose="020B0503020204020204" pitchFamily="34" charset="0"/>
        <a:buNone/>
        <a:defRPr sz="1600" kern="1200" spc="150" baseline="0">
          <a:solidFill>
            <a:schemeClr val="tx1">
              <a:lumMod val="75000"/>
              <a:lumOff val="25000"/>
            </a:schemeClr>
          </a:solidFill>
          <a:latin typeface="+mn-lt"/>
          <a:ea typeface="+mn-ea"/>
          <a:cs typeface="+mn-cs"/>
        </a:defRPr>
      </a:lvl2pPr>
      <a:lvl3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3pPr>
      <a:lvl4pPr marL="0" indent="-320040" algn="l" defTabSz="914400" rtl="0" eaLnBrk="1" latinLnBrk="0" hangingPunct="1">
        <a:lnSpc>
          <a:spcPct val="140000"/>
        </a:lnSpc>
        <a:spcBef>
          <a:spcPts val="930"/>
        </a:spcBef>
        <a:buFont typeface="Corbel" panose="020B0503020204020204" pitchFamily="34" charset="0"/>
        <a:buChar char="–"/>
        <a:defRPr sz="1400" kern="1200" spc="150" baseline="0">
          <a:solidFill>
            <a:schemeClr val="tx1">
              <a:lumMod val="75000"/>
              <a:lumOff val="25000"/>
            </a:schemeClr>
          </a:solidFill>
          <a:latin typeface="+mn-lt"/>
          <a:ea typeface="+mn-ea"/>
          <a:cs typeface="+mn-cs"/>
        </a:defRPr>
      </a:lvl4pPr>
      <a:lvl5pPr marL="0" indent="-320040" algn="l" defTabSz="914400" rtl="0" eaLnBrk="1" latinLnBrk="0" hangingPunct="1">
        <a:lnSpc>
          <a:spcPct val="140000"/>
        </a:lnSpc>
        <a:spcBef>
          <a:spcPts val="930"/>
        </a:spcBef>
        <a:buFont typeface="Corbel" panose="020B0503020204020204" pitchFamily="34" charset="0"/>
        <a:buChar char="–"/>
        <a:defRPr sz="1400" i="1" kern="1200" spc="150" baseline="0">
          <a:solidFill>
            <a:schemeClr val="tx1">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18.xml"/><Relationship Id="rId5" Type="http://schemas.openxmlformats.org/officeDocument/2006/relationships/image" Target="../media/image6.png"/><Relationship Id="rId4" Type="http://schemas.openxmlformats.org/officeDocument/2006/relationships/hyperlink" Target="http://pytorch123.com/FirstSection/PyTorchIntro/"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s://www.tensorflow.org/"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18.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4.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5.xml"/><Relationship Id="rId6" Type="http://schemas.openxmlformats.org/officeDocument/2006/relationships/image" Target="../media/image28.jpg"/><Relationship Id="rId5" Type="http://schemas.openxmlformats.org/officeDocument/2006/relationships/image" Target="../media/image6.png"/><Relationship Id="rId4" Type="http://schemas.openxmlformats.org/officeDocument/2006/relationships/image" Target="../media/image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11501" y="3288342"/>
            <a:ext cx="446308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HCIA-AI Huawei</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black"/>
                </a:solidFill>
                <a:effectLst/>
                <a:uLnTx/>
                <a:uFillTx/>
                <a:latin typeface="Times New Roman" panose="02020603050405020304" pitchFamily="18" charset="0"/>
                <a:ea typeface="+mn-ea"/>
                <a:cs typeface="Times New Roman" panose="02020603050405020304" pitchFamily="18" charset="0"/>
              </a:rPr>
              <a:t>Lecture 10</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29220" y="4777578"/>
            <a:ext cx="262764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AI Frameworks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Eng. Eman Elgallad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97358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715185" y="1799303"/>
            <a:ext cx="565720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Content:</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63505" y="2847339"/>
            <a:ext cx="8417320"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Introduction to AI Frameworks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solidFill>
                  <a:prstClr val="white"/>
                </a:solidFill>
                <a:latin typeface="Times New Roman" panose="02020603050405020304" pitchFamily="18" charset="0"/>
                <a:cs typeface="Times New Roman" panose="02020603050405020304" pitchFamily="18" charset="0"/>
              </a:rPr>
              <a:t>Tensor</a:t>
            </a: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Types of AI Frameworks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Popular AI Frameworks</a:t>
            </a:r>
          </a:p>
        </p:txBody>
      </p:sp>
      <p:grpSp>
        <p:nvGrpSpPr>
          <p:cNvPr id="3" name="Group 2">
            <a:extLst>
              <a:ext uri="{FF2B5EF4-FFF2-40B4-BE49-F238E27FC236}">
                <a16:creationId xmlns:a16="http://schemas.microsoft.com/office/drawing/2014/main" id="{AA37240B-EC80-68A3-F161-5887FD08DAB5}"/>
              </a:ext>
            </a:extLst>
          </p:cNvPr>
          <p:cNvGrpSpPr/>
          <p:nvPr/>
        </p:nvGrpSpPr>
        <p:grpSpPr>
          <a:xfrm>
            <a:off x="3312872" y="1727775"/>
            <a:ext cx="1190600" cy="1039770"/>
            <a:chOff x="3386537" y="1329617"/>
            <a:chExt cx="1190600" cy="1039770"/>
          </a:xfrm>
        </p:grpSpPr>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prstClr val="white"/>
                  </a:solidFill>
                  <a:latin typeface="Times New Roman" panose="02020603050405020304" pitchFamily="18" charset="0"/>
                  <a:cs typeface="Times New Roman" panose="02020603050405020304" pitchFamily="18" charset="0"/>
                </a:rPr>
                <a:t>10</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gr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35586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895476" y="1127826"/>
            <a:ext cx="5657207"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srgbClr val="00B0F0"/>
                </a:solidFill>
                <a:latin typeface="Times New Roman" panose="02020603050405020304" pitchFamily="18" charset="0"/>
                <a:cs typeface="Times New Roman" panose="02020603050405020304" pitchFamily="18" charset="0"/>
              </a:rPr>
              <a:t>AI Frameworks</a:t>
            </a:r>
            <a:endPar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1151427" y="2190079"/>
            <a:ext cx="9889146" cy="35394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AI frameworks, also known as machine learning frameworks, are software libraries or platforms that offer a collection of tools, functions, and pre-built algorithms to facilitate the development of AI and machine learning applications. They are designed to simplify the complex tasks associated with training and deploying machine learning models, making it accessible to a broader audience, including AI, ML, DL and Data Science Engineers.</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585702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1394487" y="1353824"/>
            <a:ext cx="9889146" cy="440120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ahoma" panose="020B0604030504040204" pitchFamily="34" charset="0"/>
                <a:ea typeface="Tahoma" panose="020B0604030504040204" pitchFamily="34" charset="0"/>
                <a:cs typeface="Tahoma" panose="020B0604030504040204" pitchFamily="34" charset="0"/>
              </a:rPr>
              <a:t>Pre-Built Functions and Libraries: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One of the primary advantages of AI frameworks is the availability of pre-built functions and libraries. These libraries contain a wide range of machine learning and deep learning algorithms, mathematical operations, and data manipulation tools. For instance, libraries like TensorFlow, PyTorch, and scikit-learn provide ready-to-use implementations of popular algorithms such as neural networks, decision trees, and support vector machines.</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198558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508827" y="735543"/>
            <a:ext cx="11697944" cy="569386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ahoma" panose="020B0604030504040204" pitchFamily="34" charset="0"/>
                <a:ea typeface="Tahoma" panose="020B0604030504040204" pitchFamily="34" charset="0"/>
                <a:cs typeface="Tahoma" panose="020B0604030504040204" pitchFamily="34" charset="0"/>
              </a:rPr>
              <a:t>     Importance of AI Frameworks: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AI frameworks hold significant importance in the development of AI and machine learning applications for several reasons: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a. </a:t>
            </a:r>
            <a:r>
              <a:rPr kumimoji="0" lang="en-US" sz="2200" b="0" i="0" u="none" strike="noStrike" kern="1200" cap="none" spc="0" normalizeH="0" baseline="0" noProof="0" dirty="0">
                <a:ln>
                  <a:noFill/>
                </a:ln>
                <a:solidFill>
                  <a:srgbClr val="00B0F0"/>
                </a:solidFill>
                <a:effectLst/>
                <a:uLnTx/>
                <a:uFillTx/>
                <a:latin typeface="Tahoma" panose="020B0604030504040204" pitchFamily="34" charset="0"/>
                <a:ea typeface="Tahoma" panose="020B0604030504040204" pitchFamily="34" charset="0"/>
                <a:cs typeface="Tahoma" panose="020B0604030504040204" pitchFamily="34" charset="0"/>
              </a:rPr>
              <a:t>Efficiency</a:t>
            </a:r>
            <a:r>
              <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 AI frameworks help developers avoid reinventing the wheel. They offer pre-built implementations of common tasks, allowing engineers to focus on high-level design and optimization rather than starting from scratch.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b. </a:t>
            </a:r>
            <a:r>
              <a:rPr kumimoji="0" lang="en-US" sz="2200" b="0" i="0" u="none" strike="noStrike" kern="1200" cap="none" spc="0" normalizeH="0" baseline="0" noProof="0" dirty="0">
                <a:ln>
                  <a:noFill/>
                </a:ln>
                <a:solidFill>
                  <a:srgbClr val="00B0F0"/>
                </a:solidFill>
                <a:effectLst/>
                <a:uLnTx/>
                <a:uFillTx/>
                <a:latin typeface="Tahoma" panose="020B0604030504040204" pitchFamily="34" charset="0"/>
                <a:ea typeface="Tahoma" panose="020B0604030504040204" pitchFamily="34" charset="0"/>
                <a:cs typeface="Tahoma" panose="020B0604030504040204" pitchFamily="34" charset="0"/>
              </a:rPr>
              <a:t>Scalability</a:t>
            </a:r>
            <a:r>
              <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 Many AI frameworks are designed to work efficiently with large datasets and distributed computing resources. This scalability is crucial for training complex models on extensive datasets.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c. </a:t>
            </a:r>
            <a:r>
              <a:rPr kumimoji="0" lang="en-US" sz="2200" b="0" i="0" u="none" strike="noStrike" kern="1200" cap="none" spc="0" normalizeH="0" baseline="0" noProof="0" dirty="0">
                <a:ln>
                  <a:noFill/>
                </a:ln>
                <a:solidFill>
                  <a:srgbClr val="00B0F0"/>
                </a:solidFill>
                <a:effectLst/>
                <a:uLnTx/>
                <a:uFillTx/>
                <a:latin typeface="Tahoma" panose="020B0604030504040204" pitchFamily="34" charset="0"/>
                <a:ea typeface="Tahoma" panose="020B0604030504040204" pitchFamily="34" charset="0"/>
                <a:cs typeface="Tahoma" panose="020B0604030504040204" pitchFamily="34" charset="0"/>
              </a:rPr>
              <a:t>Community Support</a:t>
            </a:r>
            <a:r>
              <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 Leading AI frameworks have vibrant communities of developers and researchers. This means that you can find extensive documentation, tutorials, and a wealth of resources to assist you in your AI projects.</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32813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865124" y="1964841"/>
            <a:ext cx="10985349" cy="35394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ahoma" panose="020B0604030504040204" pitchFamily="34" charset="0"/>
                <a:ea typeface="Tahoma" panose="020B0604030504040204" pitchFamily="34" charset="0"/>
                <a:cs typeface="Tahoma" panose="020B0604030504040204" pitchFamily="34" charset="0"/>
              </a:rPr>
              <a:t>Importance of AI Frameworks</a:t>
            </a:r>
            <a:r>
              <a:rPr kumimoji="0" lang="ar-EG" sz="2800" b="1" i="0" u="none" strike="noStrike" kern="1200" cap="none" spc="0" normalizeH="0" baseline="0" noProof="0" dirty="0">
                <a:ln>
                  <a:noFill/>
                </a:ln>
                <a:solidFill>
                  <a:srgbClr val="00B0F0"/>
                </a:solidFill>
                <a:effectLst/>
                <a:uLnTx/>
                <a:uFillTx/>
                <a:latin typeface="Tahoma" panose="020B0604030504040204" pitchFamily="34" charset="0"/>
                <a:ea typeface="Tahoma" panose="020B0604030504040204" pitchFamily="34" charset="0"/>
                <a:cs typeface="Tahoma" panose="020B0604030504040204" pitchFamily="34" charset="0"/>
              </a:rPr>
              <a:t> </a:t>
            </a:r>
            <a:r>
              <a:rPr kumimoji="0" lang="en-US" sz="2800" b="1" i="0" u="none" strike="noStrike" kern="1200" cap="none" spc="0" normalizeH="0" baseline="0" noProof="0" dirty="0">
                <a:ln>
                  <a:noFill/>
                </a:ln>
                <a:solidFill>
                  <a:srgbClr val="00B0F0"/>
                </a:solidFill>
                <a:effectLst/>
                <a:uLnTx/>
                <a:uFillTx/>
                <a:latin typeface="Tahoma" panose="020B0604030504040204" pitchFamily="34" charset="0"/>
                <a:ea typeface="Tahoma" panose="020B0604030504040204" pitchFamily="34" charset="0"/>
                <a:cs typeface="Tahoma" panose="020B0604030504040204" pitchFamily="34" charset="0"/>
              </a:rPr>
              <a:t> </a:t>
            </a:r>
            <a:r>
              <a:rPr lang="en-US" sz="2800" b="1" dirty="0">
                <a:solidFill>
                  <a:srgbClr val="00B0F0"/>
                </a:solidFill>
                <a:latin typeface="Tahoma" panose="020B0604030504040204" pitchFamily="34" charset="0"/>
                <a:ea typeface="Tahoma" panose="020B0604030504040204" pitchFamily="34" charset="0"/>
                <a:cs typeface="Tahoma" panose="020B0604030504040204" pitchFamily="34" charset="0"/>
              </a:rPr>
              <a:t>Cont. </a:t>
            </a:r>
            <a:r>
              <a:rPr kumimoji="0" lang="en-US" sz="2800" b="1" i="0" u="none" strike="noStrike" kern="1200" cap="none" spc="0" normalizeH="0" baseline="0" noProof="0" dirty="0">
                <a:ln>
                  <a:noFill/>
                </a:ln>
                <a:solidFill>
                  <a:srgbClr val="00B0F0"/>
                </a:solidFill>
                <a:effectLst/>
                <a:uLnTx/>
                <a:uFillTx/>
                <a:latin typeface="Tahoma" panose="020B0604030504040204" pitchFamily="34" charset="0"/>
                <a:ea typeface="Tahoma" panose="020B0604030504040204" pitchFamily="34" charset="0"/>
                <a:cs typeface="Tahoma" panose="020B060403050404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d. </a:t>
            </a:r>
            <a:r>
              <a:rPr kumimoji="0" lang="en-US" sz="2400" b="0" i="0" u="none" strike="noStrike" kern="1200" cap="none" spc="0" normalizeH="0" baseline="0" noProof="0" dirty="0">
                <a:ln>
                  <a:noFill/>
                </a:ln>
                <a:solidFill>
                  <a:srgbClr val="00B0F0"/>
                </a:solidFill>
                <a:effectLst/>
                <a:uLnTx/>
                <a:uFillTx/>
                <a:latin typeface="Tahoma" panose="020B0604030504040204" pitchFamily="34" charset="0"/>
                <a:ea typeface="Tahoma" panose="020B0604030504040204" pitchFamily="34" charset="0"/>
                <a:cs typeface="Tahoma" panose="020B0604030504040204" pitchFamily="34" charset="0"/>
              </a:rPr>
              <a:t>Flexibility</a:t>
            </a:r>
            <a:r>
              <a:rPr kumimoji="0" lang="en-US" sz="24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 AI frameworks offer flexibility in terms of model architecture and customization. You can build and experiment with a wide range of models tailored to your specific use case.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e. </a:t>
            </a:r>
            <a:r>
              <a:rPr kumimoji="0" lang="en-US" sz="2400" b="0" i="0" u="none" strike="noStrike" kern="1200" cap="none" spc="0" normalizeH="0" baseline="0" noProof="0" dirty="0">
                <a:ln>
                  <a:noFill/>
                </a:ln>
                <a:solidFill>
                  <a:srgbClr val="00B0F0"/>
                </a:solidFill>
                <a:effectLst/>
                <a:uLnTx/>
                <a:uFillTx/>
                <a:latin typeface="Tahoma" panose="020B0604030504040204" pitchFamily="34" charset="0"/>
                <a:ea typeface="Tahoma" panose="020B0604030504040204" pitchFamily="34" charset="0"/>
                <a:cs typeface="Tahoma" panose="020B0604030504040204" pitchFamily="34" charset="0"/>
              </a:rPr>
              <a:t>Deployment</a:t>
            </a:r>
            <a:r>
              <a:rPr kumimoji="0" lang="en-US" sz="24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 Many AI frameworks provide tools for deploying models to various platforms, including cloud services and edge devices, making it easier to bring AI applications to the real world.</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488886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766650" y="899652"/>
            <a:ext cx="10985349" cy="566308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accent4">
                    <a:lumMod val="60000"/>
                    <a:lumOff val="40000"/>
                  </a:schemeClr>
                </a:solidFill>
                <a:effectLst/>
                <a:uLnTx/>
                <a:uFillTx/>
                <a:latin typeface="Tahoma" panose="020B0604030504040204" pitchFamily="34" charset="0"/>
                <a:ea typeface="Tahoma" panose="020B0604030504040204" pitchFamily="34" charset="0"/>
                <a:cs typeface="Tahoma" panose="020B0604030504040204" pitchFamily="34" charset="0"/>
              </a:rPr>
              <a:t>Acceleration of AI Development: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AI frameworks significantly accelerate AI development in several ways:</a:t>
            </a:r>
            <a:endParaRPr kumimoji="0" lang="ar-EG" sz="24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457200" marR="0" lvl="0" indent="-457200" algn="l" defTabSz="914400" rtl="0" eaLnBrk="1" fontAlgn="auto" latinLnBrk="0" hangingPunct="1">
              <a:lnSpc>
                <a:spcPct val="100000"/>
              </a:lnSpc>
              <a:spcBef>
                <a:spcPts val="0"/>
              </a:spcBef>
              <a:spcAft>
                <a:spcPts val="0"/>
              </a:spcAft>
              <a:buClrTx/>
              <a:buSzTx/>
              <a:buFontTx/>
              <a:buAutoNum type="alphaLcPeriod"/>
              <a:tabLst/>
              <a:defRPr/>
            </a:pPr>
            <a:r>
              <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Rapid Prototyping: With pre-built functions and libraries, developers can quickly prototype and test different machine learning models, saving time and resources.</a:t>
            </a:r>
            <a:endParaRPr kumimoji="0" lang="ar-EG"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457200" marR="0" lvl="0" indent="-457200" algn="l" defTabSz="914400" rtl="0" eaLnBrk="1" fontAlgn="auto" latinLnBrk="0" hangingPunct="1">
              <a:lnSpc>
                <a:spcPct val="100000"/>
              </a:lnSpc>
              <a:spcBef>
                <a:spcPts val="0"/>
              </a:spcBef>
              <a:spcAft>
                <a:spcPts val="0"/>
              </a:spcAft>
              <a:buClrTx/>
              <a:buSzTx/>
              <a:buFontTx/>
              <a:buAutoNum type="alphaLcPeriod"/>
              <a:tabLst/>
              <a:defRPr/>
            </a:pPr>
            <a:endPar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b. Parallel Processing: Many AI frameworks are optimized for parallel processing, allowing you to leverage multiple GPUs or TPUs to speed up model training.</a:t>
            </a:r>
            <a:endParaRPr kumimoji="0" lang="ar-EG"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c. </a:t>
            </a:r>
            <a:r>
              <a:rPr kumimoji="0" lang="en-US" sz="2200" b="0" i="0" u="none" strike="noStrike" kern="1200" cap="none" spc="0" normalizeH="0" baseline="0" noProof="0" dirty="0" err="1">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AutoML</a:t>
            </a:r>
            <a:r>
              <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 Some frameworks incorporate </a:t>
            </a:r>
            <a:r>
              <a:rPr kumimoji="0" lang="en-US" sz="2200" b="0" i="0" u="none" strike="noStrike" kern="1200" cap="none" spc="0" normalizeH="0" baseline="0" noProof="0" dirty="0" err="1">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AutoML</a:t>
            </a:r>
            <a:r>
              <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 (Auto Machine Learning) features that automate tasks like hyperparameter tuning and model selection, further reducing development time.</a:t>
            </a:r>
            <a:endParaRPr kumimoji="0" lang="ar-EG"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200" b="0" i="0" u="none" strike="noStrike" kern="1200" cap="none" spc="0" normalizeH="0" baseline="0" noProof="0" dirty="0">
                <a:ln>
                  <a:noFill/>
                </a:ln>
                <a:solidFill>
                  <a:prstClr val="white"/>
                </a:solidFill>
                <a:effectLst/>
                <a:uLnTx/>
                <a:uFillTx/>
                <a:latin typeface="Tahoma" panose="020B0604030504040204" pitchFamily="34" charset="0"/>
                <a:ea typeface="Tahoma" panose="020B0604030504040204" pitchFamily="34" charset="0"/>
                <a:cs typeface="Tahoma" panose="020B0604030504040204" pitchFamily="34" charset="0"/>
              </a:rPr>
              <a:t>d. Transfer Learning: AI frameworks often support transfer learning, enabling you to fine-tune pre-trained models for specific tasks, which is faster than training from scratch.</a:t>
            </a: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538826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3048" y="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708413" y="1908313"/>
            <a:ext cx="5361809" cy="2474339"/>
          </a:xfrm>
        </p:spPr>
        <p:txBody>
          <a:bodyPr anchor="b">
            <a:normAutofit/>
          </a:bodyPr>
          <a:lstStyle/>
          <a:p>
            <a:pPr algn="ctr"/>
            <a:r>
              <a:rPr lang="en-US" sz="4800" dirty="0">
                <a:solidFill>
                  <a:schemeClr val="tx1">
                    <a:lumMod val="75000"/>
                    <a:lumOff val="25000"/>
                  </a:schemeClr>
                </a:solidFill>
              </a:rPr>
              <a:t>What is Tensor?</a:t>
            </a:r>
          </a:p>
        </p:txBody>
      </p:sp>
    </p:spTree>
    <p:extLst>
      <p:ext uri="{BB962C8B-B14F-4D97-AF65-F5344CB8AC3E}">
        <p14:creationId xmlns:p14="http://schemas.microsoft.com/office/powerpoint/2010/main" val="1599241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1" y="839391"/>
            <a:ext cx="11993217" cy="58032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2" y="150815"/>
            <a:ext cx="620864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What is Tensor</a:t>
            </a:r>
            <a:r>
              <a:rPr lang="en-US" sz="2800" b="1" dirty="0">
                <a:solidFill>
                  <a:srgbClr val="00B0F0"/>
                </a:solidFill>
                <a:latin typeface="Calibri" panose="020F0502020204030204"/>
              </a:rPr>
              <a:t>?</a:t>
            </a:r>
            <a:endPar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2" name="TextBox 1">
            <a:extLst>
              <a:ext uri="{FF2B5EF4-FFF2-40B4-BE49-F238E27FC236}">
                <a16:creationId xmlns:a16="http://schemas.microsoft.com/office/drawing/2014/main" id="{85245C9E-4CE4-43AF-CD00-EDD98CE54739}"/>
              </a:ext>
            </a:extLst>
          </p:cNvPr>
          <p:cNvSpPr txBox="1"/>
          <p:nvPr/>
        </p:nvSpPr>
        <p:spPr>
          <a:xfrm>
            <a:off x="477078" y="1207743"/>
            <a:ext cx="11078817" cy="1200329"/>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dirty="0">
                <a:solidFill>
                  <a:srgbClr val="242424"/>
                </a:solidFill>
                <a:latin typeface="source-serif-pro"/>
              </a:rPr>
              <a:t>T</a:t>
            </a:r>
            <a:r>
              <a:rPr lang="en-US" sz="2400" b="0" i="0" dirty="0">
                <a:solidFill>
                  <a:srgbClr val="242424"/>
                </a:solidFill>
                <a:effectLst/>
                <a:latin typeface="source-serif-pro"/>
              </a:rPr>
              <a:t>ensor is a multi-dimensional array or data structure that can hold and represent data in multiple dimensions. In essence, it is a generalization of scalars, vectors, and matrices to higher-dimensional spaces.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5E7A6DD3-6D4F-DCFD-AFBF-65C64E947AF2}"/>
              </a:ext>
            </a:extLst>
          </p:cNvPr>
          <p:cNvPicPr>
            <a:picLocks noChangeAspect="1"/>
          </p:cNvPicPr>
          <p:nvPr/>
        </p:nvPicPr>
        <p:blipFill>
          <a:blip r:embed="rId3"/>
          <a:stretch>
            <a:fillRect/>
          </a:stretch>
        </p:blipFill>
        <p:spPr>
          <a:xfrm>
            <a:off x="2752777" y="3515087"/>
            <a:ext cx="6344535" cy="2343477"/>
          </a:xfrm>
          <a:prstGeom prst="rect">
            <a:avLst/>
          </a:prstGeom>
        </p:spPr>
      </p:pic>
    </p:spTree>
    <p:extLst>
      <p:ext uri="{BB962C8B-B14F-4D97-AF65-F5344CB8AC3E}">
        <p14:creationId xmlns:p14="http://schemas.microsoft.com/office/powerpoint/2010/main" val="6867022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1" y="839391"/>
            <a:ext cx="11993217" cy="58032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1" y="131995"/>
            <a:ext cx="6208642" cy="523220"/>
          </a:xfrm>
          <a:prstGeom prst="rect">
            <a:avLst/>
          </a:prstGeom>
          <a:noFill/>
        </p:spPr>
        <p:txBody>
          <a:bodyPr wrap="square">
            <a:spAutoFit/>
          </a:bodyPr>
          <a:lstStyle/>
          <a:p>
            <a:pPr>
              <a:defRPr/>
            </a:pPr>
            <a:r>
              <a:rPr lang="en-US" sz="2800" b="1" dirty="0">
                <a:solidFill>
                  <a:srgbClr val="00B0F0"/>
                </a:solidFill>
                <a:latin typeface="source-serif-pro"/>
              </a:rPr>
              <a:t>Key Characteristics of Tensors:</a:t>
            </a: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2" name="TextBox 1">
            <a:extLst>
              <a:ext uri="{FF2B5EF4-FFF2-40B4-BE49-F238E27FC236}">
                <a16:creationId xmlns:a16="http://schemas.microsoft.com/office/drawing/2014/main" id="{85245C9E-4CE4-43AF-CD00-EDD98CE54739}"/>
              </a:ext>
            </a:extLst>
          </p:cNvPr>
          <p:cNvSpPr txBox="1"/>
          <p:nvPr/>
        </p:nvSpPr>
        <p:spPr>
          <a:xfrm>
            <a:off x="373840" y="1536174"/>
            <a:ext cx="11078817" cy="4893647"/>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dirty="0">
                <a:solidFill>
                  <a:srgbClr val="242424"/>
                </a:solidFill>
                <a:latin typeface="source-serif-pro"/>
              </a:rPr>
              <a:t>Rank or Order: The rank or order of a tensor refers to the number of dimensions it has. Scalars have a rank of 0, vectors have a rank of 1, matrices have a rank of 2, and tensors can have a rank greater than 2. For example, a 3D tensor has a rank of 3, indicating that it has three dimensions.</a:t>
            </a:r>
          </a:p>
          <a:p>
            <a:pPr marR="0" lvl="0" algn="l" defTabSz="914400" rtl="0" eaLnBrk="1" fontAlgn="auto" latinLnBrk="0" hangingPunct="1">
              <a:lnSpc>
                <a:spcPct val="100000"/>
              </a:lnSpc>
              <a:spcBef>
                <a:spcPts val="0"/>
              </a:spcBef>
              <a:spcAft>
                <a:spcPts val="0"/>
              </a:spcAft>
              <a:buClrTx/>
              <a:buSzTx/>
              <a:tabLst/>
              <a:defRPr/>
            </a:pPr>
            <a:endParaRPr lang="en-US" sz="2400" dirty="0">
              <a:solidFill>
                <a:srgbClr val="242424"/>
              </a:solidFill>
              <a:latin typeface="source-serif-pro"/>
            </a:endParaRPr>
          </a:p>
          <a:p>
            <a:pPr marR="0" lvl="0" algn="l" defTabSz="914400" rtl="0" eaLnBrk="1" fontAlgn="auto" latinLnBrk="0" hangingPunct="1">
              <a:lnSpc>
                <a:spcPct val="100000"/>
              </a:lnSpc>
              <a:spcBef>
                <a:spcPts val="0"/>
              </a:spcBef>
              <a:spcAft>
                <a:spcPts val="0"/>
              </a:spcAft>
              <a:buClrTx/>
              <a:buSzTx/>
              <a:tabLst/>
              <a:defRPr/>
            </a:pPr>
            <a:r>
              <a:rPr lang="en-US" sz="2400" dirty="0">
                <a:solidFill>
                  <a:srgbClr val="242424"/>
                </a:solidFill>
                <a:latin typeface="source-serif-pro"/>
              </a:rPr>
              <a:t>Shape: The shape of a tensor defines the number of elements along each dimension. For a 2D tensor (matrix), the shape might be (m, n), where "m" represents the number of rows, and "n" represents the number of columns. In higher-dimensional tensors, the shape specifies the size along each dimension.</a:t>
            </a:r>
          </a:p>
          <a:p>
            <a:pPr marR="0" lvl="0" algn="l" defTabSz="914400" rtl="0" eaLnBrk="1" fontAlgn="auto" latinLnBrk="0" hangingPunct="1">
              <a:lnSpc>
                <a:spcPct val="100000"/>
              </a:lnSpc>
              <a:spcBef>
                <a:spcPts val="0"/>
              </a:spcBef>
              <a:spcAft>
                <a:spcPts val="0"/>
              </a:spcAft>
              <a:buClrTx/>
              <a:buSzTx/>
              <a:tabLst/>
              <a:defRPr/>
            </a:pPr>
            <a:endParaRPr lang="en-US" sz="2400" dirty="0">
              <a:solidFill>
                <a:srgbClr val="242424"/>
              </a:solidFill>
              <a:latin typeface="source-serif-pro"/>
            </a:endParaRPr>
          </a:p>
          <a:p>
            <a:pPr algn="l">
              <a:buFont typeface="Arial" panose="020B0604020202020204" pitchFamily="34" charset="0"/>
              <a:buChar char="•"/>
            </a:pPr>
            <a:r>
              <a:rPr lang="en-US" sz="2400" b="0" i="0" dirty="0">
                <a:solidFill>
                  <a:schemeClr val="accent2"/>
                </a:solidFill>
                <a:effectLst/>
                <a:latin typeface="source-serif-pro"/>
              </a:rPr>
              <a:t>A square matrix can have dimensions (2, 2).</a:t>
            </a:r>
          </a:p>
          <a:p>
            <a:pPr algn="l">
              <a:buFont typeface="Arial" panose="020B0604020202020204" pitchFamily="34" charset="0"/>
              <a:buChar char="•"/>
            </a:pPr>
            <a:r>
              <a:rPr lang="en-US" sz="2400" b="0" i="0" dirty="0">
                <a:solidFill>
                  <a:schemeClr val="accent2"/>
                </a:solidFill>
                <a:effectLst/>
                <a:latin typeface="source-serif-pro"/>
              </a:rPr>
              <a:t>The level 3 tensor (3, 5, 8) can have dimensions.</a:t>
            </a:r>
          </a:p>
          <a:p>
            <a:pPr marR="0" lvl="0" algn="l" defTabSz="914400" rtl="0" eaLnBrk="1" fontAlgn="auto" latinLnBrk="0" hangingPunct="1">
              <a:lnSpc>
                <a:spcPct val="100000"/>
              </a:lnSpc>
              <a:spcBef>
                <a:spcPts val="0"/>
              </a:spcBef>
              <a:spcAft>
                <a:spcPts val="0"/>
              </a:spcAft>
              <a:buClrTx/>
              <a:buSzTx/>
              <a:tabLst/>
              <a:defRPr/>
            </a:pPr>
            <a:endParaRPr lang="en-US" sz="2400" dirty="0">
              <a:solidFill>
                <a:srgbClr val="242424"/>
              </a:solidFill>
              <a:latin typeface="source-serif-pro"/>
            </a:endParaRPr>
          </a:p>
        </p:txBody>
      </p:sp>
    </p:spTree>
    <p:extLst>
      <p:ext uri="{BB962C8B-B14F-4D97-AF65-F5344CB8AC3E}">
        <p14:creationId xmlns:p14="http://schemas.microsoft.com/office/powerpoint/2010/main" val="8368389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1" y="839391"/>
            <a:ext cx="11993217" cy="58032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1" y="131995"/>
            <a:ext cx="6208642" cy="523220"/>
          </a:xfrm>
          <a:prstGeom prst="rect">
            <a:avLst/>
          </a:prstGeom>
          <a:noFill/>
        </p:spPr>
        <p:txBody>
          <a:bodyPr wrap="square">
            <a:spAutoFit/>
          </a:bodyPr>
          <a:lstStyle/>
          <a:p>
            <a:pPr>
              <a:defRPr/>
            </a:pPr>
            <a:r>
              <a:rPr lang="en-US" sz="2800" b="1" dirty="0">
                <a:solidFill>
                  <a:srgbClr val="00B0F0"/>
                </a:solidFill>
                <a:latin typeface="source-serif-pro"/>
              </a:rPr>
              <a:t>Key Characteristics of Tensors:</a:t>
            </a: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2" name="TextBox 1">
            <a:extLst>
              <a:ext uri="{FF2B5EF4-FFF2-40B4-BE49-F238E27FC236}">
                <a16:creationId xmlns:a16="http://schemas.microsoft.com/office/drawing/2014/main" id="{85245C9E-4CE4-43AF-CD00-EDD98CE54739}"/>
              </a:ext>
            </a:extLst>
          </p:cNvPr>
          <p:cNvSpPr txBox="1"/>
          <p:nvPr/>
        </p:nvSpPr>
        <p:spPr>
          <a:xfrm>
            <a:off x="373840" y="1536174"/>
            <a:ext cx="11078817" cy="5262979"/>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dirty="0">
                <a:solidFill>
                  <a:srgbClr val="242424"/>
                </a:solidFill>
                <a:latin typeface="source-serif-pro"/>
              </a:rPr>
              <a:t>Data Type: Tensors can hold data of various types, such as integers, floating-point numbers, or even more complex data types like strings. The data type of a tensor determines the kind of data it can store.</a:t>
            </a:r>
          </a:p>
          <a:p>
            <a:pPr algn="l">
              <a:buFont typeface="Arial" panose="020B0604020202020204" pitchFamily="34" charset="0"/>
              <a:buChar char="•"/>
            </a:pPr>
            <a:r>
              <a:rPr lang="en-US" sz="2400" b="0" i="0" dirty="0">
                <a:solidFill>
                  <a:schemeClr val="accent2"/>
                </a:solidFill>
                <a:effectLst/>
                <a:latin typeface="source-serif-pro"/>
              </a:rPr>
              <a:t>float32</a:t>
            </a:r>
          </a:p>
          <a:p>
            <a:pPr algn="l">
              <a:buFont typeface="Arial" panose="020B0604020202020204" pitchFamily="34" charset="0"/>
              <a:buChar char="•"/>
            </a:pPr>
            <a:r>
              <a:rPr lang="en-US" sz="2400" b="0" i="0" dirty="0">
                <a:solidFill>
                  <a:schemeClr val="accent2"/>
                </a:solidFill>
                <a:effectLst/>
                <a:latin typeface="source-serif-pro"/>
              </a:rPr>
              <a:t>float64</a:t>
            </a:r>
          </a:p>
          <a:p>
            <a:pPr algn="l">
              <a:buFont typeface="Arial" panose="020B0604020202020204" pitchFamily="34" charset="0"/>
              <a:buChar char="•"/>
            </a:pPr>
            <a:r>
              <a:rPr lang="en-US" sz="2400" b="0" i="0" dirty="0">
                <a:solidFill>
                  <a:schemeClr val="accent2"/>
                </a:solidFill>
                <a:effectLst/>
                <a:latin typeface="source-serif-pro"/>
              </a:rPr>
              <a:t>uint8</a:t>
            </a:r>
          </a:p>
          <a:p>
            <a:pPr algn="l">
              <a:buFont typeface="Arial" panose="020B0604020202020204" pitchFamily="34" charset="0"/>
              <a:buChar char="•"/>
            </a:pPr>
            <a:r>
              <a:rPr lang="en-US" sz="2400" b="0" i="0" dirty="0">
                <a:solidFill>
                  <a:schemeClr val="accent2"/>
                </a:solidFill>
                <a:effectLst/>
                <a:latin typeface="source-serif-pro"/>
              </a:rPr>
              <a:t>int32</a:t>
            </a:r>
          </a:p>
          <a:p>
            <a:pPr algn="l">
              <a:buFont typeface="Arial" panose="020B0604020202020204" pitchFamily="34" charset="0"/>
              <a:buChar char="•"/>
            </a:pPr>
            <a:r>
              <a:rPr lang="en-US" sz="2400" b="0" i="0" dirty="0">
                <a:solidFill>
                  <a:schemeClr val="accent2"/>
                </a:solidFill>
                <a:effectLst/>
                <a:latin typeface="source-serif-pro"/>
              </a:rPr>
              <a:t>int64</a:t>
            </a:r>
          </a:p>
          <a:p>
            <a:pPr marR="0" lvl="0" algn="l" defTabSz="914400" rtl="0" eaLnBrk="1" fontAlgn="auto" latinLnBrk="0" hangingPunct="1">
              <a:lnSpc>
                <a:spcPct val="100000"/>
              </a:lnSpc>
              <a:spcBef>
                <a:spcPts val="0"/>
              </a:spcBef>
              <a:spcAft>
                <a:spcPts val="0"/>
              </a:spcAft>
              <a:buClrTx/>
              <a:buSzTx/>
              <a:tabLst/>
              <a:defRPr/>
            </a:pPr>
            <a:endParaRPr lang="en-US" sz="2400" dirty="0">
              <a:solidFill>
                <a:srgbClr val="242424"/>
              </a:solidFill>
              <a:latin typeface="source-serif-pro"/>
            </a:endParaRPr>
          </a:p>
          <a:p>
            <a:pPr marR="0" lvl="0" algn="l" defTabSz="914400" rtl="0" eaLnBrk="1" fontAlgn="auto" latinLnBrk="0" hangingPunct="1">
              <a:lnSpc>
                <a:spcPct val="100000"/>
              </a:lnSpc>
              <a:spcBef>
                <a:spcPts val="0"/>
              </a:spcBef>
              <a:spcAft>
                <a:spcPts val="0"/>
              </a:spcAft>
              <a:buClrTx/>
              <a:buSzTx/>
              <a:tabLst/>
              <a:defRPr/>
            </a:pPr>
            <a:r>
              <a:rPr lang="en-US" sz="2400" dirty="0">
                <a:solidFill>
                  <a:srgbClr val="242424"/>
                </a:solidFill>
                <a:latin typeface="source-serif-pro"/>
              </a:rPr>
              <a:t>Operations: Tensors support various mathematical operations, including addition, subtraction, multiplication, and more. These operations are defined to work element-wise, which means they operate on corresponding elements of tensors with the same shape.</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R="0" lvl="0" algn="l" defTabSz="914400" rtl="0" eaLnBrk="1" fontAlgn="auto" latinLnBrk="0" hangingPunct="1">
              <a:lnSpc>
                <a:spcPct val="100000"/>
              </a:lnSpc>
              <a:spcBef>
                <a:spcPts val="0"/>
              </a:spcBef>
              <a:spcAft>
                <a:spcPts val="0"/>
              </a:spcAft>
              <a:buClrTx/>
              <a:buSzTx/>
              <a:tabLst/>
              <a:defRPr/>
            </a:pPr>
            <a:endParaRPr lang="en-US" sz="2400" dirty="0">
              <a:solidFill>
                <a:srgbClr val="242424"/>
              </a:solidFill>
              <a:latin typeface="source-serif-pro"/>
            </a:endParaRPr>
          </a:p>
        </p:txBody>
      </p:sp>
    </p:spTree>
    <p:extLst>
      <p:ext uri="{BB962C8B-B14F-4D97-AF65-F5344CB8AC3E}">
        <p14:creationId xmlns:p14="http://schemas.microsoft.com/office/powerpoint/2010/main" val="28543605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1" y="922725"/>
            <a:ext cx="11993217" cy="58032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1" y="131995"/>
            <a:ext cx="6208642" cy="523220"/>
          </a:xfrm>
          <a:prstGeom prst="rect">
            <a:avLst/>
          </a:prstGeom>
          <a:noFill/>
        </p:spPr>
        <p:txBody>
          <a:bodyPr wrap="square">
            <a:spAutoFit/>
          </a:bodyPr>
          <a:lstStyle/>
          <a:p>
            <a:pPr>
              <a:defRPr/>
            </a:pPr>
            <a:r>
              <a:rPr lang="en-US" sz="2800" b="1" dirty="0">
                <a:solidFill>
                  <a:srgbClr val="00B0F0"/>
                </a:solidFill>
                <a:latin typeface="source-serif-pro"/>
              </a:rPr>
              <a:t>How To Create Tensor Using NumPy?</a:t>
            </a: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2" name="TextBox 1">
            <a:extLst>
              <a:ext uri="{FF2B5EF4-FFF2-40B4-BE49-F238E27FC236}">
                <a16:creationId xmlns:a16="http://schemas.microsoft.com/office/drawing/2014/main" id="{85245C9E-4CE4-43AF-CD00-EDD98CE54739}"/>
              </a:ext>
            </a:extLst>
          </p:cNvPr>
          <p:cNvSpPr txBox="1"/>
          <p:nvPr/>
        </p:nvSpPr>
        <p:spPr>
          <a:xfrm>
            <a:off x="142335" y="1023566"/>
            <a:ext cx="11917144" cy="2308324"/>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dirty="0"/>
              <a:t>NumPy is a Python library that can be used for scientific and numerical applications and is the tool to use for linear algebra operations. </a:t>
            </a:r>
          </a:p>
          <a:p>
            <a:pPr marR="0" lvl="0" algn="l" defTabSz="914400" rtl="0" eaLnBrk="1" fontAlgn="auto" latinLnBrk="0" hangingPunct="1">
              <a:lnSpc>
                <a:spcPct val="100000"/>
              </a:lnSpc>
              <a:spcBef>
                <a:spcPts val="0"/>
              </a:spcBef>
              <a:spcAft>
                <a:spcPts val="0"/>
              </a:spcAft>
              <a:buClrTx/>
              <a:buSzTx/>
              <a:tabLst/>
              <a:defRPr/>
            </a:pPr>
            <a:r>
              <a:rPr lang="en-US" sz="2400" dirty="0"/>
              <a:t>➔ When working with NumPy, data in an </a:t>
            </a:r>
            <a:r>
              <a:rPr lang="en-US" sz="2400" dirty="0" err="1"/>
              <a:t>ndarray</a:t>
            </a:r>
            <a:r>
              <a:rPr lang="en-US" sz="2400" dirty="0"/>
              <a:t> is simply referred to as an array. It is a fixed-sized array in memory that contains data of the same type, such as integers or floating point values</a:t>
            </a:r>
            <a:br>
              <a:rPr lang="en-US" sz="2400" b="0" i="0" dirty="0">
                <a:solidFill>
                  <a:schemeClr val="accent2"/>
                </a:solidFill>
                <a:effectLst/>
                <a:latin typeface="source-serif-pro"/>
              </a:rPr>
            </a:br>
            <a:r>
              <a:rPr lang="en-US" sz="2400" b="0" i="0" dirty="0">
                <a:solidFill>
                  <a:schemeClr val="accent2"/>
                </a:solidFill>
                <a:effectLst/>
                <a:latin typeface="source-serif-pro"/>
              </a:rPr>
              <a:t>0D</a:t>
            </a:r>
            <a:r>
              <a:rPr lang="en-US" sz="2400" b="0" i="0" dirty="0">
                <a:solidFill>
                  <a:srgbClr val="242424"/>
                </a:solidFill>
                <a:effectLst/>
                <a:latin typeface="source-serif-pro"/>
              </a:rPr>
              <a:t> tensor using NumPy	</a:t>
            </a:r>
            <a:r>
              <a:rPr lang="en-US" sz="2400" b="0" i="0" dirty="0">
                <a:solidFill>
                  <a:schemeClr val="accent2"/>
                </a:solidFill>
                <a:effectLst/>
                <a:latin typeface="source-serif-pro"/>
              </a:rPr>
              <a:t> 1D</a:t>
            </a:r>
            <a:r>
              <a:rPr lang="en-US" sz="2400" b="0" i="0" dirty="0">
                <a:solidFill>
                  <a:srgbClr val="242424"/>
                </a:solidFill>
                <a:effectLst/>
                <a:latin typeface="source-serif-pro"/>
              </a:rPr>
              <a:t> tensor using NumPy	</a:t>
            </a:r>
            <a:r>
              <a:rPr lang="en-US" sz="2400" b="0" i="0" dirty="0">
                <a:solidFill>
                  <a:schemeClr val="accent2"/>
                </a:solidFill>
                <a:effectLst/>
                <a:latin typeface="source-serif-pro"/>
              </a:rPr>
              <a:t> 2D</a:t>
            </a:r>
            <a:r>
              <a:rPr lang="en-US" sz="2400" b="0" i="0" dirty="0">
                <a:solidFill>
                  <a:srgbClr val="242424"/>
                </a:solidFill>
                <a:effectLst/>
                <a:latin typeface="source-serif-pro"/>
              </a:rPr>
              <a:t> tensor using NumPy</a:t>
            </a:r>
            <a:endParaRPr lang="en-US" sz="2400" dirty="0">
              <a:solidFill>
                <a:srgbClr val="242424"/>
              </a:solidFill>
              <a:latin typeface="source-serif-pro"/>
            </a:endParaRPr>
          </a:p>
        </p:txBody>
      </p:sp>
      <p:pic>
        <p:nvPicPr>
          <p:cNvPr id="6" name="Picture 5">
            <a:extLst>
              <a:ext uri="{FF2B5EF4-FFF2-40B4-BE49-F238E27FC236}">
                <a16:creationId xmlns:a16="http://schemas.microsoft.com/office/drawing/2014/main" id="{657D325E-98F6-4B08-F5DF-A2F6D675FF09}"/>
              </a:ext>
            </a:extLst>
          </p:cNvPr>
          <p:cNvPicPr>
            <a:picLocks noChangeAspect="1"/>
          </p:cNvPicPr>
          <p:nvPr/>
        </p:nvPicPr>
        <p:blipFill>
          <a:blip r:embed="rId3"/>
          <a:stretch>
            <a:fillRect/>
          </a:stretch>
        </p:blipFill>
        <p:spPr>
          <a:xfrm>
            <a:off x="285452" y="3429000"/>
            <a:ext cx="2966140" cy="3042195"/>
          </a:xfrm>
          <a:prstGeom prst="rect">
            <a:avLst/>
          </a:prstGeom>
        </p:spPr>
      </p:pic>
      <p:pic>
        <p:nvPicPr>
          <p:cNvPr id="9" name="Picture 8">
            <a:extLst>
              <a:ext uri="{FF2B5EF4-FFF2-40B4-BE49-F238E27FC236}">
                <a16:creationId xmlns:a16="http://schemas.microsoft.com/office/drawing/2014/main" id="{B399D3B4-E7F1-0A6A-2E4F-FF961FCEF89F}"/>
              </a:ext>
            </a:extLst>
          </p:cNvPr>
          <p:cNvPicPr>
            <a:picLocks noChangeAspect="1"/>
          </p:cNvPicPr>
          <p:nvPr/>
        </p:nvPicPr>
        <p:blipFill>
          <a:blip r:embed="rId4"/>
          <a:stretch>
            <a:fillRect/>
          </a:stretch>
        </p:blipFill>
        <p:spPr>
          <a:xfrm>
            <a:off x="3673296" y="3581843"/>
            <a:ext cx="3452813" cy="2589609"/>
          </a:xfrm>
          <a:prstGeom prst="rect">
            <a:avLst/>
          </a:prstGeom>
        </p:spPr>
      </p:pic>
      <p:pic>
        <p:nvPicPr>
          <p:cNvPr id="12" name="Picture 11">
            <a:extLst>
              <a:ext uri="{FF2B5EF4-FFF2-40B4-BE49-F238E27FC236}">
                <a16:creationId xmlns:a16="http://schemas.microsoft.com/office/drawing/2014/main" id="{AF2443E9-0936-49FC-852B-8F3F22DDD5D9}"/>
              </a:ext>
            </a:extLst>
          </p:cNvPr>
          <p:cNvPicPr>
            <a:picLocks noChangeAspect="1"/>
          </p:cNvPicPr>
          <p:nvPr/>
        </p:nvPicPr>
        <p:blipFill>
          <a:blip r:embed="rId5"/>
          <a:stretch>
            <a:fillRect/>
          </a:stretch>
        </p:blipFill>
        <p:spPr>
          <a:xfrm>
            <a:off x="7547813" y="3581843"/>
            <a:ext cx="3452813" cy="2750741"/>
          </a:xfrm>
          <a:prstGeom prst="rect">
            <a:avLst/>
          </a:prstGeom>
        </p:spPr>
      </p:pic>
    </p:spTree>
    <p:extLst>
      <p:ext uri="{BB962C8B-B14F-4D97-AF65-F5344CB8AC3E}">
        <p14:creationId xmlns:p14="http://schemas.microsoft.com/office/powerpoint/2010/main" val="16968361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1" y="839391"/>
            <a:ext cx="11993217" cy="58032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6458" y="171820"/>
            <a:ext cx="6208642" cy="646331"/>
          </a:xfrm>
          <a:prstGeom prst="rect">
            <a:avLst/>
          </a:prstGeom>
          <a:noFill/>
        </p:spPr>
        <p:txBody>
          <a:bodyPr wrap="square">
            <a:spAutoFit/>
          </a:bodyPr>
          <a:lstStyle/>
          <a:p>
            <a:pPr>
              <a:defRPr/>
            </a:pPr>
            <a:r>
              <a:rPr lang="en-US" sz="3600" b="1" dirty="0" err="1">
                <a:solidFill>
                  <a:srgbClr val="00B0F0"/>
                </a:solidFill>
                <a:latin typeface="source-serif-pro"/>
              </a:rPr>
              <a:t>Numpy</a:t>
            </a:r>
            <a:r>
              <a:rPr lang="en-US" sz="3600" b="1" dirty="0">
                <a:solidFill>
                  <a:srgbClr val="00B0F0"/>
                </a:solidFill>
                <a:latin typeface="source-serif-pro"/>
              </a:rPr>
              <a:t> functions:</a:t>
            </a: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2" name="TextBox 1">
            <a:extLst>
              <a:ext uri="{FF2B5EF4-FFF2-40B4-BE49-F238E27FC236}">
                <a16:creationId xmlns:a16="http://schemas.microsoft.com/office/drawing/2014/main" id="{85245C9E-4CE4-43AF-CD00-EDD98CE54739}"/>
              </a:ext>
            </a:extLst>
          </p:cNvPr>
          <p:cNvSpPr txBox="1"/>
          <p:nvPr/>
        </p:nvSpPr>
        <p:spPr>
          <a:xfrm>
            <a:off x="274856" y="878709"/>
            <a:ext cx="11917144" cy="2862322"/>
          </a:xfrm>
          <a:prstGeom prst="rect">
            <a:avLst/>
          </a:prstGeom>
          <a:noFill/>
        </p:spPr>
        <p:txBody>
          <a:bodyPr wrap="square" rtlCol="0">
            <a:spAutoFit/>
          </a:bodyPr>
          <a:lstStyle/>
          <a:p>
            <a:pPr marL="342900" indent="-342900">
              <a:buFont typeface="Arial" panose="020B0604020202020204" pitchFamily="34" charset="0"/>
              <a:buChar char="•"/>
              <a:defRPr/>
            </a:pPr>
            <a:r>
              <a:rPr lang="en-US" sz="3200" b="1" dirty="0">
                <a:solidFill>
                  <a:srgbClr val="00B0F0"/>
                </a:solidFill>
                <a:latin typeface="source-serif-pro"/>
              </a:rPr>
              <a:t>empty(): </a:t>
            </a:r>
            <a:r>
              <a:rPr lang="en-US" sz="2800" dirty="0"/>
              <a:t>It will create a new array of the specified shape with random numbers each time.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1" dirty="0">
                <a:solidFill>
                  <a:srgbClr val="00B0F0"/>
                </a:solidFill>
              </a:rPr>
              <a:t>zeros(): </a:t>
            </a:r>
            <a:r>
              <a:rPr lang="en-US" sz="2800" dirty="0"/>
              <a:t>It</a:t>
            </a:r>
            <a:r>
              <a:rPr lang="en-US" sz="2800" b="1" dirty="0">
                <a:solidFill>
                  <a:srgbClr val="00B0F0"/>
                </a:solidFill>
              </a:rPr>
              <a:t> </a:t>
            </a:r>
            <a:r>
              <a:rPr lang="en-US" sz="2800" dirty="0"/>
              <a:t>will create a new array of the specified size with the contents filled with zero values</a:t>
            </a:r>
            <a:endParaRPr lang="en-US" sz="2800" b="1" dirty="0">
              <a:solidFill>
                <a:srgbClr val="00B0F0"/>
              </a:solidFil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3200" b="1" dirty="0">
                <a:solidFill>
                  <a:srgbClr val="00B0F0"/>
                </a:solidFill>
              </a:rPr>
              <a:t>ones(): </a:t>
            </a:r>
            <a:r>
              <a:rPr lang="en-US" sz="2800" dirty="0"/>
              <a:t>It will create a new array of the specified size with the contents filled with one values. </a:t>
            </a:r>
            <a:endParaRPr lang="en-US" sz="3200" b="1" dirty="0">
              <a:solidFill>
                <a:srgbClr val="00B0F0"/>
              </a:solidFill>
              <a:latin typeface="source-serif-pro"/>
            </a:endParaRPr>
          </a:p>
        </p:txBody>
      </p:sp>
      <p:pic>
        <p:nvPicPr>
          <p:cNvPr id="6" name="Picture 5">
            <a:extLst>
              <a:ext uri="{FF2B5EF4-FFF2-40B4-BE49-F238E27FC236}">
                <a16:creationId xmlns:a16="http://schemas.microsoft.com/office/drawing/2014/main" id="{C3FB3F34-64A0-8A2B-845D-C04FB19B3F68}"/>
              </a:ext>
            </a:extLst>
          </p:cNvPr>
          <p:cNvPicPr>
            <a:picLocks noChangeAspect="1"/>
          </p:cNvPicPr>
          <p:nvPr/>
        </p:nvPicPr>
        <p:blipFill rotWithShape="1">
          <a:blip r:embed="rId3"/>
          <a:srcRect t="4418" b="4283"/>
          <a:stretch/>
        </p:blipFill>
        <p:spPr>
          <a:xfrm>
            <a:off x="1442120" y="3678020"/>
            <a:ext cx="9307759" cy="2943411"/>
          </a:xfrm>
          <a:prstGeom prst="rect">
            <a:avLst/>
          </a:prstGeom>
        </p:spPr>
      </p:pic>
    </p:spTree>
    <p:extLst>
      <p:ext uri="{BB962C8B-B14F-4D97-AF65-F5344CB8AC3E}">
        <p14:creationId xmlns:p14="http://schemas.microsoft.com/office/powerpoint/2010/main" val="41067396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2" y="818151"/>
            <a:ext cx="11993217" cy="58032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6457" y="171820"/>
            <a:ext cx="9660763" cy="646331"/>
          </a:xfrm>
          <a:prstGeom prst="rect">
            <a:avLst/>
          </a:prstGeom>
          <a:noFill/>
        </p:spPr>
        <p:txBody>
          <a:bodyPr wrap="square">
            <a:spAutoFit/>
          </a:bodyPr>
          <a:lstStyle/>
          <a:p>
            <a:pPr>
              <a:defRPr/>
            </a:pPr>
            <a:r>
              <a:rPr lang="en-US" sz="3600" b="1" dirty="0" err="1">
                <a:solidFill>
                  <a:srgbClr val="00B0F0"/>
                </a:solidFill>
                <a:latin typeface="source-serif-pro"/>
              </a:rPr>
              <a:t>Numpy</a:t>
            </a:r>
            <a:r>
              <a:rPr lang="en-US" sz="3600" b="1" dirty="0">
                <a:solidFill>
                  <a:srgbClr val="00B0F0"/>
                </a:solidFill>
                <a:latin typeface="source-serif-pro"/>
              </a:rPr>
              <a:t> array Splitting data into </a:t>
            </a:r>
            <a:r>
              <a:rPr lang="en-US" sz="3600" b="1" dirty="0" err="1">
                <a:solidFill>
                  <a:srgbClr val="00B0F0"/>
                </a:solidFill>
                <a:latin typeface="source-serif-pro"/>
              </a:rPr>
              <a:t>X,y</a:t>
            </a:r>
            <a:r>
              <a:rPr lang="en-US" sz="3600" b="1" dirty="0">
                <a:solidFill>
                  <a:srgbClr val="00B0F0"/>
                </a:solidFill>
                <a:latin typeface="source-serif-pro"/>
              </a:rPr>
              <a:t>:</a:t>
            </a: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8" name="TextBox 7">
            <a:extLst>
              <a:ext uri="{FF2B5EF4-FFF2-40B4-BE49-F238E27FC236}">
                <a16:creationId xmlns:a16="http://schemas.microsoft.com/office/drawing/2014/main" id="{65F343B2-FF07-F3EB-9707-4F102DBC1C82}"/>
              </a:ext>
            </a:extLst>
          </p:cNvPr>
          <p:cNvSpPr txBox="1"/>
          <p:nvPr/>
        </p:nvSpPr>
        <p:spPr>
          <a:xfrm>
            <a:off x="575186" y="1210415"/>
            <a:ext cx="10028903" cy="1569660"/>
          </a:xfrm>
          <a:prstGeom prst="rect">
            <a:avLst/>
          </a:prstGeom>
          <a:noFill/>
        </p:spPr>
        <p:txBody>
          <a:bodyPr wrap="square">
            <a:spAutoFit/>
          </a:bodyPr>
          <a:lstStyle/>
          <a:p>
            <a:r>
              <a:rPr lang="en-US" sz="2400" dirty="0"/>
              <a:t>➔ It is common to split your loaded data into input variables (X) and the output variable (y). </a:t>
            </a:r>
          </a:p>
          <a:p>
            <a:r>
              <a:rPr lang="en-US" sz="2400" dirty="0"/>
              <a:t>➔ We can do this by slicing all rows and all columns up to, but before the last column, then separately indexing the last column.</a:t>
            </a:r>
          </a:p>
        </p:txBody>
      </p:sp>
      <p:pic>
        <p:nvPicPr>
          <p:cNvPr id="11" name="Picture 10">
            <a:extLst>
              <a:ext uri="{FF2B5EF4-FFF2-40B4-BE49-F238E27FC236}">
                <a16:creationId xmlns:a16="http://schemas.microsoft.com/office/drawing/2014/main" id="{D082D849-D15D-6762-EDC3-89A9B4D75CD5}"/>
              </a:ext>
            </a:extLst>
          </p:cNvPr>
          <p:cNvPicPr>
            <a:picLocks noChangeAspect="1"/>
          </p:cNvPicPr>
          <p:nvPr/>
        </p:nvPicPr>
        <p:blipFill>
          <a:blip r:embed="rId3"/>
          <a:stretch>
            <a:fillRect/>
          </a:stretch>
        </p:blipFill>
        <p:spPr>
          <a:xfrm>
            <a:off x="1981200" y="3139020"/>
            <a:ext cx="7452338" cy="2900829"/>
          </a:xfrm>
          <a:prstGeom prst="rect">
            <a:avLst/>
          </a:prstGeom>
        </p:spPr>
      </p:pic>
    </p:spTree>
    <p:extLst>
      <p:ext uri="{BB962C8B-B14F-4D97-AF65-F5344CB8AC3E}">
        <p14:creationId xmlns:p14="http://schemas.microsoft.com/office/powerpoint/2010/main" val="1838451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C8EEB0F-BA72-49AC-956F-331B60FDE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Meiryo"/>
              <a:ea typeface="+mn-ea"/>
              <a:cs typeface="+mn-cs"/>
            </a:endParaRPr>
          </a:p>
        </p:txBody>
      </p:sp>
      <p:pic>
        <p:nvPicPr>
          <p:cNvPr id="4" name="Picture 3" descr="Network Technology Background">
            <a:extLst>
              <a:ext uri="{FF2B5EF4-FFF2-40B4-BE49-F238E27FC236}">
                <a16:creationId xmlns:a16="http://schemas.microsoft.com/office/drawing/2014/main" id="{8330BF32-222C-3CC4-E47F-3B4F79144710}"/>
              </a:ext>
            </a:extLst>
          </p:cNvPr>
          <p:cNvPicPr>
            <a:picLocks noChangeAspect="1"/>
          </p:cNvPicPr>
          <p:nvPr/>
        </p:nvPicPr>
        <p:blipFill rotWithShape="1">
          <a:blip r:embed="rId2"/>
          <a:srcRect r="-1" b="3408"/>
          <a:stretch/>
        </p:blipFill>
        <p:spPr>
          <a:xfrm>
            <a:off x="3048" y="0"/>
            <a:ext cx="12188952" cy="6857990"/>
          </a:xfrm>
          <a:prstGeom prst="rect">
            <a:avLst/>
          </a:prstGeom>
        </p:spPr>
      </p:pic>
      <p:grpSp>
        <p:nvGrpSpPr>
          <p:cNvPr id="11" name="Group 10">
            <a:extLst>
              <a:ext uri="{FF2B5EF4-FFF2-40B4-BE49-F238E27FC236}">
                <a16:creationId xmlns:a16="http://schemas.microsoft.com/office/drawing/2014/main" id="{FB8CE58F-407C-497E-B723-21FD8C6D35E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09937" y="721297"/>
            <a:ext cx="5565913" cy="5415406"/>
            <a:chOff x="797792" y="912854"/>
            <a:chExt cx="5298208" cy="5032292"/>
          </a:xfrm>
        </p:grpSpPr>
        <p:sp>
          <p:nvSpPr>
            <p:cNvPr id="12" name="Freeform: Shape 11">
              <a:extLst>
                <a:ext uri="{FF2B5EF4-FFF2-40B4-BE49-F238E27FC236}">
                  <a16:creationId xmlns:a16="http://schemas.microsoft.com/office/drawing/2014/main" id="{1BE70332-ECAF-47BB-8C7B-BD049452F6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1439" y="1056388"/>
              <a:ext cx="4968823" cy="4748064"/>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rgbClr val="FFFFFF">
                <a:alpha val="60000"/>
              </a:srgbClr>
            </a:solidFill>
            <a:ln w="15875">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3" name="Freeform: Shape 12">
              <a:extLst>
                <a:ext uri="{FF2B5EF4-FFF2-40B4-BE49-F238E27FC236}">
                  <a16:creationId xmlns:a16="http://schemas.microsoft.com/office/drawing/2014/main" id="{716D9361-A35A-4DC8-AAB9-04FD2D6FEE1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7792" y="912854"/>
              <a:ext cx="5298208" cy="5032292"/>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noFill/>
            <a:ln w="1905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sp>
          <p:nvSpPr>
            <p:cNvPr id="14" name="Freeform: Shape 13">
              <a:extLst>
                <a:ext uri="{FF2B5EF4-FFF2-40B4-BE49-F238E27FC236}">
                  <a16:creationId xmlns:a16="http://schemas.microsoft.com/office/drawing/2014/main" id="{87FC31AD-FBB3-4219-A758-D6F7594A0A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3671" y="1232452"/>
              <a:ext cx="4715122" cy="4439901"/>
            </a:xfrm>
            <a:custGeom>
              <a:avLst/>
              <a:gdLst>
                <a:gd name="connsiteX0" fmla="*/ 2180840 w 3810827"/>
                <a:gd name="connsiteY0" fmla="*/ 0 h 3634591"/>
                <a:gd name="connsiteX1" fmla="*/ 2866380 w 3810827"/>
                <a:gd name="connsiteY1" fmla="*/ 145165 h 3634591"/>
                <a:gd name="connsiteX2" fmla="*/ 3366366 w 3810827"/>
                <a:gd name="connsiteY2" fmla="*/ 536835 h 3634591"/>
                <a:gd name="connsiteX3" fmla="*/ 3810827 w 3810827"/>
                <a:gd name="connsiteY3" fmla="*/ 1924156 h 3634591"/>
                <a:gd name="connsiteX4" fmla="*/ 3612844 w 3810827"/>
                <a:gd name="connsiteY4" fmla="*/ 2493111 h 3634591"/>
                <a:gd name="connsiteX5" fmla="*/ 3026664 w 3810827"/>
                <a:gd name="connsiteY5" fmla="*/ 3022891 h 3634591"/>
                <a:gd name="connsiteX6" fmla="*/ 2897783 w 3810827"/>
                <a:gd name="connsiteY6" fmla="*/ 3124233 h 3634591"/>
                <a:gd name="connsiteX7" fmla="*/ 1838765 w 3810827"/>
                <a:gd name="connsiteY7" fmla="*/ 3634591 h 3634591"/>
                <a:gd name="connsiteX8" fmla="*/ 443724 w 3810827"/>
                <a:gd name="connsiteY8" fmla="*/ 2805020 h 3634591"/>
                <a:gd name="connsiteX9" fmla="*/ 295053 w 3810827"/>
                <a:gd name="connsiteY9" fmla="*/ 2592792 h 3634591"/>
                <a:gd name="connsiteX10" fmla="*/ 0 w 3810827"/>
                <a:gd name="connsiteY10" fmla="*/ 1924156 h 3634591"/>
                <a:gd name="connsiteX11" fmla="*/ 178275 w 3810827"/>
                <a:gd name="connsiteY11" fmla="*/ 1204061 h 3634591"/>
                <a:gd name="connsiteX12" fmla="*/ 669921 w 3810827"/>
                <a:gd name="connsiteY12" fmla="*/ 585306 h 3634591"/>
                <a:gd name="connsiteX13" fmla="*/ 1380730 w 3810827"/>
                <a:gd name="connsiteY13" fmla="*/ 156203 h 3634591"/>
                <a:gd name="connsiteX14" fmla="*/ 2180840 w 3810827"/>
                <a:gd name="connsiteY14" fmla="*/ 0 h 3634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810827" h="3634591">
                  <a:moveTo>
                    <a:pt x="2180840" y="0"/>
                  </a:moveTo>
                  <a:cubicBezTo>
                    <a:pt x="2431406" y="0"/>
                    <a:pt x="2662018" y="48886"/>
                    <a:pt x="2866380" y="145165"/>
                  </a:cubicBezTo>
                  <a:cubicBezTo>
                    <a:pt x="3057903" y="235467"/>
                    <a:pt x="3226119" y="367269"/>
                    <a:pt x="3366366" y="536835"/>
                  </a:cubicBezTo>
                  <a:cubicBezTo>
                    <a:pt x="3652997" y="883519"/>
                    <a:pt x="3810827" y="1376199"/>
                    <a:pt x="3810827" y="1924156"/>
                  </a:cubicBezTo>
                  <a:cubicBezTo>
                    <a:pt x="3810827" y="2142775"/>
                    <a:pt x="3749739" y="2318234"/>
                    <a:pt x="3612844" y="2493111"/>
                  </a:cubicBezTo>
                  <a:cubicBezTo>
                    <a:pt x="3469652" y="2676041"/>
                    <a:pt x="3254495" y="2844528"/>
                    <a:pt x="3026664" y="3022891"/>
                  </a:cubicBezTo>
                  <a:cubicBezTo>
                    <a:pt x="2984630" y="3055759"/>
                    <a:pt x="2941206" y="3089789"/>
                    <a:pt x="2897783" y="3124233"/>
                  </a:cubicBezTo>
                  <a:cubicBezTo>
                    <a:pt x="2509094" y="3432490"/>
                    <a:pt x="2225408" y="3634591"/>
                    <a:pt x="1838765" y="3634591"/>
                  </a:cubicBezTo>
                  <a:cubicBezTo>
                    <a:pt x="1249640" y="3634591"/>
                    <a:pt x="832413" y="3386508"/>
                    <a:pt x="443724" y="2805020"/>
                  </a:cubicBezTo>
                  <a:cubicBezTo>
                    <a:pt x="392859" y="2728910"/>
                    <a:pt x="343138" y="2659690"/>
                    <a:pt x="295053" y="2592792"/>
                  </a:cubicBezTo>
                  <a:cubicBezTo>
                    <a:pt x="95761" y="2315411"/>
                    <a:pt x="0" y="2171160"/>
                    <a:pt x="0" y="1924156"/>
                  </a:cubicBezTo>
                  <a:cubicBezTo>
                    <a:pt x="0" y="1678896"/>
                    <a:pt x="60024" y="1436622"/>
                    <a:pt x="178275" y="1204061"/>
                  </a:cubicBezTo>
                  <a:cubicBezTo>
                    <a:pt x="293990" y="976561"/>
                    <a:pt x="459425" y="768319"/>
                    <a:pt x="669921" y="585306"/>
                  </a:cubicBezTo>
                  <a:cubicBezTo>
                    <a:pt x="876818" y="405365"/>
                    <a:pt x="1122558" y="256964"/>
                    <a:pt x="1380730" y="156203"/>
                  </a:cubicBezTo>
                  <a:cubicBezTo>
                    <a:pt x="1645852" y="52539"/>
                    <a:pt x="1915145" y="0"/>
                    <a:pt x="2180840" y="0"/>
                  </a:cubicBezTo>
                  <a:close/>
                </a:path>
              </a:pathLst>
            </a:cu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Meiryo"/>
                <a:ea typeface="+mn-ea"/>
                <a:cs typeface="+mn-cs"/>
              </a:endParaRPr>
            </a:p>
          </p:txBody>
        </p:sp>
      </p:grpSp>
      <p:sp>
        <p:nvSpPr>
          <p:cNvPr id="2" name="Title 1">
            <a:extLst>
              <a:ext uri="{FF2B5EF4-FFF2-40B4-BE49-F238E27FC236}">
                <a16:creationId xmlns:a16="http://schemas.microsoft.com/office/drawing/2014/main" id="{58AB0D06-0360-68E9-713C-90278DC1C556}"/>
              </a:ext>
            </a:extLst>
          </p:cNvPr>
          <p:cNvSpPr>
            <a:spLocks noGrp="1"/>
          </p:cNvSpPr>
          <p:nvPr>
            <p:ph type="ctrTitle"/>
          </p:nvPr>
        </p:nvSpPr>
        <p:spPr>
          <a:xfrm>
            <a:off x="708413" y="1908313"/>
            <a:ext cx="5361809" cy="2474339"/>
          </a:xfrm>
        </p:spPr>
        <p:txBody>
          <a:bodyPr anchor="b">
            <a:normAutofit/>
          </a:bodyPr>
          <a:lstStyle/>
          <a:p>
            <a:pPr algn="ctr"/>
            <a:r>
              <a:rPr lang="en-US" sz="4800" dirty="0">
                <a:solidFill>
                  <a:schemeClr val="tx1">
                    <a:lumMod val="75000"/>
                    <a:lumOff val="25000"/>
                  </a:schemeClr>
                </a:solidFill>
              </a:rPr>
              <a:t>AI Frameworks</a:t>
            </a:r>
          </a:p>
        </p:txBody>
      </p:sp>
    </p:spTree>
    <p:extLst>
      <p:ext uri="{BB962C8B-B14F-4D97-AF65-F5344CB8AC3E}">
        <p14:creationId xmlns:p14="http://schemas.microsoft.com/office/powerpoint/2010/main" val="16020094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1" y="839391"/>
            <a:ext cx="11993217" cy="58032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US" sz="18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2" y="150815"/>
            <a:ext cx="620864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categories of AI frameworks</a:t>
            </a:r>
            <a:r>
              <a:rPr kumimoji="0" lang="ar-EG" sz="2800" b="1" i="0" u="none" strike="noStrike" kern="1200" cap="none" spc="0" normalizeH="0" baseline="0" noProof="0" dirty="0">
                <a:ln>
                  <a:noFill/>
                </a:ln>
                <a:solidFill>
                  <a:srgbClr val="00B0F0"/>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a:t>
            </a: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2" name="TextBox 1">
            <a:extLst>
              <a:ext uri="{FF2B5EF4-FFF2-40B4-BE49-F238E27FC236}">
                <a16:creationId xmlns:a16="http://schemas.microsoft.com/office/drawing/2014/main" id="{85245C9E-4CE4-43AF-CD00-EDD98CE54739}"/>
              </a:ext>
            </a:extLst>
          </p:cNvPr>
          <p:cNvSpPr txBox="1"/>
          <p:nvPr/>
        </p:nvSpPr>
        <p:spPr>
          <a:xfrm>
            <a:off x="477078" y="1207743"/>
            <a:ext cx="11078817" cy="1938992"/>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dirty="0">
                <a:solidFill>
                  <a:srgbClr val="343541"/>
                </a:solidFill>
                <a:latin typeface="Söhne"/>
              </a:rPr>
              <a:t>The </a:t>
            </a:r>
            <a:r>
              <a:rPr lang="en-US" sz="2400" b="0" i="0" dirty="0">
                <a:solidFill>
                  <a:srgbClr val="343541"/>
                </a:solidFill>
                <a:effectLst/>
                <a:latin typeface="Söhne"/>
              </a:rPr>
              <a:t>two main categories of AI frameworks: </a:t>
            </a:r>
          </a:p>
          <a:p>
            <a:pPr marR="0" lvl="0" algn="l" defTabSz="914400" rtl="0" eaLnBrk="1" fontAlgn="auto" latinLnBrk="0" hangingPunct="1">
              <a:lnSpc>
                <a:spcPct val="100000"/>
              </a:lnSpc>
              <a:spcBef>
                <a:spcPts val="0"/>
              </a:spcBef>
              <a:spcAft>
                <a:spcPts val="0"/>
              </a:spcAft>
              <a:buClrTx/>
              <a:buSzTx/>
              <a:tabLst/>
              <a:defRPr/>
            </a:pPr>
            <a:r>
              <a:rPr lang="en-US" sz="2400" b="0" i="0" dirty="0">
                <a:solidFill>
                  <a:srgbClr val="343541"/>
                </a:solidFill>
                <a:effectLst/>
                <a:latin typeface="Söhne"/>
              </a:rPr>
              <a:t>1-Deep Learning Frameworks: These are specialized for neural network-based deep learning tasks. </a:t>
            </a:r>
          </a:p>
          <a:p>
            <a:pPr marR="0" lvl="0" algn="l" defTabSz="914400" rtl="0" eaLnBrk="1" fontAlgn="auto" latinLnBrk="0" hangingPunct="1">
              <a:lnSpc>
                <a:spcPct val="100000"/>
              </a:lnSpc>
              <a:spcBef>
                <a:spcPts val="0"/>
              </a:spcBef>
              <a:spcAft>
                <a:spcPts val="0"/>
              </a:spcAft>
              <a:buClrTx/>
              <a:buSzTx/>
              <a:tabLst/>
              <a:defRPr/>
            </a:pPr>
            <a:r>
              <a:rPr lang="en-US" sz="2400" b="0" i="0" dirty="0">
                <a:solidFill>
                  <a:srgbClr val="343541"/>
                </a:solidFill>
                <a:effectLst/>
                <a:latin typeface="Söhne"/>
              </a:rPr>
              <a:t>2-General-Purpose Frameworks: These are adaptable and support a wide range of machine learning tasks.</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A425CDA8-FFB6-ED1E-9B85-27EA09038B97}"/>
              </a:ext>
            </a:extLst>
          </p:cNvPr>
          <p:cNvPicPr>
            <a:picLocks noChangeAspect="1"/>
          </p:cNvPicPr>
          <p:nvPr/>
        </p:nvPicPr>
        <p:blipFill>
          <a:blip r:embed="rId3"/>
          <a:stretch>
            <a:fillRect/>
          </a:stretch>
        </p:blipFill>
        <p:spPr>
          <a:xfrm>
            <a:off x="1756151" y="3361317"/>
            <a:ext cx="1581371" cy="1038370"/>
          </a:xfrm>
          <a:prstGeom prst="rect">
            <a:avLst/>
          </a:prstGeom>
        </p:spPr>
      </p:pic>
      <p:pic>
        <p:nvPicPr>
          <p:cNvPr id="12" name="Picture 11">
            <a:extLst>
              <a:ext uri="{FF2B5EF4-FFF2-40B4-BE49-F238E27FC236}">
                <a16:creationId xmlns:a16="http://schemas.microsoft.com/office/drawing/2014/main" id="{E486896B-58B9-3983-72F6-D83193652A53}"/>
              </a:ext>
            </a:extLst>
          </p:cNvPr>
          <p:cNvPicPr>
            <a:picLocks noChangeAspect="1"/>
          </p:cNvPicPr>
          <p:nvPr/>
        </p:nvPicPr>
        <p:blipFill>
          <a:blip r:embed="rId4"/>
          <a:stretch>
            <a:fillRect/>
          </a:stretch>
        </p:blipFill>
        <p:spPr>
          <a:xfrm>
            <a:off x="4741052" y="3539481"/>
            <a:ext cx="1819529" cy="666843"/>
          </a:xfrm>
          <a:prstGeom prst="rect">
            <a:avLst/>
          </a:prstGeom>
        </p:spPr>
      </p:pic>
      <p:pic>
        <p:nvPicPr>
          <p:cNvPr id="14" name="Picture 13">
            <a:extLst>
              <a:ext uri="{FF2B5EF4-FFF2-40B4-BE49-F238E27FC236}">
                <a16:creationId xmlns:a16="http://schemas.microsoft.com/office/drawing/2014/main" id="{66ECCD95-C103-A5F1-129C-8B864835D3B7}"/>
              </a:ext>
            </a:extLst>
          </p:cNvPr>
          <p:cNvPicPr>
            <a:picLocks noChangeAspect="1"/>
          </p:cNvPicPr>
          <p:nvPr/>
        </p:nvPicPr>
        <p:blipFill>
          <a:blip r:embed="rId5"/>
          <a:stretch>
            <a:fillRect/>
          </a:stretch>
        </p:blipFill>
        <p:spPr>
          <a:xfrm>
            <a:off x="8388250" y="3146735"/>
            <a:ext cx="1600126" cy="1559922"/>
          </a:xfrm>
          <a:prstGeom prst="rect">
            <a:avLst/>
          </a:prstGeom>
        </p:spPr>
      </p:pic>
      <p:pic>
        <p:nvPicPr>
          <p:cNvPr id="16" name="Picture 15">
            <a:extLst>
              <a:ext uri="{FF2B5EF4-FFF2-40B4-BE49-F238E27FC236}">
                <a16:creationId xmlns:a16="http://schemas.microsoft.com/office/drawing/2014/main" id="{B63D5980-8C58-76DB-6F47-EB066CF6D9F1}"/>
              </a:ext>
            </a:extLst>
          </p:cNvPr>
          <p:cNvPicPr>
            <a:picLocks noChangeAspect="1"/>
          </p:cNvPicPr>
          <p:nvPr/>
        </p:nvPicPr>
        <p:blipFill>
          <a:blip r:embed="rId6"/>
          <a:stretch>
            <a:fillRect/>
          </a:stretch>
        </p:blipFill>
        <p:spPr>
          <a:xfrm>
            <a:off x="1565065" y="4681024"/>
            <a:ext cx="2238687" cy="771633"/>
          </a:xfrm>
          <a:prstGeom prst="rect">
            <a:avLst/>
          </a:prstGeom>
        </p:spPr>
      </p:pic>
      <p:pic>
        <p:nvPicPr>
          <p:cNvPr id="18" name="Picture 17">
            <a:extLst>
              <a:ext uri="{FF2B5EF4-FFF2-40B4-BE49-F238E27FC236}">
                <a16:creationId xmlns:a16="http://schemas.microsoft.com/office/drawing/2014/main" id="{22B91170-48BB-3B4F-6B6E-0EFC507D6C59}"/>
              </a:ext>
            </a:extLst>
          </p:cNvPr>
          <p:cNvPicPr>
            <a:picLocks noChangeAspect="1"/>
          </p:cNvPicPr>
          <p:nvPr/>
        </p:nvPicPr>
        <p:blipFill>
          <a:blip r:embed="rId7"/>
          <a:stretch>
            <a:fillRect/>
          </a:stretch>
        </p:blipFill>
        <p:spPr>
          <a:xfrm>
            <a:off x="4617209" y="4599070"/>
            <a:ext cx="2067213" cy="1200318"/>
          </a:xfrm>
          <a:prstGeom prst="rect">
            <a:avLst/>
          </a:prstGeom>
        </p:spPr>
      </p:pic>
      <p:pic>
        <p:nvPicPr>
          <p:cNvPr id="20" name="Picture 19">
            <a:extLst>
              <a:ext uri="{FF2B5EF4-FFF2-40B4-BE49-F238E27FC236}">
                <a16:creationId xmlns:a16="http://schemas.microsoft.com/office/drawing/2014/main" id="{92363235-D116-1576-0E42-43F64FF61A6C}"/>
              </a:ext>
            </a:extLst>
          </p:cNvPr>
          <p:cNvPicPr>
            <a:picLocks noChangeAspect="1"/>
          </p:cNvPicPr>
          <p:nvPr/>
        </p:nvPicPr>
        <p:blipFill>
          <a:blip r:embed="rId8"/>
          <a:stretch>
            <a:fillRect/>
          </a:stretch>
        </p:blipFill>
        <p:spPr>
          <a:xfrm>
            <a:off x="8288440" y="5122903"/>
            <a:ext cx="2142202" cy="676485"/>
          </a:xfrm>
          <a:prstGeom prst="rect">
            <a:avLst/>
          </a:prstGeom>
        </p:spPr>
      </p:pic>
    </p:spTree>
    <p:extLst>
      <p:ext uri="{BB962C8B-B14F-4D97-AF65-F5344CB8AC3E}">
        <p14:creationId xmlns:p14="http://schemas.microsoft.com/office/powerpoint/2010/main" val="255072902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656161" y="381233"/>
            <a:ext cx="11224664" cy="5911624"/>
            <a:chOff x="617280" y="835159"/>
            <a:chExt cx="11224664" cy="5911624"/>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Calibri Light" panose="020F0302020204030204"/>
                  <a:ea typeface="+mn-ea"/>
                  <a:cs typeface="Times New Roman" panose="02020603050405020304" pitchFamily="18" charset="0"/>
                </a:rPr>
                <a:t>DL Frameworks: </a:t>
              </a: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TextBox 68">
              <a:extLst>
                <a:ext uri="{FF2B5EF4-FFF2-40B4-BE49-F238E27FC236}">
                  <a16:creationId xmlns:a16="http://schemas.microsoft.com/office/drawing/2014/main" id="{9FC73985-ACD3-A0BA-F198-EF38AD262E49}"/>
                </a:ext>
              </a:extLst>
            </p:cNvPr>
            <p:cNvSpPr txBox="1"/>
            <p:nvPr/>
          </p:nvSpPr>
          <p:spPr>
            <a:xfrm>
              <a:off x="1544581" y="2923398"/>
              <a:ext cx="9370061"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NVIDIA-APAC"/>
                  <a:ea typeface="+mn-ea"/>
                  <a:cs typeface="+mn-cs"/>
                </a:rPr>
                <a:t>Deep learning frameworks are specialized software tools that play a pivotal role in the development of artificial intelligence (AI) systems, particularly those based on neural networks. These frameworks provide a comprehensive ecosystem for designing, training, and deploying deep neural networks such as </a:t>
              </a:r>
              <a:r>
                <a:rPr kumimoji="0" lang="en-US" sz="2400" b="0" i="0" u="none" strike="noStrike" kern="1200" cap="none" spc="0" normalizeH="0" baseline="0" noProof="0" dirty="0">
                  <a:ln>
                    <a:noFill/>
                  </a:ln>
                  <a:solidFill>
                    <a:srgbClr val="FFC000"/>
                  </a:solidFill>
                  <a:effectLst/>
                  <a:uLnTx/>
                  <a:uFillTx/>
                  <a:latin typeface="NVIDIA-APAC"/>
                  <a:ea typeface="+mn-ea"/>
                  <a:cs typeface="+mn-cs"/>
                </a:rPr>
                <a:t>TensorFlow, PyTorch, and Keras</a:t>
              </a:r>
              <a:r>
                <a:rPr kumimoji="0" lang="en-US" sz="2400" b="0" i="0" u="none" strike="noStrike" kern="1200" cap="none" spc="0" normalizeH="0" baseline="0" noProof="0" dirty="0">
                  <a:ln>
                    <a:noFill/>
                  </a:ln>
                  <a:effectLst/>
                  <a:uLnTx/>
                  <a:uFillTx/>
                  <a:latin typeface="NVIDIA-APAC"/>
                  <a:ea typeface="+mn-ea"/>
                  <a:cs typeface="+mn-cs"/>
                </a:rPr>
                <a:t>. </a:t>
              </a:r>
            </a:p>
          </p:txBody>
        </p:sp>
      </p:grpSp>
    </p:spTree>
    <p:extLst>
      <p:ext uri="{BB962C8B-B14F-4D97-AF65-F5344CB8AC3E}">
        <p14:creationId xmlns:p14="http://schemas.microsoft.com/office/powerpoint/2010/main" val="9214648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656161" y="381233"/>
            <a:ext cx="11224664" cy="5911624"/>
            <a:chOff x="617280" y="835159"/>
            <a:chExt cx="11224664" cy="5911624"/>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5297741"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Calibri Light" panose="020F0302020204030204"/>
                  <a:ea typeface="+mn-ea"/>
                  <a:cs typeface="Times New Roman" panose="02020603050405020304" pitchFamily="18" charset="0"/>
                </a:rPr>
                <a:t>DL Frameworks Cont. : </a:t>
              </a: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TextBox 68">
              <a:extLst>
                <a:ext uri="{FF2B5EF4-FFF2-40B4-BE49-F238E27FC236}">
                  <a16:creationId xmlns:a16="http://schemas.microsoft.com/office/drawing/2014/main" id="{9FC73985-ACD3-A0BA-F198-EF38AD262E49}"/>
                </a:ext>
              </a:extLst>
            </p:cNvPr>
            <p:cNvSpPr txBox="1"/>
            <p:nvPr/>
          </p:nvSpPr>
          <p:spPr>
            <a:xfrm>
              <a:off x="1655812" y="2441584"/>
              <a:ext cx="9370061" cy="378565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NVIDIA-APAC"/>
                  <a:ea typeface="+mn-ea"/>
                  <a:cs typeface="+mn-cs"/>
                </a:rPr>
                <a:t>Layer Abstractions: These frameworks provide high-level abstractions for creating different types of layers in neural networks, such as convolutional, recurrent, and fully connected layers. This simplifies the process of defining network architectures.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NVIDIA-APA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NVIDIA-APAC"/>
                  <a:ea typeface="+mn-ea"/>
                  <a:cs typeface="+mn-cs"/>
                </a:rPr>
                <a:t>Automatic Differentiation: Deep learning frameworks implement automatic differentiation, allowing gradients to be computed efficiently during the training process. This is crucial for optimizing network parameters through techniques like backpropagation.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NVIDIA-APAC"/>
                <a:ea typeface="+mn-ea"/>
                <a:cs typeface="+mn-cs"/>
              </a:endParaRPr>
            </a:p>
          </p:txBody>
        </p:sp>
      </p:grpSp>
    </p:spTree>
    <p:extLst>
      <p:ext uri="{BB962C8B-B14F-4D97-AF65-F5344CB8AC3E}">
        <p14:creationId xmlns:p14="http://schemas.microsoft.com/office/powerpoint/2010/main" val="21342484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656161" y="381233"/>
            <a:ext cx="11224664" cy="5911624"/>
            <a:chOff x="617280" y="835159"/>
            <a:chExt cx="11224664" cy="5911624"/>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390203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Calibri Light" panose="020F0302020204030204"/>
                  <a:ea typeface="+mn-ea"/>
                  <a:cs typeface="Times New Roman" panose="02020603050405020304" pitchFamily="18" charset="0"/>
                </a:rPr>
                <a:t>DL Frameworks: </a:t>
              </a: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TextBox 68">
              <a:extLst>
                <a:ext uri="{FF2B5EF4-FFF2-40B4-BE49-F238E27FC236}">
                  <a16:creationId xmlns:a16="http://schemas.microsoft.com/office/drawing/2014/main" id="{9FC73985-ACD3-A0BA-F198-EF38AD262E49}"/>
                </a:ext>
              </a:extLst>
            </p:cNvPr>
            <p:cNvSpPr txBox="1"/>
            <p:nvPr/>
          </p:nvSpPr>
          <p:spPr>
            <a:xfrm>
              <a:off x="1655812" y="2441584"/>
              <a:ext cx="9370061"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NVIDIA-APAC"/>
                  <a:ea typeface="+mn-ea"/>
                  <a:cs typeface="+mn-cs"/>
                </a:rPr>
                <a:t>Optimized GPU/TPU Support: Most deep learning frameworks are optimized to leverage powerful hardware accelerators like GPUs (Graphics Processing Units) and TPUs (Tensor Processing Units), speeding up the training of large neural networks significantly.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NVIDIA-APA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NVIDIA-APAC"/>
                  <a:ea typeface="+mn-ea"/>
                  <a:cs typeface="+mn-cs"/>
                </a:rPr>
                <a:t>Pre-trained Models: Many deep learning frameworks offer access to pre-trained models, which can be fine-tuned for specific tasks. This transfer learning approach saves time and computational resources.</a:t>
              </a:r>
              <a:endParaRPr kumimoji="0" lang="en-US" sz="2400" b="0" i="0" u="none" strike="noStrike" kern="1200" cap="none" spc="0" normalizeH="0" baseline="0" noProof="0" dirty="0">
                <a:ln>
                  <a:noFill/>
                </a:ln>
                <a:effectLst/>
                <a:uLnTx/>
                <a:uFillTx/>
                <a:latin typeface="NVIDIA-APAC"/>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NVIDIA-APAC"/>
                <a:ea typeface="+mn-ea"/>
                <a:cs typeface="+mn-cs"/>
              </a:endParaRPr>
            </a:p>
          </p:txBody>
        </p:sp>
      </p:grpSp>
    </p:spTree>
    <p:extLst>
      <p:ext uri="{BB962C8B-B14F-4D97-AF65-F5344CB8AC3E}">
        <p14:creationId xmlns:p14="http://schemas.microsoft.com/office/powerpoint/2010/main" val="1830662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373375" y="338809"/>
            <a:ext cx="10728325" cy="497095"/>
          </a:xfrm>
        </p:spPr>
        <p:txBody>
          <a:bodyPr>
            <a:normAutofit fontScale="90000"/>
          </a:bodyPr>
          <a:lstStyle/>
          <a:p>
            <a:r>
              <a:rPr lang="en-US" u="sng" dirty="0">
                <a:solidFill>
                  <a:srgbClr val="00B0F0"/>
                </a:solidFill>
                <a:latin typeface="Huawei Sans" panose="020C0503030203020204" pitchFamily="34" charset="0"/>
                <a:ea typeface="方正兰亭黑简体" panose="02000000000000000000" pitchFamily="2" charset="-122"/>
                <a:sym typeface="Huawei Sans" panose="020C0503030203020204" pitchFamily="34" charset="0"/>
              </a:rPr>
              <a:t>PyTorch</a:t>
            </a:r>
          </a:p>
        </p:txBody>
      </p:sp>
      <p:sp>
        <p:nvSpPr>
          <p:cNvPr id="6" name="文本占位符 5"/>
          <p:cNvSpPr>
            <a:spLocks noGrp="1"/>
          </p:cNvSpPr>
          <p:nvPr>
            <p:ph type="body" sz="quarter" idx="10"/>
          </p:nvPr>
        </p:nvSpPr>
        <p:spPr>
          <a:xfrm>
            <a:off x="824603" y="1472888"/>
            <a:ext cx="10728326" cy="4875042"/>
          </a:xfrm>
        </p:spPr>
        <p:txBody>
          <a:bodyPr/>
          <a:lstStyle/>
          <a:p>
            <a:pPr algn="l"/>
            <a:r>
              <a:rPr lang="en-US" sz="2000" b="1" dirty="0">
                <a:solidFill>
                  <a:schemeClr val="bg1"/>
                </a:solidFill>
                <a:latin typeface="Congenial SemiBold" panose="020F0502020204030204" pitchFamily="2" charset="0"/>
                <a:sym typeface="Huawei Sans" panose="020C0503030203020204" pitchFamily="34" charset="0"/>
              </a:rPr>
              <a:t>PyTorch is a Python-based machine learning computing framework </a:t>
            </a:r>
            <a:r>
              <a:rPr lang="en-US" altLang="zh-CN" sz="2000" b="1" dirty="0">
                <a:solidFill>
                  <a:schemeClr val="bg1"/>
                </a:solidFill>
                <a:latin typeface="Congenial SemiBold" panose="020F0502020204030204" pitchFamily="2" charset="0"/>
                <a:sym typeface="Huawei Sans" panose="020C0503030203020204" pitchFamily="34" charset="0"/>
              </a:rPr>
              <a:t>developed</a:t>
            </a:r>
            <a:r>
              <a:rPr lang="en-US" sz="2000" b="1" dirty="0">
                <a:solidFill>
                  <a:schemeClr val="bg1"/>
                </a:solidFill>
                <a:latin typeface="Congenial SemiBold" panose="020F0502020204030204" pitchFamily="2" charset="0"/>
                <a:sym typeface="Huawei Sans" panose="020C0503030203020204" pitchFamily="34" charset="0"/>
              </a:rPr>
              <a:t> by Meta.</a:t>
            </a:r>
          </a:p>
          <a:p>
            <a:pPr algn="l"/>
            <a:r>
              <a:rPr lang="en-US" sz="2000" b="1" dirty="0">
                <a:solidFill>
                  <a:schemeClr val="bg1"/>
                </a:solidFill>
                <a:latin typeface="Congenial SemiBold" panose="020F0502020204030204" pitchFamily="2" charset="0"/>
                <a:sym typeface="Huawei Sans" panose="020C0503030203020204" pitchFamily="34" charset="0"/>
              </a:rPr>
              <a:t>It is developed based on Torch, a scientific computing framework supported by a large number of machine learning algorithms. </a:t>
            </a:r>
          </a:p>
          <a:p>
            <a:pPr algn="l"/>
            <a:r>
              <a:rPr lang="en-US" sz="2000" b="1" dirty="0">
                <a:solidFill>
                  <a:schemeClr val="bg1"/>
                </a:solidFill>
                <a:latin typeface="Congenial SemiBold" panose="020F0502020204030204" pitchFamily="2" charset="0"/>
                <a:sym typeface="Huawei Sans" panose="020C0503030203020204" pitchFamily="34" charset="0"/>
              </a:rPr>
              <a:t>Torch is a tensor operation library similar to NumPy, feature</a:t>
            </a:r>
            <a:r>
              <a:rPr lang="en-US" altLang="zh-CN" sz="2000" b="1" dirty="0">
                <a:solidFill>
                  <a:schemeClr val="bg1"/>
                </a:solidFill>
                <a:latin typeface="Congenial SemiBold" panose="020F0502020204030204" pitchFamily="2" charset="0"/>
                <a:sym typeface="Huawei Sans" panose="020C0503030203020204" pitchFamily="34" charset="0"/>
              </a:rPr>
              <a:t>d by</a:t>
            </a:r>
            <a:r>
              <a:rPr lang="en-US" sz="2000" b="1" dirty="0">
                <a:solidFill>
                  <a:schemeClr val="bg1"/>
                </a:solidFill>
                <a:latin typeface="Congenial SemiBold" panose="020F0502020204030204" pitchFamily="2" charset="0"/>
                <a:sym typeface="Huawei Sans" panose="020C0503030203020204" pitchFamily="34" charset="0"/>
              </a:rPr>
              <a:t> high flexibility, but is less popular because it uses the programming language Lua. This is why PyTorch is developed.</a:t>
            </a:r>
          </a:p>
          <a:p>
            <a:pPr algn="l"/>
            <a:r>
              <a:rPr lang="en-US" sz="2000" b="1" dirty="0">
                <a:solidFill>
                  <a:schemeClr val="bg1"/>
                </a:solidFill>
                <a:latin typeface="Congenial SemiBold" panose="020F0502020204030204" pitchFamily="2" charset="0"/>
                <a:sym typeface="Huawei Sans" panose="020C0503030203020204" pitchFamily="34" charset="0"/>
              </a:rPr>
              <a:t>In addition to Meta, institutes such as Twitter, GMU also use PyTorch.</a:t>
            </a:r>
          </a:p>
          <a:p>
            <a:pPr algn="l"/>
            <a:endParaRPr lang="zh-CN" altLang="en-US" sz="2000" dirty="0">
              <a:solidFill>
                <a:schemeClr val="bg1"/>
              </a:solidFill>
              <a:latin typeface="Huawei Sans" panose="020C0503030203020204" pitchFamily="34" charset="0"/>
              <a:ea typeface="方正兰亭黑简体" panose="02000000000000000000" pitchFamily="2" charset="-122"/>
              <a:sym typeface="Huawei Sans" panose="020C0503030203020204" pitchFamily="34" charset="0"/>
            </a:endParaRPr>
          </a:p>
        </p:txBody>
      </p:sp>
      <p:pic>
        <p:nvPicPr>
          <p:cNvPr id="1026" name="Picture 2" descr="http://pytorch123.com/Image/pytorch.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7961" y="4347426"/>
            <a:ext cx="3829119" cy="1315591"/>
          </a:xfrm>
          <a:prstGeom prst="rect">
            <a:avLst/>
          </a:prstGeom>
          <a:noFill/>
          <a:extLst>
            <a:ext uri="{909E8E84-426E-40DD-AFC4-6F175D3DCCD1}">
              <a14:hiddenFill xmlns:a14="http://schemas.microsoft.com/office/drawing/2010/main">
                <a:solidFill>
                  <a:srgbClr val="FFFFFF"/>
                </a:solidFill>
              </a14:hiddenFill>
            </a:ext>
          </a:extLst>
        </p:spPr>
      </p:pic>
      <p:sp>
        <p:nvSpPr>
          <p:cNvPr id="5" name="文本框 4"/>
          <p:cNvSpPr txBox="1"/>
          <p:nvPr/>
        </p:nvSpPr>
        <p:spPr bwMode="auto">
          <a:xfrm>
            <a:off x="3795979" y="5805264"/>
            <a:ext cx="4013084" cy="316392"/>
          </a:xfrm>
          <a:prstGeom prst="rect">
            <a:avLst/>
          </a:prstGeom>
          <a:noFill/>
          <a:ln w="9525">
            <a:noFill/>
            <a:miter lim="800000"/>
            <a:headEnd/>
            <a:tailEnd/>
          </a:ln>
        </p:spPr>
        <p:txBody>
          <a:bodyPr wrap="none" lIns="99980" tIns="49986" rIns="99980" bIns="49986" rtlCol="0">
            <a:spAutoFit/>
          </a:bodyPr>
          <a:lstStyle/>
          <a:p>
            <a:pPr algn="ctr" defTabSz="1001649" eaLnBrk="0" hangingPunct="0"/>
            <a:r>
              <a:rPr lang="en-US" sz="1400" dirty="0">
                <a:latin typeface="Huawei Sans" panose="020C0503030203020204" pitchFamily="34" charset="0"/>
                <a:ea typeface="方正兰亭黑简体" panose="02000000000000000000" pitchFamily="2" charset="-122"/>
                <a:cs typeface="Arial" pitchFamily="34" charset="0"/>
                <a:sym typeface="Huawei Sans" panose="020C0503030203020204" pitchFamily="34" charset="0"/>
                <a:hlinkClick r:id="rId4"/>
              </a:rPr>
              <a:t>http://PyTorch123.com/FirstSection/PyTorchIntro/</a:t>
            </a:r>
          </a:p>
        </p:txBody>
      </p:sp>
      <p:pic>
        <p:nvPicPr>
          <p:cNvPr id="2" name="Picture 1">
            <a:extLst>
              <a:ext uri="{FF2B5EF4-FFF2-40B4-BE49-F238E27FC236}">
                <a16:creationId xmlns:a16="http://schemas.microsoft.com/office/drawing/2014/main" id="{72C4ED48-3953-DA7C-BF0E-1782C4C11A7B}"/>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808263" y="-43313"/>
            <a:ext cx="2383737" cy="1125123"/>
          </a:xfrm>
          <a:prstGeom prst="rect">
            <a:avLst/>
          </a:prstGeom>
        </p:spPr>
      </p:pic>
      <p:sp>
        <p:nvSpPr>
          <p:cNvPr id="4" name="TextBox 3">
            <a:extLst>
              <a:ext uri="{FF2B5EF4-FFF2-40B4-BE49-F238E27FC236}">
                <a16:creationId xmlns:a16="http://schemas.microsoft.com/office/drawing/2014/main" id="{CE31978E-5702-9B3C-5161-9F2A57955F1D}"/>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Rectangle 6">
            <a:extLst>
              <a:ext uri="{FF2B5EF4-FFF2-40B4-BE49-F238E27FC236}">
                <a16:creationId xmlns:a16="http://schemas.microsoft.com/office/drawing/2014/main" id="{B2A73413-24F6-4B9E-3503-B304DAC329DA}"/>
              </a:ext>
            </a:extLst>
          </p:cNvPr>
          <p:cNvSpPr/>
          <p:nvPr/>
        </p:nvSpPr>
        <p:spPr>
          <a:xfrm>
            <a:off x="3977989" y="638209"/>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24942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185380" y="270700"/>
            <a:ext cx="10728325" cy="497095"/>
          </a:xfrm>
        </p:spPr>
        <p:txBody>
          <a:bodyPr>
            <a:normAutofit fontScale="90000"/>
          </a:bodyPr>
          <a:lstStyle/>
          <a:p>
            <a:r>
              <a:rPr lang="en-US" u="sng" dirty="0">
                <a:solidFill>
                  <a:srgbClr val="00B0F0"/>
                </a:solidFill>
                <a:latin typeface="Huawei Sans" panose="020C0503030203020204" pitchFamily="34" charset="0"/>
                <a:ea typeface="方正兰亭黑简体" panose="02000000000000000000" pitchFamily="2" charset="-122"/>
                <a:sym typeface="Huawei Sans" panose="020C0503030203020204" pitchFamily="34" charset="0"/>
              </a:rPr>
              <a:t>Features of PyTorch</a:t>
            </a:r>
          </a:p>
        </p:txBody>
      </p:sp>
      <p:sp>
        <p:nvSpPr>
          <p:cNvPr id="6" name="文本占位符 5"/>
          <p:cNvSpPr>
            <a:spLocks noGrp="1"/>
          </p:cNvSpPr>
          <p:nvPr>
            <p:ph type="body" sz="quarter" idx="10"/>
          </p:nvPr>
        </p:nvSpPr>
        <p:spPr>
          <a:xfrm>
            <a:off x="731838" y="1535490"/>
            <a:ext cx="11181867" cy="4875042"/>
          </a:xfrm>
        </p:spPr>
        <p:txBody>
          <a:bodyPr>
            <a:normAutofit/>
          </a:bodyPr>
          <a:lstStyle/>
          <a:p>
            <a:pPr>
              <a:buClr>
                <a:schemeClr val="tx1"/>
              </a:buClr>
            </a:pPr>
            <a:r>
              <a:rPr lang="en-US" sz="2000" b="1" dirty="0">
                <a:solidFill>
                  <a:schemeClr val="bg1"/>
                </a:solidFill>
                <a:latin typeface="Congenial SemiBold" panose="020F0502020204030204" pitchFamily="2" charset="0"/>
                <a:sym typeface="Huawei Sans" panose="020C0503030203020204" pitchFamily="34" charset="0"/>
              </a:rPr>
              <a:t>Python first</a:t>
            </a:r>
            <a:r>
              <a:rPr lang="en-US" sz="2000" dirty="0">
                <a:solidFill>
                  <a:schemeClr val="bg1"/>
                </a:solidFill>
                <a:latin typeface="Congenial SemiBold" panose="020F0502020204030204" pitchFamily="2" charset="0"/>
                <a:sym typeface="Huawei Sans" panose="020C0503030203020204" pitchFamily="34" charset="0"/>
              </a:rPr>
              <a:t>: PyTorch does not simply bind Python to a C++ framework. PyTorch directly supports Python access at a fine grain. Developers can use PyTorch as easily as using NumPy or Pandas. This not only lowers the threshold for understanding Python, but also ensures that the code is basically consistent with the native Python implementation.</a:t>
            </a:r>
          </a:p>
          <a:p>
            <a:pPr>
              <a:buClr>
                <a:schemeClr val="tx1"/>
              </a:buClr>
            </a:pPr>
            <a:endParaRPr lang="en-US" sz="2000" dirty="0">
              <a:solidFill>
                <a:schemeClr val="bg1"/>
              </a:solidFill>
              <a:latin typeface="Congenial SemiBold" panose="020F0502020204030204" pitchFamily="2" charset="0"/>
              <a:sym typeface="Huawei Sans" panose="020C0503030203020204" pitchFamily="34" charset="0"/>
            </a:endParaRPr>
          </a:p>
          <a:p>
            <a:pPr>
              <a:buClr>
                <a:schemeClr val="tx1"/>
              </a:buClr>
            </a:pPr>
            <a:r>
              <a:rPr lang="en-US" sz="2000" b="1" dirty="0">
                <a:solidFill>
                  <a:schemeClr val="bg1"/>
                </a:solidFill>
                <a:latin typeface="Congenial SemiBold" panose="020F0502020204030204" pitchFamily="2" charset="0"/>
                <a:sym typeface="Huawei Sans" panose="020C0503030203020204" pitchFamily="34" charset="0"/>
              </a:rPr>
              <a:t>Dynamic neural network</a:t>
            </a:r>
            <a:r>
              <a:rPr lang="en-US" sz="2000" dirty="0">
                <a:solidFill>
                  <a:schemeClr val="bg1"/>
                </a:solidFill>
                <a:latin typeface="Congenial SemiBold" panose="020F0502020204030204" pitchFamily="2" charset="0"/>
                <a:sym typeface="Huawei Sans" panose="020C0503030203020204" pitchFamily="34" charset="0"/>
              </a:rPr>
              <a:t>: Many mainstream frameworks such as </a:t>
            </a:r>
            <a:r>
              <a:rPr lang="en-US" sz="2000" dirty="0" err="1">
                <a:solidFill>
                  <a:schemeClr val="bg1"/>
                </a:solidFill>
                <a:latin typeface="Congenial SemiBold" panose="020F0502020204030204" pitchFamily="2" charset="0"/>
                <a:sym typeface="Huawei Sans" panose="020C0503030203020204" pitchFamily="34" charset="0"/>
              </a:rPr>
              <a:t>TensorFlow</a:t>
            </a:r>
            <a:r>
              <a:rPr lang="en-US" sz="2000" dirty="0">
                <a:solidFill>
                  <a:schemeClr val="bg1"/>
                </a:solidFill>
                <a:latin typeface="Congenial SemiBold" panose="020F0502020204030204" pitchFamily="2" charset="0"/>
                <a:sym typeface="Huawei Sans" panose="020C0503030203020204" pitchFamily="34" charset="0"/>
              </a:rPr>
              <a:t> 1.x do not support this feature. To run </a:t>
            </a:r>
            <a:r>
              <a:rPr lang="en-US" sz="2000" dirty="0" err="1">
                <a:solidFill>
                  <a:schemeClr val="bg1"/>
                </a:solidFill>
                <a:latin typeface="Congenial SemiBold" panose="020F0502020204030204" pitchFamily="2" charset="0"/>
                <a:sym typeface="Huawei Sans" panose="020C0503030203020204" pitchFamily="34" charset="0"/>
              </a:rPr>
              <a:t>TensorFlow</a:t>
            </a:r>
            <a:r>
              <a:rPr lang="en-US" sz="2000" dirty="0">
                <a:solidFill>
                  <a:schemeClr val="bg1"/>
                </a:solidFill>
                <a:latin typeface="Congenial SemiBold" panose="020F0502020204030204" pitchFamily="2" charset="0"/>
                <a:sym typeface="Huawei Sans" panose="020C0503030203020204" pitchFamily="34" charset="0"/>
              </a:rPr>
              <a:t> 1.x, developers must create static computational graphs in advance, and run the </a:t>
            </a:r>
            <a:r>
              <a:rPr lang="en-US" sz="2000" b="1" dirty="0">
                <a:solidFill>
                  <a:schemeClr val="bg1"/>
                </a:solidFill>
                <a:latin typeface="Congenial SemiBold" panose="020F0502020204030204" pitchFamily="2" charset="0"/>
                <a:sym typeface="Huawei Sans" panose="020C0503030203020204" pitchFamily="34" charset="0"/>
              </a:rPr>
              <a:t>feed</a:t>
            </a:r>
            <a:r>
              <a:rPr lang="en-US" sz="2000" dirty="0">
                <a:solidFill>
                  <a:schemeClr val="bg1"/>
                </a:solidFill>
                <a:latin typeface="Congenial SemiBold" panose="020F0502020204030204" pitchFamily="2" charset="0"/>
                <a:sym typeface="Huawei Sans" panose="020C0503030203020204" pitchFamily="34" charset="0"/>
              </a:rPr>
              <a:t> and </a:t>
            </a:r>
            <a:r>
              <a:rPr lang="en-US" sz="2000" b="1" dirty="0">
                <a:solidFill>
                  <a:schemeClr val="bg1"/>
                </a:solidFill>
                <a:latin typeface="Congenial SemiBold" panose="020F0502020204030204" pitchFamily="2" charset="0"/>
                <a:sym typeface="Huawei Sans" panose="020C0503030203020204" pitchFamily="34" charset="0"/>
              </a:rPr>
              <a:t>run</a:t>
            </a:r>
            <a:r>
              <a:rPr lang="en-US" sz="2000" dirty="0">
                <a:solidFill>
                  <a:schemeClr val="bg1"/>
                </a:solidFill>
                <a:latin typeface="Congenial SemiBold" panose="020F0502020204030204" pitchFamily="2" charset="0"/>
                <a:sym typeface="Huawei Sans" panose="020C0503030203020204" pitchFamily="34" charset="0"/>
              </a:rPr>
              <a:t> commands to repeatedly execute the created graphs. In contrast, PyTorch with this feature is free from such complexity, and PyTorch programs can dynamically build/adjust computational graphs during execution.</a:t>
            </a:r>
          </a:p>
          <a:p>
            <a:pPr>
              <a:buClr>
                <a:schemeClr val="tx1"/>
              </a:buClr>
            </a:pPr>
            <a:endParaRPr lang="en-US" sz="2000" dirty="0">
              <a:solidFill>
                <a:schemeClr val="bg1"/>
              </a:solidFill>
              <a:latin typeface="Congenial SemiBold" panose="020F0502020204030204" pitchFamily="2" charset="0"/>
              <a:sym typeface="Huawei Sans" panose="020C0503030203020204" pitchFamily="34" charset="0"/>
            </a:endParaRPr>
          </a:p>
          <a:p>
            <a:pPr>
              <a:buClr>
                <a:schemeClr val="tx1"/>
              </a:buClr>
            </a:pPr>
            <a:r>
              <a:rPr lang="en-US" sz="2000" b="1" dirty="0">
                <a:solidFill>
                  <a:schemeClr val="bg1"/>
                </a:solidFill>
                <a:latin typeface="Congenial SemiBold" panose="020F0502020204030204" pitchFamily="2" charset="0"/>
                <a:sym typeface="Huawei Sans" panose="020C0503030203020204" pitchFamily="34" charset="0"/>
              </a:rPr>
              <a:t>Easy to debug</a:t>
            </a:r>
            <a:r>
              <a:rPr lang="en-US" sz="2000" dirty="0">
                <a:solidFill>
                  <a:schemeClr val="bg1"/>
                </a:solidFill>
                <a:latin typeface="Congenial SemiBold" panose="020F0502020204030204" pitchFamily="2" charset="0"/>
                <a:sym typeface="Huawei Sans" panose="020C0503030203020204" pitchFamily="34" charset="0"/>
              </a:rPr>
              <a:t>: PyTorch can generate dynamic graphs during execution. Developers can stop an interpreter in a debugger and view output of a specific node.</a:t>
            </a:r>
          </a:p>
          <a:p>
            <a:r>
              <a:rPr lang="en-US" sz="2000" dirty="0">
                <a:solidFill>
                  <a:schemeClr val="bg1"/>
                </a:solidFill>
                <a:latin typeface="Congenial SemiBold" panose="020F0502020204030204" pitchFamily="2" charset="0"/>
                <a:sym typeface="Huawei Sans" panose="020C0503030203020204" pitchFamily="34" charset="0"/>
              </a:rPr>
              <a:t>PyTorch provides tensors that support CPUs and GPUs, greatly accelerating computing.</a:t>
            </a:r>
          </a:p>
        </p:txBody>
      </p:sp>
      <p:pic>
        <p:nvPicPr>
          <p:cNvPr id="2" name="Picture 1">
            <a:extLst>
              <a:ext uri="{FF2B5EF4-FFF2-40B4-BE49-F238E27FC236}">
                <a16:creationId xmlns:a16="http://schemas.microsoft.com/office/drawing/2014/main" id="{A40DBB6D-22F8-F253-F920-3972623BAE3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43313"/>
            <a:ext cx="2383737" cy="1125123"/>
          </a:xfrm>
          <a:prstGeom prst="rect">
            <a:avLst/>
          </a:prstGeom>
        </p:spPr>
      </p:pic>
      <p:sp>
        <p:nvSpPr>
          <p:cNvPr id="4" name="TextBox 3">
            <a:extLst>
              <a:ext uri="{FF2B5EF4-FFF2-40B4-BE49-F238E27FC236}">
                <a16:creationId xmlns:a16="http://schemas.microsoft.com/office/drawing/2014/main" id="{6D02E1B2-57F5-0F0D-8230-5606924F8D2B}"/>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CE6B875E-0240-17F6-22B9-F98C2ED333A4}"/>
              </a:ext>
            </a:extLst>
          </p:cNvPr>
          <p:cNvSpPr/>
          <p:nvPr/>
        </p:nvSpPr>
        <p:spPr>
          <a:xfrm>
            <a:off x="6096000" y="173175"/>
            <a:ext cx="5519099" cy="57806"/>
          </a:xfrm>
          <a:prstGeom prst="rect">
            <a:avLst/>
          </a:prstGeom>
          <a:solidFill>
            <a:srgbClr val="00B0F0"/>
          </a:solidFill>
          <a:ln>
            <a:solidFill>
              <a:srgbClr val="79D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i="0" u="none" strike="noStrike" kern="1200" normalizeH="0" baseline="0" noProof="0">
              <a:ln w="0"/>
              <a:solidFill>
                <a:schemeClr val="accent1"/>
              </a:solidFill>
              <a:effectLst>
                <a:outerShdw blurRad="38100" dist="25400" dir="5400000" algn="ctr" rotWithShape="0">
                  <a:srgbClr val="6E747A">
                    <a:alpha val="43000"/>
                  </a:srgbClr>
                </a:outerShdw>
              </a:effectLst>
              <a:uLnTx/>
              <a:uFillTx/>
              <a:latin typeface="Calibri" panose="020F0502020204030204"/>
              <a:ea typeface="+mn-ea"/>
              <a:cs typeface="+mn-cs"/>
            </a:endParaRPr>
          </a:p>
        </p:txBody>
      </p:sp>
    </p:spTree>
    <p:extLst>
      <p:ext uri="{BB962C8B-B14F-4D97-AF65-F5344CB8AC3E}">
        <p14:creationId xmlns:p14="http://schemas.microsoft.com/office/powerpoint/2010/main" val="802507655"/>
      </p:ext>
    </p:extLst>
  </p:cSld>
  <p:clrMapOvr>
    <a:masterClrMapping/>
  </p:clrMapOvr>
  <mc:AlternateContent xmlns:mc="http://schemas.openxmlformats.org/markup-compatibility/2006">
    <mc:Choice xmlns:p14="http://schemas.microsoft.com/office/powerpoint/2010/main" Requires="p14">
      <p:transition spd="slow" p14:dur="12250" advClick="0"/>
    </mc:Choice>
    <mc:Fallback>
      <p:transition spd="slow" advClick="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656161" y="381233"/>
            <a:ext cx="11224664" cy="5911624"/>
            <a:chOff x="617280" y="835159"/>
            <a:chExt cx="11224664" cy="5911624"/>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32017" y="1076945"/>
              <a:ext cx="390203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Calibri Light" panose="020F0302020204030204"/>
                  <a:ea typeface="+mn-ea"/>
                  <a:cs typeface="Times New Roman" panose="02020603050405020304" pitchFamily="18" charset="0"/>
                </a:rPr>
                <a:t>TensorFlow:</a:t>
              </a: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79DCF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TextBox 68">
              <a:extLst>
                <a:ext uri="{FF2B5EF4-FFF2-40B4-BE49-F238E27FC236}">
                  <a16:creationId xmlns:a16="http://schemas.microsoft.com/office/drawing/2014/main" id="{9FC73985-ACD3-A0BA-F198-EF38AD262E49}"/>
                </a:ext>
              </a:extLst>
            </p:cNvPr>
            <p:cNvSpPr txBox="1"/>
            <p:nvPr/>
          </p:nvSpPr>
          <p:spPr>
            <a:xfrm>
              <a:off x="762000" y="2275319"/>
              <a:ext cx="11079944"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i="0" dirty="0">
                  <a:effectLst/>
                  <a:latin typeface="Söhne"/>
                </a:rPr>
                <a:t>TensorFlow</a:t>
              </a:r>
              <a:r>
                <a:rPr lang="en-US" sz="2400" b="0" i="0" dirty="0">
                  <a:solidFill>
                    <a:srgbClr val="374151"/>
                  </a:solidFill>
                  <a:effectLst/>
                  <a:latin typeface="Söhne"/>
                </a:rPr>
                <a:t>: </a:t>
              </a:r>
              <a:r>
                <a:rPr lang="en-US" sz="2400" b="1" i="0" dirty="0">
                  <a:solidFill>
                    <a:srgbClr val="1A1A1A"/>
                  </a:solidFill>
                  <a:effectLst/>
                  <a:latin typeface="Söhne"/>
                </a:rPr>
                <a:t>It </a:t>
              </a:r>
              <a:r>
                <a:rPr lang="en-US" sz="2400" b="0" i="0" dirty="0">
                  <a:solidFill>
                    <a:srgbClr val="1A1A1A"/>
                  </a:solidFill>
                  <a:effectLst/>
                  <a:latin typeface="NVIDIA Sans"/>
                </a:rPr>
                <a:t>is an open-source software library for numerical computation </a:t>
              </a:r>
              <a:r>
                <a:rPr lang="en-US" sz="2400" b="0" i="0" dirty="0">
                  <a:solidFill>
                    <a:srgbClr val="374151"/>
                  </a:solidFill>
                  <a:effectLst/>
                  <a:latin typeface="Söhne"/>
                </a:rPr>
                <a:t>Developed by Google, TensorFlow is one of the most widely used deep learning frameworks. It provides a versatile platform for building various types of neural networks and is known for its scalability, making it suitable for both research and production applications.</a:t>
              </a:r>
              <a:endParaRPr kumimoji="0" lang="en-US" sz="2400" b="0" i="0" u="none" strike="noStrike" kern="1200" cap="none" spc="0" normalizeH="0" baseline="0" noProof="0" dirty="0">
                <a:ln>
                  <a:noFill/>
                </a:ln>
                <a:solidFill>
                  <a:srgbClr val="000000"/>
                </a:solidFill>
                <a:effectLst/>
                <a:uLnTx/>
                <a:uFillTx/>
                <a:latin typeface="NVIDIA-APAC"/>
                <a:ea typeface="+mn-ea"/>
                <a:cs typeface="+mn-cs"/>
              </a:endParaRPr>
            </a:p>
          </p:txBody>
        </p:sp>
      </p:grpSp>
      <p:pic>
        <p:nvPicPr>
          <p:cNvPr id="7" name="Picture 6">
            <a:extLst>
              <a:ext uri="{FF2B5EF4-FFF2-40B4-BE49-F238E27FC236}">
                <a16:creationId xmlns:a16="http://schemas.microsoft.com/office/drawing/2014/main" id="{450C17FA-3E30-74A5-9013-91F9040F6B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pic>
        <p:nvPicPr>
          <p:cNvPr id="4" name="Picture 4" descr="“tensorflow”的图片搜索结果">
            <a:extLst>
              <a:ext uri="{FF2B5EF4-FFF2-40B4-BE49-F238E27FC236}">
                <a16:creationId xmlns:a16="http://schemas.microsoft.com/office/drawing/2014/main" id="{412BAE72-058C-DE0A-E439-CBB25DE40C5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66890" y="3408372"/>
            <a:ext cx="2803205" cy="2336004"/>
          </a:xfrm>
          <a:prstGeom prst="rect">
            <a:avLst/>
          </a:prstGeom>
          <a:noFill/>
          <a:extLst>
            <a:ext uri="{909E8E84-426E-40DD-AFC4-6F175D3DCCD1}">
              <a14:hiddenFill xmlns:a14="http://schemas.microsoft.com/office/drawing/2010/main">
                <a:solidFill>
                  <a:srgbClr val="FFFFFF"/>
                </a:solidFill>
              </a14:hiddenFill>
            </a:ext>
          </a:extLst>
        </p:spPr>
      </p:pic>
      <p:sp>
        <p:nvSpPr>
          <p:cNvPr id="9" name="文本框 4">
            <a:extLst>
              <a:ext uri="{FF2B5EF4-FFF2-40B4-BE49-F238E27FC236}">
                <a16:creationId xmlns:a16="http://schemas.microsoft.com/office/drawing/2014/main" id="{68737975-BEFD-828D-8549-BA777B7AC89C}"/>
              </a:ext>
            </a:extLst>
          </p:cNvPr>
          <p:cNvSpPr txBox="1"/>
          <p:nvPr/>
        </p:nvSpPr>
        <p:spPr bwMode="auto">
          <a:xfrm>
            <a:off x="4921769" y="5918589"/>
            <a:ext cx="2348462" cy="316392"/>
          </a:xfrm>
          <a:prstGeom prst="rect">
            <a:avLst/>
          </a:prstGeom>
          <a:noFill/>
          <a:ln w="9525">
            <a:noFill/>
            <a:miter lim="800000"/>
            <a:headEnd/>
            <a:tailEnd/>
          </a:ln>
        </p:spPr>
        <p:txBody>
          <a:bodyPr wrap="none" lIns="99980" tIns="49986" rIns="99980" bIns="49986" rtlCol="0">
            <a:spAutoFit/>
          </a:bodyPr>
          <a:lstStyle/>
          <a:p>
            <a:pPr algn="ctr" defTabSz="1001649" eaLnBrk="0" hangingPunct="0"/>
            <a:r>
              <a:rPr lang="en-US" sz="1400" dirty="0">
                <a:latin typeface="Huawei Sans" panose="020C0503030203020204" pitchFamily="34" charset="0"/>
                <a:ea typeface="方正兰亭黑简体" panose="02000000000000000000" pitchFamily="2" charset="-122"/>
                <a:cs typeface="Arial" pitchFamily="34" charset="0"/>
                <a:sym typeface="Huawei Sans" panose="020C0503030203020204" pitchFamily="34" charset="0"/>
                <a:hlinkClick r:id="rId4"/>
              </a:rPr>
              <a:t>https://www.TensorFlow.org/</a:t>
            </a:r>
          </a:p>
        </p:txBody>
      </p:sp>
    </p:spTree>
    <p:extLst>
      <p:ext uri="{BB962C8B-B14F-4D97-AF65-F5344CB8AC3E}">
        <p14:creationId xmlns:p14="http://schemas.microsoft.com/office/powerpoint/2010/main" val="41799935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fontScale="90000"/>
          </a:bodyPr>
          <a:lstStyle/>
          <a:p>
            <a:r>
              <a:rPr lang="en-US">
                <a:solidFill>
                  <a:schemeClr val="bg1"/>
                </a:solidFill>
                <a:latin typeface="Huawei Sans" panose="020C0503030203020204" pitchFamily="34" charset="0"/>
                <a:ea typeface="方正兰亭黑简体" panose="02000000000000000000" pitchFamily="2" charset="-122"/>
                <a:sym typeface="Huawei Sans" panose="020C0503030203020204" pitchFamily="34" charset="0"/>
              </a:rPr>
              <a:t>Features of TensorFlow</a:t>
            </a:r>
          </a:p>
        </p:txBody>
      </p:sp>
      <p:pic>
        <p:nvPicPr>
          <p:cNvPr id="8" name="图片 7"/>
          <p:cNvPicPr>
            <a:picLocks noChangeAspect="1"/>
          </p:cNvPicPr>
          <p:nvPr/>
        </p:nvPicPr>
        <p:blipFill>
          <a:blip r:embed="rId3"/>
          <a:stretch>
            <a:fillRect/>
          </a:stretch>
        </p:blipFill>
        <p:spPr>
          <a:xfrm>
            <a:off x="4755425" y="2456198"/>
            <a:ext cx="2681150" cy="2520280"/>
          </a:xfrm>
          <a:prstGeom prst="rect">
            <a:avLst/>
          </a:prstGeom>
        </p:spPr>
      </p:pic>
      <p:sp>
        <p:nvSpPr>
          <p:cNvPr id="9" name="矩形 8"/>
          <p:cNvSpPr/>
          <p:nvPr/>
        </p:nvSpPr>
        <p:spPr bwMode="auto">
          <a:xfrm>
            <a:off x="7536160" y="1628800"/>
            <a:ext cx="2124236" cy="864096"/>
          </a:xfrm>
          <a:prstGeom prst="rect">
            <a:avLst/>
          </a:prstGeom>
          <a:solidFill>
            <a:srgbClr val="99C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t" latinLnBrk="0" hangingPunct="1">
              <a:spcBef>
                <a:spcPct val="0"/>
              </a:spcBef>
              <a:spcAft>
                <a:spcPct val="0"/>
              </a:spcAft>
              <a:buClrTx/>
              <a:buSzTx/>
              <a:buFontTx/>
              <a:buNone/>
              <a:tabLst/>
            </a:pPr>
            <a:r>
              <a:rPr kumimoji="0" lang="en-US" sz="1800" b="0" i="0" u="none" strike="noStrike" cap="none" normalizeH="0" baseline="0">
                <a:ln>
                  <a:noFill/>
                </a:ln>
                <a:solidFill>
                  <a:schemeClr val="tx1"/>
                </a:solidFill>
                <a:latin typeface="Huawei Sans" panose="020C0503030203020204" pitchFamily="34" charset="0"/>
                <a:ea typeface="方正兰亭黑简体" panose="02000000000000000000" pitchFamily="2" charset="-122"/>
                <a:sym typeface="Huawei Sans" panose="020C0503030203020204" pitchFamily="34" charset="0"/>
              </a:rPr>
              <a:t>Multi-lingual</a:t>
            </a:r>
          </a:p>
        </p:txBody>
      </p:sp>
      <p:sp>
        <p:nvSpPr>
          <p:cNvPr id="10" name="矩形 9"/>
          <p:cNvSpPr/>
          <p:nvPr/>
        </p:nvSpPr>
        <p:spPr bwMode="auto">
          <a:xfrm>
            <a:off x="7500156" y="3176972"/>
            <a:ext cx="2124236" cy="864096"/>
          </a:xfrm>
          <a:prstGeom prst="rect">
            <a:avLst/>
          </a:prstGeom>
          <a:solidFill>
            <a:srgbClr val="99C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t" latinLnBrk="0" hangingPunct="1">
              <a:spcBef>
                <a:spcPct val="0"/>
              </a:spcBef>
              <a:spcAft>
                <a:spcPct val="0"/>
              </a:spcAft>
              <a:buClrTx/>
              <a:buSzTx/>
              <a:buFontTx/>
              <a:buNone/>
              <a:tabLst/>
            </a:pPr>
            <a:r>
              <a:rPr kumimoji="0" lang="en-US" sz="1800" b="0" i="0" u="none" strike="noStrike" cap="none" normalizeH="0" baseline="0">
                <a:ln>
                  <a:noFill/>
                </a:ln>
                <a:solidFill>
                  <a:schemeClr val="tx1"/>
                </a:solidFill>
                <a:latin typeface="Huawei Sans" panose="020C0503030203020204" pitchFamily="34" charset="0"/>
                <a:ea typeface="方正兰亭黑简体" panose="02000000000000000000" pitchFamily="2" charset="-122"/>
                <a:sym typeface="Huawei Sans" panose="020C0503030203020204" pitchFamily="34" charset="0"/>
              </a:rPr>
              <a:t>Multi-platform</a:t>
            </a:r>
          </a:p>
        </p:txBody>
      </p:sp>
      <p:sp>
        <p:nvSpPr>
          <p:cNvPr id="11" name="矩形 10"/>
          <p:cNvSpPr/>
          <p:nvPr/>
        </p:nvSpPr>
        <p:spPr bwMode="auto">
          <a:xfrm>
            <a:off x="7500156" y="4717943"/>
            <a:ext cx="2124236" cy="950506"/>
          </a:xfrm>
          <a:prstGeom prst="rect">
            <a:avLst/>
          </a:prstGeom>
          <a:solidFill>
            <a:srgbClr val="99C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t" latinLnBrk="0" hangingPunct="1">
              <a:spcBef>
                <a:spcPct val="0"/>
              </a:spcBef>
              <a:spcAft>
                <a:spcPct val="0"/>
              </a:spcAft>
              <a:buClrTx/>
              <a:buSzTx/>
              <a:buFontTx/>
              <a:buNone/>
              <a:tabLst/>
            </a:pPr>
            <a:r>
              <a:rPr lang="en-US" sz="1800">
                <a:latin typeface="Huawei Sans" panose="020C0503030203020204" pitchFamily="34" charset="0"/>
                <a:ea typeface="方正兰亭黑简体" panose="02000000000000000000" pitchFamily="2" charset="-122"/>
                <a:sym typeface="Huawei Sans" panose="020C0503030203020204" pitchFamily="34" charset="0"/>
              </a:rPr>
              <a:t>Distributed</a:t>
            </a:r>
          </a:p>
        </p:txBody>
      </p:sp>
      <p:sp>
        <p:nvSpPr>
          <p:cNvPr id="12" name="矩形 11"/>
          <p:cNvSpPr/>
          <p:nvPr/>
        </p:nvSpPr>
        <p:spPr bwMode="auto">
          <a:xfrm>
            <a:off x="2567608" y="1628800"/>
            <a:ext cx="2124236" cy="864096"/>
          </a:xfrm>
          <a:prstGeom prst="rect">
            <a:avLst/>
          </a:prstGeom>
          <a:solidFill>
            <a:srgbClr val="99C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t" latinLnBrk="0" hangingPunct="1">
              <a:spcBef>
                <a:spcPct val="0"/>
              </a:spcBef>
              <a:spcAft>
                <a:spcPct val="0"/>
              </a:spcAft>
              <a:buClrTx/>
              <a:buSzTx/>
              <a:buFontTx/>
              <a:buNone/>
              <a:tabLst/>
            </a:pPr>
            <a:r>
              <a:rPr lang="en-US" sz="1800" dirty="0">
                <a:latin typeface="Huawei Sans" panose="020C0503030203020204" pitchFamily="34" charset="0"/>
                <a:ea typeface="方正兰亭黑简体" panose="02000000000000000000" pitchFamily="2" charset="-122"/>
                <a:sym typeface="Huawei Sans" panose="020C0503030203020204" pitchFamily="34" charset="0"/>
              </a:rPr>
              <a:t>Scalability</a:t>
            </a:r>
          </a:p>
        </p:txBody>
      </p:sp>
      <p:sp>
        <p:nvSpPr>
          <p:cNvPr id="13" name="矩形 12"/>
          <p:cNvSpPr/>
          <p:nvPr/>
        </p:nvSpPr>
        <p:spPr bwMode="auto">
          <a:xfrm>
            <a:off x="2567608" y="3140968"/>
            <a:ext cx="2124236" cy="864096"/>
          </a:xfrm>
          <a:prstGeom prst="rect">
            <a:avLst/>
          </a:prstGeom>
          <a:solidFill>
            <a:srgbClr val="99C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t" latinLnBrk="0" hangingPunct="1">
              <a:spcBef>
                <a:spcPct val="0"/>
              </a:spcBef>
              <a:spcAft>
                <a:spcPct val="0"/>
              </a:spcAft>
              <a:buClrTx/>
              <a:buSzTx/>
              <a:buFontTx/>
              <a:buNone/>
              <a:tabLst/>
            </a:pPr>
            <a:r>
              <a:rPr lang="en-US" sz="1800">
                <a:latin typeface="Huawei Sans" panose="020C0503030203020204" pitchFamily="34" charset="0"/>
                <a:ea typeface="方正兰亭黑简体" panose="02000000000000000000" pitchFamily="2" charset="-122"/>
                <a:sym typeface="Huawei Sans" panose="020C0503030203020204" pitchFamily="34" charset="0"/>
              </a:rPr>
              <a:t>GPU</a:t>
            </a:r>
          </a:p>
        </p:txBody>
      </p:sp>
      <p:sp>
        <p:nvSpPr>
          <p:cNvPr id="14" name="矩形 13"/>
          <p:cNvSpPr/>
          <p:nvPr/>
        </p:nvSpPr>
        <p:spPr bwMode="auto">
          <a:xfrm>
            <a:off x="2526186" y="4717943"/>
            <a:ext cx="2124236" cy="950506"/>
          </a:xfrm>
          <a:prstGeom prst="rect">
            <a:avLst/>
          </a:prstGeom>
          <a:solidFill>
            <a:srgbClr val="99CCFF"/>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t" latinLnBrk="0" hangingPunct="1">
              <a:spcBef>
                <a:spcPct val="0"/>
              </a:spcBef>
              <a:spcAft>
                <a:spcPct val="0"/>
              </a:spcAft>
              <a:buClrTx/>
              <a:buSzTx/>
              <a:buFontTx/>
              <a:buNone/>
              <a:tabLst/>
            </a:pPr>
            <a:r>
              <a:rPr lang="en-US" sz="1800" dirty="0">
                <a:latin typeface="Huawei Sans" panose="020C0503030203020204" pitchFamily="34" charset="0"/>
                <a:ea typeface="方正兰亭黑简体" panose="02000000000000000000" pitchFamily="2" charset="-122"/>
                <a:sym typeface="Huawei Sans" panose="020C0503030203020204" pitchFamily="34" charset="0"/>
              </a:rPr>
              <a:t>Powerful computing</a:t>
            </a:r>
          </a:p>
        </p:txBody>
      </p:sp>
      <p:pic>
        <p:nvPicPr>
          <p:cNvPr id="2" name="Picture 1">
            <a:extLst>
              <a:ext uri="{FF2B5EF4-FFF2-40B4-BE49-F238E27FC236}">
                <a16:creationId xmlns:a16="http://schemas.microsoft.com/office/drawing/2014/main" id="{61CFA028-0425-BCDA-E699-DE04DD332A6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29551" y="43915"/>
            <a:ext cx="2383737" cy="1125123"/>
          </a:xfrm>
          <a:prstGeom prst="rect">
            <a:avLst/>
          </a:prstGeom>
        </p:spPr>
      </p:pic>
      <p:sp>
        <p:nvSpPr>
          <p:cNvPr id="4" name="TextBox 3">
            <a:extLst>
              <a:ext uri="{FF2B5EF4-FFF2-40B4-BE49-F238E27FC236}">
                <a16:creationId xmlns:a16="http://schemas.microsoft.com/office/drawing/2014/main" id="{1E1DEB5D-C8F6-32D0-A0C4-75DB03FACFE8}"/>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997445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fontScale="90000"/>
          </a:bodyPr>
          <a:lstStyle/>
          <a:p>
            <a:r>
              <a:rPr lang="en-US" dirty="0">
                <a:solidFill>
                  <a:schemeClr val="bg1"/>
                </a:solidFill>
                <a:latin typeface="Huawei Sans" panose="020C0503030203020204" pitchFamily="34" charset="0"/>
                <a:ea typeface="方正兰亭黑简体" panose="02000000000000000000" pitchFamily="2" charset="-122"/>
                <a:sym typeface="Huawei Sans" panose="020C0503030203020204" pitchFamily="34" charset="0"/>
              </a:rPr>
              <a:t>Why TensorFlow?</a:t>
            </a:r>
          </a:p>
        </p:txBody>
      </p:sp>
      <p:sp>
        <p:nvSpPr>
          <p:cNvPr id="6" name="文本占位符 5"/>
          <p:cNvSpPr>
            <a:spLocks noGrp="1"/>
          </p:cNvSpPr>
          <p:nvPr>
            <p:ph type="body" sz="quarter" idx="10"/>
          </p:nvPr>
        </p:nvSpPr>
        <p:spPr>
          <a:xfrm>
            <a:off x="529987" y="1063306"/>
            <a:ext cx="5775966" cy="4875042"/>
          </a:xfrm>
        </p:spPr>
        <p:txBody>
          <a:bodyPr>
            <a:normAutofit/>
          </a:bodyPr>
          <a:lstStyle/>
          <a:p>
            <a:pPr algn="l"/>
            <a:r>
              <a:rPr lang="en-US" sz="2400" dirty="0">
                <a:solidFill>
                  <a:schemeClr val="bg1"/>
                </a:solidFill>
                <a:latin typeface="Huawei Sans" panose="020C0503030203020204" pitchFamily="34" charset="0"/>
                <a:ea typeface="方正兰亭黑简体" panose="02000000000000000000" pitchFamily="2" charset="-122"/>
                <a:sym typeface="Huawei Sans" panose="020C0503030203020204" pitchFamily="34" charset="0"/>
              </a:rPr>
              <a:t>TensorFlow is considered as one of the best libraries for neural networks and can reduce difficulty in deep learning development. In addition, as it is open-source, </a:t>
            </a:r>
            <a:r>
              <a:rPr lang="en-US" altLang="zh-CN" sz="2400" dirty="0">
                <a:solidFill>
                  <a:schemeClr val="bg1"/>
                </a:solidFill>
                <a:sym typeface="Huawei Sans" panose="020C0503030203020204" pitchFamily="34" charset="0"/>
              </a:rPr>
              <a:t>it can be conveniently maintained and updated, thus the efficiency of development can be improved.</a:t>
            </a:r>
          </a:p>
          <a:p>
            <a:pPr algn="l"/>
            <a:r>
              <a:rPr lang="en-US" sz="2400" dirty="0" err="1">
                <a:solidFill>
                  <a:schemeClr val="bg1"/>
                </a:solidFill>
                <a:latin typeface="Huawei Sans" panose="020C0503030203020204" pitchFamily="34" charset="0"/>
                <a:ea typeface="方正兰亭黑简体" panose="02000000000000000000" pitchFamily="2" charset="-122"/>
                <a:sym typeface="Huawei Sans" panose="020C0503030203020204" pitchFamily="34" charset="0"/>
              </a:rPr>
              <a:t>Keras</a:t>
            </a:r>
            <a:r>
              <a:rPr lang="en-US" sz="2400" dirty="0">
                <a:solidFill>
                  <a:schemeClr val="bg1"/>
                </a:solidFill>
                <a:latin typeface="Huawei Sans" panose="020C0503030203020204" pitchFamily="34" charset="0"/>
                <a:ea typeface="方正兰亭黑简体" panose="02000000000000000000" pitchFamily="2" charset="-122"/>
                <a:sym typeface="Huawei Sans" panose="020C0503030203020204" pitchFamily="34" charset="0"/>
              </a:rPr>
              <a:t>, ranking third in the number of stars on </a:t>
            </a:r>
            <a:r>
              <a:rPr lang="en-US" sz="2400" dirty="0" err="1">
                <a:solidFill>
                  <a:schemeClr val="bg1"/>
                </a:solidFill>
                <a:latin typeface="Huawei Sans" panose="020C0503030203020204" pitchFamily="34" charset="0"/>
                <a:ea typeface="方正兰亭黑简体" panose="02000000000000000000" pitchFamily="2" charset="-122"/>
                <a:sym typeface="Huawei Sans" panose="020C0503030203020204" pitchFamily="34" charset="0"/>
              </a:rPr>
              <a:t>GitHub</a:t>
            </a:r>
            <a:r>
              <a:rPr lang="en-US" sz="2400" dirty="0">
                <a:solidFill>
                  <a:schemeClr val="bg1"/>
                </a:solidFill>
                <a:latin typeface="Huawei Sans" panose="020C0503030203020204" pitchFamily="34" charset="0"/>
                <a:ea typeface="方正兰亭黑简体" panose="02000000000000000000" pitchFamily="2" charset="-122"/>
                <a:sym typeface="Huawei Sans" panose="020C0503030203020204" pitchFamily="34" charset="0"/>
              </a:rPr>
              <a:t>, is packaged into an advanced API of </a:t>
            </a:r>
            <a:r>
              <a:rPr lang="en-US" sz="2400" dirty="0" err="1">
                <a:solidFill>
                  <a:schemeClr val="bg1"/>
                </a:solidFill>
                <a:latin typeface="Huawei Sans" panose="020C0503030203020204" pitchFamily="34" charset="0"/>
                <a:ea typeface="方正兰亭黑简体" panose="02000000000000000000" pitchFamily="2" charset="-122"/>
                <a:sym typeface="Huawei Sans" panose="020C0503030203020204" pitchFamily="34" charset="0"/>
              </a:rPr>
              <a:t>TensorFlow</a:t>
            </a:r>
            <a:r>
              <a:rPr lang="en-US" sz="2400" dirty="0">
                <a:solidFill>
                  <a:schemeClr val="bg1"/>
                </a:solidFill>
                <a:latin typeface="Huawei Sans" panose="020C0503030203020204" pitchFamily="34" charset="0"/>
                <a:ea typeface="方正兰亭黑简体" panose="02000000000000000000" pitchFamily="2" charset="-122"/>
                <a:sym typeface="Huawei Sans" panose="020C0503030203020204" pitchFamily="34" charset="0"/>
              </a:rPr>
              <a:t> 2.0, which makes </a:t>
            </a:r>
            <a:r>
              <a:rPr lang="en-US" sz="2400" dirty="0" err="1">
                <a:solidFill>
                  <a:schemeClr val="bg1"/>
                </a:solidFill>
                <a:latin typeface="Huawei Sans" panose="020C0503030203020204" pitchFamily="34" charset="0"/>
                <a:ea typeface="方正兰亭黑简体" panose="02000000000000000000" pitchFamily="2" charset="-122"/>
                <a:sym typeface="Huawei Sans" panose="020C0503030203020204" pitchFamily="34" charset="0"/>
              </a:rPr>
              <a:t>TensorFlow</a:t>
            </a:r>
            <a:r>
              <a:rPr lang="en-US" sz="2400" dirty="0">
                <a:solidFill>
                  <a:schemeClr val="bg1"/>
                </a:solidFill>
                <a:latin typeface="Huawei Sans" panose="020C0503030203020204" pitchFamily="34" charset="0"/>
                <a:ea typeface="方正兰亭黑简体" panose="02000000000000000000" pitchFamily="2" charset="-122"/>
                <a:sym typeface="Huawei Sans" panose="020C0503030203020204" pitchFamily="34" charset="0"/>
              </a:rPr>
              <a:t> 2.x more flexible, and easier to debug.</a:t>
            </a:r>
          </a:p>
          <a:p>
            <a:pPr algn="l"/>
            <a:endParaRPr lang="zh-CN" altLang="en-US" sz="2400" dirty="0">
              <a:solidFill>
                <a:schemeClr val="bg1"/>
              </a:solidFill>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5" name="文本占位符 2"/>
          <p:cNvSpPr txBox="1">
            <a:spLocks/>
          </p:cNvSpPr>
          <p:nvPr/>
        </p:nvSpPr>
        <p:spPr bwMode="auto">
          <a:xfrm>
            <a:off x="7712765" y="4881402"/>
            <a:ext cx="1943833" cy="724267"/>
          </a:xfrm>
          <a:prstGeom prst="rect">
            <a:avLst/>
          </a:prstGeom>
          <a:noFill/>
          <a:ln w="9525">
            <a:noFill/>
            <a:miter lim="800000"/>
            <a:headEnd/>
            <a:tailEnd/>
          </a:ln>
        </p:spPr>
        <p:txBody>
          <a:bodyPr vert="horz" wrap="square" lIns="60106" tIns="30053" rIns="60106" bIns="30053" numCol="1" anchor="t" anchorCtr="0" compatLnSpc="1">
            <a:prstTxWarp prst="textNoShape">
              <a:avLst/>
            </a:prstTxWarp>
          </a:bodyPr>
          <a:lstStyle>
            <a:lvl1pPr marL="301625" indent="-301625" algn="l" defTabSz="801688" rtl="0" eaLnBrk="1" fontAlgn="base" hangingPunct="1">
              <a:lnSpc>
                <a:spcPct val="140000"/>
              </a:lnSpc>
              <a:spcBef>
                <a:spcPct val="30000"/>
              </a:spcBef>
              <a:spcAft>
                <a:spcPct val="0"/>
              </a:spcAft>
              <a:buClr>
                <a:schemeClr val="bg1">
                  <a:lumMod val="50000"/>
                </a:schemeClr>
              </a:buClr>
              <a:buSzPct val="60000"/>
              <a:buFont typeface="Wingdings" pitchFamily="2" charset="2"/>
              <a:buChar char="l"/>
              <a:defRPr sz="2200">
                <a:solidFill>
                  <a:schemeClr val="tx1"/>
                </a:solidFill>
                <a:latin typeface="+mn-lt"/>
                <a:ea typeface="+mn-ea"/>
                <a:cs typeface="+mn-cs"/>
              </a:defRPr>
            </a:lvl1pPr>
            <a:lvl2pPr marL="654050" indent="-252413" algn="l" defTabSz="801688" rtl="0" eaLnBrk="1" fontAlgn="base" hangingPunct="1">
              <a:lnSpc>
                <a:spcPct val="140000"/>
              </a:lnSpc>
              <a:spcBef>
                <a:spcPct val="30000"/>
              </a:spcBef>
              <a:spcAft>
                <a:spcPct val="0"/>
              </a:spcAft>
              <a:buClr>
                <a:schemeClr val="tx1"/>
              </a:buClr>
              <a:buSzPct val="50000"/>
              <a:buFont typeface="Wingdings" pitchFamily="2" charset="2"/>
              <a:buChar char="p"/>
              <a:defRPr sz="2000">
                <a:solidFill>
                  <a:schemeClr val="tx1"/>
                </a:solidFill>
                <a:latin typeface="+mn-lt"/>
                <a:ea typeface="+mn-ea"/>
              </a:defRPr>
            </a:lvl2pPr>
            <a:lvl3pPr marL="1003300" indent="-201613" algn="l" defTabSz="801688" rtl="0" eaLnBrk="1" fontAlgn="base" hangingPunct="1">
              <a:lnSpc>
                <a:spcPct val="140000"/>
              </a:lnSpc>
              <a:spcBef>
                <a:spcPct val="30000"/>
              </a:spcBef>
              <a:spcAft>
                <a:spcPct val="0"/>
              </a:spcAft>
              <a:buSzPct val="50000"/>
              <a:buFont typeface="Wingdings" pitchFamily="2" charset="2"/>
              <a:buChar char="n"/>
              <a:defRPr>
                <a:solidFill>
                  <a:schemeClr val="tx1"/>
                </a:solidFill>
                <a:latin typeface="FrutigerNext LT Light" pitchFamily="34" charset="0"/>
                <a:ea typeface="+mn-ea"/>
              </a:defRPr>
            </a:lvl3pPr>
            <a:lvl4pPr marL="1400175" indent="-198438" algn="l" defTabSz="801688" rtl="0" eaLnBrk="1" fontAlgn="base" hangingPunct="1">
              <a:lnSpc>
                <a:spcPct val="140000"/>
              </a:lnSpc>
              <a:spcBef>
                <a:spcPct val="30000"/>
              </a:spcBef>
              <a:spcAft>
                <a:spcPct val="0"/>
              </a:spcAft>
              <a:buChar char="–"/>
              <a:defRPr sz="1600">
                <a:solidFill>
                  <a:schemeClr val="tx1"/>
                </a:solidFill>
                <a:latin typeface="+mj-lt"/>
                <a:ea typeface="+mn-ea"/>
              </a:defRPr>
            </a:lvl4pPr>
            <a:lvl5pPr marL="1801813" indent="-201613" algn="l" defTabSz="801688" rtl="0" eaLnBrk="1" fontAlgn="base" hangingPunct="1">
              <a:lnSpc>
                <a:spcPct val="140000"/>
              </a:lnSpc>
              <a:spcBef>
                <a:spcPct val="30000"/>
              </a:spcBef>
              <a:spcAft>
                <a:spcPct val="0"/>
              </a:spcAft>
              <a:buFont typeface="FrutigerNext LT Medium" pitchFamily="34" charset="0"/>
              <a:buChar char="~"/>
              <a:defRPr sz="1600">
                <a:solidFill>
                  <a:schemeClr val="tx1"/>
                </a:solidFill>
                <a:latin typeface="+mj-lt"/>
                <a:ea typeface="+mn-ea"/>
              </a:defRPr>
            </a:lvl5pPr>
            <a:lvl6pPr marL="22590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mj-lt"/>
                <a:ea typeface="+mn-ea"/>
              </a:defRPr>
            </a:lvl6pPr>
            <a:lvl7pPr marL="27162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mj-lt"/>
                <a:ea typeface="+mn-ea"/>
              </a:defRPr>
            </a:lvl7pPr>
            <a:lvl8pPr marL="31734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mj-lt"/>
                <a:ea typeface="+mn-ea"/>
              </a:defRPr>
            </a:lvl8pPr>
            <a:lvl9pPr marL="3630613" indent="-201613" algn="l" defTabSz="801688" rtl="0" fontAlgn="base">
              <a:lnSpc>
                <a:spcPct val="140000"/>
              </a:lnSpc>
              <a:spcBef>
                <a:spcPct val="30000"/>
              </a:spcBef>
              <a:spcAft>
                <a:spcPct val="0"/>
              </a:spcAft>
              <a:buFont typeface="FrutigerNext LT Medium" pitchFamily="34" charset="0"/>
              <a:buChar char="~"/>
              <a:defRPr sz="1600">
                <a:solidFill>
                  <a:schemeClr val="tx1"/>
                </a:solidFill>
                <a:latin typeface="+mj-lt"/>
                <a:ea typeface="+mn-ea"/>
              </a:defRPr>
            </a:lvl9pPr>
          </a:lstStyle>
          <a:p>
            <a:pPr marL="0" indent="0" algn="ctr">
              <a:buNone/>
            </a:pPr>
            <a:r>
              <a:rPr lang="en-US" sz="1500" dirty="0">
                <a:solidFill>
                  <a:schemeClr val="bg1"/>
                </a:solidFill>
                <a:latin typeface="Huawei Sans" panose="020C0503030203020204" pitchFamily="34" charset="0"/>
                <a:ea typeface="方正兰亭黑简体" panose="02000000000000000000" pitchFamily="2" charset="-122"/>
                <a:sym typeface="Huawei Sans" panose="020C0503030203020204" pitchFamily="34" charset="0"/>
              </a:rPr>
              <a:t>Demand on the recruitment market</a:t>
            </a:r>
          </a:p>
        </p:txBody>
      </p:sp>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05953" y="1438412"/>
            <a:ext cx="5184576" cy="3332942"/>
          </a:xfrm>
          <a:prstGeom prst="rect">
            <a:avLst/>
          </a:prstGeom>
        </p:spPr>
      </p:pic>
      <p:pic>
        <p:nvPicPr>
          <p:cNvPr id="2" name="Picture 1">
            <a:extLst>
              <a:ext uri="{FF2B5EF4-FFF2-40B4-BE49-F238E27FC236}">
                <a16:creationId xmlns:a16="http://schemas.microsoft.com/office/drawing/2014/main" id="{4E405F2C-73A8-435B-A87F-BB3CE89ACE1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729551" y="43915"/>
            <a:ext cx="2383737" cy="1125123"/>
          </a:xfrm>
          <a:prstGeom prst="rect">
            <a:avLst/>
          </a:prstGeom>
        </p:spPr>
      </p:pic>
      <p:sp>
        <p:nvSpPr>
          <p:cNvPr id="4" name="TextBox 3">
            <a:extLst>
              <a:ext uri="{FF2B5EF4-FFF2-40B4-BE49-F238E27FC236}">
                <a16:creationId xmlns:a16="http://schemas.microsoft.com/office/drawing/2014/main" id="{167D3024-D3FD-9130-F871-7A678A652F38}"/>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37762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fontScale="90000"/>
          </a:bodyPr>
          <a:lstStyle/>
          <a:p>
            <a:r>
              <a:rPr lang="en-US">
                <a:solidFill>
                  <a:schemeClr val="bg1"/>
                </a:solidFill>
                <a:sym typeface="Huawei Sans" panose="020C0503030203020204" pitchFamily="34" charset="0"/>
              </a:rPr>
              <a:t>TensorFlow 2.x vs. TensorFlow 1.x</a:t>
            </a:r>
          </a:p>
        </p:txBody>
      </p:sp>
      <p:sp>
        <p:nvSpPr>
          <p:cNvPr id="6" name="文本占位符 5"/>
          <p:cNvSpPr>
            <a:spLocks noGrp="1"/>
          </p:cNvSpPr>
          <p:nvPr>
            <p:ph type="body" sz="quarter" idx="10"/>
          </p:nvPr>
        </p:nvSpPr>
        <p:spPr>
          <a:xfrm>
            <a:off x="731838" y="1052513"/>
            <a:ext cx="10728326" cy="5149503"/>
          </a:xfrm>
        </p:spPr>
        <p:txBody>
          <a:bodyPr/>
          <a:lstStyle/>
          <a:p>
            <a:r>
              <a:rPr lang="en-US" dirty="0">
                <a:solidFill>
                  <a:schemeClr val="bg1"/>
                </a:solidFill>
                <a:sym typeface="Huawei Sans" panose="020C0503030203020204" pitchFamily="34" charset="0"/>
              </a:rPr>
              <a:t>Disadvantages of TensorFlow 1.0:</a:t>
            </a:r>
          </a:p>
          <a:p>
            <a:pPr lvl="1"/>
            <a:r>
              <a:rPr lang="en-US" dirty="0">
                <a:solidFill>
                  <a:schemeClr val="bg1"/>
                </a:solidFill>
                <a:sym typeface="Huawei Sans" panose="020C0503030203020204" pitchFamily="34" charset="0"/>
              </a:rPr>
              <a:t>After a tensor is created in TensorFlow 1.0, the result cannot be returned directly. To obtain the result, the session mechanism needs to be created, which includes the concept of graph, and code cannot run without </a:t>
            </a:r>
            <a:r>
              <a:rPr lang="en-US" dirty="0" err="1">
                <a:solidFill>
                  <a:schemeClr val="bg1"/>
                </a:solidFill>
                <a:sym typeface="Huawei Sans" panose="020C0503030203020204" pitchFamily="34" charset="0"/>
              </a:rPr>
              <a:t>session.run</a:t>
            </a:r>
            <a:r>
              <a:rPr lang="en-US" dirty="0">
                <a:solidFill>
                  <a:schemeClr val="bg1"/>
                </a:solidFill>
                <a:sym typeface="Huawei Sans" panose="020C0503030203020204" pitchFamily="34" charset="0"/>
              </a:rPr>
              <a:t>. This style is more like the hardware programming language VHDL.</a:t>
            </a:r>
            <a:endParaRPr lang="ar-EG" dirty="0">
              <a:solidFill>
                <a:schemeClr val="bg1"/>
              </a:solidFill>
              <a:sym typeface="Huawei Sans" panose="020C0503030203020204" pitchFamily="34" charset="0"/>
            </a:endParaRPr>
          </a:p>
          <a:p>
            <a:pPr lvl="1"/>
            <a:endParaRPr lang="en-US" dirty="0">
              <a:solidFill>
                <a:schemeClr val="bg1"/>
              </a:solidFill>
              <a:sym typeface="Huawei Sans" panose="020C0503030203020204" pitchFamily="34" charset="0"/>
            </a:endParaRPr>
          </a:p>
          <a:p>
            <a:pPr lvl="1"/>
            <a:r>
              <a:rPr lang="en-US" dirty="0">
                <a:solidFill>
                  <a:schemeClr val="bg1"/>
                </a:solidFill>
                <a:sym typeface="Huawei Sans" panose="020C0503030203020204" pitchFamily="34" charset="0"/>
              </a:rPr>
              <a:t>Compared with some simple frameworks such as PyTorch, TensorFlow 1.0 adds the session and graph concepts, which are </a:t>
            </a:r>
            <a:r>
              <a:rPr lang="en-US" dirty="0">
                <a:solidFill>
                  <a:schemeClr val="bg1"/>
                </a:solidFill>
              </a:rPr>
              <a:t>inconvenient </a:t>
            </a:r>
            <a:r>
              <a:rPr lang="en-US" dirty="0">
                <a:solidFill>
                  <a:schemeClr val="bg1"/>
                </a:solidFill>
                <a:sym typeface="Huawei Sans" panose="020C0503030203020204" pitchFamily="34" charset="0"/>
              </a:rPr>
              <a:t>for users.</a:t>
            </a:r>
            <a:endParaRPr lang="ar-EG" dirty="0">
              <a:solidFill>
                <a:schemeClr val="bg1"/>
              </a:solidFill>
              <a:sym typeface="Huawei Sans" panose="020C0503030203020204" pitchFamily="34" charset="0"/>
            </a:endParaRPr>
          </a:p>
          <a:p>
            <a:pPr lvl="1"/>
            <a:endParaRPr lang="en-US" dirty="0">
              <a:solidFill>
                <a:schemeClr val="bg1"/>
              </a:solidFill>
              <a:sym typeface="Huawei Sans" panose="020C0503030203020204" pitchFamily="34" charset="0"/>
            </a:endParaRPr>
          </a:p>
          <a:p>
            <a:pPr lvl="1"/>
            <a:r>
              <a:rPr lang="en-US" dirty="0">
                <a:solidFill>
                  <a:schemeClr val="bg1"/>
                </a:solidFill>
                <a:sym typeface="Huawei Sans" panose="020C0503030203020204" pitchFamily="34" charset="0"/>
              </a:rPr>
              <a:t>It is complex to debug TensorFlow 1.0, and its APIs are disordered (mixed ), making it difficult for beginners. Learners will come across many difficulties in using TensorFlow 1.0 even after gaining the basic knowledge. As a result, many researchers have turned to PyTorch.</a:t>
            </a:r>
          </a:p>
          <a:p>
            <a:endParaRPr lang="zh-CN" altLang="en-US" dirty="0">
              <a:solidFill>
                <a:schemeClr val="bg1"/>
              </a:solidFill>
              <a:sym typeface="Huawei Sans" panose="020C0503030203020204" pitchFamily="34" charset="0"/>
            </a:endParaRPr>
          </a:p>
        </p:txBody>
      </p:sp>
      <p:pic>
        <p:nvPicPr>
          <p:cNvPr id="2" name="Picture 1">
            <a:extLst>
              <a:ext uri="{FF2B5EF4-FFF2-40B4-BE49-F238E27FC236}">
                <a16:creationId xmlns:a16="http://schemas.microsoft.com/office/drawing/2014/main" id="{BD18DDBE-677C-295D-4EE4-A9FE6ABBED5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29551" y="43915"/>
            <a:ext cx="2383737" cy="1125123"/>
          </a:xfrm>
          <a:prstGeom prst="rect">
            <a:avLst/>
          </a:prstGeom>
        </p:spPr>
      </p:pic>
      <p:sp>
        <p:nvSpPr>
          <p:cNvPr id="4" name="TextBox 3">
            <a:extLst>
              <a:ext uri="{FF2B5EF4-FFF2-40B4-BE49-F238E27FC236}">
                <a16:creationId xmlns:a16="http://schemas.microsoft.com/office/drawing/2014/main" id="{A2D47B8D-6283-8777-57D6-6297CE720115}"/>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071229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1D270-B0BD-49EB-B644-838317218C32}"/>
              </a:ext>
            </a:extLst>
          </p:cNvPr>
          <p:cNvSpPr>
            <a:spLocks noGrp="1"/>
          </p:cNvSpPr>
          <p:nvPr>
            <p:ph type="title"/>
          </p:nvPr>
        </p:nvSpPr>
        <p:spPr/>
        <p:txBody>
          <a:bodyPr>
            <a:normAutofit fontScale="90000"/>
          </a:bodyPr>
          <a:lstStyle/>
          <a:p>
            <a:r>
              <a:rPr lang="en-US" dirty="0">
                <a:solidFill>
                  <a:srgbClr val="00B0F0"/>
                </a:solidFill>
              </a:rPr>
              <a:t>TF1</a:t>
            </a:r>
          </a:p>
        </p:txBody>
      </p:sp>
      <p:sp>
        <p:nvSpPr>
          <p:cNvPr id="3" name="Text Placeholder 2">
            <a:extLst>
              <a:ext uri="{FF2B5EF4-FFF2-40B4-BE49-F238E27FC236}">
                <a16:creationId xmlns:a16="http://schemas.microsoft.com/office/drawing/2014/main" id="{BE84C8E8-A768-4FD4-880B-516A77A19242}"/>
              </a:ext>
            </a:extLst>
          </p:cNvPr>
          <p:cNvSpPr>
            <a:spLocks noGrp="1"/>
          </p:cNvSpPr>
          <p:nvPr>
            <p:ph type="body" sz="quarter" idx="10"/>
          </p:nvPr>
        </p:nvSpPr>
        <p:spPr/>
        <p:txBody>
          <a:bodyPr/>
          <a:lstStyle/>
          <a:p>
            <a:r>
              <a:rPr lang="en-US" dirty="0">
                <a:solidFill>
                  <a:schemeClr val="bg1"/>
                </a:solidFill>
              </a:rPr>
              <a:t>TensorFlow 1 Graph consist of nodes and edges </a:t>
            </a:r>
          </a:p>
          <a:p>
            <a:r>
              <a:rPr lang="en-US" dirty="0">
                <a:solidFill>
                  <a:schemeClr val="bg1"/>
                </a:solidFill>
              </a:rPr>
              <a:t>Session consist of two operations fetch for retrieving values and feed to give nodes value</a:t>
            </a:r>
          </a:p>
          <a:p>
            <a:r>
              <a:rPr lang="en-US" dirty="0">
                <a:solidFill>
                  <a:schemeClr val="bg1"/>
                </a:solidFill>
              </a:rPr>
              <a:t>Tensor (name , shape , Type)</a:t>
            </a:r>
          </a:p>
        </p:txBody>
      </p:sp>
      <p:pic>
        <p:nvPicPr>
          <p:cNvPr id="5" name="Picture 4">
            <a:extLst>
              <a:ext uri="{FF2B5EF4-FFF2-40B4-BE49-F238E27FC236}">
                <a16:creationId xmlns:a16="http://schemas.microsoft.com/office/drawing/2014/main" id="{284F1D78-D9D3-49F2-9275-96B5DEBAD9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2462" y="3062280"/>
            <a:ext cx="4294641" cy="2743206"/>
          </a:xfrm>
          <a:prstGeom prst="rect">
            <a:avLst/>
          </a:prstGeom>
        </p:spPr>
      </p:pic>
      <p:pic>
        <p:nvPicPr>
          <p:cNvPr id="4" name="Picture 3">
            <a:extLst>
              <a:ext uri="{FF2B5EF4-FFF2-40B4-BE49-F238E27FC236}">
                <a16:creationId xmlns:a16="http://schemas.microsoft.com/office/drawing/2014/main" id="{09172EB7-50B2-5D7A-7B4E-30A2B81028E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29551" y="43915"/>
            <a:ext cx="2383737" cy="1125123"/>
          </a:xfrm>
          <a:prstGeom prst="rect">
            <a:avLst/>
          </a:prstGeom>
        </p:spPr>
      </p:pic>
      <p:sp>
        <p:nvSpPr>
          <p:cNvPr id="6" name="TextBox 5">
            <a:extLst>
              <a:ext uri="{FF2B5EF4-FFF2-40B4-BE49-F238E27FC236}">
                <a16:creationId xmlns:a16="http://schemas.microsoft.com/office/drawing/2014/main" id="{17C00E45-90C9-C1F2-B7B1-C174C4D9CB2F}"/>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285439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656161" y="381233"/>
            <a:ext cx="11224664" cy="5911624"/>
            <a:chOff x="617280" y="835159"/>
            <a:chExt cx="11224664" cy="5911624"/>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32017" y="1076945"/>
              <a:ext cx="3902032"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Calibri Light" panose="020F0302020204030204"/>
                  <a:ea typeface="+mn-ea"/>
                  <a:cs typeface="Times New Roman" panose="02020603050405020304" pitchFamily="18" charset="0"/>
                </a:rPr>
                <a:t>TensorFlow</a:t>
              </a:r>
              <a:r>
                <a:rPr lang="en-US" sz="3600" b="1" dirty="0">
                  <a:solidFill>
                    <a:prstClr val="white"/>
                  </a:solidFill>
                  <a:latin typeface="Calibri Light" panose="020F0302020204030204"/>
                  <a:cs typeface="Times New Roman" panose="02020603050405020304" pitchFamily="18" charset="0"/>
                </a:rPr>
                <a:t>1 </a:t>
              </a:r>
              <a:r>
                <a:rPr kumimoji="0" lang="en-US" sz="3600" b="1" i="0" u="none" strike="noStrike" kern="1200" cap="none" spc="0" normalizeH="0" baseline="0" noProof="0" dirty="0">
                  <a:ln>
                    <a:noFill/>
                  </a:ln>
                  <a:solidFill>
                    <a:srgbClr val="00B0F0"/>
                  </a:solidFill>
                  <a:effectLst/>
                  <a:uLnTx/>
                  <a:uFillTx/>
                  <a:latin typeface="Calibri" panose="020F0502020204030204"/>
                  <a:ea typeface="+mn-ea"/>
                  <a:cs typeface="+mn-cs"/>
                </a:rPr>
                <a:t>Cont. </a:t>
              </a:r>
              <a:r>
                <a:rPr kumimoji="0" lang="en-US" sz="3600" b="1" i="0" u="none" strike="noStrike" kern="1200" cap="none" spc="0" normalizeH="0" baseline="0" noProof="0" dirty="0">
                  <a:ln>
                    <a:noFill/>
                  </a:ln>
                  <a:solidFill>
                    <a:prstClr val="white"/>
                  </a:solidFill>
                  <a:effectLst/>
                  <a:uLnTx/>
                  <a:uFillTx/>
                  <a:latin typeface="Calibri Light" panose="020F0302020204030204"/>
                  <a:ea typeface="+mn-ea"/>
                  <a:cs typeface="Times New Roman" panose="02020603050405020304" pitchFamily="18" charset="0"/>
                </a:rPr>
                <a:t>:</a:t>
              </a: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79DCF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TextBox 68">
              <a:extLst>
                <a:ext uri="{FF2B5EF4-FFF2-40B4-BE49-F238E27FC236}">
                  <a16:creationId xmlns:a16="http://schemas.microsoft.com/office/drawing/2014/main" id="{9FC73985-ACD3-A0BA-F198-EF38AD262E49}"/>
                </a:ext>
              </a:extLst>
            </p:cNvPr>
            <p:cNvSpPr txBox="1"/>
            <p:nvPr/>
          </p:nvSpPr>
          <p:spPr>
            <a:xfrm>
              <a:off x="617280" y="2323312"/>
              <a:ext cx="5782322" cy="3785652"/>
            </a:xfrm>
            <a:prstGeom prst="rect">
              <a:avLst/>
            </a:prstGeom>
            <a:noFill/>
          </p:spPr>
          <p:txBody>
            <a:bodyPr wrap="square">
              <a:spAutoFit/>
            </a:bodyPr>
            <a:lstStyle/>
            <a:p>
              <a:pPr algn="l"/>
              <a:r>
                <a:rPr lang="en-US" sz="2400" b="0" i="0" dirty="0">
                  <a:solidFill>
                    <a:srgbClr val="242424"/>
                  </a:solidFill>
                  <a:effectLst/>
                  <a:latin typeface="source-serif-pro"/>
                </a:rPr>
                <a:t>For example, th</a:t>
              </a:r>
              <a:r>
                <a:rPr lang="en-US" sz="2400" dirty="0">
                  <a:solidFill>
                    <a:srgbClr val="242424"/>
                  </a:solidFill>
                  <a:latin typeface="source-serif-pro"/>
                </a:rPr>
                <a:t>is</a:t>
              </a:r>
              <a:r>
                <a:rPr lang="en-US" sz="2400" b="0" i="0" dirty="0">
                  <a:solidFill>
                    <a:srgbClr val="242424"/>
                  </a:solidFill>
                  <a:effectLst/>
                  <a:latin typeface="source-serif-pro"/>
                </a:rPr>
                <a:t> image represents a graph in TensorFlow. </a:t>
              </a:r>
              <a:r>
                <a:rPr lang="en-US" sz="2400" b="1" i="0" dirty="0">
                  <a:solidFill>
                    <a:srgbClr val="242424"/>
                  </a:solidFill>
                  <a:effectLst/>
                  <a:latin typeface="source-serif-pro"/>
                </a:rPr>
                <a:t>W, x</a:t>
              </a:r>
              <a:r>
                <a:rPr lang="en-US" sz="2400" b="0" i="0" dirty="0">
                  <a:solidFill>
                    <a:srgbClr val="242424"/>
                  </a:solidFill>
                  <a:effectLst/>
                  <a:latin typeface="source-serif-pro"/>
                </a:rPr>
                <a:t> and </a:t>
              </a:r>
              <a:r>
                <a:rPr lang="en-US" sz="2400" b="1" i="0" dirty="0">
                  <a:solidFill>
                    <a:srgbClr val="242424"/>
                  </a:solidFill>
                  <a:effectLst/>
                  <a:latin typeface="source-serif-pro"/>
                </a:rPr>
                <a:t>b </a:t>
              </a:r>
              <a:r>
                <a:rPr lang="en-US" sz="2400" b="0" i="0" dirty="0">
                  <a:solidFill>
                    <a:srgbClr val="242424"/>
                  </a:solidFill>
                  <a:effectLst/>
                  <a:latin typeface="source-serif-pro"/>
                </a:rPr>
                <a:t>are tensors over the edges of this graph.</a:t>
              </a:r>
            </a:p>
            <a:p>
              <a:pPr algn="l"/>
              <a:r>
                <a:rPr lang="en-US" sz="2400" b="1" i="0" dirty="0" err="1">
                  <a:solidFill>
                    <a:srgbClr val="242424"/>
                  </a:solidFill>
                  <a:effectLst/>
                  <a:latin typeface="source-serif-pro"/>
                </a:rPr>
                <a:t>MatMul</a:t>
              </a:r>
              <a:r>
                <a:rPr lang="en-US" sz="2400" b="0" i="0" dirty="0">
                  <a:solidFill>
                    <a:srgbClr val="242424"/>
                  </a:solidFill>
                  <a:effectLst/>
                  <a:latin typeface="source-serif-pro"/>
                </a:rPr>
                <a:t> is an operation over the tensors </a:t>
              </a:r>
              <a:r>
                <a:rPr lang="en-US" sz="2400" b="1" i="0" dirty="0">
                  <a:solidFill>
                    <a:srgbClr val="242424"/>
                  </a:solidFill>
                  <a:effectLst/>
                  <a:latin typeface="source-serif-pro"/>
                </a:rPr>
                <a:t>W</a:t>
              </a:r>
              <a:r>
                <a:rPr lang="en-US" sz="2400" b="0" i="0" dirty="0">
                  <a:solidFill>
                    <a:srgbClr val="242424"/>
                  </a:solidFill>
                  <a:effectLst/>
                  <a:latin typeface="source-serif-pro"/>
                </a:rPr>
                <a:t> and </a:t>
              </a:r>
              <a:r>
                <a:rPr lang="en-US" sz="2400" b="1" i="0" dirty="0">
                  <a:solidFill>
                    <a:srgbClr val="242424"/>
                  </a:solidFill>
                  <a:effectLst/>
                  <a:latin typeface="source-serif-pro"/>
                </a:rPr>
                <a:t>x</a:t>
              </a:r>
              <a:r>
                <a:rPr lang="en-US" sz="2400" b="0" i="0" dirty="0">
                  <a:solidFill>
                    <a:srgbClr val="242424"/>
                  </a:solidFill>
                  <a:effectLst/>
                  <a:latin typeface="source-serif-pro"/>
                </a:rPr>
                <a:t>, after that </a:t>
              </a:r>
            </a:p>
            <a:p>
              <a:pPr algn="l"/>
              <a:r>
                <a:rPr lang="en-US" sz="2400" b="1" i="0" dirty="0">
                  <a:solidFill>
                    <a:srgbClr val="242424"/>
                  </a:solidFill>
                  <a:effectLst/>
                  <a:latin typeface="source-serif-pro"/>
                </a:rPr>
                <a:t>Add</a:t>
              </a:r>
              <a:r>
                <a:rPr lang="en-US" sz="2400" b="0" i="0" dirty="0">
                  <a:solidFill>
                    <a:srgbClr val="242424"/>
                  </a:solidFill>
                  <a:effectLst/>
                  <a:latin typeface="source-serif-pro"/>
                </a:rPr>
                <a:t> is called and add the result of the previous operator with </a:t>
              </a:r>
              <a:r>
                <a:rPr lang="en-US" sz="2400" b="1" i="0" dirty="0">
                  <a:solidFill>
                    <a:srgbClr val="242424"/>
                  </a:solidFill>
                  <a:effectLst/>
                  <a:latin typeface="source-serif-pro"/>
                </a:rPr>
                <a:t>b</a:t>
              </a:r>
              <a:r>
                <a:rPr lang="en-US" sz="2400" b="0" i="0" dirty="0">
                  <a:solidFill>
                    <a:srgbClr val="242424"/>
                  </a:solidFill>
                  <a:effectLst/>
                  <a:latin typeface="source-serif-pro"/>
                </a:rPr>
                <a:t>. </a:t>
              </a:r>
            </a:p>
            <a:p>
              <a:pPr algn="l"/>
              <a:r>
                <a:rPr lang="en-US" sz="2400" b="0" i="0" dirty="0">
                  <a:solidFill>
                    <a:srgbClr val="242424"/>
                  </a:solidFill>
                  <a:effectLst/>
                  <a:latin typeface="source-serif-pro"/>
                </a:rPr>
                <a:t>The resultant tensors of each operation</a:t>
              </a:r>
            </a:p>
            <a:p>
              <a:pPr algn="l"/>
              <a:r>
                <a:rPr lang="en-US" sz="2400" b="0" i="0" dirty="0">
                  <a:solidFill>
                    <a:srgbClr val="242424"/>
                  </a:solidFill>
                  <a:effectLst/>
                  <a:latin typeface="source-serif-pro"/>
                </a:rPr>
                <a:t>cross the next one until the end</a:t>
              </a:r>
            </a:p>
            <a:p>
              <a:pPr algn="l"/>
              <a:r>
                <a:rPr lang="en-US" sz="2400" b="0" i="0" dirty="0">
                  <a:solidFill>
                    <a:srgbClr val="242424"/>
                  </a:solidFill>
                  <a:effectLst/>
                  <a:latin typeface="source-serif-pro"/>
                </a:rPr>
                <a:t>where it’s possible to get the wanted result.</a:t>
              </a:r>
            </a:p>
          </p:txBody>
        </p:sp>
      </p:grpSp>
      <p:pic>
        <p:nvPicPr>
          <p:cNvPr id="7" name="Picture 6">
            <a:extLst>
              <a:ext uri="{FF2B5EF4-FFF2-40B4-BE49-F238E27FC236}">
                <a16:creationId xmlns:a16="http://schemas.microsoft.com/office/drawing/2014/main" id="{450C17FA-3E30-74A5-9013-91F9040F6B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9551" y="43915"/>
            <a:ext cx="2383737" cy="1125123"/>
          </a:xfrm>
          <a:prstGeom prst="rect">
            <a:avLst/>
          </a:prstGeom>
        </p:spPr>
      </p:pic>
      <p:pic>
        <p:nvPicPr>
          <p:cNvPr id="4" name="Picture 3">
            <a:extLst>
              <a:ext uri="{FF2B5EF4-FFF2-40B4-BE49-F238E27FC236}">
                <a16:creationId xmlns:a16="http://schemas.microsoft.com/office/drawing/2014/main" id="{7A7D4A61-1035-06C1-459C-BD656DF3B929}"/>
              </a:ext>
            </a:extLst>
          </p:cNvPr>
          <p:cNvPicPr>
            <a:picLocks noChangeAspect="1"/>
          </p:cNvPicPr>
          <p:nvPr/>
        </p:nvPicPr>
        <p:blipFill>
          <a:blip r:embed="rId3"/>
          <a:stretch>
            <a:fillRect/>
          </a:stretch>
        </p:blipFill>
        <p:spPr>
          <a:xfrm>
            <a:off x="6395886" y="1873010"/>
            <a:ext cx="5440817" cy="3836994"/>
          </a:xfrm>
          <a:prstGeom prst="rect">
            <a:avLst/>
          </a:prstGeom>
        </p:spPr>
      </p:pic>
    </p:spTree>
    <p:extLst>
      <p:ext uri="{BB962C8B-B14F-4D97-AF65-F5344CB8AC3E}">
        <p14:creationId xmlns:p14="http://schemas.microsoft.com/office/powerpoint/2010/main" val="16447760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376996" y="218968"/>
            <a:ext cx="10728325" cy="497095"/>
          </a:xfrm>
        </p:spPr>
        <p:txBody>
          <a:bodyPr>
            <a:normAutofit fontScale="90000"/>
          </a:bodyPr>
          <a:lstStyle/>
          <a:p>
            <a:r>
              <a:rPr lang="en-US" u="sng" dirty="0">
                <a:solidFill>
                  <a:srgbClr val="00B0F0"/>
                </a:solidFill>
                <a:sym typeface="Huawei Sans" panose="020C0503030203020204" pitchFamily="34" charset="0"/>
              </a:rPr>
              <a:t>TensorFlow 2.x vs. TensorFlow 1.x</a:t>
            </a:r>
          </a:p>
        </p:txBody>
      </p:sp>
      <p:sp>
        <p:nvSpPr>
          <p:cNvPr id="6" name="文本占位符 5"/>
          <p:cNvSpPr>
            <a:spLocks noGrp="1"/>
          </p:cNvSpPr>
          <p:nvPr>
            <p:ph type="body" sz="quarter" idx="10"/>
          </p:nvPr>
        </p:nvSpPr>
        <p:spPr>
          <a:xfrm>
            <a:off x="254760" y="970014"/>
            <a:ext cx="11751710" cy="5510299"/>
          </a:xfrm>
        </p:spPr>
        <p:txBody>
          <a:bodyPr>
            <a:normAutofit fontScale="92500" lnSpcReduction="20000"/>
          </a:bodyPr>
          <a:lstStyle/>
          <a:p>
            <a:r>
              <a:rPr lang="en-US" sz="2400" b="1" dirty="0">
                <a:solidFill>
                  <a:srgbClr val="79DCFF"/>
                </a:solidFill>
                <a:latin typeface="+mj-lt"/>
                <a:sym typeface="Huawei Sans" panose="020C0503030203020204" pitchFamily="34" charset="0"/>
              </a:rPr>
              <a:t>Features of </a:t>
            </a:r>
            <a:r>
              <a:rPr lang="en-US" sz="2400" b="1" dirty="0" err="1">
                <a:solidFill>
                  <a:srgbClr val="79DCFF"/>
                </a:solidFill>
                <a:latin typeface="+mj-lt"/>
                <a:sym typeface="Huawei Sans" panose="020C0503030203020204" pitchFamily="34" charset="0"/>
              </a:rPr>
              <a:t>TensorFlow</a:t>
            </a:r>
            <a:r>
              <a:rPr lang="en-US" sz="2400" b="1" dirty="0">
                <a:solidFill>
                  <a:srgbClr val="79DCFF"/>
                </a:solidFill>
                <a:latin typeface="+mj-lt"/>
                <a:sym typeface="Huawei Sans" panose="020C0503030203020204" pitchFamily="34" charset="0"/>
              </a:rPr>
              <a:t> 2.x:</a:t>
            </a:r>
          </a:p>
          <a:p>
            <a:pPr lvl="1"/>
            <a:r>
              <a:rPr lang="en-US" dirty="0">
                <a:solidFill>
                  <a:schemeClr val="bg1"/>
                </a:solidFill>
                <a:latin typeface="+mj-lt"/>
                <a:sym typeface="Huawei Sans" panose="020C0503030203020204" pitchFamily="34" charset="0"/>
              </a:rPr>
              <a:t>Advanced API </a:t>
            </a:r>
            <a:r>
              <a:rPr lang="en-US" dirty="0" err="1">
                <a:solidFill>
                  <a:schemeClr val="bg1"/>
                </a:solidFill>
                <a:latin typeface="+mj-lt"/>
                <a:sym typeface="Huawei Sans" panose="020C0503030203020204" pitchFamily="34" charset="0"/>
              </a:rPr>
              <a:t>Keras</a:t>
            </a:r>
            <a:r>
              <a:rPr lang="en-US" dirty="0">
                <a:solidFill>
                  <a:schemeClr val="bg1"/>
                </a:solidFill>
                <a:latin typeface="+mj-lt"/>
                <a:sym typeface="Huawei Sans" panose="020C0503030203020204" pitchFamily="34" charset="0"/>
              </a:rPr>
              <a:t>:</a:t>
            </a:r>
          </a:p>
          <a:p>
            <a:pPr lvl="2"/>
            <a:r>
              <a:rPr lang="en-US" sz="2600" dirty="0">
                <a:solidFill>
                  <a:schemeClr val="bg1"/>
                </a:solidFill>
                <a:latin typeface="+mj-lt"/>
                <a:sym typeface="Huawei Sans" panose="020C0503030203020204" pitchFamily="34" charset="0"/>
              </a:rPr>
              <a:t>Easy to use: The graph and session mechanisms are removed. What you see is what you get, just like Python and PyTorch.</a:t>
            </a:r>
            <a:endParaRPr lang="ar-EG" sz="2600" dirty="0">
              <a:solidFill>
                <a:schemeClr val="bg1"/>
              </a:solidFill>
              <a:latin typeface="+mj-lt"/>
              <a:sym typeface="Huawei Sans" panose="020C0503030203020204" pitchFamily="34" charset="0"/>
            </a:endParaRPr>
          </a:p>
          <a:p>
            <a:pPr lvl="2"/>
            <a:endParaRPr lang="en-US" sz="2400" dirty="0">
              <a:solidFill>
                <a:schemeClr val="bg1"/>
              </a:solidFill>
              <a:latin typeface="+mj-lt"/>
              <a:sym typeface="Huawei Sans" panose="020C0503030203020204" pitchFamily="34" charset="0"/>
            </a:endParaRPr>
          </a:p>
          <a:p>
            <a:r>
              <a:rPr lang="en-US" b="1" dirty="0">
                <a:solidFill>
                  <a:srgbClr val="79DCFF"/>
                </a:solidFill>
                <a:latin typeface="+mj-lt"/>
                <a:sym typeface="Huawei Sans" panose="020C0503030203020204" pitchFamily="34" charset="0"/>
              </a:rPr>
              <a:t>Major improvements:</a:t>
            </a:r>
          </a:p>
          <a:p>
            <a:pPr lvl="2"/>
            <a:r>
              <a:rPr lang="en-US" sz="2400" dirty="0">
                <a:solidFill>
                  <a:schemeClr val="bg1"/>
                </a:solidFill>
                <a:latin typeface="+mj-lt"/>
                <a:sym typeface="Huawei Sans" panose="020C0503030203020204" pitchFamily="34" charset="0"/>
              </a:rPr>
              <a:t>The core function of </a:t>
            </a:r>
            <a:r>
              <a:rPr lang="en-US" sz="2400" dirty="0" err="1">
                <a:solidFill>
                  <a:schemeClr val="bg1"/>
                </a:solidFill>
                <a:latin typeface="+mj-lt"/>
                <a:sym typeface="Huawei Sans" panose="020C0503030203020204" pitchFamily="34" charset="0"/>
              </a:rPr>
              <a:t>TensorFlow</a:t>
            </a:r>
            <a:r>
              <a:rPr lang="en-US" sz="2400" dirty="0">
                <a:solidFill>
                  <a:schemeClr val="bg1"/>
                </a:solidFill>
                <a:latin typeface="+mj-lt"/>
                <a:sym typeface="Huawei Sans" panose="020C0503030203020204" pitchFamily="34" charset="0"/>
              </a:rPr>
              <a:t> 2.x is the dynamic graph mechanism called eager execution. It allows users to compile and debug models like normal programs, making TensorFlow easier to learn and use.</a:t>
            </a:r>
            <a:endParaRPr lang="ar-EG" sz="2400" dirty="0">
              <a:solidFill>
                <a:schemeClr val="bg1"/>
              </a:solidFill>
              <a:latin typeface="+mj-lt"/>
              <a:sym typeface="Huawei Sans" panose="020C0503030203020204" pitchFamily="34" charset="0"/>
            </a:endParaRPr>
          </a:p>
          <a:p>
            <a:pPr marL="914400" lvl="2" indent="0">
              <a:buNone/>
            </a:pPr>
            <a:endParaRPr lang="en-US" sz="2400" dirty="0">
              <a:solidFill>
                <a:schemeClr val="bg1"/>
              </a:solidFill>
              <a:latin typeface="+mj-lt"/>
              <a:sym typeface="Huawei Sans" panose="020C0503030203020204" pitchFamily="34" charset="0"/>
            </a:endParaRPr>
          </a:p>
          <a:p>
            <a:pPr lvl="2"/>
            <a:r>
              <a:rPr lang="en-US" sz="2400" dirty="0">
                <a:solidFill>
                  <a:schemeClr val="bg1"/>
                </a:solidFill>
                <a:latin typeface="+mj-lt"/>
                <a:sym typeface="Huawei Sans" panose="020C0503030203020204" pitchFamily="34" charset="0"/>
              </a:rPr>
              <a:t>Multiple platforms and languages are supported, and compatibility between components can be improved via standardization on exchange formats and alignment of APIs.</a:t>
            </a:r>
            <a:endParaRPr lang="ar-EG" sz="2400" dirty="0">
              <a:solidFill>
                <a:schemeClr val="bg1"/>
              </a:solidFill>
              <a:latin typeface="+mj-lt"/>
              <a:sym typeface="Huawei Sans" panose="020C0503030203020204" pitchFamily="34" charset="0"/>
            </a:endParaRPr>
          </a:p>
          <a:p>
            <a:pPr marL="914400" lvl="2" indent="0">
              <a:buNone/>
            </a:pPr>
            <a:endParaRPr lang="en-US" sz="2400" dirty="0">
              <a:solidFill>
                <a:schemeClr val="bg1"/>
              </a:solidFill>
              <a:latin typeface="+mj-lt"/>
              <a:sym typeface="Huawei Sans" panose="020C0503030203020204" pitchFamily="34" charset="0"/>
            </a:endParaRPr>
          </a:p>
          <a:p>
            <a:pPr lvl="2"/>
            <a:r>
              <a:rPr lang="en-US" sz="2400" dirty="0">
                <a:solidFill>
                  <a:schemeClr val="bg1"/>
                </a:solidFill>
                <a:latin typeface="+mj-lt"/>
                <a:sym typeface="Huawei Sans" panose="020C0503030203020204" pitchFamily="34" charset="0"/>
              </a:rPr>
              <a:t>Compatibility and continuity: TensorFlow 2.x provides a module enabling compatibility with TensorFlow 1.x.</a:t>
            </a:r>
            <a:endParaRPr lang="ar-EG" sz="2400" dirty="0">
              <a:solidFill>
                <a:schemeClr val="bg1"/>
              </a:solidFill>
              <a:latin typeface="+mj-lt"/>
              <a:sym typeface="Huawei Sans" panose="020C0503030203020204" pitchFamily="34" charset="0"/>
            </a:endParaRPr>
          </a:p>
          <a:p>
            <a:pPr marL="914400" lvl="2" indent="0">
              <a:buNone/>
            </a:pPr>
            <a:endParaRPr lang="en-US" sz="2400" dirty="0">
              <a:solidFill>
                <a:schemeClr val="bg1"/>
              </a:solidFill>
              <a:latin typeface="+mj-lt"/>
              <a:sym typeface="Huawei Sans" panose="020C0503030203020204" pitchFamily="34" charset="0"/>
            </a:endParaRPr>
          </a:p>
          <a:p>
            <a:pPr lvl="2"/>
            <a:r>
              <a:rPr lang="en-US" sz="2400" dirty="0">
                <a:solidFill>
                  <a:schemeClr val="bg1"/>
                </a:solidFill>
                <a:latin typeface="+mj-lt"/>
                <a:sym typeface="Huawei Sans" panose="020C0503030203020204" pitchFamily="34" charset="0"/>
              </a:rPr>
              <a:t>The </a:t>
            </a:r>
            <a:r>
              <a:rPr lang="en-US" sz="2400" dirty="0" err="1">
                <a:solidFill>
                  <a:schemeClr val="bg1"/>
                </a:solidFill>
                <a:latin typeface="+mj-lt"/>
                <a:sym typeface="Huawei Sans" panose="020C0503030203020204" pitchFamily="34" charset="0"/>
              </a:rPr>
              <a:t>tf.contrib</a:t>
            </a:r>
            <a:r>
              <a:rPr lang="en-US" sz="2400" dirty="0">
                <a:solidFill>
                  <a:schemeClr val="bg1"/>
                </a:solidFill>
                <a:latin typeface="+mj-lt"/>
                <a:sym typeface="Huawei Sans" panose="020C0503030203020204" pitchFamily="34" charset="0"/>
              </a:rPr>
              <a:t>  (</a:t>
            </a:r>
            <a:r>
              <a:rPr lang="en-US" sz="2400" b="0" i="0" dirty="0">
                <a:solidFill>
                  <a:schemeClr val="bg1"/>
                </a:solidFill>
                <a:effectLst/>
                <a:latin typeface="+mj-lt"/>
              </a:rPr>
              <a:t> It is meant to contain features and contributions that eventually should get merged into core TensorFlow ) </a:t>
            </a:r>
            <a:r>
              <a:rPr lang="en-US" sz="2400" dirty="0">
                <a:solidFill>
                  <a:schemeClr val="bg1"/>
                </a:solidFill>
                <a:latin typeface="+mj-lt"/>
                <a:sym typeface="Huawei Sans" panose="020C0503030203020204" pitchFamily="34" charset="0"/>
              </a:rPr>
              <a:t>module is removed. Maintained modules are moved to separate repositories. Unused and unmaintained modules are removed.</a:t>
            </a:r>
          </a:p>
        </p:txBody>
      </p:sp>
      <p:pic>
        <p:nvPicPr>
          <p:cNvPr id="2" name="Picture 1">
            <a:extLst>
              <a:ext uri="{FF2B5EF4-FFF2-40B4-BE49-F238E27FC236}">
                <a16:creationId xmlns:a16="http://schemas.microsoft.com/office/drawing/2014/main" id="{7A5DE342-C0D6-2AD0-2E62-FD1ED06874B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29551" y="43915"/>
            <a:ext cx="2383737" cy="1125123"/>
          </a:xfrm>
          <a:prstGeom prst="rect">
            <a:avLst/>
          </a:prstGeom>
        </p:spPr>
      </p:pic>
      <p:sp>
        <p:nvSpPr>
          <p:cNvPr id="4" name="TextBox 3">
            <a:extLst>
              <a:ext uri="{FF2B5EF4-FFF2-40B4-BE49-F238E27FC236}">
                <a16:creationId xmlns:a16="http://schemas.microsoft.com/office/drawing/2014/main" id="{61FDA315-70F2-3A90-2393-A720FDB8D0A5}"/>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55860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fontScale="90000"/>
          </a:bodyPr>
          <a:lstStyle/>
          <a:p>
            <a:r>
              <a:rPr lang="en-US" dirty="0">
                <a:solidFill>
                  <a:srgbClr val="79DCFF"/>
                </a:solidFill>
                <a:sym typeface="Huawei Sans" panose="020C0503030203020204" pitchFamily="34" charset="0"/>
              </a:rPr>
              <a:t>Basic Operations of TensorFlow 2.x</a:t>
            </a:r>
          </a:p>
        </p:txBody>
      </p:sp>
      <p:sp>
        <p:nvSpPr>
          <p:cNvPr id="6" name="文本占位符 5"/>
          <p:cNvSpPr>
            <a:spLocks noGrp="1"/>
          </p:cNvSpPr>
          <p:nvPr>
            <p:ph type="body" sz="quarter" idx="10"/>
          </p:nvPr>
        </p:nvSpPr>
        <p:spPr>
          <a:xfrm>
            <a:off x="731838" y="1459636"/>
            <a:ext cx="10728326" cy="4875042"/>
          </a:xfrm>
        </p:spPr>
        <p:txBody>
          <a:bodyPr>
            <a:normAutofit lnSpcReduction="10000"/>
          </a:bodyPr>
          <a:lstStyle/>
          <a:p>
            <a:r>
              <a:rPr lang="en-US" dirty="0">
                <a:solidFill>
                  <a:schemeClr val="bg1"/>
                </a:solidFill>
                <a:sym typeface="Huawei Sans" panose="020C0503030203020204" pitchFamily="34" charset="0"/>
              </a:rPr>
              <a:t>The following describes common APIs in TensorFlow by focusing on code. The main content is as follows:</a:t>
            </a:r>
          </a:p>
          <a:p>
            <a:endParaRPr lang="en-US" dirty="0">
              <a:solidFill>
                <a:schemeClr val="bg1"/>
              </a:solidFill>
              <a:sym typeface="Huawei Sans" panose="020C0503030203020204" pitchFamily="34" charset="0"/>
            </a:endParaRPr>
          </a:p>
          <a:p>
            <a:pPr lvl="1">
              <a:lnSpc>
                <a:spcPct val="150000"/>
              </a:lnSpc>
            </a:pPr>
            <a:r>
              <a:rPr lang="en-US" dirty="0">
                <a:solidFill>
                  <a:schemeClr val="bg1"/>
                </a:solidFill>
                <a:sym typeface="Huawei Sans" panose="020C0503030203020204" pitchFamily="34" charset="0"/>
              </a:rPr>
              <a:t>Methods for creating constants and variables</a:t>
            </a:r>
          </a:p>
          <a:p>
            <a:pPr lvl="1">
              <a:lnSpc>
                <a:spcPct val="150000"/>
              </a:lnSpc>
            </a:pPr>
            <a:r>
              <a:rPr lang="en-US" dirty="0">
                <a:solidFill>
                  <a:schemeClr val="bg1"/>
                </a:solidFill>
                <a:sym typeface="Huawei Sans" panose="020C0503030203020204" pitchFamily="34" charset="0"/>
              </a:rPr>
              <a:t>Tensor slicing and indexing</a:t>
            </a:r>
          </a:p>
          <a:p>
            <a:pPr lvl="1">
              <a:lnSpc>
                <a:spcPct val="150000"/>
              </a:lnSpc>
            </a:pPr>
            <a:r>
              <a:rPr lang="en-US" dirty="0">
                <a:solidFill>
                  <a:schemeClr val="bg1"/>
                </a:solidFill>
                <a:sym typeface="Huawei Sans" panose="020C0503030203020204" pitchFamily="34" charset="0"/>
              </a:rPr>
              <a:t>Dimension changes of tensors</a:t>
            </a:r>
          </a:p>
          <a:p>
            <a:pPr lvl="1">
              <a:lnSpc>
                <a:spcPct val="150000"/>
              </a:lnSpc>
            </a:pPr>
            <a:r>
              <a:rPr lang="en-US" dirty="0">
                <a:solidFill>
                  <a:schemeClr val="bg1"/>
                </a:solidFill>
                <a:sym typeface="Huawei Sans" panose="020C0503030203020204" pitchFamily="34" charset="0"/>
              </a:rPr>
              <a:t>Arithmetic operations on tensors</a:t>
            </a:r>
          </a:p>
          <a:p>
            <a:pPr lvl="1">
              <a:lnSpc>
                <a:spcPct val="150000"/>
              </a:lnSpc>
            </a:pPr>
            <a:r>
              <a:rPr lang="en-US" dirty="0">
                <a:solidFill>
                  <a:schemeClr val="bg1"/>
                </a:solidFill>
                <a:sym typeface="Huawei Sans" panose="020C0503030203020204" pitchFamily="34" charset="0"/>
              </a:rPr>
              <a:t>Tensor concatenation and splitting</a:t>
            </a:r>
          </a:p>
          <a:p>
            <a:pPr lvl="1">
              <a:lnSpc>
                <a:spcPct val="150000"/>
              </a:lnSpc>
            </a:pPr>
            <a:r>
              <a:rPr lang="en-US" dirty="0">
                <a:solidFill>
                  <a:schemeClr val="bg1"/>
                </a:solidFill>
                <a:sym typeface="Huawei Sans" panose="020C0503030203020204" pitchFamily="34" charset="0"/>
              </a:rPr>
              <a:t>Tensor sorting</a:t>
            </a:r>
          </a:p>
        </p:txBody>
      </p:sp>
      <p:pic>
        <p:nvPicPr>
          <p:cNvPr id="2" name="Picture 1">
            <a:extLst>
              <a:ext uri="{FF2B5EF4-FFF2-40B4-BE49-F238E27FC236}">
                <a16:creationId xmlns:a16="http://schemas.microsoft.com/office/drawing/2014/main" id="{44E2DB4E-BDCA-36ED-C68F-6D5026FF12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
        <p:nvSpPr>
          <p:cNvPr id="4" name="TextBox 3">
            <a:extLst>
              <a:ext uri="{FF2B5EF4-FFF2-40B4-BE49-F238E27FC236}">
                <a16:creationId xmlns:a16="http://schemas.microsoft.com/office/drawing/2014/main" id="{71C1BBFD-9E2D-FF1E-782B-7ED25E2EC587}"/>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7625038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321021" y="324678"/>
            <a:ext cx="10728325" cy="497095"/>
          </a:xfrm>
        </p:spPr>
        <p:txBody>
          <a:bodyPr>
            <a:normAutofit fontScale="90000"/>
          </a:bodyPr>
          <a:lstStyle/>
          <a:p>
            <a:r>
              <a:rPr lang="en-US" dirty="0">
                <a:solidFill>
                  <a:srgbClr val="00B0F0"/>
                </a:solidFill>
                <a:sym typeface="Huawei Sans" panose="020C0503030203020204" pitchFamily="34" charset="0"/>
              </a:rPr>
              <a:t>Auto</a:t>
            </a:r>
            <a:r>
              <a:rPr lang="ar-EG" dirty="0">
                <a:solidFill>
                  <a:srgbClr val="00B0F0"/>
                </a:solidFill>
                <a:sym typeface="Huawei Sans" panose="020C0503030203020204" pitchFamily="34" charset="0"/>
              </a:rPr>
              <a:t> </a:t>
            </a:r>
            <a:r>
              <a:rPr lang="en-US" dirty="0">
                <a:solidFill>
                  <a:srgbClr val="00B0F0"/>
                </a:solidFill>
                <a:sym typeface="Huawei Sans" panose="020C0503030203020204" pitchFamily="34" charset="0"/>
              </a:rPr>
              <a:t>Graph</a:t>
            </a:r>
          </a:p>
        </p:txBody>
      </p:sp>
      <p:sp>
        <p:nvSpPr>
          <p:cNvPr id="6" name="文本占位符 5"/>
          <p:cNvSpPr>
            <a:spLocks noGrp="1"/>
          </p:cNvSpPr>
          <p:nvPr>
            <p:ph type="body" sz="quarter" idx="10"/>
          </p:nvPr>
        </p:nvSpPr>
        <p:spPr>
          <a:xfrm>
            <a:off x="731838" y="1052514"/>
            <a:ext cx="10728326" cy="5480808"/>
          </a:xfrm>
        </p:spPr>
        <p:txBody>
          <a:bodyPr>
            <a:normAutofit fontScale="92500" lnSpcReduction="20000"/>
          </a:bodyPr>
          <a:lstStyle/>
          <a:p>
            <a:r>
              <a:rPr lang="en-US">
                <a:solidFill>
                  <a:schemeClr val="bg1"/>
                </a:solidFill>
                <a:sym typeface="Huawei Sans" panose="020C0503030203020204" pitchFamily="34" charset="0"/>
              </a:rPr>
              <a:t>Eager execution is enabled in TensorFlow 2.x by default. Eager execution is intuitive and flexible for users (easier and faster to run a one-time operation), but may compromise performance and deployability.</a:t>
            </a:r>
            <a:r>
              <a:rPr lang="ar-EG">
                <a:solidFill>
                  <a:schemeClr val="bg1"/>
                </a:solidFill>
                <a:sym typeface="Huawei Sans" panose="020C0503030203020204" pitchFamily="34" charset="0"/>
              </a:rPr>
              <a:t> </a:t>
            </a:r>
          </a:p>
          <a:p>
            <a:endParaRPr lang="ar-EG" sz="2800">
              <a:solidFill>
                <a:schemeClr val="bg1"/>
              </a:solidFill>
              <a:sym typeface="Huawei Sans" panose="020C0503030203020204" pitchFamily="34" charset="0"/>
            </a:endParaRPr>
          </a:p>
          <a:p>
            <a:r>
              <a:rPr lang="en-US" sz="2800">
                <a:solidFill>
                  <a:schemeClr val="bg1"/>
                </a:solidFill>
                <a:sym typeface="Huawei Sans" panose="020C0503030203020204" pitchFamily="34" charset="0"/>
              </a:rPr>
              <a:t>Eager execution is a command-based programming method, which is the same as native Python. A result is returned immediately after an operation is performed.</a:t>
            </a:r>
          </a:p>
          <a:p>
            <a:endParaRPr lang="en-US">
              <a:solidFill>
                <a:schemeClr val="bg1"/>
              </a:solidFill>
              <a:sym typeface="Huawei Sans" panose="020C0503030203020204" pitchFamily="34" charset="0"/>
            </a:endParaRPr>
          </a:p>
          <a:p>
            <a:r>
              <a:rPr lang="en-US">
                <a:solidFill>
                  <a:schemeClr val="bg1"/>
                </a:solidFill>
                <a:sym typeface="Huawei Sans" panose="020C0503030203020204" pitchFamily="34" charset="0"/>
              </a:rPr>
              <a:t>To achieve optimal performance and make a model deployable anywhere, you can run @tf.function to add a decorator to build a graph from a program, making Python code more efficient.</a:t>
            </a:r>
            <a:endParaRPr lang="ar-EG">
              <a:solidFill>
                <a:schemeClr val="bg1"/>
              </a:solidFill>
              <a:sym typeface="Huawei Sans" panose="020C0503030203020204" pitchFamily="34" charset="0"/>
            </a:endParaRPr>
          </a:p>
          <a:p>
            <a:pPr marL="0" indent="0">
              <a:buNone/>
            </a:pPr>
            <a:endParaRPr lang="en-US">
              <a:solidFill>
                <a:schemeClr val="bg1"/>
              </a:solidFill>
              <a:sym typeface="Huawei Sans" panose="020C0503030203020204" pitchFamily="34" charset="0"/>
            </a:endParaRPr>
          </a:p>
          <a:p>
            <a:r>
              <a:rPr lang="en-US">
                <a:solidFill>
                  <a:schemeClr val="bg1"/>
                </a:solidFill>
                <a:sym typeface="Huawei Sans" panose="020C0503030203020204" pitchFamily="34" charset="0"/>
              </a:rPr>
              <a:t>tf.function can build a TensorFlow operation in the function into a graph. In this way, this function can be executed in graph mode. Such practice can be considered as encapsulating the function as a TensorFlow operation of a graph.</a:t>
            </a:r>
            <a:endParaRPr lang="en-US" dirty="0">
              <a:solidFill>
                <a:schemeClr val="bg1"/>
              </a:solidFill>
              <a:sym typeface="Huawei Sans" panose="020C0503030203020204" pitchFamily="34" charset="0"/>
            </a:endParaRPr>
          </a:p>
        </p:txBody>
      </p:sp>
      <p:pic>
        <p:nvPicPr>
          <p:cNvPr id="2" name="Picture 1">
            <a:extLst>
              <a:ext uri="{FF2B5EF4-FFF2-40B4-BE49-F238E27FC236}">
                <a16:creationId xmlns:a16="http://schemas.microsoft.com/office/drawing/2014/main" id="{39D1CF38-3E7C-160F-F113-000AE303A26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71652" y="0"/>
            <a:ext cx="2120348" cy="1000803"/>
          </a:xfrm>
          <a:prstGeom prst="rect">
            <a:avLst/>
          </a:prstGeom>
        </p:spPr>
      </p:pic>
      <p:sp>
        <p:nvSpPr>
          <p:cNvPr id="4" name="TextBox 3">
            <a:extLst>
              <a:ext uri="{FF2B5EF4-FFF2-40B4-BE49-F238E27FC236}">
                <a16:creationId xmlns:a16="http://schemas.microsoft.com/office/drawing/2014/main" id="{E6505013-B2C4-A1A5-9466-E92304161961}"/>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644751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chemeClr val="bg2">
                <a:lumMod val="10000"/>
              </a:schemeClr>
            </a:gs>
            <a:gs pos="74000">
              <a:srgbClr val="002060"/>
            </a:gs>
            <a:gs pos="83000">
              <a:srgbClr val="0070C0"/>
            </a:gs>
            <a:gs pos="100000">
              <a:schemeClr val="accent5">
                <a:lumMod val="75000"/>
              </a:schemeClr>
            </a:gs>
          </a:gsLst>
          <a:lin ang="5400000" scaled="1"/>
        </a:gra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656161" y="381233"/>
            <a:ext cx="11224664" cy="5911624"/>
            <a:chOff x="617280" y="835159"/>
            <a:chExt cx="11224664" cy="5911624"/>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332016" y="1076945"/>
              <a:ext cx="6083989"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Calibri Light" panose="020F0302020204030204"/>
                  <a:ea typeface="+mn-ea"/>
                  <a:cs typeface="Times New Roman" panose="02020603050405020304" pitchFamily="18" charset="0"/>
                </a:rPr>
                <a:t>TensorFlow Importing :</a:t>
              </a: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79DCF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TextBox 68">
              <a:extLst>
                <a:ext uri="{FF2B5EF4-FFF2-40B4-BE49-F238E27FC236}">
                  <a16:creationId xmlns:a16="http://schemas.microsoft.com/office/drawing/2014/main" id="{9FC73985-ACD3-A0BA-F198-EF38AD262E49}"/>
                </a:ext>
              </a:extLst>
            </p:cNvPr>
            <p:cNvSpPr txBox="1"/>
            <p:nvPr/>
          </p:nvSpPr>
          <p:spPr>
            <a:xfrm>
              <a:off x="674940" y="2294706"/>
              <a:ext cx="11067362" cy="1588220"/>
            </a:xfrm>
            <a:prstGeom prst="rect">
              <a:avLst/>
            </a:prstGeom>
            <a:noFill/>
          </p:spPr>
          <p:txBody>
            <a:bodyPr wrap="square">
              <a:spAutoFit/>
            </a:bodyPr>
            <a:lstStyle/>
            <a:p>
              <a:pPr algn="l"/>
              <a:r>
                <a:rPr lang="en-US" sz="2400" b="1" i="0" dirty="0">
                  <a:solidFill>
                    <a:srgbClr val="242424"/>
                  </a:solidFill>
                  <a:effectLst/>
                  <a:latin typeface="source-serif-pro"/>
                </a:rPr>
                <a:t>Importing TensorFlow</a:t>
              </a:r>
              <a:endParaRPr lang="en-US" sz="2400" b="0" i="0" dirty="0">
                <a:solidFill>
                  <a:srgbClr val="242424"/>
                </a:solidFill>
                <a:effectLst/>
                <a:latin typeface="source-serif-pro"/>
              </a:endParaRPr>
            </a:p>
            <a:p>
              <a:pPr algn="l"/>
              <a:r>
                <a:rPr lang="en-US" sz="2400" b="0" i="0" dirty="0">
                  <a:solidFill>
                    <a:srgbClr val="242424"/>
                  </a:solidFill>
                  <a:effectLst/>
                  <a:latin typeface="source-serif-pro"/>
                </a:rPr>
                <a:t>To use TensorFlow, we need to import the library. We imported it and optionally gave it the name “</a:t>
              </a:r>
              <a:r>
                <a:rPr lang="en-US" sz="2400" b="0" i="0" dirty="0" err="1">
                  <a:solidFill>
                    <a:srgbClr val="242424"/>
                  </a:solidFill>
                  <a:effectLst/>
                  <a:latin typeface="source-serif-pro"/>
                </a:rPr>
                <a:t>tf</a:t>
              </a:r>
              <a:r>
                <a:rPr lang="en-US" sz="2400" b="0" i="0" dirty="0">
                  <a:solidFill>
                    <a:srgbClr val="242424"/>
                  </a:solidFill>
                  <a:effectLst/>
                  <a:latin typeface="source-serif-pro"/>
                </a:rPr>
                <a:t>”, so the modules can be accessed by </a:t>
              </a:r>
              <a:r>
                <a:rPr lang="en-US" sz="2400" b="1" i="0" dirty="0" err="1">
                  <a:solidFill>
                    <a:srgbClr val="242424"/>
                  </a:solidFill>
                  <a:effectLst/>
                  <a:latin typeface="source-serif-pro"/>
                </a:rPr>
                <a:t>tf.module</a:t>
              </a:r>
              <a:r>
                <a:rPr lang="en-US" sz="2400" b="1" i="0" dirty="0">
                  <a:solidFill>
                    <a:srgbClr val="242424"/>
                  </a:solidFill>
                  <a:effectLst/>
                  <a:latin typeface="source-serif-pro"/>
                </a:rPr>
                <a:t>-name</a:t>
              </a:r>
              <a:endParaRPr lang="en-US" sz="2400" b="0" i="0" dirty="0">
                <a:solidFill>
                  <a:srgbClr val="242424"/>
                </a:solidFill>
                <a:effectLst/>
                <a:latin typeface="source-serif-pro"/>
              </a:endParaRPr>
            </a:p>
            <a:p>
              <a:pPr algn="l"/>
              <a:r>
                <a:rPr lang="en-US" sz="2400" b="0" i="0" dirty="0">
                  <a:solidFill>
                    <a:srgbClr val="242424"/>
                  </a:solidFill>
                  <a:effectLst/>
                  <a:latin typeface="source-serif-pro"/>
                </a:rPr>
                <a:t>.</a:t>
              </a:r>
            </a:p>
          </p:txBody>
        </p:sp>
      </p:grpSp>
      <p:pic>
        <p:nvPicPr>
          <p:cNvPr id="7" name="Picture 6">
            <a:extLst>
              <a:ext uri="{FF2B5EF4-FFF2-40B4-BE49-F238E27FC236}">
                <a16:creationId xmlns:a16="http://schemas.microsoft.com/office/drawing/2014/main" id="{450C17FA-3E30-74A5-9013-91F9040F6B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808263" y="-13467"/>
            <a:ext cx="2383737" cy="1125123"/>
          </a:xfrm>
          <a:prstGeom prst="rect">
            <a:avLst/>
          </a:prstGeom>
        </p:spPr>
      </p:pic>
      <p:pic>
        <p:nvPicPr>
          <p:cNvPr id="9" name="Picture 8">
            <a:extLst>
              <a:ext uri="{FF2B5EF4-FFF2-40B4-BE49-F238E27FC236}">
                <a16:creationId xmlns:a16="http://schemas.microsoft.com/office/drawing/2014/main" id="{8D05782E-9F42-863F-8448-1A07C9C13E7F}"/>
              </a:ext>
            </a:extLst>
          </p:cNvPr>
          <p:cNvPicPr>
            <a:picLocks noChangeAspect="1"/>
          </p:cNvPicPr>
          <p:nvPr/>
        </p:nvPicPr>
        <p:blipFill>
          <a:blip r:embed="rId3"/>
          <a:stretch>
            <a:fillRect/>
          </a:stretch>
        </p:blipFill>
        <p:spPr>
          <a:xfrm>
            <a:off x="4321914" y="3352544"/>
            <a:ext cx="3526183" cy="632559"/>
          </a:xfrm>
          <a:prstGeom prst="rect">
            <a:avLst/>
          </a:prstGeom>
        </p:spPr>
      </p:pic>
    </p:spTree>
    <p:extLst>
      <p:ext uri="{BB962C8B-B14F-4D97-AF65-F5344CB8AC3E}">
        <p14:creationId xmlns:p14="http://schemas.microsoft.com/office/powerpoint/2010/main" val="26760667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fontScale="90000"/>
          </a:bodyPr>
          <a:lstStyle/>
          <a:p>
            <a:r>
              <a:rPr lang="en-US" dirty="0">
                <a:solidFill>
                  <a:srgbClr val="00B0F0"/>
                </a:solidFill>
                <a:latin typeface="Tenorite Display" panose="020F0502020204030204" pitchFamily="2" charset="0"/>
                <a:sym typeface="Huawei Sans" panose="020C0503030203020204" pitchFamily="34" charset="0"/>
              </a:rPr>
              <a:t>Keras Interface</a:t>
            </a:r>
          </a:p>
        </p:txBody>
      </p:sp>
      <p:sp>
        <p:nvSpPr>
          <p:cNvPr id="6" name="文本占位符 5"/>
          <p:cNvSpPr>
            <a:spLocks noGrp="1"/>
          </p:cNvSpPr>
          <p:nvPr>
            <p:ph type="body" sz="quarter" idx="10"/>
          </p:nvPr>
        </p:nvSpPr>
        <p:spPr>
          <a:xfrm>
            <a:off x="518319" y="1690136"/>
            <a:ext cx="11155362" cy="3973995"/>
          </a:xfrm>
        </p:spPr>
        <p:txBody>
          <a:bodyPr>
            <a:normAutofit/>
          </a:bodyPr>
          <a:lstStyle/>
          <a:p>
            <a:pPr marL="0" lvl="1" indent="0" algn="just">
              <a:buClr>
                <a:schemeClr val="tx1"/>
              </a:buClr>
              <a:buNone/>
            </a:pPr>
            <a:r>
              <a:rPr lang="en-US" sz="2800" dirty="0" err="1">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rPr>
              <a:t>TensorFlow</a:t>
            </a:r>
            <a:r>
              <a:rPr lang="en-US" sz="2800" dirty="0">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rPr>
              <a:t> 2.x recommends </a:t>
            </a:r>
            <a:r>
              <a:rPr lang="en-US" sz="2800" dirty="0" err="1">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rPr>
              <a:t>Keras</a:t>
            </a:r>
            <a:r>
              <a:rPr lang="en-US" sz="2800" dirty="0">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rPr>
              <a:t> for network building. Common neural networks are included in </a:t>
            </a:r>
            <a:r>
              <a:rPr lang="en-US" sz="2800" b="1" dirty="0" err="1">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rPr>
              <a:t>Keras.layers</a:t>
            </a:r>
            <a:r>
              <a:rPr lang="en-US" sz="2800" dirty="0">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rPr>
              <a:t>.</a:t>
            </a:r>
          </a:p>
          <a:p>
            <a:pPr marL="0" lvl="1" indent="0" algn="just">
              <a:buClr>
                <a:schemeClr val="tx1"/>
              </a:buClr>
              <a:buNone/>
            </a:pPr>
            <a:endParaRPr lang="en-US" sz="2800" dirty="0">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endParaRPr>
          </a:p>
          <a:p>
            <a:pPr marL="0" lvl="1" indent="0" algn="just">
              <a:buClr>
                <a:schemeClr val="tx1"/>
              </a:buClr>
              <a:buNone/>
            </a:pPr>
            <a:r>
              <a:rPr lang="en-US" sz="2800" dirty="0">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rPr>
              <a:t>Keras is the high-level API of the TensorFlow platform. It provides an approachable, highly-productive interface for solving machine learning (ML) problems, with a focus on modern deep learning.</a:t>
            </a:r>
          </a:p>
          <a:p>
            <a:pPr marL="0" lvl="1" indent="0" algn="just">
              <a:buClr>
                <a:schemeClr val="tx1"/>
              </a:buClr>
              <a:buNone/>
            </a:pPr>
            <a:r>
              <a:rPr lang="en-US" sz="2800" dirty="0">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rPr>
              <a:t>Keras covers every step of the machine learning workflow, from data processing to hyperparameter tuning to deployment. It was developed with a focus on enabling fast experimentation.</a:t>
            </a:r>
          </a:p>
          <a:p>
            <a:pPr marL="0" lvl="1" indent="0" algn="just">
              <a:buClr>
                <a:schemeClr val="tx1"/>
              </a:buClr>
              <a:buNone/>
            </a:pPr>
            <a:endParaRPr lang="en-US" sz="2800" dirty="0">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endParaRPr>
          </a:p>
        </p:txBody>
      </p:sp>
      <p:pic>
        <p:nvPicPr>
          <p:cNvPr id="2" name="Picture 1">
            <a:extLst>
              <a:ext uri="{FF2B5EF4-FFF2-40B4-BE49-F238E27FC236}">
                <a16:creationId xmlns:a16="http://schemas.microsoft.com/office/drawing/2014/main" id="{01E000D2-80F3-2C5A-8CA0-8CC38AAF16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50454" y="133453"/>
            <a:ext cx="2383737" cy="1125123"/>
          </a:xfrm>
          <a:prstGeom prst="rect">
            <a:avLst/>
          </a:prstGeom>
        </p:spPr>
      </p:pic>
      <p:sp>
        <p:nvSpPr>
          <p:cNvPr id="4" name="TextBox 3">
            <a:extLst>
              <a:ext uri="{FF2B5EF4-FFF2-40B4-BE49-F238E27FC236}">
                <a16:creationId xmlns:a16="http://schemas.microsoft.com/office/drawing/2014/main" id="{179ADB2D-A75F-53B4-63BE-B3952B7BF7E5}"/>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7023775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p:txBody>
          <a:bodyPr>
            <a:normAutofit fontScale="90000"/>
          </a:bodyPr>
          <a:lstStyle/>
          <a:p>
            <a:r>
              <a:rPr lang="en-US" dirty="0">
                <a:solidFill>
                  <a:srgbClr val="00B0F0"/>
                </a:solidFill>
                <a:latin typeface="Huawei Sans" panose="020C0503030203020204" pitchFamily="34" charset="0"/>
                <a:ea typeface="方正兰亭黑简体" panose="02000000000000000000" pitchFamily="2" charset="-122"/>
                <a:sym typeface="Huawei Sans" panose="020C0503030203020204" pitchFamily="34" charset="0"/>
              </a:rPr>
              <a:t>Keras Interface</a:t>
            </a:r>
          </a:p>
        </p:txBody>
      </p:sp>
      <p:sp>
        <p:nvSpPr>
          <p:cNvPr id="6" name="文本占位符 5"/>
          <p:cNvSpPr>
            <a:spLocks noGrp="1"/>
          </p:cNvSpPr>
          <p:nvPr>
            <p:ph type="body" sz="quarter" idx="10"/>
          </p:nvPr>
        </p:nvSpPr>
        <p:spPr>
          <a:xfrm>
            <a:off x="518319" y="1690136"/>
            <a:ext cx="11155362" cy="3973995"/>
          </a:xfrm>
        </p:spPr>
        <p:txBody>
          <a:bodyPr>
            <a:normAutofit/>
          </a:bodyPr>
          <a:lstStyle/>
          <a:p>
            <a:pPr marL="0" lvl="1" indent="0" algn="just">
              <a:buClr>
                <a:schemeClr val="tx1"/>
              </a:buClr>
              <a:buNone/>
            </a:pPr>
            <a:r>
              <a:rPr lang="en-US" sz="2800" dirty="0">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rPr>
              <a:t>Keras is designed to reduce cognitive load by achieving the following goals:</a:t>
            </a:r>
          </a:p>
          <a:p>
            <a:pPr marL="0" lvl="1" indent="0" algn="just">
              <a:buClr>
                <a:schemeClr val="tx1"/>
              </a:buClr>
              <a:buNone/>
            </a:pPr>
            <a:endParaRPr lang="en-US" sz="2800" dirty="0">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endParaRPr>
          </a:p>
          <a:p>
            <a:pPr marL="457200" lvl="1" indent="-457200" algn="just">
              <a:buClr>
                <a:schemeClr val="bg1"/>
              </a:buClr>
              <a:buFont typeface="Courier New" panose="02070309020205020404" pitchFamily="49" charset="0"/>
              <a:buChar char="o"/>
            </a:pPr>
            <a:r>
              <a:rPr lang="en-US" sz="2800" dirty="0">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rPr>
              <a:t>Offer simple, consistent interfaces.</a:t>
            </a:r>
          </a:p>
          <a:p>
            <a:pPr marL="457200" lvl="1" indent="-457200" algn="just">
              <a:buClr>
                <a:schemeClr val="bg1"/>
              </a:buClr>
              <a:buFont typeface="Courier New" panose="02070309020205020404" pitchFamily="49" charset="0"/>
              <a:buChar char="o"/>
            </a:pPr>
            <a:r>
              <a:rPr lang="en-US" sz="2800" dirty="0">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rPr>
              <a:t>Minimize the number of actions required for common use cases.</a:t>
            </a:r>
          </a:p>
          <a:p>
            <a:pPr marL="457200" lvl="1" indent="-457200" algn="just">
              <a:buClr>
                <a:schemeClr val="bg1"/>
              </a:buClr>
              <a:buFont typeface="Courier New" panose="02070309020205020404" pitchFamily="49" charset="0"/>
              <a:buChar char="o"/>
            </a:pPr>
            <a:r>
              <a:rPr lang="en-US" sz="2800" dirty="0">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rPr>
              <a:t>Provide clear, actionable error messages.</a:t>
            </a:r>
          </a:p>
          <a:p>
            <a:pPr marL="457200" lvl="1" indent="-457200" algn="just">
              <a:buClr>
                <a:schemeClr val="bg1"/>
              </a:buClr>
              <a:buFont typeface="Courier New" panose="02070309020205020404" pitchFamily="49" charset="0"/>
              <a:buChar char="o"/>
            </a:pPr>
            <a:r>
              <a:rPr lang="en-US" sz="2800" dirty="0">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rPr>
              <a:t>Follow the principle of progressive disclosure of complexity: It's easy to get started, and you can complete advanced workflows by learning as you go.</a:t>
            </a:r>
          </a:p>
          <a:p>
            <a:pPr marL="457200" lvl="1" indent="-457200" algn="just">
              <a:buClr>
                <a:schemeClr val="bg1"/>
              </a:buClr>
              <a:buFont typeface="Courier New" panose="02070309020205020404" pitchFamily="49" charset="0"/>
              <a:buChar char="o"/>
            </a:pPr>
            <a:r>
              <a:rPr lang="en-US" sz="2800" dirty="0">
                <a:solidFill>
                  <a:schemeClr val="bg1"/>
                </a:solidFill>
                <a:latin typeface="Huawei Sans" panose="020C0503030203020204" pitchFamily="34" charset="0"/>
                <a:ea typeface="方正兰亭黑简体" panose="02000000000000000000" pitchFamily="2" charset="-122"/>
                <a:cs typeface="Arial" panose="020B0604020202020204" pitchFamily="34" charset="0"/>
                <a:sym typeface="Huawei Sans" panose="020C0503030203020204" pitchFamily="34" charset="0"/>
              </a:rPr>
              <a:t>Help you write concise, readable code.</a:t>
            </a:r>
          </a:p>
        </p:txBody>
      </p:sp>
      <p:pic>
        <p:nvPicPr>
          <p:cNvPr id="2" name="Picture 1">
            <a:extLst>
              <a:ext uri="{FF2B5EF4-FFF2-40B4-BE49-F238E27FC236}">
                <a16:creationId xmlns:a16="http://schemas.microsoft.com/office/drawing/2014/main" id="{01E000D2-80F3-2C5A-8CA0-8CC38AAF166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662489" y="0"/>
            <a:ext cx="2383737" cy="1125123"/>
          </a:xfrm>
          <a:prstGeom prst="rect">
            <a:avLst/>
          </a:prstGeom>
        </p:spPr>
      </p:pic>
      <p:sp>
        <p:nvSpPr>
          <p:cNvPr id="4" name="TextBox 3">
            <a:extLst>
              <a:ext uri="{FF2B5EF4-FFF2-40B4-BE49-F238E27FC236}">
                <a16:creationId xmlns:a16="http://schemas.microsoft.com/office/drawing/2014/main" id="{8A4BEB2F-E30A-156A-94C6-6928E82D38BE}"/>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020903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731838" y="739015"/>
            <a:ext cx="10728325" cy="497095"/>
          </a:xfrm>
        </p:spPr>
        <p:txBody>
          <a:bodyPr>
            <a:normAutofit fontScale="90000"/>
          </a:bodyPr>
          <a:lstStyle/>
          <a:p>
            <a:r>
              <a:rPr lang="en-US" dirty="0">
                <a:solidFill>
                  <a:srgbClr val="00B0F0"/>
                </a:solidFill>
                <a:sym typeface="Huawei Sans" panose="020C0503030203020204" pitchFamily="34" charset="0"/>
              </a:rPr>
              <a:t>Common Keras Methods and Interfaces</a:t>
            </a:r>
          </a:p>
        </p:txBody>
      </p:sp>
      <p:sp>
        <p:nvSpPr>
          <p:cNvPr id="6" name="文本占位符 5"/>
          <p:cNvSpPr>
            <a:spLocks noGrp="1"/>
          </p:cNvSpPr>
          <p:nvPr>
            <p:ph type="body" sz="quarter" idx="10"/>
          </p:nvPr>
        </p:nvSpPr>
        <p:spPr>
          <a:xfrm>
            <a:off x="731837" y="1535490"/>
            <a:ext cx="10728326" cy="4875042"/>
          </a:xfrm>
        </p:spPr>
        <p:txBody>
          <a:bodyPr/>
          <a:lstStyle/>
          <a:p>
            <a:pPr>
              <a:lnSpc>
                <a:spcPct val="150000"/>
              </a:lnSpc>
            </a:pPr>
            <a:r>
              <a:rPr lang="en-US" dirty="0">
                <a:solidFill>
                  <a:schemeClr val="bg1"/>
                </a:solidFill>
                <a:sym typeface="Huawei Sans" panose="020C0503030203020204" pitchFamily="34" charset="0"/>
              </a:rPr>
              <a:t>The following describes common methods and interfaces of </a:t>
            </a:r>
            <a:r>
              <a:rPr lang="en-US" dirty="0" err="1">
                <a:solidFill>
                  <a:schemeClr val="bg1"/>
                </a:solidFill>
                <a:sym typeface="Huawei Sans" panose="020C0503030203020204" pitchFamily="34" charset="0"/>
              </a:rPr>
              <a:t>tf.keras</a:t>
            </a:r>
            <a:r>
              <a:rPr lang="en-US" dirty="0">
                <a:solidFill>
                  <a:schemeClr val="bg1"/>
                </a:solidFill>
                <a:sym typeface="Huawei Sans" panose="020C0503030203020204" pitchFamily="34" charset="0"/>
              </a:rPr>
              <a:t> by focusing on code. The main content is as follows:</a:t>
            </a:r>
          </a:p>
          <a:p>
            <a:pPr lvl="1">
              <a:lnSpc>
                <a:spcPct val="150000"/>
              </a:lnSpc>
            </a:pPr>
            <a:r>
              <a:rPr lang="en-US" dirty="0">
                <a:solidFill>
                  <a:schemeClr val="bg1"/>
                </a:solidFill>
                <a:sym typeface="Huawei Sans" panose="020C0503030203020204" pitchFamily="34" charset="0"/>
              </a:rPr>
              <a:t>Dataset processing: datasets and preprocessing</a:t>
            </a:r>
          </a:p>
          <a:p>
            <a:pPr lvl="1">
              <a:lnSpc>
                <a:spcPct val="150000"/>
              </a:lnSpc>
            </a:pPr>
            <a:r>
              <a:rPr lang="en-US" dirty="0">
                <a:solidFill>
                  <a:schemeClr val="bg1"/>
                </a:solidFill>
                <a:sym typeface="Huawei Sans" panose="020C0503030203020204" pitchFamily="34" charset="0"/>
              </a:rPr>
              <a:t>Neural network model creation: Sequential, Model, Layers...</a:t>
            </a:r>
          </a:p>
          <a:p>
            <a:pPr lvl="1">
              <a:lnSpc>
                <a:spcPct val="150000"/>
              </a:lnSpc>
            </a:pPr>
            <a:r>
              <a:rPr lang="en-US" dirty="0">
                <a:solidFill>
                  <a:schemeClr val="bg1"/>
                </a:solidFill>
                <a:sym typeface="Huawei Sans" panose="020C0503030203020204" pitchFamily="34" charset="0"/>
              </a:rPr>
              <a:t>Network compilation: compile, Losses, Metrics, and Optimizers</a:t>
            </a:r>
          </a:p>
          <a:p>
            <a:pPr lvl="1">
              <a:lnSpc>
                <a:spcPct val="150000"/>
              </a:lnSpc>
            </a:pPr>
            <a:r>
              <a:rPr lang="en-US" dirty="0">
                <a:solidFill>
                  <a:schemeClr val="bg1"/>
                </a:solidFill>
                <a:sym typeface="Huawei Sans" panose="020C0503030203020204" pitchFamily="34" charset="0"/>
              </a:rPr>
              <a:t>Network training and evaluation: fit, </a:t>
            </a:r>
            <a:r>
              <a:rPr lang="en-US" dirty="0" err="1">
                <a:solidFill>
                  <a:schemeClr val="bg1"/>
                </a:solidFill>
                <a:sym typeface="Huawei Sans" panose="020C0503030203020204" pitchFamily="34" charset="0"/>
              </a:rPr>
              <a:t>fit_generator</a:t>
            </a:r>
            <a:r>
              <a:rPr lang="en-US" dirty="0">
                <a:solidFill>
                  <a:schemeClr val="bg1"/>
                </a:solidFill>
                <a:sym typeface="Huawei Sans" panose="020C0503030203020204" pitchFamily="34" charset="0"/>
              </a:rPr>
              <a:t>, and evaluate</a:t>
            </a:r>
          </a:p>
          <a:p>
            <a:pPr lvl="1">
              <a:lnSpc>
                <a:spcPct val="150000"/>
              </a:lnSpc>
            </a:pPr>
            <a:endParaRPr lang="en-US" dirty="0">
              <a:solidFill>
                <a:schemeClr val="bg1"/>
              </a:solidFill>
              <a:sym typeface="Huawei Sans" panose="020C0503030203020204" pitchFamily="34" charset="0"/>
            </a:endParaRPr>
          </a:p>
          <a:p>
            <a:pPr lvl="1">
              <a:lnSpc>
                <a:spcPct val="150000"/>
              </a:lnSpc>
            </a:pPr>
            <a:endParaRPr lang="en-US" dirty="0">
              <a:solidFill>
                <a:schemeClr val="bg1"/>
              </a:solidFill>
              <a:sym typeface="Huawei Sans" panose="020C0503030203020204" pitchFamily="34" charset="0"/>
            </a:endParaRPr>
          </a:p>
        </p:txBody>
      </p:sp>
      <p:pic>
        <p:nvPicPr>
          <p:cNvPr id="2" name="Picture 1">
            <a:extLst>
              <a:ext uri="{FF2B5EF4-FFF2-40B4-BE49-F238E27FC236}">
                <a16:creationId xmlns:a16="http://schemas.microsoft.com/office/drawing/2014/main" id="{C8B09D81-000D-76B5-A6D3-C33D160E6B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97221" y="110987"/>
            <a:ext cx="2383737" cy="1125123"/>
          </a:xfrm>
          <a:prstGeom prst="rect">
            <a:avLst/>
          </a:prstGeom>
        </p:spPr>
      </p:pic>
      <p:sp>
        <p:nvSpPr>
          <p:cNvPr id="8" name="TextBox 7">
            <a:extLst>
              <a:ext uri="{FF2B5EF4-FFF2-40B4-BE49-F238E27FC236}">
                <a16:creationId xmlns:a16="http://schemas.microsoft.com/office/drawing/2014/main" id="{305FEF4A-FC9A-997B-6E46-CB2C7549914B}"/>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8975799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556592" y="496957"/>
            <a:ext cx="10728325" cy="497095"/>
          </a:xfrm>
        </p:spPr>
        <p:txBody>
          <a:bodyPr>
            <a:normAutofit fontScale="90000"/>
          </a:bodyPr>
          <a:lstStyle/>
          <a:p>
            <a:r>
              <a:rPr lang="en-US" dirty="0">
                <a:solidFill>
                  <a:srgbClr val="00B0F0"/>
                </a:solidFill>
                <a:sym typeface="Huawei Sans" panose="020C0503030203020204" pitchFamily="34" charset="0"/>
              </a:rPr>
              <a:t>Common Keras Methods and Interfaces</a:t>
            </a:r>
          </a:p>
        </p:txBody>
      </p:sp>
      <p:pic>
        <p:nvPicPr>
          <p:cNvPr id="2" name="Picture 1">
            <a:extLst>
              <a:ext uri="{FF2B5EF4-FFF2-40B4-BE49-F238E27FC236}">
                <a16:creationId xmlns:a16="http://schemas.microsoft.com/office/drawing/2014/main" id="{C8B09D81-000D-76B5-A6D3-C33D160E6BC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15497" y="110987"/>
            <a:ext cx="2383737" cy="1125123"/>
          </a:xfrm>
          <a:prstGeom prst="rect">
            <a:avLst/>
          </a:prstGeom>
        </p:spPr>
      </p:pic>
      <p:sp>
        <p:nvSpPr>
          <p:cNvPr id="7" name="Rectangle 1">
            <a:extLst>
              <a:ext uri="{FF2B5EF4-FFF2-40B4-BE49-F238E27FC236}">
                <a16:creationId xmlns:a16="http://schemas.microsoft.com/office/drawing/2014/main" id="{C44C3BDC-422A-DAD8-2BD5-A5EDAE540D4B}"/>
              </a:ext>
            </a:extLst>
          </p:cNvPr>
          <p:cNvSpPr>
            <a:spLocks noChangeArrowheads="1"/>
          </p:cNvSpPr>
          <p:nvPr/>
        </p:nvSpPr>
        <p:spPr bwMode="auto">
          <a:xfrm>
            <a:off x="556592" y="2258354"/>
            <a:ext cx="11367396" cy="3447098"/>
          </a:xfrm>
          <a:prstGeom prst="rect">
            <a:avLst/>
          </a:prstGeom>
          <a:noFill/>
          <a:ln w="9525">
            <a:solidFill>
              <a:schemeClr val="tx1"/>
            </a:solid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a:ln>
                  <a:noFill/>
                </a:ln>
                <a:solidFill>
                  <a:schemeClr val="bg1"/>
                </a:solidFill>
                <a:effectLst/>
                <a:latin typeface="Roboto" panose="02000000000000000000" pitchFamily="2" charset="0"/>
              </a:rPr>
              <a:t>The</a:t>
            </a:r>
            <a:r>
              <a:rPr kumimoji="0" lang="en-US" altLang="en-US" sz="2800" b="1" i="0" u="none" strike="noStrike" cap="none" normalizeH="0" baseline="0" dirty="0">
                <a:ln>
                  <a:noFill/>
                </a:ln>
                <a:solidFill>
                  <a:srgbClr val="79DCFF"/>
                </a:solidFill>
                <a:effectLst/>
                <a:latin typeface="Roboto" panose="02000000000000000000" pitchFamily="2" charset="0"/>
              </a:rPr>
              <a:t> </a:t>
            </a:r>
            <a:r>
              <a:rPr kumimoji="0" lang="en-US" altLang="en-US" sz="2800" b="1" i="0" u="none" strike="noStrike" cap="none" normalizeH="0" baseline="0" dirty="0" err="1">
                <a:ln>
                  <a:noFill/>
                </a:ln>
                <a:solidFill>
                  <a:srgbClr val="79DCFF"/>
                </a:solidFill>
                <a:effectLst/>
                <a:latin typeface="var(--devsite-code-font-family)"/>
              </a:rPr>
              <a:t>tf.keras.Model</a:t>
            </a:r>
            <a:r>
              <a:rPr kumimoji="0" lang="en-US" altLang="en-US" sz="2800" b="1" i="0" u="none" strike="noStrike" cap="none" normalizeH="0" baseline="0" dirty="0">
                <a:ln>
                  <a:noFill/>
                </a:ln>
                <a:solidFill>
                  <a:srgbClr val="79DCFF"/>
                </a:solidFill>
                <a:effectLst/>
                <a:latin typeface="Roboto" panose="02000000000000000000" pitchFamily="2" charset="0"/>
              </a:rPr>
              <a:t> </a:t>
            </a:r>
            <a:r>
              <a:rPr kumimoji="0" lang="en-US" altLang="en-US" sz="2800" b="0" i="0" u="none" strike="noStrike" cap="none" normalizeH="0" baseline="0" dirty="0">
                <a:ln>
                  <a:noFill/>
                </a:ln>
                <a:solidFill>
                  <a:schemeClr val="bg1"/>
                </a:solidFill>
                <a:effectLst/>
                <a:latin typeface="Roboto" panose="02000000000000000000" pitchFamily="2" charset="0"/>
              </a:rPr>
              <a:t>class features built-in training and evaluation methods:</a:t>
            </a:r>
            <a:endParaRPr kumimoji="0" lang="en-US" altLang="en-US" sz="2800" b="0" i="0" u="none" strike="noStrike" cap="none" normalizeH="0" baseline="0" dirty="0">
              <a:ln>
                <a:noFill/>
              </a:ln>
              <a:solidFill>
                <a:schemeClr val="bg1"/>
              </a:solidFill>
              <a:effectLst/>
            </a:endParaRP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sz="2800" b="1" dirty="0" err="1">
                <a:solidFill>
                  <a:srgbClr val="79DCFF"/>
                </a:solidFill>
                <a:latin typeface="Roboto" panose="02000000000000000000" pitchFamily="2" charset="0"/>
              </a:rPr>
              <a:t>tf.keras.Model.fit</a:t>
            </a:r>
            <a:r>
              <a:rPr kumimoji="0" lang="en-US" altLang="en-US" sz="2800" b="0" i="0" u="none" strike="noStrike" cap="none" normalizeH="0" baseline="0" dirty="0">
                <a:ln>
                  <a:noFill/>
                </a:ln>
                <a:solidFill>
                  <a:schemeClr val="bg1"/>
                </a:solidFill>
                <a:effectLst/>
                <a:latin typeface="Roboto" panose="02000000000000000000" pitchFamily="2" charset="0"/>
              </a:rPr>
              <a:t>: Trains the model for a fixed number of epochs.</a:t>
            </a: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sz="2800" b="1" dirty="0" err="1">
                <a:solidFill>
                  <a:srgbClr val="79DCFF"/>
                </a:solidFill>
                <a:latin typeface="Roboto" panose="02000000000000000000" pitchFamily="2" charset="0"/>
              </a:rPr>
              <a:t>tf.keras.Model.predict</a:t>
            </a:r>
            <a:r>
              <a:rPr lang="en-US" altLang="en-US" sz="2800" b="1" dirty="0">
                <a:solidFill>
                  <a:srgbClr val="79DCFF"/>
                </a:solidFill>
                <a:latin typeface="Roboto" panose="02000000000000000000" pitchFamily="2" charset="0"/>
              </a:rPr>
              <a:t>: </a:t>
            </a:r>
            <a:r>
              <a:rPr kumimoji="0" lang="en-US" altLang="en-US" sz="2800" b="0" i="0" u="none" strike="noStrike" cap="none" normalizeH="0" baseline="0" dirty="0">
                <a:ln>
                  <a:noFill/>
                </a:ln>
                <a:solidFill>
                  <a:schemeClr val="bg1"/>
                </a:solidFill>
                <a:effectLst/>
                <a:latin typeface="Roboto" panose="02000000000000000000" pitchFamily="2" charset="0"/>
              </a:rPr>
              <a:t>Generates output predictions for the input samples.</a:t>
            </a:r>
          </a:p>
          <a:p>
            <a:pPr marL="0" marR="0" lvl="0" indent="0" algn="l" defTabSz="914400" rtl="0" eaLnBrk="0" fontAlgn="base" latinLnBrk="0" hangingPunct="0">
              <a:lnSpc>
                <a:spcPct val="100000"/>
              </a:lnSpc>
              <a:spcBef>
                <a:spcPct val="0"/>
              </a:spcBef>
              <a:spcAft>
                <a:spcPct val="0"/>
              </a:spcAft>
              <a:buClrTx/>
              <a:buSzTx/>
              <a:buFontTx/>
              <a:buChar char="•"/>
              <a:tabLst/>
            </a:pPr>
            <a:r>
              <a:rPr lang="en-US" altLang="en-US" sz="2800" b="1" dirty="0" err="1">
                <a:solidFill>
                  <a:srgbClr val="79DCFF"/>
                </a:solidFill>
                <a:latin typeface="Roboto" panose="02000000000000000000" pitchFamily="2" charset="0"/>
              </a:rPr>
              <a:t>tf.keras.Model.evaluate</a:t>
            </a:r>
            <a:r>
              <a:rPr lang="en-US" altLang="en-US" sz="2800" b="1" dirty="0">
                <a:solidFill>
                  <a:srgbClr val="79DCFF"/>
                </a:solidFill>
                <a:latin typeface="Roboto" panose="02000000000000000000" pitchFamily="2" charset="0"/>
              </a:rPr>
              <a:t>: </a:t>
            </a:r>
            <a:r>
              <a:rPr kumimoji="0" lang="en-US" altLang="en-US" sz="2800" b="0" i="0" u="none" strike="noStrike" cap="none" normalizeH="0" baseline="0" dirty="0">
                <a:ln>
                  <a:noFill/>
                </a:ln>
                <a:solidFill>
                  <a:schemeClr val="bg1"/>
                </a:solidFill>
                <a:effectLst/>
                <a:latin typeface="Roboto" panose="02000000000000000000" pitchFamily="2" charset="0"/>
              </a:rPr>
              <a:t>Returns the loss and metrics values for the model; configured via the </a:t>
            </a:r>
            <a:r>
              <a:rPr lang="en-US" altLang="en-US" sz="2800" b="1" dirty="0" err="1">
                <a:solidFill>
                  <a:srgbClr val="79DCFF"/>
                </a:solidFill>
                <a:latin typeface="Roboto" panose="02000000000000000000" pitchFamily="2" charset="0"/>
              </a:rPr>
              <a:t>tf.keras.Model.compile</a:t>
            </a:r>
            <a:r>
              <a:rPr lang="en-US" altLang="en-US" sz="2800" b="1" dirty="0">
                <a:solidFill>
                  <a:srgbClr val="79DCFF"/>
                </a:solidFill>
                <a:latin typeface="Roboto" panose="02000000000000000000" pitchFamily="2" charset="0"/>
              </a:rPr>
              <a:t> </a:t>
            </a:r>
            <a:r>
              <a:rPr kumimoji="0" lang="en-US" altLang="en-US" sz="2800" b="0" i="0" u="none" strike="noStrike" cap="none" normalizeH="0" baseline="0" dirty="0">
                <a:ln>
                  <a:noFill/>
                </a:ln>
                <a:solidFill>
                  <a:schemeClr val="bg1"/>
                </a:solidFill>
                <a:effectLst/>
                <a:latin typeface="Roboto" panose="02000000000000000000" pitchFamily="2" charset="0"/>
              </a:rPr>
              <a:t>method.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800" b="0" i="0" u="none" strike="noStrike" cap="none" normalizeH="0" baseline="0" dirty="0">
              <a:ln>
                <a:noFill/>
              </a:ln>
              <a:solidFill>
                <a:schemeClr val="bg1"/>
              </a:solidFill>
              <a:effectLst/>
              <a:latin typeface="Arial" panose="020B0604020202020204" pitchFamily="34" charset="0"/>
            </a:endParaRPr>
          </a:p>
        </p:txBody>
      </p:sp>
      <p:sp>
        <p:nvSpPr>
          <p:cNvPr id="8" name="TextBox 7">
            <a:extLst>
              <a:ext uri="{FF2B5EF4-FFF2-40B4-BE49-F238E27FC236}">
                <a16:creationId xmlns:a16="http://schemas.microsoft.com/office/drawing/2014/main" id="{6E72C88F-384B-3ADA-0F08-B8416EBECFC0}"/>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638771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656160" y="381233"/>
            <a:ext cx="11224664" cy="5911624"/>
            <a:chOff x="617279" y="835159"/>
            <a:chExt cx="11224664" cy="5911624"/>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53896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prstClr val="white"/>
                  </a:solidFill>
                  <a:latin typeface="Calibri Light" panose="020F0302020204030204"/>
                  <a:cs typeface="Times New Roman" panose="02020603050405020304" pitchFamily="18" charset="0"/>
                </a:rPr>
                <a:t>General Purpose Frameworks:</a:t>
              </a:r>
              <a:endParaRPr kumimoji="0" lang="en-US" sz="3600" b="1" i="0" u="none" strike="noStrike" kern="1200" cap="none" spc="0" normalizeH="0" baseline="0" noProof="0" dirty="0">
                <a:ln>
                  <a:noFill/>
                </a:ln>
                <a:solidFill>
                  <a:prstClr val="white"/>
                </a:solidFill>
                <a:effectLst/>
                <a:uLnTx/>
                <a:uFillTx/>
                <a:latin typeface="Calibri Light" panose="020F0302020204030204"/>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TextBox 68">
              <a:extLst>
                <a:ext uri="{FF2B5EF4-FFF2-40B4-BE49-F238E27FC236}">
                  <a16:creationId xmlns:a16="http://schemas.microsoft.com/office/drawing/2014/main" id="{9FC73985-ACD3-A0BA-F198-EF38AD262E49}"/>
                </a:ext>
              </a:extLst>
            </p:cNvPr>
            <p:cNvSpPr txBox="1"/>
            <p:nvPr/>
          </p:nvSpPr>
          <p:spPr>
            <a:xfrm>
              <a:off x="1396246" y="2667764"/>
              <a:ext cx="9370061" cy="193899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NVIDIA-APAC"/>
                  <a:ea typeface="+mn-ea"/>
                  <a:cs typeface="+mn-cs"/>
                </a:rPr>
                <a:t>General-purpose AI frameworks are versatile tools that support a broader range of machine learning tasks, including both traditional machine learning algorithms and deep learning. They are not limited to neural networks and can handle various types of data analysis and modeling. example: </a:t>
              </a:r>
              <a:r>
                <a:rPr kumimoji="0" lang="en-US" sz="2400" b="0" i="0" u="none" strike="noStrike" kern="1200" cap="none" spc="0" normalizeH="0" baseline="0" noProof="0" dirty="0">
                  <a:ln>
                    <a:noFill/>
                  </a:ln>
                  <a:solidFill>
                    <a:schemeClr val="accent2"/>
                  </a:solidFill>
                  <a:effectLst/>
                  <a:uLnTx/>
                  <a:uFillTx/>
                  <a:latin typeface="NVIDIA-APAC"/>
                  <a:ea typeface="+mn-ea"/>
                  <a:cs typeface="+mn-cs"/>
                </a:rPr>
                <a:t>Scikit-Learn</a:t>
              </a:r>
            </a:p>
          </p:txBody>
        </p:sp>
      </p:grpSp>
      <p:sp>
        <p:nvSpPr>
          <p:cNvPr id="7" name="TextBox 6">
            <a:extLst>
              <a:ext uri="{FF2B5EF4-FFF2-40B4-BE49-F238E27FC236}">
                <a16:creationId xmlns:a16="http://schemas.microsoft.com/office/drawing/2014/main" id="{6CA9EE2C-D4A4-E524-97ED-7E785F461B43}"/>
              </a:ext>
            </a:extLst>
          </p:cNvPr>
          <p:cNvSpPr txBox="1"/>
          <p:nvPr/>
        </p:nvSpPr>
        <p:spPr>
          <a:xfrm>
            <a:off x="1668669" y="4765712"/>
            <a:ext cx="3387890" cy="369332"/>
          </a:xfrm>
          <a:prstGeom prst="rect">
            <a:avLst/>
          </a:prstGeom>
          <a:noFill/>
        </p:spPr>
        <p:txBody>
          <a:bodyPr wrap="square">
            <a:spAutoFit/>
          </a:bodyPr>
          <a:lstStyle/>
          <a:p>
            <a:r>
              <a:rPr lang="en-US" dirty="0">
                <a:solidFill>
                  <a:srgbClr val="00B0F0"/>
                </a:solidFill>
              </a:rPr>
              <a:t>https://scikit-learn.org/stable/</a:t>
            </a:r>
          </a:p>
        </p:txBody>
      </p:sp>
      <p:pic>
        <p:nvPicPr>
          <p:cNvPr id="11" name="Picture 10">
            <a:extLst>
              <a:ext uri="{FF2B5EF4-FFF2-40B4-BE49-F238E27FC236}">
                <a16:creationId xmlns:a16="http://schemas.microsoft.com/office/drawing/2014/main" id="{FEBD4506-C270-6924-F58B-1DE2795CC273}"/>
              </a:ext>
            </a:extLst>
          </p:cNvPr>
          <p:cNvPicPr>
            <a:picLocks noChangeAspect="1"/>
          </p:cNvPicPr>
          <p:nvPr/>
        </p:nvPicPr>
        <p:blipFill>
          <a:blip r:embed="rId3"/>
          <a:stretch>
            <a:fillRect/>
          </a:stretch>
        </p:blipFill>
        <p:spPr>
          <a:xfrm>
            <a:off x="6263771" y="3959639"/>
            <a:ext cx="3524742" cy="1981477"/>
          </a:xfrm>
          <a:prstGeom prst="rect">
            <a:avLst/>
          </a:prstGeom>
        </p:spPr>
      </p:pic>
    </p:spTree>
    <p:extLst>
      <p:ext uri="{BB962C8B-B14F-4D97-AF65-F5344CB8AC3E}">
        <p14:creationId xmlns:p14="http://schemas.microsoft.com/office/powerpoint/2010/main" val="2887098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9497088" y="6370169"/>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pSp>
        <p:nvGrpSpPr>
          <p:cNvPr id="70" name="Group 69">
            <a:extLst>
              <a:ext uri="{FF2B5EF4-FFF2-40B4-BE49-F238E27FC236}">
                <a16:creationId xmlns:a16="http://schemas.microsoft.com/office/drawing/2014/main" id="{45D96A6F-8E1D-0731-D5C7-8373D5F481D3}"/>
              </a:ext>
            </a:extLst>
          </p:cNvPr>
          <p:cNvGrpSpPr/>
          <p:nvPr/>
        </p:nvGrpSpPr>
        <p:grpSpPr>
          <a:xfrm>
            <a:off x="656160" y="381233"/>
            <a:ext cx="11224664" cy="5911624"/>
            <a:chOff x="617279" y="835159"/>
            <a:chExt cx="11224664" cy="5911624"/>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685494"/>
              <a:ext cx="11224664" cy="50612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513150" y="1019069"/>
              <a:ext cx="6538960" cy="6463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600" b="1" dirty="0">
                  <a:solidFill>
                    <a:prstClr val="white"/>
                  </a:solidFill>
                  <a:latin typeface="Calibri Light" panose="020F0302020204030204"/>
                  <a:cs typeface="Times New Roman" panose="02020603050405020304" pitchFamily="18" charset="0"/>
                </a:rPr>
                <a:t>General Purpose Frameworks:</a:t>
              </a:r>
              <a:endParaRPr kumimoji="0" lang="en-US" sz="3600" b="1" i="0" u="none" strike="noStrike" kern="1200" cap="none" spc="0" normalizeH="0" baseline="0" noProof="0" dirty="0">
                <a:ln>
                  <a:noFill/>
                </a:ln>
                <a:solidFill>
                  <a:prstClr val="white"/>
                </a:solidFill>
                <a:effectLst/>
                <a:uLnTx/>
                <a:uFillTx/>
                <a:latin typeface="Calibri Light" panose="020F0302020204030204"/>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27560" y="83515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38401" y="875737"/>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431" y="1131552"/>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5400" b="1" dirty="0">
                  <a:solidFill>
                    <a:prstClr val="white"/>
                  </a:solidFill>
                  <a:latin typeface="Times New Roman" panose="02020603050405020304" pitchFamily="18" charset="0"/>
                  <a:cs typeface="Times New Roman" panose="02020603050405020304" pitchFamily="18" charset="0"/>
                </a:rPr>
                <a:t>10</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69" name="TextBox 68">
              <a:extLst>
                <a:ext uri="{FF2B5EF4-FFF2-40B4-BE49-F238E27FC236}">
                  <a16:creationId xmlns:a16="http://schemas.microsoft.com/office/drawing/2014/main" id="{9FC73985-ACD3-A0BA-F198-EF38AD262E49}"/>
                </a:ext>
              </a:extLst>
            </p:cNvPr>
            <p:cNvSpPr txBox="1"/>
            <p:nvPr/>
          </p:nvSpPr>
          <p:spPr>
            <a:xfrm>
              <a:off x="1117756" y="1930858"/>
              <a:ext cx="10469854" cy="267765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NVIDIA-APAC"/>
                  <a:ea typeface="+mn-ea"/>
                  <a:cs typeface="+mn-cs"/>
                </a:rPr>
                <a:t>Scikit is Python package that can perform many useful machine learning tasks: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NVIDIA-APAC"/>
                  <a:ea typeface="+mn-ea"/>
                  <a:cs typeface="+mn-cs"/>
                </a:rPr>
                <a:t>Linear regression</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NVIDIA-APAC"/>
                  <a:ea typeface="+mn-ea"/>
                  <a:cs typeface="+mn-cs"/>
                </a:rPr>
                <a:t>Decision tree regressions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NVIDIA-APAC"/>
                  <a:ea typeface="+mn-ea"/>
                  <a:cs typeface="+mn-cs"/>
                </a:rPr>
                <a:t>Random Forest regressions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NVIDIA-APAC"/>
                  <a:ea typeface="+mn-ea"/>
                  <a:cs typeface="+mn-cs"/>
                </a:rPr>
                <a:t>K-Nearest neighbor</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NVIDIA-APAC"/>
                  <a:ea typeface="+mn-ea"/>
                  <a:cs typeface="+mn-cs"/>
                </a:rPr>
                <a:t>SVMs</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70C0"/>
                  </a:solidFill>
                  <a:effectLst/>
                  <a:uLnTx/>
                  <a:uFillTx/>
                  <a:latin typeface="NVIDIA-APAC"/>
                  <a:ea typeface="+mn-ea"/>
                  <a:cs typeface="+mn-cs"/>
                </a:rPr>
                <a:t>Stochastic Gradient Descent models And more</a:t>
              </a:r>
            </a:p>
          </p:txBody>
        </p:sp>
      </p:grpSp>
      <p:sp>
        <p:nvSpPr>
          <p:cNvPr id="7" name="TextBox 6">
            <a:extLst>
              <a:ext uri="{FF2B5EF4-FFF2-40B4-BE49-F238E27FC236}">
                <a16:creationId xmlns:a16="http://schemas.microsoft.com/office/drawing/2014/main" id="{07D64FFF-B3F4-13A4-7C7C-5C45B92258D6}"/>
              </a:ext>
            </a:extLst>
          </p:cNvPr>
          <p:cNvSpPr txBox="1"/>
          <p:nvPr/>
        </p:nvSpPr>
        <p:spPr>
          <a:xfrm>
            <a:off x="761133" y="4023189"/>
            <a:ext cx="11014718" cy="2308324"/>
          </a:xfrm>
          <a:prstGeom prst="rect">
            <a:avLst/>
          </a:prstGeom>
          <a:noFill/>
        </p:spPr>
        <p:txBody>
          <a:bodyPr wrap="square">
            <a:spAutoFit/>
          </a:bodyPr>
          <a:lstStyle/>
          <a:p>
            <a:r>
              <a:rPr lang="en-US" sz="2400" dirty="0"/>
              <a:t>Scikit provides model analysis tools like the confusion matrix for assessing how well a model performed. Many times, you can start an ML job in scikit-learn and then move to another framework. </a:t>
            </a:r>
          </a:p>
          <a:p>
            <a:r>
              <a:rPr lang="en-US" sz="2400" dirty="0"/>
              <a:t>For example, scikit-learn has excellent data pre-processing tools for one-hot encoding categorical data. Once the data is pre-processed through Scikit, you can move it into TensorFlow or PyTorch.</a:t>
            </a:r>
          </a:p>
        </p:txBody>
      </p:sp>
    </p:spTree>
    <p:extLst>
      <p:ext uri="{BB962C8B-B14F-4D97-AF65-F5344CB8AC3E}">
        <p14:creationId xmlns:p14="http://schemas.microsoft.com/office/powerpoint/2010/main" val="12000815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1" y="839391"/>
            <a:ext cx="11993217" cy="58032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US" sz="24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2" y="150815"/>
            <a:ext cx="620864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Choosing the right framework :</a:t>
            </a: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6" name="TextBox 5">
            <a:extLst>
              <a:ext uri="{FF2B5EF4-FFF2-40B4-BE49-F238E27FC236}">
                <a16:creationId xmlns:a16="http://schemas.microsoft.com/office/drawing/2014/main" id="{A9E9560F-2516-4073-1CA0-5B8943F2AA51}"/>
              </a:ext>
            </a:extLst>
          </p:cNvPr>
          <p:cNvSpPr txBox="1"/>
          <p:nvPr/>
        </p:nvSpPr>
        <p:spPr>
          <a:xfrm>
            <a:off x="370094" y="1446444"/>
            <a:ext cx="11451812" cy="4154984"/>
          </a:xfrm>
          <a:prstGeom prst="rect">
            <a:avLst/>
          </a:prstGeom>
          <a:noFill/>
        </p:spPr>
        <p:txBody>
          <a:bodyPr wrap="square">
            <a:spAutoFit/>
          </a:bodyPr>
          <a:lstStyle/>
          <a:p>
            <a:pPr algn="l"/>
            <a:r>
              <a:rPr lang="en-US" sz="2400" b="0" i="0" dirty="0">
                <a:effectLst/>
                <a:latin typeface="Söhne"/>
              </a:rPr>
              <a:t>Choosing the right framework for your AI project is a crucial decision that can impact the efficiency and success </a:t>
            </a:r>
          </a:p>
          <a:p>
            <a:pPr algn="l"/>
            <a:r>
              <a:rPr lang="en-US" sz="2400" b="0" i="0" dirty="0">
                <a:effectLst/>
                <a:latin typeface="Söhne"/>
              </a:rPr>
              <a:t>of your work. Here are the steps to help to choose the most suitable framework:</a:t>
            </a:r>
          </a:p>
          <a:p>
            <a:pPr marL="285750" indent="-285750" algn="l">
              <a:buFont typeface="Arial" panose="020B0604020202020204" pitchFamily="34" charset="0"/>
              <a:buChar char="•"/>
            </a:pPr>
            <a:r>
              <a:rPr lang="en-US" sz="2400" b="1" i="0" u="sng" dirty="0">
                <a:effectLst/>
                <a:latin typeface="Söhne"/>
              </a:rPr>
              <a:t>Understand Your Project Requirements</a:t>
            </a:r>
            <a:r>
              <a:rPr lang="en-US" sz="2400" b="0" i="0" u="sng" dirty="0">
                <a:effectLst/>
                <a:latin typeface="Söhne"/>
              </a:rPr>
              <a:t>:</a:t>
            </a:r>
          </a:p>
          <a:p>
            <a:pPr algn="l"/>
            <a:r>
              <a:rPr lang="en-US" sz="2400" b="0" i="0" dirty="0">
                <a:effectLst/>
                <a:latin typeface="Söhne"/>
              </a:rPr>
              <a:t>Start by clearly defining the goals and requirements of your project. Consider factors such as:</a:t>
            </a:r>
          </a:p>
          <a:p>
            <a:r>
              <a:rPr lang="en-US" sz="2400" b="0" i="0" dirty="0">
                <a:solidFill>
                  <a:srgbClr val="0070C0"/>
                </a:solidFill>
                <a:effectLst/>
                <a:latin typeface="Söhne"/>
              </a:rPr>
              <a:t>The nature of your data (structured, unstructured, images, text).</a:t>
            </a:r>
          </a:p>
          <a:p>
            <a:r>
              <a:rPr lang="en-US" sz="2400" b="0" i="0" dirty="0">
                <a:solidFill>
                  <a:srgbClr val="0070C0"/>
                </a:solidFill>
                <a:effectLst/>
                <a:latin typeface="Söhne"/>
              </a:rPr>
              <a:t>The complexity of the model you need (simple regression, deep neural network).</a:t>
            </a:r>
          </a:p>
          <a:p>
            <a:r>
              <a:rPr lang="en-US" sz="2400" b="0" i="0" dirty="0">
                <a:solidFill>
                  <a:srgbClr val="0070C0"/>
                </a:solidFill>
                <a:effectLst/>
                <a:latin typeface="Söhne"/>
              </a:rPr>
              <a:t>The scale of your project (research, prototype, production).</a:t>
            </a:r>
          </a:p>
          <a:p>
            <a:r>
              <a:rPr lang="en-US" sz="2400" b="0" i="0" dirty="0">
                <a:solidFill>
                  <a:srgbClr val="0070C0"/>
                </a:solidFill>
                <a:effectLst/>
                <a:latin typeface="Söhne"/>
              </a:rPr>
              <a:t>Any specific libraries or tools required for your domain (e.g., natural language processing libraries for NLP tasks).</a:t>
            </a:r>
          </a:p>
        </p:txBody>
      </p:sp>
    </p:spTree>
    <p:extLst>
      <p:ext uri="{BB962C8B-B14F-4D97-AF65-F5344CB8AC3E}">
        <p14:creationId xmlns:p14="http://schemas.microsoft.com/office/powerpoint/2010/main" val="22603858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132521" y="839391"/>
            <a:ext cx="11993217" cy="58032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7000"/>
              </a:lnSpc>
              <a:spcBef>
                <a:spcPts val="0"/>
              </a:spcBef>
              <a:spcAft>
                <a:spcPts val="800"/>
              </a:spcAft>
              <a:buClrTx/>
              <a:buSzTx/>
              <a:buFontTx/>
              <a:buNone/>
              <a:tabLst/>
              <a:defRPr/>
            </a:pPr>
            <a:endParaRPr kumimoji="0" lang="en-US" sz="2400" b="0" i="0" u="none" strike="noStrike" kern="1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9797221" y="649112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91D21AED-E50D-296F-AC02-20C76624BEEC}"/>
              </a:ext>
            </a:extLst>
          </p:cNvPr>
          <p:cNvSpPr txBox="1"/>
          <p:nvPr/>
        </p:nvSpPr>
        <p:spPr>
          <a:xfrm>
            <a:off x="132522" y="150815"/>
            <a:ext cx="6208642" cy="5232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Calibri" panose="020F0502020204030204"/>
                <a:ea typeface="+mn-ea"/>
                <a:cs typeface="+mn-cs"/>
              </a:rPr>
              <a:t>Choosing the right framework Cont. :</a:t>
            </a:r>
          </a:p>
        </p:txBody>
      </p:sp>
      <p:pic>
        <p:nvPicPr>
          <p:cNvPr id="4" name="Picture 3">
            <a:extLst>
              <a:ext uri="{FF2B5EF4-FFF2-40B4-BE49-F238E27FC236}">
                <a16:creationId xmlns:a16="http://schemas.microsoft.com/office/drawing/2014/main" id="{0415DAFD-EC84-1232-9884-51F366FA30C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316566" y="-14539"/>
            <a:ext cx="1809173" cy="853929"/>
          </a:xfrm>
          <a:prstGeom prst="rect">
            <a:avLst/>
          </a:prstGeom>
        </p:spPr>
      </p:pic>
      <p:sp>
        <p:nvSpPr>
          <p:cNvPr id="6" name="TextBox 5">
            <a:extLst>
              <a:ext uri="{FF2B5EF4-FFF2-40B4-BE49-F238E27FC236}">
                <a16:creationId xmlns:a16="http://schemas.microsoft.com/office/drawing/2014/main" id="{A9E9560F-2516-4073-1CA0-5B8943F2AA51}"/>
              </a:ext>
            </a:extLst>
          </p:cNvPr>
          <p:cNvSpPr txBox="1"/>
          <p:nvPr/>
        </p:nvSpPr>
        <p:spPr>
          <a:xfrm>
            <a:off x="370094" y="1446444"/>
            <a:ext cx="11451812" cy="4524315"/>
          </a:xfrm>
          <a:prstGeom prst="rect">
            <a:avLst/>
          </a:prstGeom>
          <a:noFill/>
        </p:spPr>
        <p:txBody>
          <a:bodyPr wrap="square">
            <a:spAutoFit/>
          </a:bodyPr>
          <a:lstStyle/>
          <a:p>
            <a:pPr marL="285750" indent="-285750" algn="l">
              <a:buFont typeface="Arial" panose="020B0604020202020204" pitchFamily="34" charset="0"/>
              <a:buChar char="•"/>
            </a:pPr>
            <a:r>
              <a:rPr lang="en-US" sz="2400" b="1" i="0" u="sng" dirty="0">
                <a:effectLst/>
                <a:latin typeface="Söhne"/>
              </a:rPr>
              <a:t>Know Your Skill Set</a:t>
            </a:r>
            <a:r>
              <a:rPr lang="en-US" sz="2400" b="0" i="0" u="sng" dirty="0">
                <a:effectLst/>
                <a:latin typeface="Söhne"/>
              </a:rPr>
              <a:t>:</a:t>
            </a:r>
          </a:p>
          <a:p>
            <a:pPr algn="l"/>
            <a:r>
              <a:rPr lang="en-US" sz="2400" b="0" i="0" dirty="0">
                <a:effectLst/>
                <a:latin typeface="Söhne"/>
              </a:rPr>
              <a:t>Evaluate your team's expertise and familiarity with different frameworks. Choose a framework that aligns with your team's skills to reduce the learning curve and increase productivity.</a:t>
            </a:r>
          </a:p>
          <a:p>
            <a:pPr marL="285750" indent="-285750" algn="l">
              <a:buFont typeface="Arial" panose="020B0604020202020204" pitchFamily="34" charset="0"/>
              <a:buChar char="•"/>
            </a:pPr>
            <a:r>
              <a:rPr lang="en-US" sz="2400" b="1" i="0" u="sng" dirty="0">
                <a:effectLst/>
                <a:latin typeface="Söhne"/>
              </a:rPr>
              <a:t>Consider Community and Support</a:t>
            </a:r>
            <a:r>
              <a:rPr lang="en-US" sz="2400" b="0" i="0" u="sng" dirty="0">
                <a:effectLst/>
                <a:latin typeface="Söhne"/>
              </a:rPr>
              <a:t>:</a:t>
            </a:r>
          </a:p>
          <a:p>
            <a:pPr algn="l"/>
            <a:r>
              <a:rPr lang="en-US" sz="2400" b="0" i="0" dirty="0">
                <a:effectLst/>
                <a:latin typeface="Söhne"/>
              </a:rPr>
              <a:t>Check the availability of community support and resources for the frameworks you're considering. A strong community can provide valuable documentation, tutorials, and assistance when you encounter problems.</a:t>
            </a:r>
          </a:p>
          <a:p>
            <a:pPr marL="285750" indent="-285750" algn="l">
              <a:buFont typeface="Arial" panose="020B0604020202020204" pitchFamily="34" charset="0"/>
              <a:buChar char="•"/>
            </a:pPr>
            <a:r>
              <a:rPr lang="en-US" sz="2400" b="1" i="0" u="sng" dirty="0">
                <a:effectLst/>
                <a:latin typeface="Söhne"/>
              </a:rPr>
              <a:t>Scalability and Performance</a:t>
            </a:r>
            <a:r>
              <a:rPr lang="en-US" sz="2400" b="0" i="0" u="sng" dirty="0">
                <a:effectLst/>
                <a:latin typeface="Söhne"/>
              </a:rPr>
              <a:t>:</a:t>
            </a:r>
          </a:p>
          <a:p>
            <a:pPr algn="l"/>
            <a:r>
              <a:rPr lang="en-US" sz="2400" b="0" i="0" dirty="0">
                <a:effectLst/>
                <a:latin typeface="Söhne"/>
              </a:rPr>
              <a:t>Assess the scalability and performance requirements of your project. Some frameworks are optimized for distributed computing and can handle large datasets more efficiently. Consider whether you need GPU or TPU support for accelerated training.</a:t>
            </a:r>
          </a:p>
        </p:txBody>
      </p:sp>
    </p:spTree>
    <p:extLst>
      <p:ext uri="{BB962C8B-B14F-4D97-AF65-F5344CB8AC3E}">
        <p14:creationId xmlns:p14="http://schemas.microsoft.com/office/powerpoint/2010/main" val="26702526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359167" y="1461410"/>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5F4909C7-1AD2-3A2B-E134-6D22F57FD6E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25709922"/>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ketchLinesVTI">
  <a:themeElements>
    <a:clrScheme name="AnalogousFromDarkSeedLeftStep">
      <a:dk1>
        <a:srgbClr val="000000"/>
      </a:dk1>
      <a:lt1>
        <a:srgbClr val="FFFFFF"/>
      </a:lt1>
      <a:dk2>
        <a:srgbClr val="1B2130"/>
      </a:dk2>
      <a:lt2>
        <a:srgbClr val="F0F3F1"/>
      </a:lt2>
      <a:accent1>
        <a:srgbClr val="D937B0"/>
      </a:accent1>
      <a:accent2>
        <a:srgbClr val="AC25C7"/>
      </a:accent2>
      <a:accent3>
        <a:srgbClr val="7B37D9"/>
      </a:accent3>
      <a:accent4>
        <a:srgbClr val="3A3ACC"/>
      </a:accent4>
      <a:accent5>
        <a:srgbClr val="377AD9"/>
      </a:accent5>
      <a:accent6>
        <a:srgbClr val="25ACC7"/>
      </a:accent6>
      <a:hlink>
        <a:srgbClr val="3F5FBF"/>
      </a:hlink>
      <a:folHlink>
        <a:srgbClr val="7F7F7F"/>
      </a:folHlink>
    </a:clrScheme>
    <a:fontScheme name="Custom 7">
      <a:majorFont>
        <a:latin typeface="Meiryo"/>
        <a:ea typeface=""/>
        <a:cs typeface=""/>
      </a:majorFont>
      <a:minorFont>
        <a:latin typeface="Meiryo"/>
        <a:ea typeface=""/>
        <a:cs typeface=""/>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ketchLinesVTI" id="{8C0B0F05-C8D0-4078-9615-83E590287484}" vid="{43A7BC57-C1E3-4EE6-BDBC-5422DD574A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766</TotalTime>
  <Words>3624</Words>
  <Application>Microsoft Office PowerPoint</Application>
  <PresentationFormat>Widescreen</PresentationFormat>
  <Paragraphs>287</Paragraphs>
  <Slides>40</Slides>
  <Notes>20</Notes>
  <HiddenSlides>0</HiddenSlides>
  <MMClips>0</MMClips>
  <ScaleCrop>false</ScaleCrop>
  <HeadingPairs>
    <vt:vector size="6" baseType="variant">
      <vt:variant>
        <vt:lpstr>Fonts Used</vt:lpstr>
      </vt:variant>
      <vt:variant>
        <vt:i4>18</vt:i4>
      </vt:variant>
      <vt:variant>
        <vt:lpstr>Theme</vt:lpstr>
      </vt:variant>
      <vt:variant>
        <vt:i4>2</vt:i4>
      </vt:variant>
      <vt:variant>
        <vt:lpstr>Slide Titles</vt:lpstr>
      </vt:variant>
      <vt:variant>
        <vt:i4>40</vt:i4>
      </vt:variant>
    </vt:vector>
  </HeadingPairs>
  <TitlesOfParts>
    <vt:vector size="60" baseType="lpstr">
      <vt:lpstr>Meiryo</vt:lpstr>
      <vt:lpstr>Arial</vt:lpstr>
      <vt:lpstr>Calibri</vt:lpstr>
      <vt:lpstr>Calibri Light</vt:lpstr>
      <vt:lpstr>Congenial SemiBold</vt:lpstr>
      <vt:lpstr>Corbel</vt:lpstr>
      <vt:lpstr>Courier New</vt:lpstr>
      <vt:lpstr>Huawei Sans</vt:lpstr>
      <vt:lpstr>NVIDIA Sans</vt:lpstr>
      <vt:lpstr>NVIDIA-APAC</vt:lpstr>
      <vt:lpstr>Roboto</vt:lpstr>
      <vt:lpstr>Söhne</vt:lpstr>
      <vt:lpstr>source-serif-pro</vt:lpstr>
      <vt:lpstr>Tahoma</vt:lpstr>
      <vt:lpstr>Tenorite Display</vt:lpstr>
      <vt:lpstr>Times New Roman</vt:lpstr>
      <vt:lpstr>var(--devsite-code-font-family)</vt:lpstr>
      <vt:lpstr>Wingdings</vt:lpstr>
      <vt:lpstr>1_Office Theme</vt:lpstr>
      <vt:lpstr>SketchLinesVTI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is Tensor?</vt:lpstr>
      <vt:lpstr>PowerPoint Presentation</vt:lpstr>
      <vt:lpstr>PowerPoint Presentation</vt:lpstr>
      <vt:lpstr>PowerPoint Presentation</vt:lpstr>
      <vt:lpstr>PowerPoint Presentation</vt:lpstr>
      <vt:lpstr>PowerPoint Presentation</vt:lpstr>
      <vt:lpstr>PowerPoint Presentation</vt:lpstr>
      <vt:lpstr>AI Frameworks</vt:lpstr>
      <vt:lpstr>PowerPoint Presentation</vt:lpstr>
      <vt:lpstr>PowerPoint Presentation</vt:lpstr>
      <vt:lpstr>PowerPoint Presentation</vt:lpstr>
      <vt:lpstr>PowerPoint Presentation</vt:lpstr>
      <vt:lpstr>PyTorch</vt:lpstr>
      <vt:lpstr>Features of PyTorch</vt:lpstr>
      <vt:lpstr>PowerPoint Presentation</vt:lpstr>
      <vt:lpstr>Features of TensorFlow</vt:lpstr>
      <vt:lpstr>Why TensorFlow?</vt:lpstr>
      <vt:lpstr>TensorFlow 2.x vs. TensorFlow 1.x</vt:lpstr>
      <vt:lpstr>TF1</vt:lpstr>
      <vt:lpstr>PowerPoint Presentation</vt:lpstr>
      <vt:lpstr>TensorFlow 2.x vs. TensorFlow 1.x</vt:lpstr>
      <vt:lpstr>Basic Operations of TensorFlow 2.x</vt:lpstr>
      <vt:lpstr>Auto Graph</vt:lpstr>
      <vt:lpstr>PowerPoint Presentation</vt:lpstr>
      <vt:lpstr>Keras Interface</vt:lpstr>
      <vt:lpstr>Keras Interface</vt:lpstr>
      <vt:lpstr>Common Keras Methods and Interfaces</vt:lpstr>
      <vt:lpstr>Common Keras Methods and Interfaces</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Eman Mohamed</dc:creator>
  <cp:lastModifiedBy>Eman Mohamed</cp:lastModifiedBy>
  <cp:revision>4</cp:revision>
  <dcterms:created xsi:type="dcterms:W3CDTF">2023-09-19T23:24:03Z</dcterms:created>
  <dcterms:modified xsi:type="dcterms:W3CDTF">2023-09-28T03:25:10Z</dcterms:modified>
</cp:coreProperties>
</file>