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4"/>
    <p:sldMasterId id="2147483682" r:id="rId5"/>
  </p:sldMasterIdLst>
  <p:notesMasterIdLst>
    <p:notesMasterId r:id="rId33"/>
  </p:notesMasterIdLst>
  <p:sldIdLst>
    <p:sldId id="256" r:id="rId6"/>
    <p:sldId id="257" r:id="rId7"/>
    <p:sldId id="779" r:id="rId8"/>
    <p:sldId id="301" r:id="rId9"/>
    <p:sldId id="816" r:id="rId10"/>
    <p:sldId id="780" r:id="rId11"/>
    <p:sldId id="810" r:id="rId12"/>
    <p:sldId id="806" r:id="rId13"/>
    <p:sldId id="817" r:id="rId14"/>
    <p:sldId id="807" r:id="rId15"/>
    <p:sldId id="818" r:id="rId16"/>
    <p:sldId id="821" r:id="rId17"/>
    <p:sldId id="820" r:id="rId18"/>
    <p:sldId id="787" r:id="rId19"/>
    <p:sldId id="814" r:id="rId20"/>
    <p:sldId id="788" r:id="rId21"/>
    <p:sldId id="815" r:id="rId22"/>
    <p:sldId id="805" r:id="rId23"/>
    <p:sldId id="813" r:id="rId24"/>
    <p:sldId id="823" r:id="rId25"/>
    <p:sldId id="826" r:id="rId26"/>
    <p:sldId id="825" r:id="rId27"/>
    <p:sldId id="828" r:id="rId28"/>
    <p:sldId id="827" r:id="rId29"/>
    <p:sldId id="778" r:id="rId30"/>
    <p:sldId id="811" r:id="rId31"/>
    <p:sldId id="292" r:id="rId32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21" Type="http://schemas.openxmlformats.org/officeDocument/2006/relationships/slide" Target="slides/slide16.xml"/><Relationship Id="rId34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viewProps" Target="viewProps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56449485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7" name="Google Shape;107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08" name="Google Shape;108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A245E6C1-B004-C7A7-E3B9-4C5D827D66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57CCE76D-E839-BE1B-4071-BFD447D7ECEF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49A8DF53-531C-0BA5-BA72-9220294A6E5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40328841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9879C25B-C1D0-8C37-A45B-C67A48EE0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22DEABCB-F725-8C6C-5B12-00B9D1AB0B2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0F0DED41-BB48-6924-17B4-D7E87380CE4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8471080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C4702530-3783-E110-7582-3F321F4B06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56537E17-111B-B332-278A-CD328CB6699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7F458144-8523-D8EA-DA51-8F7F476E52E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1917493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3EF6D593-70D2-EC1F-6391-0739EF097B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B2366F79-C695-17C1-B868-25D458115C0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A39E324B-A881-59CC-5468-DA6718AF38B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209276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C5E94533-EAB1-C113-F98F-01C5B3BFC8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6C99BA68-B3B7-9226-00F5-A37E7238CFC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6CC0868B-331C-A78B-1FBD-CCA8739C8AD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2270884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DA6077AD-ABED-4293-F05B-68C6CA3DA1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2FB3E773-596D-87A1-F3EF-E5A881811FD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E8D1F886-A087-CF91-A981-12A80D83780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1915033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97C29317-B883-A755-60B1-C3D6562E12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639C41A9-11C6-B01F-359D-521CEBC6734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8F85FA92-7640-8FC0-E0ED-887E7B18202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0618086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CCCC1789-4B2B-BA9F-CF15-705445E623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9AF7400B-C455-1BD5-49C3-8630D31245D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2B76A95F-C8EA-3772-9664-2BF716C2D06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9291745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CC9A5C35-5F03-F74C-E244-1479467E54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FE7CA5EA-477B-90D6-1D1A-3DC2EDEF6F1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FC1F6CA0-A5AE-E212-0142-F3FDBFAD8E0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5435077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6B3B04B5-A994-4766-76B0-2AC4585BB1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B0D4E370-11C8-5B69-7F4A-42BF219B63DA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CB4B3197-E761-0484-688A-7598DABF193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3161875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EEE33613-A538-43C5-DD13-5A7658C381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85F1E634-0914-A8D7-F823-365A6DA36E1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F8E11052-9719-7BF0-A0EB-6A4D8074A96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1075054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414BDD94-6E59-396E-D634-BD8A043EF5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BC27FD91-A2F8-55F4-CEFE-4E9600AF0CC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BFE152CA-19BA-3E2D-BC05-FB3B8E14F56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0755604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4C860C9C-8138-2C40-2E9A-E82519504C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69920F04-BBD9-FC23-606D-BDB1015E165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BAD0FB6D-1834-3F7C-F067-597EDDACC7A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2751151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46E5D30D-6C8B-0E64-53AA-BEE3D7E661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AD8D4360-7FCC-6235-99E1-5D6EBA0DA9A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5377E37A-0CE0-94DD-BFEB-95BBD023044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16363363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200D0AC0-EACD-4823-E966-85A207F157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2A3305D7-DAD5-5933-F8EF-33AAB062E64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D8C404B9-F0C5-3AD7-1643-08F4B95F89D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3369378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28F2AFE8-6DF3-4A22-028A-7254278715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0BE40D14-04E8-2F3E-A0A7-3DFE832C96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C35A08A5-2177-0AEB-AA83-EF5921B95D3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58191216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6C6B6F5B-10A3-BF8D-9503-2FA9BF76AE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92C561EE-E343-2667-4CBD-F39D5F56BF7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E915A388-9188-41C8-DE63-BD9DD83B4C4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60606358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2DB0FE38-5889-B498-281E-443717160F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7E175BE0-B619-20BE-FD6B-2476B15C553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8E9AFBD6-4EB1-7EB4-84F8-CF22102825B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95356413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0418A9E0-B21A-05B9-92C1-31E47F8DFF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7B172C16-8F69-D20E-1090-ACBF32D8BD9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A7BE7138-75E8-FC03-6323-CA2AC282631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83381772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123EE73A-18DF-8C68-B6E3-D6B068FAC5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C8911CEA-D9C6-6E07-E289-3EB319571283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88CE8142-C553-ADBA-EBCB-E9F21D7F80E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67550119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8B744C1D-D5F6-8928-47CA-236BAAFFA1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414D8470-A725-BE2C-2DE2-499794C8387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3C4C17A7-6D0E-77FA-EFBF-CB91AD92505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50834590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5">
          <a:extLst>
            <a:ext uri="{FF2B5EF4-FFF2-40B4-BE49-F238E27FC236}">
              <a16:creationId xmlns:a16="http://schemas.microsoft.com/office/drawing/2014/main" id="{911933DA-237D-5B2E-3C67-4CB1E62E18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5:notes">
            <a:extLst>
              <a:ext uri="{FF2B5EF4-FFF2-40B4-BE49-F238E27FC236}">
                <a16:creationId xmlns:a16="http://schemas.microsoft.com/office/drawing/2014/main" id="{AD364549-B28A-DB50-2939-549ED99928F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67" name="Google Shape;167;p5:notes">
            <a:extLst>
              <a:ext uri="{FF2B5EF4-FFF2-40B4-BE49-F238E27FC236}">
                <a16:creationId xmlns:a16="http://schemas.microsoft.com/office/drawing/2014/main" id="{12F4AFE8-EB6A-007F-B779-A375AFEAAF5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66229951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1E9D5418-4248-E0E1-DD22-20C2C30230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2A1DBE72-DFFC-A187-F8E4-11F735C25C6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D916E723-E442-0378-1944-596DA857AE5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41640583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0">
          <a:extLst>
            <a:ext uri="{FF2B5EF4-FFF2-40B4-BE49-F238E27FC236}">
              <a16:creationId xmlns:a16="http://schemas.microsoft.com/office/drawing/2014/main" id="{98B5385F-62DA-AE0A-81BA-08CE1BCA0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:notes">
            <a:extLst>
              <a:ext uri="{FF2B5EF4-FFF2-40B4-BE49-F238E27FC236}">
                <a16:creationId xmlns:a16="http://schemas.microsoft.com/office/drawing/2014/main" id="{68CAB043-1999-6947-2F29-4A31DABCE97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122" name="Google Shape;122;p2:notes">
            <a:extLst>
              <a:ext uri="{FF2B5EF4-FFF2-40B4-BE49-F238E27FC236}">
                <a16:creationId xmlns:a16="http://schemas.microsoft.com/office/drawing/2014/main" id="{3932BB96-E104-8002-3B35-1FA05E60A4D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94509003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3" name="Google Shape;653;p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54" name="Google Shape;654;p3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655" name="Google Shape;655;p3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27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TITLE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OBJEC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SECTION_HEAD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TWO_OBJEC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TWO_OBJECTS_WITH_TEXT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TITLE_ONLY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OBJECT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PICTURE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VERTICAL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VERTICAL_TITLE_AND_VERTICAL_TEXT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127790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3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8627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165544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010233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شريحة عنوان" type="title">
  <p:cSld name="شريحة عنوان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5" name="Google Shape;25;p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60015843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محتوى" type="obj">
  <p:cSld name="عنوان ومحتوى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1" name="Google Shape;31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5665381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المقطع" type="secHead">
  <p:cSld name="عنوان المقطع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7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7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812885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يين" type="twoObj">
  <p:cSld name="محتويين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0075117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قارنة" type="twoTxTwoObj">
  <p:cSld name="مقارنة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9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9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0" name="Google Shape;50;p9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1" name="Google Shape;51;p9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52" name="Google Shape;52;p9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3" name="Google Shape;53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3641187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فقط" type="titleOnly">
  <p:cSld name="عنوان فقط"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8822081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فارغ" type="blank">
  <p:cSld name="فارغ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89977940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محتوى ذو تسمية توضيحية" type="objTx">
  <p:cSld name="محتوى ذو تسمية توضيحية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2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2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8" name="Google Shape;68;p12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72742428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صورة ذو تسمية توضيحية" type="picTx">
  <p:cSld name="صورة ذو تسمية توضيحية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3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3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75" name="Google Shape;75;p13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4108966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" type="vertTx">
  <p:cSld name="عنوان ونص عمودي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4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60866699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عنوان ونص عموديان" type="vertTitleAndTx">
  <p:cSld name="عنوان ونص عموديان"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5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5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8" name="Google Shape;88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3586137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6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07636860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4_Title Slide"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3868691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712754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9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349355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4_Title Slide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047670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9_Title Slide"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1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1499505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  <p:extLst>
      <p:ext uri="{BB962C8B-B14F-4D97-AF65-F5344CB8AC3E}">
        <p14:creationId xmlns:p14="http://schemas.microsoft.com/office/powerpoint/2010/main" val="2216108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slideLayout" Target="../slideLayouts/slideLayout34.xml"/><Relationship Id="rId18" Type="http://schemas.openxmlformats.org/officeDocument/2006/relationships/slideLayout" Target="../slideLayouts/slideLayout39.xml"/><Relationship Id="rId3" Type="http://schemas.openxmlformats.org/officeDocument/2006/relationships/slideLayout" Target="../slideLayouts/slideLayout24.xml"/><Relationship Id="rId21" Type="http://schemas.openxmlformats.org/officeDocument/2006/relationships/slideLayout" Target="../slideLayouts/slideLayout42.xml"/><Relationship Id="rId7" Type="http://schemas.openxmlformats.org/officeDocument/2006/relationships/slideLayout" Target="../slideLayouts/slideLayout28.xml"/><Relationship Id="rId12" Type="http://schemas.openxmlformats.org/officeDocument/2006/relationships/slideLayout" Target="../slideLayouts/slideLayout33.xml"/><Relationship Id="rId17" Type="http://schemas.openxmlformats.org/officeDocument/2006/relationships/slideLayout" Target="../slideLayouts/slideLayout38.xml"/><Relationship Id="rId2" Type="http://schemas.openxmlformats.org/officeDocument/2006/relationships/slideLayout" Target="../slideLayouts/slideLayout23.xml"/><Relationship Id="rId16" Type="http://schemas.openxmlformats.org/officeDocument/2006/relationships/slideLayout" Target="../slideLayouts/slideLayout37.xml"/><Relationship Id="rId20" Type="http://schemas.openxmlformats.org/officeDocument/2006/relationships/slideLayout" Target="../slideLayouts/slideLayout41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slideLayout" Target="../slideLayouts/slideLayout32.xml"/><Relationship Id="rId24" Type="http://schemas.openxmlformats.org/officeDocument/2006/relationships/image" Target="../media/image3.png"/><Relationship Id="rId5" Type="http://schemas.openxmlformats.org/officeDocument/2006/relationships/slideLayout" Target="../slideLayouts/slideLayout26.xml"/><Relationship Id="rId15" Type="http://schemas.openxmlformats.org/officeDocument/2006/relationships/slideLayout" Target="../slideLayouts/slideLayout36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31.xml"/><Relationship Id="rId19" Type="http://schemas.openxmlformats.org/officeDocument/2006/relationships/slideLayout" Target="../slideLayouts/slideLayout40.xml"/><Relationship Id="rId4" Type="http://schemas.openxmlformats.org/officeDocument/2006/relationships/slideLayout" Target="../slideLayouts/slideLayout25.xml"/><Relationship Id="rId9" Type="http://schemas.openxmlformats.org/officeDocument/2006/relationships/slideLayout" Target="../slideLayouts/slideLayout30.xml"/><Relationship Id="rId14" Type="http://schemas.openxmlformats.org/officeDocument/2006/relationships/slideLayout" Target="../slideLayouts/slideLayout35.xml"/><Relationship Id="rId2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8" name="Google Shape;118;p23"/>
          <p:cNvPicPr preferRelativeResize="0"/>
          <p:nvPr userDrawn="1"/>
        </p:nvPicPr>
        <p:blipFill rotWithShape="1">
          <a:blip r:embed="rId24">
            <a:alphaModFix/>
          </a:blip>
          <a:srcRect t="27877" b="25427"/>
          <a:stretch/>
        </p:blipFill>
        <p:spPr>
          <a:xfrm>
            <a:off x="9095397" y="0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  <p:sldLayoutId id="2147483666" r:id="rId19"/>
    <p:sldLayoutId id="2147483667" r:id="rId20"/>
    <p:sldLayoutId id="2147483668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3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r" rtl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r" rtl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pic>
        <p:nvPicPr>
          <p:cNvPr id="8" name="Graphic 21"/>
          <p:cNvPicPr>
            <a:picLocks noChangeAspect="1"/>
          </p:cNvPicPr>
          <p:nvPr userDrawn="1"/>
        </p:nvPicPr>
        <p:blipFill rotWithShape="1">
          <a:blip r:embed="rId2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388721" y="0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848880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  <p:sldLayoutId id="2147483695" r:id="rId13"/>
    <p:sldLayoutId id="2147483696" r:id="rId14"/>
    <p:sldLayoutId id="2147483697" r:id="rId15"/>
    <p:sldLayoutId id="2147483698" r:id="rId16"/>
    <p:sldLayoutId id="2147483699" r:id="rId17"/>
    <p:sldLayoutId id="2147483700" r:id="rId18"/>
    <p:sldLayoutId id="2147483701" r:id="rId19"/>
    <p:sldLayoutId id="2147483702" r:id="rId20"/>
    <p:sldLayoutId id="2147483703" r:id="rId2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5.em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e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11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3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s://ieltsonlinetests.com/" TargetMode="External"/><Relationship Id="rId3" Type="http://schemas.openxmlformats.org/officeDocument/2006/relationships/hyperlink" Target="https://www.ieltsolve.com/" TargetMode="External"/><Relationship Id="rId7" Type="http://schemas.openxmlformats.org/officeDocument/2006/relationships/hyperlink" Target="https://learnenglish.britishcouncil.org/skills/reading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3.xml"/><Relationship Id="rId6" Type="http://schemas.openxmlformats.org/officeDocument/2006/relationships/hyperlink" Target="https://www.ielts.org/about-the-test/sample-test-questions" TargetMode="External"/><Relationship Id="rId11" Type="http://schemas.openxmlformats.org/officeDocument/2006/relationships/hyperlink" Target="https://www.cambridgeenglish.org/learning-english/exams/ielts/" TargetMode="External"/><Relationship Id="rId5" Type="http://schemas.openxmlformats.org/officeDocument/2006/relationships/hyperlink" Target="https://takeielts.britishcouncil.org/" TargetMode="External"/><Relationship Id="rId10" Type="http://schemas.openxmlformats.org/officeDocument/2006/relationships/hyperlink" Target="https://www.examenglish.com/IELTS/IELTS_reading.html" TargetMode="External"/><Relationship Id="rId4" Type="http://schemas.openxmlformats.org/officeDocument/2006/relationships/hyperlink" Target="https://ieltstrainingonline.com/" TargetMode="External"/><Relationship Id="rId9" Type="http://schemas.openxmlformats.org/officeDocument/2006/relationships/hyperlink" Target="https://mini-ielts.com/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3"/>
          <p:cNvSpPr/>
          <p:nvPr/>
        </p:nvSpPr>
        <p:spPr>
          <a:xfrm rot="10800000" flipH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1" name="Google Shape;111;p23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175" r="4175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8627"/>
            </a:srgbClr>
          </a:solidFill>
          <a:ln>
            <a:noFill/>
          </a:ln>
        </p:spPr>
      </p:pic>
      <p:sp>
        <p:nvSpPr>
          <p:cNvPr id="112" name="Google Shape;112;p23"/>
          <p:cNvSpPr txBox="1"/>
          <p:nvPr/>
        </p:nvSpPr>
        <p:spPr>
          <a:xfrm>
            <a:off x="7065143" y="2371122"/>
            <a:ext cx="498490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IELTS Preparation 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lang="en-US" sz="4400" b="1" i="0" u="none" strike="noStrike" cap="none" dirty="0">
                <a:solidFill>
                  <a:srgbClr val="FF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Mini-Course</a:t>
            </a:r>
            <a:endParaRPr sz="1400" b="0" i="0" u="none" strike="noStrike" cap="none" dirty="0">
              <a:solidFill>
                <a:srgbClr val="FF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23"/>
          <p:cNvSpPr/>
          <p:nvPr/>
        </p:nvSpPr>
        <p:spPr>
          <a:xfrm>
            <a:off x="6384738" y="4232260"/>
            <a:ext cx="3516608" cy="529167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rgbClr val="8E5A6D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4</a:t>
            </a:r>
          </a:p>
        </p:txBody>
      </p:sp>
      <p:sp>
        <p:nvSpPr>
          <p:cNvPr id="115" name="Google Shape;115;p23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en-US" sz="2800" b="1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23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" name="Google Shape;118;p23"/>
          <p:cNvPicPr preferRelativeResize="0"/>
          <p:nvPr/>
        </p:nvPicPr>
        <p:blipFill rotWithShape="1">
          <a:blip r:embed="rId4">
            <a:alphaModFix/>
          </a:blip>
          <a:srcRect t="27877" b="25427"/>
          <a:stretch/>
        </p:blipFill>
        <p:spPr>
          <a:xfrm>
            <a:off x="9095397" y="0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97"/>
    </mc:Choice>
    <mc:Fallback xmlns="">
      <p:transition spd="slow" advTm="929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/>
          <p:cNvSpPr/>
          <p:nvPr/>
        </p:nvSpPr>
        <p:spPr>
          <a:xfrm>
            <a:off x="617275" y="1231800"/>
            <a:ext cx="10812600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/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  <a:tabLst/>
              <a:defRPr/>
            </a:pPr>
            <a:endParaRPr kumimoji="0" sz="2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8" name="Google Shape;128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/>
          <p:cNvSpPr txBox="1"/>
          <p:nvPr/>
        </p:nvSpPr>
        <p:spPr>
          <a:xfrm>
            <a:off x="762125" y="3140204"/>
            <a:ext cx="9862800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4000" b="1" dirty="0">
                <a:solidFill>
                  <a:srgbClr val="FF0000"/>
                </a:solidFill>
              </a:rPr>
              <a:t>Mastering the IELTS Reading Test</a:t>
            </a:r>
            <a:endParaRPr kumimoji="0" lang="en-US" sz="40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A80F1794-3C69-9A77-B7E9-41FE90AC7F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8A21BE21-0744-B01B-43A7-DDB254D2E73B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112F6F6F-E4EB-9233-802D-50CC6B62C058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2538FCDE-3E9C-B4EE-DCFF-95EBF5D03BD5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096F4F48-31F5-0440-44C9-D98C2EC2868F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62D5DB6D-D565-68F3-7E98-D6F7BCE93FD2}"/>
              </a:ext>
            </a:extLst>
          </p:cNvPr>
          <p:cNvSpPr txBox="1"/>
          <p:nvPr/>
        </p:nvSpPr>
        <p:spPr>
          <a:xfrm>
            <a:off x="617276" y="1401139"/>
            <a:ext cx="10812600" cy="3970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3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🎯 Objectives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600" b="0" i="0" u="none" strike="noStrike" kern="0" cap="none" spc="0" normalizeH="0" baseline="0" noProof="0" dirty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By the end of the lesson, students will be able to: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Understand the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format, timing, and difficulty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of the Reading test.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lang="en-US" sz="2000" dirty="0"/>
              <a:t>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Apply key strategies: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skimming, scanning, detailed reading, paraphrasing.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lang="en-US" sz="2000" dirty="0"/>
              <a:t>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Identify and answer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10 question types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confidently.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lang="en-US" sz="2000" dirty="0"/>
              <a:t>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Use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time management techniques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to finish all 40 questions.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lang="en-US" sz="2000" dirty="0"/>
              <a:t>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Avoid common traps, such as matching distractors and paraphrase confusion.</a:t>
            </a:r>
          </a:p>
        </p:txBody>
      </p:sp>
    </p:spTree>
    <p:extLst>
      <p:ext uri="{BB962C8B-B14F-4D97-AF65-F5344CB8AC3E}">
        <p14:creationId xmlns:p14="http://schemas.microsoft.com/office/powerpoint/2010/main" val="2413477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BACB4D25-5BF0-DDAD-96F7-27C1EE411D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D1761B44-111F-4572-DE95-20B6C34AD086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EC8273EC-7A9F-075A-8E81-67F0BA122F54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C3E2C208-A338-692C-F4D0-5A4D53CFB286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497B7F8F-DB8B-A526-493E-31D9E82A1238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DEF86D18-FCFB-C896-3F9C-7B6188B145B3}"/>
              </a:ext>
            </a:extLst>
          </p:cNvPr>
          <p:cNvSpPr txBox="1"/>
          <p:nvPr/>
        </p:nvSpPr>
        <p:spPr>
          <a:xfrm>
            <a:off x="762124" y="1401139"/>
            <a:ext cx="10490593" cy="14772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Lead-in</a:t>
            </a: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tabLst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Why is IELTS Reading difficult for you?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677B493-A6AA-BA55-98EF-E3DEBBEE5EFB}"/>
              </a:ext>
            </a:extLst>
          </p:cNvPr>
          <p:cNvSpPr txBox="1"/>
          <p:nvPr/>
        </p:nvSpPr>
        <p:spPr>
          <a:xfrm>
            <a:off x="1153149" y="3678655"/>
            <a:ext cx="59381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0070C0"/>
                </a:solidFill>
              </a:rPr>
              <a:t>Vocabulary➡ Time pressure➡ Long passages➡ Similar words (paraphrasing)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4069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BCE0FF12-E232-B750-EBE9-385837D9ED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64C20F9D-FAE7-8113-410E-DD2055977BD9}"/>
              </a:ext>
            </a:extLst>
          </p:cNvPr>
          <p:cNvSpPr/>
          <p:nvPr/>
        </p:nvSpPr>
        <p:spPr>
          <a:xfrm>
            <a:off x="617275" y="1231800"/>
            <a:ext cx="10812600" cy="546083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2E633C99-671D-7E0B-2077-1A5201FEF42C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3BD7120A-FC62-E38F-3FCA-A61D34669AAF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A6B885BE-5C00-BF52-7573-7D2DDF53545C}"/>
              </a:ext>
            </a:extLst>
          </p:cNvPr>
          <p:cNvSpPr txBox="1"/>
          <p:nvPr/>
        </p:nvSpPr>
        <p:spPr>
          <a:xfrm>
            <a:off x="762124" y="1401139"/>
            <a:ext cx="10490593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buNone/>
            </a:pPr>
            <a:endParaRPr lang="en-US" sz="2400" b="1" dirty="0">
              <a:solidFill>
                <a:srgbClr val="FF0000"/>
              </a:solidFill>
            </a:endParaRPr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85934A12-1579-EF2B-059A-476BC1088BC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5154710"/>
              </p:ext>
            </p:extLst>
          </p:nvPr>
        </p:nvGraphicFramePr>
        <p:xfrm>
          <a:off x="762124" y="335903"/>
          <a:ext cx="6214197" cy="6545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Document" r:id="rId3" imgW="5912781" imgH="7911887" progId="Word.Document.8">
                  <p:embed/>
                </p:oleObj>
              </mc:Choice>
              <mc:Fallback>
                <p:oleObj name="Document" r:id="rId3" imgW="5912781" imgH="7911887" progId="Word.Document.8">
                  <p:embed/>
                  <p:pic>
                    <p:nvPicPr>
                      <p:cNvPr id="5" name="Object 4">
                        <a:extLst>
                          <a:ext uri="{FF2B5EF4-FFF2-40B4-BE49-F238E27FC236}">
                            <a16:creationId xmlns:a16="http://schemas.microsoft.com/office/drawing/2014/main" id="{4DDFC71B-81F6-492D-AF60-1AFA58F956A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62124" y="335903"/>
                        <a:ext cx="6214197" cy="65456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Google Shape;172;p27">
            <a:extLst>
              <a:ext uri="{FF2B5EF4-FFF2-40B4-BE49-F238E27FC236}">
                <a16:creationId xmlns:a16="http://schemas.microsoft.com/office/drawing/2014/main" id="{4EA47A27-DFFD-02FE-C039-2A41D19C5695}"/>
              </a:ext>
            </a:extLst>
          </p:cNvPr>
          <p:cNvSpPr txBox="1"/>
          <p:nvPr/>
        </p:nvSpPr>
        <p:spPr>
          <a:xfrm>
            <a:off x="7465944" y="1813909"/>
            <a:ext cx="3712129" cy="7078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IELTS Listening and Reading Answer Sheet</a:t>
            </a:r>
          </a:p>
        </p:txBody>
      </p:sp>
      <p:graphicFrame>
        <p:nvGraphicFramePr>
          <p:cNvPr id="6" name="Object 5">
            <a:extLst>
              <a:ext uri="{FF2B5EF4-FFF2-40B4-BE49-F238E27FC236}">
                <a16:creationId xmlns:a16="http://schemas.microsoft.com/office/drawing/2014/main" id="{07223A37-7B99-3F57-A552-E9F84DF3463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0214519"/>
              </p:ext>
            </p:extLst>
          </p:nvPr>
        </p:nvGraphicFramePr>
        <p:xfrm>
          <a:off x="7465944" y="3417652"/>
          <a:ext cx="2803954" cy="9957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ackager Shell Object" showAsIcon="1" r:id="rId5" imgW="2133797" imgH="526962" progId="Package">
                  <p:embed/>
                </p:oleObj>
              </mc:Choice>
              <mc:Fallback>
                <p:oleObj name="Packager Shell Object" showAsIcon="1" r:id="rId5" imgW="2133797" imgH="526962" progId="Package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27F8F382-014E-414E-87CB-EDC445770496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7465944" y="3417652"/>
                        <a:ext cx="2803954" cy="9957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6251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CC412CDC-4DE5-F61F-A0F8-5DF77D90C3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1CBF6C9D-AAA5-7495-B85B-8F37D52F2E65}"/>
              </a:ext>
            </a:extLst>
          </p:cNvPr>
          <p:cNvSpPr/>
          <p:nvPr/>
        </p:nvSpPr>
        <p:spPr>
          <a:xfrm>
            <a:off x="681135" y="1324946"/>
            <a:ext cx="10748740" cy="5132853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en-US"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04C24333-587E-B21C-D457-0397A2D56DA2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5B07A64C-9D8E-3A47-1E94-2CF17B094E38}"/>
              </a:ext>
            </a:extLst>
          </p:cNvPr>
          <p:cNvSpPr txBox="1"/>
          <p:nvPr/>
        </p:nvSpPr>
        <p:spPr>
          <a:xfrm>
            <a:off x="765775" y="677821"/>
            <a:ext cx="4702800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>
              <a:buSzPts val="2300"/>
            </a:pPr>
            <a:r>
              <a:rPr lang="en-US" sz="2400" b="1" dirty="0">
                <a:solidFill>
                  <a:srgbClr val="FF0000"/>
                </a:solidFill>
              </a:rPr>
              <a:t>Test Structure</a:t>
            </a:r>
            <a:endParaRPr sz="2300" b="1" i="1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1908BD5-0BC4-E27D-53A4-6F9C6878F9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0140208"/>
              </p:ext>
            </p:extLst>
          </p:nvPr>
        </p:nvGraphicFramePr>
        <p:xfrm>
          <a:off x="1408922" y="2361133"/>
          <a:ext cx="8341567" cy="2320916"/>
        </p:xfrm>
        <a:graphic>
          <a:graphicData uri="http://schemas.openxmlformats.org/drawingml/2006/table">
            <a:tbl>
              <a:tblPr/>
              <a:tblGrid>
                <a:gridCol w="3229565">
                  <a:extLst>
                    <a:ext uri="{9D8B030D-6E8A-4147-A177-3AD203B41FA5}">
                      <a16:colId xmlns:a16="http://schemas.microsoft.com/office/drawing/2014/main" val="3021642801"/>
                    </a:ext>
                  </a:extLst>
                </a:gridCol>
                <a:gridCol w="5112002">
                  <a:extLst>
                    <a:ext uri="{9D8B030D-6E8A-4147-A177-3AD203B41FA5}">
                      <a16:colId xmlns:a16="http://schemas.microsoft.com/office/drawing/2014/main" val="3042438180"/>
                    </a:ext>
                  </a:extLst>
                </a:gridCol>
              </a:tblGrid>
              <a:tr h="23658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Feature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US" sz="1800" b="1" dirty="0">
                          <a:solidFill>
                            <a:srgbClr val="FF0000"/>
                          </a:solidFill>
                        </a:rPr>
                        <a:t>Academic Reading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93563991"/>
                  </a:ext>
                </a:extLst>
              </a:tr>
              <a:tr h="236581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US" sz="1800" dirty="0"/>
                        <a:t>Passages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US" sz="1800" dirty="0"/>
                        <a:t>3 long texts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2098342"/>
                  </a:ext>
                </a:extLst>
              </a:tr>
              <a:tr h="28976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US" sz="1800"/>
                        <a:t>Questions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US" sz="1800"/>
                        <a:t>40 total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8350774"/>
                  </a:ext>
                </a:extLst>
              </a:tr>
              <a:tr h="471952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US" sz="1800" dirty="0"/>
                        <a:t>Time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US" sz="1800" b="1" dirty="0"/>
                        <a:t>60 minutes (no extra transfer time)</a:t>
                      </a:r>
                      <a:endParaRPr lang="en-US" sz="18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02910488"/>
                  </a:ext>
                </a:extLst>
              </a:tr>
              <a:tr h="492604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US" sz="1800" dirty="0"/>
                        <a:t>Sources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US" sz="1800" dirty="0"/>
                        <a:t>Journals, magazines, newspapers, textbooks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068299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3020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9CEC40D0-4293-4A87-1B76-4EEDB53002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5014863D-3716-6628-4E27-87CFFB840923}"/>
              </a:ext>
            </a:extLst>
          </p:cNvPr>
          <p:cNvSpPr/>
          <p:nvPr/>
        </p:nvSpPr>
        <p:spPr>
          <a:xfrm>
            <a:off x="139959" y="1231800"/>
            <a:ext cx="11289916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r>
              <a:rPr lang="en-US" sz="2400" b="1" dirty="0"/>
              <a:t>Difficulty increases from Passage 1 → 2 → 3.</a:t>
            </a:r>
            <a:endParaRPr lang="en-US" sz="2400" dirty="0"/>
          </a:p>
          <a:p>
            <a:pPr>
              <a:buNone/>
            </a:pPr>
            <a:r>
              <a:rPr lang="en-US" sz="2400" b="1" dirty="0"/>
              <a:t>Key skills:</a:t>
            </a:r>
            <a:endParaRPr lang="en-US" sz="24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Understanding paraphrasing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Recognizing synonyms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/>
              <a:t>Reading fast with accuracy</a:t>
            </a: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F116625A-B659-9581-AAE9-86F8DCFF0403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543DE601-F2FF-62CC-8479-C0BD5E25EE80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0757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F37F197C-6AA6-CD0B-0D96-36F6ECBEAC4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16205EC6-A00B-9B23-7E12-AB1B536FC5EE}"/>
              </a:ext>
            </a:extLst>
          </p:cNvPr>
          <p:cNvSpPr/>
          <p:nvPr/>
        </p:nvSpPr>
        <p:spPr>
          <a:xfrm>
            <a:off x="681135" y="1324946"/>
            <a:ext cx="10748740" cy="5132853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en-US"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EA748342-B9FB-E45A-CF69-EEA7488525D1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BDF196C9-8DCB-BC96-157F-ADFEBBF3113D}"/>
              </a:ext>
            </a:extLst>
          </p:cNvPr>
          <p:cNvSpPr txBox="1"/>
          <p:nvPr/>
        </p:nvSpPr>
        <p:spPr>
          <a:xfrm>
            <a:off x="765775" y="677821"/>
            <a:ext cx="4702800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>
              <a:buSzPts val="2300"/>
            </a:pPr>
            <a:r>
              <a:rPr lang="en-US" sz="2400" b="1" dirty="0">
                <a:solidFill>
                  <a:srgbClr val="FF0000"/>
                </a:solidFill>
              </a:rPr>
              <a:t>Types of questions: </a:t>
            </a:r>
            <a:endParaRPr sz="2300" b="1" i="1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D7E847BC-F9DD-2052-2373-4A3252D9E2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2475055"/>
              </p:ext>
            </p:extLst>
          </p:nvPr>
        </p:nvGraphicFramePr>
        <p:xfrm>
          <a:off x="762125" y="1529942"/>
          <a:ext cx="10612916" cy="4572000"/>
        </p:xfrm>
        <a:graphic>
          <a:graphicData uri="http://schemas.openxmlformats.org/drawingml/2006/table">
            <a:tbl>
              <a:tblPr/>
              <a:tblGrid>
                <a:gridCol w="10612916">
                  <a:extLst>
                    <a:ext uri="{9D8B030D-6E8A-4147-A177-3AD203B41FA5}">
                      <a16:colId xmlns:a16="http://schemas.microsoft.com/office/drawing/2014/main" val="1612213891"/>
                    </a:ext>
                  </a:extLst>
                </a:gridCol>
              </a:tblGrid>
              <a:tr h="289767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 dirty="0">
                          <a:solidFill>
                            <a:srgbClr val="0070C0"/>
                          </a:solidFill>
                        </a:rPr>
                        <a:t>A- Multiple choices </a:t>
                      </a:r>
                    </a:p>
                    <a:p>
                      <a:pPr>
                        <a:buNone/>
                      </a:pPr>
                      <a:endParaRPr lang="en-US" sz="1600" dirty="0"/>
                    </a:p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US" sz="1800" b="1" dirty="0"/>
                        <a:t>Focus on:</a:t>
                      </a:r>
                    </a:p>
                    <a:p>
                      <a:pPr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synonyms</a:t>
                      </a:r>
                    </a:p>
                    <a:p>
                      <a:pPr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distractors</a:t>
                      </a:r>
                    </a:p>
                    <a:p>
                      <a:pPr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en-US" sz="1800" dirty="0"/>
                        <a:t>eliminating wrong answers</a:t>
                      </a:r>
                    </a:p>
                    <a:p>
                      <a:pPr>
                        <a:lnSpc>
                          <a:spcPct val="150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sz="1800" dirty="0"/>
                    </a:p>
                    <a:p>
                      <a:pPr>
                        <a:lnSpc>
                          <a:spcPct val="150000"/>
                        </a:lnSpc>
                        <a:buNone/>
                      </a:pPr>
                      <a:r>
                        <a:rPr lang="en-US" sz="1800" dirty="0"/>
                        <a:t>Tip: Underline the part of the text that supports the answer.</a:t>
                      </a:r>
                    </a:p>
                    <a:p>
                      <a:pPr>
                        <a:buNone/>
                      </a:pPr>
                      <a:br>
                        <a:rPr lang="en-US" sz="1600" dirty="0"/>
                      </a:br>
                      <a:endParaRPr lang="en-US" sz="1600" dirty="0"/>
                    </a:p>
                    <a:p>
                      <a:pPr>
                        <a:buNone/>
                      </a:pPr>
                      <a:endParaRPr lang="en-US" sz="1600" dirty="0"/>
                    </a:p>
                    <a:p>
                      <a:pPr>
                        <a:buNone/>
                      </a:pPr>
                      <a:endParaRPr lang="en-US" sz="1600" dirty="0"/>
                    </a:p>
                    <a:p>
                      <a:pPr>
                        <a:buNone/>
                      </a:pPr>
                      <a:endParaRPr lang="en-US" sz="1600" dirty="0"/>
                    </a:p>
                    <a:p>
                      <a:pPr>
                        <a:buNone/>
                      </a:pPr>
                      <a:endParaRPr lang="en-US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8350774"/>
                  </a:ext>
                </a:extLst>
              </a:tr>
            </a:tbl>
          </a:graphicData>
        </a:graphic>
      </p:graphicFrame>
      <p:graphicFrame>
        <p:nvGraphicFramePr>
          <p:cNvPr id="11" name="Object 10">
            <a:extLst>
              <a:ext uri="{FF2B5EF4-FFF2-40B4-BE49-F238E27FC236}">
                <a16:creationId xmlns:a16="http://schemas.microsoft.com/office/drawing/2014/main" id="{68E84BFA-1B39-84E9-314E-890236CADE6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1828864"/>
              </p:ext>
            </p:extLst>
          </p:nvPr>
        </p:nvGraphicFramePr>
        <p:xfrm>
          <a:off x="5078510" y="2303625"/>
          <a:ext cx="5651694" cy="6355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ackager Shell Object" showAsIcon="1" r:id="rId3" imgW="5608440" imgH="481320" progId="Package">
                  <p:embed/>
                </p:oleObj>
              </mc:Choice>
              <mc:Fallback>
                <p:oleObj name="Packager Shell Object" showAsIcon="1" r:id="rId3" imgW="5608440" imgH="481320" progId="Package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4046ABC7-2427-4EF5-B906-7E6DF7764A8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078510" y="2303625"/>
                        <a:ext cx="5651694" cy="63551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2785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AE0C097B-B037-547C-3C04-A6BC590A24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26C701FF-5AD7-98E8-0571-03F3EAE2B023}"/>
              </a:ext>
            </a:extLst>
          </p:cNvPr>
          <p:cNvSpPr/>
          <p:nvPr/>
        </p:nvSpPr>
        <p:spPr>
          <a:xfrm>
            <a:off x="681135" y="1324946"/>
            <a:ext cx="10748740" cy="5132853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en-US"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B79BC2DD-DD3E-F95C-310D-2769A5A2D24D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5E1D0653-E463-FAEA-575C-2D0C53772250}"/>
              </a:ext>
            </a:extLst>
          </p:cNvPr>
          <p:cNvSpPr txBox="1"/>
          <p:nvPr/>
        </p:nvSpPr>
        <p:spPr>
          <a:xfrm>
            <a:off x="765775" y="677821"/>
            <a:ext cx="4702800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>
              <a:buSzPts val="2300"/>
            </a:pPr>
            <a:r>
              <a:rPr lang="en-US" sz="2400" b="1" dirty="0">
                <a:solidFill>
                  <a:srgbClr val="FF0000"/>
                </a:solidFill>
              </a:rPr>
              <a:t>Types of questions: </a:t>
            </a:r>
            <a:endParaRPr sz="2300" b="1" i="1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BB75E98-50F5-982D-9C09-F676A3CA1C5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9882702"/>
              </p:ext>
            </p:extLst>
          </p:nvPr>
        </p:nvGraphicFramePr>
        <p:xfrm>
          <a:off x="762125" y="1529942"/>
          <a:ext cx="10612916" cy="5364480"/>
        </p:xfrm>
        <a:graphic>
          <a:graphicData uri="http://schemas.openxmlformats.org/drawingml/2006/table">
            <a:tbl>
              <a:tblPr/>
              <a:tblGrid>
                <a:gridCol w="10612916">
                  <a:extLst>
                    <a:ext uri="{9D8B030D-6E8A-4147-A177-3AD203B41FA5}">
                      <a16:colId xmlns:a16="http://schemas.microsoft.com/office/drawing/2014/main" val="1612213891"/>
                    </a:ext>
                  </a:extLst>
                </a:gridCol>
              </a:tblGrid>
              <a:tr h="289767">
                <a:tc>
                  <a:txBody>
                    <a:bodyPr/>
                    <a:lstStyle/>
                    <a:p>
                      <a:pPr>
                        <a:buNone/>
                      </a:pPr>
                      <a:br>
                        <a:rPr lang="en-US" sz="1600" dirty="0"/>
                      </a:br>
                      <a:r>
                        <a:rPr lang="en-US" sz="2000" b="1" i="0" u="none" strike="noStrike" cap="none" dirty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B- True / False / Not given (Identify Information)</a:t>
                      </a:r>
                      <a:br>
                        <a:rPr lang="en-US" sz="1600" dirty="0"/>
                      </a:br>
                      <a:r>
                        <a:rPr lang="en-US" sz="1600" dirty="0"/>
                        <a:t> </a:t>
                      </a:r>
                      <a:br>
                        <a:rPr lang="en-US" sz="1600" dirty="0"/>
                      </a:br>
                      <a:r>
                        <a:rPr lang="en-US" sz="1600" dirty="0"/>
                        <a:t>     True : You can find it in the text.</a:t>
                      </a:r>
                      <a:br>
                        <a:rPr lang="en-US" sz="1600" dirty="0"/>
                      </a:br>
                      <a:br>
                        <a:rPr lang="en-US" sz="1600" dirty="0"/>
                      </a:br>
                      <a:r>
                        <a:rPr lang="en-US" sz="1600" dirty="0"/>
                        <a:t>     False: You can find it in the text, but it has incorrect / false information, the passage states the opposite of </a:t>
                      </a:r>
                      <a:br>
                        <a:rPr lang="en-US" sz="1600" dirty="0"/>
                      </a:br>
                      <a:r>
                        <a:rPr lang="en-US" sz="1600" dirty="0"/>
                        <a:t>                           the statement. </a:t>
                      </a:r>
                      <a:br>
                        <a:rPr lang="en-US" sz="1600" dirty="0"/>
                      </a:br>
                      <a:br>
                        <a:rPr lang="en-US" sz="1600" dirty="0"/>
                      </a:br>
                      <a:r>
                        <a:rPr lang="en-US" sz="1600" dirty="0"/>
                        <a:t>     Not Given  : You cannot find it in the text, or there are not information regarding it.</a:t>
                      </a:r>
                    </a:p>
                    <a:p>
                      <a:pPr>
                        <a:buNone/>
                      </a:pPr>
                      <a:endParaRPr lang="en-US" sz="1600" dirty="0"/>
                    </a:p>
                    <a:p>
                      <a:pPr>
                        <a:buNone/>
                      </a:pPr>
                      <a:endParaRPr lang="en-US" sz="1600" dirty="0"/>
                    </a:p>
                    <a:p>
                      <a:pPr>
                        <a:buNone/>
                      </a:pPr>
                      <a:endParaRPr lang="en-US" sz="1600" dirty="0"/>
                    </a:p>
                    <a:p>
                      <a:pPr>
                        <a:buNone/>
                      </a:pPr>
                      <a:endParaRPr lang="en-US" sz="1600" dirty="0"/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2000" b="1" i="0" u="none" strike="noStrike" cap="none" dirty="0">
                          <a:solidFill>
                            <a:srgbClr val="0070C0"/>
                          </a:solidFill>
                          <a:latin typeface="+mn-lt"/>
                          <a:ea typeface="+mn-ea"/>
                          <a:cs typeface="+mn-cs"/>
                          <a:sym typeface="Arial"/>
                        </a:rPr>
                        <a:t>C- Yes / No / Not Given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sz="1600" dirty="0"/>
                        <a:t>(same as TFNG but tests </a:t>
                      </a:r>
                      <a:r>
                        <a:rPr lang="en-US" sz="1600" dirty="0">
                          <a:solidFill>
                            <a:srgbClr val="0070C0"/>
                          </a:solidFill>
                        </a:rPr>
                        <a:t>the writer’s opinion / claims</a:t>
                      </a:r>
                      <a:r>
                        <a:rPr lang="en-US" sz="1600" dirty="0"/>
                        <a:t>)</a:t>
                      </a:r>
                    </a:p>
                    <a:p>
                      <a:pPr>
                        <a:buNone/>
                      </a:pPr>
                      <a:endParaRPr lang="en-US" sz="1600" dirty="0"/>
                    </a:p>
                    <a:p>
                      <a:pPr>
                        <a:buNone/>
                      </a:pPr>
                      <a:endParaRPr lang="en-US" sz="1600" dirty="0"/>
                    </a:p>
                    <a:p>
                      <a:pPr>
                        <a:buNone/>
                      </a:pPr>
                      <a:endParaRPr lang="en-US" sz="1600" dirty="0"/>
                    </a:p>
                    <a:p>
                      <a:pPr>
                        <a:buNone/>
                      </a:pPr>
                      <a:endParaRPr lang="en-US" sz="1600" dirty="0"/>
                    </a:p>
                    <a:p>
                      <a:pPr>
                        <a:buNone/>
                      </a:pPr>
                      <a:endParaRPr lang="en-US" sz="1600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08350774"/>
                  </a:ext>
                </a:extLst>
              </a:tr>
            </a:tbl>
          </a:graphicData>
        </a:graphic>
      </p:graphicFrame>
      <p:graphicFrame>
        <p:nvGraphicFramePr>
          <p:cNvPr id="12" name="Object 11">
            <a:extLst>
              <a:ext uri="{FF2B5EF4-FFF2-40B4-BE49-F238E27FC236}">
                <a16:creationId xmlns:a16="http://schemas.microsoft.com/office/drawing/2014/main" id="{32826FA6-1D23-4317-150A-7B70589BD42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4134941"/>
              </p:ext>
            </p:extLst>
          </p:nvPr>
        </p:nvGraphicFramePr>
        <p:xfrm>
          <a:off x="4158674" y="3949254"/>
          <a:ext cx="7289800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ackager Shell Object" showAsIcon="1" r:id="rId3" imgW="7289948" imgH="526962" progId="Package">
                  <p:embed/>
                </p:oleObj>
              </mc:Choice>
              <mc:Fallback>
                <p:oleObj name="Packager Shell Object" showAsIcon="1" r:id="rId3" imgW="7289948" imgH="526962" progId="Package">
                  <p:embed/>
                  <p:pic>
                    <p:nvPicPr>
                      <p:cNvPr id="12" name="Object 11">
                        <a:extLst>
                          <a:ext uri="{FF2B5EF4-FFF2-40B4-BE49-F238E27FC236}">
                            <a16:creationId xmlns:a16="http://schemas.microsoft.com/office/drawing/2014/main" id="{73E706C2-9305-39FA-B759-5E07E281E7C4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158674" y="3949254"/>
                        <a:ext cx="7289800" cy="527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>
            <a:extLst>
              <a:ext uri="{FF2B5EF4-FFF2-40B4-BE49-F238E27FC236}">
                <a16:creationId xmlns:a16="http://schemas.microsoft.com/office/drawing/2014/main" id="{99CC8FD5-9836-9368-729C-624D7DFBDDB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82494167"/>
              </p:ext>
            </p:extLst>
          </p:nvPr>
        </p:nvGraphicFramePr>
        <p:xfrm>
          <a:off x="6736702" y="5465472"/>
          <a:ext cx="3377682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ackager Shell Object" showAsIcon="1" r:id="rId5" imgW="2514551" imgH="526962" progId="Package">
                  <p:embed/>
                </p:oleObj>
              </mc:Choice>
              <mc:Fallback>
                <p:oleObj name="Packager Shell Object" showAsIcon="1" r:id="rId5" imgW="2514551" imgH="526962" progId="Package">
                  <p:embed/>
                  <p:pic>
                    <p:nvPicPr>
                      <p:cNvPr id="13" name="Object 12">
                        <a:extLst>
                          <a:ext uri="{FF2B5EF4-FFF2-40B4-BE49-F238E27FC236}">
                            <a16:creationId xmlns:a16="http://schemas.microsoft.com/office/drawing/2014/main" id="{3F3AC8FD-BC99-0741-0313-02BC29A089DA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736702" y="5465472"/>
                        <a:ext cx="3377682" cy="527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0345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BD31F621-3F6D-4CA5-5713-2E47E4BD03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9922B247-193E-F6E8-AD0C-A51EF64FD9FB}"/>
              </a:ext>
            </a:extLst>
          </p:cNvPr>
          <p:cNvSpPr/>
          <p:nvPr/>
        </p:nvSpPr>
        <p:spPr>
          <a:xfrm>
            <a:off x="681135" y="1324946"/>
            <a:ext cx="10748740" cy="5132853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en-US"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37046A87-7F60-0716-AA58-AE88188E6757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9D75FF3B-919C-49F6-B3F9-64B4E6A13DF8}"/>
              </a:ext>
            </a:extLst>
          </p:cNvPr>
          <p:cNvSpPr txBox="1"/>
          <p:nvPr/>
        </p:nvSpPr>
        <p:spPr>
          <a:xfrm>
            <a:off x="765775" y="677821"/>
            <a:ext cx="4702800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>
              <a:buSzPts val="2300"/>
            </a:pPr>
            <a:r>
              <a:rPr lang="en-US" sz="2400" b="1" dirty="0">
                <a:solidFill>
                  <a:srgbClr val="FF0000"/>
                </a:solidFill>
              </a:rPr>
              <a:t>Types of questions: </a:t>
            </a:r>
            <a:endParaRPr sz="2300" b="1" i="1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AB2C380-2183-8051-83DD-8F591094CB76}"/>
              </a:ext>
            </a:extLst>
          </p:cNvPr>
          <p:cNvSpPr txBox="1"/>
          <p:nvPr/>
        </p:nvSpPr>
        <p:spPr>
          <a:xfrm>
            <a:off x="891891" y="1577829"/>
            <a:ext cx="9306468" cy="44935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000" b="1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D- Matching Headings</a:t>
            </a:r>
          </a:p>
          <a:p>
            <a:pPr>
              <a:lnSpc>
                <a:spcPct val="150000"/>
              </a:lnSpc>
              <a:buNone/>
            </a:pPr>
            <a:r>
              <a:rPr lang="en-US" sz="1800" b="1" dirty="0"/>
              <a:t>Steps:</a:t>
            </a:r>
          </a:p>
          <a:p>
            <a:pPr>
              <a:lnSpc>
                <a:spcPct val="150000"/>
              </a:lnSpc>
              <a:buFont typeface="+mj-lt"/>
              <a:buAutoNum type="arabicPeriod"/>
            </a:pPr>
            <a:r>
              <a:rPr lang="en-US" sz="1800" dirty="0"/>
              <a:t>Read headings first → underline keywords</a:t>
            </a:r>
          </a:p>
          <a:p>
            <a:pPr>
              <a:lnSpc>
                <a:spcPct val="150000"/>
              </a:lnSpc>
              <a:buFont typeface="+mj-lt"/>
              <a:buAutoNum type="arabicPeriod"/>
            </a:pPr>
            <a:r>
              <a:rPr lang="en-US" sz="1800" dirty="0"/>
              <a:t>Read first &amp; last sentences of each paragraph</a:t>
            </a:r>
          </a:p>
          <a:p>
            <a:pPr>
              <a:lnSpc>
                <a:spcPct val="150000"/>
              </a:lnSpc>
              <a:buFont typeface="+mj-lt"/>
              <a:buAutoNum type="arabicPeriod"/>
            </a:pPr>
            <a:r>
              <a:rPr lang="en-US" sz="1800" dirty="0"/>
              <a:t>Choose the </a:t>
            </a:r>
            <a:r>
              <a:rPr lang="en-US" sz="1800" b="1" dirty="0"/>
              <a:t>main idea</a:t>
            </a:r>
            <a:r>
              <a:rPr lang="en-US" sz="1800" dirty="0"/>
              <a:t>, not details</a:t>
            </a:r>
          </a:p>
          <a:p>
            <a:pPr>
              <a:buFont typeface="+mj-lt"/>
              <a:buAutoNum type="arabicPeriod"/>
            </a:pPr>
            <a:endParaRPr lang="en-US" dirty="0"/>
          </a:p>
          <a:p>
            <a:pPr>
              <a:buFont typeface="+mj-lt"/>
              <a:buAutoNum type="arabicPeriod"/>
            </a:pPr>
            <a:endParaRPr lang="en-US" dirty="0"/>
          </a:p>
          <a:p>
            <a:pPr>
              <a:buFont typeface="+mj-lt"/>
              <a:buAutoNum type="arabicPeriod"/>
            </a:pPr>
            <a:endParaRPr lang="en-US" dirty="0"/>
          </a:p>
          <a:p>
            <a:pPr>
              <a:buFont typeface="+mj-lt"/>
              <a:buAutoNum type="arabicPeriod"/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E- Matching Information</a:t>
            </a:r>
          </a:p>
          <a:p>
            <a:pPr>
              <a:lnSpc>
                <a:spcPct val="150000"/>
              </a:lnSpc>
            </a:pPr>
            <a:r>
              <a:rPr lang="en-US" sz="1800" dirty="0"/>
              <a:t>Find </a:t>
            </a:r>
            <a:r>
              <a:rPr lang="en-US" sz="1800" b="1" dirty="0"/>
              <a:t>specific detail</a:t>
            </a:r>
            <a:r>
              <a:rPr lang="en-US" sz="1800" dirty="0"/>
              <a:t> in the paragraph, not the heading.</a:t>
            </a:r>
            <a:br>
              <a:rPr lang="en-US" sz="1800" dirty="0"/>
            </a:br>
            <a:endParaRPr lang="en-US" dirty="0"/>
          </a:p>
          <a:p>
            <a:pPr>
              <a:buFont typeface="+mj-lt"/>
              <a:buAutoNum type="arabicPeriod"/>
            </a:pPr>
            <a:endParaRPr lang="en-US" dirty="0"/>
          </a:p>
        </p:txBody>
      </p:sp>
      <p:graphicFrame>
        <p:nvGraphicFramePr>
          <p:cNvPr id="9" name="Object 8">
            <a:extLst>
              <a:ext uri="{FF2B5EF4-FFF2-40B4-BE49-F238E27FC236}">
                <a16:creationId xmlns:a16="http://schemas.microsoft.com/office/drawing/2014/main" id="{B4336836-BA93-2BBE-EE3C-52AC11B9897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38114718"/>
              </p:ext>
            </p:extLst>
          </p:nvPr>
        </p:nvGraphicFramePr>
        <p:xfrm>
          <a:off x="3977951" y="3780361"/>
          <a:ext cx="5988050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ackager Shell Object" showAsIcon="1" r:id="rId3" imgW="5987890" imgH="526962" progId="Package">
                  <p:embed/>
                </p:oleObj>
              </mc:Choice>
              <mc:Fallback>
                <p:oleObj name="Packager Shell Object" showAsIcon="1" r:id="rId3" imgW="5987890" imgH="526962" progId="Package">
                  <p:embed/>
                  <p:pic>
                    <p:nvPicPr>
                      <p:cNvPr id="14" name="Object 13">
                        <a:extLst>
                          <a:ext uri="{FF2B5EF4-FFF2-40B4-BE49-F238E27FC236}">
                            <a16:creationId xmlns:a16="http://schemas.microsoft.com/office/drawing/2014/main" id="{5B589F2B-D2FA-4F54-A2DF-9311462FFBE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77951" y="3780361"/>
                        <a:ext cx="5988050" cy="527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53547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52E2B643-8294-F693-67A0-F704049843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2789F1C1-D8F2-F76F-2CCA-816FD3A74F75}"/>
              </a:ext>
            </a:extLst>
          </p:cNvPr>
          <p:cNvSpPr/>
          <p:nvPr/>
        </p:nvSpPr>
        <p:spPr>
          <a:xfrm>
            <a:off x="681135" y="1324946"/>
            <a:ext cx="10748740" cy="5132853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en-US"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652010AF-15C8-4578-A80C-A0E69198200F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3F478B09-487C-D839-C91C-F0F826974BBF}"/>
              </a:ext>
            </a:extLst>
          </p:cNvPr>
          <p:cNvSpPr txBox="1"/>
          <p:nvPr/>
        </p:nvSpPr>
        <p:spPr>
          <a:xfrm>
            <a:off x="765775" y="677821"/>
            <a:ext cx="4702800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>
              <a:buSzPts val="2300"/>
            </a:pPr>
            <a:r>
              <a:rPr lang="en-US" sz="2400" b="1" dirty="0">
                <a:solidFill>
                  <a:srgbClr val="FF0000"/>
                </a:solidFill>
              </a:rPr>
              <a:t>Types of questions: </a:t>
            </a:r>
            <a:endParaRPr sz="2300" b="1" i="1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AD41762-B280-0EF3-A7DE-7B40DC7158A9}"/>
              </a:ext>
            </a:extLst>
          </p:cNvPr>
          <p:cNvSpPr txBox="1"/>
          <p:nvPr/>
        </p:nvSpPr>
        <p:spPr>
          <a:xfrm>
            <a:off x="882391" y="1529942"/>
            <a:ext cx="9306468" cy="47397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F- Matching features: </a:t>
            </a:r>
          </a:p>
          <a:p>
            <a:pPr>
              <a:lnSpc>
                <a:spcPct val="150000"/>
              </a:lnSpc>
            </a:pPr>
            <a:r>
              <a:rPr lang="en-US" sz="1800" dirty="0"/>
              <a:t>Match a statement to a list of options.  Ex. Countries with culture, research with research findings, age group to a characteristic. </a:t>
            </a:r>
            <a:br>
              <a:rPr lang="en-US" sz="1800" dirty="0"/>
            </a:br>
            <a:br>
              <a:rPr lang="en-US" sz="1800" dirty="0"/>
            </a:br>
            <a:endParaRPr lang="en-US" sz="1800" dirty="0"/>
          </a:p>
          <a:p>
            <a:r>
              <a:rPr lang="en-US" sz="2000" b="1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G- Sentence Completion / Summary Completion</a:t>
            </a:r>
          </a:p>
          <a:p>
            <a:pPr>
              <a:buFont typeface="+mj-lt"/>
              <a:buAutoNum type="arabicPeriod"/>
            </a:pPr>
            <a:endParaRPr lang="en-US" dirty="0"/>
          </a:p>
          <a:p>
            <a:pPr>
              <a:buFont typeface="+mj-lt"/>
              <a:buAutoNum type="arabicPeriod"/>
            </a:pPr>
            <a:endParaRPr lang="en-US" dirty="0"/>
          </a:p>
          <a:p>
            <a:pPr>
              <a:buFont typeface="+mj-lt"/>
              <a:buAutoNum type="arabicPeriod"/>
            </a:pPr>
            <a:endParaRPr lang="en-US" dirty="0"/>
          </a:p>
          <a:p>
            <a:pPr>
              <a:buFont typeface="+mj-lt"/>
              <a:buAutoNum type="arabicPeriod"/>
            </a:pPr>
            <a:endParaRPr lang="en-US" dirty="0"/>
          </a:p>
          <a:p>
            <a:pPr>
              <a:buFont typeface="+mj-lt"/>
              <a:buAutoNum type="arabicPeriod"/>
            </a:pPr>
            <a:endParaRPr lang="en-US" dirty="0"/>
          </a:p>
          <a:p>
            <a:pPr>
              <a:buFont typeface="+mj-lt"/>
              <a:buAutoNum type="arabicPeriod"/>
            </a:pPr>
            <a:endParaRPr lang="en-US" dirty="0"/>
          </a:p>
          <a:p>
            <a:pPr>
              <a:buFont typeface="+mj-lt"/>
              <a:buAutoNum type="arabicPeriod"/>
            </a:pPr>
            <a:endParaRPr lang="en-US" dirty="0"/>
          </a:p>
          <a:p>
            <a:pPr>
              <a:buFont typeface="+mj-lt"/>
              <a:buAutoNum type="arabicPeriod"/>
            </a:pPr>
            <a:endParaRPr lang="en-US" dirty="0"/>
          </a:p>
          <a:p>
            <a:pPr>
              <a:buFont typeface="+mj-lt"/>
              <a:buAutoNum type="arabicPeriod"/>
            </a:pPr>
            <a:endParaRPr lang="en-US" dirty="0"/>
          </a:p>
          <a:p>
            <a:pPr>
              <a:buFont typeface="+mj-lt"/>
              <a:buAutoNum type="arabicPeriod"/>
            </a:pPr>
            <a:endParaRPr lang="en-US" dirty="0"/>
          </a:p>
          <a:p>
            <a:pPr>
              <a:buFont typeface="+mj-lt"/>
              <a:buAutoNum type="arabicPeriod"/>
            </a:pPr>
            <a:endParaRPr lang="en-US" dirty="0"/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F6F36AF0-0E07-F55B-3EEC-4843580F2D3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74979777"/>
              </p:ext>
            </p:extLst>
          </p:nvPr>
        </p:nvGraphicFramePr>
        <p:xfrm>
          <a:off x="6096000" y="2588013"/>
          <a:ext cx="2525486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ackager Shell Object" showAsIcon="1" r:id="rId3" imgW="2127090" imgH="526962" progId="Package">
                  <p:embed/>
                </p:oleObj>
              </mc:Choice>
              <mc:Fallback>
                <p:oleObj name="Packager Shell Object" showAsIcon="1" r:id="rId3" imgW="2127090" imgH="526962" progId="Package">
                  <p:embed/>
                  <p:pic>
                    <p:nvPicPr>
                      <p:cNvPr id="8" name="Object 7">
                        <a:extLst>
                          <a:ext uri="{FF2B5EF4-FFF2-40B4-BE49-F238E27FC236}">
                            <a16:creationId xmlns:a16="http://schemas.microsoft.com/office/drawing/2014/main" id="{9F202876-810D-4FB3-862D-4E2BF65E99A9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096000" y="2588013"/>
                        <a:ext cx="2525486" cy="527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34E0460D-AEA6-B9B3-5DFB-7E612EC2B79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0815780"/>
              </p:ext>
            </p:extLst>
          </p:nvPr>
        </p:nvGraphicFramePr>
        <p:xfrm>
          <a:off x="2845059" y="4110745"/>
          <a:ext cx="8464550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ackager Shell Object" showAsIcon="1" r:id="rId5" imgW="8464562" imgH="526962" progId="Package">
                  <p:embed/>
                </p:oleObj>
              </mc:Choice>
              <mc:Fallback>
                <p:oleObj name="Packager Shell Object" showAsIcon="1" r:id="rId5" imgW="8464562" imgH="526962" progId="Package">
                  <p:embed/>
                  <p:pic>
                    <p:nvPicPr>
                      <p:cNvPr id="9" name="Object 8">
                        <a:extLst>
                          <a:ext uri="{FF2B5EF4-FFF2-40B4-BE49-F238E27FC236}">
                            <a16:creationId xmlns:a16="http://schemas.microsoft.com/office/drawing/2014/main" id="{D93C9304-C99A-4C66-A5EC-8F28449BD6E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2845059" y="4110745"/>
                        <a:ext cx="8464550" cy="527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11B1208C-2392-AC41-92DF-161EA578ECD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1100109"/>
              </p:ext>
            </p:extLst>
          </p:nvPr>
        </p:nvGraphicFramePr>
        <p:xfrm>
          <a:off x="2117725" y="5020747"/>
          <a:ext cx="7956550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ackager Shell Object" showAsIcon="1" r:id="rId7" imgW="7956365" imgH="526962" progId="Package">
                  <p:embed/>
                </p:oleObj>
              </mc:Choice>
              <mc:Fallback>
                <p:oleObj name="Packager Shell Object" showAsIcon="1" r:id="rId7" imgW="7956365" imgH="526962" progId="Package">
                  <p:embed/>
                  <p:pic>
                    <p:nvPicPr>
                      <p:cNvPr id="10" name="Object 9">
                        <a:extLst>
                          <a:ext uri="{FF2B5EF4-FFF2-40B4-BE49-F238E27FC236}">
                            <a16:creationId xmlns:a16="http://schemas.microsoft.com/office/drawing/2014/main" id="{67A049D7-5AB7-4312-BCB3-3F5EE04E9D9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2117725" y="5020747"/>
                        <a:ext cx="7956550" cy="527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69679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FB8D0472-2242-6ED6-52FC-ACC0B5DE7F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4D799F8B-0B99-89C3-3EA1-FE9FF3147EEF}"/>
              </a:ext>
            </a:extLst>
          </p:cNvPr>
          <p:cNvSpPr/>
          <p:nvPr/>
        </p:nvSpPr>
        <p:spPr>
          <a:xfrm>
            <a:off x="681135" y="1324946"/>
            <a:ext cx="10748740" cy="5132853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en-US" sz="1800" b="0" i="0" u="none" strike="noStrike" cap="none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58A24AF7-7B27-BDB6-836C-45A7026C981A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B504EE04-BFF7-B1BE-E983-22645B1A1CA0}"/>
              </a:ext>
            </a:extLst>
          </p:cNvPr>
          <p:cNvSpPr txBox="1"/>
          <p:nvPr/>
        </p:nvSpPr>
        <p:spPr>
          <a:xfrm>
            <a:off x="765775" y="677821"/>
            <a:ext cx="4702800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>
              <a:buSzPts val="2300"/>
            </a:pPr>
            <a:r>
              <a:rPr lang="en-US" sz="2400" b="1" dirty="0">
                <a:solidFill>
                  <a:srgbClr val="FF0000"/>
                </a:solidFill>
              </a:rPr>
              <a:t>Types of questions: </a:t>
            </a:r>
            <a:endParaRPr sz="2300" b="1" i="1" u="none" strike="noStrike" cap="none" dirty="0">
              <a:solidFill>
                <a:srgbClr val="FF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E4CFD46-6C7A-C27B-C303-EBED9A26859E}"/>
              </a:ext>
            </a:extLst>
          </p:cNvPr>
          <p:cNvSpPr txBox="1"/>
          <p:nvPr/>
        </p:nvSpPr>
        <p:spPr>
          <a:xfrm>
            <a:off x="815341" y="1529942"/>
            <a:ext cx="10138798" cy="37702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000" b="1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H- Diagram / Table / Flowchart Completion</a:t>
            </a:r>
          </a:p>
          <a:p>
            <a:pPr>
              <a:lnSpc>
                <a:spcPct val="150000"/>
              </a:lnSpc>
              <a:buNone/>
            </a:pPr>
            <a:r>
              <a:rPr lang="en-US" sz="1800" dirty="0"/>
              <a:t>Predict what kind of word fits before reading.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rgbClr val="0070C0"/>
                </a:solidFill>
                <a:latin typeface="+mn-lt"/>
                <a:ea typeface="+mn-ea"/>
                <a:cs typeface="+mn-cs"/>
              </a:rPr>
              <a:t>I- Short Answer Questions</a:t>
            </a:r>
          </a:p>
          <a:p>
            <a:pPr>
              <a:lnSpc>
                <a:spcPct val="150000"/>
              </a:lnSpc>
            </a:pPr>
            <a:r>
              <a:rPr lang="en-US" sz="1800" b="1" dirty="0"/>
              <a:t>Maximum number of words</a:t>
            </a:r>
            <a:r>
              <a:rPr lang="en-US" sz="1800" dirty="0"/>
              <a:t> must be respected.</a:t>
            </a:r>
            <a:br>
              <a:rPr lang="en-US" sz="1800" dirty="0"/>
            </a:br>
            <a:r>
              <a:rPr lang="en-US" sz="1800" dirty="0"/>
              <a:t>E.g., "NO MORE THAN TWO WORDS" → (2 words max).</a:t>
            </a:r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  <p:graphicFrame>
        <p:nvGraphicFramePr>
          <p:cNvPr id="2" name="Object 1">
            <a:extLst>
              <a:ext uri="{FF2B5EF4-FFF2-40B4-BE49-F238E27FC236}">
                <a16:creationId xmlns:a16="http://schemas.microsoft.com/office/drawing/2014/main" id="{7F8528F5-B784-6DB8-3989-414A5D82F91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98398528"/>
              </p:ext>
            </p:extLst>
          </p:nvPr>
        </p:nvGraphicFramePr>
        <p:xfrm>
          <a:off x="2921777" y="2447792"/>
          <a:ext cx="7956550" cy="527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Packager Shell Object" showAsIcon="1" r:id="rId3" imgW="7956365" imgH="526962" progId="Package">
                  <p:embed/>
                </p:oleObj>
              </mc:Choice>
              <mc:Fallback>
                <p:oleObj name="Packager Shell Object" showAsIcon="1" r:id="rId3" imgW="7956365" imgH="526962" progId="Package">
                  <p:embed/>
                  <p:pic>
                    <p:nvPicPr>
                      <p:cNvPr id="11" name="Object 10">
                        <a:extLst>
                          <a:ext uri="{FF2B5EF4-FFF2-40B4-BE49-F238E27FC236}">
                            <a16:creationId xmlns:a16="http://schemas.microsoft.com/office/drawing/2014/main" id="{FC90E360-594F-41A0-96EA-4834E30083B3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921777" y="2447792"/>
                        <a:ext cx="7956550" cy="5270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5885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B05AFA2B-9664-C6A1-1ABC-19C6BE8DF0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E1A7084F-493E-9858-3442-72AD8A54328F}"/>
              </a:ext>
            </a:extLst>
          </p:cNvPr>
          <p:cNvSpPr/>
          <p:nvPr/>
        </p:nvSpPr>
        <p:spPr>
          <a:xfrm>
            <a:off x="681135" y="1324946"/>
            <a:ext cx="10748740" cy="5132853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lang="en-US"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DDECCCBB-FFF2-0F9F-F51F-02AA9380A6C2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ECEE6674-06F8-4FF3-C556-6FA936F46B40}"/>
              </a:ext>
            </a:extLst>
          </p:cNvPr>
          <p:cNvSpPr txBox="1"/>
          <p:nvPr/>
        </p:nvSpPr>
        <p:spPr>
          <a:xfrm>
            <a:off x="765775" y="677821"/>
            <a:ext cx="5625694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lvl="0">
              <a:buSzPts val="2300"/>
            </a:pPr>
            <a:r>
              <a:rPr lang="fr-FR" sz="2400" b="1" dirty="0">
                <a:solidFill>
                  <a:srgbClr val="FF0000"/>
                </a:solidFill>
              </a:rPr>
              <a:t>Time Management Techniques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1DDA38-FA72-F3B5-7059-B2E0AE653CF4}"/>
              </a:ext>
            </a:extLst>
          </p:cNvPr>
          <p:cNvSpPr txBox="1"/>
          <p:nvPr/>
        </p:nvSpPr>
        <p:spPr>
          <a:xfrm>
            <a:off x="975867" y="1592331"/>
            <a:ext cx="9306468" cy="39190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Spend </a:t>
            </a:r>
            <a:r>
              <a:rPr lang="en-US" sz="2200" b="1" dirty="0"/>
              <a:t>15 minutes per passage</a:t>
            </a:r>
            <a:r>
              <a:rPr lang="en-US" sz="2200" dirty="0"/>
              <a:t>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Do easy questions first (sentence completion, matching).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Guess if unsure (no negative marking).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Last 5 minutes: check spelling &amp; word count. 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Don’t spend a lot of time on one question, you have to balance. </a:t>
            </a:r>
            <a:r>
              <a:rPr lang="en-US" sz="1800" dirty="0"/>
              <a:t>If You don’t know the answer, just mark it and come back to it later. </a:t>
            </a:r>
            <a:br>
              <a:rPr lang="en-US" sz="1800" dirty="0"/>
            </a:br>
            <a:endParaRPr lang="en-US" sz="1800" dirty="0"/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4264875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28FEFDD0-B1E3-8029-0EF4-3488FF4805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7CB00988-0874-AFE9-8F5D-35EF7862B419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8988C9AD-A161-1419-7AD6-47108CD4D25A}"/>
              </a:ext>
            </a:extLst>
          </p:cNvPr>
          <p:cNvSpPr txBox="1"/>
          <p:nvPr/>
        </p:nvSpPr>
        <p:spPr>
          <a:xfrm>
            <a:off x="762125" y="541668"/>
            <a:ext cx="7160039" cy="4924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buClrTx/>
              <a:defRPr/>
            </a:pPr>
            <a:r>
              <a:rPr lang="en-US" sz="2600" b="1" kern="1200" dirty="0">
                <a:solidFill>
                  <a:srgbClr val="FF0000"/>
                </a:solidFill>
                <a:latin typeface="Century Gothic" panose="020F0302020204030204"/>
              </a:rPr>
              <a:t> IELTS Listening &amp; Reading Band Score</a:t>
            </a: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572D7E04-5A21-175F-C361-3BD38FFBA43F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070B4C60-6904-3DC8-7355-CE1A854AEA68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A268300F-32B6-2FFD-31D2-0BC76FDD9F91}"/>
              </a:ext>
            </a:extLst>
          </p:cNvPr>
          <p:cNvSpPr txBox="1"/>
          <p:nvPr/>
        </p:nvSpPr>
        <p:spPr>
          <a:xfrm>
            <a:off x="762125" y="1328741"/>
            <a:ext cx="10490593" cy="10156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</a:b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 panose="020F0302020204030204"/>
                <a:ea typeface="+mn-ea"/>
                <a:cs typeface="+mn-cs"/>
              </a:rPr>
            </a:b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entury Gothic" panose="020F03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94A9EB3-2C32-0A7D-39EB-C9F6C5D7E31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125" y="1231789"/>
            <a:ext cx="5333875" cy="52260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80130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7131673D-BA42-74B5-F6DA-330603D281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16863DD3-6D21-BB5E-CB04-EC2A190CBB27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15C32CBD-EFC6-B403-DE06-1EDA1C34DF2B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87E1E8FC-3DA7-783E-932B-C855C534D4E3}"/>
              </a:ext>
            </a:extLst>
          </p:cNvPr>
          <p:cNvSpPr txBox="1"/>
          <p:nvPr/>
        </p:nvSpPr>
        <p:spPr>
          <a:xfrm>
            <a:off x="762124" y="493166"/>
            <a:ext cx="5630619" cy="7386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>
              <a:lnSpc>
                <a:spcPct val="150000"/>
              </a:lnSpc>
              <a:buClrTx/>
              <a:defRPr/>
            </a:pPr>
            <a:r>
              <a:rPr lang="en-US" sz="2800" b="1">
                <a:solidFill>
                  <a:srgbClr val="FF0000"/>
                </a:solidFill>
              </a:rPr>
              <a:t>Essential Reading Strategies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9519BE99-05C5-AC12-3135-CA01EDE90B14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3F4C747C-CF5C-3755-035E-91689F9E882B}"/>
              </a:ext>
            </a:extLst>
          </p:cNvPr>
          <p:cNvSpPr txBox="1"/>
          <p:nvPr/>
        </p:nvSpPr>
        <p:spPr>
          <a:xfrm>
            <a:off x="731146" y="1303775"/>
            <a:ext cx="10490593" cy="47089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200" b="1" dirty="0"/>
              <a:t>1️⃣ </a:t>
            </a:r>
            <a:r>
              <a:rPr lang="en-US" sz="2200" b="1" dirty="0">
                <a:solidFill>
                  <a:schemeClr val="accent1"/>
                </a:solidFill>
              </a:rPr>
              <a:t>Skimming</a:t>
            </a:r>
            <a:r>
              <a:rPr lang="en-US" sz="2200" b="1" dirty="0"/>
              <a:t> </a:t>
            </a:r>
          </a:p>
          <a:p>
            <a:pPr>
              <a:lnSpc>
                <a:spcPct val="150000"/>
              </a:lnSpc>
              <a:buNone/>
            </a:pPr>
            <a:r>
              <a:rPr lang="en-US" sz="2200" b="1" dirty="0"/>
              <a:t>Purpose: </a:t>
            </a:r>
            <a:r>
              <a:rPr lang="en-US" sz="2200" dirty="0"/>
              <a:t>To get the </a:t>
            </a:r>
            <a:r>
              <a:rPr lang="en-US" sz="2200" i="1" dirty="0"/>
              <a:t>general idea </a:t>
            </a:r>
            <a:r>
              <a:rPr lang="en-US" sz="2200" dirty="0"/>
              <a:t>or overall meaning of a text.</a:t>
            </a:r>
          </a:p>
          <a:p>
            <a:pPr>
              <a:lnSpc>
                <a:spcPct val="150000"/>
              </a:lnSpc>
              <a:buNone/>
            </a:pPr>
            <a:r>
              <a:rPr lang="en-US" sz="2000" b="1" dirty="0"/>
              <a:t>When to use it:</a:t>
            </a:r>
            <a:r>
              <a:rPr lang="en-US" sz="2000" dirty="0"/>
              <a:t> Before reading in detail, or when the question asks about the main idea, purpose, or general topic.</a:t>
            </a:r>
          </a:p>
          <a:p>
            <a:pPr>
              <a:lnSpc>
                <a:spcPct val="150000"/>
              </a:lnSpc>
              <a:buNone/>
            </a:pPr>
            <a:r>
              <a:rPr lang="en-US" sz="2000" b="1" dirty="0"/>
              <a:t>How to skim:</a:t>
            </a:r>
            <a:endParaRPr lang="en-US" sz="2000" dirty="0"/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Read the </a:t>
            </a:r>
            <a:r>
              <a:rPr lang="en-US" sz="2000" b="1" dirty="0"/>
              <a:t>title</a:t>
            </a:r>
            <a:r>
              <a:rPr lang="en-US" sz="2000" dirty="0"/>
              <a:t>, </a:t>
            </a:r>
            <a:r>
              <a:rPr lang="en-US" sz="2000" b="1" dirty="0"/>
              <a:t>headings</a:t>
            </a:r>
            <a:r>
              <a:rPr lang="en-US" sz="2000" dirty="0"/>
              <a:t>, and </a:t>
            </a:r>
            <a:r>
              <a:rPr lang="en-US" sz="2000" b="1" dirty="0"/>
              <a:t>subheadings</a:t>
            </a:r>
            <a:r>
              <a:rPr lang="en-US" sz="2000" dirty="0"/>
              <a:t>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Read the </a:t>
            </a:r>
            <a:r>
              <a:rPr lang="en-US" sz="2000" b="1" dirty="0"/>
              <a:t>first and last paragraph</a:t>
            </a:r>
            <a:r>
              <a:rPr lang="en-US" sz="2000" dirty="0"/>
              <a:t> quickly.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Read the </a:t>
            </a:r>
            <a:r>
              <a:rPr lang="en-US" sz="2000" b="1" dirty="0"/>
              <a:t>first sentence</a:t>
            </a:r>
            <a:r>
              <a:rPr lang="en-US" sz="2000" dirty="0"/>
              <a:t> of each paragraph (topic sentence).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Let your eyes move fast—don’t stop for unknown words</a:t>
            </a:r>
            <a:r>
              <a:rPr lang="en-US" sz="32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66172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71E70578-D229-14FE-E7FA-702F39044F5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79DD9E47-4FD5-545C-098B-6A5A37741A7B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CE37B560-FF88-44F2-D082-9C7EFE53182F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DE9B7893-A1E2-8A2A-B505-F51A7D42AB78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9ECB935E-EE7C-874C-CE6A-04AB3DA9CEFD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E46CD126-B12B-6729-E1EF-269079ABD77E}"/>
              </a:ext>
            </a:extLst>
          </p:cNvPr>
          <p:cNvSpPr txBox="1"/>
          <p:nvPr/>
        </p:nvSpPr>
        <p:spPr>
          <a:xfrm>
            <a:off x="762125" y="1186683"/>
            <a:ext cx="10490593" cy="55861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200" b="1" dirty="0"/>
              <a:t>2️⃣ </a:t>
            </a:r>
            <a:r>
              <a:rPr lang="en-US" sz="2200" b="1" dirty="0">
                <a:solidFill>
                  <a:schemeClr val="accent1"/>
                </a:solidFill>
              </a:rPr>
              <a:t>Scanning</a:t>
            </a:r>
          </a:p>
          <a:p>
            <a:pPr>
              <a:lnSpc>
                <a:spcPct val="150000"/>
              </a:lnSpc>
              <a:buNone/>
            </a:pPr>
            <a:r>
              <a:rPr lang="en-US" sz="2000" b="1" dirty="0"/>
              <a:t>Purpose: </a:t>
            </a:r>
            <a:r>
              <a:rPr lang="en-US" sz="2000" dirty="0"/>
              <a:t>To find </a:t>
            </a:r>
            <a:r>
              <a:rPr lang="en-US" sz="2000" i="1" dirty="0"/>
              <a:t>specific information</a:t>
            </a:r>
            <a:r>
              <a:rPr lang="en-US" sz="2000" dirty="0"/>
              <a:t> quickly.</a:t>
            </a:r>
          </a:p>
          <a:p>
            <a:pPr>
              <a:buNone/>
            </a:pPr>
            <a:r>
              <a:rPr lang="en-US" sz="2000" b="1" dirty="0"/>
              <a:t>When to use it:</a:t>
            </a:r>
            <a:br>
              <a:rPr lang="en-US" sz="2000" dirty="0"/>
            </a:br>
            <a:r>
              <a:rPr lang="en-US" sz="2000" dirty="0"/>
              <a:t>When the question asks about: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a </a:t>
            </a:r>
            <a:r>
              <a:rPr lang="en-US" sz="1600" b="1" dirty="0"/>
              <a:t>name</a:t>
            </a:r>
            <a:endParaRPr lang="en-US" sz="16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a </a:t>
            </a:r>
            <a:r>
              <a:rPr lang="en-US" sz="1600" b="1" dirty="0"/>
              <a:t>number</a:t>
            </a:r>
            <a:endParaRPr lang="en-US" sz="16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a </a:t>
            </a:r>
            <a:r>
              <a:rPr lang="en-US" sz="1600" b="1" dirty="0"/>
              <a:t>date</a:t>
            </a:r>
            <a:endParaRPr lang="en-US" sz="16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a </a:t>
            </a:r>
            <a:r>
              <a:rPr lang="en-US" sz="1600" b="1" dirty="0"/>
              <a:t>place</a:t>
            </a:r>
            <a:endParaRPr lang="en-US" sz="16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1600" dirty="0"/>
              <a:t>a </a:t>
            </a:r>
            <a:r>
              <a:rPr lang="en-US" sz="1600" b="1" dirty="0"/>
              <a:t>percentage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2000" dirty="0"/>
          </a:p>
          <a:p>
            <a:pPr>
              <a:buNone/>
            </a:pPr>
            <a:r>
              <a:rPr lang="en-US" sz="2000" b="1" dirty="0"/>
              <a:t>How to scan:</a:t>
            </a:r>
            <a:endParaRPr lang="en-US" sz="20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Don’t read everything.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Move your eyes quickly down the page.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Look for </a:t>
            </a:r>
            <a:r>
              <a:rPr lang="en-US" sz="2000" b="1" dirty="0"/>
              <a:t>keywords</a:t>
            </a:r>
            <a:r>
              <a:rPr lang="en-US" sz="2000" dirty="0"/>
              <a:t> or </a:t>
            </a:r>
            <a:r>
              <a:rPr lang="en-US" sz="2000" b="1" dirty="0"/>
              <a:t>numbers</a:t>
            </a:r>
            <a:r>
              <a:rPr lang="en-US" sz="2000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/>
              <a:t>Use </a:t>
            </a:r>
            <a:r>
              <a:rPr lang="en-US" sz="2000" b="1" dirty="0"/>
              <a:t>capital letters</a:t>
            </a:r>
            <a:r>
              <a:rPr lang="en-US" sz="2000" dirty="0"/>
              <a:t>, </a:t>
            </a:r>
            <a:r>
              <a:rPr lang="en-US" sz="2000" b="1" dirty="0"/>
              <a:t>bold words</a:t>
            </a:r>
            <a:r>
              <a:rPr lang="en-US" sz="2000" dirty="0"/>
              <a:t>, and </a:t>
            </a:r>
            <a:r>
              <a:rPr lang="en-US" sz="2000" b="1" dirty="0"/>
              <a:t>numbers</a:t>
            </a:r>
            <a:r>
              <a:rPr lang="en-US" sz="2000" dirty="0"/>
              <a:t> to guide you.</a:t>
            </a:r>
          </a:p>
          <a:p>
            <a:pPr>
              <a:buNone/>
            </a:pPr>
            <a:endParaRPr lang="en-US" sz="2400" dirty="0"/>
          </a:p>
          <a:p>
            <a:pPr>
              <a:buNone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586072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B89D7EA9-ABA3-C9A0-A84C-E326FE67DC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0CFB318B-37DE-715A-274C-F46F394981DA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F1E32111-9F7C-097D-A51D-CA38CCBBBE74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D43CCBC6-D9BA-B05C-1051-D02E5F67692C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DEFBDFE4-B4B6-6B84-E4EB-E11F527FAD63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B1B10C0D-82E4-DD65-9843-DD7972AE1E97}"/>
              </a:ext>
            </a:extLst>
          </p:cNvPr>
          <p:cNvSpPr txBox="1"/>
          <p:nvPr/>
        </p:nvSpPr>
        <p:spPr>
          <a:xfrm>
            <a:off x="762124" y="1401139"/>
            <a:ext cx="10490593" cy="39087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200" b="1" dirty="0">
                <a:solidFill>
                  <a:schemeClr val="accent1"/>
                </a:solidFill>
              </a:rPr>
              <a:t>3️⃣ Understanding Paraphrasing</a:t>
            </a:r>
          </a:p>
          <a:p>
            <a:pPr>
              <a:lnSpc>
                <a:spcPct val="150000"/>
              </a:lnSpc>
              <a:buNone/>
            </a:pPr>
            <a:r>
              <a:rPr lang="en-US" sz="2200" dirty="0"/>
              <a:t>Examples: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“rise” → “increase”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“young people” → “the youth”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“causes” → “leads to”</a:t>
            </a:r>
          </a:p>
          <a:p>
            <a:pPr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“dangerous” → “poses a risk”</a:t>
            </a:r>
          </a:p>
          <a:p>
            <a:pPr>
              <a:buNone/>
            </a:pPr>
            <a:endParaRPr lang="en-US" sz="2200" dirty="0"/>
          </a:p>
          <a:p>
            <a:pPr>
              <a:buNone/>
            </a:pP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48341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3E321322-958C-0780-A5AC-90120BC59E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A97CCFEE-A50D-4D5A-9866-6AD0FB44C43D}"/>
              </a:ext>
            </a:extLst>
          </p:cNvPr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88A503AE-7666-CA3B-0C88-22D28B476684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A21A7ACB-FACF-AFB5-7575-555FB8FA0957}"/>
              </a:ext>
            </a:extLst>
          </p:cNvPr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endParaRPr sz="2800" b="0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D4E2AE4E-CB6B-133F-E823-3449E4013832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3318A65E-7D9B-BCE2-C0F9-CAD2345FA459}"/>
              </a:ext>
            </a:extLst>
          </p:cNvPr>
          <p:cNvSpPr txBox="1"/>
          <p:nvPr/>
        </p:nvSpPr>
        <p:spPr>
          <a:xfrm>
            <a:off x="617275" y="1253396"/>
            <a:ext cx="10490593" cy="48936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lnSpc>
                <a:spcPct val="150000"/>
              </a:lnSpc>
              <a:buNone/>
            </a:pPr>
            <a:r>
              <a:rPr lang="en-US" sz="2400" b="1" dirty="0">
                <a:solidFill>
                  <a:schemeClr val="accent1"/>
                </a:solidFill>
              </a:rPr>
              <a:t>4️⃣ Read the Instructions carefully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Sometimes they will tell you write </a:t>
            </a:r>
            <a:r>
              <a:rPr lang="en-US" sz="1800" b="1" dirty="0">
                <a:solidFill>
                  <a:schemeClr val="tx1"/>
                </a:solidFill>
              </a:rPr>
              <a:t>3 words or less </a:t>
            </a:r>
            <a:br>
              <a:rPr lang="en-US" sz="1800" dirty="0">
                <a:solidFill>
                  <a:schemeClr val="tx1"/>
                </a:solidFill>
              </a:rPr>
            </a:br>
            <a:r>
              <a:rPr lang="en-US" sz="1800" dirty="0">
                <a:solidFill>
                  <a:schemeClr val="tx1"/>
                </a:solidFill>
              </a:rPr>
              <a:t>For example, if the answer is “</a:t>
            </a:r>
            <a:r>
              <a:rPr lang="en-US" sz="1800" b="1" dirty="0">
                <a:solidFill>
                  <a:srgbClr val="C00000"/>
                </a:solidFill>
              </a:rPr>
              <a:t>The tomb of the pharaoh</a:t>
            </a:r>
            <a:r>
              <a:rPr lang="en-US" sz="1800" dirty="0">
                <a:solidFill>
                  <a:schemeClr val="tx1"/>
                </a:solidFill>
              </a:rPr>
              <a:t>” and you write it as it is, </a:t>
            </a:r>
            <a:r>
              <a:rPr lang="en-US" sz="1800" b="1" dirty="0">
                <a:solidFill>
                  <a:schemeClr val="tx1"/>
                </a:solidFill>
              </a:rPr>
              <a:t>5 words, </a:t>
            </a:r>
            <a:r>
              <a:rPr lang="en-US" sz="1800" dirty="0">
                <a:solidFill>
                  <a:schemeClr val="tx1"/>
                </a:solidFill>
              </a:rPr>
              <a:t>it will be marked </a:t>
            </a:r>
            <a:r>
              <a:rPr lang="en-US" sz="1800" b="1" dirty="0">
                <a:solidFill>
                  <a:schemeClr val="tx1"/>
                </a:solidFill>
              </a:rPr>
              <a:t>wrong</a:t>
            </a:r>
            <a:r>
              <a:rPr lang="en-US" sz="1800" dirty="0">
                <a:solidFill>
                  <a:schemeClr val="tx1"/>
                </a:solidFill>
              </a:rPr>
              <a:t>, but if you write </a:t>
            </a:r>
            <a:r>
              <a:rPr lang="en-US" sz="1800" b="1" dirty="0">
                <a:solidFill>
                  <a:schemeClr val="tx1"/>
                </a:solidFill>
              </a:rPr>
              <a:t>“</a:t>
            </a:r>
            <a:r>
              <a:rPr lang="en-US" sz="1800" b="1" dirty="0">
                <a:solidFill>
                  <a:srgbClr val="C00000"/>
                </a:solidFill>
              </a:rPr>
              <a:t>The pharaoh’s tomb</a:t>
            </a:r>
            <a:r>
              <a:rPr lang="en-US" sz="1800" dirty="0">
                <a:solidFill>
                  <a:schemeClr val="tx1"/>
                </a:solidFill>
              </a:rPr>
              <a:t>” it will be marked right because it is only </a:t>
            </a:r>
            <a:r>
              <a:rPr lang="en-US" sz="1800" b="1" dirty="0">
                <a:solidFill>
                  <a:schemeClr val="tx1"/>
                </a:solidFill>
              </a:rPr>
              <a:t>3</a:t>
            </a:r>
            <a:r>
              <a:rPr lang="en-US" sz="1800" dirty="0">
                <a:solidFill>
                  <a:schemeClr val="tx1"/>
                </a:solidFill>
              </a:rPr>
              <a:t> </a:t>
            </a:r>
            <a:r>
              <a:rPr lang="en-US" sz="1800" b="1" dirty="0">
                <a:solidFill>
                  <a:schemeClr val="tx1"/>
                </a:solidFill>
              </a:rPr>
              <a:t>words.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800" b="1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Sometime, in </a:t>
            </a:r>
            <a:r>
              <a:rPr lang="en-US" sz="1800" i="1" dirty="0">
                <a:solidFill>
                  <a:schemeClr val="tx1"/>
                </a:solidFill>
              </a:rPr>
              <a:t>multiple answers</a:t>
            </a:r>
            <a:r>
              <a:rPr lang="en-US" sz="1800" dirty="0">
                <a:solidFill>
                  <a:schemeClr val="tx1"/>
                </a:solidFill>
              </a:rPr>
              <a:t>, they ask you to choose </a:t>
            </a:r>
            <a:r>
              <a:rPr lang="en-US" sz="1800" b="1" dirty="0">
                <a:solidFill>
                  <a:srgbClr val="C00000"/>
                </a:solidFill>
              </a:rPr>
              <a:t>two</a:t>
            </a:r>
            <a:r>
              <a:rPr lang="en-US" sz="1800" dirty="0">
                <a:solidFill>
                  <a:srgbClr val="C00000"/>
                </a:solidFill>
              </a:rPr>
              <a:t> </a:t>
            </a:r>
            <a:r>
              <a:rPr lang="en-US" sz="1800" dirty="0">
                <a:solidFill>
                  <a:schemeClr val="tx1"/>
                </a:solidFill>
              </a:rPr>
              <a:t>answers, if you choose only </a:t>
            </a:r>
            <a:r>
              <a:rPr lang="en-US" sz="1800" b="1" dirty="0">
                <a:solidFill>
                  <a:srgbClr val="C00000"/>
                </a:solidFill>
              </a:rPr>
              <a:t>one</a:t>
            </a:r>
            <a:r>
              <a:rPr lang="en-US" sz="1800" dirty="0">
                <a:solidFill>
                  <a:schemeClr val="tx1"/>
                </a:solidFill>
              </a:rPr>
              <a:t> it is marked </a:t>
            </a:r>
            <a:r>
              <a:rPr lang="en-US" sz="1800" b="1" dirty="0">
                <a:solidFill>
                  <a:schemeClr val="tx1"/>
                </a:solidFill>
              </a:rPr>
              <a:t>wrong</a:t>
            </a:r>
            <a:r>
              <a:rPr lang="en-US" sz="1800" dirty="0">
                <a:solidFill>
                  <a:schemeClr val="tx1"/>
                </a:solidFill>
              </a:rPr>
              <a:t>.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1800" dirty="0">
              <a:solidFill>
                <a:schemeClr val="tx1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Sometime the </a:t>
            </a:r>
            <a:r>
              <a:rPr lang="en-US" sz="1800" b="1" dirty="0">
                <a:solidFill>
                  <a:schemeClr val="tx1"/>
                </a:solidFill>
              </a:rPr>
              <a:t>true/false/not given </a:t>
            </a:r>
            <a:r>
              <a:rPr lang="en-US" sz="1800" dirty="0">
                <a:solidFill>
                  <a:schemeClr val="tx1"/>
                </a:solidFill>
              </a:rPr>
              <a:t>is replaced with </a:t>
            </a:r>
            <a:r>
              <a:rPr lang="en-US" sz="1800" b="1" dirty="0">
                <a:solidFill>
                  <a:schemeClr val="tx1"/>
                </a:solidFill>
              </a:rPr>
              <a:t>Yes/No/Not given. </a:t>
            </a:r>
            <a:br>
              <a:rPr lang="en-US" sz="1800" dirty="0">
                <a:solidFill>
                  <a:schemeClr val="tx1"/>
                </a:solidFill>
              </a:rPr>
            </a:br>
            <a:r>
              <a:rPr lang="en-US" sz="1800" dirty="0">
                <a:solidFill>
                  <a:schemeClr val="tx1"/>
                </a:solidFill>
              </a:rPr>
              <a:t>If you write </a:t>
            </a:r>
            <a:r>
              <a:rPr lang="en-US" sz="1800" b="1" dirty="0">
                <a:solidFill>
                  <a:srgbClr val="C00000"/>
                </a:solidFill>
              </a:rPr>
              <a:t>true</a:t>
            </a:r>
            <a:r>
              <a:rPr lang="en-US" sz="1800" dirty="0">
                <a:solidFill>
                  <a:schemeClr val="tx1"/>
                </a:solidFill>
              </a:rPr>
              <a:t> instead of </a:t>
            </a:r>
            <a:r>
              <a:rPr lang="en-US" sz="1800" b="1" dirty="0">
                <a:solidFill>
                  <a:srgbClr val="C00000"/>
                </a:solidFill>
              </a:rPr>
              <a:t>yes</a:t>
            </a:r>
            <a:r>
              <a:rPr lang="en-US" sz="1800" dirty="0">
                <a:solidFill>
                  <a:schemeClr val="tx1"/>
                </a:solidFill>
              </a:rPr>
              <a:t>, it is marked </a:t>
            </a:r>
            <a:r>
              <a:rPr lang="en-US" sz="1800" b="1" dirty="0">
                <a:solidFill>
                  <a:schemeClr val="tx1"/>
                </a:solidFill>
              </a:rPr>
              <a:t>wrong</a:t>
            </a:r>
            <a:r>
              <a:rPr lang="en-US" sz="1800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25182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3C3BAE04-78A2-3A1B-FE5A-53892F2DC7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DB7A6B34-6D22-92F9-3209-4F05B562F802}"/>
              </a:ext>
            </a:extLst>
          </p:cNvPr>
          <p:cNvSpPr/>
          <p:nvPr/>
        </p:nvSpPr>
        <p:spPr>
          <a:xfrm>
            <a:off x="617275" y="1231800"/>
            <a:ext cx="10812600" cy="546083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C43EDD60-A0AF-A80F-6BD4-517430B37048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2DFC6958-E6CC-3606-B26E-D6A6BEEA7BB5}"/>
              </a:ext>
            </a:extLst>
          </p:cNvPr>
          <p:cNvSpPr txBox="1"/>
          <p:nvPr/>
        </p:nvSpPr>
        <p:spPr>
          <a:xfrm>
            <a:off x="727646" y="454684"/>
            <a:ext cx="6210689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Practice</a:t>
            </a: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2BFBF58A-1DBF-2B51-9290-89D6CCFCEFEB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71BBC5D5-770D-E57C-52F1-320790959AD8}"/>
              </a:ext>
            </a:extLst>
          </p:cNvPr>
          <p:cNvSpPr txBox="1"/>
          <p:nvPr/>
        </p:nvSpPr>
        <p:spPr>
          <a:xfrm>
            <a:off x="762124" y="1401139"/>
            <a:ext cx="10490593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buNone/>
            </a:pP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2E8001-9FAB-BBEB-356F-0DA2C6BD6B7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239" t="11430" r="11314" b="12109"/>
          <a:stretch>
            <a:fillRect/>
          </a:stretch>
        </p:blipFill>
        <p:spPr>
          <a:xfrm>
            <a:off x="762124" y="1231788"/>
            <a:ext cx="10303983" cy="5460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391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2030"/>
    </mc:Choice>
    <mc:Fallback xmlns="">
      <p:transition spd="slow" advTm="28203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C4751881-F51F-EF59-0536-976986FBB3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2DBD4970-AF59-DBD6-93A0-00AF3A8A591C}"/>
              </a:ext>
            </a:extLst>
          </p:cNvPr>
          <p:cNvSpPr/>
          <p:nvPr/>
        </p:nvSpPr>
        <p:spPr>
          <a:xfrm>
            <a:off x="617275" y="1231800"/>
            <a:ext cx="10812600" cy="546083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B6428044-5146-CDC3-BD8C-08C95BC1707B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4BAFEDF9-B237-3BA6-E21B-784B714CDD6E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F2BFE45F-207B-644A-C817-04F62078D59F}"/>
              </a:ext>
            </a:extLst>
          </p:cNvPr>
          <p:cNvSpPr txBox="1"/>
          <p:nvPr/>
        </p:nvSpPr>
        <p:spPr>
          <a:xfrm>
            <a:off x="762124" y="1401139"/>
            <a:ext cx="10490593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buNone/>
            </a:pP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14602E-3ECD-0111-0F9E-837CFEBA99D9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087" t="16464" r="13137" b="24626"/>
          <a:stretch>
            <a:fillRect/>
          </a:stretch>
        </p:blipFill>
        <p:spPr>
          <a:xfrm>
            <a:off x="1091682" y="1438250"/>
            <a:ext cx="9395926" cy="4719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0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2030"/>
    </mc:Choice>
    <mc:Fallback>
      <p:transition spd="slow" advTm="28203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9835D680-C1D2-5394-22BB-A4EBA341E3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14AB696F-030F-F91A-A63F-FA53E4A55437}"/>
              </a:ext>
            </a:extLst>
          </p:cNvPr>
          <p:cNvSpPr/>
          <p:nvPr/>
        </p:nvSpPr>
        <p:spPr>
          <a:xfrm>
            <a:off x="617275" y="1231800"/>
            <a:ext cx="10812600" cy="546083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100B759A-B192-DC8A-FD32-C93B03FEAC0C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219FADCE-3726-5E64-7A93-6DA0E78AE92D}"/>
              </a:ext>
            </a:extLst>
          </p:cNvPr>
          <p:cNvSpPr txBox="1"/>
          <p:nvPr/>
        </p:nvSpPr>
        <p:spPr>
          <a:xfrm>
            <a:off x="727646" y="454684"/>
            <a:ext cx="6210689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Answers</a:t>
            </a: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DCE26332-D65E-8445-7FDE-E65619E61226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B4F0B198-F86B-CE83-F079-9063B702E8DD}"/>
              </a:ext>
            </a:extLst>
          </p:cNvPr>
          <p:cNvSpPr txBox="1"/>
          <p:nvPr/>
        </p:nvSpPr>
        <p:spPr>
          <a:xfrm>
            <a:off x="762124" y="1401139"/>
            <a:ext cx="10490593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buNone/>
            </a:pP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AB18D9-B041-E293-D393-1E7666B04A9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1556" t="33108" r="71301" b="45987"/>
          <a:stretch>
            <a:fillRect/>
          </a:stretch>
        </p:blipFill>
        <p:spPr>
          <a:xfrm>
            <a:off x="1408923" y="2270599"/>
            <a:ext cx="3498980" cy="1905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3297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2030"/>
    </mc:Choice>
    <mc:Fallback>
      <p:transition spd="slow" advTm="28203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9501750D-44B4-4D0C-A6F1-93EE2F2FBB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0E327A9C-A377-C235-9107-B31973DE0D2A}"/>
              </a:ext>
            </a:extLst>
          </p:cNvPr>
          <p:cNvSpPr/>
          <p:nvPr/>
        </p:nvSpPr>
        <p:spPr>
          <a:xfrm>
            <a:off x="617275" y="1231800"/>
            <a:ext cx="10812600" cy="546083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D1146821-08E1-DE0B-0570-850B6187A42F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D4864EEC-DB1B-8812-1CC7-52E8AB2A4CBB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A74AF616-E612-54FB-9B1E-95D82F9B9870}"/>
              </a:ext>
            </a:extLst>
          </p:cNvPr>
          <p:cNvSpPr txBox="1"/>
          <p:nvPr/>
        </p:nvSpPr>
        <p:spPr>
          <a:xfrm>
            <a:off x="762124" y="1401139"/>
            <a:ext cx="10490593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buNone/>
            </a:pP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232A74-69F6-A6EC-51C7-5368D65DD37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011" t="10612" r="11377" b="6630"/>
          <a:stretch>
            <a:fillRect/>
          </a:stretch>
        </p:blipFill>
        <p:spPr>
          <a:xfrm>
            <a:off x="617275" y="1182472"/>
            <a:ext cx="10812599" cy="5675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836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2030"/>
    </mc:Choice>
    <mc:Fallback>
      <p:transition spd="slow" advTm="28203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EB9F9293-59CC-A750-5A3E-89EE014EAD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821FB055-FBCE-8E1A-D8F1-2F76252A01F7}"/>
              </a:ext>
            </a:extLst>
          </p:cNvPr>
          <p:cNvSpPr/>
          <p:nvPr/>
        </p:nvSpPr>
        <p:spPr>
          <a:xfrm>
            <a:off x="617275" y="1231800"/>
            <a:ext cx="10812600" cy="546083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E33B416F-A81F-E16E-4C80-3830DE159B1E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3F332C91-0ACE-A33D-D5C7-24BB23B10144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995FEDAA-89B9-0F90-57FA-19816A85C062}"/>
              </a:ext>
            </a:extLst>
          </p:cNvPr>
          <p:cNvSpPr txBox="1"/>
          <p:nvPr/>
        </p:nvSpPr>
        <p:spPr>
          <a:xfrm>
            <a:off x="762124" y="1401139"/>
            <a:ext cx="10490593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buNone/>
            </a:pP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BF6D84-C8EF-29D5-9A89-CDED7552D28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3239" t="9933" r="11314" b="8979"/>
          <a:stretch>
            <a:fillRect/>
          </a:stretch>
        </p:blipFill>
        <p:spPr>
          <a:xfrm>
            <a:off x="617275" y="1231789"/>
            <a:ext cx="10812600" cy="5460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8294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2030"/>
    </mc:Choice>
    <mc:Fallback>
      <p:transition spd="slow" advTm="28203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">
          <a:extLst>
            <a:ext uri="{FF2B5EF4-FFF2-40B4-BE49-F238E27FC236}">
              <a16:creationId xmlns:a16="http://schemas.microsoft.com/office/drawing/2014/main" id="{26F60590-F025-3F5F-021A-BB3301FC35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7">
            <a:extLst>
              <a:ext uri="{FF2B5EF4-FFF2-40B4-BE49-F238E27FC236}">
                <a16:creationId xmlns:a16="http://schemas.microsoft.com/office/drawing/2014/main" id="{60649F31-10ED-4F9E-C9B7-F2AC3921ED84}"/>
              </a:ext>
            </a:extLst>
          </p:cNvPr>
          <p:cNvSpPr/>
          <p:nvPr/>
        </p:nvSpPr>
        <p:spPr>
          <a:xfrm>
            <a:off x="617275" y="1241131"/>
            <a:ext cx="10812600" cy="546083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>
              <a:buNone/>
            </a:pPr>
            <a:endParaRPr lang="en-US" sz="2400" dirty="0"/>
          </a:p>
        </p:txBody>
      </p:sp>
      <p:sp>
        <p:nvSpPr>
          <p:cNvPr id="170" name="Google Shape;170;p27">
            <a:extLst>
              <a:ext uri="{FF2B5EF4-FFF2-40B4-BE49-F238E27FC236}">
                <a16:creationId xmlns:a16="http://schemas.microsoft.com/office/drawing/2014/main" id="{85FB697C-BA3A-EF4B-942C-CA7B85935590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endParaRPr sz="31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p27">
            <a:extLst>
              <a:ext uri="{FF2B5EF4-FFF2-40B4-BE49-F238E27FC236}">
                <a16:creationId xmlns:a16="http://schemas.microsoft.com/office/drawing/2014/main" id="{B73BDEFA-6464-B83C-8C0E-F012504224AD}"/>
              </a:ext>
            </a:extLst>
          </p:cNvPr>
          <p:cNvSpPr txBox="1"/>
          <p:nvPr/>
        </p:nvSpPr>
        <p:spPr>
          <a:xfrm>
            <a:off x="727646" y="454684"/>
            <a:ext cx="6210689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Answers</a:t>
            </a:r>
          </a:p>
        </p:txBody>
      </p:sp>
      <p:sp>
        <p:nvSpPr>
          <p:cNvPr id="173" name="Google Shape;173;p27">
            <a:extLst>
              <a:ext uri="{FF2B5EF4-FFF2-40B4-BE49-F238E27FC236}">
                <a16:creationId xmlns:a16="http://schemas.microsoft.com/office/drawing/2014/main" id="{1DD8CA41-8DCA-F22E-E296-12639C493A84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endParaRPr sz="1600" b="1" i="0" u="none" strike="noStrike" cap="non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7" name="Google Shape;177;p27">
            <a:extLst>
              <a:ext uri="{FF2B5EF4-FFF2-40B4-BE49-F238E27FC236}">
                <a16:creationId xmlns:a16="http://schemas.microsoft.com/office/drawing/2014/main" id="{039A5BC6-F5E9-66F6-153F-9C1CCA45A2C5}"/>
              </a:ext>
            </a:extLst>
          </p:cNvPr>
          <p:cNvSpPr txBox="1"/>
          <p:nvPr/>
        </p:nvSpPr>
        <p:spPr>
          <a:xfrm>
            <a:off x="762124" y="1401139"/>
            <a:ext cx="10490593" cy="55396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>
              <a:buNone/>
            </a:pP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14E51E-AA52-4131-EAF0-07F85E0245FE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6251" t="26002" r="76199" b="50000"/>
          <a:stretch>
            <a:fillRect/>
          </a:stretch>
        </p:blipFill>
        <p:spPr>
          <a:xfrm>
            <a:off x="762125" y="1783214"/>
            <a:ext cx="4487700" cy="2602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7001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2030"/>
    </mc:Choice>
    <mc:Fallback>
      <p:transition spd="slow" advTm="28203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9E4DAE90-8021-BDD0-38DC-01EEE14A2B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57652666-2345-0582-9CA1-FE73C81937F3}"/>
              </a:ext>
            </a:extLst>
          </p:cNvPr>
          <p:cNvSpPr/>
          <p:nvPr/>
        </p:nvSpPr>
        <p:spPr>
          <a:xfrm>
            <a:off x="139959" y="1231800"/>
            <a:ext cx="11289916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940AAD86-C94C-AAD5-FEA6-827E8D78EA8B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26DE05E8-ABDA-10FF-7E1E-27C696DAC58D}"/>
              </a:ext>
            </a:extLst>
          </p:cNvPr>
          <p:cNvSpPr txBox="1"/>
          <p:nvPr/>
        </p:nvSpPr>
        <p:spPr>
          <a:xfrm>
            <a:off x="200392" y="534863"/>
            <a:ext cx="8961236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Assignment</a:t>
            </a:r>
            <a:endParaRPr lang="en-US" sz="2400" b="1" dirty="0">
              <a:solidFill>
                <a:schemeClr val="accent1"/>
              </a:solidFill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A8DB6279-4736-AE7B-77DA-10C97EECCAE7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11F5FF82-BBB0-44ED-97C3-7C339EC719CA}"/>
              </a:ext>
            </a:extLst>
          </p:cNvPr>
          <p:cNvSpPr txBox="1"/>
          <p:nvPr/>
        </p:nvSpPr>
        <p:spPr>
          <a:xfrm>
            <a:off x="450461" y="2042438"/>
            <a:ext cx="9862800" cy="32931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2800" dirty="0"/>
              <a:t>Complete </a:t>
            </a:r>
            <a:r>
              <a:rPr lang="en-US" sz="2800" b="1" dirty="0"/>
              <a:t>Cambridge 19 IELTS Academic Reading Test 1</a:t>
            </a:r>
            <a:endParaRPr lang="en-US" sz="2800" b="1" dirty="0">
              <a:solidFill>
                <a:schemeClr val="tx1"/>
              </a:solidFill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2800" b="1" dirty="0">
              <a:solidFill>
                <a:schemeClr val="tx1"/>
              </a:solidFill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8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en-US" sz="20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lang="en-US" sz="2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452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">
          <a:extLst>
            <a:ext uri="{FF2B5EF4-FFF2-40B4-BE49-F238E27FC236}">
              <a16:creationId xmlns:a16="http://schemas.microsoft.com/office/drawing/2014/main" id="{B0A179C7-D8BC-F60F-39E4-ECFA3AF02F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4">
            <a:extLst>
              <a:ext uri="{FF2B5EF4-FFF2-40B4-BE49-F238E27FC236}">
                <a16:creationId xmlns:a16="http://schemas.microsoft.com/office/drawing/2014/main" id="{FE96F93A-A1DC-888B-C1AC-F8B11D3675E7}"/>
              </a:ext>
            </a:extLst>
          </p:cNvPr>
          <p:cNvSpPr/>
          <p:nvPr/>
        </p:nvSpPr>
        <p:spPr>
          <a:xfrm>
            <a:off x="139959" y="1231800"/>
            <a:ext cx="11289916" cy="5355612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392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5" name="Google Shape;125;p24">
            <a:extLst>
              <a:ext uri="{FF2B5EF4-FFF2-40B4-BE49-F238E27FC236}">
                <a16:creationId xmlns:a16="http://schemas.microsoft.com/office/drawing/2014/main" id="{B1C4D945-E3E8-BB09-3004-F66048661C82}"/>
              </a:ext>
            </a:extLst>
          </p:cNvPr>
          <p:cNvSpPr txBox="1"/>
          <p:nvPr/>
        </p:nvSpPr>
        <p:spPr>
          <a:xfrm>
            <a:off x="2513150" y="1019075"/>
            <a:ext cx="44877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rgbClr val="000000"/>
              </a:buClr>
              <a:buSzPts val="1100"/>
              <a:buFont typeface="Arial"/>
              <a:buNone/>
              <a:tabLst/>
              <a:defRPr/>
            </a:pPr>
            <a:endParaRPr kumimoji="0" sz="31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7" name="Google Shape;127;p24">
            <a:extLst>
              <a:ext uri="{FF2B5EF4-FFF2-40B4-BE49-F238E27FC236}">
                <a16:creationId xmlns:a16="http://schemas.microsoft.com/office/drawing/2014/main" id="{C0DDC5E2-7A97-7C20-7A16-3B45415509E1}"/>
              </a:ext>
            </a:extLst>
          </p:cNvPr>
          <p:cNvSpPr txBox="1"/>
          <p:nvPr/>
        </p:nvSpPr>
        <p:spPr>
          <a:xfrm>
            <a:off x="200392" y="534863"/>
            <a:ext cx="8961236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Websites</a:t>
            </a:r>
            <a:endParaRPr lang="en-US" sz="2400" b="1" dirty="0">
              <a:solidFill>
                <a:schemeClr val="accent1"/>
              </a:solidFill>
            </a:endParaRPr>
          </a:p>
        </p:txBody>
      </p:sp>
      <p:sp>
        <p:nvSpPr>
          <p:cNvPr id="128" name="Google Shape;128;p24">
            <a:extLst>
              <a:ext uri="{FF2B5EF4-FFF2-40B4-BE49-F238E27FC236}">
                <a16:creationId xmlns:a16="http://schemas.microsoft.com/office/drawing/2014/main" id="{0B164020-3699-E7C8-435B-EFEAEA94FB85}"/>
              </a:ext>
            </a:extLst>
          </p:cNvPr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  <a:tabLst/>
              <a:defRPr/>
            </a:pPr>
            <a:endParaRPr kumimoji="0" sz="1600" b="1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9" name="Google Shape;129;p24">
            <a:extLst>
              <a:ext uri="{FF2B5EF4-FFF2-40B4-BE49-F238E27FC236}">
                <a16:creationId xmlns:a16="http://schemas.microsoft.com/office/drawing/2014/main" id="{6878CDD5-5473-DAAE-10AE-B1BF3047BACD}"/>
              </a:ext>
            </a:extLst>
          </p:cNvPr>
          <p:cNvSpPr txBox="1"/>
          <p:nvPr/>
        </p:nvSpPr>
        <p:spPr>
          <a:xfrm>
            <a:off x="338494" y="1271808"/>
            <a:ext cx="9862800" cy="56322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en-US" sz="2400" b="1" dirty="0">
                <a:solidFill>
                  <a:schemeClr val="tx1"/>
                </a:solidFill>
                <a:hlinkClick r:id="rId3"/>
              </a:rPr>
              <a:t>https://www.ieltsolve.com/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  <a:br>
              <a:rPr lang="en-US" sz="2400" b="1" dirty="0">
                <a:solidFill>
                  <a:schemeClr val="tx1"/>
                </a:solidFill>
              </a:rPr>
            </a:br>
            <a:r>
              <a:rPr lang="en-US" sz="2400" b="1" dirty="0">
                <a:solidFill>
                  <a:schemeClr val="tx1"/>
                </a:solidFill>
                <a:hlinkClick r:id="rId4"/>
              </a:rPr>
              <a:t>https://ieltstrainingonline.com/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</a:p>
          <a:p>
            <a:pPr lvl="0">
              <a:lnSpc>
                <a:spcPct val="150000"/>
              </a:lnSpc>
              <a:defRPr/>
            </a:pPr>
            <a:r>
              <a:rPr lang="en-US" sz="2400" b="1" dirty="0">
                <a:solidFill>
                  <a:schemeClr val="tx1"/>
                </a:solidFill>
                <a:hlinkClick r:id="rId5"/>
              </a:rPr>
              <a:t>https://takeielts.britishcouncil.org/</a:t>
            </a:r>
            <a:endParaRPr lang="en-US" sz="2400" b="1" dirty="0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sz="2400" b="1" dirty="0">
                <a:solidFill>
                  <a:schemeClr val="tx1"/>
                </a:solidFill>
                <a:hlinkClick r:id="rId6"/>
              </a:rPr>
              <a:t>https://www.ielts.org/about-the-test/sample-test-questions</a:t>
            </a:r>
            <a:endParaRPr lang="en-US" sz="2400" b="1" dirty="0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sz="2400" b="1" dirty="0">
                <a:solidFill>
                  <a:schemeClr val="tx1"/>
                </a:solidFill>
                <a:hlinkClick r:id="rId7"/>
              </a:rPr>
              <a:t>https://learnenglish.britishcouncil.org/skills/reading</a:t>
            </a:r>
            <a:endParaRPr lang="en-US" sz="2400" b="1" dirty="0">
              <a:solidFill>
                <a:schemeClr val="tx1"/>
              </a:solidFill>
            </a:endParaRPr>
          </a:p>
          <a:p>
            <a:pPr lvl="0">
              <a:lnSpc>
                <a:spcPct val="150000"/>
              </a:lnSpc>
              <a:defRPr/>
            </a:pPr>
            <a:r>
              <a:rPr lang="en-US" sz="2400" b="1" dirty="0">
                <a:solidFill>
                  <a:schemeClr val="tx1"/>
                </a:solidFill>
                <a:hlinkClick r:id="rId8"/>
              </a:rPr>
              <a:t>https://ieltsonlinetests.com/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</a:p>
          <a:p>
            <a:pPr lvl="0">
              <a:lnSpc>
                <a:spcPct val="150000"/>
              </a:lnSpc>
              <a:defRPr/>
            </a:pPr>
            <a:r>
              <a:rPr lang="en-US" sz="2400" b="1" dirty="0">
                <a:solidFill>
                  <a:schemeClr val="tx1"/>
                </a:solidFill>
                <a:hlinkClick r:id="rId9"/>
              </a:rPr>
              <a:t>https://mini-ielts.com/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</a:p>
          <a:p>
            <a:pPr lvl="0">
              <a:lnSpc>
                <a:spcPct val="150000"/>
              </a:lnSpc>
              <a:defRPr/>
            </a:pPr>
            <a:r>
              <a:rPr lang="en-US" sz="2400" b="1" dirty="0">
                <a:solidFill>
                  <a:schemeClr val="tx1"/>
                </a:solidFill>
                <a:hlinkClick r:id="rId10"/>
              </a:rPr>
              <a:t>https://www.examenglish.com/IELTS/IELTS_reading.html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</a:p>
          <a:p>
            <a:pPr lvl="0">
              <a:lnSpc>
                <a:spcPct val="150000"/>
              </a:lnSpc>
              <a:defRPr/>
            </a:pPr>
            <a:r>
              <a:rPr lang="en-US" sz="2400" b="1" dirty="0">
                <a:solidFill>
                  <a:schemeClr val="tx1"/>
                </a:solidFill>
                <a:hlinkClick r:id="rId11"/>
              </a:rPr>
              <a:t>https://www.cambridgeenglish.org/learning-english/exams/ielts/</a:t>
            </a:r>
            <a:r>
              <a:rPr lang="en-US" sz="2400" b="1" dirty="0">
                <a:solidFill>
                  <a:schemeClr val="tx1"/>
                </a:solidFill>
              </a:rPr>
              <a:t> </a:t>
            </a:r>
          </a:p>
          <a:p>
            <a:pPr lvl="0">
              <a:lnSpc>
                <a:spcPct val="150000"/>
              </a:lnSpc>
              <a:defRPr/>
            </a:pPr>
            <a:r>
              <a:rPr lang="en-US" sz="2400" b="1" dirty="0">
                <a:solidFill>
                  <a:schemeClr val="tx1"/>
                </a:solidFill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584692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9266"/>
    </mc:Choice>
    <mc:Fallback xmlns="">
      <p:transition spd="slow" advTm="149266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7" name="Google Shape;657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659" name="Google Shape;659;p59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lang="en-US" sz="4000" b="1" i="0" u="none" strike="noStrike" cap="non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0" name="Google Shape;660;p59"/>
          <p:cNvSpPr/>
          <p:nvPr/>
        </p:nvSpPr>
        <p:spPr>
          <a:xfrm>
            <a:off x="1340017" y="1410088"/>
            <a:ext cx="9652637" cy="4308315"/>
          </a:xfrm>
          <a:custGeom>
            <a:avLst/>
            <a:gdLst/>
            <a:ahLst/>
            <a:cxnLst/>
            <a:rect l="l" t="t" r="r" b="b"/>
            <a:pathLst>
              <a:path w="10296146" h="4595536" extrusionOk="0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61" name="Google Shape;661;p59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4">
              <a:alphaModFix/>
            </a:blip>
            <a:tile tx="0" ty="-381000" sx="99000" sy="98002" flip="none" algn="ctr"/>
          </a:blip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863"/>
    </mc:Choice>
    <mc:Fallback xmlns="">
      <p:transition spd="slow" advTm="23863"/>
    </mc:Fallback>
  </mc:AlternateContent>
</p:sld>
</file>

<file path=ppt/theme/theme1.xml><?xml version="1.0" encoding="utf-8"?>
<a:theme xmlns:a="http://schemas.openxmlformats.org/drawingml/2006/main" name="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2024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6F6CA7E-F5EE-4565-BB91-CC6321F6B587}">
  <ds:schemaRefs>
    <ds:schemaRef ds:uri="http://schemas.microsoft.com/office/2006/metadata/properties"/>
    <ds:schemaRef ds:uri="http://purl.org/dc/dcmitype/"/>
    <ds:schemaRef ds:uri="http://purl.org/dc/terms/"/>
    <ds:schemaRef ds:uri="d13aca44-ef33-4cf4-9980-7f0b00e6eeb9"/>
    <ds:schemaRef ds:uri="http://schemas.microsoft.com/office/2006/documentManagement/types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49100919-8a76-4266-be0c-7dc583902cb4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1DE3784-5867-4F8E-B2C1-7B06E2ADE64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0ADF439-FFF0-40EA-82F7-58455F7B816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2320</TotalTime>
  <Words>938</Words>
  <Application>Microsoft Office PowerPoint</Application>
  <PresentationFormat>Widescreen</PresentationFormat>
  <Paragraphs>157</Paragraphs>
  <Slides>27</Slides>
  <Notes>27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5" baseType="lpstr">
      <vt:lpstr>Arial</vt:lpstr>
      <vt:lpstr>Calibri</vt:lpstr>
      <vt:lpstr>Century Gothic</vt:lpstr>
      <vt:lpstr>Times New Roman</vt:lpstr>
      <vt:lpstr>2024</vt:lpstr>
      <vt:lpstr>1_2024</vt:lpstr>
      <vt:lpstr>Document</vt:lpstr>
      <vt:lpstr>Packager Shell Object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مجد</dc:creator>
  <cp:lastModifiedBy>lenovo</cp:lastModifiedBy>
  <cp:revision>57</cp:revision>
  <dcterms:modified xsi:type="dcterms:W3CDTF">2025-11-23T14:42:06Z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