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17"/>
  </p:notesMasterIdLst>
  <p:sldIdLst>
    <p:sldId id="497" r:id="rId5"/>
    <p:sldId id="276" r:id="rId6"/>
    <p:sldId id="498" r:id="rId7"/>
    <p:sldId id="499" r:id="rId8"/>
    <p:sldId id="500" r:id="rId9"/>
    <p:sldId id="501" r:id="rId10"/>
    <p:sldId id="502" r:id="rId11"/>
    <p:sldId id="503" r:id="rId12"/>
    <p:sldId id="504" r:id="rId13"/>
    <p:sldId id="505" r:id="rId14"/>
    <p:sldId id="506" r:id="rId15"/>
    <p:sldId id="349"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7"/>
            <p14:sldId id="276"/>
            <p14:sldId id="498"/>
            <p14:sldId id="499"/>
            <p14:sldId id="500"/>
            <p14:sldId id="501"/>
            <p14:sldId id="502"/>
            <p14:sldId id="503"/>
            <p14:sldId id="504"/>
            <p14:sldId id="505"/>
            <p14:sldId id="50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66" d="100"/>
          <a:sy n="66" d="100"/>
        </p:scale>
        <p:origin x="876" y="3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4/25/2026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170F2C-1443-FD0C-CF54-CFDFCF82234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E985B71-0A4E-8D2E-8748-D29ECF6ADDE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582788A-4CC0-5690-5877-BF01DA3049EC}"/>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625A2E94-8F3E-D414-6B5C-C05FFC293553}"/>
              </a:ext>
            </a:extLst>
          </p:cNvPr>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9920619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4/25/2026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4/25/2026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4/25/2026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4/25/2026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378053-8492-9138-F1B4-6871F59FFEB8}"/>
            </a:ext>
          </a:extLst>
        </p:cNvPr>
        <p:cNvGrpSpPr/>
        <p:nvPr/>
      </p:nvGrpSpPr>
      <p:grpSpPr>
        <a:xfrm>
          <a:off x="0" y="0"/>
          <a:ext cx="0" cy="0"/>
          <a:chOff x="0" y="0"/>
          <a:chExt cx="0" cy="0"/>
        </a:xfrm>
      </p:grpSpPr>
      <p:sp>
        <p:nvSpPr>
          <p:cNvPr id="30" name="TextBox 29">
            <a:extLst>
              <a:ext uri="{FF2B5EF4-FFF2-40B4-BE49-F238E27FC236}">
                <a16:creationId xmlns:a16="http://schemas.microsoft.com/office/drawing/2014/main" id="{B36DD018-B1EA-F806-814A-B69F9E423690}"/>
              </a:ext>
            </a:extLst>
          </p:cNvPr>
          <p:cNvSpPr txBox="1"/>
          <p:nvPr/>
        </p:nvSpPr>
        <p:spPr>
          <a:xfrm>
            <a:off x="673669" y="2424037"/>
            <a:ext cx="10854382" cy="2554545"/>
          </a:xfrm>
          <a:prstGeom prst="rect">
            <a:avLst/>
          </a:prstGeom>
          <a:noFill/>
        </p:spPr>
        <p:txBody>
          <a:bodyPr wrap="square" rtlCol="0">
            <a:spAutoFit/>
          </a:bodyPr>
          <a:lstStyle/>
          <a:p>
            <a:pPr algn="ctr"/>
            <a:r>
              <a:rPr lang="ar-BH" sz="2000" b="1" dirty="0">
                <a:latin typeface="Alexandria" charset="0"/>
                <a:cs typeface="Alexandria" charset="0"/>
              </a:rPr>
              <a:t>تأثير التوافق الذاتي كعامل وسيط بين أنشطة التسويق عبر وسائل التواصل الاجتماعي وأداء العلامة التجارية دراسة حالة على العلامات التجارية السعودية الناشئة</a:t>
            </a:r>
            <a:endParaRPr lang="ar-SA" sz="2000" b="1" dirty="0">
              <a:latin typeface="Alexandria" charset="0"/>
              <a:cs typeface="Alexandria" charset="0"/>
            </a:endParaRPr>
          </a:p>
          <a:p>
            <a:pPr algn="ctr"/>
            <a:endParaRPr lang="ar-SA" sz="2000" b="1" dirty="0">
              <a:latin typeface="Alexandria" charset="0"/>
              <a:cs typeface="Alexandria" charset="0"/>
            </a:endParaRPr>
          </a:p>
          <a:p>
            <a:pPr algn="ctr"/>
            <a:r>
              <a:rPr lang="ar-SA" sz="2000" b="1" dirty="0">
                <a:latin typeface="Alexandria" charset="0"/>
                <a:cs typeface="Alexandria" charset="0"/>
              </a:rPr>
              <a:t>مشروع تخرج لدرجة الماجستير التسويق الرقمي</a:t>
            </a:r>
          </a:p>
          <a:p>
            <a:pPr algn="ctr"/>
            <a:endParaRPr lang="ar-SA" sz="2000" b="1" dirty="0">
              <a:latin typeface="Alexandria" charset="0"/>
              <a:cs typeface="Alexandria" charset="0"/>
            </a:endParaRPr>
          </a:p>
          <a:p>
            <a:pPr algn="ctr"/>
            <a:r>
              <a:rPr lang="ar-BH" sz="2000" b="1" dirty="0">
                <a:latin typeface="Alexandria" charset="0"/>
                <a:cs typeface="Alexandria" charset="0"/>
              </a:rPr>
              <a:t>إعداد: لارا صالح براك العنزي</a:t>
            </a:r>
            <a:endParaRPr lang="ar-SA" sz="2000" b="1" dirty="0">
              <a:latin typeface="Alexandria" charset="0"/>
              <a:cs typeface="Alexandria" charset="0"/>
            </a:endParaRPr>
          </a:p>
          <a:p>
            <a:pPr algn="ctr"/>
            <a:r>
              <a:rPr lang="ar-BH" sz="2000" b="1" dirty="0">
                <a:latin typeface="Alexandria" charset="0"/>
                <a:cs typeface="Alexandria" charset="0"/>
              </a:rPr>
              <a:t>إشراف: أ. د. محمد عويس</a:t>
            </a:r>
            <a:endParaRPr lang="ar-SA" sz="2000" b="1" dirty="0">
              <a:latin typeface="Alexandria" charset="0"/>
              <a:cs typeface="Alexandria" charset="0"/>
            </a:endParaRPr>
          </a:p>
          <a:p>
            <a:pPr algn="ctr"/>
            <a:endParaRPr lang="en-US" sz="2000" b="1" dirty="0">
              <a:latin typeface="Alexandria" charset="0"/>
              <a:cs typeface="Alexandria" charset="0"/>
            </a:endParaRPr>
          </a:p>
        </p:txBody>
      </p:sp>
      <p:sp>
        <p:nvSpPr>
          <p:cNvPr id="31" name="TextBox 30">
            <a:extLst>
              <a:ext uri="{FF2B5EF4-FFF2-40B4-BE49-F238E27FC236}">
                <a16:creationId xmlns:a16="http://schemas.microsoft.com/office/drawing/2014/main" id="{BC922E67-3CBC-80E6-B269-7A66B619DEDD}"/>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a:extLst>
              <a:ext uri="{FF2B5EF4-FFF2-40B4-BE49-F238E27FC236}">
                <a16:creationId xmlns:a16="http://schemas.microsoft.com/office/drawing/2014/main" id="{0BCC7BA7-9E94-7112-8206-7C25554B84EF}"/>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1</a:t>
            </a:r>
          </a:p>
        </p:txBody>
      </p:sp>
      <p:pic>
        <p:nvPicPr>
          <p:cNvPr id="4" name="Graphic 21">
            <a:extLst>
              <a:ext uri="{FF2B5EF4-FFF2-40B4-BE49-F238E27FC236}">
                <a16:creationId xmlns:a16="http://schemas.microsoft.com/office/drawing/2014/main" id="{C33936E7-6DF3-F4C7-FF92-9989387AFED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3897709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4144984" y="1840411"/>
            <a:ext cx="3902032" cy="521970"/>
          </a:xfrm>
          <a:prstGeom prst="rect">
            <a:avLst/>
          </a:prstGeom>
          <a:noFill/>
        </p:spPr>
        <p:txBody>
          <a:bodyPr wrap="square" rtlCol="0">
            <a:spAutoFit/>
          </a:bodyPr>
          <a:lstStyle/>
          <a:p>
            <a:pPr algn="ctr"/>
            <a:r>
              <a:rPr lang="ar-SA" sz="2800" b="1" dirty="0">
                <a:latin typeface="Alexandria" charset="0"/>
                <a:cs typeface="Alexandria" charset="0"/>
              </a:rPr>
              <a:t>المقدمة</a:t>
            </a:r>
            <a:endParaRPr lang="en-US" sz="28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1214179" y="2851495"/>
            <a:ext cx="9417050" cy="1323439"/>
          </a:xfrm>
          <a:prstGeom prst="rect">
            <a:avLst/>
          </a:prstGeom>
          <a:noFill/>
        </p:spPr>
        <p:txBody>
          <a:bodyPr wrap="square" rtlCol="0">
            <a:spAutoFit/>
          </a:bodyPr>
          <a:lstStyle/>
          <a:p>
            <a:pPr algn="ctr"/>
            <a:r>
              <a:rPr lang="ar-BH" sz="1600" b="1" dirty="0">
                <a:latin typeface="Alexandria" charset="0"/>
                <a:cs typeface="Alexandria" charset="0"/>
              </a:rPr>
              <a:t>شهدت بيئة الأعمال المعاصرة تحولات جذرية نتيجة الثورة الرقمية وتطور تكنولوجيا المعلومات، مما فرض على المؤسسات تبني استراتيجيات تسويقية حديثة تواكب هذه التغيرات، حيث لم يعد الهدف مقتصرًا على بيع وشراء المنتجات فحسب، بل أصبح التركيز على العميل باعتباره المحرك الأساسي للعملية التسويقية. وقد أصبحت وسائل التواصل الاجتماعي فضاءً يوميًا يجتمع فيه الأفراد، مما دفع الشركات إلى استغلال هذا الإقبال الكبير للترويج لمنتجاتها وخدماتها والتواصل مع العملاء بفاعلية، إذ تمكنها من الوصول إلى جمهور واسع، وتعزيز حضورها، وتحقيق أهدافها التسويقية بتكلفة أقل.</a:t>
            </a:r>
            <a:endParaRPr lang="en-US" sz="1600" b="1"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4B3265-521F-6AC8-CE86-D5CAFCA2BA4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1B53515-2CF0-40A2-E198-B5A6363E61F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5BD96A0-F0CB-36F5-AE72-A8C552361D64}"/>
              </a:ext>
            </a:extLst>
          </p:cNvPr>
          <p:cNvSpPr txBox="1"/>
          <p:nvPr/>
        </p:nvSpPr>
        <p:spPr>
          <a:xfrm>
            <a:off x="4144984" y="1840411"/>
            <a:ext cx="3902032" cy="521970"/>
          </a:xfrm>
          <a:prstGeom prst="rect">
            <a:avLst/>
          </a:prstGeom>
          <a:noFill/>
        </p:spPr>
        <p:txBody>
          <a:bodyPr wrap="square" rtlCol="0">
            <a:spAutoFit/>
          </a:bodyPr>
          <a:lstStyle/>
          <a:p>
            <a:pPr algn="ctr"/>
            <a:r>
              <a:rPr lang="ar-SA" sz="2800" b="1" dirty="0">
                <a:latin typeface="Alexandria" charset="0"/>
                <a:cs typeface="Alexandria" charset="0"/>
              </a:rPr>
              <a:t>مشكلة الدراسة</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2C59FDE7-3EE9-52FF-9530-88B3D3EB230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35B8AC7-6BD2-830D-E6A0-E82C9A0BD539}"/>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8C2AE26-604A-0BD0-AFF1-B9E4B874BF6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ADABA350-6F1E-DFF1-CE5B-4BD3E290C24C}"/>
              </a:ext>
            </a:extLst>
          </p:cNvPr>
          <p:cNvSpPr txBox="1"/>
          <p:nvPr/>
        </p:nvSpPr>
        <p:spPr>
          <a:xfrm>
            <a:off x="1387475" y="2694502"/>
            <a:ext cx="9417050" cy="2062103"/>
          </a:xfrm>
          <a:prstGeom prst="rect">
            <a:avLst/>
          </a:prstGeom>
          <a:noFill/>
        </p:spPr>
        <p:txBody>
          <a:bodyPr wrap="square" rtlCol="0">
            <a:spAutoFit/>
          </a:bodyPr>
          <a:lstStyle/>
          <a:p>
            <a:pPr algn="ctr"/>
            <a:endParaRPr lang="ar-SA" sz="1600" b="1" dirty="0">
              <a:latin typeface="Alexandria" charset="0"/>
              <a:cs typeface="Alexandria" charset="0"/>
            </a:endParaRPr>
          </a:p>
          <a:p>
            <a:pPr algn="ctr"/>
            <a:r>
              <a:rPr lang="ar-BH" sz="1600" b="1" dirty="0">
                <a:latin typeface="Alexandria" charset="0"/>
                <a:cs typeface="Alexandria" charset="0"/>
              </a:rPr>
              <a:t>رغم أهمية </a:t>
            </a:r>
            <a:r>
              <a:rPr lang="ar-BH" sz="1600" b="1" dirty="0" err="1">
                <a:latin typeface="Alexandria" charset="0"/>
                <a:cs typeface="Alexandria" charset="0"/>
              </a:rPr>
              <a:t>السوشيال</a:t>
            </a:r>
            <a:r>
              <a:rPr lang="ar-BH" sz="1600" b="1" dirty="0">
                <a:latin typeface="Alexandria" charset="0"/>
                <a:cs typeface="Alexandria" charset="0"/>
              </a:rPr>
              <a:t> ميديا:</a:t>
            </a:r>
            <a:endParaRPr lang="ar-SA" sz="1600" b="1" dirty="0">
              <a:latin typeface="Alexandria" charset="0"/>
              <a:cs typeface="Alexandria" charset="0"/>
            </a:endParaRPr>
          </a:p>
          <a:p>
            <a:pPr algn="ctr"/>
            <a:r>
              <a:rPr lang="ar-BH" sz="1600" b="1" dirty="0">
                <a:latin typeface="Alexandria" charset="0"/>
                <a:cs typeface="Alexandria" charset="0"/>
              </a:rPr>
              <a:t> </a:t>
            </a:r>
            <a:endParaRPr lang="ar-SA" sz="1600" b="1" dirty="0">
              <a:latin typeface="Alexandria" charset="0"/>
              <a:cs typeface="Alexandria" charset="0"/>
            </a:endParaRPr>
          </a:p>
          <a:p>
            <a:pPr algn="ctr"/>
            <a:r>
              <a:rPr lang="ar-BH" sz="1600" b="1" dirty="0">
                <a:latin typeface="Alexandria" charset="0"/>
                <a:cs typeface="Alexandria" charset="0"/>
              </a:rPr>
              <a:t>كيف تؤثر على أداء العلامة؟</a:t>
            </a:r>
            <a:endParaRPr lang="ar-SA" sz="1600" b="1" dirty="0">
              <a:latin typeface="Alexandria" charset="0"/>
              <a:cs typeface="Alexandria" charset="0"/>
            </a:endParaRPr>
          </a:p>
          <a:p>
            <a:pPr algn="ctr"/>
            <a:r>
              <a:rPr lang="ar-BH" sz="1600" b="1" dirty="0">
                <a:latin typeface="Alexandria" charset="0"/>
                <a:cs typeface="Alexandria" charset="0"/>
              </a:rPr>
              <a:t> هل التوافق الذاتي يلعب دور وسيط؟</a:t>
            </a:r>
            <a:endParaRPr lang="ar-SA" sz="1600" b="1" dirty="0">
              <a:latin typeface="Alexandria" charset="0"/>
              <a:cs typeface="Alexandria" charset="0"/>
            </a:endParaRPr>
          </a:p>
          <a:p>
            <a:pPr algn="ctr"/>
            <a:endParaRPr lang="ar-SA" sz="1600" b="1" dirty="0">
              <a:latin typeface="Alexandria" charset="0"/>
              <a:cs typeface="Alexandria" charset="0"/>
            </a:endParaRPr>
          </a:p>
          <a:p>
            <a:pPr algn="ctr"/>
            <a:r>
              <a:rPr lang="ar-BH" sz="1600" b="1" dirty="0">
                <a:latin typeface="Alexandria" charset="0"/>
                <a:cs typeface="Alexandria" charset="0"/>
              </a:rPr>
              <a:t> قلة الدراسات على:</a:t>
            </a:r>
            <a:endParaRPr lang="ar-SA" sz="1600" b="1" dirty="0">
              <a:latin typeface="Alexandria" charset="0"/>
              <a:cs typeface="Alexandria" charset="0"/>
            </a:endParaRPr>
          </a:p>
          <a:p>
            <a:pPr algn="ctr"/>
            <a:r>
              <a:rPr lang="ar-BH" sz="1600" b="1" dirty="0">
                <a:latin typeface="Alexandria" charset="0"/>
                <a:cs typeface="Alexandria" charset="0"/>
              </a:rPr>
              <a:t> العلامات السعودية الناشئ</a:t>
            </a:r>
            <a:r>
              <a:rPr lang="ar-SA" sz="1600" b="1" dirty="0">
                <a:latin typeface="Alexandria" charset="0"/>
                <a:cs typeface="Alexandria" charset="0"/>
              </a:rPr>
              <a:t>ه</a:t>
            </a:r>
            <a:endParaRPr lang="en-US" sz="1600" b="1" dirty="0">
              <a:latin typeface="Alexandria" charset="0"/>
              <a:cs typeface="Alexandria" charset="0"/>
            </a:endParaRPr>
          </a:p>
        </p:txBody>
      </p:sp>
      <p:pic>
        <p:nvPicPr>
          <p:cNvPr id="7" name="Graphic 21">
            <a:extLst>
              <a:ext uri="{FF2B5EF4-FFF2-40B4-BE49-F238E27FC236}">
                <a16:creationId xmlns:a16="http://schemas.microsoft.com/office/drawing/2014/main" id="{BA8DAAB5-3A60-9314-2555-F8A7D911FD8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5790006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2F26B6-ECA4-ED17-FA10-AB18A7F03B1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932290E-A9FB-C7A6-FFDF-5C9F6E31069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3BB5F89-CC9F-BAC3-9023-04A122E69D47}"/>
              </a:ext>
            </a:extLst>
          </p:cNvPr>
          <p:cNvSpPr txBox="1"/>
          <p:nvPr/>
        </p:nvSpPr>
        <p:spPr>
          <a:xfrm>
            <a:off x="4144984" y="1840411"/>
            <a:ext cx="3902032" cy="521970"/>
          </a:xfrm>
          <a:prstGeom prst="rect">
            <a:avLst/>
          </a:prstGeom>
          <a:noFill/>
        </p:spPr>
        <p:txBody>
          <a:bodyPr wrap="square" rtlCol="0">
            <a:spAutoFit/>
          </a:bodyPr>
          <a:lstStyle/>
          <a:p>
            <a:pPr algn="ctr"/>
            <a:r>
              <a:rPr lang="ar-SA" sz="2800" b="1" dirty="0">
                <a:latin typeface="Alexandria" charset="0"/>
                <a:cs typeface="Alexandria" charset="0"/>
              </a:rPr>
              <a:t>أهمية الدراسة</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CEDA04F3-967C-449A-FADF-4EED2D34284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DB8C187-E7E3-1C5A-A81D-C058545752F3}"/>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3520FF4-B7B4-1144-A8C4-EFA30F2FC11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8" name="TextBox 47">
            <a:extLst>
              <a:ext uri="{FF2B5EF4-FFF2-40B4-BE49-F238E27FC236}">
                <a16:creationId xmlns:a16="http://schemas.microsoft.com/office/drawing/2014/main" id="{F58545CB-51CC-F7A5-B35E-CA2EED7E6251}"/>
              </a:ext>
            </a:extLst>
          </p:cNvPr>
          <p:cNvSpPr txBox="1"/>
          <p:nvPr/>
        </p:nvSpPr>
        <p:spPr>
          <a:xfrm>
            <a:off x="1414370" y="3112480"/>
            <a:ext cx="9417050" cy="1077218"/>
          </a:xfrm>
          <a:prstGeom prst="rect">
            <a:avLst/>
          </a:prstGeom>
          <a:noFill/>
        </p:spPr>
        <p:txBody>
          <a:bodyPr wrap="square" rtlCol="0">
            <a:spAutoFit/>
          </a:bodyPr>
          <a:lstStyle/>
          <a:p>
            <a:pPr algn="ctr"/>
            <a:r>
              <a:rPr lang="ar-SA" sz="1600" b="1" dirty="0">
                <a:latin typeface="Alexandria" charset="0"/>
                <a:cs typeface="Alexandria" charset="0"/>
              </a:rPr>
              <a:t>وسائل التواصل تمتلك قدرة كبيرة على الوصول إلى العملاء</a:t>
            </a:r>
          </a:p>
          <a:p>
            <a:pPr algn="ctr"/>
            <a:r>
              <a:rPr lang="ar-SA" sz="1600" b="1" dirty="0">
                <a:latin typeface="Alexandria" charset="0"/>
                <a:cs typeface="Alexandria" charset="0"/>
              </a:rPr>
              <a:t> يتجاوز عدد المستخدمين ثلاثة مليارات</a:t>
            </a:r>
          </a:p>
          <a:p>
            <a:pPr algn="ctr"/>
            <a:r>
              <a:rPr lang="ar-SA" sz="1600" b="1" dirty="0">
                <a:latin typeface="Alexandria" charset="0"/>
                <a:cs typeface="Alexandria" charset="0"/>
              </a:rPr>
              <a:t>يعتمد أكثر من نصف المستهلكين عليها في اتخاذ القرار الشرائي</a:t>
            </a:r>
          </a:p>
          <a:p>
            <a:pPr algn="ctr"/>
            <a:r>
              <a:rPr lang="ar-SA" sz="1600" b="1" dirty="0">
                <a:latin typeface="Alexandria" charset="0"/>
                <a:cs typeface="Alexandria" charset="0"/>
              </a:rPr>
              <a:t> تعزز التفاعل والثقة بين الشركة والعميل  ￼</a:t>
            </a:r>
          </a:p>
        </p:txBody>
      </p:sp>
      <p:pic>
        <p:nvPicPr>
          <p:cNvPr id="7" name="Graphic 21">
            <a:extLst>
              <a:ext uri="{FF2B5EF4-FFF2-40B4-BE49-F238E27FC236}">
                <a16:creationId xmlns:a16="http://schemas.microsoft.com/office/drawing/2014/main" id="{C9AF7625-1BB9-D3B2-3C5A-01844582AC3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0378887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6F70C5-89F7-10F2-48E0-34F20BB585A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9FA4122-CEF1-E1C7-E8B1-1630E6F3D5E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7991F7E-E510-3DF7-4C9A-4C32CB82D708}"/>
              </a:ext>
            </a:extLst>
          </p:cNvPr>
          <p:cNvSpPr txBox="1"/>
          <p:nvPr/>
        </p:nvSpPr>
        <p:spPr>
          <a:xfrm>
            <a:off x="4144984" y="1840411"/>
            <a:ext cx="3902032" cy="521970"/>
          </a:xfrm>
          <a:prstGeom prst="rect">
            <a:avLst/>
          </a:prstGeom>
          <a:noFill/>
        </p:spPr>
        <p:txBody>
          <a:bodyPr wrap="square" rtlCol="0">
            <a:spAutoFit/>
          </a:bodyPr>
          <a:lstStyle/>
          <a:p>
            <a:pPr algn="ctr"/>
            <a:r>
              <a:rPr lang="ar-SA" sz="2800" b="1" dirty="0">
                <a:latin typeface="Alexandria" charset="0"/>
                <a:cs typeface="Alexandria" charset="0"/>
              </a:rPr>
              <a:t>أهداف الدراسة</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EE85AF0E-6860-04AC-C107-035FB4C0ABD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0E61FA7-97E1-44BC-9D65-C44A32EBCF72}"/>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A96DEF9-93B3-87D0-B8BB-3C483CB7080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8" name="TextBox 47">
            <a:extLst>
              <a:ext uri="{FF2B5EF4-FFF2-40B4-BE49-F238E27FC236}">
                <a16:creationId xmlns:a16="http://schemas.microsoft.com/office/drawing/2014/main" id="{E234475E-300B-15CF-073E-89EE6D9ED7AA}"/>
              </a:ext>
            </a:extLst>
          </p:cNvPr>
          <p:cNvSpPr txBox="1"/>
          <p:nvPr/>
        </p:nvSpPr>
        <p:spPr>
          <a:xfrm>
            <a:off x="1414370" y="3112480"/>
            <a:ext cx="9417050" cy="830997"/>
          </a:xfrm>
          <a:prstGeom prst="rect">
            <a:avLst/>
          </a:prstGeom>
          <a:noFill/>
        </p:spPr>
        <p:txBody>
          <a:bodyPr wrap="square" rtlCol="0">
            <a:spAutoFit/>
          </a:bodyPr>
          <a:lstStyle/>
          <a:p>
            <a:pPr algn="ctr"/>
            <a:r>
              <a:rPr lang="ar-SA" sz="1600" b="1" dirty="0">
                <a:latin typeface="Alexandria" charset="0"/>
                <a:cs typeface="Alexandria" charset="0"/>
              </a:rPr>
              <a:t>تهدف الدراسة إلى التعرف على دور أنشطة التسويق عبر وسائل التواصل الاجتماعي في أداء العلامة التجارية، والمتمثل في الوعي بالعلامة التجارية والولاء لها، كما تهدف إلى اختبار الدور الوسيط للتوافق الذاتي في هذه العلاقة، وذلك من خلال التطبيق على العلامات التجارية السعودية الناشئة.</a:t>
            </a:r>
          </a:p>
        </p:txBody>
      </p:sp>
      <p:pic>
        <p:nvPicPr>
          <p:cNvPr id="7" name="Graphic 21">
            <a:extLst>
              <a:ext uri="{FF2B5EF4-FFF2-40B4-BE49-F238E27FC236}">
                <a16:creationId xmlns:a16="http://schemas.microsoft.com/office/drawing/2014/main" id="{CB5A36F5-0FC8-4DC1-8C99-3D6394579F6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1262021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A02A46-10B5-78C3-EDA4-73E956572CA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6076CE8-2454-9762-C380-132D7950561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B4FD10A-6F03-378F-172F-E96CFAF4C6C2}"/>
              </a:ext>
            </a:extLst>
          </p:cNvPr>
          <p:cNvSpPr txBox="1"/>
          <p:nvPr/>
        </p:nvSpPr>
        <p:spPr>
          <a:xfrm>
            <a:off x="4144984" y="1840411"/>
            <a:ext cx="3902032" cy="521970"/>
          </a:xfrm>
          <a:prstGeom prst="rect">
            <a:avLst/>
          </a:prstGeom>
          <a:noFill/>
        </p:spPr>
        <p:txBody>
          <a:bodyPr wrap="square" rtlCol="0">
            <a:spAutoFit/>
          </a:bodyPr>
          <a:lstStyle/>
          <a:p>
            <a:pPr algn="ctr"/>
            <a:r>
              <a:rPr lang="ar-SA" sz="2800" b="1" dirty="0">
                <a:latin typeface="Alexandria" charset="0"/>
                <a:cs typeface="Alexandria" charset="0"/>
              </a:rPr>
              <a:t>تساؤلات الدراسة</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CE35F1F8-1E93-F5C5-A76E-999354D510C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D61B30C-80F7-7679-ADE2-978B41860351}"/>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39AB5F1-A7C2-E786-0D57-E976DBA3747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730196BE-A5F9-F110-DC88-81612C20CDFA}"/>
              </a:ext>
            </a:extLst>
          </p:cNvPr>
          <p:cNvSpPr txBox="1"/>
          <p:nvPr/>
        </p:nvSpPr>
        <p:spPr>
          <a:xfrm>
            <a:off x="1414370" y="3112480"/>
            <a:ext cx="9417050" cy="830997"/>
          </a:xfrm>
          <a:prstGeom prst="rect">
            <a:avLst/>
          </a:prstGeom>
          <a:noFill/>
        </p:spPr>
        <p:txBody>
          <a:bodyPr wrap="square" rtlCol="0">
            <a:spAutoFit/>
          </a:bodyPr>
          <a:lstStyle/>
          <a:p>
            <a:pPr algn="ctr"/>
            <a:r>
              <a:rPr lang="ar-SA" sz="1600" b="1" dirty="0">
                <a:latin typeface="Alexandria" charset="0"/>
                <a:cs typeface="Alexandria" charset="0"/>
              </a:rPr>
              <a:t>تسعى الدراسة للإجابة عن مجموعة من التساؤلات، من أبرزها: ما أثر أنشطة التسويق عبر وسائل التواصل الاجتماعي على الوعي بالعلامة التجارية؟ وما أثرها على الولاء للعلامة التجارية؟ وهل يلعب التوافق الذاتي دورًا وسيطًا في العلاقة بين أنشطة التسويق عبر وسائل التواصل الاجتماعي وأداء العلامة التجارية؟</a:t>
            </a:r>
          </a:p>
        </p:txBody>
      </p:sp>
      <p:pic>
        <p:nvPicPr>
          <p:cNvPr id="7" name="Graphic 21">
            <a:extLst>
              <a:ext uri="{FF2B5EF4-FFF2-40B4-BE49-F238E27FC236}">
                <a16:creationId xmlns:a16="http://schemas.microsoft.com/office/drawing/2014/main" id="{5A91E393-8FD6-51B5-37E0-C6318C0AA89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0594606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EBE0E4-E6FA-CF43-DBD0-70E7F5B298C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976EAB0-F959-550D-05B9-D242AD7299E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05EE32A-2C36-4C8B-0801-E6FD34295F91}"/>
              </a:ext>
            </a:extLst>
          </p:cNvPr>
          <p:cNvSpPr txBox="1"/>
          <p:nvPr/>
        </p:nvSpPr>
        <p:spPr>
          <a:xfrm>
            <a:off x="4144984" y="1840411"/>
            <a:ext cx="3902032" cy="521970"/>
          </a:xfrm>
          <a:prstGeom prst="rect">
            <a:avLst/>
          </a:prstGeom>
          <a:noFill/>
        </p:spPr>
        <p:txBody>
          <a:bodyPr wrap="square" rtlCol="0">
            <a:spAutoFit/>
          </a:bodyPr>
          <a:lstStyle/>
          <a:p>
            <a:pPr algn="ctr"/>
            <a:r>
              <a:rPr lang="ar-SA" sz="2800" b="1" dirty="0">
                <a:latin typeface="Alexandria" charset="0"/>
                <a:cs typeface="Alexandria" charset="0"/>
              </a:rPr>
              <a:t>منهجية الدراسة</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FFB3FB4A-C6B5-ACFC-3058-67E8F9BB1B8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EC4E1E9-F6F6-71B4-BC26-E7B8EF761F93}"/>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57CCFBE-F4B4-3D04-107C-23843283A49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530BFF7E-6A55-C76F-D06E-FCCBD7E1BE8D}"/>
              </a:ext>
            </a:extLst>
          </p:cNvPr>
          <p:cNvSpPr txBox="1"/>
          <p:nvPr/>
        </p:nvSpPr>
        <p:spPr>
          <a:xfrm>
            <a:off x="1414370" y="3112480"/>
            <a:ext cx="9417050" cy="830997"/>
          </a:xfrm>
          <a:prstGeom prst="rect">
            <a:avLst/>
          </a:prstGeom>
          <a:noFill/>
        </p:spPr>
        <p:txBody>
          <a:bodyPr wrap="square" rtlCol="0">
            <a:spAutoFit/>
          </a:bodyPr>
          <a:lstStyle/>
          <a:p>
            <a:pPr algn="ctr"/>
            <a:r>
              <a:rPr lang="ar-SA" sz="1600" b="1" dirty="0">
                <a:latin typeface="Alexandria" charset="0"/>
                <a:cs typeface="Alexandria" charset="0"/>
              </a:rPr>
              <a:t>تسعى الدراسة للإجابة عن مجموعة من التساؤلات، من أبرزها: ما أثر أنشطة التسويق عبر وسائل التواصل الاجتماعي على الوعي بالعلامة التجارية؟ وما أثرها على الولاء للعلامة التجارية؟ وهل يلعب التوافق الذاتي دورًا وسيطًا في العلاقة بين أنشطة التسويق عبر وسائل التواصل الاجتماعي وأداء العلامة التجارية؟</a:t>
            </a:r>
          </a:p>
        </p:txBody>
      </p:sp>
      <p:pic>
        <p:nvPicPr>
          <p:cNvPr id="7" name="Graphic 21">
            <a:extLst>
              <a:ext uri="{FF2B5EF4-FFF2-40B4-BE49-F238E27FC236}">
                <a16:creationId xmlns:a16="http://schemas.microsoft.com/office/drawing/2014/main" id="{E568681D-EF93-D2DB-B881-DCA080D421F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4354808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37C392-F6A0-32DE-6A53-454042CF15A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520413A-CB71-69A6-2E68-9DA1D671923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BA29F4A-791E-4822-A45B-6CA14C89742D}"/>
              </a:ext>
            </a:extLst>
          </p:cNvPr>
          <p:cNvSpPr txBox="1"/>
          <p:nvPr/>
        </p:nvSpPr>
        <p:spPr>
          <a:xfrm>
            <a:off x="4144984" y="1840411"/>
            <a:ext cx="3902032" cy="521970"/>
          </a:xfrm>
          <a:prstGeom prst="rect">
            <a:avLst/>
          </a:prstGeom>
          <a:noFill/>
        </p:spPr>
        <p:txBody>
          <a:bodyPr wrap="square" rtlCol="0">
            <a:spAutoFit/>
          </a:bodyPr>
          <a:lstStyle/>
          <a:p>
            <a:pPr algn="ctr"/>
            <a:r>
              <a:rPr lang="ar-SA" sz="2800" b="1" dirty="0">
                <a:latin typeface="Alexandria" charset="0"/>
                <a:cs typeface="Alexandria" charset="0"/>
              </a:rPr>
              <a:t>صدق وثبات أداة الدراسة</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2663707C-934A-5FCB-5E06-978BCE0A8BA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2946FA6-C908-3595-304A-3456475428EB}"/>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259EAD5-9A8B-8183-36C5-CC7DE5B9E33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sp>
        <p:nvSpPr>
          <p:cNvPr id="48" name="TextBox 47">
            <a:extLst>
              <a:ext uri="{FF2B5EF4-FFF2-40B4-BE49-F238E27FC236}">
                <a16:creationId xmlns:a16="http://schemas.microsoft.com/office/drawing/2014/main" id="{EFBA7A97-AB43-1741-B78B-E6FF929A6DB5}"/>
              </a:ext>
            </a:extLst>
          </p:cNvPr>
          <p:cNvSpPr txBox="1"/>
          <p:nvPr/>
        </p:nvSpPr>
        <p:spPr>
          <a:xfrm>
            <a:off x="1414370" y="3112480"/>
            <a:ext cx="9417050" cy="830997"/>
          </a:xfrm>
          <a:prstGeom prst="rect">
            <a:avLst/>
          </a:prstGeom>
          <a:noFill/>
        </p:spPr>
        <p:txBody>
          <a:bodyPr wrap="square" rtlCol="0">
            <a:spAutoFit/>
          </a:bodyPr>
          <a:lstStyle/>
          <a:p>
            <a:pPr algn="ctr"/>
            <a:r>
              <a:rPr lang="ar-SA" sz="1600" b="1" dirty="0">
                <a:latin typeface="Alexandria" charset="0"/>
                <a:cs typeface="Alexandria" charset="0"/>
              </a:rPr>
              <a:t>تم التحقق من صدق أداة الدراسة من خلال معاملات الارتباط بين عبارات الاستبانة والدرجة الكلية للمحاور، كما تم قياس ثبات الأداة باستخدام معامل ألفا </a:t>
            </a:r>
            <a:r>
              <a:rPr lang="ar-SA" sz="1600" b="1" dirty="0" err="1">
                <a:latin typeface="Alexandria" charset="0"/>
                <a:cs typeface="Alexandria" charset="0"/>
              </a:rPr>
              <a:t>كرونباخ</a:t>
            </a:r>
            <a:r>
              <a:rPr lang="ar-SA" sz="1600" b="1" dirty="0">
                <a:latin typeface="Alexandria" charset="0"/>
                <a:cs typeface="Alexandria" charset="0"/>
              </a:rPr>
              <a:t>، حيث أظهرت النتائج أن الأداة تتمتع بدرجة عالية من الثبات والموثوقية، مما يؤكد صلاحيتها للتطبيق الميداني.</a:t>
            </a:r>
          </a:p>
        </p:txBody>
      </p:sp>
      <p:pic>
        <p:nvPicPr>
          <p:cNvPr id="7" name="Graphic 21">
            <a:extLst>
              <a:ext uri="{FF2B5EF4-FFF2-40B4-BE49-F238E27FC236}">
                <a16:creationId xmlns:a16="http://schemas.microsoft.com/office/drawing/2014/main" id="{6F9233B6-6480-AD56-35D3-75F0A813386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8420888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35A0CE-2AAC-FE9F-9772-17DC22A9B72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81A373C-B70E-BBB0-A46F-B48C50CCAFF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AB536DB-A4C6-96FA-8B8D-9F91039A2E44}"/>
              </a:ext>
            </a:extLst>
          </p:cNvPr>
          <p:cNvSpPr txBox="1"/>
          <p:nvPr/>
        </p:nvSpPr>
        <p:spPr>
          <a:xfrm>
            <a:off x="4144984" y="1840411"/>
            <a:ext cx="3902032" cy="521970"/>
          </a:xfrm>
          <a:prstGeom prst="rect">
            <a:avLst/>
          </a:prstGeom>
          <a:noFill/>
        </p:spPr>
        <p:txBody>
          <a:bodyPr wrap="square" rtlCol="0">
            <a:spAutoFit/>
          </a:bodyPr>
          <a:lstStyle/>
          <a:p>
            <a:pPr algn="ctr"/>
            <a:r>
              <a:rPr lang="ar-SA" sz="2800" b="1" dirty="0">
                <a:latin typeface="Alexandria" charset="0"/>
                <a:cs typeface="Alexandria" charset="0"/>
              </a:rPr>
              <a:t>فروض الدراسة</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0441F10B-1D8A-6816-180B-90D11E43829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133C9E6-E292-C4E9-9DDC-E1BD064EF457}"/>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0A1B566-A191-698E-1694-1F0EAC64581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DB8CA03D-7D08-8CFB-8B5D-A1AEF25F6729}"/>
              </a:ext>
            </a:extLst>
          </p:cNvPr>
          <p:cNvSpPr txBox="1"/>
          <p:nvPr/>
        </p:nvSpPr>
        <p:spPr>
          <a:xfrm>
            <a:off x="1414370" y="3112480"/>
            <a:ext cx="9417050" cy="830997"/>
          </a:xfrm>
          <a:prstGeom prst="rect">
            <a:avLst/>
          </a:prstGeom>
          <a:noFill/>
        </p:spPr>
        <p:txBody>
          <a:bodyPr wrap="square" rtlCol="0">
            <a:spAutoFit/>
          </a:bodyPr>
          <a:lstStyle/>
          <a:p>
            <a:pPr algn="ctr"/>
            <a:r>
              <a:rPr lang="ar-SA" sz="1600" b="1" dirty="0">
                <a:latin typeface="Alexandria" charset="0"/>
                <a:cs typeface="Alexandria" charset="0"/>
              </a:rPr>
              <a:t>اختبرت الدراسة مجموعة من الفروض التي تدور حول وجود أثر لأنشطة التسويق عبر وسائل التواصل الاجتماعي على كل من الوعي بالعلامة التجارية والولاء لها، إضافة إلى اختبار وجود دور وسيط للتوافق الذاتي في العلاقة بين أنشطة التسويق عبر وسائل التواصل الاجتماعي وأداء العلامة التجارية. </a:t>
            </a:r>
          </a:p>
        </p:txBody>
      </p:sp>
      <p:pic>
        <p:nvPicPr>
          <p:cNvPr id="7" name="Graphic 21">
            <a:extLst>
              <a:ext uri="{FF2B5EF4-FFF2-40B4-BE49-F238E27FC236}">
                <a16:creationId xmlns:a16="http://schemas.microsoft.com/office/drawing/2014/main" id="{EC1228D0-4EF9-E1D9-E243-43447C8DFC7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6685231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B900D1-BE74-1181-BF0F-C7F21AA2CB3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DB792AA-D874-A218-9047-C16563AC0AD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40B50F2-FA0A-3ACE-DF01-32A78F2B4ACB}"/>
              </a:ext>
            </a:extLst>
          </p:cNvPr>
          <p:cNvSpPr txBox="1"/>
          <p:nvPr/>
        </p:nvSpPr>
        <p:spPr>
          <a:xfrm>
            <a:off x="4144984" y="1840411"/>
            <a:ext cx="3902032" cy="521970"/>
          </a:xfrm>
          <a:prstGeom prst="rect">
            <a:avLst/>
          </a:prstGeom>
          <a:noFill/>
        </p:spPr>
        <p:txBody>
          <a:bodyPr wrap="square" rtlCol="0">
            <a:spAutoFit/>
          </a:bodyPr>
          <a:lstStyle/>
          <a:p>
            <a:pPr algn="ctr"/>
            <a:r>
              <a:rPr lang="ar-SA" sz="2800" b="1" dirty="0">
                <a:latin typeface="Alexandria" charset="0"/>
                <a:cs typeface="Alexandria" charset="0"/>
              </a:rPr>
              <a:t>أهم النتائج</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14B2FBA0-12E6-B651-A874-D0EBF09E9DF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A109342-E871-7BA5-3E6F-55EEDD93E32B}"/>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0980CBD-4B34-9ACB-A64F-E1C1B1D6C9A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80DB1C9F-9155-0083-718E-B0095FAC4503}"/>
              </a:ext>
            </a:extLst>
          </p:cNvPr>
          <p:cNvSpPr txBox="1"/>
          <p:nvPr/>
        </p:nvSpPr>
        <p:spPr>
          <a:xfrm>
            <a:off x="1387475" y="3156023"/>
            <a:ext cx="9417050" cy="1077218"/>
          </a:xfrm>
          <a:prstGeom prst="rect">
            <a:avLst/>
          </a:prstGeom>
          <a:noFill/>
        </p:spPr>
        <p:txBody>
          <a:bodyPr wrap="square" rtlCol="0">
            <a:spAutoFit/>
          </a:bodyPr>
          <a:lstStyle/>
          <a:p>
            <a:pPr algn="ctr"/>
            <a:r>
              <a:rPr lang="ar-SA" sz="1600" b="1" dirty="0">
                <a:latin typeface="Alexandria" charset="0"/>
                <a:cs typeface="Alexandria" charset="0"/>
              </a:rPr>
              <a:t>توصلت الدراسة إلى وجود أثر ذي دلالة إحصائية لأنشطة التسويق عبر وسائل التواصل الاجتماعي على الوعي بالعلامة التجارية </a:t>
            </a:r>
          </a:p>
          <a:p>
            <a:pPr algn="ctr"/>
            <a:r>
              <a:rPr lang="ar-SA" sz="1600" b="1" dirty="0">
                <a:latin typeface="Alexandria" charset="0"/>
                <a:cs typeface="Alexandria" charset="0"/>
              </a:rPr>
              <a:t>)</a:t>
            </a:r>
            <a:r>
              <a:rPr lang="en-US" sz="1600" b="1" dirty="0">
                <a:latin typeface="Alexandria" charset="0"/>
                <a:cs typeface="Alexandria" charset="0"/>
              </a:rPr>
              <a:t>R² = 0.622) </a:t>
            </a:r>
            <a:r>
              <a:rPr lang="ar-SA" sz="1600" b="1" dirty="0">
                <a:latin typeface="Alexandria" charset="0"/>
                <a:cs typeface="Alexandria" charset="0"/>
              </a:rPr>
              <a:t> ) وعلى الولاء للعلامة التجارية </a:t>
            </a:r>
            <a:r>
              <a:rPr lang="en-US" sz="1600" b="1" dirty="0">
                <a:latin typeface="Alexandria" charset="0"/>
                <a:cs typeface="Alexandria" charset="0"/>
              </a:rPr>
              <a:t>R² = 0.607)، </a:t>
            </a:r>
            <a:r>
              <a:rPr lang="ar-SA" sz="1600" b="1" dirty="0">
                <a:latin typeface="Alexandria" charset="0"/>
                <a:cs typeface="Alexandria" charset="0"/>
              </a:rPr>
              <a:t>كما أظهرت النتائج وجود تأثير وساطة جزئي للتوافق الذاتي في العلاقة بين أنشطة التسويق والولاء للعلامة التجارية بنسبة (30.4%)، في حين لم يثبت وجود دور وسيط للتوافق الذاتي في العلاقة مع الوعي بالعلامة التجارية.</a:t>
            </a:r>
          </a:p>
        </p:txBody>
      </p:sp>
      <p:pic>
        <p:nvPicPr>
          <p:cNvPr id="7" name="Graphic 21">
            <a:extLst>
              <a:ext uri="{FF2B5EF4-FFF2-40B4-BE49-F238E27FC236}">
                <a16:creationId xmlns:a16="http://schemas.microsoft.com/office/drawing/2014/main" id="{666FD1D9-32C7-3707-C0E2-BAA9523B8D9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3335297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A8E2CD-4631-0166-B724-07EB03B155D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C8BA1FE-46D4-9B49-644E-DF54BE52DEF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4352817-BD2F-7623-9FEA-DE3BB32042B7}"/>
              </a:ext>
            </a:extLst>
          </p:cNvPr>
          <p:cNvSpPr txBox="1"/>
          <p:nvPr/>
        </p:nvSpPr>
        <p:spPr>
          <a:xfrm>
            <a:off x="4144984" y="1840411"/>
            <a:ext cx="3902032" cy="521970"/>
          </a:xfrm>
          <a:prstGeom prst="rect">
            <a:avLst/>
          </a:prstGeom>
          <a:noFill/>
        </p:spPr>
        <p:txBody>
          <a:bodyPr wrap="square" rtlCol="0">
            <a:spAutoFit/>
          </a:bodyPr>
          <a:lstStyle/>
          <a:p>
            <a:pPr algn="ctr"/>
            <a:r>
              <a:rPr lang="ar-SA" sz="2800" b="1" dirty="0">
                <a:latin typeface="Alexandria" charset="0"/>
                <a:cs typeface="Alexandria" charset="0"/>
              </a:rPr>
              <a:t>توصيات الدراسة</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9080589E-2EB2-B052-E526-892E57C1583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857C4CD-D343-BA84-6528-38C321CCD3BF}"/>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59DAFE2-A013-7AB3-40BC-86EE59B0B248}"/>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12</a:t>
            </a:r>
          </a:p>
        </p:txBody>
      </p:sp>
      <p:sp>
        <p:nvSpPr>
          <p:cNvPr id="48" name="TextBox 47">
            <a:extLst>
              <a:ext uri="{FF2B5EF4-FFF2-40B4-BE49-F238E27FC236}">
                <a16:creationId xmlns:a16="http://schemas.microsoft.com/office/drawing/2014/main" id="{BAF82EAA-51A4-261D-E236-C9829A225E81}"/>
              </a:ext>
            </a:extLst>
          </p:cNvPr>
          <p:cNvSpPr txBox="1"/>
          <p:nvPr/>
        </p:nvSpPr>
        <p:spPr>
          <a:xfrm>
            <a:off x="1387475" y="3156023"/>
            <a:ext cx="9417050" cy="830997"/>
          </a:xfrm>
          <a:prstGeom prst="rect">
            <a:avLst/>
          </a:prstGeom>
          <a:noFill/>
        </p:spPr>
        <p:txBody>
          <a:bodyPr wrap="square" rtlCol="0">
            <a:spAutoFit/>
          </a:bodyPr>
          <a:lstStyle/>
          <a:p>
            <a:pPr algn="ctr"/>
            <a:r>
              <a:rPr lang="ar-SA" sz="1600" b="1" dirty="0">
                <a:latin typeface="Alexandria" charset="0"/>
                <a:cs typeface="Alexandria" charset="0"/>
              </a:rPr>
              <a:t>أوصت الدراسة بضرورة تعزيز التواجد الرقمي للعلامات التجارية السعودية الناشئة، خاصة على منصة تيك توك، والاستثمار في بناء التوافق الذاتي مع العملاء لزيادة الولاء، إضافة إلى تصميم برامج ولاء رقمية مخصصة، وتدريب الكوادر البشرية على تحليل بيانات العملاء وسلوكهم بما يسهم في تحسين الأداء التسويقي</a:t>
            </a:r>
          </a:p>
        </p:txBody>
      </p:sp>
      <p:pic>
        <p:nvPicPr>
          <p:cNvPr id="7" name="Graphic 21">
            <a:extLst>
              <a:ext uri="{FF2B5EF4-FFF2-40B4-BE49-F238E27FC236}">
                <a16:creationId xmlns:a16="http://schemas.microsoft.com/office/drawing/2014/main" id="{91F39138-854D-6011-00AF-6EB4E5E3003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146742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ACC9A911-23AF-4D6B-960B-1A780C58D828}">
  <ds:schemaRefs>
    <ds:schemaRef ds:uri="http://schemas.microsoft.com/office/2006/documentManagement/types"/>
    <ds:schemaRef ds:uri="http://schemas.microsoft.com/office/2006/metadata/properties"/>
    <ds:schemaRef ds:uri="http://purl.org/dc/elements/1.1/"/>
    <ds:schemaRef ds:uri="688354b5-287c-4cda-825e-1d7935aea40e"/>
    <ds:schemaRef ds:uri="http://schemas.openxmlformats.org/package/2006/metadata/core-properties"/>
    <ds:schemaRef ds:uri="http://purl.org/dc/terms/"/>
    <ds:schemaRef ds:uri="http://schemas.microsoft.com/office/infopath/2007/PartnerControls"/>
    <ds:schemaRef ds:uri="aca13214-df29-4e3c-a050-857c0bf7bd8e"/>
    <ds:schemaRef ds:uri="http://www.w3.org/XML/1998/namespace"/>
    <ds:schemaRef ds:uri="http://purl.org/dc/dcmitype/"/>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51</TotalTime>
  <Words>598</Words>
  <Application>Microsoft Office PowerPoint</Application>
  <PresentationFormat>شاشة عريضة</PresentationFormat>
  <Paragraphs>60</Paragraphs>
  <Slides>12</Slides>
  <Notes>1</Notes>
  <HiddenSlides>0</HiddenSlides>
  <MMClips>0</MMClips>
  <ScaleCrop>false</ScaleCrop>
  <HeadingPairs>
    <vt:vector size="6" baseType="variant">
      <vt:variant>
        <vt:lpstr>الخطوط المستخدمة</vt:lpstr>
      </vt:variant>
      <vt:variant>
        <vt:i4>5</vt:i4>
      </vt:variant>
      <vt:variant>
        <vt:lpstr>نسق</vt:lpstr>
      </vt:variant>
      <vt:variant>
        <vt:i4>1</vt:i4>
      </vt:variant>
      <vt:variant>
        <vt:lpstr>عناوين الشرائح</vt:lpstr>
      </vt:variant>
      <vt:variant>
        <vt:i4>12</vt:i4>
      </vt:variant>
    </vt:vector>
  </HeadingPairs>
  <TitlesOfParts>
    <vt:vector size="18" baseType="lpstr">
      <vt:lpstr>Alexandria</vt:lpstr>
      <vt:lpstr>Arial</vt:lpstr>
      <vt:lpstr>Calibri</vt:lpstr>
      <vt:lpstr>Calibri Light</vt:lpstr>
      <vt:lpstr>Roboto Light</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لارا العنزي</cp:lastModifiedBy>
  <cp:revision>10</cp:revision>
  <dcterms:created xsi:type="dcterms:W3CDTF">2023-04-29T09:08:00Z</dcterms:created>
  <dcterms:modified xsi:type="dcterms:W3CDTF">2026-04-25T17:14:47Z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