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96" r:id="rId5"/>
    <p:sldId id="566" r:id="rId6"/>
    <p:sldId id="541" r:id="rId7"/>
    <p:sldId id="711" r:id="rId8"/>
    <p:sldId id="709" r:id="rId9"/>
    <p:sldId id="710" r:id="rId10"/>
    <p:sldId id="668" r:id="rId11"/>
    <p:sldId id="672" r:id="rId12"/>
    <p:sldId id="713" r:id="rId13"/>
    <p:sldId id="715" r:id="rId14"/>
    <p:sldId id="714" r:id="rId15"/>
    <p:sldId id="716" r:id="rId16"/>
    <p:sldId id="717" r:id="rId17"/>
    <p:sldId id="718" r:id="rId18"/>
    <p:sldId id="719" r:id="rId19"/>
    <p:sldId id="665" r:id="rId20"/>
    <p:sldId id="721" r:id="rId21"/>
    <p:sldId id="720" r:id="rId22"/>
    <p:sldId id="722" r:id="rId23"/>
    <p:sldId id="723" r:id="rId24"/>
    <p:sldId id="724" r:id="rId25"/>
    <p:sldId id="725" r:id="rId26"/>
    <p:sldId id="734" r:id="rId27"/>
    <p:sldId id="727" r:id="rId28"/>
    <p:sldId id="728" r:id="rId29"/>
    <p:sldId id="729" r:id="rId30"/>
    <p:sldId id="726" r:id="rId31"/>
    <p:sldId id="731" r:id="rId32"/>
    <p:sldId id="730" r:id="rId33"/>
    <p:sldId id="693" r:id="rId34"/>
    <p:sldId id="664" r:id="rId35"/>
    <p:sldId id="670" r:id="rId36"/>
    <p:sldId id="595" r:id="rId37"/>
    <p:sldId id="732" r:id="rId38"/>
    <p:sldId id="733" r:id="rId39"/>
    <p:sldId id="706" r:id="rId40"/>
    <p:sldId id="735" r:id="rId41"/>
    <p:sldId id="737" r:id="rId42"/>
    <p:sldId id="736" r:id="rId43"/>
    <p:sldId id="504" r:id="rId44"/>
    <p:sldId id="708" r:id="rId45"/>
    <p:sldId id="514"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66"/>
            <p14:sldId id="541"/>
            <p14:sldId id="711"/>
            <p14:sldId id="709"/>
            <p14:sldId id="710"/>
            <p14:sldId id="668"/>
            <p14:sldId id="672"/>
            <p14:sldId id="713"/>
            <p14:sldId id="715"/>
            <p14:sldId id="714"/>
            <p14:sldId id="716"/>
            <p14:sldId id="717"/>
            <p14:sldId id="718"/>
            <p14:sldId id="719"/>
            <p14:sldId id="665"/>
            <p14:sldId id="721"/>
            <p14:sldId id="720"/>
            <p14:sldId id="722"/>
            <p14:sldId id="723"/>
            <p14:sldId id="724"/>
            <p14:sldId id="725"/>
            <p14:sldId id="734"/>
            <p14:sldId id="727"/>
            <p14:sldId id="728"/>
            <p14:sldId id="729"/>
            <p14:sldId id="726"/>
            <p14:sldId id="731"/>
            <p14:sldId id="730"/>
            <p14:sldId id="693"/>
            <p14:sldId id="664"/>
            <p14:sldId id="670"/>
            <p14:sldId id="595"/>
            <p14:sldId id="732"/>
            <p14:sldId id="733"/>
            <p14:sldId id="706"/>
            <p14:sldId id="735"/>
            <p14:sldId id="737"/>
            <p14:sldId id="736"/>
            <p14:sldId id="504"/>
            <p14:sldId id="708"/>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53" autoAdjust="0"/>
    <p:restoredTop sz="90909" autoAdjust="0"/>
  </p:normalViewPr>
  <p:slideViewPr>
    <p:cSldViewPr snapToGrid="0">
      <p:cViewPr varScale="1">
        <p:scale>
          <a:sx n="73" d="100"/>
          <a:sy n="73" d="100"/>
        </p:scale>
        <p:origin x="82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6270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98232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55678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23783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196527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76246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97364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5531557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0192975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4015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410823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960055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9030862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300597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020523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220219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0190185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hyperlink" Target="https://uppromote.com/affiliate-program-directory/groupon" TargetMode="Externa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appsflyer.com/" TargetMode="Externa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hyperlink" Target="https://affiliate-program.amazon.sa/"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hyperlink" Target="https://https/affiliate-program.amazon.sa/influencers"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5" Type="http://schemas.openxmlformats.org/officeDocument/2006/relationships/image" Target="../media/image11.png"/><Relationship Id="rId4" Type="http://schemas.openxmlformats.org/officeDocument/2006/relationships/hyperlink" Target="https://https/affiliate-program.amazon.sa/influencers"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hyperlink" Target="https://www.clickbank.com/" TargetMode="Externa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hyperlink" Target="https://www.clickbank.com/"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hyperlink" Target="https://www.clickbank.com/sell"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www.crazyegg.com/blog/clickbank-review/#:~:text=ClickBank%20is%20undoubtedly%20a%20trustworthy,deposit%2C%20Payoneer%2C%20or%20checks" TargetMode="External"/><Relationship Id="rId3" Type="http://schemas.openxmlformats.org/officeDocument/2006/relationships/image" Target="../media/image2.png"/><Relationship Id="rId7" Type="http://schemas.openxmlformats.org/officeDocument/2006/relationships/hyperlink" Target="https://clickbank.com/" TargetMode="External"/><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hyperlink" Target="https://affiliate-program.amazon.sa/influencers" TargetMode="External"/><Relationship Id="rId5" Type="http://schemas.openxmlformats.org/officeDocument/2006/relationships/hyperlink" Target="https://affiliate-program.amazon.sa/help/node/topic/GRXPHT8U84RAYDXZ" TargetMode="External"/><Relationship Id="rId4" Type="http://schemas.openxmlformats.org/officeDocument/2006/relationships/hyperlink" Target="https://affiliate-program.amazon.sa/"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richads.com/blog/what-is/retargeting-or-remarketing/" TargetMode="External"/><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hyperlink" Target="https://affiliatestatistics.marketing/" TargetMode="External"/><Relationship Id="rId5" Type="http://schemas.openxmlformats.org/officeDocument/2006/relationships/hyperlink" Target="https://www.appsflyer.com/" TargetMode="External"/><Relationship Id="rId4" Type="http://schemas.openxmlformats.org/officeDocument/2006/relationships/hyperlink" Target="https://www.business.com/articles/why-smbs-use-affiliate-marketing/"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15.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a:t>
            </a:r>
            <a:r>
              <a:rPr lang="en-US" sz="2000" b="1" dirty="0" smtClean="0">
                <a:latin typeface="Alexandria" charset="0"/>
                <a:cs typeface="Alexandria" charset="0"/>
              </a:rPr>
              <a:t>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AE" sz="2800" b="1" dirty="0" smtClean="0">
                <a:solidFill>
                  <a:schemeClr val="bg1"/>
                </a:solidFill>
                <a:latin typeface="Alexandria" charset="0"/>
                <a:cs typeface="Alexandria" charset="0"/>
              </a:rPr>
              <a:t>السابعة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65509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37593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2703176"/>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AE" sz="3200" b="1" dirty="0" smtClean="0">
                <a:solidFill>
                  <a:srgbClr val="00AEEF"/>
                </a:solidFill>
              </a:rPr>
              <a:t>السابعة</a:t>
            </a:r>
            <a:endParaRPr lang="ar-AE" sz="3200" b="1" dirty="0">
              <a:solidFill>
                <a:srgbClr val="00AEEF"/>
              </a:solidFill>
            </a:endParaRPr>
          </a:p>
          <a:p>
            <a:pPr algn="ctr">
              <a:lnSpc>
                <a:spcPct val="150000"/>
              </a:lnSpc>
            </a:pPr>
            <a:r>
              <a:rPr lang="ar-AE" sz="2800" b="1" dirty="0">
                <a:solidFill>
                  <a:srgbClr val="FF0000"/>
                </a:solidFill>
              </a:rPr>
              <a:t>حالة دراسية في التسويق بالعمولة </a:t>
            </a:r>
            <a:r>
              <a:rPr lang="en-US" sz="2800" b="1" dirty="0">
                <a:solidFill>
                  <a:srgbClr val="FF0000"/>
                </a:solidFill>
              </a:rPr>
              <a:t>Affiliate </a:t>
            </a:r>
            <a:r>
              <a:rPr lang="en-US" sz="2800" b="1" dirty="0" smtClean="0">
                <a:solidFill>
                  <a:srgbClr val="FF0000"/>
                </a:solidFill>
              </a:rPr>
              <a:t>Marketing</a:t>
            </a:r>
            <a:endParaRPr lang="ar-AE" sz="2800" b="1" dirty="0" smtClean="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AE" sz="2800" b="1" dirty="0" smtClean="0">
                <a:solidFill>
                  <a:schemeClr val="bg1"/>
                </a:solidFill>
                <a:latin typeface="Alexandria" charset="0"/>
                <a:cs typeface="Alexandria" charset="0"/>
              </a:rPr>
              <a:t>السابعة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743208" y="2589349"/>
            <a:ext cx="10609788" cy="3785652"/>
          </a:xfrm>
          <a:prstGeom prst="rect">
            <a:avLst/>
          </a:prstGeom>
          <a:noFill/>
        </p:spPr>
        <p:txBody>
          <a:bodyPr wrap="square" rtlCol="0">
            <a:spAutoFit/>
          </a:bodyPr>
          <a:lstStyle/>
          <a:p>
            <a:pPr algn="just" rtl="1">
              <a:lnSpc>
                <a:spcPct val="150000"/>
              </a:lnSpc>
            </a:pPr>
            <a:r>
              <a:rPr lang="ar-AE" sz="2000" dirty="0" smtClean="0"/>
              <a:t>لا شك أن التسويق الرقمي يتضمن أدوات كثيرة وعلى المسوق المحترف الاستفادة من جميع الأدوات الرقمية المتاحة والتي تساعده على تحقيق أهداف التسويق وتعزيز تواجد العلامة التجارية في الفضاء الرقمي. في هذا الإطار يأتي التسويق بالعمولة كأحد أهم أدوات التسويق </a:t>
            </a:r>
            <a:r>
              <a:rPr lang="ar-AE" sz="2000" dirty="0" smtClean="0"/>
              <a:t>الرقمي </a:t>
            </a:r>
            <a:r>
              <a:rPr lang="ar-AE" sz="2000" dirty="0" smtClean="0"/>
              <a:t>والذي </a:t>
            </a:r>
            <a:r>
              <a:rPr lang="ar-AE" sz="2000" dirty="0" smtClean="0"/>
              <a:t>ساعد المتاجر الالكترونية والمنصات الالكترونية في تحقيق الكثير من المبيعات والوصول إلى عملاء جدد ودخول أسواق جديدة ودون تحمل أدنى حد من المخاطر، وهذا ما يميز التسويق بالعمولة حيث أن المنصة أو المتجر لا يدفع تكلفة للإعلانات التي ينشرها المسوقون بالعمولة، ولكن يدفع فقط عمولة في حال نجاح المسوق بالعمولة ببيع أحد منتجاته على عكس الإعلانات التقليدية والتي يدفع فيها المعلنون تكاليف باهظة للإعلانات وعلى هذا الأساس فإن هذه الأداة الرقمية مناسبة للغاية للمشاريع الصغيرة والشركات الناشئة كونه لا يمكنها تكبد تكاليف الإعلان الباهظة. </a:t>
            </a:r>
            <a:endParaRPr lang="en-US" sz="2000" dirty="0"/>
          </a:p>
          <a:p>
            <a:pPr algn="r" rtl="1">
              <a:lnSpc>
                <a:spcPct val="150000"/>
              </a:lnSpc>
            </a:pPr>
            <a:endParaRPr lang="en-US" sz="2000" dirty="0"/>
          </a:p>
        </p:txBody>
      </p:sp>
    </p:spTree>
    <p:extLst>
      <p:ext uri="{BB962C8B-B14F-4D97-AF65-F5344CB8AC3E}">
        <p14:creationId xmlns:p14="http://schemas.microsoft.com/office/powerpoint/2010/main" val="16323000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902312" y="617684"/>
            <a:ext cx="5444398" cy="1354217"/>
          </a:xfrm>
          <a:prstGeom prst="rect">
            <a:avLst/>
          </a:prstGeom>
          <a:noFill/>
        </p:spPr>
        <p:txBody>
          <a:bodyPr wrap="square" rtlCol="0">
            <a:spAutoFit/>
          </a:bodyPr>
          <a:lstStyle/>
          <a:p>
            <a:pPr algn="ctr" rtl="1"/>
            <a:r>
              <a:rPr lang="ar-AE" sz="3200" b="1" dirty="0" smtClean="0">
                <a:solidFill>
                  <a:srgbClr val="00AEEF"/>
                </a:solidFill>
              </a:rPr>
              <a:t>ما هو التسويق بالعمولة؟ </a:t>
            </a:r>
          </a:p>
          <a:p>
            <a:pPr algn="ctr" rtl="1"/>
            <a:r>
              <a:rPr lang="en-US" sz="3200" b="1" dirty="0" smtClean="0">
                <a:solidFill>
                  <a:srgbClr val="00AEEF"/>
                </a:solidFill>
              </a:rPr>
              <a:t>Affiliate Marketing</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2235725"/>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719951"/>
            <a:ext cx="11795760" cy="3323987"/>
          </a:xfrm>
          <a:prstGeom prst="rect">
            <a:avLst/>
          </a:prstGeom>
          <a:noFill/>
        </p:spPr>
        <p:txBody>
          <a:bodyPr wrap="square" rtlCol="0">
            <a:spAutoFit/>
          </a:bodyPr>
          <a:lstStyle/>
          <a:p>
            <a:pPr algn="just" rtl="1">
              <a:lnSpc>
                <a:spcPct val="150000"/>
              </a:lnSpc>
            </a:pPr>
            <a:r>
              <a:rPr lang="ar-AE" sz="2000" dirty="0"/>
              <a:t>التسويق بالعمولة هو عملية اختيار أشخاص أو شركات أخرى والتعاون معهم لتسويق </a:t>
            </a:r>
            <a:r>
              <a:rPr lang="ar-AE" sz="2000" dirty="0" smtClean="0"/>
              <a:t>منتجات العلامة التجارية وتوجيه </a:t>
            </a:r>
            <a:r>
              <a:rPr lang="ar-AE" sz="2000" dirty="0"/>
              <a:t>الزيارات إلى </a:t>
            </a:r>
            <a:r>
              <a:rPr lang="ar-AE" sz="2000" dirty="0" smtClean="0"/>
              <a:t>الموقع الإلكتروني للعلامة التجارية. ويتم دفع عمولة لهؤلاء </a:t>
            </a:r>
            <a:r>
              <a:rPr lang="ar-AE" sz="2000" dirty="0"/>
              <a:t>الأشخاص أو الشركات، </a:t>
            </a:r>
            <a:r>
              <a:rPr lang="ar-AE" sz="2000" dirty="0" smtClean="0"/>
              <a:t>والذين </a:t>
            </a:r>
            <a:r>
              <a:rPr lang="ar-AE" sz="2000" dirty="0"/>
              <a:t>يُطلق عليهم اسم "المسوقين بالعمولة"، </a:t>
            </a:r>
            <a:r>
              <a:rPr lang="ar-AE" sz="2000" dirty="0" smtClean="0"/>
              <a:t>في حال إجراء تحويل </a:t>
            </a:r>
            <a:r>
              <a:rPr lang="en-US" sz="2000" dirty="0" smtClean="0"/>
              <a:t>Conversion</a:t>
            </a:r>
            <a:r>
              <a:rPr lang="ar-AE" sz="2000" dirty="0" smtClean="0"/>
              <a:t> (عملية بيع أو تسجيل في موقع الكتروني...). وتكون العمولة بنسبة مئوية معينة من سعر المنتج مثلاً </a:t>
            </a:r>
            <a:r>
              <a:rPr lang="en-US" sz="2000" dirty="0" smtClean="0"/>
              <a:t>10</a:t>
            </a:r>
            <a:r>
              <a:rPr lang="ar-AE" sz="2000" dirty="0" smtClean="0"/>
              <a:t> % أو قد تكون على شكل مكافأة بمبلغ مالي ثابت مثلاً </a:t>
            </a:r>
            <a:r>
              <a:rPr lang="en-US" sz="2000" dirty="0" smtClean="0"/>
              <a:t>5$</a:t>
            </a:r>
            <a:r>
              <a:rPr lang="ar-AE" sz="2000" dirty="0" smtClean="0"/>
              <a:t> </a:t>
            </a:r>
            <a:r>
              <a:rPr lang="ar-AE" sz="2000" dirty="0"/>
              <a:t>عادةً ما يتم تتبع النشاط من خلال رمز فريد، مثل رمز خصم يُدخل عند إتمام عملية الشراء أو رمز وحدة تتبع </a:t>
            </a:r>
            <a:r>
              <a:rPr lang="en-US" sz="2000" dirty="0"/>
              <a:t>urchin (UTM)</a:t>
            </a:r>
            <a:r>
              <a:rPr lang="ar-AE" sz="2000" dirty="0"/>
              <a:t> </a:t>
            </a:r>
            <a:r>
              <a:rPr lang="ar-AE" sz="2000" dirty="0" smtClean="0"/>
              <a:t>والذي يُضاف </a:t>
            </a:r>
            <a:r>
              <a:rPr lang="ar-AE" sz="2000" dirty="0"/>
              <a:t>إلى نهاية رابط </a:t>
            </a:r>
            <a:r>
              <a:rPr lang="en-US" sz="2000" dirty="0"/>
              <a:t>URL</a:t>
            </a:r>
            <a:r>
              <a:rPr lang="ar-AE" sz="2000" dirty="0"/>
              <a:t> الذي يُنشئه المسوق </a:t>
            </a:r>
            <a:r>
              <a:rPr lang="ar-AE" sz="2000" dirty="0" smtClean="0"/>
              <a:t>بالعمولة ضمن برنامج التسويق بالعمولة.</a:t>
            </a:r>
          </a:p>
          <a:p>
            <a:pPr algn="just" rtl="1">
              <a:lnSpc>
                <a:spcPct val="150000"/>
              </a:lnSpc>
            </a:pPr>
            <a:endParaRPr lang="en-US" sz="2000" dirty="0"/>
          </a:p>
          <a:p>
            <a:pPr algn="just" rtl="1">
              <a:lnSpc>
                <a:spcPct val="150000"/>
              </a:lnSpc>
            </a:pPr>
            <a:endParaRPr lang="en-US" sz="2000" dirty="0"/>
          </a:p>
        </p:txBody>
      </p:sp>
    </p:spTree>
    <p:extLst>
      <p:ext uri="{BB962C8B-B14F-4D97-AF65-F5344CB8AC3E}">
        <p14:creationId xmlns:p14="http://schemas.microsoft.com/office/powerpoint/2010/main" val="32808014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smtClean="0"/>
              <a:t>إحصائيات </a:t>
            </a:r>
          </a:p>
          <a:p>
            <a:pPr algn="ctr"/>
            <a:r>
              <a:rPr lang="ar-AE" sz="3600" b="1" dirty="0" smtClean="0"/>
              <a:t>التسويق بالعمولة</a:t>
            </a:r>
            <a:endParaRPr lang="en-US" sz="3600" b="1" dirty="0"/>
          </a:p>
        </p:txBody>
      </p:sp>
      <p:sp>
        <p:nvSpPr>
          <p:cNvPr id="9" name="مربع نص 8"/>
          <p:cNvSpPr txBox="1"/>
          <p:nvPr/>
        </p:nvSpPr>
        <p:spPr>
          <a:xfrm>
            <a:off x="743208" y="2589349"/>
            <a:ext cx="10609788" cy="2862322"/>
          </a:xfrm>
          <a:prstGeom prst="rect">
            <a:avLst/>
          </a:prstGeom>
          <a:noFill/>
        </p:spPr>
        <p:txBody>
          <a:bodyPr wrap="square" rtlCol="0">
            <a:spAutoFit/>
          </a:bodyPr>
          <a:lstStyle/>
          <a:p>
            <a:pPr algn="r" rtl="1">
              <a:lnSpc>
                <a:spcPct val="150000"/>
              </a:lnSpc>
            </a:pPr>
            <a:r>
              <a:rPr lang="ar-SA" sz="2000" dirty="0" smtClean="0"/>
              <a:t>فيما يلي أهم إحصائيات التسويق بالعمولة </a:t>
            </a:r>
            <a:r>
              <a:rPr lang="ar-AE" sz="2000" dirty="0" smtClean="0"/>
              <a:t>وفقاً لمنصة</a:t>
            </a:r>
            <a:r>
              <a:rPr lang="ar-SA" sz="2000" dirty="0" smtClean="0"/>
              <a:t> </a:t>
            </a:r>
            <a:r>
              <a:rPr lang="en-US" sz="2000" dirty="0" err="1" smtClean="0"/>
              <a:t>affiliatestats.marketing</a:t>
            </a:r>
            <a:r>
              <a:rPr lang="ar-SA" sz="2000" dirty="0" smtClean="0"/>
              <a:t> المتخصصة بإحصائيات هذا النوع من التسويق: </a:t>
            </a:r>
          </a:p>
          <a:p>
            <a:pPr marL="342900" indent="-342900" algn="r" rtl="1">
              <a:lnSpc>
                <a:spcPct val="150000"/>
              </a:lnSpc>
              <a:buFont typeface="Arial" panose="020B0604020202020204" pitchFamily="34" charset="0"/>
              <a:buChar char="•"/>
            </a:pPr>
            <a:r>
              <a:rPr lang="ar-SA" sz="2000" dirty="0" smtClean="0"/>
              <a:t>تقدر قيمة </a:t>
            </a:r>
            <a:r>
              <a:rPr lang="ar-SA" sz="2000" dirty="0"/>
              <a:t>سوق التسويق بالعمولة </a:t>
            </a:r>
            <a:r>
              <a:rPr lang="ar-SA" sz="2000" dirty="0" smtClean="0"/>
              <a:t>العالمي بأكثر </a:t>
            </a:r>
            <a:r>
              <a:rPr lang="ar-SA" sz="2000" dirty="0"/>
              <a:t>من </a:t>
            </a:r>
            <a:r>
              <a:rPr lang="en-US" sz="2000" dirty="0" smtClean="0"/>
              <a:t>18.5</a:t>
            </a:r>
            <a:r>
              <a:rPr lang="ar-AE" sz="2000" dirty="0" smtClean="0"/>
              <a:t> </a:t>
            </a:r>
            <a:r>
              <a:rPr lang="ar-SA" sz="2000" dirty="0" smtClean="0"/>
              <a:t>مليار دولار</a:t>
            </a:r>
            <a:r>
              <a:rPr lang="ar-AE" sz="2000" dirty="0" smtClean="0"/>
              <a:t>. </a:t>
            </a:r>
          </a:p>
          <a:p>
            <a:pPr marL="342900" indent="-342900" algn="r" rtl="1">
              <a:lnSpc>
                <a:spcPct val="150000"/>
              </a:lnSpc>
              <a:buFont typeface="Arial" panose="020B0604020202020204" pitchFamily="34" charset="0"/>
              <a:buChar char="•"/>
            </a:pPr>
            <a:r>
              <a:rPr lang="ar-AE" sz="2000" dirty="0" smtClean="0"/>
              <a:t>معدل نمو سوق التسويق بالعمولة يبلغ </a:t>
            </a:r>
            <a:r>
              <a:rPr lang="en-US" sz="2000" dirty="0" smtClean="0"/>
              <a:t>20 </a:t>
            </a:r>
            <a:r>
              <a:rPr lang="ar-AE" sz="2000" dirty="0" smtClean="0"/>
              <a:t> %. </a:t>
            </a:r>
          </a:p>
          <a:p>
            <a:pPr marL="342900" indent="-342900" algn="r" rtl="1">
              <a:lnSpc>
                <a:spcPct val="150000"/>
              </a:lnSpc>
              <a:buFont typeface="Arial" panose="020B0604020202020204" pitchFamily="34" charset="0"/>
              <a:buChar char="•"/>
            </a:pPr>
            <a:r>
              <a:rPr lang="en-US" sz="2000" dirty="0" smtClean="0"/>
              <a:t>81</a:t>
            </a:r>
            <a:r>
              <a:rPr lang="ar-AE" sz="2000" dirty="0" smtClean="0"/>
              <a:t> % من العلامات التجارية تستخدم التسويق بالعمولة. </a:t>
            </a:r>
          </a:p>
          <a:p>
            <a:pPr marL="342900" indent="-342900" algn="r" rtl="1">
              <a:lnSpc>
                <a:spcPct val="150000"/>
              </a:lnSpc>
              <a:buFont typeface="Arial" panose="020B0604020202020204" pitchFamily="34" charset="0"/>
              <a:buChar char="•"/>
            </a:pPr>
            <a:r>
              <a:rPr lang="ar-AE" sz="2000" dirty="0" smtClean="0"/>
              <a:t>متوسط العائد على الاستثمار في التسويق بالعمولة هو </a:t>
            </a:r>
            <a:r>
              <a:rPr lang="en-US" sz="2000" dirty="0" smtClean="0"/>
              <a:t>1</a:t>
            </a:r>
            <a:r>
              <a:rPr lang="ar-AE" sz="2000" dirty="0" smtClean="0"/>
              <a:t> $ إنفاق لكل </a:t>
            </a:r>
            <a:r>
              <a:rPr lang="en-US" sz="2000" dirty="0" smtClean="0"/>
              <a:t>15</a:t>
            </a:r>
            <a:r>
              <a:rPr lang="ar-AE" sz="2000" dirty="0" smtClean="0"/>
              <a:t> $ مبيعات. </a:t>
            </a:r>
          </a:p>
        </p:txBody>
      </p:sp>
    </p:spTree>
    <p:extLst>
      <p:ext uri="{BB962C8B-B14F-4D97-AF65-F5344CB8AC3E}">
        <p14:creationId xmlns:p14="http://schemas.microsoft.com/office/powerpoint/2010/main" val="21627479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smtClean="0"/>
              <a:t>إحصائيات </a:t>
            </a:r>
          </a:p>
          <a:p>
            <a:pPr algn="ctr"/>
            <a:r>
              <a:rPr lang="ar-AE" sz="3600" b="1" dirty="0" smtClean="0"/>
              <a:t>التسويق بالعمولة</a:t>
            </a:r>
            <a:endParaRPr lang="en-US" sz="3600" b="1" dirty="0"/>
          </a:p>
        </p:txBody>
      </p:sp>
      <p:sp>
        <p:nvSpPr>
          <p:cNvPr id="9" name="مربع نص 8"/>
          <p:cNvSpPr txBox="1"/>
          <p:nvPr/>
        </p:nvSpPr>
        <p:spPr>
          <a:xfrm>
            <a:off x="743208" y="2753922"/>
            <a:ext cx="10609788" cy="2862322"/>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en-US" sz="2000" dirty="0" smtClean="0"/>
              <a:t>28</a:t>
            </a:r>
            <a:r>
              <a:rPr lang="ar-AE" sz="2000" dirty="0" smtClean="0"/>
              <a:t> % من العلامات التجارية تفضل المدونات لبرامج التسويق بالعمولة. </a:t>
            </a:r>
          </a:p>
          <a:p>
            <a:pPr marL="342900" indent="-342900" algn="r" rtl="1">
              <a:lnSpc>
                <a:spcPct val="150000"/>
              </a:lnSpc>
              <a:buFont typeface="Arial" panose="020B0604020202020204" pitchFamily="34" charset="0"/>
              <a:buChar char="•"/>
            </a:pPr>
            <a:r>
              <a:rPr lang="en-US" sz="2000" dirty="0" smtClean="0"/>
              <a:t>50</a:t>
            </a:r>
            <a:r>
              <a:rPr lang="ar-AE" sz="2000" dirty="0" smtClean="0"/>
              <a:t> % من صفقات التسويق بالعمولة تأتي من الهاتف المحمول. </a:t>
            </a:r>
          </a:p>
          <a:p>
            <a:pPr marL="342900" indent="-342900" algn="r" rtl="1">
              <a:lnSpc>
                <a:spcPct val="150000"/>
              </a:lnSpc>
              <a:buFont typeface="Arial" panose="020B0604020202020204" pitchFamily="34" charset="0"/>
              <a:buChar char="•"/>
            </a:pPr>
            <a:r>
              <a:rPr lang="ar-AE" sz="2000" dirty="0" smtClean="0"/>
              <a:t>من </a:t>
            </a:r>
            <a:r>
              <a:rPr lang="en-US" sz="2000" dirty="0" smtClean="0"/>
              <a:t>5</a:t>
            </a:r>
            <a:r>
              <a:rPr lang="ar-AE" sz="2000" dirty="0" smtClean="0"/>
              <a:t> % إلى </a:t>
            </a:r>
            <a:r>
              <a:rPr lang="en-US" sz="2000" dirty="0" smtClean="0"/>
              <a:t>25</a:t>
            </a:r>
            <a:r>
              <a:rPr lang="ar-AE" sz="2000" dirty="0" smtClean="0"/>
              <a:t> % من مبيعات العلامات التجارية تأتي من التسويق بالعمولة. </a:t>
            </a:r>
          </a:p>
          <a:p>
            <a:pPr marL="342900" indent="-342900" algn="r" rtl="1">
              <a:lnSpc>
                <a:spcPct val="150000"/>
              </a:lnSpc>
              <a:buFont typeface="Arial" panose="020B0604020202020204" pitchFamily="34" charset="0"/>
              <a:buChar char="•"/>
            </a:pPr>
            <a:r>
              <a:rPr lang="ar-AE" sz="2000" dirty="0" smtClean="0"/>
              <a:t>يفضل </a:t>
            </a:r>
            <a:r>
              <a:rPr lang="en-US" sz="2000" dirty="0" smtClean="0"/>
              <a:t>75</a:t>
            </a:r>
            <a:r>
              <a:rPr lang="ar-AE" sz="2000" dirty="0" smtClean="0"/>
              <a:t> % من المسوقين بالعمولة استخدام الشبكة الاجتماعية </a:t>
            </a:r>
            <a:r>
              <a:rPr lang="en-US" sz="2000" dirty="0" smtClean="0"/>
              <a:t>Facebook</a:t>
            </a:r>
            <a:r>
              <a:rPr lang="ar-AE" sz="2000" dirty="0" smtClean="0"/>
              <a:t> للتسويق بالعمولة. </a:t>
            </a:r>
          </a:p>
          <a:p>
            <a:pPr marL="342900" indent="-342900" algn="r" rtl="1">
              <a:lnSpc>
                <a:spcPct val="150000"/>
              </a:lnSpc>
              <a:buFont typeface="Arial" panose="020B0604020202020204" pitchFamily="34" charset="0"/>
              <a:buChar char="•"/>
            </a:pPr>
            <a:r>
              <a:rPr lang="ar-AE" sz="2000" dirty="0"/>
              <a:t>يتم تسجيل أكثر من </a:t>
            </a:r>
            <a:r>
              <a:rPr lang="en-US" sz="2000" dirty="0" smtClean="0"/>
              <a:t>5</a:t>
            </a:r>
            <a:r>
              <a:rPr lang="ar-AE" sz="2000" dirty="0" smtClean="0"/>
              <a:t> مليارات </a:t>
            </a:r>
            <a:r>
              <a:rPr lang="ar-AE" sz="2000" dirty="0"/>
              <a:t>نقرة على روابط التسويق بالعمولة سنويًا.</a:t>
            </a:r>
            <a:endParaRPr lang="ar-AE" sz="2000" dirty="0" smtClean="0"/>
          </a:p>
          <a:p>
            <a:pPr marL="342900" indent="-342900" algn="r" rtl="1">
              <a:lnSpc>
                <a:spcPct val="150000"/>
              </a:lnSpc>
              <a:buFont typeface="Arial" panose="020B0604020202020204" pitchFamily="34" charset="0"/>
              <a:buChar char="•"/>
            </a:pPr>
            <a:endParaRPr lang="ar-AE" sz="2000" dirty="0" smtClean="0"/>
          </a:p>
        </p:txBody>
      </p:sp>
    </p:spTree>
    <p:extLst>
      <p:ext uri="{BB962C8B-B14F-4D97-AF65-F5344CB8AC3E}">
        <p14:creationId xmlns:p14="http://schemas.microsoft.com/office/powerpoint/2010/main" val="40380839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0" y="2104461"/>
            <a:ext cx="12265827" cy="428286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7" name="مربع نص 6">
            <a:extLst>
              <a:ext uri="{FF2B5EF4-FFF2-40B4-BE49-F238E27FC236}">
                <a16:creationId xmlns:a16="http://schemas.microsoft.com/office/drawing/2014/main" xmlns="" id="{7F98E136-FB5B-391A-2C7B-875AF6A4006D}"/>
              </a:ext>
            </a:extLst>
          </p:cNvPr>
          <p:cNvSpPr txBox="1"/>
          <p:nvPr/>
        </p:nvSpPr>
        <p:spPr>
          <a:xfrm>
            <a:off x="2699524" y="537255"/>
            <a:ext cx="5444398" cy="584775"/>
          </a:xfrm>
          <a:prstGeom prst="rect">
            <a:avLst/>
          </a:prstGeom>
          <a:noFill/>
        </p:spPr>
        <p:txBody>
          <a:bodyPr wrap="square" rtlCol="0">
            <a:spAutoFit/>
          </a:bodyPr>
          <a:lstStyle/>
          <a:p>
            <a:pPr algn="ctr" rtl="1"/>
            <a:r>
              <a:rPr lang="ar-AE" sz="3200" b="1" dirty="0" smtClean="0">
                <a:solidFill>
                  <a:srgbClr val="00AEEF"/>
                </a:solidFill>
              </a:rPr>
              <a:t>آلية عمل التسويق بالعمولة</a:t>
            </a:r>
            <a:endParaRPr lang="en-US" sz="3200" b="1" dirty="0">
              <a:solidFill>
                <a:srgbClr val="00AEEF"/>
              </a:solidFill>
            </a:endParaRPr>
          </a:p>
        </p:txBody>
      </p:sp>
      <p:sp>
        <p:nvSpPr>
          <p:cNvPr id="8" name="مربع نص 7"/>
          <p:cNvSpPr txBox="1"/>
          <p:nvPr/>
        </p:nvSpPr>
        <p:spPr>
          <a:xfrm>
            <a:off x="333766" y="2353066"/>
            <a:ext cx="11672123" cy="3785652"/>
          </a:xfrm>
          <a:prstGeom prst="rect">
            <a:avLst/>
          </a:prstGeom>
          <a:noFill/>
        </p:spPr>
        <p:txBody>
          <a:bodyPr wrap="square" rtlCol="0">
            <a:spAutoFit/>
          </a:bodyPr>
          <a:lstStyle/>
          <a:p>
            <a:pPr algn="r" rtl="1">
              <a:lnSpc>
                <a:spcPct val="150000"/>
              </a:lnSpc>
            </a:pPr>
            <a:r>
              <a:rPr lang="en-US" sz="2000" dirty="0" smtClean="0"/>
              <a:t>1</a:t>
            </a:r>
            <a:r>
              <a:rPr lang="ar-AE" sz="2000" dirty="0" smtClean="0"/>
              <a:t>. </a:t>
            </a:r>
            <a:r>
              <a:rPr lang="ar-AE" sz="2000" dirty="0"/>
              <a:t>يزور العميل موقع </a:t>
            </a:r>
            <a:r>
              <a:rPr lang="ar-AE" sz="2000" dirty="0" smtClean="0"/>
              <a:t>الناشر (المسوق بالعمولة) </a:t>
            </a:r>
            <a:endParaRPr lang="en-US" sz="2000" dirty="0"/>
          </a:p>
          <a:p>
            <a:pPr algn="r" rtl="1">
              <a:lnSpc>
                <a:spcPct val="150000"/>
              </a:lnSpc>
            </a:pPr>
            <a:r>
              <a:rPr lang="en-US" sz="2000" dirty="0" smtClean="0"/>
              <a:t>2</a:t>
            </a:r>
            <a:r>
              <a:rPr lang="ar-AE" sz="2000" dirty="0" smtClean="0"/>
              <a:t>. </a:t>
            </a:r>
            <a:r>
              <a:rPr lang="ar-AE" sz="2000" dirty="0"/>
              <a:t>يرى العميل </a:t>
            </a:r>
            <a:r>
              <a:rPr lang="ar-AE" sz="2000" dirty="0" err="1" smtClean="0"/>
              <a:t>بانر</a:t>
            </a:r>
            <a:r>
              <a:rPr lang="ar-AE" sz="2000" dirty="0" smtClean="0"/>
              <a:t> إعلاني أو رابطاً إعلانيًا </a:t>
            </a:r>
            <a:r>
              <a:rPr lang="ar-AE" sz="2000" dirty="0"/>
              <a:t>وينقر عليه </a:t>
            </a:r>
            <a:r>
              <a:rPr lang="ar-AE" sz="2000" dirty="0" smtClean="0"/>
              <a:t>ويتضمن هذا الرابط كود تتبع. غالباً لا يدرك </a:t>
            </a:r>
            <a:r>
              <a:rPr lang="ar-AE" sz="2000" dirty="0"/>
              <a:t>العميل أنه استخدم </a:t>
            </a:r>
            <a:r>
              <a:rPr lang="ar-AE" sz="2000" dirty="0" smtClean="0"/>
              <a:t>رابطاً للتسويق بالعمولة.</a:t>
            </a:r>
            <a:endParaRPr lang="en-US" sz="2000" dirty="0"/>
          </a:p>
          <a:p>
            <a:pPr algn="r" rtl="1">
              <a:lnSpc>
                <a:spcPct val="150000"/>
              </a:lnSpc>
            </a:pPr>
            <a:r>
              <a:rPr lang="en-US" sz="2000" dirty="0"/>
              <a:t>3</a:t>
            </a:r>
            <a:r>
              <a:rPr lang="ar-AE" sz="2000" dirty="0" smtClean="0"/>
              <a:t>. يقوم برنامج التسويق بالعمولة بتتبع </a:t>
            </a:r>
            <a:r>
              <a:rPr lang="ar-AE" sz="2000" dirty="0"/>
              <a:t>النقرة، ويُوضع ملف تعريف ارتباط </a:t>
            </a:r>
            <a:r>
              <a:rPr lang="en-US" sz="2000" dirty="0" smtClean="0"/>
              <a:t>Cookies</a:t>
            </a:r>
            <a:r>
              <a:rPr lang="ar-AE" sz="2000" dirty="0" smtClean="0"/>
              <a:t> على </a:t>
            </a:r>
            <a:r>
              <a:rPr lang="ar-AE" sz="2000" dirty="0"/>
              <a:t>جهاز العميل لتحديد هويته كإحالة من شبكة تسويق بالعمولة.</a:t>
            </a:r>
            <a:endParaRPr lang="en-US" sz="2000" dirty="0"/>
          </a:p>
          <a:p>
            <a:pPr algn="r" rtl="1">
              <a:lnSpc>
                <a:spcPct val="150000"/>
              </a:lnSpc>
            </a:pPr>
            <a:r>
              <a:rPr lang="en-US" sz="2000" dirty="0" smtClean="0"/>
              <a:t>4</a:t>
            </a:r>
            <a:r>
              <a:rPr lang="ar-AE" sz="2000" dirty="0" smtClean="0"/>
              <a:t>. </a:t>
            </a:r>
            <a:r>
              <a:rPr lang="ar-AE" sz="2000" dirty="0"/>
              <a:t>يُكمل العميل عملية شراء عبر الإنترنت.</a:t>
            </a:r>
            <a:endParaRPr lang="en-US" sz="2000" dirty="0"/>
          </a:p>
          <a:p>
            <a:pPr algn="r" rtl="1">
              <a:lnSpc>
                <a:spcPct val="150000"/>
              </a:lnSpc>
            </a:pPr>
            <a:r>
              <a:rPr lang="en-US" sz="2000" dirty="0" smtClean="0"/>
              <a:t>5</a:t>
            </a:r>
            <a:r>
              <a:rPr lang="ar-AE" sz="2000" dirty="0" smtClean="0"/>
              <a:t>. </a:t>
            </a:r>
            <a:r>
              <a:rPr lang="ar-AE" sz="2000" dirty="0"/>
              <a:t>يُفعّل المُعلن علامة تتبع شبكة التسويق بالعمولة، والتي تُبلغ عن عملية البيع إلى </a:t>
            </a:r>
            <a:r>
              <a:rPr lang="ar-AE" sz="2000" dirty="0" smtClean="0"/>
              <a:t>برنامج التسويق </a:t>
            </a:r>
            <a:r>
              <a:rPr lang="ar-AE" sz="2000" dirty="0"/>
              <a:t>بالعمولة نظرًا لوجود ملف تعريف ارتباط.</a:t>
            </a:r>
            <a:endParaRPr lang="en-US" sz="2000" dirty="0"/>
          </a:p>
          <a:p>
            <a:pPr algn="r" rtl="1">
              <a:lnSpc>
                <a:spcPct val="150000"/>
              </a:lnSpc>
            </a:pPr>
            <a:r>
              <a:rPr lang="en-US" sz="2000" dirty="0" smtClean="0"/>
              <a:t>6</a:t>
            </a:r>
            <a:r>
              <a:rPr lang="ar-AE" sz="2000" dirty="0" smtClean="0"/>
              <a:t>. يبلغ برنامج التسويق </a:t>
            </a:r>
            <a:r>
              <a:rPr lang="ar-AE" sz="2000" dirty="0"/>
              <a:t>بالعمولة المُعلن عن عملية </a:t>
            </a:r>
            <a:r>
              <a:rPr lang="ar-AE" sz="2000" dirty="0" smtClean="0"/>
              <a:t>البيع.</a:t>
            </a:r>
            <a:endParaRPr lang="en-US" sz="2000" dirty="0"/>
          </a:p>
          <a:p>
            <a:pPr algn="r" rtl="1">
              <a:lnSpc>
                <a:spcPct val="150000"/>
              </a:lnSpc>
            </a:pPr>
            <a:r>
              <a:rPr lang="en-US" sz="2000" dirty="0" smtClean="0"/>
              <a:t>7</a:t>
            </a:r>
            <a:r>
              <a:rPr lang="ar-AE" sz="2000" dirty="0" smtClean="0"/>
              <a:t>. يتم دفع </a:t>
            </a:r>
            <a:r>
              <a:rPr lang="ar-AE" sz="2000" dirty="0"/>
              <a:t>العمولة إلى الناشر كمكافأة على تحقيق عملية البيع.</a:t>
            </a:r>
            <a:endParaRPr lang="en-US" sz="2000" dirty="0"/>
          </a:p>
        </p:txBody>
      </p:sp>
    </p:spTree>
    <p:extLst>
      <p:ext uri="{BB962C8B-B14F-4D97-AF65-F5344CB8AC3E}">
        <p14:creationId xmlns:p14="http://schemas.microsoft.com/office/powerpoint/2010/main" val="563813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1285875" y="2808757"/>
            <a:ext cx="10061097" cy="1063433"/>
          </a:xfrm>
          <a:prstGeom prst="rect">
            <a:avLst/>
          </a:prstGeom>
          <a:noFill/>
        </p:spPr>
        <p:txBody>
          <a:bodyPr wrap="square" rtlCol="1">
            <a:spAutoFit/>
          </a:bodyPr>
          <a:lstStyle/>
          <a:p>
            <a:pPr lvl="0" algn="ctr" rtl="1">
              <a:lnSpc>
                <a:spcPct val="150000"/>
              </a:lnSpc>
            </a:pPr>
            <a:r>
              <a:rPr lang="ar-AE" sz="4800" dirty="0" smtClean="0">
                <a:solidFill>
                  <a:schemeClr val="bg1"/>
                </a:solidFill>
              </a:rPr>
              <a:t>أنواع التسويق بالعمولة</a:t>
            </a:r>
          </a:p>
        </p:txBody>
      </p:sp>
    </p:spTree>
    <p:extLst>
      <p:ext uri="{BB962C8B-B14F-4D97-AF65-F5344CB8AC3E}">
        <p14:creationId xmlns:p14="http://schemas.microsoft.com/office/powerpoint/2010/main" val="7204523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861774"/>
          </a:xfrm>
          <a:prstGeom prst="rect">
            <a:avLst/>
          </a:prstGeom>
          <a:noFill/>
        </p:spPr>
        <p:txBody>
          <a:bodyPr wrap="square" rtlCol="0">
            <a:spAutoFit/>
          </a:bodyPr>
          <a:lstStyle/>
          <a:p>
            <a:pPr algn="ctr" rtl="1"/>
            <a:r>
              <a:rPr lang="ar-AE" sz="3200" b="1" dirty="0" smtClean="0">
                <a:solidFill>
                  <a:srgbClr val="00AEEF"/>
                </a:solidFill>
              </a:rPr>
              <a:t>مواقع </a:t>
            </a:r>
            <a:r>
              <a:rPr lang="ar-AE" sz="3200" b="1" dirty="0">
                <a:solidFill>
                  <a:srgbClr val="00AEEF"/>
                </a:solidFill>
              </a:rPr>
              <a:t>المكافآت </a:t>
            </a:r>
            <a:r>
              <a:rPr lang="en-US" sz="3200" b="1" dirty="0" smtClean="0">
                <a:solidFill>
                  <a:srgbClr val="00AEEF"/>
                </a:solidFill>
              </a:rPr>
              <a:t>Reward Sites</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2235725"/>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406443"/>
            <a:ext cx="11795760" cy="3785652"/>
          </a:xfrm>
          <a:prstGeom prst="rect">
            <a:avLst/>
          </a:prstGeom>
          <a:noFill/>
        </p:spPr>
        <p:txBody>
          <a:bodyPr wrap="square" rtlCol="0">
            <a:spAutoFit/>
          </a:bodyPr>
          <a:lstStyle/>
          <a:p>
            <a:pPr algn="just" rtl="1">
              <a:lnSpc>
                <a:spcPct val="150000"/>
              </a:lnSpc>
            </a:pPr>
            <a:r>
              <a:rPr lang="ar-AE" sz="2000" dirty="0" smtClean="0"/>
              <a:t>وهي منصات تكافئ المسوقين بالعمولة بجزء من العمولة التي تحصل عليها من المعلنين حيث يمكن للمعلنين في هذه المنصات إدراج منتجاتهم ليقوم المسوقين بالعمولة بإنشاء روابط تسويق بالعمولة وترويج هذه المنتجات، وتكون منصات التسويق بالعمولة أو مواقع المكافآت بمثابة وسيط بين المعلن والمسوق بالعمولة. </a:t>
            </a:r>
          </a:p>
          <a:p>
            <a:pPr algn="just" rtl="1">
              <a:lnSpc>
                <a:spcPct val="150000"/>
              </a:lnSpc>
            </a:pPr>
            <a:r>
              <a:rPr lang="ar-AE" sz="2000" dirty="0"/>
              <a:t>إذا </a:t>
            </a:r>
            <a:r>
              <a:rPr lang="ar-AE" sz="2000" dirty="0" smtClean="0"/>
              <a:t>قدمت العلامة التجارية عروضاً قوية للمسوقين بالعمولة يُمكن أن </a:t>
            </a:r>
            <a:r>
              <a:rPr lang="ar-AE" sz="2000" dirty="0"/>
              <a:t>تُحقق </a:t>
            </a:r>
            <a:r>
              <a:rPr lang="ar-AE" sz="2000" dirty="0" smtClean="0"/>
              <a:t>هذه المنصات حجمًا </a:t>
            </a:r>
            <a:r>
              <a:rPr lang="ar-AE" sz="2000" dirty="0"/>
              <a:t>كبيرًا من </a:t>
            </a:r>
            <a:r>
              <a:rPr lang="ar-AE" sz="2000" dirty="0" smtClean="0"/>
              <a:t>الزيارات. </a:t>
            </a:r>
            <a:r>
              <a:rPr lang="ar-AE" sz="2000" dirty="0"/>
              <a:t>إذا استُخدمت مواقع المكافآت بشكلٍ استراتيجي، يُمكنها أن تُحفّز نموًا تدريجيًا (على سبيل المثال، مكافأة لزيادة متوسط ​​قيمة الطلب، وعمولة أعلى لشراء عملاء جُدد</a:t>
            </a:r>
            <a:r>
              <a:rPr lang="ar-AE" sz="2000" dirty="0" smtClean="0"/>
              <a:t>).</a:t>
            </a:r>
          </a:p>
          <a:p>
            <a:pPr algn="just" rtl="1">
              <a:lnSpc>
                <a:spcPct val="150000"/>
              </a:lnSpc>
            </a:pPr>
            <a:r>
              <a:rPr lang="en-US" sz="2000" dirty="0" err="1" smtClean="0"/>
              <a:t>ClickBank</a:t>
            </a:r>
            <a:r>
              <a:rPr lang="ar-AE" sz="2000" dirty="0" smtClean="0"/>
              <a:t> هي أشهر منصة للتسويق بالعمولة والتي يمكن للمسوقين بالعمولة من خلالها إنشاء الحسابات وتحقيق إيرادات كبيرة من خلال البدء في إنشاء روابط المنتجات لتسويقها بالعمولة. </a:t>
            </a:r>
            <a:endParaRPr lang="en-US" sz="2000" dirty="0"/>
          </a:p>
          <a:p>
            <a:pPr algn="just" rtl="1">
              <a:lnSpc>
                <a:spcPct val="150000"/>
              </a:lnSpc>
            </a:pPr>
            <a:endParaRPr lang="en-US" sz="2000" dirty="0"/>
          </a:p>
        </p:txBody>
      </p:sp>
    </p:spTree>
    <p:extLst>
      <p:ext uri="{BB962C8B-B14F-4D97-AF65-F5344CB8AC3E}">
        <p14:creationId xmlns:p14="http://schemas.microsoft.com/office/powerpoint/2010/main" val="16604530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1354217"/>
          </a:xfrm>
          <a:prstGeom prst="rect">
            <a:avLst/>
          </a:prstGeom>
          <a:noFill/>
        </p:spPr>
        <p:txBody>
          <a:bodyPr wrap="square" rtlCol="0">
            <a:spAutoFit/>
          </a:bodyPr>
          <a:lstStyle/>
          <a:p>
            <a:pPr algn="ctr" rtl="1"/>
            <a:r>
              <a:rPr lang="ar-AE" sz="3200" b="1" dirty="0">
                <a:solidFill>
                  <a:srgbClr val="00AEEF"/>
                </a:solidFill>
              </a:rPr>
              <a:t>مواقع المحتوى والمدونات </a:t>
            </a:r>
          </a:p>
          <a:p>
            <a:pPr algn="ctr" rtl="1"/>
            <a:r>
              <a:rPr lang="en-US" sz="3200" b="1" dirty="0">
                <a:solidFill>
                  <a:srgbClr val="00AEEF"/>
                </a:solidFill>
              </a:rPr>
              <a:t>Content sites and blogs</a:t>
            </a:r>
          </a:p>
          <a:p>
            <a:pPr algn="ctr" rtl="1"/>
            <a:endParaRPr lang="en-US" dirty="0">
              <a:solidFill>
                <a:schemeClr val="bg1"/>
              </a:solidFill>
            </a:endParaRPr>
          </a:p>
        </p:txBody>
      </p:sp>
      <p:sp>
        <p:nvSpPr>
          <p:cNvPr id="4" name="مستطيل 3"/>
          <p:cNvSpPr/>
          <p:nvPr/>
        </p:nvSpPr>
        <p:spPr>
          <a:xfrm>
            <a:off x="0" y="2235725"/>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406443"/>
            <a:ext cx="11795760" cy="3785652"/>
          </a:xfrm>
          <a:prstGeom prst="rect">
            <a:avLst/>
          </a:prstGeom>
          <a:noFill/>
        </p:spPr>
        <p:txBody>
          <a:bodyPr wrap="square" rtlCol="0">
            <a:spAutoFit/>
          </a:bodyPr>
          <a:lstStyle/>
          <a:p>
            <a:pPr algn="just" rtl="1">
              <a:lnSpc>
                <a:spcPct val="150000"/>
              </a:lnSpc>
            </a:pPr>
            <a:r>
              <a:rPr lang="ar-AE" sz="2000" dirty="0"/>
              <a:t>غالبًا ما تُركز هذه الأنواع من المواقع الإلكترونية على اهتمامات مُحددة، وتتميز بمحتوى </a:t>
            </a:r>
            <a:r>
              <a:rPr lang="ar-AE" sz="2000" dirty="0" err="1" smtClean="0"/>
              <a:t>فريد.من</a:t>
            </a:r>
            <a:r>
              <a:rPr lang="ar-AE" sz="2000" dirty="0" smtClean="0"/>
              <a:t> </a:t>
            </a:r>
            <a:r>
              <a:rPr lang="ar-AE" sz="2000" dirty="0"/>
              <a:t>الأمثلة على ذلك مواقع مراجعة المنتجات، والمدونات، والمنتديات الإلكترونية. غالبًا ما يُشكل </a:t>
            </a:r>
            <a:r>
              <a:rPr lang="ar-AE" sz="2000" dirty="0" smtClean="0"/>
              <a:t>المسوقين بالعمولة عبر المحتوى </a:t>
            </a:r>
            <a:r>
              <a:rPr lang="en-US" sz="2000" dirty="0" smtClean="0"/>
              <a:t>Content Affiliate</a:t>
            </a:r>
            <a:r>
              <a:rPr lang="ar-AE" sz="2000" dirty="0" smtClean="0"/>
              <a:t> جزءًا </a:t>
            </a:r>
            <a:r>
              <a:rPr lang="ar-AE" sz="2000" dirty="0"/>
              <a:t>من استراتيجية التسويق طويل المدى لبرنامج التسويق بالعمولة، </a:t>
            </a:r>
            <a:r>
              <a:rPr lang="ar-AE" sz="2000" dirty="0" smtClean="0"/>
              <a:t>لا يشكلون هؤلاء المسوقون بالعمولة نسبة كبيرة من المبيعات</a:t>
            </a:r>
            <a:r>
              <a:rPr lang="ar-AE" sz="2000" dirty="0"/>
              <a:t>، </a:t>
            </a:r>
            <a:r>
              <a:rPr lang="ar-AE" sz="2000" dirty="0" smtClean="0"/>
              <a:t>ولكنهم شركاء </a:t>
            </a:r>
            <a:r>
              <a:rPr lang="ar-AE" sz="2000" dirty="0"/>
              <a:t>قيّمون. والسبب في ذلك هو أن المحتوى الفريد يُعزز المصداقية التحريرية، وغالبًا ما يكون له تأثير إيجابي على جهود المُعلن في تحسين محركات البحث (</a:t>
            </a:r>
            <a:r>
              <a:rPr lang="en-US" sz="2000" dirty="0"/>
              <a:t>SEO</a:t>
            </a:r>
            <a:r>
              <a:rPr lang="ar-AE" sz="2000" dirty="0" smtClean="0"/>
              <a:t>).</a:t>
            </a:r>
          </a:p>
          <a:p>
            <a:pPr algn="just" rtl="1">
              <a:lnSpc>
                <a:spcPct val="150000"/>
              </a:lnSpc>
            </a:pPr>
            <a:r>
              <a:rPr lang="ar-AE" sz="2000" dirty="0"/>
              <a:t>يمكن لمواقع المحتوى أيضًا أن تُساعد في الوصول إلى جمهور جديد. قد لا يبحث هذا الجمهور </a:t>
            </a:r>
            <a:r>
              <a:rPr lang="ar-AE" sz="2000" dirty="0" smtClean="0"/>
              <a:t>بالضرورة </a:t>
            </a:r>
            <a:r>
              <a:rPr lang="ar-AE" sz="2000" dirty="0"/>
              <a:t>عن </a:t>
            </a:r>
            <a:r>
              <a:rPr lang="ar-AE" sz="2000" dirty="0" smtClean="0"/>
              <a:t>العلامة التجارية بحد ذاتها، </a:t>
            </a:r>
            <a:r>
              <a:rPr lang="ar-AE" sz="2000" dirty="0"/>
              <a:t>ولكن قد يعثر عليها من خلال </a:t>
            </a:r>
            <a:r>
              <a:rPr lang="ar-AE" sz="2000" dirty="0" smtClean="0"/>
              <a:t>المدونة، </a:t>
            </a:r>
            <a:r>
              <a:rPr lang="ar-AE" sz="2000" dirty="0"/>
              <a:t>حيث يصل المُسوق </a:t>
            </a:r>
            <a:r>
              <a:rPr lang="ar-AE" sz="2000" dirty="0" smtClean="0"/>
              <a:t>بالعمولة إلى </a:t>
            </a:r>
            <a:r>
              <a:rPr lang="ar-AE" sz="2000" dirty="0"/>
              <a:t>جمهور يبحث </a:t>
            </a:r>
            <a:r>
              <a:rPr lang="ar-AE" sz="2000" dirty="0" smtClean="0"/>
              <a:t>عن مواضيع تتعلق بالعلامة التجارية المعلنة. ولكن لزياد التفاعل </a:t>
            </a:r>
            <a:r>
              <a:rPr lang="ar-AE" sz="2000" dirty="0"/>
              <a:t>مع مواقع المحتوى وتحسين نشاطها </a:t>
            </a:r>
            <a:r>
              <a:rPr lang="ar-AE" sz="2000" dirty="0" smtClean="0"/>
              <a:t>يجب تقديم </a:t>
            </a:r>
            <a:r>
              <a:rPr lang="ar-AE" sz="2000" dirty="0"/>
              <a:t>محتوى جديد أو </a:t>
            </a:r>
            <a:r>
              <a:rPr lang="ar-AE" sz="2000" dirty="0" smtClean="0"/>
              <a:t>محتوى حصري.</a:t>
            </a:r>
            <a:endParaRPr lang="en-US" sz="2000" dirty="0"/>
          </a:p>
          <a:p>
            <a:pPr algn="just" rtl="1">
              <a:lnSpc>
                <a:spcPct val="150000"/>
              </a:lnSpc>
            </a:pPr>
            <a:endParaRPr lang="en-US" sz="2000" dirty="0"/>
          </a:p>
        </p:txBody>
      </p:sp>
    </p:spTree>
    <p:extLst>
      <p:ext uri="{BB962C8B-B14F-4D97-AF65-F5344CB8AC3E}">
        <p14:creationId xmlns:p14="http://schemas.microsoft.com/office/powerpoint/2010/main" val="23495224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1354217"/>
          </a:xfrm>
          <a:prstGeom prst="rect">
            <a:avLst/>
          </a:prstGeom>
          <a:noFill/>
        </p:spPr>
        <p:txBody>
          <a:bodyPr wrap="square" rtlCol="0">
            <a:spAutoFit/>
          </a:bodyPr>
          <a:lstStyle/>
          <a:p>
            <a:pPr algn="ctr" rtl="1"/>
            <a:r>
              <a:rPr lang="ar-AE" sz="3200" b="1" dirty="0" smtClean="0">
                <a:solidFill>
                  <a:srgbClr val="00AEEF"/>
                </a:solidFill>
              </a:rPr>
              <a:t>التسويق بالعمولة عبر البريد الالكتروني </a:t>
            </a:r>
          </a:p>
          <a:p>
            <a:pPr algn="ctr" rtl="1"/>
            <a:r>
              <a:rPr lang="en-US" sz="3200" b="1" dirty="0" smtClean="0">
                <a:solidFill>
                  <a:srgbClr val="00AEEF"/>
                </a:solidFill>
              </a:rPr>
              <a:t>Affiliate </a:t>
            </a:r>
            <a:r>
              <a:rPr lang="en-US" sz="3200" b="1" dirty="0">
                <a:solidFill>
                  <a:srgbClr val="00AEEF"/>
                </a:solidFill>
              </a:rPr>
              <a:t>Email</a:t>
            </a:r>
            <a:r>
              <a:rPr lang="en-US" sz="3200" b="1" dirty="0" smtClean="0">
                <a:solidFill>
                  <a:srgbClr val="00AEEF"/>
                </a:solidFill>
              </a:rPr>
              <a:t> Marketing</a:t>
            </a:r>
          </a:p>
          <a:p>
            <a:pPr algn="ctr" rtl="1"/>
            <a:endParaRPr lang="en-US" dirty="0">
              <a:solidFill>
                <a:schemeClr val="bg1"/>
              </a:solidFill>
            </a:endParaRPr>
          </a:p>
        </p:txBody>
      </p:sp>
      <p:sp>
        <p:nvSpPr>
          <p:cNvPr id="4" name="مستطيل 3"/>
          <p:cNvSpPr/>
          <p:nvPr/>
        </p:nvSpPr>
        <p:spPr>
          <a:xfrm>
            <a:off x="0" y="2235725"/>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719951"/>
            <a:ext cx="11795760" cy="1938992"/>
          </a:xfrm>
          <a:prstGeom prst="rect">
            <a:avLst/>
          </a:prstGeom>
          <a:noFill/>
        </p:spPr>
        <p:txBody>
          <a:bodyPr wrap="square" rtlCol="0">
            <a:spAutoFit/>
          </a:bodyPr>
          <a:lstStyle/>
          <a:p>
            <a:pPr algn="just" rtl="1">
              <a:lnSpc>
                <a:spcPct val="150000"/>
              </a:lnSpc>
            </a:pPr>
            <a:r>
              <a:rPr lang="ar-AE" sz="2000" dirty="0"/>
              <a:t>يرسل المسوق بالعمولة رسائل بريد إلكتروني مستهدفة إلى </a:t>
            </a:r>
            <a:r>
              <a:rPr lang="ar-AE" sz="2000" dirty="0" smtClean="0"/>
              <a:t>قوائم بريد الكتروني يمتلكها أو يقوم بشرائها لزيادة </a:t>
            </a:r>
            <a:r>
              <a:rPr lang="ar-AE" sz="2000" dirty="0"/>
              <a:t>التحويلات نيابةً عن العلامة التجارية. ولتحقيق </a:t>
            </a:r>
            <a:r>
              <a:rPr lang="ar-AE" sz="2000" dirty="0" smtClean="0"/>
              <a:t>فعالية في استخدام البريد الالكتروني للتسويق بالعمولة، يجب إنشاء رسالة بريد الكتروني تتضمن محتوى جذاب وعرض </a:t>
            </a:r>
            <a:r>
              <a:rPr lang="ar-AE" sz="2000" dirty="0"/>
              <a:t>قوي </a:t>
            </a:r>
            <a:r>
              <a:rPr lang="ar-AE" sz="2000" dirty="0" smtClean="0"/>
              <a:t>ومناسب لاحتياجات العملاء. </a:t>
            </a:r>
            <a:endParaRPr lang="en-US" sz="2000" dirty="0"/>
          </a:p>
          <a:p>
            <a:pPr algn="r" rtl="1">
              <a:lnSpc>
                <a:spcPct val="150000"/>
              </a:lnSpc>
            </a:pPr>
            <a:endParaRPr lang="en-US" sz="2000" dirty="0"/>
          </a:p>
        </p:txBody>
      </p:sp>
    </p:spTree>
    <p:extLst>
      <p:ext uri="{BB962C8B-B14F-4D97-AF65-F5344CB8AC3E}">
        <p14:creationId xmlns:p14="http://schemas.microsoft.com/office/powerpoint/2010/main" val="606764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1354217"/>
          </a:xfrm>
          <a:prstGeom prst="rect">
            <a:avLst/>
          </a:prstGeom>
          <a:noFill/>
        </p:spPr>
        <p:txBody>
          <a:bodyPr wrap="square" rtlCol="0">
            <a:spAutoFit/>
          </a:bodyPr>
          <a:lstStyle/>
          <a:p>
            <a:pPr algn="ctr" rtl="1"/>
            <a:r>
              <a:rPr lang="ar-AE" sz="3200" b="1" dirty="0" smtClean="0">
                <a:solidFill>
                  <a:srgbClr val="00AEEF"/>
                </a:solidFill>
              </a:rPr>
              <a:t>مواقع المقارنة</a:t>
            </a:r>
          </a:p>
          <a:p>
            <a:pPr algn="ctr" rtl="1"/>
            <a:r>
              <a:rPr lang="en-US" sz="3200" b="1" dirty="0" smtClean="0">
                <a:solidFill>
                  <a:srgbClr val="00AEEF"/>
                </a:solidFill>
              </a:rPr>
              <a:t> </a:t>
            </a:r>
            <a:r>
              <a:rPr lang="en-US" sz="3200" b="1" dirty="0">
                <a:solidFill>
                  <a:srgbClr val="00AEEF"/>
                </a:solidFill>
              </a:rPr>
              <a:t>Comparison </a:t>
            </a:r>
            <a:r>
              <a:rPr lang="en-US" sz="3200" b="1" dirty="0" smtClean="0">
                <a:solidFill>
                  <a:srgbClr val="00AEEF"/>
                </a:solidFill>
              </a:rPr>
              <a:t>Websites</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2235725"/>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719951"/>
            <a:ext cx="11795760" cy="1938992"/>
          </a:xfrm>
          <a:prstGeom prst="rect">
            <a:avLst/>
          </a:prstGeom>
          <a:noFill/>
        </p:spPr>
        <p:txBody>
          <a:bodyPr wrap="square" rtlCol="0">
            <a:spAutoFit/>
          </a:bodyPr>
          <a:lstStyle/>
          <a:p>
            <a:pPr algn="r" rtl="1">
              <a:lnSpc>
                <a:spcPct val="150000"/>
              </a:lnSpc>
            </a:pPr>
            <a:r>
              <a:rPr lang="ar-AE" sz="2000" dirty="0"/>
              <a:t>تتيح هذه المواقع للمستهلكين فرصة مقارنة منتجات مُعلنين مختلفين (مثل بطاقات الائتمان أو باقات الهاتف أو الاشتراك في تطبيقات معينة). ومن خلال عرض مُقنع، يُمكن لمواقع المقارنة تحقيق مبيعات </a:t>
            </a:r>
            <a:r>
              <a:rPr lang="ar-AE" sz="2000" dirty="0" smtClean="0"/>
              <a:t>ضخمة للعلامات التجارية. وتعتمد هذه المواقع على أسلوب الربح لكل نقرة </a:t>
            </a:r>
            <a:r>
              <a:rPr lang="en-US" sz="2000" dirty="0" smtClean="0"/>
              <a:t>Earning </a:t>
            </a:r>
            <a:r>
              <a:rPr lang="en-US" sz="2000" dirty="0"/>
              <a:t>Per Click</a:t>
            </a:r>
            <a:r>
              <a:rPr lang="ar-AE" sz="2000" dirty="0"/>
              <a:t> (</a:t>
            </a:r>
            <a:r>
              <a:rPr lang="en-US" sz="2000" dirty="0"/>
              <a:t>EPC</a:t>
            </a:r>
            <a:r>
              <a:rPr lang="ar-AE" sz="2000" dirty="0"/>
              <a:t>).</a:t>
            </a:r>
            <a:endParaRPr lang="en-US" sz="2000" dirty="0"/>
          </a:p>
          <a:p>
            <a:pPr algn="r" rtl="1">
              <a:lnSpc>
                <a:spcPct val="150000"/>
              </a:lnSpc>
            </a:pPr>
            <a:endParaRPr lang="en-US" sz="2000" dirty="0"/>
          </a:p>
        </p:txBody>
      </p:sp>
    </p:spTree>
    <p:extLst>
      <p:ext uri="{BB962C8B-B14F-4D97-AF65-F5344CB8AC3E}">
        <p14:creationId xmlns:p14="http://schemas.microsoft.com/office/powerpoint/2010/main" val="37572924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1354217"/>
          </a:xfrm>
          <a:prstGeom prst="rect">
            <a:avLst/>
          </a:prstGeom>
          <a:noFill/>
        </p:spPr>
        <p:txBody>
          <a:bodyPr wrap="square" rtlCol="0">
            <a:spAutoFit/>
          </a:bodyPr>
          <a:lstStyle/>
          <a:p>
            <a:pPr algn="ctr" rtl="1"/>
            <a:r>
              <a:rPr lang="ar-SA" sz="3200" b="1" dirty="0" smtClean="0">
                <a:solidFill>
                  <a:srgbClr val="00AEEF"/>
                </a:solidFill>
              </a:rPr>
              <a:t>التسويق </a:t>
            </a:r>
            <a:r>
              <a:rPr lang="ar-SA" sz="3200" b="1" dirty="0">
                <a:solidFill>
                  <a:srgbClr val="00AEEF"/>
                </a:solidFill>
              </a:rPr>
              <a:t>بالعمولة عبر إعادة الاستهداف </a:t>
            </a:r>
            <a:r>
              <a:rPr lang="en-US" sz="3200" b="1" dirty="0">
                <a:solidFill>
                  <a:srgbClr val="00AEEF"/>
                </a:solidFill>
              </a:rPr>
              <a:t>Affiliate Retargeting</a:t>
            </a:r>
          </a:p>
          <a:p>
            <a:pPr algn="ctr" rtl="1"/>
            <a:endParaRPr lang="en-US" dirty="0">
              <a:solidFill>
                <a:schemeClr val="bg1"/>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393379"/>
            <a:ext cx="11795760" cy="3785652"/>
          </a:xfrm>
          <a:prstGeom prst="rect">
            <a:avLst/>
          </a:prstGeom>
          <a:noFill/>
        </p:spPr>
        <p:txBody>
          <a:bodyPr wrap="square" rtlCol="0">
            <a:spAutoFit/>
          </a:bodyPr>
          <a:lstStyle/>
          <a:p>
            <a:pPr algn="just" rtl="1">
              <a:lnSpc>
                <a:spcPct val="150000"/>
              </a:lnSpc>
            </a:pPr>
            <a:r>
              <a:rPr lang="ar-AE" sz="2000" dirty="0" smtClean="0"/>
              <a:t>يقوم المسوقون </a:t>
            </a:r>
            <a:r>
              <a:rPr lang="ar-AE" sz="2000" dirty="0"/>
              <a:t>بالعمولة </a:t>
            </a:r>
            <a:r>
              <a:rPr lang="ar-AE" sz="2000" dirty="0" smtClean="0"/>
              <a:t>بإعادة استهداف </a:t>
            </a:r>
            <a:r>
              <a:rPr lang="ar-AE" sz="2000" dirty="0"/>
              <a:t>العملاء عادةً من خلال </a:t>
            </a:r>
            <a:r>
              <a:rPr lang="ar-AE" sz="2000" dirty="0" smtClean="0"/>
              <a:t>كود التتبع الذي يستخدمه في الرابط للموقع المعلن الذي يقوم بالترويج لمنتجاته، حيث يحث المسوقون بالعمولة الزوار الذين زاروا الموقع الالكتروني للمعلن ولكن لم يقوموا بالشراء أو اتخاذ إجراء على إعادة </a:t>
            </a:r>
            <a:r>
              <a:rPr lang="ar-AE" sz="2000" dirty="0"/>
              <a:t>التفاعل </a:t>
            </a:r>
            <a:r>
              <a:rPr lang="ar-AE" sz="2000" dirty="0" smtClean="0"/>
              <a:t>مع الموقع الالكتروني للوصول إلى إتمام عملية الشراء. </a:t>
            </a:r>
            <a:endParaRPr lang="en-US" sz="2000" dirty="0"/>
          </a:p>
          <a:p>
            <a:pPr algn="just" rtl="1">
              <a:lnSpc>
                <a:spcPct val="150000"/>
              </a:lnSpc>
            </a:pPr>
            <a:r>
              <a:rPr lang="ar-AE" sz="2000" dirty="0" smtClean="0"/>
              <a:t>يتم إعادة عرض الإعلان على الزائر لموقع المسوق بالعمولة من خلال توفير عرض إعلاني قوي لتحفيزه على إتمام عملية الشراء في موقع المعلن، أو يتم إرسال رسالة عبر </a:t>
            </a:r>
            <a:r>
              <a:rPr lang="ar-AE" sz="2000" dirty="0"/>
              <a:t>البريد الإلكتروني إذا ترك سلة </a:t>
            </a:r>
            <a:r>
              <a:rPr lang="ar-AE" sz="2000" dirty="0" smtClean="0"/>
              <a:t>التسوق </a:t>
            </a:r>
            <a:r>
              <a:rPr lang="en-US" sz="2000" dirty="0"/>
              <a:t>Abandoned Carts</a:t>
            </a:r>
            <a:r>
              <a:rPr lang="ar-AE" sz="2000" dirty="0" smtClean="0"/>
              <a:t>، مثلاً منح خصم </a:t>
            </a:r>
            <a:r>
              <a:rPr lang="en-US" sz="2000" dirty="0" smtClean="0"/>
              <a:t>20</a:t>
            </a:r>
            <a:r>
              <a:rPr lang="ar-AE" sz="2000" dirty="0" smtClean="0"/>
              <a:t> % على سعر المنتج في حال أتم عملية الشراء، </a:t>
            </a:r>
            <a:r>
              <a:rPr lang="ar-AE" sz="2000" dirty="0"/>
              <a:t>يتطلب هذا النوع من التسويق بالعمولة تعاون بين المسوق بالعمولة والمعلن بحيث يكون هناك تتبع دقيق لكل زائر ومعرفة </a:t>
            </a:r>
            <a:r>
              <a:rPr lang="ar-AE" sz="2000" dirty="0" err="1"/>
              <a:t>السلات</a:t>
            </a:r>
            <a:r>
              <a:rPr lang="ar-AE" sz="2000" dirty="0"/>
              <a:t> المتروكة </a:t>
            </a:r>
            <a:r>
              <a:rPr lang="ar-AE" sz="2000" dirty="0" smtClean="0"/>
              <a:t>للزائر القادم من خلال التسويق بالعمولة وتزويد المسوق بالعمولة بكافة المعلومات حول هذا المستخدم. </a:t>
            </a:r>
            <a:endParaRPr lang="en-US" sz="2000" dirty="0"/>
          </a:p>
          <a:p>
            <a:pPr algn="just" rtl="1">
              <a:lnSpc>
                <a:spcPct val="150000"/>
              </a:lnSpc>
            </a:pPr>
            <a:endParaRPr lang="en-US" sz="2000" dirty="0"/>
          </a:p>
        </p:txBody>
      </p:sp>
    </p:spTree>
    <p:extLst>
      <p:ext uri="{BB962C8B-B14F-4D97-AF65-F5344CB8AC3E}">
        <p14:creationId xmlns:p14="http://schemas.microsoft.com/office/powerpoint/2010/main" val="41775789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1354217"/>
          </a:xfrm>
          <a:prstGeom prst="rect">
            <a:avLst/>
          </a:prstGeom>
          <a:noFill/>
        </p:spPr>
        <p:txBody>
          <a:bodyPr wrap="square" rtlCol="0">
            <a:spAutoFit/>
          </a:bodyPr>
          <a:lstStyle/>
          <a:p>
            <a:pPr algn="ctr" rtl="1"/>
            <a:r>
              <a:rPr lang="ar-AE" sz="3200" b="1" dirty="0" smtClean="0">
                <a:solidFill>
                  <a:srgbClr val="00AEEF"/>
                </a:solidFill>
              </a:rPr>
              <a:t>التسويق </a:t>
            </a:r>
            <a:r>
              <a:rPr lang="ar-AE" sz="3200" b="1" dirty="0">
                <a:solidFill>
                  <a:srgbClr val="00AEEF"/>
                </a:solidFill>
              </a:rPr>
              <a:t>بالعمولة الدفع لكل </a:t>
            </a:r>
            <a:r>
              <a:rPr lang="ar-AE" sz="3200" b="1" dirty="0" smtClean="0">
                <a:solidFill>
                  <a:srgbClr val="00AEEF"/>
                </a:solidFill>
              </a:rPr>
              <a:t>نقرة</a:t>
            </a:r>
            <a:endParaRPr lang="en-US" sz="3200" b="1" dirty="0" smtClean="0">
              <a:solidFill>
                <a:srgbClr val="00AEEF"/>
              </a:solidFill>
            </a:endParaRPr>
          </a:p>
          <a:p>
            <a:pPr algn="ctr" rtl="1"/>
            <a:r>
              <a:rPr lang="en-US" sz="3200" b="1" dirty="0" smtClean="0">
                <a:solidFill>
                  <a:srgbClr val="00AEEF"/>
                </a:solidFill>
              </a:rPr>
              <a:t>PPC Affiliate</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393379"/>
            <a:ext cx="11795760" cy="2400657"/>
          </a:xfrm>
          <a:prstGeom prst="rect">
            <a:avLst/>
          </a:prstGeom>
          <a:noFill/>
        </p:spPr>
        <p:txBody>
          <a:bodyPr wrap="square" rtlCol="0">
            <a:spAutoFit/>
          </a:bodyPr>
          <a:lstStyle/>
          <a:p>
            <a:pPr algn="just" rtl="1">
              <a:lnSpc>
                <a:spcPct val="150000"/>
              </a:lnSpc>
            </a:pPr>
            <a:r>
              <a:rPr lang="ar-AE" sz="2000" dirty="0"/>
              <a:t>التسويق بالعمولة الدفع لكل نقرة </a:t>
            </a:r>
            <a:r>
              <a:rPr lang="en-US" sz="2000" dirty="0"/>
              <a:t>PPC (pay-per-click) </a:t>
            </a:r>
            <a:r>
              <a:rPr lang="ar-AE" sz="2000" dirty="0"/>
              <a:t>) </a:t>
            </a:r>
            <a:r>
              <a:rPr lang="ar-AE" sz="2000" dirty="0" smtClean="0"/>
              <a:t>يقوم المسوقون بالعمولة باستخدام إعلانات محركات البحث من نوع الدفع لكل نقرة حيث يضع المسوق بالعمولة رابط صفحة </a:t>
            </a:r>
            <a:r>
              <a:rPr lang="ar-AE" sz="2000" dirty="0"/>
              <a:t>هبوط </a:t>
            </a:r>
            <a:r>
              <a:rPr lang="en-US" sz="2000" dirty="0" smtClean="0"/>
              <a:t>Landing Page</a:t>
            </a:r>
            <a:r>
              <a:rPr lang="ar-AE" sz="2000" dirty="0" smtClean="0"/>
              <a:t> في إعلانات محركات البحث ويقوم المسوق بالعمولة بإضافة معلومات عن المنتج في صفحة  الهبوط ويروج للمنتج بشكل مدفوع نيابةً عن العلامة التجارية مالكة المنتج. </a:t>
            </a:r>
          </a:p>
          <a:p>
            <a:pPr algn="just" rtl="1">
              <a:lnSpc>
                <a:spcPct val="150000"/>
              </a:lnSpc>
            </a:pPr>
            <a:r>
              <a:rPr lang="ar-AE" sz="2000" dirty="0" smtClean="0"/>
              <a:t>هذا النوع من التسويق بالعمولة لا يمكن تطبيقه إلا إذا كانت عمولة المسوق بالعمولة مرتفعة حتى يتمكن من تغطية تكاليف الحملات الإعلانية المدفوعة التي يدفعها المسوق لتسويق منتجات العلامة التجارية بغية بيعها والحصول على عمولة لقاء بيعها لها. </a:t>
            </a:r>
            <a:endParaRPr lang="ar-AE" sz="2000" dirty="0"/>
          </a:p>
        </p:txBody>
      </p:sp>
    </p:spTree>
    <p:extLst>
      <p:ext uri="{BB962C8B-B14F-4D97-AF65-F5344CB8AC3E}">
        <p14:creationId xmlns:p14="http://schemas.microsoft.com/office/powerpoint/2010/main" val="16781831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1354217"/>
          </a:xfrm>
          <a:prstGeom prst="rect">
            <a:avLst/>
          </a:prstGeom>
          <a:noFill/>
        </p:spPr>
        <p:txBody>
          <a:bodyPr wrap="square" rtlCol="0">
            <a:spAutoFit/>
          </a:bodyPr>
          <a:lstStyle/>
          <a:p>
            <a:pPr algn="ctr" rtl="1"/>
            <a:r>
              <a:rPr lang="ar-AE" sz="3200" b="1" dirty="0" smtClean="0">
                <a:solidFill>
                  <a:srgbClr val="00AEEF"/>
                </a:solidFill>
              </a:rPr>
              <a:t>مواقع </a:t>
            </a:r>
            <a:r>
              <a:rPr lang="ar-AE" sz="3200" b="1" dirty="0">
                <a:solidFill>
                  <a:srgbClr val="00AEEF"/>
                </a:solidFill>
              </a:rPr>
              <a:t>القسائم </a:t>
            </a:r>
            <a:r>
              <a:rPr lang="ar-AE" sz="3200" b="1" dirty="0" smtClean="0">
                <a:solidFill>
                  <a:srgbClr val="00AEEF"/>
                </a:solidFill>
              </a:rPr>
              <a:t>والصفقات</a:t>
            </a:r>
          </a:p>
          <a:p>
            <a:pPr algn="ctr" rtl="1"/>
            <a:r>
              <a:rPr lang="en-US" sz="3200" b="1" dirty="0">
                <a:solidFill>
                  <a:srgbClr val="00AEEF"/>
                </a:solidFill>
              </a:rPr>
              <a:t>Voucher </a:t>
            </a:r>
            <a:r>
              <a:rPr lang="en-US" sz="3200" b="1" dirty="0" smtClean="0">
                <a:solidFill>
                  <a:srgbClr val="00AEEF"/>
                </a:solidFill>
              </a:rPr>
              <a:t>and </a:t>
            </a:r>
            <a:r>
              <a:rPr lang="en-US" sz="3200" b="1" dirty="0">
                <a:solidFill>
                  <a:srgbClr val="00AEEF"/>
                </a:solidFill>
              </a:rPr>
              <a:t>deal sites</a:t>
            </a:r>
          </a:p>
          <a:p>
            <a:pPr algn="ctr" rtl="1"/>
            <a:endParaRPr lang="en-US" dirty="0">
              <a:solidFill>
                <a:schemeClr val="bg1"/>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393379"/>
            <a:ext cx="11795760" cy="1938992"/>
          </a:xfrm>
          <a:prstGeom prst="rect">
            <a:avLst/>
          </a:prstGeom>
          <a:noFill/>
        </p:spPr>
        <p:txBody>
          <a:bodyPr wrap="square" rtlCol="0">
            <a:spAutoFit/>
          </a:bodyPr>
          <a:lstStyle/>
          <a:p>
            <a:pPr algn="r" rtl="1">
              <a:lnSpc>
                <a:spcPct val="150000"/>
              </a:lnSpc>
            </a:pPr>
            <a:r>
              <a:rPr lang="ar-AE" sz="2000" dirty="0" smtClean="0"/>
              <a:t>وهي مواقع متخصصة في إنشاء خصومات </a:t>
            </a:r>
            <a:r>
              <a:rPr lang="ar-AE" sz="2000" dirty="0" err="1" smtClean="0"/>
              <a:t>وكوبونات</a:t>
            </a:r>
            <a:r>
              <a:rPr lang="ar-AE" sz="2000" dirty="0" smtClean="0"/>
              <a:t> خصم لمستخدميها </a:t>
            </a:r>
            <a:r>
              <a:rPr lang="ar-SA" sz="2000" dirty="0" smtClean="0"/>
              <a:t>مثل المنصة العالمية  </a:t>
            </a:r>
            <a:r>
              <a:rPr lang="en-US" sz="2000" dirty="0" smtClean="0"/>
              <a:t>Groupon</a:t>
            </a:r>
            <a:r>
              <a:rPr lang="ar-SA" sz="2000" dirty="0" smtClean="0"/>
              <a:t> </a:t>
            </a:r>
            <a:r>
              <a:rPr lang="ar-AE" sz="2000" dirty="0" smtClean="0"/>
              <a:t>تزيد </a:t>
            </a:r>
            <a:r>
              <a:rPr lang="ar-AE" sz="2000" dirty="0"/>
              <a:t>هذه المواقع من المبيعات من خلال منح مستخدميها رمز خصم يمكن استخدامه عبر الإنترنت عند الشراء. كما تُروّج غالبًا لعروض عامة في قسم مُخصص. </a:t>
            </a:r>
            <a:r>
              <a:rPr lang="ar-SA" sz="2000" dirty="0" smtClean="0"/>
              <a:t>يمكن للمسوقين بالعمولة استخدام هذه المنصات مثل برنامج التسويق بالعمولة في منصة </a:t>
            </a:r>
            <a:r>
              <a:rPr lang="en-US" sz="2000" dirty="0"/>
              <a:t>Groupon</a:t>
            </a:r>
            <a:r>
              <a:rPr lang="ar-SA" sz="2000" dirty="0"/>
              <a:t> </a:t>
            </a:r>
            <a:r>
              <a:rPr lang="ar-SA" sz="2000" dirty="0" smtClean="0"/>
              <a:t>حيث ما يميز التسويق بالعمولة هنا هو وجود عرض مميز للعملاء وهو خصم على سعر المنتج. </a:t>
            </a:r>
            <a:endParaRPr lang="en-US" sz="2000" dirty="0"/>
          </a:p>
        </p:txBody>
      </p:sp>
    </p:spTree>
    <p:extLst>
      <p:ext uri="{BB962C8B-B14F-4D97-AF65-F5344CB8AC3E}">
        <p14:creationId xmlns:p14="http://schemas.microsoft.com/office/powerpoint/2010/main" val="21456744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198728"/>
            <a:ext cx="12192000" cy="5659272"/>
          </a:xfrm>
          <a:prstGeom prst="rect">
            <a:avLst/>
          </a:prstGeom>
        </p:spPr>
      </p:pic>
      <p:sp>
        <p:nvSpPr>
          <p:cNvPr id="9" name="مربع نص 8">
            <a:extLst>
              <a:ext uri="{FF2B5EF4-FFF2-40B4-BE49-F238E27FC236}">
                <a16:creationId xmlns:a16="http://schemas.microsoft.com/office/drawing/2014/main" xmlns="" id="{7F98E136-FB5B-391A-2C7B-875AF6A4006D}"/>
              </a:ext>
            </a:extLst>
          </p:cNvPr>
          <p:cNvSpPr txBox="1"/>
          <p:nvPr/>
        </p:nvSpPr>
        <p:spPr>
          <a:xfrm>
            <a:off x="639210" y="174094"/>
            <a:ext cx="8412024" cy="1231106"/>
          </a:xfrm>
          <a:prstGeom prst="rect">
            <a:avLst/>
          </a:prstGeom>
          <a:noFill/>
        </p:spPr>
        <p:txBody>
          <a:bodyPr wrap="square" rtlCol="0">
            <a:spAutoFit/>
          </a:bodyPr>
          <a:lstStyle/>
          <a:p>
            <a:pPr algn="ctr" rtl="1"/>
            <a:r>
              <a:rPr lang="en-US" sz="3200" b="1" dirty="0" smtClean="0">
                <a:solidFill>
                  <a:srgbClr val="00AEEF"/>
                </a:solidFill>
              </a:rPr>
              <a:t>Groupon Affiliate Program</a:t>
            </a:r>
          </a:p>
          <a:p>
            <a:pPr algn="ctr" rtl="1"/>
            <a:r>
              <a:rPr lang="en-US" sz="2400" b="1" dirty="0">
                <a:solidFill>
                  <a:srgbClr val="00AEEF"/>
                </a:solidFill>
                <a:hlinkClick r:id="rId5"/>
              </a:rPr>
              <a:t>https://</a:t>
            </a:r>
            <a:r>
              <a:rPr lang="en-US" sz="2400" b="1" dirty="0" smtClean="0">
                <a:solidFill>
                  <a:srgbClr val="00AEEF"/>
                </a:solidFill>
                <a:hlinkClick r:id="rId5"/>
              </a:rPr>
              <a:t>uppromote.com/affiliate-program-directory/groupon</a:t>
            </a:r>
            <a:r>
              <a:rPr lang="en-US" sz="2400" b="1" dirty="0" smtClean="0">
                <a:solidFill>
                  <a:srgbClr val="00AEEF"/>
                </a:solidFill>
              </a:rPr>
              <a:t> </a:t>
            </a:r>
            <a:endParaRPr lang="en-US" sz="2400" b="1" dirty="0">
              <a:solidFill>
                <a:srgbClr val="00AEEF"/>
              </a:solidFill>
            </a:endParaRPr>
          </a:p>
          <a:p>
            <a:pPr algn="ctr" rtl="1"/>
            <a:endParaRPr lang="en-US" dirty="0">
              <a:solidFill>
                <a:schemeClr val="bg1"/>
              </a:solidFill>
            </a:endParaRPr>
          </a:p>
        </p:txBody>
      </p:sp>
    </p:spTree>
    <p:extLst>
      <p:ext uri="{BB962C8B-B14F-4D97-AF65-F5344CB8AC3E}">
        <p14:creationId xmlns:p14="http://schemas.microsoft.com/office/powerpoint/2010/main" val="9926843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1465396" y="528241"/>
            <a:ext cx="8475437" cy="1354217"/>
          </a:xfrm>
          <a:prstGeom prst="rect">
            <a:avLst/>
          </a:prstGeom>
          <a:noFill/>
        </p:spPr>
        <p:txBody>
          <a:bodyPr wrap="square" rtlCol="0">
            <a:spAutoFit/>
          </a:bodyPr>
          <a:lstStyle/>
          <a:p>
            <a:pPr algn="ctr" rtl="1"/>
            <a:r>
              <a:rPr lang="ar-SA" sz="3200" b="1" dirty="0" smtClean="0">
                <a:solidFill>
                  <a:srgbClr val="00AEEF"/>
                </a:solidFill>
              </a:rPr>
              <a:t>التسويق بالعمولة عبر منصات التواصل الاجتماعي </a:t>
            </a:r>
          </a:p>
          <a:p>
            <a:pPr algn="ctr" rtl="1"/>
            <a:r>
              <a:rPr lang="en-US" sz="3200" b="1" dirty="0">
                <a:solidFill>
                  <a:srgbClr val="00AEEF"/>
                </a:solidFill>
              </a:rPr>
              <a:t>Social Affiliates</a:t>
            </a:r>
          </a:p>
          <a:p>
            <a:pPr algn="ctr" rtl="1"/>
            <a:endParaRPr lang="en-US" dirty="0">
              <a:solidFill>
                <a:schemeClr val="bg1"/>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628510"/>
            <a:ext cx="11795760" cy="1938992"/>
          </a:xfrm>
          <a:prstGeom prst="rect">
            <a:avLst/>
          </a:prstGeom>
          <a:noFill/>
        </p:spPr>
        <p:txBody>
          <a:bodyPr wrap="square" rtlCol="0">
            <a:spAutoFit/>
          </a:bodyPr>
          <a:lstStyle/>
          <a:p>
            <a:pPr algn="r" rtl="1">
              <a:lnSpc>
                <a:spcPct val="150000"/>
              </a:lnSpc>
            </a:pPr>
            <a:r>
              <a:rPr lang="ar-SA" sz="2000" dirty="0" smtClean="0"/>
              <a:t>يستخدم المسوق بالعمولة مواقع التواصل الاجتماعي مثل </a:t>
            </a:r>
            <a:r>
              <a:rPr lang="en-US" sz="2000" dirty="0" smtClean="0"/>
              <a:t>Facebook</a:t>
            </a:r>
            <a:r>
              <a:rPr lang="ar-AE" sz="2000" dirty="0" smtClean="0"/>
              <a:t> لترويج منتجات العلامة التجارية من خلال نشره لرابط التسويق بالعمولة على حساباته الاجتماعية ويقوم بكتابة منشور احترافي وجذاب لتحفيز العملاء على اتخاذ إجراء معين مثل عملية شراء المنتج، ويتطلب هذا النوع من التسويق بالعمولة عدد كبير من المتابعين. </a:t>
            </a:r>
          </a:p>
          <a:p>
            <a:pPr algn="r" rtl="1">
              <a:lnSpc>
                <a:spcPct val="150000"/>
              </a:lnSpc>
            </a:pPr>
            <a:endParaRPr lang="en-US" sz="2000" dirty="0"/>
          </a:p>
        </p:txBody>
      </p:sp>
    </p:spTree>
    <p:extLst>
      <p:ext uri="{BB962C8B-B14F-4D97-AF65-F5344CB8AC3E}">
        <p14:creationId xmlns:p14="http://schemas.microsoft.com/office/powerpoint/2010/main" val="31093606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1354217"/>
          </a:xfrm>
          <a:prstGeom prst="rect">
            <a:avLst/>
          </a:prstGeom>
          <a:noFill/>
        </p:spPr>
        <p:txBody>
          <a:bodyPr wrap="square" rtlCol="0">
            <a:spAutoFit/>
          </a:bodyPr>
          <a:lstStyle/>
          <a:p>
            <a:pPr algn="ctr" rtl="1"/>
            <a:r>
              <a:rPr lang="ar-SA" sz="3200" b="1" dirty="0" smtClean="0">
                <a:solidFill>
                  <a:srgbClr val="00AEEF"/>
                </a:solidFill>
              </a:rPr>
              <a:t>التسويق بالعمولة عبر المؤثرين</a:t>
            </a:r>
            <a:endParaRPr lang="en-US" sz="3200" b="1" dirty="0" smtClean="0">
              <a:solidFill>
                <a:srgbClr val="00AEEF"/>
              </a:solidFill>
            </a:endParaRPr>
          </a:p>
          <a:p>
            <a:pPr algn="ctr" rtl="1"/>
            <a:r>
              <a:rPr lang="en-US" sz="3200" b="1" dirty="0" smtClean="0">
                <a:solidFill>
                  <a:srgbClr val="00AEEF"/>
                </a:solidFill>
              </a:rPr>
              <a:t>Affiliate Marketing Influencer</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393379"/>
            <a:ext cx="11795760" cy="3323987"/>
          </a:xfrm>
          <a:prstGeom prst="rect">
            <a:avLst/>
          </a:prstGeom>
          <a:noFill/>
        </p:spPr>
        <p:txBody>
          <a:bodyPr wrap="square" rtlCol="0">
            <a:spAutoFit/>
          </a:bodyPr>
          <a:lstStyle/>
          <a:p>
            <a:pPr algn="r" rtl="1">
              <a:lnSpc>
                <a:spcPct val="150000"/>
              </a:lnSpc>
            </a:pPr>
            <a:r>
              <a:rPr lang="ar-SA" sz="2000" dirty="0" smtClean="0"/>
              <a:t>وهي استراتيجية تدمج بين التسويق بالعمولة وبين التسويق عبر المؤثرين حيث تتيح للمؤثرين التسويق لمنتجات العلامة التجارية من خلال إنشاء رابط خاص بالمؤثر وغالباً ما يتضمن كود خصم يقدم خصيصاً لمتابعي المؤثر. </a:t>
            </a:r>
          </a:p>
          <a:p>
            <a:pPr algn="r" rtl="1">
              <a:lnSpc>
                <a:spcPct val="150000"/>
              </a:lnSpc>
            </a:pPr>
            <a:r>
              <a:rPr lang="ar-SA" sz="2000" dirty="0" smtClean="0"/>
              <a:t>وفي هذا النوع من التسويق عبر المؤثرين لا يتم دفع أي تكاليف للمؤثر مقابل الإعلان عن منتجات العلامة التجارية وإنما يتم منحه عمولة مقابل كل عملية بيع يقوم بتحقيقها من خلاله. </a:t>
            </a:r>
          </a:p>
          <a:p>
            <a:pPr algn="r" rtl="1">
              <a:lnSpc>
                <a:spcPct val="150000"/>
              </a:lnSpc>
            </a:pPr>
            <a:r>
              <a:rPr lang="ar-SA" sz="2000" dirty="0" smtClean="0"/>
              <a:t>يمكن أن يحقق التسويق بالعمولة عبر المؤثرين مبيعات ضخمة للعلامة التجارية وبنفس الوقت يحقق إيراد كبير للمؤثر أعلى من أجور التسويق التقليدية الذي يتقاضاها المؤثر، وخصوصاً إذا كان المؤثر متخصصاً في مجال العلامة التجارية فإن المبيعات ستكون كبيرة للغاية مثل ترويج نجم رياضي معروف لملابس رياضية أو ترويج طبيب جلدية مشهور لمنتج عناية بالبشرة ونصحه لمتابعيه على مواقع التواصل الاجتماعي بشرائه. </a:t>
            </a:r>
            <a:endParaRPr lang="en-US" sz="2000" dirty="0"/>
          </a:p>
        </p:txBody>
      </p:sp>
    </p:spTree>
    <p:extLst>
      <p:ext uri="{BB962C8B-B14F-4D97-AF65-F5344CB8AC3E}">
        <p14:creationId xmlns:p14="http://schemas.microsoft.com/office/powerpoint/2010/main" val="31155034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1354217"/>
          </a:xfrm>
          <a:prstGeom prst="rect">
            <a:avLst/>
          </a:prstGeom>
          <a:noFill/>
        </p:spPr>
        <p:txBody>
          <a:bodyPr wrap="square" rtlCol="0">
            <a:spAutoFit/>
          </a:bodyPr>
          <a:lstStyle/>
          <a:p>
            <a:pPr algn="ctr" rtl="1"/>
            <a:r>
              <a:rPr lang="ar-SA" sz="3200" b="1" dirty="0" smtClean="0">
                <a:solidFill>
                  <a:srgbClr val="00AEEF"/>
                </a:solidFill>
              </a:rPr>
              <a:t>مقاييس التسويق بالعمولة </a:t>
            </a:r>
          </a:p>
          <a:p>
            <a:pPr algn="ctr" rtl="1"/>
            <a:r>
              <a:rPr lang="en-US" sz="3200" b="1" dirty="0" smtClean="0">
                <a:solidFill>
                  <a:srgbClr val="00AEEF"/>
                </a:solidFill>
              </a:rPr>
              <a:t>Affiliate Marketing Metrics</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393379"/>
            <a:ext cx="11795760" cy="3323987"/>
          </a:xfrm>
          <a:prstGeom prst="rect">
            <a:avLst/>
          </a:prstGeom>
          <a:noFill/>
        </p:spPr>
        <p:txBody>
          <a:bodyPr wrap="square" rtlCol="0">
            <a:spAutoFit/>
          </a:bodyPr>
          <a:lstStyle/>
          <a:p>
            <a:pPr algn="r" rtl="1">
              <a:lnSpc>
                <a:spcPct val="150000"/>
              </a:lnSpc>
            </a:pPr>
            <a:r>
              <a:rPr lang="en-US" sz="2000" b="1" dirty="0" smtClean="0"/>
              <a:t>CPA</a:t>
            </a:r>
            <a:r>
              <a:rPr lang="ar-AE" sz="2000" b="1" dirty="0" smtClean="0"/>
              <a:t> </a:t>
            </a:r>
            <a:r>
              <a:rPr lang="en-US" sz="2000" b="1" dirty="0" smtClean="0"/>
              <a:t>Cost Per Action</a:t>
            </a:r>
            <a:r>
              <a:rPr lang="ar-AE" sz="2000" b="1" dirty="0" smtClean="0"/>
              <a:t> التكلفة </a:t>
            </a:r>
            <a:r>
              <a:rPr lang="ar-AE" sz="2000" b="1" dirty="0"/>
              <a:t>لكل </a:t>
            </a:r>
            <a:r>
              <a:rPr lang="ar-AE" sz="2000" b="1" dirty="0" smtClean="0"/>
              <a:t>إجراء: </a:t>
            </a:r>
            <a:r>
              <a:rPr lang="ar-AE" sz="2000" dirty="0"/>
              <a:t>هو نموذج يعتمد على الأداء حيث </a:t>
            </a:r>
            <a:r>
              <a:rPr lang="ar-AE" sz="2000" dirty="0" smtClean="0"/>
              <a:t>يتم دفع العمولة للمسوقين </a:t>
            </a:r>
            <a:r>
              <a:rPr lang="ar-AE" sz="2000" dirty="0"/>
              <a:t>بالعمولة </a:t>
            </a:r>
            <a:r>
              <a:rPr lang="ar-AE" sz="2000" dirty="0" smtClean="0"/>
              <a:t>عند قيام العميل بإجراء </a:t>
            </a:r>
            <a:r>
              <a:rPr lang="ar-AE" sz="2000" dirty="0"/>
              <a:t>معين، مثل </a:t>
            </a:r>
            <a:r>
              <a:rPr lang="ar-AE" sz="2000" dirty="0" smtClean="0"/>
              <a:t>إتمام عملية الشراء، التسجيل في موقع الكتروني، أو تعبئة نموذج بيانات </a:t>
            </a:r>
            <a:r>
              <a:rPr lang="en-US" sz="2000" dirty="0" smtClean="0"/>
              <a:t>Lead</a:t>
            </a:r>
            <a:r>
              <a:rPr lang="ar-AE" sz="2000" dirty="0" smtClean="0"/>
              <a:t>. </a:t>
            </a:r>
            <a:endParaRPr lang="en-US" sz="2000" dirty="0"/>
          </a:p>
          <a:p>
            <a:pPr algn="r" rtl="1">
              <a:lnSpc>
                <a:spcPct val="150000"/>
              </a:lnSpc>
            </a:pPr>
            <a:r>
              <a:rPr lang="en-US" sz="2000" b="1" dirty="0" smtClean="0"/>
              <a:t>Cost </a:t>
            </a:r>
            <a:r>
              <a:rPr lang="en-US" sz="2000" b="1" dirty="0"/>
              <a:t>Per </a:t>
            </a:r>
            <a:r>
              <a:rPr lang="en-US" sz="2000" b="1" dirty="0" smtClean="0"/>
              <a:t>Sale  CPS</a:t>
            </a:r>
            <a:r>
              <a:rPr lang="ar-AE" sz="2000" b="1" dirty="0" smtClean="0"/>
              <a:t> التكلفة </a:t>
            </a:r>
            <a:r>
              <a:rPr lang="ar-AE" sz="2000" b="1" dirty="0"/>
              <a:t>لكل عملية </a:t>
            </a:r>
            <a:r>
              <a:rPr lang="ar-AE" sz="2000" b="1" dirty="0" smtClean="0"/>
              <a:t>بيع: </a:t>
            </a:r>
            <a:r>
              <a:rPr lang="ar-AE" sz="2000" dirty="0" smtClean="0"/>
              <a:t>هو </a:t>
            </a:r>
            <a:r>
              <a:rPr lang="ar-AE" sz="2000" dirty="0"/>
              <a:t>نموذج دفع يعتمد على الأداء حيث تدفع </a:t>
            </a:r>
            <a:r>
              <a:rPr lang="ar-AE" sz="2000" dirty="0" smtClean="0"/>
              <a:t>العلامة التجارية للمسوق بالعمولة نسبة </a:t>
            </a:r>
            <a:r>
              <a:rPr lang="ar-AE" sz="2000" dirty="0"/>
              <a:t>مئوية من </a:t>
            </a:r>
            <a:r>
              <a:rPr lang="ar-AE" sz="2000" dirty="0" smtClean="0"/>
              <a:t>سعر بيع المنتج أو تدفع له رسومًا </a:t>
            </a:r>
            <a:r>
              <a:rPr lang="ar-AE" sz="2000" dirty="0"/>
              <a:t>ثابتة مقابل كل عملية بيع يتم تحقيقها</a:t>
            </a:r>
            <a:r>
              <a:rPr lang="ar-AE" sz="2000" dirty="0" smtClean="0"/>
              <a:t>.</a:t>
            </a:r>
            <a:endParaRPr lang="en-US" sz="2000" dirty="0"/>
          </a:p>
          <a:p>
            <a:pPr algn="r" rtl="1">
              <a:lnSpc>
                <a:spcPct val="150000"/>
              </a:lnSpc>
            </a:pPr>
            <a:r>
              <a:rPr lang="en-US" sz="2000" b="1" dirty="0" smtClean="0"/>
              <a:t>cost per Lead CPL</a:t>
            </a:r>
            <a:r>
              <a:rPr lang="ar-AE" sz="2000" b="1" dirty="0" smtClean="0"/>
              <a:t> </a:t>
            </a:r>
            <a:r>
              <a:rPr lang="ar-AE" sz="2000" b="1" dirty="0"/>
              <a:t>التكلفة لكل عميل </a:t>
            </a:r>
            <a:r>
              <a:rPr lang="ar-AE" sz="2000" b="1" dirty="0" smtClean="0"/>
              <a:t>محتمل: </a:t>
            </a:r>
            <a:r>
              <a:rPr lang="ar-AE" sz="2000" dirty="0" smtClean="0"/>
              <a:t>هو نموذج </a:t>
            </a:r>
            <a:r>
              <a:rPr lang="ar-AE" sz="2000" dirty="0"/>
              <a:t>دفع </a:t>
            </a:r>
            <a:r>
              <a:rPr lang="ar-AE" sz="2000" dirty="0" smtClean="0"/>
              <a:t>يعتمد </a:t>
            </a:r>
            <a:r>
              <a:rPr lang="ar-AE" sz="2000" dirty="0"/>
              <a:t>على الأداء </a:t>
            </a:r>
            <a:r>
              <a:rPr lang="ar-AE" sz="2000" dirty="0" smtClean="0"/>
              <a:t>حيث يتم دفع العمولة للمسوقين بالعمولة كل </a:t>
            </a:r>
            <a:r>
              <a:rPr lang="ar-AE" sz="2000" dirty="0"/>
              <a:t>عميل محتمل </a:t>
            </a:r>
            <a:r>
              <a:rPr lang="ar-AE" sz="2000" dirty="0" smtClean="0"/>
              <a:t>ويتم ذلك غالباً من خلال تعبئة نموذج من قبل العميل المحتمل أو ملء بياناته، </a:t>
            </a:r>
            <a:r>
              <a:rPr lang="ar-AE" sz="2000" dirty="0"/>
              <a:t>يختلف متوسط ​​تكلفة كل عميل محتمل (</a:t>
            </a:r>
            <a:r>
              <a:rPr lang="en-US" sz="2000" dirty="0"/>
              <a:t>CPL</a:t>
            </a:r>
            <a:r>
              <a:rPr lang="ar-AE" sz="2000" dirty="0"/>
              <a:t>) </a:t>
            </a:r>
            <a:r>
              <a:rPr lang="ar-AE" sz="2000" dirty="0" smtClean="0"/>
              <a:t>اختلافًا </a:t>
            </a:r>
            <a:r>
              <a:rPr lang="ar-AE" sz="2000" dirty="0"/>
              <a:t>كبيرًا باختلاف القطاع وجودة العميل المحتمل. </a:t>
            </a:r>
            <a:endParaRPr lang="en-US" sz="2000" dirty="0"/>
          </a:p>
        </p:txBody>
      </p:sp>
    </p:spTree>
    <p:extLst>
      <p:ext uri="{BB962C8B-B14F-4D97-AF65-F5344CB8AC3E}">
        <p14:creationId xmlns:p14="http://schemas.microsoft.com/office/powerpoint/2010/main" val="5605086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1285875" y="2808757"/>
            <a:ext cx="10061097" cy="1063433"/>
          </a:xfrm>
          <a:prstGeom prst="rect">
            <a:avLst/>
          </a:prstGeom>
          <a:noFill/>
        </p:spPr>
        <p:txBody>
          <a:bodyPr wrap="square" rtlCol="1">
            <a:spAutoFit/>
          </a:bodyPr>
          <a:lstStyle/>
          <a:p>
            <a:pPr lvl="0" algn="ctr" rtl="1">
              <a:lnSpc>
                <a:spcPct val="150000"/>
              </a:lnSpc>
            </a:pPr>
            <a:r>
              <a:rPr lang="ar-AE" sz="4800" dirty="0" smtClean="0">
                <a:solidFill>
                  <a:schemeClr val="bg1"/>
                </a:solidFill>
              </a:rPr>
              <a:t>مكونات التسويق بالعمولة</a:t>
            </a:r>
          </a:p>
        </p:txBody>
      </p:sp>
    </p:spTree>
    <p:extLst>
      <p:ext uri="{BB962C8B-B14F-4D97-AF65-F5344CB8AC3E}">
        <p14:creationId xmlns:p14="http://schemas.microsoft.com/office/powerpoint/2010/main" val="6890282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1077218"/>
          </a:xfrm>
          <a:prstGeom prst="rect">
            <a:avLst/>
          </a:prstGeom>
          <a:noFill/>
        </p:spPr>
        <p:txBody>
          <a:bodyPr wrap="square" rtlCol="0">
            <a:spAutoFit/>
          </a:bodyPr>
          <a:lstStyle/>
          <a:p>
            <a:pPr algn="ctr" rtl="1"/>
            <a:r>
              <a:rPr lang="ar-AE" sz="3200" b="1" dirty="0" smtClean="0">
                <a:solidFill>
                  <a:srgbClr val="00AEEF"/>
                </a:solidFill>
              </a:rPr>
              <a:t>العمولة </a:t>
            </a:r>
          </a:p>
          <a:p>
            <a:pPr algn="ctr" rtl="1"/>
            <a:r>
              <a:rPr lang="en-US" sz="3200" b="1" dirty="0" smtClean="0">
                <a:solidFill>
                  <a:srgbClr val="00AEEF"/>
                </a:solidFill>
              </a:rPr>
              <a:t>Commission </a:t>
            </a:r>
            <a:endParaRPr lang="en-US" dirty="0">
              <a:solidFill>
                <a:schemeClr val="bg1"/>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393379"/>
            <a:ext cx="11795760" cy="2862322"/>
          </a:xfrm>
          <a:prstGeom prst="rect">
            <a:avLst/>
          </a:prstGeom>
          <a:noFill/>
        </p:spPr>
        <p:txBody>
          <a:bodyPr wrap="square" rtlCol="0">
            <a:spAutoFit/>
          </a:bodyPr>
          <a:lstStyle/>
          <a:p>
            <a:pPr algn="r" rtl="1">
              <a:lnSpc>
                <a:spcPct val="150000"/>
              </a:lnSpc>
            </a:pPr>
            <a:r>
              <a:rPr lang="ar-AE" sz="2000" dirty="0"/>
              <a:t>تُعد العمولة </a:t>
            </a:r>
            <a:r>
              <a:rPr lang="ar-AE" sz="2000" dirty="0" smtClean="0"/>
              <a:t>العنصر الأهم في حملة التسويق بالعمولة، </a:t>
            </a:r>
            <a:r>
              <a:rPr lang="ar-AE" sz="2000" dirty="0"/>
              <a:t>فهي المحرك الرئيسي لتحفيز المسوقين بالعمولة على الترويج </a:t>
            </a:r>
            <a:r>
              <a:rPr lang="ar-AE" sz="2000" dirty="0" smtClean="0"/>
              <a:t>للعلامة التجارية المعلنة. والعمولة يتم تحديدها من قبل المعلن وتكون ثابتة لجميع مستخدمي برنامج التسويق بالعمولة، ولكن في التسويق بالعمولة عبر المؤثرين يتم الاتفاق بين العلامة التجارية المعلنة والمؤثر على نسبة العمولة حيث يكون له رابط تتبع أو كود خصم خاص بالمؤثر نفسه. </a:t>
            </a:r>
          </a:p>
          <a:p>
            <a:pPr algn="r" rtl="1">
              <a:lnSpc>
                <a:spcPct val="150000"/>
              </a:lnSpc>
            </a:pPr>
            <a:r>
              <a:rPr lang="ar-AE" sz="2000" dirty="0" smtClean="0"/>
              <a:t>العمولة تشكل تكلفة على العلامة التجارية ولذلك يجب دراستها بشكل جيد حيث رفع العمولة يؤدي إلى زيادة التكاليف وتخفيض ربح العلامة التجارية المعلنة ولكن بنفس الوقت يجب أن تكون العمولة مجزية للمسوق بالعمولة ومتناسبة مع العمولات التي يتم منحها للمسوقين من قبل المنافسين. لأن المسوق </a:t>
            </a:r>
            <a:r>
              <a:rPr lang="ar-AE" sz="2000" dirty="0"/>
              <a:t>بالعمولة </a:t>
            </a:r>
            <a:r>
              <a:rPr lang="ar-AE" sz="2000" dirty="0" smtClean="0"/>
              <a:t>سيختار </a:t>
            </a:r>
            <a:r>
              <a:rPr lang="ar-AE" sz="2000" dirty="0"/>
              <a:t>الترويج لمنافسيك بدلًا منك إذا كانت </a:t>
            </a:r>
            <a:r>
              <a:rPr lang="ar-AE" sz="2000" dirty="0" smtClean="0"/>
              <a:t>عمولاتهم أعلى</a:t>
            </a:r>
            <a:r>
              <a:rPr lang="ar-AE" sz="2000" dirty="0"/>
              <a:t>. </a:t>
            </a:r>
            <a:endParaRPr lang="en-US" sz="2000" dirty="0"/>
          </a:p>
        </p:txBody>
      </p:sp>
    </p:spTree>
    <p:extLst>
      <p:ext uri="{BB962C8B-B14F-4D97-AF65-F5344CB8AC3E}">
        <p14:creationId xmlns:p14="http://schemas.microsoft.com/office/powerpoint/2010/main" val="17994763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1077218"/>
          </a:xfrm>
          <a:prstGeom prst="rect">
            <a:avLst/>
          </a:prstGeom>
          <a:noFill/>
        </p:spPr>
        <p:txBody>
          <a:bodyPr wrap="square" rtlCol="0">
            <a:spAutoFit/>
          </a:bodyPr>
          <a:lstStyle/>
          <a:p>
            <a:pPr algn="ctr" rtl="1"/>
            <a:r>
              <a:rPr lang="ar-AE" sz="3200" b="1" dirty="0" smtClean="0">
                <a:solidFill>
                  <a:srgbClr val="00AEEF"/>
                </a:solidFill>
              </a:rPr>
              <a:t>التتبع</a:t>
            </a:r>
          </a:p>
          <a:p>
            <a:pPr algn="ctr" rtl="1"/>
            <a:r>
              <a:rPr lang="en-US" sz="3200" b="1" dirty="0" smtClean="0">
                <a:solidFill>
                  <a:srgbClr val="00AEEF"/>
                </a:solidFill>
              </a:rPr>
              <a:t>Tracking</a:t>
            </a:r>
            <a:endParaRPr lang="en-US" dirty="0">
              <a:solidFill>
                <a:schemeClr val="bg1"/>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393379"/>
            <a:ext cx="11795760" cy="2400657"/>
          </a:xfrm>
          <a:prstGeom prst="rect">
            <a:avLst/>
          </a:prstGeom>
          <a:noFill/>
        </p:spPr>
        <p:txBody>
          <a:bodyPr wrap="square" rtlCol="0">
            <a:spAutoFit/>
          </a:bodyPr>
          <a:lstStyle/>
          <a:p>
            <a:pPr algn="r" rtl="1">
              <a:lnSpc>
                <a:spcPct val="150000"/>
              </a:lnSpc>
            </a:pPr>
            <a:r>
              <a:rPr lang="ar-AE" sz="2000" dirty="0" smtClean="0"/>
              <a:t>من المهم أن يكون نظام التتبع للتسويق بالعمولة دقيق ويتتبع كل تحركات العميل حيث يتم إنشاء رابط تتبع للمسوق بالعمولة وبمجرد نقر العميل على الرابط وزيارته موقع المعلن يقوم بتسجيل كل الإجراءات التي يقوم بها العميل في الموقع مثل الصفحات التي تمت مشاهدتها من قبل العميل أو النقرات والأهم عملية الشراء التي يقوم بها العميل. </a:t>
            </a:r>
          </a:p>
          <a:p>
            <a:pPr algn="r" rtl="1">
              <a:lnSpc>
                <a:spcPct val="150000"/>
              </a:lnSpc>
            </a:pPr>
            <a:r>
              <a:rPr lang="ar-AE" sz="2000" dirty="0" smtClean="0"/>
              <a:t>أيضاً من المهم توفير تحليلات متكاملة للمسوقين بالعمولة من خلال توفير الإحصائيات حول زيارات العميل وتوفير الرؤى التي تساعد المسوقين بالعمولة من الاستهداف بشكل أفضل للعملاء وتحسين أدواتهم. </a:t>
            </a:r>
          </a:p>
        </p:txBody>
      </p:sp>
    </p:spTree>
    <p:extLst>
      <p:ext uri="{BB962C8B-B14F-4D97-AF65-F5344CB8AC3E}">
        <p14:creationId xmlns:p14="http://schemas.microsoft.com/office/powerpoint/2010/main" val="6435456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468880" y="0"/>
            <a:ext cx="6152151" cy="1785104"/>
          </a:xfrm>
          <a:prstGeom prst="rect">
            <a:avLst/>
          </a:prstGeom>
          <a:noFill/>
        </p:spPr>
        <p:txBody>
          <a:bodyPr wrap="square" rtlCol="0">
            <a:spAutoFit/>
          </a:bodyPr>
          <a:lstStyle/>
          <a:p>
            <a:pPr algn="ctr" rtl="1"/>
            <a:r>
              <a:rPr lang="en-US" sz="3200" b="1" dirty="0" err="1" smtClean="0">
                <a:solidFill>
                  <a:srgbClr val="00AEEF"/>
                </a:solidFill>
              </a:rPr>
              <a:t>Appsflyer</a:t>
            </a:r>
            <a:r>
              <a:rPr lang="ar-AE" sz="3200" b="1" dirty="0">
                <a:solidFill>
                  <a:srgbClr val="00AEEF"/>
                </a:solidFill>
              </a:rPr>
              <a:t> </a:t>
            </a:r>
            <a:r>
              <a:rPr lang="ar-AE" sz="3200" b="1" dirty="0" smtClean="0">
                <a:solidFill>
                  <a:srgbClr val="00AEEF"/>
                </a:solidFill>
              </a:rPr>
              <a:t>من أشهر تطبيقات لإنشاء روابط تتبع التسويق بالعمولة</a:t>
            </a:r>
          </a:p>
          <a:p>
            <a:pPr algn="ctr" rtl="1"/>
            <a:r>
              <a:rPr lang="en-US" sz="2400" b="1" dirty="0">
                <a:solidFill>
                  <a:srgbClr val="00AEEF"/>
                </a:solidFill>
                <a:hlinkClick r:id="rId2"/>
              </a:rPr>
              <a:t>https://</a:t>
            </a:r>
            <a:r>
              <a:rPr lang="en-US" sz="2400" b="1" dirty="0" smtClean="0">
                <a:solidFill>
                  <a:srgbClr val="00AEEF"/>
                </a:solidFill>
                <a:hlinkClick r:id="rId2"/>
              </a:rPr>
              <a:t>www.appsflyer.com</a:t>
            </a:r>
            <a:r>
              <a:rPr lang="ar-AE" sz="2400" b="1" dirty="0" smtClean="0">
                <a:solidFill>
                  <a:srgbClr val="00AEEF"/>
                </a:solidFill>
              </a:rPr>
              <a:t> </a:t>
            </a:r>
          </a:p>
          <a:p>
            <a:pPr algn="ctr" rtl="1"/>
            <a:endParaRPr lang="en-US" dirty="0">
              <a:solidFill>
                <a:schemeClr val="bg1"/>
              </a:solidFill>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26502"/>
            <a:ext cx="12192000" cy="5407670"/>
          </a:xfrm>
          <a:prstGeom prst="rect">
            <a:avLst/>
          </a:prstGeom>
        </p:spPr>
      </p:pic>
    </p:spTree>
    <p:extLst>
      <p:ext uri="{BB962C8B-B14F-4D97-AF65-F5344CB8AC3E}">
        <p14:creationId xmlns:p14="http://schemas.microsoft.com/office/powerpoint/2010/main" val="13164419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584775"/>
          </a:xfrm>
          <a:prstGeom prst="rect">
            <a:avLst/>
          </a:prstGeom>
          <a:noFill/>
        </p:spPr>
        <p:txBody>
          <a:bodyPr wrap="square" rtlCol="0">
            <a:spAutoFit/>
          </a:bodyPr>
          <a:lstStyle/>
          <a:p>
            <a:pPr algn="ctr" rtl="1"/>
            <a:r>
              <a:rPr lang="ar-AE" sz="3200" b="1" dirty="0" smtClean="0">
                <a:solidFill>
                  <a:srgbClr val="00AEEF"/>
                </a:solidFill>
              </a:rPr>
              <a:t>صلاحية تحويل العميل</a:t>
            </a:r>
            <a:endParaRPr lang="en-US" dirty="0">
              <a:solidFill>
                <a:schemeClr val="bg1"/>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393379"/>
            <a:ext cx="11795760" cy="2862322"/>
          </a:xfrm>
          <a:prstGeom prst="rect">
            <a:avLst/>
          </a:prstGeom>
          <a:noFill/>
        </p:spPr>
        <p:txBody>
          <a:bodyPr wrap="square" rtlCol="0">
            <a:spAutoFit/>
          </a:bodyPr>
          <a:lstStyle/>
          <a:p>
            <a:pPr algn="r" rtl="1">
              <a:lnSpc>
                <a:spcPct val="150000"/>
              </a:lnSpc>
            </a:pPr>
            <a:r>
              <a:rPr lang="ar-AE" sz="2000" dirty="0" smtClean="0"/>
              <a:t>من الضروري تحديد المدة الزمنية التي تكون فيها عملية التحويل صالحة ويحصل المسوق على العمولة نتيجة قيام العميل بالإجراء أو شراء المنتج، والمقصود بها تحديد عدد أيام التي تكون فيها العمولة مستحقة بعد نقر العميل على رابط التسويق بالعمولة.</a:t>
            </a:r>
          </a:p>
          <a:p>
            <a:pPr algn="r" rtl="1">
              <a:lnSpc>
                <a:spcPct val="150000"/>
              </a:lnSpc>
            </a:pPr>
            <a:r>
              <a:rPr lang="ar-AE" sz="2000" dirty="0" smtClean="0"/>
              <a:t>مثلاً بعض المواقع تتيح صلاحية مدتها </a:t>
            </a:r>
            <a:r>
              <a:rPr lang="en-US" sz="2000" dirty="0" smtClean="0"/>
              <a:t>30</a:t>
            </a:r>
            <a:r>
              <a:rPr lang="ar-AE" sz="2000" dirty="0" smtClean="0"/>
              <a:t> يوم بعد النقر لأول مرة من قبل العميل ثم قيامه بالشراء خلال </a:t>
            </a:r>
            <a:r>
              <a:rPr lang="en-US" sz="2000" dirty="0" smtClean="0"/>
              <a:t>30</a:t>
            </a:r>
            <a:r>
              <a:rPr lang="ar-AE" sz="2000" dirty="0" smtClean="0"/>
              <a:t>يوماً ففي حال نقر العميل على رابط التسويق بالعمولة ودخل إلى موقع المعلن ولكنه لم يشتري إلا بعد 25</a:t>
            </a:r>
            <a:r>
              <a:rPr lang="ar-SA" sz="2000" dirty="0" smtClean="0"/>
              <a:t> يوماً فإن العمولة تحسب له، وفي حال تجاوز هذه المدة فإن المسوق بالعمولة لا يحصل على العمولة. </a:t>
            </a:r>
          </a:p>
          <a:p>
            <a:pPr algn="r" rtl="1">
              <a:lnSpc>
                <a:spcPct val="150000"/>
              </a:lnSpc>
            </a:pPr>
            <a:endParaRPr lang="ar-AE" sz="2000" dirty="0" smtClean="0"/>
          </a:p>
        </p:txBody>
      </p:sp>
    </p:spTree>
    <p:extLst>
      <p:ext uri="{BB962C8B-B14F-4D97-AF65-F5344CB8AC3E}">
        <p14:creationId xmlns:p14="http://schemas.microsoft.com/office/powerpoint/2010/main" val="310332926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1077218"/>
          </a:xfrm>
          <a:prstGeom prst="rect">
            <a:avLst/>
          </a:prstGeom>
          <a:noFill/>
        </p:spPr>
        <p:txBody>
          <a:bodyPr wrap="square" rtlCol="0">
            <a:spAutoFit/>
          </a:bodyPr>
          <a:lstStyle/>
          <a:p>
            <a:pPr algn="ctr" rtl="1"/>
            <a:r>
              <a:rPr lang="ar-SA" sz="3200" b="1" dirty="0" smtClean="0">
                <a:solidFill>
                  <a:srgbClr val="00AEEF"/>
                </a:solidFill>
              </a:rPr>
              <a:t>معيار منح العمولة</a:t>
            </a:r>
            <a:endParaRPr lang="en-US" sz="3200" b="1" dirty="0" smtClean="0">
              <a:solidFill>
                <a:srgbClr val="00AEEF"/>
              </a:solidFill>
            </a:endParaRPr>
          </a:p>
          <a:p>
            <a:pPr algn="ctr" rtl="1"/>
            <a:r>
              <a:rPr lang="en-US" sz="3200" b="1" dirty="0">
                <a:solidFill>
                  <a:srgbClr val="00AEEF"/>
                </a:solidFill>
              </a:rPr>
              <a:t>Affiliate marketing criteria</a:t>
            </a:r>
            <a:r>
              <a:rPr lang="ar-SA" sz="3200" b="1" dirty="0" smtClean="0">
                <a:solidFill>
                  <a:srgbClr val="00AEEF"/>
                </a:solidFill>
              </a:rPr>
              <a:t> </a:t>
            </a:r>
            <a:endParaRPr lang="en-US" dirty="0">
              <a:solidFill>
                <a:schemeClr val="bg1"/>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393379"/>
            <a:ext cx="11795760" cy="2805320"/>
          </a:xfrm>
          <a:prstGeom prst="rect">
            <a:avLst/>
          </a:prstGeom>
          <a:noFill/>
        </p:spPr>
        <p:txBody>
          <a:bodyPr wrap="square" rtlCol="0">
            <a:spAutoFit/>
          </a:bodyPr>
          <a:lstStyle/>
          <a:p>
            <a:pPr algn="r" rtl="1">
              <a:lnSpc>
                <a:spcPct val="150000"/>
              </a:lnSpc>
            </a:pPr>
            <a:r>
              <a:rPr lang="ar-SA" sz="2000" dirty="0" smtClean="0"/>
              <a:t>يختلف التسويق بالعمولة من</a:t>
            </a:r>
            <a:r>
              <a:rPr lang="ar-SA" sz="2000" dirty="0"/>
              <a:t> </a:t>
            </a:r>
            <a:r>
              <a:rPr lang="ar-SA" sz="2000" dirty="0" smtClean="0"/>
              <a:t>علامة تجارية إلى علامة تجارية أخرى حسب نموذج العمل الذي تتبعه ونوع المنتج أو الخدمة الذي تبيعه فهناك بعض برامج التسويق بالعمولة والتي تتطلب قيام العميل بالتسجيل بالموقع الالكتروني وإجراء عملية شراء واحدة للحصول على العمولة، وبعضها يمنح عمولة على كل عملية بيع يقوم بها المسوق بالعمولة، وهناك بعض برامج التسويق بالعمولة تمنح العمولة على عملية الشراء الأولى التي يقوم بها العميل أما عمليات الشراء التالية فهو لا يحصل على أية عمولة لقاءها، وبالتأكيد فإن منح العمولة على كل إجراء أو كل عملية بيع يشجع المسوق بالعمولة على الترويج بشكل أفضل. </a:t>
            </a:r>
          </a:p>
          <a:p>
            <a:pPr algn="r" rtl="1">
              <a:lnSpc>
                <a:spcPct val="150000"/>
              </a:lnSpc>
            </a:pPr>
            <a:endParaRPr lang="ar-AE" sz="2000" dirty="0" smtClean="0"/>
          </a:p>
        </p:txBody>
      </p:sp>
    </p:spTree>
    <p:extLst>
      <p:ext uri="{BB962C8B-B14F-4D97-AF65-F5344CB8AC3E}">
        <p14:creationId xmlns:p14="http://schemas.microsoft.com/office/powerpoint/2010/main" val="6645383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286000" y="456959"/>
            <a:ext cx="6648539" cy="1569660"/>
          </a:xfrm>
          <a:prstGeom prst="rect">
            <a:avLst/>
          </a:prstGeom>
          <a:noFill/>
        </p:spPr>
        <p:txBody>
          <a:bodyPr wrap="square" rtlCol="0">
            <a:spAutoFit/>
          </a:bodyPr>
          <a:lstStyle/>
          <a:p>
            <a:pPr algn="ctr" rtl="1"/>
            <a:r>
              <a:rPr lang="ar-SA" sz="3200" b="1" dirty="0" smtClean="0">
                <a:solidFill>
                  <a:srgbClr val="00AEEF"/>
                </a:solidFill>
              </a:rPr>
              <a:t>الوسائل المستخدمة في التسويق بالعمولة</a:t>
            </a:r>
          </a:p>
          <a:p>
            <a:pPr algn="ctr" rtl="1"/>
            <a:r>
              <a:rPr lang="en-US" sz="3200" b="1" dirty="0" smtClean="0">
                <a:solidFill>
                  <a:srgbClr val="00AEEF"/>
                </a:solidFill>
              </a:rPr>
              <a:t>Affiliate Marketing Tools</a:t>
            </a:r>
            <a:endParaRPr lang="ar-SA" sz="3200" b="1" dirty="0" smtClean="0">
              <a:solidFill>
                <a:srgbClr val="00AEEF"/>
              </a:solidFill>
            </a:endParaRPr>
          </a:p>
          <a:p>
            <a:pPr algn="ctr" rtl="1"/>
            <a:endParaRPr lang="en-US" sz="3200" b="1" dirty="0" smtClean="0">
              <a:solidFill>
                <a:srgbClr val="00AEEF"/>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393379"/>
            <a:ext cx="11795760" cy="3323987"/>
          </a:xfrm>
          <a:prstGeom prst="rect">
            <a:avLst/>
          </a:prstGeom>
          <a:noFill/>
        </p:spPr>
        <p:txBody>
          <a:bodyPr wrap="square" rtlCol="0">
            <a:spAutoFit/>
          </a:bodyPr>
          <a:lstStyle/>
          <a:p>
            <a:pPr algn="r" rtl="1">
              <a:lnSpc>
                <a:spcPct val="150000"/>
              </a:lnSpc>
            </a:pPr>
            <a:r>
              <a:rPr lang="ar-AE" sz="2000" dirty="0" smtClean="0"/>
              <a:t>يمكن أن تتوفر وسائل او أدوات متعددة في برنامج التسويق بالعمولة بحيث تساعد المسوق بالعمولة على تحقيق نتائج أفضل والوصول إلى شرائح مختلفة من العملاء، ويمكن ان تكون وسائل التسويق بالعمولة كما يلي:</a:t>
            </a:r>
          </a:p>
          <a:p>
            <a:pPr algn="r" rtl="1">
              <a:lnSpc>
                <a:spcPct val="150000"/>
              </a:lnSpc>
            </a:pPr>
            <a:r>
              <a:rPr lang="ar-AE" sz="2000" dirty="0" smtClean="0"/>
              <a:t>-رابط </a:t>
            </a:r>
            <a:r>
              <a:rPr lang="en-US" sz="2000" dirty="0" smtClean="0"/>
              <a:t>Link</a:t>
            </a:r>
            <a:r>
              <a:rPr lang="ar-AE" sz="2000" dirty="0" smtClean="0"/>
              <a:t> يقوم المسوق بالعمولة بمشاركته في مدونته أو في صفحاته على منصات </a:t>
            </a:r>
            <a:r>
              <a:rPr lang="ar-AE" sz="2000" smtClean="0"/>
              <a:t>التواصل </a:t>
            </a:r>
            <a:r>
              <a:rPr lang="ar-AE" sz="2000" smtClean="0"/>
              <a:t>الاجتماعي. </a:t>
            </a:r>
            <a:endParaRPr lang="ar-AE" sz="2000" dirty="0" smtClean="0"/>
          </a:p>
          <a:p>
            <a:pPr algn="r" rtl="1">
              <a:lnSpc>
                <a:spcPct val="150000"/>
              </a:lnSpc>
            </a:pPr>
            <a:r>
              <a:rPr lang="ar-AE" sz="2000" dirty="0" smtClean="0"/>
              <a:t>-كود خصم يتم منح المسوق بالعمولة كود خصم لعملائه وعند شراء العميل للمنتج من متجر المعلن يقوم العميل بإدخال كود الخصم ليحصل على خصم وبنفس الوقت يتم تسجيل عملية البيع للبائع بالعمولة من خلال هذا الكود، وهذه الطريقة تستخدم بشكل كبير مع المؤثرين حيث يمكن تتبع مبيعات المؤثر من خلال كود معين</a:t>
            </a:r>
            <a:r>
              <a:rPr lang="ar-AE" sz="2000" dirty="0" smtClean="0"/>
              <a:t>.</a:t>
            </a:r>
            <a:endParaRPr lang="en-US" sz="2000" dirty="0" smtClean="0"/>
          </a:p>
          <a:p>
            <a:pPr algn="r" rtl="1">
              <a:lnSpc>
                <a:spcPct val="150000"/>
              </a:lnSpc>
            </a:pPr>
            <a:r>
              <a:rPr lang="ar-AE" sz="2000" dirty="0" smtClean="0"/>
              <a:t>-</a:t>
            </a:r>
            <a:r>
              <a:rPr lang="ar-AE" sz="2000" dirty="0" err="1" smtClean="0"/>
              <a:t>بانر</a:t>
            </a:r>
            <a:r>
              <a:rPr lang="ar-AE" sz="2000" dirty="0" smtClean="0"/>
              <a:t> إعلاني (لافتة إعلانية) يتم إضافتها في مدونة أو موقع المسوق بالعمولة من خلال كود برمجي. </a:t>
            </a:r>
            <a:endParaRPr lang="ar-AE" sz="2000" dirty="0" smtClean="0"/>
          </a:p>
        </p:txBody>
      </p:sp>
    </p:spTree>
    <p:extLst>
      <p:ext uri="{BB962C8B-B14F-4D97-AF65-F5344CB8AC3E}">
        <p14:creationId xmlns:p14="http://schemas.microsoft.com/office/powerpoint/2010/main" val="153055231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584775"/>
          </a:xfrm>
          <a:prstGeom prst="rect">
            <a:avLst/>
          </a:prstGeom>
          <a:noFill/>
        </p:spPr>
        <p:txBody>
          <a:bodyPr wrap="square" rtlCol="0">
            <a:spAutoFit/>
          </a:bodyPr>
          <a:lstStyle/>
          <a:p>
            <a:pPr algn="ctr" rtl="1"/>
            <a:r>
              <a:rPr lang="ar-AE" sz="3200" b="1" dirty="0" smtClean="0">
                <a:solidFill>
                  <a:srgbClr val="00AEEF"/>
                </a:solidFill>
              </a:rPr>
              <a:t>لوحة تحكم للمسوق بالعمولة</a:t>
            </a:r>
            <a:endParaRPr lang="en-US" dirty="0">
              <a:solidFill>
                <a:schemeClr val="bg1"/>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393379"/>
            <a:ext cx="11795760" cy="2343655"/>
          </a:xfrm>
          <a:prstGeom prst="rect">
            <a:avLst/>
          </a:prstGeom>
          <a:noFill/>
        </p:spPr>
        <p:txBody>
          <a:bodyPr wrap="square" rtlCol="0">
            <a:spAutoFit/>
          </a:bodyPr>
          <a:lstStyle/>
          <a:p>
            <a:pPr algn="r" rtl="1">
              <a:lnSpc>
                <a:spcPct val="150000"/>
              </a:lnSpc>
            </a:pPr>
            <a:r>
              <a:rPr lang="ar-AE" sz="2000" dirty="0" smtClean="0"/>
              <a:t>يجب على المتجر الالكتروني الذي يرغب بتطبيق التسويق بالعمولة أن ينشئ لوحة تحكم للمسوق بالعمولة وهذه اللوحة تتيح للمسوق بالعمولة إنشاء الروابط للتسويق بالعمولة بسهولة أو </a:t>
            </a:r>
            <a:r>
              <a:rPr lang="ar-AE" sz="2000" dirty="0" err="1" smtClean="0"/>
              <a:t>إتشاء</a:t>
            </a:r>
            <a:r>
              <a:rPr lang="ar-AE" sz="2000" dirty="0" smtClean="0"/>
              <a:t> </a:t>
            </a:r>
            <a:r>
              <a:rPr lang="ar-AE" sz="2000" dirty="0" err="1" smtClean="0"/>
              <a:t>البانرات</a:t>
            </a:r>
            <a:r>
              <a:rPr lang="ar-AE" sz="2000" dirty="0" smtClean="0"/>
              <a:t> الإعلانية، بالإضافة إلى أنها تظهر إجمالي المبيعات التي تمت عن طريق المسوق بالعمولة والعمولات التي حققها، بالإضافة إلى تحليلات ورؤى كاملة عن أداء المسوق بالعمولة وأفضل المنتجات التي نجح بترويجها كذلك من المهم توفير رؤى تساعد المسوق بالعمولة على تحسين مبيعاته. </a:t>
            </a:r>
            <a:endParaRPr lang="ar-SA" sz="2000" dirty="0" smtClean="0"/>
          </a:p>
          <a:p>
            <a:pPr algn="r" rtl="1">
              <a:lnSpc>
                <a:spcPct val="150000"/>
              </a:lnSpc>
            </a:pPr>
            <a:endParaRPr lang="ar-AE" sz="2000" dirty="0" smtClean="0"/>
          </a:p>
        </p:txBody>
      </p:sp>
    </p:spTree>
    <p:extLst>
      <p:ext uri="{BB962C8B-B14F-4D97-AF65-F5344CB8AC3E}">
        <p14:creationId xmlns:p14="http://schemas.microsoft.com/office/powerpoint/2010/main" val="6026153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758620" y="535577"/>
            <a:ext cx="5444398" cy="584775"/>
          </a:xfrm>
          <a:prstGeom prst="rect">
            <a:avLst/>
          </a:prstGeom>
          <a:noFill/>
        </p:spPr>
        <p:txBody>
          <a:bodyPr wrap="square" rtlCol="0">
            <a:spAutoFit/>
          </a:bodyPr>
          <a:lstStyle/>
          <a:p>
            <a:pPr algn="ctr" rtl="1"/>
            <a:r>
              <a:rPr lang="ar-AE" sz="3200" b="1" dirty="0" smtClean="0">
                <a:solidFill>
                  <a:srgbClr val="00AEEF"/>
                </a:solidFill>
              </a:rPr>
              <a:t>السحب النقدي</a:t>
            </a:r>
            <a:endParaRPr lang="en-US" dirty="0">
              <a:solidFill>
                <a:schemeClr val="bg1"/>
              </a:solidFill>
            </a:endParaRPr>
          </a:p>
        </p:txBody>
      </p:sp>
      <p:sp>
        <p:nvSpPr>
          <p:cNvPr id="4" name="مستطيل 3"/>
          <p:cNvSpPr/>
          <p:nvPr/>
        </p:nvSpPr>
        <p:spPr>
          <a:xfrm>
            <a:off x="0" y="1894114"/>
            <a:ext cx="12192000" cy="3996199"/>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104661"/>
            <a:ext cx="11795760" cy="3785652"/>
          </a:xfrm>
          <a:prstGeom prst="rect">
            <a:avLst/>
          </a:prstGeom>
          <a:noFill/>
        </p:spPr>
        <p:txBody>
          <a:bodyPr wrap="square" rtlCol="0">
            <a:spAutoFit/>
          </a:bodyPr>
          <a:lstStyle/>
          <a:p>
            <a:pPr algn="r" rtl="1">
              <a:lnSpc>
                <a:spcPct val="150000"/>
              </a:lnSpc>
            </a:pPr>
            <a:r>
              <a:rPr lang="ar-AE" sz="2000" dirty="0" smtClean="0"/>
              <a:t>أحد أهم النقاط التي يهتم بها المسوقون بالعمولة هو السحب النقدي للعمولات التي حققوها وهناك عدة أمور يجب توضيحها للمسوقين بالعمولة في هذا الإطار: </a:t>
            </a:r>
          </a:p>
          <a:p>
            <a:pPr algn="r" rtl="1">
              <a:lnSpc>
                <a:spcPct val="150000"/>
              </a:lnSpc>
            </a:pPr>
            <a:r>
              <a:rPr lang="ar-AE" sz="2000" dirty="0" smtClean="0"/>
              <a:t>-الحد الأدنى لسحب الأموال أي يجب أن تحدد  المنصة حد أدنى لعملية سحب الأموال مثلاً تحقيق عمولات </a:t>
            </a:r>
            <a:r>
              <a:rPr lang="en-US" sz="2000" dirty="0" smtClean="0"/>
              <a:t>50 </a:t>
            </a:r>
            <a:r>
              <a:rPr lang="ar-AE" sz="2000" dirty="0" smtClean="0"/>
              <a:t> $</a:t>
            </a:r>
          </a:p>
          <a:p>
            <a:pPr algn="r" rtl="1">
              <a:lnSpc>
                <a:spcPct val="150000"/>
              </a:lnSpc>
            </a:pPr>
            <a:r>
              <a:rPr lang="ar-AE" sz="2000" dirty="0" smtClean="0"/>
              <a:t>-آلية السحب النقدي هل يتم عبر تحويل بنكي أو عن طريق تحويل بنك الكتروني مثل </a:t>
            </a:r>
            <a:r>
              <a:rPr lang="en-US" sz="2000" dirty="0" smtClean="0"/>
              <a:t>PayPal</a:t>
            </a:r>
            <a:r>
              <a:rPr lang="ar-SA" sz="2000" dirty="0"/>
              <a:t> </a:t>
            </a:r>
            <a:r>
              <a:rPr lang="ar-SA" sz="2000" dirty="0" smtClean="0"/>
              <a:t>أو وسائل أخرى. </a:t>
            </a:r>
          </a:p>
          <a:p>
            <a:pPr algn="r" rtl="1">
              <a:lnSpc>
                <a:spcPct val="150000"/>
              </a:lnSpc>
            </a:pPr>
            <a:r>
              <a:rPr lang="ar-SA" sz="2000" dirty="0" smtClean="0"/>
              <a:t>-العملة التي يتم احتساب العمولات بها هل هي الدولار أو اليورو أو الريال السعودي. </a:t>
            </a:r>
          </a:p>
          <a:p>
            <a:pPr algn="r" rtl="1">
              <a:lnSpc>
                <a:spcPct val="150000"/>
              </a:lnSpc>
            </a:pPr>
            <a:r>
              <a:rPr lang="ar-SA" sz="2000" dirty="0" smtClean="0"/>
              <a:t>-عدد الأيام للاحتفاظ بالرصيد قبل إمكانية سحبه فغالباً ما يتم تجميد العمولات المحققة فترة زمنية معينة قبل السماح للمسوق بالعمولة من سحبها نقداً وذلك لضمان انتهاء فترة استرداد المنتجات إذ أن العميل يمكنه إرجاع المنتج واسترداد نقوده لمدة </a:t>
            </a:r>
            <a:r>
              <a:rPr lang="en-US" sz="2000" dirty="0" smtClean="0"/>
              <a:t>7</a:t>
            </a:r>
            <a:r>
              <a:rPr lang="ar-AE" sz="2000" dirty="0" smtClean="0"/>
              <a:t> أيام من شرائه المنتج وفي حال حصل استرداد المال وعودة المنتج يتم إلغاء العمولة للمسوق بالعمولة.</a:t>
            </a:r>
          </a:p>
        </p:txBody>
      </p:sp>
    </p:spTree>
    <p:extLst>
      <p:ext uri="{BB962C8B-B14F-4D97-AF65-F5344CB8AC3E}">
        <p14:creationId xmlns:p14="http://schemas.microsoft.com/office/powerpoint/2010/main" val="42454126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810872" y="404949"/>
            <a:ext cx="5444398" cy="584775"/>
          </a:xfrm>
          <a:prstGeom prst="rect">
            <a:avLst/>
          </a:prstGeom>
          <a:noFill/>
        </p:spPr>
        <p:txBody>
          <a:bodyPr wrap="square" rtlCol="0">
            <a:spAutoFit/>
          </a:bodyPr>
          <a:lstStyle/>
          <a:p>
            <a:pPr algn="ctr" rtl="1"/>
            <a:r>
              <a:rPr lang="ar-AE" sz="3200" b="1" dirty="0" smtClean="0">
                <a:solidFill>
                  <a:srgbClr val="00AEEF"/>
                </a:solidFill>
              </a:rPr>
              <a:t>اتفاقية الاستخدام </a:t>
            </a:r>
            <a:endParaRPr lang="en-US" dirty="0">
              <a:solidFill>
                <a:schemeClr val="bg1"/>
              </a:solidFill>
            </a:endParaRPr>
          </a:p>
        </p:txBody>
      </p:sp>
      <p:sp>
        <p:nvSpPr>
          <p:cNvPr id="4" name="مستطيل 3"/>
          <p:cNvSpPr/>
          <p:nvPr/>
        </p:nvSpPr>
        <p:spPr>
          <a:xfrm>
            <a:off x="0" y="222579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393379"/>
            <a:ext cx="11795760" cy="2400657"/>
          </a:xfrm>
          <a:prstGeom prst="rect">
            <a:avLst/>
          </a:prstGeom>
          <a:noFill/>
        </p:spPr>
        <p:txBody>
          <a:bodyPr wrap="square" rtlCol="0">
            <a:spAutoFit/>
          </a:bodyPr>
          <a:lstStyle/>
          <a:p>
            <a:pPr algn="r" rtl="1">
              <a:lnSpc>
                <a:spcPct val="150000"/>
              </a:lnSpc>
            </a:pPr>
            <a:r>
              <a:rPr lang="ar-AE" sz="2000" dirty="0" smtClean="0"/>
              <a:t>يجب أن يتضمن برنامج التسويق بالعمولة اتفاقية للاستخدام من قبل المسوقين بالعمولة توضح كافة الشروط التي يجب أن يتقيد بها المسوق بالعمولة بالإضافة إلى التزامات العلامة التجارية تجاه هؤلاء المسوقين. </a:t>
            </a:r>
          </a:p>
          <a:p>
            <a:pPr algn="r" rtl="1">
              <a:lnSpc>
                <a:spcPct val="150000"/>
              </a:lnSpc>
            </a:pPr>
            <a:r>
              <a:rPr lang="ar-AE" sz="2000" dirty="0" smtClean="0"/>
              <a:t>غالباً ما تتضمن شروط الاستخدام أن يكون محتوى الموقع الالكتروني مناسب ولا يتضمن ترويج لأشياء غير أخلاقية أو ترويج لمنتجات غير قانونية، بالإضافة إلى آلية تحويل العمولة. </a:t>
            </a:r>
            <a:endParaRPr lang="ar-SA" sz="2000" dirty="0" smtClean="0"/>
          </a:p>
          <a:p>
            <a:pPr algn="r" rtl="1">
              <a:lnSpc>
                <a:spcPct val="150000"/>
              </a:lnSpc>
            </a:pPr>
            <a:endParaRPr lang="ar-AE" sz="2000" dirty="0" smtClean="0"/>
          </a:p>
        </p:txBody>
      </p:sp>
    </p:spTree>
    <p:extLst>
      <p:ext uri="{BB962C8B-B14F-4D97-AF65-F5344CB8AC3E}">
        <p14:creationId xmlns:p14="http://schemas.microsoft.com/office/powerpoint/2010/main" val="5182570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 xmlns:a16="http://schemas.microsoft.com/office/drawing/2014/main" id="{9B71E60A-B11D-0636-F62D-9EB304CD7596}"/>
              </a:ext>
            </a:extLst>
          </p:cNvPr>
          <p:cNvSpPr txBox="1"/>
          <p:nvPr/>
        </p:nvSpPr>
        <p:spPr>
          <a:xfrm>
            <a:off x="1532069" y="196152"/>
            <a:ext cx="8440582" cy="1231106"/>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1</a:t>
            </a:r>
            <a:r>
              <a:rPr lang="ar-AE" sz="3200" b="1" dirty="0">
                <a:solidFill>
                  <a:srgbClr val="00AEEF"/>
                </a:solidFill>
              </a:rPr>
              <a:t>: برنامج الشركاء </a:t>
            </a:r>
            <a:r>
              <a:rPr lang="ar-AE" sz="3200" b="1" dirty="0" smtClean="0">
                <a:solidFill>
                  <a:srgbClr val="00AEEF"/>
                </a:solidFill>
              </a:rPr>
              <a:t>أمازون</a:t>
            </a:r>
          </a:p>
          <a:p>
            <a:pPr algn="ctr" rtl="1"/>
            <a:r>
              <a:rPr lang="en-US" sz="2400" b="1" dirty="0" smtClean="0">
                <a:solidFill>
                  <a:srgbClr val="00AEEF"/>
                </a:solidFill>
                <a:hlinkClick r:id="rId4"/>
              </a:rPr>
              <a:t>https</a:t>
            </a:r>
            <a:r>
              <a:rPr lang="en-US" sz="2400" b="1" dirty="0">
                <a:solidFill>
                  <a:srgbClr val="00AEEF"/>
                </a:solidFill>
                <a:hlinkClick r:id="rId4"/>
              </a:rPr>
              <a:t>://</a:t>
            </a:r>
            <a:r>
              <a:rPr lang="en-US" sz="2400" b="1" dirty="0" smtClean="0">
                <a:solidFill>
                  <a:srgbClr val="00AEEF"/>
                </a:solidFill>
                <a:hlinkClick r:id="rId4"/>
              </a:rPr>
              <a:t>affiliate-program.amazon.sa</a:t>
            </a:r>
            <a:r>
              <a:rPr lang="ar-AE" sz="2400" b="1" dirty="0" smtClean="0">
                <a:solidFill>
                  <a:srgbClr val="00AEEF"/>
                </a:solidFill>
              </a:rPr>
              <a:t> </a:t>
            </a:r>
            <a:endParaRPr lang="en-US" sz="3200" b="1" dirty="0">
              <a:solidFill>
                <a:srgbClr val="00AEEF"/>
              </a:solidFill>
            </a:endParaRPr>
          </a:p>
          <a:p>
            <a:endParaRPr lang="en-US" dirty="0"/>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744389"/>
            <a:ext cx="12192000" cy="4958498"/>
          </a:xfrm>
          <a:prstGeom prst="rect">
            <a:avLst/>
          </a:prstGeom>
        </p:spPr>
      </p:pic>
    </p:spTree>
    <p:extLst>
      <p:ext uri="{BB962C8B-B14F-4D97-AF65-F5344CB8AC3E}">
        <p14:creationId xmlns:p14="http://schemas.microsoft.com/office/powerpoint/2010/main" val="2895374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938416"/>
            <a:ext cx="12169875" cy="4488509"/>
          </a:xfrm>
          <a:prstGeom prst="rect">
            <a:avLst/>
          </a:prstGeom>
        </p:spPr>
      </p:pic>
      <p:sp>
        <p:nvSpPr>
          <p:cNvPr id="8" name="مربع نص 7">
            <a:extLst>
              <a:ext uri="{FF2B5EF4-FFF2-40B4-BE49-F238E27FC236}">
                <a16:creationId xmlns="" xmlns:a16="http://schemas.microsoft.com/office/drawing/2014/main" id="{9B71E60A-B11D-0636-F62D-9EB304CD7596}"/>
              </a:ext>
            </a:extLst>
          </p:cNvPr>
          <p:cNvSpPr txBox="1"/>
          <p:nvPr/>
        </p:nvSpPr>
        <p:spPr>
          <a:xfrm>
            <a:off x="1976206" y="497259"/>
            <a:ext cx="6971851" cy="584775"/>
          </a:xfrm>
          <a:prstGeom prst="rect">
            <a:avLst/>
          </a:prstGeom>
          <a:noFill/>
        </p:spPr>
        <p:txBody>
          <a:bodyPr wrap="square" rtlCol="0">
            <a:spAutoFit/>
          </a:bodyPr>
          <a:lstStyle/>
          <a:p>
            <a:pPr algn="ctr" rtl="1"/>
            <a:r>
              <a:rPr lang="ar-AE" sz="3200" b="1" dirty="0" smtClean="0">
                <a:solidFill>
                  <a:srgbClr val="00AEEF"/>
                </a:solidFill>
              </a:rPr>
              <a:t>برنامج الشركاء أمازون </a:t>
            </a:r>
            <a:endParaRPr lang="en-US" sz="3200" b="1" dirty="0">
              <a:solidFill>
                <a:srgbClr val="00AEEF"/>
              </a:solidFill>
            </a:endParaRPr>
          </a:p>
        </p:txBody>
      </p:sp>
    </p:spTree>
    <p:extLst>
      <p:ext uri="{BB962C8B-B14F-4D97-AF65-F5344CB8AC3E}">
        <p14:creationId xmlns:p14="http://schemas.microsoft.com/office/powerpoint/2010/main" val="315043616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76865" y="1159875"/>
            <a:ext cx="7754963" cy="5698126"/>
          </a:xfrm>
          <a:prstGeom prst="rect">
            <a:avLst/>
          </a:prstGeom>
        </p:spPr>
      </p:pic>
      <p:sp>
        <p:nvSpPr>
          <p:cNvPr id="8" name="مربع نص 7">
            <a:extLst>
              <a:ext uri="{FF2B5EF4-FFF2-40B4-BE49-F238E27FC236}">
                <a16:creationId xmlns="" xmlns:a16="http://schemas.microsoft.com/office/drawing/2014/main" id="{9B71E60A-B11D-0636-F62D-9EB304CD7596}"/>
              </a:ext>
            </a:extLst>
          </p:cNvPr>
          <p:cNvSpPr txBox="1"/>
          <p:nvPr/>
        </p:nvSpPr>
        <p:spPr>
          <a:xfrm>
            <a:off x="1976206" y="497259"/>
            <a:ext cx="6971851" cy="584775"/>
          </a:xfrm>
          <a:prstGeom prst="rect">
            <a:avLst/>
          </a:prstGeom>
          <a:noFill/>
        </p:spPr>
        <p:txBody>
          <a:bodyPr wrap="square" rtlCol="0">
            <a:spAutoFit/>
          </a:bodyPr>
          <a:lstStyle/>
          <a:p>
            <a:pPr algn="ctr" rtl="1"/>
            <a:r>
              <a:rPr lang="ar-AE" sz="3200" b="1" dirty="0" smtClean="0">
                <a:solidFill>
                  <a:srgbClr val="00AEEF"/>
                </a:solidFill>
              </a:rPr>
              <a:t>برنامج الشركاء أمازون </a:t>
            </a:r>
            <a:endParaRPr lang="en-US" sz="3200" b="1" dirty="0">
              <a:solidFill>
                <a:srgbClr val="00AEEF"/>
              </a:solidFill>
            </a:endParaRPr>
          </a:p>
        </p:txBody>
      </p:sp>
    </p:spTree>
    <p:extLst>
      <p:ext uri="{BB962C8B-B14F-4D97-AF65-F5344CB8AC3E}">
        <p14:creationId xmlns:p14="http://schemas.microsoft.com/office/powerpoint/2010/main" val="39899621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17502" y="981158"/>
            <a:ext cx="7019843" cy="5876842"/>
          </a:xfrm>
          <a:prstGeom prst="rect">
            <a:avLst/>
          </a:prstGeom>
        </p:spPr>
      </p:pic>
      <p:sp>
        <p:nvSpPr>
          <p:cNvPr id="9" name="مربع نص 8">
            <a:extLst>
              <a:ext uri="{FF2B5EF4-FFF2-40B4-BE49-F238E27FC236}">
                <a16:creationId xmlns="" xmlns:a16="http://schemas.microsoft.com/office/drawing/2014/main" id="{9B71E60A-B11D-0636-F62D-9EB304CD7596}"/>
              </a:ext>
            </a:extLst>
          </p:cNvPr>
          <p:cNvSpPr txBox="1"/>
          <p:nvPr/>
        </p:nvSpPr>
        <p:spPr>
          <a:xfrm>
            <a:off x="2002332" y="396383"/>
            <a:ext cx="6971851" cy="584775"/>
          </a:xfrm>
          <a:prstGeom prst="rect">
            <a:avLst/>
          </a:prstGeom>
          <a:noFill/>
        </p:spPr>
        <p:txBody>
          <a:bodyPr wrap="square" rtlCol="0">
            <a:spAutoFit/>
          </a:bodyPr>
          <a:lstStyle/>
          <a:p>
            <a:pPr algn="ctr" rtl="1"/>
            <a:r>
              <a:rPr lang="ar-AE" sz="3200" b="1" dirty="0" smtClean="0">
                <a:solidFill>
                  <a:srgbClr val="00AEEF"/>
                </a:solidFill>
              </a:rPr>
              <a:t>برنامج الشركاء أمازون </a:t>
            </a:r>
            <a:endParaRPr lang="en-US" sz="3200" b="1" dirty="0">
              <a:solidFill>
                <a:srgbClr val="00AEEF"/>
              </a:solidFill>
            </a:endParaRPr>
          </a:p>
        </p:txBody>
      </p:sp>
    </p:spTree>
    <p:extLst>
      <p:ext uri="{BB962C8B-B14F-4D97-AF65-F5344CB8AC3E}">
        <p14:creationId xmlns:p14="http://schemas.microsoft.com/office/powerpoint/2010/main" val="336993752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9" name="مربع نص 8">
            <a:extLst>
              <a:ext uri="{FF2B5EF4-FFF2-40B4-BE49-F238E27FC236}">
                <a16:creationId xmlns="" xmlns:a16="http://schemas.microsoft.com/office/drawing/2014/main" id="{9B71E60A-B11D-0636-F62D-9EB304CD7596}"/>
              </a:ext>
            </a:extLst>
          </p:cNvPr>
          <p:cNvSpPr txBox="1"/>
          <p:nvPr/>
        </p:nvSpPr>
        <p:spPr>
          <a:xfrm>
            <a:off x="2067646" y="397423"/>
            <a:ext cx="6971851" cy="892552"/>
          </a:xfrm>
          <a:prstGeom prst="rect">
            <a:avLst/>
          </a:prstGeom>
          <a:noFill/>
        </p:spPr>
        <p:txBody>
          <a:bodyPr wrap="square" rtlCol="0">
            <a:spAutoFit/>
          </a:bodyPr>
          <a:lstStyle/>
          <a:p>
            <a:pPr algn="ctr" rtl="1"/>
            <a:r>
              <a:rPr lang="ar-AE" sz="3200" b="1" dirty="0">
                <a:solidFill>
                  <a:srgbClr val="00AEEF"/>
                </a:solidFill>
              </a:rPr>
              <a:t>برنامج الشركاء أمازون لصناع المحتوى  </a:t>
            </a:r>
            <a:endParaRPr lang="ar-AE" sz="3200" b="1" dirty="0" smtClean="0">
              <a:solidFill>
                <a:srgbClr val="00AEEF"/>
              </a:solidFill>
            </a:endParaRPr>
          </a:p>
          <a:p>
            <a:pPr algn="ctr" rtl="1"/>
            <a:r>
              <a:rPr lang="en-US" sz="2000" b="1" dirty="0">
                <a:solidFill>
                  <a:srgbClr val="00AEEF"/>
                </a:solidFill>
                <a:hlinkClick r:id="rId4"/>
              </a:rPr>
              <a:t>https</a:t>
            </a:r>
            <a:r>
              <a:rPr lang="en-US" sz="2000" b="1" dirty="0" smtClean="0">
                <a:solidFill>
                  <a:srgbClr val="00AEEF"/>
                </a:solidFill>
                <a:hlinkClick r:id="rId4"/>
              </a:rPr>
              <a:t>://</a:t>
            </a:r>
            <a:r>
              <a:rPr lang="en-US" sz="2000" b="1" dirty="0">
                <a:solidFill>
                  <a:srgbClr val="00AEEF"/>
                </a:solidFill>
                <a:hlinkClick r:id="rId4"/>
              </a:rPr>
              <a:t>https://</a:t>
            </a:r>
            <a:r>
              <a:rPr lang="en-US" sz="2000" b="1" dirty="0" smtClean="0">
                <a:solidFill>
                  <a:srgbClr val="00AEEF"/>
                </a:solidFill>
                <a:hlinkClick r:id="rId4"/>
              </a:rPr>
              <a:t>affiliate-program.amazon.sa/influencers</a:t>
            </a:r>
            <a:r>
              <a:rPr lang="ar-AE" sz="2000" b="1" dirty="0" smtClean="0">
                <a:solidFill>
                  <a:srgbClr val="00AEEF"/>
                </a:solidFill>
              </a:rPr>
              <a:t> </a:t>
            </a:r>
            <a:endParaRPr lang="en-US" sz="2000" b="1" dirty="0">
              <a:solidFill>
                <a:srgbClr val="00AEEF"/>
              </a:solidFill>
            </a:endParaRPr>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116183"/>
            <a:ext cx="12299088" cy="4741817"/>
          </a:xfrm>
          <a:prstGeom prst="rect">
            <a:avLst/>
          </a:prstGeom>
        </p:spPr>
      </p:pic>
    </p:spTree>
    <p:extLst>
      <p:ext uri="{BB962C8B-B14F-4D97-AF65-F5344CB8AC3E}">
        <p14:creationId xmlns:p14="http://schemas.microsoft.com/office/powerpoint/2010/main" val="34544605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9" name="مربع نص 8">
            <a:extLst>
              <a:ext uri="{FF2B5EF4-FFF2-40B4-BE49-F238E27FC236}">
                <a16:creationId xmlns="" xmlns:a16="http://schemas.microsoft.com/office/drawing/2014/main" id="{9B71E60A-B11D-0636-F62D-9EB304CD7596}"/>
              </a:ext>
            </a:extLst>
          </p:cNvPr>
          <p:cNvSpPr txBox="1"/>
          <p:nvPr/>
        </p:nvSpPr>
        <p:spPr>
          <a:xfrm>
            <a:off x="1910892" y="73045"/>
            <a:ext cx="6971851" cy="1384995"/>
          </a:xfrm>
          <a:prstGeom prst="rect">
            <a:avLst/>
          </a:prstGeom>
          <a:noFill/>
        </p:spPr>
        <p:txBody>
          <a:bodyPr wrap="square" rtlCol="0">
            <a:spAutoFit/>
          </a:bodyPr>
          <a:lstStyle/>
          <a:p>
            <a:pPr algn="ctr" rtl="1"/>
            <a:r>
              <a:rPr lang="ar-AE" sz="3200" b="1" dirty="0" smtClean="0">
                <a:solidFill>
                  <a:srgbClr val="00AEEF"/>
                </a:solidFill>
              </a:rPr>
              <a:t>برنامج الشركاء أمازون لصناع المحتوى </a:t>
            </a:r>
          </a:p>
          <a:p>
            <a:pPr algn="ctr" rtl="1"/>
            <a:r>
              <a:rPr lang="en-US" sz="2000" b="1" dirty="0">
                <a:solidFill>
                  <a:srgbClr val="00AEEF"/>
                </a:solidFill>
                <a:hlinkClick r:id="rId4"/>
              </a:rPr>
              <a:t>https://https://affiliate-program.amazon.sa/influencers</a:t>
            </a:r>
            <a:r>
              <a:rPr lang="ar-AE" sz="2000" b="1" dirty="0">
                <a:solidFill>
                  <a:srgbClr val="00AEEF"/>
                </a:solidFill>
              </a:rPr>
              <a:t> </a:t>
            </a:r>
            <a:endParaRPr lang="en-US" sz="2000" b="1" dirty="0">
              <a:solidFill>
                <a:srgbClr val="00AEEF"/>
              </a:solidFill>
            </a:endParaRPr>
          </a:p>
          <a:p>
            <a:pPr algn="ctr" rtl="1"/>
            <a:r>
              <a:rPr lang="ar-AE" sz="3200" b="1" dirty="0" smtClean="0">
                <a:solidFill>
                  <a:srgbClr val="00AEEF"/>
                </a:solidFill>
              </a:rPr>
              <a:t> </a:t>
            </a:r>
            <a:endParaRPr lang="en-US" sz="3200" b="1" dirty="0">
              <a:solidFill>
                <a:srgbClr val="00AEEF"/>
              </a:solidFill>
            </a:endParaRPr>
          </a:p>
        </p:txBody>
      </p:sp>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6034" y="1104097"/>
            <a:ext cx="10269383" cy="5753903"/>
          </a:xfrm>
          <a:prstGeom prst="rect">
            <a:avLst/>
          </a:prstGeom>
        </p:spPr>
      </p:pic>
    </p:spTree>
    <p:extLst>
      <p:ext uri="{BB962C8B-B14F-4D97-AF65-F5344CB8AC3E}">
        <p14:creationId xmlns:p14="http://schemas.microsoft.com/office/powerpoint/2010/main" val="346719196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24315"/>
            <a:ext cx="12192000" cy="5433685"/>
          </a:xfrm>
          <a:prstGeom prst="rect">
            <a:avLst/>
          </a:prstGeom>
        </p:spPr>
      </p:pic>
      <p:sp>
        <p:nvSpPr>
          <p:cNvPr id="7" name="مربع نص 6">
            <a:extLst>
              <a:ext uri="{FF2B5EF4-FFF2-40B4-BE49-F238E27FC236}">
                <a16:creationId xmlns="" xmlns:a16="http://schemas.microsoft.com/office/drawing/2014/main" id="{9B71E60A-B11D-0636-F62D-9EB304CD7596}"/>
              </a:ext>
            </a:extLst>
          </p:cNvPr>
          <p:cNvSpPr txBox="1"/>
          <p:nvPr/>
        </p:nvSpPr>
        <p:spPr>
          <a:xfrm>
            <a:off x="1218561" y="303785"/>
            <a:ext cx="8440582" cy="1723549"/>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2</a:t>
            </a:r>
            <a:r>
              <a:rPr lang="ar-AE" sz="3200" b="1" dirty="0" smtClean="0">
                <a:solidFill>
                  <a:srgbClr val="00AEEF"/>
                </a:solidFill>
              </a:rPr>
              <a:t>: منصة </a:t>
            </a:r>
            <a:r>
              <a:rPr lang="en-US" sz="3200" b="1" dirty="0" err="1" smtClean="0">
                <a:solidFill>
                  <a:srgbClr val="00AEEF"/>
                </a:solidFill>
              </a:rPr>
              <a:t>ClickBank</a:t>
            </a:r>
            <a:r>
              <a:rPr lang="ar-AE" sz="3200" b="1" dirty="0" smtClean="0">
                <a:solidFill>
                  <a:srgbClr val="00AEEF"/>
                </a:solidFill>
              </a:rPr>
              <a:t> للتسويق بالعمولة</a:t>
            </a:r>
          </a:p>
          <a:p>
            <a:pPr algn="ctr" rtl="1"/>
            <a:r>
              <a:rPr lang="en-US" sz="2400" b="1" dirty="0">
                <a:solidFill>
                  <a:srgbClr val="00AEEF"/>
                </a:solidFill>
                <a:hlinkClick r:id="rId5"/>
              </a:rPr>
              <a:t>https://</a:t>
            </a:r>
            <a:r>
              <a:rPr lang="en-US" sz="2400" b="1" dirty="0" smtClean="0">
                <a:solidFill>
                  <a:srgbClr val="00AEEF"/>
                </a:solidFill>
                <a:hlinkClick r:id="rId5"/>
              </a:rPr>
              <a:t>www.clickbank.com</a:t>
            </a:r>
            <a:r>
              <a:rPr lang="ar-AE" sz="2400" b="1" dirty="0" smtClean="0">
                <a:solidFill>
                  <a:srgbClr val="00AEEF"/>
                </a:solidFill>
              </a:rPr>
              <a:t> </a:t>
            </a:r>
            <a:endParaRPr lang="ar-SA" sz="3200" b="1" dirty="0">
              <a:solidFill>
                <a:srgbClr val="00AEEF"/>
              </a:solidFill>
            </a:endParaRPr>
          </a:p>
          <a:p>
            <a:pPr algn="ctr" rtl="1"/>
            <a:endParaRPr lang="en-US" sz="3200" b="1" dirty="0">
              <a:solidFill>
                <a:srgbClr val="00AEEF"/>
              </a:solidFill>
            </a:endParaRPr>
          </a:p>
          <a:p>
            <a:endParaRPr lang="en-US" dirty="0"/>
          </a:p>
        </p:txBody>
      </p:sp>
    </p:spTree>
    <p:extLst>
      <p:ext uri="{BB962C8B-B14F-4D97-AF65-F5344CB8AC3E}">
        <p14:creationId xmlns:p14="http://schemas.microsoft.com/office/powerpoint/2010/main" val="217270465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482251" cy="475967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smtClean="0"/>
              <a:t>Clickbank</a:t>
            </a:r>
            <a:endParaRPr lang="en-US" sz="3600" b="1" dirty="0"/>
          </a:p>
        </p:txBody>
      </p:sp>
      <p:sp>
        <p:nvSpPr>
          <p:cNvPr id="9" name="مربع نص 8"/>
          <p:cNvSpPr txBox="1"/>
          <p:nvPr/>
        </p:nvSpPr>
        <p:spPr>
          <a:xfrm>
            <a:off x="858400" y="2589349"/>
            <a:ext cx="10609788" cy="4708981"/>
          </a:xfrm>
          <a:prstGeom prst="rect">
            <a:avLst/>
          </a:prstGeom>
          <a:noFill/>
        </p:spPr>
        <p:txBody>
          <a:bodyPr wrap="square" rtlCol="0">
            <a:spAutoFit/>
          </a:bodyPr>
          <a:lstStyle/>
          <a:p>
            <a:pPr algn="r" rtl="1">
              <a:lnSpc>
                <a:spcPct val="150000"/>
              </a:lnSpc>
            </a:pPr>
            <a:r>
              <a:rPr lang="en-US" sz="2000" dirty="0" err="1" smtClean="0"/>
              <a:t>ClickBank</a:t>
            </a:r>
            <a:r>
              <a:rPr lang="ar-AE" sz="2000" dirty="0" smtClean="0"/>
              <a:t> هي أشهر منصة للتسويق بالعمولة تأسست في عام </a:t>
            </a:r>
            <a:r>
              <a:rPr lang="en-US" sz="2000" dirty="0" smtClean="0"/>
              <a:t>1998</a:t>
            </a:r>
            <a:r>
              <a:rPr lang="ar-AE" sz="2000" dirty="0" smtClean="0"/>
              <a:t> تضم هذه المنصة أكثر من </a:t>
            </a:r>
            <a:r>
              <a:rPr lang="en-US" sz="2000" dirty="0" smtClean="0"/>
              <a:t>100</a:t>
            </a:r>
            <a:r>
              <a:rPr lang="ar-AE" sz="2000" dirty="0" smtClean="0"/>
              <a:t> ألف مسوق بالعمولة، وتتضمن هذه المنصة أكثر من </a:t>
            </a:r>
            <a:r>
              <a:rPr lang="en-US" sz="2000" dirty="0" smtClean="0"/>
              <a:t>200</a:t>
            </a:r>
            <a:r>
              <a:rPr lang="ar-AE" sz="2000" dirty="0" smtClean="0"/>
              <a:t> مليون عميل ما يجعله سوق جذاب للمعلنين </a:t>
            </a:r>
            <a:r>
              <a:rPr lang="ar-AE" sz="2000" dirty="0" err="1" smtClean="0"/>
              <a:t>وهويتيح</a:t>
            </a:r>
            <a:r>
              <a:rPr lang="ar-AE" sz="2000" dirty="0" smtClean="0"/>
              <a:t> للمعلنين خيارات واسعة عند البحث عن المسوقين الأمثل لمنتجاتهم، وتتضمن هذه المنصة أكثر من </a:t>
            </a:r>
            <a:r>
              <a:rPr lang="en-US" sz="2000" dirty="0" smtClean="0"/>
              <a:t>6</a:t>
            </a:r>
            <a:r>
              <a:rPr lang="ar-AE" sz="2000" dirty="0" smtClean="0"/>
              <a:t> مليون منتج رقمي معروض، أهم مزايا هذه المنصة: </a:t>
            </a:r>
          </a:p>
          <a:p>
            <a:pPr algn="r" rtl="1">
              <a:lnSpc>
                <a:spcPct val="150000"/>
              </a:lnSpc>
            </a:pPr>
            <a:r>
              <a:rPr lang="ar-AE" sz="2000" dirty="0" smtClean="0"/>
              <a:t>-عمولات مرتفعة للمسوقين بالعمولة تصل إلى </a:t>
            </a:r>
            <a:r>
              <a:rPr lang="en-US" sz="2000" dirty="0" smtClean="0"/>
              <a:t>75</a:t>
            </a:r>
            <a:r>
              <a:rPr lang="ar-AE" sz="2000" dirty="0" smtClean="0"/>
              <a:t> % من سعر المنتج في بعض المنتجات. </a:t>
            </a:r>
          </a:p>
          <a:p>
            <a:pPr algn="r" rtl="1">
              <a:lnSpc>
                <a:spcPct val="150000"/>
              </a:lnSpc>
            </a:pPr>
            <a:r>
              <a:rPr lang="ar-AE" sz="2000" dirty="0"/>
              <a:t>-</a:t>
            </a:r>
            <a:r>
              <a:rPr lang="ar-AE" sz="2000" dirty="0" smtClean="0"/>
              <a:t>تعتبر هذه المنصة سهلة الاستخدام من قبل المسوقين بالعمولة ولا تتطلب أية خبرات تقنية. </a:t>
            </a:r>
          </a:p>
          <a:p>
            <a:pPr algn="r" rtl="1">
              <a:lnSpc>
                <a:spcPct val="150000"/>
              </a:lnSpc>
            </a:pPr>
            <a:r>
              <a:rPr lang="ar-AE" sz="2000" dirty="0" smtClean="0"/>
              <a:t>-يتيح للمسوقين بالعمولة مجالات واسعة من المنتجات لتسويقها حيث يمكن للمسوق بالعمولة اختيار المجال الذي يناسبه.</a:t>
            </a:r>
          </a:p>
          <a:p>
            <a:pPr algn="r" rtl="1">
              <a:lnSpc>
                <a:spcPct val="150000"/>
              </a:lnSpc>
            </a:pPr>
            <a:r>
              <a:rPr lang="ar-AE" sz="2000" dirty="0" smtClean="0"/>
              <a:t>-منصة موثوقة حيث تفتخر </a:t>
            </a:r>
            <a:r>
              <a:rPr lang="en-US" sz="2000" dirty="0" err="1" smtClean="0"/>
              <a:t>ClickBank</a:t>
            </a:r>
            <a:r>
              <a:rPr lang="ar-AE" sz="2000" dirty="0" smtClean="0"/>
              <a:t> بعدم </a:t>
            </a:r>
            <a:r>
              <a:rPr lang="ar-AE" sz="2000" dirty="0"/>
              <a:t>تفويت أي </a:t>
            </a:r>
            <a:r>
              <a:rPr lang="ar-AE" sz="2000" dirty="0" smtClean="0"/>
              <a:t>دفعة من عمولات المسوقين على </a:t>
            </a:r>
            <a:r>
              <a:rPr lang="ar-AE" sz="2000" dirty="0"/>
              <a:t>مدار </a:t>
            </a:r>
            <a:r>
              <a:rPr lang="en-US" sz="2000" dirty="0" smtClean="0"/>
              <a:t>20</a:t>
            </a:r>
            <a:r>
              <a:rPr lang="ar-AE" sz="2000" dirty="0" smtClean="0"/>
              <a:t> عاماً. </a:t>
            </a:r>
          </a:p>
          <a:p>
            <a:pPr algn="r" rtl="1">
              <a:lnSpc>
                <a:spcPct val="150000"/>
              </a:lnSpc>
            </a:pPr>
            <a:r>
              <a:rPr lang="ar-AE" sz="2000" dirty="0" smtClean="0"/>
              <a:t>-توفر تدريب تسويقي حيث توفر المنصة برنامج </a:t>
            </a:r>
            <a:r>
              <a:rPr lang="en-US" sz="2000" dirty="0" smtClean="0"/>
              <a:t>Spark</a:t>
            </a:r>
            <a:r>
              <a:rPr lang="ar-AE" sz="2000" dirty="0" smtClean="0"/>
              <a:t> </a:t>
            </a:r>
            <a:r>
              <a:rPr lang="ar-AE" sz="2000" dirty="0"/>
              <a:t>وهو برنامج تثقيفي للتسويق </a:t>
            </a:r>
            <a:r>
              <a:rPr lang="ar-AE" sz="2000" dirty="0" smtClean="0"/>
              <a:t>بالعمولة، يتيح مواد تدريبية عالية الجودة تغطي مفاهيم التسويق بالعمولة، وكيفية البدء، والتسويق عبر البريد الإلكتروني، وكتابة المحتوى، والإعلان.</a:t>
            </a:r>
            <a:endParaRPr lang="en-US" sz="2000" dirty="0" smtClean="0"/>
          </a:p>
          <a:p>
            <a:pPr algn="r" rtl="1">
              <a:lnSpc>
                <a:spcPct val="150000"/>
              </a:lnSpc>
            </a:pPr>
            <a:endParaRPr lang="ar-AE" sz="2000" dirty="0" smtClean="0"/>
          </a:p>
        </p:txBody>
      </p:sp>
    </p:spTree>
    <p:extLst>
      <p:ext uri="{BB962C8B-B14F-4D97-AF65-F5344CB8AC3E}">
        <p14:creationId xmlns:p14="http://schemas.microsoft.com/office/powerpoint/2010/main" val="290545482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9B71E60A-B11D-0636-F62D-9EB304CD7596}"/>
              </a:ext>
            </a:extLst>
          </p:cNvPr>
          <p:cNvSpPr txBox="1"/>
          <p:nvPr/>
        </p:nvSpPr>
        <p:spPr>
          <a:xfrm>
            <a:off x="1532069" y="-22787"/>
            <a:ext cx="8440582" cy="954107"/>
          </a:xfrm>
          <a:prstGeom prst="rect">
            <a:avLst/>
          </a:prstGeom>
          <a:noFill/>
        </p:spPr>
        <p:txBody>
          <a:bodyPr wrap="square" rtlCol="0">
            <a:spAutoFit/>
          </a:bodyPr>
          <a:lstStyle/>
          <a:p>
            <a:pPr algn="ctr" rtl="1"/>
            <a:r>
              <a:rPr lang="ar-AE" sz="3200" b="1" dirty="0" smtClean="0">
                <a:solidFill>
                  <a:srgbClr val="00AEEF"/>
                </a:solidFill>
              </a:rPr>
              <a:t>منصة </a:t>
            </a:r>
            <a:r>
              <a:rPr lang="en-US" sz="3200" b="1" dirty="0" err="1" smtClean="0">
                <a:solidFill>
                  <a:srgbClr val="00AEEF"/>
                </a:solidFill>
              </a:rPr>
              <a:t>ClickBank</a:t>
            </a:r>
            <a:r>
              <a:rPr lang="ar-AE" sz="3200" b="1" dirty="0" smtClean="0">
                <a:solidFill>
                  <a:srgbClr val="00AEEF"/>
                </a:solidFill>
              </a:rPr>
              <a:t> للتسويق بالعمولة</a:t>
            </a:r>
          </a:p>
          <a:p>
            <a:pPr algn="ctr" rtl="1"/>
            <a:r>
              <a:rPr lang="en-US" sz="2400" b="1" dirty="0">
                <a:solidFill>
                  <a:srgbClr val="00AEEF"/>
                </a:solidFill>
                <a:hlinkClick r:id="rId4"/>
              </a:rPr>
              <a:t>https://</a:t>
            </a:r>
            <a:r>
              <a:rPr lang="en-US" sz="2400" b="1" dirty="0" smtClean="0">
                <a:solidFill>
                  <a:srgbClr val="00AEEF"/>
                </a:solidFill>
                <a:hlinkClick r:id="rId4"/>
              </a:rPr>
              <a:t>www.clickbank.com</a:t>
            </a:r>
            <a:r>
              <a:rPr lang="ar-AE" sz="2400" b="1" dirty="0" smtClean="0">
                <a:solidFill>
                  <a:srgbClr val="00AEEF"/>
                </a:solidFill>
              </a:rPr>
              <a:t> </a:t>
            </a:r>
            <a:endParaRPr lang="en-US" sz="2400" b="1" dirty="0">
              <a:solidFill>
                <a:srgbClr val="00AEEF"/>
              </a:solidFill>
            </a:endParaRPr>
          </a:p>
        </p:txBody>
      </p:sp>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6645" y="1472435"/>
            <a:ext cx="9088143" cy="5385566"/>
          </a:xfrm>
          <a:prstGeom prst="rect">
            <a:avLst/>
          </a:prstGeom>
        </p:spPr>
      </p:pic>
    </p:spTree>
    <p:extLst>
      <p:ext uri="{BB962C8B-B14F-4D97-AF65-F5344CB8AC3E}">
        <p14:creationId xmlns:p14="http://schemas.microsoft.com/office/powerpoint/2010/main" val="4596660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9B71E60A-B11D-0636-F62D-9EB304CD7596}"/>
              </a:ext>
            </a:extLst>
          </p:cNvPr>
          <p:cNvSpPr txBox="1"/>
          <p:nvPr/>
        </p:nvSpPr>
        <p:spPr>
          <a:xfrm>
            <a:off x="1532069" y="-22787"/>
            <a:ext cx="8440582" cy="954107"/>
          </a:xfrm>
          <a:prstGeom prst="rect">
            <a:avLst/>
          </a:prstGeom>
          <a:noFill/>
        </p:spPr>
        <p:txBody>
          <a:bodyPr wrap="square" rtlCol="0">
            <a:spAutoFit/>
          </a:bodyPr>
          <a:lstStyle/>
          <a:p>
            <a:pPr algn="ctr" rtl="1"/>
            <a:r>
              <a:rPr lang="ar-AE" sz="3200" b="1" dirty="0" smtClean="0">
                <a:solidFill>
                  <a:srgbClr val="00AEEF"/>
                </a:solidFill>
              </a:rPr>
              <a:t>منصة </a:t>
            </a:r>
            <a:r>
              <a:rPr lang="en-US" sz="3200" b="1" dirty="0" err="1" smtClean="0">
                <a:solidFill>
                  <a:srgbClr val="00AEEF"/>
                </a:solidFill>
              </a:rPr>
              <a:t>ClickBank</a:t>
            </a:r>
            <a:r>
              <a:rPr lang="ar-AE" sz="3200" b="1" dirty="0" smtClean="0">
                <a:solidFill>
                  <a:srgbClr val="00AEEF"/>
                </a:solidFill>
              </a:rPr>
              <a:t> للتسويق بالعمولة</a:t>
            </a:r>
          </a:p>
          <a:p>
            <a:pPr algn="ctr" rtl="1"/>
            <a:r>
              <a:rPr lang="en-US" sz="2400" b="1" dirty="0">
                <a:solidFill>
                  <a:srgbClr val="00AEEF"/>
                </a:solidFill>
                <a:hlinkClick r:id="rId4"/>
              </a:rPr>
              <a:t>https://</a:t>
            </a:r>
            <a:r>
              <a:rPr lang="en-US" sz="2400" b="1" dirty="0" smtClean="0">
                <a:solidFill>
                  <a:srgbClr val="00AEEF"/>
                </a:solidFill>
                <a:hlinkClick r:id="rId4"/>
              </a:rPr>
              <a:t>www.clickbank.com/sell</a:t>
            </a:r>
            <a:r>
              <a:rPr lang="en-US" sz="2400" b="1" dirty="0" smtClean="0">
                <a:solidFill>
                  <a:srgbClr val="00AEEF"/>
                </a:solidFill>
              </a:rPr>
              <a:t> </a:t>
            </a:r>
            <a:endParaRPr lang="en-US" sz="2400" b="1" dirty="0">
              <a:solidFill>
                <a:srgbClr val="00AEEF"/>
              </a:solidFill>
            </a:endParaRPr>
          </a:p>
        </p:txBody>
      </p:sp>
      <p:pic>
        <p:nvPicPr>
          <p:cNvPr id="4" name="صورة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44921" y="1053943"/>
            <a:ext cx="7561733" cy="5813662"/>
          </a:xfrm>
          <a:prstGeom prst="rect">
            <a:avLst/>
          </a:prstGeom>
        </p:spPr>
      </p:pic>
    </p:spTree>
    <p:extLst>
      <p:ext uri="{BB962C8B-B14F-4D97-AF65-F5344CB8AC3E}">
        <p14:creationId xmlns:p14="http://schemas.microsoft.com/office/powerpoint/2010/main" val="395033043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1-Affiliate Marketing Book by IAB Affiliate Marketing Group </a:t>
            </a:r>
            <a:r>
              <a:rPr lang="en-US" sz="2000" dirty="0" smtClean="0"/>
              <a:t>2016 </a:t>
            </a:r>
          </a:p>
          <a:p>
            <a:pPr>
              <a:lnSpc>
                <a:spcPct val="150000"/>
              </a:lnSpc>
            </a:pPr>
            <a:r>
              <a:rPr lang="en-US" sz="2000" dirty="0"/>
              <a:t>2- </a:t>
            </a:r>
            <a:r>
              <a:rPr lang="en-US" sz="2000" dirty="0">
                <a:hlinkClick r:id="rId4"/>
              </a:rPr>
              <a:t>https://affiliate-program.amazon.sa</a:t>
            </a:r>
            <a:r>
              <a:rPr lang="en-US" sz="2000" dirty="0" smtClean="0">
                <a:hlinkClick r:id="rId4"/>
              </a:rPr>
              <a:t>/</a:t>
            </a:r>
            <a:r>
              <a:rPr lang="en-US" sz="2000" dirty="0" smtClean="0"/>
              <a:t> </a:t>
            </a:r>
          </a:p>
          <a:p>
            <a:pPr>
              <a:lnSpc>
                <a:spcPct val="150000"/>
              </a:lnSpc>
            </a:pPr>
            <a:r>
              <a:rPr lang="en-US" sz="2000" dirty="0" smtClean="0"/>
              <a:t>3-</a:t>
            </a:r>
            <a:r>
              <a:rPr lang="ar-AE" sz="2000" dirty="0" smtClean="0"/>
              <a:t> </a:t>
            </a:r>
            <a:r>
              <a:rPr lang="en-US" sz="2000" dirty="0" smtClean="0">
                <a:hlinkClick r:id="rId5"/>
              </a:rPr>
              <a:t>https</a:t>
            </a:r>
            <a:r>
              <a:rPr lang="en-US" sz="2000" dirty="0">
                <a:hlinkClick r:id="rId5"/>
              </a:rPr>
              <a:t>://</a:t>
            </a:r>
            <a:r>
              <a:rPr lang="en-US" sz="2000" dirty="0" smtClean="0">
                <a:hlinkClick r:id="rId5"/>
              </a:rPr>
              <a:t>affiliate-program.amazon.sa/help/node/topic/GRXPHT8U84RAYDXZ</a:t>
            </a:r>
            <a:r>
              <a:rPr lang="ar-AE" sz="2000" dirty="0" smtClean="0"/>
              <a:t> </a:t>
            </a:r>
            <a:endParaRPr lang="en-US" sz="2000" dirty="0"/>
          </a:p>
          <a:p>
            <a:pPr>
              <a:lnSpc>
                <a:spcPct val="150000"/>
              </a:lnSpc>
            </a:pPr>
            <a:r>
              <a:rPr lang="en-US" sz="2000" dirty="0" smtClean="0"/>
              <a:t>4- </a:t>
            </a:r>
            <a:r>
              <a:rPr lang="en-US" sz="2000" dirty="0" smtClean="0">
                <a:hlinkClick r:id="rId6"/>
              </a:rPr>
              <a:t>https</a:t>
            </a:r>
            <a:r>
              <a:rPr lang="en-US" sz="2000" dirty="0">
                <a:hlinkClick r:id="rId6"/>
              </a:rPr>
              <a:t>://</a:t>
            </a:r>
            <a:r>
              <a:rPr lang="en-US" sz="2000" dirty="0" smtClean="0">
                <a:hlinkClick r:id="rId6"/>
              </a:rPr>
              <a:t>affiliate-program.amazon.sa/influencers</a:t>
            </a:r>
            <a:r>
              <a:rPr lang="en-US" sz="2000" dirty="0" smtClean="0"/>
              <a:t>  </a:t>
            </a:r>
          </a:p>
          <a:p>
            <a:pPr>
              <a:lnSpc>
                <a:spcPct val="150000"/>
              </a:lnSpc>
            </a:pPr>
            <a:r>
              <a:rPr lang="en-US" sz="2000" dirty="0" smtClean="0"/>
              <a:t>5- </a:t>
            </a:r>
            <a:r>
              <a:rPr lang="en-US" sz="2000" dirty="0" smtClean="0">
                <a:hlinkClick r:id="rId7"/>
              </a:rPr>
              <a:t>https</a:t>
            </a:r>
            <a:r>
              <a:rPr lang="en-US" sz="2000" dirty="0">
                <a:hlinkClick r:id="rId7"/>
              </a:rPr>
              <a:t>://</a:t>
            </a:r>
            <a:r>
              <a:rPr lang="en-US" sz="2000" dirty="0" smtClean="0">
                <a:hlinkClick r:id="rId7"/>
              </a:rPr>
              <a:t>clickbank.com</a:t>
            </a:r>
            <a:endParaRPr lang="ar-AE" sz="2000" dirty="0" smtClean="0"/>
          </a:p>
          <a:p>
            <a:pPr>
              <a:lnSpc>
                <a:spcPct val="150000"/>
              </a:lnSpc>
            </a:pPr>
            <a:r>
              <a:rPr lang="en-US" sz="2000" dirty="0"/>
              <a:t>6-</a:t>
            </a:r>
            <a:r>
              <a:rPr lang="en-US" sz="2000" dirty="0">
                <a:hlinkClick r:id="rId8"/>
              </a:rPr>
              <a:t>https://www.crazyegg.com/blog/clickbank-review/#:~:text=ClickBank%20is%20undoubtedly%20a%20trustworthy,deposit%2C%20Payoneer%2C%20or%20checks</a:t>
            </a:r>
            <a:r>
              <a:rPr lang="en-US" sz="2000" dirty="0"/>
              <a:t>.</a:t>
            </a:r>
            <a:r>
              <a:rPr lang="ar-SA" sz="2000" dirty="0"/>
              <a:t>  </a:t>
            </a:r>
            <a:r>
              <a:rPr lang="en-US" sz="2000" dirty="0"/>
              <a:t> </a:t>
            </a:r>
          </a:p>
          <a:p>
            <a:pPr>
              <a:lnSpc>
                <a:spcPct val="150000"/>
              </a:lnSpc>
            </a:pPr>
            <a:endParaRPr lang="en-US" sz="2000" dirty="0"/>
          </a:p>
        </p:txBody>
      </p:sp>
    </p:spTree>
    <p:extLst>
      <p:ext uri="{BB962C8B-B14F-4D97-AF65-F5344CB8AC3E}">
        <p14:creationId xmlns:p14="http://schemas.microsoft.com/office/powerpoint/2010/main" val="303626733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smtClean="0"/>
              <a:t>7- </a:t>
            </a:r>
            <a:r>
              <a:rPr lang="en-US" sz="2000" dirty="0" smtClean="0">
                <a:hlinkClick r:id="rId4"/>
              </a:rPr>
              <a:t>https</a:t>
            </a:r>
            <a:r>
              <a:rPr lang="en-US" sz="2000" dirty="0">
                <a:hlinkClick r:id="rId4"/>
              </a:rPr>
              <a:t>://www.business.com/articles/why-smbs-use-affiliate-marketing</a:t>
            </a:r>
            <a:r>
              <a:rPr lang="en-US" sz="2000" dirty="0" smtClean="0">
                <a:hlinkClick r:id="rId4"/>
              </a:rPr>
              <a:t>/</a:t>
            </a:r>
            <a:r>
              <a:rPr lang="en-US" sz="2000" dirty="0" smtClean="0"/>
              <a:t>   </a:t>
            </a:r>
          </a:p>
          <a:p>
            <a:pPr>
              <a:lnSpc>
                <a:spcPct val="150000"/>
              </a:lnSpc>
            </a:pPr>
            <a:r>
              <a:rPr lang="en-US" sz="2000" dirty="0" smtClean="0"/>
              <a:t>8- </a:t>
            </a:r>
            <a:r>
              <a:rPr lang="en-US" sz="2000" dirty="0" smtClean="0">
                <a:hlinkClick r:id="rId5"/>
              </a:rPr>
              <a:t>https</a:t>
            </a:r>
            <a:r>
              <a:rPr lang="en-US" sz="2000" dirty="0">
                <a:hlinkClick r:id="rId5"/>
              </a:rPr>
              <a:t>://</a:t>
            </a:r>
            <a:r>
              <a:rPr lang="en-US" sz="2000" dirty="0" smtClean="0">
                <a:hlinkClick r:id="rId5"/>
              </a:rPr>
              <a:t>www.appsflyer.com</a:t>
            </a:r>
            <a:endParaRPr lang="en-US" sz="2000" dirty="0" smtClean="0"/>
          </a:p>
          <a:p>
            <a:pPr>
              <a:lnSpc>
                <a:spcPct val="150000"/>
              </a:lnSpc>
            </a:pPr>
            <a:r>
              <a:rPr lang="en-US" sz="2000" dirty="0"/>
              <a:t>9- </a:t>
            </a:r>
            <a:r>
              <a:rPr lang="en-US" sz="2000" dirty="0">
                <a:hlinkClick r:id="rId6"/>
              </a:rPr>
              <a:t>https://affiliatestatistics.marketing</a:t>
            </a:r>
            <a:r>
              <a:rPr lang="en-US" sz="2000" dirty="0" smtClean="0">
                <a:hlinkClick r:id="rId6"/>
              </a:rPr>
              <a:t>/</a:t>
            </a:r>
            <a:r>
              <a:rPr lang="en-US" sz="2000" dirty="0" smtClean="0"/>
              <a:t> </a:t>
            </a:r>
            <a:endParaRPr lang="ar-AE" sz="2000" dirty="0" smtClean="0"/>
          </a:p>
          <a:p>
            <a:pPr>
              <a:lnSpc>
                <a:spcPct val="150000"/>
              </a:lnSpc>
            </a:pPr>
            <a:r>
              <a:rPr lang="en-US" sz="2000" dirty="0"/>
              <a:t>10- </a:t>
            </a:r>
            <a:r>
              <a:rPr lang="en-US" sz="2000" dirty="0">
                <a:hlinkClick r:id="rId7"/>
              </a:rPr>
              <a:t>https://richads.com/blog/what-is/retargeting-or-remarketing</a:t>
            </a:r>
            <a:r>
              <a:rPr lang="en-US" sz="2000" dirty="0" smtClean="0">
                <a:hlinkClick r:id="rId7"/>
              </a:rPr>
              <a:t>/</a:t>
            </a:r>
            <a:r>
              <a:rPr lang="en-US" sz="2000" dirty="0" smtClean="0"/>
              <a:t>  </a:t>
            </a:r>
            <a:endParaRPr lang="en-US" sz="2000" dirty="0"/>
          </a:p>
          <a:p>
            <a:pPr>
              <a:lnSpc>
                <a:spcPct val="150000"/>
              </a:lnSpc>
            </a:pPr>
            <a:r>
              <a:rPr lang="ar-AE" sz="2000" dirty="0" smtClean="0"/>
              <a:t>  </a:t>
            </a:r>
            <a:r>
              <a:rPr lang="ar-SA" sz="2000" dirty="0" smtClean="0"/>
              <a:t> </a:t>
            </a:r>
            <a:r>
              <a:rPr lang="en-US" sz="2000" dirty="0"/>
              <a:t/>
            </a:r>
            <a:br>
              <a:rPr lang="en-US" sz="2000" dirty="0"/>
            </a:br>
            <a:endParaRPr lang="en-US" sz="2000" dirty="0"/>
          </a:p>
        </p:txBody>
      </p:sp>
    </p:spTree>
    <p:extLst>
      <p:ext uri="{BB962C8B-B14F-4D97-AF65-F5344CB8AC3E}">
        <p14:creationId xmlns:p14="http://schemas.microsoft.com/office/powerpoint/2010/main" val="286693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purl.org/dc/dcmitype/"/>
    <ds:schemaRef ds:uri="http://purl.org/dc/terms/"/>
    <ds:schemaRef ds:uri="49100919-8a76-4266-be0c-7dc583902cb4"/>
    <ds:schemaRef ds:uri="http://schemas.microsoft.com/office/2006/documentManagement/types"/>
    <ds:schemaRef ds:uri="http://purl.org/dc/elements/1.1/"/>
    <ds:schemaRef ds:uri="d13aca44-ef33-4cf4-9980-7f0b00e6eeb9"/>
    <ds:schemaRef ds:uri="http://schemas.microsoft.com/office/infopath/2007/PartnerControl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0807269-B19D-4241-B9BB-099E817A70FB}"/>
</file>

<file path=docProps/app.xml><?xml version="1.0" encoding="utf-8"?>
<Properties xmlns="http://schemas.openxmlformats.org/officeDocument/2006/extended-properties" xmlns:vt="http://schemas.openxmlformats.org/officeDocument/2006/docPropsVTypes">
  <TotalTime>5967</TotalTime>
  <Words>2757</Words>
  <Application>Microsoft Office PowerPoint</Application>
  <PresentationFormat>ملء الشاشة</PresentationFormat>
  <Paragraphs>170</Paragraphs>
  <Slides>42</Slides>
  <Notes>21</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42</vt:i4>
      </vt:variant>
    </vt:vector>
  </HeadingPairs>
  <TitlesOfParts>
    <vt:vector size="47"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396</cp:revision>
  <dcterms:created xsi:type="dcterms:W3CDTF">2023-04-29T09:08:00Z</dcterms:created>
  <dcterms:modified xsi:type="dcterms:W3CDTF">2025-11-08T12:33:53Z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