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484" r:id="rId5"/>
    <p:sldId id="501" r:id="rId6"/>
    <p:sldId id="507" r:id="rId7"/>
    <p:sldId id="508" r:id="rId8"/>
    <p:sldId id="509"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982" r:id="rId23"/>
    <p:sldId id="531" r:id="rId24"/>
    <p:sldId id="533" r:id="rId25"/>
    <p:sldId id="983" r:id="rId26"/>
    <p:sldId id="984" r:id="rId27"/>
    <p:sldId id="542" r:id="rId28"/>
    <p:sldId id="985" r:id="rId29"/>
    <p:sldId id="986" r:id="rId30"/>
    <p:sldId id="987" r:id="rId31"/>
    <p:sldId id="547" r:id="rId32"/>
    <p:sldId id="549" r:id="rId33"/>
    <p:sldId id="550" r:id="rId34"/>
    <p:sldId id="552" r:id="rId35"/>
    <p:sldId id="553" r:id="rId36"/>
    <p:sldId id="554" r:id="rId37"/>
    <p:sldId id="557" r:id="rId38"/>
    <p:sldId id="558" r:id="rId39"/>
    <p:sldId id="559" r:id="rId40"/>
    <p:sldId id="562" r:id="rId41"/>
    <p:sldId id="564"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3"/>
            <p14:sldId id="514"/>
            <p14:sldId id="515"/>
            <p14:sldId id="516"/>
            <p14:sldId id="518"/>
            <p14:sldId id="519"/>
            <p14:sldId id="520"/>
            <p14:sldId id="521"/>
            <p14:sldId id="522"/>
            <p14:sldId id="524"/>
            <p14:sldId id="527"/>
            <p14:sldId id="529"/>
            <p14:sldId id="982"/>
            <p14:sldId id="531"/>
            <p14:sldId id="533"/>
            <p14:sldId id="983"/>
            <p14:sldId id="984"/>
            <p14:sldId id="542"/>
            <p14:sldId id="985"/>
            <p14:sldId id="986"/>
            <p14:sldId id="987"/>
            <p14:sldId id="547"/>
            <p14:sldId id="549"/>
            <p14:sldId id="550"/>
            <p14:sldId id="552"/>
            <p14:sldId id="553"/>
            <p14:sldId id="554"/>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922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99762" cy="584775"/>
          </a:xfrm>
          <a:prstGeom prst="rect">
            <a:avLst/>
          </a:prstGeom>
          <a:noFill/>
        </p:spPr>
        <p:txBody>
          <a:bodyPr wrap="square" rtlCol="0">
            <a:spAutoFit/>
          </a:bodyPr>
          <a:lstStyle/>
          <a:p>
            <a:pPr lvl="0"/>
            <a:r>
              <a:rPr lang="en-US" sz="32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7598" y="4111905"/>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solidFill>
                  <a:schemeClr val="bg1"/>
                </a:solidFill>
              </a:rPr>
              <a:t>www.midocean.km</a:t>
            </a:r>
          </a:p>
          <a:p>
            <a:pPr algn="ctr"/>
            <a:endParaRPr lang="en-US" sz="2000" b="1" dirty="0">
              <a:solidFill>
                <a:schemeClr val="bg1"/>
              </a:solidFil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883341"/>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329613"/>
            <a:ext cx="8578137" cy="3539430"/>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32" y="1389149"/>
            <a:ext cx="11492873" cy="50121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Product development strategy </a:t>
            </a:r>
            <a:r>
              <a:rPr lang="en-US" sz="28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Marketing and sales strategy</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Supply chain strategy </a:t>
            </a:r>
            <a:r>
              <a:rPr lang="en-US" sz="28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All functional strategies </a:t>
            </a:r>
            <a:r>
              <a:rPr lang="en-US" sz="28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564640"/>
            <a:ext cx="11586185" cy="4727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A company’s competitive strategy </a:t>
            </a:r>
            <a:r>
              <a:rPr lang="en-US" sz="2800" kern="0" dirty="0">
                <a:solidFill>
                  <a:srgbClr val="000000"/>
                </a:solidFill>
                <a:latin typeface="Times New Roman"/>
                <a:ea typeface="Times New Roman"/>
                <a:cs typeface="Times New Roman"/>
                <a:sym typeface="Times New Roman"/>
              </a:rPr>
              <a:t>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00B0F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2666"/>
            <a:ext cx="4128422" cy="52476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318018"/>
            <a:ext cx="11521440"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187682"/>
            <a:ext cx="7259196"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1" y="1318017"/>
            <a:ext cx="1136266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C00000"/>
                </a:solidFill>
                <a:latin typeface="Times New Roman"/>
                <a:ea typeface="Times New Roman"/>
                <a:cs typeface="Times New Roman"/>
                <a:sym typeface="Times New Roman"/>
              </a:rPr>
              <a:t>Blue Nile</a:t>
            </a:r>
            <a:r>
              <a:rPr lang="en-US" sz="2800" dirty="0">
                <a:solidFill>
                  <a:srgbClr val="C0000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C0000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812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32342" y="356087"/>
            <a:ext cx="29412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pic>
        <p:nvPicPr>
          <p:cNvPr id="9" name="Picture 8"/>
          <p:cNvPicPr>
            <a:picLocks noChangeAspect="1"/>
          </p:cNvPicPr>
          <p:nvPr/>
        </p:nvPicPr>
        <p:blipFill>
          <a:blip r:embed="rId3"/>
          <a:stretch>
            <a:fillRect/>
          </a:stretch>
        </p:blipFill>
        <p:spPr>
          <a:xfrm>
            <a:off x="992776" y="1537417"/>
            <a:ext cx="10620104"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C0000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241890"/>
            <a:ext cx="11308080" cy="511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For example</a:t>
            </a:r>
            <a:r>
              <a:rPr lang="en-US" sz="2800" kern="0" dirty="0">
                <a:solidFill>
                  <a:srgbClr val="C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Seven-Eleven Japan’s </a:t>
            </a:r>
            <a:r>
              <a:rPr lang="en-US" sz="28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Marketing at Seven-Eleven </a:t>
            </a:r>
            <a:r>
              <a:rPr lang="en-US" sz="28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800" b="1" kern="0" dirty="0">
                <a:solidFill>
                  <a:srgbClr val="0070C0"/>
                </a:solidFill>
                <a:latin typeface="Times New Roman" panose="02020603050405020304" pitchFamily="18" charset="0"/>
                <a:cs typeface="Times New Roman" panose="02020603050405020304" pitchFamily="18" charset="0"/>
                <a:sym typeface="Arial"/>
              </a:rPr>
              <a:t>New product development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3036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0640"/>
            <a:ext cx="11297920" cy="484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Operations and distribution</a:t>
            </a:r>
            <a:r>
              <a:rPr lang="en-US" sz="2800" b="1" kern="0" dirty="0">
                <a:solidFill>
                  <a:srgbClr val="231F20"/>
                </a:solidFill>
                <a:latin typeface="Times New Roman" panose="02020603050405020304" pitchFamily="18" charset="0"/>
                <a:cs typeface="Times New Roman" panose="02020603050405020304" pitchFamily="18" charset="0"/>
                <a:sym typeface="Arial"/>
              </a:rPr>
              <a: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1" y="1286342"/>
            <a:ext cx="11433784"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57200" lvl="0" indent="-457200" algn="just">
              <a:buClr>
                <a:srgbClr val="000000"/>
              </a:buClr>
              <a:buFont typeface="Wingdings" panose="05000000000000000000" pitchFamily="2" charset="2"/>
              <a:buChar char="q"/>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12700" marR="5080" lvl="0" algn="just">
              <a:spcBef>
                <a:spcPts val="675"/>
              </a:spcBef>
              <a:buClr>
                <a:srgbClr val="000000"/>
              </a:buClr>
              <a:buSzPts val="26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143338"/>
            <a:ext cx="11403305" cy="5213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800" b="1" dirty="0">
              <a:solidFill>
                <a:srgbClr val="C00000"/>
              </a:solidFill>
              <a:latin typeface="Times New Roman" panose="02020603050405020304" pitchFamily="18" charset="0"/>
              <a:cs typeface="Times New Roman" panose="02020603050405020304" pitchFamily="18" charset="0"/>
            </a:endParaRPr>
          </a:p>
          <a:p>
            <a:pPr algn="just"/>
            <a:r>
              <a:rPr lang="en-US" sz="2800" b="1" dirty="0">
                <a:solidFill>
                  <a:srgbClr val="00B0F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marL="457200" indent="-457200" algn="just">
              <a:buAutoNum type="arabicPeriod"/>
            </a:pPr>
            <a:r>
              <a:rPr lang="en-US" sz="2800" dirty="0">
                <a:solidFill>
                  <a:schemeClr val="tx1"/>
                </a:solidFill>
                <a:latin typeface="Times New Roman" panose="02020603050405020304" pitchFamily="18" charset="0"/>
                <a:cs typeface="Times New Roman" panose="02020603050405020304" pitchFamily="18" charset="0"/>
              </a:rPr>
              <a:t>The competitive strategy </a:t>
            </a:r>
            <a:r>
              <a:rPr lang="en-US" sz="28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8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8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8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8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3212" y="25144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03680"/>
            <a:ext cx="11165840" cy="4521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70C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6932" y="356424"/>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03501"/>
            <a:ext cx="11372825" cy="4860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70C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70C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r>
              <a:rPr lang="en-US" sz="2800" b="1" dirty="0">
                <a:solidFill>
                  <a:srgbClr val="C00000"/>
                </a:solidFill>
                <a:latin typeface="Times New Roman"/>
                <a:ea typeface="Times New Roman"/>
                <a:cs typeface="Times New Roman"/>
                <a:sym typeface="Times New Roman"/>
              </a:rPr>
              <a:t>First, </a:t>
            </a: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0070C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0070C0"/>
                </a:solidFill>
                <a:latin typeface="Times New Roman"/>
                <a:ea typeface="Times New Roman"/>
                <a:cs typeface="Times New Roman"/>
                <a:sym typeface="Times New Roman"/>
              </a:rPr>
              <a:t>Achieving strategic fit</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03691"/>
            <a:ext cx="1127122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27122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Demand uncertainty </a:t>
            </a:r>
            <a:endParaRPr lang="en-US" sz="2800" dirty="0">
              <a:solidFill>
                <a:srgbClr val="C0000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C00000"/>
                </a:solidFill>
                <a:latin typeface="Times New Roman" panose="02020603050405020304" pitchFamily="18" charset="0"/>
                <a:cs typeface="Times New Roman" panose="02020603050405020304" pitchFamily="18" charset="0"/>
              </a:rPr>
              <a:t>Implied demand uncertainty</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a:t>
            </a:r>
            <a:r>
              <a:rPr lang="en-US" sz="2600" b="1" dirty="0">
                <a:solidFill>
                  <a:srgbClr val="0070C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93605"/>
            <a:ext cx="11653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7E1E0-4E0E-7172-8401-A66E962B66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34C5DCB-B8DD-A54E-EB11-AF1FBE4616F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FE55DE9-C79D-C509-93CA-771DF75ADAA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252656F5-8F81-1565-48A1-C68B27F79DD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031764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16584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C0000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E495A-966E-0844-5BA4-D692011C71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AA3DAD-94C5-E131-58B0-A1C955B5C0F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28C656E-3438-EC16-FF1F-01A95380B2D8}"/>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0252A328-075B-A6FA-3280-E80F6167BBBD}"/>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2986940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AD3E-5A63-5964-62EA-9AD6DF1C22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FAFF030-A533-A689-91A4-9C017E0F175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43C1DB3-60F7-BA2F-DFF1-0BD18A5043A3}"/>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7F8BECD6-86C2-A925-6628-C4C8C540528B}"/>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366360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5568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t>
            </a:r>
            <a:r>
              <a:rPr lang="en-US" sz="2800" b="1" dirty="0">
                <a:solidFill>
                  <a:srgbClr val="0070C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53666-799A-7010-96B0-09508126D8A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5CAD0B-4B6D-EF91-87C9-ADFB34BA2E3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A9548-F01C-5D8D-E063-413BCE6B3B54}"/>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64018641-420C-BF90-ECB5-729D6010734D}"/>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2728980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848C-C078-817D-023A-999FABDE597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96A707-574A-39A4-C23A-CD7E58C4B99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76F0C397-C700-2986-5E4A-900EC68BD575}"/>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7422F82A-99A6-A066-007D-E04A912B9CF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4957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6773F-D878-511E-32BE-47359493A82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9A3298D-EE75-1E4C-99AE-7706390AD7B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F63D248-BA64-5E23-679C-AD0AD25781FB}"/>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5" name="Picture 4">
            <a:extLst>
              <a:ext uri="{FF2B5EF4-FFF2-40B4-BE49-F238E27FC236}">
                <a16:creationId xmlns:a16="http://schemas.microsoft.com/office/drawing/2014/main" id="{E80238EB-3D8F-A973-3B38-8C8D98DC072A}"/>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241435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455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3361"/>
            <a:ext cx="11064240" cy="478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760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C0000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t>www.midocean.km</a:t>
            </a:r>
          </a:p>
          <a:p>
            <a:pPr algn="ctr"/>
            <a:endParaRPr lang="en-US" sz="2000" b="1"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15040"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2081"/>
            <a:ext cx="11115040" cy="4664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C0000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318019"/>
            <a:ext cx="11271225" cy="4748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8636298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26386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1271225"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7037" y="325309"/>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090473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1291547"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3539430"/>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5166" y="2135103"/>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324CE6-5250-4CCB-8F9E-BB933CF1A13E}"/>
</file>

<file path=customXml/itemProps2.xml><?xml version="1.0" encoding="utf-8"?>
<ds:datastoreItem xmlns:ds="http://schemas.openxmlformats.org/officeDocument/2006/customXml" ds:itemID="{D7073CFE-4085-4304-8481-8243BC35AC46}"/>
</file>

<file path=customXml/itemProps3.xml><?xml version="1.0" encoding="utf-8"?>
<ds:datastoreItem xmlns:ds="http://schemas.openxmlformats.org/officeDocument/2006/customXml" ds:itemID="{7A2DBF88-6392-4968-A9BD-92ACDBA2CA2C}"/>
</file>

<file path=docProps/app.xml><?xml version="1.0" encoding="utf-8"?>
<Properties xmlns="http://schemas.openxmlformats.org/officeDocument/2006/extended-properties" xmlns:vt="http://schemas.openxmlformats.org/officeDocument/2006/docPropsVTypes">
  <TotalTime>3986</TotalTime>
  <Words>2519</Words>
  <Application>Microsoft Office PowerPoint</Application>
  <PresentationFormat>Widescreen</PresentationFormat>
  <Paragraphs>329</Paragraphs>
  <Slides>43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130</cp:revision>
  <dcterms:created xsi:type="dcterms:W3CDTF">2023-04-29T09:08:23Z</dcterms:created>
  <dcterms:modified xsi:type="dcterms:W3CDTF">2025-02-10T23:27:32Z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