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80" r:id="rId2"/>
    <p:sldId id="362" r:id="rId3"/>
    <p:sldId id="363" r:id="rId4"/>
    <p:sldId id="364" r:id="rId5"/>
    <p:sldId id="365" r:id="rId6"/>
    <p:sldId id="366" r:id="rId7"/>
    <p:sldId id="367" r:id="rId8"/>
    <p:sldId id="458" r:id="rId9"/>
    <p:sldId id="457" r:id="rId10"/>
    <p:sldId id="368" r:id="rId11"/>
    <p:sldId id="369" r:id="rId12"/>
    <p:sldId id="370" r:id="rId13"/>
    <p:sldId id="371" r:id="rId14"/>
    <p:sldId id="372" r:id="rId15"/>
    <p:sldId id="373" r:id="rId16"/>
    <p:sldId id="374" r:id="rId17"/>
    <p:sldId id="272" r:id="rId18"/>
    <p:sldId id="375" r:id="rId19"/>
    <p:sldId id="423" r:id="rId20"/>
    <p:sldId id="454" r:id="rId21"/>
    <p:sldId id="455" r:id="rId22"/>
    <p:sldId id="456" r:id="rId23"/>
    <p:sldId id="459" r:id="rId24"/>
    <p:sldId id="377" r:id="rId25"/>
    <p:sldId id="378" r:id="rId26"/>
    <p:sldId id="380"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Lecture" id="{254D6DFC-F59D-49AC-8AD8-68D079CAC942}">
          <p14:sldIdLst>
            <p14:sldId id="480"/>
            <p14:sldId id="362"/>
            <p14:sldId id="363"/>
            <p14:sldId id="364"/>
            <p14:sldId id="365"/>
            <p14:sldId id="366"/>
            <p14:sldId id="367"/>
            <p14:sldId id="458"/>
            <p14:sldId id="457"/>
            <p14:sldId id="368"/>
            <p14:sldId id="369"/>
            <p14:sldId id="370"/>
            <p14:sldId id="371"/>
            <p14:sldId id="372"/>
            <p14:sldId id="373"/>
            <p14:sldId id="374"/>
            <p14:sldId id="272"/>
            <p14:sldId id="375"/>
            <p14:sldId id="423"/>
            <p14:sldId id="454"/>
            <p14:sldId id="455"/>
            <p14:sldId id="456"/>
            <p14:sldId id="459"/>
            <p14:sldId id="377"/>
            <p14:sldId id="378"/>
            <p14:sldId id="38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D9D8"/>
    <a:srgbClr val="8E5A6D"/>
    <a:srgbClr val="C7A5B1"/>
    <a:srgbClr val="DDC9D0"/>
    <a:srgbClr val="2E3957"/>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56" d="100"/>
          <a:sy n="56" d="100"/>
        </p:scale>
        <p:origin x="98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89147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9990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152125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Orientation Lecture</a:t>
            </a:r>
          </a:p>
        </p:txBody>
      </p:sp>
      <p:sp>
        <p:nvSpPr>
          <p:cNvPr id="46" name="TextBox 45"/>
          <p:cNvSpPr txBox="1"/>
          <p:nvPr/>
        </p:nvSpPr>
        <p:spPr>
          <a:xfrm>
            <a:off x="569299" y="5201649"/>
            <a:ext cx="1352230"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Introduction</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1023381929"/>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2528372" y="1802828"/>
            <a:ext cx="7135255" cy="4216539"/>
          </a:xfrm>
          <a:prstGeom prst="rect">
            <a:avLst/>
          </a:prstGeom>
          <a:noFill/>
        </p:spPr>
        <p:txBody>
          <a:bodyPr wrap="square" rtlCol="0">
            <a:spAutoFit/>
          </a:bodyPr>
          <a:lstStyle/>
          <a:p>
            <a:r>
              <a:rPr lang="en-US" sz="2800" b="1" u="sng" dirty="0">
                <a:solidFill>
                  <a:srgbClr val="8E5A6D"/>
                </a:solidFill>
                <a:latin typeface="Tajawal ExtraBold" panose="00000800000000000000" pitchFamily="2" charset="-78"/>
                <a:cs typeface="Tajawal ExtraBold" panose="00000800000000000000" pitchFamily="2" charset="-78"/>
              </a:rPr>
              <a:t>OUTLINE</a:t>
            </a:r>
          </a:p>
          <a:p>
            <a:endParaRPr lang="en-US" sz="1600" b="1" dirty="0">
              <a:solidFill>
                <a:srgbClr val="2E3957"/>
              </a:solidFill>
              <a:latin typeface="Tajawal ExtraBold" panose="00000800000000000000" pitchFamily="2" charset="-78"/>
              <a:cs typeface="Tajawal ExtraBold" panose="00000800000000000000" pitchFamily="2" charset="-78"/>
            </a:endParaRPr>
          </a:p>
          <a:p>
            <a:r>
              <a:rPr lang="en-US" sz="2800" b="1" dirty="0">
                <a:solidFill>
                  <a:srgbClr val="2E3957"/>
                </a:solidFill>
                <a:latin typeface="Tajawal ExtraBold" panose="00000800000000000000" pitchFamily="2" charset="-78"/>
                <a:cs typeface="Tajawal ExtraBold" panose="00000800000000000000" pitchFamily="2" charset="-78"/>
              </a:rPr>
              <a:t>I. Course Description.</a:t>
            </a:r>
          </a:p>
          <a:p>
            <a:r>
              <a:rPr lang="en-US" sz="2800" b="1" dirty="0">
                <a:solidFill>
                  <a:srgbClr val="2E3957"/>
                </a:solidFill>
                <a:latin typeface="Tajawal ExtraBold" panose="00000800000000000000" pitchFamily="2" charset="-78"/>
                <a:cs typeface="Tajawal ExtraBold" panose="00000800000000000000" pitchFamily="2" charset="-78"/>
              </a:rPr>
              <a:t>II. Course Objectives.</a:t>
            </a:r>
          </a:p>
          <a:p>
            <a:r>
              <a:rPr lang="en-US" sz="2800" b="1" dirty="0">
                <a:solidFill>
                  <a:srgbClr val="2E3957"/>
                </a:solidFill>
                <a:latin typeface="Tajawal ExtraBold" panose="00000800000000000000" pitchFamily="2" charset="-78"/>
                <a:cs typeface="Tajawal ExtraBold" panose="00000800000000000000" pitchFamily="2" charset="-78"/>
              </a:rPr>
              <a:t>III. Learning Outcomes.</a:t>
            </a:r>
          </a:p>
          <a:p>
            <a:r>
              <a:rPr lang="en-US" sz="2800" b="1" dirty="0">
                <a:solidFill>
                  <a:srgbClr val="2E3957"/>
                </a:solidFill>
                <a:latin typeface="Tajawal ExtraBold" panose="00000800000000000000" pitchFamily="2" charset="-78"/>
                <a:cs typeface="Tajawal ExtraBold" panose="00000800000000000000" pitchFamily="2" charset="-78"/>
              </a:rPr>
              <a:t>IV. Student Assessment.</a:t>
            </a:r>
          </a:p>
          <a:p>
            <a:r>
              <a:rPr lang="en-US" sz="2800" b="1" dirty="0">
                <a:solidFill>
                  <a:srgbClr val="2E3957"/>
                </a:solidFill>
                <a:latin typeface="Tajawal ExtraBold" panose="00000800000000000000" pitchFamily="2" charset="-78"/>
                <a:cs typeface="Tajawal ExtraBold" panose="00000800000000000000" pitchFamily="2" charset="-78"/>
              </a:rPr>
              <a:t>V. Topics.</a:t>
            </a:r>
          </a:p>
          <a:p>
            <a:r>
              <a:rPr lang="en-US" sz="2800" b="1" dirty="0">
                <a:solidFill>
                  <a:srgbClr val="2E3957"/>
                </a:solidFill>
                <a:latin typeface="Tajawal ExtraBold" panose="00000800000000000000" pitchFamily="2" charset="-78"/>
                <a:cs typeface="Tajawal ExtraBold" panose="00000800000000000000" pitchFamily="2" charset="-78"/>
              </a:rPr>
              <a:t>VI. </a:t>
            </a:r>
            <a:r>
              <a:rPr lang="it-IT" sz="2800" b="1" dirty="0">
                <a:solidFill>
                  <a:srgbClr val="2E3957"/>
                </a:solidFill>
                <a:latin typeface="Tajawal ExtraBold" panose="00000800000000000000" pitchFamily="2" charset="-78"/>
                <a:cs typeface="Tajawal ExtraBold" panose="00000800000000000000" pitchFamily="2" charset="-78"/>
              </a:rPr>
              <a:t>Social media role in crisis</a:t>
            </a:r>
            <a:r>
              <a:rPr lang="en-US" sz="2800" b="1" dirty="0">
                <a:solidFill>
                  <a:srgbClr val="2E3957"/>
                </a:solidFill>
                <a:latin typeface="Tajawal ExtraBold" panose="00000800000000000000" pitchFamily="2" charset="-78"/>
                <a:cs typeface="Tajawal ExtraBold" panose="00000800000000000000" pitchFamily="2" charset="-78"/>
              </a:rPr>
              <a:t>.</a:t>
            </a:r>
          </a:p>
          <a:p>
            <a:r>
              <a:rPr lang="en-US" sz="2800" b="1" dirty="0">
                <a:solidFill>
                  <a:srgbClr val="2E3957"/>
                </a:solidFill>
                <a:latin typeface="Tajawal ExtraBold" panose="00000800000000000000" pitchFamily="2" charset="-78"/>
                <a:cs typeface="Tajawal ExtraBold" panose="00000800000000000000" pitchFamily="2" charset="-78"/>
              </a:rPr>
              <a:t>VII. Conclusion. </a:t>
            </a:r>
          </a:p>
          <a:p>
            <a:r>
              <a:rPr lang="en-US" sz="2800" b="1" dirty="0">
                <a:solidFill>
                  <a:srgbClr val="2E3957"/>
                </a:solidFill>
                <a:latin typeface="Tajawal ExtraBold" panose="00000800000000000000" pitchFamily="2" charset="-78"/>
                <a:cs typeface="Tajawal ExtraBold" panose="00000800000000000000" pitchFamily="2" charset="-78"/>
              </a:rPr>
              <a:t>VIII. Recommended References</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44813288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152899"/>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 Course description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41206" y="2154106"/>
            <a:ext cx="10309587"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changed the way we look at crisis management. There are many examples of large reputable brands going through challenging times and poorly dealing with crises, especially in the digital domain. A huge percentage of issues now start within social media platforms and spread through this space very quickly. Social media has become the preferred outlet where opinion is formed and also where a crisis is managed, in a very public manner. Therefore, if businesses and organizations have not made their crisis management plan social media compliant, it may now be ineffective and out of date.</a:t>
            </a:r>
          </a:p>
        </p:txBody>
      </p:sp>
      <p:sp>
        <p:nvSpPr>
          <p:cNvPr id="7" name="TextBox 6">
            <a:extLst>
              <a:ext uri="{FF2B5EF4-FFF2-40B4-BE49-F238E27FC236}">
                <a16:creationId xmlns:a16="http://schemas.microsoft.com/office/drawing/2014/main" id="{BCE77DEA-EEB2-1686-8D5D-0C7D7098B837}"/>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795728384"/>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83312" y="2353070"/>
            <a:ext cx="10252378"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This course will teach what to do in order to create a crisis management plan that is social media compliant and effective when so exposed via online platforms and channels. It will also provide an understanding of how customers and citizens use social media to vent opinions and give feedback, as well as how organizations can respond in crisis situations, including areas such as correcting negative brand perceptions as well as removing abuse and spam content on social media platforms.</a:t>
            </a:r>
          </a:p>
        </p:txBody>
      </p:sp>
      <p:sp>
        <p:nvSpPr>
          <p:cNvPr id="8" name="TextBox 7">
            <a:extLst>
              <a:ext uri="{FF2B5EF4-FFF2-40B4-BE49-F238E27FC236}">
                <a16:creationId xmlns:a16="http://schemas.microsoft.com/office/drawing/2014/main" id="{E1501EDE-0493-BD80-3666-A23060F98880}"/>
              </a:ext>
            </a:extLst>
          </p:cNvPr>
          <p:cNvSpPr txBox="1"/>
          <p:nvPr/>
        </p:nvSpPr>
        <p:spPr>
          <a:xfrm>
            <a:off x="2334679" y="1152899"/>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II. Course Objectives</a:t>
            </a:r>
          </a:p>
        </p:txBody>
      </p:sp>
      <p:sp>
        <p:nvSpPr>
          <p:cNvPr id="9" name="TextBox 8">
            <a:extLst>
              <a:ext uri="{FF2B5EF4-FFF2-40B4-BE49-F238E27FC236}">
                <a16:creationId xmlns:a16="http://schemas.microsoft.com/office/drawing/2014/main" id="{52DAC765-954E-0983-B8F6-B8F9DA4EF67D}"/>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545514687"/>
      </p:ext>
    </p:extLst>
  </p:cSld>
  <p:clrMapOvr>
    <a:masterClrMapping/>
  </p:clrMapOvr>
  <mc:AlternateContent xmlns:mc="http://schemas.openxmlformats.org/markup-compatibility/2006" xmlns:p14="http://schemas.microsoft.com/office/powerpoint/2010/main">
    <mc:Choice Requires="p14">
      <p:transition p14:dur="10" advTm="53000"/>
    </mc:Choice>
    <mc:Fallback xmlns="">
      <p:transition advTm="5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31907" y="1074366"/>
            <a:ext cx="454529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III. Learning Outcomes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83312" y="2148810"/>
            <a:ext cx="10218088"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Following this course, you will have a deeper understanding of:</a:t>
            </a:r>
          </a:p>
          <a:p>
            <a:pPr algn="just"/>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 How social media is changing crisis communications.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 the framework to manage a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Identify and assess online reputational vulnerabilities.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know social media crisis and issues communications protocols.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Classify different types of social media crisis and plan and allocate the resources accordingly.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Moving From Crisis to Opportunity.</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sp>
        <p:nvSpPr>
          <p:cNvPr id="7" name="TextBox 6">
            <a:extLst>
              <a:ext uri="{FF2B5EF4-FFF2-40B4-BE49-F238E27FC236}">
                <a16:creationId xmlns:a16="http://schemas.microsoft.com/office/drawing/2014/main" id="{959856E9-C76B-FF17-6086-AB0296292259}"/>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4121844952"/>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97258" y="2083943"/>
            <a:ext cx="10369852"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Following this course, you will have a deeper understanding of:</a:t>
            </a:r>
          </a:p>
          <a:p>
            <a:pPr algn="just"/>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 how to manage the crisis without further escalation.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emerging field of digital activism and how this can impact on the way organizations manage their relationships with the customers, consumers or stakeholders.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create a real-time monitoring dashboard.</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tools and platforms you will need to deploy.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a crisis plan can become a bridge into developing an effective social media strategy for the </a:t>
            </a:r>
            <a:r>
              <a:rPr lang="en-US" sz="2400" b="1" dirty="0" err="1">
                <a:solidFill>
                  <a:srgbClr val="2D3956"/>
                </a:solidFill>
                <a:latin typeface="Tajawal ExtraBold" panose="00000800000000000000" pitchFamily="2" charset="-78"/>
                <a:cs typeface="Tajawal ExtraBold" panose="00000800000000000000" pitchFamily="2" charset="-78"/>
              </a:rPr>
              <a:t>organisation</a:t>
            </a:r>
            <a:r>
              <a:rPr lang="en-US" sz="2400" b="1" dirty="0">
                <a:solidFill>
                  <a:srgbClr val="2D3956"/>
                </a:solidFill>
                <a:latin typeface="Tajawal ExtraBold" panose="00000800000000000000" pitchFamily="2" charset="-78"/>
                <a:cs typeface="Tajawal ExtraBold" panose="00000800000000000000" pitchFamily="2" charset="-78"/>
              </a:rPr>
              <a:t> as a whole.</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49FCF552-DB47-ABA8-2CEF-33884BA5DBDD}"/>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
        <p:nvSpPr>
          <p:cNvPr id="8" name="TextBox 7">
            <a:extLst>
              <a:ext uri="{FF2B5EF4-FFF2-40B4-BE49-F238E27FC236}">
                <a16:creationId xmlns:a16="http://schemas.microsoft.com/office/drawing/2014/main" id="{8AC6A7C9-252B-A119-9269-71D62AAC3531}"/>
              </a:ext>
            </a:extLst>
          </p:cNvPr>
          <p:cNvSpPr txBox="1"/>
          <p:nvPr/>
        </p:nvSpPr>
        <p:spPr>
          <a:xfrm>
            <a:off x="2584307" y="1226766"/>
            <a:ext cx="4545291"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III. Learning Outcomes</a:t>
            </a:r>
          </a:p>
        </p:txBody>
      </p:sp>
    </p:spTree>
    <p:extLst>
      <p:ext uri="{BB962C8B-B14F-4D97-AF65-F5344CB8AC3E}">
        <p14:creationId xmlns:p14="http://schemas.microsoft.com/office/powerpoint/2010/main" val="2766707819"/>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3328" y="1086592"/>
            <a:ext cx="468779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IV. Student Assessment.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35838" y="1711740"/>
            <a:ext cx="9782768" cy="2267224"/>
          </a:xfrm>
          <a:prstGeom prst="rect">
            <a:avLst/>
          </a:prstGeom>
          <a:noFill/>
        </p:spPr>
        <p:txBody>
          <a:bodyPr wrap="square" rtlCol="0">
            <a:spAutoFit/>
          </a:bodyPr>
          <a:lstStyle/>
          <a:p>
            <a:pPr algn="just"/>
            <a:endParaRPr lang="en-US" sz="40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ct val="150000"/>
              </a:lnSpc>
              <a:buFont typeface="Wingdings" panose="05000000000000000000" pitchFamily="2" charset="2"/>
              <a:buChar char="§"/>
            </a:pPr>
            <a:r>
              <a:rPr lang="en-US" sz="3600" b="1" dirty="0">
                <a:solidFill>
                  <a:srgbClr val="2D3956"/>
                </a:solidFill>
                <a:latin typeface="Tajawal ExtraBold" panose="00000800000000000000" pitchFamily="2" charset="-78"/>
                <a:cs typeface="Tajawal ExtraBold" panose="00000800000000000000" pitchFamily="2" charset="-78"/>
              </a:rPr>
              <a:t>10 weekly Quizzes</a:t>
            </a:r>
          </a:p>
          <a:p>
            <a:pPr marL="342900" indent="-342900" algn="just">
              <a:lnSpc>
                <a:spcPct val="150000"/>
              </a:lnSpc>
              <a:buFont typeface="Wingdings" panose="05000000000000000000" pitchFamily="2" charset="2"/>
              <a:buChar char="§"/>
            </a:pPr>
            <a:r>
              <a:rPr lang="en-US" sz="3600" b="1" dirty="0">
                <a:solidFill>
                  <a:srgbClr val="2D3956"/>
                </a:solidFill>
                <a:latin typeface="Tajawal ExtraBold" panose="00000800000000000000" pitchFamily="2" charset="-78"/>
                <a:cs typeface="Tajawal ExtraBold" panose="00000800000000000000" pitchFamily="2" charset="-78"/>
              </a:rPr>
              <a:t>Final Exam</a:t>
            </a:r>
          </a:p>
        </p:txBody>
      </p:sp>
      <p:pic>
        <p:nvPicPr>
          <p:cNvPr id="7" name="Picture 6" descr="A clipboard with a pencil and a clock&#10;&#10;Description automatically generated with low confidence">
            <a:extLst>
              <a:ext uri="{FF2B5EF4-FFF2-40B4-BE49-F238E27FC236}">
                <a16:creationId xmlns:a16="http://schemas.microsoft.com/office/drawing/2014/main" id="{D44E1DDF-691A-C656-7CA7-CB24F07AF745}"/>
              </a:ext>
            </a:extLst>
          </p:cNvPr>
          <p:cNvPicPr>
            <a:picLocks noChangeAspect="1"/>
          </p:cNvPicPr>
          <p:nvPr/>
        </p:nvPicPr>
        <p:blipFill rotWithShape="1">
          <a:blip r:embed="rId2">
            <a:extLst>
              <a:ext uri="{28A0092B-C50C-407E-A947-70E740481C1C}">
                <a14:useLocalDpi xmlns:a14="http://schemas.microsoft.com/office/drawing/2010/main" val="0"/>
              </a:ext>
            </a:extLst>
          </a:blip>
          <a:srcRect b="2729"/>
          <a:stretch/>
        </p:blipFill>
        <p:spPr>
          <a:xfrm>
            <a:off x="5953425" y="1791764"/>
            <a:ext cx="5363462" cy="3841958"/>
          </a:xfrm>
          <a:prstGeom prst="rect">
            <a:avLst/>
          </a:prstGeom>
        </p:spPr>
      </p:pic>
      <p:sp>
        <p:nvSpPr>
          <p:cNvPr id="8" name="TextBox 7">
            <a:extLst>
              <a:ext uri="{FF2B5EF4-FFF2-40B4-BE49-F238E27FC236}">
                <a16:creationId xmlns:a16="http://schemas.microsoft.com/office/drawing/2014/main" id="{BC587E78-C02B-1DD4-C8A6-0A92C9100CF7}"/>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625899180"/>
      </p:ext>
    </p:extLst>
  </p:cSld>
  <p:clrMapOvr>
    <a:masterClrMapping/>
  </p:clrMapOvr>
  <mc:AlternateContent xmlns:mc="http://schemas.openxmlformats.org/markup-compatibility/2006" xmlns:p14="http://schemas.microsoft.com/office/powerpoint/2010/main">
    <mc:Choice Requires="p14">
      <p:transition p14:dur="10" advTm="34000"/>
    </mc:Choice>
    <mc:Fallback xmlns="">
      <p:transition advTm="3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563068" y="1791764"/>
            <a:ext cx="9782768" cy="769441"/>
          </a:xfrm>
          <a:prstGeom prst="rect">
            <a:avLst/>
          </a:prstGeom>
          <a:noFill/>
        </p:spPr>
        <p:txBody>
          <a:bodyPr wrap="square" rtlCol="0">
            <a:spAutoFit/>
          </a:bodyPr>
          <a:lstStyle/>
          <a:p>
            <a:pPr algn="just"/>
            <a:endParaRPr lang="en-US" sz="1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3200" b="1" dirty="0">
                <a:solidFill>
                  <a:srgbClr val="2D3956"/>
                </a:solidFill>
                <a:latin typeface="Tajawal ExtraBold" panose="00000800000000000000" pitchFamily="2" charset="-78"/>
                <a:cs typeface="Tajawal ExtraBold" panose="00000800000000000000" pitchFamily="2" charset="-78"/>
              </a:rPr>
              <a:t>Weekly Discussion session – Live Sessions</a:t>
            </a:r>
          </a:p>
        </p:txBody>
      </p:sp>
      <p:pic>
        <p:nvPicPr>
          <p:cNvPr id="9" name="Picture 8" descr="A picture containing table, screenshot, person, design&#10;&#10;Description automatically generated">
            <a:extLst>
              <a:ext uri="{FF2B5EF4-FFF2-40B4-BE49-F238E27FC236}">
                <a16:creationId xmlns:a16="http://schemas.microsoft.com/office/drawing/2014/main" id="{9BFE0E10-2DBA-6D43-F365-4CE455E46E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862" y="2723765"/>
            <a:ext cx="4723496" cy="2948326"/>
          </a:xfrm>
          <a:prstGeom prst="rect">
            <a:avLst/>
          </a:prstGeom>
        </p:spPr>
      </p:pic>
      <p:sp>
        <p:nvSpPr>
          <p:cNvPr id="4" name="TextBox 3">
            <a:extLst>
              <a:ext uri="{FF2B5EF4-FFF2-40B4-BE49-F238E27FC236}">
                <a16:creationId xmlns:a16="http://schemas.microsoft.com/office/drawing/2014/main" id="{B57CCEE5-F1D6-8A6D-D421-5B86E7524DF5}"/>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
        <p:nvSpPr>
          <p:cNvPr id="8" name="TextBox 7">
            <a:extLst>
              <a:ext uri="{FF2B5EF4-FFF2-40B4-BE49-F238E27FC236}">
                <a16:creationId xmlns:a16="http://schemas.microsoft.com/office/drawing/2014/main" id="{D904536F-B7FD-0706-F2D0-B9DA7B5EDBF2}"/>
              </a:ext>
            </a:extLst>
          </p:cNvPr>
          <p:cNvSpPr txBox="1"/>
          <p:nvPr/>
        </p:nvSpPr>
        <p:spPr>
          <a:xfrm>
            <a:off x="2363328" y="1086592"/>
            <a:ext cx="468779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IV. Student Assessment.</a:t>
            </a:r>
          </a:p>
        </p:txBody>
      </p:sp>
    </p:spTree>
    <p:extLst>
      <p:ext uri="{BB962C8B-B14F-4D97-AF65-F5344CB8AC3E}">
        <p14:creationId xmlns:p14="http://schemas.microsoft.com/office/powerpoint/2010/main" val="1587818245"/>
      </p:ext>
    </p:extLst>
  </p:cSld>
  <p:clrMapOvr>
    <a:masterClrMapping/>
  </p:clrMapOvr>
  <mc:AlternateContent xmlns:mc="http://schemas.openxmlformats.org/markup-compatibility/2006" xmlns:p14="http://schemas.microsoft.com/office/powerpoint/2010/main">
    <mc:Choice Requires="p14">
      <p:transition p14:dur="10" advTm="52000"/>
    </mc:Choice>
    <mc:Fallback xmlns="">
      <p:transition advTm="5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05868" y="2406960"/>
            <a:ext cx="9782768" cy="2431435"/>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pic>
        <p:nvPicPr>
          <p:cNvPr id="7" name="Picture 6" descr="A picture containing text, traffic sign, symbol, signage&#10;&#10;Description automatically generated">
            <a:extLst>
              <a:ext uri="{FF2B5EF4-FFF2-40B4-BE49-F238E27FC236}">
                <a16:creationId xmlns:a16="http://schemas.microsoft.com/office/drawing/2014/main" id="{8ACE905F-FA29-5F41-DE9E-595910F26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559" y="3526285"/>
            <a:ext cx="2228850" cy="2057400"/>
          </a:xfrm>
          <a:prstGeom prst="rect">
            <a:avLst/>
          </a:prstGeom>
        </p:spPr>
      </p:pic>
      <p:sp>
        <p:nvSpPr>
          <p:cNvPr id="9" name="TextBox 8">
            <a:extLst>
              <a:ext uri="{FF2B5EF4-FFF2-40B4-BE49-F238E27FC236}">
                <a16:creationId xmlns:a16="http://schemas.microsoft.com/office/drawing/2014/main" id="{9B9258A0-503B-7520-9C21-51E5F72C1961}"/>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5702749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42950" y="2090172"/>
            <a:ext cx="7246620" cy="3354765"/>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Understanding Types of Crisis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7" name="Picture 6" descr="A picture containing text, hand, black and white, finger&#10;&#10;Description automatically generated">
            <a:extLst>
              <a:ext uri="{FF2B5EF4-FFF2-40B4-BE49-F238E27FC236}">
                <a16:creationId xmlns:a16="http://schemas.microsoft.com/office/drawing/2014/main" id="{E1F9AD29-0FDA-9D9F-B20F-0DB91093A9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9569" y="2885932"/>
            <a:ext cx="3313883" cy="2200418"/>
          </a:xfrm>
          <a:prstGeom prst="rect">
            <a:avLst/>
          </a:prstGeom>
        </p:spPr>
      </p:pic>
      <p:sp>
        <p:nvSpPr>
          <p:cNvPr id="9" name="TextBox 8">
            <a:extLst>
              <a:ext uri="{FF2B5EF4-FFF2-40B4-BE49-F238E27FC236}">
                <a16:creationId xmlns:a16="http://schemas.microsoft.com/office/drawing/2014/main" id="{D6832BD0-1327-EF11-E10F-24275A854AE8}"/>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10" name="TextBox 9">
            <a:extLst>
              <a:ext uri="{FF2B5EF4-FFF2-40B4-BE49-F238E27FC236}">
                <a16:creationId xmlns:a16="http://schemas.microsoft.com/office/drawing/2014/main" id="{03ECFC6D-469A-C465-1748-8B49D90D11E2}"/>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610912923"/>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8698" y="2605923"/>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Crisis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categories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levels of Social Media Crisis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life cycle of Social Media Crisis                   </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influencer impact on Social Media Crisis</a:t>
            </a:r>
          </a:p>
          <a:p>
            <a:pPr marL="342900" indent="-342900" algn="just">
              <a:buFont typeface="Wingdings" panose="05000000000000000000" pitchFamily="2" charset="2"/>
              <a:buChar char="§"/>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7" name="Picture 6" descr="A black bomb with a wire coming out of a pile of apps&#10;&#10;Description automatically generated with low confidence">
            <a:extLst>
              <a:ext uri="{FF2B5EF4-FFF2-40B4-BE49-F238E27FC236}">
                <a16:creationId xmlns:a16="http://schemas.microsoft.com/office/drawing/2014/main" id="{15EDCF44-B54D-CD4E-A9CB-6EDAE6B1F8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0075" y="2113347"/>
            <a:ext cx="4161315" cy="2310063"/>
          </a:xfrm>
          <a:prstGeom prst="rect">
            <a:avLst/>
          </a:prstGeom>
        </p:spPr>
      </p:pic>
      <p:sp>
        <p:nvSpPr>
          <p:cNvPr id="8" name="TextBox 7">
            <a:extLst>
              <a:ext uri="{FF2B5EF4-FFF2-40B4-BE49-F238E27FC236}">
                <a16:creationId xmlns:a16="http://schemas.microsoft.com/office/drawing/2014/main" id="{AC2A12C6-7D36-13A7-873E-EC39B424F47E}"/>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42C1E38B-670B-74C3-F7C4-E4335E6D1F45}"/>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3370721267"/>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83312" y="2284490"/>
            <a:ext cx="9782768" cy="132343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Crisis Management </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Approaches and theories </a:t>
            </a:r>
          </a:p>
        </p:txBody>
      </p:sp>
      <p:pic>
        <p:nvPicPr>
          <p:cNvPr id="7" name="Picture 6" descr="A picture containing person, person&#10;&#10;Description automatically generated">
            <a:extLst>
              <a:ext uri="{FF2B5EF4-FFF2-40B4-BE49-F238E27FC236}">
                <a16:creationId xmlns:a16="http://schemas.microsoft.com/office/drawing/2014/main" id="{368EF591-48B2-0F0E-E553-E9EEE0E30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2882" y="3207724"/>
            <a:ext cx="5735784" cy="2782283"/>
          </a:xfrm>
          <a:prstGeom prst="rect">
            <a:avLst/>
          </a:prstGeom>
        </p:spPr>
      </p:pic>
      <p:sp>
        <p:nvSpPr>
          <p:cNvPr id="8" name="TextBox 7">
            <a:extLst>
              <a:ext uri="{FF2B5EF4-FFF2-40B4-BE49-F238E27FC236}">
                <a16:creationId xmlns:a16="http://schemas.microsoft.com/office/drawing/2014/main" id="{654CAD56-9E52-E5D2-C153-1BBEAC815348}"/>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0B02A957-B1F5-47F3-BD8A-EC6F0216A3D8}"/>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345068704"/>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17027" y="2244060"/>
            <a:ext cx="6625443"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Creating the right tone of communication</a:t>
            </a:r>
            <a:endParaRPr lang="en-US" sz="6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 24/7 information stream</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p:txBody>
      </p:sp>
      <p:pic>
        <p:nvPicPr>
          <p:cNvPr id="7" name="Picture 6" descr="A picture containing clipart, cartoon, animated cartoon, illustration&#10;&#10;Description automatically generated">
            <a:extLst>
              <a:ext uri="{FF2B5EF4-FFF2-40B4-BE49-F238E27FC236}">
                <a16:creationId xmlns:a16="http://schemas.microsoft.com/office/drawing/2014/main" id="{4DB4899D-4498-73CB-D498-1030509A6A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2470" y="2811907"/>
            <a:ext cx="3939093" cy="2102074"/>
          </a:xfrm>
          <a:prstGeom prst="rect">
            <a:avLst/>
          </a:prstGeom>
        </p:spPr>
      </p:pic>
      <p:sp>
        <p:nvSpPr>
          <p:cNvPr id="8" name="TextBox 7">
            <a:extLst>
              <a:ext uri="{FF2B5EF4-FFF2-40B4-BE49-F238E27FC236}">
                <a16:creationId xmlns:a16="http://schemas.microsoft.com/office/drawing/2014/main" id="{8155603D-994C-10FC-5F82-73756773DFB3}"/>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149CA1A7-689F-5B80-3F72-F3850F42859D}"/>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596525738"/>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83312" y="2211904"/>
            <a:ext cx="5211748" cy="3108543"/>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The Social Media Crisis Plan</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and mitigating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Escalation Plans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pic>
        <p:nvPicPr>
          <p:cNvPr id="7" name="Picture 6" descr="A group of people sitting at a table using devices&#10;&#10;Description automatically generated with low confidence">
            <a:extLst>
              <a:ext uri="{FF2B5EF4-FFF2-40B4-BE49-F238E27FC236}">
                <a16:creationId xmlns:a16="http://schemas.microsoft.com/office/drawing/2014/main" id="{2CC259D8-EC33-37DF-195D-857928DD16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3658" y="2304770"/>
            <a:ext cx="4769316" cy="2861590"/>
          </a:xfrm>
          <a:prstGeom prst="rect">
            <a:avLst/>
          </a:prstGeom>
        </p:spPr>
      </p:pic>
      <p:sp>
        <p:nvSpPr>
          <p:cNvPr id="8" name="TextBox 7">
            <a:extLst>
              <a:ext uri="{FF2B5EF4-FFF2-40B4-BE49-F238E27FC236}">
                <a16:creationId xmlns:a16="http://schemas.microsoft.com/office/drawing/2014/main" id="{6E8351E0-2CFD-9D84-A2A8-DA1CBD1E8473}"/>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F500FE64-8CFF-6DF6-C9D6-55CCC0690FE6}"/>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081328600"/>
      </p:ext>
    </p:extLst>
  </p:cSld>
  <p:clrMapOvr>
    <a:masterClrMapping/>
  </p:clrMapOvr>
  <mc:AlternateContent xmlns:mc="http://schemas.openxmlformats.org/markup-compatibility/2006" xmlns:p14="http://schemas.microsoft.com/office/powerpoint/2010/main">
    <mc:Choice Requires="p14">
      <p:transition p14:dur="10" advTm="36100"/>
    </mc:Choice>
    <mc:Fallback xmlns="">
      <p:transition advTm="361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42978" y="2219604"/>
            <a:ext cx="6384764" cy="3477875"/>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Digital activism</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Avoiding appearing as a remote and inflexible </a:t>
            </a:r>
            <a:r>
              <a:rPr lang="en-US" sz="2400" b="1" dirty="0" err="1">
                <a:solidFill>
                  <a:srgbClr val="2D3956"/>
                </a:solidFill>
                <a:latin typeface="Tajawal ExtraBold" panose="00000800000000000000" pitchFamily="2" charset="-78"/>
                <a:cs typeface="Tajawal ExtraBold" panose="00000800000000000000" pitchFamily="2" charset="-78"/>
              </a:rPr>
              <a:t>organisation</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respond to ‘radicalized’ customers or stakeholders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monitoring</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available monitoring tools</a:t>
            </a:r>
          </a:p>
        </p:txBody>
      </p:sp>
      <p:pic>
        <p:nvPicPr>
          <p:cNvPr id="7" name="Picture 6" descr="A group of hands holding devices&#10;&#10;Description automatically generated with low confidence">
            <a:extLst>
              <a:ext uri="{FF2B5EF4-FFF2-40B4-BE49-F238E27FC236}">
                <a16:creationId xmlns:a16="http://schemas.microsoft.com/office/drawing/2014/main" id="{4C7EE0C2-AF88-4002-E1E6-E406A2A22BB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950820" y="2638734"/>
            <a:ext cx="4398202" cy="2476882"/>
          </a:xfrm>
          <a:prstGeom prst="rect">
            <a:avLst/>
          </a:prstGeom>
        </p:spPr>
      </p:pic>
      <p:sp>
        <p:nvSpPr>
          <p:cNvPr id="8" name="TextBox 7">
            <a:extLst>
              <a:ext uri="{FF2B5EF4-FFF2-40B4-BE49-F238E27FC236}">
                <a16:creationId xmlns:a16="http://schemas.microsoft.com/office/drawing/2014/main" id="{AC871968-2515-B43A-3484-CD85BB240083}"/>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1909EC68-C4F8-1BF1-7EC8-FB1F21E69AD4}"/>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988252326"/>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55767" y="2368727"/>
            <a:ext cx="5750773" cy="3170099"/>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lesson in establishing a real-time monitoring dashboard</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real-time publication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tools required to manage real time information publication</a:t>
            </a:r>
          </a:p>
        </p:txBody>
      </p:sp>
      <p:pic>
        <p:nvPicPr>
          <p:cNvPr id="7" name="Picture 6" descr="A picture containing screenshot, diagram, design&#10;&#10;Description automatically generated">
            <a:extLst>
              <a:ext uri="{FF2B5EF4-FFF2-40B4-BE49-F238E27FC236}">
                <a16:creationId xmlns:a16="http://schemas.microsoft.com/office/drawing/2014/main" id="{3F7E134B-6446-F840-5DEE-7416FCD0C3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3308" y="2803044"/>
            <a:ext cx="4602925" cy="2301463"/>
          </a:xfrm>
          <a:prstGeom prst="rect">
            <a:avLst/>
          </a:prstGeom>
        </p:spPr>
      </p:pic>
      <p:sp>
        <p:nvSpPr>
          <p:cNvPr id="8" name="TextBox 7">
            <a:extLst>
              <a:ext uri="{FF2B5EF4-FFF2-40B4-BE49-F238E27FC236}">
                <a16:creationId xmlns:a16="http://schemas.microsoft.com/office/drawing/2014/main" id="{BCB29F09-EF0F-F1BF-C54C-7D24F3D6A29C}"/>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E9512656-1008-344B-4A2D-A760655F2D62}"/>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932354038"/>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5" name="Google Shape;315;p17"/>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Tajawal Medium"/>
                <a:ea typeface="Tajawal Medium"/>
                <a:cs typeface="Tajawal Medium"/>
                <a:sym typeface="Tajawal Medium"/>
              </a:rPr>
              <a:t>V. Topics</a:t>
            </a:r>
            <a:endParaRPr/>
          </a:p>
        </p:txBody>
      </p:sp>
      <p:sp>
        <p:nvSpPr>
          <p:cNvPr id="318" name="Google Shape;318;p17"/>
          <p:cNvSpPr txBox="1"/>
          <p:nvPr/>
        </p:nvSpPr>
        <p:spPr>
          <a:xfrm>
            <a:off x="983312" y="2503391"/>
            <a:ext cx="5400771" cy="243139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b="1" dirty="0">
                <a:solidFill>
                  <a:srgbClr val="C00000"/>
                </a:solidFill>
                <a:latin typeface="Tajawal ExtraBold"/>
                <a:ea typeface="Tajawal ExtraBold"/>
                <a:cs typeface="Tajawal ExtraBold"/>
                <a:sym typeface="Tajawal ExtraBold"/>
              </a:rPr>
              <a:t>Social Media Strategy</a:t>
            </a:r>
            <a:endParaRPr dirty="0"/>
          </a:p>
          <a:p>
            <a:pPr marL="0" marR="0" lvl="0" indent="0" algn="just" rtl="0">
              <a:spcBef>
                <a:spcPts val="0"/>
              </a:spcBef>
              <a:spcAft>
                <a:spcPts val="0"/>
              </a:spcAft>
              <a:buNone/>
            </a:pPr>
            <a:endParaRPr sz="2800" b="1" dirty="0">
              <a:solidFill>
                <a:srgbClr val="2D3956"/>
              </a:solidFill>
              <a:latin typeface="Tajawal ExtraBold"/>
              <a:ea typeface="Tajawal ExtraBold"/>
              <a:cs typeface="Tajawal ExtraBold"/>
              <a:sym typeface="Tajawal ExtraBold"/>
            </a:endParaRPr>
          </a:p>
          <a:p>
            <a:pPr marL="342900" marR="0" lvl="0" indent="-342900" algn="just" rtl="0">
              <a:spcBef>
                <a:spcPts val="0"/>
              </a:spcBef>
              <a:spcAft>
                <a:spcPts val="0"/>
              </a:spcAft>
              <a:buClr>
                <a:srgbClr val="2D3956"/>
              </a:buClr>
              <a:buSzPts val="2400"/>
              <a:buFont typeface="Noto Sans Symbols"/>
              <a:buChar char="▪"/>
            </a:pPr>
            <a:r>
              <a:rPr lang="en-US" sz="2400" b="1" dirty="0">
                <a:solidFill>
                  <a:srgbClr val="2D3956"/>
                </a:solidFill>
                <a:latin typeface="Tajawal ExtraBold"/>
                <a:ea typeface="Tajawal ExtraBold"/>
                <a:cs typeface="Tajawal ExtraBold"/>
                <a:sym typeface="Tajawal ExtraBold"/>
              </a:rPr>
              <a:t>The role of platforms such as Facebook and </a:t>
            </a:r>
            <a:r>
              <a:rPr lang="en-US" sz="2400" b="1" dirty="0" err="1">
                <a:solidFill>
                  <a:srgbClr val="2D3956"/>
                </a:solidFill>
                <a:latin typeface="Tajawal ExtraBold"/>
                <a:ea typeface="Tajawal ExtraBold"/>
                <a:cs typeface="Tajawal ExtraBold"/>
                <a:sym typeface="Tajawal ExtraBold"/>
              </a:rPr>
              <a:t>Youtube</a:t>
            </a:r>
            <a:r>
              <a:rPr lang="en-US" sz="2400" b="1" dirty="0">
                <a:solidFill>
                  <a:srgbClr val="2D3956"/>
                </a:solidFill>
                <a:latin typeface="Tajawal ExtraBold"/>
                <a:ea typeface="Tajawal ExtraBold"/>
                <a:cs typeface="Tajawal ExtraBold"/>
                <a:sym typeface="Tajawal ExtraBold"/>
              </a:rPr>
              <a:t>.</a:t>
            </a:r>
          </a:p>
          <a:p>
            <a:pPr marL="342900" marR="0" lvl="0" indent="-342900" algn="just" rtl="0">
              <a:spcBef>
                <a:spcPts val="0"/>
              </a:spcBef>
              <a:spcAft>
                <a:spcPts val="0"/>
              </a:spcAft>
              <a:buClr>
                <a:srgbClr val="2D3956"/>
              </a:buClr>
              <a:buSzPts val="2400"/>
              <a:buFont typeface="Noto Sans Symbols"/>
              <a:buChar char="▪"/>
            </a:pPr>
            <a:r>
              <a:rPr lang="en-US" sz="2400" b="1" dirty="0">
                <a:solidFill>
                  <a:srgbClr val="2D3956"/>
                </a:solidFill>
                <a:latin typeface="Tajawal ExtraBold"/>
                <a:ea typeface="Tajawal ExtraBold"/>
                <a:cs typeface="Tajawal ExtraBold"/>
                <a:sym typeface="Tajawal ExtraBold"/>
              </a:rPr>
              <a:t>A look at the processes required to use these tools effectively.</a:t>
            </a:r>
          </a:p>
        </p:txBody>
      </p:sp>
      <p:pic>
        <p:nvPicPr>
          <p:cNvPr id="322" name="Google Shape;322;p17" descr="A picture containing clothing, cartoon, art, illustration&#10;&#10;Description automatically generated"/>
          <p:cNvPicPr preferRelativeResize="0"/>
          <p:nvPr/>
        </p:nvPicPr>
        <p:blipFill rotWithShape="1">
          <a:blip r:embed="rId3">
            <a:clrChange>
              <a:clrFrom>
                <a:srgbClr val="FF2E6C"/>
              </a:clrFrom>
              <a:clrTo>
                <a:srgbClr val="FF2E6C">
                  <a:alpha val="0"/>
                </a:srgbClr>
              </a:clrTo>
            </a:clrChange>
            <a:alphaModFix/>
          </a:blip>
          <a:srcRect/>
          <a:stretch/>
        </p:blipFill>
        <p:spPr>
          <a:xfrm>
            <a:off x="5888170" y="2327867"/>
            <a:ext cx="5818909" cy="3047367"/>
          </a:xfrm>
          <a:prstGeom prst="rect">
            <a:avLst/>
          </a:prstGeom>
          <a:noFill/>
          <a:ln>
            <a:noFill/>
          </a:ln>
        </p:spPr>
      </p:pic>
      <p:sp>
        <p:nvSpPr>
          <p:cNvPr id="3" name="TextBox 2">
            <a:extLst>
              <a:ext uri="{FF2B5EF4-FFF2-40B4-BE49-F238E27FC236}">
                <a16:creationId xmlns:a16="http://schemas.microsoft.com/office/drawing/2014/main" id="{8CEBC04B-3B9B-7763-4492-72A0D38FFB15}"/>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4" name="TextBox 3">
            <a:extLst>
              <a:ext uri="{FF2B5EF4-FFF2-40B4-BE49-F238E27FC236}">
                <a16:creationId xmlns:a16="http://schemas.microsoft.com/office/drawing/2014/main" id="{31E3A517-F9B8-1369-371A-0599C967FB6D}"/>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85828" y="226547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and Management</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fr-FR" sz="2400" b="1" dirty="0" err="1">
                <a:solidFill>
                  <a:srgbClr val="2D3956"/>
                </a:solidFill>
                <a:latin typeface="Tajawal ExtraBold" panose="00000800000000000000" pitchFamily="2" charset="-78"/>
                <a:cs typeface="Tajawal ExtraBold" panose="00000800000000000000" pitchFamily="2" charset="-78"/>
              </a:rPr>
              <a:t>Internal</a:t>
            </a:r>
            <a:r>
              <a:rPr lang="fr-FR" sz="2400" b="1" dirty="0">
                <a:solidFill>
                  <a:srgbClr val="2D3956"/>
                </a:solidFill>
                <a:latin typeface="Tajawal ExtraBold" panose="00000800000000000000" pitchFamily="2" charset="-78"/>
                <a:cs typeface="Tajawal ExtraBold" panose="00000800000000000000" pitchFamily="2" charset="-78"/>
              </a:rPr>
              <a:t> Communication</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Communication on Social Channels</a:t>
            </a:r>
          </a:p>
          <a:p>
            <a:pPr marL="342900" indent="-342900" algn="just">
              <a:buFont typeface="Wingdings" panose="05000000000000000000" pitchFamily="2" charset="2"/>
              <a:buChar char="§"/>
            </a:pPr>
            <a:r>
              <a:rPr lang="fr-FR" sz="2400" b="1" dirty="0">
                <a:solidFill>
                  <a:srgbClr val="2D3956"/>
                </a:solidFill>
                <a:latin typeface="Tajawal ExtraBold" panose="00000800000000000000" pitchFamily="2" charset="-78"/>
                <a:cs typeface="Tajawal ExtraBold" panose="00000800000000000000" pitchFamily="2" charset="-78"/>
              </a:rPr>
              <a:t>Crisis Scenario Planning</a:t>
            </a:r>
          </a:p>
        </p:txBody>
      </p:sp>
      <p:pic>
        <p:nvPicPr>
          <p:cNvPr id="7" name="Picture 6" descr="A picture containing drawing, child art, clipart, cartoon&#10;&#10;Description automatically generated">
            <a:extLst>
              <a:ext uri="{FF2B5EF4-FFF2-40B4-BE49-F238E27FC236}">
                <a16:creationId xmlns:a16="http://schemas.microsoft.com/office/drawing/2014/main" id="{D234DC06-337F-2286-FAF4-74E48CCAC49E}"/>
              </a:ext>
            </a:extLst>
          </p:cNvPr>
          <p:cNvPicPr>
            <a:picLocks noChangeAspect="1"/>
          </p:cNvPicPr>
          <p:nvPr/>
        </p:nvPicPr>
        <p:blipFill rotWithShape="1">
          <a:blip r:embed="rId2">
            <a:extLst>
              <a:ext uri="{28A0092B-C50C-407E-A947-70E740481C1C}">
                <a14:useLocalDpi xmlns:a14="http://schemas.microsoft.com/office/drawing/2010/main" val="0"/>
              </a:ext>
            </a:extLst>
          </a:blip>
          <a:srcRect l="23383" r="23062"/>
          <a:stretch/>
        </p:blipFill>
        <p:spPr>
          <a:xfrm>
            <a:off x="7760970" y="2489339"/>
            <a:ext cx="3496988" cy="3411767"/>
          </a:xfrm>
          <a:prstGeom prst="rect">
            <a:avLst/>
          </a:prstGeom>
        </p:spPr>
      </p:pic>
      <p:sp>
        <p:nvSpPr>
          <p:cNvPr id="8" name="TextBox 7">
            <a:extLst>
              <a:ext uri="{FF2B5EF4-FFF2-40B4-BE49-F238E27FC236}">
                <a16:creationId xmlns:a16="http://schemas.microsoft.com/office/drawing/2014/main" id="{BF3BE36F-7C9B-C601-A605-95E37F730529}"/>
              </a:ext>
            </a:extLst>
          </p:cNvPr>
          <p:cNvSpPr txBox="1"/>
          <p:nvPr/>
        </p:nvSpPr>
        <p:spPr>
          <a:xfrm>
            <a:off x="24547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 Topics</a:t>
            </a:r>
          </a:p>
        </p:txBody>
      </p:sp>
      <p:sp>
        <p:nvSpPr>
          <p:cNvPr id="9" name="TextBox 8">
            <a:extLst>
              <a:ext uri="{FF2B5EF4-FFF2-40B4-BE49-F238E27FC236}">
                <a16:creationId xmlns:a16="http://schemas.microsoft.com/office/drawing/2014/main" id="{694F34CC-F5D1-FDD9-B1B5-5083BF658DDE}"/>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605668669"/>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03771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role in crisis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66626" y="1978794"/>
            <a:ext cx="10660504"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Today, social media play an important role in disaster and crisis events with significant national security implications, enabling citizens’ involvement through the provision, seeking and brokering of information, connecting those within and outside the event’s geographical space, with implications for both the informal and the formal response effort. </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In this context, often characterized by underdeveloped and degraded operational environments, public safety and security organizations are required to deal with the new trend of a digitally enabled social arena in disasters and crises. Social media indeed qualify as changing the rules of the game, forging a loudly silent transformation from a need-to-know to a need-to-share principle and from a command and control to a connect and collaborate paradigm.</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28A09AEC-6414-3CB1-8598-915C79D03535}"/>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453160229"/>
      </p:ext>
    </p:extLst>
  </p:cSld>
  <p:clrMapOvr>
    <a:masterClrMapping/>
  </p:clrMapOvr>
  <mc:AlternateContent xmlns:mc="http://schemas.openxmlformats.org/markup-compatibility/2006" xmlns:p14="http://schemas.microsoft.com/office/powerpoint/2010/main">
    <mc:Choice Requires="p14">
      <p:transition p14:dur="10" advTm="331000"/>
    </mc:Choice>
    <mc:Fallback xmlns="">
      <p:transition advTm="33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8933" y="2200532"/>
            <a:ext cx="10595337" cy="3816429"/>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can provide a window into social networks in times of crisis or disaster. The rapid reaction time of microblogging creates potential to track reactions to such events in near real time, to assess damage and suffering, and to identify individuals and networks of interest, if the relevant communications can be recognized from within the larger stream.</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This provides opportunities for performance improvements in emergency management, law-enforcement, and for more effective government communication and improved transparency.</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If such knowledge were available to everyday citizens, they might benefit from a richer understanding of information and resource flow in extreme circumstances. </a:t>
            </a:r>
          </a:p>
        </p:txBody>
      </p:sp>
      <p:sp>
        <p:nvSpPr>
          <p:cNvPr id="7" name="TextBox 6">
            <a:extLst>
              <a:ext uri="{FF2B5EF4-FFF2-40B4-BE49-F238E27FC236}">
                <a16:creationId xmlns:a16="http://schemas.microsoft.com/office/drawing/2014/main" id="{5AC0DC50-3FA1-37E3-8A83-DA72A7F638D2}"/>
              </a:ext>
            </a:extLst>
          </p:cNvPr>
          <p:cNvSpPr txBox="1"/>
          <p:nvPr/>
        </p:nvSpPr>
        <p:spPr>
          <a:xfrm>
            <a:off x="2334679" y="103771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role in crisis</a:t>
            </a:r>
          </a:p>
        </p:txBody>
      </p:sp>
      <p:sp>
        <p:nvSpPr>
          <p:cNvPr id="8" name="TextBox 7">
            <a:extLst>
              <a:ext uri="{FF2B5EF4-FFF2-40B4-BE49-F238E27FC236}">
                <a16:creationId xmlns:a16="http://schemas.microsoft.com/office/drawing/2014/main" id="{0ED6A3E2-190D-53B5-3355-D640100C5477}"/>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132780929"/>
      </p:ext>
    </p:extLst>
  </p:cSld>
  <p:clrMapOvr>
    <a:masterClrMapping/>
  </p:clrMapOvr>
  <mc:AlternateContent xmlns:mc="http://schemas.openxmlformats.org/markup-compatibility/2006" xmlns:p14="http://schemas.microsoft.com/office/powerpoint/2010/main">
    <mc:Choice Requires="p14">
      <p:transition p14:dur="10" advTm="269000"/>
    </mc:Choice>
    <mc:Fallback xmlns="">
      <p:transition advTm="26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43223" y="2131005"/>
            <a:ext cx="10503897" cy="3816429"/>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They might be better able to contribute to response and recovery by sharing personal knowledge or observation more effectively. Their ability to gather critical information or resources in a timely fashion could be magnified. To the degree that the social networks that emerge in times of crisis have some common core prior to the emergency, it might even be possible to proactively nurture, or plug into, these networks.</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In today’s current digital age where an estimated 3.53 billion people worldwide are active on at least one social media platform (Statista 2019), the power of social media for crisis communication cannot and should not be ignored. Social media is a tool that enables information about a crisis to reach global audiences within seconds. </a:t>
            </a:r>
          </a:p>
        </p:txBody>
      </p:sp>
      <p:sp>
        <p:nvSpPr>
          <p:cNvPr id="7" name="TextBox 6">
            <a:extLst>
              <a:ext uri="{FF2B5EF4-FFF2-40B4-BE49-F238E27FC236}">
                <a16:creationId xmlns:a16="http://schemas.microsoft.com/office/drawing/2014/main" id="{A59C5799-B94F-0E0D-E2A9-A18680F53D25}"/>
              </a:ext>
            </a:extLst>
          </p:cNvPr>
          <p:cNvSpPr txBox="1"/>
          <p:nvPr/>
        </p:nvSpPr>
        <p:spPr>
          <a:xfrm>
            <a:off x="2334679" y="103771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role in crisis</a:t>
            </a:r>
          </a:p>
        </p:txBody>
      </p:sp>
      <p:sp>
        <p:nvSpPr>
          <p:cNvPr id="8" name="TextBox 7">
            <a:extLst>
              <a:ext uri="{FF2B5EF4-FFF2-40B4-BE49-F238E27FC236}">
                <a16:creationId xmlns:a16="http://schemas.microsoft.com/office/drawing/2014/main" id="{CA04436A-0C79-144D-E769-9D3573FAD774}"/>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077999386"/>
      </p:ext>
    </p:extLst>
  </p:cSld>
  <p:clrMapOvr>
    <a:masterClrMapping/>
  </p:clrMapOvr>
  <mc:AlternateContent xmlns:mc="http://schemas.openxmlformats.org/markup-compatibility/2006" xmlns:p14="http://schemas.microsoft.com/office/powerpoint/2010/main">
    <mc:Choice Requires="p14">
      <p:transition p14:dur="10" advTm="336000"/>
    </mc:Choice>
    <mc:Fallback xmlns="">
      <p:transition advTm="33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14823" y="2101708"/>
            <a:ext cx="10769457" cy="3816429"/>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Through the power of the Internet and Web people are able to obtain, comment on, and share information about a crisis even when they are not directly involved or impacted. As more and more users share crisis news, information can easily become distorted. Therefore, it is critical that organizations use social media to both monitor the discussions surrounding the crisis and communicate reliable information.</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While social media enables crisis information to spread rapidly and vastly, it also provides organizations and destination managers with the opportunity to use these tools effectively to mitigate the negative outcomes of a crisis. Therefore, employing social media in crisis communication is vital to crisis management and the management of perceptions.</a:t>
            </a:r>
          </a:p>
        </p:txBody>
      </p:sp>
      <p:sp>
        <p:nvSpPr>
          <p:cNvPr id="7" name="TextBox 6">
            <a:extLst>
              <a:ext uri="{FF2B5EF4-FFF2-40B4-BE49-F238E27FC236}">
                <a16:creationId xmlns:a16="http://schemas.microsoft.com/office/drawing/2014/main" id="{B7634702-D19B-7D3C-15F1-AD194168688D}"/>
              </a:ext>
            </a:extLst>
          </p:cNvPr>
          <p:cNvSpPr txBox="1"/>
          <p:nvPr/>
        </p:nvSpPr>
        <p:spPr>
          <a:xfrm>
            <a:off x="2334679" y="103771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role in crisis</a:t>
            </a:r>
          </a:p>
        </p:txBody>
      </p:sp>
      <p:sp>
        <p:nvSpPr>
          <p:cNvPr id="8" name="TextBox 7">
            <a:extLst>
              <a:ext uri="{FF2B5EF4-FFF2-40B4-BE49-F238E27FC236}">
                <a16:creationId xmlns:a16="http://schemas.microsoft.com/office/drawing/2014/main" id="{14EF79A9-7022-35D1-F558-D21F4F982A96}"/>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736234172"/>
      </p:ext>
    </p:extLst>
  </p:cSld>
  <p:clrMapOvr>
    <a:masterClrMapping/>
  </p:clrMapOvr>
  <mc:AlternateContent xmlns:mc="http://schemas.openxmlformats.org/markup-compatibility/2006" xmlns:p14="http://schemas.microsoft.com/office/powerpoint/2010/main">
    <mc:Choice Requires="p14">
      <p:transition p14:dur="10" advTm="174000"/>
    </mc:Choice>
    <mc:Fallback xmlns="">
      <p:transition advTm="17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31907" y="1120621"/>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VII. Conclusion.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771" y="2308932"/>
            <a:ext cx="10412457" cy="3477875"/>
          </a:xfrm>
          <a:prstGeom prst="rect">
            <a:avLst/>
          </a:prstGeom>
          <a:noFill/>
        </p:spPr>
        <p:txBody>
          <a:bodyPr wrap="square" rtlCol="0">
            <a:spAutoFit/>
          </a:bodyPr>
          <a:lstStyle/>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is an increasingly important element in a successful crisis management. </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power of the social web has created both opportunities and threats that management need to consider.</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A business’ reputation never only depends on company management, but also on what is said about it in social media.</a:t>
            </a:r>
          </a:p>
          <a:p>
            <a:pPr marL="342900"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Social Media has become a powerful tool for communicating directly with consumers and engaging them with targeted content and creative contests. PR professionals have adapted to the usage of social media platforms to enhance the reach of the organizations they represent.</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ECC18FF1-CB01-4470-8D13-3861C445B1C6}"/>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764104226"/>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97617" y="1085796"/>
            <a:ext cx="633846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VIII. Recommended References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08688" y="2124470"/>
            <a:ext cx="10598452" cy="4247317"/>
          </a:xfrm>
          <a:prstGeom prst="rect">
            <a:avLst/>
          </a:prstGeom>
          <a:noFill/>
        </p:spPr>
        <p:txBody>
          <a:bodyPr wrap="square" rtlCol="0">
            <a:spAutoFit/>
          </a:bodyPr>
          <a:lstStyle/>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Akhgar</a:t>
            </a:r>
            <a:r>
              <a:rPr lang="en-US" sz="1800" dirty="0">
                <a:effectLst/>
                <a:latin typeface="Times New Roman" panose="02020603050405020304" pitchFamily="18" charset="0"/>
                <a:ea typeface="Times New Roman" panose="02020603050405020304" pitchFamily="18" charset="0"/>
              </a:rPr>
              <a:t>, B., </a:t>
            </a:r>
            <a:r>
              <a:rPr lang="en-US" sz="1800" dirty="0" err="1">
                <a:effectLst/>
                <a:latin typeface="Times New Roman" panose="02020603050405020304" pitchFamily="18" charset="0"/>
                <a:ea typeface="Times New Roman" panose="02020603050405020304" pitchFamily="18" charset="0"/>
              </a:rPr>
              <a:t>Staniforth</a:t>
            </a:r>
            <a:r>
              <a:rPr lang="en-US" sz="1800" dirty="0">
                <a:effectLst/>
                <a:latin typeface="Times New Roman" panose="02020603050405020304" pitchFamily="18" charset="0"/>
                <a:ea typeface="Times New Roman" panose="02020603050405020304" pitchFamily="18" charset="0"/>
              </a:rPr>
              <a:t>, A., &amp; Waddington, D. (2018). </a:t>
            </a:r>
            <a:r>
              <a:rPr lang="en-US" sz="1800" i="1" dirty="0">
                <a:effectLst/>
                <a:latin typeface="Times New Roman" panose="02020603050405020304" pitchFamily="18" charset="0"/>
                <a:ea typeface="Times New Roman" panose="02020603050405020304" pitchFamily="18" charset="0"/>
              </a:rPr>
              <a:t>Application of social media in Crisis Management Advanced Sciences and Technologies for Security Applications</a:t>
            </a:r>
            <a:r>
              <a:rPr lang="en-US" sz="1800" dirty="0">
                <a:effectLst/>
                <a:latin typeface="Times New Roman" panose="02020603050405020304" pitchFamily="18" charset="0"/>
                <a:ea typeface="Times New Roman" panose="02020603050405020304" pitchFamily="18" charset="0"/>
              </a:rPr>
              <a:t>. Springer International Publishing.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Al </a:t>
            </a:r>
            <a:r>
              <a:rPr lang="en-US" sz="1800" dirty="0" err="1">
                <a:effectLst/>
                <a:latin typeface="Times New Roman" panose="02020603050405020304" pitchFamily="18" charset="0"/>
                <a:ea typeface="Times New Roman" panose="02020603050405020304" pitchFamily="18" charset="0"/>
              </a:rPr>
              <a:t>Jaberi</a:t>
            </a:r>
            <a:r>
              <a:rPr lang="en-US" sz="1800" dirty="0">
                <a:effectLst/>
                <a:latin typeface="Times New Roman" panose="02020603050405020304" pitchFamily="18" charset="0"/>
                <a:ea typeface="Times New Roman" panose="02020603050405020304" pitchFamily="18" charset="0"/>
              </a:rPr>
              <a:t>, A. M., &amp; </a:t>
            </a:r>
            <a:r>
              <a:rPr lang="en-US" sz="1800" dirty="0" err="1">
                <a:effectLst/>
                <a:latin typeface="Times New Roman" panose="02020603050405020304" pitchFamily="18" charset="0"/>
                <a:ea typeface="Times New Roman" panose="02020603050405020304" pitchFamily="18" charset="0"/>
              </a:rPr>
              <a:t>Qawasmeh</a:t>
            </a:r>
            <a:r>
              <a:rPr lang="en-US" sz="1800" dirty="0">
                <a:effectLst/>
                <a:latin typeface="Times New Roman" panose="02020603050405020304" pitchFamily="18" charset="0"/>
                <a:ea typeface="Times New Roman" panose="02020603050405020304" pitchFamily="18" charset="0"/>
              </a:rPr>
              <a:t>, F. (2020). The impact of using social media in crisis management according to employees perspectives. </a:t>
            </a:r>
            <a:r>
              <a:rPr lang="en-US" sz="1800" i="1" dirty="0">
                <a:effectLst/>
                <a:latin typeface="Times New Roman" panose="02020603050405020304" pitchFamily="18" charset="0"/>
                <a:ea typeface="Times New Roman" panose="02020603050405020304" pitchFamily="18" charset="0"/>
              </a:rPr>
              <a:t>International Journal of Academic Research in Business and Social Sciences</a:t>
            </a:r>
            <a:r>
              <a:rPr lang="en-US"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10</a:t>
            </a:r>
            <a:r>
              <a:rPr lang="en-US" sz="1800" dirty="0">
                <a:effectLst/>
                <a:latin typeface="Times New Roman" panose="02020603050405020304" pitchFamily="18" charset="0"/>
                <a:ea typeface="Times New Roman" panose="02020603050405020304" pitchFamily="18" charset="0"/>
              </a:rPr>
              <a:t>(11). https://doi.org/10.6007/ijarbss/v10-i11/8130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Austin, L. L., &amp; </a:t>
            </a:r>
            <a:r>
              <a:rPr lang="en-US" sz="1800" dirty="0" err="1">
                <a:effectLst/>
                <a:latin typeface="Times New Roman" panose="02020603050405020304" pitchFamily="18" charset="0"/>
                <a:ea typeface="Times New Roman" panose="02020603050405020304" pitchFamily="18" charset="0"/>
              </a:rPr>
              <a:t>Jin</a:t>
            </a:r>
            <a:r>
              <a:rPr lang="en-US" sz="1800" dirty="0">
                <a:effectLst/>
                <a:latin typeface="Times New Roman" panose="02020603050405020304" pitchFamily="18" charset="0"/>
                <a:ea typeface="Times New Roman" panose="02020603050405020304" pitchFamily="18" charset="0"/>
              </a:rPr>
              <a:t>, Y. (2022). </a:t>
            </a:r>
            <a:r>
              <a:rPr lang="en-US" sz="1800" i="1" dirty="0">
                <a:effectLst/>
                <a:latin typeface="Times New Roman" panose="02020603050405020304" pitchFamily="18" charset="0"/>
                <a:ea typeface="Times New Roman" panose="02020603050405020304" pitchFamily="18" charset="0"/>
              </a:rPr>
              <a:t>Social Media and Crisis Communication</a:t>
            </a:r>
            <a:r>
              <a:rPr lang="en-US" sz="1800" dirty="0">
                <a:effectLst/>
                <a:latin typeface="Times New Roman" panose="02020603050405020304" pitchFamily="18" charset="0"/>
                <a:ea typeface="Times New Roman" panose="02020603050405020304" pitchFamily="18" charset="0"/>
              </a:rPr>
              <a:t>. Routledge.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Barbe, D., &amp; Pennington-Gray, L. (2020). Social Media and Crisis Communication in Tourism and Hospitality.</a:t>
            </a:r>
          </a:p>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BradleyPenuel</a:t>
            </a:r>
            <a:r>
              <a:rPr lang="en-US" sz="1800" dirty="0">
                <a:effectLst/>
                <a:latin typeface="Times New Roman" panose="02020603050405020304" pitchFamily="18" charset="0"/>
                <a:ea typeface="Times New Roman" panose="02020603050405020304" pitchFamily="18" charset="0"/>
              </a:rPr>
              <a:t>, K., Statler, M., &amp; Hagen, R. (2013, March 1). </a:t>
            </a:r>
            <a:r>
              <a:rPr lang="en-US" sz="1800" i="1" dirty="0">
                <a:effectLst/>
                <a:latin typeface="Times New Roman" panose="02020603050405020304" pitchFamily="18" charset="0"/>
                <a:ea typeface="Times New Roman" panose="02020603050405020304" pitchFamily="18" charset="0"/>
              </a:rPr>
              <a:t>Encyclopedia of crisis management</a:t>
            </a:r>
            <a:r>
              <a:rPr lang="en-US" sz="1800" dirty="0">
                <a:effectLst/>
                <a:latin typeface="Times New Roman" panose="02020603050405020304" pitchFamily="18" charset="0"/>
                <a:ea typeface="Times New Roman" panose="02020603050405020304" pitchFamily="18" charset="0"/>
              </a:rPr>
              <a:t>. Sage Knowledge. Retrieved May 6, 2023, from https://doi.org/10.4135/9781452275956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Christopher Chan, J. (n.d.). 1 THE ROLE OF SOCIAL MEDIA IN CRISIS PREPAREDNESS, RESPONSE AND RECOVERY . Retrieved May 6, 2023, from https://www.oecd.org/governance/risk/The%20role%20of%20Social%20media%20in%20crisis%20preparedness,%20response%20and%20recovery.pdf </a:t>
            </a:r>
          </a:p>
          <a:p>
            <a:endParaRPr lang="en-US" sz="1800"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277CBF77-D8B7-EC3B-8094-7CED09290F83}"/>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670555189"/>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60098" y="2050810"/>
            <a:ext cx="10632742" cy="3970318"/>
          </a:xfrm>
          <a:prstGeom prst="rect">
            <a:avLst/>
          </a:prstGeom>
          <a:noFill/>
        </p:spPr>
        <p:txBody>
          <a:bodyPr wrap="square" rtlCol="0">
            <a:spAutoFit/>
          </a:bodyPr>
          <a:lstStyle/>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Civelek</a:t>
            </a:r>
            <a:r>
              <a:rPr lang="en-US" sz="1800" dirty="0">
                <a:effectLst/>
                <a:latin typeface="Times New Roman" panose="02020603050405020304" pitchFamily="18" charset="0"/>
                <a:ea typeface="Times New Roman" panose="02020603050405020304" pitchFamily="18" charset="0"/>
              </a:rPr>
              <a:t>, Mustafa &amp; </a:t>
            </a:r>
            <a:r>
              <a:rPr lang="en-US" sz="1800" dirty="0" err="1">
                <a:effectLst/>
                <a:latin typeface="Times New Roman" panose="02020603050405020304" pitchFamily="18" charset="0"/>
                <a:ea typeface="Times New Roman" panose="02020603050405020304" pitchFamily="18" charset="0"/>
              </a:rPr>
              <a:t>Çemberci</a:t>
            </a:r>
            <a:r>
              <a:rPr lang="en-US" sz="1800" dirty="0">
                <a:effectLst/>
                <a:latin typeface="Times New Roman" panose="02020603050405020304" pitchFamily="18" charset="0"/>
                <a:ea typeface="Times New Roman" panose="02020603050405020304" pitchFamily="18" charset="0"/>
              </a:rPr>
              <a:t>, Murat &amp; </a:t>
            </a:r>
            <a:r>
              <a:rPr lang="en-US" sz="1800" dirty="0" err="1">
                <a:effectLst/>
                <a:latin typeface="Times New Roman" panose="02020603050405020304" pitchFamily="18" charset="0"/>
                <a:ea typeface="Times New Roman" panose="02020603050405020304" pitchFamily="18" charset="0"/>
              </a:rPr>
              <a:t>Eralp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Erdem</a:t>
            </a:r>
            <a:r>
              <a:rPr lang="en-US" sz="1800" dirty="0">
                <a:effectLst/>
                <a:latin typeface="Times New Roman" panose="02020603050405020304" pitchFamily="18" charset="0"/>
                <a:ea typeface="Times New Roman" panose="02020603050405020304" pitchFamily="18" charset="0"/>
              </a:rPr>
              <a:t>. (2016). The Role of Social Media in Crisis Communication and Crisis Management. International Journal of Research in Business and Social Science. 5. 111-120. 10.20525/ijrbs.v5i3.279.</a:t>
            </a:r>
          </a:p>
          <a:p>
            <a:pPr marL="285750" indent="-285750">
              <a:buFont typeface="Wingdings" panose="05000000000000000000" pitchFamily="2" charset="2"/>
              <a:buChar char="§"/>
            </a:pPr>
            <a:r>
              <a:rPr lang="en-US" sz="1800" dirty="0" err="1">
                <a:effectLst/>
                <a:latin typeface="Times New Roman" panose="02020603050405020304" pitchFamily="18" charset="0"/>
                <a:ea typeface="Times New Roman" panose="02020603050405020304" pitchFamily="18" charset="0"/>
              </a:rPr>
              <a:t>Erdemir</a:t>
            </a:r>
            <a:r>
              <a:rPr lang="en-US" sz="1800" dirty="0">
                <a:effectLst/>
                <a:latin typeface="Times New Roman" panose="02020603050405020304" pitchFamily="18" charset="0"/>
                <a:ea typeface="Times New Roman" panose="02020603050405020304" pitchFamily="18" charset="0"/>
              </a:rPr>
              <a:t>, A. (2019). Chapter One. In Crisis communication in the digital age: Manage or rampage (pp. 1–28). essay, Cambridge Scholars Publishing. Retrieved May 6, 2023, from https://www.cambridgescholars.com/resources/pdfs/978-1-5275-2156-8-sample.pdf.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Eriksson, M. (2018). Lessons for crisis communication on Social Media: A systematic review of what research tells the practice. International Journal of Strategic Communication, 12(5), 526–551. https://doi.org/10.1080/1553118x.2018.1510405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Ford, T. N. (2011). (dissertation). Social Media and Crisis Communication: Theories and Best Practices. Retrieved May 2023, from https://curve.carleton.ca/system/files/etd/ddcff2d7-8736-42cd-95e9-49ff576ae048/etd_pdf/4f7d21a69ae0c0bbca5189a840d2e106/ford-socialmediaandcrisiscommunicationtheories.pdf. </a:t>
            </a:r>
          </a:p>
          <a:p>
            <a:pPr marL="285750" indent="-285750">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rPr>
              <a:t>John, B. S., &amp; Pearson, Y. E. (2017). Crisis communication and crisis management: An ethical approach. Sage. </a:t>
            </a:r>
          </a:p>
        </p:txBody>
      </p:sp>
      <p:sp>
        <p:nvSpPr>
          <p:cNvPr id="7" name="TextBox 6">
            <a:extLst>
              <a:ext uri="{FF2B5EF4-FFF2-40B4-BE49-F238E27FC236}">
                <a16:creationId xmlns:a16="http://schemas.microsoft.com/office/drawing/2014/main" id="{4F8C5BDD-3346-B02D-5951-567C1FEB76B0}"/>
              </a:ext>
            </a:extLst>
          </p:cNvPr>
          <p:cNvSpPr txBox="1"/>
          <p:nvPr/>
        </p:nvSpPr>
        <p:spPr>
          <a:xfrm>
            <a:off x="2397617" y="1085796"/>
            <a:ext cx="633846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VIII. Recommended References</a:t>
            </a:r>
          </a:p>
        </p:txBody>
      </p:sp>
      <p:sp>
        <p:nvSpPr>
          <p:cNvPr id="8" name="TextBox 7">
            <a:extLst>
              <a:ext uri="{FF2B5EF4-FFF2-40B4-BE49-F238E27FC236}">
                <a16:creationId xmlns:a16="http://schemas.microsoft.com/office/drawing/2014/main" id="{18C72C0F-4562-42EF-79F3-82ED517D9007}"/>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230501194"/>
      </p:ext>
    </p:extLst>
  </p:cSld>
  <p:clrMapOvr>
    <a:masterClrMapping/>
  </p:clrMapOvr>
  <mc:AlternateContent xmlns:mc="http://schemas.openxmlformats.org/markup-compatibility/2006" xmlns:p14="http://schemas.microsoft.com/office/powerpoint/2010/main">
    <mc:Choice Requires="p14">
      <p:transition p14:dur="10" advTm="7000"/>
    </mc:Choice>
    <mc:Fallback xmlns="">
      <p:transition advTm="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17220" y="2061980"/>
            <a:ext cx="10824210" cy="4016484"/>
          </a:xfrm>
          <a:prstGeom prst="rect">
            <a:avLst/>
          </a:prstGeom>
          <a:noFill/>
        </p:spPr>
        <p:txBody>
          <a:bodyPr wrap="square" rtlCol="0">
            <a:spAutoFit/>
          </a:bodyPr>
          <a:lstStyle/>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MARIE VAN DEN HURK, A. N. N. (2013). New Dynamics in Social and Crisis Communications. In Social Media Crisis Communications (pp. 31–42). essay, Pearson Education. Retrieved May 6, 2023, from https://mindthegapcyber.com/social-media-crisis-communications/. </a:t>
            </a:r>
          </a:p>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Timothy Coombs, W., &amp; J. Holladay, S. (2010). The Handbook of Crisis Communication. Retrieved May 6, 2023, from https://www.unisabana.edu.co/fileadmin/Archivos_de_usuario/Imagenes/Imagenes_Programas/Imagenes_Posgrados/Facultad_de_Educacion/Maestria_Dir_Gestion_Inst_Educativas/The_Handbook_of_Crisis_Communication.Coombs_y_Holladay.pdf </a:t>
            </a:r>
          </a:p>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Ward, C. A. (2011, June). Social Media and Crisis Communication: Are organizations using social media in times of crisis? (dissertation). SOCIAL MEDIA AND CRISIS COMMUNICATION: ARE ORGANIZATIONS USING SOCIAL MEDIA IN TIMES OF CRISIS? Retrieved May 2023, from https://cardinalscholar.bsu.edu/bitstream/handle/123456789/195041/WardC_2011-3_BODY.pdf?sequence=1. </a:t>
            </a:r>
          </a:p>
          <a:p>
            <a:pPr marL="285750" indent="-285750">
              <a:buFont typeface="Wingdings" panose="05000000000000000000" pitchFamily="2" charset="2"/>
              <a:buChar char="§"/>
            </a:pPr>
            <a:r>
              <a:rPr lang="en-US" sz="17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p:txBody>
      </p:sp>
      <p:sp>
        <p:nvSpPr>
          <p:cNvPr id="7" name="TextBox 6">
            <a:extLst>
              <a:ext uri="{FF2B5EF4-FFF2-40B4-BE49-F238E27FC236}">
                <a16:creationId xmlns:a16="http://schemas.microsoft.com/office/drawing/2014/main" id="{E0E9588B-3AED-B899-F891-73301D9012FD}"/>
              </a:ext>
            </a:extLst>
          </p:cNvPr>
          <p:cNvSpPr txBox="1"/>
          <p:nvPr/>
        </p:nvSpPr>
        <p:spPr>
          <a:xfrm>
            <a:off x="2397617" y="1085796"/>
            <a:ext cx="633846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VIII. Recommended References</a:t>
            </a:r>
          </a:p>
        </p:txBody>
      </p:sp>
      <p:sp>
        <p:nvSpPr>
          <p:cNvPr id="8" name="TextBox 7">
            <a:extLst>
              <a:ext uri="{FF2B5EF4-FFF2-40B4-BE49-F238E27FC236}">
                <a16:creationId xmlns:a16="http://schemas.microsoft.com/office/drawing/2014/main" id="{40558752-0ACD-6CC3-03CE-C011093AD425}"/>
              </a:ext>
            </a:extLst>
          </p:cNvPr>
          <p:cNvSpPr txBox="1"/>
          <p:nvPr/>
        </p:nvSpPr>
        <p:spPr>
          <a:xfrm>
            <a:off x="983312" y="1206989"/>
            <a:ext cx="1351367" cy="584775"/>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Orientation Lecture</a:t>
            </a:r>
          </a:p>
        </p:txBody>
      </p:sp>
    </p:spTree>
    <p:extLst>
      <p:ext uri="{BB962C8B-B14F-4D97-AF65-F5344CB8AC3E}">
        <p14:creationId xmlns:p14="http://schemas.microsoft.com/office/powerpoint/2010/main" val="1229516137"/>
      </p:ext>
    </p:extLst>
  </p:cSld>
  <p:clrMapOvr>
    <a:masterClrMapping/>
  </p:clrMapOvr>
  <mc:AlternateContent xmlns:mc="http://schemas.openxmlformats.org/markup-compatibility/2006" xmlns:p14="http://schemas.microsoft.com/office/powerpoint/2010/main">
    <mc:Choice Requires="p14">
      <p:transition p14:dur="10" advTm="20000"/>
    </mc:Choice>
    <mc:Fallback xmlns="">
      <p:transition advTm="2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5332392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E89409-85B5-4946-873B-472DA5E91931}"/>
</file>

<file path=customXml/itemProps2.xml><?xml version="1.0" encoding="utf-8"?>
<ds:datastoreItem xmlns:ds="http://schemas.openxmlformats.org/officeDocument/2006/customXml" ds:itemID="{2ACB5439-F9C0-4ED1-8077-BDEA900D5EB0}"/>
</file>

<file path=customXml/itemProps3.xml><?xml version="1.0" encoding="utf-8"?>
<ds:datastoreItem xmlns:ds="http://schemas.openxmlformats.org/officeDocument/2006/customXml" ds:itemID="{0028CA20-B163-4F74-B6BE-2CD01120DEA6}"/>
</file>

<file path=docProps/app.xml><?xml version="1.0" encoding="utf-8"?>
<Properties xmlns="http://schemas.openxmlformats.org/officeDocument/2006/extended-properties" xmlns:vt="http://schemas.openxmlformats.org/officeDocument/2006/docPropsVTypes">
  <TotalTime>1940</TotalTime>
  <Words>2190</Words>
  <Application>Microsoft Office PowerPoint</Application>
  <PresentationFormat>Widescreen</PresentationFormat>
  <Paragraphs>172</Paragraphs>
  <Slides>27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Alexandria</vt:lpstr>
      <vt:lpstr>Arial</vt:lpstr>
      <vt:lpstr>Calibri</vt:lpstr>
      <vt:lpstr>Calibri Light</vt:lpstr>
      <vt:lpstr>Noto Sans Symbols</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34</cp:revision>
  <dcterms:created xsi:type="dcterms:W3CDTF">2023-04-29T09:08:23Z</dcterms:created>
  <dcterms:modified xsi:type="dcterms:W3CDTF">2025-05-13T09:16:02Z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