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Lst>
  <p:sldSz cy="6858000" cx="12192000"/>
  <p:notesSz cx="6858000" cy="9144000"/>
  <p:embeddedFontLst>
    <p:embeddedFont>
      <p:font typeface="Tajawal Medium"/>
      <p:regular r:id="rId47"/>
      <p:bold r:id="rId4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3840">
          <p15:clr>
            <a:srgbClr val="000000"/>
          </p15:clr>
        </p15:guide>
      </p15:sldGuideLst>
    </p:ext>
    <p:ext uri="GoogleSlidesCustomDataVersion2">
      <go:slidesCustomData xmlns:go="http://customooxmlschemas.google.com/" r:id="rId49" roundtripDataSignature="AMtx7mgLmcj0SVw+rnG/sBbDkA3JbpSj0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4E298687-9EEA-4193-AC59-43651B44DBFD}">
  <a:tblStyle styleId="{4E298687-9EEA-4193-AC59-43651B44DBFD}"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8EBF5"/>
          </a:solidFill>
        </a:fill>
      </a:tcStyle>
    </a:wholeTbl>
    <a:band1H>
      <a:tcTxStyle/>
      <a:tcStyle>
        <a:fill>
          <a:solidFill>
            <a:srgbClr val="CDD4EA"/>
          </a:solidFill>
        </a:fill>
      </a:tcStyle>
    </a:band1H>
    <a:band2H>
      <a:tcTxStyle/>
    </a:band2H>
    <a:band1V>
      <a:tcTxStyle/>
      <a:tcStyle>
        <a:fill>
          <a:solidFill>
            <a:srgbClr val="CDD4EA"/>
          </a:solidFill>
        </a:fill>
      </a:tcStyle>
    </a:band1V>
    <a:band2V>
      <a:tcTxStyle/>
    </a:band2V>
    <a:lastCol>
      <a:tcTxStyle b="on" i="off">
        <a:font>
          <a:latin typeface="Arial"/>
          <a:ea typeface="Arial"/>
          <a:cs typeface="Arial"/>
        </a:font>
        <a:schemeClr val="lt1"/>
      </a:tcTxStyle>
      <a:tcStyle>
        <a:fill>
          <a:solidFill>
            <a:schemeClr val="accent1"/>
          </a:solidFill>
        </a:fill>
      </a:tcStyle>
    </a:lastCol>
    <a:firstCol>
      <a:tcTxStyle b="on" i="off">
        <a:font>
          <a:latin typeface="Arial"/>
          <a:ea typeface="Arial"/>
          <a:cs typeface="Arial"/>
        </a:font>
        <a:schemeClr val="lt1"/>
      </a:tcTxStyle>
      <a:tcStyle>
        <a:fill>
          <a:solidFill>
            <a:schemeClr val="accent1"/>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384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42" Type="http://schemas.openxmlformats.org/officeDocument/2006/relationships/slide" Target="slides/slide36.xml"/><Relationship Id="rId41" Type="http://schemas.openxmlformats.org/officeDocument/2006/relationships/slide" Target="slides/slide35.xml"/><Relationship Id="rId44" Type="http://schemas.openxmlformats.org/officeDocument/2006/relationships/slide" Target="slides/slide38.xml"/><Relationship Id="rId43" Type="http://schemas.openxmlformats.org/officeDocument/2006/relationships/slide" Target="slides/slide37.xml"/><Relationship Id="rId46" Type="http://schemas.openxmlformats.org/officeDocument/2006/relationships/slide" Target="slides/slide40.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48" Type="http://schemas.openxmlformats.org/officeDocument/2006/relationships/font" Target="fonts/TajawalMedium-bold.fntdata"/><Relationship Id="rId47" Type="http://schemas.openxmlformats.org/officeDocument/2006/relationships/font" Target="fonts/TajawalMedium-regular.fntdata"/><Relationship Id="rId49" Type="http://customschemas.google.com/relationships/presentationmetadata" Target="meta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33" Type="http://schemas.openxmlformats.org/officeDocument/2006/relationships/slide" Target="slides/slide27.xml"/><Relationship Id="rId32" Type="http://schemas.openxmlformats.org/officeDocument/2006/relationships/slide" Target="slides/slide26.xml"/><Relationship Id="rId35" Type="http://schemas.openxmlformats.org/officeDocument/2006/relationships/slide" Target="slides/slide29.xml"/><Relationship Id="rId34" Type="http://schemas.openxmlformats.org/officeDocument/2006/relationships/slide" Target="slides/slide28.xml"/><Relationship Id="rId37" Type="http://schemas.openxmlformats.org/officeDocument/2006/relationships/slide" Target="slides/slide31.xml"/><Relationship Id="rId36" Type="http://schemas.openxmlformats.org/officeDocument/2006/relationships/slide" Target="slides/slide30.xml"/><Relationship Id="rId39" Type="http://schemas.openxmlformats.org/officeDocument/2006/relationships/slide" Target="slides/slide33.xml"/><Relationship Id="rId38" Type="http://schemas.openxmlformats.org/officeDocument/2006/relationships/slide" Target="slides/slide32.xml"/><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29" Type="http://schemas.openxmlformats.org/officeDocument/2006/relationships/slide" Target="slides/slide23.xml"/><Relationship Id="rId11" Type="http://schemas.openxmlformats.org/officeDocument/2006/relationships/slide" Target="slides/slide5.xml"/><Relationship Id="rId10" Type="http://schemas.openxmlformats.org/officeDocument/2006/relationships/slide" Target="slides/slide4.xml"/><Relationship Id="rId13" Type="http://schemas.openxmlformats.org/officeDocument/2006/relationships/slide" Target="slides/slide7.xml"/><Relationship Id="rId12" Type="http://schemas.openxmlformats.org/officeDocument/2006/relationships/slide" Target="slides/slide6.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2" name="Google Shape;82;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83" name="Google Shape;83;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3" name="Google Shape;113;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4" name="Google Shape;114;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6" name="Google Shape;126;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9" name="Google Shape;139;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3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2" name="Google Shape;152;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3" name="Shape 163"/>
        <p:cNvGrpSpPr/>
        <p:nvPr/>
      </p:nvGrpSpPr>
      <p:grpSpPr>
        <a:xfrm>
          <a:off x="0" y="0"/>
          <a:ext cx="0" cy="0"/>
          <a:chOff x="0" y="0"/>
          <a:chExt cx="0" cy="0"/>
        </a:xfrm>
      </p:grpSpPr>
      <p:sp>
        <p:nvSpPr>
          <p:cNvPr id="164" name="Google Shape;164;p3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5" name="Google Shape;165;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6" name="Shape 176"/>
        <p:cNvGrpSpPr/>
        <p:nvPr/>
      </p:nvGrpSpPr>
      <p:grpSpPr>
        <a:xfrm>
          <a:off x="0" y="0"/>
          <a:ext cx="0" cy="0"/>
          <a:chOff x="0" y="0"/>
          <a:chExt cx="0" cy="0"/>
        </a:xfrm>
      </p:grpSpPr>
      <p:sp>
        <p:nvSpPr>
          <p:cNvPr id="177" name="Google Shape;177;p3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8" name="Google Shape;178;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3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91" name="Google Shape;19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 name="Shape 201"/>
        <p:cNvGrpSpPr/>
        <p:nvPr/>
      </p:nvGrpSpPr>
      <p:grpSpPr>
        <a:xfrm>
          <a:off x="0" y="0"/>
          <a:ext cx="0" cy="0"/>
          <a:chOff x="0" y="0"/>
          <a:chExt cx="0" cy="0"/>
        </a:xfrm>
      </p:grpSpPr>
      <p:sp>
        <p:nvSpPr>
          <p:cNvPr id="202" name="Google Shape;202;p3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3" name="Google Shape;203;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3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5" name="Google Shape;215;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3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8" name="Google Shape;228;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3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1" name="Google Shape;241;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4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54" name="Google Shape;254;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5" name="Shape 265"/>
        <p:cNvGrpSpPr/>
        <p:nvPr/>
      </p:nvGrpSpPr>
      <p:grpSpPr>
        <a:xfrm>
          <a:off x="0" y="0"/>
          <a:ext cx="0" cy="0"/>
          <a:chOff x="0" y="0"/>
          <a:chExt cx="0" cy="0"/>
        </a:xfrm>
      </p:grpSpPr>
      <p:sp>
        <p:nvSpPr>
          <p:cNvPr id="266" name="Google Shape;266;p4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7" name="Google Shape;267;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4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9" name="Google Shape;279;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9" name="Shape 289"/>
        <p:cNvGrpSpPr/>
        <p:nvPr/>
      </p:nvGrpSpPr>
      <p:grpSpPr>
        <a:xfrm>
          <a:off x="0" y="0"/>
          <a:ext cx="0" cy="0"/>
          <a:chOff x="0" y="0"/>
          <a:chExt cx="0" cy="0"/>
        </a:xfrm>
      </p:grpSpPr>
      <p:sp>
        <p:nvSpPr>
          <p:cNvPr id="290" name="Google Shape;290;p4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1" name="Google Shape;291;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4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05" name="Google Shape;305;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p4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17" name="Google Shape;317;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4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30" name="Google Shape;330;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4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42" name="Google Shape;342;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4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55" name="Google Shape;355;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4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67" name="Google Shape;367;p4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5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9" name="Google Shape;379;p5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0" name="Shape 390"/>
        <p:cNvGrpSpPr/>
        <p:nvPr/>
      </p:nvGrpSpPr>
      <p:grpSpPr>
        <a:xfrm>
          <a:off x="0" y="0"/>
          <a:ext cx="0" cy="0"/>
          <a:chOff x="0" y="0"/>
          <a:chExt cx="0" cy="0"/>
        </a:xfrm>
      </p:grpSpPr>
      <p:sp>
        <p:nvSpPr>
          <p:cNvPr id="391" name="Google Shape;391;p5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2" name="Google Shape;392;p5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3" name="Shape 403"/>
        <p:cNvGrpSpPr/>
        <p:nvPr/>
      </p:nvGrpSpPr>
      <p:grpSpPr>
        <a:xfrm>
          <a:off x="0" y="0"/>
          <a:ext cx="0" cy="0"/>
          <a:chOff x="0" y="0"/>
          <a:chExt cx="0" cy="0"/>
        </a:xfrm>
      </p:grpSpPr>
      <p:sp>
        <p:nvSpPr>
          <p:cNvPr id="404" name="Google Shape;404;p5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5" name="Google Shape;405;p5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6" name="Shape 416"/>
        <p:cNvGrpSpPr/>
        <p:nvPr/>
      </p:nvGrpSpPr>
      <p:grpSpPr>
        <a:xfrm>
          <a:off x="0" y="0"/>
          <a:ext cx="0" cy="0"/>
          <a:chOff x="0" y="0"/>
          <a:chExt cx="0" cy="0"/>
        </a:xfrm>
      </p:grpSpPr>
      <p:sp>
        <p:nvSpPr>
          <p:cNvPr id="417" name="Google Shape;417;p5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18" name="Google Shape;418;p5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9" name="Shape 429"/>
        <p:cNvGrpSpPr/>
        <p:nvPr/>
      </p:nvGrpSpPr>
      <p:grpSpPr>
        <a:xfrm>
          <a:off x="0" y="0"/>
          <a:ext cx="0" cy="0"/>
          <a:chOff x="0" y="0"/>
          <a:chExt cx="0" cy="0"/>
        </a:xfrm>
      </p:grpSpPr>
      <p:sp>
        <p:nvSpPr>
          <p:cNvPr id="430" name="Google Shape;430;p5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31" name="Google Shape;431;p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5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43" name="Google Shape;443;p5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p5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6" name="Google Shape;456;p5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7" name="Shape 467"/>
        <p:cNvGrpSpPr/>
        <p:nvPr/>
      </p:nvGrpSpPr>
      <p:grpSpPr>
        <a:xfrm>
          <a:off x="0" y="0"/>
          <a:ext cx="0" cy="0"/>
          <a:chOff x="0" y="0"/>
          <a:chExt cx="0" cy="0"/>
        </a:xfrm>
      </p:grpSpPr>
      <p:sp>
        <p:nvSpPr>
          <p:cNvPr id="468" name="Google Shape;468;p5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9" name="Google Shape;469;p5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0" name="Shape 480"/>
        <p:cNvGrpSpPr/>
        <p:nvPr/>
      </p:nvGrpSpPr>
      <p:grpSpPr>
        <a:xfrm>
          <a:off x="0" y="0"/>
          <a:ext cx="0" cy="0"/>
          <a:chOff x="0" y="0"/>
          <a:chExt cx="0" cy="0"/>
        </a:xfrm>
      </p:grpSpPr>
      <p:sp>
        <p:nvSpPr>
          <p:cNvPr id="481" name="Google Shape;481;p5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2" name="Google Shape;482;p5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5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5" name="Google Shape;495;p5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7" name="Shape 507"/>
        <p:cNvGrpSpPr/>
        <p:nvPr/>
      </p:nvGrpSpPr>
      <p:grpSpPr>
        <a:xfrm>
          <a:off x="0" y="0"/>
          <a:ext cx="0" cy="0"/>
          <a:chOff x="0" y="0"/>
          <a:chExt cx="0" cy="0"/>
        </a:xfrm>
      </p:grpSpPr>
      <p:sp>
        <p:nvSpPr>
          <p:cNvPr id="508" name="Google Shape;508;p6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9" name="Google Shape;509;p6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1" name="Shape 521"/>
        <p:cNvGrpSpPr/>
        <p:nvPr/>
      </p:nvGrpSpPr>
      <p:grpSpPr>
        <a:xfrm>
          <a:off x="0" y="0"/>
          <a:ext cx="0" cy="0"/>
          <a:chOff x="0" y="0"/>
          <a:chExt cx="0" cy="0"/>
        </a:xfrm>
      </p:grpSpPr>
      <p:sp>
        <p:nvSpPr>
          <p:cNvPr id="522" name="Google Shape;522;p6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23" name="Google Shape;523;p6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3" name="Shape 533"/>
        <p:cNvGrpSpPr/>
        <p:nvPr/>
      </p:nvGrpSpPr>
      <p:grpSpPr>
        <a:xfrm>
          <a:off x="0" y="0"/>
          <a:ext cx="0" cy="0"/>
          <a:chOff x="0" y="0"/>
          <a:chExt cx="0" cy="0"/>
        </a:xfrm>
      </p:grpSpPr>
      <p:sp>
        <p:nvSpPr>
          <p:cNvPr id="534" name="Google Shape;534;p6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5" name="Google Shape;535;p6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6" name="Shape 546"/>
        <p:cNvGrpSpPr/>
        <p:nvPr/>
      </p:nvGrpSpPr>
      <p:grpSpPr>
        <a:xfrm>
          <a:off x="0" y="0"/>
          <a:ext cx="0" cy="0"/>
          <a:chOff x="0" y="0"/>
          <a:chExt cx="0" cy="0"/>
        </a:xfrm>
      </p:grpSpPr>
      <p:sp>
        <p:nvSpPr>
          <p:cNvPr id="547" name="Google Shape;547;p6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48" name="Google Shape;548;p6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9" name="Shape 559"/>
        <p:cNvGrpSpPr/>
        <p:nvPr/>
      </p:nvGrpSpPr>
      <p:grpSpPr>
        <a:xfrm>
          <a:off x="0" y="0"/>
          <a:ext cx="0" cy="0"/>
          <a:chOff x="0" y="0"/>
          <a:chExt cx="0" cy="0"/>
        </a:xfrm>
      </p:grpSpPr>
      <p:sp>
        <p:nvSpPr>
          <p:cNvPr id="560" name="Google Shape;560;p6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61" name="Google Shape;561;p6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2" name="Shape 572"/>
        <p:cNvGrpSpPr/>
        <p:nvPr/>
      </p:nvGrpSpPr>
      <p:grpSpPr>
        <a:xfrm>
          <a:off x="0" y="0"/>
          <a:ext cx="0" cy="0"/>
          <a:chOff x="0" y="0"/>
          <a:chExt cx="0" cy="0"/>
        </a:xfrm>
      </p:grpSpPr>
      <p:sp>
        <p:nvSpPr>
          <p:cNvPr id="573" name="Google Shape;573;p6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4" name="Google Shape;574;p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5" name="Shape 585"/>
        <p:cNvGrpSpPr/>
        <p:nvPr/>
      </p:nvGrpSpPr>
      <p:grpSpPr>
        <a:xfrm>
          <a:off x="0" y="0"/>
          <a:ext cx="0" cy="0"/>
          <a:chOff x="0" y="0"/>
          <a:chExt cx="0" cy="0"/>
        </a:xfrm>
      </p:grpSpPr>
      <p:sp>
        <p:nvSpPr>
          <p:cNvPr id="586" name="Google Shape;586;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87" name="Google Shape;587;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15" name="Shape 15"/>
        <p:cNvGrpSpPr/>
        <p:nvPr/>
      </p:nvGrpSpPr>
      <p:grpSpPr>
        <a:xfrm>
          <a:off x="0" y="0"/>
          <a:ext cx="0" cy="0"/>
          <a:chOff x="0" y="0"/>
          <a:chExt cx="0" cy="0"/>
        </a:xfrm>
      </p:grpSpPr>
      <p:sp>
        <p:nvSpPr>
          <p:cNvPr id="16" name="Google Shape;16;p10"/>
          <p:cNvSpPr/>
          <p:nvPr>
            <p:ph idx="2" type="pic"/>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7" name="Shape 17"/>
        <p:cNvGrpSpPr/>
        <p:nvPr/>
      </p:nvGrpSpPr>
      <p:grpSpPr>
        <a:xfrm>
          <a:off x="0" y="0"/>
          <a:ext cx="0" cy="0"/>
          <a:chOff x="0" y="0"/>
          <a:chExt cx="0" cy="0"/>
        </a:xfrm>
      </p:grpSpPr>
      <p:sp>
        <p:nvSpPr>
          <p:cNvPr id="18" name="Google Shape;18;p11"/>
          <p:cNvSpPr/>
          <p:nvPr>
            <p:ph idx="2" type="pic"/>
          </p:nvPr>
        </p:nvSpPr>
        <p:spPr>
          <a:xfrm>
            <a:off x="1" y="0"/>
            <a:ext cx="9740898" cy="596265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19" name="Shape 19"/>
        <p:cNvGrpSpPr/>
        <p:nvPr/>
      </p:nvGrpSpPr>
      <p:grpSpPr>
        <a:xfrm>
          <a:off x="0" y="0"/>
          <a:ext cx="0" cy="0"/>
          <a:chOff x="0" y="0"/>
          <a:chExt cx="0" cy="0"/>
        </a:xfrm>
      </p:grpSpPr>
      <p:sp>
        <p:nvSpPr>
          <p:cNvPr id="20" name="Google Shape;20;p12"/>
          <p:cNvSpPr/>
          <p:nvPr>
            <p:ph idx="2" type="pic"/>
          </p:nvPr>
        </p:nvSpPr>
        <p:spPr>
          <a:xfrm>
            <a:off x="1127760" y="1123950"/>
            <a:ext cx="9936480" cy="46101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21" name="Shape 21"/>
        <p:cNvGrpSpPr/>
        <p:nvPr/>
      </p:nvGrpSpPr>
      <p:grpSpPr>
        <a:xfrm>
          <a:off x="0" y="0"/>
          <a:ext cx="0" cy="0"/>
          <a:chOff x="0" y="0"/>
          <a:chExt cx="0" cy="0"/>
        </a:xfrm>
      </p:grpSpPr>
      <p:sp>
        <p:nvSpPr>
          <p:cNvPr id="22" name="Google Shape;22;p17"/>
          <p:cNvSpPr/>
          <p:nvPr>
            <p:ph idx="2" type="pic"/>
          </p:nvPr>
        </p:nvSpPr>
        <p:spPr>
          <a:xfrm>
            <a:off x="3452649" y="-3"/>
            <a:ext cx="8739351" cy="6858000"/>
          </a:xfrm>
          <a:prstGeom prst="rect">
            <a:avLst/>
          </a:prstGeom>
          <a:solidFill>
            <a:srgbClr val="D8D8D8">
              <a:alpha val="49411"/>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2"/>
                                        </p:tgtEl>
                                        <p:attrNameLst>
                                          <p:attrName>style.visibility</p:attrName>
                                        </p:attrNameLst>
                                      </p:cBhvr>
                                      <p:to>
                                        <p:strVal val="visible"/>
                                      </p:to>
                                    </p:set>
                                    <p:anim calcmode="lin" valueType="num">
                                      <p:cBhvr additive="base">
                                        <p:cTn dur="500"/>
                                        <p:tgtEl>
                                          <p:spTgt spid="22"/>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3" name="Shape 23"/>
        <p:cNvGrpSpPr/>
        <p:nvPr/>
      </p:nvGrpSpPr>
      <p:grpSpPr>
        <a:xfrm>
          <a:off x="0" y="0"/>
          <a:ext cx="0" cy="0"/>
          <a:chOff x="0" y="0"/>
          <a:chExt cx="0" cy="0"/>
        </a:xfrm>
      </p:grpSpPr>
      <p:sp>
        <p:nvSpPr>
          <p:cNvPr id="24" name="Google Shape;24;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6" name="Google Shape;26;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 name="Google Shape;28;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2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 name="Google Shape;33;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2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8" name="Google Shape;38;p2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39" name="Google Shape;39;p2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0" name="Google Shape;40;p2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1" name="Google Shape;41;p2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2" name="Google Shape;42;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4" name="Google Shape;4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2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2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7" name="Google Shape;57;p2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8" name="Google Shape;58;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2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25"/>
          <p:cNvSpPr/>
          <p:nvPr>
            <p:ph idx="2" type="pic"/>
          </p:nvPr>
        </p:nvSpPr>
        <p:spPr>
          <a:xfrm>
            <a:off x="5183188" y="987425"/>
            <a:ext cx="6172200" cy="4873625"/>
          </a:xfrm>
          <a:prstGeom prst="rect">
            <a:avLst/>
          </a:prstGeom>
          <a:noFill/>
          <a:ln>
            <a:noFill/>
          </a:ln>
        </p:spPr>
      </p:sp>
      <p:sp>
        <p:nvSpPr>
          <p:cNvPr id="64" name="Google Shape;64;p2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5" name="Google Shape;65;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2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2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1" name="Google Shape;71;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3" name="Google Shape;73;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2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6" name="Google Shape;76;p2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4.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theme" Target="../theme/theme1.xml"/><Relationship Id="rId14" Type="http://schemas.openxmlformats.org/officeDocument/2006/relationships/slideLayout" Target="../slideLayouts/slideLayout1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76000"/>
          </a:blip>
          <a:stretch>
            <a:fillRect/>
          </a:stretch>
        </a:blipFill>
      </p:bgPr>
    </p:bg>
    <p:spTree>
      <p:nvGrpSpPr>
        <p:cNvPr id="9" name="Shape 9"/>
        <p:cNvGrpSpPr/>
        <p:nvPr/>
      </p:nvGrpSpPr>
      <p:grpSpPr>
        <a:xfrm>
          <a:off x="0" y="0"/>
          <a:ext cx="0" cy="0"/>
          <a:chOff x="0" y="0"/>
          <a:chExt cx="0" cy="0"/>
        </a:xfrm>
      </p:grpSpPr>
      <p:sp>
        <p:nvSpPr>
          <p:cNvPr id="10" name="Google Shape;10;p9"/>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3.jpg"/><Relationship Id="rId4" Type="http://schemas.openxmlformats.org/officeDocument/2006/relationships/image" Target="../media/image11.pn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10.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10.png"/><Relationship Id="rId4" Type="http://schemas.openxmlformats.org/officeDocument/2006/relationships/image" Target="../media/image5.png"/><Relationship Id="rId5" Type="http://schemas.openxmlformats.org/officeDocument/2006/relationships/image" Target="../media/image12.png"/><Relationship Id="rId6" Type="http://schemas.openxmlformats.org/officeDocument/2006/relationships/image" Target="../media/image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1.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6.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7.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8.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9.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0.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1.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2.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5.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6.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7.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8.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9.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0.xml"/><Relationship Id="rId3" Type="http://schemas.openxmlformats.org/officeDocument/2006/relationships/image" Target="../media/image16.png"/><Relationship Id="rId4" Type="http://schemas.openxmlformats.org/officeDocument/2006/relationships/image" Target="../media/image15.png"/><Relationship Id="rId5" Type="http://schemas.openxmlformats.org/officeDocument/2006/relationships/image" Target="../media/image12.png"/><Relationship Id="rId6"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4" name="Shape 84"/>
        <p:cNvGrpSpPr/>
        <p:nvPr/>
      </p:nvGrpSpPr>
      <p:grpSpPr>
        <a:xfrm>
          <a:off x="0" y="0"/>
          <a:ext cx="0" cy="0"/>
          <a:chOff x="0" y="0"/>
          <a:chExt cx="0" cy="0"/>
        </a:xfrm>
      </p:grpSpPr>
      <p:grpSp>
        <p:nvGrpSpPr>
          <p:cNvPr id="85" name="Google Shape;85;p1"/>
          <p:cNvGrpSpPr/>
          <p:nvPr/>
        </p:nvGrpSpPr>
        <p:grpSpPr>
          <a:xfrm>
            <a:off x="321733" y="0"/>
            <a:ext cx="2024825" cy="1879600"/>
            <a:chOff x="321733" y="0"/>
            <a:chExt cx="2024825" cy="1879600"/>
          </a:xfrm>
        </p:grpSpPr>
        <p:sp>
          <p:nvSpPr>
            <p:cNvPr id="86" name="Google Shape;86;p1"/>
            <p:cNvSpPr/>
            <p:nvPr/>
          </p:nvSpPr>
          <p:spPr>
            <a:xfrm>
              <a:off x="321733" y="0"/>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7" name="Google Shape;87;p1"/>
            <p:cNvSpPr/>
            <p:nvPr/>
          </p:nvSpPr>
          <p:spPr>
            <a:xfrm>
              <a:off x="524933" y="778933"/>
              <a:ext cx="1821625" cy="1100667"/>
            </a:xfrm>
            <a:prstGeom prst="parallelogram">
              <a:avLst>
                <a:gd fmla="val 97502" name="adj"/>
              </a:avLst>
            </a:prstGeom>
            <a:solidFill>
              <a:schemeClr val="lt1">
                <a:alpha val="6274"/>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
        <p:nvSpPr>
          <p:cNvPr id="88" name="Google Shape;88;p1"/>
          <p:cNvSpPr/>
          <p:nvPr/>
        </p:nvSpPr>
        <p:spPr>
          <a:xfrm flipH="1" rot="10800000">
            <a:off x="4889591" y="-44450"/>
            <a:ext cx="1549309" cy="2063750"/>
          </a:xfrm>
          <a:custGeom>
            <a:rect b="b" l="l" r="r" t="t"/>
            <a:pathLst>
              <a:path extrusionOk="0" h="2063750" w="1549309">
                <a:moveTo>
                  <a:pt x="0" y="2063750"/>
                </a:moveTo>
                <a:lnTo>
                  <a:pt x="812755" y="0"/>
                </a:lnTo>
                <a:lnTo>
                  <a:pt x="1549309" y="2057400"/>
                </a:lnTo>
                <a:lnTo>
                  <a:pt x="0" y="2063750"/>
                </a:lnTo>
                <a:close/>
              </a:path>
            </a:pathLst>
          </a:cu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89" name="Google Shape;89;p1"/>
          <p:cNvSpPr txBox="1"/>
          <p:nvPr/>
        </p:nvSpPr>
        <p:spPr>
          <a:xfrm>
            <a:off x="6603988" y="3809977"/>
            <a:ext cx="4886463" cy="1077178"/>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400"/>
              <a:buFont typeface="Arial"/>
              <a:buNone/>
            </a:pPr>
            <a:r>
              <a:rPr b="1" i="0" lang="en-US" sz="2400" u="none" cap="none" strike="noStrike">
                <a:solidFill>
                  <a:srgbClr val="2D3956"/>
                </a:solidFill>
                <a:latin typeface="Tajawal Medium"/>
                <a:ea typeface="Tajawal Medium"/>
                <a:cs typeface="Tajawal Medium"/>
                <a:sym typeface="Tajawal Medium"/>
              </a:rPr>
              <a:t>أ.د | محمد محمدي محمد مخلص</a:t>
            </a:r>
            <a:endParaRPr b="1" i="0" sz="2000" u="none" cap="none" strike="noStrike">
              <a:solidFill>
                <a:srgbClr val="2D3956"/>
              </a:solidFill>
              <a:latin typeface="Tajawal Medium"/>
              <a:ea typeface="Tajawal Medium"/>
              <a:cs typeface="Tajawal Medium"/>
              <a:sym typeface="Tajawal Medium"/>
            </a:endParaRPr>
          </a:p>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D3956"/>
                </a:solidFill>
                <a:latin typeface="Tajawal Medium"/>
                <a:ea typeface="Tajawal Medium"/>
                <a:cs typeface="Tajawal Medium"/>
                <a:sym typeface="Tajawal Medium"/>
              </a:rPr>
              <a:t>أستاذ القيادة التربوية المشارك - كلية العلوم الانسانية- جامعة الجميع الذكية</a:t>
            </a:r>
            <a:endParaRPr/>
          </a:p>
        </p:txBody>
      </p:sp>
      <p:sp>
        <p:nvSpPr>
          <p:cNvPr id="90" name="Google Shape;90;p1"/>
          <p:cNvSpPr/>
          <p:nvPr/>
        </p:nvSpPr>
        <p:spPr>
          <a:xfrm>
            <a:off x="-57150" y="-19050"/>
            <a:ext cx="7452000" cy="6912000"/>
          </a:xfrm>
          <a:custGeom>
            <a:rect b="b" l="l" r="r" t="t"/>
            <a:pathLst>
              <a:path extrusionOk="0" h="6934200" w="7372350">
                <a:moveTo>
                  <a:pt x="38100" y="19050"/>
                </a:moveTo>
                <a:lnTo>
                  <a:pt x="4743450" y="0"/>
                </a:lnTo>
                <a:lnTo>
                  <a:pt x="7372350" y="6915150"/>
                </a:lnTo>
                <a:lnTo>
                  <a:pt x="0" y="6934200"/>
                </a:lnTo>
                <a:lnTo>
                  <a:pt x="38100" y="19050"/>
                </a:lnTo>
                <a:close/>
              </a:path>
            </a:pathLst>
          </a:custGeom>
          <a:blipFill rotWithShape="1">
            <a:blip r:embed="rId3">
              <a:alphaModFix amt="76000"/>
            </a:blip>
            <a:stretch>
              <a:fillRect b="0" l="0" r="0" t="-998"/>
            </a:stretch>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1" name="Google Shape;91;p1"/>
          <p:cNvSpPr txBox="1"/>
          <p:nvPr/>
        </p:nvSpPr>
        <p:spPr>
          <a:xfrm>
            <a:off x="6550866" y="2424037"/>
            <a:ext cx="4703532" cy="769401"/>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400"/>
              <a:buFont typeface="Arial"/>
              <a:buNone/>
            </a:pPr>
            <a:r>
              <a:rPr b="1" i="0" lang="en-US" sz="4400" u="none" cap="none" strike="noStrike">
                <a:solidFill>
                  <a:srgbClr val="8E5A6D"/>
                </a:solidFill>
                <a:latin typeface="Tajawal Medium"/>
                <a:ea typeface="Tajawal Medium"/>
                <a:cs typeface="Tajawal Medium"/>
                <a:sym typeface="Tajawal Medium"/>
              </a:rPr>
              <a:t>مقرر التخطيط التربوي   </a:t>
            </a:r>
            <a:endParaRPr b="0" i="0" sz="1400" u="none" cap="none" strike="noStrike">
              <a:solidFill>
                <a:srgbClr val="000000"/>
              </a:solidFill>
              <a:latin typeface="Arial"/>
              <a:ea typeface="Arial"/>
              <a:cs typeface="Arial"/>
              <a:sym typeface="Arial"/>
            </a:endParaRPr>
          </a:p>
        </p:txBody>
      </p:sp>
      <p:sp>
        <p:nvSpPr>
          <p:cNvPr id="92" name="Google Shape;92;p1"/>
          <p:cNvSpPr/>
          <p:nvPr/>
        </p:nvSpPr>
        <p:spPr>
          <a:xfrm>
            <a:off x="6438900" y="5877272"/>
            <a:ext cx="5273724" cy="69497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مداخل التخطيط التربوي</a:t>
            </a:r>
            <a:endParaRPr b="0" i="0" sz="1400" u="none" cap="none" strike="noStrike">
              <a:solidFill>
                <a:srgbClr val="000000"/>
              </a:solidFill>
              <a:latin typeface="Arial"/>
              <a:ea typeface="Arial"/>
              <a:cs typeface="Arial"/>
              <a:sym typeface="Arial"/>
            </a:endParaRPr>
          </a:p>
        </p:txBody>
      </p:sp>
      <p:pic>
        <p:nvPicPr>
          <p:cNvPr id="93" name="Google Shape;93;p1"/>
          <p:cNvPicPr preferRelativeResize="0"/>
          <p:nvPr/>
        </p:nvPicPr>
        <p:blipFill rotWithShape="1">
          <a:blip r:embed="rId4">
            <a:alphaModFix/>
          </a:blip>
          <a:srcRect b="0" l="0" r="0" t="0"/>
          <a:stretch/>
        </p:blipFill>
        <p:spPr>
          <a:xfrm>
            <a:off x="8993573" y="-394321"/>
            <a:ext cx="2876694" cy="2544327"/>
          </a:xfrm>
          <a:prstGeom prst="rect">
            <a:avLst/>
          </a:prstGeom>
          <a:noFill/>
          <a:ln>
            <a:noFill/>
          </a:ln>
        </p:spPr>
      </p:pic>
      <p:sp>
        <p:nvSpPr>
          <p:cNvPr id="94" name="Google Shape;94;p1"/>
          <p:cNvSpPr/>
          <p:nvPr/>
        </p:nvSpPr>
        <p:spPr>
          <a:xfrm rot="4043456">
            <a:off x="-459862" y="6293391"/>
            <a:ext cx="5381392" cy="134671"/>
          </a:xfrm>
          <a:prstGeom prst="parallelogram">
            <a:avLst>
              <a:gd fmla="val 25000" name="adj"/>
            </a:avLst>
          </a:prstGeom>
          <a:solidFill>
            <a:srgbClr val="FAC748"/>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5" name="Google Shape;95;p1"/>
          <p:cNvSpPr/>
          <p:nvPr/>
        </p:nvSpPr>
        <p:spPr>
          <a:xfrm>
            <a:off x="-57150" y="1756704"/>
            <a:ext cx="2084784" cy="5143500"/>
          </a:xfrm>
          <a:prstGeom prst="rtTriangle">
            <a:avLst/>
          </a:prstGeom>
          <a:solidFill>
            <a:srgbClr val="2D3956"/>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96" name="Google Shape;96;p1"/>
          <p:cNvSpPr txBox="1"/>
          <p:nvPr/>
        </p:nvSpPr>
        <p:spPr>
          <a:xfrm>
            <a:off x="7824192" y="5263647"/>
            <a:ext cx="3060453" cy="40006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rgbClr val="2D3956"/>
                </a:solidFill>
                <a:latin typeface="Tajawal Medium"/>
                <a:ea typeface="Tajawal Medium"/>
                <a:cs typeface="Tajawal Medium"/>
                <a:sym typeface="Tajawal Medium"/>
              </a:rPr>
              <a:t>رقم المقرر 712</a:t>
            </a:r>
            <a:endParaRPr b="1" i="0" sz="1400" u="none" cap="none" strike="noStrike">
              <a:solidFill>
                <a:srgbClr val="000000"/>
              </a:solidFill>
              <a:latin typeface="Arial"/>
              <a:ea typeface="Arial"/>
              <a:cs typeface="Arial"/>
              <a:sym typeface="Arial"/>
            </a:endParaRPr>
          </a:p>
        </p:txBody>
      </p:sp>
      <p:pic>
        <p:nvPicPr>
          <p:cNvPr id="97" name="Google Shape;97;p1"/>
          <p:cNvPicPr preferRelativeResize="0"/>
          <p:nvPr/>
        </p:nvPicPr>
        <p:blipFill rotWithShape="1">
          <a:blip r:embed="rId5">
            <a:alphaModFix/>
          </a:blip>
          <a:srcRect b="0" l="0" r="0" t="0"/>
          <a:stretch/>
        </p:blipFill>
        <p:spPr>
          <a:xfrm>
            <a:off x="313679" y="372325"/>
            <a:ext cx="2457656" cy="6708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8"/>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04" name="Google Shape;104;p28"/>
          <p:cNvSpPr txBox="1"/>
          <p:nvPr/>
        </p:nvSpPr>
        <p:spPr>
          <a:xfrm>
            <a:off x="710545" y="608987"/>
            <a:ext cx="10502400" cy="3971100"/>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ملخص المحاضرة السابقة</a:t>
            </a:r>
            <a:endParaRPr/>
          </a:p>
          <a:p>
            <a:pPr indent="0" lvl="0" marL="0" marR="0" rtl="1" algn="r">
              <a:lnSpc>
                <a:spcPct val="100000"/>
              </a:lnSpc>
              <a:spcBef>
                <a:spcPts val="0"/>
              </a:spcBef>
              <a:spcAft>
                <a:spcPts val="0"/>
              </a:spcAft>
              <a:buNone/>
            </a:pPr>
            <a:r>
              <a:t/>
            </a:r>
            <a:endParaRPr b="1" i="0" sz="2800" u="none" cap="none" strike="noStrike">
              <a:solidFill>
                <a:schemeClr val="lt1"/>
              </a:solidFill>
              <a:latin typeface="Simplified Arabic"/>
              <a:ea typeface="Simplified Arabic"/>
              <a:cs typeface="Simplified Arabic"/>
              <a:sym typeface="Simplified Arabic"/>
            </a:endParaRPr>
          </a:p>
          <a:p>
            <a:pPr indent="0" lvl="0" marL="0" marR="0" rtl="1" algn="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1- تناولنا خطوات عملية التخطيط التربوي </a:t>
            </a:r>
            <a:endParaRPr/>
          </a:p>
          <a:p>
            <a:pPr indent="0" lvl="0" marL="0" marR="0" rtl="1" algn="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كيفية التمهيد للخطة</a:t>
            </a:r>
            <a:endParaRPr/>
          </a:p>
          <a:p>
            <a:pPr indent="0" lvl="0" marL="0" marR="0" rtl="1" algn="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تحديد </a:t>
            </a:r>
            <a:r>
              <a:rPr b="1" lang="en-US" sz="2800">
                <a:solidFill>
                  <a:schemeClr val="lt1"/>
                </a:solidFill>
                <a:latin typeface="Simplified Arabic"/>
                <a:ea typeface="Simplified Arabic"/>
                <a:cs typeface="Simplified Arabic"/>
                <a:sym typeface="Simplified Arabic"/>
              </a:rPr>
              <a:t>الأهداف</a:t>
            </a:r>
            <a:r>
              <a:rPr b="1" i="0" lang="en-US" sz="2800" u="none" cap="none" strike="noStrike">
                <a:solidFill>
                  <a:schemeClr val="lt1"/>
                </a:solidFill>
                <a:latin typeface="Simplified Arabic"/>
                <a:ea typeface="Simplified Arabic"/>
                <a:cs typeface="Simplified Arabic"/>
                <a:sym typeface="Simplified Arabic"/>
              </a:rPr>
              <a:t>- مفهوم </a:t>
            </a:r>
            <a:r>
              <a:rPr b="1" lang="en-US" sz="2800">
                <a:solidFill>
                  <a:schemeClr val="lt1"/>
                </a:solidFill>
                <a:latin typeface="Simplified Arabic"/>
                <a:ea typeface="Simplified Arabic"/>
                <a:cs typeface="Simplified Arabic"/>
                <a:sym typeface="Simplified Arabic"/>
              </a:rPr>
              <a:t>الأهداف</a:t>
            </a:r>
            <a:r>
              <a:rPr b="1" i="0" lang="en-US" sz="2800" u="none" cap="none" strike="noStrike">
                <a:solidFill>
                  <a:schemeClr val="lt1"/>
                </a:solidFill>
                <a:latin typeface="Simplified Arabic"/>
                <a:ea typeface="Simplified Arabic"/>
                <a:cs typeface="Simplified Arabic"/>
                <a:sym typeface="Simplified Arabic"/>
              </a:rPr>
              <a:t>- صياغة الهدف</a:t>
            </a:r>
            <a:endParaRPr/>
          </a:p>
          <a:p>
            <a:pPr indent="0" lvl="0" marL="0" marR="0" rtl="1" algn="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وضع إطار الخطة التربوية</a:t>
            </a:r>
            <a:endParaRPr/>
          </a:p>
          <a:p>
            <a:pPr indent="0" lvl="0" marL="0" marR="0" rtl="1" algn="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إقرار وتنفيذ وتقييم الخطة </a:t>
            </a:r>
            <a:endParaRPr/>
          </a:p>
          <a:p>
            <a:pPr indent="0" lvl="0" marL="0" marR="0" rtl="1" algn="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اليوم سوف نتكلم عن مداخل التخطيط التربوي وسوف </a:t>
            </a:r>
            <a:endParaRPr/>
          </a:p>
          <a:p>
            <a:pPr indent="0" lvl="0" marL="0" marR="0" rtl="1" algn="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تكون محاور المحاضرة على النحو التالي</a:t>
            </a:r>
            <a:endParaRPr/>
          </a:p>
        </p:txBody>
      </p:sp>
      <p:sp>
        <p:nvSpPr>
          <p:cNvPr id="105" name="Google Shape;105;p28"/>
          <p:cNvSpPr txBox="1"/>
          <p:nvPr/>
        </p:nvSpPr>
        <p:spPr>
          <a:xfrm>
            <a:off x="695400" y="5772910"/>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2D3956"/>
                </a:solidFill>
                <a:latin typeface="Tajawal Medium"/>
                <a:ea typeface="Tajawal Medium"/>
                <a:cs typeface="Tajawal Medium"/>
                <a:sym typeface="Tajawal Medium"/>
              </a:rPr>
              <a:t>Prepared by</a:t>
            </a:r>
            <a:endParaRPr b="0" i="0" sz="1400" u="none" cap="none" strike="noStrike">
              <a:solidFill>
                <a:srgbClr val="000000"/>
              </a:solidFill>
              <a:latin typeface="Arial"/>
              <a:ea typeface="Arial"/>
              <a:cs typeface="Arial"/>
              <a:sym typeface="Arial"/>
            </a:endParaRPr>
          </a:p>
        </p:txBody>
      </p:sp>
      <p:pic>
        <p:nvPicPr>
          <p:cNvPr id="106" name="Google Shape;106;p28"/>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107" name="Google Shape;107;p28"/>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08" name="Google Shape;108;p2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109" name="Google Shape;109;p28"/>
          <p:cNvPicPr preferRelativeResize="0"/>
          <p:nvPr>
            <p:ph idx="2" type="pic"/>
          </p:nvPr>
        </p:nvPicPr>
        <p:blipFill rotWithShape="1">
          <a:blip r:embed="rId6">
            <a:alphaModFix/>
          </a:blip>
          <a:srcRect b="0" l="13924" r="13924" t="0"/>
          <a:stretch/>
        </p:blipFill>
        <p:spPr>
          <a:xfrm>
            <a:off x="119336" y="1196752"/>
            <a:ext cx="4414169" cy="4293138"/>
          </a:xfrm>
          <a:prstGeom prst="rect">
            <a:avLst/>
          </a:prstGeom>
          <a:solidFill>
            <a:srgbClr val="D8D8D8">
              <a:alpha val="49411"/>
            </a:srgbClr>
          </a:solidFill>
          <a:ln>
            <a:noFill/>
          </a:ln>
        </p:spPr>
      </p:pic>
      <p:sp>
        <p:nvSpPr>
          <p:cNvPr id="110" name="Google Shape;110;p28"/>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a:t>
            </a:r>
            <a:r>
              <a:rPr b="1" lang="en-US" sz="2800">
                <a:solidFill>
                  <a:srgbClr val="2D3956"/>
                </a:solidFill>
                <a:latin typeface="Tajawal Medium"/>
                <a:ea typeface="Tajawal Medium"/>
                <a:cs typeface="Tajawal Medium"/>
                <a:sym typeface="Tajawal Medium"/>
              </a:rPr>
              <a:t>التربوي 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29"/>
          <p:cNvSpPr/>
          <p:nvPr/>
        </p:nvSpPr>
        <p:spPr>
          <a:xfrm flipH="1" rot="10800000">
            <a:off x="-1" y="-43544"/>
            <a:ext cx="12191999" cy="5816453"/>
          </a:xfrm>
          <a:prstGeom prst="round1Rect">
            <a:avLst>
              <a:gd fmla="val 32222" name="adj"/>
            </a:avLst>
          </a:prstGeom>
          <a:gradFill>
            <a:gsLst>
              <a:gs pos="0">
                <a:srgbClr val="54313E"/>
              </a:gs>
              <a:gs pos="50000">
                <a:srgbClr val="79475A"/>
              </a:gs>
              <a:gs pos="100000">
                <a:srgbClr val="91566B"/>
              </a:gs>
            </a:gsLst>
            <a:lin ang="8100000" scaled="0"/>
          </a:gra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7" name="Google Shape;117;p29"/>
          <p:cNvSpPr txBox="1"/>
          <p:nvPr/>
        </p:nvSpPr>
        <p:spPr>
          <a:xfrm>
            <a:off x="710545" y="608987"/>
            <a:ext cx="10502448" cy="5102895"/>
          </a:xfrm>
          <a:prstGeom prst="rect">
            <a:avLst/>
          </a:prstGeom>
          <a:noFill/>
          <a:ln>
            <a:noFill/>
          </a:ln>
        </p:spPr>
        <p:txBody>
          <a:bodyPr anchorCtr="0" anchor="t" bIns="45700" lIns="91425" spcFirstLastPara="1" rIns="91425" wrap="square" tIns="45700">
            <a:spAutoFit/>
          </a:bodyPr>
          <a:lstStyle/>
          <a:p>
            <a:pPr indent="0" lvl="0" marL="0" marR="0" rtl="1" algn="ctr">
              <a:lnSpc>
                <a:spcPct val="10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المحاضرة الثالثة</a:t>
            </a:r>
            <a:endParaRPr/>
          </a:p>
          <a:p>
            <a:pPr indent="0" lvl="0" marL="0" marR="0" rtl="1" algn="ctr">
              <a:lnSpc>
                <a:spcPct val="120000"/>
              </a:lnSpc>
              <a:spcBef>
                <a:spcPts val="0"/>
              </a:spcBef>
              <a:spcAft>
                <a:spcPts val="0"/>
              </a:spcAft>
              <a:buNone/>
            </a:pPr>
            <a:r>
              <a:rPr b="1" i="0" lang="en-US" sz="2800" u="none" cap="none" strike="noStrike">
                <a:solidFill>
                  <a:schemeClr val="lt1"/>
                </a:solidFill>
                <a:latin typeface="Simplified Arabic"/>
                <a:ea typeface="Simplified Arabic"/>
                <a:cs typeface="Simplified Arabic"/>
                <a:sym typeface="Simplified Arabic"/>
              </a:rPr>
              <a:t>مداخل التخطيط التربوي</a:t>
            </a:r>
            <a:endParaRPr/>
          </a:p>
          <a:p>
            <a:pPr indent="-342900" lvl="0" marL="342900" marR="0" rtl="1" algn="r">
              <a:lnSpc>
                <a:spcPct val="100000"/>
              </a:lnSpc>
              <a:spcBef>
                <a:spcPts val="0"/>
              </a:spcBef>
              <a:spcAft>
                <a:spcPts val="0"/>
              </a:spcAft>
              <a:buClr>
                <a:srgbClr val="000000"/>
              </a:buClr>
              <a:buSzPts val="2400"/>
              <a:buFont typeface="Arial"/>
              <a:buChar char="•"/>
            </a:pPr>
            <a:r>
              <a:rPr b="1" i="0" lang="en-US" sz="2400" u="none" cap="none" strike="noStrike">
                <a:solidFill>
                  <a:schemeClr val="lt1"/>
                </a:solidFill>
                <a:latin typeface="Arial"/>
                <a:ea typeface="Arial"/>
                <a:cs typeface="Arial"/>
                <a:sym typeface="Arial"/>
              </a:rPr>
              <a:t>أولا: المداخل التقليدية</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إعداد القوى العاملة</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الطلب الاجتماعي من التعليم</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تحليل التكلفة والعائد </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تقدير الاحتياجات من التعليم </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وأسلوب الدراسات المقارنة</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تقدير الإمكانات للتعليم </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Arial"/>
              <a:buChar char="•"/>
            </a:pPr>
            <a:r>
              <a:rPr b="1" i="0" lang="en-US" sz="2400" u="none" cap="none" strike="noStrike">
                <a:solidFill>
                  <a:schemeClr val="lt1"/>
                </a:solidFill>
                <a:latin typeface="Arial"/>
                <a:ea typeface="Arial"/>
                <a:cs typeface="Arial"/>
                <a:sym typeface="Arial"/>
              </a:rPr>
              <a:t>ثانيا: المداخل المعاصرة للتخطيط التربوي</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تحليل النظم لتخطيط التعليم</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النماذج لتخطيط التعليم</a:t>
            </a:r>
            <a:endParaRPr b="0" i="0" sz="2400" u="none" cap="none" strike="noStrike">
              <a:solidFill>
                <a:schemeClr val="lt1"/>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400"/>
              <a:buFont typeface="Noto Sans Symbols"/>
              <a:buChar char="▪"/>
            </a:pPr>
            <a:r>
              <a:rPr b="1" i="0" lang="en-US" sz="2400" u="none" cap="none" strike="noStrike">
                <a:solidFill>
                  <a:schemeClr val="lt1"/>
                </a:solidFill>
                <a:latin typeface="Arial"/>
                <a:ea typeface="Arial"/>
                <a:cs typeface="Arial"/>
                <a:sym typeface="Arial"/>
              </a:rPr>
              <a:t>مدخل الاقتصاد المعرفي لتخطيط التعليم</a:t>
            </a:r>
            <a:endParaRPr b="0" i="0" sz="2400" u="none" cap="none" strike="noStrike">
              <a:solidFill>
                <a:schemeClr val="lt1"/>
              </a:solidFill>
              <a:latin typeface="Arial"/>
              <a:ea typeface="Arial"/>
              <a:cs typeface="Arial"/>
              <a:sym typeface="Arial"/>
            </a:endParaRPr>
          </a:p>
        </p:txBody>
      </p:sp>
      <p:sp>
        <p:nvSpPr>
          <p:cNvPr id="118" name="Google Shape;118;p29"/>
          <p:cNvSpPr txBox="1"/>
          <p:nvPr/>
        </p:nvSpPr>
        <p:spPr>
          <a:xfrm>
            <a:off x="695400" y="5772910"/>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2D3956"/>
                </a:solidFill>
                <a:latin typeface="Tajawal Medium"/>
                <a:ea typeface="Tajawal Medium"/>
                <a:cs typeface="Tajawal Medium"/>
                <a:sym typeface="Tajawal Medium"/>
              </a:rPr>
              <a:t>Prepared by</a:t>
            </a:r>
            <a:endParaRPr b="0" i="0" sz="1400" u="none" cap="none" strike="noStrike">
              <a:solidFill>
                <a:srgbClr val="000000"/>
              </a:solidFill>
              <a:latin typeface="Arial"/>
              <a:ea typeface="Arial"/>
              <a:cs typeface="Arial"/>
              <a:sym typeface="Arial"/>
            </a:endParaRPr>
          </a:p>
        </p:txBody>
      </p:sp>
      <p:pic>
        <p:nvPicPr>
          <p:cNvPr id="119" name="Google Shape;119;p29"/>
          <p:cNvPicPr preferRelativeResize="0"/>
          <p:nvPr/>
        </p:nvPicPr>
        <p:blipFill rotWithShape="1">
          <a:blip r:embed="rId3">
            <a:alphaModFix/>
          </a:blip>
          <a:srcRect b="0" l="0" r="0" t="0"/>
          <a:stretch/>
        </p:blipFill>
        <p:spPr>
          <a:xfrm>
            <a:off x="9923145" y="6311380"/>
            <a:ext cx="1879649" cy="309233"/>
          </a:xfrm>
          <a:prstGeom prst="rect">
            <a:avLst/>
          </a:prstGeom>
          <a:noFill/>
          <a:ln>
            <a:noFill/>
          </a:ln>
        </p:spPr>
      </p:pic>
      <p:pic>
        <p:nvPicPr>
          <p:cNvPr id="120" name="Google Shape;120;p29"/>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21" name="Google Shape;121;p29"/>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122" name="Google Shape;122;p29"/>
          <p:cNvPicPr preferRelativeResize="0"/>
          <p:nvPr>
            <p:ph idx="2" type="pic"/>
          </p:nvPr>
        </p:nvPicPr>
        <p:blipFill rotWithShape="1">
          <a:blip r:embed="rId6">
            <a:alphaModFix/>
          </a:blip>
          <a:srcRect b="0" l="13924" r="13924" t="0"/>
          <a:stretch/>
        </p:blipFill>
        <p:spPr>
          <a:xfrm>
            <a:off x="119336" y="1196752"/>
            <a:ext cx="4414169" cy="4293138"/>
          </a:xfrm>
          <a:prstGeom prst="rect">
            <a:avLst/>
          </a:prstGeom>
          <a:solidFill>
            <a:srgbClr val="D8D8D8">
              <a:alpha val="49411"/>
            </a:srgbClr>
          </a:solidFill>
          <a:ln>
            <a:noFill/>
          </a:ln>
        </p:spPr>
      </p:pic>
      <p:sp>
        <p:nvSpPr>
          <p:cNvPr id="123" name="Google Shape;123;p29"/>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7" name="Shape 127"/>
        <p:cNvGrpSpPr/>
        <p:nvPr/>
      </p:nvGrpSpPr>
      <p:grpSpPr>
        <a:xfrm>
          <a:off x="0" y="0"/>
          <a:ext cx="0" cy="0"/>
          <a:chOff x="0" y="0"/>
          <a:chExt cx="0" cy="0"/>
        </a:xfrm>
      </p:grpSpPr>
      <p:grpSp>
        <p:nvGrpSpPr>
          <p:cNvPr id="128" name="Google Shape;128;p30"/>
          <p:cNvGrpSpPr/>
          <p:nvPr/>
        </p:nvGrpSpPr>
        <p:grpSpPr>
          <a:xfrm flipH="1">
            <a:off x="6977774" y="4418471"/>
            <a:ext cx="4023343" cy="923289"/>
            <a:chOff x="645649" y="1388017"/>
            <a:chExt cx="4023343" cy="923289"/>
          </a:xfrm>
        </p:grpSpPr>
        <p:sp>
          <p:nvSpPr>
            <p:cNvPr id="129" name="Google Shape;129;p3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30" name="Google Shape;130;p3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31" name="Google Shape;131;p3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32" name="Google Shape;132;p3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33" name="Google Shape;133;p3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34" name="Google Shape;134;p3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35" name="Google Shape;135;p30"/>
          <p:cNvSpPr/>
          <p:nvPr/>
        </p:nvSpPr>
        <p:spPr>
          <a:xfrm>
            <a:off x="85438" y="615953"/>
            <a:ext cx="12011966" cy="5201424"/>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FF0000"/>
                </a:solidFill>
                <a:latin typeface="Arial"/>
                <a:ea typeface="Arial"/>
                <a:cs typeface="Arial"/>
                <a:sym typeface="Arial"/>
              </a:rPr>
              <a:t>تمهيد: </a:t>
            </a:r>
            <a:endParaRPr/>
          </a:p>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يتحدد الأسلوب المناسب للتخطيط تبعاً للأهداف والغايات التي يتم وضعها، كمن يتحدد وفق اقتصاد المؤسسة أو القطاع أو </a:t>
            </a:r>
            <a:r>
              <a:rPr lang="en-US" sz="2800"/>
              <a:t>حتى</a:t>
            </a:r>
            <a:r>
              <a:rPr b="0" i="0" lang="en-US" sz="2800" u="none" cap="none" strike="noStrike">
                <a:solidFill>
                  <a:srgbClr val="000000"/>
                </a:solidFill>
                <a:latin typeface="Arial"/>
                <a:ea typeface="Arial"/>
                <a:cs typeface="Arial"/>
                <a:sym typeface="Arial"/>
              </a:rPr>
              <a:t> الدولة ، من حيث كانت غنية </a:t>
            </a:r>
            <a:r>
              <a:rPr lang="en-US" sz="2800"/>
              <a:t>فقيرة</a:t>
            </a:r>
            <a:r>
              <a:rPr b="0" i="0" lang="en-US" sz="2800" u="none" cap="none" strike="noStrike">
                <a:solidFill>
                  <a:srgbClr val="000000"/>
                </a:solidFill>
                <a:latin typeface="Arial"/>
                <a:ea typeface="Arial"/>
                <a:cs typeface="Arial"/>
                <a:sym typeface="Arial"/>
              </a:rPr>
              <a:t>، مجال التقدم اقتصادي اجتماعي عسكري صناعي وتجاري ، </a:t>
            </a:r>
            <a:r>
              <a:rPr lang="en-US" sz="2800"/>
              <a:t>أيضا</a:t>
            </a:r>
            <a:r>
              <a:rPr b="0" i="0" lang="en-US" sz="2800" u="none" cap="none" strike="noStrike">
                <a:solidFill>
                  <a:srgbClr val="000000"/>
                </a:solidFill>
                <a:latin typeface="Arial"/>
                <a:ea typeface="Arial"/>
                <a:cs typeface="Arial"/>
                <a:sym typeface="Arial"/>
              </a:rPr>
              <a:t> مستقبل الدول ورؤيتها محدد قوي لنوع التخطيط المناسب ويحدد اسلوب جمع البيانات والمعلومات اللازمة </a:t>
            </a:r>
            <a:r>
              <a:rPr lang="en-US" sz="2800"/>
              <a:t>للتخطيط</a:t>
            </a:r>
            <a:r>
              <a:rPr b="0" i="0" lang="en-US" sz="2800" u="none" cap="none" strike="noStrike">
                <a:solidFill>
                  <a:srgbClr val="000000"/>
                </a:solidFill>
                <a:latin typeface="Arial"/>
                <a:ea typeface="Arial"/>
                <a:cs typeface="Arial"/>
                <a:sym typeface="Arial"/>
              </a:rPr>
              <a:t> للتعليم ومنها ما يلي:  وتشمل المداخل والأساليب الرئيسية لتخطيط التعليم ما يلي:</a:t>
            </a:r>
            <a:endParaRPr/>
          </a:p>
          <a:p>
            <a:pPr indent="0" lvl="0" marL="0" marR="0" rtl="1" algn="just">
              <a:lnSpc>
                <a:spcPct val="100000"/>
              </a:lnSpc>
              <a:spcBef>
                <a:spcPts val="0"/>
              </a:spcBef>
              <a:spcAft>
                <a:spcPts val="0"/>
              </a:spcAft>
              <a:buNone/>
            </a:pPr>
            <a:r>
              <a:rPr b="1" i="0" lang="en-US" sz="2800" u="none" cap="none" strike="noStrike">
                <a:solidFill>
                  <a:srgbClr val="00B0F0"/>
                </a:solidFill>
                <a:latin typeface="Arial"/>
                <a:ea typeface="Arial"/>
                <a:cs typeface="Arial"/>
                <a:sym typeface="Arial"/>
              </a:rPr>
              <a:t>أولًا : المداخل التقليدية: </a:t>
            </a:r>
            <a:endParaRPr/>
          </a:p>
          <a:p>
            <a:pPr indent="0" lvl="0" marL="0" marR="0" rtl="1" algn="just">
              <a:lnSpc>
                <a:spcPct val="100000"/>
              </a:lnSpc>
              <a:spcBef>
                <a:spcPts val="0"/>
              </a:spcBef>
              <a:spcAft>
                <a:spcPts val="0"/>
              </a:spcAft>
              <a:buNone/>
            </a:pPr>
            <a:r>
              <a:rPr b="1" i="0" lang="en-US" sz="2400" u="none" cap="none" strike="noStrike">
                <a:solidFill>
                  <a:srgbClr val="C00000"/>
                </a:solidFill>
                <a:latin typeface="Arial"/>
                <a:ea typeface="Arial"/>
                <a:cs typeface="Arial"/>
                <a:sym typeface="Arial"/>
              </a:rPr>
              <a:t>1- مدخل القوى العاملة Manpower Approach</a:t>
            </a:r>
            <a:endParaRPr/>
          </a:p>
          <a:p>
            <a:pPr indent="0" lvl="0" marL="0" marR="0" rtl="1" algn="just">
              <a:lnSpc>
                <a:spcPct val="100000"/>
              </a:lnSpc>
              <a:spcBef>
                <a:spcPts val="0"/>
              </a:spcBef>
              <a:spcAft>
                <a:spcPts val="0"/>
              </a:spcAft>
              <a:buNone/>
            </a:pPr>
            <a:r>
              <a:rPr b="0" i="1" lang="en-US" sz="2800" u="none" cap="none" strike="noStrike">
                <a:solidFill>
                  <a:srgbClr val="7030A0"/>
                </a:solidFill>
                <a:latin typeface="Arial"/>
                <a:ea typeface="Arial"/>
                <a:cs typeface="Arial"/>
                <a:sym typeface="Arial"/>
              </a:rPr>
              <a:t>المفاهيم والتعاريف المتعلقة بالقوى العاملة:</a:t>
            </a:r>
            <a:endParaRPr/>
          </a:p>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إن بعض الاقتصاديين لا يجدون فرقا بين المصطلحات التالية : الموارد البشرية، القوى البشرية، القوى العاملة، السكان القادرون على العمل، السكان النشيطون.</a:t>
            </a:r>
            <a:endParaRPr/>
          </a:p>
          <a:p>
            <a:pPr indent="0" lvl="0" marL="0" marR="0" rtl="1" algn="just">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p:txBody>
      </p:sp>
      <p:sp>
        <p:nvSpPr>
          <p:cNvPr id="136" name="Google Shape;136;p30"/>
          <p:cNvSpPr/>
          <p:nvPr/>
        </p:nvSpPr>
        <p:spPr>
          <a:xfrm>
            <a:off x="3287688" y="6223794"/>
            <a:ext cx="5400599" cy="56170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28"/>
                                        </p:tgtEl>
                                        <p:attrNameLst>
                                          <p:attrName>style.visibility</p:attrName>
                                        </p:attrNameLst>
                                      </p:cBhvr>
                                      <p:to>
                                        <p:strVal val="visible"/>
                                      </p:to>
                                    </p:set>
                                    <p:animEffect filter="fade" transition="in">
                                      <p:cBhvr>
                                        <p:cTn dur="500"/>
                                        <p:tgtEl>
                                          <p:spTgt spid="12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1"/>
          <p:cNvGrpSpPr/>
          <p:nvPr/>
        </p:nvGrpSpPr>
        <p:grpSpPr>
          <a:xfrm flipH="1">
            <a:off x="6977774" y="4418471"/>
            <a:ext cx="4023343" cy="923289"/>
            <a:chOff x="645649" y="1388017"/>
            <a:chExt cx="4023343" cy="923289"/>
          </a:xfrm>
        </p:grpSpPr>
        <p:sp>
          <p:nvSpPr>
            <p:cNvPr id="142" name="Google Shape;142;p3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43" name="Google Shape;143;p3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44" name="Google Shape;144;p3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45" name="Google Shape;145;p3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46" name="Google Shape;146;p3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47" name="Google Shape;147;p3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48" name="Google Shape;148;p31"/>
          <p:cNvSpPr/>
          <p:nvPr/>
        </p:nvSpPr>
        <p:spPr>
          <a:xfrm>
            <a:off x="85438" y="615953"/>
            <a:ext cx="12011966" cy="5262979"/>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i="1" lang="en-US" sz="2800">
                <a:solidFill>
                  <a:srgbClr val="C00000"/>
                </a:solidFill>
              </a:rPr>
              <a:t> الموارد</a:t>
            </a:r>
            <a:r>
              <a:rPr b="0" i="1" lang="en-US" sz="2800" u="none" cap="none" strike="noStrike">
                <a:solidFill>
                  <a:srgbClr val="C00000"/>
                </a:solidFill>
                <a:latin typeface="Arial"/>
                <a:ea typeface="Arial"/>
                <a:cs typeface="Arial"/>
                <a:sym typeface="Arial"/>
              </a:rPr>
              <a:t> البشرية</a:t>
            </a:r>
            <a:r>
              <a:rPr b="0" i="0" lang="en-US" sz="2800" u="none" cap="none" strike="noStrike">
                <a:solidFill>
                  <a:schemeClr val="dk1"/>
                </a:solidFill>
                <a:latin typeface="Arial"/>
                <a:ea typeface="Arial"/>
                <a:cs typeface="Arial"/>
                <a:sym typeface="Arial"/>
              </a:rPr>
              <a:t>: هي مجموع السكان القادرين على العمل المنتج. ويقصد بالعمل المنتج كل مجهود جسمي أو ذهني يؤدي أو يساهم في خلق سلعة أو تأدية خدمة معينة. ولذلك فإن الموارد البشرية تتألف من مجموع السكان مطروحا منه غير القادرين على العمل المنتج وهم:</a:t>
            </a:r>
            <a:endParaRPr/>
          </a:p>
          <a:p>
            <a:pPr indent="0" lvl="0" marL="0" marR="0" rtl="1" algn="r">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 الأطفال تحت سن معينة (على حسب كل دولة من 16-18).</a:t>
            </a:r>
            <a:endParaRPr/>
          </a:p>
          <a:p>
            <a:pPr indent="0" lvl="0" marL="0" marR="0" rtl="1" algn="r">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 كبار السن ما داموا لا يمارسون نشاطا اقتصاديا.</a:t>
            </a:r>
            <a:endParaRPr/>
          </a:p>
          <a:p>
            <a:pPr indent="0" lvl="0" marL="0" marR="0" rtl="1" algn="r">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 العاجزون عجزا دائما كليا وكذلك الذين لا يمكن لهم أداء عمل ذو قيمة اقتصادية.</a:t>
            </a:r>
            <a:endParaRPr/>
          </a:p>
          <a:p>
            <a:pPr indent="0" lvl="0" marL="0" marR="0" rtl="1" algn="r">
              <a:lnSpc>
                <a:spcPct val="100000"/>
              </a:lnSpc>
              <a:spcBef>
                <a:spcPts val="0"/>
              </a:spcBef>
              <a:spcAft>
                <a:spcPts val="0"/>
              </a:spcAft>
              <a:buNone/>
            </a:pPr>
            <a:r>
              <a:t/>
            </a:r>
            <a:endParaRPr b="0" i="1" sz="2800" u="none" cap="none" strike="noStrike">
              <a:solidFill>
                <a:srgbClr val="0070C0"/>
              </a:solidFill>
              <a:latin typeface="Arial"/>
              <a:ea typeface="Arial"/>
              <a:cs typeface="Arial"/>
              <a:sym typeface="Arial"/>
            </a:endParaRPr>
          </a:p>
          <a:p>
            <a:pPr indent="0" lvl="0" marL="0" marR="0" rtl="1" algn="r">
              <a:lnSpc>
                <a:spcPct val="100000"/>
              </a:lnSpc>
              <a:spcBef>
                <a:spcPts val="0"/>
              </a:spcBef>
              <a:spcAft>
                <a:spcPts val="0"/>
              </a:spcAft>
              <a:buNone/>
            </a:pPr>
            <a:r>
              <a:rPr b="0" i="1" lang="en-US" sz="2800" u="none" cap="none" strike="noStrike">
                <a:solidFill>
                  <a:srgbClr val="0070C0"/>
                </a:solidFill>
                <a:latin typeface="Arial"/>
                <a:ea typeface="Arial"/>
                <a:cs typeface="Arial"/>
                <a:sym typeface="Arial"/>
              </a:rPr>
              <a:t>تتألف الموارد البشرية من قسمين :</a:t>
            </a:r>
            <a:endParaRPr/>
          </a:p>
          <a:p>
            <a:pPr indent="0" lvl="0" marL="0" marR="0" rtl="1" algn="r">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القسم الأول: يتكون من جميع القادرين على العمل المنتج ، ولكنهم لا يعملون ولا يبحثون عن عمل. ويدخل في هذه الطائفة ربات البيوت والطلبة المتفرغون للدراسة والمتقاعدون والأشخاص الذين هم بصدد أداء الخدمة العسكرية ، نزلاء السجون والمستشفيات، وغيرها من المؤسسات المماثلة. ويطلق على هؤلاء عادة الأفراد خارج القوى العاملة.</a:t>
            </a:r>
            <a:endParaRPr b="0" i="0" sz="2800" u="none" cap="none" strike="noStrike">
              <a:solidFill>
                <a:schemeClr val="dk1"/>
              </a:solidFill>
              <a:latin typeface="Arial"/>
              <a:ea typeface="Arial"/>
              <a:cs typeface="Arial"/>
              <a:sym typeface="Arial"/>
            </a:endParaRPr>
          </a:p>
        </p:txBody>
      </p:sp>
      <p:sp>
        <p:nvSpPr>
          <p:cNvPr id="149" name="Google Shape;149;p31"/>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41"/>
                                        </p:tgtEl>
                                        <p:attrNameLst>
                                          <p:attrName>style.visibility</p:attrName>
                                        </p:attrNameLst>
                                      </p:cBhvr>
                                      <p:to>
                                        <p:strVal val="visible"/>
                                      </p:to>
                                    </p:set>
                                    <p:animEffect filter="fade" transition="in">
                                      <p:cBhvr>
                                        <p:cTn dur="500"/>
                                        <p:tgtEl>
                                          <p:spTgt spid="14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grpSp>
        <p:nvGrpSpPr>
          <p:cNvPr id="154" name="Google Shape;154;p32"/>
          <p:cNvGrpSpPr/>
          <p:nvPr/>
        </p:nvGrpSpPr>
        <p:grpSpPr>
          <a:xfrm flipH="1">
            <a:off x="6977774" y="4418471"/>
            <a:ext cx="4023343" cy="923289"/>
            <a:chOff x="645649" y="1388017"/>
            <a:chExt cx="4023343" cy="923289"/>
          </a:xfrm>
        </p:grpSpPr>
        <p:sp>
          <p:nvSpPr>
            <p:cNvPr id="155" name="Google Shape;155;p3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56" name="Google Shape;156;p3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57" name="Google Shape;157;p3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58" name="Google Shape;158;p3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59" name="Google Shape;159;p3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60" name="Google Shape;160;p3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61" name="Google Shape;161;p32"/>
          <p:cNvSpPr/>
          <p:nvPr/>
        </p:nvSpPr>
        <p:spPr>
          <a:xfrm>
            <a:off x="85438" y="885773"/>
            <a:ext cx="12011966" cy="3539430"/>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0" i="1" lang="en-US" sz="2800" u="none" cap="none" strike="noStrike">
                <a:solidFill>
                  <a:srgbClr val="C00000"/>
                </a:solidFill>
                <a:latin typeface="Arial"/>
                <a:ea typeface="Arial"/>
                <a:cs typeface="Arial"/>
                <a:sym typeface="Arial"/>
              </a:rPr>
              <a:t>القسم الثاني: </a:t>
            </a:r>
            <a:r>
              <a:rPr b="0" i="0" lang="en-US" sz="2800" u="none" cap="none" strike="noStrike">
                <a:solidFill>
                  <a:schemeClr val="dk1"/>
                </a:solidFill>
                <a:latin typeface="Arial"/>
                <a:ea typeface="Arial"/>
                <a:cs typeface="Arial"/>
                <a:sym typeface="Arial"/>
              </a:rPr>
              <a:t>يتألف من جميع الأفراد المتواجدين في سوق العمل، سواء كانوا يعملون فعلا أم يبحثون عن عمل. وتسمى هذه الطائفة بالقوى العاملة أو السكان النشيطين، وهي تشير إلى قطاعين من السكان، قطاع المشتغلين الذين يعملون لقاء أجر وقطاع المتعطلين القادرين والراغبين </a:t>
            </a:r>
            <a:r>
              <a:rPr lang="en-US" sz="2800">
                <a:solidFill>
                  <a:schemeClr val="dk1"/>
                </a:solidFill>
              </a:rPr>
              <a:t>و المستعدين</a:t>
            </a:r>
            <a:r>
              <a:rPr b="0" i="0" lang="en-US" sz="2800" u="none" cap="none" strike="noStrike">
                <a:solidFill>
                  <a:schemeClr val="dk1"/>
                </a:solidFill>
                <a:latin typeface="Arial"/>
                <a:ea typeface="Arial"/>
                <a:cs typeface="Arial"/>
                <a:sym typeface="Arial"/>
              </a:rPr>
              <a:t> للعمل في الحال لكنهم لا يجدون عملا.</a:t>
            </a:r>
            <a:endParaRPr/>
          </a:p>
          <a:p>
            <a:pPr indent="0" lvl="0" marL="0" marR="0" rtl="1" algn="r">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تأسيسًا على ما تقدم، فإن مفهوم القوى العاملة يتضمن ثلاث مقومات جوهرية :</a:t>
            </a:r>
            <a:endParaRPr/>
          </a:p>
          <a:p>
            <a:pPr indent="0" lvl="0" marL="0" marR="0" rtl="1" algn="r">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 قدرة الفرد على العمل .</a:t>
            </a:r>
            <a:endParaRPr/>
          </a:p>
          <a:p>
            <a:pPr indent="0" lvl="0" marL="0" marR="0" rtl="1" algn="r">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 رغبة الفرد في العمل .</a:t>
            </a:r>
            <a:endParaRPr/>
          </a:p>
          <a:p>
            <a:pPr indent="0" lvl="0" marL="0" marR="0" rtl="1" algn="r">
              <a:lnSpc>
                <a:spcPct val="100000"/>
              </a:lnSpc>
              <a:spcBef>
                <a:spcPts val="0"/>
              </a:spcBef>
              <a:spcAft>
                <a:spcPts val="0"/>
              </a:spcAft>
              <a:buNone/>
            </a:pPr>
            <a:r>
              <a:rPr b="0" i="0" lang="en-US" sz="2800" u="none" cap="none" strike="noStrike">
                <a:solidFill>
                  <a:schemeClr val="dk1"/>
                </a:solidFill>
                <a:latin typeface="Arial"/>
                <a:ea typeface="Arial"/>
                <a:cs typeface="Arial"/>
                <a:sym typeface="Arial"/>
              </a:rPr>
              <a:t> إتاحة العمل للفرد (وجود الفرد واستعداده للعمل) .</a:t>
            </a:r>
            <a:endParaRPr/>
          </a:p>
        </p:txBody>
      </p:sp>
      <p:sp>
        <p:nvSpPr>
          <p:cNvPr id="162" name="Google Shape;162;p32"/>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54"/>
                                        </p:tgtEl>
                                        <p:attrNameLst>
                                          <p:attrName>style.visibility</p:attrName>
                                        </p:attrNameLst>
                                      </p:cBhvr>
                                      <p:to>
                                        <p:strVal val="visible"/>
                                      </p:to>
                                    </p:set>
                                    <p:animEffect filter="fade" transition="in">
                                      <p:cBhvr>
                                        <p:cTn dur="500"/>
                                        <p:tgtEl>
                                          <p:spTgt spid="15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6" name="Shape 166"/>
        <p:cNvGrpSpPr/>
        <p:nvPr/>
      </p:nvGrpSpPr>
      <p:grpSpPr>
        <a:xfrm>
          <a:off x="0" y="0"/>
          <a:ext cx="0" cy="0"/>
          <a:chOff x="0" y="0"/>
          <a:chExt cx="0" cy="0"/>
        </a:xfrm>
      </p:grpSpPr>
      <p:grpSp>
        <p:nvGrpSpPr>
          <p:cNvPr id="167" name="Google Shape;167;p33"/>
          <p:cNvGrpSpPr/>
          <p:nvPr/>
        </p:nvGrpSpPr>
        <p:grpSpPr>
          <a:xfrm flipH="1">
            <a:off x="6977774" y="4418471"/>
            <a:ext cx="4023343" cy="923289"/>
            <a:chOff x="645649" y="1388017"/>
            <a:chExt cx="4023343" cy="923289"/>
          </a:xfrm>
        </p:grpSpPr>
        <p:sp>
          <p:nvSpPr>
            <p:cNvPr id="168" name="Google Shape;168;p3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69" name="Google Shape;169;p3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70" name="Google Shape;170;p3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71" name="Google Shape;171;p3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72" name="Google Shape;172;p3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73" name="Google Shape;173;p3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74" name="Google Shape;174;p33"/>
          <p:cNvSpPr/>
          <p:nvPr/>
        </p:nvSpPr>
        <p:spPr>
          <a:xfrm>
            <a:off x="85438" y="600963"/>
            <a:ext cx="12011966" cy="4401205"/>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800" u="none" cap="none" strike="noStrike">
                <a:solidFill>
                  <a:srgbClr val="C00000"/>
                </a:solidFill>
                <a:latin typeface="Arial"/>
                <a:ea typeface="Arial"/>
                <a:cs typeface="Arial"/>
                <a:sym typeface="Arial"/>
              </a:rPr>
              <a:t>المفهوم الأول للقوي البشرية:</a:t>
            </a:r>
            <a:endParaRPr b="0" i="0" sz="2800" u="none" cap="none" strike="noStrike">
              <a:solidFill>
                <a:srgbClr val="C00000"/>
              </a:solidFill>
              <a:latin typeface="Arial"/>
              <a:ea typeface="Arial"/>
              <a:cs typeface="Arial"/>
              <a:sym typeface="Arial"/>
            </a:endParaRPr>
          </a:p>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هو المفهوم الضيق، الذي استخدم ليدلل على «المدخلات البشرية Human Inputs» في العملية </a:t>
            </a:r>
            <a:r>
              <a:rPr lang="en-US" sz="2800"/>
              <a:t>الإنتاجية</a:t>
            </a:r>
            <a:r>
              <a:rPr b="0" i="0" lang="en-US" sz="2800" u="none" cap="none" strike="noStrike">
                <a:solidFill>
                  <a:srgbClr val="000000"/>
                </a:solidFill>
                <a:latin typeface="Arial"/>
                <a:ea typeface="Arial"/>
                <a:cs typeface="Arial"/>
                <a:sym typeface="Arial"/>
              </a:rPr>
              <a:t>.</a:t>
            </a:r>
            <a:endParaRPr b="0" i="0" sz="2800" u="none" cap="none" strike="noStrike">
              <a:solidFill>
                <a:srgbClr val="000000"/>
              </a:solidFill>
              <a:latin typeface="Arial"/>
              <a:ea typeface="Arial"/>
              <a:cs typeface="Arial"/>
              <a:sym typeface="Arial"/>
            </a:endParaRPr>
          </a:p>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وان القوى البشرية بهذا المفهوم، حالها حال «الموارد الرأسمالية Capital Resources» </a:t>
            </a:r>
            <a:r>
              <a:rPr lang="en-US" sz="2800"/>
              <a:t>والموارد</a:t>
            </a:r>
            <a:r>
              <a:rPr b="0" i="0" lang="en-US" sz="2800" u="none" cap="none" strike="noStrike">
                <a:solidFill>
                  <a:srgbClr val="000000"/>
                </a:solidFill>
                <a:latin typeface="Arial"/>
                <a:ea typeface="Arial"/>
                <a:cs typeface="Arial"/>
                <a:sym typeface="Arial"/>
              </a:rPr>
              <a:t> الطبيعية </a:t>
            </a:r>
            <a:r>
              <a:rPr lang="en-US" sz="2800"/>
              <a:t>Natural</a:t>
            </a:r>
            <a:r>
              <a:rPr b="0" i="0" lang="en-US" sz="2800" u="none" cap="none" strike="noStrike">
                <a:solidFill>
                  <a:srgbClr val="000000"/>
                </a:solidFill>
                <a:latin typeface="Arial"/>
                <a:ea typeface="Arial"/>
                <a:cs typeface="Arial"/>
                <a:sym typeface="Arial"/>
              </a:rPr>
              <a:t> Resources، التي تمثل المدخلات الأخرى في العملية الانتاجية.</a:t>
            </a:r>
            <a:endParaRPr b="0" i="0" sz="2800" u="none" cap="none" strike="noStrike">
              <a:solidFill>
                <a:srgbClr val="000000"/>
              </a:solidFill>
              <a:latin typeface="Arial"/>
              <a:ea typeface="Arial"/>
              <a:cs typeface="Arial"/>
              <a:sym typeface="Arial"/>
            </a:endParaRPr>
          </a:p>
          <a:p>
            <a:pPr indent="0" lvl="0" marL="0" marR="0" rtl="1" algn="just">
              <a:lnSpc>
                <a:spcPct val="100000"/>
              </a:lnSpc>
              <a:spcBef>
                <a:spcPts val="0"/>
              </a:spcBef>
              <a:spcAft>
                <a:spcPts val="0"/>
              </a:spcAft>
              <a:buNone/>
            </a:pPr>
            <a:r>
              <a:rPr b="1" i="0" lang="en-US" sz="2800" u="none" cap="none" strike="noStrike">
                <a:solidFill>
                  <a:srgbClr val="C00000"/>
                </a:solidFill>
                <a:latin typeface="Arial"/>
                <a:ea typeface="Arial"/>
                <a:cs typeface="Arial"/>
                <a:sym typeface="Arial"/>
              </a:rPr>
              <a:t>المفهوم الثاني </a:t>
            </a:r>
            <a:r>
              <a:rPr b="1" lang="en-US" sz="2800">
                <a:solidFill>
                  <a:srgbClr val="C00000"/>
                </a:solidFill>
              </a:rPr>
              <a:t>للقوى</a:t>
            </a:r>
            <a:r>
              <a:rPr b="1" i="0" lang="en-US" sz="2800" u="none" cap="none" strike="noStrike">
                <a:solidFill>
                  <a:srgbClr val="C00000"/>
                </a:solidFill>
                <a:latin typeface="Arial"/>
                <a:ea typeface="Arial"/>
                <a:cs typeface="Arial"/>
                <a:sym typeface="Arial"/>
              </a:rPr>
              <a:t> البشرية:</a:t>
            </a:r>
            <a:endParaRPr b="0" i="0" sz="2800" u="none" cap="none" strike="noStrike">
              <a:solidFill>
                <a:srgbClr val="C00000"/>
              </a:solidFill>
              <a:latin typeface="Arial"/>
              <a:ea typeface="Arial"/>
              <a:cs typeface="Arial"/>
              <a:sym typeface="Arial"/>
            </a:endParaRPr>
          </a:p>
          <a:p>
            <a:pPr indent="0" lvl="0" marL="0" marR="0" rtl="1" algn="just">
              <a:lnSpc>
                <a:spcPct val="100000"/>
              </a:lnSpc>
              <a:spcBef>
                <a:spcPts val="0"/>
              </a:spcBef>
              <a:spcAft>
                <a:spcPts val="0"/>
              </a:spcAft>
              <a:buNone/>
            </a:pPr>
            <a:r>
              <a:rPr b="0" i="0" lang="en-US" sz="2800" u="none" cap="none" strike="noStrike">
                <a:solidFill>
                  <a:srgbClr val="000000"/>
                </a:solidFill>
                <a:latin typeface="Arial"/>
                <a:ea typeface="Arial"/>
                <a:cs typeface="Arial"/>
                <a:sym typeface="Arial"/>
              </a:rPr>
              <a:t>هو أوسع من المفهوم الأول، حيث استخدمه كثير من الاختصاصيين، مرادفا للطاقات البشرية او تكوين الانسان. وعليه: فان تخطيط وتنمية القوى البشرية بالمفهوم الواسع، يشمل تنمية الفرد بكافة أدواره مستهلكاً ومنتجاً وهو حجر الزاوية في التنمية الاقتصادية والاجتماعية من حيث كونه الهدف والوسيلة.</a:t>
            </a:r>
            <a:endParaRPr b="0" i="0" sz="2800" u="none" cap="none" strike="noStrike">
              <a:solidFill>
                <a:srgbClr val="000000"/>
              </a:solidFill>
              <a:latin typeface="Arial"/>
              <a:ea typeface="Arial"/>
              <a:cs typeface="Arial"/>
              <a:sym typeface="Arial"/>
            </a:endParaRPr>
          </a:p>
          <a:p>
            <a:pPr indent="0" lvl="0" marL="0" marR="0" rtl="1" algn="just">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p:txBody>
      </p:sp>
      <p:sp>
        <p:nvSpPr>
          <p:cNvPr id="175" name="Google Shape;175;p33"/>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67"/>
                                        </p:tgtEl>
                                        <p:attrNameLst>
                                          <p:attrName>style.visibility</p:attrName>
                                        </p:attrNameLst>
                                      </p:cBhvr>
                                      <p:to>
                                        <p:strVal val="visible"/>
                                      </p:to>
                                    </p:set>
                                    <p:animEffect filter="fade" transition="in">
                                      <p:cBhvr>
                                        <p:cTn dur="500"/>
                                        <p:tgtEl>
                                          <p:spTgt spid="16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9" name="Shape 179"/>
        <p:cNvGrpSpPr/>
        <p:nvPr/>
      </p:nvGrpSpPr>
      <p:grpSpPr>
        <a:xfrm>
          <a:off x="0" y="0"/>
          <a:ext cx="0" cy="0"/>
          <a:chOff x="0" y="0"/>
          <a:chExt cx="0" cy="0"/>
        </a:xfrm>
      </p:grpSpPr>
      <p:grpSp>
        <p:nvGrpSpPr>
          <p:cNvPr id="180" name="Google Shape;180;p34"/>
          <p:cNvGrpSpPr/>
          <p:nvPr/>
        </p:nvGrpSpPr>
        <p:grpSpPr>
          <a:xfrm flipH="1">
            <a:off x="6977774" y="4418471"/>
            <a:ext cx="4023343" cy="923289"/>
            <a:chOff x="645649" y="1388017"/>
            <a:chExt cx="4023343" cy="923289"/>
          </a:xfrm>
        </p:grpSpPr>
        <p:sp>
          <p:nvSpPr>
            <p:cNvPr id="181" name="Google Shape;181;p3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82" name="Google Shape;182;p3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83" name="Google Shape;183;p3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84" name="Google Shape;184;p3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85" name="Google Shape;185;p3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86" name="Google Shape;186;p3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187" name="Google Shape;187;p34"/>
          <p:cNvSpPr/>
          <p:nvPr/>
        </p:nvSpPr>
        <p:spPr>
          <a:xfrm>
            <a:off x="85438" y="675913"/>
            <a:ext cx="12011966" cy="5693866"/>
          </a:xfrm>
          <a:prstGeom prst="rect">
            <a:avLst/>
          </a:prstGeom>
          <a:noFill/>
          <a:ln>
            <a:noFill/>
          </a:ln>
        </p:spPr>
        <p:txBody>
          <a:bodyPr anchorCtr="0" anchor="t" bIns="45700" lIns="91425" spcFirstLastPara="1" rIns="91425" wrap="square" tIns="45700">
            <a:spAutoFit/>
          </a:bodyPr>
          <a:lstStyle/>
          <a:p>
            <a:pPr indent="0" lvl="0" marL="0" marR="0" rtl="1" algn="just">
              <a:lnSpc>
                <a:spcPct val="130000"/>
              </a:lnSpc>
              <a:spcBef>
                <a:spcPts val="0"/>
              </a:spcBef>
              <a:spcAft>
                <a:spcPts val="0"/>
              </a:spcAft>
              <a:buNone/>
            </a:pPr>
            <a:r>
              <a:rPr b="1" i="0" lang="en-US" sz="2800" u="none" cap="none" strike="noStrike">
                <a:solidFill>
                  <a:srgbClr val="C00000"/>
                </a:solidFill>
                <a:latin typeface="Arial"/>
                <a:ea typeface="Arial"/>
                <a:cs typeface="Arial"/>
                <a:sym typeface="Arial"/>
              </a:rPr>
              <a:t>أهمية تخطيط القوى العاملة :</a:t>
            </a:r>
            <a:endParaRPr b="1" i="0" sz="2800" u="none" cap="none" strike="noStrike">
              <a:solidFill>
                <a:srgbClr val="C00000"/>
              </a:solidFill>
              <a:latin typeface="Arial"/>
              <a:ea typeface="Arial"/>
              <a:cs typeface="Arial"/>
              <a:sym typeface="Arial"/>
            </a:endParaRPr>
          </a:p>
          <a:p>
            <a:pPr indent="0" lvl="0" marL="0" marR="0" rtl="1" algn="just">
              <a:lnSpc>
                <a:spcPct val="130000"/>
              </a:lnSpc>
              <a:spcBef>
                <a:spcPts val="0"/>
              </a:spcBef>
              <a:spcAft>
                <a:spcPts val="0"/>
              </a:spcAft>
              <a:buNone/>
            </a:pPr>
            <a:r>
              <a:rPr b="0" i="1" lang="en-US" sz="2800" u="none" cap="none" strike="noStrike">
                <a:solidFill>
                  <a:srgbClr val="000000"/>
                </a:solidFill>
                <a:latin typeface="Arial"/>
                <a:ea typeface="Arial"/>
                <a:cs typeface="Arial"/>
                <a:sym typeface="Arial"/>
              </a:rPr>
              <a:t>تخطيط القوى العاملة يخدم العديد من الأغراض ومن أهمها:</a:t>
            </a:r>
            <a:endParaRPr/>
          </a:p>
          <a:p>
            <a:pPr indent="0" lvl="0" marL="0" marR="0" rtl="1" algn="just">
              <a:lnSpc>
                <a:spcPct val="130000"/>
              </a:lnSpc>
              <a:spcBef>
                <a:spcPts val="0"/>
              </a:spcBef>
              <a:spcAft>
                <a:spcPts val="0"/>
              </a:spcAft>
              <a:buNone/>
            </a:pPr>
            <a:r>
              <a:rPr b="1" i="0" lang="en-US" sz="2800" u="none" cap="none" strike="noStrike">
                <a:solidFill>
                  <a:srgbClr val="000000"/>
                </a:solidFill>
                <a:latin typeface="Arial"/>
                <a:ea typeface="Arial"/>
                <a:cs typeface="Arial"/>
                <a:sym typeface="Arial"/>
              </a:rPr>
              <a:t>• </a:t>
            </a:r>
            <a:r>
              <a:rPr b="0" i="0" lang="en-US" sz="2800" u="none" cap="none" strike="noStrike">
                <a:solidFill>
                  <a:srgbClr val="000000"/>
                </a:solidFill>
                <a:latin typeface="Arial"/>
                <a:ea typeface="Arial"/>
                <a:cs typeface="Arial"/>
                <a:sym typeface="Arial"/>
              </a:rPr>
              <a:t>يعتبر دليلاً ومرشداً للمنظمة لتحديد التغيرات المهمة والتكيف معها بفعالية، وخلق منظمة قادرة على التعلم والتكيف مع المتطلبات الحالية والمستقبلية.</a:t>
            </a:r>
            <a:endParaRPr/>
          </a:p>
          <a:p>
            <a:pPr indent="0" lvl="0" marL="0" marR="0" rtl="1" algn="just">
              <a:lnSpc>
                <a:spcPct val="130000"/>
              </a:lnSpc>
              <a:spcBef>
                <a:spcPts val="0"/>
              </a:spcBef>
              <a:spcAft>
                <a:spcPts val="0"/>
              </a:spcAft>
              <a:buNone/>
            </a:pPr>
            <a:r>
              <a:rPr b="0" i="0" lang="en-US" sz="2800" u="none" cap="none" strike="noStrike">
                <a:solidFill>
                  <a:srgbClr val="000000"/>
                </a:solidFill>
                <a:latin typeface="Arial"/>
                <a:ea typeface="Arial"/>
                <a:cs typeface="Arial"/>
                <a:sym typeface="Arial"/>
              </a:rPr>
              <a:t>• زيادة قدرة المؤسسة على تحديد أهدافها المتعددة، والتعرف على نقاط الضعف والقوة والفرص والتهديدات في المؤسسة وتحديد البرامج التنفيذية للتعامل معها</a:t>
            </a:r>
            <a:endParaRPr/>
          </a:p>
          <a:p>
            <a:pPr indent="0" lvl="0" marL="0" marR="0" rtl="1" algn="just">
              <a:lnSpc>
                <a:spcPct val="130000"/>
              </a:lnSpc>
              <a:spcBef>
                <a:spcPts val="0"/>
              </a:spcBef>
              <a:spcAft>
                <a:spcPts val="0"/>
              </a:spcAft>
              <a:buNone/>
            </a:pPr>
            <a:r>
              <a:rPr b="0" i="0" lang="en-US" sz="2800" u="none" cap="none" strike="noStrike">
                <a:solidFill>
                  <a:srgbClr val="000000"/>
                </a:solidFill>
                <a:latin typeface="Arial"/>
                <a:ea typeface="Arial"/>
                <a:cs typeface="Arial"/>
                <a:sym typeface="Arial"/>
              </a:rPr>
              <a:t>• تعتبر الأساس في نجاح خطط وسياسات الأفراد الأخرى </a:t>
            </a:r>
            <a:r>
              <a:rPr lang="en-US" sz="2800"/>
              <a:t>والاختبار</a:t>
            </a:r>
            <a:r>
              <a:rPr b="0" i="0" lang="en-US" sz="2800" u="none" cap="none" strike="noStrike">
                <a:solidFill>
                  <a:srgbClr val="000000"/>
                </a:solidFill>
                <a:latin typeface="Arial"/>
                <a:ea typeface="Arial"/>
                <a:cs typeface="Arial"/>
                <a:sym typeface="Arial"/>
              </a:rPr>
              <a:t> والتعيين والترقية والتدريب والتطوير، وذلك من خلال توفير الوقت الكافي للبحث عن القوى العاملة الملائمة، ووضوح التدرج الوظيفي للأفراد داخل المؤسسة وتحديد الاحتياجات التدريبية للقوى العاملة، وتطوير وزيادة الاستفادة من القوى العاملة المتاحة بالمؤسسة.</a:t>
            </a:r>
            <a:endParaRPr/>
          </a:p>
        </p:txBody>
      </p:sp>
      <p:sp>
        <p:nvSpPr>
          <p:cNvPr id="188" name="Google Shape;188;p34"/>
          <p:cNvSpPr/>
          <p:nvPr/>
        </p:nvSpPr>
        <p:spPr>
          <a:xfrm>
            <a:off x="3287689" y="5877272"/>
            <a:ext cx="5112568"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80"/>
                                        </p:tgtEl>
                                        <p:attrNameLst>
                                          <p:attrName>style.visibility</p:attrName>
                                        </p:attrNameLst>
                                      </p:cBhvr>
                                      <p:to>
                                        <p:strVal val="visible"/>
                                      </p:to>
                                    </p:set>
                                    <p:animEffect filter="fade" transition="in">
                                      <p:cBhvr>
                                        <p:cTn dur="500"/>
                                        <p:tgtEl>
                                          <p:spTgt spid="18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grpSp>
        <p:nvGrpSpPr>
          <p:cNvPr id="193" name="Google Shape;193;p35"/>
          <p:cNvGrpSpPr/>
          <p:nvPr/>
        </p:nvGrpSpPr>
        <p:grpSpPr>
          <a:xfrm flipH="1">
            <a:off x="6977774" y="4418471"/>
            <a:ext cx="4023343" cy="923289"/>
            <a:chOff x="645649" y="1388017"/>
            <a:chExt cx="4023343" cy="923289"/>
          </a:xfrm>
        </p:grpSpPr>
        <p:sp>
          <p:nvSpPr>
            <p:cNvPr id="194" name="Google Shape;194;p3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195" name="Google Shape;195;p3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196" name="Google Shape;196;p3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197" name="Google Shape;197;p3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198" name="Google Shape;198;p3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199" name="Google Shape;199;p3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00" name="Google Shape;200;p35"/>
          <p:cNvSpPr/>
          <p:nvPr/>
        </p:nvSpPr>
        <p:spPr>
          <a:xfrm>
            <a:off x="85438" y="570983"/>
            <a:ext cx="12011966" cy="5952399"/>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800" u="none" cap="none" strike="noStrike">
                <a:solidFill>
                  <a:srgbClr val="C00000"/>
                </a:solidFill>
                <a:latin typeface="Arial"/>
                <a:ea typeface="Arial"/>
                <a:cs typeface="Arial"/>
                <a:sym typeface="Arial"/>
              </a:rPr>
              <a:t>أهداف تخطيط القوى العاملة</a:t>
            </a:r>
            <a:endParaRPr/>
          </a:p>
          <a:p>
            <a:pPr indent="0" lvl="0" marL="0" marR="0" rtl="1" algn="just">
              <a:lnSpc>
                <a:spcPct val="100000"/>
              </a:lnSpc>
              <a:spcBef>
                <a:spcPts val="0"/>
              </a:spcBef>
              <a:spcAft>
                <a:spcPts val="0"/>
              </a:spcAft>
              <a:buNone/>
            </a:pPr>
            <a:r>
              <a:rPr b="1" i="0" lang="en-US" sz="2400" u="none" cap="none" strike="noStrike">
                <a:solidFill>
                  <a:schemeClr val="dk1"/>
                </a:solidFill>
                <a:latin typeface="Arial"/>
                <a:ea typeface="Arial"/>
                <a:cs typeface="Arial"/>
                <a:sym typeface="Arial"/>
              </a:rPr>
              <a:t>• </a:t>
            </a:r>
            <a:r>
              <a:rPr b="0" i="0" lang="en-US" sz="2400" u="none" cap="none" strike="noStrike">
                <a:solidFill>
                  <a:schemeClr val="dk1"/>
                </a:solidFill>
                <a:latin typeface="Arial"/>
                <a:ea typeface="Arial"/>
                <a:cs typeface="Arial"/>
                <a:sym typeface="Arial"/>
              </a:rPr>
              <a:t>يساهم مساهمة فعالة في تحديد </a:t>
            </a:r>
            <a:r>
              <a:rPr lang="en-US" sz="2400">
                <a:solidFill>
                  <a:schemeClr val="dk1"/>
                </a:solidFill>
              </a:rPr>
              <a:t>الاحتياجات</a:t>
            </a:r>
            <a:r>
              <a:rPr b="0" i="0" lang="en-US" sz="2400" u="none" cap="none" strike="noStrike">
                <a:solidFill>
                  <a:schemeClr val="dk1"/>
                </a:solidFill>
                <a:latin typeface="Arial"/>
                <a:ea typeface="Arial"/>
                <a:cs typeface="Arial"/>
                <a:sym typeface="Arial"/>
              </a:rPr>
              <a:t> الفعلية من القوى العاملة كماً ونوعاً في المدى القريب والبعيد .</a:t>
            </a:r>
            <a:endParaRPr/>
          </a:p>
          <a:p>
            <a:pPr indent="0" lvl="0" marL="0" marR="0" rtl="1" algn="just">
              <a:lnSpc>
                <a:spcPct val="130000"/>
              </a:lnSpc>
              <a:spcBef>
                <a:spcPts val="0"/>
              </a:spcBef>
              <a:spcAft>
                <a:spcPts val="0"/>
              </a:spcAft>
              <a:buNone/>
            </a:pPr>
            <a:r>
              <a:rPr b="0" i="0" lang="en-US" sz="2400" u="none" cap="none" strike="noStrike">
                <a:solidFill>
                  <a:schemeClr val="dk1"/>
                </a:solidFill>
                <a:latin typeface="Arial"/>
                <a:ea typeface="Arial"/>
                <a:cs typeface="Arial"/>
                <a:sym typeface="Arial"/>
              </a:rPr>
              <a:t>• يساهم في تحديد الاحتياجات التدريبية الحالية والمستقبلية ، مما يسهل سلامة اختيار المتدربين وتوجيههم للبرامج التدريبية حسب الاحتياجات الفعلية .</a:t>
            </a:r>
            <a:endParaRPr/>
          </a:p>
          <a:p>
            <a:pPr indent="0" lvl="0" marL="0" marR="0" rtl="1" algn="just">
              <a:lnSpc>
                <a:spcPct val="130000"/>
              </a:lnSpc>
              <a:spcBef>
                <a:spcPts val="0"/>
              </a:spcBef>
              <a:spcAft>
                <a:spcPts val="0"/>
              </a:spcAft>
              <a:buNone/>
            </a:pPr>
            <a:r>
              <a:rPr b="0" i="0" lang="en-US" sz="2400" u="none" cap="none" strike="noStrike">
                <a:solidFill>
                  <a:schemeClr val="dk1"/>
                </a:solidFill>
                <a:latin typeface="Arial"/>
                <a:ea typeface="Arial"/>
                <a:cs typeface="Arial"/>
                <a:sym typeface="Arial"/>
              </a:rPr>
              <a:t>• يساعد على تجنب الارتباك والفجائية خلال الفترة الزمنية التي تشملها.</a:t>
            </a:r>
            <a:endParaRPr/>
          </a:p>
          <a:p>
            <a:pPr indent="0" lvl="0" marL="0" marR="0" rtl="1" algn="just">
              <a:lnSpc>
                <a:spcPct val="130000"/>
              </a:lnSpc>
              <a:spcBef>
                <a:spcPts val="0"/>
              </a:spcBef>
              <a:spcAft>
                <a:spcPts val="0"/>
              </a:spcAft>
              <a:buNone/>
            </a:pPr>
            <a:r>
              <a:rPr b="0" i="0" lang="en-US" sz="2400" u="none" cap="none" strike="noStrike">
                <a:solidFill>
                  <a:schemeClr val="dk1"/>
                </a:solidFill>
                <a:latin typeface="Arial"/>
                <a:ea typeface="Arial"/>
                <a:cs typeface="Arial"/>
                <a:sym typeface="Arial"/>
              </a:rPr>
              <a:t>• يساعد على ترشيد استخدام القوى العاملة وذلك من خلال التعرف على مواطن العجز والفائض في القوى العاملة.</a:t>
            </a:r>
            <a:endParaRPr/>
          </a:p>
          <a:p>
            <a:pPr indent="0" lvl="0" marL="0" marR="0" rtl="1" algn="just">
              <a:lnSpc>
                <a:spcPct val="130000"/>
              </a:lnSpc>
              <a:spcBef>
                <a:spcPts val="0"/>
              </a:spcBef>
              <a:spcAft>
                <a:spcPts val="0"/>
              </a:spcAft>
              <a:buNone/>
            </a:pPr>
            <a:r>
              <a:rPr b="0" i="0" lang="en-US" sz="2400" u="none" cap="none" strike="noStrike">
                <a:solidFill>
                  <a:schemeClr val="dk1"/>
                </a:solidFill>
                <a:latin typeface="Arial"/>
                <a:ea typeface="Arial"/>
                <a:cs typeface="Arial"/>
                <a:sym typeface="Arial"/>
              </a:rPr>
              <a:t>• يساعد في زيادة عدد الأفراد العاملين ذوي الكفاءة من خلال تحديد الاحتياجات كماً ونوعاً وبشكل مستمر سواء من سوق العمل أو مخزون المهارات الداخلية بالمؤسسة في الوقت المناسب.</a:t>
            </a:r>
            <a:endParaRPr/>
          </a:p>
          <a:p>
            <a:pPr indent="0" lvl="0" marL="0" marR="0" rtl="1" algn="just">
              <a:lnSpc>
                <a:spcPct val="130000"/>
              </a:lnSpc>
              <a:spcBef>
                <a:spcPts val="0"/>
              </a:spcBef>
              <a:spcAft>
                <a:spcPts val="0"/>
              </a:spcAft>
              <a:buNone/>
            </a:pPr>
            <a:r>
              <a:rPr b="0" i="0" lang="en-US" sz="2400" u="none" cap="none" strike="noStrike">
                <a:solidFill>
                  <a:schemeClr val="dk1"/>
                </a:solidFill>
                <a:latin typeface="Arial"/>
                <a:ea typeface="Arial"/>
                <a:cs typeface="Arial"/>
                <a:sym typeface="Arial"/>
              </a:rPr>
              <a:t>• يساعد على تخطيط المستقبل الوظيفي للعاملين.</a:t>
            </a:r>
            <a:endParaRPr/>
          </a:p>
          <a:p>
            <a:pPr indent="0" lvl="0" marL="0" marR="0" rtl="1" algn="just">
              <a:lnSpc>
                <a:spcPct val="130000"/>
              </a:lnSpc>
              <a:spcBef>
                <a:spcPts val="0"/>
              </a:spcBef>
              <a:spcAft>
                <a:spcPts val="0"/>
              </a:spcAft>
              <a:buNone/>
            </a:pPr>
            <a:r>
              <a:rPr b="0" i="0" lang="en-US" sz="2400" u="none" cap="none" strike="noStrike">
                <a:solidFill>
                  <a:schemeClr val="dk1"/>
                </a:solidFill>
                <a:latin typeface="Arial"/>
                <a:ea typeface="Arial"/>
                <a:cs typeface="Arial"/>
                <a:sym typeface="Arial"/>
              </a:rPr>
              <a:t>• زيادة فعالية استخدام القوى العاملة وتحسين إنتاجيتها.</a:t>
            </a:r>
            <a:endParaRPr/>
          </a:p>
          <a:p>
            <a:pPr indent="0" lvl="0" marL="0" marR="0" rtl="1" algn="just">
              <a:lnSpc>
                <a:spcPct val="100000"/>
              </a:lnSpc>
              <a:spcBef>
                <a:spcPts val="0"/>
              </a:spcBef>
              <a:spcAft>
                <a:spcPts val="0"/>
              </a:spcAft>
              <a:buNone/>
            </a:pPr>
            <a:r>
              <a:rPr b="0" i="0" lang="en-US" sz="2400" u="none" cap="none" strike="noStrike">
                <a:solidFill>
                  <a:schemeClr val="dk1"/>
                </a:solidFill>
                <a:latin typeface="Arial"/>
                <a:ea typeface="Arial"/>
                <a:cs typeface="Arial"/>
                <a:sym typeface="Arial"/>
              </a:rPr>
              <a:t>• زيادة قدرة المؤسسة على التنبؤ باحتياجاتها من القوى العاملة كماً ونوعاً وتنميتها بصورة تتفق مع تحقيق أهدافها مما يخفض معدل دوران العمل.</a:t>
            </a:r>
            <a:endParaRPr/>
          </a:p>
          <a:p>
            <a:pPr indent="0" lvl="0" marL="0" marR="0" rtl="1" algn="just">
              <a:lnSpc>
                <a:spcPct val="130000"/>
              </a:lnSpc>
              <a:spcBef>
                <a:spcPts val="0"/>
              </a:spcBef>
              <a:spcAft>
                <a:spcPts val="0"/>
              </a:spcAft>
              <a:buNone/>
            </a:pPr>
            <a:r>
              <a:rPr b="0" i="0" lang="en-US" sz="2400" u="none" cap="none" strike="noStrike">
                <a:solidFill>
                  <a:schemeClr val="dk1"/>
                </a:solidFill>
                <a:latin typeface="Arial"/>
                <a:ea typeface="Arial"/>
                <a:cs typeface="Arial"/>
                <a:sym typeface="Arial"/>
              </a:rPr>
              <a:t>• الإعداد الجيد لأعمال الاستقطاب والاختيار والتعيين والتدريب والتأهيل.</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193"/>
                                        </p:tgtEl>
                                        <p:attrNameLst>
                                          <p:attrName>style.visibility</p:attrName>
                                        </p:attrNameLst>
                                      </p:cBhvr>
                                      <p:to>
                                        <p:strVal val="visible"/>
                                      </p:to>
                                    </p:set>
                                    <p:animEffect filter="fade" transition="in">
                                      <p:cBhvr>
                                        <p:cTn dur="500"/>
                                        <p:tgtEl>
                                          <p:spTgt spid="1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4" name="Shape 204"/>
        <p:cNvGrpSpPr/>
        <p:nvPr/>
      </p:nvGrpSpPr>
      <p:grpSpPr>
        <a:xfrm>
          <a:off x="0" y="0"/>
          <a:ext cx="0" cy="0"/>
          <a:chOff x="0" y="0"/>
          <a:chExt cx="0" cy="0"/>
        </a:xfrm>
      </p:grpSpPr>
      <p:grpSp>
        <p:nvGrpSpPr>
          <p:cNvPr id="205" name="Google Shape;205;p36"/>
          <p:cNvGrpSpPr/>
          <p:nvPr/>
        </p:nvGrpSpPr>
        <p:grpSpPr>
          <a:xfrm flipH="1">
            <a:off x="6977774" y="4418471"/>
            <a:ext cx="4023343" cy="923289"/>
            <a:chOff x="645649" y="1388017"/>
            <a:chExt cx="4023343" cy="923289"/>
          </a:xfrm>
        </p:grpSpPr>
        <p:sp>
          <p:nvSpPr>
            <p:cNvPr id="206" name="Google Shape;206;p3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07" name="Google Shape;207;p3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08" name="Google Shape;208;p3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09" name="Google Shape;209;p3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10" name="Google Shape;210;p3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11" name="Google Shape;211;p3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12" name="Google Shape;212;p36"/>
          <p:cNvSpPr/>
          <p:nvPr/>
        </p:nvSpPr>
        <p:spPr>
          <a:xfrm>
            <a:off x="85438" y="630943"/>
            <a:ext cx="12011966" cy="5646354"/>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800" u="none" cap="none" strike="noStrike">
                <a:solidFill>
                  <a:srgbClr val="C00000"/>
                </a:solidFill>
                <a:latin typeface="Arial"/>
                <a:ea typeface="Arial"/>
                <a:cs typeface="Arial"/>
                <a:sym typeface="Arial"/>
              </a:rPr>
              <a:t>أسس ومتطلبات تخطيط القوى العاملة</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وضوح أهداف المنظمة.</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وضوح خط نشاط المنظمة.</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وضوح السياسات والإجراءات، والهيكل التنظيمي بالمنظمة.</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وجود وصف تحليلي للوظائف.</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مستوى التقنية المستخدمة في المنظمة.</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التغيرات المستقبلية للتقنية المستخدمة في المنظمة.</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معلومات عن مواصفات الأفراد واتجاهاتهم ودوافعهم للعمل.</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معلومات كافية عن معدلات الأداء المستهدفة للفرد بالمنظمة.</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ميزانية المنظمة.</a:t>
            </a:r>
            <a:endParaRPr/>
          </a:p>
          <a:p>
            <a:pPr indent="0" lvl="0" marL="0" marR="0" rtl="1" algn="just">
              <a:lnSpc>
                <a:spcPct val="120000"/>
              </a:lnSpc>
              <a:spcBef>
                <a:spcPts val="0"/>
              </a:spcBef>
              <a:spcAft>
                <a:spcPts val="0"/>
              </a:spcAft>
              <a:buNone/>
            </a:pPr>
            <a:r>
              <a:rPr b="0" i="0" lang="en-US" sz="2800" u="none" cap="none" strike="noStrike">
                <a:solidFill>
                  <a:schemeClr val="dk1"/>
                </a:solidFill>
                <a:latin typeface="Arial"/>
                <a:ea typeface="Arial"/>
                <a:cs typeface="Arial"/>
                <a:sym typeface="Arial"/>
              </a:rPr>
              <a:t>* حجم المنظمة وعمرها وموقعها الجغرافي.</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05"/>
                                        </p:tgtEl>
                                        <p:attrNameLst>
                                          <p:attrName>style.visibility</p:attrName>
                                        </p:attrNameLst>
                                      </p:cBhvr>
                                      <p:to>
                                        <p:strVal val="visible"/>
                                      </p:to>
                                    </p:set>
                                    <p:animEffect filter="fade" transition="in">
                                      <p:cBhvr>
                                        <p:cTn dur="500"/>
                                        <p:tgtEl>
                                          <p:spTgt spid="20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grpSp>
        <p:nvGrpSpPr>
          <p:cNvPr id="217" name="Google Shape;217;p37"/>
          <p:cNvGrpSpPr/>
          <p:nvPr/>
        </p:nvGrpSpPr>
        <p:grpSpPr>
          <a:xfrm flipH="1">
            <a:off x="6977774" y="4418471"/>
            <a:ext cx="4023343" cy="923289"/>
            <a:chOff x="645649" y="1388017"/>
            <a:chExt cx="4023343" cy="923289"/>
          </a:xfrm>
        </p:grpSpPr>
        <p:sp>
          <p:nvSpPr>
            <p:cNvPr id="218" name="Google Shape;218;p3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19" name="Google Shape;219;p3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20" name="Google Shape;220;p3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21" name="Google Shape;221;p3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22" name="Google Shape;222;p3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23" name="Google Shape;223;p3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24" name="Google Shape;224;p37"/>
          <p:cNvSpPr/>
          <p:nvPr/>
        </p:nvSpPr>
        <p:spPr>
          <a:xfrm>
            <a:off x="85438" y="630943"/>
            <a:ext cx="12011966" cy="523220"/>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t/>
            </a:r>
            <a:endParaRPr b="0" i="0" sz="2800" u="none" cap="none" strike="noStrike">
              <a:solidFill>
                <a:schemeClr val="dk1"/>
              </a:solidFill>
              <a:latin typeface="Arial"/>
              <a:ea typeface="Arial"/>
              <a:cs typeface="Arial"/>
              <a:sym typeface="Arial"/>
            </a:endParaRPr>
          </a:p>
        </p:txBody>
      </p:sp>
      <p:sp>
        <p:nvSpPr>
          <p:cNvPr id="225" name="Google Shape;225;p37"/>
          <p:cNvSpPr/>
          <p:nvPr/>
        </p:nvSpPr>
        <p:spPr>
          <a:xfrm>
            <a:off x="551384" y="630943"/>
            <a:ext cx="11017224" cy="5262979"/>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400" u="none" cap="none" strike="noStrike">
                <a:solidFill>
                  <a:srgbClr val="C00000"/>
                </a:solidFill>
                <a:latin typeface="Arial"/>
                <a:ea typeface="Arial"/>
                <a:cs typeface="Arial"/>
                <a:sym typeface="Arial"/>
              </a:rPr>
              <a:t>أساليب تخطيط القوى العاملة :</a:t>
            </a:r>
            <a:endParaRPr/>
          </a:p>
          <a:p>
            <a:pPr indent="0" lvl="0" marL="0" marR="0" rtl="1" algn="just">
              <a:lnSpc>
                <a:spcPct val="100000"/>
              </a:lnSpc>
              <a:spcBef>
                <a:spcPts val="0"/>
              </a:spcBef>
              <a:spcAft>
                <a:spcPts val="0"/>
              </a:spcAft>
              <a:buNone/>
            </a:pPr>
            <a:r>
              <a:rPr b="0" i="0" lang="en-US" sz="2400" u="none" cap="none" strike="noStrike">
                <a:solidFill>
                  <a:schemeClr val="dk1"/>
                </a:solidFill>
                <a:latin typeface="Arial"/>
                <a:ea typeface="Arial"/>
                <a:cs typeface="Arial"/>
                <a:sym typeface="Arial"/>
              </a:rPr>
              <a:t>هناك العديد من الأساليب المتبعة في التخطيط للقوى العاملة، وتنقسم إلى أساليب كمية </a:t>
            </a:r>
            <a:r>
              <a:rPr lang="en-US" sz="2400">
                <a:solidFill>
                  <a:schemeClr val="dk1"/>
                </a:solidFill>
              </a:rPr>
              <a:t>وأساليب</a:t>
            </a:r>
            <a:r>
              <a:rPr b="0" i="0" lang="en-US" sz="2400" u="none" cap="none" strike="noStrike">
                <a:solidFill>
                  <a:schemeClr val="dk1"/>
                </a:solidFill>
                <a:latin typeface="Arial"/>
                <a:ea typeface="Arial"/>
                <a:cs typeface="Arial"/>
                <a:sym typeface="Arial"/>
              </a:rPr>
              <a:t> غير كمية.</a:t>
            </a:r>
            <a:endParaRPr/>
          </a:p>
          <a:p>
            <a:pPr indent="0" lvl="0" marL="0" marR="0" rtl="1" algn="just">
              <a:lnSpc>
                <a:spcPct val="100000"/>
              </a:lnSpc>
              <a:spcBef>
                <a:spcPts val="0"/>
              </a:spcBef>
              <a:spcAft>
                <a:spcPts val="0"/>
              </a:spcAft>
              <a:buNone/>
            </a:pPr>
            <a:r>
              <a:rPr b="0" i="1" lang="en-US" sz="2400" u="none" cap="none" strike="noStrike">
                <a:solidFill>
                  <a:srgbClr val="00B0F0"/>
                </a:solidFill>
                <a:latin typeface="Arial"/>
                <a:ea typeface="Arial"/>
                <a:cs typeface="Arial"/>
                <a:sym typeface="Arial"/>
              </a:rPr>
              <a:t>• الأساليب كمية :</a:t>
            </a:r>
            <a:endParaRPr/>
          </a:p>
          <a:p>
            <a:pPr indent="0" lvl="0" marL="0" marR="0" rtl="1" algn="just">
              <a:lnSpc>
                <a:spcPct val="100000"/>
              </a:lnSpc>
              <a:spcBef>
                <a:spcPts val="0"/>
              </a:spcBef>
              <a:spcAft>
                <a:spcPts val="0"/>
              </a:spcAft>
              <a:buNone/>
            </a:pPr>
            <a:r>
              <a:rPr b="0" i="0" lang="en-US" sz="2400" u="none" cap="none" strike="noStrike">
                <a:solidFill>
                  <a:schemeClr val="dk1"/>
                </a:solidFill>
                <a:latin typeface="Arial"/>
                <a:ea typeface="Arial"/>
                <a:cs typeface="Arial"/>
                <a:sym typeface="Arial"/>
              </a:rPr>
              <a:t>تنقسم الأساليب الكمية إلى عدة أنواع :</a:t>
            </a:r>
            <a:endParaRPr b="0" i="0" sz="2400" u="none" cap="none" strike="noStrike">
              <a:solidFill>
                <a:schemeClr val="dk1"/>
              </a:solidFill>
              <a:latin typeface="Arial"/>
              <a:ea typeface="Arial"/>
              <a:cs typeface="Arial"/>
              <a:sym typeface="Arial"/>
            </a:endParaRPr>
          </a:p>
          <a:p>
            <a:pPr indent="-457200" lvl="0" marL="457200" marR="0" rtl="1" algn="just">
              <a:lnSpc>
                <a:spcPct val="100000"/>
              </a:lnSpc>
              <a:spcBef>
                <a:spcPts val="0"/>
              </a:spcBef>
              <a:spcAft>
                <a:spcPts val="0"/>
              </a:spcAft>
              <a:buClr>
                <a:srgbClr val="000000"/>
              </a:buClr>
              <a:buSzPts val="2400"/>
              <a:buFont typeface="Arial"/>
              <a:buChar char="•"/>
            </a:pPr>
            <a:r>
              <a:rPr b="1" i="0" lang="en-US" sz="2400" u="none" cap="none" strike="noStrike">
                <a:solidFill>
                  <a:srgbClr val="833C0B"/>
                </a:solidFill>
                <a:latin typeface="Arial"/>
                <a:ea typeface="Arial"/>
                <a:cs typeface="Arial"/>
                <a:sym typeface="Arial"/>
              </a:rPr>
              <a:t>الأسلوب الإحصائي : ويتم هذا الأسلوب عن طريق التنبؤ بحجم قوة العمل وذلك بالمسح الميداني الشامل.</a:t>
            </a:r>
            <a:endParaRPr/>
          </a:p>
          <a:p>
            <a:pPr indent="-342900" lvl="0" marL="342900" marR="0" rtl="1" algn="just">
              <a:lnSpc>
                <a:spcPct val="100000"/>
              </a:lnSpc>
              <a:spcBef>
                <a:spcPts val="0"/>
              </a:spcBef>
              <a:spcAft>
                <a:spcPts val="0"/>
              </a:spcAft>
              <a:buClr>
                <a:srgbClr val="000000"/>
              </a:buClr>
              <a:buSzPts val="2400"/>
              <a:buFont typeface="Arial"/>
              <a:buChar char="•"/>
            </a:pPr>
            <a:r>
              <a:rPr b="1" i="0" lang="en-US" sz="2400" u="none" cap="none" strike="noStrike">
                <a:solidFill>
                  <a:srgbClr val="833C0B"/>
                </a:solidFill>
                <a:latin typeface="Arial"/>
                <a:ea typeface="Arial"/>
                <a:cs typeface="Arial"/>
                <a:sym typeface="Arial"/>
              </a:rPr>
              <a:t>أسلوب الميزانية : ويتم هذا الأسلوب بأن تقوم كل وحدة إدارية بإعداد </a:t>
            </a:r>
            <a:r>
              <a:rPr b="1" lang="en-US" sz="2400">
                <a:solidFill>
                  <a:srgbClr val="833C0B"/>
                </a:solidFill>
              </a:rPr>
              <a:t>ميزانيتها</a:t>
            </a:r>
            <a:r>
              <a:rPr b="1" i="0" lang="en-US" sz="2400" u="none" cap="none" strike="noStrike">
                <a:solidFill>
                  <a:srgbClr val="833C0B"/>
                </a:solidFill>
                <a:latin typeface="Arial"/>
                <a:ea typeface="Arial"/>
                <a:cs typeface="Arial"/>
                <a:sym typeface="Arial"/>
              </a:rPr>
              <a:t> ، ومن خلال تلك الميزانيات تتضح الحاجة الفعلية من القوى العاملة على مستوى المنظمة. ويلاحظ على هذا الأسلوب المبالغة في تقدير ميزانيات الوظائف ، مما لا يعكس واقع الحال الفعلي من الاحتياج من الوظائف وبالتالي الاحتياج من القوى العاملة .</a:t>
            </a:r>
            <a:endParaRPr/>
          </a:p>
          <a:p>
            <a:pPr indent="-342900" lvl="0" marL="342900" marR="0" rtl="1" algn="just">
              <a:lnSpc>
                <a:spcPct val="100000"/>
              </a:lnSpc>
              <a:spcBef>
                <a:spcPts val="0"/>
              </a:spcBef>
              <a:spcAft>
                <a:spcPts val="0"/>
              </a:spcAft>
              <a:buClr>
                <a:srgbClr val="000000"/>
              </a:buClr>
              <a:buSzPts val="2400"/>
              <a:buFont typeface="Arial"/>
              <a:buChar char="•"/>
            </a:pPr>
            <a:r>
              <a:rPr b="1" i="0" lang="en-US" sz="2400" u="none" cap="none" strike="noStrike">
                <a:solidFill>
                  <a:srgbClr val="833C0B"/>
                </a:solidFill>
                <a:latin typeface="Arial"/>
                <a:ea typeface="Arial"/>
                <a:cs typeface="Arial"/>
                <a:sym typeface="Arial"/>
              </a:rPr>
              <a:t>أسلوب الموازنة : ويتم هذا الأسلوب عن طريق جمع المعلومات عن العرض والطلب من القوى العاملة ومحاولة الموازنة بينهما ، تلافياً لحدث فائض أو نقص في القوى العاملة ، مما يحدث بطالة أو إهدارا للطاقة الإنتاجية .</a:t>
            </a:r>
            <a:endParaRPr/>
          </a:p>
          <a:p>
            <a:pPr indent="-342900" lvl="0" marL="342900" marR="0" rtl="1" algn="just">
              <a:lnSpc>
                <a:spcPct val="100000"/>
              </a:lnSpc>
              <a:spcBef>
                <a:spcPts val="0"/>
              </a:spcBef>
              <a:spcAft>
                <a:spcPts val="0"/>
              </a:spcAft>
              <a:buClr>
                <a:srgbClr val="000000"/>
              </a:buClr>
              <a:buSzPts val="2400"/>
              <a:buFont typeface="Arial"/>
              <a:buChar char="•"/>
            </a:pPr>
            <a:r>
              <a:rPr b="1" i="0" lang="en-US" sz="2400" u="none" cap="none" strike="noStrike">
                <a:solidFill>
                  <a:srgbClr val="833C0B"/>
                </a:solidFill>
                <a:latin typeface="Arial"/>
                <a:ea typeface="Arial"/>
                <a:cs typeface="Arial"/>
                <a:sym typeface="Arial"/>
              </a:rPr>
              <a:t>أسلوب البطاقات : وهذا الأسلوب يعني بجمع بيانات عن القوى العاملة في الجهاز ، وذلك عن طريق بطاقات معدة لهذا الغرض بهدف حصر القوى العاملة فيه </a:t>
            </a:r>
            <a:r>
              <a:rPr b="0" i="0" lang="en-US" sz="2400" u="none" cap="none" strike="noStrike">
                <a:solidFill>
                  <a:schemeClr val="dk1"/>
                </a:solidFill>
                <a:latin typeface="Arial"/>
                <a:ea typeface="Arial"/>
                <a:cs typeface="Arial"/>
                <a:sym typeface="Arial"/>
              </a:rPr>
              <a:t>.</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17"/>
                                        </p:tgtEl>
                                        <p:attrNameLst>
                                          <p:attrName>style.visibility</p:attrName>
                                        </p:attrNameLst>
                                      </p:cBhvr>
                                      <p:to>
                                        <p:strVal val="visible"/>
                                      </p:to>
                                    </p:set>
                                    <p:animEffect filter="fade" transition="in">
                                      <p:cBhvr>
                                        <p:cTn dur="500"/>
                                        <p:tgtEl>
                                          <p:spTgt spid="21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grpSp>
        <p:nvGrpSpPr>
          <p:cNvPr id="230" name="Google Shape;230;p38"/>
          <p:cNvGrpSpPr/>
          <p:nvPr/>
        </p:nvGrpSpPr>
        <p:grpSpPr>
          <a:xfrm flipH="1">
            <a:off x="6977774" y="4418471"/>
            <a:ext cx="4023343" cy="923289"/>
            <a:chOff x="645649" y="1388017"/>
            <a:chExt cx="4023343" cy="923289"/>
          </a:xfrm>
        </p:grpSpPr>
        <p:sp>
          <p:nvSpPr>
            <p:cNvPr id="231" name="Google Shape;231;p3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32" name="Google Shape;232;p3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33" name="Google Shape;233;p3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34" name="Google Shape;234;p3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35" name="Google Shape;235;p3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36" name="Google Shape;236;p3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37" name="Google Shape;237;p38"/>
          <p:cNvSpPr/>
          <p:nvPr/>
        </p:nvSpPr>
        <p:spPr>
          <a:xfrm>
            <a:off x="85438" y="825813"/>
            <a:ext cx="12011966" cy="4616648"/>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800" u="none" cap="none" strike="noStrike">
                <a:solidFill>
                  <a:srgbClr val="C00000"/>
                </a:solidFill>
                <a:latin typeface="Arial"/>
                <a:ea typeface="Arial"/>
                <a:cs typeface="Arial"/>
                <a:sym typeface="Arial"/>
              </a:rPr>
              <a:t>* الأساليب غير الكمية :</a:t>
            </a:r>
            <a:endParaRPr/>
          </a:p>
          <a:p>
            <a:pPr indent="0" lvl="0" marL="0" marR="0" rtl="1" algn="just">
              <a:lnSpc>
                <a:spcPct val="150000"/>
              </a:lnSpc>
              <a:spcBef>
                <a:spcPts val="0"/>
              </a:spcBef>
              <a:spcAft>
                <a:spcPts val="0"/>
              </a:spcAft>
              <a:buNone/>
            </a:pPr>
            <a:r>
              <a:rPr b="0" i="0" lang="en-US" sz="2800" u="none" cap="none" strike="noStrike">
                <a:solidFill>
                  <a:srgbClr val="00B0F0"/>
                </a:solidFill>
                <a:latin typeface="Arial"/>
                <a:ea typeface="Arial"/>
                <a:cs typeface="Arial"/>
                <a:sym typeface="Arial"/>
              </a:rPr>
              <a:t>-</a:t>
            </a:r>
            <a:r>
              <a:rPr b="0" i="0" lang="en-US" sz="2800" u="none" cap="none" strike="noStrike">
                <a:solidFill>
                  <a:schemeClr val="dk1"/>
                </a:solidFill>
                <a:latin typeface="Arial"/>
                <a:ea typeface="Arial"/>
                <a:cs typeface="Arial"/>
                <a:sym typeface="Arial"/>
              </a:rPr>
              <a:t> </a:t>
            </a:r>
            <a:r>
              <a:rPr b="0" i="0" lang="en-US" sz="2800" u="none" cap="none" strike="noStrike">
                <a:solidFill>
                  <a:srgbClr val="00B0F0"/>
                </a:solidFill>
                <a:latin typeface="Arial"/>
                <a:ea typeface="Arial"/>
                <a:cs typeface="Arial"/>
                <a:sym typeface="Arial"/>
              </a:rPr>
              <a:t>أسلوب طريقة الإسقاط </a:t>
            </a:r>
            <a:r>
              <a:rPr b="0" i="0" lang="en-US" sz="2800" u="none" cap="none" strike="noStrike">
                <a:solidFill>
                  <a:schemeClr val="dk1"/>
                </a:solidFill>
                <a:latin typeface="Arial"/>
                <a:ea typeface="Arial"/>
                <a:cs typeface="Arial"/>
                <a:sym typeface="Arial"/>
              </a:rPr>
              <a:t>: ويمارس هذا الأسلوب عن طريق إيجاد هياكل وظيفية لكل من المشاريع المختلفة بحيث تعكس الواقع الفعلي من الاحتياجات من القوى العاملة ، أو عن طريق إسقاط اتجاهات الماضي لتقدير الاحتياجات من القوى العاملة في المستقبل مع </a:t>
            </a:r>
            <a:r>
              <a:rPr lang="en-US" sz="2800">
                <a:solidFill>
                  <a:schemeClr val="dk1"/>
                </a:solidFill>
              </a:rPr>
              <a:t>استبعاد</a:t>
            </a:r>
            <a:r>
              <a:rPr b="0" i="0" lang="en-US" sz="2800" u="none" cap="none" strike="noStrike">
                <a:solidFill>
                  <a:schemeClr val="dk1"/>
                </a:solidFill>
                <a:latin typeface="Arial"/>
                <a:ea typeface="Arial"/>
                <a:cs typeface="Arial"/>
                <a:sym typeface="Arial"/>
              </a:rPr>
              <a:t> العوامل الخارجية غير ذات الأثر .</a:t>
            </a:r>
            <a:endParaRPr/>
          </a:p>
          <a:p>
            <a:pPr indent="0" lvl="0" marL="0" marR="0" rtl="1" algn="just">
              <a:lnSpc>
                <a:spcPct val="150000"/>
              </a:lnSpc>
              <a:spcBef>
                <a:spcPts val="0"/>
              </a:spcBef>
              <a:spcAft>
                <a:spcPts val="0"/>
              </a:spcAft>
              <a:buNone/>
            </a:pPr>
            <a:r>
              <a:rPr b="0" i="0" lang="en-US" sz="2800" u="none" cap="none" strike="noStrike">
                <a:solidFill>
                  <a:srgbClr val="00B0F0"/>
                </a:solidFill>
                <a:latin typeface="Arial"/>
                <a:ea typeface="Arial"/>
                <a:cs typeface="Arial"/>
                <a:sym typeface="Arial"/>
              </a:rPr>
              <a:t>- أسلوب المقارنة : </a:t>
            </a:r>
            <a:r>
              <a:rPr b="0" i="0" lang="en-US" sz="2800" u="none" cap="none" strike="noStrike">
                <a:solidFill>
                  <a:schemeClr val="dk1"/>
                </a:solidFill>
                <a:latin typeface="Arial"/>
                <a:ea typeface="Arial"/>
                <a:cs typeface="Arial"/>
                <a:sym typeface="Arial"/>
              </a:rPr>
              <a:t>ويمارس هذا الأسلوب عن طريق مقارنة الاحتياجات من القوى العاملة لمؤسسة ما بمؤسسة أخرى مشابهة لها في نموها الاقتصادي خلال فترة زمنية معينة ، </a:t>
            </a:r>
            <a:r>
              <a:rPr lang="en-US" sz="2800">
                <a:solidFill>
                  <a:schemeClr val="dk1"/>
                </a:solidFill>
              </a:rPr>
              <a:t>و يعيب</a:t>
            </a:r>
            <a:r>
              <a:rPr b="0" i="0" lang="en-US" sz="2800" u="none" cap="none" strike="noStrike">
                <a:solidFill>
                  <a:schemeClr val="dk1"/>
                </a:solidFill>
                <a:latin typeface="Arial"/>
                <a:ea typeface="Arial"/>
                <a:cs typeface="Arial"/>
                <a:sym typeface="Arial"/>
              </a:rPr>
              <a:t> هذا الأسلوب </a:t>
            </a:r>
            <a:r>
              <a:rPr lang="en-US" sz="2800">
                <a:solidFill>
                  <a:schemeClr val="dk1"/>
                </a:solidFill>
              </a:rPr>
              <a:t>إغفاله</a:t>
            </a:r>
            <a:r>
              <a:rPr b="0" i="0" lang="en-US" sz="2800" u="none" cap="none" strike="noStrike">
                <a:solidFill>
                  <a:schemeClr val="dk1"/>
                </a:solidFill>
                <a:latin typeface="Arial"/>
                <a:ea typeface="Arial"/>
                <a:cs typeface="Arial"/>
                <a:sym typeface="Arial"/>
              </a:rPr>
              <a:t> للجوانب الأخرى المؤثرة كالجوانب الثقافية والمالية والتقنية والاجتماعية ونحوها .</a:t>
            </a:r>
            <a:endParaRPr b="0" i="0" sz="2800" u="none" cap="none" strike="noStrike">
              <a:solidFill>
                <a:schemeClr val="dk1"/>
              </a:solidFill>
              <a:latin typeface="Arial"/>
              <a:ea typeface="Arial"/>
              <a:cs typeface="Arial"/>
              <a:sym typeface="Arial"/>
            </a:endParaRPr>
          </a:p>
        </p:txBody>
      </p:sp>
      <p:sp>
        <p:nvSpPr>
          <p:cNvPr id="238" name="Google Shape;238;p38"/>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30"/>
                                        </p:tgtEl>
                                        <p:attrNameLst>
                                          <p:attrName>style.visibility</p:attrName>
                                        </p:attrNameLst>
                                      </p:cBhvr>
                                      <p:to>
                                        <p:strVal val="visible"/>
                                      </p:to>
                                    </p:set>
                                    <p:animEffect filter="fade" transition="in">
                                      <p:cBhvr>
                                        <p:cTn dur="500"/>
                                        <p:tgtEl>
                                          <p:spTgt spid="23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grpSp>
        <p:nvGrpSpPr>
          <p:cNvPr id="243" name="Google Shape;243;p39"/>
          <p:cNvGrpSpPr/>
          <p:nvPr/>
        </p:nvGrpSpPr>
        <p:grpSpPr>
          <a:xfrm flipH="1">
            <a:off x="6977774" y="4418471"/>
            <a:ext cx="4023343" cy="923289"/>
            <a:chOff x="645649" y="1388017"/>
            <a:chExt cx="4023343" cy="923289"/>
          </a:xfrm>
        </p:grpSpPr>
        <p:sp>
          <p:nvSpPr>
            <p:cNvPr id="244" name="Google Shape;244;p3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45" name="Google Shape;245;p3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46" name="Google Shape;246;p3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47" name="Google Shape;247;p3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48" name="Google Shape;248;p3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49" name="Google Shape;249;p3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50" name="Google Shape;250;p39"/>
          <p:cNvSpPr/>
          <p:nvPr/>
        </p:nvSpPr>
        <p:spPr>
          <a:xfrm>
            <a:off x="85438" y="825813"/>
            <a:ext cx="12011966" cy="4616648"/>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0" lang="en-US" sz="2800" u="none" cap="none" strike="noStrike">
                <a:solidFill>
                  <a:srgbClr val="00B0F0"/>
                </a:solidFill>
                <a:latin typeface="Arial"/>
                <a:ea typeface="Arial"/>
                <a:cs typeface="Arial"/>
                <a:sym typeface="Arial"/>
              </a:rPr>
              <a:t>- أسلوب الطرق المعيارية (طريقة تحديد الأهداف</a:t>
            </a:r>
            <a:r>
              <a:rPr b="0" i="0" lang="en-US" sz="2800" u="none" cap="none" strike="noStrike">
                <a:solidFill>
                  <a:schemeClr val="dk1"/>
                </a:solidFill>
                <a:latin typeface="Arial"/>
                <a:ea typeface="Arial"/>
                <a:cs typeface="Arial"/>
                <a:sym typeface="Arial"/>
              </a:rPr>
              <a:t>) : يمارس هذا الأسلوب عن طريق تحديد الأهداف التفصيلية للوحدات الإدارية وفقاً للأهداف العامة لخطة المؤسسة الشاملة ، ومن ثم تقدير الاحتياجات من القـوى </a:t>
            </a:r>
            <a:r>
              <a:rPr lang="en-US" sz="2800">
                <a:solidFill>
                  <a:schemeClr val="dk1"/>
                </a:solidFill>
              </a:rPr>
              <a:t>العاملـة</a:t>
            </a:r>
            <a:r>
              <a:rPr b="0" i="0" lang="en-US" sz="2800" u="none" cap="none" strike="noStrike">
                <a:solidFill>
                  <a:schemeClr val="dk1"/>
                </a:solidFill>
                <a:latin typeface="Arial"/>
                <a:ea typeface="Arial"/>
                <a:cs typeface="Arial"/>
                <a:sym typeface="Arial"/>
              </a:rPr>
              <a:t> على </a:t>
            </a:r>
            <a:r>
              <a:rPr lang="en-US" sz="2800">
                <a:solidFill>
                  <a:schemeClr val="dk1"/>
                </a:solidFill>
              </a:rPr>
              <a:t>ضوئها</a:t>
            </a:r>
            <a:r>
              <a:rPr b="0" i="0" lang="en-US" sz="2800" u="none" cap="none" strike="noStrike">
                <a:solidFill>
                  <a:schemeClr val="dk1"/>
                </a:solidFill>
                <a:latin typeface="Arial"/>
                <a:ea typeface="Arial"/>
                <a:cs typeface="Arial"/>
                <a:sym typeface="Arial"/>
              </a:rPr>
              <a:t> ، وينبغي أن تكون الأهداف محددة بشكل واضح ودقيق ، حتى لا يؤدي ذلك إلى سوء التقدير للاحتياجات الفعلية من القوى العاملة .</a:t>
            </a:r>
            <a:endParaRPr/>
          </a:p>
          <a:p>
            <a:pPr indent="0" lvl="0" marL="0" marR="0" rtl="1" algn="just">
              <a:lnSpc>
                <a:spcPct val="150000"/>
              </a:lnSpc>
              <a:spcBef>
                <a:spcPts val="0"/>
              </a:spcBef>
              <a:spcAft>
                <a:spcPts val="0"/>
              </a:spcAft>
              <a:buNone/>
            </a:pPr>
            <a:r>
              <a:rPr b="0" i="0" lang="en-US" sz="2800" u="none" cap="none" strike="noStrike">
                <a:solidFill>
                  <a:srgbClr val="00B0F0"/>
                </a:solidFill>
                <a:latin typeface="Arial"/>
                <a:ea typeface="Arial"/>
                <a:cs typeface="Arial"/>
                <a:sym typeface="Arial"/>
              </a:rPr>
              <a:t>-</a:t>
            </a:r>
            <a:r>
              <a:rPr b="0" i="0" lang="en-US" sz="2800" u="none" cap="none" strike="noStrike">
                <a:solidFill>
                  <a:schemeClr val="dk1"/>
                </a:solidFill>
                <a:latin typeface="Arial"/>
                <a:ea typeface="Arial"/>
                <a:cs typeface="Arial"/>
                <a:sym typeface="Arial"/>
              </a:rPr>
              <a:t> </a:t>
            </a:r>
            <a:r>
              <a:rPr b="0" i="0" lang="en-US" sz="2800" u="none" cap="none" strike="noStrike">
                <a:solidFill>
                  <a:srgbClr val="00B0F0"/>
                </a:solidFill>
                <a:latin typeface="Arial"/>
                <a:ea typeface="Arial"/>
                <a:cs typeface="Arial"/>
                <a:sym typeface="Arial"/>
              </a:rPr>
              <a:t>أسلوب استطلاع آراء المسؤولين </a:t>
            </a:r>
            <a:r>
              <a:rPr b="0" i="0" lang="en-US" sz="2800" u="none" cap="none" strike="noStrike">
                <a:solidFill>
                  <a:schemeClr val="dk1"/>
                </a:solidFill>
                <a:latin typeface="Arial"/>
                <a:ea typeface="Arial"/>
                <a:cs typeface="Arial"/>
                <a:sym typeface="Arial"/>
              </a:rPr>
              <a:t>: يمارس هذا الأسلوب عن </a:t>
            </a:r>
            <a:r>
              <a:rPr lang="en-US" sz="2800">
                <a:solidFill>
                  <a:schemeClr val="dk1"/>
                </a:solidFill>
              </a:rPr>
              <a:t>طريق</a:t>
            </a:r>
            <a:r>
              <a:rPr b="0" i="0" lang="en-US" sz="2800" u="none" cap="none" strike="noStrike">
                <a:solidFill>
                  <a:schemeClr val="dk1"/>
                </a:solidFill>
                <a:latin typeface="Arial"/>
                <a:ea typeface="Arial"/>
                <a:cs typeface="Arial"/>
                <a:sym typeface="Arial"/>
              </a:rPr>
              <a:t> التعرف على وجهات نظر المسئولين عن حجم القوى العاملة بالوحدات لديهم بناء على خبراتهم السابقة ، ويعيب هذا الأسلوب افتقاده للتناسق نظراَ لاختلاف مستوى الخبرات</a:t>
            </a:r>
            <a:endParaRPr/>
          </a:p>
        </p:txBody>
      </p:sp>
      <p:sp>
        <p:nvSpPr>
          <p:cNvPr id="251" name="Google Shape;251;p39"/>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43"/>
                                        </p:tgtEl>
                                        <p:attrNameLst>
                                          <p:attrName>style.visibility</p:attrName>
                                        </p:attrNameLst>
                                      </p:cBhvr>
                                      <p:to>
                                        <p:strVal val="visible"/>
                                      </p:to>
                                    </p:set>
                                    <p:animEffect filter="fade" transition="in">
                                      <p:cBhvr>
                                        <p:cTn dur="500"/>
                                        <p:tgtEl>
                                          <p:spTgt spid="24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5" name="Shape 255"/>
        <p:cNvGrpSpPr/>
        <p:nvPr/>
      </p:nvGrpSpPr>
      <p:grpSpPr>
        <a:xfrm>
          <a:off x="0" y="0"/>
          <a:ext cx="0" cy="0"/>
          <a:chOff x="0" y="0"/>
          <a:chExt cx="0" cy="0"/>
        </a:xfrm>
      </p:grpSpPr>
      <p:grpSp>
        <p:nvGrpSpPr>
          <p:cNvPr id="256" name="Google Shape;256;p40"/>
          <p:cNvGrpSpPr/>
          <p:nvPr/>
        </p:nvGrpSpPr>
        <p:grpSpPr>
          <a:xfrm flipH="1">
            <a:off x="6977774" y="4418471"/>
            <a:ext cx="4023343" cy="923289"/>
            <a:chOff x="645649" y="1388017"/>
            <a:chExt cx="4023343" cy="923289"/>
          </a:xfrm>
        </p:grpSpPr>
        <p:sp>
          <p:nvSpPr>
            <p:cNvPr id="257" name="Google Shape;257;p4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58" name="Google Shape;258;p4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59" name="Google Shape;259;p4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60" name="Google Shape;260;p4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61" name="Google Shape;261;p4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62" name="Google Shape;262;p4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63" name="Google Shape;263;p40"/>
          <p:cNvSpPr/>
          <p:nvPr/>
        </p:nvSpPr>
        <p:spPr>
          <a:xfrm>
            <a:off x="85438" y="570983"/>
            <a:ext cx="12011966" cy="5909310"/>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800" u="none" cap="none" strike="noStrike">
                <a:solidFill>
                  <a:srgbClr val="C00000"/>
                </a:solidFill>
                <a:latin typeface="Arial"/>
                <a:ea typeface="Arial"/>
                <a:cs typeface="Arial"/>
                <a:sym typeface="Arial"/>
              </a:rPr>
              <a:t>2- مدخل الطلب الاجتماعي  Social Demand Approach  </a:t>
            </a:r>
            <a:endParaRPr/>
          </a:p>
          <a:p>
            <a:pPr indent="0" lvl="0" marL="0" marR="0" rtl="1" algn="just">
              <a:lnSpc>
                <a:spcPct val="150000"/>
              </a:lnSpc>
              <a:spcBef>
                <a:spcPts val="0"/>
              </a:spcBef>
              <a:spcAft>
                <a:spcPts val="0"/>
              </a:spcAft>
              <a:buNone/>
            </a:pPr>
            <a:r>
              <a:rPr b="0" i="0" lang="en-US" sz="2800" u="none" cap="none" strike="noStrike">
                <a:solidFill>
                  <a:schemeClr val="dk1"/>
                </a:solidFill>
                <a:latin typeface="Arial"/>
                <a:ea typeface="Arial"/>
                <a:cs typeface="Arial"/>
                <a:sym typeface="Arial"/>
              </a:rPr>
              <a:t>وهو يعتمد على الوظيفة الثقافية للتربية , يعني بالنظرة </a:t>
            </a:r>
            <a:r>
              <a:rPr lang="en-US" sz="2800">
                <a:solidFill>
                  <a:schemeClr val="dk1"/>
                </a:solidFill>
              </a:rPr>
              <a:t>الانسانية</a:t>
            </a:r>
            <a:r>
              <a:rPr b="0" i="0" lang="en-US" sz="2800" u="none" cap="none" strike="noStrike">
                <a:solidFill>
                  <a:schemeClr val="dk1"/>
                </a:solidFill>
                <a:latin typeface="Arial"/>
                <a:ea typeface="Arial"/>
                <a:cs typeface="Arial"/>
                <a:sym typeface="Arial"/>
              </a:rPr>
              <a:t> التي </a:t>
            </a:r>
            <a:r>
              <a:rPr lang="en-US" sz="2800">
                <a:solidFill>
                  <a:schemeClr val="dk1"/>
                </a:solidFill>
              </a:rPr>
              <a:t>ترى</a:t>
            </a:r>
            <a:r>
              <a:rPr b="0" i="0" lang="en-US" sz="2800" u="none" cap="none" strike="noStrike">
                <a:solidFill>
                  <a:schemeClr val="dk1"/>
                </a:solidFill>
                <a:latin typeface="Arial"/>
                <a:ea typeface="Arial"/>
                <a:cs typeface="Arial"/>
                <a:sym typeface="Arial"/>
              </a:rPr>
              <a:t> أن للتعليم أهداف </a:t>
            </a:r>
            <a:r>
              <a:rPr lang="en-US" sz="2800">
                <a:solidFill>
                  <a:schemeClr val="dk1"/>
                </a:solidFill>
              </a:rPr>
              <a:t>أخرى</a:t>
            </a:r>
            <a:r>
              <a:rPr b="0" i="0" lang="en-US" sz="2800" u="none" cap="none" strike="noStrike">
                <a:solidFill>
                  <a:schemeClr val="dk1"/>
                </a:solidFill>
                <a:latin typeface="Arial"/>
                <a:ea typeface="Arial"/>
                <a:cs typeface="Arial"/>
                <a:sym typeface="Arial"/>
              </a:rPr>
              <a:t> غير الأهداف الاقتصادية ومعياره هو تلبية الاحتياجات الثقافية للمجتمع برمته .</a:t>
            </a:r>
            <a:endParaRPr/>
          </a:p>
          <a:p>
            <a:pPr indent="0" lvl="0" marL="0" marR="0" rtl="1" algn="just">
              <a:lnSpc>
                <a:spcPct val="150000"/>
              </a:lnSpc>
              <a:spcBef>
                <a:spcPts val="0"/>
              </a:spcBef>
              <a:spcAft>
                <a:spcPts val="0"/>
              </a:spcAft>
              <a:buNone/>
            </a:pPr>
            <a:r>
              <a:rPr b="0" i="0" lang="en-US" sz="2800" u="none" cap="none" strike="noStrike">
                <a:solidFill>
                  <a:schemeClr val="dk1"/>
                </a:solidFill>
                <a:latin typeface="Arial"/>
                <a:ea typeface="Arial"/>
                <a:cs typeface="Arial"/>
                <a:sym typeface="Arial"/>
              </a:rPr>
              <a:t>" أقصى حد من التعليم لأكبر عدد من الأفراد " هو الشعار الذى يلخص فلسفة هذا المدخل، ويسعى هذا المدخل التخطيطي إلى مراعاة الاحتياجات الصريحة, الضمنية  لتنمية الأفراد والجماعات والطبقات الاجتماعية في المناطق الريفية . </a:t>
            </a:r>
            <a:endParaRPr/>
          </a:p>
          <a:p>
            <a:pPr indent="0" lvl="0" marL="0" marR="0" rtl="1" algn="just">
              <a:lnSpc>
                <a:spcPct val="150000"/>
              </a:lnSpc>
              <a:spcBef>
                <a:spcPts val="0"/>
              </a:spcBef>
              <a:spcAft>
                <a:spcPts val="0"/>
              </a:spcAft>
              <a:buNone/>
            </a:pPr>
            <a:r>
              <a:rPr b="0" i="0" lang="en-US" sz="2800" u="none" cap="none" strike="noStrike">
                <a:solidFill>
                  <a:schemeClr val="dk1"/>
                </a:solidFill>
                <a:latin typeface="Arial"/>
                <a:ea typeface="Arial"/>
                <a:cs typeface="Arial"/>
                <a:sym typeface="Arial"/>
              </a:rPr>
              <a:t> والخص المقصود منه بأمثلة جعل التعليم المرحلة الأولى </a:t>
            </a:r>
            <a:r>
              <a:rPr lang="en-US" sz="2800">
                <a:solidFill>
                  <a:schemeClr val="dk1"/>
                </a:solidFill>
              </a:rPr>
              <a:t>إلزامي</a:t>
            </a:r>
            <a:r>
              <a:rPr b="0" i="0" lang="en-US" sz="2800" u="none" cap="none" strike="noStrike">
                <a:solidFill>
                  <a:schemeClr val="dk1"/>
                </a:solidFill>
                <a:latin typeface="Arial"/>
                <a:ea typeface="Arial"/>
                <a:cs typeface="Arial"/>
                <a:sym typeface="Arial"/>
              </a:rPr>
              <a:t> وكذلك تعليم محو الأمية والمقصد منه جعل التعليم متاحا للكل وليس لطبقة معينة او فئة معينة او منطقة معينة بل لكل المناطق بسهولتها ووعورتها .</a:t>
            </a:r>
            <a:endParaRPr b="0" i="0" sz="2800" u="none" cap="none" strike="noStrike">
              <a:solidFill>
                <a:schemeClr val="dk1"/>
              </a:solidFill>
              <a:latin typeface="Arial"/>
              <a:ea typeface="Arial"/>
              <a:cs typeface="Arial"/>
              <a:sym typeface="Arial"/>
            </a:endParaRPr>
          </a:p>
        </p:txBody>
      </p:sp>
      <p:sp>
        <p:nvSpPr>
          <p:cNvPr id="264" name="Google Shape;264;p40"/>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56"/>
                                        </p:tgtEl>
                                        <p:attrNameLst>
                                          <p:attrName>style.visibility</p:attrName>
                                        </p:attrNameLst>
                                      </p:cBhvr>
                                      <p:to>
                                        <p:strVal val="visible"/>
                                      </p:to>
                                    </p:set>
                                    <p:animEffect filter="fade" transition="in">
                                      <p:cBhvr>
                                        <p:cTn dur="500"/>
                                        <p:tgtEl>
                                          <p:spTgt spid="25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grpSp>
        <p:nvGrpSpPr>
          <p:cNvPr id="269" name="Google Shape;269;p41"/>
          <p:cNvGrpSpPr/>
          <p:nvPr/>
        </p:nvGrpSpPr>
        <p:grpSpPr>
          <a:xfrm flipH="1">
            <a:off x="6977774" y="4418471"/>
            <a:ext cx="4023343" cy="923289"/>
            <a:chOff x="645649" y="1388017"/>
            <a:chExt cx="4023343" cy="923289"/>
          </a:xfrm>
        </p:grpSpPr>
        <p:sp>
          <p:nvSpPr>
            <p:cNvPr id="270" name="Google Shape;270;p4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71" name="Google Shape;271;p4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72" name="Google Shape;272;p4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73" name="Google Shape;273;p4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74" name="Google Shape;274;p4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75" name="Google Shape;275;p4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76" name="Google Shape;276;p41"/>
          <p:cNvSpPr/>
          <p:nvPr/>
        </p:nvSpPr>
        <p:spPr>
          <a:xfrm>
            <a:off x="85438" y="570983"/>
            <a:ext cx="12011966" cy="5634619"/>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1" lang="en-US" sz="2450" u="none" cap="none" strike="noStrike">
                <a:solidFill>
                  <a:srgbClr val="FF0000"/>
                </a:solidFill>
                <a:latin typeface="Arial"/>
                <a:ea typeface="Arial"/>
                <a:cs typeface="Arial"/>
                <a:sym typeface="Arial"/>
              </a:rPr>
              <a:t>ومن مميزاته:</a:t>
            </a:r>
            <a:endParaRPr/>
          </a:p>
          <a:p>
            <a:pPr indent="0" lvl="0" marL="0" marR="0" rtl="1" algn="just">
              <a:lnSpc>
                <a:spcPct val="130000"/>
              </a:lnSpc>
              <a:spcBef>
                <a:spcPts val="0"/>
              </a:spcBef>
              <a:spcAft>
                <a:spcPts val="0"/>
              </a:spcAft>
              <a:buNone/>
            </a:pPr>
            <a:r>
              <a:rPr b="0" i="0" lang="en-US" sz="2450" u="none" cap="none" strike="noStrike">
                <a:solidFill>
                  <a:schemeClr val="dk1"/>
                </a:solidFill>
                <a:latin typeface="Arial"/>
                <a:ea typeface="Arial"/>
                <a:cs typeface="Arial"/>
                <a:sym typeface="Arial"/>
              </a:rPr>
              <a:t>O</a:t>
            </a:r>
            <a:r>
              <a:rPr b="1" i="0" lang="en-US" sz="2450" u="none" cap="none" strike="noStrike">
                <a:solidFill>
                  <a:schemeClr val="dk1"/>
                </a:solidFill>
                <a:latin typeface="Arial"/>
                <a:ea typeface="Arial"/>
                <a:cs typeface="Arial"/>
                <a:sym typeface="Arial"/>
              </a:rPr>
              <a:t> </a:t>
            </a:r>
            <a:r>
              <a:rPr b="0" i="0" lang="en-US" sz="2450" u="none" cap="none" strike="noStrike">
                <a:solidFill>
                  <a:schemeClr val="dk1"/>
                </a:solidFill>
                <a:latin typeface="Arial"/>
                <a:ea typeface="Arial"/>
                <a:cs typeface="Arial"/>
                <a:sym typeface="Arial"/>
              </a:rPr>
              <a:t>يوسع قاعدة التعليم ويرفع نسب القيد للتلاميذ. </a:t>
            </a:r>
            <a:endParaRPr/>
          </a:p>
          <a:p>
            <a:pPr indent="0" lvl="0" marL="0" marR="0" rtl="1" algn="just">
              <a:lnSpc>
                <a:spcPct val="130000"/>
              </a:lnSpc>
              <a:spcBef>
                <a:spcPts val="0"/>
              </a:spcBef>
              <a:spcAft>
                <a:spcPts val="0"/>
              </a:spcAft>
              <a:buNone/>
            </a:pPr>
            <a:r>
              <a:rPr b="0" i="0" lang="en-US" sz="2450" u="none" cap="none" strike="noStrike">
                <a:solidFill>
                  <a:schemeClr val="dk1"/>
                </a:solidFill>
                <a:latin typeface="Arial"/>
                <a:ea typeface="Arial"/>
                <a:cs typeface="Arial"/>
                <a:sym typeface="Arial"/>
              </a:rPr>
              <a:t>o العدل الاجتماعي </a:t>
            </a:r>
            <a:r>
              <a:rPr lang="en-US" sz="2450">
                <a:solidFill>
                  <a:schemeClr val="dk1"/>
                </a:solidFill>
              </a:rPr>
              <a:t>والمساواة</a:t>
            </a:r>
            <a:r>
              <a:rPr b="0" i="0" lang="en-US" sz="2450" u="none" cap="none" strike="noStrike">
                <a:solidFill>
                  <a:schemeClr val="dk1"/>
                </a:solidFill>
                <a:latin typeface="Arial"/>
                <a:ea typeface="Arial"/>
                <a:cs typeface="Arial"/>
                <a:sym typeface="Arial"/>
              </a:rPr>
              <a:t> بين </a:t>
            </a:r>
            <a:r>
              <a:rPr lang="en-US" sz="2450">
                <a:solidFill>
                  <a:schemeClr val="dk1"/>
                </a:solidFill>
              </a:rPr>
              <a:t>أفراد</a:t>
            </a:r>
            <a:r>
              <a:rPr b="0" i="0" lang="en-US" sz="2450" u="none" cap="none" strike="noStrike">
                <a:solidFill>
                  <a:schemeClr val="dk1"/>
                </a:solidFill>
                <a:latin typeface="Arial"/>
                <a:ea typeface="Arial"/>
                <a:cs typeface="Arial"/>
                <a:sym typeface="Arial"/>
              </a:rPr>
              <a:t> المجتمع، وتلبية رغبات المجتمع، ويقضي على </a:t>
            </a:r>
            <a:r>
              <a:rPr lang="en-US" sz="2450">
                <a:solidFill>
                  <a:schemeClr val="dk1"/>
                </a:solidFill>
              </a:rPr>
              <a:t>الأمية</a:t>
            </a:r>
            <a:r>
              <a:rPr b="0" i="0" lang="en-US" sz="2450" u="none" cap="none" strike="noStrike">
                <a:solidFill>
                  <a:schemeClr val="dk1"/>
                </a:solidFill>
                <a:latin typeface="Arial"/>
                <a:ea typeface="Arial"/>
                <a:cs typeface="Arial"/>
                <a:sym typeface="Arial"/>
              </a:rPr>
              <a:t>.</a:t>
            </a:r>
            <a:endParaRPr/>
          </a:p>
          <a:p>
            <a:pPr indent="0" lvl="0" marL="0" marR="0" rtl="1" algn="just">
              <a:lnSpc>
                <a:spcPct val="130000"/>
              </a:lnSpc>
              <a:spcBef>
                <a:spcPts val="0"/>
              </a:spcBef>
              <a:spcAft>
                <a:spcPts val="0"/>
              </a:spcAft>
              <a:buNone/>
            </a:pPr>
            <a:r>
              <a:rPr b="0" i="0" lang="en-US" sz="2450" u="none" cap="none" strike="noStrike">
                <a:solidFill>
                  <a:schemeClr val="dk1"/>
                </a:solidFill>
                <a:latin typeface="Arial"/>
                <a:ea typeface="Arial"/>
                <a:cs typeface="Arial"/>
                <a:sym typeface="Arial"/>
              </a:rPr>
              <a:t>O ينشأ عنه الوعي الثقافي والديني والصحي </a:t>
            </a:r>
            <a:r>
              <a:rPr lang="en-US" sz="2450">
                <a:solidFill>
                  <a:schemeClr val="dk1"/>
                </a:solidFill>
              </a:rPr>
              <a:t>والأمن</a:t>
            </a:r>
            <a:r>
              <a:rPr b="0" i="0" lang="en-US" sz="2450" u="none" cap="none" strike="noStrike">
                <a:solidFill>
                  <a:schemeClr val="dk1"/>
                </a:solidFill>
                <a:latin typeface="Arial"/>
                <a:ea typeface="Arial"/>
                <a:cs typeface="Arial"/>
                <a:sym typeface="Arial"/>
              </a:rPr>
              <a:t> والقضاء على الجريمة والمظاهر الاجتماعية السيئة .</a:t>
            </a:r>
            <a:endParaRPr/>
          </a:p>
          <a:p>
            <a:pPr indent="0" lvl="0" marL="0" marR="0" rtl="1" algn="just">
              <a:lnSpc>
                <a:spcPct val="130000"/>
              </a:lnSpc>
              <a:spcBef>
                <a:spcPts val="0"/>
              </a:spcBef>
              <a:spcAft>
                <a:spcPts val="0"/>
              </a:spcAft>
              <a:buNone/>
            </a:pPr>
            <a:r>
              <a:rPr b="0" i="0" lang="en-US" sz="2450" u="none" cap="none" strike="noStrike">
                <a:solidFill>
                  <a:schemeClr val="dk1"/>
                </a:solidFill>
                <a:latin typeface="Arial"/>
                <a:ea typeface="Arial"/>
                <a:cs typeface="Arial"/>
                <a:sym typeface="Arial"/>
              </a:rPr>
              <a:t>O يولد </a:t>
            </a:r>
            <a:r>
              <a:rPr lang="en-US" sz="2450">
                <a:solidFill>
                  <a:schemeClr val="dk1"/>
                </a:solidFill>
              </a:rPr>
              <a:t>الأمن</a:t>
            </a:r>
            <a:r>
              <a:rPr b="0" i="0" lang="en-US" sz="2450" u="none" cap="none" strike="noStrike">
                <a:solidFill>
                  <a:schemeClr val="dk1"/>
                </a:solidFill>
                <a:latin typeface="Arial"/>
                <a:ea typeface="Arial"/>
                <a:cs typeface="Arial"/>
                <a:sym typeface="Arial"/>
              </a:rPr>
              <a:t> الفكري والثقافي والولاء الوطني .</a:t>
            </a:r>
            <a:endParaRPr/>
          </a:p>
          <a:p>
            <a:pPr indent="0" lvl="0" marL="0" marR="0" rtl="1" algn="just">
              <a:lnSpc>
                <a:spcPct val="130000"/>
              </a:lnSpc>
              <a:spcBef>
                <a:spcPts val="0"/>
              </a:spcBef>
              <a:spcAft>
                <a:spcPts val="0"/>
              </a:spcAft>
              <a:buNone/>
            </a:pPr>
            <a:r>
              <a:rPr b="0" i="0" lang="en-US" sz="2450" u="none" cap="none" strike="noStrike">
                <a:solidFill>
                  <a:schemeClr val="dk1"/>
                </a:solidFill>
                <a:latin typeface="Arial"/>
                <a:ea typeface="Arial"/>
                <a:cs typeface="Arial"/>
                <a:sym typeface="Arial"/>
              </a:rPr>
              <a:t>O </a:t>
            </a:r>
            <a:r>
              <a:rPr lang="en-US" sz="2450">
                <a:solidFill>
                  <a:schemeClr val="dk1"/>
                </a:solidFill>
              </a:rPr>
              <a:t>ينتج</a:t>
            </a:r>
            <a:r>
              <a:rPr b="0" i="0" lang="en-US" sz="2450" u="none" cap="none" strike="noStrike">
                <a:solidFill>
                  <a:schemeClr val="dk1"/>
                </a:solidFill>
                <a:latin typeface="Arial"/>
                <a:ea typeface="Arial"/>
                <a:cs typeface="Arial"/>
                <a:sym typeface="Arial"/>
              </a:rPr>
              <a:t> عنه </a:t>
            </a:r>
            <a:r>
              <a:rPr lang="en-US" sz="2450">
                <a:solidFill>
                  <a:schemeClr val="dk1"/>
                </a:solidFill>
              </a:rPr>
              <a:t>الإبداع</a:t>
            </a:r>
            <a:r>
              <a:rPr b="0" i="0" lang="en-US" sz="2450" u="none" cap="none" strike="noStrike">
                <a:solidFill>
                  <a:schemeClr val="dk1"/>
                </a:solidFill>
                <a:latin typeface="Arial"/>
                <a:ea typeface="Arial"/>
                <a:cs typeface="Arial"/>
                <a:sym typeface="Arial"/>
              </a:rPr>
              <a:t> والتقدم وزيادة الطموح.</a:t>
            </a:r>
            <a:endParaRPr/>
          </a:p>
          <a:p>
            <a:pPr indent="0" lvl="0" marL="0" marR="0" rtl="1" algn="just">
              <a:lnSpc>
                <a:spcPct val="150000"/>
              </a:lnSpc>
              <a:spcBef>
                <a:spcPts val="0"/>
              </a:spcBef>
              <a:spcAft>
                <a:spcPts val="0"/>
              </a:spcAft>
              <a:buNone/>
            </a:pPr>
            <a:r>
              <a:rPr b="0" i="1" lang="en-US" sz="2450" u="none" cap="none" strike="noStrike">
                <a:solidFill>
                  <a:srgbClr val="FF0000"/>
                </a:solidFill>
                <a:latin typeface="Arial"/>
                <a:ea typeface="Arial"/>
                <a:cs typeface="Arial"/>
                <a:sym typeface="Arial"/>
              </a:rPr>
              <a:t>ويعاب على هذا المدخل :</a:t>
            </a:r>
            <a:endParaRPr/>
          </a:p>
          <a:p>
            <a:pPr indent="0" lvl="0" marL="0" marR="0" rtl="1" algn="just">
              <a:lnSpc>
                <a:spcPct val="130000"/>
              </a:lnSpc>
              <a:spcBef>
                <a:spcPts val="0"/>
              </a:spcBef>
              <a:spcAft>
                <a:spcPts val="0"/>
              </a:spcAft>
              <a:buNone/>
            </a:pPr>
            <a:r>
              <a:rPr b="0" i="0" lang="en-US" sz="2450" u="none" cap="none" strike="noStrike">
                <a:solidFill>
                  <a:schemeClr val="dk1"/>
                </a:solidFill>
                <a:latin typeface="Arial"/>
                <a:ea typeface="Arial"/>
                <a:cs typeface="Arial"/>
                <a:sym typeface="Arial"/>
              </a:rPr>
              <a:t>O يتجاهل نوع ومستوى القوى العاملة المطلوبة مما يسبب البطالة وعدم مواكبة التنمية</a:t>
            </a:r>
            <a:endParaRPr/>
          </a:p>
          <a:p>
            <a:pPr indent="0" lvl="0" marL="0" marR="0" rtl="1" algn="just">
              <a:lnSpc>
                <a:spcPct val="130000"/>
              </a:lnSpc>
              <a:spcBef>
                <a:spcPts val="0"/>
              </a:spcBef>
              <a:spcAft>
                <a:spcPts val="0"/>
              </a:spcAft>
              <a:buNone/>
            </a:pPr>
            <a:r>
              <a:rPr b="0" i="0" lang="en-US" sz="2450" u="none" cap="none" strike="noStrike">
                <a:solidFill>
                  <a:schemeClr val="dk1"/>
                </a:solidFill>
                <a:latin typeface="Arial"/>
                <a:ea typeface="Arial"/>
                <a:cs typeface="Arial"/>
                <a:sym typeface="Arial"/>
              </a:rPr>
              <a:t>O التكلفة المادية وخاصة يكون من الصعب على الدول الفقيرة والنامية وبالذات في التعليم العالي وباهض التكلفة على الدول الغنية وقلة المردود</a:t>
            </a:r>
            <a:endParaRPr/>
          </a:p>
          <a:p>
            <a:pPr indent="0" lvl="0" marL="0" marR="0" rtl="1" algn="just">
              <a:lnSpc>
                <a:spcPct val="130000"/>
              </a:lnSpc>
              <a:spcBef>
                <a:spcPts val="0"/>
              </a:spcBef>
              <a:spcAft>
                <a:spcPts val="0"/>
              </a:spcAft>
              <a:buNone/>
            </a:pPr>
            <a:r>
              <a:rPr b="0" i="0" lang="en-US" sz="2450" u="none" cap="none" strike="noStrike">
                <a:solidFill>
                  <a:schemeClr val="dk1"/>
                </a:solidFill>
                <a:latin typeface="Arial"/>
                <a:ea typeface="Arial"/>
                <a:cs typeface="Arial"/>
                <a:sym typeface="Arial"/>
              </a:rPr>
              <a:t>O الاهتمام بالكم وعدم الموازنة بينه وبين الكيف مما يعنى من الصعب في هذه المرحلة ان يكون فيه جودة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69"/>
                                        </p:tgtEl>
                                        <p:attrNameLst>
                                          <p:attrName>style.visibility</p:attrName>
                                        </p:attrNameLst>
                                      </p:cBhvr>
                                      <p:to>
                                        <p:strVal val="visible"/>
                                      </p:to>
                                    </p:set>
                                    <p:animEffect filter="fade" transition="in">
                                      <p:cBhvr>
                                        <p:cTn dur="500"/>
                                        <p:tgtEl>
                                          <p:spTgt spid="2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grpSp>
        <p:nvGrpSpPr>
          <p:cNvPr id="281" name="Google Shape;281;p42"/>
          <p:cNvGrpSpPr/>
          <p:nvPr/>
        </p:nvGrpSpPr>
        <p:grpSpPr>
          <a:xfrm flipH="1">
            <a:off x="6977774" y="4418471"/>
            <a:ext cx="4023343" cy="923289"/>
            <a:chOff x="645649" y="1388017"/>
            <a:chExt cx="4023343" cy="923289"/>
          </a:xfrm>
        </p:grpSpPr>
        <p:sp>
          <p:nvSpPr>
            <p:cNvPr id="282" name="Google Shape;282;p4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83" name="Google Shape;283;p4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84" name="Google Shape;284;p4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85" name="Google Shape;285;p4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86" name="Google Shape;286;p4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87" name="Google Shape;287;p4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288" name="Google Shape;288;p42"/>
          <p:cNvSpPr/>
          <p:nvPr/>
        </p:nvSpPr>
        <p:spPr>
          <a:xfrm>
            <a:off x="85438" y="570983"/>
            <a:ext cx="12011966" cy="6501780"/>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1" lang="en-US" sz="2450" u="none" cap="none" strike="noStrike">
                <a:solidFill>
                  <a:srgbClr val="00B0F0"/>
                </a:solidFill>
                <a:latin typeface="Arial"/>
                <a:ea typeface="Arial"/>
                <a:cs typeface="Arial"/>
                <a:sym typeface="Arial"/>
              </a:rPr>
              <a:t>ولتلافي عيوب هذا المدخل فلابد للمخطط ان يضع في حسبانه الاتي:</a:t>
            </a:r>
            <a:endParaRPr/>
          </a:p>
          <a:p>
            <a:pPr indent="0" lvl="0" marL="0" marR="0" rtl="1" algn="just">
              <a:lnSpc>
                <a:spcPct val="150000"/>
              </a:lnSpc>
              <a:spcBef>
                <a:spcPts val="0"/>
              </a:spcBef>
              <a:spcAft>
                <a:spcPts val="0"/>
              </a:spcAft>
              <a:buNone/>
            </a:pPr>
            <a:r>
              <a:rPr b="0" i="0" lang="en-US" sz="2450" u="none" cap="none" strike="noStrike">
                <a:solidFill>
                  <a:schemeClr val="dk1"/>
                </a:solidFill>
                <a:latin typeface="Arial"/>
                <a:ea typeface="Arial"/>
                <a:cs typeface="Arial"/>
                <a:sym typeface="Arial"/>
              </a:rPr>
              <a:t>• معرفة نسبة قيد التلاميذ والنجاح والرسوب والتسرب وهل المرحلة منتهية أم مستمرة، التطور السكاني ونسبة المواليد والوفيات والزحف العمراني، وخطط التنمية </a:t>
            </a:r>
            <a:r>
              <a:rPr lang="en-US" sz="2450">
                <a:solidFill>
                  <a:schemeClr val="dk1"/>
                </a:solidFill>
              </a:rPr>
              <a:t>وإلى</a:t>
            </a:r>
            <a:r>
              <a:rPr b="0" i="0" lang="en-US" sz="2450" u="none" cap="none" strike="noStrike">
                <a:solidFill>
                  <a:schemeClr val="dk1"/>
                </a:solidFill>
                <a:latin typeface="Arial"/>
                <a:ea typeface="Arial"/>
                <a:cs typeface="Arial"/>
                <a:sym typeface="Arial"/>
              </a:rPr>
              <a:t> أي حد تتوافق مع رغبات المجتمع وميوله، وحساب التكلفة المادية، ومراعاة ان تكون الخطة مرنة </a:t>
            </a:r>
            <a:r>
              <a:rPr lang="en-US" sz="2450">
                <a:solidFill>
                  <a:schemeClr val="dk1"/>
                </a:solidFill>
              </a:rPr>
              <a:t>وسهولة</a:t>
            </a:r>
            <a:r>
              <a:rPr b="0" i="0" lang="en-US" sz="2450" u="none" cap="none" strike="noStrike">
                <a:solidFill>
                  <a:schemeClr val="dk1"/>
                </a:solidFill>
                <a:latin typeface="Arial"/>
                <a:ea typeface="Arial"/>
                <a:cs typeface="Arial"/>
                <a:sym typeface="Arial"/>
              </a:rPr>
              <a:t> التغيير فيها وعدم جمودها لتغيير عند حدوث أي طارئ .</a:t>
            </a:r>
            <a:endParaRPr/>
          </a:p>
          <a:p>
            <a:pPr indent="0" lvl="0" marL="0" marR="0" rtl="1" algn="just">
              <a:lnSpc>
                <a:spcPct val="100000"/>
              </a:lnSpc>
              <a:spcBef>
                <a:spcPts val="0"/>
              </a:spcBef>
              <a:spcAft>
                <a:spcPts val="0"/>
              </a:spcAft>
              <a:buNone/>
            </a:pPr>
            <a:r>
              <a:rPr b="1" i="0" lang="en-US" sz="2450" u="none" cap="none" strike="noStrike">
                <a:solidFill>
                  <a:srgbClr val="FF0000"/>
                </a:solidFill>
                <a:latin typeface="Arial"/>
                <a:ea typeface="Arial"/>
                <a:cs typeface="Arial"/>
                <a:sym typeface="Arial"/>
              </a:rPr>
              <a:t>3- مدخل الدراسات المقارنة :</a:t>
            </a:r>
            <a:endParaRPr b="1" i="0" sz="2450" u="none" cap="none" strike="noStrike">
              <a:solidFill>
                <a:srgbClr val="FF0000"/>
              </a:solidFill>
              <a:latin typeface="Arial"/>
              <a:ea typeface="Arial"/>
              <a:cs typeface="Arial"/>
              <a:sym typeface="Arial"/>
            </a:endParaRPr>
          </a:p>
          <a:p>
            <a:pPr indent="0" lvl="0" marL="0" marR="0" rtl="1" algn="just">
              <a:lnSpc>
                <a:spcPct val="150000"/>
              </a:lnSpc>
              <a:spcBef>
                <a:spcPts val="0"/>
              </a:spcBef>
              <a:spcAft>
                <a:spcPts val="0"/>
              </a:spcAft>
              <a:buNone/>
            </a:pPr>
            <a:r>
              <a:rPr b="0" i="0" lang="en-US" sz="2450" u="none" cap="none" strike="noStrike">
                <a:solidFill>
                  <a:schemeClr val="dk1"/>
                </a:solidFill>
                <a:latin typeface="Arial"/>
                <a:ea typeface="Arial"/>
                <a:cs typeface="Arial"/>
                <a:sym typeface="Arial"/>
              </a:rPr>
              <a:t>يعتمد هذا المدخل على تبني نظام تعليمي أو جزء منه  أو مرحلة معينة او نموذج معين في دولة ما (متقدمة) ومقارنته وتطبيقه في البلد المخطط له بعد عمل دراسات مقارنة بين </a:t>
            </a:r>
            <a:r>
              <a:rPr lang="en-US" sz="2450">
                <a:solidFill>
                  <a:schemeClr val="dk1"/>
                </a:solidFill>
              </a:rPr>
              <a:t>أكثر</a:t>
            </a:r>
            <a:r>
              <a:rPr b="0" i="0" lang="en-US" sz="2450" u="none" cap="none" strike="noStrike">
                <a:solidFill>
                  <a:schemeClr val="dk1"/>
                </a:solidFill>
                <a:latin typeface="Arial"/>
                <a:ea typeface="Arial"/>
                <a:cs typeface="Arial"/>
                <a:sym typeface="Arial"/>
              </a:rPr>
              <a:t> من دولة متقدمة واختيار افضلها، وتطبيقه مع مراعاة للظروف الاجتماعية والثقافية والاقتصادية . وهذا المدخل يتصف بالسهولة ويفيد في استنباط التجارب الناجحة ومحاولة تكييفها في البلد المراد تطوير نظامه التعليمي ويكون ذو فائدة نوعا ما إذا تشابهت الظروف والامكانات والعادات والتقاليد والثقافات الخ واعتقد أنه من الصعوبة التشابه في الكثير من الظروف واضرب على ذلك مثال أن دولة ما أساسًا يوجد بها اكثر من ثقافة وتختلف العادات من منطقة لمنطقة الخ .....</a:t>
            </a:r>
            <a:endParaRPr b="0" i="0" sz="2450" u="none" cap="none" strike="noStrike">
              <a:solidFill>
                <a:schemeClr val="dk1"/>
              </a:solidFill>
              <a:latin typeface="Arial"/>
              <a:ea typeface="Arial"/>
              <a:cs typeface="Arial"/>
              <a:sym typeface="Arial"/>
            </a:endParaRPr>
          </a:p>
          <a:p>
            <a:pPr indent="0" lvl="0" marL="0" marR="0" rtl="1" algn="just">
              <a:lnSpc>
                <a:spcPct val="150000"/>
              </a:lnSpc>
              <a:spcBef>
                <a:spcPts val="0"/>
              </a:spcBef>
              <a:spcAft>
                <a:spcPts val="0"/>
              </a:spcAft>
              <a:buNone/>
            </a:pPr>
            <a:r>
              <a:t/>
            </a:r>
            <a:endParaRPr b="0" i="0" sz="2450" u="none" cap="none" strike="noStrike">
              <a:solidFill>
                <a:schemeClr val="dk1"/>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81"/>
                                        </p:tgtEl>
                                        <p:attrNameLst>
                                          <p:attrName>style.visibility</p:attrName>
                                        </p:attrNameLst>
                                      </p:cBhvr>
                                      <p:to>
                                        <p:strVal val="visible"/>
                                      </p:to>
                                    </p:set>
                                    <p:animEffect filter="fade" transition="in">
                                      <p:cBhvr>
                                        <p:cTn dur="500"/>
                                        <p:tgtEl>
                                          <p:spTgt spid="2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2" name="Shape 292"/>
        <p:cNvGrpSpPr/>
        <p:nvPr/>
      </p:nvGrpSpPr>
      <p:grpSpPr>
        <a:xfrm>
          <a:off x="0" y="0"/>
          <a:ext cx="0" cy="0"/>
          <a:chOff x="0" y="0"/>
          <a:chExt cx="0" cy="0"/>
        </a:xfrm>
      </p:grpSpPr>
      <p:grpSp>
        <p:nvGrpSpPr>
          <p:cNvPr id="293" name="Google Shape;293;p43"/>
          <p:cNvGrpSpPr/>
          <p:nvPr/>
        </p:nvGrpSpPr>
        <p:grpSpPr>
          <a:xfrm flipH="1">
            <a:off x="6977774" y="4418471"/>
            <a:ext cx="4023343" cy="923289"/>
            <a:chOff x="645649" y="1388017"/>
            <a:chExt cx="4023343" cy="923289"/>
          </a:xfrm>
        </p:grpSpPr>
        <p:sp>
          <p:nvSpPr>
            <p:cNvPr id="294" name="Google Shape;294;p4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295" name="Google Shape;295;p4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296" name="Google Shape;296;p4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297" name="Google Shape;297;p4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298" name="Google Shape;298;p4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299" name="Google Shape;299;p4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00" name="Google Shape;300;p43"/>
          <p:cNvSpPr/>
          <p:nvPr/>
        </p:nvSpPr>
        <p:spPr>
          <a:xfrm>
            <a:off x="85438" y="570983"/>
            <a:ext cx="12011966" cy="1223412"/>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1" lang="en-US" sz="2450" u="none" cap="none" strike="noStrike">
                <a:solidFill>
                  <a:schemeClr val="dk1"/>
                </a:solidFill>
                <a:latin typeface="Arial"/>
                <a:ea typeface="Arial"/>
                <a:cs typeface="Arial"/>
                <a:sym typeface="Arial"/>
              </a:rPr>
              <a:t>أما عيوبه فهي كثيرة وخطيرة جدًا:</a:t>
            </a:r>
            <a:endParaRPr/>
          </a:p>
          <a:p>
            <a:pPr indent="0" lvl="0" marL="0" marR="0" rtl="1" algn="just">
              <a:lnSpc>
                <a:spcPct val="100000"/>
              </a:lnSpc>
              <a:spcBef>
                <a:spcPts val="0"/>
              </a:spcBef>
              <a:spcAft>
                <a:spcPts val="0"/>
              </a:spcAft>
              <a:buNone/>
            </a:pPr>
            <a:r>
              <a:rPr b="0" i="0" lang="en-US" sz="2450" u="none" cap="none" strike="noStrike">
                <a:solidFill>
                  <a:schemeClr val="dk1"/>
                </a:solidFill>
                <a:latin typeface="Arial"/>
                <a:ea typeface="Arial"/>
                <a:cs typeface="Arial"/>
                <a:sym typeface="Arial"/>
              </a:rPr>
              <a:t>- إن نجاح نظام تعليمي في دولة ما قد ينجح في دولة أخرى وقد يفشل، نظراً لتباين الظروف الاجتماعية والتعليمية الخ</a:t>
            </a:r>
            <a:endParaRPr/>
          </a:p>
          <a:p>
            <a:pPr indent="0" lvl="0" marL="0" marR="0" rtl="1" algn="just">
              <a:lnSpc>
                <a:spcPct val="100000"/>
              </a:lnSpc>
              <a:spcBef>
                <a:spcPts val="0"/>
              </a:spcBef>
              <a:spcAft>
                <a:spcPts val="0"/>
              </a:spcAft>
              <a:buNone/>
            </a:pPr>
            <a:r>
              <a:rPr b="0" i="0" lang="en-US" sz="2450" u="none" cap="none" strike="noStrike">
                <a:solidFill>
                  <a:schemeClr val="dk1"/>
                </a:solidFill>
                <a:latin typeface="Arial"/>
                <a:ea typeface="Arial"/>
                <a:cs typeface="Arial"/>
                <a:sym typeface="Arial"/>
              </a:rPr>
              <a:t>- إنه يتجاوز الواقع الاجتماعي والاقتصادي ويلغي ديناميكية التفاعل والتغيير في المجتمع. (الحاج،2002: 179) </a:t>
            </a:r>
            <a:endParaRPr/>
          </a:p>
        </p:txBody>
      </p:sp>
      <p:sp>
        <p:nvSpPr>
          <p:cNvPr id="301" name="Google Shape;301;p43"/>
          <p:cNvSpPr/>
          <p:nvPr/>
        </p:nvSpPr>
        <p:spPr>
          <a:xfrm>
            <a:off x="85438" y="1804960"/>
            <a:ext cx="12011966" cy="4447371"/>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450" u="none" cap="none" strike="noStrike">
                <a:solidFill>
                  <a:srgbClr val="C00000"/>
                </a:solidFill>
                <a:latin typeface="Arial"/>
                <a:ea typeface="Arial"/>
                <a:cs typeface="Arial"/>
                <a:sym typeface="Arial"/>
              </a:rPr>
              <a:t>4- مدخل تقدير الاحتياجات التعليمية :</a:t>
            </a:r>
            <a:endParaRPr b="1" i="0" sz="2450" u="none" cap="none" strike="noStrike">
              <a:solidFill>
                <a:srgbClr val="C00000"/>
              </a:solidFill>
              <a:latin typeface="Arial"/>
              <a:ea typeface="Arial"/>
              <a:cs typeface="Arial"/>
              <a:sym typeface="Arial"/>
            </a:endParaRPr>
          </a:p>
          <a:p>
            <a:pPr indent="0" lvl="0" marL="0" marR="0" rtl="1" algn="just">
              <a:lnSpc>
                <a:spcPct val="100000"/>
              </a:lnSpc>
              <a:spcBef>
                <a:spcPts val="0"/>
              </a:spcBef>
              <a:spcAft>
                <a:spcPts val="0"/>
              </a:spcAft>
              <a:buNone/>
            </a:pPr>
            <a:r>
              <a:rPr b="0" i="0" lang="en-US" sz="2600" u="none" cap="none" strike="noStrike">
                <a:solidFill>
                  <a:schemeClr val="dk1"/>
                </a:solidFill>
                <a:latin typeface="Arial"/>
                <a:ea typeface="Arial"/>
                <a:cs typeface="Arial"/>
                <a:sym typeface="Arial"/>
              </a:rPr>
              <a:t>يأخذ هذا المدخل في الاعتبار تقدير الموارد المالية والبشرية التي يمكن توفيرها  لتنفيذ خطة التعليم بغرض الاستغلال الأمثل للإمكانات لتنفيذ خطة التعليم . وغالبا ما يطبق هذا المدخل في الدول الفقيرة محدودة الدخل . وتتمثل </a:t>
            </a:r>
            <a:r>
              <a:rPr lang="en-US" sz="2600">
                <a:solidFill>
                  <a:schemeClr val="dk1"/>
                </a:solidFill>
              </a:rPr>
              <a:t>الإمكانات</a:t>
            </a:r>
            <a:r>
              <a:rPr b="0" i="0" lang="en-US" sz="2600" u="none" cap="none" strike="noStrike">
                <a:solidFill>
                  <a:schemeClr val="dk1"/>
                </a:solidFill>
                <a:latin typeface="Arial"/>
                <a:ea typeface="Arial"/>
                <a:cs typeface="Arial"/>
                <a:sym typeface="Arial"/>
              </a:rPr>
              <a:t> المادية في الموارد المخصصة من الدولة أو المؤسسات الدولية من قروض وإعانات وتوفير الخبراء المتخصصين في مجال التعليم، ويتميز هذا المدخل بتقليل </a:t>
            </a:r>
            <a:r>
              <a:rPr lang="en-US" sz="2600">
                <a:solidFill>
                  <a:schemeClr val="dk1"/>
                </a:solidFill>
              </a:rPr>
              <a:t>التكلفة</a:t>
            </a:r>
            <a:r>
              <a:rPr b="0" i="0" lang="en-US" sz="2600" u="none" cap="none" strike="noStrike">
                <a:solidFill>
                  <a:schemeClr val="dk1"/>
                </a:solidFill>
                <a:latin typeface="Arial"/>
                <a:ea typeface="Arial"/>
                <a:cs typeface="Arial"/>
                <a:sym typeface="Arial"/>
              </a:rPr>
              <a:t> الى اقصى حد مع محاولة الجودة في التعليم ولكنه يحمل عيوب خطيرة جدًا وقد تكون خفيه أو تحمل ضغوط أي لها أهداف وأبعاد سياسية.</a:t>
            </a:r>
            <a:endParaRPr/>
          </a:p>
          <a:p>
            <a:pPr indent="0" lvl="0" marL="0" marR="0" rtl="1" algn="just">
              <a:lnSpc>
                <a:spcPct val="100000"/>
              </a:lnSpc>
              <a:spcBef>
                <a:spcPts val="0"/>
              </a:spcBef>
              <a:spcAft>
                <a:spcPts val="0"/>
              </a:spcAft>
              <a:buNone/>
            </a:pPr>
            <a:r>
              <a:t/>
            </a:r>
            <a:endParaRPr b="0" i="0" sz="2000" u="none" cap="none" strike="noStrike">
              <a:solidFill>
                <a:schemeClr val="dk1"/>
              </a:solidFill>
              <a:latin typeface="Arial"/>
              <a:ea typeface="Arial"/>
              <a:cs typeface="Arial"/>
              <a:sym typeface="Arial"/>
            </a:endParaRPr>
          </a:p>
          <a:p>
            <a:pPr indent="0" lvl="0" marL="0" marR="0" rtl="1" algn="just">
              <a:lnSpc>
                <a:spcPct val="100000"/>
              </a:lnSpc>
              <a:spcBef>
                <a:spcPts val="0"/>
              </a:spcBef>
              <a:spcAft>
                <a:spcPts val="0"/>
              </a:spcAft>
              <a:buNone/>
            </a:pPr>
            <a:r>
              <a:rPr b="1" i="0" lang="en-US" sz="2450" u="none" cap="none" strike="noStrike">
                <a:solidFill>
                  <a:srgbClr val="C00000"/>
                </a:solidFill>
                <a:latin typeface="Arial"/>
                <a:ea typeface="Arial"/>
                <a:cs typeface="Arial"/>
                <a:sym typeface="Arial"/>
              </a:rPr>
              <a:t>5- مدخل معدل العائد (التكلفة – العائد): </a:t>
            </a:r>
            <a:endParaRPr/>
          </a:p>
          <a:p>
            <a:pPr indent="0" lvl="0" marL="0" marR="0" rtl="1" algn="just">
              <a:lnSpc>
                <a:spcPct val="100000"/>
              </a:lnSpc>
              <a:spcBef>
                <a:spcPts val="0"/>
              </a:spcBef>
              <a:spcAft>
                <a:spcPts val="0"/>
              </a:spcAft>
              <a:buNone/>
            </a:pPr>
            <a:r>
              <a:rPr b="0" i="0" lang="en-US" sz="2600" u="none" cap="none" strike="noStrike">
                <a:solidFill>
                  <a:schemeClr val="dk1"/>
                </a:solidFill>
                <a:latin typeface="Arial"/>
                <a:ea typeface="Arial"/>
                <a:cs typeface="Arial"/>
                <a:sym typeface="Arial"/>
              </a:rPr>
              <a:t>يرتبط هذا المدخل بنظرية الاستثمار البشري والتي تقوم فكرتها أن التعليم الذي يتلقاه الفرد من حيث جميع المجالات تؤثر بطريقة مباشرة على النشاط الاقتصادي والدخل القومي بل إن </a:t>
            </a:r>
            <a:r>
              <a:rPr lang="en-US" sz="2600">
                <a:solidFill>
                  <a:schemeClr val="dk1"/>
                </a:solidFill>
              </a:rPr>
              <a:t>الاستثمار</a:t>
            </a:r>
            <a:r>
              <a:rPr b="0" i="0" lang="en-US" sz="2600" u="none" cap="none" strike="noStrike">
                <a:solidFill>
                  <a:schemeClr val="dk1"/>
                </a:solidFill>
                <a:latin typeface="Arial"/>
                <a:ea typeface="Arial"/>
                <a:cs typeface="Arial"/>
                <a:sym typeface="Arial"/>
              </a:rPr>
              <a:t> البشري </a:t>
            </a:r>
            <a:r>
              <a:rPr lang="en-US" sz="2600">
                <a:solidFill>
                  <a:schemeClr val="dk1"/>
                </a:solidFill>
              </a:rPr>
              <a:t>أفضل</a:t>
            </a:r>
            <a:r>
              <a:rPr b="0" i="0" lang="en-US" sz="2600" u="none" cap="none" strike="noStrike">
                <a:solidFill>
                  <a:schemeClr val="dk1"/>
                </a:solidFill>
                <a:latin typeface="Arial"/>
                <a:ea typeface="Arial"/>
                <a:cs typeface="Arial"/>
                <a:sym typeface="Arial"/>
              </a:rPr>
              <a:t> وأكثر الاستثمارات مردودًا .</a:t>
            </a:r>
            <a:endParaRPr b="0" i="0" sz="2600" u="none" cap="none" strike="noStrike">
              <a:solidFill>
                <a:schemeClr val="dk1"/>
              </a:solidFill>
              <a:latin typeface="Arial"/>
              <a:ea typeface="Arial"/>
              <a:cs typeface="Arial"/>
              <a:sym typeface="Arial"/>
            </a:endParaRPr>
          </a:p>
        </p:txBody>
      </p:sp>
      <p:sp>
        <p:nvSpPr>
          <p:cNvPr id="302" name="Google Shape;302;p43"/>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293"/>
                                        </p:tgtEl>
                                        <p:attrNameLst>
                                          <p:attrName>style.visibility</p:attrName>
                                        </p:attrNameLst>
                                      </p:cBhvr>
                                      <p:to>
                                        <p:strVal val="visible"/>
                                      </p:to>
                                    </p:set>
                                    <p:animEffect filter="fade" transition="in">
                                      <p:cBhvr>
                                        <p:cTn dur="500"/>
                                        <p:tgtEl>
                                          <p:spTgt spid="29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grpSp>
        <p:nvGrpSpPr>
          <p:cNvPr id="307" name="Google Shape;307;p44"/>
          <p:cNvGrpSpPr/>
          <p:nvPr/>
        </p:nvGrpSpPr>
        <p:grpSpPr>
          <a:xfrm flipH="1">
            <a:off x="6977774" y="4418471"/>
            <a:ext cx="4023343" cy="923289"/>
            <a:chOff x="645649" y="1388017"/>
            <a:chExt cx="4023343" cy="923289"/>
          </a:xfrm>
        </p:grpSpPr>
        <p:sp>
          <p:nvSpPr>
            <p:cNvPr id="308" name="Google Shape;308;p4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09" name="Google Shape;309;p4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10" name="Google Shape;310;p4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11" name="Google Shape;311;p4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12" name="Google Shape;312;p4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13" name="Google Shape;313;p4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14" name="Google Shape;314;p44"/>
          <p:cNvSpPr/>
          <p:nvPr/>
        </p:nvSpPr>
        <p:spPr>
          <a:xfrm>
            <a:off x="100428" y="902921"/>
            <a:ext cx="12011966" cy="5370701"/>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0" i="0" lang="en-US" sz="2450" u="none" cap="none" strike="noStrike">
                <a:solidFill>
                  <a:schemeClr val="dk1"/>
                </a:solidFill>
                <a:latin typeface="Arial"/>
                <a:ea typeface="Arial"/>
                <a:cs typeface="Arial"/>
                <a:sym typeface="Arial"/>
              </a:rPr>
              <a:t>استخدام هذا المدخل  في الاستثمار التعليمي يهتم بوجه خاص بحساب العائد الاقتصادي من التعليم مما أدى إلى اعتراض عدد كبير من المربيين بحجة عدم مناسبته للعملية التعليمية، حيث إن للتعليم أهدافا غير اقتصادية بالنسبة للفرد </a:t>
            </a:r>
            <a:r>
              <a:rPr lang="en-US" sz="2450">
                <a:solidFill>
                  <a:schemeClr val="dk1"/>
                </a:solidFill>
              </a:rPr>
              <a:t>و المجتمع</a:t>
            </a:r>
            <a:r>
              <a:rPr b="0" i="0" lang="en-US" sz="2450" u="none" cap="none" strike="noStrike">
                <a:solidFill>
                  <a:schemeClr val="dk1"/>
                </a:solidFill>
                <a:latin typeface="Arial"/>
                <a:ea typeface="Arial"/>
                <a:cs typeface="Arial"/>
                <a:sym typeface="Arial"/>
              </a:rPr>
              <a:t> كالأهداف القومية والإنسانية التي يصعب قياس عائدها الاقتصادي. ومن فوائد هذا المدخل إمداد المخطط بمعلومات عن التوازن بين العرض والطلب من القوى العاملة المتعلمة. كما يفيد في تحديد تكلفة كل نوع من أنواع التعليم. ومن ثم يساهم فى الترشيد والاختيار بين البدائل </a:t>
            </a:r>
            <a:r>
              <a:rPr lang="en-US" sz="2450">
                <a:solidFill>
                  <a:schemeClr val="dk1"/>
                </a:solidFill>
              </a:rPr>
              <a:t>واتخاذ</a:t>
            </a:r>
            <a:r>
              <a:rPr b="0" i="0" lang="en-US" sz="2450" u="none" cap="none" strike="noStrike">
                <a:solidFill>
                  <a:schemeClr val="dk1"/>
                </a:solidFill>
                <a:latin typeface="Arial"/>
                <a:ea typeface="Arial"/>
                <a:cs typeface="Arial"/>
                <a:sym typeface="Arial"/>
              </a:rPr>
              <a:t> القرارات الصحيحة.</a:t>
            </a:r>
            <a:endParaRPr/>
          </a:p>
          <a:p>
            <a:pPr indent="0" lvl="0" marL="0" marR="0" rtl="1" algn="just">
              <a:lnSpc>
                <a:spcPct val="100000"/>
              </a:lnSpc>
              <a:spcBef>
                <a:spcPts val="0"/>
              </a:spcBef>
              <a:spcAft>
                <a:spcPts val="0"/>
              </a:spcAft>
              <a:buNone/>
            </a:pPr>
            <a:r>
              <a:t/>
            </a:r>
            <a:endParaRPr b="0" i="0" sz="2450" u="none" cap="none" strike="noStrike">
              <a:solidFill>
                <a:schemeClr val="dk1"/>
              </a:solidFill>
              <a:latin typeface="Arial"/>
              <a:ea typeface="Arial"/>
              <a:cs typeface="Arial"/>
              <a:sym typeface="Arial"/>
            </a:endParaRPr>
          </a:p>
          <a:p>
            <a:pPr indent="0" lvl="0" marL="0" marR="0" rtl="1" algn="just">
              <a:lnSpc>
                <a:spcPct val="100000"/>
              </a:lnSpc>
              <a:spcBef>
                <a:spcPts val="0"/>
              </a:spcBef>
              <a:spcAft>
                <a:spcPts val="0"/>
              </a:spcAft>
              <a:buNone/>
            </a:pPr>
            <a:r>
              <a:rPr b="0" i="0" lang="en-US" sz="2450" u="none" cap="none" strike="noStrike">
                <a:solidFill>
                  <a:schemeClr val="dk1"/>
                </a:solidFill>
                <a:latin typeface="Arial"/>
                <a:ea typeface="Arial"/>
                <a:cs typeface="Arial"/>
                <a:sym typeface="Arial"/>
              </a:rPr>
              <a:t>وبالنسبة لمدخل التكلفة والعائد ، فإنه يواجه بمشكلات تخص القياس وحساب معدل العائد ، خاصة أن الفكرة الأساسية فى قياس العائد تعتمد على أن الفروق بين مستويات التعليم تعكس تفاوتاً فى العائد بين المتعلمين . والمشكلة أن التفاوت في مستوى التعليم ربما لا يكون العامل الحاسم فى التفاوت فى قيمة العائد من التعليم ، فهناك مستوى ذكاء الفرد ومستواه الاجتماعي والاقتصادي .</a:t>
            </a:r>
            <a:endParaRPr/>
          </a:p>
          <a:p>
            <a:pPr indent="0" lvl="0" marL="0" marR="0" rtl="1" algn="just">
              <a:lnSpc>
                <a:spcPct val="100000"/>
              </a:lnSpc>
              <a:spcBef>
                <a:spcPts val="0"/>
              </a:spcBef>
              <a:spcAft>
                <a:spcPts val="0"/>
              </a:spcAft>
              <a:buNone/>
            </a:pPr>
            <a:r>
              <a:t/>
            </a:r>
            <a:endParaRPr b="0" i="0" sz="2450" u="none" cap="none" strike="noStrike">
              <a:solidFill>
                <a:schemeClr val="dk1"/>
              </a:solidFill>
              <a:latin typeface="Arial"/>
              <a:ea typeface="Arial"/>
              <a:cs typeface="Arial"/>
              <a:sym typeface="Arial"/>
            </a:endParaRPr>
          </a:p>
          <a:p>
            <a:pPr indent="0" lvl="0" marL="0" marR="0" rtl="1" algn="just">
              <a:lnSpc>
                <a:spcPct val="100000"/>
              </a:lnSpc>
              <a:spcBef>
                <a:spcPts val="0"/>
              </a:spcBef>
              <a:spcAft>
                <a:spcPts val="0"/>
              </a:spcAft>
              <a:buNone/>
            </a:pPr>
            <a:r>
              <a:rPr b="0" i="0" lang="en-US" sz="2450" u="none" cap="none" strike="noStrike">
                <a:solidFill>
                  <a:schemeClr val="dk1"/>
                </a:solidFill>
                <a:latin typeface="Arial"/>
                <a:ea typeface="Arial"/>
                <a:cs typeface="Arial"/>
                <a:sym typeface="Arial"/>
              </a:rPr>
              <a:t>وهناك أيضا مشكلة تتعلق بتكلفة " الفرصة البديلة " للطالب خلال سنوات الدراسة حيث أنها قد لا توضع فى الاعتبار عند حساب العائد ، كما أن حسابها ليس بالأمر الهين . كما أن نفقات التعليم مقابل العائد الاقتصادي ، قد تسقط منها النفقات غير المباشرة بحيث يتحمل رب الأسرة جزء من النفقات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07"/>
                                        </p:tgtEl>
                                        <p:attrNameLst>
                                          <p:attrName>style.visibility</p:attrName>
                                        </p:attrNameLst>
                                      </p:cBhvr>
                                      <p:to>
                                        <p:strVal val="visible"/>
                                      </p:to>
                                    </p:set>
                                    <p:animEffect filter="fade" transition="in">
                                      <p:cBhvr>
                                        <p:cTn dur="500"/>
                                        <p:tgtEl>
                                          <p:spTgt spid="30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8" name="Shape 318"/>
        <p:cNvGrpSpPr/>
        <p:nvPr/>
      </p:nvGrpSpPr>
      <p:grpSpPr>
        <a:xfrm>
          <a:off x="0" y="0"/>
          <a:ext cx="0" cy="0"/>
          <a:chOff x="0" y="0"/>
          <a:chExt cx="0" cy="0"/>
        </a:xfrm>
      </p:grpSpPr>
      <p:grpSp>
        <p:nvGrpSpPr>
          <p:cNvPr id="319" name="Google Shape;319;p45"/>
          <p:cNvGrpSpPr/>
          <p:nvPr/>
        </p:nvGrpSpPr>
        <p:grpSpPr>
          <a:xfrm flipH="1">
            <a:off x="6977774" y="4418471"/>
            <a:ext cx="4023343" cy="923289"/>
            <a:chOff x="645649" y="1388017"/>
            <a:chExt cx="4023343" cy="923289"/>
          </a:xfrm>
        </p:grpSpPr>
        <p:sp>
          <p:nvSpPr>
            <p:cNvPr id="320" name="Google Shape;320;p4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21" name="Google Shape;321;p4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22" name="Google Shape;322;p4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23" name="Google Shape;323;p4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24" name="Google Shape;324;p4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25" name="Google Shape;325;p4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26" name="Google Shape;326;p45"/>
          <p:cNvSpPr/>
          <p:nvPr/>
        </p:nvSpPr>
        <p:spPr>
          <a:xfrm>
            <a:off x="100428" y="723041"/>
            <a:ext cx="12011966" cy="5693866"/>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700" u="none" cap="none" strike="noStrike">
                <a:solidFill>
                  <a:srgbClr val="C00000"/>
                </a:solidFill>
                <a:latin typeface="Arial"/>
                <a:ea typeface="Arial"/>
                <a:cs typeface="Arial"/>
                <a:sym typeface="Arial"/>
              </a:rPr>
              <a:t>ثانيًا : المداخل المعاصرة للتخطيط التربوي :</a:t>
            </a:r>
            <a:endParaRPr b="1" i="0" sz="2700" u="none" cap="none" strike="noStrike">
              <a:solidFill>
                <a:srgbClr val="C00000"/>
              </a:solidFill>
              <a:latin typeface="Arial"/>
              <a:ea typeface="Arial"/>
              <a:cs typeface="Arial"/>
              <a:sym typeface="Arial"/>
            </a:endParaRPr>
          </a:p>
          <a:p>
            <a:pPr indent="0" lvl="0" marL="0" marR="0" rtl="1" algn="just">
              <a:lnSpc>
                <a:spcPct val="100000"/>
              </a:lnSpc>
              <a:spcBef>
                <a:spcPts val="600"/>
              </a:spcBef>
              <a:spcAft>
                <a:spcPts val="0"/>
              </a:spcAft>
              <a:buNone/>
            </a:pPr>
            <a:r>
              <a:rPr b="0" i="0" lang="en-US" sz="2700" u="none" cap="none" strike="noStrike">
                <a:solidFill>
                  <a:schemeClr val="dk1"/>
                </a:solidFill>
                <a:latin typeface="Arial"/>
                <a:ea typeface="Arial"/>
                <a:cs typeface="Arial"/>
                <a:sym typeface="Arial"/>
              </a:rPr>
              <a:t> مدخل تحليل النظم لتخطيط التعليم .</a:t>
            </a:r>
            <a:endParaRPr b="0" i="0" sz="2700" u="none" cap="none" strike="noStrike">
              <a:solidFill>
                <a:schemeClr val="dk1"/>
              </a:solidFill>
              <a:latin typeface="Arial"/>
              <a:ea typeface="Arial"/>
              <a:cs typeface="Arial"/>
              <a:sym typeface="Arial"/>
            </a:endParaRPr>
          </a:p>
          <a:p>
            <a:pPr indent="0" lvl="0" marL="0" marR="0" rtl="1" algn="just">
              <a:lnSpc>
                <a:spcPct val="100000"/>
              </a:lnSpc>
              <a:spcBef>
                <a:spcPts val="600"/>
              </a:spcBef>
              <a:spcAft>
                <a:spcPts val="0"/>
              </a:spcAft>
              <a:buNone/>
            </a:pPr>
            <a:r>
              <a:rPr b="0" i="0" lang="en-US" sz="2700" u="none" cap="none" strike="noStrike">
                <a:solidFill>
                  <a:schemeClr val="dk1"/>
                </a:solidFill>
                <a:latin typeface="Arial"/>
                <a:ea typeface="Arial"/>
                <a:cs typeface="Arial"/>
                <a:sym typeface="Arial"/>
              </a:rPr>
              <a:t> مدخل النماذج لتخطيط التعليم .</a:t>
            </a:r>
            <a:endParaRPr b="0" i="0" sz="2700" u="none" cap="none" strike="noStrike">
              <a:solidFill>
                <a:schemeClr val="dk1"/>
              </a:solidFill>
              <a:latin typeface="Arial"/>
              <a:ea typeface="Arial"/>
              <a:cs typeface="Arial"/>
              <a:sym typeface="Arial"/>
            </a:endParaRPr>
          </a:p>
          <a:p>
            <a:pPr indent="0" lvl="0" marL="0" marR="0" rtl="1" algn="just">
              <a:lnSpc>
                <a:spcPct val="100000"/>
              </a:lnSpc>
              <a:spcBef>
                <a:spcPts val="600"/>
              </a:spcBef>
              <a:spcAft>
                <a:spcPts val="0"/>
              </a:spcAft>
              <a:buNone/>
            </a:pPr>
            <a:r>
              <a:rPr b="0" i="0" lang="en-US" sz="2700" u="none" cap="none" strike="noStrike">
                <a:solidFill>
                  <a:schemeClr val="dk1"/>
                </a:solidFill>
                <a:latin typeface="Arial"/>
                <a:ea typeface="Arial"/>
                <a:cs typeface="Arial"/>
                <a:sym typeface="Arial"/>
              </a:rPr>
              <a:t> مدخل الاقتصاد المعرفي لتخطيط التعليم .</a:t>
            </a:r>
            <a:endParaRPr b="0" i="0" sz="2700" u="none" cap="none" strike="noStrike">
              <a:solidFill>
                <a:schemeClr val="dk1"/>
              </a:solidFill>
              <a:latin typeface="Arial"/>
              <a:ea typeface="Arial"/>
              <a:cs typeface="Arial"/>
              <a:sym typeface="Arial"/>
            </a:endParaRPr>
          </a:p>
          <a:p>
            <a:pPr indent="0" lvl="0" marL="0" marR="0" rtl="1" algn="just">
              <a:lnSpc>
                <a:spcPct val="100000"/>
              </a:lnSpc>
              <a:spcBef>
                <a:spcPts val="600"/>
              </a:spcBef>
              <a:spcAft>
                <a:spcPts val="0"/>
              </a:spcAft>
              <a:buNone/>
            </a:pPr>
            <a:r>
              <a:rPr b="1" i="0" lang="en-US" sz="2700" u="none" cap="none" strike="noStrike">
                <a:solidFill>
                  <a:srgbClr val="C00000"/>
                </a:solidFill>
                <a:latin typeface="Arial"/>
                <a:ea typeface="Arial"/>
                <a:cs typeface="Arial"/>
                <a:sym typeface="Arial"/>
              </a:rPr>
              <a:t>خامساً : مدخل النظم لتخطيط التعليم:</a:t>
            </a:r>
            <a:endParaRPr/>
          </a:p>
          <a:p>
            <a:pPr indent="0" lvl="0" marL="0" marR="0" rtl="1" algn="just">
              <a:lnSpc>
                <a:spcPct val="100000"/>
              </a:lnSpc>
              <a:spcBef>
                <a:spcPts val="600"/>
              </a:spcBef>
              <a:spcAft>
                <a:spcPts val="0"/>
              </a:spcAft>
              <a:buNone/>
            </a:pPr>
            <a:r>
              <a:rPr b="0" i="0" lang="en-US" sz="2700" u="none" cap="none" strike="noStrike">
                <a:solidFill>
                  <a:schemeClr val="dk1"/>
                </a:solidFill>
                <a:latin typeface="Arial"/>
                <a:ea typeface="Arial"/>
                <a:cs typeface="Arial"/>
                <a:sym typeface="Arial"/>
              </a:rPr>
              <a:t>وله تعريفات عديدة: فمنهم من ينظر إليه على أنه:</a:t>
            </a:r>
            <a:endParaRPr/>
          </a:p>
          <a:p>
            <a:pPr indent="0" lvl="0" marL="0" marR="0" rtl="1" algn="just">
              <a:lnSpc>
                <a:spcPct val="100000"/>
              </a:lnSpc>
              <a:spcBef>
                <a:spcPts val="600"/>
              </a:spcBef>
              <a:spcAft>
                <a:spcPts val="0"/>
              </a:spcAft>
              <a:buNone/>
            </a:pPr>
            <a:r>
              <a:rPr b="0" i="0" lang="en-US" sz="2700" u="none" cap="none" strike="noStrike">
                <a:solidFill>
                  <a:schemeClr val="dk1"/>
                </a:solidFill>
                <a:latin typeface="Arial"/>
                <a:ea typeface="Arial"/>
                <a:cs typeface="Arial"/>
                <a:sym typeface="Arial"/>
              </a:rPr>
              <a:t>سلسلة متصلة من تحديد الأهداف، ثم تصميم </a:t>
            </a:r>
            <a:r>
              <a:rPr lang="en-US" sz="2700">
                <a:solidFill>
                  <a:schemeClr val="dk1"/>
                </a:solidFill>
              </a:rPr>
              <a:t>النظم</a:t>
            </a:r>
            <a:r>
              <a:rPr b="0" i="0" lang="en-US" sz="2700" u="none" cap="none" strike="noStrike">
                <a:solidFill>
                  <a:schemeClr val="dk1"/>
                </a:solidFill>
                <a:latin typeface="Arial"/>
                <a:ea typeface="Arial"/>
                <a:cs typeface="Arial"/>
                <a:sym typeface="Arial"/>
              </a:rPr>
              <a:t> البديلة؛ لتحقيقها، ثم تقييم </a:t>
            </a:r>
            <a:r>
              <a:rPr lang="en-US" sz="2700">
                <a:solidFill>
                  <a:schemeClr val="dk1"/>
                </a:solidFill>
              </a:rPr>
              <a:t>هذه</a:t>
            </a:r>
            <a:r>
              <a:rPr b="0" i="0" lang="en-US" sz="2700" u="none" cap="none" strike="noStrike">
                <a:solidFill>
                  <a:schemeClr val="dk1"/>
                </a:solidFill>
                <a:latin typeface="Arial"/>
                <a:ea typeface="Arial"/>
                <a:cs typeface="Arial"/>
                <a:sym typeface="Arial"/>
              </a:rPr>
              <a:t> البدائل في ضوء فاعليتها وكلفتها، ثم إعادة النظر في الأهداف، ثم ابتكار بدائل جديدة، وإيجاد أهداف جديدة.</a:t>
            </a:r>
            <a:endParaRPr/>
          </a:p>
          <a:p>
            <a:pPr indent="0" lvl="0" marL="0" marR="0" rtl="1" algn="just">
              <a:lnSpc>
                <a:spcPct val="100000"/>
              </a:lnSpc>
              <a:spcBef>
                <a:spcPts val="600"/>
              </a:spcBef>
              <a:spcAft>
                <a:spcPts val="0"/>
              </a:spcAft>
              <a:buNone/>
            </a:pPr>
            <a:r>
              <a:rPr b="0" i="0" lang="en-US" sz="2700" u="none" cap="none" strike="noStrike">
                <a:solidFill>
                  <a:schemeClr val="dk1"/>
                </a:solidFill>
                <a:latin typeface="Arial"/>
                <a:ea typeface="Arial"/>
                <a:cs typeface="Arial"/>
                <a:sym typeface="Arial"/>
              </a:rPr>
              <a:t>ومنهم من ينظر إليه على أنه : مفهوم واتجاه في النظر إلى المشكلات، ومنهج لاستقصاء أحسن طريق يمكن </a:t>
            </a:r>
            <a:r>
              <a:rPr lang="en-US" sz="2700">
                <a:solidFill>
                  <a:schemeClr val="dk1"/>
                </a:solidFill>
              </a:rPr>
              <a:t>بها</a:t>
            </a:r>
            <a:r>
              <a:rPr b="0" i="0" lang="en-US" sz="2700" u="none" cap="none" strike="noStrike">
                <a:solidFill>
                  <a:schemeClr val="dk1"/>
                </a:solidFill>
                <a:latin typeface="Arial"/>
                <a:ea typeface="Arial"/>
                <a:cs typeface="Arial"/>
                <a:sym typeface="Arial"/>
              </a:rPr>
              <a:t> مساعدة صانع القرار كلما واجهته مشكلات معقدة وسط ظروف غير مؤكدة.</a:t>
            </a:r>
            <a:endParaRPr/>
          </a:p>
          <a:p>
            <a:pPr indent="0" lvl="0" marL="0" marR="0" rtl="1" algn="just">
              <a:lnSpc>
                <a:spcPct val="100000"/>
              </a:lnSpc>
              <a:spcBef>
                <a:spcPts val="600"/>
              </a:spcBef>
              <a:spcAft>
                <a:spcPts val="0"/>
              </a:spcAft>
              <a:buNone/>
            </a:pPr>
            <a:r>
              <a:rPr b="0" i="0" lang="en-US" sz="2700" u="none" cap="none" strike="noStrike">
                <a:solidFill>
                  <a:schemeClr val="dk1"/>
                </a:solidFill>
                <a:latin typeface="Arial"/>
                <a:ea typeface="Arial"/>
                <a:cs typeface="Arial"/>
                <a:sym typeface="Arial"/>
              </a:rPr>
              <a:t>إلا أنه يوجد شبه إجماع على أنه منهج في التحليل يستهدف التمكين ؛ للوصول إلى قرار أو اختبارات أفضل بشأن المستقبل.</a:t>
            </a:r>
            <a:endParaRPr/>
          </a:p>
        </p:txBody>
      </p:sp>
      <p:sp>
        <p:nvSpPr>
          <p:cNvPr id="327" name="Google Shape;327;p45"/>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19"/>
                                        </p:tgtEl>
                                        <p:attrNameLst>
                                          <p:attrName>style.visibility</p:attrName>
                                        </p:attrNameLst>
                                      </p:cBhvr>
                                      <p:to>
                                        <p:strVal val="visible"/>
                                      </p:to>
                                    </p:set>
                                    <p:animEffect filter="fade" transition="in">
                                      <p:cBhvr>
                                        <p:cTn dur="500"/>
                                        <p:tgtEl>
                                          <p:spTgt spid="31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grpSp>
        <p:nvGrpSpPr>
          <p:cNvPr id="332" name="Google Shape;332;p46"/>
          <p:cNvGrpSpPr/>
          <p:nvPr/>
        </p:nvGrpSpPr>
        <p:grpSpPr>
          <a:xfrm flipH="1">
            <a:off x="6977774" y="4418471"/>
            <a:ext cx="4023343" cy="923289"/>
            <a:chOff x="645649" y="1388017"/>
            <a:chExt cx="4023343" cy="923289"/>
          </a:xfrm>
        </p:grpSpPr>
        <p:sp>
          <p:nvSpPr>
            <p:cNvPr id="333" name="Google Shape;333;p4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34" name="Google Shape;334;p4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35" name="Google Shape;335;p4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36" name="Google Shape;336;p4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37" name="Google Shape;337;p4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38" name="Google Shape;338;p4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39" name="Google Shape;339;p46"/>
          <p:cNvSpPr/>
          <p:nvPr/>
        </p:nvSpPr>
        <p:spPr>
          <a:xfrm>
            <a:off x="100428" y="723041"/>
            <a:ext cx="12011966" cy="5701561"/>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700" u="none" cap="none" strike="noStrike">
                <a:solidFill>
                  <a:srgbClr val="C00000"/>
                </a:solidFill>
                <a:latin typeface="Arial"/>
                <a:ea typeface="Arial"/>
                <a:cs typeface="Arial"/>
                <a:sym typeface="Arial"/>
              </a:rPr>
              <a:t>أهم العوامل التي ساعدت على ظهور أسلوب تحليل النظم : </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1- زيادة معدل سرعة التغيير في المجتمعات، وتزايد الحاجة إلى النظر في المستقبل على المدى الطويل.</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2- اتساع فرص الاختيار وتعدد الاحتمالات والبدائل في الموقف الواحد أو المشكلة الواحدة.</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3- قلة أو ندرة الموارد المالية بالقياس إلى المطالب الاجتماعية والاقتصادية والسياسية.</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وفي مجال التربية بالذات تشتد الحاجة إلى مثل هذه النظرة الشاملة التي تفيد أكثر من تخصص أو المعروف أن التربية نظام له أبعاده الاجتماعية والاقتصادية والسياسية والتربوية والنفسية، وربما أكثر من ذلك.</a:t>
            </a:r>
            <a:endParaRPr/>
          </a:p>
          <a:p>
            <a:pPr indent="0" lvl="0" marL="0" marR="0" rtl="1" algn="just">
              <a:lnSpc>
                <a:spcPct val="150000"/>
              </a:lnSpc>
              <a:spcBef>
                <a:spcPts val="0"/>
              </a:spcBef>
              <a:spcAft>
                <a:spcPts val="0"/>
              </a:spcAft>
              <a:buNone/>
            </a:pPr>
            <a:r>
              <a:rPr b="0" i="1" lang="en-US" sz="2700" u="none" cap="none" strike="noStrike">
                <a:solidFill>
                  <a:schemeClr val="dk1"/>
                </a:solidFill>
                <a:latin typeface="Arial"/>
                <a:ea typeface="Arial"/>
                <a:cs typeface="Arial"/>
                <a:sym typeface="Arial"/>
              </a:rPr>
              <a:t>ويهدف إلى:</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 تحديد أو وصف مجال يقع في نطاق اهتمامنا، وما يوجد في هذا المجال من تفاعلات.</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 تحديد التغيرات التي يرجى إحداثها في هذا المجال.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32"/>
                                        </p:tgtEl>
                                        <p:attrNameLst>
                                          <p:attrName>style.visibility</p:attrName>
                                        </p:attrNameLst>
                                      </p:cBhvr>
                                      <p:to>
                                        <p:strVal val="visible"/>
                                      </p:to>
                                    </p:set>
                                    <p:animEffect filter="fade" transition="in">
                                      <p:cBhvr>
                                        <p:cTn dur="500"/>
                                        <p:tgtEl>
                                          <p:spTgt spid="332"/>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grpSp>
        <p:nvGrpSpPr>
          <p:cNvPr id="344" name="Google Shape;344;p47"/>
          <p:cNvGrpSpPr/>
          <p:nvPr/>
        </p:nvGrpSpPr>
        <p:grpSpPr>
          <a:xfrm flipH="1">
            <a:off x="6977774" y="4418471"/>
            <a:ext cx="4023343" cy="923289"/>
            <a:chOff x="645649" y="1388017"/>
            <a:chExt cx="4023343" cy="923289"/>
          </a:xfrm>
        </p:grpSpPr>
        <p:sp>
          <p:nvSpPr>
            <p:cNvPr id="345" name="Google Shape;345;p4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46" name="Google Shape;346;p4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47" name="Google Shape;347;p4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48" name="Google Shape;348;p4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49" name="Google Shape;349;p4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50" name="Google Shape;350;p4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51" name="Google Shape;351;p47"/>
          <p:cNvSpPr/>
          <p:nvPr/>
        </p:nvSpPr>
        <p:spPr>
          <a:xfrm>
            <a:off x="100428" y="723041"/>
            <a:ext cx="12011966" cy="5078313"/>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700" u="none" cap="none" strike="noStrike">
                <a:solidFill>
                  <a:srgbClr val="C00000"/>
                </a:solidFill>
                <a:latin typeface="Arial"/>
                <a:ea typeface="Arial"/>
                <a:cs typeface="Arial"/>
                <a:sym typeface="Arial"/>
              </a:rPr>
              <a:t>أهمية تحليل النظم:</a:t>
            </a:r>
            <a:endParaRPr/>
          </a:p>
          <a:p>
            <a:pPr indent="0" lvl="0" marL="0" marR="0" rtl="1" algn="just">
              <a:lnSpc>
                <a:spcPct val="150000"/>
              </a:lnSpc>
              <a:spcBef>
                <a:spcPts val="0"/>
              </a:spcBef>
              <a:spcAft>
                <a:spcPts val="0"/>
              </a:spcAft>
              <a:buNone/>
            </a:pPr>
            <a:r>
              <a:rPr b="1" i="0" lang="en-US" sz="2700" u="none" cap="none" strike="noStrike">
                <a:solidFill>
                  <a:schemeClr val="dk1"/>
                </a:solidFill>
                <a:latin typeface="Arial"/>
                <a:ea typeface="Arial"/>
                <a:cs typeface="Arial"/>
                <a:sym typeface="Arial"/>
              </a:rPr>
              <a:t>1. </a:t>
            </a:r>
            <a:r>
              <a:rPr b="0" i="0" lang="en-US" sz="2700" u="none" cap="none" strike="noStrike">
                <a:solidFill>
                  <a:schemeClr val="dk1"/>
                </a:solidFill>
                <a:latin typeface="Arial"/>
                <a:ea typeface="Arial"/>
                <a:cs typeface="Arial"/>
                <a:sym typeface="Arial"/>
              </a:rPr>
              <a:t>يعد وسيلة تمكن من وضع المشكلات ضمن منظور منتج.</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2. يعمل التحليل على تنظيم الأجزاء تنظيماً هادفاً لبناء أنظمة هادفة أيضاً، بغرض معالجة المشكلات.</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3. تمكن من الوصول إلى مجموعة من الأساليب التخطيطية التي تفسح المجال للتخطيط الواسع النطاق، والبعيد المدى.</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4. يساعد على توليد المعلومات حسب الطلب أو الحصول عليها من الأجزاء الأخرى من النظام.</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5. يساعد كذلك على تكوين معلومات جديدة من المعلومات المخزونة .</a:t>
            </a:r>
            <a:endParaRPr/>
          </a:p>
          <a:p>
            <a:pPr indent="0" lvl="0" marL="0" marR="0" rtl="1" algn="just">
              <a:lnSpc>
                <a:spcPct val="150000"/>
              </a:lnSpc>
              <a:spcBef>
                <a:spcPts val="0"/>
              </a:spcBef>
              <a:spcAft>
                <a:spcPts val="0"/>
              </a:spcAft>
              <a:buNone/>
            </a:pPr>
            <a:r>
              <a:rPr b="0" i="0" lang="en-US" sz="2700" u="none" cap="none" strike="noStrike">
                <a:solidFill>
                  <a:schemeClr val="dk1"/>
                </a:solidFill>
                <a:latin typeface="Arial"/>
                <a:ea typeface="Arial"/>
                <a:cs typeface="Arial"/>
                <a:sym typeface="Arial"/>
              </a:rPr>
              <a:t>6. يساعد كذلك على الاستخدام الأمثل للموارد استناد إلى تنظيمات بديلة. </a:t>
            </a:r>
            <a:endParaRPr/>
          </a:p>
        </p:txBody>
      </p:sp>
      <p:sp>
        <p:nvSpPr>
          <p:cNvPr id="352" name="Google Shape;352;p47"/>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44"/>
                                        </p:tgtEl>
                                        <p:attrNameLst>
                                          <p:attrName>style.visibility</p:attrName>
                                        </p:attrNameLst>
                                      </p:cBhvr>
                                      <p:to>
                                        <p:strVal val="visible"/>
                                      </p:to>
                                    </p:set>
                                    <p:animEffect filter="fade" transition="in">
                                      <p:cBhvr>
                                        <p:cTn dur="500"/>
                                        <p:tgtEl>
                                          <p:spTgt spid="34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grpSp>
        <p:nvGrpSpPr>
          <p:cNvPr id="357" name="Google Shape;357;p48"/>
          <p:cNvGrpSpPr/>
          <p:nvPr/>
        </p:nvGrpSpPr>
        <p:grpSpPr>
          <a:xfrm flipH="1">
            <a:off x="6977774" y="4418471"/>
            <a:ext cx="4023343" cy="923289"/>
            <a:chOff x="645649" y="1388017"/>
            <a:chExt cx="4023343" cy="923289"/>
          </a:xfrm>
        </p:grpSpPr>
        <p:sp>
          <p:nvSpPr>
            <p:cNvPr id="358" name="Google Shape;358;p4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59" name="Google Shape;359;p4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60" name="Google Shape;360;p4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61" name="Google Shape;361;p4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62" name="Google Shape;362;p4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63" name="Google Shape;363;p4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64" name="Google Shape;364;p48"/>
          <p:cNvSpPr/>
          <p:nvPr/>
        </p:nvSpPr>
        <p:spPr>
          <a:xfrm>
            <a:off x="100428" y="438231"/>
            <a:ext cx="12011966" cy="6360203"/>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600" u="none" cap="none" strike="noStrike">
                <a:solidFill>
                  <a:srgbClr val="C00000"/>
                </a:solidFill>
                <a:latin typeface="Arial"/>
                <a:ea typeface="Arial"/>
                <a:cs typeface="Arial"/>
                <a:sym typeface="Arial"/>
              </a:rPr>
              <a:t>خصائص تحليل النظم وتطبيقاتها على المجال التعليمي:</a:t>
            </a:r>
            <a:endParaRPr b="1" i="0" sz="2600" u="none" cap="none" strike="noStrike">
              <a:solidFill>
                <a:srgbClr val="C00000"/>
              </a:solidFill>
              <a:latin typeface="Arial"/>
              <a:ea typeface="Arial"/>
              <a:cs typeface="Arial"/>
              <a:sym typeface="Arial"/>
            </a:endParaRPr>
          </a:p>
          <a:p>
            <a:pPr indent="-342900" lvl="0" marL="342900" marR="0" rtl="1" algn="just">
              <a:lnSpc>
                <a:spcPct val="110000"/>
              </a:lnSpc>
              <a:spcBef>
                <a:spcPts val="300"/>
              </a:spcBef>
              <a:spcAft>
                <a:spcPts val="0"/>
              </a:spcAft>
              <a:buClr>
                <a:srgbClr val="000000"/>
              </a:buClr>
              <a:buSzPts val="2400"/>
              <a:buFont typeface="Arial"/>
              <a:buChar char="•"/>
            </a:pPr>
            <a:r>
              <a:rPr b="0" i="0" lang="en-US" sz="2400" u="none" cap="none" strike="noStrike">
                <a:solidFill>
                  <a:schemeClr val="dk1"/>
                </a:solidFill>
                <a:latin typeface="Arial"/>
                <a:ea typeface="Arial"/>
                <a:cs typeface="Arial"/>
                <a:sym typeface="Arial"/>
              </a:rPr>
              <a:t>البدائل: يجب على المختص في </a:t>
            </a:r>
            <a:r>
              <a:rPr lang="en-US" sz="2400">
                <a:solidFill>
                  <a:schemeClr val="dk1"/>
                </a:solidFill>
              </a:rPr>
              <a:t>شؤون</a:t>
            </a:r>
            <a:r>
              <a:rPr b="0" i="0" lang="en-US" sz="2400" u="none" cap="none" strike="noStrike">
                <a:solidFill>
                  <a:schemeClr val="dk1"/>
                </a:solidFill>
                <a:latin typeface="Arial"/>
                <a:ea typeface="Arial"/>
                <a:cs typeface="Arial"/>
                <a:sym typeface="Arial"/>
              </a:rPr>
              <a:t> تطوير التعليم أن يأخذ بعين الاعتبار البدائل في النظام الذي يقوم بدراسته وأن يدرك أن كثيراً من القرارات المتخذة </a:t>
            </a:r>
            <a:r>
              <a:rPr lang="en-US" sz="2400">
                <a:solidFill>
                  <a:schemeClr val="dk1"/>
                </a:solidFill>
              </a:rPr>
              <a:t>عرضة</a:t>
            </a:r>
            <a:r>
              <a:rPr b="0" i="0" lang="en-US" sz="2400" u="none" cap="none" strike="noStrike">
                <a:solidFill>
                  <a:schemeClr val="dk1"/>
                </a:solidFill>
                <a:latin typeface="Arial"/>
                <a:ea typeface="Arial"/>
                <a:cs typeface="Arial"/>
                <a:sym typeface="Arial"/>
              </a:rPr>
              <a:t> للخطأ فبدلاً من الاستغناء عنها أو البدء من جديد في البحث عن البديل ومن ثم يجب أن يكون النظام مرنا وقابلا للتعديل.</a:t>
            </a:r>
            <a:endParaRPr/>
          </a:p>
          <a:p>
            <a:pPr indent="-342900" lvl="0" marL="342900" marR="0" rtl="1" algn="just">
              <a:lnSpc>
                <a:spcPct val="110000"/>
              </a:lnSpc>
              <a:spcBef>
                <a:spcPts val="300"/>
              </a:spcBef>
              <a:spcAft>
                <a:spcPts val="0"/>
              </a:spcAft>
              <a:buClr>
                <a:srgbClr val="000000"/>
              </a:buClr>
              <a:buSzPts val="2400"/>
              <a:buFont typeface="Arial"/>
              <a:buChar char="•"/>
            </a:pPr>
            <a:r>
              <a:rPr b="0" i="0" lang="en-US" sz="2400" u="none" cap="none" strike="noStrike">
                <a:solidFill>
                  <a:schemeClr val="dk1"/>
                </a:solidFill>
                <a:latin typeface="Arial"/>
                <a:ea typeface="Arial"/>
                <a:cs typeface="Arial"/>
                <a:sym typeface="Arial"/>
              </a:rPr>
              <a:t>صلاحية النظام للتعديل: لأن التعديل يؤدي إلى التطوير التعليمي عبر سلسلة من التقديرات التقريبية المتوالية التي ينبغي أن يحاكي كل منها النظام المثالي أكثر فأكثر.</a:t>
            </a:r>
            <a:endParaRPr/>
          </a:p>
          <a:p>
            <a:pPr indent="-342900" lvl="0" marL="342900" marR="0" rtl="1" algn="just">
              <a:lnSpc>
                <a:spcPct val="110000"/>
              </a:lnSpc>
              <a:spcBef>
                <a:spcPts val="300"/>
              </a:spcBef>
              <a:spcAft>
                <a:spcPts val="0"/>
              </a:spcAft>
              <a:buClr>
                <a:srgbClr val="000000"/>
              </a:buClr>
              <a:buSzPts val="2400"/>
              <a:buFont typeface="Arial"/>
              <a:buChar char="•"/>
            </a:pPr>
            <a:r>
              <a:rPr b="0" i="0" lang="en-US" sz="2400" u="none" cap="none" strike="noStrike">
                <a:solidFill>
                  <a:schemeClr val="dk1"/>
                </a:solidFill>
                <a:latin typeface="Arial"/>
                <a:ea typeface="Arial"/>
                <a:cs typeface="Arial"/>
                <a:sym typeface="Arial"/>
              </a:rPr>
              <a:t>التغذية الراجعة للمعلومات: لا بد من إخضاع عملية التطوير بمجملها للمراقبة والتقييم المستمرين كي تتاح الفرصة للاستفادة من المعلومات في اتخاذ قرارات فعالة.</a:t>
            </a:r>
            <a:endParaRPr/>
          </a:p>
          <a:p>
            <a:pPr indent="-342900" lvl="0" marL="342900" marR="0" rtl="1" algn="just">
              <a:lnSpc>
                <a:spcPct val="110000"/>
              </a:lnSpc>
              <a:spcBef>
                <a:spcPts val="300"/>
              </a:spcBef>
              <a:spcAft>
                <a:spcPts val="0"/>
              </a:spcAft>
              <a:buClr>
                <a:srgbClr val="000000"/>
              </a:buClr>
              <a:buSzPts val="2400"/>
              <a:buFont typeface="Arial"/>
              <a:buChar char="•"/>
            </a:pPr>
            <a:r>
              <a:rPr b="0" i="0" lang="en-US" sz="2400" u="none" cap="none" strike="noStrike">
                <a:solidFill>
                  <a:schemeClr val="dk1"/>
                </a:solidFill>
                <a:latin typeface="Arial"/>
                <a:ea typeface="Arial"/>
                <a:cs typeface="Arial"/>
                <a:sym typeface="Arial"/>
              </a:rPr>
              <a:t>التناسب بين المدخلات والمخرجات: لا بد من وضع تقدير لسلوك الطلاب عند التحاقهم بالمدرسة، والاهتمام بمهاراتهم وقدراتهم، وذلك قبل تفاعلهم مع البيئة التعليمية، ولا بد أن تتناسب المدخلات مع المخرجات؛ لأن الناتج النهائي يعد ذا أهمية بالنسبة للقائم على تطوير الجهاز التربوي.</a:t>
            </a:r>
            <a:endParaRPr/>
          </a:p>
          <a:p>
            <a:pPr indent="-342900" lvl="0" marL="342900" marR="0" rtl="1" algn="just">
              <a:lnSpc>
                <a:spcPct val="110000"/>
              </a:lnSpc>
              <a:spcBef>
                <a:spcPts val="300"/>
              </a:spcBef>
              <a:spcAft>
                <a:spcPts val="0"/>
              </a:spcAft>
              <a:buClr>
                <a:srgbClr val="000000"/>
              </a:buClr>
              <a:buSzPts val="2400"/>
              <a:buFont typeface="Arial"/>
              <a:buChar char="•"/>
            </a:pPr>
            <a:r>
              <a:rPr b="0" i="0" lang="en-US" sz="2400" u="none" cap="none" strike="noStrike">
                <a:solidFill>
                  <a:schemeClr val="dk1"/>
                </a:solidFill>
                <a:latin typeface="Arial"/>
                <a:ea typeface="Arial"/>
                <a:cs typeface="Arial"/>
                <a:sym typeface="Arial"/>
              </a:rPr>
              <a:t>التسلسل الهرمي السلوكي: لا بد من تنظيم أولوياتنا حسب سلم هرمي، لأن ذلك يتيح للطلاب فرصة الالتحاق بالمدرسة في الوقت الأمثل لهم، وكذلك الاستفادة من مهاراتهم ولتعزيز قدراتهم الحالية.</a:t>
            </a:r>
            <a:endParaRPr/>
          </a:p>
          <a:p>
            <a:pPr indent="0" lvl="0" marL="0" marR="0" rtl="1" algn="just">
              <a:lnSpc>
                <a:spcPct val="150000"/>
              </a:lnSpc>
              <a:spcBef>
                <a:spcPts val="0"/>
              </a:spcBef>
              <a:spcAft>
                <a:spcPts val="0"/>
              </a:spcAft>
              <a:buNone/>
            </a:pPr>
            <a:r>
              <a:t/>
            </a:r>
            <a:endParaRPr b="1" i="0" sz="2600" u="none" cap="none" strike="noStrike">
              <a:solidFill>
                <a:srgbClr val="C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57"/>
                                        </p:tgtEl>
                                        <p:attrNameLst>
                                          <p:attrName>style.visibility</p:attrName>
                                        </p:attrNameLst>
                                      </p:cBhvr>
                                      <p:to>
                                        <p:strVal val="visible"/>
                                      </p:to>
                                    </p:set>
                                    <p:animEffect filter="fade" transition="in">
                                      <p:cBhvr>
                                        <p:cTn dur="500"/>
                                        <p:tgtEl>
                                          <p:spTgt spid="35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grpSp>
        <p:nvGrpSpPr>
          <p:cNvPr id="369" name="Google Shape;369;p49"/>
          <p:cNvGrpSpPr/>
          <p:nvPr/>
        </p:nvGrpSpPr>
        <p:grpSpPr>
          <a:xfrm flipH="1">
            <a:off x="6977774" y="4418471"/>
            <a:ext cx="4023343" cy="923289"/>
            <a:chOff x="645649" y="1388017"/>
            <a:chExt cx="4023343" cy="923289"/>
          </a:xfrm>
        </p:grpSpPr>
        <p:sp>
          <p:nvSpPr>
            <p:cNvPr id="370" name="Google Shape;370;p4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71" name="Google Shape;371;p4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72" name="Google Shape;372;p4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73" name="Google Shape;373;p4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74" name="Google Shape;374;p4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75" name="Google Shape;375;p4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76" name="Google Shape;376;p49"/>
          <p:cNvSpPr/>
          <p:nvPr/>
        </p:nvSpPr>
        <p:spPr>
          <a:xfrm>
            <a:off x="100428" y="528171"/>
            <a:ext cx="12011966" cy="6040628"/>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0" i="1" lang="en-US" sz="2600" u="none" cap="none" strike="noStrike">
                <a:solidFill>
                  <a:srgbClr val="00B0F0"/>
                </a:solidFill>
                <a:latin typeface="Arial"/>
                <a:ea typeface="Arial"/>
                <a:cs typeface="Arial"/>
                <a:sym typeface="Arial"/>
              </a:rPr>
              <a:t>كيف تجرى عملية تحليل النظم في التعليم ؟ تجرى عملية التحليل على مستويات ستة:</a:t>
            </a:r>
            <a:endParaRPr/>
          </a:p>
          <a:p>
            <a:pPr indent="0" lvl="0" marL="0" marR="0" rtl="1" algn="just">
              <a:lnSpc>
                <a:spcPct val="120000"/>
              </a:lnSpc>
              <a:spcBef>
                <a:spcPts val="300"/>
              </a:spcBef>
              <a:spcAft>
                <a:spcPts val="0"/>
              </a:spcAft>
              <a:buNone/>
            </a:pPr>
            <a:r>
              <a:rPr b="0" i="0" lang="en-US" sz="2600" u="none" cap="none" strike="noStrike">
                <a:solidFill>
                  <a:schemeClr val="dk1"/>
                </a:solidFill>
                <a:latin typeface="Arial"/>
                <a:ea typeface="Arial"/>
                <a:cs typeface="Arial"/>
                <a:sym typeface="Arial"/>
              </a:rPr>
              <a:t>1- وضع تصور للنظام (المشكلة) وفيه: تحدد المشكلة، ويشمل هذا التحديد كافة العناصر التي تكون عالم المشكلة، ثم توضح العلاقة بينهما كنظام، وذلك لأن كل نظام من الأنظمة ما هو إلا وحدة متفرعة عن نظام أكبر يسمى بالنظام (الأم)، وهذا النظام الأكبر يتألف من نظم فرعية متسلسلة منه.</a:t>
            </a:r>
            <a:endParaRPr/>
          </a:p>
          <a:p>
            <a:pPr indent="0" lvl="0" marL="0" marR="0" rtl="1" algn="just">
              <a:lnSpc>
                <a:spcPct val="120000"/>
              </a:lnSpc>
              <a:spcBef>
                <a:spcPts val="300"/>
              </a:spcBef>
              <a:spcAft>
                <a:spcPts val="0"/>
              </a:spcAft>
              <a:buNone/>
            </a:pPr>
            <a:r>
              <a:rPr b="0" i="0" lang="en-US" sz="2600" u="none" cap="none" strike="noStrike">
                <a:solidFill>
                  <a:schemeClr val="dk1"/>
                </a:solidFill>
                <a:latin typeface="Arial"/>
                <a:ea typeface="Arial"/>
                <a:cs typeface="Arial"/>
                <a:sym typeface="Arial"/>
              </a:rPr>
              <a:t>2- تحديد الأنظمة الفرعية: النظام الفرعية وحدة إجرائية داخل النظام يمكنها القيام بوظيفتها بصورة مستقلة، وهذه الأنظمة الفرعية تتفاعل مع بعضها على مستوى النظام في عملية تسمى (الترابط والتكامل).</a:t>
            </a:r>
            <a:endParaRPr/>
          </a:p>
          <a:p>
            <a:pPr indent="0" lvl="0" marL="0" marR="0" rtl="1" algn="just">
              <a:lnSpc>
                <a:spcPct val="120000"/>
              </a:lnSpc>
              <a:spcBef>
                <a:spcPts val="300"/>
              </a:spcBef>
              <a:spcAft>
                <a:spcPts val="0"/>
              </a:spcAft>
              <a:buNone/>
            </a:pPr>
            <a:r>
              <a:rPr b="0" i="0" lang="en-US" sz="2600" u="none" cap="none" strike="noStrike">
                <a:solidFill>
                  <a:schemeClr val="dk1"/>
                </a:solidFill>
                <a:latin typeface="Arial"/>
                <a:ea typeface="Arial"/>
                <a:cs typeface="Arial"/>
                <a:sym typeface="Arial"/>
              </a:rPr>
              <a:t>3- تحديد أهداف النظام: الواقع أن تقييم العناصر داخل النظام يتم من خلال سؤال أساس، هل يسهم هذا العنصر إسهاماً فعالاً في تحقيق أهداف النظام ؟</a:t>
            </a:r>
            <a:endParaRPr/>
          </a:p>
          <a:p>
            <a:pPr indent="0" lvl="0" marL="0" marR="0" rtl="1" algn="just">
              <a:lnSpc>
                <a:spcPct val="120000"/>
              </a:lnSpc>
              <a:spcBef>
                <a:spcPts val="300"/>
              </a:spcBef>
              <a:spcAft>
                <a:spcPts val="0"/>
              </a:spcAft>
              <a:buNone/>
            </a:pPr>
            <a:r>
              <a:rPr b="0" i="0" lang="en-US" sz="2600" u="none" cap="none" strike="noStrike">
                <a:solidFill>
                  <a:schemeClr val="dk1"/>
                </a:solidFill>
                <a:latin typeface="Arial"/>
                <a:ea typeface="Arial"/>
                <a:cs typeface="Arial"/>
                <a:sym typeface="Arial"/>
              </a:rPr>
              <a:t>4- وضع الإجراءات البديلة والتي يمكن بمقتضاها تحقيق الأهداف.</a:t>
            </a:r>
            <a:endParaRPr/>
          </a:p>
          <a:p>
            <a:pPr indent="0" lvl="0" marL="0" marR="0" rtl="1" algn="just">
              <a:lnSpc>
                <a:spcPct val="120000"/>
              </a:lnSpc>
              <a:spcBef>
                <a:spcPts val="300"/>
              </a:spcBef>
              <a:spcAft>
                <a:spcPts val="0"/>
              </a:spcAft>
              <a:buNone/>
            </a:pPr>
            <a:r>
              <a:rPr b="0" i="0" lang="en-US" sz="2600" u="none" cap="none" strike="noStrike">
                <a:solidFill>
                  <a:schemeClr val="dk1"/>
                </a:solidFill>
                <a:latin typeface="Arial"/>
                <a:ea typeface="Arial"/>
                <a:cs typeface="Arial"/>
                <a:sym typeface="Arial"/>
              </a:rPr>
              <a:t>5- اختيار البديل الأفضل: عليه أن يختار البديل الأفضل، </a:t>
            </a:r>
            <a:r>
              <a:rPr lang="en-US" sz="2600">
                <a:solidFill>
                  <a:schemeClr val="dk1"/>
                </a:solidFill>
              </a:rPr>
              <a:t>وأكثرها</a:t>
            </a:r>
            <a:r>
              <a:rPr b="0" i="0" lang="en-US" sz="2600" u="none" cap="none" strike="noStrike">
                <a:solidFill>
                  <a:schemeClr val="dk1"/>
                </a:solidFill>
                <a:latin typeface="Arial"/>
                <a:ea typeface="Arial"/>
                <a:cs typeface="Arial"/>
                <a:sym typeface="Arial"/>
              </a:rPr>
              <a:t> فاعلية.</a:t>
            </a:r>
            <a:endParaRPr/>
          </a:p>
          <a:p>
            <a:pPr indent="0" lvl="0" marL="0" marR="0" rtl="1" algn="just">
              <a:lnSpc>
                <a:spcPct val="120000"/>
              </a:lnSpc>
              <a:spcBef>
                <a:spcPts val="300"/>
              </a:spcBef>
              <a:spcAft>
                <a:spcPts val="0"/>
              </a:spcAft>
              <a:buNone/>
            </a:pPr>
            <a:r>
              <a:rPr b="0" i="0" lang="en-US" sz="2600" u="none" cap="none" strike="noStrike">
                <a:solidFill>
                  <a:schemeClr val="dk1"/>
                </a:solidFill>
                <a:latin typeface="Arial"/>
                <a:ea typeface="Arial"/>
                <a:cs typeface="Arial"/>
                <a:sym typeface="Arial"/>
              </a:rPr>
              <a:t>6- تنفيذ النظام: وعند التنفيذ لابد من مراعاة التغذية المردودة أو الراجعة للمعلومات، ولا بد أن تستثمر الجهود التي تبذل في هذه الناحية طوال فترة العمل بالنظام. </a:t>
            </a:r>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69"/>
                                        </p:tgtEl>
                                        <p:attrNameLst>
                                          <p:attrName>style.visibility</p:attrName>
                                        </p:attrNameLst>
                                      </p:cBhvr>
                                      <p:to>
                                        <p:strVal val="visible"/>
                                      </p:to>
                                    </p:set>
                                    <p:animEffect filter="fade" transition="in">
                                      <p:cBhvr>
                                        <p:cTn dur="500"/>
                                        <p:tgtEl>
                                          <p:spTgt spid="369"/>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grpSp>
        <p:nvGrpSpPr>
          <p:cNvPr id="381" name="Google Shape;381;p50"/>
          <p:cNvGrpSpPr/>
          <p:nvPr/>
        </p:nvGrpSpPr>
        <p:grpSpPr>
          <a:xfrm flipH="1">
            <a:off x="6977774" y="4418471"/>
            <a:ext cx="4023343" cy="923289"/>
            <a:chOff x="645649" y="1388017"/>
            <a:chExt cx="4023343" cy="923289"/>
          </a:xfrm>
        </p:grpSpPr>
        <p:sp>
          <p:nvSpPr>
            <p:cNvPr id="382" name="Google Shape;382;p5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83" name="Google Shape;383;p5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84" name="Google Shape;384;p5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85" name="Google Shape;385;p5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86" name="Google Shape;386;p5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387" name="Google Shape;387;p5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388" name="Google Shape;388;p50"/>
          <p:cNvSpPr/>
          <p:nvPr/>
        </p:nvSpPr>
        <p:spPr>
          <a:xfrm>
            <a:off x="100428" y="528171"/>
            <a:ext cx="12011966" cy="5686172"/>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0" i="1" lang="en-US" sz="2600" u="none" cap="none" strike="noStrike">
                <a:solidFill>
                  <a:srgbClr val="00B0F0"/>
                </a:solidFill>
                <a:latin typeface="Arial"/>
                <a:ea typeface="Arial"/>
                <a:cs typeface="Arial"/>
                <a:sym typeface="Arial"/>
              </a:rPr>
              <a:t>مدخل النماذج للتخطيط التربوي: </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يعد هذا المدخل من المداخل الحديثة لتطوير النظام التعليمي أو أحد مكوناته، ويعد استكمالا لمدخل النظم؛ لأن النماذج تعد أحد المتطلبات لتحليل النظام.</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والنموذج هو: مخطط أو صف دقيق للنظام حالياً، وهو انعكاس لسلوكه في الماضي ويمكن بسلوك نظام مستقلاً. وينقسم إلى:</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1. النماذج </a:t>
            </a:r>
            <a:r>
              <a:rPr lang="en-US" sz="2600">
                <a:solidFill>
                  <a:schemeClr val="dk1"/>
                </a:solidFill>
              </a:rPr>
              <a:t>وصفية</a:t>
            </a:r>
            <a:r>
              <a:rPr b="0" i="0" lang="en-US" sz="2600" u="none" cap="none" strike="noStrike">
                <a:solidFill>
                  <a:schemeClr val="dk1"/>
                </a:solidFill>
                <a:latin typeface="Arial"/>
                <a:ea typeface="Arial"/>
                <a:cs typeface="Arial"/>
                <a:sym typeface="Arial"/>
              </a:rPr>
              <a:t> (تصف الموقف الحالي).</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2. نماذج تنبؤية (تتناول المستقبل).</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3. نماذج معيارية (تعطى ما يتوقع لبعض الافتراضات بالإضافة لبيان مدى الأداء والممارسات المحتملة والمرتبطة بالأهداف المرسومة).</a:t>
            </a:r>
            <a:endParaRPr/>
          </a:p>
        </p:txBody>
      </p:sp>
      <p:sp>
        <p:nvSpPr>
          <p:cNvPr id="389" name="Google Shape;389;p50"/>
          <p:cNvSpPr/>
          <p:nvPr/>
        </p:nvSpPr>
        <p:spPr>
          <a:xfrm>
            <a:off x="3287688" y="6140220"/>
            <a:ext cx="5400599" cy="645282"/>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81"/>
                                        </p:tgtEl>
                                        <p:attrNameLst>
                                          <p:attrName>style.visibility</p:attrName>
                                        </p:attrNameLst>
                                      </p:cBhvr>
                                      <p:to>
                                        <p:strVal val="visible"/>
                                      </p:to>
                                    </p:set>
                                    <p:animEffect filter="fade" transition="in">
                                      <p:cBhvr>
                                        <p:cTn dur="500"/>
                                        <p:tgtEl>
                                          <p:spTgt spid="3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3" name="Shape 393"/>
        <p:cNvGrpSpPr/>
        <p:nvPr/>
      </p:nvGrpSpPr>
      <p:grpSpPr>
        <a:xfrm>
          <a:off x="0" y="0"/>
          <a:ext cx="0" cy="0"/>
          <a:chOff x="0" y="0"/>
          <a:chExt cx="0" cy="0"/>
        </a:xfrm>
      </p:grpSpPr>
      <p:grpSp>
        <p:nvGrpSpPr>
          <p:cNvPr id="394" name="Google Shape;394;p51"/>
          <p:cNvGrpSpPr/>
          <p:nvPr/>
        </p:nvGrpSpPr>
        <p:grpSpPr>
          <a:xfrm flipH="1">
            <a:off x="6977774" y="4418471"/>
            <a:ext cx="4023343" cy="923289"/>
            <a:chOff x="645649" y="1388017"/>
            <a:chExt cx="4023343" cy="923289"/>
          </a:xfrm>
        </p:grpSpPr>
        <p:sp>
          <p:nvSpPr>
            <p:cNvPr id="395" name="Google Shape;395;p5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396" name="Google Shape;396;p5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397" name="Google Shape;397;p5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398" name="Google Shape;398;p5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399" name="Google Shape;399;p5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00" name="Google Shape;400;p5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01" name="Google Shape;401;p51"/>
          <p:cNvSpPr/>
          <p:nvPr/>
        </p:nvSpPr>
        <p:spPr>
          <a:xfrm>
            <a:off x="100428" y="528171"/>
            <a:ext cx="12011966" cy="3847207"/>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600" u="none" cap="none" strike="noStrike">
                <a:solidFill>
                  <a:srgbClr val="C00000"/>
                </a:solidFill>
                <a:latin typeface="Arial"/>
                <a:ea typeface="Arial"/>
                <a:cs typeface="Arial"/>
                <a:sym typeface="Arial"/>
              </a:rPr>
              <a:t>استخداماته:</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1- يعد أدوات للحصول على فهم واضح </a:t>
            </a:r>
            <a:r>
              <a:rPr lang="en-US" sz="2600">
                <a:solidFill>
                  <a:schemeClr val="dk1"/>
                </a:solidFill>
              </a:rPr>
              <a:t>المواقف</a:t>
            </a:r>
            <a:r>
              <a:rPr b="0" i="0" lang="en-US" sz="2600" u="none" cap="none" strike="noStrike">
                <a:solidFill>
                  <a:schemeClr val="dk1"/>
                </a:solidFill>
                <a:latin typeface="Arial"/>
                <a:ea typeface="Arial"/>
                <a:cs typeface="Arial"/>
                <a:sym typeface="Arial"/>
              </a:rPr>
              <a:t> المعقدة، ومحاولة التنبؤ بالنتائج المحتملة والمخرجات المتوقعة عندما تتغير بعض عناصر المدخلات.</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2- الإمكانات الكامنة للنماذج تتمثل في قدرتها على مساعدة المخططين في فهم النظام، ومحاولة التنبؤ بأدائه.</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3- تستخدم لكي تنظم بطريقة أفضل معرفتنا عن الواقع مما يسهل </a:t>
            </a:r>
            <a:r>
              <a:rPr lang="en-US" sz="2600">
                <a:solidFill>
                  <a:schemeClr val="dk1"/>
                </a:solidFill>
              </a:rPr>
              <a:t>التعامل</a:t>
            </a:r>
            <a:r>
              <a:rPr b="0" i="0" lang="en-US" sz="2600" u="none" cap="none" strike="noStrike">
                <a:solidFill>
                  <a:schemeClr val="dk1"/>
                </a:solidFill>
                <a:latin typeface="Arial"/>
                <a:ea typeface="Arial"/>
                <a:cs typeface="Arial"/>
                <a:sym typeface="Arial"/>
              </a:rPr>
              <a:t> معه.</a:t>
            </a:r>
            <a:endParaRPr/>
          </a:p>
          <a:p>
            <a:pPr indent="0" lvl="0" marL="0" marR="0" rtl="1" algn="just">
              <a:lnSpc>
                <a:spcPct val="150000"/>
              </a:lnSpc>
              <a:spcBef>
                <a:spcPts val="300"/>
              </a:spcBef>
              <a:spcAft>
                <a:spcPts val="0"/>
              </a:spcAft>
              <a:buNone/>
            </a:pPr>
            <a:r>
              <a:rPr b="0" i="0" lang="en-US" sz="2600" u="none" cap="none" strike="noStrike">
                <a:solidFill>
                  <a:schemeClr val="dk1"/>
                </a:solidFill>
                <a:latin typeface="Arial"/>
                <a:ea typeface="Arial"/>
                <a:cs typeface="Arial"/>
                <a:sym typeface="Arial"/>
              </a:rPr>
              <a:t>4- تستخدم للتنبؤ بالمستقبل، واستكشاف البدائل لتحسين الأداء في المستقبل.</a:t>
            </a:r>
            <a:endParaRPr b="0" i="0" sz="2600" u="none" cap="none" strike="noStrike">
              <a:solidFill>
                <a:schemeClr val="dk1"/>
              </a:solidFill>
              <a:latin typeface="Arial"/>
              <a:ea typeface="Arial"/>
              <a:cs typeface="Arial"/>
              <a:sym typeface="Arial"/>
            </a:endParaRPr>
          </a:p>
        </p:txBody>
      </p:sp>
      <p:sp>
        <p:nvSpPr>
          <p:cNvPr id="402" name="Google Shape;402;p51"/>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394"/>
                                        </p:tgtEl>
                                        <p:attrNameLst>
                                          <p:attrName>style.visibility</p:attrName>
                                        </p:attrNameLst>
                                      </p:cBhvr>
                                      <p:to>
                                        <p:strVal val="visible"/>
                                      </p:to>
                                    </p:set>
                                    <p:animEffect filter="fade" transition="in">
                                      <p:cBhvr>
                                        <p:cTn dur="500"/>
                                        <p:tgtEl>
                                          <p:spTgt spid="39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6" name="Shape 406"/>
        <p:cNvGrpSpPr/>
        <p:nvPr/>
      </p:nvGrpSpPr>
      <p:grpSpPr>
        <a:xfrm>
          <a:off x="0" y="0"/>
          <a:ext cx="0" cy="0"/>
          <a:chOff x="0" y="0"/>
          <a:chExt cx="0" cy="0"/>
        </a:xfrm>
      </p:grpSpPr>
      <p:grpSp>
        <p:nvGrpSpPr>
          <p:cNvPr id="407" name="Google Shape;407;p52"/>
          <p:cNvGrpSpPr/>
          <p:nvPr/>
        </p:nvGrpSpPr>
        <p:grpSpPr>
          <a:xfrm flipH="1">
            <a:off x="6977774" y="4418471"/>
            <a:ext cx="4023343" cy="923289"/>
            <a:chOff x="645649" y="1388017"/>
            <a:chExt cx="4023343" cy="923289"/>
          </a:xfrm>
        </p:grpSpPr>
        <p:sp>
          <p:nvSpPr>
            <p:cNvPr id="408" name="Google Shape;408;p5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09" name="Google Shape;409;p5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10" name="Google Shape;410;p5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11" name="Google Shape;411;p5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12" name="Google Shape;412;p5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13" name="Google Shape;413;p5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14" name="Google Shape;414;p52"/>
          <p:cNvSpPr/>
          <p:nvPr/>
        </p:nvSpPr>
        <p:spPr>
          <a:xfrm>
            <a:off x="100428" y="528171"/>
            <a:ext cx="12011966" cy="6226320"/>
          </a:xfrm>
          <a:prstGeom prst="rect">
            <a:avLst/>
          </a:prstGeom>
          <a:noFill/>
          <a:ln>
            <a:noFill/>
          </a:ln>
        </p:spPr>
        <p:txBody>
          <a:bodyPr anchorCtr="0" anchor="t" bIns="45700" lIns="91425" spcFirstLastPara="1" rIns="91425" wrap="square" tIns="45700">
            <a:spAutoFit/>
          </a:bodyPr>
          <a:lstStyle/>
          <a:p>
            <a:pPr indent="0" lvl="0" marL="0" marR="0" rtl="1" algn="just">
              <a:lnSpc>
                <a:spcPct val="120000"/>
              </a:lnSpc>
              <a:spcBef>
                <a:spcPts val="0"/>
              </a:spcBef>
              <a:spcAft>
                <a:spcPts val="0"/>
              </a:spcAft>
              <a:buNone/>
            </a:pPr>
            <a:r>
              <a:rPr b="1" i="1" lang="en-US" sz="2400" u="none" cap="none" strike="noStrike">
                <a:solidFill>
                  <a:srgbClr val="C00000"/>
                </a:solidFill>
                <a:latin typeface="Arial"/>
                <a:ea typeface="Arial"/>
                <a:cs typeface="Arial"/>
                <a:sym typeface="Arial"/>
              </a:rPr>
              <a:t>مفهوم الاقتصاد المعرفي :</a:t>
            </a:r>
            <a:endParaRPr b="1" i="1" sz="2400" u="none" cap="none" strike="noStrike">
              <a:solidFill>
                <a:srgbClr val="C00000"/>
              </a:solidFill>
              <a:latin typeface="Arial"/>
              <a:ea typeface="Arial"/>
              <a:cs typeface="Arial"/>
              <a:sym typeface="Arial"/>
            </a:endParaRPr>
          </a:p>
          <a:p>
            <a:pPr indent="0" lvl="0" marL="0" marR="0" rtl="1" algn="just">
              <a:lnSpc>
                <a:spcPct val="120000"/>
              </a:lnSpc>
              <a:spcBef>
                <a:spcPts val="300"/>
              </a:spcBef>
              <a:spcAft>
                <a:spcPts val="0"/>
              </a:spcAft>
              <a:buNone/>
            </a:pPr>
            <a:r>
              <a:rPr b="0" i="0" lang="en-US" sz="3200" u="none" cap="none" strike="noStrike">
                <a:solidFill>
                  <a:srgbClr val="000000"/>
                </a:solidFill>
                <a:latin typeface="Arial"/>
                <a:ea typeface="Arial"/>
                <a:cs typeface="Arial"/>
                <a:sym typeface="Arial"/>
              </a:rPr>
              <a:t>مع مطلع القرن الحالي ظهر مفهوم اقتصاد المعرفة، وصار يعبر به عــن نـوع جديد من أنواع الاقتصاد. فبعد أن كانت الأرض، والعمالة، ورأس المال تعد العوامل الأساسية الحاسمة للإنتاج في الاقتصاد التقليدي. أصبحت العوامل الأساسية في الاقتصاد الجديد تتمثل في المعرفة الفنية، والإبداع، والذكاء، والمعلومات التي هي نتاج العقل الإنساني. وصار للذكاء الذي يتجسد في برامج الكمبيوتر والتكنولوجيا على نطاق واسع في صورة منتجات معرفية أهمية كبيرة يتقدم بها على أهمية رأس المال، أو المواد أو العمالة. وبذلك أصبح اقتصاد المعرفة يمثل: قطاعاً اقتصادياً جديداً بعدما كان المفهوم التقليدي للاقتصاد يتضمن الاقتصاد الزراعي، أو الصناعي، أو الخدماتي.</a:t>
            </a:r>
            <a:endParaRPr/>
          </a:p>
          <a:p>
            <a:pPr indent="0" lvl="0" marL="0" marR="0" rtl="1" algn="just">
              <a:lnSpc>
                <a:spcPct val="120000"/>
              </a:lnSpc>
              <a:spcBef>
                <a:spcPts val="300"/>
              </a:spcBef>
              <a:spcAft>
                <a:spcPts val="0"/>
              </a:spcAft>
              <a:buNone/>
            </a:pPr>
            <a:br>
              <a:rPr b="0" i="0" lang="en-US" sz="2400" u="none" cap="none" strike="noStrike">
                <a:solidFill>
                  <a:srgbClr val="000000"/>
                </a:solidFill>
                <a:latin typeface="Arial"/>
                <a:ea typeface="Arial"/>
                <a:cs typeface="Arial"/>
                <a:sym typeface="Arial"/>
              </a:rPr>
            </a:br>
            <a:endParaRPr b="1" i="1" sz="2400" u="none" cap="none" strike="noStrike">
              <a:solidFill>
                <a:srgbClr val="C00000"/>
              </a:solidFill>
              <a:latin typeface="Arial"/>
              <a:ea typeface="Arial"/>
              <a:cs typeface="Arial"/>
              <a:sym typeface="Arial"/>
            </a:endParaRPr>
          </a:p>
        </p:txBody>
      </p:sp>
      <p:sp>
        <p:nvSpPr>
          <p:cNvPr id="415" name="Google Shape;415;p52"/>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07"/>
                                        </p:tgtEl>
                                        <p:attrNameLst>
                                          <p:attrName>style.visibility</p:attrName>
                                        </p:attrNameLst>
                                      </p:cBhvr>
                                      <p:to>
                                        <p:strVal val="visible"/>
                                      </p:to>
                                    </p:set>
                                    <p:animEffect filter="fade" transition="in">
                                      <p:cBhvr>
                                        <p:cTn dur="500"/>
                                        <p:tgtEl>
                                          <p:spTgt spid="40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9" name="Shape 419"/>
        <p:cNvGrpSpPr/>
        <p:nvPr/>
      </p:nvGrpSpPr>
      <p:grpSpPr>
        <a:xfrm>
          <a:off x="0" y="0"/>
          <a:ext cx="0" cy="0"/>
          <a:chOff x="0" y="0"/>
          <a:chExt cx="0" cy="0"/>
        </a:xfrm>
      </p:grpSpPr>
      <p:grpSp>
        <p:nvGrpSpPr>
          <p:cNvPr id="420" name="Google Shape;420;p53"/>
          <p:cNvGrpSpPr/>
          <p:nvPr/>
        </p:nvGrpSpPr>
        <p:grpSpPr>
          <a:xfrm flipH="1">
            <a:off x="6977774" y="4418471"/>
            <a:ext cx="4023343" cy="923289"/>
            <a:chOff x="645649" y="1388017"/>
            <a:chExt cx="4023343" cy="923289"/>
          </a:xfrm>
        </p:grpSpPr>
        <p:sp>
          <p:nvSpPr>
            <p:cNvPr id="421" name="Google Shape;421;p5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22" name="Google Shape;422;p5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23" name="Google Shape;423;p5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24" name="Google Shape;424;p5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25" name="Google Shape;425;p5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26" name="Google Shape;426;p5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27" name="Google Shape;427;p53"/>
          <p:cNvSpPr/>
          <p:nvPr/>
        </p:nvSpPr>
        <p:spPr>
          <a:xfrm>
            <a:off x="100428" y="528171"/>
            <a:ext cx="12011966" cy="5786199"/>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400" u="none" cap="none" strike="noStrike">
                <a:solidFill>
                  <a:srgbClr val="FF0000"/>
                </a:solidFill>
                <a:latin typeface="Arial"/>
                <a:ea typeface="Arial"/>
                <a:cs typeface="Arial"/>
                <a:sym typeface="Arial"/>
              </a:rPr>
              <a:t>مفاهيم وخصائص الاقتصاد المعرفي :</a:t>
            </a:r>
            <a:endParaRPr b="1" i="0" sz="2400" u="none" cap="none" strike="noStrike">
              <a:solidFill>
                <a:srgbClr val="FF0000"/>
              </a:solidFill>
              <a:latin typeface="Arial"/>
              <a:ea typeface="Arial"/>
              <a:cs typeface="Arial"/>
              <a:sym typeface="Arial"/>
            </a:endParaRPr>
          </a:p>
          <a:p>
            <a:pPr indent="-342900" lvl="0" marL="342900" marR="0" rtl="1" algn="just">
              <a:lnSpc>
                <a:spcPct val="150000"/>
              </a:lnSpc>
              <a:spcBef>
                <a:spcPts val="300"/>
              </a:spcBef>
              <a:spcAft>
                <a:spcPts val="0"/>
              </a:spcAft>
              <a:buClr>
                <a:srgbClr val="000000"/>
              </a:buClr>
              <a:buSzPts val="2400"/>
              <a:buFont typeface="Arial"/>
              <a:buChar char="•"/>
            </a:pPr>
            <a:r>
              <a:rPr b="1" i="0" lang="en-US" sz="2400" u="none" cap="none" strike="noStrike">
                <a:solidFill>
                  <a:srgbClr val="000000"/>
                </a:solidFill>
                <a:latin typeface="Arial"/>
                <a:ea typeface="Arial"/>
                <a:cs typeface="Arial"/>
                <a:sym typeface="Arial"/>
              </a:rPr>
              <a:t>هو الاقتصاد المبني أساساً على إنتاج المعرفة والمعلومات، ونشرها واستخدامها. </a:t>
            </a:r>
            <a:endParaRPr b="1" i="0" sz="2400" u="none" cap="none" strike="noStrike">
              <a:solidFill>
                <a:srgbClr val="000000"/>
              </a:solidFill>
              <a:latin typeface="Arial"/>
              <a:ea typeface="Arial"/>
              <a:cs typeface="Arial"/>
              <a:sym typeface="Arial"/>
            </a:endParaRPr>
          </a:p>
          <a:p>
            <a:pPr indent="-342900" lvl="0" marL="342900" marR="0" rtl="1" algn="just">
              <a:lnSpc>
                <a:spcPct val="150000"/>
              </a:lnSpc>
              <a:spcBef>
                <a:spcPts val="300"/>
              </a:spcBef>
              <a:spcAft>
                <a:spcPts val="0"/>
              </a:spcAft>
              <a:buClr>
                <a:srgbClr val="000000"/>
              </a:buClr>
              <a:buSzPts val="2400"/>
              <a:buFont typeface="Arial"/>
              <a:buChar char="•"/>
            </a:pPr>
            <a:r>
              <a:rPr b="1" i="0" lang="en-US" sz="2400" u="none" cap="none" strike="noStrike">
                <a:solidFill>
                  <a:srgbClr val="000000"/>
                </a:solidFill>
                <a:latin typeface="Arial"/>
                <a:ea typeface="Arial"/>
                <a:cs typeface="Arial"/>
                <a:sym typeface="Arial"/>
              </a:rPr>
              <a:t>هو الاقتصاد الذي ينشئ الثروة من خلال عمليات المعرفة وخدماتها والتحسين والتقاسم والتعليم والتطبيق والاستخدام للمعرفة بأشكالها في القطاعات المختلفة. من خلال الاعتماد على الأصول البشرية والغير ملموسة تبعاً لخصائص وقواعد جديدة. </a:t>
            </a:r>
            <a:endParaRPr b="1" i="0" sz="2400" u="none" cap="none" strike="noStrike">
              <a:solidFill>
                <a:srgbClr val="000000"/>
              </a:solidFill>
              <a:latin typeface="Arial"/>
              <a:ea typeface="Arial"/>
              <a:cs typeface="Arial"/>
              <a:sym typeface="Arial"/>
            </a:endParaRPr>
          </a:p>
          <a:p>
            <a:pPr indent="-342900" lvl="0" marL="342900" marR="0" rtl="1" algn="just">
              <a:lnSpc>
                <a:spcPct val="150000"/>
              </a:lnSpc>
              <a:spcBef>
                <a:spcPts val="300"/>
              </a:spcBef>
              <a:spcAft>
                <a:spcPts val="0"/>
              </a:spcAft>
              <a:buClr>
                <a:srgbClr val="000000"/>
              </a:buClr>
              <a:buSzPts val="2400"/>
              <a:buFont typeface="Arial"/>
              <a:buChar char="•"/>
            </a:pPr>
            <a:r>
              <a:rPr b="1" i="0" lang="en-US" sz="2400" u="none" cap="none" strike="noStrike">
                <a:solidFill>
                  <a:srgbClr val="000000"/>
                </a:solidFill>
                <a:latin typeface="Arial"/>
                <a:ea typeface="Arial"/>
                <a:cs typeface="Arial"/>
                <a:sym typeface="Arial"/>
              </a:rPr>
              <a:t>هو الاقتصاد الذي يدور حول الحصول على المعرفة، وتوظيفها وابتكارها بهدف تحسين نوعية الحياة بمجالاتها كافة عن طريق الإفادة من خدمة معلوماتية ثرية، وتطبيقات تكنولوجية متطورة، واستخدام العقل البشري رأس مال، وتوظيف البحث العلمي وتكنولوجيا المعلومات في التنمية الشاملة.</a:t>
            </a:r>
            <a:endParaRPr/>
          </a:p>
          <a:p>
            <a:pPr indent="-342900" lvl="0" marL="342900" marR="0" rtl="1" algn="just">
              <a:lnSpc>
                <a:spcPct val="150000"/>
              </a:lnSpc>
              <a:spcBef>
                <a:spcPts val="300"/>
              </a:spcBef>
              <a:spcAft>
                <a:spcPts val="0"/>
              </a:spcAft>
              <a:buClr>
                <a:srgbClr val="000000"/>
              </a:buClr>
              <a:buSzPts val="2400"/>
              <a:buFont typeface="Arial"/>
              <a:buChar char="•"/>
            </a:pPr>
            <a:r>
              <a:rPr b="1" i="0" lang="en-US" sz="2400" u="none" cap="none" strike="noStrike">
                <a:solidFill>
                  <a:srgbClr val="000000"/>
                </a:solidFill>
                <a:latin typeface="Arial"/>
                <a:ea typeface="Arial"/>
                <a:cs typeface="Arial"/>
                <a:sym typeface="Arial"/>
              </a:rPr>
              <a:t> من المنظور التربوي هو الاقتصاد الذي يعتمد على بناء معارف اكاديمية عميقة لدى الفرد وقدر كبير من توجهه نحو مهنة بعينها في أثناء حصوله على المعرفة. </a:t>
            </a:r>
            <a:endParaRPr b="1" i="0" sz="2400" u="none" cap="none" strike="noStrike">
              <a:solidFill>
                <a:srgbClr val="FF0000"/>
              </a:solidFill>
              <a:latin typeface="Arial"/>
              <a:ea typeface="Arial"/>
              <a:cs typeface="Arial"/>
              <a:sym typeface="Arial"/>
            </a:endParaRPr>
          </a:p>
        </p:txBody>
      </p:sp>
      <p:sp>
        <p:nvSpPr>
          <p:cNvPr id="428" name="Google Shape;428;p53"/>
          <p:cNvSpPr/>
          <p:nvPr/>
        </p:nvSpPr>
        <p:spPr>
          <a:xfrm>
            <a:off x="3287688" y="6223793"/>
            <a:ext cx="5400599" cy="591661"/>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20"/>
                                        </p:tgtEl>
                                        <p:attrNameLst>
                                          <p:attrName>style.visibility</p:attrName>
                                        </p:attrNameLst>
                                      </p:cBhvr>
                                      <p:to>
                                        <p:strVal val="visible"/>
                                      </p:to>
                                    </p:set>
                                    <p:animEffect filter="fade" transition="in">
                                      <p:cBhvr>
                                        <p:cTn dur="500"/>
                                        <p:tgtEl>
                                          <p:spTgt spid="42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2" name="Shape 432"/>
        <p:cNvGrpSpPr/>
        <p:nvPr/>
      </p:nvGrpSpPr>
      <p:grpSpPr>
        <a:xfrm>
          <a:off x="0" y="0"/>
          <a:ext cx="0" cy="0"/>
          <a:chOff x="0" y="0"/>
          <a:chExt cx="0" cy="0"/>
        </a:xfrm>
      </p:grpSpPr>
      <p:grpSp>
        <p:nvGrpSpPr>
          <p:cNvPr id="433" name="Google Shape;433;p54"/>
          <p:cNvGrpSpPr/>
          <p:nvPr/>
        </p:nvGrpSpPr>
        <p:grpSpPr>
          <a:xfrm flipH="1">
            <a:off x="6977774" y="4418471"/>
            <a:ext cx="4023343" cy="923289"/>
            <a:chOff x="645649" y="1388017"/>
            <a:chExt cx="4023343" cy="923289"/>
          </a:xfrm>
        </p:grpSpPr>
        <p:sp>
          <p:nvSpPr>
            <p:cNvPr id="434" name="Google Shape;434;p5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35" name="Google Shape;435;p5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36" name="Google Shape;436;p5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37" name="Google Shape;437;p5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38" name="Google Shape;438;p5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39" name="Google Shape;439;p5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40" name="Google Shape;440;p54"/>
          <p:cNvSpPr/>
          <p:nvPr/>
        </p:nvSpPr>
        <p:spPr>
          <a:xfrm>
            <a:off x="100428" y="528171"/>
            <a:ext cx="12011966" cy="5709255"/>
          </a:xfrm>
          <a:prstGeom prst="rect">
            <a:avLst/>
          </a:prstGeom>
          <a:noFill/>
          <a:ln>
            <a:noFill/>
          </a:ln>
        </p:spPr>
        <p:txBody>
          <a:bodyPr anchorCtr="0" anchor="t" bIns="45700" lIns="91425" spcFirstLastPara="1" rIns="91425" wrap="square" tIns="45700">
            <a:spAutoFit/>
          </a:bodyPr>
          <a:lstStyle/>
          <a:p>
            <a:pPr indent="0" lvl="0" marL="0" marR="0" rtl="1" algn="just">
              <a:lnSpc>
                <a:spcPct val="150000"/>
              </a:lnSpc>
              <a:spcBef>
                <a:spcPts val="0"/>
              </a:spcBef>
              <a:spcAft>
                <a:spcPts val="0"/>
              </a:spcAft>
              <a:buNone/>
            </a:pPr>
            <a:r>
              <a:rPr b="1" i="0" lang="en-US" sz="2400" u="none" cap="none" strike="noStrike">
                <a:solidFill>
                  <a:srgbClr val="FF0000"/>
                </a:solidFill>
                <a:latin typeface="Arial"/>
                <a:ea typeface="Arial"/>
                <a:cs typeface="Arial"/>
                <a:sym typeface="Arial"/>
              </a:rPr>
              <a:t>أنواع الاقتصاد المعرفي :</a:t>
            </a:r>
            <a:endParaRPr b="1" i="0" sz="2400" u="none" cap="none" strike="noStrike">
              <a:solidFill>
                <a:srgbClr val="FF0000"/>
              </a:solidFill>
              <a:latin typeface="Arial"/>
              <a:ea typeface="Arial"/>
              <a:cs typeface="Arial"/>
              <a:sym typeface="Arial"/>
            </a:endParaRPr>
          </a:p>
          <a:p>
            <a:pPr indent="-342900" lvl="0" marL="342900" marR="0" rtl="1" algn="just">
              <a:lnSpc>
                <a:spcPct val="150000"/>
              </a:lnSpc>
              <a:spcBef>
                <a:spcPts val="30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الأول: هو اقتصاد المعرفة: وهو ذلك النوع من الاقتصاد الذي يقوم كلياً على المعلومات. بمعنى أن المعلومات تمثل العنصر الوحيد في العملية الإنتاجية، وهي المنتج الوحيد فيه. وأن المعلومات وتقنياتها هي التي تشكل أساليب الإنتاج، وفرص التسويق ومجالاته. وقد تكون هذه المعلومات مجرد أفكار، وبيانات، وقد </a:t>
            </a:r>
            <a:r>
              <a:rPr lang="en-US" sz="2400"/>
              <a:t>تشتمل</a:t>
            </a:r>
            <a:r>
              <a:rPr b="0" i="0" lang="en-US" sz="2400" u="none" cap="none" strike="noStrike">
                <a:solidFill>
                  <a:srgbClr val="000000"/>
                </a:solidFill>
                <a:latin typeface="Arial"/>
                <a:ea typeface="Arial"/>
                <a:cs typeface="Arial"/>
                <a:sym typeface="Arial"/>
              </a:rPr>
              <a:t> على البحوث العلمية والخبرات والمهارات. وهذا يعني أن هذا النوع من الاقتصاد هو تقنية اقتصاد المعلومات، أو الاقتصاد الرمزي. </a:t>
            </a:r>
            <a:endParaRPr b="0" i="0" sz="2400" u="none" cap="none" strike="noStrike">
              <a:solidFill>
                <a:srgbClr val="000000"/>
              </a:solidFill>
              <a:latin typeface="Arial"/>
              <a:ea typeface="Arial"/>
              <a:cs typeface="Arial"/>
              <a:sym typeface="Arial"/>
            </a:endParaRPr>
          </a:p>
          <a:p>
            <a:pPr indent="-342900" lvl="0" marL="342900" marR="0" rtl="1" algn="just">
              <a:lnSpc>
                <a:spcPct val="150000"/>
              </a:lnSpc>
              <a:spcBef>
                <a:spcPts val="300"/>
              </a:spcBef>
              <a:spcAft>
                <a:spcPts val="0"/>
              </a:spcAft>
              <a:buClr>
                <a:srgbClr val="000000"/>
              </a:buClr>
              <a:buSzPts val="2400"/>
              <a:buFont typeface="Arial"/>
              <a:buChar char="•"/>
            </a:pPr>
            <a:r>
              <a:rPr b="0" i="0" lang="en-US" sz="2400" u="none" cap="none" strike="noStrike">
                <a:solidFill>
                  <a:srgbClr val="000000"/>
                </a:solidFill>
                <a:latin typeface="Arial"/>
                <a:ea typeface="Arial"/>
                <a:cs typeface="Arial"/>
                <a:sym typeface="Arial"/>
              </a:rPr>
              <a:t>الثاني: الاقتصاد المبني على المعرفة، وهو ذلك النوع من الاقتصاد الذي تؤدي فيه المعرفة دوراً في خلق الثروة. ويتسم بالسعة والأهمية الكبيرة لأن دور المعرفة في الاقتصاد ليس جديداً والجديد هو ازدياد هذا الدور </a:t>
            </a:r>
            <a:r>
              <a:rPr lang="en-US" sz="2400"/>
              <a:t>و اتساعه</a:t>
            </a:r>
            <a:r>
              <a:rPr b="0" i="0" lang="en-US" sz="2400" u="none" cap="none" strike="noStrike">
                <a:solidFill>
                  <a:srgbClr val="000000"/>
                </a:solidFill>
                <a:latin typeface="Arial"/>
                <a:ea typeface="Arial"/>
                <a:cs typeface="Arial"/>
                <a:sym typeface="Arial"/>
              </a:rPr>
              <a:t> وعمقه. فبعد أن كانت المعرفة في ظل الاقتصاد التقليدي تستخدم في تحويل الموارد المتاحة </a:t>
            </a:r>
            <a:r>
              <a:rPr lang="en-US" sz="2400"/>
              <a:t>إلى</a:t>
            </a:r>
            <a:r>
              <a:rPr b="0" i="0" lang="en-US" sz="2400" u="none" cap="none" strike="noStrike">
                <a:solidFill>
                  <a:srgbClr val="000000"/>
                </a:solidFill>
                <a:latin typeface="Arial"/>
                <a:ea typeface="Arial"/>
                <a:cs typeface="Arial"/>
                <a:sym typeface="Arial"/>
              </a:rPr>
              <a:t> سلع وخدمات في حدود ضيقة، أصبحت في ظل هذا النوع من الاقتصاد لا يقتصر استخدامها على تحويل الموارد إلى منتجات سلعية. إنما أصبحت تخلق موارد جديدة زيادة على تحويل الموارد المتاحة. </a:t>
            </a:r>
            <a:endParaRPr b="1" i="0" sz="2400" u="none" cap="none" strike="noStrike">
              <a:solidFill>
                <a:srgbClr val="FF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33"/>
                                        </p:tgtEl>
                                        <p:attrNameLst>
                                          <p:attrName>style.visibility</p:attrName>
                                        </p:attrNameLst>
                                      </p:cBhvr>
                                      <p:to>
                                        <p:strVal val="visible"/>
                                      </p:to>
                                    </p:set>
                                    <p:animEffect filter="fade" transition="in">
                                      <p:cBhvr>
                                        <p:cTn dur="500"/>
                                        <p:tgtEl>
                                          <p:spTgt spid="43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4" name="Shape 444"/>
        <p:cNvGrpSpPr/>
        <p:nvPr/>
      </p:nvGrpSpPr>
      <p:grpSpPr>
        <a:xfrm>
          <a:off x="0" y="0"/>
          <a:ext cx="0" cy="0"/>
          <a:chOff x="0" y="0"/>
          <a:chExt cx="0" cy="0"/>
        </a:xfrm>
      </p:grpSpPr>
      <p:grpSp>
        <p:nvGrpSpPr>
          <p:cNvPr id="445" name="Google Shape;445;p55"/>
          <p:cNvGrpSpPr/>
          <p:nvPr/>
        </p:nvGrpSpPr>
        <p:grpSpPr>
          <a:xfrm flipH="1">
            <a:off x="6977774" y="4418471"/>
            <a:ext cx="4023343" cy="923289"/>
            <a:chOff x="645649" y="1388017"/>
            <a:chExt cx="4023343" cy="923289"/>
          </a:xfrm>
        </p:grpSpPr>
        <p:sp>
          <p:nvSpPr>
            <p:cNvPr id="446" name="Google Shape;446;p5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47" name="Google Shape;447;p5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48" name="Google Shape;448;p5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49" name="Google Shape;449;p5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50" name="Google Shape;450;p5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51" name="Google Shape;451;p5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52" name="Google Shape;452;p55"/>
          <p:cNvSpPr/>
          <p:nvPr/>
        </p:nvSpPr>
        <p:spPr>
          <a:xfrm>
            <a:off x="100428" y="573141"/>
            <a:ext cx="12011966" cy="6340197"/>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300" u="none" cap="none" strike="noStrike">
                <a:solidFill>
                  <a:srgbClr val="002060"/>
                </a:solidFill>
                <a:latin typeface="Arial"/>
                <a:ea typeface="Arial"/>
                <a:cs typeface="Arial"/>
                <a:sym typeface="Arial"/>
              </a:rPr>
              <a:t>سمات اقتصاد المعرفة:</a:t>
            </a:r>
            <a:endParaRPr b="1" i="0" sz="2300" u="none" cap="none" strike="noStrike">
              <a:solidFill>
                <a:srgbClr val="002060"/>
              </a:solidFill>
              <a:latin typeface="Arial"/>
              <a:ea typeface="Arial"/>
              <a:cs typeface="Arial"/>
              <a:sym typeface="Arial"/>
            </a:endParaRPr>
          </a:p>
          <a:p>
            <a:pPr indent="-342900" lvl="0" marL="3429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مرونته وامكانية تطويعه للتكيف مع المتغيرات، والمستجدات المتسارعة في مجالات الحياة المختلفة وبهذه السمة يستجيب لمتطلبات نظام الجودة الذي ينشد التغيير والتطور والتكيف بشكل مستمر. </a:t>
            </a:r>
            <a:endParaRPr b="0" i="0" sz="2800" u="none" cap="none" strike="noStrike">
              <a:solidFill>
                <a:srgbClr val="000000"/>
              </a:solidFill>
              <a:latin typeface="Arial"/>
              <a:ea typeface="Arial"/>
              <a:cs typeface="Arial"/>
              <a:sym typeface="Arial"/>
            </a:endParaRPr>
          </a:p>
          <a:p>
            <a:pPr indent="-342900" lvl="0" marL="3429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قدرته الفائقة على التجدد والنمو والتواصل والاندماج مع الاقتصادات الأخرى وهذا يعني أنه يؤدي دوراً في الاقتصادات التقليدية زيادة على كونه يمثل قطاعاً اقتصادياً قائماً بذاته قابلاً للنمو المتزايد والتجدد المستمر.</a:t>
            </a:r>
            <a:endParaRPr/>
          </a:p>
          <a:p>
            <a:pPr indent="-342900" lvl="0" marL="3429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قدرته على الابتكار </a:t>
            </a:r>
            <a:r>
              <a:rPr lang="en-US" sz="2800"/>
              <a:t>وتوليد</a:t>
            </a:r>
            <a:r>
              <a:rPr b="0" i="0" lang="en-US" sz="2800" u="none" cap="none" strike="noStrike">
                <a:solidFill>
                  <a:srgbClr val="000000"/>
                </a:solidFill>
                <a:latin typeface="Arial"/>
                <a:ea typeface="Arial"/>
                <a:cs typeface="Arial"/>
                <a:sym typeface="Arial"/>
              </a:rPr>
              <a:t> الأفكار والمعارف التي لم تكن معروفة من قبل لأنه نتاج العقل الإنساني الذي لا تحده حدود إذا ما توافرت له الفرص اللازمة للاستثمار.</a:t>
            </a:r>
            <a:endParaRPr/>
          </a:p>
          <a:p>
            <a:pPr indent="-342900" lvl="0" marL="3429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تأديته دوراً فاعلاً في خلق ما هو أكثر قدرة على إشباع حاجات المستهلك أو المستفيد من الخدمة ونيل رضاه وبذلك يلبي معايير الجودة التي تشدد على رضا المستفيد من الخدمة.</a:t>
            </a:r>
            <a:endParaRPr/>
          </a:p>
          <a:p>
            <a:pPr indent="-342900" lvl="0" marL="342900" marR="0" rtl="1" algn="just">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إن مجالات خلق القيمة الإضافية فيه متعددة متنوعة متجددة ثرية تمتد إلى مالا نهاية وبذلك فهو لا يقبل التوقف عند مستوى معين وبهذه السمة يتلاءم مع متطلبات الجودة التي ترفض التوقف عند مستوى معين من التحسين في الإنتاج أو الخدمة.</a:t>
            </a:r>
            <a:endParaRPr/>
          </a:p>
          <a:p>
            <a:pPr indent="0" lvl="0" marL="0" marR="0" rtl="1" algn="just">
              <a:lnSpc>
                <a:spcPct val="100000"/>
              </a:lnSpc>
              <a:spcBef>
                <a:spcPts val="0"/>
              </a:spcBef>
              <a:spcAft>
                <a:spcPts val="0"/>
              </a:spcAft>
              <a:buNone/>
            </a:pPr>
            <a:br>
              <a:rPr b="0" i="0" lang="en-US" sz="2400" u="none" cap="none" strike="noStrike">
                <a:solidFill>
                  <a:srgbClr val="000000"/>
                </a:solidFill>
                <a:latin typeface="Arial"/>
                <a:ea typeface="Arial"/>
                <a:cs typeface="Arial"/>
                <a:sym typeface="Arial"/>
              </a:rPr>
            </a:br>
            <a:endParaRPr b="1" i="0" sz="2300" u="none" cap="none" strike="noStrike">
              <a:solidFill>
                <a:srgbClr val="002060"/>
              </a:solidFill>
              <a:latin typeface="Arial"/>
              <a:ea typeface="Arial"/>
              <a:cs typeface="Arial"/>
              <a:sym typeface="Arial"/>
            </a:endParaRPr>
          </a:p>
        </p:txBody>
      </p:sp>
      <p:sp>
        <p:nvSpPr>
          <p:cNvPr id="453" name="Google Shape;453;p55"/>
          <p:cNvSpPr/>
          <p:nvPr/>
        </p:nvSpPr>
        <p:spPr>
          <a:xfrm>
            <a:off x="3287688" y="6223794"/>
            <a:ext cx="5400599" cy="561708"/>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45"/>
                                        </p:tgtEl>
                                        <p:attrNameLst>
                                          <p:attrName>style.visibility</p:attrName>
                                        </p:attrNameLst>
                                      </p:cBhvr>
                                      <p:to>
                                        <p:strVal val="visible"/>
                                      </p:to>
                                    </p:set>
                                    <p:animEffect filter="fade" transition="in">
                                      <p:cBhvr>
                                        <p:cTn dur="500"/>
                                        <p:tgtEl>
                                          <p:spTgt spid="44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7" name="Shape 457"/>
        <p:cNvGrpSpPr/>
        <p:nvPr/>
      </p:nvGrpSpPr>
      <p:grpSpPr>
        <a:xfrm>
          <a:off x="0" y="0"/>
          <a:ext cx="0" cy="0"/>
          <a:chOff x="0" y="0"/>
          <a:chExt cx="0" cy="0"/>
        </a:xfrm>
      </p:grpSpPr>
      <p:grpSp>
        <p:nvGrpSpPr>
          <p:cNvPr id="458" name="Google Shape;458;p56"/>
          <p:cNvGrpSpPr/>
          <p:nvPr/>
        </p:nvGrpSpPr>
        <p:grpSpPr>
          <a:xfrm flipH="1">
            <a:off x="6977774" y="4418471"/>
            <a:ext cx="4023343" cy="923289"/>
            <a:chOff x="645649" y="1388017"/>
            <a:chExt cx="4023343" cy="923289"/>
          </a:xfrm>
        </p:grpSpPr>
        <p:sp>
          <p:nvSpPr>
            <p:cNvPr id="459" name="Google Shape;459;p56"/>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60" name="Google Shape;460;p56"/>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61" name="Google Shape;461;p56"/>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62" name="Google Shape;462;p56"/>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63" name="Google Shape;463;p56"/>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64" name="Google Shape;464;p56"/>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65" name="Google Shape;465;p56"/>
          <p:cNvSpPr/>
          <p:nvPr/>
        </p:nvSpPr>
        <p:spPr>
          <a:xfrm>
            <a:off x="100428" y="573141"/>
            <a:ext cx="12011966" cy="5047536"/>
          </a:xfrm>
          <a:prstGeom prst="rect">
            <a:avLst/>
          </a:prstGeom>
          <a:noFill/>
          <a:ln>
            <a:noFill/>
          </a:ln>
        </p:spPr>
        <p:txBody>
          <a:bodyPr anchorCtr="0" anchor="t" bIns="45700" lIns="91425" spcFirstLastPara="1" rIns="91425" wrap="square" tIns="45700">
            <a:spAutoFit/>
          </a:bodyPr>
          <a:lstStyle/>
          <a:p>
            <a:pPr indent="0" lvl="0" marL="0" marR="0" rtl="1" algn="just">
              <a:lnSpc>
                <a:spcPct val="100000"/>
              </a:lnSpc>
              <a:spcBef>
                <a:spcPts val="0"/>
              </a:spcBef>
              <a:spcAft>
                <a:spcPts val="0"/>
              </a:spcAft>
              <a:buNone/>
            </a:pPr>
            <a:r>
              <a:rPr b="1" i="0" lang="en-US" sz="2300" u="none" cap="none" strike="noStrike">
                <a:solidFill>
                  <a:srgbClr val="002060"/>
                </a:solidFill>
                <a:latin typeface="Arial"/>
                <a:ea typeface="Arial"/>
                <a:cs typeface="Arial"/>
                <a:sym typeface="Arial"/>
              </a:rPr>
              <a:t>سمات اقتصاد المعرفة:</a:t>
            </a:r>
            <a:endParaRPr b="1" i="0" sz="2300" u="none" cap="none" strike="noStrike">
              <a:solidFill>
                <a:srgbClr val="002060"/>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عالميته وكونه اقتصاداً مفتوحاً أمام الراغبين في التعامل معه وتقوم هذه السمة على مستوى التقدم الحاصل في مجال تقنيات الاتصال الحديثة. </a:t>
            </a:r>
            <a:endParaRPr b="0" i="0" sz="2800" u="none" cap="none" strike="noStrike">
              <a:solidFill>
                <a:srgbClr val="000000"/>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التنظيم والتخطيط والابتعاد عن العشوائية.</a:t>
            </a:r>
            <a:endParaRPr/>
          </a:p>
          <a:p>
            <a:pPr indent="-342900" lvl="0" marL="3429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قيامه على ذاته فضلاً عن علاقاته بالاقتصادات الأخرى.</a:t>
            </a:r>
            <a:endParaRPr/>
          </a:p>
          <a:p>
            <a:pPr indent="-342900" lvl="0" marL="3429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ديمومة حركته وحاجته إلى أصحاب المواهب والأفكار الجريئة، والعقول الكبيرة التي يمكن أن تسهم في تنمية اقتصاد المعرفة. الشراكة والسرعة. </a:t>
            </a:r>
            <a:endParaRPr b="0" i="0" sz="2800" u="none" cap="none" strike="noStrike">
              <a:solidFill>
                <a:srgbClr val="000000"/>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إن هذا النوع من الاقتصاد يتسم باعتماده على أسلوب فريق العمل من خلال تناقل </a:t>
            </a:r>
            <a:r>
              <a:rPr lang="en-US" sz="2800"/>
              <a:t>منتجاتها</a:t>
            </a:r>
            <a:r>
              <a:rPr b="0" i="0" lang="en-US" sz="2800" u="none" cap="none" strike="noStrike">
                <a:solidFill>
                  <a:srgbClr val="000000"/>
                </a:solidFill>
                <a:latin typeface="Arial"/>
                <a:ea typeface="Arial"/>
                <a:cs typeface="Arial"/>
                <a:sym typeface="Arial"/>
              </a:rPr>
              <a:t> بين جميع الأطراف التي تشكل فريق عمل واحد. </a:t>
            </a:r>
            <a:endParaRPr b="0" i="0" sz="2800" u="none" cap="none" strike="noStrike">
              <a:solidFill>
                <a:srgbClr val="000000"/>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ويتسم أيضاً بسرعة الانتشار والوصول إلى جميع أرجاء المعمورة.</a:t>
            </a:r>
            <a:br>
              <a:rPr b="0" i="0" lang="en-US" sz="2400" u="none" cap="none" strike="noStrike">
                <a:solidFill>
                  <a:srgbClr val="000000"/>
                </a:solidFill>
                <a:latin typeface="Arial"/>
                <a:ea typeface="Arial"/>
                <a:cs typeface="Arial"/>
                <a:sym typeface="Arial"/>
              </a:rPr>
            </a:br>
            <a:br>
              <a:rPr b="0" i="0" lang="en-US" sz="2400" u="none" cap="none" strike="noStrike">
                <a:solidFill>
                  <a:srgbClr val="000000"/>
                </a:solidFill>
                <a:latin typeface="Arial"/>
                <a:ea typeface="Arial"/>
                <a:cs typeface="Arial"/>
                <a:sym typeface="Arial"/>
              </a:rPr>
            </a:br>
            <a:endParaRPr b="1" i="0" sz="2300" u="none" cap="none" strike="noStrike">
              <a:solidFill>
                <a:srgbClr val="002060"/>
              </a:solidFill>
              <a:latin typeface="Arial"/>
              <a:ea typeface="Arial"/>
              <a:cs typeface="Arial"/>
              <a:sym typeface="Arial"/>
            </a:endParaRPr>
          </a:p>
        </p:txBody>
      </p:sp>
      <p:sp>
        <p:nvSpPr>
          <p:cNvPr id="466" name="Google Shape;466;p56"/>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58"/>
                                        </p:tgtEl>
                                        <p:attrNameLst>
                                          <p:attrName>style.visibility</p:attrName>
                                        </p:attrNameLst>
                                      </p:cBhvr>
                                      <p:to>
                                        <p:strVal val="visible"/>
                                      </p:to>
                                    </p:set>
                                    <p:animEffect filter="fade" transition="in">
                                      <p:cBhvr>
                                        <p:cTn dur="500"/>
                                        <p:tgtEl>
                                          <p:spTgt spid="458"/>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0" name="Shape 470"/>
        <p:cNvGrpSpPr/>
        <p:nvPr/>
      </p:nvGrpSpPr>
      <p:grpSpPr>
        <a:xfrm>
          <a:off x="0" y="0"/>
          <a:ext cx="0" cy="0"/>
          <a:chOff x="0" y="0"/>
          <a:chExt cx="0" cy="0"/>
        </a:xfrm>
      </p:grpSpPr>
      <p:grpSp>
        <p:nvGrpSpPr>
          <p:cNvPr id="471" name="Google Shape;471;p57"/>
          <p:cNvGrpSpPr/>
          <p:nvPr/>
        </p:nvGrpSpPr>
        <p:grpSpPr>
          <a:xfrm flipH="1">
            <a:off x="6977774" y="4418471"/>
            <a:ext cx="4023343" cy="923289"/>
            <a:chOff x="645649" y="1388017"/>
            <a:chExt cx="4023343" cy="923289"/>
          </a:xfrm>
        </p:grpSpPr>
        <p:sp>
          <p:nvSpPr>
            <p:cNvPr id="472" name="Google Shape;472;p57"/>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73" name="Google Shape;473;p57"/>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74" name="Google Shape;474;p57"/>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75" name="Google Shape;475;p57"/>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76" name="Google Shape;476;p57"/>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77" name="Google Shape;477;p57"/>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graphicFrame>
        <p:nvGraphicFramePr>
          <p:cNvPr id="478" name="Google Shape;478;p57"/>
          <p:cNvGraphicFramePr/>
          <p:nvPr/>
        </p:nvGraphicFramePr>
        <p:xfrm>
          <a:off x="479376" y="764704"/>
          <a:ext cx="3000000" cy="3000000"/>
        </p:xfrm>
        <a:graphic>
          <a:graphicData uri="http://schemas.openxmlformats.org/drawingml/2006/table">
            <a:tbl>
              <a:tblPr bandRow="1" firstRow="1">
                <a:noFill/>
                <a:tableStyleId>{4E298687-9EEA-4193-AC59-43651B44DBFD}</a:tableStyleId>
              </a:tblPr>
              <a:tblGrid>
                <a:gridCol w="5616625"/>
                <a:gridCol w="5760650"/>
              </a:tblGrid>
              <a:tr h="459325">
                <a:tc>
                  <a:txBody>
                    <a:bodyPr/>
                    <a:lstStyle/>
                    <a:p>
                      <a:pPr indent="0" lvl="0" marL="0" marR="0" rtl="0" algn="ctr">
                        <a:lnSpc>
                          <a:spcPct val="100000"/>
                        </a:lnSpc>
                        <a:spcBef>
                          <a:spcPts val="0"/>
                        </a:spcBef>
                        <a:spcAft>
                          <a:spcPts val="0"/>
                        </a:spcAft>
                        <a:buNone/>
                      </a:pPr>
                      <a:r>
                        <a:rPr lang="en-US" sz="2000" u="none" cap="none" strike="noStrike">
                          <a:solidFill>
                            <a:schemeClr val="lt1"/>
                          </a:solidFill>
                        </a:rPr>
                        <a:t>الاقتصاد المعرفي</a:t>
                      </a:r>
                      <a:endParaRPr sz="2000" u="none" cap="none" strike="noStrike">
                        <a:solidFill>
                          <a:schemeClr val="lt1"/>
                        </a:solidFill>
                      </a:endParaRPr>
                    </a:p>
                  </a:txBody>
                  <a:tcPr marT="45725" marB="45725" marR="91450" marL="91450"/>
                </a:tc>
                <a:tc>
                  <a:txBody>
                    <a:bodyPr/>
                    <a:lstStyle/>
                    <a:p>
                      <a:pPr indent="0" lvl="0" marL="0" marR="0" rtl="1" algn="ctr">
                        <a:lnSpc>
                          <a:spcPct val="115000"/>
                        </a:lnSpc>
                        <a:spcBef>
                          <a:spcPts val="0"/>
                        </a:spcBef>
                        <a:spcAft>
                          <a:spcPts val="0"/>
                        </a:spcAft>
                        <a:buNone/>
                      </a:pPr>
                      <a:r>
                        <a:rPr b="1" lang="en-US" sz="2000" u="none" cap="none" strike="noStrike">
                          <a:solidFill>
                            <a:schemeClr val="lt1"/>
                          </a:solidFill>
                          <a:latin typeface="Calibri"/>
                          <a:ea typeface="Calibri"/>
                          <a:cs typeface="Calibri"/>
                          <a:sym typeface="Calibri"/>
                        </a:rPr>
                        <a:t>الاقتصاد التقليدي </a:t>
                      </a:r>
                      <a:endParaRPr sz="2000" u="none" cap="none" strike="noStrike">
                        <a:solidFill>
                          <a:schemeClr val="lt1"/>
                        </a:solidFill>
                        <a:latin typeface="Calibri"/>
                        <a:ea typeface="Calibri"/>
                        <a:cs typeface="Calibri"/>
                        <a:sym typeface="Calibri"/>
                      </a:endParaRPr>
                    </a:p>
                  </a:txBody>
                  <a:tcPr marT="0" marB="0" marR="68575" marL="68575"/>
                </a:tc>
              </a:tr>
              <a:tr h="429900">
                <a:tc>
                  <a:txBody>
                    <a:bodyPr/>
                    <a:lstStyle/>
                    <a:p>
                      <a:pPr indent="0" lvl="0" marL="0" marR="0" rtl="1" algn="just">
                        <a:lnSpc>
                          <a:spcPct val="110000"/>
                        </a:lnSpc>
                        <a:spcBef>
                          <a:spcPts val="0"/>
                        </a:spcBef>
                        <a:spcAft>
                          <a:spcPts val="0"/>
                        </a:spcAft>
                        <a:buNone/>
                      </a:pPr>
                      <a:r>
                        <a:rPr b="1" lang="en-US" sz="1450" u="none" cap="none" strike="noStrike">
                          <a:latin typeface="Calibri"/>
                          <a:ea typeface="Calibri"/>
                          <a:cs typeface="Calibri"/>
                          <a:sym typeface="Calibri"/>
                        </a:rPr>
                        <a:t>الاستثمار في رأس المال المعرفي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rPr b="1" lang="en-US" sz="1500" u="none" cap="none" strike="noStrike">
                          <a:latin typeface="Calibri"/>
                          <a:ea typeface="Calibri"/>
                          <a:cs typeface="Calibri"/>
                          <a:sym typeface="Calibri"/>
                        </a:rPr>
                        <a:t>الاستثمار في رأس المال المادي .</a:t>
                      </a:r>
                      <a:endParaRPr b="1" sz="1500" u="none" cap="none" strike="noStrike">
                        <a:latin typeface="Calibri"/>
                        <a:ea typeface="Calibri"/>
                        <a:cs typeface="Calibri"/>
                        <a:sym typeface="Calibri"/>
                      </a:endParaRPr>
                    </a:p>
                  </a:txBody>
                  <a:tcPr marT="0" marB="0" marR="68575" marL="68575"/>
                </a:tc>
              </a:tr>
              <a:tr h="429900">
                <a:tc>
                  <a:txBody>
                    <a:bodyPr/>
                    <a:lstStyle/>
                    <a:p>
                      <a:pPr indent="0" lvl="0" marL="0" marR="0" rtl="1" algn="just">
                        <a:lnSpc>
                          <a:spcPct val="110000"/>
                        </a:lnSpc>
                        <a:spcBef>
                          <a:spcPts val="0"/>
                        </a:spcBef>
                        <a:spcAft>
                          <a:spcPts val="0"/>
                        </a:spcAft>
                        <a:buNone/>
                      </a:pPr>
                      <a:r>
                        <a:rPr b="1" lang="en-US" sz="1450" u="none" cap="none" strike="noStrike">
                          <a:latin typeface="Calibri"/>
                          <a:ea typeface="Calibri"/>
                          <a:cs typeface="Calibri"/>
                          <a:sym typeface="Calibri"/>
                        </a:rPr>
                        <a:t>الاعتماد على الجهد الفكري (اللاملموسات) بدرجة أساسية في الاقتصاد المعرفي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rPr b="1" lang="en-US" sz="1500" u="none" cap="none" strike="noStrike">
                          <a:latin typeface="Calibri"/>
                          <a:ea typeface="Calibri"/>
                          <a:cs typeface="Calibri"/>
                          <a:sym typeface="Calibri"/>
                        </a:rPr>
                        <a:t>الاعتماد عل الجهد العضلي (الملموسات) بدرجة أساسية في الاقتصاد التقليدي .</a:t>
                      </a:r>
                      <a:endParaRPr b="1" sz="1500" u="none" cap="none" strike="noStrike">
                        <a:latin typeface="Calibri"/>
                        <a:ea typeface="Calibri"/>
                        <a:cs typeface="Calibri"/>
                        <a:sym typeface="Calibri"/>
                      </a:endParaRPr>
                    </a:p>
                  </a:txBody>
                  <a:tcPr marT="0" marB="0" marR="68575" marL="68575"/>
                </a:tc>
              </a:tr>
              <a:tr h="429900">
                <a:tc>
                  <a:txBody>
                    <a:bodyPr/>
                    <a:lstStyle/>
                    <a:p>
                      <a:pPr indent="0" lvl="0" marL="0" marR="0" rtl="1" algn="just">
                        <a:lnSpc>
                          <a:spcPct val="110000"/>
                        </a:lnSpc>
                        <a:spcBef>
                          <a:spcPts val="0"/>
                        </a:spcBef>
                        <a:spcAft>
                          <a:spcPts val="0"/>
                        </a:spcAft>
                        <a:buNone/>
                      </a:pPr>
                      <a:r>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t/>
                      </a:r>
                      <a:endParaRPr b="1" sz="1500" u="none" cap="none" strike="noStrike">
                        <a:latin typeface="Calibri"/>
                        <a:ea typeface="Calibri"/>
                        <a:cs typeface="Calibri"/>
                        <a:sym typeface="Calibri"/>
                      </a:endParaRPr>
                    </a:p>
                  </a:txBody>
                  <a:tcPr marT="0" marB="0" marR="68575" marL="68575"/>
                </a:tc>
              </a:tr>
              <a:tr h="429900">
                <a:tc>
                  <a:txBody>
                    <a:bodyPr/>
                    <a:lstStyle/>
                    <a:p>
                      <a:pPr indent="0" lvl="0" marL="0" marR="0" rtl="1" algn="just">
                        <a:lnSpc>
                          <a:spcPct val="110000"/>
                        </a:lnSpc>
                        <a:spcBef>
                          <a:spcPts val="0"/>
                        </a:spcBef>
                        <a:spcAft>
                          <a:spcPts val="0"/>
                        </a:spcAft>
                        <a:buNone/>
                      </a:pPr>
                      <a:r>
                        <a:rPr b="1" lang="en-US" sz="1450" u="none" cap="none" strike="noStrike">
                          <a:latin typeface="Calibri"/>
                          <a:ea typeface="Calibri"/>
                          <a:cs typeface="Calibri"/>
                          <a:sym typeface="Calibri"/>
                        </a:rPr>
                        <a:t>الرقمية </a:t>
                      </a:r>
                      <a:r>
                        <a:rPr b="1" lang="en-US" sz="1450" u="none" cap="none" strike="noStrike">
                          <a:latin typeface="Times New Roman"/>
                          <a:ea typeface="Times New Roman"/>
                          <a:cs typeface="Times New Roman"/>
                          <a:sym typeface="Times New Roman"/>
                        </a:rPr>
                        <a:t>Digitization</a:t>
                      </a:r>
                      <a:r>
                        <a:rPr b="1" lang="en-US" sz="1450" u="none" cap="none" strike="noStrike">
                          <a:latin typeface="Calibri"/>
                          <a:ea typeface="Calibri"/>
                          <a:cs typeface="Calibri"/>
                          <a:sym typeface="Calibri"/>
                        </a:rPr>
                        <a:t> هي المحرك الأساسي للاقتصاد المعرفي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rPr b="1" lang="en-US" sz="1500" u="none" cap="none" strike="noStrike">
                          <a:latin typeface="Calibri"/>
                          <a:ea typeface="Calibri"/>
                          <a:cs typeface="Calibri"/>
                          <a:sym typeface="Calibri"/>
                        </a:rPr>
                        <a:t>المكنة </a:t>
                      </a:r>
                      <a:r>
                        <a:rPr b="1" lang="en-US" sz="1500" u="none" cap="none" strike="noStrike">
                          <a:latin typeface="Times New Roman"/>
                          <a:ea typeface="Times New Roman"/>
                          <a:cs typeface="Times New Roman"/>
                          <a:sym typeface="Times New Roman"/>
                        </a:rPr>
                        <a:t>Mechanization</a:t>
                      </a:r>
                      <a:r>
                        <a:rPr b="1" lang="en-US" sz="1500" u="none" cap="none" strike="noStrike">
                          <a:latin typeface="Calibri"/>
                          <a:ea typeface="Calibri"/>
                          <a:cs typeface="Calibri"/>
                          <a:sym typeface="Calibri"/>
                        </a:rPr>
                        <a:t> هي المحرك الأساسي للاقتصاد الصناعي .</a:t>
                      </a:r>
                      <a:endParaRPr b="1" sz="1500" u="none" cap="none" strike="noStrike">
                        <a:latin typeface="Calibri"/>
                        <a:ea typeface="Calibri"/>
                        <a:cs typeface="Calibri"/>
                        <a:sym typeface="Calibri"/>
                      </a:endParaRPr>
                    </a:p>
                  </a:txBody>
                  <a:tcPr marT="0" marB="0" marR="68575" marL="68575"/>
                </a:tc>
              </a:tr>
              <a:tr h="583000">
                <a:tc>
                  <a:txBody>
                    <a:bodyPr/>
                    <a:lstStyle/>
                    <a:p>
                      <a:pPr indent="0" lvl="0" marL="0" marR="0" rtl="1" algn="just">
                        <a:lnSpc>
                          <a:spcPct val="110000"/>
                        </a:lnSpc>
                        <a:spcBef>
                          <a:spcPts val="0"/>
                        </a:spcBef>
                        <a:spcAft>
                          <a:spcPts val="0"/>
                        </a:spcAft>
                        <a:buNone/>
                      </a:pPr>
                      <a:r>
                        <a:rPr b="1" lang="en-US" sz="1450" u="none" cap="none" strike="noStrike">
                          <a:latin typeface="Calibri"/>
                          <a:ea typeface="Calibri"/>
                          <a:cs typeface="Calibri"/>
                          <a:sym typeface="Calibri"/>
                        </a:rPr>
                        <a:t>يهدف الاقتصاد المعرفي إلى وضع قيمة حقيقية للأجور  والتوسع في استخدام العاملة ذات المهارات العالية التي تتفاعل مع التعليم و التدريب المستمر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rPr b="1" lang="en-US" sz="1500" u="none" cap="none" strike="noStrike">
                          <a:latin typeface="Calibri"/>
                          <a:ea typeface="Calibri"/>
                          <a:cs typeface="Calibri"/>
                          <a:sym typeface="Calibri"/>
                        </a:rPr>
                        <a:t>يهدف الاقتصاد التقليدي إلى التوظيف الكامل للقوى العاملة دون تحديد مهارات مميزة لأداء العمل</a:t>
                      </a:r>
                      <a:endParaRPr b="1" sz="1500" u="none" cap="none" strike="noStrike">
                        <a:latin typeface="Calibri"/>
                        <a:ea typeface="Calibri"/>
                        <a:cs typeface="Calibri"/>
                        <a:sym typeface="Calibri"/>
                      </a:endParaRPr>
                    </a:p>
                  </a:txBody>
                  <a:tcPr marT="0" marB="0" marR="68575" marL="68575"/>
                </a:tc>
              </a:tr>
              <a:tr h="429900">
                <a:tc>
                  <a:txBody>
                    <a:bodyPr/>
                    <a:lstStyle/>
                    <a:p>
                      <a:pPr indent="0" lvl="0" marL="0" marR="0" rtl="1" algn="just">
                        <a:lnSpc>
                          <a:spcPct val="110000"/>
                        </a:lnSpc>
                        <a:spcBef>
                          <a:spcPts val="0"/>
                        </a:spcBef>
                        <a:spcAft>
                          <a:spcPts val="0"/>
                        </a:spcAft>
                        <a:buNone/>
                      </a:pPr>
                      <a:r>
                        <a:rPr b="1" lang="en-US" sz="1450" u="none" cap="none" strike="noStrike">
                          <a:latin typeface="Calibri"/>
                          <a:ea typeface="Calibri"/>
                          <a:cs typeface="Calibri"/>
                          <a:sym typeface="Calibri"/>
                        </a:rPr>
                        <a:t>أنه اقتصاد وفرة، حيث تزداد موارده (المعرفة) بكثرة الاستخدام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rPr b="1" lang="en-US" sz="1500" u="none" cap="none" strike="noStrike">
                          <a:latin typeface="Calibri"/>
                          <a:ea typeface="Calibri"/>
                          <a:cs typeface="Calibri"/>
                          <a:sym typeface="Calibri"/>
                        </a:rPr>
                        <a:t>أنه اقتصاد ندرة، حيث تنضب موارده بكثرة الاستخدام .</a:t>
                      </a:r>
                      <a:endParaRPr b="1" sz="1500" u="none" cap="none" strike="noStrike">
                        <a:latin typeface="Calibri"/>
                        <a:ea typeface="Calibri"/>
                        <a:cs typeface="Calibri"/>
                        <a:sym typeface="Calibri"/>
                      </a:endParaRPr>
                    </a:p>
                  </a:txBody>
                  <a:tcPr marT="0" marB="0" marR="68575" marL="68575"/>
                </a:tc>
              </a:tr>
              <a:tr h="563575">
                <a:tc>
                  <a:txBody>
                    <a:bodyPr/>
                    <a:lstStyle/>
                    <a:p>
                      <a:pPr indent="0" lvl="0" marL="0" marR="0" rtl="1" algn="just">
                        <a:lnSpc>
                          <a:spcPct val="110000"/>
                        </a:lnSpc>
                        <a:spcBef>
                          <a:spcPts val="0"/>
                        </a:spcBef>
                        <a:spcAft>
                          <a:spcPts val="0"/>
                        </a:spcAft>
                        <a:buNone/>
                      </a:pPr>
                      <a:r>
                        <a:rPr b="1" lang="en-US" sz="1450" u="none" cap="none" strike="noStrike">
                          <a:latin typeface="Calibri"/>
                          <a:ea typeface="Calibri"/>
                          <a:cs typeface="Calibri"/>
                          <a:sym typeface="Calibri"/>
                        </a:rPr>
                        <a:t>العلاقات بين الإدارة والقوى العاملة في الاقتصاد المعرفي تتسم بعدم الاستقرار، إذ ينتفي مبدأ التوظيف مدى الحياة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rPr b="1" lang="en-US" sz="1500" u="none" cap="none" strike="noStrike">
                          <a:latin typeface="Calibri"/>
                          <a:ea typeface="Calibri"/>
                          <a:cs typeface="Calibri"/>
                          <a:sym typeface="Calibri"/>
                        </a:rPr>
                        <a:t>العلاقات بين الإدارة والقوى العاملة في الاقتصاد التقليدي تتسم بالاستقرار .</a:t>
                      </a:r>
                      <a:endParaRPr b="1" sz="1500" u="none" cap="none" strike="noStrike">
                        <a:latin typeface="Calibri"/>
                        <a:ea typeface="Calibri"/>
                        <a:cs typeface="Calibri"/>
                        <a:sym typeface="Calibri"/>
                      </a:endParaRPr>
                    </a:p>
                  </a:txBody>
                  <a:tcPr marT="0" marB="0" marR="68575" marL="68575"/>
                </a:tc>
              </a:tr>
              <a:tr h="583000">
                <a:tc>
                  <a:txBody>
                    <a:bodyPr/>
                    <a:lstStyle/>
                    <a:p>
                      <a:pPr indent="0" lvl="0" marL="0" marR="0" rtl="1" algn="just">
                        <a:lnSpc>
                          <a:spcPct val="110000"/>
                        </a:lnSpc>
                        <a:spcBef>
                          <a:spcPts val="0"/>
                        </a:spcBef>
                        <a:spcAft>
                          <a:spcPts val="0"/>
                        </a:spcAft>
                        <a:buNone/>
                      </a:pPr>
                      <a:r>
                        <a:rPr b="1" lang="en-US" sz="1450" u="none" cap="none" strike="noStrike">
                          <a:latin typeface="Calibri"/>
                          <a:ea typeface="Calibri"/>
                          <a:cs typeface="Calibri"/>
                          <a:sym typeface="Calibri"/>
                        </a:rPr>
                        <a:t>العلاقة بين قطاعات الأعمال والدولة في الاقتصاد المعرفي قائمة على التحالف والتعاون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rPr b="1" lang="en-US" sz="1500" u="none" cap="none" strike="noStrike">
                          <a:latin typeface="Calibri"/>
                          <a:ea typeface="Calibri"/>
                          <a:cs typeface="Calibri"/>
                          <a:sym typeface="Calibri"/>
                        </a:rPr>
                        <a:t>العلاقة بين قطاعات الأعمال والدولة غير متكافئة، إذ تفرض الدولة سيطرتها وتصدر أوامرها طبقا لمتطلبات الدولة وتوجهاتها الاقتصادية .</a:t>
                      </a:r>
                      <a:endParaRPr b="1" sz="1500" u="none" cap="none" strike="noStrike">
                        <a:latin typeface="Calibri"/>
                        <a:ea typeface="Calibri"/>
                        <a:cs typeface="Calibri"/>
                        <a:sym typeface="Calibri"/>
                      </a:endParaRPr>
                    </a:p>
                  </a:txBody>
                  <a:tcPr marT="0" marB="0" marR="68575" marL="68575"/>
                </a:tc>
              </a:tr>
              <a:tr h="429900">
                <a:tc>
                  <a:txBody>
                    <a:bodyPr/>
                    <a:lstStyle/>
                    <a:p>
                      <a:pPr indent="0" lvl="0" marL="0" marR="0" rtl="1" algn="just">
                        <a:lnSpc>
                          <a:spcPct val="110000"/>
                        </a:lnSpc>
                        <a:spcBef>
                          <a:spcPts val="0"/>
                        </a:spcBef>
                        <a:spcAft>
                          <a:spcPts val="0"/>
                        </a:spcAft>
                        <a:buNone/>
                      </a:pPr>
                      <a:r>
                        <a:rPr b="1" lang="en-US" sz="1450" u="none" cap="none" strike="noStrike">
                          <a:latin typeface="Calibri"/>
                          <a:ea typeface="Calibri"/>
                          <a:cs typeface="Calibri"/>
                          <a:sym typeface="Calibri"/>
                        </a:rPr>
                        <a:t>ليس مقيداً بزمان أو مكان .</a:t>
                      </a:r>
                      <a:endParaRPr b="1" sz="1450" u="none" cap="none" strike="noStrike">
                        <a:latin typeface="Calibri"/>
                        <a:ea typeface="Calibri"/>
                        <a:cs typeface="Calibri"/>
                        <a:sym typeface="Calibri"/>
                      </a:endParaRPr>
                    </a:p>
                  </a:txBody>
                  <a:tcPr marT="0" marB="0" marR="68575" marL="68575"/>
                </a:tc>
                <a:tc>
                  <a:txBody>
                    <a:bodyPr/>
                    <a:lstStyle/>
                    <a:p>
                      <a:pPr indent="0" lvl="0" marL="0" marR="0" rtl="1" algn="r">
                        <a:lnSpc>
                          <a:spcPct val="110000"/>
                        </a:lnSpc>
                        <a:spcBef>
                          <a:spcPts val="0"/>
                        </a:spcBef>
                        <a:spcAft>
                          <a:spcPts val="0"/>
                        </a:spcAft>
                        <a:buNone/>
                      </a:pPr>
                      <a:r>
                        <a:rPr b="1" lang="en-US" sz="1500" u="none" cap="none" strike="noStrike">
                          <a:latin typeface="Calibri"/>
                          <a:ea typeface="Calibri"/>
                          <a:cs typeface="Calibri"/>
                          <a:sym typeface="Calibri"/>
                        </a:rPr>
                        <a:t>مقيد بزمان ومكان .</a:t>
                      </a:r>
                      <a:endParaRPr b="1" sz="1500" u="none" cap="none" strike="noStrike">
                        <a:latin typeface="Calibri"/>
                        <a:ea typeface="Calibri"/>
                        <a:cs typeface="Calibri"/>
                        <a:sym typeface="Calibri"/>
                      </a:endParaRPr>
                    </a:p>
                  </a:txBody>
                  <a:tcPr marT="0" marB="0" marR="68575" marL="68575"/>
                </a:tc>
              </a:tr>
            </a:tbl>
          </a:graphicData>
        </a:graphic>
      </p:graphicFrame>
      <p:sp>
        <p:nvSpPr>
          <p:cNvPr id="479" name="Google Shape;479;p57"/>
          <p:cNvSpPr/>
          <p:nvPr/>
        </p:nvSpPr>
        <p:spPr>
          <a:xfrm>
            <a:off x="3287688" y="6171633"/>
            <a:ext cx="5400599" cy="613869"/>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71"/>
                                        </p:tgtEl>
                                        <p:attrNameLst>
                                          <p:attrName>style.visibility</p:attrName>
                                        </p:attrNameLst>
                                      </p:cBhvr>
                                      <p:to>
                                        <p:strVal val="visible"/>
                                      </p:to>
                                    </p:set>
                                    <p:animEffect filter="fade" transition="in">
                                      <p:cBhvr>
                                        <p:cTn dur="500"/>
                                        <p:tgtEl>
                                          <p:spTgt spid="47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3" name="Shape 483"/>
        <p:cNvGrpSpPr/>
        <p:nvPr/>
      </p:nvGrpSpPr>
      <p:grpSpPr>
        <a:xfrm>
          <a:off x="0" y="0"/>
          <a:ext cx="0" cy="0"/>
          <a:chOff x="0" y="0"/>
          <a:chExt cx="0" cy="0"/>
        </a:xfrm>
      </p:grpSpPr>
      <p:grpSp>
        <p:nvGrpSpPr>
          <p:cNvPr id="484" name="Google Shape;484;p58"/>
          <p:cNvGrpSpPr/>
          <p:nvPr/>
        </p:nvGrpSpPr>
        <p:grpSpPr>
          <a:xfrm flipH="1">
            <a:off x="6977774" y="4418471"/>
            <a:ext cx="4023343" cy="923289"/>
            <a:chOff x="645649" y="1388017"/>
            <a:chExt cx="4023343" cy="923289"/>
          </a:xfrm>
        </p:grpSpPr>
        <p:sp>
          <p:nvSpPr>
            <p:cNvPr id="485" name="Google Shape;485;p58"/>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86" name="Google Shape;486;p58"/>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487" name="Google Shape;487;p58"/>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488" name="Google Shape;488;p58"/>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489" name="Google Shape;489;p58"/>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490" name="Google Shape;490;p58"/>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491" name="Google Shape;491;p58"/>
          <p:cNvSpPr/>
          <p:nvPr/>
        </p:nvSpPr>
        <p:spPr>
          <a:xfrm>
            <a:off x="100428" y="573141"/>
            <a:ext cx="12011966" cy="5622117"/>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br>
              <a:rPr b="0" i="0" lang="en-US" sz="2800" u="none" cap="none" strike="noStrike">
                <a:solidFill>
                  <a:srgbClr val="000000"/>
                </a:solidFill>
                <a:latin typeface="Arial"/>
                <a:ea typeface="Arial"/>
                <a:cs typeface="Arial"/>
                <a:sym typeface="Arial"/>
              </a:rPr>
            </a:br>
            <a:r>
              <a:rPr b="1" i="0" lang="en-US" sz="2800" u="none" cap="none" strike="noStrike">
                <a:solidFill>
                  <a:srgbClr val="000000"/>
                </a:solidFill>
                <a:latin typeface="Arial"/>
                <a:ea typeface="Arial"/>
                <a:cs typeface="Arial"/>
                <a:sym typeface="Arial"/>
              </a:rPr>
              <a:t>تطوير التعليم ودوره في بناء اقتصاد المعرفة:</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تحديد مواصفات الموارد البشرية المؤهلة التي يتطلبها العصر ومستحدثاته. وضع البرامج التعليمية اللازمة لتوفير هذه المواصفات في الموارد البشرية.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التشديد على أهمية الدافعية نحو المعرفة استخداماً ونشراً وتوليداً. تطوير المهارات الفردية والجماعية اللازمة للتكيف والتعامل مع مجتمع عالمي يتسم بسرعة </a:t>
            </a:r>
            <a:r>
              <a:rPr lang="en-US" sz="2800"/>
              <a:t>التغيير</a:t>
            </a:r>
            <a:r>
              <a:rPr b="0" i="0" lang="en-US" sz="2800" u="none" cap="none" strike="noStrike">
                <a:solidFill>
                  <a:srgbClr val="000000"/>
                </a:solidFill>
                <a:latin typeface="Arial"/>
                <a:ea typeface="Arial"/>
                <a:cs typeface="Arial"/>
                <a:sym typeface="Arial"/>
              </a:rPr>
              <a:t> والتطور.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التشديد على أن يكون المتعلمون حريصين على التقدم بشكل مستمر مدى الحياة والحصول السريع على المهارات الجديدة والوصول إلى المعرفة، والتعامل معها، وإنتاجها ونشرها طوال حياتهم.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إن تطوير الأنظمة التعليمية وتوجيهها نحو اقتصاد المعرفة يقتضي أن يكون هناك إطار منهجي جديد لاقتصاد المعرفة.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تتكامل بنية المنهج وأنظمة القياس والتقويم فيه وأن يطبق بشكل كامل. وهذا كله لا يمكن فصله عن تطوير بيئة المنهاج الأساسية في جميع المراحل التعليمية</a:t>
            </a:r>
            <a:r>
              <a:rPr b="0" i="0" lang="en-US" sz="2400" u="none" cap="none" strike="noStrike">
                <a:solidFill>
                  <a:srgbClr val="000000"/>
                </a:solidFill>
                <a:latin typeface="Arial"/>
                <a:ea typeface="Arial"/>
                <a:cs typeface="Arial"/>
                <a:sym typeface="Arial"/>
              </a:rPr>
              <a:t>. </a:t>
            </a:r>
            <a:endParaRPr b="0" i="0" sz="2400" u="none" cap="none" strike="noStrike">
              <a:solidFill>
                <a:srgbClr val="000000"/>
              </a:solidFill>
              <a:latin typeface="Arial"/>
              <a:ea typeface="Arial"/>
              <a:cs typeface="Arial"/>
              <a:sym typeface="Arial"/>
            </a:endParaRPr>
          </a:p>
          <a:p>
            <a:pPr indent="0" lvl="0" marL="0" marR="0" rtl="1" algn="just">
              <a:lnSpc>
                <a:spcPct val="110000"/>
              </a:lnSpc>
              <a:spcBef>
                <a:spcPts val="0"/>
              </a:spcBef>
              <a:spcAft>
                <a:spcPts val="0"/>
              </a:spcAft>
              <a:buNone/>
            </a:pPr>
            <a:r>
              <a:t/>
            </a:r>
            <a:endParaRPr b="1" i="1" sz="2300" u="none" cap="none" strike="noStrike">
              <a:solidFill>
                <a:srgbClr val="C00000"/>
              </a:solidFill>
              <a:latin typeface="Arial"/>
              <a:ea typeface="Arial"/>
              <a:cs typeface="Arial"/>
              <a:sym typeface="Arial"/>
            </a:endParaRPr>
          </a:p>
        </p:txBody>
      </p:sp>
      <p:sp>
        <p:nvSpPr>
          <p:cNvPr id="492" name="Google Shape;492;p58"/>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84"/>
                                        </p:tgtEl>
                                        <p:attrNameLst>
                                          <p:attrName>style.visibility</p:attrName>
                                        </p:attrNameLst>
                                      </p:cBhvr>
                                      <p:to>
                                        <p:strVal val="visible"/>
                                      </p:to>
                                    </p:set>
                                    <p:animEffect filter="fade" transition="in">
                                      <p:cBhvr>
                                        <p:cTn dur="500"/>
                                        <p:tgtEl>
                                          <p:spTgt spid="484"/>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grpSp>
        <p:nvGrpSpPr>
          <p:cNvPr id="497" name="Google Shape;497;p59"/>
          <p:cNvGrpSpPr/>
          <p:nvPr/>
        </p:nvGrpSpPr>
        <p:grpSpPr>
          <a:xfrm flipH="1">
            <a:off x="6977774" y="4418471"/>
            <a:ext cx="4023343" cy="923289"/>
            <a:chOff x="645649" y="1388017"/>
            <a:chExt cx="4023343" cy="923289"/>
          </a:xfrm>
        </p:grpSpPr>
        <p:sp>
          <p:nvSpPr>
            <p:cNvPr id="498" name="Google Shape;498;p59"/>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499" name="Google Shape;499;p59"/>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00" name="Google Shape;500;p59"/>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01" name="Google Shape;501;p59"/>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02" name="Google Shape;502;p59"/>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03" name="Google Shape;503;p59"/>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04" name="Google Shape;504;p59"/>
          <p:cNvSpPr/>
          <p:nvPr/>
        </p:nvSpPr>
        <p:spPr>
          <a:xfrm>
            <a:off x="100428" y="573141"/>
            <a:ext cx="12011966" cy="857735"/>
          </a:xfrm>
          <a:prstGeom prst="rect">
            <a:avLst/>
          </a:prstGeom>
          <a:noFill/>
          <a:ln>
            <a:noFill/>
          </a:ln>
        </p:spPr>
        <p:txBody>
          <a:bodyPr anchorCtr="0" anchor="t" bIns="45700" lIns="91425" spcFirstLastPara="1" rIns="91425" wrap="square" tIns="45700">
            <a:spAutoFit/>
          </a:bodyPr>
          <a:lstStyle/>
          <a:p>
            <a:pPr indent="0" lvl="0" marL="0" marR="0" rtl="1" algn="r">
              <a:lnSpc>
                <a:spcPct val="110000"/>
              </a:lnSpc>
              <a:spcBef>
                <a:spcPts val="0"/>
              </a:spcBef>
              <a:spcAft>
                <a:spcPts val="0"/>
              </a:spcAft>
              <a:buNone/>
            </a:pPr>
            <a:br>
              <a:rPr b="0" i="0" lang="en-US" sz="2400" u="none" cap="none" strike="noStrike">
                <a:solidFill>
                  <a:srgbClr val="000000"/>
                </a:solidFill>
                <a:latin typeface="Arial"/>
                <a:ea typeface="Arial"/>
                <a:cs typeface="Arial"/>
                <a:sym typeface="Arial"/>
              </a:rPr>
            </a:br>
            <a:endParaRPr b="1" i="1" sz="2300" u="none" cap="none" strike="noStrike">
              <a:solidFill>
                <a:srgbClr val="C00000"/>
              </a:solidFill>
              <a:latin typeface="Arial"/>
              <a:ea typeface="Arial"/>
              <a:cs typeface="Arial"/>
              <a:sym typeface="Arial"/>
            </a:endParaRPr>
          </a:p>
        </p:txBody>
      </p:sp>
      <p:sp>
        <p:nvSpPr>
          <p:cNvPr id="505" name="Google Shape;505;p59"/>
          <p:cNvSpPr/>
          <p:nvPr/>
        </p:nvSpPr>
        <p:spPr>
          <a:xfrm>
            <a:off x="551384" y="1268760"/>
            <a:ext cx="11161240" cy="4401205"/>
          </a:xfrm>
          <a:prstGeom prst="rect">
            <a:avLst/>
          </a:prstGeom>
          <a:noFill/>
          <a:ln>
            <a:noFill/>
          </a:ln>
        </p:spPr>
        <p:txBody>
          <a:bodyPr anchorCtr="0" anchor="t" bIns="45700" lIns="91425" spcFirstLastPara="1" rIns="91425" wrap="square" tIns="45700">
            <a:spAutoFit/>
          </a:bodyPr>
          <a:lstStyle/>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تغيير المناهج التعليمية ينبغي أن تؤدي إلى مخرجات جديدة تكون نواة للمنهاج متعدد المصادر الذي يشدد على البناء الخاص بالكفايات التكنولوجية وتكوينها لدى المتعلمين مع توفير ما يلزم لتغطية جميع المشروعات التعليمة المتداخلة وطويلة المدى. وعلى أساس ما تقدم فإن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إعادة صياغة الرؤية المستقبلية لما ستكون عليه الحياة ومتطلباتها في ظل التسابق المعرفي بين المجتمعات وما يتطلبه من مستلزمات لمواكبة المستجدات.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تطوير آليات لدعم القرارات التربوية الخاصة بعملية التحول والتطوير.</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استجابة النظام التربوي لتطوير الاقتصاد الوطني وتلبية متطلباته وحاجاته.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تحسين نوعية التعليم بشكل مستمر لكي يكون قادراً على مواكبة التغير والتطور.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التشديد على البحث العلمي وتطوير أساليبه بالشكل الذي يؤدي إلى أفضل إنتاج من المعرفة واستخدامها.</a:t>
            </a:r>
            <a:endParaRPr b="0" i="0" sz="2800" u="none" cap="none" strike="noStrike">
              <a:solidFill>
                <a:srgbClr val="000000"/>
              </a:solidFill>
              <a:latin typeface="Arial"/>
              <a:ea typeface="Arial"/>
              <a:cs typeface="Arial"/>
              <a:sym typeface="Arial"/>
            </a:endParaRPr>
          </a:p>
        </p:txBody>
      </p:sp>
      <p:sp>
        <p:nvSpPr>
          <p:cNvPr id="506" name="Google Shape;506;p59"/>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497"/>
                                        </p:tgtEl>
                                        <p:attrNameLst>
                                          <p:attrName>style.visibility</p:attrName>
                                        </p:attrNameLst>
                                      </p:cBhvr>
                                      <p:to>
                                        <p:strVal val="visible"/>
                                      </p:to>
                                    </p:set>
                                    <p:animEffect filter="fade" transition="in">
                                      <p:cBhvr>
                                        <p:cTn dur="500"/>
                                        <p:tgtEl>
                                          <p:spTgt spid="49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0" name="Shape 510"/>
        <p:cNvGrpSpPr/>
        <p:nvPr/>
      </p:nvGrpSpPr>
      <p:grpSpPr>
        <a:xfrm>
          <a:off x="0" y="0"/>
          <a:ext cx="0" cy="0"/>
          <a:chOff x="0" y="0"/>
          <a:chExt cx="0" cy="0"/>
        </a:xfrm>
      </p:grpSpPr>
      <p:grpSp>
        <p:nvGrpSpPr>
          <p:cNvPr id="511" name="Google Shape;511;p60"/>
          <p:cNvGrpSpPr/>
          <p:nvPr/>
        </p:nvGrpSpPr>
        <p:grpSpPr>
          <a:xfrm flipH="1">
            <a:off x="6977774" y="4418471"/>
            <a:ext cx="4023343" cy="923289"/>
            <a:chOff x="645649" y="1388017"/>
            <a:chExt cx="4023343" cy="923289"/>
          </a:xfrm>
        </p:grpSpPr>
        <p:sp>
          <p:nvSpPr>
            <p:cNvPr id="512" name="Google Shape;512;p60"/>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13" name="Google Shape;513;p60"/>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14" name="Google Shape;514;p60"/>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15" name="Google Shape;515;p60"/>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16" name="Google Shape;516;p60"/>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17" name="Google Shape;517;p60"/>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18" name="Google Shape;518;p60"/>
          <p:cNvSpPr/>
          <p:nvPr/>
        </p:nvSpPr>
        <p:spPr>
          <a:xfrm>
            <a:off x="100428" y="573141"/>
            <a:ext cx="12011966" cy="857735"/>
          </a:xfrm>
          <a:prstGeom prst="rect">
            <a:avLst/>
          </a:prstGeom>
          <a:noFill/>
          <a:ln>
            <a:noFill/>
          </a:ln>
        </p:spPr>
        <p:txBody>
          <a:bodyPr anchorCtr="0" anchor="t" bIns="45700" lIns="91425" spcFirstLastPara="1" rIns="91425" wrap="square" tIns="45700">
            <a:spAutoFit/>
          </a:bodyPr>
          <a:lstStyle/>
          <a:p>
            <a:pPr indent="0" lvl="0" marL="0" marR="0" rtl="1" algn="r">
              <a:lnSpc>
                <a:spcPct val="110000"/>
              </a:lnSpc>
              <a:spcBef>
                <a:spcPts val="0"/>
              </a:spcBef>
              <a:spcAft>
                <a:spcPts val="0"/>
              </a:spcAft>
              <a:buNone/>
            </a:pPr>
            <a:br>
              <a:rPr b="0" i="0" lang="en-US" sz="2400" u="none" cap="none" strike="noStrike">
                <a:solidFill>
                  <a:srgbClr val="000000"/>
                </a:solidFill>
                <a:latin typeface="Arial"/>
                <a:ea typeface="Arial"/>
                <a:cs typeface="Arial"/>
                <a:sym typeface="Arial"/>
              </a:rPr>
            </a:br>
            <a:endParaRPr b="1" i="1" sz="2300" u="none" cap="none" strike="noStrike">
              <a:solidFill>
                <a:srgbClr val="C00000"/>
              </a:solidFill>
              <a:latin typeface="Arial"/>
              <a:ea typeface="Arial"/>
              <a:cs typeface="Arial"/>
              <a:sym typeface="Arial"/>
            </a:endParaRPr>
          </a:p>
        </p:txBody>
      </p:sp>
      <p:sp>
        <p:nvSpPr>
          <p:cNvPr id="519" name="Google Shape;519;p60"/>
          <p:cNvSpPr/>
          <p:nvPr/>
        </p:nvSpPr>
        <p:spPr>
          <a:xfrm>
            <a:off x="1263989" y="836712"/>
            <a:ext cx="10160603" cy="4832092"/>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1400" u="none" cap="none" strike="noStrike">
                <a:solidFill>
                  <a:srgbClr val="000000"/>
                </a:solidFill>
                <a:latin typeface="Arial"/>
                <a:ea typeface="Arial"/>
                <a:cs typeface="Arial"/>
                <a:sym typeface="Arial"/>
              </a:rPr>
              <a:t> </a:t>
            </a:r>
            <a:r>
              <a:rPr b="1" i="0" lang="en-US" sz="2800" u="none" cap="none" strike="noStrike">
                <a:solidFill>
                  <a:srgbClr val="000000"/>
                </a:solidFill>
                <a:latin typeface="Arial"/>
                <a:ea typeface="Arial"/>
                <a:cs typeface="Arial"/>
                <a:sym typeface="Arial"/>
              </a:rPr>
              <a:t>العائد على خطط التعليم من مدخل اقتصاد المعرفة: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المرونة والقدرة على مواكبة التغير لأن عصر اقتصاد المعرفة يتسم بسرعة التغير والتطور الأمر الذي يقتضي أن يكون النظام التربوي مرناً لكي يستجيب لمتطلبات التغيير.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الانفتاح على تجارب الآخرين والقدرة على المنافسة العالمية لأن الاقتصاد المعرفي اقتصاد مفتوح عالمياً وعلى هذا الأساس ينبغي أن يتسم النظام التربوي بالانفتاح على العالم وأن يكون قادراً على التنافس مع الآخرين في مجال اقتصاد المعرفة.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الاهتمام بتكنولوجيا الحاسوب والإنترنت بوصفها القاعدة التي يعتمد عليها اقتصاد المعرفة بجميع عملياته.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المخرجات عالية الجودة والتميز بوصفها عنصراً أساسياً في تحقيق القدرة على المنافسة مع عالم يعيش حالة تنافس وسباق دائم في الإطار المعرفي والمعلوماتي</a:t>
            </a:r>
            <a:r>
              <a:rPr b="0" i="0" lang="en-US" sz="1400" u="none" cap="none" strike="noStrike">
                <a:solidFill>
                  <a:srgbClr val="000000"/>
                </a:solidFill>
                <a:latin typeface="Arial"/>
                <a:ea typeface="Arial"/>
                <a:cs typeface="Arial"/>
                <a:sym typeface="Arial"/>
              </a:rPr>
              <a:t>. </a:t>
            </a:r>
            <a:endParaRPr b="0" i="0" sz="1400" u="none" cap="none" strike="noStrike">
              <a:solidFill>
                <a:srgbClr val="000000"/>
              </a:solidFill>
              <a:latin typeface="Arial"/>
              <a:ea typeface="Arial"/>
              <a:cs typeface="Arial"/>
              <a:sym typeface="Arial"/>
            </a:endParaRPr>
          </a:p>
        </p:txBody>
      </p:sp>
      <p:sp>
        <p:nvSpPr>
          <p:cNvPr id="520" name="Google Shape;520;p60"/>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11"/>
                                        </p:tgtEl>
                                        <p:attrNameLst>
                                          <p:attrName>style.visibility</p:attrName>
                                        </p:attrNameLst>
                                      </p:cBhvr>
                                      <p:to>
                                        <p:strVal val="visible"/>
                                      </p:to>
                                    </p:set>
                                    <p:animEffect filter="fade" transition="in">
                                      <p:cBhvr>
                                        <p:cTn dur="500"/>
                                        <p:tgtEl>
                                          <p:spTgt spid="51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4" name="Shape 524"/>
        <p:cNvGrpSpPr/>
        <p:nvPr/>
      </p:nvGrpSpPr>
      <p:grpSpPr>
        <a:xfrm>
          <a:off x="0" y="0"/>
          <a:ext cx="0" cy="0"/>
          <a:chOff x="0" y="0"/>
          <a:chExt cx="0" cy="0"/>
        </a:xfrm>
      </p:grpSpPr>
      <p:grpSp>
        <p:nvGrpSpPr>
          <p:cNvPr id="525" name="Google Shape;525;p61"/>
          <p:cNvGrpSpPr/>
          <p:nvPr/>
        </p:nvGrpSpPr>
        <p:grpSpPr>
          <a:xfrm flipH="1">
            <a:off x="6977774" y="4418471"/>
            <a:ext cx="4023343" cy="923289"/>
            <a:chOff x="645649" y="1388017"/>
            <a:chExt cx="4023343" cy="923289"/>
          </a:xfrm>
        </p:grpSpPr>
        <p:sp>
          <p:nvSpPr>
            <p:cNvPr id="526" name="Google Shape;526;p61"/>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27" name="Google Shape;527;p61"/>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28" name="Google Shape;528;p61"/>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29" name="Google Shape;529;p61"/>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30" name="Google Shape;530;p61"/>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31" name="Google Shape;531;p61"/>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32" name="Google Shape;532;p61"/>
          <p:cNvSpPr/>
          <p:nvPr/>
        </p:nvSpPr>
        <p:spPr>
          <a:xfrm>
            <a:off x="85438" y="908720"/>
            <a:ext cx="11843210" cy="5262979"/>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دور التعليم في بناء الاقتصاد المعرفي</a:t>
            </a:r>
            <a:r>
              <a:rPr b="0" i="0" lang="en-US" sz="2800" u="none" cap="none" strike="noStrike">
                <a:solidFill>
                  <a:srgbClr val="000000"/>
                </a:solidFill>
                <a:latin typeface="Arial"/>
                <a:ea typeface="Arial"/>
                <a:cs typeface="Arial"/>
                <a:sym typeface="Arial"/>
              </a:rPr>
              <a:t>: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تطوير المجتمع المحلي عن طريق: رفع المستويات المعرفية.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نشر ثقافة الحاسوب والإنترنت.</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رفع الكفايات الأدائية للتعامل مع تكنولوجيا المعلومات والحواسيب.</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تحديد الأهداف التي ينبغي السعي إليها.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تأهيل المعلمين للقيام بالأدوار الجديدة في ظل اقتصاد المعرفة.</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إعادة النظر في طرائق التدريس والتشديد على التنمية الفكرية.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إعادة النظر في بناء المناهج والمقررات الدراسية.</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إعادة النظر بالتجهيزات المدرسية وتنظيم بيئة التعلم.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الاهتمام بالتعلم الذاتي المستمر مدى الحياة وتعليم الناس كيف يتعلمون.</a:t>
            </a:r>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 التشديد على الكيف في التعلم لا على الكم. </a:t>
            </a:r>
            <a:endParaRPr b="0" i="0" sz="2800" u="none" cap="none" strike="noStrike">
              <a:solidFill>
                <a:srgbClr val="000000"/>
              </a:solidFill>
              <a:latin typeface="Arial"/>
              <a:ea typeface="Arial"/>
              <a:cs typeface="Arial"/>
              <a:sym typeface="Arial"/>
            </a:endParaRPr>
          </a:p>
          <a:p>
            <a:pPr indent="-457200" lvl="0" marL="457200" marR="0" rtl="1" algn="r">
              <a:lnSpc>
                <a:spcPct val="100000"/>
              </a:lnSpc>
              <a:spcBef>
                <a:spcPts val="0"/>
              </a:spcBef>
              <a:spcAft>
                <a:spcPts val="0"/>
              </a:spcAft>
              <a:buClr>
                <a:srgbClr val="000000"/>
              </a:buClr>
              <a:buSzPts val="2800"/>
              <a:buFont typeface="Arial"/>
              <a:buChar char="•"/>
            </a:pPr>
            <a:r>
              <a:rPr b="0" i="0" lang="en-US" sz="2800" u="none" cap="none" strike="noStrike">
                <a:solidFill>
                  <a:srgbClr val="000000"/>
                </a:solidFill>
                <a:latin typeface="Arial"/>
                <a:ea typeface="Arial"/>
                <a:cs typeface="Arial"/>
                <a:sym typeface="Arial"/>
              </a:rPr>
              <a:t>تحويل الطلبة من مستهلكين للمعرفة إلى منتجين لها. </a:t>
            </a:r>
            <a:endParaRPr b="0" i="0" sz="28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25"/>
                                        </p:tgtEl>
                                        <p:attrNameLst>
                                          <p:attrName>style.visibility</p:attrName>
                                        </p:attrNameLst>
                                      </p:cBhvr>
                                      <p:to>
                                        <p:strVal val="visible"/>
                                      </p:to>
                                    </p:set>
                                    <p:animEffect filter="fade" transition="in">
                                      <p:cBhvr>
                                        <p:cTn dur="500"/>
                                        <p:tgtEl>
                                          <p:spTgt spid="525"/>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6" name="Shape 536"/>
        <p:cNvGrpSpPr/>
        <p:nvPr/>
      </p:nvGrpSpPr>
      <p:grpSpPr>
        <a:xfrm>
          <a:off x="0" y="0"/>
          <a:ext cx="0" cy="0"/>
          <a:chOff x="0" y="0"/>
          <a:chExt cx="0" cy="0"/>
        </a:xfrm>
      </p:grpSpPr>
      <p:grpSp>
        <p:nvGrpSpPr>
          <p:cNvPr id="537" name="Google Shape;537;p62"/>
          <p:cNvGrpSpPr/>
          <p:nvPr/>
        </p:nvGrpSpPr>
        <p:grpSpPr>
          <a:xfrm flipH="1">
            <a:off x="6977774" y="4418471"/>
            <a:ext cx="4023343" cy="923289"/>
            <a:chOff x="645649" y="1388017"/>
            <a:chExt cx="4023343" cy="923289"/>
          </a:xfrm>
        </p:grpSpPr>
        <p:sp>
          <p:nvSpPr>
            <p:cNvPr id="538" name="Google Shape;538;p62"/>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39" name="Google Shape;539;p62"/>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40" name="Google Shape;540;p62"/>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41" name="Google Shape;541;p62"/>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42" name="Google Shape;542;p62"/>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43" name="Google Shape;543;p62"/>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44" name="Google Shape;544;p62"/>
          <p:cNvSpPr/>
          <p:nvPr/>
        </p:nvSpPr>
        <p:spPr>
          <a:xfrm>
            <a:off x="85438" y="908720"/>
            <a:ext cx="11843210" cy="3970318"/>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ملخص المحاضرة </a:t>
            </a:r>
            <a:endParaRPr/>
          </a:p>
          <a:p>
            <a:pPr indent="-342900" lvl="0" marL="3429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0C0C0C"/>
                </a:solidFill>
                <a:latin typeface="Arial"/>
                <a:ea typeface="Arial"/>
                <a:cs typeface="Arial"/>
                <a:sym typeface="Arial"/>
              </a:rPr>
              <a:t>أولا: المداخل التقليدية للتخطيط التربوي ومنها:-</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إعداد القوى العاملة (المفهوم- </a:t>
            </a:r>
            <a:r>
              <a:rPr b="1" lang="en-US" sz="2800">
                <a:solidFill>
                  <a:srgbClr val="0C0C0C"/>
                </a:solidFill>
              </a:rPr>
              <a:t>الأنواع</a:t>
            </a:r>
            <a:r>
              <a:rPr b="1" i="0" lang="en-US" sz="2800" u="none" cap="none" strike="noStrike">
                <a:solidFill>
                  <a:srgbClr val="0C0C0C"/>
                </a:solidFill>
                <a:latin typeface="Arial"/>
                <a:ea typeface="Arial"/>
                <a:cs typeface="Arial"/>
                <a:sym typeface="Arial"/>
              </a:rPr>
              <a:t>- </a:t>
            </a:r>
            <a:r>
              <a:rPr b="1" lang="en-US" sz="2800">
                <a:solidFill>
                  <a:srgbClr val="0C0C0C"/>
                </a:solidFill>
              </a:rPr>
              <a:t>الأهمية</a:t>
            </a:r>
            <a:r>
              <a:rPr b="1" i="0" lang="en-US" sz="2800" u="none" cap="none" strike="noStrike">
                <a:solidFill>
                  <a:srgbClr val="0C0C0C"/>
                </a:solidFill>
                <a:latin typeface="Arial"/>
                <a:ea typeface="Arial"/>
                <a:cs typeface="Arial"/>
                <a:sym typeface="Arial"/>
              </a:rPr>
              <a:t>- </a:t>
            </a:r>
            <a:r>
              <a:rPr b="1" lang="en-US" sz="2800">
                <a:solidFill>
                  <a:srgbClr val="0C0C0C"/>
                </a:solidFill>
              </a:rPr>
              <a:t>الأهداف</a:t>
            </a:r>
            <a:r>
              <a:rPr b="1" i="0" lang="en-US" sz="2800" u="none" cap="none" strike="noStrike">
                <a:solidFill>
                  <a:srgbClr val="0C0C0C"/>
                </a:solidFill>
                <a:latin typeface="Arial"/>
                <a:ea typeface="Arial"/>
                <a:cs typeface="Arial"/>
                <a:sym typeface="Arial"/>
              </a:rPr>
              <a:t>- الخصائص – التطبيق)</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الطلب الاجتماعي من التعليم ( المفهوم – المزايا- العيوب – الاستخدام)</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تحليل التكلفة والعائد  ( المفهوم – التطبيق- الاستخدام)</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تقدير الاحتياجات من التعليم ( المفهوم – التطبيق- الاستخدام)</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وأسلوب الدراسات المقارنة( المفهوم – التطبيق- الاستخدام)</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تقدير الإمكانات للتعليم ( المفهوم – التطبيق- الاستخدام)</a:t>
            </a:r>
            <a:endParaRPr b="0" i="0" sz="2800" u="none" cap="none" strike="noStrike">
              <a:solidFill>
                <a:srgbClr val="0C0C0C"/>
              </a:solidFill>
              <a:latin typeface="Arial"/>
              <a:ea typeface="Arial"/>
              <a:cs typeface="Arial"/>
              <a:sym typeface="Arial"/>
            </a:endParaRPr>
          </a:p>
          <a:p>
            <a:pPr indent="0" lvl="0" marL="0" marR="0" rtl="1" algn="r">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p:txBody>
      </p:sp>
      <p:sp>
        <p:nvSpPr>
          <p:cNvPr id="545" name="Google Shape;545;p62"/>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37"/>
                                        </p:tgtEl>
                                        <p:attrNameLst>
                                          <p:attrName>style.visibility</p:attrName>
                                        </p:attrNameLst>
                                      </p:cBhvr>
                                      <p:to>
                                        <p:strVal val="visible"/>
                                      </p:to>
                                    </p:set>
                                    <p:animEffect filter="fade" transition="in">
                                      <p:cBhvr>
                                        <p:cTn dur="500"/>
                                        <p:tgtEl>
                                          <p:spTgt spid="537"/>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49" name="Shape 549"/>
        <p:cNvGrpSpPr/>
        <p:nvPr/>
      </p:nvGrpSpPr>
      <p:grpSpPr>
        <a:xfrm>
          <a:off x="0" y="0"/>
          <a:ext cx="0" cy="0"/>
          <a:chOff x="0" y="0"/>
          <a:chExt cx="0" cy="0"/>
        </a:xfrm>
      </p:grpSpPr>
      <p:grpSp>
        <p:nvGrpSpPr>
          <p:cNvPr id="550" name="Google Shape;550;p63"/>
          <p:cNvGrpSpPr/>
          <p:nvPr/>
        </p:nvGrpSpPr>
        <p:grpSpPr>
          <a:xfrm flipH="1">
            <a:off x="6977774" y="4418471"/>
            <a:ext cx="4023343" cy="923289"/>
            <a:chOff x="645649" y="1388017"/>
            <a:chExt cx="4023343" cy="923289"/>
          </a:xfrm>
        </p:grpSpPr>
        <p:sp>
          <p:nvSpPr>
            <p:cNvPr id="551" name="Google Shape;551;p63"/>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52" name="Google Shape;552;p63"/>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53" name="Google Shape;553;p63"/>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54" name="Google Shape;554;p63"/>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55" name="Google Shape;555;p63"/>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56" name="Google Shape;556;p63"/>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57" name="Google Shape;557;p63"/>
          <p:cNvSpPr/>
          <p:nvPr/>
        </p:nvSpPr>
        <p:spPr>
          <a:xfrm>
            <a:off x="85438" y="908720"/>
            <a:ext cx="11843210" cy="2246769"/>
          </a:xfrm>
          <a:prstGeom prst="rect">
            <a:avLst/>
          </a:prstGeom>
          <a:noFill/>
          <a:ln>
            <a:noFill/>
          </a:ln>
        </p:spPr>
        <p:txBody>
          <a:bodyPr anchorCtr="0" anchor="t" bIns="45700" lIns="91425" spcFirstLastPara="1" rIns="91425" wrap="square" tIns="45700">
            <a:spAutoFit/>
          </a:bodyPr>
          <a:lstStyle/>
          <a:p>
            <a:pPr indent="-342900" lvl="0" marL="342900" marR="0" rtl="1" algn="r">
              <a:lnSpc>
                <a:spcPct val="100000"/>
              </a:lnSpc>
              <a:spcBef>
                <a:spcPts val="0"/>
              </a:spcBef>
              <a:spcAft>
                <a:spcPts val="0"/>
              </a:spcAft>
              <a:buClr>
                <a:srgbClr val="000000"/>
              </a:buClr>
              <a:buSzPts val="2800"/>
              <a:buFont typeface="Arial"/>
              <a:buChar char="•"/>
            </a:pPr>
            <a:r>
              <a:rPr b="1" i="0" lang="en-US" sz="2800" u="none" cap="none" strike="noStrike">
                <a:solidFill>
                  <a:srgbClr val="0C0C0C"/>
                </a:solidFill>
                <a:latin typeface="Arial"/>
                <a:ea typeface="Arial"/>
                <a:cs typeface="Arial"/>
                <a:sym typeface="Arial"/>
              </a:rPr>
              <a:t>ثانيا: المداخل المعاصرة للتخطيط التربوي ومنها:-</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تحليل النظم لتخطيط التعليم ( المفهوم- </a:t>
            </a:r>
            <a:r>
              <a:rPr b="1" lang="en-US" sz="2800">
                <a:solidFill>
                  <a:srgbClr val="0C0C0C"/>
                </a:solidFill>
              </a:rPr>
              <a:t>الأنواع</a:t>
            </a:r>
            <a:r>
              <a:rPr b="1" i="0" lang="en-US" sz="2800" u="none" cap="none" strike="noStrike">
                <a:solidFill>
                  <a:srgbClr val="0C0C0C"/>
                </a:solidFill>
                <a:latin typeface="Arial"/>
                <a:ea typeface="Arial"/>
                <a:cs typeface="Arial"/>
                <a:sym typeface="Arial"/>
              </a:rPr>
              <a:t>- </a:t>
            </a:r>
            <a:r>
              <a:rPr b="1" lang="en-US" sz="2800">
                <a:solidFill>
                  <a:srgbClr val="0C0C0C"/>
                </a:solidFill>
              </a:rPr>
              <a:t>الأهمية</a:t>
            </a:r>
            <a:r>
              <a:rPr b="1" i="0" lang="en-US" sz="2800" u="none" cap="none" strike="noStrike">
                <a:solidFill>
                  <a:srgbClr val="0C0C0C"/>
                </a:solidFill>
                <a:latin typeface="Arial"/>
                <a:ea typeface="Arial"/>
                <a:cs typeface="Arial"/>
                <a:sym typeface="Arial"/>
              </a:rPr>
              <a:t>- </a:t>
            </a:r>
            <a:r>
              <a:rPr b="1" lang="en-US" sz="2800">
                <a:solidFill>
                  <a:srgbClr val="0C0C0C"/>
                </a:solidFill>
              </a:rPr>
              <a:t>الأهداف</a:t>
            </a:r>
            <a:r>
              <a:rPr b="1" i="0" lang="en-US" sz="2800" u="none" cap="none" strike="noStrike">
                <a:solidFill>
                  <a:srgbClr val="0C0C0C"/>
                </a:solidFill>
                <a:latin typeface="Arial"/>
                <a:ea typeface="Arial"/>
                <a:cs typeface="Arial"/>
                <a:sym typeface="Arial"/>
              </a:rPr>
              <a:t>- الخصائص – التطبيق</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النماذج لتخطيط التعليم (المفهوم- </a:t>
            </a:r>
            <a:r>
              <a:rPr b="1" lang="en-US" sz="2800">
                <a:solidFill>
                  <a:srgbClr val="0C0C0C"/>
                </a:solidFill>
              </a:rPr>
              <a:t>الأنواع</a:t>
            </a:r>
            <a:r>
              <a:rPr b="1" i="0" lang="en-US" sz="2800" u="none" cap="none" strike="noStrike">
                <a:solidFill>
                  <a:srgbClr val="0C0C0C"/>
                </a:solidFill>
                <a:latin typeface="Arial"/>
                <a:ea typeface="Arial"/>
                <a:cs typeface="Arial"/>
                <a:sym typeface="Arial"/>
              </a:rPr>
              <a:t>- </a:t>
            </a:r>
            <a:r>
              <a:rPr b="1" lang="en-US" sz="2800">
                <a:solidFill>
                  <a:srgbClr val="0C0C0C"/>
                </a:solidFill>
              </a:rPr>
              <a:t>الأهمية</a:t>
            </a:r>
            <a:r>
              <a:rPr b="1" i="0" lang="en-US" sz="2800" u="none" cap="none" strike="noStrike">
                <a:solidFill>
                  <a:srgbClr val="0C0C0C"/>
                </a:solidFill>
                <a:latin typeface="Arial"/>
                <a:ea typeface="Arial"/>
                <a:cs typeface="Arial"/>
                <a:sym typeface="Arial"/>
              </a:rPr>
              <a:t>- </a:t>
            </a:r>
            <a:r>
              <a:rPr b="1" lang="en-US" sz="2800">
                <a:solidFill>
                  <a:srgbClr val="0C0C0C"/>
                </a:solidFill>
              </a:rPr>
              <a:t>الأهداف</a:t>
            </a:r>
            <a:r>
              <a:rPr b="1" i="0" lang="en-US" sz="2800" u="none" cap="none" strike="noStrike">
                <a:solidFill>
                  <a:srgbClr val="0C0C0C"/>
                </a:solidFill>
                <a:latin typeface="Arial"/>
                <a:ea typeface="Arial"/>
                <a:cs typeface="Arial"/>
                <a:sym typeface="Arial"/>
              </a:rPr>
              <a:t>- الخصائص – التطبيق</a:t>
            </a:r>
            <a:endParaRPr b="0" i="0" sz="2800" u="none" cap="none" strike="noStrike">
              <a:solidFill>
                <a:srgbClr val="0C0C0C"/>
              </a:solidFill>
              <a:latin typeface="Arial"/>
              <a:ea typeface="Arial"/>
              <a:cs typeface="Arial"/>
              <a:sym typeface="Arial"/>
            </a:endParaRPr>
          </a:p>
          <a:p>
            <a:pPr indent="-342900" lvl="0" marL="342900" marR="0" rtl="1" algn="r">
              <a:lnSpc>
                <a:spcPct val="100000"/>
              </a:lnSpc>
              <a:spcBef>
                <a:spcPts val="0"/>
              </a:spcBef>
              <a:spcAft>
                <a:spcPts val="0"/>
              </a:spcAft>
              <a:buClr>
                <a:srgbClr val="000000"/>
              </a:buClr>
              <a:buSzPts val="2800"/>
              <a:buFont typeface="Noto Sans Symbols"/>
              <a:buChar char="▪"/>
            </a:pPr>
            <a:r>
              <a:rPr b="1" i="0" lang="en-US" sz="2800" u="none" cap="none" strike="noStrike">
                <a:solidFill>
                  <a:srgbClr val="0C0C0C"/>
                </a:solidFill>
                <a:latin typeface="Arial"/>
                <a:ea typeface="Arial"/>
                <a:cs typeface="Arial"/>
                <a:sym typeface="Arial"/>
              </a:rPr>
              <a:t>مدخل الاقتصاد المعرفي لتخطيط التعليم (المفهوم- الانواع- </a:t>
            </a:r>
            <a:r>
              <a:rPr b="1" lang="en-US" sz="2800">
                <a:solidFill>
                  <a:srgbClr val="0C0C0C"/>
                </a:solidFill>
              </a:rPr>
              <a:t>الأهمية</a:t>
            </a:r>
            <a:r>
              <a:rPr b="1" i="0" lang="en-US" sz="2800" u="none" cap="none" strike="noStrike">
                <a:solidFill>
                  <a:srgbClr val="0C0C0C"/>
                </a:solidFill>
                <a:latin typeface="Arial"/>
                <a:ea typeface="Arial"/>
                <a:cs typeface="Arial"/>
                <a:sym typeface="Arial"/>
              </a:rPr>
              <a:t>- </a:t>
            </a:r>
            <a:r>
              <a:rPr b="1" lang="en-US" sz="2800">
                <a:solidFill>
                  <a:srgbClr val="0C0C0C"/>
                </a:solidFill>
              </a:rPr>
              <a:t>الأهداف</a:t>
            </a:r>
            <a:r>
              <a:rPr b="1" i="0" lang="en-US" sz="2800" u="none" cap="none" strike="noStrike">
                <a:solidFill>
                  <a:srgbClr val="0C0C0C"/>
                </a:solidFill>
                <a:latin typeface="Arial"/>
                <a:ea typeface="Arial"/>
                <a:cs typeface="Arial"/>
                <a:sym typeface="Arial"/>
              </a:rPr>
              <a:t>- الخصائص – التطبيق</a:t>
            </a:r>
            <a:endParaRPr b="0" i="0" sz="2800" u="none" cap="none" strike="noStrike">
              <a:solidFill>
                <a:srgbClr val="0C0C0C"/>
              </a:solidFill>
              <a:latin typeface="Arial"/>
              <a:ea typeface="Arial"/>
              <a:cs typeface="Arial"/>
              <a:sym typeface="Arial"/>
            </a:endParaRPr>
          </a:p>
          <a:p>
            <a:pPr indent="0" lvl="0" marL="0" marR="0" rtl="1" algn="r">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p:txBody>
      </p:sp>
      <p:sp>
        <p:nvSpPr>
          <p:cNvPr id="558" name="Google Shape;558;p63"/>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50"/>
                                        </p:tgtEl>
                                        <p:attrNameLst>
                                          <p:attrName>style.visibility</p:attrName>
                                        </p:attrNameLst>
                                      </p:cBhvr>
                                      <p:to>
                                        <p:strVal val="visible"/>
                                      </p:to>
                                    </p:set>
                                    <p:animEffect filter="fade" transition="in">
                                      <p:cBhvr>
                                        <p:cTn dur="500"/>
                                        <p:tgtEl>
                                          <p:spTgt spid="550"/>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2" name="Shape 562"/>
        <p:cNvGrpSpPr/>
        <p:nvPr/>
      </p:nvGrpSpPr>
      <p:grpSpPr>
        <a:xfrm>
          <a:off x="0" y="0"/>
          <a:ext cx="0" cy="0"/>
          <a:chOff x="0" y="0"/>
          <a:chExt cx="0" cy="0"/>
        </a:xfrm>
      </p:grpSpPr>
      <p:grpSp>
        <p:nvGrpSpPr>
          <p:cNvPr id="563" name="Google Shape;563;p64"/>
          <p:cNvGrpSpPr/>
          <p:nvPr/>
        </p:nvGrpSpPr>
        <p:grpSpPr>
          <a:xfrm flipH="1">
            <a:off x="6977774" y="4418471"/>
            <a:ext cx="4023343" cy="923289"/>
            <a:chOff x="645649" y="1388017"/>
            <a:chExt cx="4023343" cy="923289"/>
          </a:xfrm>
        </p:grpSpPr>
        <p:sp>
          <p:nvSpPr>
            <p:cNvPr id="564" name="Google Shape;564;p64"/>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65" name="Google Shape;565;p64"/>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66" name="Google Shape;566;p64"/>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67" name="Google Shape;567;p64"/>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68" name="Google Shape;568;p64"/>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69" name="Google Shape;569;p64"/>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70" name="Google Shape;570;p64"/>
          <p:cNvSpPr/>
          <p:nvPr/>
        </p:nvSpPr>
        <p:spPr>
          <a:xfrm>
            <a:off x="1775520" y="836712"/>
            <a:ext cx="9721080" cy="3539430"/>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lang="en-US" sz="2800"/>
              <a:t>أسئلة</a:t>
            </a:r>
            <a:r>
              <a:rPr b="1" i="0" lang="en-US" sz="2800" u="none" cap="none" strike="noStrike">
                <a:solidFill>
                  <a:srgbClr val="000000"/>
                </a:solidFill>
                <a:latin typeface="Arial"/>
                <a:ea typeface="Arial"/>
                <a:cs typeface="Arial"/>
                <a:sym typeface="Arial"/>
              </a:rPr>
              <a:t> للمراجعة </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قارن بين الاقتصاد المعرفي والتقليدي؟</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ما هي خطوات </a:t>
            </a:r>
            <a:r>
              <a:rPr b="1" lang="en-US" sz="2800">
                <a:solidFill>
                  <a:srgbClr val="0C0C0C"/>
                </a:solidFill>
              </a:rPr>
              <a:t>إدارة</a:t>
            </a:r>
            <a:r>
              <a:rPr b="1" i="0" lang="en-US" sz="2800" u="none" cap="none" strike="noStrike">
                <a:solidFill>
                  <a:srgbClr val="0C0C0C"/>
                </a:solidFill>
                <a:latin typeface="Arial"/>
                <a:ea typeface="Arial"/>
                <a:cs typeface="Arial"/>
                <a:sym typeface="Arial"/>
              </a:rPr>
              <a:t> المعرفة؟</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ما دور الاقتصاد المعرفي في تطوير التعليم والعكس؟</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ما مدخل النظم وكيف يمكن تطبيقه للتخطيط للتعليم؟</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ما الفرق بين </a:t>
            </a:r>
            <a:r>
              <a:rPr b="1" lang="en-US" sz="2800">
                <a:solidFill>
                  <a:srgbClr val="0C0C0C"/>
                </a:solidFill>
              </a:rPr>
              <a:t>أسلوب</a:t>
            </a:r>
            <a:r>
              <a:rPr b="1" i="0" lang="en-US" sz="2800" u="none" cap="none" strike="noStrike">
                <a:solidFill>
                  <a:srgbClr val="0C0C0C"/>
                </a:solidFill>
                <a:latin typeface="Arial"/>
                <a:ea typeface="Arial"/>
                <a:cs typeface="Arial"/>
                <a:sym typeface="Arial"/>
              </a:rPr>
              <a:t> النظم والنماذج في التخطيط التربوي؟</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هل الدراسات المقارنة يتم تطبيقها في جميع الظروف . ناقش</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قارن بين </a:t>
            </a:r>
            <a:r>
              <a:rPr b="1" lang="en-US" sz="2800">
                <a:solidFill>
                  <a:srgbClr val="0C0C0C"/>
                </a:solidFill>
              </a:rPr>
              <a:t>أسلوب</a:t>
            </a:r>
            <a:r>
              <a:rPr b="1" i="0" lang="en-US" sz="2800" u="none" cap="none" strike="noStrike">
                <a:solidFill>
                  <a:srgbClr val="0C0C0C"/>
                </a:solidFill>
                <a:latin typeface="Arial"/>
                <a:ea typeface="Arial"/>
                <a:cs typeface="Arial"/>
                <a:sym typeface="Arial"/>
              </a:rPr>
              <a:t> الطلب الاجتماعي للتعليم </a:t>
            </a:r>
            <a:r>
              <a:rPr b="1" lang="en-US" sz="2800">
                <a:solidFill>
                  <a:srgbClr val="0C0C0C"/>
                </a:solidFill>
              </a:rPr>
              <a:t>و التكلفة</a:t>
            </a:r>
            <a:r>
              <a:rPr b="1" i="0" lang="en-US" sz="2800" u="none" cap="none" strike="noStrike">
                <a:solidFill>
                  <a:srgbClr val="0C0C0C"/>
                </a:solidFill>
                <a:latin typeface="Arial"/>
                <a:ea typeface="Arial"/>
                <a:cs typeface="Arial"/>
                <a:sym typeface="Arial"/>
              </a:rPr>
              <a:t> والعائد؟</a:t>
            </a:r>
            <a:endParaRPr b="0" i="0" sz="2800" u="none" cap="none" strike="noStrike">
              <a:solidFill>
                <a:srgbClr val="0C0C0C"/>
              </a:solidFill>
              <a:latin typeface="Arial"/>
              <a:ea typeface="Arial"/>
              <a:cs typeface="Arial"/>
              <a:sym typeface="Arial"/>
            </a:endParaRPr>
          </a:p>
        </p:txBody>
      </p:sp>
      <p:sp>
        <p:nvSpPr>
          <p:cNvPr id="571" name="Google Shape;571;p64"/>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63"/>
                                        </p:tgtEl>
                                        <p:attrNameLst>
                                          <p:attrName>style.visibility</p:attrName>
                                        </p:attrNameLst>
                                      </p:cBhvr>
                                      <p:to>
                                        <p:strVal val="visible"/>
                                      </p:to>
                                    </p:set>
                                    <p:animEffect filter="fade" transition="in">
                                      <p:cBhvr>
                                        <p:cTn dur="500"/>
                                        <p:tgtEl>
                                          <p:spTgt spid="563"/>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5" name="Shape 575"/>
        <p:cNvGrpSpPr/>
        <p:nvPr/>
      </p:nvGrpSpPr>
      <p:grpSpPr>
        <a:xfrm>
          <a:off x="0" y="0"/>
          <a:ext cx="0" cy="0"/>
          <a:chOff x="0" y="0"/>
          <a:chExt cx="0" cy="0"/>
        </a:xfrm>
      </p:grpSpPr>
      <p:grpSp>
        <p:nvGrpSpPr>
          <p:cNvPr id="576" name="Google Shape;576;p65"/>
          <p:cNvGrpSpPr/>
          <p:nvPr/>
        </p:nvGrpSpPr>
        <p:grpSpPr>
          <a:xfrm flipH="1">
            <a:off x="6977774" y="4418471"/>
            <a:ext cx="4023343" cy="923289"/>
            <a:chOff x="645649" y="1388017"/>
            <a:chExt cx="4023343" cy="923289"/>
          </a:xfrm>
        </p:grpSpPr>
        <p:sp>
          <p:nvSpPr>
            <p:cNvPr id="577" name="Google Shape;577;p65"/>
            <p:cNvSpPr txBox="1"/>
            <p:nvPr/>
          </p:nvSpPr>
          <p:spPr>
            <a:xfrm>
              <a:off x="645649" y="1388017"/>
              <a:ext cx="3150722" cy="595035"/>
            </a:xfrm>
            <a:prstGeom prst="rect">
              <a:avLst/>
            </a:prstGeom>
            <a:noFill/>
            <a:ln>
              <a:noFill/>
            </a:ln>
          </p:spPr>
          <p:txBody>
            <a:bodyPr anchorCtr="0" anchor="t" bIns="45700" lIns="91425" spcFirstLastPara="1" rIns="91425" wrap="square" tIns="45700">
              <a:spAutoFit/>
            </a:bodyPr>
            <a:lstStyle/>
            <a:p>
              <a:pPr indent="0" lvl="0" marL="0" marR="0" rtl="0" algn="r">
                <a:lnSpc>
                  <a:spcPct val="80000"/>
                </a:lnSpc>
                <a:spcBef>
                  <a:spcPts val="0"/>
                </a:spcBef>
                <a:spcAft>
                  <a:spcPts val="0"/>
                </a:spcAft>
                <a:buNone/>
              </a:pPr>
              <a:r>
                <a:rPr b="0" i="0" lang="en-US" sz="2000" u="none" cap="none" strike="noStrike">
                  <a:solidFill>
                    <a:srgbClr val="FFFFFF"/>
                  </a:solidFill>
                  <a:latin typeface="Calibri"/>
                  <a:ea typeface="Calibri"/>
                  <a:cs typeface="Calibri"/>
                  <a:sym typeface="Calibri"/>
                </a:rPr>
                <a:t>Insert Your Amazing Statement Here</a:t>
              </a:r>
              <a:endParaRPr b="0" i="0" sz="1400" u="none" cap="none" strike="noStrike">
                <a:solidFill>
                  <a:srgbClr val="000000"/>
                </a:solidFill>
                <a:latin typeface="Arial"/>
                <a:ea typeface="Arial"/>
                <a:cs typeface="Arial"/>
                <a:sym typeface="Arial"/>
              </a:endParaRPr>
            </a:p>
          </p:txBody>
        </p:sp>
        <p:sp>
          <p:nvSpPr>
            <p:cNvPr id="578" name="Google Shape;578;p65"/>
            <p:cNvSpPr/>
            <p:nvPr/>
          </p:nvSpPr>
          <p:spPr>
            <a:xfrm>
              <a:off x="645651" y="1923548"/>
              <a:ext cx="4023341" cy="387758"/>
            </a:xfrm>
            <a:prstGeom prst="rect">
              <a:avLst/>
            </a:prstGeom>
            <a:noFill/>
            <a:ln>
              <a:noFill/>
            </a:ln>
          </p:spPr>
          <p:txBody>
            <a:bodyPr anchorCtr="0" anchor="t" bIns="45700" lIns="91425" spcFirstLastPara="1" rIns="91425" wrap="square" tIns="45700">
              <a:spAutoFit/>
            </a:bodyPr>
            <a:lstStyle/>
            <a:p>
              <a:pPr indent="0" lvl="0" marL="0" marR="0" rtl="0" algn="r">
                <a:lnSpc>
                  <a:spcPct val="120000"/>
                </a:lnSpc>
                <a:spcBef>
                  <a:spcPts val="0"/>
                </a:spcBef>
                <a:spcAft>
                  <a:spcPts val="0"/>
                </a:spcAft>
                <a:buNone/>
              </a:pPr>
              <a:r>
                <a:rPr b="0" i="0" lang="en-US" sz="1600" u="none" cap="none" strike="noStrike">
                  <a:solidFill>
                    <a:srgbClr val="FFFFFF"/>
                  </a:solidFill>
                  <a:latin typeface="Calibri"/>
                  <a:ea typeface="Calibri"/>
                  <a:cs typeface="Calibri"/>
                  <a:sym typeface="Calibri"/>
                </a:rPr>
                <a:t>A wonderful serenity has taken possession</a:t>
              </a:r>
              <a:endParaRPr b="0" i="0" sz="1400" u="none" cap="none" strike="noStrike">
                <a:solidFill>
                  <a:srgbClr val="000000"/>
                </a:solidFill>
                <a:latin typeface="Arial"/>
                <a:ea typeface="Arial"/>
                <a:cs typeface="Arial"/>
                <a:sym typeface="Arial"/>
              </a:endParaRPr>
            </a:p>
          </p:txBody>
        </p:sp>
      </p:grpSp>
      <p:sp>
        <p:nvSpPr>
          <p:cNvPr id="579" name="Google Shape;579;p65"/>
          <p:cNvSpPr/>
          <p:nvPr/>
        </p:nvSpPr>
        <p:spPr>
          <a:xfrm>
            <a:off x="2282118" y="553594"/>
            <a:ext cx="9910131" cy="45720"/>
          </a:xfrm>
          <a:prstGeom prst="rect">
            <a:avLst/>
          </a:prstGeom>
          <a:solidFill>
            <a:srgbClr val="8E5A6D"/>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None/>
            </a:pPr>
            <a:r>
              <a:t/>
            </a:r>
            <a:endParaRPr b="0" i="0" sz="1800" u="none" cap="none" strike="noStrike">
              <a:solidFill>
                <a:srgbClr val="FFFFFF"/>
              </a:solidFill>
              <a:latin typeface="Calibri"/>
              <a:ea typeface="Calibri"/>
              <a:cs typeface="Calibri"/>
              <a:sym typeface="Calibri"/>
            </a:endParaRPr>
          </a:p>
        </p:txBody>
      </p:sp>
      <p:pic>
        <p:nvPicPr>
          <p:cNvPr id="580" name="Google Shape;580;p65"/>
          <p:cNvPicPr preferRelativeResize="0"/>
          <p:nvPr/>
        </p:nvPicPr>
        <p:blipFill rotWithShape="1">
          <a:blip r:embed="rId3">
            <a:alphaModFix/>
          </a:blip>
          <a:srcRect b="0" l="0" r="0" t="0"/>
          <a:stretch/>
        </p:blipFill>
        <p:spPr>
          <a:xfrm>
            <a:off x="245860" y="-372928"/>
            <a:ext cx="2036258" cy="1800993"/>
          </a:xfrm>
          <a:prstGeom prst="rect">
            <a:avLst/>
          </a:prstGeom>
          <a:noFill/>
          <a:ln>
            <a:noFill/>
          </a:ln>
        </p:spPr>
      </p:pic>
      <p:pic>
        <p:nvPicPr>
          <p:cNvPr id="581" name="Google Shape;581;p65"/>
          <p:cNvPicPr preferRelativeResize="0"/>
          <p:nvPr/>
        </p:nvPicPr>
        <p:blipFill rotWithShape="1">
          <a:blip r:embed="rId4">
            <a:alphaModFix/>
          </a:blip>
          <a:srcRect b="0" l="0" r="0" t="0"/>
          <a:stretch/>
        </p:blipFill>
        <p:spPr>
          <a:xfrm>
            <a:off x="85438" y="6223794"/>
            <a:ext cx="2167470" cy="591661"/>
          </a:xfrm>
          <a:prstGeom prst="rect">
            <a:avLst/>
          </a:prstGeom>
          <a:noFill/>
          <a:ln>
            <a:noFill/>
          </a:ln>
        </p:spPr>
      </p:pic>
      <p:pic>
        <p:nvPicPr>
          <p:cNvPr id="582" name="Google Shape;582;p65"/>
          <p:cNvPicPr preferRelativeResize="0"/>
          <p:nvPr/>
        </p:nvPicPr>
        <p:blipFill rotWithShape="1">
          <a:blip r:embed="rId5">
            <a:alphaModFix/>
          </a:blip>
          <a:srcRect b="0" l="0" r="0" t="0"/>
          <a:stretch/>
        </p:blipFill>
        <p:spPr>
          <a:xfrm>
            <a:off x="10133005" y="6476270"/>
            <a:ext cx="1879649" cy="309233"/>
          </a:xfrm>
          <a:prstGeom prst="rect">
            <a:avLst/>
          </a:prstGeom>
          <a:noFill/>
          <a:ln>
            <a:noFill/>
          </a:ln>
        </p:spPr>
      </p:pic>
      <p:sp>
        <p:nvSpPr>
          <p:cNvPr id="583" name="Google Shape;583;p65"/>
          <p:cNvSpPr/>
          <p:nvPr/>
        </p:nvSpPr>
        <p:spPr>
          <a:xfrm>
            <a:off x="85438" y="908720"/>
            <a:ext cx="11843210" cy="2246769"/>
          </a:xfrm>
          <a:prstGeom prst="rect">
            <a:avLst/>
          </a:prstGeom>
          <a:noFill/>
          <a:ln>
            <a:noFill/>
          </a:ln>
        </p:spPr>
        <p:txBody>
          <a:bodyPr anchorCtr="0" anchor="t" bIns="45700" lIns="91425" spcFirstLastPara="1" rIns="91425" wrap="square" tIns="45700">
            <a:spAutoFit/>
          </a:bodyPr>
          <a:lstStyle/>
          <a:p>
            <a:pPr indent="0" lvl="0" marL="0" marR="0" rtl="1" algn="r">
              <a:lnSpc>
                <a:spcPct val="100000"/>
              </a:lnSpc>
              <a:spcBef>
                <a:spcPts val="0"/>
              </a:spcBef>
              <a:spcAft>
                <a:spcPts val="0"/>
              </a:spcAft>
              <a:buNone/>
            </a:pPr>
            <a:r>
              <a:rPr b="1" i="0" lang="en-US" sz="2800" u="none" cap="none" strike="noStrike">
                <a:solidFill>
                  <a:srgbClr val="000000"/>
                </a:solidFill>
                <a:latin typeface="Arial"/>
                <a:ea typeface="Arial"/>
                <a:cs typeface="Arial"/>
                <a:sym typeface="Arial"/>
              </a:rPr>
              <a:t>مصادر المحاضرة: الرجاء الاطلاع على المصادر التالية</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1- التخطيط التربوي المعاصر، صالح أحمد عبابنه، دار المسيرة، 2015 ، ط،1 .</a:t>
            </a:r>
            <a:endParaRPr/>
          </a:p>
          <a:p>
            <a:pPr indent="0" lvl="0" marL="0" marR="0" rtl="1" algn="r">
              <a:lnSpc>
                <a:spcPct val="100000"/>
              </a:lnSpc>
              <a:spcBef>
                <a:spcPts val="0"/>
              </a:spcBef>
              <a:spcAft>
                <a:spcPts val="0"/>
              </a:spcAft>
              <a:buNone/>
            </a:pPr>
            <a:r>
              <a:rPr b="1" i="0" lang="en-US" sz="2800" u="none" cap="none" strike="noStrike">
                <a:solidFill>
                  <a:srgbClr val="0C0C0C"/>
                </a:solidFill>
                <a:latin typeface="Arial"/>
                <a:ea typeface="Arial"/>
                <a:cs typeface="Arial"/>
                <a:sym typeface="Arial"/>
              </a:rPr>
              <a:t>2- </a:t>
            </a:r>
            <a:r>
              <a:rPr b="1" lang="en-US" sz="2800">
                <a:solidFill>
                  <a:srgbClr val="0C0C0C"/>
                </a:solidFill>
              </a:rPr>
              <a:t>التخطيط</a:t>
            </a:r>
            <a:r>
              <a:rPr b="1" i="0" lang="en-US" sz="2800" u="none" cap="none" strike="noStrike">
                <a:solidFill>
                  <a:srgbClr val="0C0C0C"/>
                </a:solidFill>
                <a:latin typeface="Arial"/>
                <a:ea typeface="Arial"/>
                <a:cs typeface="Arial"/>
                <a:sym typeface="Arial"/>
              </a:rPr>
              <a:t> للتنمية المستدامة، محمد مخلص، حامد الشراري، دار ابن رشد، الرياض، 2023.</a:t>
            </a:r>
            <a:endParaRPr/>
          </a:p>
          <a:p>
            <a:pPr indent="0" lvl="0" marL="0" marR="0" rtl="1" algn="r">
              <a:lnSpc>
                <a:spcPct val="100000"/>
              </a:lnSpc>
              <a:spcBef>
                <a:spcPts val="0"/>
              </a:spcBef>
              <a:spcAft>
                <a:spcPts val="0"/>
              </a:spcAft>
              <a:buNone/>
            </a:pPr>
            <a:r>
              <a:t/>
            </a:r>
            <a:endParaRPr b="0" i="0" sz="2800" u="none" cap="none" strike="noStrike">
              <a:solidFill>
                <a:srgbClr val="0C0C0C"/>
              </a:solidFill>
              <a:latin typeface="Arial"/>
              <a:ea typeface="Arial"/>
              <a:cs typeface="Arial"/>
              <a:sym typeface="Arial"/>
            </a:endParaRPr>
          </a:p>
          <a:p>
            <a:pPr indent="0" lvl="0" marL="0" marR="0" rtl="1" algn="r">
              <a:lnSpc>
                <a:spcPct val="100000"/>
              </a:lnSpc>
              <a:spcBef>
                <a:spcPts val="0"/>
              </a:spcBef>
              <a:spcAft>
                <a:spcPts val="0"/>
              </a:spcAft>
              <a:buNone/>
            </a:pPr>
            <a:r>
              <a:t/>
            </a:r>
            <a:endParaRPr b="0" i="0" sz="2800" u="none" cap="none" strike="noStrike">
              <a:solidFill>
                <a:srgbClr val="000000"/>
              </a:solidFill>
              <a:latin typeface="Arial"/>
              <a:ea typeface="Arial"/>
              <a:cs typeface="Arial"/>
              <a:sym typeface="Arial"/>
            </a:endParaRPr>
          </a:p>
        </p:txBody>
      </p:sp>
      <p:sp>
        <p:nvSpPr>
          <p:cNvPr id="584" name="Google Shape;584;p65"/>
          <p:cNvSpPr/>
          <p:nvPr/>
        </p:nvSpPr>
        <p:spPr>
          <a:xfrm>
            <a:off x="3287688" y="5877272"/>
            <a:ext cx="5400599" cy="588724"/>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rgbClr val="2D3956"/>
                </a:solidFill>
                <a:latin typeface="Tajawal Medium"/>
                <a:ea typeface="Tajawal Medium"/>
                <a:cs typeface="Tajawal Medium"/>
                <a:sym typeface="Tajawal Medium"/>
              </a:rPr>
              <a:t>المحاضرة الثالثة: التخطيط التربوي712</a:t>
            </a:r>
            <a:endParaRPr b="0" i="0" sz="1400" u="none" cap="none" strike="noStrike">
              <a:solidFill>
                <a:srgbClr val="000000"/>
              </a:solidFill>
              <a:latin typeface="Arial"/>
              <a:ea typeface="Arial"/>
              <a:cs typeface="Arial"/>
              <a:sym typeface="Arial"/>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500"/>
                                  </p:stCondLst>
                                  <p:childTnLst>
                                    <p:set>
                                      <p:cBhvr>
                                        <p:cTn dur="1" fill="hold">
                                          <p:stCondLst>
                                            <p:cond delay="0"/>
                                          </p:stCondLst>
                                        </p:cTn>
                                        <p:tgtEl>
                                          <p:spTgt spid="576"/>
                                        </p:tgtEl>
                                        <p:attrNameLst>
                                          <p:attrName>style.visibility</p:attrName>
                                        </p:attrNameLst>
                                      </p:cBhvr>
                                      <p:to>
                                        <p:strVal val="visible"/>
                                      </p:to>
                                    </p:set>
                                    <p:animEffect filter="fade" transition="in">
                                      <p:cBhvr>
                                        <p:cTn dur="500"/>
                                        <p:tgtEl>
                                          <p:spTgt spid="576"/>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8" name="Shape 588"/>
        <p:cNvGrpSpPr/>
        <p:nvPr/>
      </p:nvGrpSpPr>
      <p:grpSpPr>
        <a:xfrm>
          <a:off x="0" y="0"/>
          <a:ext cx="0" cy="0"/>
          <a:chOff x="0" y="0"/>
          <a:chExt cx="0" cy="0"/>
        </a:xfrm>
      </p:grpSpPr>
      <p:pic>
        <p:nvPicPr>
          <p:cNvPr id="589" name="Google Shape;589;p8"/>
          <p:cNvPicPr preferRelativeResize="0"/>
          <p:nvPr/>
        </p:nvPicPr>
        <p:blipFill rotWithShape="1">
          <a:blip r:embed="rId3">
            <a:alphaModFix/>
          </a:blip>
          <a:srcRect b="0" l="0" r="0" t="0"/>
          <a:stretch/>
        </p:blipFill>
        <p:spPr>
          <a:xfrm>
            <a:off x="0" y="7112"/>
            <a:ext cx="12192000" cy="6843776"/>
          </a:xfrm>
          <a:prstGeom prst="rect">
            <a:avLst/>
          </a:prstGeom>
          <a:noFill/>
          <a:ln>
            <a:noFill/>
          </a:ln>
        </p:spPr>
      </p:pic>
      <p:sp>
        <p:nvSpPr>
          <p:cNvPr id="590" name="Google Shape;590;p8"/>
          <p:cNvSpPr/>
          <p:nvPr/>
        </p:nvSpPr>
        <p:spPr>
          <a:xfrm flipH="1">
            <a:off x="6512643" y="3153103"/>
            <a:ext cx="5679355" cy="2364130"/>
          </a:xfrm>
          <a:prstGeom prst="rtTriangle">
            <a:avLst/>
          </a:prstGeom>
          <a:solidFill>
            <a:srgbClr val="669BBC">
              <a:alpha val="7647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Arial"/>
              <a:buNone/>
            </a:pPr>
            <a:r>
              <a:rPr lang="en-US" sz="3600">
                <a:solidFill>
                  <a:schemeClr val="lt1"/>
                </a:solidFill>
                <a:latin typeface="Calibri"/>
                <a:ea typeface="Calibri"/>
                <a:cs typeface="Calibri"/>
                <a:sym typeface="Calibri"/>
              </a:rPr>
              <a:t>انتهت</a:t>
            </a:r>
            <a:r>
              <a:rPr b="0" i="0" lang="en-US" sz="3600" u="none" cap="none" strike="noStrike">
                <a:solidFill>
                  <a:schemeClr val="lt1"/>
                </a:solidFill>
                <a:latin typeface="Calibri"/>
                <a:ea typeface="Calibri"/>
                <a:cs typeface="Calibri"/>
                <a:sym typeface="Calibri"/>
              </a:rPr>
              <a:t> المحاضرة مع تمنياتي للجميع بالتوفيق</a:t>
            </a:r>
            <a:endParaRPr b="0" i="0" sz="3600" u="none" cap="none" strike="noStrike">
              <a:solidFill>
                <a:schemeClr val="lt1"/>
              </a:solidFill>
              <a:latin typeface="Calibri"/>
              <a:ea typeface="Calibri"/>
              <a:cs typeface="Calibri"/>
              <a:sym typeface="Calibri"/>
            </a:endParaRPr>
          </a:p>
        </p:txBody>
      </p:sp>
      <p:sp>
        <p:nvSpPr>
          <p:cNvPr id="591" name="Google Shape;591;p8"/>
          <p:cNvSpPr txBox="1"/>
          <p:nvPr/>
        </p:nvSpPr>
        <p:spPr>
          <a:xfrm>
            <a:off x="582006" y="5707075"/>
            <a:ext cx="4524565" cy="92333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5400"/>
              <a:buFont typeface="Arial"/>
              <a:buNone/>
            </a:pPr>
            <a:r>
              <a:rPr b="1" i="0" lang="en-US" sz="5400" u="none" cap="none" strike="noStrike">
                <a:solidFill>
                  <a:schemeClr val="lt1"/>
                </a:solidFill>
                <a:latin typeface="Tajawal Medium"/>
                <a:ea typeface="Tajawal Medium"/>
                <a:cs typeface="Tajawal Medium"/>
                <a:sym typeface="Tajawal Medium"/>
              </a:rPr>
              <a:t>Thank You</a:t>
            </a:r>
            <a:endParaRPr b="0" i="0" sz="1400" u="none" cap="none" strike="noStrike">
              <a:solidFill>
                <a:srgbClr val="000000"/>
              </a:solidFill>
              <a:latin typeface="Arial"/>
              <a:ea typeface="Arial"/>
              <a:cs typeface="Arial"/>
              <a:sym typeface="Arial"/>
            </a:endParaRPr>
          </a:p>
        </p:txBody>
      </p:sp>
      <p:pic>
        <p:nvPicPr>
          <p:cNvPr id="592" name="Google Shape;592;p8"/>
          <p:cNvPicPr preferRelativeResize="0"/>
          <p:nvPr/>
        </p:nvPicPr>
        <p:blipFill rotWithShape="1">
          <a:blip r:embed="rId4">
            <a:alphaModFix/>
          </a:blip>
          <a:srcRect b="0" l="0" r="0" t="0"/>
          <a:stretch/>
        </p:blipFill>
        <p:spPr>
          <a:xfrm>
            <a:off x="9576180" y="6168740"/>
            <a:ext cx="2279266" cy="384052"/>
          </a:xfrm>
          <a:prstGeom prst="rect">
            <a:avLst/>
          </a:prstGeom>
          <a:noFill/>
          <a:ln>
            <a:noFill/>
          </a:ln>
        </p:spPr>
      </p:pic>
      <p:sp>
        <p:nvSpPr>
          <p:cNvPr id="593" name="Google Shape;593;p8"/>
          <p:cNvSpPr/>
          <p:nvPr/>
        </p:nvSpPr>
        <p:spPr>
          <a:xfrm flipH="1" rot="5400000">
            <a:off x="-2058944" y="4401414"/>
            <a:ext cx="3801492" cy="1097456"/>
          </a:xfrm>
          <a:custGeom>
            <a:rect b="b" l="l" r="r" t="t"/>
            <a:pathLst>
              <a:path extrusionOk="0" h="1097456" w="3801492">
                <a:moveTo>
                  <a:pt x="0" y="1097456"/>
                </a:moveTo>
                <a:lnTo>
                  <a:pt x="1102581" y="0"/>
                </a:lnTo>
                <a:lnTo>
                  <a:pt x="3801492" y="12700"/>
                </a:lnTo>
                <a:lnTo>
                  <a:pt x="2724311" y="1097456"/>
                </a:lnTo>
                <a:lnTo>
                  <a:pt x="0" y="1097456"/>
                </a:lnTo>
                <a:close/>
              </a:path>
            </a:pathLst>
          </a:custGeom>
          <a:solidFill>
            <a:srgbClr val="669BBC"/>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rgbClr val="669BBC"/>
              </a:solidFill>
              <a:latin typeface="Calibri"/>
              <a:ea typeface="Calibri"/>
              <a:cs typeface="Calibri"/>
              <a:sym typeface="Calibri"/>
            </a:endParaRPr>
          </a:p>
        </p:txBody>
      </p:sp>
      <p:pic>
        <p:nvPicPr>
          <p:cNvPr id="594" name="Google Shape;594;p8"/>
          <p:cNvPicPr preferRelativeResize="0"/>
          <p:nvPr/>
        </p:nvPicPr>
        <p:blipFill rotWithShape="1">
          <a:blip r:embed="rId5">
            <a:alphaModFix/>
          </a:blip>
          <a:srcRect b="0" l="0" r="0" t="0"/>
          <a:stretch/>
        </p:blipFill>
        <p:spPr>
          <a:xfrm>
            <a:off x="9175057" y="248508"/>
            <a:ext cx="2649477" cy="1166001"/>
          </a:xfrm>
          <a:prstGeom prst="rect">
            <a:avLst/>
          </a:prstGeom>
          <a:noFill/>
          <a:ln>
            <a:noFill/>
          </a:ln>
        </p:spPr>
      </p:pic>
      <p:pic>
        <p:nvPicPr>
          <p:cNvPr id="595" name="Google Shape;595;p8"/>
          <p:cNvPicPr preferRelativeResize="0"/>
          <p:nvPr/>
        </p:nvPicPr>
        <p:blipFill rotWithShape="1">
          <a:blip r:embed="rId6">
            <a:alphaModFix/>
          </a:blip>
          <a:srcRect b="0" l="0" r="0" t="0"/>
          <a:stretch/>
        </p:blipFill>
        <p:spPr>
          <a:xfrm>
            <a:off x="367466" y="542565"/>
            <a:ext cx="2758843" cy="75309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2023-04-29T09:08:23Z</dcterms:created>
  <dc:creator>start</dc:creator>
</cp:coreProperties>
</file>