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303" r:id="rId5"/>
    <p:sldId id="511" r:id="rId6"/>
    <p:sldId id="512" r:id="rId7"/>
    <p:sldId id="513" r:id="rId8"/>
    <p:sldId id="514" r:id="rId9"/>
    <p:sldId id="515" r:id="rId10"/>
    <p:sldId id="516" r:id="rId11"/>
    <p:sldId id="517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1" r:id="rId26"/>
    <p:sldId id="532" r:id="rId27"/>
    <p:sldId id="533" r:id="rId28"/>
    <p:sldId id="534" r:id="rId29"/>
    <p:sldId id="535" r:id="rId30"/>
    <p:sldId id="536" r:id="rId31"/>
    <p:sldId id="537" r:id="rId32"/>
    <p:sldId id="538" r:id="rId33"/>
    <p:sldId id="539" r:id="rId34"/>
    <p:sldId id="540" r:id="rId35"/>
    <p:sldId id="541" r:id="rId36"/>
    <p:sldId id="542" r:id="rId37"/>
    <p:sldId id="543" r:id="rId38"/>
    <p:sldId id="544" r:id="rId39"/>
    <p:sldId id="545" r:id="rId40"/>
    <p:sldId id="54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5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095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088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48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81B7DA1-A0CF-3783-18E2-7537049EE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180231BC-C5B0-661B-0E48-0E54B4E41B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1993BD74-A599-9B2A-5717-A133FCCA03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F73DD7B-5480-6C66-5F03-CA75AA4AEE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314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E750C93-094E-D71B-F983-E425A1FEC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45AE7742-F5D9-54F2-B109-3BC5513379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37FD3A4-67FA-272E-3D99-EAE99A27C8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669695-49F9-6C78-73A3-6C4FAFE11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400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0BBC6B2-0DDB-40B2-D5E6-C8C4104CA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0B7FB401-9DB1-676B-E1BB-8972E0E109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51FA007-6D31-B3FE-FF02-AE244C71DE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D914DC8-6037-E82F-909E-264A17305C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308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2FCBBFA-3953-A2F1-3368-291FB5D8B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CFC79BDD-506D-A2DD-20E3-4568612C4E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14F27369-1BF6-03F8-2A46-0B32AD3088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218B3AB-D1D3-3512-7E6D-DBC7556AEB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273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DBCEAE8-5E43-A2CA-7139-09B8AAA2F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AF4FD05-9312-8AFA-AFAE-3418ECACF9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71446C47-E953-015E-33F4-508EE4B914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03AD538-0809-E500-43B9-04FF193EB8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810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E620E6D-78AC-3ABA-B9EF-B953BC05C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0BAB8C1C-1ABE-6F7F-6118-2294C4F429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2C7768A-2DF3-2578-33B7-853A51A41E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CF1568E-A070-90A8-63C0-CCE9809776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53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F74DB2A-DE4C-6D9B-308C-F08155C2E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2C86E6A0-173C-B189-BBC3-22AC6AD5C6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BB882C8B-B287-3CCD-701A-BE95CF0BB8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8380684-3929-C48C-82AF-2D09431E9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45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6D39DDD-1CCC-71D1-7376-D55EEED73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2DAF62B3-8727-78E3-C38B-1EFFA85F0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C2AF3FD-C220-1930-5BDF-FB5DF5161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9B7E58F-292A-D9D5-4ED5-9BBB7AEED1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31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9CE9C58-1CBD-D860-55C8-16ED4A198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70266718-09E5-D962-61B6-2B48ABF16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1799130-926D-84A1-E50D-D09F8B7844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9217A94-3377-5C36-C4DD-4F03772A1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5580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71A98F5-5F7C-9114-41FF-688609EA8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6396A28D-D88D-4147-052F-1D72670010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6D87E03-D81E-7697-92B6-C78B26068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1993835-CCCD-1376-1CD8-492304E887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108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93BD7F7-682A-2E8F-6C7D-35E5C9A2A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768CA6FD-21C5-9E38-A781-9F6D49ED8A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8073F9AD-801C-82BC-A7FC-5F7F1F1BD7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7294C3E-5AC6-F5E4-D6B7-F04183ABE9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915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F93F9C-26F4-1DEE-2892-0EDBA88C4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58E1A2D9-451A-A0B8-CC73-C7F520FEA7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4131E1D-D110-1442-C276-8D5AA2383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7F8752E-DD77-3072-D009-BC5DA8821F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6186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6AE38D4-0C64-007A-5D35-A71C8741B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181E2681-5C60-AD97-09B3-E0B21DBCAA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034F68EE-1AA7-920F-894A-5797744CF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C32CF68-B7A6-DFBE-C3FB-508EF15688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35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F11D98D-7BF8-DFA3-3A15-7A604DA71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86441D71-7C1C-A859-59A3-1135379332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FE6D1E76-7874-61E4-E6A8-126867A8F1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27EA0FD-B9F4-05A8-C270-E48881C7A7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5698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BF1AD30-B09A-F963-D9D1-E9A88FBA8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1BF81BEE-FCBD-2324-2BBF-D5365CD005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BD93090F-E48E-C48C-ADA3-A6A65FD12B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2429B71-7C41-FC3D-EBCB-06519B88C8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7937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E009AF5-B3B2-401E-7340-7D1DFB0C8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5E3958C7-F783-BA53-19FC-CE9CB2816A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B8C7608-03FC-FAAA-0904-D1B2F512B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56E2B4F-9C43-7CBD-1433-562C56D08D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447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4CCC1F7-7335-E4CE-EC75-9782DEFC0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6B50C4D-4B74-38F8-3E5B-8312A62758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E7E8EA1-0D23-0B5D-8AA4-7C2D3B01E8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0D96E73-B617-B8C1-CAEA-1A437D2DA4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1412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D11443-93FC-1B41-8486-F14FBE85C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A854539C-0DD9-CB52-46EB-E7A62E942F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5FDACF9-65B5-3E91-582D-694DD8475D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0E45C5B-5894-15B8-546B-A146A521B0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564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B7F8BB8-B7FF-F907-F21E-F0F4E7384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39AB43C-F066-6E24-051E-C115B9BBFF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34511CA0-3522-C99A-B06E-2CC6476050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CB1282D-459C-65FC-DEDB-9D8E51322C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712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88E7B2-826A-F029-FF6B-F2F9CFD67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9579D891-9EDB-DDD0-7FFE-B0436D4B01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FF8A2307-56FF-CDA5-FD2C-85F958BAAF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E5E5B28-F04E-5500-C893-775FF7525C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7591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AA58002-B20A-18B8-E601-3696CDF11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863CCEDE-E1AA-1433-973E-44C15C7A4B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D7DB870B-CA52-3CA7-B587-9F9C6B0BA9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F4A086D-1E55-69D3-5412-AE5AB6A870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795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E0B9B35-6591-DFDC-CE99-FF81AB7C0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86BC87D6-0FDE-5DA6-54E9-B43BBD9FF4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54398899-CAC9-319A-E43A-69DC429763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15C420F-3C15-F9AF-B331-6BA12905B0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243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A63EEB1-5AFC-CB0D-D2A9-4F4F1037A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E9388FC-1A44-FA58-F444-FD06B8486A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8291D2F0-225B-FBEE-FF74-AB6153ECD8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6FD71EF-8ED6-7D9D-7424-C20A662649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954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9D93565-4A82-89EE-A866-49AF047ED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2285446-C93E-94AE-B1F7-E8597326C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A96AE2D6-4BE1-3759-96F1-8C9DA9D5E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26EC546-BE9D-8AF6-F75A-FFD872F060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6896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332BF7A-525C-6836-A99A-125DB1331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61E2A2C3-BE96-96E0-6E67-5DCE7A48E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B1A9D41F-7861-EC94-8DAA-A9279899CD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94EDCB6-2E33-268B-4D3E-6C7BD7FC17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346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19FAF1D-2EE7-E931-B482-CEBB1C2E6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3EA5356F-C59E-C79A-818E-AB1BD5955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820BB334-C5F8-E38B-7F2E-22B7746D2A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F4FDAA8-22E4-20AC-5609-CCAA1F3122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4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0E0CDE1-5A4E-C099-E1E8-7375CB126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8991058-A685-C477-AD31-B4D3480F9F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182B080-0E9B-8D59-9272-8E0799B992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27A2A46-519E-BF09-6A16-50F326FA30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0535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C9623E-DADE-637F-04C1-A37FF820B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1650D23D-537C-E078-AFF6-28865CF2A7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7FE56973-C1AC-0B79-F9F7-947D793C0E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14324F9-0791-DD2A-4CC9-A6204AF23B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3474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8C2B37-CB55-8EAA-4909-757D64A03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B2459C18-EC11-47BF-D468-B23F565525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BC1AEB4-80EF-2E77-6BAE-5A6AED16B8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12D7403-D975-B374-B467-51236C55C0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5308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D3CCD6C-1B7C-F90C-28B3-A1A715BCE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A6AE05B2-8BFA-23B8-86DE-A867698C2F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5600FC3-18BE-3C35-A64A-E2132019B3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C7CD627-996B-96B3-4A2D-72982E518F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8919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AC4842C-2F04-8EF3-E99D-808FB5053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05B5658E-B98E-E5E9-D3BE-CEAC9CF07B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062E296-8A07-8AD3-19D9-782ED8A8AF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6AA05AA-313C-DD04-4FF2-E612D1CAA0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94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E629DD0-CEAA-475E-E620-C1E4155F3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04EFC395-6FCE-1F59-CF71-7359CA677E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0A9CDCD6-B3CB-0678-46F2-A5F65EBEBA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FB60123-B136-144A-A1DF-D7D5C53EFE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5979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3A42358-F5BD-86E2-0B9D-E7AA784C9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949863F3-4CA1-B9BF-9F87-EA601D7ADA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A9D5D7F-6FDE-C702-AD8C-0ECB6156D5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4B9C550-3491-DF62-4957-44ACD6949E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2776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AE15B36-AF7F-30CF-C2AA-EFB47B4A9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15ADA60-A034-E8FF-18F7-E793E66140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3A6B3BE2-6112-A8D1-FEDA-DF53D8526C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2F2AA43-0C1C-3BF2-FB39-22C93D35FA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5224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D50EED2-8CFC-CC74-3FD2-405C407F3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957143F3-DE3C-9448-34D1-86ECE6F5F8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F333DAD-6DA7-FFF4-EC42-5DBFD48587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D82FAD7-4F12-5FE0-06A2-EB61B945E9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090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219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png"/><Relationship Id="rId4" Type="http://schemas.openxmlformats.org/officeDocument/2006/relationships/image" Target="../media/image3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448842" y="3647485"/>
            <a:ext cx="8083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Server Types and Threats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5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Foreword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E17A658-BC42-9BB9-32AD-20F6E44EAD1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4934BA5-AE8E-C44D-D8F8-84D73CE28F4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479546E-0806-019D-3638-EC2F3206EE3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A589D0-5B65-0321-1F23-E0875967D2DA}"/>
              </a:ext>
            </a:extLst>
          </p:cNvPr>
          <p:cNvSpPr txBox="1"/>
          <p:nvPr/>
        </p:nvSpPr>
        <p:spPr>
          <a:xfrm>
            <a:off x="1111584" y="2670289"/>
            <a:ext cx="95179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•    In  a  broad  sense,  a  server  is  a  computer  system  that  provides  services  to other machines over a network.</a:t>
            </a:r>
          </a:p>
          <a:p>
            <a:endParaRPr lang="en-US" sz="2400" b="1" dirty="0"/>
          </a:p>
          <a:p>
            <a:r>
              <a:rPr lang="en-US" sz="2400" b="1" dirty="0"/>
              <a:t>• More specifically, a server is a high-performance computer that provides business services to external computers through a network. Therefore, servers require higher stability, security, and performance than common PCs.</a:t>
            </a:r>
          </a:p>
        </p:txBody>
      </p:sp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784A945-F005-A2FD-8CB4-842648F43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3BF54921-D23A-6DA7-BC2C-7A5E746CDBC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293283A-2270-67FA-2E2B-F6AA00E7B66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3633CD4-D54D-C025-8702-9155F0744E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1FA7039-203B-EACF-B57E-8E1B535468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611BB2A-B8B1-9DCA-401B-EA7A4C9E2D3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E10E1964-97B2-A2C0-CC2D-077FFD2C8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87967CA-5A00-D77F-EAD3-4490CE466ED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77829F3-4CCA-1EA1-78B6-6C0E83C88A96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765151E-A433-AB61-C961-881ECC91A81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268373D-F6B2-1605-FA86-5705A29C92A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6EC9A7A-2918-4A9C-BCA1-C1FDC3BF0788}"/>
              </a:ext>
            </a:extLst>
          </p:cNvPr>
          <p:cNvSpPr txBox="1"/>
          <p:nvPr/>
        </p:nvSpPr>
        <p:spPr>
          <a:xfrm>
            <a:off x="1026543" y="2441584"/>
            <a:ext cx="95331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• Upon completion of this course, you will be able to describe: </a:t>
            </a:r>
          </a:p>
          <a:p>
            <a:endParaRPr lang="en-US" sz="2800" b="1" dirty="0"/>
          </a:p>
          <a:p>
            <a:r>
              <a:rPr lang="en-US" sz="2800" b="1" dirty="0"/>
              <a:t>□ Categories of servers</a:t>
            </a:r>
          </a:p>
          <a:p>
            <a:r>
              <a:rPr lang="en-US" sz="2800" b="1" dirty="0"/>
              <a:t>□ Functions of common servers</a:t>
            </a:r>
          </a:p>
          <a:p>
            <a:r>
              <a:rPr lang="en-US" sz="2800" b="1" dirty="0"/>
              <a:t>□ Security threats to common servers </a:t>
            </a:r>
          </a:p>
          <a:p>
            <a:r>
              <a:rPr lang="en-US" sz="2800" b="1" dirty="0"/>
              <a:t>□ Vulnerabilities and patches</a:t>
            </a:r>
          </a:p>
        </p:txBody>
      </p:sp>
    </p:spTree>
    <p:extLst>
      <p:ext uri="{BB962C8B-B14F-4D97-AF65-F5344CB8AC3E}">
        <p14:creationId xmlns:p14="http://schemas.microsoft.com/office/powerpoint/2010/main" val="39815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20C258A-F787-85FB-3BC2-CE5B8421F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8B582C3-7A2E-86D4-9222-AF5B75604404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3E3796C-45CC-2D21-359D-CD7D9958E304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a Server?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E3A4C9E-E319-9502-98F4-E30E10571A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4FC65E5-F62F-2716-B986-1341FE3147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2E132CB-0BAA-3F9E-D536-A94F580410B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A5E580E-A043-908B-D411-7CBDE061D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A6A3276-C368-19E8-B868-A09E3285242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945DBEC-BF42-7FE6-588F-B356FB8D0514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4FFE5F7-B880-122D-1727-B5BA1ED824B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8453B46-D72E-9881-C140-9E103FA39F6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47E704B-121C-A97C-EFFF-CB69F04E3E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73" y="2093679"/>
            <a:ext cx="10731913" cy="449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627F973-B677-4403-914E-3FE2EA4E5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212E071-ABCB-816B-468B-04806D771F00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532E1C6-597F-2484-17B4-237C107B91A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Features of a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5319E8A-ADD6-AB63-B4A2-98896D4808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004545E-BF25-C9B9-431A-ED76C76D05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CC7D6BF-4238-5182-C6C6-138C9667B45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0AC2E791-B7E2-D16F-F4A2-024087D053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24B060C-AC53-B853-625E-825A1CF116D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95F5B06-FF3A-3355-0108-52AFD2021144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4F8448E-7DD8-06DA-9075-128D38348CA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14FB08-EA98-669C-44B8-B1BF27A24C94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D06F1B2-536D-30D1-16A6-0BF810CD9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06" y="2255954"/>
            <a:ext cx="10741668" cy="390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8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130F60C-41F2-4196-CDEE-604DDE198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803EF02-1507-4E98-8418-1DE1D3B3DFC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BB25684-2E8D-DAF9-8F1E-09965870C52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Servers vs PCs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6D83E2-38C4-38FD-DD1C-24FC5C76184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588C633-1451-DCF4-FEBB-B2F6CFA46D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1337887-7EBD-33EA-CEAF-D9D8147B737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F5A8C926-58EE-7F55-477C-E32D7984D0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BE2EC1C-35FF-3672-19D6-34DECD57E39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DD805BE-E346-FA57-8FC2-BC81FC69C715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9F094EA-25D0-FA29-9F3A-9D497F75AF8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4AD283C-DA5C-BF13-A1CA-D4AADFA667B6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7590E89D-22FA-2D22-CE1F-51A1C5D2F3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938840"/>
              </p:ext>
            </p:extLst>
          </p:nvPr>
        </p:nvGraphicFramePr>
        <p:xfrm>
          <a:off x="1291431" y="2191662"/>
          <a:ext cx="9609138" cy="439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Bitmap Image" r:id="rId5" imgW="9608760" imgH="4396680" progId="PBrush">
                  <p:embed/>
                </p:oleObj>
              </mc:Choice>
              <mc:Fallback>
                <p:oleObj name="Bitmap Image" r:id="rId5" imgW="9608760" imgH="43966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F16EBCDC-88D0-FA6B-7D76-8E69F4EB42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91431" y="2191662"/>
                        <a:ext cx="9609138" cy="4397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169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9615A59-2737-F47B-876B-DFD924CB1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6DA23634-865D-22A4-504B-165A0A29622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5EE931-FF91-4FF8-3568-7EB212FB85A8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Server Classification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70E5FF6-F5DB-DBA6-2663-A29CA39112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B32DDBD-08E2-5312-A17B-660E6F919B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CC00DA7-3DF0-5824-C9D7-0C743387F5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0CF51C33-5DAE-B305-8112-DD5DEF5BA0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2C11C54-D8A8-C735-13F0-5674B2671CA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690593A-7046-0F4F-F3B0-90D47AFE248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A05B644-DCEE-A2DC-6288-F414A2BD324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6FB1A92-4CD1-7727-A272-2F993119D0E6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7341E39A-6174-C0A5-86A4-AC95609F58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8059737"/>
              </p:ext>
            </p:extLst>
          </p:nvPr>
        </p:nvGraphicFramePr>
        <p:xfrm>
          <a:off x="2387177" y="2062811"/>
          <a:ext cx="8525909" cy="4526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Bitmap Image" r:id="rId5" imgW="9227880" imgH="4899600" progId="PBrush">
                  <p:embed/>
                </p:oleObj>
              </mc:Choice>
              <mc:Fallback>
                <p:oleObj name="Bitmap Image" r:id="rId5" imgW="9227880" imgH="48996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3334CE5C-5093-1FDF-B248-5B5BCE2D3AC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87177" y="2062811"/>
                        <a:ext cx="8525909" cy="4526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884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85F233-D4F1-D6CE-3274-D37CD550C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D4879B8-3778-51BE-B07E-387B745D0F5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B328743-2087-CEE2-8DE4-0F3A7B2D3928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Server Classification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2D22C8B-D67F-B49F-6390-69713C7790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00D75C4-1231-A4DD-BE07-C89BE9860BA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EB9C77D-9748-AA8A-6202-DA643512A45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D15D4B6-540C-FB37-8FF9-851288AE6F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9FA91BC-138E-1172-86F6-CC74FED5D6C3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4837BC4-10E9-04CE-C31B-1B335F4AB76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2F10989-5AC3-9C21-BC5B-1BB2A00DCDA2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1FB1B93-D142-94A3-F541-24890550754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A1BBD7F-B855-13CC-C292-CC0055874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957" y="2330416"/>
            <a:ext cx="10595366" cy="35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13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9270CDB-2E1A-15A1-6019-52260FDEF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32652AD7-BE82-653C-7FF0-3A008C279DD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C7D2C58-1654-F106-F717-000294472E7E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Rack Servers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4CF0D0C-F2A6-0156-D416-3960EBC887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12D4A9D-81DE-0FAF-57E7-6EEF6077773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3CD9C2A-FF1F-1BB9-6C3F-688BA77669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8E7C3A62-05C6-A089-82A1-F9C71FBC48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3F27A0F-6D57-B2FF-3FEB-47795ABACBD3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1CDC598-9DDA-3625-D881-E01387F3C222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204B8FF-AE99-4AD0-070F-55FF799C71B1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549B3FC-9CBC-E95A-5092-4572A8B730B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C044231-F7F1-10EF-9BD9-734ECDB4D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2074120"/>
            <a:ext cx="9714688" cy="463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88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4CF6F2F-42A7-A47B-B49F-93DCA2DF6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992CF473-04D6-C4B9-AAC6-EFEACA17DF4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2A3664C-CD4A-8070-8869-9DF7747343D0}"/>
              </a:ext>
            </a:extLst>
          </p:cNvPr>
          <p:cNvSpPr txBox="1"/>
          <p:nvPr/>
        </p:nvSpPr>
        <p:spPr>
          <a:xfrm>
            <a:off x="2398850" y="1133369"/>
            <a:ext cx="583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Tower Server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281AF78-3CE3-37C1-E083-0807C597318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ABEC138-AF22-F65E-E7CD-793F20F4012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14B69E2-3CFF-FD2E-A6A8-80B93515C75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9BCC96CD-5342-BFC4-0E75-B77A331D0F0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D827609-4419-07B0-7547-A0A923C8625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8F9DCB3-8600-5563-DDBC-512D9C325258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6ADCF9B-311C-495C-EB23-AD89DAA3504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2F90222-ACED-0A42-582A-F2FAF05A954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FD995B0-98B3-AE20-8774-42A3F9024888}"/>
              </a:ext>
            </a:extLst>
          </p:cNvPr>
          <p:cNvSpPr txBox="1"/>
          <p:nvPr/>
        </p:nvSpPr>
        <p:spPr>
          <a:xfrm>
            <a:off x="1214179" y="2947391"/>
            <a:ext cx="6211018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• Traditional server type</a:t>
            </a:r>
          </a:p>
          <a:p>
            <a:pPr>
              <a:lnSpc>
                <a:spcPct val="150000"/>
              </a:lnSpc>
            </a:pPr>
            <a:r>
              <a:rPr lang="en-US" sz="2800" b="1" dirty="0"/>
              <a:t>• Large chassis dimensions</a:t>
            </a:r>
          </a:p>
          <a:p>
            <a:pPr>
              <a:lnSpc>
                <a:spcPct val="150000"/>
              </a:lnSpc>
            </a:pPr>
            <a:r>
              <a:rPr lang="en-US" sz="2800" b="1" dirty="0"/>
              <a:t>• Strong internal scalability</a:t>
            </a:r>
          </a:p>
          <a:p>
            <a:pPr>
              <a:lnSpc>
                <a:spcPct val="150000"/>
              </a:lnSpc>
            </a:pPr>
            <a:r>
              <a:rPr lang="en-US" sz="2800" b="1" dirty="0"/>
              <a:t>• Large area occupied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20C3CBBA-B51D-BA8A-37CD-93BDA8A02C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4004867"/>
              </p:ext>
            </p:extLst>
          </p:nvPr>
        </p:nvGraphicFramePr>
        <p:xfrm>
          <a:off x="6814216" y="2404962"/>
          <a:ext cx="3910013" cy="369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Bitmap Image" r:id="rId5" imgW="3909240" imgH="3695760" progId="PBrush">
                  <p:embed/>
                </p:oleObj>
              </mc:Choice>
              <mc:Fallback>
                <p:oleObj name="Bitmap Image" r:id="rId5" imgW="3909240" imgH="3695760" progId="PBrush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xmlns="" id="{FE61F1C8-F21D-0F67-D1F5-F76C63071D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14216" y="2404962"/>
                        <a:ext cx="3910013" cy="3695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1431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E9168C3-4C12-73EE-27B4-6BE7D0D29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B4BFEBC7-8520-35E8-4D7E-9B592C4F8EEF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F5731F4-9E0C-04EC-FF9F-44E2B49E25D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Blade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2B23F33-1259-9003-8DCE-B9E5CF8C3C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1987D66-1B7B-C537-6294-E062341833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8F6773A-CFC0-3793-1556-63558567660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BA2C2A95-031A-71AA-E03B-562EB62B69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FE77577-8F4D-8D2F-54C6-A163872E5151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9732F5D-F629-F6BE-CDF8-A29E446D9FFD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51829CE5-4644-FD35-9B46-42AC55862A3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273B00F-A92D-E6E6-8688-8343F96BF62D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6921712-3599-4B31-A4C9-817DE54D2C2A}"/>
              </a:ext>
            </a:extLst>
          </p:cNvPr>
          <p:cNvSpPr txBox="1"/>
          <p:nvPr/>
        </p:nvSpPr>
        <p:spPr>
          <a:xfrm>
            <a:off x="1091381" y="2596140"/>
            <a:ext cx="6206818" cy="2943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/>
              <a:t>• High-density server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• Energy efficient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• Centralized management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• Quick deployment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5BE21AA2-70F9-8FE5-08ED-40D8B0615A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753424"/>
              </p:ext>
            </p:extLst>
          </p:nvPr>
        </p:nvGraphicFramePr>
        <p:xfrm>
          <a:off x="6705423" y="2118937"/>
          <a:ext cx="4523193" cy="43744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Bitmap Image" r:id="rId5" imgW="4152960" imgH="4015800" progId="PBrush">
                  <p:embed/>
                </p:oleObj>
              </mc:Choice>
              <mc:Fallback>
                <p:oleObj name="Bitmap Image" r:id="rId5" imgW="4152960" imgH="40158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46D9C3DC-EA81-6576-2F8C-370D22C600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05423" y="2118937"/>
                        <a:ext cx="4523193" cy="43744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162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81AF4DF-1FC4-A47F-A782-D2D5A8E38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DDD9E586-4752-DAEA-3A20-D778EF3C32F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F405E8E-1E0D-3296-A441-7BB6494A0C4D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Cabinet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EFB0E84-D693-FCB1-082F-5A6DD9B43DC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913AC39-787C-AA28-F0B7-F6A7F7FD7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D683113-70C2-2C12-2A5B-43A9D1D5F2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90DC3FB-DA3C-3835-58FC-FF1B257CC7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972323D-6683-6F84-D6EA-B02F63CCEB2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027C969-1592-623D-1E70-4049FA6752C9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DA42D0A-BCAD-6665-7929-3C56AE74AEE5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E134E49-ADB6-EE81-7A50-EDA8CB3D9D8B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8F3E3F9-2940-F2D0-0FDF-1E35626C542E}"/>
              </a:ext>
            </a:extLst>
          </p:cNvPr>
          <p:cNvSpPr txBox="1"/>
          <p:nvPr/>
        </p:nvSpPr>
        <p:spPr>
          <a:xfrm>
            <a:off x="762000" y="2064774"/>
            <a:ext cx="9991730" cy="1891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• High-end enterprise server with a complex internal structure that includes a large number of devices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• With a cabinet server, many different device units or several servers may be placed in the same cabinet.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6146052C-638A-C930-66C8-147742B402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8216368"/>
              </p:ext>
            </p:extLst>
          </p:nvPr>
        </p:nvGraphicFramePr>
        <p:xfrm>
          <a:off x="5166360" y="3739105"/>
          <a:ext cx="5143300" cy="2762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Bitmap Image" r:id="rId5" imgW="4838760" imgH="2598480" progId="PBrush">
                  <p:embed/>
                </p:oleObj>
              </mc:Choice>
              <mc:Fallback>
                <p:oleObj name="Bitmap Image" r:id="rId5" imgW="4838760" imgH="2598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2DC9CF67-6D7E-A7C2-066C-ABF1E93D6C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66360" y="3739105"/>
                        <a:ext cx="5143300" cy="27623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253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740BE1-FAE1-C39C-1538-E20973D99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50FAC24-FCD1-EBAC-0E07-CB518896EC3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C7818E6-CE7C-93F8-F7C4-FD8F6F2F95F4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Server Software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35A6D8F-2EA2-DA27-5F8D-A4D6BE2BBB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84339A2-1F60-D1B7-B522-DBB5BE1F9A1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28648D0-FB32-4590-D5DE-EE5BBFAF83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6C85306-5197-808A-265F-0EFF2D4ADE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9700024-07A2-4AFE-1351-4E49B5336C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9C45223-2ACA-2434-A221-913A6BBCC9CD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DBEAF50-A35D-4F26-0179-9BDB997F9A6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63EB3D5-62C2-126C-A17D-77F0D2DF0D2B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243FB6A-9920-AE02-297B-4858C4FB05A9}"/>
              </a:ext>
            </a:extLst>
          </p:cNvPr>
          <p:cNvSpPr txBox="1"/>
          <p:nvPr/>
        </p:nvSpPr>
        <p:spPr>
          <a:xfrm>
            <a:off x="2346765" y="1582658"/>
            <a:ext cx="7688331" cy="5122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• Server software works in client/server (C/S) or browser/server (B/S) mode. 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There are many forms of servers, including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File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Database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Mail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Web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FTP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Domain Name System (DNS) server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Time synchronization server (NTP server)</a:t>
            </a:r>
          </a:p>
          <a:p>
            <a:pPr>
              <a:lnSpc>
                <a:spcPct val="150000"/>
              </a:lnSpc>
            </a:pPr>
            <a:r>
              <a:rPr lang="en-US" sz="2000" b="1" dirty="0"/>
              <a:t>□ Proxy server</a:t>
            </a:r>
          </a:p>
        </p:txBody>
      </p:sp>
    </p:spTree>
    <p:extLst>
      <p:ext uri="{BB962C8B-B14F-4D97-AF65-F5344CB8AC3E}">
        <p14:creationId xmlns:p14="http://schemas.microsoft.com/office/powerpoint/2010/main" val="197078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88B9E66-2956-56FD-8B91-2B71C409B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423277B-69E0-C9E7-8746-9D1A796DFC6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0CC644D-2715-DEA3-18D5-A993F0E3DF3C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File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447D789-A499-23F9-E6C4-44C14628514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8354583-FE03-2862-614A-CC02EFEE12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6132324-49D3-12CD-EDFD-C33659C6258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835C990B-FE71-C953-C6AE-8EC6788B83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B7651A3-A98F-D554-0E9E-6DF6500CDE1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E451FF1-39AA-82B5-AA1C-9AE09313112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203E2C7-A424-FD1B-8E02-6154DB7EFDEB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35AEB47-CEB7-90C5-8668-DF9EED0DBDED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7B6E77E-0316-B364-F0F9-C339EE8BB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3568" y="2137242"/>
            <a:ext cx="9440144" cy="456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63CE20-6A58-F1FA-9C25-9A43949C0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2308E9F-AD69-331B-A4E8-DC64D2EAB94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C52C023-5118-A1E3-3D0C-93887B791CC4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Database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ED31E49-A049-B501-D23F-73F8952608F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A0F2DC1-65C9-450C-1B95-0FE50091DB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3749DC2-4439-2C17-9D52-0BDA50C1654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2692DB1E-85FB-16E4-C048-9D3CCA3E89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3A6846E-FABF-628E-E70B-7174C576B5DF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544E9B7-4D20-E8B2-84E0-088FA00FAB1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BD5D307-ACE1-A097-2730-F3E7770463B2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88854A9-F230-DCE8-A2C8-322741DF104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84F4C7D-4187-6C99-5999-9FD56D7B5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264810"/>
            <a:ext cx="10477482" cy="418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9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EF6FC4C-5CA9-0024-434A-46B482DBA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7AE7C7F7-8912-886E-865A-97A97D5CAEC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10E482-A4AD-D811-A57A-5B128DF3E204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Mail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DD0361B-1D0F-C795-6497-DF1918A2090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2984B4B-D4E4-250C-1ABE-BC35EA19C2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C69A3BE-3D66-CF02-17BC-E22764AAAFB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B513C7D3-A134-8845-EB7D-1E60EA388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EE06E5E-1386-F9AB-5179-48CB18BE650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7E97BAC-B850-9DB0-F5AD-9BAF521F42B7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209DCC6-6AD2-39EC-0DF0-45C532EF258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AE46F0D-4211-D962-20C1-B0C4B03AF2EA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6F8321A-1E1D-BB45-EF1B-F8D7464627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3559" y="2072100"/>
            <a:ext cx="9698497" cy="450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37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2A79281-6EF5-2C07-9363-696F73FE4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4494DB2-3C0A-EA0D-F7E7-27D10C7A6EC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F78EE40-758D-CF26-F6EE-100ABA2C33F6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AE876BD-98DB-8C92-95D1-197C4B22C9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66714D-BF85-A212-10F4-F4E46A8376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1FF4026-0B5A-7705-00F2-D3822E1FB90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FD20784-9CEE-8DE5-688B-F8CAA97D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386D3DA-7397-38B8-AC5E-B6A312EB2FA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03D34B7F-BC13-8A4B-AEB8-9B7CCC2A38A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F8D1F6C-D945-F306-7F03-8A9A9094EEB6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A53FB6-C1F5-1B64-D799-0F264EF1B9C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85FF741-957A-AB5D-264E-29089A3805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65" y="2141974"/>
            <a:ext cx="10683750" cy="418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6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C628D1B-1738-D747-AE89-63750265D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D7EE0FF-4C13-24B2-BF4D-11D0588F3814}"/>
              </a:ext>
            </a:extLst>
          </p:cNvPr>
          <p:cNvSpPr/>
          <p:nvPr/>
        </p:nvSpPr>
        <p:spPr>
          <a:xfrm>
            <a:off x="689640" y="1656589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F0E9C7A-AD66-C5E3-30E7-2DAE6F6226CE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DNS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EE6929D-769B-4D62-D718-632B06195B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F1AA275-D7FF-EA17-C0F4-5C53857F3E7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4F54601-B9A5-CD01-E583-87714E55634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5EC88714-4453-5799-7C75-41A32BF00C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1C2F162-4F53-80BE-0999-06826EBAD076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6AF9143-F204-DB3A-2FCE-CF0A6D00A6B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8B21C34-BF8A-19DD-2017-656AA31FD6D8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E5E26BD-A412-68C5-D72A-74D6974E6F7D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A91C077-57F4-38F9-A668-49C193646F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500" y="2101396"/>
            <a:ext cx="9812119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5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240DE03-26D1-1D6E-3DFA-E8FA2E3F1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8D8303DD-F4DF-6C00-DBE6-1D682C8105D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B7596EB-BBEF-2AE4-2FDC-0932269A95DB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Server Security Threats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B1191AF-9357-9DE4-FAC9-BE56A5523A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7E4C1E9-2DE3-9417-D493-5EB162AFEF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95A19A6-4950-7C77-BEF3-AB0A4A6377A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EFC601CB-F1B4-9731-579F-4E4BA1CB06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C76A3FB-07F2-8B69-C3CC-5C06FF4C9E7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A87BD36-F95D-3C1F-273A-969517F191A0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C1DE659-34BF-9AC0-BEC6-685E5ACD196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42F438F-16AF-CB4C-EF45-E4CCA244D3DA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E4AD779-7F2D-FA5A-9BB7-3AF15207FD6B}"/>
              </a:ext>
            </a:extLst>
          </p:cNvPr>
          <p:cNvSpPr txBox="1"/>
          <p:nvPr/>
        </p:nvSpPr>
        <p:spPr>
          <a:xfrm>
            <a:off x="1111584" y="2086941"/>
            <a:ext cx="9442827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• Which security threats may affect the running of a server?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3C7B63C5-2458-8A04-9416-39F05182AB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4425129"/>
              </p:ext>
            </p:extLst>
          </p:nvPr>
        </p:nvGraphicFramePr>
        <p:xfrm>
          <a:off x="4270612" y="2852466"/>
          <a:ext cx="4466855" cy="3676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Bitmap Image" r:id="rId5" imgW="5250240" imgH="4320720" progId="PBrush">
                  <p:embed/>
                </p:oleObj>
              </mc:Choice>
              <mc:Fallback>
                <p:oleObj name="Bitmap Image" r:id="rId5" imgW="5250240" imgH="4320720" progId="PBrush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xmlns="" id="{2937246B-47D7-4C7A-E466-F7CF20428F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70612" y="2852466"/>
                        <a:ext cx="4466855" cy="36766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429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E50F2F1-50D1-1EC0-4FF8-A3AE83A8D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3FE5368-3701-C674-15E6-03B8D418219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8267E83-27B1-7E63-221D-2371FF5C430E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Malicious Programs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69C13F7-99F4-C25F-0DD9-B55629E1EF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FDCCCA8-2F33-465D-0431-27A3909FE8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39924EA-5A02-A423-40E6-79CC3D3F1AA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0C6A8AC1-3F62-8F09-B4D8-1358ED0E86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9C7CED4-C3E5-F5BB-4922-26B757B343F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148D48A-890F-EA53-DE70-EFEDBF9DC2B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8906953-0B31-5E58-AE34-C20B478EC2BC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0DCE767-DCB3-1E38-49D4-9405554B3A4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DF2A7A7-4311-4FA6-31D0-0E24317BB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109757"/>
            <a:ext cx="10113782" cy="412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0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2B2A703-8517-F3A8-C1B0-378DFFC8F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0E5F73E2-5585-FCE2-743A-786804E959D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891EB2E-57C3-4B15-C6F3-11E659BA28ED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Brute Force Cracking by Hackers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2A9B1A7-4972-D9B9-DE66-1CE7C493B9D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09F67A8-2A1E-968B-82E4-54C25F2513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BB1407-7519-7BF2-E235-AF9B15BBEB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60B395E0-BA29-BDB1-7F59-8453968D15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8C4DBE0-A154-1DB7-9E3B-4A12149677C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61D4859-EFAC-185D-F42A-D24D5052531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3E53627-C756-4576-0D22-5BFEC29A3D89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4CE4D8C-AEA8-31CC-3070-C0BB620249F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4DE9FE69-0F05-E105-D99C-88584B9FA74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4630231"/>
              </p:ext>
            </p:extLst>
          </p:nvPr>
        </p:nvGraphicFramePr>
        <p:xfrm>
          <a:off x="1644536" y="4195546"/>
          <a:ext cx="8514312" cy="2489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Bitmap Image" r:id="rId5" imgW="9669960" imgH="2827080" progId="PBrush">
                  <p:embed/>
                </p:oleObj>
              </mc:Choice>
              <mc:Fallback>
                <p:oleObj name="Bitmap Image" r:id="rId5" imgW="9669960" imgH="28270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1F808E90-43A7-04C0-E05B-5755E3DE5D0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44536" y="4195546"/>
                        <a:ext cx="8514312" cy="24895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3BB04A1-7E36-8EED-8E40-83607697F395}"/>
              </a:ext>
            </a:extLst>
          </p:cNvPr>
          <p:cNvSpPr txBox="1"/>
          <p:nvPr/>
        </p:nvSpPr>
        <p:spPr>
          <a:xfrm>
            <a:off x="800100" y="2179995"/>
            <a:ext cx="11236017" cy="2251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•  If hackers fail to acquire a password by conventional means, they may use 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brute force to crack the password.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•   Brute force cracking is an exhaustive search method in which a hacker tries 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many combinations to obtain the password.</a:t>
            </a:r>
          </a:p>
        </p:txBody>
      </p:sp>
    </p:spTree>
    <p:extLst>
      <p:ext uri="{BB962C8B-B14F-4D97-AF65-F5344CB8AC3E}">
        <p14:creationId xmlns:p14="http://schemas.microsoft.com/office/powerpoint/2010/main" val="26966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4F24B38-9A8C-FFFE-F8A3-74DBD46ED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37B0EAA-6468-2305-3BCF-263065977E5F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E4B6098-6102-84B7-8960-83633F6AF8D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SQL Injection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79A8F35-049E-6354-7F74-C0479DEBF4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8771B5-758E-BA8E-CFDD-3710D653635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2AC852B-AE36-0D30-D132-CB71084B3EB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1B134D9-63B0-D0C1-9834-053242C54B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4E4083-8664-EBDF-EA69-02913DC4A149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54507D5-C978-CB42-75CC-084B6E3E270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4B928C7-B693-E810-108B-5F02D9BDDCD9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6E138A2-33E1-BF91-F2E9-EB7F923D9CF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5156DF5-D995-3E62-5F2B-432097461C62}"/>
              </a:ext>
            </a:extLst>
          </p:cNvPr>
          <p:cNvSpPr txBox="1"/>
          <p:nvPr/>
        </p:nvSpPr>
        <p:spPr>
          <a:xfrm>
            <a:off x="762000" y="1996777"/>
            <a:ext cx="10629900" cy="2542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• An SQL injection attack inserts malicious SQL commands into the input field of a web form or the query string of a page request to deceive the server to execute malicious SQL commands.</a:t>
            </a:r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• The commands entered are used to build (or manipulate) dynamic SQL commands or as input parameters for storage procedures. Such forms are particularly vulnerable to SQL injection attacks. For non-web CS framework systems, SQL injection risks also exist.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42A5E34C-D2A6-EB31-42B5-DF2C23A901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493951"/>
              </p:ext>
            </p:extLst>
          </p:nvPr>
        </p:nvGraphicFramePr>
        <p:xfrm>
          <a:off x="2304782" y="4539140"/>
          <a:ext cx="7936072" cy="19695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Bitmap Image" r:id="rId5" imgW="9121320" imgH="2263320" progId="PBrush">
                  <p:embed/>
                </p:oleObj>
              </mc:Choice>
              <mc:Fallback>
                <p:oleObj name="Bitmap Image" r:id="rId5" imgW="9121320" imgH="22633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02F67AAE-DEBB-0FF8-FE74-A7665FC75F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04782" y="4539140"/>
                        <a:ext cx="7936072" cy="19695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105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6AF2325-D00A-09FD-9948-17199385B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FCB37E8-BF8C-C91B-340E-B7C5C32E509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34F4F73-0884-4224-06CB-21326F6C7F9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DDoS Attacks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B40704F-9C15-942C-0481-2171B2885B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A65034-2CAA-4EF5-223B-1F5F500D99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F41A667-1B7D-FEC2-7DF3-BCEDECDF0A2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E9FB8B1C-5836-6E37-E1D9-B50DA9AEA0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390D0C1-FE60-1A91-6AFB-ECA5A7A44D4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6E3B728-7720-4DBF-26DB-28862384D89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CF04F5F-4F50-5D6E-B8A6-9DFC428B438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E9BC30A-BC06-B2E0-E3FA-6BF2AAC544A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D2760C4-6488-DFDD-177B-3BEE4513C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109756"/>
            <a:ext cx="10256520" cy="454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749A7BC-2738-F279-6F6D-42AD3D8F2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A0CA51E-852E-3B02-2CC6-086B7564B2C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359F285-5695-9A1E-E40D-38D9B0DEB686}"/>
              </a:ext>
            </a:extLst>
          </p:cNvPr>
          <p:cNvSpPr txBox="1"/>
          <p:nvPr/>
        </p:nvSpPr>
        <p:spPr>
          <a:xfrm>
            <a:off x="2398850" y="1133369"/>
            <a:ext cx="7504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Security Threat Defense Methods</a:t>
            </a: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A91582D-A765-3550-37EC-C4E836624E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A85FD2-6FDF-2BF4-8EB2-B64B80187DA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F5E548B-AE5D-227F-22B2-F2C5D4BB2E1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554FDE30-4173-FCDB-9C7A-398EEC4176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8C55967-11CF-EDA8-F40E-776AAF2F9F5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49675BB0-BEB6-8B42-8905-502DBAFAEE2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1207F03-7B68-17C3-BA46-963F97C6AC6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AC3C1A-6BD7-9081-CB79-C83FFEA7414F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633A3D06-0C57-2F0C-BA36-5361DC579B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416289"/>
              </p:ext>
            </p:extLst>
          </p:nvPr>
        </p:nvGraphicFramePr>
        <p:xfrm>
          <a:off x="2820866" y="1801107"/>
          <a:ext cx="7502205" cy="45318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Bitmap Image" r:id="rId5" imgW="8816400" imgH="5326560" progId="PBrush">
                  <p:embed/>
                </p:oleObj>
              </mc:Choice>
              <mc:Fallback>
                <p:oleObj name="Bitmap Image" r:id="rId5" imgW="8816400" imgH="53265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B55BC421-95AE-AC24-87FD-2E8AAD7EC4B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20866" y="1801107"/>
                        <a:ext cx="7502205" cy="45318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620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F38562C-6EEA-8EEC-DC6C-DDF4E5B7A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9E8392B-B48C-EA73-FCCD-7845387C634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9440554-C932-8850-BCCB-2B5E29D5DA60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Definition of Vulnerability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C0784E2-6F9A-BD49-B8FF-14B86FCF384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B13ABD7-8097-6CB6-9345-873E4C6764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3E3D858-8F9F-11B0-6B7B-7600BF9C43A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10D6B43C-7FAC-2F49-023F-9745A53066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6E756E1-492A-A150-2BFA-9AE1831F958D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26AC137-928B-30AD-3CAA-4B1220A76B84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9C562EC-4B30-3AF0-85E8-02864903795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E18FBDA-E825-7007-4428-3A0BBE8329BA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24A49E4-3E78-6CAB-8508-E9E5A0138607}"/>
              </a:ext>
            </a:extLst>
          </p:cNvPr>
          <p:cNvSpPr txBox="1"/>
          <p:nvPr/>
        </p:nvSpPr>
        <p:spPr>
          <a:xfrm>
            <a:off x="721388" y="2045122"/>
            <a:ext cx="10670512" cy="4583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b="1" dirty="0"/>
              <a:t>•     A   vulnerability   is   a   defect   or   weakness   in   the   hardware,   software,   or protocols of computer systems or in system security policies.</a:t>
            </a:r>
          </a:p>
          <a:p>
            <a:pPr>
              <a:lnSpc>
                <a:spcPct val="150000"/>
              </a:lnSpc>
            </a:pPr>
            <a:endParaRPr lang="en-US" sz="1400" b="1" dirty="0"/>
          </a:p>
          <a:p>
            <a:pPr>
              <a:lnSpc>
                <a:spcPct val="150000"/>
              </a:lnSpc>
            </a:pPr>
            <a:r>
              <a:rPr lang="en-US" sz="1400" b="1" dirty="0"/>
              <a:t>• In 1990, Dennis Longley and Michael Shain defined vulnerability as follows in The Data and Computer Security Dictionary of Standard, concepts, and Terms:</a:t>
            </a:r>
          </a:p>
          <a:p>
            <a:pPr>
              <a:lnSpc>
                <a:spcPct val="150000"/>
              </a:lnSpc>
            </a:pPr>
            <a:endParaRPr lang="en-US" sz="1400" b="1" dirty="0"/>
          </a:p>
          <a:p>
            <a:pPr>
              <a:lnSpc>
                <a:spcPct val="150000"/>
              </a:lnSpc>
            </a:pPr>
            <a:r>
              <a:rPr lang="en-US" sz="1400" b="1" dirty="0"/>
              <a:t>□ In computer security, a weakness in automated system security procedures, administrative controls, internal controls, etc. that could be exploited by a threat to gain unauthorized access to information or to disrupt critical processing.</a:t>
            </a:r>
          </a:p>
          <a:p>
            <a:pPr>
              <a:lnSpc>
                <a:spcPct val="150000"/>
              </a:lnSpc>
            </a:pPr>
            <a:endParaRPr lang="en-US" sz="1400" b="1" dirty="0"/>
          </a:p>
          <a:p>
            <a:pPr>
              <a:lnSpc>
                <a:spcPct val="150000"/>
              </a:lnSpc>
            </a:pPr>
            <a:r>
              <a:rPr lang="en-US" sz="1400" b="1" dirty="0"/>
              <a:t>•   Vulnerabilities are unknown and cannot be discovered in advance.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•   Vulnerabilities are security risks, which may expose computers to attacks by viruses or hackers.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•   If a vulnerability is exploited, the consequences are unpredictable.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•   Vulnerabilities can be exploited remotely.</a:t>
            </a:r>
          </a:p>
          <a:p>
            <a:pPr>
              <a:lnSpc>
                <a:spcPct val="150000"/>
              </a:lnSpc>
            </a:pPr>
            <a:r>
              <a:rPr lang="en-US" sz="1400" b="1" dirty="0"/>
              <a:t>•   Generally, vulnerabilities can be fixed.</a:t>
            </a:r>
          </a:p>
        </p:txBody>
      </p:sp>
    </p:spTree>
    <p:extLst>
      <p:ext uri="{BB962C8B-B14F-4D97-AF65-F5344CB8AC3E}">
        <p14:creationId xmlns:p14="http://schemas.microsoft.com/office/powerpoint/2010/main" val="257546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E55322D-F148-9008-B9D8-3E24848DD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D08C84F-E776-199E-3E7F-9A4CC20DD1A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169F1FB-7396-2F0F-931C-B0621A8B2C07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Vulnerability Hazards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ACFA68A-100C-B922-1E99-CB4D02AA51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CBD2475-01B5-B8B1-5734-6303EF6F3A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8B12017-6881-0E52-6ED4-1B7B7AA4D89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67515BCD-2B47-16D4-4E0C-F5A4124B8B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163F0DB-CC63-BFB6-A0DC-BFD2CF53EE0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DA316E7-E4D9-DE0F-0DFC-D14A58BC8F48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1A4AE58-11E3-A954-B61C-62B57E6402D4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3CA22F6-51C3-2E50-D0FF-4EE3D535B873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42826AA1-74F7-9F27-05DD-3E55F5DB01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685357"/>
              </p:ext>
            </p:extLst>
          </p:nvPr>
        </p:nvGraphicFramePr>
        <p:xfrm>
          <a:off x="3224970" y="1861702"/>
          <a:ext cx="5742059" cy="46291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Bitmap Image" r:id="rId5" imgW="6682680" imgH="5387400" progId="PBrush">
                  <p:embed/>
                </p:oleObj>
              </mc:Choice>
              <mc:Fallback>
                <p:oleObj name="Bitmap Image" r:id="rId5" imgW="6682680" imgH="53874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033956CF-B248-C682-EBB2-F1E73267195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24970" y="1861702"/>
                        <a:ext cx="5742059" cy="46291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967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57E9B20-D060-09DE-800B-F2C467B92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93DE6F4-B8CC-8A79-EAE0-D37292B7AA4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FC7CDA3-52CB-1CF2-4F3C-699999CC4FBE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Vulnerability Hazards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028D61D-69AA-BA76-46ED-350369E1799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72C6223-BC1C-FDF6-1B0D-8A97D1F0974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5393358-1543-EF23-EE07-ADE68431F4D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78BB4807-DF61-CF01-3484-F45A24D848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53A7721-E1A5-BDA3-93D5-68F6AA735084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A0AD231-155A-0180-57E3-6B36F75F2619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1B4FD9DA-CA2D-8255-0C6A-46F5BE262B5E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184E8B7-DD4B-D5CD-0C0A-37E7269FC432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3833112-226B-D345-301D-8F68DB6564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381" y="2141974"/>
            <a:ext cx="9808951" cy="429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4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843E60C-2C8C-AC3D-16B2-86E0F51E7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8636A32A-D682-3260-A04B-C08FA866A7C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171A4E4-7224-23E0-3AB7-207C29D37F32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Vulnerability Classification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6A19565-4913-0AF4-F65A-C6D77A7DB1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C53DEA1-D3E5-6B74-69B4-6587A099239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D7B34A6-974C-D947-87F1-38A65F7A704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53D74647-9CAC-E986-3AFE-7D1ED2DB3D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CB45A85-8797-6BE5-A4DD-663AC56119F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A5D50DC7-282F-583B-AB3A-17CB6A73E6A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9673A92-0996-976B-8DFF-73F46273D350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64D2042-4FD6-1759-A975-194BF38EF588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9BB49AC-1842-4FA3-E759-976DD385A9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0124" y="2057619"/>
            <a:ext cx="9687032" cy="452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11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A898BED-F4CE-7A8D-6840-939D0ADDC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EDB9BBD4-2621-A1EB-425D-9AE7F33CC8E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03AE986-0A64-BA3D-E448-B6FEB58E4210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Vulnerability Classification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E4D6299-245D-5BBB-1322-C0AE628AEBC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B7313FA-CA00-FD2F-4583-A876E80BE0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9CA4259-05AD-E2C1-12DF-9230F2AFAB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21F1F31-9123-26F1-B05D-F7A83BBBEB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1543BD3-7B86-56F2-C962-E5DB4E29E155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E8ADF02-279D-A5A6-0326-37438747AB07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F79159E-AB34-2D94-99E4-8E18B3F028C8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CB84B12-C141-5B4E-63B6-BF2A55DB25B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DC9FF9B-8BAC-017F-9088-A142C7446A7A}"/>
              </a:ext>
            </a:extLst>
          </p:cNvPr>
          <p:cNvSpPr txBox="1"/>
          <p:nvPr/>
        </p:nvSpPr>
        <p:spPr>
          <a:xfrm>
            <a:off x="762000" y="2175168"/>
            <a:ext cx="10629900" cy="3747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•     Attackers   who   exploit   local   attack   vulnerabilities   can   be   local   authorized   users   or unauthorized users who have obtained local rights through other methods.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Attackers who exploit remote attack vulnerabilities attack remote hosts on networks.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High-level vulnerabilities can be exploited to obtain administrator permissions.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Medium-level   vulnerabilities  can  be  exploited   to  obtain   the   permissions  of  common users, read restricted files, and reject services.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Low-level  vulnerabilities  can  be  exploited  to  read  unrestricted  files  and  leak  server information.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Of course, there are more vulnerability categories. For example, the status of a vulnerability can be known, unknown, and zero-day. Vulnerabilities can also be classified by user groups, such as Windows, Linux, Internet Explorer, and Oracle vulnerabilities.</a:t>
            </a:r>
          </a:p>
        </p:txBody>
      </p:sp>
    </p:spTree>
    <p:extLst>
      <p:ext uri="{BB962C8B-B14F-4D97-AF65-F5344CB8AC3E}">
        <p14:creationId xmlns:p14="http://schemas.microsoft.com/office/powerpoint/2010/main" val="208963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413CE9E-F37A-6622-DFED-C1D706CD5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F8B452C-96BA-CA5A-B1B7-3A1B6DD3EF8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050AE85-1B27-7DC7-9A8D-8DE5C705738F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Causes of System Vulnerabilities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6975CB0-26FD-AD20-5740-11FE23D74BC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998AF08-B4F3-CAA5-F306-DFE1C58546C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D8C6CA0-DCBB-3DE0-7228-83B547AC37E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A070138-7755-D7A2-0BE7-59AF6F5299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F1DDC62-D488-8D5A-E4AD-1BB1DFF8DEE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3AA9784-BA1A-BD93-F8FC-C781F999CAF7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893D7FD1-44DA-8D6C-02BF-FF5C9AFBAB8E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288BEB0-385A-15EB-AC41-3C83980DD3B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13C91062-7803-3FBE-A6FF-EDB3997152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386453"/>
              </p:ext>
            </p:extLst>
          </p:nvPr>
        </p:nvGraphicFramePr>
        <p:xfrm>
          <a:off x="7404330" y="2970913"/>
          <a:ext cx="3887194" cy="3514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Bitmap Image" r:id="rId5" imgW="4137840" imgH="3741480" progId="PBrush">
                  <p:embed/>
                </p:oleObj>
              </mc:Choice>
              <mc:Fallback>
                <p:oleObj name="Bitmap Image" r:id="rId5" imgW="4137840" imgH="3741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09714D5E-9252-95D3-2F42-45D9AD49792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04330" y="2970913"/>
                        <a:ext cx="3887194" cy="35144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733243E-2439-6704-A8D2-AD1553D5A78F}"/>
              </a:ext>
            </a:extLst>
          </p:cNvPr>
          <p:cNvSpPr txBox="1"/>
          <p:nvPr/>
        </p:nvSpPr>
        <p:spPr>
          <a:xfrm>
            <a:off x="835595" y="2130301"/>
            <a:ext cx="10531929" cy="2270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•   Defects in software or protocol design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Bugs in software compilation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Improper system configuration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•   Limited security awareness</a:t>
            </a:r>
          </a:p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• Vulnerabilities are "inevitable". This is determined by the complexity of systems.</a:t>
            </a:r>
          </a:p>
        </p:txBody>
      </p:sp>
    </p:spTree>
    <p:extLst>
      <p:ext uri="{BB962C8B-B14F-4D97-AF65-F5344CB8AC3E}">
        <p14:creationId xmlns:p14="http://schemas.microsoft.com/office/powerpoint/2010/main" val="287540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0DD91E5-2AF6-6A31-684C-E4A90F4E5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5FEEAE2B-05CC-D29C-6234-62DC57B5936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8AB31C4-B58B-F0CD-3285-4AEE1E64D45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Vulnerability Scanning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627DD13-DBE6-2E6D-E985-89BA478588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8A805BB-A6F3-3750-CF2C-EA1C4151DF7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B461312-6C29-AAD2-8292-9B07E17F82B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1AA552B5-3A80-78EE-8B6C-0A067C1302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EC7CE5C-CBDA-BCDB-FC76-E00D7FFFB309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95F9C19-4E30-3C2E-9C8B-BF24AD5EE7DA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04AA19D-F865-1171-352E-456A39F8AD7A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1400E5B-AB38-CF55-7EE1-8B513520201E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B89474D6-AD8B-7731-1CCC-3771167233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4129"/>
              </p:ext>
            </p:extLst>
          </p:nvPr>
        </p:nvGraphicFramePr>
        <p:xfrm>
          <a:off x="2476228" y="1865376"/>
          <a:ext cx="7740412" cy="45833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Bitmap Image" r:id="rId5" imgW="9045000" imgH="5356800" progId="Paint.Picture">
                  <p:embed/>
                </p:oleObj>
              </mc:Choice>
              <mc:Fallback>
                <p:oleObj name="Bitmap Image" r:id="rId5" imgW="9045000" imgH="535680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F31FAA49-901B-581B-275E-77ACB1A86D9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76228" y="1865376"/>
                        <a:ext cx="7740412" cy="45833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21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28B2432-67BF-B4C0-EF74-FB3ADE21C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813FA1AB-4CB2-50D7-A038-7A8229206986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24B407C-4741-B7CA-89EF-75F44F0E5B7A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scanning methods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E8F4F96-737C-5481-7F32-03C9FC0270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54423E8-A083-F7A0-B5EA-25CE3BCDE0F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1E3A8C2-3502-5D42-CE21-BFBFAE94C74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814E15FB-B3E9-F088-0794-4EFEA840E4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CEC4421-AFA0-9569-A95F-0BC82E2F958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38BEE8E-5D6F-4B9C-D37D-0C7F2D73E40F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88099E9-690D-1D6F-4205-B0EC839D89A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0A2DC46-E428-96B7-9CDF-CDAA21AD31C7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xmlns="" id="{0EE3FD93-1BE9-8168-9D42-BC8AD7ADB5A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3376159"/>
              </p:ext>
            </p:extLst>
          </p:nvPr>
        </p:nvGraphicFramePr>
        <p:xfrm>
          <a:off x="1898205" y="2123052"/>
          <a:ext cx="8933215" cy="4209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Bitmap Image" r:id="rId5" imgW="9944280" imgH="4686480" progId="PBrush">
                  <p:embed/>
                </p:oleObj>
              </mc:Choice>
              <mc:Fallback>
                <p:oleObj name="Bitmap Image" r:id="rId5" imgW="9944280" imgH="46864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B3E9FC1B-1569-DEC7-5430-98D7FB0C42B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98205" y="2123052"/>
                        <a:ext cx="8933215" cy="42099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138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4D96F4D-0BF6-5EC3-C7BE-EE9ACF3BE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4A4C4F63-697E-7651-1289-37692F22ABF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BD6D5F2-6BF6-8FB7-A19C-F13192AEA797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scanning methods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D3EB9B2-707C-3682-7A63-4FAEBD5DA1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E1A3C52-1D4F-825F-832F-52743D25757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23A9A23-C6E8-97A3-B8A8-E9BCFEB0614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D66BCF07-4E5D-2B0A-F554-9754EAB8AA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EB0C072-6B86-E32C-5570-713DE087210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121FBC8-DAB4-602B-CFCE-2C4853AF091B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519D07E-3C42-2D5A-24D2-4624A879A4FF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EA515D5B-5A29-077B-83E9-B74483CA2C3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BB2FE6D-34C0-381D-DCF4-7C70CD9513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44" y="2029044"/>
            <a:ext cx="10328592" cy="450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9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6A01295-51A6-D14D-9846-DC48327A0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C278390-FE59-FAA0-72BE-3D31BF3F929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161953E-9EA3-7748-1501-038450434AEF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Definition of Patch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9E86B2B-C70D-C1DF-277D-8DF0E836957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2588D9F-D65E-20C1-0DF4-D082EB230A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AB6E174-F71B-682A-905C-B96871AA61E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7D34171C-C995-6479-E538-CDEF8D0AB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A8B0D193-6685-B6CB-377C-4F872626129B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F371402-E5ED-2C4C-48D8-81647497EE6A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517AB611-99A7-8BBF-5960-8DDCBCC16F9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03D59F7-C847-2B78-6C9C-430A5FDCA56A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34BCB92-5A8E-C20C-E770-A76FA6865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2045122"/>
            <a:ext cx="10398986" cy="456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4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19154E0-48F2-7872-F875-345BFA93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D3CCE35F-1A4E-DF40-AD33-9DC83E38D6F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67F6C68-7628-EC95-C72D-A54D3EEB397B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WannaCry Ransomware Attack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072D336-8523-E17B-FB3E-88984ECB41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F42499B-CAE5-19A3-B8D7-02CC73CEF8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B95419E-950E-3E09-E60D-68E3B6536C0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F94260F5-6783-5E99-ADF4-C186797BE9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1A887AD-31EF-6CB9-3B91-CB090BF4D55C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6B69A972-091A-2DC4-C121-1704496A80FC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0EDB385-E0F5-F7E9-0534-5C6B790FB497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3D2A5B3-4077-15C0-E2DF-ED2F0F73DEC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576DABE-D646-9D01-AB88-C2A8E867C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426" y="2255954"/>
            <a:ext cx="10613203" cy="38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6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BFD0C42-6255-2584-B0A9-26B4D6108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A36E0936-DE1C-333A-F16D-16394E195C2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6CEC6B8-6A74-96F4-F461-BB4EC0D927C7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DROWN Vulnerability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A6784E4-A916-12FA-F5B1-348BC38C5DA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3FD29B7-1D0D-E8B9-9015-E548674B0D9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DCC1AFA-7FD9-DFCD-CA2A-C9714D5896B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008D5488-F217-02D6-56C8-A31C0B586B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BDB5F6F-8BB1-BDFB-58AD-D7381D0E4C68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899657B-5F99-2541-56D6-31C66BB906AE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CDE0D1F-F16A-199F-9155-FA7C4493C253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F2CBB80-5AAB-18FC-895F-DF8C20DC9221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8BB601A-3DF5-2719-CCDE-12B3B3DE6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643" y="2095404"/>
            <a:ext cx="10010119" cy="492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0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7097968-A07B-C591-A57A-5DC42EF9A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13FDB5A3-67C0-3967-4D79-39D70326297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9F29B6B-8DC9-100C-5DB8-2B24C2F825DB}"/>
              </a:ext>
            </a:extLst>
          </p:cNvPr>
          <p:cNvSpPr txBox="1"/>
          <p:nvPr/>
        </p:nvSpPr>
        <p:spPr>
          <a:xfrm>
            <a:off x="2398850" y="1133369"/>
            <a:ext cx="8400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How Do You Defend Against These Vulnerabilities?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E083F67-6147-ED71-A3FF-CB272F0400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DE3074C-A04F-CFCF-3E8C-5CDBDD5828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ED82D47-9177-5BDF-3639-10AF65588C3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0AEB14E1-952F-90C0-5A0C-F06BDFB5AF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8225F8B-BE87-0507-0C74-56819A3B44A3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CD78EA5-6AB1-C48B-4094-AB8271A2E0B1}"/>
              </a:ext>
            </a:extLst>
          </p:cNvPr>
          <p:cNvSpPr/>
          <p:nvPr/>
        </p:nvSpPr>
        <p:spPr>
          <a:xfrm>
            <a:off x="1091381" y="5751871"/>
            <a:ext cx="1533832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85F4301-F3D6-9B26-C17A-EB15E4C9163D}"/>
              </a:ext>
            </a:extLst>
          </p:cNvPr>
          <p:cNvSpPr/>
          <p:nvPr/>
        </p:nvSpPr>
        <p:spPr>
          <a:xfrm>
            <a:off x="8475407" y="2684207"/>
            <a:ext cx="983226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599B7C2-77B3-8B58-A0CF-8F822D00ECF0}"/>
              </a:ext>
            </a:extLst>
          </p:cNvPr>
          <p:cNvSpPr/>
          <p:nvPr/>
        </p:nvSpPr>
        <p:spPr>
          <a:xfrm>
            <a:off x="6794090" y="1730477"/>
            <a:ext cx="1573162" cy="334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98A72CC-4CFD-B234-417C-28A8BD4AA179}"/>
              </a:ext>
            </a:extLst>
          </p:cNvPr>
          <p:cNvSpPr txBox="1"/>
          <p:nvPr/>
        </p:nvSpPr>
        <p:spPr>
          <a:xfrm>
            <a:off x="617280" y="2141974"/>
            <a:ext cx="11213122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• How to implement these defenses?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25BBD53F-5BB1-A3D1-3387-F8AB90DC75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929053"/>
              </p:ext>
            </p:extLst>
          </p:nvPr>
        </p:nvGraphicFramePr>
        <p:xfrm>
          <a:off x="1970298" y="2661557"/>
          <a:ext cx="8588375" cy="380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Bitmap Image" r:id="rId5" imgW="8587800" imgH="3802320" progId="PBrush">
                  <p:embed/>
                </p:oleObj>
              </mc:Choice>
              <mc:Fallback>
                <p:oleObj name="Bitmap Image" r:id="rId5" imgW="8587800" imgH="38023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xmlns="" id="{6AA0168C-1387-6EF8-8160-953DF0F8879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70298" y="2661557"/>
                        <a:ext cx="8588375" cy="3802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316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f51ca246ac35a0965651d648262080f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3ab2b786f06899cbef12ab29aa3cee1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F03FD55C-D6CA-4EB5-AFD1-BEC9B7FD57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1498</TotalTime>
  <Words>895</Words>
  <Application>Microsoft Office PowerPoint</Application>
  <PresentationFormat>Widescreen</PresentationFormat>
  <Paragraphs>212</Paragraphs>
  <Slides>38</Slides>
  <Notes>37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Roboto Light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22</cp:revision>
  <dcterms:created xsi:type="dcterms:W3CDTF">2023-04-29T09:08:00Z</dcterms:created>
  <dcterms:modified xsi:type="dcterms:W3CDTF">2025-11-17T18:33:50Z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