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68" r:id="rId2"/>
    <p:sldId id="399" r:id="rId3"/>
    <p:sldId id="585" r:id="rId4"/>
    <p:sldId id="570" r:id="rId5"/>
    <p:sldId id="337" r:id="rId6"/>
    <p:sldId id="459" r:id="rId7"/>
    <p:sldId id="551" r:id="rId8"/>
    <p:sldId id="552" r:id="rId9"/>
    <p:sldId id="553" r:id="rId10"/>
    <p:sldId id="574" r:id="rId11"/>
    <p:sldId id="576" r:id="rId12"/>
    <p:sldId id="572" r:id="rId13"/>
    <p:sldId id="573" r:id="rId14"/>
    <p:sldId id="474" r:id="rId15"/>
    <p:sldId id="475" r:id="rId16"/>
    <p:sldId id="476" r:id="rId17"/>
    <p:sldId id="477" r:id="rId18"/>
    <p:sldId id="479" r:id="rId19"/>
    <p:sldId id="535" r:id="rId20"/>
    <p:sldId id="558" r:id="rId21"/>
    <p:sldId id="556" r:id="rId22"/>
    <p:sldId id="296" r:id="rId23"/>
    <p:sldId id="571" r:id="rId24"/>
    <p:sldId id="304" r:id="rId25"/>
    <p:sldId id="370" r:id="rId26"/>
    <p:sldId id="373" r:id="rId27"/>
    <p:sldId id="579" r:id="rId28"/>
    <p:sldId id="376" r:id="rId29"/>
    <p:sldId id="371" r:id="rId30"/>
    <p:sldId id="390" r:id="rId31"/>
    <p:sldId id="577" r:id="rId32"/>
    <p:sldId id="580" r:id="rId33"/>
    <p:sldId id="566" r:id="rId34"/>
    <p:sldId id="581" r:id="rId35"/>
    <p:sldId id="583" r:id="rId36"/>
    <p:sldId id="582" r:id="rId37"/>
    <p:sldId id="564" r:id="rId38"/>
    <p:sldId id="568" r:id="rId39"/>
    <p:sldId id="569" r:id="rId40"/>
    <p:sldId id="584" r:id="rId41"/>
    <p:sldId id="567" r:id="rId42"/>
    <p:sldId id="586" r:id="rId43"/>
    <p:sldId id="561" r:id="rId44"/>
    <p:sldId id="587" r:id="rId45"/>
    <p:sldId id="563" r:id="rId46"/>
    <p:sldId id="560" r:id="rId47"/>
    <p:sldId id="589" r:id="rId48"/>
    <p:sldId id="590" r:id="rId4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6D9F66E-5EB9-4882-86FB-DCBF35E3C3E4}" styleName="Style moyen 4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A488322-F2BA-4B5B-9748-0D474271808F}" styleName="Style moyen 3 - Accentuation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8FB837D-C827-4EFA-A057-4D05807E0F7C}" styleName="Style à thème 1 - Accentuation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2833802-FEF1-4C79-8D5D-14CF1EAF98D9}" styleName="Style léger 2 - Accentuation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775DCB02-9BB8-47FD-8907-85C794F793BA}" styleName="Style à thème 1 - Accentuation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4660"/>
  </p:normalViewPr>
  <p:slideViewPr>
    <p:cSldViewPr snapToGrid="0">
      <p:cViewPr varScale="1">
        <p:scale>
          <a:sx n="78" d="100"/>
          <a:sy n="78" d="100"/>
        </p:scale>
        <p:origin x="87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4A9421F9-13E8-4BF2-B9CB-6458D5493D76}">
      <dgm:prSet/>
      <dgm:spPr/>
      <dgm:t>
        <a:bodyPr/>
        <a:lstStyle/>
        <a:p>
          <a:r>
            <a:rPr lang="en-US" b="1" cap="small" dirty="0">
              <a:solidFill>
                <a:schemeClr val="bg1"/>
              </a:solidFill>
              <a:latin typeface="Century Schoolbook" panose="02040604050505020304" pitchFamily="18" charset="0"/>
              <a:ea typeface="Century Schoolbook"/>
              <a:cs typeface="Century Schoolbook"/>
              <a:sym typeface="Century Schoolbook"/>
            </a:rPr>
            <a:t>Part I: </a:t>
          </a:r>
        </a:p>
        <a:p>
          <a:r>
            <a:rPr lang="en-US" b="1" cap="small" dirty="0">
              <a:solidFill>
                <a:schemeClr val="bg1"/>
              </a:solidFill>
              <a:latin typeface="Century Schoolbook" panose="02040604050505020304" pitchFamily="18" charset="0"/>
              <a:ea typeface="Century Schoolbook"/>
              <a:cs typeface="Century Schoolbook"/>
              <a:sym typeface="Century Schoolbook"/>
            </a:rPr>
            <a:t>The Measurement and</a:t>
          </a:r>
          <a:br>
            <a:rPr lang="en-US" b="1" cap="small" dirty="0">
              <a:solidFill>
                <a:schemeClr val="bg1"/>
              </a:solidFill>
              <a:latin typeface="Century Schoolbook" panose="02040604050505020304" pitchFamily="18" charset="0"/>
              <a:ea typeface="Century Schoolbook"/>
              <a:cs typeface="Century Schoolbook"/>
              <a:sym typeface="Century Schoolbook"/>
            </a:rPr>
          </a:br>
          <a:r>
            <a:rPr lang="en-US" b="1" cap="small" dirty="0">
              <a:solidFill>
                <a:schemeClr val="bg1"/>
              </a:solidFill>
              <a:latin typeface="Century Schoolbook" panose="02040604050505020304" pitchFamily="18" charset="0"/>
              <a:ea typeface="Century Schoolbook"/>
              <a:cs typeface="Century Schoolbook"/>
              <a:sym typeface="Century Schoolbook"/>
            </a:rPr>
            <a:t>Structure of the</a:t>
          </a:r>
          <a:br>
            <a:rPr lang="en-US" b="1" cap="small" dirty="0">
              <a:solidFill>
                <a:schemeClr val="bg1"/>
              </a:solidFill>
              <a:latin typeface="Century Schoolbook" panose="02040604050505020304" pitchFamily="18" charset="0"/>
              <a:ea typeface="Century Schoolbook"/>
              <a:cs typeface="Century Schoolbook"/>
              <a:sym typeface="Century Schoolbook"/>
            </a:rPr>
          </a:br>
          <a:r>
            <a:rPr lang="en-US" b="1" cap="small" dirty="0">
              <a:solidFill>
                <a:schemeClr val="bg1"/>
              </a:solidFill>
              <a:latin typeface="Century Schoolbook" panose="02040604050505020304" pitchFamily="18" charset="0"/>
              <a:ea typeface="Century Schoolbook"/>
              <a:cs typeface="Century Schoolbook"/>
              <a:sym typeface="Century Schoolbook"/>
            </a:rPr>
            <a:t>National Economy</a:t>
          </a:r>
          <a:endParaRPr lang="fr-FR" dirty="0">
            <a:solidFill>
              <a:schemeClr val="bg1"/>
            </a:solidFill>
            <a:latin typeface="Century Schoolbook" panose="02040604050505020304" pitchFamily="18" charset="0"/>
          </a:endParaRPr>
        </a:p>
      </dgm:t>
    </dgm:pt>
    <dgm:pt modelId="{A0CE7433-C70E-45FD-90F3-859243FA0632}" type="parTrans" cxnId="{E7733D81-8F27-4502-99F3-058474E7A398}">
      <dgm:prSet/>
      <dgm:spPr/>
      <dgm:t>
        <a:bodyPr/>
        <a:lstStyle/>
        <a:p>
          <a:endParaRPr lang="fr-FR"/>
        </a:p>
      </dgm:t>
    </dgm:pt>
    <dgm:pt modelId="{CB970831-B1F7-4FF4-93E4-1179B70A0EEC}" type="sibTrans" cxnId="{E7733D81-8F27-4502-99F3-058474E7A398}">
      <dgm:prSet/>
      <dgm:spPr/>
      <dgm:t>
        <a:bodyPr/>
        <a:lstStyle/>
        <a:p>
          <a:endParaRPr lang="fr-FR"/>
        </a:p>
      </dgm:t>
    </dgm:pt>
    <dgm:pt modelId="{F71F79ED-56DB-42DF-BF22-B1AA970C692E}">
      <dgm:prSet/>
      <dgm:spPr/>
      <dgm:t>
        <a:bodyPr/>
        <a:lstStyle/>
        <a:p>
          <a:r>
            <a:rPr lang="en-US" b="1" cap="small" dirty="0">
              <a:solidFill>
                <a:schemeClr val="bg1"/>
              </a:solidFill>
              <a:latin typeface="Century Schoolbook"/>
              <a:ea typeface="Century Schoolbook"/>
              <a:cs typeface="Century Schoolbook"/>
              <a:sym typeface="Century Schoolbook"/>
            </a:rPr>
            <a:t>Part II:</a:t>
          </a:r>
          <a:br>
            <a:rPr lang="en-US" b="1" cap="small" dirty="0">
              <a:solidFill>
                <a:schemeClr val="bg1"/>
              </a:solidFill>
              <a:latin typeface="Century Schoolbook"/>
              <a:ea typeface="Century Schoolbook"/>
              <a:cs typeface="Century Schoolbook"/>
              <a:sym typeface="Century Schoolbook"/>
            </a:rPr>
          </a:br>
          <a:r>
            <a:rPr lang="fr-FR" b="1" dirty="0">
              <a:solidFill>
                <a:schemeClr val="bg1"/>
              </a:solidFill>
              <a:latin typeface="Century Schoolbook"/>
              <a:ea typeface="Century Schoolbook"/>
              <a:cs typeface="Century Schoolbook"/>
              <a:sym typeface="Century Schoolbook"/>
            </a:rPr>
            <a:t>Globalisation &amp; </a:t>
          </a:r>
          <a:br>
            <a:rPr lang="fr-FR" b="1" dirty="0">
              <a:solidFill>
                <a:schemeClr val="bg1"/>
              </a:solidFill>
              <a:latin typeface="Century Schoolbook"/>
              <a:ea typeface="Century Schoolbook"/>
              <a:cs typeface="Century Schoolbook"/>
              <a:sym typeface="Century Schoolbook"/>
            </a:rPr>
          </a:br>
          <a:r>
            <a:rPr lang="fr-FR" b="1" dirty="0">
              <a:solidFill>
                <a:schemeClr val="bg1"/>
              </a:solidFill>
              <a:latin typeface="Century Schoolbook"/>
              <a:ea typeface="Century Schoolbook"/>
              <a:cs typeface="Century Schoolbook"/>
              <a:sym typeface="Century Schoolbook"/>
            </a:rPr>
            <a:t>Human and Suistainble </a:t>
          </a:r>
          <a:r>
            <a:rPr lang="fr-FR" b="1" dirty="0" err="1">
              <a:solidFill>
                <a:schemeClr val="bg1"/>
              </a:solidFill>
              <a:latin typeface="Century Schoolbook"/>
              <a:ea typeface="Century Schoolbook"/>
              <a:cs typeface="Century Schoolbook"/>
              <a:sym typeface="Century Schoolbook"/>
            </a:rPr>
            <a:t>Development</a:t>
          </a:r>
          <a:r>
            <a:rPr lang="fr-FR" b="1" dirty="0">
              <a:solidFill>
                <a:schemeClr val="bg1"/>
              </a:solidFill>
              <a:latin typeface="Century Schoolbook"/>
              <a:ea typeface="Century Schoolbook"/>
              <a:cs typeface="Century Schoolbook"/>
              <a:sym typeface="Century Schoolbook"/>
            </a:rPr>
            <a:t> </a:t>
          </a:r>
          <a:br>
            <a:rPr lang="en-US" b="1" dirty="0">
              <a:solidFill>
                <a:schemeClr val="bg1"/>
              </a:solidFill>
              <a:latin typeface="Century Schoolbook"/>
              <a:ea typeface="Century Schoolbook"/>
              <a:cs typeface="Century Schoolbook"/>
              <a:sym typeface="Century Schoolbook"/>
            </a:rPr>
          </a:br>
          <a:endParaRPr lang="fr-FR" dirty="0">
            <a:solidFill>
              <a:schemeClr val="bg1"/>
            </a:solidFill>
          </a:endParaRPr>
        </a:p>
      </dgm:t>
    </dgm:pt>
    <dgm:pt modelId="{802ECD2D-3313-47EA-B9D1-5E17032F2A88}" type="parTrans" cxnId="{24EF8247-89CC-4B72-A872-F5D8110D43D4}">
      <dgm:prSet/>
      <dgm:spPr/>
      <dgm:t>
        <a:bodyPr/>
        <a:lstStyle/>
        <a:p>
          <a:endParaRPr lang="fr-FR"/>
        </a:p>
      </dgm:t>
    </dgm:pt>
    <dgm:pt modelId="{25F336ED-6EE6-4CC7-8C4D-8F2CB401C104}" type="sibTrans" cxnId="{24EF8247-89CC-4B72-A872-F5D8110D43D4}">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4936" custLinFactNeighborY="3608"/>
      <dgm:spPr/>
    </dgm:pt>
    <dgm:pt modelId="{4415ED17-40F4-4D23-8C58-2D632869BCCD}" type="pres">
      <dgm:prSet presAssocID="{6141646F-D791-4CA2-A717-C4D765645C71}" presName="linearProcess" presStyleCnt="0"/>
      <dgm:spPr/>
    </dgm:pt>
    <dgm:pt modelId="{D8B431F7-5B7B-43C6-B07D-8A097C6352E2}" type="pres">
      <dgm:prSet presAssocID="{4A9421F9-13E8-4BF2-B9CB-6458D5493D76}" presName="textNode" presStyleLbl="node1" presStyleIdx="0" presStyleCnt="2" custLinFactX="-17737" custLinFactNeighborX="-100000" custLinFactNeighborY="7961">
        <dgm:presLayoutVars>
          <dgm:bulletEnabled val="1"/>
        </dgm:presLayoutVars>
      </dgm:prSet>
      <dgm:spPr/>
    </dgm:pt>
    <dgm:pt modelId="{4692A5A4-3B58-4319-A86F-0C7A6BFD6F47}" type="pres">
      <dgm:prSet presAssocID="{CB970831-B1F7-4FF4-93E4-1179B70A0EEC}" presName="sibTrans" presStyleCnt="0"/>
      <dgm:spPr/>
    </dgm:pt>
    <dgm:pt modelId="{C5BF86DD-E21F-417D-A315-A7461F210380}" type="pres">
      <dgm:prSet presAssocID="{F71F79ED-56DB-42DF-BF22-B1AA970C692E}" presName="textNode" presStyleLbl="node1" presStyleIdx="1" presStyleCnt="2" custLinFactX="-10445" custLinFactNeighborX="-100000" custLinFactNeighborY="4776">
        <dgm:presLayoutVars>
          <dgm:bulletEnabled val="1"/>
        </dgm:presLayoutVars>
      </dgm:prSet>
      <dgm:spPr/>
    </dgm:pt>
  </dgm:ptLst>
  <dgm:cxnLst>
    <dgm:cxn modelId="{A3917425-EE04-426F-A9E9-F67C556753EB}" type="presOf" srcId="{4A9421F9-13E8-4BF2-B9CB-6458D5493D76}" destId="{D8B431F7-5B7B-43C6-B07D-8A097C6352E2}" srcOrd="0" destOrd="0" presId="urn:microsoft.com/office/officeart/2005/8/layout/hProcess9"/>
    <dgm:cxn modelId="{24EF8247-89CC-4B72-A872-F5D8110D43D4}" srcId="{6141646F-D791-4CA2-A717-C4D765645C71}" destId="{F71F79ED-56DB-42DF-BF22-B1AA970C692E}" srcOrd="1" destOrd="0" parTransId="{802ECD2D-3313-47EA-B9D1-5E17032F2A88}" sibTransId="{25F336ED-6EE6-4CC7-8C4D-8F2CB401C104}"/>
    <dgm:cxn modelId="{7CE3DD71-B265-4959-86CF-EDB837B7C5AF}" type="presOf" srcId="{F71F79ED-56DB-42DF-BF22-B1AA970C692E}" destId="{C5BF86DD-E21F-417D-A315-A7461F210380}" srcOrd="0" destOrd="0" presId="urn:microsoft.com/office/officeart/2005/8/layout/hProcess9"/>
    <dgm:cxn modelId="{E7733D81-8F27-4502-99F3-058474E7A398}" srcId="{6141646F-D791-4CA2-A717-C4D765645C71}" destId="{4A9421F9-13E8-4BF2-B9CB-6458D5493D76}" srcOrd="0" destOrd="0" parTransId="{A0CE7433-C70E-45FD-90F3-859243FA0632}" sibTransId="{CB970831-B1F7-4FF4-93E4-1179B70A0EEC}"/>
    <dgm:cxn modelId="{4E34D5C1-FE46-43AE-856F-2B02530EF3D5}" type="presOf" srcId="{6141646F-D791-4CA2-A717-C4D765645C71}" destId="{46E60C47-E0CF-4496-AB25-ABE5BBF91509}"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48362338-277F-4476-9FEF-91CF001228CD}" type="presParOf" srcId="{4415ED17-40F4-4D23-8C58-2D632869BCCD}" destId="{D8B431F7-5B7B-43C6-B07D-8A097C6352E2}" srcOrd="0" destOrd="0" presId="urn:microsoft.com/office/officeart/2005/8/layout/hProcess9"/>
    <dgm:cxn modelId="{12118949-65C2-49E0-8E84-EC47E1596F23}" type="presParOf" srcId="{4415ED17-40F4-4D23-8C58-2D632869BCCD}" destId="{4692A5A4-3B58-4319-A86F-0C7A6BFD6F47}" srcOrd="1" destOrd="0" presId="urn:microsoft.com/office/officeart/2005/8/layout/hProcess9"/>
    <dgm:cxn modelId="{81E9F4CA-86A5-4AB1-92A8-B1D4ACABAD89}" type="presParOf" srcId="{4415ED17-40F4-4D23-8C58-2D632869BCCD}" destId="{C5BF86DD-E21F-417D-A315-A7461F210380}"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349680" y="0"/>
          <a:ext cx="8994933"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431F7-5B7B-43C6-B07D-8A097C6352E2}">
      <dsp:nvSpPr>
        <dsp:cNvPr id="0" name=""/>
        <dsp:cNvSpPr/>
      </dsp:nvSpPr>
      <dsp:spPr>
        <a:xfrm>
          <a:off x="629639" y="1443965"/>
          <a:ext cx="363042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cap="small" dirty="0">
              <a:solidFill>
                <a:schemeClr val="bg1"/>
              </a:solidFill>
              <a:latin typeface="Century Schoolbook" panose="02040604050505020304" pitchFamily="18" charset="0"/>
              <a:ea typeface="Century Schoolbook"/>
              <a:cs typeface="Century Schoolbook"/>
              <a:sym typeface="Century Schoolbook"/>
            </a:rPr>
            <a:t>Part I: </a:t>
          </a:r>
        </a:p>
        <a:p>
          <a:pPr marL="0" lvl="0" indent="0" algn="ctr" defTabSz="889000">
            <a:lnSpc>
              <a:spcPct val="90000"/>
            </a:lnSpc>
            <a:spcBef>
              <a:spcPct val="0"/>
            </a:spcBef>
            <a:spcAft>
              <a:spcPct val="35000"/>
            </a:spcAft>
            <a:buNone/>
          </a:pPr>
          <a:r>
            <a:rPr lang="en-US" sz="2000" b="1" kern="1200" cap="small" dirty="0">
              <a:solidFill>
                <a:schemeClr val="bg1"/>
              </a:solidFill>
              <a:latin typeface="Century Schoolbook" panose="02040604050505020304" pitchFamily="18" charset="0"/>
              <a:ea typeface="Century Schoolbook"/>
              <a:cs typeface="Century Schoolbook"/>
              <a:sym typeface="Century Schoolbook"/>
            </a:rPr>
            <a:t>The Measurement and</a:t>
          </a:r>
          <a:br>
            <a:rPr lang="en-US" sz="2000" b="1" kern="1200" cap="small" dirty="0">
              <a:solidFill>
                <a:schemeClr val="bg1"/>
              </a:solidFill>
              <a:latin typeface="Century Schoolbook" panose="02040604050505020304" pitchFamily="18" charset="0"/>
              <a:ea typeface="Century Schoolbook"/>
              <a:cs typeface="Century Schoolbook"/>
              <a:sym typeface="Century Schoolbook"/>
            </a:rPr>
          </a:br>
          <a:r>
            <a:rPr lang="en-US" sz="2000" b="1" kern="1200" cap="small" dirty="0">
              <a:solidFill>
                <a:schemeClr val="bg1"/>
              </a:solidFill>
              <a:latin typeface="Century Schoolbook" panose="02040604050505020304" pitchFamily="18" charset="0"/>
              <a:ea typeface="Century Schoolbook"/>
              <a:cs typeface="Century Schoolbook"/>
              <a:sym typeface="Century Schoolbook"/>
            </a:rPr>
            <a:t>Structure of the</a:t>
          </a:r>
          <a:br>
            <a:rPr lang="en-US" sz="2000" b="1" kern="1200" cap="small" dirty="0">
              <a:solidFill>
                <a:schemeClr val="bg1"/>
              </a:solidFill>
              <a:latin typeface="Century Schoolbook" panose="02040604050505020304" pitchFamily="18" charset="0"/>
              <a:ea typeface="Century Schoolbook"/>
              <a:cs typeface="Century Schoolbook"/>
              <a:sym typeface="Century Schoolbook"/>
            </a:rPr>
          </a:br>
          <a:r>
            <a:rPr lang="en-US" sz="2000" b="1" kern="1200" cap="small" dirty="0">
              <a:solidFill>
                <a:schemeClr val="bg1"/>
              </a:solidFill>
              <a:latin typeface="Century Schoolbook" panose="02040604050505020304" pitchFamily="18" charset="0"/>
              <a:ea typeface="Century Schoolbook"/>
              <a:cs typeface="Century Schoolbook"/>
              <a:sym typeface="Century Schoolbook"/>
            </a:rPr>
            <a:t>National Economy</a:t>
          </a:r>
          <a:endParaRPr lang="fr-FR" sz="2000" kern="1200" dirty="0">
            <a:solidFill>
              <a:schemeClr val="bg1"/>
            </a:solidFill>
            <a:latin typeface="Century Schoolbook" panose="02040604050505020304" pitchFamily="18" charset="0"/>
          </a:endParaRPr>
        </a:p>
      </dsp:txBody>
      <dsp:txXfrm>
        <a:off x="714605" y="1528931"/>
        <a:ext cx="3460491" cy="1570603"/>
      </dsp:txXfrm>
    </dsp:sp>
    <dsp:sp modelId="{C5BF86DD-E21F-417D-A315-A7461F210380}">
      <dsp:nvSpPr>
        <dsp:cNvPr id="0" name=""/>
        <dsp:cNvSpPr/>
      </dsp:nvSpPr>
      <dsp:spPr>
        <a:xfrm>
          <a:off x="4782890" y="1388529"/>
          <a:ext cx="363042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cap="small" dirty="0">
              <a:solidFill>
                <a:schemeClr val="bg1"/>
              </a:solidFill>
              <a:latin typeface="Century Schoolbook"/>
              <a:ea typeface="Century Schoolbook"/>
              <a:cs typeface="Century Schoolbook"/>
              <a:sym typeface="Century Schoolbook"/>
            </a:rPr>
            <a:t>Part II:</a:t>
          </a:r>
          <a:br>
            <a:rPr lang="en-US" sz="2000" b="1" kern="1200" cap="small" dirty="0">
              <a:solidFill>
                <a:schemeClr val="bg1"/>
              </a:solidFill>
              <a:latin typeface="Century Schoolbook"/>
              <a:ea typeface="Century Schoolbook"/>
              <a:cs typeface="Century Schoolbook"/>
              <a:sym typeface="Century Schoolbook"/>
            </a:rPr>
          </a:br>
          <a:r>
            <a:rPr lang="fr-FR" sz="2000" b="1" kern="1200" dirty="0">
              <a:solidFill>
                <a:schemeClr val="bg1"/>
              </a:solidFill>
              <a:latin typeface="Century Schoolbook"/>
              <a:ea typeface="Century Schoolbook"/>
              <a:cs typeface="Century Schoolbook"/>
              <a:sym typeface="Century Schoolbook"/>
            </a:rPr>
            <a:t>Globalisation &amp; </a:t>
          </a:r>
          <a:br>
            <a:rPr lang="fr-FR" sz="2000" b="1" kern="1200" dirty="0">
              <a:solidFill>
                <a:schemeClr val="bg1"/>
              </a:solidFill>
              <a:latin typeface="Century Schoolbook"/>
              <a:ea typeface="Century Schoolbook"/>
              <a:cs typeface="Century Schoolbook"/>
              <a:sym typeface="Century Schoolbook"/>
            </a:rPr>
          </a:br>
          <a:r>
            <a:rPr lang="fr-FR" sz="2000" b="1" kern="1200" dirty="0">
              <a:solidFill>
                <a:schemeClr val="bg1"/>
              </a:solidFill>
              <a:latin typeface="Century Schoolbook"/>
              <a:ea typeface="Century Schoolbook"/>
              <a:cs typeface="Century Schoolbook"/>
              <a:sym typeface="Century Schoolbook"/>
            </a:rPr>
            <a:t>Human and Suistainble </a:t>
          </a:r>
          <a:r>
            <a:rPr lang="fr-FR" sz="2000" b="1" kern="1200" dirty="0" err="1">
              <a:solidFill>
                <a:schemeClr val="bg1"/>
              </a:solidFill>
              <a:latin typeface="Century Schoolbook"/>
              <a:ea typeface="Century Schoolbook"/>
              <a:cs typeface="Century Schoolbook"/>
              <a:sym typeface="Century Schoolbook"/>
            </a:rPr>
            <a:t>Development</a:t>
          </a:r>
          <a:r>
            <a:rPr lang="fr-FR" sz="2000" b="1" kern="1200" dirty="0">
              <a:solidFill>
                <a:schemeClr val="bg1"/>
              </a:solidFill>
              <a:latin typeface="Century Schoolbook"/>
              <a:ea typeface="Century Schoolbook"/>
              <a:cs typeface="Century Schoolbook"/>
              <a:sym typeface="Century Schoolbook"/>
            </a:rPr>
            <a:t> </a:t>
          </a:r>
          <a:br>
            <a:rPr lang="en-US" sz="2000" b="1" kern="1200" dirty="0">
              <a:solidFill>
                <a:schemeClr val="bg1"/>
              </a:solidFill>
              <a:latin typeface="Century Schoolbook"/>
              <a:ea typeface="Century Schoolbook"/>
              <a:cs typeface="Century Schoolbook"/>
              <a:sym typeface="Century Schoolbook"/>
            </a:rPr>
          </a:br>
          <a:endParaRPr lang="fr-FR" sz="2000" kern="1200" dirty="0">
            <a:solidFill>
              <a:schemeClr val="bg1"/>
            </a:solidFill>
          </a:endParaRPr>
        </a:p>
      </dsp:txBody>
      <dsp:txXfrm>
        <a:off x="4867856" y="1473495"/>
        <a:ext cx="3460491"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4C99CF-F516-43D5-B92F-6574B83C25E2}" type="datetimeFigureOut">
              <a:rPr lang="fr-FR" smtClean="0"/>
              <a:t>26/11/2021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578709-22D8-44DF-BFDD-907E68D3B4B5}" type="slidenum">
              <a:rPr lang="fr-FR" smtClean="0"/>
              <a:t>‹N°›</a:t>
            </a:fld>
            <a:endParaRPr lang="fr-FR"/>
          </a:p>
        </p:txBody>
      </p:sp>
    </p:spTree>
    <p:extLst>
      <p:ext uri="{BB962C8B-B14F-4D97-AF65-F5344CB8AC3E}">
        <p14:creationId xmlns:p14="http://schemas.microsoft.com/office/powerpoint/2010/main" val="3942704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n.wikipedia.org/wiki/United_Nations"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s://en.wikipedia.org/wiki/League_of_Nations" TargetMode="External"/><Relationship Id="rId5" Type="http://schemas.openxmlformats.org/officeDocument/2006/relationships/hyperlink" Target="https://en.wikipedia.org/wiki/International_Labour_Organization#cite_note-1" TargetMode="External"/><Relationship Id="rId4" Type="http://schemas.openxmlformats.org/officeDocument/2006/relationships/hyperlink" Target="https://en.wikipedia.org/wiki/International_labour_standards"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1-</a:t>
            </a:r>
            <a:r>
              <a:rPr lang="en-US" b="1" i="0" dirty="0">
                <a:solidFill>
                  <a:srgbClr val="00B050"/>
                </a:solidFill>
                <a:effectLst/>
                <a:latin typeface="Calibri" panose="020F0502020204030204" pitchFamily="34" charset="0"/>
                <a:cs typeface="Calibri" panose="020F0502020204030204" pitchFamily="34" charset="0"/>
              </a:rPr>
              <a:t>The Bureau of Labor Statistics (BLS) </a:t>
            </a:r>
            <a:r>
              <a:rPr lang="en-US" b="0" i="0" dirty="0">
                <a:solidFill>
                  <a:srgbClr val="111111"/>
                </a:solidFill>
                <a:effectLst/>
                <a:latin typeface="SourceSansPro"/>
              </a:rPr>
              <a:t>is an American government agency tasked with collecting and disseminating a range of economic and employment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11111"/>
                </a:solidFill>
                <a:effectLst/>
                <a:latin typeface="SourceSansPro"/>
              </a:rPr>
              <a:t>2- </a:t>
            </a:r>
            <a:r>
              <a:rPr lang="en-US" b="1" i="0" dirty="0">
                <a:solidFill>
                  <a:srgbClr val="111111"/>
                </a:solidFill>
                <a:effectLst/>
                <a:latin typeface="Calibri" panose="020F0502020204030204" pitchFamily="34" charset="0"/>
                <a:cs typeface="Calibri" panose="020F0502020204030204" pitchFamily="34" charset="0"/>
              </a:rPr>
              <a:t>The </a:t>
            </a:r>
            <a:r>
              <a:rPr lang="en-US" b="1" i="0" dirty="0" err="1">
                <a:solidFill>
                  <a:srgbClr val="111111"/>
                </a:solidFill>
                <a:effectLst/>
                <a:latin typeface="Calibri" panose="020F0502020204030204" pitchFamily="34" charset="0"/>
                <a:cs typeface="Calibri" panose="020F0502020204030204" pitchFamily="34" charset="0"/>
              </a:rPr>
              <a:t>Organisation</a:t>
            </a:r>
            <a:r>
              <a:rPr lang="en-US" b="1" i="0" dirty="0">
                <a:solidFill>
                  <a:srgbClr val="111111"/>
                </a:solidFill>
                <a:effectLst/>
                <a:latin typeface="Calibri" panose="020F0502020204030204" pitchFamily="34" charset="0"/>
                <a:cs typeface="Calibri" panose="020F0502020204030204" pitchFamily="34" charset="0"/>
              </a:rPr>
              <a:t> for Economic Co-operation and Development (OECD) </a:t>
            </a:r>
            <a:r>
              <a:rPr lang="en-US" b="0" i="0" dirty="0">
                <a:solidFill>
                  <a:srgbClr val="111111"/>
                </a:solidFill>
                <a:effectLst/>
                <a:latin typeface="SourceSansPro"/>
              </a:rPr>
              <a:t>is a group of 37 member countries that discuss and develop economic and social policy</a:t>
            </a:r>
          </a:p>
          <a:p>
            <a:endParaRPr lang="fr-FR" dirty="0"/>
          </a:p>
        </p:txBody>
      </p:sp>
      <p:sp>
        <p:nvSpPr>
          <p:cNvPr id="4" name="Espace réservé du numéro de diapositive 3"/>
          <p:cNvSpPr>
            <a:spLocks noGrp="1"/>
          </p:cNvSpPr>
          <p:nvPr>
            <p:ph type="sldNum" sz="quarter" idx="5"/>
          </p:nvPr>
        </p:nvSpPr>
        <p:spPr/>
        <p:txBody>
          <a:bodyPr/>
          <a:lstStyle/>
          <a:p>
            <a:fld id="{36578709-22D8-44DF-BFDD-907E68D3B4B5}" type="slidenum">
              <a:rPr lang="fr-FR" smtClean="0"/>
              <a:t>4</a:t>
            </a:fld>
            <a:endParaRPr lang="fr-FR"/>
          </a:p>
        </p:txBody>
      </p:sp>
    </p:spTree>
    <p:extLst>
      <p:ext uri="{BB962C8B-B14F-4D97-AF65-F5344CB8AC3E}">
        <p14:creationId xmlns:p14="http://schemas.microsoft.com/office/powerpoint/2010/main" val="1901531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Shape 81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817" name="Shape 8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7"/>
        <p:cNvGrpSpPr/>
        <p:nvPr/>
      </p:nvGrpSpPr>
      <p:grpSpPr>
        <a:xfrm>
          <a:off x="0" y="0"/>
          <a:ext cx="0" cy="0"/>
          <a:chOff x="0" y="0"/>
          <a:chExt cx="0" cy="0"/>
        </a:xfrm>
      </p:grpSpPr>
      <p:sp>
        <p:nvSpPr>
          <p:cNvPr id="1738" name="Shape 1738"/>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39" name="Shape 173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l">
              <a:buFont typeface="Arial" panose="020B0604020202020204" pitchFamily="34" charset="0"/>
              <a:buChar char="•"/>
            </a:pPr>
            <a:r>
              <a:rPr lang="en-US" b="1" i="0" dirty="0">
                <a:solidFill>
                  <a:srgbClr val="111111"/>
                </a:solidFill>
                <a:effectLst/>
                <a:latin typeface="SourceSansPro"/>
              </a:rPr>
              <a:t>The Bureau of Labor Statistics (BLS) </a:t>
            </a:r>
            <a:r>
              <a:rPr lang="en-US" b="0" i="0" dirty="0">
                <a:solidFill>
                  <a:srgbClr val="111111"/>
                </a:solidFill>
                <a:effectLst/>
                <a:latin typeface="SourceSansPro"/>
              </a:rPr>
              <a:t>is an American government agency tasked with collecting and disseminating a range of economic and employment data.</a:t>
            </a:r>
          </a:p>
          <a:p>
            <a:pPr algn="l">
              <a:buFont typeface="Arial" panose="020B0604020202020204" pitchFamily="34" charset="0"/>
              <a:buChar char="•"/>
            </a:pPr>
            <a:r>
              <a:rPr lang="en-US" b="1" i="0" dirty="0">
                <a:solidFill>
                  <a:srgbClr val="111111"/>
                </a:solidFill>
                <a:effectLst/>
                <a:latin typeface="SourceSansPro"/>
              </a:rPr>
              <a:t>The BLS </a:t>
            </a:r>
            <a:r>
              <a:rPr lang="en-US" b="0" i="0" dirty="0">
                <a:solidFill>
                  <a:srgbClr val="111111"/>
                </a:solidFill>
                <a:effectLst/>
                <a:latin typeface="SourceSansPro"/>
              </a:rPr>
              <a:t>is responsible for two key inflation indicators: the Consumer Price Index (CPI) and Producer Price Index (PPI).</a:t>
            </a:r>
          </a:p>
          <a:p>
            <a:endParaRPr lang="fr-FR" dirty="0"/>
          </a:p>
        </p:txBody>
      </p:sp>
      <p:sp>
        <p:nvSpPr>
          <p:cNvPr id="4" name="Espace réservé du numéro de diapositive 3"/>
          <p:cNvSpPr>
            <a:spLocks noGrp="1"/>
          </p:cNvSpPr>
          <p:nvPr>
            <p:ph type="sldNum" sz="quarter" idx="5"/>
          </p:nvPr>
        </p:nvSpPr>
        <p:spPr/>
        <p:txBody>
          <a:bodyPr/>
          <a:lstStyle/>
          <a:p>
            <a:fld id="{36578709-22D8-44DF-BFDD-907E68D3B4B5}" type="slidenum">
              <a:rPr lang="fr-FR" smtClean="0"/>
              <a:t>13</a:t>
            </a:fld>
            <a:endParaRPr lang="fr-FR"/>
          </a:p>
        </p:txBody>
      </p:sp>
    </p:spTree>
    <p:extLst>
      <p:ext uri="{BB962C8B-B14F-4D97-AF65-F5344CB8AC3E}">
        <p14:creationId xmlns:p14="http://schemas.microsoft.com/office/powerpoint/2010/main" val="2314428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5"/>
        <p:cNvGrpSpPr/>
        <p:nvPr/>
      </p:nvGrpSpPr>
      <p:grpSpPr>
        <a:xfrm>
          <a:off x="0" y="0"/>
          <a:ext cx="0" cy="0"/>
          <a:chOff x="0" y="0"/>
          <a:chExt cx="0" cy="0"/>
        </a:xfrm>
      </p:grpSpPr>
      <p:sp>
        <p:nvSpPr>
          <p:cNvPr id="1836" name="Shape 183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37" name="Shape 18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1"/>
        <p:cNvGrpSpPr/>
        <p:nvPr/>
      </p:nvGrpSpPr>
      <p:grpSpPr>
        <a:xfrm>
          <a:off x="0" y="0"/>
          <a:ext cx="0" cy="0"/>
          <a:chOff x="0" y="0"/>
          <a:chExt cx="0" cy="0"/>
        </a:xfrm>
      </p:grpSpPr>
      <p:sp>
        <p:nvSpPr>
          <p:cNvPr id="1842" name="Shape 184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43" name="Shape 184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3"/>
        <p:cNvGrpSpPr/>
        <p:nvPr/>
      </p:nvGrpSpPr>
      <p:grpSpPr>
        <a:xfrm>
          <a:off x="0" y="0"/>
          <a:ext cx="0" cy="0"/>
          <a:chOff x="0" y="0"/>
          <a:chExt cx="0" cy="0"/>
        </a:xfrm>
      </p:grpSpPr>
      <p:sp>
        <p:nvSpPr>
          <p:cNvPr id="1854" name="Shape 185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55" name="Shape 185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9"/>
        <p:cNvGrpSpPr/>
        <p:nvPr/>
      </p:nvGrpSpPr>
      <p:grpSpPr>
        <a:xfrm>
          <a:off x="0" y="0"/>
          <a:ext cx="0" cy="0"/>
          <a:chOff x="0" y="0"/>
          <a:chExt cx="0" cy="0"/>
        </a:xfrm>
      </p:grpSpPr>
      <p:sp>
        <p:nvSpPr>
          <p:cNvPr id="1860" name="Shape 1860"/>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61" name="Shape 18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6"/>
        <p:cNvGrpSpPr/>
        <p:nvPr/>
      </p:nvGrpSpPr>
      <p:grpSpPr>
        <a:xfrm>
          <a:off x="0" y="0"/>
          <a:ext cx="0" cy="0"/>
          <a:chOff x="0" y="0"/>
          <a:chExt cx="0" cy="0"/>
        </a:xfrm>
      </p:grpSpPr>
      <p:sp>
        <p:nvSpPr>
          <p:cNvPr id="1877" name="Shape 187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rtl="0">
              <a:spcBef>
                <a:spcPts val="0"/>
              </a:spcBef>
              <a:buNone/>
            </a:pPr>
            <a:endParaRPr/>
          </a:p>
        </p:txBody>
      </p:sp>
      <p:sp>
        <p:nvSpPr>
          <p:cNvPr id="1878" name="Shape 187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3"/>
        <p:cNvGrpSpPr/>
        <p:nvPr/>
      </p:nvGrpSpPr>
      <p:grpSpPr>
        <a:xfrm>
          <a:off x="0" y="0"/>
          <a:ext cx="0" cy="0"/>
          <a:chOff x="0" y="0"/>
          <a:chExt cx="0" cy="0"/>
        </a:xfrm>
      </p:grpSpPr>
      <p:sp>
        <p:nvSpPr>
          <p:cNvPr id="2334" name="Shape 233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r>
              <a:rPr lang="en-US" b="0" i="0" dirty="0">
                <a:solidFill>
                  <a:srgbClr val="FF0000"/>
                </a:solidFill>
                <a:effectLst/>
                <a:latin typeface="Arial" panose="020B0604020202020204" pitchFamily="34" charset="0"/>
              </a:rPr>
              <a:t>The </a:t>
            </a:r>
            <a:r>
              <a:rPr lang="en-US" b="1" i="0" dirty="0">
                <a:solidFill>
                  <a:srgbClr val="FF0000"/>
                </a:solidFill>
                <a:effectLst/>
                <a:latin typeface="Arial" panose="020B0604020202020204" pitchFamily="34" charset="0"/>
              </a:rPr>
              <a:t>International </a:t>
            </a:r>
            <a:r>
              <a:rPr lang="en-US" b="1" i="0" dirty="0" err="1">
                <a:solidFill>
                  <a:srgbClr val="FF0000"/>
                </a:solidFill>
                <a:effectLst/>
                <a:latin typeface="Arial" panose="020B0604020202020204" pitchFamily="34" charset="0"/>
              </a:rPr>
              <a:t>Labour</a:t>
            </a:r>
            <a:r>
              <a:rPr lang="en-US" b="1" i="0" dirty="0">
                <a:solidFill>
                  <a:srgbClr val="FF0000"/>
                </a:solidFill>
                <a:effectLst/>
                <a:latin typeface="Arial" panose="020B0604020202020204" pitchFamily="34" charset="0"/>
              </a:rPr>
              <a:t> Organization</a:t>
            </a:r>
            <a:r>
              <a:rPr lang="en-US" b="0" i="0" dirty="0">
                <a:solidFill>
                  <a:srgbClr val="FF0000"/>
                </a:solidFill>
                <a:effectLst/>
                <a:latin typeface="Arial" panose="020B0604020202020204" pitchFamily="34" charset="0"/>
              </a:rPr>
              <a:t> (</a:t>
            </a:r>
            <a:r>
              <a:rPr lang="en-US" b="1" i="0" dirty="0">
                <a:solidFill>
                  <a:srgbClr val="FF0000"/>
                </a:solidFill>
                <a:effectLst/>
                <a:latin typeface="Arial" panose="020B0604020202020204" pitchFamily="34" charset="0"/>
              </a:rPr>
              <a:t>ILO</a:t>
            </a:r>
            <a:r>
              <a:rPr lang="en-US" b="0" i="0" dirty="0">
                <a:solidFill>
                  <a:srgbClr val="FF0000"/>
                </a:solidFill>
                <a:effectLst/>
                <a:latin typeface="Arial" panose="020B0604020202020204" pitchFamily="34" charset="0"/>
              </a:rPr>
              <a:t>) </a:t>
            </a:r>
            <a:r>
              <a:rPr lang="en-US" b="0" i="0" dirty="0">
                <a:solidFill>
                  <a:srgbClr val="202122"/>
                </a:solidFill>
                <a:effectLst/>
                <a:latin typeface="Arial" panose="020B0604020202020204" pitchFamily="34" charset="0"/>
              </a:rPr>
              <a:t>is a </a:t>
            </a:r>
            <a:r>
              <a:rPr lang="en-US" b="0" i="0" u="sng" dirty="0">
                <a:solidFill>
                  <a:srgbClr val="FAA700"/>
                </a:solidFill>
                <a:effectLst/>
                <a:latin typeface="Arial" panose="020B0604020202020204" pitchFamily="34" charset="0"/>
                <a:hlinkClick r:id="rId3"/>
              </a:rPr>
              <a:t>United Nations</a:t>
            </a:r>
            <a:r>
              <a:rPr lang="en-US" b="0" i="0" dirty="0">
                <a:solidFill>
                  <a:srgbClr val="202122"/>
                </a:solidFill>
                <a:effectLst/>
                <a:latin typeface="Arial" panose="020B0604020202020204" pitchFamily="34" charset="0"/>
              </a:rPr>
              <a:t> agency whose mandate is to advance social and economic justice through setting </a:t>
            </a:r>
            <a:r>
              <a:rPr lang="en-US" b="0" i="0" u="none" strike="noStrike" dirty="0">
                <a:solidFill>
                  <a:srgbClr val="0645AD"/>
                </a:solidFill>
                <a:effectLst/>
                <a:latin typeface="Arial" panose="020B0604020202020204" pitchFamily="34" charset="0"/>
                <a:hlinkClick r:id="rId4" tooltip="International labour standards"/>
              </a:rPr>
              <a:t>international </a:t>
            </a:r>
            <a:r>
              <a:rPr lang="en-US" b="0" i="0" u="none" strike="noStrike" dirty="0" err="1">
                <a:solidFill>
                  <a:srgbClr val="0645AD"/>
                </a:solidFill>
                <a:effectLst/>
                <a:latin typeface="Arial" panose="020B0604020202020204" pitchFamily="34" charset="0"/>
                <a:hlinkClick r:id="rId4" tooltip="International labour standards"/>
              </a:rPr>
              <a:t>labour</a:t>
            </a:r>
            <a:r>
              <a:rPr lang="en-US" b="0" i="0" u="none" strike="noStrike" dirty="0">
                <a:solidFill>
                  <a:srgbClr val="0645AD"/>
                </a:solidFill>
                <a:effectLst/>
                <a:latin typeface="Arial" panose="020B0604020202020204" pitchFamily="34" charset="0"/>
                <a:hlinkClick r:id="rId4" tooltip="International labour standards"/>
              </a:rPr>
              <a:t> standards</a:t>
            </a:r>
            <a:r>
              <a:rPr lang="en-US" b="0" i="0" dirty="0">
                <a:solidFill>
                  <a:srgbClr val="202122"/>
                </a:solidFill>
                <a:effectLst/>
                <a:latin typeface="Arial" panose="020B0604020202020204" pitchFamily="34" charset="0"/>
              </a:rPr>
              <a:t>.</a:t>
            </a:r>
            <a:r>
              <a:rPr lang="en-US" b="0" i="0" u="none" strike="noStrike" baseline="30000" dirty="0">
                <a:solidFill>
                  <a:srgbClr val="0645AD"/>
                </a:solidFill>
                <a:effectLst/>
                <a:latin typeface="Arial" panose="020B0604020202020204" pitchFamily="34" charset="0"/>
                <a:hlinkClick r:id="rId5"/>
              </a:rPr>
              <a:t>[1]</a:t>
            </a:r>
            <a:r>
              <a:rPr lang="en-US" b="0" i="0" dirty="0">
                <a:solidFill>
                  <a:srgbClr val="202122"/>
                </a:solidFill>
                <a:effectLst/>
                <a:latin typeface="Arial" panose="020B0604020202020204" pitchFamily="34" charset="0"/>
              </a:rPr>
              <a:t> Founded in October 1919 under the </a:t>
            </a:r>
            <a:r>
              <a:rPr lang="en-US" b="0" i="0" u="none" strike="noStrike" dirty="0">
                <a:solidFill>
                  <a:srgbClr val="0645AD"/>
                </a:solidFill>
                <a:effectLst/>
                <a:latin typeface="Arial" panose="020B0604020202020204" pitchFamily="34" charset="0"/>
                <a:hlinkClick r:id="rId6" tooltip="League of Nations"/>
              </a:rPr>
              <a:t>League of Nations</a:t>
            </a:r>
            <a:endParaRPr dirty="0"/>
          </a:p>
        </p:txBody>
      </p:sp>
      <p:sp>
        <p:nvSpPr>
          <p:cNvPr id="2335" name="Shape 233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948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Shape 541"/>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42" name="Shape 54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Shape 55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56" name="Shape 5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3893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Shape 599"/>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600" name="Shape 60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Shape 1019"/>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rtl="0">
              <a:spcBef>
                <a:spcPts val="0"/>
              </a:spcBef>
              <a:buNone/>
            </a:pPr>
            <a:endParaRPr/>
          </a:p>
        </p:txBody>
      </p:sp>
      <p:sp>
        <p:nvSpPr>
          <p:cNvPr id="1020" name="Shape 10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Shape 10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9" name="Shape 1039"/>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sz="1200" b="0" i="0" u="none" strike="noStrike" cap="none" dirty="0">
              <a:solidFill>
                <a:schemeClr val="dk1"/>
              </a:solidFill>
              <a:latin typeface="Calibri"/>
              <a:ea typeface="Calibri"/>
              <a:cs typeface="Calibri"/>
              <a:sym typeface="Calibri"/>
            </a:endParaRPr>
          </a:p>
        </p:txBody>
      </p:sp>
      <p:sp>
        <p:nvSpPr>
          <p:cNvPr id="1040" name="Shape 1040"/>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26</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6"/>
        <p:cNvGrpSpPr/>
        <p:nvPr/>
      </p:nvGrpSpPr>
      <p:grpSpPr>
        <a:xfrm>
          <a:off x="0" y="0"/>
          <a:ext cx="0" cy="0"/>
          <a:chOff x="0" y="0"/>
          <a:chExt cx="0" cy="0"/>
        </a:xfrm>
      </p:grpSpPr>
      <p:sp>
        <p:nvSpPr>
          <p:cNvPr id="1057" name="Shape 105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58" name="Shape 105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5" name="Shape 102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26" name="Shape 10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5127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3"/>
        <p:cNvGrpSpPr/>
        <p:nvPr/>
      </p:nvGrpSpPr>
      <p:grpSpPr>
        <a:xfrm>
          <a:off x="0" y="0"/>
          <a:ext cx="0" cy="0"/>
          <a:chOff x="0" y="0"/>
          <a:chExt cx="0" cy="0"/>
        </a:xfrm>
      </p:grpSpPr>
      <p:sp>
        <p:nvSpPr>
          <p:cNvPr id="1144" name="Shape 114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145" name="Shape 114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Shape 10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9" name="Shape 1039"/>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sz="1200" b="0" i="0" u="none" strike="noStrike" cap="none" dirty="0">
              <a:solidFill>
                <a:schemeClr val="dk1"/>
              </a:solidFill>
              <a:latin typeface="Calibri"/>
              <a:ea typeface="Calibri"/>
              <a:cs typeface="Calibri"/>
              <a:sym typeface="Calibri"/>
            </a:endParaRPr>
          </a:p>
        </p:txBody>
      </p:sp>
      <p:sp>
        <p:nvSpPr>
          <p:cNvPr id="1040" name="Shape 1040"/>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37</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69025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6BDC7C-982F-42E4-932B-5BE2AF9A420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C3953EB-3703-4A14-A9C8-4926280691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D030E11-E756-4087-9A20-5E2E69E0B1D6}"/>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5" name="Espace réservé du pied de page 4">
            <a:extLst>
              <a:ext uri="{FF2B5EF4-FFF2-40B4-BE49-F238E27FC236}">
                <a16:creationId xmlns:a16="http://schemas.microsoft.com/office/drawing/2014/main" id="{4C70283A-4908-420D-B3FF-2830948687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E94EED-DDBD-448B-87B9-A83DEC0FE0B5}"/>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2528198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80EDB1-EF6D-4629-BA1F-FE57F45BA1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48F4879-4F0E-4FB1-BE08-DD09B7DBB5C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297368-CDE0-4EC9-AF21-53AFA61548BA}"/>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5" name="Espace réservé du pied de page 4">
            <a:extLst>
              <a:ext uri="{FF2B5EF4-FFF2-40B4-BE49-F238E27FC236}">
                <a16:creationId xmlns:a16="http://schemas.microsoft.com/office/drawing/2014/main" id="{2CE08E8B-C714-4EE0-80BD-8DFC56A5EC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CD4A1A6-AE8B-41DF-9104-6F161DB8FF60}"/>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3821044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6CE2EA9-C49A-49AD-AAF6-CA56AFE4231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383F2ED-2613-41DB-AFF6-46D1B45E46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3E9F2A0-3D6C-4B4C-AF15-22738CF07A64}"/>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5" name="Espace réservé du pied de page 4">
            <a:extLst>
              <a:ext uri="{FF2B5EF4-FFF2-40B4-BE49-F238E27FC236}">
                <a16:creationId xmlns:a16="http://schemas.microsoft.com/office/drawing/2014/main" id="{652ABCDC-613C-41DC-BA51-A3C07704EFD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1956D5-B19B-4475-BCB8-74DC8C86F13A}"/>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991479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F148AE-0252-4F9C-B6A4-02A6B0C92B1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286917F-24C8-4805-8B31-A8AF821E8DB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4C11AAC-9EFA-483C-B347-2A87A0A1C4D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2401F3B-C62E-4BB5-A5EC-92EA02EFF4DE}"/>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6" name="Espace réservé du pied de page 5">
            <a:extLst>
              <a:ext uri="{FF2B5EF4-FFF2-40B4-BE49-F238E27FC236}">
                <a16:creationId xmlns:a16="http://schemas.microsoft.com/office/drawing/2014/main" id="{9B181290-28CD-4C6E-87F4-9BF0F405E9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F84D6F2-FA5B-4593-B8BD-D7DE815A0AE6}"/>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1484953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3B8588-CA3C-4BDC-878F-76967849367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1C7271B-AFD0-45E2-957B-C3ECB512A5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53EA966-4731-4E43-9D8E-49D96C7EF37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28C40F9-FA83-438F-A949-E89CB6062D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6F067A4-9166-49D9-975F-9B8AA104ABA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7D3DDA0-B816-483A-94C5-DEBFE31A08E0}"/>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8" name="Espace réservé du pied de page 7">
            <a:extLst>
              <a:ext uri="{FF2B5EF4-FFF2-40B4-BE49-F238E27FC236}">
                <a16:creationId xmlns:a16="http://schemas.microsoft.com/office/drawing/2014/main" id="{D394D09B-06B4-4C95-9CA8-1A8BEEA8F4E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C4550F-7E05-4B8D-B12C-B63506CBDE9A}"/>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1485472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718A88-7CAB-4790-ABC8-20031E2DDA2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24EAF1D-DD1B-4BBF-BD95-16EF7C1DE686}"/>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4" name="Espace réservé du pied de page 3">
            <a:extLst>
              <a:ext uri="{FF2B5EF4-FFF2-40B4-BE49-F238E27FC236}">
                <a16:creationId xmlns:a16="http://schemas.microsoft.com/office/drawing/2014/main" id="{52B4A8EB-65C7-4890-A190-3625FF12A93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B91FF1C-28AD-4D0F-AFF4-2CCFBE9B9666}"/>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2228510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DBF97D0-B7EF-4D93-8315-29EDED192C2D}"/>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3" name="Espace réservé du pied de page 2">
            <a:extLst>
              <a:ext uri="{FF2B5EF4-FFF2-40B4-BE49-F238E27FC236}">
                <a16:creationId xmlns:a16="http://schemas.microsoft.com/office/drawing/2014/main" id="{E1CB0B99-C491-4EE7-8FAA-3610FDF3021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E99C18-8B6E-433A-BF68-803955B10F28}"/>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303887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CE09E2-0DF7-4CC4-A65C-6AB0439977D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4A5E3ED-D97E-49D4-8E79-4FFE7AA759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4410166-0FA0-4F61-819E-D6AE948597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74E700-493C-448D-812D-A10C6294DD1C}"/>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6" name="Espace réservé du pied de page 5">
            <a:extLst>
              <a:ext uri="{FF2B5EF4-FFF2-40B4-BE49-F238E27FC236}">
                <a16:creationId xmlns:a16="http://schemas.microsoft.com/office/drawing/2014/main" id="{1D76236A-2977-480C-A50D-74DCA9B204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DCDB64-23EC-40BD-A548-260023F1E10C}"/>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2050781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D7771A-1654-40E2-BBC0-4D3B2B452F1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D8061AA-22E2-40CE-BB67-A4B1848C36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E79EF16-D17D-4245-9DF4-893607D969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BF64AA2-18CC-4087-8727-4E8681BD6D7D}"/>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6" name="Espace réservé du pied de page 5">
            <a:extLst>
              <a:ext uri="{FF2B5EF4-FFF2-40B4-BE49-F238E27FC236}">
                <a16:creationId xmlns:a16="http://schemas.microsoft.com/office/drawing/2014/main" id="{E0774891-EA93-48BF-B56E-A0D0FC914BA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642CCCC-DAE2-4D76-ADEA-5B214A57C81A}"/>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1070201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7BB8D4-0419-4810-9983-1D15F4DA90F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227E0A2-9A3D-4776-AF29-2C8BE30D17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5FF1DD-35A5-4C81-9D26-F8FF43D7F246}"/>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5" name="Espace réservé du pied de page 4">
            <a:extLst>
              <a:ext uri="{FF2B5EF4-FFF2-40B4-BE49-F238E27FC236}">
                <a16:creationId xmlns:a16="http://schemas.microsoft.com/office/drawing/2014/main" id="{73E928F6-32CA-4D21-BEE5-A07B808D5E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E327C8-05BA-4A8E-B627-226C598426AB}"/>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2483933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E6DCD9F-A194-45BD-BD33-FD1563D8AD0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0326FA0-1622-435E-B044-CB1954C0C2A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D2CD63E-F02F-4CA6-929E-2897DDFE9AA3}"/>
              </a:ext>
            </a:extLst>
          </p:cNvPr>
          <p:cNvSpPr>
            <a:spLocks noGrp="1"/>
          </p:cNvSpPr>
          <p:nvPr>
            <p:ph type="dt" sz="half" idx="10"/>
          </p:nvPr>
        </p:nvSpPr>
        <p:spPr/>
        <p:txBody>
          <a:bodyPr/>
          <a:lstStyle/>
          <a:p>
            <a:fld id="{298A42BC-C53A-4AD8-978F-752719B33838}" type="datetimeFigureOut">
              <a:rPr lang="fr-FR" smtClean="0"/>
              <a:t>26/11/2021</a:t>
            </a:fld>
            <a:endParaRPr lang="fr-FR"/>
          </a:p>
        </p:txBody>
      </p:sp>
      <p:sp>
        <p:nvSpPr>
          <p:cNvPr id="5" name="Espace réservé du pied de page 4">
            <a:extLst>
              <a:ext uri="{FF2B5EF4-FFF2-40B4-BE49-F238E27FC236}">
                <a16:creationId xmlns:a16="http://schemas.microsoft.com/office/drawing/2014/main" id="{22284F5F-3BD0-492C-9CD1-A364D6DB44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F4048F3-DEFB-4EFB-98A7-F7C32A7A2FD2}"/>
              </a:ext>
            </a:extLst>
          </p:cNvPr>
          <p:cNvSpPr>
            <a:spLocks noGrp="1"/>
          </p:cNvSpPr>
          <p:nvPr>
            <p:ph type="sldNum" sz="quarter" idx="12"/>
          </p:nvPr>
        </p:nvSpPr>
        <p:spPr/>
        <p:txBody>
          <a:bodyPr/>
          <a:lstStyle/>
          <a:p>
            <a:fld id="{8CDDD642-C1F6-48D1-8B57-86F8166B1221}" type="slidenum">
              <a:rPr lang="fr-FR" smtClean="0"/>
              <a:t>‹N°›</a:t>
            </a:fld>
            <a:endParaRPr lang="fr-FR"/>
          </a:p>
        </p:txBody>
      </p:sp>
    </p:spTree>
    <p:extLst>
      <p:ext uri="{BB962C8B-B14F-4D97-AF65-F5344CB8AC3E}">
        <p14:creationId xmlns:p14="http://schemas.microsoft.com/office/powerpoint/2010/main" val="297554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B959AF5-E033-4C70-8DC4-D00AA411C6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82C7923-54BA-4C50-AB6C-E7F4133D7B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DB804E-DCA3-4169-890C-A7160E6BB41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8A42BC-C53A-4AD8-978F-752719B33838}" type="datetimeFigureOut">
              <a:rPr lang="fr-FR" smtClean="0"/>
              <a:t>26/11/2021</a:t>
            </a:fld>
            <a:endParaRPr lang="fr-FR"/>
          </a:p>
        </p:txBody>
      </p:sp>
      <p:sp>
        <p:nvSpPr>
          <p:cNvPr id="5" name="Espace réservé du pied de page 4">
            <a:extLst>
              <a:ext uri="{FF2B5EF4-FFF2-40B4-BE49-F238E27FC236}">
                <a16:creationId xmlns:a16="http://schemas.microsoft.com/office/drawing/2014/main" id="{F36A25F9-3EF8-499F-8ACC-7591849058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9CE9D9A-60DA-437A-BF25-8D7ECA1BAD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DDD642-C1F6-48D1-8B57-86F8166B1221}" type="slidenum">
              <a:rPr lang="fr-FR" smtClean="0"/>
              <a:t>‹N°›</a:t>
            </a:fld>
            <a:endParaRPr lang="fr-FR"/>
          </a:p>
        </p:txBody>
      </p:sp>
    </p:spTree>
    <p:extLst>
      <p:ext uri="{BB962C8B-B14F-4D97-AF65-F5344CB8AC3E}">
        <p14:creationId xmlns:p14="http://schemas.microsoft.com/office/powerpoint/2010/main" val="2314916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investopedia.com/terms/g/gdp.asp"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investopedia.com/terms/o/oecd.asp" TargetMode="External"/><Relationship Id="rId4" Type="http://schemas.openxmlformats.org/officeDocument/2006/relationships/hyperlink" Target="https://www.investopedia.com/terms/b/bls.asp"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investopedia.com/terms/p/ppi.asp" TargetMode="External"/><Relationship Id="rId2" Type="http://schemas.openxmlformats.org/officeDocument/2006/relationships/hyperlink" Target="https://www.investopedia.com/ask/answers/111414/what-difference-between-inflation-and-deflation.as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investopedia.com/terms/b/bls.asp"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investopedia.com/terms/i/inflation.as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britannica.com/topic/bank"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britannica.com/topic/consumption" TargetMode="External"/><Relationship Id="rId4" Type="http://schemas.openxmlformats.org/officeDocument/2006/relationships/hyperlink" Target="https://www.britannica.com/topic/cash-money"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en.wikipedia.org/wiki/Financial_transaction" TargetMode="External"/><Relationship Id="rId7" Type="http://schemas.openxmlformats.org/officeDocument/2006/relationships/hyperlink" Target="https://en.wikipedia.org/wiki/Employment" TargetMode="External"/><Relationship Id="rId2" Type="http://schemas.openxmlformats.org/officeDocument/2006/relationships/hyperlink" Target="https://en.wikipedia.org/wiki/International_Monetary_Fund" TargetMode="External"/><Relationship Id="rId1" Type="http://schemas.openxmlformats.org/officeDocument/2006/relationships/slideLayout" Target="../slideLayouts/slideLayout2.xml"/><Relationship Id="rId6" Type="http://schemas.openxmlformats.org/officeDocument/2006/relationships/hyperlink" Target="https://en.wikipedia.org/wiki/Business" TargetMode="External"/><Relationship Id="rId5" Type="http://schemas.openxmlformats.org/officeDocument/2006/relationships/hyperlink" Target="https://en.wikipedia.org/wiki/Globalization#cite_note-12th_April_2000:_IMF_Publications-9" TargetMode="External"/><Relationship Id="rId4" Type="http://schemas.openxmlformats.org/officeDocument/2006/relationships/hyperlink" Target="https://en.wikipedia.org/wiki/Investment"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image" Target="../media/image3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image" Target="../media/image17.png"/><Relationship Id="rId16"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Maryem ZORGUI</a:t>
            </a:r>
          </a:p>
        </p:txBody>
      </p:sp>
      <p:sp>
        <p:nvSpPr>
          <p:cNvPr id="16" name="TextBox 15"/>
          <p:cNvSpPr txBox="1"/>
          <p:nvPr/>
        </p:nvSpPr>
        <p:spPr>
          <a:xfrm>
            <a:off x="6353175" y="2907046"/>
            <a:ext cx="5293880" cy="1077218"/>
          </a:xfrm>
          <a:prstGeom prst="rect">
            <a:avLst/>
          </a:prstGeom>
          <a:noFill/>
        </p:spPr>
        <p:txBody>
          <a:bodyPr wrap="square" rtlCol="0">
            <a:spAutoFit/>
          </a:bodyPr>
          <a:lstStyle/>
          <a:p>
            <a:r>
              <a:rPr lang="en-US" sz="2800" b="1" dirty="0">
                <a:solidFill>
                  <a:schemeClr val="tx1">
                    <a:lumMod val="95000"/>
                    <a:lumOff val="5000"/>
                  </a:schemeClr>
                </a:solidFill>
                <a:cs typeface="Tajawal Medium" panose="00000600000000000000" pitchFamily="2" charset="-78"/>
              </a:rPr>
              <a:t>	Lecture 11:</a:t>
            </a:r>
          </a:p>
          <a:p>
            <a:pPr eaLnBrk="1" hangingPunct="1"/>
            <a:r>
              <a:rPr lang="en-US" altLang="ru-RU" sz="3600" b="1" dirty="0">
                <a:solidFill>
                  <a:schemeClr val="bg1"/>
                </a:solidFill>
              </a:rPr>
              <a:t>Economic Measurements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1909102760"/>
              </p:ext>
            </p:extLst>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8AF9FD-87D7-4729-BC01-82A4E7E28689}"/>
              </a:ext>
            </a:extLst>
          </p:cNvPr>
          <p:cNvSpPr>
            <a:spLocks noGrp="1"/>
          </p:cNvSpPr>
          <p:nvPr>
            <p:ph idx="1"/>
          </p:nvPr>
        </p:nvSpPr>
        <p:spPr>
          <a:xfrm>
            <a:off x="157018" y="1825625"/>
            <a:ext cx="9790546" cy="4351338"/>
          </a:xfrm>
        </p:spPr>
        <p:txBody>
          <a:bodyPr/>
          <a:lstStyle/>
          <a:p>
            <a:pPr indent="-251396" algn="ctr">
              <a:spcBef>
                <a:spcPts val="0"/>
              </a:spcBef>
              <a:buClr>
                <a:schemeClr val="dk2"/>
              </a:buClr>
              <a:buSzPct val="146629"/>
              <a:buFont typeface="Century Schoolbook"/>
              <a:buNone/>
            </a:pPr>
            <a:endParaRPr lang="en-US" sz="2800" b="1" cap="small" dirty="0">
              <a:solidFill>
                <a:srgbClr val="FF0000"/>
              </a:solidFill>
              <a:latin typeface="Century Schoolbook"/>
              <a:ea typeface="Century Schoolbook"/>
              <a:cs typeface="Century Schoolbook"/>
              <a:sym typeface="Century Schoolbook"/>
            </a:endParaRPr>
          </a:p>
          <a:p>
            <a:pPr indent="-251396" algn="ctr">
              <a:spcBef>
                <a:spcPts val="0"/>
              </a:spcBef>
              <a:buClr>
                <a:schemeClr val="dk2"/>
              </a:buClr>
              <a:buSzPct val="146629"/>
              <a:buFont typeface="Century Schoolbook"/>
              <a:buNone/>
            </a:pPr>
            <a:r>
              <a:rPr lang="en-US" sz="4000" b="1" cap="small" dirty="0">
                <a:solidFill>
                  <a:srgbClr val="FF0000"/>
                </a:solidFill>
                <a:ea typeface="Century Schoolbook"/>
                <a:cs typeface="Century Schoolbook"/>
                <a:sym typeface="Century Schoolbook"/>
              </a:rPr>
              <a:t>Part I:</a:t>
            </a:r>
          </a:p>
          <a:p>
            <a:pPr indent="-251396" algn="ctr">
              <a:spcBef>
                <a:spcPts val="0"/>
              </a:spcBef>
              <a:buClr>
                <a:schemeClr val="dk2"/>
              </a:buClr>
              <a:buSzPct val="146629"/>
              <a:buFont typeface="Century Schoolbook"/>
              <a:buNone/>
            </a:pPr>
            <a:br>
              <a:rPr lang="en-US" sz="4000" b="1" cap="small" dirty="0">
                <a:solidFill>
                  <a:srgbClr val="FF0000"/>
                </a:solidFill>
                <a:ea typeface="Century Schoolbook"/>
                <a:cs typeface="Century Schoolbook"/>
                <a:sym typeface="Century Schoolbook"/>
              </a:rPr>
            </a:br>
            <a:r>
              <a:rPr lang="en-US" sz="4000" b="1" cap="small" dirty="0">
                <a:solidFill>
                  <a:srgbClr val="FF0000"/>
                </a:solidFill>
                <a:ea typeface="Century Schoolbook"/>
                <a:cs typeface="Century Schoolbook"/>
                <a:sym typeface="Century Schoolbook"/>
              </a:rPr>
              <a:t>The Measurement and</a:t>
            </a:r>
            <a:br>
              <a:rPr lang="en-US" sz="4000" b="1" cap="small" dirty="0">
                <a:solidFill>
                  <a:srgbClr val="FF0000"/>
                </a:solidFill>
                <a:ea typeface="Century Schoolbook"/>
                <a:cs typeface="Century Schoolbook"/>
                <a:sym typeface="Century Schoolbook"/>
              </a:rPr>
            </a:br>
            <a:r>
              <a:rPr lang="en-US" sz="4000" b="1" cap="small" dirty="0">
                <a:solidFill>
                  <a:srgbClr val="FF0000"/>
                </a:solidFill>
                <a:ea typeface="Century Schoolbook"/>
                <a:cs typeface="Century Schoolbook"/>
                <a:sym typeface="Century Schoolbook"/>
              </a:rPr>
              <a:t>Structure of the</a:t>
            </a:r>
            <a:br>
              <a:rPr lang="en-US" sz="4000" b="1" cap="small" dirty="0">
                <a:solidFill>
                  <a:srgbClr val="FF0000"/>
                </a:solidFill>
                <a:ea typeface="Century Schoolbook"/>
                <a:cs typeface="Century Schoolbook"/>
                <a:sym typeface="Century Schoolbook"/>
              </a:rPr>
            </a:br>
            <a:r>
              <a:rPr lang="en-US" sz="4000" b="1" cap="small" dirty="0">
                <a:solidFill>
                  <a:srgbClr val="FF0000"/>
                </a:solidFill>
                <a:ea typeface="Century Schoolbook"/>
                <a:cs typeface="Century Schoolbook"/>
                <a:sym typeface="Century Schoolbook"/>
              </a:rPr>
              <a:t>National Economy</a:t>
            </a:r>
          </a:p>
          <a:p>
            <a:pPr indent="-251396" algn="ctr">
              <a:spcBef>
                <a:spcPts val="0"/>
              </a:spcBef>
              <a:buClr>
                <a:schemeClr val="dk2"/>
              </a:buClr>
              <a:buSzPct val="146629"/>
              <a:buFont typeface="Century Schoolbook"/>
              <a:buNone/>
            </a:pPr>
            <a:endParaRPr lang="en-US" sz="4000" b="1" cap="small" dirty="0">
              <a:solidFill>
                <a:srgbClr val="FF0000"/>
              </a:solidFill>
              <a:ea typeface="Century Schoolbook"/>
              <a:cs typeface="Century Schoolbook"/>
              <a:sym typeface="Century Schoolbook"/>
            </a:endParaRPr>
          </a:p>
          <a:p>
            <a:pPr indent="-251396" algn="ctr">
              <a:spcBef>
                <a:spcPts val="0"/>
              </a:spcBef>
              <a:buClr>
                <a:schemeClr val="dk2"/>
              </a:buClr>
              <a:buSzPct val="146629"/>
              <a:buFont typeface="Century Schoolbook"/>
              <a:buNone/>
            </a:pPr>
            <a:r>
              <a:rPr lang="en-US" sz="4000" b="1" cap="small" dirty="0">
                <a:solidFill>
                  <a:srgbClr val="FF0000"/>
                </a:solidFill>
                <a:ea typeface="Century Schoolbook"/>
                <a:cs typeface="Century Schoolbook"/>
                <a:sym typeface="Century Schoolbook"/>
              </a:rPr>
              <a:t> C /  I /  S /unemployment</a:t>
            </a:r>
            <a:r>
              <a:rPr lang="en-US" sz="4000" b="1" cap="small" dirty="0">
                <a:solidFill>
                  <a:schemeClr val="dk2"/>
                </a:solidFill>
                <a:ea typeface="Century Schoolbook"/>
                <a:cs typeface="Century Schoolbook"/>
                <a:sym typeface="Century Schoolbook"/>
              </a:rPr>
              <a:t> </a:t>
            </a:r>
          </a:p>
          <a:p>
            <a:pPr marL="0" indent="0">
              <a:buNone/>
            </a:pPr>
            <a:endParaRPr lang="fr-FR" dirty="0"/>
          </a:p>
        </p:txBody>
      </p:sp>
    </p:spTree>
    <p:extLst>
      <p:ext uri="{BB962C8B-B14F-4D97-AF65-F5344CB8AC3E}">
        <p14:creationId xmlns:p14="http://schemas.microsoft.com/office/powerpoint/2010/main" val="2464288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C638E9-0556-4AFF-BB95-9A720E13445C}"/>
              </a:ext>
            </a:extLst>
          </p:cNvPr>
          <p:cNvSpPr>
            <a:spLocks noGrp="1"/>
          </p:cNvSpPr>
          <p:nvPr>
            <p:ph type="title"/>
          </p:nvPr>
        </p:nvSpPr>
        <p:spPr>
          <a:xfrm>
            <a:off x="2780145" y="365125"/>
            <a:ext cx="6927274" cy="1001857"/>
          </a:xfrm>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I- The GDP </a:t>
            </a:r>
            <a:r>
              <a:rPr lang="en-US" sz="4400" b="1" cap="small" dirty="0" err="1">
                <a:solidFill>
                  <a:schemeClr val="bg1"/>
                </a:solidFill>
                <a:latin typeface="Calibri" panose="020F0502020204030204" pitchFamily="34" charset="0"/>
                <a:ea typeface="Century Schoolbook"/>
                <a:cs typeface="Calibri" panose="020F0502020204030204" pitchFamily="34" charset="0"/>
                <a:sym typeface="Century Schoolbook"/>
              </a:rPr>
              <a:t>Componenets</a:t>
            </a:r>
            <a:endParaRPr lang="fr-FR" dirty="0"/>
          </a:p>
        </p:txBody>
      </p:sp>
      <p:sp>
        <p:nvSpPr>
          <p:cNvPr id="3" name="Espace réservé du contenu 2">
            <a:extLst>
              <a:ext uri="{FF2B5EF4-FFF2-40B4-BE49-F238E27FC236}">
                <a16:creationId xmlns:a16="http://schemas.microsoft.com/office/drawing/2014/main" id="{98DE9FBD-FA9D-4E64-8E40-AB3064C88610}"/>
              </a:ext>
            </a:extLst>
          </p:cNvPr>
          <p:cNvSpPr>
            <a:spLocks noGrp="1"/>
          </p:cNvSpPr>
          <p:nvPr>
            <p:ph idx="1"/>
          </p:nvPr>
        </p:nvSpPr>
        <p:spPr>
          <a:xfrm>
            <a:off x="193964" y="1825625"/>
            <a:ext cx="9688945" cy="4351338"/>
          </a:xfrm>
        </p:spPr>
        <p:txBody>
          <a:bodyPr>
            <a:normAutofit/>
          </a:bodyPr>
          <a:lstStyle/>
          <a:p>
            <a:pPr algn="just"/>
            <a:r>
              <a:rPr lang="en-US" sz="2600" b="0" i="0" dirty="0">
                <a:solidFill>
                  <a:srgbClr val="111111"/>
                </a:solidFill>
                <a:effectLst/>
                <a:latin typeface="Calibri" panose="020F0502020204030204" pitchFamily="34" charset="0"/>
                <a:cs typeface="Calibri" panose="020F0502020204030204" pitchFamily="34" charset="0"/>
              </a:rPr>
              <a:t>Economists and statisticians use several methods to track economic growth. The most well-known and frequently tracked is the </a:t>
            </a:r>
            <a:r>
              <a:rPr lang="en-US" sz="2600" b="1" i="0" u="sng" dirty="0">
                <a:solidFill>
                  <a:srgbClr val="FF0000"/>
                </a:solidFill>
                <a:effectLst/>
                <a:latin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Gross Domestic Product</a:t>
            </a:r>
            <a:r>
              <a:rPr lang="en-US" sz="2600" b="1" i="0" dirty="0">
                <a:solidFill>
                  <a:srgbClr val="111111"/>
                </a:solidFill>
                <a:effectLst/>
                <a:latin typeface="Calibri" panose="020F0502020204030204" pitchFamily="34" charset="0"/>
                <a:cs typeface="Calibri" panose="020F0502020204030204" pitchFamily="34" charset="0"/>
              </a:rPr>
              <a:t> </a:t>
            </a:r>
            <a:r>
              <a:rPr lang="en-US" sz="2600" b="0" i="0" dirty="0">
                <a:solidFill>
                  <a:srgbClr val="111111"/>
                </a:solidFill>
                <a:effectLst/>
                <a:latin typeface="Calibri" panose="020F0502020204030204" pitchFamily="34" charset="0"/>
                <a:cs typeface="Calibri" panose="020F0502020204030204" pitchFamily="34" charset="0"/>
              </a:rPr>
              <a:t>(</a:t>
            </a:r>
            <a:r>
              <a:rPr lang="en-US" sz="2600" b="1" i="0" dirty="0">
                <a:solidFill>
                  <a:srgbClr val="FF0000"/>
                </a:solidFill>
                <a:effectLst/>
                <a:latin typeface="Calibri" panose="020F0502020204030204" pitchFamily="34" charset="0"/>
                <a:cs typeface="Calibri" panose="020F0502020204030204" pitchFamily="34" charset="0"/>
              </a:rPr>
              <a:t>GDP</a:t>
            </a:r>
            <a:r>
              <a:rPr lang="en-US" sz="2600" b="0" i="0" dirty="0">
                <a:solidFill>
                  <a:srgbClr val="111111"/>
                </a:solidFill>
                <a:effectLst/>
                <a:latin typeface="Calibri" panose="020F0502020204030204" pitchFamily="34" charset="0"/>
                <a:cs typeface="Calibri" panose="020F0502020204030204" pitchFamily="34" charset="0"/>
              </a:rPr>
              <a:t>).</a:t>
            </a:r>
          </a:p>
          <a:p>
            <a:pPr marL="0" indent="0" algn="just">
              <a:buNone/>
            </a:pPr>
            <a:endParaRPr lang="en-US" sz="2600" b="0" i="0" dirty="0">
              <a:solidFill>
                <a:srgbClr val="111111"/>
              </a:solidFill>
              <a:effectLst/>
              <a:latin typeface="Calibri" panose="020F0502020204030204" pitchFamily="34" charset="0"/>
              <a:cs typeface="Calibri" panose="020F0502020204030204" pitchFamily="34" charset="0"/>
            </a:endParaRPr>
          </a:p>
          <a:p>
            <a:pPr algn="just"/>
            <a:r>
              <a:rPr lang="en-US" sz="2600" b="0" i="0" dirty="0">
                <a:solidFill>
                  <a:srgbClr val="111111"/>
                </a:solidFill>
                <a:effectLst/>
                <a:latin typeface="Calibri" panose="020F0502020204030204" pitchFamily="34" charset="0"/>
                <a:cs typeface="Calibri" panose="020F0502020204030204" pitchFamily="34" charset="0"/>
              </a:rPr>
              <a:t> Over time, however, some economists have highlighted limitations and biases in the GDP calculation. </a:t>
            </a:r>
          </a:p>
          <a:p>
            <a:pPr algn="just"/>
            <a:r>
              <a:rPr lang="en-US" sz="2600" b="0" i="0" dirty="0">
                <a:solidFill>
                  <a:srgbClr val="111111"/>
                </a:solidFill>
                <a:effectLst/>
                <a:latin typeface="Calibri" panose="020F0502020204030204" pitchFamily="34" charset="0"/>
                <a:cs typeface="Calibri" panose="020F0502020204030204" pitchFamily="34" charset="0"/>
              </a:rPr>
              <a:t>Organizations such as the </a:t>
            </a:r>
            <a:r>
              <a:rPr lang="en-US" sz="2600" b="1" i="0" dirty="0">
                <a:solidFill>
                  <a:srgbClr val="00B050"/>
                </a:solidFill>
                <a:effectLst/>
                <a:latin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Bureau of Labor Statistics</a:t>
            </a:r>
            <a:r>
              <a:rPr lang="en-US" sz="2600" b="1" i="0" dirty="0">
                <a:solidFill>
                  <a:srgbClr val="00B050"/>
                </a:solidFill>
                <a:effectLst/>
                <a:latin typeface="Calibri" panose="020F0502020204030204" pitchFamily="34" charset="0"/>
                <a:cs typeface="Calibri" panose="020F0502020204030204" pitchFamily="34" charset="0"/>
              </a:rPr>
              <a:t> </a:t>
            </a:r>
            <a:r>
              <a:rPr lang="en-US" sz="2600" b="0" i="0" dirty="0">
                <a:solidFill>
                  <a:srgbClr val="111111"/>
                </a:solidFill>
                <a:effectLst/>
                <a:latin typeface="Calibri" panose="020F0502020204030204" pitchFamily="34" charset="0"/>
                <a:cs typeface="Calibri" panose="020F0502020204030204" pitchFamily="34" charset="0"/>
              </a:rPr>
              <a:t>(</a:t>
            </a:r>
            <a:r>
              <a:rPr lang="en-US" sz="2600" b="1" i="0" dirty="0">
                <a:solidFill>
                  <a:srgbClr val="00B050"/>
                </a:solidFill>
                <a:effectLst/>
                <a:latin typeface="Calibri" panose="020F0502020204030204" pitchFamily="34" charset="0"/>
                <a:cs typeface="Calibri" panose="020F0502020204030204" pitchFamily="34" charset="0"/>
              </a:rPr>
              <a:t>BLS</a:t>
            </a:r>
            <a:r>
              <a:rPr lang="en-US" sz="2600" b="0" i="0" dirty="0">
                <a:solidFill>
                  <a:srgbClr val="111111"/>
                </a:solidFill>
                <a:effectLst/>
                <a:latin typeface="Calibri" panose="020F0502020204030204" pitchFamily="34" charset="0"/>
                <a:cs typeface="Calibri" panose="020F0502020204030204" pitchFamily="34" charset="0"/>
              </a:rPr>
              <a:t>) and the </a:t>
            </a:r>
            <a:r>
              <a:rPr lang="en-US" sz="2600" b="1" i="0" u="sng" dirty="0">
                <a:solidFill>
                  <a:srgbClr val="00B050"/>
                </a:solidFill>
                <a:effectLst/>
                <a:latin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Organization for Economic Co-operation and Development</a:t>
            </a:r>
            <a:r>
              <a:rPr lang="en-US" sz="2600" b="1" i="0" dirty="0">
                <a:solidFill>
                  <a:srgbClr val="00B050"/>
                </a:solidFill>
                <a:effectLst/>
                <a:latin typeface="Calibri" panose="020F0502020204030204" pitchFamily="34" charset="0"/>
                <a:cs typeface="Calibri" panose="020F0502020204030204" pitchFamily="34" charset="0"/>
              </a:rPr>
              <a:t> </a:t>
            </a:r>
            <a:r>
              <a:rPr lang="en-US" sz="2600" b="0" i="0" dirty="0">
                <a:solidFill>
                  <a:srgbClr val="111111"/>
                </a:solidFill>
                <a:effectLst/>
                <a:latin typeface="Calibri" panose="020F0502020204030204" pitchFamily="34" charset="0"/>
                <a:cs typeface="Calibri" panose="020F0502020204030204" pitchFamily="34" charset="0"/>
              </a:rPr>
              <a:t>(</a:t>
            </a:r>
            <a:r>
              <a:rPr lang="en-US" sz="2600" b="1" i="0" dirty="0">
                <a:solidFill>
                  <a:srgbClr val="111111"/>
                </a:solidFill>
                <a:effectLst/>
                <a:latin typeface="Calibri" panose="020F0502020204030204" pitchFamily="34" charset="0"/>
                <a:cs typeface="Calibri" panose="020F0502020204030204" pitchFamily="34" charset="0"/>
              </a:rPr>
              <a:t>OECD</a:t>
            </a:r>
            <a:r>
              <a:rPr lang="en-US" sz="2600" b="0" i="0" dirty="0">
                <a:solidFill>
                  <a:srgbClr val="111111"/>
                </a:solidFill>
                <a:effectLst/>
                <a:latin typeface="Calibri" panose="020F0502020204030204" pitchFamily="34" charset="0"/>
                <a:cs typeface="Calibri" panose="020F0502020204030204" pitchFamily="34" charset="0"/>
              </a:rPr>
              <a:t>) also keep relative productivity metrics to gauge economic potential.</a:t>
            </a:r>
            <a:endParaRPr lang="fr-FR"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0228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sp>
        <p:nvSpPr>
          <p:cNvPr id="819" name="Shape 819"/>
          <p:cNvSpPr txBox="1">
            <a:spLocks noGrp="1"/>
          </p:cNvSpPr>
          <p:nvPr>
            <p:ph type="title"/>
          </p:nvPr>
        </p:nvSpPr>
        <p:spPr>
          <a:xfrm>
            <a:off x="2757055" y="256165"/>
            <a:ext cx="6276109" cy="99998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4000" b="1" cap="small" dirty="0">
                <a:solidFill>
                  <a:schemeClr val="bg1"/>
                </a:solidFill>
                <a:latin typeface="Calibri" panose="020F0502020204030204" pitchFamily="34" charset="0"/>
                <a:ea typeface="Century Schoolbook"/>
                <a:cs typeface="Calibri" panose="020F0502020204030204" pitchFamily="34" charset="0"/>
                <a:sym typeface="Century Schoolbook"/>
              </a:rPr>
              <a:t>I- The GDP </a:t>
            </a:r>
            <a:r>
              <a:rPr lang="en-US" sz="4000" b="1" cap="small" dirty="0" err="1">
                <a:solidFill>
                  <a:schemeClr val="bg1"/>
                </a:solidFill>
                <a:latin typeface="Calibri" panose="020F0502020204030204" pitchFamily="34" charset="0"/>
                <a:ea typeface="Century Schoolbook"/>
                <a:cs typeface="Calibri" panose="020F0502020204030204" pitchFamily="34" charset="0"/>
                <a:sym typeface="Century Schoolbook"/>
              </a:rPr>
              <a:t>Componenets</a:t>
            </a:r>
            <a:endParaRPr lang="en-US" sz="4000" b="1" cap="small" dirty="0">
              <a:solidFill>
                <a:schemeClr val="bg1"/>
              </a:solidFill>
              <a:latin typeface="Calibri" panose="020F0502020204030204" pitchFamily="34" charset="0"/>
              <a:ea typeface="Century Schoolbook"/>
              <a:cs typeface="Calibri" panose="020F0502020204030204" pitchFamily="34" charset="0"/>
              <a:sym typeface="Century Schoolbook"/>
            </a:endParaRPr>
          </a:p>
        </p:txBody>
      </p:sp>
      <p:sp>
        <p:nvSpPr>
          <p:cNvPr id="820" name="Shape 820"/>
          <p:cNvSpPr txBox="1">
            <a:spLocks noGrp="1"/>
          </p:cNvSpPr>
          <p:nvPr>
            <p:ph type="body" idx="1"/>
          </p:nvPr>
        </p:nvSpPr>
        <p:spPr>
          <a:xfrm>
            <a:off x="129309" y="1681018"/>
            <a:ext cx="9319491" cy="4792982"/>
          </a:xfrm>
          <a:prstGeom prst="rect">
            <a:avLst/>
          </a:prstGeom>
          <a:noFill/>
          <a:ln>
            <a:noFill/>
          </a:ln>
        </p:spPr>
        <p:txBody>
          <a:bodyPr vert="horz" wrap="square" lIns="91425" tIns="45700" rIns="91425" bIns="45700" rtlCol="0" anchor="t" anchorCtr="0">
            <a:noAutofit/>
          </a:bodyPr>
          <a:lstStyle/>
          <a:p>
            <a:pPr marL="274320" indent="-381000" algn="ctr">
              <a:spcBef>
                <a:spcPts val="0"/>
              </a:spcBef>
              <a:buClr>
                <a:schemeClr val="accent1"/>
              </a:buClr>
              <a:buSzPct val="70000"/>
              <a:buNone/>
            </a:pPr>
            <a:r>
              <a:rPr lang="en-US" sz="2400" dirty="0">
                <a:solidFill>
                  <a:schemeClr val="dk1"/>
                </a:solidFill>
                <a:latin typeface="Century Schoolbook"/>
                <a:ea typeface="Century Schoolbook"/>
                <a:cs typeface="Century Schoolbook"/>
                <a:sym typeface="Century Schoolbook"/>
              </a:rPr>
              <a:t>The </a:t>
            </a:r>
            <a:r>
              <a:rPr lang="en-US" sz="2400" b="1" dirty="0">
                <a:solidFill>
                  <a:schemeClr val="dk1"/>
                </a:solidFill>
                <a:latin typeface="Century Schoolbook"/>
                <a:ea typeface="Century Schoolbook"/>
                <a:cs typeface="Century Schoolbook"/>
                <a:sym typeface="Century Schoolbook"/>
              </a:rPr>
              <a:t>expenditure approach </a:t>
            </a:r>
            <a:r>
              <a:rPr lang="en-US" sz="2400" dirty="0">
                <a:solidFill>
                  <a:schemeClr val="dk1"/>
                </a:solidFill>
                <a:latin typeface="Century Schoolbook"/>
                <a:ea typeface="Century Schoolbook"/>
                <a:cs typeface="Century Schoolbook"/>
                <a:sym typeface="Century Schoolbook"/>
              </a:rPr>
              <a:t>to measuring GDP</a:t>
            </a: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Measures total spending on final goods and services produced within a nation during a specified period of time</a:t>
            </a:r>
          </a:p>
          <a:p>
            <a:pPr marL="274320" indent="-274320">
              <a:spcBef>
                <a:spcPts val="600"/>
              </a:spcBef>
              <a:buClr>
                <a:schemeClr val="accent1"/>
              </a:buClr>
              <a:buSzPct val="70000"/>
              <a:buFont typeface="Noto Sans Symbols"/>
              <a:buChar char="•"/>
            </a:pPr>
            <a:r>
              <a:rPr lang="en-US" sz="2400" dirty="0">
                <a:solidFill>
                  <a:schemeClr val="dk1"/>
                </a:solidFill>
                <a:latin typeface="Century Schoolbook"/>
                <a:ea typeface="Century Schoolbook"/>
                <a:cs typeface="Century Schoolbook"/>
                <a:sym typeface="Century Schoolbook"/>
              </a:rPr>
              <a:t>Four main categories of spending: consumption (</a:t>
            </a:r>
            <a:r>
              <a:rPr lang="en-US" sz="2400" b="1" dirty="0">
                <a:solidFill>
                  <a:schemeClr val="dk1"/>
                </a:solidFill>
                <a:latin typeface="Century Schoolbook"/>
                <a:ea typeface="Century Schoolbook"/>
                <a:cs typeface="Century Schoolbook"/>
                <a:sym typeface="Century Schoolbook"/>
              </a:rPr>
              <a:t>C</a:t>
            </a:r>
            <a:r>
              <a:rPr lang="en-US" sz="2400" i="1" dirty="0">
                <a:solidFill>
                  <a:schemeClr val="dk1"/>
                </a:solidFill>
                <a:latin typeface="Century Schoolbook"/>
                <a:ea typeface="Century Schoolbook"/>
                <a:cs typeface="Century Schoolbook"/>
                <a:sym typeface="Century Schoolbook"/>
              </a:rPr>
              <a:t>), </a:t>
            </a:r>
            <a:r>
              <a:rPr lang="en-US" sz="2400" dirty="0">
                <a:solidFill>
                  <a:schemeClr val="dk1"/>
                </a:solidFill>
                <a:latin typeface="Century Schoolbook"/>
                <a:ea typeface="Century Schoolbook"/>
                <a:cs typeface="Century Schoolbook"/>
                <a:sym typeface="Century Schoolbook"/>
              </a:rPr>
              <a:t>investment (</a:t>
            </a:r>
            <a:r>
              <a:rPr lang="en-US" sz="2400" b="1" i="1" dirty="0">
                <a:solidFill>
                  <a:schemeClr val="dk1"/>
                </a:solidFill>
                <a:latin typeface="Century Schoolbook"/>
                <a:ea typeface="Century Schoolbook"/>
                <a:cs typeface="Century Schoolbook"/>
                <a:sym typeface="Century Schoolbook"/>
              </a:rPr>
              <a:t>I</a:t>
            </a:r>
            <a:r>
              <a:rPr lang="en-US" sz="2400" i="1" dirty="0">
                <a:solidFill>
                  <a:schemeClr val="dk1"/>
                </a:solidFill>
                <a:latin typeface="Century Schoolbook"/>
                <a:ea typeface="Century Schoolbook"/>
                <a:cs typeface="Century Schoolbook"/>
                <a:sym typeface="Century Schoolbook"/>
              </a:rPr>
              <a:t>), </a:t>
            </a:r>
            <a:r>
              <a:rPr lang="en-US" sz="2400" b="1" i="1" dirty="0">
                <a:solidFill>
                  <a:schemeClr val="dk1"/>
                </a:solidFill>
                <a:latin typeface="Century Schoolbook"/>
                <a:ea typeface="Century Schoolbook"/>
                <a:cs typeface="Century Schoolbook"/>
                <a:sym typeface="Century Schoolbook"/>
              </a:rPr>
              <a:t>G</a:t>
            </a:r>
            <a:r>
              <a:rPr lang="en-US" sz="2400" i="1" dirty="0">
                <a:solidFill>
                  <a:schemeClr val="dk1"/>
                </a:solidFill>
                <a:latin typeface="Century Schoolbook"/>
                <a:ea typeface="Century Schoolbook"/>
                <a:cs typeface="Century Schoolbook"/>
                <a:sym typeface="Century Schoolbook"/>
              </a:rPr>
              <a:t>overnment purchases of goods and services </a:t>
            </a:r>
            <a:r>
              <a:rPr lang="en-US" sz="2400" dirty="0">
                <a:solidFill>
                  <a:schemeClr val="dk1"/>
                </a:solidFill>
                <a:latin typeface="Century Schoolbook"/>
                <a:ea typeface="Century Schoolbook"/>
                <a:cs typeface="Century Schoolbook"/>
                <a:sym typeface="Century Schoolbook"/>
              </a:rPr>
              <a:t>(</a:t>
            </a:r>
            <a:r>
              <a:rPr lang="en-US" sz="2400" b="1" i="1" dirty="0">
                <a:solidFill>
                  <a:schemeClr val="dk1"/>
                </a:solidFill>
                <a:latin typeface="Century Schoolbook"/>
                <a:ea typeface="Century Schoolbook"/>
                <a:cs typeface="Century Schoolbook"/>
                <a:sym typeface="Century Schoolbook"/>
              </a:rPr>
              <a:t>G</a:t>
            </a:r>
            <a:r>
              <a:rPr lang="en-US" sz="2400" i="1" dirty="0">
                <a:solidFill>
                  <a:schemeClr val="dk1"/>
                </a:solidFill>
                <a:latin typeface="Century Schoolbook"/>
                <a:ea typeface="Century Schoolbook"/>
                <a:cs typeface="Century Schoolbook"/>
                <a:sym typeface="Century Schoolbook"/>
              </a:rPr>
              <a:t>), and net exports (</a:t>
            </a:r>
            <a:r>
              <a:rPr lang="en-US" sz="2400" b="1" i="1" dirty="0">
                <a:solidFill>
                  <a:schemeClr val="dk1"/>
                </a:solidFill>
                <a:latin typeface="Century Schoolbook"/>
                <a:ea typeface="Century Schoolbook"/>
                <a:cs typeface="Century Schoolbook"/>
                <a:sym typeface="Century Schoolbook"/>
              </a:rPr>
              <a:t>NX</a:t>
            </a:r>
            <a:r>
              <a:rPr lang="en-US" sz="2400" i="1" dirty="0">
                <a:solidFill>
                  <a:schemeClr val="dk1"/>
                </a:solidFill>
                <a:latin typeface="Century Schoolbook"/>
                <a:ea typeface="Century Schoolbook"/>
                <a:cs typeface="Century Schoolbook"/>
                <a:sym typeface="Century Schoolbook"/>
              </a:rPr>
              <a:t>)</a:t>
            </a:r>
          </a:p>
          <a:p>
            <a:pPr marL="274320" indent="-274320">
              <a:spcBef>
                <a:spcPts val="600"/>
              </a:spcBef>
              <a:buClr>
                <a:schemeClr val="accent1"/>
              </a:buClr>
              <a:buSzPct val="70000"/>
              <a:buNone/>
            </a:pPr>
            <a:endParaRPr sz="2400" i="1" dirty="0">
              <a:solidFill>
                <a:schemeClr val="dk1"/>
              </a:solidFill>
              <a:latin typeface="Century Schoolbook"/>
              <a:ea typeface="Century Schoolbook"/>
              <a:cs typeface="Century Schoolbook"/>
              <a:sym typeface="Century Schoolbook"/>
            </a:endParaRPr>
          </a:p>
          <a:p>
            <a:pPr marL="274320" indent="-381000" algn="ctr">
              <a:spcBef>
                <a:spcPts val="600"/>
              </a:spcBef>
              <a:buClr>
                <a:schemeClr val="accent1"/>
              </a:buClr>
              <a:buSzPct val="70000"/>
              <a:buNone/>
            </a:pPr>
            <a:r>
              <a:rPr lang="en-US" sz="2400" b="1" i="1" dirty="0">
                <a:solidFill>
                  <a:schemeClr val="dk1"/>
                </a:solidFill>
                <a:latin typeface="Century Schoolbook"/>
                <a:ea typeface="Century Schoolbook"/>
                <a:cs typeface="Century Schoolbook"/>
                <a:sym typeface="Century Schoolbook"/>
              </a:rPr>
              <a:t>Y = C + I + G + NX</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the income-expenditure identity</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exports minus imports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0"/>
        <p:cNvGrpSpPr/>
        <p:nvPr/>
      </p:nvGrpSpPr>
      <p:grpSpPr>
        <a:xfrm>
          <a:off x="0" y="0"/>
          <a:ext cx="0" cy="0"/>
          <a:chOff x="0" y="0"/>
          <a:chExt cx="0" cy="0"/>
        </a:xfrm>
      </p:grpSpPr>
      <p:sp>
        <p:nvSpPr>
          <p:cNvPr id="1741" name="Shape 1741"/>
          <p:cNvSpPr txBox="1">
            <a:spLocks noGrp="1"/>
          </p:cNvSpPr>
          <p:nvPr>
            <p:ph type="title"/>
          </p:nvPr>
        </p:nvSpPr>
        <p:spPr>
          <a:xfrm>
            <a:off x="2207490" y="274638"/>
            <a:ext cx="7241309" cy="1143000"/>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4000" b="1" cap="small" dirty="0">
                <a:solidFill>
                  <a:schemeClr val="bg1"/>
                </a:solidFill>
                <a:latin typeface="Calibri" panose="020F0502020204030204" pitchFamily="34" charset="0"/>
                <a:ea typeface="Century Schoolbook"/>
                <a:cs typeface="Calibri" panose="020F0502020204030204" pitchFamily="34" charset="0"/>
                <a:sym typeface="Century Schoolbook"/>
              </a:rPr>
              <a:t>   I- The GDP </a:t>
            </a:r>
            <a:r>
              <a:rPr lang="en-US" sz="4000" b="1" cap="small" dirty="0" err="1">
                <a:solidFill>
                  <a:schemeClr val="bg1"/>
                </a:solidFill>
                <a:latin typeface="Calibri" panose="020F0502020204030204" pitchFamily="34" charset="0"/>
                <a:ea typeface="Century Schoolbook"/>
                <a:cs typeface="Calibri" panose="020F0502020204030204" pitchFamily="34" charset="0"/>
                <a:sym typeface="Century Schoolbook"/>
              </a:rPr>
              <a:t>Componenets</a:t>
            </a:r>
            <a:endParaRPr lang="en-US" sz="4000" cap="small" dirty="0">
              <a:solidFill>
                <a:schemeClr val="bg1"/>
              </a:solidFill>
              <a:latin typeface="Century Schoolbook"/>
              <a:ea typeface="Century Schoolbook"/>
              <a:cs typeface="Century Schoolbook"/>
              <a:sym typeface="Century Schoolbook"/>
            </a:endParaRPr>
          </a:p>
        </p:txBody>
      </p:sp>
      <p:sp>
        <p:nvSpPr>
          <p:cNvPr id="1742" name="Shape 1742"/>
          <p:cNvSpPr txBox="1">
            <a:spLocks noGrp="1"/>
          </p:cNvSpPr>
          <p:nvPr>
            <p:ph type="body" idx="1"/>
          </p:nvPr>
        </p:nvSpPr>
        <p:spPr>
          <a:xfrm>
            <a:off x="190500" y="1600200"/>
            <a:ext cx="9258300"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2600" b="1" dirty="0">
                <a:latin typeface="Calibri" panose="020F0502020204030204" pitchFamily="34" charset="0"/>
                <a:ea typeface="Century Schoolbook"/>
                <a:cs typeface="Calibri" panose="020F0502020204030204" pitchFamily="34" charset="0"/>
                <a:sym typeface="Century Schoolbook"/>
              </a:rPr>
              <a:t>I- 1- Consumption</a:t>
            </a:r>
          </a:p>
          <a:p>
            <a:pPr marL="274320" indent="-274320">
              <a:spcBef>
                <a:spcPts val="0"/>
              </a:spcBef>
              <a:buClr>
                <a:schemeClr val="accent1"/>
              </a:buClr>
              <a:buSzPct val="70000"/>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600" dirty="0">
                <a:solidFill>
                  <a:srgbClr val="262626"/>
                </a:solidFill>
                <a:latin typeface="Calibri" panose="020F0502020204030204" pitchFamily="34" charset="0"/>
                <a:ea typeface="Century Schoolbook"/>
                <a:cs typeface="Calibri" panose="020F0502020204030204" pitchFamily="34" charset="0"/>
                <a:sym typeface="Century Schoolbook"/>
              </a:rPr>
              <a:t> can be defined in different ways, but is usually best described as the final purchase of goods and services by individuals. It is also often referred to as </a:t>
            </a:r>
            <a:r>
              <a:rPr lang="en-US" sz="2600" b="1" dirty="0">
                <a:solidFill>
                  <a:srgbClr val="0070C0"/>
                </a:solidFill>
                <a:latin typeface="Calibri" panose="020F0502020204030204" pitchFamily="34" charset="0"/>
                <a:ea typeface="Century Schoolbook"/>
                <a:cs typeface="Calibri" panose="020F0502020204030204" pitchFamily="34" charset="0"/>
                <a:sym typeface="Century Schoolbook"/>
              </a:rPr>
              <a:t>consumer spending.</a:t>
            </a:r>
          </a:p>
          <a:p>
            <a:pPr marL="0" indent="0">
              <a:spcBef>
                <a:spcPts val="0"/>
              </a:spcBef>
              <a:buClr>
                <a:schemeClr val="accent1"/>
              </a:buClr>
              <a:buSzPct val="70000"/>
              <a:buNone/>
            </a:pPr>
            <a:endParaRPr lang="en-US" sz="2600" b="1" dirty="0">
              <a:solidFill>
                <a:srgbClr val="0070C0"/>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600" dirty="0">
                <a:solidFill>
                  <a:srgbClr val="262626"/>
                </a:solidFill>
                <a:latin typeface="Calibri" panose="020F0502020204030204" pitchFamily="34" charset="0"/>
                <a:ea typeface="Century Schoolbook"/>
                <a:cs typeface="Calibri" panose="020F0502020204030204" pitchFamily="34" charset="0"/>
                <a:sym typeface="Century Schoolbook"/>
              </a:rPr>
              <a:t>Consumption is one of the biggest concepts in economics and is extremely important because it helps determine the growth and success of the economy.</a:t>
            </a:r>
          </a:p>
          <a:p>
            <a:pPr marL="0" indent="0">
              <a:spcBef>
                <a:spcPts val="0"/>
              </a:spcBef>
              <a:buClr>
                <a:schemeClr val="accent1"/>
              </a:buClr>
              <a:buSzPct val="70000"/>
              <a:buNone/>
            </a:pPr>
            <a:endParaRPr lang="en-US" sz="2600" dirty="0">
              <a:solidFill>
                <a:srgbClr val="262626"/>
              </a:solidFill>
              <a:latin typeface="Calibri" panose="020F0502020204030204" pitchFamily="34" charset="0"/>
              <a:ea typeface="Century Schoolbook"/>
              <a:cs typeface="Calibri" panose="020F0502020204030204" pitchFamily="34" charset="0"/>
              <a:sym typeface="Century Schoolbook"/>
            </a:endParaRPr>
          </a:p>
          <a:p>
            <a:pPr marL="731520" lvl="1" indent="-375919">
              <a:spcBef>
                <a:spcPts val="420"/>
              </a:spcBef>
              <a:buClr>
                <a:schemeClr val="accent1"/>
              </a:buClr>
              <a:buSzPct val="79999"/>
              <a:buFont typeface="Noto Sans Symbols"/>
              <a:buChar char="●"/>
            </a:pPr>
            <a:r>
              <a:rPr lang="en-US" sz="2600" dirty="0">
                <a:solidFill>
                  <a:srgbClr val="262626"/>
                </a:solidFill>
                <a:latin typeface="Calibri" panose="020F0502020204030204" pitchFamily="34" charset="0"/>
                <a:ea typeface="Century Schoolbook"/>
                <a:cs typeface="Calibri" panose="020F0502020204030204" pitchFamily="34" charset="0"/>
                <a:sym typeface="Century Schoolbook"/>
              </a:rPr>
              <a:t>Businesses can open up and offer all kinds of great products, but if we don't purchase or consume their products, they won't stay in business very long</a:t>
            </a:r>
          </a:p>
          <a:p>
            <a:pPr marL="274320" indent="-274320">
              <a:spcBef>
                <a:spcPts val="600"/>
              </a:spcBef>
              <a:buClr>
                <a:schemeClr val="accent1"/>
              </a:buClr>
              <a:buSzPct val="70000"/>
              <a:buNone/>
            </a:pPr>
            <a:endParaRPr sz="2400" dirty="0">
              <a:solidFill>
                <a:srgbClr val="0070C0"/>
              </a:solidFill>
              <a:latin typeface="Century Schoolbook"/>
              <a:ea typeface="Century Schoolbook"/>
              <a:cs typeface="Century Schoolbook"/>
              <a:sym typeface="Century Schoolbook"/>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389F14-02CA-477E-8BCE-796187C38F35}"/>
              </a:ext>
            </a:extLst>
          </p:cNvPr>
          <p:cNvSpPr>
            <a:spLocks noGrp="1"/>
          </p:cNvSpPr>
          <p:nvPr>
            <p:ph type="title"/>
          </p:nvPr>
        </p:nvSpPr>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            </a:t>
            </a:r>
            <a:endParaRPr lang="fr-FR" sz="4000" dirty="0"/>
          </a:p>
        </p:txBody>
      </p:sp>
      <p:graphicFrame>
        <p:nvGraphicFramePr>
          <p:cNvPr id="4" name="Tableau 4">
            <a:extLst>
              <a:ext uri="{FF2B5EF4-FFF2-40B4-BE49-F238E27FC236}">
                <a16:creationId xmlns:a16="http://schemas.microsoft.com/office/drawing/2014/main" id="{307940D1-5B94-432B-AAE9-D2225D3B349B}"/>
              </a:ext>
            </a:extLst>
          </p:cNvPr>
          <p:cNvGraphicFramePr>
            <a:graphicFrameLocks noGrp="1"/>
          </p:cNvGraphicFramePr>
          <p:nvPr>
            <p:ph idx="1"/>
            <p:extLst>
              <p:ext uri="{D42A27DB-BD31-4B8C-83A1-F6EECF244321}">
                <p14:modId xmlns:p14="http://schemas.microsoft.com/office/powerpoint/2010/main" val="2829204867"/>
              </p:ext>
            </p:extLst>
          </p:nvPr>
        </p:nvGraphicFramePr>
        <p:xfrm>
          <a:off x="18472" y="2281382"/>
          <a:ext cx="12025745" cy="4576618"/>
        </p:xfrm>
        <a:graphic>
          <a:graphicData uri="http://schemas.openxmlformats.org/drawingml/2006/table">
            <a:tbl>
              <a:tblPr firstRow="1" bandRow="1">
                <a:tableStyleId>{22838BEF-8BB2-4498-84A7-C5851F593DF1}</a:tableStyleId>
              </a:tblPr>
              <a:tblGrid>
                <a:gridCol w="6002291">
                  <a:extLst>
                    <a:ext uri="{9D8B030D-6E8A-4147-A177-3AD203B41FA5}">
                      <a16:colId xmlns:a16="http://schemas.microsoft.com/office/drawing/2014/main" val="2566073729"/>
                    </a:ext>
                  </a:extLst>
                </a:gridCol>
                <a:gridCol w="6023454">
                  <a:extLst>
                    <a:ext uri="{9D8B030D-6E8A-4147-A177-3AD203B41FA5}">
                      <a16:colId xmlns:a16="http://schemas.microsoft.com/office/drawing/2014/main" val="3319544943"/>
                    </a:ext>
                  </a:extLst>
                </a:gridCol>
              </a:tblGrid>
              <a:tr h="656723">
                <a:tc>
                  <a:txBody>
                    <a:bodyPr/>
                    <a:lstStyle/>
                    <a:p>
                      <a:pPr algn="ctr"/>
                      <a:r>
                        <a:rPr lang="en-US" sz="2000" b="1" dirty="0">
                          <a:solidFill>
                            <a:srgbClr val="FF0000"/>
                          </a:solidFill>
                          <a:latin typeface="Calibri" panose="020F0502020204030204" pitchFamily="34" charset="0"/>
                          <a:ea typeface="Century Schoolbook"/>
                          <a:cs typeface="Calibri" panose="020F0502020204030204" pitchFamily="34" charset="0"/>
                          <a:sym typeface="Century Schoolbook"/>
                        </a:rPr>
                        <a:t>Absolute Income Theory (Keynes)</a:t>
                      </a:r>
                      <a:endParaRPr lang="fr-FR" sz="2000" b="1" dirty="0">
                        <a:solidFill>
                          <a:srgbClr val="FF0000"/>
                        </a:solidFill>
                        <a:latin typeface="Calibri" panose="020F0502020204030204" pitchFamily="34" charset="0"/>
                        <a:cs typeface="Calibri" panose="020F0502020204030204" pitchFamily="34" charset="0"/>
                      </a:endParaRPr>
                    </a:p>
                  </a:txBody>
                  <a:tcPr/>
                </a:tc>
                <a:tc>
                  <a:txBody>
                    <a:bodyPr/>
                    <a:lstStyle/>
                    <a:p>
                      <a:r>
                        <a:rPr lang="en-US" sz="2400" cap="small" dirty="0">
                          <a:solidFill>
                            <a:srgbClr val="FF0000"/>
                          </a:solidFill>
                          <a:latin typeface="Calibri" panose="020F0502020204030204" pitchFamily="34" charset="0"/>
                          <a:ea typeface="Century Schoolbook"/>
                          <a:cs typeface="Calibri" panose="020F0502020204030204" pitchFamily="34" charset="0"/>
                          <a:sym typeface="Century Schoolbook"/>
                        </a:rPr>
                        <a:t>Relative Income Theory of Consumption</a:t>
                      </a:r>
                      <a:endParaRPr lang="fr-FR" sz="2400" dirty="0">
                        <a:solidFill>
                          <a:srgbClr val="FF0000"/>
                        </a:solidFill>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38329228"/>
                  </a:ext>
                </a:extLst>
              </a:tr>
              <a:tr h="3919895">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According to Keynes, of all the factors it is the </a:t>
                      </a:r>
                      <a:r>
                        <a:rPr lang="en-US" sz="2200" i="1" dirty="0">
                          <a:solidFill>
                            <a:schemeClr val="dk1"/>
                          </a:solidFill>
                          <a:latin typeface="Calibri" panose="020F0502020204030204" pitchFamily="34" charset="0"/>
                          <a:ea typeface="Century Schoolbook"/>
                          <a:cs typeface="Calibri" panose="020F0502020204030204" pitchFamily="34" charset="0"/>
                          <a:sym typeface="Century Schoolbook"/>
                        </a:rPr>
                        <a:t>current level of income that determines the consumption of an individual and also of society</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2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Keynes put forward a psychological law of consumption, according to which, </a:t>
                      </a:r>
                      <a:r>
                        <a:rPr lang="en-US" sz="2200" i="1" dirty="0">
                          <a:solidFill>
                            <a:schemeClr val="dk1"/>
                          </a:solidFill>
                          <a:latin typeface="Calibri" panose="020F0502020204030204" pitchFamily="34" charset="0"/>
                          <a:ea typeface="Century Schoolbook"/>
                          <a:cs typeface="Calibri" panose="020F0502020204030204" pitchFamily="34" charset="0"/>
                          <a:sym typeface="Century Schoolbook"/>
                        </a:rPr>
                        <a:t>as income increases consumption increases but not by as much as the increase in income</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In other words, marginal propensity to consume is less than one.</a:t>
                      </a:r>
                    </a:p>
                  </a:txBody>
                  <a:tcPr/>
                </a:tc>
                <a:tc>
                  <a:txBody>
                    <a:bodyPr/>
                    <a:lstStyle/>
                    <a:p>
                      <a:pPr marL="0" indent="0" algn="just">
                        <a:spcBef>
                          <a:spcPts val="0"/>
                        </a:spcBef>
                        <a:buClr>
                          <a:schemeClr val="accent1"/>
                        </a:buClr>
                        <a:buSzPct val="70000"/>
                        <a:buFont typeface="Noto Sans Symbols"/>
                        <a:buNone/>
                      </a:pP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Because his relative income has remained the same the individual will spend the same proportion of his income on consumption as he was doing before the absolute increase in his income. </a:t>
                      </a:r>
                    </a:p>
                    <a:p>
                      <a:pPr marL="0" indent="0" algn="just">
                        <a:spcBef>
                          <a:spcPts val="0"/>
                        </a:spcBef>
                        <a:buClr>
                          <a:schemeClr val="accent1"/>
                        </a:buClr>
                        <a:buSzPct val="70000"/>
                        <a:buFont typeface="Noto Sans Symbols"/>
                        <a:buNone/>
                      </a:pPr>
                      <a:endParaRPr lang="en-US" sz="22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lgn="just">
                        <a:spcBef>
                          <a:spcPts val="0"/>
                        </a:spcBef>
                        <a:buClr>
                          <a:schemeClr val="accent1"/>
                        </a:buClr>
                        <a:buSzPct val="70000"/>
                        <a:buFont typeface="Noto Sans Symbols"/>
                        <a:buNone/>
                      </a:pP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That is, his </a:t>
                      </a: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average propensity to consume (APC)</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will remain the same despite the increase in his absolute income</a:t>
                      </a:r>
                      <a:endParaRPr lang="fr-FR" sz="22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608098848"/>
                  </a:ext>
                </a:extLst>
              </a:tr>
            </a:tbl>
          </a:graphicData>
        </a:graphic>
      </p:graphicFrame>
      <p:sp>
        <p:nvSpPr>
          <p:cNvPr id="6" name="ZoneTexte 5">
            <a:extLst>
              <a:ext uri="{FF2B5EF4-FFF2-40B4-BE49-F238E27FC236}">
                <a16:creationId xmlns:a16="http://schemas.microsoft.com/office/drawing/2014/main" id="{B328E516-F603-4DD8-81FF-6A734FB85E54}"/>
              </a:ext>
            </a:extLst>
          </p:cNvPr>
          <p:cNvSpPr txBox="1"/>
          <p:nvPr/>
        </p:nvSpPr>
        <p:spPr>
          <a:xfrm>
            <a:off x="590550" y="1756608"/>
            <a:ext cx="6096000" cy="492443"/>
          </a:xfrm>
          <a:prstGeom prst="rect">
            <a:avLst/>
          </a:prstGeom>
          <a:noFill/>
        </p:spPr>
        <p:txBody>
          <a:bodyPr wrap="square">
            <a:spAutoFit/>
          </a:bodyPr>
          <a:lstStyle/>
          <a:p>
            <a:r>
              <a:rPr lang="en-US" sz="2600" b="1" cap="small" dirty="0">
                <a:latin typeface="Calibri" panose="020F0502020204030204" pitchFamily="34" charset="0"/>
                <a:ea typeface="Century Schoolbook"/>
                <a:cs typeface="Calibri" panose="020F0502020204030204" pitchFamily="34" charset="0"/>
                <a:sym typeface="Century Schoolbook"/>
              </a:rPr>
              <a:t>I-1-1- Theories of Consumption</a:t>
            </a:r>
            <a:endParaRPr lang="fr-FR" sz="26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25999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2F7764-F06E-4606-81F7-912851BF747B}"/>
              </a:ext>
            </a:extLst>
          </p:cNvPr>
          <p:cNvSpPr>
            <a:spLocks noGrp="1"/>
          </p:cNvSpPr>
          <p:nvPr>
            <p:ph type="title"/>
          </p:nvPr>
        </p:nvSpPr>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               </a:t>
            </a:r>
            <a:endParaRPr lang="fr-FR" sz="4000" dirty="0"/>
          </a:p>
        </p:txBody>
      </p:sp>
      <p:graphicFrame>
        <p:nvGraphicFramePr>
          <p:cNvPr id="4" name="Tableau 4">
            <a:extLst>
              <a:ext uri="{FF2B5EF4-FFF2-40B4-BE49-F238E27FC236}">
                <a16:creationId xmlns:a16="http://schemas.microsoft.com/office/drawing/2014/main" id="{540C8E29-1595-4C48-B8C3-9892813070E3}"/>
              </a:ext>
            </a:extLst>
          </p:cNvPr>
          <p:cNvGraphicFramePr>
            <a:graphicFrameLocks noGrp="1"/>
          </p:cNvGraphicFramePr>
          <p:nvPr>
            <p:ph idx="1"/>
            <p:extLst>
              <p:ext uri="{D42A27DB-BD31-4B8C-83A1-F6EECF244321}">
                <p14:modId xmlns:p14="http://schemas.microsoft.com/office/powerpoint/2010/main" val="2732074557"/>
              </p:ext>
            </p:extLst>
          </p:nvPr>
        </p:nvGraphicFramePr>
        <p:xfrm>
          <a:off x="18473" y="1722117"/>
          <a:ext cx="12173525" cy="5577840"/>
        </p:xfrm>
        <a:graphic>
          <a:graphicData uri="http://schemas.openxmlformats.org/drawingml/2006/table">
            <a:tbl>
              <a:tblPr firstRow="1" bandRow="1">
                <a:tableStyleId>{8A107856-5554-42FB-B03E-39F5DBC370BA}</a:tableStyleId>
              </a:tblPr>
              <a:tblGrid>
                <a:gridCol w="7010703">
                  <a:extLst>
                    <a:ext uri="{9D8B030D-6E8A-4147-A177-3AD203B41FA5}">
                      <a16:colId xmlns:a16="http://schemas.microsoft.com/office/drawing/2014/main" val="3025802559"/>
                    </a:ext>
                  </a:extLst>
                </a:gridCol>
                <a:gridCol w="5162822">
                  <a:extLst>
                    <a:ext uri="{9D8B030D-6E8A-4147-A177-3AD203B41FA5}">
                      <a16:colId xmlns:a16="http://schemas.microsoft.com/office/drawing/2014/main" val="3945096419"/>
                    </a:ext>
                  </a:extLst>
                </a:gridCol>
              </a:tblGrid>
              <a:tr h="0">
                <a:tc>
                  <a:txBody>
                    <a:bodyPr/>
                    <a:lstStyle/>
                    <a:p>
                      <a:pPr algn="just"/>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Demonstration Effect: </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individuals or households try to imitate or copy the consumption levels of their </a:t>
                      </a:r>
                      <a:r>
                        <a:rPr lang="en-US" sz="2200" dirty="0" err="1">
                          <a:solidFill>
                            <a:schemeClr val="dk1"/>
                          </a:solidFill>
                          <a:latin typeface="Calibri" panose="020F0502020204030204" pitchFamily="34" charset="0"/>
                          <a:ea typeface="Century Schoolbook"/>
                          <a:cs typeface="Calibri" panose="020F0502020204030204" pitchFamily="34" charset="0"/>
                          <a:sym typeface="Century Schoolbook"/>
                        </a:rPr>
                        <a:t>neighbours</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or other families in a particular community. </a:t>
                      </a:r>
                    </a:p>
                    <a:p>
                      <a:endParaRPr lang="en-US" sz="1800" dirty="0">
                        <a:solidFill>
                          <a:schemeClr val="dk1"/>
                        </a:solidFill>
                        <a:latin typeface="Century Schoolbook"/>
                        <a:ea typeface="Century Schoolbook"/>
                        <a:cs typeface="Century Schoolbook"/>
                        <a:sym typeface="Century Schoolbook"/>
                      </a:endParaRPr>
                    </a:p>
                    <a:p>
                      <a:endParaRPr lang="fr-FR"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Ratchet Effect: </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when income of individuals or households falls, their consumption expenditure does not fall much</a:t>
                      </a:r>
                    </a:p>
                    <a:p>
                      <a:endParaRPr lang="fr-FR" dirty="0"/>
                    </a:p>
                  </a:txBody>
                  <a:tcPr/>
                </a:tc>
                <a:extLst>
                  <a:ext uri="{0D108BD9-81ED-4DB2-BD59-A6C34878D82A}">
                    <a16:rowId xmlns:a16="http://schemas.microsoft.com/office/drawing/2014/main" val="1914559128"/>
                  </a:ext>
                </a:extLst>
              </a:tr>
              <a:tr h="2710657">
                <a:tc>
                  <a:txBody>
                    <a:bodyPr/>
                    <a:lstStyle/>
                    <a:p>
                      <a:endParaRPr lang="fr-FR" dirty="0"/>
                    </a:p>
                  </a:txBody>
                  <a:tcPr/>
                </a:tc>
                <a:tc>
                  <a:txBody>
                    <a:bodyPr/>
                    <a:lstStyle/>
                    <a:p>
                      <a:pPr marL="285750" indent="-285750" algn="just">
                        <a:buFont typeface="Arial" panose="020B0604020202020204" pitchFamily="34" charset="0"/>
                        <a:buChar char="•"/>
                      </a:pPr>
                      <a:r>
                        <a:rPr lang="en-US" sz="1800" dirty="0">
                          <a:solidFill>
                            <a:schemeClr val="dk1"/>
                          </a:solidFill>
                          <a:latin typeface="Calibri" panose="020F0502020204030204" pitchFamily="34" charset="0"/>
                          <a:ea typeface="Century Schoolbook"/>
                          <a:cs typeface="Calibri" panose="020F0502020204030204" pitchFamily="34" charset="0"/>
                          <a:sym typeface="Century Schoolbook"/>
                        </a:rPr>
                        <a:t>this is partly due to the demonstration effect</a:t>
                      </a:r>
                    </a:p>
                    <a:p>
                      <a:pPr marL="285750" indent="-285750" algn="just">
                        <a:buFont typeface="Arial" panose="020B0604020202020204" pitchFamily="34" charset="0"/>
                        <a:buChar char="•"/>
                      </a:pPr>
                      <a:r>
                        <a:rPr lang="en-US" sz="1800" dirty="0">
                          <a:solidFill>
                            <a:schemeClr val="dk1"/>
                          </a:solidFill>
                          <a:latin typeface="Calibri" panose="020F0502020204030204" pitchFamily="34" charset="0"/>
                          <a:ea typeface="Century Schoolbook"/>
                          <a:cs typeface="Calibri" panose="020F0502020204030204" pitchFamily="34" charset="0"/>
                          <a:sym typeface="Century Schoolbook"/>
                        </a:rPr>
                        <a:t>partly due to the fact that they become accustomed to their previous higher level of consumption and it is quite hard and difficult to reduce their consumption expenditure when their income has fallen.</a:t>
                      </a:r>
                    </a:p>
                    <a:p>
                      <a:pPr marL="0" indent="0" algn="just">
                        <a:buFont typeface="Arial" panose="020B0604020202020204" pitchFamily="34" charset="0"/>
                        <a:buNone/>
                      </a:pPr>
                      <a:endParaRPr lang="en-US" sz="18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lgn="just">
                        <a:buFont typeface="Arial" panose="020B0604020202020204" pitchFamily="34" charset="0"/>
                        <a:buNone/>
                      </a:pPr>
                      <a:endParaRPr lang="en-US" sz="1800" dirty="0">
                        <a:solidFill>
                          <a:schemeClr val="dk1"/>
                        </a:solidFill>
                        <a:latin typeface="Century Schoolbook"/>
                        <a:ea typeface="Century Schoolbook"/>
                        <a:cs typeface="Century Schoolbook"/>
                        <a:sym typeface="Century Schoolbook"/>
                      </a:endParaRPr>
                    </a:p>
                    <a:p>
                      <a:pPr marL="0" indent="0" algn="just">
                        <a:buFont typeface="Arial" panose="020B0604020202020204" pitchFamily="34" charset="0"/>
                        <a:buNone/>
                      </a:pPr>
                      <a:r>
                        <a:rPr lang="en-US" sz="1800" dirty="0">
                          <a:solidFill>
                            <a:schemeClr val="dk1"/>
                          </a:solidFill>
                          <a:latin typeface="Century Schoolbook"/>
                          <a:ea typeface="Century Schoolbook"/>
                          <a:cs typeface="Century Schoolbook"/>
                          <a:sym typeface="Century Schoolbook"/>
                        </a:rPr>
                        <a:t>the fall in their income, as during the period of recession or depression, does not result in decrease in consumption expenditure very much as one would conclude from family budget studies</a:t>
                      </a:r>
                      <a:endParaRPr lang="en-US" sz="18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85750" indent="-285750">
                        <a:buFont typeface="Arial" panose="020B0604020202020204" pitchFamily="34" charset="0"/>
                        <a:buChar char="•"/>
                      </a:pPr>
                      <a:endParaRPr lang="fr-FR" dirty="0"/>
                    </a:p>
                  </a:txBody>
                  <a:tcPr/>
                </a:tc>
                <a:extLst>
                  <a:ext uri="{0D108BD9-81ED-4DB2-BD59-A6C34878D82A}">
                    <a16:rowId xmlns:a16="http://schemas.microsoft.com/office/drawing/2014/main" val="2672523569"/>
                  </a:ext>
                </a:extLst>
              </a:tr>
            </a:tbl>
          </a:graphicData>
        </a:graphic>
      </p:graphicFrame>
      <p:sp>
        <p:nvSpPr>
          <p:cNvPr id="5" name="Shape 1784">
            <a:extLst>
              <a:ext uri="{FF2B5EF4-FFF2-40B4-BE49-F238E27FC236}">
                <a16:creationId xmlns:a16="http://schemas.microsoft.com/office/drawing/2014/main" id="{5F5E8CED-2248-44B1-A606-1FB115ADA18B}"/>
              </a:ext>
            </a:extLst>
          </p:cNvPr>
          <p:cNvSpPr/>
          <p:nvPr/>
        </p:nvSpPr>
        <p:spPr>
          <a:xfrm rot="-3706805" flipH="1">
            <a:off x="1991773" y="2977890"/>
            <a:ext cx="432054" cy="282530"/>
          </a:xfrm>
          <a:prstGeom prst="rightArrow">
            <a:avLst>
              <a:gd name="adj1" fmla="val 50000"/>
              <a:gd name="adj2" fmla="val 50000"/>
            </a:avLst>
          </a:prstGeom>
          <a:gradFill>
            <a:gsLst>
              <a:gs pos="0">
                <a:srgbClr val="FFF1BA"/>
              </a:gs>
              <a:gs pos="30000">
                <a:srgbClr val="FFF1B3"/>
              </a:gs>
              <a:gs pos="75000">
                <a:srgbClr val="FFE988"/>
              </a:gs>
              <a:gs pos="100000">
                <a:srgbClr val="FFE75B"/>
              </a:gs>
            </a:gsLst>
            <a:path path="circle">
              <a:fillToRect t="100000" r="100000"/>
            </a:path>
            <a:tileRect l="-100000" b="-100000"/>
          </a:gradFill>
          <a:ln w="12700" cap="flat" cmpd="sng">
            <a:solidFill>
              <a:srgbClr val="D6B000"/>
            </a:solidFill>
            <a:prstDash val="solid"/>
            <a:round/>
            <a:headEnd type="none" w="med" len="med"/>
            <a:tailEnd type="none" w="med" len="med"/>
          </a:ln>
          <a:effectLst>
            <a:outerShdw blurRad="50800" dist="25000" dir="5400000" rotWithShape="0">
              <a:srgbClr val="000000">
                <a:alpha val="40000"/>
              </a:srgbClr>
            </a:outerShdw>
          </a:effectLst>
        </p:spPr>
        <p:txBody>
          <a:bodyPr wrap="square" lIns="91425" tIns="45700" rIns="91425" bIns="45700" anchor="ctr" anchorCtr="0">
            <a:noAutofit/>
          </a:bodyPr>
          <a:lstStyle/>
          <a:p>
            <a:pPr algn="ctr"/>
            <a:endParaRPr>
              <a:solidFill>
                <a:schemeClr val="dk1"/>
              </a:solidFill>
              <a:latin typeface="Century Schoolbook"/>
              <a:ea typeface="Century Schoolbook"/>
              <a:cs typeface="Century Schoolbook"/>
              <a:sym typeface="Century Schoolbook"/>
            </a:endParaRPr>
          </a:p>
        </p:txBody>
      </p:sp>
      <p:sp>
        <p:nvSpPr>
          <p:cNvPr id="6" name="Shape 1783">
            <a:extLst>
              <a:ext uri="{FF2B5EF4-FFF2-40B4-BE49-F238E27FC236}">
                <a16:creationId xmlns:a16="http://schemas.microsoft.com/office/drawing/2014/main" id="{0936E5D3-9AD3-4D5C-BE65-473CF57CA55F}"/>
              </a:ext>
            </a:extLst>
          </p:cNvPr>
          <p:cNvSpPr/>
          <p:nvPr/>
        </p:nvSpPr>
        <p:spPr>
          <a:xfrm rot="3112846">
            <a:off x="4650644" y="2973453"/>
            <a:ext cx="432043" cy="288012"/>
          </a:xfrm>
          <a:prstGeom prst="rightArrow">
            <a:avLst>
              <a:gd name="adj1" fmla="val 50000"/>
              <a:gd name="adj2" fmla="val 50000"/>
            </a:avLst>
          </a:prstGeom>
          <a:solidFill>
            <a:schemeClr val="accent1"/>
          </a:solidFill>
          <a:ln w="25400" cap="flat" cmpd="sng">
            <a:solidFill>
              <a:srgbClr val="507480"/>
            </a:solidFill>
            <a:prstDash val="solid"/>
            <a:round/>
            <a:headEnd type="none" w="med" len="med"/>
            <a:tailEnd type="none" w="med" len="med"/>
          </a:ln>
        </p:spPr>
        <p:txBody>
          <a:bodyPr wrap="square" lIns="91425" tIns="45700" rIns="91425" bIns="45700" anchor="ctr" anchorCtr="0">
            <a:noAutofit/>
          </a:bodyPr>
          <a:lstStyle/>
          <a:p>
            <a:pPr algn="ctr"/>
            <a:endParaRPr>
              <a:solidFill>
                <a:schemeClr val="lt1"/>
              </a:solidFill>
              <a:latin typeface="Century Schoolbook"/>
              <a:ea typeface="Century Schoolbook"/>
              <a:cs typeface="Century Schoolbook"/>
              <a:sym typeface="Century Schoolbook"/>
            </a:endParaRPr>
          </a:p>
        </p:txBody>
      </p:sp>
      <p:sp>
        <p:nvSpPr>
          <p:cNvPr id="7" name="Shape 1781">
            <a:extLst>
              <a:ext uri="{FF2B5EF4-FFF2-40B4-BE49-F238E27FC236}">
                <a16:creationId xmlns:a16="http://schemas.microsoft.com/office/drawing/2014/main" id="{2BDAC7A8-F531-4691-8005-575C8A936E1B}"/>
              </a:ext>
            </a:extLst>
          </p:cNvPr>
          <p:cNvSpPr/>
          <p:nvPr/>
        </p:nvSpPr>
        <p:spPr>
          <a:xfrm>
            <a:off x="27709" y="3376361"/>
            <a:ext cx="3677516" cy="3946175"/>
          </a:xfrm>
          <a:prstGeom prst="rect">
            <a:avLst/>
          </a:prstGeom>
          <a:gradFill>
            <a:gsLst>
              <a:gs pos="0">
                <a:srgbClr val="CFE7F1"/>
              </a:gs>
              <a:gs pos="30000">
                <a:srgbClr val="C9E6F1"/>
              </a:gs>
              <a:gs pos="75000">
                <a:srgbClr val="ADD8EA"/>
              </a:gs>
              <a:gs pos="100000">
                <a:srgbClr val="8FCCE6"/>
              </a:gs>
            </a:gsLst>
            <a:path path="circle">
              <a:fillToRect t="100000" r="100000"/>
            </a:path>
            <a:tileRect l="-100000" b="-100000"/>
          </a:gradFill>
          <a:ln w="12700" cap="flat" cmpd="sng">
            <a:solidFill>
              <a:srgbClr val="4F8FA3"/>
            </a:solidFill>
            <a:prstDash val="solid"/>
            <a:round/>
            <a:headEnd type="none" w="med" len="med"/>
            <a:tailEnd type="none" w="med" len="med"/>
          </a:ln>
          <a:effectLst>
            <a:outerShdw blurRad="50800" dist="25000" dir="5400000" rotWithShape="0">
              <a:srgbClr val="000000">
                <a:alpha val="40000"/>
              </a:srgbClr>
            </a:outerShdw>
          </a:effectLst>
        </p:spPr>
        <p:txBody>
          <a:bodyPr wrap="square" lIns="91425" tIns="45700" rIns="91425" bIns="45700" anchor="t" anchorCtr="0">
            <a:noAutofit/>
          </a:bodyPr>
          <a:lstStyle/>
          <a:p>
            <a:pPr algn="just">
              <a:buSzPct val="25000"/>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if incomes of all families increase in the same proportion, distribution of relative incomes would remain unchanged and therefore the proportion of consumption expenditure to income which depends on relative income will remain constant.</a:t>
            </a:r>
          </a:p>
        </p:txBody>
      </p:sp>
      <p:sp>
        <p:nvSpPr>
          <p:cNvPr id="8" name="Shape 1782">
            <a:extLst>
              <a:ext uri="{FF2B5EF4-FFF2-40B4-BE49-F238E27FC236}">
                <a16:creationId xmlns:a16="http://schemas.microsoft.com/office/drawing/2014/main" id="{4615CBA5-9BD4-4FCB-8740-55AC9CF48C03}"/>
              </a:ext>
            </a:extLst>
          </p:cNvPr>
          <p:cNvSpPr/>
          <p:nvPr/>
        </p:nvSpPr>
        <p:spPr>
          <a:xfrm>
            <a:off x="3705225" y="3376304"/>
            <a:ext cx="3268250" cy="3838549"/>
          </a:xfrm>
          <a:prstGeom prst="rect">
            <a:avLst/>
          </a:prstGeom>
          <a:gradFill>
            <a:gsLst>
              <a:gs pos="0">
                <a:srgbClr val="FFF1BA"/>
              </a:gs>
              <a:gs pos="30000">
                <a:srgbClr val="FFF1B3"/>
              </a:gs>
              <a:gs pos="75000">
                <a:srgbClr val="FFE988"/>
              </a:gs>
              <a:gs pos="100000">
                <a:srgbClr val="FFE75B"/>
              </a:gs>
            </a:gsLst>
            <a:path path="circle">
              <a:fillToRect t="100000" r="100000"/>
            </a:path>
            <a:tileRect l="-100000" b="-100000"/>
          </a:gradFill>
          <a:ln w="12700" cap="flat" cmpd="sng">
            <a:solidFill>
              <a:srgbClr val="D6B000"/>
            </a:solidFill>
            <a:prstDash val="solid"/>
            <a:round/>
            <a:headEnd type="none" w="med" len="med"/>
            <a:tailEnd type="none" w="med" len="med"/>
          </a:ln>
          <a:effectLst>
            <a:outerShdw blurRad="50800" dist="25000" dir="5400000" rotWithShape="0">
              <a:srgbClr val="000000">
                <a:alpha val="40000"/>
              </a:srgbClr>
            </a:outerShdw>
          </a:effectLst>
        </p:spPr>
        <p:txBody>
          <a:bodyPr wrap="square" lIns="91425" tIns="45700" rIns="91425" bIns="45700" anchor="t" anchorCtr="0">
            <a:noAutofit/>
          </a:bodyPr>
          <a:lstStyle/>
          <a:p>
            <a:pPr algn="just">
              <a:buSzPct val="25000"/>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family with a given income would devote more of his income to consumption if it is living in a community in which that income is regarded as relatively low because of the working of demonstration effect.</a:t>
            </a:r>
          </a:p>
        </p:txBody>
      </p:sp>
      <p:sp>
        <p:nvSpPr>
          <p:cNvPr id="10" name="Flèche : bas 9">
            <a:extLst>
              <a:ext uri="{FF2B5EF4-FFF2-40B4-BE49-F238E27FC236}">
                <a16:creationId xmlns:a16="http://schemas.microsoft.com/office/drawing/2014/main" id="{3F86E04D-0BAB-4545-9880-6278396AC154}"/>
              </a:ext>
            </a:extLst>
          </p:cNvPr>
          <p:cNvSpPr/>
          <p:nvPr/>
        </p:nvSpPr>
        <p:spPr>
          <a:xfrm>
            <a:off x="9742343" y="5005821"/>
            <a:ext cx="484632" cy="5524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84004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794">
            <a:extLst>
              <a:ext uri="{FF2B5EF4-FFF2-40B4-BE49-F238E27FC236}">
                <a16:creationId xmlns:a16="http://schemas.microsoft.com/office/drawing/2014/main" id="{FF08F298-F03E-4426-A8CD-EE83B574A3FC}"/>
              </a:ext>
            </a:extLst>
          </p:cNvPr>
          <p:cNvSpPr txBox="1">
            <a:spLocks/>
          </p:cNvSpPr>
          <p:nvPr/>
        </p:nvSpPr>
        <p:spPr>
          <a:xfrm>
            <a:off x="261371" y="1795885"/>
            <a:ext cx="8574898" cy="729673"/>
          </a:xfrm>
          <a:prstGeom prst="rect">
            <a:avLst/>
          </a:prstGeom>
          <a:noFill/>
          <a:ln>
            <a:noFill/>
          </a:ln>
        </p:spPr>
        <p:txBody>
          <a:bodyPr vert="horz" wrap="square" lIns="91425" tIns="45700" rIns="91425" bIns="45700" rtlCol="0" anchor="b"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190500">
              <a:spcBef>
                <a:spcPts val="0"/>
              </a:spcBef>
              <a:buClr>
                <a:schemeClr val="dk2"/>
              </a:buClr>
              <a:buSzPct val="100000"/>
            </a:pPr>
            <a:r>
              <a:rPr lang="en-US" sz="2600" b="1" cap="small" dirty="0">
                <a:latin typeface="Calibri" panose="020F0502020204030204" pitchFamily="34" charset="0"/>
                <a:ea typeface="Century Schoolbook"/>
                <a:cs typeface="Calibri" panose="020F0502020204030204" pitchFamily="34" charset="0"/>
                <a:sym typeface="Century Schoolbook"/>
              </a:rPr>
              <a:t>I-1-2-Life Cycle Theory of Consumption ( Ando &amp; Modigliani)</a:t>
            </a:r>
          </a:p>
        </p:txBody>
      </p:sp>
      <p:sp>
        <p:nvSpPr>
          <p:cNvPr id="9" name="Shape 1795">
            <a:extLst>
              <a:ext uri="{FF2B5EF4-FFF2-40B4-BE49-F238E27FC236}">
                <a16:creationId xmlns:a16="http://schemas.microsoft.com/office/drawing/2014/main" id="{57C4F4B7-68E7-461F-94F6-67840FDF1EF6}"/>
              </a:ext>
            </a:extLst>
          </p:cNvPr>
          <p:cNvSpPr txBox="1">
            <a:spLocks/>
          </p:cNvSpPr>
          <p:nvPr/>
        </p:nvSpPr>
        <p:spPr>
          <a:xfrm>
            <a:off x="-1" y="2525558"/>
            <a:ext cx="9993745" cy="4114800"/>
          </a:xfrm>
          <a:prstGeom prst="rect">
            <a:avLst/>
          </a:prstGeom>
          <a:noFill/>
          <a:ln>
            <a:noFill/>
          </a:ln>
        </p:spPr>
        <p:txBody>
          <a:bodyPr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lgn="just">
              <a:spcBef>
                <a:spcPts val="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Idea: the consumption in any period is not the function of current income of that period but of the whole lifetime expected income</a:t>
            </a:r>
          </a:p>
          <a:p>
            <a:pPr marL="274320" indent="-274320" algn="just">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Assumptions:</a:t>
            </a:r>
          </a:p>
          <a:p>
            <a:pPr marL="640080" lvl="1" indent="-284480" algn="just">
              <a:spcBef>
                <a:spcPts val="420"/>
              </a:spcBef>
              <a:buClr>
                <a:schemeClr val="accent1"/>
              </a:buClr>
              <a:buSzPct val="79999"/>
              <a:buFont typeface="Noto Sans Symbols"/>
              <a:buChar char="●"/>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to plan a pattern of consumption expenditure based on expected income in their entire lifetime</a:t>
            </a:r>
          </a:p>
          <a:p>
            <a:pPr marL="640080" lvl="1" indent="-284480" algn="just">
              <a:spcBef>
                <a:spcPts val="420"/>
              </a:spcBef>
              <a:buClr>
                <a:schemeClr val="accent1"/>
              </a:buClr>
              <a:buSzPct val="79999"/>
              <a:buFont typeface="Noto Sans Symbols"/>
              <a:buChar char="●"/>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individual maintains a more or less constant or slightly increasing level of consumption</a:t>
            </a:r>
          </a:p>
          <a:p>
            <a:pPr marL="640080" lvl="1" indent="-284480" algn="just">
              <a:spcBef>
                <a:spcPts val="420"/>
              </a:spcBef>
              <a:buClr>
                <a:schemeClr val="accent1"/>
              </a:buClr>
              <a:buSzPct val="79999"/>
              <a:buFont typeface="Noto Sans Symbols"/>
              <a:buChar char="●"/>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his level of consumption is limited by his expectations of lifetime income</a:t>
            </a:r>
          </a:p>
        </p:txBody>
      </p:sp>
    </p:spTree>
    <p:extLst>
      <p:ext uri="{BB962C8B-B14F-4D97-AF65-F5344CB8AC3E}">
        <p14:creationId xmlns:p14="http://schemas.microsoft.com/office/powerpoint/2010/main" val="822639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E067B02-B398-42CE-9325-75067E24A20D}"/>
              </a:ext>
            </a:extLst>
          </p:cNvPr>
          <p:cNvSpPr>
            <a:spLocks noGrp="1"/>
          </p:cNvSpPr>
          <p:nvPr>
            <p:ph idx="1"/>
          </p:nvPr>
        </p:nvSpPr>
        <p:spPr>
          <a:xfrm>
            <a:off x="175492" y="1616364"/>
            <a:ext cx="9799782" cy="4560599"/>
          </a:xfrm>
        </p:spPr>
        <p:txBody>
          <a:bodyPr>
            <a:normAutofit/>
          </a:bodyPr>
          <a:lstStyle/>
          <a:p>
            <a:pPr marL="274320" indent="-274320">
              <a:lnSpc>
                <a:spcPct val="80000"/>
              </a:lnSpc>
              <a:spcBef>
                <a:spcPts val="0"/>
              </a:spcBef>
              <a:buClr>
                <a:schemeClr val="accent1"/>
              </a:buClr>
              <a:buSzPct val="68526"/>
              <a:buFont typeface="Noto Sans Symbols"/>
              <a:buChar char="•"/>
            </a:pP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 typical individual in this theory in his early years of life spends on consumption either by borrowing from others or spending the assets bequeathed from his parents.</a:t>
            </a:r>
            <a:b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b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nSpc>
                <a:spcPct val="80000"/>
              </a:lnSpc>
              <a:spcBef>
                <a:spcPts val="600"/>
              </a:spcBef>
              <a:buClr>
                <a:schemeClr val="accent1"/>
              </a:buClr>
              <a:buSzPct val="68526"/>
              <a:buFont typeface="Noto Sans Symbols"/>
              <a:buChar char="•"/>
            </a:pP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It is in his main working years of his lifetime that he consumes less than the income he earns and therefore makes net positive savings. He invests these savings in assets, that is, accumulates wealth which he consumes in the future years. In his lifetime after retirement he again dissaves, that is, consumes more than his income in these later years of his life but is able to maintain or even slightly increase his con­sumption in the lifetime after retirement</a:t>
            </a:r>
            <a:endParaRPr lang="fr-FR" sz="2600" dirty="0"/>
          </a:p>
        </p:txBody>
      </p:sp>
    </p:spTree>
    <p:extLst>
      <p:ext uri="{BB962C8B-B14F-4D97-AF65-F5344CB8AC3E}">
        <p14:creationId xmlns:p14="http://schemas.microsoft.com/office/powerpoint/2010/main" val="944266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F2BEFB2F-685F-40F8-93B8-4BC242BDFAA8}"/>
              </a:ext>
            </a:extLst>
          </p:cNvPr>
          <p:cNvPicPr>
            <a:picLocks noGrp="1" noChangeAspect="1"/>
          </p:cNvPicPr>
          <p:nvPr>
            <p:ph idx="1"/>
          </p:nvPr>
        </p:nvPicPr>
        <p:blipFill>
          <a:blip r:embed="rId2"/>
          <a:stretch>
            <a:fillRect/>
          </a:stretch>
        </p:blipFill>
        <p:spPr>
          <a:xfrm>
            <a:off x="53281" y="1311564"/>
            <a:ext cx="9894283" cy="5033817"/>
          </a:xfrm>
        </p:spPr>
      </p:pic>
    </p:spTree>
    <p:extLst>
      <p:ext uri="{BB962C8B-B14F-4D97-AF65-F5344CB8AC3E}">
        <p14:creationId xmlns:p14="http://schemas.microsoft.com/office/powerpoint/2010/main" val="1883104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85ECB09-9569-45F8-A7CC-B382CFE10E5E}"/>
              </a:ext>
            </a:extLst>
          </p:cNvPr>
          <p:cNvSpPr>
            <a:spLocks noGrp="1"/>
          </p:cNvSpPr>
          <p:nvPr>
            <p:ph idx="1"/>
          </p:nvPr>
        </p:nvSpPr>
        <p:spPr>
          <a:xfrm>
            <a:off x="203200" y="1825625"/>
            <a:ext cx="9735127" cy="4351338"/>
          </a:xfrm>
        </p:spPr>
        <p:txBody>
          <a:bodyPr/>
          <a:lstStyle/>
          <a:p>
            <a:pPr marL="0" indent="0">
              <a:buNone/>
            </a:pPr>
            <a:r>
              <a:rPr lang="en-US" sz="2800" b="1" cap="small" dirty="0">
                <a:latin typeface="Calibri" panose="020F0502020204030204" pitchFamily="34" charset="0"/>
                <a:ea typeface="Century Schoolbook"/>
                <a:cs typeface="Calibri" panose="020F0502020204030204" pitchFamily="34" charset="0"/>
                <a:sym typeface="Century Schoolbook"/>
              </a:rPr>
              <a:t>I-1-3- </a:t>
            </a:r>
            <a:r>
              <a:rPr lang="en-US" b="1" cap="small" dirty="0">
                <a:latin typeface="Calibri" panose="020F0502020204030204" pitchFamily="34" charset="0"/>
                <a:ea typeface="Century Schoolbook"/>
                <a:cs typeface="Calibri" panose="020F0502020204030204" pitchFamily="34" charset="0"/>
                <a:sym typeface="Century Schoolbook"/>
              </a:rPr>
              <a:t>the Consumer Price Index (CPI)</a:t>
            </a:r>
            <a:endParaRPr lang="fr-FR" b="1" dirty="0">
              <a:latin typeface="Calibri" panose="020F0502020204030204" pitchFamily="34" charset="0"/>
              <a:cs typeface="Calibri" panose="020F0502020204030204" pitchFamily="34" charset="0"/>
            </a:endParaRPr>
          </a:p>
          <a:p>
            <a:r>
              <a:rPr lang="en-US" sz="2600" b="1" i="0" dirty="0">
                <a:solidFill>
                  <a:srgbClr val="FF0000"/>
                </a:solidFill>
                <a:effectLst/>
                <a:latin typeface="Calibri" panose="020F0502020204030204" pitchFamily="34" charset="0"/>
                <a:cs typeface="Calibri" panose="020F0502020204030204" pitchFamily="34" charset="0"/>
              </a:rPr>
              <a:t>The Consumer Price Index </a:t>
            </a:r>
            <a:r>
              <a:rPr lang="en-US" sz="2600" b="0" i="0" dirty="0">
                <a:solidFill>
                  <a:srgbClr val="202124"/>
                </a:solidFill>
                <a:effectLst/>
                <a:latin typeface="Calibri" panose="020F0502020204030204" pitchFamily="34" charset="0"/>
                <a:cs typeface="Calibri" panose="020F0502020204030204" pitchFamily="34" charset="0"/>
              </a:rPr>
              <a:t>(</a:t>
            </a:r>
            <a:r>
              <a:rPr lang="en-US" sz="2600" b="1" i="0" dirty="0">
                <a:solidFill>
                  <a:srgbClr val="FF0000"/>
                </a:solidFill>
                <a:effectLst/>
                <a:latin typeface="Calibri" panose="020F0502020204030204" pitchFamily="34" charset="0"/>
                <a:cs typeface="Calibri" panose="020F0502020204030204" pitchFamily="34" charset="0"/>
              </a:rPr>
              <a:t>CPI</a:t>
            </a:r>
            <a:r>
              <a:rPr lang="en-US" sz="2600" b="0" i="0" dirty="0">
                <a:solidFill>
                  <a:srgbClr val="202124"/>
                </a:solidFill>
                <a:effectLst/>
                <a:latin typeface="Calibri" panose="020F0502020204030204" pitchFamily="34" charset="0"/>
                <a:cs typeface="Calibri" panose="020F0502020204030204" pitchFamily="34" charset="0"/>
              </a:rPr>
              <a:t>) is </a:t>
            </a:r>
            <a:r>
              <a:rPr lang="en-US" sz="2600" b="1" i="0" dirty="0">
                <a:solidFill>
                  <a:srgbClr val="202124"/>
                </a:solidFill>
                <a:effectLst/>
                <a:latin typeface="Calibri" panose="020F0502020204030204" pitchFamily="34" charset="0"/>
                <a:cs typeface="Calibri" panose="020F0502020204030204" pitchFamily="34" charset="0"/>
              </a:rPr>
              <a:t>a measure of the changes in the average price of goods and services that consumers normally purchase</a:t>
            </a:r>
            <a:r>
              <a:rPr lang="en-US" sz="2600" b="0" i="0" dirty="0">
                <a:solidFill>
                  <a:srgbClr val="202124"/>
                </a:solidFill>
                <a:effectLst/>
                <a:latin typeface="Calibri" panose="020F0502020204030204" pitchFamily="34" charset="0"/>
                <a:cs typeface="Calibri" panose="020F0502020204030204" pitchFamily="34" charset="0"/>
              </a:rPr>
              <a:t> such as food, clothing, medicals and others. ... </a:t>
            </a:r>
          </a:p>
          <a:p>
            <a:r>
              <a:rPr lang="en-US" sz="2600" b="1" i="0" dirty="0">
                <a:solidFill>
                  <a:srgbClr val="202124"/>
                </a:solidFill>
                <a:effectLst/>
                <a:latin typeface="Calibri" panose="020F0502020204030204" pitchFamily="34" charset="0"/>
                <a:cs typeface="Calibri" panose="020F0502020204030204" pitchFamily="34" charset="0"/>
              </a:rPr>
              <a:t>The value of money </a:t>
            </a:r>
            <a:r>
              <a:rPr lang="en-US" sz="2600" b="0" i="0" dirty="0">
                <a:solidFill>
                  <a:srgbClr val="202124"/>
                </a:solidFill>
                <a:effectLst/>
                <a:latin typeface="Calibri" panose="020F0502020204030204" pitchFamily="34" charset="0"/>
                <a:cs typeface="Calibri" panose="020F0502020204030204" pitchFamily="34" charset="0"/>
              </a:rPr>
              <a:t>is </a:t>
            </a:r>
            <a:r>
              <a:rPr lang="en-US" sz="2600" b="1" i="0" dirty="0">
                <a:solidFill>
                  <a:srgbClr val="202124"/>
                </a:solidFill>
                <a:effectLst/>
                <a:latin typeface="Calibri" panose="020F0502020204030204" pitchFamily="34" charset="0"/>
                <a:cs typeface="Calibri" panose="020F0502020204030204" pitchFamily="34" charset="0"/>
              </a:rPr>
              <a:t>the purchasing power of the consumer</a:t>
            </a:r>
            <a:r>
              <a:rPr lang="en-US" sz="2600" b="0" i="0" dirty="0">
                <a:solidFill>
                  <a:srgbClr val="202124"/>
                </a:solidFill>
                <a:effectLst/>
                <a:latin typeface="Calibri" panose="020F0502020204030204" pitchFamily="34" charset="0"/>
                <a:cs typeface="Calibri" panose="020F0502020204030204" pitchFamily="34" charset="0"/>
              </a:rPr>
              <a:t>, or the ability to buy goods and Services.</a:t>
            </a:r>
          </a:p>
          <a:p>
            <a:r>
              <a:rPr lang="en-US" sz="2600" spc="5" dirty="0">
                <a:solidFill>
                  <a:srgbClr val="111111"/>
                </a:solidFill>
                <a:effectLst/>
                <a:ea typeface="Times New Roman" panose="02020603050405020304" pitchFamily="18" charset="0"/>
                <a:cs typeface="Arial" panose="020B0604020202020204" pitchFamily="34" charset="0"/>
              </a:rPr>
              <a:t>The CPI is one of the most frequently used statistics for identifying periods of </a:t>
            </a:r>
            <a:r>
              <a:rPr lang="en-US" sz="2600" b="1" u="sng" spc="5" dirty="0">
                <a:solidFill>
                  <a:srgbClr val="2C40D0"/>
                </a:solidFill>
                <a:effectLst/>
                <a:ea typeface="Times New Roman" panose="02020603050405020304" pitchFamily="18" charset="0"/>
                <a:cs typeface="Arial" panose="020B0604020202020204" pitchFamily="34" charset="0"/>
                <a:hlinkClick r:id="rId2"/>
              </a:rPr>
              <a:t>inflation or deflation</a:t>
            </a:r>
            <a:r>
              <a:rPr lang="en-US" sz="2600" spc="5" dirty="0">
                <a:solidFill>
                  <a:srgbClr val="111111"/>
                </a:solidFill>
                <a:effectLst/>
                <a:ea typeface="Times New Roman" panose="02020603050405020304" pitchFamily="18" charset="0"/>
                <a:cs typeface="Arial" panose="020B0604020202020204" pitchFamily="34" charset="0"/>
              </a:rPr>
              <a:t>. It may be compared with the </a:t>
            </a:r>
            <a:r>
              <a:rPr lang="en-US" sz="2600" b="1" u="sng" spc="5" dirty="0">
                <a:solidFill>
                  <a:srgbClr val="2C40D0"/>
                </a:solidFill>
                <a:effectLst/>
                <a:ea typeface="Times New Roman" panose="02020603050405020304" pitchFamily="18" charset="0"/>
                <a:cs typeface="Arial" panose="020B0604020202020204" pitchFamily="34" charset="0"/>
                <a:hlinkClick r:id="rId3"/>
              </a:rPr>
              <a:t>Producer Price Index</a:t>
            </a:r>
            <a:r>
              <a:rPr lang="en-US" sz="2600" b="1" spc="5" dirty="0">
                <a:solidFill>
                  <a:srgbClr val="111111"/>
                </a:solidFill>
                <a:effectLst/>
                <a:ea typeface="Times New Roman" panose="02020603050405020304" pitchFamily="18" charset="0"/>
                <a:cs typeface="Arial" panose="020B0604020202020204" pitchFamily="34" charset="0"/>
              </a:rPr>
              <a:t> </a:t>
            </a:r>
            <a:r>
              <a:rPr lang="en-US" sz="2600" spc="5" dirty="0">
                <a:solidFill>
                  <a:srgbClr val="111111"/>
                </a:solidFill>
                <a:effectLst/>
                <a:ea typeface="Times New Roman" panose="02020603050405020304" pitchFamily="18" charset="0"/>
                <a:cs typeface="Arial" panose="020B0604020202020204" pitchFamily="34" charset="0"/>
              </a:rPr>
              <a:t>(PPI), which, instead of considering prices paid by consumers, looks at what businesses pay for inputs.</a:t>
            </a:r>
            <a:endParaRPr lang="fr-FR" sz="2600" dirty="0">
              <a:effectLst/>
              <a:ea typeface="Calibri" panose="020F0502020204030204" pitchFamily="34" charset="0"/>
              <a:cs typeface="Arial" panose="020B0604020202020204" pitchFamily="34" charset="0"/>
            </a:endParaRPr>
          </a:p>
          <a:p>
            <a:endParaRPr lang="fr-FR"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6324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A72EE2-E78A-451D-9238-8789BCE1D4D7}"/>
              </a:ext>
            </a:extLst>
          </p:cNvPr>
          <p:cNvSpPr>
            <a:spLocks noGrp="1"/>
          </p:cNvSpPr>
          <p:nvPr>
            <p:ph idx="1"/>
          </p:nvPr>
        </p:nvSpPr>
        <p:spPr>
          <a:xfrm>
            <a:off x="166255" y="1825625"/>
            <a:ext cx="9744363" cy="4351338"/>
          </a:xfrm>
        </p:spPr>
        <p:txBody>
          <a:bodyPr/>
          <a:lstStyle/>
          <a:p>
            <a:pPr marL="0" indent="0">
              <a:buNone/>
            </a:pPr>
            <a:r>
              <a:rPr lang="en-US" sz="2800" b="1" cap="small" dirty="0">
                <a:latin typeface="Calibri" panose="020F0502020204030204" pitchFamily="34" charset="0"/>
                <a:ea typeface="Century Schoolbook"/>
                <a:cs typeface="Calibri" panose="020F0502020204030204" pitchFamily="34" charset="0"/>
                <a:sym typeface="Century Schoolbook"/>
              </a:rPr>
              <a:t>I-1-4- </a:t>
            </a:r>
            <a:r>
              <a:rPr lang="en-US" b="1" cap="small" dirty="0">
                <a:latin typeface="Calibri" panose="020F0502020204030204" pitchFamily="34" charset="0"/>
                <a:ea typeface="Century Schoolbook"/>
                <a:cs typeface="Calibri" panose="020F0502020204030204" pitchFamily="34" charset="0"/>
                <a:sym typeface="Century Schoolbook"/>
              </a:rPr>
              <a:t>The </a:t>
            </a:r>
            <a:r>
              <a:rPr lang="en-US" b="1" kern="18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Producer Price Index (PPI)</a:t>
            </a:r>
            <a:endParaRPr lang="fr-FR" b="1"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fr-FR" sz="2600" b="1" dirty="0">
              <a:cs typeface="Calibri" panose="020F0502020204030204" pitchFamily="34" charset="0"/>
            </a:endParaRPr>
          </a:p>
          <a:p>
            <a:pPr>
              <a:lnSpc>
                <a:spcPct val="107000"/>
              </a:lnSpc>
              <a:spcAft>
                <a:spcPts val="800"/>
              </a:spcAft>
            </a:pPr>
            <a:r>
              <a:rPr lang="en-US" sz="2600" b="1" spc="5" dirty="0">
                <a:solidFill>
                  <a:srgbClr val="FF0000"/>
                </a:solidFill>
                <a:effectLst/>
                <a:ea typeface="Times New Roman" panose="02020603050405020304" pitchFamily="18" charset="0"/>
                <a:cs typeface="Arial" panose="020B0604020202020204" pitchFamily="34" charset="0"/>
              </a:rPr>
              <a:t>The Producer Price Index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FF0000"/>
                </a:solidFill>
                <a:effectLst/>
                <a:ea typeface="Times New Roman" panose="02020603050405020304" pitchFamily="18" charset="0"/>
                <a:cs typeface="Arial" panose="020B0604020202020204" pitchFamily="34" charset="0"/>
              </a:rPr>
              <a:t>PPI</a:t>
            </a:r>
            <a:r>
              <a:rPr lang="en-US" sz="2600" spc="5" dirty="0">
                <a:solidFill>
                  <a:srgbClr val="111111"/>
                </a:solidFill>
                <a:effectLst/>
                <a:ea typeface="Times New Roman" panose="02020603050405020304" pitchFamily="18" charset="0"/>
                <a:cs typeface="Arial" panose="020B0604020202020204" pitchFamily="34" charset="0"/>
              </a:rPr>
              <a:t>), published by the </a:t>
            </a:r>
            <a:r>
              <a:rPr lang="en-US" sz="2600" b="1" u="sng" spc="5" dirty="0">
                <a:solidFill>
                  <a:srgbClr val="00B050"/>
                </a:solidFill>
                <a:effectLst/>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Bureau of Labor Statistics</a:t>
            </a:r>
            <a:r>
              <a:rPr lang="en-US" sz="2600" b="1" spc="5" dirty="0">
                <a:solidFill>
                  <a:srgbClr val="00B050"/>
                </a:solidFill>
                <a:effectLst/>
                <a:ea typeface="Times New Roman" panose="02020603050405020304" pitchFamily="18" charset="0"/>
                <a:cs typeface="Arial" panose="020B0604020202020204" pitchFamily="34" charset="0"/>
              </a:rPr>
              <a:t>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00B050"/>
                </a:solidFill>
                <a:effectLst/>
                <a:ea typeface="Times New Roman" panose="02020603050405020304" pitchFamily="18" charset="0"/>
                <a:cs typeface="Arial" panose="020B0604020202020204" pitchFamily="34" charset="0"/>
              </a:rPr>
              <a:t>BLS</a:t>
            </a:r>
            <a:r>
              <a:rPr lang="en-US" sz="2600" spc="5" dirty="0">
                <a:solidFill>
                  <a:srgbClr val="111111"/>
                </a:solidFill>
                <a:effectLst/>
                <a:ea typeface="Times New Roman" panose="02020603050405020304" pitchFamily="18" charset="0"/>
                <a:cs typeface="Arial" panose="020B0604020202020204" pitchFamily="34" charset="0"/>
              </a:rPr>
              <a:t>), is a group of indexes that calculates and represents </a:t>
            </a:r>
            <a:r>
              <a:rPr lang="en-US" sz="2600" b="1" spc="5" dirty="0">
                <a:solidFill>
                  <a:srgbClr val="111111"/>
                </a:solidFill>
                <a:effectLst/>
                <a:ea typeface="Times New Roman" panose="02020603050405020304" pitchFamily="18" charset="0"/>
                <a:cs typeface="Arial" panose="020B0604020202020204" pitchFamily="34" charset="0"/>
              </a:rPr>
              <a:t>the average movement </a:t>
            </a:r>
            <a:r>
              <a:rPr lang="en-US" sz="2600" spc="5" dirty="0">
                <a:solidFill>
                  <a:srgbClr val="111111"/>
                </a:solidFill>
                <a:effectLst/>
                <a:ea typeface="Times New Roman" panose="02020603050405020304" pitchFamily="18" charset="0"/>
                <a:cs typeface="Arial" panose="020B0604020202020204" pitchFamily="34" charset="0"/>
              </a:rPr>
              <a:t>in </a:t>
            </a:r>
            <a:r>
              <a:rPr lang="en-US" sz="2600" b="1" spc="5" dirty="0">
                <a:solidFill>
                  <a:srgbClr val="111111"/>
                </a:solidFill>
                <a:effectLst/>
                <a:ea typeface="Times New Roman" panose="02020603050405020304" pitchFamily="18" charset="0"/>
                <a:cs typeface="Arial" panose="020B0604020202020204" pitchFamily="34" charset="0"/>
              </a:rPr>
              <a:t>selling prices </a:t>
            </a:r>
            <a:r>
              <a:rPr lang="en-US" sz="2600" spc="5" dirty="0">
                <a:solidFill>
                  <a:srgbClr val="111111"/>
                </a:solidFill>
                <a:effectLst/>
                <a:ea typeface="Times New Roman" panose="02020603050405020304" pitchFamily="18" charset="0"/>
                <a:cs typeface="Arial" panose="020B0604020202020204" pitchFamily="34" charset="0"/>
              </a:rPr>
              <a:t>from </a:t>
            </a:r>
            <a:r>
              <a:rPr lang="en-US" sz="2600" b="1" spc="5" dirty="0">
                <a:solidFill>
                  <a:srgbClr val="111111"/>
                </a:solidFill>
                <a:effectLst/>
                <a:ea typeface="Times New Roman" panose="02020603050405020304" pitchFamily="18" charset="0"/>
                <a:cs typeface="Arial" panose="020B0604020202020204" pitchFamily="34" charset="0"/>
              </a:rPr>
              <a:t>domestic production </a:t>
            </a:r>
            <a:r>
              <a:rPr lang="en-US" sz="2600" spc="5" dirty="0">
                <a:solidFill>
                  <a:srgbClr val="111111"/>
                </a:solidFill>
                <a:effectLst/>
                <a:ea typeface="Times New Roman" panose="02020603050405020304" pitchFamily="18" charset="0"/>
                <a:cs typeface="Arial" panose="020B0604020202020204" pitchFamily="34" charset="0"/>
              </a:rPr>
              <a:t>over time.</a:t>
            </a:r>
            <a:endParaRPr lang="fr-FR" sz="2600" dirty="0">
              <a:effectLst/>
              <a:ea typeface="Calibri" panose="020F0502020204030204" pitchFamily="34" charset="0"/>
              <a:cs typeface="Arial" panose="020B0604020202020204" pitchFamily="34" charset="0"/>
            </a:endParaRPr>
          </a:p>
          <a:p>
            <a:r>
              <a:rPr lang="en-US" sz="2600" spc="5" dirty="0">
                <a:solidFill>
                  <a:srgbClr val="111111"/>
                </a:solidFill>
                <a:effectLst/>
                <a:ea typeface="Times New Roman" panose="02020603050405020304" pitchFamily="18" charset="0"/>
              </a:rPr>
              <a:t>It is a measure of </a:t>
            </a:r>
            <a:r>
              <a:rPr lang="en-US" sz="2600" b="1" u="sng" spc="5" dirty="0">
                <a:solidFill>
                  <a:srgbClr val="2C40D0"/>
                </a:solidFill>
                <a:effectLst/>
                <a:ea typeface="Times New Roman" panose="02020603050405020304" pitchFamily="18" charset="0"/>
                <a:hlinkClick r:id="rId4"/>
              </a:rPr>
              <a:t>inflation</a:t>
            </a:r>
            <a:r>
              <a:rPr lang="en-US" sz="2600" spc="5" dirty="0">
                <a:solidFill>
                  <a:srgbClr val="111111"/>
                </a:solidFill>
                <a:effectLst/>
                <a:ea typeface="Times New Roman" panose="02020603050405020304" pitchFamily="18" charset="0"/>
              </a:rPr>
              <a:t> based on input costs to producers</a:t>
            </a:r>
            <a:endParaRPr lang="fr-FR" sz="2600" dirty="0"/>
          </a:p>
        </p:txBody>
      </p:sp>
    </p:spTree>
    <p:extLst>
      <p:ext uri="{BB962C8B-B14F-4D97-AF65-F5344CB8AC3E}">
        <p14:creationId xmlns:p14="http://schemas.microsoft.com/office/powerpoint/2010/main" val="2322629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38"/>
        <p:cNvGrpSpPr/>
        <p:nvPr/>
      </p:nvGrpSpPr>
      <p:grpSpPr>
        <a:xfrm>
          <a:off x="0" y="0"/>
          <a:ext cx="0" cy="0"/>
          <a:chOff x="0" y="0"/>
          <a:chExt cx="0" cy="0"/>
        </a:xfrm>
      </p:grpSpPr>
      <p:sp>
        <p:nvSpPr>
          <p:cNvPr id="1840" name="Shape 1840"/>
          <p:cNvSpPr txBox="1">
            <a:spLocks noGrp="1"/>
          </p:cNvSpPr>
          <p:nvPr>
            <p:ph type="body" idx="1"/>
          </p:nvPr>
        </p:nvSpPr>
        <p:spPr>
          <a:xfrm>
            <a:off x="0" y="1221508"/>
            <a:ext cx="9785839" cy="5243945"/>
          </a:xfrm>
          <a:prstGeom prst="rect">
            <a:avLst/>
          </a:prstGeom>
          <a:noFill/>
          <a:ln>
            <a:noFill/>
          </a:ln>
        </p:spPr>
        <p:txBody>
          <a:bodyPr vert="horz" wrap="square" lIns="91425" tIns="45700" rIns="91425" bIns="45700" rtlCol="0" anchor="t" anchorCtr="0">
            <a:noAutofit/>
          </a:bodyPr>
          <a:lstStyle/>
          <a:p>
            <a:pPr marL="0" indent="0">
              <a:lnSpc>
                <a:spcPct val="80000"/>
              </a:lnSpc>
              <a:spcBef>
                <a:spcPts val="0"/>
              </a:spcBef>
              <a:buClr>
                <a:schemeClr val="accent1"/>
              </a:buClr>
              <a:buSzPct val="68327"/>
              <a:buNone/>
            </a:pPr>
            <a:endParaRPr lang="en-US" sz="1800" cap="small" dirty="0">
              <a:latin typeface="Century Schoolbook"/>
              <a:ea typeface="Century Schoolbook"/>
              <a:cs typeface="Century Schoolbook"/>
              <a:sym typeface="Century Schoolbook"/>
            </a:endParaRPr>
          </a:p>
          <a:p>
            <a:pPr marL="0" indent="0">
              <a:lnSpc>
                <a:spcPct val="80000"/>
              </a:lnSpc>
              <a:spcBef>
                <a:spcPts val="0"/>
              </a:spcBef>
              <a:buClr>
                <a:schemeClr val="accent1"/>
              </a:buClr>
              <a:buSzPct val="68327"/>
              <a:buNone/>
            </a:pPr>
            <a:r>
              <a:rPr lang="en-US" b="1" cap="small" dirty="0">
                <a:latin typeface="Calibri" panose="020F0502020204030204" pitchFamily="34" charset="0"/>
                <a:ea typeface="Century Schoolbook"/>
                <a:cs typeface="Calibri" panose="020F0502020204030204" pitchFamily="34" charset="0"/>
                <a:sym typeface="Century Schoolbook"/>
              </a:rPr>
              <a:t>I-2- Savings</a:t>
            </a:r>
          </a:p>
          <a:p>
            <a:pPr marL="0" indent="0">
              <a:lnSpc>
                <a:spcPct val="80000"/>
              </a:lnSpc>
              <a:spcBef>
                <a:spcPts val="0"/>
              </a:spcBef>
              <a:buClr>
                <a:schemeClr val="accent1"/>
              </a:buClr>
              <a:buSzPct val="68327"/>
              <a:buNone/>
            </a:pPr>
            <a:endParaRPr lang="en-US" sz="1757" dirty="0">
              <a:latin typeface="Century Schoolbook"/>
              <a:ea typeface="Century Schoolbook"/>
              <a:cs typeface="Century Schoolbook"/>
              <a:sym typeface="Century Schoolbook"/>
            </a:endParaRPr>
          </a:p>
          <a:p>
            <a:pPr algn="just"/>
            <a:r>
              <a:rPr lang="en-US" sz="2600" b="1" dirty="0">
                <a:solidFill>
                  <a:srgbClr val="FF0000"/>
                </a:solidFill>
                <a:effectLst/>
                <a:ea typeface="Times New Roman" panose="02020603050405020304" pitchFamily="18" charset="0"/>
              </a:rPr>
              <a:t>saving</a:t>
            </a:r>
            <a:r>
              <a:rPr lang="en-US" sz="2600" dirty="0">
                <a:solidFill>
                  <a:srgbClr val="FF0000"/>
                </a:solidFill>
                <a:effectLst/>
                <a:ea typeface="Times New Roman" panose="02020603050405020304" pitchFamily="18" charset="0"/>
              </a:rPr>
              <a:t>,</a:t>
            </a:r>
            <a:r>
              <a:rPr lang="en-US" sz="2600" dirty="0">
                <a:solidFill>
                  <a:srgbClr val="1A1A1A"/>
                </a:solidFill>
                <a:effectLst/>
                <a:ea typeface="Times New Roman" panose="02020603050405020304" pitchFamily="18" charset="0"/>
              </a:rPr>
              <a:t> process of setting aside a portion of current income for future use, or the flow of resources accumulated in this way over a given period of time. Saving may take the form of increases in </a:t>
            </a:r>
            <a:r>
              <a:rPr lang="en-US" sz="2600" u="none" strike="noStrike" dirty="0">
                <a:solidFill>
                  <a:srgbClr val="14599D"/>
                </a:solidFill>
                <a:effectLst/>
                <a:ea typeface="Times New Roman" panose="02020603050405020304" pitchFamily="18" charset="0"/>
                <a:hlinkClick r:id="rId3"/>
              </a:rPr>
              <a:t>bank</a:t>
            </a:r>
            <a:r>
              <a:rPr lang="en-US" sz="2600" dirty="0">
                <a:solidFill>
                  <a:srgbClr val="1A1A1A"/>
                </a:solidFill>
                <a:effectLst/>
                <a:ea typeface="Times New Roman" panose="02020603050405020304" pitchFamily="18" charset="0"/>
              </a:rPr>
              <a:t> deposits, purchases of securities, or increased </a:t>
            </a:r>
            <a:r>
              <a:rPr lang="en-US" sz="2600" u="none" strike="noStrike" dirty="0">
                <a:solidFill>
                  <a:srgbClr val="14599D"/>
                </a:solidFill>
                <a:effectLst/>
                <a:ea typeface="Times New Roman" panose="02020603050405020304" pitchFamily="18" charset="0"/>
                <a:hlinkClick r:id="rId4"/>
              </a:rPr>
              <a:t>cash</a:t>
            </a:r>
            <a:r>
              <a:rPr lang="en-US" sz="2600" dirty="0">
                <a:solidFill>
                  <a:srgbClr val="1A1A1A"/>
                </a:solidFill>
                <a:effectLst/>
                <a:ea typeface="Times New Roman" panose="02020603050405020304" pitchFamily="18" charset="0"/>
              </a:rPr>
              <a:t> holdings. The extent to which individuals save is affected by their preferences for future over present </a:t>
            </a:r>
            <a:r>
              <a:rPr lang="en-US" sz="2600" u="none" strike="noStrike" dirty="0">
                <a:solidFill>
                  <a:srgbClr val="14599D"/>
                </a:solidFill>
                <a:effectLst/>
                <a:ea typeface="Times New Roman" panose="02020603050405020304" pitchFamily="18" charset="0"/>
                <a:hlinkClick r:id="rId5"/>
              </a:rPr>
              <a:t>consumption</a:t>
            </a:r>
            <a:r>
              <a:rPr lang="en-US" sz="2600" dirty="0">
                <a:solidFill>
                  <a:srgbClr val="1A1A1A"/>
                </a:solidFill>
                <a:effectLst/>
                <a:ea typeface="Times New Roman" panose="02020603050405020304" pitchFamily="18" charset="0"/>
              </a:rPr>
              <a:t>, their expectations of future income, and to some extent by the rate of interest.</a:t>
            </a:r>
            <a:endParaRPr lang="fr-FR" sz="2600" dirty="0">
              <a:effectLst/>
              <a:ea typeface="Times New Roman" panose="02020603050405020304" pitchFamily="18" charset="0"/>
            </a:endParaRPr>
          </a:p>
          <a:p>
            <a:pPr marL="0" indent="0" algn="just">
              <a:lnSpc>
                <a:spcPct val="80000"/>
              </a:lnSpc>
              <a:spcBef>
                <a:spcPts val="0"/>
              </a:spcBef>
              <a:buClr>
                <a:schemeClr val="accent1"/>
              </a:buClr>
              <a:buSzPct val="68327"/>
              <a:buNone/>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274320" indent="-274320" algn="just">
              <a:lnSpc>
                <a:spcPct val="80000"/>
              </a:lnSpc>
              <a:spcBef>
                <a:spcPts val="600"/>
              </a:spcBef>
              <a:buClr>
                <a:schemeClr val="accent1"/>
              </a:buClr>
              <a:buSzPct val="68327"/>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Saving involves income that is not consumed</a:t>
            </a:r>
          </a:p>
          <a:p>
            <a:pPr marL="274320" indent="-274320" algn="just">
              <a:lnSpc>
                <a:spcPct val="80000"/>
              </a:lnSpc>
              <a:spcBef>
                <a:spcPts val="600"/>
              </a:spcBef>
              <a:buClr>
                <a:schemeClr val="accent1"/>
              </a:buClr>
              <a:buSzPct val="68327"/>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lnSpc>
                <a:spcPct val="80000"/>
              </a:lnSpc>
              <a:spcBef>
                <a:spcPts val="600"/>
              </a:spcBef>
              <a:buClr>
                <a:schemeClr val="accent1"/>
              </a:buClr>
              <a:buSzPct val="68327"/>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Savings can be turned into further increased income through investing in different investment vehicles.</a:t>
            </a:r>
          </a:p>
          <a:p>
            <a:pPr marL="274320" indent="-274320">
              <a:lnSpc>
                <a:spcPct val="80000"/>
              </a:lnSpc>
              <a:spcBef>
                <a:spcPts val="600"/>
              </a:spcBef>
              <a:buClr>
                <a:schemeClr val="accent1"/>
              </a:buClr>
              <a:buSzPct val="68327"/>
              <a:buNone/>
            </a:pPr>
            <a:endParaRPr sz="1757" dirty="0">
              <a:solidFill>
                <a:schemeClr val="dk1"/>
              </a:solidFill>
              <a:latin typeface="Century Schoolbook"/>
              <a:ea typeface="Century Schoolbook"/>
              <a:cs typeface="Century Schoolbook"/>
              <a:sym typeface="Century Schoolbook"/>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44"/>
        <p:cNvGrpSpPr/>
        <p:nvPr/>
      </p:nvGrpSpPr>
      <p:grpSpPr>
        <a:xfrm>
          <a:off x="0" y="0"/>
          <a:ext cx="0" cy="0"/>
          <a:chOff x="0" y="0"/>
          <a:chExt cx="0" cy="0"/>
        </a:xfrm>
      </p:grpSpPr>
      <p:sp>
        <p:nvSpPr>
          <p:cNvPr id="11" name="ZoneTexte 10">
            <a:extLst>
              <a:ext uri="{FF2B5EF4-FFF2-40B4-BE49-F238E27FC236}">
                <a16:creationId xmlns:a16="http://schemas.microsoft.com/office/drawing/2014/main" id="{3B8AADB3-3781-4861-9F90-364439902CBA}"/>
              </a:ext>
            </a:extLst>
          </p:cNvPr>
          <p:cNvSpPr txBox="1"/>
          <p:nvPr/>
        </p:nvSpPr>
        <p:spPr>
          <a:xfrm>
            <a:off x="0" y="1600200"/>
            <a:ext cx="10014441" cy="2513509"/>
          </a:xfrm>
          <a:prstGeom prst="rect">
            <a:avLst/>
          </a:prstGeom>
          <a:noFill/>
        </p:spPr>
        <p:txBody>
          <a:bodyPr wrap="square">
            <a:spAutoFit/>
          </a:bodyPr>
          <a:lstStyle/>
          <a:p>
            <a:pPr marL="640080" lvl="1" indent="-284480">
              <a:lnSpc>
                <a:spcPct val="80000"/>
              </a:lnSpc>
              <a:spcBef>
                <a:spcPts val="351"/>
              </a:spcBef>
              <a:buClr>
                <a:schemeClr val="accent1"/>
              </a:buClr>
              <a:buSzPct val="78088"/>
              <a:buFont typeface="Noto Sans Symbols"/>
              <a:buChar char="●"/>
            </a:pPr>
            <a:r>
              <a:rPr lang="en-US" sz="2400" dirty="0">
                <a:latin typeface="Calibri" panose="020F0502020204030204" pitchFamily="34" charset="0"/>
                <a:ea typeface="Century Schoolbook"/>
                <a:cs typeface="Calibri" panose="020F0502020204030204" pitchFamily="34" charset="0"/>
                <a:sym typeface="Century Schoolbook"/>
              </a:rPr>
              <a:t>Saving is often confused with investing, but they are not the same. </a:t>
            </a:r>
          </a:p>
          <a:p>
            <a:pPr marL="640080" lvl="1" indent="-284480">
              <a:lnSpc>
                <a:spcPct val="80000"/>
              </a:lnSpc>
              <a:spcBef>
                <a:spcPts val="388"/>
              </a:spcBef>
              <a:buClr>
                <a:schemeClr val="accent1"/>
              </a:buClr>
              <a:buSzPct val="86311"/>
              <a:buFont typeface="Noto Sans Symbols"/>
              <a:buChar char="●"/>
            </a:pPr>
            <a:endParaRPr lang="en-US" sz="2400" dirty="0">
              <a:latin typeface="Calibri" panose="020F0502020204030204" pitchFamily="34" charset="0"/>
              <a:ea typeface="Century Schoolbook"/>
              <a:cs typeface="Calibri" panose="020F0502020204030204" pitchFamily="34" charset="0"/>
              <a:sym typeface="Century Schoolbook"/>
            </a:endParaRPr>
          </a:p>
          <a:p>
            <a:pPr marL="640080" lvl="1" indent="-284480">
              <a:lnSpc>
                <a:spcPct val="80000"/>
              </a:lnSpc>
              <a:spcBef>
                <a:spcPts val="388"/>
              </a:spcBef>
              <a:buClr>
                <a:schemeClr val="accent1"/>
              </a:buClr>
              <a:buSzPct val="86311"/>
              <a:buFont typeface="Noto Sans Symbols"/>
              <a:buChar char="●"/>
            </a:pPr>
            <a:r>
              <a:rPr lang="en-US" sz="2400" dirty="0">
                <a:latin typeface="Calibri" panose="020F0502020204030204" pitchFamily="34" charset="0"/>
                <a:ea typeface="Century Schoolbook"/>
                <a:cs typeface="Calibri" panose="020F0502020204030204" pitchFamily="34" charset="0"/>
                <a:sym typeface="Century Schoolbook"/>
              </a:rPr>
              <a:t>Although most people think of purchases of stocks and BONDS as investments, economists use the term “INVESTMENT” to mean additions to the real stock of capital: plants, factories, equipment….</a:t>
            </a:r>
          </a:p>
          <a:p>
            <a:pPr marL="355600" lvl="1">
              <a:lnSpc>
                <a:spcPct val="80000"/>
              </a:lnSpc>
              <a:spcBef>
                <a:spcPts val="388"/>
              </a:spcBef>
              <a:buClr>
                <a:schemeClr val="accent1"/>
              </a:buClr>
              <a:buSzPct val="86311"/>
            </a:pPr>
            <a:br>
              <a:rPr lang="en-US" sz="2000" dirty="0">
                <a:solidFill>
                  <a:schemeClr val="dk1"/>
                </a:solidFill>
                <a:latin typeface="Century Schoolbook"/>
                <a:ea typeface="Century Schoolbook"/>
                <a:cs typeface="Century Schoolbook"/>
                <a:sym typeface="Century Schoolbook"/>
              </a:rPr>
            </a:br>
            <a:endParaRPr lang="en-US" sz="2000" dirty="0">
              <a:solidFill>
                <a:schemeClr val="dk1"/>
              </a:solidFill>
              <a:latin typeface="Century Schoolbook"/>
              <a:ea typeface="Century Schoolbook"/>
              <a:cs typeface="Century Schoolbook"/>
              <a:sym typeface="Century Schoolbook"/>
            </a:endParaRPr>
          </a:p>
          <a:p>
            <a:pPr marL="355600" lvl="1">
              <a:lnSpc>
                <a:spcPct val="80000"/>
              </a:lnSpc>
              <a:spcBef>
                <a:spcPts val="388"/>
              </a:spcBef>
              <a:buClr>
                <a:schemeClr val="accent1"/>
              </a:buClr>
              <a:buSzPct val="86311"/>
            </a:pPr>
            <a:endParaRPr lang="en-US" sz="2000" dirty="0">
              <a:solidFill>
                <a:schemeClr val="dk1"/>
              </a:solidFill>
              <a:latin typeface="Century Schoolbook"/>
              <a:ea typeface="Century Schoolbook"/>
              <a:cs typeface="Century Schoolbook"/>
              <a:sym typeface="Century Schoolbook"/>
            </a:endParaRPr>
          </a:p>
        </p:txBody>
      </p:sp>
      <p:graphicFrame>
        <p:nvGraphicFramePr>
          <p:cNvPr id="13" name="Tableau 3">
            <a:extLst>
              <a:ext uri="{FF2B5EF4-FFF2-40B4-BE49-F238E27FC236}">
                <a16:creationId xmlns:a16="http://schemas.microsoft.com/office/drawing/2014/main" id="{EAEF97DC-EF63-4426-A7BC-E0735629D95B}"/>
              </a:ext>
            </a:extLst>
          </p:cNvPr>
          <p:cNvGraphicFramePr>
            <a:graphicFrameLocks noGrp="1"/>
          </p:cNvGraphicFramePr>
          <p:nvPr>
            <p:extLst>
              <p:ext uri="{D42A27DB-BD31-4B8C-83A1-F6EECF244321}">
                <p14:modId xmlns:p14="http://schemas.microsoft.com/office/powerpoint/2010/main" val="3763770839"/>
              </p:ext>
            </p:extLst>
          </p:nvPr>
        </p:nvGraphicFramePr>
        <p:xfrm>
          <a:off x="0" y="3273445"/>
          <a:ext cx="10014441" cy="3995928"/>
        </p:xfrm>
        <a:graphic>
          <a:graphicData uri="http://schemas.openxmlformats.org/drawingml/2006/table">
            <a:tbl>
              <a:tblPr firstRow="1" bandRow="1">
                <a:tableStyleId>{91EBBBCC-DAD2-459C-BE2E-F6DE35CF9A28}</a:tableStyleId>
              </a:tblPr>
              <a:tblGrid>
                <a:gridCol w="4800925">
                  <a:extLst>
                    <a:ext uri="{9D8B030D-6E8A-4147-A177-3AD203B41FA5}">
                      <a16:colId xmlns:a16="http://schemas.microsoft.com/office/drawing/2014/main" val="1891345971"/>
                    </a:ext>
                  </a:extLst>
                </a:gridCol>
                <a:gridCol w="5213516">
                  <a:extLst>
                    <a:ext uri="{9D8B030D-6E8A-4147-A177-3AD203B41FA5}">
                      <a16:colId xmlns:a16="http://schemas.microsoft.com/office/drawing/2014/main" val="1697747089"/>
                    </a:ext>
                  </a:extLst>
                </a:gridCol>
              </a:tblGrid>
              <a:tr h="327421">
                <a:tc>
                  <a:txBody>
                    <a:bodyPr/>
                    <a:lstStyle/>
                    <a:p>
                      <a:pPr algn="r"/>
                      <a:r>
                        <a:rPr lang="en-US" sz="3200" dirty="0">
                          <a:solidFill>
                            <a:schemeClr val="dk1"/>
                          </a:solidFill>
                          <a:latin typeface="Century Schoolbook"/>
                          <a:ea typeface="Century Schoolbook"/>
                          <a:cs typeface="Century Schoolbook"/>
                          <a:sym typeface="Century Schoolbook"/>
                        </a:rPr>
                        <a:t>        Types of Saving</a:t>
                      </a:r>
                      <a:endParaRPr lang="fr-FR" sz="3200" dirty="0"/>
                    </a:p>
                  </a:txBody>
                  <a:tcPr/>
                </a:tc>
                <a:tc>
                  <a:txBody>
                    <a:bodyPr/>
                    <a:lstStyle/>
                    <a:p>
                      <a:endParaRPr lang="fr-FR" dirty="0"/>
                    </a:p>
                  </a:txBody>
                  <a:tcPr/>
                </a:tc>
                <a:extLst>
                  <a:ext uri="{0D108BD9-81ED-4DB2-BD59-A6C34878D82A}">
                    <a16:rowId xmlns:a16="http://schemas.microsoft.com/office/drawing/2014/main" val="2507501902"/>
                  </a:ext>
                </a:extLst>
              </a:tr>
              <a:tr h="3328783">
                <a:tc>
                  <a:txBody>
                    <a:bodyPr/>
                    <a:lstStyle/>
                    <a:p>
                      <a:pPr>
                        <a:lnSpc>
                          <a:spcPct val="90000"/>
                        </a:lnSpc>
                        <a:buSzPct val="25000"/>
                      </a:pPr>
                      <a:r>
                        <a:rPr lang="en-US" sz="2700" b="1" dirty="0">
                          <a:solidFill>
                            <a:schemeClr val="dk1"/>
                          </a:solidFill>
                          <a:latin typeface="Century Schoolbook"/>
                          <a:ea typeface="Century Schoolbook"/>
                          <a:cs typeface="Century Schoolbook"/>
                          <a:sym typeface="Century Schoolbook"/>
                        </a:rPr>
                        <a:t>Personal savings</a:t>
                      </a:r>
                    </a:p>
                    <a:p>
                      <a:pPr>
                        <a:lnSpc>
                          <a:spcPct val="90000"/>
                        </a:lnSpc>
                        <a:buSzPct val="25000"/>
                      </a:pPr>
                      <a:endParaRPr lang="en-US" sz="2700" dirty="0">
                        <a:solidFill>
                          <a:schemeClr val="dk1"/>
                        </a:solidFill>
                        <a:latin typeface="Century Schoolbook"/>
                        <a:ea typeface="Century Schoolbook"/>
                        <a:cs typeface="Century Schoolbook"/>
                        <a:sym typeface="Century Schoolbook"/>
                      </a:endParaRPr>
                    </a:p>
                    <a:p>
                      <a:pPr marL="228600" lvl="1" indent="-228600">
                        <a:lnSpc>
                          <a:spcPct val="90000"/>
                        </a:lnSpc>
                        <a:spcBef>
                          <a:spcPts val="945"/>
                        </a:spcBef>
                        <a:buClr>
                          <a:schemeClr val="dk1"/>
                        </a:buClr>
                        <a:buSzPct val="100000"/>
                        <a:buFont typeface="Century Schoolbook"/>
                        <a:buChar char="•"/>
                      </a:pP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What people save, avoiding to consume all their income, is called "</a:t>
                      </a:r>
                      <a:r>
                        <a:rPr lang="en-US" sz="2200" b="1" dirty="0">
                          <a:solidFill>
                            <a:schemeClr val="dk1"/>
                          </a:solidFill>
                          <a:latin typeface="Calibri" panose="020F0502020204030204" pitchFamily="34" charset="0"/>
                          <a:ea typeface="Century Schoolbook"/>
                          <a:cs typeface="Calibri" panose="020F0502020204030204" pitchFamily="34" charset="0"/>
                          <a:sym typeface="Century Schoolbook"/>
                        </a:rPr>
                        <a:t>personal savings</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These savings can remain on the bank accounts for future use or be actively invested in houses, real estate, bonds, shares and other financial instruments</a:t>
                      </a:r>
                    </a:p>
                    <a:p>
                      <a:endParaRPr lang="fr-FR" dirty="0"/>
                    </a:p>
                  </a:txBody>
                  <a:tcPr/>
                </a:tc>
                <a:tc>
                  <a:txBody>
                    <a:bodyPr/>
                    <a:lstStyle/>
                    <a:p>
                      <a:pPr>
                        <a:lnSpc>
                          <a:spcPct val="90000"/>
                        </a:lnSpc>
                        <a:buSzPct val="25000"/>
                      </a:pPr>
                      <a:r>
                        <a:rPr lang="en-US" sz="2700" b="1" dirty="0">
                          <a:solidFill>
                            <a:srgbClr val="262626"/>
                          </a:solidFill>
                          <a:latin typeface="Century Schoolbook" panose="02040604050505020304" pitchFamily="18" charset="0"/>
                          <a:ea typeface="Book Antiqua"/>
                          <a:cs typeface="Book Antiqua"/>
                          <a:sym typeface="Book Antiqua"/>
                        </a:rPr>
                        <a:t>National savings</a:t>
                      </a:r>
                      <a:r>
                        <a:rPr lang="en-US" sz="2700" dirty="0">
                          <a:solidFill>
                            <a:srgbClr val="262626"/>
                          </a:solidFill>
                          <a:latin typeface="Century Schoolbook" panose="02040604050505020304" pitchFamily="18" charset="0"/>
                          <a:ea typeface="Book Antiqua"/>
                          <a:cs typeface="Book Antiqua"/>
                          <a:sym typeface="Book Antiqua"/>
                        </a:rPr>
                        <a:t> </a:t>
                      </a:r>
                    </a:p>
                    <a:p>
                      <a:pPr>
                        <a:lnSpc>
                          <a:spcPct val="90000"/>
                        </a:lnSpc>
                        <a:buSzPct val="25000"/>
                      </a:pPr>
                      <a:endParaRPr lang="en-US" sz="2200" b="1" dirty="0">
                        <a:solidFill>
                          <a:srgbClr val="FF0000"/>
                        </a:solidFill>
                        <a:latin typeface="Calibri" panose="020F0502020204030204" pitchFamily="34" charset="0"/>
                        <a:ea typeface="Book Antiqua"/>
                        <a:cs typeface="Calibri" panose="020F0502020204030204" pitchFamily="34" charset="0"/>
                        <a:sym typeface="Book Antiqua"/>
                      </a:endParaRPr>
                    </a:p>
                    <a:p>
                      <a:pPr marL="228600" lvl="1" indent="-228600">
                        <a:lnSpc>
                          <a:spcPct val="90000"/>
                        </a:lnSpc>
                        <a:spcBef>
                          <a:spcPts val="945"/>
                        </a:spcBef>
                        <a:buClr>
                          <a:srgbClr val="262626"/>
                        </a:buClr>
                        <a:buSzPct val="100000"/>
                        <a:buFont typeface="Book Antiqua"/>
                        <a:buChar char="•"/>
                      </a:pPr>
                      <a:r>
                        <a:rPr lang="en-US" sz="2200" b="1" dirty="0">
                          <a:solidFill>
                            <a:srgbClr val="FF0000"/>
                          </a:solidFill>
                          <a:latin typeface="Calibri" panose="020F0502020204030204" pitchFamily="34" charset="0"/>
                          <a:ea typeface="Book Antiqua"/>
                          <a:cs typeface="Calibri" panose="020F0502020204030204" pitchFamily="34" charset="0"/>
                          <a:sym typeface="Book Antiqua"/>
                        </a:rPr>
                        <a:t>National savings = personal savings + the business savings + public savings. </a:t>
                      </a:r>
                    </a:p>
                    <a:p>
                      <a:pPr marL="0" lvl="1" indent="0">
                        <a:lnSpc>
                          <a:spcPct val="90000"/>
                        </a:lnSpc>
                        <a:spcBef>
                          <a:spcPts val="945"/>
                        </a:spcBef>
                        <a:buClr>
                          <a:srgbClr val="262626"/>
                        </a:buClr>
                        <a:buSzPct val="100000"/>
                        <a:buFont typeface="Book Antiqua"/>
                        <a:buNone/>
                      </a:pPr>
                      <a:endParaRPr lang="en-US" sz="2200" b="1" dirty="0">
                        <a:solidFill>
                          <a:srgbClr val="FF0000"/>
                        </a:solidFill>
                        <a:latin typeface="Calibri" panose="020F0502020204030204" pitchFamily="34" charset="0"/>
                        <a:ea typeface="Book Antiqua"/>
                        <a:cs typeface="Calibri" panose="020F0502020204030204" pitchFamily="34" charset="0"/>
                        <a:sym typeface="Book Antiqua"/>
                      </a:endParaRPr>
                    </a:p>
                    <a:p>
                      <a:pPr marL="228600" lvl="1" indent="-228600">
                        <a:lnSpc>
                          <a:spcPct val="90000"/>
                        </a:lnSpc>
                        <a:spcBef>
                          <a:spcPts val="315"/>
                        </a:spcBef>
                        <a:buClr>
                          <a:srgbClr val="262626"/>
                        </a:buClr>
                        <a:buSzPct val="100000"/>
                        <a:buFont typeface="Book Antiqua"/>
                        <a:buChar char="•"/>
                      </a:pPr>
                      <a:r>
                        <a:rPr lang="en-US" sz="2200" dirty="0">
                          <a:solidFill>
                            <a:srgbClr val="262626"/>
                          </a:solidFill>
                          <a:latin typeface="Calibri" panose="020F0502020204030204" pitchFamily="34" charset="0"/>
                          <a:ea typeface="Book Antiqua"/>
                          <a:cs typeface="Calibri" panose="020F0502020204030204" pitchFamily="34" charset="0"/>
                          <a:sym typeface="Book Antiqua"/>
                        </a:rPr>
                        <a:t>Business savings can be measured by the value of undistributed corporate </a:t>
                      </a:r>
                      <a:r>
                        <a:rPr lang="en-US" sz="2200" u="sng" dirty="0">
                          <a:solidFill>
                            <a:srgbClr val="262626"/>
                          </a:solidFill>
                          <a:latin typeface="Calibri" panose="020F0502020204030204" pitchFamily="34" charset="0"/>
                          <a:ea typeface="Book Antiqua"/>
                          <a:cs typeface="Calibri" panose="020F0502020204030204" pitchFamily="34" charset="0"/>
                          <a:sym typeface="Book Antiqua"/>
                        </a:rPr>
                        <a:t>profits</a:t>
                      </a:r>
                      <a:r>
                        <a:rPr lang="en-US" sz="2200" dirty="0">
                          <a:solidFill>
                            <a:srgbClr val="262626"/>
                          </a:solidFill>
                          <a:latin typeface="Calibri" panose="020F0502020204030204" pitchFamily="34" charset="0"/>
                          <a:ea typeface="Book Antiqua"/>
                          <a:cs typeface="Calibri" panose="020F0502020204030204" pitchFamily="34" charset="0"/>
                          <a:sym typeface="Book Antiqua"/>
                        </a:rPr>
                        <a:t>. Public savings are basically </a:t>
                      </a:r>
                      <a:r>
                        <a:rPr lang="en-US" sz="2200" u="sng" dirty="0">
                          <a:solidFill>
                            <a:srgbClr val="262626"/>
                          </a:solidFill>
                          <a:latin typeface="Calibri" panose="020F0502020204030204" pitchFamily="34" charset="0"/>
                          <a:ea typeface="Book Antiqua"/>
                          <a:cs typeface="Calibri" panose="020F0502020204030204" pitchFamily="34" charset="0"/>
                          <a:sym typeface="Book Antiqua"/>
                        </a:rPr>
                        <a:t>tax revenues</a:t>
                      </a:r>
                      <a:r>
                        <a:rPr lang="en-US" sz="2200" dirty="0">
                          <a:solidFill>
                            <a:srgbClr val="262626"/>
                          </a:solidFill>
                          <a:latin typeface="Calibri" panose="020F0502020204030204" pitchFamily="34" charset="0"/>
                          <a:ea typeface="Book Antiqua"/>
                          <a:cs typeface="Calibri" panose="020F0502020204030204" pitchFamily="34" charset="0"/>
                          <a:sym typeface="Book Antiqua"/>
                        </a:rPr>
                        <a:t> less </a:t>
                      </a:r>
                      <a:r>
                        <a:rPr lang="en-US" sz="2200" u="sng" dirty="0">
                          <a:solidFill>
                            <a:srgbClr val="262626"/>
                          </a:solidFill>
                          <a:latin typeface="Calibri" panose="020F0502020204030204" pitchFamily="34" charset="0"/>
                          <a:ea typeface="Book Antiqua"/>
                          <a:cs typeface="Calibri" panose="020F0502020204030204" pitchFamily="34" charset="0"/>
                          <a:sym typeface="Book Antiqua"/>
                        </a:rPr>
                        <a:t>public expenditure</a:t>
                      </a:r>
                      <a:r>
                        <a:rPr lang="en-US" sz="2200" dirty="0">
                          <a:solidFill>
                            <a:srgbClr val="262626"/>
                          </a:solidFill>
                          <a:latin typeface="Calibri" panose="020F0502020204030204" pitchFamily="34" charset="0"/>
                          <a:ea typeface="Book Antiqua"/>
                          <a:cs typeface="Calibri" panose="020F0502020204030204" pitchFamily="34" charset="0"/>
                          <a:sym typeface="Book Antiqua"/>
                        </a:rPr>
                        <a:t>.</a:t>
                      </a:r>
                    </a:p>
                    <a:p>
                      <a:endParaRPr lang="fr-FR" dirty="0"/>
                    </a:p>
                  </a:txBody>
                  <a:tcPr/>
                </a:tc>
                <a:extLst>
                  <a:ext uri="{0D108BD9-81ED-4DB2-BD59-A6C34878D82A}">
                    <a16:rowId xmlns:a16="http://schemas.microsoft.com/office/drawing/2014/main" val="180593929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56"/>
        <p:cNvGrpSpPr/>
        <p:nvPr/>
      </p:nvGrpSpPr>
      <p:grpSpPr>
        <a:xfrm>
          <a:off x="0" y="0"/>
          <a:ext cx="0" cy="0"/>
          <a:chOff x="0" y="0"/>
          <a:chExt cx="0" cy="0"/>
        </a:xfrm>
      </p:grpSpPr>
      <p:sp>
        <p:nvSpPr>
          <p:cNvPr id="1858" name="Shape 1858"/>
          <p:cNvSpPr txBox="1">
            <a:spLocks noGrp="1"/>
          </p:cNvSpPr>
          <p:nvPr>
            <p:ph type="body" idx="1"/>
          </p:nvPr>
        </p:nvSpPr>
        <p:spPr>
          <a:xfrm>
            <a:off x="167054" y="1600200"/>
            <a:ext cx="9785838"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636"/>
              <a:buNone/>
            </a:pPr>
            <a:r>
              <a:rPr lang="en-US" sz="2600" b="1" dirty="0">
                <a:solidFill>
                  <a:srgbClr val="262626"/>
                </a:solidFill>
                <a:ea typeface="Century Schoolbook"/>
                <a:cs typeface="Century Schoolbook"/>
                <a:sym typeface="Century Schoolbook"/>
              </a:rPr>
              <a:t>I-3- </a:t>
            </a:r>
            <a:r>
              <a:rPr lang="en-US" sz="2600" b="1" cap="small" dirty="0">
                <a:ea typeface="Century Schoolbook"/>
                <a:cs typeface="Century Schoolbook"/>
                <a:sym typeface="Century Schoolbook"/>
              </a:rPr>
              <a:t>Investments</a:t>
            </a:r>
          </a:p>
          <a:p>
            <a:pPr marL="0" indent="0">
              <a:spcBef>
                <a:spcPts val="0"/>
              </a:spcBef>
              <a:buClr>
                <a:schemeClr val="accent1"/>
              </a:buClr>
              <a:buSzPct val="70636"/>
              <a:buNone/>
            </a:pPr>
            <a:endParaRPr lang="en-US" sz="2220" dirty="0">
              <a:solidFill>
                <a:srgbClr val="262626"/>
              </a:solidFill>
              <a:ea typeface="Century Schoolbook"/>
              <a:cs typeface="Century Schoolbook"/>
              <a:sym typeface="Century Schoolbook"/>
            </a:endParaRPr>
          </a:p>
          <a:p>
            <a:pPr marL="365760" indent="-365760">
              <a:spcBef>
                <a:spcPts val="0"/>
              </a:spcBef>
              <a:buClr>
                <a:schemeClr val="accent1"/>
              </a:buClr>
              <a:buSzPct val="70636"/>
              <a:buFont typeface="Noto Sans Symbols"/>
              <a:buChar char="•"/>
            </a:pPr>
            <a:r>
              <a:rPr lang="en-US" sz="2600" b="1" dirty="0">
                <a:solidFill>
                  <a:srgbClr val="FF0000"/>
                </a:solidFill>
                <a:ea typeface="Century Schoolbook"/>
                <a:cs typeface="Century Schoolbook"/>
                <a:sym typeface="Century Schoolbook"/>
              </a:rPr>
              <a:t>Investment</a:t>
            </a:r>
            <a:r>
              <a:rPr lang="en-US" sz="2600" dirty="0">
                <a:solidFill>
                  <a:srgbClr val="262626"/>
                </a:solidFill>
                <a:ea typeface="Century Schoolbook"/>
                <a:cs typeface="Century Schoolbook"/>
                <a:sym typeface="Century Schoolbook"/>
              </a:rPr>
              <a:t> is the Money committed or property acquired for future income.</a:t>
            </a:r>
          </a:p>
          <a:p>
            <a:pPr marL="365760" indent="-365760">
              <a:spcBef>
                <a:spcPts val="0"/>
              </a:spcBef>
              <a:buClr>
                <a:schemeClr val="accent1"/>
              </a:buClr>
              <a:buSzPct val="70636"/>
              <a:buFont typeface="Noto Sans Symbols"/>
              <a:buChar char="•"/>
            </a:pPr>
            <a:endParaRPr lang="en-US" sz="2600" dirty="0">
              <a:solidFill>
                <a:srgbClr val="262626"/>
              </a:solidFill>
              <a:ea typeface="Century Schoolbook"/>
              <a:cs typeface="Century Schoolbook"/>
              <a:sym typeface="Century Schoolbook"/>
            </a:endParaRPr>
          </a:p>
          <a:p>
            <a:pPr marL="365760" indent="-365760">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An </a:t>
            </a:r>
            <a:r>
              <a:rPr lang="en-US" sz="2600" b="1" dirty="0">
                <a:solidFill>
                  <a:srgbClr val="FF0000"/>
                </a:solidFill>
                <a:ea typeface="Century Schoolbook"/>
                <a:cs typeface="Century Schoolbook"/>
                <a:sym typeface="Century Schoolbook"/>
              </a:rPr>
              <a:t>investment</a:t>
            </a:r>
            <a:r>
              <a:rPr lang="en-US" sz="2600" dirty="0">
                <a:solidFill>
                  <a:schemeClr val="dk1"/>
                </a:solidFill>
                <a:ea typeface="Century Schoolbook"/>
                <a:cs typeface="Century Schoolbook"/>
                <a:sym typeface="Century Schoolbook"/>
              </a:rPr>
              <a:t> is an asset or item that is purchased with the hope that it will generate income or will appreciate in the future. </a:t>
            </a:r>
          </a:p>
          <a:p>
            <a:pPr marL="365760" indent="-365760">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In an </a:t>
            </a:r>
            <a:r>
              <a:rPr lang="en-US" sz="2600" b="1" dirty="0">
                <a:solidFill>
                  <a:schemeClr val="dk1"/>
                </a:solidFill>
                <a:ea typeface="Century Schoolbook"/>
                <a:cs typeface="Century Schoolbook"/>
                <a:sym typeface="Century Schoolbook"/>
              </a:rPr>
              <a:t>economic sense</a:t>
            </a:r>
            <a:r>
              <a:rPr lang="en-US" sz="2600" dirty="0">
                <a:solidFill>
                  <a:schemeClr val="dk1"/>
                </a:solidFill>
                <a:ea typeface="Century Schoolbook"/>
                <a:cs typeface="Century Schoolbook"/>
                <a:sym typeface="Century Schoolbook"/>
              </a:rPr>
              <a:t>, an investment is the purchase of goods that are not consumed today but are used in the future to create wealth.</a:t>
            </a:r>
          </a:p>
          <a:p>
            <a:pPr marL="365760" indent="-365760">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In </a:t>
            </a:r>
            <a:r>
              <a:rPr lang="en-US" sz="2600" b="1" dirty="0">
                <a:solidFill>
                  <a:schemeClr val="dk1"/>
                </a:solidFill>
                <a:ea typeface="Century Schoolbook"/>
                <a:cs typeface="Century Schoolbook"/>
                <a:sym typeface="Century Schoolbook"/>
              </a:rPr>
              <a:t>finance</a:t>
            </a:r>
            <a:r>
              <a:rPr lang="en-US" sz="2600" dirty="0">
                <a:solidFill>
                  <a:schemeClr val="dk1"/>
                </a:solidFill>
                <a:ea typeface="Century Schoolbook"/>
                <a:cs typeface="Century Schoolbook"/>
                <a:sym typeface="Century Schoolbook"/>
              </a:rPr>
              <a:t>, an investment is a monetary asset purchased with the idea that the asset will provide income in the future or will be sold at a higher price for a profit.</a:t>
            </a:r>
            <a:br>
              <a:rPr lang="en-US" sz="2600" dirty="0">
                <a:solidFill>
                  <a:schemeClr val="dk1"/>
                </a:solidFill>
                <a:ea typeface="Century Schoolbook"/>
                <a:cs typeface="Century Schoolbook"/>
                <a:sym typeface="Century Schoolbook"/>
              </a:rPr>
            </a:br>
            <a:endParaRPr lang="en-US" sz="2600" dirty="0">
              <a:solidFill>
                <a:schemeClr val="dk1"/>
              </a:solidFill>
              <a:ea typeface="Century Schoolbook"/>
              <a:cs typeface="Century Schoolbook"/>
              <a:sym typeface="Century Schoolbook"/>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62"/>
        <p:cNvGrpSpPr/>
        <p:nvPr/>
      </p:nvGrpSpPr>
      <p:grpSpPr>
        <a:xfrm>
          <a:off x="0" y="0"/>
          <a:ext cx="0" cy="0"/>
          <a:chOff x="0" y="0"/>
          <a:chExt cx="0" cy="0"/>
        </a:xfrm>
      </p:grpSpPr>
      <p:sp>
        <p:nvSpPr>
          <p:cNvPr id="1863" name="Shape 1863"/>
          <p:cNvSpPr txBox="1">
            <a:spLocks noGrp="1"/>
          </p:cNvSpPr>
          <p:nvPr>
            <p:ph type="body" idx="1"/>
          </p:nvPr>
        </p:nvSpPr>
        <p:spPr>
          <a:xfrm>
            <a:off x="0" y="1652954"/>
            <a:ext cx="8062547" cy="4897314"/>
          </a:xfrm>
          <a:prstGeom prst="rect">
            <a:avLst/>
          </a:prstGeom>
          <a:noFill/>
          <a:ln>
            <a:noFill/>
          </a:ln>
        </p:spPr>
        <p:txBody>
          <a:bodyPr vert="horz" wrap="square" lIns="91425" tIns="45700" rIns="91425" bIns="45700" rtlCol="0" anchor="t" anchorCtr="0">
            <a:noAutofit/>
          </a:bodyPr>
          <a:lstStyle/>
          <a:p>
            <a:pPr marL="274320" indent="-274320" algn="just">
              <a:spcBef>
                <a:spcPts val="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Leverage Firms (Companies)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are the best place to invest, because it’s Earning per share is high. So, the high amount you put the more profit you gain from your share or stock.</a:t>
            </a:r>
          </a:p>
          <a:p>
            <a:pPr marL="914400" lvl="2" indent="-259080" algn="just">
              <a:spcBef>
                <a:spcPts val="360"/>
              </a:spcBef>
              <a:buClr>
                <a:srgbClr val="608C9A"/>
              </a:buClr>
              <a:buSzPct val="60000"/>
              <a:buNone/>
            </a:pPr>
            <a:r>
              <a:rPr lang="en-US" sz="2400" i="1" dirty="0">
                <a:solidFill>
                  <a:schemeClr val="dk1"/>
                </a:solidFill>
                <a:latin typeface="Calibri" panose="020F0502020204030204" pitchFamily="34" charset="0"/>
                <a:ea typeface="Century Schoolbook"/>
                <a:cs typeface="Calibri" panose="020F0502020204030204" pitchFamily="34" charset="0"/>
                <a:sym typeface="Century Schoolbook"/>
              </a:rPr>
              <a:t>Always invest in that firm or thing whose rate of return or profitability in future is high</a:t>
            </a:r>
          </a:p>
          <a:p>
            <a:pPr marL="914400" lvl="2" indent="-259080" algn="just">
              <a:spcBef>
                <a:spcPts val="360"/>
              </a:spcBef>
              <a:buClr>
                <a:srgbClr val="608C9A"/>
              </a:buClr>
              <a:buSzPct val="60000"/>
              <a:buNone/>
            </a:pPr>
            <a:endParaRPr lang="en-US" sz="2400" i="1"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Fixed Investment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 is spending on new capital machinery and plant, construction, housing, vehicles, etc.</a:t>
            </a:r>
          </a:p>
          <a:p>
            <a:pPr marL="0" indent="0" algn="just">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Working Capital</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 is spending on stocks/ inventories of finished goods and raw materials. The accumulation of stocks by firms, whether voluntary or involuntary, is counted as investment</a:t>
            </a:r>
          </a:p>
        </p:txBody>
      </p:sp>
      <p:pic>
        <p:nvPicPr>
          <p:cNvPr id="1026" name="Picture 2" descr="Seven Different Types of Investment Stock Photo - Alamy">
            <a:extLst>
              <a:ext uri="{FF2B5EF4-FFF2-40B4-BE49-F238E27FC236}">
                <a16:creationId xmlns:a16="http://schemas.microsoft.com/office/drawing/2014/main" id="{86D36761-6E23-4851-BFAB-16CF53FB88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0614" y="0"/>
            <a:ext cx="3819159" cy="65502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79"/>
        <p:cNvGrpSpPr/>
        <p:nvPr/>
      </p:nvGrpSpPr>
      <p:grpSpPr>
        <a:xfrm>
          <a:off x="0" y="0"/>
          <a:ext cx="0" cy="0"/>
          <a:chOff x="0" y="0"/>
          <a:chExt cx="0" cy="0"/>
        </a:xfrm>
      </p:grpSpPr>
      <p:sp>
        <p:nvSpPr>
          <p:cNvPr id="1881" name="Shape 1881"/>
          <p:cNvSpPr txBox="1">
            <a:spLocks noGrp="1"/>
          </p:cNvSpPr>
          <p:nvPr>
            <p:ph type="body" idx="1"/>
          </p:nvPr>
        </p:nvSpPr>
        <p:spPr>
          <a:xfrm>
            <a:off x="96715" y="1512277"/>
            <a:ext cx="9776958" cy="4961723"/>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274320" indent="-274320" algn="ctr">
              <a:spcBef>
                <a:spcPts val="600"/>
              </a:spcBef>
              <a:buClr>
                <a:schemeClr val="accent1"/>
              </a:buClr>
              <a:buSzPct val="70000"/>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ctr">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High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makes any product to stay long in market.</a:t>
            </a:r>
          </a:p>
          <a:p>
            <a:pPr marL="274320" indent="-274320" algn="ctr">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If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not high then product will failed.</a:t>
            </a:r>
          </a:p>
          <a:p>
            <a:pPr marL="0" indent="0" algn="ctr">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1188720" lvl="2" indent="-274320" algn="ctr">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Saving</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what you have after all your expenses.</a:t>
            </a:r>
          </a:p>
          <a:p>
            <a:pPr marL="1188720" lvl="2" indent="-274320" algn="ctr">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Saving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is not what you invest. </a:t>
            </a:r>
          </a:p>
          <a:p>
            <a:pPr marL="457200" lvl="1" indent="0" algn="ctr">
              <a:spcBef>
                <a:spcPts val="600"/>
              </a:spcBef>
              <a:buClr>
                <a:schemeClr val="accent1"/>
              </a:buClr>
              <a:buSzPct val="70000"/>
              <a:buNone/>
            </a:pPr>
            <a:endParaRPr lang="en-US"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ctr">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Investment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for the future profits.</a:t>
            </a:r>
          </a:p>
          <a:p>
            <a:pPr marL="0" indent="0">
              <a:spcBef>
                <a:spcPts val="600"/>
              </a:spcBef>
              <a:buClr>
                <a:schemeClr val="accent1"/>
              </a:buClr>
              <a:buSzPct val="70000"/>
              <a:buNone/>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
        <p:nvSpPr>
          <p:cNvPr id="3" name="Flèche : droite 2">
            <a:extLst>
              <a:ext uri="{FF2B5EF4-FFF2-40B4-BE49-F238E27FC236}">
                <a16:creationId xmlns:a16="http://schemas.microsoft.com/office/drawing/2014/main" id="{C4B248A1-A9F1-40F9-A2B5-436D63D34B43}"/>
              </a:ext>
            </a:extLst>
          </p:cNvPr>
          <p:cNvSpPr/>
          <p:nvPr/>
        </p:nvSpPr>
        <p:spPr>
          <a:xfrm>
            <a:off x="290146" y="1688123"/>
            <a:ext cx="914400" cy="641839"/>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36"/>
        <p:cNvGrpSpPr/>
        <p:nvPr/>
      </p:nvGrpSpPr>
      <p:grpSpPr>
        <a:xfrm>
          <a:off x="0" y="0"/>
          <a:ext cx="0" cy="0"/>
          <a:chOff x="0" y="0"/>
          <a:chExt cx="0" cy="0"/>
        </a:xfrm>
      </p:grpSpPr>
      <p:sp>
        <p:nvSpPr>
          <p:cNvPr id="2337" name="Shape 2337"/>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II-  The </a:t>
            </a:r>
            <a:r>
              <a:rPr lang="en-US" sz="3600" b="1" cap="small" dirty="0">
                <a:solidFill>
                  <a:schemeClr val="bg1"/>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
        <p:nvSpPr>
          <p:cNvPr id="2338" name="Shape 2338"/>
          <p:cNvSpPr txBox="1">
            <a:spLocks noGrp="1"/>
          </p:cNvSpPr>
          <p:nvPr>
            <p:ph type="body" idx="1"/>
          </p:nvPr>
        </p:nvSpPr>
        <p:spPr>
          <a:xfrm>
            <a:off x="121494" y="1592135"/>
            <a:ext cx="9812215" cy="5257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endParaRPr lang="en-US" sz="2400" cap="small" dirty="0">
              <a:solidFill>
                <a:schemeClr val="dk2"/>
              </a:solidFill>
              <a:latin typeface="Century Schoolbook"/>
              <a:ea typeface="Century Schoolbook"/>
              <a:cs typeface="Century Schoolbook"/>
              <a:sym typeface="Century Schoolbook"/>
            </a:endParaRPr>
          </a:p>
          <a:p>
            <a:pPr marL="274320" indent="-274320">
              <a:spcBef>
                <a:spcPts val="0"/>
              </a:spcBef>
              <a:buClr>
                <a:schemeClr val="accent1"/>
              </a:buClr>
              <a:buSzPct val="70000"/>
              <a:buFont typeface="Noto Sans Symbols"/>
              <a:buChar char="•"/>
            </a:pPr>
            <a:r>
              <a:rPr lang="en-US" sz="2400" b="1" cap="small" dirty="0">
                <a:solidFill>
                  <a:srgbClr val="FF0000"/>
                </a:solidFill>
                <a:latin typeface="Calibri" panose="020F0502020204030204" pitchFamily="34" charset="0"/>
                <a:ea typeface="Century Schoolbook"/>
                <a:cs typeface="Calibri" panose="020F0502020204030204" pitchFamily="34" charset="0"/>
                <a:sym typeface="Century Schoolbook"/>
              </a:rPr>
              <a:t>Unemployment</a:t>
            </a:r>
            <a:r>
              <a:rPr lang="en-US" sz="2400" b="1" cap="small" dirty="0">
                <a:latin typeface="Calibri" panose="020F0502020204030204" pitchFamily="34" charset="0"/>
                <a:ea typeface="Century Schoolbook"/>
                <a:cs typeface="Calibri" panose="020F0502020204030204" pitchFamily="34" charset="0"/>
                <a:sym typeface="Century Schoolbook"/>
              </a:rPr>
              <a:t> </a:t>
            </a:r>
            <a:r>
              <a:rPr lang="en-US" sz="2400" cap="small" dirty="0">
                <a:latin typeface="Calibri" panose="020F0502020204030204" pitchFamily="34" charset="0"/>
                <a:ea typeface="Century Schoolbook"/>
                <a:cs typeface="Calibri" panose="020F0502020204030204" pitchFamily="34" charset="0"/>
                <a:sym typeface="Century Schoolbook"/>
              </a:rPr>
              <a:t>i</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s defined by </a:t>
            </a: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the International Labor Organization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t>
            </a: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ILO</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as a situation in which people are without jobs and they have actively looked for a job for the past four weeks. </a:t>
            </a: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According to this definition, people who do not look for a job will not be considered unemployed. </a:t>
            </a:r>
          </a:p>
          <a:p>
            <a:pPr marL="0" indent="0">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It’s an indicator based on the </a:t>
            </a:r>
            <a:r>
              <a:rPr lang="fr-FR" sz="2400" b="1" i="0" dirty="0">
                <a:solidFill>
                  <a:srgbClr val="FF0000"/>
                </a:solidFill>
                <a:effectLst/>
                <a:latin typeface="Calibri" panose="020F0502020204030204" pitchFamily="34" charset="0"/>
                <a:cs typeface="Calibri" panose="020F0502020204030204" pitchFamily="34" charset="0"/>
              </a:rPr>
              <a:t>The </a:t>
            </a:r>
            <a:r>
              <a:rPr lang="fr-FR" sz="2400" b="1" i="0" dirty="0" err="1">
                <a:solidFill>
                  <a:srgbClr val="FF0000"/>
                </a:solidFill>
                <a:effectLst/>
                <a:latin typeface="Calibri" panose="020F0502020204030204" pitchFamily="34" charset="0"/>
                <a:cs typeface="Calibri" panose="020F0502020204030204" pitchFamily="34" charset="0"/>
              </a:rPr>
              <a:t>working-age</a:t>
            </a:r>
            <a:r>
              <a:rPr lang="fr-FR" sz="2400" b="1" i="0" dirty="0">
                <a:solidFill>
                  <a:srgbClr val="FF0000"/>
                </a:solidFill>
                <a:effectLst/>
                <a:latin typeface="Calibri" panose="020F0502020204030204" pitchFamily="34" charset="0"/>
                <a:cs typeface="Calibri" panose="020F0502020204030204" pitchFamily="34" charset="0"/>
              </a:rPr>
              <a:t> population </a:t>
            </a:r>
            <a:r>
              <a:rPr lang="fr-FR" sz="2400" i="0" dirty="0" err="1">
                <a:effectLst/>
                <a:latin typeface="Calibri" panose="020F0502020204030204" pitchFamily="34" charset="0"/>
                <a:cs typeface="Calibri" panose="020F0502020204030204" pitchFamily="34" charset="0"/>
              </a:rPr>
              <a:t>which</a:t>
            </a:r>
            <a:r>
              <a:rPr lang="fr-FR" sz="2400" i="0" dirty="0">
                <a:effectLst/>
                <a:latin typeface="Calibri" panose="020F0502020204030204" pitchFamily="34" charset="0"/>
                <a:cs typeface="Calibri" panose="020F0502020204030204" pitchFamily="34" charset="0"/>
              </a:rPr>
              <a:t> </a:t>
            </a:r>
            <a:r>
              <a:rPr lang="fr-FR" sz="2400" i="0" dirty="0" err="1">
                <a:effectLst/>
                <a:latin typeface="Calibri" panose="020F0502020204030204" pitchFamily="34" charset="0"/>
                <a:cs typeface="Calibri" panose="020F0502020204030204" pitchFamily="34" charset="0"/>
              </a:rPr>
              <a:t>is</a:t>
            </a:r>
            <a:endParaRPr lang="fr-FR" sz="2400" dirty="0">
              <a:latin typeface="Calibri" panose="020F0502020204030204" pitchFamily="34" charset="0"/>
              <a:cs typeface="Calibri" panose="020F0502020204030204" pitchFamily="34" charset="0"/>
            </a:endParaRPr>
          </a:p>
          <a:p>
            <a:pPr marL="0" indent="0">
              <a:spcBef>
                <a:spcPts val="600"/>
              </a:spcBef>
              <a:buClr>
                <a:schemeClr val="accent1"/>
              </a:buClr>
              <a:buSzPct val="70000"/>
              <a:buNone/>
            </a:pPr>
            <a:r>
              <a:rPr lang="en-US" sz="1600" b="0" i="0" dirty="0">
                <a:solidFill>
                  <a:srgbClr val="202124"/>
                </a:solidFill>
                <a:effectLst/>
                <a:latin typeface="Helvetica Neue"/>
              </a:rPr>
              <a:t> </a:t>
            </a:r>
            <a:r>
              <a:rPr lang="en-US" sz="2400" b="0" i="0" dirty="0">
                <a:effectLst/>
                <a:latin typeface="Calibri" panose="020F0502020204030204" pitchFamily="34" charset="0"/>
                <a:cs typeface="Calibri" panose="020F0502020204030204" pitchFamily="34" charset="0"/>
              </a:rPr>
              <a:t>defined as those </a:t>
            </a:r>
            <a:r>
              <a:rPr lang="en-US" sz="2400" b="1" i="0" dirty="0">
                <a:solidFill>
                  <a:srgbClr val="0070C0"/>
                </a:solidFill>
                <a:effectLst/>
                <a:latin typeface="Calibri" panose="020F0502020204030204" pitchFamily="34" charset="0"/>
                <a:cs typeface="Calibri" panose="020F0502020204030204" pitchFamily="34" charset="0"/>
              </a:rPr>
              <a:t>aged 15 to 64</a:t>
            </a:r>
            <a:r>
              <a:rPr lang="en-US" sz="2400" b="0" i="0" dirty="0">
                <a:effectLst/>
                <a:latin typeface="Calibri" panose="020F0502020204030204" pitchFamily="34" charset="0"/>
                <a:cs typeface="Calibri" panose="020F0502020204030204" pitchFamily="34" charset="0"/>
              </a:rPr>
              <a:t>. </a:t>
            </a:r>
          </a:p>
          <a:p>
            <a:pPr marL="0" indent="0">
              <a:spcBef>
                <a:spcPts val="600"/>
              </a:spcBef>
              <a:buClr>
                <a:schemeClr val="accent1"/>
              </a:buClr>
              <a:buSzPct val="70000"/>
              <a:buNone/>
            </a:pPr>
            <a:endParaRPr lang="en-US" sz="2400" b="0" i="0" dirty="0">
              <a:effectLst/>
              <a:latin typeface="Calibri" panose="020F0502020204030204" pitchFamily="34" charset="0"/>
              <a:cs typeface="Calibri" panose="020F0502020204030204" pitchFamily="34" charset="0"/>
            </a:endParaRPr>
          </a:p>
          <a:p>
            <a:pPr marL="0" indent="0">
              <a:spcBef>
                <a:spcPts val="600"/>
              </a:spcBef>
              <a:buClr>
                <a:schemeClr val="accent1"/>
              </a:buClr>
              <a:buSzPct val="70000"/>
              <a:buNone/>
            </a:pPr>
            <a:r>
              <a:rPr lang="en-US" sz="2400" b="0" i="0" dirty="0">
                <a:effectLst/>
                <a:latin typeface="Calibri" panose="020F0502020204030204" pitchFamily="34" charset="0"/>
                <a:cs typeface="Calibri" panose="020F0502020204030204" pitchFamily="34" charset="0"/>
              </a:rPr>
              <a:t>                This indicator measures the share of the </a:t>
            </a:r>
          </a:p>
          <a:p>
            <a:pPr marL="0" indent="0">
              <a:spcBef>
                <a:spcPts val="600"/>
              </a:spcBef>
              <a:buClr>
                <a:schemeClr val="accent1"/>
              </a:buClr>
              <a:buSzPct val="70000"/>
              <a:buNone/>
            </a:pPr>
            <a:r>
              <a:rPr lang="en-US" sz="2400" b="0" i="0" dirty="0">
                <a:effectLst/>
                <a:latin typeface="Calibri" panose="020F0502020204030204" pitchFamily="34" charset="0"/>
                <a:cs typeface="Calibri" panose="020F0502020204030204" pitchFamily="34" charset="0"/>
              </a:rPr>
              <a:t>                 working age population in total population.</a:t>
            </a:r>
            <a:endParaRPr lang="en-US" sz="2400" dirty="0">
              <a:latin typeface="Calibri" panose="020F0502020204030204" pitchFamily="34" charset="0"/>
              <a:ea typeface="Century Schoolbook"/>
              <a:cs typeface="Calibri" panose="020F0502020204030204" pitchFamily="34" charset="0"/>
              <a:sym typeface="Century Schoolbook"/>
            </a:endParaRPr>
          </a:p>
        </p:txBody>
      </p:sp>
      <p:sp>
        <p:nvSpPr>
          <p:cNvPr id="2339" name="Shape 2339"/>
          <p:cNvSpPr txBox="1"/>
          <p:nvPr/>
        </p:nvSpPr>
        <p:spPr>
          <a:xfrm>
            <a:off x="9481482" y="3726179"/>
            <a:ext cx="2438400" cy="369900"/>
          </a:xfrm>
          <a:prstGeom prst="rect">
            <a:avLst/>
          </a:prstGeom>
          <a:solidFill>
            <a:srgbClr val="002060"/>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lt1"/>
              </a:buClr>
              <a:buSzPct val="100000"/>
            </a:pPr>
            <a:r>
              <a:rPr lang="en-US" dirty="0">
                <a:solidFill>
                  <a:schemeClr val="lt1"/>
                </a:solidFill>
                <a:latin typeface="Constantia"/>
                <a:ea typeface="Constantia"/>
                <a:cs typeface="Constantia"/>
                <a:sym typeface="Constantia"/>
              </a:rPr>
              <a:t>Productive population</a:t>
            </a:r>
          </a:p>
        </p:txBody>
      </p:sp>
      <p:sp>
        <p:nvSpPr>
          <p:cNvPr id="2340" name="Shape 2340"/>
          <p:cNvSpPr txBox="1"/>
          <p:nvPr/>
        </p:nvSpPr>
        <p:spPr>
          <a:xfrm>
            <a:off x="7766982" y="4897465"/>
            <a:ext cx="2057400" cy="368400"/>
          </a:xfrm>
          <a:prstGeom prst="rect">
            <a:avLst/>
          </a:prstGeom>
          <a:solidFill>
            <a:srgbClr val="5CD2DE"/>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dirty="0">
                <a:solidFill>
                  <a:schemeClr val="dk1"/>
                </a:solidFill>
                <a:latin typeface="Constantia"/>
                <a:ea typeface="Constantia"/>
                <a:cs typeface="Constantia"/>
                <a:sym typeface="Constantia"/>
              </a:rPr>
              <a:t>In the labor force</a:t>
            </a:r>
          </a:p>
        </p:txBody>
      </p:sp>
      <p:sp>
        <p:nvSpPr>
          <p:cNvPr id="2341" name="Shape 2341"/>
          <p:cNvSpPr txBox="1"/>
          <p:nvPr/>
        </p:nvSpPr>
        <p:spPr>
          <a:xfrm>
            <a:off x="10837240" y="4884923"/>
            <a:ext cx="2438400" cy="368400"/>
          </a:xfrm>
          <a:prstGeom prst="rect">
            <a:avLst/>
          </a:prstGeom>
          <a:solidFill>
            <a:srgbClr val="5CD2DE"/>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dirty="0">
                <a:solidFill>
                  <a:schemeClr val="dk1"/>
                </a:solidFill>
                <a:latin typeface="Constantia"/>
                <a:ea typeface="Constantia"/>
                <a:cs typeface="Constantia"/>
                <a:sym typeface="Constantia"/>
              </a:rPr>
              <a:t>Not in the labor force</a:t>
            </a:r>
          </a:p>
        </p:txBody>
      </p:sp>
      <p:sp>
        <p:nvSpPr>
          <p:cNvPr id="2342" name="Shape 2342"/>
          <p:cNvSpPr txBox="1"/>
          <p:nvPr/>
        </p:nvSpPr>
        <p:spPr>
          <a:xfrm>
            <a:off x="7249238" y="5942296"/>
            <a:ext cx="1371600" cy="381000"/>
          </a:xfrm>
          <a:prstGeom prst="rect">
            <a:avLst/>
          </a:prstGeom>
          <a:solidFill>
            <a:srgbClr val="FFC000"/>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a:solidFill>
                  <a:schemeClr val="dk1"/>
                </a:solidFill>
                <a:latin typeface="Constantia"/>
                <a:ea typeface="Constantia"/>
                <a:cs typeface="Constantia"/>
                <a:sym typeface="Constantia"/>
              </a:rPr>
              <a:t>Employed </a:t>
            </a:r>
          </a:p>
        </p:txBody>
      </p:sp>
      <p:sp>
        <p:nvSpPr>
          <p:cNvPr id="2343" name="Shape 2343"/>
          <p:cNvSpPr txBox="1"/>
          <p:nvPr/>
        </p:nvSpPr>
        <p:spPr>
          <a:xfrm>
            <a:off x="9225820" y="5906869"/>
            <a:ext cx="1524000" cy="381000"/>
          </a:xfrm>
          <a:prstGeom prst="rect">
            <a:avLst/>
          </a:prstGeom>
          <a:solidFill>
            <a:srgbClr val="FFC000"/>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a:solidFill>
                  <a:schemeClr val="dk1"/>
                </a:solidFill>
                <a:latin typeface="Constantia"/>
                <a:ea typeface="Constantia"/>
                <a:cs typeface="Constantia"/>
                <a:sym typeface="Constantia"/>
              </a:rPr>
              <a:t>Unemployed </a:t>
            </a:r>
          </a:p>
        </p:txBody>
      </p:sp>
      <p:cxnSp>
        <p:nvCxnSpPr>
          <p:cNvPr id="2344" name="Shape 2344"/>
          <p:cNvCxnSpPr>
            <a:cxnSpLocks/>
          </p:cNvCxnSpPr>
          <p:nvPr/>
        </p:nvCxnSpPr>
        <p:spPr>
          <a:xfrm rot="-5400000" flipH="1">
            <a:off x="10916450" y="3384516"/>
            <a:ext cx="392100" cy="1752600"/>
          </a:xfrm>
          <a:prstGeom prst="bentConnector2">
            <a:avLst/>
          </a:prstGeom>
          <a:noFill/>
          <a:ln w="63500" cap="flat" cmpd="sng">
            <a:solidFill>
              <a:srgbClr val="C00000"/>
            </a:solidFill>
            <a:prstDash val="solid"/>
            <a:round/>
            <a:headEnd type="none" w="med" len="med"/>
            <a:tailEnd type="none" w="med" len="med"/>
          </a:ln>
        </p:spPr>
      </p:cxnSp>
      <p:cxnSp>
        <p:nvCxnSpPr>
          <p:cNvPr id="2345" name="Shape 2345"/>
          <p:cNvCxnSpPr/>
          <p:nvPr/>
        </p:nvCxnSpPr>
        <p:spPr>
          <a:xfrm rot="5400000">
            <a:off x="11767663" y="4645716"/>
            <a:ext cx="381000" cy="3300"/>
          </a:xfrm>
          <a:prstGeom prst="straightConnector1">
            <a:avLst/>
          </a:prstGeom>
          <a:noFill/>
          <a:ln w="63500" cap="flat" cmpd="sng">
            <a:solidFill>
              <a:srgbClr val="C00000"/>
            </a:solidFill>
            <a:prstDash val="solid"/>
            <a:round/>
            <a:headEnd type="none" w="med" len="med"/>
            <a:tailEnd type="stealth" w="lg" len="lg"/>
          </a:ln>
        </p:spPr>
      </p:cxnSp>
      <p:cxnSp>
        <p:nvCxnSpPr>
          <p:cNvPr id="2346" name="Shape 2346"/>
          <p:cNvCxnSpPr>
            <a:cxnSpLocks/>
          </p:cNvCxnSpPr>
          <p:nvPr/>
        </p:nvCxnSpPr>
        <p:spPr>
          <a:xfrm rot="5400000">
            <a:off x="9285432" y="3605052"/>
            <a:ext cx="392100" cy="1371600"/>
          </a:xfrm>
          <a:prstGeom prst="bentConnector2">
            <a:avLst/>
          </a:prstGeom>
          <a:noFill/>
          <a:ln w="63500" cap="flat" cmpd="sng">
            <a:solidFill>
              <a:srgbClr val="C00000"/>
            </a:solidFill>
            <a:prstDash val="solid"/>
            <a:round/>
            <a:headEnd type="none" w="med" len="med"/>
            <a:tailEnd type="none" w="med" len="med"/>
          </a:ln>
        </p:spPr>
      </p:cxnSp>
      <p:cxnSp>
        <p:nvCxnSpPr>
          <p:cNvPr id="2347" name="Shape 2347"/>
          <p:cNvCxnSpPr/>
          <p:nvPr/>
        </p:nvCxnSpPr>
        <p:spPr>
          <a:xfrm rot="5400000">
            <a:off x="8606832" y="4722820"/>
            <a:ext cx="381000" cy="3300"/>
          </a:xfrm>
          <a:prstGeom prst="straightConnector1">
            <a:avLst/>
          </a:prstGeom>
          <a:noFill/>
          <a:ln w="63500" cap="flat" cmpd="sng">
            <a:solidFill>
              <a:srgbClr val="C00000"/>
            </a:solidFill>
            <a:prstDash val="solid"/>
            <a:round/>
            <a:headEnd type="none" w="med" len="med"/>
            <a:tailEnd type="stealth" w="lg" len="lg"/>
          </a:ln>
        </p:spPr>
      </p:cxnSp>
      <p:cxnSp>
        <p:nvCxnSpPr>
          <p:cNvPr id="2348" name="Shape 2348"/>
          <p:cNvCxnSpPr>
            <a:cxnSpLocks/>
          </p:cNvCxnSpPr>
          <p:nvPr/>
        </p:nvCxnSpPr>
        <p:spPr>
          <a:xfrm rot="-5400000" flipH="1">
            <a:off x="9286594" y="4641323"/>
            <a:ext cx="185700" cy="1409700"/>
          </a:xfrm>
          <a:prstGeom prst="bentConnector2">
            <a:avLst/>
          </a:prstGeom>
          <a:noFill/>
          <a:ln w="63500" cap="flat" cmpd="sng">
            <a:solidFill>
              <a:srgbClr val="C00000"/>
            </a:solidFill>
            <a:prstDash val="solid"/>
            <a:round/>
            <a:headEnd type="none" w="med" len="med"/>
            <a:tailEnd type="none" w="med" len="med"/>
          </a:ln>
        </p:spPr>
      </p:cxnSp>
      <p:cxnSp>
        <p:nvCxnSpPr>
          <p:cNvPr id="2349" name="Shape 2349"/>
          <p:cNvCxnSpPr>
            <a:cxnSpLocks/>
          </p:cNvCxnSpPr>
          <p:nvPr/>
        </p:nvCxnSpPr>
        <p:spPr>
          <a:xfrm flipH="1">
            <a:off x="10023565" y="5451565"/>
            <a:ext cx="3300" cy="435000"/>
          </a:xfrm>
          <a:prstGeom prst="straightConnector1">
            <a:avLst/>
          </a:prstGeom>
          <a:noFill/>
          <a:ln w="63500" cap="flat" cmpd="sng">
            <a:solidFill>
              <a:srgbClr val="C00000"/>
            </a:solidFill>
            <a:prstDash val="solid"/>
            <a:round/>
            <a:headEnd type="none" w="med" len="med"/>
            <a:tailEnd type="stealth" w="lg" len="lg"/>
          </a:ln>
        </p:spPr>
      </p:cxnSp>
      <p:cxnSp>
        <p:nvCxnSpPr>
          <p:cNvPr id="2350" name="Shape 2350"/>
          <p:cNvCxnSpPr>
            <a:cxnSpLocks/>
          </p:cNvCxnSpPr>
          <p:nvPr/>
        </p:nvCxnSpPr>
        <p:spPr>
          <a:xfrm rot="5400000">
            <a:off x="8127938" y="4958665"/>
            <a:ext cx="185700" cy="800100"/>
          </a:xfrm>
          <a:prstGeom prst="bentConnector2">
            <a:avLst/>
          </a:prstGeom>
          <a:noFill/>
          <a:ln w="63500" cap="flat" cmpd="sng">
            <a:solidFill>
              <a:srgbClr val="C00000"/>
            </a:solidFill>
            <a:prstDash val="solid"/>
            <a:round/>
            <a:headEnd type="none" w="med" len="med"/>
            <a:tailEnd type="none" w="med" len="med"/>
          </a:ln>
        </p:spPr>
      </p:cxnSp>
      <p:cxnSp>
        <p:nvCxnSpPr>
          <p:cNvPr id="2351" name="Shape 2351"/>
          <p:cNvCxnSpPr/>
          <p:nvPr/>
        </p:nvCxnSpPr>
        <p:spPr>
          <a:xfrm rot="5400000">
            <a:off x="7592138" y="5712196"/>
            <a:ext cx="458700" cy="1500"/>
          </a:xfrm>
          <a:prstGeom prst="straightConnector1">
            <a:avLst/>
          </a:prstGeom>
          <a:noFill/>
          <a:ln w="63500" cap="flat" cmpd="sng">
            <a:solidFill>
              <a:srgbClr val="C00000"/>
            </a:solidFill>
            <a:prstDash val="solid"/>
            <a:round/>
            <a:headEnd type="none" w="med" len="med"/>
            <a:tailEnd type="stealth" w="lg" len="lg"/>
          </a:ln>
        </p:spPr>
      </p:cxnSp>
      <p:sp>
        <p:nvSpPr>
          <p:cNvPr id="2" name="Flèche : droite 1">
            <a:extLst>
              <a:ext uri="{FF2B5EF4-FFF2-40B4-BE49-F238E27FC236}">
                <a16:creationId xmlns:a16="http://schemas.microsoft.com/office/drawing/2014/main" id="{ACF9DD14-55E4-4039-9DB8-3426470FD7A7}"/>
              </a:ext>
            </a:extLst>
          </p:cNvPr>
          <p:cNvSpPr/>
          <p:nvPr/>
        </p:nvSpPr>
        <p:spPr>
          <a:xfrm>
            <a:off x="121494" y="4914970"/>
            <a:ext cx="978408" cy="484632"/>
          </a:xfrm>
          <a:prstGeom prst="righ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28251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4A061FD4-7F86-4F34-ADA4-58951D211FF7}"/>
              </a:ext>
            </a:extLst>
          </p:cNvPr>
          <p:cNvPicPr>
            <a:picLocks noGrp="1" noChangeAspect="1"/>
          </p:cNvPicPr>
          <p:nvPr>
            <p:ph idx="1"/>
          </p:nvPr>
        </p:nvPicPr>
        <p:blipFill>
          <a:blip r:embed="rId2"/>
          <a:stretch>
            <a:fillRect/>
          </a:stretch>
        </p:blipFill>
        <p:spPr>
          <a:xfrm>
            <a:off x="304800" y="1764578"/>
            <a:ext cx="9494982" cy="4580803"/>
          </a:xfrm>
        </p:spPr>
      </p:pic>
    </p:spTree>
    <p:extLst>
      <p:ext uri="{BB962C8B-B14F-4D97-AF65-F5344CB8AC3E}">
        <p14:creationId xmlns:p14="http://schemas.microsoft.com/office/powerpoint/2010/main" val="1957749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C5278EB-E4B9-460B-8D9A-2E8EA6C5CA5F}"/>
              </a:ext>
            </a:extLst>
          </p:cNvPr>
          <p:cNvSpPr>
            <a:spLocks noGrp="1"/>
          </p:cNvSpPr>
          <p:nvPr>
            <p:ph idx="1"/>
          </p:nvPr>
        </p:nvSpPr>
        <p:spPr>
          <a:xfrm>
            <a:off x="0" y="1847273"/>
            <a:ext cx="9827491" cy="3879273"/>
          </a:xfrm>
        </p:spPr>
        <p:txBody>
          <a:bodyPr>
            <a:normAutofit/>
          </a:bodyPr>
          <a:lstStyle/>
          <a:p>
            <a:pPr marL="0" indent="0">
              <a:buNone/>
            </a:pPr>
            <a:r>
              <a:rPr lang="en-US" sz="2600" b="1" dirty="0"/>
              <a:t>The main types of unemployment</a:t>
            </a:r>
            <a:endParaRPr lang="fr-FR" sz="2600" b="1" dirty="0"/>
          </a:p>
          <a:p>
            <a:pPr marL="0" indent="0">
              <a:buNone/>
            </a:pPr>
            <a:endParaRPr lang="fr-FR" sz="2600" b="1" dirty="0">
              <a:latin typeface="Calibri" panose="020F0502020204030204" pitchFamily="34" charset="0"/>
              <a:cs typeface="Calibri" panose="020F0502020204030204" pitchFamily="34" charset="0"/>
            </a:endParaRPr>
          </a:p>
        </p:txBody>
      </p:sp>
      <p:graphicFrame>
        <p:nvGraphicFramePr>
          <p:cNvPr id="4" name="Tableau 4">
            <a:extLst>
              <a:ext uri="{FF2B5EF4-FFF2-40B4-BE49-F238E27FC236}">
                <a16:creationId xmlns:a16="http://schemas.microsoft.com/office/drawing/2014/main" id="{D5FBC1DF-68A5-4DB2-A619-7DE5697BC591}"/>
              </a:ext>
            </a:extLst>
          </p:cNvPr>
          <p:cNvGraphicFramePr>
            <a:graphicFrameLocks noGrp="1"/>
          </p:cNvGraphicFramePr>
          <p:nvPr>
            <p:extLst>
              <p:ext uri="{D42A27DB-BD31-4B8C-83A1-F6EECF244321}">
                <p14:modId xmlns:p14="http://schemas.microsoft.com/office/powerpoint/2010/main" val="2997652426"/>
              </p:ext>
            </p:extLst>
          </p:nvPr>
        </p:nvGraphicFramePr>
        <p:xfrm>
          <a:off x="0" y="2247272"/>
          <a:ext cx="8303493" cy="3479274"/>
        </p:xfrm>
        <a:graphic>
          <a:graphicData uri="http://schemas.openxmlformats.org/drawingml/2006/table">
            <a:tbl>
              <a:tblPr firstRow="1" bandRow="1">
                <a:tableStyleId>{2A488322-F2BA-4B5B-9748-0D474271808F}</a:tableStyleId>
              </a:tblPr>
              <a:tblGrid>
                <a:gridCol w="2767831">
                  <a:extLst>
                    <a:ext uri="{9D8B030D-6E8A-4147-A177-3AD203B41FA5}">
                      <a16:colId xmlns:a16="http://schemas.microsoft.com/office/drawing/2014/main" val="4070437613"/>
                    </a:ext>
                  </a:extLst>
                </a:gridCol>
                <a:gridCol w="2767831">
                  <a:extLst>
                    <a:ext uri="{9D8B030D-6E8A-4147-A177-3AD203B41FA5}">
                      <a16:colId xmlns:a16="http://schemas.microsoft.com/office/drawing/2014/main" val="3934292447"/>
                    </a:ext>
                  </a:extLst>
                </a:gridCol>
                <a:gridCol w="2767831">
                  <a:extLst>
                    <a:ext uri="{9D8B030D-6E8A-4147-A177-3AD203B41FA5}">
                      <a16:colId xmlns:a16="http://schemas.microsoft.com/office/drawing/2014/main" val="504206455"/>
                    </a:ext>
                  </a:extLst>
                </a:gridCol>
              </a:tblGrid>
              <a:tr h="440186">
                <a:tc>
                  <a:txBody>
                    <a:bodyPr/>
                    <a:lstStyle/>
                    <a:p>
                      <a:r>
                        <a:rPr lang="fr-FR" sz="1800" b="1" i="0" kern="1200" dirty="0" err="1">
                          <a:solidFill>
                            <a:schemeClr val="lt1"/>
                          </a:solidFill>
                          <a:effectLst/>
                          <a:latin typeface="+mn-lt"/>
                          <a:ea typeface="+mn-ea"/>
                          <a:cs typeface="+mn-cs"/>
                        </a:rPr>
                        <a:t>Frictional</a:t>
                      </a:r>
                      <a:r>
                        <a:rPr lang="fr-FR" sz="1800" b="1" i="0" kern="1200" dirty="0">
                          <a:solidFill>
                            <a:schemeClr val="lt1"/>
                          </a:solidFill>
                          <a:effectLst/>
                          <a:latin typeface="+mn-lt"/>
                          <a:ea typeface="+mn-ea"/>
                          <a:cs typeface="+mn-cs"/>
                        </a:rPr>
                        <a:t> </a:t>
                      </a:r>
                      <a:r>
                        <a:rPr lang="fr-FR" sz="1800" b="1" i="0" kern="1200" dirty="0" err="1">
                          <a:solidFill>
                            <a:schemeClr val="lt1"/>
                          </a:solidFill>
                          <a:effectLst/>
                          <a:latin typeface="+mn-lt"/>
                          <a:ea typeface="+mn-ea"/>
                          <a:cs typeface="+mn-cs"/>
                        </a:rPr>
                        <a:t>Unemployment</a:t>
                      </a:r>
                      <a:endParaRPr lang="fr-FR" dirty="0"/>
                    </a:p>
                  </a:txBody>
                  <a:tcPr/>
                </a:tc>
                <a:tc>
                  <a:txBody>
                    <a:bodyPr/>
                    <a:lstStyle/>
                    <a:p>
                      <a:r>
                        <a:rPr lang="fr-FR" sz="1800" b="0" i="0" kern="1200" dirty="0">
                          <a:solidFill>
                            <a:schemeClr val="lt1"/>
                          </a:solidFill>
                          <a:effectLst/>
                          <a:latin typeface="+mn-lt"/>
                          <a:ea typeface="+mn-ea"/>
                          <a:cs typeface="+mn-cs"/>
                        </a:rPr>
                        <a:t>Structural </a:t>
                      </a:r>
                      <a:r>
                        <a:rPr lang="fr-FR" sz="1800" b="0" i="0" kern="1200" dirty="0" err="1">
                          <a:solidFill>
                            <a:schemeClr val="lt1"/>
                          </a:solidFill>
                          <a:effectLst/>
                          <a:latin typeface="+mn-lt"/>
                          <a:ea typeface="+mn-ea"/>
                          <a:cs typeface="+mn-cs"/>
                        </a:rPr>
                        <a:t>Unemployment</a:t>
                      </a:r>
                      <a:endParaRPr lang="fr-FR" dirty="0"/>
                    </a:p>
                  </a:txBody>
                  <a:tcPr/>
                </a:tc>
                <a:tc>
                  <a:txBody>
                    <a:bodyPr/>
                    <a:lstStyle/>
                    <a:p>
                      <a:r>
                        <a:rPr lang="fr-FR" sz="1800" b="0" i="0" kern="1200" dirty="0" err="1">
                          <a:solidFill>
                            <a:schemeClr val="lt1"/>
                          </a:solidFill>
                          <a:effectLst/>
                          <a:latin typeface="+mn-lt"/>
                          <a:ea typeface="+mn-ea"/>
                          <a:cs typeface="+mn-cs"/>
                        </a:rPr>
                        <a:t>Seasonal</a:t>
                      </a:r>
                      <a:r>
                        <a:rPr lang="fr-FR" sz="1800" b="0" i="0" kern="1200" dirty="0">
                          <a:solidFill>
                            <a:schemeClr val="lt1"/>
                          </a:solidFill>
                          <a:effectLst/>
                          <a:latin typeface="+mn-lt"/>
                          <a:ea typeface="+mn-ea"/>
                          <a:cs typeface="+mn-cs"/>
                        </a:rPr>
                        <a:t> </a:t>
                      </a:r>
                      <a:r>
                        <a:rPr lang="fr-FR" sz="1800" b="0" i="0" kern="1200" dirty="0" err="1">
                          <a:solidFill>
                            <a:schemeClr val="lt1"/>
                          </a:solidFill>
                          <a:effectLst/>
                          <a:latin typeface="+mn-lt"/>
                          <a:ea typeface="+mn-ea"/>
                          <a:cs typeface="+mn-cs"/>
                        </a:rPr>
                        <a:t>Unemployment</a:t>
                      </a:r>
                      <a:endParaRPr lang="fr-FR" dirty="0"/>
                    </a:p>
                  </a:txBody>
                  <a:tcPr/>
                </a:tc>
                <a:extLst>
                  <a:ext uri="{0D108BD9-81ED-4DB2-BD59-A6C34878D82A}">
                    <a16:rowId xmlns:a16="http://schemas.microsoft.com/office/drawing/2014/main" val="3529408952"/>
                  </a:ext>
                </a:extLst>
              </a:tr>
              <a:tr h="3039088">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Occurs when people change jobs, get laid off from their current jobs, take some time to find the right job after they finish their schooling, or take time off from working for a variety of other reasons</a:t>
                      </a:r>
                      <a:endParaRPr lang="fr-FR" dirty="0"/>
                    </a:p>
                  </a:txBody>
                  <a:tcPr/>
                </a:tc>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Occurs when workers' skills do not match the jobs that are available. Technological advances are one cause of structural unemployment</a:t>
                      </a:r>
                      <a:endParaRPr lang="fr-FR" dirty="0"/>
                    </a:p>
                  </a:txBody>
                  <a:tcPr/>
                </a:tc>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Occurs when industries slow or shut down for a season or make seasonal shifts in their production schedules</a:t>
                      </a:r>
                      <a:endParaRPr lang="fr-FR" dirty="0"/>
                    </a:p>
                  </a:txBody>
                  <a:tcPr/>
                </a:tc>
                <a:extLst>
                  <a:ext uri="{0D108BD9-81ED-4DB2-BD59-A6C34878D82A}">
                    <a16:rowId xmlns:a16="http://schemas.microsoft.com/office/drawing/2014/main" val="2543664827"/>
                  </a:ext>
                </a:extLst>
              </a:tr>
            </a:tbl>
          </a:graphicData>
        </a:graphic>
      </p:graphicFrame>
      <p:graphicFrame>
        <p:nvGraphicFramePr>
          <p:cNvPr id="6" name="Tableau 5">
            <a:extLst>
              <a:ext uri="{FF2B5EF4-FFF2-40B4-BE49-F238E27FC236}">
                <a16:creationId xmlns:a16="http://schemas.microsoft.com/office/drawing/2014/main" id="{2CD29C9D-66FF-4065-A058-BF9B5EDC6717}"/>
              </a:ext>
            </a:extLst>
          </p:cNvPr>
          <p:cNvGraphicFramePr>
            <a:graphicFrameLocks noGrp="1"/>
          </p:cNvGraphicFramePr>
          <p:nvPr>
            <p:extLst>
              <p:ext uri="{D42A27DB-BD31-4B8C-83A1-F6EECF244321}">
                <p14:modId xmlns:p14="http://schemas.microsoft.com/office/powerpoint/2010/main" val="4217924202"/>
              </p:ext>
            </p:extLst>
          </p:nvPr>
        </p:nvGraphicFramePr>
        <p:xfrm>
          <a:off x="8303493" y="2247273"/>
          <a:ext cx="3325090" cy="3479274"/>
        </p:xfrm>
        <a:graphic>
          <a:graphicData uri="http://schemas.openxmlformats.org/drawingml/2006/table">
            <a:tbl>
              <a:tblPr firstRow="1" bandRow="1">
                <a:tableStyleId>{2A488322-F2BA-4B5B-9748-0D474271808F}</a:tableStyleId>
              </a:tblPr>
              <a:tblGrid>
                <a:gridCol w="3325090">
                  <a:extLst>
                    <a:ext uri="{9D8B030D-6E8A-4147-A177-3AD203B41FA5}">
                      <a16:colId xmlns:a16="http://schemas.microsoft.com/office/drawing/2014/main" val="464010551"/>
                    </a:ext>
                  </a:extLst>
                </a:gridCol>
              </a:tblGrid>
              <a:tr h="441655">
                <a:tc>
                  <a:txBody>
                    <a:bodyPr/>
                    <a:lstStyle/>
                    <a:p>
                      <a:r>
                        <a:rPr lang="fr-FR" sz="1800" b="0" i="0" kern="1200" dirty="0">
                          <a:solidFill>
                            <a:schemeClr val="lt1"/>
                          </a:solidFill>
                          <a:effectLst/>
                          <a:latin typeface="+mn-lt"/>
                          <a:ea typeface="+mn-ea"/>
                          <a:cs typeface="+mn-cs"/>
                        </a:rPr>
                        <a:t>Cyclical </a:t>
                      </a:r>
                      <a:r>
                        <a:rPr lang="fr-FR" sz="1800" b="0" i="0" kern="1200" dirty="0" err="1">
                          <a:solidFill>
                            <a:schemeClr val="lt1"/>
                          </a:solidFill>
                          <a:effectLst/>
                          <a:latin typeface="+mn-lt"/>
                          <a:ea typeface="+mn-ea"/>
                          <a:cs typeface="+mn-cs"/>
                        </a:rPr>
                        <a:t>Unemployment</a:t>
                      </a:r>
                      <a:endParaRPr lang="fr-FR" dirty="0"/>
                    </a:p>
                  </a:txBody>
                  <a:tcPr/>
                </a:tc>
                <a:extLst>
                  <a:ext uri="{0D108BD9-81ED-4DB2-BD59-A6C34878D82A}">
                    <a16:rowId xmlns:a16="http://schemas.microsoft.com/office/drawing/2014/main" val="1554993215"/>
                  </a:ext>
                </a:extLst>
              </a:tr>
              <a:tr h="3037619">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Unemployment that rises during economic downturns and falls when the economy improves</a:t>
                      </a:r>
                      <a:endParaRPr lang="fr-FR" dirty="0"/>
                    </a:p>
                  </a:txBody>
                  <a:tcPr/>
                </a:tc>
                <a:extLst>
                  <a:ext uri="{0D108BD9-81ED-4DB2-BD59-A6C34878D82A}">
                    <a16:rowId xmlns:a16="http://schemas.microsoft.com/office/drawing/2014/main" val="920390684"/>
                  </a:ext>
                </a:extLst>
              </a:tr>
            </a:tbl>
          </a:graphicData>
        </a:graphic>
      </p:graphicFrame>
      <p:sp>
        <p:nvSpPr>
          <p:cNvPr id="8" name="ZoneTexte 7">
            <a:extLst>
              <a:ext uri="{FF2B5EF4-FFF2-40B4-BE49-F238E27FC236}">
                <a16:creationId xmlns:a16="http://schemas.microsoft.com/office/drawing/2014/main" id="{99C603D0-353D-4BA5-9798-5DFA06C8F604}"/>
              </a:ext>
            </a:extLst>
          </p:cNvPr>
          <p:cNvSpPr txBox="1"/>
          <p:nvPr/>
        </p:nvSpPr>
        <p:spPr>
          <a:xfrm>
            <a:off x="3634509" y="5799829"/>
            <a:ext cx="6146800" cy="492443"/>
          </a:xfrm>
          <a:prstGeom prst="rect">
            <a:avLst/>
          </a:prstGeom>
          <a:noFill/>
        </p:spPr>
        <p:txBody>
          <a:bodyPr wrap="square">
            <a:spAutoFit/>
          </a:bodyPr>
          <a:lstStyle/>
          <a:p>
            <a:r>
              <a:rPr lang="fr-FR" sz="2600" b="1" dirty="0">
                <a:solidFill>
                  <a:srgbClr val="FF0000"/>
                </a:solidFill>
              </a:rPr>
              <a:t>The </a:t>
            </a:r>
            <a:r>
              <a:rPr lang="fr-FR" sz="2600" b="1" dirty="0" err="1">
                <a:solidFill>
                  <a:srgbClr val="FF0000"/>
                </a:solidFill>
              </a:rPr>
              <a:t>Unemployment</a:t>
            </a:r>
            <a:r>
              <a:rPr lang="fr-FR" sz="2600" b="1" dirty="0">
                <a:solidFill>
                  <a:srgbClr val="FF0000"/>
                </a:solidFill>
              </a:rPr>
              <a:t> Rate</a:t>
            </a:r>
          </a:p>
        </p:txBody>
      </p:sp>
      <p:pic>
        <p:nvPicPr>
          <p:cNvPr id="10" name="Image 9">
            <a:extLst>
              <a:ext uri="{FF2B5EF4-FFF2-40B4-BE49-F238E27FC236}">
                <a16:creationId xmlns:a16="http://schemas.microsoft.com/office/drawing/2014/main" id="{7804F673-0252-4B93-8F7E-03D02C97A48F}"/>
              </a:ext>
            </a:extLst>
          </p:cNvPr>
          <p:cNvPicPr>
            <a:picLocks noChangeAspect="1"/>
          </p:cNvPicPr>
          <p:nvPr/>
        </p:nvPicPr>
        <p:blipFill>
          <a:blip r:embed="rId2"/>
          <a:stretch>
            <a:fillRect/>
          </a:stretch>
        </p:blipFill>
        <p:spPr>
          <a:xfrm>
            <a:off x="7465291" y="5019675"/>
            <a:ext cx="4724400" cy="1838325"/>
          </a:xfrm>
          <a:prstGeom prst="rect">
            <a:avLst/>
          </a:prstGeom>
        </p:spPr>
      </p:pic>
      <p:graphicFrame>
        <p:nvGraphicFramePr>
          <p:cNvPr id="11" name="Tableau 10">
            <a:extLst>
              <a:ext uri="{FF2B5EF4-FFF2-40B4-BE49-F238E27FC236}">
                <a16:creationId xmlns:a16="http://schemas.microsoft.com/office/drawing/2014/main" id="{CBD37BBC-C8D9-423E-A51D-DAFB8B408D71}"/>
              </a:ext>
            </a:extLst>
          </p:cNvPr>
          <p:cNvGraphicFramePr>
            <a:graphicFrameLocks noGrp="1"/>
          </p:cNvGraphicFramePr>
          <p:nvPr>
            <p:extLst>
              <p:ext uri="{D42A27DB-BD31-4B8C-83A1-F6EECF244321}">
                <p14:modId xmlns:p14="http://schemas.microsoft.com/office/powerpoint/2010/main" val="281956218"/>
              </p:ext>
            </p:extLst>
          </p:nvPr>
        </p:nvGraphicFramePr>
        <p:xfrm>
          <a:off x="7472218" y="5019675"/>
          <a:ext cx="4738255" cy="1842943"/>
        </p:xfrm>
        <a:graphic>
          <a:graphicData uri="http://schemas.openxmlformats.org/drawingml/2006/table">
            <a:tbl>
              <a:tblPr/>
              <a:tblGrid>
                <a:gridCol w="4738255">
                  <a:extLst>
                    <a:ext uri="{9D8B030D-6E8A-4147-A177-3AD203B41FA5}">
                      <a16:colId xmlns:a16="http://schemas.microsoft.com/office/drawing/2014/main" val="2022725747"/>
                    </a:ext>
                  </a:extLst>
                </a:gridCol>
              </a:tblGrid>
              <a:tr h="1842943">
                <a:tc>
                  <a:txBody>
                    <a:bodyPr/>
                    <a:lstStyle/>
                    <a:p>
                      <a:endParaRPr lang="fr-FR"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523388846"/>
                  </a:ext>
                </a:extLst>
              </a:tr>
            </a:tbl>
          </a:graphicData>
        </a:graphic>
      </p:graphicFrame>
      <p:graphicFrame>
        <p:nvGraphicFramePr>
          <p:cNvPr id="12" name="Tableau 11">
            <a:extLst>
              <a:ext uri="{FF2B5EF4-FFF2-40B4-BE49-F238E27FC236}">
                <a16:creationId xmlns:a16="http://schemas.microsoft.com/office/drawing/2014/main" id="{5A88C915-A768-4A2D-A91A-2EC686C85C63}"/>
              </a:ext>
            </a:extLst>
          </p:cNvPr>
          <p:cNvGraphicFramePr>
            <a:graphicFrameLocks noGrp="1"/>
          </p:cNvGraphicFramePr>
          <p:nvPr>
            <p:extLst>
              <p:ext uri="{D42A27DB-BD31-4B8C-83A1-F6EECF244321}">
                <p14:modId xmlns:p14="http://schemas.microsoft.com/office/powerpoint/2010/main" val="4173698435"/>
              </p:ext>
            </p:extLst>
          </p:nvPr>
        </p:nvGraphicFramePr>
        <p:xfrm>
          <a:off x="7465291" y="5006109"/>
          <a:ext cx="4782127" cy="1874982"/>
        </p:xfrm>
        <a:graphic>
          <a:graphicData uri="http://schemas.openxmlformats.org/drawingml/2006/table">
            <a:tbl>
              <a:tblPr/>
              <a:tblGrid>
                <a:gridCol w="4782127">
                  <a:extLst>
                    <a:ext uri="{9D8B030D-6E8A-4147-A177-3AD203B41FA5}">
                      <a16:colId xmlns:a16="http://schemas.microsoft.com/office/drawing/2014/main" val="2370106992"/>
                    </a:ext>
                  </a:extLst>
                </a:gridCol>
              </a:tblGrid>
              <a:tr h="1874982">
                <a:tc>
                  <a:txBody>
                    <a:bodyPr/>
                    <a:lstStyle/>
                    <a:p>
                      <a:endParaRPr lang="fr-FR"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109470530"/>
                  </a:ext>
                </a:extLst>
              </a:tr>
            </a:tbl>
          </a:graphicData>
        </a:graphic>
      </p:graphicFrame>
    </p:spTree>
    <p:extLst>
      <p:ext uri="{BB962C8B-B14F-4D97-AF65-F5344CB8AC3E}">
        <p14:creationId xmlns:p14="http://schemas.microsoft.com/office/powerpoint/2010/main" val="29977136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Shape 544"/>
          <p:cNvSpPr txBox="1">
            <a:spLocks noGrp="1"/>
          </p:cNvSpPr>
          <p:nvPr>
            <p:ph type="title"/>
          </p:nvPr>
        </p:nvSpPr>
        <p:spPr>
          <a:xfrm>
            <a:off x="2512290" y="508000"/>
            <a:ext cx="6936509" cy="909638"/>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200" b="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III</a:t>
            </a:r>
            <a:r>
              <a:rPr lang="en-US" sz="4000"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The Business Cycle</a:t>
            </a:r>
            <a:br>
              <a:rPr lang="en-US" sz="3200" b="1" dirty="0">
                <a:solidFill>
                  <a:schemeClr val="dk1"/>
                </a:solidFill>
                <a:latin typeface="Calibri" panose="020F0502020204030204" pitchFamily="34" charset="0"/>
                <a:ea typeface="Century Schoolbook"/>
                <a:cs typeface="Calibri" panose="020F0502020204030204" pitchFamily="34" charset="0"/>
                <a:sym typeface="Century Schoolbook"/>
              </a:rPr>
            </a:br>
            <a:endParaRPr lang="en-US" sz="3000" cap="small" dirty="0">
              <a:solidFill>
                <a:schemeClr val="dk2"/>
              </a:solidFill>
              <a:latin typeface="Century Schoolbook"/>
              <a:ea typeface="Century Schoolbook"/>
              <a:cs typeface="Century Schoolbook"/>
              <a:sym typeface="Century Schoolbook"/>
            </a:endParaRPr>
          </a:p>
        </p:txBody>
      </p:sp>
      <p:sp>
        <p:nvSpPr>
          <p:cNvPr id="545" name="Shape 545"/>
          <p:cNvSpPr txBox="1">
            <a:spLocks noGrp="1"/>
          </p:cNvSpPr>
          <p:nvPr>
            <p:ph type="body" idx="1"/>
          </p:nvPr>
        </p:nvSpPr>
        <p:spPr>
          <a:xfrm>
            <a:off x="0" y="1600200"/>
            <a:ext cx="10005646" cy="52578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business cycle is the cycle</a:t>
            </a:r>
            <a:r>
              <a:rPr lang="en-US" sz="24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ups and downs in the economy.</a:t>
            </a:r>
          </a:p>
          <a:p>
            <a:pPr marL="0" indent="0">
              <a:spcBef>
                <a:spcPts val="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main measure of how an economy is doing is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aggregate output</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355600" lvl="1" indent="0">
              <a:spcBef>
                <a:spcPts val="420"/>
              </a:spcBef>
              <a:buClr>
                <a:schemeClr val="accent1"/>
              </a:buClr>
              <a:buSzPct val="79999"/>
              <a:buNone/>
            </a:pPr>
            <a:r>
              <a:rPr lang="en-US" dirty="0">
                <a:latin typeface="Calibri" panose="020F0502020204030204" pitchFamily="34" charset="0"/>
                <a:ea typeface="Century Schoolbook"/>
                <a:cs typeface="Calibri" panose="020F0502020204030204" pitchFamily="34" charset="0"/>
                <a:sym typeface="Century Schoolbook"/>
              </a:rPr>
              <a:t>(</a:t>
            </a:r>
            <a:r>
              <a:rPr lang="en-US" b="1" i="1" dirty="0">
                <a:latin typeface="Calibri" panose="020F0502020204030204" pitchFamily="34" charset="0"/>
                <a:ea typeface="Century Schoolbook"/>
                <a:cs typeface="Calibri" panose="020F0502020204030204" pitchFamily="34" charset="0"/>
                <a:sym typeface="Century Schoolbook"/>
              </a:rPr>
              <a:t>the total quantity </a:t>
            </a:r>
            <a:r>
              <a:rPr lang="en-US" dirty="0">
                <a:latin typeface="Calibri" panose="020F0502020204030204" pitchFamily="34" charset="0"/>
                <a:ea typeface="Century Schoolbook"/>
                <a:cs typeface="Calibri" panose="020F0502020204030204" pitchFamily="34" charset="0"/>
                <a:sym typeface="Century Schoolbook"/>
              </a:rPr>
              <a:t>of goods and services produced in an economy in a given period)</a:t>
            </a:r>
          </a:p>
        </p:txBody>
      </p:sp>
      <p:sp>
        <p:nvSpPr>
          <p:cNvPr id="14" name="Shape 553">
            <a:extLst>
              <a:ext uri="{FF2B5EF4-FFF2-40B4-BE49-F238E27FC236}">
                <a16:creationId xmlns:a16="http://schemas.microsoft.com/office/drawing/2014/main" id="{0491486C-FE3C-4227-9CFE-11E0CE9EA065}"/>
              </a:ext>
            </a:extLst>
          </p:cNvPr>
          <p:cNvSpPr/>
          <p:nvPr/>
        </p:nvSpPr>
        <p:spPr>
          <a:xfrm>
            <a:off x="1981200" y="3962400"/>
            <a:ext cx="6359235" cy="2206442"/>
          </a:xfrm>
          <a:prstGeom prst="rect">
            <a:avLst/>
          </a:prstGeom>
          <a:solidFill>
            <a:srgbClr val="FFFFFF"/>
          </a:solidFill>
          <a:ln w="12700" cap="flat" cmpd="sng">
            <a:solidFill>
              <a:schemeClr val="dk1"/>
            </a:solidFill>
            <a:prstDash val="solid"/>
            <a:miter lim="800000"/>
            <a:headEnd type="none" w="med" len="med"/>
            <a:tailEnd type="none" w="med" len="med"/>
          </a:ln>
          <a:effectLst>
            <a:outerShdw dist="107763" dir="2700000" algn="ctr" rotWithShape="0">
              <a:schemeClr val="lt2"/>
            </a:outerShdw>
          </a:effectLst>
        </p:spPr>
        <p:txBody>
          <a:bodyPr wrap="square" lIns="90475" tIns="44450" rIns="90475" bIns="44450" anchor="t" anchorCtr="0">
            <a:noAutofit/>
          </a:bodyPr>
          <a:lstStyle/>
          <a:p>
            <a:pPr algn="ctr">
              <a:buSzPct val="25000"/>
            </a:pPr>
            <a:endParaRPr lang="en-US" sz="2400" b="1" dirty="0">
              <a:solidFill>
                <a:srgbClr val="FF0000"/>
              </a:solidFill>
              <a:latin typeface="Calibri" panose="020F0502020204030204" pitchFamily="34" charset="0"/>
              <a:ea typeface="Times New Roman"/>
              <a:cs typeface="Calibri" panose="020F0502020204030204" pitchFamily="34" charset="0"/>
              <a:sym typeface="Times New Roman"/>
            </a:endParaRPr>
          </a:p>
          <a:p>
            <a:pPr algn="ctr">
              <a:buSzPct val="25000"/>
            </a:pP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The Business cycle </a:t>
            </a:r>
            <a:r>
              <a:rPr lang="en-US" sz="2400" b="1" dirty="0">
                <a:latin typeface="Calibri" panose="020F0502020204030204" pitchFamily="34" charset="0"/>
                <a:ea typeface="Times New Roman"/>
                <a:cs typeface="Calibri" panose="020F0502020204030204" pitchFamily="34" charset="0"/>
                <a:sym typeface="Times New Roman"/>
              </a:rPr>
              <a:t>is the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rise</a:t>
            </a:r>
            <a:r>
              <a:rPr lang="en-US" sz="2400" b="1" dirty="0">
                <a:latin typeface="Calibri" panose="020F0502020204030204" pitchFamily="34" charset="0"/>
                <a:ea typeface="Times New Roman"/>
                <a:cs typeface="Calibri" panose="020F0502020204030204" pitchFamily="34" charset="0"/>
                <a:sym typeface="Times New Roman"/>
              </a:rPr>
              <a:t> and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fall</a:t>
            </a:r>
            <a:r>
              <a:rPr lang="en-US" sz="2400" b="1" dirty="0">
                <a:latin typeface="Calibri" panose="020F0502020204030204" pitchFamily="34" charset="0"/>
                <a:ea typeface="Times New Roman"/>
                <a:cs typeface="Calibri" panose="020F0502020204030204" pitchFamily="34" charset="0"/>
                <a:sym typeface="Times New Roman"/>
              </a:rPr>
              <a:t> of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economic activity </a:t>
            </a:r>
            <a:r>
              <a:rPr lang="en-US" sz="2400" b="1" dirty="0">
                <a:latin typeface="Calibri" panose="020F0502020204030204" pitchFamily="34" charset="0"/>
                <a:ea typeface="Times New Roman"/>
                <a:cs typeface="Calibri" panose="020F0502020204030204" pitchFamily="34" charset="0"/>
                <a:sym typeface="Times New Roman"/>
              </a:rPr>
              <a:t>relative to the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long-term growth</a:t>
            </a:r>
            <a:r>
              <a:rPr lang="en-US" sz="2400" b="1" dirty="0">
                <a:latin typeface="Calibri" panose="020F0502020204030204" pitchFamily="34" charset="0"/>
                <a:ea typeface="Times New Roman"/>
                <a:cs typeface="Calibri" panose="020F0502020204030204" pitchFamily="34" charset="0"/>
                <a:sym typeface="Times New Roman"/>
              </a:rPr>
              <a:t> trend of the economy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62" name="Shape 562"/>
          <p:cNvSpPr txBox="1">
            <a:spLocks noGrp="1"/>
          </p:cNvSpPr>
          <p:nvPr>
            <p:ph type="body" idx="1"/>
          </p:nvPr>
        </p:nvSpPr>
        <p:spPr>
          <a:xfrm>
            <a:off x="125154" y="1362808"/>
            <a:ext cx="6096000" cy="5074937"/>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18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r>
              <a:rPr lang="en-US" sz="2200" b="1" u="sng" cap="small" dirty="0">
                <a:latin typeface="Calibri" panose="020F0502020204030204" pitchFamily="34" charset="0"/>
                <a:ea typeface="Century Schoolbook"/>
                <a:cs typeface="Calibri" panose="020F0502020204030204" pitchFamily="34" charset="0"/>
                <a:sym typeface="Century Schoolbook"/>
              </a:rPr>
              <a:t>Ups and downs of the Business Cycle</a:t>
            </a:r>
          </a:p>
          <a:p>
            <a:pPr marL="0" indent="0">
              <a:spcBef>
                <a:spcPts val="0"/>
              </a:spcBef>
              <a:buClr>
                <a:schemeClr val="accent1"/>
              </a:buClr>
              <a:buSzPct val="70000"/>
              <a:buNone/>
            </a:pPr>
            <a:endParaRPr lang="en-US" sz="22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Peak</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at the peak of the business cycle, Real GDP is at a temporary high.</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Contraction</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A decline in the real GDP.  If it falls for two consecutive quarters, it is said the economy to be in a recession.</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Trough</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The Low Point of the GDP, just before it begins to turn up.</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Recovery</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When the GDP is rising from the trough.</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Expansion</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when the real GDP expands beyond the recovery</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Recession</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  two consecutive quarter declines in Real DP</a:t>
            </a:r>
          </a:p>
        </p:txBody>
      </p:sp>
      <p:sp>
        <p:nvSpPr>
          <p:cNvPr id="7" name="ZoneTexte 6">
            <a:extLst>
              <a:ext uri="{FF2B5EF4-FFF2-40B4-BE49-F238E27FC236}">
                <a16:creationId xmlns:a16="http://schemas.microsoft.com/office/drawing/2014/main" id="{316439BA-3A5A-4B9C-8AEC-8F1CBF230D68}"/>
              </a:ext>
            </a:extLst>
          </p:cNvPr>
          <p:cNvSpPr txBox="1"/>
          <p:nvPr/>
        </p:nvSpPr>
        <p:spPr>
          <a:xfrm>
            <a:off x="2937165" y="669697"/>
            <a:ext cx="6096000" cy="707886"/>
          </a:xfrm>
          <a:prstGeom prst="rect">
            <a:avLst/>
          </a:prstGeom>
          <a:noFill/>
        </p:spPr>
        <p:txBody>
          <a:bodyPr wrap="square">
            <a:spAutoFit/>
          </a:bodyPr>
          <a:lstStyle/>
          <a:p>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III</a:t>
            </a:r>
            <a:r>
              <a:rPr lang="en-US" sz="4000"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chemeClr val="bg1"/>
                </a:solidFill>
                <a:latin typeface="Calibri" panose="020F0502020204030204" pitchFamily="34" charset="0"/>
                <a:ea typeface="Century Schoolbook"/>
                <a:cs typeface="Calibri" panose="020F0502020204030204" pitchFamily="34" charset="0"/>
                <a:sym typeface="Century Schoolbook"/>
              </a:rPr>
              <a:t>The Business Cycle</a:t>
            </a:r>
            <a:endParaRPr lang="fr-FR" sz="4000" dirty="0"/>
          </a:p>
        </p:txBody>
      </p:sp>
      <p:grpSp>
        <p:nvGrpSpPr>
          <p:cNvPr id="4" name="Shape 558">
            <a:extLst>
              <a:ext uri="{FF2B5EF4-FFF2-40B4-BE49-F238E27FC236}">
                <a16:creationId xmlns:a16="http://schemas.microsoft.com/office/drawing/2014/main" id="{4076EB61-43B7-4BC3-ABE6-79C5E6462B5F}"/>
              </a:ext>
            </a:extLst>
          </p:cNvPr>
          <p:cNvGrpSpPr/>
          <p:nvPr/>
        </p:nvGrpSpPr>
        <p:grpSpPr>
          <a:xfrm>
            <a:off x="6382327" y="1265382"/>
            <a:ext cx="5809673" cy="5172363"/>
            <a:chOff x="280" y="526"/>
            <a:chExt cx="5100" cy="3300"/>
          </a:xfrm>
        </p:grpSpPr>
        <p:sp>
          <p:nvSpPr>
            <p:cNvPr id="5" name="Shape 559">
              <a:extLst>
                <a:ext uri="{FF2B5EF4-FFF2-40B4-BE49-F238E27FC236}">
                  <a16:creationId xmlns:a16="http://schemas.microsoft.com/office/drawing/2014/main" id="{80468038-9E67-4CDF-ADEC-3B729A9F82B6}"/>
                </a:ext>
              </a:extLst>
            </p:cNvPr>
            <p:cNvSpPr/>
            <p:nvPr/>
          </p:nvSpPr>
          <p:spPr>
            <a:xfrm>
              <a:off x="280" y="526"/>
              <a:ext cx="5100" cy="3300"/>
            </a:xfrm>
            <a:prstGeom prst="rect">
              <a:avLst/>
            </a:prstGeom>
            <a:solidFill>
              <a:schemeClr val="lt1"/>
            </a:solidFill>
            <a:ln>
              <a:noFill/>
            </a:ln>
          </p:spPr>
          <p:txBody>
            <a:bodyPr wrap="square" lIns="91425" tIns="45700" rIns="91425" bIns="45700" anchor="ctr" anchorCtr="0">
              <a:noAutofit/>
            </a:bodyPr>
            <a:lstStyle/>
            <a:p>
              <a:endParaRPr>
                <a:solidFill>
                  <a:schemeClr val="dk1"/>
                </a:solidFill>
                <a:latin typeface="Century Schoolbook"/>
                <a:ea typeface="Century Schoolbook"/>
                <a:cs typeface="Century Schoolbook"/>
                <a:sym typeface="Century Schoolbook"/>
              </a:endParaRPr>
            </a:p>
          </p:txBody>
        </p:sp>
        <p:pic>
          <p:nvPicPr>
            <p:cNvPr id="6" name="Shape 560" descr="EX 06-08">
              <a:extLst>
                <a:ext uri="{FF2B5EF4-FFF2-40B4-BE49-F238E27FC236}">
                  <a16:creationId xmlns:a16="http://schemas.microsoft.com/office/drawing/2014/main" id="{61365362-4D15-4C25-B6EC-6051757DF671}"/>
                </a:ext>
              </a:extLst>
            </p:cNvPr>
            <p:cNvPicPr preferRelativeResize="0"/>
            <p:nvPr/>
          </p:nvPicPr>
          <p:blipFill rotWithShape="1">
            <a:blip r:embed="rId3">
              <a:alphaModFix/>
            </a:blip>
            <a:srcRect/>
            <a:stretch/>
          </p:blipFill>
          <p:spPr>
            <a:xfrm>
              <a:off x="396" y="589"/>
              <a:ext cx="4873" cy="3160"/>
            </a:xfrm>
            <a:prstGeom prst="rect">
              <a:avLst/>
            </a:prstGeom>
            <a:noFill/>
            <a:ln>
              <a:noFill/>
            </a:ln>
          </p:spPr>
        </p:pic>
      </p:grpSp>
    </p:spTree>
    <p:extLst>
      <p:ext uri="{BB962C8B-B14F-4D97-AF65-F5344CB8AC3E}">
        <p14:creationId xmlns:p14="http://schemas.microsoft.com/office/powerpoint/2010/main" val="13337017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3" name="Shape 603"/>
          <p:cNvSpPr txBox="1">
            <a:spLocks noGrp="1"/>
          </p:cNvSpPr>
          <p:nvPr>
            <p:ph type="body" idx="1"/>
          </p:nvPr>
        </p:nvSpPr>
        <p:spPr>
          <a:xfrm>
            <a:off x="147783" y="1699492"/>
            <a:ext cx="9301018" cy="4774508"/>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0" indent="0" algn="just">
              <a:spcBef>
                <a:spcPts val="0"/>
              </a:spcBef>
              <a:buClr>
                <a:schemeClr val="accent1"/>
              </a:buClr>
              <a:buSzPct val="70000"/>
              <a:buNone/>
            </a:pPr>
            <a:r>
              <a:rPr lang="en-US" sz="2400" dirty="0">
                <a:latin typeface="Century Schoolbook"/>
                <a:ea typeface="Century Schoolbook"/>
                <a:cs typeface="Century Schoolbook"/>
                <a:sym typeface="Century Schoolbook"/>
              </a:rPr>
              <a:t>There are three kinds of policies that the Government has used to influence the macroeconomics:</a:t>
            </a:r>
          </a:p>
          <a:p>
            <a:pPr marL="0" indent="0" algn="just">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274320" indent="-274320" algn="just">
              <a:spcBef>
                <a:spcPts val="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Fiscal policy</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refers to government policies concerning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taxes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and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spending.</a:t>
            </a:r>
          </a:p>
          <a:p>
            <a:pPr marL="274320" indent="-274320" algn="just">
              <a:spcBef>
                <a:spcPts val="60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Monetary policy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consists of tools used by the Federal Reserve to control the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quantity of money in the economy</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274320" indent="-274320" algn="just">
              <a:spcBef>
                <a:spcPts val="60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Growth policies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are government policies that focus on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stimulating aggregate supply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instead of aggregate demand</a:t>
            </a:r>
          </a:p>
        </p:txBody>
      </p:sp>
      <p:sp>
        <p:nvSpPr>
          <p:cNvPr id="3" name="Titre 2">
            <a:extLst>
              <a:ext uri="{FF2B5EF4-FFF2-40B4-BE49-F238E27FC236}">
                <a16:creationId xmlns:a16="http://schemas.microsoft.com/office/drawing/2014/main" id="{5B7375BF-0EC7-4E35-94D5-0A1AF319DE56}"/>
              </a:ext>
            </a:extLst>
          </p:cNvPr>
          <p:cNvSpPr>
            <a:spLocks noGrp="1"/>
          </p:cNvSpPr>
          <p:nvPr>
            <p:ph type="title"/>
          </p:nvPr>
        </p:nvSpPr>
        <p:spPr>
          <a:xfrm>
            <a:off x="2429164" y="461818"/>
            <a:ext cx="7259780" cy="840509"/>
          </a:xfrm>
        </p:spPr>
        <p:txBody>
          <a:bodyPr>
            <a:normAutofit fontScale="90000"/>
          </a:bodyPr>
          <a:lstStyle/>
          <a:p>
            <a:pPr algn="ctr"/>
            <a:r>
              <a:rPr lang="en-US" sz="3600" b="1" cap="small" dirty="0">
                <a:solidFill>
                  <a:schemeClr val="bg1"/>
                </a:solidFill>
                <a:latin typeface="Calibri" panose="020F0502020204030204" pitchFamily="34" charset="0"/>
                <a:ea typeface="Century Schoolbook"/>
                <a:cs typeface="Calibri" panose="020F0502020204030204" pitchFamily="34" charset="0"/>
                <a:sym typeface="Century Schoolbook"/>
              </a:rPr>
              <a:t>IV- </a:t>
            </a:r>
            <a:r>
              <a:rPr lang="en-US" sz="4000" b="1" dirty="0">
                <a:solidFill>
                  <a:schemeClr val="bg1"/>
                </a:solidFill>
                <a:effectLst/>
                <a:latin typeface="Calibri" panose="020F0502020204030204" pitchFamily="34" charset="0"/>
                <a:ea typeface="Calibri" panose="020F0502020204030204" pitchFamily="34" charset="0"/>
              </a:rPr>
              <a:t>THE DIFFERENT GOVERNMENT        POLICIES</a:t>
            </a:r>
            <a:endParaRPr lang="fr-FR" sz="4000" dirty="0">
              <a:solidFill>
                <a:schemeClr val="bg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Shape 1022"/>
          <p:cNvSpPr txBox="1">
            <a:spLocks noGrp="1"/>
          </p:cNvSpPr>
          <p:nvPr>
            <p:ph type="ctrTitle"/>
          </p:nvPr>
        </p:nvSpPr>
        <p:spPr>
          <a:xfrm>
            <a:off x="361950" y="1671782"/>
            <a:ext cx="9620250" cy="4221018"/>
          </a:xfrm>
          <a:prstGeom prst="rect">
            <a:avLst/>
          </a:prstGeom>
          <a:noFill/>
          <a:ln>
            <a:noFill/>
          </a:ln>
        </p:spPr>
        <p:txBody>
          <a:bodyPr vert="horz" wrap="square" lIns="91425" tIns="45700" rIns="91425" bIns="45700" rtlCol="0" anchor="b" anchorCtr="0">
            <a:noAutofit/>
          </a:bodyPr>
          <a:lstStyle/>
          <a:p>
            <a:pPr indent="-251396">
              <a:spcBef>
                <a:spcPts val="0"/>
              </a:spcBef>
              <a:buClr>
                <a:schemeClr val="dk2"/>
              </a:buClr>
              <a:buSzPct val="146629"/>
            </a:pPr>
            <a:r>
              <a:rPr lang="en-US" sz="4000" b="1" cap="small" dirty="0">
                <a:solidFill>
                  <a:srgbClr val="FF0000"/>
                </a:solidFill>
                <a:latin typeface="Century Schoolbook"/>
                <a:ea typeface="Century Schoolbook"/>
                <a:cs typeface="Century Schoolbook"/>
                <a:sym typeface="Century Schoolbook"/>
              </a:rPr>
              <a:t>Part II:</a:t>
            </a:r>
            <a:br>
              <a:rPr lang="en-US" sz="4000" b="1" cap="small" dirty="0">
                <a:solidFill>
                  <a:srgbClr val="FF0000"/>
                </a:solidFill>
                <a:latin typeface="Century Schoolbook"/>
                <a:ea typeface="Century Schoolbook"/>
                <a:cs typeface="Century Schoolbook"/>
                <a:sym typeface="Century Schoolbook"/>
              </a:rPr>
            </a:br>
            <a:r>
              <a:rPr lang="fr-FR" sz="4000" b="1" dirty="0">
                <a:solidFill>
                  <a:srgbClr val="FF0000"/>
                </a:solidFill>
                <a:latin typeface="Century Schoolbook"/>
                <a:ea typeface="Century Schoolbook"/>
                <a:cs typeface="Century Schoolbook"/>
                <a:sym typeface="Century Schoolbook"/>
              </a:rPr>
              <a:t>Globalisation &amp; </a:t>
            </a:r>
            <a:br>
              <a:rPr lang="fr-FR" sz="4000" b="1" dirty="0">
                <a:solidFill>
                  <a:srgbClr val="FF0000"/>
                </a:solidFill>
                <a:latin typeface="Century Schoolbook"/>
                <a:ea typeface="Century Schoolbook"/>
                <a:cs typeface="Century Schoolbook"/>
                <a:sym typeface="Century Schoolbook"/>
              </a:rPr>
            </a:br>
            <a:r>
              <a:rPr lang="fr-FR" sz="4000" b="1" dirty="0">
                <a:solidFill>
                  <a:srgbClr val="FF0000"/>
                </a:solidFill>
                <a:latin typeface="Century Schoolbook"/>
                <a:ea typeface="Century Schoolbook"/>
                <a:cs typeface="Century Schoolbook"/>
                <a:sym typeface="Century Schoolbook"/>
              </a:rPr>
              <a:t>Human and Suistainble </a:t>
            </a:r>
            <a:r>
              <a:rPr lang="fr-FR" sz="4000" b="1" dirty="0" err="1">
                <a:solidFill>
                  <a:srgbClr val="FF0000"/>
                </a:solidFill>
                <a:latin typeface="Century Schoolbook"/>
                <a:ea typeface="Century Schoolbook"/>
                <a:cs typeface="Century Schoolbook"/>
                <a:sym typeface="Century Schoolbook"/>
              </a:rPr>
              <a:t>Developement</a:t>
            </a:r>
            <a:r>
              <a:rPr lang="fr-FR" sz="4000" b="1" dirty="0">
                <a:solidFill>
                  <a:srgbClr val="FF0000"/>
                </a:solidFill>
                <a:latin typeface="Century Schoolbook"/>
                <a:ea typeface="Century Schoolbook"/>
                <a:cs typeface="Century Schoolbook"/>
                <a:sym typeface="Century Schoolbook"/>
              </a:rPr>
              <a:t> </a:t>
            </a:r>
            <a:br>
              <a:rPr lang="en-US" sz="4000" b="1" dirty="0">
                <a:solidFill>
                  <a:schemeClr val="dk2"/>
                </a:solidFill>
                <a:latin typeface="Century Schoolbook"/>
                <a:ea typeface="Century Schoolbook"/>
                <a:cs typeface="Century Schoolbook"/>
                <a:sym typeface="Century Schoolbook"/>
              </a:rPr>
            </a:br>
            <a:endParaRPr lang="en-US" sz="3959" cap="small" dirty="0">
              <a:solidFill>
                <a:schemeClr val="dk2"/>
              </a:solidFill>
              <a:latin typeface="Century Schoolbook"/>
              <a:ea typeface="Century Schoolbook"/>
              <a:cs typeface="Century Schoolbook"/>
              <a:sym typeface="Century Schoolbook"/>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sp>
        <p:nvSpPr>
          <p:cNvPr id="1042" name="Shape 1042"/>
          <p:cNvSpPr txBox="1">
            <a:spLocks noGrp="1"/>
          </p:cNvSpPr>
          <p:nvPr>
            <p:ph type="title"/>
          </p:nvPr>
        </p:nvSpPr>
        <p:spPr>
          <a:xfrm>
            <a:off x="2382982" y="274638"/>
            <a:ext cx="7176654" cy="1143000"/>
          </a:xfrm>
          <a:prstGeom prst="rect">
            <a:avLst/>
          </a:prstGeom>
          <a:noFill/>
          <a:ln>
            <a:noFill/>
          </a:ln>
        </p:spPr>
        <p:txBody>
          <a:bodyPr vert="horz" wrap="square" lIns="91425" tIns="45700" rIns="91425" bIns="45700" rtlCol="0" anchor="b" anchorCtr="0">
            <a:noAutofit/>
          </a:bodyPr>
          <a:lstStyle/>
          <a:p>
            <a:pPr indent="-190500" algn="ctr">
              <a:spcBef>
                <a:spcPts val="0"/>
              </a:spcBef>
              <a:buClr>
                <a:schemeClr val="dk2"/>
              </a:buClr>
              <a:buSzPct val="100000"/>
            </a:pP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alibri" panose="020F0502020204030204" pitchFamily="34" charset="0"/>
              <a:ea typeface="Century Schoolbook"/>
              <a:cs typeface="Calibri" panose="020F0502020204030204" pitchFamily="34" charset="0"/>
              <a:sym typeface="Century Schoolbook"/>
            </a:endParaRPr>
          </a:p>
        </p:txBody>
      </p:sp>
      <p:sp>
        <p:nvSpPr>
          <p:cNvPr id="1043" name="Shape 1043"/>
          <p:cNvSpPr txBox="1">
            <a:spLocks noGrp="1"/>
          </p:cNvSpPr>
          <p:nvPr>
            <p:ph type="body" idx="1"/>
          </p:nvPr>
        </p:nvSpPr>
        <p:spPr>
          <a:xfrm>
            <a:off x="203199" y="1600200"/>
            <a:ext cx="9772073" cy="48738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r>
              <a:rPr lang="en-US" sz="3600" b="1" cap="small" dirty="0">
                <a:latin typeface="Calibri" panose="020F0502020204030204" pitchFamily="34" charset="0"/>
                <a:ea typeface="Century Schoolbook"/>
                <a:cs typeface="Calibri" panose="020F0502020204030204" pitchFamily="34" charset="0"/>
                <a:sym typeface="Century Schoolbook"/>
              </a:rPr>
              <a:t>I- What Is Globalization</a:t>
            </a:r>
          </a:p>
          <a:p>
            <a:pPr marL="0" indent="0">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Globalization</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is defined as a process that, based on international strategies, aims to expand business operations on a worldwide level, and was precipitated by the facilitation of global communications due to technological advancements, and socioeconomic, political and environmental developments.</a:t>
            </a:r>
          </a:p>
          <a:p>
            <a:pPr marL="274320" indent="-274320">
              <a:spcBef>
                <a:spcPts val="600"/>
              </a:spcBef>
              <a:buClr>
                <a:schemeClr val="accent1"/>
              </a:buClr>
              <a:buSzPct val="70000"/>
              <a:buNone/>
            </a:pPr>
            <a:endParaRPr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economic globalization</a:t>
            </a:r>
          </a:p>
          <a:p>
            <a:pPr marL="640080" lvl="1" indent="-284480">
              <a:spcBef>
                <a:spcPts val="420"/>
              </a:spcBef>
              <a:buClr>
                <a:schemeClr val="accent1"/>
              </a:buClr>
              <a:buSzPct val="79999"/>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cultural globalization</a:t>
            </a:r>
          </a:p>
          <a:p>
            <a:pPr marL="640080" lvl="1" indent="-284480">
              <a:spcBef>
                <a:spcPts val="420"/>
              </a:spcBef>
              <a:buClr>
                <a:schemeClr val="accent1"/>
              </a:buClr>
              <a:buSzPct val="79999"/>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political globalization</a:t>
            </a: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0CF0FBB-4AC0-4295-B207-8F65D0D04802}"/>
              </a:ext>
            </a:extLst>
          </p:cNvPr>
          <p:cNvSpPr>
            <a:spLocks noGrp="1"/>
          </p:cNvSpPr>
          <p:nvPr>
            <p:ph idx="1"/>
          </p:nvPr>
        </p:nvSpPr>
        <p:spPr>
          <a:xfrm>
            <a:off x="166256" y="1825625"/>
            <a:ext cx="9762836" cy="4351338"/>
          </a:xfrm>
        </p:spPr>
        <p:txBody>
          <a:bodyPr>
            <a:normAutofit/>
          </a:bodyPr>
          <a:lstStyle/>
          <a:p>
            <a:r>
              <a:rPr lang="en-US" sz="2600" b="0" i="0" dirty="0">
                <a:solidFill>
                  <a:srgbClr val="202122"/>
                </a:solidFill>
                <a:effectLst/>
              </a:rPr>
              <a:t>In 2000, the </a:t>
            </a:r>
            <a:r>
              <a:rPr lang="en-US" sz="2600" b="1" i="0" u="none" strike="noStrike" dirty="0">
                <a:solidFill>
                  <a:srgbClr val="00B050"/>
                </a:solidFill>
                <a:effectLst/>
                <a:hlinkClick r:id="rId2" tooltip="International Monetary Fund">
                  <a:extLst>
                    <a:ext uri="{A12FA001-AC4F-418D-AE19-62706E023703}">
                      <ahyp:hlinkClr xmlns:ahyp="http://schemas.microsoft.com/office/drawing/2018/hyperlinkcolor" val="tx"/>
                    </a:ext>
                  </a:extLst>
                </a:hlinkClick>
              </a:rPr>
              <a:t>International Monetary Fund</a:t>
            </a:r>
            <a:r>
              <a:rPr lang="en-US" sz="2600" b="1" i="0" dirty="0">
                <a:solidFill>
                  <a:srgbClr val="00B050"/>
                </a:solidFill>
                <a:effectLst/>
              </a:rPr>
              <a:t> </a:t>
            </a:r>
            <a:r>
              <a:rPr lang="en-US" sz="2600" b="0" i="0" dirty="0">
                <a:solidFill>
                  <a:srgbClr val="202122"/>
                </a:solidFill>
                <a:effectLst/>
              </a:rPr>
              <a:t>(</a:t>
            </a:r>
            <a:r>
              <a:rPr lang="en-US" sz="2600" b="1" i="0" dirty="0">
                <a:solidFill>
                  <a:srgbClr val="00B050"/>
                </a:solidFill>
                <a:effectLst/>
              </a:rPr>
              <a:t>IMF</a:t>
            </a:r>
            <a:r>
              <a:rPr lang="en-US" sz="2600" b="0" i="0" dirty="0">
                <a:solidFill>
                  <a:srgbClr val="202122"/>
                </a:solidFill>
                <a:effectLst/>
              </a:rPr>
              <a:t>) identified four basic aspects of globalization: </a:t>
            </a:r>
          </a:p>
          <a:p>
            <a:pPr marL="0" indent="0">
              <a:buNone/>
            </a:pPr>
            <a:r>
              <a:rPr lang="en-US" sz="2600" dirty="0">
                <a:solidFill>
                  <a:srgbClr val="202122"/>
                </a:solidFill>
              </a:rPr>
              <a:t>	* </a:t>
            </a:r>
            <a:r>
              <a:rPr lang="en-US" sz="2600" b="0" i="0" u="sng" dirty="0">
                <a:solidFill>
                  <a:srgbClr val="0070C0"/>
                </a:solidFill>
                <a:effectLst/>
              </a:rPr>
              <a:t>trade</a:t>
            </a:r>
            <a:r>
              <a:rPr lang="en-US" sz="2600" b="0" i="0" dirty="0">
                <a:solidFill>
                  <a:srgbClr val="202122"/>
                </a:solidFill>
                <a:effectLst/>
              </a:rPr>
              <a:t> and </a:t>
            </a:r>
            <a:r>
              <a:rPr lang="en-US" sz="2600" b="0" i="0" u="none" strike="noStrike" dirty="0">
                <a:solidFill>
                  <a:srgbClr val="0645AD"/>
                </a:solidFill>
                <a:effectLst/>
                <a:hlinkClick r:id="rId3" tooltip="Financial transaction"/>
              </a:rPr>
              <a:t>transactions</a:t>
            </a:r>
            <a:r>
              <a:rPr lang="en-US" sz="2600" b="0" i="0" dirty="0">
                <a:solidFill>
                  <a:srgbClr val="202122"/>
                </a:solidFill>
                <a:effectLst/>
              </a:rPr>
              <a:t>, </a:t>
            </a:r>
          </a:p>
          <a:p>
            <a:pPr marL="0" indent="0">
              <a:buNone/>
            </a:pPr>
            <a:r>
              <a:rPr lang="en-US" sz="2600" b="0" i="0" dirty="0">
                <a:solidFill>
                  <a:srgbClr val="202122"/>
                </a:solidFill>
                <a:effectLst/>
              </a:rPr>
              <a:t>	* </a:t>
            </a:r>
            <a:r>
              <a:rPr lang="en-US" sz="2600" i="0" u="sng" dirty="0">
                <a:solidFill>
                  <a:srgbClr val="0070C0"/>
                </a:solidFill>
                <a:effectLst/>
              </a:rPr>
              <a:t>Capital</a:t>
            </a:r>
            <a:r>
              <a:rPr lang="en-US" sz="2600" b="0" i="0" dirty="0">
                <a:solidFill>
                  <a:srgbClr val="202122"/>
                </a:solidFill>
                <a:effectLst/>
              </a:rPr>
              <a:t> and </a:t>
            </a:r>
            <a:r>
              <a:rPr lang="en-US" sz="2600" b="0" i="0" u="none" strike="noStrike" dirty="0">
                <a:solidFill>
                  <a:srgbClr val="0645AD"/>
                </a:solidFill>
                <a:effectLst/>
                <a:hlinkClick r:id="rId4" tooltip="Investment"/>
              </a:rPr>
              <a:t>investment</a:t>
            </a:r>
            <a:r>
              <a:rPr lang="en-US" sz="2600" b="0" i="0" dirty="0">
                <a:solidFill>
                  <a:srgbClr val="202122"/>
                </a:solidFill>
                <a:effectLst/>
              </a:rPr>
              <a:t> movements, </a:t>
            </a:r>
          </a:p>
          <a:p>
            <a:pPr marL="0" indent="0">
              <a:buNone/>
            </a:pPr>
            <a:r>
              <a:rPr lang="en-US" sz="2600" dirty="0">
                <a:solidFill>
                  <a:srgbClr val="202122"/>
                </a:solidFill>
              </a:rPr>
              <a:t>	</a:t>
            </a:r>
            <a:r>
              <a:rPr lang="en-US" sz="2600" b="0" i="0" dirty="0">
                <a:solidFill>
                  <a:srgbClr val="202122"/>
                </a:solidFill>
                <a:effectLst/>
              </a:rPr>
              <a:t>* </a:t>
            </a:r>
            <a:r>
              <a:rPr lang="en-US" sz="2600" b="0" i="0" u="sng" dirty="0">
                <a:solidFill>
                  <a:srgbClr val="0070C0"/>
                </a:solidFill>
                <a:effectLst/>
              </a:rPr>
              <a:t>Migration</a:t>
            </a:r>
            <a:r>
              <a:rPr lang="en-US" sz="2600" b="0" i="0" dirty="0">
                <a:solidFill>
                  <a:srgbClr val="202122"/>
                </a:solidFill>
                <a:effectLst/>
              </a:rPr>
              <a:t> and movement of people, </a:t>
            </a:r>
          </a:p>
          <a:p>
            <a:pPr marL="0" indent="0">
              <a:buNone/>
            </a:pPr>
            <a:r>
              <a:rPr lang="en-US" sz="2600" dirty="0">
                <a:solidFill>
                  <a:srgbClr val="202122"/>
                </a:solidFill>
              </a:rPr>
              <a:t>	* </a:t>
            </a:r>
            <a:r>
              <a:rPr lang="en-US" sz="2600" b="0" i="0" dirty="0">
                <a:solidFill>
                  <a:srgbClr val="202122"/>
                </a:solidFill>
                <a:effectLst/>
              </a:rPr>
              <a:t>the dissemination of </a:t>
            </a:r>
            <a:r>
              <a:rPr lang="en-US" sz="2600" b="0" i="0" u="sng" dirty="0">
                <a:solidFill>
                  <a:srgbClr val="0070C0"/>
                </a:solidFill>
                <a:effectLst/>
              </a:rPr>
              <a:t>knowledge</a:t>
            </a:r>
            <a:endParaRPr lang="en-US" sz="2600" b="0" i="0" u="sng" strike="noStrike" baseline="30000" dirty="0">
              <a:solidFill>
                <a:srgbClr val="0070C0"/>
              </a:solidFill>
              <a:effectLst/>
              <a:hlinkClick r:id="rId5"/>
            </a:endParaRPr>
          </a:p>
          <a:p>
            <a:pPr marL="0" indent="0">
              <a:buNone/>
            </a:pPr>
            <a:endParaRPr lang="en-US" sz="2600" baseline="30000" dirty="0">
              <a:solidFill>
                <a:srgbClr val="0645AD"/>
              </a:solidFill>
              <a:hlinkClick r:id="rId5"/>
            </a:endParaRPr>
          </a:p>
          <a:p>
            <a:pPr marL="0" indent="0">
              <a:buNone/>
            </a:pPr>
            <a:r>
              <a:rPr lang="en-US" sz="2600" b="0" i="0" dirty="0">
                <a:solidFill>
                  <a:srgbClr val="202122"/>
                </a:solidFill>
                <a:effectLst/>
              </a:rPr>
              <a:t> Globalizing processes affect and are affected by </a:t>
            </a:r>
            <a:r>
              <a:rPr lang="en-US" sz="2600" b="0" i="0" u="none" strike="noStrike" dirty="0">
                <a:solidFill>
                  <a:srgbClr val="0645AD"/>
                </a:solidFill>
                <a:effectLst/>
                <a:hlinkClick r:id="rId6" tooltip="Business"/>
              </a:rPr>
              <a:t>business</a:t>
            </a:r>
            <a:r>
              <a:rPr lang="en-US" sz="2600" b="0" i="0" dirty="0">
                <a:solidFill>
                  <a:srgbClr val="202122"/>
                </a:solidFill>
                <a:effectLst/>
              </a:rPr>
              <a:t> and </a:t>
            </a:r>
            <a:r>
              <a:rPr lang="en-US" sz="2600" b="0" i="0" u="none" strike="noStrike" dirty="0">
                <a:solidFill>
                  <a:srgbClr val="0645AD"/>
                </a:solidFill>
                <a:effectLst/>
                <a:hlinkClick r:id="rId7" tooltip="Employment"/>
              </a:rPr>
              <a:t>work</a:t>
            </a:r>
            <a:r>
              <a:rPr lang="en-US" sz="2600" b="0" i="0" dirty="0">
                <a:solidFill>
                  <a:srgbClr val="202122"/>
                </a:solidFill>
                <a:effectLst/>
              </a:rPr>
              <a:t> organization, economics, sociocultural resources, and the natural environment</a:t>
            </a:r>
            <a:endParaRPr lang="fr-FR" sz="2600" dirty="0"/>
          </a:p>
        </p:txBody>
      </p:sp>
      <p:sp>
        <p:nvSpPr>
          <p:cNvPr id="4" name="Shape 1054">
            <a:extLst>
              <a:ext uri="{FF2B5EF4-FFF2-40B4-BE49-F238E27FC236}">
                <a16:creationId xmlns:a16="http://schemas.microsoft.com/office/drawing/2014/main" id="{88DF9D46-D3A1-4502-9DCD-4C5DEA79318B}"/>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134781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59"/>
        <p:cNvGrpSpPr/>
        <p:nvPr/>
      </p:nvGrpSpPr>
      <p:grpSpPr>
        <a:xfrm>
          <a:off x="0" y="0"/>
          <a:ext cx="0" cy="0"/>
          <a:chOff x="0" y="0"/>
          <a:chExt cx="0" cy="0"/>
        </a:xfrm>
      </p:grpSpPr>
      <p:sp>
        <p:nvSpPr>
          <p:cNvPr id="1061" name="Shape 1061"/>
          <p:cNvSpPr txBox="1">
            <a:spLocks noGrp="1"/>
          </p:cNvSpPr>
          <p:nvPr>
            <p:ph type="body" idx="1"/>
          </p:nvPr>
        </p:nvSpPr>
        <p:spPr>
          <a:xfrm>
            <a:off x="157018" y="1600200"/>
            <a:ext cx="9744364"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3400" b="1" cap="small" dirty="0">
                <a:latin typeface="Calibri" panose="020F0502020204030204" pitchFamily="34" charset="0"/>
                <a:ea typeface="Century Schoolbook"/>
                <a:cs typeface="Calibri" panose="020F0502020204030204" pitchFamily="34" charset="0"/>
                <a:sym typeface="Century Schoolbook"/>
              </a:rPr>
              <a:t>2- The Globalization’s Impacts</a:t>
            </a:r>
          </a:p>
          <a:p>
            <a:pPr marL="0" indent="0">
              <a:spcBef>
                <a:spcPts val="0"/>
              </a:spcBef>
              <a:buClr>
                <a:schemeClr val="accent1"/>
              </a:buClr>
              <a:buSzPct val="70000"/>
              <a:buNone/>
            </a:pPr>
            <a:endParaRPr lang="en-US" sz="2400" b="1" dirty="0">
              <a:solidFill>
                <a:srgbClr val="0070C0"/>
              </a:solidFill>
              <a:latin typeface="Century Schoolbook"/>
              <a:ea typeface="Century Schoolbook"/>
              <a:cs typeface="Century Schoolbook"/>
              <a:sym typeface="Century Schoolbook"/>
            </a:endParaRPr>
          </a:p>
          <a:p>
            <a:pPr marL="274320" indent="-274320">
              <a:spcBef>
                <a:spcPts val="0"/>
              </a:spcBef>
              <a:buClr>
                <a:schemeClr val="accent1"/>
              </a:buClr>
              <a:buSzPct val="70000"/>
              <a:buFont typeface="Noto Sans Symbols"/>
              <a:buChar char="•"/>
            </a:pPr>
            <a:r>
              <a:rPr lang="en-US" sz="2400" b="1" dirty="0">
                <a:solidFill>
                  <a:srgbClr val="0070C0"/>
                </a:solidFill>
                <a:latin typeface="Century Schoolbook"/>
                <a:ea typeface="Century Schoolbook"/>
                <a:cs typeface="Century Schoolbook"/>
                <a:sym typeface="Century Schoolbook"/>
              </a:rPr>
              <a:t>Economic impact</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Improvement in standard of living</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Increased competition among nations</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Widening income gap between the rich and poor</a:t>
            </a:r>
          </a:p>
          <a:p>
            <a:pPr marL="274320" indent="-274320">
              <a:spcBef>
                <a:spcPts val="600"/>
              </a:spcBef>
              <a:buClr>
                <a:schemeClr val="accent1"/>
              </a:buClr>
              <a:buSzPct val="70000"/>
              <a:buFont typeface="Noto Sans Symbols"/>
              <a:buChar char="•"/>
            </a:pPr>
            <a:r>
              <a:rPr lang="en-US" sz="2400" b="1" dirty="0">
                <a:solidFill>
                  <a:srgbClr val="0070C0"/>
                </a:solidFill>
                <a:latin typeface="Century Schoolbook"/>
                <a:ea typeface="Century Schoolbook"/>
                <a:cs typeface="Century Schoolbook"/>
                <a:sym typeface="Century Schoolbook"/>
              </a:rPr>
              <a:t>Social impact</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Increased awareness of foreign cultures</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Loss of local culture</a:t>
            </a:r>
          </a:p>
          <a:p>
            <a:pPr marL="274320" indent="-274320">
              <a:spcBef>
                <a:spcPts val="600"/>
              </a:spcBef>
              <a:buClr>
                <a:schemeClr val="accent1"/>
              </a:buClr>
              <a:buSzPct val="70000"/>
              <a:buFont typeface="Noto Sans Symbols"/>
              <a:buChar char="•"/>
            </a:pPr>
            <a:r>
              <a:rPr lang="en-US" sz="2400" b="1" dirty="0">
                <a:solidFill>
                  <a:srgbClr val="0070C0"/>
                </a:solidFill>
                <a:latin typeface="Century Schoolbook"/>
                <a:ea typeface="Century Schoolbook"/>
                <a:cs typeface="Century Schoolbook"/>
                <a:sym typeface="Century Schoolbook"/>
              </a:rPr>
              <a:t>Environmental impact</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Environmental degradation</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Environmental management</a:t>
            </a: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
        <p:nvSpPr>
          <p:cNvPr id="6" name="Shape 1054">
            <a:extLst>
              <a:ext uri="{FF2B5EF4-FFF2-40B4-BE49-F238E27FC236}">
                <a16:creationId xmlns:a16="http://schemas.microsoft.com/office/drawing/2014/main" id="{410EEC86-BD11-4844-B675-AB527BB09965}"/>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27"/>
        <p:cNvGrpSpPr/>
        <p:nvPr/>
      </p:nvGrpSpPr>
      <p:grpSpPr>
        <a:xfrm>
          <a:off x="0" y="0"/>
          <a:ext cx="0" cy="0"/>
          <a:chOff x="0" y="0"/>
          <a:chExt cx="0" cy="0"/>
        </a:xfrm>
      </p:grpSpPr>
      <p:pic>
        <p:nvPicPr>
          <p:cNvPr id="1028" name="Shape 1028" descr="$0$"/>
          <p:cNvPicPr preferRelativeResize="0"/>
          <p:nvPr/>
        </p:nvPicPr>
        <p:blipFill rotWithShape="1">
          <a:blip r:embed="rId3">
            <a:alphaModFix/>
          </a:blip>
          <a:srcRect/>
          <a:stretch/>
        </p:blipFill>
        <p:spPr>
          <a:xfrm>
            <a:off x="0" y="1662544"/>
            <a:ext cx="9901382" cy="5195455"/>
          </a:xfrm>
          <a:prstGeom prst="rect">
            <a:avLst/>
          </a:prstGeom>
          <a:noFill/>
          <a:ln>
            <a:noFill/>
          </a:ln>
        </p:spPr>
      </p:pic>
      <p:sp>
        <p:nvSpPr>
          <p:cNvPr id="1029" name="Shape 1029" descr="     "/>
          <p:cNvSpPr/>
          <p:nvPr/>
        </p:nvSpPr>
        <p:spPr>
          <a:xfrm>
            <a:off x="1679575" y="-144463"/>
            <a:ext cx="304800" cy="304800"/>
          </a:xfrm>
          <a:prstGeom prst="rect">
            <a:avLst/>
          </a:prstGeom>
          <a:noFill/>
          <a:ln>
            <a:noFill/>
          </a:ln>
        </p:spPr>
        <p:txBody>
          <a:bodyPr wrap="square" lIns="91425" tIns="45700" rIns="91425" bIns="45700" anchor="t" anchorCtr="0">
            <a:noAutofit/>
          </a:bodyPr>
          <a:lstStyle/>
          <a:p>
            <a:endParaRPr>
              <a:solidFill>
                <a:schemeClr val="dk1"/>
              </a:solidFill>
              <a:latin typeface="Century Schoolbook"/>
              <a:ea typeface="Century Schoolbook"/>
              <a:cs typeface="Century Schoolbook"/>
              <a:sym typeface="Century Schoolbook"/>
            </a:endParaRPr>
          </a:p>
        </p:txBody>
      </p:sp>
      <p:sp>
        <p:nvSpPr>
          <p:cNvPr id="5" name="ZoneTexte 4">
            <a:extLst>
              <a:ext uri="{FF2B5EF4-FFF2-40B4-BE49-F238E27FC236}">
                <a16:creationId xmlns:a16="http://schemas.microsoft.com/office/drawing/2014/main" id="{CF8CC3D7-BFC7-4247-89B7-533BF2EE9025}"/>
              </a:ext>
            </a:extLst>
          </p:cNvPr>
          <p:cNvSpPr txBox="1"/>
          <p:nvPr/>
        </p:nvSpPr>
        <p:spPr>
          <a:xfrm>
            <a:off x="3168073" y="701375"/>
            <a:ext cx="6096000" cy="369332"/>
          </a:xfrm>
          <a:prstGeom prst="rect">
            <a:avLst/>
          </a:prstGeom>
          <a:noFill/>
        </p:spPr>
        <p:txBody>
          <a:bodyPr wrap="square">
            <a:spAutoFit/>
          </a:bodyPr>
          <a:lstStyle/>
          <a:p>
            <a:r>
              <a:rPr lang="fr-FR" sz="1800" b="1" dirty="0">
                <a:solidFill>
                  <a:schemeClr val="dk2"/>
                </a:solidFill>
                <a:latin typeface="Century Schoolbook"/>
                <a:ea typeface="Century Schoolbook"/>
                <a:cs typeface="Century Schoolbook"/>
                <a:sym typeface="Century Schoolbook"/>
              </a:rPr>
              <a:t>Globalisation</a:t>
            </a:r>
            <a:endParaRPr lang="fr-FR" dirty="0"/>
          </a:p>
        </p:txBody>
      </p:sp>
      <p:sp>
        <p:nvSpPr>
          <p:cNvPr id="6" name="Shape 1054">
            <a:extLst>
              <a:ext uri="{FF2B5EF4-FFF2-40B4-BE49-F238E27FC236}">
                <a16:creationId xmlns:a16="http://schemas.microsoft.com/office/drawing/2014/main" id="{0759AE9B-130F-4DEB-A88A-07D172A175A3}"/>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5861243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46"/>
        <p:cNvGrpSpPr/>
        <p:nvPr/>
      </p:nvGrpSpPr>
      <p:grpSpPr>
        <a:xfrm>
          <a:off x="0" y="0"/>
          <a:ext cx="0" cy="0"/>
          <a:chOff x="0" y="0"/>
          <a:chExt cx="0" cy="0"/>
        </a:xfrm>
      </p:grpSpPr>
      <p:sp>
        <p:nvSpPr>
          <p:cNvPr id="1148" name="Shape 1148"/>
          <p:cNvSpPr txBox="1">
            <a:spLocks noGrp="1"/>
          </p:cNvSpPr>
          <p:nvPr>
            <p:ph type="body" idx="1"/>
          </p:nvPr>
        </p:nvSpPr>
        <p:spPr>
          <a:xfrm>
            <a:off x="217053" y="2625437"/>
            <a:ext cx="9665855" cy="48738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Low transport costs, containerization </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Telecommunications</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Internet</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Low trade barriers</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Political stability</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Increasing role of TNCs</a:t>
            </a:r>
          </a:p>
        </p:txBody>
      </p:sp>
      <p:sp>
        <p:nvSpPr>
          <p:cNvPr id="5" name="ZoneTexte 4">
            <a:extLst>
              <a:ext uri="{FF2B5EF4-FFF2-40B4-BE49-F238E27FC236}">
                <a16:creationId xmlns:a16="http://schemas.microsoft.com/office/drawing/2014/main" id="{A669D32B-6210-4FD5-9096-F479B02051BF}"/>
              </a:ext>
            </a:extLst>
          </p:cNvPr>
          <p:cNvSpPr txBox="1"/>
          <p:nvPr/>
        </p:nvSpPr>
        <p:spPr>
          <a:xfrm>
            <a:off x="1089890" y="1836871"/>
            <a:ext cx="7841673" cy="492443"/>
          </a:xfrm>
          <a:prstGeom prst="rect">
            <a:avLst/>
          </a:prstGeom>
          <a:noFill/>
        </p:spPr>
        <p:txBody>
          <a:bodyPr wrap="square">
            <a:spAutoFit/>
          </a:bodyPr>
          <a:lstStyle/>
          <a:p>
            <a:r>
              <a:rPr lang="en-US" sz="2600" b="1" cap="small" dirty="0">
                <a:latin typeface="Calibri" panose="020F0502020204030204" pitchFamily="34" charset="0"/>
                <a:ea typeface="Century Schoolbook"/>
                <a:cs typeface="Calibri" panose="020F0502020204030204" pitchFamily="34" charset="0"/>
                <a:sym typeface="Century Schoolbook"/>
              </a:rPr>
              <a:t>3- Factors which help the spread of </a:t>
            </a:r>
            <a:r>
              <a:rPr lang="en-US" sz="2600" b="1" cap="small" dirty="0" err="1">
                <a:latin typeface="Calibri" panose="020F0502020204030204" pitchFamily="34" charset="0"/>
                <a:ea typeface="Century Schoolbook"/>
                <a:cs typeface="Calibri" panose="020F0502020204030204" pitchFamily="34" charset="0"/>
                <a:sym typeface="Century Schoolbook"/>
              </a:rPr>
              <a:t>globalisation</a:t>
            </a:r>
            <a:endParaRPr lang="fr-FR" sz="2600" b="1" dirty="0">
              <a:latin typeface="Calibri" panose="020F0502020204030204" pitchFamily="34" charset="0"/>
              <a:cs typeface="Calibri" panose="020F0502020204030204" pitchFamily="34" charset="0"/>
            </a:endParaRPr>
          </a:p>
        </p:txBody>
      </p:sp>
      <p:sp>
        <p:nvSpPr>
          <p:cNvPr id="6" name="Shape 1054">
            <a:extLst>
              <a:ext uri="{FF2B5EF4-FFF2-40B4-BE49-F238E27FC236}">
                <a16:creationId xmlns:a16="http://schemas.microsoft.com/office/drawing/2014/main" id="{D364C043-7DDE-4E53-AC31-5CE9A04813ED}"/>
              </a:ext>
            </a:extLst>
          </p:cNvPr>
          <p:cNvSpPr txBox="1">
            <a:spLocks noGrp="1"/>
          </p:cNvSpPr>
          <p:nvPr>
            <p:ph type="title"/>
          </p:nvPr>
        </p:nvSpPr>
        <p:spPr>
          <a:xfrm>
            <a:off x="1981200" y="274638"/>
            <a:ext cx="7467600" cy="1143000"/>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52B2768-EE84-40BA-8EED-559877CA419C}"/>
              </a:ext>
            </a:extLst>
          </p:cNvPr>
          <p:cNvSpPr>
            <a:spLocks noGrp="1"/>
          </p:cNvSpPr>
          <p:nvPr>
            <p:ph idx="1"/>
          </p:nvPr>
        </p:nvSpPr>
        <p:spPr>
          <a:xfrm>
            <a:off x="193964" y="1825625"/>
            <a:ext cx="9698181" cy="4351338"/>
          </a:xfrm>
        </p:spPr>
        <p:txBody>
          <a:bodyPr>
            <a:normAutofit/>
          </a:bodyPr>
          <a:lstStyle/>
          <a:p>
            <a:pPr marL="0" indent="0">
              <a:buNone/>
            </a:pPr>
            <a:r>
              <a:rPr lang="en-US" b="1" dirty="0">
                <a:effectLst/>
                <a:latin typeface="Calibri" panose="020F0502020204030204" pitchFamily="34" charset="0"/>
                <a:ea typeface="Calibri" panose="020F0502020204030204" pitchFamily="34" charset="0"/>
              </a:rPr>
              <a:t>4- Specialization</a:t>
            </a:r>
          </a:p>
          <a:p>
            <a:pPr algn="just"/>
            <a:r>
              <a:rPr lang="en-US" sz="2600" b="1" dirty="0">
                <a:solidFill>
                  <a:srgbClr val="FF0000"/>
                </a:solidFill>
              </a:rPr>
              <a:t>Specialization</a:t>
            </a:r>
            <a:r>
              <a:rPr lang="en-US" sz="2600" dirty="0"/>
              <a:t> is a method of production whereby an entity focuses on the production of a limited scope of goods to gain a greater degree of efficiency. Many countries, for example, specialize in producing the goods and services that are native to their part of the world, and they trade them for other goods and services.</a:t>
            </a:r>
          </a:p>
          <a:p>
            <a:pPr marL="0" indent="0" algn="just">
              <a:buNone/>
            </a:pPr>
            <a:endParaRPr lang="en-US" sz="2600" dirty="0"/>
          </a:p>
          <a:p>
            <a:pPr algn="just"/>
            <a:r>
              <a:rPr lang="en-US" sz="2600" dirty="0"/>
              <a:t>This specialization is thus the basis of global trade, as few countries have enough production capacity to be completely self-sustaining.</a:t>
            </a:r>
            <a:endParaRPr lang="fr-FR" sz="2600" dirty="0"/>
          </a:p>
        </p:txBody>
      </p:sp>
      <p:sp>
        <p:nvSpPr>
          <p:cNvPr id="4" name="Shape 1054">
            <a:extLst>
              <a:ext uri="{FF2B5EF4-FFF2-40B4-BE49-F238E27FC236}">
                <a16:creationId xmlns:a16="http://schemas.microsoft.com/office/drawing/2014/main" id="{7120F2E7-61E7-4CA7-B13B-E6E2676EF2A0}"/>
              </a:ext>
            </a:extLst>
          </p:cNvPr>
          <p:cNvSpPr txBox="1">
            <a:spLocks noGrp="1"/>
          </p:cNvSpPr>
          <p:nvPr>
            <p:ph type="title"/>
          </p:nvPr>
        </p:nvSpPr>
        <p:spPr>
          <a:xfrm>
            <a:off x="2216727" y="365125"/>
            <a:ext cx="7222838" cy="9649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827851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051DE7B-F636-43DF-84F5-7C387BD8C570}"/>
              </a:ext>
            </a:extLst>
          </p:cNvPr>
          <p:cNvSpPr>
            <a:spLocks noGrp="1"/>
          </p:cNvSpPr>
          <p:nvPr>
            <p:ph idx="1"/>
          </p:nvPr>
        </p:nvSpPr>
        <p:spPr>
          <a:xfrm>
            <a:off x="120073" y="1690688"/>
            <a:ext cx="9956801" cy="4486275"/>
          </a:xfrm>
        </p:spPr>
        <p:txBody>
          <a:bodyPr>
            <a:normAutofit fontScale="92500" lnSpcReduction="20000"/>
          </a:bodyPr>
          <a:lstStyle/>
          <a:p>
            <a:pPr marL="0" indent="0" algn="l">
              <a:buNone/>
            </a:pPr>
            <a:endParaRPr lang="en-US" b="0" i="0" dirty="0">
              <a:solidFill>
                <a:srgbClr val="111111"/>
              </a:solidFill>
              <a:effectLst/>
            </a:endParaRPr>
          </a:p>
          <a:p>
            <a:pPr marL="0" indent="0">
              <a:buNone/>
            </a:pPr>
            <a:r>
              <a:rPr lang="fr-FR" sz="3000" b="1" i="0" dirty="0">
                <a:solidFill>
                  <a:srgbClr val="111111"/>
                </a:solidFill>
                <a:effectLst/>
              </a:rPr>
              <a:t>5- Comparative </a:t>
            </a:r>
            <a:r>
              <a:rPr lang="fr-FR" sz="3000" b="1" i="0" dirty="0" err="1">
                <a:solidFill>
                  <a:srgbClr val="111111"/>
                </a:solidFill>
                <a:effectLst/>
              </a:rPr>
              <a:t>Advantage</a:t>
            </a:r>
            <a:endParaRPr lang="fr-FR" sz="3000" b="1" i="0" dirty="0">
              <a:solidFill>
                <a:srgbClr val="111111"/>
              </a:solidFill>
              <a:effectLst/>
            </a:endParaRPr>
          </a:p>
          <a:p>
            <a:pPr algn="just">
              <a:buFont typeface="Arial" panose="020B0604020202020204" pitchFamily="34" charset="0"/>
              <a:buChar char="•"/>
            </a:pPr>
            <a:r>
              <a:rPr lang="en-US" b="1" i="0" dirty="0">
                <a:solidFill>
                  <a:srgbClr val="FF0000"/>
                </a:solidFill>
                <a:effectLst/>
              </a:rPr>
              <a:t>Comparative advantage </a:t>
            </a:r>
            <a:r>
              <a:rPr lang="en-US" b="0" i="0" dirty="0">
                <a:solidFill>
                  <a:srgbClr val="111111"/>
                </a:solidFill>
                <a:effectLst/>
              </a:rPr>
              <a:t>is an economy's ability to produce a particular good or service at a lower opportunity cost than its trading partners.</a:t>
            </a:r>
          </a:p>
          <a:p>
            <a:pPr algn="just">
              <a:buFont typeface="Arial" panose="020B0604020202020204" pitchFamily="34" charset="0"/>
              <a:buChar char="•"/>
            </a:pPr>
            <a:r>
              <a:rPr lang="en-US" b="0" i="0" dirty="0">
                <a:solidFill>
                  <a:srgbClr val="111111"/>
                </a:solidFill>
                <a:effectLst/>
              </a:rPr>
              <a:t>The theory of comparative advantage introduces opportunity cost as a factor for analysis in choosing between different options for production.</a:t>
            </a:r>
          </a:p>
          <a:p>
            <a:pPr algn="just">
              <a:buFont typeface="Arial" panose="020B0604020202020204" pitchFamily="34" charset="0"/>
              <a:buChar char="•"/>
            </a:pPr>
            <a:r>
              <a:rPr lang="en-US" b="0" i="0" dirty="0">
                <a:solidFill>
                  <a:srgbClr val="111111"/>
                </a:solidFill>
                <a:effectLst/>
              </a:rPr>
              <a:t>Comparative advantage suggests that countries will engage in trade with one another, exporting the goods that they have a relative advantage in.</a:t>
            </a:r>
          </a:p>
          <a:p>
            <a:pPr algn="just">
              <a:buFont typeface="Arial" panose="020B0604020202020204" pitchFamily="34" charset="0"/>
              <a:buChar char="•"/>
            </a:pPr>
            <a:r>
              <a:rPr lang="en-US" b="1" i="0" dirty="0">
                <a:solidFill>
                  <a:srgbClr val="FF0000"/>
                </a:solidFill>
                <a:effectLst/>
              </a:rPr>
              <a:t>Absolute advantage </a:t>
            </a:r>
            <a:r>
              <a:rPr lang="en-US" b="0" i="0" dirty="0">
                <a:solidFill>
                  <a:srgbClr val="111111"/>
                </a:solidFill>
                <a:effectLst/>
              </a:rPr>
              <a:t>refers to the uncontested superiority of a country to produce a particular good better.</a:t>
            </a:r>
          </a:p>
          <a:p>
            <a:pPr marL="0" indent="0">
              <a:buNone/>
            </a:pPr>
            <a:endParaRPr lang="fr-FR" dirty="0"/>
          </a:p>
        </p:txBody>
      </p:sp>
      <p:sp>
        <p:nvSpPr>
          <p:cNvPr id="4" name="Shape 1054">
            <a:extLst>
              <a:ext uri="{FF2B5EF4-FFF2-40B4-BE49-F238E27FC236}">
                <a16:creationId xmlns:a16="http://schemas.microsoft.com/office/drawing/2014/main" id="{DC40F40B-77FF-4657-8E5F-D34214C6D924}"/>
              </a:ext>
            </a:extLst>
          </p:cNvPr>
          <p:cNvSpPr txBox="1">
            <a:spLocks noGrp="1"/>
          </p:cNvSpPr>
          <p:nvPr>
            <p:ph type="title"/>
          </p:nvPr>
        </p:nvSpPr>
        <p:spPr>
          <a:xfrm>
            <a:off x="2549236" y="365125"/>
            <a:ext cx="7065819" cy="900257"/>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0648422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2D13DE-ABA9-403B-A1AE-D766F8C7F94D}"/>
              </a:ext>
            </a:extLst>
          </p:cNvPr>
          <p:cNvSpPr>
            <a:spLocks noGrp="1"/>
          </p:cNvSpPr>
          <p:nvPr>
            <p:ph type="title"/>
          </p:nvPr>
        </p:nvSpPr>
        <p:spPr>
          <a:xfrm>
            <a:off x="2355272" y="383597"/>
            <a:ext cx="7583055" cy="1325563"/>
          </a:xfrm>
        </p:spPr>
        <p:txBody>
          <a:bodyPr/>
          <a:lstStyle/>
          <a:p>
            <a:r>
              <a:rPr lang="fr-FR" sz="4000" b="1" dirty="0">
                <a:solidFill>
                  <a:schemeClr val="bg1"/>
                </a:solidFill>
                <a:latin typeface="Calibri" panose="020F0502020204030204" pitchFamily="34" charset="0"/>
                <a:cs typeface="Calibri" panose="020F0502020204030204" pitchFamily="34" charset="0"/>
              </a:rPr>
              <a:t>II-The Human </a:t>
            </a:r>
            <a:r>
              <a:rPr lang="fr-FR" sz="4000" b="1" dirty="0" err="1">
                <a:solidFill>
                  <a:schemeClr val="bg1"/>
                </a:solidFill>
                <a:latin typeface="Calibri" panose="020F0502020204030204" pitchFamily="34" charset="0"/>
                <a:cs typeface="Calibri" panose="020F0502020204030204" pitchFamily="34" charset="0"/>
              </a:rPr>
              <a:t>Development</a:t>
            </a:r>
            <a:br>
              <a:rPr lang="fr-FR" b="1" dirty="0">
                <a:solidFill>
                  <a:srgbClr val="FF0000"/>
                </a:solidFill>
              </a:rPr>
            </a:br>
            <a:endParaRPr lang="fr-FR" dirty="0"/>
          </a:p>
        </p:txBody>
      </p:sp>
      <p:sp>
        <p:nvSpPr>
          <p:cNvPr id="3" name="Espace réservé du contenu 2">
            <a:extLst>
              <a:ext uri="{FF2B5EF4-FFF2-40B4-BE49-F238E27FC236}">
                <a16:creationId xmlns:a16="http://schemas.microsoft.com/office/drawing/2014/main" id="{25EF427B-69B8-42E4-A844-0BE86C54C236}"/>
              </a:ext>
            </a:extLst>
          </p:cNvPr>
          <p:cNvSpPr>
            <a:spLocks noGrp="1"/>
          </p:cNvSpPr>
          <p:nvPr>
            <p:ph idx="1"/>
          </p:nvPr>
        </p:nvSpPr>
        <p:spPr>
          <a:xfrm>
            <a:off x="110836" y="1825625"/>
            <a:ext cx="9827491" cy="4351338"/>
          </a:xfrm>
        </p:spPr>
        <p:txBody>
          <a:bodyPr>
            <a:normAutofit fontScale="92500" lnSpcReduction="10000"/>
          </a:bodyPr>
          <a:lstStyle/>
          <a:p>
            <a:pPr marL="0" indent="0">
              <a:buNone/>
            </a:pPr>
            <a:r>
              <a:rPr lang="fr-FR" b="1" dirty="0"/>
              <a:t>II-The Human </a:t>
            </a:r>
            <a:r>
              <a:rPr lang="fr-FR" b="1" dirty="0" err="1"/>
              <a:t>Development</a:t>
            </a:r>
            <a:endParaRPr lang="fr-FR" b="1" dirty="0"/>
          </a:p>
          <a:p>
            <a:pPr marL="0" indent="0">
              <a:buNone/>
            </a:pPr>
            <a:endParaRPr lang="fr-FR" b="0" i="0" dirty="0">
              <a:solidFill>
                <a:srgbClr val="202124"/>
              </a:solidFill>
              <a:effectLst/>
              <a:cs typeface="Helvetica Neue"/>
            </a:endParaRPr>
          </a:p>
          <a:p>
            <a:r>
              <a:rPr lang="en-US" b="0" i="0" dirty="0">
                <a:solidFill>
                  <a:srgbClr val="202124"/>
                </a:solidFill>
                <a:effectLst/>
                <a:cs typeface="Helvetica Neue"/>
              </a:rPr>
              <a:t>Human development is defined as </a:t>
            </a:r>
            <a:r>
              <a:rPr lang="en-US" b="1" i="0" dirty="0">
                <a:solidFill>
                  <a:srgbClr val="202124"/>
                </a:solidFill>
                <a:effectLst/>
                <a:cs typeface="Helvetica Neue"/>
              </a:rPr>
              <a:t>the process of enlarging people's freedoms and opportunities and improving their well-being</a:t>
            </a:r>
            <a:r>
              <a:rPr lang="en-US" b="0" i="0" dirty="0">
                <a:solidFill>
                  <a:srgbClr val="202124"/>
                </a:solidFill>
                <a:effectLst/>
                <a:cs typeface="Helvetica Neue"/>
              </a:rPr>
              <a:t>. ... Central to the human development approach is the concept of capabilities. </a:t>
            </a:r>
          </a:p>
          <a:p>
            <a:pPr marL="0" indent="0">
              <a:buNone/>
            </a:pPr>
            <a:endParaRPr lang="en-US" b="0" i="0" dirty="0">
              <a:solidFill>
                <a:srgbClr val="202124"/>
              </a:solidFill>
              <a:effectLst/>
              <a:cs typeface="Helvetica Neue"/>
            </a:endParaRPr>
          </a:p>
          <a:p>
            <a:r>
              <a:rPr lang="en-US" b="0" i="0" dirty="0">
                <a:solidFill>
                  <a:srgbClr val="202124"/>
                </a:solidFill>
                <a:effectLst/>
                <a:cs typeface="Helvetica Neue"/>
              </a:rPr>
              <a:t>Capabilities, what people can do and what they can become, are the equipment one has to pursue a life of value.</a:t>
            </a:r>
          </a:p>
          <a:p>
            <a:pPr marL="0" indent="0">
              <a:buNone/>
            </a:pPr>
            <a:br>
              <a:rPr lang="en-US" b="0" i="0" dirty="0">
                <a:solidFill>
                  <a:srgbClr val="202124"/>
                </a:solidFill>
                <a:effectLst/>
                <a:latin typeface="Helvetica Neue"/>
              </a:rPr>
            </a:br>
            <a:endParaRPr lang="fr-FR" dirty="0"/>
          </a:p>
        </p:txBody>
      </p:sp>
    </p:spTree>
    <p:extLst>
      <p:ext uri="{BB962C8B-B14F-4D97-AF65-F5344CB8AC3E}">
        <p14:creationId xmlns:p14="http://schemas.microsoft.com/office/powerpoint/2010/main" val="1169631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72AB1E-F192-4E5B-B019-135116D2C53E}"/>
              </a:ext>
            </a:extLst>
          </p:cNvPr>
          <p:cNvSpPr>
            <a:spLocks noGrp="1"/>
          </p:cNvSpPr>
          <p:nvPr>
            <p:ph idx="1"/>
          </p:nvPr>
        </p:nvSpPr>
        <p:spPr>
          <a:xfrm>
            <a:off x="203200" y="1542473"/>
            <a:ext cx="9753600" cy="4634490"/>
          </a:xfrm>
        </p:spPr>
        <p:txBody>
          <a:bodyPr>
            <a:normAutofit/>
          </a:bodyPr>
          <a:lstStyle/>
          <a:p>
            <a:pPr algn="just"/>
            <a:r>
              <a:rPr lang="fr-FR" dirty="0"/>
              <a:t>This Human </a:t>
            </a:r>
            <a:r>
              <a:rPr lang="fr-FR" dirty="0" err="1"/>
              <a:t>Development</a:t>
            </a:r>
            <a:r>
              <a:rPr lang="fr-FR" dirty="0"/>
              <a:t> can </a:t>
            </a:r>
            <a:r>
              <a:rPr lang="fr-FR" dirty="0" err="1"/>
              <a:t>be</a:t>
            </a:r>
            <a:r>
              <a:rPr lang="fr-FR" dirty="0"/>
              <a:t> </a:t>
            </a:r>
            <a:r>
              <a:rPr lang="fr-FR" dirty="0" err="1"/>
              <a:t>calculated</a:t>
            </a:r>
            <a:r>
              <a:rPr lang="fr-FR" dirty="0"/>
              <a:t> with </a:t>
            </a:r>
            <a:r>
              <a:rPr lang="en-US" sz="2600" b="1" i="0" dirty="0">
                <a:solidFill>
                  <a:srgbClr val="FF0000"/>
                </a:solidFill>
                <a:effectLst/>
              </a:rPr>
              <a:t>The Human Development Index </a:t>
            </a:r>
            <a:r>
              <a:rPr lang="en-US" sz="2600" b="0" i="0" dirty="0">
                <a:solidFill>
                  <a:srgbClr val="000000"/>
                </a:solidFill>
                <a:effectLst/>
              </a:rPr>
              <a:t>(</a:t>
            </a:r>
            <a:r>
              <a:rPr lang="en-US" sz="2600" b="1" i="0" dirty="0">
                <a:solidFill>
                  <a:srgbClr val="FF0000"/>
                </a:solidFill>
                <a:effectLst/>
              </a:rPr>
              <a:t>HDI</a:t>
            </a:r>
            <a:r>
              <a:rPr lang="en-US" sz="2600" b="0" i="0" dirty="0">
                <a:solidFill>
                  <a:srgbClr val="000000"/>
                </a:solidFill>
                <a:effectLst/>
              </a:rPr>
              <a:t>) which is a summary measure of average </a:t>
            </a:r>
          </a:p>
          <a:p>
            <a:pPr marL="0" indent="0" algn="just">
              <a:buNone/>
            </a:pPr>
            <a:r>
              <a:rPr lang="en-US" sz="2600" b="0" i="0" dirty="0">
                <a:solidFill>
                  <a:srgbClr val="000000"/>
                </a:solidFill>
                <a:effectLst/>
              </a:rPr>
              <a:t>achievement in key dimensions of human development:</a:t>
            </a:r>
          </a:p>
          <a:p>
            <a:pPr marL="0" indent="0" algn="just">
              <a:buNone/>
            </a:pPr>
            <a:r>
              <a:rPr lang="en-US" sz="2600" dirty="0">
                <a:solidFill>
                  <a:srgbClr val="000000"/>
                </a:solidFill>
              </a:rPr>
              <a:t>	*</a:t>
            </a:r>
            <a:r>
              <a:rPr lang="en-US" sz="2600" b="0" i="0" dirty="0">
                <a:solidFill>
                  <a:srgbClr val="000000"/>
                </a:solidFill>
                <a:effectLst/>
              </a:rPr>
              <a:t> a long and healthy life, </a:t>
            </a:r>
          </a:p>
          <a:p>
            <a:pPr marL="0" indent="0" algn="just">
              <a:buNone/>
            </a:pPr>
            <a:r>
              <a:rPr lang="en-US" sz="2600" dirty="0">
                <a:solidFill>
                  <a:srgbClr val="000000"/>
                </a:solidFill>
              </a:rPr>
              <a:t>	* </a:t>
            </a:r>
            <a:r>
              <a:rPr lang="en-US" sz="2600" b="0" i="0" dirty="0">
                <a:solidFill>
                  <a:srgbClr val="000000"/>
                </a:solidFill>
                <a:effectLst/>
              </a:rPr>
              <a:t>being knowledgeable and </a:t>
            </a:r>
          </a:p>
          <a:p>
            <a:pPr marL="0" indent="0" algn="just">
              <a:buNone/>
            </a:pPr>
            <a:r>
              <a:rPr lang="en-US" sz="2600" dirty="0">
                <a:solidFill>
                  <a:srgbClr val="000000"/>
                </a:solidFill>
              </a:rPr>
              <a:t>	* </a:t>
            </a:r>
            <a:r>
              <a:rPr lang="en-US" sz="2600" b="0" i="0" dirty="0">
                <a:solidFill>
                  <a:srgbClr val="000000"/>
                </a:solidFill>
                <a:effectLst/>
              </a:rPr>
              <a:t>have a decent standard of living. </a:t>
            </a:r>
          </a:p>
        </p:txBody>
      </p:sp>
      <p:sp>
        <p:nvSpPr>
          <p:cNvPr id="6" name="Titre 1">
            <a:extLst>
              <a:ext uri="{FF2B5EF4-FFF2-40B4-BE49-F238E27FC236}">
                <a16:creationId xmlns:a16="http://schemas.microsoft.com/office/drawing/2014/main" id="{DC89F45D-B04B-4CBC-93BB-50D1B9F5ABCA}"/>
              </a:ext>
            </a:extLst>
          </p:cNvPr>
          <p:cNvSpPr>
            <a:spLocks noGrp="1"/>
          </p:cNvSpPr>
          <p:nvPr>
            <p:ph type="title"/>
          </p:nvPr>
        </p:nvSpPr>
        <p:spPr>
          <a:xfrm>
            <a:off x="2364508" y="498764"/>
            <a:ext cx="7222837" cy="951346"/>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II-The Human </a:t>
            </a:r>
            <a:r>
              <a:rPr lang="fr-FR" sz="4000" b="1" dirty="0" err="1">
                <a:solidFill>
                  <a:schemeClr val="bg1"/>
                </a:solidFill>
                <a:latin typeface="Calibri" panose="020F0502020204030204" pitchFamily="34" charset="0"/>
                <a:cs typeface="Calibri" panose="020F0502020204030204" pitchFamily="34" charset="0"/>
              </a:rPr>
              <a:t>Development</a:t>
            </a:r>
            <a:br>
              <a:rPr lang="fr-FR" b="1" dirty="0">
                <a:solidFill>
                  <a:srgbClr val="FF0000"/>
                </a:solidFill>
              </a:rPr>
            </a:br>
            <a:endParaRPr lang="fr-FR" dirty="0"/>
          </a:p>
        </p:txBody>
      </p:sp>
    </p:spTree>
    <p:extLst>
      <p:ext uri="{BB962C8B-B14F-4D97-AF65-F5344CB8AC3E}">
        <p14:creationId xmlns:p14="http://schemas.microsoft.com/office/powerpoint/2010/main" val="37270588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0DE445AF-8FE9-405B-BCBC-5BD9B402B963}"/>
              </a:ext>
            </a:extLst>
          </p:cNvPr>
          <p:cNvSpPr>
            <a:spLocks noGrp="1"/>
          </p:cNvSpPr>
          <p:nvPr>
            <p:ph type="title"/>
          </p:nvPr>
        </p:nvSpPr>
        <p:spPr>
          <a:xfrm>
            <a:off x="2382982" y="653328"/>
            <a:ext cx="7269018" cy="704418"/>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II-The Human </a:t>
            </a:r>
            <a:r>
              <a:rPr lang="fr-FR" sz="4000" b="1" dirty="0" err="1">
                <a:solidFill>
                  <a:schemeClr val="bg1"/>
                </a:solidFill>
                <a:latin typeface="Calibri" panose="020F0502020204030204" pitchFamily="34" charset="0"/>
                <a:cs typeface="Calibri" panose="020F0502020204030204" pitchFamily="34" charset="0"/>
              </a:rPr>
              <a:t>Development</a:t>
            </a:r>
            <a:br>
              <a:rPr lang="fr-FR" b="1" dirty="0">
                <a:solidFill>
                  <a:srgbClr val="FF0000"/>
                </a:solidFill>
              </a:rPr>
            </a:br>
            <a:endParaRPr lang="fr-FR" dirty="0"/>
          </a:p>
        </p:txBody>
      </p:sp>
      <p:pic>
        <p:nvPicPr>
          <p:cNvPr id="1026" name="Picture 2" descr="The Basque Country is in 12th position in the global country ranking of the 2020  Human Development Index">
            <a:extLst>
              <a:ext uri="{FF2B5EF4-FFF2-40B4-BE49-F238E27FC236}">
                <a16:creationId xmlns:a16="http://schemas.microsoft.com/office/drawing/2014/main" id="{D76FF325-DFA7-440B-995C-FEA57B94725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74619"/>
            <a:ext cx="12275127" cy="5583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2088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3D Printing &amp;amp; the Circular Economy, Part 5 - Human Development Index -  3DPrint.com | The Voice of 3D Printing / Additive Manufacturing">
            <a:extLst>
              <a:ext uri="{FF2B5EF4-FFF2-40B4-BE49-F238E27FC236}">
                <a16:creationId xmlns:a16="http://schemas.microsoft.com/office/drawing/2014/main" id="{4481D935-B8B5-41ED-8A29-4C5457B237B1}"/>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7927" y="1927225"/>
            <a:ext cx="9448800" cy="4351338"/>
          </a:xfrm>
          <a:prstGeom prst="rect">
            <a:avLst/>
          </a:prstGeom>
          <a:noFill/>
          <a:ln>
            <a:noFill/>
          </a:ln>
        </p:spPr>
      </p:pic>
      <p:sp>
        <p:nvSpPr>
          <p:cNvPr id="5" name="Titre 1">
            <a:extLst>
              <a:ext uri="{FF2B5EF4-FFF2-40B4-BE49-F238E27FC236}">
                <a16:creationId xmlns:a16="http://schemas.microsoft.com/office/drawing/2014/main" id="{47F2B844-B03B-40C4-897A-18A72F8E3D73}"/>
              </a:ext>
            </a:extLst>
          </p:cNvPr>
          <p:cNvSpPr>
            <a:spLocks noGrp="1"/>
          </p:cNvSpPr>
          <p:nvPr>
            <p:ph type="title"/>
          </p:nvPr>
        </p:nvSpPr>
        <p:spPr>
          <a:xfrm>
            <a:off x="2244436" y="579436"/>
            <a:ext cx="7453747" cy="806019"/>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   II-The Human </a:t>
            </a:r>
            <a:r>
              <a:rPr lang="fr-FR" sz="4000" b="1" dirty="0" err="1">
                <a:solidFill>
                  <a:schemeClr val="bg1"/>
                </a:solidFill>
                <a:latin typeface="Calibri" panose="020F0502020204030204" pitchFamily="34" charset="0"/>
                <a:cs typeface="Calibri" panose="020F0502020204030204" pitchFamily="34" charset="0"/>
              </a:rPr>
              <a:t>Development</a:t>
            </a:r>
            <a:br>
              <a:rPr lang="fr-FR" b="1" dirty="0">
                <a:solidFill>
                  <a:srgbClr val="FF0000"/>
                </a:solidFill>
              </a:rPr>
            </a:br>
            <a:endParaRPr lang="fr-FR" dirty="0"/>
          </a:p>
        </p:txBody>
      </p:sp>
    </p:spTree>
    <p:extLst>
      <p:ext uri="{BB962C8B-B14F-4D97-AF65-F5344CB8AC3E}">
        <p14:creationId xmlns:p14="http://schemas.microsoft.com/office/powerpoint/2010/main" val="1005617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sp>
        <p:nvSpPr>
          <p:cNvPr id="1043" name="Shape 1043"/>
          <p:cNvSpPr txBox="1">
            <a:spLocks noGrp="1"/>
          </p:cNvSpPr>
          <p:nvPr>
            <p:ph type="body" idx="1"/>
          </p:nvPr>
        </p:nvSpPr>
        <p:spPr>
          <a:xfrm>
            <a:off x="184726" y="1578169"/>
            <a:ext cx="9772073"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2600" b="1" cap="small" dirty="0">
                <a:latin typeface="Calibri" panose="020F0502020204030204" pitchFamily="34" charset="0"/>
                <a:ea typeface="Century Schoolbook"/>
                <a:cs typeface="Calibri" panose="020F0502020204030204" pitchFamily="34" charset="0"/>
                <a:sym typeface="Century Schoolbook"/>
              </a:rPr>
              <a:t>II- </a:t>
            </a:r>
            <a:r>
              <a:rPr lang="en-US" b="1" cap="small" dirty="0">
                <a:latin typeface="Calibri" panose="020F0502020204030204" pitchFamily="34" charset="0"/>
                <a:ea typeface="Century Schoolbook"/>
                <a:cs typeface="Calibri" panose="020F0502020204030204" pitchFamily="34" charset="0"/>
                <a:sym typeface="Century Schoolbook"/>
              </a:rPr>
              <a:t>Sustainable development</a:t>
            </a:r>
          </a:p>
          <a:p>
            <a:pPr marL="0" indent="0">
              <a:spcBef>
                <a:spcPts val="0"/>
              </a:spcBef>
              <a:buClr>
                <a:schemeClr val="accent1"/>
              </a:buClr>
              <a:buSzPct val="70000"/>
              <a:buNone/>
            </a:pPr>
            <a:endParaRPr lang="en-US" sz="2600" b="1" cap="small" dirty="0">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r>
              <a:rPr lang="en-US" sz="2600" b="1" i="0" dirty="0">
                <a:solidFill>
                  <a:srgbClr val="FF0000"/>
                </a:solidFill>
                <a:effectLst/>
              </a:rPr>
              <a:t>Sustainable Development </a:t>
            </a:r>
            <a:r>
              <a:rPr lang="en-US" sz="2600" b="0" i="0" dirty="0">
                <a:solidFill>
                  <a:srgbClr val="202124"/>
                </a:solidFill>
                <a:effectLst/>
              </a:rPr>
              <a:t>is </a:t>
            </a:r>
            <a:r>
              <a:rPr lang="en-US" sz="2600" b="1" i="0" dirty="0">
                <a:solidFill>
                  <a:srgbClr val="202124"/>
                </a:solidFill>
                <a:effectLst/>
              </a:rPr>
              <a:t>an organizing principle</a:t>
            </a:r>
          </a:p>
          <a:p>
            <a:pPr marL="274320" indent="-274320">
              <a:spcBef>
                <a:spcPts val="600"/>
              </a:spcBef>
              <a:buClr>
                <a:schemeClr val="accent1"/>
              </a:buClr>
              <a:buSzPct val="70000"/>
              <a:buNone/>
            </a:pPr>
            <a:r>
              <a:rPr lang="en-US" sz="2600" b="1" i="0" dirty="0">
                <a:solidFill>
                  <a:srgbClr val="202124"/>
                </a:solidFill>
                <a:effectLst/>
              </a:rPr>
              <a:t> for meeting human development goals</a:t>
            </a:r>
            <a:r>
              <a:rPr lang="en-US" sz="2600" b="0" i="0" dirty="0">
                <a:solidFill>
                  <a:srgbClr val="202124"/>
                </a:solidFill>
                <a:effectLst/>
              </a:rPr>
              <a:t> while </a:t>
            </a:r>
          </a:p>
          <a:p>
            <a:pPr marL="274320" indent="-274320">
              <a:spcBef>
                <a:spcPts val="600"/>
              </a:spcBef>
              <a:buClr>
                <a:schemeClr val="accent1"/>
              </a:buClr>
              <a:buSzPct val="70000"/>
              <a:buNone/>
            </a:pPr>
            <a:r>
              <a:rPr lang="en-US" sz="2600" b="0" i="0" dirty="0">
                <a:solidFill>
                  <a:srgbClr val="202124"/>
                </a:solidFill>
                <a:effectLst/>
              </a:rPr>
              <a:t>simultaneously sustaining the ability of natural systems</a:t>
            </a:r>
          </a:p>
          <a:p>
            <a:pPr marL="274320" indent="-274320">
              <a:spcBef>
                <a:spcPts val="600"/>
              </a:spcBef>
              <a:buClr>
                <a:schemeClr val="accent1"/>
              </a:buClr>
              <a:buSzPct val="70000"/>
              <a:buNone/>
            </a:pPr>
            <a:r>
              <a:rPr lang="en-US" sz="2600" b="0" i="0" dirty="0">
                <a:solidFill>
                  <a:srgbClr val="202124"/>
                </a:solidFill>
                <a:effectLst/>
              </a:rPr>
              <a:t> to provide the natural resources and ecosystem services </a:t>
            </a:r>
          </a:p>
          <a:p>
            <a:pPr marL="274320" indent="-274320">
              <a:spcBef>
                <a:spcPts val="600"/>
              </a:spcBef>
              <a:buClr>
                <a:schemeClr val="accent1"/>
              </a:buClr>
              <a:buSzPct val="70000"/>
              <a:buNone/>
            </a:pPr>
            <a:r>
              <a:rPr lang="en-US" sz="2600" b="0" i="0" dirty="0">
                <a:solidFill>
                  <a:srgbClr val="202124"/>
                </a:solidFill>
                <a:effectLst/>
              </a:rPr>
              <a:t>on which the economy and society depend.</a:t>
            </a:r>
            <a:endParaRPr sz="2600" dirty="0">
              <a:solidFill>
                <a:schemeClr val="dk1"/>
              </a:solidFill>
              <a:ea typeface="Century Schoolbook"/>
              <a:cs typeface="Century Schoolbook"/>
              <a:sym typeface="Century Schoolbook"/>
            </a:endParaRPr>
          </a:p>
        </p:txBody>
      </p:sp>
      <p:pic>
        <p:nvPicPr>
          <p:cNvPr id="4" name="Espace réservé du contenu 4">
            <a:extLst>
              <a:ext uri="{FF2B5EF4-FFF2-40B4-BE49-F238E27FC236}">
                <a16:creationId xmlns:a16="http://schemas.microsoft.com/office/drawing/2014/main" id="{BC98F8B4-0856-40FD-83CC-F7D5437F5CF0}"/>
              </a:ext>
            </a:extLst>
          </p:cNvPr>
          <p:cNvPicPr>
            <a:picLocks noChangeAspect="1"/>
          </p:cNvPicPr>
          <p:nvPr/>
        </p:nvPicPr>
        <p:blipFill>
          <a:blip r:embed="rId3"/>
          <a:stretch>
            <a:fillRect/>
          </a:stretch>
        </p:blipFill>
        <p:spPr>
          <a:xfrm>
            <a:off x="8044809" y="1246909"/>
            <a:ext cx="4147191" cy="5611092"/>
          </a:xfrm>
          <a:prstGeom prst="rect">
            <a:avLst/>
          </a:prstGeom>
        </p:spPr>
      </p:pic>
      <p:sp>
        <p:nvSpPr>
          <p:cNvPr id="5" name="Titre 1">
            <a:extLst>
              <a:ext uri="{FF2B5EF4-FFF2-40B4-BE49-F238E27FC236}">
                <a16:creationId xmlns:a16="http://schemas.microsoft.com/office/drawing/2014/main" id="{D888FE92-B347-4AA0-A4BC-42DA547311A6}"/>
              </a:ext>
            </a:extLst>
          </p:cNvPr>
          <p:cNvSpPr>
            <a:spLocks noGrp="1"/>
          </p:cNvSpPr>
          <p:nvPr>
            <p:ph type="title"/>
          </p:nvPr>
        </p:nvSpPr>
        <p:spPr>
          <a:xfrm>
            <a:off x="2262909" y="646545"/>
            <a:ext cx="7185891" cy="600364"/>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   II-The Human </a:t>
            </a:r>
            <a:r>
              <a:rPr lang="fr-FR" sz="4000" b="1" dirty="0" err="1">
                <a:solidFill>
                  <a:schemeClr val="bg1"/>
                </a:solidFill>
                <a:latin typeface="Calibri" panose="020F0502020204030204" pitchFamily="34" charset="0"/>
                <a:cs typeface="Calibri" panose="020F0502020204030204" pitchFamily="34" charset="0"/>
              </a:rPr>
              <a:t>Development</a:t>
            </a:r>
            <a:br>
              <a:rPr lang="fr-FR" b="1" dirty="0">
                <a:solidFill>
                  <a:srgbClr val="FF0000"/>
                </a:solidFill>
              </a:rPr>
            </a:br>
            <a:endParaRPr lang="fr-FR" dirty="0"/>
          </a:p>
        </p:txBody>
      </p:sp>
    </p:spTree>
    <p:extLst>
      <p:ext uri="{BB962C8B-B14F-4D97-AF65-F5344CB8AC3E}">
        <p14:creationId xmlns:p14="http://schemas.microsoft.com/office/powerpoint/2010/main" val="16560901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7128A632-7736-4D05-947F-BC957B81F87A}"/>
              </a:ext>
            </a:extLst>
          </p:cNvPr>
          <p:cNvSpPr txBox="1">
            <a:spLocks noGrp="1"/>
          </p:cNvSpPr>
          <p:nvPr>
            <p:ph idx="1"/>
          </p:nvPr>
        </p:nvSpPr>
        <p:spPr>
          <a:xfrm>
            <a:off x="128588" y="1825625"/>
            <a:ext cx="6761739" cy="452432"/>
          </a:xfrm>
          <a:prstGeom prst="rect">
            <a:avLst/>
          </a:prstGeom>
          <a:noFill/>
        </p:spPr>
        <p:txBody>
          <a:bodyPr wrap="square">
            <a:spAutoFit/>
          </a:bodyPr>
          <a:lstStyle/>
          <a:p>
            <a:pPr marL="0" indent="0" algn="l">
              <a:buNone/>
            </a:pPr>
            <a:r>
              <a:rPr lang="en-US" sz="2600" b="1" i="0" dirty="0">
                <a:solidFill>
                  <a:srgbClr val="2873E6"/>
                </a:solidFill>
                <a:effectLst/>
                <a:latin typeface="Calibri" panose="020F0502020204030204" pitchFamily="34" charset="0"/>
                <a:cs typeface="Calibri" panose="020F0502020204030204" pitchFamily="34" charset="0"/>
              </a:rPr>
              <a:t>The Sustainable Development Goals (SDGs)</a:t>
            </a:r>
          </a:p>
        </p:txBody>
      </p:sp>
      <p:sp>
        <p:nvSpPr>
          <p:cNvPr id="5" name="ZoneTexte 4">
            <a:extLst>
              <a:ext uri="{FF2B5EF4-FFF2-40B4-BE49-F238E27FC236}">
                <a16:creationId xmlns:a16="http://schemas.microsoft.com/office/drawing/2014/main" id="{B32089B8-79B2-4B77-91CA-AB70C7407F24}"/>
              </a:ext>
            </a:extLst>
          </p:cNvPr>
          <p:cNvSpPr txBox="1"/>
          <p:nvPr/>
        </p:nvSpPr>
        <p:spPr>
          <a:xfrm>
            <a:off x="212436" y="2412995"/>
            <a:ext cx="9578109" cy="2092881"/>
          </a:xfrm>
          <a:prstGeom prst="rect">
            <a:avLst/>
          </a:prstGeom>
          <a:noFill/>
        </p:spPr>
        <p:txBody>
          <a:bodyPr wrap="square">
            <a:spAutoFit/>
          </a:bodyPr>
          <a:lstStyle/>
          <a:p>
            <a:r>
              <a:rPr lang="en-US" sz="2600" b="0" i="0" dirty="0">
                <a:effectLst/>
                <a:latin typeface="Calibri" panose="020F0502020204030204" pitchFamily="34" charset="0"/>
                <a:cs typeface="Calibri" panose="020F0502020204030204" pitchFamily="34" charset="0"/>
              </a:rPr>
              <a:t>The 17 Sustainable Development Goals (SDGs) and their related 169 targets, which are at the heart of the UN's 2030 Agenda for Sustainable Development, provide a new policy framework worldwide towards ending all forms of poverty, fighting inequalities and tackling climate change, while ensuring that no one is left behind.</a:t>
            </a:r>
            <a:endParaRPr lang="fr-FR" sz="2600" dirty="0">
              <a:latin typeface="Calibri" panose="020F0502020204030204" pitchFamily="34" charset="0"/>
              <a:cs typeface="Calibri" panose="020F0502020204030204" pitchFamily="34" charset="0"/>
            </a:endParaRPr>
          </a:p>
        </p:txBody>
      </p:sp>
      <p:sp>
        <p:nvSpPr>
          <p:cNvPr id="7" name="Titre 1">
            <a:extLst>
              <a:ext uri="{FF2B5EF4-FFF2-40B4-BE49-F238E27FC236}">
                <a16:creationId xmlns:a16="http://schemas.microsoft.com/office/drawing/2014/main" id="{E8482C2E-D5BE-45A3-9787-FC6E2CF3974E}"/>
              </a:ext>
            </a:extLst>
          </p:cNvPr>
          <p:cNvSpPr>
            <a:spLocks noGrp="1"/>
          </p:cNvSpPr>
          <p:nvPr>
            <p:ph type="title"/>
          </p:nvPr>
        </p:nvSpPr>
        <p:spPr>
          <a:xfrm>
            <a:off x="2392218" y="554182"/>
            <a:ext cx="8961582" cy="886692"/>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   II-The Human </a:t>
            </a:r>
            <a:r>
              <a:rPr lang="fr-FR" sz="4000" b="1" dirty="0" err="1">
                <a:solidFill>
                  <a:schemeClr val="bg1"/>
                </a:solidFill>
                <a:latin typeface="Calibri" panose="020F0502020204030204" pitchFamily="34" charset="0"/>
                <a:cs typeface="Calibri" panose="020F0502020204030204" pitchFamily="34" charset="0"/>
              </a:rPr>
              <a:t>Development</a:t>
            </a:r>
            <a:br>
              <a:rPr lang="fr-FR" b="1" dirty="0">
                <a:solidFill>
                  <a:srgbClr val="FF0000"/>
                </a:solidFill>
              </a:rPr>
            </a:br>
            <a:endParaRPr lang="fr-FR" dirty="0"/>
          </a:p>
        </p:txBody>
      </p:sp>
    </p:spTree>
    <p:extLst>
      <p:ext uri="{BB962C8B-B14F-4D97-AF65-F5344CB8AC3E}">
        <p14:creationId xmlns:p14="http://schemas.microsoft.com/office/powerpoint/2010/main" val="439950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A2F0DF-FADE-4A2A-82E3-4945543768BA}"/>
              </a:ext>
            </a:extLst>
          </p:cNvPr>
          <p:cNvSpPr>
            <a:spLocks noGrp="1"/>
          </p:cNvSpPr>
          <p:nvPr>
            <p:ph type="title"/>
          </p:nvPr>
        </p:nvSpPr>
        <p:spPr/>
        <p:txBody>
          <a:bodyPr/>
          <a:lstStyle/>
          <a:p>
            <a:endParaRPr lang="fr-FR"/>
          </a:p>
        </p:txBody>
      </p:sp>
      <p:pic>
        <p:nvPicPr>
          <p:cNvPr id="9222" name="Picture 6" descr="Introducing our new and improved &amp;#39;Sustainable Development Goal (SDG)  Tracker&amp;#39; - Our World in Data">
            <a:extLst>
              <a:ext uri="{FF2B5EF4-FFF2-40B4-BE49-F238E27FC236}">
                <a16:creationId xmlns:a16="http://schemas.microsoft.com/office/drawing/2014/main" id="{A6432FD7-58C7-4C72-B539-C1EC1258C2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10838"/>
            <a:ext cx="12192000" cy="674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1560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SDG Goal 1 'No poverty' © UN">
            <a:extLst>
              <a:ext uri="{FF2B5EF4-FFF2-40B4-BE49-F238E27FC236}">
                <a16:creationId xmlns:a16="http://schemas.microsoft.com/office/drawing/2014/main" id="{197698FB-E2F2-460F-9B33-A6C0FB4B22C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092" y="0"/>
            <a:ext cx="2201544" cy="1865745"/>
          </a:xfrm>
          <a:prstGeom prst="rect">
            <a:avLst/>
          </a:prstGeom>
          <a:noFill/>
          <a:ln>
            <a:noFill/>
          </a:ln>
        </p:spPr>
      </p:pic>
      <p:pic>
        <p:nvPicPr>
          <p:cNvPr id="5" name="Image 4" descr="SDG Goal 2 'Zero hunger' © UN">
            <a:extLst>
              <a:ext uri="{FF2B5EF4-FFF2-40B4-BE49-F238E27FC236}">
                <a16:creationId xmlns:a16="http://schemas.microsoft.com/office/drawing/2014/main" id="{4F87EA74-3ED5-4B00-A780-88BE40BF666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8428" y="0"/>
            <a:ext cx="1950517" cy="1767840"/>
          </a:xfrm>
          <a:prstGeom prst="rect">
            <a:avLst/>
          </a:prstGeom>
          <a:noFill/>
          <a:ln>
            <a:noFill/>
          </a:ln>
        </p:spPr>
      </p:pic>
      <p:pic>
        <p:nvPicPr>
          <p:cNvPr id="6" name="Image 5" descr="SDG Goal 3 'Good health and well-being' © UN">
            <a:extLst>
              <a:ext uri="{FF2B5EF4-FFF2-40B4-BE49-F238E27FC236}">
                <a16:creationId xmlns:a16="http://schemas.microsoft.com/office/drawing/2014/main" id="{FE66B231-5EDA-45A2-805D-3E1B36FF77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64228" y="0"/>
            <a:ext cx="1684020" cy="1684020"/>
          </a:xfrm>
          <a:prstGeom prst="rect">
            <a:avLst/>
          </a:prstGeom>
          <a:noFill/>
          <a:ln>
            <a:noFill/>
          </a:ln>
        </p:spPr>
      </p:pic>
      <p:pic>
        <p:nvPicPr>
          <p:cNvPr id="7" name="Image 6" descr="SDG Goal 4 'Quality education' © UN">
            <a:extLst>
              <a:ext uri="{FF2B5EF4-FFF2-40B4-BE49-F238E27FC236}">
                <a16:creationId xmlns:a16="http://schemas.microsoft.com/office/drawing/2014/main" id="{5036063B-3924-42EE-914A-5890E3486D2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03531" y="0"/>
            <a:ext cx="1767840" cy="1767840"/>
          </a:xfrm>
          <a:prstGeom prst="rect">
            <a:avLst/>
          </a:prstGeom>
          <a:noFill/>
          <a:ln>
            <a:noFill/>
          </a:ln>
        </p:spPr>
      </p:pic>
      <p:pic>
        <p:nvPicPr>
          <p:cNvPr id="8" name="Image 7" descr="SDG Goal 5 'Gender equality' © UN">
            <a:extLst>
              <a:ext uri="{FF2B5EF4-FFF2-40B4-BE49-F238E27FC236}">
                <a16:creationId xmlns:a16="http://schemas.microsoft.com/office/drawing/2014/main" id="{20F8096C-BED7-4F96-B647-CD805C154DE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6654" y="0"/>
            <a:ext cx="1767840" cy="1767840"/>
          </a:xfrm>
          <a:prstGeom prst="rect">
            <a:avLst/>
          </a:prstGeom>
          <a:noFill/>
          <a:ln>
            <a:noFill/>
          </a:ln>
        </p:spPr>
      </p:pic>
      <p:pic>
        <p:nvPicPr>
          <p:cNvPr id="9" name="Image 8" descr="SDG Goal 6 'Clean water and sanitation' © UN">
            <a:extLst>
              <a:ext uri="{FF2B5EF4-FFF2-40B4-BE49-F238E27FC236}">
                <a16:creationId xmlns:a16="http://schemas.microsoft.com/office/drawing/2014/main" id="{5EDE9BEF-443F-42CA-A605-41C2A8B6454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4807" y="2149880"/>
            <a:ext cx="1851775" cy="1664738"/>
          </a:xfrm>
          <a:prstGeom prst="rect">
            <a:avLst/>
          </a:prstGeom>
          <a:noFill/>
          <a:ln>
            <a:noFill/>
          </a:ln>
        </p:spPr>
      </p:pic>
      <p:pic>
        <p:nvPicPr>
          <p:cNvPr id="10" name="Image 9" descr="SDG Goal 7 'Affordable and clean energy' © UN">
            <a:extLst>
              <a:ext uri="{FF2B5EF4-FFF2-40B4-BE49-F238E27FC236}">
                <a16:creationId xmlns:a16="http://schemas.microsoft.com/office/drawing/2014/main" id="{95797C8E-1AC6-46C8-B4B2-1B18679CA99E}"/>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02972" y="2141796"/>
            <a:ext cx="1616140" cy="1668780"/>
          </a:xfrm>
          <a:prstGeom prst="rect">
            <a:avLst/>
          </a:prstGeom>
          <a:noFill/>
          <a:ln>
            <a:noFill/>
          </a:ln>
        </p:spPr>
      </p:pic>
      <p:pic>
        <p:nvPicPr>
          <p:cNvPr id="11" name="Image 10" descr="SDG Goal 8 'Decent work and economic growth' © UN">
            <a:extLst>
              <a:ext uri="{FF2B5EF4-FFF2-40B4-BE49-F238E27FC236}">
                <a16:creationId xmlns:a16="http://schemas.microsoft.com/office/drawing/2014/main" id="{DE28E549-F6C3-45B9-897D-7E76635D35C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37458" y="2141796"/>
            <a:ext cx="1668780" cy="1668780"/>
          </a:xfrm>
          <a:prstGeom prst="rect">
            <a:avLst/>
          </a:prstGeom>
          <a:noFill/>
          <a:ln>
            <a:noFill/>
          </a:ln>
        </p:spPr>
      </p:pic>
      <p:pic>
        <p:nvPicPr>
          <p:cNvPr id="12" name="Image 11" descr="SDG Goal 9 'Industry, innovation and infrastructure' © UN">
            <a:extLst>
              <a:ext uri="{FF2B5EF4-FFF2-40B4-BE49-F238E27FC236}">
                <a16:creationId xmlns:a16="http://schemas.microsoft.com/office/drawing/2014/main" id="{E4631136-C452-4EB5-B6DC-1C856E379D6F}"/>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096000" y="2149880"/>
            <a:ext cx="1616140" cy="1668780"/>
          </a:xfrm>
          <a:prstGeom prst="rect">
            <a:avLst/>
          </a:prstGeom>
          <a:noFill/>
          <a:ln>
            <a:noFill/>
          </a:ln>
        </p:spPr>
      </p:pic>
      <p:pic>
        <p:nvPicPr>
          <p:cNvPr id="13" name="Image 12" descr="SDG Goal 10 'Reduced inequalities' © UN">
            <a:extLst>
              <a:ext uri="{FF2B5EF4-FFF2-40B4-BE49-F238E27FC236}">
                <a16:creationId xmlns:a16="http://schemas.microsoft.com/office/drawing/2014/main" id="{683EDED9-55CD-49E0-B203-D965EC1BF9BC}"/>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038530" y="2161310"/>
            <a:ext cx="1645920" cy="1645920"/>
          </a:xfrm>
          <a:prstGeom prst="rect">
            <a:avLst/>
          </a:prstGeom>
          <a:noFill/>
          <a:ln>
            <a:noFill/>
          </a:ln>
        </p:spPr>
      </p:pic>
      <p:pic>
        <p:nvPicPr>
          <p:cNvPr id="14" name="Image 13" descr="SDG Goal 11 'Sustainable cities and communities' © UN">
            <a:extLst>
              <a:ext uri="{FF2B5EF4-FFF2-40B4-BE49-F238E27FC236}">
                <a16:creationId xmlns:a16="http://schemas.microsoft.com/office/drawing/2014/main" id="{5D14625F-10C9-42FA-AF49-D35C070A91E3}"/>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925656" y="1865745"/>
            <a:ext cx="1676400" cy="2013817"/>
          </a:xfrm>
          <a:prstGeom prst="rect">
            <a:avLst/>
          </a:prstGeom>
          <a:noFill/>
          <a:ln>
            <a:noFill/>
          </a:ln>
        </p:spPr>
      </p:pic>
      <p:pic>
        <p:nvPicPr>
          <p:cNvPr id="15" name="Image 14">
            <a:extLst>
              <a:ext uri="{FF2B5EF4-FFF2-40B4-BE49-F238E27FC236}">
                <a16:creationId xmlns:a16="http://schemas.microsoft.com/office/drawing/2014/main" id="{1251022D-7C00-4BD4-81E8-F241CEDDF6DD}"/>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7893" y="4098753"/>
            <a:ext cx="1851775" cy="1664738"/>
          </a:xfrm>
          <a:prstGeom prst="rect">
            <a:avLst/>
          </a:prstGeom>
          <a:noFill/>
          <a:ln>
            <a:noFill/>
          </a:ln>
        </p:spPr>
      </p:pic>
      <p:pic>
        <p:nvPicPr>
          <p:cNvPr id="16" name="Image 15" descr="SDG Goal 13 'Climate action' © UN">
            <a:extLst>
              <a:ext uri="{FF2B5EF4-FFF2-40B4-BE49-F238E27FC236}">
                <a16:creationId xmlns:a16="http://schemas.microsoft.com/office/drawing/2014/main" id="{260537CF-9A47-43D4-A677-230D6C33AB9C}"/>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185154" y="4008640"/>
            <a:ext cx="1490919" cy="1664738"/>
          </a:xfrm>
          <a:prstGeom prst="rect">
            <a:avLst/>
          </a:prstGeom>
          <a:noFill/>
          <a:ln>
            <a:noFill/>
          </a:ln>
        </p:spPr>
      </p:pic>
      <p:pic>
        <p:nvPicPr>
          <p:cNvPr id="17" name="Image 16" descr="SDG Goal 14 'Life below water' © UN">
            <a:extLst>
              <a:ext uri="{FF2B5EF4-FFF2-40B4-BE49-F238E27FC236}">
                <a16:creationId xmlns:a16="http://schemas.microsoft.com/office/drawing/2014/main" id="{6D8D2CA7-831A-4810-B9AD-914CFED511CD}"/>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070854" y="4035830"/>
            <a:ext cx="1786748" cy="1610358"/>
          </a:xfrm>
          <a:prstGeom prst="rect">
            <a:avLst/>
          </a:prstGeom>
          <a:noFill/>
          <a:ln>
            <a:noFill/>
          </a:ln>
        </p:spPr>
      </p:pic>
      <p:pic>
        <p:nvPicPr>
          <p:cNvPr id="18" name="Image 17" descr="SDG Goal 15 'Life on land' © UN">
            <a:extLst>
              <a:ext uri="{FF2B5EF4-FFF2-40B4-BE49-F238E27FC236}">
                <a16:creationId xmlns:a16="http://schemas.microsoft.com/office/drawing/2014/main" id="{5CC758BA-2E57-4BE8-8EA2-15473E713BBB}"/>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240029" y="4008640"/>
            <a:ext cx="1490919" cy="1610358"/>
          </a:xfrm>
          <a:prstGeom prst="rect">
            <a:avLst/>
          </a:prstGeom>
          <a:noFill/>
          <a:ln>
            <a:noFill/>
          </a:ln>
        </p:spPr>
      </p:pic>
      <p:pic>
        <p:nvPicPr>
          <p:cNvPr id="19" name="Image 18" descr="SDG Goal 16 'Peace, justice and strong institutions' © UN">
            <a:extLst>
              <a:ext uri="{FF2B5EF4-FFF2-40B4-BE49-F238E27FC236}">
                <a16:creationId xmlns:a16="http://schemas.microsoft.com/office/drawing/2014/main" id="{99BCA4C7-A8C6-4D10-A454-2DFE8BBD65EE}"/>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916609" y="3879562"/>
            <a:ext cx="1855463" cy="1883929"/>
          </a:xfrm>
          <a:prstGeom prst="rect">
            <a:avLst/>
          </a:prstGeom>
          <a:noFill/>
          <a:ln>
            <a:noFill/>
          </a:ln>
        </p:spPr>
      </p:pic>
      <p:pic>
        <p:nvPicPr>
          <p:cNvPr id="20" name="Image 19" descr="SDG Goal 17 'Partnership for the goals' © UN">
            <a:extLst>
              <a:ext uri="{FF2B5EF4-FFF2-40B4-BE49-F238E27FC236}">
                <a16:creationId xmlns:a16="http://schemas.microsoft.com/office/drawing/2014/main" id="{2BA96D9E-ED5E-4434-A4F6-0974DE0081F7}"/>
              </a:ext>
            </a:extLst>
          </p:cNvPr>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006845" y="4035830"/>
            <a:ext cx="2127261" cy="2475806"/>
          </a:xfrm>
          <a:prstGeom prst="rect">
            <a:avLst/>
          </a:prstGeom>
          <a:noFill/>
          <a:ln>
            <a:noFill/>
          </a:ln>
        </p:spPr>
      </p:pic>
    </p:spTree>
    <p:extLst>
      <p:ext uri="{BB962C8B-B14F-4D97-AF65-F5344CB8AC3E}">
        <p14:creationId xmlns:p14="http://schemas.microsoft.com/office/powerpoint/2010/main" val="1283751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A70FB9-4B28-47B9-9408-B06DAEDCDFA0}"/>
              </a:ext>
            </a:extLst>
          </p:cNvPr>
          <p:cNvSpPr>
            <a:spLocks noGrp="1"/>
          </p:cNvSpPr>
          <p:nvPr>
            <p:ph type="title"/>
          </p:nvPr>
        </p:nvSpPr>
        <p:spPr/>
        <p:txBody>
          <a:bodyPr/>
          <a:lstStyle/>
          <a:p>
            <a:endParaRPr lang="fr-FR"/>
          </a:p>
        </p:txBody>
      </p:sp>
      <p:pic>
        <p:nvPicPr>
          <p:cNvPr id="10242" name="Picture 2" descr="The power of summary">
            <a:extLst>
              <a:ext uri="{FF2B5EF4-FFF2-40B4-BE49-F238E27FC236}">
                <a16:creationId xmlns:a16="http://schemas.microsoft.com/office/drawing/2014/main" id="{DB5590B1-6F5D-45F1-A75B-1CCFED7F409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5973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675FA2-EE89-40D0-9D06-A1365885E6BD}"/>
              </a:ext>
            </a:extLst>
          </p:cNvPr>
          <p:cNvSpPr>
            <a:spLocks noGrp="1"/>
          </p:cNvSpPr>
          <p:nvPr>
            <p:ph type="title"/>
          </p:nvPr>
        </p:nvSpPr>
        <p:spPr>
          <a:xfrm>
            <a:off x="2530764" y="365125"/>
            <a:ext cx="5920509" cy="946439"/>
          </a:xfrm>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The GDP </a:t>
            </a:r>
            <a:r>
              <a:rPr lang="en-US" sz="4400" b="1" cap="small" dirty="0" err="1">
                <a:solidFill>
                  <a:schemeClr val="bg1"/>
                </a:solidFill>
                <a:latin typeface="Calibri" panose="020F0502020204030204" pitchFamily="34" charset="0"/>
                <a:ea typeface="Century Schoolbook"/>
                <a:cs typeface="Calibri" panose="020F0502020204030204" pitchFamily="34" charset="0"/>
                <a:sym typeface="Century Schoolbook"/>
              </a:rPr>
              <a:t>Componenets</a:t>
            </a:r>
            <a:endParaRPr lang="fr-FR" dirty="0"/>
          </a:p>
        </p:txBody>
      </p:sp>
      <p:pic>
        <p:nvPicPr>
          <p:cNvPr id="2050" name="Picture 2" descr="An activity for “The ABCs of GDP” - ppt video online download">
            <a:extLst>
              <a:ext uri="{FF2B5EF4-FFF2-40B4-BE49-F238E27FC236}">
                <a16:creationId xmlns:a16="http://schemas.microsoft.com/office/drawing/2014/main" id="{58D87226-3700-4641-AF0C-246993E015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1564"/>
            <a:ext cx="6705600" cy="554643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onsumption, Saving and Investment - [PDF Document]">
            <a:extLst>
              <a:ext uri="{FF2B5EF4-FFF2-40B4-BE49-F238E27FC236}">
                <a16:creationId xmlns:a16="http://schemas.microsoft.com/office/drawing/2014/main" id="{304F5119-9950-4837-9F18-70C3708860B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038110" y="1228437"/>
            <a:ext cx="5153890" cy="5629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371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286A9A-5FE0-44A5-83ED-F183D204B8C4}"/>
              </a:ext>
            </a:extLst>
          </p:cNvPr>
          <p:cNvSpPr>
            <a:spLocks noGrp="1"/>
          </p:cNvSpPr>
          <p:nvPr>
            <p:ph type="title"/>
          </p:nvPr>
        </p:nvSpPr>
        <p:spPr>
          <a:xfrm>
            <a:off x="2595418" y="365125"/>
            <a:ext cx="8758382" cy="1325563"/>
          </a:xfrm>
        </p:spPr>
        <p:txBody>
          <a:bodyPr/>
          <a:lstStyle/>
          <a:p>
            <a:r>
              <a:rPr lang="en-US" sz="4400" b="1" dirty="0">
                <a:solidFill>
                  <a:schemeClr val="bg1"/>
                </a:solidFill>
                <a:latin typeface="Calibri" panose="020F0502020204030204" pitchFamily="34" charset="0"/>
                <a:ea typeface="Century Schoolbook"/>
                <a:cs typeface="Calibri" panose="020F0502020204030204" pitchFamily="34" charset="0"/>
                <a:sym typeface="Century Schoolbook"/>
              </a:rPr>
              <a:t>The </a:t>
            </a:r>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Unemployment</a:t>
            </a:r>
            <a:endParaRPr lang="fr-FR" dirty="0"/>
          </a:p>
        </p:txBody>
      </p:sp>
      <p:pic>
        <p:nvPicPr>
          <p:cNvPr id="4" name="Picture 2" descr="What Is The Formula To Calculate The Unemployment Rate?">
            <a:extLst>
              <a:ext uri="{FF2B5EF4-FFF2-40B4-BE49-F238E27FC236}">
                <a16:creationId xmlns:a16="http://schemas.microsoft.com/office/drawing/2014/main" id="{ABDF8BB2-1ED3-4ED6-BA8C-573869DC9B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0" y="2396266"/>
            <a:ext cx="4165600" cy="45310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United Nations Economic Commission for African Centre for">
            <a:extLst>
              <a:ext uri="{FF2B5EF4-FFF2-40B4-BE49-F238E27FC236}">
                <a16:creationId xmlns:a16="http://schemas.microsoft.com/office/drawing/2014/main" id="{88BD0193-BA67-43A0-8824-25EA7BFF188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1690688"/>
            <a:ext cx="8026400" cy="5167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8642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4C220-5598-4E77-BDF0-E995289F5689}"/>
              </a:ext>
            </a:extLst>
          </p:cNvPr>
          <p:cNvSpPr>
            <a:spLocks noGrp="1"/>
          </p:cNvSpPr>
          <p:nvPr>
            <p:ph type="title"/>
          </p:nvPr>
        </p:nvSpPr>
        <p:spPr>
          <a:xfrm>
            <a:off x="2189018" y="365126"/>
            <a:ext cx="9164782" cy="1121930"/>
          </a:xfrm>
        </p:spPr>
        <p:txBody>
          <a:bodyPr>
            <a:normAutofit/>
          </a:bodyPr>
          <a:lstStyle/>
          <a:p>
            <a:r>
              <a:rPr lang="en-US" sz="3200" b="1" dirty="0">
                <a:solidFill>
                  <a:schemeClr val="bg1"/>
                </a:solidFill>
                <a:effectLst/>
                <a:latin typeface="Calibri" panose="020F0502020204030204" pitchFamily="34" charset="0"/>
                <a:ea typeface="Calibri" panose="020F0502020204030204" pitchFamily="34" charset="0"/>
              </a:rPr>
              <a:t>THE DIFFERENT GOVERNMENT POLICIES </a:t>
            </a:r>
            <a:br>
              <a:rPr lang="en-US" sz="3200" b="1" dirty="0">
                <a:solidFill>
                  <a:schemeClr val="bg1"/>
                </a:solidFill>
                <a:effectLst/>
                <a:latin typeface="Calibri" panose="020F0502020204030204" pitchFamily="34" charset="0"/>
                <a:ea typeface="Calibri" panose="020F0502020204030204" pitchFamily="34" charset="0"/>
              </a:rPr>
            </a:br>
            <a:r>
              <a:rPr lang="en-US" sz="3200" b="1" dirty="0">
                <a:solidFill>
                  <a:schemeClr val="bg1"/>
                </a:solidFill>
                <a:effectLst/>
                <a:latin typeface="Calibri" panose="020F0502020204030204" pitchFamily="34" charset="0"/>
                <a:ea typeface="Calibri" panose="020F0502020204030204" pitchFamily="34" charset="0"/>
              </a:rPr>
              <a:t>                  </a:t>
            </a:r>
            <a:r>
              <a:rPr lang="en-US" sz="3200" b="1" dirty="0">
                <a:solidFill>
                  <a:schemeClr val="bg1"/>
                </a:solidFill>
                <a:latin typeface="Calibri" panose="020F0502020204030204" pitchFamily="34" charset="0"/>
                <a:ea typeface="Century Schoolbook"/>
                <a:cs typeface="Calibri" panose="020F0502020204030204" pitchFamily="34" charset="0"/>
                <a:sym typeface="Century Schoolbook"/>
              </a:rPr>
              <a:t>&amp;The Business Cycle</a:t>
            </a:r>
            <a:endParaRPr lang="fr-FR" sz="3200" dirty="0"/>
          </a:p>
        </p:txBody>
      </p:sp>
      <p:pic>
        <p:nvPicPr>
          <p:cNvPr id="4098" name="Picture 2" descr="Complete Guide To Economic, Fiscal &amp; Monetary Policies">
            <a:extLst>
              <a:ext uri="{FF2B5EF4-FFF2-40B4-BE49-F238E27FC236}">
                <a16:creationId xmlns:a16="http://schemas.microsoft.com/office/drawing/2014/main" id="{21309051-B600-4A45-90A4-85E435F5308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0073" y="1773381"/>
            <a:ext cx="4286250" cy="489527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06 Phases of Business Cycle | Econposts.com">
            <a:extLst>
              <a:ext uri="{FF2B5EF4-FFF2-40B4-BE49-F238E27FC236}">
                <a16:creationId xmlns:a16="http://schemas.microsoft.com/office/drawing/2014/main" id="{F6CC6C6C-05E7-42C6-90BE-37D71F263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7417" y="1690688"/>
            <a:ext cx="7444509" cy="5098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61693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B2E37B-5038-4213-B515-BED9A273EF7F}"/>
              </a:ext>
            </a:extLst>
          </p:cNvPr>
          <p:cNvSpPr>
            <a:spLocks noGrp="1"/>
          </p:cNvSpPr>
          <p:nvPr>
            <p:ph type="title"/>
          </p:nvPr>
        </p:nvSpPr>
        <p:spPr>
          <a:xfrm>
            <a:off x="2946400" y="365125"/>
            <a:ext cx="8407400" cy="1325563"/>
          </a:xfrm>
        </p:spPr>
        <p:txBody>
          <a:bodyPr/>
          <a:lstStyle/>
          <a:p>
            <a:r>
              <a:rPr lang="fr-FR" sz="4400" b="1" dirty="0">
                <a:solidFill>
                  <a:schemeClr val="bg1"/>
                </a:solidFill>
                <a:latin typeface="Calibri" panose="020F0502020204030204" pitchFamily="34" charset="0"/>
                <a:ea typeface="Century Schoolbook"/>
                <a:cs typeface="Calibri" panose="020F0502020204030204" pitchFamily="34" charset="0"/>
                <a:sym typeface="Century Schoolbook"/>
              </a:rPr>
              <a:t>Globalisation</a:t>
            </a:r>
            <a:endParaRPr lang="fr-FR" dirty="0"/>
          </a:p>
        </p:txBody>
      </p:sp>
      <p:pic>
        <p:nvPicPr>
          <p:cNvPr id="5122" name="Picture 2" descr="Globalisation">
            <a:extLst>
              <a:ext uri="{FF2B5EF4-FFF2-40B4-BE49-F238E27FC236}">
                <a16:creationId xmlns:a16="http://schemas.microsoft.com/office/drawing/2014/main" id="{CDE8BF2E-8AA8-4233-80B4-ED55C5EC3FF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560946"/>
            <a:ext cx="9809018" cy="5227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6495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4285A0-D2F1-4D54-8CD9-E5B5F25D7A0A}"/>
              </a:ext>
            </a:extLst>
          </p:cNvPr>
          <p:cNvSpPr>
            <a:spLocks noGrp="1"/>
          </p:cNvSpPr>
          <p:nvPr>
            <p:ph type="title"/>
          </p:nvPr>
        </p:nvSpPr>
        <p:spPr>
          <a:xfrm>
            <a:off x="2253672" y="365125"/>
            <a:ext cx="9100127" cy="1325563"/>
          </a:xfrm>
        </p:spPr>
        <p:txBody>
          <a:bodyPr>
            <a:normAutofit/>
          </a:bodyPr>
          <a:lstStyle/>
          <a:p>
            <a:r>
              <a:rPr lang="fr-FR" sz="3600" b="1" dirty="0">
                <a:solidFill>
                  <a:schemeClr val="bg1"/>
                </a:solidFill>
                <a:latin typeface="Calibri" panose="020F0502020204030204" pitchFamily="34" charset="0"/>
                <a:cs typeface="Calibri" panose="020F0502020204030204" pitchFamily="34" charset="0"/>
              </a:rPr>
              <a:t>Human &amp;  SUSTAINABLE </a:t>
            </a:r>
            <a:r>
              <a:rPr lang="fr-FR" sz="3600" b="1" dirty="0" err="1">
                <a:solidFill>
                  <a:schemeClr val="bg1"/>
                </a:solidFill>
                <a:latin typeface="Calibri" panose="020F0502020204030204" pitchFamily="34" charset="0"/>
                <a:cs typeface="Calibri" panose="020F0502020204030204" pitchFamily="34" charset="0"/>
              </a:rPr>
              <a:t>Development</a:t>
            </a:r>
            <a:endParaRPr lang="fr-FR" sz="3600" dirty="0"/>
          </a:p>
        </p:txBody>
      </p:sp>
      <p:pic>
        <p:nvPicPr>
          <p:cNvPr id="5122" name="Picture 2" descr="أهداف التنمية المستدامة">
            <a:extLst>
              <a:ext uri="{FF2B5EF4-FFF2-40B4-BE49-F238E27FC236}">
                <a16:creationId xmlns:a16="http://schemas.microsoft.com/office/drawing/2014/main" id="{C0272080-1A5C-49B5-BE92-A0BE01EC67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781" y="1690689"/>
            <a:ext cx="4507345" cy="493178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تونس وأهداف التنمية المستدامة 2030">
            <a:extLst>
              <a:ext uri="{FF2B5EF4-FFF2-40B4-BE49-F238E27FC236}">
                <a16:creationId xmlns:a16="http://schemas.microsoft.com/office/drawing/2014/main" id="{0A89CE31-FC37-4629-B1F9-7636753E683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52292" y="1330037"/>
            <a:ext cx="6991928" cy="540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7946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C89FE7-7ECD-4637-8A3D-592198845E20}"/>
              </a:ext>
            </a:extLst>
          </p:cNvPr>
          <p:cNvSpPr>
            <a:spLocks noGrp="1"/>
          </p:cNvSpPr>
          <p:nvPr>
            <p:ph type="title"/>
          </p:nvPr>
        </p:nvSpPr>
        <p:spPr/>
        <p:txBody>
          <a:bodyPr/>
          <a:lstStyle/>
          <a:p>
            <a:endParaRPr lang="fr-FR"/>
          </a:p>
        </p:txBody>
      </p:sp>
      <p:pic>
        <p:nvPicPr>
          <p:cNvPr id="8194" name="Picture 2" descr="Thank You for Helping Me Say Goodbye">
            <a:extLst>
              <a:ext uri="{FF2B5EF4-FFF2-40B4-BE49-F238E27FC236}">
                <a16:creationId xmlns:a16="http://schemas.microsoft.com/office/drawing/2014/main" id="{5FEA9CF8-FD26-4728-95A6-258201FD6C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8971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C501FF-15C2-4BD6-8AA4-6AA53E347283}"/>
              </a:ext>
            </a:extLst>
          </p:cNvPr>
          <p:cNvSpPr>
            <a:spLocks noGrp="1"/>
          </p:cNvSpPr>
          <p:nvPr>
            <p:ph type="title"/>
          </p:nvPr>
        </p:nvSpPr>
        <p:spPr/>
        <p:txBody>
          <a:bodyPr/>
          <a:lstStyle/>
          <a:p>
            <a:endParaRPr lang="fr-FR"/>
          </a:p>
        </p:txBody>
      </p:sp>
      <p:pic>
        <p:nvPicPr>
          <p:cNvPr id="9218" name="Picture 2" descr="The End Png - Calligraphy, Transparent Png , Transparent Png Image - PNGitem">
            <a:extLst>
              <a:ext uri="{FF2B5EF4-FFF2-40B4-BE49-F238E27FC236}">
                <a16:creationId xmlns:a16="http://schemas.microsoft.com/office/drawing/2014/main" id="{407F6711-069A-4520-86A8-FEF6A384636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88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78105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5203</TotalTime>
  <Words>2764</Words>
  <Application>Microsoft Office PowerPoint</Application>
  <PresentationFormat>Grand écran</PresentationFormat>
  <Paragraphs>262</Paragraphs>
  <Slides>48</Slides>
  <Notes>19</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48</vt:i4>
      </vt:variant>
    </vt:vector>
  </HeadingPairs>
  <TitlesOfParts>
    <vt:vector size="59" baseType="lpstr">
      <vt:lpstr>Arial</vt:lpstr>
      <vt:lpstr>Book Antiqua</vt:lpstr>
      <vt:lpstr>Calibri</vt:lpstr>
      <vt:lpstr>Calibri Light</vt:lpstr>
      <vt:lpstr>Century Schoolbook</vt:lpstr>
      <vt:lpstr>Constantia</vt:lpstr>
      <vt:lpstr>Helvetica Neue</vt:lpstr>
      <vt:lpstr>Noto Sans Symbols</vt:lpstr>
      <vt:lpstr>SourceSansPro</vt:lpstr>
      <vt:lpstr>Tajawal Medium</vt:lpstr>
      <vt:lpstr>Thème Office</vt:lpstr>
      <vt:lpstr>Présentation PowerPoint</vt:lpstr>
      <vt:lpstr>   Syllabus</vt:lpstr>
      <vt:lpstr>Présentation PowerPoint</vt:lpstr>
      <vt:lpstr>I- The GDP Componenets</vt:lpstr>
      <vt:lpstr>I- The GDP Componenets</vt:lpstr>
      <vt:lpstr>   I- The GDP Componenets</vt:lpstr>
      <vt:lpstr>            </vt:lpstr>
      <vt:lpstr>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II-  The Unemployment </vt:lpstr>
      <vt:lpstr>Présentation PowerPoint</vt:lpstr>
      <vt:lpstr>Présentation PowerPoint</vt:lpstr>
      <vt:lpstr>        III- The Business Cycle </vt:lpstr>
      <vt:lpstr>Présentation PowerPoint</vt:lpstr>
      <vt:lpstr>IV- THE DIFFERENT GOVERNMENT        POLICIES</vt:lpstr>
      <vt:lpstr>Part II: Globalisation &amp;  Human and Suistainble Developement  </vt:lpstr>
      <vt:lpstr>I- Globalisation</vt:lpstr>
      <vt:lpstr> I- Globalisation</vt:lpstr>
      <vt:lpstr> I- Globalisation</vt:lpstr>
      <vt:lpstr> I- Globalisation</vt:lpstr>
      <vt:lpstr> I- Globalisation</vt:lpstr>
      <vt:lpstr> I- Globalisation</vt:lpstr>
      <vt:lpstr> I- Globalisation</vt:lpstr>
      <vt:lpstr>II-The Human Development </vt:lpstr>
      <vt:lpstr>II-The Human Development </vt:lpstr>
      <vt:lpstr>II-The Human Development </vt:lpstr>
      <vt:lpstr>   II-The Human Development </vt:lpstr>
      <vt:lpstr>   II-The Human Development </vt:lpstr>
      <vt:lpstr>   II-The Human Development </vt:lpstr>
      <vt:lpstr>Présentation PowerPoint</vt:lpstr>
      <vt:lpstr>Présentation PowerPoint</vt:lpstr>
      <vt:lpstr>Présentation PowerPoint</vt:lpstr>
      <vt:lpstr>The GDP Componenets</vt:lpstr>
      <vt:lpstr>The Unemployment</vt:lpstr>
      <vt:lpstr>THE DIFFERENT GOVERNMENT POLICIES                    &amp;The Business Cycle</vt:lpstr>
      <vt:lpstr>Globalisation</vt:lpstr>
      <vt:lpstr>Human &amp;  SUSTAINABLE Development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23</cp:revision>
  <dcterms:created xsi:type="dcterms:W3CDTF">2021-11-23T03:58:24Z</dcterms:created>
  <dcterms:modified xsi:type="dcterms:W3CDTF">2021-11-26T20:28:10Z</dcterms:modified>
</cp:coreProperties>
</file>