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3.xml" ContentType="application/vnd.openxmlformats-officedocument.presentationml.slide+xml"/>
  <Override PartName="/ppt/slides/slide23.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4.xml" ContentType="application/vnd.openxmlformats-officedocument.presentationml.slide+xml"/>
  <Override PartName="/ppt/slides/slide22.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4.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2.xml" ContentType="application/vnd.openxmlformats-officedocument.presentationml.slide+xml"/>
  <Override PartName="/ppt/slides/slide46.xml" ContentType="application/vnd.openxmlformats-officedocument.presentationml.slide+xml"/>
  <Override PartName="/ppt/slides/slide31.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23.xml" ContentType="application/vnd.openxmlformats-officedocument.presentationml.notesSlide+xml"/>
  <Override PartName="/ppt/notesSlides/notesSlide17.xml" ContentType="application/vnd.openxmlformats-officedocument.presentationml.notesSlide+xml"/>
  <Override PartName="/ppt/notesSlides/notesSlide25.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2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34.xml" ContentType="application/vnd.openxmlformats-officedocument.presentationml.notesSlide+xml"/>
  <Override PartName="/ppt/notesSlides/notesSlide39.xml" ContentType="application/vnd.openxmlformats-officedocument.presentationml.notesSlide+xml"/>
  <Override PartName="/ppt/notesSlides/notesSlide26.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32.xml" ContentType="application/vnd.openxmlformats-officedocument.presentationml.notesSlide+xml"/>
  <Override PartName="/ppt/notesSlides/notesSlide29.xml" ContentType="application/vnd.openxmlformats-officedocument.presentationml.notesSlide+xml"/>
  <Override PartName="/ppt/notesSlides/notesSlide33.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542" r:id="rId2"/>
    <p:sldId id="271" r:id="rId3"/>
    <p:sldId id="538" r:id="rId4"/>
    <p:sldId id="541" r:id="rId5"/>
    <p:sldId id="313" r:id="rId6"/>
    <p:sldId id="481" r:id="rId7"/>
    <p:sldId id="482" r:id="rId8"/>
    <p:sldId id="483" r:id="rId9"/>
    <p:sldId id="484" r:id="rId10"/>
    <p:sldId id="485" r:id="rId11"/>
    <p:sldId id="487" r:id="rId12"/>
    <p:sldId id="489" r:id="rId13"/>
    <p:sldId id="490" r:id="rId14"/>
    <p:sldId id="491" r:id="rId15"/>
    <p:sldId id="519" r:id="rId16"/>
    <p:sldId id="492" r:id="rId17"/>
    <p:sldId id="493" r:id="rId18"/>
    <p:sldId id="494" r:id="rId19"/>
    <p:sldId id="520" r:id="rId20"/>
    <p:sldId id="521" r:id="rId21"/>
    <p:sldId id="537" r:id="rId22"/>
    <p:sldId id="522" r:id="rId23"/>
    <p:sldId id="523" r:id="rId24"/>
    <p:sldId id="524" r:id="rId25"/>
    <p:sldId id="525" r:id="rId26"/>
    <p:sldId id="526" r:id="rId27"/>
    <p:sldId id="527" r:id="rId28"/>
    <p:sldId id="528" r:id="rId29"/>
    <p:sldId id="529" r:id="rId30"/>
    <p:sldId id="530" r:id="rId31"/>
    <p:sldId id="531" r:id="rId32"/>
    <p:sldId id="532" r:id="rId33"/>
    <p:sldId id="533" r:id="rId34"/>
    <p:sldId id="534" r:id="rId35"/>
    <p:sldId id="535" r:id="rId36"/>
    <p:sldId id="536" r:id="rId37"/>
    <p:sldId id="497" r:id="rId38"/>
    <p:sldId id="496" r:id="rId39"/>
    <p:sldId id="498" r:id="rId40"/>
    <p:sldId id="499" r:id="rId41"/>
    <p:sldId id="500" r:id="rId42"/>
    <p:sldId id="501" r:id="rId43"/>
    <p:sldId id="502" r:id="rId44"/>
    <p:sldId id="503" r:id="rId45"/>
    <p:sldId id="504" r:id="rId46"/>
    <p:sldId id="539" r:id="rId47"/>
    <p:sldId id="540"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2"/>
            <p14:sldId id="271"/>
            <p14:sldId id="538"/>
            <p14:sldId id="541"/>
            <p14:sldId id="313"/>
            <p14:sldId id="481"/>
            <p14:sldId id="482"/>
            <p14:sldId id="483"/>
            <p14:sldId id="484"/>
            <p14:sldId id="485"/>
            <p14:sldId id="487"/>
            <p14:sldId id="489"/>
            <p14:sldId id="490"/>
            <p14:sldId id="491"/>
            <p14:sldId id="519"/>
            <p14:sldId id="492"/>
            <p14:sldId id="493"/>
            <p14:sldId id="494"/>
            <p14:sldId id="520"/>
            <p14:sldId id="521"/>
            <p14:sldId id="537"/>
            <p14:sldId id="522"/>
            <p14:sldId id="523"/>
            <p14:sldId id="524"/>
            <p14:sldId id="525"/>
            <p14:sldId id="526"/>
            <p14:sldId id="527"/>
            <p14:sldId id="528"/>
            <p14:sldId id="529"/>
            <p14:sldId id="530"/>
            <p14:sldId id="531"/>
            <p14:sldId id="532"/>
            <p14:sldId id="533"/>
            <p14:sldId id="534"/>
            <p14:sldId id="535"/>
            <p14:sldId id="536"/>
            <p14:sldId id="497"/>
            <p14:sldId id="496"/>
            <p14:sldId id="498"/>
            <p14:sldId id="499"/>
            <p14:sldId id="500"/>
            <p14:sldId id="501"/>
            <p14:sldId id="502"/>
            <p14:sldId id="503"/>
            <p14:sldId id="504"/>
            <p14:sldId id="539"/>
            <p14:sldId id="540"/>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A1F61"/>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4536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20.png"/><Relationship Id="rId7" Type="http://schemas.openxmlformats.org/officeDocument/2006/relationships/image" Target="../media/image20.svg"/><Relationship Id="rId2" Type="http://schemas.openxmlformats.org/officeDocument/2006/relationships/image" Target="../media/image19.jpeg"/><Relationship Id="rId1" Type="http://schemas.openxmlformats.org/officeDocument/2006/relationships/slideLayout" Target="../slideLayouts/slideLayout14.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2</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82537915"/>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78283" y="1259391"/>
            <a:ext cx="3113353" cy="523220"/>
          </a:xfrm>
          <a:prstGeom prst="rect">
            <a:avLst/>
          </a:prstGeom>
          <a:noFill/>
        </p:spPr>
        <p:txBody>
          <a:bodyPr wrap="none" rtlCol="0">
            <a:spAutoFit/>
          </a:bodyPr>
          <a:lstStyle/>
          <a:p>
            <a:pPr algn="just"/>
            <a:r>
              <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التسويق بمفهومه الحديث</a:t>
            </a:r>
            <a:endParaRPr lang="en-US"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itchFamily="18" charset="0"/>
                <a:cs typeface="Times New Roman" pitchFamily="18" charset="0"/>
              </a:rPr>
              <a:t>Lecture </a:t>
            </a:r>
            <a:endParaRPr lang="en-US" sz="1600"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rgbClr val="8E5A6D"/>
                </a:solidFill>
                <a:latin typeface="Tajawal Medium" panose="00000600000000000000" pitchFamily="2" charset="-78"/>
                <a:cs typeface="Tajawal Medium" panose="00000600000000000000" pitchFamily="2" charset="-78"/>
              </a:rPr>
              <a:t>2</a:t>
            </a:r>
            <a:endParaRPr lang="en-US" sz="1400" b="1" dirty="0">
              <a:solidFill>
                <a:srgbClr val="8E5A6D"/>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8050"/>
    </mc:Choice>
    <mc:Fallback xmlns="">
      <p:transition spd="slow" advTm="8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8405386" y="1689928"/>
            <a:ext cx="3778587" cy="57311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71871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770348"/>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5678478"/>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المفهوم الحديث للتسويق.</a:t>
            </a:r>
          </a:p>
          <a:p>
            <a:pPr marL="457200" indent="-457200" algn="just" rtl="1">
              <a:lnSpc>
                <a:spcPct val="150000"/>
              </a:lnSpc>
              <a:buSzPct val="180000"/>
              <a:buFont typeface="+mj-lt"/>
              <a:buAutoNum type="arabicPeriod"/>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أهمية دراسة سلوك المستهلك.</a:t>
            </a:r>
          </a:p>
          <a:p>
            <a:pPr marL="457200" indent="-457200" algn="just" rtl="1">
              <a:lnSpc>
                <a:spcPct val="150000"/>
              </a:lnSpc>
              <a:buSzPct val="180000"/>
              <a:buFont typeface="+mj-lt"/>
              <a:buAutoNum type="arabicPeriod"/>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فئات وأنماط السلوك الاستهلاكى .</a:t>
            </a:r>
          </a:p>
          <a:p>
            <a:pPr marL="974725" indent="-342900" algn="just" rtl="1">
              <a:lnSpc>
                <a:spcPct val="150000"/>
              </a:lnSpc>
              <a:buSzPct val="200000"/>
              <a:buFont typeface="Arial" pitchFamily="34" charset="0"/>
              <a:buChar char="•"/>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عوامل الاهتمام بدراسة سلوك المستهلك.</a:t>
            </a:r>
          </a:p>
          <a:p>
            <a:pPr marL="457200" indent="-457200" algn="just" rtl="1">
              <a:lnSpc>
                <a:spcPct val="150000"/>
              </a:lnSpc>
              <a:buSzPct val="180000"/>
              <a:buFont typeface="+mj-lt"/>
              <a:buAutoNum type="arabicPeriod" startAt="5"/>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المزيج التسويقى.</a:t>
            </a:r>
          </a:p>
          <a:p>
            <a:pPr marL="457200" indent="-457200" algn="just" rtl="1">
              <a:lnSpc>
                <a:spcPct val="150000"/>
              </a:lnSpc>
              <a:buSzPct val="180000"/>
              <a:buFont typeface="+mj-lt"/>
              <a:buAutoNum type="arabicPeriod" startAt="5"/>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الخاتمة.</a:t>
            </a:r>
          </a:p>
          <a:p>
            <a:pPr marL="457200" indent="-457200" algn="just" rtl="1">
              <a:lnSpc>
                <a:spcPct val="150000"/>
              </a:lnSpc>
              <a:buSzPct val="180000"/>
              <a:buFont typeface="+mj-lt"/>
              <a:buAutoNum type="arabicPeriod" startAt="5"/>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المراجع.</a:t>
            </a:r>
          </a:p>
          <a:p>
            <a:pPr algn="just" rtl="1">
              <a:lnSpc>
                <a:spcPct val="150000"/>
              </a:lnSpc>
              <a:buSzPct val="200000"/>
            </a:pPr>
            <a:endParaRPr lang="ar-EG" sz="2000" b="1" dirty="0" smtClean="0">
              <a:latin typeface="Tajawal ExtraBold" panose="00000800000000000000" pitchFamily="2" charset="-78"/>
              <a:cs typeface="+mj-cs"/>
            </a:endParaRPr>
          </a:p>
          <a:p>
            <a:pPr marL="342900" indent="-342900" algn="just" rtl="1">
              <a:lnSpc>
                <a:spcPct val="150000"/>
              </a:lnSpc>
              <a:buFont typeface="Arial" pitchFamily="34" charset="0"/>
              <a:buChar char="•"/>
            </a:pPr>
            <a:endParaRPr lang="ar-EG" sz="2000" b="1" dirty="0" smtClean="0">
              <a:latin typeface="Tajawal ExtraBold" panose="00000800000000000000" pitchFamily="2" charset="-78"/>
              <a:cs typeface="+mj-cs"/>
            </a:endParaRPr>
          </a:p>
          <a:p>
            <a:pPr marL="342900" indent="-342900" algn="just" rtl="1">
              <a:lnSpc>
                <a:spcPct val="150000"/>
              </a:lnSpc>
              <a:buFont typeface="Arial" pitchFamily="34" charset="0"/>
              <a:buChar char="•"/>
            </a:pPr>
            <a:endParaRPr lang="ar-EG" dirty="0" smtClean="0">
              <a:latin typeface="Tajawal ExtraBold" panose="00000800000000000000" pitchFamily="2" charset="-78"/>
              <a:cs typeface="+mj-cs"/>
            </a:endParaRPr>
          </a:p>
          <a:p>
            <a:endParaRPr lang="en-US" dirty="0" smtClean="0">
              <a:latin typeface="Tajawal ExtraBold" panose="00000800000000000000" pitchFamily="2" charset="-78"/>
              <a:cs typeface="+mj-cs"/>
            </a:endParaRPr>
          </a:p>
          <a:p>
            <a:endParaRPr lang="en-US" dirty="0">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2</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38272501"/>
      </p:ext>
    </p:extLst>
  </p:cSld>
  <p:clrMapOvr>
    <a:masterClrMapping/>
  </p:clrMapOvr>
  <mc:AlternateContent xmlns:mc="http://schemas.openxmlformats.org/markup-compatibility/2006" xmlns:p14="http://schemas.microsoft.com/office/powerpoint/2010/main">
    <mc:Choice Requires="p14">
      <p:transition spd="slow" p14:dur="2000" advTm="126966"/>
    </mc:Choice>
    <mc:Fallback xmlns="">
      <p:transition spd="slow" advTm="12696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9617"/>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rPr>
              <a:t>تمهيد </a:t>
            </a:r>
            <a:endParaRPr lang="en-US" sz="2400" b="1" dirty="0">
              <a:solidFill>
                <a:srgbClr val="00B0F0"/>
              </a:solidFill>
              <a:latin typeface="Tajawal Medium" panose="00000600000000000000" pitchFamily="2" charset="-78"/>
              <a:cs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51300"/>
            <a:ext cx="8417320" cy="3349956"/>
          </a:xfrm>
          <a:prstGeom prst="rect">
            <a:avLst/>
          </a:prstGeom>
          <a:noFill/>
        </p:spPr>
        <p:txBody>
          <a:bodyPr wrap="square" rtlCol="0">
            <a:spAutoFit/>
          </a:bodyPr>
          <a:lstStyle/>
          <a:p>
            <a:pPr algn="just" rtl="1">
              <a:lnSpc>
                <a:spcPct val="150000"/>
              </a:lnSpc>
              <a:buSzPct val="200000"/>
            </a:pPr>
            <a:r>
              <a:rPr lang="ar-EG" sz="2400" dirty="0" smtClean="0">
                <a:latin typeface="Tajawal ExtraBold" panose="00000800000000000000" pitchFamily="2" charset="-78"/>
                <a:cs typeface="+mj-cs"/>
              </a:rPr>
              <a:t>تتناول المحاضرة الثانية لمقررالاتصال </a:t>
            </a:r>
            <a:r>
              <a:rPr lang="ar-EG" sz="2400" dirty="0">
                <a:latin typeface="Tajawal ExtraBold" panose="00000800000000000000" pitchFamily="2" charset="-78"/>
                <a:cs typeface="+mj-cs"/>
              </a:rPr>
              <a:t>التسويقى الاتجاهات الأساسية التى يعتمد عليها التسويق فى المفهوم </a:t>
            </a:r>
            <a:r>
              <a:rPr lang="ar-EG" sz="2400" dirty="0" smtClean="0">
                <a:latin typeface="Tajawal ExtraBold" panose="00000800000000000000" pitchFamily="2" charset="-78"/>
                <a:cs typeface="+mj-cs"/>
              </a:rPr>
              <a:t>الحديث وما طرأ عليه من متغيرات عن المفهوم التقليدى، حيث أصبح أكثر اهمية بالمستهلك ولذك يعد دراسة أنماط وسلوكيات الجمهور المستهدف من المنشأة واجب لاغنى عنه، لدراسة احتياجات الجمهور التى يجب على المنشأة توفيرها داخل المنتجات المراد بيعها إلى الجمهور المراد الوصول إليه لتحقيق الأهداف المرجوة من عملية الاتصال التسويقى؛ وهذا ما سوف تناقشه محاضرة اليوم من موضوعات.  </a:t>
            </a:r>
            <a:endParaRPr lang="ar-EG" sz="240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3438384"/>
      </p:ext>
    </p:extLst>
  </p:cSld>
  <p:clrMapOvr>
    <a:masterClrMapping/>
  </p:clrMapOvr>
  <mc:AlternateContent xmlns:mc="http://schemas.openxmlformats.org/markup-compatibility/2006" xmlns:p14="http://schemas.microsoft.com/office/powerpoint/2010/main">
    <mc:Choice Requires="p14">
      <p:transition spd="slow" p14:dur="2000" advTm="180435"/>
    </mc:Choice>
    <mc:Fallback xmlns="">
      <p:transition spd="slow" advTm="18043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9617"/>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rPr>
              <a:t>المفهوم الحديث للتسويق</a:t>
            </a:r>
            <a:endParaRPr lang="en-US" sz="2400" b="1" dirty="0">
              <a:solidFill>
                <a:srgbClr val="00B0F0"/>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60016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400" b="1" dirty="0" smtClean="0">
                <a:latin typeface="Tajawal ExtraBold" panose="00000800000000000000" pitchFamily="2" charset="-78"/>
                <a:cs typeface="+mj-cs"/>
              </a:rPr>
              <a:t>الاتجاهات </a:t>
            </a:r>
            <a:r>
              <a:rPr lang="ar-EG" sz="2400" b="1" dirty="0">
                <a:latin typeface="Tajawal ExtraBold" panose="00000800000000000000" pitchFamily="2" charset="-78"/>
                <a:cs typeface="+mj-cs"/>
              </a:rPr>
              <a:t>الأساسية </a:t>
            </a:r>
            <a:r>
              <a:rPr lang="ar-EG" sz="2400" b="1" dirty="0" smtClean="0">
                <a:latin typeface="Tajawal ExtraBold" panose="00000800000000000000" pitchFamily="2" charset="-78"/>
                <a:cs typeface="+mj-cs"/>
              </a:rPr>
              <a:t>التى يعتمد عليها التسويق فى المفهوم الحديث:</a:t>
            </a:r>
            <a:endParaRPr lang="en-US" sz="2000" dirty="0">
              <a:latin typeface="Tajawal ExtraBold" panose="00000800000000000000" pitchFamily="2" charset="-78"/>
              <a:cs typeface="+mj-cs"/>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890706"/>
            <a:ext cx="8417320" cy="2862322"/>
          </a:xfrm>
          <a:prstGeom prst="rect">
            <a:avLst/>
          </a:prstGeom>
          <a:noFill/>
        </p:spPr>
        <p:txBody>
          <a:bodyPr wrap="square" rtlCol="0">
            <a:spAutoFit/>
          </a:bodyPr>
          <a:lstStyle/>
          <a:p>
            <a:pPr marL="457200" indent="-457200" algn="just" rtl="1">
              <a:lnSpc>
                <a:spcPct val="150000"/>
              </a:lnSpc>
              <a:buSzPct val="200000"/>
              <a:buFont typeface="+mj-lt"/>
              <a:buAutoNum type="arabicPeriod"/>
            </a:pPr>
            <a:r>
              <a:rPr lang="ar-EG" sz="2400" dirty="0">
                <a:latin typeface="Tajawal ExtraBold" panose="00000800000000000000" pitchFamily="2" charset="-78"/>
                <a:cs typeface="+mj-cs"/>
              </a:rPr>
              <a:t>التأكيد على أهمية المستهلك ودراسته والفهم الكامل له والرغبة الصادقة في أن تتم كل الجهود في المنشأة على أساس تسويقي يضع المستهلك في المقام الأول، وأن تركز الفلسفة التسويقية على تحقيق رضا المستهلك.</a:t>
            </a:r>
          </a:p>
          <a:p>
            <a:pPr marL="457200" indent="-457200" algn="just" rtl="1">
              <a:lnSpc>
                <a:spcPct val="150000"/>
              </a:lnSpc>
              <a:buSzPct val="200000"/>
              <a:buFont typeface="+mj-lt"/>
              <a:buAutoNum type="arabicPeriod"/>
            </a:pPr>
            <a:r>
              <a:rPr lang="ar-EG" sz="2400" dirty="0">
                <a:latin typeface="Tajawal ExtraBold" panose="00000800000000000000" pitchFamily="2" charset="-78"/>
                <a:cs typeface="+mj-cs"/>
              </a:rPr>
              <a:t>شمول وظيفة التسويق لمجموعة من أوجه </a:t>
            </a:r>
            <a:r>
              <a:rPr lang="ar-EG" sz="2400" dirty="0" smtClean="0">
                <a:latin typeface="Tajawal ExtraBold" panose="00000800000000000000" pitchFamily="2" charset="-78"/>
                <a:cs typeface="+mj-cs"/>
              </a:rPr>
              <a:t>الأنشطة </a:t>
            </a:r>
            <a:r>
              <a:rPr lang="ar-EG" sz="2400" dirty="0">
                <a:latin typeface="Tajawal ExtraBold" panose="00000800000000000000" pitchFamily="2" charset="-78"/>
                <a:cs typeface="+mj-cs"/>
              </a:rPr>
              <a:t>المتداخلة، ومن الجهود المتكاملة التي تقتضي تنفيذ العديد من الوظائف الهامة</a:t>
            </a:r>
            <a:r>
              <a:rPr lang="ar-EG" sz="2400" dirty="0" smtClean="0">
                <a:latin typeface="Tajawal ExtraBold" panose="00000800000000000000" pitchFamily="2" charset="-78"/>
                <a:cs typeface="+mj-cs"/>
              </a:rPr>
              <a:t>.</a:t>
            </a:r>
            <a:endParaRPr lang="ar-EG" sz="240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44609"/>
    </mc:Choice>
    <mc:Fallback xmlns="">
      <p:transition spd="slow" advTm="34460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5474" cy="1899364"/>
          </a:xfrm>
          <a:prstGeom prst="rect">
            <a:avLst/>
          </a:prstGeom>
          <a:solidFill>
            <a:schemeClr val="bg1">
              <a:lumMod val="85000"/>
              <a:alpha val="0"/>
            </a:schemeClr>
          </a:solidFill>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المفهوم الحديث للتسويق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308324"/>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400" dirty="0">
                <a:latin typeface="Times New Roman" pitchFamily="18" charset="0"/>
                <a:cs typeface="Times New Roman" pitchFamily="18" charset="0"/>
              </a:rPr>
              <a:t>القدرة على التجديد والابتكار في كافة جوانب العملية التسويقية مع الفهم الكامل لطبيعة السوق والموضوعية في تقييم كل نشاط من أوجه </a:t>
            </a:r>
            <a:r>
              <a:rPr lang="ar-EG" sz="2400" dirty="0" smtClean="0">
                <a:latin typeface="Times New Roman" pitchFamily="18" charset="0"/>
                <a:cs typeface="Times New Roman" pitchFamily="18" charset="0"/>
              </a:rPr>
              <a:t>أنشطة </a:t>
            </a:r>
            <a:r>
              <a:rPr lang="ar-EG" sz="2400" dirty="0">
                <a:latin typeface="Times New Roman" pitchFamily="18" charset="0"/>
                <a:cs typeface="Times New Roman" pitchFamily="18" charset="0"/>
              </a:rPr>
              <a:t>البرنامج التسويقي.</a:t>
            </a:r>
          </a:p>
          <a:p>
            <a:pPr marL="457200" indent="-457200" algn="just" rtl="1">
              <a:lnSpc>
                <a:spcPct val="150000"/>
              </a:lnSpc>
              <a:buFont typeface="+mj-lt"/>
              <a:buAutoNum type="arabicPeriod" startAt="3"/>
            </a:pPr>
            <a:r>
              <a:rPr lang="ar-EG" sz="2400" dirty="0">
                <a:latin typeface="Times New Roman" pitchFamily="18" charset="0"/>
                <a:cs typeface="Times New Roman" pitchFamily="18" charset="0"/>
              </a:rPr>
              <a:t>تدفق العمليات التسويقية بحيث يصعب الفصل بين أوجه الأنشطة المتداخلة فيها كما يصعب التمييز بين الأسباب والنتائج باعتبار أن التسويق عملية ديناميكية.</a:t>
            </a:r>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250118"/>
    </mc:Choice>
    <mc:Fallback xmlns="">
      <p:transition spd="slow" advTm="25011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094035"/>
          </a:xfrm>
          <a:prstGeom prst="rect">
            <a:avLst/>
          </a:prstGeom>
          <a:solidFill>
            <a:schemeClr val="bg1">
              <a:lumMod val="85000"/>
              <a:alpha val="0"/>
            </a:schemeClr>
          </a:solidFill>
          <a:ln>
            <a:noFill/>
          </a:ln>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المفهوم الحديث للتسويق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741185"/>
            <a:ext cx="8417320" cy="2241960"/>
          </a:xfrm>
          <a:prstGeom prst="rect">
            <a:avLst/>
          </a:prstGeom>
          <a:noFill/>
        </p:spPr>
        <p:txBody>
          <a:bodyPr wrap="square" rtlCol="0">
            <a:spAutoFit/>
          </a:bodyPr>
          <a:lstStyle/>
          <a:p>
            <a:pPr marL="457200" indent="-457200" algn="just" rtl="1">
              <a:lnSpc>
                <a:spcPct val="150000"/>
              </a:lnSpc>
              <a:buSzPct val="100000"/>
              <a:buFont typeface="+mj-lt"/>
              <a:buAutoNum type="arabicPeriod" startAt="5"/>
            </a:pPr>
            <a:r>
              <a:rPr lang="ar-EG" sz="2400" dirty="0">
                <a:latin typeface="Times New Roman" pitchFamily="18" charset="0"/>
                <a:cs typeface="Times New Roman" pitchFamily="18" charset="0"/>
              </a:rPr>
              <a:t>أهمية النظر إلى التسويق في إطار أعم وأشمل باعتباره جزءاً من الجهود الإدارية المتكاملة في المنشأة وإلى أنه محكوم بعوامل ومتغيرات بيئية واقتصادية ونفسية وقانونية وإلى أنه يتضمن مجموعة من المكونات الأساسية المرتبطة بالإنتاج أو الخدمات والسعر والتوزيع والترويج.</a:t>
            </a: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3359620"/>
      </p:ext>
    </p:extLst>
  </p:cSld>
  <p:clrMapOvr>
    <a:masterClrMapping/>
  </p:clrMapOvr>
  <mc:AlternateContent xmlns:mc="http://schemas.openxmlformats.org/markup-compatibility/2006" xmlns:p14="http://schemas.microsoft.com/office/powerpoint/2010/main">
    <mc:Choice Requires="p14">
      <p:transition spd="slow" p14:dur="2000" advTm="247901"/>
    </mc:Choice>
    <mc:Fallback xmlns="">
      <p:transition spd="slow" advTm="24790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2666" cy="19023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026"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94212" y="1179828"/>
            <a:ext cx="6908582" cy="4950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3555283"/>
      </p:ext>
    </p:extLst>
  </p:cSld>
  <p:clrMapOvr>
    <a:masterClrMapping/>
  </p:clrMapOvr>
  <mc:AlternateContent xmlns:mc="http://schemas.openxmlformats.org/markup-compatibility/2006" xmlns:p14="http://schemas.microsoft.com/office/powerpoint/2010/main">
    <mc:Choice Requires="p14">
      <p:transition spd="slow" p14:dur="2000" advTm="130004"/>
    </mc:Choice>
    <mc:Fallback xmlns="">
      <p:transition spd="slow" advTm="13000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35074"/>
            <a:ext cx="3382666" cy="1902367"/>
          </a:xfrm>
          <a:prstGeom prst="rect">
            <a:avLst/>
          </a:prstGeom>
          <a:solidFill>
            <a:schemeClr val="bg1">
              <a:lumMod val="85000"/>
              <a:alpha val="0"/>
            </a:schemeClr>
          </a:solidFill>
          <a:effectLst>
            <a:softEdge rad="127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المفهوم الحديث للتسويق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93260"/>
            <a:ext cx="8417320" cy="374512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300" dirty="0">
                <a:latin typeface="Times New Roman" pitchFamily="18" charset="0"/>
                <a:cs typeface="Times New Roman" pitchFamily="18" charset="0"/>
              </a:rPr>
              <a:t>ويتضح من الشكل السابق أن المستهلك هو نقطة التركيز الرئيسية من جانب الإدارة التسويقية، فإذا كانت الشركة المعلنة تهدف إلى الحصول على رد فعل إيجابي من المستهلك فإنها تستخدم في سبيل ذلك الإعلان إلى جانب عناصر المزيج الترويجي الأخرى، وعلى ذلك فإن الأهداف التسويقية تتحقق نتيجة لتأثير الإعلان إلى جانب توافر المنتج أو الخدمة القادرة على إشباع حاجات المستهلك، وسياسة التوزيع التي تكفل وصوله إلى حيث يقيم بأفضل السبل، يضاف إلى ذلك السعر الذي يتفق مع القدرة </a:t>
            </a:r>
            <a:r>
              <a:rPr lang="ar-EG" sz="2300" dirty="0" smtClean="0">
                <a:latin typeface="Times New Roman" pitchFamily="18" charset="0"/>
                <a:cs typeface="Times New Roman" pitchFamily="18" charset="0"/>
              </a:rPr>
              <a:t>الشرائية </a:t>
            </a:r>
            <a:r>
              <a:rPr lang="ar-EG" sz="2300" dirty="0">
                <a:latin typeface="Times New Roman" pitchFamily="18" charset="0"/>
                <a:cs typeface="Times New Roman" pitchFamily="18" charset="0"/>
              </a:rPr>
              <a:t>للمستهلك.</a:t>
            </a: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3131327"/>
      </p:ext>
    </p:extLst>
  </p:cSld>
  <p:clrMapOvr>
    <a:masterClrMapping/>
  </p:clrMapOvr>
  <mc:AlternateContent xmlns:mc="http://schemas.openxmlformats.org/markup-compatibility/2006" xmlns:p14="http://schemas.microsoft.com/office/powerpoint/2010/main">
    <mc:Choice Requires="p14">
      <p:transition spd="slow" p14:dur="2000" advTm="78675"/>
    </mc:Choice>
    <mc:Fallback xmlns="">
      <p:transition spd="slow" advTm="7867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1817429"/>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المفهوم الحديث للتسويق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155504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ويعني هذا أن المستهلكين يتأثرون بمتغيرات مرتبطة بالسياسات المختلفة التي تتبعها المنشأة في إنتاج السلع أو الخدمات وتسعيرها وتوزيعها وترويجها، ويمكن للمنشأة أن تستخدم هذه المتغيرات للتأثير في استجابة المستهلكين.</a:t>
            </a: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2211938"/>
      </p:ext>
    </p:extLst>
  </p:cSld>
  <p:clrMapOvr>
    <a:masterClrMapping/>
  </p:clrMapOvr>
  <mc:AlternateContent xmlns:mc="http://schemas.openxmlformats.org/markup-compatibility/2006" xmlns:p14="http://schemas.microsoft.com/office/powerpoint/2010/main">
    <mc:Choice Requires="p14">
      <p:transition spd="slow" p14:dur="2000" advTm="64959"/>
    </mc:Choice>
    <mc:Fallback xmlns="">
      <p:transition spd="slow" advTm="6495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5"/>
            <a:ext cx="3437433" cy="1881092"/>
          </a:xfrm>
          <a:prstGeom prst="rect">
            <a:avLst/>
          </a:prstGeom>
          <a:solidFill>
            <a:schemeClr val="bg1">
              <a:lumMod val="85000"/>
              <a:alpha val="0"/>
            </a:schemeClr>
          </a:solidFill>
          <a:ln>
            <a:noFill/>
          </a:ln>
          <a:effectLst>
            <a:softEdge rad="381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المفهوم الحديث للتسويق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307853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وتقع عناصر المزيج التسويقي في نطاق البيئة الداخلية للشركة المعلنة، وهي عناصر يمكن التحكم فيها بدرجة أكبر من العوامل </a:t>
            </a:r>
            <a:r>
              <a:rPr lang="ar-EG" sz="2200" b="1" dirty="0" smtClean="0">
                <a:latin typeface="Times New Roman" pitchFamily="18" charset="0"/>
                <a:cs typeface="Times New Roman" pitchFamily="18" charset="0"/>
              </a:rPr>
              <a:t>الداخلة </a:t>
            </a:r>
            <a:r>
              <a:rPr lang="ar-EG" sz="2200" b="1" dirty="0">
                <a:latin typeface="Times New Roman" pitchFamily="18" charset="0"/>
                <a:cs typeface="Times New Roman" pitchFamily="18" charset="0"/>
              </a:rPr>
              <a:t>في تكوين البيئة الخارجية مثل: السياسة العامة، الظروف الاقتصادية والبيئة والاجتماعية والثقافية، والمنافسة والأهداف العامة للشركة وسياستها ومصادرها وهي عناصر لا يمكن التحكم فيها وتضع العديد من القيود على كفاءة المزيج التسويقي وقدرته على تحقيق أهدافه ولذلك يجب دراستها وتحديد ما هو إيجابي منها وما هو سلبي.</a:t>
            </a: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055014"/>
      </p:ext>
    </p:extLst>
  </p:cSld>
  <p:clrMapOvr>
    <a:masterClrMapping/>
  </p:clrMapOvr>
  <mc:AlternateContent xmlns:mc="http://schemas.openxmlformats.org/markup-compatibility/2006" xmlns:p14="http://schemas.microsoft.com/office/powerpoint/2010/main">
    <mc:Choice Requires="p14">
      <p:transition spd="slow" p14:dur="2000" advTm="49439"/>
    </mc:Choice>
    <mc:Fallback xmlns="">
      <p:transition spd="slow" advTm="4943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75043"/>
            <a:ext cx="3385474" cy="1872653"/>
          </a:xfrm>
          <a:prstGeom prst="rect">
            <a:avLst/>
          </a:prstGeom>
          <a:solidFill>
            <a:schemeClr val="bg1">
              <a:lumMod val="85000"/>
              <a:alpha val="0"/>
            </a:schemeClr>
          </a:solidFill>
          <a:ln>
            <a:noFill/>
          </a:ln>
          <a:effectLst>
            <a:softEdge rad="254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المفهوم الحديث للتسويق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10458"/>
            <a:ext cx="8417320" cy="258917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Simplified Arabic" pitchFamily="18" charset="-78"/>
                <a:cs typeface="+mj-cs"/>
              </a:rPr>
              <a:t>وهكذا لم تعد وظيفة التسويق تابعة لوظيفة الإنتاج بل سابقة عليه باعتبار أن الهدف النهائي لأي مشروع هو إنتاج سلع أو خدمات تؤدي إلى إشباع حاجات أو رغبات استهلاكية معينة لابد من التعرف عليها، وأن اعتبارات السوق تلعب دوراً أساسياً في تحديد حجم النشاط الكلي للمشروع، وأن التخطيط للمشروع يبدأ بالسوق وبالنشاط التسويقي.</a:t>
            </a: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8964564"/>
      </p:ext>
    </p:extLst>
  </p:cSld>
  <p:clrMapOvr>
    <a:masterClrMapping/>
  </p:clrMapOvr>
  <mc:AlternateContent xmlns:mc="http://schemas.openxmlformats.org/markup-compatibility/2006" xmlns:p14="http://schemas.microsoft.com/office/powerpoint/2010/main">
    <mc:Choice Requires="p14">
      <p:transition spd="slow" p14:dur="2000" advTm="52734"/>
    </mc:Choice>
    <mc:Fallback xmlns="">
      <p:transition spd="slow" advTm="5273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9" y="1335074"/>
            <a:ext cx="3382665" cy="190236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المفهوم الحديث للتسويق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110376"/>
            <a:ext cx="8417320" cy="600164"/>
          </a:xfrm>
          <a:prstGeom prst="rect">
            <a:avLst/>
          </a:prstGeom>
          <a:noFill/>
        </p:spPr>
        <p:txBody>
          <a:bodyPr wrap="square" rtlCol="0">
            <a:spAutoFit/>
          </a:bodyPr>
          <a:lstStyle/>
          <a:p>
            <a:pPr algn="just" rtl="1">
              <a:lnSpc>
                <a:spcPct val="150000"/>
              </a:lnSpc>
            </a:pPr>
            <a:r>
              <a:rPr lang="ar-EG" sz="2400" b="1" u="sng" dirty="0">
                <a:latin typeface="Simplified Arabic" pitchFamily="18" charset="-78"/>
                <a:cs typeface="Simplified Arabic" pitchFamily="18" charset="-78"/>
              </a:rPr>
              <a:t>المفهوم الاجتماعي </a:t>
            </a:r>
            <a:r>
              <a:rPr lang="ar-EG" sz="2400" b="1" u="sng" dirty="0" smtClean="0">
                <a:latin typeface="Simplified Arabic" pitchFamily="18" charset="-78"/>
                <a:cs typeface="Simplified Arabic" pitchFamily="18" charset="-78"/>
              </a:rPr>
              <a:t>للتسويق:</a:t>
            </a:r>
            <a:endParaRPr lang="ar-EG" sz="2400" dirty="0">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739134"/>
            <a:ext cx="8417320" cy="342747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dirty="0" smtClean="0">
                <a:latin typeface="Simplified Arabic" pitchFamily="18" charset="-78"/>
                <a:cs typeface="+mj-cs"/>
              </a:rPr>
              <a:t>وبدأ هذا المفهوم في </a:t>
            </a:r>
            <a:r>
              <a:rPr lang="ar-EG" sz="2100" b="1" dirty="0">
                <a:latin typeface="Simplified Arabic" pitchFamily="18" charset="-78"/>
                <a:cs typeface="+mj-cs"/>
              </a:rPr>
              <a:t>أوائل الستينات نتيجة لانتشار حركة المستهلكين في كثير من الدول الأجنبية، فقد كان من نتائج </a:t>
            </a:r>
            <a:r>
              <a:rPr lang="ar-EG" sz="2100" b="1" dirty="0" smtClean="0">
                <a:latin typeface="Simplified Arabic" pitchFamily="18" charset="-78"/>
                <a:cs typeface="+mj-cs"/>
              </a:rPr>
              <a:t>هذا المفهوم </a:t>
            </a:r>
            <a:r>
              <a:rPr lang="ar-EG" sz="2100" b="1" dirty="0">
                <a:latin typeface="Simplified Arabic" pitchFamily="18" charset="-78"/>
                <a:cs typeface="+mj-cs"/>
              </a:rPr>
              <a:t>لفت الأنظار إلى الأساليب الاستغلالية التي تستخدمها بعض الشركات نحو المستهلك، وقد ظهر المفهوم الاجتماعي للتسويق نتيجة للانتقادات التي وجهت للمرحلة السابقة، فقد بالغت في تدليل المستهلك ومحاولة إرضائه عن طريق إشباع رغباته بغض النظر عن الاعتبارات البيئية مثل إنتاج السيارات ذات معدلات الاستخدام العالية للوقود وإحداث ضوضاء مثل شركات المياه الغازية وإنتاجها لمعلبات يلقيها المستهلك في الطرق بعد استخدامها مما يشوه البيئة.</a:t>
            </a: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10375415"/>
      </p:ext>
    </p:extLst>
  </p:cSld>
  <p:clrMapOvr>
    <a:masterClrMapping/>
  </p:clrMapOvr>
  <mc:AlternateContent xmlns:mc="http://schemas.openxmlformats.org/markup-compatibility/2006" xmlns:p14="http://schemas.microsoft.com/office/powerpoint/2010/main">
    <mc:Choice Requires="p14">
      <p:transition spd="slow" p14:dur="2000" advTm="79192"/>
    </mc:Choice>
    <mc:Fallback xmlns="">
      <p:transition spd="slow" advTm="7919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المفهوم الحديث للتسويق</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03902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spc="20" dirty="0">
                <a:latin typeface="Simplified Arabic" pitchFamily="18" charset="-78"/>
                <a:cs typeface="+mj-cs"/>
              </a:rPr>
              <a:t>بعبارة أدق أن هذه المرحلة تعني أن يلتزم المشروع بأن يكون الصالح العام هو الاعتبار الأول في مزاولة نشاطه، ولذا حاولت الشركات والمنظمات المختلفة القيام بمسئوليتها الاجتماعية تجاه </a:t>
            </a:r>
            <a:r>
              <a:rPr lang="ar-EG" sz="2100" b="1" spc="20" dirty="0" smtClean="0">
                <a:latin typeface="Simplified Arabic" pitchFamily="18" charset="-78"/>
                <a:cs typeface="+mj-cs"/>
              </a:rPr>
              <a:t>المجتمع.</a:t>
            </a:r>
            <a:endParaRPr lang="en-US" sz="2100" b="1" spc="20" dirty="0">
              <a:latin typeface="Simplified Arabic" pitchFamily="18" charset="-78"/>
              <a:cs typeface="+mj-cs"/>
            </a:endParaRPr>
          </a:p>
          <a:p>
            <a:pPr marL="342900" indent="-342900" algn="just" rtl="1">
              <a:lnSpc>
                <a:spcPct val="150000"/>
              </a:lnSpc>
              <a:buFont typeface="Arial" pitchFamily="34" charset="0"/>
              <a:buChar char="•"/>
            </a:pPr>
            <a:endParaRPr lang="ar-EG" sz="2000" b="1" dirty="0">
              <a:latin typeface="Simplified Arabic" pitchFamily="18" charset="-78"/>
              <a:cs typeface="Simplified Arabic" pitchFamily="18" charset="-78"/>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23570"/>
      </p:ext>
    </p:extLst>
  </p:cSld>
  <p:clrMapOvr>
    <a:masterClrMapping/>
  </p:clrMapOvr>
  <mc:AlternateContent xmlns:mc="http://schemas.openxmlformats.org/markup-compatibility/2006" xmlns:p14="http://schemas.microsoft.com/office/powerpoint/2010/main">
    <mc:Choice Requires="p14">
      <p:transition spd="slow" p14:dur="2000" advTm="112658"/>
    </mc:Choice>
    <mc:Fallback xmlns="">
      <p:transition spd="slow" advTm="11265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839330" y="1259391"/>
            <a:ext cx="3639137" cy="523220"/>
          </a:xfrm>
          <a:prstGeom prst="rect">
            <a:avLst/>
          </a:prstGeom>
          <a:noFill/>
        </p:spPr>
        <p:txBody>
          <a:bodyPr wrap="none" rtlCol="0">
            <a:spAutoFit/>
          </a:bodyPr>
          <a:lstStyle/>
          <a:p>
            <a:pPr algn="r" rtl="1"/>
            <a:r>
              <a:rPr lang="ar-EG" sz="2800" b="1" dirty="0" smtClean="0">
                <a:solidFill>
                  <a:srgbClr val="00B0F0"/>
                </a:solidFill>
                <a:effectLst>
                  <a:outerShdw blurRad="38100" dist="38100" dir="2700000" algn="tl">
                    <a:srgbClr val="000000">
                      <a:alpha val="43137"/>
                    </a:srgbClr>
                  </a:outerShdw>
                </a:effectLst>
                <a:latin typeface="Times New Roman" pitchFamily="18" charset="0"/>
                <a:cs typeface="Times New Roman" pitchFamily="18" charset="0"/>
              </a:rPr>
              <a:t>أهمية دراسة سلوك المستهلك </a:t>
            </a:r>
            <a:endParaRPr lang="en-US" sz="2800" b="1" dirty="0">
              <a:solidFill>
                <a:srgbClr val="00B0F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4" name="Rectangle 13">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6" name="Rectangle 15">
            <a:extLst>
              <a:ext uri="{FF2B5EF4-FFF2-40B4-BE49-F238E27FC236}">
                <a16:creationId xmlns="" xmlns:a16="http://schemas.microsoft.com/office/drawing/2014/main" id="{6FE380F3-A68B-26EA-9084-2C15BB9E43F9}"/>
              </a:ext>
            </a:extLst>
          </p:cNvPr>
          <p:cNvSpPr/>
          <p:nvPr/>
        </p:nvSpPr>
        <p:spPr>
          <a:xfrm>
            <a:off x="4879207" y="11263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8" name="TextBox 17">
            <a:extLst>
              <a:ext uri="{FF2B5EF4-FFF2-40B4-BE49-F238E27FC236}">
                <a16:creationId xmlns="" xmlns:a16="http://schemas.microsoft.com/office/drawing/2014/main" id="{7C16A569-901B-C6A9-5510-154F90D28A49}"/>
              </a:ext>
            </a:extLst>
          </p:cNvPr>
          <p:cNvSpPr txBox="1"/>
          <p:nvPr/>
        </p:nvSpPr>
        <p:spPr>
          <a:xfrm>
            <a:off x="4930103" y="1120891"/>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E819771-40E4-115E-1677-879EF07CAA9A}"/>
              </a:ext>
            </a:extLst>
          </p:cNvPr>
          <p:cNvSpPr txBox="1"/>
          <p:nvPr/>
        </p:nvSpPr>
        <p:spPr>
          <a:xfrm>
            <a:off x="5090920" y="1391220"/>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42235004"/>
      </p:ext>
    </p:extLst>
  </p:cSld>
  <p:clrMapOvr>
    <a:masterClrMapping/>
  </p:clrMapOvr>
  <mc:AlternateContent xmlns:mc="http://schemas.openxmlformats.org/markup-compatibility/2006" xmlns:p14="http://schemas.microsoft.com/office/powerpoint/2010/main">
    <mc:Choice Requires="p14">
      <p:transition spd="slow" p14:dur="2000" advTm="34108"/>
    </mc:Choice>
    <mc:Fallback xmlns="">
      <p:transition spd="slow" advTm="341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15569"/>
            <a:ext cx="3394839" cy="2107636"/>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أهمية دراسة سلوك المستهلك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1300"/>
            <a:ext cx="8417320" cy="3000821"/>
          </a:xfrm>
          <a:prstGeom prst="rect">
            <a:avLst/>
          </a:prstGeom>
          <a:noFill/>
        </p:spPr>
        <p:txBody>
          <a:bodyPr wrap="square" rtlCol="0">
            <a:spAutoFit/>
          </a:bodyPr>
          <a:lstStyle/>
          <a:p>
            <a:pPr marL="457200" indent="-457200" algn="just" rtl="1">
              <a:lnSpc>
                <a:spcPct val="150000"/>
              </a:lnSpc>
              <a:buFont typeface="+mj-lt"/>
              <a:buAutoNum type="arabicPeriod"/>
            </a:pPr>
            <a:r>
              <a:rPr lang="ar-EG" sz="2100" b="1" dirty="0">
                <a:latin typeface="Simplified Arabic" pitchFamily="18" charset="-78"/>
                <a:cs typeface="+mj-cs"/>
              </a:rPr>
              <a:t>يعتبر المستهلك هو نقطة الانطلاق لكافة سياسات المنشأة، ولذلك على الإدارة أن تفكر في مشاكل المستهلك وحاجاته ورغباته ويرتبط هذا المبدأ بعدة اعتبارات هامة يجب أن تؤخذ في الحسبان عند صياغة الفلسفة التسويقية للمنشأة.</a:t>
            </a:r>
          </a:p>
          <a:p>
            <a:pPr marL="457200" indent="-457200" algn="just" rtl="1">
              <a:lnSpc>
                <a:spcPct val="150000"/>
              </a:lnSpc>
              <a:buFont typeface="+mj-lt"/>
              <a:buAutoNum type="arabicPeriod"/>
            </a:pPr>
            <a:r>
              <a:rPr lang="ar-EG" sz="2100" b="1" dirty="0">
                <a:latin typeface="Simplified Arabic" pitchFamily="18" charset="-78"/>
                <a:cs typeface="+mj-cs"/>
              </a:rPr>
              <a:t>أن المستهلكين يمكن تقسيمهم إلى عدة فئات وأجزاء وفقاً لحاجاتهم ورغباتهم.</a:t>
            </a:r>
          </a:p>
          <a:p>
            <a:pPr marL="457200" indent="-457200" algn="just" rtl="1">
              <a:lnSpc>
                <a:spcPct val="150000"/>
              </a:lnSpc>
              <a:buFont typeface="+mj-lt"/>
              <a:buAutoNum type="arabicPeriod"/>
            </a:pPr>
            <a:r>
              <a:rPr lang="ar-EG" sz="2100" b="1" dirty="0">
                <a:latin typeface="Simplified Arabic" pitchFamily="18" charset="-78"/>
                <a:cs typeface="+mj-cs"/>
              </a:rPr>
              <a:t>أن المستهلك من أي فئة سوف يرحب بأي جهد من جانب المنشأة يأتي متوائماً مع حاجاته ورغباته</a:t>
            </a:r>
            <a:r>
              <a:rPr lang="ar-EG" sz="2100" b="1" dirty="0" smtClean="0">
                <a:latin typeface="Simplified Arabic" pitchFamily="18" charset="-78"/>
                <a:cs typeface="+mj-cs"/>
              </a:rPr>
              <a:t>.</a:t>
            </a:r>
            <a:endParaRPr lang="ar-EG" sz="21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7217321"/>
      </p:ext>
    </p:extLst>
  </p:cSld>
  <p:clrMapOvr>
    <a:masterClrMapping/>
  </p:clrMapOvr>
  <mc:AlternateContent xmlns:mc="http://schemas.openxmlformats.org/markup-compatibility/2006" xmlns:p14="http://schemas.microsoft.com/office/powerpoint/2010/main">
    <mc:Choice Requires="p14">
      <p:transition spd="slow" p14:dur="2000" advTm="127233"/>
    </mc:Choice>
    <mc:Fallback xmlns="">
      <p:transition spd="slow" advTm="12723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35074"/>
            <a:ext cx="3382666" cy="2145585"/>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أهمية دراسة سلوك المستهلك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785652"/>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000" b="1" dirty="0">
                <a:latin typeface="Simplified Arabic" pitchFamily="18" charset="-78"/>
                <a:cs typeface="+mj-cs"/>
              </a:rPr>
              <a:t>أن الهدف الرئيسي للمنشاة هو البحث واختيار الأسواق المرتقبة واتباع الأساليب والبرامج الكفيلة باجتذاب العملاء والاحتفاظ بهم.</a:t>
            </a:r>
          </a:p>
          <a:p>
            <a:pPr marL="457200" indent="-457200" algn="just" rtl="1">
              <a:lnSpc>
                <a:spcPct val="150000"/>
              </a:lnSpc>
              <a:buFont typeface="+mj-lt"/>
              <a:buAutoNum type="arabicPeriod" startAt="4"/>
            </a:pPr>
            <a:r>
              <a:rPr lang="ar-EG" sz="2000" b="1" dirty="0">
                <a:latin typeface="Simplified Arabic" pitchFamily="18" charset="-78"/>
                <a:cs typeface="+mj-cs"/>
              </a:rPr>
              <a:t>ومن هنا تبرز الأهمية الكبيرة لتبني إدارات المنشأة لنتائج دراسات سلوك المستهلك عند تخطيط ما يجب إنتاجه كماً ونوعاً وبما يرضي ويشبع حاجات ورغبات المستهلكين الحاليين والمحتملين ووفق إمكاناتهم وأذواقهم، ويضاف إلى ذلك إلى أن تبني مفهوم الدراسات السلوكية الاستهلاكية يساعد المنشأة في تحديد عناصر المزيج التسويقي السلعي أو الخدمي الأكثر ملاءمة من جهة وإلى إمكانية اكتشاف أية فرص مستقبلية متاحة يمكن استغلالها بنجاح من جهة أخرى.</a:t>
            </a:r>
          </a:p>
          <a:p>
            <a:pPr marL="457200" indent="-457200" algn="just" rtl="1">
              <a:lnSpc>
                <a:spcPct val="150000"/>
              </a:lnSpc>
              <a:buFont typeface="+mj-lt"/>
              <a:buAutoNum type="arabicPeriod" startAt="4"/>
            </a:pPr>
            <a:endParaRPr lang="ar-EG" sz="20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64909995"/>
      </p:ext>
    </p:extLst>
  </p:cSld>
  <p:clrMapOvr>
    <a:masterClrMapping/>
  </p:clrMapOvr>
  <mc:AlternateContent xmlns:mc="http://schemas.openxmlformats.org/markup-compatibility/2006" xmlns:p14="http://schemas.microsoft.com/office/powerpoint/2010/main">
    <mc:Choice Requires="p14">
      <p:transition spd="slow" p14:dur="2000" advTm="113412"/>
    </mc:Choice>
    <mc:Fallback xmlns="">
      <p:transition spd="slow" advTm="11341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أهمية دراسة سلوك المستهلك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42747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spc="20" dirty="0">
                <a:latin typeface="Simplified Arabic" pitchFamily="18" charset="-78"/>
                <a:cs typeface="+mj-cs"/>
              </a:rPr>
              <a:t>كما تفيد دراسة سلوك المستهلك الفرد عن طريق إمداده بكافة المعلومات والبيانات التي تساعده في الاختيار الأمثل للسلع أو الخدمات المطروحة </a:t>
            </a:r>
            <a:r>
              <a:rPr lang="ar-EG" sz="2100" b="1" spc="20" dirty="0" smtClean="0">
                <a:latin typeface="Simplified Arabic" pitchFamily="18" charset="-78"/>
                <a:cs typeface="+mj-cs"/>
              </a:rPr>
              <a:t>وفق </a:t>
            </a:r>
            <a:r>
              <a:rPr lang="ar-EG" sz="2100" b="1" spc="20" dirty="0">
                <a:latin typeface="Simplified Arabic" pitchFamily="18" charset="-78"/>
                <a:cs typeface="+mj-cs"/>
              </a:rPr>
              <a:t>إمكاناته الشرائية وميوله وأذواقه، وعلى الجانب الآخر تبرز أهمية دراسة سلوك المستهلك على الأسرة، حيث يتمكن أصحاب القرار الشرائي في الأسرة من إجراء التحليلات اللازمة لنقاط القوة أو الضعف في البدائل المتاحة من كل سلعة واختيار البديل أو الماركة التي تحقق أقصى إشباع ممكن للأسرة، كما تفيد دراسات سلوك المستهلك في تحديد مواعيد التسويق الأفضل للأسرة من الناحيتين المالية والنفسية.</a:t>
            </a: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7596158"/>
      </p:ext>
    </p:extLst>
  </p:cSld>
  <p:clrMapOvr>
    <a:masterClrMapping/>
  </p:clrMapOvr>
  <mc:AlternateContent xmlns:mc="http://schemas.openxmlformats.org/markup-compatibility/2006" xmlns:p14="http://schemas.microsoft.com/office/powerpoint/2010/main">
    <mc:Choice Requires="p14">
      <p:transition spd="slow" p14:dur="2000" advTm="92868"/>
    </mc:Choice>
    <mc:Fallback xmlns="">
      <p:transition spd="slow" advTm="9286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أهمية دراسة سلوك المستهلك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42747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dirty="0">
                <a:latin typeface="Simplified Arabic" pitchFamily="18" charset="-78"/>
                <a:cs typeface="+mj-cs"/>
              </a:rPr>
              <a:t>وقد ساعد التطور الاقتصادي في معظم بلاد العالم والتوسع الإنتاجي بفضل البحث والعلم والتكنولوجيا على زيادة كميات وأنواع السلع والخدمات التي تعرض في الأسواق، وبذلك انتقلت أغلب الصناعات من مرحلة الاهتمام بالإنتاج </a:t>
            </a:r>
            <a:r>
              <a:rPr lang="en-US" sz="2100" b="1" dirty="0" smtClean="0">
                <a:latin typeface="Simplified Arabic" pitchFamily="18" charset="-78"/>
                <a:cs typeface="+mj-cs"/>
              </a:rPr>
              <a:t>Production Orientation</a:t>
            </a:r>
            <a:r>
              <a:rPr lang="ar-EG" sz="2100" b="1" dirty="0" smtClean="0">
                <a:latin typeface="Simplified Arabic" pitchFamily="18" charset="-78"/>
                <a:cs typeface="+mj-cs"/>
              </a:rPr>
              <a:t> إلى </a:t>
            </a:r>
            <a:r>
              <a:rPr lang="ar-EG" sz="2100" b="1" dirty="0">
                <a:latin typeface="Simplified Arabic" pitchFamily="18" charset="-78"/>
                <a:cs typeface="+mj-cs"/>
              </a:rPr>
              <a:t>مرحلة الاهتمام بالمستهلك </a:t>
            </a:r>
            <a:r>
              <a:rPr lang="en-US" sz="2100" b="1" dirty="0" smtClean="0">
                <a:latin typeface="Simplified Arabic" pitchFamily="18" charset="-78"/>
                <a:cs typeface="+mj-cs"/>
              </a:rPr>
              <a:t>Consumer Orientation، </a:t>
            </a:r>
            <a:r>
              <a:rPr lang="ar-EG" sz="2100" b="1" dirty="0">
                <a:latin typeface="Simplified Arabic" pitchFamily="18" charset="-78"/>
                <a:cs typeface="+mj-cs"/>
              </a:rPr>
              <a:t>ومحاولة إشباع احتياجاته، ورغباته، وإرضاء أذواقه وميوله، وذلك باعتباره </a:t>
            </a:r>
            <a:r>
              <a:rPr lang="ar-EG" sz="2100" b="1" dirty="0" smtClean="0">
                <a:latin typeface="Simplified Arabic" pitchFamily="18" charset="-78"/>
                <a:cs typeface="+mj-cs"/>
              </a:rPr>
              <a:t>– كما </a:t>
            </a:r>
            <a:r>
              <a:rPr lang="ar-EG" sz="2100" b="1" dirty="0">
                <a:latin typeface="Simplified Arabic" pitchFamily="18" charset="-78"/>
                <a:cs typeface="+mj-cs"/>
              </a:rPr>
              <a:t>تأكد </a:t>
            </a:r>
            <a:r>
              <a:rPr lang="ar-EG" sz="2100" b="1" dirty="0" smtClean="0">
                <a:latin typeface="Simplified Arabic" pitchFamily="18" charset="-78"/>
                <a:cs typeface="+mj-cs"/>
              </a:rPr>
              <a:t>حديثاً - </a:t>
            </a:r>
            <a:r>
              <a:rPr lang="ar-EG" sz="2100" b="1" dirty="0">
                <a:latin typeface="Simplified Arabic" pitchFamily="18" charset="-78"/>
                <a:cs typeface="+mj-cs"/>
              </a:rPr>
              <a:t>هو المحدد الأول في نجاح أو فشل المشروعات الاقتصادية، فالمستهلك يملك أن يتخذ أحد قرارين كلاهما غاية في الأهمية بالنسبة للمشروعات، ووحدات الإنتاج:</a:t>
            </a: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3605828"/>
      </p:ext>
    </p:extLst>
  </p:cSld>
  <p:clrMapOvr>
    <a:masterClrMapping/>
  </p:clrMapOvr>
  <mc:AlternateContent xmlns:mc="http://schemas.openxmlformats.org/markup-compatibility/2006" xmlns:p14="http://schemas.microsoft.com/office/powerpoint/2010/main">
    <mc:Choice Requires="p14">
      <p:transition spd="slow" p14:dur="2000" advTm="57682"/>
    </mc:Choice>
    <mc:Fallback xmlns="">
      <p:transition spd="slow" advTm="5768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73298"/>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أهمية دراسة سلوك المستهلك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031325"/>
          </a:xfrm>
          <a:prstGeom prst="rect">
            <a:avLst/>
          </a:prstGeom>
          <a:noFill/>
        </p:spPr>
        <p:txBody>
          <a:bodyPr wrap="square" rtlCol="0">
            <a:spAutoFit/>
          </a:bodyPr>
          <a:lstStyle/>
          <a:p>
            <a:pPr marL="514350" indent="-514350" algn="just" rtl="1">
              <a:lnSpc>
                <a:spcPct val="150000"/>
              </a:lnSpc>
              <a:buFont typeface="+mj-lt"/>
              <a:buAutoNum type="romanLcPeriod"/>
            </a:pPr>
            <a:r>
              <a:rPr lang="ar-EG" sz="2100" b="1" dirty="0">
                <a:latin typeface="Simplified Arabic" pitchFamily="18" charset="-78"/>
                <a:cs typeface="+mj-cs"/>
              </a:rPr>
              <a:t>أن يقرر شراء كميات معينة من سلع دون سلع أخرى، وبذلك يقرر مدى النجاح أو الفشل الذي يصيب أي مشروع اقتصادي.</a:t>
            </a:r>
          </a:p>
          <a:p>
            <a:pPr marL="514350" indent="-514350" algn="just" rtl="1">
              <a:lnSpc>
                <a:spcPct val="150000"/>
              </a:lnSpc>
              <a:buFont typeface="+mj-lt"/>
              <a:buAutoNum type="romanLcPeriod"/>
            </a:pPr>
            <a:r>
              <a:rPr lang="ar-EG" sz="2100" b="1" dirty="0">
                <a:latin typeface="Simplified Arabic" pitchFamily="18" charset="-78"/>
                <a:cs typeface="+mj-cs"/>
              </a:rPr>
              <a:t>أن يمتنع عن الشراء </a:t>
            </a:r>
            <a:r>
              <a:rPr lang="ar-EG" sz="2100" b="1" dirty="0" smtClean="0">
                <a:latin typeface="Simplified Arabic" pitchFamily="18" charset="-78"/>
                <a:cs typeface="+mj-cs"/>
              </a:rPr>
              <a:t>كليًا </a:t>
            </a:r>
            <a:r>
              <a:rPr lang="ar-EG" sz="2100" b="1" dirty="0">
                <a:latin typeface="Simplified Arabic" pitchFamily="18" charset="-78"/>
                <a:cs typeface="+mj-cs"/>
              </a:rPr>
              <a:t>في حالة عدم توفر السلعة التي يرغبها، وبالتالي قد يؤدي إلى انهيار سياسة اقتصادية ترغب الدولة في تشجيعها</a:t>
            </a:r>
            <a:r>
              <a:rPr lang="ar-EG" sz="2100" b="1" dirty="0" smtClean="0">
                <a:latin typeface="Simplified Arabic" pitchFamily="18" charset="-78"/>
                <a:cs typeface="+mj-cs"/>
              </a:rPr>
              <a:t>.</a:t>
            </a:r>
            <a:endParaRPr lang="ar-EG" sz="21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94420472"/>
      </p:ext>
    </p:extLst>
  </p:cSld>
  <p:clrMapOvr>
    <a:masterClrMapping/>
  </p:clrMapOvr>
  <mc:AlternateContent xmlns:mc="http://schemas.openxmlformats.org/markup-compatibility/2006" xmlns:p14="http://schemas.microsoft.com/office/powerpoint/2010/main">
    <mc:Choice Requires="p14">
      <p:transition spd="slow" p14:dur="2000" advTm="60019"/>
    </mc:Choice>
    <mc:Fallback xmlns="">
      <p:transition spd="slow" advTm="6001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396588" y="1259391"/>
            <a:ext cx="3813865" cy="523220"/>
          </a:xfrm>
          <a:prstGeom prst="rect">
            <a:avLst/>
          </a:prstGeom>
          <a:noFill/>
        </p:spPr>
        <p:txBody>
          <a:bodyPr wrap="none" rtlCol="0">
            <a:spAutoFit/>
          </a:bodyPr>
          <a:lstStyle/>
          <a:p>
            <a:pPr algn="r" rtl="1"/>
            <a:r>
              <a:rPr lang="ar-EG" sz="2800" b="1" dirty="0" smtClean="0">
                <a:solidFill>
                  <a:srgbClr val="00B0F0"/>
                </a:solidFill>
                <a:effectLst>
                  <a:outerShdw blurRad="38100" dist="38100" dir="2700000" algn="tl">
                    <a:srgbClr val="000000">
                      <a:alpha val="43137"/>
                    </a:srgbClr>
                  </a:outerShdw>
                </a:effectLst>
                <a:latin typeface="Times New Roman" pitchFamily="18" charset="0"/>
                <a:cs typeface="Times New Roman" pitchFamily="18" charset="0"/>
              </a:rPr>
              <a:t>فئات وأنماط السلوك الاستهلاكى</a:t>
            </a:r>
            <a:endParaRPr lang="en-US" sz="2800" b="1" dirty="0">
              <a:solidFill>
                <a:srgbClr val="00B0F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4" name="Rectangle 13">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6" name="Rectangle 15">
            <a:extLst>
              <a:ext uri="{FF2B5EF4-FFF2-40B4-BE49-F238E27FC236}">
                <a16:creationId xmlns="" xmlns:a16="http://schemas.microsoft.com/office/drawing/2014/main" id="{6FE380F3-A68B-26EA-9084-2C15BB9E43F9}"/>
              </a:ext>
            </a:extLst>
          </p:cNvPr>
          <p:cNvSpPr/>
          <p:nvPr/>
        </p:nvSpPr>
        <p:spPr>
          <a:xfrm>
            <a:off x="4894973" y="111755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8" name="TextBox 17">
            <a:extLst>
              <a:ext uri="{FF2B5EF4-FFF2-40B4-BE49-F238E27FC236}">
                <a16:creationId xmlns="" xmlns:a16="http://schemas.microsoft.com/office/drawing/2014/main" id="{7C16A569-901B-C6A9-5510-154F90D28A49}"/>
              </a:ext>
            </a:extLst>
          </p:cNvPr>
          <p:cNvSpPr txBox="1"/>
          <p:nvPr/>
        </p:nvSpPr>
        <p:spPr>
          <a:xfrm>
            <a:off x="4930103" y="1143630"/>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E819771-40E4-115E-1677-879EF07CAA9A}"/>
              </a:ext>
            </a:extLst>
          </p:cNvPr>
          <p:cNvSpPr txBox="1"/>
          <p:nvPr/>
        </p:nvSpPr>
        <p:spPr>
          <a:xfrm>
            <a:off x="5090920" y="1413959"/>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4567209"/>
      </p:ext>
    </p:extLst>
  </p:cSld>
  <p:clrMapOvr>
    <a:masterClrMapping/>
  </p:clrMapOvr>
  <mc:AlternateContent xmlns:mc="http://schemas.openxmlformats.org/markup-compatibility/2006" xmlns:p14="http://schemas.microsoft.com/office/powerpoint/2010/main">
    <mc:Choice Requires="p14">
      <p:transition spd="slow" p14:dur="2000" advTm="7683"/>
    </mc:Choice>
    <mc:Fallback xmlns="">
      <p:transition spd="slow" advTm="76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فئات السلوك </a:t>
            </a:r>
            <a:r>
              <a:rPr lang="ar-EG" sz="2400" b="1" dirty="0" smtClean="0">
                <a:solidFill>
                  <a:srgbClr val="00B0F0"/>
                </a:solidFill>
                <a:latin typeface="Simplified Arabic" pitchFamily="18" charset="-78"/>
                <a:cs typeface="Simplified Arabic" pitchFamily="18" charset="-78"/>
              </a:rPr>
              <a:t>الاستهلاكى</a:t>
            </a:r>
            <a:endParaRPr lang="ar-EG" sz="2400" b="1" dirty="0">
              <a:solidFill>
                <a:srgbClr val="00B0F0"/>
              </a:solidFill>
              <a:latin typeface="Simplified Arabic" pitchFamily="18" charset="-78"/>
              <a:cs typeface="Simplified Arabic" pitchFamily="18"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516073"/>
          </a:xfrm>
          <a:prstGeom prst="rect">
            <a:avLst/>
          </a:prstGeom>
          <a:noFill/>
        </p:spPr>
        <p:txBody>
          <a:bodyPr wrap="square" rtlCol="0">
            <a:spAutoFit/>
          </a:bodyPr>
          <a:lstStyle/>
          <a:p>
            <a:pPr marL="457200" indent="-457200" algn="just" rtl="1">
              <a:lnSpc>
                <a:spcPct val="150000"/>
              </a:lnSpc>
              <a:buFont typeface="+mj-lt"/>
              <a:buAutoNum type="arabicPeriod"/>
            </a:pPr>
            <a:r>
              <a:rPr lang="ar-EG" sz="2100" b="1" dirty="0">
                <a:effectLst>
                  <a:outerShdw blurRad="38100" dist="38100" dir="2700000" algn="tl">
                    <a:srgbClr val="000000">
                      <a:alpha val="43137"/>
                    </a:srgbClr>
                  </a:outerShdw>
                </a:effectLst>
                <a:latin typeface="Simplified Arabic" pitchFamily="18" charset="-78"/>
                <a:cs typeface="+mj-cs"/>
              </a:rPr>
              <a:t>الفئة الأولى </a:t>
            </a:r>
            <a:r>
              <a:rPr lang="ar-EG" sz="2100" b="1" dirty="0" smtClean="0">
                <a:effectLst>
                  <a:outerShdw blurRad="38100" dist="38100" dir="2700000" algn="tl">
                    <a:srgbClr val="000000">
                      <a:alpha val="43137"/>
                    </a:srgbClr>
                  </a:outerShdw>
                </a:effectLst>
                <a:latin typeface="Simplified Arabic" pitchFamily="18" charset="-78"/>
                <a:cs typeface="+mj-cs"/>
              </a:rPr>
              <a:t>محققو الذات</a:t>
            </a:r>
            <a:r>
              <a:rPr lang="ar-EG" sz="2100" b="1" dirty="0">
                <a:effectLst>
                  <a:outerShdw blurRad="38100" dist="38100" dir="2700000" algn="tl">
                    <a:srgbClr val="000000">
                      <a:alpha val="43137"/>
                    </a:srgbClr>
                  </a:outerShdw>
                </a:effectLst>
                <a:latin typeface="Simplified Arabic" pitchFamily="18" charset="-78"/>
                <a:cs typeface="+mj-cs"/>
              </a:rPr>
              <a:t>:</a:t>
            </a:r>
            <a:r>
              <a:rPr lang="ar-EG" sz="2100" b="1" dirty="0" smtClean="0">
                <a:effectLst>
                  <a:outerShdw blurRad="38100" dist="38100" dir="2700000" algn="tl">
                    <a:srgbClr val="000000">
                      <a:alpha val="43137"/>
                    </a:srgbClr>
                  </a:outerShdw>
                </a:effectLst>
                <a:latin typeface="Simplified Arabic" pitchFamily="18" charset="-78"/>
                <a:cs typeface="+mj-cs"/>
              </a:rPr>
              <a:t> </a:t>
            </a:r>
            <a:r>
              <a:rPr lang="en-US" sz="2100" b="1" dirty="0">
                <a:effectLst>
                  <a:outerShdw blurRad="38100" dist="38100" dir="2700000" algn="tl">
                    <a:srgbClr val="000000">
                      <a:alpha val="43137"/>
                    </a:srgbClr>
                  </a:outerShdw>
                </a:effectLst>
                <a:latin typeface="Simplified Arabic" pitchFamily="18" charset="-78"/>
                <a:cs typeface="+mj-cs"/>
              </a:rPr>
              <a:t>Actualizes</a:t>
            </a:r>
          </a:p>
          <a:p>
            <a:pPr algn="just" rtl="1">
              <a:lnSpc>
                <a:spcPct val="150000"/>
              </a:lnSpc>
            </a:pPr>
            <a:r>
              <a:rPr lang="ar-EG" sz="2100" b="1" dirty="0" smtClean="0">
                <a:latin typeface="Simplified Arabic" pitchFamily="18" charset="-78"/>
                <a:cs typeface="+mj-cs"/>
              </a:rPr>
              <a:t>	وهم </a:t>
            </a:r>
            <a:r>
              <a:rPr lang="ar-EG" sz="2100" b="1" dirty="0">
                <a:latin typeface="Simplified Arabic" pitchFamily="18" charset="-78"/>
                <a:cs typeface="+mj-cs"/>
              </a:rPr>
              <a:t>أفراد ناجحون، ويتوفر لديهم المصادر بوفرة، وتهتم هذه الفئة بالقضايا الاجتماعية ولديها استعداداً للتغيير، ويركزون بشكل كبير على صورتهم الذهنية فهى تعبير عن أذواقهم واستقلالهم وشخصيتهم، وتتسم حياتهم بالثراء والتنوع.</a:t>
            </a:r>
          </a:p>
          <a:p>
            <a:pPr marL="514350" indent="-514350" algn="just" rtl="1">
              <a:lnSpc>
                <a:spcPct val="150000"/>
              </a:lnSpc>
              <a:buFont typeface="+mj-lt"/>
              <a:buAutoNum type="romanLcPeriod"/>
            </a:pPr>
            <a:endParaRPr lang="ar-EG" sz="21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45438513"/>
      </p:ext>
    </p:extLst>
  </p:cSld>
  <p:clrMapOvr>
    <a:masterClrMapping/>
  </p:clrMapOvr>
  <mc:AlternateContent xmlns:mc="http://schemas.openxmlformats.org/markup-compatibility/2006" xmlns:p14="http://schemas.microsoft.com/office/powerpoint/2010/main">
    <mc:Choice Requires="p14">
      <p:transition spd="slow" p14:dur="2000" advTm="68344"/>
    </mc:Choice>
    <mc:Fallback xmlns="">
      <p:transition spd="slow" advTm="6834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4"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فئات السلوك </a:t>
            </a:r>
            <a:r>
              <a:rPr lang="ar-EG" sz="2400" b="1" dirty="0" smtClean="0">
                <a:solidFill>
                  <a:srgbClr val="00B0F0"/>
                </a:solidFill>
                <a:latin typeface="Simplified Arabic" pitchFamily="18" charset="-78"/>
                <a:cs typeface="Simplified Arabic" pitchFamily="18" charset="-78"/>
              </a:rPr>
              <a:t>الاستهلاكى</a:t>
            </a:r>
            <a:endParaRPr lang="ar-EG" sz="2400" b="1" dirty="0">
              <a:solidFill>
                <a:srgbClr val="00B0F0"/>
              </a:solidFill>
              <a:latin typeface="Simplified Arabic" pitchFamily="18" charset="-78"/>
              <a:cs typeface="Simplified Arabic" pitchFamily="18"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200" b="1" dirty="0" smtClean="0">
                <a:effectLst>
                  <a:outerShdw blurRad="38100" dist="38100" dir="2700000" algn="tl">
                    <a:srgbClr val="000000">
                      <a:alpha val="43137"/>
                    </a:srgbClr>
                  </a:outerShdw>
                </a:effectLst>
                <a:latin typeface="Simplified Arabic" pitchFamily="18" charset="-78"/>
                <a:cs typeface="+mj-cs"/>
              </a:rPr>
              <a:t>الفئة الثانية الناضجون</a:t>
            </a:r>
            <a:r>
              <a:rPr lang="ar-EG" sz="2200" b="1" dirty="0">
                <a:effectLst>
                  <a:outerShdw blurRad="38100" dist="38100" dir="2700000" algn="tl">
                    <a:srgbClr val="000000">
                      <a:alpha val="43137"/>
                    </a:srgbClr>
                  </a:outerShdw>
                </a:effectLst>
                <a:latin typeface="Simplified Arabic" pitchFamily="18" charset="-78"/>
                <a:cs typeface="+mj-cs"/>
              </a:rPr>
              <a:t>:</a:t>
            </a:r>
            <a:r>
              <a:rPr lang="ar-EG" sz="2200" b="1" dirty="0" smtClean="0">
                <a:effectLst>
                  <a:outerShdw blurRad="38100" dist="38100" dir="2700000" algn="tl">
                    <a:srgbClr val="000000">
                      <a:alpha val="43137"/>
                    </a:srgbClr>
                  </a:outerShdw>
                </a:effectLst>
                <a:latin typeface="Simplified Arabic" pitchFamily="18" charset="-78"/>
                <a:cs typeface="+mj-cs"/>
              </a:rPr>
              <a:t> </a:t>
            </a:r>
            <a:r>
              <a:rPr lang="en-US" sz="2200" b="1" dirty="0" smtClean="0">
                <a:effectLst>
                  <a:outerShdw blurRad="38100" dist="38100" dir="2700000" algn="tl">
                    <a:srgbClr val="000000">
                      <a:alpha val="43137"/>
                    </a:srgbClr>
                  </a:outerShdw>
                </a:effectLst>
                <a:latin typeface="Simplified Arabic" pitchFamily="18" charset="-78"/>
                <a:cs typeface="+mj-cs"/>
              </a:rPr>
              <a:t>Fulfilled</a:t>
            </a:r>
          </a:p>
          <a:p>
            <a:pPr algn="just" rtl="1">
              <a:lnSpc>
                <a:spcPct val="150000"/>
              </a:lnSpc>
            </a:pPr>
            <a:r>
              <a:rPr lang="ar-EG" sz="2200" b="1" dirty="0" smtClean="0">
                <a:latin typeface="Simplified Arabic" pitchFamily="18" charset="-78"/>
                <a:cs typeface="+mj-cs"/>
              </a:rPr>
              <a:t>	وهم </a:t>
            </a:r>
            <a:r>
              <a:rPr lang="ar-EG" sz="2200" b="1" dirty="0">
                <a:latin typeface="Simplified Arabic" pitchFamily="18" charset="-78"/>
                <a:cs typeface="+mj-cs"/>
              </a:rPr>
              <a:t>أشخاص ناضجون، ويرتفع مستوى تعليمهم، ولديهم نوع من الرضا على أسلوب حياتهم، يعيشون حياة مريحة، ويهتمون بالقيمة العملية، والوظيفية للمنتجات، التي يقومون بشرائها "</a:t>
            </a:r>
            <a:r>
              <a:rPr lang="en-US" sz="2200" b="1" dirty="0">
                <a:latin typeface="Simplified Arabic" pitchFamily="18" charset="-78"/>
                <a:cs typeface="+mj-cs"/>
              </a:rPr>
              <a:t>Practical functional value" .</a:t>
            </a:r>
          </a:p>
          <a:p>
            <a:pPr marL="457200" indent="-457200" algn="just" rtl="1">
              <a:lnSpc>
                <a:spcPct val="150000"/>
              </a:lnSpc>
              <a:buFont typeface="+mj-lt"/>
              <a:buAutoNum type="arabicPeriod"/>
            </a:pPr>
            <a:endParaRPr lang="en-US" sz="22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90375253"/>
      </p:ext>
    </p:extLst>
  </p:cSld>
  <p:clrMapOvr>
    <a:masterClrMapping/>
  </p:clrMapOvr>
  <mc:AlternateContent xmlns:mc="http://schemas.openxmlformats.org/markup-compatibility/2006" xmlns:p14="http://schemas.microsoft.com/office/powerpoint/2010/main">
    <mc:Choice Requires="p14">
      <p:transition spd="slow" p14:dur="2000" advTm="80687"/>
    </mc:Choice>
    <mc:Fallback xmlns="">
      <p:transition spd="slow" advTm="8068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63182"/>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فئات السلوك </a:t>
            </a:r>
            <a:r>
              <a:rPr lang="ar-EG" sz="2400" b="1" dirty="0" smtClean="0">
                <a:solidFill>
                  <a:srgbClr val="00B0F0"/>
                </a:solidFill>
                <a:latin typeface="Simplified Arabic" pitchFamily="18" charset="-78"/>
                <a:cs typeface="Simplified Arabic" pitchFamily="18" charset="-78"/>
              </a:rPr>
              <a:t>الاستهلاكى</a:t>
            </a:r>
            <a:endParaRPr lang="ar-EG" sz="2400" b="1" dirty="0">
              <a:solidFill>
                <a:srgbClr val="00B0F0"/>
              </a:solidFill>
              <a:latin typeface="Simplified Arabic" pitchFamily="18" charset="-78"/>
              <a:cs typeface="Simplified Arabic" pitchFamily="18"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200" b="1" dirty="0">
                <a:effectLst>
                  <a:outerShdw blurRad="38100" dist="38100" dir="2700000" algn="tl">
                    <a:srgbClr val="000000">
                      <a:alpha val="43137"/>
                    </a:srgbClr>
                  </a:outerShdw>
                </a:effectLst>
                <a:latin typeface="Simplified Arabic" pitchFamily="18" charset="-78"/>
                <a:cs typeface="+mj-cs"/>
              </a:rPr>
              <a:t>الفئة الثالثة </a:t>
            </a:r>
            <a:r>
              <a:rPr lang="ar-EG" sz="2200" b="1" dirty="0" smtClean="0">
                <a:effectLst>
                  <a:outerShdw blurRad="38100" dist="38100" dir="2700000" algn="tl">
                    <a:srgbClr val="000000">
                      <a:alpha val="43137"/>
                    </a:srgbClr>
                  </a:outerShdw>
                </a:effectLst>
                <a:latin typeface="Simplified Arabic" pitchFamily="18" charset="-78"/>
                <a:cs typeface="+mj-cs"/>
              </a:rPr>
              <a:t>المنجزون</a:t>
            </a:r>
            <a:r>
              <a:rPr lang="ar-EG" sz="2200" b="1" dirty="0">
                <a:effectLst>
                  <a:outerShdw blurRad="38100" dist="38100" dir="2700000" algn="tl">
                    <a:srgbClr val="000000">
                      <a:alpha val="43137"/>
                    </a:srgbClr>
                  </a:outerShdw>
                </a:effectLst>
                <a:latin typeface="Simplified Arabic" pitchFamily="18" charset="-78"/>
                <a:cs typeface="+mj-cs"/>
              </a:rPr>
              <a:t>:</a:t>
            </a:r>
            <a:r>
              <a:rPr lang="ar-EG" sz="2200" b="1" dirty="0" smtClean="0">
                <a:effectLst>
                  <a:outerShdw blurRad="38100" dist="38100" dir="2700000" algn="tl">
                    <a:srgbClr val="000000">
                      <a:alpha val="43137"/>
                    </a:srgbClr>
                  </a:outerShdw>
                </a:effectLst>
                <a:latin typeface="Simplified Arabic" pitchFamily="18" charset="-78"/>
                <a:cs typeface="+mj-cs"/>
              </a:rPr>
              <a:t> </a:t>
            </a:r>
            <a:r>
              <a:rPr lang="en-US" sz="2200" b="1" dirty="0">
                <a:effectLst>
                  <a:outerShdw blurRad="38100" dist="38100" dir="2700000" algn="tl">
                    <a:srgbClr val="000000">
                      <a:alpha val="43137"/>
                    </a:srgbClr>
                  </a:outerShdw>
                </a:effectLst>
                <a:latin typeface="Simplified Arabic" pitchFamily="18" charset="-78"/>
                <a:cs typeface="+mj-cs"/>
              </a:rPr>
              <a:t>Achievers</a:t>
            </a:r>
          </a:p>
          <a:p>
            <a:pPr algn="just" rtl="1">
              <a:lnSpc>
                <a:spcPct val="150000"/>
              </a:lnSpc>
            </a:pPr>
            <a:r>
              <a:rPr lang="ar-EG" sz="2200" b="1" dirty="0" smtClean="0">
                <a:latin typeface="Simplified Arabic" pitchFamily="18" charset="-78"/>
                <a:cs typeface="+mj-cs"/>
              </a:rPr>
              <a:t>	وهم </a:t>
            </a:r>
            <a:r>
              <a:rPr lang="ar-EG" sz="2200" b="1" dirty="0">
                <a:latin typeface="Simplified Arabic" pitchFamily="18" charset="-78"/>
                <a:cs typeface="+mj-cs"/>
              </a:rPr>
              <a:t>أفراد يهتمون بالعمل </a:t>
            </a:r>
            <a:r>
              <a:rPr lang="en-US" sz="2200" b="1" dirty="0">
                <a:latin typeface="Simplified Arabic" pitchFamily="18" charset="-78"/>
                <a:cs typeface="+mj-cs"/>
              </a:rPr>
              <a:t>Work-Oriented People، </a:t>
            </a:r>
            <a:r>
              <a:rPr lang="ar-EG" sz="2200" b="1" dirty="0">
                <a:latin typeface="Simplified Arabic" pitchFamily="18" charset="-78"/>
                <a:cs typeface="+mj-cs"/>
              </a:rPr>
              <a:t>ويتسمون بقدرتهم على مواجهة المخاطر والتنبؤ بما يحدث في المستقبل، ويكسبهم العمل مكانة اجتماعية، وقدرة على أداء المهام، وتنحصر حياتهم الاجتماعية في محيط الأسرة والعمل، كما أنهم يعيشون حياة تقليدية، ويفضلون المنتجات والخدمات التي تعكس نجاحهم لأقرانهم.</a:t>
            </a:r>
          </a:p>
          <a:p>
            <a:pPr marL="457200" indent="-457200" algn="just" rtl="1">
              <a:lnSpc>
                <a:spcPct val="150000"/>
              </a:lnSpc>
              <a:buFont typeface="+mj-lt"/>
              <a:buAutoNum type="arabicPeriod" startAt="2"/>
            </a:pPr>
            <a:endParaRPr lang="ar-EG" sz="22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5959818"/>
      </p:ext>
    </p:extLst>
  </p:cSld>
  <p:clrMapOvr>
    <a:masterClrMapping/>
  </p:clrMapOvr>
  <mc:AlternateContent xmlns:mc="http://schemas.openxmlformats.org/markup-compatibility/2006" xmlns:p14="http://schemas.microsoft.com/office/powerpoint/2010/main">
    <mc:Choice Requires="p14">
      <p:transition spd="slow" p14:dur="2000" advTm="75158"/>
    </mc:Choice>
    <mc:Fallback xmlns="">
      <p:transition spd="slow" advTm="7515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4" y="1335074"/>
            <a:ext cx="3385473" cy="200060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فئات السلوك </a:t>
            </a:r>
            <a:r>
              <a:rPr lang="ar-EG" sz="2400" b="1" dirty="0" smtClean="0">
                <a:solidFill>
                  <a:srgbClr val="00B0F0"/>
                </a:solidFill>
                <a:latin typeface="Simplified Arabic" pitchFamily="18" charset="-78"/>
                <a:cs typeface="Simplified Arabic" pitchFamily="18" charset="-78"/>
              </a:rPr>
              <a:t>الاستهلاكى</a:t>
            </a:r>
            <a:endParaRPr lang="ar-EG" sz="2400" b="1" dirty="0">
              <a:solidFill>
                <a:srgbClr val="00B0F0"/>
              </a:solidFill>
              <a:latin typeface="Simplified Arabic" pitchFamily="18" charset="-78"/>
              <a:cs typeface="Simplified Arabic" pitchFamily="18"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b="1" dirty="0">
                <a:effectLst>
                  <a:outerShdw blurRad="38100" dist="38100" dir="2700000" algn="tl">
                    <a:srgbClr val="000000">
                      <a:alpha val="43137"/>
                    </a:srgbClr>
                  </a:outerShdw>
                </a:effectLst>
                <a:latin typeface="Simplified Arabic" pitchFamily="18" charset="-78"/>
                <a:cs typeface="+mj-cs"/>
              </a:rPr>
              <a:t>الفئة </a:t>
            </a:r>
            <a:r>
              <a:rPr lang="ar-EG" sz="2200" b="1" dirty="0" smtClean="0">
                <a:effectLst>
                  <a:outerShdw blurRad="38100" dist="38100" dir="2700000" algn="tl">
                    <a:srgbClr val="000000">
                      <a:alpha val="43137"/>
                    </a:srgbClr>
                  </a:outerShdw>
                </a:effectLst>
                <a:latin typeface="Simplified Arabic" pitchFamily="18" charset="-78"/>
                <a:cs typeface="+mj-cs"/>
              </a:rPr>
              <a:t>الرابعة المجربون</a:t>
            </a:r>
            <a:r>
              <a:rPr lang="ar-EG" sz="2200" b="1" dirty="0">
                <a:effectLst>
                  <a:outerShdw blurRad="38100" dist="38100" dir="2700000" algn="tl">
                    <a:srgbClr val="000000">
                      <a:alpha val="43137"/>
                    </a:srgbClr>
                  </a:outerShdw>
                </a:effectLst>
                <a:latin typeface="Simplified Arabic" pitchFamily="18" charset="-78"/>
                <a:cs typeface="+mj-cs"/>
              </a:rPr>
              <a:t>:</a:t>
            </a:r>
            <a:r>
              <a:rPr lang="ar-EG" sz="2200" b="1" dirty="0" smtClean="0">
                <a:effectLst>
                  <a:outerShdw blurRad="38100" dist="38100" dir="2700000" algn="tl">
                    <a:srgbClr val="000000">
                      <a:alpha val="43137"/>
                    </a:srgbClr>
                  </a:outerShdw>
                </a:effectLst>
                <a:latin typeface="Simplified Arabic" pitchFamily="18" charset="-78"/>
                <a:cs typeface="+mj-cs"/>
              </a:rPr>
              <a:t> </a:t>
            </a:r>
            <a:r>
              <a:rPr lang="en-US" sz="2200" b="1" dirty="0">
                <a:effectLst>
                  <a:outerShdw blurRad="38100" dist="38100" dir="2700000" algn="tl">
                    <a:srgbClr val="000000">
                      <a:alpha val="43137"/>
                    </a:srgbClr>
                  </a:outerShdw>
                </a:effectLst>
                <a:latin typeface="Simplified Arabic" pitchFamily="18" charset="-78"/>
                <a:cs typeface="+mj-cs"/>
              </a:rPr>
              <a:t>Experiences</a:t>
            </a:r>
          </a:p>
          <a:p>
            <a:pPr algn="just" rtl="1">
              <a:lnSpc>
                <a:spcPct val="150000"/>
              </a:lnSpc>
            </a:pPr>
            <a:r>
              <a:rPr lang="ar-EG" sz="2200" b="1" dirty="0" smtClean="0">
                <a:latin typeface="Simplified Arabic" pitchFamily="18" charset="-78"/>
                <a:cs typeface="+mj-cs"/>
              </a:rPr>
              <a:t>	وهم </a:t>
            </a:r>
            <a:r>
              <a:rPr lang="ar-EG" sz="2200" b="1" dirty="0">
                <a:latin typeface="Simplified Arabic" pitchFamily="18" charset="-78"/>
                <a:cs typeface="+mj-cs"/>
              </a:rPr>
              <a:t>صغار في السن ويتسمون بالحيوية والحماس، ويبحثون عن المتعة والإثارة ويقل اهتمامهم بالسياسة، ويهتمون بممارسة الأنشطة الرياضية والاجتماعية، وينفقون جزءاً كبيراً من دخلهم على الملابس، الأطعمة السريعة، شرائط الكاسيت، شرائط الفيديو، الروايات.</a:t>
            </a:r>
          </a:p>
          <a:p>
            <a:pPr marL="457200" indent="-457200" algn="just" rtl="1">
              <a:lnSpc>
                <a:spcPct val="150000"/>
              </a:lnSpc>
              <a:buFont typeface="+mj-lt"/>
              <a:buAutoNum type="arabicPeriod" startAt="4"/>
            </a:pPr>
            <a:endParaRPr lang="ar-EG" sz="22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27112592"/>
      </p:ext>
    </p:extLst>
  </p:cSld>
  <p:clrMapOvr>
    <a:masterClrMapping/>
  </p:clrMapOvr>
  <mc:AlternateContent xmlns:mc="http://schemas.openxmlformats.org/markup-compatibility/2006" xmlns:p14="http://schemas.microsoft.com/office/powerpoint/2010/main">
    <mc:Choice Requires="p14">
      <p:transition spd="slow" p14:dur="2000" advTm="57259"/>
    </mc:Choice>
    <mc:Fallback xmlns="">
      <p:transition spd="slow" advTm="5725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فئات السلوك </a:t>
            </a:r>
            <a:r>
              <a:rPr lang="ar-EG" sz="2400" b="1" dirty="0" smtClean="0">
                <a:solidFill>
                  <a:srgbClr val="00B0F0"/>
                </a:solidFill>
                <a:latin typeface="Simplified Arabic" pitchFamily="18" charset="-78"/>
                <a:cs typeface="Simplified Arabic" pitchFamily="18" charset="-78"/>
              </a:rPr>
              <a:t>الاستهلاكى</a:t>
            </a:r>
            <a:endParaRPr lang="ar-EG" sz="2400" b="1" dirty="0">
              <a:solidFill>
                <a:srgbClr val="00B0F0"/>
              </a:solidFill>
              <a:latin typeface="Simplified Arabic" pitchFamily="18" charset="-78"/>
              <a:cs typeface="Simplified Arabic" pitchFamily="18"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200" b="1" dirty="0">
                <a:effectLst>
                  <a:outerShdw blurRad="38100" dist="38100" dir="2700000" algn="tl">
                    <a:srgbClr val="000000">
                      <a:alpha val="43137"/>
                    </a:srgbClr>
                  </a:outerShdw>
                </a:effectLst>
                <a:latin typeface="Simplified Arabic" pitchFamily="18" charset="-78"/>
                <a:cs typeface="+mj-cs"/>
              </a:rPr>
              <a:t>الفئة </a:t>
            </a:r>
            <a:r>
              <a:rPr lang="ar-EG" sz="2200" b="1" dirty="0" smtClean="0">
                <a:effectLst>
                  <a:outerShdw blurRad="38100" dist="38100" dir="2700000" algn="tl">
                    <a:srgbClr val="000000">
                      <a:alpha val="43137"/>
                    </a:srgbClr>
                  </a:outerShdw>
                </a:effectLst>
                <a:latin typeface="Simplified Arabic" pitchFamily="18" charset="-78"/>
                <a:cs typeface="+mj-cs"/>
              </a:rPr>
              <a:t>الخامسة الاعتقاديون</a:t>
            </a:r>
            <a:r>
              <a:rPr lang="ar-EG" sz="2200" b="1" dirty="0">
                <a:effectLst>
                  <a:outerShdw blurRad="38100" dist="38100" dir="2700000" algn="tl">
                    <a:srgbClr val="000000">
                      <a:alpha val="43137"/>
                    </a:srgbClr>
                  </a:outerShdw>
                </a:effectLst>
                <a:latin typeface="Simplified Arabic" pitchFamily="18" charset="-78"/>
                <a:cs typeface="+mj-cs"/>
              </a:rPr>
              <a:t>:</a:t>
            </a:r>
            <a:r>
              <a:rPr lang="ar-EG" sz="2200" b="1" dirty="0" smtClean="0">
                <a:effectLst>
                  <a:outerShdw blurRad="38100" dist="38100" dir="2700000" algn="tl">
                    <a:srgbClr val="000000">
                      <a:alpha val="43137"/>
                    </a:srgbClr>
                  </a:outerShdw>
                </a:effectLst>
                <a:latin typeface="Simplified Arabic" pitchFamily="18" charset="-78"/>
                <a:cs typeface="+mj-cs"/>
              </a:rPr>
              <a:t> </a:t>
            </a:r>
            <a:r>
              <a:rPr lang="en-US" sz="2200" b="1" dirty="0">
                <a:effectLst>
                  <a:outerShdw blurRad="38100" dist="38100" dir="2700000" algn="tl">
                    <a:srgbClr val="000000">
                      <a:alpha val="43137"/>
                    </a:srgbClr>
                  </a:outerShdw>
                </a:effectLst>
                <a:latin typeface="Simplified Arabic" pitchFamily="18" charset="-78"/>
                <a:cs typeface="+mj-cs"/>
              </a:rPr>
              <a:t>Believers</a:t>
            </a:r>
          </a:p>
          <a:p>
            <a:pPr algn="just" rtl="1">
              <a:lnSpc>
                <a:spcPct val="150000"/>
              </a:lnSpc>
            </a:pPr>
            <a:r>
              <a:rPr lang="ar-EG" sz="2200" b="1" dirty="0" smtClean="0">
                <a:latin typeface="Simplified Arabic" pitchFamily="18" charset="-78"/>
                <a:cs typeface="+mj-cs"/>
              </a:rPr>
              <a:t>	وهم </a:t>
            </a:r>
            <a:r>
              <a:rPr lang="ar-EG" sz="2200" b="1" dirty="0">
                <a:latin typeface="Simplified Arabic" pitchFamily="18" charset="-78"/>
                <a:cs typeface="+mj-cs"/>
              </a:rPr>
              <a:t>أفراد محافظون، تقليديون، يتبعون نظاماً روتينياً في حياتهم، يفضلون الماركات المعروفة من المنتجات عند الشراء، وهم معتدلون في دخلهم، تعليمهم، طاقاتهم، ولكنهم قادرون على تلبية احتياجاتهم، وتنحصر حياتهم في محيط الأسرة والعمل.</a:t>
            </a:r>
          </a:p>
          <a:p>
            <a:pPr marL="457200" indent="-457200" algn="just" rtl="1">
              <a:lnSpc>
                <a:spcPct val="150000"/>
              </a:lnSpc>
              <a:buFont typeface="+mj-lt"/>
              <a:buAutoNum type="arabicPeriod" startAt="4"/>
            </a:pPr>
            <a:endParaRPr lang="ar-EG" sz="22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43597248"/>
      </p:ext>
    </p:extLst>
  </p:cSld>
  <p:clrMapOvr>
    <a:masterClrMapping/>
  </p:clrMapOvr>
  <mc:AlternateContent xmlns:mc="http://schemas.openxmlformats.org/markup-compatibility/2006" xmlns:p14="http://schemas.microsoft.com/office/powerpoint/2010/main">
    <mc:Choice Requires="p14">
      <p:transition spd="slow" p14:dur="2000" advTm="50766"/>
    </mc:Choice>
    <mc:Fallback xmlns="">
      <p:transition spd="slow" advTm="5076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فئات السلوك </a:t>
            </a:r>
            <a:r>
              <a:rPr lang="ar-EG" sz="2400" b="1" dirty="0" smtClean="0">
                <a:solidFill>
                  <a:srgbClr val="00B0F0"/>
                </a:solidFill>
                <a:latin typeface="Simplified Arabic" pitchFamily="18" charset="-78"/>
                <a:cs typeface="Simplified Arabic" pitchFamily="18" charset="-78"/>
              </a:rPr>
              <a:t>الاستهلاكى</a:t>
            </a:r>
            <a:endParaRPr lang="ar-EG" sz="2400" b="1" dirty="0">
              <a:solidFill>
                <a:srgbClr val="00B0F0"/>
              </a:solidFill>
              <a:latin typeface="Simplified Arabic" pitchFamily="18" charset="-78"/>
              <a:cs typeface="Simplified Arabic" pitchFamily="18"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2810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6"/>
            </a:pPr>
            <a:r>
              <a:rPr lang="ar-EG" sz="2200" b="1" dirty="0">
                <a:effectLst>
                  <a:outerShdw blurRad="38100" dist="38100" dir="2700000" algn="tl">
                    <a:srgbClr val="000000">
                      <a:alpha val="43137"/>
                    </a:srgbClr>
                  </a:outerShdw>
                </a:effectLst>
                <a:latin typeface="Simplified Arabic" pitchFamily="18" charset="-78"/>
                <a:cs typeface="+mj-cs"/>
              </a:rPr>
              <a:t>الفئة </a:t>
            </a:r>
            <a:r>
              <a:rPr lang="ar-EG" sz="2200" b="1" dirty="0" smtClean="0">
                <a:effectLst>
                  <a:outerShdw blurRad="38100" dist="38100" dir="2700000" algn="tl">
                    <a:srgbClr val="000000">
                      <a:alpha val="43137"/>
                    </a:srgbClr>
                  </a:outerShdw>
                </a:effectLst>
                <a:latin typeface="Simplified Arabic" pitchFamily="18" charset="-78"/>
                <a:cs typeface="+mj-cs"/>
              </a:rPr>
              <a:t>السادسة المناضلون</a:t>
            </a:r>
            <a:r>
              <a:rPr lang="ar-EG" sz="2200" b="1" dirty="0">
                <a:effectLst>
                  <a:outerShdw blurRad="38100" dist="38100" dir="2700000" algn="tl">
                    <a:srgbClr val="000000">
                      <a:alpha val="43137"/>
                    </a:srgbClr>
                  </a:outerShdw>
                </a:effectLst>
                <a:latin typeface="Simplified Arabic" pitchFamily="18" charset="-78"/>
                <a:cs typeface="+mj-cs"/>
              </a:rPr>
              <a:t>:</a:t>
            </a:r>
            <a:r>
              <a:rPr lang="ar-EG" sz="2200" b="1" dirty="0" smtClean="0">
                <a:effectLst>
                  <a:outerShdw blurRad="38100" dist="38100" dir="2700000" algn="tl">
                    <a:srgbClr val="000000">
                      <a:alpha val="43137"/>
                    </a:srgbClr>
                  </a:outerShdw>
                </a:effectLst>
                <a:latin typeface="Simplified Arabic" pitchFamily="18" charset="-78"/>
                <a:cs typeface="+mj-cs"/>
              </a:rPr>
              <a:t> </a:t>
            </a:r>
            <a:r>
              <a:rPr lang="en-US" sz="2200" b="1" dirty="0">
                <a:effectLst>
                  <a:outerShdw blurRad="38100" dist="38100" dir="2700000" algn="tl">
                    <a:srgbClr val="000000">
                      <a:alpha val="43137"/>
                    </a:srgbClr>
                  </a:outerShdw>
                </a:effectLst>
                <a:latin typeface="Simplified Arabic" pitchFamily="18" charset="-78"/>
                <a:cs typeface="+mj-cs"/>
              </a:rPr>
              <a:t>Strivers</a:t>
            </a:r>
          </a:p>
          <a:p>
            <a:pPr algn="just" rtl="1">
              <a:lnSpc>
                <a:spcPct val="150000"/>
              </a:lnSpc>
            </a:pPr>
            <a:r>
              <a:rPr lang="ar-EG" sz="2200" b="1" dirty="0" smtClean="0">
                <a:latin typeface="Simplified Arabic" pitchFamily="18" charset="-78"/>
                <a:cs typeface="+mj-cs"/>
              </a:rPr>
              <a:t>	وهم يشبهون "المنجزون" وتتوفر لديهم مصادر ضئيلة، ويهتمون بالحصول على تأييد الآخرين، وتزداد حساسيتهم لأذواق وتفضيلات الأفراد الذين يعيشون معهم.</a:t>
            </a:r>
          </a:p>
          <a:p>
            <a:pPr marL="457200" indent="-457200" algn="just" rtl="1">
              <a:lnSpc>
                <a:spcPct val="150000"/>
              </a:lnSpc>
              <a:buFont typeface="+mj-lt"/>
              <a:buAutoNum type="arabicPeriod" startAt="6"/>
            </a:pPr>
            <a:endParaRPr lang="ar-EG" sz="2200" b="1" dirty="0">
              <a:latin typeface="Simplified Arabic" pitchFamily="18" charset="-78"/>
              <a:cs typeface="+mj-cs"/>
            </a:endParaRPr>
          </a:p>
          <a:p>
            <a:pPr marL="457200" indent="-457200" algn="just" rtl="1">
              <a:lnSpc>
                <a:spcPct val="150000"/>
              </a:lnSpc>
              <a:buFont typeface="+mj-lt"/>
              <a:buAutoNum type="arabicPeriod" startAt="6"/>
            </a:pPr>
            <a:endParaRPr lang="ar-EG" sz="2200" b="1"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54939806"/>
      </p:ext>
    </p:extLst>
  </p:cSld>
  <p:clrMapOvr>
    <a:masterClrMapping/>
  </p:clrMapOvr>
  <mc:AlternateContent xmlns:mc="http://schemas.openxmlformats.org/markup-compatibility/2006" xmlns:p14="http://schemas.microsoft.com/office/powerpoint/2010/main">
    <mc:Choice Requires="p14">
      <p:transition spd="slow" p14:dur="2000" advTm="47369"/>
    </mc:Choice>
    <mc:Fallback xmlns="">
      <p:transition spd="slow" advTm="4736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فئات السلوك </a:t>
            </a:r>
            <a:r>
              <a:rPr lang="ar-EG" sz="2400" b="1" dirty="0" smtClean="0">
                <a:solidFill>
                  <a:srgbClr val="00B0F0"/>
                </a:solidFill>
                <a:latin typeface="Simplified Arabic" pitchFamily="18" charset="-78"/>
                <a:cs typeface="Simplified Arabic" pitchFamily="18" charset="-78"/>
              </a:rPr>
              <a:t>الاستهلاكى</a:t>
            </a:r>
            <a:endParaRPr lang="ar-EG" sz="2400" b="1" dirty="0">
              <a:solidFill>
                <a:srgbClr val="00B0F0"/>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51202" y="2551300"/>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200" b="1" dirty="0">
                <a:effectLst>
                  <a:outerShdw blurRad="38100" dist="38100" dir="2700000" algn="tl">
                    <a:srgbClr val="000000">
                      <a:alpha val="43137"/>
                    </a:srgbClr>
                  </a:outerShdw>
                </a:effectLst>
                <a:latin typeface="Simplified Arabic" pitchFamily="18" charset="-78"/>
                <a:cs typeface="Simplified Arabic" pitchFamily="18" charset="-78"/>
              </a:rPr>
              <a:t>الفئة السابعة: الحرفيون </a:t>
            </a:r>
            <a:r>
              <a:rPr lang="en-US" sz="2200" b="1" dirty="0">
                <a:effectLst>
                  <a:outerShdw blurRad="38100" dist="38100" dir="2700000" algn="tl">
                    <a:srgbClr val="000000">
                      <a:alpha val="43137"/>
                    </a:srgbClr>
                  </a:outerShdw>
                </a:effectLst>
                <a:latin typeface="Simplified Arabic" pitchFamily="18" charset="-78"/>
                <a:cs typeface="Simplified Arabic" pitchFamily="18" charset="-78"/>
              </a:rPr>
              <a:t>Makers</a:t>
            </a:r>
          </a:p>
          <a:p>
            <a:pPr algn="just" rtl="1">
              <a:lnSpc>
                <a:spcPct val="150000"/>
              </a:lnSpc>
            </a:pPr>
            <a:r>
              <a:rPr lang="ar-EG" sz="2200" b="1" dirty="0" smtClean="0">
                <a:latin typeface="Simplified Arabic" pitchFamily="18" charset="-78"/>
                <a:cs typeface="+mj-cs"/>
              </a:rPr>
              <a:t>	وهم </a:t>
            </a:r>
            <a:r>
              <a:rPr lang="ar-EG" sz="2200" b="1" dirty="0">
                <a:latin typeface="Simplified Arabic" pitchFamily="18" charset="-78"/>
                <a:cs typeface="+mj-cs"/>
              </a:rPr>
              <a:t>أفراد عمليون يتوفر لديهم مهارات بناءة، ويعيشون في إطار بيئة أسرية تقليدية، ويهتمون بشكل ضئيل بما يحدث خارج بيئتهم، وهم محافظون سياسياً، ويهتمون بالعمل، وهم  لا يهتمون باقتناء الممتلكات المادية بقدر اهتمامهم بامتلاك أشياء لها وظائف وأغراض، "مثل اقتناء أدوات لصيد السمك".</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95136244"/>
      </p:ext>
    </p:extLst>
  </p:cSld>
  <p:clrMapOvr>
    <a:masterClrMapping/>
  </p:clrMapOvr>
  <mc:AlternateContent xmlns:mc="http://schemas.openxmlformats.org/markup-compatibility/2006" xmlns:p14="http://schemas.microsoft.com/office/powerpoint/2010/main">
    <mc:Choice Requires="p14">
      <p:transition spd="slow" p14:dur="2000" advTm="67809"/>
    </mc:Choice>
    <mc:Fallback xmlns="">
      <p:transition spd="slow" advTm="6780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9730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فئات السلوك </a:t>
            </a:r>
            <a:r>
              <a:rPr lang="ar-EG" sz="2400" b="1" dirty="0" smtClean="0">
                <a:solidFill>
                  <a:srgbClr val="00B0F0"/>
                </a:solidFill>
                <a:latin typeface="Simplified Arabic" pitchFamily="18" charset="-78"/>
                <a:cs typeface="Simplified Arabic" pitchFamily="18" charset="-78"/>
              </a:rPr>
              <a:t>الاستهلاكى</a:t>
            </a:r>
            <a:endParaRPr lang="ar-EG" sz="2400" b="1" dirty="0">
              <a:solidFill>
                <a:srgbClr val="00B0F0"/>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51202" y="2447484"/>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8"/>
            </a:pPr>
            <a:r>
              <a:rPr lang="ar-EG" sz="2200" b="1" dirty="0">
                <a:effectLst>
                  <a:outerShdw blurRad="38100" dist="38100" dir="2700000" algn="tl">
                    <a:srgbClr val="000000">
                      <a:alpha val="43137"/>
                    </a:srgbClr>
                  </a:outerShdw>
                </a:effectLst>
                <a:latin typeface="Simplified Arabic" pitchFamily="18" charset="-78"/>
                <a:cs typeface="+mj-cs"/>
              </a:rPr>
              <a:t>الفئة الثامنة </a:t>
            </a:r>
            <a:r>
              <a:rPr lang="ar-EG" sz="2200" b="1" dirty="0" smtClean="0">
                <a:effectLst>
                  <a:outerShdw blurRad="38100" dist="38100" dir="2700000" algn="tl">
                    <a:srgbClr val="000000">
                      <a:alpha val="43137"/>
                    </a:srgbClr>
                  </a:outerShdw>
                </a:effectLst>
                <a:latin typeface="Simplified Arabic" pitchFamily="18" charset="-78"/>
                <a:cs typeface="+mj-cs"/>
              </a:rPr>
              <a:t>المكافحون</a:t>
            </a:r>
            <a:r>
              <a:rPr lang="ar-EG" sz="2200" b="1" dirty="0">
                <a:effectLst>
                  <a:outerShdw blurRad="38100" dist="38100" dir="2700000" algn="tl">
                    <a:srgbClr val="000000">
                      <a:alpha val="43137"/>
                    </a:srgbClr>
                  </a:outerShdw>
                </a:effectLst>
                <a:latin typeface="Simplified Arabic" pitchFamily="18" charset="-78"/>
                <a:cs typeface="+mj-cs"/>
              </a:rPr>
              <a:t>:</a:t>
            </a:r>
            <a:r>
              <a:rPr lang="ar-EG" sz="2200" b="1" dirty="0" smtClean="0">
                <a:effectLst>
                  <a:outerShdw blurRad="38100" dist="38100" dir="2700000" algn="tl">
                    <a:srgbClr val="000000">
                      <a:alpha val="43137"/>
                    </a:srgbClr>
                  </a:outerShdw>
                </a:effectLst>
                <a:latin typeface="Simplified Arabic" pitchFamily="18" charset="-78"/>
                <a:cs typeface="+mj-cs"/>
              </a:rPr>
              <a:t> </a:t>
            </a:r>
            <a:r>
              <a:rPr lang="en-US" sz="2200" b="1" dirty="0">
                <a:effectLst>
                  <a:outerShdw blurRad="38100" dist="38100" dir="2700000" algn="tl">
                    <a:srgbClr val="000000">
                      <a:alpha val="43137"/>
                    </a:srgbClr>
                  </a:outerShdw>
                </a:effectLst>
                <a:latin typeface="Simplified Arabic" pitchFamily="18" charset="-78"/>
                <a:cs typeface="+mj-cs"/>
              </a:rPr>
              <a:t>Strugglers</a:t>
            </a:r>
          </a:p>
          <a:p>
            <a:pPr algn="just" rtl="1">
              <a:lnSpc>
                <a:spcPct val="150000"/>
              </a:lnSpc>
            </a:pPr>
            <a:r>
              <a:rPr lang="ar-EG" sz="2200" b="1" dirty="0" smtClean="0">
                <a:latin typeface="Simplified Arabic" pitchFamily="18" charset="-78"/>
                <a:cs typeface="+mj-cs"/>
              </a:rPr>
              <a:t>	وهم </a:t>
            </a:r>
            <a:r>
              <a:rPr lang="ar-EG" sz="2200" b="1" dirty="0">
                <a:latin typeface="Simplified Arabic" pitchFamily="18" charset="-78"/>
                <a:cs typeface="+mj-cs"/>
              </a:rPr>
              <a:t>الذين تتوفر لديهم مصادر ضئيلة، ولذا فهم يسعون إلى إشباع احتياجاتهم الرئيسية بصورة فورية، </a:t>
            </a:r>
            <a:r>
              <a:rPr lang="ar-EG" sz="2200" b="1" dirty="0" smtClean="0">
                <a:latin typeface="Simplified Arabic" pitchFamily="18" charset="-78"/>
                <a:cs typeface="+mj-cs"/>
              </a:rPr>
              <a:t>وهم </a:t>
            </a:r>
            <a:r>
              <a:rPr lang="ar-EG" sz="2200" b="1" dirty="0">
                <a:latin typeface="Simplified Arabic" pitchFamily="18" charset="-78"/>
                <a:cs typeface="+mj-cs"/>
              </a:rPr>
              <a:t>مستهلكون يتسمون بالحذر عند الشراء "</a:t>
            </a:r>
            <a:r>
              <a:rPr lang="en-US" sz="2200" b="1" dirty="0">
                <a:latin typeface="Simplified Arabic" pitchFamily="18" charset="-78"/>
                <a:cs typeface="+mj-cs"/>
              </a:rPr>
              <a:t>Cautious Consumers"، </a:t>
            </a:r>
            <a:r>
              <a:rPr lang="ar-EG" sz="2200" b="1" dirty="0">
                <a:latin typeface="Simplified Arabic" pitchFamily="18" charset="-78"/>
                <a:cs typeface="+mj-cs"/>
              </a:rPr>
              <a:t>وهم يمثلون سوقاً محدوداً لمعظم المنتجات والخدمات ولديهم ولاء للماركات التي يستخدمونها.</a:t>
            </a:r>
          </a:p>
          <a:p>
            <a:pPr marL="457200" indent="-457200" algn="just" rtl="1">
              <a:lnSpc>
                <a:spcPct val="150000"/>
              </a:lnSpc>
              <a:buFont typeface="+mj-lt"/>
              <a:buAutoNum type="arabicPeriod" startAt="8"/>
            </a:pPr>
            <a:endParaRPr lang="ar-EG" sz="2200" b="1"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4962667"/>
      </p:ext>
    </p:extLst>
  </p:cSld>
  <p:clrMapOvr>
    <a:masterClrMapping/>
  </p:clrMapOvr>
  <mc:AlternateContent xmlns:mc="http://schemas.openxmlformats.org/markup-compatibility/2006" xmlns:p14="http://schemas.microsoft.com/office/powerpoint/2010/main">
    <mc:Choice Requires="p14">
      <p:transition spd="slow" p14:dur="2000" advTm="48486"/>
    </mc:Choice>
    <mc:Fallback xmlns="">
      <p:transition spd="slow" advTm="4848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السلوك الاستهلاكى</a:t>
            </a:r>
            <a:endParaRPr lang="ar-EG" sz="2400" b="1" dirty="0">
              <a:solidFill>
                <a:srgbClr val="00B0F0"/>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51202" y="2447484"/>
            <a:ext cx="8417320" cy="3586366"/>
          </a:xfrm>
          <a:prstGeom prst="rect">
            <a:avLst/>
          </a:prstGeom>
          <a:noFill/>
        </p:spPr>
        <p:txBody>
          <a:bodyPr wrap="square" rtlCol="0">
            <a:spAutoFit/>
          </a:bodyPr>
          <a:lstStyle/>
          <a:p>
            <a:pPr algn="just" rtl="1">
              <a:lnSpc>
                <a:spcPct val="150000"/>
              </a:lnSpc>
            </a:pPr>
            <a:r>
              <a:rPr lang="ar-EG" sz="2200" dirty="0" smtClean="0">
                <a:latin typeface="Simplified Arabic" pitchFamily="18" charset="-78"/>
                <a:cs typeface="+mj-cs"/>
              </a:rPr>
              <a:t>وبعد دراسة فئات المستهلكين لذلك نجد أن </a:t>
            </a:r>
            <a:r>
              <a:rPr lang="ar-EG" sz="2200" dirty="0">
                <a:latin typeface="Simplified Arabic" pitchFamily="18" charset="-78"/>
                <a:cs typeface="+mj-cs"/>
              </a:rPr>
              <a:t>قضية الاستهلاك من أهم القضايا بالنسبة للدولة النامية التي تهدف إلى تحقيق التنمية الاقتصادية، والاجتماعية نظراً للعلاقة الوثيقة التي تربط الاستهلاك بكافة متغيرات العملية التنموية، فالاستهلاك يعتبر الهدف والغاية الوحيدة لكل نشاط إنتاجي، ولذا حظيت دراسة الاستهلاك باهتمام بالغ من قبل الباحثين في مجال علم النفس، والاجتماع، والاقتصاد حيث تهتم أبحاث الاستهلاك بكل ما يتصل بالجانب النفسي، والاجتماعي، والاقتصادي لسلوك المستهلك إلى جانب دراسة دوافع الشراء للسلع المختلفة، وعلاقتها بالإعلان.</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8893040"/>
      </p:ext>
    </p:extLst>
  </p:cSld>
  <p:clrMapOvr>
    <a:masterClrMapping/>
  </p:clrMapOvr>
  <mc:AlternateContent xmlns:mc="http://schemas.openxmlformats.org/markup-compatibility/2006" xmlns:p14="http://schemas.microsoft.com/office/powerpoint/2010/main">
    <mc:Choice Requires="p14">
      <p:transition spd="slow" p14:dur="2000" advTm="75632"/>
    </mc:Choice>
    <mc:Fallback xmlns="">
      <p:transition spd="slow" advTm="7563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8292" y="1335074"/>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السلوك الاستهلاكى</a:t>
            </a:r>
            <a:endParaRPr lang="ar-EG" sz="2400" b="1" dirty="0">
              <a:solidFill>
                <a:srgbClr val="00B0F0"/>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51202" y="2447484"/>
            <a:ext cx="8417320" cy="3506922"/>
          </a:xfrm>
          <a:prstGeom prst="rect">
            <a:avLst/>
          </a:prstGeom>
          <a:noFill/>
        </p:spPr>
        <p:txBody>
          <a:bodyPr wrap="square" rtlCol="0">
            <a:spAutoFit/>
          </a:bodyPr>
          <a:lstStyle/>
          <a:p>
            <a:pPr algn="just" rtl="1">
              <a:lnSpc>
                <a:spcPct val="150000"/>
              </a:lnSpc>
            </a:pPr>
            <a:r>
              <a:rPr lang="ar-EG" sz="2150" b="1" dirty="0" smtClean="0">
                <a:latin typeface="Simplified Arabic" pitchFamily="18" charset="-78"/>
                <a:cs typeface="+mj-cs"/>
              </a:rPr>
              <a:t>وتمثل دراسات تحليل المستهلك التي تزايدت أهميتها مدخلات أساسية في زيادة فهم دور التسويق في المجتمع، وطبيعة التخطيط التسويقي لمقابلة احتياجات الأفراد واختياراتهم وطبيعة النشاط الترويجي والإعلاني، كما تفيد على مستوى المشروع الاقتصادي في تقويم الفرص التسويقية الجديدة واختيار قطاعات السوق المختلفة وزيادة فعالية استراتيجية التسويق، وتطوير النشاط الإعلاني كأحد الأسلحة الترويجية الفعّالة التي يجب أن تبني على فهم كامل للسلوك الإنساني. ولذا زاد الاهتمام من جانب المنشآت بدراسة المستهلك كأساس لتصميم </a:t>
            </a:r>
            <a:r>
              <a:rPr lang="ar-EG" sz="2150" b="1" spc="50" dirty="0" smtClean="0">
                <a:latin typeface="Simplified Arabic" pitchFamily="18" charset="-78"/>
                <a:cs typeface="+mj-cs"/>
              </a:rPr>
              <a:t>استراتيجيتها التسويقية، وقياس الأداء التسويقي وتجزئة السوق، حيث تعتبر استجابة</a:t>
            </a:r>
            <a:endParaRPr lang="ar-EG" sz="2150" b="1" spc="50"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3624434"/>
      </p:ext>
    </p:extLst>
  </p:cSld>
  <p:clrMapOvr>
    <a:masterClrMapping/>
  </p:clrMapOvr>
  <mc:AlternateContent xmlns:mc="http://schemas.openxmlformats.org/markup-compatibility/2006" xmlns:p14="http://schemas.microsoft.com/office/powerpoint/2010/main">
    <mc:Choice Requires="p14">
      <p:transition spd="slow" p14:dur="2000" advTm="86250"/>
    </mc:Choice>
    <mc:Fallback xmlns="">
      <p:transition spd="slow" advTm="8625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السلوك الاستهلاكى</a:t>
            </a:r>
            <a:endParaRPr lang="ar-EG" sz="2400" b="1" dirty="0">
              <a:solidFill>
                <a:srgbClr val="00B0F0"/>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51202" y="2447484"/>
            <a:ext cx="8417320" cy="2072299"/>
          </a:xfrm>
          <a:prstGeom prst="rect">
            <a:avLst/>
          </a:prstGeom>
          <a:noFill/>
        </p:spPr>
        <p:txBody>
          <a:bodyPr wrap="square" rtlCol="0">
            <a:spAutoFit/>
          </a:bodyPr>
          <a:lstStyle/>
          <a:p>
            <a:pPr algn="just" rtl="1">
              <a:lnSpc>
                <a:spcPct val="150000"/>
              </a:lnSpc>
            </a:pPr>
            <a:r>
              <a:rPr lang="ar-EG" sz="2150" b="1" dirty="0">
                <a:latin typeface="Simplified Arabic" pitchFamily="18" charset="-78"/>
                <a:cs typeface="+mj-cs"/>
              </a:rPr>
              <a:t>المستهلك مؤشراً لنجاح الاستراتيجية التسويقية، ويأتي دور رجل التسويق في التعرف على رغبات المستهلك، وتحليل العوامل المؤثرة على سلوكه الشرائي، والكيفية التي يتخذ بها قراراته بالشراء أو عدم الشراء حيث تمثل تلك المعرفة معلومات على درجة كبيرة من الأهمية تؤدي إلى مزيد من فهم تصرفات المستهلكين.</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57658506"/>
      </p:ext>
    </p:extLst>
  </p:cSld>
  <p:clrMapOvr>
    <a:masterClrMapping/>
  </p:clrMapOvr>
  <mc:AlternateContent xmlns:mc="http://schemas.openxmlformats.org/markup-compatibility/2006" xmlns:p14="http://schemas.microsoft.com/office/powerpoint/2010/main">
    <mc:Choice Requires="p14">
      <p:transition spd="slow" p14:dur="2000" advTm="61858"/>
    </mc:Choice>
    <mc:Fallback xmlns="">
      <p:transition spd="slow" advTm="6185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السلوك الاستهلاكى</a:t>
            </a:r>
            <a:endParaRPr lang="ar-EG" sz="2400" b="1" dirty="0">
              <a:solidFill>
                <a:srgbClr val="00B0F0"/>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09655" y="2449105"/>
            <a:ext cx="8417320" cy="3630994"/>
          </a:xfrm>
          <a:prstGeom prst="rect">
            <a:avLst/>
          </a:prstGeom>
          <a:noFill/>
        </p:spPr>
        <p:txBody>
          <a:bodyPr wrap="square" rtlCol="0">
            <a:spAutoFit/>
          </a:bodyPr>
          <a:lstStyle/>
          <a:p>
            <a:pPr algn="just" rtl="1">
              <a:lnSpc>
                <a:spcPct val="150000"/>
              </a:lnSpc>
            </a:pPr>
            <a:r>
              <a:rPr lang="ar-EG" sz="2150" b="1" dirty="0">
                <a:latin typeface="Simplified Arabic" pitchFamily="18" charset="-78"/>
                <a:cs typeface="+mj-cs"/>
              </a:rPr>
              <a:t>ويمثل فهم وتفسير سلوك المستهلك الشرائي أحد المهام الرئيسية لإدارة التسويق التي تقوم بالدراسات التسويقية للإجابة على الأسئلة التالية:</a:t>
            </a:r>
          </a:p>
          <a:p>
            <a:pPr marL="342900" indent="-342900" algn="just" rtl="1">
              <a:lnSpc>
                <a:spcPct val="150000"/>
              </a:lnSpc>
              <a:buFont typeface="Arial" pitchFamily="34" charset="0"/>
              <a:buChar char="•"/>
            </a:pPr>
            <a:r>
              <a:rPr lang="ar-EG" sz="2150" b="1" dirty="0">
                <a:latin typeface="Simplified Arabic" pitchFamily="18" charset="-78"/>
                <a:cs typeface="+mj-cs"/>
              </a:rPr>
              <a:t>من الذي يقوم بالشراء ؟ وكيف يقوم بالشراء ؟ ومتى يتم الشراء ؟ واين يتم الشراء ؟ ولماذا يقوم بالشراء ؟</a:t>
            </a:r>
          </a:p>
          <a:p>
            <a:pPr marL="342900" indent="-342900" algn="just" rtl="1">
              <a:lnSpc>
                <a:spcPct val="150000"/>
              </a:lnSpc>
              <a:buFont typeface="Arial" pitchFamily="34" charset="0"/>
              <a:buChar char="•"/>
            </a:pPr>
            <a:r>
              <a:rPr lang="ar-EG" sz="2150" b="1" dirty="0">
                <a:latin typeface="Simplified Arabic" pitchFamily="18" charset="-78"/>
                <a:cs typeface="+mj-cs"/>
              </a:rPr>
              <a:t>والإجابة على مثل هذه الأسئلة تعتبر جزءاً أساسياً وحيوياً لتقييم فعالية استراتيجية التسويق، كما أنها تساعد المنظمة على التنبؤ بتصرفات المستهلك وردود أفعاله للمنتجات، وأسعارها، وحملاتها الإعلانية</a:t>
            </a:r>
            <a:r>
              <a:rPr lang="ar-EG" sz="2150" b="1" dirty="0" smtClean="0">
                <a:latin typeface="Simplified Arabic" pitchFamily="18" charset="-78"/>
                <a:cs typeface="+mj-cs"/>
              </a:rPr>
              <a:t>.</a:t>
            </a:r>
            <a:endParaRPr lang="ar-EG" sz="2150" b="1"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43563031"/>
      </p:ext>
    </p:extLst>
  </p:cSld>
  <p:clrMapOvr>
    <a:masterClrMapping/>
  </p:clrMapOvr>
  <mc:AlternateContent xmlns:mc="http://schemas.openxmlformats.org/markup-compatibility/2006" xmlns:p14="http://schemas.microsoft.com/office/powerpoint/2010/main">
    <mc:Choice Requires="p14">
      <p:transition spd="slow" p14:dur="2000" advTm="94720"/>
    </mc:Choice>
    <mc:Fallback xmlns="">
      <p:transition spd="slow" advTm="9472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السلوك الاستهلاكى</a:t>
            </a:r>
            <a:endParaRPr lang="ar-EG" sz="2400" b="1" dirty="0">
              <a:solidFill>
                <a:srgbClr val="00B0F0"/>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09655" y="2449105"/>
            <a:ext cx="8417320" cy="308334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50" b="1" dirty="0">
                <a:latin typeface="Simplified Arabic" pitchFamily="18" charset="-78"/>
                <a:cs typeface="+mj-cs"/>
              </a:rPr>
              <a:t>إن حاجات المستهلك وعاداته الشرائية ليست جامدة أو ثابتة ولكنها دائمة التغيير لأنها تتأثر بعدد كبير من المتغيرات التي تنبع عن المستهلك أو من البيئة المحيطة ومن هنا تنشأ الحاجة الأساسية للحصول على معلومات من المستهلك، فنحن نعيش في عصر الحاجة إلى مزيد من المعلومات عن المستهلك وذلك بسبب ما جلبته تكنولوجيا هذا العصر من الكثير من المنتجات الجديدة والمتطورة، وتساعد هذه المعلومات رجال التسويق على اتخاذ القرارات التسويقية الرشيدة التي تلائم حاجات المستهلك.</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9375956"/>
      </p:ext>
    </p:extLst>
  </p:cSld>
  <p:clrMapOvr>
    <a:masterClrMapping/>
  </p:clrMapOvr>
  <mc:AlternateContent xmlns:mc="http://schemas.openxmlformats.org/markup-compatibility/2006" xmlns:p14="http://schemas.microsoft.com/office/powerpoint/2010/main">
    <mc:Choice Requires="p14">
      <p:transition spd="slow" p14:dur="2000" advTm="80316"/>
    </mc:Choice>
    <mc:Fallback xmlns="">
      <p:transition spd="slow" advTm="8031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6537"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عوامل الاهتمام بدراسة سلوك المستهلك </a:t>
            </a:r>
            <a:endParaRPr lang="ar-EG" sz="2400" b="1" dirty="0">
              <a:solidFill>
                <a:srgbClr val="00B0F0"/>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09655" y="2449105"/>
            <a:ext cx="8417320" cy="1566776"/>
          </a:xfrm>
          <a:prstGeom prst="rect">
            <a:avLst/>
          </a:prstGeom>
          <a:noFill/>
        </p:spPr>
        <p:txBody>
          <a:bodyPr wrap="square" rtlCol="0">
            <a:spAutoFit/>
          </a:bodyPr>
          <a:lstStyle/>
          <a:p>
            <a:pPr algn="r" rtl="1">
              <a:lnSpc>
                <a:spcPct val="150000"/>
              </a:lnSpc>
            </a:pPr>
            <a:r>
              <a:rPr lang="ar-EG" sz="2150" b="1" dirty="0">
                <a:latin typeface="Simplified Arabic" pitchFamily="18" charset="-78"/>
                <a:cs typeface="+mj-cs"/>
              </a:rPr>
              <a:t>وقد تضافرت عدة عوامل أدت إلى ازدياد الاهتمام بدراسة سلوك المستهلك ويجمل الباحثون هذه المعلومات فيما يلي:</a:t>
            </a:r>
            <a:br>
              <a:rPr lang="ar-EG" sz="2150" b="1" dirty="0">
                <a:latin typeface="Simplified Arabic" pitchFamily="18" charset="-78"/>
                <a:cs typeface="+mj-cs"/>
              </a:rPr>
            </a:br>
            <a:endParaRPr lang="ar-EG" sz="2150" b="1" dirty="0">
              <a:latin typeface="Simplified Arabic" pitchFamily="18" charset="-78"/>
              <a:cs typeface="+mj-cs"/>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51202" y="3497842"/>
            <a:ext cx="8417320" cy="2018053"/>
          </a:xfrm>
          <a:prstGeom prst="rect">
            <a:avLst/>
          </a:prstGeom>
          <a:noFill/>
        </p:spPr>
        <p:txBody>
          <a:bodyPr wrap="square" rtlCol="0">
            <a:spAutoFit/>
          </a:bodyPr>
          <a:lstStyle/>
          <a:p>
            <a:pPr marL="457200" indent="-457200" algn="r" rtl="1">
              <a:lnSpc>
                <a:spcPct val="150000"/>
              </a:lnSpc>
              <a:buFont typeface="+mj-lt"/>
              <a:buAutoNum type="arabicPeriod"/>
            </a:pPr>
            <a:r>
              <a:rPr lang="ar-EG" sz="2150" b="1" spc="30" dirty="0">
                <a:latin typeface="Simplified Arabic" pitchFamily="18" charset="-78"/>
                <a:cs typeface="+mj-cs"/>
              </a:rPr>
              <a:t>طبيعة العملية الاقتصادية، حيث يمثل المستهلك نصف العملية التي يقوم بها أي مشروع من المشروعات.</a:t>
            </a:r>
          </a:p>
          <a:p>
            <a:pPr marL="457200" indent="-457200" algn="r" rtl="1">
              <a:lnSpc>
                <a:spcPct val="150000"/>
              </a:lnSpc>
              <a:buFont typeface="+mj-lt"/>
              <a:buAutoNum type="arabicPeriod"/>
            </a:pPr>
            <a:r>
              <a:rPr lang="ar-EG" sz="2150" b="1" spc="30" dirty="0">
                <a:latin typeface="Simplified Arabic" pitchFamily="18" charset="-78"/>
                <a:cs typeface="+mj-cs"/>
              </a:rPr>
              <a:t>انتشار وتقبل المفهوم التسويقي الحديث الذي يركز على إيجاد رغبات المستهلك وإشباعها</a:t>
            </a:r>
            <a:r>
              <a:rPr lang="ar-EG" sz="2150" b="1" spc="30" dirty="0" smtClean="0">
                <a:latin typeface="Simplified Arabic" pitchFamily="18" charset="-78"/>
                <a:cs typeface="+mj-cs"/>
              </a:rPr>
              <a:t>.</a:t>
            </a:r>
            <a:endParaRPr lang="ar-EG" sz="2150" b="1" spc="30" dirty="0">
              <a:latin typeface="Simplified Arabic" pitchFamily="18" charset="-78"/>
              <a:cs typeface="+mj-cs"/>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8012197"/>
      </p:ext>
    </p:extLst>
  </p:cSld>
  <p:clrMapOvr>
    <a:masterClrMapping/>
  </p:clrMapOvr>
  <mc:AlternateContent xmlns:mc="http://schemas.openxmlformats.org/markup-compatibility/2006" xmlns:p14="http://schemas.microsoft.com/office/powerpoint/2010/main">
    <mc:Choice Requires="p14">
      <p:transition spd="slow" p14:dur="2000" advTm="46937"/>
    </mc:Choice>
    <mc:Fallback xmlns="">
      <p:transition spd="slow" advTm="4693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7237"/>
            <a:ext cx="3385473" cy="202429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عوامل </a:t>
            </a:r>
            <a:r>
              <a:rPr lang="ar-EG" sz="2400" b="1" dirty="0" smtClean="0">
                <a:solidFill>
                  <a:srgbClr val="00B0F0"/>
                </a:solidFill>
                <a:latin typeface="Simplified Arabic" pitchFamily="18" charset="-78"/>
                <a:cs typeface="Simplified Arabic" pitchFamily="18" charset="-78"/>
              </a:rPr>
              <a:t>الاهتمام </a:t>
            </a:r>
            <a:r>
              <a:rPr lang="ar-EG" sz="2400" b="1" dirty="0">
                <a:solidFill>
                  <a:srgbClr val="00B0F0"/>
                </a:solidFill>
                <a:latin typeface="Simplified Arabic" pitchFamily="18" charset="-78"/>
                <a:cs typeface="Simplified Arabic" pitchFamily="18" charset="-78"/>
              </a:rPr>
              <a:t>بدراسة سلوك المستهلك </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437433" y="2551300"/>
            <a:ext cx="8417320" cy="2514343"/>
          </a:xfrm>
          <a:prstGeom prst="rect">
            <a:avLst/>
          </a:prstGeom>
          <a:noFill/>
        </p:spPr>
        <p:txBody>
          <a:bodyPr wrap="square" rtlCol="0">
            <a:spAutoFit/>
          </a:bodyPr>
          <a:lstStyle/>
          <a:p>
            <a:pPr marL="457200" indent="-457200" algn="r" rtl="1">
              <a:lnSpc>
                <a:spcPct val="150000"/>
              </a:lnSpc>
              <a:buFont typeface="+mj-lt"/>
              <a:buAutoNum type="arabicPeriod" startAt="3"/>
            </a:pPr>
            <a:r>
              <a:rPr lang="ar-EG" sz="2150" b="1" dirty="0" smtClean="0">
                <a:latin typeface="Simplified Arabic" pitchFamily="18" charset="-78"/>
                <a:cs typeface="+mj-cs"/>
              </a:rPr>
              <a:t>ارتفاع معدل فشل العديد من المنتجات الجديدة نتيجة عدم فهم المشروعات لسلوك مستهلكيها.</a:t>
            </a:r>
          </a:p>
          <a:p>
            <a:pPr marL="457200" indent="-457200" algn="r" rtl="1">
              <a:lnSpc>
                <a:spcPct val="150000"/>
              </a:lnSpc>
              <a:buFont typeface="+mj-lt"/>
              <a:buAutoNum type="arabicPeriod" startAt="4"/>
            </a:pPr>
            <a:r>
              <a:rPr lang="ar-EG" sz="2150" b="1" dirty="0">
                <a:latin typeface="Simplified Arabic" pitchFamily="18" charset="-78"/>
                <a:cs typeface="+mj-cs"/>
              </a:rPr>
              <a:t>العوامل البيئية المؤثرة على المشروعات والتي يتمثل أهمها في تزايد عدد السكان وارتفاع مستوى التعليم وتغير بعض العادات الاجتماعية وزيادة أوقات الفراغ والتقدم التكنولوجي السريع</a:t>
            </a:r>
            <a:r>
              <a:rPr lang="ar-EG" sz="2150" b="1" dirty="0" smtClean="0">
                <a:latin typeface="Simplified Arabic" pitchFamily="18" charset="-78"/>
                <a:cs typeface="+mj-cs"/>
              </a:rPr>
              <a:t>.</a:t>
            </a:r>
            <a:endParaRPr lang="ar-EG" sz="2150" b="1"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46051797"/>
      </p:ext>
    </p:extLst>
  </p:cSld>
  <p:clrMapOvr>
    <a:masterClrMapping/>
  </p:clrMapOvr>
  <mc:AlternateContent xmlns:mc="http://schemas.openxmlformats.org/markup-compatibility/2006" xmlns:p14="http://schemas.microsoft.com/office/powerpoint/2010/main">
    <mc:Choice Requires="p14">
      <p:transition spd="slow" p14:dur="2000" advTm="68266"/>
    </mc:Choice>
    <mc:Fallback xmlns="">
      <p:transition spd="slow" advTm="6826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263146" y="1259390"/>
            <a:ext cx="4655441" cy="523220"/>
          </a:xfrm>
          <a:prstGeom prst="rect">
            <a:avLst/>
          </a:prstGeom>
          <a:noFill/>
        </p:spPr>
        <p:txBody>
          <a:bodyPr wrap="none" rtlCol="0">
            <a:spAutoFit/>
          </a:bodyPr>
          <a:lstStyle/>
          <a:p>
            <a:pPr algn="r" rtl="1"/>
            <a:r>
              <a:rPr lang="ar-EG" sz="2800" b="1" dirty="0">
                <a:solidFill>
                  <a:srgbClr val="00B0F0"/>
                </a:solidFill>
                <a:effectLst>
                  <a:outerShdw blurRad="38100" dist="38100" dir="2700000" algn="tl">
                    <a:srgbClr val="000000">
                      <a:alpha val="43137"/>
                    </a:srgbClr>
                  </a:outerShdw>
                </a:effectLst>
                <a:latin typeface="Times New Roman" pitchFamily="18" charset="0"/>
                <a:cs typeface="Times New Roman" pitchFamily="18" charset="0"/>
              </a:rPr>
              <a:t>المزيج التسويقي: </a:t>
            </a:r>
            <a:r>
              <a:rPr lang="en-US" sz="2800" b="1" dirty="0">
                <a:solidFill>
                  <a:srgbClr val="00B0F0"/>
                </a:solidFill>
                <a:effectLst>
                  <a:outerShdw blurRad="38100" dist="38100" dir="2700000" algn="tl">
                    <a:srgbClr val="000000">
                      <a:alpha val="43137"/>
                    </a:srgbClr>
                  </a:outerShdw>
                </a:effectLst>
                <a:latin typeface="Times New Roman" pitchFamily="18" charset="0"/>
                <a:cs typeface="Times New Roman" pitchFamily="18" charset="0"/>
              </a:rPr>
              <a:t>Marketing Mix</a:t>
            </a:r>
          </a:p>
        </p:txBody>
      </p:sp>
      <p:sp>
        <p:nvSpPr>
          <p:cNvPr id="14" name="Rectangle 13">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6" name="Rectangle 15">
            <a:extLst>
              <a:ext uri="{FF2B5EF4-FFF2-40B4-BE49-F238E27FC236}">
                <a16:creationId xmlns="" xmlns:a16="http://schemas.microsoft.com/office/drawing/2014/main" id="{6FE380F3-A68B-26EA-9084-2C15BB9E43F9}"/>
              </a:ext>
            </a:extLst>
          </p:cNvPr>
          <p:cNvSpPr/>
          <p:nvPr/>
        </p:nvSpPr>
        <p:spPr>
          <a:xfrm>
            <a:off x="4927902" y="11404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18" name="TextBox 17">
            <a:extLst>
              <a:ext uri="{FF2B5EF4-FFF2-40B4-BE49-F238E27FC236}">
                <a16:creationId xmlns="" xmlns:a16="http://schemas.microsoft.com/office/drawing/2014/main" id="{7C16A569-901B-C6A9-5510-154F90D28A49}"/>
              </a:ext>
            </a:extLst>
          </p:cNvPr>
          <p:cNvSpPr txBox="1"/>
          <p:nvPr/>
        </p:nvSpPr>
        <p:spPr>
          <a:xfrm>
            <a:off x="4978798" y="1135019"/>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E819771-40E4-115E-1677-879EF07CAA9A}"/>
              </a:ext>
            </a:extLst>
          </p:cNvPr>
          <p:cNvSpPr txBox="1"/>
          <p:nvPr/>
        </p:nvSpPr>
        <p:spPr>
          <a:xfrm>
            <a:off x="5139615" y="1405348"/>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3444245"/>
      </p:ext>
    </p:extLst>
  </p:cSld>
  <p:clrMapOvr>
    <a:masterClrMapping/>
  </p:clrMapOvr>
  <mc:AlternateContent xmlns:mc="http://schemas.openxmlformats.org/markup-compatibility/2006" xmlns:p14="http://schemas.microsoft.com/office/powerpoint/2010/main">
    <mc:Choice Requires="p14">
      <p:transition spd="slow" p14:dur="2000" advTm="15967"/>
    </mc:Choice>
    <mc:Fallback xmlns="">
      <p:transition spd="slow" advTm="159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2665" cy="246348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smtClean="0">
                <a:solidFill>
                  <a:srgbClr val="00B0F0"/>
                </a:solidFill>
                <a:latin typeface="Simplified Arabic" pitchFamily="18" charset="-78"/>
                <a:cs typeface="Simplified Arabic" pitchFamily="18" charset="-78"/>
              </a:rPr>
              <a:t>المزيج التسويقي </a:t>
            </a:r>
            <a:r>
              <a:rPr lang="en-US" sz="2400" b="1" dirty="0">
                <a:solidFill>
                  <a:srgbClr val="00B0F0"/>
                </a:solidFill>
                <a:latin typeface="Simplified Arabic" pitchFamily="18" charset="-78"/>
                <a:cs typeface="Simplified Arabic" pitchFamily="18" charset="-78"/>
              </a:rPr>
              <a:t>Marketing Mix</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dirty="0">
                <a:latin typeface="Simplified Arabic" pitchFamily="18" charset="-78"/>
                <a:cs typeface="+mj-cs"/>
              </a:rPr>
              <a:t>يعني المزيج التسويقي مجموعة من الأنشطة التسويقية المتكاملة والمترابطة والتي تعتمد على بعضها البعض بغرض أداء الوظيفة التسويقية على النحو المخطط لها. ويتكون المزيج التسويقي من أربعة عناصر أساسية يطلق عليها عادةً </a:t>
            </a:r>
            <a:r>
              <a:rPr lang="en-US" sz="2200" b="1" dirty="0" smtClean="0">
                <a:effectLst>
                  <a:outerShdw blurRad="38100" dist="38100" dir="2700000" algn="tl">
                    <a:srgbClr val="000000">
                      <a:alpha val="43137"/>
                    </a:srgbClr>
                  </a:outerShdw>
                </a:effectLst>
                <a:latin typeface="Simplified Arabic" pitchFamily="18" charset="-78"/>
                <a:cs typeface="+mj-cs"/>
              </a:rPr>
              <a:t>4P’s </a:t>
            </a:r>
            <a:r>
              <a:rPr lang="en-US" sz="2200" b="1" dirty="0">
                <a:effectLst>
                  <a:outerShdw blurRad="38100" dist="38100" dir="2700000" algn="tl">
                    <a:srgbClr val="000000">
                      <a:alpha val="43137"/>
                    </a:srgbClr>
                  </a:outerShdw>
                </a:effectLst>
                <a:latin typeface="Simplified Arabic" pitchFamily="18" charset="-78"/>
                <a:cs typeface="+mj-cs"/>
              </a:rPr>
              <a:t>of </a:t>
            </a:r>
            <a:r>
              <a:rPr lang="en-US" sz="2200" b="1" dirty="0" smtClean="0">
                <a:effectLst>
                  <a:outerShdw blurRad="38100" dist="38100" dir="2700000" algn="tl">
                    <a:srgbClr val="000000">
                      <a:alpha val="43137"/>
                    </a:srgbClr>
                  </a:outerShdw>
                </a:effectLst>
                <a:latin typeface="Simplified Arabic" pitchFamily="18" charset="-78"/>
                <a:cs typeface="+mj-cs"/>
              </a:rPr>
              <a:t>marketing</a:t>
            </a:r>
            <a:endParaRPr lang="ar-EG" sz="2200" b="1" dirty="0" smtClean="0">
              <a:effectLst>
                <a:outerShdw blurRad="38100" dist="38100" dir="2700000" algn="tl">
                  <a:srgbClr val="000000">
                    <a:alpha val="43137"/>
                  </a:srgbClr>
                </a:outerShdw>
              </a:effectLst>
              <a:latin typeface="Simplified Arabic" pitchFamily="18" charset="-78"/>
              <a:cs typeface="+mj-cs"/>
            </a:endParaRPr>
          </a:p>
          <a:p>
            <a:pPr marL="800100" lvl="1" indent="-342900" algn="just" rtl="1">
              <a:lnSpc>
                <a:spcPct val="150000"/>
              </a:lnSpc>
              <a:buFont typeface="Arial" pitchFamily="34" charset="0"/>
              <a:buChar char="•"/>
            </a:pPr>
            <a:r>
              <a:rPr lang="ar-EG" sz="2200" dirty="0">
                <a:latin typeface="Simplified Arabic" pitchFamily="18" charset="-78"/>
                <a:cs typeface="+mj-cs"/>
              </a:rPr>
              <a:t>المنتج   </a:t>
            </a:r>
            <a:r>
              <a:rPr lang="ar-EG" sz="2200" dirty="0" smtClean="0">
                <a:latin typeface="Simplified Arabic" pitchFamily="18" charset="-78"/>
                <a:cs typeface="+mj-cs"/>
              </a:rPr>
              <a:t>   </a:t>
            </a:r>
            <a:r>
              <a:rPr lang="en-US" sz="2200" dirty="0" smtClean="0">
                <a:latin typeface="Simplified Arabic" pitchFamily="18" charset="-78"/>
                <a:cs typeface="+mj-cs"/>
              </a:rPr>
              <a:t>Product </a:t>
            </a:r>
            <a:endParaRPr lang="en-US" sz="2200" dirty="0">
              <a:latin typeface="Simplified Arabic" pitchFamily="18" charset="-78"/>
              <a:cs typeface="+mj-cs"/>
            </a:endParaRPr>
          </a:p>
          <a:p>
            <a:pPr marL="800100" lvl="1" indent="-342900" algn="just" rtl="1">
              <a:lnSpc>
                <a:spcPct val="150000"/>
              </a:lnSpc>
              <a:buFont typeface="Arial" pitchFamily="34" charset="0"/>
              <a:buChar char="•"/>
            </a:pPr>
            <a:r>
              <a:rPr lang="ar-EG" sz="2200" dirty="0">
                <a:latin typeface="Simplified Arabic" pitchFamily="18" charset="-78"/>
                <a:cs typeface="+mj-cs"/>
              </a:rPr>
              <a:t>السعـر     </a:t>
            </a:r>
            <a:r>
              <a:rPr lang="ar-EG" sz="2200" dirty="0" smtClean="0">
                <a:latin typeface="Simplified Arabic" pitchFamily="18" charset="-78"/>
                <a:cs typeface="+mj-cs"/>
              </a:rPr>
              <a:t>   </a:t>
            </a:r>
            <a:r>
              <a:rPr lang="en-US" sz="2200" dirty="0">
                <a:latin typeface="Simplified Arabic" pitchFamily="18" charset="-78"/>
                <a:cs typeface="+mj-cs"/>
              </a:rPr>
              <a:t>Price</a:t>
            </a:r>
          </a:p>
          <a:p>
            <a:pPr marL="800100" lvl="1" indent="-342900" algn="just" rtl="1">
              <a:lnSpc>
                <a:spcPct val="150000"/>
              </a:lnSpc>
              <a:buFont typeface="Arial" pitchFamily="34" charset="0"/>
              <a:buChar char="•"/>
            </a:pPr>
            <a:r>
              <a:rPr lang="ar-EG" sz="2200" dirty="0">
                <a:latin typeface="Simplified Arabic" pitchFamily="18" charset="-78"/>
                <a:cs typeface="+mj-cs"/>
              </a:rPr>
              <a:t>التوزيع      </a:t>
            </a:r>
            <a:r>
              <a:rPr lang="ar-EG" sz="2200" dirty="0" smtClean="0">
                <a:latin typeface="Simplified Arabic" pitchFamily="18" charset="-78"/>
                <a:cs typeface="+mj-cs"/>
              </a:rPr>
              <a:t> </a:t>
            </a:r>
            <a:r>
              <a:rPr lang="en-US" sz="2200" dirty="0" smtClean="0">
                <a:latin typeface="Simplified Arabic" pitchFamily="18" charset="-78"/>
                <a:cs typeface="+mj-cs"/>
              </a:rPr>
              <a:t>Place</a:t>
            </a:r>
            <a:endParaRPr lang="en-US" sz="2200" dirty="0">
              <a:latin typeface="Simplified Arabic" pitchFamily="18" charset="-78"/>
              <a:cs typeface="+mj-cs"/>
            </a:endParaRPr>
          </a:p>
          <a:p>
            <a:pPr marL="738188" lvl="1" indent="-280988" algn="just" rtl="1">
              <a:lnSpc>
                <a:spcPct val="150000"/>
              </a:lnSpc>
              <a:buFont typeface="Arial" pitchFamily="34" charset="0"/>
              <a:buChar char="•"/>
            </a:pPr>
            <a:r>
              <a:rPr lang="en-US" sz="2200" dirty="0">
                <a:latin typeface="Simplified Arabic" pitchFamily="18" charset="-78"/>
                <a:cs typeface="+mj-cs"/>
              </a:rPr>
              <a:t> </a:t>
            </a:r>
            <a:r>
              <a:rPr lang="ar-EG" sz="2200" dirty="0">
                <a:latin typeface="Simplified Arabic" pitchFamily="18" charset="-78"/>
                <a:cs typeface="+mj-cs"/>
              </a:rPr>
              <a:t>الترويج   </a:t>
            </a:r>
            <a:r>
              <a:rPr lang="en-US" sz="2200" dirty="0" smtClean="0">
                <a:latin typeface="Simplified Arabic" pitchFamily="18" charset="-78"/>
                <a:cs typeface="+mj-cs"/>
              </a:rPr>
              <a:t>Promotion</a:t>
            </a:r>
            <a:endParaRPr lang="en-US" sz="2200"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946565"/>
      </p:ext>
    </p:extLst>
  </p:cSld>
  <p:clrMapOvr>
    <a:masterClrMapping/>
  </p:clrMapOvr>
  <mc:AlternateContent xmlns:mc="http://schemas.openxmlformats.org/markup-compatibility/2006" xmlns:p14="http://schemas.microsoft.com/office/powerpoint/2010/main">
    <mc:Choice Requires="p14">
      <p:transition spd="slow" p14:dur="2000" advTm="84100"/>
    </mc:Choice>
    <mc:Fallback xmlns="">
      <p:transition spd="slow" advTm="841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206077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solidFill>
                  <a:srgbClr val="00B0F0"/>
                </a:solidFill>
                <a:latin typeface="Simplified Arabic" pitchFamily="18" charset="-78"/>
                <a:cs typeface="Simplified Arabic" pitchFamily="18" charset="-78"/>
              </a:rPr>
              <a:t>المزيج التسويقي </a:t>
            </a:r>
            <a:r>
              <a:rPr lang="en-US" sz="2400" b="1" dirty="0">
                <a:solidFill>
                  <a:srgbClr val="00B0F0"/>
                </a:solidFill>
                <a:latin typeface="Simplified Arabic" pitchFamily="18" charset="-78"/>
                <a:cs typeface="Simplified Arabic" pitchFamily="18" charset="-78"/>
              </a:rPr>
              <a:t>Marketing Mix</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516073"/>
          </a:xfrm>
          <a:prstGeom prst="rect">
            <a:avLst/>
          </a:prstGeom>
          <a:noFill/>
        </p:spPr>
        <p:txBody>
          <a:bodyPr wrap="square" rtlCol="0">
            <a:spAutoFit/>
          </a:bodyPr>
          <a:lstStyle/>
          <a:p>
            <a:pPr algn="just" rtl="1">
              <a:lnSpc>
                <a:spcPct val="150000"/>
              </a:lnSpc>
            </a:pPr>
            <a:r>
              <a:rPr lang="ar-EG" sz="2100" b="1" dirty="0" smtClean="0">
                <a:latin typeface="Simplified Arabic" pitchFamily="18" charset="-78"/>
                <a:cs typeface="+mj-cs"/>
              </a:rPr>
              <a:t>(1) المنتج</a:t>
            </a:r>
            <a:r>
              <a:rPr lang="ar-EG" sz="2100" b="1" dirty="0">
                <a:latin typeface="Simplified Arabic" pitchFamily="18" charset="-78"/>
                <a:cs typeface="+mj-cs"/>
              </a:rPr>
              <a:t>: </a:t>
            </a:r>
            <a:r>
              <a:rPr lang="en-US" sz="2100" b="1" dirty="0" smtClean="0">
                <a:latin typeface="Simplified Arabic" pitchFamily="18" charset="-78"/>
                <a:cs typeface="+mj-cs"/>
              </a:rPr>
              <a:t>Product</a:t>
            </a:r>
            <a:endParaRPr lang="ar-EG" sz="2100" b="1" dirty="0" smtClean="0">
              <a:latin typeface="Simplified Arabic" pitchFamily="18" charset="-78"/>
              <a:cs typeface="+mj-cs"/>
            </a:endParaRPr>
          </a:p>
          <a:p>
            <a:pPr algn="just" rtl="1">
              <a:lnSpc>
                <a:spcPct val="150000"/>
              </a:lnSpc>
            </a:pPr>
            <a:r>
              <a:rPr lang="ar-EG" sz="2100" dirty="0">
                <a:latin typeface="Simplified Arabic" pitchFamily="18" charset="-78"/>
                <a:cs typeface="+mj-cs"/>
              </a:rPr>
              <a:t>	</a:t>
            </a:r>
            <a:r>
              <a:rPr lang="ar-EG" sz="2100" dirty="0" smtClean="0">
                <a:latin typeface="Simplified Arabic" pitchFamily="18" charset="-78"/>
                <a:cs typeface="+mj-cs"/>
              </a:rPr>
              <a:t>المنتج </a:t>
            </a:r>
            <a:r>
              <a:rPr lang="ar-EG" sz="2100" dirty="0">
                <a:latin typeface="Simplified Arabic" pitchFamily="18" charset="-78"/>
                <a:cs typeface="+mj-cs"/>
              </a:rPr>
              <a:t>هو سلعة أو خدمة يُعتقد أنها قادرة على إشباع إحدى الحاجات (شيء </a:t>
            </a:r>
            <a:r>
              <a:rPr lang="ar-EG" sz="2100" dirty="0" smtClean="0">
                <a:latin typeface="Simplified Arabic" pitchFamily="18" charset="-78"/>
                <a:cs typeface="+mj-cs"/>
              </a:rPr>
              <a:t>مشبع) </a:t>
            </a:r>
            <a:r>
              <a:rPr lang="en-US" sz="2100" dirty="0" smtClean="0">
                <a:latin typeface="Simplified Arabic" pitchFamily="18" charset="-78"/>
                <a:cs typeface="+mj-cs"/>
              </a:rPr>
              <a:t>Satisfier</a:t>
            </a:r>
            <a:r>
              <a:rPr lang="ar-EG" sz="2100" dirty="0" smtClean="0">
                <a:latin typeface="Simplified Arabic" pitchFamily="18" charset="-78"/>
                <a:cs typeface="+mj-cs"/>
              </a:rPr>
              <a:t> وبالتالي </a:t>
            </a:r>
            <a:r>
              <a:rPr lang="ar-EG" sz="2100" dirty="0">
                <a:latin typeface="Simplified Arabic" pitchFamily="18" charset="-78"/>
                <a:cs typeface="+mj-cs"/>
              </a:rPr>
              <a:t>فإن رجل التسويق الذي ينظر إلى المنتج باعتباره مجموعة من الصفات المادية هو مخطئ لحد كبير لأن الناس تبحث عن منفعة وإشباع حاجة معينة، ولذلك يجب عليه أن يدرك المنتجات الأكثر ملاءمة لعملائه ولا يستثني ذلك إلا من خلال</a:t>
            </a:r>
            <a:r>
              <a:rPr lang="ar-EG" sz="2100" dirty="0" smtClean="0">
                <a:latin typeface="Simplified Arabic" pitchFamily="18" charset="-78"/>
                <a:cs typeface="+mj-cs"/>
              </a:rPr>
              <a:t>:</a:t>
            </a:r>
            <a:endParaRPr lang="ar-EG" sz="2100"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23142864"/>
      </p:ext>
    </p:extLst>
  </p:cSld>
  <p:clrMapOvr>
    <a:masterClrMapping/>
  </p:clrMapOvr>
  <mc:AlternateContent xmlns:mc="http://schemas.openxmlformats.org/markup-compatibility/2006" xmlns:p14="http://schemas.microsoft.com/office/powerpoint/2010/main">
    <mc:Choice Requires="p14">
      <p:transition spd="slow" p14:dur="2000" advTm="84642"/>
    </mc:Choice>
    <mc:Fallback xmlns="">
      <p:transition spd="slow" advTm="8464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29617"/>
            <a:ext cx="3383728" cy="2314932"/>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solidFill>
                  <a:srgbClr val="00B0F0"/>
                </a:solidFill>
                <a:latin typeface="Simplified Arabic" pitchFamily="18" charset="-78"/>
                <a:cs typeface="Simplified Arabic" pitchFamily="18" charset="-78"/>
              </a:rPr>
              <a:t>المزيج التسويقي </a:t>
            </a:r>
            <a:r>
              <a:rPr lang="en-US" sz="2400" b="1" dirty="0">
                <a:solidFill>
                  <a:srgbClr val="00B0F0"/>
                </a:solidFill>
                <a:latin typeface="Simplified Arabic" pitchFamily="18" charset="-78"/>
                <a:cs typeface="Simplified Arabic" pitchFamily="18" charset="-78"/>
              </a:rPr>
              <a:t>Marketing Mix</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245127"/>
            <a:ext cx="8417320" cy="445506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latin typeface="Simplified Arabic" pitchFamily="18" charset="-78"/>
                <a:cs typeface="+mj-cs"/>
              </a:rPr>
              <a:t>تحديد أنواع المنتجات المطلوبة من حيث تقديم سلعة واحدة أو مجموعة من السلع المتكاملة.</a:t>
            </a:r>
          </a:p>
          <a:p>
            <a:pPr marL="342900" indent="-342900" algn="just" rtl="1">
              <a:lnSpc>
                <a:spcPct val="150000"/>
              </a:lnSpc>
              <a:buFont typeface="Arial" pitchFamily="34" charset="0"/>
              <a:buChar char="•"/>
            </a:pPr>
            <a:r>
              <a:rPr lang="ar-EG" sz="2100" dirty="0">
                <a:latin typeface="Simplified Arabic" pitchFamily="18" charset="-78"/>
                <a:cs typeface="+mj-cs"/>
              </a:rPr>
              <a:t>تحديد تشكيل المنتجات.</a:t>
            </a:r>
          </a:p>
          <a:p>
            <a:pPr marL="342900" indent="-342900" algn="just" rtl="1">
              <a:lnSpc>
                <a:spcPct val="150000"/>
              </a:lnSpc>
              <a:buFont typeface="Arial" pitchFamily="34" charset="0"/>
              <a:buChar char="•"/>
            </a:pPr>
            <a:r>
              <a:rPr lang="ar-EG" sz="2100" dirty="0">
                <a:latin typeface="Simplified Arabic" pitchFamily="18" charset="-78"/>
                <a:cs typeface="+mj-cs"/>
              </a:rPr>
              <a:t>التعبئة والتغليف.</a:t>
            </a:r>
          </a:p>
          <a:p>
            <a:pPr marL="342900" indent="-342900" algn="just" rtl="1">
              <a:lnSpc>
                <a:spcPct val="150000"/>
              </a:lnSpc>
              <a:buFont typeface="Arial" pitchFamily="34" charset="0"/>
              <a:buChar char="•"/>
            </a:pPr>
            <a:r>
              <a:rPr lang="ar-EG" sz="2100" dirty="0">
                <a:latin typeface="Simplified Arabic" pitchFamily="18" charset="-78"/>
                <a:cs typeface="+mj-cs"/>
              </a:rPr>
              <a:t>تمييز السلعة بالعلامة التجارية المتميزة.</a:t>
            </a:r>
          </a:p>
          <a:p>
            <a:pPr marL="342900" indent="-342900" algn="just" rtl="1">
              <a:lnSpc>
                <a:spcPct val="150000"/>
              </a:lnSpc>
              <a:buFont typeface="Arial" pitchFamily="34" charset="0"/>
              <a:buChar char="•"/>
            </a:pPr>
            <a:r>
              <a:rPr lang="ar-EG" sz="2100" dirty="0">
                <a:latin typeface="Simplified Arabic" pitchFamily="18" charset="-78"/>
                <a:cs typeface="+mj-cs"/>
              </a:rPr>
              <a:t>تطوير المنتجات وتقديم السلع والخدمات التي تتمشى مع حاجات ورغبات المستهلكين.</a:t>
            </a:r>
          </a:p>
          <a:p>
            <a:pPr marL="342900" indent="-342900" algn="just" rtl="1">
              <a:lnSpc>
                <a:spcPct val="150000"/>
              </a:lnSpc>
              <a:buFont typeface="Arial" pitchFamily="34" charset="0"/>
              <a:buChar char="•"/>
            </a:pPr>
            <a:r>
              <a:rPr lang="ar-EG" sz="2100" dirty="0">
                <a:latin typeface="Simplified Arabic" pitchFamily="18" charset="-78"/>
                <a:cs typeface="+mj-cs"/>
              </a:rPr>
              <a:t>تقديم الضمان والخدمة والصيانة وقطع الغيار.</a:t>
            </a:r>
          </a:p>
          <a:p>
            <a:pPr marL="342900" indent="-342900" algn="just" rtl="1">
              <a:lnSpc>
                <a:spcPct val="150000"/>
              </a:lnSpc>
              <a:buFont typeface="Arial" pitchFamily="34" charset="0"/>
              <a:buChar char="•"/>
            </a:pPr>
            <a:r>
              <a:rPr lang="ar-EG" sz="2100" dirty="0">
                <a:latin typeface="Simplified Arabic" pitchFamily="18" charset="-78"/>
                <a:cs typeface="+mj-cs"/>
              </a:rPr>
              <a:t>ولذلك يعتبر المنتج بمثابة "حزمة من المنافع" فالمنتج يمثل فرصة معينة لإشباع العديد من الحاجات الشعورية واللاشعورية للمستهلك.</a:t>
            </a:r>
          </a:p>
          <a:p>
            <a:pPr marL="342900" indent="-342900" algn="just" rtl="1">
              <a:lnSpc>
                <a:spcPct val="150000"/>
              </a:lnSpc>
              <a:buFont typeface="Arial" pitchFamily="34" charset="0"/>
              <a:buChar char="•"/>
            </a:pPr>
            <a:endParaRPr lang="ar-EG" sz="2100"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06750676"/>
      </p:ext>
    </p:extLst>
  </p:cSld>
  <p:clrMapOvr>
    <a:masterClrMapping/>
  </p:clrMapOvr>
  <mc:AlternateContent xmlns:mc="http://schemas.openxmlformats.org/markup-compatibility/2006" xmlns:p14="http://schemas.microsoft.com/office/powerpoint/2010/main">
    <mc:Choice Requires="p14">
      <p:transition spd="slow" p14:dur="2000" advTm="157695"/>
    </mc:Choice>
    <mc:Fallback xmlns="">
      <p:transition spd="slow" advTm="15769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3"/>
            <a:ext cx="3385474" cy="1975685"/>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latin typeface="Simplified Arabic" pitchFamily="18" charset="-78"/>
                <a:cs typeface="Simplified Arabic" pitchFamily="18" charset="-78"/>
              </a:rPr>
              <a:t>المزيج التسويقي </a:t>
            </a:r>
            <a:r>
              <a:rPr lang="en-US" sz="2400" b="1" dirty="0">
                <a:solidFill>
                  <a:srgbClr val="00B0F0"/>
                </a:solidFill>
                <a:latin typeface="Simplified Arabic" pitchFamily="18" charset="-78"/>
                <a:cs typeface="Simplified Arabic" pitchFamily="18" charset="-78"/>
              </a:rPr>
              <a:t>Marketing Mix</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485570"/>
          </a:xfrm>
          <a:prstGeom prst="rect">
            <a:avLst/>
          </a:prstGeom>
          <a:noFill/>
        </p:spPr>
        <p:txBody>
          <a:bodyPr wrap="square" rtlCol="0">
            <a:spAutoFit/>
          </a:bodyPr>
          <a:lstStyle/>
          <a:p>
            <a:pPr algn="just" rtl="1">
              <a:lnSpc>
                <a:spcPct val="150000"/>
              </a:lnSpc>
            </a:pPr>
            <a:r>
              <a:rPr lang="ar-EG" sz="2100" b="1" dirty="0" smtClean="0">
                <a:latin typeface="Simplified Arabic" pitchFamily="18" charset="-78"/>
                <a:cs typeface="+mj-cs"/>
              </a:rPr>
              <a:t>(2) السعر: </a:t>
            </a:r>
            <a:r>
              <a:rPr lang="en-US" sz="2100" b="1" dirty="0" smtClean="0">
                <a:latin typeface="Simplified Arabic" pitchFamily="18" charset="-78"/>
                <a:cs typeface="+mj-cs"/>
              </a:rPr>
              <a:t>Price</a:t>
            </a:r>
          </a:p>
          <a:p>
            <a:pPr marL="342900" indent="-342900" algn="just" rtl="1">
              <a:lnSpc>
                <a:spcPct val="150000"/>
              </a:lnSpc>
              <a:buFont typeface="Arial" pitchFamily="34" charset="0"/>
              <a:buChar char="•"/>
            </a:pPr>
            <a:r>
              <a:rPr lang="ar-EG" sz="2100" b="1" dirty="0" smtClean="0">
                <a:latin typeface="Simplified Arabic" pitchFamily="18" charset="-78"/>
                <a:cs typeface="+mj-cs"/>
              </a:rPr>
              <a:t>هو عملية موازنة المنافع التي يحصل عليها المشتري أو المستهلك بالقيمة التي يمكن أن يدفعها. عملية التسعير عملية معقدة ترتبط بمتغيرات اقتصادية وسلوكية متعددة مثل: طبيعة السوق – طبيعة المستهلكين – مستوى الدخل – عناصر التكلفة – عائد الربح.</a:t>
            </a:r>
          </a:p>
          <a:p>
            <a:pPr marL="342900" indent="-342900" algn="just" rtl="1">
              <a:lnSpc>
                <a:spcPct val="150000"/>
              </a:lnSpc>
              <a:buFont typeface="Arial" pitchFamily="34" charset="0"/>
              <a:buChar char="•"/>
            </a:pPr>
            <a:r>
              <a:rPr lang="ar-EG" sz="2100" b="1" dirty="0" smtClean="0">
                <a:latin typeface="Simplified Arabic" pitchFamily="18" charset="-78"/>
                <a:cs typeface="+mj-cs"/>
              </a:rPr>
              <a:t>لذا فإن المنشأة عليها أن تضع استراتيجيات التسعير التي تتناسب مع الموقف التسويقي.</a:t>
            </a:r>
          </a:p>
          <a:p>
            <a:pPr marL="342900" indent="-342900" algn="just" rtl="1">
              <a:lnSpc>
                <a:spcPct val="150000"/>
              </a:lnSpc>
              <a:buFont typeface="Arial" pitchFamily="34" charset="0"/>
              <a:buChar char="•"/>
            </a:pPr>
            <a:r>
              <a:rPr lang="ar-EG" sz="2100" b="1" dirty="0" smtClean="0">
                <a:latin typeface="Simplified Arabic" pitchFamily="18" charset="-78"/>
                <a:cs typeface="+mj-cs"/>
              </a:rPr>
              <a:t>ولسعر السلعة علاقة بالجهد الإعلاني المطلوب حيث يستخدم كأحد الإغراءات الإعلانية في الرسائل الإعلانية عندما تتميز السلعة بانخفاض سعرها بالنسبة لأسعار السلع المنافسة.</a:t>
            </a:r>
            <a:endParaRPr lang="ar-EG" sz="2100" b="1"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6209841"/>
      </p:ext>
    </p:extLst>
  </p:cSld>
  <p:clrMapOvr>
    <a:masterClrMapping/>
  </p:clrMapOvr>
  <mc:AlternateContent xmlns:mc="http://schemas.openxmlformats.org/markup-compatibility/2006" xmlns:p14="http://schemas.microsoft.com/office/powerpoint/2010/main">
    <mc:Choice Requires="p14">
      <p:transition spd="slow" p14:dur="2000" advTm="125425"/>
    </mc:Choice>
    <mc:Fallback xmlns="">
      <p:transition spd="slow" advTm="12542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070278"/>
          </a:xfrm>
          <a:prstGeom prst="rect">
            <a:avLst/>
          </a:prstGeom>
          <a:solidFill>
            <a:schemeClr val="bg1">
              <a:lumMod val="85000"/>
              <a:alpha val="0"/>
            </a:schemeClr>
          </a:solidFill>
          <a:effectLst>
            <a:softEdge rad="254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latin typeface="Simplified Arabic" pitchFamily="18" charset="-78"/>
                <a:cs typeface="Simplified Arabic" pitchFamily="18" charset="-78"/>
              </a:rPr>
              <a:t>المزيج التسويقي </a:t>
            </a:r>
            <a:r>
              <a:rPr lang="en-US" sz="2400" b="1" dirty="0">
                <a:solidFill>
                  <a:srgbClr val="00B0F0"/>
                </a:solidFill>
                <a:latin typeface="Simplified Arabic" pitchFamily="18" charset="-78"/>
                <a:cs typeface="Simplified Arabic" pitchFamily="18" charset="-78"/>
              </a:rPr>
              <a:t>Marketing Mix</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000821"/>
          </a:xfrm>
          <a:prstGeom prst="rect">
            <a:avLst/>
          </a:prstGeom>
          <a:noFill/>
        </p:spPr>
        <p:txBody>
          <a:bodyPr wrap="square" rtlCol="0">
            <a:spAutoFit/>
          </a:bodyPr>
          <a:lstStyle/>
          <a:p>
            <a:pPr algn="just" rtl="1">
              <a:lnSpc>
                <a:spcPct val="150000"/>
              </a:lnSpc>
            </a:pPr>
            <a:r>
              <a:rPr lang="ar-EG" sz="2100" b="1" dirty="0">
                <a:latin typeface="Simplified Arabic" pitchFamily="18" charset="-78"/>
                <a:cs typeface="+mj-cs"/>
              </a:rPr>
              <a:t>(3) التوزيع: </a:t>
            </a:r>
            <a:r>
              <a:rPr lang="en-US" sz="2100" b="1" dirty="0">
                <a:latin typeface="Simplified Arabic" pitchFamily="18" charset="-78"/>
                <a:cs typeface="+mj-cs"/>
              </a:rPr>
              <a:t>Place</a:t>
            </a:r>
          </a:p>
          <a:p>
            <a:pPr algn="just" rtl="1">
              <a:lnSpc>
                <a:spcPct val="150000"/>
              </a:lnSpc>
            </a:pPr>
            <a:r>
              <a:rPr lang="ar-EG" sz="2100" b="1" dirty="0" smtClean="0">
                <a:latin typeface="Simplified Arabic" pitchFamily="18" charset="-78"/>
                <a:cs typeface="+mj-cs"/>
              </a:rPr>
              <a:t>	هي </a:t>
            </a:r>
            <a:r>
              <a:rPr lang="ar-EG" sz="2100" b="1" dirty="0">
                <a:latin typeface="Simplified Arabic" pitchFamily="18" charset="-78"/>
                <a:cs typeface="+mj-cs"/>
              </a:rPr>
              <a:t>القنوات التي يرى القائمون بالتسويق أنها أفضل القنوات لتوصيل المنتجات إلى المستهلكين المرتقبين بأكبر كفاءة توزيعية ممكنة، ولابد لمدير التسويق من اتخاذ مثل هذه القرارات الهامة التي قد تتوقف عليها سمعة المنتج في المستقبل فهناك فرق بين أن تباع السلعة في المحلات الراقية والمحلات الشعبية أو على الأرصفة في المدن أو القرى.</a:t>
            </a:r>
          </a:p>
          <a:p>
            <a:pPr algn="just" rtl="1">
              <a:lnSpc>
                <a:spcPct val="150000"/>
              </a:lnSpc>
            </a:pPr>
            <a:endParaRPr lang="ar-EG" sz="2100" b="1"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5278388"/>
      </p:ext>
    </p:extLst>
  </p:cSld>
  <p:clrMapOvr>
    <a:masterClrMapping/>
  </p:clrMapOvr>
  <mc:AlternateContent xmlns:mc="http://schemas.openxmlformats.org/markup-compatibility/2006" xmlns:p14="http://schemas.microsoft.com/office/powerpoint/2010/main">
    <mc:Choice Requires="p14">
      <p:transition spd="slow" p14:dur="2000" advTm="85830"/>
    </mc:Choice>
    <mc:Fallback xmlns="">
      <p:transition spd="slow" advTm="8583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599946"/>
            <a:ext cx="3385474" cy="890379"/>
          </a:xfrm>
          <a:prstGeom prst="rect">
            <a:avLst/>
          </a:prstGeom>
          <a:solidFill>
            <a:schemeClr val="bg2">
              <a:lumMod val="75000"/>
              <a:alpha val="0"/>
            </a:schemeClr>
          </a:solidFill>
          <a:effectLst>
            <a:softEdge rad="1270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solidFill>
                  <a:srgbClr val="00B0F0"/>
                </a:solidFill>
                <a:latin typeface="Simplified Arabic" pitchFamily="18" charset="-78"/>
                <a:cs typeface="Simplified Arabic" pitchFamily="18" charset="-78"/>
              </a:rPr>
              <a:t>المزيج التسويقي </a:t>
            </a:r>
            <a:r>
              <a:rPr lang="en-US" sz="2400" b="1" dirty="0">
                <a:solidFill>
                  <a:srgbClr val="00B0F0"/>
                </a:solidFill>
                <a:latin typeface="Simplified Arabic" pitchFamily="18" charset="-78"/>
                <a:cs typeface="Simplified Arabic" pitchFamily="18" charset="-78"/>
              </a:rPr>
              <a:t>Marketing Mix</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1984666"/>
            <a:ext cx="8417320" cy="4455066"/>
          </a:xfrm>
          <a:prstGeom prst="rect">
            <a:avLst/>
          </a:prstGeom>
          <a:noFill/>
        </p:spPr>
        <p:txBody>
          <a:bodyPr wrap="square" rtlCol="0">
            <a:spAutoFit/>
          </a:bodyPr>
          <a:lstStyle/>
          <a:p>
            <a:pPr algn="just" rtl="1">
              <a:lnSpc>
                <a:spcPct val="150000"/>
              </a:lnSpc>
            </a:pPr>
            <a:r>
              <a:rPr lang="ar-EG" sz="2100" b="1" dirty="0">
                <a:latin typeface="Simplified Arabic" pitchFamily="18" charset="-78"/>
                <a:cs typeface="+mj-cs"/>
              </a:rPr>
              <a:t>(4) الترويج: </a:t>
            </a:r>
            <a:r>
              <a:rPr lang="en-US" sz="2100" b="1" dirty="0">
                <a:latin typeface="Simplified Arabic" pitchFamily="18" charset="-78"/>
                <a:cs typeface="+mj-cs"/>
              </a:rPr>
              <a:t>Promotion</a:t>
            </a:r>
          </a:p>
          <a:p>
            <a:pPr marL="800100" lvl="1" indent="-342900" algn="just" rtl="1">
              <a:lnSpc>
                <a:spcPct val="150000"/>
              </a:lnSpc>
              <a:buFont typeface="Arial" pitchFamily="34" charset="0"/>
              <a:buChar char="•"/>
            </a:pPr>
            <a:r>
              <a:rPr lang="ar-EG" sz="2100" b="1" dirty="0" smtClean="0">
                <a:latin typeface="Simplified Arabic" pitchFamily="18" charset="-78"/>
                <a:cs typeface="+mj-cs"/>
              </a:rPr>
              <a:t>	الترويج </a:t>
            </a:r>
            <a:r>
              <a:rPr lang="ar-EG" sz="2100" b="1" dirty="0">
                <a:latin typeface="Simplified Arabic" pitchFamily="18" charset="-78"/>
                <a:cs typeface="+mj-cs"/>
              </a:rPr>
              <a:t>هو المتحدث الرسمي عن الأنشطة التسويقية ويتم من خلال بائع شخصي أو من خلال بائع غير شخصي (الصحف – المجلات – الراديو – </a:t>
            </a:r>
            <a:r>
              <a:rPr lang="en-US" sz="2100" b="1" dirty="0">
                <a:latin typeface="Simplified Arabic" pitchFamily="18" charset="-78"/>
                <a:cs typeface="+mj-cs"/>
              </a:rPr>
              <a:t>T.V</a:t>
            </a:r>
            <a:r>
              <a:rPr lang="en-US" sz="2100" b="1" dirty="0" smtClean="0">
                <a:latin typeface="Simplified Arabic" pitchFamily="18" charset="-78"/>
                <a:cs typeface="+mj-cs"/>
              </a:rPr>
              <a:t>.</a:t>
            </a:r>
            <a:r>
              <a:rPr lang="ar-EG" sz="2100" b="1" dirty="0" smtClean="0">
                <a:latin typeface="Simplified Arabic" pitchFamily="18" charset="-78"/>
                <a:cs typeface="+mj-cs"/>
              </a:rPr>
              <a:t>)</a:t>
            </a:r>
            <a:endParaRPr lang="en-US" sz="2100" b="1" dirty="0">
              <a:latin typeface="Simplified Arabic" pitchFamily="18" charset="-78"/>
              <a:cs typeface="+mj-cs"/>
            </a:endParaRPr>
          </a:p>
          <a:p>
            <a:pPr marL="800100" lvl="1" indent="-342900" algn="just" rtl="1">
              <a:lnSpc>
                <a:spcPct val="150000"/>
              </a:lnSpc>
              <a:buFont typeface="Arial" pitchFamily="34" charset="0"/>
              <a:buChar char="•"/>
            </a:pPr>
            <a:r>
              <a:rPr lang="en-US" sz="2100" b="1" dirty="0">
                <a:latin typeface="Simplified Arabic" pitchFamily="18" charset="-78"/>
                <a:cs typeface="+mj-cs"/>
              </a:rPr>
              <a:t> </a:t>
            </a:r>
            <a:r>
              <a:rPr lang="ar-EG" sz="2100" b="1" dirty="0" smtClean="0">
                <a:latin typeface="Simplified Arabic" pitchFamily="18" charset="-78"/>
                <a:cs typeface="+mj-cs"/>
              </a:rPr>
              <a:t>	هو </a:t>
            </a:r>
            <a:r>
              <a:rPr lang="ar-EG" sz="2100" b="1" dirty="0">
                <a:latin typeface="Simplified Arabic" pitchFamily="18" charset="-78"/>
                <a:cs typeface="+mj-cs"/>
              </a:rPr>
              <a:t>المحاولات التي تبذلها الشركات لزيادة المبيعات وذلك عن طريق توجيه رسائل اتصالية اقناعية إلى المستهلكين من خلال استخدام مجموعة من الوسائل، وتتنوع أساليب الترويج من أوكازيونات إلى </a:t>
            </a:r>
            <a:r>
              <a:rPr lang="ar-EG" sz="2100" b="1" dirty="0" smtClean="0">
                <a:latin typeface="Simplified Arabic" pitchFamily="18" charset="-78"/>
                <a:cs typeface="+mj-cs"/>
              </a:rPr>
              <a:t>هدايا </a:t>
            </a:r>
            <a:r>
              <a:rPr lang="ar-EG" sz="2100" b="1" dirty="0">
                <a:latin typeface="Simplified Arabic" pitchFamily="18" charset="-78"/>
                <a:cs typeface="+mj-cs"/>
              </a:rPr>
              <a:t>وجوائز وعروض خاصة ومسابقات إلى وسائل ترويج في المنافذ </a:t>
            </a:r>
            <a:r>
              <a:rPr lang="en-US" sz="2100" b="1" dirty="0" smtClean="0">
                <a:latin typeface="Simplified Arabic" pitchFamily="18" charset="-78"/>
                <a:cs typeface="+mj-cs"/>
              </a:rPr>
              <a:t>(POS</a:t>
            </a:r>
            <a:r>
              <a:rPr lang="en-US" sz="2100" b="1" dirty="0">
                <a:latin typeface="Simplified Arabic" pitchFamily="18" charset="-78"/>
                <a:cs typeface="+mj-cs"/>
              </a:rPr>
              <a:t>) </a:t>
            </a:r>
            <a:r>
              <a:rPr lang="en-US" sz="2100" b="1" dirty="0" smtClean="0">
                <a:latin typeface="Simplified Arabic" pitchFamily="18" charset="-78"/>
                <a:cs typeface="+mj-cs"/>
              </a:rPr>
              <a:t>Point </a:t>
            </a:r>
            <a:r>
              <a:rPr lang="en-US" sz="2100" b="1" dirty="0">
                <a:latin typeface="Simplified Arabic" pitchFamily="18" charset="-78"/>
                <a:cs typeface="+mj-cs"/>
              </a:rPr>
              <a:t>-of- </a:t>
            </a:r>
            <a:r>
              <a:rPr lang="en-US" sz="2100" b="1" dirty="0" smtClean="0">
                <a:latin typeface="Simplified Arabic" pitchFamily="18" charset="-78"/>
                <a:cs typeface="+mj-cs"/>
              </a:rPr>
              <a:t>Sale</a:t>
            </a:r>
            <a:r>
              <a:rPr lang="ar-EG" sz="2100" b="1" dirty="0" smtClean="0">
                <a:latin typeface="Simplified Arabic" pitchFamily="18" charset="-78"/>
                <a:cs typeface="+mj-cs"/>
              </a:rPr>
              <a:t> مثل </a:t>
            </a:r>
            <a:r>
              <a:rPr lang="ar-EG" sz="2100" b="1" dirty="0">
                <a:latin typeface="Simplified Arabic" pitchFamily="18" charset="-78"/>
                <a:cs typeface="+mj-cs"/>
              </a:rPr>
              <a:t>عمل ستاندات أو أرفف أو لوحات داخل المحلات أو حول الثلاجات في محلات السوبر ماركت ووسائل أخرى عديدة.</a:t>
            </a:r>
          </a:p>
          <a:p>
            <a:pPr algn="just" rtl="1">
              <a:lnSpc>
                <a:spcPct val="150000"/>
              </a:lnSpc>
            </a:pPr>
            <a:endParaRPr lang="ar-EG" sz="2100" b="1"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08460117"/>
      </p:ext>
    </p:extLst>
  </p:cSld>
  <p:clrMapOvr>
    <a:masterClrMapping/>
  </p:clrMapOvr>
  <mc:AlternateContent xmlns:mc="http://schemas.openxmlformats.org/markup-compatibility/2006" xmlns:p14="http://schemas.microsoft.com/office/powerpoint/2010/main">
    <mc:Choice Requires="p14">
      <p:transition spd="slow" p14:dur="2000" advTm="90996"/>
    </mc:Choice>
    <mc:Fallback xmlns="">
      <p:transition spd="slow" advTm="9099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574628"/>
            <a:ext cx="3385473" cy="876978"/>
          </a:xfrm>
          <a:prstGeom prst="rect">
            <a:avLst/>
          </a:prstGeom>
          <a:solidFill>
            <a:schemeClr val="bg1">
              <a:lumMod val="85000"/>
              <a:alpha val="0"/>
            </a:schemeClr>
          </a:solidFill>
          <a:effectLst>
            <a:glow rad="1714500">
              <a:schemeClr val="bg2">
                <a:alpha val="0"/>
              </a:schemeClr>
            </a:glow>
            <a:softEdge rad="114300"/>
          </a:effec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solidFill>
                  <a:srgbClr val="00B0F0"/>
                </a:solidFill>
                <a:latin typeface="Simplified Arabic" pitchFamily="18" charset="-78"/>
                <a:cs typeface="Simplified Arabic" pitchFamily="18" charset="-78"/>
              </a:rPr>
              <a:t>المزيج التسويقي </a:t>
            </a:r>
            <a:r>
              <a:rPr lang="en-US" sz="2400" b="1" dirty="0">
                <a:solidFill>
                  <a:srgbClr val="00B0F0"/>
                </a:solidFill>
                <a:latin typeface="Simplified Arabic" pitchFamily="18" charset="-78"/>
                <a:cs typeface="Simplified Arabic" pitchFamily="18" charset="-78"/>
              </a:rPr>
              <a:t>Marketing Mix</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58780" y="2319611"/>
            <a:ext cx="8417320" cy="467050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dirty="0">
                <a:latin typeface="Simplified Arabic" pitchFamily="18" charset="-78"/>
                <a:cs typeface="+mj-cs"/>
              </a:rPr>
              <a:t>وعناصر الترويج </a:t>
            </a:r>
            <a:r>
              <a:rPr lang="ar-EG" sz="2000" b="1" dirty="0" smtClean="0">
                <a:latin typeface="Simplified Arabic" pitchFamily="18" charset="-78"/>
                <a:cs typeface="+mj-cs"/>
              </a:rPr>
              <a:t>تسمى </a:t>
            </a:r>
            <a:r>
              <a:rPr lang="ar-EG" sz="2000" b="1" dirty="0">
                <a:latin typeface="Simplified Arabic" pitchFamily="18" charset="-78"/>
                <a:cs typeface="+mj-cs"/>
              </a:rPr>
              <a:t>المزيج الترويجي وهي: تنشيط المبيعات – </a:t>
            </a:r>
            <a:r>
              <a:rPr lang="ar-EG" sz="2000" b="1" dirty="0" smtClean="0">
                <a:latin typeface="Simplified Arabic" pitchFamily="18" charset="-78"/>
                <a:cs typeface="+mj-cs"/>
              </a:rPr>
              <a:t>الإعلان </a:t>
            </a:r>
            <a:r>
              <a:rPr lang="ar-EG" sz="2000" b="1" dirty="0">
                <a:latin typeface="Simplified Arabic" pitchFamily="18" charset="-78"/>
                <a:cs typeface="+mj-cs"/>
              </a:rPr>
              <a:t>– البيع </a:t>
            </a:r>
            <a:r>
              <a:rPr lang="ar-EG" sz="2000" b="1" dirty="0" smtClean="0">
                <a:latin typeface="Simplified Arabic" pitchFamily="18" charset="-78"/>
                <a:cs typeface="+mj-cs"/>
              </a:rPr>
              <a:t>الشخصي – العلاقات العامة – التسويق المباشر - النشر.</a:t>
            </a:r>
            <a:endParaRPr lang="ar-EG" sz="2000" b="1" dirty="0">
              <a:latin typeface="Simplified Arabic" pitchFamily="18" charset="-78"/>
              <a:cs typeface="+mj-cs"/>
            </a:endParaRPr>
          </a:p>
          <a:p>
            <a:pPr marL="342900" indent="-342900" algn="just" rtl="1">
              <a:lnSpc>
                <a:spcPct val="150000"/>
              </a:lnSpc>
              <a:buFont typeface="Arial" pitchFamily="34" charset="0"/>
              <a:buChar char="•"/>
            </a:pPr>
            <a:r>
              <a:rPr lang="ar-EG" sz="2000" b="1" dirty="0">
                <a:latin typeface="Simplified Arabic" pitchFamily="18" charset="-78"/>
                <a:cs typeface="+mj-cs"/>
              </a:rPr>
              <a:t>ولا يعني إنتاج السلعة الجيدة النهاية بل يجب أن تقدم للجمهور بالسعر الذي يتناسب مع إمكاناتهم المادية ويحقق للمنشأة الاستفادة من الفرص التسويقية المتاحة لها ولا يمكن أن تتم العملية التسويقية إلا إذا وزعت السلع بالطرق والوسائل المختلفة، ويجب أن يكون لدى المنشأة حتى يكتمل المزيج </a:t>
            </a:r>
            <a:r>
              <a:rPr lang="ar-EG" sz="2000" b="1" dirty="0" smtClean="0">
                <a:latin typeface="Simplified Arabic" pitchFamily="18" charset="-78"/>
                <a:cs typeface="+mj-cs"/>
              </a:rPr>
              <a:t>التسويقي </a:t>
            </a:r>
            <a:r>
              <a:rPr lang="ar-EG" sz="2000" b="1" dirty="0">
                <a:latin typeface="Simplified Arabic" pitchFamily="18" charset="-78"/>
                <a:cs typeface="+mj-cs"/>
              </a:rPr>
              <a:t>جهود ترويجية متكاملة تسعى إلى تقديم السلع والخدمات والأفكار للمتعاملين وإقناعهم بها وتحفيزهم على التكامل فيها، ومن ذلك يتضح أن المزيج التسويقي يحتاج إلى أداء أربعة وظائف أساسية هي: تخطيط المنتجات – التسعير – التوزيع – الترويج.</a:t>
            </a:r>
          </a:p>
          <a:p>
            <a:pPr marL="342900" indent="-342900" algn="just" rtl="1">
              <a:lnSpc>
                <a:spcPct val="150000"/>
              </a:lnSpc>
              <a:buFont typeface="Arial" pitchFamily="34" charset="0"/>
              <a:buChar char="•"/>
            </a:pPr>
            <a:endParaRPr lang="ar-EG" sz="2000" b="1" dirty="0">
              <a:latin typeface="Simplified Arabic" pitchFamily="18" charset="-78"/>
              <a:cs typeface="+mj-cs"/>
            </a:endParaRPr>
          </a:p>
          <a:p>
            <a:pPr marL="342900" indent="-342900" algn="just" rtl="1">
              <a:lnSpc>
                <a:spcPct val="150000"/>
              </a:lnSpc>
              <a:buFont typeface="Arial" pitchFamily="34" charset="0"/>
              <a:buChar char="•"/>
            </a:pPr>
            <a:endParaRPr lang="ar-EG" sz="2000" b="1"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0" name="TextBox 19">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33137348"/>
      </p:ext>
    </p:extLst>
  </p:cSld>
  <p:clrMapOvr>
    <a:masterClrMapping/>
  </p:clrMapOvr>
  <mc:AlternateContent xmlns:mc="http://schemas.openxmlformats.org/markup-compatibility/2006" xmlns:p14="http://schemas.microsoft.com/office/powerpoint/2010/main">
    <mc:Choice Requires="p14">
      <p:transition spd="slow" p14:dur="2000" advTm="120695"/>
    </mc:Choice>
    <mc:Fallback xmlns="">
      <p:transition spd="slow" advTm="120695"/>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solidFill>
                  <a:srgbClr val="00B0F0"/>
                </a:solidFill>
                <a:latin typeface="Simplified Arabic" pitchFamily="18" charset="-78"/>
                <a:cs typeface="Simplified Arabic" pitchFamily="18" charset="-78"/>
              </a:rPr>
              <a:t>المزيج التسويقي </a:t>
            </a:r>
            <a:r>
              <a:rPr lang="en-US" sz="2400" b="1" dirty="0">
                <a:solidFill>
                  <a:srgbClr val="00B0F0"/>
                </a:solidFill>
                <a:latin typeface="Simplified Arabic" pitchFamily="18" charset="-78"/>
                <a:cs typeface="Simplified Arabic" pitchFamily="18" charset="-78"/>
              </a:rPr>
              <a:t>Marketing Mix</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973232"/>
          </a:xfrm>
          <a:prstGeom prst="rect">
            <a:avLst/>
          </a:prstGeom>
          <a:noFill/>
        </p:spPr>
        <p:txBody>
          <a:bodyPr wrap="square" rtlCol="0">
            <a:spAutoFit/>
          </a:bodyPr>
          <a:lstStyle/>
          <a:p>
            <a:pPr algn="just" rtl="1">
              <a:lnSpc>
                <a:spcPct val="150000"/>
              </a:lnSpc>
            </a:pPr>
            <a:r>
              <a:rPr lang="ar-EG" sz="2100" b="1" dirty="0">
                <a:latin typeface="Simplified Arabic" pitchFamily="18" charset="-78"/>
                <a:cs typeface="+mj-cs"/>
              </a:rPr>
              <a:t>والمشكلة الأساسية لا تكن في وجود هذه المكونات ولكن في مهارة الإدارة في الخلط بين مكوناتها بما يمكن أن يحقق أفضل النتائج، فقد تتزايد المبيعات بعد حملة إعلانية قوية كما قد لا تتزايد أيضاً، ولا يعني ذلك بالضرورة فشل سياسة الإعلان فقد يكون هناك عيباً في سياسة المنتجات أو التوزيع أو التسعير أو البيع الشخصي.</a:t>
            </a:r>
          </a:p>
        </p:txBody>
      </p:sp>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610907"/>
            <a:ext cx="3386537" cy="872938"/>
          </a:xfrm>
          <a:prstGeom prst="rect">
            <a:avLst/>
          </a:prstGeom>
          <a:solidFill>
            <a:schemeClr val="bg1">
              <a:lumMod val="85000"/>
              <a:alpha val="0"/>
            </a:schemeClr>
          </a:solidFill>
          <a:effectLst>
            <a:glow rad="1714500">
              <a:schemeClr val="bg2">
                <a:alpha val="0"/>
              </a:schemeClr>
            </a:glow>
            <a:softEdge rad="114300"/>
          </a:effectLst>
        </p:spPr>
      </p:pic>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33367834"/>
      </p:ext>
    </p:extLst>
  </p:cSld>
  <p:clrMapOvr>
    <a:masterClrMapping/>
  </p:clrMapOvr>
  <mc:AlternateContent xmlns:mc="http://schemas.openxmlformats.org/markup-compatibility/2006" xmlns:p14="http://schemas.microsoft.com/office/powerpoint/2010/main">
    <mc:Choice Requires="p14">
      <p:transition spd="slow" p14:dur="2000" advTm="53562"/>
    </mc:Choice>
    <mc:Fallback xmlns="">
      <p:transition spd="slow" advTm="5356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9617"/>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947234"/>
          </a:xfrm>
          <a:prstGeom prst="rect">
            <a:avLst/>
          </a:prstGeom>
          <a:noFill/>
        </p:spPr>
        <p:txBody>
          <a:bodyPr wrap="square" rtlCol="0">
            <a:spAutoFit/>
          </a:bodyPr>
          <a:lstStyle/>
          <a:p>
            <a:pPr algn="just" rtl="1">
              <a:lnSpc>
                <a:spcPct val="150000"/>
              </a:lnSpc>
            </a:pPr>
            <a:r>
              <a:rPr lang="ar-EG" sz="2100" b="1" dirty="0" smtClean="0">
                <a:latin typeface="Simplified Arabic" pitchFamily="18" charset="-78"/>
                <a:cs typeface="+mj-cs"/>
              </a:rPr>
              <a:t>قدمت المحاضرة </a:t>
            </a:r>
            <a:r>
              <a:rPr lang="ar-EG" sz="2100" b="1" dirty="0">
                <a:latin typeface="Simplified Arabic" pitchFamily="18" charset="-78"/>
                <a:cs typeface="+mj-cs"/>
              </a:rPr>
              <a:t>الثانية الاتجاهات الأساسية التى يعتمد عليها التسويق فى المفهوم </a:t>
            </a:r>
            <a:r>
              <a:rPr lang="ar-EG" sz="2100" b="1" dirty="0" smtClean="0">
                <a:latin typeface="Simplified Arabic" pitchFamily="18" charset="-78"/>
                <a:cs typeface="+mj-cs"/>
              </a:rPr>
              <a:t>الحديث وما طرأ من تطور على هذا المفهوم بالاهتمام بالمستهلك حيث أصبح المستهلك </a:t>
            </a:r>
            <a:r>
              <a:rPr lang="ar-EG" sz="2100" b="1" dirty="0">
                <a:latin typeface="Simplified Arabic" pitchFamily="18" charset="-78"/>
                <a:cs typeface="+mj-cs"/>
              </a:rPr>
              <a:t>هو نقطة الانطلاق لكافة سياسات المنشأة، ولذلك على الإدارة أن تفكر في مشاكل المستهلك وحاجاته ورغباته ويرتبط هذا المبدأ بعدة اعتبارات هامة يجب أن تؤخذ في الحسبان عند صياغة الفلسفة التسويقية للمنشأة</a:t>
            </a:r>
            <a:r>
              <a:rPr lang="ar-EG" sz="2100" b="1" dirty="0" smtClean="0">
                <a:latin typeface="Simplified Arabic" pitchFamily="18" charset="-78"/>
                <a:cs typeface="+mj-cs"/>
              </a:rPr>
              <a:t>. كما ناقشت المحاضرة فئات وأنماط السلوك الاستهلاكى. مع شرح عناصر المزيج التسويقى الأربعة (المنتج – السعر – التوزيع – الترويج) مع كيفية استخدام عناصر المزيج التسويقى من المعلن للنجاح فى عملية الاتصال التسويقى والوصول إلى المستهلك المرجو الوصول إليه.</a:t>
            </a:r>
            <a:endParaRPr lang="ar-EG" sz="2100" b="1" dirty="0">
              <a:latin typeface="Simplified Arabic" pitchFamily="18" charset="-78"/>
              <a:cs typeface="+mj-cs"/>
            </a:endParaRPr>
          </a:p>
          <a:p>
            <a:pPr algn="just" rtl="1">
              <a:lnSpc>
                <a:spcPct val="150000"/>
              </a:lnSpc>
            </a:pPr>
            <a:endParaRPr lang="ar-EG" sz="2000" b="1" dirty="0">
              <a:latin typeface="Simplified Arabic" pitchFamily="18" charset="-78"/>
              <a:cs typeface="Simplified Arabic" pitchFamily="18" charset="-78"/>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573076"/>
      </p:ext>
    </p:extLst>
  </p:cSld>
  <p:clrMapOvr>
    <a:masterClrMapping/>
  </p:clrMapOvr>
  <mc:AlternateContent xmlns:mc="http://schemas.openxmlformats.org/markup-compatibility/2006" xmlns:p14="http://schemas.microsoft.com/office/powerpoint/2010/main">
    <mc:Choice Requires="p14">
      <p:transition spd="slow" p14:dur="2000" advTm="253255"/>
    </mc:Choice>
    <mc:Fallback xmlns="">
      <p:transition spd="slow" advTm="25325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9617"/>
            <a:ext cx="3385474" cy="1904544"/>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477328"/>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سلوى </a:t>
            </a:r>
            <a:r>
              <a:rPr lang="ar-EG" sz="2000" b="1" dirty="0">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Rectangle 22">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a typeface="Roboto Light" panose="02000000000000000000" pitchFamily="2" charset="0"/>
            </a:endParaRPr>
          </a:p>
        </p:txBody>
      </p:sp>
      <p:sp>
        <p:nvSpPr>
          <p:cNvPr id="24" name="TextBox 2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6" name="TextBox 25">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3366082"/>
      </p:ext>
    </p:extLst>
  </p:cSld>
  <p:clrMapOvr>
    <a:masterClrMapping/>
  </p:clrMapOvr>
  <mc:AlternateContent xmlns:mc="http://schemas.openxmlformats.org/markup-compatibility/2006" xmlns:p14="http://schemas.microsoft.com/office/powerpoint/2010/main">
    <mc:Choice Requires="p14">
      <p:transition spd="slow" p14:dur="2000" advTm="11414"/>
    </mc:Choice>
    <mc:Fallback xmlns="">
      <p:transition spd="slow" advTm="11414"/>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252" y="0"/>
            <a:ext cx="12192000" cy="6873766"/>
          </a:xfrm>
          <a:prstGeom prst="rect">
            <a:avLst/>
          </a:prstGeom>
        </p:spPr>
      </p:pic>
      <p:sp>
        <p:nvSpPr>
          <p:cNvPr id="12" name="Right Triangle 11"/>
          <p:cNvSpPr/>
          <p:nvPr/>
        </p:nvSpPr>
        <p:spPr>
          <a:xfrm flipH="1">
            <a:off x="6510393" y="314444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3"/>
          <p:cNvSpPr/>
          <p:nvPr/>
        </p:nvSpPr>
        <p:spPr>
          <a:xfrm rot="16200000" flipV="1">
            <a:off x="-2061196" y="439276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58" y="194546"/>
            <a:ext cx="2580006" cy="1204686"/>
          </a:xfrm>
          <a:prstGeom prst="rect">
            <a:avLst/>
          </a:prstGeom>
        </p:spPr>
      </p:pic>
      <p:pic>
        <p:nvPicPr>
          <p:cNvPr id="17" name="Graphic 12">
            <a:extLst>
              <a:ext uri="{FF2B5EF4-FFF2-40B4-BE49-F238E27FC236}">
                <a16:creationId xmlns=""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3928" y="6160086"/>
            <a:ext cx="2279266" cy="384052"/>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9576180" y="6168740"/>
            <a:ext cx="2279266" cy="38405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673"/>
    </mc:Choice>
    <mc:Fallback xmlns="">
      <p:transition spd="slow" advTm="2667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F8FFF24-B9C7-4857-B1BF-B64E943BA7A9}"/>
</file>

<file path=customXml/itemProps2.xml><?xml version="1.0" encoding="utf-8"?>
<ds:datastoreItem xmlns:ds="http://schemas.openxmlformats.org/officeDocument/2006/customXml" ds:itemID="{40EC2B4A-F167-4385-9604-E4F23C2733FE}"/>
</file>

<file path=customXml/itemProps3.xml><?xml version="1.0" encoding="utf-8"?>
<ds:datastoreItem xmlns:ds="http://schemas.openxmlformats.org/officeDocument/2006/customXml" ds:itemID="{DFE7CF4D-FE23-4C99-A357-DA3F7A9C743C}"/>
</file>

<file path=docProps/app.xml><?xml version="1.0" encoding="utf-8"?>
<Properties xmlns="http://schemas.openxmlformats.org/officeDocument/2006/extended-properties" xmlns:vt="http://schemas.openxmlformats.org/officeDocument/2006/docPropsVTypes">
  <TotalTime>1439</TotalTime>
  <Words>2320</Words>
  <Application>Microsoft Office PowerPoint</Application>
  <PresentationFormat>Custom</PresentationFormat>
  <Paragraphs>277</Paragraphs>
  <Slides>48</Slides>
  <Notes>43</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76</cp:revision>
  <dcterms:created xsi:type="dcterms:W3CDTF">2023-04-29T09:08:23Z</dcterms:created>
  <dcterms:modified xsi:type="dcterms:W3CDTF">2025-01-07T12:41:33Z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