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7"/>
  </p:notesMasterIdLst>
  <p:sldIdLst>
    <p:sldId id="402" r:id="rId2"/>
    <p:sldId id="384" r:id="rId3"/>
    <p:sldId id="491" r:id="rId4"/>
    <p:sldId id="575" r:id="rId5"/>
    <p:sldId id="576" r:id="rId6"/>
    <p:sldId id="577" r:id="rId7"/>
    <p:sldId id="578" r:id="rId8"/>
    <p:sldId id="579" r:id="rId9"/>
    <p:sldId id="580" r:id="rId10"/>
    <p:sldId id="581" r:id="rId11"/>
    <p:sldId id="582" r:id="rId12"/>
    <p:sldId id="585" r:id="rId13"/>
    <p:sldId id="583" r:id="rId14"/>
    <p:sldId id="584" r:id="rId15"/>
    <p:sldId id="586" r:id="rId16"/>
    <p:sldId id="574" r:id="rId17"/>
    <p:sldId id="494" r:id="rId18"/>
    <p:sldId id="414" r:id="rId19"/>
    <p:sldId id="417" r:id="rId20"/>
    <p:sldId id="418" r:id="rId21"/>
    <p:sldId id="419" r:id="rId22"/>
    <p:sldId id="420" r:id="rId23"/>
    <p:sldId id="401" r:id="rId24"/>
    <p:sldId id="473" r:id="rId25"/>
    <p:sldId id="403" r:id="rId26"/>
    <p:sldId id="474" r:id="rId27"/>
    <p:sldId id="476" r:id="rId28"/>
    <p:sldId id="475" r:id="rId29"/>
    <p:sldId id="404" r:id="rId30"/>
    <p:sldId id="477" r:id="rId31"/>
    <p:sldId id="478" r:id="rId32"/>
    <p:sldId id="479" r:id="rId33"/>
    <p:sldId id="480" r:id="rId34"/>
    <p:sldId id="481" r:id="rId35"/>
    <p:sldId id="454" r:id="rId36"/>
    <p:sldId id="455" r:id="rId37"/>
    <p:sldId id="456" r:id="rId38"/>
    <p:sldId id="457" r:id="rId39"/>
    <p:sldId id="458" r:id="rId40"/>
    <p:sldId id="459" r:id="rId41"/>
    <p:sldId id="460" r:id="rId42"/>
    <p:sldId id="461" r:id="rId43"/>
    <p:sldId id="462" r:id="rId44"/>
    <p:sldId id="463" r:id="rId45"/>
    <p:sldId id="483" r:id="rId46"/>
    <p:sldId id="464" r:id="rId47"/>
    <p:sldId id="465" r:id="rId48"/>
    <p:sldId id="482" r:id="rId49"/>
    <p:sldId id="466" r:id="rId50"/>
    <p:sldId id="467" r:id="rId51"/>
    <p:sldId id="468" r:id="rId52"/>
    <p:sldId id="469" r:id="rId53"/>
    <p:sldId id="409" r:id="rId54"/>
    <p:sldId id="408" r:id="rId55"/>
    <p:sldId id="412" r:id="rId5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8D9D8"/>
    <a:srgbClr val="00ACED"/>
    <a:srgbClr val="C7A5B1"/>
    <a:srgbClr val="DDC9D0"/>
    <a:srgbClr val="8E5A6D"/>
    <a:srgbClr val="2E3957"/>
    <a:srgbClr val="669BBC"/>
    <a:srgbClr val="2D3956"/>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58" d="100"/>
          <a:sy n="58" d="100"/>
        </p:scale>
        <p:origin x="68" y="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tableStyles" Target="tableStyle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notesMaster" Target="notesMasters/notesMaster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extLst>
      <p:ext uri="{BB962C8B-B14F-4D97-AF65-F5344CB8AC3E}">
        <p14:creationId xmlns:p14="http://schemas.microsoft.com/office/powerpoint/2010/main" val="16330007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7/2/2024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7/2/2024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7/2/2024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7/2/2024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7/2/2024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7/2/2024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7/2/2024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7/2/2024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7/2/2024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7/2/2024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7/2/2024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7/2/2024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jpeg"/><Relationship Id="rId7" Type="http://schemas.openxmlformats.org/officeDocument/2006/relationships/image" Target="../media/image6.sv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image" Target="../media/image8.svg"/></Relationships>
</file>

<file path=ppt/slides/_rels/slide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 Id="rId9" Type="http://schemas.microsoft.com/office/2007/relationships/hdphoto" Target="../media/hdphoto1.wdp"/></Relationships>
</file>

<file path=ppt/slides/_rels/slide8.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 Id="rId9" Type="http://schemas.microsoft.com/office/2007/relationships/hdphoto" Target="../media/hdphoto2.wdp"/></Relationships>
</file>

<file path=ppt/slides/_rels/slide15.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hyperlink" Target="https://tamersalah.com/tylenol-pharmaceutical-case/" TargetMode="External"/><Relationship Id="rId7" Type="http://schemas.openxmlformats.org/officeDocument/2006/relationships/image" Target="../media/image10.svg"/><Relationship Id="rId12" Type="http://schemas.openxmlformats.org/officeDocument/2006/relationships/image" Target="../media/image15.png"/><Relationship Id="rId2" Type="http://schemas.openxmlformats.org/officeDocument/2006/relationships/hyperlink" Target="https://www.ou.edu/deptcomm/dodjcc/groups/02C2/Johnson%20&amp;%20Johnson.htm" TargetMode="External"/><Relationship Id="rId1" Type="http://schemas.openxmlformats.org/officeDocument/2006/relationships/slideLayout" Target="../slideLayouts/slideLayout13.xml"/><Relationship Id="rId6" Type="http://schemas.openxmlformats.org/officeDocument/2006/relationships/image" Target="../media/image9.png"/><Relationship Id="rId11" Type="http://schemas.openxmlformats.org/officeDocument/2006/relationships/image" Target="../media/image8.svg"/><Relationship Id="rId5" Type="http://schemas.openxmlformats.org/officeDocument/2006/relationships/hyperlink" Target="https://youtu.be/n5tiQEUgW3c" TargetMode="External"/><Relationship Id="rId10" Type="http://schemas.openxmlformats.org/officeDocument/2006/relationships/image" Target="../media/image7.png"/><Relationship Id="rId4" Type="http://schemas.openxmlformats.org/officeDocument/2006/relationships/hyperlink" Target="https://www.youtube.com/watch?v=l1R0EnzGB3I" TargetMode="External"/><Relationship Id="rId9" Type="http://schemas.openxmlformats.org/officeDocument/2006/relationships/image" Target="../media/image4.svg"/></Relationships>
</file>

<file path=ppt/slides/_rels/slide17.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1.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3.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24.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5.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9.png"/><Relationship Id="rId2" Type="http://schemas.openxmlformats.org/officeDocument/2006/relationships/image" Target="../media/image17.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26.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7.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8.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9.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20.jpg"/><Relationship Id="rId2" Type="http://schemas.openxmlformats.org/officeDocument/2006/relationships/image" Target="../media/image17.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30.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1.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3.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4.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5.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21.png"/><Relationship Id="rId2" Type="http://schemas.openxmlformats.org/officeDocument/2006/relationships/image" Target="../media/image17.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36.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7.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8.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0.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1.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3.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4.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22.png"/><Relationship Id="rId2" Type="http://schemas.openxmlformats.org/officeDocument/2006/relationships/image" Target="../media/image17.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45.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6.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7.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8.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9.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50.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51.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5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53.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54.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55.xml.rels><?xml version="1.0" encoding="UTF-8" standalone="yes"?>
<Relationships xmlns="http://schemas.openxmlformats.org/package/2006/relationships"><Relationship Id="rId8" Type="http://schemas.openxmlformats.org/officeDocument/2006/relationships/image" Target="../media/image6.svg"/><Relationship Id="rId3" Type="http://schemas.openxmlformats.org/officeDocument/2006/relationships/image" Target="../media/image24.png"/><Relationship Id="rId7" Type="http://schemas.openxmlformats.org/officeDocument/2006/relationships/image" Target="../media/image5.png"/><Relationship Id="rId2" Type="http://schemas.openxmlformats.org/officeDocument/2006/relationships/image" Target="../media/image23.jpeg"/><Relationship Id="rId1" Type="http://schemas.openxmlformats.org/officeDocument/2006/relationships/slideLayout" Target="../slideLayouts/slideLayout14.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2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E3957"/>
                </a:solidFill>
                <a:latin typeface="Tajawal Medium" panose="00000600000000000000" pitchFamily="2" charset="-78"/>
                <a:cs typeface="Tajawal Medium" panose="00000600000000000000" pitchFamily="2" charset="-78"/>
              </a:rPr>
              <a:t>Lecture 3</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3679212" cy="707886"/>
          </a:xfrm>
          <a:prstGeom prst="rect">
            <a:avLst/>
          </a:prstGeom>
          <a:noFill/>
        </p:spPr>
        <p:txBody>
          <a:bodyPr wrap="none" rtlCol="0">
            <a:spAutoFit/>
          </a:bodyPr>
          <a:lstStyle/>
          <a:p>
            <a:r>
              <a:rPr lang="en-US" sz="2000" dirty="0">
                <a:solidFill>
                  <a:srgbClr val="FAC748"/>
                </a:solidFill>
                <a:latin typeface="Tajawal Medium" panose="00000600000000000000" pitchFamily="2" charset="-78"/>
                <a:cs typeface="Tajawal Medium" panose="00000600000000000000" pitchFamily="2" charset="-78"/>
              </a:rPr>
              <a:t>DGM 730</a:t>
            </a:r>
          </a:p>
          <a:p>
            <a:r>
              <a:rPr lang="en-US" sz="2000" dirty="0">
                <a:solidFill>
                  <a:srgbClr val="FAC748"/>
                </a:solidFill>
                <a:latin typeface="Tajawal Medium" panose="00000600000000000000" pitchFamily="2" charset="-78"/>
                <a:cs typeface="Tajawal Medium" panose="00000600000000000000" pitchFamily="2" charset="-78"/>
              </a:rPr>
              <a:t>Analysis of Social Media Crisis</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Dr. Doaa Rady</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
        <p:nvSpPr>
          <p:cNvPr id="3" name="TextBox 2">
            <a:extLst>
              <a:ext uri="{FF2B5EF4-FFF2-40B4-BE49-F238E27FC236}">
                <a16:creationId xmlns:a16="http://schemas.microsoft.com/office/drawing/2014/main" id="{6B75B353-A292-E74C-86ED-119DBD1E1D21}"/>
              </a:ext>
            </a:extLst>
          </p:cNvPr>
          <p:cNvSpPr txBox="1"/>
          <p:nvPr/>
        </p:nvSpPr>
        <p:spPr>
          <a:xfrm>
            <a:off x="5797271" y="2785710"/>
            <a:ext cx="6348213" cy="738664"/>
          </a:xfrm>
          <a:prstGeom prst="rect">
            <a:avLst/>
          </a:prstGeom>
          <a:noFill/>
        </p:spPr>
        <p:txBody>
          <a:bodyPr wrap="none" rtlCol="0">
            <a:spAutoFit/>
          </a:bodyPr>
          <a:lstStyle/>
          <a:p>
            <a:r>
              <a:rPr lang="en-US" sz="4200" b="1" dirty="0">
                <a:solidFill>
                  <a:schemeClr val="bg1"/>
                </a:solidFill>
                <a:latin typeface="Tajawal Medium" panose="00000600000000000000" pitchFamily="2" charset="-78"/>
                <a:cs typeface="Tajawal Medium" panose="00000600000000000000" pitchFamily="2" charset="-78"/>
              </a:rPr>
              <a:t>Social Media and Crises</a:t>
            </a:r>
          </a:p>
        </p:txBody>
      </p:sp>
    </p:spTree>
    <p:extLst>
      <p:ext uri="{BB962C8B-B14F-4D97-AF65-F5344CB8AC3E}">
        <p14:creationId xmlns:p14="http://schemas.microsoft.com/office/powerpoint/2010/main" val="5611551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Lecture outline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644410"/>
            <a:ext cx="9782768" cy="3539430"/>
          </a:xfrm>
          <a:prstGeom prst="rect">
            <a:avLst/>
          </a:prstGeom>
          <a:noFill/>
        </p:spPr>
        <p:txBody>
          <a:bodyPr wrap="square" rtlCol="0">
            <a:spAutoFit/>
          </a:bodyPr>
          <a:lstStyle/>
          <a:p>
            <a:pPr algn="just"/>
            <a:r>
              <a:rPr lang="en-US" sz="2800" b="1" dirty="0">
                <a:solidFill>
                  <a:srgbClr val="2D3956"/>
                </a:solidFill>
                <a:latin typeface="Tajawal ExtraBold" panose="00000800000000000000" pitchFamily="2" charset="-78"/>
                <a:cs typeface="Tajawal ExtraBold" panose="00000800000000000000" pitchFamily="2" charset="-78"/>
              </a:rPr>
              <a:t>Analysis of Social Media Crisis</a:t>
            </a:r>
          </a:p>
          <a:p>
            <a:pPr algn="just"/>
            <a:endParaRPr lang="en-US" sz="28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What is crisis management in social media?</a:t>
            </a:r>
          </a:p>
          <a:p>
            <a:pPr marL="800100" lvl="1"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How does social media affect a crisis?</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The categories of Social Media Crisis</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The levels of Social Media Crisis</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The life cycle of Social Media Crisis                   </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How to analyze a crisis?</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Principles of Crisis Response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6086DDE7-BE67-9B6A-CBAA-62921B3E1373}"/>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AACC3A6-C818-A852-40CE-65CDEEBE89E5}"/>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57214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245935"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Principles of Crisis Response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644410"/>
            <a:ext cx="9782768" cy="5078313"/>
          </a:xfrm>
          <a:prstGeom prst="rect">
            <a:avLst/>
          </a:prstGeom>
          <a:noFill/>
        </p:spPr>
        <p:txBody>
          <a:bodyPr wrap="square" rtlCol="0">
            <a:spAutoFit/>
          </a:bodyPr>
          <a:lstStyle/>
          <a:p>
            <a:pPr algn="just"/>
            <a:r>
              <a:rPr lang="en-US" sz="2500" b="1" i="1" dirty="0">
                <a:solidFill>
                  <a:srgbClr val="C00000"/>
                </a:solidFill>
                <a:latin typeface="Tajawal ExtraBold" panose="00000800000000000000" pitchFamily="2" charset="-78"/>
                <a:cs typeface="Tajawal ExtraBold" panose="00000800000000000000" pitchFamily="2" charset="-78"/>
              </a:rPr>
              <a:t>Fall back on your values. </a:t>
            </a:r>
          </a:p>
          <a:p>
            <a:pPr algn="just"/>
            <a:r>
              <a:rPr lang="en-US" sz="2500" b="1" dirty="0">
                <a:solidFill>
                  <a:srgbClr val="2D3956"/>
                </a:solidFill>
                <a:latin typeface="Tajawal ExtraBold" panose="00000800000000000000" pitchFamily="2" charset="-78"/>
                <a:cs typeface="Tajawal ExtraBold" panose="00000800000000000000" pitchFamily="2" charset="-78"/>
              </a:rPr>
              <a:t>Johnson &amp; Johnson case study </a:t>
            </a:r>
            <a:r>
              <a:rPr lang="ar-EG" sz="2800" b="1" i="0" u="none" strike="noStrike" dirty="0">
                <a:solidFill>
                  <a:srgbClr val="000080"/>
                </a:solidFill>
                <a:effectLst/>
                <a:latin typeface="inherit"/>
              </a:rPr>
              <a:t>تعّلم من شركة جونسون</a:t>
            </a:r>
            <a:endParaRPr lang="ar-EG" sz="2800" b="0" i="0" u="none" strike="noStrike" dirty="0">
              <a:solidFill>
                <a:srgbClr val="333333"/>
              </a:solidFill>
              <a:effectLst/>
              <a:latin typeface="Almarai"/>
            </a:endParaRPr>
          </a:p>
          <a:p>
            <a:pPr algn="just"/>
            <a:endParaRPr lang="en-US" sz="2500" b="1" dirty="0">
              <a:solidFill>
                <a:srgbClr val="2D3956"/>
              </a:solidFill>
              <a:latin typeface="Tajawal ExtraBold" panose="00000800000000000000" pitchFamily="2" charset="-78"/>
              <a:cs typeface="Tajawal ExtraBold" panose="00000800000000000000" pitchFamily="2" charset="-78"/>
            </a:endParaRPr>
          </a:p>
          <a:p>
            <a:pPr algn="r" rtl="1" fontAlgn="base"/>
            <a:r>
              <a:rPr lang="ar-EG" sz="2800" b="1" i="0" u="none" strike="noStrike" dirty="0">
                <a:solidFill>
                  <a:srgbClr val="000080"/>
                </a:solidFill>
                <a:effectLst/>
                <a:latin typeface="inherit"/>
              </a:rPr>
              <a:t>مقدمة</a:t>
            </a:r>
            <a:endParaRPr lang="ar-EG" sz="2800" b="0" i="0" u="none" strike="noStrike" dirty="0">
              <a:solidFill>
                <a:srgbClr val="333333"/>
              </a:solidFill>
              <a:effectLst/>
              <a:latin typeface="Almarai"/>
            </a:endParaRPr>
          </a:p>
          <a:p>
            <a:pPr algn="r" rtl="1" fontAlgn="base"/>
            <a:r>
              <a:rPr lang="ar-EG" sz="2800" b="1" i="0" u="none" strike="noStrike" dirty="0">
                <a:solidFill>
                  <a:srgbClr val="000000"/>
                </a:solidFill>
                <a:effectLst/>
                <a:latin typeface="inherit"/>
              </a:rPr>
              <a:t>منتج </a:t>
            </a:r>
            <a:r>
              <a:rPr lang="ar-EG" sz="2800" b="1" i="0" u="none" strike="noStrike" dirty="0" err="1">
                <a:solidFill>
                  <a:srgbClr val="000000"/>
                </a:solidFill>
                <a:effectLst/>
                <a:latin typeface="inherit"/>
              </a:rPr>
              <a:t>تايلنول</a:t>
            </a:r>
            <a:r>
              <a:rPr lang="ar-EG" sz="2800" b="1" i="0" u="none" strike="noStrike" dirty="0">
                <a:solidFill>
                  <a:srgbClr val="000000"/>
                </a:solidFill>
                <a:effectLst/>
                <a:latin typeface="inherit"/>
              </a:rPr>
              <a:t> </a:t>
            </a:r>
            <a:r>
              <a:rPr lang="en-US" sz="2800" b="1" i="0" u="none" strike="noStrike" dirty="0">
                <a:solidFill>
                  <a:srgbClr val="FF0000"/>
                </a:solidFill>
                <a:effectLst/>
                <a:latin typeface="inherit"/>
              </a:rPr>
              <a:t>Tylenol</a:t>
            </a:r>
            <a:r>
              <a:rPr lang="en-US" sz="2800" b="1" i="0" u="none" strike="noStrike" dirty="0">
                <a:solidFill>
                  <a:srgbClr val="000000"/>
                </a:solidFill>
                <a:effectLst/>
                <a:latin typeface="inherit"/>
              </a:rPr>
              <a:t>  </a:t>
            </a:r>
            <a:r>
              <a:rPr lang="ar-EG" sz="2800" b="1" i="0" u="none" strike="noStrike" dirty="0">
                <a:solidFill>
                  <a:srgbClr val="000000"/>
                </a:solidFill>
                <a:effectLst/>
                <a:latin typeface="inherit"/>
              </a:rPr>
              <a:t>هو مسكن و خافض للحرارة من مادة </a:t>
            </a:r>
            <a:r>
              <a:rPr lang="en-US" sz="2800" b="1" i="0" u="none" strike="noStrike" dirty="0">
                <a:solidFill>
                  <a:srgbClr val="000000"/>
                </a:solidFill>
                <a:effectLst/>
                <a:latin typeface="inherit"/>
              </a:rPr>
              <a:t>Acetaminophen –Paracetamol  </a:t>
            </a:r>
            <a:r>
              <a:rPr lang="ar-EG" sz="2800" b="1" i="0" u="none" strike="noStrike" dirty="0">
                <a:solidFill>
                  <a:srgbClr val="000000"/>
                </a:solidFill>
                <a:effectLst/>
                <a:latin typeface="inherit"/>
              </a:rPr>
              <a:t>و هو قصة نجاح تسويقية عالمية.</a:t>
            </a:r>
            <a:br>
              <a:rPr lang="ar-EG" sz="2800" b="0" i="0" u="none" strike="noStrike" dirty="0">
                <a:solidFill>
                  <a:srgbClr val="000000"/>
                </a:solidFill>
                <a:effectLst/>
                <a:latin typeface="Almarai"/>
              </a:rPr>
            </a:br>
            <a:r>
              <a:rPr lang="ar-EG" sz="2800" b="1" i="0" u="none" strike="noStrike" dirty="0">
                <a:solidFill>
                  <a:srgbClr val="000000"/>
                </a:solidFill>
                <a:effectLst/>
                <a:latin typeface="inherit"/>
              </a:rPr>
              <a:t>بدأ تصنيع </a:t>
            </a:r>
            <a:r>
              <a:rPr lang="ar-EG" sz="2800" b="1" i="0" u="none" strike="noStrike" dirty="0" err="1">
                <a:solidFill>
                  <a:srgbClr val="000000"/>
                </a:solidFill>
                <a:effectLst/>
                <a:latin typeface="inherit"/>
              </a:rPr>
              <a:t>تايلنول</a:t>
            </a:r>
            <a:r>
              <a:rPr lang="ar-EG" sz="2800" b="1" i="0" u="none" strike="noStrike" dirty="0">
                <a:solidFill>
                  <a:srgbClr val="000000"/>
                </a:solidFill>
                <a:effectLst/>
                <a:latin typeface="inherit"/>
              </a:rPr>
              <a:t> في شركة </a:t>
            </a:r>
            <a:r>
              <a:rPr lang="en-US" sz="2800" b="1" i="0" u="none" strike="noStrike" dirty="0">
                <a:solidFill>
                  <a:srgbClr val="000000"/>
                </a:solidFill>
                <a:effectLst/>
                <a:latin typeface="inherit"/>
              </a:rPr>
              <a:t>McNeil  </a:t>
            </a:r>
            <a:r>
              <a:rPr lang="ar-EG" sz="2800" b="1" i="0" u="none" strike="noStrike" dirty="0">
                <a:solidFill>
                  <a:srgbClr val="000000"/>
                </a:solidFill>
                <a:effectLst/>
                <a:latin typeface="inherit"/>
              </a:rPr>
              <a:t>و كان فقط على هيئة دواء شراب للأطفال كبديل للأسبرين.</a:t>
            </a:r>
            <a:br>
              <a:rPr lang="ar-EG" sz="2800" b="0" i="0" u="none" strike="noStrike" dirty="0">
                <a:solidFill>
                  <a:srgbClr val="000000"/>
                </a:solidFill>
                <a:effectLst/>
                <a:latin typeface="Almarai"/>
              </a:rPr>
            </a:br>
            <a:r>
              <a:rPr lang="ar-EG" sz="2800" b="1" i="0" u="none" strike="noStrike" dirty="0">
                <a:solidFill>
                  <a:srgbClr val="000000"/>
                </a:solidFill>
                <a:effectLst/>
                <a:latin typeface="inherit"/>
              </a:rPr>
              <a:t>عام 1959 قامت شركة جونسون أند جونسون </a:t>
            </a:r>
            <a:r>
              <a:rPr lang="en-US" sz="2800" b="1" i="0" u="none" strike="noStrike" dirty="0">
                <a:solidFill>
                  <a:srgbClr val="000000"/>
                </a:solidFill>
                <a:effectLst/>
                <a:latin typeface="inherit"/>
              </a:rPr>
              <a:t>J&amp;J  </a:t>
            </a:r>
            <a:r>
              <a:rPr lang="ar-EG" sz="2800" b="1" i="0" u="none" strike="noStrike" dirty="0">
                <a:solidFill>
                  <a:srgbClr val="000000"/>
                </a:solidFill>
                <a:effectLst/>
                <a:latin typeface="inherit"/>
              </a:rPr>
              <a:t>بشراء شركة </a:t>
            </a:r>
            <a:r>
              <a:rPr lang="en-US" sz="2800" b="1" i="0" u="none" strike="noStrike" dirty="0">
                <a:solidFill>
                  <a:srgbClr val="000000"/>
                </a:solidFill>
                <a:effectLst/>
                <a:latin typeface="inherit"/>
              </a:rPr>
              <a:t>McNeil</a:t>
            </a:r>
            <a:br>
              <a:rPr lang="en-US" sz="2800" b="0" i="0" u="none" strike="noStrike" dirty="0">
                <a:solidFill>
                  <a:srgbClr val="000000"/>
                </a:solidFill>
                <a:effectLst/>
                <a:latin typeface="Almarai"/>
              </a:rPr>
            </a:br>
            <a:r>
              <a:rPr lang="ar-EG" sz="2800" b="1" i="0" u="none" strike="noStrike" dirty="0">
                <a:solidFill>
                  <a:srgbClr val="000000"/>
                </a:solidFill>
                <a:effectLst/>
                <a:latin typeface="inherit"/>
              </a:rPr>
              <a:t>و بدأت في إصدار الأقراص للبالغين </a:t>
            </a:r>
            <a:r>
              <a:rPr lang="en-US" sz="2800" b="1" i="0" u="none" strike="noStrike" dirty="0">
                <a:solidFill>
                  <a:srgbClr val="000000"/>
                </a:solidFill>
                <a:effectLst/>
                <a:latin typeface="inherit"/>
              </a:rPr>
              <a:t>Tylenol Tablets</a:t>
            </a:r>
            <a:endParaRPr lang="en-US" sz="2800" b="0" i="0" u="none" strike="noStrike" dirty="0">
              <a:solidFill>
                <a:srgbClr val="000000"/>
              </a:solidFill>
              <a:effectLst/>
              <a:latin typeface="Almarai"/>
            </a:endParaRPr>
          </a:p>
          <a:p>
            <a:pPr algn="just"/>
            <a:endParaRPr lang="en-US" sz="2500" b="1" dirty="0">
              <a:solidFill>
                <a:srgbClr val="2D3956"/>
              </a:solidFill>
              <a:latin typeface="Tajawal ExtraBold" panose="00000800000000000000" pitchFamily="2" charset="-78"/>
              <a:cs typeface="Tajawal ExtraBold" panose="00000800000000000000" pitchFamily="2" charset="-78"/>
            </a:endParaRPr>
          </a:p>
          <a:p>
            <a:pPr algn="just"/>
            <a:endParaRPr lang="en-US" sz="25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C3294FAF-4F4F-2CE6-12DA-DBE6701FDE82}"/>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06D99091-F411-44D4-D748-14DE8C0B779F}"/>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447D29B1-E256-4F59-D742-DA10B85A6C5E}"/>
              </a:ext>
            </a:extLst>
          </p:cNvPr>
          <p:cNvSpPr txBox="1"/>
          <p:nvPr/>
        </p:nvSpPr>
        <p:spPr>
          <a:xfrm rot="20571417">
            <a:off x="-75618" y="4479532"/>
            <a:ext cx="1936620" cy="523220"/>
          </a:xfrm>
          <a:prstGeom prst="rect">
            <a:avLst/>
          </a:prstGeom>
        </p:spPr>
        <p:style>
          <a:lnRef idx="1">
            <a:schemeClr val="accent4"/>
          </a:lnRef>
          <a:fillRef idx="2">
            <a:schemeClr val="accent4"/>
          </a:fillRef>
          <a:effectRef idx="1">
            <a:schemeClr val="accent4"/>
          </a:effectRef>
          <a:fontRef idx="minor">
            <a:schemeClr val="dk1"/>
          </a:fontRef>
        </p:style>
        <p:txBody>
          <a:bodyPr wrap="none" rtlCol="0">
            <a:spAutoFit/>
          </a:bodyPr>
          <a:lstStyle/>
          <a:p>
            <a:r>
              <a:rPr lang="en-US" sz="2800" b="1" dirty="0"/>
              <a:t>Live session</a:t>
            </a:r>
          </a:p>
        </p:txBody>
      </p:sp>
      <p:sp>
        <p:nvSpPr>
          <p:cNvPr id="8" name="TextBox 7">
            <a:extLst>
              <a:ext uri="{FF2B5EF4-FFF2-40B4-BE49-F238E27FC236}">
                <a16:creationId xmlns:a16="http://schemas.microsoft.com/office/drawing/2014/main" id="{6B926152-2C11-FA76-7E22-E38828C59FD5}"/>
              </a:ext>
            </a:extLst>
          </p:cNvPr>
          <p:cNvSpPr txBox="1"/>
          <p:nvPr/>
        </p:nvSpPr>
        <p:spPr>
          <a:xfrm rot="20571417">
            <a:off x="-108917" y="1898268"/>
            <a:ext cx="1808508" cy="523220"/>
          </a:xfrm>
          <a:prstGeom prst="rect">
            <a:avLst/>
          </a:prstGeom>
        </p:spPr>
        <p:style>
          <a:lnRef idx="1">
            <a:schemeClr val="accent2"/>
          </a:lnRef>
          <a:fillRef idx="2">
            <a:schemeClr val="accent2"/>
          </a:fillRef>
          <a:effectRef idx="1">
            <a:schemeClr val="accent2"/>
          </a:effectRef>
          <a:fontRef idx="minor">
            <a:schemeClr val="dk1"/>
          </a:fontRef>
        </p:style>
        <p:txBody>
          <a:bodyPr wrap="none" rtlCol="0">
            <a:spAutoFit/>
          </a:bodyPr>
          <a:lstStyle/>
          <a:p>
            <a:r>
              <a:rPr lang="en-US" sz="2800" b="1" dirty="0"/>
              <a:t>Case Study</a:t>
            </a:r>
          </a:p>
        </p:txBody>
      </p:sp>
    </p:spTree>
    <p:extLst>
      <p:ext uri="{BB962C8B-B14F-4D97-AF65-F5344CB8AC3E}">
        <p14:creationId xmlns:p14="http://schemas.microsoft.com/office/powerpoint/2010/main" val="23414962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D89804-FB60-B1E5-FA5B-7F29833BD5D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E0AFAA42-BF66-5DEC-0D10-47FCC992C733}"/>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25" name="Rectangle: Rounded Corners 24">
            <a:extLst>
              <a:ext uri="{FF2B5EF4-FFF2-40B4-BE49-F238E27FC236}">
                <a16:creationId xmlns:a16="http://schemas.microsoft.com/office/drawing/2014/main" id="{A5095BC1-69F4-15FE-8975-62088B550BC6}"/>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CAC8290-1F6A-F546-6DC6-FBD3763E779C}"/>
              </a:ext>
            </a:extLst>
          </p:cNvPr>
          <p:cNvSpPr txBox="1"/>
          <p:nvPr/>
        </p:nvSpPr>
        <p:spPr>
          <a:xfrm>
            <a:off x="1986137" y="437584"/>
            <a:ext cx="5245935"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Principles of Crisis Response</a:t>
            </a:r>
          </a:p>
        </p:txBody>
      </p:sp>
      <p:sp>
        <p:nvSpPr>
          <p:cNvPr id="5" name="Rectangle 4">
            <a:extLst>
              <a:ext uri="{FF2B5EF4-FFF2-40B4-BE49-F238E27FC236}">
                <a16:creationId xmlns:a16="http://schemas.microsoft.com/office/drawing/2014/main" id="{797AC5A2-A8F1-C1ED-392C-80FCFEEEB3D9}"/>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a:extLst>
              <a:ext uri="{FF2B5EF4-FFF2-40B4-BE49-F238E27FC236}">
                <a16:creationId xmlns:a16="http://schemas.microsoft.com/office/drawing/2014/main" id="{82CEFE31-DE45-67E5-2CCD-E18336C24CCC}"/>
              </a:ext>
            </a:extLst>
          </p:cNvPr>
          <p:cNvSpPr txBox="1"/>
          <p:nvPr/>
        </p:nvSpPr>
        <p:spPr>
          <a:xfrm>
            <a:off x="1688798" y="1644410"/>
            <a:ext cx="9782768" cy="4401205"/>
          </a:xfrm>
          <a:prstGeom prst="rect">
            <a:avLst/>
          </a:prstGeom>
          <a:noFill/>
        </p:spPr>
        <p:txBody>
          <a:bodyPr wrap="square" rtlCol="0">
            <a:spAutoFit/>
          </a:bodyPr>
          <a:lstStyle/>
          <a:p>
            <a:pPr algn="just"/>
            <a:r>
              <a:rPr lang="en-US" sz="2500" b="1" dirty="0">
                <a:solidFill>
                  <a:srgbClr val="2D3956"/>
                </a:solidFill>
                <a:latin typeface="Tajawal ExtraBold" panose="00000800000000000000" pitchFamily="2" charset="-78"/>
                <a:cs typeface="Tajawal ExtraBold" panose="00000800000000000000" pitchFamily="2" charset="-78"/>
              </a:rPr>
              <a:t>Johnson &amp; Johnson case study </a:t>
            </a:r>
            <a:r>
              <a:rPr lang="ar-EG" sz="2800" b="1" i="0" u="none" strike="noStrike" dirty="0">
                <a:solidFill>
                  <a:srgbClr val="000080"/>
                </a:solidFill>
                <a:effectLst/>
                <a:latin typeface="inherit"/>
              </a:rPr>
              <a:t>تعّلم من شركة جونسون</a:t>
            </a:r>
            <a:endParaRPr kumimoji="0" lang="en-US" altLang="en-US" sz="2800" b="1" i="0" u="none" strike="noStrike" cap="none" normalizeH="0" baseline="0" dirty="0">
              <a:ln>
                <a:noFill/>
              </a:ln>
              <a:solidFill>
                <a:srgbClr val="000000"/>
              </a:solidFill>
              <a:effectLst/>
              <a:latin typeface="inherit"/>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en-US" sz="2800" b="1" i="0" u="none" strike="noStrike" cap="none" normalizeH="0" baseline="0" dirty="0">
                <a:ln>
                  <a:noFill/>
                </a:ln>
                <a:solidFill>
                  <a:srgbClr val="000000"/>
                </a:solidFill>
                <a:effectLst/>
                <a:latin typeface="inherit"/>
                <a:cs typeface="Arial" panose="020B0604020202020204" pitchFamily="34" charset="0"/>
              </a:rPr>
              <a:t>بدأ منافس آخر في الظهور والترويج بقوة هو</a:t>
            </a:r>
            <a:r>
              <a:rPr kumimoji="0" lang="en-US" altLang="en-US" sz="2800" b="1" i="0" u="none" strike="noStrike" cap="none" normalizeH="0" baseline="0" dirty="0">
                <a:ln>
                  <a:noFill/>
                </a:ln>
                <a:solidFill>
                  <a:srgbClr val="000000"/>
                </a:solidFill>
                <a:effectLst/>
                <a:latin typeface="inherit"/>
                <a:cs typeface="Arial" panose="020B0604020202020204" pitchFamily="34" charset="0"/>
              </a:rPr>
              <a:t> </a:t>
            </a:r>
            <a:r>
              <a:rPr kumimoji="0" lang="en-US" altLang="en-US" sz="2800" b="1" i="0" u="none" strike="noStrike" cap="none" normalizeH="0" baseline="0" dirty="0" err="1">
                <a:ln>
                  <a:noFill/>
                </a:ln>
                <a:solidFill>
                  <a:srgbClr val="000000"/>
                </a:solidFill>
                <a:effectLst/>
                <a:latin typeface="inherit"/>
                <a:cs typeface="Arial" panose="020B0604020202020204" pitchFamily="34" charset="0"/>
              </a:rPr>
              <a:t>Datril</a:t>
            </a:r>
            <a:r>
              <a:rPr kumimoji="0" lang="en-US" altLang="en-US" sz="2800" b="1" i="0" u="none" strike="noStrike" cap="none" normalizeH="0" baseline="0" dirty="0">
                <a:ln>
                  <a:noFill/>
                </a:ln>
                <a:solidFill>
                  <a:srgbClr val="000000"/>
                </a:solidFill>
                <a:effectLst/>
                <a:latin typeface="inherit"/>
                <a:cs typeface="Arial" panose="020B0604020202020204" pitchFamily="34" charset="0"/>
              </a:rPr>
              <a:t>  </a:t>
            </a:r>
            <a:r>
              <a:rPr kumimoji="0" lang="ar-SA" altLang="en-US" sz="2800" b="1" i="0" u="none" strike="noStrike" cap="none" normalizeH="0" baseline="0" dirty="0">
                <a:ln>
                  <a:noFill/>
                </a:ln>
                <a:solidFill>
                  <a:srgbClr val="000000"/>
                </a:solidFill>
                <a:effectLst/>
                <a:latin typeface="inherit"/>
                <a:cs typeface="Arial" panose="020B0604020202020204" pitchFamily="34" charset="0"/>
              </a:rPr>
              <a:t>من شركة</a:t>
            </a:r>
            <a:r>
              <a:rPr kumimoji="0" lang="en-US" altLang="en-US" sz="2800" b="1" i="0" u="none" strike="noStrike" cap="none" normalizeH="0" baseline="0" dirty="0">
                <a:ln>
                  <a:noFill/>
                </a:ln>
                <a:solidFill>
                  <a:srgbClr val="000000"/>
                </a:solidFill>
                <a:effectLst/>
                <a:latin typeface="inherit"/>
                <a:cs typeface="Arial" panose="020B0604020202020204" pitchFamily="34" charset="0"/>
              </a:rPr>
              <a:t> Bristol Myers </a:t>
            </a:r>
            <a:r>
              <a:rPr kumimoji="0" lang="ar-SA" altLang="en-US" sz="2800" b="1" i="0" u="none" strike="noStrike" cap="none" normalizeH="0" baseline="0" dirty="0">
                <a:ln>
                  <a:noFill/>
                </a:ln>
                <a:solidFill>
                  <a:srgbClr val="000000"/>
                </a:solidFill>
                <a:effectLst/>
                <a:latin typeface="inherit"/>
                <a:cs typeface="Arial" panose="020B0604020202020204" pitchFamily="34" charset="0"/>
              </a:rPr>
              <a:t>و كان أقل سعرا بنفس المادة الفعالة</a:t>
            </a:r>
            <a:r>
              <a:rPr kumimoji="0" lang="en-US" altLang="en-US" sz="2800" b="1" i="0" u="none" strike="noStrike" cap="none" normalizeH="0" baseline="0" dirty="0">
                <a:ln>
                  <a:noFill/>
                </a:ln>
                <a:solidFill>
                  <a:srgbClr val="000000"/>
                </a:solidFill>
                <a:effectLst/>
                <a:latin typeface="inherit"/>
                <a:cs typeface="Arial" panose="020B0604020202020204" pitchFamily="34" charset="0"/>
              </a:rPr>
              <a:t> .</a:t>
            </a:r>
            <a:br>
              <a:rPr kumimoji="0" lang="en-US" altLang="en-US" sz="2800" b="0" i="0" u="none" strike="noStrike" cap="none" normalizeH="0" baseline="0" dirty="0">
                <a:ln>
                  <a:noFill/>
                </a:ln>
                <a:solidFill>
                  <a:srgbClr val="000000"/>
                </a:solidFill>
                <a:effectLst/>
                <a:latin typeface="Almarai"/>
              </a:rPr>
            </a:br>
            <a:r>
              <a:rPr kumimoji="0" lang="ar-SA" altLang="en-US" sz="2800" b="1" i="0" u="none" strike="noStrike" cap="none" normalizeH="0" baseline="0" dirty="0">
                <a:ln>
                  <a:noFill/>
                </a:ln>
                <a:solidFill>
                  <a:srgbClr val="000000"/>
                </a:solidFill>
                <a:effectLst/>
                <a:latin typeface="inherit"/>
                <a:cs typeface="Arial" panose="020B0604020202020204" pitchFamily="34" charset="0"/>
              </a:rPr>
              <a:t>بدأت شركة جونسون في وضع خطة تسويقية للنمو و التغلب على المنافسين  من خطوتين أساسيتين</a:t>
            </a:r>
            <a:r>
              <a:rPr kumimoji="0" lang="en-US" altLang="en-US" sz="2800" b="1" i="0" u="none" strike="noStrike" cap="none" normalizeH="0" baseline="0" dirty="0">
                <a:ln>
                  <a:noFill/>
                </a:ln>
                <a:solidFill>
                  <a:srgbClr val="000000"/>
                </a:solidFill>
                <a:effectLst/>
                <a:latin typeface="inherit"/>
                <a:cs typeface="Arial" panose="020B0604020202020204" pitchFamily="34" charset="0"/>
              </a:rPr>
              <a:t>.</a:t>
            </a:r>
            <a:br>
              <a:rPr kumimoji="0" lang="en-US" altLang="en-US" sz="2800" b="0" i="0" u="none" strike="noStrike" cap="none" normalizeH="0" baseline="0" dirty="0">
                <a:ln>
                  <a:noFill/>
                </a:ln>
                <a:solidFill>
                  <a:srgbClr val="000000"/>
                </a:solidFill>
                <a:effectLst/>
                <a:latin typeface="Almarai"/>
              </a:rPr>
            </a:br>
            <a:r>
              <a:rPr kumimoji="0" lang="ar-SA" altLang="en-US" sz="2800" b="1" i="0" u="none" strike="noStrike" cap="none" normalizeH="0" baseline="0" dirty="0">
                <a:ln>
                  <a:noFill/>
                </a:ln>
                <a:solidFill>
                  <a:srgbClr val="C00000"/>
                </a:solidFill>
                <a:effectLst/>
                <a:latin typeface="inherit"/>
                <a:cs typeface="Arial" panose="020B0604020202020204" pitchFamily="34" charset="0"/>
              </a:rPr>
              <a:t>أول خطوة </a:t>
            </a:r>
            <a:r>
              <a:rPr kumimoji="0" lang="ar-SA" altLang="en-US" sz="2800" b="1" i="0" u="none" strike="noStrike" cap="none" normalizeH="0" baseline="0" dirty="0">
                <a:ln>
                  <a:noFill/>
                </a:ln>
                <a:solidFill>
                  <a:srgbClr val="000000"/>
                </a:solidFill>
                <a:effectLst/>
                <a:latin typeface="inherit"/>
                <a:cs typeface="Arial" panose="020B0604020202020204" pitchFamily="34" charset="0"/>
              </a:rPr>
              <a:t>هي تطوير المنتج و إضافة منتجات أخرى</a:t>
            </a:r>
            <a:r>
              <a:rPr kumimoji="0" lang="en-US" altLang="en-US" sz="2800" b="1" i="0" u="none" strike="noStrike" cap="none" normalizeH="0" baseline="0" dirty="0">
                <a:ln>
                  <a:noFill/>
                </a:ln>
                <a:solidFill>
                  <a:srgbClr val="000000"/>
                </a:solidFill>
                <a:effectLst/>
                <a:latin typeface="inherit"/>
                <a:cs typeface="Arial" panose="020B0604020202020204" pitchFamily="34" charset="0"/>
              </a:rPr>
              <a:t> Line Extensions</a:t>
            </a:r>
            <a:br>
              <a:rPr kumimoji="0" lang="en-US" altLang="en-US" sz="2800" b="0" i="0" u="none" strike="noStrike" cap="none" normalizeH="0" baseline="0" dirty="0">
                <a:ln>
                  <a:noFill/>
                </a:ln>
                <a:solidFill>
                  <a:srgbClr val="000000"/>
                </a:solidFill>
                <a:effectLst/>
                <a:latin typeface="Almarai"/>
              </a:rPr>
            </a:br>
            <a:r>
              <a:rPr kumimoji="0" lang="ar-SA" altLang="en-US" sz="2800" b="1" i="0" u="none" strike="noStrike" cap="none" normalizeH="0" baseline="0" dirty="0" err="1">
                <a:ln>
                  <a:noFill/>
                </a:ln>
                <a:solidFill>
                  <a:srgbClr val="000000"/>
                </a:solidFill>
                <a:effectLst/>
                <a:latin typeface="inherit"/>
                <a:cs typeface="Arial" panose="020B0604020202020204" pitchFamily="34" charset="0"/>
              </a:rPr>
              <a:t>تايلنول</a:t>
            </a:r>
            <a:r>
              <a:rPr kumimoji="0" lang="ar-SA" altLang="en-US" sz="2800" b="1" i="0" u="none" strike="noStrike" cap="none" normalizeH="0" baseline="0" dirty="0">
                <a:ln>
                  <a:noFill/>
                </a:ln>
                <a:solidFill>
                  <a:srgbClr val="000000"/>
                </a:solidFill>
                <a:effectLst/>
                <a:latin typeface="inherit"/>
                <a:cs typeface="Arial" panose="020B0604020202020204" pitchFamily="34" charset="0"/>
              </a:rPr>
              <a:t> معزز القوة أقراص</a:t>
            </a:r>
            <a:r>
              <a:rPr kumimoji="0" lang="en-US" altLang="en-US" sz="2800" b="1" i="0" u="none" strike="noStrike" cap="none" normalizeH="0" baseline="0" dirty="0">
                <a:ln>
                  <a:noFill/>
                </a:ln>
                <a:solidFill>
                  <a:srgbClr val="000000"/>
                </a:solidFill>
                <a:effectLst/>
                <a:latin typeface="inherit"/>
                <a:cs typeface="Arial" panose="020B0604020202020204" pitchFamily="34" charset="0"/>
              </a:rPr>
              <a:t> –</a:t>
            </a:r>
            <a:r>
              <a:rPr kumimoji="0" lang="en-US" altLang="en-US" sz="2800" b="1" i="0" u="none" strike="noStrike" cap="none" normalizeH="0" baseline="0" dirty="0">
                <a:ln>
                  <a:noFill/>
                </a:ln>
                <a:solidFill>
                  <a:srgbClr val="FF0000"/>
                </a:solidFill>
                <a:effectLst/>
                <a:latin typeface="inherit"/>
              </a:rPr>
              <a:t> Tylenol Extra Strength</a:t>
            </a:r>
            <a:endParaRPr kumimoji="0" lang="en-US" altLang="en-US" sz="1200" b="0" i="0" u="none" strike="noStrike" cap="none" normalizeH="0" baseline="0" dirty="0">
              <a:ln>
                <a:noFill/>
              </a:ln>
              <a:solidFill>
                <a:schemeClr val="tx1"/>
              </a:solidFill>
              <a:effectLst/>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en-US" sz="2800" b="1" i="0" u="none" strike="noStrike" cap="none" normalizeH="0" baseline="0" dirty="0" err="1">
                <a:ln>
                  <a:noFill/>
                </a:ln>
                <a:solidFill>
                  <a:srgbClr val="000000"/>
                </a:solidFill>
                <a:effectLst/>
                <a:latin typeface="inherit"/>
                <a:cs typeface="Arial" panose="020B0604020202020204" pitchFamily="34" charset="0"/>
              </a:rPr>
              <a:t>تايلنول</a:t>
            </a:r>
            <a:r>
              <a:rPr kumimoji="0" lang="ar-SA" altLang="en-US" sz="2800" b="1" i="0" u="none" strike="noStrike" cap="none" normalizeH="0" baseline="0" dirty="0">
                <a:ln>
                  <a:noFill/>
                </a:ln>
                <a:solidFill>
                  <a:srgbClr val="000000"/>
                </a:solidFill>
                <a:effectLst/>
                <a:latin typeface="inherit"/>
                <a:cs typeface="Arial" panose="020B0604020202020204" pitchFamily="34" charset="0"/>
              </a:rPr>
              <a:t> </a:t>
            </a:r>
            <a:r>
              <a:rPr kumimoji="0" lang="ar-SA" altLang="en-US" sz="2800" b="1" i="0" u="none" strike="noStrike" cap="none" normalizeH="0" baseline="0" dirty="0" err="1">
                <a:ln>
                  <a:noFill/>
                </a:ln>
                <a:solidFill>
                  <a:srgbClr val="000000"/>
                </a:solidFill>
                <a:effectLst/>
                <a:latin typeface="inherit"/>
                <a:cs typeface="Arial" panose="020B0604020202020204" pitchFamily="34" charset="0"/>
              </a:rPr>
              <a:t>كابسولات</a:t>
            </a:r>
            <a:r>
              <a:rPr kumimoji="0" lang="en-US" altLang="en-US" sz="2800" b="1" i="0" u="none" strike="noStrike" cap="none" normalizeH="0" baseline="0" dirty="0">
                <a:ln>
                  <a:noFill/>
                </a:ln>
                <a:solidFill>
                  <a:srgbClr val="000000"/>
                </a:solidFill>
                <a:effectLst/>
                <a:latin typeface="inherit"/>
                <a:cs typeface="Arial" panose="020B0604020202020204" pitchFamily="34" charset="0"/>
              </a:rPr>
              <a:t> –</a:t>
            </a:r>
            <a:r>
              <a:rPr kumimoji="0" lang="en-US" altLang="en-US" sz="2800" b="1" i="0" u="none" strike="noStrike" cap="none" normalizeH="0" baseline="0" dirty="0">
                <a:ln>
                  <a:noFill/>
                </a:ln>
                <a:solidFill>
                  <a:srgbClr val="000000"/>
                </a:solidFill>
                <a:effectLst/>
                <a:latin typeface="inherit"/>
              </a:rPr>
              <a:t> </a:t>
            </a:r>
            <a:r>
              <a:rPr kumimoji="0" lang="en-US" altLang="en-US" sz="2800" b="1" i="0" u="none" strike="noStrike" cap="none" normalizeH="0" baseline="0" dirty="0">
                <a:ln>
                  <a:noFill/>
                </a:ln>
                <a:solidFill>
                  <a:srgbClr val="FF0000"/>
                </a:solidFill>
                <a:effectLst/>
                <a:latin typeface="inherit"/>
              </a:rPr>
              <a:t>Tylenol Capsules</a:t>
            </a:r>
            <a:endParaRPr kumimoji="0" lang="en-US" altLang="en-US" sz="1200" b="0" i="0" u="none" strike="noStrike" cap="none" normalizeH="0" baseline="0" dirty="0">
              <a:ln>
                <a:noFill/>
              </a:ln>
              <a:solidFill>
                <a:schemeClr val="tx1"/>
              </a:solidFill>
              <a:effectLst/>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en-US" sz="2800" b="1" i="0" u="none" strike="noStrike" cap="none" normalizeH="0" baseline="0" dirty="0">
                <a:ln>
                  <a:noFill/>
                </a:ln>
                <a:solidFill>
                  <a:srgbClr val="C00000"/>
                </a:solidFill>
                <a:effectLst/>
                <a:latin typeface="inherit"/>
                <a:cs typeface="Arial" panose="020B0604020202020204" pitchFamily="34" charset="0"/>
              </a:rPr>
              <a:t>ثاني الخطوات </a:t>
            </a:r>
            <a:r>
              <a:rPr kumimoji="0" lang="ar-SA" altLang="en-US" sz="2800" b="1" i="0" u="none" strike="noStrike" cap="none" normalizeH="0" baseline="0" dirty="0">
                <a:ln>
                  <a:noFill/>
                </a:ln>
                <a:solidFill>
                  <a:srgbClr val="000000"/>
                </a:solidFill>
                <a:effectLst/>
                <a:latin typeface="inherit"/>
                <a:cs typeface="Arial" panose="020B0604020202020204" pitchFamily="34" charset="0"/>
              </a:rPr>
              <a:t>الهامة هو البدء في الترويج المباشر للمستهلك</a:t>
            </a:r>
            <a:endParaRPr kumimoji="0" lang="en-US" altLang="en-US" sz="1200" b="0" i="0" u="none" strike="noStrike" cap="none" normalizeH="0" baseline="0" dirty="0">
              <a:ln>
                <a:noFill/>
              </a:ln>
              <a:solidFill>
                <a:schemeClr val="tx1"/>
              </a:solidFill>
              <a:effectLst/>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en-US" altLang="en-US" sz="2800" b="1" i="0" u="none" strike="noStrike" cap="none" normalizeH="0" baseline="0" dirty="0">
                <a:ln>
                  <a:noFill/>
                </a:ln>
                <a:solidFill>
                  <a:srgbClr val="000000"/>
                </a:solidFill>
                <a:effectLst/>
                <a:latin typeface="inherit"/>
              </a:rPr>
              <a:t> Direct to consumer DTC</a:t>
            </a:r>
            <a:endParaRPr kumimoji="0" lang="en-US" altLang="en-US" sz="1200" b="0" i="0" u="none" strike="noStrike" cap="none" normalizeH="0" baseline="0" dirty="0">
              <a:ln>
                <a:noFill/>
              </a:ln>
              <a:solidFill>
                <a:schemeClr val="tx1"/>
              </a:solidFill>
              <a:effectLst/>
            </a:endParaRPr>
          </a:p>
        </p:txBody>
      </p:sp>
      <p:pic>
        <p:nvPicPr>
          <p:cNvPr id="49" name="Graphic 48">
            <a:extLst>
              <a:ext uri="{FF2B5EF4-FFF2-40B4-BE49-F238E27FC236}">
                <a16:creationId xmlns:a16="http://schemas.microsoft.com/office/drawing/2014/main" id="{FD799D36-BD7F-811C-B4F0-11668E0EDF4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D452F195-BACF-A633-FB6D-C00871D296AF}"/>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3AE08597-670E-C86C-290C-C09C7C77C8A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0131D84A-B0DE-1F08-88AD-DD0C36E3285B}"/>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9B9ACF7E-54C9-8036-D10D-141539B2D06A}"/>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AE9B7C70-040A-4EAD-0732-BD8167339EBE}"/>
              </a:ext>
            </a:extLst>
          </p:cNvPr>
          <p:cNvSpPr txBox="1"/>
          <p:nvPr/>
        </p:nvSpPr>
        <p:spPr>
          <a:xfrm rot="20571417">
            <a:off x="-75618" y="4479532"/>
            <a:ext cx="1936620" cy="523220"/>
          </a:xfrm>
          <a:prstGeom prst="rect">
            <a:avLst/>
          </a:prstGeom>
        </p:spPr>
        <p:style>
          <a:lnRef idx="1">
            <a:schemeClr val="accent4"/>
          </a:lnRef>
          <a:fillRef idx="2">
            <a:schemeClr val="accent4"/>
          </a:fillRef>
          <a:effectRef idx="1">
            <a:schemeClr val="accent4"/>
          </a:effectRef>
          <a:fontRef idx="minor">
            <a:schemeClr val="dk1"/>
          </a:fontRef>
        </p:style>
        <p:txBody>
          <a:bodyPr wrap="none" rtlCol="0">
            <a:spAutoFit/>
          </a:bodyPr>
          <a:lstStyle/>
          <a:p>
            <a:r>
              <a:rPr lang="en-US" sz="2800" b="1" dirty="0"/>
              <a:t>Live session</a:t>
            </a:r>
          </a:p>
        </p:txBody>
      </p:sp>
      <p:sp>
        <p:nvSpPr>
          <p:cNvPr id="8" name="TextBox 7">
            <a:extLst>
              <a:ext uri="{FF2B5EF4-FFF2-40B4-BE49-F238E27FC236}">
                <a16:creationId xmlns:a16="http://schemas.microsoft.com/office/drawing/2014/main" id="{A412D880-A507-8F3E-A383-1451CAD38841}"/>
              </a:ext>
            </a:extLst>
          </p:cNvPr>
          <p:cNvSpPr txBox="1"/>
          <p:nvPr/>
        </p:nvSpPr>
        <p:spPr>
          <a:xfrm rot="20571417">
            <a:off x="-108917" y="1898268"/>
            <a:ext cx="1808508" cy="523220"/>
          </a:xfrm>
          <a:prstGeom prst="rect">
            <a:avLst/>
          </a:prstGeom>
        </p:spPr>
        <p:style>
          <a:lnRef idx="1">
            <a:schemeClr val="accent2"/>
          </a:lnRef>
          <a:fillRef idx="2">
            <a:schemeClr val="accent2"/>
          </a:fillRef>
          <a:effectRef idx="1">
            <a:schemeClr val="accent2"/>
          </a:effectRef>
          <a:fontRef idx="minor">
            <a:schemeClr val="dk1"/>
          </a:fontRef>
        </p:style>
        <p:txBody>
          <a:bodyPr wrap="none" rtlCol="0">
            <a:spAutoFit/>
          </a:bodyPr>
          <a:lstStyle/>
          <a:p>
            <a:r>
              <a:rPr lang="en-US" sz="2800" b="1" dirty="0"/>
              <a:t>Case Study</a:t>
            </a:r>
          </a:p>
        </p:txBody>
      </p:sp>
    </p:spTree>
    <p:extLst>
      <p:ext uri="{BB962C8B-B14F-4D97-AF65-F5344CB8AC3E}">
        <p14:creationId xmlns:p14="http://schemas.microsoft.com/office/powerpoint/2010/main" val="23094773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0647E9-2E51-3174-9F68-B0D2795024AE}"/>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5C70D4F3-C789-9255-692F-A4C5C3210ED1}"/>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25" name="Rectangle: Rounded Corners 24">
            <a:extLst>
              <a:ext uri="{FF2B5EF4-FFF2-40B4-BE49-F238E27FC236}">
                <a16:creationId xmlns:a16="http://schemas.microsoft.com/office/drawing/2014/main" id="{3A536492-195E-6F07-1471-9F2A9E0A6F16}"/>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B732F5F-1081-EE25-AB9B-9BFC1C6580F1}"/>
              </a:ext>
            </a:extLst>
          </p:cNvPr>
          <p:cNvSpPr txBox="1"/>
          <p:nvPr/>
        </p:nvSpPr>
        <p:spPr>
          <a:xfrm>
            <a:off x="1986137" y="437584"/>
            <a:ext cx="5245935"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Principles of Crisis Response</a:t>
            </a:r>
          </a:p>
        </p:txBody>
      </p:sp>
      <p:sp>
        <p:nvSpPr>
          <p:cNvPr id="5" name="Rectangle 4">
            <a:extLst>
              <a:ext uri="{FF2B5EF4-FFF2-40B4-BE49-F238E27FC236}">
                <a16:creationId xmlns:a16="http://schemas.microsoft.com/office/drawing/2014/main" id="{235D0973-41B6-45F7-0911-D92646CCA97A}"/>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a:extLst>
              <a:ext uri="{FF2B5EF4-FFF2-40B4-BE49-F238E27FC236}">
                <a16:creationId xmlns:a16="http://schemas.microsoft.com/office/drawing/2014/main" id="{C1DF6C05-3A67-B418-3C9D-0D8DC3B32B29}"/>
              </a:ext>
            </a:extLst>
          </p:cNvPr>
          <p:cNvSpPr txBox="1"/>
          <p:nvPr/>
        </p:nvSpPr>
        <p:spPr>
          <a:xfrm>
            <a:off x="1688798" y="1644410"/>
            <a:ext cx="9782768" cy="4093428"/>
          </a:xfrm>
          <a:prstGeom prst="rect">
            <a:avLst/>
          </a:prstGeom>
          <a:noFill/>
        </p:spPr>
        <p:txBody>
          <a:bodyPr wrap="square" rtlCol="0">
            <a:spAutoFit/>
          </a:bodyPr>
          <a:lstStyle/>
          <a:p>
            <a:pPr algn="just"/>
            <a:r>
              <a:rPr lang="en-US" sz="2500" b="1" dirty="0">
                <a:solidFill>
                  <a:srgbClr val="2D3956"/>
                </a:solidFill>
                <a:latin typeface="Tajawal ExtraBold" panose="00000800000000000000" pitchFamily="2" charset="-78"/>
                <a:cs typeface="Tajawal ExtraBold" panose="00000800000000000000" pitchFamily="2" charset="-78"/>
              </a:rPr>
              <a:t>Johnson &amp; Johnson case study </a:t>
            </a:r>
            <a:r>
              <a:rPr lang="ar-EG" sz="2800" b="1" i="0" u="none" strike="noStrike" dirty="0">
                <a:solidFill>
                  <a:srgbClr val="000080"/>
                </a:solidFill>
                <a:effectLst/>
                <a:latin typeface="inherit"/>
              </a:rPr>
              <a:t>تعّلم من شركة جونسون</a:t>
            </a:r>
            <a:endParaRPr kumimoji="0" lang="en-US" altLang="en-US" sz="2800" b="1" i="0" u="none" strike="noStrike" cap="none" normalizeH="0" baseline="0" dirty="0">
              <a:ln>
                <a:noFill/>
              </a:ln>
              <a:solidFill>
                <a:srgbClr val="000000"/>
              </a:solidFill>
              <a:effectLst/>
              <a:latin typeface="inherit"/>
            </a:endParaRPr>
          </a:p>
          <a:p>
            <a:pPr marL="0" marR="0" lvl="0" indent="0" algn="r" defTabSz="914400" rtl="1" eaLnBrk="0" fontAlgn="base" latinLnBrk="0" hangingPunct="0">
              <a:lnSpc>
                <a:spcPct val="100000"/>
              </a:lnSpc>
              <a:spcBef>
                <a:spcPct val="0"/>
              </a:spcBef>
              <a:spcAft>
                <a:spcPct val="0"/>
              </a:spcAft>
              <a:buClrTx/>
              <a:buSzTx/>
              <a:buFontTx/>
              <a:buNone/>
              <a:tabLst/>
            </a:pPr>
            <a:r>
              <a:rPr lang="ar-EG" sz="2800" b="1" i="0" dirty="0">
                <a:solidFill>
                  <a:srgbClr val="000000"/>
                </a:solidFill>
                <a:effectLst/>
                <a:latin typeface="Almarai"/>
              </a:rPr>
              <a:t>عام 1982 و نتيجة لهذه الخطة المميزة، سيطر </a:t>
            </a:r>
            <a:r>
              <a:rPr lang="ar-EG" sz="2800" b="1" i="0" dirty="0" err="1">
                <a:solidFill>
                  <a:srgbClr val="000000"/>
                </a:solidFill>
                <a:effectLst/>
                <a:latin typeface="Almarai"/>
              </a:rPr>
              <a:t>تايلنول</a:t>
            </a:r>
            <a:r>
              <a:rPr lang="ar-EG" sz="2800" b="1" i="0" dirty="0">
                <a:solidFill>
                  <a:srgbClr val="000000"/>
                </a:solidFill>
                <a:effectLst/>
                <a:latin typeface="Almarai"/>
              </a:rPr>
              <a:t> </a:t>
            </a:r>
            <a:r>
              <a:rPr lang="en-US" sz="2800" b="1" i="0" dirty="0">
                <a:solidFill>
                  <a:srgbClr val="FF0000"/>
                </a:solidFill>
                <a:effectLst/>
                <a:latin typeface="inherit"/>
              </a:rPr>
              <a:t>Tylenol</a:t>
            </a:r>
            <a:r>
              <a:rPr lang="en-US" sz="2800" b="1" i="0" dirty="0">
                <a:solidFill>
                  <a:srgbClr val="000000"/>
                </a:solidFill>
                <a:effectLst/>
                <a:latin typeface="Almarai"/>
              </a:rPr>
              <a:t> </a:t>
            </a:r>
            <a:r>
              <a:rPr lang="ar-EG" sz="2800" b="1" i="0" dirty="0">
                <a:solidFill>
                  <a:srgbClr val="000000"/>
                </a:solidFill>
                <a:effectLst/>
                <a:latin typeface="Almarai"/>
              </a:rPr>
              <a:t>على 37</a:t>
            </a:r>
            <a:r>
              <a:rPr lang="ar-EG" sz="2800" b="1" i="0" dirty="0">
                <a:solidFill>
                  <a:srgbClr val="C00000"/>
                </a:solidFill>
                <a:effectLst/>
                <a:latin typeface="Almarai"/>
              </a:rPr>
              <a:t>% من سوق المسكنات في أمريكا </a:t>
            </a:r>
            <a:r>
              <a:rPr lang="ar-EG" sz="2800" b="1" i="0" dirty="0">
                <a:solidFill>
                  <a:srgbClr val="000000"/>
                </a:solidFill>
                <a:effectLst/>
                <a:latin typeface="Almarai"/>
              </a:rPr>
              <a:t>و أصبح </a:t>
            </a:r>
            <a:r>
              <a:rPr lang="ar-EG" sz="2800" b="1" i="0" dirty="0">
                <a:solidFill>
                  <a:srgbClr val="C00000"/>
                </a:solidFill>
                <a:effectLst/>
                <a:latin typeface="Almarai"/>
              </a:rPr>
              <a:t>أكبر براند </a:t>
            </a:r>
            <a:r>
              <a:rPr lang="ar-EG" sz="2800" b="1" i="0" dirty="0">
                <a:solidFill>
                  <a:srgbClr val="000000"/>
                </a:solidFill>
                <a:effectLst/>
                <a:latin typeface="Almarai"/>
              </a:rPr>
              <a:t>في تاريخ منتجات الصحة و الجمال وتم استخدامه من قبل 100 مليون أمريكي.</a:t>
            </a:r>
            <a:br>
              <a:rPr lang="ar-EG" sz="2800" dirty="0"/>
            </a:br>
            <a:r>
              <a:rPr lang="ar-EG" sz="2800" b="1" i="0" dirty="0">
                <a:solidFill>
                  <a:srgbClr val="000000"/>
                </a:solidFill>
                <a:effectLst/>
                <a:latin typeface="Almarai"/>
              </a:rPr>
              <a:t>و كان يمثل 8% من مبيعات شركة جونسون و 16% من أرباحها.</a:t>
            </a:r>
            <a:br>
              <a:rPr lang="ar-EG" sz="2800" dirty="0"/>
            </a:br>
            <a:r>
              <a:rPr lang="ar-EG" sz="2800" b="1" i="0" dirty="0">
                <a:solidFill>
                  <a:srgbClr val="000000"/>
                </a:solidFill>
                <a:effectLst/>
                <a:latin typeface="Almarai"/>
              </a:rPr>
              <a:t>و بدأت شركة جونسون في عمل حملة إعلانية ضخمة بتكلفة 40 مليون دولار وكانت تعتمد على شهادات المرضى على فعالية الدواء </a:t>
            </a:r>
            <a:r>
              <a:rPr lang="en-US" sz="2800" b="1" i="0" dirty="0">
                <a:solidFill>
                  <a:srgbClr val="000000"/>
                </a:solidFill>
                <a:effectLst/>
                <a:latin typeface="Almarai"/>
              </a:rPr>
              <a:t>Testimonial Ads  </a:t>
            </a:r>
            <a:r>
              <a:rPr lang="ar-EG" sz="2800" b="1" i="0" dirty="0">
                <a:solidFill>
                  <a:srgbClr val="000000"/>
                </a:solidFill>
                <a:effectLst/>
                <a:latin typeface="Almarai"/>
              </a:rPr>
              <a:t>سواء في المستشفيات أو الصيدليات و كان شعار الحملة الناجحة.</a:t>
            </a:r>
            <a:endParaRPr lang="en-US" sz="2800" b="1" i="0" dirty="0">
              <a:solidFill>
                <a:srgbClr val="000000"/>
              </a:solidFill>
              <a:effectLst/>
              <a:latin typeface="Almarai"/>
            </a:endParaRPr>
          </a:p>
          <a:p>
            <a:pPr marL="0" marR="0" lvl="0" indent="0" algn="ctr" defTabSz="914400" rtl="1" eaLnBrk="0" fontAlgn="base" latinLnBrk="0" hangingPunct="0">
              <a:lnSpc>
                <a:spcPct val="100000"/>
              </a:lnSpc>
              <a:spcBef>
                <a:spcPct val="0"/>
              </a:spcBef>
              <a:spcAft>
                <a:spcPct val="0"/>
              </a:spcAft>
              <a:buClrTx/>
              <a:buSzTx/>
              <a:buFontTx/>
              <a:buNone/>
              <a:tabLst/>
            </a:pPr>
            <a:br>
              <a:rPr lang="ar-EG" sz="1200" dirty="0"/>
            </a:br>
            <a:r>
              <a:rPr lang="en-US" sz="2400" b="1" i="0" dirty="0" err="1">
                <a:solidFill>
                  <a:srgbClr val="C00000"/>
                </a:solidFill>
                <a:effectLst/>
                <a:latin typeface="Almarai"/>
              </a:rPr>
              <a:t>Tylenol..the</a:t>
            </a:r>
            <a:r>
              <a:rPr lang="en-US" sz="2400" b="1" i="0" dirty="0">
                <a:solidFill>
                  <a:srgbClr val="C00000"/>
                </a:solidFill>
                <a:effectLst/>
                <a:latin typeface="Almarai"/>
              </a:rPr>
              <a:t> most potent pain reliever you can buy without Prescription</a:t>
            </a:r>
            <a:endParaRPr kumimoji="0" lang="en-US" altLang="en-US" sz="1200" b="0" i="0" u="none" strike="noStrike" cap="none" normalizeH="0" baseline="0" dirty="0">
              <a:ln>
                <a:noFill/>
              </a:ln>
              <a:solidFill>
                <a:srgbClr val="C00000"/>
              </a:solidFill>
              <a:effectLst/>
            </a:endParaRPr>
          </a:p>
        </p:txBody>
      </p:sp>
      <p:pic>
        <p:nvPicPr>
          <p:cNvPr id="49" name="Graphic 48">
            <a:extLst>
              <a:ext uri="{FF2B5EF4-FFF2-40B4-BE49-F238E27FC236}">
                <a16:creationId xmlns:a16="http://schemas.microsoft.com/office/drawing/2014/main" id="{B6A4BE09-8066-2B0F-1454-D6D78C3D834B}"/>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9478680B-7011-2351-3ECF-FF1E4ED4833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978DA7D5-4455-D072-F0DD-686605B40F3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E613AA80-CA18-8C61-982A-7E8D420989A1}"/>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B0A03A0F-4B20-2EB6-586D-2D6263FC137C}"/>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A956EEB3-20F6-24F7-CAA3-B55D412FD38B}"/>
              </a:ext>
            </a:extLst>
          </p:cNvPr>
          <p:cNvSpPr txBox="1"/>
          <p:nvPr/>
        </p:nvSpPr>
        <p:spPr>
          <a:xfrm rot="20571417">
            <a:off x="-75618" y="4479532"/>
            <a:ext cx="1936620" cy="523220"/>
          </a:xfrm>
          <a:prstGeom prst="rect">
            <a:avLst/>
          </a:prstGeom>
        </p:spPr>
        <p:style>
          <a:lnRef idx="1">
            <a:schemeClr val="accent4"/>
          </a:lnRef>
          <a:fillRef idx="2">
            <a:schemeClr val="accent4"/>
          </a:fillRef>
          <a:effectRef idx="1">
            <a:schemeClr val="accent4"/>
          </a:effectRef>
          <a:fontRef idx="minor">
            <a:schemeClr val="dk1"/>
          </a:fontRef>
        </p:style>
        <p:txBody>
          <a:bodyPr wrap="none" rtlCol="0">
            <a:spAutoFit/>
          </a:bodyPr>
          <a:lstStyle/>
          <a:p>
            <a:r>
              <a:rPr lang="en-US" sz="2800" b="1" dirty="0"/>
              <a:t>Live session</a:t>
            </a:r>
          </a:p>
        </p:txBody>
      </p:sp>
      <p:sp>
        <p:nvSpPr>
          <p:cNvPr id="8" name="TextBox 7">
            <a:extLst>
              <a:ext uri="{FF2B5EF4-FFF2-40B4-BE49-F238E27FC236}">
                <a16:creationId xmlns:a16="http://schemas.microsoft.com/office/drawing/2014/main" id="{3C5BD573-1B62-B35D-8931-86C0D8968B7A}"/>
              </a:ext>
            </a:extLst>
          </p:cNvPr>
          <p:cNvSpPr txBox="1"/>
          <p:nvPr/>
        </p:nvSpPr>
        <p:spPr>
          <a:xfrm rot="20571417">
            <a:off x="-108917" y="1898268"/>
            <a:ext cx="1808508" cy="523220"/>
          </a:xfrm>
          <a:prstGeom prst="rect">
            <a:avLst/>
          </a:prstGeom>
        </p:spPr>
        <p:style>
          <a:lnRef idx="1">
            <a:schemeClr val="accent2"/>
          </a:lnRef>
          <a:fillRef idx="2">
            <a:schemeClr val="accent2"/>
          </a:fillRef>
          <a:effectRef idx="1">
            <a:schemeClr val="accent2"/>
          </a:effectRef>
          <a:fontRef idx="minor">
            <a:schemeClr val="dk1"/>
          </a:fontRef>
        </p:style>
        <p:txBody>
          <a:bodyPr wrap="none" rtlCol="0">
            <a:spAutoFit/>
          </a:bodyPr>
          <a:lstStyle/>
          <a:p>
            <a:r>
              <a:rPr lang="en-US" sz="2800" b="1" dirty="0"/>
              <a:t>Case Study</a:t>
            </a:r>
          </a:p>
        </p:txBody>
      </p:sp>
      <p:sp>
        <p:nvSpPr>
          <p:cNvPr id="10" name="TextBox 9">
            <a:extLst>
              <a:ext uri="{FF2B5EF4-FFF2-40B4-BE49-F238E27FC236}">
                <a16:creationId xmlns:a16="http://schemas.microsoft.com/office/drawing/2014/main" id="{355125AC-BEE1-4B1D-C014-7CE8E8E6AD4D}"/>
              </a:ext>
            </a:extLst>
          </p:cNvPr>
          <p:cNvSpPr txBox="1"/>
          <p:nvPr/>
        </p:nvSpPr>
        <p:spPr>
          <a:xfrm>
            <a:off x="3684905" y="5642512"/>
            <a:ext cx="6238240" cy="400110"/>
          </a:xfrm>
          <a:prstGeom prst="rect">
            <a:avLst/>
          </a:prstGeom>
          <a:noFill/>
        </p:spPr>
        <p:txBody>
          <a:bodyPr wrap="square">
            <a:spAutoFit/>
          </a:bodyPr>
          <a:lstStyle/>
          <a:p>
            <a:pPr algn="ctr" rtl="1"/>
            <a:r>
              <a:rPr lang="ar-EG" sz="2000" b="1" dirty="0">
                <a:solidFill>
                  <a:srgbClr val="0070C0"/>
                </a:solidFill>
              </a:rPr>
              <a:t>تايلينول.. أقوى مسكن للآلام يمكنك شراؤه بدون وصفة طبية</a:t>
            </a:r>
          </a:p>
        </p:txBody>
      </p:sp>
    </p:spTree>
    <p:extLst>
      <p:ext uri="{BB962C8B-B14F-4D97-AF65-F5344CB8AC3E}">
        <p14:creationId xmlns:p14="http://schemas.microsoft.com/office/powerpoint/2010/main" val="4898859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94E4DF-B07D-7C4E-81F6-9E87ADD5FF5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EBDEA6B1-F018-3F0E-77AE-C2A2B6E05389}"/>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25" name="Rectangle: Rounded Corners 24">
            <a:extLst>
              <a:ext uri="{FF2B5EF4-FFF2-40B4-BE49-F238E27FC236}">
                <a16:creationId xmlns:a16="http://schemas.microsoft.com/office/drawing/2014/main" id="{3E688062-2C39-C4D1-DC02-A2A3015C8341}"/>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D65AED4-104D-1915-D5A3-394F35F98644}"/>
              </a:ext>
            </a:extLst>
          </p:cNvPr>
          <p:cNvSpPr txBox="1"/>
          <p:nvPr/>
        </p:nvSpPr>
        <p:spPr>
          <a:xfrm>
            <a:off x="1986137" y="437584"/>
            <a:ext cx="5245935"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Principles of Crisis Response</a:t>
            </a:r>
          </a:p>
        </p:txBody>
      </p:sp>
      <p:sp>
        <p:nvSpPr>
          <p:cNvPr id="5" name="Rectangle 4">
            <a:extLst>
              <a:ext uri="{FF2B5EF4-FFF2-40B4-BE49-F238E27FC236}">
                <a16:creationId xmlns:a16="http://schemas.microsoft.com/office/drawing/2014/main" id="{C14E53C6-B951-62EC-1D0F-890AA8F30667}"/>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a:extLst>
              <a:ext uri="{FF2B5EF4-FFF2-40B4-BE49-F238E27FC236}">
                <a16:creationId xmlns:a16="http://schemas.microsoft.com/office/drawing/2014/main" id="{93E21BDA-B351-08A3-3C68-D94A45628A3E}"/>
              </a:ext>
            </a:extLst>
          </p:cNvPr>
          <p:cNvSpPr txBox="1"/>
          <p:nvPr/>
        </p:nvSpPr>
        <p:spPr>
          <a:xfrm>
            <a:off x="1688798" y="1644410"/>
            <a:ext cx="9782768" cy="4216539"/>
          </a:xfrm>
          <a:prstGeom prst="rect">
            <a:avLst/>
          </a:prstGeom>
          <a:noFill/>
        </p:spPr>
        <p:txBody>
          <a:bodyPr wrap="square" rtlCol="0">
            <a:spAutoFit/>
          </a:bodyPr>
          <a:lstStyle/>
          <a:p>
            <a:pPr algn="just"/>
            <a:r>
              <a:rPr lang="en-US" sz="2500" b="1" dirty="0">
                <a:solidFill>
                  <a:srgbClr val="2D3956"/>
                </a:solidFill>
                <a:latin typeface="Tajawal ExtraBold" panose="00000800000000000000" pitchFamily="2" charset="-78"/>
                <a:cs typeface="Tajawal ExtraBold" panose="00000800000000000000" pitchFamily="2" charset="-78"/>
              </a:rPr>
              <a:t>Johnson &amp; Johnson case study </a:t>
            </a:r>
            <a:r>
              <a:rPr lang="ar-EG" sz="2800" b="1" i="0" u="none" strike="noStrike" dirty="0">
                <a:solidFill>
                  <a:srgbClr val="000080"/>
                </a:solidFill>
                <a:effectLst/>
                <a:latin typeface="inherit"/>
              </a:rPr>
              <a:t>تعّلم من شركة جونسون</a:t>
            </a:r>
            <a:endParaRPr kumimoji="0" lang="en-US" altLang="en-US" sz="2800" b="1" i="0" u="none" strike="noStrike" cap="none" normalizeH="0" baseline="0" dirty="0">
              <a:ln>
                <a:noFill/>
              </a:ln>
              <a:solidFill>
                <a:srgbClr val="000000"/>
              </a:solidFill>
              <a:effectLst/>
              <a:latin typeface="inherit"/>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en-US" sz="3200" b="1" i="0" u="none" strike="noStrike" cap="none" normalizeH="0" baseline="0" dirty="0">
                <a:ln>
                  <a:noFill/>
                </a:ln>
                <a:solidFill>
                  <a:srgbClr val="FF0000"/>
                </a:solidFill>
                <a:effectLst/>
                <a:latin typeface="inherit"/>
                <a:cs typeface="Arial" panose="020B0604020202020204" pitchFamily="34" charset="0"/>
              </a:rPr>
              <a:t>حدوث الأزمة</a:t>
            </a:r>
            <a:br>
              <a:rPr kumimoji="0" lang="en-US" altLang="en-US" sz="2800" b="0" i="0" u="none" strike="noStrike" cap="none" normalizeH="0" baseline="0" dirty="0">
                <a:ln>
                  <a:noFill/>
                </a:ln>
                <a:solidFill>
                  <a:srgbClr val="000000"/>
                </a:solidFill>
                <a:effectLst/>
                <a:latin typeface="Almarai"/>
              </a:rPr>
            </a:br>
            <a:r>
              <a:rPr kumimoji="0" lang="ar-SA" altLang="en-US" sz="2600" b="1" i="0" u="none" strike="noStrike" cap="none" normalizeH="0" baseline="0" dirty="0">
                <a:ln>
                  <a:noFill/>
                </a:ln>
                <a:solidFill>
                  <a:srgbClr val="000080"/>
                </a:solidFill>
                <a:effectLst/>
                <a:latin typeface="inherit"/>
                <a:cs typeface="Arial" panose="020B0604020202020204" pitchFamily="34" charset="0"/>
              </a:rPr>
              <a:t>كل هذا النجاح تحطًم يوم 29 سبتمبر من نفس العام 1982</a:t>
            </a:r>
            <a:endParaRPr kumimoji="0" lang="en-US" altLang="en-US" sz="2600" b="0" i="0" u="none" strike="noStrike" cap="none" normalizeH="0" baseline="0" dirty="0">
              <a:ln>
                <a:noFill/>
              </a:ln>
              <a:solidFill>
                <a:schemeClr val="tx1"/>
              </a:solidFill>
              <a:effectLst/>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en-US" sz="2600" b="1" i="0" u="none" strike="noStrike" cap="none" normalizeH="0" baseline="0" dirty="0">
                <a:ln>
                  <a:noFill/>
                </a:ln>
                <a:solidFill>
                  <a:srgbClr val="FF0000"/>
                </a:solidFill>
                <a:effectLst/>
                <a:latin typeface="inherit"/>
                <a:cs typeface="Arial" panose="020B0604020202020204" pitchFamily="34" charset="0"/>
              </a:rPr>
              <a:t>حيث تم تسجيل 7 وفيات في شيكاغو بسبب تناول </a:t>
            </a:r>
            <a:r>
              <a:rPr kumimoji="0" lang="ar-SA" altLang="en-US" sz="2600" b="1" i="0" u="none" strike="noStrike" cap="none" normalizeH="0" baseline="0" dirty="0" err="1">
                <a:ln>
                  <a:noFill/>
                </a:ln>
                <a:solidFill>
                  <a:srgbClr val="FF0000"/>
                </a:solidFill>
                <a:effectLst/>
                <a:latin typeface="inherit"/>
                <a:cs typeface="Arial" panose="020B0604020202020204" pitchFamily="34" charset="0"/>
              </a:rPr>
              <a:t>التايلنول</a:t>
            </a:r>
            <a:r>
              <a:rPr kumimoji="0" lang="ar-SA" altLang="en-US" sz="2600" b="1" i="0" u="none" strike="noStrike" cap="none" normalizeH="0" baseline="0" dirty="0">
                <a:ln>
                  <a:noFill/>
                </a:ln>
                <a:solidFill>
                  <a:srgbClr val="FF0000"/>
                </a:solidFill>
                <a:effectLst/>
                <a:latin typeface="inherit"/>
                <a:cs typeface="Arial" panose="020B0604020202020204" pitchFamily="34" charset="0"/>
              </a:rPr>
              <a:t> – 3 من أسرة واحدة</a:t>
            </a:r>
            <a:r>
              <a:rPr kumimoji="0" lang="en-US" altLang="en-US" sz="2600" b="1" i="0" u="none" strike="noStrike" cap="none" normalizeH="0" baseline="0" dirty="0">
                <a:ln>
                  <a:noFill/>
                </a:ln>
                <a:solidFill>
                  <a:srgbClr val="FF0000"/>
                </a:solidFill>
                <a:effectLst/>
                <a:latin typeface="inherit"/>
                <a:cs typeface="Arial" panose="020B0604020202020204" pitchFamily="34" charset="0"/>
              </a:rPr>
              <a:t>.</a:t>
            </a:r>
            <a:br>
              <a:rPr kumimoji="0" lang="en-US" altLang="en-US" sz="2600" b="0" i="0" u="none" strike="noStrike" cap="none" normalizeH="0" baseline="0" dirty="0">
                <a:ln>
                  <a:noFill/>
                </a:ln>
                <a:solidFill>
                  <a:srgbClr val="000000"/>
                </a:solidFill>
                <a:effectLst/>
                <a:latin typeface="Almarai"/>
              </a:rPr>
            </a:br>
            <a:r>
              <a:rPr kumimoji="0" lang="ar-SA" altLang="en-US" sz="2600" b="1" i="0" u="none" strike="noStrike" cap="none" normalizeH="0" baseline="0" dirty="0">
                <a:ln>
                  <a:noFill/>
                </a:ln>
                <a:solidFill>
                  <a:srgbClr val="000000"/>
                </a:solidFill>
                <a:effectLst/>
                <a:latin typeface="inherit"/>
                <a:cs typeface="Arial" panose="020B0604020202020204" pitchFamily="34" charset="0"/>
              </a:rPr>
              <a:t>و طبقا للتحقيقات الأولية تم التأكد أن أحد الأشخاص-غير المعلومين-  قام بشراء المنتج وحقن سم السيانيد في الكبسولات واستطاع أن يعيدها مرة أخرى لأحد المتاجر</a:t>
            </a:r>
            <a:r>
              <a:rPr kumimoji="0" lang="en-US" altLang="en-US" sz="2600" b="1" i="0" u="none" strike="noStrike" cap="none" normalizeH="0" baseline="0" dirty="0">
                <a:ln>
                  <a:noFill/>
                </a:ln>
                <a:solidFill>
                  <a:srgbClr val="000000"/>
                </a:solidFill>
                <a:effectLst/>
                <a:latin typeface="inherit"/>
                <a:cs typeface="Arial" panose="020B0604020202020204" pitchFamily="34" charset="0"/>
              </a:rPr>
              <a:t>.</a:t>
            </a:r>
            <a:endParaRPr kumimoji="0" lang="en-US" altLang="en-US" sz="2600" b="0" i="0" u="none" strike="noStrike" cap="none" normalizeH="0" baseline="0" dirty="0">
              <a:ln>
                <a:noFill/>
              </a:ln>
              <a:solidFill>
                <a:schemeClr val="tx1"/>
              </a:solidFill>
              <a:effectLst/>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en-US" sz="2600" b="1" i="0" u="none" strike="noStrike" cap="none" normalizeH="0" baseline="0" dirty="0">
                <a:ln>
                  <a:noFill/>
                </a:ln>
                <a:solidFill>
                  <a:srgbClr val="000000"/>
                </a:solidFill>
                <a:effectLst/>
                <a:latin typeface="inherit"/>
                <a:cs typeface="Arial" panose="020B0604020202020204" pitchFamily="34" charset="0"/>
              </a:rPr>
              <a:t>بعد هذه الحادثة القاتلة، </a:t>
            </a:r>
            <a:r>
              <a:rPr kumimoji="0" lang="ar-SA" altLang="en-US" sz="2600" b="1" i="0" u="none" strike="noStrike" cap="none" normalizeH="0" baseline="0" dirty="0">
                <a:ln>
                  <a:noFill/>
                </a:ln>
                <a:solidFill>
                  <a:srgbClr val="C00000"/>
                </a:solidFill>
                <a:effectLst/>
                <a:latin typeface="inherit"/>
                <a:cs typeface="Arial" panose="020B0604020202020204" pitchFamily="34" charset="0"/>
              </a:rPr>
              <a:t>اهتزت ثقة المستهلكين </a:t>
            </a:r>
            <a:r>
              <a:rPr kumimoji="0" lang="ar-SA" altLang="en-US" sz="2600" b="1" i="0" u="none" strike="noStrike" cap="none" normalizeH="0" baseline="0" dirty="0">
                <a:ln>
                  <a:noFill/>
                </a:ln>
                <a:solidFill>
                  <a:srgbClr val="000000"/>
                </a:solidFill>
                <a:effectLst/>
                <a:latin typeface="inherit"/>
                <a:cs typeface="Arial" panose="020B0604020202020204" pitchFamily="34" charset="0"/>
              </a:rPr>
              <a:t>تمام</a:t>
            </a:r>
            <a:r>
              <a:rPr kumimoji="0" lang="ar-EG" altLang="en-US" sz="2600" b="1" i="0" u="none" strike="noStrike" cap="none" normalizeH="0" baseline="0" dirty="0">
                <a:ln>
                  <a:noFill/>
                </a:ln>
                <a:solidFill>
                  <a:srgbClr val="000000"/>
                </a:solidFill>
                <a:effectLst/>
                <a:latin typeface="inherit"/>
                <a:cs typeface="Arial" panose="020B0604020202020204" pitchFamily="34" charset="0"/>
              </a:rPr>
              <a:t>ً</a:t>
            </a:r>
            <a:r>
              <a:rPr kumimoji="0" lang="ar-SA" altLang="en-US" sz="2600" b="1" i="0" u="none" strike="noStrike" cap="none" normalizeH="0" baseline="0" dirty="0">
                <a:ln>
                  <a:noFill/>
                </a:ln>
                <a:solidFill>
                  <a:srgbClr val="000000"/>
                </a:solidFill>
                <a:effectLst/>
                <a:latin typeface="inherit"/>
                <a:cs typeface="Arial" panose="020B0604020202020204" pitchFamily="34" charset="0"/>
              </a:rPr>
              <a:t>ا </a:t>
            </a:r>
            <a:r>
              <a:rPr kumimoji="0" lang="ar-SA" altLang="en-US" sz="2600" b="1" i="0" u="none" strike="noStrike" cap="none" normalizeH="0" baseline="0" dirty="0">
                <a:ln>
                  <a:noFill/>
                </a:ln>
                <a:solidFill>
                  <a:srgbClr val="C00000"/>
                </a:solidFill>
                <a:effectLst/>
                <a:latin typeface="inherit"/>
                <a:cs typeface="Arial" panose="020B0604020202020204" pitchFamily="34" charset="0"/>
              </a:rPr>
              <a:t>وتنبأ كل المتخصصين بنهاية اسم </a:t>
            </a:r>
            <a:r>
              <a:rPr kumimoji="0" lang="ar-SA" altLang="en-US" sz="2600" b="1" i="0" u="none" strike="noStrike" cap="none" normalizeH="0" baseline="0" dirty="0" err="1">
                <a:ln>
                  <a:noFill/>
                </a:ln>
                <a:solidFill>
                  <a:srgbClr val="C00000"/>
                </a:solidFill>
                <a:effectLst/>
                <a:latin typeface="inherit"/>
                <a:cs typeface="Arial" panose="020B0604020202020204" pitchFamily="34" charset="0"/>
              </a:rPr>
              <a:t>التايلنول</a:t>
            </a:r>
            <a:r>
              <a:rPr kumimoji="0" lang="ar-SA" altLang="en-US" sz="2600" b="1" i="0" u="none" strike="noStrike" cap="none" normalizeH="0" baseline="0" dirty="0">
                <a:ln>
                  <a:noFill/>
                </a:ln>
                <a:solidFill>
                  <a:srgbClr val="C00000"/>
                </a:solidFill>
                <a:effectLst/>
                <a:latin typeface="inherit"/>
                <a:cs typeface="Arial" panose="020B0604020202020204" pitchFamily="34" charset="0"/>
              </a:rPr>
              <a:t> الناجح</a:t>
            </a:r>
            <a:r>
              <a:rPr kumimoji="0" lang="ar-SA" altLang="en-US" sz="2600" b="1" i="0" u="none" strike="noStrike" cap="none" normalizeH="0" baseline="0" dirty="0">
                <a:ln>
                  <a:noFill/>
                </a:ln>
                <a:solidFill>
                  <a:srgbClr val="000000"/>
                </a:solidFill>
                <a:effectLst/>
                <a:latin typeface="inherit"/>
                <a:cs typeface="Arial" panose="020B0604020202020204" pitchFamily="34" charset="0"/>
              </a:rPr>
              <a:t> ، حتى أنه تم نشر مقال في جريدة النيويورك تايمز وفيه مقولات بنفس المعنى من قبل أحد عمالقة الإعلان جيري ديلا فيمينا تؤكد </a:t>
            </a:r>
            <a:r>
              <a:rPr kumimoji="0" lang="ar-SA" altLang="en-US" sz="2600" b="1" i="0" u="none" strike="noStrike" cap="none" normalizeH="0" baseline="0" dirty="0">
                <a:ln>
                  <a:noFill/>
                </a:ln>
                <a:solidFill>
                  <a:srgbClr val="C00000"/>
                </a:solidFill>
                <a:effectLst/>
                <a:latin typeface="inherit"/>
                <a:cs typeface="Arial" panose="020B0604020202020204" pitchFamily="34" charset="0"/>
              </a:rPr>
              <a:t>أن الضرر الذي حدث لاسم </a:t>
            </a:r>
            <a:r>
              <a:rPr kumimoji="0" lang="ar-SA" altLang="en-US" sz="2600" b="1" i="0" u="none" strike="noStrike" cap="none" normalizeH="0" baseline="0" dirty="0" err="1">
                <a:ln>
                  <a:noFill/>
                </a:ln>
                <a:solidFill>
                  <a:srgbClr val="C00000"/>
                </a:solidFill>
                <a:effectLst/>
                <a:latin typeface="inherit"/>
                <a:cs typeface="Arial" panose="020B0604020202020204" pitchFamily="34" charset="0"/>
              </a:rPr>
              <a:t>تايلنول</a:t>
            </a:r>
            <a:r>
              <a:rPr kumimoji="0" lang="ar-SA" altLang="en-US" sz="2600" b="1" i="0" u="none" strike="noStrike" cap="none" normalizeH="0" baseline="0" dirty="0">
                <a:ln>
                  <a:noFill/>
                </a:ln>
                <a:solidFill>
                  <a:srgbClr val="C00000"/>
                </a:solidFill>
                <a:effectLst/>
                <a:latin typeface="inherit"/>
                <a:cs typeface="Arial" panose="020B0604020202020204" pitchFamily="34" charset="0"/>
              </a:rPr>
              <a:t> لا يمكن إصلاحه</a:t>
            </a:r>
            <a:r>
              <a:rPr kumimoji="0" lang="en-US" altLang="en-US" sz="2600" b="1" i="0" u="none" strike="noStrike" cap="none" normalizeH="0" baseline="0" dirty="0">
                <a:ln>
                  <a:noFill/>
                </a:ln>
                <a:solidFill>
                  <a:srgbClr val="000000"/>
                </a:solidFill>
                <a:effectLst/>
                <a:latin typeface="inherit"/>
                <a:cs typeface="Arial" panose="020B0604020202020204" pitchFamily="34" charset="0"/>
              </a:rPr>
              <a:t>.</a:t>
            </a:r>
            <a:endParaRPr kumimoji="0" lang="en-US" altLang="en-US" sz="2600" b="0" i="0" u="none" strike="noStrike" cap="none" normalizeH="0" baseline="0" dirty="0">
              <a:ln>
                <a:noFill/>
              </a:ln>
              <a:solidFill>
                <a:schemeClr val="tx1"/>
              </a:solidFill>
              <a:effectLst/>
            </a:endParaRPr>
          </a:p>
        </p:txBody>
      </p:sp>
      <p:pic>
        <p:nvPicPr>
          <p:cNvPr id="49" name="Graphic 48">
            <a:extLst>
              <a:ext uri="{FF2B5EF4-FFF2-40B4-BE49-F238E27FC236}">
                <a16:creationId xmlns:a16="http://schemas.microsoft.com/office/drawing/2014/main" id="{8BCD2DB0-7A90-8F43-2A09-753A8497E997}"/>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1CC43B93-16EF-8220-CBE5-73E958943302}"/>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729835A-2A71-0C4F-F1F6-D83CEBDBD5C1}"/>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51B44118-FDCE-7DF9-19ED-4BB74A337E68}"/>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657A3291-0EC6-7149-7377-AB43740DA214}"/>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AFF8BC75-BC69-B6D9-778D-F50A9533A60C}"/>
              </a:ext>
            </a:extLst>
          </p:cNvPr>
          <p:cNvSpPr txBox="1"/>
          <p:nvPr/>
        </p:nvSpPr>
        <p:spPr>
          <a:xfrm rot="20571417">
            <a:off x="-75618" y="4479532"/>
            <a:ext cx="1936620" cy="523220"/>
          </a:xfrm>
          <a:prstGeom prst="rect">
            <a:avLst/>
          </a:prstGeom>
        </p:spPr>
        <p:style>
          <a:lnRef idx="1">
            <a:schemeClr val="accent4"/>
          </a:lnRef>
          <a:fillRef idx="2">
            <a:schemeClr val="accent4"/>
          </a:fillRef>
          <a:effectRef idx="1">
            <a:schemeClr val="accent4"/>
          </a:effectRef>
          <a:fontRef idx="minor">
            <a:schemeClr val="dk1"/>
          </a:fontRef>
        </p:style>
        <p:txBody>
          <a:bodyPr wrap="none" rtlCol="0">
            <a:spAutoFit/>
          </a:bodyPr>
          <a:lstStyle/>
          <a:p>
            <a:r>
              <a:rPr lang="en-US" sz="2800" b="1" dirty="0"/>
              <a:t>Live session</a:t>
            </a:r>
          </a:p>
        </p:txBody>
      </p:sp>
      <p:sp>
        <p:nvSpPr>
          <p:cNvPr id="8" name="TextBox 7">
            <a:extLst>
              <a:ext uri="{FF2B5EF4-FFF2-40B4-BE49-F238E27FC236}">
                <a16:creationId xmlns:a16="http://schemas.microsoft.com/office/drawing/2014/main" id="{DC35FB6E-1ACB-60A2-6BD9-965E38DACC2F}"/>
              </a:ext>
            </a:extLst>
          </p:cNvPr>
          <p:cNvSpPr txBox="1"/>
          <p:nvPr/>
        </p:nvSpPr>
        <p:spPr>
          <a:xfrm rot="20571417">
            <a:off x="-108917" y="1898268"/>
            <a:ext cx="1808508" cy="523220"/>
          </a:xfrm>
          <a:prstGeom prst="rect">
            <a:avLst/>
          </a:prstGeom>
        </p:spPr>
        <p:style>
          <a:lnRef idx="1">
            <a:schemeClr val="accent2"/>
          </a:lnRef>
          <a:fillRef idx="2">
            <a:schemeClr val="accent2"/>
          </a:fillRef>
          <a:effectRef idx="1">
            <a:schemeClr val="accent2"/>
          </a:effectRef>
          <a:fontRef idx="minor">
            <a:schemeClr val="dk1"/>
          </a:fontRef>
        </p:style>
        <p:txBody>
          <a:bodyPr wrap="none" rtlCol="0">
            <a:spAutoFit/>
          </a:bodyPr>
          <a:lstStyle/>
          <a:p>
            <a:r>
              <a:rPr lang="en-US" sz="2800" b="1" dirty="0"/>
              <a:t>Case Study</a:t>
            </a:r>
          </a:p>
        </p:txBody>
      </p:sp>
    </p:spTree>
    <p:extLst>
      <p:ext uri="{BB962C8B-B14F-4D97-AF65-F5344CB8AC3E}">
        <p14:creationId xmlns:p14="http://schemas.microsoft.com/office/powerpoint/2010/main" val="41011578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E77E60-6C47-0536-FC09-800100F94CCE}"/>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46A74C6B-58E3-C82E-BBE2-751A68460F3A}"/>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25" name="Rectangle: Rounded Corners 24">
            <a:extLst>
              <a:ext uri="{FF2B5EF4-FFF2-40B4-BE49-F238E27FC236}">
                <a16:creationId xmlns:a16="http://schemas.microsoft.com/office/drawing/2014/main" id="{2FE5C238-61F7-E79B-EF9E-0F65883CE4B3}"/>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C04A244-9E6C-5080-6770-BF70E9AA57BF}"/>
              </a:ext>
            </a:extLst>
          </p:cNvPr>
          <p:cNvSpPr txBox="1"/>
          <p:nvPr/>
        </p:nvSpPr>
        <p:spPr>
          <a:xfrm>
            <a:off x="1986137" y="437584"/>
            <a:ext cx="5245935"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Principles of Crisis Response</a:t>
            </a:r>
          </a:p>
        </p:txBody>
      </p:sp>
      <p:sp>
        <p:nvSpPr>
          <p:cNvPr id="5" name="Rectangle 4">
            <a:extLst>
              <a:ext uri="{FF2B5EF4-FFF2-40B4-BE49-F238E27FC236}">
                <a16:creationId xmlns:a16="http://schemas.microsoft.com/office/drawing/2014/main" id="{4B665DF3-D709-C5CB-E044-43D9AEA407A0}"/>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a:extLst>
              <a:ext uri="{FF2B5EF4-FFF2-40B4-BE49-F238E27FC236}">
                <a16:creationId xmlns:a16="http://schemas.microsoft.com/office/drawing/2014/main" id="{72F55C5E-BD10-A5C3-1613-84E2E12128A0}"/>
              </a:ext>
            </a:extLst>
          </p:cNvPr>
          <p:cNvSpPr txBox="1"/>
          <p:nvPr/>
        </p:nvSpPr>
        <p:spPr>
          <a:xfrm>
            <a:off x="1688798" y="1644410"/>
            <a:ext cx="9782768" cy="523220"/>
          </a:xfrm>
          <a:prstGeom prst="rect">
            <a:avLst/>
          </a:prstGeom>
          <a:noFill/>
        </p:spPr>
        <p:txBody>
          <a:bodyPr wrap="square" rtlCol="0">
            <a:spAutoFit/>
          </a:bodyPr>
          <a:lstStyle/>
          <a:p>
            <a:pPr algn="just"/>
            <a:r>
              <a:rPr lang="en-US" sz="2500" b="1" dirty="0">
                <a:solidFill>
                  <a:srgbClr val="2D3956"/>
                </a:solidFill>
                <a:latin typeface="Tajawal ExtraBold" panose="00000800000000000000" pitchFamily="2" charset="-78"/>
                <a:cs typeface="Tajawal ExtraBold" panose="00000800000000000000" pitchFamily="2" charset="-78"/>
              </a:rPr>
              <a:t>Johnson &amp; Johnson case study </a:t>
            </a:r>
            <a:r>
              <a:rPr lang="ar-EG" sz="2800" b="1" i="0" u="none" strike="noStrike" dirty="0">
                <a:solidFill>
                  <a:srgbClr val="000080"/>
                </a:solidFill>
                <a:effectLst/>
                <a:latin typeface="inherit"/>
              </a:rPr>
              <a:t>تعّلم من شركة جونسون</a:t>
            </a:r>
            <a:endParaRPr kumimoji="0" lang="en-US" altLang="en-US" sz="2800" b="1" i="0" u="none" strike="noStrike" cap="none" normalizeH="0" baseline="0" dirty="0">
              <a:ln>
                <a:noFill/>
              </a:ln>
              <a:solidFill>
                <a:srgbClr val="000000"/>
              </a:solidFill>
              <a:effectLst/>
              <a:latin typeface="inherit"/>
            </a:endParaRPr>
          </a:p>
        </p:txBody>
      </p:sp>
      <p:pic>
        <p:nvPicPr>
          <p:cNvPr id="49" name="Graphic 48">
            <a:extLst>
              <a:ext uri="{FF2B5EF4-FFF2-40B4-BE49-F238E27FC236}">
                <a16:creationId xmlns:a16="http://schemas.microsoft.com/office/drawing/2014/main" id="{A84800CF-CF7D-1349-10CA-DA0013B18CC6}"/>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EE78D8D1-D30A-160E-19FB-533AF34DF27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E0557183-ED30-2B0B-BB2C-3D7F79A2F3C7}"/>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3BC0D69-B214-39A0-1892-7309402F335D}"/>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DDA50869-6B89-0AA2-B33A-09900C2B2993}"/>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B2E272AC-4747-BE12-5C18-7E66A81D0FAB}"/>
              </a:ext>
            </a:extLst>
          </p:cNvPr>
          <p:cNvPicPr>
            <a:picLocks noChangeAspect="1"/>
          </p:cNvPicPr>
          <p:nvPr/>
        </p:nvPicPr>
        <p:blipFill rotWithShape="1">
          <a:blip r:embed="rId8">
            <a:extLst>
              <a:ext uri="{BEBA8EAE-BF5A-486C-A8C5-ECC9F3942E4B}">
                <a14:imgProps xmlns:a14="http://schemas.microsoft.com/office/drawing/2010/main">
                  <a14:imgLayer r:embed="rId9">
                    <a14:imgEffect>
                      <a14:brightnessContrast contrast="40000"/>
                    </a14:imgEffect>
                  </a14:imgLayer>
                </a14:imgProps>
              </a:ext>
            </a:extLst>
          </a:blip>
          <a:srcRect l="5063" t="30697" r="5909" b="36889"/>
          <a:stretch/>
        </p:blipFill>
        <p:spPr>
          <a:xfrm>
            <a:off x="1069694" y="2211669"/>
            <a:ext cx="10854287" cy="2222984"/>
          </a:xfrm>
          <a:prstGeom prst="rect">
            <a:avLst/>
          </a:prstGeom>
        </p:spPr>
      </p:pic>
      <p:sp>
        <p:nvSpPr>
          <p:cNvPr id="12" name="TextBox 11">
            <a:extLst>
              <a:ext uri="{FF2B5EF4-FFF2-40B4-BE49-F238E27FC236}">
                <a16:creationId xmlns:a16="http://schemas.microsoft.com/office/drawing/2014/main" id="{03D5F140-6937-6D26-7605-928C44315B10}"/>
              </a:ext>
            </a:extLst>
          </p:cNvPr>
          <p:cNvSpPr txBox="1"/>
          <p:nvPr/>
        </p:nvSpPr>
        <p:spPr>
          <a:xfrm>
            <a:off x="1736529" y="4453291"/>
            <a:ext cx="9980989" cy="1754326"/>
          </a:xfrm>
          <a:prstGeom prst="rect">
            <a:avLst/>
          </a:prstGeom>
          <a:noFill/>
        </p:spPr>
        <p:txBody>
          <a:bodyPr wrap="square">
            <a:spAutoFit/>
          </a:bodyPr>
          <a:lstStyle/>
          <a:p>
            <a:pPr algn="r" rtl="1"/>
            <a:r>
              <a:rPr lang="ar-EG" b="1" dirty="0"/>
              <a:t>في أحد الأيام، اعتقد كل إنسان في البلاد أن تايلينول قد يقتلهم. لا أعتقد أن هناك ما يكفي من الدولارات الإعلانية، </a:t>
            </a:r>
            <a:endParaRPr lang="en-US" b="1" dirty="0"/>
          </a:p>
          <a:p>
            <a:pPr algn="r" rtl="1"/>
            <a:r>
              <a:rPr lang="ar-EG" b="1" dirty="0"/>
              <a:t>أو ما يكفي من رجال التسويق، لتغيير ذلك.</a:t>
            </a:r>
          </a:p>
          <a:p>
            <a:pPr algn="r" rtl="1"/>
            <a:r>
              <a:rPr lang="ar-EG" b="1" dirty="0"/>
              <a:t>التنبؤ الثابت الذي سأقوم به هو أنك لن ترى اسم </a:t>
            </a:r>
            <a:r>
              <a:rPr lang="en-US" b="1" dirty="0"/>
              <a:t>Tylenol </a:t>
            </a:r>
            <a:r>
              <a:rPr lang="ar-EG" b="1" dirty="0"/>
              <a:t>بأي شكل من الأشكال في غضون عام، "لا أعتقد أنه يمكنهم بيع منتج آخر تحت هذا الاسم على الإطلاق. قد يكون هناك شخص معلن يعتقد أنه يستطيع حل هذه المشكلة، وإذا وجدوه أريد توظيفه، لأنني أريده بعد ذلك أن يحول مبرد المياه الخاص بنا إلى مبرد نبيذ. قال جيري ديلا فيمينا، رئيس وكالة الإعلانات ديلا فيمينا </a:t>
            </a:r>
            <a:r>
              <a:rPr lang="ar-EG" b="1" dirty="0" err="1"/>
              <a:t>ترافيسانو</a:t>
            </a:r>
            <a:r>
              <a:rPr lang="ar-EG" b="1" dirty="0"/>
              <a:t> </a:t>
            </a:r>
            <a:r>
              <a:rPr lang="ar-EG" b="1" dirty="0" err="1"/>
              <a:t>بارتنرز</a:t>
            </a:r>
            <a:endParaRPr lang="ar-EG" b="1" dirty="0"/>
          </a:p>
          <a:p>
            <a:pPr algn="r" rtl="1"/>
            <a:endParaRPr lang="en-US" b="1" dirty="0"/>
          </a:p>
        </p:txBody>
      </p:sp>
      <p:sp>
        <p:nvSpPr>
          <p:cNvPr id="6" name="TextBox 5">
            <a:extLst>
              <a:ext uri="{FF2B5EF4-FFF2-40B4-BE49-F238E27FC236}">
                <a16:creationId xmlns:a16="http://schemas.microsoft.com/office/drawing/2014/main" id="{C58DF3B2-652A-D103-66D5-4552A64E8511}"/>
              </a:ext>
            </a:extLst>
          </p:cNvPr>
          <p:cNvSpPr txBox="1"/>
          <p:nvPr/>
        </p:nvSpPr>
        <p:spPr>
          <a:xfrm rot="20571417">
            <a:off x="-75618" y="4479532"/>
            <a:ext cx="1936620" cy="523220"/>
          </a:xfrm>
          <a:prstGeom prst="rect">
            <a:avLst/>
          </a:prstGeom>
        </p:spPr>
        <p:style>
          <a:lnRef idx="1">
            <a:schemeClr val="accent4"/>
          </a:lnRef>
          <a:fillRef idx="2">
            <a:schemeClr val="accent4"/>
          </a:fillRef>
          <a:effectRef idx="1">
            <a:schemeClr val="accent4"/>
          </a:effectRef>
          <a:fontRef idx="minor">
            <a:schemeClr val="dk1"/>
          </a:fontRef>
        </p:style>
        <p:txBody>
          <a:bodyPr wrap="none" rtlCol="0">
            <a:spAutoFit/>
          </a:bodyPr>
          <a:lstStyle/>
          <a:p>
            <a:r>
              <a:rPr lang="en-US" sz="2800" b="1" dirty="0"/>
              <a:t>Live session</a:t>
            </a:r>
          </a:p>
        </p:txBody>
      </p:sp>
      <p:sp>
        <p:nvSpPr>
          <p:cNvPr id="8" name="TextBox 7">
            <a:extLst>
              <a:ext uri="{FF2B5EF4-FFF2-40B4-BE49-F238E27FC236}">
                <a16:creationId xmlns:a16="http://schemas.microsoft.com/office/drawing/2014/main" id="{D307B20C-16B8-7ABC-A041-114B183042D7}"/>
              </a:ext>
            </a:extLst>
          </p:cNvPr>
          <p:cNvSpPr txBox="1"/>
          <p:nvPr/>
        </p:nvSpPr>
        <p:spPr>
          <a:xfrm rot="20571417">
            <a:off x="-108917" y="1898268"/>
            <a:ext cx="1808508" cy="523220"/>
          </a:xfrm>
          <a:prstGeom prst="rect">
            <a:avLst/>
          </a:prstGeom>
        </p:spPr>
        <p:style>
          <a:lnRef idx="1">
            <a:schemeClr val="accent2"/>
          </a:lnRef>
          <a:fillRef idx="2">
            <a:schemeClr val="accent2"/>
          </a:fillRef>
          <a:effectRef idx="1">
            <a:schemeClr val="accent2"/>
          </a:effectRef>
          <a:fontRef idx="minor">
            <a:schemeClr val="dk1"/>
          </a:fontRef>
        </p:style>
        <p:txBody>
          <a:bodyPr wrap="none" rtlCol="0">
            <a:spAutoFit/>
          </a:bodyPr>
          <a:lstStyle/>
          <a:p>
            <a:r>
              <a:rPr lang="en-US" sz="2800" b="1" dirty="0"/>
              <a:t>Case Study</a:t>
            </a:r>
          </a:p>
        </p:txBody>
      </p:sp>
    </p:spTree>
    <p:extLst>
      <p:ext uri="{BB962C8B-B14F-4D97-AF65-F5344CB8AC3E}">
        <p14:creationId xmlns:p14="http://schemas.microsoft.com/office/powerpoint/2010/main" val="22455314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284A0D-33F5-E552-6DCD-2E8F43A9D95C}"/>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DE6CDB9C-F201-9067-2251-08C80549C4A4}"/>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25" name="Rectangle: Rounded Corners 24">
            <a:extLst>
              <a:ext uri="{FF2B5EF4-FFF2-40B4-BE49-F238E27FC236}">
                <a16:creationId xmlns:a16="http://schemas.microsoft.com/office/drawing/2014/main" id="{242A7E2E-55D4-3A61-EB65-FB8D983ADB27}"/>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9020EA1-4107-E81F-BCD8-D87882B83B53}"/>
              </a:ext>
            </a:extLst>
          </p:cNvPr>
          <p:cNvSpPr txBox="1"/>
          <p:nvPr/>
        </p:nvSpPr>
        <p:spPr>
          <a:xfrm>
            <a:off x="1986137" y="437584"/>
            <a:ext cx="5245935"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Principles of Crisis Response</a:t>
            </a:r>
          </a:p>
        </p:txBody>
      </p:sp>
      <p:sp>
        <p:nvSpPr>
          <p:cNvPr id="5" name="Rectangle 4">
            <a:extLst>
              <a:ext uri="{FF2B5EF4-FFF2-40B4-BE49-F238E27FC236}">
                <a16:creationId xmlns:a16="http://schemas.microsoft.com/office/drawing/2014/main" id="{5CE0C79D-5237-984C-1D58-092E23D0342C}"/>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a:extLst>
              <a:ext uri="{FF2B5EF4-FFF2-40B4-BE49-F238E27FC236}">
                <a16:creationId xmlns:a16="http://schemas.microsoft.com/office/drawing/2014/main" id="{7682A753-F9A6-2471-67B9-E25F409492EC}"/>
              </a:ext>
            </a:extLst>
          </p:cNvPr>
          <p:cNvSpPr txBox="1"/>
          <p:nvPr/>
        </p:nvSpPr>
        <p:spPr>
          <a:xfrm>
            <a:off x="1688798" y="1644410"/>
            <a:ext cx="9782768" cy="523220"/>
          </a:xfrm>
          <a:prstGeom prst="rect">
            <a:avLst/>
          </a:prstGeom>
          <a:noFill/>
        </p:spPr>
        <p:txBody>
          <a:bodyPr wrap="square" rtlCol="0">
            <a:spAutoFit/>
          </a:bodyPr>
          <a:lstStyle/>
          <a:p>
            <a:pPr algn="just"/>
            <a:r>
              <a:rPr lang="en-US" sz="2500" b="1" dirty="0">
                <a:solidFill>
                  <a:srgbClr val="2D3956"/>
                </a:solidFill>
                <a:latin typeface="Tajawal ExtraBold" panose="00000800000000000000" pitchFamily="2" charset="-78"/>
                <a:cs typeface="Tajawal ExtraBold" panose="00000800000000000000" pitchFamily="2" charset="-78"/>
              </a:rPr>
              <a:t>Johnson &amp; Johnson case study </a:t>
            </a:r>
            <a:r>
              <a:rPr lang="ar-EG" sz="2800" b="1" i="0" u="none" strike="noStrike" dirty="0">
                <a:solidFill>
                  <a:srgbClr val="000080"/>
                </a:solidFill>
                <a:effectLst/>
                <a:latin typeface="inherit"/>
              </a:rPr>
              <a:t>تعّلم من شركة جونسون</a:t>
            </a:r>
            <a:endParaRPr kumimoji="0" lang="en-US" altLang="en-US" sz="2800" b="1" i="0" u="none" strike="noStrike" cap="none" normalizeH="0" baseline="0" dirty="0">
              <a:ln>
                <a:noFill/>
              </a:ln>
              <a:solidFill>
                <a:srgbClr val="000000"/>
              </a:solidFill>
              <a:effectLst/>
              <a:latin typeface="inherit"/>
            </a:endParaRPr>
          </a:p>
        </p:txBody>
      </p:sp>
      <p:pic>
        <p:nvPicPr>
          <p:cNvPr id="49" name="Graphic 48">
            <a:extLst>
              <a:ext uri="{FF2B5EF4-FFF2-40B4-BE49-F238E27FC236}">
                <a16:creationId xmlns:a16="http://schemas.microsoft.com/office/drawing/2014/main" id="{9F05829C-644A-C2D0-5D28-BBD560433132}"/>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355A6594-976F-FE4B-00CC-A19EE3E6784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37B33FFD-27E2-0689-8DF4-7AAF37EA927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D3512145-BBC9-177B-D30C-97ABDF8317B6}"/>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9E6A27DE-D90B-3246-4C3B-11FCA097AC67}"/>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2AD6D4CD-17A7-92D8-5B1E-116FC20A57FC}"/>
              </a:ext>
            </a:extLst>
          </p:cNvPr>
          <p:cNvSpPr txBox="1"/>
          <p:nvPr/>
        </p:nvSpPr>
        <p:spPr>
          <a:xfrm rot="20571417">
            <a:off x="-108917" y="1898268"/>
            <a:ext cx="1808508" cy="523220"/>
          </a:xfrm>
          <a:prstGeom prst="rect">
            <a:avLst/>
          </a:prstGeom>
        </p:spPr>
        <p:style>
          <a:lnRef idx="1">
            <a:schemeClr val="accent2"/>
          </a:lnRef>
          <a:fillRef idx="2">
            <a:schemeClr val="accent2"/>
          </a:fillRef>
          <a:effectRef idx="1">
            <a:schemeClr val="accent2"/>
          </a:effectRef>
          <a:fontRef idx="minor">
            <a:schemeClr val="dk1"/>
          </a:fontRef>
        </p:style>
        <p:txBody>
          <a:bodyPr wrap="none" rtlCol="0">
            <a:spAutoFit/>
          </a:bodyPr>
          <a:lstStyle/>
          <a:p>
            <a:r>
              <a:rPr lang="en-US" sz="2800" b="1" dirty="0"/>
              <a:t>Case Study</a:t>
            </a:r>
          </a:p>
        </p:txBody>
      </p:sp>
      <p:pic>
        <p:nvPicPr>
          <p:cNvPr id="3074" name="Picture 2" descr="Chicago Tylenol Murders 2 - Alcatraz East">
            <a:extLst>
              <a:ext uri="{FF2B5EF4-FFF2-40B4-BE49-F238E27FC236}">
                <a16:creationId xmlns:a16="http://schemas.microsoft.com/office/drawing/2014/main" id="{8E298F56-0FC1-B232-9B6F-23503ABDF99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688798" y="2167630"/>
            <a:ext cx="8118156" cy="4316153"/>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C100B8D3-BFDF-E7D1-B453-2A52550FCB30}"/>
              </a:ext>
            </a:extLst>
          </p:cNvPr>
          <p:cNvSpPr txBox="1"/>
          <p:nvPr/>
        </p:nvSpPr>
        <p:spPr>
          <a:xfrm>
            <a:off x="9770951" y="2489003"/>
            <a:ext cx="1790844" cy="3170099"/>
          </a:xfrm>
          <a:prstGeom prst="rect">
            <a:avLst/>
          </a:prstGeom>
          <a:noFill/>
        </p:spPr>
        <p:txBody>
          <a:bodyPr wrap="square">
            <a:spAutoFit/>
          </a:bodyPr>
          <a:lstStyle/>
          <a:p>
            <a:pPr algn="r" rtl="1"/>
            <a:r>
              <a:rPr lang="ar-EG" sz="2000" b="1" dirty="0">
                <a:solidFill>
                  <a:srgbClr val="C00000"/>
                </a:solidFill>
              </a:rPr>
              <a:t>و لكن طريقة معالجة شركة جونسون للأزمة أصبحت مثالاً كلاسيكيا يُحتذى به لأفضل الطرق التي يجب اتباعها لكي تتعامل مع أي كارثة تسويقية.</a:t>
            </a:r>
          </a:p>
          <a:p>
            <a:pPr algn="r" rtl="1"/>
            <a:endParaRPr lang="en-US" sz="2000" b="1" dirty="0">
              <a:solidFill>
                <a:srgbClr val="C00000"/>
              </a:solidFill>
            </a:endParaRPr>
          </a:p>
        </p:txBody>
      </p:sp>
      <p:sp>
        <p:nvSpPr>
          <p:cNvPr id="6" name="TextBox 5">
            <a:extLst>
              <a:ext uri="{FF2B5EF4-FFF2-40B4-BE49-F238E27FC236}">
                <a16:creationId xmlns:a16="http://schemas.microsoft.com/office/drawing/2014/main" id="{C15B18C0-528D-7D3A-E476-47BB16331839}"/>
              </a:ext>
            </a:extLst>
          </p:cNvPr>
          <p:cNvSpPr txBox="1"/>
          <p:nvPr/>
        </p:nvSpPr>
        <p:spPr>
          <a:xfrm rot="20571417">
            <a:off x="-75618" y="4479532"/>
            <a:ext cx="1936620" cy="523220"/>
          </a:xfrm>
          <a:prstGeom prst="rect">
            <a:avLst/>
          </a:prstGeom>
        </p:spPr>
        <p:style>
          <a:lnRef idx="1">
            <a:schemeClr val="accent4"/>
          </a:lnRef>
          <a:fillRef idx="2">
            <a:schemeClr val="accent4"/>
          </a:fillRef>
          <a:effectRef idx="1">
            <a:schemeClr val="accent4"/>
          </a:effectRef>
          <a:fontRef idx="minor">
            <a:schemeClr val="dk1"/>
          </a:fontRef>
        </p:style>
        <p:txBody>
          <a:bodyPr wrap="none" rtlCol="0">
            <a:spAutoFit/>
          </a:bodyPr>
          <a:lstStyle/>
          <a:p>
            <a:r>
              <a:rPr lang="en-US" sz="2800" b="1" dirty="0"/>
              <a:t>Live session</a:t>
            </a:r>
          </a:p>
        </p:txBody>
      </p:sp>
    </p:spTree>
    <p:extLst>
      <p:ext uri="{BB962C8B-B14F-4D97-AF65-F5344CB8AC3E}">
        <p14:creationId xmlns:p14="http://schemas.microsoft.com/office/powerpoint/2010/main" val="39611228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2A4D8B-6F35-3630-44F7-968717C263B6}"/>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A66F6FAF-60FD-2481-BDA4-95F20C753CE1}"/>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25" name="Rectangle: Rounded Corners 24">
            <a:extLst>
              <a:ext uri="{FF2B5EF4-FFF2-40B4-BE49-F238E27FC236}">
                <a16:creationId xmlns:a16="http://schemas.microsoft.com/office/drawing/2014/main" id="{F59EA05D-7C0F-B3AF-F433-D4A7A7B46AF8}"/>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C5F0EAB-0A33-670A-99B2-75B833747D62}"/>
              </a:ext>
            </a:extLst>
          </p:cNvPr>
          <p:cNvSpPr txBox="1"/>
          <p:nvPr/>
        </p:nvSpPr>
        <p:spPr>
          <a:xfrm>
            <a:off x="1986137" y="437584"/>
            <a:ext cx="5245935"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Principles of Crisis Response</a:t>
            </a:r>
          </a:p>
        </p:txBody>
      </p:sp>
      <p:sp>
        <p:nvSpPr>
          <p:cNvPr id="5" name="Rectangle 4">
            <a:extLst>
              <a:ext uri="{FF2B5EF4-FFF2-40B4-BE49-F238E27FC236}">
                <a16:creationId xmlns:a16="http://schemas.microsoft.com/office/drawing/2014/main" id="{B070643A-632C-3B3E-AF58-9DE189C5ABE2}"/>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a:extLst>
              <a:ext uri="{FF2B5EF4-FFF2-40B4-BE49-F238E27FC236}">
                <a16:creationId xmlns:a16="http://schemas.microsoft.com/office/drawing/2014/main" id="{C3BAF436-D530-897C-29D9-0F6B277F8F0C}"/>
              </a:ext>
            </a:extLst>
          </p:cNvPr>
          <p:cNvSpPr txBox="1"/>
          <p:nvPr/>
        </p:nvSpPr>
        <p:spPr>
          <a:xfrm>
            <a:off x="1688798" y="1644410"/>
            <a:ext cx="9782768" cy="4462760"/>
          </a:xfrm>
          <a:prstGeom prst="rect">
            <a:avLst/>
          </a:prstGeom>
          <a:noFill/>
        </p:spPr>
        <p:txBody>
          <a:bodyPr wrap="square" rtlCol="0">
            <a:spAutoFit/>
          </a:bodyPr>
          <a:lstStyle/>
          <a:p>
            <a:pPr algn="just"/>
            <a:r>
              <a:rPr lang="en-US" sz="2500" b="1" dirty="0">
                <a:solidFill>
                  <a:srgbClr val="2D3956"/>
                </a:solidFill>
                <a:latin typeface="Tajawal ExtraBold" panose="00000800000000000000" pitchFamily="2" charset="-78"/>
                <a:cs typeface="Tajawal ExtraBold" panose="00000800000000000000" pitchFamily="2" charset="-78"/>
              </a:rPr>
              <a:t>Johnson &amp; Johnson case study </a:t>
            </a:r>
            <a:r>
              <a:rPr lang="ar-EG" sz="2800" b="1" i="0" u="none" strike="noStrike" dirty="0">
                <a:solidFill>
                  <a:srgbClr val="000080"/>
                </a:solidFill>
                <a:effectLst/>
                <a:latin typeface="inherit"/>
              </a:rPr>
              <a:t>تعّلم من شركة جونسون</a:t>
            </a:r>
            <a:endParaRPr kumimoji="0" lang="en-US" altLang="en-US" sz="2800" b="1" i="0" u="none" strike="noStrike" cap="none" normalizeH="0" baseline="0" dirty="0">
              <a:ln>
                <a:noFill/>
              </a:ln>
              <a:solidFill>
                <a:srgbClr val="000000"/>
              </a:solidFill>
              <a:effectLst/>
              <a:latin typeface="inherit"/>
            </a:endParaRPr>
          </a:p>
          <a:p>
            <a:pPr algn="r" rtl="1" fontAlgn="base"/>
            <a:r>
              <a:rPr kumimoji="0" lang="ar-SA" altLang="en-US" sz="3200" b="1" i="0" u="none" strike="noStrike" cap="none" normalizeH="0" baseline="0" dirty="0">
                <a:ln>
                  <a:noFill/>
                </a:ln>
                <a:solidFill>
                  <a:srgbClr val="FF0000"/>
                </a:solidFill>
                <a:effectLst/>
                <a:latin typeface="inherit"/>
                <a:cs typeface="Arial" panose="020B0604020202020204" pitchFamily="34" charset="0"/>
              </a:rPr>
              <a:t>خطوات التعافي من الأزمة</a:t>
            </a:r>
            <a:br>
              <a:rPr kumimoji="0" lang="en-US" altLang="en-US" sz="2800" b="0" i="0" u="none" strike="noStrike" cap="none" normalizeH="0" baseline="0" dirty="0">
                <a:ln>
                  <a:noFill/>
                </a:ln>
                <a:solidFill>
                  <a:srgbClr val="000000"/>
                </a:solidFill>
                <a:effectLst/>
                <a:latin typeface="Almarai"/>
              </a:rPr>
            </a:br>
            <a:r>
              <a:rPr lang="ar-EG" sz="2800" b="1" i="0" u="none" strike="noStrike" dirty="0">
                <a:solidFill>
                  <a:srgbClr val="000080"/>
                </a:solidFill>
                <a:effectLst/>
                <a:latin typeface="inherit"/>
              </a:rPr>
              <a:t>شهر أكتوبر</a:t>
            </a:r>
            <a:endParaRPr lang="ar-EG" sz="2800" b="0" i="0" u="none" strike="noStrike" dirty="0">
              <a:solidFill>
                <a:srgbClr val="000000"/>
              </a:solidFill>
              <a:effectLst/>
              <a:latin typeface="Almarai"/>
            </a:endParaRPr>
          </a:p>
          <a:p>
            <a:pPr algn="r" rtl="1" fontAlgn="base"/>
            <a:r>
              <a:rPr lang="ar-EG" sz="2800" b="1" i="0" u="none" strike="noStrike" dirty="0">
                <a:solidFill>
                  <a:srgbClr val="000000"/>
                </a:solidFill>
                <a:effectLst/>
                <a:latin typeface="inherit"/>
              </a:rPr>
              <a:t>في الأسبوع الأول من الأزمة نشرت</a:t>
            </a:r>
            <a:r>
              <a:rPr lang="ar-EG" sz="2800" b="1" i="0" u="none" strike="noStrike" dirty="0">
                <a:solidFill>
                  <a:srgbClr val="FF0000"/>
                </a:solidFill>
                <a:effectLst/>
                <a:latin typeface="inherit"/>
              </a:rPr>
              <a:t> </a:t>
            </a:r>
            <a:r>
              <a:rPr lang="en-US" sz="2800" b="1" i="0" u="none" strike="noStrike" dirty="0">
                <a:solidFill>
                  <a:srgbClr val="FF0000"/>
                </a:solidFill>
                <a:effectLst/>
                <a:latin typeface="inherit"/>
              </a:rPr>
              <a:t>J&amp;J</a:t>
            </a:r>
            <a:r>
              <a:rPr lang="en-US" sz="2800" b="1" i="0" u="none" strike="noStrike" dirty="0">
                <a:solidFill>
                  <a:srgbClr val="000000"/>
                </a:solidFill>
                <a:effectLst/>
                <a:latin typeface="inherit"/>
              </a:rPr>
              <a:t>  </a:t>
            </a:r>
            <a:r>
              <a:rPr lang="ar-EG" sz="2800" b="1" i="0" u="none" strike="noStrike" dirty="0">
                <a:solidFill>
                  <a:srgbClr val="000000"/>
                </a:solidFill>
                <a:effectLst/>
                <a:latin typeface="inherit"/>
              </a:rPr>
              <a:t>تحذير عالمي للمجتمع الطبي، بجانب تخصيص رقم مجاني 24 ساعة لأية استفسارات، ووضعت جائزة مالية 100 ألف دولار لمن يدل عن المتسبب في التلاعب.</a:t>
            </a:r>
            <a:endParaRPr lang="ar-EG" sz="2800" b="0" i="0" u="none" strike="noStrike" dirty="0">
              <a:solidFill>
                <a:srgbClr val="000000"/>
              </a:solidFill>
              <a:effectLst/>
              <a:latin typeface="Almarai"/>
            </a:endParaRPr>
          </a:p>
          <a:p>
            <a:pPr algn="r" rtl="1" fontAlgn="base"/>
            <a:r>
              <a:rPr lang="ar-EG" sz="2800" b="1" i="0" u="none" strike="noStrike" dirty="0">
                <a:solidFill>
                  <a:srgbClr val="000000"/>
                </a:solidFill>
                <a:effectLst/>
                <a:latin typeface="inherit"/>
              </a:rPr>
              <a:t>قامت </a:t>
            </a:r>
            <a:r>
              <a:rPr lang="en-US" sz="2800" b="1" i="0" u="none" strike="noStrike" dirty="0">
                <a:solidFill>
                  <a:srgbClr val="FF0000"/>
                </a:solidFill>
                <a:effectLst/>
                <a:latin typeface="inherit"/>
              </a:rPr>
              <a:t>J&amp;J</a:t>
            </a:r>
            <a:r>
              <a:rPr lang="en-US" sz="2800" b="1" i="0" u="none" strike="noStrike" dirty="0">
                <a:solidFill>
                  <a:srgbClr val="000000"/>
                </a:solidFill>
                <a:effectLst/>
                <a:latin typeface="inherit"/>
              </a:rPr>
              <a:t> </a:t>
            </a:r>
            <a:r>
              <a:rPr lang="ar-EG" sz="2800" b="1" i="0" u="none" strike="noStrike" dirty="0">
                <a:solidFill>
                  <a:srgbClr val="000000"/>
                </a:solidFill>
                <a:effectLst/>
                <a:latin typeface="inherit"/>
              </a:rPr>
              <a:t>بسحب 31 مليون عبوة من الأسواق بقيمة 100 مليون دولار و أوقفت كل وسائل الإعلان عدا البيانات الإعلامية الصحفية لنشر المستجدات </a:t>
            </a:r>
            <a:r>
              <a:rPr lang="ar-EG" sz="2400" b="1" i="0" u="none" strike="noStrike" dirty="0">
                <a:solidFill>
                  <a:srgbClr val="C00000"/>
                </a:solidFill>
                <a:effectLst/>
                <a:latin typeface="inherit"/>
              </a:rPr>
              <a:t>(الخاصة بالأزمة).</a:t>
            </a:r>
            <a:endParaRPr lang="ar-EG" sz="2800" b="0" i="0" u="none" strike="noStrike" dirty="0">
              <a:solidFill>
                <a:srgbClr val="C00000"/>
              </a:solidFill>
              <a:effectLst/>
              <a:latin typeface="Almarai"/>
            </a:endParaRPr>
          </a:p>
          <a:p>
            <a:pPr marL="457200" indent="-457200" algn="r" rtl="1" fontAlgn="base">
              <a:buFont typeface="Arial" panose="020B0604020202020204" pitchFamily="34" charset="0"/>
              <a:buChar char="•"/>
            </a:pPr>
            <a:r>
              <a:rPr lang="ar-EG" sz="2800" b="1" i="0" u="none" strike="noStrike" dirty="0">
                <a:solidFill>
                  <a:srgbClr val="000000"/>
                </a:solidFill>
                <a:effectLst/>
                <a:latin typeface="inherit"/>
              </a:rPr>
              <a:t>نشرت عرض للمستهلكين بإرسال عبوات الكبسولات واستبدالها بعبوات أقراص مجاناً و لكن لم تجد تجاوب للعرض.</a:t>
            </a:r>
            <a:endParaRPr lang="ar-EG" sz="2800" b="0" i="0" u="none" strike="noStrike" dirty="0">
              <a:solidFill>
                <a:srgbClr val="000000"/>
              </a:solidFill>
              <a:effectLst/>
              <a:latin typeface="Almarai"/>
            </a:endParaRPr>
          </a:p>
        </p:txBody>
      </p:sp>
      <p:pic>
        <p:nvPicPr>
          <p:cNvPr id="49" name="Graphic 48">
            <a:extLst>
              <a:ext uri="{FF2B5EF4-FFF2-40B4-BE49-F238E27FC236}">
                <a16:creationId xmlns:a16="http://schemas.microsoft.com/office/drawing/2014/main" id="{333446F7-D7DF-3509-3DB2-1C691DD1A49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7ABB249A-3A3D-992E-D6D3-D2638DE74BF4}"/>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E8CF9DDD-2241-F4B6-BABF-9F64A1BB550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9E080107-8866-91A0-29C1-287B4E6A8605}"/>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DD6D1D8E-CF8D-B70B-4F0B-6BD36D03A62E}"/>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600AE355-1098-F724-AA79-619A1D5E9268}"/>
              </a:ext>
            </a:extLst>
          </p:cNvPr>
          <p:cNvSpPr txBox="1"/>
          <p:nvPr/>
        </p:nvSpPr>
        <p:spPr>
          <a:xfrm rot="20571417">
            <a:off x="-75618" y="4479532"/>
            <a:ext cx="1936620" cy="523220"/>
          </a:xfrm>
          <a:prstGeom prst="rect">
            <a:avLst/>
          </a:prstGeom>
        </p:spPr>
        <p:style>
          <a:lnRef idx="1">
            <a:schemeClr val="accent4"/>
          </a:lnRef>
          <a:fillRef idx="2">
            <a:schemeClr val="accent4"/>
          </a:fillRef>
          <a:effectRef idx="1">
            <a:schemeClr val="accent4"/>
          </a:effectRef>
          <a:fontRef idx="minor">
            <a:schemeClr val="dk1"/>
          </a:fontRef>
        </p:style>
        <p:txBody>
          <a:bodyPr wrap="none" rtlCol="0">
            <a:spAutoFit/>
          </a:bodyPr>
          <a:lstStyle/>
          <a:p>
            <a:r>
              <a:rPr lang="en-US" sz="2800" b="1" dirty="0"/>
              <a:t>Live session</a:t>
            </a:r>
          </a:p>
        </p:txBody>
      </p:sp>
      <p:sp>
        <p:nvSpPr>
          <p:cNvPr id="8" name="TextBox 7">
            <a:extLst>
              <a:ext uri="{FF2B5EF4-FFF2-40B4-BE49-F238E27FC236}">
                <a16:creationId xmlns:a16="http://schemas.microsoft.com/office/drawing/2014/main" id="{EB089280-DA33-B891-ABC5-E529B2C52500}"/>
              </a:ext>
            </a:extLst>
          </p:cNvPr>
          <p:cNvSpPr txBox="1"/>
          <p:nvPr/>
        </p:nvSpPr>
        <p:spPr>
          <a:xfrm rot="20571417">
            <a:off x="-108917" y="1898268"/>
            <a:ext cx="1808508" cy="523220"/>
          </a:xfrm>
          <a:prstGeom prst="rect">
            <a:avLst/>
          </a:prstGeom>
        </p:spPr>
        <p:style>
          <a:lnRef idx="1">
            <a:schemeClr val="accent2"/>
          </a:lnRef>
          <a:fillRef idx="2">
            <a:schemeClr val="accent2"/>
          </a:fillRef>
          <a:effectRef idx="1">
            <a:schemeClr val="accent2"/>
          </a:effectRef>
          <a:fontRef idx="minor">
            <a:schemeClr val="dk1"/>
          </a:fontRef>
        </p:style>
        <p:txBody>
          <a:bodyPr wrap="none" rtlCol="0">
            <a:spAutoFit/>
          </a:bodyPr>
          <a:lstStyle/>
          <a:p>
            <a:r>
              <a:rPr lang="en-US" sz="2800" b="1" dirty="0"/>
              <a:t>Case Study</a:t>
            </a:r>
          </a:p>
        </p:txBody>
      </p:sp>
    </p:spTree>
    <p:extLst>
      <p:ext uri="{BB962C8B-B14F-4D97-AF65-F5344CB8AC3E}">
        <p14:creationId xmlns:p14="http://schemas.microsoft.com/office/powerpoint/2010/main" val="27993605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5A25DA-FE60-A0EA-9D8C-52AF6E047122}"/>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B6CEF78C-2EC1-2CDD-33BF-7FD1FC53788D}"/>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25" name="Rectangle: Rounded Corners 24">
            <a:extLst>
              <a:ext uri="{FF2B5EF4-FFF2-40B4-BE49-F238E27FC236}">
                <a16:creationId xmlns:a16="http://schemas.microsoft.com/office/drawing/2014/main" id="{B235273E-0E97-9633-B5D3-D5C1A08A6EDB}"/>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E983A6E-E416-2957-7EBA-A8969CA88F3E}"/>
              </a:ext>
            </a:extLst>
          </p:cNvPr>
          <p:cNvSpPr txBox="1"/>
          <p:nvPr/>
        </p:nvSpPr>
        <p:spPr>
          <a:xfrm>
            <a:off x="1986137" y="437584"/>
            <a:ext cx="5245935"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Principles of Crisis Response</a:t>
            </a:r>
          </a:p>
        </p:txBody>
      </p:sp>
      <p:sp>
        <p:nvSpPr>
          <p:cNvPr id="5" name="Rectangle 4">
            <a:extLst>
              <a:ext uri="{FF2B5EF4-FFF2-40B4-BE49-F238E27FC236}">
                <a16:creationId xmlns:a16="http://schemas.microsoft.com/office/drawing/2014/main" id="{A40E7E92-F1AF-5910-6235-761180D4B497}"/>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a:extLst>
              <a:ext uri="{FF2B5EF4-FFF2-40B4-BE49-F238E27FC236}">
                <a16:creationId xmlns:a16="http://schemas.microsoft.com/office/drawing/2014/main" id="{8673E3E8-538B-82E4-72E5-1B1ABAA85C6C}"/>
              </a:ext>
            </a:extLst>
          </p:cNvPr>
          <p:cNvSpPr txBox="1"/>
          <p:nvPr/>
        </p:nvSpPr>
        <p:spPr>
          <a:xfrm>
            <a:off x="1423125" y="1644410"/>
            <a:ext cx="10048441" cy="4339650"/>
          </a:xfrm>
          <a:prstGeom prst="rect">
            <a:avLst/>
          </a:prstGeom>
          <a:noFill/>
        </p:spPr>
        <p:txBody>
          <a:bodyPr wrap="square" rtlCol="0">
            <a:spAutoFit/>
          </a:bodyPr>
          <a:lstStyle/>
          <a:p>
            <a:pPr algn="just"/>
            <a:r>
              <a:rPr lang="en-US" sz="2500" b="1" dirty="0">
                <a:solidFill>
                  <a:srgbClr val="2D3956"/>
                </a:solidFill>
                <a:latin typeface="Tajawal ExtraBold" panose="00000800000000000000" pitchFamily="2" charset="-78"/>
                <a:cs typeface="Tajawal ExtraBold" panose="00000800000000000000" pitchFamily="2" charset="-78"/>
              </a:rPr>
              <a:t>Johnson &amp; Johnson case study </a:t>
            </a:r>
            <a:r>
              <a:rPr lang="ar-EG" sz="2800" b="1" i="0" u="none" strike="noStrike" dirty="0">
                <a:solidFill>
                  <a:srgbClr val="000080"/>
                </a:solidFill>
                <a:effectLst/>
                <a:latin typeface="inherit"/>
              </a:rPr>
              <a:t>تعّلم من شركة جونسون</a:t>
            </a:r>
            <a:endParaRPr kumimoji="0" lang="en-US" altLang="en-US" sz="2800" b="1" i="0" u="none" strike="noStrike" cap="none" normalizeH="0" baseline="0" dirty="0">
              <a:ln>
                <a:noFill/>
              </a:ln>
              <a:solidFill>
                <a:srgbClr val="000000"/>
              </a:solidFill>
              <a:effectLst/>
              <a:latin typeface="inherit"/>
            </a:endParaRPr>
          </a:p>
          <a:p>
            <a:pPr algn="r" rtl="1" fontAlgn="base"/>
            <a:r>
              <a:rPr kumimoji="0" lang="ar-SA" altLang="en-US" sz="3200" b="1" i="0" u="none" strike="noStrike" cap="none" normalizeH="0" baseline="0" dirty="0">
                <a:ln>
                  <a:noFill/>
                </a:ln>
                <a:solidFill>
                  <a:srgbClr val="FF0000"/>
                </a:solidFill>
                <a:effectLst/>
                <a:latin typeface="inherit"/>
                <a:cs typeface="Arial" panose="020B0604020202020204" pitchFamily="34" charset="0"/>
              </a:rPr>
              <a:t>خطوات التعافي من الأزمة</a:t>
            </a:r>
            <a:endParaRPr lang="ar-EG" altLang="en-US" sz="2800" dirty="0">
              <a:solidFill>
                <a:srgbClr val="000000"/>
              </a:solidFill>
              <a:latin typeface="Almarai"/>
              <a:cs typeface="Arial" panose="020B0604020202020204" pitchFamily="34" charset="0"/>
            </a:endParaRPr>
          </a:p>
          <a:p>
            <a:pPr marL="457200" indent="-457200" algn="r" rtl="1" fontAlgn="base">
              <a:buFont typeface="Arial" panose="020B0604020202020204" pitchFamily="34" charset="0"/>
              <a:buChar char="•"/>
            </a:pPr>
            <a:r>
              <a:rPr lang="ar-EG" sz="2400" b="1" i="0" u="none" strike="noStrike" dirty="0">
                <a:solidFill>
                  <a:srgbClr val="000000"/>
                </a:solidFill>
                <a:effectLst/>
                <a:latin typeface="inherit"/>
              </a:rPr>
              <a:t>بدأت في عمل استقصاءات أسبوعية لمتابعة رد فعل المستهلكين حول الحادث بشكل أكثر تفصيلا.</a:t>
            </a:r>
          </a:p>
          <a:p>
            <a:pPr marL="342900" indent="-342900" algn="r" rtl="1" fontAlgn="base">
              <a:buFont typeface="Arial" panose="020B0604020202020204" pitchFamily="34" charset="0"/>
              <a:buChar char="•"/>
            </a:pPr>
            <a:r>
              <a:rPr lang="ar-EG" sz="2400" b="1" i="0" u="none" strike="noStrike" dirty="0">
                <a:solidFill>
                  <a:srgbClr val="000000"/>
                </a:solidFill>
                <a:effectLst/>
                <a:latin typeface="inherit"/>
              </a:rPr>
              <a:t>في الأسبوع الأخير بدأت العودة للإعلانات التلفزيونية لإقناع المستهلكين باستعادة الثقة في اسم </a:t>
            </a:r>
            <a:r>
              <a:rPr lang="ar-EG" sz="2400" b="1" i="0" u="none" strike="noStrike" dirty="0" err="1">
                <a:solidFill>
                  <a:srgbClr val="000000"/>
                </a:solidFill>
                <a:effectLst/>
                <a:latin typeface="inherit"/>
              </a:rPr>
              <a:t>البراند</a:t>
            </a:r>
            <a:r>
              <a:rPr lang="ar-EG" sz="2400" b="1" i="0" u="none" strike="noStrike" dirty="0">
                <a:solidFill>
                  <a:srgbClr val="000000"/>
                </a:solidFill>
                <a:effectLst/>
                <a:latin typeface="inherit"/>
              </a:rPr>
              <a:t> و استكمال استخدام الأقراص لحين إعادة إنتاج عبوات جديدة للكبسولات تمنع التلاعب.</a:t>
            </a:r>
          </a:p>
          <a:p>
            <a:pPr marL="342900" indent="-342900" algn="r" rtl="1" fontAlgn="base">
              <a:buFont typeface="Arial" panose="020B0604020202020204" pitchFamily="34" charset="0"/>
              <a:buChar char="•"/>
            </a:pPr>
            <a:r>
              <a:rPr lang="ar-EG" sz="2400" b="1" i="0" u="none" strike="noStrike" dirty="0">
                <a:solidFill>
                  <a:srgbClr val="000000"/>
                </a:solidFill>
                <a:effectLst/>
                <a:latin typeface="inherit"/>
              </a:rPr>
              <a:t>ظهر في الإعلان رئيس القطاع الطبي للشركة </a:t>
            </a:r>
            <a:r>
              <a:rPr lang="ar-EG" sz="2400" b="1" i="0" u="none" strike="noStrike" dirty="0" err="1">
                <a:solidFill>
                  <a:srgbClr val="000000"/>
                </a:solidFill>
                <a:effectLst/>
                <a:latin typeface="inherit"/>
              </a:rPr>
              <a:t>د.توماس</a:t>
            </a:r>
            <a:r>
              <a:rPr lang="ar-EG" sz="2400" b="1" i="0" u="none" strike="noStrike" dirty="0">
                <a:solidFill>
                  <a:srgbClr val="000000"/>
                </a:solidFill>
                <a:effectLst/>
                <a:latin typeface="inherit"/>
              </a:rPr>
              <a:t> جيتس ليتحدث بكل شفافية عن الواقعة الإجرامية وأسف الشركة الشديد لذلك و بنبرة هادئة و مطمئنة تحدث عن ثقة المستهلكين في </a:t>
            </a:r>
            <a:r>
              <a:rPr lang="ar-EG" sz="2400" b="1" i="0" u="none" strike="noStrike" dirty="0" err="1">
                <a:solidFill>
                  <a:srgbClr val="000000"/>
                </a:solidFill>
                <a:effectLst/>
                <a:latin typeface="inherit"/>
              </a:rPr>
              <a:t>تايلنول</a:t>
            </a:r>
            <a:r>
              <a:rPr lang="ar-EG" sz="2400" b="1" i="0" u="none" strike="noStrike" dirty="0">
                <a:solidFill>
                  <a:srgbClr val="000000"/>
                </a:solidFill>
                <a:effectLst/>
                <a:latin typeface="inherit"/>
              </a:rPr>
              <a:t> عبر السنوات (100 مليون أمريكي خلال 10 سنوات ) وأن الشركة ستبذل المزيد و المزيد من الجهد لاستعادة هذه الثقة ومنع حدوث أي تلاعب مستقبلي ليؤثر على هذه الثقة.</a:t>
            </a:r>
          </a:p>
          <a:p>
            <a:pPr marL="342900" indent="-342900" algn="r" rtl="1" fontAlgn="base">
              <a:buFont typeface="Arial" panose="020B0604020202020204" pitchFamily="34" charset="0"/>
              <a:buChar char="•"/>
            </a:pPr>
            <a:r>
              <a:rPr lang="ar-EG" sz="2400" b="1" i="0" u="none" strike="noStrike" dirty="0">
                <a:solidFill>
                  <a:srgbClr val="000000"/>
                </a:solidFill>
                <a:effectLst/>
                <a:latin typeface="inherit"/>
              </a:rPr>
              <a:t>تم عرض الإعلان بكثافة  شديدة و ضمان نسبة 85% من المستهلكين قد شاهدوه 4 مرات على الأقل.</a:t>
            </a:r>
            <a:endParaRPr lang="ar-EG" sz="2400" b="0" i="0" u="none" strike="noStrike" dirty="0">
              <a:solidFill>
                <a:srgbClr val="000000"/>
              </a:solidFill>
              <a:effectLst/>
              <a:latin typeface="Almarai"/>
            </a:endParaRPr>
          </a:p>
        </p:txBody>
      </p:sp>
      <p:pic>
        <p:nvPicPr>
          <p:cNvPr id="49" name="Graphic 48">
            <a:extLst>
              <a:ext uri="{FF2B5EF4-FFF2-40B4-BE49-F238E27FC236}">
                <a16:creationId xmlns:a16="http://schemas.microsoft.com/office/drawing/2014/main" id="{89FDCBFB-34F8-72F3-E9BB-2BA38DBD004D}"/>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A652ED73-CB25-028E-6917-105A107D3E56}"/>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3B53C7B7-6695-A7C1-A7AA-C3F01B4615A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E05838BF-A680-1CE0-4B43-E5B37F572B59}"/>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D52684A1-419A-13A5-A8B3-F224C3972F34}"/>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A895C304-9617-2CF5-6848-81A2502C1A87}"/>
              </a:ext>
            </a:extLst>
          </p:cNvPr>
          <p:cNvSpPr txBox="1"/>
          <p:nvPr/>
        </p:nvSpPr>
        <p:spPr>
          <a:xfrm rot="20571417">
            <a:off x="-75618" y="4479532"/>
            <a:ext cx="1936620" cy="523220"/>
          </a:xfrm>
          <a:prstGeom prst="rect">
            <a:avLst/>
          </a:prstGeom>
        </p:spPr>
        <p:style>
          <a:lnRef idx="1">
            <a:schemeClr val="accent4"/>
          </a:lnRef>
          <a:fillRef idx="2">
            <a:schemeClr val="accent4"/>
          </a:fillRef>
          <a:effectRef idx="1">
            <a:schemeClr val="accent4"/>
          </a:effectRef>
          <a:fontRef idx="minor">
            <a:schemeClr val="dk1"/>
          </a:fontRef>
        </p:style>
        <p:txBody>
          <a:bodyPr wrap="none" rtlCol="0">
            <a:spAutoFit/>
          </a:bodyPr>
          <a:lstStyle/>
          <a:p>
            <a:r>
              <a:rPr lang="en-US" sz="2800" b="1" dirty="0"/>
              <a:t>Live session</a:t>
            </a:r>
          </a:p>
        </p:txBody>
      </p:sp>
      <p:sp>
        <p:nvSpPr>
          <p:cNvPr id="8" name="TextBox 7">
            <a:extLst>
              <a:ext uri="{FF2B5EF4-FFF2-40B4-BE49-F238E27FC236}">
                <a16:creationId xmlns:a16="http://schemas.microsoft.com/office/drawing/2014/main" id="{20D1EB80-EF8C-188B-59E0-32884FFDC7C6}"/>
              </a:ext>
            </a:extLst>
          </p:cNvPr>
          <p:cNvSpPr txBox="1"/>
          <p:nvPr/>
        </p:nvSpPr>
        <p:spPr>
          <a:xfrm rot="20571417">
            <a:off x="-108917" y="1898268"/>
            <a:ext cx="1808508" cy="523220"/>
          </a:xfrm>
          <a:prstGeom prst="rect">
            <a:avLst/>
          </a:prstGeom>
        </p:spPr>
        <p:style>
          <a:lnRef idx="1">
            <a:schemeClr val="accent2"/>
          </a:lnRef>
          <a:fillRef idx="2">
            <a:schemeClr val="accent2"/>
          </a:fillRef>
          <a:effectRef idx="1">
            <a:schemeClr val="accent2"/>
          </a:effectRef>
          <a:fontRef idx="minor">
            <a:schemeClr val="dk1"/>
          </a:fontRef>
        </p:style>
        <p:txBody>
          <a:bodyPr wrap="none" rtlCol="0">
            <a:spAutoFit/>
          </a:bodyPr>
          <a:lstStyle/>
          <a:p>
            <a:r>
              <a:rPr lang="en-US" sz="2800" b="1" dirty="0"/>
              <a:t>Case Study</a:t>
            </a:r>
          </a:p>
        </p:txBody>
      </p:sp>
    </p:spTree>
    <p:extLst>
      <p:ext uri="{BB962C8B-B14F-4D97-AF65-F5344CB8AC3E}">
        <p14:creationId xmlns:p14="http://schemas.microsoft.com/office/powerpoint/2010/main" val="8571689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EDB0B8-FF5B-E442-F8BB-285BF281AB2A}"/>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E638B596-6335-82B6-1B17-F9776244BD48}"/>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25" name="Rectangle: Rounded Corners 24">
            <a:extLst>
              <a:ext uri="{FF2B5EF4-FFF2-40B4-BE49-F238E27FC236}">
                <a16:creationId xmlns:a16="http://schemas.microsoft.com/office/drawing/2014/main" id="{57B9A5CF-159B-528B-71BD-5E1A69A4CB2D}"/>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9385309-9670-DC75-1ED2-57ACEFC424E8}"/>
              </a:ext>
            </a:extLst>
          </p:cNvPr>
          <p:cNvSpPr txBox="1"/>
          <p:nvPr/>
        </p:nvSpPr>
        <p:spPr>
          <a:xfrm>
            <a:off x="1986137" y="437584"/>
            <a:ext cx="5245935"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Principles of Crisis Response</a:t>
            </a:r>
          </a:p>
        </p:txBody>
      </p:sp>
      <p:sp>
        <p:nvSpPr>
          <p:cNvPr id="5" name="Rectangle 4">
            <a:extLst>
              <a:ext uri="{FF2B5EF4-FFF2-40B4-BE49-F238E27FC236}">
                <a16:creationId xmlns:a16="http://schemas.microsoft.com/office/drawing/2014/main" id="{F4F9A872-644C-8E4A-74D3-86969A9FDE80}"/>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a:extLst>
              <a:ext uri="{FF2B5EF4-FFF2-40B4-BE49-F238E27FC236}">
                <a16:creationId xmlns:a16="http://schemas.microsoft.com/office/drawing/2014/main" id="{ABF71C40-CDED-262D-D83B-D6B7A96A2253}"/>
              </a:ext>
            </a:extLst>
          </p:cNvPr>
          <p:cNvSpPr txBox="1"/>
          <p:nvPr/>
        </p:nvSpPr>
        <p:spPr>
          <a:xfrm>
            <a:off x="1688798" y="1644410"/>
            <a:ext cx="9782768" cy="5139869"/>
          </a:xfrm>
          <a:prstGeom prst="rect">
            <a:avLst/>
          </a:prstGeom>
          <a:noFill/>
        </p:spPr>
        <p:txBody>
          <a:bodyPr wrap="square" rtlCol="0">
            <a:spAutoFit/>
          </a:bodyPr>
          <a:lstStyle/>
          <a:p>
            <a:pPr algn="just"/>
            <a:r>
              <a:rPr lang="en-US" sz="2500" b="1" dirty="0">
                <a:solidFill>
                  <a:srgbClr val="2D3956"/>
                </a:solidFill>
                <a:latin typeface="Tajawal ExtraBold" panose="00000800000000000000" pitchFamily="2" charset="-78"/>
                <a:cs typeface="Tajawal ExtraBold" panose="00000800000000000000" pitchFamily="2" charset="-78"/>
              </a:rPr>
              <a:t>Johnson &amp; Johnson case study </a:t>
            </a:r>
            <a:r>
              <a:rPr lang="ar-EG" sz="2800" b="1" i="0" u="none" strike="noStrike" dirty="0">
                <a:solidFill>
                  <a:srgbClr val="000080"/>
                </a:solidFill>
                <a:effectLst/>
                <a:latin typeface="inherit"/>
              </a:rPr>
              <a:t>تعّلم من شركة جونسون</a:t>
            </a:r>
            <a:endParaRPr kumimoji="0" lang="en-US" altLang="en-US" sz="2800" b="1" i="0" u="none" strike="noStrike" cap="none" normalizeH="0" baseline="0" dirty="0">
              <a:ln>
                <a:noFill/>
              </a:ln>
              <a:solidFill>
                <a:srgbClr val="000000"/>
              </a:solidFill>
              <a:effectLst/>
              <a:latin typeface="inherit"/>
            </a:endParaRPr>
          </a:p>
          <a:p>
            <a:pPr algn="r" rtl="1" fontAlgn="base"/>
            <a:r>
              <a:rPr kumimoji="0" lang="ar-SA" altLang="en-US" sz="3200" b="1" i="0" u="none" strike="noStrike" cap="none" normalizeH="0" baseline="0" dirty="0">
                <a:ln>
                  <a:noFill/>
                </a:ln>
                <a:solidFill>
                  <a:srgbClr val="FF0000"/>
                </a:solidFill>
                <a:effectLst/>
                <a:latin typeface="inherit"/>
                <a:cs typeface="Arial" panose="020B0604020202020204" pitchFamily="34" charset="0"/>
              </a:rPr>
              <a:t>خطوات التعافي من الأزمة</a:t>
            </a:r>
            <a:br>
              <a:rPr kumimoji="0" lang="en-US" altLang="en-US" sz="2800" b="0" i="0" u="none" strike="noStrike" cap="none" normalizeH="0" baseline="0" dirty="0">
                <a:ln>
                  <a:noFill/>
                </a:ln>
                <a:solidFill>
                  <a:srgbClr val="000000"/>
                </a:solidFill>
                <a:effectLst/>
                <a:latin typeface="Almarai"/>
              </a:rPr>
            </a:br>
            <a:r>
              <a:rPr lang="ar-EG" sz="2400" b="1" i="0" u="none" strike="noStrike" dirty="0">
                <a:solidFill>
                  <a:srgbClr val="000080"/>
                </a:solidFill>
                <a:effectLst/>
                <a:latin typeface="inherit"/>
              </a:rPr>
              <a:t>شهر نوفمبر</a:t>
            </a:r>
            <a:endParaRPr lang="ar-EG" sz="2400" b="0" i="0" u="none" strike="noStrike" dirty="0">
              <a:solidFill>
                <a:srgbClr val="000000"/>
              </a:solidFill>
              <a:effectLst/>
              <a:latin typeface="Almarai"/>
            </a:endParaRPr>
          </a:p>
          <a:p>
            <a:pPr algn="r" rtl="1" fontAlgn="base"/>
            <a:r>
              <a:rPr lang="ar-EG" sz="2400" b="1" i="0" u="none" strike="noStrike" dirty="0">
                <a:solidFill>
                  <a:srgbClr val="000000"/>
                </a:solidFill>
                <a:effectLst/>
                <a:latin typeface="inherit"/>
              </a:rPr>
              <a:t>1-قام رئيس مجلس إدارة شركة </a:t>
            </a:r>
            <a:r>
              <a:rPr lang="en-US" sz="2400" b="1" i="0" u="none" strike="noStrike" dirty="0" err="1">
                <a:solidFill>
                  <a:srgbClr val="FF0000"/>
                </a:solidFill>
                <a:effectLst/>
                <a:latin typeface="inherit"/>
              </a:rPr>
              <a:t>j&amp;j</a:t>
            </a:r>
            <a:r>
              <a:rPr lang="en-US" sz="2400" b="1" i="0" u="none" strike="noStrike" dirty="0">
                <a:solidFill>
                  <a:srgbClr val="000000"/>
                </a:solidFill>
                <a:effectLst/>
                <a:latin typeface="inherit"/>
              </a:rPr>
              <a:t> </a:t>
            </a:r>
            <a:r>
              <a:rPr lang="ar-EG" sz="2400" b="1" i="0" u="none" strike="noStrike" dirty="0">
                <a:solidFill>
                  <a:srgbClr val="000000"/>
                </a:solidFill>
                <a:effectLst/>
                <a:latin typeface="inherit"/>
              </a:rPr>
              <a:t>بعقد مؤتمر  صحفي مباشر من خلال التليفون مع 600 محرر صحفي و إخباري أعلن فيه عن إعادة إطلاق الكبسولات و لكن في عبوة جديدة محكمة الإغلاق بثلاث طبقات حماية مانعة للتلاعب.</a:t>
            </a:r>
            <a:br>
              <a:rPr lang="ar-EG" sz="2400" dirty="0"/>
            </a:br>
            <a:r>
              <a:rPr lang="ar-EG" sz="2400" b="1" i="0" u="none" strike="noStrike" dirty="0">
                <a:solidFill>
                  <a:srgbClr val="000080"/>
                </a:solidFill>
                <a:effectLst/>
                <a:latin typeface="inherit"/>
              </a:rPr>
              <a:t>شهر ديسمبر</a:t>
            </a:r>
            <a:endParaRPr lang="ar-EG" sz="2400" b="0" i="0" u="none" strike="noStrike" dirty="0">
              <a:solidFill>
                <a:srgbClr val="000000"/>
              </a:solidFill>
              <a:effectLst/>
              <a:latin typeface="Almarai"/>
            </a:endParaRPr>
          </a:p>
          <a:p>
            <a:pPr algn="r" rtl="1" fontAlgn="base"/>
            <a:r>
              <a:rPr lang="ar-EG" sz="2400" b="1" i="0" u="none" strike="noStrike" dirty="0">
                <a:solidFill>
                  <a:srgbClr val="000000"/>
                </a:solidFill>
                <a:effectLst/>
                <a:latin typeface="inherit"/>
              </a:rPr>
              <a:t>1-تم إصدار 80 مليون كوبون مجاني وتم توزيعه مع الصحف اليومية للحصول على كبسولات </a:t>
            </a:r>
            <a:r>
              <a:rPr lang="ar-EG" sz="2400" b="1" i="0" u="none" strike="noStrike" dirty="0" err="1">
                <a:solidFill>
                  <a:srgbClr val="000000"/>
                </a:solidFill>
                <a:effectLst/>
                <a:latin typeface="inherit"/>
              </a:rPr>
              <a:t>تايلنول</a:t>
            </a:r>
            <a:r>
              <a:rPr lang="ar-EG" sz="2400" b="1" i="0" u="none" strike="noStrike" dirty="0">
                <a:solidFill>
                  <a:srgbClr val="000000"/>
                </a:solidFill>
                <a:effectLst/>
                <a:latin typeface="inherit"/>
              </a:rPr>
              <a:t> مجانا بقيمة $2.5  في أكبر برنامج خصومات مجانية على الإطلاق.</a:t>
            </a:r>
            <a:endParaRPr lang="ar-EG" sz="2400" b="0" i="0" u="none" strike="noStrike" dirty="0">
              <a:solidFill>
                <a:srgbClr val="000000"/>
              </a:solidFill>
              <a:effectLst/>
              <a:latin typeface="Almarai"/>
            </a:endParaRPr>
          </a:p>
          <a:p>
            <a:pPr algn="r" rtl="1" fontAlgn="base"/>
            <a:r>
              <a:rPr lang="ar-EG" sz="2400" b="1" i="0" u="none" strike="noStrike" dirty="0">
                <a:solidFill>
                  <a:srgbClr val="000000"/>
                </a:solidFill>
                <a:effectLst/>
                <a:latin typeface="inherit"/>
              </a:rPr>
              <a:t>2- 30% من الكوبونات تمت الاستفادة منها.</a:t>
            </a:r>
            <a:endParaRPr lang="ar-EG" sz="2400" b="0" i="0" u="none" strike="noStrike" dirty="0">
              <a:solidFill>
                <a:srgbClr val="000000"/>
              </a:solidFill>
              <a:effectLst/>
              <a:latin typeface="Almarai"/>
            </a:endParaRPr>
          </a:p>
          <a:p>
            <a:pPr algn="r" rtl="1" fontAlgn="base"/>
            <a:r>
              <a:rPr lang="ar-EG" sz="2400" b="1" i="0" u="none" strike="noStrike" dirty="0">
                <a:solidFill>
                  <a:srgbClr val="000000"/>
                </a:solidFill>
                <a:effectLst/>
                <a:latin typeface="inherit"/>
              </a:rPr>
              <a:t>3-قامت </a:t>
            </a:r>
            <a:r>
              <a:rPr lang="en-US" sz="2400" b="1" i="0" u="none" strike="noStrike" dirty="0">
                <a:solidFill>
                  <a:srgbClr val="FF0000"/>
                </a:solidFill>
                <a:effectLst/>
                <a:latin typeface="inherit"/>
              </a:rPr>
              <a:t>J&amp;J</a:t>
            </a:r>
            <a:r>
              <a:rPr lang="en-US" sz="2400" b="1" i="0" u="none" strike="noStrike" dirty="0">
                <a:solidFill>
                  <a:srgbClr val="000000"/>
                </a:solidFill>
                <a:effectLst/>
                <a:latin typeface="inherit"/>
              </a:rPr>
              <a:t>  </a:t>
            </a:r>
            <a:r>
              <a:rPr lang="ar-EG" sz="2400" b="1" i="0" u="none" strike="noStrike" dirty="0">
                <a:solidFill>
                  <a:srgbClr val="000000"/>
                </a:solidFill>
                <a:effectLst/>
                <a:latin typeface="inherit"/>
              </a:rPr>
              <a:t>أيضا بمجموعة من الأنشطة الترويجية في الصيدليات و المحلات </a:t>
            </a:r>
            <a:r>
              <a:rPr lang="en-US" sz="2400" b="1" i="0" u="none" strike="noStrike" dirty="0">
                <a:solidFill>
                  <a:srgbClr val="000000"/>
                </a:solidFill>
                <a:effectLst/>
                <a:latin typeface="inherit"/>
              </a:rPr>
              <a:t>Trade Promotions Activities </a:t>
            </a:r>
            <a:endParaRPr lang="en-US" sz="2400" b="0" i="0" u="none" strike="noStrike" dirty="0">
              <a:solidFill>
                <a:srgbClr val="000000"/>
              </a:solidFill>
              <a:effectLst/>
              <a:latin typeface="Almarai"/>
            </a:endParaRPr>
          </a:p>
          <a:p>
            <a:endParaRPr lang="ar-EG" sz="2800" b="0" i="0" u="none" strike="noStrike" dirty="0">
              <a:solidFill>
                <a:srgbClr val="000000"/>
              </a:solidFill>
              <a:effectLst/>
              <a:latin typeface="Almarai"/>
            </a:endParaRPr>
          </a:p>
        </p:txBody>
      </p:sp>
      <p:pic>
        <p:nvPicPr>
          <p:cNvPr id="49" name="Graphic 48">
            <a:extLst>
              <a:ext uri="{FF2B5EF4-FFF2-40B4-BE49-F238E27FC236}">
                <a16:creationId xmlns:a16="http://schemas.microsoft.com/office/drawing/2014/main" id="{C965FC7B-8851-6B44-3008-EA0D0FCA1BF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36980BFE-CC5E-C86C-D1DD-4289FBC2276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62789EA5-2E4D-2DA7-C853-2CA52B72B8A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BF5FB10B-4A8F-56BB-D879-B9593D41D35D}"/>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FDB02147-B7B1-A64D-FF23-20ABF60B69FD}"/>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345C193A-86B9-501B-214C-90676C96EF55}"/>
              </a:ext>
            </a:extLst>
          </p:cNvPr>
          <p:cNvSpPr txBox="1"/>
          <p:nvPr/>
        </p:nvSpPr>
        <p:spPr>
          <a:xfrm rot="20571417">
            <a:off x="-75618" y="4479532"/>
            <a:ext cx="1936620" cy="523220"/>
          </a:xfrm>
          <a:prstGeom prst="rect">
            <a:avLst/>
          </a:prstGeom>
        </p:spPr>
        <p:style>
          <a:lnRef idx="1">
            <a:schemeClr val="accent4"/>
          </a:lnRef>
          <a:fillRef idx="2">
            <a:schemeClr val="accent4"/>
          </a:fillRef>
          <a:effectRef idx="1">
            <a:schemeClr val="accent4"/>
          </a:effectRef>
          <a:fontRef idx="minor">
            <a:schemeClr val="dk1"/>
          </a:fontRef>
        </p:style>
        <p:txBody>
          <a:bodyPr wrap="none" rtlCol="0">
            <a:spAutoFit/>
          </a:bodyPr>
          <a:lstStyle/>
          <a:p>
            <a:r>
              <a:rPr lang="en-US" sz="2800" b="1" dirty="0"/>
              <a:t>Live session</a:t>
            </a:r>
          </a:p>
        </p:txBody>
      </p:sp>
      <p:sp>
        <p:nvSpPr>
          <p:cNvPr id="8" name="TextBox 7">
            <a:extLst>
              <a:ext uri="{FF2B5EF4-FFF2-40B4-BE49-F238E27FC236}">
                <a16:creationId xmlns:a16="http://schemas.microsoft.com/office/drawing/2014/main" id="{2EB7F8A2-3B76-E5F6-9E63-EB9778F996D5}"/>
              </a:ext>
            </a:extLst>
          </p:cNvPr>
          <p:cNvSpPr txBox="1"/>
          <p:nvPr/>
        </p:nvSpPr>
        <p:spPr>
          <a:xfrm rot="20571417">
            <a:off x="-108917" y="1898268"/>
            <a:ext cx="1808508" cy="523220"/>
          </a:xfrm>
          <a:prstGeom prst="rect">
            <a:avLst/>
          </a:prstGeom>
        </p:spPr>
        <p:style>
          <a:lnRef idx="1">
            <a:schemeClr val="accent2"/>
          </a:lnRef>
          <a:fillRef idx="2">
            <a:schemeClr val="accent2"/>
          </a:fillRef>
          <a:effectRef idx="1">
            <a:schemeClr val="accent2"/>
          </a:effectRef>
          <a:fontRef idx="minor">
            <a:schemeClr val="dk1"/>
          </a:fontRef>
        </p:style>
        <p:txBody>
          <a:bodyPr wrap="none" rtlCol="0">
            <a:spAutoFit/>
          </a:bodyPr>
          <a:lstStyle/>
          <a:p>
            <a:r>
              <a:rPr lang="en-US" sz="2800" b="1" dirty="0"/>
              <a:t>Case Study</a:t>
            </a:r>
          </a:p>
        </p:txBody>
      </p:sp>
    </p:spTree>
    <p:extLst>
      <p:ext uri="{BB962C8B-B14F-4D97-AF65-F5344CB8AC3E}">
        <p14:creationId xmlns:p14="http://schemas.microsoft.com/office/powerpoint/2010/main" val="20333458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35DD00-39A9-AF65-A401-3E3CCD9A1B14}"/>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FCB94071-BEAF-5C73-9E5A-C9A68DF542CC}"/>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25" name="Rectangle: Rounded Corners 24">
            <a:extLst>
              <a:ext uri="{FF2B5EF4-FFF2-40B4-BE49-F238E27FC236}">
                <a16:creationId xmlns:a16="http://schemas.microsoft.com/office/drawing/2014/main" id="{F6724927-E4E0-B6C7-9CF9-0292FE1E5C3A}"/>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3F772C6-9B81-923C-9E59-9202797C3912}"/>
              </a:ext>
            </a:extLst>
          </p:cNvPr>
          <p:cNvSpPr txBox="1"/>
          <p:nvPr/>
        </p:nvSpPr>
        <p:spPr>
          <a:xfrm>
            <a:off x="1986137" y="437584"/>
            <a:ext cx="5245935"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Principles of Crisis Response</a:t>
            </a:r>
          </a:p>
        </p:txBody>
      </p:sp>
      <p:sp>
        <p:nvSpPr>
          <p:cNvPr id="5" name="Rectangle 4">
            <a:extLst>
              <a:ext uri="{FF2B5EF4-FFF2-40B4-BE49-F238E27FC236}">
                <a16:creationId xmlns:a16="http://schemas.microsoft.com/office/drawing/2014/main" id="{5BEBAEA1-1AB2-896F-63D8-57F42CEC4531}"/>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a:extLst>
              <a:ext uri="{FF2B5EF4-FFF2-40B4-BE49-F238E27FC236}">
                <a16:creationId xmlns:a16="http://schemas.microsoft.com/office/drawing/2014/main" id="{AF447BF2-614E-5D7D-4344-EAAEF39149DE}"/>
              </a:ext>
            </a:extLst>
          </p:cNvPr>
          <p:cNvSpPr txBox="1"/>
          <p:nvPr/>
        </p:nvSpPr>
        <p:spPr>
          <a:xfrm>
            <a:off x="1688798" y="1644410"/>
            <a:ext cx="9782768" cy="523220"/>
          </a:xfrm>
          <a:prstGeom prst="rect">
            <a:avLst/>
          </a:prstGeom>
          <a:noFill/>
        </p:spPr>
        <p:txBody>
          <a:bodyPr wrap="square" rtlCol="0">
            <a:spAutoFit/>
          </a:bodyPr>
          <a:lstStyle/>
          <a:p>
            <a:pPr algn="just"/>
            <a:r>
              <a:rPr lang="en-US" sz="2500" b="1" dirty="0">
                <a:solidFill>
                  <a:srgbClr val="2D3956"/>
                </a:solidFill>
                <a:latin typeface="Tajawal ExtraBold" panose="00000800000000000000" pitchFamily="2" charset="-78"/>
                <a:cs typeface="Tajawal ExtraBold" panose="00000800000000000000" pitchFamily="2" charset="-78"/>
              </a:rPr>
              <a:t>Johnson &amp; Johnson case study </a:t>
            </a:r>
            <a:r>
              <a:rPr lang="ar-EG" sz="2800" b="1" i="0" u="none" strike="noStrike" dirty="0">
                <a:solidFill>
                  <a:srgbClr val="000080"/>
                </a:solidFill>
                <a:effectLst/>
                <a:latin typeface="inherit"/>
              </a:rPr>
              <a:t>تعّلم من شركة جونسون</a:t>
            </a:r>
            <a:endParaRPr kumimoji="0" lang="en-US" altLang="en-US" sz="2800" b="1" i="0" u="none" strike="noStrike" cap="none" normalizeH="0" baseline="0" dirty="0">
              <a:ln>
                <a:noFill/>
              </a:ln>
              <a:solidFill>
                <a:srgbClr val="000000"/>
              </a:solidFill>
              <a:effectLst/>
              <a:latin typeface="inherit"/>
            </a:endParaRPr>
          </a:p>
        </p:txBody>
      </p:sp>
      <p:pic>
        <p:nvPicPr>
          <p:cNvPr id="49" name="Graphic 48">
            <a:extLst>
              <a:ext uri="{FF2B5EF4-FFF2-40B4-BE49-F238E27FC236}">
                <a16:creationId xmlns:a16="http://schemas.microsoft.com/office/drawing/2014/main" id="{8458D0DA-B90A-E88E-49FA-71EB0FD04DFC}"/>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2E03548D-31FA-547F-F7BE-41935EA3B4C8}"/>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9AD587FE-3C8A-C733-0E76-C83327BF974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3FF34FD2-ABCD-821B-9DA8-98B24709CC98}"/>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7A6E06D0-00E8-5132-805A-4E26C638F0EB}"/>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47AA3B43-4C76-CA23-562F-C209FEC35EE2}"/>
              </a:ext>
            </a:extLst>
          </p:cNvPr>
          <p:cNvSpPr txBox="1"/>
          <p:nvPr/>
        </p:nvSpPr>
        <p:spPr>
          <a:xfrm rot="20571417">
            <a:off x="-75618" y="4479532"/>
            <a:ext cx="1936620" cy="523220"/>
          </a:xfrm>
          <a:prstGeom prst="rect">
            <a:avLst/>
          </a:prstGeom>
        </p:spPr>
        <p:style>
          <a:lnRef idx="1">
            <a:schemeClr val="accent4"/>
          </a:lnRef>
          <a:fillRef idx="2">
            <a:schemeClr val="accent4"/>
          </a:fillRef>
          <a:effectRef idx="1">
            <a:schemeClr val="accent4"/>
          </a:effectRef>
          <a:fontRef idx="minor">
            <a:schemeClr val="dk1"/>
          </a:fontRef>
        </p:style>
        <p:txBody>
          <a:bodyPr wrap="none" rtlCol="0">
            <a:spAutoFit/>
          </a:bodyPr>
          <a:lstStyle/>
          <a:p>
            <a:r>
              <a:rPr lang="en-US" sz="2800" b="1" dirty="0"/>
              <a:t>Live session</a:t>
            </a:r>
          </a:p>
        </p:txBody>
      </p:sp>
      <p:sp>
        <p:nvSpPr>
          <p:cNvPr id="8" name="TextBox 7">
            <a:extLst>
              <a:ext uri="{FF2B5EF4-FFF2-40B4-BE49-F238E27FC236}">
                <a16:creationId xmlns:a16="http://schemas.microsoft.com/office/drawing/2014/main" id="{E27A3B95-62F3-3446-88CC-F4D53F6ED759}"/>
              </a:ext>
            </a:extLst>
          </p:cNvPr>
          <p:cNvSpPr txBox="1"/>
          <p:nvPr/>
        </p:nvSpPr>
        <p:spPr>
          <a:xfrm rot="20571417">
            <a:off x="-108917" y="1898268"/>
            <a:ext cx="1808508" cy="523220"/>
          </a:xfrm>
          <a:prstGeom prst="rect">
            <a:avLst/>
          </a:prstGeom>
        </p:spPr>
        <p:style>
          <a:lnRef idx="1">
            <a:schemeClr val="accent2"/>
          </a:lnRef>
          <a:fillRef idx="2">
            <a:schemeClr val="accent2"/>
          </a:fillRef>
          <a:effectRef idx="1">
            <a:schemeClr val="accent2"/>
          </a:effectRef>
          <a:fontRef idx="minor">
            <a:schemeClr val="dk1"/>
          </a:fontRef>
        </p:style>
        <p:txBody>
          <a:bodyPr wrap="none" rtlCol="0">
            <a:spAutoFit/>
          </a:bodyPr>
          <a:lstStyle/>
          <a:p>
            <a:r>
              <a:rPr lang="en-US" sz="2800" b="1" dirty="0"/>
              <a:t>Case Study</a:t>
            </a:r>
          </a:p>
        </p:txBody>
      </p:sp>
      <p:pic>
        <p:nvPicPr>
          <p:cNvPr id="5122" name="Picture 2" descr="1983) *In 1982 7 people in the Chicago area died from Tylenol capsules that were laced with potassium cyanide. The inci… | Medicine, Medical photos, Tylenol dosage">
            <a:extLst>
              <a:ext uri="{FF2B5EF4-FFF2-40B4-BE49-F238E27FC236}">
                <a16:creationId xmlns:a16="http://schemas.microsoft.com/office/drawing/2014/main" id="{10E5B604-7A2B-CC5B-0039-4C29B6A24DB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067396" y="2090785"/>
            <a:ext cx="3434356" cy="47672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284266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C48439-ADC5-15CF-2341-BBC3E00681B0}"/>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F84A7EE0-0A51-4527-A6B5-F63EE5678B51}"/>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25" name="Rectangle: Rounded Corners 24">
            <a:extLst>
              <a:ext uri="{FF2B5EF4-FFF2-40B4-BE49-F238E27FC236}">
                <a16:creationId xmlns:a16="http://schemas.microsoft.com/office/drawing/2014/main" id="{8643599E-B443-68A0-419C-D8471B7D8B4F}"/>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966E998-7755-6662-51D5-10E914AA8A7E}"/>
              </a:ext>
            </a:extLst>
          </p:cNvPr>
          <p:cNvSpPr txBox="1"/>
          <p:nvPr/>
        </p:nvSpPr>
        <p:spPr>
          <a:xfrm>
            <a:off x="1986137" y="437584"/>
            <a:ext cx="5245935"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Principles of Crisis Response</a:t>
            </a:r>
          </a:p>
        </p:txBody>
      </p:sp>
      <p:sp>
        <p:nvSpPr>
          <p:cNvPr id="5" name="Rectangle 4">
            <a:extLst>
              <a:ext uri="{FF2B5EF4-FFF2-40B4-BE49-F238E27FC236}">
                <a16:creationId xmlns:a16="http://schemas.microsoft.com/office/drawing/2014/main" id="{B993B1D2-3164-1C7A-465E-FFC0D3B75457}"/>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a:extLst>
              <a:ext uri="{FF2B5EF4-FFF2-40B4-BE49-F238E27FC236}">
                <a16:creationId xmlns:a16="http://schemas.microsoft.com/office/drawing/2014/main" id="{7ACD3247-4905-9C5E-4810-FDFF40F1A516}"/>
              </a:ext>
            </a:extLst>
          </p:cNvPr>
          <p:cNvSpPr txBox="1"/>
          <p:nvPr/>
        </p:nvSpPr>
        <p:spPr>
          <a:xfrm>
            <a:off x="1503681" y="1644410"/>
            <a:ext cx="10157888" cy="4401205"/>
          </a:xfrm>
          <a:prstGeom prst="rect">
            <a:avLst/>
          </a:prstGeom>
          <a:noFill/>
        </p:spPr>
        <p:txBody>
          <a:bodyPr wrap="square" rtlCol="0">
            <a:spAutoFit/>
          </a:bodyPr>
          <a:lstStyle/>
          <a:p>
            <a:pPr algn="just"/>
            <a:r>
              <a:rPr lang="en-US" sz="2500" b="1" dirty="0">
                <a:solidFill>
                  <a:srgbClr val="2D3956"/>
                </a:solidFill>
                <a:latin typeface="Tajawal ExtraBold" panose="00000800000000000000" pitchFamily="2" charset="-78"/>
                <a:cs typeface="Tajawal ExtraBold" panose="00000800000000000000" pitchFamily="2" charset="-78"/>
              </a:rPr>
              <a:t>Johnson &amp; Johnson case study </a:t>
            </a:r>
            <a:r>
              <a:rPr lang="ar-EG" sz="2800" b="1" i="0" u="none" strike="noStrike" dirty="0">
                <a:solidFill>
                  <a:srgbClr val="000080"/>
                </a:solidFill>
                <a:effectLst/>
                <a:latin typeface="inherit"/>
              </a:rPr>
              <a:t>تعّلم من شركة جونسون</a:t>
            </a:r>
            <a:endParaRPr kumimoji="0" lang="en-US" altLang="en-US" sz="2800" b="1" i="0" u="none" strike="noStrike" cap="none" normalizeH="0" baseline="0" dirty="0">
              <a:ln>
                <a:noFill/>
              </a:ln>
              <a:solidFill>
                <a:srgbClr val="000000"/>
              </a:solidFill>
              <a:effectLst/>
              <a:latin typeface="inherit"/>
            </a:endParaRPr>
          </a:p>
          <a:p>
            <a:pPr algn="r" rtl="1" fontAlgn="base"/>
            <a:r>
              <a:rPr kumimoji="0" lang="ar-SA" altLang="en-US" sz="3200" b="1" i="0" u="none" strike="noStrike" cap="none" normalizeH="0" baseline="0" dirty="0">
                <a:ln>
                  <a:noFill/>
                </a:ln>
                <a:solidFill>
                  <a:srgbClr val="FF0000"/>
                </a:solidFill>
                <a:effectLst/>
                <a:latin typeface="inherit"/>
                <a:cs typeface="Arial" panose="020B0604020202020204" pitchFamily="34" charset="0"/>
              </a:rPr>
              <a:t>خطوات التعافي من الأزمة</a:t>
            </a:r>
            <a:br>
              <a:rPr kumimoji="0" lang="en-US" altLang="en-US" sz="2800" b="0" i="0" u="none" strike="noStrike" cap="none" normalizeH="0" baseline="0" dirty="0">
                <a:ln>
                  <a:noFill/>
                </a:ln>
                <a:solidFill>
                  <a:srgbClr val="000000"/>
                </a:solidFill>
                <a:effectLst/>
                <a:latin typeface="Almarai"/>
              </a:rPr>
            </a:br>
            <a:r>
              <a:rPr lang="ar-EG" sz="2400" b="1" i="0" u="none" strike="noStrike" dirty="0">
                <a:solidFill>
                  <a:srgbClr val="000080"/>
                </a:solidFill>
                <a:effectLst/>
                <a:latin typeface="inherit"/>
              </a:rPr>
              <a:t>شهر يناير</a:t>
            </a:r>
            <a:endParaRPr lang="ar-EG" sz="2400" b="0" i="0" u="none" strike="noStrike" dirty="0">
              <a:solidFill>
                <a:srgbClr val="000000"/>
              </a:solidFill>
              <a:effectLst/>
              <a:latin typeface="Almarai"/>
            </a:endParaRPr>
          </a:p>
          <a:p>
            <a:pPr algn="r" rtl="1" fontAlgn="base">
              <a:buFont typeface="Arial" panose="020B0604020202020204" pitchFamily="34" charset="0"/>
              <a:buChar char="•"/>
            </a:pPr>
            <a:r>
              <a:rPr lang="ar-EG" sz="2400" b="1" i="0" dirty="0">
                <a:solidFill>
                  <a:srgbClr val="444444"/>
                </a:solidFill>
                <a:effectLst/>
                <a:latin typeface="inherit"/>
              </a:rPr>
              <a:t>بدأت الشركة في العودة لأنشطتها الإعلانية العادية وعادت بإعلان من 3 نسخ.</a:t>
            </a:r>
            <a:endParaRPr lang="ar-EG" sz="2400" b="0" i="0" dirty="0">
              <a:solidFill>
                <a:srgbClr val="444444"/>
              </a:solidFill>
              <a:effectLst/>
              <a:latin typeface="inherit"/>
            </a:endParaRPr>
          </a:p>
          <a:p>
            <a:pPr algn="r" rtl="1" fontAlgn="base"/>
            <a:r>
              <a:rPr lang="ar-EG" sz="2400" b="1" i="0" u="none" strike="noStrike" dirty="0">
                <a:solidFill>
                  <a:srgbClr val="000000"/>
                </a:solidFill>
                <a:effectLst/>
                <a:latin typeface="inherit"/>
              </a:rPr>
              <a:t>النسخة الأولى : كانت لمستهلكين يتحدثون عن حادث التلاعب.</a:t>
            </a:r>
            <a:endParaRPr lang="ar-EG" sz="2400" b="0" i="0" u="none" strike="noStrike" dirty="0">
              <a:solidFill>
                <a:srgbClr val="000000"/>
              </a:solidFill>
              <a:effectLst/>
              <a:latin typeface="Almarai"/>
            </a:endParaRPr>
          </a:p>
          <a:p>
            <a:pPr algn="r" rtl="1" fontAlgn="base"/>
            <a:r>
              <a:rPr lang="ar-EG" sz="2400" b="1" i="0" u="none" strike="noStrike" dirty="0">
                <a:solidFill>
                  <a:srgbClr val="000000"/>
                </a:solidFill>
                <a:effectLst/>
                <a:latin typeface="inherit"/>
              </a:rPr>
              <a:t>النسخة الثانية: أتوا بمستهلكين سابقين ظهروا في إعلانات سابقة ليؤكدوا استمرار ثقتهم في </a:t>
            </a:r>
            <a:r>
              <a:rPr lang="ar-EG" sz="2400" b="1" i="0" u="none" strike="noStrike" dirty="0" err="1">
                <a:solidFill>
                  <a:srgbClr val="000000"/>
                </a:solidFill>
                <a:effectLst/>
                <a:latin typeface="inherit"/>
              </a:rPr>
              <a:t>تايلنول</a:t>
            </a:r>
            <a:r>
              <a:rPr lang="ar-EG" sz="2400" b="1" i="0" u="none" strike="noStrike" dirty="0">
                <a:solidFill>
                  <a:srgbClr val="000000"/>
                </a:solidFill>
                <a:effectLst/>
                <a:latin typeface="inherit"/>
              </a:rPr>
              <a:t>.</a:t>
            </a:r>
            <a:endParaRPr lang="ar-EG" sz="2400" b="0" i="0" u="none" strike="noStrike" dirty="0">
              <a:solidFill>
                <a:srgbClr val="000000"/>
              </a:solidFill>
              <a:effectLst/>
              <a:latin typeface="Almarai"/>
            </a:endParaRPr>
          </a:p>
          <a:p>
            <a:pPr algn="r" rtl="1" fontAlgn="base"/>
            <a:r>
              <a:rPr lang="ar-EG" sz="2400" b="1" i="0" u="none" strike="noStrike" dirty="0">
                <a:solidFill>
                  <a:srgbClr val="000000"/>
                </a:solidFill>
                <a:effectLst/>
                <a:latin typeface="inherit"/>
              </a:rPr>
              <a:t>النسخة الثالثة: لمستهلكين عاديين يؤكدوا استمرار ثقتهم في </a:t>
            </a:r>
            <a:r>
              <a:rPr lang="ar-EG" sz="2400" b="1" i="0" u="none" strike="noStrike" dirty="0" err="1">
                <a:solidFill>
                  <a:srgbClr val="000000"/>
                </a:solidFill>
                <a:effectLst/>
                <a:latin typeface="inherit"/>
              </a:rPr>
              <a:t>تايلنول</a:t>
            </a:r>
            <a:r>
              <a:rPr lang="ar-EG" sz="2400" b="1" i="0" u="none" strike="noStrike" dirty="0">
                <a:solidFill>
                  <a:srgbClr val="000000"/>
                </a:solidFill>
                <a:effectLst/>
                <a:latin typeface="inherit"/>
              </a:rPr>
              <a:t> لأن المستشفيات لازالت تثق فيه.</a:t>
            </a:r>
            <a:endParaRPr lang="ar-EG" sz="2400" b="0" i="0" u="none" strike="noStrike" dirty="0">
              <a:solidFill>
                <a:srgbClr val="000000"/>
              </a:solidFill>
              <a:effectLst/>
              <a:latin typeface="Almarai"/>
            </a:endParaRPr>
          </a:p>
          <a:p>
            <a:pPr algn="r" rtl="1" fontAlgn="base"/>
            <a:r>
              <a:rPr lang="ar-EG" sz="2400" b="1" i="0" u="none" strike="noStrike" dirty="0">
                <a:solidFill>
                  <a:srgbClr val="000000"/>
                </a:solidFill>
                <a:effectLst/>
                <a:latin typeface="inherit"/>
              </a:rPr>
              <a:t>معدل تذكر الإعلانات السابقة </a:t>
            </a:r>
            <a:r>
              <a:rPr lang="en-US" sz="2400" b="1" i="0" u="none" strike="noStrike" dirty="0">
                <a:solidFill>
                  <a:srgbClr val="000000"/>
                </a:solidFill>
                <a:effectLst/>
                <a:latin typeface="inherit"/>
              </a:rPr>
              <a:t>Ad Recall  </a:t>
            </a:r>
            <a:r>
              <a:rPr lang="ar-EG" sz="2400" b="1" i="0" u="none" strike="noStrike" dirty="0">
                <a:solidFill>
                  <a:srgbClr val="000000"/>
                </a:solidFill>
                <a:effectLst/>
                <a:latin typeface="inherit"/>
              </a:rPr>
              <a:t>كان من ضمن أعلى المعدلات المقاسة من قبل شركة </a:t>
            </a:r>
            <a:r>
              <a:rPr lang="en-US" sz="2400" b="1" i="0" u="none" strike="noStrike" dirty="0">
                <a:solidFill>
                  <a:srgbClr val="000000"/>
                </a:solidFill>
                <a:effectLst/>
                <a:latin typeface="inherit"/>
              </a:rPr>
              <a:t>ASI  </a:t>
            </a:r>
            <a:r>
              <a:rPr lang="ar-EG" sz="2400" b="1" i="0" u="none" strike="noStrike" dirty="0">
                <a:solidFill>
                  <a:srgbClr val="000000"/>
                </a:solidFill>
                <a:effectLst/>
                <a:latin typeface="inherit"/>
              </a:rPr>
              <a:t>للبحوث التسويقية.</a:t>
            </a:r>
            <a:br>
              <a:rPr lang="ar-EG" sz="2400" b="0" i="0" u="none" strike="noStrike" dirty="0">
                <a:solidFill>
                  <a:srgbClr val="000000"/>
                </a:solidFill>
                <a:effectLst/>
                <a:latin typeface="Almarai"/>
              </a:rPr>
            </a:br>
            <a:r>
              <a:rPr lang="ar-EG" sz="2400" b="1" i="0" u="none" strike="noStrike" dirty="0">
                <a:solidFill>
                  <a:srgbClr val="000000"/>
                </a:solidFill>
                <a:effectLst/>
                <a:latin typeface="inherit"/>
              </a:rPr>
              <a:t>2-كانت الحملة الإعلانية مصحوبة بخصومات إضافية.</a:t>
            </a:r>
            <a:endParaRPr lang="ar-EG" sz="2400" b="0" i="0" u="none" strike="noStrike" dirty="0">
              <a:solidFill>
                <a:srgbClr val="000000"/>
              </a:solidFill>
              <a:effectLst/>
              <a:latin typeface="Almarai"/>
            </a:endParaRPr>
          </a:p>
          <a:p>
            <a:endParaRPr lang="ar-EG" sz="2800" b="0" i="0" u="none" strike="noStrike" dirty="0">
              <a:solidFill>
                <a:srgbClr val="000000"/>
              </a:solidFill>
              <a:effectLst/>
              <a:latin typeface="Almarai"/>
            </a:endParaRPr>
          </a:p>
        </p:txBody>
      </p:sp>
      <p:pic>
        <p:nvPicPr>
          <p:cNvPr id="49" name="Graphic 48">
            <a:extLst>
              <a:ext uri="{FF2B5EF4-FFF2-40B4-BE49-F238E27FC236}">
                <a16:creationId xmlns:a16="http://schemas.microsoft.com/office/drawing/2014/main" id="{936C97FB-59A9-33EE-904C-C557A9E2C43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BD8E6EEF-0802-245B-A961-2C290B4DE2A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CDE012DD-F067-2D9D-A780-378EEF010558}"/>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0D38C85E-8BCF-DB43-96F4-7DE0576AD98D}"/>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9BC65F16-D5B0-3838-F9F1-63C713A5537B}"/>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5970F062-04C7-CDAE-380D-91DB1B3E112A}"/>
              </a:ext>
            </a:extLst>
          </p:cNvPr>
          <p:cNvSpPr txBox="1"/>
          <p:nvPr/>
        </p:nvSpPr>
        <p:spPr>
          <a:xfrm rot="20571417">
            <a:off x="-75618" y="4479532"/>
            <a:ext cx="1936620" cy="523220"/>
          </a:xfrm>
          <a:prstGeom prst="rect">
            <a:avLst/>
          </a:prstGeom>
        </p:spPr>
        <p:style>
          <a:lnRef idx="1">
            <a:schemeClr val="accent4"/>
          </a:lnRef>
          <a:fillRef idx="2">
            <a:schemeClr val="accent4"/>
          </a:fillRef>
          <a:effectRef idx="1">
            <a:schemeClr val="accent4"/>
          </a:effectRef>
          <a:fontRef idx="minor">
            <a:schemeClr val="dk1"/>
          </a:fontRef>
        </p:style>
        <p:txBody>
          <a:bodyPr wrap="none" rtlCol="0">
            <a:spAutoFit/>
          </a:bodyPr>
          <a:lstStyle/>
          <a:p>
            <a:r>
              <a:rPr lang="en-US" sz="2800" b="1" dirty="0"/>
              <a:t>Live session</a:t>
            </a:r>
          </a:p>
        </p:txBody>
      </p:sp>
      <p:sp>
        <p:nvSpPr>
          <p:cNvPr id="8" name="TextBox 7">
            <a:extLst>
              <a:ext uri="{FF2B5EF4-FFF2-40B4-BE49-F238E27FC236}">
                <a16:creationId xmlns:a16="http://schemas.microsoft.com/office/drawing/2014/main" id="{44D6FD72-D54C-4BA3-B064-712937B99685}"/>
              </a:ext>
            </a:extLst>
          </p:cNvPr>
          <p:cNvSpPr txBox="1"/>
          <p:nvPr/>
        </p:nvSpPr>
        <p:spPr>
          <a:xfrm rot="20571417">
            <a:off x="-108917" y="1898268"/>
            <a:ext cx="1808508" cy="523220"/>
          </a:xfrm>
          <a:prstGeom prst="rect">
            <a:avLst/>
          </a:prstGeom>
        </p:spPr>
        <p:style>
          <a:lnRef idx="1">
            <a:schemeClr val="accent2"/>
          </a:lnRef>
          <a:fillRef idx="2">
            <a:schemeClr val="accent2"/>
          </a:fillRef>
          <a:effectRef idx="1">
            <a:schemeClr val="accent2"/>
          </a:effectRef>
          <a:fontRef idx="minor">
            <a:schemeClr val="dk1"/>
          </a:fontRef>
        </p:style>
        <p:txBody>
          <a:bodyPr wrap="none" rtlCol="0">
            <a:spAutoFit/>
          </a:bodyPr>
          <a:lstStyle/>
          <a:p>
            <a:r>
              <a:rPr lang="en-US" sz="2800" b="1" dirty="0"/>
              <a:t>Case Study</a:t>
            </a:r>
          </a:p>
        </p:txBody>
      </p:sp>
    </p:spTree>
    <p:extLst>
      <p:ext uri="{BB962C8B-B14F-4D97-AF65-F5344CB8AC3E}">
        <p14:creationId xmlns:p14="http://schemas.microsoft.com/office/powerpoint/2010/main" val="25395310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5F5C0A-392D-C4C7-7BFC-8879042B6FCD}"/>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D7182D08-B211-9F13-646D-96E7CF99BC86}"/>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25" name="Rectangle: Rounded Corners 24">
            <a:extLst>
              <a:ext uri="{FF2B5EF4-FFF2-40B4-BE49-F238E27FC236}">
                <a16:creationId xmlns:a16="http://schemas.microsoft.com/office/drawing/2014/main" id="{3766F82A-F804-1470-1511-FEC8205AF985}"/>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E973B4C-CC45-4502-354B-7C964389B466}"/>
              </a:ext>
            </a:extLst>
          </p:cNvPr>
          <p:cNvSpPr txBox="1"/>
          <p:nvPr/>
        </p:nvSpPr>
        <p:spPr>
          <a:xfrm>
            <a:off x="1986137" y="437584"/>
            <a:ext cx="5245935"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Principles of Crisis Response</a:t>
            </a:r>
          </a:p>
        </p:txBody>
      </p:sp>
      <p:sp>
        <p:nvSpPr>
          <p:cNvPr id="5" name="Rectangle 4">
            <a:extLst>
              <a:ext uri="{FF2B5EF4-FFF2-40B4-BE49-F238E27FC236}">
                <a16:creationId xmlns:a16="http://schemas.microsoft.com/office/drawing/2014/main" id="{11B3ABF8-E623-9311-A116-BAFF89F448A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a:extLst>
              <a:ext uri="{FF2B5EF4-FFF2-40B4-BE49-F238E27FC236}">
                <a16:creationId xmlns:a16="http://schemas.microsoft.com/office/drawing/2014/main" id="{E38C2757-D7A8-2462-2E48-87CAFEA089D6}"/>
              </a:ext>
            </a:extLst>
          </p:cNvPr>
          <p:cNvSpPr txBox="1"/>
          <p:nvPr/>
        </p:nvSpPr>
        <p:spPr>
          <a:xfrm>
            <a:off x="1688798" y="1644410"/>
            <a:ext cx="9782768" cy="3662541"/>
          </a:xfrm>
          <a:prstGeom prst="rect">
            <a:avLst/>
          </a:prstGeom>
          <a:noFill/>
        </p:spPr>
        <p:txBody>
          <a:bodyPr wrap="square" rtlCol="0">
            <a:spAutoFit/>
          </a:bodyPr>
          <a:lstStyle/>
          <a:p>
            <a:pPr algn="just"/>
            <a:r>
              <a:rPr lang="en-US" sz="2500" b="1" dirty="0">
                <a:solidFill>
                  <a:srgbClr val="2D3956"/>
                </a:solidFill>
                <a:latin typeface="Tajawal ExtraBold" panose="00000800000000000000" pitchFamily="2" charset="-78"/>
                <a:cs typeface="Tajawal ExtraBold" panose="00000800000000000000" pitchFamily="2" charset="-78"/>
              </a:rPr>
              <a:t>Johnson &amp; Johnson case study </a:t>
            </a:r>
            <a:r>
              <a:rPr lang="ar-EG" sz="2800" b="1" i="0" u="none" strike="noStrike" dirty="0">
                <a:solidFill>
                  <a:srgbClr val="000080"/>
                </a:solidFill>
                <a:effectLst/>
                <a:latin typeface="inherit"/>
              </a:rPr>
              <a:t>تعّلم من شركة جونسون</a:t>
            </a:r>
            <a:endParaRPr kumimoji="0" lang="en-US" altLang="en-US" sz="2800" b="1" i="0" u="none" strike="noStrike" cap="none" normalizeH="0" baseline="0" dirty="0">
              <a:ln>
                <a:noFill/>
              </a:ln>
              <a:solidFill>
                <a:srgbClr val="000000"/>
              </a:solidFill>
              <a:effectLst/>
              <a:latin typeface="inherit"/>
            </a:endParaRPr>
          </a:p>
          <a:p>
            <a:pPr algn="r" fontAlgn="base"/>
            <a:r>
              <a:rPr kumimoji="0" lang="ar-SA" altLang="en-US" sz="3200" b="1" i="0" u="none" strike="noStrike" cap="none" normalizeH="0" baseline="0" dirty="0">
                <a:ln>
                  <a:noFill/>
                </a:ln>
                <a:solidFill>
                  <a:srgbClr val="FF0000"/>
                </a:solidFill>
                <a:effectLst/>
                <a:latin typeface="inherit"/>
                <a:cs typeface="Arial" panose="020B0604020202020204" pitchFamily="34" charset="0"/>
              </a:rPr>
              <a:t>خطوات التعافي من الأزمة</a:t>
            </a:r>
            <a:br>
              <a:rPr kumimoji="0" lang="en-US" altLang="en-US" sz="2800" b="0" i="0" u="none" strike="noStrike" cap="none" normalizeH="0" baseline="0" dirty="0">
                <a:ln>
                  <a:noFill/>
                </a:ln>
                <a:solidFill>
                  <a:srgbClr val="000000"/>
                </a:solidFill>
                <a:effectLst/>
                <a:latin typeface="Almarai"/>
              </a:rPr>
            </a:br>
            <a:r>
              <a:rPr lang="ar-EG" sz="2400" b="1" i="0" u="none" strike="noStrike" dirty="0">
                <a:solidFill>
                  <a:srgbClr val="000080"/>
                </a:solidFill>
                <a:effectLst/>
                <a:latin typeface="inherit"/>
              </a:rPr>
              <a:t>شهر فبراير</a:t>
            </a:r>
            <a:endParaRPr lang="ar-EG" sz="2400" b="0" i="0" u="none" strike="noStrike" dirty="0">
              <a:solidFill>
                <a:srgbClr val="000000"/>
              </a:solidFill>
              <a:effectLst/>
              <a:latin typeface="Almarai"/>
            </a:endParaRPr>
          </a:p>
          <a:p>
            <a:pPr algn="r" rtl="1" fontAlgn="base"/>
            <a:r>
              <a:rPr lang="ar-EG" sz="2400" b="1" i="0" u="none" strike="noStrike" dirty="0">
                <a:solidFill>
                  <a:srgbClr val="000000"/>
                </a:solidFill>
                <a:effectLst/>
                <a:latin typeface="inherit"/>
              </a:rPr>
              <a:t>المفاجأة انه بحلول شهر فبراير 1983 عادت مبيعات </a:t>
            </a:r>
            <a:r>
              <a:rPr lang="ar-EG" sz="2400" b="1" i="0" u="none" strike="noStrike" dirty="0" err="1">
                <a:solidFill>
                  <a:srgbClr val="000000"/>
                </a:solidFill>
                <a:effectLst/>
                <a:latin typeface="inherit"/>
              </a:rPr>
              <a:t>تايلنول</a:t>
            </a:r>
            <a:r>
              <a:rPr lang="ar-EG" sz="2400" b="1" i="0" u="none" strike="noStrike" dirty="0">
                <a:solidFill>
                  <a:srgbClr val="000000"/>
                </a:solidFill>
                <a:effectLst/>
                <a:latin typeface="inherit"/>
              </a:rPr>
              <a:t> لنفس مستواها قبل الحادث و كأن شيئا لم يحدث.</a:t>
            </a:r>
            <a:br>
              <a:rPr lang="ar-EG" sz="2400" b="0" i="0" u="none" strike="noStrike" dirty="0">
                <a:solidFill>
                  <a:srgbClr val="000000"/>
                </a:solidFill>
                <a:effectLst/>
                <a:latin typeface="Almarai"/>
              </a:rPr>
            </a:br>
            <a:r>
              <a:rPr lang="ar-EG" sz="2400" b="1" i="0" u="none" strike="noStrike" dirty="0">
                <a:solidFill>
                  <a:srgbClr val="000000"/>
                </a:solidFill>
                <a:effectLst/>
                <a:latin typeface="inherit"/>
              </a:rPr>
              <a:t>و استمر </a:t>
            </a:r>
            <a:r>
              <a:rPr lang="ar-EG" sz="2400" b="1" i="0" u="none" strike="noStrike" dirty="0" err="1">
                <a:solidFill>
                  <a:srgbClr val="000000"/>
                </a:solidFill>
                <a:effectLst/>
                <a:latin typeface="inherit"/>
              </a:rPr>
              <a:t>تايلنول</a:t>
            </a:r>
            <a:r>
              <a:rPr lang="ar-EG" sz="2400" b="1" i="0" u="none" strike="noStrike" dirty="0">
                <a:solidFill>
                  <a:srgbClr val="000000"/>
                </a:solidFill>
                <a:effectLst/>
                <a:latin typeface="inherit"/>
              </a:rPr>
              <a:t> في النجاح والنمو حتى  وصلت مبيعاته في القرن الحالي مليار دولار كواحد من أعلى المسكنات مبيعا في أمريكا و العالم.</a:t>
            </a:r>
            <a:endParaRPr lang="ar-EG" sz="2400" b="0" i="0" u="none" strike="noStrike" dirty="0">
              <a:solidFill>
                <a:srgbClr val="000000"/>
              </a:solidFill>
              <a:effectLst/>
              <a:latin typeface="Almarai"/>
            </a:endParaRPr>
          </a:p>
          <a:p>
            <a:pPr algn="r" rtl="1" fontAlgn="base"/>
            <a:r>
              <a:rPr lang="ar-EG" sz="2400" b="1" i="0" u="none" strike="noStrike" dirty="0">
                <a:solidFill>
                  <a:srgbClr val="000000"/>
                </a:solidFill>
                <a:effectLst/>
                <a:latin typeface="inherit"/>
              </a:rPr>
              <a:t>  </a:t>
            </a:r>
            <a:r>
              <a:rPr lang="en-US" sz="2400" b="1" i="0" u="none" strike="noStrike" dirty="0">
                <a:solidFill>
                  <a:srgbClr val="000000"/>
                </a:solidFill>
                <a:effectLst/>
                <a:latin typeface="inherit"/>
              </a:rPr>
              <a:t>one billion dollar brand</a:t>
            </a:r>
            <a:endParaRPr lang="en-US" sz="2400" b="0" i="0" u="none" strike="noStrike" dirty="0">
              <a:solidFill>
                <a:srgbClr val="000000"/>
              </a:solidFill>
              <a:effectLst/>
              <a:latin typeface="Almarai"/>
            </a:endParaRPr>
          </a:p>
          <a:p>
            <a:endParaRPr lang="ar-EG" sz="2800" b="0" i="0" u="none" strike="noStrike" dirty="0">
              <a:solidFill>
                <a:srgbClr val="000000"/>
              </a:solidFill>
              <a:effectLst/>
              <a:latin typeface="Almarai"/>
            </a:endParaRPr>
          </a:p>
        </p:txBody>
      </p:sp>
      <p:pic>
        <p:nvPicPr>
          <p:cNvPr id="49" name="Graphic 48">
            <a:extLst>
              <a:ext uri="{FF2B5EF4-FFF2-40B4-BE49-F238E27FC236}">
                <a16:creationId xmlns:a16="http://schemas.microsoft.com/office/drawing/2014/main" id="{3D9ABB7C-78C6-AD9C-5B3E-21FB875D744A}"/>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18BCC182-61A3-6B3B-61E4-8855627DDBD8}"/>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945AE3C3-EE45-C50B-ADAB-2D53F5C7F40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AE2959F2-AAE6-B6D7-FFAD-508FFED16773}"/>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CB6ED57-CA18-5434-13C2-3DB79A040613}"/>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CC89B4FC-04F3-EB05-65F7-2024F3CF221A}"/>
              </a:ext>
            </a:extLst>
          </p:cNvPr>
          <p:cNvSpPr txBox="1"/>
          <p:nvPr/>
        </p:nvSpPr>
        <p:spPr>
          <a:xfrm rot="20571417">
            <a:off x="-75618" y="4479532"/>
            <a:ext cx="1936620" cy="523220"/>
          </a:xfrm>
          <a:prstGeom prst="rect">
            <a:avLst/>
          </a:prstGeom>
        </p:spPr>
        <p:style>
          <a:lnRef idx="1">
            <a:schemeClr val="accent4"/>
          </a:lnRef>
          <a:fillRef idx="2">
            <a:schemeClr val="accent4"/>
          </a:fillRef>
          <a:effectRef idx="1">
            <a:schemeClr val="accent4"/>
          </a:effectRef>
          <a:fontRef idx="minor">
            <a:schemeClr val="dk1"/>
          </a:fontRef>
        </p:style>
        <p:txBody>
          <a:bodyPr wrap="none" rtlCol="0">
            <a:spAutoFit/>
          </a:bodyPr>
          <a:lstStyle/>
          <a:p>
            <a:r>
              <a:rPr lang="en-US" sz="2800" b="1" dirty="0"/>
              <a:t>Live session</a:t>
            </a:r>
          </a:p>
        </p:txBody>
      </p:sp>
      <p:sp>
        <p:nvSpPr>
          <p:cNvPr id="8" name="TextBox 7">
            <a:extLst>
              <a:ext uri="{FF2B5EF4-FFF2-40B4-BE49-F238E27FC236}">
                <a16:creationId xmlns:a16="http://schemas.microsoft.com/office/drawing/2014/main" id="{75CCCC10-A38A-19BB-DB16-C1196E68BB0A}"/>
              </a:ext>
            </a:extLst>
          </p:cNvPr>
          <p:cNvSpPr txBox="1"/>
          <p:nvPr/>
        </p:nvSpPr>
        <p:spPr>
          <a:xfrm rot="20571417">
            <a:off x="-108917" y="1898268"/>
            <a:ext cx="1808508" cy="523220"/>
          </a:xfrm>
          <a:prstGeom prst="rect">
            <a:avLst/>
          </a:prstGeom>
        </p:spPr>
        <p:style>
          <a:lnRef idx="1">
            <a:schemeClr val="accent2"/>
          </a:lnRef>
          <a:fillRef idx="2">
            <a:schemeClr val="accent2"/>
          </a:fillRef>
          <a:effectRef idx="1">
            <a:schemeClr val="accent2"/>
          </a:effectRef>
          <a:fontRef idx="minor">
            <a:schemeClr val="dk1"/>
          </a:fontRef>
        </p:style>
        <p:txBody>
          <a:bodyPr wrap="none" rtlCol="0">
            <a:spAutoFit/>
          </a:bodyPr>
          <a:lstStyle/>
          <a:p>
            <a:r>
              <a:rPr lang="en-US" sz="2800" b="1" dirty="0"/>
              <a:t>Case Study</a:t>
            </a:r>
          </a:p>
        </p:txBody>
      </p:sp>
      <p:pic>
        <p:nvPicPr>
          <p:cNvPr id="4098" name="Picture 2">
            <a:extLst>
              <a:ext uri="{FF2B5EF4-FFF2-40B4-BE49-F238E27FC236}">
                <a16:creationId xmlns:a16="http://schemas.microsoft.com/office/drawing/2014/main" id="{B3DBCB66-5F2E-6A86-B6B8-AE84656CC21B}"/>
              </a:ext>
            </a:extLst>
          </p:cNvPr>
          <p:cNvPicPr>
            <a:picLocks noChangeAspect="1" noChangeArrowheads="1"/>
          </p:cNvPicPr>
          <p:nvPr/>
        </p:nvPicPr>
        <p:blipFill>
          <a:blip r:embed="rId8">
            <a:extLst>
              <a:ext uri="{BEBA8EAE-BF5A-486C-A8C5-ECC9F3942E4B}">
                <a14:imgProps xmlns:a14="http://schemas.microsoft.com/office/drawing/2010/main">
                  <a14:imgLayer r:embed="rId9">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2695600" y="4081769"/>
            <a:ext cx="3473995" cy="2802356"/>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92B34B70-6642-BDF0-8EB8-15BEA26A2896}"/>
              </a:ext>
            </a:extLst>
          </p:cNvPr>
          <p:cNvSpPr txBox="1"/>
          <p:nvPr/>
        </p:nvSpPr>
        <p:spPr>
          <a:xfrm>
            <a:off x="6302432" y="6249400"/>
            <a:ext cx="1859280" cy="369332"/>
          </a:xfrm>
          <a:prstGeom prst="rect">
            <a:avLst/>
          </a:prstGeom>
          <a:noFill/>
        </p:spPr>
        <p:txBody>
          <a:bodyPr wrap="square">
            <a:spAutoFit/>
          </a:bodyPr>
          <a:lstStyle/>
          <a:p>
            <a:r>
              <a:rPr lang="en-US" b="1" i="0" dirty="0">
                <a:solidFill>
                  <a:srgbClr val="C00000"/>
                </a:solidFill>
                <a:effectLst/>
                <a:latin typeface="Montserrat" panose="00000500000000000000" pitchFamily="2" charset="0"/>
              </a:rPr>
              <a:t>Sales Growth</a:t>
            </a:r>
            <a:endParaRPr lang="en-US" b="1" dirty="0">
              <a:solidFill>
                <a:srgbClr val="C00000"/>
              </a:solidFill>
            </a:endParaRPr>
          </a:p>
        </p:txBody>
      </p:sp>
    </p:spTree>
    <p:extLst>
      <p:ext uri="{BB962C8B-B14F-4D97-AF65-F5344CB8AC3E}">
        <p14:creationId xmlns:p14="http://schemas.microsoft.com/office/powerpoint/2010/main" val="3053121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CB9DF0-9647-295C-6AF5-DD1A927FC3C8}"/>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4D72E346-D69A-4B3B-3088-1C62FD36D8F6}"/>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25" name="Rectangle: Rounded Corners 24">
            <a:extLst>
              <a:ext uri="{FF2B5EF4-FFF2-40B4-BE49-F238E27FC236}">
                <a16:creationId xmlns:a16="http://schemas.microsoft.com/office/drawing/2014/main" id="{AEBC5C3B-B9E6-D01A-31FF-568F14AD4B74}"/>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43751AA-32EE-780E-41C9-A1DE13C26A5A}"/>
              </a:ext>
            </a:extLst>
          </p:cNvPr>
          <p:cNvSpPr txBox="1"/>
          <p:nvPr/>
        </p:nvSpPr>
        <p:spPr>
          <a:xfrm>
            <a:off x="1986137" y="437584"/>
            <a:ext cx="5245935"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Principles of Crisis Response</a:t>
            </a:r>
          </a:p>
        </p:txBody>
      </p:sp>
      <p:sp>
        <p:nvSpPr>
          <p:cNvPr id="5" name="Rectangle 4">
            <a:extLst>
              <a:ext uri="{FF2B5EF4-FFF2-40B4-BE49-F238E27FC236}">
                <a16:creationId xmlns:a16="http://schemas.microsoft.com/office/drawing/2014/main" id="{86430DEF-E1D0-8352-950A-82AA4B726AB1}"/>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a:extLst>
              <a:ext uri="{FF2B5EF4-FFF2-40B4-BE49-F238E27FC236}">
                <a16:creationId xmlns:a16="http://schemas.microsoft.com/office/drawing/2014/main" id="{9CE7C867-6FAD-72FD-9C41-CCE163E4BFF8}"/>
              </a:ext>
            </a:extLst>
          </p:cNvPr>
          <p:cNvSpPr txBox="1"/>
          <p:nvPr/>
        </p:nvSpPr>
        <p:spPr>
          <a:xfrm>
            <a:off x="1364043" y="1409042"/>
            <a:ext cx="10238444" cy="4832092"/>
          </a:xfrm>
          <a:prstGeom prst="rect">
            <a:avLst/>
          </a:prstGeom>
          <a:noFill/>
        </p:spPr>
        <p:txBody>
          <a:bodyPr wrap="square" rtlCol="0">
            <a:spAutoFit/>
          </a:bodyPr>
          <a:lstStyle/>
          <a:p>
            <a:pPr algn="just"/>
            <a:r>
              <a:rPr lang="en-US" sz="2500" b="1" dirty="0">
                <a:solidFill>
                  <a:srgbClr val="2D3956"/>
                </a:solidFill>
                <a:latin typeface="Tajawal ExtraBold" panose="00000800000000000000" pitchFamily="2" charset="-78"/>
                <a:cs typeface="Tajawal ExtraBold" panose="00000800000000000000" pitchFamily="2" charset="-78"/>
              </a:rPr>
              <a:t>Johnson &amp; Johnson case study </a:t>
            </a:r>
            <a:r>
              <a:rPr lang="ar-EG" sz="2800" b="1" i="0" u="none" strike="noStrike" dirty="0">
                <a:solidFill>
                  <a:srgbClr val="000080"/>
                </a:solidFill>
                <a:effectLst/>
                <a:latin typeface="inherit"/>
              </a:rPr>
              <a:t>تعّلم من شركة جونسون</a:t>
            </a:r>
            <a:endParaRPr kumimoji="0" lang="en-US" altLang="en-US" sz="2800" b="1" i="0" u="none" strike="noStrike" cap="none" normalizeH="0" baseline="0" dirty="0">
              <a:ln>
                <a:noFill/>
              </a:ln>
              <a:solidFill>
                <a:srgbClr val="000000"/>
              </a:solidFill>
              <a:effectLst/>
              <a:latin typeface="inherit"/>
            </a:endParaRPr>
          </a:p>
          <a:p>
            <a:pPr algn="r" rtl="1" fontAlgn="base"/>
            <a:r>
              <a:rPr kumimoji="0" lang="ar-SA" altLang="en-US" sz="3200" b="1" i="0" u="none" strike="noStrike" cap="none" normalizeH="0" baseline="0" dirty="0">
                <a:ln>
                  <a:noFill/>
                </a:ln>
                <a:solidFill>
                  <a:srgbClr val="FF0000"/>
                </a:solidFill>
                <a:effectLst/>
                <a:latin typeface="inherit"/>
                <a:cs typeface="Arial" panose="020B0604020202020204" pitchFamily="34" charset="0"/>
              </a:rPr>
              <a:t>خطوات التعافي من الأزمة</a:t>
            </a:r>
            <a:br>
              <a:rPr kumimoji="0" lang="en-US" altLang="en-US" sz="2800" b="0" i="0" u="none" strike="noStrike" cap="none" normalizeH="0" baseline="0" dirty="0">
                <a:ln>
                  <a:noFill/>
                </a:ln>
                <a:solidFill>
                  <a:srgbClr val="000000"/>
                </a:solidFill>
                <a:effectLst/>
                <a:latin typeface="Almarai"/>
              </a:rPr>
            </a:br>
            <a:r>
              <a:rPr lang="ar-EG" sz="2400" b="1" i="0" u="none" strike="noStrike" dirty="0">
                <a:solidFill>
                  <a:srgbClr val="000080"/>
                </a:solidFill>
                <a:effectLst/>
                <a:latin typeface="inherit"/>
              </a:rPr>
              <a:t>عند تحليل أسباب تخطي الأزمة للتعلًم منها،</a:t>
            </a:r>
            <a:r>
              <a:rPr lang="en-US" sz="2400" b="1" i="0" u="none" strike="noStrike" dirty="0">
                <a:solidFill>
                  <a:srgbClr val="000080"/>
                </a:solidFill>
                <a:effectLst/>
                <a:latin typeface="inherit"/>
              </a:rPr>
              <a:t> </a:t>
            </a:r>
            <a:r>
              <a:rPr lang="ar-EG" sz="2400" b="1" i="0" u="none" strike="noStrike" dirty="0">
                <a:solidFill>
                  <a:srgbClr val="000080"/>
                </a:solidFill>
                <a:effectLst/>
                <a:latin typeface="inherit"/>
              </a:rPr>
              <a:t>نجد أن أهم الأسباب كانت:</a:t>
            </a:r>
            <a:endParaRPr lang="ar-EG" sz="2400" b="0" i="0" u="none" strike="noStrike" dirty="0">
              <a:solidFill>
                <a:srgbClr val="333333"/>
              </a:solidFill>
              <a:effectLst/>
              <a:latin typeface="Almarai"/>
            </a:endParaRPr>
          </a:p>
          <a:p>
            <a:pPr algn="r" rtl="1" fontAlgn="base"/>
            <a:r>
              <a:rPr lang="ar-EG" sz="2400" b="1" i="0" u="none" strike="noStrike" dirty="0">
                <a:solidFill>
                  <a:srgbClr val="000000"/>
                </a:solidFill>
                <a:effectLst/>
                <a:latin typeface="inherit"/>
              </a:rPr>
              <a:t>1-سرعة ومهارة المسئولين في </a:t>
            </a:r>
            <a:r>
              <a:rPr lang="en-US" sz="2400" b="1" i="0" u="none" strike="noStrike" dirty="0">
                <a:solidFill>
                  <a:srgbClr val="FF0000"/>
                </a:solidFill>
                <a:effectLst/>
                <a:latin typeface="inherit"/>
              </a:rPr>
              <a:t>J&amp;J</a:t>
            </a:r>
            <a:r>
              <a:rPr lang="en-US" sz="2400" b="1" i="0" u="none" strike="noStrike" dirty="0">
                <a:solidFill>
                  <a:srgbClr val="000000"/>
                </a:solidFill>
                <a:effectLst/>
                <a:latin typeface="inherit"/>
              </a:rPr>
              <a:t> </a:t>
            </a:r>
            <a:r>
              <a:rPr lang="ar-EG" sz="2400" b="1" i="0" u="none" strike="noStrike" dirty="0">
                <a:solidFill>
                  <a:srgbClr val="000000"/>
                </a:solidFill>
                <a:effectLst/>
                <a:latin typeface="inherit"/>
              </a:rPr>
              <a:t>في التعامل مع الأزمة وشفافيتهم مع المستهلكين وتحملهم المسئولية و الالتزام بسحب المنتج و تبديله – رغم أن الحادث ليس بسبب الشركة</a:t>
            </a:r>
            <a:br>
              <a:rPr lang="ar-EG" sz="2400" b="0" i="0" u="none" strike="noStrike" dirty="0">
                <a:solidFill>
                  <a:srgbClr val="000000"/>
                </a:solidFill>
                <a:effectLst/>
                <a:latin typeface="Almarai"/>
              </a:rPr>
            </a:br>
            <a:r>
              <a:rPr lang="ar-EG" sz="2400" b="1" i="0" u="none" strike="noStrike" dirty="0">
                <a:solidFill>
                  <a:srgbClr val="000000"/>
                </a:solidFill>
                <a:effectLst/>
                <a:latin typeface="inherit"/>
              </a:rPr>
              <a:t>2 -السبب الآخر و الذي لا يقل أهمية  كان لقوة </a:t>
            </a:r>
            <a:r>
              <a:rPr lang="ar-EG" sz="2400" b="1" i="0" u="none" strike="noStrike" dirty="0" err="1">
                <a:solidFill>
                  <a:srgbClr val="000000"/>
                </a:solidFill>
                <a:effectLst/>
                <a:latin typeface="inherit"/>
              </a:rPr>
              <a:t>البراند</a:t>
            </a:r>
            <a:r>
              <a:rPr lang="ar-EG" sz="2400" b="1" i="0" u="none" strike="noStrike" dirty="0">
                <a:solidFill>
                  <a:srgbClr val="000000"/>
                </a:solidFill>
                <a:effectLst/>
                <a:latin typeface="inherit"/>
              </a:rPr>
              <a:t> من الأساس وبناء ثقة ملايين المستهلكين على مدار 20 عاماً قبل الحادث مما سهّل عودة الثقة وعودة </a:t>
            </a:r>
            <a:r>
              <a:rPr lang="ar-EG" sz="2400" b="1" i="0" u="none" strike="noStrike" dirty="0" err="1">
                <a:solidFill>
                  <a:srgbClr val="000000"/>
                </a:solidFill>
                <a:effectLst/>
                <a:latin typeface="inherit"/>
              </a:rPr>
              <a:t>البراند</a:t>
            </a:r>
            <a:r>
              <a:rPr lang="ar-EG" sz="2400" b="1" i="0" u="none" strike="noStrike" dirty="0">
                <a:solidFill>
                  <a:srgbClr val="000000"/>
                </a:solidFill>
                <a:effectLst/>
                <a:latin typeface="inherit"/>
              </a:rPr>
              <a:t> بسرعة و بقوة. </a:t>
            </a:r>
            <a:r>
              <a:rPr lang="en-US" sz="2400" b="1" i="0" u="none" strike="noStrike" dirty="0">
                <a:solidFill>
                  <a:srgbClr val="000000"/>
                </a:solidFill>
                <a:effectLst/>
                <a:latin typeface="inherit"/>
              </a:rPr>
              <a:t>Strong Brand Equity</a:t>
            </a:r>
            <a:endParaRPr lang="en-US" sz="2400" b="0" i="0" u="none" strike="noStrike" dirty="0">
              <a:solidFill>
                <a:srgbClr val="000000"/>
              </a:solidFill>
              <a:effectLst/>
              <a:latin typeface="Almarai"/>
            </a:endParaRPr>
          </a:p>
          <a:p>
            <a:pPr algn="r" rtl="1" fontAlgn="base"/>
            <a:r>
              <a:rPr lang="ar-EG" sz="2400" b="1" i="0" u="none" strike="noStrike" dirty="0">
                <a:solidFill>
                  <a:srgbClr val="000000"/>
                </a:solidFill>
                <a:effectLst/>
                <a:latin typeface="inherit"/>
              </a:rPr>
              <a:t>العديد من الشركات الأخرى فشلت في التعامل مع أزمات أقل كثيراً من أزمة تايلينول بسبب سوء التصرف و البطء في الاستجابة.</a:t>
            </a:r>
            <a:endParaRPr lang="ar-EG" sz="2400" b="0" i="0" u="none" strike="noStrike" dirty="0">
              <a:solidFill>
                <a:srgbClr val="000000"/>
              </a:solidFill>
              <a:effectLst/>
              <a:latin typeface="Almarai"/>
            </a:endParaRPr>
          </a:p>
          <a:p>
            <a:pPr algn="r" rtl="1" fontAlgn="base"/>
            <a:r>
              <a:rPr lang="ar-EG" sz="2800" b="1" i="0" u="none" strike="noStrike" dirty="0">
                <a:solidFill>
                  <a:srgbClr val="C00000"/>
                </a:solidFill>
                <a:effectLst/>
                <a:highlight>
                  <a:srgbClr val="D8D9D8"/>
                </a:highlight>
                <a:latin typeface="inherit"/>
              </a:rPr>
              <a:t>ورغم عدم وجود استراتيجية واحدة ثابتة لعلاج كل الأزمات التسويقية، فالثابت هو أهمية بناء براند قوي والتعامل مع الأزمات باهتمام وشفافية.</a:t>
            </a:r>
            <a:endParaRPr lang="ar-EG" sz="2800" b="0" i="0" u="none" strike="noStrike" dirty="0">
              <a:solidFill>
                <a:srgbClr val="C00000"/>
              </a:solidFill>
              <a:effectLst/>
              <a:highlight>
                <a:srgbClr val="D8D9D8"/>
              </a:highlight>
              <a:latin typeface="Almarai"/>
            </a:endParaRPr>
          </a:p>
        </p:txBody>
      </p:sp>
      <p:pic>
        <p:nvPicPr>
          <p:cNvPr id="49" name="Graphic 48">
            <a:extLst>
              <a:ext uri="{FF2B5EF4-FFF2-40B4-BE49-F238E27FC236}">
                <a16:creationId xmlns:a16="http://schemas.microsoft.com/office/drawing/2014/main" id="{E81F25E5-3AA7-166C-2BBE-61C68552A62D}"/>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14266C44-06FD-1AF9-252C-720C99E7AD8F}"/>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825642F9-F792-ED2E-85FB-58C680BADAAB}"/>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E9C12E9B-260E-0118-AF3B-9062D9EC61F1}"/>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5443E8A4-7B3F-A757-4C4B-29FEB861EFC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DA712EF8-EDF1-D4E4-AC4F-7538905A74B6}"/>
              </a:ext>
            </a:extLst>
          </p:cNvPr>
          <p:cNvSpPr txBox="1"/>
          <p:nvPr/>
        </p:nvSpPr>
        <p:spPr>
          <a:xfrm rot="20571417">
            <a:off x="-75618" y="4479532"/>
            <a:ext cx="1936620" cy="523220"/>
          </a:xfrm>
          <a:prstGeom prst="rect">
            <a:avLst/>
          </a:prstGeom>
        </p:spPr>
        <p:style>
          <a:lnRef idx="1">
            <a:schemeClr val="accent4"/>
          </a:lnRef>
          <a:fillRef idx="2">
            <a:schemeClr val="accent4"/>
          </a:fillRef>
          <a:effectRef idx="1">
            <a:schemeClr val="accent4"/>
          </a:effectRef>
          <a:fontRef idx="minor">
            <a:schemeClr val="dk1"/>
          </a:fontRef>
        </p:style>
        <p:txBody>
          <a:bodyPr wrap="none" rtlCol="0">
            <a:spAutoFit/>
          </a:bodyPr>
          <a:lstStyle/>
          <a:p>
            <a:r>
              <a:rPr lang="en-US" sz="2800" b="1" dirty="0"/>
              <a:t>Live session</a:t>
            </a:r>
          </a:p>
        </p:txBody>
      </p:sp>
      <p:sp>
        <p:nvSpPr>
          <p:cNvPr id="8" name="TextBox 7">
            <a:extLst>
              <a:ext uri="{FF2B5EF4-FFF2-40B4-BE49-F238E27FC236}">
                <a16:creationId xmlns:a16="http://schemas.microsoft.com/office/drawing/2014/main" id="{766E22EF-17BB-7BF8-B9F9-6EE9B3EA2CAA}"/>
              </a:ext>
            </a:extLst>
          </p:cNvPr>
          <p:cNvSpPr txBox="1"/>
          <p:nvPr/>
        </p:nvSpPr>
        <p:spPr>
          <a:xfrm rot="20571417">
            <a:off x="36936" y="2345500"/>
            <a:ext cx="1808508" cy="523220"/>
          </a:xfrm>
          <a:prstGeom prst="rect">
            <a:avLst/>
          </a:prstGeom>
        </p:spPr>
        <p:style>
          <a:lnRef idx="1">
            <a:schemeClr val="accent2"/>
          </a:lnRef>
          <a:fillRef idx="2">
            <a:schemeClr val="accent2"/>
          </a:fillRef>
          <a:effectRef idx="1">
            <a:schemeClr val="accent2"/>
          </a:effectRef>
          <a:fontRef idx="minor">
            <a:schemeClr val="dk1"/>
          </a:fontRef>
        </p:style>
        <p:txBody>
          <a:bodyPr wrap="none" rtlCol="0">
            <a:spAutoFit/>
          </a:bodyPr>
          <a:lstStyle/>
          <a:p>
            <a:r>
              <a:rPr lang="en-US" sz="2800" b="1" dirty="0"/>
              <a:t>Case Study</a:t>
            </a:r>
          </a:p>
        </p:txBody>
      </p:sp>
    </p:spTree>
    <p:extLst>
      <p:ext uri="{BB962C8B-B14F-4D97-AF65-F5344CB8AC3E}">
        <p14:creationId xmlns:p14="http://schemas.microsoft.com/office/powerpoint/2010/main" val="23523936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8F46A1-E3FB-0711-47FD-E8B0A0616975}"/>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5B43DB85-28ED-C9B0-18F8-B173EF112C60}"/>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25" name="Rectangle: Rounded Corners 24">
            <a:extLst>
              <a:ext uri="{FF2B5EF4-FFF2-40B4-BE49-F238E27FC236}">
                <a16:creationId xmlns:a16="http://schemas.microsoft.com/office/drawing/2014/main" id="{AAB346FB-B791-C8B3-51E1-9C48866772D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2715A7D-DE91-5CBD-A1F7-3F31B05A13AD}"/>
              </a:ext>
            </a:extLst>
          </p:cNvPr>
          <p:cNvSpPr txBox="1"/>
          <p:nvPr/>
        </p:nvSpPr>
        <p:spPr>
          <a:xfrm>
            <a:off x="1986137" y="437584"/>
            <a:ext cx="5245935"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Principles of Crisis Response</a:t>
            </a:r>
          </a:p>
        </p:txBody>
      </p:sp>
      <p:sp>
        <p:nvSpPr>
          <p:cNvPr id="5" name="Rectangle 4">
            <a:extLst>
              <a:ext uri="{FF2B5EF4-FFF2-40B4-BE49-F238E27FC236}">
                <a16:creationId xmlns:a16="http://schemas.microsoft.com/office/drawing/2014/main" id="{163F6E9B-9CFC-0BCD-EB80-B829797DA91C}"/>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a:extLst>
              <a:ext uri="{FF2B5EF4-FFF2-40B4-BE49-F238E27FC236}">
                <a16:creationId xmlns:a16="http://schemas.microsoft.com/office/drawing/2014/main" id="{FD43F263-6366-E607-A284-07A2F20DCF84}"/>
              </a:ext>
            </a:extLst>
          </p:cNvPr>
          <p:cNvSpPr txBox="1"/>
          <p:nvPr/>
        </p:nvSpPr>
        <p:spPr>
          <a:xfrm>
            <a:off x="1688798" y="1644410"/>
            <a:ext cx="9782768" cy="4370427"/>
          </a:xfrm>
          <a:prstGeom prst="rect">
            <a:avLst/>
          </a:prstGeom>
          <a:noFill/>
        </p:spPr>
        <p:txBody>
          <a:bodyPr wrap="square" rtlCol="0">
            <a:spAutoFit/>
          </a:bodyPr>
          <a:lstStyle/>
          <a:p>
            <a:pPr algn="just"/>
            <a:r>
              <a:rPr lang="en-US" sz="2500" b="1" i="1" dirty="0">
                <a:solidFill>
                  <a:srgbClr val="C00000"/>
                </a:solidFill>
                <a:latin typeface="Tajawal ExtraBold" panose="00000800000000000000" pitchFamily="2" charset="-78"/>
                <a:cs typeface="Tajawal ExtraBold" panose="00000800000000000000" pitchFamily="2" charset="-78"/>
              </a:rPr>
              <a:t>Fall back on your values. </a:t>
            </a:r>
          </a:p>
          <a:p>
            <a:pPr algn="just"/>
            <a:r>
              <a:rPr lang="en-US" sz="2500" b="1" dirty="0">
                <a:solidFill>
                  <a:srgbClr val="2D3956"/>
                </a:solidFill>
                <a:latin typeface="Tajawal ExtraBold" panose="00000800000000000000" pitchFamily="2" charset="-78"/>
                <a:cs typeface="Tajawal ExtraBold" panose="00000800000000000000" pitchFamily="2" charset="-78"/>
              </a:rPr>
              <a:t>Johnson &amp; Johnson case study</a:t>
            </a:r>
          </a:p>
          <a:p>
            <a:pPr algn="just"/>
            <a:r>
              <a:rPr lang="en-US" sz="2500" b="1" dirty="0">
                <a:solidFill>
                  <a:srgbClr val="2D3956"/>
                </a:solidFill>
                <a:latin typeface="Tajawal ExtraBold" panose="00000800000000000000" pitchFamily="2" charset="-78"/>
                <a:cs typeface="Tajawal ExtraBold" panose="00000800000000000000" pitchFamily="2" charset="-78"/>
                <a:hlinkClick r:id="rId2"/>
              </a:rPr>
              <a:t>https://www.ou.edu/deptcomm/dodjcc/groups/02C2/Johnson%20&amp;%20Johnson.htm</a:t>
            </a:r>
            <a:endParaRPr lang="ar-EG" sz="2500" b="1" dirty="0">
              <a:solidFill>
                <a:srgbClr val="2D3956"/>
              </a:solidFill>
              <a:latin typeface="Tajawal ExtraBold" panose="00000800000000000000" pitchFamily="2" charset="-78"/>
              <a:cs typeface="Tajawal ExtraBold" panose="00000800000000000000" pitchFamily="2" charset="-78"/>
            </a:endParaRPr>
          </a:p>
          <a:p>
            <a:pPr algn="just"/>
            <a:endParaRPr lang="ar-EG" sz="2500" b="1" dirty="0">
              <a:solidFill>
                <a:srgbClr val="2D3956"/>
              </a:solidFill>
              <a:latin typeface="Tajawal ExtraBold" panose="00000800000000000000" pitchFamily="2" charset="-78"/>
              <a:cs typeface="Tajawal ExtraBold" panose="00000800000000000000" pitchFamily="2" charset="-78"/>
            </a:endParaRPr>
          </a:p>
          <a:p>
            <a:pPr algn="just"/>
            <a:r>
              <a:rPr lang="en-US" sz="2500" b="1" dirty="0">
                <a:solidFill>
                  <a:srgbClr val="2D3956"/>
                </a:solidFill>
                <a:latin typeface="Tajawal ExtraBold" panose="00000800000000000000" pitchFamily="2" charset="-78"/>
                <a:cs typeface="Tajawal ExtraBold" panose="00000800000000000000" pitchFamily="2" charset="-78"/>
                <a:hlinkClick r:id="rId3"/>
              </a:rPr>
              <a:t>https://tamersalah.com/tylenol-pharmaceutical-case/</a:t>
            </a:r>
            <a:endParaRPr lang="en-US" sz="2500" b="1" dirty="0">
              <a:solidFill>
                <a:srgbClr val="2D3956"/>
              </a:solidFill>
              <a:latin typeface="Tajawal ExtraBold" panose="00000800000000000000" pitchFamily="2" charset="-78"/>
              <a:cs typeface="Tajawal ExtraBold" panose="00000800000000000000" pitchFamily="2" charset="-78"/>
            </a:endParaRPr>
          </a:p>
          <a:p>
            <a:pPr algn="just"/>
            <a:endParaRPr lang="en-US" sz="2500" b="1" dirty="0">
              <a:solidFill>
                <a:srgbClr val="2D3956"/>
              </a:solidFill>
              <a:latin typeface="Tajawal ExtraBold" panose="00000800000000000000" pitchFamily="2" charset="-78"/>
              <a:cs typeface="Tajawal ExtraBold" panose="00000800000000000000" pitchFamily="2" charset="-78"/>
            </a:endParaRPr>
          </a:p>
          <a:p>
            <a:pPr algn="just"/>
            <a:endParaRPr lang="en-US" sz="2500" b="1" dirty="0">
              <a:solidFill>
                <a:srgbClr val="2D3956"/>
              </a:solidFill>
              <a:latin typeface="Tajawal ExtraBold" panose="00000800000000000000" pitchFamily="2" charset="-78"/>
              <a:cs typeface="Tajawal ExtraBold" panose="00000800000000000000" pitchFamily="2" charset="-78"/>
            </a:endParaRPr>
          </a:p>
          <a:p>
            <a:pPr algn="just"/>
            <a:r>
              <a:rPr lang="en-US" sz="2500" b="1" dirty="0">
                <a:solidFill>
                  <a:srgbClr val="2D3956"/>
                </a:solidFill>
                <a:latin typeface="Tajawal ExtraBold" panose="00000800000000000000" pitchFamily="2" charset="-78"/>
                <a:cs typeface="Tajawal ExtraBold" panose="00000800000000000000" pitchFamily="2" charset="-78"/>
                <a:hlinkClick r:id="rId4"/>
              </a:rPr>
              <a:t>https://www.youtube.com/watch?v=l1R0EnzGB3I</a:t>
            </a:r>
            <a:endParaRPr lang="en-US" sz="2500" b="1" dirty="0">
              <a:solidFill>
                <a:srgbClr val="2D3956"/>
              </a:solidFill>
              <a:latin typeface="Tajawal ExtraBold" panose="00000800000000000000" pitchFamily="2" charset="-78"/>
              <a:cs typeface="Tajawal ExtraBold" panose="00000800000000000000" pitchFamily="2" charset="-78"/>
            </a:endParaRPr>
          </a:p>
          <a:p>
            <a:pPr algn="just"/>
            <a:r>
              <a:rPr lang="en-US" sz="2800" b="0" i="0" u="none" strike="noStrike" dirty="0">
                <a:solidFill>
                  <a:srgbClr val="FFFFFF"/>
                </a:solidFill>
                <a:effectLst/>
                <a:latin typeface="YouTube Noto"/>
                <a:hlinkClick r:id="rId5"/>
              </a:rPr>
              <a:t>https://youtu.be/n5tiQEUgW3c</a:t>
            </a:r>
            <a:endParaRPr lang="en-US" sz="2500" b="1" i="0" u="none" strike="noStrike" dirty="0">
              <a:solidFill>
                <a:srgbClr val="2D3956"/>
              </a:solidFill>
              <a:effectLst/>
              <a:latin typeface="YouTube Noto"/>
              <a:cs typeface="Tajawal ExtraBold" panose="00000800000000000000" pitchFamily="2" charset="-78"/>
            </a:endParaRPr>
          </a:p>
          <a:p>
            <a:pPr algn="just"/>
            <a:endParaRPr lang="ar-EG" sz="25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AD2E49B6-336F-B196-D06D-80BDFB732D91}"/>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E443F82F-764D-23A9-DA72-C51801541BA0}"/>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B1C11897-30CD-D51F-EA82-683FAAD00A3F}"/>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2C231EA7-626A-1785-FC52-AF622F0E9097}"/>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72DD9C42-E3E9-4617-92DC-81E23E373748}"/>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3894AADF-972B-E88E-2D8C-9DEBF8DFA376}"/>
              </a:ext>
            </a:extLst>
          </p:cNvPr>
          <p:cNvSpPr txBox="1"/>
          <p:nvPr/>
        </p:nvSpPr>
        <p:spPr>
          <a:xfrm rot="20571417">
            <a:off x="-75618" y="4479532"/>
            <a:ext cx="1936620" cy="523220"/>
          </a:xfrm>
          <a:prstGeom prst="rect">
            <a:avLst/>
          </a:prstGeom>
        </p:spPr>
        <p:style>
          <a:lnRef idx="1">
            <a:schemeClr val="accent4"/>
          </a:lnRef>
          <a:fillRef idx="2">
            <a:schemeClr val="accent4"/>
          </a:fillRef>
          <a:effectRef idx="1">
            <a:schemeClr val="accent4"/>
          </a:effectRef>
          <a:fontRef idx="minor">
            <a:schemeClr val="dk1"/>
          </a:fontRef>
        </p:style>
        <p:txBody>
          <a:bodyPr wrap="none" rtlCol="0">
            <a:spAutoFit/>
          </a:bodyPr>
          <a:lstStyle/>
          <a:p>
            <a:r>
              <a:rPr lang="en-US" sz="2800" b="1" dirty="0"/>
              <a:t>Live session</a:t>
            </a:r>
          </a:p>
        </p:txBody>
      </p:sp>
      <p:sp>
        <p:nvSpPr>
          <p:cNvPr id="8" name="TextBox 7">
            <a:extLst>
              <a:ext uri="{FF2B5EF4-FFF2-40B4-BE49-F238E27FC236}">
                <a16:creationId xmlns:a16="http://schemas.microsoft.com/office/drawing/2014/main" id="{2E868D46-DD2D-17E1-428B-E97F04C704E9}"/>
              </a:ext>
            </a:extLst>
          </p:cNvPr>
          <p:cNvSpPr txBox="1"/>
          <p:nvPr/>
        </p:nvSpPr>
        <p:spPr>
          <a:xfrm rot="20571417">
            <a:off x="-108917" y="1898268"/>
            <a:ext cx="1808508" cy="523220"/>
          </a:xfrm>
          <a:prstGeom prst="rect">
            <a:avLst/>
          </a:prstGeom>
        </p:spPr>
        <p:style>
          <a:lnRef idx="1">
            <a:schemeClr val="accent2"/>
          </a:lnRef>
          <a:fillRef idx="2">
            <a:schemeClr val="accent2"/>
          </a:fillRef>
          <a:effectRef idx="1">
            <a:schemeClr val="accent2"/>
          </a:effectRef>
          <a:fontRef idx="minor">
            <a:schemeClr val="dk1"/>
          </a:fontRef>
        </p:style>
        <p:txBody>
          <a:bodyPr wrap="none" rtlCol="0">
            <a:spAutoFit/>
          </a:bodyPr>
          <a:lstStyle/>
          <a:p>
            <a:r>
              <a:rPr lang="en-US" sz="2800" b="1" dirty="0"/>
              <a:t>Case Study</a:t>
            </a:r>
          </a:p>
        </p:txBody>
      </p:sp>
      <p:pic>
        <p:nvPicPr>
          <p:cNvPr id="6146" name="Picture 2" descr="Youtube - Free social media icons">
            <a:extLst>
              <a:ext uri="{FF2B5EF4-FFF2-40B4-BE49-F238E27FC236}">
                <a16:creationId xmlns:a16="http://schemas.microsoft.com/office/drawing/2014/main" id="{AE310857-91EC-567B-1B16-81F3372DA829}"/>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812472" y="4756951"/>
            <a:ext cx="876326" cy="8763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969628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245935"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Social Media Reach</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644410"/>
            <a:ext cx="4165737" cy="1308050"/>
          </a:xfrm>
          <a:prstGeom prst="rect">
            <a:avLst/>
          </a:prstGeom>
          <a:noFill/>
        </p:spPr>
        <p:txBody>
          <a:bodyPr wrap="square" rtlCol="0">
            <a:spAutoFit/>
          </a:bodyPr>
          <a:lstStyle/>
          <a:p>
            <a:pPr algn="just"/>
            <a:r>
              <a:rPr lang="en-US" sz="2500" b="1" dirty="0">
                <a:solidFill>
                  <a:srgbClr val="2D3956"/>
                </a:solidFill>
                <a:latin typeface="Tajawal ExtraBold" panose="00000800000000000000" pitchFamily="2" charset="-78"/>
                <a:cs typeface="Tajawal ExtraBold" panose="00000800000000000000" pitchFamily="2" charset="-78"/>
              </a:rPr>
              <a:t>Coca Cola’s </a:t>
            </a:r>
            <a:r>
              <a:rPr lang="en-US" sz="2500" b="1" dirty="0" err="1">
                <a:solidFill>
                  <a:srgbClr val="2D3956"/>
                </a:solidFill>
                <a:latin typeface="Tajawal ExtraBold" panose="00000800000000000000" pitchFamily="2" charset="-78"/>
                <a:cs typeface="Tajawal ExtraBold" panose="00000800000000000000" pitchFamily="2" charset="-78"/>
              </a:rPr>
              <a:t>campain</a:t>
            </a:r>
            <a:endParaRPr lang="en-US" sz="2500" b="1" dirty="0">
              <a:solidFill>
                <a:srgbClr val="2D3956"/>
              </a:solidFill>
              <a:latin typeface="Tajawal ExtraBold" panose="00000800000000000000" pitchFamily="2" charset="-78"/>
              <a:cs typeface="Tajawal ExtraBold" panose="00000800000000000000" pitchFamily="2" charset="-78"/>
            </a:endParaRPr>
          </a:p>
          <a:p>
            <a:pPr algn="just"/>
            <a:r>
              <a:rPr lang="en-US" b="1" dirty="0">
                <a:solidFill>
                  <a:srgbClr val="2D3956"/>
                </a:solidFill>
                <a:latin typeface="Tajawal ExtraBold" panose="00000800000000000000" pitchFamily="2" charset="-78"/>
                <a:cs typeface="Tajawal ExtraBold" panose="00000800000000000000" pitchFamily="2" charset="-78"/>
              </a:rPr>
              <a:t>https://www.youtube.com/watch?v=4dJ16WcfclY&amp;list=PLRxRXcHqgCbIRy2lobx0a42KOe53a-__a</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C3294FAF-4F4F-2CE6-12DA-DBE6701FDE82}"/>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06D99091-F411-44D4-D748-14DE8C0B779F}"/>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447D29B1-E256-4F59-D742-DA10B85A6C5E}"/>
              </a:ext>
            </a:extLst>
          </p:cNvPr>
          <p:cNvSpPr txBox="1"/>
          <p:nvPr/>
        </p:nvSpPr>
        <p:spPr>
          <a:xfrm rot="20571417">
            <a:off x="-75618" y="4479532"/>
            <a:ext cx="1936620" cy="523220"/>
          </a:xfrm>
          <a:prstGeom prst="rect">
            <a:avLst/>
          </a:prstGeom>
        </p:spPr>
        <p:style>
          <a:lnRef idx="1">
            <a:schemeClr val="accent4"/>
          </a:lnRef>
          <a:fillRef idx="2">
            <a:schemeClr val="accent4"/>
          </a:fillRef>
          <a:effectRef idx="1">
            <a:schemeClr val="accent4"/>
          </a:effectRef>
          <a:fontRef idx="minor">
            <a:schemeClr val="dk1"/>
          </a:fontRef>
        </p:style>
        <p:txBody>
          <a:bodyPr wrap="none" rtlCol="0">
            <a:spAutoFit/>
          </a:bodyPr>
          <a:lstStyle/>
          <a:p>
            <a:r>
              <a:rPr lang="en-US" sz="2800" b="1" dirty="0"/>
              <a:t>Live session</a:t>
            </a:r>
          </a:p>
        </p:txBody>
      </p:sp>
      <p:sp>
        <p:nvSpPr>
          <p:cNvPr id="8" name="TextBox 7">
            <a:extLst>
              <a:ext uri="{FF2B5EF4-FFF2-40B4-BE49-F238E27FC236}">
                <a16:creationId xmlns:a16="http://schemas.microsoft.com/office/drawing/2014/main" id="{6B926152-2C11-FA76-7E22-E38828C59FD5}"/>
              </a:ext>
            </a:extLst>
          </p:cNvPr>
          <p:cNvSpPr txBox="1"/>
          <p:nvPr/>
        </p:nvSpPr>
        <p:spPr>
          <a:xfrm rot="20571417">
            <a:off x="-108917" y="1898268"/>
            <a:ext cx="1808508" cy="523220"/>
          </a:xfrm>
          <a:prstGeom prst="rect">
            <a:avLst/>
          </a:prstGeom>
        </p:spPr>
        <p:style>
          <a:lnRef idx="1">
            <a:schemeClr val="accent2"/>
          </a:lnRef>
          <a:fillRef idx="2">
            <a:schemeClr val="accent2"/>
          </a:fillRef>
          <a:effectRef idx="1">
            <a:schemeClr val="accent2"/>
          </a:effectRef>
          <a:fontRef idx="minor">
            <a:schemeClr val="dk1"/>
          </a:fontRef>
        </p:style>
        <p:txBody>
          <a:bodyPr wrap="none" rtlCol="0">
            <a:spAutoFit/>
          </a:bodyPr>
          <a:lstStyle/>
          <a:p>
            <a:r>
              <a:rPr lang="en-US" sz="2800" b="1" dirty="0"/>
              <a:t>Case Study</a:t>
            </a:r>
          </a:p>
        </p:txBody>
      </p:sp>
      <p:sp>
        <p:nvSpPr>
          <p:cNvPr id="11" name="TextBox 10">
            <a:extLst>
              <a:ext uri="{FF2B5EF4-FFF2-40B4-BE49-F238E27FC236}">
                <a16:creationId xmlns:a16="http://schemas.microsoft.com/office/drawing/2014/main" id="{6118DF1A-2FC7-12B6-A61C-5CE7B81AB2FA}"/>
              </a:ext>
            </a:extLst>
          </p:cNvPr>
          <p:cNvSpPr txBox="1"/>
          <p:nvPr/>
        </p:nvSpPr>
        <p:spPr>
          <a:xfrm>
            <a:off x="2557503" y="2952460"/>
            <a:ext cx="7306293" cy="2308324"/>
          </a:xfrm>
          <a:prstGeom prst="rect">
            <a:avLst/>
          </a:prstGeom>
          <a:noFill/>
        </p:spPr>
        <p:txBody>
          <a:bodyPr wrap="square">
            <a:spAutoFit/>
          </a:bodyPr>
          <a:lstStyle/>
          <a:p>
            <a:r>
              <a:rPr lang="en-US" sz="2400" b="1" dirty="0">
                <a:solidFill>
                  <a:srgbClr val="131313"/>
                </a:solidFill>
                <a:effectLst/>
              </a:rPr>
              <a:t>As a brand that stands for happiness, for their 100th birthday we created a campaign that spread happiness on social media and celebrate the iconic bottle shape.</a:t>
            </a:r>
            <a:endParaRPr lang="ar-EG" sz="2400" b="1" dirty="0">
              <a:solidFill>
                <a:srgbClr val="131313"/>
              </a:solidFill>
              <a:effectLst/>
            </a:endParaRPr>
          </a:p>
          <a:p>
            <a:pPr algn="r" rtl="1"/>
            <a:r>
              <a:rPr lang="ar-EG" sz="2400" b="1" dirty="0"/>
              <a:t>باعتبارنا علامة تجارية ترمز إلى السعادة، قمنا، بمناسبة عيد ميلادها المائة، بإنشاء حملة لنشر السعادة على وسائل التواصل الاجتماعي والاحتفال بشكل الزجاجة المميز.</a:t>
            </a:r>
            <a:endParaRPr lang="en-US" sz="2400" b="1" dirty="0"/>
          </a:p>
        </p:txBody>
      </p:sp>
    </p:spTree>
    <p:extLst>
      <p:ext uri="{BB962C8B-B14F-4D97-AF65-F5344CB8AC3E}">
        <p14:creationId xmlns:p14="http://schemas.microsoft.com/office/powerpoint/2010/main" val="7436741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What is crisis management in social media?</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644410"/>
            <a:ext cx="9446683" cy="2677656"/>
          </a:xfrm>
          <a:prstGeom prst="rect">
            <a:avLst/>
          </a:prstGeom>
          <a:noFill/>
        </p:spPr>
        <p:txBody>
          <a:bodyPr wrap="square" rtlCol="0">
            <a:spAutoFit/>
          </a:bodyPr>
          <a:lstStyle/>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C00000"/>
                </a:solidFill>
                <a:latin typeface="Tajawal ExtraBold" panose="00000800000000000000" pitchFamily="2" charset="-78"/>
                <a:cs typeface="Tajawal ExtraBold" panose="00000800000000000000" pitchFamily="2" charset="-78"/>
              </a:rPr>
              <a:t>Crisis management </a:t>
            </a:r>
            <a:r>
              <a:rPr lang="en-US" sz="2400" b="1" dirty="0">
                <a:solidFill>
                  <a:srgbClr val="2D3956"/>
                </a:solidFill>
                <a:latin typeface="Tajawal ExtraBold" panose="00000800000000000000" pitchFamily="2" charset="-78"/>
                <a:cs typeface="Tajawal ExtraBold" panose="00000800000000000000" pitchFamily="2" charset="-78"/>
              </a:rPr>
              <a:t>in social media is the process through which a brand uses social media to address a crisis. </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Although </a:t>
            </a:r>
            <a:r>
              <a:rPr lang="en-US" sz="2400" b="1" dirty="0">
                <a:solidFill>
                  <a:srgbClr val="C00000"/>
                </a:solidFill>
                <a:latin typeface="Tajawal ExtraBold" panose="00000800000000000000" pitchFamily="2" charset="-78"/>
                <a:cs typeface="Tajawal ExtraBold" panose="00000800000000000000" pitchFamily="2" charset="-78"/>
              </a:rPr>
              <a:t>some crises can originate from social media</a:t>
            </a:r>
            <a:r>
              <a:rPr lang="en-US" sz="2400" b="1" dirty="0">
                <a:solidFill>
                  <a:srgbClr val="2D3956"/>
                </a:solidFill>
                <a:latin typeface="Tajawal ExtraBold" panose="00000800000000000000" pitchFamily="2" charset="-78"/>
                <a:cs typeface="Tajawal ExtraBold" panose="00000800000000000000" pitchFamily="2" charset="-78"/>
              </a:rPr>
              <a:t>, often </a:t>
            </a:r>
            <a:r>
              <a:rPr lang="en-US" sz="2400" b="1" dirty="0">
                <a:solidFill>
                  <a:srgbClr val="C00000"/>
                </a:solidFill>
                <a:latin typeface="Tajawal ExtraBold" panose="00000800000000000000" pitchFamily="2" charset="-78"/>
                <a:cs typeface="Tajawal ExtraBold" panose="00000800000000000000" pitchFamily="2" charset="-78"/>
              </a:rPr>
              <a:t>the mess </a:t>
            </a:r>
            <a:r>
              <a:rPr lang="en-US" sz="2400" b="1" dirty="0">
                <a:solidFill>
                  <a:srgbClr val="2D3956"/>
                </a:solidFill>
                <a:latin typeface="Tajawal ExtraBold" panose="00000800000000000000" pitchFamily="2" charset="-78"/>
                <a:cs typeface="Tajawal ExtraBold" panose="00000800000000000000" pitchFamily="2" charset="-78"/>
              </a:rPr>
              <a:t>happens </a:t>
            </a:r>
            <a:r>
              <a:rPr lang="en-US" sz="2400" b="1" dirty="0">
                <a:solidFill>
                  <a:srgbClr val="C00000"/>
                </a:solidFill>
                <a:latin typeface="Tajawal ExtraBold" panose="00000800000000000000" pitchFamily="2" charset="-78"/>
                <a:cs typeface="Tajawal ExtraBold" panose="00000800000000000000" pitchFamily="2" charset="-78"/>
              </a:rPr>
              <a:t>offline</a:t>
            </a:r>
            <a:r>
              <a:rPr lang="en-US" sz="2400" b="1" dirty="0">
                <a:solidFill>
                  <a:srgbClr val="2D3956"/>
                </a:solidFill>
                <a:latin typeface="Tajawal ExtraBold" panose="00000800000000000000" pitchFamily="2" charset="-78"/>
                <a:cs typeface="Tajawal ExtraBold" panose="00000800000000000000" pitchFamily="2" charset="-78"/>
              </a:rPr>
              <a:t> and then </a:t>
            </a:r>
            <a:r>
              <a:rPr lang="en-US" sz="2400" b="1" dirty="0">
                <a:solidFill>
                  <a:srgbClr val="C00000"/>
                </a:solidFill>
                <a:latin typeface="Tajawal ExtraBold" panose="00000800000000000000" pitchFamily="2" charset="-78"/>
                <a:cs typeface="Tajawal ExtraBold" panose="00000800000000000000" pitchFamily="2" charset="-78"/>
              </a:rPr>
              <a:t>overflows onto social media </a:t>
            </a:r>
            <a:r>
              <a:rPr lang="en-US" sz="2400" b="1" dirty="0">
                <a:solidFill>
                  <a:srgbClr val="2D3956"/>
                </a:solidFill>
                <a:latin typeface="Tajawal ExtraBold" panose="00000800000000000000" pitchFamily="2" charset="-78"/>
                <a:cs typeface="Tajawal ExtraBold" panose="00000800000000000000" pitchFamily="2" charset="-78"/>
              </a:rPr>
              <a:t>as the public takes the story and runs with it.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3598713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12330"/>
            <a:ext cx="9446683" cy="4524315"/>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An example: </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Back in 2019, a Duke University freshman basketball player got a serious injury when his Nike shoes literally fell apart. This took place during a basketball game, and it didn’t take long before the whole story was on social media, riding a wave of attention from high-profile people like Barack Obama and LeBron James.</a:t>
            </a:r>
            <a:endParaRPr lang="ar-EG" sz="2400" b="1" dirty="0">
              <a:solidFill>
                <a:srgbClr val="2D3956"/>
              </a:solidFill>
              <a:latin typeface="Tajawal ExtraBold" panose="00000800000000000000" pitchFamily="2" charset="-78"/>
              <a:cs typeface="Tajawal ExtraBold" panose="00000800000000000000" pitchFamily="2" charset="-78"/>
            </a:endParaRPr>
          </a:p>
          <a:p>
            <a:pPr algn="just" rtl="1"/>
            <a:r>
              <a:rPr lang="ar-EG" sz="2400" b="1" dirty="0">
                <a:solidFill>
                  <a:srgbClr val="2D3956"/>
                </a:solidFill>
                <a:latin typeface="Tajawal ExtraBold" panose="00000800000000000000" pitchFamily="2" charset="-78"/>
                <a:cs typeface="Tajawal ExtraBold" panose="00000800000000000000" pitchFamily="2" charset="-78"/>
              </a:rPr>
              <a:t>مرة أخرى في عام 2019، تعرض لاعب كرة السلة الجديد بجامعة ديوك لإصابة خطيرة عندما انهار حذاء </a:t>
            </a:r>
            <a:r>
              <a:rPr lang="en-US" sz="2400" b="1" dirty="0">
                <a:solidFill>
                  <a:srgbClr val="2D3956"/>
                </a:solidFill>
                <a:latin typeface="Tajawal ExtraBold" panose="00000800000000000000" pitchFamily="2" charset="-78"/>
                <a:cs typeface="Tajawal ExtraBold" panose="00000800000000000000" pitchFamily="2" charset="-78"/>
              </a:rPr>
              <a:t>Nike </a:t>
            </a:r>
            <a:r>
              <a:rPr lang="ar-EG" sz="2400" b="1" dirty="0">
                <a:solidFill>
                  <a:srgbClr val="2D3956"/>
                </a:solidFill>
                <a:latin typeface="Tajawal ExtraBold" panose="00000800000000000000" pitchFamily="2" charset="-78"/>
                <a:cs typeface="Tajawal ExtraBold" panose="00000800000000000000" pitchFamily="2" charset="-78"/>
              </a:rPr>
              <a:t>الخاص به. حدث هذا أثناء مباراة لكرة السلة، ولم يستغرق الأمر وقتًا طويلاً قبل أن تنتشر القصة بأكملها على وسائل التواصل الاجتماعي، مما أثار موجة من الاهتمام من أشخاص بارزين مثل باراك أوباما </a:t>
            </a:r>
            <a:r>
              <a:rPr lang="ar-EG" sz="2400" b="1" dirty="0" err="1">
                <a:solidFill>
                  <a:srgbClr val="2D3956"/>
                </a:solidFill>
                <a:latin typeface="Tajawal ExtraBold" panose="00000800000000000000" pitchFamily="2" charset="-78"/>
                <a:cs typeface="Tajawal ExtraBold" panose="00000800000000000000" pitchFamily="2" charset="-78"/>
              </a:rPr>
              <a:t>وليبرون</a:t>
            </a:r>
            <a:r>
              <a:rPr lang="ar-EG" sz="2400" b="1" dirty="0">
                <a:solidFill>
                  <a:srgbClr val="2D3956"/>
                </a:solidFill>
                <a:latin typeface="Tajawal ExtraBold" panose="00000800000000000000" pitchFamily="2" charset="-78"/>
                <a:cs typeface="Tajawal ExtraBold" panose="00000800000000000000" pitchFamily="2" charset="-78"/>
              </a:rPr>
              <a:t> جيمس.</a:t>
            </a:r>
            <a:endParaRPr lang="en-US" sz="24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9899E5EC-1827-BBB7-56C6-E858DE861F6F}"/>
              </a:ext>
            </a:extLst>
          </p:cNvPr>
          <p:cNvSpPr txBox="1"/>
          <p:nvPr/>
        </p:nvSpPr>
        <p:spPr>
          <a:xfrm>
            <a:off x="1986137" y="437584"/>
            <a:ext cx="4960927"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What is crisis management in social media?</a:t>
            </a:r>
          </a:p>
        </p:txBody>
      </p:sp>
    </p:spTree>
    <p:extLst>
      <p:ext uri="{BB962C8B-B14F-4D97-AF65-F5344CB8AC3E}">
        <p14:creationId xmlns:p14="http://schemas.microsoft.com/office/powerpoint/2010/main" val="38538224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151B98FF-2679-BCD4-A11D-35B34EFF3F03}"/>
              </a:ext>
            </a:extLst>
          </p:cNvPr>
          <p:cNvPicPr>
            <a:picLocks noChangeAspect="1"/>
          </p:cNvPicPr>
          <p:nvPr/>
        </p:nvPicPr>
        <p:blipFill>
          <a:blip r:embed="rId8"/>
          <a:stretch>
            <a:fillRect/>
          </a:stretch>
        </p:blipFill>
        <p:spPr>
          <a:xfrm>
            <a:off x="2316030" y="1593579"/>
            <a:ext cx="8452633" cy="4303334"/>
          </a:xfrm>
          <a:prstGeom prst="rect">
            <a:avLst/>
          </a:prstGeom>
        </p:spPr>
      </p:pic>
      <p:sp>
        <p:nvSpPr>
          <p:cNvPr id="6" name="TextBox 5">
            <a:extLst>
              <a:ext uri="{FF2B5EF4-FFF2-40B4-BE49-F238E27FC236}">
                <a16:creationId xmlns:a16="http://schemas.microsoft.com/office/drawing/2014/main" id="{300DBEDC-BE16-7017-0B5E-F1BADEB4F4D2}"/>
              </a:ext>
            </a:extLst>
          </p:cNvPr>
          <p:cNvSpPr txBox="1"/>
          <p:nvPr/>
        </p:nvSpPr>
        <p:spPr>
          <a:xfrm>
            <a:off x="1986137" y="437584"/>
            <a:ext cx="4960927"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What is crisis management in social media?</a:t>
            </a:r>
          </a:p>
        </p:txBody>
      </p:sp>
    </p:spTree>
    <p:extLst>
      <p:ext uri="{BB962C8B-B14F-4D97-AF65-F5344CB8AC3E}">
        <p14:creationId xmlns:p14="http://schemas.microsoft.com/office/powerpoint/2010/main" val="27211389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644410"/>
            <a:ext cx="9446683" cy="3108543"/>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An example: </a:t>
            </a:r>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Needless to say, the crisis outpaced any damage control the brand's PR tried to do, and in fact went so far as to affect Nike’s stocks. That shows just how crucial crisis management is and social media's role during a crisis. </a:t>
            </a:r>
          </a:p>
          <a:p>
            <a:pPr algn="just"/>
            <a:r>
              <a:rPr lang="en-US" sz="2400" b="1" dirty="0">
                <a:solidFill>
                  <a:srgbClr val="2D3956"/>
                </a:solidFill>
                <a:latin typeface="Tajawal ExtraBold" panose="00000800000000000000" pitchFamily="2" charset="-78"/>
                <a:cs typeface="Tajawal ExtraBold" panose="00000800000000000000" pitchFamily="2" charset="-78"/>
              </a:rPr>
              <a:t>That brings us to the next question:</a:t>
            </a:r>
          </a:p>
          <a:p>
            <a:pPr algn="ctr"/>
            <a:r>
              <a:rPr lang="en-US" sz="2800" b="1" dirty="0">
                <a:solidFill>
                  <a:srgbClr val="FF0000"/>
                </a:solidFill>
                <a:latin typeface="Tajawal ExtraBold" panose="00000800000000000000" pitchFamily="2" charset="-78"/>
                <a:cs typeface="Tajawal ExtraBold" panose="00000800000000000000" pitchFamily="2" charset="-78"/>
              </a:rPr>
              <a:t>How does social media affect a crisis?</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9899E5EC-1827-BBB7-56C6-E858DE861F6F}"/>
              </a:ext>
            </a:extLst>
          </p:cNvPr>
          <p:cNvSpPr txBox="1"/>
          <p:nvPr/>
        </p:nvSpPr>
        <p:spPr>
          <a:xfrm>
            <a:off x="1986137" y="437584"/>
            <a:ext cx="4960927"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What is crisis management in social media?</a:t>
            </a:r>
          </a:p>
        </p:txBody>
      </p:sp>
      <p:sp>
        <p:nvSpPr>
          <p:cNvPr id="6" name="TextBox 5">
            <a:extLst>
              <a:ext uri="{FF2B5EF4-FFF2-40B4-BE49-F238E27FC236}">
                <a16:creationId xmlns:a16="http://schemas.microsoft.com/office/drawing/2014/main" id="{BB9C9CB0-580D-D75E-A375-56170F43C510}"/>
              </a:ext>
            </a:extLst>
          </p:cNvPr>
          <p:cNvSpPr txBox="1"/>
          <p:nvPr/>
        </p:nvSpPr>
        <p:spPr>
          <a:xfrm>
            <a:off x="1986137" y="4190285"/>
            <a:ext cx="9581267" cy="2308324"/>
          </a:xfrm>
          <a:prstGeom prst="rect">
            <a:avLst/>
          </a:prstGeom>
          <a:noFill/>
        </p:spPr>
        <p:txBody>
          <a:bodyPr wrap="square">
            <a:spAutoFit/>
          </a:bodyPr>
          <a:lstStyle/>
          <a:p>
            <a:pPr algn="r" rtl="1"/>
            <a:r>
              <a:rPr lang="ar-EG" sz="2400" b="1" dirty="0">
                <a:solidFill>
                  <a:srgbClr val="7030A0"/>
                </a:solidFill>
              </a:rPr>
              <a:t>وغني عن القول أن الأزمة تجاوزت أي ضرر حاولت العلاقات العامة للعلامة التجارية التحكم به، بل وذهبت في الواقع إلى حد التأثير على أسهم </a:t>
            </a:r>
            <a:r>
              <a:rPr lang="en-US" sz="2400" b="1" dirty="0">
                <a:solidFill>
                  <a:srgbClr val="7030A0"/>
                </a:solidFill>
              </a:rPr>
              <a:t>Nike. </a:t>
            </a:r>
            <a:r>
              <a:rPr lang="ar-EG" sz="2400" b="1" dirty="0">
                <a:solidFill>
                  <a:srgbClr val="7030A0"/>
                </a:solidFill>
              </a:rPr>
              <a:t>وهذا يوضح مدى أهمية إدارة الأزمات ودور وسائل التواصل الاجتماعي أثناء الأزمات.</a:t>
            </a:r>
          </a:p>
          <a:p>
            <a:pPr algn="r" rtl="1"/>
            <a:r>
              <a:rPr lang="ar-EG" sz="2400" b="1" dirty="0">
                <a:solidFill>
                  <a:srgbClr val="7030A0"/>
                </a:solidFill>
              </a:rPr>
              <a:t>وهذا يقودنا إلى السؤال التالي:</a:t>
            </a:r>
          </a:p>
          <a:p>
            <a:pPr algn="r" rtl="1"/>
            <a:r>
              <a:rPr lang="ar-EG" sz="2400" b="1" dirty="0">
                <a:solidFill>
                  <a:srgbClr val="7030A0"/>
                </a:solidFill>
              </a:rPr>
              <a:t>كيف تؤثر وسائل التواصل الاجتماعي على الأزمات؟</a:t>
            </a:r>
          </a:p>
          <a:p>
            <a:pPr algn="r" rtl="1"/>
            <a:endParaRPr lang="en-US" sz="2400" b="1" dirty="0">
              <a:solidFill>
                <a:srgbClr val="7030A0"/>
              </a:solidFill>
            </a:endParaRPr>
          </a:p>
        </p:txBody>
      </p:sp>
    </p:spTree>
    <p:extLst>
      <p:ext uri="{BB962C8B-B14F-4D97-AF65-F5344CB8AC3E}">
        <p14:creationId xmlns:p14="http://schemas.microsoft.com/office/powerpoint/2010/main" val="3345051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does social media affect a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902799"/>
            <a:ext cx="9446683" cy="4154984"/>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Social media is a double-edged sword </a:t>
            </a:r>
            <a:r>
              <a:rPr lang="en-US" sz="2400" b="1" dirty="0">
                <a:solidFill>
                  <a:srgbClr val="2D3956"/>
                </a:solidFill>
                <a:latin typeface="Tajawal ExtraBold" panose="00000800000000000000" pitchFamily="2" charset="-78"/>
                <a:cs typeface="Tajawal ExtraBold" panose="00000800000000000000" pitchFamily="2" charset="-78"/>
              </a:rPr>
              <a:t>when it comes to handling a crisis, capable of resolving the situation or making things much, much worse, depending on how you use it. The vast number of people on social media means that </a:t>
            </a:r>
            <a:r>
              <a:rPr lang="en-US" sz="2400" b="1" dirty="0">
                <a:solidFill>
                  <a:srgbClr val="C00000"/>
                </a:solidFill>
                <a:latin typeface="Tajawal ExtraBold" panose="00000800000000000000" pitchFamily="2" charset="-78"/>
                <a:cs typeface="Tajawal ExtraBold" panose="00000800000000000000" pitchFamily="2" charset="-78"/>
              </a:rPr>
              <a:t>a single wrong move can harm your brand's reputation </a:t>
            </a:r>
            <a:r>
              <a:rPr lang="en-US" sz="2400" b="1" dirty="0">
                <a:solidFill>
                  <a:srgbClr val="2D3956"/>
                </a:solidFill>
                <a:latin typeface="Tajawal ExtraBold" panose="00000800000000000000" pitchFamily="2" charset="-78"/>
                <a:cs typeface="Tajawal ExtraBold" panose="00000800000000000000" pitchFamily="2" charset="-78"/>
              </a:rPr>
              <a:t>in front of literally millions of vocal users.</a:t>
            </a:r>
            <a:endParaRPr lang="ar-EG" sz="2400" b="1" dirty="0">
              <a:solidFill>
                <a:srgbClr val="2D3956"/>
              </a:solidFill>
              <a:latin typeface="Tajawal ExtraBold" panose="00000800000000000000" pitchFamily="2" charset="-78"/>
              <a:cs typeface="Tajawal ExtraBold" panose="00000800000000000000" pitchFamily="2" charset="-78"/>
            </a:endParaRPr>
          </a:p>
          <a:p>
            <a:pPr algn="just" rtl="1"/>
            <a:r>
              <a:rPr lang="ar-EG" sz="2400" b="1" dirty="0">
                <a:solidFill>
                  <a:srgbClr val="2D3956"/>
                </a:solidFill>
                <a:latin typeface="Tajawal ExtraBold" panose="00000800000000000000" pitchFamily="2" charset="-78"/>
                <a:cs typeface="Tajawal ExtraBold" panose="00000800000000000000" pitchFamily="2" charset="-78"/>
              </a:rPr>
              <a:t>تعد وسائل التواصل الاجتماعي سلاحًا ذا حدين عندما يتعلق الأمر بالتعامل مع الأزمات، فهي قادرة على حل الموقف أو جعل الأمور أسوأ بكثير، اعتمادًا على كيفية استخدامك لها. العدد الهائل من الأشخاص على وسائل التواصل الاجتماعي يعني أن خطوة واحدة خاطئة يمكن أن تضر بسمعة علامتك التجارية أمام الملايين من المستخدمين الصوتيين.</a:t>
            </a:r>
            <a:endParaRPr lang="en-US" sz="2400" b="1" dirty="0">
              <a:solidFill>
                <a:srgbClr val="2D3956"/>
              </a:solidFill>
              <a:latin typeface="Tajawal ExtraBold" panose="00000800000000000000" pitchFamily="2" charset="-78"/>
              <a:cs typeface="Tajawal ExtraBold" panose="00000800000000000000" pitchFamily="2" charset="-78"/>
            </a:endParaRPr>
          </a:p>
          <a:p>
            <a:pPr algn="just"/>
            <a:endParaRPr lang="en-US" sz="24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7112480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289475"/>
            <a:ext cx="9256152" cy="707886"/>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The categories of Social Media Crisis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91D2F877-1F64-08D4-D808-24B589757E2F}"/>
              </a:ext>
            </a:extLst>
          </p:cNvPr>
          <p:cNvPicPr>
            <a:picLocks noChangeAspect="1"/>
          </p:cNvPicPr>
          <p:nvPr/>
        </p:nvPicPr>
        <p:blipFill rotWithShape="1">
          <a:blip r:embed="rId7">
            <a:extLst>
              <a:ext uri="{28A0092B-C50C-407E-A947-70E740481C1C}">
                <a14:useLocalDpi xmlns:a14="http://schemas.microsoft.com/office/drawing/2010/main" val="0"/>
              </a:ext>
            </a:extLst>
          </a:blip>
          <a:srcRect l="2942" r="2942"/>
          <a:stretch/>
        </p:blipFill>
        <p:spPr>
          <a:xfrm>
            <a:off x="2899663" y="2117434"/>
            <a:ext cx="5998146" cy="3335301"/>
          </a:xfrm>
          <a:prstGeom prst="rect">
            <a:avLst/>
          </a:prstGeom>
        </p:spPr>
      </p:pic>
    </p:spTree>
    <p:extLst>
      <p:ext uri="{BB962C8B-B14F-4D97-AF65-F5344CB8AC3E}">
        <p14:creationId xmlns:p14="http://schemas.microsoft.com/office/powerpoint/2010/main" val="315347914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categories of Social Media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06905" y="1509528"/>
            <a:ext cx="9446683" cy="4493538"/>
          </a:xfrm>
          <a:prstGeom prst="rect">
            <a:avLst/>
          </a:prstGeom>
          <a:noFill/>
        </p:spPr>
        <p:txBody>
          <a:bodyPr wrap="square" rtlCol="0">
            <a:spAutoFit/>
          </a:bodyPr>
          <a:lstStyle/>
          <a:p>
            <a:pPr algn="just"/>
            <a:r>
              <a:rPr lang="en-US" sz="2200" b="1" dirty="0">
                <a:solidFill>
                  <a:srgbClr val="C00000"/>
                </a:solidFill>
                <a:latin typeface="Tajawal ExtraBold" panose="00000800000000000000" pitchFamily="2" charset="-78"/>
                <a:cs typeface="Tajawal ExtraBold" panose="00000800000000000000" pitchFamily="2" charset="-78"/>
              </a:rPr>
              <a:t>Types of social media crises</a:t>
            </a:r>
          </a:p>
          <a:p>
            <a:pPr algn="just"/>
            <a:r>
              <a:rPr lang="en-US" sz="2200" b="1" dirty="0">
                <a:solidFill>
                  <a:srgbClr val="2D3956"/>
                </a:solidFill>
                <a:latin typeface="Tajawal ExtraBold" panose="00000800000000000000" pitchFamily="2" charset="-78"/>
                <a:cs typeface="Tajawal ExtraBold" panose="00000800000000000000" pitchFamily="2" charset="-78"/>
              </a:rPr>
              <a:t>Social media crises can even be classified into types:</a:t>
            </a:r>
          </a:p>
          <a:p>
            <a:pPr algn="just"/>
            <a:r>
              <a:rPr lang="en-US" sz="2200" b="1" dirty="0">
                <a:solidFill>
                  <a:srgbClr val="2D3956"/>
                </a:solidFill>
                <a:latin typeface="Tajawal ExtraBold" panose="00000800000000000000" pitchFamily="2" charset="-78"/>
                <a:cs typeface="Tajawal ExtraBold" panose="00000800000000000000" pitchFamily="2" charset="-78"/>
              </a:rPr>
              <a:t>    </a:t>
            </a:r>
            <a:r>
              <a:rPr lang="en-US" sz="2200" b="1" dirty="0">
                <a:solidFill>
                  <a:srgbClr val="C00000"/>
                </a:solidFill>
                <a:latin typeface="Tajawal ExtraBold" panose="00000800000000000000" pitchFamily="2" charset="-78"/>
                <a:cs typeface="Tajawal ExtraBold" panose="00000800000000000000" pitchFamily="2" charset="-78"/>
              </a:rPr>
              <a:t>Multi-channel crisis </a:t>
            </a:r>
            <a:r>
              <a:rPr lang="en-US" sz="2200" b="1" dirty="0">
                <a:solidFill>
                  <a:srgbClr val="2D3956"/>
                </a:solidFill>
                <a:latin typeface="Tajawal ExtraBold" panose="00000800000000000000" pitchFamily="2" charset="-78"/>
                <a:cs typeface="Tajawal ExtraBold" panose="00000800000000000000" pitchFamily="2" charset="-78"/>
              </a:rPr>
              <a:t>– extremely dangerous because it has the potential to go viral and generate a great deal of negative publicity very quickly.</a:t>
            </a:r>
          </a:p>
          <a:p>
            <a:pPr algn="just"/>
            <a:r>
              <a:rPr lang="en-US" sz="2200" b="1" dirty="0">
                <a:solidFill>
                  <a:srgbClr val="2D3956"/>
                </a:solidFill>
                <a:latin typeface="Tajawal ExtraBold" panose="00000800000000000000" pitchFamily="2" charset="-78"/>
                <a:cs typeface="Tajawal ExtraBold" panose="00000800000000000000" pitchFamily="2" charset="-78"/>
              </a:rPr>
              <a:t>    </a:t>
            </a:r>
            <a:r>
              <a:rPr lang="en-US" sz="2200" b="1" dirty="0">
                <a:solidFill>
                  <a:srgbClr val="C00000"/>
                </a:solidFill>
                <a:latin typeface="Tajawal ExtraBold" panose="00000800000000000000" pitchFamily="2" charset="-78"/>
                <a:cs typeface="Tajawal ExtraBold" panose="00000800000000000000" pitchFamily="2" charset="-78"/>
              </a:rPr>
              <a:t>Emerging crisis </a:t>
            </a:r>
            <a:r>
              <a:rPr lang="en-US" sz="2200" b="1" dirty="0">
                <a:solidFill>
                  <a:srgbClr val="2D3956"/>
                </a:solidFill>
                <a:latin typeface="Tajawal ExtraBold" panose="00000800000000000000" pitchFamily="2" charset="-78"/>
                <a:cs typeface="Tajawal ExtraBold" panose="00000800000000000000" pitchFamily="2" charset="-78"/>
              </a:rPr>
              <a:t>– If you don’t anticipate and deal with it as soon as possible, it can quickly escalate into a bigger scandal.</a:t>
            </a:r>
          </a:p>
          <a:p>
            <a:pPr algn="just"/>
            <a:r>
              <a:rPr lang="en-US" sz="2200" b="1" dirty="0">
                <a:solidFill>
                  <a:srgbClr val="C00000"/>
                </a:solidFill>
                <a:latin typeface="Tajawal ExtraBold" panose="00000800000000000000" pitchFamily="2" charset="-78"/>
                <a:cs typeface="Tajawal ExtraBold" panose="00000800000000000000" pitchFamily="2" charset="-78"/>
              </a:rPr>
              <a:t>    Industry crisis </a:t>
            </a:r>
            <a:r>
              <a:rPr lang="en-US" sz="2200" b="1" dirty="0">
                <a:solidFill>
                  <a:srgbClr val="2D3956"/>
                </a:solidFill>
                <a:latin typeface="Tajawal ExtraBold" panose="00000800000000000000" pitchFamily="2" charset="-78"/>
                <a:cs typeface="Tajawal ExtraBold" panose="00000800000000000000" pitchFamily="2" charset="-78"/>
              </a:rPr>
              <a:t>– occurs when a vendor or competitor is experiencing a social media crisis. For example, when many fashion brands are suddenly all attacked for non-transparent actions.</a:t>
            </a:r>
          </a:p>
          <a:p>
            <a:pPr algn="just"/>
            <a:r>
              <a:rPr lang="en-US" sz="2200" b="1" dirty="0">
                <a:solidFill>
                  <a:srgbClr val="2D3956"/>
                </a:solidFill>
                <a:latin typeface="Tajawal ExtraBold" panose="00000800000000000000" pitchFamily="2" charset="-78"/>
                <a:cs typeface="Tajawal ExtraBold" panose="00000800000000000000" pitchFamily="2" charset="-78"/>
              </a:rPr>
              <a:t>    </a:t>
            </a:r>
            <a:r>
              <a:rPr lang="en-US" sz="2200" b="1" dirty="0">
                <a:solidFill>
                  <a:srgbClr val="C00000"/>
                </a:solidFill>
                <a:latin typeface="Tajawal ExtraBold" panose="00000800000000000000" pitchFamily="2" charset="-78"/>
                <a:cs typeface="Tajawal ExtraBold" panose="00000800000000000000" pitchFamily="2" charset="-78"/>
              </a:rPr>
              <a:t>Fake news </a:t>
            </a:r>
            <a:r>
              <a:rPr lang="en-US" sz="2200" b="1" dirty="0">
                <a:solidFill>
                  <a:srgbClr val="2D3956"/>
                </a:solidFill>
                <a:latin typeface="Tajawal ExtraBold" panose="00000800000000000000" pitchFamily="2" charset="-78"/>
                <a:cs typeface="Tajawal ExtraBold" panose="00000800000000000000" pitchFamily="2" charset="-78"/>
              </a:rPr>
              <a:t>– in the age of social media, a post can go viral in just one click. The ability to detect rumors about your brand quickly is essential.</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664D4BBD-F9BB-E8E4-F34A-A753949DD8EB}"/>
              </a:ext>
            </a:extLst>
          </p:cNvPr>
          <p:cNvSpPr txBox="1"/>
          <p:nvPr/>
        </p:nvSpPr>
        <p:spPr>
          <a:xfrm>
            <a:off x="215183" y="3258331"/>
            <a:ext cx="1246667" cy="369332"/>
          </a:xfrm>
          <a:prstGeom prst="rect">
            <a:avLst/>
          </a:prstGeom>
          <a:noFill/>
        </p:spPr>
        <p:txBody>
          <a:bodyPr wrap="square">
            <a:spAutoFit/>
          </a:bodyPr>
          <a:lstStyle/>
          <a:p>
            <a:pPr algn="r" rtl="1"/>
            <a:r>
              <a:rPr lang="en-US" dirty="0" err="1"/>
              <a:t>الأزمة</a:t>
            </a:r>
            <a:r>
              <a:rPr lang="en-US" dirty="0"/>
              <a:t> </a:t>
            </a:r>
            <a:r>
              <a:rPr lang="en-US" dirty="0" err="1"/>
              <a:t>الناشئة</a:t>
            </a:r>
            <a:endParaRPr lang="en-US" dirty="0"/>
          </a:p>
        </p:txBody>
      </p:sp>
    </p:spTree>
    <p:extLst>
      <p:ext uri="{BB962C8B-B14F-4D97-AF65-F5344CB8AC3E}">
        <p14:creationId xmlns:p14="http://schemas.microsoft.com/office/powerpoint/2010/main" val="23701277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289475"/>
            <a:ext cx="9256152" cy="707886"/>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The levels of Social Media Crisis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91D2F877-1F64-08D4-D808-24B589757E2F}"/>
              </a:ext>
            </a:extLst>
          </p:cNvPr>
          <p:cNvPicPr>
            <a:picLocks noChangeAspect="1"/>
          </p:cNvPicPr>
          <p:nvPr/>
        </p:nvPicPr>
        <p:blipFill rotWithShape="1">
          <a:blip r:embed="rId7">
            <a:extLst>
              <a:ext uri="{28A0092B-C50C-407E-A947-70E740481C1C}">
                <a14:useLocalDpi xmlns:a14="http://schemas.microsoft.com/office/drawing/2010/main" val="0"/>
              </a:ext>
            </a:extLst>
          </a:blip>
          <a:srcRect l="5060" r="5060"/>
          <a:stretch/>
        </p:blipFill>
        <p:spPr>
          <a:xfrm>
            <a:off x="2899663" y="2117434"/>
            <a:ext cx="5998146" cy="3335301"/>
          </a:xfrm>
          <a:prstGeom prst="rect">
            <a:avLst/>
          </a:prstGeom>
        </p:spPr>
      </p:pic>
    </p:spTree>
    <p:extLst>
      <p:ext uri="{BB962C8B-B14F-4D97-AF65-F5344CB8AC3E}">
        <p14:creationId xmlns:p14="http://schemas.microsoft.com/office/powerpoint/2010/main" val="116828433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994081"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levels of Social Media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37535"/>
            <a:ext cx="9446683" cy="3785652"/>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The three phases of a crisis</a:t>
            </a:r>
          </a:p>
          <a:p>
            <a:pPr algn="just"/>
            <a:r>
              <a:rPr lang="en-US" sz="2400" b="1" dirty="0">
                <a:solidFill>
                  <a:srgbClr val="0070C0"/>
                </a:solidFill>
                <a:latin typeface="Tajawal ExtraBold" panose="00000800000000000000" pitchFamily="2" charset="-78"/>
                <a:cs typeface="Tajawal ExtraBold" panose="00000800000000000000" pitchFamily="2" charset="-78"/>
              </a:rPr>
              <a:t>Pre-crisis phase: </a:t>
            </a:r>
            <a:r>
              <a:rPr lang="en-US" sz="2400" b="1" dirty="0">
                <a:solidFill>
                  <a:srgbClr val="FF0000"/>
                </a:solidFill>
                <a:latin typeface="Tajawal ExtraBold" panose="00000800000000000000" pitchFamily="2" charset="-78"/>
                <a:cs typeface="Tajawal ExtraBold" panose="00000800000000000000" pitchFamily="2" charset="-78"/>
              </a:rPr>
              <a:t>entails prevention and preparation for a potential crisis and the reduction of the risk of one occurring</a:t>
            </a:r>
            <a:r>
              <a:rPr lang="en-US" sz="2400" b="1" dirty="0">
                <a:solidFill>
                  <a:srgbClr val="2D3956"/>
                </a:solidFill>
                <a:latin typeface="Tajawal ExtraBold" panose="00000800000000000000" pitchFamily="2" charset="-78"/>
                <a:cs typeface="Tajawal ExtraBold" panose="00000800000000000000" pitchFamily="2" charset="-78"/>
              </a:rPr>
              <a:t>. This includes </a:t>
            </a:r>
            <a:r>
              <a:rPr lang="en-US" sz="2400" b="1" dirty="0">
                <a:solidFill>
                  <a:srgbClr val="FF0000"/>
                </a:solidFill>
                <a:latin typeface="Tajawal ExtraBold" panose="00000800000000000000" pitchFamily="2" charset="-78"/>
                <a:cs typeface="Tajawal ExtraBold" panose="00000800000000000000" pitchFamily="2" charset="-78"/>
              </a:rPr>
              <a:t>creating a crisis management plan, training </a:t>
            </a:r>
            <a:r>
              <a:rPr lang="en-US" sz="2400" b="1" dirty="0">
                <a:solidFill>
                  <a:srgbClr val="2D3956"/>
                </a:solidFill>
                <a:latin typeface="Tajawal ExtraBold" panose="00000800000000000000" pitchFamily="2" charset="-78"/>
                <a:cs typeface="Tajawal ExtraBold" panose="00000800000000000000" pitchFamily="2" charset="-78"/>
              </a:rPr>
              <a:t>and preparing a crisis response team and performing tests and drills. </a:t>
            </a:r>
          </a:p>
          <a:p>
            <a:pPr algn="just"/>
            <a:r>
              <a:rPr lang="en-US" sz="2400" b="1" dirty="0">
                <a:solidFill>
                  <a:srgbClr val="7030A0"/>
                </a:solidFill>
                <a:latin typeface="Tajawal ExtraBold" panose="00000800000000000000" pitchFamily="2" charset="-78"/>
                <a:cs typeface="Tajawal ExtraBold" panose="00000800000000000000" pitchFamily="2" charset="-78"/>
              </a:rPr>
              <a:t>Research showed that organizations generally handle crises better when they have a </a:t>
            </a:r>
            <a:r>
              <a:rPr lang="en-US" sz="2400" b="1" dirty="0">
                <a:solidFill>
                  <a:srgbClr val="C00000"/>
                </a:solidFill>
                <a:latin typeface="Tajawal ExtraBold" panose="00000800000000000000" pitchFamily="2" charset="-78"/>
                <a:cs typeface="Tajawal ExtraBold" panose="00000800000000000000" pitchFamily="2" charset="-78"/>
              </a:rPr>
              <a:t>crisis management plan that is updated at least once a year</a:t>
            </a:r>
            <a:r>
              <a:rPr lang="en-US" sz="2400" b="1" dirty="0">
                <a:solidFill>
                  <a:srgbClr val="2D3956"/>
                </a:solidFill>
                <a:latin typeface="Tajawal ExtraBold" panose="00000800000000000000" pitchFamily="2" charset="-78"/>
                <a:cs typeface="Tajawal ExtraBold" panose="00000800000000000000" pitchFamily="2" charset="-78"/>
              </a:rPr>
              <a:t>, and a specific crisis management team that exercises it annually.</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0314473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994081"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levels of Social Media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37535"/>
            <a:ext cx="9446683" cy="4524315"/>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The three phases of a crisis</a:t>
            </a:r>
          </a:p>
          <a:p>
            <a:pPr algn="just"/>
            <a:r>
              <a:rPr lang="en-US" sz="2200" b="1" dirty="0">
                <a:solidFill>
                  <a:srgbClr val="0070C0"/>
                </a:solidFill>
                <a:latin typeface="Tajawal ExtraBold" panose="00000800000000000000" pitchFamily="2" charset="-78"/>
                <a:cs typeface="Tajawal ExtraBold" panose="00000800000000000000" pitchFamily="2" charset="-78"/>
              </a:rPr>
              <a:t>Crisis response phase: </a:t>
            </a:r>
            <a:r>
              <a:rPr lang="en-US" sz="2200" b="1" dirty="0">
                <a:solidFill>
                  <a:srgbClr val="2D3956"/>
                </a:solidFill>
                <a:latin typeface="Tajawal ExtraBold" panose="00000800000000000000" pitchFamily="2" charset="-78"/>
                <a:cs typeface="Tajawal ExtraBold" panose="00000800000000000000" pitchFamily="2" charset="-78"/>
              </a:rPr>
              <a:t>looks at the initial crisis response and then reputation repair. After encountering a crisis, it is important to be rapid and accurate. </a:t>
            </a:r>
          </a:p>
          <a:p>
            <a:pPr algn="just"/>
            <a:r>
              <a:rPr lang="en-US" sz="2200" b="1" dirty="0">
                <a:solidFill>
                  <a:srgbClr val="FF0000"/>
                </a:solidFill>
                <a:latin typeface="Tajawal ExtraBold" panose="00000800000000000000" pitchFamily="2" charset="-78"/>
                <a:cs typeface="Tajawal ExtraBold" panose="00000800000000000000" pitchFamily="2" charset="-78"/>
              </a:rPr>
              <a:t>Researchers suggest that a response should be in place within the first hour after it occurs. </a:t>
            </a:r>
            <a:r>
              <a:rPr lang="en-US" sz="2200" b="1" dirty="0">
                <a:solidFill>
                  <a:srgbClr val="2D3956"/>
                </a:solidFill>
                <a:latin typeface="Tajawal ExtraBold" panose="00000800000000000000" pitchFamily="2" charset="-78"/>
                <a:cs typeface="Tajawal ExtraBold" panose="00000800000000000000" pitchFamily="2" charset="-78"/>
              </a:rPr>
              <a:t>The reason is that they have a chance to </a:t>
            </a:r>
            <a:r>
              <a:rPr lang="en-US" sz="2200" b="1" dirty="0">
                <a:solidFill>
                  <a:srgbClr val="C00000"/>
                </a:solidFill>
                <a:latin typeface="Tajawal ExtraBold" panose="00000800000000000000" pitchFamily="2" charset="-78"/>
                <a:cs typeface="Tajawal ExtraBold" panose="00000800000000000000" pitchFamily="2" charset="-78"/>
              </a:rPr>
              <a:t>articulate their side of the story </a:t>
            </a:r>
            <a:r>
              <a:rPr lang="en-US" sz="2200" b="1" dirty="0">
                <a:solidFill>
                  <a:srgbClr val="2D3956"/>
                </a:solidFill>
                <a:latin typeface="Tajawal ExtraBold" panose="00000800000000000000" pitchFamily="2" charset="-78"/>
                <a:cs typeface="Tajawal ExtraBold" panose="00000800000000000000" pitchFamily="2" charset="-78"/>
              </a:rPr>
              <a:t>and to stay on top of where the conversation is going.</a:t>
            </a:r>
          </a:p>
          <a:p>
            <a:pPr algn="just"/>
            <a:r>
              <a:rPr lang="en-US" sz="2200" b="1" dirty="0">
                <a:solidFill>
                  <a:srgbClr val="2D3956"/>
                </a:solidFill>
                <a:latin typeface="Tajawal ExtraBold" panose="00000800000000000000" pitchFamily="2" charset="-78"/>
                <a:cs typeface="Tajawal ExtraBold" panose="00000800000000000000" pitchFamily="2" charset="-78"/>
              </a:rPr>
              <a:t>When addressing the media regarding a crisis, an organization should </a:t>
            </a:r>
            <a:r>
              <a:rPr lang="en-US" sz="2200" b="1" dirty="0">
                <a:solidFill>
                  <a:srgbClr val="FF0000"/>
                </a:solidFill>
                <a:latin typeface="Tajawal ExtraBold" panose="00000800000000000000" pitchFamily="2" charset="-78"/>
                <a:cs typeface="Tajawal ExtraBold" panose="00000800000000000000" pitchFamily="2" charset="-78"/>
              </a:rPr>
              <a:t>very carefully select their spokesperson</a:t>
            </a:r>
            <a:r>
              <a:rPr lang="en-US" sz="2200" b="1" dirty="0">
                <a:solidFill>
                  <a:srgbClr val="2D3956"/>
                </a:solidFill>
                <a:latin typeface="Tajawal ExtraBold" panose="00000800000000000000" pitchFamily="2" charset="-78"/>
                <a:cs typeface="Tajawal ExtraBold" panose="00000800000000000000" pitchFamily="2" charset="-78"/>
              </a:rPr>
              <a:t>. Ideally, the spokesperson should </a:t>
            </a:r>
            <a:r>
              <a:rPr lang="en-US" sz="2200" b="1" dirty="0">
                <a:solidFill>
                  <a:srgbClr val="C00000"/>
                </a:solidFill>
                <a:latin typeface="Tajawal ExtraBold" panose="00000800000000000000" pitchFamily="2" charset="-78"/>
                <a:cs typeface="Tajawal ExtraBold" panose="00000800000000000000" pitchFamily="2" charset="-78"/>
              </a:rPr>
              <a:t>present information clearly </a:t>
            </a:r>
            <a:r>
              <a:rPr lang="en-US" sz="2200" b="1" dirty="0">
                <a:solidFill>
                  <a:srgbClr val="2D3956"/>
                </a:solidFill>
                <a:latin typeface="Tajawal ExtraBold" panose="00000800000000000000" pitchFamily="2" charset="-78"/>
                <a:cs typeface="Tajawal ExtraBold" panose="00000800000000000000" pitchFamily="2" charset="-78"/>
              </a:rPr>
              <a:t>and avoid using technical terms. Further, the spokesperson should appear pleasant, maintain strong eye contact, and no exhibit no visual nervous habits.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608491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994081"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levels of Social Media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37535"/>
            <a:ext cx="9446683" cy="3416320"/>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The three phases of a crisis</a:t>
            </a:r>
          </a:p>
          <a:p>
            <a:pPr algn="just"/>
            <a:endParaRPr lang="en-US" sz="2400" b="1" dirty="0">
              <a:solidFill>
                <a:srgbClr val="0070C0"/>
              </a:solidFill>
              <a:latin typeface="Tajawal ExtraBold" panose="00000800000000000000" pitchFamily="2" charset="-78"/>
              <a:cs typeface="Tajawal ExtraBold" panose="00000800000000000000" pitchFamily="2" charset="-78"/>
            </a:endParaRPr>
          </a:p>
          <a:p>
            <a:pPr algn="just"/>
            <a:r>
              <a:rPr lang="en-US" sz="2400" b="1" dirty="0">
                <a:solidFill>
                  <a:srgbClr val="0070C0"/>
                </a:solidFill>
                <a:latin typeface="Tajawal ExtraBold" panose="00000800000000000000" pitchFamily="2" charset="-78"/>
                <a:cs typeface="Tajawal ExtraBold" panose="00000800000000000000" pitchFamily="2" charset="-78"/>
              </a:rPr>
              <a:t>The post-crisis phase</a:t>
            </a:r>
            <a:r>
              <a:rPr lang="en-US" sz="2400" b="1" dirty="0">
                <a:solidFill>
                  <a:srgbClr val="FF0000"/>
                </a:solidFill>
                <a:latin typeface="Tajawal ExtraBold" panose="00000800000000000000" pitchFamily="2" charset="-78"/>
                <a:cs typeface="Tajawal ExtraBold" panose="00000800000000000000" pitchFamily="2" charset="-78"/>
              </a:rPr>
              <a:t> where the company is going back to business as usual</a:t>
            </a:r>
            <a:r>
              <a:rPr lang="en-US" sz="2400" b="1" dirty="0">
                <a:solidFill>
                  <a:srgbClr val="2D3956"/>
                </a:solidFill>
                <a:latin typeface="Tajawal ExtraBold" panose="00000800000000000000" pitchFamily="2" charset="-78"/>
                <a:cs typeface="Tajawal ExtraBold" panose="00000800000000000000" pitchFamily="2" charset="-78"/>
              </a:rPr>
              <a:t>. Here a company should release any further updates in the aftermath of the event. Additionally, </a:t>
            </a:r>
            <a:r>
              <a:rPr lang="en-US" sz="2400" b="1" dirty="0">
                <a:solidFill>
                  <a:srgbClr val="FF0000"/>
                </a:solidFill>
                <a:latin typeface="Tajawal ExtraBold" panose="00000800000000000000" pitchFamily="2" charset="-78"/>
                <a:cs typeface="Tajawal ExtraBold" panose="00000800000000000000" pitchFamily="2" charset="-78"/>
              </a:rPr>
              <a:t>the company should analyze </a:t>
            </a:r>
            <a:r>
              <a:rPr lang="en-US" sz="2400" b="1" dirty="0">
                <a:solidFill>
                  <a:srgbClr val="2D3956"/>
                </a:solidFill>
                <a:latin typeface="Tajawal ExtraBold" panose="00000800000000000000" pitchFamily="2" charset="-78"/>
                <a:cs typeface="Tajawal ExtraBold" panose="00000800000000000000" pitchFamily="2" charset="-78"/>
              </a:rPr>
              <a:t>how </a:t>
            </a:r>
            <a:r>
              <a:rPr lang="en-US" sz="2400" b="1" dirty="0">
                <a:solidFill>
                  <a:srgbClr val="FF0000"/>
                </a:solidFill>
                <a:latin typeface="Tajawal ExtraBold" panose="00000800000000000000" pitchFamily="2" charset="-78"/>
                <a:cs typeface="Tajawal ExtraBold" panose="00000800000000000000" pitchFamily="2" charset="-78"/>
              </a:rPr>
              <a:t>the crisis </a:t>
            </a:r>
            <a:r>
              <a:rPr lang="en-US" sz="2400" b="1" dirty="0">
                <a:solidFill>
                  <a:srgbClr val="2D3956"/>
                </a:solidFill>
                <a:latin typeface="Tajawal ExtraBold" panose="00000800000000000000" pitchFamily="2" charset="-78"/>
                <a:cs typeface="Tajawal ExtraBold" panose="00000800000000000000" pitchFamily="2" charset="-78"/>
              </a:rPr>
              <a:t>transpired and attempt </a:t>
            </a:r>
            <a:r>
              <a:rPr lang="en-US" sz="2400" b="1" dirty="0">
                <a:solidFill>
                  <a:srgbClr val="FF0000"/>
                </a:solidFill>
                <a:latin typeface="Tajawal ExtraBold" panose="00000800000000000000" pitchFamily="2" charset="-78"/>
                <a:cs typeface="Tajawal ExtraBold" panose="00000800000000000000" pitchFamily="2" charset="-78"/>
              </a:rPr>
              <a:t>to learn from the experience</a:t>
            </a:r>
            <a:r>
              <a:rPr lang="en-US" sz="2400" b="1" dirty="0">
                <a:solidFill>
                  <a:srgbClr val="2D3956"/>
                </a:solidFill>
                <a:latin typeface="Tajawal ExtraBold" panose="00000800000000000000" pitchFamily="2" charset="-78"/>
                <a:cs typeface="Tajawal ExtraBold" panose="00000800000000000000" pitchFamily="2" charset="-78"/>
              </a:rPr>
              <a:t>—what did and did not work, and what could have been done differently and so on.</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959398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289475"/>
            <a:ext cx="9256152" cy="707886"/>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The life cycle of Social Media Crisis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descr="A diagram of emergency communication life cycle&#10;&#10;Description automatically generated with medium confidence">
            <a:extLst>
              <a:ext uri="{FF2B5EF4-FFF2-40B4-BE49-F238E27FC236}">
                <a16:creationId xmlns:a16="http://schemas.microsoft.com/office/drawing/2014/main" id="{845F1F9E-2689-C038-6B6F-0947569B4A82}"/>
              </a:ext>
            </a:extLst>
          </p:cNvPr>
          <p:cNvPicPr>
            <a:picLocks noChangeAspect="1"/>
          </p:cNvPicPr>
          <p:nvPr/>
        </p:nvPicPr>
        <p:blipFill rotWithShape="1">
          <a:blip r:embed="rId7">
            <a:extLst>
              <a:ext uri="{28A0092B-C50C-407E-A947-70E740481C1C}">
                <a14:useLocalDpi xmlns:a14="http://schemas.microsoft.com/office/drawing/2010/main" val="0"/>
              </a:ext>
            </a:extLst>
          </a:blip>
          <a:srcRect t="8539" b="2605"/>
          <a:stretch/>
        </p:blipFill>
        <p:spPr>
          <a:xfrm>
            <a:off x="3363021" y="2250560"/>
            <a:ext cx="4981831" cy="3294215"/>
          </a:xfrm>
          <a:prstGeom prst="rect">
            <a:avLst/>
          </a:prstGeom>
        </p:spPr>
      </p:pic>
    </p:spTree>
    <p:extLst>
      <p:ext uri="{BB962C8B-B14F-4D97-AF65-F5344CB8AC3E}">
        <p14:creationId xmlns:p14="http://schemas.microsoft.com/office/powerpoint/2010/main" val="56713975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994081"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life cycle of</a:t>
            </a:r>
          </a:p>
          <a:p>
            <a:r>
              <a:rPr lang="en-US" sz="2800" b="1" dirty="0">
                <a:solidFill>
                  <a:schemeClr val="bg1"/>
                </a:solidFill>
                <a:latin typeface="Tajawal Medium" panose="00000600000000000000" pitchFamily="2" charset="-78"/>
                <a:cs typeface="Tajawal Medium" panose="00000600000000000000" pitchFamily="2" charset="-78"/>
              </a:rPr>
              <a:t>Social Media Crisis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37535"/>
            <a:ext cx="9446683" cy="4154984"/>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1. The Stage of Detection of Warning Signals</a:t>
            </a:r>
          </a:p>
          <a:p>
            <a:pPr algn="just"/>
            <a:r>
              <a:rPr lang="ar-EG" sz="2400" b="1" dirty="0">
                <a:solidFill>
                  <a:srgbClr val="0070C0"/>
                </a:solidFill>
                <a:latin typeface="Tajawal ExtraBold" panose="00000800000000000000" pitchFamily="2" charset="-78"/>
                <a:cs typeface="Tajawal ExtraBold" panose="00000800000000000000" pitchFamily="2" charset="-78"/>
              </a:rPr>
              <a:t>مرحلة الكشف عن إشارات التحذير</a:t>
            </a:r>
            <a:endParaRPr lang="en-US" sz="2400" b="1" dirty="0">
              <a:solidFill>
                <a:srgbClr val="0070C0"/>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It refers to the stage </a:t>
            </a:r>
            <a:r>
              <a:rPr lang="en-US" sz="2400" b="1" dirty="0">
                <a:solidFill>
                  <a:srgbClr val="FF0000"/>
                </a:solidFill>
                <a:latin typeface="Tajawal ExtraBold" panose="00000800000000000000" pitchFamily="2" charset="-78"/>
                <a:cs typeface="Tajawal ExtraBold" panose="00000800000000000000" pitchFamily="2" charset="-78"/>
              </a:rPr>
              <a:t>before the </a:t>
            </a:r>
            <a:r>
              <a:rPr lang="en-US" sz="2400" b="1" dirty="0">
                <a:solidFill>
                  <a:srgbClr val="2D3956"/>
                </a:solidFill>
                <a:latin typeface="Tajawal ExtraBold" panose="00000800000000000000" pitchFamily="2" charset="-78"/>
                <a:cs typeface="Tajawal ExtraBold" panose="00000800000000000000" pitchFamily="2" charset="-78"/>
              </a:rPr>
              <a:t>onset of the </a:t>
            </a:r>
            <a:r>
              <a:rPr lang="en-US" sz="2400" b="1" dirty="0">
                <a:solidFill>
                  <a:srgbClr val="FF0000"/>
                </a:solidFill>
                <a:latin typeface="Tajawal ExtraBold" panose="00000800000000000000" pitchFamily="2" charset="-78"/>
                <a:cs typeface="Tajawal ExtraBold" panose="00000800000000000000" pitchFamily="2" charset="-78"/>
              </a:rPr>
              <a:t>crisis</a:t>
            </a:r>
            <a:r>
              <a:rPr lang="en-US" sz="2400" b="1" dirty="0">
                <a:solidFill>
                  <a:srgbClr val="2D3956"/>
                </a:solidFill>
                <a:latin typeface="Tajawal ExtraBold" panose="00000800000000000000" pitchFamily="2" charset="-78"/>
                <a:cs typeface="Tajawal ExtraBold" panose="00000800000000000000" pitchFamily="2" charset="-78"/>
              </a:rPr>
              <a:t>, and it is represented by </a:t>
            </a:r>
            <a:r>
              <a:rPr lang="en-US" sz="2400" b="1" dirty="0">
                <a:solidFill>
                  <a:srgbClr val="FF0000"/>
                </a:solidFill>
                <a:latin typeface="Tajawal ExtraBold" panose="00000800000000000000" pitchFamily="2" charset="-78"/>
                <a:cs typeface="Tajawal ExtraBold" panose="00000800000000000000" pitchFamily="2" charset="-78"/>
              </a:rPr>
              <a:t>the ability of the organization to respond to the warning signals </a:t>
            </a:r>
            <a:r>
              <a:rPr lang="en-US" sz="2400" b="1" dirty="0">
                <a:solidFill>
                  <a:srgbClr val="2D3956"/>
                </a:solidFill>
                <a:latin typeface="Tajawal ExtraBold" panose="00000800000000000000" pitchFamily="2" charset="-78"/>
                <a:cs typeface="Tajawal ExtraBold" panose="00000800000000000000" pitchFamily="2" charset="-78"/>
              </a:rPr>
              <a:t>that may cause the crisis which includes taking preventive measures that would prevent the occurrence of the crisis, or </a:t>
            </a:r>
            <a:r>
              <a:rPr lang="en-US" sz="2400" b="1" dirty="0">
                <a:solidFill>
                  <a:srgbClr val="FF0000"/>
                </a:solidFill>
                <a:latin typeface="Tajawal ExtraBold" panose="00000800000000000000" pitchFamily="2" charset="-78"/>
                <a:cs typeface="Tajawal ExtraBold" panose="00000800000000000000" pitchFamily="2" charset="-78"/>
              </a:rPr>
              <a:t>at least mitigate its severity and effects </a:t>
            </a:r>
            <a:r>
              <a:rPr lang="en-US" sz="2400" b="1" dirty="0">
                <a:solidFill>
                  <a:srgbClr val="2D3956"/>
                </a:solidFill>
                <a:latin typeface="Tajawal ExtraBold" panose="00000800000000000000" pitchFamily="2" charset="-78"/>
                <a:cs typeface="Tajawal ExtraBold" panose="00000800000000000000" pitchFamily="2" charset="-78"/>
              </a:rPr>
              <a:t>if it occurred despite the organization’s efforts to prevent its occurrence and discovering early warnings of the occurrence of a crisis means discovering the crisis before it occurs, which will be a pleasure in preparing for it.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6376607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994081"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life cycle of</a:t>
            </a:r>
          </a:p>
          <a:p>
            <a:r>
              <a:rPr lang="en-US" sz="2800" b="1" dirty="0">
                <a:solidFill>
                  <a:schemeClr val="bg1"/>
                </a:solidFill>
                <a:latin typeface="Tajawal Medium" panose="00000600000000000000" pitchFamily="2" charset="-78"/>
                <a:cs typeface="Tajawal Medium" panose="00000600000000000000" pitchFamily="2" charset="-78"/>
              </a:rPr>
              <a:t>Social Media Crisis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37535"/>
            <a:ext cx="9446683" cy="4524315"/>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2. The Preparedness and Prevention Stage</a:t>
            </a:r>
          </a:p>
          <a:p>
            <a:pPr algn="just"/>
            <a:r>
              <a:rPr lang="ar-EG" sz="2400" b="1" dirty="0">
                <a:solidFill>
                  <a:srgbClr val="0070C0"/>
                </a:solidFill>
                <a:latin typeface="Tajawal ExtraBold" panose="00000800000000000000" pitchFamily="2" charset="-78"/>
                <a:cs typeface="Tajawal ExtraBold" panose="00000800000000000000" pitchFamily="2" charset="-78"/>
              </a:rPr>
              <a:t>مرحلة التأهب والوقاية</a:t>
            </a:r>
            <a:endParaRPr lang="en-US" sz="2400" b="1" dirty="0">
              <a:solidFill>
                <a:srgbClr val="0070C0"/>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The organizations must at </a:t>
            </a:r>
            <a:r>
              <a:rPr lang="en-US" sz="2400" b="1" dirty="0">
                <a:solidFill>
                  <a:srgbClr val="FF0000"/>
                </a:solidFill>
                <a:latin typeface="Tajawal ExtraBold" panose="00000800000000000000" pitchFamily="2" charset="-78"/>
                <a:cs typeface="Tajawal ExtraBold" panose="00000800000000000000" pitchFamily="2" charset="-78"/>
              </a:rPr>
              <a:t>this stage create an emergency plan to confront the crisis</a:t>
            </a:r>
            <a:r>
              <a:rPr lang="en-US" sz="2400" b="1" dirty="0">
                <a:solidFill>
                  <a:srgbClr val="2D3956"/>
                </a:solidFill>
                <a:latin typeface="Tajawal ExtraBold" panose="00000800000000000000" pitchFamily="2" charset="-78"/>
                <a:cs typeface="Tajawal ExtraBold" panose="00000800000000000000" pitchFamily="2" charset="-78"/>
              </a:rPr>
              <a:t>, and form a crisis management team, who has previous experience in crisis management as possible. </a:t>
            </a:r>
          </a:p>
          <a:p>
            <a:pPr algn="just"/>
            <a:r>
              <a:rPr lang="en-US" sz="2400" b="1" dirty="0">
                <a:solidFill>
                  <a:srgbClr val="2D3956"/>
                </a:solidFill>
                <a:latin typeface="Tajawal ExtraBold" panose="00000800000000000000" pitchFamily="2" charset="-78"/>
                <a:cs typeface="Tajawal ExtraBold" panose="00000800000000000000" pitchFamily="2" charset="-78"/>
              </a:rPr>
              <a:t>This stage also includes discovering the weak points in the organization and </a:t>
            </a:r>
            <a:r>
              <a:rPr lang="en-US" sz="2400" b="1" dirty="0">
                <a:solidFill>
                  <a:srgbClr val="FF0000"/>
                </a:solidFill>
                <a:latin typeface="Tajawal ExtraBold" panose="00000800000000000000" pitchFamily="2" charset="-78"/>
                <a:cs typeface="Tajawal ExtraBold" panose="00000800000000000000" pitchFamily="2" charset="-78"/>
              </a:rPr>
              <a:t>developing a plan </a:t>
            </a:r>
            <a:r>
              <a:rPr lang="en-US" sz="2400" b="1" dirty="0">
                <a:solidFill>
                  <a:srgbClr val="2D3956"/>
                </a:solidFill>
                <a:latin typeface="Tajawal ExtraBold" panose="00000800000000000000" pitchFamily="2" charset="-78"/>
                <a:cs typeface="Tajawal ExtraBold" panose="00000800000000000000" pitchFamily="2" charset="-78"/>
              </a:rPr>
              <a:t>to confront them, and identifying the </a:t>
            </a:r>
            <a:r>
              <a:rPr lang="en-US" sz="2400" b="1" dirty="0">
                <a:solidFill>
                  <a:srgbClr val="FF0000"/>
                </a:solidFill>
                <a:latin typeface="Tajawal ExtraBold" panose="00000800000000000000" pitchFamily="2" charset="-78"/>
                <a:cs typeface="Tajawal ExtraBold" panose="00000800000000000000" pitchFamily="2" charset="-78"/>
              </a:rPr>
              <a:t>necessary methods and tools </a:t>
            </a:r>
            <a:r>
              <a:rPr lang="en-US" sz="2400" b="1" dirty="0">
                <a:solidFill>
                  <a:srgbClr val="2D3956"/>
                </a:solidFill>
                <a:latin typeface="Tajawal ExtraBold" panose="00000800000000000000" pitchFamily="2" charset="-78"/>
                <a:cs typeface="Tajawal ExtraBold" panose="00000800000000000000" pitchFamily="2" charset="-78"/>
              </a:rPr>
              <a:t>necessary to help confronting the crisis, </a:t>
            </a:r>
            <a:r>
              <a:rPr lang="en-US" sz="2400" b="1" dirty="0">
                <a:solidFill>
                  <a:srgbClr val="FF0000"/>
                </a:solidFill>
                <a:latin typeface="Tajawal ExtraBold" panose="00000800000000000000" pitchFamily="2" charset="-78"/>
                <a:cs typeface="Tajawal ExtraBold" panose="00000800000000000000" pitchFamily="2" charset="-78"/>
              </a:rPr>
              <a:t>training employees </a:t>
            </a:r>
            <a:r>
              <a:rPr lang="en-US" sz="2400" b="1" dirty="0">
                <a:solidFill>
                  <a:srgbClr val="2D3956"/>
                </a:solidFill>
                <a:latin typeface="Tajawal ExtraBold" panose="00000800000000000000" pitchFamily="2" charset="-78"/>
                <a:cs typeface="Tajawal ExtraBold" panose="00000800000000000000" pitchFamily="2" charset="-78"/>
              </a:rPr>
              <a:t>on how to face crises, </a:t>
            </a:r>
            <a:r>
              <a:rPr lang="en-US" sz="2400" b="1" dirty="0">
                <a:solidFill>
                  <a:srgbClr val="FF0000"/>
                </a:solidFill>
                <a:latin typeface="Tajawal ExtraBold" panose="00000800000000000000" pitchFamily="2" charset="-78"/>
                <a:cs typeface="Tajawal ExtraBold" panose="00000800000000000000" pitchFamily="2" charset="-78"/>
              </a:rPr>
              <a:t>benefit from the lessons of others</a:t>
            </a:r>
            <a:r>
              <a:rPr lang="en-US" sz="2400" b="1" dirty="0">
                <a:solidFill>
                  <a:srgbClr val="2D3956"/>
                </a:solidFill>
                <a:latin typeface="Tajawal ExtraBold" panose="00000800000000000000" pitchFamily="2" charset="-78"/>
                <a:cs typeface="Tajawal ExtraBold" panose="00000800000000000000" pitchFamily="2" charset="-78"/>
              </a:rPr>
              <a:t>, develop information about crises and expected problems, and evaluate their degree of severity.</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5464039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994081"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life cycle of</a:t>
            </a:r>
          </a:p>
          <a:p>
            <a:r>
              <a:rPr lang="en-US" sz="2800" b="1" dirty="0">
                <a:solidFill>
                  <a:schemeClr val="bg1"/>
                </a:solidFill>
                <a:latin typeface="Tajawal Medium" panose="00000600000000000000" pitchFamily="2" charset="-78"/>
                <a:cs typeface="Tajawal Medium" panose="00000600000000000000" pitchFamily="2" charset="-78"/>
              </a:rPr>
              <a:t>Social Media Crisis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37535"/>
            <a:ext cx="9446683" cy="3785652"/>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3. The Crisis Containment Phase (harm containment)</a:t>
            </a:r>
          </a:p>
          <a:p>
            <a:pPr algn="just"/>
            <a:r>
              <a:rPr lang="ar-EG" sz="2400" b="1" dirty="0">
                <a:solidFill>
                  <a:srgbClr val="C00000"/>
                </a:solidFill>
                <a:latin typeface="Tajawal ExtraBold" panose="00000800000000000000" pitchFamily="2" charset="-78"/>
                <a:cs typeface="Tajawal ExtraBold" panose="00000800000000000000" pitchFamily="2" charset="-78"/>
              </a:rPr>
              <a:t>مرحلة احتواء الأزمة (احتواء الضرر)</a:t>
            </a:r>
            <a:endParaRPr lang="en-US" sz="2400" b="1" dirty="0">
              <a:solidFill>
                <a:srgbClr val="C00000"/>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In this stage, </a:t>
            </a:r>
            <a:r>
              <a:rPr lang="en-US" sz="2400" b="1" dirty="0">
                <a:solidFill>
                  <a:srgbClr val="FF0000"/>
                </a:solidFill>
                <a:latin typeface="Tajawal ExtraBold" panose="00000800000000000000" pitchFamily="2" charset="-78"/>
                <a:cs typeface="Tajawal ExtraBold" panose="00000800000000000000" pitchFamily="2" charset="-78"/>
              </a:rPr>
              <a:t>a set of measures to be taken </a:t>
            </a:r>
            <a:r>
              <a:rPr lang="en-US" sz="2400" b="1" dirty="0">
                <a:solidFill>
                  <a:srgbClr val="2D3956"/>
                </a:solidFill>
                <a:latin typeface="Tajawal ExtraBold" panose="00000800000000000000" pitchFamily="2" charset="-78"/>
                <a:cs typeface="Tajawal ExtraBold" panose="00000800000000000000" pitchFamily="2" charset="-78"/>
              </a:rPr>
              <a:t>are defined, the communication processes are organized within the crisis field itself, the situation is stopped deteriorating </a:t>
            </a:r>
            <a:r>
              <a:rPr lang="ar-EG" sz="2400" b="1" dirty="0">
                <a:solidFill>
                  <a:srgbClr val="2D3956"/>
                </a:solidFill>
                <a:latin typeface="Tajawal ExtraBold" panose="00000800000000000000" pitchFamily="2" charset="-78"/>
                <a:cs typeface="Tajawal ExtraBold" panose="00000800000000000000" pitchFamily="2" charset="-78"/>
              </a:rPr>
              <a:t>تدهور</a:t>
            </a:r>
            <a:r>
              <a:rPr lang="en-US" sz="2400" b="1" dirty="0">
                <a:solidFill>
                  <a:srgbClr val="2D3956"/>
                </a:solidFill>
                <a:latin typeface="Tajawal ExtraBold" panose="00000800000000000000" pitchFamily="2" charset="-78"/>
                <a:cs typeface="Tajawal ExtraBold" panose="00000800000000000000" pitchFamily="2" charset="-78"/>
              </a:rPr>
              <a:t>, the </a:t>
            </a:r>
            <a:r>
              <a:rPr lang="en-US" sz="2400" b="1" dirty="0">
                <a:solidFill>
                  <a:srgbClr val="FF0000"/>
                </a:solidFill>
                <a:latin typeface="Tajawal ExtraBold" panose="00000800000000000000" pitchFamily="2" charset="-78"/>
                <a:cs typeface="Tajawal ExtraBold" panose="00000800000000000000" pitchFamily="2" charset="-78"/>
              </a:rPr>
              <a:t>losses are reduced</a:t>
            </a:r>
            <a:r>
              <a:rPr lang="en-US" sz="2400" b="1" dirty="0">
                <a:solidFill>
                  <a:srgbClr val="2D3956"/>
                </a:solidFill>
                <a:latin typeface="Tajawal ExtraBold" panose="00000800000000000000" pitchFamily="2" charset="-78"/>
                <a:cs typeface="Tajawal ExtraBold" panose="00000800000000000000" pitchFamily="2" charset="-78"/>
              </a:rPr>
              <a:t>, the psychological and social effects resulting from the crisis are addressed, </a:t>
            </a:r>
            <a:r>
              <a:rPr lang="en-US" sz="2400" b="1" dirty="0">
                <a:solidFill>
                  <a:srgbClr val="FF0000"/>
                </a:solidFill>
                <a:latin typeface="Tajawal ExtraBold" panose="00000800000000000000" pitchFamily="2" charset="-78"/>
                <a:cs typeface="Tajawal ExtraBold" panose="00000800000000000000" pitchFamily="2" charset="-78"/>
              </a:rPr>
              <a:t>and the practical performance is improved</a:t>
            </a:r>
            <a:r>
              <a:rPr lang="en-US" sz="2400" b="1" dirty="0">
                <a:solidFill>
                  <a:srgbClr val="2D3956"/>
                </a:solidFill>
                <a:latin typeface="Tajawal ExtraBold" panose="00000800000000000000" pitchFamily="2" charset="-78"/>
                <a:cs typeface="Tajawal ExtraBold" panose="00000800000000000000" pitchFamily="2" charset="-78"/>
              </a:rPr>
              <a:t> in a better way than before. Accordingly, the plans are carried out by implementing the decree to confront the crisis, and by using the organization's resources to reduce the crisis.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856667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994081"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life cycle of</a:t>
            </a:r>
          </a:p>
          <a:p>
            <a:r>
              <a:rPr lang="en-US" sz="2800" b="1" dirty="0">
                <a:solidFill>
                  <a:schemeClr val="bg1"/>
                </a:solidFill>
                <a:latin typeface="Tajawal Medium" panose="00000600000000000000" pitchFamily="2" charset="-78"/>
                <a:cs typeface="Tajawal Medium" panose="00000600000000000000" pitchFamily="2" charset="-78"/>
              </a:rPr>
              <a:t>Social Media Crisis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37535"/>
            <a:ext cx="9446683" cy="4154984"/>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4. The Activity Recovery Stage</a:t>
            </a:r>
          </a:p>
          <a:p>
            <a:pPr algn="just"/>
            <a:r>
              <a:rPr lang="ar-EG" sz="2400" b="1" dirty="0">
                <a:solidFill>
                  <a:srgbClr val="C00000"/>
                </a:solidFill>
                <a:latin typeface="Tajawal ExtraBold" panose="00000800000000000000" pitchFamily="2" charset="-78"/>
                <a:cs typeface="Tajawal ExtraBold" panose="00000800000000000000" pitchFamily="2" charset="-78"/>
              </a:rPr>
              <a:t>مرحلة استعادة النشاط</a:t>
            </a:r>
            <a:endParaRPr lang="en-US" sz="2400" b="1" dirty="0">
              <a:solidFill>
                <a:srgbClr val="C00000"/>
              </a:solidFill>
              <a:latin typeface="Tajawal ExtraBold" panose="00000800000000000000" pitchFamily="2" charset="-78"/>
              <a:cs typeface="Tajawal ExtraBold" panose="00000800000000000000" pitchFamily="2" charset="-78"/>
            </a:endParaRPr>
          </a:p>
          <a:p>
            <a:pPr algn="just"/>
            <a:r>
              <a:rPr lang="en-US" sz="2400" b="1" dirty="0">
                <a:solidFill>
                  <a:srgbClr val="FF0000"/>
                </a:solidFill>
                <a:latin typeface="Tajawal ExtraBold" panose="00000800000000000000" pitchFamily="2" charset="-78"/>
                <a:cs typeface="Tajawal ExtraBold" panose="00000800000000000000" pitchFamily="2" charset="-78"/>
              </a:rPr>
              <a:t>where the activity and operations of the organization are resumed</a:t>
            </a:r>
            <a:r>
              <a:rPr lang="en-US" sz="2400" b="1" dirty="0">
                <a:solidFill>
                  <a:srgbClr val="2D3956"/>
                </a:solidFill>
                <a:latin typeface="Tajawal ExtraBold" panose="00000800000000000000" pitchFamily="2" charset="-78"/>
                <a:cs typeface="Tajawal ExtraBold" panose="00000800000000000000" pitchFamily="2" charset="-78"/>
              </a:rPr>
              <a:t>, and the </a:t>
            </a:r>
            <a:r>
              <a:rPr lang="en-US" sz="2400" b="1" dirty="0">
                <a:solidFill>
                  <a:srgbClr val="FF0000"/>
                </a:solidFill>
                <a:latin typeface="Tajawal ExtraBold" panose="00000800000000000000" pitchFamily="2" charset="-78"/>
                <a:cs typeface="Tajawal ExtraBold" panose="00000800000000000000" pitchFamily="2" charset="-78"/>
              </a:rPr>
              <a:t>organization evaluates its loss</a:t>
            </a:r>
            <a:r>
              <a:rPr lang="en-US" sz="2400" b="1" dirty="0">
                <a:solidFill>
                  <a:srgbClr val="2D3956"/>
                </a:solidFill>
                <a:latin typeface="Tajawal ExtraBold" panose="00000800000000000000" pitchFamily="2" charset="-78"/>
                <a:cs typeface="Tajawal ExtraBold" panose="00000800000000000000" pitchFamily="2" charset="-78"/>
              </a:rPr>
              <a:t> and assesses what is required in order to fully benefit from the activity and balance, human resources play an important role in this process, provided that </a:t>
            </a:r>
            <a:r>
              <a:rPr lang="en-US" sz="2400" b="1" dirty="0">
                <a:solidFill>
                  <a:srgbClr val="FF0000"/>
                </a:solidFill>
                <a:latin typeface="Tajawal ExtraBold" panose="00000800000000000000" pitchFamily="2" charset="-78"/>
                <a:cs typeface="Tajawal ExtraBold" panose="00000800000000000000" pitchFamily="2" charset="-78"/>
              </a:rPr>
              <a:t>human resources situation must be evaluated</a:t>
            </a:r>
            <a:r>
              <a:rPr lang="en-US" sz="2400" b="1" dirty="0">
                <a:solidFill>
                  <a:srgbClr val="2D3956"/>
                </a:solidFill>
                <a:latin typeface="Tajawal ExtraBold" panose="00000800000000000000" pitchFamily="2" charset="-78"/>
                <a:cs typeface="Tajawal ExtraBold" panose="00000800000000000000" pitchFamily="2" charset="-78"/>
              </a:rPr>
              <a:t> and </a:t>
            </a:r>
            <a:r>
              <a:rPr lang="en-US" sz="2400" b="1" dirty="0">
                <a:solidFill>
                  <a:srgbClr val="FF0000"/>
                </a:solidFill>
                <a:latin typeface="Tajawal ExtraBold" panose="00000800000000000000" pitchFamily="2" charset="-78"/>
                <a:cs typeface="Tajawal ExtraBold" panose="00000800000000000000" pitchFamily="2" charset="-78"/>
              </a:rPr>
              <a:t>what are the remaining capabilities of the organization</a:t>
            </a:r>
            <a:r>
              <a:rPr lang="en-US" sz="2400" b="1" dirty="0">
                <a:solidFill>
                  <a:srgbClr val="2D3956"/>
                </a:solidFill>
                <a:latin typeface="Tajawal ExtraBold" panose="00000800000000000000" pitchFamily="2" charset="-78"/>
                <a:cs typeface="Tajawal ExtraBold" panose="00000800000000000000" pitchFamily="2" charset="-78"/>
              </a:rPr>
              <a:t>, and </a:t>
            </a:r>
            <a:r>
              <a:rPr lang="en-US" sz="2400" b="1" dirty="0">
                <a:solidFill>
                  <a:srgbClr val="FF0000"/>
                </a:solidFill>
                <a:latin typeface="Tajawal ExtraBold" panose="00000800000000000000" pitchFamily="2" charset="-78"/>
                <a:cs typeface="Tajawal ExtraBold" panose="00000800000000000000" pitchFamily="2" charset="-78"/>
              </a:rPr>
              <a:t>what are the assets used and exploited</a:t>
            </a:r>
            <a:r>
              <a:rPr lang="ar-EG" sz="2400" b="1" dirty="0">
                <a:solidFill>
                  <a:srgbClr val="FF0000"/>
                </a:solidFill>
                <a:latin typeface="Tajawal ExtraBold" panose="00000800000000000000" pitchFamily="2" charset="-78"/>
                <a:cs typeface="Tajawal ExtraBold" panose="00000800000000000000" pitchFamily="2" charset="-78"/>
              </a:rPr>
              <a:t> مستغل </a:t>
            </a:r>
            <a:r>
              <a:rPr lang="en-US" sz="2400" b="1" dirty="0">
                <a:solidFill>
                  <a:srgbClr val="FF0000"/>
                </a:solidFill>
                <a:latin typeface="Tajawal ExtraBold" panose="00000800000000000000" pitchFamily="2" charset="-78"/>
                <a:cs typeface="Tajawal ExtraBold" panose="00000800000000000000" pitchFamily="2" charset="-78"/>
              </a:rPr>
              <a:t> after knowing the resources available</a:t>
            </a:r>
            <a:r>
              <a:rPr lang="en-US" sz="2400" b="1" dirty="0">
                <a:solidFill>
                  <a:srgbClr val="2D3956"/>
                </a:solidFill>
                <a:latin typeface="Tajawal ExtraBold" panose="00000800000000000000" pitchFamily="2" charset="-78"/>
                <a:cs typeface="Tajawal ExtraBold" panose="00000800000000000000" pitchFamily="2" charset="-78"/>
              </a:rPr>
              <a:t> so as to use them efficiently and effectively.</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8656645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994081"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life cycle of</a:t>
            </a:r>
          </a:p>
          <a:p>
            <a:r>
              <a:rPr lang="en-US" sz="2800" b="1" dirty="0">
                <a:solidFill>
                  <a:schemeClr val="bg1"/>
                </a:solidFill>
                <a:latin typeface="Tajawal Medium" panose="00000600000000000000" pitchFamily="2" charset="-78"/>
                <a:cs typeface="Tajawal Medium" panose="00000600000000000000" pitchFamily="2" charset="-78"/>
              </a:rPr>
              <a:t>Social Media Crisis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37535"/>
            <a:ext cx="9446683" cy="3046988"/>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5.The Learning Stage</a:t>
            </a:r>
          </a:p>
          <a:p>
            <a:pPr algn="just"/>
            <a:r>
              <a:rPr lang="ar-EG" sz="2400" b="1" dirty="0">
                <a:solidFill>
                  <a:srgbClr val="C00000"/>
                </a:solidFill>
                <a:latin typeface="Tajawal ExtraBold" panose="00000800000000000000" pitchFamily="2" charset="-78"/>
                <a:cs typeface="Tajawal ExtraBold" panose="00000800000000000000" pitchFamily="2" charset="-78"/>
              </a:rPr>
              <a:t>مرحلة التعلم</a:t>
            </a:r>
            <a:endParaRPr lang="en-US" sz="2400" b="1" dirty="0">
              <a:solidFill>
                <a:srgbClr val="C00000"/>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It is the stage of drawing </a:t>
            </a:r>
            <a:r>
              <a:rPr lang="en-US" sz="2400" b="1" dirty="0">
                <a:solidFill>
                  <a:srgbClr val="FF0000"/>
                </a:solidFill>
                <a:latin typeface="Tajawal ExtraBold" panose="00000800000000000000" pitchFamily="2" charset="-78"/>
                <a:cs typeface="Tajawal ExtraBold" panose="00000800000000000000" pitchFamily="2" charset="-78"/>
              </a:rPr>
              <a:t>morals and lessons, and benefiting from the experience of dealing with the previous crisis </a:t>
            </a:r>
            <a:r>
              <a:rPr lang="en-US" sz="2400" b="1" dirty="0">
                <a:solidFill>
                  <a:srgbClr val="2D3956"/>
                </a:solidFill>
                <a:latin typeface="Tajawal ExtraBold" panose="00000800000000000000" pitchFamily="2" charset="-78"/>
                <a:cs typeface="Tajawal ExtraBold" panose="00000800000000000000" pitchFamily="2" charset="-78"/>
              </a:rPr>
              <a:t>to form experiences capable of avoiding crises, avoiding their recurrence, and standing at weaknesses, improving and avoiding them through the process of development and improvement.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5073761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289475"/>
            <a:ext cx="9256152" cy="923330"/>
          </a:xfrm>
          <a:prstGeom prst="rect">
            <a:avLst/>
          </a:prstGeom>
          <a:noFill/>
        </p:spPr>
        <p:txBody>
          <a:bodyPr wrap="square" rtlCol="0">
            <a:spAutoFit/>
          </a:bodyPr>
          <a:lstStyle/>
          <a:p>
            <a:pPr algn="ctr"/>
            <a:r>
              <a:rPr lang="en-US" sz="5400" dirty="0">
                <a:solidFill>
                  <a:srgbClr val="2E3957"/>
                </a:solidFill>
                <a:latin typeface="Tajawal ExtraBold" panose="00000800000000000000" pitchFamily="2" charset="-78"/>
                <a:cs typeface="Tajawal ExtraBold" panose="00000800000000000000" pitchFamily="2" charset="-78"/>
              </a:rPr>
              <a:t>How to analyze a crisis?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91D2F877-1F64-08D4-D808-24B589757E2F}"/>
              </a:ext>
            </a:extLst>
          </p:cNvPr>
          <p:cNvPicPr>
            <a:picLocks noChangeAspect="1"/>
          </p:cNvPicPr>
          <p:nvPr/>
        </p:nvPicPr>
        <p:blipFill rotWithShape="1">
          <a:blip r:embed="rId7">
            <a:extLst>
              <a:ext uri="{28A0092B-C50C-407E-A947-70E740481C1C}">
                <a14:useLocalDpi xmlns:a14="http://schemas.microsoft.com/office/drawing/2010/main" val="0"/>
              </a:ext>
            </a:extLst>
          </a:blip>
          <a:srcRect t="12930" b="12930"/>
          <a:stretch/>
        </p:blipFill>
        <p:spPr>
          <a:xfrm>
            <a:off x="3584087" y="3031218"/>
            <a:ext cx="4511821" cy="2508822"/>
          </a:xfrm>
          <a:prstGeom prst="rect">
            <a:avLst/>
          </a:prstGeom>
        </p:spPr>
      </p:pic>
    </p:spTree>
    <p:extLst>
      <p:ext uri="{BB962C8B-B14F-4D97-AF65-F5344CB8AC3E}">
        <p14:creationId xmlns:p14="http://schemas.microsoft.com/office/powerpoint/2010/main" val="146967145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139057"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analyze a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501910"/>
            <a:ext cx="9782768" cy="3416320"/>
          </a:xfrm>
          <a:prstGeom prst="rect">
            <a:avLst/>
          </a:prstGeom>
          <a:noFill/>
        </p:spPr>
        <p:txBody>
          <a:bodyPr wrap="square" rtlCol="0">
            <a:spAutoFit/>
          </a:bodyPr>
          <a:lstStyle/>
          <a:p>
            <a:pPr algn="just"/>
            <a:r>
              <a:rPr lang="en-US" sz="2400" b="1" dirty="0">
                <a:solidFill>
                  <a:srgbClr val="00B0F0"/>
                </a:solidFill>
                <a:latin typeface="Tajawal ExtraBold" panose="00000800000000000000" pitchFamily="2" charset="-78"/>
                <a:cs typeface="Tajawal ExtraBold" panose="00000800000000000000" pitchFamily="2" charset="-78"/>
              </a:rPr>
              <a:t>A social media crisis </a:t>
            </a:r>
            <a:r>
              <a:rPr lang="en-US" sz="2400" b="1" dirty="0">
                <a:solidFill>
                  <a:srgbClr val="2D3956"/>
                </a:solidFill>
                <a:latin typeface="Tajawal ExtraBold" panose="00000800000000000000" pitchFamily="2" charset="-78"/>
                <a:cs typeface="Tajawal ExtraBold" panose="00000800000000000000" pitchFamily="2" charset="-78"/>
              </a:rPr>
              <a:t>can </a:t>
            </a:r>
            <a:r>
              <a:rPr lang="en-US" sz="2400" b="1" dirty="0">
                <a:solidFill>
                  <a:srgbClr val="FF0000"/>
                </a:solidFill>
                <a:latin typeface="Tajawal ExtraBold" panose="00000800000000000000" pitchFamily="2" charset="-78"/>
                <a:cs typeface="Tajawal ExtraBold" panose="00000800000000000000" pitchFamily="2" charset="-78"/>
              </a:rPr>
              <a:t>damage your brand reputation</a:t>
            </a:r>
            <a:r>
              <a:rPr lang="en-US" sz="2400" b="1" dirty="0">
                <a:solidFill>
                  <a:srgbClr val="2D3956"/>
                </a:solidFill>
                <a:latin typeface="Tajawal ExtraBold" panose="00000800000000000000" pitchFamily="2" charset="-78"/>
                <a:cs typeface="Tajawal ExtraBold" panose="00000800000000000000" pitchFamily="2" charset="-78"/>
              </a:rPr>
              <a:t>, customer loyalty, and revenue. But it can also be an opportunity to learn from your mistakes, </a:t>
            </a:r>
            <a:r>
              <a:rPr lang="en-US" sz="2400" b="1" dirty="0">
                <a:solidFill>
                  <a:srgbClr val="7030A0"/>
                </a:solidFill>
                <a:latin typeface="Tajawal ExtraBold" panose="00000800000000000000" pitchFamily="2" charset="-78"/>
                <a:cs typeface="Tajawal ExtraBold" panose="00000800000000000000" pitchFamily="2" charset="-78"/>
              </a:rPr>
              <a:t>improve your communication, and strengthen your community</a:t>
            </a:r>
            <a:r>
              <a:rPr lang="en-US" sz="2400" b="1" dirty="0">
                <a:solidFill>
                  <a:srgbClr val="2D3956"/>
                </a:solidFill>
                <a:latin typeface="Tajawal ExtraBold" panose="00000800000000000000" pitchFamily="2" charset="-78"/>
                <a:cs typeface="Tajawal ExtraBold" panose="00000800000000000000" pitchFamily="2" charset="-78"/>
              </a:rPr>
              <a:t>.</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Now every crisis finds its way onto social media, either by accident or purpose, but always with consequences.</a:t>
            </a:r>
          </a:p>
          <a:p>
            <a:pPr algn="just"/>
            <a:r>
              <a:rPr lang="en-US" sz="2400" b="1" dirty="0">
                <a:solidFill>
                  <a:srgbClr val="2D3956"/>
                </a:solidFill>
                <a:latin typeface="Tajawal ExtraBold" panose="00000800000000000000" pitchFamily="2" charset="-78"/>
                <a:cs typeface="Tajawal ExtraBold" panose="00000800000000000000" pitchFamily="2" charset="-78"/>
              </a:rPr>
              <a:t>Social media had transformed the way every crisis emerges, how it’s driven, and how it’s handled.</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5692115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139057"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analyze a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501910"/>
            <a:ext cx="9782768" cy="4524315"/>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What are the main points to analyze a crisis recently in the news?</a:t>
            </a:r>
          </a:p>
          <a:p>
            <a:pPr algn="just"/>
            <a:r>
              <a:rPr lang="en-US" sz="2400" b="1" dirty="0">
                <a:solidFill>
                  <a:srgbClr val="2D3956"/>
                </a:solidFill>
                <a:latin typeface="Tajawal ExtraBold" panose="00000800000000000000" pitchFamily="2" charset="-78"/>
                <a:cs typeface="Tajawal ExtraBold" panose="00000800000000000000" pitchFamily="2" charset="-78"/>
              </a:rPr>
              <a:t>• The nature of the crisis.</a:t>
            </a:r>
          </a:p>
          <a:p>
            <a:pPr algn="just"/>
            <a:r>
              <a:rPr lang="en-US" sz="2400" b="1" dirty="0">
                <a:solidFill>
                  <a:srgbClr val="2D3956"/>
                </a:solidFill>
                <a:latin typeface="Tajawal ExtraBold" panose="00000800000000000000" pitchFamily="2" charset="-78"/>
                <a:cs typeface="Tajawal ExtraBold" panose="00000800000000000000" pitchFamily="2" charset="-78"/>
              </a:rPr>
              <a:t>• When it was discovered.</a:t>
            </a:r>
          </a:p>
          <a:p>
            <a:pPr algn="just"/>
            <a:r>
              <a:rPr lang="en-US" sz="2400" b="1" dirty="0">
                <a:solidFill>
                  <a:srgbClr val="2D3956"/>
                </a:solidFill>
                <a:latin typeface="Tajawal ExtraBold" panose="00000800000000000000" pitchFamily="2" charset="-78"/>
                <a:cs typeface="Tajawal ExtraBold" panose="00000800000000000000" pitchFamily="2" charset="-78"/>
              </a:rPr>
              <a:t>• The timeliness </a:t>
            </a:r>
            <a:r>
              <a:rPr lang="ar-EG" sz="2400" b="1" dirty="0">
                <a:solidFill>
                  <a:srgbClr val="2D3956"/>
                </a:solidFill>
                <a:latin typeface="Tajawal ExtraBold" panose="00000800000000000000" pitchFamily="2" charset="-78"/>
                <a:cs typeface="Tajawal ExtraBold" panose="00000800000000000000" pitchFamily="2" charset="-78"/>
              </a:rPr>
              <a:t>توقيت</a:t>
            </a:r>
            <a:r>
              <a:rPr lang="en-US" sz="2400" b="1" dirty="0">
                <a:solidFill>
                  <a:srgbClr val="2D3956"/>
                </a:solidFill>
                <a:latin typeface="Tajawal ExtraBold" panose="00000800000000000000" pitchFamily="2" charset="-78"/>
                <a:cs typeface="Tajawal ExtraBold" panose="00000800000000000000" pitchFamily="2" charset="-78"/>
              </a:rPr>
              <a:t> of the organization’s response to the crisis.</a:t>
            </a:r>
          </a:p>
          <a:p>
            <a:pPr algn="just"/>
            <a:r>
              <a:rPr lang="en-US" sz="2400" b="1" dirty="0">
                <a:solidFill>
                  <a:srgbClr val="2D3956"/>
                </a:solidFill>
                <a:latin typeface="Tajawal ExtraBold" panose="00000800000000000000" pitchFamily="2" charset="-78"/>
                <a:cs typeface="Tajawal ExtraBold" panose="00000800000000000000" pitchFamily="2" charset="-78"/>
              </a:rPr>
              <a:t>• The nature of the response.</a:t>
            </a:r>
          </a:p>
          <a:p>
            <a:pPr algn="just"/>
            <a:r>
              <a:rPr lang="en-US" sz="2400" b="1" dirty="0">
                <a:solidFill>
                  <a:srgbClr val="2D3956"/>
                </a:solidFill>
                <a:latin typeface="Tajawal ExtraBold" panose="00000800000000000000" pitchFamily="2" charset="-78"/>
                <a:cs typeface="Tajawal ExtraBold" panose="00000800000000000000" pitchFamily="2" charset="-78"/>
              </a:rPr>
              <a:t>• Any unintended consequences of the response.</a:t>
            </a:r>
          </a:p>
          <a:p>
            <a:pPr algn="just"/>
            <a:r>
              <a:rPr lang="en-US" sz="2400" b="1" dirty="0">
                <a:solidFill>
                  <a:srgbClr val="2D3956"/>
                </a:solidFill>
                <a:latin typeface="Tajawal ExtraBold" panose="00000800000000000000" pitchFamily="2" charset="-78"/>
                <a:cs typeface="Tajawal ExtraBold" panose="00000800000000000000" pitchFamily="2" charset="-78"/>
              </a:rPr>
              <a:t>• The effectiveness of the response.</a:t>
            </a:r>
          </a:p>
          <a:p>
            <a:pPr algn="just"/>
            <a:r>
              <a:rPr lang="en-US" sz="2400" b="1" dirty="0">
                <a:solidFill>
                  <a:srgbClr val="2D3956"/>
                </a:solidFill>
                <a:latin typeface="Tajawal ExtraBold" panose="00000800000000000000" pitchFamily="2" charset="-78"/>
                <a:cs typeface="Tajawal ExtraBold" panose="00000800000000000000" pitchFamily="2" charset="-78"/>
              </a:rPr>
              <a:t>• How individual constituencies </a:t>
            </a:r>
            <a:r>
              <a:rPr lang="ar-EG" sz="2400" b="1" dirty="0">
                <a:solidFill>
                  <a:srgbClr val="2D3956"/>
                </a:solidFill>
                <a:latin typeface="Tajawal ExtraBold" panose="00000800000000000000" pitchFamily="2" charset="-78"/>
                <a:cs typeface="Tajawal ExtraBold" panose="00000800000000000000" pitchFamily="2" charset="-78"/>
              </a:rPr>
              <a:t> الفئات الفردية/ المؤسسات</a:t>
            </a:r>
            <a:r>
              <a:rPr lang="en-US" sz="2400" b="1" dirty="0">
                <a:solidFill>
                  <a:srgbClr val="2D3956"/>
                </a:solidFill>
                <a:latin typeface="Tajawal ExtraBold" panose="00000800000000000000" pitchFamily="2" charset="-78"/>
                <a:cs typeface="Tajawal ExtraBold" panose="00000800000000000000" pitchFamily="2" charset="-78"/>
              </a:rPr>
              <a:t>were affected by the crisis and</a:t>
            </a:r>
            <a:r>
              <a:rPr lang="ar-EG" sz="2400" b="1" dirty="0">
                <a:solidFill>
                  <a:srgbClr val="2D3956"/>
                </a:solidFill>
                <a:latin typeface="Tajawal ExtraBold" panose="00000800000000000000" pitchFamily="2" charset="-78"/>
                <a:cs typeface="Tajawal ExtraBold" panose="00000800000000000000" pitchFamily="2" charset="-78"/>
              </a:rPr>
              <a:t> </a:t>
            </a:r>
            <a:r>
              <a:rPr lang="en-US" sz="2400" b="1" dirty="0">
                <a:solidFill>
                  <a:srgbClr val="2D3956"/>
                </a:solidFill>
                <a:latin typeface="Tajawal ExtraBold" panose="00000800000000000000" pitchFamily="2" charset="-78"/>
                <a:cs typeface="Tajawal ExtraBold" panose="00000800000000000000" pitchFamily="2" charset="-78"/>
              </a:rPr>
              <a:t>response.</a:t>
            </a:r>
          </a:p>
          <a:p>
            <a:pPr algn="just"/>
            <a:r>
              <a:rPr lang="en-US" sz="2400" b="1" dirty="0">
                <a:solidFill>
                  <a:srgbClr val="2D3956"/>
                </a:solidFill>
                <a:latin typeface="Tajawal ExtraBold" panose="00000800000000000000" pitchFamily="2" charset="-78"/>
                <a:cs typeface="Tajawal ExtraBold" panose="00000800000000000000" pitchFamily="2" charset="-78"/>
              </a:rPr>
              <a:t>• How the crisis was resolved, if it has been.</a:t>
            </a:r>
          </a:p>
          <a:p>
            <a:pPr algn="just"/>
            <a:r>
              <a:rPr lang="en-US" sz="2400" b="1" dirty="0">
                <a:solidFill>
                  <a:srgbClr val="2D3956"/>
                </a:solidFill>
                <a:latin typeface="Tajawal ExtraBold" panose="00000800000000000000" pitchFamily="2" charset="-78"/>
                <a:cs typeface="Tajawal ExtraBold" panose="00000800000000000000" pitchFamily="2" charset="-78"/>
              </a:rPr>
              <a:t>• Your assessment of what worked, what didn’t and how the</a:t>
            </a:r>
          </a:p>
          <a:p>
            <a:pPr algn="just"/>
            <a:r>
              <a:rPr lang="en-US" sz="2400" b="1" dirty="0">
                <a:solidFill>
                  <a:srgbClr val="2D3956"/>
                </a:solidFill>
                <a:latin typeface="Tajawal ExtraBold" panose="00000800000000000000" pitchFamily="2" charset="-78"/>
                <a:cs typeface="Tajawal ExtraBold" panose="00000800000000000000" pitchFamily="2" charset="-78"/>
              </a:rPr>
              <a:t>  organization might have been more effective in its response.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6133122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139057"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analyze a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501910"/>
            <a:ext cx="9782768" cy="3785652"/>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Identify the root cause</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The first step is to find out </a:t>
            </a:r>
            <a:r>
              <a:rPr lang="en-US" sz="2400" b="1" dirty="0">
                <a:solidFill>
                  <a:srgbClr val="FF0000"/>
                </a:solidFill>
                <a:latin typeface="Tajawal ExtraBold" panose="00000800000000000000" pitchFamily="2" charset="-78"/>
                <a:cs typeface="Tajawal ExtraBold" panose="00000800000000000000" pitchFamily="2" charset="-78"/>
              </a:rPr>
              <a:t>what triggered the crisis</a:t>
            </a:r>
            <a:r>
              <a:rPr lang="en-US" sz="2400" b="1" dirty="0">
                <a:solidFill>
                  <a:srgbClr val="2D3956"/>
                </a:solidFill>
                <a:latin typeface="Tajawal ExtraBold" panose="00000800000000000000" pitchFamily="2" charset="-78"/>
                <a:cs typeface="Tajawal ExtraBold" panose="00000800000000000000" pitchFamily="2" charset="-78"/>
              </a:rPr>
              <a:t>, how it spread, and who was affected. You can use tools like </a:t>
            </a:r>
            <a:r>
              <a:rPr lang="en-US" sz="2400" b="1" dirty="0">
                <a:solidFill>
                  <a:srgbClr val="FF0000"/>
                </a:solidFill>
                <a:latin typeface="Tajawal ExtraBold" panose="00000800000000000000" pitchFamily="2" charset="-78"/>
                <a:cs typeface="Tajawal ExtraBold" panose="00000800000000000000" pitchFamily="2" charset="-78"/>
              </a:rPr>
              <a:t>social listening, sentiment analysis, and web analytics</a:t>
            </a:r>
            <a:r>
              <a:rPr lang="en-US" sz="2400" b="1" dirty="0">
                <a:solidFill>
                  <a:srgbClr val="2D3956"/>
                </a:solidFill>
                <a:latin typeface="Tajawal ExtraBold" panose="00000800000000000000" pitchFamily="2" charset="-78"/>
                <a:cs typeface="Tajawal ExtraBold" panose="00000800000000000000" pitchFamily="2" charset="-78"/>
              </a:rPr>
              <a:t> to monitor the online conversations, feedback, and traffic related to the crisis. You can also interview your team members, customers, and stakeholders to get their perspectives and insights. By identifying the root cause, you can understand what went wrong and how to prevent it from happening again.</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4257026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139057"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analyze a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501910"/>
            <a:ext cx="9782768" cy="4154984"/>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Assess the impact</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The second step is to </a:t>
            </a:r>
            <a:r>
              <a:rPr lang="en-US" sz="2400" b="1" dirty="0">
                <a:solidFill>
                  <a:srgbClr val="FF0000"/>
                </a:solidFill>
                <a:latin typeface="Tajawal ExtraBold" panose="00000800000000000000" pitchFamily="2" charset="-78"/>
                <a:cs typeface="Tajawal ExtraBold" panose="00000800000000000000" pitchFamily="2" charset="-78"/>
              </a:rPr>
              <a:t>measure the impact of the crisis on your brand, your audience, and your goals</a:t>
            </a:r>
            <a:r>
              <a:rPr lang="en-US" sz="2400" b="1" dirty="0">
                <a:solidFill>
                  <a:srgbClr val="2D3956"/>
                </a:solidFill>
                <a:latin typeface="Tajawal ExtraBold" panose="00000800000000000000" pitchFamily="2" charset="-78"/>
                <a:cs typeface="Tajawal ExtraBold" panose="00000800000000000000" pitchFamily="2" charset="-78"/>
              </a:rPr>
              <a:t>. You can use metrics like reach, engagement, sentiment, conversions, and retention to evaluate how the crisis affected your social media performance, your online reputation, and your business outcomes. You can also compare your results with your previous benchmarks, your competitors, and your industry standards to see how you fared in the crisis. </a:t>
            </a:r>
            <a:r>
              <a:rPr lang="en-US" sz="2400" b="1" dirty="0">
                <a:solidFill>
                  <a:srgbClr val="FF0000"/>
                </a:solidFill>
                <a:latin typeface="Tajawal ExtraBold" panose="00000800000000000000" pitchFamily="2" charset="-78"/>
                <a:cs typeface="Tajawal ExtraBold" panose="00000800000000000000" pitchFamily="2" charset="-78"/>
              </a:rPr>
              <a:t>By assessing the impact, you can quantify the damage and the opportunities for improvement.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1557242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139057"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analyze a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501910"/>
            <a:ext cx="9782768" cy="4154984"/>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Apologize and respond</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FF0000"/>
                </a:solidFill>
                <a:latin typeface="Tajawal ExtraBold" panose="00000800000000000000" pitchFamily="2" charset="-78"/>
                <a:cs typeface="Tajawal ExtraBold" panose="00000800000000000000" pitchFamily="2" charset="-78"/>
              </a:rPr>
              <a:t>The third step is to apologize and respond to the crisis in a timely, transparent, and sincere manner. </a:t>
            </a:r>
            <a:r>
              <a:rPr lang="en-US" sz="2400" b="1" dirty="0">
                <a:solidFill>
                  <a:srgbClr val="2D3956"/>
                </a:solidFill>
                <a:latin typeface="Tajawal ExtraBold" panose="00000800000000000000" pitchFamily="2" charset="-78"/>
                <a:cs typeface="Tajawal ExtraBold" panose="00000800000000000000" pitchFamily="2" charset="-78"/>
              </a:rPr>
              <a:t>You can use your social media channels, your website, your blog, or your email to communicate with your audience and stakeholders. </a:t>
            </a:r>
            <a:r>
              <a:rPr lang="en-US" sz="2400" b="1" dirty="0">
                <a:solidFill>
                  <a:srgbClr val="FF0000"/>
                </a:solidFill>
                <a:latin typeface="Tajawal ExtraBold" panose="00000800000000000000" pitchFamily="2" charset="-78"/>
                <a:cs typeface="Tajawal ExtraBold" panose="00000800000000000000" pitchFamily="2" charset="-78"/>
              </a:rPr>
              <a:t>You can acknowledge the issue, express your regret, explain your actions, and offer a solution or a compensation. </a:t>
            </a:r>
            <a:r>
              <a:rPr lang="en-US" sz="2400" b="1" dirty="0">
                <a:solidFill>
                  <a:srgbClr val="2D3956"/>
                </a:solidFill>
                <a:latin typeface="Tajawal ExtraBold" panose="00000800000000000000" pitchFamily="2" charset="-78"/>
                <a:cs typeface="Tajawal ExtraBold" panose="00000800000000000000" pitchFamily="2" charset="-78"/>
              </a:rPr>
              <a:t>You can also answer the questions, address the concerns, and thank the feedback of your followers, customers, and partners. By apologizing and responding, you can show your accountability, empathy, and commitment.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1185892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139057"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analyze a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501910"/>
            <a:ext cx="9782768" cy="4154984"/>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Implement and monitor</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FF0000"/>
                </a:solidFill>
                <a:latin typeface="Tajawal ExtraBold" panose="00000800000000000000" pitchFamily="2" charset="-78"/>
                <a:cs typeface="Tajawal ExtraBold" panose="00000800000000000000" pitchFamily="2" charset="-78"/>
              </a:rPr>
              <a:t>The fourth step is to implement and monitor the actions and solutions you promised in your response</a:t>
            </a:r>
            <a:r>
              <a:rPr lang="en-US" sz="2400" b="1" dirty="0">
                <a:solidFill>
                  <a:srgbClr val="2D3956"/>
                </a:solidFill>
                <a:latin typeface="Tajawal ExtraBold" panose="00000800000000000000" pitchFamily="2" charset="-78"/>
                <a:cs typeface="Tajawal ExtraBold" panose="00000800000000000000" pitchFamily="2" charset="-78"/>
              </a:rPr>
              <a:t>. You can use tools like project management, task management, and collaboration to coordinate your team, assign responsibilities, and track progress. You can also use tools like social media management, customer service, and feedback to deliver your solution or compensation, follow up with your audience and stakeholders, and measure their satisfaction. </a:t>
            </a:r>
            <a:r>
              <a:rPr lang="en-US" sz="2400" b="1" dirty="0">
                <a:solidFill>
                  <a:srgbClr val="FF0000"/>
                </a:solidFill>
                <a:latin typeface="Tajawal ExtraBold" panose="00000800000000000000" pitchFamily="2" charset="-78"/>
                <a:cs typeface="Tajawal ExtraBold" panose="00000800000000000000" pitchFamily="2" charset="-78"/>
              </a:rPr>
              <a:t>By implementing and monitoring, you can demonstrate your reliability, professionalism, and value.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2290758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139057"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analyze a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501910"/>
            <a:ext cx="9782768" cy="4154984"/>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Review and report</a:t>
            </a:r>
          </a:p>
          <a:p>
            <a:pPr algn="just"/>
            <a:endParaRPr lang="en-US" sz="2400" b="1" dirty="0">
              <a:solidFill>
                <a:srgbClr val="FF0000"/>
              </a:solidFill>
              <a:latin typeface="Tajawal ExtraBold" panose="00000800000000000000" pitchFamily="2" charset="-78"/>
              <a:cs typeface="Tajawal ExtraBold" panose="00000800000000000000" pitchFamily="2" charset="-78"/>
            </a:endParaRPr>
          </a:p>
          <a:p>
            <a:pPr algn="just"/>
            <a:r>
              <a:rPr lang="en-US" sz="2400" b="1" dirty="0">
                <a:solidFill>
                  <a:srgbClr val="FF0000"/>
                </a:solidFill>
                <a:latin typeface="Tajawal ExtraBold" panose="00000800000000000000" pitchFamily="2" charset="-78"/>
                <a:cs typeface="Tajawal ExtraBold" panose="00000800000000000000" pitchFamily="2" charset="-78"/>
              </a:rPr>
              <a:t>The fifth step is to review and report the results and outcomes of your actions and solutions. </a:t>
            </a:r>
            <a:r>
              <a:rPr lang="en-US" sz="2400" b="1" dirty="0">
                <a:solidFill>
                  <a:srgbClr val="2D3956"/>
                </a:solidFill>
                <a:latin typeface="Tajawal ExtraBold" panose="00000800000000000000" pitchFamily="2" charset="-78"/>
                <a:cs typeface="Tajawal ExtraBold" panose="00000800000000000000" pitchFamily="2" charset="-78"/>
              </a:rPr>
              <a:t>You can use social media analytics, web analytics, and surveys to collect and analyze the data and feedback related to your crisis management. You can also use tools like reports, dashboards, and presentations to summarize and visualize your findings and insights. </a:t>
            </a:r>
            <a:r>
              <a:rPr lang="en-US" sz="2400" b="1" dirty="0">
                <a:solidFill>
                  <a:srgbClr val="FF0000"/>
                </a:solidFill>
                <a:latin typeface="Tajawal ExtraBold" panose="00000800000000000000" pitchFamily="2" charset="-78"/>
                <a:cs typeface="Tajawal ExtraBold" panose="00000800000000000000" pitchFamily="2" charset="-78"/>
              </a:rPr>
              <a:t>By reviewing and reporting, you can evaluate your performance, identify your strengths and weaknesses, and share your learnings and recommendations.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0555673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139057"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analyze a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501910"/>
            <a:ext cx="9782768" cy="3785652"/>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Learn and improve</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FF0000"/>
                </a:solidFill>
                <a:latin typeface="Tajawal ExtraBold" panose="00000800000000000000" pitchFamily="2" charset="-78"/>
                <a:cs typeface="Tajawal ExtraBold" panose="00000800000000000000" pitchFamily="2" charset="-78"/>
              </a:rPr>
              <a:t>The sixth step is to learn and improve from your social media crisis. </a:t>
            </a:r>
            <a:r>
              <a:rPr lang="en-US" sz="2400" b="1" dirty="0">
                <a:solidFill>
                  <a:srgbClr val="2D3956"/>
                </a:solidFill>
                <a:latin typeface="Tajawal ExtraBold" panose="00000800000000000000" pitchFamily="2" charset="-78"/>
                <a:cs typeface="Tajawal ExtraBold" panose="00000800000000000000" pitchFamily="2" charset="-78"/>
              </a:rPr>
              <a:t>You can use tools like SWOT analysis, gap analysis, and best practices to </a:t>
            </a:r>
            <a:r>
              <a:rPr lang="en-US" sz="2400" b="1" dirty="0">
                <a:solidFill>
                  <a:srgbClr val="00B0F0"/>
                </a:solidFill>
                <a:latin typeface="Tajawal ExtraBold" panose="00000800000000000000" pitchFamily="2" charset="-78"/>
                <a:cs typeface="Tajawal ExtraBold" panose="00000800000000000000" pitchFamily="2" charset="-78"/>
              </a:rPr>
              <a:t>identify the opportunities and threats, the gaps and needs</a:t>
            </a:r>
            <a:r>
              <a:rPr lang="en-US" sz="2400" b="1" dirty="0">
                <a:solidFill>
                  <a:srgbClr val="2D3956"/>
                </a:solidFill>
                <a:latin typeface="Tajawal ExtraBold" panose="00000800000000000000" pitchFamily="2" charset="-78"/>
                <a:cs typeface="Tajawal ExtraBold" panose="00000800000000000000" pitchFamily="2" charset="-78"/>
              </a:rPr>
              <a:t>, and the examples and standards for your social media strategy. You can also use tools like goals, plans, and actions to set your objectives, define your tactics, and execute your initiatives. </a:t>
            </a:r>
            <a:r>
              <a:rPr lang="en-US" sz="2400" b="1" dirty="0">
                <a:solidFill>
                  <a:srgbClr val="FF0000"/>
                </a:solidFill>
                <a:latin typeface="Tajawal ExtraBold" panose="00000800000000000000" pitchFamily="2" charset="-78"/>
                <a:cs typeface="Tajawal ExtraBold" panose="00000800000000000000" pitchFamily="2" charset="-78"/>
              </a:rPr>
              <a:t>By learning and improving, you can enhance your skills, optimize your processes, and grow your results.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7784164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289475"/>
            <a:ext cx="9256152" cy="830997"/>
          </a:xfrm>
          <a:prstGeom prst="rect">
            <a:avLst/>
          </a:prstGeom>
          <a:noFill/>
        </p:spPr>
        <p:txBody>
          <a:bodyPr wrap="square" rtlCol="0">
            <a:spAutoFit/>
          </a:bodyPr>
          <a:lstStyle/>
          <a:p>
            <a:pPr algn="ctr"/>
            <a:r>
              <a:rPr lang="en-US" sz="4800" b="1" dirty="0">
                <a:ln w="22225">
                  <a:solidFill>
                    <a:schemeClr val="tx1"/>
                  </a:solidFill>
                  <a:prstDash val="solid"/>
                </a:ln>
                <a:solidFill>
                  <a:srgbClr val="C00000"/>
                </a:solidFill>
                <a:latin typeface="Tajawal ExtraBold" panose="00000800000000000000" pitchFamily="2" charset="-78"/>
                <a:cs typeface="Tajawal ExtraBold" panose="00000800000000000000" pitchFamily="2" charset="-78"/>
              </a:rPr>
              <a:t>11</a:t>
            </a:r>
            <a:r>
              <a:rPr lang="en-US" sz="4800" dirty="0">
                <a:solidFill>
                  <a:srgbClr val="2E3957"/>
                </a:solidFill>
                <a:latin typeface="Tajawal ExtraBold" panose="00000800000000000000" pitchFamily="2" charset="-78"/>
                <a:cs typeface="Tajawal ExtraBold" panose="00000800000000000000" pitchFamily="2" charset="-78"/>
              </a:rPr>
              <a:t> Principles of Crisis Response</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91D2F877-1F64-08D4-D808-24B589757E2F}"/>
              </a:ext>
            </a:extLst>
          </p:cNvPr>
          <p:cNvPicPr>
            <a:picLocks noChangeAspect="1"/>
          </p:cNvPicPr>
          <p:nvPr/>
        </p:nvPicPr>
        <p:blipFill rotWithShape="1">
          <a:blip r:embed="rId7">
            <a:extLst>
              <a:ext uri="{28A0092B-C50C-407E-A947-70E740481C1C}">
                <a14:useLocalDpi xmlns:a14="http://schemas.microsoft.com/office/drawing/2010/main" val="0"/>
              </a:ext>
            </a:extLst>
          </a:blip>
          <a:srcRect t="573" b="573"/>
          <a:stretch/>
        </p:blipFill>
        <p:spPr>
          <a:xfrm>
            <a:off x="2933649" y="2204739"/>
            <a:ext cx="5798617" cy="3224352"/>
          </a:xfrm>
          <a:prstGeom prst="rect">
            <a:avLst/>
          </a:prstGeom>
        </p:spPr>
      </p:pic>
    </p:spTree>
    <p:extLst>
      <p:ext uri="{BB962C8B-B14F-4D97-AF65-F5344CB8AC3E}">
        <p14:creationId xmlns:p14="http://schemas.microsoft.com/office/powerpoint/2010/main" val="265458395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089084"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11 Principles of Crisis Response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50963" y="1931985"/>
            <a:ext cx="9782768" cy="3170099"/>
          </a:xfrm>
          <a:prstGeom prst="rect">
            <a:avLst/>
          </a:prstGeom>
          <a:noFill/>
        </p:spPr>
        <p:txBody>
          <a:bodyPr wrap="square" rtlCol="0">
            <a:spAutoFit/>
          </a:bodyPr>
          <a:lstStyle/>
          <a:p>
            <a:pPr algn="just"/>
            <a:r>
              <a:rPr lang="en-US" sz="2500" b="1" dirty="0">
                <a:solidFill>
                  <a:srgbClr val="2D3956"/>
                </a:solidFill>
                <a:latin typeface="Tajawal ExtraBold" panose="00000800000000000000" pitchFamily="2" charset="-78"/>
                <a:cs typeface="Tajawal ExtraBold" panose="00000800000000000000" pitchFamily="2" charset="-78"/>
              </a:rPr>
              <a:t>To reduce response time, there are several principles that the prepared communication professional should adhere to :</a:t>
            </a:r>
          </a:p>
          <a:p>
            <a:pPr algn="just"/>
            <a:endParaRPr lang="en-US" sz="2500" b="1" dirty="0">
              <a:solidFill>
                <a:srgbClr val="2D3956"/>
              </a:solidFill>
              <a:latin typeface="Tajawal ExtraBold" panose="00000800000000000000" pitchFamily="2" charset="-78"/>
              <a:cs typeface="Tajawal ExtraBold" panose="00000800000000000000" pitchFamily="2" charset="-78"/>
            </a:endParaRPr>
          </a:p>
          <a:p>
            <a:pPr algn="just"/>
            <a:r>
              <a:rPr lang="en-US" sz="2500" b="1" i="1" dirty="0">
                <a:solidFill>
                  <a:srgbClr val="C00000"/>
                </a:solidFill>
                <a:latin typeface="Tajawal ExtraBold" panose="00000800000000000000" pitchFamily="2" charset="-78"/>
                <a:cs typeface="Tajawal ExtraBold" panose="00000800000000000000" pitchFamily="2" charset="-78"/>
              </a:rPr>
              <a:t>1) Lead, do not hide. </a:t>
            </a:r>
            <a:r>
              <a:rPr lang="en-US" sz="2500" b="1" dirty="0">
                <a:solidFill>
                  <a:srgbClr val="2D3956"/>
                </a:solidFill>
                <a:latin typeface="Tajawal ExtraBold" panose="00000800000000000000" pitchFamily="2" charset="-78"/>
                <a:cs typeface="Tajawal ExtraBold" panose="00000800000000000000" pitchFamily="2" charset="-78"/>
              </a:rPr>
              <a:t>Joe Louis, the boxer once said, “You can run, but you can’t hide.” This is true in crises. While focusing blame may not be the answer, it is always a question. The more you duck responsibility, the more you hide, the more you lose</a:t>
            </a:r>
          </a:p>
          <a:p>
            <a:pPr algn="just"/>
            <a:r>
              <a:rPr lang="en-US" sz="2500" b="1" dirty="0">
                <a:solidFill>
                  <a:srgbClr val="2D3956"/>
                </a:solidFill>
                <a:latin typeface="Tajawal ExtraBold" panose="00000800000000000000" pitchFamily="2" charset="-78"/>
                <a:cs typeface="Tajawal ExtraBold" panose="00000800000000000000" pitchFamily="2" charset="-78"/>
              </a:rPr>
              <a:t>credibility and are blamed.</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C3294FAF-4F4F-2CE6-12DA-DBE6701FDE82}"/>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06D99091-F411-44D4-D748-14DE8C0B779F}"/>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9001850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2133631"/>
            <a:ext cx="9782768" cy="2015936"/>
          </a:xfrm>
          <a:prstGeom prst="rect">
            <a:avLst/>
          </a:prstGeom>
          <a:noFill/>
        </p:spPr>
        <p:txBody>
          <a:bodyPr wrap="square" rtlCol="0">
            <a:spAutoFit/>
          </a:bodyPr>
          <a:lstStyle/>
          <a:p>
            <a:pPr algn="just"/>
            <a:r>
              <a:rPr lang="en-US" sz="2500" b="1" i="1" dirty="0">
                <a:solidFill>
                  <a:srgbClr val="C00000"/>
                </a:solidFill>
                <a:latin typeface="Tajawal ExtraBold" panose="00000800000000000000" pitchFamily="2" charset="-78"/>
                <a:cs typeface="Tajawal ExtraBold" panose="00000800000000000000" pitchFamily="2" charset="-78"/>
              </a:rPr>
              <a:t>2) Acknowledge the problem. </a:t>
            </a:r>
          </a:p>
          <a:p>
            <a:pPr algn="just"/>
            <a:r>
              <a:rPr lang="en-US" sz="2500" b="1" dirty="0">
                <a:solidFill>
                  <a:srgbClr val="2D3956"/>
                </a:solidFill>
                <a:latin typeface="Tajawal ExtraBold" panose="00000800000000000000" pitchFamily="2" charset="-78"/>
                <a:cs typeface="Tajawal ExtraBold" panose="00000800000000000000" pitchFamily="2" charset="-78"/>
              </a:rPr>
              <a:t>Even though you might not know much about the facts of the situation, even though you do not have a solution, you can at least acknowledge that there is a problem and say you are working on it. Do that right away.</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C3294FAF-4F4F-2CE6-12DA-DBE6701FDE82}"/>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06D99091-F411-44D4-D748-14DE8C0B779F}"/>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84FF9590-3A45-F75D-3FDC-03E2E65C9384}"/>
              </a:ext>
            </a:extLst>
          </p:cNvPr>
          <p:cNvSpPr txBox="1"/>
          <p:nvPr/>
        </p:nvSpPr>
        <p:spPr>
          <a:xfrm>
            <a:off x="1986137" y="437584"/>
            <a:ext cx="6089084"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11 Principles of Crisis Response</a:t>
            </a:r>
          </a:p>
        </p:txBody>
      </p:sp>
    </p:spTree>
    <p:extLst>
      <p:ext uri="{BB962C8B-B14F-4D97-AF65-F5344CB8AC3E}">
        <p14:creationId xmlns:p14="http://schemas.microsoft.com/office/powerpoint/2010/main" val="38281456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91313" y="1922119"/>
            <a:ext cx="9782768" cy="2246769"/>
          </a:xfrm>
          <a:prstGeom prst="rect">
            <a:avLst/>
          </a:prstGeom>
          <a:noFill/>
        </p:spPr>
        <p:txBody>
          <a:bodyPr wrap="square" rtlCol="0">
            <a:spAutoFit/>
          </a:bodyPr>
          <a:lstStyle/>
          <a:p>
            <a:pPr algn="just">
              <a:lnSpc>
                <a:spcPts val="2800"/>
              </a:lnSpc>
            </a:pPr>
            <a:r>
              <a:rPr lang="en-US" sz="2500" b="1" i="1" dirty="0">
                <a:solidFill>
                  <a:srgbClr val="C00000"/>
                </a:solidFill>
                <a:latin typeface="Tajawal ExtraBold" panose="00000800000000000000" pitchFamily="2" charset="-78"/>
                <a:cs typeface="Tajawal ExtraBold" panose="00000800000000000000" pitchFamily="2" charset="-78"/>
              </a:rPr>
              <a:t>3) Act in the public' s interest. </a:t>
            </a:r>
            <a:r>
              <a:rPr lang="en-US" sz="2500" b="1" dirty="0">
                <a:solidFill>
                  <a:srgbClr val="2D3956"/>
                </a:solidFill>
                <a:latin typeface="Tajawal ExtraBold" panose="00000800000000000000" pitchFamily="2" charset="-78"/>
                <a:cs typeface="Tajawal ExtraBold" panose="00000800000000000000" pitchFamily="2" charset="-78"/>
              </a:rPr>
              <a:t>Put more simply, “do the right thing.” The public has an enormous ability to forgive if they perceive sincerity and concern in the organization’s messaging. </a:t>
            </a:r>
          </a:p>
          <a:p>
            <a:pPr algn="just">
              <a:lnSpc>
                <a:spcPts val="2800"/>
              </a:lnSpc>
            </a:pPr>
            <a:endParaRPr lang="en-US" sz="2500" b="1" i="1" dirty="0">
              <a:solidFill>
                <a:srgbClr val="C00000"/>
              </a:solidFill>
              <a:latin typeface="Tajawal ExtraBold" panose="00000800000000000000" pitchFamily="2" charset="-78"/>
              <a:cs typeface="Tajawal ExtraBold" panose="00000800000000000000" pitchFamily="2" charset="-78"/>
            </a:endParaRPr>
          </a:p>
          <a:p>
            <a:pPr algn="just">
              <a:lnSpc>
                <a:spcPts val="2800"/>
              </a:lnSpc>
            </a:pPr>
            <a:r>
              <a:rPr lang="en-US" sz="2500" b="1" i="1" dirty="0">
                <a:solidFill>
                  <a:srgbClr val="C00000"/>
                </a:solidFill>
                <a:latin typeface="Tajawal ExtraBold" panose="00000800000000000000" pitchFamily="2" charset="-78"/>
                <a:cs typeface="Tajawal ExtraBold" panose="00000800000000000000" pitchFamily="2" charset="-78"/>
              </a:rPr>
              <a:t>4) Move quickly. </a:t>
            </a:r>
            <a:r>
              <a:rPr lang="en-US" sz="2500" b="1" dirty="0">
                <a:solidFill>
                  <a:srgbClr val="2D3956"/>
                </a:solidFill>
                <a:latin typeface="Tajawal ExtraBold" panose="00000800000000000000" pitchFamily="2" charset="-78"/>
                <a:cs typeface="Tajawal ExtraBold" panose="00000800000000000000" pitchFamily="2" charset="-78"/>
              </a:rPr>
              <a:t>Get to the bottom of a problem.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C3294FAF-4F4F-2CE6-12DA-DBE6701FDE82}"/>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06D99091-F411-44D4-D748-14DE8C0B779F}"/>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8069ED02-8E5E-166C-EB31-9CED7A6EB833}"/>
              </a:ext>
            </a:extLst>
          </p:cNvPr>
          <p:cNvSpPr txBox="1"/>
          <p:nvPr/>
        </p:nvSpPr>
        <p:spPr>
          <a:xfrm>
            <a:off x="1986137" y="437584"/>
            <a:ext cx="6089084"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11 Principles of Crisis Response</a:t>
            </a:r>
          </a:p>
        </p:txBody>
      </p:sp>
    </p:spTree>
    <p:extLst>
      <p:ext uri="{BB962C8B-B14F-4D97-AF65-F5344CB8AC3E}">
        <p14:creationId xmlns:p14="http://schemas.microsoft.com/office/powerpoint/2010/main" val="36783008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2208206"/>
            <a:ext cx="9782768" cy="2605842"/>
          </a:xfrm>
          <a:prstGeom prst="rect">
            <a:avLst/>
          </a:prstGeom>
          <a:noFill/>
        </p:spPr>
        <p:txBody>
          <a:bodyPr wrap="square" rtlCol="0">
            <a:spAutoFit/>
          </a:bodyPr>
          <a:lstStyle/>
          <a:p>
            <a:pPr algn="just">
              <a:lnSpc>
                <a:spcPts val="2800"/>
              </a:lnSpc>
            </a:pPr>
            <a:r>
              <a:rPr lang="en-US" sz="2500" b="1" dirty="0">
                <a:solidFill>
                  <a:srgbClr val="C00000"/>
                </a:solidFill>
                <a:latin typeface="Tajawal ExtraBold" panose="00000800000000000000" pitchFamily="2" charset="-78"/>
                <a:cs typeface="Tajawal ExtraBold" panose="00000800000000000000" pitchFamily="2" charset="-78"/>
              </a:rPr>
              <a:t>5) Pose solutions.</a:t>
            </a:r>
          </a:p>
          <a:p>
            <a:pPr algn="just">
              <a:lnSpc>
                <a:spcPts val="2800"/>
              </a:lnSpc>
            </a:pPr>
            <a:endParaRPr lang="en-US" sz="2500" b="1" dirty="0">
              <a:solidFill>
                <a:srgbClr val="2D3956"/>
              </a:solidFill>
              <a:latin typeface="Tajawal ExtraBold" panose="00000800000000000000" pitchFamily="2" charset="-78"/>
              <a:cs typeface="Tajawal ExtraBold" panose="00000800000000000000" pitchFamily="2" charset="-78"/>
            </a:endParaRPr>
          </a:p>
          <a:p>
            <a:pPr algn="just">
              <a:lnSpc>
                <a:spcPts val="2800"/>
              </a:lnSpc>
            </a:pPr>
            <a:r>
              <a:rPr lang="en-US" sz="2500" b="1" dirty="0">
                <a:solidFill>
                  <a:srgbClr val="2D3956"/>
                </a:solidFill>
                <a:latin typeface="Tajawal ExtraBold" panose="00000800000000000000" pitchFamily="2" charset="-78"/>
                <a:cs typeface="Tajawal ExtraBold" panose="00000800000000000000" pitchFamily="2" charset="-78"/>
              </a:rPr>
              <a:t>Define your own answers rather than have answers imposed upon you. Set the record straight. Delay gets confused with incompetence or simply not caring. Action, however small, builds confidence both internally and externally that progress can be made.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C3294FAF-4F4F-2CE6-12DA-DBE6701FDE82}"/>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06D99091-F411-44D4-D748-14DE8C0B779F}"/>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FB214729-8E6C-ADCC-306D-5732BD1350AA}"/>
              </a:ext>
            </a:extLst>
          </p:cNvPr>
          <p:cNvSpPr txBox="1"/>
          <p:nvPr/>
        </p:nvSpPr>
        <p:spPr>
          <a:xfrm>
            <a:off x="1986137" y="437584"/>
            <a:ext cx="6089084"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11 Principles of Crisis Response</a:t>
            </a:r>
          </a:p>
        </p:txBody>
      </p:sp>
    </p:spTree>
    <p:extLst>
      <p:ext uri="{BB962C8B-B14F-4D97-AF65-F5344CB8AC3E}">
        <p14:creationId xmlns:p14="http://schemas.microsoft.com/office/powerpoint/2010/main" val="21003422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644410"/>
            <a:ext cx="9782768" cy="3939540"/>
          </a:xfrm>
          <a:prstGeom prst="rect">
            <a:avLst/>
          </a:prstGeom>
          <a:noFill/>
        </p:spPr>
        <p:txBody>
          <a:bodyPr wrap="square" rtlCol="0">
            <a:spAutoFit/>
          </a:bodyPr>
          <a:lstStyle/>
          <a:p>
            <a:pPr algn="just"/>
            <a:r>
              <a:rPr lang="en-US" sz="2500" b="1" i="1" dirty="0">
                <a:solidFill>
                  <a:srgbClr val="C00000"/>
                </a:solidFill>
                <a:latin typeface="Tajawal ExtraBold" panose="00000800000000000000" pitchFamily="2" charset="-78"/>
                <a:cs typeface="Tajawal ExtraBold" panose="00000800000000000000" pitchFamily="2" charset="-78"/>
              </a:rPr>
              <a:t>6) Put your values ahead of your pocketbook. </a:t>
            </a:r>
            <a:r>
              <a:rPr lang="en-US" sz="2500" b="1" dirty="0">
                <a:solidFill>
                  <a:srgbClr val="2D3956"/>
                </a:solidFill>
                <a:latin typeface="Tajawal ExtraBold" panose="00000800000000000000" pitchFamily="2" charset="-78"/>
                <a:cs typeface="Tajawal ExtraBold" panose="00000800000000000000" pitchFamily="2" charset="-78"/>
              </a:rPr>
              <a:t>Johnson &amp; Johnson still gets credit for what may be the everlasting gold standard of crisis management. </a:t>
            </a:r>
          </a:p>
          <a:p>
            <a:pPr algn="just"/>
            <a:r>
              <a:rPr lang="en-US" sz="2500" b="1" dirty="0">
                <a:solidFill>
                  <a:srgbClr val="2D3956"/>
                </a:solidFill>
                <a:latin typeface="Tajawal ExtraBold" panose="00000800000000000000" pitchFamily="2" charset="-78"/>
                <a:cs typeface="Tajawal ExtraBold" panose="00000800000000000000" pitchFamily="2" charset="-78"/>
              </a:rPr>
              <a:t>When Tylenol capsules were tampered with and poisoned by a maniac, Johnson &amp; Johnson did not hesitate for a minute. They</a:t>
            </a:r>
          </a:p>
          <a:p>
            <a:pPr algn="just"/>
            <a:r>
              <a:rPr lang="en-US" sz="2500" b="1" dirty="0">
                <a:solidFill>
                  <a:srgbClr val="2D3956"/>
                </a:solidFill>
                <a:latin typeface="Tajawal ExtraBold" panose="00000800000000000000" pitchFamily="2" charset="-78"/>
                <a:cs typeface="Tajawal ExtraBold" panose="00000800000000000000" pitchFamily="2" charset="-78"/>
              </a:rPr>
              <a:t>withdrew the product everywhere. Their famous “Credo” was their guide in reacting to the Tylenol crisis. It starts with “…our</a:t>
            </a:r>
          </a:p>
          <a:p>
            <a:pPr algn="just"/>
            <a:r>
              <a:rPr lang="en-US" sz="2500" b="1" dirty="0">
                <a:solidFill>
                  <a:srgbClr val="2D3956"/>
                </a:solidFill>
                <a:latin typeface="Tajawal ExtraBold" panose="00000800000000000000" pitchFamily="2" charset="-78"/>
                <a:cs typeface="Tajawal ExtraBold" panose="00000800000000000000" pitchFamily="2" charset="-78"/>
              </a:rPr>
              <a:t>first responsibility is to the doctors, nurses, and patients…” They never considered the bottom line. Follow J&amp;J’s fine example.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C3294FAF-4F4F-2CE6-12DA-DBE6701FDE82}"/>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06D99091-F411-44D4-D748-14DE8C0B779F}"/>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8B9D3E35-1477-05D9-C2B1-DCC9E8612C6A}"/>
              </a:ext>
            </a:extLst>
          </p:cNvPr>
          <p:cNvSpPr txBox="1"/>
          <p:nvPr/>
        </p:nvSpPr>
        <p:spPr>
          <a:xfrm>
            <a:off x="1986137" y="437584"/>
            <a:ext cx="6089084"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11 Principles of Crisis Response</a:t>
            </a:r>
          </a:p>
        </p:txBody>
      </p:sp>
    </p:spTree>
    <p:extLst>
      <p:ext uri="{BB962C8B-B14F-4D97-AF65-F5344CB8AC3E}">
        <p14:creationId xmlns:p14="http://schemas.microsoft.com/office/powerpoint/2010/main" val="42045371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50963" y="1938902"/>
            <a:ext cx="9782768" cy="3170099"/>
          </a:xfrm>
          <a:prstGeom prst="rect">
            <a:avLst/>
          </a:prstGeom>
          <a:noFill/>
        </p:spPr>
        <p:txBody>
          <a:bodyPr wrap="square" rtlCol="0">
            <a:spAutoFit/>
          </a:bodyPr>
          <a:lstStyle/>
          <a:p>
            <a:pPr algn="just"/>
            <a:r>
              <a:rPr lang="en-US" sz="2500" b="1" i="1" dirty="0">
                <a:solidFill>
                  <a:srgbClr val="C00000"/>
                </a:solidFill>
                <a:latin typeface="Tajawal ExtraBold" panose="00000800000000000000" pitchFamily="2" charset="-78"/>
                <a:cs typeface="Tajawal ExtraBold" panose="00000800000000000000" pitchFamily="2" charset="-78"/>
              </a:rPr>
              <a:t>7) Show compassion—apologize. </a:t>
            </a:r>
            <a:r>
              <a:rPr lang="en-US" sz="2500" b="1" dirty="0">
                <a:solidFill>
                  <a:srgbClr val="2D3956"/>
                </a:solidFill>
                <a:latin typeface="Tajawal ExtraBold" panose="00000800000000000000" pitchFamily="2" charset="-78"/>
                <a:cs typeface="Tajawal ExtraBold" panose="00000800000000000000" pitchFamily="2" charset="-78"/>
              </a:rPr>
              <a:t>Care about the impact of the crisis on the people who are affected. Say you are sorry. People love to forgive and forget. </a:t>
            </a:r>
          </a:p>
          <a:p>
            <a:pPr algn="just"/>
            <a:endParaRPr lang="en-US" sz="2500" b="1" i="1" dirty="0">
              <a:solidFill>
                <a:srgbClr val="2D3956"/>
              </a:solidFill>
              <a:latin typeface="Tajawal ExtraBold" panose="00000800000000000000" pitchFamily="2" charset="-78"/>
              <a:cs typeface="Tajawal ExtraBold" panose="00000800000000000000" pitchFamily="2" charset="-78"/>
            </a:endParaRPr>
          </a:p>
          <a:p>
            <a:pPr algn="just"/>
            <a:endParaRPr lang="en-US" sz="2500" b="1" i="1" dirty="0">
              <a:solidFill>
                <a:srgbClr val="2D3956"/>
              </a:solidFill>
              <a:latin typeface="Tajawal ExtraBold" panose="00000800000000000000" pitchFamily="2" charset="-78"/>
              <a:cs typeface="Tajawal ExtraBold" panose="00000800000000000000" pitchFamily="2" charset="-78"/>
            </a:endParaRPr>
          </a:p>
          <a:p>
            <a:pPr algn="just"/>
            <a:r>
              <a:rPr lang="en-US" sz="2500" b="1" i="1" dirty="0">
                <a:solidFill>
                  <a:srgbClr val="C00000"/>
                </a:solidFill>
                <a:latin typeface="Tajawal ExtraBold" panose="00000800000000000000" pitchFamily="2" charset="-78"/>
                <a:cs typeface="Tajawal ExtraBold" panose="00000800000000000000" pitchFamily="2" charset="-78"/>
              </a:rPr>
              <a:t>8) Fix the problem. </a:t>
            </a:r>
            <a:r>
              <a:rPr lang="en-US" sz="2500" b="1" dirty="0">
                <a:solidFill>
                  <a:srgbClr val="2D3956"/>
                </a:solidFill>
                <a:latin typeface="Tajawal ExtraBold" panose="00000800000000000000" pitchFamily="2" charset="-78"/>
                <a:cs typeface="Tajawal ExtraBold" panose="00000800000000000000" pitchFamily="2" charset="-78"/>
              </a:rPr>
              <a:t>Stop doing whatever is causing the harm. Do not do it again. And make it better. And do not forget; the cover-up is always worse than the crime.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C3294FAF-4F4F-2CE6-12DA-DBE6701FDE82}"/>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06D99091-F411-44D4-D748-14DE8C0B779F}"/>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B54266F3-765F-AE43-2629-D192F3E913E1}"/>
              </a:ext>
            </a:extLst>
          </p:cNvPr>
          <p:cNvSpPr txBox="1"/>
          <p:nvPr/>
        </p:nvSpPr>
        <p:spPr>
          <a:xfrm>
            <a:off x="1986137" y="437584"/>
            <a:ext cx="6089084"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11 Principles of Crisis Response</a:t>
            </a:r>
          </a:p>
        </p:txBody>
      </p:sp>
    </p:spTree>
    <p:extLst>
      <p:ext uri="{BB962C8B-B14F-4D97-AF65-F5344CB8AC3E}">
        <p14:creationId xmlns:p14="http://schemas.microsoft.com/office/powerpoint/2010/main" val="9856486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644410"/>
            <a:ext cx="9782768" cy="3554819"/>
          </a:xfrm>
          <a:prstGeom prst="rect">
            <a:avLst/>
          </a:prstGeom>
          <a:noFill/>
        </p:spPr>
        <p:txBody>
          <a:bodyPr wrap="square" rtlCol="0">
            <a:spAutoFit/>
          </a:bodyPr>
          <a:lstStyle/>
          <a:p>
            <a:pPr algn="just"/>
            <a:r>
              <a:rPr lang="en-US" sz="2500" b="1" i="1" dirty="0">
                <a:solidFill>
                  <a:srgbClr val="C00000"/>
                </a:solidFill>
                <a:latin typeface="Tajawal ExtraBold" panose="00000800000000000000" pitchFamily="2" charset="-78"/>
                <a:cs typeface="Tajawal ExtraBold" panose="00000800000000000000" pitchFamily="2" charset="-78"/>
              </a:rPr>
              <a:t>9) Communicate fast and forthrightly. </a:t>
            </a:r>
          </a:p>
          <a:p>
            <a:pPr algn="just"/>
            <a:r>
              <a:rPr lang="en-US" sz="2500" b="1" dirty="0">
                <a:solidFill>
                  <a:srgbClr val="2D3956"/>
                </a:solidFill>
                <a:latin typeface="Tajawal ExtraBold" panose="00000800000000000000" pitchFamily="2" charset="-78"/>
                <a:cs typeface="Tajawal ExtraBold" panose="00000800000000000000" pitchFamily="2" charset="-78"/>
              </a:rPr>
              <a:t>Even before you fully understand the crisis, and well before you have a solution, </a:t>
            </a:r>
            <a:r>
              <a:rPr lang="en-US" sz="2500" b="1" dirty="0">
                <a:solidFill>
                  <a:srgbClr val="FF0000"/>
                </a:solidFill>
                <a:latin typeface="Tajawal ExtraBold" panose="00000800000000000000" pitchFamily="2" charset="-78"/>
                <a:cs typeface="Tajawal ExtraBold" panose="00000800000000000000" pitchFamily="2" charset="-78"/>
              </a:rPr>
              <a:t>you can still at least acknowledge that you know about the problem </a:t>
            </a:r>
            <a:r>
              <a:rPr lang="en-US" sz="2500" b="1" dirty="0">
                <a:solidFill>
                  <a:srgbClr val="2D3956"/>
                </a:solidFill>
                <a:latin typeface="Tajawal ExtraBold" panose="00000800000000000000" pitchFamily="2" charset="-78"/>
                <a:cs typeface="Tajawal ExtraBold" panose="00000800000000000000" pitchFamily="2" charset="-78"/>
              </a:rPr>
              <a:t>and that you are working on it. Talk east and walk east. Do not hedge, or use “weasel words,” like President Clinton’s attempt to ask what the meaning of “is” is.20 And, do not cave in to the lawyers’ demands for “no comment.” Legal liability assertions are nonsense when your reputation is on the line.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C3294FAF-4F4F-2CE6-12DA-DBE6701FDE82}"/>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06D99091-F411-44D4-D748-14DE8C0B779F}"/>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BAB574E7-5D8C-3CC0-AAD7-AE18EC14CCE7}"/>
              </a:ext>
            </a:extLst>
          </p:cNvPr>
          <p:cNvSpPr txBox="1"/>
          <p:nvPr/>
        </p:nvSpPr>
        <p:spPr>
          <a:xfrm>
            <a:off x="1986137" y="437584"/>
            <a:ext cx="6089084"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11 Principles of Crisis Response</a:t>
            </a:r>
          </a:p>
        </p:txBody>
      </p:sp>
    </p:spTree>
    <p:extLst>
      <p:ext uri="{BB962C8B-B14F-4D97-AF65-F5344CB8AC3E}">
        <p14:creationId xmlns:p14="http://schemas.microsoft.com/office/powerpoint/2010/main" val="3273418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644410"/>
            <a:ext cx="9782768" cy="3939540"/>
          </a:xfrm>
          <a:prstGeom prst="rect">
            <a:avLst/>
          </a:prstGeom>
          <a:noFill/>
        </p:spPr>
        <p:txBody>
          <a:bodyPr wrap="square" rtlCol="0">
            <a:spAutoFit/>
          </a:bodyPr>
          <a:lstStyle/>
          <a:p>
            <a:pPr algn="just"/>
            <a:r>
              <a:rPr lang="en-US" sz="2500" b="1" i="1" dirty="0">
                <a:solidFill>
                  <a:srgbClr val="C00000"/>
                </a:solidFill>
                <a:latin typeface="Tajawal ExtraBold" panose="00000800000000000000" pitchFamily="2" charset="-78"/>
                <a:cs typeface="Tajawal ExtraBold" panose="00000800000000000000" pitchFamily="2" charset="-78"/>
              </a:rPr>
              <a:t>10) Use all your channels. </a:t>
            </a:r>
            <a:r>
              <a:rPr lang="en-US" sz="2500" b="1" dirty="0">
                <a:solidFill>
                  <a:srgbClr val="2D3956"/>
                </a:solidFill>
                <a:latin typeface="Tajawal ExtraBold" panose="00000800000000000000" pitchFamily="2" charset="-78"/>
                <a:cs typeface="Tajawal ExtraBold" panose="00000800000000000000" pitchFamily="2" charset="-78"/>
              </a:rPr>
              <a:t>It is time to employ all those channels you have built—Facebook, Twitter, YouTube, LinkedIn, blogs, your website, and so forth. And make sure the communication is appropriate to the channel.</a:t>
            </a:r>
          </a:p>
          <a:p>
            <a:pPr algn="just"/>
            <a:r>
              <a:rPr lang="en-US" sz="2500" b="1" i="1" dirty="0">
                <a:solidFill>
                  <a:srgbClr val="C00000"/>
                </a:solidFill>
                <a:latin typeface="Tajawal ExtraBold" panose="00000800000000000000" pitchFamily="2" charset="-78"/>
                <a:cs typeface="Tajawal ExtraBold" panose="00000800000000000000" pitchFamily="2" charset="-78"/>
              </a:rPr>
              <a:t>11) Know when to take it offline. </a:t>
            </a:r>
            <a:r>
              <a:rPr lang="en-US" sz="2500" b="1" dirty="0">
                <a:solidFill>
                  <a:srgbClr val="2D3956"/>
                </a:solidFill>
                <a:latin typeface="Tajawal ExtraBold" panose="00000800000000000000" pitchFamily="2" charset="-78"/>
                <a:cs typeface="Tajawal ExtraBold" panose="00000800000000000000" pitchFamily="2" charset="-78"/>
              </a:rPr>
              <a:t>A lot of customer service issues start with a simple question you can often answer with a phone call. Do not get into a back-and-forth argument online.</a:t>
            </a:r>
          </a:p>
          <a:p>
            <a:pPr algn="just"/>
            <a:r>
              <a:rPr lang="en-US" sz="2500" b="1" dirty="0">
                <a:solidFill>
                  <a:srgbClr val="2D3956"/>
                </a:solidFill>
                <a:latin typeface="Tajawal ExtraBold" panose="00000800000000000000" pitchFamily="2" charset="-78"/>
                <a:cs typeface="Tajawal ExtraBold" panose="00000800000000000000" pitchFamily="2" charset="-78"/>
              </a:rPr>
              <a:t>Offer a phone number or email address. Even if it does not satisfy the person complaining, it at least shows others that you are trying.</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C3294FAF-4F4F-2CE6-12DA-DBE6701FDE82}"/>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06D99091-F411-44D4-D748-14DE8C0B779F}"/>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842A79A2-63A0-09C9-F0C2-864AF5F050FE}"/>
              </a:ext>
            </a:extLst>
          </p:cNvPr>
          <p:cNvSpPr txBox="1"/>
          <p:nvPr/>
        </p:nvSpPr>
        <p:spPr>
          <a:xfrm>
            <a:off x="1986137" y="437584"/>
            <a:ext cx="6089084"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11 Principles of Crisis Response</a:t>
            </a:r>
          </a:p>
        </p:txBody>
      </p:sp>
    </p:spTree>
    <p:extLst>
      <p:ext uri="{BB962C8B-B14F-4D97-AF65-F5344CB8AC3E}">
        <p14:creationId xmlns:p14="http://schemas.microsoft.com/office/powerpoint/2010/main" val="35251431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Conclusion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644410"/>
            <a:ext cx="9782768" cy="3539430"/>
          </a:xfrm>
          <a:prstGeom prst="rect">
            <a:avLst/>
          </a:prstGeom>
          <a:noFill/>
        </p:spPr>
        <p:txBody>
          <a:bodyPr wrap="square" rtlCol="0">
            <a:spAutoFit/>
          </a:bodyPr>
          <a:lstStyle/>
          <a:p>
            <a:pPr algn="just"/>
            <a:r>
              <a:rPr lang="en-US" sz="2800" b="1" dirty="0">
                <a:solidFill>
                  <a:srgbClr val="2D3956"/>
                </a:solidFill>
                <a:latin typeface="Tajawal ExtraBold" panose="00000800000000000000" pitchFamily="2" charset="-78"/>
                <a:cs typeface="Tajawal ExtraBold" panose="00000800000000000000" pitchFamily="2" charset="-78"/>
              </a:rPr>
              <a:t>Analysis of Social Media Crisis</a:t>
            </a:r>
          </a:p>
          <a:p>
            <a:pPr algn="just"/>
            <a:endParaRPr lang="en-US" sz="28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What is crisis management in social media?</a:t>
            </a:r>
          </a:p>
          <a:p>
            <a:pPr marL="800100" lvl="1"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How does social media affect a crisis?</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The categories of Social Media Crisis</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The levels of Social Media Crisis</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The life cycle of Social Media Crisis                   </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How to analyze a crisis?</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Principles of Crisis Response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6086DDE7-BE67-9B6A-CBAA-62921B3E1373}"/>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AACC3A6-C818-A852-40CE-65CDEEBE89E5}"/>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5013334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Recommended Reference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91313" y="1585930"/>
            <a:ext cx="9782768" cy="3970318"/>
          </a:xfrm>
          <a:prstGeom prst="rect">
            <a:avLst/>
          </a:prstGeom>
          <a:noFill/>
        </p:spPr>
        <p:txBody>
          <a:bodyPr wrap="square" rtlCol="0">
            <a:spAutoFit/>
          </a:bodyPr>
          <a:lstStyle/>
          <a:p>
            <a:pPr marL="285750" indent="-285750">
              <a:buFont typeface="Wingdings" panose="05000000000000000000" pitchFamily="2" charset="2"/>
              <a:buChar char="§"/>
            </a:pPr>
            <a:r>
              <a:rPr lang="en-US" dirty="0" err="1">
                <a:effectLst/>
                <a:latin typeface="Times New Roman" panose="02020603050405020304" pitchFamily="18" charset="0"/>
                <a:ea typeface="Times New Roman" panose="02020603050405020304" pitchFamily="18" charset="0"/>
              </a:rPr>
              <a:t>Mzyece</a:t>
            </a:r>
            <a:r>
              <a:rPr lang="en-US" dirty="0">
                <a:effectLst/>
                <a:latin typeface="Times New Roman" panose="02020603050405020304" pitchFamily="18" charset="0"/>
                <a:ea typeface="Times New Roman" panose="02020603050405020304" pitchFamily="18" charset="0"/>
              </a:rPr>
              <a:t>, N. (2020). An Assessment on the Effects of Social Media on Crisis Management in Telecommunication Companies in Zambia (Doctoral dissertation, Cavendish University). http://155.0.3.194:8080/jspui/bitstream/123456789/626/1/An%20Assessment%20on%20the%20Effects%20of%20Social%20Media%20on%20Crisis%20Management%20in%20Telecommunication%20Companies%20in%20Zambia.pdf </a:t>
            </a:r>
          </a:p>
          <a:p>
            <a:pPr marL="285750" indent="-285750">
              <a:buFont typeface="Wingdings" panose="05000000000000000000" pitchFamily="2" charset="2"/>
              <a:buChar char="§"/>
            </a:pPr>
            <a:r>
              <a:rPr lang="en-US" dirty="0" err="1">
                <a:solidFill>
                  <a:srgbClr val="000000"/>
                </a:solidFill>
                <a:latin typeface="Segoe UI" panose="020B0502040204020203" pitchFamily="34" charset="0"/>
              </a:rPr>
              <a:t>Civelek</a:t>
            </a:r>
            <a:r>
              <a:rPr lang="en-US" dirty="0">
                <a:solidFill>
                  <a:srgbClr val="000000"/>
                </a:solidFill>
                <a:latin typeface="Segoe UI" panose="020B0502040204020203" pitchFamily="34" charset="0"/>
              </a:rPr>
              <a:t>, Mustafa &amp; </a:t>
            </a:r>
            <a:r>
              <a:rPr lang="en-US" dirty="0" err="1">
                <a:solidFill>
                  <a:srgbClr val="000000"/>
                </a:solidFill>
                <a:latin typeface="Segoe UI" panose="020B0502040204020203" pitchFamily="34" charset="0"/>
              </a:rPr>
              <a:t>Çemberci</a:t>
            </a:r>
            <a:r>
              <a:rPr lang="en-US" dirty="0">
                <a:solidFill>
                  <a:srgbClr val="000000"/>
                </a:solidFill>
                <a:latin typeface="Segoe UI" panose="020B0502040204020203" pitchFamily="34" charset="0"/>
              </a:rPr>
              <a:t>, Murat &amp; </a:t>
            </a:r>
            <a:r>
              <a:rPr lang="en-US" dirty="0" err="1">
                <a:solidFill>
                  <a:srgbClr val="000000"/>
                </a:solidFill>
                <a:latin typeface="Segoe UI" panose="020B0502040204020203" pitchFamily="34" charset="0"/>
              </a:rPr>
              <a:t>Eralp</a:t>
            </a:r>
            <a:r>
              <a:rPr lang="en-US" dirty="0">
                <a:solidFill>
                  <a:srgbClr val="000000"/>
                </a:solidFill>
                <a:latin typeface="Segoe UI" panose="020B0502040204020203" pitchFamily="34" charset="0"/>
              </a:rPr>
              <a:t>, Erdem. (2016). The Role of Social Media in Crisis Communication and Crisis Management. International Journal of Research in Business and Social Science. 5. 111-120. 10.20525/ijrbs.v5i3.279. </a:t>
            </a:r>
          </a:p>
          <a:p>
            <a:pPr marL="285750" indent="-285750">
              <a:buFont typeface="Wingdings" panose="05000000000000000000" pitchFamily="2" charset="2"/>
              <a:buChar char="§"/>
            </a:pPr>
            <a:r>
              <a:rPr lang="en-US" dirty="0">
                <a:solidFill>
                  <a:srgbClr val="000000"/>
                </a:solidFill>
                <a:latin typeface="Segoe UI" panose="020B0502040204020203" pitchFamily="34" charset="0"/>
              </a:rPr>
              <a:t>Al </a:t>
            </a:r>
            <a:r>
              <a:rPr lang="en-US" dirty="0" err="1">
                <a:solidFill>
                  <a:srgbClr val="000000"/>
                </a:solidFill>
                <a:latin typeface="Segoe UI" panose="020B0502040204020203" pitchFamily="34" charset="0"/>
              </a:rPr>
              <a:t>Jaberi</a:t>
            </a:r>
            <a:r>
              <a:rPr lang="en-US" dirty="0">
                <a:solidFill>
                  <a:srgbClr val="000000"/>
                </a:solidFill>
                <a:latin typeface="Segoe UI" panose="020B0502040204020203" pitchFamily="34" charset="0"/>
              </a:rPr>
              <a:t>, A. M., &amp;amp; </a:t>
            </a:r>
            <a:r>
              <a:rPr lang="en-US" dirty="0" err="1">
                <a:solidFill>
                  <a:srgbClr val="000000"/>
                </a:solidFill>
                <a:latin typeface="Segoe UI" panose="020B0502040204020203" pitchFamily="34" charset="0"/>
              </a:rPr>
              <a:t>Qawasmeh</a:t>
            </a:r>
            <a:r>
              <a:rPr lang="en-US" dirty="0">
                <a:solidFill>
                  <a:srgbClr val="000000"/>
                </a:solidFill>
                <a:latin typeface="Segoe UI" panose="020B0502040204020203" pitchFamily="34" charset="0"/>
              </a:rPr>
              <a:t>, F. (2020). The impact of using social media in crisis management according to employees perspectives. International Journal of Academic Research in Business and Social Sciences, 10(11). https://doi.org/10.6007/ijarbss/v10-i11/8130 </a:t>
            </a:r>
          </a:p>
          <a:p>
            <a:pPr marL="285750" indent="-285750">
              <a:buFont typeface="Wingdings" panose="05000000000000000000" pitchFamily="2" charset="2"/>
              <a:buChar char="§"/>
            </a:pPr>
            <a:r>
              <a:rPr lang="en-US" dirty="0">
                <a:effectLst/>
              </a:rPr>
              <a:t>Edwards, K. (2021, June 24). </a:t>
            </a:r>
            <a:r>
              <a:rPr lang="en-US" i="1" dirty="0">
                <a:effectLst/>
              </a:rPr>
              <a:t>4 examples of social media crises that could have been prevented</a:t>
            </a:r>
            <a:r>
              <a:rPr lang="en-US" dirty="0">
                <a:effectLst/>
              </a:rPr>
              <a:t>. </a:t>
            </a:r>
            <a:r>
              <a:rPr lang="en-US" dirty="0" err="1">
                <a:effectLst/>
              </a:rPr>
              <a:t>Determ</a:t>
            </a:r>
            <a:r>
              <a:rPr lang="en-US" dirty="0">
                <a:effectLst/>
              </a:rPr>
              <a:t>. https://www.determ.com/blog/social-media-crisis-examples/ </a:t>
            </a:r>
            <a:endParaRPr lang="en-US" dirty="0">
              <a:effectLst/>
              <a:latin typeface="Times New Roman" panose="02020603050405020304" pitchFamily="18" charset="0"/>
              <a:ea typeface="Times New Roman" panose="02020603050405020304" pitchFamily="18"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BA03B0A2-8391-F8F5-BF68-F722A6E3F0A4}"/>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8E2F3C40-DE44-A68A-E92E-6B6A76F7B093}"/>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0434436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75685003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3265</TotalTime>
  <Words>4833</Words>
  <Application>Microsoft Office PowerPoint</Application>
  <PresentationFormat>Widescreen</PresentationFormat>
  <Paragraphs>394</Paragraphs>
  <Slides>55</Slides>
  <Notes>1</Notes>
  <HiddenSlides>0</HiddenSlides>
  <MMClips>0</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55</vt:i4>
      </vt:variant>
    </vt:vector>
  </HeadingPairs>
  <TitlesOfParts>
    <vt:vector size="69" baseType="lpstr">
      <vt:lpstr>Almarai</vt:lpstr>
      <vt:lpstr>Arial</vt:lpstr>
      <vt:lpstr>Calibri</vt:lpstr>
      <vt:lpstr>Calibri Light</vt:lpstr>
      <vt:lpstr>inherit</vt:lpstr>
      <vt:lpstr>Montserrat</vt:lpstr>
      <vt:lpstr>Roboto Light</vt:lpstr>
      <vt:lpstr>Segoe UI</vt:lpstr>
      <vt:lpstr>Tajawal ExtraBold</vt:lpstr>
      <vt:lpstr>Tajawal Medium</vt:lpstr>
      <vt:lpstr>Times New Roman</vt:lpstr>
      <vt:lpstr>Wingdings</vt:lpstr>
      <vt:lpstr>YouTube Noto</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Doaarady</cp:lastModifiedBy>
  <cp:revision>76</cp:revision>
  <dcterms:created xsi:type="dcterms:W3CDTF">2023-04-29T09:08:23Z</dcterms:created>
  <dcterms:modified xsi:type="dcterms:W3CDTF">2024-07-02T17:01:58Z</dcterms:modified>
</cp:coreProperties>
</file>