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42"/>
  </p:notesMasterIdLst>
  <p:sldIdLst>
    <p:sldId id="256" r:id="rId2"/>
    <p:sldId id="342" r:id="rId3"/>
    <p:sldId id="258" r:id="rId4"/>
    <p:sldId id="259" r:id="rId5"/>
    <p:sldId id="348" r:id="rId6"/>
    <p:sldId id="350" r:id="rId7"/>
    <p:sldId id="263" r:id="rId8"/>
    <p:sldId id="344" r:id="rId9"/>
    <p:sldId id="265" r:id="rId10"/>
    <p:sldId id="293" r:id="rId11"/>
    <p:sldId id="346" r:id="rId12"/>
    <p:sldId id="266" r:id="rId13"/>
    <p:sldId id="295" r:id="rId14"/>
    <p:sldId id="297" r:id="rId15"/>
    <p:sldId id="299" r:id="rId16"/>
    <p:sldId id="301" r:id="rId17"/>
    <p:sldId id="302" r:id="rId18"/>
    <p:sldId id="304" r:id="rId19"/>
    <p:sldId id="306" r:id="rId20"/>
    <p:sldId id="309" r:id="rId21"/>
    <p:sldId id="268" r:id="rId22"/>
    <p:sldId id="312" r:id="rId23"/>
    <p:sldId id="314" r:id="rId24"/>
    <p:sldId id="316" r:id="rId25"/>
    <p:sldId id="318" r:id="rId26"/>
    <p:sldId id="320" r:id="rId27"/>
    <p:sldId id="326" r:id="rId28"/>
    <p:sldId id="329" r:id="rId29"/>
    <p:sldId id="331" r:id="rId30"/>
    <p:sldId id="354" r:id="rId31"/>
    <p:sldId id="333" r:id="rId32"/>
    <p:sldId id="335" r:id="rId33"/>
    <p:sldId id="337" r:id="rId34"/>
    <p:sldId id="340" r:id="rId35"/>
    <p:sldId id="339" r:id="rId36"/>
    <p:sldId id="355" r:id="rId37"/>
    <p:sldId id="356" r:id="rId38"/>
    <p:sldId id="289" r:id="rId39"/>
    <p:sldId id="290" r:id="rId40"/>
    <p:sldId id="291" r:id="rId4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7" name="Google Shape;9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819520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42322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6547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9038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body" idx="1"/>
          </p:nvPr>
        </p:nvSpPr>
        <p:spPr>
          <a:noFill/>
          <a:ln w="9525"/>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latin typeface="Times New Roman" charset="0"/>
              </a:rPr>
              <a:t>Notes:</a:t>
            </a:r>
          </a:p>
          <a:p>
            <a:pPr>
              <a:buFontTx/>
              <a:buChar char="•"/>
            </a:pPr>
            <a:r>
              <a:rPr lang="en-US" dirty="0">
                <a:latin typeface="Times New Roman" charset="0"/>
              </a:rPr>
              <a:t>Supply chain involves everybody, from the customer all the way to the last supplier.</a:t>
            </a:r>
          </a:p>
          <a:p>
            <a:pPr>
              <a:buFontTx/>
              <a:buChar char="•"/>
            </a:pPr>
            <a:r>
              <a:rPr lang="en-US" dirty="0">
                <a:latin typeface="Times New Roman" charset="0"/>
              </a:rPr>
              <a:t>Key flows in the supply chain are - information, product, and cash. It is through these flows that a supply chain fills a customer order. The management of these flows is key to the success or failure of a firm. Give Dell &amp; Compaq example, Amazon &amp; Borders example to bring out the fact that all supply chain interaction is through these flows.</a:t>
            </a:r>
          </a:p>
        </p:txBody>
      </p:sp>
      <p:sp>
        <p:nvSpPr>
          <p:cNvPr id="51203" name="Rectangle 3"/>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1623613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body" idx="1"/>
          </p:nvPr>
        </p:nvSpPr>
        <p:spPr>
          <a:noFill/>
          <a:ln w="9525"/>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latin typeface="Times New Roman" charset="0"/>
              </a:rPr>
              <a:t>Notes:</a:t>
            </a:r>
          </a:p>
          <a:p>
            <a:pPr>
              <a:buFontTx/>
              <a:buChar char="•"/>
            </a:pPr>
            <a:r>
              <a:rPr lang="en-US" dirty="0">
                <a:latin typeface="Times New Roman" charset="0"/>
              </a:rPr>
              <a:t>Supply chain involves everybody, from the customer all the way to the last supplier.</a:t>
            </a:r>
          </a:p>
          <a:p>
            <a:pPr>
              <a:buFontTx/>
              <a:buChar char="•"/>
            </a:pPr>
            <a:r>
              <a:rPr lang="en-US" dirty="0">
                <a:latin typeface="Times New Roman" charset="0"/>
              </a:rPr>
              <a:t>Key flows in the supply chain are - information, product, and cash. It is through these flows that a supply chain fills a customer order. The management of these flows is key to the success or failure of a firm. Give Dell &amp; Compaq example, Amazon &amp; Borders example to bring out the fact that all supply chain interaction is through these flows.</a:t>
            </a:r>
          </a:p>
        </p:txBody>
      </p:sp>
      <p:sp>
        <p:nvSpPr>
          <p:cNvPr id="51203" name="Rectangle 3"/>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3372470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8249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1296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2268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6640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0836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0813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8425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3112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11345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8568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5313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1139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34856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6734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19462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02586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15899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51174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1535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53058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50162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8914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40717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96339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24823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5358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67332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86272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56487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7" name="Google Shape;237;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dirty="0"/>
          </a:p>
        </p:txBody>
      </p:sp>
    </p:spTree>
    <p:extLst>
      <p:ext uri="{BB962C8B-B14F-4D97-AF65-F5344CB8AC3E}">
        <p14:creationId xmlns:p14="http://schemas.microsoft.com/office/powerpoint/2010/main" val="1964939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1"/>
        <p:cNvGrpSpPr/>
        <p:nvPr/>
      </p:nvGrpSpPr>
      <p:grpSpPr>
        <a:xfrm>
          <a:off x="0" y="0"/>
          <a:ext cx="0" cy="0"/>
          <a:chOff x="0" y="0"/>
          <a:chExt cx="0" cy="0"/>
        </a:xfrm>
      </p:grpSpPr>
      <p:sp>
        <p:nvSpPr>
          <p:cNvPr id="32" name="Google Shape;32;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5" name="Google Shape;3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6" name="Google Shape;3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1" name="Google Shape;4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2" name="Google Shape;4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7" name="Google Shape;5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8" name="Google Shape;5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
        <p:cNvGrpSpPr/>
        <p:nvPr/>
      </p:nvGrpSpPr>
      <p:grpSpPr>
        <a:xfrm>
          <a:off x="0" y="0"/>
          <a:ext cx="0" cy="0"/>
          <a:chOff x="0" y="0"/>
          <a:chExt cx="0" cy="0"/>
        </a:xfrm>
      </p:grpSpPr>
      <p:sp>
        <p:nvSpPr>
          <p:cNvPr id="65" name="Google Shape;6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1" name="Google Shape;71;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4" name="Google Shape;7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15"/>
          <p:cNvSpPr>
            <a:spLocks noGrp="1"/>
          </p:cNvSpPr>
          <p:nvPr>
            <p:ph type="pic" idx="2"/>
          </p:nvPr>
        </p:nvSpPr>
        <p:spPr>
          <a:xfrm>
            <a:off x="5183188" y="987425"/>
            <a:ext cx="6172200" cy="4873625"/>
          </a:xfrm>
          <a:prstGeom prst="rect">
            <a:avLst/>
          </a:prstGeom>
          <a:noFill/>
          <a:ln>
            <a:noFill/>
          </a:ln>
        </p:spPr>
      </p:sp>
      <p:sp>
        <p:nvSpPr>
          <p:cNvPr id="78" name="Google Shape;78;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0" name="Google Shape;8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1" name="Google Shape;8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6" name="Google Shape;8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7" name="Google Shape;8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2" name="Google Shape;9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3" name="Google Shape;9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90060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5" name="Google Shape;2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436530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08735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4" r:id="rId2"/>
    <p:sldLayoutId id="2147483655" r:id="rId3"/>
    <p:sldLayoutId id="2147483657" r:id="rId4"/>
    <p:sldLayoutId id="2147483659" r:id="rId5"/>
    <p:sldLayoutId id="2147483660" r:id="rId6"/>
    <p:sldLayoutId id="2147483661" r:id="rId7"/>
    <p:sldLayoutId id="2147483662" r:id="rId8"/>
    <p:sldLayoutId id="2147483663" r:id="rId9"/>
    <p:sldLayoutId id="2147483665" r:id="rId10"/>
    <p:sldLayoutId id="2147483666" r:id="rId11"/>
    <p:sldLayoutId id="2147483668" r:id="rId12"/>
    <p:sldLayoutId id="214748366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16.jpg"/><Relationship Id="rId5" Type="http://schemas.openxmlformats.org/officeDocument/2006/relationships/image" Target="../media/image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18"/>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0" name="Google Shape;100;p18"/>
          <p:cNvSpPr/>
          <p:nvPr/>
        </p:nvSpPr>
        <p:spPr>
          <a:xfrm>
            <a:off x="6557555" y="0"/>
            <a:ext cx="5634446" cy="6635932"/>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1" name="Google Shape;101;p18"/>
          <p:cNvSpPr txBox="1"/>
          <p:nvPr/>
        </p:nvSpPr>
        <p:spPr>
          <a:xfrm>
            <a:off x="287382" y="4140294"/>
            <a:ext cx="568696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dirty="0">
                <a:solidFill>
                  <a:schemeClr val="lt1"/>
                </a:solidFill>
                <a:latin typeface="Times New Roman"/>
                <a:ea typeface="Times New Roman"/>
                <a:cs typeface="Times New Roman"/>
                <a:sym typeface="Times New Roman"/>
              </a:rPr>
              <a:t>Prepared by Dr. Tarek Mohamed</a:t>
            </a:r>
            <a:endParaRPr dirty="0"/>
          </a:p>
        </p:txBody>
      </p:sp>
      <p:sp>
        <p:nvSpPr>
          <p:cNvPr id="102" name="Google Shape;102;p18"/>
          <p:cNvSpPr txBox="1"/>
          <p:nvPr/>
        </p:nvSpPr>
        <p:spPr>
          <a:xfrm>
            <a:off x="169817" y="2061111"/>
            <a:ext cx="6965274"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Project Procurement and Supply Chain Management.</a:t>
            </a:r>
            <a:endParaRPr dirty="0"/>
          </a:p>
        </p:txBody>
      </p:sp>
      <p:sp>
        <p:nvSpPr>
          <p:cNvPr id="103" name="Google Shape;103;p18"/>
          <p:cNvSpPr/>
          <p:nvPr/>
        </p:nvSpPr>
        <p:spPr>
          <a:xfrm>
            <a:off x="287382" y="5843657"/>
            <a:ext cx="2455817"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000000"/>
                </a:solidFill>
                <a:latin typeface="Times New Roman"/>
                <a:ea typeface="Times New Roman"/>
                <a:cs typeface="Times New Roman"/>
                <a:sym typeface="Times New Roman"/>
              </a:rPr>
              <a:t>Lecture Three</a:t>
            </a:r>
            <a:endParaRPr dirty="0"/>
          </a:p>
        </p:txBody>
      </p:sp>
      <p:pic>
        <p:nvPicPr>
          <p:cNvPr id="104" name="Google Shape;104;p18"/>
          <p:cNvPicPr preferRelativeResize="0"/>
          <p:nvPr/>
        </p:nvPicPr>
        <p:blipFill rotWithShape="1">
          <a:blip r:embed="rId4">
            <a:alphaModFix/>
          </a:blip>
          <a:srcRect/>
          <a:stretch/>
        </p:blipFill>
        <p:spPr>
          <a:xfrm>
            <a:off x="169817" y="198943"/>
            <a:ext cx="3035422" cy="1357799"/>
          </a:xfrm>
          <a:prstGeom prst="rect">
            <a:avLst/>
          </a:prstGeom>
          <a:noFill/>
          <a:ln>
            <a:noFill/>
          </a:ln>
        </p:spPr>
      </p:pic>
      <p:sp>
        <p:nvSpPr>
          <p:cNvPr id="105" name="Google Shape;105;p18"/>
          <p:cNvSpPr txBox="1"/>
          <p:nvPr/>
        </p:nvSpPr>
        <p:spPr>
          <a:xfrm>
            <a:off x="287382" y="5104240"/>
            <a:ext cx="245581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lt1"/>
                </a:solidFill>
                <a:latin typeface="Times New Roman"/>
                <a:ea typeface="Times New Roman"/>
                <a:cs typeface="Times New Roman"/>
                <a:sym typeface="Times New Roman"/>
              </a:rPr>
              <a:t>PMG 433</a:t>
            </a:r>
            <a:endParaRPr dirty="0"/>
          </a:p>
        </p:txBody>
      </p:sp>
      <p:sp>
        <p:nvSpPr>
          <p:cNvPr id="106" name="Google Shape;106;p18"/>
          <p:cNvSpPr/>
          <p:nvPr/>
        </p:nvSpPr>
        <p:spPr>
          <a:xfrm>
            <a:off x="6761017" y="91439"/>
            <a:ext cx="5204559" cy="6633301"/>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609301" y="3738038"/>
            <a:ext cx="7347570" cy="492443"/>
          </a:xfrm>
          <a:prstGeom prst="rect">
            <a:avLst/>
          </a:prstGeom>
          <a:noFill/>
        </p:spPr>
        <p:txBody>
          <a:bodyPr wrap="square" rtlCol="0">
            <a:spAutoFit/>
          </a:bodyPr>
          <a:lstStyle/>
          <a:p>
            <a:r>
              <a:rPr lang="en-US" sz="2600" b="1" dirty="0">
                <a:solidFill>
                  <a:srgbClr val="00B0F0"/>
                </a:solidFill>
                <a:latin typeface="Times New Roman" panose="02020603050405020304" pitchFamily="18" charset="0"/>
                <a:cs typeface="Times New Roman" panose="02020603050405020304" pitchFamily="18" charset="0"/>
              </a:rPr>
              <a:t>Plan, execute and control of supply-chain projects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609301" y="4332075"/>
            <a:ext cx="1691353" cy="36007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6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609301" y="4750203"/>
            <a:ext cx="6623929" cy="800219"/>
          </a:xfrm>
          <a:prstGeom prst="rect">
            <a:avLst/>
          </a:prstGeom>
          <a:noFill/>
        </p:spPr>
        <p:txBody>
          <a:bodyPr wrap="none" rtlCol="0">
            <a:spAutoFit/>
          </a:bodyPr>
          <a:lstStyle/>
          <a:p>
            <a:pPr lvl="0"/>
            <a:r>
              <a:rPr lang="en-US" sz="2400" b="1" dirty="0">
                <a:solidFill>
                  <a:schemeClr val="tx1"/>
                </a:solidFill>
                <a:latin typeface="Times New Roman"/>
                <a:ea typeface="Times New Roman"/>
                <a:cs typeface="Times New Roman"/>
                <a:sym typeface="Times New Roman"/>
              </a:rPr>
              <a:t>PMG 433</a:t>
            </a:r>
            <a:endParaRPr lang="en-US" sz="2400" dirty="0">
              <a:solidFill>
                <a:schemeClr val="tx1"/>
              </a:solidFill>
            </a:endParaRPr>
          </a:p>
          <a:p>
            <a:r>
              <a:rPr lang="en-US" sz="2200" b="1" dirty="0">
                <a:latin typeface="Times New Roman" panose="02020603050405020304" pitchFamily="18" charset="0"/>
                <a:cs typeface="Times New Roman" panose="02020603050405020304" pitchFamily="18" charset="0"/>
              </a:rPr>
              <a:t>Project Procurement and Supply Chain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a:t>
            </a:r>
            <a:r>
              <a:rPr lang="en-US" sz="2400" dirty="0">
                <a:solidFill>
                  <a:srgbClr val="00B0F0"/>
                </a:solidFill>
                <a:latin typeface="Times New Roman" panose="02020603050405020304" pitchFamily="18" charset="0"/>
                <a:cs typeface="Times New Roman" panose="02020603050405020304" pitchFamily="18" charset="0"/>
              </a:rPr>
              <a:t>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727078"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098543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2895600" y="775266"/>
            <a:ext cx="4904510"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0F0"/>
                </a:solidFill>
                <a:latin typeface="Times New Roman"/>
                <a:ea typeface="Times New Roman"/>
                <a:cs typeface="Times New Roman"/>
                <a:sym typeface="Times New Roman"/>
              </a:rPr>
              <a:t>Learning Objectives</a:t>
            </a:r>
            <a:endParaRPr sz="3600" dirty="0"/>
          </a:p>
        </p:txBody>
      </p:sp>
      <p:sp>
        <p:nvSpPr>
          <p:cNvPr id="113" name="Google Shape;113;p19"/>
          <p:cNvSpPr txBox="1"/>
          <p:nvPr/>
        </p:nvSpPr>
        <p:spPr>
          <a:xfrm>
            <a:off x="3006436" y="1691824"/>
            <a:ext cx="8763198" cy="4708941"/>
          </a:xfrm>
          <a:prstGeom prst="rect">
            <a:avLst/>
          </a:prstGeom>
          <a:noFill/>
          <a:ln>
            <a:noFill/>
          </a:ln>
        </p:spPr>
        <p:txBody>
          <a:bodyPr spcFirstLastPara="1" wrap="square" lIns="91425" tIns="45700" rIns="91425" bIns="45700" anchor="t" anchorCtr="0">
            <a:spAutoFit/>
          </a:bodyPr>
          <a:lstStyle/>
          <a:p>
            <a:pPr lvl="0" algn="just"/>
            <a:r>
              <a:rPr lang="en-US" sz="2500" b="1" dirty="0">
                <a:solidFill>
                  <a:schemeClr val="bg1"/>
                </a:solidFill>
                <a:latin typeface="Times New Roman"/>
                <a:ea typeface="Times New Roman"/>
                <a:cs typeface="Times New Roman"/>
                <a:sym typeface="Times New Roman"/>
              </a:rPr>
              <a:t>1-Discuss the meaning of supply chain project management.</a:t>
            </a:r>
          </a:p>
          <a:p>
            <a:pPr lvl="0" algn="just"/>
            <a:endParaRPr lang="en-US" sz="2500" b="1" dirty="0">
              <a:solidFill>
                <a:schemeClr val="bg1"/>
              </a:solidFill>
              <a:latin typeface="Times New Roman"/>
              <a:ea typeface="Times New Roman"/>
              <a:cs typeface="Times New Roman"/>
              <a:sym typeface="Times New Roman"/>
            </a:endParaRPr>
          </a:p>
          <a:p>
            <a:pPr lvl="0"/>
            <a:r>
              <a:rPr lang="en-US" sz="2500" b="1" dirty="0">
                <a:solidFill>
                  <a:schemeClr val="bg1"/>
                </a:solidFill>
                <a:latin typeface="Times New Roman"/>
                <a:ea typeface="Times New Roman"/>
                <a:cs typeface="Times New Roman"/>
                <a:sym typeface="Times New Roman"/>
              </a:rPr>
              <a:t>2-Understand the role of project management in the supply</a:t>
            </a:r>
          </a:p>
          <a:p>
            <a:pPr lvl="0"/>
            <a:r>
              <a:rPr lang="en-US" sz="2500" b="1" dirty="0">
                <a:solidFill>
                  <a:schemeClr val="bg1"/>
                </a:solidFill>
                <a:latin typeface="Times New Roman"/>
                <a:ea typeface="Times New Roman"/>
                <a:cs typeface="Times New Roman"/>
                <a:sym typeface="Times New Roman"/>
              </a:rPr>
              <a:t>   chain optimization.</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dirty="0">
                <a:solidFill>
                  <a:schemeClr val="bg1"/>
                </a:solidFill>
                <a:latin typeface="Times New Roman"/>
                <a:ea typeface="Times New Roman"/>
                <a:cs typeface="Times New Roman"/>
                <a:sym typeface="Times New Roman"/>
              </a:rPr>
              <a:t> 3-Explaining how to streamline the supply chain management</a:t>
            </a:r>
          </a:p>
          <a:p>
            <a:pPr lvl="0" algn="just"/>
            <a:r>
              <a:rPr lang="en-US" sz="2500" b="1" dirty="0">
                <a:solidFill>
                  <a:schemeClr val="bg1"/>
                </a:solidFill>
                <a:latin typeface="Times New Roman"/>
                <a:ea typeface="Times New Roman"/>
                <a:cs typeface="Times New Roman"/>
                <a:sym typeface="Times New Roman"/>
              </a:rPr>
              <a:t>    with project management. </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dirty="0">
                <a:solidFill>
                  <a:schemeClr val="bg1"/>
                </a:solidFill>
                <a:latin typeface="Times New Roman"/>
                <a:ea typeface="Times New Roman"/>
                <a:cs typeface="Times New Roman"/>
                <a:sym typeface="Times New Roman"/>
              </a:rPr>
              <a:t>4-Discussing the challenges and solutions in integrating the</a:t>
            </a:r>
          </a:p>
          <a:p>
            <a:pPr lvl="0" algn="just"/>
            <a:r>
              <a:rPr lang="en-US" sz="2500" b="1" dirty="0">
                <a:solidFill>
                  <a:schemeClr val="bg1"/>
                </a:solidFill>
                <a:latin typeface="Times New Roman"/>
                <a:ea typeface="Times New Roman"/>
                <a:cs typeface="Times New Roman"/>
                <a:sym typeface="Times New Roman"/>
              </a:rPr>
              <a:t>   project and supply chain management.</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dirty="0">
                <a:solidFill>
                  <a:schemeClr val="bg1"/>
                </a:solidFill>
                <a:latin typeface="Times New Roman"/>
                <a:ea typeface="Times New Roman"/>
                <a:cs typeface="Times New Roman"/>
                <a:sym typeface="Times New Roman"/>
              </a:rPr>
              <a:t>5- Identify the supply chain project management methodology</a:t>
            </a:r>
          </a:p>
        </p:txBody>
      </p:sp>
      <p:pic>
        <p:nvPicPr>
          <p:cNvPr id="114" name="Google Shape;114;p19"/>
          <p:cNvPicPr preferRelativeResize="0"/>
          <p:nvPr/>
        </p:nvPicPr>
        <p:blipFill rotWithShape="1">
          <a:blip r:embed="rId3">
            <a:alphaModFix/>
          </a:blip>
          <a:srcRect/>
          <a:stretch/>
        </p:blipFill>
        <p:spPr>
          <a:xfrm>
            <a:off x="9497088" y="87721"/>
            <a:ext cx="2383738" cy="1125123"/>
          </a:xfrm>
          <a:prstGeom prst="rect">
            <a:avLst/>
          </a:prstGeom>
          <a:noFill/>
          <a:ln>
            <a:noFill/>
          </a:ln>
        </p:spPr>
      </p:pic>
      <p:pic>
        <p:nvPicPr>
          <p:cNvPr id="115" name="Google Shape;115;p19"/>
          <p:cNvPicPr preferRelativeResize="0"/>
          <p:nvPr/>
        </p:nvPicPr>
        <p:blipFill>
          <a:blip r:embed="rId4">
            <a:alphaModFix/>
          </a:blip>
          <a:stretch>
            <a:fillRect/>
          </a:stretch>
        </p:blipFill>
        <p:spPr>
          <a:xfrm>
            <a:off x="156754" y="1031966"/>
            <a:ext cx="2738846" cy="5368799"/>
          </a:xfrm>
          <a:prstGeom prst="roundRect">
            <a:avLst>
              <a:gd name="adj" fmla="val 16667"/>
            </a:avLst>
          </a:prstGeom>
          <a:noFill/>
          <a:ln>
            <a:noFill/>
          </a:ln>
        </p:spPr>
      </p:pic>
      <p:sp>
        <p:nvSpPr>
          <p:cNvPr id="116" name="Google Shape;116;p19"/>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64276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p:nvPr/>
        </p:nvSpPr>
        <p:spPr>
          <a:xfrm>
            <a:off x="169816" y="1212844"/>
            <a:ext cx="3570370" cy="51879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22"/>
          <p:cNvSpPr txBox="1"/>
          <p:nvPr/>
        </p:nvSpPr>
        <p:spPr>
          <a:xfrm>
            <a:off x="426770" y="1390779"/>
            <a:ext cx="10010450" cy="5001329"/>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800"/>
              <a:buFont typeface="Noto Sans Symbols"/>
              <a:buChar char="❑"/>
            </a:pPr>
            <a:r>
              <a:rPr lang="en-US" sz="2900" dirty="0">
                <a:solidFill>
                  <a:schemeClr val="dk1"/>
                </a:solidFill>
                <a:latin typeface="Times New Roman"/>
                <a:ea typeface="Times New Roman"/>
                <a:cs typeface="Times New Roman"/>
                <a:sym typeface="Times New Roman"/>
              </a:rPr>
              <a:t>It involves managing the flow of supplies through all stages of the production cycle including the sourcing, production, and distribution of products or services from raw materials to end customers. </a:t>
            </a:r>
          </a:p>
          <a:p>
            <a:pPr marL="457200" lvl="0" indent="-457200">
              <a:buClr>
                <a:schemeClr val="dk1"/>
              </a:buClr>
              <a:buSzPts val="2800"/>
              <a:buFont typeface="Noto Sans Symbols"/>
              <a:buChar char="❑"/>
            </a:pPr>
            <a:r>
              <a:rPr lang="en-US" sz="2900" dirty="0">
                <a:solidFill>
                  <a:schemeClr val="dk1"/>
                </a:solidFill>
                <a:latin typeface="Times New Roman"/>
                <a:ea typeface="Times New Roman"/>
                <a:cs typeface="Times New Roman"/>
                <a:sym typeface="Times New Roman"/>
              </a:rPr>
              <a:t>A series of interconnected processes span across different functions within an organization and often extend to external partners. </a:t>
            </a:r>
          </a:p>
          <a:p>
            <a:pPr marL="457200" lvl="0" indent="-457200">
              <a:buClr>
                <a:schemeClr val="dk1"/>
              </a:buClr>
              <a:buSzPts val="2800"/>
              <a:buFont typeface="Noto Sans Symbols"/>
              <a:buChar char="❑"/>
            </a:pPr>
            <a:r>
              <a:rPr lang="en-US" sz="2900" dirty="0">
                <a:solidFill>
                  <a:schemeClr val="dk1"/>
                </a:solidFill>
                <a:latin typeface="Times New Roman"/>
                <a:ea typeface="Times New Roman"/>
                <a:cs typeface="Times New Roman"/>
                <a:sym typeface="Times New Roman"/>
              </a:rPr>
              <a:t>The primary components of SCM include suppliers, manufacturing, production, distribution, inventory management, information systems, and customer service.</a:t>
            </a:r>
          </a:p>
          <a:p>
            <a:pPr marL="457200" lvl="0" indent="-457200">
              <a:buClr>
                <a:schemeClr val="dk1"/>
              </a:buClr>
              <a:buSzPts val="2800"/>
              <a:buFont typeface="Noto Sans Symbols"/>
              <a:buChar char="❑"/>
            </a:pPr>
            <a:endParaRPr sz="2900" dirty="0">
              <a:solidFill>
                <a:schemeClr val="dk1"/>
              </a:solidFill>
              <a:latin typeface="Times New Roman"/>
              <a:ea typeface="Times New Roman"/>
              <a:cs typeface="Times New Roman"/>
              <a:sym typeface="Times New Roman"/>
            </a:endParaRPr>
          </a:p>
        </p:txBody>
      </p:sp>
      <p:pic>
        <p:nvPicPr>
          <p:cNvPr id="142" name="Google Shape;142;p22"/>
          <p:cNvPicPr preferRelativeResize="0"/>
          <p:nvPr/>
        </p:nvPicPr>
        <p:blipFill rotWithShape="1">
          <a:blip r:embed="rId3">
            <a:alphaModFix/>
          </a:blip>
          <a:srcRect/>
          <a:stretch/>
        </p:blipFill>
        <p:spPr>
          <a:xfrm>
            <a:off x="10528663" y="87721"/>
            <a:ext cx="1502228" cy="1125123"/>
          </a:xfrm>
          <a:prstGeom prst="rect">
            <a:avLst/>
          </a:prstGeom>
          <a:noFill/>
          <a:ln>
            <a:noFill/>
          </a:ln>
        </p:spPr>
      </p:pic>
      <p:sp>
        <p:nvSpPr>
          <p:cNvPr id="143" name="Google Shape;143;p22"/>
          <p:cNvSpPr/>
          <p:nvPr/>
        </p:nvSpPr>
        <p:spPr>
          <a:xfrm flipH="1">
            <a:off x="426769" y="300446"/>
            <a:ext cx="10010450"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latin typeface="Times New Roman"/>
                <a:ea typeface="Times New Roman"/>
                <a:cs typeface="Times New Roman"/>
                <a:sym typeface="Times New Roman"/>
              </a:rPr>
              <a:t>Supply Chain Management (SCM)</a:t>
            </a:r>
            <a:endParaRPr lang="en-US" sz="3200" dirty="0">
              <a:solidFill>
                <a:schemeClr val="dk1"/>
              </a:solidFill>
              <a:latin typeface="Calibri"/>
              <a:ea typeface="Calibri"/>
              <a:cs typeface="Calibri"/>
              <a:sym typeface="Calibri"/>
            </a:endParaRPr>
          </a:p>
        </p:txBody>
      </p:sp>
      <p:sp>
        <p:nvSpPr>
          <p:cNvPr id="144" name="Google Shape;144;p2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169197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p:nvPr/>
        </p:nvSpPr>
        <p:spPr>
          <a:xfrm>
            <a:off x="222068" y="1212844"/>
            <a:ext cx="3570370" cy="547533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22"/>
          <p:cNvSpPr txBox="1"/>
          <p:nvPr/>
        </p:nvSpPr>
        <p:spPr>
          <a:xfrm>
            <a:off x="426768" y="1123877"/>
            <a:ext cx="10215151" cy="5324494"/>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“Project management </a:t>
            </a:r>
            <a:r>
              <a:rPr lang="en-US" sz="2700" dirty="0">
                <a:latin typeface="Times New Roman" panose="02020603050405020304" pitchFamily="18" charset="0"/>
                <a:ea typeface="Times New Roman" panose="02020603050405020304" pitchFamily="18" charset="0"/>
                <a:cs typeface="Arial" panose="020B0604020202020204" pitchFamily="34" charset="0"/>
              </a:rPr>
              <a:t>is the discipline of planning, organizing, and managing resources to bring about the successful completion of specific project goals and objectives.” </a:t>
            </a:r>
          </a:p>
          <a:p>
            <a:pPr marL="457200" indent="-457200">
              <a:spcBef>
                <a:spcPts val="1200"/>
              </a:spcBef>
              <a:spcAft>
                <a:spcPts val="1200"/>
              </a:spcAft>
              <a:buFont typeface="Wingdings" panose="05000000000000000000" pitchFamily="2" charset="2"/>
              <a:buChar char="q"/>
            </a:pP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Project management </a:t>
            </a:r>
            <a:r>
              <a:rPr lang="en-US" sz="2700" dirty="0">
                <a:latin typeface="Times New Roman" panose="02020603050405020304" pitchFamily="18" charset="0"/>
                <a:ea typeface="Times New Roman" panose="02020603050405020304" pitchFamily="18" charset="0"/>
                <a:cs typeface="Arial" panose="020B0604020202020204" pitchFamily="34" charset="0"/>
              </a:rPr>
              <a:t>is as good as managing a business or an organization.The project management involves planning, coordination, execution and evaluation.  </a:t>
            </a:r>
          </a:p>
          <a:p>
            <a:pPr marL="457200" indent="-457200">
              <a:spcBef>
                <a:spcPts val="1200"/>
              </a:spcBef>
              <a:spcAft>
                <a:spcPts val="1200"/>
              </a:spcAft>
              <a:buFont typeface="Wingdings" panose="05000000000000000000" pitchFamily="2" charset="2"/>
              <a:buChar char="q"/>
            </a:pPr>
            <a:r>
              <a:rPr lang="en-US" sz="2700" dirty="0">
                <a:latin typeface="Times New Roman" panose="02020603050405020304" pitchFamily="18" charset="0"/>
                <a:ea typeface="Times New Roman" panose="02020603050405020304" pitchFamily="18" charset="0"/>
                <a:cs typeface="Arial" panose="020B0604020202020204" pitchFamily="34" charset="0"/>
              </a:rPr>
              <a:t>These are the basic activities undertaken in any organization.  It is very important to develop meaningful and achievable project deliverables.  Attempting an unachievable result is waste of money, time and effort.  </a:t>
            </a:r>
            <a:endParaRPr lang="en-US" sz="2700" dirty="0">
              <a:latin typeface="Calibri" panose="020F0502020204030204" pitchFamily="34" charset="0"/>
              <a:ea typeface="Calibri" panose="020F0502020204030204" pitchFamily="34" charset="0"/>
              <a:cs typeface="Arial" panose="020B0604020202020204" pitchFamily="34" charset="0"/>
            </a:endParaRPr>
          </a:p>
        </p:txBody>
      </p:sp>
      <p:pic>
        <p:nvPicPr>
          <p:cNvPr id="142" name="Google Shape;142;p22"/>
          <p:cNvPicPr preferRelativeResize="0"/>
          <p:nvPr/>
        </p:nvPicPr>
        <p:blipFill rotWithShape="1">
          <a:blip r:embed="rId3">
            <a:alphaModFix/>
          </a:blip>
          <a:srcRect/>
          <a:stretch/>
        </p:blipFill>
        <p:spPr>
          <a:xfrm>
            <a:off x="10641920" y="87721"/>
            <a:ext cx="1550079" cy="1125123"/>
          </a:xfrm>
          <a:prstGeom prst="rect">
            <a:avLst/>
          </a:prstGeom>
          <a:noFill/>
          <a:ln>
            <a:noFill/>
          </a:ln>
        </p:spPr>
      </p:pic>
      <p:sp>
        <p:nvSpPr>
          <p:cNvPr id="143" name="Google Shape;143;p22"/>
          <p:cNvSpPr/>
          <p:nvPr/>
        </p:nvSpPr>
        <p:spPr>
          <a:xfrm flipH="1">
            <a:off x="426768" y="87721"/>
            <a:ext cx="10215150"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latin typeface="Times New Roman"/>
                <a:ea typeface="Times New Roman"/>
                <a:cs typeface="Times New Roman"/>
                <a:sym typeface="Times New Roman"/>
              </a:rPr>
              <a:t>Project Management (PM)</a:t>
            </a:r>
            <a:endParaRPr lang="en-US" sz="3200" dirty="0">
              <a:solidFill>
                <a:schemeClr val="dk1"/>
              </a:solidFill>
              <a:latin typeface="Calibri"/>
              <a:ea typeface="Calibri"/>
              <a:cs typeface="Calibri"/>
              <a:sym typeface="Calibri"/>
            </a:endParaRPr>
          </a:p>
        </p:txBody>
      </p:sp>
      <p:sp>
        <p:nvSpPr>
          <p:cNvPr id="144" name="Google Shape;144;p2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10455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p:nvPr/>
        </p:nvSpPr>
        <p:spPr>
          <a:xfrm>
            <a:off x="222068" y="1212844"/>
            <a:ext cx="3570370" cy="547533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22"/>
          <p:cNvSpPr txBox="1"/>
          <p:nvPr/>
        </p:nvSpPr>
        <p:spPr>
          <a:xfrm>
            <a:off x="426768" y="1308787"/>
            <a:ext cx="10193333" cy="5047495"/>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 entails the application of processes, methods, skills, knowledge, and experience to develop and reach specific project objectives within agreed parameters, according to project acceptance criteria.</a:t>
            </a:r>
          </a:p>
          <a:p>
            <a:pPr lvl="0">
              <a:buClr>
                <a:schemeClr val="dk1"/>
              </a:buClr>
              <a:buSzPts val="2800"/>
            </a:pPr>
            <a:r>
              <a:rPr lang="en-US" sz="2800" dirty="0">
                <a:solidFill>
                  <a:schemeClr val="dk1"/>
                </a:solidFill>
                <a:latin typeface="Times New Roman"/>
                <a:ea typeface="Times New Roman"/>
                <a:cs typeface="Times New Roman"/>
                <a:sym typeface="Times New Roman"/>
              </a:rPr>
              <a:t> </a:t>
            </a: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final deliverables of PM are constrained by a finite budget and timeframe. </a:t>
            </a:r>
          </a:p>
          <a:p>
            <a:pPr lvl="0">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Key elements of PM include scope, schedule, quality, cost, risk, and procurement.</a:t>
            </a:r>
            <a:endParaRPr lang="en-US" sz="2800" dirty="0">
              <a:solidFill>
                <a:schemeClr val="dk1"/>
              </a:solidFill>
              <a:latin typeface="Times New Roman"/>
              <a:cs typeface="Times New Roman"/>
              <a:sym typeface="Times New Roman"/>
            </a:endParaRPr>
          </a:p>
          <a:p>
            <a:pPr marL="457200" lvl="0" indent="-457200">
              <a:buClr>
                <a:schemeClr val="dk1"/>
              </a:buClr>
              <a:buSzPts val="2800"/>
              <a:buFont typeface="Noto Sans Symbols"/>
              <a:buChar char="❑"/>
            </a:pPr>
            <a:endParaRPr lang="en-US" sz="2800" dirty="0">
              <a:solidFill>
                <a:schemeClr val="dk1"/>
              </a:solidFill>
              <a:latin typeface="Times New Roman"/>
              <a:cs typeface="Times New Roman"/>
              <a:sym typeface="Times New Roman"/>
            </a:endParaRPr>
          </a:p>
          <a:p>
            <a:pPr marL="457200" lvl="0" indent="-457200">
              <a:buClr>
                <a:schemeClr val="dk1"/>
              </a:buClr>
              <a:buSzPts val="2800"/>
              <a:buFont typeface="Noto Sans Symbols"/>
              <a:buChar char="❑"/>
            </a:pPr>
            <a:endParaRPr dirty="0"/>
          </a:p>
        </p:txBody>
      </p:sp>
      <p:pic>
        <p:nvPicPr>
          <p:cNvPr id="142" name="Google Shape;142;p22"/>
          <p:cNvPicPr preferRelativeResize="0"/>
          <p:nvPr/>
        </p:nvPicPr>
        <p:blipFill rotWithShape="1">
          <a:blip r:embed="rId3">
            <a:alphaModFix/>
          </a:blip>
          <a:srcRect/>
          <a:stretch/>
        </p:blipFill>
        <p:spPr>
          <a:xfrm>
            <a:off x="10724605" y="87721"/>
            <a:ext cx="1306285" cy="1125123"/>
          </a:xfrm>
          <a:prstGeom prst="rect">
            <a:avLst/>
          </a:prstGeom>
          <a:noFill/>
          <a:ln>
            <a:noFill/>
          </a:ln>
        </p:spPr>
      </p:pic>
      <p:sp>
        <p:nvSpPr>
          <p:cNvPr id="143" name="Google Shape;143;p22"/>
          <p:cNvSpPr/>
          <p:nvPr/>
        </p:nvSpPr>
        <p:spPr>
          <a:xfrm flipH="1">
            <a:off x="426768" y="211479"/>
            <a:ext cx="10193334"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latin typeface="Times New Roman"/>
                <a:ea typeface="Times New Roman"/>
                <a:cs typeface="Times New Roman"/>
                <a:sym typeface="Times New Roman"/>
              </a:rPr>
              <a:t>Project Management (PM)</a:t>
            </a:r>
            <a:endParaRPr lang="en-US" sz="3200" dirty="0">
              <a:solidFill>
                <a:schemeClr val="dk1"/>
              </a:solidFill>
              <a:latin typeface="Calibri"/>
              <a:ea typeface="Calibri"/>
              <a:cs typeface="Calibri"/>
              <a:sym typeface="Calibri"/>
            </a:endParaRPr>
          </a:p>
        </p:txBody>
      </p:sp>
      <p:sp>
        <p:nvSpPr>
          <p:cNvPr id="144" name="Google Shape;144;p2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123417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462602" y="251850"/>
            <a:ext cx="9922370" cy="847719"/>
          </a:xfrm>
          <a:solidFill>
            <a:schemeClr val="accent5">
              <a:lumMod val="20000"/>
              <a:lumOff val="80000"/>
            </a:schemeClr>
          </a:solidFill>
        </p:spPr>
        <p:txBody>
          <a:bodyPr>
            <a:normAutofit/>
          </a:bodyPr>
          <a:lstStyle/>
          <a:p>
            <a:pPr lvl="0" algn="ctr"/>
            <a:r>
              <a:rPr lang="en-US" sz="2800" b="1" dirty="0">
                <a:latin typeface="Times New Roman"/>
                <a:ea typeface="Times New Roman"/>
                <a:cs typeface="Times New Roman"/>
                <a:sym typeface="Times New Roman"/>
              </a:rPr>
              <a:t>What is Supply Chain Project Management?</a:t>
            </a:r>
            <a:endParaRPr lang="en-US" sz="2800" dirty="0"/>
          </a:p>
        </p:txBody>
      </p:sp>
      <p:sp>
        <p:nvSpPr>
          <p:cNvPr id="4" name="TextBox 3"/>
          <p:cNvSpPr txBox="1"/>
          <p:nvPr/>
        </p:nvSpPr>
        <p:spPr>
          <a:xfrm>
            <a:off x="8877301" y="5561112"/>
            <a:ext cx="1170513" cy="307777"/>
          </a:xfrm>
          <a:prstGeom prst="rect">
            <a:avLst/>
          </a:prstGeom>
          <a:noFill/>
        </p:spPr>
        <p:txBody>
          <a:bodyPr wrap="none" rtlCol="0">
            <a:spAutoFit/>
          </a:bodyPr>
          <a:lstStyle/>
          <a:p>
            <a:r>
              <a:rPr lang="en-US" dirty="0"/>
              <a:t>FIGURE 1-1</a:t>
            </a:r>
          </a:p>
        </p:txBody>
      </p:sp>
      <p:sp>
        <p:nvSpPr>
          <p:cNvPr id="5" name="Footer Placeholder 5"/>
          <p:cNvSpPr>
            <a:spLocks noGrp="1"/>
          </p:cNvSpPr>
          <p:nvPr>
            <p:ph type="ftr" sz="quarter" idx="11"/>
          </p:nvPr>
        </p:nvSpPr>
        <p:spPr bwMode="auto">
          <a:xfrm>
            <a:off x="3291840" y="6356350"/>
            <a:ext cx="455893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0" eaLnBrk="1" hangingPunct="1">
              <a:buSzTx/>
            </a:pPr>
            <a:r>
              <a:rPr lang="en-US" sz="2000" dirty="0">
                <a:solidFill>
                  <a:srgbClr val="FFFFFF"/>
                </a:solidFill>
                <a:latin typeface="Calibri"/>
                <a:cs typeface="Calibri"/>
              </a:rPr>
              <a:t>www.midocean.ae</a:t>
            </a:r>
            <a:endParaRPr lang="en-US" sz="1400" dirty="0">
              <a:solidFill>
                <a:srgbClr val="000000"/>
              </a:solidFill>
              <a:latin typeface="Arial"/>
              <a:cs typeface="Arial"/>
              <a:sym typeface="Arial"/>
            </a:endParaRPr>
          </a:p>
        </p:txBody>
      </p:sp>
      <p:pic>
        <p:nvPicPr>
          <p:cNvPr id="6" name="Google Shape;152;p23"/>
          <p:cNvPicPr preferRelativeResize="0"/>
          <p:nvPr/>
        </p:nvPicPr>
        <p:blipFill rotWithShape="1">
          <a:blip r:embed="rId3">
            <a:alphaModFix/>
          </a:blip>
          <a:srcRect/>
          <a:stretch/>
        </p:blipFill>
        <p:spPr>
          <a:xfrm>
            <a:off x="10384972" y="104503"/>
            <a:ext cx="1807028" cy="1108341"/>
          </a:xfrm>
          <a:prstGeom prst="rect">
            <a:avLst/>
          </a:prstGeom>
          <a:noFill/>
          <a:ln>
            <a:noFill/>
          </a:ln>
        </p:spPr>
      </p:pic>
      <p:sp>
        <p:nvSpPr>
          <p:cNvPr id="8" name="Google Shape;139;p22"/>
          <p:cNvSpPr/>
          <p:nvPr/>
        </p:nvSpPr>
        <p:spPr>
          <a:xfrm>
            <a:off x="274321" y="1212845"/>
            <a:ext cx="3570370" cy="53774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 name="Rectangle 8"/>
          <p:cNvSpPr/>
          <p:nvPr/>
        </p:nvSpPr>
        <p:spPr>
          <a:xfrm>
            <a:off x="462602" y="1368552"/>
            <a:ext cx="9922370" cy="4832092"/>
          </a:xfrm>
          <a:prstGeom prst="rect">
            <a:avLst/>
          </a:prstGeom>
          <a:solidFill>
            <a:schemeClr val="accent5">
              <a:lumMod val="20000"/>
              <a:lumOff val="80000"/>
            </a:schemeClr>
          </a:solidFill>
        </p:spPr>
        <p:txBody>
          <a:bodyPr wrap="square">
            <a:spAutoFit/>
          </a:bodyPr>
          <a:lstStyle/>
          <a:p>
            <a:pPr marL="457200" lvl="0" indent="-457200">
              <a:buClrTx/>
              <a:buFont typeface="Wingdings" panose="05000000000000000000" pitchFamily="2" charset="2"/>
              <a:buChar char="q"/>
            </a:pPr>
            <a:endParaRPr lang="en-US" sz="2800" b="1" kern="1200" dirty="0">
              <a:solidFill>
                <a:srgbClr val="C00000"/>
              </a:solidFill>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r>
              <a:rPr lang="en-US" sz="2800" b="1" kern="1200" dirty="0">
                <a:solidFill>
                  <a:srgbClr val="C00000"/>
                </a:solidFill>
                <a:latin typeface="Times New Roman" panose="02020603050405020304" pitchFamily="18" charset="0"/>
                <a:ea typeface="+mn-ea"/>
                <a:cs typeface="Times New Roman" panose="02020603050405020304" pitchFamily="18" charset="0"/>
              </a:rPr>
              <a:t>A supply chain project </a:t>
            </a:r>
            <a:r>
              <a:rPr lang="en-US" sz="2800" kern="1200" dirty="0">
                <a:solidFill>
                  <a:prstClr val="black"/>
                </a:solidFill>
                <a:latin typeface="Times New Roman" panose="02020603050405020304" pitchFamily="18" charset="0"/>
                <a:ea typeface="+mn-ea"/>
                <a:cs typeface="Times New Roman" panose="02020603050405020304" pitchFamily="18" charset="0"/>
              </a:rPr>
              <a:t>is a distinct attempt to deliver a set of identified and agreed deliverables with given resources and within agreed time frame and financial budget in order to elevate the current supply chain operations into next level of targeted excellence.  </a:t>
            </a:r>
            <a:endParaRPr lang="en-US" sz="2800" b="1" kern="1200" dirty="0">
              <a:solidFill>
                <a:srgbClr val="C00000"/>
              </a:solidFill>
              <a:latin typeface="Times New Roman" panose="02020603050405020304" pitchFamily="18" charset="0"/>
              <a:ea typeface="+mn-ea"/>
              <a:cs typeface="Times New Roman" panose="02020603050405020304" pitchFamily="18" charset="0"/>
            </a:endParaRPr>
          </a:p>
          <a:p>
            <a:pPr lvl="0">
              <a:buClrTx/>
            </a:pPr>
            <a:endParaRPr lang="en-US" sz="2800" b="1" kern="1200" dirty="0">
              <a:solidFill>
                <a:srgbClr val="C00000"/>
              </a:solidFill>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r>
              <a:rPr lang="en-US" sz="2800" b="1" kern="1200" dirty="0">
                <a:solidFill>
                  <a:srgbClr val="C00000"/>
                </a:solidFill>
                <a:latin typeface="Times New Roman" panose="02020603050405020304" pitchFamily="18" charset="0"/>
                <a:ea typeface="+mn-ea"/>
                <a:cs typeface="Times New Roman" panose="02020603050405020304" pitchFamily="18" charset="0"/>
              </a:rPr>
              <a:t>The projects </a:t>
            </a:r>
            <a:r>
              <a:rPr lang="en-US" sz="2800" kern="1200" dirty="0">
                <a:solidFill>
                  <a:prstClr val="black"/>
                </a:solidFill>
                <a:latin typeface="Times New Roman" panose="02020603050405020304" pitchFamily="18" charset="0"/>
                <a:ea typeface="+mn-ea"/>
                <a:cs typeface="Times New Roman" panose="02020603050405020304" pitchFamily="18" charset="0"/>
              </a:rPr>
              <a:t>could address Strategic Improvement; Technological Improvement; Structural Improvement; and Supply Chain Performance improvements.</a:t>
            </a:r>
          </a:p>
          <a:p>
            <a:pPr marL="457200" lvl="0" indent="-457200">
              <a:buClrTx/>
              <a:buFont typeface="Wingdings" panose="05000000000000000000" pitchFamily="2" charset="2"/>
              <a:buChar char="q"/>
            </a:pPr>
            <a:endParaRPr kumimoji="0" lang="en-US" sz="280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155662127"/>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462602" y="251850"/>
            <a:ext cx="9922370" cy="847719"/>
          </a:xfrm>
          <a:solidFill>
            <a:schemeClr val="accent5">
              <a:lumMod val="20000"/>
              <a:lumOff val="80000"/>
            </a:schemeClr>
          </a:solidFill>
        </p:spPr>
        <p:txBody>
          <a:bodyPr>
            <a:normAutofit/>
          </a:bodyPr>
          <a:lstStyle/>
          <a:p>
            <a:pPr lvl="0" algn="ctr"/>
            <a:r>
              <a:rPr lang="en-US" sz="2800" b="1" dirty="0">
                <a:latin typeface="Times New Roman"/>
                <a:ea typeface="Times New Roman"/>
                <a:cs typeface="Times New Roman"/>
                <a:sym typeface="Times New Roman"/>
              </a:rPr>
              <a:t>What is Supply Chain Project Management?</a:t>
            </a:r>
            <a:endParaRPr lang="en-US" sz="2800" dirty="0"/>
          </a:p>
        </p:txBody>
      </p:sp>
      <p:sp>
        <p:nvSpPr>
          <p:cNvPr id="4" name="TextBox 3"/>
          <p:cNvSpPr txBox="1"/>
          <p:nvPr/>
        </p:nvSpPr>
        <p:spPr>
          <a:xfrm>
            <a:off x="8877301" y="5561112"/>
            <a:ext cx="1170513" cy="307777"/>
          </a:xfrm>
          <a:prstGeom prst="rect">
            <a:avLst/>
          </a:prstGeom>
          <a:noFill/>
        </p:spPr>
        <p:txBody>
          <a:bodyPr wrap="none" rtlCol="0">
            <a:spAutoFit/>
          </a:bodyPr>
          <a:lstStyle/>
          <a:p>
            <a:r>
              <a:rPr lang="en-US" dirty="0"/>
              <a:t>FIGURE 1-1</a:t>
            </a:r>
          </a:p>
        </p:txBody>
      </p:sp>
      <p:sp>
        <p:nvSpPr>
          <p:cNvPr id="5" name="Footer Placeholder 5"/>
          <p:cNvSpPr>
            <a:spLocks noGrp="1"/>
          </p:cNvSpPr>
          <p:nvPr>
            <p:ph type="ftr" sz="quarter" idx="11"/>
          </p:nvPr>
        </p:nvSpPr>
        <p:spPr bwMode="auto">
          <a:xfrm>
            <a:off x="3291840" y="6356350"/>
            <a:ext cx="455893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0" eaLnBrk="1" hangingPunct="1">
              <a:buSzTx/>
            </a:pPr>
            <a:r>
              <a:rPr lang="en-US" sz="2000" dirty="0">
                <a:solidFill>
                  <a:srgbClr val="FFFFFF"/>
                </a:solidFill>
                <a:latin typeface="Calibri"/>
                <a:cs typeface="Calibri"/>
              </a:rPr>
              <a:t>www.midocean.ae</a:t>
            </a:r>
            <a:endParaRPr lang="en-US" sz="1400" dirty="0">
              <a:solidFill>
                <a:srgbClr val="000000"/>
              </a:solidFill>
              <a:latin typeface="Arial"/>
              <a:cs typeface="Arial"/>
              <a:sym typeface="Arial"/>
            </a:endParaRPr>
          </a:p>
        </p:txBody>
      </p:sp>
      <p:pic>
        <p:nvPicPr>
          <p:cNvPr id="6" name="Google Shape;152;p23"/>
          <p:cNvPicPr preferRelativeResize="0"/>
          <p:nvPr/>
        </p:nvPicPr>
        <p:blipFill rotWithShape="1">
          <a:blip r:embed="rId3">
            <a:alphaModFix/>
          </a:blip>
          <a:srcRect/>
          <a:stretch/>
        </p:blipFill>
        <p:spPr>
          <a:xfrm>
            <a:off x="10384972" y="104503"/>
            <a:ext cx="1807028" cy="1108341"/>
          </a:xfrm>
          <a:prstGeom prst="rect">
            <a:avLst/>
          </a:prstGeom>
          <a:noFill/>
          <a:ln>
            <a:noFill/>
          </a:ln>
        </p:spPr>
      </p:pic>
      <p:sp>
        <p:nvSpPr>
          <p:cNvPr id="8" name="Google Shape;139;p22"/>
          <p:cNvSpPr/>
          <p:nvPr/>
        </p:nvSpPr>
        <p:spPr>
          <a:xfrm>
            <a:off x="274321" y="1212845"/>
            <a:ext cx="3570370" cy="53774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 name="Rectangle 8"/>
          <p:cNvSpPr/>
          <p:nvPr/>
        </p:nvSpPr>
        <p:spPr>
          <a:xfrm>
            <a:off x="462602" y="1368552"/>
            <a:ext cx="9922370" cy="4832092"/>
          </a:xfrm>
          <a:prstGeom prst="rect">
            <a:avLst/>
          </a:prstGeom>
          <a:solidFill>
            <a:schemeClr val="accent5">
              <a:lumMod val="20000"/>
              <a:lumOff val="80000"/>
            </a:schemeClr>
          </a:solidFill>
        </p:spPr>
        <p:txBody>
          <a:bodyPr wrap="square">
            <a:spAutoFit/>
          </a:bodyPr>
          <a:lstStyle/>
          <a:p>
            <a:pPr marL="457200" lvl="0" indent="-457200">
              <a:buClrTx/>
              <a:buFont typeface="Wingdings" panose="05000000000000000000" pitchFamily="2" charset="2"/>
              <a:buChar char="q"/>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r>
              <a:rPr lang="en-US" sz="2800" b="1" kern="1200" dirty="0">
                <a:solidFill>
                  <a:srgbClr val="C00000"/>
                </a:solidFill>
                <a:latin typeface="Times New Roman" panose="02020603050405020304" pitchFamily="18" charset="0"/>
                <a:ea typeface="+mn-ea"/>
                <a:cs typeface="Times New Roman" panose="02020603050405020304" pitchFamily="18" charset="0"/>
              </a:rPr>
              <a:t>Supply chain project management </a:t>
            </a:r>
            <a:r>
              <a:rPr lang="en-US" sz="2800" kern="1200" dirty="0">
                <a:solidFill>
                  <a:prstClr val="black"/>
                </a:solidFill>
                <a:latin typeface="Times New Roman" panose="02020603050405020304" pitchFamily="18" charset="0"/>
                <a:ea typeface="+mn-ea"/>
                <a:cs typeface="Times New Roman" panose="02020603050405020304" pitchFamily="18" charset="0"/>
              </a:rPr>
              <a:t>refers to the process of planning, executing, and controlling projects within the context of a supply chain or logistics operation. </a:t>
            </a:r>
          </a:p>
          <a:p>
            <a:pPr marL="457200" lvl="0" indent="-457200">
              <a:buClrTx/>
              <a:buFont typeface="Wingdings" panose="05000000000000000000" pitchFamily="2" charset="2"/>
              <a:buChar char="q"/>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r>
              <a:rPr lang="en-US" sz="2800" kern="1200" dirty="0">
                <a:solidFill>
                  <a:prstClr val="black"/>
                </a:solidFill>
                <a:latin typeface="Times New Roman" panose="02020603050405020304" pitchFamily="18" charset="0"/>
                <a:ea typeface="+mn-ea"/>
                <a:cs typeface="Times New Roman" panose="02020603050405020304" pitchFamily="18" charset="0"/>
              </a:rPr>
              <a:t>It involves the application of project management principles and practices to ensure that specific supply chain-related projects are completed successfully, on time, within budget, and with the desired outcomes.</a:t>
            </a:r>
            <a:endPar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lvl="0" indent="-457200">
              <a:buClrTx/>
              <a:buFont typeface="Wingdings" panose="05000000000000000000" pitchFamily="2" charset="2"/>
              <a:buChar char="q"/>
            </a:pPr>
            <a:endParaRPr kumimoji="0" lang="en-US" sz="280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855170758"/>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431070" y="1058318"/>
            <a:ext cx="10232520" cy="5342448"/>
          </a:xfrm>
          <a:prstGeom prst="rect">
            <a:avLst/>
          </a:prstGeom>
          <a:solidFill>
            <a:srgbClr val="DDEAF6"/>
          </a:solidFill>
          <a:ln>
            <a:noFill/>
          </a:ln>
        </p:spPr>
        <p:txBody>
          <a:bodyPr spcFirstLastPara="1" wrap="square" lIns="91425" tIns="45700" rIns="91425" bIns="45700" anchor="t" anchorCtr="0">
            <a:spAutoFit/>
          </a:bodyPr>
          <a:lstStyle/>
          <a:p>
            <a:pPr marL="469900" marR="5080" lvl="0" indent="-457200">
              <a:spcBef>
                <a:spcPts val="675"/>
              </a:spcBef>
              <a:buClr>
                <a:schemeClr val="dk1"/>
              </a:buClr>
              <a:buSzPts val="2600"/>
              <a:buFont typeface="Noto Sans Symbols"/>
              <a:buChar char="❑"/>
            </a:pPr>
            <a:r>
              <a:rPr lang="en-US" sz="2600" b="1" dirty="0">
                <a:solidFill>
                  <a:srgbClr val="C00000"/>
                </a:solidFill>
                <a:latin typeface="Times New Roman" panose="02020603050405020304" pitchFamily="18" charset="0"/>
                <a:ea typeface="Times New Roman"/>
                <a:cs typeface="Times New Roman" panose="02020603050405020304" pitchFamily="18" charset="0"/>
                <a:sym typeface="Times New Roman"/>
              </a:rPr>
              <a:t>Identifying Project Management within Supply Chains</a:t>
            </a:r>
          </a:p>
          <a:p>
            <a:pPr marL="469900" marR="5080" lvl="0" indent="-457200">
              <a:spcBef>
                <a:spcPts val="675"/>
              </a:spcBef>
              <a:buClr>
                <a:schemeClr val="dk1"/>
              </a:buClr>
              <a:buSzPts val="2600"/>
              <a:buFont typeface="Noto Sans Symbols"/>
              <a:buChar char="❑"/>
            </a:pPr>
            <a:endParaRPr lang="en-US" sz="26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While Supply Chain Management focuses on the ongoing flow of goods and services, Project Management plays a critical role in planning and driving improvements within this complex system.</a:t>
            </a:r>
          </a:p>
          <a:p>
            <a:pPr marL="469900" marR="5080" lvl="0" indent="-457200">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project managers must have a deep understanding of the supply chain environment in which they operate. This means more than just grasping procurement processes and systems; it involves comprehending the holistic nature of SCM. </a:t>
            </a:r>
          </a:p>
          <a:p>
            <a:pPr marL="469900" marR="5080" lvl="0" indent="-457200">
              <a:spcBef>
                <a:spcPts val="675"/>
              </a:spcBef>
              <a:buClr>
                <a:schemeClr val="dk1"/>
              </a:buClr>
              <a:buSzPts val="26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This integration extends beyond procurement to encompass vital functions like operations management, manufacturing, logistics, and beyond.</a:t>
            </a:r>
          </a:p>
        </p:txBody>
      </p:sp>
      <p:pic>
        <p:nvPicPr>
          <p:cNvPr id="152" name="Google Shape;152;p23"/>
          <p:cNvPicPr preferRelativeResize="0"/>
          <p:nvPr/>
        </p:nvPicPr>
        <p:blipFill rotWithShape="1">
          <a:blip r:embed="rId3">
            <a:alphaModFix/>
          </a:blip>
          <a:srcRect/>
          <a:stretch/>
        </p:blipFill>
        <p:spPr>
          <a:xfrm>
            <a:off x="10822572" y="153507"/>
            <a:ext cx="1369427" cy="1059337"/>
          </a:xfrm>
          <a:prstGeom prst="rect">
            <a:avLst/>
          </a:prstGeom>
          <a:noFill/>
          <a:ln>
            <a:noFill/>
          </a:ln>
        </p:spPr>
      </p:pic>
      <p:sp>
        <p:nvSpPr>
          <p:cNvPr id="153" name="Google Shape;153;p23"/>
          <p:cNvSpPr/>
          <p:nvPr/>
        </p:nvSpPr>
        <p:spPr>
          <a:xfrm flipH="1">
            <a:off x="431070" y="123117"/>
            <a:ext cx="10232519"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Project Management in Supply Chain Optimization</a:t>
            </a:r>
            <a:endParaRPr sz="2800" b="1"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111878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80" y="1197779"/>
            <a:ext cx="10371910" cy="4850005"/>
          </a:xfrm>
          <a:prstGeom prst="rect">
            <a:avLst/>
          </a:prstGeom>
          <a:solidFill>
            <a:srgbClr val="DDEAF6"/>
          </a:solidFill>
          <a:ln>
            <a:noFill/>
          </a:ln>
        </p:spPr>
        <p:txBody>
          <a:bodyPr spcFirstLastPara="1" wrap="square" lIns="91425" tIns="45700" rIns="91425" bIns="45700" anchor="t" anchorCtr="0">
            <a:spAutoFit/>
          </a:bodyPr>
          <a:lstStyle/>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Conversely, supply chain managers must also be well-versed in PM skills to successfully adapt to changes and implement supply planning improvements. </a:t>
            </a:r>
          </a:p>
          <a:p>
            <a:pPr marL="469900" marR="5080" lvl="0" indent="-457200">
              <a:spcBef>
                <a:spcPts val="675"/>
              </a:spcBef>
              <a:buClr>
                <a:schemeClr val="dk1"/>
              </a:buClr>
              <a:buSzPts val="26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PM revolves around delivering value by developing or modifying products, systems, and processes. </a:t>
            </a:r>
          </a:p>
          <a:p>
            <a:pPr marL="469900" marR="5080" lvl="0" indent="-457200">
              <a:spcBef>
                <a:spcPts val="675"/>
              </a:spcBef>
              <a:buClr>
                <a:schemeClr val="dk1"/>
              </a:buClr>
              <a:buSzPts val="26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In today's dynamic landscape, project managers have an array of tools at their disposal, including methodologies like Waterfall, Agile, and Lean Six Sigma.</a:t>
            </a:r>
          </a:p>
        </p:txBody>
      </p:sp>
      <p:pic>
        <p:nvPicPr>
          <p:cNvPr id="152" name="Google Shape;152;p23"/>
          <p:cNvPicPr preferRelativeResize="0"/>
          <p:nvPr/>
        </p:nvPicPr>
        <p:blipFill rotWithShape="1">
          <a:blip r:embed="rId3">
            <a:alphaModFix/>
          </a:blip>
          <a:srcRect/>
          <a:stretch/>
        </p:blipFill>
        <p:spPr>
          <a:xfrm>
            <a:off x="10789920" y="153507"/>
            <a:ext cx="1402079" cy="1059337"/>
          </a:xfrm>
          <a:prstGeom prst="rect">
            <a:avLst/>
          </a:prstGeom>
          <a:noFill/>
          <a:ln>
            <a:noFill/>
          </a:ln>
        </p:spPr>
      </p:pic>
      <p:sp>
        <p:nvSpPr>
          <p:cNvPr id="153" name="Google Shape;153;p23"/>
          <p:cNvSpPr/>
          <p:nvPr/>
        </p:nvSpPr>
        <p:spPr>
          <a:xfrm flipH="1">
            <a:off x="287379" y="153507"/>
            <a:ext cx="1037191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Project Management in Supply Chain Optimization</a:t>
            </a:r>
            <a:endParaRPr lang="en-US" sz="2800" b="1"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86043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9" y="1197779"/>
            <a:ext cx="10659295" cy="5191124"/>
          </a:xfrm>
          <a:prstGeom prst="rect">
            <a:avLst/>
          </a:prstGeom>
          <a:solidFill>
            <a:srgbClr val="DDEAF6"/>
          </a:solidFill>
          <a:ln>
            <a:noFill/>
          </a:ln>
        </p:spPr>
        <p:txBody>
          <a:bodyPr spcFirstLastPara="1" wrap="square" lIns="91425" tIns="45700" rIns="91425" bIns="45700" anchor="t" anchorCtr="0">
            <a:spAutoFit/>
          </a:bodyPr>
          <a:lstStyle/>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 fascinating trend on the horizon is the rising demand for supply chain project managers. </a:t>
            </a:r>
          </a:p>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These professionals possess the unique blend of SCM expertise and PM skills required to lead initiatives aimed at enhancing supply chains. </a:t>
            </a:r>
          </a:p>
          <a:p>
            <a:pPr marL="469900" marR="5080" lvl="0" indent="-457200">
              <a:spcBef>
                <a:spcPts val="675"/>
              </a:spcBef>
              <a:buClr>
                <a:schemeClr val="dk1"/>
              </a:buClr>
              <a:buSzPts val="26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With the ever-accelerating pace of change driven by factors like technology, geopolitics, and global events such as the pandemic, the future looks exceptionally promising for supply chain project managers. Their ability to navigate these complex dynamics positions them as invaluable assets in the evolving business landscape.</a:t>
            </a:r>
          </a:p>
          <a:p>
            <a:pPr marL="469900" marR="5080" lvl="0" indent="-457200">
              <a:spcBef>
                <a:spcPts val="675"/>
              </a:spcBef>
              <a:buClr>
                <a:schemeClr val="dk1"/>
              </a:buClr>
              <a:buSzPts val="26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152" name="Google Shape;152;p23"/>
          <p:cNvPicPr preferRelativeResize="0"/>
          <p:nvPr/>
        </p:nvPicPr>
        <p:blipFill rotWithShape="1">
          <a:blip r:embed="rId3">
            <a:alphaModFix/>
          </a:blip>
          <a:srcRect/>
          <a:stretch/>
        </p:blipFill>
        <p:spPr>
          <a:xfrm>
            <a:off x="11064237" y="153507"/>
            <a:ext cx="1127762" cy="1059337"/>
          </a:xfrm>
          <a:prstGeom prst="rect">
            <a:avLst/>
          </a:prstGeom>
          <a:noFill/>
          <a:ln>
            <a:noFill/>
          </a:ln>
        </p:spPr>
      </p:pic>
      <p:sp>
        <p:nvSpPr>
          <p:cNvPr id="153" name="Google Shape;153;p23"/>
          <p:cNvSpPr/>
          <p:nvPr/>
        </p:nvSpPr>
        <p:spPr>
          <a:xfrm flipH="1">
            <a:off x="287378" y="153507"/>
            <a:ext cx="10659295"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Project Management in Supply Chain Optimization</a:t>
            </a:r>
            <a:endParaRPr lang="en-US" sz="2800" b="1"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457589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20" y="1182608"/>
            <a:ext cx="10293533" cy="4832052"/>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The Importance of Project Management Methodologies</a:t>
            </a:r>
          </a:p>
          <a:p>
            <a:pPr marL="12700" marR="5080">
              <a:buClr>
                <a:schemeClr val="dk1"/>
              </a:buClr>
              <a:buSzPts val="2600"/>
            </a:pPr>
            <a:endParaRPr lang="en-US" sz="2800" b="1"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Ø"/>
            </a:pPr>
            <a:r>
              <a:rPr lang="en-US" sz="2800" b="1" dirty="0">
                <a:solidFill>
                  <a:srgbClr val="C00000"/>
                </a:solidFill>
                <a:latin typeface="Times New Roman"/>
                <a:ea typeface="Times New Roman"/>
                <a:cs typeface="Times New Roman"/>
                <a:sym typeface="Times New Roman"/>
              </a:rPr>
              <a:t>Effective PM </a:t>
            </a:r>
            <a:r>
              <a:rPr lang="en-US" sz="2800" dirty="0">
                <a:solidFill>
                  <a:schemeClr val="dk1"/>
                </a:solidFill>
                <a:latin typeface="Times New Roman"/>
                <a:ea typeface="Times New Roman"/>
                <a:cs typeface="Times New Roman"/>
                <a:sym typeface="Times New Roman"/>
              </a:rPr>
              <a:t>relies on established methodologies and best practices. Two widely adopted methodologies in supply chain optimization are Six Sigma and Lean. </a:t>
            </a:r>
          </a:p>
          <a:p>
            <a:pPr marL="12700" marR="5080">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Ø"/>
            </a:pPr>
            <a:r>
              <a:rPr lang="en-US" sz="2800" b="1" dirty="0">
                <a:solidFill>
                  <a:srgbClr val="C00000"/>
                </a:solidFill>
                <a:latin typeface="Times New Roman"/>
                <a:ea typeface="Times New Roman"/>
                <a:cs typeface="Times New Roman"/>
                <a:sym typeface="Times New Roman"/>
              </a:rPr>
              <a:t>Six Sigma </a:t>
            </a:r>
            <a:r>
              <a:rPr lang="en-US" sz="2800" dirty="0">
                <a:solidFill>
                  <a:schemeClr val="dk1"/>
                </a:solidFill>
                <a:latin typeface="Times New Roman"/>
                <a:ea typeface="Times New Roman"/>
                <a:cs typeface="Times New Roman"/>
                <a:sym typeface="Times New Roman"/>
              </a:rPr>
              <a:t>aims to reduce defects and variations in processes, while Lean focuses on eliminating waste and enhancing efficiency.</a:t>
            </a:r>
          </a:p>
          <a:p>
            <a:pPr marL="12700" marR="5080">
              <a:buClr>
                <a:schemeClr val="dk1"/>
              </a:buClr>
              <a:buSzPts val="2600"/>
            </a:pPr>
            <a:r>
              <a:rPr lang="en-US" sz="2800" dirty="0">
                <a:solidFill>
                  <a:schemeClr val="dk1"/>
                </a:solidFill>
                <a:latin typeface="Times New Roman"/>
                <a:ea typeface="Times New Roman"/>
                <a:cs typeface="Times New Roman"/>
                <a:sym typeface="Times New Roman"/>
              </a:rPr>
              <a:t> </a:t>
            </a:r>
          </a:p>
          <a:p>
            <a:pPr marL="469900" marR="5080" indent="-457200">
              <a:buClr>
                <a:schemeClr val="dk1"/>
              </a:buClr>
              <a:buSzPts val="26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Both methodologies provide structured approaches to tackle specific projects aimed at improving supply chain performance.</a:t>
            </a:r>
          </a:p>
        </p:txBody>
      </p:sp>
      <p:pic>
        <p:nvPicPr>
          <p:cNvPr id="152" name="Google Shape;152;p23"/>
          <p:cNvPicPr preferRelativeResize="0"/>
          <p:nvPr/>
        </p:nvPicPr>
        <p:blipFill rotWithShape="1">
          <a:blip r:embed="rId3">
            <a:alphaModFix/>
          </a:blip>
          <a:srcRect/>
          <a:stretch/>
        </p:blipFill>
        <p:spPr>
          <a:xfrm>
            <a:off x="10842171" y="153507"/>
            <a:ext cx="1349828" cy="1059337"/>
          </a:xfrm>
          <a:prstGeom prst="rect">
            <a:avLst/>
          </a:prstGeom>
          <a:noFill/>
          <a:ln>
            <a:noFill/>
          </a:ln>
        </p:spPr>
      </p:pic>
      <p:sp>
        <p:nvSpPr>
          <p:cNvPr id="153" name="Google Shape;153;p23"/>
          <p:cNvSpPr/>
          <p:nvPr/>
        </p:nvSpPr>
        <p:spPr>
          <a:xfrm flipH="1">
            <a:off x="378818" y="153507"/>
            <a:ext cx="10293535"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The Role of Project Management in Supply Chain Optimization</a:t>
            </a:r>
            <a:endParaRPr lang="en-US" sz="2800" b="1" dirty="0">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665925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8" y="1137827"/>
            <a:ext cx="10307542" cy="5262939"/>
          </a:xfrm>
          <a:prstGeom prst="rect">
            <a:avLst/>
          </a:prstGeom>
          <a:solidFill>
            <a:srgbClr val="DDEAF6"/>
          </a:solidFill>
          <a:ln>
            <a:noFill/>
          </a:ln>
        </p:spPr>
        <p:txBody>
          <a:bodyPr spcFirstLastPara="1" wrap="square" lIns="91425" tIns="45700" rIns="91425" bIns="45700" anchor="t" anchorCtr="0">
            <a:spAutoFit/>
          </a:bodyPr>
          <a:lstStyle/>
          <a:p>
            <a:pPr marL="514350" indent="-514350">
              <a:buAutoNum type="arabicPeriod"/>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Project Management in Procurement</a:t>
            </a:r>
          </a:p>
          <a:p>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Efficient procurement is a cornerstone of a well-functioning supply chain.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Project management, led by a project manager, can be applied to procurement processes to identify cost-saving opportunities, streamline supplier relationships, and ensure timely delivery of raw materials, or components.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This involves managing projects related to supplier selection, negotiation, and performance monitoring.</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895364" y="153507"/>
            <a:ext cx="1296635" cy="1059337"/>
          </a:xfrm>
          <a:prstGeom prst="rect">
            <a:avLst/>
          </a:prstGeom>
          <a:noFill/>
          <a:ln>
            <a:noFill/>
          </a:ln>
        </p:spPr>
      </p:pic>
      <p:sp>
        <p:nvSpPr>
          <p:cNvPr id="153" name="Google Shape;153;p23"/>
          <p:cNvSpPr/>
          <p:nvPr/>
        </p:nvSpPr>
        <p:spPr>
          <a:xfrm flipH="1">
            <a:off x="378818" y="153507"/>
            <a:ext cx="10307540"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Streamlining Supply Chain Management with Project Management</a:t>
            </a:r>
            <a:endParaRPr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506142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405105"/>
            <a:ext cx="10528667" cy="4616608"/>
          </a:xfrm>
          <a:prstGeom prst="rect">
            <a:avLst/>
          </a:prstGeom>
          <a:solidFill>
            <a:srgbClr val="DDEAF6"/>
          </a:solidFill>
          <a:ln>
            <a:noFill/>
          </a:ln>
        </p:spPr>
        <p:txBody>
          <a:bodyPr spcFirstLastPara="1" wrap="square" lIns="91425" tIns="45700" rIns="91425" bIns="45700" anchor="t" anchorCtr="0">
            <a:spAutoFit/>
          </a:bodyPr>
          <a:lstStyle/>
          <a:p>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2. Enhancing Distribution and Logistics with Projects</a:t>
            </a:r>
          </a:p>
          <a:p>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600" dirty="0">
                <a:latin typeface="Times New Roman" panose="02020603050405020304" pitchFamily="18" charset="0"/>
                <a:ea typeface="Times New Roman" panose="02020603050405020304" pitchFamily="18" charset="0"/>
                <a:cs typeface="Arial" panose="020B0604020202020204" pitchFamily="34" charset="0"/>
              </a:rPr>
              <a:t>Distribution and logistics involve the movement of goods from production facilities to distribution centers and ultimately to end customers. </a:t>
            </a:r>
          </a:p>
          <a:p>
            <a:pPr marL="457200" indent="-457200">
              <a:spcBef>
                <a:spcPts val="1200"/>
              </a:spcBef>
              <a:spcAft>
                <a:spcPts val="1200"/>
              </a:spcAft>
              <a:buFont typeface="Wingdings" panose="05000000000000000000" pitchFamily="2" charset="2"/>
              <a:buChar char="Ø"/>
            </a:pPr>
            <a:r>
              <a:rPr lang="en-US" sz="2600" dirty="0">
                <a:latin typeface="Times New Roman" panose="02020603050405020304" pitchFamily="18" charset="0"/>
                <a:ea typeface="Times New Roman" panose="02020603050405020304" pitchFamily="18" charset="0"/>
                <a:cs typeface="Arial" panose="020B0604020202020204" pitchFamily="34" charset="0"/>
              </a:rPr>
              <a:t>PM tools and software are essential for optimizing these processes. </a:t>
            </a:r>
          </a:p>
          <a:p>
            <a:pPr marL="457200" indent="-457200">
              <a:spcBef>
                <a:spcPts val="1200"/>
              </a:spcBef>
              <a:spcAft>
                <a:spcPts val="1200"/>
              </a:spcAft>
              <a:buFont typeface="Wingdings" panose="05000000000000000000" pitchFamily="2" charset="2"/>
              <a:buChar char="Ø"/>
            </a:pPr>
            <a:r>
              <a:rPr lang="en-US" sz="2600" dirty="0">
                <a:latin typeface="Times New Roman" panose="02020603050405020304" pitchFamily="18" charset="0"/>
                <a:ea typeface="Times New Roman" panose="02020603050405020304" pitchFamily="18" charset="0"/>
                <a:cs typeface="Arial" panose="020B0604020202020204" pitchFamily="34" charset="0"/>
              </a:rPr>
              <a:t>Supply chain managers can lead projects aimed at route optimization, warehouse layout improvements, and transportation management system enhancements, all of which reduce transportation costs, minimize delivery times, and enhance overall supply chain visibility.</a:t>
            </a:r>
            <a:endParaRPr lang="en-US" sz="2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1051177" y="153507"/>
            <a:ext cx="1140822" cy="1059337"/>
          </a:xfrm>
          <a:prstGeom prst="rect">
            <a:avLst/>
          </a:prstGeom>
          <a:noFill/>
          <a:ln>
            <a:noFill/>
          </a:ln>
        </p:spPr>
      </p:pic>
      <p:sp>
        <p:nvSpPr>
          <p:cNvPr id="153" name="Google Shape;153;p23"/>
          <p:cNvSpPr/>
          <p:nvPr/>
        </p:nvSpPr>
        <p:spPr>
          <a:xfrm flipH="1">
            <a:off x="378818" y="249637"/>
            <a:ext cx="10437227"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Streamlining Supply Chain Management with Project Management</a:t>
            </a:r>
            <a:endParaRPr lang="en-US"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81266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186684"/>
            <a:ext cx="10371912" cy="4893607"/>
          </a:xfrm>
          <a:prstGeom prst="rect">
            <a:avLst/>
          </a:prstGeom>
          <a:solidFill>
            <a:srgbClr val="DDEAF6"/>
          </a:solidFill>
          <a:ln>
            <a:noFill/>
          </a:ln>
        </p:spPr>
        <p:txBody>
          <a:bodyPr spcFirstLastPara="1" wrap="square" lIns="91425" tIns="45700" rIns="91425" bIns="45700" anchor="t" anchorCtr="0">
            <a:spAutoFit/>
          </a:bodyPr>
          <a:lstStyle/>
          <a:p>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3. Inventory Management Projects</a:t>
            </a:r>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Inventory management is a critical area where PM can have a significant impact.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Project managers can lead initiatives focused on implementing just-in-time (JIT) inventory systems, demand forecasting improvements, and ABC analysis.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These projects are designed to reduce carrying costs, minimize stockouts, and improve inventory turnover rates, ultimately contributing to efficient supply chain management.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842171" y="153507"/>
            <a:ext cx="1349828" cy="1059337"/>
          </a:xfrm>
          <a:prstGeom prst="rect">
            <a:avLst/>
          </a:prstGeom>
          <a:noFill/>
          <a:ln>
            <a:noFill/>
          </a:ln>
        </p:spPr>
      </p:pic>
      <p:sp>
        <p:nvSpPr>
          <p:cNvPr id="153" name="Google Shape;153;p23"/>
          <p:cNvSpPr/>
          <p:nvPr/>
        </p:nvSpPr>
        <p:spPr>
          <a:xfrm flipH="1">
            <a:off x="378818" y="153507"/>
            <a:ext cx="10371912"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Streamlining Supply Chain Management with Project Management</a:t>
            </a:r>
            <a:endParaRPr lang="en-US"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92349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186684"/>
            <a:ext cx="10110651" cy="4893607"/>
          </a:xfrm>
          <a:prstGeom prst="rect">
            <a:avLst/>
          </a:prstGeom>
          <a:solidFill>
            <a:srgbClr val="DDEAF6"/>
          </a:solidFill>
          <a:ln>
            <a:noFill/>
          </a:ln>
        </p:spPr>
        <p:txBody>
          <a:bodyPr spcFirstLastPara="1" wrap="square" lIns="91425" tIns="45700" rIns="91425" bIns="45700" anchor="t" anchorCtr="0">
            <a:spAutoFit/>
          </a:bodyPr>
          <a:lstStyle/>
          <a:p>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1. Overcoming Resistance to Change</a:t>
            </a:r>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Implementing project management practices within established supply chain processes may face resistance from supply chain managers and professionals accustomed to traditional approaches.</a:t>
            </a:r>
          </a:p>
          <a:p>
            <a:pPr>
              <a:spcBef>
                <a:spcPts val="1200"/>
              </a:spcBef>
              <a:spcAft>
                <a:spcPts val="1200"/>
              </a:spcAft>
            </a:pPr>
            <a:endParaRPr lang="en-US" sz="2800" dirty="0">
              <a:latin typeface="Times New Roman" panose="02020603050405020304" pitchFamily="18" charset="0"/>
              <a:ea typeface="Times New Roman" panose="02020603050405020304" pitchFamily="18"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 Addressing this challenge requires effective change management strategies, including training, clear communication, and demonstrating the benefits of project management in managing projects.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378819" y="153507"/>
            <a:ext cx="1011065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Challenges and Solutions in Integrating Project Management and Supply Chain Management</a:t>
            </a:r>
            <a:endParaRPr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992646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405105"/>
            <a:ext cx="10371912" cy="4832052"/>
          </a:xfrm>
          <a:prstGeom prst="rect">
            <a:avLst/>
          </a:prstGeom>
          <a:solidFill>
            <a:srgbClr val="DDEAF6"/>
          </a:solidFill>
          <a:ln>
            <a:noFill/>
          </a:ln>
        </p:spPr>
        <p:txBody>
          <a:bodyPr spcFirstLastPara="1" wrap="square" lIns="91425" tIns="45700" rIns="91425" bIns="45700" anchor="t" anchorCtr="0">
            <a:spAutoFit/>
          </a:bodyPr>
          <a:lstStyle/>
          <a:p>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2. Selecting the Right Project Management Tools and Software</a:t>
            </a:r>
          </a:p>
          <a:p>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Selecting the appropriate project management tools and project management software is crucial for supply chain project managers.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These tools enable project managers to plan, execute, and monitor projects effectively.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Careful consideration should be given to tools that align with supply chain management needs, ensuring efficient project management and risk management.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750731" y="91441"/>
            <a:ext cx="1441268" cy="1121404"/>
          </a:xfrm>
          <a:prstGeom prst="rect">
            <a:avLst/>
          </a:prstGeom>
          <a:noFill/>
          <a:ln>
            <a:noFill/>
          </a:ln>
        </p:spPr>
      </p:pic>
      <p:sp>
        <p:nvSpPr>
          <p:cNvPr id="153" name="Google Shape;153;p23"/>
          <p:cNvSpPr/>
          <p:nvPr/>
        </p:nvSpPr>
        <p:spPr>
          <a:xfrm flipH="1">
            <a:off x="378818" y="226935"/>
            <a:ext cx="10371912"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Challenges and solutions in integrating project management and supply chain management</a:t>
            </a:r>
            <a:endParaRPr lang="en-US"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91336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416621"/>
            <a:ext cx="10202091" cy="4893607"/>
          </a:xfrm>
          <a:prstGeom prst="rect">
            <a:avLst/>
          </a:prstGeom>
          <a:solidFill>
            <a:srgbClr val="DDEAF6"/>
          </a:solidFill>
          <a:ln>
            <a:noFill/>
          </a:ln>
        </p:spPr>
        <p:txBody>
          <a:bodyPr spcFirstLastPara="1" wrap="square" lIns="91425" tIns="45700" rIns="91425" bIns="45700" anchor="t" anchorCtr="0">
            <a:spAutoFit/>
          </a:bodyPr>
          <a:lstStyle/>
          <a:p>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3. Ensuring Collaboration and Communication</a:t>
            </a:r>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Effective collaboration and communication are essential for successful integration.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Cross-functional teams, led by supply chain project managers, should work together to ensure that projects align with supply chain goals and priorities. </a:t>
            </a:r>
          </a:p>
          <a:p>
            <a:pPr marL="457200" indent="-457200">
              <a:spcBef>
                <a:spcPts val="1200"/>
              </a:spcBef>
              <a:spcAft>
                <a:spcPts val="1200"/>
              </a:spcAft>
              <a:buFont typeface="Wingdings" panose="05000000000000000000" pitchFamily="2" charset="2"/>
              <a:buChar char="Ø"/>
            </a:pPr>
            <a:r>
              <a:rPr lang="en-US" sz="2800" dirty="0">
                <a:latin typeface="Times New Roman" panose="02020603050405020304" pitchFamily="18" charset="0"/>
                <a:ea typeface="Times New Roman" panose="02020603050405020304" pitchFamily="18" charset="0"/>
                <a:cs typeface="Arial" panose="020B0604020202020204" pitchFamily="34" charset="0"/>
              </a:rPr>
              <a:t>Regular status updates and reporting mechanisms are critical for transparency and accountability, reducing project risks and enhancing overall project management.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8" y="380380"/>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Challenges and Solutions in Integrating Project Management and Supply Chain Management</a:t>
            </a:r>
            <a:endParaRPr lang="en-US"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86173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416621"/>
            <a:ext cx="10776862" cy="4447331"/>
          </a:xfrm>
          <a:prstGeom prst="rect">
            <a:avLst/>
          </a:prstGeom>
          <a:solidFill>
            <a:srgbClr val="DDEAF6"/>
          </a:solidFill>
          <a:ln>
            <a:noFill/>
          </a:ln>
        </p:spPr>
        <p:txBody>
          <a:bodyPr spcFirstLastPara="1" wrap="square" lIns="91425" tIns="45700" rIns="91425" bIns="45700" anchor="t" anchorCtr="0">
            <a:spAutoFit/>
          </a:bodyPr>
          <a:lstStyle/>
          <a:p>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Apple Inc.: Supply Chain Innovation through Project Management</a:t>
            </a:r>
          </a:p>
          <a:p>
            <a:endParaRPr lang="en-US" sz="27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Apple's supply chain </a:t>
            </a:r>
            <a:r>
              <a:rPr lang="en-US" sz="2700"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is renowned for its efficiency and innovation,largely due to the effective integration of project management.</a:t>
            </a:r>
          </a:p>
          <a:p>
            <a:pPr marL="457200" indent="-457200">
              <a:spcBef>
                <a:spcPts val="1200"/>
              </a:spcBef>
              <a:spcAft>
                <a:spcPts val="1200"/>
              </a:spcAft>
              <a:buFont typeface="Wingdings" panose="05000000000000000000" pitchFamily="2" charset="2"/>
              <a:buChar char="Ø"/>
            </a:pPr>
            <a:r>
              <a:rPr lang="en-US" sz="2700"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Supply chain project managers oversee projects that involve precise coordination among suppliers, manufacturers, and logistics partners, ensuring that products reach global markets seamlessly. This project-driven approach is instrumental in managing Apple's complex supply chain and mitigating project risks.</a:t>
            </a:r>
            <a:endParaRPr lang="en-US" sz="27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1155680" y="153507"/>
            <a:ext cx="1036319" cy="1059337"/>
          </a:xfrm>
          <a:prstGeom prst="rect">
            <a:avLst/>
          </a:prstGeom>
          <a:noFill/>
          <a:ln>
            <a:noFill/>
          </a:ln>
        </p:spPr>
      </p:pic>
      <p:sp>
        <p:nvSpPr>
          <p:cNvPr id="153" name="Google Shape;153;p23"/>
          <p:cNvSpPr/>
          <p:nvPr/>
        </p:nvSpPr>
        <p:spPr>
          <a:xfrm flipH="1">
            <a:off x="287375" y="287383"/>
            <a:ext cx="10776864" cy="96007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Successful Integration of Project Management and Supply Chain Management</a:t>
            </a:r>
            <a:endParaRPr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19706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4214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3" y="1230160"/>
            <a:ext cx="10332727" cy="5170606"/>
          </a:xfrm>
          <a:prstGeom prst="rect">
            <a:avLst/>
          </a:prstGeom>
          <a:solidFill>
            <a:srgbClr val="DDEAF6"/>
          </a:solidFill>
          <a:ln>
            <a:noFill/>
          </a:ln>
        </p:spPr>
        <p:txBody>
          <a:bodyPr spcFirstLastPara="1" wrap="square" lIns="91425" tIns="45700" rIns="91425" bIns="45700" anchor="t" anchorCtr="0">
            <a:spAutoFit/>
          </a:bodyPr>
          <a:lstStyle/>
          <a:p>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Dell Inc.: Project-Driven Supply Chain Transformation</a:t>
            </a:r>
          </a:p>
          <a:p>
            <a:endParaRPr lang="en-US" sz="27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Ø"/>
            </a:pP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Dell’s supply chain </a:t>
            </a:r>
            <a:r>
              <a:rPr lang="en-US" sz="2700" dirty="0">
                <a:latin typeface="Times New Roman" panose="02020603050405020304" pitchFamily="18" charset="0"/>
                <a:ea typeface="Times New Roman" panose="02020603050405020304" pitchFamily="18" charset="0"/>
                <a:cs typeface="Arial" panose="020B0604020202020204" pitchFamily="34" charset="0"/>
              </a:rPr>
              <a:t>transformation is a testament to the power of project management in managing projects and mitigating project risks. </a:t>
            </a:r>
          </a:p>
          <a:p>
            <a:pPr marL="457200" indent="-457200">
              <a:spcBef>
                <a:spcPts val="1200"/>
              </a:spcBef>
              <a:spcAft>
                <a:spcPts val="1200"/>
              </a:spcAft>
              <a:buFont typeface="Wingdings" panose="05000000000000000000" pitchFamily="2" charset="2"/>
              <a:buChar char="Ø"/>
            </a:pPr>
            <a:r>
              <a:rPr lang="en-US" sz="2700" dirty="0">
                <a:latin typeface="Times New Roman" panose="02020603050405020304" pitchFamily="18" charset="0"/>
                <a:ea typeface="Times New Roman" panose="02020603050405020304" pitchFamily="18" charset="0"/>
                <a:cs typeface="Arial" panose="020B0604020202020204" pitchFamily="34" charset="0"/>
              </a:rPr>
              <a:t>Dell revolutionized the computer industry by implementing a direct-to-consumer model and a build-to-order approach, all managed by supply chain project managers. </a:t>
            </a:r>
          </a:p>
          <a:p>
            <a:pPr marL="457200" indent="-457200">
              <a:spcBef>
                <a:spcPts val="1200"/>
              </a:spcBef>
              <a:spcAft>
                <a:spcPts val="1200"/>
              </a:spcAft>
              <a:buFont typeface="Wingdings" panose="05000000000000000000" pitchFamily="2" charset="2"/>
              <a:buChar char="Ø"/>
            </a:pPr>
            <a:r>
              <a:rPr lang="en-US" sz="2700" dirty="0">
                <a:latin typeface="Times New Roman" panose="02020603050405020304" pitchFamily="18" charset="0"/>
                <a:ea typeface="Times New Roman" panose="02020603050405020304" pitchFamily="18" charset="0"/>
                <a:cs typeface="Arial" panose="020B0604020202020204" pitchFamily="34" charset="0"/>
              </a:rPr>
              <a:t>PM played a pivotal role in executing this transformation, allowing Dell to reduce inventory levels, cut costs, and improve customer satisfaction.</a:t>
            </a:r>
            <a:endParaRPr lang="en-US" sz="27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2" name="Google Shape;152;p23"/>
          <p:cNvPicPr preferRelativeResize="0"/>
          <p:nvPr/>
        </p:nvPicPr>
        <p:blipFill rotWithShape="1">
          <a:blip r:embed="rId3">
            <a:alphaModFix/>
          </a:blip>
          <a:srcRect/>
          <a:stretch/>
        </p:blipFill>
        <p:spPr>
          <a:xfrm>
            <a:off x="10842171" y="153507"/>
            <a:ext cx="1349828" cy="1059337"/>
          </a:xfrm>
          <a:prstGeom prst="rect">
            <a:avLst/>
          </a:prstGeom>
          <a:noFill/>
          <a:ln>
            <a:noFill/>
          </a:ln>
        </p:spPr>
      </p:pic>
      <p:sp>
        <p:nvSpPr>
          <p:cNvPr id="153" name="Google Shape;153;p23"/>
          <p:cNvSpPr/>
          <p:nvPr/>
        </p:nvSpPr>
        <p:spPr>
          <a:xfrm flipH="1">
            <a:off x="287374" y="195045"/>
            <a:ext cx="10332727" cy="91841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solidFill>
                  <a:schemeClr val="dk1"/>
                </a:solidFill>
                <a:latin typeface="Times New Roman"/>
                <a:ea typeface="Times New Roman"/>
                <a:cs typeface="Times New Roman"/>
                <a:sym typeface="Times New Roman"/>
              </a:rPr>
              <a:t>Successful Integration of Project Management and Supply Chain Management</a:t>
            </a:r>
            <a:endParaRPr lang="en-US" sz="28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4791292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385873"/>
            <a:ext cx="10202091" cy="4893607"/>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Supply Chain Projects objectives could vary depending upon scope of the project.Some projects could be undertaken to implement IT systems, some projects could be undertaken to improve efficiency of identified tasks and some projects could be part of continuous improvement plan or tear down reengineering activity.  </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What ever is the plan, we need methodology to executive the plan.</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The project life cycle would include three critical phases, </a:t>
            </a:r>
          </a:p>
          <a:p>
            <a:pPr marL="469900" marR="5080" indent="-457200">
              <a:buClr>
                <a:schemeClr val="dk1"/>
              </a:buClr>
              <a:buSzPts val="2600"/>
              <a:buFont typeface="Wingdings" panose="05000000000000000000" pitchFamily="2" charset="2"/>
              <a:buChar char="Ø"/>
            </a:pPr>
            <a:r>
              <a:rPr lang="en-US" sz="2600" b="1" dirty="0">
                <a:solidFill>
                  <a:srgbClr val="C00000"/>
                </a:solidFill>
                <a:latin typeface="Times New Roman"/>
                <a:ea typeface="Times New Roman"/>
                <a:cs typeface="Times New Roman"/>
                <a:sym typeface="Times New Roman"/>
              </a:rPr>
              <a:t>The first </a:t>
            </a:r>
            <a:r>
              <a:rPr lang="en-US" sz="2600" b="1" dirty="0">
                <a:solidFill>
                  <a:schemeClr val="tx1"/>
                </a:solidFill>
                <a:latin typeface="Times New Roman"/>
                <a:ea typeface="Times New Roman"/>
                <a:cs typeface="Times New Roman"/>
                <a:sym typeface="Times New Roman"/>
              </a:rPr>
              <a:t>one is project initiation</a:t>
            </a:r>
            <a:r>
              <a:rPr lang="en-US" sz="2600" dirty="0">
                <a:solidFill>
                  <a:schemeClr val="dk1"/>
                </a:solidFill>
                <a:latin typeface="Times New Roman"/>
                <a:ea typeface="Times New Roman"/>
                <a:cs typeface="Times New Roman"/>
                <a:sym typeface="Times New Roman"/>
              </a:rPr>
              <a:t>, </a:t>
            </a:r>
            <a:r>
              <a:rPr lang="en-US" sz="2600" b="1" dirty="0">
                <a:solidFill>
                  <a:srgbClr val="C00000"/>
                </a:solidFill>
                <a:latin typeface="Times New Roman"/>
                <a:ea typeface="Times New Roman"/>
                <a:cs typeface="Times New Roman"/>
                <a:sym typeface="Times New Roman"/>
              </a:rPr>
              <a:t>the second </a:t>
            </a:r>
            <a:r>
              <a:rPr lang="en-US" sz="2600" b="1" dirty="0">
                <a:solidFill>
                  <a:schemeClr val="dk1"/>
                </a:solidFill>
                <a:latin typeface="Times New Roman"/>
                <a:ea typeface="Times New Roman"/>
                <a:cs typeface="Times New Roman"/>
                <a:sym typeface="Times New Roman"/>
              </a:rPr>
              <a:t>phase would be execution </a:t>
            </a:r>
            <a:r>
              <a:rPr lang="en-US" sz="2600" dirty="0">
                <a:solidFill>
                  <a:schemeClr val="dk1"/>
                </a:solidFill>
                <a:latin typeface="Times New Roman"/>
                <a:ea typeface="Times New Roman"/>
                <a:cs typeface="Times New Roman"/>
                <a:sym typeface="Times New Roman"/>
              </a:rPr>
              <a:t>and </a:t>
            </a:r>
            <a:r>
              <a:rPr lang="en-US" sz="2600" b="1" dirty="0">
                <a:solidFill>
                  <a:srgbClr val="C00000"/>
                </a:solidFill>
                <a:latin typeface="Times New Roman"/>
                <a:ea typeface="Times New Roman"/>
                <a:cs typeface="Times New Roman"/>
                <a:sym typeface="Times New Roman"/>
              </a:rPr>
              <a:t>the third </a:t>
            </a:r>
            <a:r>
              <a:rPr lang="en-US" sz="2600" b="1" dirty="0">
                <a:solidFill>
                  <a:schemeClr val="dk1"/>
                </a:solidFill>
                <a:latin typeface="Times New Roman"/>
                <a:ea typeface="Times New Roman"/>
                <a:cs typeface="Times New Roman"/>
                <a:sym typeface="Times New Roman"/>
              </a:rPr>
              <a:t>and final stage would be control and reengineering phase</a:t>
            </a:r>
            <a:r>
              <a:rPr lang="en-US" sz="2600" dirty="0">
                <a:solidFill>
                  <a:schemeClr val="dk1"/>
                </a:solidFill>
                <a:latin typeface="Times New Roman"/>
                <a:ea typeface="Times New Roman"/>
                <a:cs typeface="Times New Roman"/>
                <a:sym typeface="Times New Roman"/>
              </a:rPr>
              <a:t>.  The success of the project largely depends upon efficiencies demonstrated in project initiation phase which is pre implementation phase</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9" y="300446"/>
            <a:ext cx="1020209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Supply Chain Project Management Methodology</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862932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94274" y="1387011"/>
            <a:ext cx="10430332" cy="4401164"/>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The is a critical phase</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If this phase is not handled efficiently, the success of the project is not assured.  </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During this phase, the project manager may have to understand the scope of the project, mission statement and project deliverables clearly and also ensure that the Executive Management endorses the project and key deliverables.</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People come up with very fancy deliverables without understanding the strength of the resources available to execute the project.  </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It is very much essential to make sure that the deliverables and resources are aligned and balanced.  </a:t>
            </a:r>
          </a:p>
        </p:txBody>
      </p:sp>
      <p:pic>
        <p:nvPicPr>
          <p:cNvPr id="152" name="Google Shape;152;p23"/>
          <p:cNvPicPr preferRelativeResize="0"/>
          <p:nvPr/>
        </p:nvPicPr>
        <p:blipFill rotWithShape="1">
          <a:blip r:embed="rId3">
            <a:alphaModFix/>
          </a:blip>
          <a:srcRect/>
          <a:stretch/>
        </p:blipFill>
        <p:spPr>
          <a:xfrm>
            <a:off x="10894423" y="153507"/>
            <a:ext cx="1297576" cy="1059337"/>
          </a:xfrm>
          <a:prstGeom prst="rect">
            <a:avLst/>
          </a:prstGeom>
          <a:noFill/>
          <a:ln>
            <a:noFill/>
          </a:ln>
        </p:spPr>
      </p:pic>
      <p:sp>
        <p:nvSpPr>
          <p:cNvPr id="153" name="Google Shape;153;p23"/>
          <p:cNvSpPr/>
          <p:nvPr/>
        </p:nvSpPr>
        <p:spPr>
          <a:xfrm flipH="1">
            <a:off x="287378" y="300446"/>
            <a:ext cx="10437227" cy="738231"/>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Project Initiation – </a:t>
            </a:r>
            <a:r>
              <a:rPr lang="en-US" sz="3200" b="1" dirty="0">
                <a:solidFill>
                  <a:srgbClr val="C00000"/>
                </a:solidFill>
                <a:latin typeface="Times New Roman"/>
                <a:ea typeface="Times New Roman"/>
                <a:cs typeface="Times New Roman"/>
                <a:sym typeface="Times New Roman"/>
              </a:rPr>
              <a:t>Phase 1</a:t>
            </a:r>
            <a:endParaRPr sz="3200" dirty="0">
              <a:solidFill>
                <a:srgbClr val="C00000"/>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5573878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437964" y="1129738"/>
            <a:ext cx="10391144" cy="5293716"/>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b="1" dirty="0">
                <a:solidFill>
                  <a:srgbClr val="C00000"/>
                </a:solidFill>
                <a:latin typeface="Times New Roman" panose="02020603050405020304" pitchFamily="18" charset="0"/>
                <a:ea typeface="Times New Roman" panose="02020603050405020304" pitchFamily="18" charset="0"/>
              </a:rPr>
              <a:t>For example</a:t>
            </a:r>
            <a:r>
              <a:rPr lang="en-US" sz="2600" dirty="0">
                <a:latin typeface="Times New Roman" panose="02020603050405020304" pitchFamily="18" charset="0"/>
                <a:ea typeface="Times New Roman" panose="02020603050405020304" pitchFamily="18" charset="0"/>
              </a:rPr>
              <a:t>, the primary objective of the project is to provide end to end supply chain visibility in order to align supply with demand and at the same time management is not willing to invest in IT systems, then there is a </a:t>
            </a:r>
            <a:r>
              <a:rPr lang="en-US" sz="2600" b="1" dirty="0">
                <a:solidFill>
                  <a:srgbClr val="C00000"/>
                </a:solidFill>
                <a:latin typeface="Times New Roman" panose="02020603050405020304" pitchFamily="18" charset="0"/>
                <a:ea typeface="Times New Roman" panose="02020603050405020304" pitchFamily="18" charset="0"/>
              </a:rPr>
              <a:t>huge gap</a:t>
            </a:r>
            <a:r>
              <a:rPr lang="en-US" sz="2600" dirty="0">
                <a:solidFill>
                  <a:srgbClr val="C00000"/>
                </a:solidFill>
                <a:latin typeface="Times New Roman" panose="02020603050405020304" pitchFamily="18" charset="0"/>
                <a:ea typeface="Times New Roman" panose="02020603050405020304" pitchFamily="18" charset="0"/>
              </a:rPr>
              <a:t> </a:t>
            </a:r>
            <a:r>
              <a:rPr lang="en-US" sz="2600" dirty="0">
                <a:latin typeface="Times New Roman" panose="02020603050405020304" pitchFamily="18" charset="0"/>
                <a:ea typeface="Times New Roman" panose="02020603050405020304" pitchFamily="18" charset="0"/>
              </a:rPr>
              <a:t>between expectations and reality.  </a:t>
            </a:r>
          </a:p>
          <a:p>
            <a:pPr marL="469900" marR="5080" indent="-457200">
              <a:buClr>
                <a:schemeClr val="dk1"/>
              </a:buClr>
              <a:buSzPts val="2600"/>
              <a:buFont typeface="Noto Sans Symbols"/>
              <a:buChar char="❑"/>
            </a:pPr>
            <a:r>
              <a:rPr lang="en-US" sz="2600" b="1" dirty="0">
                <a:solidFill>
                  <a:srgbClr val="C00000"/>
                </a:solidFill>
                <a:latin typeface="Times New Roman" panose="02020603050405020304" pitchFamily="18" charset="0"/>
                <a:ea typeface="Times New Roman" panose="02020603050405020304" pitchFamily="18" charset="0"/>
              </a:rPr>
              <a:t>The project manager </a:t>
            </a:r>
            <a:r>
              <a:rPr lang="en-US" sz="2600" dirty="0">
                <a:latin typeface="Times New Roman" panose="02020603050405020304" pitchFamily="18" charset="0"/>
                <a:ea typeface="Times New Roman" panose="02020603050405020304" pitchFamily="18" charset="0"/>
              </a:rPr>
              <a:t>may have to prove at this point that he/she is not a mere post man delivering what is entrusted to him.  </a:t>
            </a:r>
          </a:p>
          <a:p>
            <a:pPr marL="469900" marR="5080" indent="-457200">
              <a:buClr>
                <a:schemeClr val="dk1"/>
              </a:buClr>
              <a:buSzPts val="2600"/>
              <a:buFont typeface="Noto Sans Symbols"/>
              <a:buChar char="❑"/>
            </a:pPr>
            <a:r>
              <a:rPr lang="en-US" sz="2600" dirty="0">
                <a:latin typeface="Times New Roman" panose="02020603050405020304" pitchFamily="18" charset="0"/>
                <a:ea typeface="Times New Roman" panose="02020603050405020304" pitchFamily="18" charset="0"/>
              </a:rPr>
              <a:t>The project manager may have to critically audit the project scope and deliverables and ensure that the organization has the required resources to deliver the targeted benefits by executing the project.  </a:t>
            </a:r>
          </a:p>
          <a:p>
            <a:pPr marL="469900" marR="5080" indent="-457200">
              <a:buClr>
                <a:schemeClr val="dk1"/>
              </a:buClr>
              <a:buSzPts val="2600"/>
              <a:buFont typeface="Noto Sans Symbols"/>
              <a:buChar char="❑"/>
            </a:pPr>
            <a:r>
              <a:rPr lang="en-US" sz="2600" b="1" dirty="0">
                <a:solidFill>
                  <a:srgbClr val="C00000"/>
                </a:solidFill>
                <a:latin typeface="Times New Roman" panose="02020603050405020304" pitchFamily="18" charset="0"/>
                <a:ea typeface="Times New Roman" panose="02020603050405020304" pitchFamily="18" charset="0"/>
              </a:rPr>
              <a:t>If necessary</a:t>
            </a:r>
            <a:r>
              <a:rPr lang="en-US" sz="2600" dirty="0">
                <a:latin typeface="Times New Roman" panose="02020603050405020304" pitchFamily="18" charset="0"/>
                <a:ea typeface="Times New Roman" panose="02020603050405020304" pitchFamily="18" charset="0"/>
              </a:rPr>
              <a:t>, the project manager should not hesitate to highlight the threats and weaknesses of the project resources upfront and make a sincere attempt to balance the resources and deliverables and if necessary to stall the project until the anomaly is corrected.</a:t>
            </a:r>
            <a:endParaRPr lang="en-US" sz="2600" dirty="0">
              <a:solidFill>
                <a:schemeClr val="dk1"/>
              </a:solidFill>
              <a:latin typeface="Times New Roman"/>
              <a:ea typeface="Times New Roman"/>
              <a:cs typeface="Times New Roman"/>
              <a:sym typeface="Times New Roman"/>
            </a:endParaRPr>
          </a:p>
        </p:txBody>
      </p:sp>
      <p:pic>
        <p:nvPicPr>
          <p:cNvPr id="152" name="Google Shape;152;p23"/>
          <p:cNvPicPr preferRelativeResize="0"/>
          <p:nvPr/>
        </p:nvPicPr>
        <p:blipFill rotWithShape="1">
          <a:blip r:embed="rId3">
            <a:alphaModFix/>
          </a:blip>
          <a:srcRect/>
          <a:stretch/>
        </p:blipFill>
        <p:spPr>
          <a:xfrm>
            <a:off x="10972800" y="153507"/>
            <a:ext cx="1219199" cy="1059337"/>
          </a:xfrm>
          <a:prstGeom prst="rect">
            <a:avLst/>
          </a:prstGeom>
          <a:noFill/>
          <a:ln>
            <a:noFill/>
          </a:ln>
        </p:spPr>
      </p:pic>
      <p:sp>
        <p:nvSpPr>
          <p:cNvPr id="153" name="Google Shape;153;p23"/>
          <p:cNvSpPr/>
          <p:nvPr/>
        </p:nvSpPr>
        <p:spPr>
          <a:xfrm flipH="1">
            <a:off x="437964" y="143137"/>
            <a:ext cx="10391144"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Project Initiation – </a:t>
            </a:r>
            <a:r>
              <a:rPr lang="en-US" sz="3200" b="1" dirty="0">
                <a:solidFill>
                  <a:srgbClr val="C00000"/>
                </a:solidFill>
                <a:latin typeface="Times New Roman"/>
                <a:ea typeface="Times New Roman"/>
                <a:cs typeface="Times New Roman"/>
                <a:sym typeface="Times New Roman"/>
              </a:rPr>
              <a:t>Phase 1</a:t>
            </a:r>
            <a:endParaRPr lang="en-US" sz="3200" dirty="0">
              <a:solidFill>
                <a:srgbClr val="C00000"/>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750349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5735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217640"/>
            <a:ext cx="10502538" cy="4770496"/>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It is also necessary to agree on the project cost and timeline at this stage.  </a:t>
            </a: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In order to complete this activity, the project manager may have to understand the activities involved and estimate the cost and time to be invested in the project.  </a:t>
            </a: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This would act as a base line to compare with the actual performance in order to understand the project management efficiency.</a:t>
            </a:r>
            <a:endParaRPr lang="en-US" sz="2800" dirty="0">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1051177" y="243517"/>
            <a:ext cx="1012524" cy="903453"/>
          </a:xfrm>
          <a:prstGeom prst="rect">
            <a:avLst/>
          </a:prstGeom>
          <a:noFill/>
          <a:ln>
            <a:noFill/>
          </a:ln>
        </p:spPr>
      </p:pic>
      <p:sp>
        <p:nvSpPr>
          <p:cNvPr id="172" name="Google Shape;172;p25"/>
          <p:cNvSpPr/>
          <p:nvPr/>
        </p:nvSpPr>
        <p:spPr>
          <a:xfrm flipH="1">
            <a:off x="378822" y="214909"/>
            <a:ext cx="1050253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Initiation – </a:t>
            </a:r>
            <a:r>
              <a:rPr lang="en-US" sz="3600" b="1" dirty="0">
                <a:solidFill>
                  <a:srgbClr val="C00000"/>
                </a:solidFill>
                <a:latin typeface="Times New Roman"/>
                <a:ea typeface="Times New Roman"/>
                <a:cs typeface="Times New Roman"/>
                <a:sym typeface="Times New Roman"/>
              </a:rPr>
              <a:t>Phase 1</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297680" y="6391993"/>
            <a:ext cx="310652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385377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401489"/>
            <a:ext cx="10019208" cy="4893607"/>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It is time now to create a project team.  The project team consists of full-time and part-time resources assigned to work on the project in order to help the project leader to achieve the objectives.  </a:t>
            </a:r>
          </a:p>
          <a:p>
            <a:pPr>
              <a:spcBef>
                <a:spcPts val="1200"/>
              </a:spcBef>
              <a:spcAft>
                <a:spcPts val="1200"/>
              </a:spcAft>
            </a:pPr>
            <a:endParaRPr lang="en-US" sz="2800" dirty="0">
              <a:latin typeface="Times New Roman" panose="02020603050405020304" pitchFamily="18" charset="0"/>
              <a:ea typeface="Times New Roman" panose="02020603050405020304" pitchFamily="18"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The Project team could include internal, part time and full time, cross functional and external members.  This team could be dynamic, depending upon the requirements of the project few may join and few may quit the team from time to time.</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Initiation – </a:t>
            </a:r>
            <a:r>
              <a:rPr lang="en-US" sz="3600" b="1" dirty="0">
                <a:solidFill>
                  <a:srgbClr val="C00000"/>
                </a:solidFill>
                <a:latin typeface="Times New Roman"/>
                <a:ea typeface="Times New Roman"/>
                <a:cs typeface="Times New Roman"/>
                <a:sym typeface="Times New Roman"/>
              </a:rPr>
              <a:t>Phase 1</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066638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376444"/>
            <a:ext cx="10019208" cy="4893607"/>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first step </a:t>
            </a:r>
            <a:r>
              <a:rPr lang="en-US" sz="2800" dirty="0">
                <a:latin typeface="Times New Roman" panose="02020603050405020304" pitchFamily="18" charset="0"/>
                <a:ea typeface="Times New Roman" panose="02020603050405020304" pitchFamily="18" charset="0"/>
                <a:cs typeface="Arial" panose="020B0604020202020204" pitchFamily="34" charset="0"/>
              </a:rPr>
              <a:t>is to align individual key performance indicators of the project team with project objectives. </a:t>
            </a:r>
          </a:p>
          <a:p>
            <a:pPr marL="457200" indent="-4572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second step </a:t>
            </a:r>
            <a:r>
              <a:rPr lang="en-US" sz="2800" dirty="0">
                <a:latin typeface="Times New Roman" panose="02020603050405020304" pitchFamily="18" charset="0"/>
                <a:ea typeface="Times New Roman" panose="02020603050405020304" pitchFamily="18" charset="0"/>
                <a:cs typeface="Arial" panose="020B0604020202020204" pitchFamily="34" charset="0"/>
              </a:rPr>
              <a:t>would be to analyse the current challenges, including process mapping and recording the current performance.  </a:t>
            </a:r>
          </a:p>
          <a:p>
            <a:pPr marL="457200" indent="-4572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This activity </a:t>
            </a:r>
            <a:r>
              <a:rPr lang="en-US" sz="2800" dirty="0">
                <a:latin typeface="Times New Roman" panose="02020603050405020304" pitchFamily="18" charset="0"/>
                <a:ea typeface="Times New Roman" panose="02020603050405020304" pitchFamily="18" charset="0"/>
                <a:cs typeface="Arial" panose="020B0604020202020204" pitchFamily="34" charset="0"/>
              </a:rPr>
              <a:t>helps the project team to understand the current process and challenges clearly and at the same the current level  of performance is captured to use as a baseline to be used in the review phase of the project.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438220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04948" y="1269678"/>
            <a:ext cx="10189028" cy="5185995"/>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third step </a:t>
            </a:r>
            <a:r>
              <a:rPr lang="en-US" sz="2700" dirty="0">
                <a:latin typeface="Times New Roman" panose="02020603050405020304" pitchFamily="18" charset="0"/>
                <a:ea typeface="Times New Roman" panose="02020603050405020304" pitchFamily="18" charset="0"/>
                <a:cs typeface="Arial" panose="020B0604020202020204" pitchFamily="34" charset="0"/>
              </a:rPr>
              <a:t>deals with the change management strategy. All projects involve change management.  </a:t>
            </a:r>
          </a:p>
          <a:p>
            <a:pPr marL="457200" indent="-457200">
              <a:spcBef>
                <a:spcPts val="1200"/>
              </a:spcBef>
              <a:spcAft>
                <a:spcPts val="1200"/>
              </a:spcAft>
              <a:buFont typeface="Wingdings" panose="05000000000000000000" pitchFamily="2" charset="2"/>
              <a:buChar char="q"/>
            </a:pPr>
            <a:r>
              <a:rPr lang="en-US" sz="2700" dirty="0">
                <a:latin typeface="Times New Roman" panose="02020603050405020304" pitchFamily="18" charset="0"/>
                <a:ea typeface="Times New Roman" panose="02020603050405020304" pitchFamily="18" charset="0"/>
                <a:cs typeface="Arial" panose="020B0604020202020204" pitchFamily="34" charset="0"/>
              </a:rPr>
              <a:t>It is essential to have a </a:t>
            </a:r>
            <a:r>
              <a:rPr lang="en-US" sz="27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change management strategy developed </a:t>
            </a:r>
            <a:r>
              <a:rPr lang="en-US" sz="2700" dirty="0">
                <a:latin typeface="Times New Roman" panose="02020603050405020304" pitchFamily="18" charset="0"/>
                <a:ea typeface="Times New Roman" panose="02020603050405020304" pitchFamily="18" charset="0"/>
                <a:cs typeface="Arial" panose="020B0604020202020204" pitchFamily="34" charset="0"/>
              </a:rPr>
              <a:t>at the very beginning to address the resistance to the change. “Change management is a structured approach to transitioning individuals, teams, and organizations from a current state to a desired future state.” Initially the project manager would act as a Change Agent.</a:t>
            </a:r>
          </a:p>
          <a:p>
            <a:pPr marL="457200" indent="-457200">
              <a:spcBef>
                <a:spcPts val="1200"/>
              </a:spcBef>
              <a:spcAft>
                <a:spcPts val="1200"/>
              </a:spcAft>
              <a:buFont typeface="Wingdings" panose="05000000000000000000" pitchFamily="2" charset="2"/>
              <a:buChar char="q"/>
            </a:pPr>
            <a:r>
              <a:rPr lang="en-US" sz="2700" dirty="0">
                <a:latin typeface="Times New Roman" panose="02020603050405020304" pitchFamily="18" charset="0"/>
                <a:ea typeface="Times New Roman" panose="02020603050405020304" pitchFamily="18" charset="0"/>
                <a:cs typeface="Arial" panose="020B0604020202020204" pitchFamily="34" charset="0"/>
              </a:rPr>
              <a:t> As the project progresses, the project manager should identify and develop few more change agents who can help the project manager in influencing the </a:t>
            </a:r>
            <a:r>
              <a:rPr lang="en-US" sz="2800" dirty="0">
                <a:latin typeface="Times New Roman" panose="02020603050405020304" pitchFamily="18" charset="0"/>
                <a:ea typeface="Times New Roman" panose="02020603050405020304" pitchFamily="18" charset="0"/>
                <a:cs typeface="Arial" panose="020B0604020202020204" pitchFamily="34" charset="0"/>
              </a:rPr>
              <a:t>team members resisting the change.</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789920" y="243517"/>
            <a:ext cx="1273781" cy="903453"/>
          </a:xfrm>
          <a:prstGeom prst="rect">
            <a:avLst/>
          </a:prstGeom>
          <a:noFill/>
          <a:ln>
            <a:noFill/>
          </a:ln>
        </p:spPr>
      </p:pic>
      <p:sp>
        <p:nvSpPr>
          <p:cNvPr id="172" name="Google Shape;172;p25"/>
          <p:cNvSpPr/>
          <p:nvPr/>
        </p:nvSpPr>
        <p:spPr>
          <a:xfrm flipH="1">
            <a:off x="378821" y="215924"/>
            <a:ext cx="10215155"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9618696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4"/>
            <a:ext cx="3314239" cy="54951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31074" y="1453745"/>
            <a:ext cx="10202092" cy="4893607"/>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fourth step </a:t>
            </a:r>
            <a:r>
              <a:rPr lang="en-US" sz="2800" dirty="0">
                <a:latin typeface="Times New Roman" panose="02020603050405020304" pitchFamily="18" charset="0"/>
                <a:ea typeface="Times New Roman" panose="02020603050405020304" pitchFamily="18" charset="0"/>
                <a:cs typeface="Arial" panose="020B0604020202020204" pitchFamily="34" charset="0"/>
              </a:rPr>
              <a:t>in the Phase 2 involves developing contingency plan.  “A contingency plan is a plan devised for a specific situation when things could go wrong.” Some call this as Plan B.  </a:t>
            </a: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The objective of this activity is to identify the risks (scope, deliverables, cost implications and timeline) involved and quantify in order to develop the contingency plan accordingly. </a:t>
            </a: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Basically, this activity is all about thinking in advance using “What If” condition.  This would be the last step involving preparatory work.  It is the time to walk the talk.</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737669" y="243517"/>
            <a:ext cx="1326032" cy="903453"/>
          </a:xfrm>
          <a:prstGeom prst="rect">
            <a:avLst/>
          </a:prstGeom>
          <a:noFill/>
          <a:ln>
            <a:noFill/>
          </a:ln>
        </p:spPr>
      </p:pic>
      <p:sp>
        <p:nvSpPr>
          <p:cNvPr id="172" name="Google Shape;172;p25"/>
          <p:cNvSpPr/>
          <p:nvPr/>
        </p:nvSpPr>
        <p:spPr>
          <a:xfrm flipH="1">
            <a:off x="378822" y="300446"/>
            <a:ext cx="10254344"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075022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011171"/>
            <a:ext cx="10277512" cy="5201384"/>
          </a:xfrm>
          <a:prstGeom prst="rect">
            <a:avLst/>
          </a:prstGeom>
          <a:solidFill>
            <a:srgbClr val="DDEAF6"/>
          </a:solidFill>
          <a:ln>
            <a:noFill/>
          </a:ln>
        </p:spPr>
        <p:txBody>
          <a:bodyPr spcFirstLastPara="1" wrap="square" lIns="91425" tIns="45700" rIns="91425" bIns="45700" anchor="t" anchorCtr="0">
            <a:spAutoFit/>
          </a:bodyPr>
          <a:lstStyle/>
          <a:p>
            <a:pPr marL="342900" indent="-3429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fifth step </a:t>
            </a:r>
            <a:r>
              <a:rPr lang="en-US" sz="2800" dirty="0">
                <a:latin typeface="Times New Roman" panose="02020603050405020304" pitchFamily="18" charset="0"/>
                <a:ea typeface="Times New Roman" panose="02020603050405020304" pitchFamily="18" charset="0"/>
                <a:cs typeface="Arial" panose="020B0604020202020204" pitchFamily="34" charset="0"/>
              </a:rPr>
              <a:t>would deal with developing a solution or managing a solution.  As explained earlier, the supply chain project objectives could vary based on project scope.</a:t>
            </a:r>
          </a:p>
          <a:p>
            <a:pPr marL="342900" indent="-3429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Some projects objective is to implement set of identified solutions and some could be to improve overall supply chain efficiencies.  </a:t>
            </a:r>
          </a:p>
          <a:p>
            <a:pPr marL="342900" indent="-3429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The role of the project manager is to manage the identified solutions in some projects and develop solutions with the help of project team to improve the efficiency of identified activity.  </a:t>
            </a:r>
          </a:p>
          <a:p>
            <a:pPr marL="342900" indent="-342900">
              <a:spcBef>
                <a:spcPts val="1200"/>
              </a:spcBef>
              <a:spcAft>
                <a:spcPts val="1200"/>
              </a:spcAft>
              <a:buFont typeface="Wingdings" panose="05000000000000000000" pitchFamily="2" charset="2"/>
              <a:buChar char="q"/>
            </a:pPr>
            <a:endParaRPr lang="en-US" sz="2800" dirty="0">
              <a:latin typeface="Times New Roman" panose="02020603050405020304" pitchFamily="18" charset="0"/>
              <a:ea typeface="Times New Roman" panose="02020603050405020304" pitchFamily="18"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829109" y="243517"/>
            <a:ext cx="1234592" cy="903453"/>
          </a:xfrm>
          <a:prstGeom prst="rect">
            <a:avLst/>
          </a:prstGeom>
          <a:noFill/>
          <a:ln>
            <a:noFill/>
          </a:ln>
        </p:spPr>
      </p:pic>
      <p:sp>
        <p:nvSpPr>
          <p:cNvPr id="172" name="Google Shape;172;p25"/>
          <p:cNvSpPr/>
          <p:nvPr/>
        </p:nvSpPr>
        <p:spPr>
          <a:xfrm flipH="1">
            <a:off x="368717" y="69580"/>
            <a:ext cx="10277512" cy="753379"/>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288056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474112"/>
            <a:ext cx="10277512" cy="4339609"/>
          </a:xfrm>
          <a:prstGeom prst="rect">
            <a:avLst/>
          </a:prstGeom>
          <a:solidFill>
            <a:srgbClr val="DDEAF6"/>
          </a:solidFill>
          <a:ln>
            <a:noFill/>
          </a:ln>
        </p:spPr>
        <p:txBody>
          <a:bodyPr spcFirstLastPara="1" wrap="square" lIns="91425" tIns="45700" rIns="91425" bIns="45700" anchor="t" anchorCtr="0">
            <a:spAutoFit/>
          </a:bodyPr>
          <a:lstStyle/>
          <a:p>
            <a:pPr marL="342900" indent="-3429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Managing a solution implementation could be a straight forward activity.  Where as developing a solution to improve performance efficiency is quite challenging.  </a:t>
            </a:r>
          </a:p>
          <a:p>
            <a:pPr marL="342900" indent="-342900">
              <a:spcBef>
                <a:spcPts val="1200"/>
              </a:spcBef>
              <a:spcAft>
                <a:spcPts val="1200"/>
              </a:spcAft>
              <a:buFont typeface="Wingdings" panose="05000000000000000000" pitchFamily="2" charset="2"/>
              <a:buChar char="q"/>
            </a:pPr>
            <a:endParaRPr lang="en-US" sz="2800" dirty="0">
              <a:latin typeface="Times New Roman" panose="02020603050405020304" pitchFamily="18" charset="0"/>
              <a:ea typeface="Times New Roman" panose="02020603050405020304" pitchFamily="18" charset="0"/>
              <a:cs typeface="Arial" panose="020B0604020202020204" pitchFamily="34" charset="0"/>
            </a:endParaRPr>
          </a:p>
          <a:p>
            <a:pPr marL="342900" indent="-3429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At this stage</a:t>
            </a:r>
            <a:r>
              <a:rPr lang="en-US" sz="2800" dirty="0">
                <a:latin typeface="Times New Roman" panose="02020603050405020304" pitchFamily="18" charset="0"/>
                <a:ea typeface="Times New Roman" panose="02020603050405020304" pitchFamily="18" charset="0"/>
                <a:cs typeface="Arial" panose="020B0604020202020204" pitchFamily="34" charset="0"/>
              </a:rPr>
              <a:t>, the project manager should have end to end supply chain knowledge and thought leadership.</a:t>
            </a:r>
          </a:p>
          <a:p>
            <a:pPr marL="342900" indent="-342900">
              <a:spcBef>
                <a:spcPts val="1200"/>
              </a:spcBef>
              <a:spcAft>
                <a:spcPts val="1200"/>
              </a:spcAft>
              <a:buFont typeface="Wingdings" panose="05000000000000000000" pitchFamily="2" charset="2"/>
              <a:buChar char="q"/>
            </a:pPr>
            <a:endParaRPr lang="en-US" sz="2800" dirty="0">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829109" y="243517"/>
            <a:ext cx="1234592" cy="903453"/>
          </a:xfrm>
          <a:prstGeom prst="rect">
            <a:avLst/>
          </a:prstGeom>
          <a:noFill/>
          <a:ln>
            <a:noFill/>
          </a:ln>
        </p:spPr>
      </p:pic>
      <p:sp>
        <p:nvSpPr>
          <p:cNvPr id="172" name="Google Shape;172;p25"/>
          <p:cNvSpPr/>
          <p:nvPr/>
        </p:nvSpPr>
        <p:spPr>
          <a:xfrm flipH="1">
            <a:off x="368717" y="167655"/>
            <a:ext cx="10277512" cy="920830"/>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701500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5" y="873032"/>
            <a:ext cx="10486516" cy="5632271"/>
          </a:xfrm>
          <a:prstGeom prst="rect">
            <a:avLst/>
          </a:prstGeom>
          <a:solidFill>
            <a:srgbClr val="DDEAF6"/>
          </a:solidFill>
          <a:ln>
            <a:noFill/>
          </a:ln>
        </p:spPr>
        <p:txBody>
          <a:bodyPr spcFirstLastPara="1" wrap="square" lIns="91425" tIns="45700" rIns="91425" bIns="45700" anchor="t" anchorCtr="0">
            <a:spAutoFit/>
          </a:bodyPr>
          <a:lstStyle/>
          <a:p>
            <a:pPr marL="342900" indent="-342900">
              <a:spcBef>
                <a:spcPts val="1200"/>
              </a:spcBef>
              <a:spcAft>
                <a:spcPts val="1200"/>
              </a:spcAft>
              <a:buFont typeface="Wingdings" panose="05000000000000000000" pitchFamily="2" charset="2"/>
              <a:buChar char="q"/>
            </a:pPr>
            <a:r>
              <a:rPr lang="en-US" sz="25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The sixth step </a:t>
            </a:r>
            <a:r>
              <a:rPr lang="en-US" sz="2500" dirty="0">
                <a:latin typeface="Times New Roman" panose="02020603050405020304" pitchFamily="18" charset="0"/>
                <a:ea typeface="Times New Roman" panose="02020603050405020304" pitchFamily="18" charset="0"/>
                <a:cs typeface="Arial" panose="020B0604020202020204" pitchFamily="34" charset="0"/>
              </a:rPr>
              <a:t>which deals with the implementation of the solution is the second part of “walk the talk” activity and developing the solution would be the first part. “Coming together is a beginning. Keeping together is progress. </a:t>
            </a:r>
          </a:p>
          <a:p>
            <a:pPr marL="342900" indent="-342900">
              <a:spcBef>
                <a:spcPts val="1200"/>
              </a:spcBef>
              <a:spcAft>
                <a:spcPts val="1200"/>
              </a:spcAft>
              <a:buFont typeface="Wingdings" panose="05000000000000000000" pitchFamily="2" charset="2"/>
              <a:buChar char="q"/>
            </a:pPr>
            <a:r>
              <a:rPr lang="en-US" sz="2500" dirty="0">
                <a:latin typeface="Times New Roman" panose="02020603050405020304" pitchFamily="18" charset="0"/>
                <a:ea typeface="Times New Roman" panose="02020603050405020304" pitchFamily="18" charset="0"/>
                <a:cs typeface="Arial" panose="020B0604020202020204" pitchFamily="34" charset="0"/>
              </a:rPr>
              <a:t>Working together is success. It is the time to work together with all involved to implement the solution successfully.  Team work is the essence to the success of the project.A typical team could include internal team members, cross functional team members and external team members.  </a:t>
            </a:r>
          </a:p>
          <a:p>
            <a:pPr marL="342900" indent="-342900">
              <a:spcBef>
                <a:spcPts val="1200"/>
              </a:spcBef>
              <a:spcAft>
                <a:spcPts val="1200"/>
              </a:spcAft>
              <a:buFont typeface="Wingdings" panose="05000000000000000000" pitchFamily="2" charset="2"/>
              <a:buChar char="q"/>
            </a:pPr>
            <a:r>
              <a:rPr lang="en-US" sz="2500" dirty="0">
                <a:latin typeface="Times New Roman" panose="02020603050405020304" pitchFamily="18" charset="0"/>
                <a:ea typeface="Times New Roman" panose="02020603050405020304" pitchFamily="18" charset="0"/>
                <a:cs typeface="Arial" panose="020B0604020202020204" pitchFamily="34" charset="0"/>
              </a:rPr>
              <a:t>The project manager has to manage every one in the team with dignity to make sure that the project objectives are not compromised.  Big or small, every team member is important and has a role to play and that is the very reason that person is part of the team.  Hence, the project manager should make sure that he/S handles every one efficiently.</a:t>
            </a:r>
            <a:endParaRPr lang="en-US" sz="25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1060512" y="130627"/>
            <a:ext cx="1003189" cy="1016343"/>
          </a:xfrm>
          <a:prstGeom prst="rect">
            <a:avLst/>
          </a:prstGeom>
          <a:noFill/>
          <a:ln>
            <a:noFill/>
          </a:ln>
        </p:spPr>
      </p:pic>
      <p:sp>
        <p:nvSpPr>
          <p:cNvPr id="172" name="Google Shape;172;p25"/>
          <p:cNvSpPr/>
          <p:nvPr/>
        </p:nvSpPr>
        <p:spPr>
          <a:xfrm flipH="1">
            <a:off x="368714" y="130628"/>
            <a:ext cx="10486517" cy="587830"/>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Execution – </a:t>
            </a:r>
            <a:r>
              <a:rPr lang="en-US" sz="3600" b="1" dirty="0">
                <a:solidFill>
                  <a:srgbClr val="C00000"/>
                </a:solidFill>
                <a:latin typeface="Times New Roman"/>
                <a:ea typeface="Times New Roman"/>
                <a:cs typeface="Times New Roman"/>
                <a:sym typeface="Times New Roman"/>
              </a:rPr>
              <a:t>Phase 2</a:t>
            </a:r>
            <a:endParaRPr lang="en-US" sz="3600" dirty="0">
              <a:solidFill>
                <a:srgbClr val="C00000"/>
              </a:solidFill>
              <a:latin typeface="Calibri"/>
              <a:ea typeface="Calibri"/>
              <a:cs typeface="Calibri"/>
              <a:sym typeface="Calibri"/>
            </a:endParaRPr>
          </a:p>
        </p:txBody>
      </p:sp>
      <p:sp>
        <p:nvSpPr>
          <p:cNvPr id="173" name="Google Shape;173;p25"/>
          <p:cNvSpPr txBox="1"/>
          <p:nvPr/>
        </p:nvSpPr>
        <p:spPr>
          <a:xfrm>
            <a:off x="4787900" y="6417517"/>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9403459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54744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6" y="1107747"/>
            <a:ext cx="10512643" cy="5324494"/>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6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This phase </a:t>
            </a:r>
            <a:r>
              <a:rPr lang="en-US" sz="2600" dirty="0">
                <a:latin typeface="Times New Roman" panose="02020603050405020304" pitchFamily="18" charset="0"/>
                <a:ea typeface="Times New Roman" panose="02020603050405020304" pitchFamily="18" charset="0"/>
                <a:cs typeface="Arial" panose="020B0604020202020204" pitchFamily="34" charset="0"/>
              </a:rPr>
              <a:t>is about measuring the efficiency of improvements implemented.  </a:t>
            </a:r>
          </a:p>
          <a:p>
            <a:pPr marL="457200" indent="-457200">
              <a:spcBef>
                <a:spcPts val="1200"/>
              </a:spcBef>
              <a:spcAft>
                <a:spcPts val="1200"/>
              </a:spcAft>
              <a:buFont typeface="Wingdings" panose="05000000000000000000" pitchFamily="2" charset="2"/>
              <a:buChar char="q"/>
            </a:pPr>
            <a:r>
              <a:rPr lang="en-US" sz="2600" dirty="0">
                <a:latin typeface="Times New Roman" panose="02020603050405020304" pitchFamily="18" charset="0"/>
                <a:ea typeface="Times New Roman" panose="02020603050405020304" pitchFamily="18" charset="0"/>
                <a:cs typeface="Arial" panose="020B0604020202020204" pitchFamily="34" charset="0"/>
              </a:rPr>
              <a:t>This is the evaluation process </a:t>
            </a:r>
            <a:r>
              <a:rPr lang="en-US" sz="2600">
                <a:latin typeface="Times New Roman" panose="02020603050405020304" pitchFamily="18" charset="0"/>
                <a:ea typeface="Times New Roman" panose="02020603050405020304" pitchFamily="18" charset="0"/>
                <a:cs typeface="Arial" panose="020B0604020202020204" pitchFamily="34" charset="0"/>
              </a:rPr>
              <a:t>to assess </a:t>
            </a:r>
            <a:r>
              <a:rPr lang="en-US" sz="2600" dirty="0">
                <a:latin typeface="Times New Roman" panose="02020603050405020304" pitchFamily="18" charset="0"/>
                <a:ea typeface="Times New Roman" panose="02020603050405020304" pitchFamily="18" charset="0"/>
                <a:cs typeface="Arial" panose="020B0604020202020204" pitchFamily="34" charset="0"/>
              </a:rPr>
              <a:t>the success of the project against the baseline data captured at the execution phase and deliverables.  If everything goes well as per the plan, this could be the project closure step.  </a:t>
            </a:r>
          </a:p>
          <a:p>
            <a:pPr marL="457200" indent="-457200">
              <a:spcBef>
                <a:spcPts val="1200"/>
              </a:spcBef>
              <a:spcAft>
                <a:spcPts val="1200"/>
              </a:spcAft>
              <a:buFont typeface="Wingdings" panose="05000000000000000000" pitchFamily="2" charset="2"/>
              <a:buChar char="q"/>
            </a:pPr>
            <a:r>
              <a:rPr lang="en-US" sz="2600" dirty="0">
                <a:latin typeface="Times New Roman" panose="02020603050405020304" pitchFamily="18" charset="0"/>
                <a:ea typeface="Times New Roman" panose="02020603050405020304" pitchFamily="18" charset="0"/>
                <a:cs typeface="Arial" panose="020B0604020202020204" pitchFamily="34" charset="0"/>
              </a:rPr>
              <a:t>The purpose of this activity is to hand over the documentation; improved process flows; deliverables; and results in the dry runs to the key stakeholders and seek permission to close the project.  </a:t>
            </a:r>
          </a:p>
          <a:p>
            <a:pPr marL="457200" indent="-457200">
              <a:spcBef>
                <a:spcPts val="1200"/>
              </a:spcBef>
              <a:spcAft>
                <a:spcPts val="1200"/>
              </a:spcAft>
              <a:buFont typeface="Wingdings" panose="05000000000000000000" pitchFamily="2" charset="2"/>
              <a:buChar char="q"/>
            </a:pPr>
            <a:r>
              <a:rPr lang="en-US" sz="2600" dirty="0">
                <a:latin typeface="Times New Roman" panose="02020603050405020304" pitchFamily="18" charset="0"/>
                <a:ea typeface="Times New Roman" panose="02020603050405020304" pitchFamily="18" charset="0"/>
                <a:cs typeface="Arial" panose="020B0604020202020204" pitchFamily="34" charset="0"/>
              </a:rPr>
              <a:t>The success of the project is determined by collecting answers to some critical questions such as:</a:t>
            </a:r>
            <a:endParaRPr lang="en-US" sz="2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1086637" y="130627"/>
            <a:ext cx="977064" cy="1016343"/>
          </a:xfrm>
          <a:prstGeom prst="rect">
            <a:avLst/>
          </a:prstGeom>
          <a:noFill/>
          <a:ln>
            <a:noFill/>
          </a:ln>
        </p:spPr>
      </p:pic>
      <p:sp>
        <p:nvSpPr>
          <p:cNvPr id="172" name="Google Shape;172;p25"/>
          <p:cNvSpPr/>
          <p:nvPr/>
        </p:nvSpPr>
        <p:spPr>
          <a:xfrm flipH="1">
            <a:off x="368717" y="130627"/>
            <a:ext cx="10512642"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Project Control and Reengineering – </a:t>
            </a:r>
            <a:r>
              <a:rPr lang="en-US" sz="3200" b="1" dirty="0">
                <a:solidFill>
                  <a:srgbClr val="C00000"/>
                </a:solidFill>
                <a:latin typeface="Times New Roman"/>
                <a:ea typeface="Times New Roman"/>
                <a:cs typeface="Times New Roman"/>
                <a:sym typeface="Times New Roman"/>
              </a:rPr>
              <a:t>Phase 3</a:t>
            </a:r>
            <a:endParaRPr sz="32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812787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378791"/>
            <a:ext cx="10019208" cy="4647386"/>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Did the project achieve the targeted deliverables?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Did the customer/key stake holder agree the proposed changes?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Did the project meet the guidelines such as time and cost?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Did the project outcome meet the overall quality standards?</a:t>
            </a:r>
          </a:p>
          <a:p>
            <a:pPr>
              <a:spcBef>
                <a:spcPts val="1200"/>
              </a:spcBef>
              <a:spcAft>
                <a:spcPts val="1200"/>
              </a:spcAft>
            </a:pPr>
            <a:r>
              <a:rPr lang="en-US" sz="2800" dirty="0">
                <a:latin typeface="Times New Roman" panose="02020603050405020304" pitchFamily="18" charset="0"/>
                <a:ea typeface="Times New Roman" panose="02020603050405020304" pitchFamily="18" charset="0"/>
                <a:cs typeface="Arial" panose="020B0604020202020204" pitchFamily="34" charset="0"/>
              </a:rPr>
              <a:t>The project is not considered as completed unless the answers to the above questions are achieved and they are satisfactory and at the same time the stakeholders agree to close the project.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68717" y="130626"/>
            <a:ext cx="10019208" cy="101634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Project Control and Reengineering – </a:t>
            </a:r>
            <a:r>
              <a:rPr lang="en-US" sz="3200" b="1" dirty="0">
                <a:solidFill>
                  <a:srgbClr val="C00000"/>
                </a:solidFill>
                <a:latin typeface="Times New Roman"/>
                <a:ea typeface="Times New Roman"/>
                <a:cs typeface="Times New Roman"/>
                <a:sym typeface="Times New Roman"/>
              </a:rPr>
              <a:t>Phase 3</a:t>
            </a:r>
            <a:endParaRPr lang="en-US" sz="32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6570342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46970"/>
            <a:ext cx="10277512" cy="4893607"/>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However, business environment is so volatile, some times every thing may not go according to the plan or key stakeholders may not be happy with the outcome of the project.  </a:t>
            </a: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There is a need to go into a reengineering process.  </a:t>
            </a:r>
          </a:p>
          <a:p>
            <a:pPr marL="457200" indent="-457200">
              <a:spcBef>
                <a:spcPts val="1200"/>
              </a:spcBef>
              <a:spcAft>
                <a:spcPts val="1200"/>
              </a:spcAft>
              <a:buFont typeface="Wingdings" panose="05000000000000000000" pitchFamily="2" charset="2"/>
              <a:buChar char="q"/>
            </a:pP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Reengineering</a:t>
            </a:r>
            <a:r>
              <a:rPr lang="en-US" sz="2800" dirty="0">
                <a:latin typeface="Times New Roman" panose="02020603050405020304" pitchFamily="18" charset="0"/>
                <a:ea typeface="Times New Roman" panose="02020603050405020304" pitchFamily="18" charset="0"/>
                <a:cs typeface="Arial" panose="020B0604020202020204" pitchFamily="34" charset="0"/>
              </a:rPr>
              <a:t> is fundamental rethinking in order to achieve desired improvements in performance.  Some call it as “going back to drawing board” and this means start all over again and continues from the </a:t>
            </a:r>
            <a:r>
              <a:rPr lang="en-US" sz="2800" b="1" dirty="0">
                <a:solidFill>
                  <a:srgbClr val="C00000"/>
                </a:solidFill>
                <a:latin typeface="Times New Roman" panose="02020603050405020304" pitchFamily="18" charset="0"/>
                <a:ea typeface="Times New Roman" panose="02020603050405020304" pitchFamily="18" charset="0"/>
                <a:cs typeface="Arial" panose="020B0604020202020204" pitchFamily="34" charset="0"/>
              </a:rPr>
              <a:t>fifth step of the phase two </a:t>
            </a:r>
            <a:r>
              <a:rPr lang="en-US" sz="2800" dirty="0">
                <a:latin typeface="Times New Roman" panose="02020603050405020304" pitchFamily="18" charset="0"/>
                <a:ea typeface="Times New Roman" panose="02020603050405020304" pitchFamily="18" charset="0"/>
                <a:cs typeface="Arial" panose="020B0604020202020204" pitchFamily="34" charset="0"/>
              </a:rPr>
              <a:t>until desired results are achieved and stake holders are happy about the outcome.</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851508" y="243517"/>
            <a:ext cx="1212193" cy="903453"/>
          </a:xfrm>
          <a:prstGeom prst="rect">
            <a:avLst/>
          </a:prstGeom>
          <a:noFill/>
          <a:ln>
            <a:noFill/>
          </a:ln>
        </p:spPr>
      </p:pic>
      <p:sp>
        <p:nvSpPr>
          <p:cNvPr id="172" name="Google Shape;172;p25"/>
          <p:cNvSpPr/>
          <p:nvPr/>
        </p:nvSpPr>
        <p:spPr>
          <a:xfrm flipH="1">
            <a:off x="368717" y="130627"/>
            <a:ext cx="10277512"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latin typeface="Times New Roman"/>
                <a:ea typeface="Times New Roman"/>
                <a:cs typeface="Times New Roman"/>
                <a:sym typeface="Times New Roman"/>
              </a:rPr>
              <a:t>Project Control and Reengineering – </a:t>
            </a:r>
            <a:r>
              <a:rPr lang="en-US" sz="3200" b="1" dirty="0">
                <a:solidFill>
                  <a:srgbClr val="C00000"/>
                </a:solidFill>
                <a:latin typeface="Times New Roman"/>
                <a:ea typeface="Times New Roman"/>
                <a:cs typeface="Times New Roman"/>
                <a:sym typeface="Times New Roman"/>
              </a:rPr>
              <a:t>Phase 3</a:t>
            </a:r>
            <a:endParaRPr lang="en-US" sz="32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9202255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131034"/>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340040"/>
            <a:ext cx="10525706" cy="4339609"/>
          </a:xfrm>
          <a:prstGeom prst="rect">
            <a:avLst/>
          </a:prstGeom>
          <a:solidFill>
            <a:srgbClr val="DDEAF6"/>
          </a:solidFill>
          <a:ln>
            <a:noFill/>
          </a:ln>
        </p:spPr>
        <p:txBody>
          <a:bodyPr spcFirstLastPara="1" wrap="square" lIns="91425" tIns="45700" rIns="91425" bIns="45700" anchor="t" anchorCtr="0">
            <a:spAutoFit/>
          </a:bodyPr>
          <a:lstStyle/>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The project scoping should be undertaken very carefully and the project size should be kept at manageable level.  </a:t>
            </a:r>
          </a:p>
          <a:p>
            <a:pPr marL="457200" indent="-457200">
              <a:spcBef>
                <a:spcPts val="1200"/>
              </a:spcBef>
              <a:spcAft>
                <a:spcPts val="1200"/>
              </a:spcAft>
              <a:buFont typeface="Wingdings" panose="05000000000000000000" pitchFamily="2" charset="2"/>
              <a:buChar char="q"/>
            </a:pPr>
            <a:endParaRPr lang="en-US" sz="2800" dirty="0">
              <a:latin typeface="Times New Roman" panose="02020603050405020304" pitchFamily="18" charset="0"/>
              <a:ea typeface="Times New Roman" panose="02020603050405020304" pitchFamily="18" charset="0"/>
              <a:cs typeface="Arial" panose="020B0604020202020204" pitchFamily="34" charset="0"/>
            </a:endParaRPr>
          </a:p>
          <a:p>
            <a:pPr marL="457200" indent="-457200">
              <a:spcBef>
                <a:spcPts val="1200"/>
              </a:spcBef>
              <a:spcAft>
                <a:spcPts val="1200"/>
              </a:spcAft>
              <a:buFont typeface="Wingdings" panose="05000000000000000000" pitchFamily="2" charset="2"/>
              <a:buChar char="q"/>
            </a:pPr>
            <a:r>
              <a:rPr lang="en-US" sz="2800" dirty="0">
                <a:latin typeface="Times New Roman" panose="02020603050405020304" pitchFamily="18" charset="0"/>
                <a:ea typeface="Times New Roman" panose="02020603050405020304" pitchFamily="18" charset="0"/>
                <a:cs typeface="Arial" panose="020B0604020202020204" pitchFamily="34" charset="0"/>
              </a:rPr>
              <a:t>If the scope happens to be big, it would be recommended to break the project into small projects and integrate the same at the end in order to avoid project intimidation.  Ultimately, all’s well that ends well.</a:t>
            </a:r>
          </a:p>
          <a:p>
            <a:pPr>
              <a:spcBef>
                <a:spcPts val="1200"/>
              </a:spcBef>
              <a:spcAft>
                <a:spcPts val="120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71" name="Google Shape;171;p25"/>
          <p:cNvPicPr preferRelativeResize="0"/>
          <p:nvPr/>
        </p:nvPicPr>
        <p:blipFill rotWithShape="1">
          <a:blip r:embed="rId3">
            <a:alphaModFix/>
          </a:blip>
          <a:srcRect/>
          <a:stretch/>
        </p:blipFill>
        <p:spPr>
          <a:xfrm>
            <a:off x="10985864" y="130627"/>
            <a:ext cx="1077838" cy="1016343"/>
          </a:xfrm>
          <a:prstGeom prst="rect">
            <a:avLst/>
          </a:prstGeom>
          <a:noFill/>
          <a:ln>
            <a:noFill/>
          </a:ln>
        </p:spPr>
      </p:pic>
      <p:sp>
        <p:nvSpPr>
          <p:cNvPr id="172" name="Google Shape;172;p25"/>
          <p:cNvSpPr/>
          <p:nvPr/>
        </p:nvSpPr>
        <p:spPr>
          <a:xfrm flipH="1">
            <a:off x="368717" y="130626"/>
            <a:ext cx="10525706" cy="1000407"/>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latin typeface="Times New Roman"/>
                <a:ea typeface="Times New Roman"/>
                <a:cs typeface="Times New Roman"/>
                <a:sym typeface="Times New Roman"/>
              </a:rPr>
              <a:t>Project Control and Reengineering – </a:t>
            </a:r>
            <a:r>
              <a:rPr lang="en-US" sz="3200" b="1" dirty="0">
                <a:solidFill>
                  <a:srgbClr val="C00000"/>
                </a:solidFill>
                <a:latin typeface="Times New Roman"/>
                <a:ea typeface="Times New Roman"/>
                <a:cs typeface="Times New Roman"/>
                <a:sym typeface="Times New Roman"/>
              </a:rPr>
              <a:t>Phase 3</a:t>
            </a:r>
            <a:endParaRPr lang="en-US" sz="3200" dirty="0">
              <a:solidFill>
                <a:srgbClr val="C00000"/>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9734791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458849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766384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44299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60" y="1168629"/>
            <a:ext cx="10241278" cy="5272172"/>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Understanding the meaning of supply chain project management.</a:t>
            </a:r>
          </a:p>
          <a:p>
            <a:pPr marL="457200" lvl="0" indent="-45720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Understanding the role of project management in supply chain    optimization.</a:t>
            </a:r>
          </a:p>
          <a:p>
            <a:pPr marL="457200" lvl="0" indent="-45720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Clarifying how to streamline supply chain management with project management. </a:t>
            </a:r>
          </a:p>
          <a:p>
            <a:pPr lvl="0" defTabSz="457200">
              <a:lnSpc>
                <a:spcPct val="90000"/>
              </a:lnSpc>
              <a:spcAft>
                <a:spcPts val="600"/>
              </a:spcAft>
              <a:buClrTx/>
              <a:buSzPct val="100000"/>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Discussing the challenges and solutions in integrating project and supply chain management.</a:t>
            </a:r>
          </a:p>
          <a:p>
            <a:pPr marL="457200" lvl="0" indent="-45720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Identify the supply chain project management methodology</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6" y="168937"/>
            <a:ext cx="10241281" cy="784652"/>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Summary of Learning Objectives</a:t>
            </a:r>
            <a:endParaRPr sz="36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461555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547280"/>
            <a:ext cx="10241281" cy="4662775"/>
          </a:xfrm>
          <a:prstGeom prst="rect">
            <a:avLst/>
          </a:prstGeom>
          <a:solidFill>
            <a:srgbClr val="DDEAF6"/>
          </a:solidFill>
          <a:ln>
            <a:noFill/>
          </a:ln>
        </p:spPr>
        <p:txBody>
          <a:bodyPr spcFirstLastPara="1" wrap="square" lIns="91425" tIns="45700" rIns="91425" bIns="45700" anchor="t" anchorCtr="0">
            <a:spAutoFit/>
          </a:bodyPr>
          <a:lstStyle/>
          <a:p>
            <a:endPar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indent="-4572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The Wiley Guide to Project Technology, </a:t>
            </a:r>
          </a:p>
          <a:p>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and Procurement Management by </a:t>
            </a:r>
          </a:p>
          <a:p>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Peter Morris and Jeffrey K. Pinto.</a:t>
            </a:r>
          </a:p>
          <a:p>
            <a:endPar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indent="-4572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Project Management:</a:t>
            </a:r>
          </a:p>
          <a:p>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A Structured Collaborative and Measurable Approach, </a:t>
            </a:r>
          </a:p>
          <a:p>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Second Edition by James B. Ayers</a:t>
            </a:r>
          </a:p>
          <a:p>
            <a:endPar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indent="-4572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700" dirty="0">
              <a:solidFill>
                <a:schemeClr val="dk1"/>
              </a:solidFill>
              <a:latin typeface="Times New Roman" panose="02020603050405020304" pitchFamily="18" charset="0"/>
              <a:cs typeface="Times New Roman" panose="02020603050405020304" pitchFamily="18" charset="0"/>
              <a:sym typeface="Times New Roman"/>
            </a:endParaRPr>
          </a:p>
          <a:p>
            <a:endParaRPr lang="en-US" sz="2700" dirty="0">
              <a:latin typeface="Times New Roman" panose="02020603050405020304" pitchFamily="18" charset="0"/>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300446"/>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tx1"/>
                </a:solidFill>
                <a:latin typeface="Times New Roman"/>
                <a:ea typeface="Times New Roman"/>
                <a:cs typeface="Times New Roman"/>
                <a:sym typeface="Times New Roman"/>
              </a:rPr>
              <a:t>Essential Reference</a:t>
            </a:r>
            <a:endParaRPr sz="3600" b="1" dirty="0">
              <a:solidFill>
                <a:schemeClr val="tx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644213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33"/>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40" name="Google Shape;240;p33"/>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41" name="Google Shape;241;p33"/>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42" name="Google Shape;242;p33"/>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43" name="Google Shape;243;p33"/>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44" name="Google Shape;244;p33"/>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320670378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3454</TotalTime>
  <Words>3289</Words>
  <Application>Microsoft Office PowerPoint</Application>
  <PresentationFormat>Widescreen</PresentationFormat>
  <Paragraphs>253</Paragraphs>
  <Slides>40</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What is Supply Chain Project Management?</vt:lpstr>
      <vt:lpstr>What is Supply Chain Project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102</cp:revision>
  <dcterms:modified xsi:type="dcterms:W3CDTF">2023-10-19T19:18:22Z</dcterms:modified>
</cp:coreProperties>
</file>