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1"/>
  </p:sldMasterIdLst>
  <p:notesMasterIdLst>
    <p:notesMasterId r:id="rId41"/>
  </p:notesMasterIdLst>
  <p:sldIdLst>
    <p:sldId id="303" r:id="rId2"/>
    <p:sldId id="666" r:id="rId3"/>
    <p:sldId id="865" r:id="rId4"/>
    <p:sldId id="866" r:id="rId5"/>
    <p:sldId id="867" r:id="rId6"/>
    <p:sldId id="868" r:id="rId7"/>
    <p:sldId id="870" r:id="rId8"/>
    <p:sldId id="871" r:id="rId9"/>
    <p:sldId id="872" r:id="rId10"/>
    <p:sldId id="873" r:id="rId11"/>
    <p:sldId id="874" r:id="rId12"/>
    <p:sldId id="875" r:id="rId13"/>
    <p:sldId id="876" r:id="rId14"/>
    <p:sldId id="877" r:id="rId15"/>
    <p:sldId id="878" r:id="rId16"/>
    <p:sldId id="879" r:id="rId17"/>
    <p:sldId id="880" r:id="rId18"/>
    <p:sldId id="882" r:id="rId19"/>
    <p:sldId id="883" r:id="rId20"/>
    <p:sldId id="884" r:id="rId21"/>
    <p:sldId id="885" r:id="rId22"/>
    <p:sldId id="886" r:id="rId23"/>
    <p:sldId id="887" r:id="rId24"/>
    <p:sldId id="888" r:id="rId25"/>
    <p:sldId id="889" r:id="rId26"/>
    <p:sldId id="890" r:id="rId27"/>
    <p:sldId id="902" r:id="rId28"/>
    <p:sldId id="903" r:id="rId29"/>
    <p:sldId id="904" r:id="rId30"/>
    <p:sldId id="905" r:id="rId31"/>
    <p:sldId id="906" r:id="rId32"/>
    <p:sldId id="907" r:id="rId33"/>
    <p:sldId id="908" r:id="rId34"/>
    <p:sldId id="909" r:id="rId35"/>
    <p:sldId id="910" r:id="rId36"/>
    <p:sldId id="912" r:id="rId37"/>
    <p:sldId id="913" r:id="rId38"/>
    <p:sldId id="914" r:id="rId39"/>
    <p:sldId id="915" r:id="rId40"/>
  </p:sldIdLst>
  <p:sldSz cx="9144000" cy="5143500" type="screen16x9"/>
  <p:notesSz cx="5143500" cy="9144000"/>
  <p:custDataLst>
    <p:tags r:id="rId4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7" autoAdjust="0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7421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559155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6049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8896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97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9" r:id="rId2"/>
    <p:sldLayoutId id="2147483690" r:id="rId3"/>
  </p:sldLayoutIdLst>
  <p:transition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3118928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52555" y="2440102"/>
            <a:ext cx="374553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MGM252 – </a:t>
            </a:r>
            <a:r>
              <a:rPr lang="en-US" sz="1500" dirty="0" smtClean="0">
                <a:latin typeface="Alexandria" charset="0"/>
                <a:cs typeface="Alexandria" charset="0"/>
              </a:rPr>
              <a:t>MGM201 – PMG201</a:t>
            </a:r>
            <a:endParaRPr lang="en-US" sz="15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Bassel</a:t>
            </a:r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/>
          <p:nvPr/>
        </p:nvSpPr>
        <p:spPr>
          <a:xfrm>
            <a:off x="3810739" y="3336853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smtClean="0">
                <a:latin typeface="+mn-lt"/>
                <a:cs typeface="Times New Roman" panose="02020603050405020304" pitchFamily="18" charset="0"/>
              </a:rPr>
              <a:t>Introduction &amp; Stages </a:t>
            </a:r>
            <a:endParaRPr lang="en-US" sz="2400" b="1" dirty="0">
              <a:latin typeface="+mn-lt"/>
              <a:cs typeface="Times New Roman" panose="02020603050405020304" pitchFamily="18" charset="0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A28BBD4A-DF29-7ECF-8BAD-716A769DFF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1" y="0"/>
            <a:ext cx="6494747" cy="3975599"/>
          </a:xfr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642167"/>
              </p:ext>
            </p:extLst>
          </p:nvPr>
        </p:nvGraphicFramePr>
        <p:xfrm>
          <a:off x="736273" y="1685147"/>
          <a:ext cx="7581565" cy="266047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787960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128270">
                  <a:extLst>
                    <a:ext uri="{9D8B030D-6E8A-4147-A177-3AD203B41FA5}">
                      <a16:colId xmlns:a16="http://schemas.microsoft.com/office/drawing/2014/main" val="3567660669"/>
                    </a:ext>
                  </a:extLst>
                </a:gridCol>
                <a:gridCol w="3665335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2660476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en-US" sz="1700" b="0" ker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en-US" sz="1700" b="0" ker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Low" defTabSz="860425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defRPr/>
                      </a:pPr>
                      <a:endParaRPr lang="en-US" sz="1700" b="0" kern="0">
                        <a:solidFill>
                          <a:schemeClr val="tx1"/>
                        </a:solidFill>
                        <a:effectLst/>
                        <a:latin typeface="+mn-lt"/>
                        <a:cs typeface="+mn-cs"/>
                      </a:endParaRPr>
                    </a:p>
                  </a:txBody>
                  <a:tcPr marL="51435" marR="5143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652378" y="327069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69028" y="364188"/>
            <a:ext cx="1053343" cy="845819"/>
            <a:chOff x="887030" y="385117"/>
            <a:chExt cx="1404457" cy="112775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7030" y="385117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887030" y="651101"/>
              <a:ext cx="1360060" cy="8617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5636057-5B95-470A-79C4-3A81A9B46F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600" y="1321192"/>
            <a:ext cx="7930670" cy="3499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797777" y="425848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Course Overview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نظرة عامة على المقرر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C7FB6CC-EB6F-1E73-67A9-BA2EE4004DE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678"/>
          <a:stretch>
            <a:fillRect/>
          </a:stretch>
        </p:blipFill>
        <p:spPr>
          <a:xfrm>
            <a:off x="479471" y="1344354"/>
            <a:ext cx="7935867" cy="349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39823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5E471-EC5D-BA6C-48B7-90C597DC7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5016FE-665E-B366-6B1E-31B6C2822B2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388B08-AD56-2952-4A74-D20CEBF163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8442473-6927-88A6-D0F3-57321FE3740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7FCD0E-A443-BF8D-391D-10F943A98D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821B40F-6EAF-1DF4-D6D5-855BD327336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D5CD79-417D-9B55-130C-40C3C02D38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2BAADC0-CFEE-5579-E5A0-4EA3D9C4CE7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F6D3821-4AC4-0006-EF42-D7C6D49245D1}"/>
              </a:ext>
            </a:extLst>
          </p:cNvPr>
          <p:cNvSpPr txBox="1"/>
          <p:nvPr/>
        </p:nvSpPr>
        <p:spPr>
          <a:xfrm>
            <a:off x="1797777" y="439804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What is Feasibility Study?</a:t>
            </a:r>
          </a:p>
          <a:p>
            <a:r>
              <a:rPr lang="en-US" sz="2000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 ما هي دراسة الجدوى؟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53C1FA8-77DF-E0FF-4C26-E46AC20EC1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1215"/>
          <a:stretch>
            <a:fillRect/>
          </a:stretch>
        </p:blipFill>
        <p:spPr>
          <a:xfrm>
            <a:off x="549420" y="1394244"/>
            <a:ext cx="7846435" cy="336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84602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39285D-3C67-DDAC-5ED4-AB723A7E3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1459AB-6A3F-02D8-C300-7CEFA0894AF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142C17-DAE4-08FB-1902-D58CBFDDB8E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2084437-763B-3311-9F55-2DCF3001AFE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B1A088-D96C-E43E-A8A2-4D0F0C7380D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E43F4A0-7817-405E-20C3-77F4735B283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8D2C4F7-3671-3FEA-36AA-851B5BE6ED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ACDA6F0-482B-2D6D-4752-76C4D62F390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CE517E2-260C-952B-B13C-0EE886CE2B08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Why Feasibility Studies Matter?</a:t>
            </a: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 لماذا تعد دراسة الجدوى مهمة </a:t>
            </a:r>
            <a:r>
              <a:rPr lang="ar-SY" b="1">
                <a:solidFill>
                  <a:srgbClr val="00B0F0"/>
                </a:solidFill>
                <a:cs typeface="+mj-cs"/>
              </a:rPr>
              <a:t>؟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12533AB-12AC-1DCB-C16E-10AB751AD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1330745"/>
            <a:ext cx="7954736" cy="351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2920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D2706-0241-77D1-1BAD-5966F4159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010B7E0-A06F-B34D-5DE8-1F8BD42974A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3302C44-095F-A3C4-A2B0-222B8738A3E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CE474C-4F49-0C27-EF2A-AFD98EAEE02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67FF18-24D9-179E-5E0A-59EF03FFC41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0D6350F-6C14-8EA5-95ED-4231CE77442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7B9BD8-AA5F-5C4A-FF11-849AE7A3B3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F70CCB-15C6-D3C3-C109-625DC8E68E6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44F6045-50B2-E44B-2CBD-BB9338742122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Stages of Feasibility Study?</a:t>
            </a: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  مراحل دراسة الجدوى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8D785B0-E424-209B-303E-983649499C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139"/>
          <a:stretch>
            <a:fillRect/>
          </a:stretch>
        </p:blipFill>
        <p:spPr>
          <a:xfrm>
            <a:off x="541790" y="1343094"/>
            <a:ext cx="7886567" cy="350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65670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4854F-C167-D8E6-EE57-74FD8D8D5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B14FBF3-2D2E-40B1-5E34-9DA0A76D08A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246C1A-0C8F-86A5-2FE3-7138FAF0A10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A1140B2-DC34-C2F0-B511-1B59D12BEAF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0B3D02-B2E2-4D6B-6E8A-2AFE1FDAAB5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71AAED-CC85-7138-45B6-57E7386828A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0D0DA3-EFE9-A23D-48CF-AAEFF3C9D21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DB1940B-FACF-B117-214C-EA569548594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AC49290-1625-9B78-081A-AA9F4000A680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Pre-feasibility Study </a:t>
            </a:r>
          </a:p>
          <a:p>
            <a:r>
              <a:rPr lang="ar-AE" b="1">
                <a:solidFill>
                  <a:srgbClr val="00B0F0"/>
                </a:solidFill>
                <a:cs typeface="+mj-cs"/>
              </a:rPr>
              <a:t> 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 دراسة </a:t>
            </a:r>
            <a:r>
              <a:rPr lang="ar-SY" b="1">
                <a:solidFill>
                  <a:srgbClr val="00B0F0"/>
                </a:solidFill>
                <a:cs typeface="+mj-cs"/>
              </a:rPr>
              <a:t>ما قبل </a:t>
            </a:r>
            <a:r>
              <a:rPr lang="ar-AE" b="1">
                <a:solidFill>
                  <a:srgbClr val="00B0F0"/>
                </a:solidFill>
                <a:cs typeface="+mj-cs"/>
              </a:rPr>
              <a:t>الجدوى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EEB4DEC-B7A1-2214-7599-F97D44767E8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459"/>
          <a:stretch>
            <a:fillRect/>
          </a:stretch>
        </p:blipFill>
        <p:spPr>
          <a:xfrm>
            <a:off x="465811" y="1343094"/>
            <a:ext cx="7973800" cy="3470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211185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97F38-923F-875B-399C-9DB1BD736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96D80F-23D6-68FB-65EF-12939DA483F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723D91F-1BA2-6450-C8A7-F68D03ED5C8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BF736FB-5A37-FC9E-787C-807F7D975479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BCE152B-3CE5-49B4-19FB-7E03657AD3E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1C5707D-671D-5E75-4D9A-50C54974AB1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EB34668-1AC5-2B37-00AE-91E5D686E7A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9CBC25-E8E0-E03A-1AFE-4187F558E3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FE8CBE1-25F6-01DF-9477-09CB4D439783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Pre-feasibility Study- Details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تفاصيل دراسة ما قبل الجدوى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AACA6489-251F-3A3D-1E76-F520261472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824"/>
          <a:stretch>
            <a:fillRect/>
          </a:stretch>
        </p:blipFill>
        <p:spPr>
          <a:xfrm>
            <a:off x="575311" y="1341903"/>
            <a:ext cx="7819526" cy="347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73039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95AC3-2EF8-23D3-A52D-895A6ED95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7F5A4B4-9126-AECB-907D-154A2770B01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DEA5943-1A93-84EB-74CD-6D36DCA6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2F397E-6093-BEB4-FC7A-B682EDA6B87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7F3ED8-D54A-066D-0D65-B5855973E49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83C288C-E9DF-7159-2FB0-68EAA0EEAD0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5B6564E-031A-3A88-DADA-BB8A4334D6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14042A4-9CFB-6009-9D2C-7B5A922D998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665BE1D-E760-FA30-8E68-2EE1F33B2E1F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Market Feasibility Study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الجدوى السوقية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430BF2E-B56C-16B2-A54A-67319475CE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533"/>
          <a:stretch>
            <a:fillRect/>
          </a:stretch>
        </p:blipFill>
        <p:spPr>
          <a:xfrm>
            <a:off x="513988" y="1334870"/>
            <a:ext cx="7955097" cy="346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468387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DFD46-1705-9FCB-2227-D3B060976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CA4D70-B357-F146-5ECD-8685ED6CDD4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726FEC-5473-4F51-56CC-F2D014884A0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CE61570-B17D-78E8-A012-035D53A17E8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D014010-FE3C-B501-35E3-A5D4105DA62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6B85EED-D618-3378-A2C5-EB0D7DD1318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29D82B-91A3-C212-E862-A6AEB942024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CCB84C5-E060-DA3A-D7DF-3D1E2FCD3CB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41313C3-635A-B947-BC30-A51AF7FEF83D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Market Analysis- Key Components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تحليل السوق- المكونات الرئيسية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BB8FCA6-6BED-0828-BD54-C3D1220F0F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073"/>
          <a:stretch>
            <a:fillRect/>
          </a:stretch>
        </p:blipFill>
        <p:spPr>
          <a:xfrm>
            <a:off x="528638" y="1365250"/>
            <a:ext cx="7913733" cy="343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9488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60C19-757B-6524-4C88-DD0ED0D32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75B1B48-EA3A-58CD-3D21-DC58912E95C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9BF460-5DF7-209C-C4A6-0365A0A977EC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73FBF6A-74BE-61F2-AE3B-B3E5A1EA1E8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6BA102-4E8C-1D5A-9090-E2B6BF98223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27553C-CF0E-31D2-42A1-D68237D8869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0AAC28-1BBE-2F25-0FA5-FB2884AF634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3D19D8E-AA61-9018-288C-BD76EAE26A1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9DFA06C-DBDA-445E-690B-931FAA491B9A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Market Analysis- Tools &amp; Methods 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  </a:t>
            </a:r>
            <a:r>
              <a:rPr lang="ar-SY" b="1">
                <a:solidFill>
                  <a:srgbClr val="00B0F0"/>
                </a:solidFill>
                <a:cs typeface="+mj-cs"/>
              </a:rPr>
              <a:t>أدوات وطرق تحليل السوق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C796957-E7C6-C573-C87D-6CA0B9CC36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924"/>
          <a:stretch>
            <a:fillRect/>
          </a:stretch>
        </p:blipFill>
        <p:spPr>
          <a:xfrm>
            <a:off x="485776" y="1366396"/>
            <a:ext cx="7983310" cy="3434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9117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E885D-A6A5-E9F2-E472-7B679026F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AD219D-4F2E-FF17-28DA-BDF03FDC395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8199E93-A99D-17DF-EA8F-F949A9606BF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DB6614-C20F-E4C5-C493-770354603C88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065F99-7885-2424-E202-26F2FCEFB65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8C4B7FD-1341-AF9B-CB1F-41343A961E4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B6A738-07F6-1039-EC41-77234795E9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717F01-683A-84C5-5B7D-CE904410925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BF1A755-3F0C-3A27-EEF8-BB026B8F7315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Technical Feasibility Study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</a:t>
            </a:r>
            <a:r>
              <a:rPr lang="en-US" b="1">
                <a:solidFill>
                  <a:srgbClr val="00B0F0"/>
                </a:solidFill>
                <a:cs typeface="+mj-cs"/>
              </a:rPr>
              <a:t>  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الجدوى الفنية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2BD27E19-248B-D36F-12A5-7E050BA8F38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813"/>
          <a:stretch>
            <a:fillRect/>
          </a:stretch>
        </p:blipFill>
        <p:spPr>
          <a:xfrm>
            <a:off x="543861" y="1533613"/>
            <a:ext cx="7925225" cy="320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2693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2ECA1-2FB0-DB4B-EE52-E9106D3177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0142C9-1F52-0430-3C60-A43E2641EC8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4A029C7-1426-8B16-0900-91D2F7FB789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25183F0-1ADF-4D48-6C48-69279C45781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A922F6-6927-3712-A03C-6BAF5C33212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394600E-8F15-C6C4-11E2-D09CD685978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A401BE-EE0C-C51A-4AE8-5322E7A6CC0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DB00FA-CB0E-76AE-C93F-A2479EBF1CD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98A9B30-16E7-EDFB-6CC5-FFF2CB5C0787}"/>
              </a:ext>
            </a:extLst>
          </p:cNvPr>
          <p:cNvSpPr txBox="1"/>
          <p:nvPr/>
        </p:nvSpPr>
        <p:spPr>
          <a:xfrm>
            <a:off x="1797777" y="60606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Technical Study- Information Gathering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دراسة الجدوى الفنية- جمع المعلومات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B27C896-6950-41CD-DAC1-7362A8CFC3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98" t="23853" r="-1498" b="-1639"/>
          <a:stretch>
            <a:fillRect/>
          </a:stretch>
        </p:blipFill>
        <p:spPr>
          <a:xfrm>
            <a:off x="534580" y="1378492"/>
            <a:ext cx="7900988" cy="349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1653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FB7C0-D890-A260-177B-D74A3FC42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E080E5-C22F-F05A-8A00-BA26270D123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4825F67-22F7-5563-E90A-135450E66BC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090A26C-9898-22C6-9B2B-D85F2B706EB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06BFAE2-E71C-30F0-52CD-17727FC080A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B1C4FEC-52EE-5A97-CA40-11E9C2733AC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8C5AFB0-1234-6AAC-FBFD-456D70DC1C4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252438-ED00-5D12-DAF0-56068227DFA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30B50E1-3280-15A7-7B74-875C87F6AF25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Technical Study- Assessment Criteria 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الدراسة الفنية- التقييم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58370F19-62EB-5AF8-DBFF-E95BDACF003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672"/>
          <a:stretch>
            <a:fillRect/>
          </a:stretch>
        </p:blipFill>
        <p:spPr>
          <a:xfrm>
            <a:off x="521494" y="1413317"/>
            <a:ext cx="7947592" cy="338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77898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6B8426-34E1-4D96-4154-D3D1BC6E6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2376D1-D1CC-3547-BF04-031C920F8CD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1E51DA-8084-4DA9-DEDC-81C17F2264E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B02A187-8B04-F4D6-7CCC-80360CC8CF4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DA1F90-A88E-9D94-D6D3-B03D7EF23EA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0F49B3-7EFD-69C9-2F18-93382D4F76B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488B3E-676C-7C6C-CE7A-BB707AA592B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1F3553-1D78-E64A-D6F6-C571F02E8F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3B1DA4C-04CC-B306-7378-3FE4CC4531D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Financial Feasibility Study 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 دراسة الجدوى المالية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C9A7A4D-31D8-7CAD-C507-545B7C2CBBF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400"/>
          <a:stretch>
            <a:fillRect/>
          </a:stretch>
        </p:blipFill>
        <p:spPr>
          <a:xfrm>
            <a:off x="507206" y="1378206"/>
            <a:ext cx="7872413" cy="339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50606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4FFE0F-FE53-DEEB-42A4-EF4B09808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269857-C49B-393E-F9DC-78CC30CA9F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B729B59-82D8-52C2-2EE2-1A2E013E054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F136204-A84D-0BC5-1C48-907CA46CBD8A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C403911-F005-A6DB-9AD9-1B63C87DA1C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664457D-C99F-0C43-9CBD-06A110B3041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9EFBD7-E527-4AF0-D733-61B6B8A5DE2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DBF201-11CF-7694-785C-71BB35166C0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53739D8-D2C9-2F76-317C-AE637BB0A04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Financial Study- Key Indicators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 الدراسة المالية- المؤشرات الرئيسية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A5798EC6-072E-B7EA-11D4-33A807DF4B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192"/>
          <a:stretch>
            <a:fillRect/>
          </a:stretch>
        </p:blipFill>
        <p:spPr>
          <a:xfrm>
            <a:off x="499595" y="1378206"/>
            <a:ext cx="7900200" cy="338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1887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A4913-A8ED-119C-C1C9-519694E65F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22DA102-3529-C88C-145C-CD8601D70DC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149EA0-8CC3-1B27-1F36-9D19725FB2A1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D3C0C1-3045-6AE4-9219-7F15AEEE73E0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158D0D-B98C-3F3C-E7A2-3E6A380AF0E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C2ACDE-A5F0-895B-6ECE-3E594854C00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507C96-DEB8-5E9A-55D4-F4DBAEC0861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6CEDAF-2874-62BF-F7E5-F6193D7823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0661F55-B136-F43F-FD7B-D42ABF6F9F6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Risk Study &amp; Sensitivity Analysis  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    دراسة المخاطر وتحليل الحساسية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97029A8-4443-2006-C797-FF8A647E0FF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796"/>
          <a:stretch>
            <a:fillRect/>
          </a:stretch>
        </p:blipFill>
        <p:spPr>
          <a:xfrm>
            <a:off x="550069" y="1428559"/>
            <a:ext cx="7858125" cy="331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30424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40642-BBD8-7485-EB4B-0428ABA2A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708E3B-D15D-7B13-7658-2C8A57CC25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DB3F2A-40A4-0D0E-B2D8-8E78BB2B4FD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6504DBD-8BD9-E293-866C-B91E2ACF67F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378875-D548-7552-BB9B-FE35DBA2B89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8327F96-FAC4-D426-4408-70C34FA81F6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CA9D432-FF8F-E2E1-8BCD-44CA3D65620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93F2311-753B-95EA-1C59-2675C77EA8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3EC746D1-CD4A-43AF-1E1B-7BA0D8C2FE0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Risk Identification Methods   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طرق تحديد المخاطر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B40A980-FAB1-F0F6-6DE1-E09F1DA764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5140" b="2843"/>
          <a:stretch>
            <a:fillRect/>
          </a:stretch>
        </p:blipFill>
        <p:spPr>
          <a:xfrm>
            <a:off x="542926" y="1428560"/>
            <a:ext cx="7926160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092393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16D88-81CE-2C7E-F7AA-28243F68BE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D8B4AA4-7E39-8BB0-98D3-16BD49CAA26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704A847-E54B-BF37-3E59-1E5EC7A05DE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8ECFCA0-9760-FCCE-AD6D-D636516FE32C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26910A1-F96B-B2D1-F42B-616CCD12159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30C27E-4C93-4A7E-D18A-B2F5077CF7F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DAD93F1-C2C2-37F6-7B22-43C25641CF3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BF2CF9-01F4-6974-0436-CAA08C67AD4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2924DC6-8664-73CA-1152-B6FA32E1C62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Sensitivity Analysis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تحليل الحساسية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43C9DDF-38D8-2FD0-F94D-CE06CF324F0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31"/>
          <a:stretch>
            <a:fillRect/>
          </a:stretch>
        </p:blipFill>
        <p:spPr>
          <a:xfrm>
            <a:off x="507206" y="1378206"/>
            <a:ext cx="7961880" cy="3446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8790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92F09F-94B9-A54A-379C-F91861714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5652BB-8B86-8598-8546-D8EF3FB4FD0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E726AF3-2EC8-507F-783D-F93648A1B26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9831DB-0622-F3F2-6AC5-EF29C27FCF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099A73-B450-7F6E-7C5D-C4F80ADBF32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D76F6A-8672-A107-7905-68916FC5222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80150B-720F-6380-9B4E-468D7DCC2F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8FBD776-EA37-6D2F-C888-CB1FB6208C7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82170A3C-E17C-790E-168F-DF0A6AD939F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 Support Economic Decision Making 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دعم اتخاذ القرار الاقتصادي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56F71BC4-7465-EFB4-9440-ECC6A95737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729" y="1328904"/>
            <a:ext cx="7699464" cy="347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36336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C0DC4C-70A5-9DE2-C134-CCA4C1A60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59C9C1-F3F4-3477-1522-F54D69F5FCA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57445FB-4090-4FEE-F8F1-94C5C50730D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2572E8D-669A-D079-4AE9-F074E4C8370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3D37290-F940-8375-2231-55D4F0B9488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17252D-57F3-4037-4A5C-6BE577515E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CC5236C-9F81-0682-D9A8-05FE3356CB5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00CE5D-4647-90F4-6CF1-1E7BC4E5D7A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9BFB87AB-5265-7A65-36BD-A6BA6C0914F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Benefit- Cost Analysis (BCA)</a:t>
            </a: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تحليل التكلفة والعائد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C073271-7041-482F-EC1B-4953B0F87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3" y="1345835"/>
            <a:ext cx="7969023" cy="343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8269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435A3-516B-EE75-8A91-72F94227B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43CB4F1-F6FA-2E17-BC4B-8518C92657B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A5D50C-7337-BAAD-8FCA-56723DBA8D6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47E85B1-113E-A78D-C01B-A87B4879E1BE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4ECEFE-0407-C9DE-E7A8-3AB1C18EB7F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FEDEBC3-DD2E-9DAD-FC0E-D41351EA95C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A3F4E45-B39A-6CB2-1435-4742C867D26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74AD0E9-15BB-D965-6BB7-B73D8785FC3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A9216E6B-894A-1776-DDCD-274603FB434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Analytical Hierarchy Process (AHP)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عملية التحليل الهر</a:t>
            </a:r>
            <a:r>
              <a:rPr lang="ar-AE" b="1">
                <a:solidFill>
                  <a:srgbClr val="00B0F0"/>
                </a:solidFill>
                <a:cs typeface="+mj-cs"/>
              </a:rPr>
              <a:t>مي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2A6C056C-AFF2-178D-6163-AA89D5E680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070"/>
          <a:stretch>
            <a:fillRect/>
          </a:stretch>
        </p:blipFill>
        <p:spPr>
          <a:xfrm>
            <a:off x="542925" y="1331126"/>
            <a:ext cx="7934884" cy="344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70281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E3D35-BBF4-A728-17D2-EA2890E6A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0D9C4C5-F6F9-C7E3-E50A-101588814B4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9E25187-37DD-6F5D-CFC8-D6310AB2E2E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3861A5-FF60-0D95-536E-B3C3EA100D3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E30C88-0974-A78E-38B1-093B7964A82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904533-779B-05F8-24D6-6543A9D34E0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5FA4B2D-F743-CDCE-72D2-47EC904614E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7416F0-E742-C771-4888-DF0EC44E95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79B9941-2A30-6A62-9F25-7719D3427F5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Final Decision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AE" b="1">
                <a:solidFill>
                  <a:srgbClr val="00B0F0"/>
                </a:solidFill>
                <a:cs typeface="+mj-cs"/>
              </a:rPr>
              <a:t>القرار النهائي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070FB35-63B2-1D68-0ACE-C180B883F2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049"/>
          <a:stretch>
            <a:fillRect/>
          </a:stretch>
        </p:blipFill>
        <p:spPr>
          <a:xfrm>
            <a:off x="535780" y="1357858"/>
            <a:ext cx="7933305" cy="343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007078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4683BE-7742-F9B9-2A47-AEC7A71A5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A67E4E-9E03-1E88-A340-C72538C647C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2E00F5-2337-539E-4066-6D178F34EDF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C165C2A-AB3F-EE2A-D473-43544A84DF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D46898-5C0F-4963-0D70-BA6E700AA7D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FD1C8B-95A1-F4ED-0A87-9A0B074AE83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B23BE5A-F45B-D3F6-A709-AC3B1A8C58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09C6D95-9393-A134-6D6C-17DAE1ECE02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C978311-23A8-8E5F-396F-3C156B86E82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Case Study1: Berlin Brandenburg Airport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حالة 1: مطار برلين براندنبورغ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5F02D23-636A-A661-1C85-756DFDB68F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095"/>
          <a:stretch>
            <a:fillRect/>
          </a:stretch>
        </p:blipFill>
        <p:spPr>
          <a:xfrm>
            <a:off x="577540" y="1370161"/>
            <a:ext cx="7687779" cy="3407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750461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99CD7-1E1D-DEA2-50C2-714B9324E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E1CD78-97E9-8D45-61F0-81C06E5DAC7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FF6EC7E-133A-6753-0446-436F855EACD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8739EFF-4566-8615-32C6-275479F0C28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DF6BDF-303D-F69E-CE19-A20B353F592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7FD2DFD-14F0-59B1-3E25-76651F5DC56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43D92F-1857-A050-D81B-DB9DA15D57F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3DE014E-ED35-1F72-3A55-B7260770AF1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2AAC028-2FE5-024F-98D8-843865C581B4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Case Study2: Ryugyong Hotel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حالة 2:  فندق ريوغيونغ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A316B0E-DBBF-6222-1E79-DB54800EC3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502"/>
          <a:stretch>
            <a:fillRect/>
          </a:stretch>
        </p:blipFill>
        <p:spPr>
          <a:xfrm>
            <a:off x="523660" y="1331125"/>
            <a:ext cx="7922827" cy="350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116628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C9239-61EC-8BB5-116A-78E91DC4B2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F58577-B7F7-F785-CCE4-BCA87F32703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5126F30-0DF2-EC23-0ADB-2C9D3FB4B5C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595A03B-D31D-B24D-B0DF-B693C0672FF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221AD3-68ED-19DB-69C7-FDA2CA262E7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E99932-7583-DBE6-AA6F-E8DEA7FD0BA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A7953C-489F-C82E-77CF-CB3D703FEB2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D74E7FF-1462-8755-E04E-8F40CFB1446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B50DEF3-1A26-D72B-D091-5067110E080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Case Study3: Montreal Mirable Airport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حالة 3:  مطار مونتريال ميرابل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9DBC412-6F72-5469-CF1F-46FA597DFD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560"/>
          <a:stretch>
            <a:fillRect/>
          </a:stretch>
        </p:blipFill>
        <p:spPr>
          <a:xfrm>
            <a:off x="492920" y="1357858"/>
            <a:ext cx="7976166" cy="3443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99031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B9C0A-503F-5568-5C36-FD3874407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13A2089-E3B9-8F1B-E81A-ABEA1E322AE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4132984-DB63-389B-F9DE-82BB166D92A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7C89124-E1ED-53F0-99BD-D76CB3FBA73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513F52-22AF-2A87-AF15-033A01E53B6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24F8543-A654-8A9C-771B-93FC9AFA9B0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CE2D018-ED9D-E1A5-5900-6758E36D247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311B421-18AD-222C-DB9A-7AD51B06F54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4DE4C71-ABDB-C166-BD72-550EB5B3F90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Case Study4: Concorde Aircraft </a:t>
            </a: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 </a:t>
            </a:r>
            <a:r>
              <a:rPr lang="ar-SY" b="1">
                <a:solidFill>
                  <a:srgbClr val="00B0F0"/>
                </a:solidFill>
                <a:cs typeface="+mj-cs"/>
              </a:rPr>
              <a:t>دراسة حالة 4:  طائرة كونكورد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E8D0638-1963-BFBA-60F4-91FEF14060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671"/>
          <a:stretch>
            <a:fillRect/>
          </a:stretch>
        </p:blipFill>
        <p:spPr>
          <a:xfrm>
            <a:off x="673023" y="1361065"/>
            <a:ext cx="7649445" cy="343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60754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F376FD-C4E8-8283-0A9C-E7E673307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060F4DA-1AA0-A6C5-F12D-4009DBDB7BA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2A933E3-B9B9-DE47-80AD-F47A0141582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386A81D-3E0E-A0D9-7571-2D45FED3F3C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CF45052-A1D2-8544-FD86-7EE73085920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FF7367A-0F7A-D7D0-0D45-04716012742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2A208E-3EB1-1F54-7EF3-818D4988E4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50E55F2-1202-0653-5926-54C1E61B21E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9F9A1DF-7029-3C0A-F901-179605BC8ECD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Lessons from Failed Projects 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الدروس المستفادة من المشاريع الفاشلة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F6504594-0C3E-EF9D-1D62-3F42D9D379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356"/>
          <a:stretch>
            <a:fillRect/>
          </a:stretch>
        </p:blipFill>
        <p:spPr>
          <a:xfrm>
            <a:off x="545117" y="1354723"/>
            <a:ext cx="7929563" cy="3481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36744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CF877-1AC2-E51E-1908-353FCBDB5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F847FD-C734-24DB-6797-88282C87D8A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065F3EB-5F27-8F63-1880-A9B8EBF16CE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1654B4A-404E-2C91-2070-CB85FCD0C70F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2227E4-8037-A09F-92D8-98DB30C1619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91B1FA8-6E33-E9E6-FAF7-A1482A4001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FFE3F2-D54A-5618-C744-4C00F529F84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A361AF0-ACEE-3850-52C7-057AE68A914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97A3879-1880-B02D-ADE7-2EF7621C2D76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Common Feasibility Study Mistakes- Part1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أخطاء شائعة في دراسات الجدوى- الجزء 1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920ED4F-AD27-512C-092E-1E0447B4A6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880"/>
          <a:stretch>
            <a:fillRect/>
          </a:stretch>
        </p:blipFill>
        <p:spPr>
          <a:xfrm>
            <a:off x="477850" y="1378206"/>
            <a:ext cx="7991236" cy="341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315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B8792-C783-AC1A-B122-AB82398CB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AED1AF3-1B6A-99CC-AD0B-038B2FF8CB4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CF8D75B-7074-47C8-D684-3521F997672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A76C50F-393D-E9A6-D060-AE22F7AC92B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70EC29-76EB-336D-7DC7-E47809EFA1B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3F8BE99-53FF-1163-5216-BAB4D6C64B7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610B90A-DB8C-55D9-9731-866A94D63F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F7225B8-D9CC-6D3D-CB50-7C538700E1E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7085473-1C9B-E874-D311-F36818711C63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Common Feasibility Study Mistakes- Part2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أخطاء شائعة في دراسات الجدوى- الجزء 2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9B9CB8C-9F1C-6E9F-79AD-EB34FD24F33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074"/>
          <a:stretch>
            <a:fillRect/>
          </a:stretch>
        </p:blipFill>
        <p:spPr>
          <a:xfrm>
            <a:off x="550068" y="1357858"/>
            <a:ext cx="7919017" cy="341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518569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44E89-33D7-AED7-CC9B-FFB4A4F73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EB230B-49C0-6547-891E-F29C0106E17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A98E10-96BF-3DFC-E175-F1C163F8EEB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3D96660-06F5-9754-CBF4-814C13B478D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801FD5-0C47-164F-E46B-DBE3D611A60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FA5414-1873-078E-CDFD-B99BEFC1ECD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E98E4A9-5112-FA95-FF3B-9F965985C4E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46247C-3CC1-2680-7D81-A8474A06F12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344EEE-24B3-3D4A-1B01-5EF59F03E3C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Common Practices in Feasibility Studies – Part 1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أفضل الممارسات في دراسات الجدوى- الجزء 1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83DA7E8-676F-EA95-E058-482743A2B4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9825"/>
          <a:stretch>
            <a:fillRect/>
          </a:stretch>
        </p:blipFill>
        <p:spPr>
          <a:xfrm>
            <a:off x="485776" y="1428559"/>
            <a:ext cx="7971556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07423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57EFF-3B12-9685-3C79-D3F0FDD827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D38C19-8B6A-810A-B58E-3990CF84CE2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350FFC-DB13-D2D6-842C-4AC193723B1A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342AEF9-8642-6CC6-3C70-E7CCC2EA22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10E0F5-926A-D3FF-506A-E2410F7EF02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7DFDDE-E2B3-56E0-240B-E86AEC8CD8F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78BBF3-1EBD-D558-8936-2F9DB27B93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110BB7-2CBF-BEB8-96C1-1B7EAC0E65C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CBFF75D-1E75-98D1-BF9B-86DB94654702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Common Practices in Feasibility Studies – Part 2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 أفضل الممارسات في دراسات الجدوى- الجزء 2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6955535A-BCA4-A74C-D9A1-901A94BDC8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266"/>
          <a:stretch>
            <a:fillRect/>
          </a:stretch>
        </p:blipFill>
        <p:spPr>
          <a:xfrm>
            <a:off x="514351" y="1357859"/>
            <a:ext cx="7952450" cy="34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48614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713B3-A64F-EB9F-D800-1C3191695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651CA06-9868-4605-8603-6D6EA0498F1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6C1D320-FB2F-3378-F30B-891CDB348E1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367435-6AE2-F640-9D11-665E5B201ED1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122C9E-7C5F-108C-C682-32C871C30EB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A14B5E-7308-C74E-9047-91FC600C112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B124929-0077-297E-50B9-3E1D7BA6F1B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36AD88C-8A6F-D365-4B20-EA5DCDD24D0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0FB6225-A08D-DDE3-5192-D406F4806C87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Feasibility Study Tools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en-US" b="1">
                <a:solidFill>
                  <a:srgbClr val="00B0F0"/>
                </a:solidFill>
                <a:cs typeface="+mj-cs"/>
              </a:rPr>
              <a:t> </a:t>
            </a:r>
            <a:r>
              <a:rPr lang="ar-SY" b="1">
                <a:solidFill>
                  <a:srgbClr val="00B0F0"/>
                </a:solidFill>
                <a:cs typeface="+mj-cs"/>
              </a:rPr>
              <a:t>أدوات دراسة الجدوى   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0734750-2765-3D48-92F0-803C978311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615"/>
          <a:stretch>
            <a:fillRect/>
          </a:stretch>
        </p:blipFill>
        <p:spPr>
          <a:xfrm>
            <a:off x="535782" y="1307744"/>
            <a:ext cx="7933304" cy="3482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714828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6BF4F-590B-FC6D-421C-E3F462E3D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5613CAD-C988-FAB1-D847-463EB8C3090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2CD718B-A65A-3C57-5230-60CF1F0C823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1997392-6FB3-6C0F-47EC-92DCA86E1326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6FF3EDC-C5BE-D8BB-67A5-B94EA78CAC8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EBCD98-C203-B3BB-05A3-C4A8BCA5623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F8EF4F5-7C5B-2783-DA01-D039F394E9E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23D336-CABC-7FE7-3D7F-1B901CB3065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8D48431-4912-689D-E7FF-1C8F0BD18508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Case Study: Solar Power Plant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دراسة حالة: محطة طاقة شمسية 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2BD6F140-896D-6834-BC59-921FA3F2CA0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456"/>
          <a:stretch>
            <a:fillRect/>
          </a:stretch>
        </p:blipFill>
        <p:spPr>
          <a:xfrm>
            <a:off x="550069" y="1331126"/>
            <a:ext cx="7916732" cy="346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553631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50D4D-22B0-2CF4-86D4-215C9CDD18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DB7F6D-23B2-E455-C989-D4C88787A39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70DA79-B6E6-B062-F811-A69BE749A2B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642D9A-B3FE-0767-2EF9-B6D623F695D2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81AF22-9AB3-9947-9D3C-E45667C164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3CB5721-D297-C4E9-3989-4B8DB29053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DD90B80-715E-CD60-A7E1-28E1282E05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BA2C80-ED76-A51A-1819-3C5B2FE906D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E73DFFD4-5800-8A94-BB2B-0664DCB7EA40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Market Analysis 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مشروع الطاقة الشمسية – تحليل السوق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DCB6814-729B-C93B-F1E4-4C7C3F803A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2133"/>
          <a:stretch>
            <a:fillRect/>
          </a:stretch>
        </p:blipFill>
        <p:spPr>
          <a:xfrm>
            <a:off x="500063" y="1378206"/>
            <a:ext cx="7876143" cy="339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738840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085B76-4EEE-455B-2600-3B554EE293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B93A7B-CB36-4CD3-AF96-F110901607B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B7016E9-E2BC-D7F0-589F-3E19B783A2F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7B774BE-2F3D-7020-FC52-B43E36BC4F05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0AFA25-45F7-293C-C8AA-DEBFC310576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F1DAAA-A79B-7163-C3CF-E2134C6E3FA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08BA020-82AE-98FC-D7FC-B6E1E832C58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A34F2C-E26D-F12E-8355-86A45DD9211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80C8789-2CFE-DA79-B170-9039B90FCA7A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Technical Study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مشروع الطاقة الشمسية – الدراسة الفنية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455B970C-52F1-F41D-8DED-6E00FDFF70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644"/>
          <a:stretch>
            <a:fillRect/>
          </a:stretch>
        </p:blipFill>
        <p:spPr>
          <a:xfrm>
            <a:off x="517230" y="1440077"/>
            <a:ext cx="7935688" cy="3267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14783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E49CE-A2F3-5716-6FA2-878F2BA44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3BDD39-8EE8-B2FC-F72E-7E213294971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3CA6F25-A698-D116-F8C9-159C47338B0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0B1DD0C-FF7D-175E-B7E9-D41BF1C3C75D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5DBCF8-EE4C-45F0-6BC7-BA56D478766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F872A9-6F41-F07D-3ADB-DD8235E6D5A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A9242FF-EBF6-01EB-72C4-11C822D1325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355F91-D996-CEAB-1DD5-2D300DE4EA3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A71EE57-7FDE-9074-19CC-6A1EC078752C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Solar Project – </a:t>
            </a:r>
            <a:r>
              <a:rPr lang="ar-SY" b="1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>
                <a:solidFill>
                  <a:srgbClr val="00B0F0"/>
                </a:solidFill>
                <a:cs typeface="Alexandria" charset="0"/>
              </a:rPr>
              <a:t>Financial Study</a:t>
            </a:r>
            <a:endParaRPr lang="ar-SY" b="1">
              <a:solidFill>
                <a:srgbClr val="00B0F0"/>
              </a:solidFill>
              <a:cs typeface="Alexandria" charset="0"/>
            </a:endParaRPr>
          </a:p>
          <a:p>
            <a:r>
              <a:rPr lang="ar-SY" b="1">
                <a:solidFill>
                  <a:srgbClr val="00B0F0"/>
                </a:solidFill>
                <a:cs typeface="+mj-cs"/>
              </a:rPr>
              <a:t> مشروع الطاقة الشمسية – الدراسة المالية</a:t>
            </a:r>
            <a:endParaRPr lang="ar-EG" b="1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C1C4D6F-BA19-E595-2B43-B9021093ED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799"/>
          <a:stretch>
            <a:fillRect/>
          </a:stretch>
        </p:blipFill>
        <p:spPr>
          <a:xfrm>
            <a:off x="528638" y="1428559"/>
            <a:ext cx="7940448" cy="3234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894537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7989B-428D-E657-F847-6E705A6F7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CE90AD-202B-64E8-679A-C7FE6BFE4A9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80C93D-BDCD-7410-D154-CCFBD683972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582753D-28FD-A884-F090-CA581D8810F3}"/>
              </a:ext>
            </a:extLst>
          </p:cNvPr>
          <p:cNvSpPr txBox="1"/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0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A2127B8-A637-5926-3F3F-E7901D32743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5D1147-CE52-ACC3-2751-DA335FBDCEF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511C4A5-AA24-C6B1-5FB0-249B3E38F4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2ECA3E-6FAA-ED80-738E-6BEC7DAC2FB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>
                  <a:solidFill>
                    <a:schemeClr val="bg1"/>
                  </a:solidFill>
                  <a:cs typeface="Times New Roman" panose="02020603050405020304" pitchFamily="18" charset="0"/>
                </a:rPr>
                <a:t>00</a:t>
              </a:r>
              <a:endParaRPr lang="en-US" sz="1050" b="1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59CDD2A1-37C5-FB25-C1F2-9E40A1233B2E}"/>
              </a:ext>
            </a:extLst>
          </p:cNvPr>
          <p:cNvSpPr txBox="1"/>
          <p:nvPr/>
        </p:nvSpPr>
        <p:spPr>
          <a:xfrm>
            <a:off x="1762072" y="415061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000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 Key Takeaways</a:t>
            </a:r>
            <a:endParaRPr lang="ar-SY" sz="2000" b="1" dirty="0">
              <a:solidFill>
                <a:srgbClr val="00B0F0"/>
              </a:solidFill>
              <a:cs typeface="Alexandria" charset="0"/>
            </a:endParaRP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sz="2000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النقاط الرئيسية  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A924C6F-9842-AEFB-85C4-2C39C0C7D6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998"/>
          <a:stretch>
            <a:fillRect/>
          </a:stretch>
        </p:blipFill>
        <p:spPr>
          <a:xfrm>
            <a:off x="521494" y="1331125"/>
            <a:ext cx="7947591" cy="3411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182637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4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553"/>
    </mc:Choice>
    <mc:Fallback xmlns="">
      <p:transition spd="slow" advTm="213553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1286</TotalTime>
  <Words>581</Words>
  <Application>Microsoft Office PowerPoint</Application>
  <PresentationFormat>On-screen Show (16:9)</PresentationFormat>
  <Paragraphs>191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ALFAGR</cp:lastModifiedBy>
  <cp:revision>32</cp:revision>
  <dcterms:created xsi:type="dcterms:W3CDTF">2026-01-15T05:24:21Z</dcterms:created>
  <dcterms:modified xsi:type="dcterms:W3CDTF">2026-01-27T22:04:08Z</dcterms:modified>
</cp:coreProperties>
</file>