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61" r:id="rId3"/>
    <p:sldId id="262" r:id="rId4"/>
    <p:sldId id="264" r:id="rId5"/>
    <p:sldId id="263" r:id="rId6"/>
    <p:sldId id="265" r:id="rId7"/>
    <p:sldId id="266" r:id="rId8"/>
    <p:sldId id="268" r:id="rId9"/>
    <p:sldId id="267" r:id="rId10"/>
    <p:sldId id="269" r:id="rId11"/>
    <p:sldId id="270" r:id="rId12"/>
    <p:sldId id="271" r:id="rId13"/>
    <p:sldId id="272" r:id="rId14"/>
    <p:sldId id="273" r:id="rId15"/>
    <p:sldId id="274" r:id="rId16"/>
    <p:sldId id="275" r:id="rId17"/>
    <p:sldId id="276" r:id="rId18"/>
    <p:sldId id="277" r:id="rId19"/>
    <p:sldId id="318" r:id="rId20"/>
    <p:sldId id="319" r:id="rId21"/>
    <p:sldId id="320" r:id="rId22"/>
    <p:sldId id="321" r:id="rId23"/>
    <p:sldId id="322" r:id="rId24"/>
    <p:sldId id="278" r:id="rId25"/>
    <p:sldId id="281" r:id="rId26"/>
    <p:sldId id="282" r:id="rId27"/>
    <p:sldId id="283" r:id="rId28"/>
    <p:sldId id="284" r:id="rId29"/>
    <p:sldId id="285" r:id="rId30"/>
    <p:sldId id="286" r:id="rId31"/>
    <p:sldId id="287" r:id="rId32"/>
    <p:sldId id="288" r:id="rId33"/>
    <p:sldId id="289" r:id="rId34"/>
    <p:sldId id="292" r:id="rId35"/>
    <p:sldId id="293" r:id="rId36"/>
    <p:sldId id="295" r:id="rId37"/>
    <p:sldId id="298" r:id="rId38"/>
    <p:sldId id="300" r:id="rId39"/>
    <p:sldId id="301" r:id="rId40"/>
    <p:sldId id="30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07" autoAdjust="0"/>
    <p:restoredTop sz="94660"/>
  </p:normalViewPr>
  <p:slideViewPr>
    <p:cSldViewPr snapToGrid="0">
      <p:cViewPr>
        <p:scale>
          <a:sx n="99" d="100"/>
          <a:sy n="99" d="100"/>
        </p:scale>
        <p:origin x="144" y="1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7B23BBDD-D2EE-4146-8591-935BFCA8A124}" type="datetimeFigureOut">
              <a:rPr lang="ar-SA" smtClean="0"/>
              <a:t>23 صفر، 1443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7D37114E-32B8-49E0-9439-ACCA16CEAC25}" type="slidenum">
              <a:rPr lang="ar-SA" smtClean="0"/>
              <a:t>‹#›</a:t>
            </a:fld>
            <a:endParaRPr lang="ar-SA"/>
          </a:p>
        </p:txBody>
      </p:sp>
    </p:spTree>
    <p:extLst>
      <p:ext uri="{BB962C8B-B14F-4D97-AF65-F5344CB8AC3E}">
        <p14:creationId xmlns:p14="http://schemas.microsoft.com/office/powerpoint/2010/main" val="8532155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0657769-D037-42E6-B23E-46C03FAB414C}" type="slidenum">
              <a:rPr lang="en-AU" altLang="ar-SA">
                <a:latin typeface="Calibri" panose="020F0502020204030204" pitchFamily="34" charset="0"/>
              </a:rPr>
              <a:pPr eaLnBrk="1" hangingPunct="1"/>
              <a:t>25</a:t>
            </a:fld>
            <a:endParaRPr lang="en-AU" altLang="ar-SA">
              <a:latin typeface="Calibri" panose="020F0502020204030204" pitchFamily="34" charset="0"/>
            </a:endParaRPr>
          </a:p>
        </p:txBody>
      </p:sp>
      <p:sp>
        <p:nvSpPr>
          <p:cNvPr id="55299" name="Rectangle 2"/>
          <p:cNvSpPr>
            <a:spLocks noGrp="1" noRot="1" noChangeAspect="1" noChangeArrowheads="1" noTextEdit="1"/>
          </p:cNvSpPr>
          <p:nvPr>
            <p:ph type="sldImg"/>
          </p:nvPr>
        </p:nvSpPr>
        <p:spPr bwMode="auto">
          <a:xfrm>
            <a:off x="393700" y="692150"/>
            <a:ext cx="6070600" cy="341630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5530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numCol="1" anchor="t" anchorCtr="0" compatLnSpc="1">
            <a:prstTxWarp prst="textNoShape">
              <a:avLst/>
            </a:prstTxWarp>
          </a:bodyPr>
          <a:lstStyle/>
          <a:p>
            <a:r>
              <a:rPr lang="en-US" altLang="ar-SA"/>
              <a:t>Two characteristics that distinguish teams from groups are the </a:t>
            </a:r>
            <a:r>
              <a:rPr lang="en-US" altLang="ar-SA" i="1"/>
              <a:t>intensity</a:t>
            </a:r>
            <a:r>
              <a:rPr lang="en-US" altLang="ar-SA"/>
              <a:t> with which team members work together and the presence of a </a:t>
            </a:r>
            <a:r>
              <a:rPr lang="en-US" altLang="ar-SA" i="1"/>
              <a:t>specific overriding team goal or objective</a:t>
            </a:r>
          </a:p>
        </p:txBody>
      </p:sp>
    </p:spTree>
    <p:extLst>
      <p:ext uri="{BB962C8B-B14F-4D97-AF65-F5344CB8AC3E}">
        <p14:creationId xmlns:p14="http://schemas.microsoft.com/office/powerpoint/2010/main" val="20477538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66EF2E2-EA27-4006-99DC-0576E0852F4F}" type="slidenum">
              <a:rPr lang="en-AU" altLang="ar-SA">
                <a:latin typeface="Calibri" panose="020F0502020204030204" pitchFamily="34" charset="0"/>
              </a:rPr>
              <a:pPr eaLnBrk="1" hangingPunct="1"/>
              <a:t>30</a:t>
            </a:fld>
            <a:endParaRPr lang="en-AU" altLang="ar-SA">
              <a:latin typeface="Calibri" panose="020F0502020204030204" pitchFamily="34" charset="0"/>
            </a:endParaRPr>
          </a:p>
        </p:txBody>
      </p:sp>
      <p:sp>
        <p:nvSpPr>
          <p:cNvPr id="56323" name="Rectangle 2"/>
          <p:cNvSpPr>
            <a:spLocks noGrp="1" noRot="1" noChangeAspect="1" noChangeArrowheads="1" noTextEdit="1"/>
          </p:cNvSpPr>
          <p:nvPr>
            <p:ph type="sldImg"/>
          </p:nvPr>
        </p:nvSpPr>
        <p:spPr bwMode="auto">
          <a:xfrm>
            <a:off x="393700" y="692150"/>
            <a:ext cx="6070600" cy="341630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563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numCol="1" anchor="t" anchorCtr="0" compatLnSpc="1">
            <a:prstTxWarp prst="textNoShape">
              <a:avLst/>
            </a:prstTxWarp>
          </a:bodyPr>
          <a:lstStyle/>
          <a:p>
            <a:pPr lvl="2"/>
            <a:r>
              <a:rPr lang="en-US" altLang="ar-SA"/>
              <a:t>Managers should empower the team and make it accountable for the innovation process.</a:t>
            </a:r>
          </a:p>
          <a:p>
            <a:r>
              <a:rPr lang="en-US" altLang="ar-SA"/>
              <a:t>Individuals rarely possess the wide variety of skills needed for successful innovation.</a:t>
            </a:r>
          </a:p>
          <a:p>
            <a:endParaRPr lang="en-US" altLang="ar-SA"/>
          </a:p>
          <a:p>
            <a:r>
              <a:rPr lang="en-US" altLang="ar-SA"/>
              <a:t>Team members can uncover each other’s flaws and balance each other’s strengths and weaknesses</a:t>
            </a:r>
          </a:p>
          <a:p>
            <a:endParaRPr lang="en-US" altLang="ar-SA"/>
          </a:p>
        </p:txBody>
      </p:sp>
    </p:spTree>
    <p:extLst>
      <p:ext uri="{BB962C8B-B14F-4D97-AF65-F5344CB8AC3E}">
        <p14:creationId xmlns:p14="http://schemas.microsoft.com/office/powerpoint/2010/main" val="4796388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FF9D87D9-C8BE-4CA9-9278-E4743966F6E2}" type="slidenum">
              <a:rPr lang="en-AU" altLang="ar-SA">
                <a:latin typeface="Calibri" panose="020F0502020204030204" pitchFamily="34" charset="0"/>
              </a:rPr>
              <a:pPr eaLnBrk="1" hangingPunct="1"/>
              <a:t>31</a:t>
            </a:fld>
            <a:endParaRPr lang="en-AU" altLang="ar-SA">
              <a:latin typeface="Calibri" panose="020F0502020204030204" pitchFamily="34" charset="0"/>
            </a:endParaRPr>
          </a:p>
        </p:txBody>
      </p:sp>
      <p:sp>
        <p:nvSpPr>
          <p:cNvPr id="57347" name="Rectangle 2"/>
          <p:cNvSpPr>
            <a:spLocks noGrp="1" noRot="1" noChangeAspect="1" noChangeArrowheads="1" noTextEdit="1"/>
          </p:cNvSpPr>
          <p:nvPr>
            <p:ph type="sldImg"/>
          </p:nvPr>
        </p:nvSpPr>
        <p:spPr bwMode="auto">
          <a:xfrm>
            <a:off x="393700" y="692150"/>
            <a:ext cx="6070600" cy="341630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573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numCol="1" anchor="t" anchorCtr="0" compatLnSpc="1">
            <a:prstTxWarp prst="textNoShape">
              <a:avLst/>
            </a:prstTxWarp>
          </a:bodyPr>
          <a:lstStyle/>
          <a:p>
            <a:endParaRPr lang="ar-SA" altLang="ar-SA"/>
          </a:p>
        </p:txBody>
      </p:sp>
    </p:spTree>
    <p:extLst>
      <p:ext uri="{BB962C8B-B14F-4D97-AF65-F5344CB8AC3E}">
        <p14:creationId xmlns:p14="http://schemas.microsoft.com/office/powerpoint/2010/main" val="15752710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5E221EE-AEB1-4035-BDFB-0934A9241C72}" type="slidenum">
              <a:rPr lang="en-AU" altLang="ar-SA">
                <a:latin typeface="Calibri" panose="020F0502020204030204" pitchFamily="34" charset="0"/>
              </a:rPr>
              <a:pPr eaLnBrk="1" hangingPunct="1"/>
              <a:t>33</a:t>
            </a:fld>
            <a:endParaRPr lang="en-AU" altLang="ar-SA">
              <a:latin typeface="Calibri" panose="020F0502020204030204" pitchFamily="34" charset="0"/>
            </a:endParaRPr>
          </a:p>
        </p:txBody>
      </p:sp>
      <p:sp>
        <p:nvSpPr>
          <p:cNvPr id="58371" name="Rectangle 2"/>
          <p:cNvSpPr>
            <a:spLocks noGrp="1" noRot="1" noChangeAspect="1" noChangeArrowheads="1" noTextEdit="1"/>
          </p:cNvSpPr>
          <p:nvPr>
            <p:ph type="sldImg"/>
          </p:nvPr>
        </p:nvSpPr>
        <p:spPr bwMode="auto">
          <a:xfrm>
            <a:off x="393700" y="692150"/>
            <a:ext cx="6070600" cy="341630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583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numCol="1" anchor="t" anchorCtr="0" compatLnSpc="1">
            <a:prstTxWarp prst="textNoShape">
              <a:avLst/>
            </a:prstTxWarp>
          </a:bodyPr>
          <a:lstStyle/>
          <a:p>
            <a:endParaRPr lang="ar-SA" altLang="ar-SA"/>
          </a:p>
        </p:txBody>
      </p:sp>
    </p:spTree>
    <p:extLst>
      <p:ext uri="{BB962C8B-B14F-4D97-AF65-F5344CB8AC3E}">
        <p14:creationId xmlns:p14="http://schemas.microsoft.com/office/powerpoint/2010/main" val="21137718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ar-SA"/>
              <a:t>Keys to effective self managed teams:</a:t>
            </a:r>
          </a:p>
          <a:p>
            <a:r>
              <a:rPr lang="en-US" altLang="ar-SA"/>
              <a:t>Give the team enough responsibility and autonomy to be self-managing.</a:t>
            </a:r>
          </a:p>
          <a:p>
            <a:r>
              <a:rPr lang="en-US" altLang="ar-SA"/>
              <a:t>The team’s task should be complex enough to include many different steps.</a:t>
            </a:r>
          </a:p>
          <a:p>
            <a:r>
              <a:rPr lang="en-US" altLang="ar-SA"/>
              <a:t>Select members carefully for their diversity, skills, and enthusiasm.</a:t>
            </a:r>
          </a:p>
          <a:p>
            <a:r>
              <a:rPr lang="en-US" altLang="ar-SA"/>
              <a:t>Keys to effective self managed teams:</a:t>
            </a:r>
          </a:p>
          <a:p>
            <a:r>
              <a:rPr lang="en-US" altLang="ar-SA"/>
              <a:t>Managers should guide and coach, not supervise.</a:t>
            </a:r>
          </a:p>
          <a:p>
            <a:r>
              <a:rPr lang="en-US" altLang="ar-SA"/>
              <a:t>Determine training needs and be sure it is provided.</a:t>
            </a:r>
          </a:p>
          <a:p>
            <a:endParaRPr lang="en-US" altLang="ar-SA"/>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E3AFD49-5A74-403E-8329-672924298C94}" type="slidenum">
              <a:rPr lang="en-US" altLang="ar-SA">
                <a:latin typeface="Calibri" panose="020F0502020204030204" pitchFamily="34" charset="0"/>
              </a:rPr>
              <a:pPr eaLnBrk="1" hangingPunct="1"/>
              <a:t>36</a:t>
            </a:fld>
            <a:endParaRPr lang="en-US" altLang="ar-SA">
              <a:latin typeface="Calibri" panose="020F0502020204030204" pitchFamily="34" charset="0"/>
            </a:endParaRPr>
          </a:p>
        </p:txBody>
      </p:sp>
    </p:spTree>
    <p:extLst>
      <p:ext uri="{BB962C8B-B14F-4D97-AF65-F5344CB8AC3E}">
        <p14:creationId xmlns:p14="http://schemas.microsoft.com/office/powerpoint/2010/main" val="9521504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AE28D7D-C14C-45BF-8B50-07355865EC75}" type="slidenum">
              <a:rPr lang="en-AU" altLang="ar-SA">
                <a:latin typeface="Calibri" panose="020F0502020204030204" pitchFamily="34" charset="0"/>
              </a:rPr>
              <a:pPr eaLnBrk="1" hangingPunct="1"/>
              <a:t>40</a:t>
            </a:fld>
            <a:endParaRPr lang="en-AU" altLang="ar-SA">
              <a:latin typeface="Calibri" panose="020F0502020204030204" pitchFamily="34" charset="0"/>
            </a:endParaRPr>
          </a:p>
        </p:txBody>
      </p:sp>
      <p:sp>
        <p:nvSpPr>
          <p:cNvPr id="63491" name="Rectangle 2"/>
          <p:cNvSpPr>
            <a:spLocks noGrp="1" noRot="1" noChangeAspect="1" noChangeArrowheads="1" noTextEdit="1"/>
          </p:cNvSpPr>
          <p:nvPr>
            <p:ph type="sldImg"/>
          </p:nvPr>
        </p:nvSpPr>
        <p:spPr bwMode="auto">
          <a:xfrm>
            <a:off x="393700" y="692150"/>
            <a:ext cx="6070600" cy="341630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6349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numCol="1" anchor="t" anchorCtr="0" compatLnSpc="1">
            <a:prstTxWarp prst="textNoShape">
              <a:avLst/>
            </a:prstTxWarp>
          </a:bodyPr>
          <a:lstStyle/>
          <a:p>
            <a:pPr lvl="2"/>
            <a:r>
              <a:rPr lang="en-US" altLang="ar-SA"/>
              <a:t>In cross-functional teams, members are expected to perform roles in their specialty.</a:t>
            </a:r>
          </a:p>
          <a:p>
            <a:pPr lvl="2"/>
            <a:r>
              <a:rPr lang="en-US" altLang="ar-SA"/>
              <a:t>Managers should clearly describe expected roles to group members when they are assigned to the group.</a:t>
            </a:r>
          </a:p>
          <a:p>
            <a:pPr lvl="2"/>
            <a:r>
              <a:rPr lang="en-US" altLang="ar-SA"/>
              <a:t>Role-making occurs as workers take on more responsibility in their roles as group members.</a:t>
            </a:r>
          </a:p>
          <a:p>
            <a:pPr lvl="2"/>
            <a:r>
              <a:rPr lang="en-US" altLang="ar-SA"/>
              <a:t>Self-managed teams may assign the roles to members themselves.</a:t>
            </a:r>
          </a:p>
          <a:p>
            <a:endParaRPr lang="en-US" altLang="ar-SA"/>
          </a:p>
        </p:txBody>
      </p:sp>
    </p:spTree>
    <p:extLst>
      <p:ext uri="{BB962C8B-B14F-4D97-AF65-F5344CB8AC3E}">
        <p14:creationId xmlns:p14="http://schemas.microsoft.com/office/powerpoint/2010/main" val="428763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9/30/21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838200" y="365125"/>
            <a:ext cx="10439400" cy="1325563"/>
          </a:xfrm>
          <a:ln>
            <a:solidFill>
              <a:schemeClr val="tx1"/>
            </a:solidFill>
          </a:ln>
        </p:spPr>
        <p:txBody>
          <a:bodyPr/>
          <a:lstStyle>
            <a:lvl1pPr algn="ctr">
              <a:defRPr sz="3600" b="1">
                <a:solidFill>
                  <a:schemeClr val="tx1"/>
                </a:solidFill>
                <a:latin typeface="Arial Black" panose="020B0A040201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ln>
            <a:solidFill>
              <a:schemeClr val="tx1"/>
            </a:solidFill>
          </a:ln>
        </p:spPr>
        <p:txBody>
          <a:bodyPr anchor="ctr"/>
          <a:lstStyle>
            <a:lvl1pPr>
              <a:defRPr b="1"/>
            </a:lvl1pPr>
            <a:lvl2pPr>
              <a:defRPr b="1"/>
            </a:lvl2pPr>
            <a:lvl3pPr>
              <a:defRPr b="1"/>
            </a:lvl3pPr>
            <a:lvl4pPr>
              <a:defRPr b="1"/>
            </a:lvl4pPr>
            <a:lvl5pPr>
              <a:defRPr b="1"/>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9/30/21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p:cNvPicPr>
            <a:picLocks noChangeAspect="1"/>
          </p:cNvPicPr>
          <p:nvPr userDrawn="1"/>
        </p:nvPicPr>
        <p:blipFill>
          <a:blip r:embed="rId2"/>
          <a:stretch>
            <a:fillRect/>
          </a:stretch>
        </p:blipFill>
        <p:spPr>
          <a:xfrm>
            <a:off x="11353800" y="2225"/>
            <a:ext cx="819548" cy="725799"/>
          </a:xfrm>
          <a:prstGeom prst="rect">
            <a:avLst/>
          </a:prstGeom>
          <a:ln>
            <a:solidFill>
              <a:schemeClr val="tx1"/>
            </a:solidFill>
          </a:ln>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9/30/21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9/30/21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9/30/21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9/30/21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9/30/21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9/30/21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9/30/21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9/30/21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9/30/21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9/30/21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rPr>
              <a:t>Project</a:t>
            </a:r>
            <a:r>
              <a:rPr lang="en-US" sz="5400" b="0" dirty="0"/>
              <a:t> </a:t>
            </a:r>
            <a:r>
              <a:rPr lang="en-US" sz="5400">
                <a:solidFill>
                  <a:schemeClr val="bg1"/>
                </a:solidFill>
              </a:rPr>
              <a:t>Feasibility Study</a:t>
            </a:r>
            <a:br>
              <a:rPr lang="en-US" b="1" dirty="0">
                <a:solidFill>
                  <a:schemeClr val="bg1"/>
                </a:solidFill>
                <a:latin typeface="+mn-lt"/>
              </a:rPr>
            </a:br>
            <a:r>
              <a:rPr lang="en-US" sz="2800" b="1" dirty="0">
                <a:solidFill>
                  <a:schemeClr val="bg1"/>
                </a:solidFill>
                <a:latin typeface="+mn-lt"/>
              </a:rPr>
              <a:t>Lecture 5</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spcBef>
                <a:spcPct val="0"/>
              </a:spcBef>
            </a:pPr>
            <a:r>
              <a:rPr lang="en-US" sz="2800" b="1" dirty="0">
                <a:solidFill>
                  <a:schemeClr val="bg1"/>
                </a:solidFill>
                <a:ea typeface="+mj-ea"/>
                <a:cs typeface="+mj-cs"/>
              </a:rPr>
              <a:t>PMG201 </a:t>
            </a:r>
          </a:p>
          <a:p>
            <a:pPr algn="l">
              <a:spcBef>
                <a:spcPct val="0"/>
              </a:spcBef>
            </a:pPr>
            <a:r>
              <a:rPr lang="en-US" sz="2800" b="1" dirty="0">
                <a:solidFill>
                  <a:schemeClr val="bg1"/>
                </a:solidFill>
                <a:ea typeface="+mj-ea"/>
                <a:cs typeface="+mj-cs"/>
              </a:rPr>
              <a:t>THE MANAGER, THE ORGANIZATION, AND THE TEAM</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chemeClr val="bg1"/>
                </a:solidFill>
              </a:rPr>
              <a:t>Everyone’s Smart</a:t>
            </a:r>
            <a:br>
              <a:rPr lang="en-US" sz="3000" b="1" dirty="0">
                <a:solidFill>
                  <a:schemeClr val="bg1"/>
                </a:solidFill>
              </a:rPr>
            </a:br>
            <a:r>
              <a:rPr lang="en-US" sz="3000" b="1" dirty="0">
                <a:solidFill>
                  <a:schemeClr val="bg1"/>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400" dirty="0">
                <a:solidFill>
                  <a:srgbClr val="FF0000"/>
                </a:solidFill>
              </a:rPr>
              <a:t>Out line</a:t>
            </a:r>
          </a:p>
        </p:txBody>
      </p:sp>
      <p:sp>
        <p:nvSpPr>
          <p:cNvPr id="3" name="Content Placeholder 2"/>
          <p:cNvSpPr>
            <a:spLocks noGrp="1"/>
          </p:cNvSpPr>
          <p:nvPr>
            <p:ph idx="1"/>
          </p:nvPr>
        </p:nvSpPr>
        <p:spPr>
          <a:ln>
            <a:solidFill>
              <a:schemeClr val="tx1"/>
            </a:solidFill>
          </a:ln>
        </p:spPr>
        <p:txBody>
          <a:bodyPr anchor="t">
            <a:normAutofit lnSpcReduction="10000"/>
          </a:bodyPr>
          <a:lstStyle/>
          <a:p>
            <a:pPr algn="just">
              <a:buFont typeface="Wingdings" panose="05000000000000000000" pitchFamily="2" charset="2"/>
              <a:buChar char="q"/>
            </a:pPr>
            <a:r>
              <a:rPr lang="en-US" dirty="0">
                <a:solidFill>
                  <a:srgbClr val="FF0000"/>
                </a:solidFill>
                <a:latin typeface="Arial Black" panose="020B0A04020102020204" pitchFamily="34" charset="0"/>
              </a:rPr>
              <a:t>THE MANAGER, THE ORGANIZATION, AND THE TEAM</a:t>
            </a:r>
          </a:p>
          <a:p>
            <a:pPr marL="514350" indent="-514350" algn="just">
              <a:buAutoNum type="arabicPeriod"/>
            </a:pPr>
            <a:r>
              <a:rPr lang="en-US" b="1" dirty="0"/>
              <a:t>The PM’s Roles</a:t>
            </a:r>
          </a:p>
          <a:p>
            <a:pPr marL="514350" indent="-514350" algn="just">
              <a:buAutoNum type="arabicPeriod"/>
            </a:pPr>
            <a:r>
              <a:rPr lang="en-US" b="1" dirty="0"/>
              <a:t>The PM’s Responsibilities to the Project</a:t>
            </a:r>
          </a:p>
          <a:p>
            <a:pPr marL="514350" indent="-514350" algn="just">
              <a:buAutoNum type="arabicPeriod"/>
            </a:pPr>
            <a:r>
              <a:rPr lang="en-US" b="1" dirty="0"/>
              <a:t>Selection of a Project Manager</a:t>
            </a:r>
          </a:p>
          <a:p>
            <a:pPr marL="514350" indent="-514350" algn="just">
              <a:buAutoNum type="arabicPeriod"/>
            </a:pPr>
            <a:r>
              <a:rPr lang="en-US" b="1" dirty="0"/>
              <a:t>Project Management as a Profession </a:t>
            </a:r>
          </a:p>
          <a:p>
            <a:pPr marL="514350" indent="-514350" algn="just">
              <a:buAutoNum type="arabicPeriod"/>
            </a:pPr>
            <a:r>
              <a:rPr lang="en-US" b="1" dirty="0"/>
              <a:t>Fitting Projects Into the Parent Organization</a:t>
            </a:r>
          </a:p>
          <a:p>
            <a:pPr marL="514350" indent="-514350" algn="just">
              <a:buAutoNum type="arabicPeriod"/>
            </a:pPr>
            <a:r>
              <a:rPr lang="en-US" b="1" dirty="0"/>
              <a:t>The Project Team</a:t>
            </a:r>
          </a:p>
          <a:p>
            <a:pPr algn="just">
              <a:buFont typeface="Wingdings" panose="05000000000000000000" pitchFamily="2" charset="2"/>
              <a:buChar char="q"/>
            </a:pPr>
            <a:r>
              <a:rPr lang="en-US" dirty="0">
                <a:solidFill>
                  <a:srgbClr val="FF0000"/>
                </a:solidFill>
                <a:latin typeface="Arial Black" panose="020B0A04020102020204" pitchFamily="34" charset="0"/>
              </a:rPr>
              <a:t>Effective Team Management</a:t>
            </a:r>
            <a:endParaRPr lang="en-US" dirty="0">
              <a:solidFill>
                <a:srgbClr val="FF0000"/>
              </a:solidFill>
            </a:endParaRPr>
          </a:p>
          <a:p>
            <a:pPr marL="514350" indent="-514350" algn="just">
              <a:buAutoNum type="arabicPeriod"/>
            </a:pPr>
            <a:endParaRPr lang="en-US" b="1" dirty="0"/>
          </a:p>
        </p:txBody>
      </p:sp>
      <p:pic>
        <p:nvPicPr>
          <p:cNvPr id="4" name="Picture 3"/>
          <p:cNvPicPr>
            <a:picLocks noChangeAspect="1"/>
          </p:cNvPicPr>
          <p:nvPr/>
        </p:nvPicPr>
        <p:blipFill>
          <a:blip r:embed="rId2"/>
          <a:stretch>
            <a:fillRect/>
          </a:stretch>
        </p:blipFill>
        <p:spPr>
          <a:xfrm>
            <a:off x="11092543" y="365125"/>
            <a:ext cx="819548" cy="725799"/>
          </a:xfrm>
          <a:prstGeom prst="rect">
            <a:avLst/>
          </a:prstGeom>
          <a:ln>
            <a:solidFill>
              <a:schemeClr val="tx1"/>
            </a:solidFill>
          </a:ln>
        </p:spPr>
      </p:pic>
    </p:spTree>
    <p:extLst>
      <p:ext uri="{BB962C8B-B14F-4D97-AF65-F5344CB8AC3E}">
        <p14:creationId xmlns:p14="http://schemas.microsoft.com/office/powerpoint/2010/main" val="30570279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FF0000"/>
                </a:solidFill>
              </a:rPr>
              <a:t>1- THE PM ’ S ROLES</a:t>
            </a:r>
            <a:endParaRPr lang="ar-SA" dirty="0">
              <a:solidFill>
                <a:srgbClr val="FF0000"/>
              </a:solidFill>
            </a:endParaRPr>
          </a:p>
        </p:txBody>
      </p:sp>
      <p:sp>
        <p:nvSpPr>
          <p:cNvPr id="3" name="Content Placeholder 2"/>
          <p:cNvSpPr>
            <a:spLocks noGrp="1"/>
          </p:cNvSpPr>
          <p:nvPr>
            <p:ph idx="1"/>
          </p:nvPr>
        </p:nvSpPr>
        <p:spPr/>
        <p:txBody>
          <a:bodyPr anchor="ctr"/>
          <a:lstStyle/>
          <a:p>
            <a:r>
              <a:rPr lang="en-US" b="1" dirty="0"/>
              <a:t>Once a project has been selected, the next step is for senior management to choose a project manager (PM). It is the PM ’ s job to make sure that the project is properly planned, implemented, and completed</a:t>
            </a:r>
            <a:endParaRPr lang="ar-SA" b="1" dirty="0"/>
          </a:p>
        </p:txBody>
      </p:sp>
    </p:spTree>
    <p:extLst>
      <p:ext uri="{BB962C8B-B14F-4D97-AF65-F5344CB8AC3E}">
        <p14:creationId xmlns:p14="http://schemas.microsoft.com/office/powerpoint/2010/main" val="34795654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THE PM ’ S ROLES</a:t>
            </a:r>
            <a:endParaRPr lang="ar-SA" sz="4000" dirty="0"/>
          </a:p>
        </p:txBody>
      </p:sp>
      <p:sp>
        <p:nvSpPr>
          <p:cNvPr id="3" name="Content Placeholder 2"/>
          <p:cNvSpPr>
            <a:spLocks noGrp="1"/>
          </p:cNvSpPr>
          <p:nvPr>
            <p:ph idx="1"/>
          </p:nvPr>
        </p:nvSpPr>
        <p:spPr>
          <a:ln>
            <a:solidFill>
              <a:schemeClr val="tx1"/>
            </a:solidFill>
          </a:ln>
        </p:spPr>
        <p:txBody>
          <a:bodyPr anchor="ctr">
            <a:normAutofit/>
          </a:bodyPr>
          <a:lstStyle/>
          <a:p>
            <a:r>
              <a:rPr lang="en-US" b="1" dirty="0"/>
              <a:t>The PM is a facilitator, unlike the traditional manager who is a supervisor. The PM must adopt the systems approach to making decisions and managing projects. Trying to optimize each part of a project, sub optimization, does not produce an optimized project. Multiple communication paths exist in any project, and some paths bypass the PM, causing problems. Much project communication takes place in meetings that may be run effectively if some simple rules are followed. In virtual projects much communication is via high technology channels. Above all, the PM must keep senior management informed about the current state of the project.</a:t>
            </a:r>
            <a:endParaRPr lang="ar-SA" b="1" dirty="0"/>
          </a:p>
        </p:txBody>
      </p:sp>
    </p:spTree>
    <p:extLst>
      <p:ext uri="{BB962C8B-B14F-4D97-AF65-F5344CB8AC3E}">
        <p14:creationId xmlns:p14="http://schemas.microsoft.com/office/powerpoint/2010/main" val="1230666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latin typeface="Arial Black" panose="020B0A04020102020204" pitchFamily="34" charset="0"/>
              </a:rPr>
              <a:t>THE PM ’ S ROLES</a:t>
            </a:r>
            <a:endParaRPr lang="ar-SA" sz="4000" dirty="0">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lstStyle/>
          <a:p>
            <a:r>
              <a:rPr lang="en-US" dirty="0"/>
              <a:t>Facilitator</a:t>
            </a:r>
          </a:p>
          <a:p>
            <a:r>
              <a:rPr lang="en-US" dirty="0"/>
              <a:t>Communicator</a:t>
            </a:r>
          </a:p>
          <a:p>
            <a:r>
              <a:rPr lang="en-US" dirty="0"/>
              <a:t>Virtual Project Manager</a:t>
            </a:r>
          </a:p>
          <a:p>
            <a:r>
              <a:rPr lang="en-US" dirty="0"/>
              <a:t>Meetings, Convener and Chair</a:t>
            </a:r>
            <a:endParaRPr lang="ar-SA" dirty="0"/>
          </a:p>
        </p:txBody>
      </p:sp>
    </p:spTree>
    <p:extLst>
      <p:ext uri="{BB962C8B-B14F-4D97-AF65-F5344CB8AC3E}">
        <p14:creationId xmlns:p14="http://schemas.microsoft.com/office/powerpoint/2010/main" val="36971105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8571" y="365125"/>
            <a:ext cx="9742716" cy="712561"/>
          </a:xfrm>
        </p:spPr>
        <p:txBody>
          <a:bodyPr>
            <a:normAutofit fontScale="90000"/>
          </a:bodyPr>
          <a:lstStyle/>
          <a:p>
            <a:br>
              <a:rPr lang="en-US" altLang="ar-SA" dirty="0"/>
            </a:br>
            <a:r>
              <a:rPr lang="en-US" altLang="ar-SA" dirty="0"/>
              <a:t>PM’s Role in Procurement</a:t>
            </a:r>
            <a:br>
              <a:rPr lang="en-US" altLang="ar-SA" dirty="0"/>
            </a:br>
            <a:endParaRPr lang="ar-SA" dirty="0"/>
          </a:p>
        </p:txBody>
      </p:sp>
      <p:sp>
        <p:nvSpPr>
          <p:cNvPr id="3" name="Content Placeholder 2"/>
          <p:cNvSpPr>
            <a:spLocks noGrp="1"/>
          </p:cNvSpPr>
          <p:nvPr>
            <p:ph idx="1"/>
          </p:nvPr>
        </p:nvSpPr>
        <p:spPr>
          <a:xfrm>
            <a:off x="838199" y="1230086"/>
            <a:ext cx="10874829" cy="4946877"/>
          </a:xfrm>
        </p:spPr>
        <p:txBody>
          <a:bodyPr>
            <a:normAutofit/>
          </a:bodyPr>
          <a:lstStyle/>
          <a:p>
            <a:pPr>
              <a:spcBef>
                <a:spcPct val="50000"/>
              </a:spcBef>
              <a:buSzPct val="50000"/>
              <a:buBlip>
                <a:blip r:embed="rId2"/>
              </a:buBlip>
            </a:pPr>
            <a:r>
              <a:rPr lang="en-US" altLang="ar-SA" sz="1600" dirty="0">
                <a:latin typeface="Arial" panose="020B0604020202020204" pitchFamily="34" charset="0"/>
              </a:rPr>
              <a:t>Know the procurement process; seek support early from specialists in contracting, purchasing, law, and technical disciplines.</a:t>
            </a:r>
          </a:p>
          <a:p>
            <a:pPr>
              <a:spcBef>
                <a:spcPct val="50000"/>
              </a:spcBef>
              <a:buSzPct val="50000"/>
              <a:buBlip>
                <a:blip r:embed="rId2"/>
              </a:buBlip>
            </a:pPr>
            <a:r>
              <a:rPr lang="en-US" altLang="ar-SA" sz="1600" dirty="0">
                <a:latin typeface="Arial" panose="020B0604020202020204" pitchFamily="34" charset="0"/>
              </a:rPr>
              <a:t>Involvement should begin at the start of the procurement process</a:t>
            </a:r>
          </a:p>
          <a:p>
            <a:pPr>
              <a:spcBef>
                <a:spcPct val="50000"/>
              </a:spcBef>
              <a:buSzPct val="50000"/>
              <a:buBlip>
                <a:blip r:embed="rId2"/>
              </a:buBlip>
            </a:pPr>
            <a:r>
              <a:rPr lang="en-US" altLang="ar-SA" sz="1600" dirty="0">
                <a:latin typeface="Arial" panose="020B0604020202020204" pitchFamily="34" charset="0"/>
              </a:rPr>
              <a:t>Understand contract terms and conditions</a:t>
            </a:r>
          </a:p>
          <a:p>
            <a:pPr>
              <a:spcBef>
                <a:spcPct val="50000"/>
              </a:spcBef>
              <a:buSzPct val="50000"/>
              <a:buBlip>
                <a:blip r:embed="rId2"/>
              </a:buBlip>
            </a:pPr>
            <a:r>
              <a:rPr lang="en-US" altLang="ar-SA" sz="1600" dirty="0">
                <a:latin typeface="Arial" panose="020B0604020202020204" pitchFamily="34" charset="0"/>
              </a:rPr>
              <a:t>Ensure the contract contains all project management requirements and scope for the product or services being procured.</a:t>
            </a:r>
          </a:p>
          <a:p>
            <a:pPr>
              <a:spcBef>
                <a:spcPct val="50000"/>
              </a:spcBef>
              <a:buSzPct val="50000"/>
              <a:buBlip>
                <a:blip r:embed="rId2"/>
              </a:buBlip>
            </a:pPr>
            <a:r>
              <a:rPr lang="en-US" altLang="ar-SA" sz="1600" dirty="0">
                <a:latin typeface="Arial" panose="020B0604020202020204" pitchFamily="34" charset="0"/>
              </a:rPr>
              <a:t>Identify risks and incorporate ways to avoid, mitigate, transfer to seller, or share the potential risk within the contract.</a:t>
            </a:r>
          </a:p>
          <a:p>
            <a:pPr>
              <a:spcBef>
                <a:spcPct val="50000"/>
              </a:spcBef>
              <a:buSzPct val="50000"/>
              <a:buBlip>
                <a:blip r:embed="rId2"/>
              </a:buBlip>
            </a:pPr>
            <a:r>
              <a:rPr lang="en-US" altLang="ar-SA" sz="1600" dirty="0">
                <a:latin typeface="Arial" panose="020B0604020202020204" pitchFamily="34" charset="0"/>
              </a:rPr>
              <a:t>Fit the schedule for completion of the procurement process into the schedule for the project</a:t>
            </a:r>
          </a:p>
          <a:p>
            <a:pPr>
              <a:spcBef>
                <a:spcPct val="50000"/>
              </a:spcBef>
              <a:buSzPct val="50000"/>
              <a:buBlip>
                <a:blip r:embed="rId2"/>
              </a:buBlip>
            </a:pPr>
            <a:r>
              <a:rPr lang="en-US" altLang="ar-SA" sz="1600" dirty="0">
                <a:latin typeface="Arial" panose="020B0604020202020204" pitchFamily="34" charset="0"/>
              </a:rPr>
              <a:t>Be engaged during contract negotiation to establish a relationships with the seller.</a:t>
            </a:r>
          </a:p>
          <a:p>
            <a:pPr>
              <a:spcBef>
                <a:spcPct val="50000"/>
              </a:spcBef>
              <a:buSzPct val="50000"/>
              <a:buBlip>
                <a:blip r:embed="rId2"/>
              </a:buBlip>
            </a:pPr>
            <a:r>
              <a:rPr lang="en-US" altLang="ar-SA" sz="1600" dirty="0">
                <a:latin typeface="Arial" panose="020B0604020202020204" pitchFamily="34" charset="0"/>
              </a:rPr>
              <a:t>Manage the entire project, not just the contract statement of work</a:t>
            </a:r>
          </a:p>
          <a:p>
            <a:pPr>
              <a:spcBef>
                <a:spcPct val="50000"/>
              </a:spcBef>
              <a:buSzPct val="50000"/>
              <a:buBlip>
                <a:blip r:embed="rId2"/>
              </a:buBlip>
            </a:pPr>
            <a:r>
              <a:rPr lang="en-US" altLang="ar-SA" sz="1600" dirty="0">
                <a:latin typeface="Arial" panose="020B0604020202020204" pitchFamily="34" charset="0"/>
              </a:rPr>
              <a:t>Work with the contract or procurement manager to manage contract change control</a:t>
            </a:r>
          </a:p>
          <a:p>
            <a:pPr>
              <a:lnSpc>
                <a:spcPct val="80000"/>
              </a:lnSpc>
              <a:spcBef>
                <a:spcPct val="20000"/>
              </a:spcBef>
              <a:buFontTx/>
              <a:buChar char="•"/>
            </a:pPr>
            <a:endParaRPr lang="en-US" altLang="ar-SA" sz="1600" dirty="0">
              <a:latin typeface="Arial" panose="020B0604020202020204" pitchFamily="34" charset="0"/>
            </a:endParaRPr>
          </a:p>
          <a:p>
            <a:endParaRPr lang="ar-SA" sz="1600" dirty="0"/>
          </a:p>
        </p:txBody>
      </p:sp>
    </p:spTree>
    <p:extLst>
      <p:ext uri="{BB962C8B-B14F-4D97-AF65-F5344CB8AC3E}">
        <p14:creationId xmlns:p14="http://schemas.microsoft.com/office/powerpoint/2010/main" val="8469508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a:solidFill>
                  <a:srgbClr val="FF0000"/>
                </a:solidFill>
                <a:latin typeface="Arial Black" panose="020B0A04020102020204" pitchFamily="34" charset="0"/>
              </a:rPr>
              <a:t>2- THE PM ’ S RESPONSIBILITIES TO THE PROJECT</a:t>
            </a:r>
            <a:endParaRPr lang="ar-SA" sz="2800" dirty="0">
              <a:solidFill>
                <a:srgbClr val="FF0000"/>
              </a:solidFill>
              <a:latin typeface="Arial Black" panose="020B0A04020102020204" pitchFamily="34" charset="0"/>
            </a:endParaRPr>
          </a:p>
        </p:txBody>
      </p:sp>
      <p:sp>
        <p:nvSpPr>
          <p:cNvPr id="3" name="Content Placeholder 2"/>
          <p:cNvSpPr>
            <a:spLocks noGrp="1"/>
          </p:cNvSpPr>
          <p:nvPr>
            <p:ph idx="1"/>
          </p:nvPr>
        </p:nvSpPr>
        <p:spPr/>
        <p:txBody>
          <a:bodyPr anchor="ctr"/>
          <a:lstStyle/>
          <a:p>
            <a:r>
              <a:rPr lang="en-US" b="1" dirty="0"/>
              <a:t>The PM has three overriding responsibilities to the project. First is the acquisition of resources and personnel. Second is dealing with the obstacles that arise during the course of the project. Third is exercising the leadership needed to bring the project to a successful conclusion and making the trade - offs necessary to do so.</a:t>
            </a:r>
            <a:endParaRPr lang="ar-SA" b="1" dirty="0"/>
          </a:p>
        </p:txBody>
      </p:sp>
    </p:spTree>
    <p:extLst>
      <p:ext uri="{BB962C8B-B14F-4D97-AF65-F5344CB8AC3E}">
        <p14:creationId xmlns:p14="http://schemas.microsoft.com/office/powerpoint/2010/main" val="597532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a:t>THE PM ’ S RESPONSIBILITIES TO THE PROJECT con… </a:t>
            </a:r>
            <a:endParaRPr lang="ar-SA" sz="2800" dirty="0"/>
          </a:p>
        </p:txBody>
      </p:sp>
      <p:sp>
        <p:nvSpPr>
          <p:cNvPr id="3" name="Content Placeholder 2"/>
          <p:cNvSpPr>
            <a:spLocks noGrp="1"/>
          </p:cNvSpPr>
          <p:nvPr>
            <p:ph idx="1"/>
          </p:nvPr>
        </p:nvSpPr>
        <p:spPr/>
        <p:txBody>
          <a:bodyPr anchor="ctr">
            <a:normAutofit/>
          </a:bodyPr>
          <a:lstStyle/>
          <a:p>
            <a:r>
              <a:rPr lang="en-US" b="1" dirty="0"/>
              <a:t>The PM is responsible for acquiring the human and material resources needed by the project. The PM is also responsible for exercising leadership, fi re fighting, and dealing with obstacles that impede the project ’ s progress. Finally, the PM is responsible for making the trade - offs between budget, schedule, and scope that are needed to ensure project success. To be successful at meeting this responsibilities, the PM must be skilled at negotiation, conflict resolution, and persuasion.</a:t>
            </a:r>
            <a:endParaRPr lang="ar-SA" b="1" dirty="0"/>
          </a:p>
        </p:txBody>
      </p:sp>
    </p:spTree>
    <p:extLst>
      <p:ext uri="{BB962C8B-B14F-4D97-AF65-F5344CB8AC3E}">
        <p14:creationId xmlns:p14="http://schemas.microsoft.com/office/powerpoint/2010/main" val="276968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a:t>THE PM ’ S RESPONSIBILITIES TO THE PROJECT </a:t>
            </a:r>
            <a:r>
              <a:rPr lang="en-US" sz="2800" dirty="0" err="1"/>
              <a:t>cont</a:t>
            </a:r>
            <a:r>
              <a:rPr lang="en-US" sz="2800" dirty="0"/>
              <a:t>… </a:t>
            </a:r>
            <a:endParaRPr lang="ar-SA" sz="2800" dirty="0"/>
          </a:p>
        </p:txBody>
      </p:sp>
      <p:sp>
        <p:nvSpPr>
          <p:cNvPr id="3" name="Content Placeholder 2"/>
          <p:cNvSpPr>
            <a:spLocks noGrp="1"/>
          </p:cNvSpPr>
          <p:nvPr>
            <p:ph idx="1"/>
          </p:nvPr>
        </p:nvSpPr>
        <p:spPr/>
        <p:txBody>
          <a:bodyPr>
            <a:normAutofit/>
          </a:bodyPr>
          <a:lstStyle/>
          <a:p>
            <a:r>
              <a:rPr lang="en-US" sz="3200" dirty="0"/>
              <a:t>Fighting Fires and Obstacles</a:t>
            </a:r>
          </a:p>
          <a:p>
            <a:r>
              <a:rPr lang="en-US" sz="3200" dirty="0"/>
              <a:t>Leadership and Making Trade – Offs</a:t>
            </a:r>
          </a:p>
          <a:p>
            <a:r>
              <a:rPr lang="en-US" sz="3200" dirty="0"/>
              <a:t>Negotiation, Conflict Resolution, and Persuasion</a:t>
            </a:r>
            <a:endParaRPr lang="ar-SA" sz="3200" dirty="0"/>
          </a:p>
        </p:txBody>
      </p:sp>
    </p:spTree>
    <p:extLst>
      <p:ext uri="{BB962C8B-B14F-4D97-AF65-F5344CB8AC3E}">
        <p14:creationId xmlns:p14="http://schemas.microsoft.com/office/powerpoint/2010/main" val="2471136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0" dirty="0">
                <a:solidFill>
                  <a:srgbClr val="FF0000"/>
                </a:solidFill>
              </a:rPr>
              <a:t>3- SELECTION OF A PROJECT MANAGER</a:t>
            </a:r>
            <a:endParaRPr lang="ar-SA" sz="3200" dirty="0">
              <a:solidFill>
                <a:srgbClr val="FF0000"/>
              </a:solidFill>
            </a:endParaRPr>
          </a:p>
        </p:txBody>
      </p:sp>
      <p:sp>
        <p:nvSpPr>
          <p:cNvPr id="3" name="Content Placeholder 2"/>
          <p:cNvSpPr>
            <a:spLocks noGrp="1"/>
          </p:cNvSpPr>
          <p:nvPr>
            <p:ph idx="1"/>
          </p:nvPr>
        </p:nvSpPr>
        <p:spPr/>
        <p:txBody>
          <a:bodyPr>
            <a:normAutofit/>
          </a:bodyPr>
          <a:lstStyle/>
          <a:p>
            <a:r>
              <a:rPr lang="en-US" dirty="0"/>
              <a:t>A note to senior management: It is rarely a good idea to select a project manager from a list of engineers (or other technical specialists) who can be spared from their current jobs at the moment. Unfortunately, in many firms this appears to be the primary criterion for choice. We do not argue that current availability is not one among several appropriate criteria, but that it is only one of several — and never the most important. Neither does the list of criteria begin with “ Can leap over tall buildings with a single bound. ”</a:t>
            </a:r>
            <a:endParaRPr lang="ar-SA" dirty="0"/>
          </a:p>
        </p:txBody>
      </p:sp>
    </p:spTree>
    <p:extLst>
      <p:ext uri="{BB962C8B-B14F-4D97-AF65-F5344CB8AC3E}">
        <p14:creationId xmlns:p14="http://schemas.microsoft.com/office/powerpoint/2010/main" val="12545192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0" dirty="0"/>
              <a:t>SELECTION OF A PROJECT MANAGER cont.. </a:t>
            </a:r>
            <a:endParaRPr lang="ar-SA" sz="3200" dirty="0"/>
          </a:p>
        </p:txBody>
      </p:sp>
      <p:sp>
        <p:nvSpPr>
          <p:cNvPr id="3" name="Content Placeholder 2"/>
          <p:cNvSpPr>
            <a:spLocks noGrp="1"/>
          </p:cNvSpPr>
          <p:nvPr>
            <p:ph idx="1"/>
          </p:nvPr>
        </p:nvSpPr>
        <p:spPr/>
        <p:txBody>
          <a:bodyPr/>
          <a:lstStyle/>
          <a:p>
            <a:r>
              <a:rPr lang="en-US" dirty="0"/>
              <a:t>The most important criterion, by far, is that the prospective PM, in the language of sales people, is a “ closer. ” Find individuals who complete the tasks they are given. As any senior manager knows, hard workers are easy to find. What is rare is an individual who is driven to finish the job. </a:t>
            </a:r>
            <a:endParaRPr lang="ar-SA" dirty="0"/>
          </a:p>
        </p:txBody>
      </p:sp>
    </p:spTree>
    <p:extLst>
      <p:ext uri="{BB962C8B-B14F-4D97-AF65-F5344CB8AC3E}">
        <p14:creationId xmlns:p14="http://schemas.microsoft.com/office/powerpoint/2010/main" val="22555274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0" dirty="0"/>
              <a:t>SELECTION OF A PROJECT MANAGER cont.. </a:t>
            </a:r>
            <a:endParaRPr lang="ar-SA" sz="3200" dirty="0"/>
          </a:p>
        </p:txBody>
      </p:sp>
      <p:sp>
        <p:nvSpPr>
          <p:cNvPr id="3" name="Content Placeholder 2"/>
          <p:cNvSpPr>
            <a:spLocks noGrp="1"/>
          </p:cNvSpPr>
          <p:nvPr>
            <p:ph idx="1"/>
          </p:nvPr>
        </p:nvSpPr>
        <p:spPr/>
        <p:txBody>
          <a:bodyPr/>
          <a:lstStyle/>
          <a:p>
            <a:pPr>
              <a:buFont typeface="Wingdings" panose="05000000000000000000" pitchFamily="2" charset="2"/>
              <a:buChar char="q"/>
            </a:pPr>
            <a:r>
              <a:rPr lang="en-US" dirty="0"/>
              <a:t>Given a set of such people, select those who meet the following criteria at reasonably high levels: </a:t>
            </a:r>
          </a:p>
          <a:p>
            <a:r>
              <a:rPr lang="en-US" b="0" dirty="0"/>
              <a:t>Credibility</a:t>
            </a:r>
          </a:p>
          <a:p>
            <a:r>
              <a:rPr lang="en-US" b="0" dirty="0"/>
              <a:t>Sensitivity</a:t>
            </a:r>
          </a:p>
          <a:p>
            <a:r>
              <a:rPr lang="en-US" b="0" dirty="0"/>
              <a:t>Leadership, Style, Ethics</a:t>
            </a:r>
            <a:endParaRPr lang="ar-SA" dirty="0"/>
          </a:p>
          <a:p>
            <a:endParaRPr lang="ar-SA" dirty="0"/>
          </a:p>
        </p:txBody>
      </p:sp>
    </p:spTree>
    <p:extLst>
      <p:ext uri="{BB962C8B-B14F-4D97-AF65-F5344CB8AC3E}">
        <p14:creationId xmlns:p14="http://schemas.microsoft.com/office/powerpoint/2010/main" val="3788509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0" dirty="0"/>
              <a:t>SELECTION OF A PROJECT MANAGER cont.. </a:t>
            </a:r>
            <a:endParaRPr lang="ar-SA" sz="3200"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dirty="0"/>
              <a:t>Successful PMs have some common characteristics. They are “ closers. ” They also have high administrative and technical credibility, show sensitivity to interpersonal conflict, and possess the political know - how to get help from senior management when needed. In addition, the PM should be a leader, and adopt a participatory management style that may have to be modified depending on the level of technological sophistication and uncertainty involved in the project. Another critical project management skill is the ability to direct the project in an ethical manner.</a:t>
            </a:r>
            <a:endParaRPr lang="ar-SA" dirty="0"/>
          </a:p>
        </p:txBody>
      </p:sp>
    </p:spTree>
    <p:extLst>
      <p:ext uri="{BB962C8B-B14F-4D97-AF65-F5344CB8AC3E}">
        <p14:creationId xmlns:p14="http://schemas.microsoft.com/office/powerpoint/2010/main" val="14094344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0" dirty="0">
                <a:solidFill>
                  <a:srgbClr val="FF0000"/>
                </a:solidFill>
              </a:rPr>
              <a:t>4- PROJECT MANAGEMENT AS A PROFESSION</a:t>
            </a:r>
            <a:endParaRPr lang="ar-SA" sz="2800" dirty="0">
              <a:solidFill>
                <a:srgbClr val="FF0000"/>
              </a:solidFill>
            </a:endParaRPr>
          </a:p>
        </p:txBody>
      </p:sp>
      <p:sp>
        <p:nvSpPr>
          <p:cNvPr id="3" name="Content Placeholder 2"/>
          <p:cNvSpPr>
            <a:spLocks noGrp="1"/>
          </p:cNvSpPr>
          <p:nvPr>
            <p:ph idx="1"/>
          </p:nvPr>
        </p:nvSpPr>
        <p:spPr/>
        <p:txBody>
          <a:bodyPr/>
          <a:lstStyle/>
          <a:p>
            <a:r>
              <a:rPr lang="en-US" dirty="0"/>
              <a:t>It should be obvious to the reader that project management is a demanding job. Planning and controlling the complexities of a project ’ s activities, schedule, and budget would be difficult even if the project had the highest claim on the parent organization ’ s knowledge and resources, and if the PM had full authority to take any action required to keep the project on course for successful completion.</a:t>
            </a:r>
            <a:endParaRPr lang="ar-SA" dirty="0"/>
          </a:p>
        </p:txBody>
      </p:sp>
    </p:spTree>
    <p:extLst>
      <p:ext uri="{BB962C8B-B14F-4D97-AF65-F5344CB8AC3E}">
        <p14:creationId xmlns:p14="http://schemas.microsoft.com/office/powerpoint/2010/main" val="16288115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0" dirty="0">
                <a:solidFill>
                  <a:srgbClr val="FF0000"/>
                </a:solidFill>
              </a:rPr>
              <a:t>5 - FITTING PROJECTS INTO THE PARENT ORGANIZATION</a:t>
            </a:r>
            <a:endParaRPr lang="ar-SA" sz="2800" dirty="0">
              <a:solidFill>
                <a:srgbClr val="FF0000"/>
              </a:solidFill>
            </a:endParaRPr>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Ø"/>
            </a:pPr>
            <a:r>
              <a:rPr lang="en-US" dirty="0"/>
              <a:t>The rapid growth in the use of projects has made the traditional ways of creating an interface between projects and the parent organization inadequate in many cases. Pure project organizations, unless very large, are too costly and lack technological depth. Functionally organized projects lack technological breadth, are slow to act, and have other faults.</a:t>
            </a:r>
          </a:p>
          <a:p>
            <a:pPr>
              <a:buFont typeface="Wingdings" panose="05000000000000000000" pitchFamily="2" charset="2"/>
              <a:buChar char="Ø"/>
            </a:pPr>
            <a:r>
              <a:rPr lang="en-US" dirty="0"/>
              <a:t> Linking the two forms into matrix organized projects combines the strengths of the traditional forms and avoids most of their weaknesses. It has severe problems of its own, however, caused by split responsibility for the project with the PM controlling what must be done and when, and the functional manager controlling who will do things and how. It also violates the principle of Unity of Command. </a:t>
            </a:r>
            <a:endParaRPr lang="ar-SA" dirty="0"/>
          </a:p>
        </p:txBody>
      </p:sp>
    </p:spTree>
    <p:extLst>
      <p:ext uri="{BB962C8B-B14F-4D97-AF65-F5344CB8AC3E}">
        <p14:creationId xmlns:p14="http://schemas.microsoft.com/office/powerpoint/2010/main" val="8203814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0" dirty="0"/>
              <a:t>FITTING PROJECTS INTO THE PARENT ORGANIZATION</a:t>
            </a:r>
            <a:br>
              <a:rPr lang="en-US" sz="2400" b="0" dirty="0"/>
            </a:br>
            <a:r>
              <a:rPr lang="en-US" sz="2400" b="0" dirty="0"/>
              <a:t> cont. …</a:t>
            </a:r>
            <a:endParaRPr lang="ar-SA" sz="2400"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US" dirty="0"/>
              <a:t>Some organizations operate all three types of projects simultaneously. Project management offices may be set up to achieve consistent project administration when the firm is operating a number of differently organized projects. </a:t>
            </a:r>
          </a:p>
          <a:p>
            <a:pPr>
              <a:buFont typeface="Wingdings" panose="05000000000000000000" pitchFamily="2" charset="2"/>
              <a:buChar char="Ø"/>
            </a:pPr>
            <a:r>
              <a:rPr lang="en-US" dirty="0"/>
              <a:t>Project maturity measurement models have been developed to measure the degree to which individual organizations have mastered state - of- the- art project management practices.</a:t>
            </a:r>
            <a:endParaRPr lang="ar-SA" dirty="0"/>
          </a:p>
          <a:p>
            <a:pPr>
              <a:buFont typeface="Wingdings" panose="05000000000000000000" pitchFamily="2" charset="2"/>
              <a:buChar char="Ø"/>
            </a:pPr>
            <a:endParaRPr lang="ar-SA" dirty="0"/>
          </a:p>
        </p:txBody>
      </p:sp>
    </p:spTree>
    <p:extLst>
      <p:ext uri="{BB962C8B-B14F-4D97-AF65-F5344CB8AC3E}">
        <p14:creationId xmlns:p14="http://schemas.microsoft.com/office/powerpoint/2010/main" val="4748774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0" dirty="0"/>
              <a:t>FITTING PROJECTS INTO THE PARENT ORGANIZATION</a:t>
            </a:r>
            <a:br>
              <a:rPr lang="en-US" sz="2400" b="0" dirty="0"/>
            </a:br>
            <a:r>
              <a:rPr lang="en-US" sz="2400" b="0" dirty="0"/>
              <a:t> cont. …</a:t>
            </a:r>
            <a:endParaRPr lang="ar-SA" sz="2400" dirty="0"/>
          </a:p>
        </p:txBody>
      </p:sp>
      <p:sp>
        <p:nvSpPr>
          <p:cNvPr id="3" name="Content Placeholder 2"/>
          <p:cNvSpPr>
            <a:spLocks noGrp="1"/>
          </p:cNvSpPr>
          <p:nvPr>
            <p:ph idx="1"/>
          </p:nvPr>
        </p:nvSpPr>
        <p:spPr/>
        <p:txBody>
          <a:bodyPr/>
          <a:lstStyle/>
          <a:p>
            <a:r>
              <a:rPr lang="en-US" dirty="0"/>
              <a:t>More on “ Why Projects? ”</a:t>
            </a:r>
          </a:p>
          <a:p>
            <a:r>
              <a:rPr lang="en-US" dirty="0"/>
              <a:t>Pure Project Organization</a:t>
            </a:r>
          </a:p>
          <a:p>
            <a:r>
              <a:rPr lang="en-US" dirty="0"/>
              <a:t>Functional Project Organization</a:t>
            </a:r>
          </a:p>
          <a:p>
            <a:r>
              <a:rPr lang="en-US" dirty="0"/>
              <a:t>Matrix Project Organization</a:t>
            </a:r>
          </a:p>
          <a:p>
            <a:r>
              <a:rPr lang="en-US" dirty="0"/>
              <a:t>Mixed Organizational Systems</a:t>
            </a:r>
          </a:p>
          <a:p>
            <a:r>
              <a:rPr lang="en-US" dirty="0"/>
              <a:t>The Project Management Office and Project Maturity</a:t>
            </a:r>
            <a:endParaRPr lang="ar-SA" dirty="0"/>
          </a:p>
        </p:txBody>
      </p:sp>
    </p:spTree>
    <p:extLst>
      <p:ext uri="{BB962C8B-B14F-4D97-AF65-F5344CB8AC3E}">
        <p14:creationId xmlns:p14="http://schemas.microsoft.com/office/powerpoint/2010/main" val="17612997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solidFill>
                  <a:srgbClr val="FF0000"/>
                </a:solidFill>
              </a:rPr>
              <a:t>6- THE PROJECT TEAM</a:t>
            </a:r>
            <a:endParaRPr lang="ar-SA" dirty="0">
              <a:solidFill>
                <a:srgbClr val="FF0000"/>
              </a:solidFill>
            </a:endParaRPr>
          </a:p>
        </p:txBody>
      </p:sp>
      <p:sp>
        <p:nvSpPr>
          <p:cNvPr id="3" name="Content Placeholder 2"/>
          <p:cNvSpPr>
            <a:spLocks noGrp="1"/>
          </p:cNvSpPr>
          <p:nvPr>
            <p:ph idx="1"/>
          </p:nvPr>
        </p:nvSpPr>
        <p:spPr/>
        <p:txBody>
          <a:bodyPr/>
          <a:lstStyle/>
          <a:p>
            <a:r>
              <a:rPr lang="en-US" dirty="0"/>
              <a:t>We have mentioned the project team several times in the foregoing sections. Effective team members have some characteristics in common. Only the first of these is usually taken into account.</a:t>
            </a:r>
            <a:endParaRPr lang="ar-SA" dirty="0"/>
          </a:p>
        </p:txBody>
      </p:sp>
    </p:spTree>
    <p:extLst>
      <p:ext uri="{BB962C8B-B14F-4D97-AF65-F5344CB8AC3E}">
        <p14:creationId xmlns:p14="http://schemas.microsoft.com/office/powerpoint/2010/main" val="5561089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THE PROJECT TEAM cont. …</a:t>
            </a:r>
            <a:endParaRPr lang="ar-SA" dirty="0"/>
          </a:p>
        </p:txBody>
      </p:sp>
      <p:sp>
        <p:nvSpPr>
          <p:cNvPr id="3" name="Content Placeholder 2"/>
          <p:cNvSpPr>
            <a:spLocks noGrp="1"/>
          </p:cNvSpPr>
          <p:nvPr>
            <p:ph idx="1"/>
          </p:nvPr>
        </p:nvSpPr>
        <p:spPr/>
        <p:txBody>
          <a:bodyPr anchor="ctr">
            <a:normAutofit/>
          </a:bodyPr>
          <a:lstStyle/>
          <a:p>
            <a:pPr marL="0" indent="0">
              <a:buNone/>
            </a:pPr>
            <a:r>
              <a:rPr lang="en-US" sz="3200" dirty="0"/>
              <a:t>1. They must be </a:t>
            </a:r>
            <a:r>
              <a:rPr lang="en-US" sz="3200" i="1" dirty="0"/>
              <a:t>technically competent </a:t>
            </a:r>
            <a:r>
              <a:rPr lang="en-US" sz="3200" dirty="0"/>
              <a:t>. This is so obvious that it is often the only criterion applied. While the functional departments will always remain the ultimate source of technological problem solving for the project, it requires a technically competent person to know exactly when additional technical knowledge may be required by the project.</a:t>
            </a:r>
            <a:endParaRPr lang="ar-SA" sz="3200" dirty="0"/>
          </a:p>
        </p:txBody>
      </p:sp>
    </p:spTree>
    <p:extLst>
      <p:ext uri="{BB962C8B-B14F-4D97-AF65-F5344CB8AC3E}">
        <p14:creationId xmlns:p14="http://schemas.microsoft.com/office/powerpoint/2010/main" val="36912731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THE PROJECT TEAM cont. …</a:t>
            </a:r>
            <a:endParaRPr lang="ar-SA" dirty="0"/>
          </a:p>
        </p:txBody>
      </p:sp>
      <p:sp>
        <p:nvSpPr>
          <p:cNvPr id="3" name="Content Placeholder 2"/>
          <p:cNvSpPr>
            <a:spLocks noGrp="1"/>
          </p:cNvSpPr>
          <p:nvPr>
            <p:ph idx="1"/>
          </p:nvPr>
        </p:nvSpPr>
        <p:spPr/>
        <p:txBody>
          <a:bodyPr>
            <a:normAutofit/>
          </a:bodyPr>
          <a:lstStyle/>
          <a:p>
            <a:pPr marL="0" indent="0">
              <a:buNone/>
            </a:pPr>
            <a:r>
              <a:rPr lang="en-US" dirty="0"/>
              <a:t>2. Senior members of the project team must be </a:t>
            </a:r>
            <a:r>
              <a:rPr lang="en-US" i="1" dirty="0"/>
              <a:t>politically sensitive </a:t>
            </a:r>
            <a:r>
              <a:rPr lang="en-US" dirty="0"/>
              <a:t>. It is rarely possible to complete a project of reasonable size and complexity without incurring problems that require aid from the upper echelons of executive row; that is, from a </a:t>
            </a:r>
            <a:r>
              <a:rPr lang="en-US" i="1" dirty="0"/>
              <a:t>project champion </a:t>
            </a:r>
            <a:r>
              <a:rPr lang="en-US" dirty="0"/>
              <a:t>(Pinto and </a:t>
            </a:r>
            <a:r>
              <a:rPr lang="en-US" dirty="0" err="1"/>
              <a:t>Slevin</a:t>
            </a:r>
            <a:r>
              <a:rPr lang="en-US" dirty="0"/>
              <a:t>, 1989). Getting such aid depends on the PM ’ s ability to proceed without threatening, insulting, or bullying important people in the functional groups. To ensure cooperation and assistance, there is a delicate balance of power that must be maintained between the project and the functional departments, and between one project and others.</a:t>
            </a:r>
            <a:endParaRPr lang="ar-SA" dirty="0"/>
          </a:p>
        </p:txBody>
      </p:sp>
    </p:spTree>
    <p:extLst>
      <p:ext uri="{BB962C8B-B14F-4D97-AF65-F5344CB8AC3E}">
        <p14:creationId xmlns:p14="http://schemas.microsoft.com/office/powerpoint/2010/main" val="6210060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THE PROJECT TEAM cont. …</a:t>
            </a:r>
            <a:endParaRPr lang="ar-SA" dirty="0"/>
          </a:p>
        </p:txBody>
      </p:sp>
      <p:sp>
        <p:nvSpPr>
          <p:cNvPr id="3" name="Content Placeholder 2"/>
          <p:cNvSpPr>
            <a:spLocks noGrp="1"/>
          </p:cNvSpPr>
          <p:nvPr>
            <p:ph idx="1"/>
          </p:nvPr>
        </p:nvSpPr>
        <p:spPr/>
        <p:txBody>
          <a:bodyPr/>
          <a:lstStyle/>
          <a:p>
            <a:pPr marL="0" indent="0">
              <a:buNone/>
            </a:pPr>
            <a:r>
              <a:rPr lang="en-US" dirty="0"/>
              <a:t>3. Members of the project team need a strong </a:t>
            </a:r>
            <a:r>
              <a:rPr lang="en-US" i="1" dirty="0"/>
              <a:t>problem orientation </a:t>
            </a:r>
            <a:r>
              <a:rPr lang="en-US" dirty="0"/>
              <a:t>. This characteristic will be explained in more detail shortly. For now, take the phrase to mean that the team ’ s members should be concerned about solving any problems posed by the project, not merely about those sub problems that concern their individual academic or technical training.</a:t>
            </a:r>
            <a:endParaRPr lang="ar-SA" dirty="0"/>
          </a:p>
        </p:txBody>
      </p:sp>
    </p:spTree>
    <p:extLst>
      <p:ext uri="{BB962C8B-B14F-4D97-AF65-F5344CB8AC3E}">
        <p14:creationId xmlns:p14="http://schemas.microsoft.com/office/powerpoint/2010/main" val="36627397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THE PROJECT TEAM cont. …</a:t>
            </a:r>
            <a:endParaRPr lang="ar-SA" dirty="0"/>
          </a:p>
        </p:txBody>
      </p:sp>
      <p:sp>
        <p:nvSpPr>
          <p:cNvPr id="3" name="Content Placeholder 2"/>
          <p:cNvSpPr>
            <a:spLocks noGrp="1"/>
          </p:cNvSpPr>
          <p:nvPr>
            <p:ph idx="1"/>
          </p:nvPr>
        </p:nvSpPr>
        <p:spPr/>
        <p:txBody>
          <a:bodyPr>
            <a:normAutofit/>
          </a:bodyPr>
          <a:lstStyle/>
          <a:p>
            <a:pPr marL="0" indent="0">
              <a:buNone/>
            </a:pPr>
            <a:r>
              <a:rPr lang="en-US" dirty="0"/>
              <a:t>4. Team members need a strong </a:t>
            </a:r>
            <a:r>
              <a:rPr lang="en-US" i="1" dirty="0"/>
              <a:t>goal orientation </a:t>
            </a:r>
            <a:r>
              <a:rPr lang="en-US" dirty="0"/>
              <a:t>. Projects are uncomfortable environments for people with a 9 - to - 5 view of work. In particular, neither project teams nor PMs can succeed if their focus is on activity rather than results. On the other hand, the project will not be successful if the project team dies from overwork. </a:t>
            </a:r>
            <a:endParaRPr lang="ar-SA" dirty="0"/>
          </a:p>
        </p:txBody>
      </p:sp>
    </p:spTree>
    <p:extLst>
      <p:ext uri="{BB962C8B-B14F-4D97-AF65-F5344CB8AC3E}">
        <p14:creationId xmlns:p14="http://schemas.microsoft.com/office/powerpoint/2010/main" val="29895122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THE PROJECT TEAM cont. …</a:t>
            </a:r>
            <a:endParaRPr lang="ar-SA" dirty="0"/>
          </a:p>
        </p:txBody>
      </p:sp>
      <p:sp>
        <p:nvSpPr>
          <p:cNvPr id="3" name="Content Placeholder 2"/>
          <p:cNvSpPr>
            <a:spLocks noGrp="1"/>
          </p:cNvSpPr>
          <p:nvPr>
            <p:ph idx="1"/>
          </p:nvPr>
        </p:nvSpPr>
        <p:spPr/>
        <p:txBody>
          <a:bodyPr>
            <a:normAutofit/>
          </a:bodyPr>
          <a:lstStyle/>
          <a:p>
            <a:pPr marL="0" indent="0">
              <a:buNone/>
            </a:pPr>
            <a:r>
              <a:rPr lang="en-US" dirty="0"/>
              <a:t>5. Project workers need </a:t>
            </a:r>
            <a:r>
              <a:rPr lang="en-US" i="1" dirty="0"/>
              <a:t>high self - esteem </a:t>
            </a:r>
            <a:r>
              <a:rPr lang="en-US" dirty="0"/>
              <a:t>. Project members who hide mistakes and failure are disasters waiting to happen. Team members must be sufficiently self – confident and have sufficient trust in their fellow team members (Lencioni, 2002) that they can immediately acknowledge their own errors and point out problems caused by the errors of others. </a:t>
            </a:r>
            <a:endParaRPr lang="ar-SA" dirty="0"/>
          </a:p>
        </p:txBody>
      </p:sp>
    </p:spTree>
    <p:extLst>
      <p:ext uri="{BB962C8B-B14F-4D97-AF65-F5344CB8AC3E}">
        <p14:creationId xmlns:p14="http://schemas.microsoft.com/office/powerpoint/2010/main" val="26592149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3" name="Rectangle 3"/>
          <p:cNvSpPr>
            <a:spLocks noGrp="1" noChangeArrowheads="1"/>
          </p:cNvSpPr>
          <p:nvPr>
            <p:ph type="ctrTitle"/>
          </p:nvPr>
        </p:nvSpPr>
        <p:spPr>
          <a:xfrm>
            <a:off x="489857" y="2427514"/>
            <a:ext cx="11451771" cy="1153886"/>
          </a:xfrm>
          <a:ln>
            <a:solidFill>
              <a:schemeClr val="tx1"/>
            </a:solidFill>
          </a:ln>
        </p:spPr>
        <p:txBody>
          <a:bodyPr vert="horz" lIns="91440" tIns="45720" rIns="91440" bIns="45720" rtlCol="0" anchor="ctr">
            <a:normAutofit/>
          </a:bodyPr>
          <a:lstStyle/>
          <a:p>
            <a:r>
              <a:rPr lang="en-US" sz="3600" dirty="0">
                <a:solidFill>
                  <a:srgbClr val="FF0000"/>
                </a:solidFill>
                <a:latin typeface="Arial Black" panose="020B0A04020102020204" pitchFamily="34" charset="0"/>
              </a:rPr>
              <a:t>Effective Team Management</a:t>
            </a:r>
          </a:p>
        </p:txBody>
      </p:sp>
    </p:spTree>
    <p:extLst>
      <p:ext uri="{BB962C8B-B14F-4D97-AF65-F5344CB8AC3E}">
        <p14:creationId xmlns:p14="http://schemas.microsoft.com/office/powerpoint/2010/main" val="2943486608"/>
      </p:ext>
    </p:extLst>
  </p:cSld>
  <p:clrMapOvr>
    <a:masterClrMapping/>
  </p:clrMapOvr>
  <p:transition>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8" name="Rectangle 6"/>
          <p:cNvSpPr>
            <a:spLocks noGrp="1" noChangeArrowheads="1"/>
          </p:cNvSpPr>
          <p:nvPr>
            <p:ph type="title"/>
          </p:nvPr>
        </p:nvSpPr>
        <p:spPr>
          <a:ln>
            <a:solidFill>
              <a:schemeClr val="tx1"/>
            </a:solidFill>
          </a:ln>
        </p:spPr>
        <p:txBody>
          <a:bodyPr vert="horz" lIns="91440" tIns="45720" rIns="91440" bIns="45720" rtlCol="0" anchor="ctr">
            <a:normAutofit/>
          </a:bodyPr>
          <a:lstStyle/>
          <a:p>
            <a:pPr algn="ctr"/>
            <a:r>
              <a:rPr lang="en-US" sz="3600" b="0" dirty="0">
                <a:solidFill>
                  <a:schemeClr val="tx1"/>
                </a:solidFill>
                <a:latin typeface="Arial Black" panose="020B0A04020102020204" pitchFamily="34" charset="0"/>
              </a:rPr>
              <a:t>Groups, Teams and </a:t>
            </a:r>
            <a:br>
              <a:rPr lang="en-US" sz="3600" b="0" dirty="0">
                <a:solidFill>
                  <a:schemeClr val="tx1"/>
                </a:solidFill>
                <a:latin typeface="Arial Black" panose="020B0A04020102020204" pitchFamily="34" charset="0"/>
              </a:rPr>
            </a:br>
            <a:r>
              <a:rPr lang="en-US" sz="3600" b="0" dirty="0">
                <a:solidFill>
                  <a:schemeClr val="tx1"/>
                </a:solidFill>
                <a:latin typeface="Arial Black" panose="020B0A04020102020204" pitchFamily="34" charset="0"/>
              </a:rPr>
              <a:t>Organizational Effectiveness</a:t>
            </a:r>
          </a:p>
        </p:txBody>
      </p:sp>
      <p:sp>
        <p:nvSpPr>
          <p:cNvPr id="131079" name="Rectangle 7"/>
          <p:cNvSpPr>
            <a:spLocks noGrp="1" noChangeArrowheads="1"/>
          </p:cNvSpPr>
          <p:nvPr>
            <p:ph sz="half" idx="1"/>
          </p:nvPr>
        </p:nvSpPr>
        <p:spPr>
          <a:ln>
            <a:solidFill>
              <a:schemeClr val="tx1"/>
            </a:solidFill>
          </a:ln>
        </p:spPr>
        <p:txBody>
          <a:bodyPr/>
          <a:lstStyle/>
          <a:p>
            <a:pPr>
              <a:buFont typeface="Arial" charset="0"/>
              <a:buChar char="•"/>
              <a:defRPr/>
            </a:pPr>
            <a:r>
              <a:rPr lang="en-US" b="1" dirty="0">
                <a:solidFill>
                  <a:schemeClr val="accent6">
                    <a:lumMod val="75000"/>
                  </a:schemeClr>
                </a:solidFill>
              </a:rPr>
              <a:t>Group</a:t>
            </a:r>
          </a:p>
          <a:p>
            <a:pPr lvl="1">
              <a:buFont typeface="Arial" charset="0"/>
              <a:buChar char="–"/>
              <a:defRPr/>
            </a:pPr>
            <a:r>
              <a:rPr lang="en-US" b="1" dirty="0"/>
              <a:t>Two or more people who interact with each other to accomplish certain goals </a:t>
            </a:r>
            <a:br>
              <a:rPr lang="en-US" b="1" dirty="0"/>
            </a:br>
            <a:r>
              <a:rPr lang="en-US" b="1" dirty="0"/>
              <a:t>or meet certain needs</a:t>
            </a:r>
          </a:p>
        </p:txBody>
      </p:sp>
      <p:sp>
        <p:nvSpPr>
          <p:cNvPr id="6" name="Content Placeholder 5"/>
          <p:cNvSpPr>
            <a:spLocks noGrp="1"/>
          </p:cNvSpPr>
          <p:nvPr>
            <p:ph sz="half" idx="2"/>
          </p:nvPr>
        </p:nvSpPr>
        <p:spPr>
          <a:ln>
            <a:solidFill>
              <a:schemeClr val="tx1"/>
            </a:solidFill>
          </a:ln>
        </p:spPr>
        <p:txBody>
          <a:bodyPr/>
          <a:lstStyle/>
          <a:p>
            <a:pPr>
              <a:buFont typeface="Arial" charset="0"/>
              <a:buChar char="•"/>
              <a:defRPr/>
            </a:pPr>
            <a:r>
              <a:rPr lang="en-US" b="1" dirty="0">
                <a:solidFill>
                  <a:schemeClr val="accent6">
                    <a:lumMod val="75000"/>
                  </a:schemeClr>
                </a:solidFill>
              </a:rPr>
              <a:t>Team</a:t>
            </a:r>
          </a:p>
          <a:p>
            <a:pPr lvl="1">
              <a:buFont typeface="Arial" charset="0"/>
              <a:buChar char="–"/>
              <a:defRPr/>
            </a:pPr>
            <a:r>
              <a:rPr lang="en-US" b="1" dirty="0"/>
              <a:t>A group whose members work intensely with each other to achieve a specific, common goal or objective </a:t>
            </a:r>
          </a:p>
        </p:txBody>
      </p:sp>
    </p:spTree>
    <p:extLst>
      <p:ext uri="{BB962C8B-B14F-4D97-AF65-F5344CB8AC3E}">
        <p14:creationId xmlns:p14="http://schemas.microsoft.com/office/powerpoint/2010/main" val="1258829604"/>
      </p:ext>
    </p:extLst>
  </p:cSld>
  <p:clrMapOvr>
    <a:masterClrMapping/>
  </p:clrMapOvr>
  <p:transition>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p:txBody>
          <a:bodyPr>
            <a:normAutofit/>
          </a:bodyPr>
          <a:lstStyle/>
          <a:p>
            <a:pPr>
              <a:defRPr/>
            </a:pPr>
            <a:r>
              <a:rPr lang="en-US" sz="3200" dirty="0"/>
              <a:t>Groups, Teams and </a:t>
            </a:r>
            <a:br>
              <a:rPr lang="en-US" sz="3200" dirty="0"/>
            </a:br>
            <a:r>
              <a:rPr lang="en-US" sz="3200" dirty="0"/>
              <a:t>Organizational Effectiveness</a:t>
            </a:r>
          </a:p>
        </p:txBody>
      </p:sp>
      <p:sp>
        <p:nvSpPr>
          <p:cNvPr id="136195" name="Rectangle 3"/>
          <p:cNvSpPr>
            <a:spLocks noGrp="1" noChangeArrowheads="1"/>
          </p:cNvSpPr>
          <p:nvPr>
            <p:ph type="body" idx="1"/>
          </p:nvPr>
        </p:nvSpPr>
        <p:spPr/>
        <p:txBody>
          <a:bodyPr/>
          <a:lstStyle/>
          <a:p>
            <a:pPr>
              <a:buFontTx/>
              <a:buNone/>
              <a:defRPr/>
            </a:pPr>
            <a:r>
              <a:rPr lang="en-US" dirty="0"/>
              <a:t>Groups and teams can help an organization gain a competitive advantage because they can:</a:t>
            </a:r>
          </a:p>
          <a:p>
            <a:pPr>
              <a:buFontTx/>
              <a:buNone/>
              <a:defRPr/>
            </a:pPr>
            <a:r>
              <a:rPr lang="en-US" dirty="0"/>
              <a:t>	1) enhance its performance</a:t>
            </a:r>
          </a:p>
          <a:p>
            <a:pPr>
              <a:buFontTx/>
              <a:buNone/>
              <a:defRPr/>
            </a:pPr>
            <a:r>
              <a:rPr lang="en-US" dirty="0"/>
              <a:t>	2) increase its responsiveness to customers</a:t>
            </a:r>
          </a:p>
          <a:p>
            <a:pPr>
              <a:buFontTx/>
              <a:buNone/>
              <a:defRPr/>
            </a:pPr>
            <a:r>
              <a:rPr lang="en-US" dirty="0"/>
              <a:t>	3) increase innovation</a:t>
            </a:r>
          </a:p>
          <a:p>
            <a:pPr>
              <a:buFontTx/>
              <a:buNone/>
              <a:defRPr/>
            </a:pPr>
            <a:r>
              <a:rPr lang="en-US" dirty="0"/>
              <a:t>	4) increase employees’ motivation and satisfaction</a:t>
            </a:r>
          </a:p>
        </p:txBody>
      </p:sp>
    </p:spTree>
    <p:extLst>
      <p:ext uri="{BB962C8B-B14F-4D97-AF65-F5344CB8AC3E}">
        <p14:creationId xmlns:p14="http://schemas.microsoft.com/office/powerpoint/2010/main" val="3161774656"/>
      </p:ext>
    </p:extLst>
  </p:cSld>
  <p:clrMapOvr>
    <a:masterClrMapping/>
  </p:clrMapOvr>
  <p:transition>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Grp="1" noChangeArrowheads="1"/>
          </p:cNvSpPr>
          <p:nvPr>
            <p:ph type="title"/>
          </p:nvPr>
        </p:nvSpPr>
        <p:spPr>
          <a:ln>
            <a:solidFill>
              <a:schemeClr val="tx1"/>
            </a:solidFill>
          </a:ln>
        </p:spPr>
        <p:txBody>
          <a:bodyPr vert="horz" lIns="91440" tIns="45720" rIns="91440" bIns="45720" rtlCol="0" anchor="ctr">
            <a:normAutofit/>
          </a:bodyPr>
          <a:lstStyle/>
          <a:p>
            <a:pPr algn="ctr"/>
            <a:r>
              <a:rPr lang="en-US" sz="3600" b="0" dirty="0">
                <a:solidFill>
                  <a:schemeClr val="tx1"/>
                </a:solidFill>
                <a:latin typeface="Arial Black" panose="020B0A04020102020204" pitchFamily="34" charset="0"/>
              </a:rPr>
              <a:t>Groups and Teams as </a:t>
            </a:r>
            <a:br>
              <a:rPr lang="en-US" sz="3600" b="0" dirty="0">
                <a:solidFill>
                  <a:schemeClr val="tx1"/>
                </a:solidFill>
                <a:latin typeface="Arial Black" panose="020B0A04020102020204" pitchFamily="34" charset="0"/>
              </a:rPr>
            </a:br>
            <a:r>
              <a:rPr lang="en-US" sz="3600" b="0" dirty="0">
                <a:solidFill>
                  <a:schemeClr val="tx1"/>
                </a:solidFill>
                <a:latin typeface="Arial Black" panose="020B0A04020102020204" pitchFamily="34" charset="0"/>
              </a:rPr>
              <a:t>Performance Enhancers</a:t>
            </a:r>
          </a:p>
        </p:txBody>
      </p:sp>
      <p:sp>
        <p:nvSpPr>
          <p:cNvPr id="191491" name="Rectangle 3"/>
          <p:cNvSpPr>
            <a:spLocks noGrp="1" noChangeArrowheads="1"/>
          </p:cNvSpPr>
          <p:nvPr>
            <p:ph sz="half" idx="1"/>
          </p:nvPr>
        </p:nvSpPr>
        <p:spPr>
          <a:ln>
            <a:solidFill>
              <a:schemeClr val="tx1"/>
            </a:solidFill>
          </a:ln>
        </p:spPr>
        <p:txBody>
          <a:bodyPr/>
          <a:lstStyle/>
          <a:p>
            <a:pPr>
              <a:buFont typeface="Arial" charset="0"/>
              <a:buChar char="•"/>
              <a:defRPr/>
            </a:pPr>
            <a:r>
              <a:rPr lang="en-US" sz="3200" b="1" dirty="0"/>
              <a:t>Synergy </a:t>
            </a:r>
          </a:p>
          <a:p>
            <a:pPr lvl="1">
              <a:buFont typeface="Arial" charset="0"/>
              <a:buChar char="–"/>
              <a:defRPr/>
            </a:pPr>
            <a:r>
              <a:rPr lang="en-US" b="1" dirty="0"/>
              <a:t>performance gains that result when individuals and departments coordinate their actions</a:t>
            </a:r>
          </a:p>
        </p:txBody>
      </p:sp>
      <p:sp>
        <p:nvSpPr>
          <p:cNvPr id="5" name="Content Placeholder 4"/>
          <p:cNvSpPr>
            <a:spLocks noGrp="1"/>
          </p:cNvSpPr>
          <p:nvPr>
            <p:ph sz="half" idx="2"/>
          </p:nvPr>
        </p:nvSpPr>
        <p:spPr>
          <a:ln>
            <a:solidFill>
              <a:schemeClr val="tx1"/>
            </a:solidFill>
          </a:ln>
        </p:spPr>
        <p:txBody>
          <a:bodyPr/>
          <a:lstStyle/>
          <a:p>
            <a:pPr>
              <a:buFont typeface="Arial" charset="0"/>
              <a:buChar char="•"/>
              <a:defRPr/>
            </a:pPr>
            <a:r>
              <a:rPr lang="en-US" b="1" dirty="0"/>
              <a:t>Performance Enhancement</a:t>
            </a:r>
          </a:p>
          <a:p>
            <a:pPr lvl="1">
              <a:buFont typeface="Arial" charset="0"/>
              <a:buChar char="–"/>
              <a:defRPr/>
            </a:pPr>
            <a:r>
              <a:rPr lang="en-US" b="1" dirty="0"/>
              <a:t>Making use of the synergy from employees in a group producing more or better output than employees working separately.</a:t>
            </a:r>
          </a:p>
          <a:p>
            <a:pPr>
              <a:buFont typeface="Arial" charset="0"/>
              <a:buChar char="•"/>
              <a:defRPr/>
            </a:pPr>
            <a:endParaRPr lang="en-US" b="1" dirty="0">
              <a:solidFill>
                <a:schemeClr val="accent6">
                  <a:lumMod val="75000"/>
                </a:schemeClr>
              </a:solidFill>
            </a:endParaRPr>
          </a:p>
        </p:txBody>
      </p:sp>
    </p:spTree>
    <p:extLst>
      <p:ext uri="{BB962C8B-B14F-4D97-AF65-F5344CB8AC3E}">
        <p14:creationId xmlns:p14="http://schemas.microsoft.com/office/powerpoint/2010/main" val="1998308568"/>
      </p:ext>
    </p:extLst>
  </p:cSld>
  <p:clrMapOvr>
    <a:masterClrMapping/>
  </p:clrMapOvr>
  <p:transition>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6" name="Rectangle 4"/>
          <p:cNvSpPr>
            <a:spLocks noGrp="1" noChangeArrowheads="1"/>
          </p:cNvSpPr>
          <p:nvPr>
            <p:ph type="title"/>
          </p:nvPr>
        </p:nvSpPr>
        <p:spPr/>
        <p:txBody>
          <a:bodyPr>
            <a:normAutofit/>
          </a:bodyPr>
          <a:lstStyle/>
          <a:p>
            <a:pPr>
              <a:defRPr/>
            </a:pPr>
            <a:r>
              <a:rPr lang="en-US" dirty="0"/>
              <a:t>Groups and Teams as </a:t>
            </a:r>
            <a:br>
              <a:rPr lang="en-US" dirty="0"/>
            </a:br>
            <a:r>
              <a:rPr lang="en-US" dirty="0"/>
              <a:t>Performance Enhancers</a:t>
            </a:r>
          </a:p>
        </p:txBody>
      </p:sp>
      <p:sp>
        <p:nvSpPr>
          <p:cNvPr id="192517" name="Rectangle 5"/>
          <p:cNvSpPr>
            <a:spLocks noGrp="1" noChangeArrowheads="1"/>
          </p:cNvSpPr>
          <p:nvPr>
            <p:ph type="body" idx="1"/>
          </p:nvPr>
        </p:nvSpPr>
        <p:spPr/>
        <p:txBody>
          <a:bodyPr/>
          <a:lstStyle/>
          <a:p>
            <a:pPr marL="609600" indent="-609600">
              <a:buNone/>
              <a:defRPr/>
            </a:pPr>
            <a:r>
              <a:rPr lang="en-US" dirty="0">
                <a:solidFill>
                  <a:schemeClr val="tx1"/>
                </a:solidFill>
              </a:rPr>
              <a:t>Factors that contribute to synergy</a:t>
            </a:r>
          </a:p>
          <a:p>
            <a:pPr marL="609600" indent="-609600">
              <a:buFontTx/>
              <a:buAutoNum type="arabicPeriod"/>
              <a:defRPr/>
            </a:pPr>
            <a:r>
              <a:rPr lang="en-US" dirty="0">
                <a:solidFill>
                  <a:schemeClr val="tx1"/>
                </a:solidFill>
              </a:rPr>
              <a:t>Ability to bounce ideas off one another </a:t>
            </a:r>
          </a:p>
          <a:p>
            <a:pPr marL="609600" indent="-609600">
              <a:buFontTx/>
              <a:buAutoNum type="arabicPeriod"/>
              <a:defRPr/>
            </a:pPr>
            <a:r>
              <a:rPr lang="en-US" dirty="0">
                <a:solidFill>
                  <a:schemeClr val="tx1"/>
                </a:solidFill>
              </a:rPr>
              <a:t>Correct each other’s errors</a:t>
            </a:r>
          </a:p>
          <a:p>
            <a:pPr marL="609600" indent="-609600">
              <a:buFontTx/>
              <a:buAutoNum type="arabicPeriod"/>
              <a:defRPr/>
            </a:pPr>
            <a:r>
              <a:rPr lang="en-US" dirty="0">
                <a:solidFill>
                  <a:schemeClr val="tx1"/>
                </a:solidFill>
              </a:rPr>
              <a:t>Bring more new ideas to bear on problems</a:t>
            </a:r>
          </a:p>
          <a:p>
            <a:pPr marL="609600" indent="-609600">
              <a:buFontTx/>
              <a:buAutoNum type="arabicPeriod"/>
              <a:defRPr/>
            </a:pPr>
            <a:r>
              <a:rPr lang="en-US" dirty="0">
                <a:solidFill>
                  <a:schemeClr val="tx1"/>
                </a:solidFill>
              </a:rPr>
              <a:t>Accomplish projects beyond the scope of individuals</a:t>
            </a:r>
          </a:p>
        </p:txBody>
      </p:sp>
    </p:spTree>
    <p:extLst>
      <p:ext uri="{BB962C8B-B14F-4D97-AF65-F5344CB8AC3E}">
        <p14:creationId xmlns:p14="http://schemas.microsoft.com/office/powerpoint/2010/main" val="2571396143"/>
      </p:ext>
    </p:extLst>
  </p:cSld>
  <p:clrMapOvr>
    <a:masterClrMapping/>
  </p:clrMapOvr>
  <p:transition>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a:ln>
            <a:solidFill>
              <a:schemeClr val="tx1"/>
            </a:solidFill>
          </a:ln>
        </p:spPr>
        <p:txBody>
          <a:bodyPr vert="horz" lIns="91440" tIns="45720" rIns="91440" bIns="45720" rtlCol="0" anchor="ctr">
            <a:normAutofit/>
          </a:bodyPr>
          <a:lstStyle/>
          <a:p>
            <a:pPr algn="ctr"/>
            <a:r>
              <a:rPr lang="en-US" sz="3600" dirty="0">
                <a:solidFill>
                  <a:schemeClr val="tx1"/>
                </a:solidFill>
                <a:latin typeface="Arial Black" panose="020B0A04020102020204" pitchFamily="34" charset="0"/>
              </a:rPr>
              <a:t>Groups’ and Teams’ Contributions to Organizational Effectiveness</a:t>
            </a:r>
          </a:p>
        </p:txBody>
      </p:sp>
      <p:pic>
        <p:nvPicPr>
          <p:cNvPr id="21509" name="Picture 6" descr="jon30247_11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2343" y="2449287"/>
            <a:ext cx="7848600" cy="37496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9934905"/>
      </p:ext>
    </p:extLst>
  </p:cSld>
  <p:clrMapOvr>
    <a:masterClrMapping/>
  </p:clrMapOvr>
  <p:transition>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40" name="Rectangle 4"/>
          <p:cNvSpPr>
            <a:spLocks noGrp="1" noChangeArrowheads="1"/>
          </p:cNvSpPr>
          <p:nvPr>
            <p:ph type="title"/>
          </p:nvPr>
        </p:nvSpPr>
        <p:spPr/>
        <p:txBody>
          <a:bodyPr/>
          <a:lstStyle/>
          <a:p>
            <a:pPr>
              <a:defRPr/>
            </a:pPr>
            <a:r>
              <a:rPr lang="en-US" dirty="0"/>
              <a:t>Teams and Innovation</a:t>
            </a:r>
          </a:p>
        </p:txBody>
      </p:sp>
      <p:sp>
        <p:nvSpPr>
          <p:cNvPr id="142341" name="Rectangle 5"/>
          <p:cNvSpPr>
            <a:spLocks noGrp="1" noChangeArrowheads="1"/>
          </p:cNvSpPr>
          <p:nvPr>
            <p:ph type="body" idx="1"/>
          </p:nvPr>
        </p:nvSpPr>
        <p:spPr/>
        <p:txBody>
          <a:bodyPr>
            <a:normAutofit/>
          </a:bodyPr>
          <a:lstStyle/>
          <a:p>
            <a:pPr>
              <a:buFont typeface="Arial" charset="0"/>
              <a:buChar char="•"/>
              <a:defRPr/>
            </a:pPr>
            <a:r>
              <a:rPr lang="en-US" sz="3200" dirty="0"/>
              <a:t>Innovation</a:t>
            </a:r>
          </a:p>
          <a:p>
            <a:pPr lvl="1">
              <a:buFont typeface="Arial" charset="0"/>
              <a:buChar char="–"/>
              <a:defRPr/>
            </a:pPr>
            <a:r>
              <a:rPr lang="en-US" sz="2800" dirty="0"/>
              <a:t>The implementation of creative ideas for new products, new technologies, new services, or even new organizational structures essential for gaining and maintaining a competitive advantage</a:t>
            </a:r>
          </a:p>
        </p:txBody>
      </p:sp>
    </p:spTree>
    <p:extLst>
      <p:ext uri="{BB962C8B-B14F-4D97-AF65-F5344CB8AC3E}">
        <p14:creationId xmlns:p14="http://schemas.microsoft.com/office/powerpoint/2010/main" val="4042982107"/>
      </p:ext>
    </p:extLst>
  </p:cSld>
  <p:clrMapOvr>
    <a:masterClrMapping/>
  </p:clrMapOvr>
  <p:transition>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8" name="Rectangle 4"/>
          <p:cNvSpPr>
            <a:spLocks noGrp="1" noChangeArrowheads="1"/>
          </p:cNvSpPr>
          <p:nvPr>
            <p:ph type="title"/>
          </p:nvPr>
        </p:nvSpPr>
        <p:spPr/>
        <p:txBody>
          <a:bodyPr/>
          <a:lstStyle/>
          <a:p>
            <a:pPr>
              <a:defRPr/>
            </a:pPr>
            <a:r>
              <a:rPr lang="en-US" dirty="0"/>
              <a:t>Groups and Teams as Motivators</a:t>
            </a:r>
          </a:p>
        </p:txBody>
      </p:sp>
      <p:sp>
        <p:nvSpPr>
          <p:cNvPr id="144389" name="Rectangle 5"/>
          <p:cNvSpPr>
            <a:spLocks noGrp="1" noChangeArrowheads="1"/>
          </p:cNvSpPr>
          <p:nvPr>
            <p:ph type="body" idx="1"/>
          </p:nvPr>
        </p:nvSpPr>
        <p:spPr/>
        <p:txBody>
          <a:bodyPr>
            <a:normAutofit/>
          </a:bodyPr>
          <a:lstStyle/>
          <a:p>
            <a:pPr>
              <a:buFont typeface="Arial" charset="0"/>
              <a:buChar char="•"/>
              <a:defRPr/>
            </a:pPr>
            <a:r>
              <a:rPr lang="en-US" dirty="0"/>
              <a:t>Team members are more motivated and satisfied than if they were working alone.</a:t>
            </a:r>
          </a:p>
          <a:p>
            <a:pPr>
              <a:buFont typeface="Arial" charset="0"/>
              <a:buChar char="•"/>
              <a:defRPr/>
            </a:pPr>
            <a:r>
              <a:rPr lang="en-US" dirty="0"/>
              <a:t>Team members can see the effect of their contribution to achieving team and organizational goals.</a:t>
            </a:r>
          </a:p>
          <a:p>
            <a:pPr>
              <a:buFont typeface="Arial" charset="0"/>
              <a:buChar char="•"/>
              <a:defRPr/>
            </a:pPr>
            <a:r>
              <a:rPr lang="en-US" dirty="0"/>
              <a:t>Teams provide needed social interaction and help employees cope with work-related stressors.</a:t>
            </a:r>
          </a:p>
        </p:txBody>
      </p:sp>
      <p:sp>
        <p:nvSpPr>
          <p:cNvPr id="4" name="Slide Number Placeholder 5"/>
          <p:cNvSpPr txBox="1">
            <a:spLocks noGrp="1"/>
          </p:cNvSpPr>
          <p:nvPr/>
        </p:nvSpPr>
        <p:spPr>
          <a:xfrm>
            <a:off x="8382000" y="6356351"/>
            <a:ext cx="2133600" cy="365125"/>
          </a:xfrm>
          <a:prstGeom prst="rect">
            <a:avLst/>
          </a:prstGeom>
          <a:noFill/>
        </p:spPr>
        <p:txBody>
          <a:bodyPr anchor="ctr"/>
          <a:lstStyle/>
          <a:p>
            <a:pPr algn="r"/>
            <a:r>
              <a:rPr lang="en-US" altLang="ar-SA" sz="1000">
                <a:latin typeface="Times New Roman" panose="02020603050405020304" pitchFamily="18" charset="0"/>
              </a:rPr>
              <a:t>11-</a:t>
            </a:r>
            <a:fld id="{871A0A07-48F8-4F51-BB9D-19DAB33140AF}" type="slidenum">
              <a:rPr lang="en-US" altLang="ar-SA" sz="1000">
                <a:latin typeface="Times New Roman" panose="02020603050405020304" pitchFamily="18" charset="0"/>
              </a:rPr>
              <a:pPr algn="r"/>
              <a:t>31</a:t>
            </a:fld>
            <a:endParaRPr lang="en-US" altLang="ar-SA"/>
          </a:p>
        </p:txBody>
      </p:sp>
    </p:spTree>
    <p:extLst>
      <p:ext uri="{BB962C8B-B14F-4D97-AF65-F5344CB8AC3E}">
        <p14:creationId xmlns:p14="http://schemas.microsoft.com/office/powerpoint/2010/main" val="3513950407"/>
      </p:ext>
    </p:extLst>
  </p:cSld>
  <p:clrMapOvr>
    <a:masterClrMapping/>
  </p:clrMapOvr>
  <p:transition>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p:cNvSpPr>
            <a:spLocks noGrp="1" noChangeArrowheads="1"/>
          </p:cNvSpPr>
          <p:nvPr>
            <p:ph type="title"/>
          </p:nvPr>
        </p:nvSpPr>
        <p:spPr>
          <a:ln>
            <a:solidFill>
              <a:schemeClr val="tx1"/>
            </a:solidFill>
          </a:ln>
        </p:spPr>
        <p:txBody>
          <a:bodyPr vert="horz" lIns="91440" tIns="45720" rIns="91440" bIns="45720" rtlCol="0" anchor="ctr">
            <a:normAutofit/>
          </a:bodyPr>
          <a:lstStyle/>
          <a:p>
            <a:pPr algn="ctr"/>
            <a:r>
              <a:rPr lang="en-US" sz="3600" dirty="0">
                <a:solidFill>
                  <a:schemeClr val="tx1"/>
                </a:solidFill>
                <a:latin typeface="Arial Black" panose="020B0A04020102020204" pitchFamily="34" charset="0"/>
              </a:rPr>
              <a:t>Types of Groups and Teams</a:t>
            </a:r>
          </a:p>
        </p:txBody>
      </p:sp>
      <p:pic>
        <p:nvPicPr>
          <p:cNvPr id="24580" name="Picture 4" descr="jon30247_11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8791" y="2275115"/>
            <a:ext cx="9634418" cy="311331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8970622"/>
      </p:ext>
    </p:extLst>
  </p:cSld>
  <p:clrMapOvr>
    <a:masterClrMapping/>
  </p:clrMapOvr>
  <p:transition>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62" name="Rectangle 6"/>
          <p:cNvSpPr>
            <a:spLocks noGrp="1" noChangeArrowheads="1"/>
          </p:cNvSpPr>
          <p:nvPr>
            <p:ph type="title"/>
          </p:nvPr>
        </p:nvSpPr>
        <p:spPr>
          <a:ln>
            <a:solidFill>
              <a:schemeClr val="tx1"/>
            </a:solidFill>
          </a:ln>
        </p:spPr>
        <p:txBody>
          <a:bodyPr vert="horz" lIns="91440" tIns="45720" rIns="91440" bIns="45720" rtlCol="0" anchor="ctr">
            <a:normAutofit/>
          </a:bodyPr>
          <a:lstStyle/>
          <a:p>
            <a:pPr algn="ctr"/>
            <a:r>
              <a:rPr lang="en-US" sz="3600" dirty="0">
                <a:solidFill>
                  <a:schemeClr val="tx1"/>
                </a:solidFill>
                <a:latin typeface="Arial Black" panose="020B0A04020102020204" pitchFamily="34" charset="0"/>
              </a:rPr>
              <a:t>Types of Groups and Teams</a:t>
            </a:r>
          </a:p>
        </p:txBody>
      </p:sp>
      <p:sp>
        <p:nvSpPr>
          <p:cNvPr id="147463" name="Rectangle 7"/>
          <p:cNvSpPr>
            <a:spLocks noGrp="1" noChangeArrowheads="1"/>
          </p:cNvSpPr>
          <p:nvPr>
            <p:ph sz="half" idx="1"/>
          </p:nvPr>
        </p:nvSpPr>
        <p:spPr>
          <a:xfrm>
            <a:off x="838199" y="1825625"/>
            <a:ext cx="10265229" cy="4215946"/>
          </a:xfrm>
          <a:ln>
            <a:solidFill>
              <a:schemeClr val="tx1"/>
            </a:solidFill>
          </a:ln>
        </p:spPr>
        <p:txBody>
          <a:bodyPr anchor="ctr"/>
          <a:lstStyle/>
          <a:p>
            <a:pPr>
              <a:buFont typeface="Arial" charset="0"/>
              <a:buChar char="•"/>
              <a:defRPr/>
            </a:pPr>
            <a:r>
              <a:rPr lang="en-US" sz="3200" b="1" dirty="0"/>
              <a:t>Formal Group</a:t>
            </a:r>
          </a:p>
          <a:p>
            <a:pPr lvl="1">
              <a:buFont typeface="Arial" charset="0"/>
              <a:buChar char="–"/>
              <a:defRPr/>
            </a:pPr>
            <a:r>
              <a:rPr lang="en-US" sz="2800" dirty="0"/>
              <a:t>A group that managers establish to achieve organization goals.</a:t>
            </a:r>
          </a:p>
          <a:p>
            <a:pPr>
              <a:buFont typeface="Arial" charset="0"/>
              <a:buChar char="•"/>
              <a:defRPr/>
            </a:pPr>
            <a:r>
              <a:rPr lang="en-US" b="1" dirty="0"/>
              <a:t>Informal Group</a:t>
            </a:r>
          </a:p>
          <a:p>
            <a:pPr lvl="1">
              <a:buFont typeface="Arial" charset="0"/>
              <a:buChar char="–"/>
              <a:defRPr/>
            </a:pPr>
            <a:r>
              <a:rPr lang="en-US" dirty="0"/>
              <a:t>A group that managers or non managerial employees form to help achieve their own goals or to meet their own needs.</a:t>
            </a:r>
          </a:p>
          <a:p>
            <a:pPr lvl="1">
              <a:buFont typeface="Arial" charset="0"/>
              <a:buChar char="–"/>
              <a:defRPr/>
            </a:pPr>
            <a:endParaRPr lang="en-US" sz="2800" dirty="0"/>
          </a:p>
        </p:txBody>
      </p:sp>
    </p:spTree>
    <p:extLst>
      <p:ext uri="{BB962C8B-B14F-4D97-AF65-F5344CB8AC3E}">
        <p14:creationId xmlns:p14="http://schemas.microsoft.com/office/powerpoint/2010/main" val="1056185702"/>
      </p:ext>
    </p:extLst>
  </p:cSld>
  <p:clrMapOvr>
    <a:masterClrMapping/>
  </p:clrMapOvr>
  <p:transition>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7" name="Rectangle 7"/>
          <p:cNvSpPr>
            <a:spLocks noGrp="1" noChangeArrowheads="1"/>
          </p:cNvSpPr>
          <p:nvPr>
            <p:ph type="title"/>
          </p:nvPr>
        </p:nvSpPr>
        <p:spPr/>
        <p:txBody>
          <a:bodyPr/>
          <a:lstStyle/>
          <a:p>
            <a:pPr>
              <a:defRPr/>
            </a:pPr>
            <a:r>
              <a:rPr lang="en-US" dirty="0"/>
              <a:t>Types of Groups and Teams</a:t>
            </a:r>
          </a:p>
        </p:txBody>
      </p:sp>
      <p:sp>
        <p:nvSpPr>
          <p:cNvPr id="153608" name="Rectangle 8"/>
          <p:cNvSpPr>
            <a:spLocks noGrp="1" noChangeArrowheads="1"/>
          </p:cNvSpPr>
          <p:nvPr>
            <p:ph type="body" idx="1"/>
          </p:nvPr>
        </p:nvSpPr>
        <p:spPr/>
        <p:txBody>
          <a:bodyPr/>
          <a:lstStyle/>
          <a:p>
            <a:pPr>
              <a:buFont typeface="Arial" charset="0"/>
              <a:buChar char="•"/>
              <a:defRPr/>
            </a:pPr>
            <a:r>
              <a:rPr lang="en-US" dirty="0"/>
              <a:t>Top-management team</a:t>
            </a:r>
          </a:p>
          <a:p>
            <a:pPr lvl="1">
              <a:buFont typeface="Arial" charset="0"/>
              <a:buChar char="–"/>
              <a:defRPr/>
            </a:pPr>
            <a:r>
              <a:rPr lang="en-US" dirty="0"/>
              <a:t>A group composed of the CEO, the president, and the heads of the most important departments </a:t>
            </a:r>
          </a:p>
          <a:p>
            <a:pPr>
              <a:buFont typeface="Arial" charset="0"/>
              <a:buChar char="•"/>
              <a:defRPr/>
            </a:pPr>
            <a:r>
              <a:rPr lang="en-US" dirty="0"/>
              <a:t>Research and Development team</a:t>
            </a:r>
          </a:p>
          <a:p>
            <a:pPr lvl="1">
              <a:buFont typeface="Arial" charset="0"/>
              <a:buChar char="–"/>
              <a:defRPr/>
            </a:pPr>
            <a:r>
              <a:rPr lang="en-US" dirty="0"/>
              <a:t>A team whose members have the expertise and experience needed to develop new products </a:t>
            </a:r>
          </a:p>
        </p:txBody>
      </p:sp>
      <p:sp>
        <p:nvSpPr>
          <p:cNvPr id="4" name="Slide Number Placeholder 5"/>
          <p:cNvSpPr txBox="1">
            <a:spLocks noGrp="1"/>
          </p:cNvSpPr>
          <p:nvPr/>
        </p:nvSpPr>
        <p:spPr>
          <a:xfrm>
            <a:off x="8382000" y="6356351"/>
            <a:ext cx="2133600" cy="365125"/>
          </a:xfrm>
          <a:prstGeom prst="rect">
            <a:avLst/>
          </a:prstGeom>
          <a:noFill/>
        </p:spPr>
        <p:txBody>
          <a:bodyPr anchor="ctr"/>
          <a:lstStyle/>
          <a:p>
            <a:pPr algn="r"/>
            <a:r>
              <a:rPr lang="en-US" altLang="ar-SA" sz="1000">
                <a:latin typeface="Times New Roman" panose="02020603050405020304" pitchFamily="18" charset="0"/>
              </a:rPr>
              <a:t>11-</a:t>
            </a:r>
            <a:fld id="{8C7F79FF-9F64-4BE9-9553-7E89BDE62615}" type="slidenum">
              <a:rPr lang="en-US" altLang="ar-SA" sz="1000">
                <a:latin typeface="Times New Roman" panose="02020603050405020304" pitchFamily="18" charset="0"/>
              </a:rPr>
              <a:pPr algn="r"/>
              <a:t>34</a:t>
            </a:fld>
            <a:endParaRPr lang="en-US" altLang="ar-SA"/>
          </a:p>
        </p:txBody>
      </p:sp>
    </p:spTree>
    <p:extLst>
      <p:ext uri="{BB962C8B-B14F-4D97-AF65-F5344CB8AC3E}">
        <p14:creationId xmlns:p14="http://schemas.microsoft.com/office/powerpoint/2010/main" val="4155224986"/>
      </p:ext>
    </p:extLst>
  </p:cSld>
  <p:clrMapOvr>
    <a:masterClrMapping/>
  </p:clrMapOvr>
  <p:transition>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6" name="Rectangle 4"/>
          <p:cNvSpPr>
            <a:spLocks noGrp="1" noChangeArrowheads="1"/>
          </p:cNvSpPr>
          <p:nvPr>
            <p:ph type="title"/>
          </p:nvPr>
        </p:nvSpPr>
        <p:spPr/>
        <p:txBody>
          <a:bodyPr/>
          <a:lstStyle/>
          <a:p>
            <a:pPr>
              <a:defRPr/>
            </a:pPr>
            <a:r>
              <a:rPr lang="en-US" dirty="0"/>
              <a:t>Types of Groups and Teams</a:t>
            </a:r>
          </a:p>
        </p:txBody>
      </p:sp>
      <p:sp>
        <p:nvSpPr>
          <p:cNvPr id="197637" name="Rectangle 5"/>
          <p:cNvSpPr>
            <a:spLocks noGrp="1" noChangeArrowheads="1"/>
          </p:cNvSpPr>
          <p:nvPr>
            <p:ph type="body" idx="1"/>
          </p:nvPr>
        </p:nvSpPr>
        <p:spPr/>
        <p:txBody>
          <a:bodyPr/>
          <a:lstStyle/>
          <a:p>
            <a:pPr>
              <a:buFont typeface="Arial" charset="0"/>
              <a:buChar char="•"/>
              <a:defRPr/>
            </a:pPr>
            <a:r>
              <a:rPr lang="en-US" sz="3200" dirty="0"/>
              <a:t>Command Groups</a:t>
            </a:r>
          </a:p>
          <a:p>
            <a:pPr lvl="1">
              <a:buFont typeface="Arial" charset="0"/>
              <a:buChar char="–"/>
              <a:defRPr/>
            </a:pPr>
            <a:r>
              <a:rPr lang="en-US" b="0" dirty="0"/>
              <a:t>A group composed of subordinates who report to the same supervisor, also called a department or unit</a:t>
            </a:r>
          </a:p>
          <a:p>
            <a:pPr>
              <a:buFont typeface="Arial" charset="0"/>
              <a:buChar char="•"/>
              <a:defRPr/>
            </a:pPr>
            <a:r>
              <a:rPr lang="en-US" sz="3200" dirty="0"/>
              <a:t>Task Forces</a:t>
            </a:r>
          </a:p>
          <a:p>
            <a:pPr lvl="1">
              <a:buFont typeface="Arial" charset="0"/>
              <a:buChar char="–"/>
              <a:defRPr/>
            </a:pPr>
            <a:r>
              <a:rPr lang="en-US" b="0" dirty="0"/>
              <a:t>A committee of managers or non-managerial employees from various departments or divisions who meet to solve a specific, mutual problem; also called an “ad hoc” committee </a:t>
            </a:r>
          </a:p>
          <a:p>
            <a:pPr lvl="1">
              <a:buFont typeface="Arial" charset="0"/>
              <a:buChar char="–"/>
              <a:defRPr/>
            </a:pPr>
            <a:endParaRPr lang="en-US" dirty="0"/>
          </a:p>
          <a:p>
            <a:pPr>
              <a:buFont typeface="Arial" charset="0"/>
              <a:buChar char="•"/>
              <a:defRPr/>
            </a:pPr>
            <a:endParaRPr lang="en-US" dirty="0"/>
          </a:p>
        </p:txBody>
      </p:sp>
      <p:sp>
        <p:nvSpPr>
          <p:cNvPr id="4" name="Slide Number Placeholder 5"/>
          <p:cNvSpPr txBox="1">
            <a:spLocks noGrp="1"/>
          </p:cNvSpPr>
          <p:nvPr/>
        </p:nvSpPr>
        <p:spPr>
          <a:xfrm>
            <a:off x="8382000" y="6356351"/>
            <a:ext cx="2133600" cy="365125"/>
          </a:xfrm>
          <a:prstGeom prst="rect">
            <a:avLst/>
          </a:prstGeom>
          <a:noFill/>
        </p:spPr>
        <p:txBody>
          <a:bodyPr anchor="ctr"/>
          <a:lstStyle/>
          <a:p>
            <a:pPr algn="r"/>
            <a:r>
              <a:rPr lang="en-US" altLang="ar-SA" sz="1000">
                <a:latin typeface="Times New Roman" panose="02020603050405020304" pitchFamily="18" charset="0"/>
              </a:rPr>
              <a:t>11-</a:t>
            </a:r>
            <a:fld id="{0C3DC9C8-9A39-451C-9D1F-D6C2A1C9C30B}" type="slidenum">
              <a:rPr lang="en-US" altLang="ar-SA" sz="1000">
                <a:latin typeface="Times New Roman" panose="02020603050405020304" pitchFamily="18" charset="0"/>
              </a:rPr>
              <a:pPr algn="r"/>
              <a:t>35</a:t>
            </a:fld>
            <a:endParaRPr lang="en-US" altLang="ar-SA"/>
          </a:p>
        </p:txBody>
      </p:sp>
    </p:spTree>
    <p:extLst>
      <p:ext uri="{BB962C8B-B14F-4D97-AF65-F5344CB8AC3E}">
        <p14:creationId xmlns:p14="http://schemas.microsoft.com/office/powerpoint/2010/main" val="715817774"/>
      </p:ext>
    </p:extLst>
  </p:cSld>
  <p:clrMapOvr>
    <a:masterClrMapping/>
  </p:clrMapOvr>
  <p:transition>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3" name="Rectangle 5"/>
          <p:cNvSpPr>
            <a:spLocks noGrp="1" noChangeArrowheads="1"/>
          </p:cNvSpPr>
          <p:nvPr>
            <p:ph type="title"/>
          </p:nvPr>
        </p:nvSpPr>
        <p:spPr/>
        <p:txBody>
          <a:bodyPr/>
          <a:lstStyle/>
          <a:p>
            <a:pPr>
              <a:defRPr/>
            </a:pPr>
            <a:r>
              <a:rPr lang="en-US" dirty="0"/>
              <a:t>Types of Groups and Teams</a:t>
            </a:r>
          </a:p>
        </p:txBody>
      </p:sp>
      <p:sp>
        <p:nvSpPr>
          <p:cNvPr id="155654" name="Rectangle 6"/>
          <p:cNvSpPr>
            <a:spLocks noGrp="1" noChangeArrowheads="1"/>
          </p:cNvSpPr>
          <p:nvPr>
            <p:ph type="body" idx="1"/>
          </p:nvPr>
        </p:nvSpPr>
        <p:spPr/>
        <p:txBody>
          <a:bodyPr/>
          <a:lstStyle/>
          <a:p>
            <a:pPr>
              <a:buFont typeface="Arial" charset="0"/>
              <a:buChar char="•"/>
              <a:defRPr/>
            </a:pPr>
            <a:r>
              <a:rPr lang="en-US" sz="3200" dirty="0"/>
              <a:t>Self-Managed Work Team  </a:t>
            </a:r>
          </a:p>
          <a:p>
            <a:pPr lvl="1">
              <a:buFont typeface="Arial" charset="0"/>
              <a:buChar char="–"/>
              <a:defRPr/>
            </a:pPr>
            <a:r>
              <a:rPr lang="en-US" b="0" dirty="0"/>
              <a:t>A group of employees who supervise their own activities and monitor the quality of the goods and services they provide</a:t>
            </a:r>
          </a:p>
          <a:p>
            <a:pPr>
              <a:buFont typeface="Arial" charset="0"/>
              <a:buChar char="•"/>
              <a:defRPr/>
            </a:pPr>
            <a:r>
              <a:rPr lang="en-US" sz="3200" dirty="0"/>
              <a:t>Virtual Team</a:t>
            </a:r>
          </a:p>
          <a:p>
            <a:pPr lvl="1">
              <a:buFont typeface="Arial" charset="0"/>
              <a:buChar char="–"/>
              <a:defRPr/>
            </a:pPr>
            <a:r>
              <a:rPr lang="en-US" b="0" dirty="0"/>
              <a:t>A team whose members rarely meet face-to-face</a:t>
            </a:r>
          </a:p>
          <a:p>
            <a:pPr lvl="1">
              <a:buFont typeface="Arial" charset="0"/>
              <a:buChar char="–"/>
              <a:defRPr/>
            </a:pPr>
            <a:r>
              <a:rPr lang="en-US" b="0" dirty="0"/>
              <a:t>Interact by using various forms of information technology</a:t>
            </a:r>
          </a:p>
          <a:p>
            <a:pPr lvl="1">
              <a:buFont typeface="Arial" charset="0"/>
              <a:buChar char="–"/>
              <a:defRPr/>
            </a:pPr>
            <a:r>
              <a:rPr lang="en-US" b="0" dirty="0"/>
              <a:t>Email, computer networks, telephone, fax, and videoconferences</a:t>
            </a:r>
          </a:p>
          <a:p>
            <a:pPr lvl="1">
              <a:buFont typeface="Arial" charset="0"/>
              <a:buChar char="–"/>
              <a:defRPr/>
            </a:pPr>
            <a:endParaRPr lang="en-US" dirty="0"/>
          </a:p>
        </p:txBody>
      </p:sp>
      <p:sp>
        <p:nvSpPr>
          <p:cNvPr id="4" name="Slide Number Placeholder 5"/>
          <p:cNvSpPr txBox="1">
            <a:spLocks noGrp="1"/>
          </p:cNvSpPr>
          <p:nvPr/>
        </p:nvSpPr>
        <p:spPr>
          <a:xfrm>
            <a:off x="8382000" y="6356351"/>
            <a:ext cx="2133600" cy="365125"/>
          </a:xfrm>
          <a:prstGeom prst="rect">
            <a:avLst/>
          </a:prstGeom>
          <a:noFill/>
        </p:spPr>
        <p:txBody>
          <a:bodyPr anchor="ctr"/>
          <a:lstStyle/>
          <a:p>
            <a:pPr algn="r"/>
            <a:r>
              <a:rPr lang="en-US" altLang="ar-SA" sz="1000">
                <a:latin typeface="Times New Roman" panose="02020603050405020304" pitchFamily="18" charset="0"/>
              </a:rPr>
              <a:t>11-</a:t>
            </a:r>
            <a:fld id="{7DB756F1-019F-4128-B757-F3BECE8040D4}" type="slidenum">
              <a:rPr lang="en-US" altLang="ar-SA" sz="1000">
                <a:latin typeface="Times New Roman" panose="02020603050405020304" pitchFamily="18" charset="0"/>
              </a:rPr>
              <a:pPr algn="r"/>
              <a:t>36</a:t>
            </a:fld>
            <a:endParaRPr lang="en-US" altLang="ar-SA"/>
          </a:p>
        </p:txBody>
      </p:sp>
    </p:spTree>
    <p:extLst>
      <p:ext uri="{BB962C8B-B14F-4D97-AF65-F5344CB8AC3E}">
        <p14:creationId xmlns:p14="http://schemas.microsoft.com/office/powerpoint/2010/main" val="1260739986"/>
      </p:ext>
    </p:extLst>
  </p:cSld>
  <p:clrMapOvr>
    <a:masterClrMapping/>
  </p:clrMapOvr>
  <p:transition>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2" name="Rectangle 4"/>
          <p:cNvSpPr>
            <a:spLocks noGrp="1" noChangeArrowheads="1"/>
          </p:cNvSpPr>
          <p:nvPr>
            <p:ph type="title"/>
          </p:nvPr>
        </p:nvSpPr>
        <p:spPr/>
        <p:txBody>
          <a:bodyPr/>
          <a:lstStyle/>
          <a:p>
            <a:pPr>
              <a:defRPr/>
            </a:pPr>
            <a:r>
              <a:rPr lang="en-US" dirty="0"/>
              <a:t>Types of Groups and Teams</a:t>
            </a:r>
          </a:p>
        </p:txBody>
      </p:sp>
      <p:sp>
        <p:nvSpPr>
          <p:cNvPr id="160773" name="Rectangle 5"/>
          <p:cNvSpPr>
            <a:spLocks noGrp="1" noChangeArrowheads="1"/>
          </p:cNvSpPr>
          <p:nvPr>
            <p:ph type="body" idx="1"/>
          </p:nvPr>
        </p:nvSpPr>
        <p:spPr/>
        <p:txBody>
          <a:bodyPr/>
          <a:lstStyle/>
          <a:p>
            <a:pPr>
              <a:buFont typeface="Arial" charset="0"/>
              <a:buChar char="•"/>
              <a:defRPr/>
            </a:pPr>
            <a:r>
              <a:rPr lang="en-US" sz="3200" dirty="0"/>
              <a:t>Interest Groups </a:t>
            </a:r>
          </a:p>
          <a:p>
            <a:pPr lvl="1">
              <a:buFont typeface="Arial" charset="0"/>
              <a:buChar char="–"/>
              <a:defRPr/>
            </a:pPr>
            <a:r>
              <a:rPr lang="en-US" b="0" dirty="0"/>
              <a:t>An informal group of employees seeking to achieve a common goal related to their membership in an organization</a:t>
            </a:r>
          </a:p>
          <a:p>
            <a:pPr>
              <a:buFont typeface="Arial" charset="0"/>
              <a:buChar char="•"/>
              <a:defRPr/>
            </a:pPr>
            <a:r>
              <a:rPr lang="en-US" sz="3200" dirty="0"/>
              <a:t>Friendship Groups </a:t>
            </a:r>
          </a:p>
          <a:p>
            <a:pPr lvl="1">
              <a:buFont typeface="Arial" charset="0"/>
              <a:buChar char="–"/>
              <a:defRPr/>
            </a:pPr>
            <a:r>
              <a:rPr lang="en-US" sz="2800" b="0" dirty="0"/>
              <a:t>An informal group composed of employees who enjoy one another’s company and socialize with one another</a:t>
            </a:r>
          </a:p>
          <a:p>
            <a:pPr>
              <a:buFont typeface="Arial" charset="0"/>
              <a:buChar char="•"/>
              <a:defRPr/>
            </a:pPr>
            <a:endParaRPr lang="en-US" dirty="0">
              <a:solidFill>
                <a:schemeClr val="accent6">
                  <a:lumMod val="75000"/>
                </a:schemeClr>
              </a:solidFill>
            </a:endParaRPr>
          </a:p>
          <a:p>
            <a:pPr lvl="1">
              <a:buFont typeface="Arial" charset="0"/>
              <a:buChar char="–"/>
              <a:defRPr/>
            </a:pPr>
            <a:endParaRPr lang="en-US" dirty="0"/>
          </a:p>
        </p:txBody>
      </p:sp>
      <p:sp>
        <p:nvSpPr>
          <p:cNvPr id="4" name="Slide Number Placeholder 5"/>
          <p:cNvSpPr txBox="1">
            <a:spLocks noGrp="1"/>
          </p:cNvSpPr>
          <p:nvPr/>
        </p:nvSpPr>
        <p:spPr>
          <a:xfrm>
            <a:off x="8382000" y="6356351"/>
            <a:ext cx="2133600" cy="365125"/>
          </a:xfrm>
          <a:prstGeom prst="rect">
            <a:avLst/>
          </a:prstGeom>
          <a:noFill/>
        </p:spPr>
        <p:txBody>
          <a:bodyPr anchor="ctr"/>
          <a:lstStyle/>
          <a:p>
            <a:pPr algn="r"/>
            <a:r>
              <a:rPr lang="en-US" altLang="ar-SA" sz="1000">
                <a:latin typeface="Times New Roman" panose="02020603050405020304" pitchFamily="18" charset="0"/>
              </a:rPr>
              <a:t>11-</a:t>
            </a:r>
            <a:fld id="{F7AAF409-74A3-4EA2-A488-AB072E64E8AA}" type="slidenum">
              <a:rPr lang="en-US" altLang="ar-SA" sz="1000">
                <a:latin typeface="Times New Roman" panose="02020603050405020304" pitchFamily="18" charset="0"/>
              </a:rPr>
              <a:pPr algn="r"/>
              <a:t>37</a:t>
            </a:fld>
            <a:endParaRPr lang="en-US" altLang="ar-SA"/>
          </a:p>
        </p:txBody>
      </p:sp>
    </p:spTree>
    <p:extLst>
      <p:ext uri="{BB962C8B-B14F-4D97-AF65-F5344CB8AC3E}">
        <p14:creationId xmlns:p14="http://schemas.microsoft.com/office/powerpoint/2010/main" val="2655967369"/>
      </p:ext>
    </p:extLst>
  </p:cSld>
  <p:clrMapOvr>
    <a:masterClrMapping/>
  </p:clrMapOvr>
  <p:transition>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2" name="Rectangle 4"/>
          <p:cNvSpPr>
            <a:spLocks noGrp="1" noChangeArrowheads="1"/>
          </p:cNvSpPr>
          <p:nvPr>
            <p:ph type="title"/>
          </p:nvPr>
        </p:nvSpPr>
        <p:spPr/>
        <p:txBody>
          <a:bodyPr/>
          <a:lstStyle/>
          <a:p>
            <a:pPr>
              <a:defRPr/>
            </a:pPr>
            <a:r>
              <a:rPr lang="en-US" dirty="0"/>
              <a:t>Group Dynamics</a:t>
            </a:r>
          </a:p>
        </p:txBody>
      </p:sp>
      <p:sp>
        <p:nvSpPr>
          <p:cNvPr id="201733" name="Rectangle 5"/>
          <p:cNvSpPr>
            <a:spLocks noGrp="1" noChangeArrowheads="1"/>
          </p:cNvSpPr>
          <p:nvPr>
            <p:ph type="body" idx="1"/>
          </p:nvPr>
        </p:nvSpPr>
        <p:spPr/>
        <p:txBody>
          <a:bodyPr/>
          <a:lstStyle/>
          <a:p>
            <a:pPr>
              <a:buFont typeface="Arial" charset="0"/>
              <a:buChar char="•"/>
              <a:defRPr/>
            </a:pPr>
            <a:r>
              <a:rPr lang="en-US" dirty="0"/>
              <a:t>Group Dynamics</a:t>
            </a:r>
          </a:p>
          <a:p>
            <a:pPr lvl="1">
              <a:buFont typeface="Arial" charset="0"/>
              <a:buChar char="–"/>
              <a:defRPr/>
            </a:pPr>
            <a:r>
              <a:rPr lang="en-US" dirty="0"/>
              <a:t>The characteristics and processes that affect how a group or team functions.</a:t>
            </a:r>
          </a:p>
          <a:p>
            <a:pPr lvl="1">
              <a:buFont typeface="Arial" charset="0"/>
              <a:buChar char="–"/>
              <a:defRPr/>
            </a:pPr>
            <a:r>
              <a:rPr lang="en-US" dirty="0"/>
              <a:t>Group size affects how a group performs.</a:t>
            </a:r>
          </a:p>
          <a:p>
            <a:pPr>
              <a:buFont typeface="Arial" charset="0"/>
              <a:buChar char="•"/>
              <a:defRPr/>
            </a:pPr>
            <a:endParaRPr lang="en-US" b="0" dirty="0"/>
          </a:p>
          <a:p>
            <a:pPr>
              <a:buFont typeface="Arial" charset="0"/>
              <a:buChar char="•"/>
              <a:defRPr/>
            </a:pPr>
            <a:r>
              <a:rPr lang="en-US" b="0" dirty="0"/>
              <a:t>Normally, small groups (2 to 9 members) interact better and tend to be more motivated</a:t>
            </a:r>
          </a:p>
          <a:p>
            <a:pPr>
              <a:buFont typeface="Arial" charset="0"/>
              <a:buChar char="•"/>
              <a:defRPr/>
            </a:pPr>
            <a:endParaRPr lang="en-US" b="0" dirty="0"/>
          </a:p>
          <a:p>
            <a:pPr>
              <a:buFont typeface="Arial" charset="0"/>
              <a:buChar char="•"/>
              <a:defRPr/>
            </a:pPr>
            <a:r>
              <a:rPr lang="en-US" b="0" dirty="0"/>
              <a:t>Larger groups can be used when more resources are needed and division of labor is possible.</a:t>
            </a:r>
          </a:p>
          <a:p>
            <a:pPr>
              <a:buFont typeface="Arial" charset="0"/>
              <a:buChar char="•"/>
              <a:defRPr/>
            </a:pPr>
            <a:endParaRPr lang="en-US" dirty="0"/>
          </a:p>
        </p:txBody>
      </p:sp>
      <p:sp>
        <p:nvSpPr>
          <p:cNvPr id="4" name="Slide Number Placeholder 5"/>
          <p:cNvSpPr txBox="1">
            <a:spLocks noGrp="1"/>
          </p:cNvSpPr>
          <p:nvPr/>
        </p:nvSpPr>
        <p:spPr>
          <a:xfrm>
            <a:off x="8382000" y="6356351"/>
            <a:ext cx="2133600" cy="365125"/>
          </a:xfrm>
          <a:prstGeom prst="rect">
            <a:avLst/>
          </a:prstGeom>
          <a:noFill/>
        </p:spPr>
        <p:txBody>
          <a:bodyPr anchor="ctr"/>
          <a:lstStyle/>
          <a:p>
            <a:pPr algn="r"/>
            <a:r>
              <a:rPr lang="en-US" altLang="ar-SA" sz="1000">
                <a:latin typeface="Times New Roman" panose="02020603050405020304" pitchFamily="18" charset="0"/>
              </a:rPr>
              <a:t>11-</a:t>
            </a:r>
            <a:fld id="{772013E7-C9BC-4C0B-9E5C-4095A7D5E849}" type="slidenum">
              <a:rPr lang="en-US" altLang="ar-SA" sz="1000">
                <a:latin typeface="Times New Roman" panose="02020603050405020304" pitchFamily="18" charset="0"/>
              </a:rPr>
              <a:pPr algn="r"/>
              <a:t>38</a:t>
            </a:fld>
            <a:endParaRPr lang="en-US" altLang="ar-SA"/>
          </a:p>
        </p:txBody>
      </p:sp>
    </p:spTree>
    <p:extLst>
      <p:ext uri="{BB962C8B-B14F-4D97-AF65-F5344CB8AC3E}">
        <p14:creationId xmlns:p14="http://schemas.microsoft.com/office/powerpoint/2010/main" val="3338090291"/>
      </p:ext>
    </p:extLst>
  </p:cSld>
  <p:clrMapOvr>
    <a:masterClrMapping/>
  </p:clrMapOvr>
  <p:transition>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ChangeArrowheads="1"/>
          </p:cNvSpPr>
          <p:nvPr>
            <p:ph type="title"/>
          </p:nvPr>
        </p:nvSpPr>
        <p:spPr>
          <a:ln>
            <a:solidFill>
              <a:schemeClr val="tx1"/>
            </a:solidFill>
          </a:ln>
        </p:spPr>
        <p:txBody>
          <a:bodyPr vert="horz" lIns="91440" tIns="45720" rIns="91440" bIns="45720" rtlCol="0" anchor="ctr">
            <a:normAutofit/>
          </a:bodyPr>
          <a:lstStyle/>
          <a:p>
            <a:pPr algn="ctr"/>
            <a:r>
              <a:rPr lang="en-US" sz="3600" dirty="0">
                <a:solidFill>
                  <a:schemeClr val="tx1"/>
                </a:solidFill>
                <a:latin typeface="Arial Black" panose="020B0A04020102020204" pitchFamily="34" charset="0"/>
              </a:rPr>
              <a:t>Group Dynamics</a:t>
            </a:r>
          </a:p>
        </p:txBody>
      </p:sp>
      <p:sp>
        <p:nvSpPr>
          <p:cNvPr id="202755" name="Rectangle 3"/>
          <p:cNvSpPr>
            <a:spLocks noGrp="1" noChangeArrowheads="1"/>
          </p:cNvSpPr>
          <p:nvPr>
            <p:ph sz="half" idx="1"/>
          </p:nvPr>
        </p:nvSpPr>
        <p:spPr>
          <a:xfrm>
            <a:off x="838199" y="1825625"/>
            <a:ext cx="10091057" cy="4351338"/>
          </a:xfrm>
          <a:ln>
            <a:solidFill>
              <a:schemeClr val="tx1"/>
            </a:solidFill>
          </a:ln>
        </p:spPr>
        <p:txBody>
          <a:bodyPr anchor="ctr"/>
          <a:lstStyle/>
          <a:p>
            <a:pPr>
              <a:buFont typeface="Arial" charset="0"/>
              <a:buChar char="•"/>
              <a:defRPr/>
            </a:pPr>
            <a:r>
              <a:rPr lang="en-US" sz="3200" b="1" dirty="0"/>
              <a:t>Division of labor </a:t>
            </a:r>
          </a:p>
          <a:p>
            <a:pPr lvl="1">
              <a:buFont typeface="Arial" charset="0"/>
              <a:buChar char="–"/>
              <a:defRPr/>
            </a:pPr>
            <a:r>
              <a:rPr lang="en-US" sz="2800" dirty="0"/>
              <a:t>splitting the work to be performed into particular tasks and assigning tasks to individual workers</a:t>
            </a:r>
          </a:p>
        </p:txBody>
      </p:sp>
      <p:sp>
        <p:nvSpPr>
          <p:cNvPr id="4" name="Slide Number Placeholder 5"/>
          <p:cNvSpPr txBox="1">
            <a:spLocks noGrp="1"/>
          </p:cNvSpPr>
          <p:nvPr/>
        </p:nvSpPr>
        <p:spPr>
          <a:xfrm>
            <a:off x="8382000" y="6356351"/>
            <a:ext cx="2133600" cy="365125"/>
          </a:xfrm>
          <a:prstGeom prst="rect">
            <a:avLst/>
          </a:prstGeom>
          <a:noFill/>
        </p:spPr>
        <p:txBody>
          <a:bodyPr anchor="ctr"/>
          <a:lstStyle/>
          <a:p>
            <a:pPr algn="r"/>
            <a:r>
              <a:rPr lang="en-US" altLang="ar-SA" sz="1000">
                <a:latin typeface="Times New Roman" panose="02020603050405020304" pitchFamily="18" charset="0"/>
              </a:rPr>
              <a:t>11-</a:t>
            </a:r>
            <a:fld id="{35C28FFB-E767-4A06-A341-9087A161C954}" type="slidenum">
              <a:rPr lang="en-US" altLang="ar-SA" sz="1000">
                <a:latin typeface="Times New Roman" panose="02020603050405020304" pitchFamily="18" charset="0"/>
              </a:rPr>
              <a:pPr algn="r"/>
              <a:t>39</a:t>
            </a:fld>
            <a:endParaRPr lang="en-US" altLang="ar-SA"/>
          </a:p>
        </p:txBody>
      </p:sp>
    </p:spTree>
    <p:extLst>
      <p:ext uri="{BB962C8B-B14F-4D97-AF65-F5344CB8AC3E}">
        <p14:creationId xmlns:p14="http://schemas.microsoft.com/office/powerpoint/2010/main" val="1939993553"/>
      </p:ext>
    </p:extLst>
  </p:cSld>
  <p:clrMapOvr>
    <a:masterClrMapping/>
  </p:clrMapOvr>
  <p:transition>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9" name="Rectangle 5"/>
          <p:cNvSpPr>
            <a:spLocks noGrp="1" noChangeArrowheads="1"/>
          </p:cNvSpPr>
          <p:nvPr>
            <p:ph type="title"/>
          </p:nvPr>
        </p:nvSpPr>
        <p:spPr>
          <a:ln>
            <a:solidFill>
              <a:schemeClr val="tx1"/>
            </a:solidFill>
          </a:ln>
        </p:spPr>
        <p:txBody>
          <a:bodyPr vert="horz" lIns="91440" tIns="45720" rIns="91440" bIns="45720" rtlCol="0" anchor="ctr">
            <a:normAutofit/>
          </a:bodyPr>
          <a:lstStyle/>
          <a:p>
            <a:pPr algn="ctr"/>
            <a:r>
              <a:rPr lang="en-US" sz="3600" dirty="0">
                <a:solidFill>
                  <a:schemeClr val="tx1"/>
                </a:solidFill>
                <a:latin typeface="Arial Black" panose="020B0A04020102020204" pitchFamily="34" charset="0"/>
              </a:rPr>
              <a:t>Group Roles</a:t>
            </a:r>
          </a:p>
        </p:txBody>
      </p:sp>
      <p:sp>
        <p:nvSpPr>
          <p:cNvPr id="164870" name="Rectangle 6"/>
          <p:cNvSpPr>
            <a:spLocks noGrp="1" noChangeArrowheads="1"/>
          </p:cNvSpPr>
          <p:nvPr>
            <p:ph sz="half" idx="1"/>
          </p:nvPr>
        </p:nvSpPr>
        <p:spPr>
          <a:ln>
            <a:solidFill>
              <a:schemeClr val="tx1"/>
            </a:solidFill>
          </a:ln>
        </p:spPr>
        <p:txBody>
          <a:bodyPr/>
          <a:lstStyle/>
          <a:p>
            <a:pPr>
              <a:buFont typeface="Arial" charset="0"/>
              <a:buChar char="•"/>
              <a:defRPr/>
            </a:pPr>
            <a:r>
              <a:rPr lang="en-US" b="1" dirty="0"/>
              <a:t>Group Roles </a:t>
            </a:r>
          </a:p>
          <a:p>
            <a:pPr lvl="1">
              <a:buFont typeface="Arial" charset="0"/>
              <a:buChar char="–"/>
              <a:defRPr/>
            </a:pPr>
            <a:r>
              <a:rPr lang="en-US" dirty="0"/>
              <a:t>The set of behaviors and tasks that a group member is expected to perform because of his position in the group</a:t>
            </a:r>
          </a:p>
        </p:txBody>
      </p:sp>
      <p:sp>
        <p:nvSpPr>
          <p:cNvPr id="5" name="Content Placeholder 4"/>
          <p:cNvSpPr>
            <a:spLocks noGrp="1"/>
          </p:cNvSpPr>
          <p:nvPr>
            <p:ph sz="half" idx="2"/>
          </p:nvPr>
        </p:nvSpPr>
        <p:spPr>
          <a:ln>
            <a:solidFill>
              <a:schemeClr val="tx1"/>
            </a:solidFill>
          </a:ln>
        </p:spPr>
        <p:txBody>
          <a:bodyPr/>
          <a:lstStyle/>
          <a:p>
            <a:pPr>
              <a:buFont typeface="Arial" charset="0"/>
              <a:buChar char="•"/>
              <a:defRPr/>
            </a:pPr>
            <a:r>
              <a:rPr lang="en-US" b="1" dirty="0"/>
              <a:t>Role making </a:t>
            </a:r>
          </a:p>
          <a:p>
            <a:pPr lvl="1">
              <a:buFont typeface="Arial" charset="0"/>
              <a:buChar char="–"/>
              <a:defRPr/>
            </a:pPr>
            <a:r>
              <a:rPr lang="en-US" dirty="0"/>
              <a:t>taking the initiative to modify an assigned role by assuming additional responsibilities</a:t>
            </a:r>
          </a:p>
          <a:p>
            <a:pPr>
              <a:buFont typeface="Arial" charset="0"/>
              <a:buChar char="•"/>
              <a:defRPr/>
            </a:pPr>
            <a:endParaRPr lang="en-US" dirty="0"/>
          </a:p>
        </p:txBody>
      </p:sp>
      <p:sp>
        <p:nvSpPr>
          <p:cNvPr id="4" name="Slide Number Placeholder 5"/>
          <p:cNvSpPr txBox="1">
            <a:spLocks noGrp="1"/>
          </p:cNvSpPr>
          <p:nvPr/>
        </p:nvSpPr>
        <p:spPr>
          <a:xfrm>
            <a:off x="8382000" y="6356351"/>
            <a:ext cx="2133600" cy="365125"/>
          </a:xfrm>
          <a:prstGeom prst="rect">
            <a:avLst/>
          </a:prstGeom>
          <a:noFill/>
        </p:spPr>
        <p:txBody>
          <a:bodyPr anchor="ctr"/>
          <a:lstStyle/>
          <a:p>
            <a:pPr algn="r"/>
            <a:r>
              <a:rPr lang="en-US" altLang="ar-SA" sz="1000">
                <a:latin typeface="Times New Roman" panose="02020603050405020304" pitchFamily="18" charset="0"/>
              </a:rPr>
              <a:t>11-</a:t>
            </a:r>
            <a:fld id="{0185B5D5-1A85-4E02-824E-A56ED56F9A6D}" type="slidenum">
              <a:rPr lang="en-US" altLang="ar-SA" sz="1000">
                <a:latin typeface="Times New Roman" panose="02020603050405020304" pitchFamily="18" charset="0"/>
              </a:rPr>
              <a:pPr algn="r"/>
              <a:t>40</a:t>
            </a:fld>
            <a:endParaRPr lang="en-US" altLang="ar-SA"/>
          </a:p>
        </p:txBody>
      </p:sp>
    </p:spTree>
    <p:extLst>
      <p:ext uri="{BB962C8B-B14F-4D97-AF65-F5344CB8AC3E}">
        <p14:creationId xmlns:p14="http://schemas.microsoft.com/office/powerpoint/2010/main" val="3822479918"/>
      </p:ext>
    </p:extLst>
  </p:cSld>
  <p:clrMapOvr>
    <a:masterClrMapping/>
  </p:clrMapOvr>
  <p:transition>
    <p:push/>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3288</TotalTime>
  <Words>2427</Words>
  <Application>Microsoft Macintosh PowerPoint</Application>
  <PresentationFormat>Widescreen</PresentationFormat>
  <Paragraphs>185</Paragraphs>
  <Slides>40</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Arial Black</vt:lpstr>
      <vt:lpstr>Calibri</vt:lpstr>
      <vt:lpstr>Calibri Light</vt:lpstr>
      <vt:lpstr>Times New Roman</vt:lpstr>
      <vt:lpstr>Wingdings</vt:lpstr>
      <vt:lpstr>Office Theme</vt:lpstr>
      <vt:lpstr>Project Feasibility Study Lecture 5</vt:lpstr>
      <vt:lpstr>Out line</vt:lpstr>
      <vt:lpstr>1- THE PM ’ S ROLES</vt:lpstr>
      <vt:lpstr>THE PM ’ S ROLES</vt:lpstr>
      <vt:lpstr>THE PM ’ S ROLES</vt:lpstr>
      <vt:lpstr> PM’s Role in Procurement </vt:lpstr>
      <vt:lpstr>2- THE PM ’ S RESPONSIBILITIES TO THE PROJECT</vt:lpstr>
      <vt:lpstr>THE PM ’ S RESPONSIBILITIES TO THE PROJECT con… </vt:lpstr>
      <vt:lpstr>THE PM ’ S RESPONSIBILITIES TO THE PROJECT cont… </vt:lpstr>
      <vt:lpstr>3- SELECTION OF A PROJECT MANAGER</vt:lpstr>
      <vt:lpstr>SELECTION OF A PROJECT MANAGER cont.. </vt:lpstr>
      <vt:lpstr>SELECTION OF A PROJECT MANAGER cont.. </vt:lpstr>
      <vt:lpstr>SELECTION OF A PROJECT MANAGER cont.. </vt:lpstr>
      <vt:lpstr>4- PROJECT MANAGEMENT AS A PROFESSION</vt:lpstr>
      <vt:lpstr>5 - FITTING PROJECTS INTO THE PARENT ORGANIZATION</vt:lpstr>
      <vt:lpstr>FITTING PROJECTS INTO THE PARENT ORGANIZATION  cont. …</vt:lpstr>
      <vt:lpstr>FITTING PROJECTS INTO THE PARENT ORGANIZATION  cont. …</vt:lpstr>
      <vt:lpstr>6- THE PROJECT TEAM</vt:lpstr>
      <vt:lpstr>THE PROJECT TEAM cont. …</vt:lpstr>
      <vt:lpstr>THE PROJECT TEAM cont. …</vt:lpstr>
      <vt:lpstr>THE PROJECT TEAM cont. …</vt:lpstr>
      <vt:lpstr>THE PROJECT TEAM cont. …</vt:lpstr>
      <vt:lpstr>THE PROJECT TEAM cont. …</vt:lpstr>
      <vt:lpstr>Effective Team Management</vt:lpstr>
      <vt:lpstr>Groups, Teams and  Organizational Effectiveness</vt:lpstr>
      <vt:lpstr>Groups, Teams and  Organizational Effectiveness</vt:lpstr>
      <vt:lpstr>Groups and Teams as  Performance Enhancers</vt:lpstr>
      <vt:lpstr>Groups and Teams as  Performance Enhancers</vt:lpstr>
      <vt:lpstr>Groups’ and Teams’ Contributions to Organizational Effectiveness</vt:lpstr>
      <vt:lpstr>Teams and Innovation</vt:lpstr>
      <vt:lpstr>Groups and Teams as Motivators</vt:lpstr>
      <vt:lpstr>Types of Groups and Teams</vt:lpstr>
      <vt:lpstr>Types of Groups and Teams</vt:lpstr>
      <vt:lpstr>Types of Groups and Teams</vt:lpstr>
      <vt:lpstr>Types of Groups and Teams</vt:lpstr>
      <vt:lpstr>Types of Groups and Teams</vt:lpstr>
      <vt:lpstr>Types of Groups and Teams</vt:lpstr>
      <vt:lpstr>Group Dynamics</vt:lpstr>
      <vt:lpstr>Group Dynamics</vt:lpstr>
      <vt:lpstr>Group Roles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Microsoft Office User</cp:lastModifiedBy>
  <cp:revision>66</cp:revision>
  <cp:lastPrinted>2021-10-02T12:16:45Z</cp:lastPrinted>
  <dcterms:created xsi:type="dcterms:W3CDTF">2020-10-15T07:04:09Z</dcterms:created>
  <dcterms:modified xsi:type="dcterms:W3CDTF">2021-10-02T12:16:52Z</dcterms:modified>
</cp:coreProperties>
</file>