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536" r:id="rId5"/>
    <p:sldId id="629" r:id="rId6"/>
    <p:sldId id="648" r:id="rId7"/>
    <p:sldId id="630" r:id="rId8"/>
    <p:sldId id="722" r:id="rId9"/>
    <p:sldId id="723" r:id="rId10"/>
    <p:sldId id="724" r:id="rId11"/>
    <p:sldId id="725" r:id="rId12"/>
    <p:sldId id="689" r:id="rId13"/>
    <p:sldId id="726" r:id="rId14"/>
    <p:sldId id="727" r:id="rId15"/>
    <p:sldId id="728" r:id="rId16"/>
    <p:sldId id="729" r:id="rId17"/>
    <p:sldId id="730" r:id="rId18"/>
    <p:sldId id="759" r:id="rId19"/>
    <p:sldId id="731" r:id="rId20"/>
    <p:sldId id="732" r:id="rId21"/>
    <p:sldId id="710" r:id="rId22"/>
    <p:sldId id="736" r:id="rId23"/>
    <p:sldId id="737" r:id="rId24"/>
    <p:sldId id="738" r:id="rId25"/>
    <p:sldId id="739" r:id="rId26"/>
    <p:sldId id="740" r:id="rId27"/>
    <p:sldId id="741" r:id="rId28"/>
    <p:sldId id="695" r:id="rId29"/>
    <p:sldId id="742" r:id="rId30"/>
    <p:sldId id="743" r:id="rId31"/>
    <p:sldId id="744" r:id="rId32"/>
    <p:sldId id="745" r:id="rId33"/>
    <p:sldId id="746" r:id="rId34"/>
    <p:sldId id="748" r:id="rId35"/>
    <p:sldId id="704" r:id="rId36"/>
    <p:sldId id="749" r:id="rId37"/>
    <p:sldId id="750" r:id="rId38"/>
    <p:sldId id="751" r:id="rId39"/>
    <p:sldId id="752" r:id="rId40"/>
    <p:sldId id="753" r:id="rId41"/>
    <p:sldId id="754" r:id="rId42"/>
    <p:sldId id="757" r:id="rId43"/>
    <p:sldId id="758" r:id="rId44"/>
    <p:sldId id="756"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629"/>
            <p14:sldId id="648"/>
            <p14:sldId id="630"/>
            <p14:sldId id="722"/>
            <p14:sldId id="723"/>
            <p14:sldId id="724"/>
            <p14:sldId id="725"/>
            <p14:sldId id="689"/>
            <p14:sldId id="726"/>
            <p14:sldId id="727"/>
            <p14:sldId id="728"/>
            <p14:sldId id="729"/>
            <p14:sldId id="730"/>
            <p14:sldId id="759"/>
            <p14:sldId id="731"/>
            <p14:sldId id="732"/>
            <p14:sldId id="710"/>
            <p14:sldId id="736"/>
            <p14:sldId id="737"/>
            <p14:sldId id="738"/>
            <p14:sldId id="739"/>
            <p14:sldId id="740"/>
            <p14:sldId id="741"/>
            <p14:sldId id="695"/>
            <p14:sldId id="742"/>
            <p14:sldId id="743"/>
            <p14:sldId id="744"/>
            <p14:sldId id="745"/>
            <p14:sldId id="746"/>
            <p14:sldId id="748"/>
            <p14:sldId id="704"/>
            <p14:sldId id="749"/>
            <p14:sldId id="750"/>
            <p14:sldId id="751"/>
            <p14:sldId id="752"/>
            <p14:sldId id="753"/>
            <p14:sldId id="754"/>
            <p14:sldId id="757"/>
            <p14:sldId id="758"/>
            <p14:sldId id="75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17AB7"/>
    <a:srgbClr val="91D8EC"/>
    <a:srgbClr val="FFD200"/>
    <a:srgbClr val="9FD47A"/>
    <a:srgbClr val="EBB44F"/>
    <a:srgbClr val="6AB8CC"/>
    <a:srgbClr val="FFC501"/>
    <a:srgbClr val="F58221"/>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3557" autoAdjust="0"/>
  </p:normalViewPr>
  <p:slideViewPr>
    <p:cSldViewPr snapToGrid="0">
      <p:cViewPr varScale="1">
        <p:scale>
          <a:sx n="69" d="100"/>
          <a:sy n="69" d="100"/>
        </p:scale>
        <p:origin x="78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97811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262341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208251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326930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169FC6E-BD13-0C7C-83DF-90F5B228F5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BBF51B25-68CA-15EC-A0F7-ACB110D64F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A3EF52D-2F6B-DF4D-49E4-1228629F0D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A231568C-C293-EA22-58EB-6D96F0EBF84B}"/>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9161184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19061DA-BCC3-FF7E-E7CF-445D1292CC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EFA30AA2-E487-0B12-77C9-F758ABF881F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CA55D4F-EE7D-6877-4F8C-BE5E7BDB49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7E97F6C-0F89-147C-30B3-045241E83930}"/>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119220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FEED8D-01A9-76AA-8AF1-3B318C9336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D27237EC-5823-4666-CB07-8EF24BD1D0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62FCE1CE-1B46-A54F-2DF2-895A6943A79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84B6682-94B9-E733-107B-A0F8B609463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408024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AC32B35-3829-19ED-D2C5-DAD2BBD329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500D47-0296-2D3D-D35F-B40879176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06ADEFC-43E9-0F6F-2290-0B5683ED7B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7515B23-651F-2848-76FE-716D42C2CFB4}"/>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725867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5AA8110-699C-BA0E-614A-0FE3481A46D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6256DF6-92F7-FFA6-5A4D-7C342AF7E7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BFF2FA1-3A6C-C31F-BF96-F18B0D866FD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59A1868-5ACF-C426-A519-F907E4CC8E49}"/>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674710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7BC6FE2-33CD-289B-9C81-6157C0FF0D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7A2C222-9BC8-AEC2-0EE1-800A1349DD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011F09DB-E6FC-8AA7-967C-0A7DAE12AA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C62A831-8EC0-9E74-364E-88ECE373BD6F}"/>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93204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DFCEE4-21A2-0539-6CD0-DB6105DFF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FEB4489-3F50-DEBB-2F5F-44609F6746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4CE15EC-0363-9FC1-10C0-9458F364FB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98B33B-1C0C-2829-3122-0C56564AE28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2775535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DFCEE4-21A2-0539-6CD0-DB6105DFFE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FEB4489-3F50-DEBB-2F5F-44609F67464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D4CE15EC-0363-9FC1-10C0-9458F364FBB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98B33B-1C0C-2829-3122-0C56564AE282}"/>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029531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2434D8D-BFE9-7EDD-EBB0-5F3DD1A91A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7884F5D-F521-89F6-0029-A6627F0394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7AE348B-138D-30DD-0616-0A763E612D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2F69222B-2758-81E1-65D6-0EC810DF9FE4}"/>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9917155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CE81FDF-79CA-5F61-C647-236AC339E9B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87E4D26-B3FB-6A0B-03B4-5E98FE7717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D761A6B-0E06-F6A3-9407-4E339B35DF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8821DB8-D86B-12D4-8396-84E98D7A7CF1}"/>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496889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B817A6-9339-F660-DE93-A544E1BF2A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D9B6E34-37AE-1DA5-A24A-A72ECC0C15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263EF93-8724-86E7-2DC3-3FB8DAB4EF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9F2F1B2-1BD8-7D24-ACBD-2505A370328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827501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5CECBDA-ACD1-B918-DC0F-0A4A40376D0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C752D1D-C312-A7AE-5520-D5DD8D9F1C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F4E24A8-FDF2-298B-5745-9077CB1A1D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C99E7DFC-29E8-D2F8-7567-6F31099F047A}"/>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523789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3419E1-2B68-3D68-A535-BD2A26239E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9F94DBB-E7B7-30AE-E20D-E01CB343236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605B00C-F03A-671C-B929-C2037937FA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28ED464-F5A6-60CE-CE07-8866A090135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5701957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1890B46-DD9D-70E8-F8CE-77C7A9E186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84F7ABDE-221B-A525-9C2C-C15304B2FC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5F26E2FE-CF3C-E53C-688B-E79DF0DDBA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153A7ADC-322C-752F-38C5-CAF9AF66A934}"/>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5850031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E0A7D04-2082-9B08-A115-1C5C399335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7C6421AB-F295-755E-1BD6-E5E8AC4252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E61F8EA-E020-A5DD-8E02-C13A332B567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2DAA54A-C137-04A4-F19D-81CCE2A5F79F}"/>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4230492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F1F61CC-9C00-7DBF-7132-224B6ECD5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E885BB2-0FBD-196D-8310-89E01815C7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B7736FF-10DE-61BE-DBA0-349AF17245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2962CC4-9F86-2A7F-A045-78BC4A568DBE}"/>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2097519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DF9CF9-1A3B-7794-5002-FE21EDA818F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7F0DA2F-D2DD-C2C7-AA4D-50065B4EBF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921AFA75-2ECE-5546-5051-5D0ECDDF1C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81857FBE-7D8E-C03D-3E50-F8CBF3B9557D}"/>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7489009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7ED33C-AE6D-90DC-7DC2-A79D7786EB9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1C475D0-2397-0FD3-64B2-87BC02ADBD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B7459A97-C8B3-B3D7-0D48-3AC9406B1B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F123EF2-122A-F477-3E3D-2A673326A5A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936540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3D1F09A-1281-7B6E-9A03-9D057CC32D5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B2CF5F4-BE60-933D-54DA-A2A93482F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7599696-92D8-06D7-60CC-CD7A12A2FF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F5C07789-ACF4-38DB-0F69-C93BCB68D913}"/>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13533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9B14B5B-7687-BFFB-550A-FE9723D888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9F16C5A7-ECF4-4C4D-5514-A7A617000B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336A1FB8-7B2E-6335-251C-8CF5CC9C223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C5C7571-8E9C-268A-F005-135580B535E0}"/>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2083113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68DE2B-A1A0-0203-77C3-B51A20B50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A1A03232-BA1F-D0F6-FF06-0D381C27432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69477D8-5FF7-357E-260C-238807D81F5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71FB065-E7B2-C13B-55F3-B1BD4230A958}"/>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270796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D7F618A-8FCB-D322-59D2-C895F4DB6AC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024B6F7-4639-282A-4264-B8EB50498D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E061161C-7EE1-7DC4-E6FB-1853E6A1653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91815DA8-FE63-4E8D-803A-7D1323E4FF33}"/>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7948875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525F984-FC22-9F6F-B819-DE45E28790D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0CDFB0BB-E8DE-5349-75EF-B4690EBF48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A1D21989-A213-804C-E0FA-76CCB75AF84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3B15C08C-B1A0-EEB7-8424-8C7EA98A885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21849869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5669EA4-55EA-774D-9136-903563D51EF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FEA33EE-4D0C-11EC-72F9-3034A93FA0C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0876FE7-42EC-FECD-B981-50176FDFF25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56E08612-222F-2819-A837-46B4B7DA73ED}"/>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89080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3292F17-C3F8-8CAC-9B0C-027154C638F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3E797A14-F271-D015-4899-8611541E2E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1BD8A00-25C3-2FBD-37C7-48ACCEC50D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65992AE-4D3A-C0A5-6E1A-2AD67B92F7F0}"/>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47617272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ABA7B4-A37D-BC9E-808D-91847528B1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2E6E8600-E6AC-25E4-8AFE-E794C24C90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14D9F73-45B1-F849-5A3B-86857979998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B2A84F5D-F741-2F98-F53B-960E76C6DE9C}"/>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28044953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17A5A65-770F-B187-9FDB-D586D4D9134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18B58291-BBAB-F4DE-071E-3A08157253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782E9A45-5CC3-CE61-A710-BE97FD5F2C8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DC189CAA-FFCC-5FA7-240D-E2FF510E18FF}"/>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1376820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1D391F-CC8B-B181-DD50-F9606348C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D121596-0879-55D1-7DC1-494804672E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0E236BA-6084-783D-622E-FB733526B7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898377-406D-0A4B-A4AE-43DD83C15923}"/>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85311423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1D391F-CC8B-B181-DD50-F9606348C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D121596-0879-55D1-7DC1-494804672E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0E236BA-6084-783D-622E-FB733526B7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898377-406D-0A4B-A4AE-43DD83C15923}"/>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20155259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A1D391F-CC8B-B181-DD50-F9606348C2A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D121596-0879-55D1-7DC1-494804672E8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C0E236BA-6084-783D-622E-FB733526B7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2898377-406D-0A4B-A4AE-43DD83C15923}"/>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80826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8BFC966-6C1C-2486-02FF-C6F08D61B2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41F593D9-4619-2D91-20A1-D4C27CFF8BF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423743D7-AF60-17F9-2A06-B09E66A6FA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40614A42-D0D7-5AA9-C087-20F892CA2513}"/>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588021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hyperlink" Target="https://gdpr.eu/"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32.png"/><Relationship Id="rId4" Type="http://schemas.openxmlformats.org/officeDocument/2006/relationships/image" Target="../media/image31.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5.xml"/><Relationship Id="rId5" Type="http://schemas.openxmlformats.org/officeDocument/2006/relationships/image" Target="../media/image39.png"/><Relationship Id="rId4" Type="http://schemas.openxmlformats.org/officeDocument/2006/relationships/image" Target="../media/image3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7495" y="2342276"/>
            <a:ext cx="5526934" cy="1077218"/>
          </a:xfrm>
          <a:prstGeom prst="rect">
            <a:avLst/>
          </a:prstGeom>
          <a:noFill/>
        </p:spPr>
        <p:txBody>
          <a:bodyPr wrap="square" rtlCol="0">
            <a:spAutoFit/>
          </a:bodyPr>
          <a:lstStyle/>
          <a:p>
            <a:r>
              <a:rPr lang="ar-EG" sz="3200" b="1" dirty="0"/>
              <a:t>القوانين والتنظيمات الاقتصادية في</a:t>
            </a:r>
          </a:p>
          <a:p>
            <a:pPr algn="ctr"/>
            <a:r>
              <a:rPr lang="ar-EG" sz="3200" b="1" dirty="0"/>
              <a:t>التسويق الرقمي</a:t>
            </a:r>
            <a:endParaRPr lang="en-US" sz="3200" b="1" dirty="0">
              <a:latin typeface="Alexandria" charset="0"/>
              <a:cs typeface="Alexandria" charset="0"/>
            </a:endParaRPr>
          </a:p>
        </p:txBody>
      </p:sp>
      <p:sp>
        <p:nvSpPr>
          <p:cNvPr id="34" name="Rectangle: Rounded Corners 33"/>
          <p:cNvSpPr/>
          <p:nvPr/>
        </p:nvSpPr>
        <p:spPr>
          <a:xfrm>
            <a:off x="1390968" y="573548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a:t>
            </a:r>
            <a:r>
              <a:rPr lang="ar-EG" sz="2800" b="1" dirty="0" smtClean="0">
                <a:solidFill>
                  <a:schemeClr val="bg1"/>
                </a:solidFill>
                <a:latin typeface="Times New Roman"/>
                <a:cs typeface="Times New Roman"/>
              </a:rPr>
              <a:t>التاسعة</a:t>
            </a:r>
            <a:endParaRPr lang="en-US" sz="2800" b="1" dirty="0">
              <a:solidFill>
                <a:schemeClr val="bg1"/>
              </a:solidFill>
              <a:latin typeface="Times New Roman"/>
              <a:cs typeface="Times New Roman"/>
            </a:endParaRPr>
          </a:p>
        </p:txBody>
      </p:sp>
      <p:sp>
        <p:nvSpPr>
          <p:cNvPr id="46" name="TextBox 45"/>
          <p:cNvSpPr txBox="1"/>
          <p:nvPr/>
        </p:nvSpPr>
        <p:spPr>
          <a:xfrm>
            <a:off x="2390746" y="4693379"/>
            <a:ext cx="1348446" cy="461665"/>
          </a:xfrm>
          <a:prstGeom prst="rect">
            <a:avLst/>
          </a:prstGeom>
          <a:noFill/>
        </p:spPr>
        <p:txBody>
          <a:bodyPr wrap="none" rtlCol="0">
            <a:spAutoFit/>
          </a:bodyPr>
          <a:lstStyle/>
          <a:p>
            <a:r>
              <a:rPr lang="en-MY" sz="2400" dirty="0">
                <a:latin typeface="Alexandria" charset="0"/>
                <a:cs typeface="Alexandria" charset="0"/>
              </a:rPr>
              <a:t>MKT236</a:t>
            </a:r>
            <a:endParaRPr lang="en-US" sz="24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xmlns="" id="{070C19C1-1189-2F4B-4A5F-BC7820FA69EF}"/>
              </a:ext>
            </a:extLst>
          </p:cNvPr>
          <p:cNvSpPr txBox="1"/>
          <p:nvPr/>
        </p:nvSpPr>
        <p:spPr>
          <a:xfrm>
            <a:off x="1922687" y="3651269"/>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1848098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70235" y="1136132"/>
            <a:ext cx="9353022" cy="4616648"/>
          </a:xfrm>
          <a:prstGeom prst="rect">
            <a:avLst/>
          </a:prstGeom>
          <a:noFill/>
        </p:spPr>
        <p:txBody>
          <a:bodyPr wrap="square" rtlCol="0">
            <a:spAutoFit/>
          </a:bodyPr>
          <a:lstStyle/>
          <a:p>
            <a:pPr marL="457200" indent="-457200" algn="r" rtl="1">
              <a:lnSpc>
                <a:spcPct val="150000"/>
              </a:lnSpc>
              <a:buFont typeface="Arial" panose="020B0604020202020204" pitchFamily="34" charset="0"/>
              <a:buChar char="•"/>
            </a:pPr>
            <a:r>
              <a:rPr lang="ar-EG" sz="2800" b="1" dirty="0">
                <a:latin typeface="Alexandria"/>
              </a:rPr>
              <a:t>في </a:t>
            </a:r>
            <a:r>
              <a:rPr lang="ar-EG" sz="2800" b="1" dirty="0" smtClean="0">
                <a:latin typeface="Alexandria"/>
              </a:rPr>
              <a:t>المحاضرة السابقة تناولنا:</a:t>
            </a:r>
            <a:endParaRPr lang="ar-EG" sz="2800" b="1" dirty="0">
              <a:latin typeface="Alexandria"/>
            </a:endParaRPr>
          </a:p>
          <a:p>
            <a:pPr marL="457200" indent="-457200" algn="r" rtl="1">
              <a:lnSpc>
                <a:spcPct val="150000"/>
              </a:lnSpc>
              <a:buFont typeface="Arial" panose="020B0604020202020204" pitchFamily="34" charset="0"/>
              <a:buChar char="•"/>
            </a:pPr>
            <a:r>
              <a:rPr lang="ar-EG" sz="2800" b="1" dirty="0">
                <a:latin typeface="Alexandria"/>
              </a:rPr>
              <a:t>مقدمة في الاقتصاد </a:t>
            </a:r>
            <a:r>
              <a:rPr lang="ar-EG" sz="2800" b="1" dirty="0" smtClean="0">
                <a:latin typeface="Alexandria"/>
              </a:rPr>
              <a:t>السلوكي</a:t>
            </a:r>
            <a:r>
              <a:rPr lang="en-US" sz="2800" b="1" dirty="0">
                <a:latin typeface="Alexandria"/>
              </a:rPr>
              <a:t>.</a:t>
            </a:r>
            <a:endParaRPr lang="ar-EG" sz="2800" b="1" dirty="0">
              <a:latin typeface="Alexandria"/>
            </a:endParaRPr>
          </a:p>
          <a:p>
            <a:pPr marL="457200" indent="-457200" algn="r" rtl="1">
              <a:lnSpc>
                <a:spcPct val="150000"/>
              </a:lnSpc>
              <a:buFont typeface="Arial" panose="020B0604020202020204" pitchFamily="34" charset="0"/>
              <a:buChar char="•"/>
            </a:pPr>
            <a:r>
              <a:rPr lang="ar-EG" sz="2800" b="1" dirty="0">
                <a:latin typeface="Alexandria"/>
              </a:rPr>
              <a:t> تطبيقات الاقتصاد السلوكي في استراتيجيات التسويق الرقمي . </a:t>
            </a:r>
            <a:endParaRPr lang="ar-JO" sz="2800" b="1" dirty="0">
              <a:latin typeface="Alexandria"/>
            </a:endParaRPr>
          </a:p>
          <a:p>
            <a:pPr marL="457200" indent="-457200" algn="r" rtl="1">
              <a:lnSpc>
                <a:spcPct val="150000"/>
              </a:lnSpc>
              <a:buFont typeface="Arial" panose="020B0604020202020204" pitchFamily="34" charset="0"/>
              <a:buChar char="•"/>
            </a:pPr>
            <a:r>
              <a:rPr lang="ar-EG" sz="2800" b="1" dirty="0">
                <a:latin typeface="Alexandria"/>
              </a:rPr>
              <a:t> تأثير التسويق الرقمي على قرارات المستهلكين</a:t>
            </a:r>
            <a:r>
              <a:rPr lang="ar-SA" sz="2800" b="1" dirty="0"/>
              <a:t>. </a:t>
            </a:r>
            <a:endParaRPr lang="ar-JO" sz="2800" b="1" dirty="0"/>
          </a:p>
          <a:p>
            <a:pPr marL="457200" indent="-457200" algn="r" rtl="1">
              <a:lnSpc>
                <a:spcPct val="150000"/>
              </a:lnSpc>
              <a:buFont typeface="Arial" panose="020B0604020202020204" pitchFamily="34" charset="0"/>
              <a:buChar char="•"/>
            </a:pPr>
            <a:r>
              <a:rPr lang="ar-EG" sz="2800" b="1" dirty="0">
                <a:latin typeface="Alexandria"/>
              </a:rPr>
              <a:t>المنافسة السلوكية في التسويق الرقمي</a:t>
            </a:r>
            <a:r>
              <a:rPr lang="ar-JO" sz="2800" b="1" dirty="0">
                <a:latin typeface="Alexandria"/>
              </a:rPr>
              <a:t>.</a:t>
            </a:r>
          </a:p>
          <a:p>
            <a:pPr marL="457200" indent="-457200" algn="r" rtl="1">
              <a:lnSpc>
                <a:spcPct val="150000"/>
              </a:lnSpc>
              <a:buFont typeface="Arial" panose="020B0604020202020204" pitchFamily="34" charset="0"/>
              <a:buChar char="•"/>
            </a:pPr>
            <a:r>
              <a:rPr lang="ar-EG" sz="2800" b="1" dirty="0">
                <a:latin typeface="Alexandria" charset="0"/>
                <a:cs typeface="Alexandria" charset="0"/>
              </a:rPr>
              <a:t> </a:t>
            </a:r>
            <a:r>
              <a:rPr lang="ar-EG" sz="2800" b="1" dirty="0">
                <a:latin typeface="Alexandria"/>
              </a:rPr>
              <a:t>دراسات حالة في الاقتصاد السلوكي والتسويق </a:t>
            </a:r>
            <a:r>
              <a:rPr lang="ar-EG" sz="2800" b="1" dirty="0" smtClean="0">
                <a:latin typeface="Alexandria"/>
              </a:rPr>
              <a:t>الرقمي.</a:t>
            </a:r>
            <a:endParaRPr lang="ar-SA" sz="2800" b="1" dirty="0">
              <a:latin typeface="Alexandria"/>
            </a:endParaRPr>
          </a:p>
          <a:p>
            <a:pPr marL="285750" indent="-285750" algn="r" rtl="1">
              <a:lnSpc>
                <a:spcPct val="150000"/>
              </a:lnSpc>
              <a:buFont typeface="Arial" panose="020B0604020202020204" pitchFamily="34" charset="0"/>
              <a:buChar char="•"/>
            </a:pPr>
            <a:r>
              <a:rPr lang="ar-SA" sz="2800" b="1" dirty="0">
                <a:latin typeface="Alexandria"/>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0" y="2248898"/>
            <a:ext cx="2629068" cy="2435649"/>
          </a:xfrm>
          <a:prstGeom prst="rect">
            <a:avLst/>
          </a:prstGeom>
        </p:spPr>
      </p:pic>
    </p:spTree>
    <p:extLst>
      <p:ext uri="{BB962C8B-B14F-4D97-AF65-F5344CB8AC3E}">
        <p14:creationId xmlns:p14="http://schemas.microsoft.com/office/powerpoint/2010/main" val="9025766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1672" y="1136132"/>
            <a:ext cx="11419612" cy="4401205"/>
          </a:xfrm>
          <a:prstGeom prst="rect">
            <a:avLst/>
          </a:prstGeom>
          <a:noFill/>
        </p:spPr>
        <p:txBody>
          <a:bodyPr wrap="square" rtlCol="0">
            <a:spAutoFit/>
          </a:bodyPr>
          <a:lstStyle/>
          <a:p>
            <a:pPr marL="457200" indent="-457200" algn="r" rtl="1">
              <a:buFont typeface="Wingdings" panose="05000000000000000000" pitchFamily="2" charset="2"/>
              <a:buChar char="§"/>
            </a:pPr>
            <a:r>
              <a:rPr lang="ar-EG" sz="2800" b="1" dirty="0" smtClean="0"/>
              <a:t>في هذه المحاضرة سوف نتاول :</a:t>
            </a:r>
          </a:p>
          <a:p>
            <a:pPr marL="457200" indent="-457200" algn="r" rtl="1">
              <a:buFont typeface="Wingdings" panose="05000000000000000000" pitchFamily="2" charset="2"/>
              <a:buChar char="§"/>
            </a:pPr>
            <a:endParaRPr lang="ar-EG" sz="2800" b="1" dirty="0" smtClean="0"/>
          </a:p>
          <a:p>
            <a:pPr marL="457200" indent="-457200" algn="r" rtl="1">
              <a:buFont typeface="Wingdings" panose="05000000000000000000" pitchFamily="2" charset="2"/>
              <a:buChar char="§"/>
            </a:pPr>
            <a:r>
              <a:rPr lang="ar-EG" sz="2800" b="1" dirty="0" smtClean="0"/>
              <a:t>مقدمة </a:t>
            </a:r>
            <a:r>
              <a:rPr lang="ar-EG" sz="2800" b="1" dirty="0"/>
              <a:t>في القوانين والتنظيمات الاقتصادية في التسويق</a:t>
            </a:r>
          </a:p>
          <a:p>
            <a:pPr algn="r" rtl="1"/>
            <a:r>
              <a:rPr lang="ar-EG" sz="2800" b="1" dirty="0" smtClean="0"/>
              <a:t>الرقمي.</a:t>
            </a:r>
            <a:endParaRPr lang="ar-EG" sz="2800" b="1" dirty="0"/>
          </a:p>
          <a:p>
            <a:pPr marL="457200" indent="-457200" algn="r" rtl="1">
              <a:buFont typeface="Wingdings" panose="05000000000000000000" pitchFamily="2" charset="2"/>
              <a:buChar char="§"/>
            </a:pPr>
            <a:r>
              <a:rPr lang="ar-EG" sz="2800" b="1" dirty="0" smtClean="0"/>
              <a:t> </a:t>
            </a:r>
            <a:r>
              <a:rPr lang="ar-EG" sz="2800" b="1" dirty="0"/>
              <a:t>مناقشة القوانين المتعلقة بحماية البيانات والمنافسة في</a:t>
            </a:r>
          </a:p>
          <a:p>
            <a:pPr marL="457200" indent="-457200" algn="r" rtl="1">
              <a:buFont typeface="Wingdings" panose="05000000000000000000" pitchFamily="2" charset="2"/>
              <a:buChar char="§"/>
            </a:pPr>
            <a:r>
              <a:rPr lang="ar-EG" sz="2800" b="1" dirty="0"/>
              <a:t>السوق الرقمي .</a:t>
            </a:r>
          </a:p>
          <a:p>
            <a:pPr marL="457200" indent="-457200" algn="r" rtl="1">
              <a:buFont typeface="Wingdings" panose="05000000000000000000" pitchFamily="2" charset="2"/>
              <a:buChar char="§"/>
            </a:pPr>
            <a:r>
              <a:rPr lang="ar-EG" sz="2800" b="1" dirty="0" smtClean="0"/>
              <a:t> </a:t>
            </a:r>
            <a:r>
              <a:rPr lang="ar-EG" sz="2800" b="1" dirty="0"/>
              <a:t>التنظيمات المتعلقة بالإعلانات </a:t>
            </a:r>
            <a:r>
              <a:rPr lang="ar-EG" sz="2800" b="1" dirty="0" smtClean="0"/>
              <a:t>الرقمية.</a:t>
            </a:r>
            <a:endParaRPr lang="ar-EG" sz="2800" b="1" dirty="0"/>
          </a:p>
          <a:p>
            <a:pPr marL="457200" indent="-457200" algn="r" rtl="1">
              <a:buFont typeface="Wingdings" panose="05000000000000000000" pitchFamily="2" charset="2"/>
              <a:buChar char="§"/>
            </a:pPr>
            <a:r>
              <a:rPr lang="ar-EG" sz="2800" b="1" dirty="0" smtClean="0"/>
              <a:t> </a:t>
            </a:r>
            <a:r>
              <a:rPr lang="ar-EG" sz="2800" b="1" dirty="0"/>
              <a:t>تأثير التنظيمات الحكومية على أسواق التسويق الرقمي </a:t>
            </a:r>
            <a:r>
              <a:rPr lang="ar-EG" sz="2800" b="1" dirty="0" smtClean="0"/>
              <a:t>.</a:t>
            </a:r>
          </a:p>
          <a:p>
            <a:pPr marL="457200" indent="-457200" algn="r" rtl="1">
              <a:buFont typeface="Wingdings" panose="05000000000000000000" pitchFamily="2" charset="2"/>
              <a:buChar char="§"/>
            </a:pPr>
            <a:r>
              <a:rPr lang="ar-EG" sz="2800" b="1" dirty="0" smtClean="0"/>
              <a:t>  </a:t>
            </a:r>
            <a:r>
              <a:rPr lang="ar-EG" sz="2800" b="1" dirty="0"/>
              <a:t>أمثلة على قوانين حماية البيانات والخصوصية مثل الـ </a:t>
            </a:r>
            <a:r>
              <a:rPr lang="en-MY" sz="2800" b="1" dirty="0" err="1"/>
              <a:t>GDPR</a:t>
            </a:r>
            <a:r>
              <a:rPr lang="ar-EG" sz="2800" b="1" dirty="0" smtClean="0"/>
              <a:t>. </a:t>
            </a:r>
            <a:endParaRPr lang="ar-EG" sz="2800" b="1" dirty="0"/>
          </a:p>
          <a:p>
            <a:pPr marL="457200" indent="-457200" algn="r" rtl="1">
              <a:buFont typeface="Wingdings" panose="05000000000000000000" pitchFamily="2" charset="2"/>
              <a:buChar char="§"/>
            </a:pPr>
            <a:r>
              <a:rPr lang="ar-SA" sz="2800" b="1" dirty="0" smtClean="0">
                <a:latin typeface="Alexandria" charset="0"/>
                <a:cs typeface="Alexandria" charset="0"/>
              </a:rPr>
              <a:t>الخلاصة</a:t>
            </a:r>
            <a:r>
              <a:rPr lang="ar-SA" sz="2800" b="1" dirty="0">
                <a:latin typeface="Alexandria" charset="0"/>
                <a:cs typeface="Alexandria" charset="0"/>
              </a:rPr>
              <a:t>.</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a16="http://schemas.microsoft.com/office/drawing/2014/main" xmlns="" id="{346E7584-33EB-3389-1E35-FF15146AC632}"/>
              </a:ext>
            </a:extLst>
          </p:cNvPr>
          <p:cNvPicPr>
            <a:picLocks noChangeAspect="1"/>
          </p:cNvPicPr>
          <p:nvPr/>
        </p:nvPicPr>
        <p:blipFill>
          <a:blip r:embed="rId4"/>
          <a:stretch>
            <a:fillRect/>
          </a:stretch>
        </p:blipFill>
        <p:spPr>
          <a:xfrm>
            <a:off x="367375" y="854358"/>
            <a:ext cx="2629068" cy="2435649"/>
          </a:xfrm>
          <a:prstGeom prst="rect">
            <a:avLst/>
          </a:prstGeom>
        </p:spPr>
      </p:pic>
    </p:spTree>
    <p:extLst>
      <p:ext uri="{BB962C8B-B14F-4D97-AF65-F5344CB8AC3E}">
        <p14:creationId xmlns:p14="http://schemas.microsoft.com/office/powerpoint/2010/main" val="39341493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692726" y="4973157"/>
            <a:ext cx="5182357" cy="1077218"/>
          </a:xfrm>
          <a:prstGeom prst="rect">
            <a:avLst/>
          </a:prstGeom>
          <a:noFill/>
        </p:spPr>
        <p:txBody>
          <a:bodyPr wrap="square">
            <a:spAutoFit/>
          </a:bodyPr>
          <a:lstStyle/>
          <a:p>
            <a:pPr algn="r" rtl="1"/>
            <a:r>
              <a:rPr lang="ar-EG" sz="3200" b="1" dirty="0">
                <a:latin typeface="Alexandria"/>
              </a:rPr>
              <a:t>أولاً </a:t>
            </a:r>
            <a:r>
              <a:rPr lang="en-US" sz="3200" b="1" dirty="0">
                <a:latin typeface="Alexandria"/>
              </a:rPr>
              <a:t>:</a:t>
            </a:r>
            <a:r>
              <a:rPr lang="ar-EG" sz="3200" b="1" dirty="0"/>
              <a:t> مقدمة في القوانين والتنظيمات الاقتصادية في </a:t>
            </a:r>
            <a:r>
              <a:rPr lang="ar-EG" sz="3200" b="1" dirty="0" smtClean="0"/>
              <a:t>التسويق الرقمي</a:t>
            </a:r>
            <a:endParaRPr lang="en-US" sz="3200" b="1" dirty="0">
              <a:latin typeface="Alexandria"/>
            </a:endParaRPr>
          </a:p>
        </p:txBody>
      </p:sp>
    </p:spTree>
    <p:extLst>
      <p:ext uri="{BB962C8B-B14F-4D97-AF65-F5344CB8AC3E}">
        <p14:creationId xmlns:p14="http://schemas.microsoft.com/office/powerpoint/2010/main" val="4279771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FFD3764-BA8C-F500-0B49-A4B88330E3C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DB8FED-D785-2852-DABD-918B3AF1B19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4016A74-F0C1-7920-0262-9122A7A9177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5B25A5A-7958-F878-BC51-1B267082325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في المقابل، يفترض الاقتصاد التقليدي أن الناس يتخذون قرارات عقلانية تهدف لتحقيق أقصى منفعة، حيث يختارون الخيار الأفضل بناءً على موازنة التكاليف والفوائد. </a:t>
            </a:r>
          </a:p>
          <a:p>
            <a:pPr algn="ctr"/>
            <a:r>
              <a:rPr lang="ar-SA" dirty="0"/>
              <a:t>لكن الاقتصاد السلوكي يوضح أن البشر قد يتأثرون بعوامل نفسية وعاطفية تؤثر على قراراتهم، مما يؤدي إلى قرارات قد لا تكون عقلانية في بعفي المقابل، يفترض الاقتصاد التقليدي أن الناس يتخذون قرارات عقلانية تهدف لتحقيق أقصى منفعة، حيث يختارون الخيار الأفضل بناءً على موازنة التكاليف والفوائد. </a:t>
            </a:r>
          </a:p>
          <a:p>
            <a:pPr algn="ctr"/>
            <a:r>
              <a:rPr lang="ar-SA" dirty="0"/>
              <a:t>لكن الاقتصاد السلوكي يوضح أن البشر قد يتأثرون بعوامل نفسية وعاطفية تؤثر على قراراتهم، مما يؤدي إلى قرارات قد لا تكون عقلانية في بعض الأحيان.</a:t>
            </a:r>
          </a:p>
          <a:p>
            <a:pPr algn="ctr"/>
            <a:r>
              <a:rPr lang="ar-SA" dirty="0"/>
              <a:t>ض الأحيان.</a:t>
            </a:r>
          </a:p>
        </p:txBody>
      </p:sp>
      <p:pic>
        <p:nvPicPr>
          <p:cNvPr id="5" name="Graphic 21">
            <a:extLst>
              <a:ext uri="{FF2B5EF4-FFF2-40B4-BE49-F238E27FC236}">
                <a16:creationId xmlns:a16="http://schemas.microsoft.com/office/drawing/2014/main" xmlns="" id="{7904C553-AE10-85C6-184F-621CA9926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2713EB4-90CD-DD73-74A5-3627A1D34A7A}"/>
              </a:ext>
            </a:extLst>
          </p:cNvPr>
          <p:cNvSpPr txBox="1"/>
          <p:nvPr/>
        </p:nvSpPr>
        <p:spPr>
          <a:xfrm>
            <a:off x="1064871" y="1240260"/>
            <a:ext cx="9552783" cy="523220"/>
          </a:xfrm>
          <a:prstGeom prst="rect">
            <a:avLst/>
          </a:prstGeom>
          <a:noFill/>
        </p:spPr>
        <p:txBody>
          <a:bodyPr wrap="square" rtlCol="0">
            <a:spAutoFit/>
          </a:bodyPr>
          <a:lstStyle/>
          <a:p>
            <a:pPr algn="r"/>
            <a:r>
              <a:rPr lang="ar-EG" sz="2800" b="1" dirty="0">
                <a:solidFill>
                  <a:srgbClr val="C00000"/>
                </a:solidFill>
                <a:latin typeface="Calibri" panose="020F0502020204030204" pitchFamily="34" charset="0"/>
                <a:cs typeface="Calibri" panose="020F0502020204030204" pitchFamily="34" charset="0"/>
              </a:rPr>
              <a:t>1. </a:t>
            </a:r>
            <a:r>
              <a:rPr lang="ar-EG" sz="2800" b="1" dirty="0" smtClean="0">
                <a:solidFill>
                  <a:srgbClr val="C00000"/>
                </a:solidFill>
                <a:latin typeface="Calibri" panose="020F0502020204030204" pitchFamily="34" charset="0"/>
                <a:cs typeface="Calibri" panose="020F0502020204030204" pitchFamily="34" charset="0"/>
              </a:rPr>
              <a:t>مقدمة : القوانين </a:t>
            </a:r>
            <a:r>
              <a:rPr lang="ar-EG" sz="2800" b="1" dirty="0">
                <a:solidFill>
                  <a:srgbClr val="C00000"/>
                </a:solidFill>
                <a:latin typeface="Calibri" panose="020F0502020204030204" pitchFamily="34" charset="0"/>
                <a:cs typeface="Calibri" panose="020F0502020204030204" pitchFamily="34" charset="0"/>
              </a:rPr>
              <a:t>والتنظيمات الاقتصادية في </a:t>
            </a:r>
            <a:r>
              <a:rPr lang="ar-EG" sz="2800" b="1" dirty="0" smtClean="0">
                <a:solidFill>
                  <a:srgbClr val="C00000"/>
                </a:solidFill>
                <a:latin typeface="Calibri" panose="020F0502020204030204" pitchFamily="34" charset="0"/>
                <a:cs typeface="Calibri" panose="020F0502020204030204" pitchFamily="34" charset="0"/>
              </a:rPr>
              <a:t>التسويق الرقمي </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E197BF0-AB69-046F-13C7-089008488CC8}"/>
              </a:ext>
            </a:extLst>
          </p:cNvPr>
          <p:cNvSpPr txBox="1"/>
          <p:nvPr/>
        </p:nvSpPr>
        <p:spPr>
          <a:xfrm>
            <a:off x="2950833" y="4483898"/>
            <a:ext cx="7666821" cy="2246769"/>
          </a:xfrm>
          <a:prstGeom prst="rect">
            <a:avLst/>
          </a:prstGeom>
          <a:noFill/>
        </p:spPr>
        <p:txBody>
          <a:bodyPr wrap="square" rtlCol="0">
            <a:spAutoFit/>
          </a:bodyPr>
          <a:lstStyle/>
          <a:p>
            <a:pPr algn="just" rtl="1"/>
            <a:endParaRPr lang="ar-EG" sz="2000" dirty="0"/>
          </a:p>
          <a:p>
            <a:pPr marL="342900" indent="-342900" algn="just" rtl="1">
              <a:buFont typeface="Arial" panose="020B0604020202020204" pitchFamily="34" charset="0"/>
              <a:buChar char="•"/>
            </a:pPr>
            <a:r>
              <a:rPr lang="ar-EG" sz="2400" dirty="0" smtClean="0">
                <a:solidFill>
                  <a:prstClr val="black"/>
                </a:solidFill>
              </a:rPr>
              <a:t>وعلية</a:t>
            </a:r>
            <a:r>
              <a:rPr lang="ar-EG" sz="2400" dirty="0"/>
              <a:t> ،</a:t>
            </a:r>
            <a:r>
              <a:rPr lang="ar-EG" sz="2400" dirty="0" smtClean="0">
                <a:solidFill>
                  <a:prstClr val="black"/>
                </a:solidFill>
              </a:rPr>
              <a:t> </a:t>
            </a:r>
            <a:r>
              <a:rPr lang="ar-EG" sz="2400" b="1" dirty="0" smtClean="0"/>
              <a:t>القوانين والتشريعات </a:t>
            </a:r>
            <a:r>
              <a:rPr lang="ar-EG" sz="2400" dirty="0" smtClean="0"/>
              <a:t>ضرورية </a:t>
            </a:r>
            <a:r>
              <a:rPr lang="ar-EG" sz="2400" dirty="0"/>
              <a:t>لتنظيم عمليات التسويق </a:t>
            </a:r>
            <a:r>
              <a:rPr lang="ar-EG" sz="2400" dirty="0" smtClean="0">
                <a:solidFill>
                  <a:srgbClr val="FF0000"/>
                </a:solidFill>
              </a:rPr>
              <a:t>الرقمي </a:t>
            </a:r>
            <a:r>
              <a:rPr lang="ar-EG" sz="2400" dirty="0">
                <a:solidFill>
                  <a:srgbClr val="FF0000"/>
                </a:solidFill>
              </a:rPr>
              <a:t>وحماية حقوق الملكية والنشر على شبكة الإنترنت فضلاً </a:t>
            </a:r>
            <a:r>
              <a:rPr lang="ar-EG" sz="2400" dirty="0"/>
              <a:t>عن تطوير الأنظمة المالية والتجارية لتسهيل عمليات التسويق الإلكتروني</a:t>
            </a:r>
            <a:r>
              <a:rPr lang="ar-EG" sz="2400" dirty="0" smtClean="0"/>
              <a:t>.</a:t>
            </a:r>
            <a:endParaRPr lang="ar-EG" sz="2400" dirty="0"/>
          </a:p>
          <a:p>
            <a:pPr marL="342900" indent="-342900" algn="just" rtl="1">
              <a:buFont typeface="Arial" panose="020B0604020202020204" pitchFamily="34" charset="0"/>
              <a:buChar char="•"/>
            </a:pPr>
            <a:endParaRPr lang="ar-EG" sz="2400" dirty="0"/>
          </a:p>
          <a:p>
            <a:pPr algn="r" rtl="1"/>
            <a:endParaRPr lang="ar-EG" sz="2400" dirty="0"/>
          </a:p>
        </p:txBody>
      </p:sp>
      <p:sp>
        <p:nvSpPr>
          <p:cNvPr id="22" name="TextBox 21">
            <a:extLst>
              <a:ext uri="{FF2B5EF4-FFF2-40B4-BE49-F238E27FC236}">
                <a16:creationId xmlns:a16="http://schemas.microsoft.com/office/drawing/2014/main" xmlns="" id="{B86043DA-DC1E-0C9A-34DB-D2791E5EDC7C}"/>
              </a:ext>
            </a:extLst>
          </p:cNvPr>
          <p:cNvSpPr txBox="1"/>
          <p:nvPr/>
        </p:nvSpPr>
        <p:spPr>
          <a:xfrm>
            <a:off x="2751511" y="1839570"/>
            <a:ext cx="7866143" cy="2677656"/>
          </a:xfrm>
          <a:prstGeom prst="rect">
            <a:avLst/>
          </a:prstGeom>
          <a:noFill/>
        </p:spPr>
        <p:txBody>
          <a:bodyPr wrap="square">
            <a:spAutoFit/>
          </a:bodyPr>
          <a:lstStyle/>
          <a:p>
            <a:pPr marL="342900" lvl="0" indent="-342900" algn="just" rtl="1">
              <a:buFont typeface="Arial" panose="020B0604020202020204" pitchFamily="34" charset="0"/>
              <a:buChar char="•"/>
              <a:defRPr/>
            </a:pPr>
            <a:r>
              <a:rPr lang="ar-EG" sz="2400" b="1" dirty="0">
                <a:solidFill>
                  <a:srgbClr val="FF0000"/>
                </a:solidFill>
                <a:highlight>
                  <a:srgbClr val="FFFF00"/>
                </a:highlight>
              </a:rPr>
              <a:t>التسويق الرقمي </a:t>
            </a:r>
            <a:r>
              <a:rPr lang="ar-EG" sz="2400" dirty="0"/>
              <a:t>هو جزء أساسي من استراتيجيات الأعمال الحديثة، ويشمل مجموعة من الأنشطة مثل </a:t>
            </a:r>
            <a:r>
              <a:rPr lang="ar-EG" sz="2400" b="1" dirty="0"/>
              <a:t>الإعلان عبر الإنترنت، ووسائل التواصل الاجتماعي، والبريد الإلكتروني</a:t>
            </a:r>
            <a:r>
              <a:rPr lang="ar-EG" sz="2400" dirty="0"/>
              <a:t>، وتحسين محركات البحث، والعديد من الأدوات الرقمية الأخرى</a:t>
            </a:r>
            <a:r>
              <a:rPr lang="ar-EG" sz="2400" dirty="0" smtClean="0"/>
              <a:t>.</a:t>
            </a:r>
          </a:p>
          <a:p>
            <a:pPr marL="342900" lvl="0" indent="-342900" algn="just" rtl="1">
              <a:buFont typeface="Arial" panose="020B0604020202020204" pitchFamily="34" charset="0"/>
              <a:buChar char="•"/>
              <a:defRPr/>
            </a:pPr>
            <a:r>
              <a:rPr lang="ar-EG" sz="2400" dirty="0" smtClean="0"/>
              <a:t> </a:t>
            </a:r>
            <a:r>
              <a:rPr lang="ar-EG" sz="2400" dirty="0"/>
              <a:t>ومع تزايد استخدام هذه الأدوات في جميع أنحاء العالم، أصبح من الضروري أن توجد </a:t>
            </a:r>
            <a:r>
              <a:rPr lang="ar-EG" sz="2400" b="1" dirty="0"/>
              <a:t>قوانين وتنظيمات اقتصادية</a:t>
            </a:r>
            <a:r>
              <a:rPr lang="ar-EG" sz="2400" dirty="0"/>
              <a:t> لضبط وتوجيه هذه الأنشطة بشكل يحفظ حقوق الأفراد ويحسن من مستوى المنافسة في </a:t>
            </a:r>
            <a:r>
              <a:rPr lang="ar-EG" sz="2400" dirty="0" smtClean="0"/>
              <a:t>السوق.</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3" name="Picture 2"/>
          <p:cNvPicPr>
            <a:picLocks noChangeAspect="1"/>
          </p:cNvPicPr>
          <p:nvPr/>
        </p:nvPicPr>
        <p:blipFill>
          <a:blip r:embed="rId3"/>
          <a:stretch>
            <a:fillRect/>
          </a:stretch>
        </p:blipFill>
        <p:spPr>
          <a:xfrm>
            <a:off x="-147281" y="3394363"/>
            <a:ext cx="2773460" cy="2493761"/>
          </a:xfrm>
          <a:prstGeom prst="rect">
            <a:avLst/>
          </a:prstGeom>
        </p:spPr>
      </p:pic>
    </p:spTree>
    <p:extLst>
      <p:ext uri="{BB962C8B-B14F-4D97-AF65-F5344CB8AC3E}">
        <p14:creationId xmlns:p14="http://schemas.microsoft.com/office/powerpoint/2010/main" val="28849746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AB843EE-7D3C-2011-ECAA-5B2E703CBA5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27EFBBD-441B-3495-3802-29CC60FF1F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7E58436-C574-69FC-7B03-8379F6671A1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A998D2-8753-0128-18E1-8358E452695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اقتصاد تقليدي (</a:t>
            </a:r>
            <a:r>
              <a:rPr lang="en-US" dirty="0"/>
              <a:t>Homo economicus) - </a:t>
            </a:r>
            <a:r>
              <a:rPr lang="ar-SA" dirty="0"/>
              <a:t>قرارات عقلانية تمامًا</a:t>
            </a:r>
          </a:p>
        </p:txBody>
      </p:sp>
      <p:pic>
        <p:nvPicPr>
          <p:cNvPr id="5" name="Graphic 21">
            <a:extLst>
              <a:ext uri="{FF2B5EF4-FFF2-40B4-BE49-F238E27FC236}">
                <a16:creationId xmlns:a16="http://schemas.microsoft.com/office/drawing/2014/main" xmlns="" id="{190B803F-5637-6AE5-43B4-4883E043F3A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17624CA-DE54-8B8C-4775-598048F58D61}"/>
              </a:ext>
            </a:extLst>
          </p:cNvPr>
          <p:cNvSpPr txBox="1"/>
          <p:nvPr/>
        </p:nvSpPr>
        <p:spPr>
          <a:xfrm>
            <a:off x="2243517" y="1241119"/>
            <a:ext cx="9562077"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أهمية </a:t>
            </a:r>
            <a:r>
              <a:rPr lang="ar-EG" sz="2800" b="1" dirty="0">
                <a:solidFill>
                  <a:srgbClr val="C00000"/>
                </a:solidFill>
                <a:latin typeface="Calibri" panose="020F0502020204030204" pitchFamily="34" charset="0"/>
                <a:cs typeface="Calibri" panose="020F0502020204030204" pitchFamily="34" charset="0"/>
              </a:rPr>
              <a:t>القوانين والتنظيمات الاقتصادية في التسويق 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B52AFA31-1177-DF3D-C9B4-4B29CA324E11}"/>
              </a:ext>
            </a:extLst>
          </p:cNvPr>
          <p:cNvSpPr txBox="1"/>
          <p:nvPr/>
        </p:nvSpPr>
        <p:spPr>
          <a:xfrm>
            <a:off x="1350186" y="1482835"/>
            <a:ext cx="9193797" cy="4955203"/>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endParaRPr lang="ar-EG" sz="2800" b="1" dirty="0">
              <a:solidFill>
                <a:srgbClr val="C00000"/>
              </a:solidFill>
              <a:latin typeface="Calibri" panose="020F0502020204030204" pitchFamily="34" charset="0"/>
              <a:cs typeface="Calibri" panose="020F0502020204030204" pitchFamily="34" charset="0"/>
            </a:endParaRPr>
          </a:p>
          <a:p>
            <a:pPr marL="342900" lvl="0" indent="-342900" algn="just" rtl="1">
              <a:buFont typeface="Arial" panose="020B0604020202020204" pitchFamily="34" charset="0"/>
              <a:buChar char="•"/>
              <a:defRPr/>
            </a:pPr>
            <a:r>
              <a:rPr lang="ar-EG" sz="2400" dirty="0">
                <a:solidFill>
                  <a:srgbClr val="FF0000"/>
                </a:solidFill>
              </a:rPr>
              <a:t>تعتبر القوانين والتنظيمات الاقتصادية </a:t>
            </a:r>
            <a:r>
              <a:rPr lang="ar-EG" sz="2400" dirty="0"/>
              <a:t>في مجال التسويق الرقمي أساسية لضمان بيئة </a:t>
            </a:r>
            <a:r>
              <a:rPr lang="ar-EG" sz="2400" u="sng" dirty="0"/>
              <a:t>تجارية منظمة وعادلة</a:t>
            </a:r>
            <a:r>
              <a:rPr lang="ar-EG" sz="2400" dirty="0"/>
              <a:t>. مع تطور تقنيات التسويق الرقمي وازدياد تأثيرها في الأسواق، أصبحت الحاجة إلى هذه القوانين أكثر إلحاحًا. وفيما يلي بعض الأهمية الرئيسية لهذه القوانين</a:t>
            </a:r>
            <a:r>
              <a:rPr kumimoji="0" lang="ar-EG" sz="2400" b="0" i="0" u="none" strike="noStrike" kern="1200" cap="none" spc="0" normalizeH="0" baseline="0" noProof="0" dirty="0" smtClean="0">
                <a:ln>
                  <a:noFill/>
                </a:ln>
                <a:solidFill>
                  <a:prstClr val="black"/>
                </a:solidFill>
                <a:effectLst/>
                <a:uLnTx/>
                <a:uFillTx/>
                <a:latin typeface="Calibri"/>
                <a:ea typeface="+mn-ea"/>
                <a:cs typeface="Arial" panose="020B0604020202020204" pitchFamily="34" charset="0"/>
              </a:rPr>
              <a:t>. </a:t>
            </a:r>
            <a:endParaRPr kumimoji="0" lang="ar-EG" sz="24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algn="r"/>
            <a:r>
              <a:rPr lang="ar-EG" sz="2400" b="1" dirty="0" smtClean="0"/>
              <a:t>2.1. </a:t>
            </a:r>
            <a:r>
              <a:rPr lang="ar-EG" sz="2400" b="1" u="sng" dirty="0"/>
              <a:t>حماية حقوق </a:t>
            </a:r>
            <a:r>
              <a:rPr lang="ar-EG" sz="2400" b="1" u="sng" dirty="0" smtClean="0"/>
              <a:t>المستهلكين:</a:t>
            </a:r>
            <a:endParaRPr lang="ar-EG" sz="2400" b="1" u="sng" dirty="0"/>
          </a:p>
          <a:p>
            <a:pPr marL="342900" indent="-342900" algn="just" rtl="1">
              <a:buFont typeface="Arial" panose="020B0604020202020204" pitchFamily="34" charset="0"/>
              <a:buChar char="•"/>
            </a:pPr>
            <a:r>
              <a:rPr lang="ar-EG" sz="2400" b="1" dirty="0"/>
              <a:t>الخصوصية وحماية البيانات</a:t>
            </a:r>
            <a:r>
              <a:rPr lang="ar-EG" sz="2400" dirty="0"/>
              <a:t>: تساهم القوانين في حماية البيانات الشخصية للمستهلكين وضمان عدم استغلالها بطرق </a:t>
            </a:r>
            <a:r>
              <a:rPr lang="ar-EG" sz="2400" b="1" dirty="0">
                <a:solidFill>
                  <a:srgbClr val="FF0000"/>
                </a:solidFill>
              </a:rPr>
              <a:t>غير قانونية أو مضللة</a:t>
            </a:r>
            <a:r>
              <a:rPr lang="ar-EG" sz="2400" dirty="0"/>
              <a:t>. بفضل التشريعات مثل </a:t>
            </a:r>
            <a:r>
              <a:rPr lang="ar-EG" sz="2400" b="1" dirty="0"/>
              <a:t>اللائحة العامة لحماية البيانات </a:t>
            </a:r>
            <a:r>
              <a:rPr lang="ar-EG" sz="2400" b="1" dirty="0" smtClean="0"/>
              <a:t>(</a:t>
            </a:r>
            <a:r>
              <a:rPr lang="en-MY" sz="2400" b="1" dirty="0" err="1"/>
              <a:t>GDPR</a:t>
            </a:r>
            <a:r>
              <a:rPr lang="ar-EG" sz="2400" b="1" dirty="0" smtClean="0"/>
              <a:t>)</a:t>
            </a:r>
            <a:r>
              <a:rPr lang="en-MY" sz="2400" dirty="0" smtClean="0"/>
              <a:t>، </a:t>
            </a:r>
            <a:r>
              <a:rPr lang="ar-EG" sz="2400" dirty="0"/>
              <a:t>يشعر المستخدمون بالأمان عند التعامل مع الشركات عبر الإنترنت، مما يعزز الثقة في السوق الرقمي.</a:t>
            </a:r>
          </a:p>
          <a:p>
            <a:pPr marL="342900" indent="-342900" algn="just" rtl="1">
              <a:buFont typeface="Arial" panose="020B0604020202020204" pitchFamily="34" charset="0"/>
              <a:buChar char="•"/>
            </a:pPr>
            <a:r>
              <a:rPr lang="ar-EG" sz="2400" b="1" dirty="0"/>
              <a:t>منع الممارسات المضللة</a:t>
            </a:r>
            <a:r>
              <a:rPr lang="ar-EG" sz="2400" dirty="0"/>
              <a:t>: من خلال التنظيمات، يتم منع الشركات من نشر </a:t>
            </a:r>
            <a:r>
              <a:rPr lang="ar-EG" sz="2400" dirty="0">
                <a:solidFill>
                  <a:srgbClr val="FF0000"/>
                </a:solidFill>
              </a:rPr>
              <a:t>إعلانات مضللة </a:t>
            </a:r>
            <a:r>
              <a:rPr lang="ar-EG" sz="2400" dirty="0"/>
              <a:t>أو خداع المستهلكين حول جودة المنتجات أو الخدمات، مما يساعد في الحفاظ على نزاهة السوق</a:t>
            </a:r>
            <a:r>
              <a:rPr lang="ar-EG" sz="2400" dirty="0" smtClean="0"/>
              <a:t>.</a:t>
            </a:r>
            <a:endParaRPr lang="ar-EG" sz="2400" dirty="0"/>
          </a:p>
        </p:txBody>
      </p:sp>
    </p:spTree>
    <p:extLst>
      <p:ext uri="{BB962C8B-B14F-4D97-AF65-F5344CB8AC3E}">
        <p14:creationId xmlns:p14="http://schemas.microsoft.com/office/powerpoint/2010/main" val="20523671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66A9AB8-8121-45B1-2ED6-B108D2B922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5CAAB71-1565-E57F-5299-CCFF53E1BC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1E3336C-182C-A186-5B42-671B3D2EF31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EFBCC2-D369-3CC6-727F-CED6375089D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6FC0B30E-57AF-07E9-C467-F019C52D2E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37AC460-5199-9AF0-01CF-C3BF9EF6BC54}"/>
              </a:ext>
            </a:extLst>
          </p:cNvPr>
          <p:cNvSpPr txBox="1"/>
          <p:nvPr/>
        </p:nvSpPr>
        <p:spPr>
          <a:xfrm>
            <a:off x="5318974" y="1225938"/>
            <a:ext cx="6692359" cy="523220"/>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2.2 </a:t>
            </a:r>
            <a:r>
              <a:rPr lang="ar-EG" sz="2800" b="1" dirty="0">
                <a:solidFill>
                  <a:srgbClr val="C00000"/>
                </a:solidFill>
                <a:latin typeface="Calibri" panose="020F0502020204030204" pitchFamily="34" charset="0"/>
                <a:cs typeface="Calibri" panose="020F0502020204030204" pitchFamily="34" charset="0"/>
              </a:rPr>
              <a:t>. </a:t>
            </a:r>
            <a:r>
              <a:rPr lang="ar-EG" sz="2800" b="1" dirty="0" smtClean="0">
                <a:solidFill>
                  <a:srgbClr val="C00000"/>
                </a:solidFill>
                <a:latin typeface="Calibri" panose="020F0502020204030204" pitchFamily="34" charset="0"/>
                <a:cs typeface="Calibri" panose="020F0502020204030204" pitchFamily="34" charset="0"/>
              </a:rPr>
              <a:t>تشجيع </a:t>
            </a:r>
            <a:r>
              <a:rPr lang="ar-EG" sz="2800" b="1" dirty="0">
                <a:solidFill>
                  <a:srgbClr val="C00000"/>
                </a:solidFill>
                <a:latin typeface="Calibri" panose="020F0502020204030204" pitchFamily="34" charset="0"/>
                <a:cs typeface="Calibri" panose="020F0502020204030204" pitchFamily="34" charset="0"/>
              </a:rPr>
              <a:t>المنافسة العادلة</a:t>
            </a:r>
          </a:p>
        </p:txBody>
      </p:sp>
      <p:sp>
        <p:nvSpPr>
          <p:cNvPr id="4" name="TextBox 3">
            <a:extLst>
              <a:ext uri="{FF2B5EF4-FFF2-40B4-BE49-F238E27FC236}">
                <a16:creationId xmlns:a16="http://schemas.microsoft.com/office/drawing/2014/main" xmlns="" id="{5374319F-BB29-2DBC-59FC-5F819A1FF6C2}"/>
              </a:ext>
            </a:extLst>
          </p:cNvPr>
          <p:cNvSpPr txBox="1"/>
          <p:nvPr/>
        </p:nvSpPr>
        <p:spPr>
          <a:xfrm>
            <a:off x="1333001" y="1966896"/>
            <a:ext cx="9371455" cy="4062651"/>
          </a:xfrm>
          <a:prstGeom prst="rect">
            <a:avLst/>
          </a:prstGeom>
          <a:noFill/>
        </p:spPr>
        <p:txBody>
          <a:bodyPr wrap="square" rtlCol="0">
            <a:spAutoFit/>
          </a:bodyPr>
          <a:lstStyle/>
          <a:p>
            <a:pPr marL="342900" lvl="0" indent="-342900" algn="just" rtl="1">
              <a:buFont typeface="Arial" panose="020B0604020202020204" pitchFamily="34" charset="0"/>
              <a:buChar char="•"/>
              <a:defRPr/>
            </a:pPr>
            <a:r>
              <a:rPr lang="ar-EG" sz="2400" b="1" dirty="0">
                <a:solidFill>
                  <a:prstClr val="black"/>
                </a:solidFill>
              </a:rPr>
              <a:t>مكافحة الاحتكار</a:t>
            </a:r>
            <a:r>
              <a:rPr lang="ar-EG" sz="2400" dirty="0">
                <a:solidFill>
                  <a:prstClr val="black"/>
                </a:solidFill>
              </a:rPr>
              <a:t>: تساهم القوانين في منع الشركات الكبيرة من استغلال قوتها السوقية بشكل غير عادل، مثل التحكم في الأسعار أو </a:t>
            </a:r>
            <a:r>
              <a:rPr lang="ar-EG" sz="2400" u="sng" dirty="0">
                <a:solidFill>
                  <a:srgbClr val="FF0000"/>
                </a:solidFill>
              </a:rPr>
              <a:t>تقييد دخول المنافسين الجدد</a:t>
            </a:r>
            <a:r>
              <a:rPr lang="ar-EG" sz="2400" dirty="0">
                <a:solidFill>
                  <a:prstClr val="black"/>
                </a:solidFill>
              </a:rPr>
              <a:t>. </a:t>
            </a:r>
            <a:endParaRPr lang="ar-EG" sz="2400" dirty="0" smtClean="0">
              <a:solidFill>
                <a:prstClr val="black"/>
              </a:solidFill>
            </a:endParaRPr>
          </a:p>
          <a:p>
            <a:pPr marL="342900" lvl="0" indent="-342900" algn="just" rtl="1">
              <a:buFont typeface="Arial" panose="020B0604020202020204" pitchFamily="34" charset="0"/>
              <a:buChar char="•"/>
              <a:defRPr/>
            </a:pPr>
            <a:endParaRPr lang="ar-EG" sz="2400" dirty="0" smtClean="0">
              <a:solidFill>
                <a:prstClr val="black"/>
              </a:solidFill>
            </a:endParaRPr>
          </a:p>
          <a:p>
            <a:pPr marL="342900" lvl="0" indent="-342900" algn="just" rtl="1">
              <a:buFont typeface="Arial" panose="020B0604020202020204" pitchFamily="34" charset="0"/>
              <a:buChar char="•"/>
              <a:defRPr/>
            </a:pPr>
            <a:r>
              <a:rPr lang="ar-EG" sz="2400" dirty="0" smtClean="0">
                <a:solidFill>
                  <a:prstClr val="black"/>
                </a:solidFill>
              </a:rPr>
              <a:t>يساهم </a:t>
            </a:r>
            <a:r>
              <a:rPr lang="ar-EG" sz="2400" dirty="0">
                <a:solidFill>
                  <a:prstClr val="black"/>
                </a:solidFill>
              </a:rPr>
              <a:t>ذلك في توفير فرص عادلة لجميع الشركات، سواء كانت صغيرة أو كبيرة، وبالتالي تعزيز الابتكار والتميز</a:t>
            </a:r>
            <a:r>
              <a:rPr lang="ar-EG" sz="2400" dirty="0" smtClean="0">
                <a:solidFill>
                  <a:prstClr val="black"/>
                </a:solidFill>
              </a:rPr>
              <a:t>.</a:t>
            </a:r>
          </a:p>
          <a:p>
            <a:pPr marL="342900" lvl="0" indent="-342900" algn="just" rtl="1">
              <a:buFont typeface="Arial" panose="020B0604020202020204" pitchFamily="34" charset="0"/>
              <a:buChar char="•"/>
              <a:defRPr/>
            </a:pPr>
            <a:endParaRPr lang="ar-EG" sz="2400" dirty="0" smtClean="0">
              <a:solidFill>
                <a:prstClr val="black"/>
              </a:solidFill>
            </a:endParaRPr>
          </a:p>
          <a:p>
            <a:pPr marL="342900" lvl="0" indent="-342900" algn="just" rtl="1">
              <a:buFont typeface="Arial" panose="020B0604020202020204" pitchFamily="34" charset="0"/>
              <a:buChar char="•"/>
              <a:defRPr/>
            </a:pPr>
            <a:r>
              <a:rPr lang="ar-EG" sz="2400" dirty="0" smtClean="0">
                <a:solidFill>
                  <a:prstClr val="black"/>
                </a:solidFill>
              </a:rPr>
              <a:t> </a:t>
            </a:r>
            <a:r>
              <a:rPr lang="ar-EG" sz="2400" b="1" dirty="0">
                <a:solidFill>
                  <a:prstClr val="black"/>
                </a:solidFill>
              </a:rPr>
              <a:t>مساواة الفرص</a:t>
            </a:r>
            <a:r>
              <a:rPr lang="ar-EG" sz="2400" dirty="0">
                <a:solidFill>
                  <a:prstClr val="black"/>
                </a:solidFill>
              </a:rPr>
              <a:t>: من خلال فرض ضوابط على الإعلانات والبيانات المستخدمة في التسويق الرقمي، تضمن القوانين أن تكون الفرص متساوية لجميع الشركات بغض النظر عن حجمها أو مواردها</a:t>
            </a:r>
            <a:r>
              <a:rPr lang="ar-EG" sz="2400" dirty="0" smtClean="0">
                <a:solidFill>
                  <a:prstClr val="black"/>
                </a:solidFill>
              </a:rPr>
              <a:t>.</a:t>
            </a: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28" name="Picture 27">
            <a:extLst>
              <a:ext uri="{FF2B5EF4-FFF2-40B4-BE49-F238E27FC236}">
                <a16:creationId xmlns:a16="http://schemas.microsoft.com/office/drawing/2014/main" xmlns="" id="{905F0C3D-5431-036E-107C-6015A7E31939}"/>
              </a:ext>
            </a:extLst>
          </p:cNvPr>
          <p:cNvPicPr>
            <a:picLocks noChangeAspect="1"/>
          </p:cNvPicPr>
          <p:nvPr/>
        </p:nvPicPr>
        <p:blipFill>
          <a:blip r:embed="rId4"/>
          <a:stretch>
            <a:fillRect/>
          </a:stretch>
        </p:blipFill>
        <p:spPr>
          <a:xfrm>
            <a:off x="4612126" y="4761923"/>
            <a:ext cx="3073464" cy="1749704"/>
          </a:xfrm>
          <a:prstGeom prst="rect">
            <a:avLst/>
          </a:prstGeom>
        </p:spPr>
      </p:pic>
      <p:sp>
        <p:nvSpPr>
          <p:cNvPr id="29" name="TextBox 28">
            <a:extLst>
              <a:ext uri="{FF2B5EF4-FFF2-40B4-BE49-F238E27FC236}">
                <a16:creationId xmlns:a16="http://schemas.microsoft.com/office/drawing/2014/main" xmlns="" id="{2E540242-4595-C8E9-8377-0517ED6D63B3}"/>
              </a:ext>
            </a:extLst>
          </p:cNvPr>
          <p:cNvSpPr txBox="1"/>
          <p:nvPr/>
        </p:nvSpPr>
        <p:spPr>
          <a:xfrm>
            <a:off x="6675567" y="5252054"/>
            <a:ext cx="787080" cy="584775"/>
          </a:xfrm>
          <a:prstGeom prst="rect">
            <a:avLst/>
          </a:prstGeom>
          <a:noFill/>
        </p:spPr>
        <p:txBody>
          <a:bodyPr wrap="square" rtlCol="0">
            <a:spAutoFit/>
          </a:bodyPr>
          <a:lstStyle/>
          <a:p>
            <a:pPr algn="r"/>
            <a:r>
              <a:rPr lang="ar-EG" sz="1600" b="1" dirty="0" smtClean="0">
                <a:solidFill>
                  <a:prstClr val="black"/>
                </a:solidFill>
              </a:rPr>
              <a:t>مكافحة</a:t>
            </a:r>
            <a:r>
              <a:rPr lang="ar-EG" sz="1600" dirty="0" smtClean="0">
                <a:solidFill>
                  <a:prstClr val="black"/>
                </a:solidFill>
              </a:rPr>
              <a:t> </a:t>
            </a:r>
            <a:r>
              <a:rPr lang="ar-EG" sz="1600" b="1" dirty="0" smtClean="0">
                <a:solidFill>
                  <a:prstClr val="black"/>
                </a:solidFill>
              </a:rPr>
              <a:t>الاحتكار</a:t>
            </a:r>
            <a:endParaRPr lang="en-US" sz="1600" b="1" dirty="0"/>
          </a:p>
        </p:txBody>
      </p:sp>
      <p:sp>
        <p:nvSpPr>
          <p:cNvPr id="30" name="TextBox 29">
            <a:extLst>
              <a:ext uri="{FF2B5EF4-FFF2-40B4-BE49-F238E27FC236}">
                <a16:creationId xmlns:a16="http://schemas.microsoft.com/office/drawing/2014/main" xmlns="" id="{A84019AF-807B-2D4F-B45E-6D10E0A96000}"/>
              </a:ext>
            </a:extLst>
          </p:cNvPr>
          <p:cNvSpPr txBox="1"/>
          <p:nvPr/>
        </p:nvSpPr>
        <p:spPr>
          <a:xfrm>
            <a:off x="4865180" y="5268157"/>
            <a:ext cx="1230820" cy="830997"/>
          </a:xfrm>
          <a:prstGeom prst="rect">
            <a:avLst/>
          </a:prstGeom>
          <a:noFill/>
        </p:spPr>
        <p:txBody>
          <a:bodyPr wrap="square" rtlCol="0">
            <a:spAutoFit/>
          </a:bodyPr>
          <a:lstStyle/>
          <a:p>
            <a:r>
              <a:rPr lang="ar-EG" sz="2400" dirty="0">
                <a:solidFill>
                  <a:prstClr val="black"/>
                </a:solidFill>
              </a:rPr>
              <a:t>مساواة الفرص</a:t>
            </a:r>
            <a:endParaRPr lang="en-US" sz="2400" b="1" dirty="0"/>
          </a:p>
        </p:txBody>
      </p:sp>
      <p:sp>
        <p:nvSpPr>
          <p:cNvPr id="32" name="TextBox 31">
            <a:extLst>
              <a:ext uri="{FF2B5EF4-FFF2-40B4-BE49-F238E27FC236}">
                <a16:creationId xmlns:a16="http://schemas.microsoft.com/office/drawing/2014/main" xmlns="" id="{F8BE9BA4-3DFD-AD10-7A09-7DC73E8AA4BA}"/>
              </a:ext>
            </a:extLst>
          </p:cNvPr>
          <p:cNvSpPr txBox="1"/>
          <p:nvPr/>
        </p:nvSpPr>
        <p:spPr>
          <a:xfrm>
            <a:off x="5798549" y="5313609"/>
            <a:ext cx="865160" cy="523220"/>
          </a:xfrm>
          <a:prstGeom prst="rect">
            <a:avLst/>
          </a:prstGeom>
          <a:noFill/>
        </p:spPr>
        <p:txBody>
          <a:bodyPr wrap="square">
            <a:spAutoFit/>
          </a:bodyPr>
          <a:lstStyle/>
          <a:p>
            <a:r>
              <a:rPr lang="ar-EG" sz="1400" b="1" dirty="0">
                <a:solidFill>
                  <a:srgbClr val="C00000"/>
                </a:solidFill>
                <a:latin typeface="Calibri" panose="020F0502020204030204" pitchFamily="34" charset="0"/>
                <a:cs typeface="Calibri" panose="020F0502020204030204" pitchFamily="34" charset="0"/>
              </a:rPr>
              <a:t>المنافسة العادلة</a:t>
            </a:r>
            <a:endParaRPr lang="en-US" sz="1400" b="1" dirty="0"/>
          </a:p>
        </p:txBody>
      </p:sp>
    </p:spTree>
    <p:extLst>
      <p:ext uri="{BB962C8B-B14F-4D97-AF65-F5344CB8AC3E}">
        <p14:creationId xmlns:p14="http://schemas.microsoft.com/office/powerpoint/2010/main" val="38780593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BACD731-C2FE-982D-5C21-0905D728A2D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BF365F-8B0D-5EE4-3420-C8233F284F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619B7B8-1215-0D93-099A-2D50A175497A}"/>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A9711EC-86B6-3AFF-9F5F-E88AC9349AB7}"/>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2ABC6920-2985-1B1B-E8AF-19AE5F6457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0F2E294-1830-6FC6-AC1F-AE3CA05DBE5F}"/>
              </a:ext>
            </a:extLst>
          </p:cNvPr>
          <p:cNvSpPr txBox="1"/>
          <p:nvPr/>
        </p:nvSpPr>
        <p:spPr>
          <a:xfrm>
            <a:off x="5318974" y="1197613"/>
            <a:ext cx="6692359" cy="523220"/>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2.3. تعزيز </a:t>
            </a:r>
            <a:r>
              <a:rPr lang="ar-EG" sz="2800" b="1" dirty="0">
                <a:solidFill>
                  <a:srgbClr val="C00000"/>
                </a:solidFill>
                <a:latin typeface="Calibri" panose="020F0502020204030204" pitchFamily="34" charset="0"/>
                <a:cs typeface="Calibri" panose="020F0502020204030204" pitchFamily="34" charset="0"/>
              </a:rPr>
              <a:t>الشفافية والمساءلة</a:t>
            </a:r>
          </a:p>
        </p:txBody>
      </p:sp>
      <p:sp>
        <p:nvSpPr>
          <p:cNvPr id="4" name="TextBox 3">
            <a:extLst>
              <a:ext uri="{FF2B5EF4-FFF2-40B4-BE49-F238E27FC236}">
                <a16:creationId xmlns:a16="http://schemas.microsoft.com/office/drawing/2014/main" xmlns="" id="{AD20C6ED-F6F8-BF4C-37B0-31EE5D25AFC1}"/>
              </a:ext>
            </a:extLst>
          </p:cNvPr>
          <p:cNvSpPr txBox="1"/>
          <p:nvPr/>
        </p:nvSpPr>
        <p:spPr>
          <a:xfrm>
            <a:off x="3249930" y="1798297"/>
            <a:ext cx="7367822" cy="473975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highlight>
                  <a:srgbClr val="FFFF00"/>
                </a:highlight>
              </a:rPr>
              <a:t>توضيح العلاقات التجارية</a:t>
            </a:r>
            <a:r>
              <a:rPr lang="ar-EG" sz="2400" dirty="0"/>
              <a:t>: القوانين، مثل تلك التي تحكم الإعلانات عبر المؤثرين، تساهم في زيادة الشفافية في العمليات التجارية</a:t>
            </a:r>
            <a:r>
              <a:rPr lang="ar-EG" sz="2400" dirty="0" smtClean="0"/>
              <a:t>.</a:t>
            </a:r>
          </a:p>
          <a:p>
            <a:pPr marL="342900" indent="-342900" algn="just" rtl="1">
              <a:buFont typeface="Arial" panose="020B0604020202020204" pitchFamily="34" charset="0"/>
              <a:buChar char="•"/>
            </a:pPr>
            <a:r>
              <a:rPr lang="ar-EG" sz="2400" dirty="0" smtClean="0"/>
              <a:t> </a:t>
            </a:r>
            <a:r>
              <a:rPr lang="ar-EG" sz="2400" b="1" u="sng" dirty="0"/>
              <a:t>فالمستهلكون يتوقعون معرفة </a:t>
            </a:r>
            <a:r>
              <a:rPr lang="ar-EG" sz="2400" dirty="0"/>
              <a:t>ما إذا كان المحتوى الذي يستهلكونه مدعومًا من قبل الشركات أو المدفوع من قبلها. </a:t>
            </a:r>
            <a:endParaRPr lang="ar-EG" sz="2400" dirty="0" smtClean="0"/>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solidFill>
                  <a:srgbClr val="FF0000"/>
                </a:solidFill>
                <a:highlight>
                  <a:srgbClr val="FFFF00"/>
                </a:highlight>
              </a:rPr>
              <a:t>مساءلة الشركات</a:t>
            </a:r>
            <a:r>
              <a:rPr lang="ar-EG" sz="2400" dirty="0"/>
              <a:t>: عندما تلتزم الشركات بالقوانين واللوائح الخاصة بالتسويق الرقمي، يتم تعزيز المساءلة. أي انتهاك لتلك القوانين يعرض الشركات لعقوبات مالية أو قانونية، مما يدفعها إلى التصرف بمسؤولية </a:t>
            </a:r>
            <a:r>
              <a:rPr lang="ar-EG" sz="2400" dirty="0" smtClean="0"/>
              <a:t>أكبر.</a:t>
            </a:r>
          </a:p>
          <a:p>
            <a:pPr marL="342900" indent="-342900" algn="just" rtl="1">
              <a:buFont typeface="Arial" panose="020B0604020202020204" pitchFamily="34" charset="0"/>
              <a:buChar char="•"/>
            </a:pPr>
            <a:r>
              <a:rPr lang="ar-EG" sz="2200" dirty="0">
                <a:solidFill>
                  <a:prstClr val="black"/>
                </a:solidFill>
                <a:latin typeface="Alexandria" charset="0"/>
                <a:cs typeface="Alexandria" charset="0"/>
              </a:rPr>
              <a:t> إن </a:t>
            </a:r>
            <a:r>
              <a:rPr lang="ar-EG" sz="2200" u="sng" dirty="0">
                <a:solidFill>
                  <a:srgbClr val="FF0000"/>
                </a:solidFill>
                <a:latin typeface="Alexandria" charset="0"/>
                <a:cs typeface="Alexandria" charset="0"/>
              </a:rPr>
              <a:t>المساءلة القانونية </a:t>
            </a:r>
            <a:r>
              <a:rPr lang="ar-EG" sz="2200" dirty="0">
                <a:solidFill>
                  <a:prstClr val="black"/>
                </a:solidFill>
                <a:latin typeface="Alexandria" charset="0"/>
                <a:cs typeface="Alexandria" charset="0"/>
              </a:rPr>
              <a:t>لا تقتصر على حماية حقوق المستهلكين فقط، بل أيضًا تحفز الشركات على تحسين ممارساتها التجارية لتحقيق نزاهة أكبر وضمان حقوق جميع الأطراف المعنية في السوق الرقمي.</a:t>
            </a: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pic>
        <p:nvPicPr>
          <p:cNvPr id="3" name="Picture 2"/>
          <p:cNvPicPr>
            <a:picLocks noChangeAspect="1"/>
          </p:cNvPicPr>
          <p:nvPr/>
        </p:nvPicPr>
        <p:blipFill>
          <a:blip r:embed="rId4"/>
          <a:stretch>
            <a:fillRect/>
          </a:stretch>
        </p:blipFill>
        <p:spPr>
          <a:xfrm>
            <a:off x="925377" y="4348172"/>
            <a:ext cx="2143125" cy="2143125"/>
          </a:xfrm>
          <a:prstGeom prst="rect">
            <a:avLst/>
          </a:prstGeom>
        </p:spPr>
      </p:pic>
    </p:spTree>
    <p:extLst>
      <p:ext uri="{BB962C8B-B14F-4D97-AF65-F5344CB8AC3E}">
        <p14:creationId xmlns:p14="http://schemas.microsoft.com/office/powerpoint/2010/main" val="2972471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881160" y="4971491"/>
            <a:ext cx="5435245" cy="1569660"/>
          </a:xfrm>
          <a:prstGeom prst="rect">
            <a:avLst/>
          </a:prstGeom>
          <a:noFill/>
        </p:spPr>
        <p:txBody>
          <a:bodyPr wrap="square">
            <a:spAutoFit/>
          </a:bodyPr>
          <a:lstStyle/>
          <a:p>
            <a:pPr algn="ctr"/>
            <a:r>
              <a:rPr lang="ar-EG" sz="3200" b="1" dirty="0">
                <a:latin typeface="Alexandria" charset="0"/>
                <a:cs typeface="Alexandria" charset="0"/>
              </a:rPr>
              <a:t>ثانياً: </a:t>
            </a:r>
            <a:r>
              <a:rPr lang="ar-EG" sz="3200" b="1" dirty="0"/>
              <a:t>مناقشة القوانين المتعلقة بحماية البيانات والمنافسة في</a:t>
            </a:r>
          </a:p>
          <a:p>
            <a:pPr algn="ctr"/>
            <a:r>
              <a:rPr lang="ar-EG" sz="3200" b="1" dirty="0"/>
              <a:t>السوق الرقمي</a:t>
            </a:r>
            <a:endParaRPr lang="ar-EG" sz="3200" b="1" dirty="0">
              <a:latin typeface="Alexandria" charset="0"/>
              <a:cs typeface="Alexandria" charset="0"/>
            </a:endParaRPr>
          </a:p>
        </p:txBody>
      </p:sp>
    </p:spTree>
    <p:extLst>
      <p:ext uri="{BB962C8B-B14F-4D97-AF65-F5344CB8AC3E}">
        <p14:creationId xmlns:p14="http://schemas.microsoft.com/office/powerpoint/2010/main" val="2687720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4365764-1E3A-4E2B-9074-CD35E7F9DE4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FFAF643-4AE0-8FCA-69AA-36FFDB7894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586BC97-5960-5719-CEA3-BD180C4712E9}"/>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0648A73-C460-C518-F5A0-87ABAC20BA87}"/>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a:t>الاقتصاد السلوكي</a:t>
            </a:r>
            <a:endParaRPr lang="ar-SA" dirty="0"/>
          </a:p>
        </p:txBody>
      </p:sp>
      <p:pic>
        <p:nvPicPr>
          <p:cNvPr id="5" name="Graphic 21">
            <a:extLst>
              <a:ext uri="{FF2B5EF4-FFF2-40B4-BE49-F238E27FC236}">
                <a16:creationId xmlns:a16="http://schemas.microsoft.com/office/drawing/2014/main" xmlns="" id="{08B1A330-9855-4C03-38FF-666575D5DF7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B28066B-656B-5546-A353-910149E2727E}"/>
              </a:ext>
            </a:extLst>
          </p:cNvPr>
          <p:cNvSpPr txBox="1"/>
          <p:nvPr/>
        </p:nvSpPr>
        <p:spPr>
          <a:xfrm>
            <a:off x="1776466" y="1214092"/>
            <a:ext cx="9114264" cy="523220"/>
          </a:xfrm>
          <a:prstGeom prst="rect">
            <a:avLst/>
          </a:prstGeom>
          <a:noFill/>
        </p:spPr>
        <p:txBody>
          <a:bodyPr wrap="square" rtlCol="0">
            <a:spAutoFit/>
          </a:bodyPr>
          <a:lstStyle/>
          <a:p>
            <a:pPr algn="ctr" rtl="1"/>
            <a:r>
              <a:rPr lang="ar-EG" sz="2800" b="1" dirty="0" smtClean="0">
                <a:solidFill>
                  <a:srgbClr val="C00000"/>
                </a:solidFill>
                <a:latin typeface="Calibri" panose="020F0502020204030204" pitchFamily="34" charset="0"/>
                <a:cs typeface="Calibri" panose="020F0502020204030204" pitchFamily="34" charset="0"/>
              </a:rPr>
              <a:t>  1. مناقشة </a:t>
            </a:r>
            <a:r>
              <a:rPr lang="ar-EG" sz="2800" b="1" dirty="0">
                <a:solidFill>
                  <a:srgbClr val="C00000"/>
                </a:solidFill>
                <a:latin typeface="Calibri" panose="020F0502020204030204" pitchFamily="34" charset="0"/>
                <a:cs typeface="Calibri" panose="020F0502020204030204" pitchFamily="34" charset="0"/>
              </a:rPr>
              <a:t>القوانين المتعلقة بحماية البيانات والمنافسة في السوق </a:t>
            </a:r>
            <a:r>
              <a:rPr lang="ar-EG" sz="2800" b="1" dirty="0" smtClean="0">
                <a:solidFill>
                  <a:srgbClr val="C00000"/>
                </a:solidFill>
                <a:latin typeface="Calibri" panose="020F0502020204030204" pitchFamily="34" charset="0"/>
                <a:cs typeface="Calibri" panose="020F0502020204030204" pitchFamily="34" charset="0"/>
              </a:rPr>
              <a:t>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914AA597-87CD-766D-5374-4832CE3D2428}"/>
              </a:ext>
            </a:extLst>
          </p:cNvPr>
          <p:cNvSpPr txBox="1"/>
          <p:nvPr/>
        </p:nvSpPr>
        <p:spPr>
          <a:xfrm>
            <a:off x="3144982" y="1798297"/>
            <a:ext cx="7472770" cy="5509200"/>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b="1" dirty="0">
                <a:solidFill>
                  <a:srgbClr val="FF0000"/>
                </a:solidFill>
                <a:highlight>
                  <a:srgbClr val="FFFF00"/>
                </a:highlight>
              </a:rPr>
              <a:t> في عصر الاقتصاد الرقمي</a:t>
            </a:r>
            <a:r>
              <a:rPr lang="ar-EG" sz="2400" dirty="0"/>
              <a:t>، أصبحت القوانين المتعلقة بحماية البيانات والمنافسة من أهم التشريعات التي تنظم الأنشطة </a:t>
            </a:r>
            <a:r>
              <a:rPr lang="ar-EG" sz="2400" b="1" dirty="0"/>
              <a:t>التجارية على الإنترنت</a:t>
            </a:r>
            <a:r>
              <a:rPr lang="ar-EG" sz="2400" dirty="0"/>
              <a:t>، حيث تلعب دورًا رئيسيًا في ضمان التوازن بين حماية حقوق الأفراد وضمان بيئة تنافسية عادلة</a:t>
            </a:r>
            <a:r>
              <a:rPr lang="ar-EG" sz="2400" dirty="0" smtClean="0"/>
              <a:t>.</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dirty="0" smtClean="0"/>
              <a:t> </a:t>
            </a:r>
            <a:r>
              <a:rPr lang="ar-EG" sz="2400" dirty="0"/>
              <a:t>هذه القوانين </a:t>
            </a:r>
            <a:r>
              <a:rPr lang="ar-EG" sz="2400" u="sng" dirty="0"/>
              <a:t>تساهم في حماية حقوق المستهلكين</a:t>
            </a:r>
            <a:r>
              <a:rPr lang="ar-EG" sz="2400" dirty="0"/>
              <a:t>، وتعزيز الشفافية في المعاملات التجارية الرقمية، وفي نفس الوقت تضمن أن الأسواق لا تتحول إلى أسواق احتكارية أو غير </a:t>
            </a:r>
            <a:r>
              <a:rPr lang="ar-EG" sz="2400" dirty="0" smtClean="0"/>
              <a:t>عادلة</a:t>
            </a:r>
            <a:r>
              <a:rPr lang="ar-EG" sz="2200" dirty="0" smtClean="0">
                <a:latin typeface="Alexandria" charset="0"/>
                <a:cs typeface="Alexandria" charset="0"/>
              </a:rPr>
              <a:t>.</a:t>
            </a:r>
          </a:p>
          <a:p>
            <a:pPr marL="342900" indent="-342900" algn="just" rtl="1">
              <a:buFont typeface="Arial" panose="020B0604020202020204" pitchFamily="34" charset="0"/>
              <a:buChar char="•"/>
            </a:pPr>
            <a:endParaRPr lang="ar-EG" sz="2200" dirty="0" smtClean="0">
              <a:latin typeface="Alexandria" charset="0"/>
              <a:cs typeface="Alexandria" charset="0"/>
            </a:endParaRPr>
          </a:p>
          <a:p>
            <a:pPr marL="342900" indent="-342900" algn="just" rtl="1">
              <a:buFont typeface="Arial" panose="020B0604020202020204" pitchFamily="34" charset="0"/>
              <a:buChar char="•"/>
            </a:pPr>
            <a:r>
              <a:rPr lang="ar-EG" sz="2400" dirty="0"/>
              <a:t>بالتالي، تساهم هذه </a:t>
            </a:r>
            <a:r>
              <a:rPr lang="ar-EG" sz="2400" b="1" dirty="0"/>
              <a:t>التشريعات في خلق بيئة تجارية أكثر عدلاً وأماناً</a:t>
            </a:r>
            <a:r>
              <a:rPr lang="ar-EG" sz="2400" dirty="0"/>
              <a:t>، حيث يتمكن المستهلكون من اتخاذ قرارات مستنيرة، وتتنافس الشركات في تقديم منتجات وخدمات عالية الجودة بأسعار عادلة.</a:t>
            </a:r>
            <a:endParaRPr lang="ar-EG" sz="2200" dirty="0">
              <a:latin typeface="Alexandria" charset="0"/>
              <a:cs typeface="Alexandria" charset="0"/>
            </a:endParaRPr>
          </a:p>
          <a:p>
            <a:pPr marL="342900" indent="-342900" algn="r" rtl="1">
              <a:buFont typeface="Arial" panose="020B0604020202020204" pitchFamily="34" charset="0"/>
              <a:buChar char="•"/>
            </a:pPr>
            <a:endParaRPr lang="ar-EG" sz="2400" dirty="0"/>
          </a:p>
          <a:p>
            <a:pPr marL="342900" marR="0" lvl="0" indent="-3429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22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DC56A808-DFA5-A125-010E-544386D5B10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47282" y="4952252"/>
            <a:ext cx="2537311" cy="1420533"/>
          </a:xfrm>
          <a:prstGeom prst="rect">
            <a:avLst/>
          </a:prstGeom>
        </p:spPr>
      </p:pic>
    </p:spTree>
    <p:extLst>
      <p:ext uri="{BB962C8B-B14F-4D97-AF65-F5344CB8AC3E}">
        <p14:creationId xmlns:p14="http://schemas.microsoft.com/office/powerpoint/2010/main" val="3462638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4F9EAB-F474-3323-17EF-DB078108B46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B89C3B4-4A16-8C4F-D96E-FAB034110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6B9EDEA9-0AA9-9A52-ACBC-9C49C927AD2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8ECE841-5C7E-24FE-4144-50FBBB2E9E4C}"/>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F69FB1B2-838B-AA71-538A-8E85436328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953FA5E-32F0-90BC-D595-DDA238EF7098}"/>
              </a:ext>
            </a:extLst>
          </p:cNvPr>
          <p:cNvSpPr txBox="1"/>
          <p:nvPr/>
        </p:nvSpPr>
        <p:spPr>
          <a:xfrm>
            <a:off x="3249930" y="1147830"/>
            <a:ext cx="9551043" cy="584775"/>
          </a:xfrm>
          <a:prstGeom prst="rect">
            <a:avLst/>
          </a:prstGeom>
          <a:noFill/>
        </p:spPr>
        <p:txBody>
          <a:bodyPr wrap="square" rtlCol="0">
            <a:spAutoFit/>
          </a:bodyPr>
          <a:lstStyle/>
          <a:p>
            <a:pPr algn="ctr" rtl="1"/>
            <a:r>
              <a:rPr lang="ar-EG" sz="3200" b="1" dirty="0" smtClean="0">
                <a:solidFill>
                  <a:srgbClr val="C00000"/>
                </a:solidFill>
                <a:latin typeface="Calibri" panose="020F0502020204030204" pitchFamily="34" charset="0"/>
                <a:cs typeface="Calibri" panose="020F0502020204030204" pitchFamily="34" charset="0"/>
              </a:rPr>
              <a:t>1.2. </a:t>
            </a:r>
            <a:r>
              <a:rPr lang="ar-EG" sz="2800" b="1" dirty="0" smtClean="0">
                <a:solidFill>
                  <a:srgbClr val="C00000"/>
                </a:solidFill>
                <a:latin typeface="Calibri" panose="020F0502020204030204" pitchFamily="34" charset="0"/>
                <a:cs typeface="Calibri" panose="020F0502020204030204" pitchFamily="34" charset="0"/>
              </a:rPr>
              <a:t>قوانين </a:t>
            </a:r>
            <a:r>
              <a:rPr lang="ar-EG" sz="2800" b="1" dirty="0">
                <a:solidFill>
                  <a:srgbClr val="C00000"/>
                </a:solidFill>
                <a:latin typeface="Calibri" panose="020F0502020204030204" pitchFamily="34" charset="0"/>
                <a:cs typeface="Calibri" panose="020F0502020204030204" pitchFamily="34" charset="0"/>
              </a:rPr>
              <a:t>حماية البيانات في السوق الرقمي</a:t>
            </a:r>
          </a:p>
        </p:txBody>
      </p:sp>
      <p:sp>
        <p:nvSpPr>
          <p:cNvPr id="4" name="TextBox 3">
            <a:extLst>
              <a:ext uri="{FF2B5EF4-FFF2-40B4-BE49-F238E27FC236}">
                <a16:creationId xmlns:a16="http://schemas.microsoft.com/office/drawing/2014/main" xmlns="" id="{3CCE5E2C-C45E-B7A9-3D03-8B7F00DDCADB}"/>
              </a:ext>
            </a:extLst>
          </p:cNvPr>
          <p:cNvSpPr txBox="1"/>
          <p:nvPr/>
        </p:nvSpPr>
        <p:spPr>
          <a:xfrm>
            <a:off x="1551053" y="1763820"/>
            <a:ext cx="9089894" cy="5570756"/>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  تعد اللائحة العامة لحماية البيانات (</a:t>
            </a:r>
            <a:r>
              <a:rPr lang="en-MY" sz="2400" dirty="0" err="1"/>
              <a:t>GDPR</a:t>
            </a:r>
            <a:r>
              <a:rPr lang="en-MY" sz="2400" dirty="0"/>
              <a:t>) </a:t>
            </a:r>
            <a:r>
              <a:rPr lang="ar-EG" sz="2400" dirty="0"/>
              <a:t>في الاتحاد الأوروبي من أبرز الأمثلة على التشريعات التي تهدف إلى حماية خصوصية الأفراد وبياناتهم الشخصية</a:t>
            </a:r>
            <a:r>
              <a:rPr lang="ar-EG" sz="2400" dirty="0" smtClean="0"/>
              <a:t>.</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dirty="0" smtClean="0"/>
              <a:t> </a:t>
            </a:r>
            <a:r>
              <a:rPr lang="ar-EG" sz="2400" dirty="0"/>
              <a:t>تم اعتماد اللائحة في 2018، </a:t>
            </a:r>
            <a:r>
              <a:rPr lang="ar-EG" sz="2400" b="1" dirty="0">
                <a:solidFill>
                  <a:srgbClr val="FF0000"/>
                </a:solidFill>
                <a:highlight>
                  <a:srgbClr val="FFFF00"/>
                </a:highlight>
              </a:rPr>
              <a:t>وهي تفرض على الشركات ضرورة الحصول على موافقة واضحة من الأفراد قبل جمع بياناتهم الشخصية</a:t>
            </a:r>
            <a:r>
              <a:rPr lang="ar-EG" sz="2400" dirty="0" smtClean="0"/>
              <a:t>.</a:t>
            </a:r>
          </a:p>
          <a:p>
            <a:pPr marL="342900" indent="-342900" algn="just" rtl="1">
              <a:buFont typeface="Arial" panose="020B0604020202020204" pitchFamily="34" charset="0"/>
              <a:buChar char="•"/>
            </a:pPr>
            <a:r>
              <a:rPr lang="ar-EG" sz="2400" dirty="0" smtClean="0"/>
              <a:t> </a:t>
            </a:r>
            <a:r>
              <a:rPr lang="ar-EG" sz="2400" dirty="0"/>
              <a:t>كما تلتزم الشركات بتوفير حق الأفراد في الوصول إلى بياناتهم وتصحيحها أو حذفها عند الطلب</a:t>
            </a:r>
            <a:r>
              <a:rPr lang="ar-EG" sz="2400" dirty="0" smtClean="0"/>
              <a:t>.</a:t>
            </a:r>
          </a:p>
          <a:p>
            <a:pPr marL="342900" indent="-342900" algn="just" rtl="1">
              <a:buFont typeface="Arial" panose="020B0604020202020204" pitchFamily="34" charset="0"/>
              <a:buChar char="•"/>
            </a:pPr>
            <a:r>
              <a:rPr lang="ar-EG" sz="2400" dirty="0" smtClean="0"/>
              <a:t> </a:t>
            </a:r>
            <a:r>
              <a:rPr lang="ar-EG" sz="2400" dirty="0"/>
              <a:t>أهمية </a:t>
            </a:r>
            <a:r>
              <a:rPr lang="en-MY" sz="2400" b="1" dirty="0" err="1"/>
              <a:t>GDPR</a:t>
            </a:r>
            <a:r>
              <a:rPr lang="en-MY" sz="2400" dirty="0"/>
              <a:t>: </a:t>
            </a:r>
            <a:r>
              <a:rPr lang="ar-EG" sz="2400" dirty="0"/>
              <a:t>هذا النظام يحمي الأفراد من الاستخدام غير المشروع لبياناتهم الشخصية، مما يعزز الثقة في المعاملات الرقمية ويشجع المستهلكين على التفاعل مع الشركات عبر الإنترنت. </a:t>
            </a:r>
            <a:endParaRPr lang="ar-EG" sz="2400" dirty="0" smtClean="0"/>
          </a:p>
          <a:p>
            <a:pPr marL="342900" indent="-342900" algn="just" rtl="1">
              <a:buFont typeface="Arial" panose="020B0604020202020204" pitchFamily="34" charset="0"/>
              <a:buChar char="•"/>
            </a:pPr>
            <a:r>
              <a:rPr lang="ar-EG" sz="2400" dirty="0" smtClean="0"/>
              <a:t>علاوة </a:t>
            </a:r>
            <a:r>
              <a:rPr lang="ar-EG" sz="2400" dirty="0"/>
              <a:t>على ذلك، تفرض </a:t>
            </a:r>
            <a:r>
              <a:rPr lang="ar-EG" sz="2400" dirty="0">
                <a:solidFill>
                  <a:srgbClr val="FF0000"/>
                </a:solidFill>
              </a:rPr>
              <a:t>اللائحة عقوبات مالية كبيرة </a:t>
            </a:r>
            <a:r>
              <a:rPr lang="ar-EG" sz="2400" dirty="0"/>
              <a:t>على الشركات المخالفة، ما يضمن مستوى عالٍ من الامتثال</a:t>
            </a:r>
            <a:r>
              <a:rPr lang="ar-EG" sz="2400" dirty="0" smtClean="0"/>
              <a:t>.</a:t>
            </a:r>
          </a:p>
          <a:p>
            <a:pPr algn="ctr" rtl="1"/>
            <a:r>
              <a:rPr lang="en-MY" sz="2400" u="sng" dirty="0">
                <a:hlinkClick r:id="rId4"/>
              </a:rPr>
              <a:t>https://</a:t>
            </a:r>
            <a:r>
              <a:rPr lang="en-MY" sz="2400" u="sng" dirty="0" err="1">
                <a:hlinkClick r:id="rId4"/>
              </a:rPr>
              <a:t>gdpr.eu</a:t>
            </a:r>
            <a:r>
              <a:rPr lang="en-MY" sz="2400" u="sng" dirty="0" smtClean="0">
                <a:hlinkClick r:id="rId4"/>
              </a:rPr>
              <a:t>/</a:t>
            </a:r>
            <a:r>
              <a:rPr lang="en-MY" sz="2400" u="sng" dirty="0" smtClean="0"/>
              <a:t>       </a:t>
            </a:r>
            <a:r>
              <a:rPr lang="ar-EG" sz="2400" u="sng" dirty="0"/>
              <a:t> </a:t>
            </a:r>
            <a:r>
              <a:rPr lang="ar-EG" sz="2400" u="sng" dirty="0" smtClean="0"/>
              <a:t>    رابط </a:t>
            </a:r>
            <a:r>
              <a:rPr lang="en-MY" sz="2400" b="1" u="sng" dirty="0" err="1"/>
              <a:t>GDPR</a:t>
            </a:r>
            <a:r>
              <a:rPr lang="ar-EG" sz="2400" dirty="0" smtClean="0"/>
              <a:t>  </a:t>
            </a:r>
            <a:endParaRPr lang="ar-EG" sz="2400" dirty="0"/>
          </a:p>
          <a:p>
            <a:pPr marL="342900" indent="-342900" algn="r" rtl="1">
              <a:buFont typeface="Arial" panose="020B0604020202020204" pitchFamily="34" charset="0"/>
              <a:buChar char="•"/>
            </a:pPr>
            <a:endParaRPr lang="ar-EG" sz="24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976485B3-298F-1106-1943-718AE19E4DC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5020603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EAC71D0-5B9D-97D8-1F79-358D7112E94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E3B3A9E-E578-1645-3735-338EFB503C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B38359E-DF4A-138D-0019-AC055D75EC9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6281210-E747-FAED-3FA4-BB2BC715D09A}"/>
              </a:ext>
            </a:extLst>
          </p:cNvPr>
          <p:cNvSpPr/>
          <p:nvPr/>
        </p:nvSpPr>
        <p:spPr>
          <a:xfrm>
            <a:off x="1228845" y="898951"/>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D7F2900-3149-DE51-6C92-FE0B7288A07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0249" y="33807"/>
            <a:ext cx="2305141" cy="1076343"/>
          </a:xfrm>
          <a:prstGeom prst="rect">
            <a:avLst/>
          </a:prstGeom>
        </p:spPr>
      </p:pic>
      <p:sp>
        <p:nvSpPr>
          <p:cNvPr id="7" name="TextBox 6">
            <a:extLst>
              <a:ext uri="{FF2B5EF4-FFF2-40B4-BE49-F238E27FC236}">
                <a16:creationId xmlns:a16="http://schemas.microsoft.com/office/drawing/2014/main" xmlns="" id="{95099D8A-AE13-435C-9016-F559DA9D72A6}"/>
              </a:ext>
            </a:extLst>
          </p:cNvPr>
          <p:cNvSpPr txBox="1"/>
          <p:nvPr/>
        </p:nvSpPr>
        <p:spPr>
          <a:xfrm>
            <a:off x="4112632" y="1110150"/>
            <a:ext cx="6692359" cy="584775"/>
          </a:xfrm>
          <a:prstGeom prst="rect">
            <a:avLst/>
          </a:prstGeom>
          <a:noFill/>
        </p:spPr>
        <p:txBody>
          <a:bodyPr wrap="square" rtlCol="0">
            <a:spAutoFit/>
          </a:bodyPr>
          <a:lstStyle/>
          <a:p>
            <a:pPr algn="ctr" rtl="1"/>
            <a:r>
              <a:rPr lang="ar-EG" sz="3200" b="1" dirty="0" smtClean="0">
                <a:solidFill>
                  <a:srgbClr val="C00000"/>
                </a:solidFill>
                <a:latin typeface="Calibri" panose="020F0502020204030204" pitchFamily="34" charset="0"/>
                <a:cs typeface="Calibri" panose="020F0502020204030204" pitchFamily="34" charset="0"/>
              </a:rPr>
              <a:t>1.2.1  </a:t>
            </a:r>
            <a:r>
              <a:rPr lang="ar-EG" sz="2800" b="1" dirty="0" smtClean="0">
                <a:solidFill>
                  <a:srgbClr val="C00000"/>
                </a:solidFill>
                <a:latin typeface="Calibri" panose="020F0502020204030204" pitchFamily="34" charset="0"/>
                <a:cs typeface="Calibri" panose="020F0502020204030204" pitchFamily="34" charset="0"/>
              </a:rPr>
              <a:t>دور التشريعات </a:t>
            </a:r>
            <a:r>
              <a:rPr lang="en-MY" sz="2800" dirty="0" err="1">
                <a:solidFill>
                  <a:srgbClr val="FF0000"/>
                </a:solidFill>
              </a:rPr>
              <a:t>GDPR</a:t>
            </a:r>
            <a:r>
              <a:rPr lang="ar-EG" sz="2800" b="1" dirty="0" smtClean="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في حماية الخصوصية</a:t>
            </a:r>
          </a:p>
        </p:txBody>
      </p:sp>
      <p:sp>
        <p:nvSpPr>
          <p:cNvPr id="2" name="AutoShape 2" descr="ما هو الاقتصاد السلوكي ؟ | AvaTrade">
            <a:extLst>
              <a:ext uri="{FF2B5EF4-FFF2-40B4-BE49-F238E27FC236}">
                <a16:creationId xmlns:a16="http://schemas.microsoft.com/office/drawing/2014/main" xmlns="" id="{96D53160-F0E3-B61B-3255-C56630913E4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10">
            <a:extLst>
              <a:ext uri="{FF2B5EF4-FFF2-40B4-BE49-F238E27FC236}">
                <a16:creationId xmlns:a16="http://schemas.microsoft.com/office/drawing/2014/main" xmlns="" id="{EE6BA7DF-CCDC-E6A2-8D9A-DAF2CE7DD69A}"/>
              </a:ext>
            </a:extLst>
          </p:cNvPr>
          <p:cNvSpPr/>
          <p:nvPr/>
        </p:nvSpPr>
        <p:spPr>
          <a:xfrm rot="609974">
            <a:off x="3938316" y="2418591"/>
            <a:ext cx="807043" cy="28275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1D08FB0D-C04B-DFCE-73F8-A4C75493E952}"/>
              </a:ext>
            </a:extLst>
          </p:cNvPr>
          <p:cNvSpPr/>
          <p:nvPr/>
        </p:nvSpPr>
        <p:spPr>
          <a:xfrm rot="609974">
            <a:off x="7134713" y="2422854"/>
            <a:ext cx="857745" cy="30976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xmlns="" id="{CF610BE1-1000-6151-EBE0-A1E49C6D13EA}"/>
              </a:ext>
            </a:extLst>
          </p:cNvPr>
          <p:cNvSpPr txBox="1"/>
          <p:nvPr/>
        </p:nvSpPr>
        <p:spPr>
          <a:xfrm>
            <a:off x="3796829" y="2047257"/>
            <a:ext cx="6874253" cy="4154984"/>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smtClean="0"/>
              <a:t>من </a:t>
            </a:r>
            <a:r>
              <a:rPr lang="ar-EG" sz="2400" dirty="0"/>
              <a:t>خلال التشريعات مثل </a:t>
            </a:r>
            <a:r>
              <a:rPr lang="en-MY" sz="2400" dirty="0" err="1">
                <a:solidFill>
                  <a:srgbClr val="FF0000"/>
                </a:solidFill>
              </a:rPr>
              <a:t>GDPR</a:t>
            </a:r>
            <a:r>
              <a:rPr lang="en-MY" sz="2400" dirty="0"/>
              <a:t>، </a:t>
            </a:r>
            <a:r>
              <a:rPr lang="ar-EG" sz="2400" dirty="0"/>
              <a:t>يُمنع الاستغلال المفرط للبيانات الشخصية من قبل الشركات، مما يساعد في تعزيز خصوصية الأفراد. </a:t>
            </a:r>
            <a:endParaRPr lang="ar-EG" sz="2400" dirty="0" smtClean="0"/>
          </a:p>
          <a:p>
            <a:pPr marL="342900" indent="-342900" algn="r" rtl="1">
              <a:buFont typeface="Arial" panose="020B0604020202020204" pitchFamily="34" charset="0"/>
              <a:buChar char="•"/>
            </a:pPr>
            <a:endParaRPr lang="ar-EG" sz="2400" dirty="0" smtClean="0"/>
          </a:p>
          <a:p>
            <a:pPr marL="342900" indent="-342900" algn="r" rtl="1">
              <a:buFont typeface="Arial" panose="020B0604020202020204" pitchFamily="34" charset="0"/>
              <a:buChar char="•"/>
            </a:pPr>
            <a:r>
              <a:rPr lang="ar-EG" sz="2400" dirty="0" smtClean="0"/>
              <a:t>كما </a:t>
            </a:r>
            <a:r>
              <a:rPr lang="ar-EG" sz="2400" dirty="0"/>
              <a:t>تسهم هذه التشريعات في الحد من الاستخدامات غير المشروعة للبيانات مثل </a:t>
            </a:r>
            <a:r>
              <a:rPr lang="ar-EG" sz="2400" dirty="0">
                <a:solidFill>
                  <a:srgbClr val="FF0000"/>
                </a:solidFill>
              </a:rPr>
              <a:t>البيع أو التسويق الموجه بطريقة غير </a:t>
            </a:r>
            <a:r>
              <a:rPr lang="ar-EG" sz="2400" dirty="0" smtClean="0">
                <a:solidFill>
                  <a:srgbClr val="FF0000"/>
                </a:solidFill>
              </a:rPr>
              <a:t>شفافة</a:t>
            </a:r>
            <a:r>
              <a:rPr lang="ar-EG" sz="2400" dirty="0" smtClean="0"/>
              <a:t>.</a:t>
            </a:r>
          </a:p>
          <a:p>
            <a:pPr marL="342900" indent="-342900" algn="r" rtl="1">
              <a:buFont typeface="Arial" panose="020B0604020202020204" pitchFamily="34" charset="0"/>
              <a:buChar char="•"/>
            </a:pPr>
            <a:endParaRPr lang="ar-EG" sz="2400" dirty="0" smtClean="0"/>
          </a:p>
          <a:p>
            <a:pPr marL="342900" indent="-342900" algn="r" rtl="1">
              <a:buFont typeface="Arial" panose="020B0604020202020204" pitchFamily="34" charset="0"/>
              <a:buChar char="•"/>
            </a:pPr>
            <a:r>
              <a:rPr lang="ar-EG" sz="2400" dirty="0"/>
              <a:t>تفرض </a:t>
            </a:r>
            <a:r>
              <a:rPr lang="en-MY" sz="2400" b="1" dirty="0" err="1"/>
              <a:t>GDPR</a:t>
            </a:r>
            <a:r>
              <a:rPr lang="en-MY" sz="2400" dirty="0"/>
              <a:t> </a:t>
            </a:r>
            <a:r>
              <a:rPr lang="ar-EG" sz="2400" dirty="0">
                <a:solidFill>
                  <a:srgbClr val="FF0000"/>
                </a:solidFill>
              </a:rPr>
              <a:t>غرامات مالية ضخمة </a:t>
            </a:r>
            <a:r>
              <a:rPr lang="ar-EG" sz="2400" dirty="0"/>
              <a:t>على الشركات التي تخالف القوانين، مما يجعلها أكثر حرصًا على الامتثال لهذه القوانين. </a:t>
            </a:r>
            <a:r>
              <a:rPr lang="ar-EG" sz="2400" u="sng" dirty="0"/>
              <a:t>تصل الغرامات إلى 4% من الإيرادات العالمية السنوية أو 20 مليون يورو (أيهما أكبر).</a:t>
            </a:r>
            <a:endParaRPr lang="en-US" sz="2400" b="1" u="sng" dirty="0"/>
          </a:p>
        </p:txBody>
      </p:sp>
      <p:pic>
        <p:nvPicPr>
          <p:cNvPr id="3" name="Picture 2"/>
          <p:cNvPicPr>
            <a:picLocks noChangeAspect="1"/>
          </p:cNvPicPr>
          <p:nvPr/>
        </p:nvPicPr>
        <p:blipFill>
          <a:blip r:embed="rId4"/>
          <a:stretch>
            <a:fillRect/>
          </a:stretch>
        </p:blipFill>
        <p:spPr>
          <a:xfrm>
            <a:off x="-121056" y="2539185"/>
            <a:ext cx="2929289" cy="2758102"/>
          </a:xfrm>
          <a:prstGeom prst="rect">
            <a:avLst/>
          </a:prstGeom>
        </p:spPr>
      </p:pic>
    </p:spTree>
    <p:extLst>
      <p:ext uri="{BB962C8B-B14F-4D97-AF65-F5344CB8AC3E}">
        <p14:creationId xmlns:p14="http://schemas.microsoft.com/office/powerpoint/2010/main" val="11571144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4312A1B-D335-F2B7-56E1-10F90C33A9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C93E9A6-5831-06C2-DBA2-3409376FC86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A7ADF7C-795C-E184-4982-3DFEE37BFADD}"/>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94C8224-8409-26BC-D12E-BEA3AFE51E33}"/>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33A1D69-C023-CBC6-6030-A0C361D3C5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5C66057-4259-C4B9-CC08-2E88724AFB58}"/>
              </a:ext>
            </a:extLst>
          </p:cNvPr>
          <p:cNvSpPr txBox="1"/>
          <p:nvPr/>
        </p:nvSpPr>
        <p:spPr>
          <a:xfrm>
            <a:off x="4462083" y="1128088"/>
            <a:ext cx="6692359" cy="584775"/>
          </a:xfrm>
          <a:prstGeom prst="rect">
            <a:avLst/>
          </a:prstGeom>
          <a:noFill/>
        </p:spPr>
        <p:txBody>
          <a:bodyPr wrap="square" rtlCol="0">
            <a:spAutoFit/>
          </a:bodyPr>
          <a:lstStyle/>
          <a:p>
            <a:pPr algn="ctr" rtl="1"/>
            <a:r>
              <a:rPr lang="ar-EG" sz="3200" b="1" dirty="0" smtClean="0">
                <a:solidFill>
                  <a:srgbClr val="C00000"/>
                </a:solidFill>
                <a:latin typeface="Calibri" panose="020F0502020204030204" pitchFamily="34" charset="0"/>
                <a:cs typeface="Calibri" panose="020F0502020204030204" pitchFamily="34" charset="0"/>
              </a:rPr>
              <a:t>1.3. حماية </a:t>
            </a:r>
            <a:r>
              <a:rPr lang="ar-EG" sz="3200" b="1" dirty="0">
                <a:solidFill>
                  <a:srgbClr val="C00000"/>
                </a:solidFill>
                <a:latin typeface="Calibri" panose="020F0502020204030204" pitchFamily="34" charset="0"/>
                <a:cs typeface="Calibri" panose="020F0502020204030204" pitchFamily="34" charset="0"/>
              </a:rPr>
              <a:t>بيانات المستهلكين</a:t>
            </a:r>
            <a:endParaRPr lang="en-US" sz="32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0F159FBB-2292-04DD-8F52-1C6328ED207C}"/>
              </a:ext>
            </a:extLst>
          </p:cNvPr>
          <p:cNvSpPr txBox="1"/>
          <p:nvPr/>
        </p:nvSpPr>
        <p:spPr>
          <a:xfrm>
            <a:off x="2753025" y="1606526"/>
            <a:ext cx="7760525" cy="5170646"/>
          </a:xfrm>
          <a:prstGeom prst="rect">
            <a:avLst/>
          </a:prstGeom>
          <a:noFill/>
        </p:spPr>
        <p:txBody>
          <a:bodyPr wrap="square" rtlCol="0">
            <a:spAutoFit/>
          </a:bodyPr>
          <a:lstStyle/>
          <a:p>
            <a:pPr marL="342900" indent="-342900" algn="just" rtl="1">
              <a:buFont typeface="Arial" panose="020B0604020202020204" pitchFamily="34" charset="0"/>
              <a:buChar char="•"/>
            </a:pPr>
            <a:r>
              <a:rPr lang="ar-EG" sz="2200" dirty="0"/>
              <a:t> تعمل العديد من البلدان على تطوير قوانين مشابهة لحماية البيانات الشخصية للمستهلكين في سياق التجارة الرقمية. </a:t>
            </a:r>
            <a:endParaRPr lang="ar-EG" sz="2200" dirty="0" smtClean="0"/>
          </a:p>
          <a:p>
            <a:pPr marL="342900" indent="-342900" algn="just" rtl="1">
              <a:buFont typeface="Arial" panose="020B0604020202020204" pitchFamily="34" charset="0"/>
              <a:buChar char="•"/>
            </a:pPr>
            <a:endParaRPr lang="ar-EG" sz="2200" dirty="0" smtClean="0"/>
          </a:p>
          <a:p>
            <a:pPr marL="342900" indent="-342900" algn="just" rtl="1">
              <a:buFont typeface="Arial" panose="020B0604020202020204" pitchFamily="34" charset="0"/>
              <a:buChar char="•"/>
            </a:pPr>
            <a:r>
              <a:rPr lang="ar-EG" sz="2200" dirty="0" smtClean="0"/>
              <a:t>على </a:t>
            </a:r>
            <a:r>
              <a:rPr lang="ar-EG" sz="2200" dirty="0"/>
              <a:t>سبيل المثال، في الولايات المتحدة الأمريكية، </a:t>
            </a:r>
            <a:r>
              <a:rPr lang="ar-EG" sz="2200" b="1" dirty="0">
                <a:solidFill>
                  <a:srgbClr val="FF0000"/>
                </a:solidFill>
                <a:highlight>
                  <a:srgbClr val="FFFF00"/>
                </a:highlight>
              </a:rPr>
              <a:t>يوجد قانون حماية خصوصية الأطفال </a:t>
            </a:r>
            <a:r>
              <a:rPr lang="ar-EG" sz="2200" dirty="0"/>
              <a:t>على الإنترنت (</a:t>
            </a:r>
            <a:r>
              <a:rPr lang="en-MY" sz="2200" dirty="0" err="1"/>
              <a:t>COPPA</a:t>
            </a:r>
            <a:r>
              <a:rPr lang="en-MY" sz="2200" dirty="0"/>
              <a:t>) </a:t>
            </a:r>
            <a:r>
              <a:rPr lang="ar-EG" sz="2200" dirty="0"/>
              <a:t>الذي يهدف إلى حماية بيانات الأطفال الذين تقل </a:t>
            </a:r>
            <a:r>
              <a:rPr lang="ar-EG" sz="2200" b="1" dirty="0"/>
              <a:t>أعمارهم عن 13 عامًا</a:t>
            </a:r>
            <a:r>
              <a:rPr lang="ar-EG" sz="2200" dirty="0" smtClean="0"/>
              <a:t>.</a:t>
            </a:r>
          </a:p>
          <a:p>
            <a:pPr marL="342900" indent="-342900" algn="just" rtl="1">
              <a:buFont typeface="Arial" panose="020B0604020202020204" pitchFamily="34" charset="0"/>
              <a:buChar char="•"/>
            </a:pPr>
            <a:endParaRPr lang="ar-EG" sz="2200" dirty="0" smtClean="0"/>
          </a:p>
          <a:p>
            <a:pPr marL="342900" indent="-342900" algn="just" rtl="1">
              <a:buFont typeface="Arial" panose="020B0604020202020204" pitchFamily="34" charset="0"/>
              <a:buChar char="•"/>
            </a:pPr>
            <a:r>
              <a:rPr lang="ar-EG" sz="2200" dirty="0" smtClean="0"/>
              <a:t> </a:t>
            </a:r>
            <a:r>
              <a:rPr lang="ar-EG" sz="2200" dirty="0"/>
              <a:t>في المقابل، قامت بعض الدول الأخرى بسن قوانين محلية لتنظيم استخدام البيانات مثل قانون حماية الخصوصية في كاليفورنيا </a:t>
            </a:r>
            <a:r>
              <a:rPr lang="en-MY" sz="2200" dirty="0" err="1" smtClean="0"/>
              <a:t>CCPA</a:t>
            </a:r>
            <a:r>
              <a:rPr lang="en-MY" sz="2200" dirty="0" smtClean="0"/>
              <a:t>) </a:t>
            </a:r>
            <a:r>
              <a:rPr lang="ar-EG" sz="2200" dirty="0" smtClean="0"/>
              <a:t>)  </a:t>
            </a:r>
          </a:p>
          <a:p>
            <a:pPr marL="342900" indent="-342900" algn="just" rtl="1">
              <a:buFont typeface="Arial" panose="020B0604020202020204" pitchFamily="34" charset="0"/>
              <a:buChar char="•"/>
            </a:pPr>
            <a:endParaRPr lang="ar-EG" sz="2200" dirty="0" smtClean="0"/>
          </a:p>
          <a:p>
            <a:pPr marL="342900" indent="-342900" algn="just" rtl="1">
              <a:buFont typeface="Arial" panose="020B0604020202020204" pitchFamily="34" charset="0"/>
              <a:buChar char="•"/>
            </a:pPr>
            <a:r>
              <a:rPr lang="ar-EG" sz="2200" b="1" dirty="0" smtClean="0"/>
              <a:t>أهمية </a:t>
            </a:r>
            <a:r>
              <a:rPr lang="ar-EG" sz="2200" b="1" dirty="0"/>
              <a:t>هذه القوانين</a:t>
            </a:r>
            <a:r>
              <a:rPr lang="ar-EG" sz="2200" dirty="0"/>
              <a:t>: تحمي هذه القوانين الأفراد من استغلال بياناتهم في </a:t>
            </a:r>
            <a:r>
              <a:rPr lang="ar-EG" sz="2200" b="1" dirty="0"/>
              <a:t>الإعلان الموجه أو من عمليات احتيالية</a:t>
            </a:r>
            <a:r>
              <a:rPr lang="ar-EG" sz="2200" dirty="0"/>
              <a:t>. تساعد الشركات أيضًا على تطوير سياسات خصوصية أكثر شفافية وإعطاء المستهلكين السيطرة على بياناتهم الشخصية</a:t>
            </a:r>
            <a:r>
              <a:rPr lang="ar-EG" sz="2200" dirty="0" smtClean="0"/>
              <a:t>.</a:t>
            </a:r>
          </a:p>
          <a:p>
            <a:pPr marL="342900" indent="-342900" algn="r" rtl="1">
              <a:buFont typeface="Arial" panose="020B0604020202020204" pitchFamily="34" charset="0"/>
              <a:buChar char="•"/>
            </a:pPr>
            <a:endParaRPr lang="ar-EG" sz="2400" dirty="0"/>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
        <p:nvSpPr>
          <p:cNvPr id="2" name="AutoShape 2" descr="ما هو الاقتصاد السلوكي ؟ | AvaTrade">
            <a:extLst>
              <a:ext uri="{FF2B5EF4-FFF2-40B4-BE49-F238E27FC236}">
                <a16:creationId xmlns:a16="http://schemas.microsoft.com/office/drawing/2014/main" xmlns="" id="{57785D4C-A80F-6F09-679A-213B09F280A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1" name="Picture 10"/>
          <p:cNvPicPr>
            <a:picLocks noChangeAspect="1"/>
          </p:cNvPicPr>
          <p:nvPr/>
        </p:nvPicPr>
        <p:blipFill>
          <a:blip r:embed="rId4"/>
          <a:stretch>
            <a:fillRect/>
          </a:stretch>
        </p:blipFill>
        <p:spPr>
          <a:xfrm>
            <a:off x="-170956" y="3044217"/>
            <a:ext cx="2666059" cy="1971128"/>
          </a:xfrm>
          <a:prstGeom prst="rect">
            <a:avLst/>
          </a:prstGeom>
        </p:spPr>
      </p:pic>
    </p:spTree>
    <p:extLst>
      <p:ext uri="{BB962C8B-B14F-4D97-AF65-F5344CB8AC3E}">
        <p14:creationId xmlns:p14="http://schemas.microsoft.com/office/powerpoint/2010/main" val="3774521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949DFA-A3DC-7BE2-97C4-8D77168F13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4E5DC50-CCE8-2508-8F8F-19F47DB684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557A66A-2080-CDB4-4493-C5B8FAFAC310}"/>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85FC3DE-9042-27B0-8F4D-232571BA3F7B}"/>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42BC3CD8-B762-934F-3BC5-1CABA97262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856C710-E26B-77F3-60AF-8988CEEA256B}"/>
              </a:ext>
            </a:extLst>
          </p:cNvPr>
          <p:cNvSpPr txBox="1"/>
          <p:nvPr/>
        </p:nvSpPr>
        <p:spPr>
          <a:xfrm>
            <a:off x="4324856" y="1022388"/>
            <a:ext cx="6692359" cy="646331"/>
          </a:xfrm>
          <a:prstGeom prst="rect">
            <a:avLst/>
          </a:prstGeom>
          <a:noFill/>
        </p:spPr>
        <p:txBody>
          <a:bodyPr wrap="square" rtlCol="0">
            <a:spAutoFit/>
          </a:bodyPr>
          <a:lstStyle/>
          <a:p>
            <a:pPr algn="ctr" rtl="1"/>
            <a:r>
              <a:rPr lang="ar-EG" sz="3600" b="1" dirty="0">
                <a:solidFill>
                  <a:srgbClr val="C00000"/>
                </a:solidFill>
                <a:latin typeface="Calibri" panose="020F0502020204030204" pitchFamily="34" charset="0"/>
                <a:cs typeface="Calibri" panose="020F0502020204030204" pitchFamily="34" charset="0"/>
              </a:rPr>
              <a:t>2. </a:t>
            </a:r>
            <a:r>
              <a:rPr lang="ar-EG" sz="3200" b="1" dirty="0" smtClean="0">
                <a:solidFill>
                  <a:srgbClr val="C00000"/>
                </a:solidFill>
                <a:latin typeface="Calibri" panose="020F0502020204030204" pitchFamily="34" charset="0"/>
                <a:cs typeface="Calibri" panose="020F0502020204030204" pitchFamily="34" charset="0"/>
              </a:rPr>
              <a:t>قوانين </a:t>
            </a:r>
            <a:r>
              <a:rPr lang="ar-EG" sz="3200" b="1" dirty="0">
                <a:solidFill>
                  <a:srgbClr val="C00000"/>
                </a:solidFill>
                <a:latin typeface="Calibri" panose="020F0502020204030204" pitchFamily="34" charset="0"/>
                <a:cs typeface="Calibri" panose="020F0502020204030204" pitchFamily="34" charset="0"/>
              </a:rPr>
              <a:t>المنافسة في السوق الرقمي</a:t>
            </a:r>
          </a:p>
        </p:txBody>
      </p:sp>
      <p:sp>
        <p:nvSpPr>
          <p:cNvPr id="4" name="TextBox 3">
            <a:extLst>
              <a:ext uri="{FF2B5EF4-FFF2-40B4-BE49-F238E27FC236}">
                <a16:creationId xmlns:a16="http://schemas.microsoft.com/office/drawing/2014/main" xmlns="" id="{B2576ED0-B772-EE1F-E5B5-C1A9B770EEDE}"/>
              </a:ext>
            </a:extLst>
          </p:cNvPr>
          <p:cNvSpPr txBox="1"/>
          <p:nvPr/>
        </p:nvSpPr>
        <p:spPr>
          <a:xfrm>
            <a:off x="1250592" y="1440370"/>
            <a:ext cx="9386016" cy="5570756"/>
          </a:xfrm>
          <a:prstGeom prst="rect">
            <a:avLst/>
          </a:prstGeom>
          <a:noFill/>
        </p:spPr>
        <p:txBody>
          <a:bodyPr wrap="square" rtlCol="0">
            <a:spAutoFit/>
          </a:bodyPr>
          <a:lstStyle/>
          <a:p>
            <a:pPr algn="r" rtl="1"/>
            <a:endParaRPr lang="ar-EG" sz="2000" b="1" dirty="0"/>
          </a:p>
          <a:p>
            <a:pPr marL="342900" indent="-342900" algn="r" rtl="1">
              <a:buFont typeface="Arial" panose="020B0604020202020204" pitchFamily="34" charset="0"/>
              <a:buChar char="•"/>
            </a:pPr>
            <a:r>
              <a:rPr lang="ar-EG" sz="2000" b="1" dirty="0"/>
              <a:t>في ظل التحول الرقمي السريع، أصبح من الضروري وجود قوانين تهدف إلى ضمان التنافسية العادلة بين الشركات وتجنب الممارسات الاحتكارية أو التنافس غير النزيه في السوق </a:t>
            </a:r>
            <a:r>
              <a:rPr lang="ar-EG" sz="2000" b="1" dirty="0" smtClean="0"/>
              <a:t>الرقمي</a:t>
            </a:r>
            <a:r>
              <a:rPr lang="ar-EG" sz="2000" dirty="0" smtClean="0"/>
              <a:t>.</a:t>
            </a:r>
          </a:p>
          <a:p>
            <a:pPr algn="r" rtl="1"/>
            <a:r>
              <a:rPr lang="ar-EG" sz="2000" b="1" dirty="0"/>
              <a:t>أهم جوانب قوانين المنافسة في السوق الرقمي:</a:t>
            </a:r>
            <a:endParaRPr lang="ar-EG" sz="2000" dirty="0"/>
          </a:p>
          <a:p>
            <a:pPr marL="342900" indent="-342900" algn="r" rtl="1">
              <a:buFont typeface="Arial" panose="020B0604020202020204" pitchFamily="34" charset="0"/>
              <a:buChar char="•"/>
            </a:pPr>
            <a:r>
              <a:rPr lang="ar-EG" sz="2000" b="1" dirty="0"/>
              <a:t>منع الاحتكار والتكتلات</a:t>
            </a:r>
            <a:r>
              <a:rPr lang="ar-EG" sz="2000" dirty="0"/>
              <a:t>: قوانين المنافسة تمنع الشركات الكبرى من الاستحواذ على حصص كبيرة في السوق بشكل غير عادل أو تكوين تحالفات تقيّد التنافس. </a:t>
            </a:r>
            <a:r>
              <a:rPr lang="ar-EG" sz="2000" dirty="0">
                <a:solidFill>
                  <a:srgbClr val="FF0000"/>
                </a:solidFill>
              </a:rPr>
              <a:t>الشركات التي تهيمن على السوق الرقمي مثل جوجل، أمازون</a:t>
            </a:r>
            <a:r>
              <a:rPr lang="ar-EG" sz="2000" dirty="0"/>
              <a:t>، وفيسبوك قد تواجه تدقيقًا مكثفًا إذا كان سلوكها يضر بالأسواق الأخرى أو يؤدي إلى تقليل الخيارات المتاحة للمستهلكين.</a:t>
            </a:r>
          </a:p>
          <a:p>
            <a:pPr marL="342900" indent="-342900" algn="r" rtl="1">
              <a:buFont typeface="Arial" panose="020B0604020202020204" pitchFamily="34" charset="0"/>
              <a:buChar char="•"/>
            </a:pPr>
            <a:r>
              <a:rPr lang="ar-EG" sz="2000" b="1" dirty="0"/>
              <a:t>التحقيق في ممارسات خرق المنافسة</a:t>
            </a:r>
            <a:r>
              <a:rPr lang="ar-EG" sz="2000" dirty="0"/>
              <a:t>: تضع القوانين قواعد تحظر الممارسات التي تضر بالمسابقة العادلة، مثل </a:t>
            </a:r>
            <a:r>
              <a:rPr lang="ar-EG" sz="2000" b="1" dirty="0"/>
              <a:t>تسعير الاحتكار</a:t>
            </a:r>
            <a:r>
              <a:rPr lang="ar-EG" sz="2000" dirty="0"/>
              <a:t> (</a:t>
            </a:r>
            <a:r>
              <a:rPr lang="en-MY" sz="2000" dirty="0"/>
              <a:t>Price Fixing) </a:t>
            </a:r>
            <a:r>
              <a:rPr lang="ar-EG" sz="2000" dirty="0"/>
              <a:t>أو </a:t>
            </a:r>
            <a:r>
              <a:rPr lang="ar-EG" sz="2000" b="1" dirty="0"/>
              <a:t>التحكم في الأسعار</a:t>
            </a:r>
            <a:r>
              <a:rPr lang="ar-EG" sz="2000" dirty="0"/>
              <a:t>. </a:t>
            </a:r>
            <a:r>
              <a:rPr lang="ar-EG" sz="2000" dirty="0">
                <a:solidFill>
                  <a:srgbClr val="FF0000"/>
                </a:solidFill>
              </a:rPr>
              <a:t>هذه الممارسات يمكن أن تضر بالمستهلكين عبر رفع الأسعار أو خفض جودة المنتجات والخدمات</a:t>
            </a:r>
            <a:r>
              <a:rPr lang="ar-EG" sz="2000" dirty="0"/>
              <a:t>.</a:t>
            </a:r>
          </a:p>
          <a:p>
            <a:pPr marL="342900" indent="-342900" algn="just" rtl="1">
              <a:buFont typeface="Arial" panose="020B0604020202020204" pitchFamily="34" charset="0"/>
              <a:buChar char="•"/>
            </a:pPr>
            <a:r>
              <a:rPr lang="ar-EG" sz="2000" b="1" dirty="0"/>
              <a:t>تحقيقات في فحص الاستحواذات</a:t>
            </a:r>
            <a:r>
              <a:rPr lang="ar-EG" sz="2000" dirty="0"/>
              <a:t>: في أسواق التكنولوجيا الرقمية، غالبًا ما يتم إجراء تحقيقات في حالة الاستحواذات الكبرى من قبل الشركات الكبرى، وذلك لتقييم تأثير هذه الاستحواذات على المنافسة في السوق. </a:t>
            </a:r>
            <a:r>
              <a:rPr lang="ar-EG" sz="2000" b="1" u="sng" dirty="0"/>
              <a:t>على سبيل المثال، </a:t>
            </a:r>
            <a:r>
              <a:rPr lang="ar-EG" sz="2000" dirty="0"/>
              <a:t>عند شراء شركة صغيرة قد تساهم في تكنولوجيا جديدة أو نموذج تجاري مبتكر، قد تؤدي عملية الاستحواذ إلى تقليل الخيارات المتاحة في السوق</a:t>
            </a:r>
            <a:r>
              <a:rPr lang="ar-EG" sz="2400" dirty="0"/>
              <a:t>.</a:t>
            </a:r>
          </a:p>
          <a:p>
            <a:pPr marL="342900" indent="-342900" algn="just" rtl="1">
              <a:buFont typeface="Arial" panose="020B0604020202020204" pitchFamily="34" charset="0"/>
              <a:buChar char="•"/>
            </a:pPr>
            <a:endParaRPr lang="ar-EG" sz="2400" dirty="0"/>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9B39AD60-FC61-B1B9-49E5-89876879FFB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94240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7949DFA-A3DC-7BE2-97C4-8D77168F13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4E5DC50-CCE8-2508-8F8F-19F47DB6845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557A66A-2080-CDB4-4493-C5B8FAFAC310}"/>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85FC3DE-9042-27B0-8F4D-232571BA3F7B}"/>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42BC3CD8-B762-934F-3BC5-1CABA97262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856C710-E26B-77F3-60AF-8988CEEA256B}"/>
              </a:ext>
            </a:extLst>
          </p:cNvPr>
          <p:cNvSpPr txBox="1"/>
          <p:nvPr/>
        </p:nvSpPr>
        <p:spPr>
          <a:xfrm>
            <a:off x="4275927" y="1160450"/>
            <a:ext cx="6692359" cy="584775"/>
          </a:xfrm>
          <a:prstGeom prst="rect">
            <a:avLst/>
          </a:prstGeom>
          <a:noFill/>
        </p:spPr>
        <p:txBody>
          <a:bodyPr wrap="square" rtlCol="0">
            <a:spAutoFit/>
          </a:bodyPr>
          <a:lstStyle/>
          <a:p>
            <a:pPr algn="ctr" rtl="1"/>
            <a:r>
              <a:rPr lang="ar-EG" sz="3200" b="1" dirty="0" smtClean="0">
                <a:solidFill>
                  <a:srgbClr val="C00000"/>
                </a:solidFill>
                <a:latin typeface="Calibri" panose="020F0502020204030204" pitchFamily="34" charset="0"/>
                <a:cs typeface="Calibri" panose="020F0502020204030204" pitchFamily="34" charset="0"/>
              </a:rPr>
              <a:t>2.1</a:t>
            </a:r>
            <a:r>
              <a:rPr lang="ar-EG" sz="3200" b="1" dirty="0">
                <a:solidFill>
                  <a:srgbClr val="C00000"/>
                </a:solidFill>
                <a:latin typeface="Calibri" panose="020F0502020204030204" pitchFamily="34" charset="0"/>
                <a:cs typeface="Calibri" panose="020F0502020204030204" pitchFamily="34" charset="0"/>
              </a:rPr>
              <a:t>. قوانين مكافحة الاحتكار</a:t>
            </a:r>
          </a:p>
        </p:txBody>
      </p:sp>
      <p:sp>
        <p:nvSpPr>
          <p:cNvPr id="4" name="TextBox 3">
            <a:extLst>
              <a:ext uri="{FF2B5EF4-FFF2-40B4-BE49-F238E27FC236}">
                <a16:creationId xmlns:a16="http://schemas.microsoft.com/office/drawing/2014/main" xmlns="" id="{B2576ED0-B772-EE1F-E5B5-C1A9B770EEDE}"/>
              </a:ext>
            </a:extLst>
          </p:cNvPr>
          <p:cNvSpPr txBox="1"/>
          <p:nvPr/>
        </p:nvSpPr>
        <p:spPr>
          <a:xfrm>
            <a:off x="1587706" y="1593837"/>
            <a:ext cx="9321387" cy="2677656"/>
          </a:xfrm>
          <a:prstGeom prst="rect">
            <a:avLst/>
          </a:prstGeom>
          <a:noFill/>
        </p:spPr>
        <p:txBody>
          <a:bodyPr wrap="square" rtlCol="0">
            <a:spAutoFit/>
          </a:bodyPr>
          <a:lstStyle/>
          <a:p>
            <a:pPr algn="just" rtl="1"/>
            <a:r>
              <a:rPr lang="ar-EG" sz="2400" b="1" u="sng" dirty="0" smtClean="0"/>
              <a:t>:</a:t>
            </a:r>
            <a:endParaRPr lang="ar-EG" sz="2400" b="1" u="sng" dirty="0"/>
          </a:p>
          <a:p>
            <a:pPr marL="800100" lvl="1" indent="-342900" algn="just" rtl="1">
              <a:buFont typeface="Arial" panose="020B0604020202020204" pitchFamily="34" charset="0"/>
              <a:buChar char="•"/>
            </a:pPr>
            <a:r>
              <a:rPr lang="ar-EG" sz="2400" dirty="0"/>
              <a:t>تقوم قوانين مكافحة الاحتكار بتحديد الممارسات التي تمنع التنافس العادل، </a:t>
            </a:r>
            <a:r>
              <a:rPr lang="ar-EG" sz="2400" u="sng" dirty="0">
                <a:solidFill>
                  <a:srgbClr val="FF0000"/>
                </a:solidFill>
              </a:rPr>
              <a:t>مثل التحكم في الأسعار، و إعاقة </a:t>
            </a:r>
            <a:r>
              <a:rPr lang="ar-EG" sz="2400" u="sng" dirty="0"/>
              <a:t>دخول المنافسين الجدد إلى السوق</a:t>
            </a:r>
            <a:r>
              <a:rPr lang="ar-EG" sz="2400" dirty="0" smtClean="0"/>
              <a:t>.</a:t>
            </a:r>
          </a:p>
          <a:p>
            <a:pPr marL="800100" lvl="1" indent="-342900" algn="just" rtl="1">
              <a:buFont typeface="Arial" panose="020B0604020202020204" pitchFamily="34" charset="0"/>
              <a:buChar char="•"/>
            </a:pPr>
            <a:endParaRPr lang="ar-EG" sz="2400" dirty="0" smtClean="0"/>
          </a:p>
          <a:p>
            <a:pPr marL="800100" lvl="1" indent="-342900" algn="just" rtl="1">
              <a:buFont typeface="Arial" panose="020B0604020202020204" pitchFamily="34" charset="0"/>
              <a:buChar char="•"/>
            </a:pPr>
            <a:r>
              <a:rPr lang="ar-EG" sz="2400" dirty="0" smtClean="0"/>
              <a:t> </a:t>
            </a:r>
            <a:r>
              <a:rPr lang="ar-EG" sz="2400" dirty="0"/>
              <a:t>بعض الشركات الكبرى في السوق الرقمي قد تحاول استغلال قوتها السوقية لتقليل المنافسة أو دفع الأسعار إلى مستويات غير عادلة، مما يضر بالمستهلكين وبقية </a:t>
            </a:r>
            <a:r>
              <a:rPr lang="ar-EG" sz="2400" dirty="0" smtClean="0"/>
              <a:t>الشركات.</a:t>
            </a:r>
            <a:endParaRPr lang="ar-EG" sz="2400" dirty="0"/>
          </a:p>
        </p:txBody>
      </p:sp>
      <p:sp>
        <p:nvSpPr>
          <p:cNvPr id="2" name="AutoShape 2" descr="ما هو الاقتصاد السلوكي ؟ | AvaTrade">
            <a:extLst>
              <a:ext uri="{FF2B5EF4-FFF2-40B4-BE49-F238E27FC236}">
                <a16:creationId xmlns:a16="http://schemas.microsoft.com/office/drawing/2014/main" xmlns="" id="{9B39AD60-FC61-B1B9-49E5-89876879FFB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Folded Corner 10">
            <a:extLst>
              <a:ext uri="{FF2B5EF4-FFF2-40B4-BE49-F238E27FC236}">
                <a16:creationId xmlns:a16="http://schemas.microsoft.com/office/drawing/2014/main" xmlns="" id="{610C70FC-529B-BF76-BC7D-E26413584214}"/>
              </a:ext>
            </a:extLst>
          </p:cNvPr>
          <p:cNvSpPr/>
          <p:nvPr/>
        </p:nvSpPr>
        <p:spPr>
          <a:xfrm>
            <a:off x="4857378" y="4976474"/>
            <a:ext cx="4173731" cy="1679872"/>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r>
              <a:rPr lang="ar-EG" sz="1600" b="1" dirty="0">
                <a:solidFill>
                  <a:schemeClr val="tx1"/>
                </a:solidFill>
              </a:rPr>
              <a:t>أهمية مكافحة الاحتكار في السوق الرقمي</a:t>
            </a:r>
            <a:r>
              <a:rPr lang="ar-EG" sz="1600" dirty="0">
                <a:solidFill>
                  <a:schemeClr val="tx1"/>
                </a:solidFill>
              </a:rPr>
              <a:t>: تساهم قوانين مكافحة الاحتكار في منع الشركات من الاستفادة من قوتها السوقية للتلاعب بالأسعار أو فرض شروط تعسفية على المستهلكين. كما تحافظ على بيئة تنافسية صحية تُحفز الابتكار وتضمن وجود خيارات واسعة أمام </a:t>
            </a:r>
            <a:r>
              <a:rPr lang="ar-EG" sz="1600" dirty="0" smtClean="0">
                <a:solidFill>
                  <a:schemeClr val="tx1"/>
                </a:solidFill>
              </a:rPr>
              <a:t>المستهلكين.</a:t>
            </a:r>
            <a:endParaRPr lang="en-US" sz="1600" dirty="0">
              <a:solidFill>
                <a:schemeClr val="tx1"/>
              </a:solidFill>
            </a:endParaRPr>
          </a:p>
        </p:txBody>
      </p:sp>
      <p:pic>
        <p:nvPicPr>
          <p:cNvPr id="1026" name="Picture 2" descr="💡︎ - Wiktionary, the free dictionary">
            <a:extLst>
              <a:ext uri="{FF2B5EF4-FFF2-40B4-BE49-F238E27FC236}">
                <a16:creationId xmlns:a16="http://schemas.microsoft.com/office/drawing/2014/main" xmlns="" id="{9EDDC696-6E84-71E2-ECEB-F56400C92D9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8229" y="4889700"/>
            <a:ext cx="882019" cy="88201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5"/>
          <a:stretch>
            <a:fillRect/>
          </a:stretch>
        </p:blipFill>
        <p:spPr>
          <a:xfrm>
            <a:off x="1551324" y="4444854"/>
            <a:ext cx="3264105" cy="1555181"/>
          </a:xfrm>
          <a:prstGeom prst="rect">
            <a:avLst/>
          </a:prstGeom>
        </p:spPr>
      </p:pic>
    </p:spTree>
    <p:extLst>
      <p:ext uri="{BB962C8B-B14F-4D97-AF65-F5344CB8AC3E}">
        <p14:creationId xmlns:p14="http://schemas.microsoft.com/office/powerpoint/2010/main" val="12228706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5E41DA4-2F64-1F02-B144-52C42396749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21ADF4E-B075-6C0A-D3F5-22246DAC909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A092D79-8EED-C168-25E5-23C602E9970C}"/>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315B2FB-ECD6-2FF0-AB76-D92E4A91E02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2F8DC39-5C65-4ADF-0E60-D619C80EF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49B1132-C75D-4B2A-EC5C-A460B6794F18}"/>
              </a:ext>
            </a:extLst>
          </p:cNvPr>
          <p:cNvSpPr txBox="1"/>
          <p:nvPr/>
        </p:nvSpPr>
        <p:spPr>
          <a:xfrm>
            <a:off x="2960529" y="1135975"/>
            <a:ext cx="8307280" cy="707886"/>
          </a:xfrm>
          <a:prstGeom prst="rect">
            <a:avLst/>
          </a:prstGeom>
          <a:noFill/>
        </p:spPr>
        <p:txBody>
          <a:bodyPr wrap="square" rtlCol="0">
            <a:spAutoFit/>
          </a:bodyPr>
          <a:lstStyle/>
          <a:p>
            <a:pPr algn="ctr" rtl="1"/>
            <a:r>
              <a:rPr lang="ar-EG" sz="4000" b="1" dirty="0" smtClean="0">
                <a:solidFill>
                  <a:srgbClr val="C00000"/>
                </a:solidFill>
                <a:latin typeface="Calibri" panose="020F0502020204030204" pitchFamily="34" charset="0"/>
                <a:cs typeface="Calibri" panose="020F0502020204030204" pitchFamily="34" charset="0"/>
              </a:rPr>
              <a:t>2.2. </a:t>
            </a:r>
            <a:r>
              <a:rPr lang="ar-EG" sz="3600" b="1" dirty="0" smtClean="0">
                <a:solidFill>
                  <a:srgbClr val="C00000"/>
                </a:solidFill>
                <a:latin typeface="Calibri" panose="020F0502020204030204" pitchFamily="34" charset="0"/>
                <a:cs typeface="Calibri" panose="020F0502020204030204" pitchFamily="34" charset="0"/>
              </a:rPr>
              <a:t>حماية </a:t>
            </a:r>
            <a:r>
              <a:rPr lang="ar-EG" sz="3600" b="1" dirty="0">
                <a:solidFill>
                  <a:srgbClr val="C00000"/>
                </a:solidFill>
                <a:latin typeface="Calibri" panose="020F0502020204030204" pitchFamily="34" charset="0"/>
                <a:cs typeface="Calibri" panose="020F0502020204030204" pitchFamily="34" charset="0"/>
              </a:rPr>
              <a:t>المنافسة في السوق الرقمية</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F5563F56-1D51-112D-7BE8-2F635B64F825}"/>
              </a:ext>
            </a:extLst>
          </p:cNvPr>
          <p:cNvSpPr txBox="1"/>
          <p:nvPr/>
        </p:nvSpPr>
        <p:spPr>
          <a:xfrm>
            <a:off x="2847851" y="1603068"/>
            <a:ext cx="7784913" cy="5755422"/>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EG" sz="2400" dirty="0"/>
              <a:t> في العديد من الدول، هناك قوانين تحكم شركات الإنترنت العملاقة </a:t>
            </a:r>
            <a:r>
              <a:rPr lang="ar-EG" sz="2400" b="1" dirty="0">
                <a:solidFill>
                  <a:srgbClr val="FF0000"/>
                </a:solidFill>
                <a:highlight>
                  <a:srgbClr val="FFFF00"/>
                </a:highlight>
              </a:rPr>
              <a:t>مثل غوغل و أمازون و فيسبوك</a:t>
            </a:r>
            <a:r>
              <a:rPr lang="ar-EG" sz="2400" dirty="0"/>
              <a:t>، والتي تفرض عليها بعض القيود لضمان عدم استخدام مواقعها الإلكترونية في تقييد المنافسة أو </a:t>
            </a:r>
            <a:r>
              <a:rPr lang="ar-EG" sz="2400" b="1" u="sng" dirty="0"/>
              <a:t>الاستحواذ على الشركات المنافسة بطرق غير </a:t>
            </a:r>
            <a:r>
              <a:rPr lang="ar-EG" sz="2400" b="1" u="sng" dirty="0" smtClean="0"/>
              <a:t>قانونية</a:t>
            </a:r>
            <a:r>
              <a:rPr lang="ar-EG" sz="2400" dirty="0" smtClean="0"/>
              <a:t>.</a:t>
            </a:r>
          </a:p>
          <a:p>
            <a:pPr marL="342900" indent="-342900" algn="r"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b="1" dirty="0" smtClean="0"/>
              <a:t>تأثير </a:t>
            </a:r>
            <a:r>
              <a:rPr lang="ar-EG" sz="2400" b="1" dirty="0"/>
              <a:t>قوانين المنافسة: </a:t>
            </a:r>
            <a:r>
              <a:rPr lang="ar-EG" sz="2400" dirty="0"/>
              <a:t>تُساعد هذه القوانين في ضمان ألا تهيمن الشركات الكبرى على السوق الرقمي وتمنعها من استخدام استراتيجيات غير عادلة لإقصاء المنافسين الأصغر. </a:t>
            </a:r>
            <a:endParaRPr lang="ar-EG" sz="2400" dirty="0" smtClean="0"/>
          </a:p>
          <a:p>
            <a:pPr marL="342900" indent="-342900" algn="just" rtl="1">
              <a:buFont typeface="Arial" panose="020B0604020202020204" pitchFamily="34" charset="0"/>
              <a:buChar char="•"/>
            </a:pPr>
            <a:r>
              <a:rPr lang="ar-EG" sz="2400" dirty="0"/>
              <a:t>حماية المنافسة في السوق الرقمية تعتبر أمرًا بالغ الأهمية لضمان بيئة اقتصادية </a:t>
            </a:r>
            <a:r>
              <a:rPr lang="ar-EG" sz="2400" b="1" u="sng" dirty="0"/>
              <a:t>عادلة تتيح للشركات الصغيرة التنافس جنبًا إلى جنب مع الشركات الكبرى</a:t>
            </a:r>
            <a:r>
              <a:rPr lang="ar-EG" sz="2400" dirty="0"/>
              <a:t>. من خلال تشريعات فعالة وتنظيم دقيق، يمكن تحسين الابتكار، ضمان تقديم أسعار عادلة، وحماية حقوق </a:t>
            </a:r>
            <a:r>
              <a:rPr lang="ar-EG" sz="2400" dirty="0" smtClean="0"/>
              <a:t>المستهلكين.</a:t>
            </a:r>
            <a:r>
              <a:rPr lang="ar-EG" sz="2400" dirty="0"/>
              <a:t/>
            </a:r>
            <a:br>
              <a:rPr lang="ar-EG" sz="2400" dirty="0"/>
            </a:br>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826F7B02-A331-361D-D5BA-96F497BE1DB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a:stretch>
            <a:fillRect/>
          </a:stretch>
        </p:blipFill>
        <p:spPr>
          <a:xfrm>
            <a:off x="-147281" y="3049749"/>
            <a:ext cx="2773460" cy="2117148"/>
          </a:xfrm>
          <a:prstGeom prst="rect">
            <a:avLst/>
          </a:prstGeom>
        </p:spPr>
      </p:pic>
    </p:spTree>
    <p:extLst>
      <p:ext uri="{BB962C8B-B14F-4D97-AF65-F5344CB8AC3E}">
        <p14:creationId xmlns:p14="http://schemas.microsoft.com/office/powerpoint/2010/main" val="407460624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CA1E339-3585-54BC-DA6C-4791CF9DD9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730F9C3-E57F-CBDD-34AE-4EBB27119A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6536B7D-6024-93DC-30D6-87CD826D526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8A3EB228-096C-B0CC-D842-2E1320294A9D}"/>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0FC5C62-255D-A71B-58BF-736C119819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31F777C-CFAF-D712-FEDC-D4E48AFDBDBA}"/>
              </a:ext>
            </a:extLst>
          </p:cNvPr>
          <p:cNvSpPr txBox="1"/>
          <p:nvPr/>
        </p:nvSpPr>
        <p:spPr>
          <a:xfrm>
            <a:off x="1496291" y="1220758"/>
            <a:ext cx="9437167" cy="769441"/>
          </a:xfrm>
          <a:prstGeom prst="rect">
            <a:avLst/>
          </a:prstGeom>
          <a:noFill/>
        </p:spPr>
        <p:txBody>
          <a:bodyPr wrap="square" rtlCol="0">
            <a:spAutoFit/>
          </a:bodyPr>
          <a:lstStyle/>
          <a:p>
            <a:pPr algn="ctr" rtl="1"/>
            <a:r>
              <a:rPr lang="ar-EG" sz="4400" b="1" dirty="0" smtClean="0">
                <a:solidFill>
                  <a:srgbClr val="C00000"/>
                </a:solidFill>
                <a:latin typeface="Calibri" panose="020F0502020204030204" pitchFamily="34" charset="0"/>
                <a:cs typeface="Calibri" panose="020F0502020204030204" pitchFamily="34" charset="0"/>
              </a:rPr>
              <a:t>3. </a:t>
            </a:r>
            <a:r>
              <a:rPr lang="ar-EG" sz="4000" b="1" dirty="0" smtClean="0">
                <a:solidFill>
                  <a:srgbClr val="C00000"/>
                </a:solidFill>
                <a:latin typeface="Calibri" panose="020F0502020204030204" pitchFamily="34" charset="0"/>
                <a:cs typeface="Calibri" panose="020F0502020204030204" pitchFamily="34" charset="0"/>
              </a:rPr>
              <a:t>تحقيق </a:t>
            </a:r>
            <a:r>
              <a:rPr lang="ar-EG" sz="4000" b="1" dirty="0">
                <a:solidFill>
                  <a:srgbClr val="C00000"/>
                </a:solidFill>
                <a:latin typeface="Calibri" panose="020F0502020204030204" pitchFamily="34" charset="0"/>
                <a:cs typeface="Calibri" panose="020F0502020204030204" pitchFamily="34" charset="0"/>
              </a:rPr>
              <a:t>التوازن بين حرية السوق وحماية المستهلك</a:t>
            </a:r>
            <a:endParaRPr lang="en-US" sz="40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FC80EA9-386A-6A58-1750-2978C0EF2093}"/>
              </a:ext>
            </a:extLst>
          </p:cNvPr>
          <p:cNvSpPr txBox="1"/>
          <p:nvPr/>
        </p:nvSpPr>
        <p:spPr>
          <a:xfrm>
            <a:off x="3249930" y="1973173"/>
            <a:ext cx="7032926" cy="5016758"/>
          </a:xfrm>
          <a:prstGeom prst="rect">
            <a:avLst/>
          </a:prstGeom>
          <a:noFill/>
        </p:spPr>
        <p:txBody>
          <a:bodyPr wrap="square" rtlCol="0">
            <a:spAutoFit/>
          </a:bodyPr>
          <a:lstStyle/>
          <a:p>
            <a:pPr algn="r" rtl="1"/>
            <a:endParaRPr lang="ar-EG" sz="2400" b="1" dirty="0"/>
          </a:p>
          <a:p>
            <a:pPr marL="342900" indent="-342900" algn="r" rtl="1">
              <a:buFont typeface="Arial" panose="020B0604020202020204" pitchFamily="34" charset="0"/>
              <a:buChar char="•"/>
            </a:pPr>
            <a:r>
              <a:rPr lang="ar-EG" sz="2400" dirty="0" smtClean="0">
                <a:solidFill>
                  <a:srgbClr val="FF0000"/>
                </a:solidFill>
              </a:rPr>
              <a:t>تمثل </a:t>
            </a:r>
            <a:r>
              <a:rPr lang="ar-EG" sz="2400" dirty="0">
                <a:solidFill>
                  <a:srgbClr val="FF0000"/>
                </a:solidFill>
              </a:rPr>
              <a:t>القوانين المتعلقة بالمنافسة </a:t>
            </a:r>
            <a:r>
              <a:rPr lang="ar-EG" sz="2400" dirty="0"/>
              <a:t>ضمانًا لتحقيق توازن بين حرية الشركات في ممارسة أعمالها وحقوق المستهلكين في الحصول على منتجات وخدمات جيدة بأسعار عادلة</a:t>
            </a:r>
            <a:r>
              <a:rPr lang="ar-EG" sz="2400" dirty="0" smtClean="0"/>
              <a:t>.</a:t>
            </a:r>
          </a:p>
          <a:p>
            <a:pPr marL="342900" indent="-342900" algn="r" rtl="1">
              <a:buFont typeface="Arial" panose="020B0604020202020204" pitchFamily="34" charset="0"/>
              <a:buChar char="•"/>
            </a:pPr>
            <a:endParaRPr lang="ar-EG" sz="2400" dirty="0" smtClean="0"/>
          </a:p>
          <a:p>
            <a:pPr marL="342900" indent="-342900" algn="r" rtl="1">
              <a:buFont typeface="Arial" panose="020B0604020202020204" pitchFamily="34" charset="0"/>
              <a:buChar char="•"/>
            </a:pPr>
            <a:r>
              <a:rPr lang="ar-EG" sz="2400" dirty="0" smtClean="0"/>
              <a:t> </a:t>
            </a:r>
            <a:r>
              <a:rPr lang="ar-EG" sz="2400" dirty="0"/>
              <a:t>هذه القوانين </a:t>
            </a:r>
            <a:r>
              <a:rPr lang="ar-EG" sz="2400" dirty="0">
                <a:solidFill>
                  <a:srgbClr val="FF0000"/>
                </a:solidFill>
              </a:rPr>
              <a:t>تمنع استغلال المستهلكين </a:t>
            </a:r>
            <a:r>
              <a:rPr lang="ar-EG" sz="2400" dirty="0"/>
              <a:t>من قبل الشركات الكبيرة في </a:t>
            </a:r>
            <a:r>
              <a:rPr lang="ar-EG" sz="2400" dirty="0" smtClean="0"/>
              <a:t>السوق موثوقة </a:t>
            </a:r>
            <a:r>
              <a:rPr lang="ar-EG" sz="2400" dirty="0"/>
              <a:t>ويستحق الشراء</a:t>
            </a:r>
            <a:r>
              <a:rPr lang="ar-EG" sz="2400" dirty="0" smtClean="0"/>
              <a:t>.</a:t>
            </a:r>
          </a:p>
          <a:p>
            <a:pPr marL="342900" indent="-342900" algn="r" rtl="1">
              <a:buFont typeface="Arial" panose="020B0604020202020204" pitchFamily="34" charset="0"/>
              <a:buChar char="•"/>
            </a:pPr>
            <a:endParaRPr lang="ar-EG" sz="2400" dirty="0" smtClean="0"/>
          </a:p>
          <a:p>
            <a:pPr marL="342900" indent="-342900" algn="r" rtl="1">
              <a:buFont typeface="Arial" panose="020B0604020202020204" pitchFamily="34" charset="0"/>
              <a:buChar char="•"/>
            </a:pPr>
            <a:r>
              <a:rPr lang="ar-EG" sz="2400" b="1" dirty="0"/>
              <a:t>وفي نفس الوقت توفر للشركات بيئة حرة ونزيهة لتعمل وتتنافس</a:t>
            </a:r>
            <a:r>
              <a:rPr lang="ar-EG" sz="2400" dirty="0"/>
              <a:t>. وهذا يؤدي في النهاية إلى </a:t>
            </a:r>
            <a:r>
              <a:rPr lang="ar-EG" sz="2400" u="sng" dirty="0"/>
              <a:t>تحسين جودة المنتجات والخدمات </a:t>
            </a:r>
            <a:r>
              <a:rPr lang="ar-EG" sz="2400" dirty="0"/>
              <a:t>المقدمة للمستهلكين، مع ضمان أن الأسعار تبقى في متناول الجميع.</a:t>
            </a:r>
            <a:endParaRPr lang="ar-EG" sz="2400" dirty="0">
              <a:latin typeface="Alexandria" charset="0"/>
              <a:cs typeface="Alexandria" charset="0"/>
            </a:endParaRPr>
          </a:p>
          <a:p>
            <a:pPr algn="r" rtl="1"/>
            <a:endParaRPr lang="ar-EG" sz="2800" dirty="0">
              <a:latin typeface="Alexandria" charset="0"/>
              <a:cs typeface="Alexandria" charset="0"/>
            </a:endParaRPr>
          </a:p>
          <a:p>
            <a:pPr algn="r" rtl="1"/>
            <a:endParaRPr lang="ar-EG" sz="2800"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D9838B7C-5CD7-DADC-278B-224FC17E020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980908" y="3381392"/>
            <a:ext cx="2269022" cy="1600200"/>
          </a:xfrm>
          <a:prstGeom prst="rect">
            <a:avLst/>
          </a:prstGeom>
        </p:spPr>
      </p:pic>
    </p:spTree>
    <p:extLst>
      <p:ext uri="{BB962C8B-B14F-4D97-AF65-F5344CB8AC3E}">
        <p14:creationId xmlns:p14="http://schemas.microsoft.com/office/powerpoint/2010/main" val="19455790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a:t>
            </a:r>
            <a:r>
              <a:rPr lang="ar-JO" dirty="0" smtClean="0">
                <a:solidFill>
                  <a:schemeClr val="bg1"/>
                </a:solidFill>
                <a:latin typeface="Alexandria" charset="0"/>
                <a:cs typeface="Alexandria" charset="0"/>
              </a:rPr>
              <a:t>ل</a:t>
            </a:r>
            <a:r>
              <a:rPr lang="ar-EG" dirty="0" smtClean="0">
                <a:solidFill>
                  <a:schemeClr val="bg1"/>
                </a:solidFill>
                <a:latin typeface="Alexandria" charset="0"/>
                <a:cs typeface="Alexandria" charset="0"/>
              </a:rPr>
              <a:t>تاسعة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933038" y="4973157"/>
            <a:ext cx="4942046" cy="1077218"/>
          </a:xfrm>
          <a:prstGeom prst="rect">
            <a:avLst/>
          </a:prstGeom>
          <a:noFill/>
        </p:spPr>
        <p:txBody>
          <a:bodyPr wrap="square">
            <a:spAutoFit/>
          </a:bodyPr>
          <a:lstStyle/>
          <a:p>
            <a:pPr algn="ctr"/>
            <a:r>
              <a:rPr lang="ar-EG" sz="3200" b="1" dirty="0">
                <a:latin typeface="Alexandria" charset="0"/>
                <a:cs typeface="Alexandria" charset="0"/>
              </a:rPr>
              <a:t>ثالثاً: التنظيمات المتعلقة بالإعلانات الرقمية</a:t>
            </a:r>
            <a:endParaRPr lang="en-US" sz="3200" b="1" dirty="0">
              <a:latin typeface="Alexandria" charset="0"/>
              <a:cs typeface="Alexandria" charset="0"/>
            </a:endParaRPr>
          </a:p>
        </p:txBody>
      </p:sp>
    </p:spTree>
    <p:extLst>
      <p:ext uri="{BB962C8B-B14F-4D97-AF65-F5344CB8AC3E}">
        <p14:creationId xmlns:p14="http://schemas.microsoft.com/office/powerpoint/2010/main" val="373331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0859AF-AF46-E87B-864B-B28683C797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FDFFAD2-1C1A-B0AF-55E3-5B7D09AD8A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5B2C65E-E5C2-2FFA-82F9-61AE7909987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9FA2FA7-33EA-7FFC-CD19-4B54E0A7195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63698B4-B9A7-D12B-6E17-58CF9079F4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6B58678A-5A1C-402F-6B0B-2F6380256452}"/>
              </a:ext>
            </a:extLst>
          </p:cNvPr>
          <p:cNvSpPr txBox="1"/>
          <p:nvPr/>
        </p:nvSpPr>
        <p:spPr>
          <a:xfrm>
            <a:off x="378156" y="1165917"/>
            <a:ext cx="10276233" cy="646331"/>
          </a:xfrm>
          <a:prstGeom prst="rect">
            <a:avLst/>
          </a:prstGeom>
          <a:noFill/>
        </p:spPr>
        <p:txBody>
          <a:bodyPr wrap="square" rtlCol="0">
            <a:spAutoFit/>
          </a:bodyPr>
          <a:lstStyle/>
          <a:p>
            <a:pPr algn="r" rtl="1"/>
            <a:r>
              <a:rPr lang="en-US" sz="3600" b="1" dirty="0">
                <a:solidFill>
                  <a:srgbClr val="C00000"/>
                </a:solidFill>
                <a:latin typeface="Calibri" panose="020F0502020204030204" pitchFamily="34" charset="0"/>
                <a:cs typeface="Calibri" panose="020F0502020204030204" pitchFamily="34" charset="0"/>
              </a:rPr>
              <a:t>.1</a:t>
            </a:r>
            <a:r>
              <a:rPr lang="ar-EG" sz="3600" b="1" dirty="0">
                <a:solidFill>
                  <a:srgbClr val="C00000"/>
                </a:solidFill>
                <a:latin typeface="Calibri" panose="020F0502020204030204" pitchFamily="34" charset="0"/>
                <a:cs typeface="Calibri" panose="020F0502020204030204" pitchFamily="34" charset="0"/>
              </a:rPr>
              <a:t> </a:t>
            </a:r>
            <a:r>
              <a:rPr lang="ar-EG" sz="3600" b="1" dirty="0" smtClean="0">
                <a:solidFill>
                  <a:srgbClr val="C00000"/>
                </a:solidFill>
                <a:latin typeface="Calibri" panose="020F0502020204030204" pitchFamily="34" charset="0"/>
                <a:cs typeface="Calibri" panose="020F0502020204030204" pitchFamily="34" charset="0"/>
              </a:rPr>
              <a:t>تنظيم </a:t>
            </a:r>
            <a:r>
              <a:rPr lang="ar-EG" sz="3600" b="1" dirty="0">
                <a:solidFill>
                  <a:srgbClr val="C00000"/>
                </a:solidFill>
                <a:latin typeface="Calibri" panose="020F0502020204030204" pitchFamily="34" charset="0"/>
                <a:cs typeface="Calibri" panose="020F0502020204030204" pitchFamily="34" charset="0"/>
              </a:rPr>
              <a:t>الإعلانات المضللة والخادعة</a:t>
            </a:r>
          </a:p>
        </p:txBody>
      </p:sp>
      <p:sp>
        <p:nvSpPr>
          <p:cNvPr id="4" name="TextBox 3">
            <a:extLst>
              <a:ext uri="{FF2B5EF4-FFF2-40B4-BE49-F238E27FC236}">
                <a16:creationId xmlns:a16="http://schemas.microsoft.com/office/drawing/2014/main" xmlns="" id="{2D8043D7-6192-0C92-3837-BACDA58680C1}"/>
              </a:ext>
            </a:extLst>
          </p:cNvPr>
          <p:cNvSpPr txBox="1"/>
          <p:nvPr/>
        </p:nvSpPr>
        <p:spPr>
          <a:xfrm>
            <a:off x="1233481" y="1597650"/>
            <a:ext cx="9397088" cy="4154984"/>
          </a:xfrm>
          <a:prstGeom prst="rect">
            <a:avLst/>
          </a:prstGeom>
          <a:noFill/>
        </p:spPr>
        <p:txBody>
          <a:bodyPr wrap="square" rtlCol="0">
            <a:spAutoFit/>
          </a:bodyPr>
          <a:lstStyle/>
          <a:p>
            <a:pPr marL="342900" indent="-342900" algn="r" rtl="1">
              <a:buFont typeface="Arial" panose="020B0604020202020204" pitchFamily="34" charset="0"/>
              <a:buChar char="•"/>
            </a:pPr>
            <a:r>
              <a:rPr lang="ar-EG" sz="2400" dirty="0"/>
              <a:t> </a:t>
            </a:r>
            <a:br>
              <a:rPr lang="ar-EG" sz="2400" dirty="0"/>
            </a:br>
            <a:r>
              <a:rPr lang="ar-EG" sz="2400" dirty="0">
                <a:highlight>
                  <a:srgbClr val="FFFF00"/>
                </a:highlight>
              </a:rPr>
              <a:t>الإعلانات المضللة </a:t>
            </a:r>
            <a:r>
              <a:rPr lang="ar-EG" sz="2400" dirty="0"/>
              <a:t>تمثل أحد التحديات الكبيرة التي قد تواجه المستهلكين في السوق الرقمي. تهدف بعض الإعلانات إلى تقديم معلومات غير دقيقة أو مبالغ فيها لتحقيق مكاسب مالية على حساب المستهلك.</a:t>
            </a:r>
          </a:p>
          <a:p>
            <a:pPr marL="342900" indent="-342900" algn="r" rtl="1">
              <a:buFont typeface="Arial" panose="020B0604020202020204" pitchFamily="34" charset="0"/>
              <a:buChar char="•"/>
            </a:pPr>
            <a:r>
              <a:rPr lang="ar-EG" sz="2400" b="1" dirty="0"/>
              <a:t>قوانين مكافحة الإعلانات المضللة</a:t>
            </a:r>
            <a:r>
              <a:rPr lang="ar-EG" sz="2400" dirty="0"/>
              <a:t>: في العديد من الدول، توجد قوانين تحظر تقديم إعلانات مضللة أو كاذبة. على سبيل المثال، في الولايات المتحدة، تراقب </a:t>
            </a:r>
            <a:r>
              <a:rPr lang="ar-EG" sz="2400" b="1" dirty="0"/>
              <a:t>اللجنة الفيدرالية للتجارة (</a:t>
            </a:r>
            <a:r>
              <a:rPr lang="en-MY" sz="2400" b="1" dirty="0" err="1"/>
              <a:t>FTC</a:t>
            </a:r>
            <a:r>
              <a:rPr lang="en-MY" sz="2400" b="1" dirty="0"/>
              <a:t>)</a:t>
            </a:r>
            <a:r>
              <a:rPr lang="en-MY" sz="2400" dirty="0"/>
              <a:t> </a:t>
            </a:r>
            <a:r>
              <a:rPr lang="ar-EG" sz="2400" dirty="0"/>
              <a:t>الإعلانات التجارية عبر الإنترنت لضمان أنها لا تحتوي على معلومات غير دقيقة أو خادعة.</a:t>
            </a:r>
          </a:p>
          <a:p>
            <a:pPr algn="just" rtl="1"/>
            <a:endParaRPr lang="ar-EG" sz="2400" dirty="0" smtClean="0"/>
          </a:p>
          <a:p>
            <a:pPr rtl="1"/>
            <a:r>
              <a:rPr lang="en-MY" sz="2400" dirty="0">
                <a:solidFill>
                  <a:srgbClr val="017AB7"/>
                </a:solidFill>
              </a:rPr>
              <a:t>https://</a:t>
            </a:r>
            <a:r>
              <a:rPr lang="en-MY" sz="2400" dirty="0" err="1">
                <a:solidFill>
                  <a:srgbClr val="017AB7"/>
                </a:solidFill>
              </a:rPr>
              <a:t>www.ftc.gov</a:t>
            </a:r>
            <a:r>
              <a:rPr lang="en-MY" sz="2400" dirty="0">
                <a:solidFill>
                  <a:srgbClr val="017AB7"/>
                </a:solidFill>
              </a:rPr>
              <a:t>/</a:t>
            </a:r>
            <a:endParaRPr lang="ar-EG" sz="2400" dirty="0">
              <a:solidFill>
                <a:srgbClr val="017AB7"/>
              </a:solidFill>
            </a:endParaRPr>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275E8962-915B-50F1-CEB6-63C6EF03737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4824740" y="4542596"/>
            <a:ext cx="4039164" cy="2067213"/>
          </a:xfrm>
          <a:prstGeom prst="rect">
            <a:avLst/>
          </a:prstGeom>
        </p:spPr>
      </p:pic>
    </p:spTree>
    <p:extLst>
      <p:ext uri="{BB962C8B-B14F-4D97-AF65-F5344CB8AC3E}">
        <p14:creationId xmlns:p14="http://schemas.microsoft.com/office/powerpoint/2010/main" val="25367711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2A91885-D364-EA1E-3EF2-E0EA71C4A23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23DA66E-B4B8-870D-1A84-CA7F036AD87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AF5AD47A-C856-96CD-C239-9FE1DB7C1FB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3E0F6592-F39E-FABC-DDB5-CA7AA85CDE0D}"/>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963A4D-332B-7271-5F56-D161AC1EDB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8435800-1521-104F-CA81-6C97D82FB7D6}"/>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2 . </a:t>
            </a:r>
            <a:r>
              <a:rPr lang="ar-EG" sz="3600" b="1" dirty="0" smtClean="0">
                <a:solidFill>
                  <a:srgbClr val="C00000"/>
                </a:solidFill>
                <a:latin typeface="Calibri" panose="020F0502020204030204" pitchFamily="34" charset="0"/>
                <a:cs typeface="Calibri" panose="020F0502020204030204" pitchFamily="34" charset="0"/>
              </a:rPr>
              <a:t>الممارسات </a:t>
            </a:r>
            <a:r>
              <a:rPr lang="ar-EG" sz="3600" b="1" dirty="0">
                <a:solidFill>
                  <a:srgbClr val="C00000"/>
                </a:solidFill>
                <a:latin typeface="Calibri" panose="020F0502020204030204" pitchFamily="34" charset="0"/>
                <a:cs typeface="Calibri" panose="020F0502020204030204" pitchFamily="34" charset="0"/>
              </a:rPr>
              <a:t>القانونية في الإعلانات الرقمية</a:t>
            </a:r>
          </a:p>
        </p:txBody>
      </p:sp>
      <p:sp>
        <p:nvSpPr>
          <p:cNvPr id="4" name="TextBox 3">
            <a:extLst>
              <a:ext uri="{FF2B5EF4-FFF2-40B4-BE49-F238E27FC236}">
                <a16:creationId xmlns:a16="http://schemas.microsoft.com/office/drawing/2014/main" xmlns="" id="{0CBED355-8B56-1AAB-61D5-634625B0ADA9}"/>
              </a:ext>
            </a:extLst>
          </p:cNvPr>
          <p:cNvSpPr txBox="1"/>
          <p:nvPr/>
        </p:nvSpPr>
        <p:spPr>
          <a:xfrm>
            <a:off x="1708970" y="1822296"/>
            <a:ext cx="8774060" cy="4524315"/>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FF0000"/>
                </a:solidFill>
                <a:highlight>
                  <a:srgbClr val="FFFF00"/>
                </a:highlight>
                <a:latin typeface="Alexandria" charset="0"/>
                <a:cs typeface="Alexandria" charset="0"/>
              </a:rPr>
              <a:t>الشركات ملزمة بالكشف </a:t>
            </a:r>
            <a:r>
              <a:rPr lang="ar-EG" sz="2400" dirty="0"/>
              <a:t>عن أي علاقات تجارية مع المؤثرين عبر الإنترنت أو الأشخاص الذين يروجون للمنتجات في وسائل التواصل الاجتماعي</a:t>
            </a:r>
            <a:r>
              <a:rPr lang="ar-EG" sz="2400" dirty="0" smtClean="0"/>
              <a:t>.</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dirty="0" smtClean="0"/>
              <a:t> </a:t>
            </a:r>
            <a:r>
              <a:rPr lang="ar-EG" sz="2400" dirty="0"/>
              <a:t>ويجب أن تذكر الشركات بشكل واضح إذا كانت إعلاناتها تتضمن محتوى مدفوعاً أو دعماً من مؤثري</a:t>
            </a:r>
            <a:r>
              <a:rPr lang="ar-EG" sz="2400" dirty="0" smtClean="0"/>
              <a:t>.</a:t>
            </a:r>
          </a:p>
          <a:p>
            <a:pPr marL="342900" indent="-342900" algn="just" rtl="1">
              <a:buFont typeface="Arial" panose="020B0604020202020204" pitchFamily="34" charset="0"/>
              <a:buChar char="•"/>
            </a:pPr>
            <a:r>
              <a:rPr lang="ar-EG" sz="2400" dirty="0"/>
              <a:t>يضمن هذا النوع </a:t>
            </a:r>
            <a:r>
              <a:rPr lang="ar-EG" sz="2400" b="1" dirty="0"/>
              <a:t>من الكشف للمستهلكين أن يكونوا على دراية </a:t>
            </a:r>
            <a:r>
              <a:rPr lang="ar-EG" sz="2400" dirty="0"/>
              <a:t>بما إذا كان المحتوى الذي يشاهدونه يتم الترويج له من قبل شخص أو جهة تلقت دعماً مالياً أو هدايا مقابل الترويج. وهذا يعزز الثقة في الإعلانات ويمنع تضليل المستهلكين.</a:t>
            </a:r>
          </a:p>
          <a:p>
            <a:pPr algn="r" rtl="1"/>
            <a:r>
              <a:rPr lang="ar-EG" sz="2400" dirty="0"/>
              <a:t/>
            </a:r>
            <a:br>
              <a:rPr lang="ar-EG" sz="2400" dirty="0"/>
            </a:br>
            <a:r>
              <a:rPr lang="ar-EG" sz="2400" b="1" dirty="0" smtClean="0"/>
              <a:t> </a:t>
            </a:r>
            <a:endParaRPr lang="ar-EG" sz="2400" dirty="0"/>
          </a:p>
          <a:p>
            <a:pPr algn="r" rtl="1"/>
            <a:endParaRPr lang="ar-EG" sz="2400" dirty="0"/>
          </a:p>
          <a:p>
            <a:pPr algn="r" rtl="1"/>
            <a:endParaRPr lang="ar-EG" sz="2400" dirty="0"/>
          </a:p>
        </p:txBody>
      </p:sp>
      <p:sp>
        <p:nvSpPr>
          <p:cNvPr id="2" name="AutoShape 2" descr="ما هو الاقتصاد السلوكي ؟ | AvaTrade">
            <a:extLst>
              <a:ext uri="{FF2B5EF4-FFF2-40B4-BE49-F238E27FC236}">
                <a16:creationId xmlns:a16="http://schemas.microsoft.com/office/drawing/2014/main" xmlns="" id="{66C9CDD3-9659-F697-DB67-3DBB043ACB0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151480" y="4862945"/>
            <a:ext cx="3794593" cy="1628351"/>
          </a:xfrm>
          <a:prstGeom prst="rect">
            <a:avLst/>
          </a:prstGeom>
        </p:spPr>
      </p:pic>
    </p:spTree>
    <p:extLst>
      <p:ext uri="{BB962C8B-B14F-4D97-AF65-F5344CB8AC3E}">
        <p14:creationId xmlns:p14="http://schemas.microsoft.com/office/powerpoint/2010/main" val="41672681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A69188-3A17-2152-9A42-10D5B598BD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97063A4-D07E-7260-C3BE-28CCC5C8D9E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3B270F1-F23F-7933-572A-038452688F87}"/>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5BE41F8-3A30-1A2B-9702-22F217818CE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AE1691-4F52-B21E-2F00-6D58B817C1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1B0DD2C5-DAC8-C9C1-FF39-66EDD54A7C27}"/>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3. </a:t>
            </a:r>
            <a:r>
              <a:rPr lang="ar-EG" sz="3600" b="1" dirty="0" smtClean="0">
                <a:solidFill>
                  <a:srgbClr val="C00000"/>
                </a:solidFill>
                <a:latin typeface="Calibri" panose="020F0502020204030204" pitchFamily="34" charset="0"/>
                <a:cs typeface="Calibri" panose="020F0502020204030204" pitchFamily="34" charset="0"/>
              </a:rPr>
              <a:t>التنظيمات </a:t>
            </a:r>
            <a:r>
              <a:rPr lang="ar-EG" sz="3600" b="1" dirty="0">
                <a:solidFill>
                  <a:srgbClr val="C00000"/>
                </a:solidFill>
                <a:latin typeface="Calibri" panose="020F0502020204030204" pitchFamily="34" charset="0"/>
                <a:cs typeface="Calibri" panose="020F0502020204030204" pitchFamily="34" charset="0"/>
              </a:rPr>
              <a:t>المتعلقة بالإعلانات المستهدفة </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147D612D-1BC7-1DF1-4AE8-68431C23AE31}"/>
              </a:ext>
            </a:extLst>
          </p:cNvPr>
          <p:cNvSpPr txBox="1"/>
          <p:nvPr/>
        </p:nvSpPr>
        <p:spPr>
          <a:xfrm>
            <a:off x="3903321" y="1320730"/>
            <a:ext cx="6800831" cy="4955203"/>
          </a:xfrm>
          <a:prstGeom prst="rect">
            <a:avLst/>
          </a:prstGeom>
          <a:noFill/>
        </p:spPr>
        <p:txBody>
          <a:bodyPr wrap="square" rtlCol="0">
            <a:spAutoFit/>
          </a:bodyPr>
          <a:lstStyle/>
          <a:p>
            <a:pPr algn="r"/>
            <a:endParaRPr lang="ar-EG" sz="2800" b="1" dirty="0"/>
          </a:p>
          <a:p>
            <a:pPr marL="342900" indent="-342900" algn="just" rtl="1">
              <a:buFont typeface="Arial" panose="020B0604020202020204" pitchFamily="34" charset="0"/>
              <a:buChar char="•"/>
            </a:pPr>
            <a:r>
              <a:rPr lang="ar-EG" sz="2400" b="1" dirty="0"/>
              <a:t>تستند العديد من الإعلانات الرقمية إلى تقنيات استهداف متقدمة</a:t>
            </a:r>
            <a:r>
              <a:rPr lang="ar-EG" sz="2400" dirty="0"/>
              <a:t>، حيث يتم تخصيص الإعلانات استناداً إلى بيانات المستخدمين مثل </a:t>
            </a:r>
            <a:r>
              <a:rPr lang="ar-EG" sz="2400" b="1" u="sng" dirty="0"/>
              <a:t>سلوك التصفح، الاهتمامات، والموقع الجغرافي</a:t>
            </a:r>
            <a:r>
              <a:rPr lang="ar-EG" sz="2400" dirty="0"/>
              <a:t>. ولكن هذا النوع من الاستهداف يثير مخاوف تتعلق بالخصوصية </a:t>
            </a:r>
            <a:r>
              <a:rPr lang="ar-EG" sz="2400" dirty="0" smtClean="0"/>
              <a:t>والتمييز.</a:t>
            </a:r>
            <a:r>
              <a:rPr lang="ar-EG" sz="2400" dirty="0"/>
              <a:t/>
            </a:r>
            <a:br>
              <a:rPr lang="ar-EG" sz="2400" dirty="0"/>
            </a:br>
            <a:endParaRPr lang="ar-EG" sz="2400" b="1" dirty="0"/>
          </a:p>
          <a:p>
            <a:pPr marL="342900" indent="-342900" algn="just" rtl="1">
              <a:buFont typeface="Arial" panose="020B0604020202020204" pitchFamily="34" charset="0"/>
              <a:buChar char="•"/>
            </a:pPr>
            <a:r>
              <a:rPr lang="ar-EG" sz="2400" b="1" dirty="0"/>
              <a:t>قوانين تخصيص الإعلانات</a:t>
            </a:r>
            <a:r>
              <a:rPr lang="ar-EG" sz="2400" dirty="0"/>
              <a:t>: في بعض البلدان، توجد تنظيمات تفرض على الشركات </a:t>
            </a:r>
            <a:r>
              <a:rPr lang="ar-EG" sz="2400" b="1" u="sng" dirty="0"/>
              <a:t>إتاحة الخيارات للمستهلكين للتحكم </a:t>
            </a:r>
            <a:r>
              <a:rPr lang="ar-EG" sz="2400" dirty="0"/>
              <a:t>في استهداف الإعلانات. </a:t>
            </a:r>
            <a:endParaRPr lang="ar-EG" sz="2400" dirty="0" smtClean="0"/>
          </a:p>
          <a:p>
            <a:pPr marL="342900" indent="-342900" algn="just" rtl="1">
              <a:buFont typeface="Arial" panose="020B0604020202020204" pitchFamily="34" charset="0"/>
              <a:buChar char="•"/>
            </a:pPr>
            <a:r>
              <a:rPr lang="ar-EG" sz="2400" b="1" dirty="0" smtClean="0"/>
              <a:t>في </a:t>
            </a:r>
            <a:r>
              <a:rPr lang="ar-EG" sz="2400" b="1" dirty="0"/>
              <a:t>الاتحاد الأوروبي</a:t>
            </a:r>
            <a:r>
              <a:rPr lang="ar-EG" sz="2400" dirty="0"/>
              <a:t>، يشترط أن يحصل المستخدم على موافقة مسبقة قبل أن يتم تتبعه عبر الإنترنت من أجل تخصيص الإعلانات، كما يجب أن يكون لديهم خيار "</a:t>
            </a:r>
            <a:r>
              <a:rPr lang="ar-EG" sz="2400" dirty="0">
                <a:solidFill>
                  <a:srgbClr val="FF0000"/>
                </a:solidFill>
              </a:rPr>
              <a:t>عدم المشاركة</a:t>
            </a:r>
            <a:r>
              <a:rPr lang="ar-EG" sz="2400" dirty="0"/>
              <a:t>" في هذه الإعلانات المستهدفة</a:t>
            </a:r>
            <a:r>
              <a:rPr lang="ar-EG" sz="1800" dirty="0" smtClean="0">
                <a:latin typeface="Alexandria" charset="0"/>
                <a:cs typeface="Alexandria" charset="0"/>
              </a:rPr>
              <a:t>.</a:t>
            </a:r>
            <a:endParaRPr lang="ar-EG" sz="18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EE97901E-2C8C-DEA8-05C1-5C29B123FA6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969843" y="2932979"/>
            <a:ext cx="2838450" cy="1296841"/>
          </a:xfrm>
          <a:prstGeom prst="rect">
            <a:avLst/>
          </a:prstGeom>
        </p:spPr>
      </p:pic>
      <p:pic>
        <p:nvPicPr>
          <p:cNvPr id="8" name="Picture 7"/>
          <p:cNvPicPr>
            <a:picLocks noChangeAspect="1"/>
          </p:cNvPicPr>
          <p:nvPr/>
        </p:nvPicPr>
        <p:blipFill>
          <a:blip r:embed="rId5"/>
          <a:stretch>
            <a:fillRect/>
          </a:stretch>
        </p:blipFill>
        <p:spPr>
          <a:xfrm>
            <a:off x="1164884" y="4757747"/>
            <a:ext cx="2638425" cy="1733550"/>
          </a:xfrm>
          <a:prstGeom prst="rect">
            <a:avLst/>
          </a:prstGeom>
        </p:spPr>
      </p:pic>
    </p:spTree>
    <p:extLst>
      <p:ext uri="{BB962C8B-B14F-4D97-AF65-F5344CB8AC3E}">
        <p14:creationId xmlns:p14="http://schemas.microsoft.com/office/powerpoint/2010/main" val="1976218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6EE7D9-12D4-8A92-F4D8-22A0D957225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EC84834-1BE9-3184-94DB-080D37A5610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022C5F7-8F65-FC18-7EF8-9FE5B5B737B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BCE069A1-9ADE-F5E3-4ADC-CF68328D0AA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52563EA-D4A7-B08A-914C-482D3102B2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5CBE115-31F6-6F60-D7ED-5E6CC0A26972}"/>
              </a:ext>
            </a:extLst>
          </p:cNvPr>
          <p:cNvSpPr txBox="1"/>
          <p:nvPr/>
        </p:nvSpPr>
        <p:spPr>
          <a:xfrm>
            <a:off x="378156" y="1165917"/>
            <a:ext cx="10276233" cy="646331"/>
          </a:xfrm>
          <a:prstGeom prst="rect">
            <a:avLst/>
          </a:prstGeom>
          <a:noFill/>
        </p:spPr>
        <p:txBody>
          <a:bodyPr wrap="square" rtlCol="0">
            <a:spAutoFit/>
          </a:bodyPr>
          <a:lstStyle/>
          <a:p>
            <a:pPr algn="r" rtl="1"/>
            <a:r>
              <a:rPr lang="ar-EG" sz="3600" b="1" dirty="0">
                <a:solidFill>
                  <a:srgbClr val="C00000"/>
                </a:solidFill>
                <a:latin typeface="Calibri" panose="020F0502020204030204" pitchFamily="34" charset="0"/>
                <a:cs typeface="Calibri" panose="020F0502020204030204" pitchFamily="34" charset="0"/>
              </a:rPr>
              <a:t>4. </a:t>
            </a:r>
            <a:r>
              <a:rPr lang="ar-EG" sz="3600" b="1" dirty="0" smtClean="0">
                <a:solidFill>
                  <a:srgbClr val="C00000"/>
                </a:solidFill>
                <a:latin typeface="Calibri" panose="020F0502020204030204" pitchFamily="34" charset="0"/>
                <a:cs typeface="Calibri" panose="020F0502020204030204" pitchFamily="34" charset="0"/>
              </a:rPr>
              <a:t> </a:t>
            </a:r>
            <a:r>
              <a:rPr lang="ar-EG" sz="3600" b="1" dirty="0">
                <a:solidFill>
                  <a:srgbClr val="C00000"/>
                </a:solidFill>
                <a:latin typeface="Calibri" panose="020F0502020204030204" pitchFamily="34" charset="0"/>
                <a:cs typeface="Calibri" panose="020F0502020204030204" pitchFamily="34" charset="0"/>
              </a:rPr>
              <a:t>إعلانات على منصات وسائل التواصل الاجتماعي</a:t>
            </a:r>
            <a:endParaRPr lang="en-US" sz="36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C192CC46-CA5C-F7E3-F923-97B29940048B}"/>
              </a:ext>
            </a:extLst>
          </p:cNvPr>
          <p:cNvSpPr txBox="1"/>
          <p:nvPr/>
        </p:nvSpPr>
        <p:spPr>
          <a:xfrm>
            <a:off x="2729345" y="1603068"/>
            <a:ext cx="7801337" cy="3816429"/>
          </a:xfrm>
          <a:prstGeom prst="rect">
            <a:avLst/>
          </a:prstGeom>
          <a:noFill/>
        </p:spPr>
        <p:txBody>
          <a:bodyPr wrap="square" rtlCol="0">
            <a:spAutoFit/>
          </a:bodyPr>
          <a:lstStyle/>
          <a:p>
            <a:pPr algn="r"/>
            <a:endParaRPr lang="ar-EG" sz="2800" b="1" dirty="0"/>
          </a:p>
          <a:p>
            <a:pPr marL="342900" indent="-342900" algn="just" rtl="1">
              <a:buFont typeface="Arial" panose="020B0604020202020204" pitchFamily="34" charset="0"/>
              <a:buChar char="•"/>
            </a:pPr>
            <a:r>
              <a:rPr lang="ar-EG" sz="2400" b="1" dirty="0" smtClean="0">
                <a:solidFill>
                  <a:srgbClr val="FF0000"/>
                </a:solidFill>
                <a:highlight>
                  <a:srgbClr val="FFFF00"/>
                </a:highlight>
              </a:rPr>
              <a:t>في </a:t>
            </a:r>
            <a:r>
              <a:rPr lang="ar-EG" sz="2400" b="1" dirty="0">
                <a:solidFill>
                  <a:srgbClr val="FF0000"/>
                </a:solidFill>
                <a:highlight>
                  <a:srgbClr val="FFFF00"/>
                </a:highlight>
              </a:rPr>
              <a:t>منصات مثل فيسبوك وتويتر</a:t>
            </a:r>
            <a:r>
              <a:rPr lang="ar-EG" sz="2400" dirty="0"/>
              <a:t>، تنظم بعض القوانين الطريقة التي يتم بها استهداف المستخدمين</a:t>
            </a:r>
            <a:r>
              <a:rPr lang="ar-EG" sz="2400" dirty="0" smtClean="0"/>
              <a:t>.</a:t>
            </a:r>
          </a:p>
          <a:p>
            <a:pPr marL="342900" indent="-342900" algn="just" rtl="1">
              <a:buFont typeface="Arial" panose="020B0604020202020204" pitchFamily="34" charset="0"/>
              <a:buChar char="•"/>
            </a:pPr>
            <a:endParaRPr lang="ar-EG" sz="2400" dirty="0" smtClean="0"/>
          </a:p>
          <a:p>
            <a:pPr marL="342900" indent="-342900" algn="just" rtl="1">
              <a:buFont typeface="Arial" panose="020B0604020202020204" pitchFamily="34" charset="0"/>
              <a:buChar char="•"/>
            </a:pPr>
            <a:r>
              <a:rPr lang="ar-EG" sz="2400" dirty="0" smtClean="0"/>
              <a:t> </a:t>
            </a:r>
            <a:r>
              <a:rPr lang="ar-EG" sz="2400" b="1" dirty="0"/>
              <a:t>على سبيل المثال، </a:t>
            </a:r>
            <a:r>
              <a:rPr lang="ar-EG" sz="2400" dirty="0"/>
              <a:t>يجب على المعلنين في بعض البلدان أن يتأكدوا من أنهم لا يستهدفون الفئات العمرية أو مجموعات معينة بطريقة قد تكون تمييزية أو غير </a:t>
            </a:r>
            <a:r>
              <a:rPr lang="ar-EG" sz="2400" dirty="0" smtClean="0"/>
              <a:t>مناسبة الرضا</a:t>
            </a:r>
            <a:r>
              <a:rPr lang="ar-EG" sz="2400" dirty="0"/>
              <a:t>.</a:t>
            </a:r>
          </a:p>
          <a:p>
            <a:pPr algn="just" rtl="1"/>
            <a:endParaRPr lang="ar-EG" sz="2200" dirty="0">
              <a:latin typeface="Alexandria" charset="0"/>
              <a:cs typeface="Alexandria" charset="0"/>
            </a:endParaRPr>
          </a:p>
          <a:p>
            <a:pPr algn="r"/>
            <a:endParaRPr lang="ar-EG" sz="2400" dirty="0"/>
          </a:p>
          <a:p>
            <a:pPr algn="r"/>
            <a:endParaRPr lang="ar-EG" sz="24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36D9317F-6063-F483-1ED8-4B9066B5ED9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729345" y="4428252"/>
            <a:ext cx="6096000" cy="1910293"/>
          </a:xfrm>
          <a:prstGeom prst="rect">
            <a:avLst/>
          </a:prstGeom>
        </p:spPr>
      </p:pic>
    </p:spTree>
    <p:extLst>
      <p:ext uri="{BB962C8B-B14F-4D97-AF65-F5344CB8AC3E}">
        <p14:creationId xmlns:p14="http://schemas.microsoft.com/office/powerpoint/2010/main" val="26211180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BAB01E-4F73-CFD2-2C61-0818AA44E2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EA37425E-B0E3-FA77-EBA2-AEAEC71B575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8225EDC1-7A9A-B47A-3152-85365DEB232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90A417A-EC66-24DD-6719-53D9E1EA5271}"/>
              </a:ext>
            </a:extLst>
          </p:cNvPr>
          <p:cNvSpPr/>
          <p:nvPr/>
        </p:nvSpPr>
        <p:spPr>
          <a:xfrm>
            <a:off x="1228844" y="1155869"/>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808B0CD5-9CBC-D363-7144-9A1032AFA3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A40F68C-3CFF-6D7D-A162-0666672B2BD1}"/>
              </a:ext>
            </a:extLst>
          </p:cNvPr>
          <p:cNvSpPr txBox="1"/>
          <p:nvPr/>
        </p:nvSpPr>
        <p:spPr>
          <a:xfrm>
            <a:off x="0" y="1250601"/>
            <a:ext cx="10654389" cy="523220"/>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الإعلانات الموجهة نحو الصحة والمنتجات </a:t>
            </a:r>
            <a:r>
              <a:rPr lang="ar-EG" sz="2800" b="1" dirty="0" smtClean="0">
                <a:solidFill>
                  <a:srgbClr val="C00000"/>
                </a:solidFill>
                <a:latin typeface="Calibri" panose="020F0502020204030204" pitchFamily="34" charset="0"/>
                <a:cs typeface="Calibri" panose="020F0502020204030204" pitchFamily="34" charset="0"/>
              </a:rPr>
              <a:t>الممنوعة</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DC7B3B5D-64D5-459E-C23D-0040DE77E325}"/>
              </a:ext>
            </a:extLst>
          </p:cNvPr>
          <p:cNvSpPr txBox="1"/>
          <p:nvPr/>
        </p:nvSpPr>
        <p:spPr>
          <a:xfrm>
            <a:off x="2632301" y="1394747"/>
            <a:ext cx="8022088" cy="5693866"/>
          </a:xfrm>
          <a:prstGeom prst="rect">
            <a:avLst/>
          </a:prstGeom>
          <a:noFill/>
        </p:spPr>
        <p:txBody>
          <a:bodyPr wrap="square" rtlCol="0">
            <a:spAutoFit/>
          </a:bodyPr>
          <a:lstStyle/>
          <a:p>
            <a:pPr marL="457200" indent="-457200" algn="r" rtl="1">
              <a:buFont typeface="Arial" panose="020B0604020202020204" pitchFamily="34" charset="0"/>
              <a:buChar char="•"/>
            </a:pPr>
            <a:endParaRPr lang="ar-EG" sz="2800" b="1" dirty="0">
              <a:solidFill>
                <a:srgbClr val="C00000"/>
              </a:solidFill>
              <a:latin typeface="Calibri" panose="020F0502020204030204" pitchFamily="34" charset="0"/>
              <a:cs typeface="Calibri" panose="020F0502020204030204" pitchFamily="34" charset="0"/>
            </a:endParaRPr>
          </a:p>
          <a:p>
            <a:pPr marL="342900" indent="-342900" algn="just" rtl="1">
              <a:buFont typeface="Arial" panose="020B0604020202020204" pitchFamily="34" charset="0"/>
              <a:buChar char="•"/>
            </a:pPr>
            <a:r>
              <a:rPr lang="ar-EG" sz="2400" dirty="0"/>
              <a:t>تتعلق بعض التنظيمات بالإعلانات التي تستهدف منتجات صحية أو منتجّات قد تكون ضارة، مثل الإعلانات الخاصة بالمنتجات التجميلية، الأدوية، أو الكحول</a:t>
            </a:r>
            <a:r>
              <a:rPr lang="ar-EG" sz="2400" dirty="0" smtClean="0"/>
              <a:t>.</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solidFill>
                  <a:srgbClr val="FF0000"/>
                </a:solidFill>
              </a:rPr>
              <a:t>إعلانات الأدوية والمنتجات الصحية</a:t>
            </a:r>
            <a:r>
              <a:rPr lang="ar-EG" sz="2400" dirty="0">
                <a:solidFill>
                  <a:srgbClr val="FF0000"/>
                </a:solidFill>
              </a:rPr>
              <a:t>: </a:t>
            </a:r>
            <a:r>
              <a:rPr lang="ar-EG" sz="2400" dirty="0"/>
              <a:t>تحظر بعض التشريعات الإعلان عن الأدوية والعلاج الطبي بطريقة قد تؤدي إلى التضليل أو التسبب في أضرار للمستهلكين. في الاتحاد الأوروبي، على سبيل المثال، توجد قوانين صارمة بشأن الإعلان عن الأدوية التي تباع بوصفة طبية، وتسمح فقط بالإعلانات المتعلقة بالأدوية التي يمكن شراؤها دون وصفة طبية</a:t>
            </a:r>
            <a:r>
              <a:rPr lang="ar-EG" sz="2400" dirty="0" smtClean="0"/>
              <a:t>.</a:t>
            </a:r>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b="1" dirty="0">
                <a:solidFill>
                  <a:srgbClr val="FF0000"/>
                </a:solidFill>
              </a:rPr>
              <a:t>الإعلانات الخاصة بالكحول والتبغ</a:t>
            </a:r>
            <a:r>
              <a:rPr lang="ar-EG" sz="2400" dirty="0">
                <a:solidFill>
                  <a:srgbClr val="FF0000"/>
                </a:solidFill>
              </a:rPr>
              <a:t>: </a:t>
            </a:r>
            <a:r>
              <a:rPr lang="ar-EG" sz="2400" dirty="0"/>
              <a:t>توجد قوانين صارمة تتعلق بالإعلانات التي تروج للكحول أو التبغ، حيث يتم منع هذه الإعلانات على الإنترنت في بعض البلدان أو تقييدها لتقليل تأثيرها على الفئات العمرية الصغيرة.</a:t>
            </a:r>
          </a:p>
          <a:p>
            <a:pPr algn="r"/>
            <a:r>
              <a:rPr lang="ar-EG" sz="2400" dirty="0" smtClean="0"/>
              <a:t>.</a:t>
            </a:r>
            <a:endParaRPr lang="ar-EG" sz="2400" dirty="0"/>
          </a:p>
          <a:p>
            <a:pPr algn="r"/>
            <a:endParaRPr lang="ar-EG" sz="24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042AEEDF-EFE9-D825-6744-2A72FB3CC60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19107" y="2853947"/>
            <a:ext cx="2143125" cy="2143125"/>
          </a:xfrm>
          <a:prstGeom prst="rect">
            <a:avLst/>
          </a:prstGeom>
        </p:spPr>
      </p:pic>
    </p:spTree>
    <p:extLst>
      <p:ext uri="{BB962C8B-B14F-4D97-AF65-F5344CB8AC3E}">
        <p14:creationId xmlns:p14="http://schemas.microsoft.com/office/powerpoint/2010/main" val="17547985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2C0EFAC-CA33-D979-E2E8-763F71CB46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DA0A7DAA-0F9C-CABC-F658-2AC4F20B7C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B466045C-8033-68F4-1BAD-EF3F98816C06}"/>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A191DA7-0C97-BF30-223E-127BD35DE502}"/>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DB0531AA-AEC9-7BE5-CF00-7EA359875F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EA2D7158-A3FD-5F9F-9042-4A628AE84218}"/>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 </a:t>
            </a:r>
            <a:r>
              <a:rPr lang="ar-EG" sz="2800" b="1" dirty="0" smtClean="0">
                <a:solidFill>
                  <a:srgbClr val="C00000"/>
                </a:solidFill>
                <a:latin typeface="Calibri" panose="020F0502020204030204" pitchFamily="34" charset="0"/>
                <a:cs typeface="Calibri" panose="020F0502020204030204" pitchFamily="34" charset="0"/>
              </a:rPr>
              <a:t>5 </a:t>
            </a:r>
            <a:r>
              <a:rPr lang="ar-EG" sz="2800" b="1" dirty="0">
                <a:solidFill>
                  <a:srgbClr val="C00000"/>
                </a:solidFill>
                <a:latin typeface="Calibri" panose="020F0502020204030204" pitchFamily="34" charset="0"/>
                <a:cs typeface="Calibri" panose="020F0502020204030204" pitchFamily="34" charset="0"/>
              </a:rPr>
              <a:t>. </a:t>
            </a:r>
            <a:r>
              <a:rPr lang="ar-EG" sz="2800" b="1" dirty="0" smtClean="0">
                <a:solidFill>
                  <a:srgbClr val="C00000"/>
                </a:solidFill>
                <a:latin typeface="Calibri" panose="020F0502020204030204" pitchFamily="34" charset="0"/>
                <a:cs typeface="Calibri" panose="020F0502020204030204" pitchFamily="34" charset="0"/>
              </a:rPr>
              <a:t>التنظيمات </a:t>
            </a:r>
            <a:r>
              <a:rPr lang="ar-EG" sz="2800" b="1" dirty="0">
                <a:solidFill>
                  <a:srgbClr val="C00000"/>
                </a:solidFill>
                <a:latin typeface="Calibri" panose="020F0502020204030204" pitchFamily="34" charset="0"/>
                <a:cs typeface="Calibri" panose="020F0502020204030204" pitchFamily="34" charset="0"/>
              </a:rPr>
              <a:t>المتعلقة بالإعلانات على منصات الإنترنت الكبرى </a:t>
            </a:r>
          </a:p>
        </p:txBody>
      </p:sp>
      <p:sp>
        <p:nvSpPr>
          <p:cNvPr id="4" name="TextBox 3">
            <a:extLst>
              <a:ext uri="{FF2B5EF4-FFF2-40B4-BE49-F238E27FC236}">
                <a16:creationId xmlns:a16="http://schemas.microsoft.com/office/drawing/2014/main" xmlns="" id="{99A7ACE5-7340-DCD5-FEF9-66B45BC9DF16}"/>
              </a:ext>
            </a:extLst>
          </p:cNvPr>
          <p:cNvSpPr txBox="1"/>
          <p:nvPr/>
        </p:nvSpPr>
        <p:spPr>
          <a:xfrm>
            <a:off x="3444146" y="1656576"/>
            <a:ext cx="7016026" cy="5201424"/>
          </a:xfrm>
          <a:prstGeom prst="rect">
            <a:avLst/>
          </a:prstGeom>
          <a:noFill/>
        </p:spPr>
        <p:txBody>
          <a:bodyPr wrap="square" rtlCol="0">
            <a:spAutoFit/>
          </a:bodyPr>
          <a:lstStyle/>
          <a:p>
            <a:pPr algn="r" rtl="1"/>
            <a:endParaRPr lang="ar-EG" sz="2000" dirty="0"/>
          </a:p>
          <a:p>
            <a:pPr marL="342900" indent="-342900" algn="just" rtl="1">
              <a:buFont typeface="Arial" panose="020B0604020202020204" pitchFamily="34" charset="0"/>
              <a:buChar char="•"/>
            </a:pPr>
            <a:r>
              <a:rPr lang="ar-EG" sz="2000" dirty="0" smtClean="0"/>
              <a:t> </a:t>
            </a:r>
            <a:r>
              <a:rPr lang="ar-EG" sz="2400" b="1" dirty="0" smtClean="0"/>
              <a:t>تواجه </a:t>
            </a:r>
            <a:r>
              <a:rPr lang="ar-EG" sz="2400" b="1" dirty="0"/>
              <a:t>منصات الإنترنت الكبرى</a:t>
            </a:r>
            <a:r>
              <a:rPr lang="ar-EG" sz="2400" dirty="0"/>
              <a:t> مثل جوجل وفيسبوك تحديات تنظيمية متزايدة فيما يتعلق بالإعلانات الرقمية. </a:t>
            </a:r>
            <a:r>
              <a:rPr lang="ar-EG" sz="2400" b="1" dirty="0"/>
              <a:t>إعلانات جوجل وفيسبوك</a:t>
            </a:r>
            <a:r>
              <a:rPr lang="ar-EG" sz="2400" dirty="0"/>
              <a:t>: تحت ضغط الحكومات، تطالب هذه الشركات بتطبيق قواعد أكثر صرامة فيما يتعلق </a:t>
            </a:r>
            <a:r>
              <a:rPr lang="ar-EG" sz="2400" b="1" dirty="0"/>
              <a:t>بالإعلانات السياسية</a:t>
            </a:r>
            <a:r>
              <a:rPr lang="ar-EG" sz="2400" dirty="0"/>
              <a:t>، </a:t>
            </a:r>
            <a:r>
              <a:rPr lang="ar-EG" sz="2400" b="1" dirty="0"/>
              <a:t>والإعلانات المضللة، والإعلانات المستهدفة</a:t>
            </a:r>
            <a:r>
              <a:rPr lang="ar-EG" sz="2400" dirty="0" smtClean="0"/>
              <a:t>.</a:t>
            </a:r>
          </a:p>
          <a:p>
            <a:pPr algn="just" rtl="1"/>
            <a:r>
              <a:rPr lang="ar-EG" sz="2400" dirty="0" smtClean="0"/>
              <a:t> </a:t>
            </a:r>
          </a:p>
          <a:p>
            <a:pPr marL="342900" indent="-342900" algn="just" rtl="1">
              <a:buFont typeface="Arial" panose="020B0604020202020204" pitchFamily="34" charset="0"/>
              <a:buChar char="•"/>
            </a:pPr>
            <a:r>
              <a:rPr lang="ar-EG" sz="2400" dirty="0" smtClean="0">
                <a:solidFill>
                  <a:srgbClr val="FF0000"/>
                </a:solidFill>
              </a:rPr>
              <a:t>فعلى </a:t>
            </a:r>
            <a:r>
              <a:rPr lang="ar-EG" sz="2400" dirty="0">
                <a:solidFill>
                  <a:srgbClr val="FF0000"/>
                </a:solidFill>
              </a:rPr>
              <a:t>سبيل المثال، في الاتحاد الأوروبي</a:t>
            </a:r>
            <a:r>
              <a:rPr lang="ar-EG" sz="2400" dirty="0"/>
              <a:t>، يجب على هذه المنصات الامتثال لقوانين الـ</a:t>
            </a:r>
            <a:r>
              <a:rPr lang="en-MY" sz="2400" dirty="0" err="1"/>
              <a:t>GDPR</a:t>
            </a:r>
            <a:r>
              <a:rPr lang="en-MY" sz="2400" dirty="0"/>
              <a:t> </a:t>
            </a:r>
            <a:r>
              <a:rPr lang="ar-EG" sz="2400" dirty="0"/>
              <a:t>وكذلك قوانين مكافحة الإعلانات المضللة</a:t>
            </a:r>
            <a:r>
              <a:rPr lang="ar-EG" sz="2000" dirty="0" smtClean="0"/>
              <a:t>.</a:t>
            </a:r>
          </a:p>
          <a:p>
            <a:pPr marL="342900" indent="-342900" algn="just" rtl="1">
              <a:buFont typeface="Arial" panose="020B0604020202020204" pitchFamily="34" charset="0"/>
              <a:buChar char="•"/>
            </a:pPr>
            <a:endParaRPr lang="ar-EG" sz="2000" dirty="0" smtClean="0"/>
          </a:p>
          <a:p>
            <a:pPr marL="342900" indent="-342900" algn="just" rtl="1">
              <a:buFont typeface="Arial" panose="020B0604020202020204" pitchFamily="34" charset="0"/>
              <a:buChar char="•"/>
            </a:pPr>
            <a:r>
              <a:rPr lang="ar-EG" sz="2000" dirty="0"/>
              <a:t>في العديد من الدول، بما في ذلك الولايات </a:t>
            </a:r>
            <a:r>
              <a:rPr lang="ar-EG" sz="2000" dirty="0" smtClean="0"/>
              <a:t>المتحدة، </a:t>
            </a:r>
            <a:r>
              <a:rPr lang="ar-EG" sz="2000" dirty="0"/>
              <a:t>تُطلب منصات الإنترنت الكبرى بأن تكون أكثر وضوحًا بشأن كيفية جمع البيانات واستخدامها في الإعلانات. </a:t>
            </a:r>
            <a:endParaRPr lang="ar-EG" sz="2000" dirty="0" smtClean="0"/>
          </a:p>
          <a:p>
            <a:pPr algn="just" rtl="1"/>
            <a:endParaRPr lang="ar-EG" sz="2000" dirty="0" smtClean="0"/>
          </a:p>
          <a:p>
            <a:pPr algn="r"/>
            <a:endParaRPr lang="ar-EG" sz="2000" i="1" dirty="0">
              <a:solidFill>
                <a:srgbClr val="FF0000"/>
              </a:solidFill>
            </a:endParaRPr>
          </a:p>
        </p:txBody>
      </p:sp>
      <p:sp>
        <p:nvSpPr>
          <p:cNvPr id="2" name="AutoShape 2" descr="ما هو الاقتصاد السلوكي ؟ | AvaTrade">
            <a:extLst>
              <a:ext uri="{FF2B5EF4-FFF2-40B4-BE49-F238E27FC236}">
                <a16:creationId xmlns:a16="http://schemas.microsoft.com/office/drawing/2014/main" xmlns="" id="{B5E3769B-8966-6461-6713-108732C722CA}"/>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47281" y="3169101"/>
            <a:ext cx="3139864" cy="2234172"/>
          </a:xfrm>
          <a:prstGeom prst="rect">
            <a:avLst/>
          </a:prstGeom>
        </p:spPr>
      </p:pic>
    </p:spTree>
    <p:extLst>
      <p:ext uri="{BB962C8B-B14F-4D97-AF65-F5344CB8AC3E}">
        <p14:creationId xmlns:p14="http://schemas.microsoft.com/office/powerpoint/2010/main" val="1835815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smtClean="0">
                <a:solidFill>
                  <a:schemeClr val="bg1"/>
                </a:solidFill>
                <a:latin typeface="Alexandria" charset="0"/>
                <a:cs typeface="Alexandria" charset="0"/>
              </a:rPr>
              <a:t>الثاسعة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077218"/>
          </a:xfrm>
          <a:prstGeom prst="rect">
            <a:avLst/>
          </a:prstGeom>
          <a:noFill/>
        </p:spPr>
        <p:txBody>
          <a:bodyPr wrap="square">
            <a:spAutoFit/>
          </a:bodyPr>
          <a:lstStyle/>
          <a:p>
            <a:pPr algn="ctr"/>
            <a:r>
              <a:rPr lang="ar-JO" sz="3200" b="1" dirty="0">
                <a:latin typeface="Alexandria" charset="0"/>
                <a:cs typeface="Alexandria" charset="0"/>
              </a:rPr>
              <a:t>رابع</a:t>
            </a:r>
            <a:r>
              <a:rPr lang="ar-EG" sz="3200" b="1" dirty="0">
                <a:latin typeface="Alexandria" charset="0"/>
                <a:cs typeface="Alexandria" charset="0"/>
              </a:rPr>
              <a:t>اً: تأثير التنظيمات الحكومية على أسواق التسويق الرقمي</a:t>
            </a:r>
            <a:endParaRPr lang="en-US" sz="3200" b="1" dirty="0">
              <a:latin typeface="Alexandria" charset="0"/>
              <a:cs typeface="Alexandria" charset="0"/>
            </a:endParaRPr>
          </a:p>
        </p:txBody>
      </p:sp>
    </p:spTree>
    <p:extLst>
      <p:ext uri="{BB962C8B-B14F-4D97-AF65-F5344CB8AC3E}">
        <p14:creationId xmlns:p14="http://schemas.microsoft.com/office/powerpoint/2010/main" val="2135970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925BFC-AA73-71F5-0574-8E0EE2FB35A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527454A-0F3F-A1CB-134E-21CDE05F62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2754CD9-3F30-EE01-B461-779737FE02E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3AF16A8-D22B-21C5-2757-61A3C1BE3004}"/>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86652649-B584-B9FC-F008-EE020BF3630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51C6593-873F-7C63-52BB-AE411391921E}"/>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1. </a:t>
            </a:r>
            <a:r>
              <a:rPr lang="ar-EG" sz="2800" b="1" dirty="0" smtClean="0">
                <a:solidFill>
                  <a:srgbClr val="C00000"/>
                </a:solidFill>
                <a:latin typeface="Calibri" panose="020F0502020204030204" pitchFamily="34" charset="0"/>
                <a:cs typeface="Calibri" panose="020F0502020204030204" pitchFamily="34" charset="0"/>
              </a:rPr>
              <a:t>تأثير </a:t>
            </a:r>
            <a:r>
              <a:rPr lang="ar-EG" sz="2800" b="1" dirty="0">
                <a:solidFill>
                  <a:srgbClr val="C00000"/>
                </a:solidFill>
                <a:latin typeface="Calibri" panose="020F0502020204030204" pitchFamily="34" charset="0"/>
                <a:cs typeface="Calibri" panose="020F0502020204030204" pitchFamily="34" charset="0"/>
              </a:rPr>
              <a:t>التنظيمات الحكومية على أسواق التسويق الرقمي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658EE5BF-3813-5889-62F9-A06BFA52C8F5}"/>
              </a:ext>
            </a:extLst>
          </p:cNvPr>
          <p:cNvSpPr txBox="1"/>
          <p:nvPr/>
        </p:nvSpPr>
        <p:spPr>
          <a:xfrm>
            <a:off x="1510146" y="1868553"/>
            <a:ext cx="9047262" cy="4893647"/>
          </a:xfrm>
          <a:prstGeom prst="rect">
            <a:avLst/>
          </a:prstGeom>
          <a:noFill/>
        </p:spPr>
        <p:txBody>
          <a:bodyPr wrap="square" rtlCol="0">
            <a:spAutoFit/>
          </a:bodyPr>
          <a:lstStyle/>
          <a:p>
            <a:pPr marL="285750" indent="-285750" algn="just" rtl="1">
              <a:buFont typeface="Arial" panose="020B0604020202020204" pitchFamily="34" charset="0"/>
              <a:buChar char="•"/>
            </a:pPr>
            <a:r>
              <a:rPr lang="ar-EG" sz="2600" dirty="0"/>
              <a:t>تعتبر الحكومات من </a:t>
            </a:r>
            <a:r>
              <a:rPr lang="ar-EG" sz="2600" dirty="0">
                <a:solidFill>
                  <a:srgbClr val="FF0000"/>
                </a:solidFill>
              </a:rPr>
              <a:t>الأطراف الفاعلة الأساسية </a:t>
            </a:r>
            <a:r>
              <a:rPr lang="ar-EG" sz="2600" dirty="0"/>
              <a:t>في تنظيم أسواق التسويق الرقمي من خلال إصدار القوانين والتنظيمات التي تهدف إلى حماية حقوق الأفراد والمنافسة العادلة في السوق</a:t>
            </a:r>
            <a:r>
              <a:rPr lang="ar-EG" sz="2600" dirty="0" smtClean="0"/>
              <a:t>.</a:t>
            </a:r>
          </a:p>
          <a:p>
            <a:pPr marL="285750" indent="-285750" algn="just" rtl="1">
              <a:buFont typeface="Arial" panose="020B0604020202020204" pitchFamily="34" charset="0"/>
              <a:buChar char="•"/>
            </a:pPr>
            <a:r>
              <a:rPr lang="ar-EG" sz="2800" b="1" dirty="0"/>
              <a:t>من ناحية أخرى</a:t>
            </a:r>
            <a:r>
              <a:rPr lang="ar-EG" sz="2800" dirty="0"/>
              <a:t>، قد تساعد التنظيمات الحكومية في خلق بيئة أكثر تنظيماً ووضوحاً في السوق الرقمي، مما يسهم في تعزيز الثقة بين الشركات والمستهلكين ويعزز الاستدامة في </a:t>
            </a:r>
            <a:r>
              <a:rPr lang="ar-EG" sz="2800" dirty="0" smtClean="0"/>
              <a:t>السوق.</a:t>
            </a:r>
            <a:endParaRPr lang="ar-EG" sz="2600" dirty="0" smtClean="0"/>
          </a:p>
          <a:p>
            <a:pPr marL="285750" indent="-285750" algn="just" rtl="1">
              <a:buFont typeface="Arial" panose="020B0604020202020204" pitchFamily="34" charset="0"/>
              <a:buChar char="•"/>
            </a:pPr>
            <a:r>
              <a:rPr lang="ar-EG" sz="2600" dirty="0" smtClean="0"/>
              <a:t> </a:t>
            </a:r>
            <a:r>
              <a:rPr lang="ar-EG" sz="2600" dirty="0"/>
              <a:t>مع تزايد الاعتماد على التسويق الرقمي وتوسع الشركات في استخدامه للوصول إلى جمهور أكبر، أصبحت الحكومات أكثر اهتمامًا بتنظيم هذا المجال </a:t>
            </a:r>
            <a:r>
              <a:rPr lang="ar-EG" sz="2600" b="1" u="sng" dirty="0"/>
              <a:t>لضمان حماية المستهلكين، تعزيز الشفافية، والحفاظ على نزاهة السوق</a:t>
            </a:r>
            <a:r>
              <a:rPr lang="ar-EG" sz="2600" dirty="0"/>
              <a:t>. </a:t>
            </a:r>
            <a:endParaRPr lang="ar-EG" sz="2600" dirty="0" smtClean="0"/>
          </a:p>
          <a:p>
            <a:pPr marL="285750" indent="-285750" algn="just" rtl="1">
              <a:buFont typeface="Arial" panose="020B0604020202020204" pitchFamily="34" charset="0"/>
              <a:buChar char="•"/>
            </a:pPr>
            <a:r>
              <a:rPr lang="ar-EG" sz="2600" dirty="0" smtClean="0">
                <a:solidFill>
                  <a:srgbClr val="FF0000"/>
                </a:solidFill>
              </a:rPr>
              <a:t>في </a:t>
            </a:r>
            <a:r>
              <a:rPr lang="ar-EG" sz="2600" dirty="0">
                <a:solidFill>
                  <a:srgbClr val="FF0000"/>
                </a:solidFill>
              </a:rPr>
              <a:t>هذا السياق</a:t>
            </a:r>
            <a:r>
              <a:rPr lang="ar-EG" sz="2600" dirty="0"/>
              <a:t>، يمكن تحديد تأثير التنظيمات الحكومية على أسواق التسويق الرقمي في النقاط التالية:</a:t>
            </a:r>
            <a:endParaRPr lang="ar-SA" sz="2600" dirty="0"/>
          </a:p>
          <a:p>
            <a:pPr marL="285750" indent="-285750" algn="just" rtl="1">
              <a:buFont typeface="Arial" panose="020B0604020202020204" pitchFamily="34" charset="0"/>
              <a:buChar char="•"/>
            </a:pPr>
            <a:endParaRPr lang="ar-EG" sz="2000" dirty="0"/>
          </a:p>
        </p:txBody>
      </p:sp>
      <p:sp>
        <p:nvSpPr>
          <p:cNvPr id="2" name="AutoShape 2" descr="ما هو الاقتصاد السلوكي ؟ | AvaTrade">
            <a:extLst>
              <a:ext uri="{FF2B5EF4-FFF2-40B4-BE49-F238E27FC236}">
                <a16:creationId xmlns:a16="http://schemas.microsoft.com/office/drawing/2014/main" xmlns="" id="{25909D3A-2AAE-37E2-8486-5A2B20AA7B5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7826652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B95613-EBF2-FB0A-BD0C-F2895DA2CA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DDE2F93-9745-DBAB-C98C-B4E60A42A7E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36D73300-5367-A27C-8D16-F167D9864B5D}"/>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AE2936B-56A7-A246-AC9F-A7A688F95AEF}"/>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056B5A9A-6B00-19C5-F77C-3E0B90FEF6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F1A14D1D-0AEE-4175-9D9C-B67D39964CCA}"/>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2. </a:t>
            </a:r>
            <a:r>
              <a:rPr lang="ar-EG" sz="2800" b="1" dirty="0" smtClean="0">
                <a:solidFill>
                  <a:srgbClr val="C00000"/>
                </a:solidFill>
                <a:latin typeface="Calibri" panose="020F0502020204030204" pitchFamily="34" charset="0"/>
                <a:cs typeface="Calibri" panose="020F0502020204030204" pitchFamily="34" charset="0"/>
              </a:rPr>
              <a:t>حماية </a:t>
            </a:r>
            <a:r>
              <a:rPr lang="ar-EG" sz="2800" b="1" dirty="0">
                <a:solidFill>
                  <a:srgbClr val="C00000"/>
                </a:solidFill>
                <a:latin typeface="Calibri" panose="020F0502020204030204" pitchFamily="34" charset="0"/>
                <a:cs typeface="Calibri" panose="020F0502020204030204" pitchFamily="34" charset="0"/>
              </a:rPr>
              <a:t>خصوصية البيانات وحمايتها</a:t>
            </a:r>
          </a:p>
        </p:txBody>
      </p:sp>
      <p:sp>
        <p:nvSpPr>
          <p:cNvPr id="4" name="TextBox 3">
            <a:extLst>
              <a:ext uri="{FF2B5EF4-FFF2-40B4-BE49-F238E27FC236}">
                <a16:creationId xmlns:a16="http://schemas.microsoft.com/office/drawing/2014/main" xmlns="" id="{0721C94D-E5E0-E77D-507C-36F264BD05E4}"/>
              </a:ext>
            </a:extLst>
          </p:cNvPr>
          <p:cNvSpPr txBox="1"/>
          <p:nvPr/>
        </p:nvSpPr>
        <p:spPr>
          <a:xfrm>
            <a:off x="1585913" y="1773821"/>
            <a:ext cx="9068476" cy="4524315"/>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b="1" dirty="0" smtClean="0">
                <a:highlight>
                  <a:srgbClr val="FFFF00"/>
                </a:highlight>
                <a:latin typeface="Alexandria" charset="0"/>
                <a:cs typeface="Alexandria" charset="0"/>
              </a:rPr>
              <a:t>تعتبر </a:t>
            </a:r>
            <a:r>
              <a:rPr lang="ar-EG" sz="2400" b="1" dirty="0">
                <a:highlight>
                  <a:srgbClr val="FFFF00"/>
                </a:highlight>
                <a:latin typeface="Alexandria" charset="0"/>
                <a:cs typeface="Alexandria" charset="0"/>
              </a:rPr>
              <a:t>حماية البيانات الشخصية </a:t>
            </a:r>
            <a:r>
              <a:rPr lang="ar-EG" sz="2400" dirty="0"/>
              <a:t>من أهم أولويات الحكومات في التسويق الرقمي. القوانين التي تضعها الحكومات تؤثر بشكل مباشر على كيفية جمع واستخدام البيانات من قبل الشركات المعلنة.</a:t>
            </a:r>
            <a:r>
              <a:rPr lang="ar-EG" sz="2400" dirty="0" smtClean="0">
                <a:latin typeface="Alexandria" charset="0"/>
                <a:cs typeface="Alexandria" charset="0"/>
              </a:rPr>
              <a:t>.</a:t>
            </a:r>
            <a:endParaRPr lang="ar-EG" sz="2400" dirty="0">
              <a:latin typeface="Alexandria" charset="0"/>
              <a:cs typeface="Alexandria" charset="0"/>
            </a:endParaRPr>
          </a:p>
          <a:p>
            <a:pPr algn="just" rtl="1"/>
            <a:r>
              <a:rPr lang="ar-EG" sz="2400" dirty="0">
                <a:latin typeface="Alexandria" charset="0"/>
                <a:cs typeface="Alexandria" charset="0"/>
              </a:rPr>
              <a:t> </a:t>
            </a:r>
          </a:p>
          <a:p>
            <a:pPr marL="285750" indent="-285750" algn="just" rtl="1">
              <a:buFont typeface="Arial" panose="020B0604020202020204" pitchFamily="34" charset="0"/>
              <a:buChar char="•"/>
            </a:pPr>
            <a:r>
              <a:rPr lang="ar-EG" sz="2400" b="1" dirty="0"/>
              <a:t>التأثير</a:t>
            </a:r>
            <a:r>
              <a:rPr lang="ar-EG" sz="2400" dirty="0"/>
              <a:t>: التنظيمات الحكومية مثل </a:t>
            </a:r>
            <a:r>
              <a:rPr lang="en-MY" sz="2400" dirty="0" err="1"/>
              <a:t>GDPR</a:t>
            </a:r>
            <a:r>
              <a:rPr lang="en-MY" sz="2400" dirty="0"/>
              <a:t> </a:t>
            </a:r>
            <a:r>
              <a:rPr lang="ar-EG" sz="2400" dirty="0"/>
              <a:t>و</a:t>
            </a:r>
            <a:r>
              <a:rPr lang="en-MY" sz="2400" dirty="0" err="1"/>
              <a:t>CCPA</a:t>
            </a:r>
            <a:r>
              <a:rPr lang="en-MY" sz="2400" dirty="0"/>
              <a:t> </a:t>
            </a:r>
            <a:r>
              <a:rPr lang="ar-EG" sz="2400" dirty="0"/>
              <a:t>تساهم في زيادة الشفافية وحماية حقوق الأفراد، مما يفرض على الشركات استخدام أساليب تسويق أكثر مسؤولية، ويقلل من احتمالات الاستغلال أو التدخل غير المصرح به في بيانات المستخدمين</a:t>
            </a:r>
            <a:r>
              <a:rPr lang="ar-EG" sz="2400" dirty="0" smtClean="0"/>
              <a:t>.</a:t>
            </a:r>
            <a:endParaRPr lang="ar-EG"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algn="just" rtl="1"/>
            <a:endParaRPr lang="ar-JO" sz="2400" dirty="0">
              <a:latin typeface="Alexandria" charset="0"/>
              <a:cs typeface="Alexandria" charset="0"/>
            </a:endParaRPr>
          </a:p>
          <a:p>
            <a:pPr marL="285750" indent="-285750" algn="just" rtl="1">
              <a:buFont typeface="Arial" panose="020B0604020202020204" pitchFamily="34" charset="0"/>
              <a:buChar char="•"/>
            </a:pPr>
            <a:endParaRPr lang="ar-JO" sz="2400" dirty="0">
              <a:latin typeface="Alexandria" charset="0"/>
              <a:cs typeface="Alexandria" charset="0"/>
            </a:endParaRPr>
          </a:p>
          <a:p>
            <a:pPr marL="285750" indent="-285750" algn="just" rtl="1">
              <a:buFont typeface="Arial" panose="020B0604020202020204" pitchFamily="34" charset="0"/>
              <a:buChar char="•"/>
            </a:pPr>
            <a:endParaRPr lang="ar-EG" sz="2400" dirty="0">
              <a:latin typeface="Alexandria" charset="0"/>
              <a:cs typeface="Alexandria" charset="0"/>
            </a:endParaRPr>
          </a:p>
          <a:p>
            <a:pPr marL="285750" indent="-285750" algn="just" rtl="1">
              <a:buFont typeface="Arial" panose="020B0604020202020204" pitchFamily="34" charset="0"/>
              <a:buChar char="•"/>
            </a:pPr>
            <a:endParaRPr lang="ar-EG" sz="2400" dirty="0"/>
          </a:p>
        </p:txBody>
      </p:sp>
      <p:sp>
        <p:nvSpPr>
          <p:cNvPr id="2" name="AutoShape 2" descr="ما هو الاقتصاد السلوكي ؟ | AvaTrade">
            <a:extLst>
              <a:ext uri="{FF2B5EF4-FFF2-40B4-BE49-F238E27FC236}">
                <a16:creationId xmlns:a16="http://schemas.microsoft.com/office/drawing/2014/main" xmlns="" id="{187F9271-CA7C-40D6-8CDA-95F0C3AB7BA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 name="Rectangle: Folded Corner 2">
            <a:extLst>
              <a:ext uri="{FF2B5EF4-FFF2-40B4-BE49-F238E27FC236}">
                <a16:creationId xmlns:a16="http://schemas.microsoft.com/office/drawing/2014/main" xmlns="" id="{97956F3A-CC5E-CA63-9089-174BA48DD9BD}"/>
              </a:ext>
            </a:extLst>
          </p:cNvPr>
          <p:cNvSpPr/>
          <p:nvPr/>
        </p:nvSpPr>
        <p:spPr>
          <a:xfrm>
            <a:off x="2747553" y="4708088"/>
            <a:ext cx="4689469" cy="1381517"/>
          </a:xfrm>
          <a:prstGeom prst="foldedCorner">
            <a:avLst/>
          </a:prstGeom>
          <a:solidFill>
            <a:srgbClr val="91D8EC"/>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xmlns="" id="{EC362568-2BCD-32BD-86A6-DB8740642225}"/>
              </a:ext>
            </a:extLst>
          </p:cNvPr>
          <p:cNvSpPr txBox="1"/>
          <p:nvPr/>
        </p:nvSpPr>
        <p:spPr>
          <a:xfrm>
            <a:off x="2747553" y="4798681"/>
            <a:ext cx="4528950" cy="1200329"/>
          </a:xfrm>
          <a:prstGeom prst="rect">
            <a:avLst/>
          </a:prstGeom>
          <a:noFill/>
        </p:spPr>
        <p:txBody>
          <a:bodyPr wrap="square" rtlCol="0">
            <a:spAutoFit/>
          </a:bodyPr>
          <a:lstStyle/>
          <a:p>
            <a:pPr algn="r"/>
            <a:r>
              <a:rPr lang="ar-SA" dirty="0"/>
              <a:t> </a:t>
            </a:r>
            <a:r>
              <a:rPr lang="ar-EG" b="1" dirty="0" smtClean="0"/>
              <a:t>ملاحظه</a:t>
            </a:r>
            <a:r>
              <a:rPr lang="ar-SA" b="1" dirty="0" smtClean="0"/>
              <a:t>:</a:t>
            </a:r>
            <a:endParaRPr lang="ar-JO" b="1" dirty="0"/>
          </a:p>
          <a:p>
            <a:pPr algn="r"/>
            <a:r>
              <a:rPr lang="ar-EG" dirty="0" smtClean="0"/>
              <a:t> </a:t>
            </a:r>
            <a:r>
              <a:rPr lang="en-US" dirty="0" smtClean="0"/>
              <a:t> </a:t>
            </a:r>
            <a:r>
              <a:rPr lang="ar-EG" dirty="0"/>
              <a:t>هذه التنظيمات الحكومية</a:t>
            </a:r>
            <a:r>
              <a:rPr lang="ar-EG" dirty="0" smtClean="0"/>
              <a:t> </a:t>
            </a:r>
            <a:r>
              <a:rPr lang="ar-EG" dirty="0"/>
              <a:t>ساهمت في إعادة هيكلة آليات التسويق الرقمي في أوروبا، حيث كانت الشركات تضطر لتعديل استراتيجياتها في جمع وتحليل البيانات. </a:t>
            </a:r>
            <a:r>
              <a:rPr lang="ar-EG" dirty="0" smtClean="0"/>
              <a:t> </a:t>
            </a:r>
            <a:endParaRPr lang="en-US" dirty="0"/>
          </a:p>
        </p:txBody>
      </p:sp>
    </p:spTree>
    <p:extLst>
      <p:ext uri="{BB962C8B-B14F-4D97-AF65-F5344CB8AC3E}">
        <p14:creationId xmlns:p14="http://schemas.microsoft.com/office/powerpoint/2010/main" val="27770908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ED394D2-0EC1-E3DA-6D30-2103B82EF4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12C03F1-7087-BF26-C066-AE766C6CD8B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DCA2026-B928-45D4-AEB9-9EE5216730C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253F623-9CB6-C14F-4710-695058A26CCA}"/>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634AA7B0-8CCF-DE99-A9C2-B093C3629E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7DDAE5B8-EC58-0F1A-34E2-BFE9A66AE2F2}"/>
              </a:ext>
            </a:extLst>
          </p:cNvPr>
          <p:cNvSpPr txBox="1"/>
          <p:nvPr/>
        </p:nvSpPr>
        <p:spPr>
          <a:xfrm>
            <a:off x="0" y="1250601"/>
            <a:ext cx="10654389" cy="523220"/>
          </a:xfrm>
          <a:prstGeom prst="rect">
            <a:avLst/>
          </a:prstGeom>
          <a:noFill/>
        </p:spPr>
        <p:txBody>
          <a:bodyPr wrap="square" rtlCol="0">
            <a:spAutoFit/>
          </a:bodyPr>
          <a:lstStyle/>
          <a:p>
            <a:pPr algn="r"/>
            <a:r>
              <a:rPr lang="ar-EG" sz="2800" b="1" dirty="0">
                <a:solidFill>
                  <a:srgbClr val="C00000"/>
                </a:solidFill>
                <a:latin typeface="Calibri" panose="020F0502020204030204" pitchFamily="34" charset="0"/>
                <a:cs typeface="Calibri" panose="020F0502020204030204" pitchFamily="34" charset="0"/>
              </a:rPr>
              <a:t>3. مكافحة الإعلانات المضللة </a:t>
            </a:r>
            <a:r>
              <a:rPr lang="ar-EG" sz="2800" b="1" dirty="0" smtClean="0">
                <a:solidFill>
                  <a:srgbClr val="C00000"/>
                </a:solidFill>
                <a:latin typeface="Calibri" panose="020F0502020204030204" pitchFamily="34" charset="0"/>
                <a:cs typeface="Calibri" panose="020F0502020204030204" pitchFamily="34" charset="0"/>
              </a:rPr>
              <a:t>والاحتيالية</a:t>
            </a:r>
            <a:endParaRPr lang="ar-EG" sz="2800" b="1" dirty="0"/>
          </a:p>
        </p:txBody>
      </p:sp>
      <p:sp>
        <p:nvSpPr>
          <p:cNvPr id="4" name="TextBox 3">
            <a:extLst>
              <a:ext uri="{FF2B5EF4-FFF2-40B4-BE49-F238E27FC236}">
                <a16:creationId xmlns:a16="http://schemas.microsoft.com/office/drawing/2014/main" xmlns="" id="{348F8F3C-EE50-0165-2CE4-3E2226907669}"/>
              </a:ext>
            </a:extLst>
          </p:cNvPr>
          <p:cNvSpPr txBox="1"/>
          <p:nvPr/>
        </p:nvSpPr>
        <p:spPr>
          <a:xfrm>
            <a:off x="3397211" y="1773821"/>
            <a:ext cx="7257177" cy="3662541"/>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a:t>تعد الإعلانات المضللة أحد أكبر القضايا في التسويق الرقمي</a:t>
            </a:r>
            <a:r>
              <a:rPr lang="ar-EG" sz="2400" dirty="0"/>
              <a:t>، حيث يمكن أن تستغل الشركات </a:t>
            </a:r>
            <a:r>
              <a:rPr lang="ar-EG" sz="2400" dirty="0">
                <a:solidFill>
                  <a:srgbClr val="FF0000"/>
                </a:solidFill>
              </a:rPr>
              <a:t>المعلومات الخاطئة أو العبارات المضللة </a:t>
            </a:r>
            <a:r>
              <a:rPr lang="ar-EG" sz="2400" dirty="0"/>
              <a:t>لجذب انتباه المستهلكين. وهذا يضع الحكومات في موقف يتطلب إصدار تشريعات تنظيمية لضمان نزاهة الإعلانات</a:t>
            </a:r>
            <a:r>
              <a:rPr lang="ar-EG" sz="2400" dirty="0" smtClean="0"/>
              <a:t>.</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800" b="1" dirty="0"/>
              <a:t>التأثير</a:t>
            </a:r>
            <a:r>
              <a:rPr lang="ar-EG" sz="2800" dirty="0"/>
              <a:t>: التنظيمات التي تحارب الإعلانات المضللة تعمل على تعزيز الثقة بين المستهلكين والشركات. كما أن هذه القوانين تساهم في تحسين نوعية الإعلانات وزيادة الوعي </a:t>
            </a:r>
            <a:r>
              <a:rPr lang="ar-EG" sz="2800" i="1" u="sng" dirty="0"/>
              <a:t>بين المستهلكين حول المنتجات والخدمات المعلَن عنها</a:t>
            </a:r>
            <a:r>
              <a:rPr lang="ar-EG" sz="2800" dirty="0"/>
              <a:t>.</a:t>
            </a:r>
          </a:p>
        </p:txBody>
      </p:sp>
      <p:sp>
        <p:nvSpPr>
          <p:cNvPr id="2" name="AutoShape 2" descr="ما هو الاقتصاد السلوكي ؟ | AvaTrade">
            <a:extLst>
              <a:ext uri="{FF2B5EF4-FFF2-40B4-BE49-F238E27FC236}">
                <a16:creationId xmlns:a16="http://schemas.microsoft.com/office/drawing/2014/main" xmlns="" id="{8AB6C13E-78A4-5F30-F4B0-CBC5EB940C17}"/>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166674" y="2837197"/>
            <a:ext cx="2560199" cy="2025748"/>
          </a:xfrm>
          <a:prstGeom prst="rect">
            <a:avLst/>
          </a:prstGeom>
        </p:spPr>
      </p:pic>
    </p:spTree>
    <p:extLst>
      <p:ext uri="{BB962C8B-B14F-4D97-AF65-F5344CB8AC3E}">
        <p14:creationId xmlns:p14="http://schemas.microsoft.com/office/powerpoint/2010/main" val="32670425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1C65B31-FFF4-82E6-0DF0-944423A3A1A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67A1C9-5233-1DD1-2DB2-13D33639C36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97E8F1DF-6B14-4771-2BD1-8860E6B260A1}"/>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6628D78-6E0D-B9BB-A02C-05CF6397BED0}"/>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B781E0D-07DB-1C50-3C30-949779E98B0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DFA99B50-8E5F-DFAD-9968-1EECBF11378A}"/>
              </a:ext>
            </a:extLst>
          </p:cNvPr>
          <p:cNvSpPr txBox="1"/>
          <p:nvPr/>
        </p:nvSpPr>
        <p:spPr>
          <a:xfrm>
            <a:off x="0" y="1250601"/>
            <a:ext cx="10654389" cy="523220"/>
          </a:xfrm>
          <a:prstGeom prst="rect">
            <a:avLst/>
          </a:prstGeom>
          <a:noFill/>
        </p:spPr>
        <p:txBody>
          <a:bodyPr wrap="square" rtlCol="0">
            <a:spAutoFit/>
          </a:bodyPr>
          <a:lstStyle/>
          <a:p>
            <a:pPr algn="r" rtl="1"/>
            <a:r>
              <a:rPr lang="ar-EG" sz="2800" b="1" dirty="0">
                <a:solidFill>
                  <a:srgbClr val="C00000"/>
                </a:solidFill>
                <a:latin typeface="Calibri" panose="020F0502020204030204" pitchFamily="34" charset="0"/>
                <a:cs typeface="Calibri" panose="020F0502020204030204" pitchFamily="34" charset="0"/>
              </a:rPr>
              <a:t>4. </a:t>
            </a:r>
            <a:r>
              <a:rPr lang="ar-EG" sz="2800" b="1" dirty="0" smtClean="0">
                <a:solidFill>
                  <a:srgbClr val="C00000"/>
                </a:solidFill>
                <a:latin typeface="Calibri" panose="020F0502020204030204" pitchFamily="34" charset="0"/>
                <a:cs typeface="Calibri" panose="020F0502020204030204" pitchFamily="34" charset="0"/>
              </a:rPr>
              <a:t>تنظيم </a:t>
            </a:r>
            <a:r>
              <a:rPr lang="ar-EG" sz="2800" b="1" dirty="0">
                <a:solidFill>
                  <a:srgbClr val="C00000"/>
                </a:solidFill>
                <a:latin typeface="Calibri" panose="020F0502020204030204" pitchFamily="34" charset="0"/>
                <a:cs typeface="Calibri" panose="020F0502020204030204" pitchFamily="34" charset="0"/>
              </a:rPr>
              <a:t>الإعلانات </a:t>
            </a:r>
            <a:r>
              <a:rPr lang="ar-EG" sz="2800" b="1" dirty="0" smtClean="0">
                <a:solidFill>
                  <a:srgbClr val="C00000"/>
                </a:solidFill>
                <a:latin typeface="Calibri" panose="020F0502020204030204" pitchFamily="34" charset="0"/>
                <a:cs typeface="Calibri" panose="020F0502020204030204" pitchFamily="34" charset="0"/>
              </a:rPr>
              <a:t>السياسية</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EF4468E9-3B26-E709-F157-1334868C45C9}"/>
              </a:ext>
            </a:extLst>
          </p:cNvPr>
          <p:cNvSpPr txBox="1"/>
          <p:nvPr/>
        </p:nvSpPr>
        <p:spPr>
          <a:xfrm>
            <a:off x="1928208" y="1864798"/>
            <a:ext cx="8702030" cy="4524315"/>
          </a:xfrm>
          <a:prstGeom prst="rect">
            <a:avLst/>
          </a:prstGeom>
          <a:noFill/>
        </p:spPr>
        <p:txBody>
          <a:bodyPr wrap="square" rtlCol="0">
            <a:spAutoFit/>
          </a:bodyPr>
          <a:lstStyle/>
          <a:p>
            <a:pPr marL="285750" indent="-285750" algn="r" rtl="1">
              <a:buFont typeface="Arial" panose="020B0604020202020204" pitchFamily="34" charset="0"/>
              <a:buChar char="•"/>
            </a:pPr>
            <a:r>
              <a:rPr lang="ar-EG" sz="2400" dirty="0"/>
              <a:t>أصبح التسويق الرقمي أحد الأدوات الأساسية في الحملات السياسية. ومع ذلك، قد تُستخدم هذه الأداة بطرق قد تؤثر على نتائج الانتخابات أو تنتهك قواعد الشفافية، مما دفع الحكومات إلى التدخل بتنظيم هذا النوع من الإعلانات</a:t>
            </a:r>
            <a:r>
              <a:rPr lang="ar-EG" sz="2400" dirty="0" smtClean="0"/>
              <a:t>.</a:t>
            </a:r>
          </a:p>
          <a:p>
            <a:pPr marL="285750" indent="-28575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t>إعلانات الحملات السياسية</a:t>
            </a:r>
            <a:r>
              <a:rPr lang="ar-EG" sz="2400" dirty="0"/>
              <a:t>: في العديد من البلدان، فرضت الحكومات قوانين تطلب من </a:t>
            </a:r>
            <a:r>
              <a:rPr lang="ar-EG" sz="2400" u="sng" dirty="0">
                <a:solidFill>
                  <a:srgbClr val="FF0000"/>
                </a:solidFill>
              </a:rPr>
              <a:t>الشركات والمنصات الرقمية مثل فيسبوك وجوجل الكشف عن هوية المعلنين السياسيين والمبلغ المالي الذي تم إنفاقه على الحملات الإعلانية</a:t>
            </a:r>
            <a:r>
              <a:rPr lang="ar-EG" sz="2400" dirty="0"/>
              <a:t>. كما تطلب بعض التشريعات من هذه الشركات نشر سجلات للرسائل التي تم استهدافها خلال الحملات</a:t>
            </a:r>
            <a:r>
              <a:rPr lang="ar-EG" sz="2400" dirty="0" smtClean="0"/>
              <a:t>.</a:t>
            </a:r>
          </a:p>
          <a:p>
            <a:pPr marL="342900" indent="-342900" algn="r" rtl="1">
              <a:buFont typeface="Arial" panose="020B0604020202020204" pitchFamily="34" charset="0"/>
              <a:buChar char="•"/>
            </a:pPr>
            <a:endParaRPr lang="ar-EG" sz="2400" dirty="0"/>
          </a:p>
          <a:p>
            <a:pPr marL="342900" indent="-342900" algn="r" rtl="1">
              <a:buFont typeface="Arial" panose="020B0604020202020204" pitchFamily="34" charset="0"/>
              <a:buChar char="•"/>
            </a:pPr>
            <a:r>
              <a:rPr lang="ar-EG" sz="2400" b="1" dirty="0"/>
              <a:t>التأثير</a:t>
            </a:r>
            <a:r>
              <a:rPr lang="ar-EG" sz="2400" dirty="0"/>
              <a:t>: تنظيم الإعلانات السياسية يعزز الشفافية في العمليات السياسية ويقلل من المخاوف بشأن التدخل الأجنبي أو التضليل الإعلامي عبر الإنترنت. كما يسهم في حماية نزاهة الانتخابات من تأثير الحملات الإعلانية المدفوعة غير الشفافة.</a:t>
            </a:r>
          </a:p>
        </p:txBody>
      </p:sp>
      <p:sp>
        <p:nvSpPr>
          <p:cNvPr id="2" name="AutoShape 2" descr="ما هو الاقتصاد السلوكي ؟ | AvaTrade">
            <a:extLst>
              <a:ext uri="{FF2B5EF4-FFF2-40B4-BE49-F238E27FC236}">
                <a16:creationId xmlns:a16="http://schemas.microsoft.com/office/drawing/2014/main" xmlns="" id="{829FC208-A6B6-1401-FE6E-00A7DE83DC2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884178" y="2725831"/>
            <a:ext cx="2812386" cy="2931968"/>
          </a:xfrm>
          <a:prstGeom prst="rect">
            <a:avLst/>
          </a:prstGeom>
        </p:spPr>
      </p:pic>
    </p:spTree>
    <p:extLst>
      <p:ext uri="{BB962C8B-B14F-4D97-AF65-F5344CB8AC3E}">
        <p14:creationId xmlns:p14="http://schemas.microsoft.com/office/powerpoint/2010/main" val="28016004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48212E4-1C3A-95F8-FF8A-873AD3C42D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9390C79-93EF-3272-7A5F-591C1EC83D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D016A33F-B882-94E2-8F7B-5E284D0B11E5}"/>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743E6CBC-6722-5782-0F41-6DC9F60AAAF1}"/>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74C281AE-F52C-88D1-5676-73557D8DF1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DFF7534-2536-B86E-CD3A-13E3524CCD28}"/>
              </a:ext>
            </a:extLst>
          </p:cNvPr>
          <p:cNvSpPr txBox="1"/>
          <p:nvPr/>
        </p:nvSpPr>
        <p:spPr>
          <a:xfrm>
            <a:off x="-147282" y="1250601"/>
            <a:ext cx="10654389" cy="523220"/>
          </a:xfrm>
          <a:prstGeom prst="rect">
            <a:avLst/>
          </a:prstGeom>
          <a:noFill/>
        </p:spPr>
        <p:txBody>
          <a:bodyPr wrap="square" rtlCol="0">
            <a:spAutoFit/>
          </a:bodyPr>
          <a:lstStyle/>
          <a:p>
            <a:pPr lvl="0" algn="r" rtl="1"/>
            <a:r>
              <a:rPr lang="ar-JO" sz="2800" b="1" dirty="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حماية المستهلك ومنع التلاعب</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5604E94-3845-0AB6-A01F-E8ADF1180B70}"/>
              </a:ext>
            </a:extLst>
          </p:cNvPr>
          <p:cNvSpPr txBox="1"/>
          <p:nvPr/>
        </p:nvSpPr>
        <p:spPr>
          <a:xfrm>
            <a:off x="3044443" y="1888447"/>
            <a:ext cx="7609946" cy="5262979"/>
          </a:xfrm>
          <a:prstGeom prst="rect">
            <a:avLst/>
          </a:prstGeom>
          <a:noFill/>
        </p:spPr>
        <p:txBody>
          <a:bodyPr wrap="square" rtlCol="0">
            <a:spAutoFit/>
          </a:bodyPr>
          <a:lstStyle/>
          <a:p>
            <a:pPr algn="r" rtl="1"/>
            <a:r>
              <a:rPr lang="ar-EG" sz="2400" dirty="0" smtClean="0"/>
              <a:t>تسعى </a:t>
            </a:r>
            <a:r>
              <a:rPr lang="ar-EG" sz="2400" dirty="0"/>
              <a:t>الحكومات إلى </a:t>
            </a:r>
            <a:r>
              <a:rPr lang="ar-EG" sz="2400" b="1" dirty="0">
                <a:solidFill>
                  <a:srgbClr val="C00000"/>
                </a:solidFill>
                <a:highlight>
                  <a:srgbClr val="FFFF00"/>
                </a:highlight>
              </a:rPr>
              <a:t>حماية المستهلكين من التلاعب في أسواق التسويق الرقمي</a:t>
            </a:r>
            <a:r>
              <a:rPr lang="ar-EG" sz="2400" dirty="0"/>
              <a:t>، خاصة في الإعلانات المستهدفة التي قد تؤدي إلى سلوكيات غير عادلة أو التمييز ضد فئات </a:t>
            </a:r>
            <a:r>
              <a:rPr lang="ar-EG" sz="2400" dirty="0" smtClean="0"/>
              <a:t>معينة</a:t>
            </a:r>
          </a:p>
          <a:p>
            <a:pPr algn="r" rtl="1"/>
            <a:endParaRPr lang="ar-EG" sz="2400" dirty="0"/>
          </a:p>
          <a:p>
            <a:pPr algn="r"/>
            <a:r>
              <a:rPr lang="ar-EG" sz="2400" b="1" dirty="0"/>
              <a:t>قوانين مكافحة الاستهداف السلبي</a:t>
            </a:r>
            <a:r>
              <a:rPr lang="ar-EG" sz="2400" dirty="0"/>
              <a:t>: بعض الحكومات تفرض قوانين تهدف إلى منع استهداف الإعلانات لجموع معينة من الناس بناءً على أيديولوجيات سياسية أو هويات ثقافية أو اجتماعية، مما يعزز المساواة والعدالة في السوق الرقمي</a:t>
            </a:r>
            <a:r>
              <a:rPr lang="ar-EG" sz="2400" dirty="0" smtClean="0"/>
              <a:t>.</a:t>
            </a:r>
          </a:p>
          <a:p>
            <a:pPr algn="r"/>
            <a:endParaRPr lang="ar-EG" sz="2400" dirty="0"/>
          </a:p>
          <a:p>
            <a:pPr algn="r"/>
            <a:r>
              <a:rPr lang="ar-EG" sz="2400" b="1" dirty="0"/>
              <a:t>التأثير</a:t>
            </a:r>
            <a:r>
              <a:rPr lang="ar-EG" sz="2400" dirty="0"/>
              <a:t>: هذا النوع من التنظيمات يسهم في ضمان أن تسويق الشركات لا يستغل الفئات الضعيفة أو الضعفاء في المجتمع. كما يعزز الثقة بين المستهلكين في السوق الرقمي من خلال تطبيق قواعد تضمن المعاملة العادلة.</a:t>
            </a:r>
          </a:p>
          <a:p>
            <a:pPr algn="r" rtl="1"/>
            <a:r>
              <a:rPr lang="ar-EG" sz="2400" dirty="0" smtClean="0"/>
              <a:t>.</a:t>
            </a:r>
            <a:endParaRPr lang="ar-EG" sz="2400" dirty="0"/>
          </a:p>
          <a:p>
            <a:pPr lvl="0" algn="just" rtl="1"/>
            <a:endParaRPr lang="en-MY" sz="2400" dirty="0">
              <a:solidFill>
                <a:srgbClr val="C00000"/>
              </a:solidFill>
            </a:endParaRPr>
          </a:p>
        </p:txBody>
      </p:sp>
      <p:sp>
        <p:nvSpPr>
          <p:cNvPr id="2" name="AutoShape 2" descr="ما هو الاقتصاد السلوكي ؟ | AvaTrade">
            <a:extLst>
              <a:ext uri="{FF2B5EF4-FFF2-40B4-BE49-F238E27FC236}">
                <a16:creationId xmlns:a16="http://schemas.microsoft.com/office/drawing/2014/main" xmlns="" id="{7349A485-63C4-29C0-D2C2-C27E2B93CCEB}"/>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290175" y="3581400"/>
            <a:ext cx="2543175" cy="1800225"/>
          </a:xfrm>
          <a:prstGeom prst="rect">
            <a:avLst/>
          </a:prstGeom>
        </p:spPr>
      </p:pic>
    </p:spTree>
    <p:extLst>
      <p:ext uri="{BB962C8B-B14F-4D97-AF65-F5344CB8AC3E}">
        <p14:creationId xmlns:p14="http://schemas.microsoft.com/office/powerpoint/2010/main" val="18655323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6D7B93E-F802-D423-9475-52D1821DF1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99E206A-61E6-B8E9-E586-6CEAE70BCBD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74FD546E-181F-7466-52A0-24F0D267B21E}"/>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2621375B-C636-3677-77D5-DD9EF8CBB09C}"/>
              </a:ext>
            </a:extLst>
          </p:cNvPr>
          <p:cNvSpPr/>
          <p:nvPr/>
        </p:nvSpPr>
        <p:spPr>
          <a:xfrm>
            <a:off x="1064871" y="1157241"/>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9A12E7F6-5FB7-8AB2-CE4C-727318787AE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0563FE5-F517-0F40-8FB9-310E1E1571A5}"/>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smtClean="0">
                <a:solidFill>
                  <a:srgbClr val="C00000"/>
                </a:solidFill>
                <a:latin typeface="Calibri" panose="020F0502020204030204" pitchFamily="34" charset="0"/>
                <a:cs typeface="Calibri" panose="020F0502020204030204" pitchFamily="34" charset="0"/>
              </a:rPr>
              <a:t>5</a:t>
            </a:r>
            <a:r>
              <a:rPr lang="ar-EG" sz="2800" b="1" dirty="0">
                <a:solidFill>
                  <a:srgbClr val="C00000"/>
                </a:solidFill>
                <a:latin typeface="Calibri" panose="020F0502020204030204" pitchFamily="34" charset="0"/>
                <a:cs typeface="Calibri" panose="020F0502020204030204" pitchFamily="34" charset="0"/>
              </a:rPr>
              <a:t>. تعزيز المنافسة والحد من الاحتكار</a:t>
            </a:r>
            <a:r>
              <a:rPr lang="en-US" sz="2800" b="1" dirty="0">
                <a:solidFill>
                  <a:srgbClr val="C00000"/>
                </a:solidFill>
                <a:latin typeface="Calibri" panose="020F0502020204030204" pitchFamily="34" charset="0"/>
                <a:cs typeface="Calibri" panose="020F0502020204030204" pitchFamily="34" charset="0"/>
              </a:rPr>
              <a:t> </a:t>
            </a:r>
            <a:endParaRPr lang="en-MY"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03F56D8E-5016-EC79-963C-AB834B90610B}"/>
              </a:ext>
            </a:extLst>
          </p:cNvPr>
          <p:cNvSpPr txBox="1"/>
          <p:nvPr/>
        </p:nvSpPr>
        <p:spPr>
          <a:xfrm>
            <a:off x="1561762" y="1969407"/>
            <a:ext cx="9068476" cy="3908762"/>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a:solidFill>
                  <a:srgbClr val="FF0000"/>
                </a:solidFill>
                <a:latin typeface="Alexandria" charset="0"/>
                <a:cs typeface="Alexandria" charset="0"/>
              </a:rPr>
              <a:t> </a:t>
            </a:r>
            <a:r>
              <a:rPr lang="ar-EG" sz="2400" b="1" dirty="0">
                <a:solidFill>
                  <a:srgbClr val="FF0000"/>
                </a:solidFill>
              </a:rPr>
              <a:t>تلعب الحكومات </a:t>
            </a:r>
            <a:r>
              <a:rPr lang="ar-EG" sz="2400" dirty="0"/>
              <a:t>دورًا في تنظيم المنافسة بين الشركات في السوق الرقمي، لضمان أن الشركات الكبيرة لا تهيمن على السوق أو تحتكر البيانات التي قد تؤدي إلى تعطيل السوق لصالح منافسيها </a:t>
            </a:r>
            <a:r>
              <a:rPr lang="ar-EG" sz="2400" dirty="0" smtClean="0"/>
              <a:t>الأصغر. </a:t>
            </a:r>
            <a:endParaRPr lang="ar-EG" sz="2400" dirty="0"/>
          </a:p>
          <a:p>
            <a:pPr algn="r" rtl="1"/>
            <a:endParaRPr lang="ar-EG" sz="2400" dirty="0"/>
          </a:p>
          <a:p>
            <a:pPr marL="800100" lvl="1" indent="-342900" algn="r" rtl="1">
              <a:buFont typeface="Arial" panose="020B0604020202020204" pitchFamily="34" charset="0"/>
              <a:buChar char="•"/>
            </a:pPr>
            <a:r>
              <a:rPr lang="ar-EG" sz="2400" b="1" dirty="0"/>
              <a:t>التأثير</a:t>
            </a:r>
            <a:r>
              <a:rPr lang="ar-EG" sz="2400" dirty="0"/>
              <a:t>: تنظيم المنافسة يساهم في خلق بيئة سوقية أكثر عدلاً، ويعزز الفرص أمام الشركات الصغيرة والمتوسطة لتقديم منتجات وخدمات مبتكرة، مما يسهم في تحسين الجودة العامة في السوق </a:t>
            </a:r>
            <a:r>
              <a:rPr lang="ar-EG" sz="2400" dirty="0" smtClean="0"/>
              <a:t>الرقمي.</a:t>
            </a:r>
            <a:endParaRPr lang="ar-EG" sz="2400" dirty="0"/>
          </a:p>
          <a:p>
            <a:pPr algn="r"/>
            <a:endParaRPr lang="ar-EG" sz="2400" dirty="0"/>
          </a:p>
          <a:p>
            <a:pPr algn="r"/>
            <a:endParaRPr lang="ar-EG" sz="2800" dirty="0"/>
          </a:p>
          <a:p>
            <a:pPr lvl="0" algn="just" rtl="1"/>
            <a:endParaRPr lang="en-MY" sz="2800" dirty="0">
              <a:solidFill>
                <a:srgbClr val="C00000"/>
              </a:solidFill>
            </a:endParaRPr>
          </a:p>
        </p:txBody>
      </p:sp>
      <p:sp>
        <p:nvSpPr>
          <p:cNvPr id="2" name="AutoShape 2" descr="ما هو الاقتصاد السلوكي ؟ | AvaTrade">
            <a:extLst>
              <a:ext uri="{FF2B5EF4-FFF2-40B4-BE49-F238E27FC236}">
                <a16:creationId xmlns:a16="http://schemas.microsoft.com/office/drawing/2014/main" xmlns="" id="{C439373F-CAD1-1328-5B9D-AB1DF6816BE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2485572" y="4509396"/>
            <a:ext cx="4762500" cy="2033264"/>
          </a:xfrm>
          <a:prstGeom prst="rect">
            <a:avLst/>
          </a:prstGeom>
        </p:spPr>
      </p:pic>
    </p:spTree>
    <p:extLst>
      <p:ext uri="{BB962C8B-B14F-4D97-AF65-F5344CB8AC3E}">
        <p14:creationId xmlns:p14="http://schemas.microsoft.com/office/powerpoint/2010/main" val="2014715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a:t>
            </a:r>
            <a:r>
              <a:rPr lang="ar-JO" dirty="0" smtClean="0">
                <a:solidFill>
                  <a:schemeClr val="bg1"/>
                </a:solidFill>
                <a:latin typeface="Alexandria" charset="0"/>
                <a:cs typeface="Alexandria" charset="0"/>
              </a:rPr>
              <a:t>ثا</a:t>
            </a:r>
            <a:r>
              <a:rPr lang="ar-EG" dirty="0" smtClean="0">
                <a:solidFill>
                  <a:schemeClr val="bg1"/>
                </a:solidFill>
                <a:latin typeface="Alexandria" charset="0"/>
                <a:cs typeface="Alexandria" charset="0"/>
              </a:rPr>
              <a:t>سعة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a16="http://schemas.microsoft.com/office/drawing/2014/main" xmlns="" id="{FF0FD337-6BE3-014B-6916-AFAF1FABB81E}"/>
              </a:ext>
            </a:extLst>
          </p:cNvPr>
          <p:cNvSpPr/>
          <p:nvPr/>
        </p:nvSpPr>
        <p:spPr>
          <a:xfrm>
            <a:off x="1127760" y="4973157"/>
            <a:ext cx="4747323" cy="1569660"/>
          </a:xfrm>
          <a:prstGeom prst="rect">
            <a:avLst/>
          </a:prstGeom>
          <a:noFill/>
        </p:spPr>
        <p:txBody>
          <a:bodyPr wrap="square">
            <a:spAutoFit/>
          </a:bodyPr>
          <a:lstStyle/>
          <a:p>
            <a:pPr algn="ctr"/>
            <a:r>
              <a:rPr lang="ar-JO" sz="3200" b="1" dirty="0">
                <a:latin typeface="Alexandria" charset="0"/>
                <a:cs typeface="Alexandria" charset="0"/>
              </a:rPr>
              <a:t>خامس</a:t>
            </a:r>
            <a:r>
              <a:rPr lang="ar-EG" sz="3200" b="1" dirty="0">
                <a:latin typeface="Alexandria" charset="0"/>
                <a:cs typeface="Alexandria" charset="0"/>
              </a:rPr>
              <a:t>اً: أمثلة على قوانين حماية البيانات والخصوصية مثل الـ </a:t>
            </a:r>
            <a:r>
              <a:rPr lang="en-MY" sz="3200" b="1" dirty="0" err="1"/>
              <a:t>GDPR</a:t>
            </a:r>
            <a:endParaRPr lang="en-US" sz="3200" b="1" dirty="0">
              <a:latin typeface="Alexandria" charset="0"/>
              <a:cs typeface="Alexandria" charset="0"/>
            </a:endParaRPr>
          </a:p>
        </p:txBody>
      </p:sp>
    </p:spTree>
    <p:extLst>
      <p:ext uri="{BB962C8B-B14F-4D97-AF65-F5344CB8AC3E}">
        <p14:creationId xmlns:p14="http://schemas.microsoft.com/office/powerpoint/2010/main" val="1591663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718C8C8-5AC6-2F46-4965-A989A26D755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DEA4A51-43D1-2AC6-365B-626F83A92A6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E77DEA9C-70C5-0599-3D01-22BFE855014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AA0DD993-3A62-FFED-F424-77003E9C3F14}"/>
              </a:ext>
            </a:extLst>
          </p:cNvPr>
          <p:cNvSpPr/>
          <p:nvPr/>
        </p:nvSpPr>
        <p:spPr>
          <a:xfrm>
            <a:off x="1064871" y="1135975"/>
            <a:ext cx="9734309"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31D8B4A4-B304-2764-8D3D-A893B150C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67D852-E690-0E2E-D8C4-0821AE0554E8}"/>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1. اللائحة العامة لحماية البيانات (</a:t>
            </a:r>
            <a:r>
              <a:rPr lang="en-MY" sz="2800" b="1" dirty="0" err="1">
                <a:solidFill>
                  <a:srgbClr val="C00000"/>
                </a:solidFill>
                <a:latin typeface="Calibri" panose="020F0502020204030204" pitchFamily="34" charset="0"/>
                <a:cs typeface="Calibri" panose="020F0502020204030204" pitchFamily="34" charset="0"/>
              </a:rPr>
              <a:t>GDPR</a:t>
            </a:r>
            <a:r>
              <a:rPr lang="en-MY" sz="2800" b="1" dirty="0">
                <a:solidFill>
                  <a:srgbClr val="C00000"/>
                </a:solidFill>
                <a:latin typeface="Calibri" panose="020F0502020204030204" pitchFamily="34" charset="0"/>
                <a:cs typeface="Calibri" panose="020F0502020204030204" pitchFamily="34" charset="0"/>
              </a:rPr>
              <a:t>) - </a:t>
            </a:r>
            <a:r>
              <a:rPr lang="ar-EG" sz="2800" b="1" dirty="0">
                <a:solidFill>
                  <a:srgbClr val="C00000"/>
                </a:solidFill>
                <a:latin typeface="Calibri" panose="020F0502020204030204" pitchFamily="34" charset="0"/>
                <a:cs typeface="Calibri" panose="020F0502020204030204" pitchFamily="34" charset="0"/>
              </a:rPr>
              <a:t>الاتحاد الأوروبي</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19437ED-5AFE-BEE7-B709-3DFC5D1C1EA8}"/>
              </a:ext>
            </a:extLst>
          </p:cNvPr>
          <p:cNvSpPr txBox="1"/>
          <p:nvPr/>
        </p:nvSpPr>
        <p:spPr>
          <a:xfrm>
            <a:off x="2784763" y="1848470"/>
            <a:ext cx="7731324" cy="4524315"/>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t>  التعريف</a:t>
            </a:r>
            <a:r>
              <a:rPr lang="ar-EG" sz="2400" b="1" dirty="0">
                <a:solidFill>
                  <a:srgbClr val="C00000"/>
                </a:solidFill>
                <a:highlight>
                  <a:srgbClr val="FFFF00"/>
                </a:highlight>
                <a:latin typeface="Alexandria" charset="0"/>
                <a:cs typeface="Alexandria" charset="0"/>
              </a:rPr>
              <a:t>: </a:t>
            </a:r>
            <a:r>
              <a:rPr lang="en-MY" sz="2400" b="1" dirty="0" err="1">
                <a:solidFill>
                  <a:srgbClr val="C00000"/>
                </a:solidFill>
                <a:highlight>
                  <a:srgbClr val="FFFF00"/>
                </a:highlight>
                <a:latin typeface="Alexandria" charset="0"/>
                <a:cs typeface="Alexandria" charset="0"/>
              </a:rPr>
              <a:t>GDPR</a:t>
            </a:r>
            <a:r>
              <a:rPr lang="en-MY" sz="2400" b="1" dirty="0">
                <a:solidFill>
                  <a:srgbClr val="C00000"/>
                </a:solidFill>
                <a:highlight>
                  <a:srgbClr val="FFFF00"/>
                </a:highlight>
                <a:latin typeface="Alexandria" charset="0"/>
                <a:cs typeface="Alexandria" charset="0"/>
              </a:rPr>
              <a:t> </a:t>
            </a:r>
            <a:r>
              <a:rPr lang="ar-EG" sz="2400" dirty="0"/>
              <a:t>هي واحدة من أبرز قوانين حماية البيانات الشخصية في العالم، تم تطبيقها في 25 مايو 2018 من قبل الاتحاد الأوروبي</a:t>
            </a:r>
            <a:r>
              <a:rPr lang="ar-EG" sz="2400" dirty="0" smtClean="0"/>
              <a:t>.</a:t>
            </a:r>
          </a:p>
          <a:p>
            <a:pPr marL="342900" indent="-342900" algn="just" rtl="1">
              <a:buFont typeface="Arial" panose="020B0604020202020204" pitchFamily="34" charset="0"/>
              <a:buChar char="•"/>
            </a:pPr>
            <a:r>
              <a:rPr lang="ar-EG" sz="2400" dirty="0" smtClean="0"/>
              <a:t> </a:t>
            </a:r>
            <a:r>
              <a:rPr lang="ar-EG" sz="2400" b="1" dirty="0"/>
              <a:t>تهدف إلى حماية خصوصية </a:t>
            </a:r>
            <a:r>
              <a:rPr lang="ar-EG" sz="2400" dirty="0"/>
              <a:t>البيانات الشخصية للمواطنين الأوروبيين</a:t>
            </a:r>
            <a:r>
              <a:rPr lang="ar-EG" sz="2400" dirty="0" smtClean="0"/>
              <a:t>.</a:t>
            </a:r>
          </a:p>
          <a:p>
            <a:pPr marL="342900" indent="-342900" algn="just" rtl="1">
              <a:buFont typeface="Arial" panose="020B0604020202020204" pitchFamily="34" charset="0"/>
              <a:buChar char="•"/>
            </a:pPr>
            <a:r>
              <a:rPr lang="ar-EG" sz="2400" b="1" dirty="0" smtClean="0"/>
              <a:t> </a:t>
            </a:r>
            <a:r>
              <a:rPr lang="ar-EG" sz="2400" b="1" dirty="0"/>
              <a:t>المتطلبات: موافقة المستخدم</a:t>
            </a:r>
            <a:r>
              <a:rPr lang="ar-EG" sz="2400" dirty="0"/>
              <a:t>: يجب على الشركات الحصول على موافقة صريحة من الأفراد قبل جمع بياناتهم الشخصية. </a:t>
            </a:r>
            <a:endParaRPr lang="ar-EG" sz="2400" dirty="0" smtClean="0"/>
          </a:p>
          <a:p>
            <a:pPr marL="342900" indent="-342900" algn="just" rtl="1">
              <a:buFont typeface="Arial" panose="020B0604020202020204" pitchFamily="34" charset="0"/>
              <a:buChar char="•"/>
            </a:pPr>
            <a:r>
              <a:rPr lang="ar-EG" sz="2400" b="1" dirty="0" smtClean="0"/>
              <a:t>الحق </a:t>
            </a:r>
            <a:r>
              <a:rPr lang="ar-EG" sz="2400" b="1" dirty="0"/>
              <a:t>في الوصول إلى البيانات</a:t>
            </a:r>
            <a:r>
              <a:rPr lang="ar-EG" sz="2400" dirty="0"/>
              <a:t>: يحق للأفراد الوصول إلى بياناتهم الشخصية التي تحتفظ بها الشركات. </a:t>
            </a:r>
            <a:endParaRPr lang="ar-EG" sz="2400" dirty="0" smtClean="0"/>
          </a:p>
          <a:p>
            <a:pPr marL="342900" indent="-342900" algn="just" rtl="1">
              <a:buFont typeface="Arial" panose="020B0604020202020204" pitchFamily="34" charset="0"/>
              <a:buChar char="•"/>
            </a:pPr>
            <a:r>
              <a:rPr lang="ar-EG" sz="2400" b="1" dirty="0" smtClean="0"/>
              <a:t>الحق </a:t>
            </a:r>
            <a:r>
              <a:rPr lang="ar-EG" sz="2400" b="1" dirty="0"/>
              <a:t>في أن يُنسى</a:t>
            </a:r>
            <a:r>
              <a:rPr lang="ar-EG" sz="2400" dirty="0"/>
              <a:t>: يحق للأفراد طلب حذف بياناتهم الشخصية. </a:t>
            </a:r>
            <a:endParaRPr lang="ar-EG" sz="2400" dirty="0" smtClean="0"/>
          </a:p>
          <a:p>
            <a:pPr marL="342900" indent="-342900" algn="just" rtl="1">
              <a:buFont typeface="Arial" panose="020B0604020202020204" pitchFamily="34" charset="0"/>
              <a:buChar char="•"/>
            </a:pPr>
            <a:r>
              <a:rPr lang="ar-EG" sz="2400" dirty="0" smtClean="0"/>
              <a:t>الإبلاغ </a:t>
            </a:r>
            <a:r>
              <a:rPr lang="ar-EG" sz="2400" dirty="0"/>
              <a:t>عن الاختراقات: يتعين على الشركات إبلاغ السلطات والأفراد في حال حدوث اختراق للبيانات خلال 72 ساعة</a:t>
            </a:r>
            <a:r>
              <a:rPr lang="ar-EG" sz="2400" b="1" dirty="0" smtClean="0">
                <a:solidFill>
                  <a:srgbClr val="C00000"/>
                </a:solidFill>
                <a:highlight>
                  <a:srgbClr val="FFFF00"/>
                </a:highlight>
                <a:latin typeface="Alexandria" charset="0"/>
                <a:cs typeface="Alexandria" charset="0"/>
              </a:rPr>
              <a:t>.</a:t>
            </a:r>
          </a:p>
          <a:p>
            <a:pPr marL="342900" indent="-342900" algn="just" rtl="1">
              <a:buFont typeface="Arial" panose="020B0604020202020204" pitchFamily="34" charset="0"/>
              <a:buChar char="•"/>
            </a:pPr>
            <a:r>
              <a:rPr lang="ar-EG" sz="2400" b="1" dirty="0"/>
              <a:t>مراقبة البيانات عبر الحدود</a:t>
            </a:r>
            <a:r>
              <a:rPr lang="ar-EG" sz="2400" dirty="0"/>
              <a:t>: ينظم </a:t>
            </a:r>
            <a:r>
              <a:rPr lang="en-MY" sz="2400" dirty="0" err="1"/>
              <a:t>GDPR</a:t>
            </a:r>
            <a:r>
              <a:rPr lang="en-MY" sz="2400" dirty="0"/>
              <a:t> </a:t>
            </a:r>
            <a:r>
              <a:rPr lang="ar-EG" sz="2400" dirty="0"/>
              <a:t>نقل البيانات الشخصية خارج الاتحاد الأوروبي ويشترط ضمانات معينة لحمايتها.</a:t>
            </a:r>
            <a:endParaRPr lang="en-MY" sz="24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8546ED0A-F8A7-D250-0E00-FBCD9F5DB48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133803" y="3001354"/>
            <a:ext cx="2619375" cy="1743075"/>
          </a:xfrm>
          <a:prstGeom prst="rect">
            <a:avLst/>
          </a:prstGeom>
        </p:spPr>
      </p:pic>
    </p:spTree>
    <p:extLst>
      <p:ext uri="{BB962C8B-B14F-4D97-AF65-F5344CB8AC3E}">
        <p14:creationId xmlns:p14="http://schemas.microsoft.com/office/powerpoint/2010/main" val="30095133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B7C9F8C-999B-5303-543F-D23D4FA963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9D5B7271-56ED-6F41-1954-B19640E8CE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F358146-2C56-60C0-AD7A-54457023B753}"/>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BD7010C-ECD8-0763-C014-BAB3C91AEECB}"/>
              </a:ext>
            </a:extLst>
          </p:cNvPr>
          <p:cNvSpPr/>
          <p:nvPr/>
        </p:nvSpPr>
        <p:spPr>
          <a:xfrm>
            <a:off x="876977" y="1135975"/>
            <a:ext cx="9922203"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الاقتصاد السلوكي</a:t>
            </a:r>
            <a:endParaRPr lang="ar-SA" dirty="0"/>
          </a:p>
        </p:txBody>
      </p:sp>
      <p:pic>
        <p:nvPicPr>
          <p:cNvPr id="5" name="Graphic 21">
            <a:extLst>
              <a:ext uri="{FF2B5EF4-FFF2-40B4-BE49-F238E27FC236}">
                <a16:creationId xmlns:a16="http://schemas.microsoft.com/office/drawing/2014/main" xmlns="" id="{2A71AA6E-D5CD-BABD-4A2F-64A895D50A4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350B32A7-AC7F-8EF7-28C1-23ACB343FEC2}"/>
              </a:ext>
            </a:extLst>
          </p:cNvPr>
          <p:cNvSpPr txBox="1"/>
          <p:nvPr/>
        </p:nvSpPr>
        <p:spPr>
          <a:xfrm>
            <a:off x="0" y="1250601"/>
            <a:ext cx="10654389" cy="523220"/>
          </a:xfrm>
          <a:prstGeom prst="rect">
            <a:avLst/>
          </a:prstGeom>
          <a:noFill/>
        </p:spPr>
        <p:txBody>
          <a:bodyPr wrap="square" rtlCol="0">
            <a:spAutoFit/>
          </a:bodyPr>
          <a:lstStyle/>
          <a:p>
            <a:pPr lvl="0" algn="r" rtl="1"/>
            <a:r>
              <a:rPr lang="ar-JO" sz="2800" b="1" dirty="0">
                <a:solidFill>
                  <a:srgbClr val="C00000"/>
                </a:solidFill>
                <a:latin typeface="Calibri" panose="020F0502020204030204" pitchFamily="34" charset="0"/>
                <a:cs typeface="Calibri" panose="020F0502020204030204" pitchFamily="34" charset="0"/>
              </a:rPr>
              <a:t>2</a:t>
            </a:r>
            <a:r>
              <a:rPr lang="ar-EG" sz="2800" b="1" dirty="0">
                <a:solidFill>
                  <a:srgbClr val="C00000"/>
                </a:solidFill>
                <a:latin typeface="Calibri" panose="020F0502020204030204" pitchFamily="34" charset="0"/>
                <a:cs typeface="Calibri" panose="020F0502020204030204" pitchFamily="34" charset="0"/>
              </a:rPr>
              <a:t>. </a:t>
            </a:r>
            <a:r>
              <a:rPr lang="ar-EG" sz="2800" b="1" dirty="0" smtClean="0">
                <a:solidFill>
                  <a:srgbClr val="C00000"/>
                </a:solidFill>
                <a:latin typeface="Calibri" panose="020F0502020204030204" pitchFamily="34" charset="0"/>
                <a:cs typeface="Calibri" panose="020F0502020204030204" pitchFamily="34" charset="0"/>
              </a:rPr>
              <a:t>قانون </a:t>
            </a:r>
            <a:r>
              <a:rPr lang="ar-EG" sz="2800" b="1" dirty="0">
                <a:solidFill>
                  <a:srgbClr val="C00000"/>
                </a:solidFill>
                <a:latin typeface="Calibri" panose="020F0502020204030204" pitchFamily="34" charset="0"/>
                <a:cs typeface="Calibri" panose="020F0502020204030204" pitchFamily="34" charset="0"/>
              </a:rPr>
              <a:t>حماية الخصوصية في كاليفورنيا (</a:t>
            </a:r>
            <a:r>
              <a:rPr lang="en-MY" sz="2800" b="1" dirty="0" err="1">
                <a:solidFill>
                  <a:srgbClr val="C00000"/>
                </a:solidFill>
                <a:latin typeface="Calibri" panose="020F0502020204030204" pitchFamily="34" charset="0"/>
                <a:cs typeface="Calibri" panose="020F0502020204030204" pitchFamily="34" charset="0"/>
              </a:rPr>
              <a:t>CCPA</a:t>
            </a:r>
            <a:r>
              <a:rPr lang="en-MY" sz="2800" b="1" dirty="0">
                <a:solidFill>
                  <a:srgbClr val="C00000"/>
                </a:solidFill>
                <a:latin typeface="Calibri" panose="020F0502020204030204" pitchFamily="34" charset="0"/>
                <a:cs typeface="Calibri" panose="020F0502020204030204" pitchFamily="34" charset="0"/>
              </a:rPr>
              <a:t>) - </a:t>
            </a:r>
            <a:r>
              <a:rPr lang="ar-EG" sz="2800" b="1" dirty="0">
                <a:solidFill>
                  <a:srgbClr val="C00000"/>
                </a:solidFill>
                <a:latin typeface="Calibri" panose="020F0502020204030204" pitchFamily="34" charset="0"/>
                <a:cs typeface="Calibri" panose="020F0502020204030204" pitchFamily="34" charset="0"/>
              </a:rPr>
              <a:t>الولايات المتحدة</a:t>
            </a:r>
          </a:p>
        </p:txBody>
      </p:sp>
      <p:sp>
        <p:nvSpPr>
          <p:cNvPr id="4" name="TextBox 3">
            <a:extLst>
              <a:ext uri="{FF2B5EF4-FFF2-40B4-BE49-F238E27FC236}">
                <a16:creationId xmlns:a16="http://schemas.microsoft.com/office/drawing/2014/main" xmlns="" id="{3D78B83A-13A7-7F1D-EE09-D7604E5F5362}"/>
              </a:ext>
            </a:extLst>
          </p:cNvPr>
          <p:cNvSpPr txBox="1"/>
          <p:nvPr/>
        </p:nvSpPr>
        <p:spPr>
          <a:xfrm>
            <a:off x="1939636" y="1687333"/>
            <a:ext cx="8714753" cy="4893647"/>
          </a:xfrm>
          <a:prstGeom prst="rect">
            <a:avLst/>
          </a:prstGeom>
          <a:noFill/>
        </p:spPr>
        <p:txBody>
          <a:bodyPr wrap="square" rtlCol="0">
            <a:spAutoFit/>
          </a:bodyPr>
          <a:lstStyle/>
          <a:p>
            <a:pPr marL="342900" indent="-342900" algn="r" rtl="1">
              <a:buFont typeface="Arial" panose="020B0604020202020204" pitchFamily="34" charset="0"/>
              <a:buChar char="•"/>
            </a:pPr>
            <a:r>
              <a:rPr lang="ar-EG" sz="2400" b="1" dirty="0"/>
              <a:t>التعريف: </a:t>
            </a:r>
            <a:r>
              <a:rPr lang="ar-EG" sz="2400" dirty="0"/>
              <a:t>يعد قانون </a:t>
            </a:r>
            <a:r>
              <a:rPr lang="en-MY" sz="2400" dirty="0" err="1"/>
              <a:t>CCPA</a:t>
            </a:r>
            <a:r>
              <a:rPr lang="en-MY" sz="2400" dirty="0"/>
              <a:t> </a:t>
            </a:r>
            <a:r>
              <a:rPr lang="ar-EG" sz="2400" dirty="0"/>
              <a:t>من أبرز قوانين حماية البيانات في الولايات المتحدة، وتُطبق في ولاية كاليفورنيا</a:t>
            </a:r>
            <a:r>
              <a:rPr lang="ar-EG" sz="2400" dirty="0" smtClean="0"/>
              <a:t>.</a:t>
            </a:r>
          </a:p>
          <a:p>
            <a:pPr marL="342900" indent="-342900" algn="r" rtl="1">
              <a:buFont typeface="Arial" panose="020B0604020202020204" pitchFamily="34" charset="0"/>
              <a:buChar char="•"/>
            </a:pPr>
            <a:endParaRPr lang="ar-EG" sz="2400" dirty="0" smtClean="0"/>
          </a:p>
          <a:p>
            <a:pPr marL="342900" indent="-342900" algn="r" rtl="1">
              <a:buFont typeface="Arial" panose="020B0604020202020204" pitchFamily="34" charset="0"/>
              <a:buChar char="•"/>
            </a:pPr>
            <a:r>
              <a:rPr lang="ar-EG" sz="2400" dirty="0" smtClean="0"/>
              <a:t> </a:t>
            </a:r>
            <a:r>
              <a:rPr lang="ar-EG" sz="2400" b="1" dirty="0"/>
              <a:t>المتطلبات: الحق في المعرفة: </a:t>
            </a:r>
            <a:r>
              <a:rPr lang="ar-EG" sz="2400" dirty="0"/>
              <a:t>يجب على الشركات الإفصاح عن كيفية جمع واستخدام ومشاركة البيانات الشخصية للمستهلكين. </a:t>
            </a:r>
            <a:endParaRPr lang="ar-EG" sz="2400" dirty="0" smtClean="0"/>
          </a:p>
          <a:p>
            <a:pPr marL="342900" indent="-342900" algn="r" rtl="1">
              <a:buFont typeface="Arial" panose="020B0604020202020204" pitchFamily="34" charset="0"/>
              <a:buChar char="•"/>
            </a:pPr>
            <a:r>
              <a:rPr lang="ar-EG" sz="2400" b="1" dirty="0" smtClean="0"/>
              <a:t>الحق </a:t>
            </a:r>
            <a:r>
              <a:rPr lang="ar-EG" sz="2400" b="1" dirty="0"/>
              <a:t>في الوصول إلى البيانات: </a:t>
            </a:r>
            <a:r>
              <a:rPr lang="ar-EG" sz="2400" dirty="0"/>
              <a:t>يحق للمستهلكين طلب نسخة من بياناتهم الشخصية التي تجمعها الشركات. </a:t>
            </a:r>
            <a:endParaRPr lang="ar-EG" sz="2400" dirty="0" smtClean="0"/>
          </a:p>
          <a:p>
            <a:pPr marL="342900" indent="-342900" algn="r" rtl="1">
              <a:buFont typeface="Arial" panose="020B0604020202020204" pitchFamily="34" charset="0"/>
              <a:buChar char="•"/>
            </a:pPr>
            <a:r>
              <a:rPr lang="ar-EG" sz="2400" b="1" dirty="0" smtClean="0"/>
              <a:t>الحق </a:t>
            </a:r>
            <a:r>
              <a:rPr lang="ar-EG" sz="2400" b="1" dirty="0"/>
              <a:t>في الحذف</a:t>
            </a:r>
            <a:r>
              <a:rPr lang="ar-EG" sz="2400" dirty="0"/>
              <a:t>: يحق للمستهلكين طلب حذف بياناتهم الشخصية التي تحتفظ بها الشركات</a:t>
            </a:r>
            <a:r>
              <a:rPr lang="ar-EG" sz="2400" dirty="0" smtClean="0"/>
              <a:t>.</a:t>
            </a:r>
          </a:p>
          <a:p>
            <a:pPr marL="342900" indent="-342900" algn="r" rtl="1">
              <a:buFont typeface="Arial" panose="020B0604020202020204" pitchFamily="34" charset="0"/>
              <a:buChar char="•"/>
            </a:pPr>
            <a:r>
              <a:rPr lang="ar-EG" sz="2400" dirty="0" smtClean="0"/>
              <a:t> </a:t>
            </a:r>
            <a:r>
              <a:rPr lang="ar-EG" sz="2400" b="1" dirty="0"/>
              <a:t>عدم التمييز</a:t>
            </a:r>
            <a:r>
              <a:rPr lang="ar-EG" sz="2400" dirty="0"/>
              <a:t>: لا يجوز للشركات التمييز ضد الأفراد الذين يمارسون حقوقهم بموجب </a:t>
            </a:r>
            <a:r>
              <a:rPr lang="en-MY" sz="2400" dirty="0" err="1" smtClean="0"/>
              <a:t>CCPA</a:t>
            </a:r>
            <a:r>
              <a:rPr lang="en-MY" sz="2400" dirty="0"/>
              <a:t>. </a:t>
            </a:r>
            <a:endParaRPr lang="ar-EG" sz="2400" dirty="0" smtClean="0"/>
          </a:p>
          <a:p>
            <a:pPr marL="342900" indent="-342900" algn="r" rtl="1">
              <a:buFont typeface="Arial" panose="020B0604020202020204" pitchFamily="34" charset="0"/>
              <a:buChar char="•"/>
            </a:pPr>
            <a:r>
              <a:rPr lang="ar-EG" sz="2400" b="1" dirty="0"/>
              <a:t>حق المعاملة العادلة: </a:t>
            </a:r>
            <a:r>
              <a:rPr lang="ar-EG" sz="2400" dirty="0"/>
              <a:t>يمكن للمستهلكين منع بيع بياناتهم الشخصية</a:t>
            </a:r>
            <a:r>
              <a:rPr lang="ar-EG" sz="2400" dirty="0" smtClean="0">
                <a:solidFill>
                  <a:srgbClr val="C00000"/>
                </a:solidFill>
                <a:highlight>
                  <a:srgbClr val="FFFF00"/>
                </a:highlight>
                <a:latin typeface="Alexandria" charset="0"/>
                <a:cs typeface="Alexandria" charset="0"/>
              </a:rPr>
              <a:t>.</a:t>
            </a:r>
          </a:p>
          <a:p>
            <a:pPr marL="342900" indent="-342900" rtl="1">
              <a:buFont typeface="Arial" panose="020B0604020202020204" pitchFamily="34" charset="0"/>
              <a:buChar char="•"/>
            </a:pPr>
            <a:r>
              <a:rPr lang="en-MY" sz="2400" dirty="0">
                <a:solidFill>
                  <a:srgbClr val="00AEEF"/>
                </a:solidFill>
                <a:latin typeface="Alexandria" charset="0"/>
                <a:cs typeface="Alexandria" charset="0"/>
              </a:rPr>
              <a:t>https://</a:t>
            </a:r>
            <a:r>
              <a:rPr lang="en-MY" sz="2400" dirty="0" err="1">
                <a:solidFill>
                  <a:srgbClr val="00AEEF"/>
                </a:solidFill>
                <a:latin typeface="Alexandria" charset="0"/>
                <a:cs typeface="Alexandria" charset="0"/>
              </a:rPr>
              <a:t>oag.ca.gov</a:t>
            </a:r>
            <a:r>
              <a:rPr lang="en-MY" sz="2400" dirty="0">
                <a:solidFill>
                  <a:srgbClr val="00AEEF"/>
                </a:solidFill>
                <a:latin typeface="Alexandria" charset="0"/>
                <a:cs typeface="Alexandria" charset="0"/>
              </a:rPr>
              <a:t>/privacy/</a:t>
            </a:r>
            <a:r>
              <a:rPr lang="en-MY" sz="2400" dirty="0" err="1">
                <a:solidFill>
                  <a:srgbClr val="00AEEF"/>
                </a:solidFill>
                <a:latin typeface="Alexandria" charset="0"/>
                <a:cs typeface="Alexandria" charset="0"/>
              </a:rPr>
              <a:t>ccpa</a:t>
            </a:r>
            <a:endParaRPr lang="en-MY" sz="2400" dirty="0">
              <a:solidFill>
                <a:srgbClr val="00AEEF"/>
              </a:solidFill>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825CF74E-FB07-66E3-8C7E-77FD3BFA3AFC}"/>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a:stretch>
            <a:fillRect/>
          </a:stretch>
        </p:blipFill>
        <p:spPr>
          <a:xfrm>
            <a:off x="-182089" y="3334056"/>
            <a:ext cx="2218707" cy="1600200"/>
          </a:xfrm>
          <a:prstGeom prst="rect">
            <a:avLst/>
          </a:prstGeom>
        </p:spPr>
      </p:pic>
    </p:spTree>
    <p:extLst>
      <p:ext uri="{BB962C8B-B14F-4D97-AF65-F5344CB8AC3E}">
        <p14:creationId xmlns:p14="http://schemas.microsoft.com/office/powerpoint/2010/main" val="3681339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C03844A-69FD-56EB-CC30-7C17E381E4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02F146F5-E37E-742D-D73D-EFF571DBFA5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15EE3678-472E-C14C-CE44-B33F9CB2A4E8}"/>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177609A5-BFD8-2F2F-F802-A751A8028F2F}"/>
              </a:ext>
            </a:extLst>
          </p:cNvPr>
          <p:cNvSpPr/>
          <p:nvPr/>
        </p:nvSpPr>
        <p:spPr>
          <a:xfrm>
            <a:off x="876977" y="1135975"/>
            <a:ext cx="9922203"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E3CEE105-A87B-B7DB-D3BC-9B27418737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40BF9D00-3CFA-C6A9-AA7B-16901A3F4986}"/>
              </a:ext>
            </a:extLst>
          </p:cNvPr>
          <p:cNvSpPr txBox="1"/>
          <p:nvPr/>
        </p:nvSpPr>
        <p:spPr>
          <a:xfrm>
            <a:off x="0" y="1250601"/>
            <a:ext cx="10654389" cy="523220"/>
          </a:xfrm>
          <a:prstGeom prst="rect">
            <a:avLst/>
          </a:prstGeom>
          <a:noFill/>
        </p:spPr>
        <p:txBody>
          <a:bodyPr wrap="square" rtlCol="0">
            <a:spAutoFit/>
          </a:bodyPr>
          <a:lstStyle/>
          <a:p>
            <a:pPr lvl="0" algn="r" rtl="1"/>
            <a:r>
              <a:rPr lang="ar-EG" sz="2800" b="1" dirty="0">
                <a:solidFill>
                  <a:srgbClr val="C00000"/>
                </a:solidFill>
                <a:latin typeface="Calibri" panose="020F0502020204030204" pitchFamily="34" charset="0"/>
                <a:cs typeface="Calibri" panose="020F0502020204030204" pitchFamily="34" charset="0"/>
              </a:rPr>
              <a:t>3. </a:t>
            </a:r>
            <a:r>
              <a:rPr lang="ar-EG" sz="2800" b="1" dirty="0" smtClean="0">
                <a:solidFill>
                  <a:srgbClr val="C00000"/>
                </a:solidFill>
                <a:latin typeface="Calibri" panose="020F0502020204030204" pitchFamily="34" charset="0"/>
                <a:cs typeface="Calibri" panose="020F0502020204030204" pitchFamily="34" charset="0"/>
              </a:rPr>
              <a:t>قانون </a:t>
            </a:r>
            <a:r>
              <a:rPr lang="ar-EG" sz="2800" b="1" dirty="0">
                <a:solidFill>
                  <a:srgbClr val="C00000"/>
                </a:solidFill>
                <a:latin typeface="Calibri" panose="020F0502020204030204" pitchFamily="34" charset="0"/>
                <a:cs typeface="Calibri" panose="020F0502020204030204" pitchFamily="34" charset="0"/>
              </a:rPr>
              <a:t>حماية البيانات الشخصية في البرازيل (</a:t>
            </a:r>
            <a:r>
              <a:rPr lang="en-MY" sz="2800" b="1" dirty="0" err="1" smtClean="0">
                <a:solidFill>
                  <a:srgbClr val="C00000"/>
                </a:solidFill>
                <a:latin typeface="Calibri" panose="020F0502020204030204" pitchFamily="34" charset="0"/>
                <a:cs typeface="Calibri" panose="020F0502020204030204" pitchFamily="34" charset="0"/>
              </a:rPr>
              <a:t>LGPD</a:t>
            </a:r>
            <a:r>
              <a:rPr lang="ar-EG" sz="2800" b="1" dirty="0" smtClean="0">
                <a:solidFill>
                  <a:srgbClr val="C00000"/>
                </a:solidFill>
                <a:latin typeface="Calibri" panose="020F0502020204030204" pitchFamily="34" charset="0"/>
                <a:cs typeface="Calibri" panose="020F0502020204030204" pitchFamily="34" charset="0"/>
              </a:rPr>
              <a:t>) </a:t>
            </a:r>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2521102C-600E-AC61-6555-3BCB8EE7F538}"/>
              </a:ext>
            </a:extLst>
          </p:cNvPr>
          <p:cNvSpPr txBox="1"/>
          <p:nvPr/>
        </p:nvSpPr>
        <p:spPr>
          <a:xfrm>
            <a:off x="2158186" y="1868553"/>
            <a:ext cx="8496203" cy="4062651"/>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b="1" dirty="0"/>
              <a:t>التعريف: </a:t>
            </a:r>
            <a:r>
              <a:rPr lang="ar-EG" sz="2400" dirty="0"/>
              <a:t>يُعتبر </a:t>
            </a:r>
            <a:r>
              <a:rPr lang="en-MY" sz="2400" dirty="0" err="1"/>
              <a:t>LGPD</a:t>
            </a:r>
            <a:r>
              <a:rPr lang="en-MY" sz="2400" dirty="0"/>
              <a:t> </a:t>
            </a:r>
            <a:r>
              <a:rPr lang="ar-EG" sz="2400" dirty="0"/>
              <a:t>مشابهًا للـ </a:t>
            </a:r>
            <a:r>
              <a:rPr lang="en-MY" sz="2400" dirty="0" err="1"/>
              <a:t>GDPR</a:t>
            </a:r>
            <a:r>
              <a:rPr lang="en-MY" sz="2400" dirty="0"/>
              <a:t>، </a:t>
            </a:r>
            <a:r>
              <a:rPr lang="ar-EG" sz="2400" dirty="0"/>
              <a:t>وهو قانون حماية البيانات الذي تم تطبيقه في البرازيل في 2020.</a:t>
            </a:r>
          </a:p>
          <a:p>
            <a:pPr marL="285750" indent="-285750" algn="just" rtl="1">
              <a:buFont typeface="Arial" panose="020B0604020202020204" pitchFamily="34" charset="0"/>
              <a:buChar char="•"/>
            </a:pPr>
            <a:r>
              <a:rPr lang="ar-EG" sz="2400" b="1" dirty="0"/>
              <a:t> المتطلبات: </a:t>
            </a:r>
            <a:r>
              <a:rPr lang="ar-EG" sz="2400" dirty="0"/>
              <a:t>الموافقة: يتعين على الشركات الحصول على موافقة الأفراد قبل جمع أو معالجة بياناتهم الشخصية. </a:t>
            </a:r>
            <a:endParaRPr lang="ar-EG" sz="2400" dirty="0" smtClean="0"/>
          </a:p>
          <a:p>
            <a:pPr marL="285750" indent="-285750" algn="just" rtl="1">
              <a:buFont typeface="Arial" panose="020B0604020202020204" pitchFamily="34" charset="0"/>
              <a:buChar char="•"/>
            </a:pPr>
            <a:r>
              <a:rPr lang="ar-EG" sz="2400" b="1" dirty="0" smtClean="0"/>
              <a:t>الشفافية</a:t>
            </a:r>
            <a:r>
              <a:rPr lang="ar-EG" sz="2400" b="1" dirty="0"/>
              <a:t>: </a:t>
            </a:r>
            <a:r>
              <a:rPr lang="ar-EG" sz="2400" dirty="0"/>
              <a:t>يجب أن تكون الشركات شفافة بشأن كيفية معالجة بيانات الأفراد. </a:t>
            </a:r>
            <a:endParaRPr lang="ar-EG" sz="2400" dirty="0" smtClean="0"/>
          </a:p>
          <a:p>
            <a:pPr marL="285750" indent="-285750" algn="just" rtl="1">
              <a:buFont typeface="Arial" panose="020B0604020202020204" pitchFamily="34" charset="0"/>
              <a:buChar char="•"/>
            </a:pPr>
            <a:endParaRPr lang="ar-EG" sz="2400" dirty="0" smtClean="0"/>
          </a:p>
          <a:p>
            <a:pPr marL="285750" indent="-285750" algn="just" rtl="1">
              <a:buFont typeface="Arial" panose="020B0604020202020204" pitchFamily="34" charset="0"/>
              <a:buChar char="•"/>
            </a:pPr>
            <a:r>
              <a:rPr lang="ar-EG" sz="2400" b="1" dirty="0" smtClean="0"/>
              <a:t>الحق </a:t>
            </a:r>
            <a:r>
              <a:rPr lang="ar-EG" sz="2400" b="1" dirty="0"/>
              <a:t>في التصحيح والحذف: </a:t>
            </a:r>
            <a:r>
              <a:rPr lang="ar-EG" sz="2400" dirty="0"/>
              <a:t>يحق للأفراد تعديل أو حذف بياناتهم الشخصية. </a:t>
            </a:r>
            <a:endParaRPr lang="ar-EG" sz="2400" dirty="0" smtClean="0"/>
          </a:p>
          <a:p>
            <a:pPr marL="285750" indent="-285750" algn="just" rtl="1">
              <a:buFont typeface="Arial" panose="020B0604020202020204" pitchFamily="34" charset="0"/>
              <a:buChar char="•"/>
            </a:pPr>
            <a:endParaRPr lang="ar-EG" sz="2400" dirty="0" smtClean="0"/>
          </a:p>
          <a:p>
            <a:pPr marL="285750" indent="-285750" algn="just" rtl="1">
              <a:buFont typeface="Arial" panose="020B0604020202020204" pitchFamily="34" charset="0"/>
              <a:buChar char="•"/>
            </a:pPr>
            <a:r>
              <a:rPr lang="ar-EG" sz="2400" b="1" dirty="0" smtClean="0"/>
              <a:t>الإبلاغ </a:t>
            </a:r>
            <a:r>
              <a:rPr lang="ar-EG" sz="2400" b="1" dirty="0"/>
              <a:t>عن الانتهاكات: </a:t>
            </a:r>
            <a:r>
              <a:rPr lang="ar-EG" sz="2400" dirty="0"/>
              <a:t>يجب على الشركات إبلاغ السلطات والضحية في حال حدوث اختراق للبيانات </a:t>
            </a:r>
            <a:r>
              <a:rPr lang="ar-EG" sz="2400" dirty="0" smtClean="0"/>
              <a:t>الشخصية</a:t>
            </a:r>
            <a:r>
              <a:rPr lang="ar-EG" sz="2400" dirty="0" smtClean="0">
                <a:solidFill>
                  <a:srgbClr val="C00000"/>
                </a:solidFill>
                <a:highlight>
                  <a:srgbClr val="FFFF00"/>
                </a:highlight>
                <a:latin typeface="Alexandria" charset="0"/>
              </a:rPr>
              <a:t>.</a:t>
            </a:r>
          </a:p>
          <a:p>
            <a:pPr marL="285750" indent="-285750" rtl="1">
              <a:buFont typeface="Arial" panose="020B0604020202020204" pitchFamily="34" charset="0"/>
              <a:buChar char="•"/>
            </a:pPr>
            <a:r>
              <a:rPr lang="en-MY" dirty="0">
                <a:solidFill>
                  <a:srgbClr val="00AEEF"/>
                </a:solidFill>
                <a:latin typeface="Alexandria" charset="0"/>
                <a:cs typeface="Alexandria" charset="0"/>
              </a:rPr>
              <a:t>https://</a:t>
            </a:r>
            <a:r>
              <a:rPr lang="en-MY" dirty="0" err="1">
                <a:solidFill>
                  <a:srgbClr val="00AEEF"/>
                </a:solidFill>
                <a:latin typeface="Alexandria" charset="0"/>
                <a:cs typeface="Alexandria" charset="0"/>
              </a:rPr>
              <a:t>lgpd-brazil.info</a:t>
            </a:r>
            <a:r>
              <a:rPr lang="en-MY" dirty="0">
                <a:solidFill>
                  <a:srgbClr val="00AEEF"/>
                </a:solidFill>
                <a:latin typeface="Alexandria" charset="0"/>
                <a:cs typeface="Alexandria" charset="0"/>
              </a:rPr>
              <a:t>/</a:t>
            </a:r>
            <a:endParaRPr lang="ar-EG" sz="1800" dirty="0">
              <a:solidFill>
                <a:srgbClr val="00AEEF"/>
              </a:solidFill>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19074D3E-EBC2-6960-125C-4F741BD43530}"/>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a:stretch>
            <a:fillRect/>
          </a:stretch>
        </p:blipFill>
        <p:spPr>
          <a:xfrm>
            <a:off x="-292928" y="4704523"/>
            <a:ext cx="2306323" cy="1543050"/>
          </a:xfrm>
          <a:prstGeom prst="rect">
            <a:avLst/>
          </a:prstGeom>
        </p:spPr>
      </p:pic>
    </p:spTree>
    <p:extLst>
      <p:ext uri="{BB962C8B-B14F-4D97-AF65-F5344CB8AC3E}">
        <p14:creationId xmlns:p14="http://schemas.microsoft.com/office/powerpoint/2010/main" val="7234417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E6E05F0-6C04-89AB-7434-43B94252D4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BCCB6E-423F-C975-22FA-9228218A942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B567845-2EF7-9043-1AEA-02417CC93934}"/>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C03C744-6294-885A-3007-8EA09454334D}"/>
              </a:ext>
            </a:extLst>
          </p:cNvPr>
          <p:cNvSpPr/>
          <p:nvPr/>
        </p:nvSpPr>
        <p:spPr>
          <a:xfrm>
            <a:off x="876977" y="1135975"/>
            <a:ext cx="9922203"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mtClean="0"/>
              <a:t>الاقتصاد السلوكي</a:t>
            </a:r>
            <a:endParaRPr lang="ar-SA" dirty="0"/>
          </a:p>
        </p:txBody>
      </p:sp>
      <p:pic>
        <p:nvPicPr>
          <p:cNvPr id="5" name="Graphic 21">
            <a:extLst>
              <a:ext uri="{FF2B5EF4-FFF2-40B4-BE49-F238E27FC236}">
                <a16:creationId xmlns:a16="http://schemas.microsoft.com/office/drawing/2014/main" xmlns="" id="{749B3F76-A82D-E6A6-DC1D-7FF4E2763E5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A9519298-AC7A-D372-5F77-36269C2219E6}"/>
              </a:ext>
            </a:extLst>
          </p:cNvPr>
          <p:cNvSpPr txBox="1"/>
          <p:nvPr/>
        </p:nvSpPr>
        <p:spPr>
          <a:xfrm>
            <a:off x="0" y="1250601"/>
            <a:ext cx="10654389" cy="954107"/>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3. </a:t>
            </a:r>
            <a:r>
              <a:rPr lang="ar-EG" sz="2800" b="1" dirty="0">
                <a:solidFill>
                  <a:srgbClr val="C00000"/>
                </a:solidFill>
                <a:latin typeface="Calibri" panose="020F0502020204030204" pitchFamily="34" charset="0"/>
                <a:cs typeface="Calibri" panose="020F0502020204030204" pitchFamily="34" charset="0"/>
              </a:rPr>
              <a:t>قانون الخصوصية وحماية البيانات في كندا (</a:t>
            </a:r>
            <a:r>
              <a:rPr lang="en-MY" sz="2800" b="1" dirty="0" err="1">
                <a:solidFill>
                  <a:srgbClr val="C00000"/>
                </a:solidFill>
                <a:latin typeface="Calibri" panose="020F0502020204030204" pitchFamily="34" charset="0"/>
                <a:cs typeface="Calibri" panose="020F0502020204030204" pitchFamily="34" charset="0"/>
              </a:rPr>
              <a:t>PIPEDA</a:t>
            </a:r>
            <a:r>
              <a:rPr lang="en-MY" sz="2800" b="1" dirty="0">
                <a:solidFill>
                  <a:srgbClr val="C00000"/>
                </a:solidFill>
                <a:latin typeface="Calibri" panose="020F0502020204030204" pitchFamily="34" charset="0"/>
                <a:cs typeface="Calibri" panose="020F0502020204030204" pitchFamily="34" charset="0"/>
              </a:rPr>
              <a:t>)</a:t>
            </a:r>
          </a:p>
          <a:p>
            <a:pPr lvl="0" algn="r" rtl="1"/>
            <a:endParaRPr lang="en-US"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4D11A51F-C27F-757B-89AB-F3EFD062D4AF}"/>
              </a:ext>
            </a:extLst>
          </p:cNvPr>
          <p:cNvSpPr txBox="1"/>
          <p:nvPr/>
        </p:nvSpPr>
        <p:spPr>
          <a:xfrm>
            <a:off x="2485571" y="1732946"/>
            <a:ext cx="8241213" cy="4339650"/>
          </a:xfrm>
          <a:prstGeom prst="rect">
            <a:avLst/>
          </a:prstGeom>
          <a:noFill/>
        </p:spPr>
        <p:txBody>
          <a:bodyPr wrap="square" rtlCol="0">
            <a:spAutoFit/>
          </a:bodyPr>
          <a:lstStyle/>
          <a:p>
            <a:pPr marL="285750" indent="-285750" algn="just" rtl="1">
              <a:buFont typeface="Arial" panose="020B0604020202020204" pitchFamily="34" charset="0"/>
              <a:buChar char="•"/>
            </a:pPr>
            <a:r>
              <a:rPr lang="ar-EG" sz="2400" dirty="0"/>
              <a:t> </a:t>
            </a:r>
            <a:r>
              <a:rPr lang="ar-EG" sz="2400" b="1" dirty="0"/>
              <a:t>التعريف: </a:t>
            </a:r>
            <a:r>
              <a:rPr lang="ar-EG" sz="2400" dirty="0"/>
              <a:t>قانون </a:t>
            </a:r>
            <a:r>
              <a:rPr lang="en-MY" sz="2400" dirty="0" err="1"/>
              <a:t>PIPEDA</a:t>
            </a:r>
            <a:r>
              <a:rPr lang="en-MY" sz="2400" dirty="0"/>
              <a:t> </a:t>
            </a:r>
            <a:r>
              <a:rPr lang="ar-EG" sz="2400" dirty="0"/>
              <a:t>هو القانون الكندي المعني بحماية الخصوصية الشخصية في القطاع الخاص</a:t>
            </a:r>
            <a:r>
              <a:rPr lang="ar-EG" sz="2400" dirty="0" smtClean="0"/>
              <a:t>.</a:t>
            </a:r>
          </a:p>
          <a:p>
            <a:pPr marL="285750" indent="-285750" algn="just" rtl="1">
              <a:buFont typeface="Arial" panose="020B0604020202020204" pitchFamily="34" charset="0"/>
              <a:buChar char="•"/>
            </a:pPr>
            <a:r>
              <a:rPr lang="ar-EG" sz="2400" dirty="0" smtClean="0"/>
              <a:t> </a:t>
            </a:r>
            <a:r>
              <a:rPr lang="ar-EG" sz="2400" b="1" dirty="0"/>
              <a:t>المتطلبات: الموافقة المعلنة: </a:t>
            </a:r>
            <a:r>
              <a:rPr lang="ar-EG" sz="2400" dirty="0"/>
              <a:t>يتعين على الشركات الحصول على موافقة الأفراد قبل جمع أو استخدام أو الكشف عن بياناتهم الشخصية</a:t>
            </a:r>
            <a:r>
              <a:rPr lang="ar-EG" sz="2400" dirty="0" smtClean="0"/>
              <a:t>.</a:t>
            </a:r>
          </a:p>
          <a:p>
            <a:pPr marL="285750" indent="-285750" algn="just" rtl="1">
              <a:buFont typeface="Arial" panose="020B0604020202020204" pitchFamily="34" charset="0"/>
              <a:buChar char="•"/>
            </a:pPr>
            <a:endParaRPr lang="ar-EG" sz="2400" dirty="0" smtClean="0"/>
          </a:p>
          <a:p>
            <a:pPr marL="285750" indent="-285750" algn="just" rtl="1">
              <a:buFont typeface="Arial" panose="020B0604020202020204" pitchFamily="34" charset="0"/>
              <a:buChar char="•"/>
            </a:pPr>
            <a:r>
              <a:rPr lang="ar-EG" sz="2400" b="1" dirty="0" smtClean="0"/>
              <a:t> </a:t>
            </a:r>
            <a:r>
              <a:rPr lang="ar-EG" sz="2400" b="1" dirty="0"/>
              <a:t>الحق في الوصول: </a:t>
            </a:r>
            <a:r>
              <a:rPr lang="ar-EG" sz="2400" dirty="0"/>
              <a:t>يحق للمستهلكين الوصول إلى بياناتهم الشخصية التي تحتفظ بها الشركات. </a:t>
            </a:r>
            <a:endParaRPr lang="ar-EG" sz="2400" dirty="0" smtClean="0"/>
          </a:p>
          <a:p>
            <a:pPr marL="285750" indent="-285750" algn="just" rtl="1">
              <a:buFont typeface="Arial" panose="020B0604020202020204" pitchFamily="34" charset="0"/>
              <a:buChar char="•"/>
            </a:pPr>
            <a:r>
              <a:rPr lang="ar-EG" sz="2400" b="1" dirty="0" smtClean="0"/>
              <a:t>الاحتفاظ </a:t>
            </a:r>
            <a:r>
              <a:rPr lang="ar-EG" sz="2400" b="1" dirty="0"/>
              <a:t>بالبيانات: </a:t>
            </a:r>
            <a:r>
              <a:rPr lang="ar-EG" sz="2400" dirty="0"/>
              <a:t>يجب على الشركات أن تحتفظ بالبيانات الشخصية فقط طالما كان ذلك ضروريًا للأغراض التي تم جمعها من أجلها</a:t>
            </a:r>
            <a:r>
              <a:rPr lang="ar-EG" sz="2400" dirty="0" smtClean="0">
                <a:solidFill>
                  <a:srgbClr val="C00000"/>
                </a:solidFill>
                <a:highlight>
                  <a:srgbClr val="FFFF00"/>
                </a:highlight>
                <a:latin typeface="Alexandria" charset="0"/>
                <a:cs typeface="Alexandria" charset="0"/>
              </a:rPr>
              <a:t>.</a:t>
            </a:r>
          </a:p>
          <a:p>
            <a:pPr marL="285750" indent="-285750" algn="just" rtl="1">
              <a:buFont typeface="Arial" panose="020B0604020202020204" pitchFamily="34" charset="0"/>
              <a:buChar char="•"/>
            </a:pPr>
            <a:endParaRPr lang="ar-EG" sz="2400" b="1" dirty="0">
              <a:solidFill>
                <a:srgbClr val="C00000"/>
              </a:solidFill>
              <a:highlight>
                <a:srgbClr val="FFFF00"/>
              </a:highlight>
              <a:latin typeface="Alexandria" charset="0"/>
              <a:cs typeface="Alexandria" charset="0"/>
            </a:endParaRPr>
          </a:p>
          <a:p>
            <a:pPr marL="285750" indent="-285750" rtl="1">
              <a:buFont typeface="Arial" panose="020B0604020202020204" pitchFamily="34" charset="0"/>
              <a:buChar char="•"/>
            </a:pPr>
            <a:r>
              <a:rPr lang="ar-EG" b="1" dirty="0" smtClean="0">
                <a:solidFill>
                  <a:srgbClr val="00AEEF"/>
                </a:solidFill>
                <a:latin typeface="Alexandria" charset="0"/>
                <a:cs typeface="Alexandria" charset="0"/>
              </a:rPr>
              <a:t> </a:t>
            </a:r>
            <a:r>
              <a:rPr lang="en-MY" sz="1200" b="1" dirty="0">
                <a:solidFill>
                  <a:srgbClr val="00AEEF"/>
                </a:solidFill>
                <a:latin typeface="Alexandria" charset="0"/>
                <a:cs typeface="Alexandria" charset="0"/>
              </a:rPr>
              <a:t>https://</a:t>
            </a:r>
            <a:r>
              <a:rPr lang="en-MY" sz="1200" b="1" dirty="0" err="1">
                <a:solidFill>
                  <a:srgbClr val="00AEEF"/>
                </a:solidFill>
                <a:latin typeface="Alexandria" charset="0"/>
                <a:cs typeface="Alexandria" charset="0"/>
              </a:rPr>
              <a:t>www.priv.gc.ca</a:t>
            </a:r>
            <a:r>
              <a:rPr lang="en-MY" sz="1200" b="1" dirty="0">
                <a:solidFill>
                  <a:srgbClr val="00AEEF"/>
                </a:solidFill>
                <a:latin typeface="Alexandria" charset="0"/>
                <a:cs typeface="Alexandria" charset="0"/>
              </a:rPr>
              <a:t>/en/privacy-topics/privacy-laws-in-</a:t>
            </a:r>
            <a:r>
              <a:rPr lang="en-MY" sz="1200" b="1" dirty="0" err="1">
                <a:solidFill>
                  <a:srgbClr val="00AEEF"/>
                </a:solidFill>
                <a:latin typeface="Alexandria" charset="0"/>
                <a:cs typeface="Alexandria" charset="0"/>
              </a:rPr>
              <a:t>canada</a:t>
            </a:r>
            <a:r>
              <a:rPr lang="en-MY" sz="1200" b="1" dirty="0">
                <a:solidFill>
                  <a:srgbClr val="00AEEF"/>
                </a:solidFill>
                <a:latin typeface="Alexandria" charset="0"/>
                <a:cs typeface="Alexandria" charset="0"/>
              </a:rPr>
              <a:t>/the-personal-information-protection-and-electronic-documents-act-pipeda</a:t>
            </a:r>
            <a:r>
              <a:rPr lang="en-MY" b="1" dirty="0">
                <a:solidFill>
                  <a:srgbClr val="00AEEF"/>
                </a:solidFill>
                <a:latin typeface="Alexandria" charset="0"/>
                <a:cs typeface="Alexandria" charset="0"/>
              </a:rPr>
              <a:t>/</a:t>
            </a:r>
            <a:endParaRPr lang="ar-EG" sz="1800" b="1" dirty="0">
              <a:solidFill>
                <a:srgbClr val="00AEEF"/>
              </a:solidFill>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B6E86865-D958-EB6E-D342-0FD2679790C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8" name="Picture 7"/>
          <p:cNvPicPr>
            <a:picLocks noChangeAspect="1"/>
          </p:cNvPicPr>
          <p:nvPr/>
        </p:nvPicPr>
        <p:blipFill>
          <a:blip r:embed="rId4"/>
          <a:stretch>
            <a:fillRect/>
          </a:stretch>
        </p:blipFill>
        <p:spPr>
          <a:xfrm>
            <a:off x="-208099" y="2374583"/>
            <a:ext cx="2452534" cy="2838450"/>
          </a:xfrm>
          <a:prstGeom prst="rect">
            <a:avLst/>
          </a:prstGeom>
        </p:spPr>
      </p:pic>
      <p:pic>
        <p:nvPicPr>
          <p:cNvPr id="9" name="Picture 8"/>
          <p:cNvPicPr>
            <a:picLocks noChangeAspect="1"/>
          </p:cNvPicPr>
          <p:nvPr/>
        </p:nvPicPr>
        <p:blipFill>
          <a:blip r:embed="rId5"/>
          <a:stretch>
            <a:fillRect/>
          </a:stretch>
        </p:blipFill>
        <p:spPr>
          <a:xfrm>
            <a:off x="-208098" y="5267778"/>
            <a:ext cx="2693670" cy="1223519"/>
          </a:xfrm>
          <a:prstGeom prst="rect">
            <a:avLst/>
          </a:prstGeom>
        </p:spPr>
      </p:pic>
    </p:spTree>
    <p:extLst>
      <p:ext uri="{BB962C8B-B14F-4D97-AF65-F5344CB8AC3E}">
        <p14:creationId xmlns:p14="http://schemas.microsoft.com/office/powerpoint/2010/main" val="96712945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0C54859-241E-1ECC-FE60-98F7C37C94E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4F5F52BB-0277-7593-50FB-13B78FC2EC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25586960-6876-7674-F7F5-EDD9FFDD0818}"/>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5553774-D206-C39B-0EDC-D6216B1517F2}"/>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BA2697F0-99E5-2B70-0520-D48E47794D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0622215-7A3B-600C-207D-CC871E4AF0DB}"/>
              </a:ext>
            </a:extLst>
          </p:cNvPr>
          <p:cNvSpPr txBox="1"/>
          <p:nvPr/>
        </p:nvSpPr>
        <p:spPr>
          <a:xfrm>
            <a:off x="1337690" y="1268171"/>
            <a:ext cx="9589016" cy="954107"/>
          </a:xfrm>
          <a:prstGeom prst="rect">
            <a:avLst/>
          </a:prstGeom>
          <a:noFill/>
        </p:spPr>
        <p:txBody>
          <a:bodyPr wrap="square" rtlCol="0">
            <a:spAutoFit/>
          </a:bodyPr>
          <a:lstStyle/>
          <a:p>
            <a:pPr algn="r" rtl="1"/>
            <a:r>
              <a:rPr lang="ar-JO" sz="2800" b="1" dirty="0">
                <a:solidFill>
                  <a:srgbClr val="C00000"/>
                </a:solidFill>
                <a:latin typeface="Calibri" panose="020F0502020204030204" pitchFamily="34" charset="0"/>
                <a:cs typeface="Calibri" panose="020F0502020204030204" pitchFamily="34" charset="0"/>
              </a:rPr>
              <a:t>4</a:t>
            </a:r>
            <a:r>
              <a:rPr lang="ar-EG" sz="2800" b="1" dirty="0">
                <a:solidFill>
                  <a:srgbClr val="C00000"/>
                </a:solidFill>
                <a:latin typeface="Calibri" panose="020F0502020204030204" pitchFamily="34" charset="0"/>
                <a:cs typeface="Calibri" panose="020F0502020204030204" pitchFamily="34" charset="0"/>
              </a:rPr>
              <a:t>. قانون حماية خصوصية الأطفال على الإنترنت (</a:t>
            </a:r>
            <a:r>
              <a:rPr lang="en-MY" sz="2800" b="1" dirty="0" err="1">
                <a:solidFill>
                  <a:srgbClr val="C00000"/>
                </a:solidFill>
                <a:latin typeface="Calibri" panose="020F0502020204030204" pitchFamily="34" charset="0"/>
                <a:cs typeface="Calibri" panose="020F0502020204030204" pitchFamily="34" charset="0"/>
              </a:rPr>
              <a:t>COPPA</a:t>
            </a:r>
            <a:r>
              <a:rPr lang="en-MY" sz="2800" b="1" dirty="0">
                <a:solidFill>
                  <a:srgbClr val="C00000"/>
                </a:solidFill>
                <a:latin typeface="Calibri" panose="020F0502020204030204" pitchFamily="34" charset="0"/>
                <a:cs typeface="Calibri" panose="020F0502020204030204" pitchFamily="34" charset="0"/>
              </a:rPr>
              <a:t>) - </a:t>
            </a:r>
            <a:r>
              <a:rPr lang="ar-EG" sz="2800" b="1" dirty="0">
                <a:solidFill>
                  <a:srgbClr val="C00000"/>
                </a:solidFill>
                <a:latin typeface="Calibri" panose="020F0502020204030204" pitchFamily="34" charset="0"/>
                <a:cs typeface="Calibri" panose="020F0502020204030204" pitchFamily="34" charset="0"/>
              </a:rPr>
              <a:t>الولايات المتحدة؟</a:t>
            </a:r>
          </a:p>
        </p:txBody>
      </p:sp>
      <p:sp>
        <p:nvSpPr>
          <p:cNvPr id="4" name="TextBox 3">
            <a:extLst>
              <a:ext uri="{FF2B5EF4-FFF2-40B4-BE49-F238E27FC236}">
                <a16:creationId xmlns:a16="http://schemas.microsoft.com/office/drawing/2014/main" xmlns="" id="{C7B1074C-8A56-3732-3519-F3C5CDE69538}"/>
              </a:ext>
            </a:extLst>
          </p:cNvPr>
          <p:cNvSpPr txBox="1"/>
          <p:nvPr/>
        </p:nvSpPr>
        <p:spPr>
          <a:xfrm>
            <a:off x="2978726" y="2370870"/>
            <a:ext cx="7853781" cy="3046988"/>
          </a:xfrm>
          <a:prstGeom prst="rect">
            <a:avLst/>
          </a:prstGeom>
          <a:noFill/>
        </p:spPr>
        <p:txBody>
          <a:bodyPr wrap="square" rtlCol="0">
            <a:spAutoFit/>
          </a:bodyPr>
          <a:lstStyle/>
          <a:p>
            <a:pPr algn="r" rtl="1"/>
            <a:r>
              <a:rPr lang="ar-EG" sz="2400" dirty="0"/>
              <a:t> </a:t>
            </a:r>
            <a:r>
              <a:rPr lang="ar-EG" sz="2400" b="1" dirty="0"/>
              <a:t>التعريف: </a:t>
            </a:r>
            <a:r>
              <a:rPr lang="ar-EG" sz="2400" dirty="0"/>
              <a:t>يهدف قانون </a:t>
            </a:r>
            <a:r>
              <a:rPr lang="en-MY" sz="2400" dirty="0" err="1"/>
              <a:t>COPPA</a:t>
            </a:r>
            <a:r>
              <a:rPr lang="en-MY" sz="2400" dirty="0"/>
              <a:t> </a:t>
            </a:r>
            <a:r>
              <a:rPr lang="ar-EG" sz="2400" dirty="0"/>
              <a:t>إلى حماية خصوصية الأطفال الذين تقل أعمارهم عن 13 عامًا على الإنترنت</a:t>
            </a:r>
            <a:r>
              <a:rPr lang="ar-EG" sz="2400" dirty="0" smtClean="0"/>
              <a:t>.</a:t>
            </a:r>
          </a:p>
          <a:p>
            <a:pPr algn="r" rtl="1"/>
            <a:endParaRPr lang="ar-EG" sz="2400" dirty="0" smtClean="0"/>
          </a:p>
          <a:p>
            <a:pPr algn="r" rtl="1"/>
            <a:r>
              <a:rPr lang="ar-EG" sz="2400" b="1" dirty="0" smtClean="0"/>
              <a:t> </a:t>
            </a:r>
            <a:r>
              <a:rPr lang="ar-EG" sz="2400" b="1" dirty="0"/>
              <a:t>المتطلبات: </a:t>
            </a:r>
            <a:r>
              <a:rPr lang="ar-EG" sz="2400" dirty="0"/>
              <a:t>الموافقة الأبوية: يجب على المواقع والخدمات الإلكترونية الحصول على موافقة الوالدين قبل جمع أي بيانات شخصية من الأطفال</a:t>
            </a:r>
            <a:r>
              <a:rPr lang="ar-EG" sz="2400" dirty="0" smtClean="0"/>
              <a:t>.</a:t>
            </a:r>
          </a:p>
          <a:p>
            <a:pPr algn="r" rtl="1"/>
            <a:endParaRPr lang="ar-EG" sz="2400" dirty="0" smtClean="0"/>
          </a:p>
          <a:p>
            <a:pPr algn="r" rtl="1"/>
            <a:r>
              <a:rPr lang="ar-EG" sz="2400" b="1" dirty="0" smtClean="0"/>
              <a:t> </a:t>
            </a:r>
            <a:r>
              <a:rPr lang="ar-EG" sz="2400" b="1" dirty="0"/>
              <a:t>إفشاء البيانات: </a:t>
            </a:r>
            <a:r>
              <a:rPr lang="ar-EG" sz="2400" dirty="0"/>
              <a:t>يجب على المواقع والخدمات الإبلاغ عن أنواع البيانات التي يتم جمعها عن الأطفال</a:t>
            </a:r>
            <a:r>
              <a:rPr lang="ar-EG" sz="2400" dirty="0">
                <a:solidFill>
                  <a:srgbClr val="C00000"/>
                </a:solidFill>
                <a:highlight>
                  <a:srgbClr val="FFFF00"/>
                </a:highlight>
                <a:latin typeface="Alexandria" charset="0"/>
                <a:cs typeface="Alexandria" charset="0"/>
              </a:rPr>
              <a:t>.</a:t>
            </a:r>
            <a:endParaRPr lang="ar-EG" sz="1600" dirty="0"/>
          </a:p>
        </p:txBody>
      </p:sp>
      <p:sp>
        <p:nvSpPr>
          <p:cNvPr id="2" name="AutoShape 2" descr="ما هو الاقتصاد السلوكي ؟ | AvaTrade">
            <a:extLst>
              <a:ext uri="{FF2B5EF4-FFF2-40B4-BE49-F238E27FC236}">
                <a16:creationId xmlns:a16="http://schemas.microsoft.com/office/drawing/2014/main" xmlns="" id="{8F16EE0F-64E3-A9C7-0503-1723E0B5F99E}"/>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479761" y="3036310"/>
            <a:ext cx="2143125" cy="2143125"/>
          </a:xfrm>
          <a:prstGeom prst="rect">
            <a:avLst/>
          </a:prstGeom>
        </p:spPr>
      </p:pic>
    </p:spTree>
    <p:extLst>
      <p:ext uri="{BB962C8B-B14F-4D97-AF65-F5344CB8AC3E}">
        <p14:creationId xmlns:p14="http://schemas.microsoft.com/office/powerpoint/2010/main" val="183812714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B8CC1F-AF3E-0772-F7A0-55DFAFB0CB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ED8A1D-37B9-9762-8B25-908F80DF4C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1C95422-52D2-F2A6-63B2-90145E359C4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BA5CFBF-CE4A-4022-FA13-A8AC9B5B3D7A}"/>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70C037-095C-38F3-D013-8C71DAECFE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1B0A82-E2AD-0F66-9962-1C7DCED9F3F9}"/>
              </a:ext>
            </a:extLst>
          </p:cNvPr>
          <p:cNvSpPr txBox="1"/>
          <p:nvPr/>
        </p:nvSpPr>
        <p:spPr>
          <a:xfrm>
            <a:off x="1337690" y="1268171"/>
            <a:ext cx="9589016" cy="523220"/>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5. </a:t>
            </a:r>
            <a:r>
              <a:rPr lang="ar-EG" sz="2800" b="1" dirty="0">
                <a:solidFill>
                  <a:srgbClr val="C00000"/>
                </a:solidFill>
                <a:latin typeface="Calibri" panose="020F0502020204030204" pitchFamily="34" charset="0"/>
                <a:cs typeface="Calibri" panose="020F0502020204030204" pitchFamily="34" charset="0"/>
              </a:rPr>
              <a:t>قانون حماية البيانات في نيوزيلندا </a:t>
            </a:r>
            <a:r>
              <a:rPr lang="en-MY" sz="2800" b="1" dirty="0" smtClean="0">
                <a:solidFill>
                  <a:srgbClr val="C00000"/>
                </a:solidFill>
                <a:latin typeface="Calibri" panose="020F0502020204030204" pitchFamily="34" charset="0"/>
                <a:cs typeface="Calibri" panose="020F0502020204030204" pitchFamily="34" charset="0"/>
              </a:rPr>
              <a:t>Privacy </a:t>
            </a:r>
            <a:r>
              <a:rPr lang="en-MY" sz="2800" b="1" dirty="0">
                <a:solidFill>
                  <a:srgbClr val="C00000"/>
                </a:solidFill>
                <a:latin typeface="Calibri" panose="020F0502020204030204" pitchFamily="34" charset="0"/>
                <a:cs typeface="Calibri" panose="020F0502020204030204" pitchFamily="34" charset="0"/>
              </a:rPr>
              <a:t>Act 2020</a:t>
            </a:r>
            <a:r>
              <a:rPr lang="en-MY" sz="2800" b="1" dirty="0" smtClean="0">
                <a:solidFill>
                  <a:srgbClr val="C00000"/>
                </a:solidFill>
                <a:latin typeface="Calibri" panose="020F0502020204030204" pitchFamily="34" charset="0"/>
                <a:cs typeface="Calibri" panose="020F0502020204030204" pitchFamily="34" charset="0"/>
              </a:rPr>
              <a:t>)</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7BC59D06-7211-DE91-56C9-2B47F718A5BF}"/>
              </a:ext>
            </a:extLst>
          </p:cNvPr>
          <p:cNvSpPr txBox="1"/>
          <p:nvPr/>
        </p:nvSpPr>
        <p:spPr>
          <a:xfrm>
            <a:off x="3286128" y="1791391"/>
            <a:ext cx="7604380" cy="4770537"/>
          </a:xfrm>
          <a:prstGeom prst="rect">
            <a:avLst/>
          </a:prstGeom>
          <a:noFill/>
        </p:spPr>
        <p:txBody>
          <a:bodyPr wrap="square" rtlCol="0">
            <a:spAutoFit/>
          </a:bodyPr>
          <a:lstStyle/>
          <a:p>
            <a:pPr marL="285750" indent="-285750" algn="r" rtl="1">
              <a:buFont typeface="Arial" panose="020B0604020202020204" pitchFamily="34" charset="0"/>
              <a:buChar char="•"/>
            </a:pPr>
            <a:endParaRPr lang="ar-EG" sz="1600" dirty="0" smtClean="0"/>
          </a:p>
          <a:p>
            <a:pPr marL="285750" indent="-285750" algn="r" rtl="1">
              <a:buFont typeface="Arial" panose="020B0604020202020204" pitchFamily="34" charset="0"/>
              <a:buChar char="•"/>
            </a:pPr>
            <a:r>
              <a:rPr lang="ar-EG" sz="2400" b="1" dirty="0">
                <a:latin typeface="Alexandria" charset="0"/>
                <a:cs typeface="Alexandria" charset="0"/>
              </a:rPr>
              <a:t>التعريف: </a:t>
            </a:r>
            <a:r>
              <a:rPr lang="ar-EG" sz="2400" dirty="0">
                <a:latin typeface="Alexandria" charset="0"/>
                <a:cs typeface="Alexandria" charset="0"/>
              </a:rPr>
              <a:t>يعد هذا القانون هو القانون الرئيسي لحماية البيانات الشخصية في نيوزيلندا</a:t>
            </a:r>
            <a:r>
              <a:rPr lang="ar-EG" sz="2400" dirty="0" smtClean="0">
                <a:latin typeface="Alexandria" charset="0"/>
                <a:cs typeface="Alexandria" charset="0"/>
              </a:rPr>
              <a:t>.</a:t>
            </a:r>
          </a:p>
          <a:p>
            <a:pPr marL="285750" indent="-285750" algn="r" rtl="1">
              <a:buFont typeface="Arial" panose="020B0604020202020204" pitchFamily="34" charset="0"/>
              <a:buChar char="•"/>
            </a:pPr>
            <a:r>
              <a:rPr lang="ar-EG" sz="2400" dirty="0" smtClean="0">
                <a:latin typeface="Alexandria" charset="0"/>
                <a:cs typeface="Alexandria" charset="0"/>
              </a:rPr>
              <a:t> </a:t>
            </a:r>
            <a:r>
              <a:rPr lang="ar-EG" sz="2400" b="1" dirty="0">
                <a:latin typeface="Alexandria" charset="0"/>
                <a:cs typeface="Alexandria" charset="0"/>
              </a:rPr>
              <a:t>المتطلبات: الموافقة: </a:t>
            </a:r>
            <a:r>
              <a:rPr lang="ar-EG" sz="2400" dirty="0">
                <a:latin typeface="Alexandria" charset="0"/>
                <a:cs typeface="Alexandria" charset="0"/>
              </a:rPr>
              <a:t>يجب الحصول على موافقة الأفراد لجمع واستخدام بياناتهم الشخصية. </a:t>
            </a:r>
            <a:endParaRPr lang="ar-EG" sz="2400" dirty="0" smtClean="0">
              <a:latin typeface="Alexandria" charset="0"/>
              <a:cs typeface="Alexandria" charset="0"/>
            </a:endParaRPr>
          </a:p>
          <a:p>
            <a:pPr marL="285750" indent="-285750" algn="just" rtl="1">
              <a:buFont typeface="Arial" panose="020B0604020202020204" pitchFamily="34" charset="0"/>
              <a:buChar char="•"/>
            </a:pPr>
            <a:r>
              <a:rPr lang="ar-EG" sz="2400" b="1" dirty="0" smtClean="0">
                <a:latin typeface="Alexandria" charset="0"/>
                <a:cs typeface="Alexandria" charset="0"/>
              </a:rPr>
              <a:t>الحق </a:t>
            </a:r>
            <a:r>
              <a:rPr lang="ar-EG" sz="2400" b="1" dirty="0">
                <a:latin typeface="Alexandria" charset="0"/>
                <a:cs typeface="Alexandria" charset="0"/>
              </a:rPr>
              <a:t>في الوصول والتصحيح: </a:t>
            </a:r>
            <a:r>
              <a:rPr lang="ar-EG" sz="2400" dirty="0">
                <a:latin typeface="Alexandria" charset="0"/>
                <a:cs typeface="Alexandria" charset="0"/>
              </a:rPr>
              <a:t>يحق للأفراد الوصول إلى بياناتهم وتصحيحها إذا كانت غير دقيقة</a:t>
            </a:r>
            <a:r>
              <a:rPr lang="ar-EG" sz="2400" dirty="0" smtClean="0">
                <a:latin typeface="Alexandria" charset="0"/>
                <a:cs typeface="Alexandria" charset="0"/>
              </a:rPr>
              <a:t>.</a:t>
            </a:r>
          </a:p>
          <a:p>
            <a:pPr marL="285750" indent="-285750" algn="r" rtl="1">
              <a:buFont typeface="Arial" panose="020B0604020202020204" pitchFamily="34" charset="0"/>
              <a:buChar char="•"/>
            </a:pPr>
            <a:r>
              <a:rPr lang="ar-EG" sz="2400" dirty="0" smtClean="0">
                <a:latin typeface="Alexandria" charset="0"/>
                <a:cs typeface="Alexandria" charset="0"/>
              </a:rPr>
              <a:t> </a:t>
            </a:r>
            <a:r>
              <a:rPr lang="ar-EG" sz="2400" b="1" dirty="0">
                <a:latin typeface="Alexandria" charset="0"/>
                <a:cs typeface="Alexandria" charset="0"/>
              </a:rPr>
              <a:t>الحق في الحذف: </a:t>
            </a:r>
            <a:r>
              <a:rPr lang="ar-EG" sz="2400" dirty="0">
                <a:latin typeface="Alexandria" charset="0"/>
                <a:cs typeface="Alexandria" charset="0"/>
              </a:rPr>
              <a:t>يحق للأفراد طلب حذف بياناتهم الشخصية. </a:t>
            </a:r>
            <a:endParaRPr lang="ar-EG" sz="2400" dirty="0" smtClean="0">
              <a:latin typeface="Alexandria" charset="0"/>
              <a:cs typeface="Alexandria" charset="0"/>
            </a:endParaRPr>
          </a:p>
          <a:p>
            <a:pPr marL="285750" indent="-285750" algn="r" rtl="1">
              <a:buFont typeface="Arial" panose="020B0604020202020204" pitchFamily="34" charset="0"/>
              <a:buChar char="•"/>
            </a:pPr>
            <a:r>
              <a:rPr lang="ar-EG" sz="2400" b="1" dirty="0" smtClean="0">
                <a:latin typeface="Alexandria" charset="0"/>
                <a:cs typeface="Alexandria" charset="0"/>
              </a:rPr>
              <a:t>الإبلاغ </a:t>
            </a:r>
            <a:r>
              <a:rPr lang="ar-EG" sz="2400" b="1" dirty="0">
                <a:latin typeface="Alexandria" charset="0"/>
                <a:cs typeface="Alexandria" charset="0"/>
              </a:rPr>
              <a:t>عن الانتهاكات: </a:t>
            </a:r>
            <a:r>
              <a:rPr lang="ar-EG" sz="2400" dirty="0">
                <a:latin typeface="Alexandria" charset="0"/>
                <a:cs typeface="Alexandria" charset="0"/>
              </a:rPr>
              <a:t>يتعين على المنظمات الإبلاغ عن أي خرق للبيانات للسلطات المعنية</a:t>
            </a:r>
            <a:r>
              <a:rPr lang="ar-EG" sz="2400" dirty="0" smtClean="0">
                <a:latin typeface="Alexandria" charset="0"/>
                <a:cs typeface="Alexandria" charset="0"/>
              </a:rPr>
              <a:t>.</a:t>
            </a:r>
          </a:p>
          <a:p>
            <a:pPr marL="285750" indent="-285750" algn="r" rtl="1">
              <a:buFont typeface="Arial" panose="020B0604020202020204" pitchFamily="34" charset="0"/>
              <a:buChar char="•"/>
            </a:pPr>
            <a:endParaRPr lang="ar-EG" sz="2400" dirty="0">
              <a:latin typeface="Alexandria" charset="0"/>
              <a:cs typeface="Alexandria" charset="0"/>
            </a:endParaRPr>
          </a:p>
          <a:p>
            <a:pPr marL="285750" indent="-285750" rtl="1">
              <a:buFont typeface="Arial" panose="020B0604020202020204" pitchFamily="34" charset="0"/>
              <a:buChar char="•"/>
            </a:pPr>
            <a:r>
              <a:rPr lang="en-MY" sz="2400" dirty="0">
                <a:latin typeface="Alexandria" charset="0"/>
                <a:cs typeface="Alexandria" charset="0"/>
              </a:rPr>
              <a:t>https://</a:t>
            </a:r>
            <a:r>
              <a:rPr lang="en-MY" sz="2400" dirty="0" err="1">
                <a:latin typeface="Alexandria" charset="0"/>
                <a:cs typeface="Alexandria" charset="0"/>
              </a:rPr>
              <a:t>www.legislation.govt.nz</a:t>
            </a:r>
            <a:r>
              <a:rPr lang="en-MY" sz="2400" dirty="0">
                <a:latin typeface="Alexandria" charset="0"/>
                <a:cs typeface="Alexandria" charset="0"/>
              </a:rPr>
              <a:t>/act/public/2020/0031/latest/</a:t>
            </a:r>
            <a:r>
              <a:rPr lang="en-MY" sz="2400" dirty="0" err="1">
                <a:latin typeface="Alexandria" charset="0"/>
                <a:cs typeface="Alexandria" charset="0"/>
              </a:rPr>
              <a:t>LMS23223.html</a:t>
            </a:r>
            <a:endParaRPr lang="ar-EG" sz="24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434C3F1D-7174-A9F3-1A50-AAC811ACA964}"/>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147282" y="2484946"/>
            <a:ext cx="3197291" cy="3365789"/>
          </a:xfrm>
          <a:prstGeom prst="rect">
            <a:avLst/>
          </a:prstGeom>
        </p:spPr>
      </p:pic>
    </p:spTree>
    <p:extLst>
      <p:ext uri="{BB962C8B-B14F-4D97-AF65-F5344CB8AC3E}">
        <p14:creationId xmlns:p14="http://schemas.microsoft.com/office/powerpoint/2010/main" val="23768998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B8CC1F-AF3E-0772-F7A0-55DFAFB0CB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ED8A1D-37B9-9762-8B25-908F80DF4C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1C95422-52D2-F2A6-63B2-90145E359C4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BA5CFBF-CE4A-4022-FA13-A8AC9B5B3D7A}"/>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70C037-095C-38F3-D013-8C71DAECFE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1B0A82-E2AD-0F66-9962-1C7DCED9F3F9}"/>
              </a:ext>
            </a:extLst>
          </p:cNvPr>
          <p:cNvSpPr txBox="1"/>
          <p:nvPr/>
        </p:nvSpPr>
        <p:spPr>
          <a:xfrm>
            <a:off x="1337690" y="1268171"/>
            <a:ext cx="9589016" cy="523220"/>
          </a:xfrm>
          <a:prstGeom prst="rect">
            <a:avLst/>
          </a:prstGeom>
          <a:noFill/>
        </p:spPr>
        <p:txBody>
          <a:bodyPr wrap="square" rtlCol="0">
            <a:spAutoFit/>
          </a:bodyPr>
          <a:lstStyle/>
          <a:p>
            <a:pPr algn="r" rtl="1"/>
            <a:r>
              <a:rPr lang="en-US" sz="2800" b="1" dirty="0" smtClean="0">
                <a:solidFill>
                  <a:srgbClr val="C00000"/>
                </a:solidFill>
                <a:latin typeface="Calibri" panose="020F0502020204030204" pitchFamily="34" charset="0"/>
                <a:cs typeface="Calibri" panose="020F0502020204030204" pitchFamily="34" charset="0"/>
              </a:rPr>
              <a:t>6</a:t>
            </a:r>
            <a:r>
              <a:rPr lang="ar-EG" sz="2800" b="1" dirty="0" smtClean="0">
                <a:solidFill>
                  <a:srgbClr val="C00000"/>
                </a:solidFill>
                <a:latin typeface="Calibri" panose="020F0502020204030204" pitchFamily="34" charset="0"/>
                <a:cs typeface="Calibri" panose="020F0502020204030204" pitchFamily="34" charset="0"/>
              </a:rPr>
              <a:t>. </a:t>
            </a:r>
            <a:r>
              <a:rPr lang="ar-EG" sz="2800" b="1" dirty="0">
                <a:solidFill>
                  <a:srgbClr val="C00000"/>
                </a:solidFill>
                <a:latin typeface="Calibri" panose="020F0502020204030204" pitchFamily="34" charset="0"/>
                <a:cs typeface="Calibri" panose="020F0502020204030204" pitchFamily="34" charset="0"/>
              </a:rPr>
              <a:t>قانون حماية الخصوصية في اليابان </a:t>
            </a:r>
            <a:r>
              <a:rPr lang="en-US" sz="2800" b="1" dirty="0" smtClean="0">
                <a:solidFill>
                  <a:srgbClr val="C00000"/>
                </a:solidFill>
                <a:latin typeface="Calibri" panose="020F0502020204030204" pitchFamily="34" charset="0"/>
                <a:cs typeface="Calibri" panose="020F0502020204030204" pitchFamily="34" charset="0"/>
              </a:rPr>
              <a:t>(</a:t>
            </a:r>
            <a:r>
              <a:rPr lang="en-MY" sz="2800" b="1" dirty="0" err="1" smtClean="0">
                <a:solidFill>
                  <a:srgbClr val="C00000"/>
                </a:solidFill>
                <a:latin typeface="Calibri" panose="020F0502020204030204" pitchFamily="34" charset="0"/>
                <a:cs typeface="Calibri" panose="020F0502020204030204" pitchFamily="34" charset="0"/>
              </a:rPr>
              <a:t>APPI</a:t>
            </a:r>
            <a:r>
              <a:rPr lang="en-MY" sz="2800" b="1" dirty="0" smtClean="0">
                <a:solidFill>
                  <a:srgbClr val="C00000"/>
                </a:solidFill>
                <a:latin typeface="Calibri" panose="020F0502020204030204" pitchFamily="34" charset="0"/>
                <a:cs typeface="Calibri" panose="020F0502020204030204" pitchFamily="34" charset="0"/>
              </a:rPr>
              <a:t>)</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7BC59D06-7211-DE91-56C9-2B47F718A5BF}"/>
              </a:ext>
            </a:extLst>
          </p:cNvPr>
          <p:cNvSpPr txBox="1"/>
          <p:nvPr/>
        </p:nvSpPr>
        <p:spPr>
          <a:xfrm>
            <a:off x="3386088" y="1449530"/>
            <a:ext cx="7604380" cy="4401205"/>
          </a:xfrm>
          <a:prstGeom prst="rect">
            <a:avLst/>
          </a:prstGeom>
          <a:noFill/>
        </p:spPr>
        <p:txBody>
          <a:bodyPr wrap="square" rtlCol="0">
            <a:spAutoFit/>
          </a:bodyPr>
          <a:lstStyle/>
          <a:p>
            <a:pPr marL="285750" indent="-285750" algn="r" rtl="1">
              <a:buFont typeface="Arial" panose="020B0604020202020204" pitchFamily="34" charset="0"/>
              <a:buChar char="•"/>
            </a:pPr>
            <a:endParaRPr lang="ar-EG" sz="1600" dirty="0" smtClean="0"/>
          </a:p>
          <a:p>
            <a:pPr algn="r" rtl="1"/>
            <a:r>
              <a:rPr lang="en-US" sz="2400" b="1" dirty="0" smtClean="0">
                <a:latin typeface="Alexandria" charset="0"/>
                <a:cs typeface="Alexandria" charset="0"/>
              </a:rPr>
              <a:t> </a:t>
            </a:r>
            <a:endParaRPr lang="en-MY" dirty="0"/>
          </a:p>
          <a:p>
            <a:pPr algn="r" rtl="1"/>
            <a:r>
              <a:rPr lang="ar-EG" sz="2400" b="1" dirty="0"/>
              <a:t>التعريف</a:t>
            </a:r>
            <a:r>
              <a:rPr lang="ar-EG" sz="2400" dirty="0"/>
              <a:t>: قانون حماية المعلومات الشخصية في اليابان (</a:t>
            </a:r>
            <a:r>
              <a:rPr lang="en-MY" sz="2400" dirty="0" err="1"/>
              <a:t>APPI</a:t>
            </a:r>
            <a:r>
              <a:rPr lang="en-MY" sz="2400" dirty="0"/>
              <a:t>) </a:t>
            </a:r>
            <a:r>
              <a:rPr lang="ar-EG" sz="2400" dirty="0"/>
              <a:t>هو من أقدم القوانين لحماية الخصوصية في آسيا.</a:t>
            </a:r>
          </a:p>
          <a:p>
            <a:pPr algn="r" rtl="1"/>
            <a:r>
              <a:rPr lang="ar-EG" sz="2400" b="1" dirty="0"/>
              <a:t>المتطلبات</a:t>
            </a:r>
            <a:r>
              <a:rPr lang="ar-EG" sz="2400" dirty="0"/>
              <a:t>:</a:t>
            </a:r>
          </a:p>
          <a:p>
            <a:pPr lvl="1" algn="r" rtl="1"/>
            <a:r>
              <a:rPr lang="ar-EG" sz="2400" b="1" dirty="0"/>
              <a:t>الموافقة</a:t>
            </a:r>
            <a:r>
              <a:rPr lang="ar-EG" sz="2400" dirty="0"/>
              <a:t>: يجب الحصول على موافقة الأفراد قبل جمع واستخدام معلوماتهم الشخصية.</a:t>
            </a:r>
          </a:p>
          <a:p>
            <a:pPr lvl="1" algn="r" rtl="1"/>
            <a:r>
              <a:rPr lang="ar-EG" sz="2400" b="1" dirty="0"/>
              <a:t>الحق في الوصول والتصحيح</a:t>
            </a:r>
            <a:r>
              <a:rPr lang="ar-EG" sz="2400" dirty="0"/>
              <a:t>: يمكن للأفراد الوصول إلى معلوماتهم وتصحيحها أو حذفها.</a:t>
            </a:r>
          </a:p>
          <a:p>
            <a:pPr lvl="1" algn="r" rtl="1"/>
            <a:r>
              <a:rPr lang="ar-EG" sz="2400" b="1" dirty="0"/>
              <a:t>إبلاغ السلطات</a:t>
            </a:r>
            <a:r>
              <a:rPr lang="ar-EG" sz="2400" dirty="0"/>
              <a:t>: يتعين على الشركات إبلاغ الأفراد في حال حدوث اختراق لبياناتهم</a:t>
            </a:r>
            <a:r>
              <a:rPr lang="ar-EG" dirty="0"/>
              <a:t>.</a:t>
            </a:r>
          </a:p>
          <a:p>
            <a:pPr marL="285750" indent="-285750" algn="r" rtl="1">
              <a:buFont typeface="Arial" panose="020B0604020202020204" pitchFamily="34" charset="0"/>
              <a:buChar char="•"/>
            </a:pPr>
            <a:endParaRPr lang="ar-EG" sz="2400"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434C3F1D-7174-A9F3-1A50-AAC811ACA964}"/>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4"/>
          <a:stretch>
            <a:fillRect/>
          </a:stretch>
        </p:blipFill>
        <p:spPr>
          <a:xfrm>
            <a:off x="-147282" y="2959234"/>
            <a:ext cx="3749464" cy="3156108"/>
          </a:xfrm>
          <a:prstGeom prst="rect">
            <a:avLst/>
          </a:prstGeom>
        </p:spPr>
      </p:pic>
    </p:spTree>
    <p:extLst>
      <p:ext uri="{BB962C8B-B14F-4D97-AF65-F5344CB8AC3E}">
        <p14:creationId xmlns:p14="http://schemas.microsoft.com/office/powerpoint/2010/main" val="35915670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B8CC1F-AF3E-0772-F7A0-55DFAFB0CBA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FED8A1D-37B9-9762-8B25-908F80DF4C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41C95422-52D2-F2A6-63B2-90145E359C4F}"/>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BA5CFBF-CE4A-4022-FA13-A8AC9B5B3D7A}"/>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1770C037-095C-38F3-D013-8C71DAECFE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8C1B0A82-E2AD-0F66-9962-1C7DCED9F3F9}"/>
              </a:ext>
            </a:extLst>
          </p:cNvPr>
          <p:cNvSpPr txBox="1"/>
          <p:nvPr/>
        </p:nvSpPr>
        <p:spPr>
          <a:xfrm>
            <a:off x="1337690" y="1268171"/>
            <a:ext cx="9589016" cy="523220"/>
          </a:xfrm>
          <a:prstGeom prst="rect">
            <a:avLst/>
          </a:prstGeom>
          <a:noFill/>
        </p:spPr>
        <p:txBody>
          <a:bodyPr wrap="square" rtlCol="0">
            <a:spAutoFit/>
          </a:bodyPr>
          <a:lstStyle/>
          <a:p>
            <a:pPr algn="r" rtl="1"/>
            <a:r>
              <a:rPr lang="ar-EG" sz="2800" b="1" dirty="0" smtClean="0">
                <a:solidFill>
                  <a:srgbClr val="C00000"/>
                </a:solidFill>
                <a:latin typeface="Calibri" panose="020F0502020204030204" pitchFamily="34" charset="0"/>
                <a:cs typeface="Calibri" panose="020F0502020204030204" pitchFamily="34" charset="0"/>
              </a:rPr>
              <a:t>7. </a:t>
            </a:r>
            <a:r>
              <a:rPr lang="ar-EG" sz="2800" b="1" dirty="0">
                <a:solidFill>
                  <a:srgbClr val="C00000"/>
                </a:solidFill>
                <a:latin typeface="Calibri" panose="020F0502020204030204" pitchFamily="34" charset="0"/>
                <a:cs typeface="Calibri" panose="020F0502020204030204" pitchFamily="34" charset="0"/>
              </a:rPr>
              <a:t>اللائحة التنفيذية لنظام حماية البيانات الشخصية (2021)</a:t>
            </a:r>
            <a:r>
              <a:rPr lang="en-US" sz="2800" b="1" dirty="0" smtClean="0">
                <a:solidFill>
                  <a:srgbClr val="C00000"/>
                </a:solidFill>
                <a:latin typeface="Calibri" panose="020F0502020204030204" pitchFamily="34" charset="0"/>
                <a:cs typeface="Calibri" panose="020F0502020204030204" pitchFamily="34" charset="0"/>
              </a:rPr>
              <a:t>(</a:t>
            </a:r>
            <a:r>
              <a:rPr lang="ar-EG" sz="2800" b="1" dirty="0" smtClean="0">
                <a:solidFill>
                  <a:srgbClr val="C00000"/>
                </a:solidFill>
                <a:latin typeface="Calibri" panose="020F0502020204030204" pitchFamily="34" charset="0"/>
                <a:cs typeface="Calibri" panose="020F0502020204030204" pitchFamily="34" charset="0"/>
              </a:rPr>
              <a:t> </a:t>
            </a:r>
            <a:endParaRPr lang="ar-EG" sz="2800" b="1" dirty="0">
              <a:solidFill>
                <a:srgbClr val="C00000"/>
              </a:solidFill>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xmlns="" id="{7BC59D06-7211-DE91-56C9-2B47F718A5BF}"/>
              </a:ext>
            </a:extLst>
          </p:cNvPr>
          <p:cNvSpPr txBox="1"/>
          <p:nvPr/>
        </p:nvSpPr>
        <p:spPr>
          <a:xfrm>
            <a:off x="3249929" y="1177036"/>
            <a:ext cx="7776737" cy="5570756"/>
          </a:xfrm>
          <a:prstGeom prst="rect">
            <a:avLst/>
          </a:prstGeom>
          <a:noFill/>
        </p:spPr>
        <p:txBody>
          <a:bodyPr wrap="square" rtlCol="0">
            <a:spAutoFit/>
          </a:bodyPr>
          <a:lstStyle/>
          <a:p>
            <a:pPr marL="285750" indent="-285750" algn="r" rtl="1">
              <a:buFont typeface="Arial" panose="020B0604020202020204" pitchFamily="34" charset="0"/>
              <a:buChar char="•"/>
            </a:pPr>
            <a:endParaRPr lang="ar-EG" sz="1600" dirty="0" smtClean="0"/>
          </a:p>
          <a:p>
            <a:pPr marL="342900" indent="-342900" algn="r" rtl="1">
              <a:buFont typeface="Arial" panose="020B0604020202020204" pitchFamily="34" charset="0"/>
              <a:buChar char="•"/>
            </a:pPr>
            <a:r>
              <a:rPr lang="en-US" sz="2400" b="1" dirty="0" smtClean="0">
                <a:latin typeface="Alexandria" charset="0"/>
                <a:cs typeface="Alexandria" charset="0"/>
              </a:rPr>
              <a:t> </a:t>
            </a:r>
            <a:endParaRPr lang="en-MY" dirty="0"/>
          </a:p>
          <a:p>
            <a:pPr marL="342900" indent="-342900" algn="r" rtl="1">
              <a:buFont typeface="Arial" panose="020B0604020202020204" pitchFamily="34" charset="0"/>
              <a:buChar char="•"/>
            </a:pPr>
            <a:r>
              <a:rPr lang="ar-EG" sz="2000" dirty="0"/>
              <a:t>التعريف: تم إصدار </a:t>
            </a:r>
            <a:r>
              <a:rPr lang="ar-EG" sz="2000" b="1" dirty="0"/>
              <a:t>اللائحة التنفيذية لنظام حماية البيانات الشخصية في السعودية </a:t>
            </a:r>
            <a:r>
              <a:rPr lang="ar-EG" sz="2000" dirty="0"/>
              <a:t>عام 2021، وهي تهدف إلى حماية خصوصية الأفراد من خلال تنظيم جمع واستخدام وتخزين البيانات الشخصية</a:t>
            </a:r>
            <a:r>
              <a:rPr lang="ar-EG" sz="2000" dirty="0" smtClean="0"/>
              <a:t>.</a:t>
            </a:r>
          </a:p>
          <a:p>
            <a:pPr marL="342900" indent="-342900" algn="r" rtl="1">
              <a:buFont typeface="Arial" panose="020B0604020202020204" pitchFamily="34" charset="0"/>
              <a:buChar char="•"/>
            </a:pPr>
            <a:r>
              <a:rPr lang="ar-EG" sz="2000" b="1" dirty="0" smtClean="0"/>
              <a:t> </a:t>
            </a:r>
            <a:r>
              <a:rPr lang="ar-EG" sz="2000" b="1" dirty="0"/>
              <a:t>المتطلبات: الموافقة: </a:t>
            </a:r>
            <a:r>
              <a:rPr lang="ar-EG" sz="2000" dirty="0"/>
              <a:t>يجب على الجهات التي تجمع البيانات الشخصية الحصول على موافقة صريحة من الأفراد قبل جمع أي معلومات تتعلق بهم</a:t>
            </a:r>
            <a:r>
              <a:rPr lang="ar-EG" sz="2000" dirty="0" smtClean="0"/>
              <a:t>.</a:t>
            </a:r>
          </a:p>
          <a:p>
            <a:pPr marL="342900" indent="-342900" algn="r" rtl="1">
              <a:buFont typeface="Arial" panose="020B0604020202020204" pitchFamily="34" charset="0"/>
              <a:buChar char="•"/>
            </a:pPr>
            <a:r>
              <a:rPr lang="ar-EG" sz="2000" dirty="0" smtClean="0"/>
              <a:t> </a:t>
            </a:r>
            <a:r>
              <a:rPr lang="ar-EG" sz="2000" dirty="0"/>
              <a:t>الحق في الوصول والتصحيح: يحق للأفراد الوصول إلى بياناتهم الشخصية وتصحيحها إذا كانت غير دقيقة. </a:t>
            </a:r>
            <a:endParaRPr lang="ar-EG" sz="2000" dirty="0" smtClean="0"/>
          </a:p>
          <a:p>
            <a:pPr marL="342900" indent="-342900" algn="r" rtl="1">
              <a:buFont typeface="Arial" panose="020B0604020202020204" pitchFamily="34" charset="0"/>
              <a:buChar char="•"/>
            </a:pPr>
            <a:r>
              <a:rPr lang="ar-EG" sz="2000" b="1" dirty="0" smtClean="0"/>
              <a:t>حماية </a:t>
            </a:r>
            <a:r>
              <a:rPr lang="ar-EG" sz="2000" b="1" dirty="0"/>
              <a:t>البيانات: </a:t>
            </a:r>
            <a:r>
              <a:rPr lang="ar-EG" sz="2000" dirty="0"/>
              <a:t>يجب على الشركات والمنظمات اتخاذ التدابير الأمنية اللازمة لحماية البيانات الشخصية من الاختراق أو الاستخدام غير المصرح به. </a:t>
            </a:r>
            <a:endParaRPr lang="ar-EG" sz="2000" dirty="0" smtClean="0"/>
          </a:p>
          <a:p>
            <a:pPr marL="342900" indent="-342900" algn="r" rtl="1">
              <a:buFont typeface="Arial" panose="020B0604020202020204" pitchFamily="34" charset="0"/>
              <a:buChar char="•"/>
            </a:pPr>
            <a:r>
              <a:rPr lang="ar-EG" sz="2000" b="1" dirty="0" smtClean="0"/>
              <a:t>الإبلاغ </a:t>
            </a:r>
            <a:r>
              <a:rPr lang="ar-EG" sz="2000" b="1" dirty="0"/>
              <a:t>عن الانتهاكات: </a:t>
            </a:r>
            <a:r>
              <a:rPr lang="ar-EG" sz="2000" dirty="0"/>
              <a:t>يتعين على الشركات والإدارات الحكومية إبلاغ الهيئة المختصة في حال حدوث خرق للبيانات الشخصية. </a:t>
            </a:r>
            <a:endParaRPr lang="ar-EG" sz="2000" dirty="0" smtClean="0"/>
          </a:p>
          <a:p>
            <a:pPr marL="342900" indent="-342900" algn="r" rtl="1">
              <a:buFont typeface="Arial" panose="020B0604020202020204" pitchFamily="34" charset="0"/>
              <a:buChar char="•"/>
            </a:pPr>
            <a:r>
              <a:rPr lang="ar-EG" sz="2000" b="1" dirty="0" smtClean="0"/>
              <a:t>الحد </a:t>
            </a:r>
            <a:r>
              <a:rPr lang="ar-EG" sz="2000" b="1" dirty="0"/>
              <a:t>من الاحتفاظ بالبيانات: </a:t>
            </a:r>
            <a:r>
              <a:rPr lang="ar-EG" sz="2000" dirty="0"/>
              <a:t>يجب على الشركات تخزين البيانات الشخصية فقط لفترة زمنية محددة تناسب الغرض الذي تم جمع البيانات من أجله</a:t>
            </a:r>
            <a:r>
              <a:rPr lang="ar-EG" sz="2000" dirty="0" smtClean="0"/>
              <a:t>..</a:t>
            </a:r>
            <a:endParaRPr lang="en-US" sz="2000" dirty="0" smtClean="0"/>
          </a:p>
          <a:p>
            <a:pPr marL="342900" indent="-342900" algn="r" rtl="1">
              <a:buFont typeface="Arial" panose="020B0604020202020204" pitchFamily="34" charset="0"/>
              <a:buChar char="•"/>
            </a:pPr>
            <a:endParaRPr lang="ar-EG" sz="2000" dirty="0"/>
          </a:p>
          <a:p>
            <a:pPr marL="285750" indent="-285750" rtl="1">
              <a:buFont typeface="Arial" panose="020B0604020202020204" pitchFamily="34" charset="0"/>
              <a:buChar char="•"/>
            </a:pPr>
            <a:r>
              <a:rPr lang="en-MY" dirty="0">
                <a:latin typeface="Alexandria" charset="0"/>
                <a:cs typeface="Alexandria" charset="0"/>
              </a:rPr>
              <a:t>https://</a:t>
            </a:r>
            <a:r>
              <a:rPr lang="en-MY" dirty="0" err="1">
                <a:latin typeface="Alexandria" charset="0"/>
                <a:cs typeface="Alexandria" charset="0"/>
              </a:rPr>
              <a:t>sdaia.gov.sa</a:t>
            </a:r>
            <a:r>
              <a:rPr lang="en-MY" dirty="0">
                <a:latin typeface="Alexandria" charset="0"/>
                <a:cs typeface="Alexandria" charset="0"/>
              </a:rPr>
              <a:t>/</a:t>
            </a:r>
            <a:r>
              <a:rPr lang="en-MY" dirty="0" err="1">
                <a:latin typeface="Alexandria" charset="0"/>
                <a:cs typeface="Alexandria" charset="0"/>
              </a:rPr>
              <a:t>ar</a:t>
            </a:r>
            <a:r>
              <a:rPr lang="en-MY" dirty="0">
                <a:latin typeface="Alexandria" charset="0"/>
                <a:cs typeface="Alexandria" charset="0"/>
              </a:rPr>
              <a:t>/</a:t>
            </a:r>
            <a:r>
              <a:rPr lang="en-MY" dirty="0" err="1">
                <a:latin typeface="Alexandria" charset="0"/>
                <a:cs typeface="Alexandria" charset="0"/>
              </a:rPr>
              <a:t>SDAIA</a:t>
            </a:r>
            <a:r>
              <a:rPr lang="en-MY" dirty="0">
                <a:latin typeface="Alexandria" charset="0"/>
                <a:cs typeface="Alexandria" charset="0"/>
              </a:rPr>
              <a:t>/about/Documents/</a:t>
            </a:r>
            <a:r>
              <a:rPr lang="en-MY" dirty="0" err="1">
                <a:latin typeface="Alexandria" charset="0"/>
                <a:cs typeface="Alexandria" charset="0"/>
              </a:rPr>
              <a:t>ExecutiveRegulationsAr.pdf</a:t>
            </a:r>
            <a:endParaRPr lang="ar-EG" dirty="0">
              <a:latin typeface="Alexandria" charset="0"/>
              <a:cs typeface="Alexandria" charset="0"/>
            </a:endParaRPr>
          </a:p>
        </p:txBody>
      </p:sp>
      <p:sp>
        <p:nvSpPr>
          <p:cNvPr id="2" name="AutoShape 2" descr="ما هو الاقتصاد السلوكي ؟ | AvaTrade">
            <a:extLst>
              <a:ext uri="{FF2B5EF4-FFF2-40B4-BE49-F238E27FC236}">
                <a16:creationId xmlns:a16="http://schemas.microsoft.com/office/drawing/2014/main" xmlns="" id="{434C3F1D-7174-A9F3-1A50-AAC811ACA964}"/>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Picture 5"/>
          <p:cNvPicPr>
            <a:picLocks noChangeAspect="1"/>
          </p:cNvPicPr>
          <p:nvPr/>
        </p:nvPicPr>
        <p:blipFill>
          <a:blip r:embed="rId4"/>
          <a:stretch>
            <a:fillRect/>
          </a:stretch>
        </p:blipFill>
        <p:spPr>
          <a:xfrm>
            <a:off x="-380568" y="2697382"/>
            <a:ext cx="3262313" cy="3006436"/>
          </a:xfrm>
          <a:prstGeom prst="rect">
            <a:avLst/>
          </a:prstGeom>
        </p:spPr>
      </p:pic>
    </p:spTree>
    <p:extLst>
      <p:ext uri="{BB962C8B-B14F-4D97-AF65-F5344CB8AC3E}">
        <p14:creationId xmlns:p14="http://schemas.microsoft.com/office/powerpoint/2010/main" val="349934541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3549C20-A280-349F-4EB8-C80A82BC4C8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B3010050-292C-8494-B1E2-52C09CB5D4E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C65E219A-D9F0-F32A-3A13-A87A8267294B}"/>
              </a:ext>
            </a:extLst>
          </p:cNvPr>
          <p:cNvSpPr/>
          <p:nvPr/>
        </p:nvSpPr>
        <p:spPr>
          <a:xfrm>
            <a:off x="-147282" y="1420476"/>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431D38DB-3414-7C41-3120-26309C9B289B}"/>
              </a:ext>
            </a:extLst>
          </p:cNvPr>
          <p:cNvSpPr/>
          <p:nvPr/>
        </p:nvSpPr>
        <p:spPr>
          <a:xfrm>
            <a:off x="876977" y="1135975"/>
            <a:ext cx="10249650" cy="5473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الاقتصاد السلوكي</a:t>
            </a:r>
          </a:p>
        </p:txBody>
      </p:sp>
      <p:pic>
        <p:nvPicPr>
          <p:cNvPr id="5" name="Graphic 21">
            <a:extLst>
              <a:ext uri="{FF2B5EF4-FFF2-40B4-BE49-F238E27FC236}">
                <a16:creationId xmlns:a16="http://schemas.microsoft.com/office/drawing/2014/main" xmlns="" id="{CDDA6EDA-4CA7-A5E4-D25B-4E11C0D88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0D65FB50-1C97-ADC5-5E5B-66B475DFA0EF}"/>
              </a:ext>
            </a:extLst>
          </p:cNvPr>
          <p:cNvSpPr txBox="1"/>
          <p:nvPr/>
        </p:nvSpPr>
        <p:spPr>
          <a:xfrm>
            <a:off x="1337690" y="1268171"/>
            <a:ext cx="9589016" cy="523220"/>
          </a:xfrm>
          <a:prstGeom prst="rect">
            <a:avLst/>
          </a:prstGeom>
          <a:noFill/>
        </p:spPr>
        <p:txBody>
          <a:bodyPr wrap="square" rtlCol="0">
            <a:spAutoFit/>
          </a:bodyPr>
          <a:lstStyle/>
          <a:p>
            <a:pPr algn="ctr" rtl="1"/>
            <a:r>
              <a:rPr lang="ar-EG" sz="2800" b="1" dirty="0">
                <a:solidFill>
                  <a:srgbClr val="C00000"/>
                </a:solidFill>
                <a:latin typeface="Calibri" panose="020F0502020204030204" pitchFamily="34" charset="0"/>
                <a:cs typeface="Calibri" panose="020F0502020204030204" pitchFamily="34" charset="0"/>
              </a:rPr>
              <a:t>الخلاصة</a:t>
            </a:r>
          </a:p>
        </p:txBody>
      </p:sp>
      <p:sp>
        <p:nvSpPr>
          <p:cNvPr id="4" name="TextBox 3">
            <a:extLst>
              <a:ext uri="{FF2B5EF4-FFF2-40B4-BE49-F238E27FC236}">
                <a16:creationId xmlns:a16="http://schemas.microsoft.com/office/drawing/2014/main" xmlns="" id="{A5301789-F61B-F009-DE17-9C24DDB38812}"/>
              </a:ext>
            </a:extLst>
          </p:cNvPr>
          <p:cNvSpPr txBox="1"/>
          <p:nvPr/>
        </p:nvSpPr>
        <p:spPr>
          <a:xfrm>
            <a:off x="1385211" y="1903693"/>
            <a:ext cx="9661412" cy="3847207"/>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smtClean="0"/>
              <a:t>ناقشنا خلال هذه المحاضرة مجموعة من المواضيع المتنوعة. بدأنا </a:t>
            </a:r>
            <a:r>
              <a:rPr lang="ar-EG" sz="2400" dirty="0"/>
              <a:t>بتناول  </a:t>
            </a:r>
            <a:r>
              <a:rPr lang="ar-EG" sz="2400" dirty="0" smtClean="0"/>
              <a:t>القوانين </a:t>
            </a:r>
            <a:r>
              <a:rPr lang="ar-EG" sz="2400" dirty="0"/>
              <a:t>والتنظيمات الاقتصادية في التسويق </a:t>
            </a:r>
            <a:r>
              <a:rPr lang="ar-EG" sz="2400" dirty="0" smtClean="0"/>
              <a:t>الرقمي وأهميتها ثم </a:t>
            </a:r>
            <a:r>
              <a:rPr lang="ar-EG" sz="2400" b="1" dirty="0" smtClean="0"/>
              <a:t>تأثير الأنظمة المختلفة على التسويق الرقمي</a:t>
            </a:r>
            <a:r>
              <a:rPr lang="ar-EG" sz="2400" dirty="0" smtClean="0"/>
              <a:t>، حيث استعرضنا القوانين المتعلقة بحماية البيانات الشخصية مثل </a:t>
            </a:r>
            <a:r>
              <a:rPr lang="en-MY" sz="2400" b="1" dirty="0" err="1" smtClean="0"/>
              <a:t>GDPR</a:t>
            </a:r>
            <a:r>
              <a:rPr lang="en-MY" sz="2400" dirty="0" smtClean="0"/>
              <a:t> </a:t>
            </a:r>
            <a:r>
              <a:rPr lang="ar-EG" sz="2400" dirty="0" smtClean="0"/>
              <a:t>في أوروبا، وكيفية تأثير هذه الأنظمة على المنافسة في الأسواق الرقمية. كما تطرقنا إلى أهمية هذه القوانين في الحفاظ على الخصوصية وحماية المستهلكين، بالإضافة إلى التنظيمات الخاصة بالإعلانات الرقمية التي تهدف إلى الشفافية والمصداقية. لاحقًا، ناقشنا تأثير التنظيمات الحكومية على أسواق التسويق الرقمي بشكل عام، وقدمنا أمثلة مثل</a:t>
            </a:r>
            <a:r>
              <a:rPr lang="ar-EG" sz="2400" b="1" dirty="0">
                <a:solidFill>
                  <a:srgbClr val="C00000"/>
                </a:solidFill>
                <a:latin typeface="Calibri" panose="020F0502020204030204" pitchFamily="34" charset="0"/>
                <a:cs typeface="Calibri" panose="020F0502020204030204" pitchFamily="34" charset="0"/>
              </a:rPr>
              <a:t> قانون حماية الخصوصية في </a:t>
            </a:r>
            <a:r>
              <a:rPr lang="ar-EG" sz="2400" b="1" dirty="0" smtClean="0">
                <a:solidFill>
                  <a:srgbClr val="C00000"/>
                </a:solidFill>
                <a:latin typeface="Calibri" panose="020F0502020204030204" pitchFamily="34" charset="0"/>
                <a:cs typeface="Calibri" panose="020F0502020204030204" pitchFamily="34" charset="0"/>
              </a:rPr>
              <a:t>كاليفورنيا و</a:t>
            </a:r>
            <a:r>
              <a:rPr lang="ar-EG" sz="2400" dirty="0" smtClean="0"/>
              <a:t> </a:t>
            </a:r>
            <a:r>
              <a:rPr lang="ar-EG" sz="2400" b="1" dirty="0" smtClean="0"/>
              <a:t>قانون حماية البيانات في السعودية</a:t>
            </a:r>
            <a:r>
              <a:rPr lang="ar-EG" sz="2400" dirty="0" smtClean="0"/>
              <a:t>. في النهاية،  ينبغي الإشارة إلى ضرورة تعزيز الوعي القانوني للشركات والأفراد حول حماية البيانات الشخصية والخصوصية، بما يتماشى مع التحولات الرقمية السريعة.</a:t>
            </a:r>
            <a:endParaRPr lang="ar-EG" sz="2800" dirty="0"/>
          </a:p>
        </p:txBody>
      </p:sp>
      <p:sp>
        <p:nvSpPr>
          <p:cNvPr id="2" name="AutoShape 2" descr="ما هو الاقتصاد السلوكي ؟ | AvaTrade">
            <a:extLst>
              <a:ext uri="{FF2B5EF4-FFF2-40B4-BE49-F238E27FC236}">
                <a16:creationId xmlns:a16="http://schemas.microsoft.com/office/drawing/2014/main" xmlns="" id="{AB523725-FF3C-3AA1-82D3-C931FEFAB162}"/>
              </a:ext>
            </a:extLst>
          </p:cNvPr>
          <p:cNvSpPr>
            <a:spLocks noChangeAspect="1" noChangeArrowheads="1"/>
          </p:cNvSpPr>
          <p:nvPr/>
        </p:nvSpPr>
        <p:spPr bwMode="auto">
          <a:xfrm>
            <a:off x="6215917" y="329417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23452778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XML/1998/namespace"/>
    <ds:schemaRef ds:uri="http://schemas.openxmlformats.org/package/2006/metadata/core-properties"/>
    <ds:schemaRef ds:uri="http://purl.org/dc/dcmitype/"/>
    <ds:schemaRef ds:uri="http://schemas.microsoft.com/office/2006/documentManagement/types"/>
    <ds:schemaRef ds:uri="http://purl.org/dc/elements/1.1/"/>
    <ds:schemaRef ds:uri="http://schemas.microsoft.com/office/infopath/2007/PartnerControls"/>
    <ds:schemaRef ds:uri="688354b5-287c-4cda-825e-1d7935aea40e"/>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13703</TotalTime>
  <Words>3766</Words>
  <Application>Microsoft Office PowerPoint</Application>
  <PresentationFormat>Widescreen</PresentationFormat>
  <Paragraphs>329</Paragraphs>
  <Slides>42</Slides>
  <Notes>35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603</cp:revision>
  <dcterms:created xsi:type="dcterms:W3CDTF">2023-04-29T09:08:00Z</dcterms:created>
  <dcterms:modified xsi:type="dcterms:W3CDTF">2025-04-06T04:40:49Z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