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313" r:id="rId7"/>
    <p:sldId id="350" r:id="rId8"/>
    <p:sldId id="410" r:id="rId9"/>
    <p:sldId id="380" r:id="rId10"/>
    <p:sldId id="381" r:id="rId11"/>
    <p:sldId id="387" r:id="rId12"/>
    <p:sldId id="382" r:id="rId13"/>
    <p:sldId id="415" r:id="rId14"/>
    <p:sldId id="385" r:id="rId15"/>
    <p:sldId id="386" r:id="rId16"/>
    <p:sldId id="388" r:id="rId17"/>
    <p:sldId id="390" r:id="rId18"/>
    <p:sldId id="391" r:id="rId19"/>
    <p:sldId id="383" r:id="rId20"/>
    <p:sldId id="384" r:id="rId21"/>
    <p:sldId id="392" r:id="rId22"/>
    <p:sldId id="393" r:id="rId23"/>
    <p:sldId id="394" r:id="rId24"/>
    <p:sldId id="395" r:id="rId25"/>
    <p:sldId id="396" r:id="rId26"/>
    <p:sldId id="414" r:id="rId27"/>
    <p:sldId id="398" r:id="rId28"/>
    <p:sldId id="411" r:id="rId29"/>
    <p:sldId id="397" r:id="rId30"/>
    <p:sldId id="399" r:id="rId31"/>
    <p:sldId id="400" r:id="rId32"/>
    <p:sldId id="401" r:id="rId33"/>
    <p:sldId id="402" r:id="rId34"/>
    <p:sldId id="403" r:id="rId35"/>
    <p:sldId id="413" r:id="rId36"/>
    <p:sldId id="404" r:id="rId37"/>
    <p:sldId id="412" r:id="rId38"/>
    <p:sldId id="416" r:id="rId39"/>
    <p:sldId id="405" r:id="rId40"/>
    <p:sldId id="406" r:id="rId41"/>
    <p:sldId id="407" r:id="rId42"/>
    <p:sldId id="408" r:id="rId43"/>
    <p:sldId id="37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10"/>
            <p14:sldId id="380"/>
            <p14:sldId id="381"/>
            <p14:sldId id="387"/>
            <p14:sldId id="382"/>
            <p14:sldId id="415"/>
            <p14:sldId id="385"/>
            <p14:sldId id="386"/>
            <p14:sldId id="388"/>
            <p14:sldId id="390"/>
            <p14:sldId id="391"/>
            <p14:sldId id="383"/>
            <p14:sldId id="384"/>
            <p14:sldId id="392"/>
            <p14:sldId id="393"/>
            <p14:sldId id="394"/>
            <p14:sldId id="395"/>
            <p14:sldId id="396"/>
            <p14:sldId id="414"/>
            <p14:sldId id="398"/>
            <p14:sldId id="411"/>
            <p14:sldId id="397"/>
            <p14:sldId id="399"/>
            <p14:sldId id="400"/>
            <p14:sldId id="401"/>
            <p14:sldId id="402"/>
            <p14:sldId id="403"/>
            <p14:sldId id="413"/>
            <p14:sldId id="404"/>
            <p14:sldId id="412"/>
            <p14:sldId id="416"/>
            <p14:sldId id="405"/>
            <p14:sldId id="406"/>
            <p14:sldId id="407"/>
            <p14:sldId id="408"/>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1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3</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77"/>
    </mc:Choice>
    <mc:Fallback xmlns="">
      <p:transition spd="slow" advTm="1907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45980"/>
            <a:ext cx="3038011"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نماذج من الاستراتيجيات التسويقية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100"/>
    </mc:Choice>
    <mc:Fallback xmlns="">
      <p:transition spd="slow" advTm="10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00369"/>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الجذب.</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الدفع. </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smtClean="0">
                <a:cs typeface="+mj-cs"/>
              </a:rPr>
              <a:t>مزايا </a:t>
            </a:r>
            <a:r>
              <a:rPr lang="ar-EG" sz="2000" dirty="0">
                <a:cs typeface="+mj-cs"/>
              </a:rPr>
              <a:t>وعيوب استراتيجية </a:t>
            </a:r>
            <a:r>
              <a:rPr lang="ar-EG" sz="2000" dirty="0" smtClean="0">
                <a:cs typeface="+mj-cs"/>
              </a:rPr>
              <a:t>الكشط.</a:t>
            </a:r>
            <a:endParaRPr lang="ar-EG" sz="2000" dirty="0">
              <a:cs typeface="+mj-cs"/>
            </a:endParaRPr>
          </a:p>
          <a:p>
            <a:pPr marL="457200" indent="-457200" algn="r" rtl="1">
              <a:lnSpc>
                <a:spcPct val="150000"/>
              </a:lnSpc>
              <a:buFont typeface="+mj-lt"/>
              <a:buAutoNum type="arabicPeriod"/>
            </a:pPr>
            <a:r>
              <a:rPr lang="ar-EG" sz="2000" dirty="0">
                <a:cs typeface="+mj-cs"/>
              </a:rPr>
              <a:t>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a:cs typeface="+mj-cs"/>
              </a:rPr>
              <a:t>مزايا وعيوب استراتيجية </a:t>
            </a:r>
            <a:r>
              <a:rPr lang="ar-EG" sz="2000" dirty="0" smtClean="0">
                <a:cs typeface="+mj-cs"/>
              </a:rPr>
              <a:t>الاختراق.</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r>
              <a:rPr lang="ar-EG" sz="2000" dirty="0" smtClean="0">
                <a:cs typeface="+mj-cs"/>
              </a:rPr>
              <a:t>.</a:t>
            </a: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40164"/>
    </mc:Choice>
    <mc:Fallback xmlns="">
      <p:transition spd="slow" advTm="401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a:t>
            </a:r>
            <a:r>
              <a:rPr lang="ar-EG" sz="2100" dirty="0">
                <a:latin typeface="Times New Roman" pitchFamily="18" charset="0"/>
                <a:cs typeface="Times New Roman" pitchFamily="18" charset="0"/>
              </a:rPr>
              <a:t>الجذب </a:t>
            </a:r>
            <a:r>
              <a:rPr lang="ar-EG" sz="2100" dirty="0" smtClean="0">
                <a:latin typeface="Times New Roman" pitchFamily="18" charset="0"/>
                <a:cs typeface="Times New Roman" pitchFamily="18" charset="0"/>
              </a:rPr>
              <a:t>جزءًا </a:t>
            </a:r>
            <a:r>
              <a:rPr lang="ar-EG" sz="2100" dirty="0">
                <a:latin typeface="Times New Roman" pitchFamily="18" charset="0"/>
                <a:cs typeface="Times New Roman" pitchFamily="18" charset="0"/>
              </a:rPr>
              <a:t>هامًا من استراتيجيات التسويق التي تهدف إلى جذب واستقطاب العملاء المستهدفين نحو منتجات أو خدمات الشركة. </a:t>
            </a:r>
            <a:r>
              <a:rPr lang="ar-EG" sz="2100" dirty="0" smtClean="0">
                <a:latin typeface="Times New Roman" pitchFamily="18" charset="0"/>
                <a:cs typeface="Times New Roman" pitchFamily="18" charset="0"/>
              </a:rPr>
              <a:t>حيث تهدف </a:t>
            </a:r>
            <a:r>
              <a:rPr lang="ar-EG" sz="2100" dirty="0">
                <a:latin typeface="Times New Roman" pitchFamily="18" charset="0"/>
                <a:cs typeface="Times New Roman" pitchFamily="18" charset="0"/>
              </a:rPr>
              <a:t>هذه الاستراتيجية إلى خلق إثارة واهتمام بين العملاء المحتملين وجعلهم يفضلون منتجات أو خدمات الشركة على البدائل المتاحة في السوق</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كذلك تُعد استراتيجية </a:t>
            </a:r>
            <a:r>
              <a:rPr lang="ar-EG" sz="2100" dirty="0">
                <a:latin typeface="Times New Roman" pitchFamily="18" charset="0"/>
                <a:cs typeface="Times New Roman" pitchFamily="18" charset="0"/>
              </a:rPr>
              <a:t>الدفع </a:t>
            </a:r>
            <a:r>
              <a:rPr lang="ar-EG" sz="2100" dirty="0" smtClean="0">
                <a:latin typeface="Times New Roman" pitchFamily="18" charset="0"/>
                <a:cs typeface="Times New Roman" pitchFamily="18" charset="0"/>
              </a:rPr>
              <a:t>التسويقية جزء </a:t>
            </a:r>
            <a:r>
              <a:rPr lang="ar-EG" sz="2100" dirty="0">
                <a:latin typeface="Times New Roman" pitchFamily="18" charset="0"/>
                <a:cs typeface="Times New Roman" pitchFamily="18" charset="0"/>
              </a:rPr>
              <a:t>أساسي من </a:t>
            </a:r>
            <a:r>
              <a:rPr lang="ar-EG" sz="2100" dirty="0" smtClean="0">
                <a:latin typeface="Times New Roman" pitchFamily="18" charset="0"/>
                <a:cs typeface="Times New Roman" pitchFamily="18" charset="0"/>
              </a:rPr>
              <a:t>استراتيجيات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التي تهدف </a:t>
            </a:r>
            <a:r>
              <a:rPr lang="ar-EG" sz="2100" dirty="0">
                <a:latin typeface="Times New Roman" pitchFamily="18" charset="0"/>
                <a:cs typeface="Times New Roman" pitchFamily="18" charset="0"/>
              </a:rPr>
              <a:t>إلى تحديد كيفية قبول وتسهيل عمليات الدفع للعملاء. </a:t>
            </a:r>
            <a:r>
              <a:rPr lang="ar-EG" sz="2100" dirty="0" smtClean="0">
                <a:latin typeface="Times New Roman" pitchFamily="18" charset="0"/>
                <a:cs typeface="Times New Roman" pitchFamily="18" charset="0"/>
              </a:rPr>
              <a:t>حيث تلعب </a:t>
            </a:r>
            <a:r>
              <a:rPr lang="ar-EG" sz="2100" dirty="0">
                <a:latin typeface="Times New Roman" pitchFamily="18" charset="0"/>
                <a:cs typeface="Times New Roman" pitchFamily="18" charset="0"/>
              </a:rPr>
              <a:t>هذه الاستراتيجية دورًا مهمًا في تحفيز عمليات الشراء وتحسين تجربة العملاء، مما يساعد في زيادة المبيعات وبناء الولاء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50659"/>
    </mc:Choice>
    <mc:Fallback xmlns="">
      <p:transition spd="slow" advTm="15065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تُعد استراتيجية الاختراق هي </a:t>
            </a:r>
            <a:r>
              <a:rPr lang="ar-EG" sz="2100" dirty="0">
                <a:latin typeface="Times New Roman" pitchFamily="18" charset="0"/>
                <a:cs typeface="Times New Roman" pitchFamily="18" charset="0"/>
              </a:rPr>
              <a:t>استراتيجية تسويقية تهدف إلى تحقيق ميزة تنافسية من خلال تقديم منتجات بأسعار منخفضة تجاه المنافسين، واستهداف شريحة واسعة من السوق. </a:t>
            </a:r>
            <a:r>
              <a:rPr lang="ar-EG" sz="2100" dirty="0" smtClean="0">
                <a:latin typeface="Times New Roman" pitchFamily="18" charset="0"/>
                <a:cs typeface="Times New Roman" pitchFamily="18" charset="0"/>
              </a:rPr>
              <a:t>حيث تهدف </a:t>
            </a:r>
            <a:r>
              <a:rPr lang="ar-EG" sz="2100" dirty="0">
                <a:latin typeface="Times New Roman" pitchFamily="18" charset="0"/>
                <a:cs typeface="Times New Roman" pitchFamily="18" charset="0"/>
              </a:rPr>
              <a:t>هذه الاستراتيجية إلى جذب حجم كبير من العملاء من خلال تقديم سعر منافس وجذاب يجذب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من المنافسين</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تعُد استراتيجية </a:t>
            </a:r>
            <a:r>
              <a:rPr lang="ar-EG" sz="2100" dirty="0">
                <a:latin typeface="Times New Roman" pitchFamily="18" charset="0"/>
                <a:cs typeface="Times New Roman" pitchFamily="18" charset="0"/>
              </a:rPr>
              <a:t>الكشط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إحدى استراتيجيات التسعير التي تتسم بتحديد سعر </a:t>
            </a:r>
            <a:r>
              <a:rPr lang="ar-EG" sz="2100" dirty="0" smtClean="0">
                <a:latin typeface="Times New Roman" pitchFamily="18" charset="0"/>
                <a:cs typeface="Times New Roman" pitchFamily="18" charset="0"/>
              </a:rPr>
              <a:t>مرتفع </a:t>
            </a:r>
            <a:r>
              <a:rPr lang="ar-EG" sz="2100" dirty="0">
                <a:latin typeface="Times New Roman" pitchFamily="18" charset="0"/>
                <a:cs typeface="Times New Roman" pitchFamily="18" charset="0"/>
              </a:rPr>
              <a:t>للمنتج في بداية طرحه في السوق ثم تخفيض السعر مع مرور </a:t>
            </a:r>
            <a:r>
              <a:rPr lang="ar-EG" sz="2100" dirty="0" smtClean="0">
                <a:latin typeface="Times New Roman" pitchFamily="18" charset="0"/>
                <a:cs typeface="Times New Roman" pitchFamily="18" charset="0"/>
              </a:rPr>
              <a:t>الوقت؛ حيث تستخدم </a:t>
            </a:r>
            <a:r>
              <a:rPr lang="ar-EG" sz="2100" dirty="0">
                <a:latin typeface="Times New Roman" pitchFamily="18" charset="0"/>
                <a:cs typeface="Times New Roman" pitchFamily="18" charset="0"/>
              </a:rPr>
              <a:t>هذه الاستراتيجية لتحقيق أقصى قدر من العائد على استثمار المنتج أو الخدمة في المراحل الأولى من دخولها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477582706"/>
      </p:ext>
    </p:extLst>
  </p:cSld>
  <p:clrMapOvr>
    <a:masterClrMapping/>
  </p:clrMapOvr>
  <mc:AlternateContent xmlns:mc="http://schemas.openxmlformats.org/markup-compatibility/2006" xmlns:p14="http://schemas.microsoft.com/office/powerpoint/2010/main">
    <mc:Choice Requires="p14">
      <p:transition spd="slow" p14:dur="2000" advTm="107382"/>
    </mc:Choice>
    <mc:Fallback xmlns="">
      <p:transition spd="slow" advTm="10738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2040943"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استراتيجية الجذب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2723195"/>
      </p:ext>
    </p:extLst>
  </p:cSld>
  <p:clrMapOvr>
    <a:masterClrMapping/>
  </p:clrMapOvr>
  <mc:AlternateContent xmlns:mc="http://schemas.openxmlformats.org/markup-compatibility/2006" xmlns:p14="http://schemas.microsoft.com/office/powerpoint/2010/main">
    <mc:Choice Requires="p14">
      <p:transition spd="slow" p14:dur="2000" advTm="7028"/>
    </mc:Choice>
    <mc:Fallback xmlns="">
      <p:transition spd="slow" advTm="7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الجذب</a:t>
            </a:r>
            <a:r>
              <a:rPr lang="en-US" sz="2100" dirty="0" smtClean="0">
                <a:latin typeface="Times New Roman" pitchFamily="18" charset="0"/>
                <a:cs typeface="Times New Roman" pitchFamily="18" charset="0"/>
              </a:rPr>
              <a:t>Pull </a:t>
            </a:r>
            <a:r>
              <a:rPr lang="en-US" sz="2100" dirty="0">
                <a:latin typeface="Times New Roman" pitchFamily="18" charset="0"/>
                <a:cs typeface="Times New Roman" pitchFamily="18" charset="0"/>
              </a:rPr>
              <a:t>Strategy </a:t>
            </a:r>
            <a:r>
              <a:rPr lang="ar-EG" sz="2100" dirty="0" smtClean="0">
                <a:latin typeface="Times New Roman" pitchFamily="18" charset="0"/>
                <a:cs typeface="Times New Roman" pitchFamily="18" charset="0"/>
              </a:rPr>
              <a:t>: </a:t>
            </a:r>
          </a:p>
          <a:p>
            <a:pPr algn="just" rtl="1">
              <a:lnSpc>
                <a:spcPct val="150000"/>
              </a:lnSpc>
            </a:pP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استراتيجية الجذب أو السحب التسويقية</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هي إحدى استراتيجيات التسويق التي تركز على جذب العملاء نحو المنتج أو العلامة التجارية. تكمن هذه الاستراتيجية في إثارة اهتمام ورغبة المستهلكين لشراء المنتج بشكل مباشر من خلال إجراء حملات إعلانية وتسويقية تستهدف العملاء المحتملين.</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797758890"/>
      </p:ext>
    </p:extLst>
  </p:cSld>
  <p:clrMapOvr>
    <a:masterClrMapping/>
  </p:clrMapOvr>
  <mc:AlternateContent xmlns:mc="http://schemas.openxmlformats.org/markup-compatibility/2006" xmlns:p14="http://schemas.microsoft.com/office/powerpoint/2010/main">
    <mc:Choice Requires="p14">
      <p:transition spd="slow" p14:dur="2000" advTm="120149"/>
    </mc:Choice>
    <mc:Fallback xmlns="">
      <p:transition spd="slow" advTm="1201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فأن هذه الاستراتيجية تعتمد على العملية </a:t>
            </a:r>
            <a:r>
              <a:rPr lang="ar-EG" sz="2100" dirty="0">
                <a:latin typeface="Times New Roman" pitchFamily="18" charset="0"/>
                <a:cs typeface="Times New Roman" pitchFamily="18" charset="0"/>
              </a:rPr>
              <a:t>الإعلانية بشكل أساسي على </a:t>
            </a:r>
            <a:r>
              <a:rPr lang="ar-EG" sz="2100" dirty="0" smtClean="0">
                <a:latin typeface="Times New Roman" pitchFamily="18" charset="0"/>
                <a:cs typeface="Times New Roman" pitchFamily="18" charset="0"/>
              </a:rPr>
              <a:t>أساس التواصل </a:t>
            </a:r>
            <a:r>
              <a:rPr lang="ar-EG" sz="2100" dirty="0">
                <a:latin typeface="Times New Roman" pitchFamily="18" charset="0"/>
                <a:cs typeface="Times New Roman" pitchFamily="18" charset="0"/>
              </a:rPr>
              <a:t>مع المستهلك، لإقناعه بالمنتج أو الخدمة المُعلن عنها وتشجيعه على الشراء، لخلق طلب قوي عليها. </a:t>
            </a:r>
            <a:r>
              <a:rPr lang="ar-EG" sz="2100" dirty="0" smtClean="0">
                <a:latin typeface="Times New Roman" pitchFamily="18" charset="0"/>
                <a:cs typeface="Times New Roman" pitchFamily="18" charset="0"/>
              </a:rPr>
              <a:t>لذلك بدوره </a:t>
            </a:r>
            <a:r>
              <a:rPr lang="ar-EG" sz="2100" dirty="0">
                <a:latin typeface="Times New Roman" pitchFamily="18" charset="0"/>
                <a:cs typeface="Times New Roman" pitchFamily="18" charset="0"/>
              </a:rPr>
              <a:t>يدفع تجار التجزئة إلى طلب وعرض هذه السلع في متاجرهم، لتلبية الطلب المتزايد الذي ينشأ عن الحملات الإعلانية.</a:t>
            </a:r>
          </a:p>
        </p:txBody>
      </p:sp>
    </p:spTree>
    <p:extLst>
      <p:ext uri="{BB962C8B-B14F-4D97-AF65-F5344CB8AC3E}">
        <p14:creationId xmlns:p14="http://schemas.microsoft.com/office/powerpoint/2010/main" val="4282887032"/>
      </p:ext>
    </p:extLst>
  </p:cSld>
  <p:clrMapOvr>
    <a:masterClrMapping/>
  </p:clrMapOvr>
  <mc:AlternateContent xmlns:mc="http://schemas.openxmlformats.org/markup-compatibility/2006" xmlns:p14="http://schemas.microsoft.com/office/powerpoint/2010/main">
    <mc:Choice Requires="p14">
      <p:transition spd="slow" p14:dur="2000" advTm="122452"/>
    </mc:Choice>
    <mc:Fallback xmlns="">
      <p:transition spd="slow" advTm="12245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بعض النقاط الرئيسية حول استراتيجية </a:t>
            </a:r>
            <a:r>
              <a:rPr lang="ar-EG" sz="2100" u="sng" dirty="0" smtClean="0">
                <a:latin typeface="Times New Roman" pitchFamily="18" charset="0"/>
                <a:cs typeface="Times New Roman" pitchFamily="18" charset="0"/>
              </a:rPr>
              <a:t>الجذب </a:t>
            </a:r>
            <a:r>
              <a:rPr lang="ar-EG" sz="2100" u="sng" dirty="0">
                <a:latin typeface="Times New Roman" pitchFamily="18" charset="0"/>
                <a:cs typeface="Times New Roman" pitchFamily="18" charset="0"/>
              </a:rPr>
              <a:t>التسويقية تشمل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استخدام وسائل الإعلان والتسويق لجذب العملاء وإثارة اهتمامهم بالمنتج.</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توظيف استراتيجيات العلامة التجارية والإعلانات الجذابة لجعل المنتج مغريًا بالنسبة للعملاء.</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استخدام تقنيات الترويج والعروض الترويجية لزيادة الطلب على المنتج.</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بناء الوعي الجماهيري حول المنتج وتحفيز العملاء للبحث عنه وشرائه.</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الجذب </a:t>
            </a:r>
            <a:r>
              <a:rPr lang="ar-EG" sz="2100" dirty="0">
                <a:latin typeface="Times New Roman" pitchFamily="18" charset="0"/>
                <a:cs typeface="Times New Roman" pitchFamily="18" charset="0"/>
              </a:rPr>
              <a:t>التسويقية </a:t>
            </a:r>
            <a:r>
              <a:rPr lang="ar-EG" sz="2100" dirty="0" smtClean="0">
                <a:latin typeface="Times New Roman" pitchFamily="18" charset="0"/>
                <a:cs typeface="Times New Roman" pitchFamily="18" charset="0"/>
              </a:rPr>
              <a:t>هى استراتيجية تركز </a:t>
            </a:r>
            <a:r>
              <a:rPr lang="ar-EG" sz="2100" dirty="0">
                <a:latin typeface="Times New Roman" pitchFamily="18" charset="0"/>
                <a:cs typeface="Times New Roman" pitchFamily="18" charset="0"/>
              </a:rPr>
              <a:t>على إنشاء طلب قوي من قبل المستهلكين، وبالتالي يتوجب على الشركة توفير المنتج بشكل فعال لتلبية هذا الطلب المتزايد</a:t>
            </a:r>
            <a:r>
              <a:rPr lang="ar-EG" sz="2100" dirty="0" smtClean="0">
                <a:latin typeface="Times New Roman" pitchFamily="18" charset="0"/>
                <a:cs typeface="Times New Roman" pitchFamily="18" charset="0"/>
              </a:rPr>
              <a:t>.</a:t>
            </a: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الجذب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3419377"/>
      </p:ext>
    </p:extLst>
  </p:cSld>
  <p:clrMapOvr>
    <a:masterClrMapping/>
  </p:clrMapOvr>
  <mc:AlternateContent xmlns:mc="http://schemas.openxmlformats.org/markup-compatibility/2006" xmlns:p14="http://schemas.microsoft.com/office/powerpoint/2010/main">
    <mc:Choice Requires="p14">
      <p:transition spd="slow" p14:dur="2000" advTm="184197"/>
    </mc:Choice>
    <mc:Fallback xmlns="">
      <p:transition spd="slow" advTm="18419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243950"/>
            <a:ext cx="8309245" cy="106182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على استراتيجية الجذب:</a:t>
            </a:r>
            <a:endParaRPr lang="ar-EG" sz="2100" u="sng" dirty="0">
              <a:latin typeface="Times New Roman" pitchFamily="18" charset="0"/>
              <a:cs typeface="Times New Roman" pitchFamily="18" charset="0"/>
            </a:endParaRP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الجذب </a:t>
            </a:r>
          </a:p>
          <a:p>
            <a:endParaRPr lang="en-US" sz="2400" b="1" dirty="0">
              <a:solidFill>
                <a:srgbClr val="00B0F0"/>
              </a:solidFill>
              <a:latin typeface="Alexandria" charset="0"/>
              <a:cs typeface="Alexandria"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38531" y="2897801"/>
            <a:ext cx="3842293"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71580" y="2897801"/>
            <a:ext cx="3990109"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8437951" y="5199797"/>
            <a:ext cx="3043451" cy="369332"/>
          </a:xfrm>
          <a:prstGeom prst="rect">
            <a:avLst/>
          </a:prstGeom>
          <a:noFill/>
        </p:spPr>
        <p:txBody>
          <a:bodyPr wrap="square" rtlCol="0">
            <a:spAutoFit/>
          </a:bodyPr>
          <a:lstStyle/>
          <a:p>
            <a:pPr algn="ctr"/>
            <a:r>
              <a:rPr lang="ar-EG" b="1" u="sng" dirty="0" smtClean="0">
                <a:cs typeface="+mj-cs"/>
              </a:rPr>
              <a:t>إعلان دوبيزل </a:t>
            </a:r>
            <a:endParaRPr lang="en-US" b="1" u="sng" dirty="0">
              <a:cs typeface="+mj-cs"/>
            </a:endParaRPr>
          </a:p>
        </p:txBody>
      </p:sp>
      <p:sp>
        <p:nvSpPr>
          <p:cNvPr id="18" name="TextBox 17"/>
          <p:cNvSpPr txBox="1"/>
          <p:nvPr/>
        </p:nvSpPr>
        <p:spPr>
          <a:xfrm>
            <a:off x="3990016" y="5161125"/>
            <a:ext cx="3043451" cy="369332"/>
          </a:xfrm>
          <a:prstGeom prst="rect">
            <a:avLst/>
          </a:prstGeom>
          <a:noFill/>
        </p:spPr>
        <p:txBody>
          <a:bodyPr wrap="square" rtlCol="0">
            <a:spAutoFit/>
          </a:bodyPr>
          <a:lstStyle/>
          <a:p>
            <a:pPr algn="ctr"/>
            <a:r>
              <a:rPr lang="ar-EG" b="1" u="sng" dirty="0" smtClean="0">
                <a:cs typeface="+mj-cs"/>
              </a:rPr>
              <a:t>إعلان أورنج </a:t>
            </a:r>
            <a:endParaRPr lang="en-US" b="1" u="sng" dirty="0">
              <a:cs typeface="+mj-cs"/>
            </a:endParaRPr>
          </a:p>
        </p:txBody>
      </p:sp>
      <p:sp>
        <p:nvSpPr>
          <p:cNvPr id="19" name="TextBox 18"/>
          <p:cNvSpPr txBox="1"/>
          <p:nvPr/>
        </p:nvSpPr>
        <p:spPr>
          <a:xfrm>
            <a:off x="8437950" y="5569129"/>
            <a:ext cx="3043451" cy="646331"/>
          </a:xfrm>
          <a:prstGeom prst="rect">
            <a:avLst/>
          </a:prstGeom>
          <a:noFill/>
        </p:spPr>
        <p:txBody>
          <a:bodyPr wrap="square" rtlCol="0">
            <a:spAutoFit/>
          </a:bodyPr>
          <a:lstStyle/>
          <a:p>
            <a:pPr algn="ctr"/>
            <a:r>
              <a:rPr lang="en-US" b="1" u="sng" dirty="0">
                <a:cs typeface="+mj-cs"/>
              </a:rPr>
              <a:t>https://www.youtube.com/watch?v=nWItSt7Ods8</a:t>
            </a:r>
          </a:p>
        </p:txBody>
      </p:sp>
      <p:sp>
        <p:nvSpPr>
          <p:cNvPr id="20" name="TextBox 19"/>
          <p:cNvSpPr txBox="1"/>
          <p:nvPr/>
        </p:nvSpPr>
        <p:spPr>
          <a:xfrm>
            <a:off x="4030960" y="5585049"/>
            <a:ext cx="3043451" cy="646331"/>
          </a:xfrm>
          <a:prstGeom prst="rect">
            <a:avLst/>
          </a:prstGeom>
          <a:noFill/>
        </p:spPr>
        <p:txBody>
          <a:bodyPr wrap="square" rtlCol="0">
            <a:spAutoFit/>
          </a:bodyPr>
          <a:lstStyle/>
          <a:p>
            <a:pPr algn="ctr"/>
            <a:r>
              <a:rPr lang="en-US" b="1" u="sng" dirty="0">
                <a:cs typeface="+mj-cs"/>
              </a:rPr>
              <a:t>https://www.youtube.com/watch?v=jHGzIrM4UbA</a:t>
            </a:r>
          </a:p>
        </p:txBody>
      </p:sp>
    </p:spTree>
    <p:extLst>
      <p:ext uri="{BB962C8B-B14F-4D97-AF65-F5344CB8AC3E}">
        <p14:creationId xmlns:p14="http://schemas.microsoft.com/office/powerpoint/2010/main" val="2055169486"/>
      </p:ext>
    </p:extLst>
  </p:cSld>
  <p:clrMapOvr>
    <a:masterClrMapping/>
  </p:clrMapOvr>
  <mc:AlternateContent xmlns:mc="http://schemas.openxmlformats.org/markup-compatibility/2006" xmlns:p14="http://schemas.microsoft.com/office/powerpoint/2010/main">
    <mc:Choice Requires="p14">
      <p:transition spd="slow" p14:dur="2000" advTm="65420"/>
    </mc:Choice>
    <mc:Fallback xmlns="">
      <p:transition spd="slow" advTm="654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55915" y="1259391"/>
            <a:ext cx="3339376"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الجذب</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345491410"/>
      </p:ext>
    </p:extLst>
  </p:cSld>
  <p:clrMapOvr>
    <a:masterClrMapping/>
  </p:clrMapOvr>
  <mc:AlternateContent xmlns:mc="http://schemas.openxmlformats.org/markup-compatibility/2006" xmlns:p14="http://schemas.microsoft.com/office/powerpoint/2010/main">
    <mc:Choice Requires="p14">
      <p:transition spd="slow" p14:dur="2000" advTm="10369"/>
    </mc:Choice>
    <mc:Fallback xmlns="">
      <p:transition spd="slow" advTm="10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الجذب: </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تنظيم الطلب: تساعد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التسويقية على تنظيم الطلب وتنظيم عملية التوريد بناءً على الطلب الحالي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التوفير في التكاليف: قد تقلل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من تكاليف التخزين والإنتاج عن طريق القيام بعملية التصنيع بناءً على الطلب الفعلي</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رضا العملاء: عندما تتوفر المنتجات عندما </a:t>
            </a:r>
            <a:r>
              <a:rPr lang="ar-EG" sz="2100" dirty="0" smtClean="0">
                <a:latin typeface="Times New Roman" pitchFamily="18" charset="0"/>
                <a:cs typeface="Times New Roman" pitchFamily="18" charset="0"/>
              </a:rPr>
              <a:t>يحتاج </a:t>
            </a:r>
            <a:r>
              <a:rPr lang="ar-EG" sz="2100" dirty="0">
                <a:latin typeface="Times New Roman" pitchFamily="18" charset="0"/>
                <a:cs typeface="Times New Roman" pitchFamily="18" charset="0"/>
              </a:rPr>
              <a:t>إليها العملاء، قد تزيد فرصة رضا العملاء وولاءهم تجاه العلامة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94177163"/>
      </p:ext>
    </p:extLst>
  </p:cSld>
  <p:clrMapOvr>
    <a:masterClrMapping/>
  </p:clrMapOvr>
  <mc:AlternateContent xmlns:mc="http://schemas.openxmlformats.org/markup-compatibility/2006" xmlns:p14="http://schemas.microsoft.com/office/powerpoint/2010/main">
    <mc:Choice Requires="p14">
      <p:transition spd="slow" p14:dur="2000" advTm="311750"/>
    </mc:Choice>
    <mc:Fallback xmlns="">
      <p:transition spd="slow" advTm="3117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الجذب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3057098"/>
            <a:ext cx="8309245" cy="2031325"/>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تقليل الفاقد: يقلل السحب التسويقي من المخاطر المتعلقة بتراكم البضائع غير المباعة أو التالفة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smtClean="0">
                <a:latin typeface="Times New Roman" pitchFamily="18" charset="0"/>
                <a:cs typeface="Times New Roman" pitchFamily="18" charset="0"/>
              </a:rPr>
              <a:t>التواصل المباشر مع الجمهور المستهدف المراد تلبية احتياجاته ورغباته.</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326077773"/>
      </p:ext>
    </p:extLst>
  </p:cSld>
  <p:clrMapOvr>
    <a:masterClrMapping/>
  </p:clrMapOvr>
  <mc:AlternateContent xmlns:mc="http://schemas.openxmlformats.org/markup-compatibility/2006" xmlns:p14="http://schemas.microsoft.com/office/powerpoint/2010/main">
    <mc:Choice Requires="p14">
      <p:transition spd="slow" p14:dur="2000" advTm="172102"/>
    </mc:Choice>
    <mc:Fallback xmlns="">
      <p:transition spd="slow" advTm="17210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الجذب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الجذب: </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الوقت: قد يتطلب الانتظار لتحقيق الطلب الفعلي زمنًا أطول وهو ما قد يؤدي إلى تأخير تلبية احتياجات العملاء</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انخفاض هامش الربح: بسبب </a:t>
            </a:r>
            <a:r>
              <a:rPr lang="ar-EG" sz="2100" dirty="0">
                <a:latin typeface="Times New Roman" pitchFamily="18" charset="0"/>
                <a:cs typeface="Times New Roman" pitchFamily="18" charset="0"/>
              </a:rPr>
              <a:t>قيام الشركة بتصنيع منتجات قليلة </a:t>
            </a:r>
            <a:r>
              <a:rPr lang="ar-EG" sz="2100" dirty="0" smtClean="0">
                <a:latin typeface="Times New Roman" pitchFamily="18" charset="0"/>
                <a:cs typeface="Times New Roman" pitchFamily="18" charset="0"/>
              </a:rPr>
              <a:t>الكمية فقد يؤدي ذلك إلى انخفاض هامش الربح الناتج من خط  الإنتاج.</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433808262"/>
      </p:ext>
    </p:extLst>
  </p:cSld>
  <p:clrMapOvr>
    <a:masterClrMapping/>
  </p:clrMapOvr>
  <mc:AlternateContent xmlns:mc="http://schemas.openxmlformats.org/markup-compatibility/2006" xmlns:p14="http://schemas.microsoft.com/office/powerpoint/2010/main">
    <mc:Choice Requires="p14">
      <p:transition spd="slow" p14:dur="2000" advTm="137018"/>
    </mc:Choice>
    <mc:Fallback xmlns="">
      <p:transition spd="slow" advTm="13701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الجذب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973232"/>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مشكلة التوريد: قد تواجه الشركة صعوبة في تلبية الطلبات </a:t>
            </a:r>
            <a:r>
              <a:rPr lang="ar-EG" sz="2100" dirty="0" smtClean="0">
                <a:latin typeface="Times New Roman" pitchFamily="18" charset="0"/>
                <a:cs typeface="Times New Roman" pitchFamily="18" charset="0"/>
              </a:rPr>
              <a:t>الكبيرة </a:t>
            </a:r>
            <a:r>
              <a:rPr lang="ar-EG" sz="2100" dirty="0">
                <a:latin typeface="Times New Roman" pitchFamily="18" charset="0"/>
                <a:cs typeface="Times New Roman" pitchFamily="18" charset="0"/>
              </a:rPr>
              <a:t>بسبب عدم الاستعداد</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تحديات الخطط الإنتاجية: يمكن أن تتسبب استراتيجية </a:t>
            </a:r>
            <a:r>
              <a:rPr lang="ar-EG" sz="2100" dirty="0" smtClean="0">
                <a:latin typeface="Times New Roman" pitchFamily="18" charset="0"/>
                <a:cs typeface="Times New Roman" pitchFamily="18" charset="0"/>
              </a:rPr>
              <a:t>الجذب </a:t>
            </a:r>
            <a:r>
              <a:rPr lang="ar-EG" sz="2100" dirty="0">
                <a:latin typeface="Times New Roman" pitchFamily="18" charset="0"/>
                <a:cs typeface="Times New Roman" pitchFamily="18" charset="0"/>
              </a:rPr>
              <a:t>في تحديات للخطط الإنتاجية </a:t>
            </a:r>
            <a:r>
              <a:rPr lang="ar-EG" sz="2100" dirty="0" smtClean="0">
                <a:latin typeface="Times New Roman" pitchFamily="18" charset="0"/>
                <a:cs typeface="Times New Roman" pitchFamily="18" charset="0"/>
              </a:rPr>
              <a:t>طويلة </a:t>
            </a:r>
            <a:r>
              <a:rPr lang="ar-EG" sz="2100" dirty="0">
                <a:latin typeface="Times New Roman" pitchFamily="18" charset="0"/>
                <a:cs typeface="Times New Roman" pitchFamily="18" charset="0"/>
              </a:rPr>
              <a:t>الأمد بسبب تقلبات الطلب.</a:t>
            </a:r>
          </a:p>
        </p:txBody>
      </p:sp>
    </p:spTree>
    <p:extLst>
      <p:ext uri="{BB962C8B-B14F-4D97-AF65-F5344CB8AC3E}">
        <p14:creationId xmlns:p14="http://schemas.microsoft.com/office/powerpoint/2010/main" val="3006614868"/>
      </p:ext>
    </p:extLst>
  </p:cSld>
  <p:clrMapOvr>
    <a:masterClrMapping/>
  </p:clrMapOvr>
  <mc:AlternateContent xmlns:mc="http://schemas.openxmlformats.org/markup-compatibility/2006" xmlns:p14="http://schemas.microsoft.com/office/powerpoint/2010/main">
    <mc:Choice Requires="p14">
      <p:transition spd="slow" p14:dur="2000" advTm="146009"/>
    </mc:Choice>
    <mc:Fallback xmlns="">
      <p:transition spd="slow" advTm="14600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1912703"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استراتيجية الدفع </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434482932"/>
      </p:ext>
    </p:extLst>
  </p:cSld>
  <p:clrMapOvr>
    <a:masterClrMapping/>
  </p:clrMapOvr>
  <mc:AlternateContent xmlns:mc="http://schemas.openxmlformats.org/markup-compatibility/2006" xmlns:p14="http://schemas.microsoft.com/office/powerpoint/2010/main">
    <mc:Choice Requires="p14">
      <p:transition spd="slow" p14:dur="2000" advTm="19949"/>
    </mc:Choice>
    <mc:Fallback xmlns="">
      <p:transition spd="slow" advTm="19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الدفع </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الدفع </a:t>
            </a:r>
            <a:r>
              <a:rPr lang="en-US" sz="2100" dirty="0">
                <a:latin typeface="Times New Roman" pitchFamily="18" charset="0"/>
                <a:cs typeface="Times New Roman" pitchFamily="18" charset="0"/>
              </a:rPr>
              <a:t>Push </a:t>
            </a:r>
            <a:r>
              <a:rPr lang="en-US" sz="2100" dirty="0" smtClean="0">
                <a:latin typeface="Times New Roman" pitchFamily="18" charset="0"/>
                <a:cs typeface="Times New Roman" pitchFamily="18" charset="0"/>
              </a:rPr>
              <a:t>Strategy</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يتم </a:t>
            </a:r>
            <a:r>
              <a:rPr lang="ar-EG" sz="2100" dirty="0">
                <a:latin typeface="Times New Roman" pitchFamily="18" charset="0"/>
                <a:cs typeface="Times New Roman" pitchFamily="18" charset="0"/>
              </a:rPr>
              <a:t>توجيه الجهود البيعية من قبل المنتج نحو تجار الجملة ثم تجار التجزئة، وتعتمد بشكل </a:t>
            </a:r>
            <a:r>
              <a:rPr lang="ar-EG" sz="2100" dirty="0" smtClean="0">
                <a:latin typeface="Times New Roman" pitchFamily="18" charset="0"/>
                <a:cs typeface="Times New Roman" pitchFamily="18" charset="0"/>
              </a:rPr>
              <a:t>	أساسي </a:t>
            </a:r>
            <a:r>
              <a:rPr lang="ar-EG" sz="2100" dirty="0">
                <a:latin typeface="Times New Roman" pitchFamily="18" charset="0"/>
                <a:cs typeface="Times New Roman" pitchFamily="18" charset="0"/>
              </a:rPr>
              <a:t>على استراتيجيات الترويج </a:t>
            </a:r>
            <a:r>
              <a:rPr lang="ar-EG" sz="2100" dirty="0" smtClean="0">
                <a:latin typeface="Times New Roman" pitchFamily="18" charset="0"/>
                <a:cs typeface="Times New Roman" pitchFamily="18" charset="0"/>
              </a:rPr>
              <a:t>مثل </a:t>
            </a:r>
            <a:r>
              <a:rPr lang="ar-EG" sz="2100" dirty="0">
                <a:latin typeface="Times New Roman" pitchFamily="18" charset="0"/>
                <a:cs typeface="Times New Roman" pitchFamily="18" charset="0"/>
              </a:rPr>
              <a:t>البيع الشخصي.</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539594986"/>
      </p:ext>
    </p:extLst>
  </p:cSld>
  <p:clrMapOvr>
    <a:masterClrMapping/>
  </p:clrMapOvr>
  <mc:AlternateContent xmlns:mc="http://schemas.openxmlformats.org/markup-compatibility/2006" xmlns:p14="http://schemas.microsoft.com/office/powerpoint/2010/main">
    <mc:Choice Requires="p14">
      <p:transition spd="slow" p14:dur="2000" advTm="83695"/>
    </mc:Choice>
    <mc:Fallback xmlns="">
      <p:transition spd="slow" advTm="836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78674" y="1259391"/>
            <a:ext cx="3300904"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الدفع </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768017395"/>
      </p:ext>
    </p:extLst>
  </p:cSld>
  <p:clrMapOvr>
    <a:masterClrMapping/>
  </p:clrMapOvr>
  <mc:AlternateContent xmlns:mc="http://schemas.openxmlformats.org/markup-compatibility/2006" xmlns:p14="http://schemas.microsoft.com/office/powerpoint/2010/main">
    <mc:Choice Requires="p14">
      <p:transition spd="slow" p14:dur="2000" advTm="69782"/>
    </mc:Choice>
    <mc:Fallback xmlns="">
      <p:transition spd="slow" advTm="69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الدفع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الدفع: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استراتيجية جيدة للمنتجات الجديدة التى تحتاج إلى اقناع تجار الجملة والتجزئة بالطلب عليها.</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تساعد المنتجات الجديدة للتعرض لها من قبل العملاء فى نقاط التوزيع الكبيرة .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375438665"/>
      </p:ext>
    </p:extLst>
  </p:cSld>
  <p:clrMapOvr>
    <a:masterClrMapping/>
  </p:clrMapOvr>
  <mc:AlternateContent xmlns:mc="http://schemas.openxmlformats.org/markup-compatibility/2006" xmlns:p14="http://schemas.microsoft.com/office/powerpoint/2010/main">
    <mc:Choice Requires="p14">
      <p:transition spd="slow" p14:dur="2000" advTm="224102"/>
    </mc:Choice>
    <mc:Fallback xmlns="">
      <p:transition spd="slow" advTm="2241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 y="1372270"/>
            <a:ext cx="3382245" cy="190251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95146" y="1412953"/>
            <a:ext cx="3335522"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الدفع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الدفع: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احتمالية تحمل الشركة المصنعة للمنتج جزء من تكاليف الترويج بالنسبة لتجار الجملة أو التجزئة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الطلب الدائم من تجار التجزئة والجملة بتقليل أسعار المنتج عن ماهو مسعر به فى الوقت الراهن.</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عدم ولاء تجار الجملة أو التجزئة للشركة المصنعة وذلك بسبب حركة الطلب فى السوق من الجمهور المستهدف</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endParaRPr lang="ar-EG" sz="21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91320203"/>
      </p:ext>
    </p:extLst>
  </p:cSld>
  <p:clrMapOvr>
    <a:masterClrMapping/>
  </p:clrMapOvr>
  <mc:AlternateContent xmlns:mc="http://schemas.openxmlformats.org/markup-compatibility/2006" xmlns:p14="http://schemas.microsoft.com/office/powerpoint/2010/main">
    <mc:Choice Requires="p14">
      <p:transition spd="slow" p14:dur="2000" advTm="266947"/>
    </mc:Choice>
    <mc:Fallback xmlns="">
      <p:transition spd="slow" advTm="2669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271299" y="1259391"/>
            <a:ext cx="1947969"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استراتيجية الكشط</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818420342"/>
      </p:ext>
    </p:extLst>
  </p:cSld>
  <p:clrMapOvr>
    <a:masterClrMapping/>
  </p:clrMapOvr>
  <mc:AlternateContent xmlns:mc="http://schemas.openxmlformats.org/markup-compatibility/2006" xmlns:p14="http://schemas.microsoft.com/office/powerpoint/2010/main">
    <mc:Choice Requires="p14">
      <p:transition spd="slow" p14:dur="2000" advTm="14617"/>
    </mc:Choice>
    <mc:Fallback xmlns="">
      <p:transition spd="slow" advTm="146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استراتيجية الكشط: </a:t>
            </a:r>
          </a:p>
          <a:p>
            <a:pPr algn="just" rtl="1">
              <a:lnSpc>
                <a:spcPct val="150000"/>
              </a:lnSpc>
            </a:pPr>
            <a:r>
              <a:rPr lang="ar-EG" sz="2100" dirty="0" smtClean="0">
                <a:latin typeface="Times New Roman" pitchFamily="18" charset="0"/>
                <a:cs typeface="Times New Roman" pitchFamily="18" charset="0"/>
              </a:rPr>
              <a:t>	تُعد استراتيجية الكشط هى </a:t>
            </a:r>
            <a:r>
              <a:rPr lang="ar-EG" sz="2100" dirty="0">
                <a:latin typeface="Times New Roman" pitchFamily="18" charset="0"/>
                <a:cs typeface="Times New Roman" pitchFamily="18" charset="0"/>
              </a:rPr>
              <a:t>"تقديم سلعة بسعر مرتفع وفي سوق محدودة" حيث يكون عرض السلعة محدودًا لشريحة محددة من المستهلكين المستهدفين الذين لديهم اهتمام خاص بالحصول على هذه السلعة. </a:t>
            </a:r>
            <a:endParaRPr lang="ar-EG" sz="2100" dirty="0" smtClean="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لذلك تتضمن </a:t>
            </a:r>
            <a:r>
              <a:rPr lang="ar-EG" sz="2100" dirty="0">
                <a:latin typeface="Times New Roman" pitchFamily="18" charset="0"/>
                <a:cs typeface="Times New Roman" pitchFamily="18" charset="0"/>
              </a:rPr>
              <a:t>هذه الاستراتيجية الحاجة لزيادة استخدام </a:t>
            </a:r>
            <a:r>
              <a:rPr lang="ar-EG" sz="2100" dirty="0" smtClean="0">
                <a:latin typeface="Times New Roman" pitchFamily="18" charset="0"/>
                <a:cs typeface="Times New Roman" pitchFamily="18" charset="0"/>
              </a:rPr>
              <a:t>البيع </a:t>
            </a:r>
            <a:r>
              <a:rPr lang="ar-EG" sz="2100" dirty="0">
                <a:latin typeface="Times New Roman" pitchFamily="18" charset="0"/>
                <a:cs typeface="Times New Roman" pitchFamily="18" charset="0"/>
              </a:rPr>
              <a:t>الشخصي لإقناع الموزعين بتسويق هذه السلعة، بالإضافة إلى إطلاق حملة إعلانية كبيرة للمستهلكين النهائيين. </a:t>
            </a:r>
          </a:p>
        </p:txBody>
      </p:sp>
    </p:spTree>
    <p:extLst>
      <p:ext uri="{BB962C8B-B14F-4D97-AF65-F5344CB8AC3E}">
        <p14:creationId xmlns:p14="http://schemas.microsoft.com/office/powerpoint/2010/main" val="3281858853"/>
      </p:ext>
    </p:extLst>
  </p:cSld>
  <p:clrMapOvr>
    <a:masterClrMapping/>
  </p:clrMapOvr>
  <mc:AlternateContent xmlns:mc="http://schemas.openxmlformats.org/markup-compatibility/2006" xmlns:p14="http://schemas.microsoft.com/office/powerpoint/2010/main">
    <mc:Choice Requires="p14">
      <p:transition spd="slow" p14:dur="2000" advTm="138930"/>
    </mc:Choice>
    <mc:Fallback xmlns="">
      <p:transition spd="slow" advTm="13893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تركز الجهود الترويجية فى هذه الاستراتيجية على المميزات التى سوف يحصل عليها العميل مقابل دفع القيمة السعرية المرتفعة للمنتج، بالإضافة إلى زيادة عامل الفخر لدى العملاء بسبب اقتناء هذه السلعة المرتفعة الثمن مقارنة بباقى المنتجات المتوفرة فى السوق منخفضة الثمن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118219133"/>
      </p:ext>
    </p:extLst>
  </p:cSld>
  <p:clrMapOvr>
    <a:masterClrMapping/>
  </p:clrMapOvr>
  <mc:AlternateContent xmlns:mc="http://schemas.openxmlformats.org/markup-compatibility/2006" xmlns:p14="http://schemas.microsoft.com/office/powerpoint/2010/main">
    <mc:Choice Requires="p14">
      <p:transition spd="slow" p14:dur="2000" advTm="119865"/>
    </mc:Choice>
    <mc:Fallback xmlns="">
      <p:transition spd="slow" advTm="11986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الكشط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إحدى استراتيجيات التسعير في التسويق تستخدم عادة عندما يتم إطلاق منتج جديد إلى السوق. </a:t>
            </a:r>
            <a:r>
              <a:rPr lang="ar-EG" sz="2100" dirty="0" smtClean="0">
                <a:latin typeface="Times New Roman" pitchFamily="18" charset="0"/>
                <a:cs typeface="Times New Roman" pitchFamily="18" charset="0"/>
              </a:rPr>
              <a:t>حيث تتمثل </a:t>
            </a:r>
            <a:r>
              <a:rPr lang="ar-EG" sz="2100" dirty="0">
                <a:latin typeface="Times New Roman" pitchFamily="18" charset="0"/>
                <a:cs typeface="Times New Roman" pitchFamily="18" charset="0"/>
              </a:rPr>
              <a:t>فكرة هذه الاستراتيجية في تحديد سعر </a:t>
            </a:r>
            <a:r>
              <a:rPr lang="ar-EG" sz="2100" dirty="0" smtClean="0">
                <a:latin typeface="Times New Roman" pitchFamily="18" charset="0"/>
                <a:cs typeface="Times New Roman" pitchFamily="18" charset="0"/>
              </a:rPr>
              <a:t>مرتفع </a:t>
            </a:r>
            <a:r>
              <a:rPr lang="ar-EG" sz="2100" dirty="0">
                <a:latin typeface="Times New Roman" pitchFamily="18" charset="0"/>
                <a:cs typeface="Times New Roman" pitchFamily="18" charset="0"/>
              </a:rPr>
              <a:t>نسبيًا للمنتج في بداية </a:t>
            </a:r>
            <a:r>
              <a:rPr lang="ar-EG" sz="2100" dirty="0" smtClean="0">
                <a:latin typeface="Times New Roman" pitchFamily="18" charset="0"/>
                <a:cs typeface="Times New Roman" pitchFamily="18" charset="0"/>
              </a:rPr>
              <a:t>إطلاقه.</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ولذلك هناك كثير من الشركات التى تتبع استراتيجية كشط السوق </a:t>
            </a:r>
            <a:r>
              <a:rPr lang="ar-EG" sz="2100" dirty="0" smtClean="0">
                <a:latin typeface="Times New Roman" pitchFamily="18" charset="0"/>
                <a:cs typeface="Times New Roman" pitchFamily="18" charset="0"/>
              </a:rPr>
              <a:t>وفى كل الأحوال تكون هذه الشركات لها نصيب جيد من الحصة التسويقية أو تريد أن تميز نفسها بالسعر المرتفع حتى تؤثر على الصورة الذهنية للمنتج المعلن عنه وسط البيئة التنافسية للمنتج، ولذلك لا يتم قبول هذا السعر المرتفع إلا من قبل المتبنين الأوائل للسعلة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4132877891"/>
      </p:ext>
    </p:extLst>
  </p:cSld>
  <p:clrMapOvr>
    <a:masterClrMapping/>
  </p:clrMapOvr>
  <mc:AlternateContent xmlns:mc="http://schemas.openxmlformats.org/markup-compatibility/2006" xmlns:p14="http://schemas.microsoft.com/office/powerpoint/2010/main">
    <mc:Choice Requires="p14">
      <p:transition spd="slow" p14:dur="2000" advTm="95919"/>
    </mc:Choice>
    <mc:Fallback xmlns="">
      <p:transition spd="slow" advTm="9591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مما يؤدى من اتباع هذه الاستراتيجية إلى زيادة نسبة الأرباح للشركة المصنعة للمنتج نتيجة اتباع السعر المرتفع فى السوق مع تحديد الجمهور المستهدف الخاص للشركة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310291291"/>
      </p:ext>
    </p:extLst>
  </p:cSld>
  <p:clrMapOvr>
    <a:masterClrMapping/>
  </p:clrMapOvr>
  <mc:AlternateContent xmlns:mc="http://schemas.openxmlformats.org/markup-compatibility/2006" xmlns:p14="http://schemas.microsoft.com/office/powerpoint/2010/main">
    <mc:Choice Requires="p14">
      <p:transition spd="slow" p14:dur="2000" advTm="54566"/>
    </mc:Choice>
    <mc:Fallback xmlns="">
      <p:transition spd="slow" advTm="5456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01532" y="1259391"/>
            <a:ext cx="3331360"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الكشط</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326853288"/>
      </p:ext>
    </p:extLst>
  </p:cSld>
  <p:clrMapOvr>
    <a:masterClrMapping/>
  </p:clrMapOvr>
  <mc:AlternateContent xmlns:mc="http://schemas.openxmlformats.org/markup-compatibility/2006" xmlns:p14="http://schemas.microsoft.com/office/powerpoint/2010/main">
    <mc:Choice Requires="p14">
      <p:transition spd="slow" p14:dur="2000" advTm="9479"/>
    </mc:Choice>
    <mc:Fallback xmlns="">
      <p:transition spd="slow" advTm="9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مزايا استراتيجية </a:t>
            </a:r>
            <a:r>
              <a:rPr lang="ar-EG" sz="2400" b="1" dirty="0">
                <a:solidFill>
                  <a:srgbClr val="00B0F0"/>
                </a:solidFill>
                <a:latin typeface="Alexandria" charset="0"/>
                <a:cs typeface="Alexandria" charset="0"/>
              </a:rPr>
              <a:t>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942729"/>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a:latin typeface="Times New Roman" pitchFamily="18" charset="0"/>
                <a:cs typeface="Times New Roman" pitchFamily="18" charset="0"/>
              </a:rPr>
              <a:t>تعزيز الصورة والجودة: </a:t>
            </a:r>
            <a:r>
              <a:rPr lang="ar-EG" sz="2100" dirty="0" smtClean="0">
                <a:latin typeface="Times New Roman" pitchFamily="18" charset="0"/>
                <a:cs typeface="Times New Roman" pitchFamily="18" charset="0"/>
              </a:rPr>
              <a:t>حيث يمكن لسعر </a:t>
            </a:r>
            <a:r>
              <a:rPr lang="ar-EG" sz="2100" dirty="0">
                <a:latin typeface="Times New Roman" pitchFamily="18" charset="0"/>
                <a:cs typeface="Times New Roman" pitchFamily="18" charset="0"/>
              </a:rPr>
              <a:t>المنتج العالي </a:t>
            </a:r>
            <a:r>
              <a:rPr lang="ar-EG" sz="2100" dirty="0" smtClean="0">
                <a:latin typeface="Times New Roman" pitchFamily="18" charset="0"/>
                <a:cs typeface="Times New Roman" pitchFamily="18" charset="0"/>
              </a:rPr>
              <a:t>أن </a:t>
            </a:r>
            <a:r>
              <a:rPr lang="ar-EG" sz="2100" dirty="0">
                <a:latin typeface="Times New Roman" pitchFamily="18" charset="0"/>
                <a:cs typeface="Times New Roman" pitchFamily="18" charset="0"/>
              </a:rPr>
              <a:t>يساهم في خلق صورة إيجابية حول الجودة والقيمة لدى العملاء</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الأرباح: يمكن أن تساعد استراتيجية الكشط في تحقيق أرباح أعلى بسبب القدرة على استهداف قطاع السوق الراغب في دفع سعر أعلى للمنتج.</a:t>
            </a:r>
          </a:p>
          <a:p>
            <a:pPr algn="just" rtl="1">
              <a:lnSpc>
                <a:spcPct val="150000"/>
              </a:lnSpc>
            </a:pP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endParaRPr lang="ar-EG" sz="2100" u="sng" dirty="0">
              <a:latin typeface="Times New Roman" pitchFamily="18" charset="0"/>
              <a:cs typeface="Times New Roman" pitchFamily="18" charset="0"/>
            </a:endParaRPr>
          </a:p>
        </p:txBody>
      </p:sp>
    </p:spTree>
    <p:extLst>
      <p:ext uri="{BB962C8B-B14F-4D97-AF65-F5344CB8AC3E}">
        <p14:creationId xmlns:p14="http://schemas.microsoft.com/office/powerpoint/2010/main" val="2165223982"/>
      </p:ext>
    </p:extLst>
  </p:cSld>
  <p:clrMapOvr>
    <a:masterClrMapping/>
  </p:clrMapOvr>
  <mc:AlternateContent xmlns:mc="http://schemas.openxmlformats.org/markup-compatibility/2006" xmlns:p14="http://schemas.microsoft.com/office/powerpoint/2010/main">
    <mc:Choice Requires="p14">
      <p:transition spd="slow" p14:dur="2000" advTm="207853"/>
    </mc:Choice>
    <mc:Fallback xmlns="">
      <p:transition spd="slow" advTm="20785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5074"/>
            <a:ext cx="3385474" cy="228158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3335522"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عيوب استراتيجية </a:t>
            </a:r>
            <a:r>
              <a:rPr lang="ar-EG" sz="2400" b="1" dirty="0">
                <a:solidFill>
                  <a:srgbClr val="00B0F0"/>
                </a:solidFill>
                <a:latin typeface="Alexandria" charset="0"/>
                <a:cs typeface="Alexandria" charset="0"/>
              </a:rPr>
              <a:t>الكشط</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خسارة </a:t>
            </a:r>
            <a:r>
              <a:rPr lang="ar-EG" sz="2100" dirty="0">
                <a:latin typeface="Times New Roman" pitchFamily="18" charset="0"/>
                <a:cs typeface="Times New Roman" pitchFamily="18" charset="0"/>
              </a:rPr>
              <a:t>فرص لفئات العملاء الأقل دخلًا: قد يؤدي سعر المنتج العالي إلى استبعاد فئات من العملاء الراغبين في الحصول على منتج بأسعار </a:t>
            </a:r>
            <a:r>
              <a:rPr lang="ar-EG" sz="2100" dirty="0" smtClean="0">
                <a:latin typeface="Times New Roman" pitchFamily="18" charset="0"/>
                <a:cs typeface="Times New Roman" pitchFamily="18" charset="0"/>
              </a:rPr>
              <a:t>أقل</a:t>
            </a:r>
            <a:r>
              <a:rPr lang="ar-EG" sz="2100" dirty="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زيادة الضغط التنافسي: قد يدفع سعر المنتج المرتفع المنافسين إلى التعاون والبحث عن استراتيجيات تنافسية تهدف إلى خفض </a:t>
            </a:r>
            <a:r>
              <a:rPr lang="ar-EG" sz="2100" dirty="0" smtClean="0">
                <a:latin typeface="Times New Roman" pitchFamily="18" charset="0"/>
                <a:cs typeface="Times New Roman" pitchFamily="18" charset="0"/>
              </a:rPr>
              <a:t>هذه </a:t>
            </a:r>
            <a:r>
              <a:rPr lang="ar-EG" sz="2100" dirty="0">
                <a:latin typeface="Times New Roman" pitchFamily="18" charset="0"/>
                <a:cs typeface="Times New Roman" pitchFamily="18" charset="0"/>
              </a:rPr>
              <a:t>الفجوة السعرية.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942870626"/>
      </p:ext>
    </p:extLst>
  </p:cSld>
  <p:clrMapOvr>
    <a:masterClrMapping/>
  </p:clrMapOvr>
  <mc:AlternateContent xmlns:mc="http://schemas.openxmlformats.org/markup-compatibility/2006" xmlns:p14="http://schemas.microsoft.com/office/powerpoint/2010/main">
    <mc:Choice Requires="p14">
      <p:transition spd="slow" p14:dur="2000" advTm="128060"/>
    </mc:Choice>
    <mc:Fallback xmlns="">
      <p:transition spd="slow" advTm="12806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19627" y="1259391"/>
            <a:ext cx="2199641"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استراتيجية الاختراق</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35929"/>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151494328"/>
      </p:ext>
    </p:extLst>
  </p:cSld>
  <p:clrMapOvr>
    <a:masterClrMapping/>
  </p:clrMapOvr>
  <mc:AlternateContent xmlns:mc="http://schemas.openxmlformats.org/markup-compatibility/2006" xmlns:p14="http://schemas.microsoft.com/office/powerpoint/2010/main">
    <mc:Choice Requires="p14">
      <p:transition spd="slow" p14:dur="2000" advTm="9663"/>
    </mc:Choice>
    <mc:Fallback xmlns="">
      <p:transition spd="slow" advTm="9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الاختراق: </a:t>
            </a:r>
            <a:endParaRPr lang="ar-EG" sz="2100" u="sng" dirty="0">
              <a:latin typeface="Times New Roman" pitchFamily="18" charset="0"/>
              <a:cs typeface="Times New Roman" pitchFamily="18" charset="0"/>
            </a:endParaRPr>
          </a:p>
          <a:p>
            <a:pPr algn="just" rtl="1">
              <a:lnSpc>
                <a:spcPct val="150000"/>
              </a:lnSpc>
            </a:pPr>
            <a:r>
              <a:rPr lang="ar-EG" sz="2100" dirty="0" smtClean="0">
                <a:latin typeface="Times New Roman" pitchFamily="18" charset="0"/>
                <a:cs typeface="Times New Roman" pitchFamily="18" charset="0"/>
              </a:rPr>
              <a:t>	استراتيجية الاختراق</a:t>
            </a:r>
            <a:r>
              <a:rPr lang="en-US" sz="2100" dirty="0" smtClean="0">
                <a:latin typeface="Times New Roman" pitchFamily="18" charset="0"/>
                <a:cs typeface="Times New Roman" pitchFamily="18" charset="0"/>
              </a:rPr>
              <a:t>Penetration </a:t>
            </a:r>
            <a:r>
              <a:rPr lang="en-US" sz="2100" dirty="0">
                <a:latin typeface="Times New Roman" pitchFamily="18" charset="0"/>
                <a:cs typeface="Times New Roman" pitchFamily="18" charset="0"/>
              </a:rPr>
              <a:t>Strategy) </a:t>
            </a:r>
            <a:r>
              <a:rPr lang="ar-EG" sz="2100" dirty="0" smtClean="0">
                <a:latin typeface="Times New Roman" pitchFamily="18" charset="0"/>
                <a:cs typeface="Times New Roman" pitchFamily="18" charset="0"/>
              </a:rPr>
              <a:t>) هي </a:t>
            </a:r>
            <a:r>
              <a:rPr lang="ar-EG" sz="2100" dirty="0">
                <a:latin typeface="Times New Roman" pitchFamily="18" charset="0"/>
                <a:cs typeface="Times New Roman" pitchFamily="18" charset="0"/>
              </a:rPr>
              <a:t>إحدى الاستراتيجيات التي تهدف إلى زيادة حصة السوق عن طريق تحديد أسعار منخفضة للمنتجات أو الخدمات بهدف جذب حجم كبير من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تعتمد هذه الاستراتيجية على تحقيق التنافسية من خلال السعر، حيث يتم تقديم المنتجات بأسعار تنافسية ومنخفضة بحيث يكون من السهل جذب </a:t>
            </a:r>
            <a:r>
              <a:rPr lang="ar-EG" sz="2100" dirty="0" smtClean="0">
                <a:latin typeface="Times New Roman" pitchFamily="18" charset="0"/>
                <a:cs typeface="Times New Roman" pitchFamily="18" charset="0"/>
              </a:rPr>
              <a:t>العملاء </a:t>
            </a:r>
            <a:r>
              <a:rPr lang="ar-EG" sz="2100" dirty="0">
                <a:latin typeface="Times New Roman" pitchFamily="18" charset="0"/>
                <a:cs typeface="Times New Roman" pitchFamily="18" charset="0"/>
              </a:rPr>
              <a:t>والتغلب على المنافسين</a:t>
            </a:r>
            <a:r>
              <a:rPr lang="ar-EG" sz="2100" dirty="0" smtClean="0">
                <a:latin typeface="Times New Roman" pitchFamily="18" charset="0"/>
                <a:cs typeface="Times New Roman" pitchFamily="18" charset="0"/>
              </a:rPr>
              <a:t>.</a:t>
            </a:r>
          </a:p>
          <a:p>
            <a:pPr algn="just" rtl="1">
              <a:lnSpc>
                <a:spcPct val="150000"/>
              </a:lnSpc>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784061334"/>
      </p:ext>
    </p:extLst>
  </p:cSld>
  <p:clrMapOvr>
    <a:masterClrMapping/>
  </p:clrMapOvr>
  <mc:AlternateContent xmlns:mc="http://schemas.openxmlformats.org/markup-compatibility/2006" xmlns:p14="http://schemas.microsoft.com/office/powerpoint/2010/main">
    <mc:Choice Requires="p14">
      <p:transition spd="slow" p14:dur="2000" advTm="92383"/>
    </mc:Choice>
    <mc:Fallback xmlns="">
      <p:transition spd="slow" advTm="9238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الهدف </a:t>
            </a:r>
            <a:r>
              <a:rPr lang="ar-EG" sz="2100" dirty="0">
                <a:latin typeface="Times New Roman" pitchFamily="18" charset="0"/>
                <a:cs typeface="Times New Roman" pitchFamily="18" charset="0"/>
              </a:rPr>
              <a:t>من استراتيجية </a:t>
            </a:r>
            <a:r>
              <a:rPr lang="ar-EG" sz="2100" dirty="0" smtClean="0">
                <a:latin typeface="Times New Roman" pitchFamily="18" charset="0"/>
                <a:cs typeface="Times New Roman" pitchFamily="18" charset="0"/>
              </a:rPr>
              <a:t>الاختراق </a:t>
            </a:r>
            <a:r>
              <a:rPr lang="ar-EG" sz="2100" dirty="0">
                <a:latin typeface="Times New Roman" pitchFamily="18" charset="0"/>
                <a:cs typeface="Times New Roman" pitchFamily="18" charset="0"/>
              </a:rPr>
              <a:t>هو الدخول بسرعة في السوق والحصول على حصة </a:t>
            </a:r>
            <a:r>
              <a:rPr lang="ar-EG" sz="2100" dirty="0" smtClean="0">
                <a:latin typeface="Times New Roman" pitchFamily="18" charset="0"/>
                <a:cs typeface="Times New Roman" pitchFamily="18" charset="0"/>
              </a:rPr>
              <a:t>تسويقية </a:t>
            </a:r>
            <a:r>
              <a:rPr lang="ar-EG" sz="2100" dirty="0">
                <a:latin typeface="Times New Roman" pitchFamily="18" charset="0"/>
                <a:cs typeface="Times New Roman" pitchFamily="18" charset="0"/>
              </a:rPr>
              <a:t>كبيرة من خلال جذب العملاء بأسعار منخفضة، ومن ثم يمكن للشركة تحقيق مبيعات مرتفعة وبناء قاعدة عملاء كبيرة. </a:t>
            </a:r>
            <a:endParaRPr lang="ar-EG" sz="2100" dirty="0" smtClean="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ومن </a:t>
            </a:r>
            <a:r>
              <a:rPr lang="ar-EG" sz="2100" dirty="0">
                <a:latin typeface="Times New Roman" pitchFamily="18" charset="0"/>
                <a:cs typeface="Times New Roman" pitchFamily="18" charset="0"/>
              </a:rPr>
              <a:t>خلال تحقيق حجم كبير من المبيعات، يمكن للشركة تعويض تكاليف تصنيع المنتجات وزيادة الأرباح على المدى الطويل</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663215706"/>
      </p:ext>
    </p:extLst>
  </p:cSld>
  <p:clrMapOvr>
    <a:masterClrMapping/>
  </p:clrMapOvr>
  <mc:AlternateContent xmlns:mc="http://schemas.openxmlformats.org/markup-compatibility/2006" xmlns:p14="http://schemas.microsoft.com/office/powerpoint/2010/main">
    <mc:Choice Requires="p14">
      <p:transition spd="slow" p14:dur="2000" advTm="123260"/>
    </mc:Choice>
    <mc:Fallback xmlns="">
      <p:transition spd="slow" advTm="12326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تستخدم </a:t>
            </a:r>
            <a:r>
              <a:rPr lang="ar-EG" sz="2100" dirty="0">
                <a:latin typeface="Times New Roman" pitchFamily="18" charset="0"/>
                <a:cs typeface="Times New Roman" pitchFamily="18" charset="0"/>
              </a:rPr>
              <a:t>هذه الاستراتيجية عادة في بداية دخول السوق الجديدة، أو عندما ترغب الشركة في زيادة حصتها </a:t>
            </a:r>
            <a:r>
              <a:rPr lang="ar-EG" sz="2100" dirty="0" smtClean="0">
                <a:latin typeface="Times New Roman" pitchFamily="18" charset="0"/>
                <a:cs typeface="Times New Roman" pitchFamily="18" charset="0"/>
              </a:rPr>
              <a:t>التسويقية </a:t>
            </a:r>
            <a:r>
              <a:rPr lang="ar-EG" sz="2100" dirty="0">
                <a:latin typeface="Times New Roman" pitchFamily="18" charset="0"/>
                <a:cs typeface="Times New Roman" pitchFamily="18" charset="0"/>
              </a:rPr>
              <a:t>الموجودة بالفعل. ومن الجدير بالذكر أنه يمكن أن تكون هذه الاستراتيجية فرصة للشركة لتوسيع قاعدة عملائها والفوز بثقة العملاء من خلال تقديم قيمة جيدة بأسعار </a:t>
            </a:r>
            <a:r>
              <a:rPr lang="ar-EG" sz="2100" dirty="0" smtClean="0">
                <a:latin typeface="Times New Roman" pitchFamily="18" charset="0"/>
                <a:cs typeface="Times New Roman" pitchFamily="18" charset="0"/>
              </a:rPr>
              <a:t>منخفضة.</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4356958"/>
      </p:ext>
    </p:extLst>
  </p:cSld>
  <p:clrMapOvr>
    <a:masterClrMapping/>
  </p:clrMapOvr>
  <mc:AlternateContent xmlns:mc="http://schemas.openxmlformats.org/markup-compatibility/2006" xmlns:p14="http://schemas.microsoft.com/office/powerpoint/2010/main">
    <mc:Choice Requires="p14">
      <p:transition spd="slow" p14:dur="2000" advTm="61900"/>
    </mc:Choice>
    <mc:Fallback xmlns="">
      <p:transition spd="slow" advTm="619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تتمحور هذه الاستراتيجية </a:t>
            </a:r>
            <a:r>
              <a:rPr lang="ar-EG" sz="2100" dirty="0">
                <a:latin typeface="Times New Roman" pitchFamily="18" charset="0"/>
                <a:cs typeface="Times New Roman" pitchFamily="18" charset="0"/>
              </a:rPr>
              <a:t>حول سياسة عرض البضائع بأسعار أقل من منافسيها لزيادة قبولها في السوق، وتتطلب </a:t>
            </a:r>
            <a:r>
              <a:rPr lang="ar-EG" sz="2100" dirty="0" smtClean="0">
                <a:latin typeface="Times New Roman" pitchFamily="18" charset="0"/>
                <a:cs typeface="Times New Roman" pitchFamily="18" charset="0"/>
              </a:rPr>
              <a:t>هذه الاستراتيجية مستوى منخفض من الجهود </a:t>
            </a:r>
            <a:r>
              <a:rPr lang="ar-EG" sz="2100" dirty="0">
                <a:latin typeface="Times New Roman" pitchFamily="18" charset="0"/>
                <a:cs typeface="Times New Roman" pitchFamily="18" charset="0"/>
              </a:rPr>
              <a:t>الإعلانية </a:t>
            </a:r>
            <a:r>
              <a:rPr lang="ar-EG" sz="2100" dirty="0" smtClean="0">
                <a:latin typeface="Times New Roman" pitchFamily="18" charset="0"/>
                <a:cs typeface="Times New Roman" pitchFamily="18" charset="0"/>
              </a:rPr>
              <a:t>لأنها </a:t>
            </a:r>
            <a:r>
              <a:rPr lang="ar-EG" sz="2100" dirty="0">
                <a:latin typeface="Times New Roman" pitchFamily="18" charset="0"/>
                <a:cs typeface="Times New Roman" pitchFamily="18" charset="0"/>
              </a:rPr>
              <a:t>تعتمد على السعر المنخفض كعنصر ترويجي أساسي، حيث يتم التركيز في الإعلان على توفر البضائع بسعر منخفض لتشجيع عدد كبير من المستهلكين على شرائها</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مما يمكن الشركة من وضع نفسها فى السوق فى موقع جيد من خلال السعر المنخفض المتواجد فى السوق المستهدفه للشركة المصنعة للمنتج.</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720685953"/>
      </p:ext>
    </p:extLst>
  </p:cSld>
  <p:clrMapOvr>
    <a:masterClrMapping/>
  </p:clrMapOvr>
  <mc:AlternateContent xmlns:mc="http://schemas.openxmlformats.org/markup-compatibility/2006" xmlns:p14="http://schemas.microsoft.com/office/powerpoint/2010/main">
    <mc:Choice Requires="p14">
      <p:transition spd="slow" p14:dur="2000" advTm="66792"/>
    </mc:Choice>
    <mc:Fallback xmlns="">
      <p:transition spd="slow" advTm="6679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2316" y="1412953"/>
            <a:ext cx="3335522"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يتم استخدام استراتيجية الاختراق إذا توافرت الفرص التسويقية التالية: </a:t>
            </a: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عندما </a:t>
            </a:r>
            <a:r>
              <a:rPr lang="ar-EG" sz="2100" dirty="0">
                <a:latin typeface="Times New Roman" pitchFamily="18" charset="0"/>
                <a:cs typeface="Times New Roman" pitchFamily="18" charset="0"/>
              </a:rPr>
              <a:t>يكون الطلب على منتجات الشركة </a:t>
            </a:r>
            <a:r>
              <a:rPr lang="ar-EG" sz="2100" dirty="0" smtClean="0">
                <a:latin typeface="Times New Roman" pitchFamily="18" charset="0"/>
                <a:cs typeface="Times New Roman" pitchFamily="18" charset="0"/>
              </a:rPr>
              <a:t>متوافق ومتزايد </a:t>
            </a:r>
            <a:r>
              <a:rPr lang="ar-EG" sz="2100" dirty="0">
                <a:latin typeface="Times New Roman" pitchFamily="18" charset="0"/>
                <a:cs typeface="Times New Roman" pitchFamily="18" charset="0"/>
              </a:rPr>
              <a:t>مع </a:t>
            </a:r>
            <a:r>
              <a:rPr lang="ar-EG" sz="2100" dirty="0" smtClean="0">
                <a:latin typeface="Times New Roman" pitchFamily="18" charset="0"/>
                <a:cs typeface="Times New Roman" pitchFamily="18" charset="0"/>
              </a:rPr>
              <a:t>العرض ولدى العملاء الاستعداد النفسي فى شراء المنتجات المتبنية لهذه الاستراتيجية بالأسعار المنخفضة.</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عندما يكون هناك فرصة لزيادة نسبة استخدام العملاء الحاليين لمنتجات الشركة الحالية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عندما تنخفض حصة السوق للمنافسين </a:t>
            </a:r>
            <a:r>
              <a:rPr lang="ar-EG" sz="2100" dirty="0" smtClean="0">
                <a:latin typeface="Times New Roman" pitchFamily="18" charset="0"/>
                <a:cs typeface="Times New Roman" pitchFamily="18" charset="0"/>
              </a:rPr>
              <a:t>الكبار نتيجة ارتفاع </a:t>
            </a:r>
            <a:r>
              <a:rPr lang="ar-EG" sz="2100" dirty="0">
                <a:latin typeface="Times New Roman" pitchFamily="18" charset="0"/>
                <a:cs typeface="Times New Roman" pitchFamily="18" charset="0"/>
              </a:rPr>
              <a:t>أ</a:t>
            </a:r>
            <a:r>
              <a:rPr lang="ar-EG" sz="2100" dirty="0" smtClean="0">
                <a:latin typeface="Times New Roman" pitchFamily="18" charset="0"/>
                <a:cs typeface="Times New Roman" pitchFamily="18" charset="0"/>
              </a:rPr>
              <a:t>سعارهم وعدم موافقة العملاء بهذه القيمة السعرية المرتفعة.</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عندما </a:t>
            </a:r>
            <a:r>
              <a:rPr lang="ar-EG" sz="2100" dirty="0">
                <a:latin typeface="Times New Roman" pitchFamily="18" charset="0"/>
                <a:cs typeface="Times New Roman" pitchFamily="18" charset="0"/>
              </a:rPr>
              <a:t>تزيد الإنتاجية، تحصل المنشأة على ميزة تنافسية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416113076"/>
      </p:ext>
    </p:extLst>
  </p:cSld>
  <p:clrMapOvr>
    <a:masterClrMapping/>
  </p:clrMapOvr>
  <mc:AlternateContent xmlns:mc="http://schemas.openxmlformats.org/markup-compatibility/2006" xmlns:p14="http://schemas.microsoft.com/office/powerpoint/2010/main">
    <mc:Choice Requires="p14">
      <p:transition spd="slow" p14:dur="2000" advTm="121905"/>
    </mc:Choice>
    <mc:Fallback xmlns="">
      <p:transition spd="slow" advTm="12190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9617"/>
            <a:ext cx="3385474" cy="18478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243950"/>
            <a:ext cx="8309245" cy="100373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على استراتيجية الاختراق:</a:t>
            </a:r>
            <a:endParaRPr lang="ar-EG" sz="2100" u="sng" dirty="0">
              <a:latin typeface="Times New Roman" pitchFamily="18" charset="0"/>
              <a:cs typeface="Times New Roman" pitchFamily="18" charset="0"/>
            </a:endParaRP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390680" y="1412953"/>
            <a:ext cx="2624269"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استراتيجية </a:t>
            </a:r>
            <a:r>
              <a:rPr lang="ar-EG" sz="2400" b="1" dirty="0" smtClean="0">
                <a:solidFill>
                  <a:srgbClr val="00B0F0"/>
                </a:solidFill>
                <a:latin typeface="Alexandria" charset="0"/>
                <a:cs typeface="Alexandria" charset="0"/>
              </a:rPr>
              <a:t>الاختراق </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b="20792"/>
          <a:stretch/>
        </p:blipFill>
        <p:spPr>
          <a:xfrm>
            <a:off x="5511741" y="2897801"/>
            <a:ext cx="3891407" cy="20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5935718" y="5199797"/>
            <a:ext cx="3043451" cy="369332"/>
          </a:xfrm>
          <a:prstGeom prst="rect">
            <a:avLst/>
          </a:prstGeom>
          <a:noFill/>
        </p:spPr>
        <p:txBody>
          <a:bodyPr wrap="square" rtlCol="0">
            <a:spAutoFit/>
          </a:bodyPr>
          <a:lstStyle/>
          <a:p>
            <a:pPr algn="ctr"/>
            <a:r>
              <a:rPr lang="ar-EG" b="1" u="sng" dirty="0" smtClean="0">
                <a:cs typeface="+mj-cs"/>
              </a:rPr>
              <a:t>إعلان كازيون</a:t>
            </a:r>
            <a:endParaRPr lang="en-US" b="1" u="sng" dirty="0">
              <a:cs typeface="+mj-cs"/>
            </a:endParaRPr>
          </a:p>
        </p:txBody>
      </p:sp>
      <p:sp>
        <p:nvSpPr>
          <p:cNvPr id="19" name="TextBox 18"/>
          <p:cNvSpPr txBox="1"/>
          <p:nvPr/>
        </p:nvSpPr>
        <p:spPr>
          <a:xfrm>
            <a:off x="5935717" y="5569129"/>
            <a:ext cx="3043451" cy="646331"/>
          </a:xfrm>
          <a:prstGeom prst="rect">
            <a:avLst/>
          </a:prstGeom>
          <a:noFill/>
        </p:spPr>
        <p:txBody>
          <a:bodyPr wrap="square" rtlCol="0">
            <a:spAutoFit/>
          </a:bodyPr>
          <a:lstStyle/>
          <a:p>
            <a:pPr algn="ctr"/>
            <a:r>
              <a:rPr lang="en-US" b="1" u="sng" dirty="0">
                <a:cs typeface="+mj-cs"/>
              </a:rPr>
              <a:t>https://www.youtube.com/watch?v=XWzSxSs8nrE</a:t>
            </a:r>
          </a:p>
        </p:txBody>
      </p:sp>
    </p:spTree>
    <p:extLst>
      <p:ext uri="{BB962C8B-B14F-4D97-AF65-F5344CB8AC3E}">
        <p14:creationId xmlns:p14="http://schemas.microsoft.com/office/powerpoint/2010/main" val="1541537776"/>
      </p:ext>
    </p:extLst>
  </p:cSld>
  <p:clrMapOvr>
    <a:masterClrMapping/>
  </p:clrMapOvr>
  <mc:AlternateContent xmlns:mc="http://schemas.openxmlformats.org/markup-compatibility/2006" xmlns:p14="http://schemas.microsoft.com/office/powerpoint/2010/main">
    <mc:Choice Requires="p14">
      <p:transition spd="slow" p14:dur="2000" advTm="30287"/>
    </mc:Choice>
    <mc:Fallback xmlns="">
      <p:transition spd="slow" advTm="3028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47455" y="1259391"/>
            <a:ext cx="3583032" cy="461665"/>
          </a:xfrm>
          <a:prstGeom prst="rect">
            <a:avLst/>
          </a:prstGeom>
          <a:noFill/>
        </p:spPr>
        <p:txBody>
          <a:bodyPr wrap="none" rtlCol="0">
            <a:spAutoFit/>
          </a:bodyPr>
          <a:lstStyle/>
          <a:p>
            <a:pPr algn="r" rtl="1"/>
            <a:r>
              <a:rPr lang="ar-EG" sz="2400" b="1" dirty="0" smtClean="0">
                <a:solidFill>
                  <a:srgbClr val="00B0F0"/>
                </a:solidFill>
                <a:latin typeface="Alexandria" charset="0"/>
                <a:cs typeface="Alexandria" charset="0"/>
              </a:rPr>
              <a:t>مزايا وعيوب استراتيجية الاختراق</a:t>
            </a:r>
            <a:endParaRPr lang="en-US"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22281"/>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94574437"/>
      </p:ext>
    </p:extLst>
  </p:cSld>
  <p:clrMapOvr>
    <a:masterClrMapping/>
  </p:clrMapOvr>
  <mc:AlternateContent xmlns:mc="http://schemas.openxmlformats.org/markup-compatibility/2006" xmlns:p14="http://schemas.microsoft.com/office/powerpoint/2010/main">
    <mc:Choice Requires="p14">
      <p:transition spd="slow" p14:dur="2000" advTm="8881"/>
    </mc:Choice>
    <mc:Fallback xmlns="">
      <p:transition spd="slow" advTm="88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مزايا </a:t>
            </a:r>
            <a:r>
              <a:rPr lang="ar-EG" sz="2400" b="1" dirty="0" smtClean="0">
                <a:solidFill>
                  <a:srgbClr val="00B0F0"/>
                </a:solidFill>
                <a:latin typeface="Alexandria" charset="0"/>
                <a:cs typeface="Alexandria" charset="0"/>
              </a:rPr>
              <a:t>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استراتيجية الاختراق: </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جذب عدد كبير من العملاء: يمكن للأسعار المنخفضة جذب العملاء الجدد وزيادة حصة السوق</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تعزيز الانتشار السريع: يمكن أن تؤدي الأسعار المنخفضة إلى زيادة الانتشار السريع للمنتج أو الخدمة.</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تحفيز المبيعات: يمكن أن تزيد الأسعار المنخفضة من معدلات المبيعات وزيادة الإيرادات بشكل عام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059330028"/>
      </p:ext>
    </p:extLst>
  </p:cSld>
  <p:clrMapOvr>
    <a:masterClrMapping/>
  </p:clrMapOvr>
  <mc:AlternateContent xmlns:mc="http://schemas.openxmlformats.org/markup-compatibility/2006" xmlns:p14="http://schemas.microsoft.com/office/powerpoint/2010/main">
    <mc:Choice Requires="p14">
      <p:transition spd="slow" p14:dur="2000" advTm="50197"/>
    </mc:Choice>
    <mc:Fallback xmlns="">
      <p:transition spd="slow" advTm="5019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مزايا </a:t>
            </a:r>
            <a:r>
              <a:rPr lang="ar-EG" sz="2400" b="1" dirty="0" smtClean="0">
                <a:solidFill>
                  <a:srgbClr val="00B0F0"/>
                </a:solidFill>
                <a:latin typeface="Alexandria" charset="0"/>
                <a:cs typeface="Alexandria" charset="0"/>
              </a:rPr>
              <a:t>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dirty="0" smtClean="0">
                <a:latin typeface="Times New Roman" pitchFamily="18" charset="0"/>
                <a:cs typeface="Times New Roman" pitchFamily="18" charset="0"/>
              </a:rPr>
              <a:t>التنافسية</a:t>
            </a:r>
            <a:r>
              <a:rPr lang="ar-EG" sz="2100" dirty="0">
                <a:latin typeface="Times New Roman" pitchFamily="18" charset="0"/>
                <a:cs typeface="Times New Roman" pitchFamily="18" charset="0"/>
              </a:rPr>
              <a:t>: تساعد الأسعار المنخفضة في تعزيز </a:t>
            </a:r>
            <a:r>
              <a:rPr lang="ar-EG" sz="2100" dirty="0" smtClean="0">
                <a:latin typeface="Times New Roman" pitchFamily="18" charset="0"/>
                <a:cs typeface="Times New Roman" pitchFamily="18" charset="0"/>
              </a:rPr>
              <a:t>تنافسية </a:t>
            </a:r>
            <a:r>
              <a:rPr lang="ar-EG" sz="2100" dirty="0">
                <a:latin typeface="Times New Roman" pitchFamily="18" charset="0"/>
                <a:cs typeface="Times New Roman" pitchFamily="18" charset="0"/>
              </a:rPr>
              <a:t>الشركة وتقليل قوة المنافسة</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زيادة الفرص: يوفر الوصول إلى سوق واسع فرصًا أكبر لزيادة المبيعات وتحقيق </a:t>
            </a:r>
            <a:r>
              <a:rPr lang="ar-EG" sz="2100" dirty="0" smtClean="0">
                <a:latin typeface="Times New Roman" pitchFamily="18" charset="0"/>
                <a:cs typeface="Times New Roman" pitchFamily="18" charset="0"/>
              </a:rPr>
              <a:t>النمو</a:t>
            </a:r>
            <a:r>
              <a:rPr lang="ar-EG" sz="2100" dirty="0">
                <a:latin typeface="Times New Roman" pitchFamily="18" charset="0"/>
                <a:cs typeface="Times New Roman" pitchFamily="18" charset="0"/>
              </a:rPr>
              <a:t>.</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تنويع </a:t>
            </a:r>
            <a:r>
              <a:rPr lang="ar-EG" sz="2100" dirty="0" smtClean="0">
                <a:latin typeface="Times New Roman" pitchFamily="18" charset="0"/>
                <a:cs typeface="Times New Roman" pitchFamily="18" charset="0"/>
              </a:rPr>
              <a:t>الجمهور المستهدف: حيث يمكن </a:t>
            </a:r>
            <a:r>
              <a:rPr lang="ar-EG" sz="2100" dirty="0">
                <a:latin typeface="Times New Roman" pitchFamily="18" charset="0"/>
                <a:cs typeface="Times New Roman" pitchFamily="18" charset="0"/>
              </a:rPr>
              <a:t>ا</a:t>
            </a:r>
            <a:r>
              <a:rPr lang="ar-EG" sz="2100" dirty="0" smtClean="0">
                <a:latin typeface="Times New Roman" pitchFamily="18" charset="0"/>
                <a:cs typeface="Times New Roman" pitchFamily="18" charset="0"/>
              </a:rPr>
              <a:t>لوصول </a:t>
            </a:r>
            <a:r>
              <a:rPr lang="ar-EG" sz="2100" dirty="0">
                <a:latin typeface="Times New Roman" pitchFamily="18" charset="0"/>
                <a:cs typeface="Times New Roman" pitchFamily="18" charset="0"/>
              </a:rPr>
              <a:t>إلى شرائح متنوعة </a:t>
            </a:r>
            <a:r>
              <a:rPr lang="ar-EG" sz="2100" dirty="0" smtClean="0">
                <a:latin typeface="Times New Roman" pitchFamily="18" charset="0"/>
                <a:cs typeface="Times New Roman" pitchFamily="18" charset="0"/>
              </a:rPr>
              <a:t>ومختلفة من السوق.</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مرونة التسويق: يمكن تخصيص الحملات التسويقية لتناسب احتياجات واهتمامات شرائح مختلفة من السوق.</a:t>
            </a: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تقليل المخاطر: بتوجيه عروض المنتجات أو الخدمات لشرائح متنوعة من السوق، يمكن تخفيف تأثير المخاطر المحتملة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16541832"/>
      </p:ext>
    </p:extLst>
  </p:cSld>
  <p:clrMapOvr>
    <a:masterClrMapping/>
  </p:clrMapOvr>
  <mc:AlternateContent xmlns:mc="http://schemas.openxmlformats.org/markup-compatibility/2006" xmlns:p14="http://schemas.microsoft.com/office/powerpoint/2010/main">
    <mc:Choice Requires="p14">
      <p:transition spd="slow" p14:dur="2000" advTm="94855"/>
    </mc:Choice>
    <mc:Fallback xmlns="">
      <p:transition spd="slow" advTm="9485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5473" cy="24355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130" y="1412953"/>
            <a:ext cx="4275648" cy="830997"/>
          </a:xfrm>
          <a:prstGeom prst="rect">
            <a:avLst/>
          </a:prstGeom>
          <a:noFill/>
        </p:spPr>
        <p:txBody>
          <a:bodyPr wrap="square" rtlCol="0">
            <a:spAutoFit/>
          </a:bodyPr>
          <a:lstStyle/>
          <a:p>
            <a:pPr algn="ctr" rtl="1"/>
            <a:r>
              <a:rPr lang="ar-EG" sz="2400" b="1" dirty="0" smtClean="0">
                <a:solidFill>
                  <a:srgbClr val="00B0F0"/>
                </a:solidFill>
                <a:latin typeface="Alexandria" charset="0"/>
                <a:cs typeface="Alexandria" charset="0"/>
              </a:rPr>
              <a:t>عيوب استراتيجية الاختراق</a:t>
            </a:r>
            <a:endParaRPr lang="ar-EG"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الاختراق: </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smtClean="0">
                <a:latin typeface="Times New Roman" pitchFamily="18" charset="0"/>
                <a:cs typeface="Times New Roman" pitchFamily="18" charset="0"/>
              </a:rPr>
              <a:t>خدمة </a:t>
            </a:r>
            <a:r>
              <a:rPr lang="ar-EG" sz="2100" dirty="0">
                <a:latin typeface="Times New Roman" pitchFamily="18" charset="0"/>
                <a:cs typeface="Times New Roman" pitchFamily="18" charset="0"/>
              </a:rPr>
              <a:t>العملاء: يمكن أن يؤدي جذب عدد كبير من العملاء بسبب الأسعار المنخفضة إلى زيادة الضغط على خدمة العملاء وتقديم دعم إضافي</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تأثير على السمعة: قد يتسبب التركيز فقط على الأسعار المنخفضة في تقليل قيمة العلامة التجارية والتأثير على سمعتها</a:t>
            </a:r>
            <a:r>
              <a:rPr lang="ar-EG" sz="21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1057257246"/>
      </p:ext>
    </p:extLst>
  </p:cSld>
  <p:clrMapOvr>
    <a:masterClrMapping/>
  </p:clrMapOvr>
  <mc:AlternateContent xmlns:mc="http://schemas.openxmlformats.org/markup-compatibility/2006" xmlns:p14="http://schemas.microsoft.com/office/powerpoint/2010/main">
    <mc:Choice Requires="p14">
      <p:transition spd="slow" p14:dur="2000" advTm="72108"/>
    </mc:Choice>
    <mc:Fallback xmlns="">
      <p:transition spd="slow" advTm="7210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095"/>
            <a:ext cx="3385474" cy="246857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لكل من استراتيجية الجذب واستراتيجية الدفع مع توضيح مزايا وعيوب كلًا منهما.</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شرحً دقيقًا لكل من استراتيجية الكشط واستراتيجية الاختراق مع توضيح مزايا وعيوب كلًا منهما لتوضيح تأثيرهم فى تسويق منتجات المنشأه بفاعلية بهدف الوصول بشكل ناجح للجمهور المستهدف.</a:t>
            </a: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34891"/>
    </mc:Choice>
    <mc:Fallback xmlns="">
      <p:transition spd="slow" advTm="348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09"/>
    </mc:Choice>
    <mc:Fallback xmlns="">
      <p:transition spd="slow" advTm="1720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0E08981-DFFB-4063-B02D-93E8C6C404B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aca13214-df29-4e3c-a050-857c0bf7bd8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1101</TotalTime>
  <Words>1598</Words>
  <Application>Microsoft Office PowerPoint</Application>
  <PresentationFormat>Custom</PresentationFormat>
  <Paragraphs>246</Paragraphs>
  <Slides>41</Slides>
  <Notes>31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84</cp:revision>
  <dcterms:created xsi:type="dcterms:W3CDTF">2023-04-29T09:08:00Z</dcterms:created>
  <dcterms:modified xsi:type="dcterms:W3CDTF">2025-05-24T07:59:38Z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