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0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44"/>
  </p:notesMasterIdLst>
  <p:sldIdLst>
    <p:sldId id="480" r:id="rId3"/>
    <p:sldId id="303" r:id="rId4"/>
    <p:sldId id="313" r:id="rId5"/>
    <p:sldId id="822" r:id="rId6"/>
    <p:sldId id="853" r:id="rId7"/>
    <p:sldId id="854" r:id="rId8"/>
    <p:sldId id="855" r:id="rId9"/>
    <p:sldId id="895" r:id="rId10"/>
    <p:sldId id="856" r:id="rId11"/>
    <p:sldId id="857" r:id="rId12"/>
    <p:sldId id="858" r:id="rId13"/>
    <p:sldId id="859" r:id="rId14"/>
    <p:sldId id="861" r:id="rId15"/>
    <p:sldId id="862" r:id="rId16"/>
    <p:sldId id="863" r:id="rId17"/>
    <p:sldId id="864" r:id="rId18"/>
    <p:sldId id="865" r:id="rId19"/>
    <p:sldId id="860" r:id="rId20"/>
    <p:sldId id="872" r:id="rId21"/>
    <p:sldId id="873" r:id="rId22"/>
    <p:sldId id="874" r:id="rId23"/>
    <p:sldId id="866" r:id="rId24"/>
    <p:sldId id="867" r:id="rId25"/>
    <p:sldId id="868" r:id="rId26"/>
    <p:sldId id="869" r:id="rId27"/>
    <p:sldId id="870" r:id="rId28"/>
    <p:sldId id="871" r:id="rId29"/>
    <p:sldId id="875" r:id="rId30"/>
    <p:sldId id="876" r:id="rId31"/>
    <p:sldId id="877" r:id="rId32"/>
    <p:sldId id="878" r:id="rId33"/>
    <p:sldId id="879" r:id="rId34"/>
    <p:sldId id="880" r:id="rId35"/>
    <p:sldId id="884" r:id="rId36"/>
    <p:sldId id="885" r:id="rId37"/>
    <p:sldId id="887" r:id="rId38"/>
    <p:sldId id="888" r:id="rId39"/>
    <p:sldId id="891" r:id="rId40"/>
    <p:sldId id="893" r:id="rId41"/>
    <p:sldId id="85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22"/>
            <p14:sldId id="853"/>
            <p14:sldId id="854"/>
            <p14:sldId id="855"/>
            <p14:sldId id="895"/>
            <p14:sldId id="856"/>
            <p14:sldId id="857"/>
            <p14:sldId id="858"/>
            <p14:sldId id="859"/>
            <p14:sldId id="861"/>
            <p14:sldId id="862"/>
            <p14:sldId id="863"/>
            <p14:sldId id="864"/>
            <p14:sldId id="865"/>
            <p14:sldId id="860"/>
            <p14:sldId id="872"/>
            <p14:sldId id="873"/>
            <p14:sldId id="874"/>
            <p14:sldId id="866"/>
            <p14:sldId id="867"/>
            <p14:sldId id="868"/>
            <p14:sldId id="869"/>
            <p14:sldId id="870"/>
            <p14:sldId id="871"/>
            <p14:sldId id="875"/>
            <p14:sldId id="876"/>
            <p14:sldId id="877"/>
            <p14:sldId id="878"/>
            <p14:sldId id="879"/>
            <p14:sldId id="880"/>
            <p14:sldId id="884"/>
            <p14:sldId id="885"/>
            <p14:sldId id="887"/>
            <p14:sldId id="888"/>
            <p14:sldId id="891"/>
            <p14:sldId id="893"/>
            <p14:sldId id="85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5A6D"/>
    <a:srgbClr val="F0F0F0"/>
    <a:srgbClr val="00AEEF"/>
    <a:srgbClr val="FFD200"/>
    <a:srgbClr val="203E5F"/>
    <a:srgbClr val="F58221"/>
    <a:srgbClr val="000000"/>
    <a:srgbClr val="669BBC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097" autoAdjust="0"/>
  </p:normalViewPr>
  <p:slideViewPr>
    <p:cSldViewPr snapToGrid="0">
      <p:cViewPr varScale="1">
        <p:scale>
          <a:sx n="79" d="100"/>
          <a:sy n="79" d="100"/>
        </p:scale>
        <p:origin x="850" y="43"/>
      </p:cViewPr>
      <p:guideLst/>
    </p:cSldViewPr>
  </p:slideViewPr>
  <p:outlineViewPr>
    <p:cViewPr>
      <p:scale>
        <a:sx n="33" d="100"/>
        <a:sy n="33" d="100"/>
      </p:scale>
      <p:origin x="0" y="-195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206" y="77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customXml" Target="../customXml/item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6DAAC-C3D7-EB49-A709-82F4794C8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6FD8A9-96F4-A23C-A5D7-1AA90662E5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948282-1CE8-4DC7-C555-C805EA37EB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3D8083-F850-1183-6FF6-9A31510C04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347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6BD4D-38BB-B9D3-F473-E6CD5FA331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624FAE-2119-0AA2-C61F-C6CDE14C1E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61AE98-DF3D-50B8-E765-3F3B06FC36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BD84A2-2FD8-D1EB-8E6F-9607F1E6B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6263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1439B-A6CB-C393-6966-2496E7F25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FBC538-3F7D-6A06-20EE-7C1DAE5935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3C805B-C1C7-1799-C5DA-A80F0B0F2D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91EA49-5F73-A105-591D-D8BC561B44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9611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3E913-BBE2-57F1-04A3-28A366DEA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44EDD9-EBAC-CB51-7D96-D1FBA4C20C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6D1AAC-33D6-487D-8D6A-13D7B02E2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E5D448-05FF-88F0-6E3A-44CC41B761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45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13534-727F-F73E-3287-9834D9ED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68C31F-AD46-783D-9E22-A16CC7AC2C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A646DC-590A-7008-4015-40FBF793E3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572223-D398-EE56-04C0-017E45DA34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6445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A115F-D70A-B6DF-13A8-EC2718632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AB8121-8C20-1183-F8F5-E943D91FEE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A32605-160E-08F1-A346-DB68AB6D7C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F21601-FF6A-2A3F-DB72-EF97B97327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2626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37259-4AAA-3D10-0412-D7DA46D20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3E7289-2708-701A-BE52-55F25F0F20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97FFA6-FC4C-78E8-B4E2-8D7450C970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54A49D-C8E9-EACA-F6D4-5A4DD9C7F7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786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91570-97D2-7AE8-E847-D17FEC784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AD94E4-F260-5E31-AA3E-BFD1F83FA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4A56BB-2EB4-66FD-BF9A-C675B50DB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B0A306-35E9-BEB0-1144-7661A4AEBA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767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C6D3C-81AA-A619-CCFF-48B878684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C3FC39-5E98-6216-F8DC-74D9F2A590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A1EA15-82B7-8FBB-AD82-8D7E5C18DB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2F480C-384F-2ECF-BC4F-4D7B82027E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1892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4C463-817D-02D3-FF64-B1275181E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5474A5-5B14-F7B0-138C-4F54F15433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D99A0C-07B8-A08B-6615-0ACB187218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4AC8B5-D41C-B51E-EB51-F86F8BC962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141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97A0A-ACD8-F70D-3A81-C5B94DDF52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5C934E-E9AC-4E93-B931-52AE94FF41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E9B423-9C62-C863-0BB3-54D7395880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428FF6-224B-8ABF-853E-410D2EF28F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882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8E374-EAB7-56E6-F411-A0429B592C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DA86F5-67DB-1FFD-DA75-DA34D2FE5C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95AAD2-EBA3-B856-5770-4A294ACA32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2552E4-8972-95E7-9673-435BC0429A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939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CBA7A-6B4B-D7A6-C9C1-07A610EFF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FBB35E-F87D-AF21-04D3-D402E5979D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A391E6-252D-EC31-30DE-69B8A192B9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1240B3-1A98-C877-4891-AB677BC7B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2825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D0EC3-F753-C778-2B50-B79C1EF21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E5E7EB-2821-8165-747E-B04813F5B5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70B41A-33B4-E067-40BE-4B98532C57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680633-8803-5A62-4AEE-F6EE2B586D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4398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7866B-FD7E-3286-71D0-B845D7B1F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C62E6-DB2D-ED37-E3D3-FE271A2827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396EC-D995-B288-B4B0-0A6C6F9B5E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9D6364-B9E6-E32A-BF8E-0142006512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898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CBFBE7-242E-984B-934F-1C8F7D6B9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A975AA-F717-2E59-0C08-2683C9E137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DA6A6A-FF8B-0D22-BD9C-E82951B326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ECDAC2-6C24-AF4F-6A93-BCE5C33A73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608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3B4A7-F221-82F4-77B3-789DE2072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436E9E-9176-38E9-28D9-7D290A7F0E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8BE9DC-E30C-5D53-CD2E-4DFCD1F87C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86DA86-506A-01DA-2118-1E77598E63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912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DAFBD-7764-FD7E-F4ED-C1E19E20B4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6262FA-F41E-B8A3-3DCA-1EE468DE92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0C77C9-63B5-0DEC-0D5F-673B493B9A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973B25-E4CC-3B02-BEC9-FC067CDE62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188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CE1681-3F2C-7E30-2CB6-3B1E3D302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D7274B-D4AD-F46F-B790-0AAD6A2F11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60E2F9-7DB4-1DF0-B6F7-C72388376A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F9552C-51C2-961A-0675-5D53119485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365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1AE899-C5B5-A5F1-0877-EC56C1889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A535BA-24FF-2F4B-DDDD-B3E872C271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9A00F9-AC09-D579-7777-8598F0C1CD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BE4693-143B-D286-C164-17C626AEFC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6257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68184-126E-D8AA-630C-15D5A79506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C205D5-2704-2657-5EF1-AD956036B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9C8DF9-299C-6906-9D21-AB44A06F4E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DE2932-AC93-F720-2A5B-0837B410AD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032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62028-6A7F-F7CD-F871-8A5C66B21B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AF714D-11E0-B3B3-2A00-32AFFFCEBB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D69BAB-1298-C800-2FBD-6278FA8666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BF8210-1AEE-2E07-76BC-6457998D43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492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58014-2A15-426B-A9E2-1E3D45562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A384EC-24FE-8B38-78B9-4D95C4AF9C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4A67F9-FD9A-CC53-0011-169C6D9EEB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D4FB6-57B3-83D0-7419-7C771EB5FC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9128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64FFF-E8E4-E952-786C-B1F200104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50914-789C-B65A-8F95-54DFBB8C02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6EEE33-065A-22E3-4882-9F7E02F0C7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FE948A-82A4-25B9-EF77-BB17C57D84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6616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93FC97-DB42-5E42-2146-E13D1D2BF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51DA53-28A8-3729-C3C2-A6DE8CC7F0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AE0132-5146-839B-50E9-D4BC8D2FBD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30C995-8391-CA50-0A97-6624F14A03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0961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E4028-11A6-4915-D6A4-3544EBB86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FBE8EA-0511-F09C-D2C3-1DF03B7901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E5BD53-5DFB-D14C-88E6-CCCED3FF8B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84C67-6DC3-C229-FA84-57193DF62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293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D4072-522E-6C04-2548-98EC78696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005EC6-01D7-F401-EA9C-8B562E6224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6C7874-8998-6342-4635-ED2E078A7B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B1EF43-E352-D17F-2AE2-BBDA6C0F25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4927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D33D95-F159-AA85-1088-E0A16C0A0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BC8E2A-13EE-594C-4723-45C0D6ED97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B367A2-4FFC-6C2E-6AF7-0B40478B59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85492C-807C-A7AC-C323-4CF68CDDF4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3114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065F5-7B7B-B0F6-5835-4A73ED021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F441F4-3686-5410-CEAE-8189E3267B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147705-F887-D9C2-CC24-8641D03C45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7661D-5814-041F-6A94-4D277FF253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508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BB044-AFAA-5049-0510-AFBB225EA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8F0641-F4F4-3723-6071-687FD1EA8F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51EAC0-4EFC-1BE9-7F1F-0BC3676D77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B62B1-2FE7-EDEC-5D78-A19A20A859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7556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4438ED-9B33-F92B-9BFA-6A4AEC9B0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0F3C16-4674-4E96-C139-3A63570AE9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A170CC-CCE2-F5B1-BCAF-FB36C1F799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977BFA-734C-675B-B41C-A2A8048E44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6085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FE54D-1AFE-B8CC-250A-09A203634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39578B-2837-3979-EC4C-DBEBCF711D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5CC582-79CD-B067-90CD-358336018C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E1C46A-FE1E-C8B4-1CFC-2CE33A4757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8249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0D705-F478-88C8-A37F-9C738D6422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59077A-BB2F-5CF9-63BE-41B375830D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C5BF76-2D2B-E9AD-B198-28B90D7091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D642DB-8B37-D754-012C-B47D771043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08567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C2FE4-76B8-2EF0-3F37-A7069E2A2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AB7B01-44C6-2F82-10BE-B1CE6FBF96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4ECFB-13EF-119A-2A32-518968D825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44F108-AF03-9C0A-3F79-598A2BC8CF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66182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A9358-6B97-4220-B15E-D3AAC0C42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DAEB97-8503-DF0C-5DF1-271DA129A6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9FCD42-D115-FBAA-0BDF-702EB8FAF2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B944D-CB77-F1CE-3446-F818D8F4FE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35458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78F2EC-A30C-28F5-C7AD-C6BD58F6B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A49726-0A3C-3A6E-3D7A-7E1A3DB41B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C0DAA8-579B-A6D8-30EA-C946C02368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70BAE8-3D9B-1236-3854-B9139A0F9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93897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69C09-277B-249F-6780-6635CFE86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A75A36-D3BC-F734-DD1E-871F8A0E1A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45E09C-9709-51F8-BBEC-42C49A9112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7628D-4AE3-FF92-D6D1-861E70F650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4477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987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600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50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2894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54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313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4636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6185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7328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3400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6906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8786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49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3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31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133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14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3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71944" y="3336373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Dr. Ahmed Omar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IT391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System Administration 1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3EEA227-24AC-21BC-0409-6D0B0F4A2354}"/>
              </a:ext>
            </a:extLst>
          </p:cNvPr>
          <p:cNvSpPr txBox="1"/>
          <p:nvPr/>
        </p:nvSpPr>
        <p:spPr>
          <a:xfrm>
            <a:off x="766034" y="2296810"/>
            <a:ext cx="69193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sz="800" b="0" i="0" u="none" strike="noStrike" baseline="0" dirty="0">
              <a:latin typeface="Calibri" panose="020F0502020204030204" pitchFamily="34" charset="0"/>
            </a:endParaRPr>
          </a:p>
          <a:p>
            <a:r>
              <a:rPr lang="en-US" sz="4000" b="1" dirty="0">
                <a:latin typeface="Alexandria"/>
              </a:rPr>
              <a:t>System Administration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managing Linux groups, controlling file permissions</a:t>
            </a: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93124" y="3163174"/>
            <a:ext cx="184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10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Ahmed Omar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27213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IT391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System Administration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02E8C1-D34A-2DC7-890D-5CB99B7C2142}"/>
              </a:ext>
            </a:extLst>
          </p:cNvPr>
          <p:cNvSpPr txBox="1"/>
          <p:nvPr/>
        </p:nvSpPr>
        <p:spPr>
          <a:xfrm>
            <a:off x="6208887" y="311180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Managing Linux Groups &amp; Controlling File Permissions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8883" y="166012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Agenda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548283" y="135573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06B191-BC80-69CD-AD2E-E43B163E2C53}"/>
              </a:ext>
            </a:extLst>
          </p:cNvPr>
          <p:cNvSpPr/>
          <p:nvPr/>
        </p:nvSpPr>
        <p:spPr>
          <a:xfrm>
            <a:off x="3521685" y="2487737"/>
            <a:ext cx="7413884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Linux Groups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Linux File Permission Control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Monitoring and Managing Processes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Disaster Recovery &amp; Backup Strategies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The Power of Automation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92D704-DD98-7FD6-273C-E8C2E9BA5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CE83C36-BC41-EE13-1C8F-472408D141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668EB1-E8CC-0C75-A197-0EC2E0BA073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Group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1C356EF-21FF-408F-39AE-0C099A361158}"/>
              </a:ext>
            </a:extLst>
          </p:cNvPr>
          <p:cNvSpPr/>
          <p:nvPr/>
        </p:nvSpPr>
        <p:spPr>
          <a:xfrm>
            <a:off x="211240" y="1606916"/>
            <a:ext cx="11772751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A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group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in Linux is a collection of user accounts that share common permissions and access rights to files, directories, and system resources. 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Groups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provide an efficient way to manage permissions for multiple users without having to set individual permissions for each user.</a:t>
            </a:r>
            <a:endParaRPr lang="en-US" altLang="en-US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675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9241C-5ED7-1641-0C8C-4E29C6B0B0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90A59E2-3963-1512-A489-A94AC03C75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08957D-B326-5AB4-A8B2-C165831E54E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Group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39DB571-C32B-8E67-7C3A-7148E1A96F9D}"/>
              </a:ext>
            </a:extLst>
          </p:cNvPr>
          <p:cNvSpPr/>
          <p:nvPr/>
        </p:nvSpPr>
        <p:spPr>
          <a:xfrm>
            <a:off x="211239" y="1606916"/>
            <a:ext cx="11772751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Primary vs Secondary Groups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Each user has one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primary group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(usually created automatically when the user account is made)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Users can belong to multiple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secondary groups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for additional permissions</a:t>
            </a:r>
            <a:endParaRPr lang="en-US" altLang="en-US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082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B9AF0-49A1-CE38-F4C3-82E5C0998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DFC75EE-06C1-D466-2F56-D3EB371491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6AF065-0F33-4D51-13B6-EC3D84A7F92D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Linux Group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CD85243-12A2-91E9-4051-9090A605F512}"/>
              </a:ext>
            </a:extLst>
          </p:cNvPr>
          <p:cNvSpPr/>
          <p:nvPr/>
        </p:nvSpPr>
        <p:spPr>
          <a:xfrm>
            <a:off x="381929" y="1606916"/>
            <a:ext cx="5970104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Group Information Storage: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Group definitions are stored in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/group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chemeClr val="accent1"/>
                </a:solidFill>
                <a:latin typeface="Alexandria"/>
              </a:rPr>
              <a:t>cat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</a:t>
            </a:r>
            <a:r>
              <a:rPr kumimoji="0" lang="en-US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etc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/group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BAAA772-356D-8C02-B348-AEE796B49A00}"/>
              </a:ext>
            </a:extLst>
          </p:cNvPr>
          <p:cNvGrpSpPr/>
          <p:nvPr/>
        </p:nvGrpSpPr>
        <p:grpSpPr>
          <a:xfrm>
            <a:off x="6583489" y="1912810"/>
            <a:ext cx="5608511" cy="4268534"/>
            <a:chOff x="6583489" y="1912810"/>
            <a:chExt cx="4048125" cy="33528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67AF1BE-CCC7-0DC1-88AC-81A673D39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83489" y="1912810"/>
              <a:ext cx="4048125" cy="166687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CEF6CBE-05F7-F5DD-0010-30FA5B718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83489" y="3579685"/>
              <a:ext cx="4048125" cy="16859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0398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018E2-36BB-4EA5-F14A-43C6259FF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451AB4E-42A6-D2AF-3462-4A85C3A887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13A7FD-72B0-92F9-CB59-811604F841B0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B837D46-36ED-7585-66FE-7E46B4200E1D}"/>
              </a:ext>
            </a:extLst>
          </p:cNvPr>
          <p:cNvSpPr/>
          <p:nvPr/>
        </p:nvSpPr>
        <p:spPr>
          <a:xfrm>
            <a:off x="381929" y="1606916"/>
            <a:ext cx="11602062" cy="51633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groupadd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lexandria"/>
              </a:rPr>
              <a:t>[options]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groupname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-f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exit successfully if the group already exists, 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-g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 	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use GID for the new group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-h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	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display this help message and exit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-K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KEY=VALUE  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override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login.defs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defaults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-o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allow to create groups with duplicate (non-unique) GID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-p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PASSWORD       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use this encrypted password for the new group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-r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   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create a system account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-R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CHROOT_DIR    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directory to chroot into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-P, PREFIX_DI        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directory prefix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-U</a:t>
            </a:r>
            <a:r>
              <a:rPr kumimoji="0" lang="ar-EG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    </a:t>
            </a:r>
            <a:r>
              <a:rPr lang="ar-EG" altLang="en-US" sz="2400" b="1" dirty="0">
                <a:solidFill>
                  <a:schemeClr val="accent1"/>
                </a:solidFill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list of user members of this group</a:t>
            </a:r>
          </a:p>
        </p:txBody>
      </p:sp>
    </p:spTree>
    <p:extLst>
      <p:ext uri="{BB962C8B-B14F-4D97-AF65-F5344CB8AC3E}">
        <p14:creationId xmlns:p14="http://schemas.microsoft.com/office/powerpoint/2010/main" val="1179748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B917F-2163-AE90-8D30-DA0C8C01F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6C77990-D021-C9DC-A50E-5E79EAEBB8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013E00-54AB-0CAA-0F36-3C375115CC47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41138D4-3650-8028-B585-1CA9B904F036}"/>
              </a:ext>
            </a:extLst>
          </p:cNvPr>
          <p:cNvSpPr/>
          <p:nvPr/>
        </p:nvSpPr>
        <p:spPr>
          <a:xfrm>
            <a:off x="381929" y="1606917"/>
            <a:ext cx="5238583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chemeClr val="accent1"/>
                </a:solidFill>
                <a:latin typeface="Alexandria"/>
              </a:rPr>
              <a:t>Group GID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Alexandria"/>
            </a:endParaRP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GID 0: root group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System Groups (0-999)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User Groups (1000+)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C7AC93-8C96-7773-5550-E5A5BAB35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937130"/>
            <a:ext cx="5608806" cy="426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494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431A6-C06C-3615-01B6-952F9BF8D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9C2A0C5-5C8D-BB40-F73E-29DAACABFF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6D3ED9-03EB-B4E3-A1DF-A3B5EA61941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C01A04B-5761-0287-EB9E-7A92BA60E06D}"/>
              </a:ext>
            </a:extLst>
          </p:cNvPr>
          <p:cNvSpPr/>
          <p:nvPr/>
        </p:nvSpPr>
        <p:spPr>
          <a:xfrm>
            <a:off x="381929" y="1606917"/>
            <a:ext cx="5238583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groupadd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lexandria"/>
              </a:rPr>
              <a:t>developers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B23591-8D09-267E-32B8-F133DCD98E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7100" y="2404681"/>
            <a:ext cx="6434900" cy="310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526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57D079-8C55-EA2B-7D88-269ADF5A2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3A97B2D-0C72-4E59-86A0-9818343FC2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5E2272-17FC-1F9B-3AF7-E5E5BEC0654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B14BC5D-55DD-9DA5-E9DF-1EDD56756B35}"/>
              </a:ext>
            </a:extLst>
          </p:cNvPr>
          <p:cNvSpPr/>
          <p:nvPr/>
        </p:nvSpPr>
        <p:spPr>
          <a:xfrm>
            <a:off x="381928" y="1606916"/>
            <a:ext cx="6096931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</a:rPr>
              <a:t>Creating Groups with Specific GIDs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groupadd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-g 2000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sysadmin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96BAFE-06C2-586E-85F9-6AE0703509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604"/>
          <a:stretch>
            <a:fillRect/>
          </a:stretch>
        </p:blipFill>
        <p:spPr>
          <a:xfrm>
            <a:off x="6304009" y="3037451"/>
            <a:ext cx="5887991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94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559DE-7BB1-E2FF-9856-E14271071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F3467EF-DA20-1451-B368-6891657761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350F8F5-730A-49E5-65D9-F5D3B6D21CB5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44C7C36-4416-3DC3-5854-0AF76B04BF1D}"/>
              </a:ext>
            </a:extLst>
          </p:cNvPr>
          <p:cNvSpPr/>
          <p:nvPr/>
        </p:nvSpPr>
        <p:spPr>
          <a:xfrm>
            <a:off x="381928" y="1606916"/>
            <a:ext cx="6096931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schemeClr val="tx1"/>
                </a:solidFill>
              </a:rPr>
              <a:t>When you create a new group without specifying a GID, Linux automatically assigns the next available GID by continuing from the </a:t>
            </a:r>
            <a:r>
              <a:rPr lang="en-US" sz="2400" b="1" dirty="0">
                <a:solidFill>
                  <a:schemeClr val="tx1"/>
                </a:solidFill>
              </a:rPr>
              <a:t>highest</a:t>
            </a:r>
            <a:r>
              <a:rPr lang="en-US" sz="2400" dirty="0">
                <a:solidFill>
                  <a:schemeClr val="tx1"/>
                </a:solidFill>
              </a:rPr>
              <a:t> currently used GID within the allowed range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36F535-9772-BC30-6BDE-1847CA12C9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59" y="2813788"/>
            <a:ext cx="5713141" cy="251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82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3BE83-6A68-5D51-2D87-FACB725FC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F4989C7-A468-3B5D-05AB-C079122ECB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3C6577-813A-B843-6378-40AD4CC546F2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CDD6631-FBA5-000E-EC9A-6F4CDC98E13F}"/>
              </a:ext>
            </a:extLst>
          </p:cNvPr>
          <p:cNvSpPr/>
          <p:nvPr/>
        </p:nvSpPr>
        <p:spPr>
          <a:xfrm>
            <a:off x="381928" y="1606916"/>
            <a:ext cx="6096931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Add user to group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pt-BR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usermod </a:t>
            </a:r>
            <a:r>
              <a:rPr kumimoji="0" lang="pt-BR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-aG </a:t>
            </a:r>
            <a:r>
              <a:rPr kumimoji="0" lang="pt-BR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netadmin ahmed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pt-BR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en-US" sz="2400" b="1" dirty="0">
                <a:solidFill>
                  <a:schemeClr val="tx1"/>
                </a:solidFill>
                <a:latin typeface="Alexandria"/>
              </a:rPr>
              <a:t>Remove user from group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gpasswd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-d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pt-BR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Alexandria"/>
                <a:ea typeface="+mn-ea"/>
                <a:cs typeface="+mn-cs"/>
              </a:rPr>
              <a:t>netadmin ahmed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BEA13D-AFF4-80F0-7086-6724ECAEF4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5393" y="2813617"/>
            <a:ext cx="6536607" cy="280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772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838D5-DDFD-605A-7216-6A00DE5F1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AADDE7B-CF3D-E7ED-0D29-F1329DC050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892D0B-F60A-C4BA-A7E7-24D644E56AA2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91C9787-A711-923F-B612-8C9AD71216B1}"/>
              </a:ext>
            </a:extLst>
          </p:cNvPr>
          <p:cNvSpPr/>
          <p:nvPr/>
        </p:nvSpPr>
        <p:spPr>
          <a:xfrm>
            <a:off x="184732" y="1606916"/>
            <a:ext cx="11625340" cy="52510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Change primary group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The </a:t>
            </a:r>
            <a:r>
              <a:rPr kumimoji="0" lang="en-US" altLang="en-US" sz="2400" b="1" i="1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newgrp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command allows a user to </a:t>
            </a:r>
            <a:r>
              <a:rPr kumimoji="0" lang="en-US" altLang="en-US" sz="2400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temporarily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switch their primary group (effective group) without logging out. This is useful when you need to create files with a different group ownership.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1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u="sng" dirty="0">
                <a:solidFill>
                  <a:schemeClr val="tx1"/>
                </a:solidFill>
                <a:latin typeface="Alexandria"/>
              </a:rPr>
              <a:t>When you run </a:t>
            </a:r>
            <a:r>
              <a:rPr lang="en-US" altLang="en-US" sz="2400" b="1" u="sng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newgrp</a:t>
            </a:r>
            <a:r>
              <a:rPr lang="en-US" altLang="en-US" sz="2400" u="sng" dirty="0">
                <a:solidFill>
                  <a:schemeClr val="tx1"/>
                </a:solidFill>
                <a:latin typeface="Alexandria"/>
              </a:rPr>
              <a:t>, it: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Starts a new shell session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Changes your effective group ID to the specified group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New files/directories will be owned by this group 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You must be a member of the target group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928622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22567-34A0-8062-5BB2-97DACED7C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448549C-1AE5-8779-6754-DFCD191B30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D73FFB-467B-D050-6DD1-845BCC851A81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77DA3E8-EFFB-25D6-1A6A-50D4218FFD34}"/>
              </a:ext>
            </a:extLst>
          </p:cNvPr>
          <p:cNvSpPr/>
          <p:nvPr/>
        </p:nvSpPr>
        <p:spPr>
          <a:xfrm>
            <a:off x="184732" y="1606916"/>
            <a:ext cx="11625340" cy="20060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Change primary group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Basic Syntax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: newgrp [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groupname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]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36DA3D-C680-4DA1-7BCE-E75CFBC04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7112" y="3695045"/>
            <a:ext cx="12286224" cy="15560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B0E3D7-C3F7-4EA8-F718-7C21BE9B63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954" y="5251084"/>
            <a:ext cx="5728896" cy="149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54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36B4DA-0491-7821-6B4D-27BBE32F3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84553E5D-F65F-1FEB-4F80-F0FEFF4BB4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530FF3-34FE-CE0D-197D-06F41B99058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6E14C73-24E0-FDD7-46F7-D5A3C21887F0}"/>
              </a:ext>
            </a:extLst>
          </p:cNvPr>
          <p:cNvSpPr/>
          <p:nvPr/>
        </p:nvSpPr>
        <p:spPr>
          <a:xfrm>
            <a:off x="184732" y="1606917"/>
            <a:ext cx="6461395" cy="51284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Change group name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Linux doesn't have a direct "rename group" command, but you can effectively rename a group using the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groupmod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command to change the group name.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groupmod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-n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new_name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old_name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C2B9A9-BD3A-6549-9416-079FC2170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6127" y="2197835"/>
            <a:ext cx="5867400" cy="338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40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D6BAB-B089-A6C5-F19F-A4BFD997F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72FABE8-EBD1-7AC9-DDC6-01207544A8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3DE4AD-C1BC-8F0D-26A2-673BF7602A98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ECA8E5D-1FF2-F31F-11F8-125657ABA3EF}"/>
              </a:ext>
            </a:extLst>
          </p:cNvPr>
          <p:cNvSpPr/>
          <p:nvPr/>
        </p:nvSpPr>
        <p:spPr>
          <a:xfrm>
            <a:off x="184732" y="1606916"/>
            <a:ext cx="6461395" cy="51284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Change group id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You can change a group's GID using the </a:t>
            </a:r>
            <a:r>
              <a:rPr kumimoji="0" lang="en-US" altLang="en-US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groupmod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command with the -g option.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groupmod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–g </a:t>
            </a:r>
            <a:r>
              <a:rPr lang="en-US" sz="2400" b="1" dirty="0" err="1">
                <a:solidFill>
                  <a:schemeClr val="accent1"/>
                </a:solidFill>
                <a:latin typeface="Alexandria"/>
              </a:rPr>
              <a:t>new_gid</a:t>
            </a:r>
            <a:r>
              <a:rPr lang="en-US" sz="2400" b="1" dirty="0">
                <a:solidFill>
                  <a:schemeClr val="accent1"/>
                </a:solidFill>
                <a:latin typeface="Alexandria"/>
              </a:rPr>
              <a:t> </a:t>
            </a:r>
            <a:r>
              <a:rPr lang="en-US" sz="2400" b="1" dirty="0" err="1">
                <a:solidFill>
                  <a:schemeClr val="accent1"/>
                </a:solidFill>
                <a:latin typeface="Alexandria"/>
              </a:rPr>
              <a:t>groupname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A95527-C109-EED3-475E-1FEE29E44E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8790" y="1944842"/>
            <a:ext cx="4906537" cy="14841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E98F37-B5D6-8509-B965-C27EAAA7C6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6126" y="3773102"/>
            <a:ext cx="5345957" cy="214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85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6BD986-C8CF-A6A2-019A-E0EEDF438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B0F3026-C58D-EC4D-5BC3-679763E9BB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A69DD3D-0E46-25B7-D381-41B9563DCC34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Create and manage groups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2EAC27C-A920-023A-8DE5-6793D328C529}"/>
              </a:ext>
            </a:extLst>
          </p:cNvPr>
          <p:cNvSpPr/>
          <p:nvPr/>
        </p:nvSpPr>
        <p:spPr>
          <a:xfrm>
            <a:off x="184733" y="1606916"/>
            <a:ext cx="5502390" cy="5106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Removing Groups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You can remove (delete) groups using the </a:t>
            </a:r>
            <a:r>
              <a:rPr kumimoji="0" lang="en-US" altLang="en-US" sz="2400" b="1" i="1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groupdel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command.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groupdel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groupname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6509FF-64C0-D3C5-9D23-B379B97FE5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3649" y="3114020"/>
            <a:ext cx="6313447" cy="2349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936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5298F-131A-1401-91E2-199713DC95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8B29AE-5780-0958-8733-CFEF107E44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1042CC-F96A-7172-B875-3BA255F03EED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File Permission Control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0023B9A-EE6D-B876-077C-B01EF42D6410}"/>
              </a:ext>
            </a:extLst>
          </p:cNvPr>
          <p:cNvSpPr/>
          <p:nvPr/>
        </p:nvSpPr>
        <p:spPr>
          <a:xfrm>
            <a:off x="184732" y="1606916"/>
            <a:ext cx="6294128" cy="49279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Default File Permission Assignment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File Owner and Group: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Owner (User)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The user who created the file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000" b="1" dirty="0" err="1">
                <a:solidFill>
                  <a:schemeClr val="accent2"/>
                </a:solidFill>
                <a:latin typeface="Alexandria"/>
              </a:rPr>
              <a:t>rw</a:t>
            </a:r>
            <a:r>
              <a:rPr lang="en-US" altLang="en-US" sz="2000" b="1" dirty="0">
                <a:solidFill>
                  <a:schemeClr val="accent2"/>
                </a:solidFill>
                <a:latin typeface="Alexandria"/>
              </a:rPr>
              <a:t>-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Alexandria"/>
              </a:rPr>
              <a:t>: Owner (</a:t>
            </a:r>
            <a:r>
              <a:rPr lang="en-US" altLang="en-US" b="1" dirty="0" err="1">
                <a:solidFill>
                  <a:schemeClr val="tx2">
                    <a:lumMod val="75000"/>
                  </a:schemeClr>
                </a:solidFill>
                <a:latin typeface="Alexandria"/>
              </a:rPr>
              <a:t>ahmed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Alexandria"/>
              </a:rPr>
              <a:t>) permissions - read and write, no execute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Group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The user's primary group (from /</a:t>
            </a:r>
            <a:r>
              <a:rPr kumimoji="0" lang="en-US" altLang="en-US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/passwd)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000" b="1" dirty="0">
                <a:solidFill>
                  <a:schemeClr val="accent2"/>
                </a:solidFill>
                <a:latin typeface="Alexandria"/>
              </a:rPr>
              <a:t>r--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Alexandria"/>
              </a:rPr>
              <a:t>: Group (</a:t>
            </a:r>
            <a:r>
              <a:rPr lang="en-US" altLang="en-US" b="1" dirty="0" err="1">
                <a:solidFill>
                  <a:schemeClr val="tx2">
                    <a:lumMod val="75000"/>
                  </a:schemeClr>
                </a:solidFill>
                <a:latin typeface="Alexandria"/>
              </a:rPr>
              <a:t>ahmed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Alexandria"/>
              </a:rPr>
              <a:t>) permissions - read only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lang="en-US" altLang="en-US" b="1" dirty="0">
              <a:solidFill>
                <a:schemeClr val="tx2">
                  <a:lumMod val="75000"/>
                </a:schemeClr>
              </a:solidFill>
              <a:latin typeface="Alexandria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Others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Everyone else on the system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R="0"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000" b="1" dirty="0">
                <a:solidFill>
                  <a:schemeClr val="accent2"/>
                </a:solidFill>
                <a:latin typeface="Alexandria"/>
              </a:rPr>
              <a:t>r--</a:t>
            </a:r>
            <a:r>
              <a:rPr lang="en-US" altLang="en-US" b="1" dirty="0">
                <a:solidFill>
                  <a:schemeClr val="accent2"/>
                </a:solidFill>
                <a:latin typeface="Alexandria"/>
              </a:rPr>
              <a:t>: </a:t>
            </a:r>
            <a:r>
              <a:rPr lang="en-US" altLang="en-US" b="1" dirty="0">
                <a:solidFill>
                  <a:schemeClr val="tx2">
                    <a:lumMod val="75000"/>
                  </a:schemeClr>
                </a:solidFill>
                <a:latin typeface="Alexandria"/>
              </a:rPr>
              <a:t>Others permissions - read only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29557EE-B1A4-6746-E774-FDE921B022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8860" y="4070914"/>
            <a:ext cx="5590477" cy="2188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548B85-C871-599A-5CE5-433AB49190D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5885" t="27094" r="339"/>
          <a:stretch>
            <a:fillRect/>
          </a:stretch>
        </p:blipFill>
        <p:spPr>
          <a:xfrm>
            <a:off x="6379029" y="1868526"/>
            <a:ext cx="5812971" cy="2366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186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324169-6EBD-8D92-0334-A89521977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390B42C-9D66-E839-007F-84F5CF970E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9B3DBDA-DBC3-BAA1-B1D3-F9A7357980AD}"/>
              </a:ext>
            </a:extLst>
          </p:cNvPr>
          <p:cNvSpPr txBox="1"/>
          <p:nvPr/>
        </p:nvSpPr>
        <p:spPr>
          <a:xfrm>
            <a:off x="404230" y="44067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File Permission Control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53AE955-BBDF-2440-44B3-2E5E46549074}"/>
              </a:ext>
            </a:extLst>
          </p:cNvPr>
          <p:cNvSpPr/>
          <p:nvPr/>
        </p:nvSpPr>
        <p:spPr>
          <a:xfrm>
            <a:off x="404230" y="963896"/>
            <a:ext cx="6665643" cy="57379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Purpose 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: Secure files/directories by modifying access rights for users, groups, and others</a:t>
            </a:r>
          </a:p>
          <a:p>
            <a:pPr>
              <a:buNone/>
            </a:pPr>
            <a:r>
              <a:rPr lang="en-US" sz="2400" b="1" dirty="0">
                <a:solidFill>
                  <a:schemeClr val="tx1"/>
                </a:solidFill>
              </a:rPr>
              <a:t>Permission Basics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chemeClr val="tx1"/>
                </a:solidFill>
              </a:rPr>
              <a:t>Three Entities</a:t>
            </a:r>
            <a:r>
              <a:rPr lang="en-US" sz="2400" u="sng" dirty="0">
                <a:solidFill>
                  <a:schemeClr val="tx1"/>
                </a:solidFill>
              </a:rPr>
              <a:t>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u</a:t>
            </a:r>
            <a:r>
              <a:rPr lang="en-US" sz="2400" dirty="0">
                <a:solidFill>
                  <a:schemeClr val="tx1"/>
                </a:solidFill>
              </a:rPr>
              <a:t> → Owner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g</a:t>
            </a:r>
            <a:r>
              <a:rPr lang="en-US" sz="2400" dirty="0">
                <a:solidFill>
                  <a:schemeClr val="tx1"/>
                </a:solidFill>
              </a:rPr>
              <a:t> → Group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o</a:t>
            </a:r>
            <a:r>
              <a:rPr lang="en-US" sz="2400" dirty="0">
                <a:solidFill>
                  <a:schemeClr val="tx1"/>
                </a:solidFill>
              </a:rPr>
              <a:t> → Others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a</a:t>
            </a:r>
            <a:r>
              <a:rPr lang="en-US" sz="2400" dirty="0">
                <a:solidFill>
                  <a:schemeClr val="tx1"/>
                </a:solidFill>
              </a:rPr>
              <a:t> → all (user + group + others)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u="sng" dirty="0">
                <a:solidFill>
                  <a:schemeClr val="tx1"/>
                </a:solidFill>
              </a:rPr>
              <a:t>Three Permissions: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r</a:t>
            </a:r>
            <a:r>
              <a:rPr lang="en-US" sz="2400" dirty="0">
                <a:solidFill>
                  <a:schemeClr val="tx1"/>
                </a:solidFill>
              </a:rPr>
              <a:t> = Read (4)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w</a:t>
            </a:r>
            <a:r>
              <a:rPr lang="en-US" sz="2400" dirty="0">
                <a:solidFill>
                  <a:schemeClr val="tx1"/>
                </a:solidFill>
              </a:rPr>
              <a:t> = Write (2)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x</a:t>
            </a:r>
            <a:r>
              <a:rPr lang="en-US" sz="2400" dirty="0">
                <a:solidFill>
                  <a:schemeClr val="tx1"/>
                </a:solidFill>
              </a:rPr>
              <a:t> = Execute (1)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520E26A3-16B7-11B6-10A0-AA8707D5C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7141" y="2369736"/>
            <a:ext cx="4746850" cy="2118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 Unicode MS"/>
              </a:rPr>
              <a:t>-</a:t>
            </a:r>
            <a:r>
              <a:rPr kumimoji="0" lang="en-US" altLang="en-US" b="1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Arial Unicode MS"/>
              </a:rPr>
              <a:t>rw</a:t>
            </a: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 Unicode MS"/>
              </a:rPr>
              <a:t>-r--r-- 1 user group 4096 Aug 11 file.txt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b="1" dirty="0">
              <a:latin typeface="Arial Unicode MS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Owner: </a:t>
            </a:r>
            <a:r>
              <a:rPr kumimoji="0" lang="en-US" altLang="en-US" b="1" u="none" strike="noStrike" cap="none" normalizeH="0" baseline="0" dirty="0" err="1">
                <a:ln>
                  <a:noFill/>
                </a:ln>
                <a:solidFill>
                  <a:schemeClr val="accent2"/>
                </a:solidFill>
                <a:effectLst/>
                <a:latin typeface="Arial Unicode MS"/>
              </a:rPr>
              <a:t>read+write</a:t>
            </a: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 Unicode MS"/>
              </a:rPr>
              <a:t>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Group: </a:t>
            </a: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 Unicode MS"/>
              </a:rPr>
              <a:t>read</a:t>
            </a: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 </a:t>
            </a:r>
          </a:p>
          <a:p>
            <a:pPr marL="285750" marR="0" lvl="0" indent="-2857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Others: </a:t>
            </a:r>
            <a:r>
              <a:rPr kumimoji="0" lang="en-US" altLang="en-US" b="1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 Unicode MS"/>
              </a:rPr>
              <a:t>read</a:t>
            </a:r>
            <a:endParaRPr kumimoji="0" lang="en-US" altLang="en-US" sz="4000" b="1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933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8AF0D-63FE-C904-0B89-5FD2D80EB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8750756-63F9-F854-8FC8-24E4161A9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62840D-A544-A6D0-173A-B65E0124CC56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File Permission Control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22BAE7A-D142-E247-B439-A6A258343864}"/>
              </a:ext>
            </a:extLst>
          </p:cNvPr>
          <p:cNvSpPr/>
          <p:nvPr/>
        </p:nvSpPr>
        <p:spPr>
          <a:xfrm>
            <a:off x="404230" y="1214501"/>
            <a:ext cx="11579761" cy="5487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What is chmod?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chmod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stands for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ange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Mod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e — it’s the command used in Linux to set file and directory permissions.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Symbolic Mode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+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  Adds the given permission(s) without changing existing ones.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-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 Removes the given permission(s) but leaves others unchanged.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=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  Replaces all permissions for the category with exactly what you specify.</a:t>
            </a:r>
            <a:endParaRPr kumimoji="0" lang="en-US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chmod </a:t>
            </a:r>
            <a:r>
              <a:rPr kumimoji="0" lang="en-US" altLang="en-US" sz="2400" b="1" i="0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u+x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file.txt     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# Add execute for user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chmod g-w file.txt     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# Remove write for group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chmod o=r file.txt     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# Set read only for others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chmod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a+rw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file.txt    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# Add read/write for everyone</a:t>
            </a:r>
          </a:p>
        </p:txBody>
      </p:sp>
    </p:spTree>
    <p:extLst>
      <p:ext uri="{BB962C8B-B14F-4D97-AF65-F5344CB8AC3E}">
        <p14:creationId xmlns:p14="http://schemas.microsoft.com/office/powerpoint/2010/main" val="31442776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EF026-9B6C-4F3E-FC68-9BE939D960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4A26F5A3-3ED2-EA04-97FD-B70D7D7D17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FC407E-D3A5-8E3A-7003-8DC677835F37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 File Permission Control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8668D4D-6C4C-C485-E8B5-D938C80FD578}"/>
              </a:ext>
            </a:extLst>
          </p:cNvPr>
          <p:cNvSpPr/>
          <p:nvPr/>
        </p:nvSpPr>
        <p:spPr>
          <a:xfrm>
            <a:off x="404230" y="1214501"/>
            <a:ext cx="11579761" cy="54873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chmod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sng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Numeric Mode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Uses numbers: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Alexandria"/>
              </a:rPr>
              <a:t>     r = 4, w = 2, x = 1 , - =0       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Sum them to get permission values.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exandria"/>
              </a:rPr>
              <a:t>chmod 754 file.txt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  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7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→ user: 4+2+1 = </a:t>
            </a:r>
            <a:r>
              <a:rPr kumimoji="0" lang="en-US" altLang="en-US" sz="2400" i="0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rwx</a:t>
            </a: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  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5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→ group: 4+0+1 = r-x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   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4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→ others: 4+0+0 = r--</a:t>
            </a:r>
          </a:p>
        </p:txBody>
      </p:sp>
    </p:spTree>
    <p:extLst>
      <p:ext uri="{BB962C8B-B14F-4D97-AF65-F5344CB8AC3E}">
        <p14:creationId xmlns:p14="http://schemas.microsoft.com/office/powerpoint/2010/main" val="1653474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B63DE-6423-810D-EBF1-DABF29A3C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92EBCBB-CFE0-252B-012B-4623F273C0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BEF17-F1C5-2AE7-A6C5-08CA159620F3}"/>
              </a:ext>
            </a:extLst>
          </p:cNvPr>
          <p:cNvSpPr txBox="1"/>
          <p:nvPr/>
        </p:nvSpPr>
        <p:spPr>
          <a:xfrm>
            <a:off x="381928" y="1083696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Users Passwords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8A7D113-9ECC-6DFE-AF68-C034919E2DAC}"/>
              </a:ext>
            </a:extLst>
          </p:cNvPr>
          <p:cNvSpPr/>
          <p:nvPr/>
        </p:nvSpPr>
        <p:spPr>
          <a:xfrm>
            <a:off x="184732" y="1606916"/>
            <a:ext cx="11799259" cy="35003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Show users passwords</a:t>
            </a:r>
          </a:p>
          <a:p>
            <a:pPr marL="342900" marR="0" lvl="0" indent="-342900" algn="just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user passwords are not stored in plaintext for security reasons. Instead, they are stored as encrypted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hashes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in a protected file. You cannot "show" the actual passwords, only their hashed versions.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Hashed passwords are stored in </a:t>
            </a:r>
            <a:r>
              <a:rPr lang="en-US" altLang="en-US" sz="2400" b="1" i="1" dirty="0">
                <a:solidFill>
                  <a:schemeClr val="tx1"/>
                </a:solidFill>
                <a:latin typeface="Alexandria"/>
              </a:rPr>
              <a:t>/</a:t>
            </a:r>
            <a:r>
              <a:rPr lang="en-US" altLang="en-US" sz="2400" b="1" i="1" dirty="0" err="1">
                <a:solidFill>
                  <a:schemeClr val="tx1"/>
                </a:solidFill>
                <a:latin typeface="Alexandria"/>
              </a:rPr>
              <a:t>etc</a:t>
            </a:r>
            <a:r>
              <a:rPr lang="en-US" altLang="en-US" sz="2400" b="1" i="1" dirty="0">
                <a:solidFill>
                  <a:schemeClr val="tx1"/>
                </a:solidFill>
                <a:latin typeface="Alexandria"/>
              </a:rPr>
              <a:t>/shadow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, which is readable only by root (or with sudo privileges)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cat /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etc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/shadow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6ECC3213-28AF-FAE2-9288-9B9FF089B780}"/>
              </a:ext>
            </a:extLst>
          </p:cNvPr>
          <p:cNvGrpSpPr/>
          <p:nvPr/>
        </p:nvGrpSpPr>
        <p:grpSpPr>
          <a:xfrm>
            <a:off x="1280276" y="5155654"/>
            <a:ext cx="9836276" cy="1433383"/>
            <a:chOff x="1280276" y="5155654"/>
            <a:chExt cx="9836276" cy="143338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71A4D81-8786-ED8A-61CE-FF5406C66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10414" b="44793"/>
            <a:stretch>
              <a:fillRect/>
            </a:stretch>
          </p:blipFill>
          <p:spPr>
            <a:xfrm>
              <a:off x="1280276" y="5155654"/>
              <a:ext cx="9670222" cy="61865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EEC6F7A-DEAE-E26B-A356-7C137E6FB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13222"/>
            <a:stretch>
              <a:fillRect/>
            </a:stretch>
          </p:blipFill>
          <p:spPr>
            <a:xfrm>
              <a:off x="1280276" y="5795538"/>
              <a:ext cx="9836276" cy="7934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21183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305B2-6DF7-EB22-7034-055F13CB8D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DB9960B-252F-CA6F-AF23-CF845F1FD9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870441-8B51-02BA-A7BD-57561EC8B481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Users Passwords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660CA27-AAD1-42C7-E009-584354303570}"/>
              </a:ext>
            </a:extLst>
          </p:cNvPr>
          <p:cNvSpPr/>
          <p:nvPr/>
        </p:nvSpPr>
        <p:spPr>
          <a:xfrm>
            <a:off x="184731" y="1214501"/>
            <a:ext cx="11799260" cy="5599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ahmed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lexandria"/>
              </a:rPr>
              <a:t>:$y$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lexandria"/>
              </a:rPr>
              <a:t>j9T$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lexandria"/>
              </a:rPr>
              <a:t>aXNiJKojofhMtZlS9Xmv/0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$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/>
                <a:uLnTx/>
                <a:uFillTx/>
                <a:latin typeface="Alexandria"/>
              </a:rPr>
              <a:t>KJ6Zalb/o2/k62mqEgQgcBYMIQn8ydPHpssVaC1SKEA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:</a:t>
            </a:r>
            <a:r>
              <a:rPr lang="en-US" altLang="en-US" sz="2000" b="1" dirty="0">
                <a:solidFill>
                  <a:schemeClr val="accent1"/>
                </a:solidFill>
                <a:latin typeface="Alexandria"/>
              </a:rPr>
              <a:t>20290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:0:99999:7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:::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Username: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lang="en-US" altLang="en-US" sz="2400" b="1" dirty="0" err="1">
                <a:solidFill>
                  <a:schemeClr val="accent6"/>
                </a:solidFill>
                <a:latin typeface="Alexandria"/>
              </a:rPr>
              <a:t>ahmed</a:t>
            </a:r>
            <a:endParaRPr lang="en-US" altLang="en-US" sz="2400" b="1" dirty="0">
              <a:solidFill>
                <a:schemeClr val="accent6"/>
              </a:solidFill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Hash Type: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lang="en-US" altLang="en-US" sz="2400" b="1" dirty="0">
                <a:solidFill>
                  <a:srgbClr val="7030A0"/>
                </a:solidFill>
                <a:latin typeface="Alexandria"/>
              </a:rPr>
              <a:t>$y$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=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yescrypt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algorithm (modern, secure) 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Cost Parameter: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lang="en-US" altLang="en-US" sz="2400" b="1" dirty="0">
                <a:solidFill>
                  <a:schemeClr val="accent2"/>
                </a:solidFill>
                <a:latin typeface="Alexandria"/>
              </a:rPr>
              <a:t>j9T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(computational cost for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yescrypt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) 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Salt: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lang="en-US" altLang="en-US" sz="2400" b="1" dirty="0">
                <a:solidFill>
                  <a:schemeClr val="accent6"/>
                </a:solidFill>
                <a:latin typeface="Alexandria"/>
              </a:rPr>
              <a:t>aXNiJKojofhMtZlS9Xmv/0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(unique random salt) 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Hash: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lang="en-US" altLang="en-US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lexandria"/>
              </a:rPr>
              <a:t>KJ6Zalb/o2/k62mqEgQgcBYMIQn8ydPHpssVaC1SKEA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(password hash) 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Last Password Change: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8E5A6D"/>
                </a:solidFill>
                <a:effectLst/>
                <a:uLnTx/>
                <a:uFillTx/>
                <a:latin typeface="Alexandria"/>
              </a:rPr>
              <a:t>20290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- Days since January 1, 1970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Minimum Days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lexandria"/>
              </a:rPr>
              <a:t>0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- User can change password immediately (no waiting period)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Maximum Days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99999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- 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Password effectively never expires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Warning Days: 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7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-</a:t>
            </a: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 gets warned 7 days before password expiration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301061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488ED-5B9A-348F-477B-48E92F06A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F5D71C5C-AB00-1B8C-2614-21177050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6618AD-A64A-7EED-11D0-1F30B1374BE7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Configure Password 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F649944-2BF7-B7DD-1386-D12D5C7793A8}"/>
              </a:ext>
            </a:extLst>
          </p:cNvPr>
          <p:cNvSpPr/>
          <p:nvPr/>
        </p:nvSpPr>
        <p:spPr>
          <a:xfrm>
            <a:off x="184731" y="1214501"/>
            <a:ext cx="11799260" cy="55995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Password aging is a way to control how long a user’s password remains valid before they must change it. It’s part of security best practices, preventing users from keeping the same password forever.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1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r>
              <a:rPr lang="en-US" sz="2400" b="1" u="sng" dirty="0">
                <a:solidFill>
                  <a:schemeClr val="tx1"/>
                </a:solidFill>
              </a:rPr>
              <a:t>With password aging, you can:</a:t>
            </a:r>
          </a:p>
          <a:p>
            <a:endParaRPr lang="en-US" sz="1400" b="1" u="sng" dirty="0">
              <a:solidFill>
                <a:schemeClr val="tx1"/>
              </a:solidFill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Set the </a:t>
            </a:r>
            <a:r>
              <a:rPr lang="en-US" sz="2400" b="1" dirty="0">
                <a:solidFill>
                  <a:schemeClr val="tx1"/>
                </a:solidFill>
              </a:rPr>
              <a:t>minimum number of days</a:t>
            </a:r>
            <a:r>
              <a:rPr lang="en-US" sz="2400" dirty="0">
                <a:solidFill>
                  <a:schemeClr val="tx1"/>
                </a:solidFill>
              </a:rPr>
              <a:t> before a user can change their password.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Set the </a:t>
            </a:r>
            <a:r>
              <a:rPr lang="en-US" sz="2400" b="1" dirty="0">
                <a:solidFill>
                  <a:schemeClr val="tx1"/>
                </a:solidFill>
              </a:rPr>
              <a:t>maximum number of days</a:t>
            </a:r>
            <a:r>
              <a:rPr lang="en-US" sz="2400" dirty="0">
                <a:solidFill>
                  <a:schemeClr val="tx1"/>
                </a:solidFill>
              </a:rPr>
              <a:t> a password is valid.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Set a </a:t>
            </a:r>
            <a:r>
              <a:rPr lang="en-US" sz="2400" b="1" dirty="0">
                <a:solidFill>
                  <a:schemeClr val="tx1"/>
                </a:solidFill>
              </a:rPr>
              <a:t>warning period</a:t>
            </a:r>
            <a:r>
              <a:rPr lang="en-US" sz="2400" dirty="0">
                <a:solidFill>
                  <a:schemeClr val="tx1"/>
                </a:solidFill>
              </a:rPr>
              <a:t> before expiration.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Force password expiration immediately.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245750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47DCBF-1746-B870-826A-90BC236BE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21FF9C9-8A36-EDBF-63EE-869677D61C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C811E2-8E0F-CE1E-F277-A8ED391AAF73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Configure Password 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C91F7BD-190F-AEDC-D091-63F2C93D6C4D}"/>
              </a:ext>
            </a:extLst>
          </p:cNvPr>
          <p:cNvSpPr/>
          <p:nvPr/>
        </p:nvSpPr>
        <p:spPr>
          <a:xfrm>
            <a:off x="184730" y="1214501"/>
            <a:ext cx="11914343" cy="2376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View a user’s password aging info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chage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-l username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9CEC53-DEEC-BBDF-0925-8DFDD1EB7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2575" y="3845639"/>
            <a:ext cx="8831942" cy="291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104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2138C-DC6A-154B-5FB2-0B6024D2B0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AF666FF-0500-25DB-E61D-474469CBB3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159B7BF-6717-BF3B-0BC4-FE07D712D44E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Configure Password 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9C1E425-CED7-5C8F-751C-278C48714B1E}"/>
              </a:ext>
            </a:extLst>
          </p:cNvPr>
          <p:cNvSpPr/>
          <p:nvPr/>
        </p:nvSpPr>
        <p:spPr>
          <a:xfrm>
            <a:off x="138828" y="1214501"/>
            <a:ext cx="11845163" cy="34337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Set maximum and minimum password days</a:t>
            </a:r>
          </a:p>
          <a:p>
            <a:pPr marR="0" lvl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pt-BR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chage -M 60 -m 5 omar</a:t>
            </a: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Set a warning before expiration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sudo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chage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-W 7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omar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Expire password immediately (forces change on next login)</a:t>
            </a: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pt-BR" altLang="en-US" sz="2400" b="1" dirty="0">
                <a:solidFill>
                  <a:schemeClr val="accent1"/>
                </a:solidFill>
                <a:latin typeface="Alexandria"/>
              </a:rPr>
              <a:t>sudo chage -d 0 omar</a:t>
            </a: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9184D8-D0FB-E2D2-523B-D599ABD3F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4120" y="4648200"/>
            <a:ext cx="88773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306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21674B-D2D7-DE80-AD76-7F592E09C1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7F0DCD5-2FB7-E7CC-2680-F09C022F8A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9A21A1-7462-D7B1-F559-F95C8779689F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Configure Password Aging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E7DB284-668C-1401-A1CA-8A83C91D6D61}"/>
              </a:ext>
            </a:extLst>
          </p:cNvPr>
          <p:cNvSpPr/>
          <p:nvPr/>
        </p:nvSpPr>
        <p:spPr>
          <a:xfrm>
            <a:off x="138828" y="1214501"/>
            <a:ext cx="11845163" cy="34337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Account Expiration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Unlike password aging, account expiration means the entire account becomes inactive after a certain date — the user can’t log in at all, even with a correct password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.</a:t>
            </a:r>
          </a:p>
          <a:p>
            <a:pPr marL="342900" marR="0" lvl="0" indent="-3429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sudo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chage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 -E 2025-12-31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ali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DE9CFC-A75C-1700-37BC-B73BA41356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803" y="3933825"/>
            <a:ext cx="836295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3698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908F0-C488-35F1-562E-66688B9B6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980CA16-01E5-FB79-784C-BC0C637271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CF4838-E432-98EE-A1EA-B338A0A073FD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Change User or Group Ownership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1D96919-28E1-B49A-6E81-15B30566353D}"/>
              </a:ext>
            </a:extLst>
          </p:cNvPr>
          <p:cNvSpPr/>
          <p:nvPr/>
        </p:nvSpPr>
        <p:spPr>
          <a:xfrm>
            <a:off x="404230" y="1214501"/>
            <a:ext cx="11579761" cy="30526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To change user or group ownership of files and directories in Linux, the primary commands is  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chown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 (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ch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ange </a:t>
            </a: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own</a:t>
            </a:r>
            <a:r>
              <a:rPr kumimoji="0" lang="en-US" altLang="en-US" sz="2400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er)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chown [user][:group] </a:t>
            </a:r>
            <a:r>
              <a:rPr kumimoji="0" lang="en-US" altLang="en-US" sz="2400" b="1" i="0" strike="noStrike" kern="1200" cap="none" spc="0" normalizeH="0" baseline="0" noProof="0" dirty="0" err="1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lexandria"/>
              </a:rPr>
              <a:t>file_or_directory</a:t>
            </a:r>
            <a:endParaRPr kumimoji="0" lang="en-US" altLang="en-US" sz="2400" b="1" i="0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chown -R </a:t>
            </a:r>
            <a:r>
              <a:rPr lang="en-US" altLang="en-US" sz="2400" b="1" dirty="0" err="1">
                <a:solidFill>
                  <a:schemeClr val="accent1"/>
                </a:solidFill>
                <a:latin typeface="Alexandria"/>
              </a:rPr>
              <a:t>user:group</a:t>
            </a: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 directory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140D08B-987A-D374-FB06-1D73E64DB3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970"/>
          <a:stretch>
            <a:fillRect/>
          </a:stretch>
        </p:blipFill>
        <p:spPr>
          <a:xfrm>
            <a:off x="2095644" y="4079631"/>
            <a:ext cx="7077075" cy="2689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431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E830DF-8FD9-D0DA-D924-CF03D534A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720CE603-381F-14FE-B7C0-7B2D98F154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737465-533B-EA47-5372-1B8F96396665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Monitoring and Managing Processes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76D6080-8DA7-B473-CB4D-BA0108394366}"/>
              </a:ext>
            </a:extLst>
          </p:cNvPr>
          <p:cNvSpPr/>
          <p:nvPr/>
        </p:nvSpPr>
        <p:spPr>
          <a:xfrm>
            <a:off x="404230" y="1214501"/>
            <a:ext cx="11658461" cy="52232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What is a Process in Linux?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>
              <a:buNone/>
            </a:pPr>
            <a:r>
              <a:rPr lang="en-US" sz="2400" dirty="0">
                <a:solidFill>
                  <a:schemeClr val="tx1"/>
                </a:solidFill>
              </a:rPr>
              <a:t>A process is simply a </a:t>
            </a:r>
            <a:r>
              <a:rPr lang="en-US" sz="2400" b="1" dirty="0">
                <a:solidFill>
                  <a:schemeClr val="tx1"/>
                </a:solidFill>
              </a:rPr>
              <a:t>running instance of a program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br>
              <a:rPr lang="en-US" sz="2400" b="1" u="sng" dirty="0">
                <a:solidFill>
                  <a:schemeClr val="tx1"/>
                </a:solidFill>
              </a:rPr>
            </a:br>
            <a:r>
              <a:rPr lang="en-US" sz="2400" b="1" u="sng" dirty="0">
                <a:solidFill>
                  <a:schemeClr val="tx1"/>
                </a:solidFill>
              </a:rPr>
              <a:t>Each process has:</a:t>
            </a:r>
          </a:p>
          <a:p>
            <a:pPr>
              <a:buNone/>
            </a:pPr>
            <a:endParaRPr lang="en-US" sz="2400" b="1" u="sng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PID</a:t>
            </a:r>
            <a:r>
              <a:rPr lang="en-US" sz="2400" dirty="0">
                <a:solidFill>
                  <a:schemeClr val="tx1"/>
                </a:solidFill>
              </a:rPr>
              <a:t> (Process ID) — unique identifier.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State</a:t>
            </a:r>
            <a:r>
              <a:rPr lang="en-US" sz="2400" dirty="0">
                <a:solidFill>
                  <a:schemeClr val="tx1"/>
                </a:solidFill>
              </a:rPr>
              <a:t> (running, sleeping, stopped, zombie).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Owner</a:t>
            </a:r>
            <a:r>
              <a:rPr lang="en-US" sz="2400" dirty="0">
                <a:solidFill>
                  <a:schemeClr val="tx1"/>
                </a:solidFill>
              </a:rPr>
              <a:t> (user who started it).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Priority</a:t>
            </a:r>
            <a:r>
              <a:rPr lang="en-US" sz="2400" dirty="0">
                <a:solidFill>
                  <a:schemeClr val="tx1"/>
                </a:solidFill>
              </a:rPr>
              <a:t> and </a:t>
            </a:r>
            <a:r>
              <a:rPr lang="en-US" sz="2400" b="1" dirty="0">
                <a:solidFill>
                  <a:schemeClr val="tx1"/>
                </a:solidFill>
              </a:rPr>
              <a:t>niceness</a:t>
            </a:r>
            <a:r>
              <a:rPr lang="en-US" sz="2400" dirty="0">
                <a:solidFill>
                  <a:schemeClr val="tx1"/>
                </a:solidFill>
              </a:rPr>
              <a:t> value.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Resource usage</a:t>
            </a:r>
            <a:r>
              <a:rPr lang="en-US" sz="2400" dirty="0">
                <a:solidFill>
                  <a:schemeClr val="tx1"/>
                </a:solidFill>
              </a:rPr>
              <a:t> (CPU, memory, I/O).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833452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3754-DC2E-D830-E1E9-D73EAB8E7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F27CEC0-4052-1024-5ADF-3C13B01B21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1A17E1-81AC-5AD0-07B0-EC16743F8E3E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Monitoring and Managing Processes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057AE0C-5E98-C618-0BB1-E001C5A31A26}"/>
              </a:ext>
            </a:extLst>
          </p:cNvPr>
          <p:cNvSpPr/>
          <p:nvPr/>
        </p:nvSpPr>
        <p:spPr>
          <a:xfrm>
            <a:off x="404231" y="1214500"/>
            <a:ext cx="11579760" cy="56434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>
              <a:buNone/>
            </a:pPr>
            <a:r>
              <a:rPr lang="en-US" sz="2400" dirty="0">
                <a:solidFill>
                  <a:schemeClr val="tx1"/>
                </a:solidFill>
              </a:rPr>
              <a:t>The </a:t>
            </a:r>
            <a:r>
              <a:rPr lang="en-US" sz="2400" b="1" dirty="0" err="1">
                <a:solidFill>
                  <a:schemeClr val="accent1"/>
                </a:solidFill>
              </a:rPr>
              <a:t>ps</a:t>
            </a:r>
            <a:r>
              <a:rPr lang="en-US" sz="2400" dirty="0">
                <a:solidFill>
                  <a:schemeClr val="tx1"/>
                </a:solidFill>
              </a:rPr>
              <a:t> a command in Linux lists all running processes associated with terminals </a:t>
            </a:r>
            <a:br>
              <a:rPr lang="en-US" sz="2400" b="1" u="sng" dirty="0">
                <a:solidFill>
                  <a:schemeClr val="tx1"/>
                </a:solidFill>
              </a:rPr>
            </a:br>
            <a:endParaRPr kumimoji="0" lang="en-US" altLang="en-US" sz="10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This command output typically includes columns such as: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</a:rPr>
              <a:t>PID:</a:t>
            </a:r>
            <a:r>
              <a:rPr lang="en-US" sz="2400" dirty="0">
                <a:solidFill>
                  <a:schemeClr val="tx1"/>
                </a:solidFill>
              </a:rPr>
              <a:t> Process ID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</a:rPr>
              <a:t>TTY:</a:t>
            </a:r>
            <a:r>
              <a:rPr lang="en-US" sz="2400" dirty="0">
                <a:solidFill>
                  <a:schemeClr val="tx1"/>
                </a:solidFill>
              </a:rPr>
              <a:t> Terminal associated with the process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</a:rPr>
              <a:t>STAT:</a:t>
            </a:r>
            <a:r>
              <a:rPr lang="en-US" sz="2400" dirty="0">
                <a:solidFill>
                  <a:schemeClr val="tx1"/>
                </a:solidFill>
              </a:rPr>
              <a:t> Process state (e.g., S for sleeping, R for running)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</a:rPr>
              <a:t>TIME:</a:t>
            </a:r>
            <a:r>
              <a:rPr lang="en-US" sz="2400" dirty="0">
                <a:solidFill>
                  <a:schemeClr val="tx1"/>
                </a:solidFill>
              </a:rPr>
              <a:t> CPU time used by the process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tx1"/>
                </a:solidFill>
              </a:rPr>
              <a:t>COMMAND:</a:t>
            </a:r>
            <a:r>
              <a:rPr lang="en-US" sz="2400" dirty="0">
                <a:solidFill>
                  <a:schemeClr val="tx1"/>
                </a:solidFill>
              </a:rPr>
              <a:t> The command that started the process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solidFill>
                <a:schemeClr val="tx1"/>
              </a:solidFill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940AFD8-EEBE-493D-C932-0856106B50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990914"/>
              </p:ext>
            </p:extLst>
          </p:nvPr>
        </p:nvGraphicFramePr>
        <p:xfrm>
          <a:off x="979714" y="4632665"/>
          <a:ext cx="10537372" cy="1956370"/>
        </p:xfrm>
        <a:graphic>
          <a:graphicData uri="http://schemas.openxmlformats.org/drawingml/2006/table">
            <a:tbl>
              <a:tblPr/>
              <a:tblGrid>
                <a:gridCol w="5268686">
                  <a:extLst>
                    <a:ext uri="{9D8B030D-6E8A-4147-A177-3AD203B41FA5}">
                      <a16:colId xmlns:a16="http://schemas.microsoft.com/office/drawing/2014/main" val="1031641156"/>
                    </a:ext>
                  </a:extLst>
                </a:gridCol>
                <a:gridCol w="5268686">
                  <a:extLst>
                    <a:ext uri="{9D8B030D-6E8A-4147-A177-3AD203B41FA5}">
                      <a16:colId xmlns:a16="http://schemas.microsoft.com/office/drawing/2014/main" val="4175550805"/>
                    </a:ext>
                  </a:extLst>
                </a:gridCol>
              </a:tblGrid>
              <a:tr h="3912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Command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>
                          <a:latin typeface="Alexandria"/>
                        </a:rPr>
                        <a:t>Description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9861683"/>
                  </a:ext>
                </a:extLst>
              </a:tr>
              <a:tr h="3912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 err="1">
                          <a:solidFill>
                            <a:schemeClr val="accent1"/>
                          </a:solidFill>
                          <a:latin typeface="Alexandria"/>
                        </a:rPr>
                        <a:t>ps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  <a:latin typeface="Alexandria"/>
                        </a:rPr>
                        <a:t> 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Lists processes with terminals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1541074"/>
                  </a:ext>
                </a:extLst>
              </a:tr>
              <a:tr h="3912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 err="1">
                          <a:solidFill>
                            <a:schemeClr val="accent1"/>
                          </a:solidFill>
                          <a:latin typeface="Alexandria"/>
                        </a:rPr>
                        <a:t>ps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  <a:latin typeface="Alexandria"/>
                        </a:rPr>
                        <a:t> 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Lists processes with user details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5032049"/>
                  </a:ext>
                </a:extLst>
              </a:tr>
              <a:tr h="3912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 err="1">
                          <a:solidFill>
                            <a:schemeClr val="accent1"/>
                          </a:solidFill>
                          <a:latin typeface="Alexandria"/>
                        </a:rPr>
                        <a:t>ps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  <a:latin typeface="Alexandria"/>
                        </a:rPr>
                        <a:t> 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Lists processes without terminals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67532367"/>
                  </a:ext>
                </a:extLst>
              </a:tr>
              <a:tr h="39127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 err="1">
                          <a:solidFill>
                            <a:schemeClr val="accent1"/>
                          </a:solidFill>
                          <a:latin typeface="Alexandria"/>
                        </a:rPr>
                        <a:t>ps</a:t>
                      </a:r>
                      <a:r>
                        <a:rPr lang="en-US" b="1" dirty="0">
                          <a:solidFill>
                            <a:schemeClr val="accent1"/>
                          </a:solidFill>
                          <a:latin typeface="Alexandria"/>
                        </a:rPr>
                        <a:t> 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>
                          <a:latin typeface="Alexandria"/>
                        </a:rPr>
                        <a:t>Lists all processes with details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1711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57094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4C92C-BD69-BF3D-4E7C-3A2397AB3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FD3F668-6197-025C-774E-DB54D2BE6F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AF966B-F8DB-715D-4FAB-7EF4B1FB4961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Monitoring and Managing Processes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35B829B-1628-C6AE-F24C-EFFA88D2853E}"/>
              </a:ext>
            </a:extLst>
          </p:cNvPr>
          <p:cNvSpPr/>
          <p:nvPr/>
        </p:nvSpPr>
        <p:spPr>
          <a:xfrm>
            <a:off x="404231" y="1214500"/>
            <a:ext cx="11579760" cy="56434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en-US" altLang="en-US" sz="24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accent1"/>
              </a:solidFill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BEDA7C-E22A-50BE-A2E4-4186A16EE0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8626" y="1405899"/>
            <a:ext cx="10559143" cy="5260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560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23624-6251-E15A-1EEB-E79A4B1DC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D79F6BB-4969-75AA-3EE7-8C21CF43DE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E19619-ABF0-7A10-660F-46E96D3EAA07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Monitoring and Managing Processes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28F11D1-90AC-BEA5-9A92-66BA43796E6F}"/>
              </a:ext>
            </a:extLst>
          </p:cNvPr>
          <p:cNvSpPr/>
          <p:nvPr/>
        </p:nvSpPr>
        <p:spPr>
          <a:xfrm>
            <a:off x="404231" y="1214501"/>
            <a:ext cx="11383540" cy="31726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en-US" sz="24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lexandria"/>
              </a:rPr>
              <a:t>Controlling Processes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kill -9 1234                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# Force kill by PID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pkill -f "pattern"     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# Kill by process name/pattern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kill -STOP 1234        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# Pause process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en-US" sz="2400" b="1" dirty="0">
                <a:solidFill>
                  <a:schemeClr val="accent1"/>
                </a:solidFill>
                <a:latin typeface="Alexandria"/>
              </a:rPr>
              <a:t>kill -CONT 1234         </a:t>
            </a: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# Resume process</a:t>
            </a:r>
          </a:p>
          <a:p>
            <a:pPr marR="0" lvl="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en-US" alt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7544219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88D22-9204-A255-01B5-823B75335F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343F76FB-0774-CF66-4EDA-9D64CB8678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C4547A-8E60-31EB-569D-86DC744F63B3}"/>
              </a:ext>
            </a:extLst>
          </p:cNvPr>
          <p:cNvSpPr txBox="1"/>
          <p:nvPr/>
        </p:nvSpPr>
        <p:spPr>
          <a:xfrm>
            <a:off x="404230" y="691281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CPU Usage Monitoring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EC9A86F-89C5-5392-D03B-66E1CB651B97}"/>
              </a:ext>
            </a:extLst>
          </p:cNvPr>
          <p:cNvSpPr/>
          <p:nvPr/>
        </p:nvSpPr>
        <p:spPr>
          <a:xfrm>
            <a:off x="404231" y="1214501"/>
            <a:ext cx="11579760" cy="27587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Consistent high CPU usage can lead to performance degradation. Several command-line tools offer insights into CPU load.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top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This ubiquitous tool provides a real-time, dynamic view of the processes running on a system. It displays a summary of system information, including load averages and a list of the most CPU-intensive tasks. You can press '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1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' within top to see statistics for individual CPU cores. </a:t>
            </a: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678AFE-B9B7-AC96-EA59-1E2399A4308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325"/>
          <a:stretch>
            <a:fillRect/>
          </a:stretch>
        </p:blipFill>
        <p:spPr>
          <a:xfrm>
            <a:off x="1361444" y="3973286"/>
            <a:ext cx="9665334" cy="301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171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79602-EB9A-FEFE-1AA9-F731B82EC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28108D92-820B-D02C-115D-76C1251DE8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2EA292-A882-FF57-B8AF-7860BB62D9F6}"/>
              </a:ext>
            </a:extLst>
          </p:cNvPr>
          <p:cNvSpPr txBox="1"/>
          <p:nvPr/>
        </p:nvSpPr>
        <p:spPr>
          <a:xfrm>
            <a:off x="404230" y="691281"/>
            <a:ext cx="72770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Disaster Recovery &amp; Backup</a:t>
            </a:r>
          </a:p>
          <a:p>
            <a:pPr>
              <a:buNone/>
            </a:pPr>
            <a:r>
              <a:rPr lang="en-US" sz="2800" b="1" dirty="0">
                <a:effectLst/>
              </a:rPr>
              <a:t>Strategies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2FFD7B2-6C2F-7A7C-6AC8-05B7857BB204}"/>
              </a:ext>
            </a:extLst>
          </p:cNvPr>
          <p:cNvSpPr/>
          <p:nvPr/>
        </p:nvSpPr>
        <p:spPr>
          <a:xfrm>
            <a:off x="404231" y="1214501"/>
            <a:ext cx="11383539" cy="51536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endParaRPr lang="en-US" sz="2800" b="1" i="0" u="none" strike="noStrike" baseline="0" dirty="0">
              <a:solidFill>
                <a:schemeClr val="tx1"/>
              </a:solidFill>
              <a:latin typeface="Alexandria"/>
            </a:endParaRPr>
          </a:p>
          <a:p>
            <a:pPr algn="l"/>
            <a:r>
              <a:rPr lang="en-US" sz="2800" b="1" i="0" u="none" strike="noStrike" baseline="0" dirty="0">
                <a:solidFill>
                  <a:schemeClr val="tx1"/>
                </a:solidFill>
                <a:latin typeface="Alexandria"/>
              </a:rPr>
              <a:t>Failure Types</a:t>
            </a:r>
          </a:p>
          <a:p>
            <a:pPr algn="l"/>
            <a:endParaRPr lang="en-US" sz="2800" b="1" i="0" u="none" strike="noStrike" baseline="0" dirty="0">
              <a:solidFill>
                <a:schemeClr val="tx1"/>
              </a:solidFill>
              <a:latin typeface="Alexandria"/>
            </a:endParaRP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i="0" u="none" strike="noStrike" baseline="0" dirty="0">
                <a:solidFill>
                  <a:schemeClr val="tx1"/>
                </a:solidFill>
                <a:latin typeface="Alexandria"/>
              </a:rPr>
              <a:t>Hardware: </a:t>
            </a:r>
            <a:r>
              <a:rPr lang="en-US" sz="2400" b="0" i="0" u="none" strike="noStrike" baseline="0" dirty="0">
                <a:solidFill>
                  <a:schemeClr val="tx1"/>
                </a:solidFill>
                <a:latin typeface="Alexandria"/>
              </a:rPr>
              <a:t>Disk failures, RAM errors, power supply issues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i="0" u="none" strike="noStrike" baseline="0" dirty="0">
                <a:solidFill>
                  <a:schemeClr val="tx1"/>
                </a:solidFill>
                <a:latin typeface="Alexandria"/>
              </a:rPr>
              <a:t>Software: </a:t>
            </a:r>
            <a:r>
              <a:rPr lang="en-US" sz="2400" b="0" i="0" u="none" strike="noStrike" baseline="0" dirty="0">
                <a:solidFill>
                  <a:schemeClr val="tx1"/>
                </a:solidFill>
                <a:latin typeface="Alexandria"/>
              </a:rPr>
              <a:t>OS corruption, file system errors, bad updates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i="0" u="none" strike="noStrike" baseline="0" dirty="0">
                <a:solidFill>
                  <a:schemeClr val="tx1"/>
                </a:solidFill>
                <a:latin typeface="Alexandria"/>
              </a:rPr>
              <a:t>Human: </a:t>
            </a:r>
            <a:r>
              <a:rPr lang="en-US" sz="2400" b="0" i="0" u="none" strike="noStrike" baseline="0" dirty="0">
                <a:solidFill>
                  <a:schemeClr val="tx1"/>
                </a:solidFill>
                <a:latin typeface="Alexandria"/>
              </a:rPr>
              <a:t>Accidental file deletion, improper commands (rm -rf)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i="0" u="none" strike="noStrike" baseline="0" dirty="0">
                <a:solidFill>
                  <a:schemeClr val="tx1"/>
                </a:solidFill>
                <a:latin typeface="Alexandria"/>
              </a:rPr>
              <a:t>Natural: </a:t>
            </a:r>
            <a:r>
              <a:rPr lang="en-US" sz="2400" b="0" i="0" u="none" strike="noStrike" baseline="0" dirty="0">
                <a:solidFill>
                  <a:schemeClr val="tx1"/>
                </a:solidFill>
                <a:latin typeface="Alexandria"/>
              </a:rPr>
              <a:t>Fire, flood, power surges, physical site damage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591886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AD711-0840-F61C-498F-65E722F03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D71FD1BB-62F3-E777-8CE3-1A194B3D47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433634-1C50-A31A-5E10-1F8C4486A3FA}"/>
              </a:ext>
            </a:extLst>
          </p:cNvPr>
          <p:cNvSpPr txBox="1"/>
          <p:nvPr/>
        </p:nvSpPr>
        <p:spPr>
          <a:xfrm>
            <a:off x="404230" y="691281"/>
            <a:ext cx="72770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Disaster Recovery &amp; Backup</a:t>
            </a:r>
          </a:p>
          <a:p>
            <a:pPr>
              <a:buNone/>
            </a:pPr>
            <a:r>
              <a:rPr lang="en-US" sz="2800" b="1" dirty="0">
                <a:effectLst/>
              </a:rPr>
              <a:t>Strategies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7137BA3-BCC2-91D0-0D88-8AC2950B2B03}"/>
              </a:ext>
            </a:extLst>
          </p:cNvPr>
          <p:cNvSpPr/>
          <p:nvPr/>
        </p:nvSpPr>
        <p:spPr>
          <a:xfrm>
            <a:off x="404231" y="1214501"/>
            <a:ext cx="11383539" cy="44242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l"/>
            <a:r>
              <a:rPr lang="en-US" sz="2800" b="1" i="0" u="none" strike="noStrike" baseline="0" dirty="0">
                <a:solidFill>
                  <a:schemeClr val="tx1"/>
                </a:solidFill>
                <a:latin typeface="Alexandria"/>
              </a:rPr>
              <a:t>Backup Types</a:t>
            </a:r>
          </a:p>
          <a:p>
            <a:pPr algn="l"/>
            <a:endParaRPr lang="en-US" sz="1400" b="1" i="0" u="none" strike="noStrike" baseline="0" dirty="0">
              <a:solidFill>
                <a:schemeClr val="tx1"/>
              </a:solidFill>
              <a:latin typeface="Alexandria"/>
            </a:endParaRP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b="1" i="0" u="none" strike="noStrike" baseline="0" dirty="0">
                <a:solidFill>
                  <a:schemeClr val="tx1"/>
                </a:solidFill>
                <a:latin typeface="Alexandria"/>
              </a:rPr>
              <a:t>Full Backup </a:t>
            </a:r>
            <a:r>
              <a:rPr lang="en-US" sz="2800" i="0" u="none" strike="noStrike" baseline="0" dirty="0">
                <a:solidFill>
                  <a:schemeClr val="tx1"/>
                </a:solidFill>
                <a:latin typeface="Alexandria"/>
              </a:rPr>
              <a:t>Complete copy of all selected data, creates independent backup sets, slower but simplest to restore.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Incrementa</a:t>
            </a:r>
            <a:r>
              <a:rPr lang="en-US" sz="2800" b="1" i="0" u="none" strike="noStrike" baseline="0" dirty="0">
                <a:solidFill>
                  <a:schemeClr val="tx1"/>
                </a:solidFill>
                <a:latin typeface="SegoeUI-Bold"/>
              </a:rPr>
              <a:t>l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Only backs up changes since last backup (any type), fastest &amp; smallest, but complex restore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chemeClr val="tx1"/>
                </a:solidFill>
                <a:latin typeface="Alexandria"/>
              </a:rPr>
              <a:t>Snapshot 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Point-in-time image of file system state, fast creation, uses features like LVM, </a:t>
            </a:r>
            <a:r>
              <a:rPr lang="en-US" sz="2800" dirty="0" err="1">
                <a:solidFill>
                  <a:schemeClr val="tx1"/>
                </a:solidFill>
                <a:latin typeface="Alexandria"/>
              </a:rPr>
              <a:t>Btrfs</a:t>
            </a:r>
            <a:r>
              <a:rPr lang="en-US" sz="2800" dirty="0">
                <a:solidFill>
                  <a:schemeClr val="tx1"/>
                </a:solidFill>
                <a:latin typeface="Alexandria"/>
              </a:rPr>
              <a:t>, ZFS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kumimoji="0" lang="en-US" altLang="en-US" sz="1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lexandria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DD2CB6-02E8-9383-D3EA-901A4AE275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" y="5671482"/>
            <a:ext cx="11858625" cy="98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7059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311321-649D-B052-FA0F-3F24BDA31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5C20B5B-EBBF-1DEB-5BC4-7E04F8A185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52F995-9F80-0D4F-9A6D-93F50D3E9CB0}"/>
              </a:ext>
            </a:extLst>
          </p:cNvPr>
          <p:cNvSpPr txBox="1"/>
          <p:nvPr/>
        </p:nvSpPr>
        <p:spPr>
          <a:xfrm>
            <a:off x="404230" y="691281"/>
            <a:ext cx="72770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Disaster Recovery &amp; Backup</a:t>
            </a:r>
          </a:p>
          <a:p>
            <a:pPr>
              <a:buNone/>
            </a:pPr>
            <a:r>
              <a:rPr lang="en-US" sz="2800" b="1" dirty="0">
                <a:effectLst/>
              </a:rPr>
              <a:t>Strategies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4891789-6A82-E403-8E74-4F6C3396ED57}"/>
              </a:ext>
            </a:extLst>
          </p:cNvPr>
          <p:cNvSpPr/>
          <p:nvPr/>
        </p:nvSpPr>
        <p:spPr>
          <a:xfrm>
            <a:off x="404231" y="1214501"/>
            <a:ext cx="11383539" cy="44242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</a:rPr>
              <a:t>Common Linux Backup Tools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tar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→ Archive &amp; compress files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rsync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→ Sync files/directories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dd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→ Bit-by-bit copy (disk cloning)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cp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→ Simple copy</a:t>
            </a:r>
          </a:p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Timeshift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→ System snapshot for desktops</a:t>
            </a:r>
          </a:p>
          <a:p>
            <a:pPr algn="l"/>
            <a:endParaRPr lang="en-US" altLang="en-US" sz="2400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5360340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39A394-CEB0-1F6B-7538-B9F8C44A1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083C8F0B-FB10-0060-CC5E-34688E993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17D6C8-C7CB-1FBE-B7FB-C5DC31A7CC39}"/>
              </a:ext>
            </a:extLst>
          </p:cNvPr>
          <p:cNvSpPr txBox="1"/>
          <p:nvPr/>
        </p:nvSpPr>
        <p:spPr>
          <a:xfrm>
            <a:off x="404230" y="691281"/>
            <a:ext cx="72770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Disaster Recovery &amp; Backup</a:t>
            </a:r>
          </a:p>
          <a:p>
            <a:pPr>
              <a:buNone/>
            </a:pPr>
            <a:r>
              <a:rPr lang="en-US" sz="2800" b="1" dirty="0">
                <a:effectLst/>
              </a:rPr>
              <a:t>Strategies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7601CB7-5F7F-F8A1-7F1A-458ED58C43DA}"/>
              </a:ext>
            </a:extLst>
          </p:cNvPr>
          <p:cNvSpPr/>
          <p:nvPr/>
        </p:nvSpPr>
        <p:spPr>
          <a:xfrm>
            <a:off x="404231" y="1214501"/>
            <a:ext cx="11383539" cy="44242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indent="-457200" algn="l"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accent1"/>
                </a:solidFill>
              </a:rPr>
              <a:t>tar -</a:t>
            </a:r>
            <a:r>
              <a:rPr lang="en-US" sz="2400" b="1" dirty="0" err="1">
                <a:solidFill>
                  <a:schemeClr val="accent1"/>
                </a:solidFill>
              </a:rPr>
              <a:t>cf</a:t>
            </a:r>
            <a:r>
              <a:rPr lang="en-US" sz="2400" b="1" dirty="0">
                <a:solidFill>
                  <a:schemeClr val="accent1"/>
                </a:solidFill>
              </a:rPr>
              <a:t> backup.tar.gz /home/user</a:t>
            </a:r>
          </a:p>
          <a:p>
            <a:pPr marL="457200" indent="-457200" algn="l">
              <a:buFont typeface="Wingdings" panose="05000000000000000000" pitchFamily="2" charset="2"/>
              <a:buChar char="q"/>
            </a:pPr>
            <a:endParaRPr lang="en-US" sz="2400" dirty="0">
              <a:solidFill>
                <a:schemeClr val="accent1"/>
              </a:solidFill>
              <a:latin typeface="Alexandria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c → create archive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f → filename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Restore : </a:t>
            </a:r>
            <a:r>
              <a:rPr lang="en-US" sz="2400" b="1" dirty="0">
                <a:solidFill>
                  <a:schemeClr val="accent1"/>
                </a:solidFill>
              </a:rPr>
              <a:t>tar -</a:t>
            </a:r>
            <a:r>
              <a:rPr lang="en-US" sz="2400" b="1" dirty="0" err="1">
                <a:solidFill>
                  <a:schemeClr val="accent1"/>
                </a:solidFill>
              </a:rPr>
              <a:t>xzf</a:t>
            </a:r>
            <a:r>
              <a:rPr lang="en-US" sz="2400" b="1" dirty="0">
                <a:solidFill>
                  <a:schemeClr val="accent1"/>
                </a:solidFill>
              </a:rPr>
              <a:t> backup.tar.gz -C /</a:t>
            </a:r>
            <a:endParaRPr lang="en-US" altLang="en-US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483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A381A-ACD6-66B1-192B-671796C5B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5185F46D-8B55-D8D2-4AE4-21460FB55A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294254-4F2F-DCE7-2FC9-A68F24A1F7B1}"/>
              </a:ext>
            </a:extLst>
          </p:cNvPr>
          <p:cNvSpPr txBox="1"/>
          <p:nvPr/>
        </p:nvSpPr>
        <p:spPr>
          <a:xfrm>
            <a:off x="293394" y="415135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The Power of Automation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2FDD210-5187-15C6-F603-A03B200F3386}"/>
              </a:ext>
            </a:extLst>
          </p:cNvPr>
          <p:cNvSpPr/>
          <p:nvPr/>
        </p:nvSpPr>
        <p:spPr>
          <a:xfrm>
            <a:off x="129309" y="1145309"/>
            <a:ext cx="11854682" cy="5443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  <a:buNone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Automation in system management refers to the process of</a:t>
            </a:r>
            <a:r>
              <a:rPr lang="ar-EG" sz="20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creating systems and software that reduce or eliminate the need for human intervention in IT services.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tx1"/>
                </a:solidFill>
                <a:latin typeface="Alexandria"/>
              </a:rPr>
              <a:t>By automating routine tasks, system administrators can: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Reduce human error and increase reliability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Improve efficiency and response times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Scale operations without proportional staff increases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solidFill>
                  <a:schemeClr val="tx1"/>
                </a:solidFill>
                <a:latin typeface="Alexandria"/>
              </a:rPr>
              <a:t>Focus on strategic initiatives rather than routine</a:t>
            </a:r>
            <a:endParaRPr lang="ar-EG" sz="2000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EG" dirty="0">
              <a:solidFill>
                <a:schemeClr val="tx1"/>
              </a:solidFill>
              <a:latin typeface="Alexandria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Key Benefit: Time Savings</a:t>
            </a:r>
            <a:endParaRPr lang="ar-EG" b="1" dirty="0">
              <a:solidFill>
                <a:schemeClr val="tx1"/>
              </a:solidFill>
              <a:latin typeface="Alexandri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Studies show that automation can reduce system</a:t>
            </a:r>
            <a:r>
              <a:rPr lang="ar-EG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administration workload by up to 70% for routine tasks.</a:t>
            </a:r>
          </a:p>
        </p:txBody>
      </p:sp>
    </p:spTree>
    <p:extLst>
      <p:ext uri="{BB962C8B-B14F-4D97-AF65-F5344CB8AC3E}">
        <p14:creationId xmlns:p14="http://schemas.microsoft.com/office/powerpoint/2010/main" val="20575226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699B8-6CDB-A585-FB09-B92944535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CBBF5B85-5C33-C297-F7BD-826AE1A25A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3ABD79-F212-15EF-D05A-FE37CF3AEB90}"/>
              </a:ext>
            </a:extLst>
          </p:cNvPr>
          <p:cNvSpPr txBox="1"/>
          <p:nvPr/>
        </p:nvSpPr>
        <p:spPr>
          <a:xfrm>
            <a:off x="293394" y="415135"/>
            <a:ext cx="72770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effectLst/>
              </a:rPr>
              <a:t>The Power of Automation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950D1C7-D584-7DE9-755E-D3C3EAE2F54A}"/>
              </a:ext>
            </a:extLst>
          </p:cNvPr>
          <p:cNvSpPr/>
          <p:nvPr/>
        </p:nvSpPr>
        <p:spPr>
          <a:xfrm>
            <a:off x="129309" y="1145308"/>
            <a:ext cx="11854682" cy="34728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  <a:buNone/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The Linux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at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command is used to schedule one-time tasks or jobs to be executed at a specific time in the future. Unlike </a:t>
            </a:r>
            <a:r>
              <a:rPr lang="en-US" dirty="0" err="1">
                <a:solidFill>
                  <a:schemeClr val="tx1"/>
                </a:solidFill>
                <a:latin typeface="Alexandria"/>
              </a:rPr>
              <a:t>cron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which is for recurring jobs, at is designed for single execution at a given time.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</a:rPr>
              <a:t>The general syntax is: </a:t>
            </a:r>
            <a:r>
              <a:rPr lang="en-US" b="1" dirty="0">
                <a:solidFill>
                  <a:schemeClr val="accent1"/>
                </a:solidFill>
                <a:latin typeface="Alexandria"/>
              </a:rPr>
              <a:t>at [options] time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After entering this command, you will get an interactive prompt (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at&gt;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) to enter the commands you want to execute at the scheduled time. Press </a:t>
            </a:r>
            <a:r>
              <a:rPr lang="en-US" b="1" dirty="0" err="1">
                <a:solidFill>
                  <a:schemeClr val="tx1"/>
                </a:solidFill>
                <a:latin typeface="Alexandria"/>
              </a:rPr>
              <a:t>Ctrl+D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to finish and save the job.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Not you need to install at package:</a:t>
            </a:r>
            <a:br>
              <a:rPr lang="en-US" b="1" dirty="0">
                <a:solidFill>
                  <a:schemeClr val="tx1"/>
                </a:solidFill>
                <a:latin typeface="Alexandria"/>
              </a:rPr>
            </a:br>
            <a:r>
              <a:rPr lang="en-US" b="1" dirty="0">
                <a:solidFill>
                  <a:schemeClr val="accent1"/>
                </a:solidFill>
                <a:latin typeface="Alexandria"/>
              </a:rPr>
              <a:t>sudo apt update</a:t>
            </a: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accent1"/>
                </a:solidFill>
                <a:latin typeface="Alexandria"/>
              </a:rPr>
              <a:t>sudo apt install at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CB2F2-36D5-7547-81C2-8D0BC15F1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612" y="4876800"/>
            <a:ext cx="593407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6018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EE4C9-B8C7-A64A-C11D-679535D40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B27980A4-090F-ECEB-056C-B1D730D97E4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961A272-225D-CD4F-BB40-42358D52E5B5}"/>
              </a:ext>
            </a:extLst>
          </p:cNvPr>
          <p:cNvSpPr txBox="1"/>
          <p:nvPr/>
        </p:nvSpPr>
        <p:spPr>
          <a:xfrm>
            <a:off x="1093874" y="1790395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Summary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9063E00-2EA3-FEA5-48F3-151E8083947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3B12A11-FA49-69B2-2F88-6A30E95585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A64717-7C5B-F08C-6419-2A91F38FAB23}"/>
              </a:ext>
            </a:extLst>
          </p:cNvPr>
          <p:cNvSpPr/>
          <p:nvPr/>
        </p:nvSpPr>
        <p:spPr>
          <a:xfrm>
            <a:off x="792480" y="2428703"/>
            <a:ext cx="10169687" cy="37086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Linux Groups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Linux File Permission Control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Monitoring and Managing Processes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Disaster Recovery &amp; Backup Strategies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Power of Automation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9791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64D7EE8-DD2C-4995-B932-CAA7F0EF0396}"/>
</file>

<file path=customXml/itemProps2.xml><?xml version="1.0" encoding="utf-8"?>
<ds:datastoreItem xmlns:ds="http://schemas.openxmlformats.org/officeDocument/2006/customXml" ds:itemID="{CF9C9CED-781C-4873-A99B-F4B625FBF554}"/>
</file>

<file path=customXml/itemProps3.xml><?xml version="1.0" encoding="utf-8"?>
<ds:datastoreItem xmlns:ds="http://schemas.openxmlformats.org/officeDocument/2006/customXml" ds:itemID="{6EE1DA22-A676-469B-B639-3420252CF1FD}"/>
</file>

<file path=docProps/app.xml><?xml version="1.0" encoding="utf-8"?>
<Properties xmlns="http://schemas.openxmlformats.org/officeDocument/2006/extended-properties" xmlns:vt="http://schemas.openxmlformats.org/officeDocument/2006/docPropsVTypes">
  <TotalTime>2538</TotalTime>
  <Words>2083</Words>
  <Application>Microsoft Office PowerPoint</Application>
  <PresentationFormat>Widescreen</PresentationFormat>
  <Paragraphs>340</Paragraphs>
  <Slides>41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1" baseType="lpstr">
      <vt:lpstr>Alexandria</vt:lpstr>
      <vt:lpstr>Arial</vt:lpstr>
      <vt:lpstr>Arial Unicode MS</vt:lpstr>
      <vt:lpstr>Calibri</vt:lpstr>
      <vt:lpstr>Calibri Light</vt:lpstr>
      <vt:lpstr>Roboto Light</vt:lpstr>
      <vt:lpstr>SegoeUI-Bold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Ahmed Omar</dc:creator>
  <cp:lastModifiedBy>Ahmed Omar</cp:lastModifiedBy>
  <cp:revision>143</cp:revision>
  <dcterms:created xsi:type="dcterms:W3CDTF">2025-07-31T13:44:24Z</dcterms:created>
  <dcterms:modified xsi:type="dcterms:W3CDTF">2025-08-13T18:57:36Z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