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theme/theme1.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docProps/core.xml" ContentType="application/vnd.openxmlformats-package.core-properties+xml"/>
  <Override PartName="/ppt/presentation.xml" ContentType="application/vnd.openxmlformats-officedocument.presentationml.presentation.main+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custom-properties" Target="docProps/custom.xml"/><Relationship Id="rId2" Type="http://schemas.openxmlformats.org/officeDocument/2006/relationships/officeDocument" Target="ppt/presentation.xml"/><Relationship Id="rId1"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7" roundtripDataSignature="AMtx7mgS12c5ZU4RUeaWUEBdkvRUzdAV9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customXml" Target="../customXml/item2.xml"/><Relationship Id="rId21" Type="http://schemas.openxmlformats.org/officeDocument/2006/relationships/slide" Target="slides/slide17.xml"/><Relationship Id="rId34" Type="http://schemas.openxmlformats.org/officeDocument/2006/relationships/slide" Target="slides/slide30.xml"/><Relationship Id="rId25" Type="http://schemas.openxmlformats.org/officeDocument/2006/relationships/slide" Target="slides/slide21.xml"/><Relationship Id="rId7" Type="http://schemas.openxmlformats.org/officeDocument/2006/relationships/slide" Target="slides/slide3.xml"/><Relationship Id="rId33" Type="http://schemas.openxmlformats.org/officeDocument/2006/relationships/slide" Target="slides/slide29.xml"/><Relationship Id="rId12" Type="http://schemas.openxmlformats.org/officeDocument/2006/relationships/slide" Target="slides/slide8.xml"/><Relationship Id="rId17" Type="http://schemas.openxmlformats.org/officeDocument/2006/relationships/slide" Target="slides/slide13.xml"/><Relationship Id="rId38" Type="http://schemas.openxmlformats.org/officeDocument/2006/relationships/customXml" Target="../customXml/item1.xml"/><Relationship Id="rId20" Type="http://schemas.openxmlformats.org/officeDocument/2006/relationships/slide" Target="slides/slide16.xml"/><Relationship Id="rId2" Type="http://schemas.openxmlformats.org/officeDocument/2006/relationships/presProps" Target="presProps.xml"/><Relationship Id="rId29" Type="http://schemas.openxmlformats.org/officeDocument/2006/relationships/slide" Target="slides/slide25.xml"/><Relationship Id="rId16" Type="http://schemas.openxmlformats.org/officeDocument/2006/relationships/slide" Target="slides/slide12.xml"/><Relationship Id="rId24" Type="http://schemas.openxmlformats.org/officeDocument/2006/relationships/slide" Target="slides/slide20.xml"/><Relationship Id="rId1" Type="http://schemas.openxmlformats.org/officeDocument/2006/relationships/theme" Target="theme/theme1.xml"/><Relationship Id="rId6" Type="http://schemas.openxmlformats.org/officeDocument/2006/relationships/slide" Target="slides/slide2.xml"/><Relationship Id="rId11" Type="http://schemas.openxmlformats.org/officeDocument/2006/relationships/slide" Target="slides/slide7.xml"/><Relationship Id="rId32" Type="http://schemas.openxmlformats.org/officeDocument/2006/relationships/slide" Target="slides/slide28.xml"/><Relationship Id="rId37" Type="http://customschemas.google.com/relationships/presentationmetadata" Target="metadata"/><Relationship Id="rId40" Type="http://schemas.openxmlformats.org/officeDocument/2006/relationships/customXml" Target="../customXml/item3.xml"/><Relationship Id="rId23" Type="http://schemas.openxmlformats.org/officeDocument/2006/relationships/slide" Target="slides/slide19.xml"/><Relationship Id="rId28" Type="http://schemas.openxmlformats.org/officeDocument/2006/relationships/slide" Target="slides/slide24.xml"/><Relationship Id="rId5" Type="http://schemas.openxmlformats.org/officeDocument/2006/relationships/slide" Target="slides/slide1.xml"/><Relationship Id="rId15" Type="http://schemas.openxmlformats.org/officeDocument/2006/relationships/slide" Target="slides/slide11.xml"/><Relationship Id="rId36" Type="http://schemas.openxmlformats.org/officeDocument/2006/relationships/slide" Target="slides/slide32.xml"/><Relationship Id="rId31" Type="http://schemas.openxmlformats.org/officeDocument/2006/relationships/slide" Target="slides/slide27.xml"/><Relationship Id="rId10" Type="http://schemas.openxmlformats.org/officeDocument/2006/relationships/slide" Target="slides/slide6.xml"/><Relationship Id="rId19" Type="http://schemas.openxmlformats.org/officeDocument/2006/relationships/slide" Target="slides/slide15.xml"/><Relationship Id="rId22" Type="http://schemas.openxmlformats.org/officeDocument/2006/relationships/slide" Target="slides/slide18.xml"/><Relationship Id="rId4" Type="http://schemas.openxmlformats.org/officeDocument/2006/relationships/notesMaster" Target="notesMasters/notesMaster1.xml"/><Relationship Id="rId9" Type="http://schemas.openxmlformats.org/officeDocument/2006/relationships/slide" Target="slides/slide5.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14" Type="http://schemas.openxmlformats.org/officeDocument/2006/relationships/slide" Target="slides/slide10.xml"/><Relationship Id="rId8" Type="http://schemas.openxmlformats.org/officeDocument/2006/relationships/slide" Target="slides/slide4.xml"/><Relationship Id="rId3"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4" name="Google Shape;94;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5" name="Google Shape;95;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7" name="Google Shape;107;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8" name="Google Shape;108;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2" name="Google Shape;122;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3" name="Google Shape;123;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Times New Roman"/>
                <a:ea typeface="Times New Roman"/>
                <a:cs typeface="Times New Roman"/>
                <a:sym typeface="Times New Roman"/>
              </a:rPr>
              <a:t>‹#›</a:t>
            </a:fld>
            <a:endParaRPr sz="1200">
              <a:solidFill>
                <a:schemeClr val="dk1"/>
              </a:solidFill>
              <a:latin typeface="Times New Roman"/>
              <a:ea typeface="Times New Roman"/>
              <a:cs typeface="Times New Roman"/>
              <a:sym typeface="Times New Roman"/>
            </a:endParaRPr>
          </a:p>
        </p:txBody>
      </p:sp>
      <p:sp>
        <p:nvSpPr>
          <p:cNvPr id="136" name="Google Shape;136;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37" name="Google Shape;137;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Times New Roman"/>
                <a:ea typeface="Times New Roman"/>
                <a:cs typeface="Times New Roman"/>
                <a:sym typeface="Times New Roman"/>
              </a:rPr>
              <a:t>‹#›</a:t>
            </a:fld>
            <a:endParaRPr sz="1200">
              <a:solidFill>
                <a:schemeClr val="dk1"/>
              </a:solidFill>
              <a:latin typeface="Times New Roman"/>
              <a:ea typeface="Times New Roman"/>
              <a:cs typeface="Times New Roman"/>
              <a:sym typeface="Times New Roman"/>
            </a:endParaRPr>
          </a:p>
        </p:txBody>
      </p:sp>
      <p:sp>
        <p:nvSpPr>
          <p:cNvPr id="144" name="Google Shape;144;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45" name="Google Shape;145;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Times New Roman"/>
                <a:ea typeface="Times New Roman"/>
                <a:cs typeface="Times New Roman"/>
                <a:sym typeface="Times New Roman"/>
              </a:rPr>
              <a:t>‹#›</a:t>
            </a:fld>
            <a:endParaRPr sz="1200">
              <a:solidFill>
                <a:schemeClr val="dk1"/>
              </a:solidFill>
              <a:latin typeface="Times New Roman"/>
              <a:ea typeface="Times New Roman"/>
              <a:cs typeface="Times New Roman"/>
              <a:sym typeface="Times New Roman"/>
            </a:endParaRPr>
          </a:p>
        </p:txBody>
      </p:sp>
      <p:sp>
        <p:nvSpPr>
          <p:cNvPr id="152" name="Google Shape;152;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53" name="Google Shape;153;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Times New Roman"/>
                <a:ea typeface="Times New Roman"/>
                <a:cs typeface="Times New Roman"/>
                <a:sym typeface="Times New Roman"/>
              </a:rPr>
              <a:t>‹#›</a:t>
            </a:fld>
            <a:endParaRPr sz="1200">
              <a:solidFill>
                <a:schemeClr val="dk1"/>
              </a:solidFill>
              <a:latin typeface="Times New Roman"/>
              <a:ea typeface="Times New Roman"/>
              <a:cs typeface="Times New Roman"/>
              <a:sym typeface="Times New Roman"/>
            </a:endParaRPr>
          </a:p>
        </p:txBody>
      </p:sp>
      <p:sp>
        <p:nvSpPr>
          <p:cNvPr id="160" name="Google Shape;160;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61" name="Google Shape;161;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Times New Roman"/>
                <a:ea typeface="Times New Roman"/>
                <a:cs typeface="Times New Roman"/>
                <a:sym typeface="Times New Roman"/>
              </a:rPr>
              <a:t>‹#›</a:t>
            </a:fld>
            <a:endParaRPr sz="1200">
              <a:solidFill>
                <a:schemeClr val="dk1"/>
              </a:solidFill>
              <a:latin typeface="Times New Roman"/>
              <a:ea typeface="Times New Roman"/>
              <a:cs typeface="Times New Roman"/>
              <a:sym typeface="Times New Roman"/>
            </a:endParaRPr>
          </a:p>
        </p:txBody>
      </p:sp>
      <p:sp>
        <p:nvSpPr>
          <p:cNvPr id="168" name="Google Shape;168;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69" name="Google Shape;169;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rPr b="0" i="0" lang="en-US" sz="1200" u="none" strike="noStrike">
                <a:solidFill>
                  <a:schemeClr val="dk1"/>
                </a:solidFill>
                <a:latin typeface="Calibri"/>
                <a:ea typeface="Calibri"/>
                <a:cs typeface="Calibri"/>
                <a:sym typeface="Calibri"/>
              </a:rPr>
              <a:t>The financial crisis had a significant impact on primary market sales by firms. New issues fell to $1,068.0 billion in 2008, during the worst of the crisis, from $2,389.1 billion in 2007, pre-crisis. As of 2018, primary market sales had still not recovered as only $1,725.2 billion new securities were issued for the year.</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Times New Roman"/>
                <a:ea typeface="Times New Roman"/>
                <a:cs typeface="Times New Roman"/>
                <a:sym typeface="Times New Roman"/>
              </a:rPr>
              <a:t>‹#›</a:t>
            </a:fld>
            <a:endParaRPr sz="1200">
              <a:solidFill>
                <a:schemeClr val="dk1"/>
              </a:solidFill>
              <a:latin typeface="Times New Roman"/>
              <a:ea typeface="Times New Roman"/>
              <a:cs typeface="Times New Roman"/>
              <a:sym typeface="Times New Roman"/>
            </a:endParaRPr>
          </a:p>
        </p:txBody>
      </p:sp>
      <p:sp>
        <p:nvSpPr>
          <p:cNvPr id="176" name="Google Shape;176;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77" name="Google Shape;177;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1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Times New Roman"/>
                <a:ea typeface="Times New Roman"/>
                <a:cs typeface="Times New Roman"/>
                <a:sym typeface="Times New Roman"/>
              </a:rPr>
              <a:t>‹#›</a:t>
            </a:fld>
            <a:endParaRPr sz="1200">
              <a:solidFill>
                <a:schemeClr val="dk1"/>
              </a:solidFill>
              <a:latin typeface="Times New Roman"/>
              <a:ea typeface="Times New Roman"/>
              <a:cs typeface="Times New Roman"/>
              <a:sym typeface="Times New Roman"/>
            </a:endParaRPr>
          </a:p>
        </p:txBody>
      </p:sp>
      <p:sp>
        <p:nvSpPr>
          <p:cNvPr id="185" name="Google Shape;185;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86" name="Google Shape;186;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b="0" i="0" lang="en-US" sz="1200" u="none" strike="noStrike">
                <a:solidFill>
                  <a:schemeClr val="dk1"/>
                </a:solidFill>
                <a:latin typeface="Calibri"/>
                <a:ea typeface="Calibri"/>
                <a:cs typeface="Calibri"/>
                <a:sym typeface="Calibri"/>
              </a:rPr>
              <a:t>Notice that, in 2019, federal funds and repurchase agreements, followed by Treasury bills, negotiable CDs, and commercial paper, had the largest amounts outstanding. </a:t>
            </a:r>
            <a:endParaRPr>
              <a:latin typeface="Calibri"/>
              <a:ea typeface="Calibri"/>
              <a:cs typeface="Calibri"/>
              <a:sym typeface="Calibri"/>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1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Times New Roman"/>
                <a:ea typeface="Times New Roman"/>
                <a:cs typeface="Times New Roman"/>
                <a:sym typeface="Times New Roman"/>
              </a:rPr>
              <a:t>‹#›</a:t>
            </a:fld>
            <a:endParaRPr sz="1200">
              <a:solidFill>
                <a:schemeClr val="dk1"/>
              </a:solidFill>
              <a:latin typeface="Times New Roman"/>
              <a:ea typeface="Times New Roman"/>
              <a:cs typeface="Times New Roman"/>
              <a:sym typeface="Times New Roman"/>
            </a:endParaRPr>
          </a:p>
        </p:txBody>
      </p:sp>
      <p:sp>
        <p:nvSpPr>
          <p:cNvPr id="193" name="Google Shape;193;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94" name="Google Shape;194;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b="0" i="0" lang="en-US" sz="1200" u="none" strike="noStrike">
                <a:solidFill>
                  <a:schemeClr val="dk1"/>
                </a:solidFill>
                <a:latin typeface="Calibri"/>
                <a:ea typeface="Calibri"/>
                <a:cs typeface="Calibri"/>
                <a:sym typeface="Calibri"/>
              </a:rPr>
              <a:t>Stock prices fell precipitously during the financial crisis of 2008–2009. As of mid-March 2009, the Dow Jones Industrial Average (DJIA) had fallen 53.8 percent in value in less than 1½ years, larger than the decline during the market crash of 1929 when it fell 49 percent. However, stock prices recovered, along with the economy, in the last half of 2009, rising 71.1 percent between March 2009 and April 2010. </a:t>
            </a:r>
            <a:endParaRPr>
              <a:latin typeface="Calibri"/>
              <a:ea typeface="Calibri"/>
              <a:cs typeface="Calibri"/>
              <a:sym typeface="Calibri"/>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1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Times New Roman"/>
                <a:ea typeface="Times New Roman"/>
                <a:cs typeface="Times New Roman"/>
                <a:sym typeface="Times New Roman"/>
              </a:rPr>
              <a:t>‹#›</a:t>
            </a:fld>
            <a:endParaRPr sz="1200">
              <a:solidFill>
                <a:schemeClr val="dk1"/>
              </a:solidFill>
              <a:latin typeface="Times New Roman"/>
              <a:ea typeface="Times New Roman"/>
              <a:cs typeface="Times New Roman"/>
              <a:sym typeface="Times New Roman"/>
            </a:endParaRPr>
          </a:p>
        </p:txBody>
      </p:sp>
      <p:sp>
        <p:nvSpPr>
          <p:cNvPr id="201" name="Google Shape;201;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02" name="Google Shape;202;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1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Times New Roman"/>
                <a:ea typeface="Times New Roman"/>
                <a:cs typeface="Times New Roman"/>
                <a:sym typeface="Times New Roman"/>
              </a:rPr>
              <a:t>‹#›</a:t>
            </a:fld>
            <a:endParaRPr sz="1200">
              <a:solidFill>
                <a:schemeClr val="dk1"/>
              </a:solidFill>
              <a:latin typeface="Times New Roman"/>
              <a:ea typeface="Times New Roman"/>
              <a:cs typeface="Times New Roman"/>
              <a:sym typeface="Times New Roman"/>
            </a:endParaRPr>
          </a:p>
        </p:txBody>
      </p:sp>
      <p:sp>
        <p:nvSpPr>
          <p:cNvPr id="209" name="Google Shape;209;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10" name="Google Shape;210;p1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b="0" i="0" lang="en-US" sz="1200" u="none" strike="noStrike">
                <a:solidFill>
                  <a:schemeClr val="dk1"/>
                </a:solidFill>
                <a:latin typeface="Calibri"/>
                <a:ea typeface="Calibri"/>
                <a:cs typeface="Calibri"/>
                <a:sym typeface="Calibri"/>
              </a:rPr>
              <a:t>Indeed, at the center of the recent financial crisis were losses associated with off-balance-sheet mortgage-backed (derivative) securities created and held by FIs. Losses from the falling value of subprime mortgages and the derivative securities backed by these mortgages reached $700 billion worldwide by early 2009 and resulted in the failure, acquisition, or bailout of some of the largest FIs and the near collapse of the world’s financial and economic systems. </a:t>
            </a:r>
            <a:endParaRPr>
              <a:latin typeface="Calibri"/>
              <a:ea typeface="Calibri"/>
              <a:cs typeface="Calibri"/>
              <a:sym typeface="Calibri"/>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1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Times New Roman"/>
                <a:ea typeface="Times New Roman"/>
                <a:cs typeface="Times New Roman"/>
                <a:sym typeface="Times New Roman"/>
              </a:rPr>
              <a:t>‹#›</a:t>
            </a:fld>
            <a:endParaRPr sz="1200">
              <a:solidFill>
                <a:schemeClr val="dk1"/>
              </a:solidFill>
              <a:latin typeface="Times New Roman"/>
              <a:ea typeface="Times New Roman"/>
              <a:cs typeface="Times New Roman"/>
              <a:sym typeface="Times New Roman"/>
            </a:endParaRPr>
          </a:p>
        </p:txBody>
      </p:sp>
      <p:sp>
        <p:nvSpPr>
          <p:cNvPr id="217" name="Google Shape;217;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18" name="Google Shape;218;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t>The Volcker Rule prohibits bank holding companies from engaging in proprietary trading.</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1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Times New Roman"/>
                <a:ea typeface="Times New Roman"/>
                <a:cs typeface="Times New Roman"/>
                <a:sym typeface="Times New Roman"/>
              </a:rPr>
              <a:t>‹#›</a:t>
            </a:fld>
            <a:endParaRPr sz="1200">
              <a:solidFill>
                <a:schemeClr val="dk1"/>
              </a:solidFill>
              <a:latin typeface="Times New Roman"/>
              <a:ea typeface="Times New Roman"/>
              <a:cs typeface="Times New Roman"/>
              <a:sym typeface="Times New Roman"/>
            </a:endParaRPr>
          </a:p>
        </p:txBody>
      </p:sp>
      <p:sp>
        <p:nvSpPr>
          <p:cNvPr id="226" name="Google Shape;226;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27" name="Google Shape;227;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1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Times New Roman"/>
                <a:ea typeface="Times New Roman"/>
                <a:cs typeface="Times New Roman"/>
                <a:sym typeface="Times New Roman"/>
              </a:rPr>
              <a:t>‹#›</a:t>
            </a:fld>
            <a:endParaRPr sz="1200">
              <a:solidFill>
                <a:schemeClr val="dk1"/>
              </a:solidFill>
              <a:latin typeface="Times New Roman"/>
              <a:ea typeface="Times New Roman"/>
              <a:cs typeface="Times New Roman"/>
              <a:sym typeface="Times New Roman"/>
            </a:endParaRPr>
          </a:p>
        </p:txBody>
      </p:sp>
      <p:sp>
        <p:nvSpPr>
          <p:cNvPr id="234" name="Google Shape;234;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35" name="Google Shape;235;p1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42" name="Google Shape;242;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3" name="Google Shape;243;p1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Times New Roman"/>
                <a:ea typeface="Times New Roman"/>
                <a:cs typeface="Times New Roman"/>
                <a:sym typeface="Times New Roman"/>
              </a:rPr>
              <a:t>‹#›</a:t>
            </a:fld>
            <a:endParaRPr sz="120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50" name="Google Shape;250;p1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In a world without FIs, we have a </a:t>
            </a:r>
            <a:r>
              <a:rPr b="1" lang="en-US"/>
              <a:t>direct transfer </a:t>
            </a:r>
            <a:r>
              <a:rPr lang="en-US"/>
              <a:t>of funds from suppliers of funds to users of funds. Likewise, financial claims would flow directly from users of funds to suppliers of funds.</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With FIs, we have </a:t>
            </a:r>
            <a:r>
              <a:rPr b="1" lang="en-US"/>
              <a:t>indirect transfers</a:t>
            </a:r>
            <a:r>
              <a:rPr lang="en-US"/>
              <a:t>, a transfer of funds between suppliers and users of funds through a financial intermediary.</a:t>
            </a:r>
            <a:endParaRPr/>
          </a:p>
        </p:txBody>
      </p:sp>
      <p:sp>
        <p:nvSpPr>
          <p:cNvPr id="251" name="Google Shape;251;p1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Times New Roman"/>
                <a:ea typeface="Times New Roman"/>
                <a:cs typeface="Times New Roman"/>
                <a:sym typeface="Times New Roman"/>
              </a:rPr>
              <a:t>‹#›</a:t>
            </a:fld>
            <a:endParaRPr sz="120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1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Times New Roman"/>
                <a:ea typeface="Times New Roman"/>
                <a:cs typeface="Times New Roman"/>
                <a:sym typeface="Times New Roman"/>
              </a:rPr>
              <a:t>‹#›</a:t>
            </a:fld>
            <a:endParaRPr sz="1200">
              <a:solidFill>
                <a:schemeClr val="dk1"/>
              </a:solidFill>
              <a:latin typeface="Times New Roman"/>
              <a:ea typeface="Times New Roman"/>
              <a:cs typeface="Times New Roman"/>
              <a:sym typeface="Times New Roman"/>
            </a:endParaRPr>
          </a:p>
        </p:txBody>
      </p:sp>
      <p:sp>
        <p:nvSpPr>
          <p:cNvPr id="261" name="Google Shape;261;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62" name="Google Shape;262;p1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p2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Times New Roman"/>
                <a:ea typeface="Times New Roman"/>
                <a:cs typeface="Times New Roman"/>
                <a:sym typeface="Times New Roman"/>
              </a:rPr>
              <a:t>‹#›</a:t>
            </a:fld>
            <a:endParaRPr sz="1200">
              <a:solidFill>
                <a:schemeClr val="dk1"/>
              </a:solidFill>
              <a:latin typeface="Times New Roman"/>
              <a:ea typeface="Times New Roman"/>
              <a:cs typeface="Times New Roman"/>
              <a:sym typeface="Times New Roman"/>
            </a:endParaRPr>
          </a:p>
        </p:txBody>
      </p:sp>
      <p:sp>
        <p:nvSpPr>
          <p:cNvPr id="269" name="Google Shape;269;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70" name="Google Shape;270;p2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p2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Times New Roman"/>
                <a:ea typeface="Times New Roman"/>
                <a:cs typeface="Times New Roman"/>
                <a:sym typeface="Times New Roman"/>
              </a:rPr>
              <a:t>‹#›</a:t>
            </a:fld>
            <a:endParaRPr sz="1200">
              <a:solidFill>
                <a:schemeClr val="dk1"/>
              </a:solidFill>
              <a:latin typeface="Times New Roman"/>
              <a:ea typeface="Times New Roman"/>
              <a:cs typeface="Times New Roman"/>
              <a:sym typeface="Times New Roman"/>
            </a:endParaRPr>
          </a:p>
        </p:txBody>
      </p:sp>
      <p:sp>
        <p:nvSpPr>
          <p:cNvPr id="277" name="Google Shape;277;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78" name="Google Shape;278;p2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2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Times New Roman"/>
                <a:ea typeface="Times New Roman"/>
                <a:cs typeface="Times New Roman"/>
                <a:sym typeface="Times New Roman"/>
              </a:rPr>
              <a:t>‹#›</a:t>
            </a:fld>
            <a:endParaRPr sz="1200">
              <a:solidFill>
                <a:schemeClr val="dk1"/>
              </a:solidFill>
              <a:latin typeface="Times New Roman"/>
              <a:ea typeface="Times New Roman"/>
              <a:cs typeface="Times New Roman"/>
              <a:sym typeface="Times New Roman"/>
            </a:endParaRPr>
          </a:p>
        </p:txBody>
      </p:sp>
      <p:sp>
        <p:nvSpPr>
          <p:cNvPr id="285" name="Google Shape;285;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86" name="Google Shape;286;p2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2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Times New Roman"/>
                <a:ea typeface="Times New Roman"/>
                <a:cs typeface="Times New Roman"/>
                <a:sym typeface="Times New Roman"/>
              </a:rPr>
              <a:t>‹#›</a:t>
            </a:fld>
            <a:endParaRPr sz="1200">
              <a:solidFill>
                <a:schemeClr val="dk1"/>
              </a:solidFill>
              <a:latin typeface="Times New Roman"/>
              <a:ea typeface="Times New Roman"/>
              <a:cs typeface="Times New Roman"/>
              <a:sym typeface="Times New Roman"/>
            </a:endParaRPr>
          </a:p>
        </p:txBody>
      </p:sp>
      <p:sp>
        <p:nvSpPr>
          <p:cNvPr id="293" name="Google Shape;293;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94" name="Google Shape;294;p2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p2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Times New Roman"/>
                <a:ea typeface="Times New Roman"/>
                <a:cs typeface="Times New Roman"/>
                <a:sym typeface="Times New Roman"/>
              </a:rPr>
              <a:t>‹#›</a:t>
            </a:fld>
            <a:endParaRPr sz="1200">
              <a:solidFill>
                <a:schemeClr val="dk1"/>
              </a:solidFill>
              <a:latin typeface="Times New Roman"/>
              <a:ea typeface="Times New Roman"/>
              <a:cs typeface="Times New Roman"/>
              <a:sym typeface="Times New Roman"/>
            </a:endParaRPr>
          </a:p>
        </p:txBody>
      </p:sp>
      <p:sp>
        <p:nvSpPr>
          <p:cNvPr id="301" name="Google Shape;301;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02" name="Google Shape;302;p2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Investment companies and pension funds differ from banks and insurance companies in that they give savers cheaper access to the direct securities market.</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2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Times New Roman"/>
                <a:ea typeface="Times New Roman"/>
                <a:cs typeface="Times New Roman"/>
                <a:sym typeface="Times New Roman"/>
              </a:rPr>
              <a:t>‹#›</a:t>
            </a:fld>
            <a:endParaRPr sz="1200">
              <a:solidFill>
                <a:schemeClr val="dk1"/>
              </a:solidFill>
              <a:latin typeface="Times New Roman"/>
              <a:ea typeface="Times New Roman"/>
              <a:cs typeface="Times New Roman"/>
              <a:sym typeface="Times New Roman"/>
            </a:endParaRPr>
          </a:p>
        </p:txBody>
      </p:sp>
      <p:sp>
        <p:nvSpPr>
          <p:cNvPr id="309" name="Google Shape;309;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10" name="Google Shape;310;p2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2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Times New Roman"/>
                <a:ea typeface="Times New Roman"/>
                <a:cs typeface="Times New Roman"/>
                <a:sym typeface="Times New Roman"/>
              </a:rPr>
              <a:t>‹#›</a:t>
            </a:fld>
            <a:endParaRPr sz="1200">
              <a:solidFill>
                <a:schemeClr val="dk1"/>
              </a:solidFill>
              <a:latin typeface="Times New Roman"/>
              <a:ea typeface="Times New Roman"/>
              <a:cs typeface="Times New Roman"/>
              <a:sym typeface="Times New Roman"/>
            </a:endParaRPr>
          </a:p>
        </p:txBody>
      </p:sp>
      <p:sp>
        <p:nvSpPr>
          <p:cNvPr id="317" name="Google Shape;317;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18" name="Google Shape;318;p2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2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Times New Roman"/>
                <a:ea typeface="Times New Roman"/>
                <a:cs typeface="Times New Roman"/>
                <a:sym typeface="Times New Roman"/>
              </a:rPr>
              <a:t>‹#›</a:t>
            </a:fld>
            <a:endParaRPr sz="1200">
              <a:solidFill>
                <a:schemeClr val="dk1"/>
              </a:solidFill>
              <a:latin typeface="Times New Roman"/>
              <a:ea typeface="Times New Roman"/>
              <a:cs typeface="Times New Roman"/>
              <a:sym typeface="Times New Roman"/>
            </a:endParaRPr>
          </a:p>
        </p:txBody>
      </p:sp>
      <p:sp>
        <p:nvSpPr>
          <p:cNvPr id="325" name="Google Shape;325;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26" name="Google Shape;326;p2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1" name="Shape 331"/>
        <p:cNvGrpSpPr/>
        <p:nvPr/>
      </p:nvGrpSpPr>
      <p:grpSpPr>
        <a:xfrm>
          <a:off x="0" y="0"/>
          <a:ext cx="0" cy="0"/>
          <a:chOff x="0" y="0"/>
          <a:chExt cx="0" cy="0"/>
        </a:xfrm>
      </p:grpSpPr>
      <p:sp>
        <p:nvSpPr>
          <p:cNvPr id="332" name="Google Shape;332;p2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Times New Roman"/>
                <a:ea typeface="Times New Roman"/>
                <a:cs typeface="Times New Roman"/>
                <a:sym typeface="Times New Roman"/>
              </a:rPr>
              <a:t>‹#›</a:t>
            </a:fld>
            <a:endParaRPr sz="1200">
              <a:solidFill>
                <a:schemeClr val="dk1"/>
              </a:solidFill>
              <a:latin typeface="Times New Roman"/>
              <a:ea typeface="Times New Roman"/>
              <a:cs typeface="Times New Roman"/>
              <a:sym typeface="Times New Roman"/>
            </a:endParaRPr>
          </a:p>
        </p:txBody>
      </p:sp>
      <p:sp>
        <p:nvSpPr>
          <p:cNvPr id="333" name="Google Shape;333;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34" name="Google Shape;334;p2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2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Times New Roman"/>
                <a:ea typeface="Times New Roman"/>
                <a:cs typeface="Times New Roman"/>
                <a:sym typeface="Times New Roman"/>
              </a:rPr>
              <a:t>‹#›</a:t>
            </a:fld>
            <a:endParaRPr sz="1200">
              <a:solidFill>
                <a:schemeClr val="dk1"/>
              </a:solidFill>
              <a:latin typeface="Times New Roman"/>
              <a:ea typeface="Times New Roman"/>
              <a:cs typeface="Times New Roman"/>
              <a:sym typeface="Times New Roman"/>
            </a:endParaRPr>
          </a:p>
        </p:txBody>
      </p:sp>
      <p:sp>
        <p:nvSpPr>
          <p:cNvPr id="341" name="Google Shape;341;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42" name="Google Shape;342;p2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p3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Times New Roman"/>
                <a:ea typeface="Times New Roman"/>
                <a:cs typeface="Times New Roman"/>
                <a:sym typeface="Times New Roman"/>
              </a:rPr>
              <a:t>‹#›</a:t>
            </a:fld>
            <a:endParaRPr sz="1200">
              <a:solidFill>
                <a:schemeClr val="dk1"/>
              </a:solidFill>
              <a:latin typeface="Times New Roman"/>
              <a:ea typeface="Times New Roman"/>
              <a:cs typeface="Times New Roman"/>
              <a:sym typeface="Times New Roman"/>
            </a:endParaRPr>
          </a:p>
        </p:txBody>
      </p:sp>
      <p:sp>
        <p:nvSpPr>
          <p:cNvPr id="349" name="Google Shape;349;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50" name="Google Shape;350;p3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The Dow fell more than 500 points as news spread that Lehman Brothers would not survive. This was the largest drop in over seven years.</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 name="Shape 355"/>
        <p:cNvGrpSpPr/>
        <p:nvPr/>
      </p:nvGrpSpPr>
      <p:grpSpPr>
        <a:xfrm>
          <a:off x="0" y="0"/>
          <a:ext cx="0" cy="0"/>
          <a:chOff x="0" y="0"/>
          <a:chExt cx="0" cy="0"/>
        </a:xfrm>
      </p:grpSpPr>
      <p:sp>
        <p:nvSpPr>
          <p:cNvPr id="356" name="Google Shape;356;p3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Times New Roman"/>
                <a:ea typeface="Times New Roman"/>
                <a:cs typeface="Times New Roman"/>
                <a:sym typeface="Times New Roman"/>
              </a:rPr>
              <a:t>‹#›</a:t>
            </a:fld>
            <a:endParaRPr sz="1200">
              <a:solidFill>
                <a:schemeClr val="dk1"/>
              </a:solidFill>
              <a:latin typeface="Times New Roman"/>
              <a:ea typeface="Times New Roman"/>
              <a:cs typeface="Times New Roman"/>
              <a:sym typeface="Times New Roman"/>
            </a:endParaRPr>
          </a:p>
        </p:txBody>
      </p:sp>
      <p:sp>
        <p:nvSpPr>
          <p:cNvPr id="357" name="Google Shape;357;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58" name="Google Shape;358;p3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b="0" i="0" lang="en-US" sz="1200" u="none" strike="noStrike">
                <a:solidFill>
                  <a:schemeClr val="dk1"/>
                </a:solidFill>
                <a:latin typeface="Calibri"/>
                <a:ea typeface="Calibri"/>
                <a:cs typeface="Calibri"/>
                <a:sym typeface="Calibri"/>
              </a:rPr>
              <a:t>By mid-September 2008, financial markets froze, and banks stopped lending to each other at anything but exorbitantly high rates. The overnight London Interbank Offered Rate (LIBOR, a benchmark rate that reflects the rate at which banks lend to one another) more than doubled (see figure above).</a:t>
            </a:r>
            <a:endParaRPr>
              <a:latin typeface="Calibri"/>
              <a:ea typeface="Calibri"/>
              <a:cs typeface="Calibri"/>
              <a:sym typeface="Calibri"/>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3" name="Shape 363"/>
        <p:cNvGrpSpPr/>
        <p:nvPr/>
      </p:nvGrpSpPr>
      <p:grpSpPr>
        <a:xfrm>
          <a:off x="0" y="0"/>
          <a:ext cx="0" cy="0"/>
          <a:chOff x="0" y="0"/>
          <a:chExt cx="0" cy="0"/>
        </a:xfrm>
      </p:grpSpPr>
      <p:sp>
        <p:nvSpPr>
          <p:cNvPr id="364" name="Google Shape;364;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65" name="Google Shape;365;p3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6" name="Google Shape;366;p3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5" name="Shape 15"/>
        <p:cNvGrpSpPr/>
        <p:nvPr/>
      </p:nvGrpSpPr>
      <p:grpSpPr>
        <a:xfrm>
          <a:off x="0" y="0"/>
          <a:ext cx="0" cy="0"/>
          <a:chOff x="0" y="0"/>
          <a:chExt cx="0" cy="0"/>
        </a:xfrm>
      </p:grpSpPr>
      <p:sp>
        <p:nvSpPr>
          <p:cNvPr id="16" name="Google Shape;16;p34"/>
          <p:cNvSpPr/>
          <p:nvPr>
            <p:ph idx="2" type="pic"/>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17" name="Shape 17"/>
        <p:cNvGrpSpPr/>
        <p:nvPr/>
      </p:nvGrpSpPr>
      <p:grpSpPr>
        <a:xfrm>
          <a:off x="0" y="0"/>
          <a:ext cx="0" cy="0"/>
          <a:chOff x="0" y="0"/>
          <a:chExt cx="0" cy="0"/>
        </a:xfrm>
      </p:grpSpPr>
      <p:sp>
        <p:nvSpPr>
          <p:cNvPr id="18" name="Google Shape;18;p35"/>
          <p:cNvSpPr/>
          <p:nvPr>
            <p:ph idx="2" type="pic"/>
          </p:nvPr>
        </p:nvSpPr>
        <p:spPr>
          <a:xfrm>
            <a:off x="1" y="0"/>
            <a:ext cx="9740898" cy="596265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500"/>
                                        <p:tgtEl>
                                          <p:spTgt spid="18"/>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3_Title Slide">
  <p:cSld name="33_Title Slide">
    <p:spTree>
      <p:nvGrpSpPr>
        <p:cNvPr id="19" name="Shape 19"/>
        <p:cNvGrpSpPr/>
        <p:nvPr/>
      </p:nvGrpSpPr>
      <p:grpSpPr>
        <a:xfrm>
          <a:off x="0" y="0"/>
          <a:ext cx="0" cy="0"/>
          <a:chOff x="0" y="0"/>
          <a:chExt cx="0" cy="0"/>
        </a:xfrm>
      </p:grpSpPr>
      <p:sp>
        <p:nvSpPr>
          <p:cNvPr id="20" name="Google Shape;20;p36"/>
          <p:cNvSpPr/>
          <p:nvPr>
            <p:ph idx="2" type="pic"/>
          </p:nvPr>
        </p:nvSpPr>
        <p:spPr>
          <a:xfrm>
            <a:off x="0" y="1"/>
            <a:ext cx="6826172" cy="6857998"/>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500"/>
                                        <p:tgtEl>
                                          <p:spTgt spid="20"/>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1" name="Shape 21"/>
        <p:cNvGrpSpPr/>
        <p:nvPr/>
      </p:nvGrpSpPr>
      <p:grpSpPr>
        <a:xfrm>
          <a:off x="0" y="0"/>
          <a:ext cx="0" cy="0"/>
          <a:chOff x="0" y="0"/>
          <a:chExt cx="0" cy="0"/>
        </a:xfrm>
      </p:grpSpPr>
      <p:sp>
        <p:nvSpPr>
          <p:cNvPr id="22" name="Google Shape;22;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sp>
        <p:nvSpPr>
          <p:cNvPr id="26" name="Google Shape;26;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3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 name="Google Shape;28;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1" name="Shape 31"/>
        <p:cNvGrpSpPr/>
        <p:nvPr/>
      </p:nvGrpSpPr>
      <p:grpSpPr>
        <a:xfrm>
          <a:off x="0" y="0"/>
          <a:ext cx="0" cy="0"/>
          <a:chOff x="0" y="0"/>
          <a:chExt cx="0" cy="0"/>
        </a:xfrm>
      </p:grpSpPr>
      <p:sp>
        <p:nvSpPr>
          <p:cNvPr id="32" name="Google Shape;32;p39"/>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39"/>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4" name="Google Shape;34;p39"/>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5" name="Google Shape;35;p39"/>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6" name="Google Shape;36;p39"/>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40" name="Shape 40"/>
        <p:cNvGrpSpPr/>
        <p:nvPr/>
      </p:nvGrpSpPr>
      <p:grpSpPr>
        <a:xfrm>
          <a:off x="0" y="0"/>
          <a:ext cx="0" cy="0"/>
          <a:chOff x="0" y="0"/>
          <a:chExt cx="0" cy="0"/>
        </a:xfrm>
      </p:grpSpPr>
      <p:sp>
        <p:nvSpPr>
          <p:cNvPr id="41" name="Google Shape;41;p40"/>
          <p:cNvSpPr/>
          <p:nvPr>
            <p:ph idx="2" type="pic"/>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41"/>
                                        </p:tgtEl>
                                        <p:attrNameLst>
                                          <p:attrName>style.visibility</p:attrName>
                                        </p:attrNameLst>
                                      </p:cBhvr>
                                      <p:to>
                                        <p:strVal val="visible"/>
                                      </p:to>
                                    </p:set>
                                    <p:anim calcmode="lin" valueType="num">
                                      <p:cBhvr additive="base">
                                        <p:cTn dur="500"/>
                                        <p:tgtEl>
                                          <p:spTgt spid="41"/>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42" name="Shape 42"/>
        <p:cNvGrpSpPr/>
        <p:nvPr/>
      </p:nvGrpSpPr>
      <p:grpSpPr>
        <a:xfrm>
          <a:off x="0" y="0"/>
          <a:ext cx="0" cy="0"/>
          <a:chOff x="0" y="0"/>
          <a:chExt cx="0" cy="0"/>
        </a:xfrm>
      </p:grpSpPr>
      <p:sp>
        <p:nvSpPr>
          <p:cNvPr id="43" name="Google Shape;43;p41"/>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4" name="Google Shape;44;p41"/>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45" name="Google Shape;45;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8" name="Shape 48"/>
        <p:cNvGrpSpPr/>
        <p:nvPr/>
      </p:nvGrpSpPr>
      <p:grpSpPr>
        <a:xfrm>
          <a:off x="0" y="0"/>
          <a:ext cx="0" cy="0"/>
          <a:chOff x="0" y="0"/>
          <a:chExt cx="0" cy="0"/>
        </a:xfrm>
      </p:grpSpPr>
      <p:sp>
        <p:nvSpPr>
          <p:cNvPr id="49" name="Google Shape;49;p42"/>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0" name="Google Shape;50;p42"/>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51" name="Google Shape;51;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54" name="Shape 54"/>
        <p:cNvGrpSpPr/>
        <p:nvPr/>
      </p:nvGrpSpPr>
      <p:grpSpPr>
        <a:xfrm>
          <a:off x="0" y="0"/>
          <a:ext cx="0" cy="0"/>
          <a:chOff x="0" y="0"/>
          <a:chExt cx="0" cy="0"/>
        </a:xfrm>
      </p:grpSpPr>
      <p:sp>
        <p:nvSpPr>
          <p:cNvPr id="55" name="Google Shape;55;p4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43"/>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7" name="Google Shape;57;p43"/>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8" name="Google Shape;58;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1" name="Shape 61"/>
        <p:cNvGrpSpPr/>
        <p:nvPr/>
      </p:nvGrpSpPr>
      <p:grpSpPr>
        <a:xfrm>
          <a:off x="0" y="0"/>
          <a:ext cx="0" cy="0"/>
          <a:chOff x="0" y="0"/>
          <a:chExt cx="0" cy="0"/>
        </a:xfrm>
      </p:grpSpPr>
      <p:sp>
        <p:nvSpPr>
          <p:cNvPr id="62" name="Google Shape;62;p4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6" name="Shape 66"/>
        <p:cNvGrpSpPr/>
        <p:nvPr/>
      </p:nvGrpSpPr>
      <p:grpSpPr>
        <a:xfrm>
          <a:off x="0" y="0"/>
          <a:ext cx="0" cy="0"/>
          <a:chOff x="0" y="0"/>
          <a:chExt cx="0" cy="0"/>
        </a:xfrm>
      </p:grpSpPr>
      <p:sp>
        <p:nvSpPr>
          <p:cNvPr id="67" name="Google Shape;67;p4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8" name="Google Shape;68;p45"/>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9" name="Google Shape;69;p45"/>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0" name="Google Shape;70;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3" name="Shape 73"/>
        <p:cNvGrpSpPr/>
        <p:nvPr/>
      </p:nvGrpSpPr>
      <p:grpSpPr>
        <a:xfrm>
          <a:off x="0" y="0"/>
          <a:ext cx="0" cy="0"/>
          <a:chOff x="0" y="0"/>
          <a:chExt cx="0" cy="0"/>
        </a:xfrm>
      </p:grpSpPr>
      <p:sp>
        <p:nvSpPr>
          <p:cNvPr id="74" name="Google Shape;74;p4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5" name="Google Shape;75;p46"/>
          <p:cNvSpPr/>
          <p:nvPr>
            <p:ph idx="2" type="pic"/>
          </p:nvPr>
        </p:nvSpPr>
        <p:spPr>
          <a:xfrm>
            <a:off x="5183188" y="987425"/>
            <a:ext cx="6172200" cy="4873625"/>
          </a:xfrm>
          <a:prstGeom prst="rect">
            <a:avLst/>
          </a:prstGeom>
          <a:noFill/>
          <a:ln>
            <a:noFill/>
          </a:ln>
        </p:spPr>
      </p:sp>
      <p:sp>
        <p:nvSpPr>
          <p:cNvPr id="76" name="Google Shape;76;p46"/>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7" name="Google Shape;77;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0" name="Shape 80"/>
        <p:cNvGrpSpPr/>
        <p:nvPr/>
      </p:nvGrpSpPr>
      <p:grpSpPr>
        <a:xfrm>
          <a:off x="0" y="0"/>
          <a:ext cx="0" cy="0"/>
          <a:chOff x="0" y="0"/>
          <a:chExt cx="0" cy="0"/>
        </a:xfrm>
      </p:grpSpPr>
      <p:sp>
        <p:nvSpPr>
          <p:cNvPr id="81" name="Google Shape;81;p4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2" name="Google Shape;82;p47"/>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3" name="Google Shape;83;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6" name="Shape 86"/>
        <p:cNvGrpSpPr/>
        <p:nvPr/>
      </p:nvGrpSpPr>
      <p:grpSpPr>
        <a:xfrm>
          <a:off x="0" y="0"/>
          <a:ext cx="0" cy="0"/>
          <a:chOff x="0" y="0"/>
          <a:chExt cx="0" cy="0"/>
        </a:xfrm>
      </p:grpSpPr>
      <p:sp>
        <p:nvSpPr>
          <p:cNvPr id="87" name="Google Shape;87;p48"/>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8" name="Google Shape;88;p48"/>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9" name="Google Shape;89;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2.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theme" Target="../theme/theme1.xml"/><Relationship Id="rId16" Type="http://schemas.openxmlformats.org/officeDocument/2006/relationships/slideLayout" Target="../slideLayouts/slideLayout15.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
        <p:nvSpPr>
          <p:cNvPr id="10" name="Google Shape;10;p3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 Id="rId4" Type="http://schemas.openxmlformats.org/officeDocument/2006/relationships/image" Target="../media/image5.png"/><Relationship Id="rId5" Type="http://schemas.openxmlformats.org/officeDocument/2006/relationships/image" Target="../media/image2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0.jpg"/><Relationship Id="rId4" Type="http://schemas.openxmlformats.org/officeDocument/2006/relationships/image" Target="../media/image17.png"/><Relationship Id="rId5"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21.jp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xml"/><Relationship Id="rId3"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 Id="rId3" Type="http://schemas.openxmlformats.org/officeDocument/2006/relationships/image" Target="../media/image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0.xml"/><Relationship Id="rId3" Type="http://schemas.openxmlformats.org/officeDocument/2006/relationships/image" Target="../media/image1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1.xml"/><Relationship Id="rId3" Type="http://schemas.openxmlformats.org/officeDocument/2006/relationships/image" Target="../media/image1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4.xml"/><Relationship Id="rId3" Type="http://schemas.openxmlformats.org/officeDocument/2006/relationships/image" Target="../media/image1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7.xml"/><Relationship Id="rId3" Type="http://schemas.openxmlformats.org/officeDocument/2006/relationships/image" Target="../media/image9.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8.xml"/><Relationship Id="rId3" Type="http://schemas.openxmlformats.org/officeDocument/2006/relationships/image" Target="../media/image8.png"/><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0.xml"/><Relationship Id="rId3" Type="http://schemas.openxmlformats.org/officeDocument/2006/relationships/image" Target="../media/image15.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1.xml"/><Relationship Id="rId3" Type="http://schemas.openxmlformats.org/officeDocument/2006/relationships/image" Target="../media/image11.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2.xml"/><Relationship Id="rId3" Type="http://schemas.openxmlformats.org/officeDocument/2006/relationships/image" Target="../media/image13.png"/><Relationship Id="rId4" Type="http://schemas.openxmlformats.org/officeDocument/2006/relationships/image" Target="../media/image17.png"/><Relationship Id="rId5" Type="http://schemas.openxmlformats.org/officeDocument/2006/relationships/image" Target="../media/image5.png"/><Relationship Id="rId6" Type="http://schemas.openxmlformats.org/officeDocument/2006/relationships/image" Target="../media/image18.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pic>
        <p:nvPicPr>
          <p:cNvPr id="97" name="Google Shape;97;p1"/>
          <p:cNvPicPr preferRelativeResize="0"/>
          <p:nvPr/>
        </p:nvPicPr>
        <p:blipFill rotWithShape="1">
          <a:blip r:embed="rId3">
            <a:alphaModFix/>
          </a:blip>
          <a:srcRect b="0" l="0" r="0" t="0"/>
          <a:stretch/>
        </p:blipFill>
        <p:spPr>
          <a:xfrm>
            <a:off x="0" y="0"/>
            <a:ext cx="12311979" cy="6858000"/>
          </a:xfrm>
          <a:prstGeom prst="rect">
            <a:avLst/>
          </a:prstGeom>
          <a:noFill/>
          <a:ln>
            <a:noFill/>
          </a:ln>
        </p:spPr>
      </p:pic>
      <p:sp>
        <p:nvSpPr>
          <p:cNvPr id="98" name="Google Shape;98;p1"/>
          <p:cNvSpPr/>
          <p:nvPr/>
        </p:nvSpPr>
        <p:spPr>
          <a:xfrm>
            <a:off x="6054429" y="-720725"/>
            <a:ext cx="7782357" cy="7578725"/>
          </a:xfrm>
          <a:prstGeom prst="ellipse">
            <a:avLst/>
          </a:prstGeom>
          <a:solidFill>
            <a:srgbClr val="00B0F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9" name="Google Shape;99;p1"/>
          <p:cNvSpPr txBox="1"/>
          <p:nvPr/>
        </p:nvSpPr>
        <p:spPr>
          <a:xfrm>
            <a:off x="1105196" y="3794396"/>
            <a:ext cx="488646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2400" u="none" cap="none" strike="noStrike">
                <a:solidFill>
                  <a:schemeClr val="lt1"/>
                </a:solidFill>
                <a:latin typeface="Times New Roman"/>
                <a:ea typeface="Times New Roman"/>
                <a:cs typeface="Times New Roman"/>
                <a:sym typeface="Times New Roman"/>
              </a:rPr>
              <a:t>Prepared by Dr. Sara Ahmed</a:t>
            </a:r>
            <a:endParaRPr/>
          </a:p>
        </p:txBody>
      </p:sp>
      <p:sp>
        <p:nvSpPr>
          <p:cNvPr id="100" name="Google Shape;100;p1"/>
          <p:cNvSpPr txBox="1"/>
          <p:nvPr/>
        </p:nvSpPr>
        <p:spPr>
          <a:xfrm>
            <a:off x="51343" y="2592274"/>
            <a:ext cx="5849999"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4000">
                <a:solidFill>
                  <a:srgbClr val="00B0F0"/>
                </a:solidFill>
                <a:latin typeface="Times New Roman"/>
                <a:ea typeface="Times New Roman"/>
                <a:cs typeface="Times New Roman"/>
                <a:sym typeface="Times New Roman"/>
              </a:rPr>
              <a:t>Introduction to Financing</a:t>
            </a:r>
            <a:endParaRPr/>
          </a:p>
        </p:txBody>
      </p:sp>
      <p:sp>
        <p:nvSpPr>
          <p:cNvPr id="101" name="Google Shape;101;p1"/>
          <p:cNvSpPr/>
          <p:nvPr/>
        </p:nvSpPr>
        <p:spPr>
          <a:xfrm>
            <a:off x="8597" y="5843657"/>
            <a:ext cx="3516600" cy="529200"/>
          </a:xfrm>
          <a:prstGeom prst="roundRect">
            <a:avLst>
              <a:gd fmla="val 16667" name="adj"/>
            </a:avLst>
          </a:prstGeom>
          <a:solidFill>
            <a:schemeClr val="lt1"/>
          </a:solidFill>
          <a:ln cap="flat" cmpd="sng" w="12700">
            <a:solidFill>
              <a:srgbClr val="00B0F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rgbClr val="000000"/>
                </a:solidFill>
                <a:latin typeface="Times New Roman"/>
                <a:ea typeface="Times New Roman"/>
                <a:cs typeface="Times New Roman"/>
                <a:sym typeface="Times New Roman"/>
              </a:rPr>
              <a:t>Orientation Lecture </a:t>
            </a:r>
            <a:endParaRPr/>
          </a:p>
        </p:txBody>
      </p:sp>
      <p:pic>
        <p:nvPicPr>
          <p:cNvPr id="102" name="Google Shape;102;p1"/>
          <p:cNvPicPr preferRelativeResize="0"/>
          <p:nvPr/>
        </p:nvPicPr>
        <p:blipFill rotWithShape="1">
          <a:blip r:embed="rId4">
            <a:alphaModFix/>
          </a:blip>
          <a:srcRect b="0" l="0" r="0" t="0"/>
          <a:stretch/>
        </p:blipFill>
        <p:spPr>
          <a:xfrm>
            <a:off x="328545" y="198943"/>
            <a:ext cx="2876694" cy="1357799"/>
          </a:xfrm>
          <a:prstGeom prst="rect">
            <a:avLst/>
          </a:prstGeom>
          <a:noFill/>
          <a:ln>
            <a:noFill/>
          </a:ln>
        </p:spPr>
      </p:pic>
      <p:sp>
        <p:nvSpPr>
          <p:cNvPr id="103" name="Google Shape;103;p1"/>
          <p:cNvSpPr txBox="1"/>
          <p:nvPr/>
        </p:nvSpPr>
        <p:spPr>
          <a:xfrm>
            <a:off x="329269" y="5104240"/>
            <a:ext cx="1265218"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Times New Roman"/>
                <a:ea typeface="Times New Roman"/>
                <a:cs typeface="Times New Roman"/>
                <a:sym typeface="Times New Roman"/>
              </a:rPr>
              <a:t>MGM 611</a:t>
            </a:r>
            <a:endParaRPr/>
          </a:p>
        </p:txBody>
      </p:sp>
      <p:sp>
        <p:nvSpPr>
          <p:cNvPr id="104" name="Google Shape;104;p1"/>
          <p:cNvSpPr/>
          <p:nvPr/>
        </p:nvSpPr>
        <p:spPr>
          <a:xfrm>
            <a:off x="6200343" y="-320675"/>
            <a:ext cx="7410450" cy="7410450"/>
          </a:xfrm>
          <a:prstGeom prst="ellipse">
            <a:avLst/>
          </a:prstGeom>
          <a:blipFill rotWithShape="1">
            <a:blip r:embed="rId5">
              <a:alphaModFix/>
            </a:blip>
            <a:stretch>
              <a:fillRect b="0" l="0" r="0" t="-999"/>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2"/>
          <p:cNvSpPr/>
          <p:nvPr/>
        </p:nvSpPr>
        <p:spPr>
          <a:xfrm flipH="1" rot="10800000">
            <a:off x="-1" y="-43544"/>
            <a:ext cx="12191999" cy="5816453"/>
          </a:xfrm>
          <a:prstGeom prst="round1Rect">
            <a:avLst>
              <a:gd fmla="val 32222" name="adj"/>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11" name="Google Shape;111;p2"/>
          <p:cNvPicPr preferRelativeResize="0"/>
          <p:nvPr>
            <p:ph idx="2" type="pic"/>
          </p:nvPr>
        </p:nvPicPr>
        <p:blipFill rotWithShape="1">
          <a:blip r:embed="rId3">
            <a:alphaModFix/>
          </a:blip>
          <a:srcRect b="0" l="4175" r="4175" t="0"/>
          <a:stretch/>
        </p:blipFill>
        <p:spPr>
          <a:xfrm>
            <a:off x="0" y="-43542"/>
            <a:ext cx="8659664" cy="5300798"/>
          </a:xfrm>
          <a:prstGeom prst="rect">
            <a:avLst/>
          </a:prstGeom>
          <a:solidFill>
            <a:srgbClr val="D8D8D8">
              <a:alpha val="49803"/>
            </a:srgbClr>
          </a:solidFill>
          <a:ln>
            <a:noFill/>
          </a:ln>
        </p:spPr>
      </p:pic>
      <p:sp>
        <p:nvSpPr>
          <p:cNvPr id="112" name="Google Shape;112;p2"/>
          <p:cNvSpPr txBox="1"/>
          <p:nvPr/>
        </p:nvSpPr>
        <p:spPr>
          <a:xfrm>
            <a:off x="5303961" y="3388530"/>
            <a:ext cx="6414962" cy="769441"/>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en-US" sz="4400">
                <a:solidFill>
                  <a:srgbClr val="00B0F0"/>
                </a:solidFill>
                <a:latin typeface="Times New Roman"/>
                <a:ea typeface="Times New Roman"/>
                <a:cs typeface="Times New Roman"/>
                <a:sym typeface="Times New Roman"/>
              </a:rPr>
              <a:t>Introduction to Financing</a:t>
            </a:r>
            <a:endParaRPr/>
          </a:p>
        </p:txBody>
      </p:sp>
      <p:sp>
        <p:nvSpPr>
          <p:cNvPr id="113" name="Google Shape;113;p2"/>
          <p:cNvSpPr/>
          <p:nvPr/>
        </p:nvSpPr>
        <p:spPr>
          <a:xfrm>
            <a:off x="6384738" y="4232260"/>
            <a:ext cx="3516608"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chemeClr val="dk1"/>
                </a:solidFill>
                <a:latin typeface="Times New Roman"/>
                <a:ea typeface="Times New Roman"/>
                <a:cs typeface="Times New Roman"/>
                <a:sym typeface="Times New Roman"/>
              </a:rPr>
              <a:t>Orientation Lecture</a:t>
            </a:r>
            <a:endParaRPr/>
          </a:p>
        </p:txBody>
      </p:sp>
      <p:sp>
        <p:nvSpPr>
          <p:cNvPr id="114" name="Google Shape;114;p2"/>
          <p:cNvSpPr txBox="1"/>
          <p:nvPr/>
        </p:nvSpPr>
        <p:spPr>
          <a:xfrm>
            <a:off x="6370224" y="4802552"/>
            <a:ext cx="1265218"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Times New Roman"/>
                <a:ea typeface="Times New Roman"/>
                <a:cs typeface="Times New Roman"/>
                <a:sym typeface="Times New Roman"/>
              </a:rPr>
              <a:t>MGM 611</a:t>
            </a:r>
            <a:endParaRPr/>
          </a:p>
        </p:txBody>
      </p:sp>
      <p:sp>
        <p:nvSpPr>
          <p:cNvPr id="115" name="Google Shape;115;p2"/>
          <p:cNvSpPr txBox="1"/>
          <p:nvPr/>
        </p:nvSpPr>
        <p:spPr>
          <a:xfrm>
            <a:off x="459185" y="6187539"/>
            <a:ext cx="4886463"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rgbClr val="00B0F0"/>
                </a:solidFill>
                <a:latin typeface="Times New Roman"/>
                <a:ea typeface="Times New Roman"/>
                <a:cs typeface="Times New Roman"/>
                <a:sym typeface="Times New Roman"/>
              </a:rPr>
              <a:t>Dr. Sara Ahmed</a:t>
            </a:r>
            <a:endParaRPr/>
          </a:p>
        </p:txBody>
      </p:sp>
      <p:sp>
        <p:nvSpPr>
          <p:cNvPr id="116" name="Google Shape;116;p2"/>
          <p:cNvSpPr txBox="1"/>
          <p:nvPr/>
        </p:nvSpPr>
        <p:spPr>
          <a:xfrm>
            <a:off x="459185" y="5830966"/>
            <a:ext cx="488646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rgbClr val="00B0F0"/>
                </a:solidFill>
                <a:latin typeface="Times New Roman"/>
                <a:ea typeface="Times New Roman"/>
                <a:cs typeface="Times New Roman"/>
                <a:sym typeface="Times New Roman"/>
              </a:rPr>
              <a:t>Prepared by</a:t>
            </a:r>
            <a:endParaRPr/>
          </a:p>
        </p:txBody>
      </p:sp>
      <p:pic>
        <p:nvPicPr>
          <p:cNvPr id="117" name="Google Shape;117;p2"/>
          <p:cNvPicPr preferRelativeResize="0"/>
          <p:nvPr/>
        </p:nvPicPr>
        <p:blipFill rotWithShape="1">
          <a:blip r:embed="rId4">
            <a:alphaModFix/>
          </a:blip>
          <a:srcRect b="0" l="0" r="0" t="0"/>
          <a:stretch/>
        </p:blipFill>
        <p:spPr>
          <a:xfrm>
            <a:off x="313679" y="372325"/>
            <a:ext cx="2457656" cy="670874"/>
          </a:xfrm>
          <a:prstGeom prst="rect">
            <a:avLst/>
          </a:prstGeom>
          <a:noFill/>
          <a:ln>
            <a:noFill/>
          </a:ln>
        </p:spPr>
      </p:pic>
      <p:pic>
        <p:nvPicPr>
          <p:cNvPr id="118" name="Google Shape;118;p2"/>
          <p:cNvPicPr preferRelativeResize="0"/>
          <p:nvPr/>
        </p:nvPicPr>
        <p:blipFill rotWithShape="1">
          <a:blip r:embed="rId5">
            <a:alphaModFix/>
          </a:blip>
          <a:srcRect b="0" l="0" r="0" t="0"/>
          <a:stretch/>
        </p:blipFill>
        <p:spPr>
          <a:xfrm>
            <a:off x="9264625" y="248508"/>
            <a:ext cx="2470340" cy="1166001"/>
          </a:xfrm>
          <a:prstGeom prst="rect">
            <a:avLst/>
          </a:prstGeom>
          <a:noFill/>
          <a:ln>
            <a:noFill/>
          </a:ln>
        </p:spPr>
      </p:pic>
      <p:sp>
        <p:nvSpPr>
          <p:cNvPr id="119" name="Google Shape;119;p2"/>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lt1"/>
                </a:solidFill>
                <a:latin typeface="Calibri"/>
                <a:ea typeface="Calibri"/>
                <a:cs typeface="Calibri"/>
                <a:sym typeface="Calibri"/>
              </a:rPr>
              <a:t>www.midocean.ae</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pic>
        <p:nvPicPr>
          <p:cNvPr id="125" name="Google Shape;125;p3"/>
          <p:cNvPicPr preferRelativeResize="0"/>
          <p:nvPr>
            <p:ph idx="2" type="pic"/>
          </p:nvPr>
        </p:nvPicPr>
        <p:blipFill rotWithShape="1">
          <a:blip r:embed="rId3">
            <a:alphaModFix/>
          </a:blip>
          <a:srcRect b="0" l="13924" r="13924" t="0"/>
          <a:stretch/>
        </p:blipFill>
        <p:spPr>
          <a:xfrm>
            <a:off x="2808" y="0"/>
            <a:ext cx="5547685" cy="5573488"/>
          </a:xfrm>
          <a:prstGeom prst="rect">
            <a:avLst/>
          </a:prstGeom>
          <a:solidFill>
            <a:srgbClr val="D8D8D8">
              <a:alpha val="49803"/>
            </a:srgbClr>
          </a:solidFill>
          <a:ln>
            <a:noFill/>
          </a:ln>
        </p:spPr>
      </p:pic>
      <p:sp>
        <p:nvSpPr>
          <p:cNvPr id="126" name="Google Shape;126;p3"/>
          <p:cNvSpPr/>
          <p:nvPr/>
        </p:nvSpPr>
        <p:spPr>
          <a:xfrm rot="5400000">
            <a:off x="-4175" y="4176"/>
            <a:ext cx="1799302" cy="1790952"/>
          </a:xfrm>
          <a:prstGeom prst="rtTriangl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27" name="Google Shape;127;p3"/>
          <p:cNvSpPr/>
          <p:nvPr/>
        </p:nvSpPr>
        <p:spPr>
          <a:xfrm flipH="1" rot="5400000">
            <a:off x="-639822" y="4099490"/>
            <a:ext cx="5573486" cy="2477106"/>
          </a:xfrm>
          <a:prstGeom prst="parallelogram">
            <a:avLst>
              <a:gd fmla="val 100467" name="adj"/>
            </a:avLst>
          </a:prstGeom>
          <a:solidFill>
            <a:srgbClr val="669BBC">
              <a:alpha val="27058"/>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669BBC"/>
              </a:solidFill>
              <a:latin typeface="Calibri"/>
              <a:ea typeface="Calibri"/>
              <a:cs typeface="Calibri"/>
              <a:sym typeface="Calibri"/>
            </a:endParaRPr>
          </a:p>
        </p:txBody>
      </p:sp>
      <p:sp>
        <p:nvSpPr>
          <p:cNvPr id="128" name="Google Shape;128;p3"/>
          <p:cNvSpPr txBox="1"/>
          <p:nvPr/>
        </p:nvSpPr>
        <p:spPr>
          <a:xfrm>
            <a:off x="4689258" y="1412953"/>
            <a:ext cx="509241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rgbClr val="00B0F0"/>
                </a:solidFill>
                <a:latin typeface="Times New Roman"/>
                <a:ea typeface="Times New Roman"/>
                <a:cs typeface="Times New Roman"/>
                <a:sym typeface="Times New Roman"/>
              </a:rPr>
              <a:t>LEARNING OBJECTIVES</a:t>
            </a:r>
            <a:endParaRPr/>
          </a:p>
        </p:txBody>
      </p:sp>
      <p:sp>
        <p:nvSpPr>
          <p:cNvPr id="129" name="Google Shape;129;p3"/>
          <p:cNvSpPr/>
          <p:nvPr/>
        </p:nvSpPr>
        <p:spPr>
          <a:xfrm>
            <a:off x="3386537" y="1335074"/>
            <a:ext cx="1190600" cy="988453"/>
          </a:xfrm>
          <a:prstGeom prst="rect">
            <a:avLst/>
          </a:prstGeom>
          <a:solidFill>
            <a:srgbClr val="00B0F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130" name="Google Shape;130;p3"/>
          <p:cNvSpPr/>
          <p:nvPr/>
        </p:nvSpPr>
        <p:spPr>
          <a:xfrm>
            <a:off x="3598250" y="650282"/>
            <a:ext cx="5519099" cy="57806"/>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31" name="Google Shape;131;p3"/>
          <p:cNvPicPr preferRelativeResize="0"/>
          <p:nvPr/>
        </p:nvPicPr>
        <p:blipFill rotWithShape="1">
          <a:blip r:embed="rId4">
            <a:alphaModFix/>
          </a:blip>
          <a:srcRect b="0" l="0" r="0" t="0"/>
          <a:stretch/>
        </p:blipFill>
        <p:spPr>
          <a:xfrm>
            <a:off x="9497088" y="87721"/>
            <a:ext cx="2383737" cy="1125123"/>
          </a:xfrm>
          <a:prstGeom prst="rect">
            <a:avLst/>
          </a:prstGeom>
          <a:noFill/>
          <a:ln>
            <a:noFill/>
          </a:ln>
        </p:spPr>
      </p:pic>
      <p:sp>
        <p:nvSpPr>
          <p:cNvPr id="132" name="Google Shape;132;p3"/>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33" name="Google Shape;133;p3"/>
          <p:cNvSpPr txBox="1"/>
          <p:nvPr/>
        </p:nvSpPr>
        <p:spPr>
          <a:xfrm>
            <a:off x="3874976" y="2355469"/>
            <a:ext cx="7685383" cy="4050430"/>
          </a:xfrm>
          <a:prstGeom prst="rect">
            <a:avLst/>
          </a:prstGeom>
          <a:solidFill>
            <a:schemeClr val="lt1"/>
          </a:solidFill>
          <a:ln cap="flat" cmpd="sng" w="31750">
            <a:solidFill>
              <a:srgbClr val="007FBE"/>
            </a:solidFill>
            <a:prstDash val="solid"/>
            <a:miter lim="800000"/>
            <a:headEnd len="sm" w="sm" type="none"/>
            <a:tailEnd len="sm" w="sm" type="none"/>
          </a:ln>
          <a:effectLst>
            <a:outerShdw rotWithShape="0" algn="ctr" dir="2700000" dist="107763">
              <a:schemeClr val="lt2"/>
            </a:outerShdw>
          </a:effectLst>
        </p:spPr>
        <p:txBody>
          <a:bodyPr anchorCtr="0" anchor="t" bIns="45700" lIns="91425" spcFirstLastPara="1" rIns="91425" wrap="square" tIns="45700">
            <a:normAutofit lnSpcReduction="10000"/>
          </a:bodyPr>
          <a:lstStyle/>
          <a:p>
            <a:pPr indent="-228600" lvl="0" marL="228600" marR="0" rtl="0" algn="l">
              <a:lnSpc>
                <a:spcPct val="90000"/>
              </a:lnSpc>
              <a:spcBef>
                <a:spcPts val="0"/>
              </a:spcBef>
              <a:spcAft>
                <a:spcPts val="0"/>
              </a:spcAft>
              <a:buClr>
                <a:schemeClr val="dk1"/>
              </a:buClr>
              <a:buSzPts val="2400"/>
              <a:buFont typeface="Arial"/>
              <a:buChar char="•"/>
            </a:pPr>
            <a:r>
              <a:rPr lang="en-US" sz="2400">
                <a:solidFill>
                  <a:schemeClr val="dk1"/>
                </a:solidFill>
                <a:latin typeface="Calibri"/>
                <a:ea typeface="Calibri"/>
                <a:cs typeface="Calibri"/>
                <a:sym typeface="Calibri"/>
              </a:rPr>
              <a:t>Differentiate between primary and secondary markets</a:t>
            </a:r>
            <a:endParaRPr/>
          </a:p>
          <a:p>
            <a:pPr indent="-228600" lvl="0" marL="228600" marR="0" rtl="0" algn="l">
              <a:lnSpc>
                <a:spcPct val="90000"/>
              </a:lnSpc>
              <a:spcBef>
                <a:spcPts val="1000"/>
              </a:spcBef>
              <a:spcAft>
                <a:spcPts val="0"/>
              </a:spcAft>
              <a:buClr>
                <a:schemeClr val="dk1"/>
              </a:buClr>
              <a:buSzPts val="2400"/>
              <a:buFont typeface="Arial"/>
              <a:buChar char="•"/>
            </a:pPr>
            <a:r>
              <a:rPr lang="en-US" sz="2400">
                <a:solidFill>
                  <a:schemeClr val="dk1"/>
                </a:solidFill>
                <a:latin typeface="Calibri"/>
                <a:ea typeface="Calibri"/>
                <a:cs typeface="Calibri"/>
                <a:sym typeface="Calibri"/>
              </a:rPr>
              <a:t>Differentiate between money and capital markets</a:t>
            </a:r>
            <a:endParaRPr/>
          </a:p>
          <a:p>
            <a:pPr indent="-228600" lvl="0" marL="228600" marR="0" rtl="0" algn="l">
              <a:lnSpc>
                <a:spcPct val="90000"/>
              </a:lnSpc>
              <a:spcBef>
                <a:spcPts val="1000"/>
              </a:spcBef>
              <a:spcAft>
                <a:spcPts val="0"/>
              </a:spcAft>
              <a:buClr>
                <a:schemeClr val="dk1"/>
              </a:buClr>
              <a:buSzPts val="2400"/>
              <a:buFont typeface="Arial"/>
              <a:buChar char="•"/>
            </a:pPr>
            <a:r>
              <a:rPr lang="en-US" sz="2400">
                <a:solidFill>
                  <a:schemeClr val="dk1"/>
                </a:solidFill>
                <a:latin typeface="Calibri"/>
                <a:ea typeface="Calibri"/>
                <a:cs typeface="Calibri"/>
                <a:sym typeface="Calibri"/>
              </a:rPr>
              <a:t>Understand the concept of foreign exchange markets</a:t>
            </a:r>
            <a:endParaRPr/>
          </a:p>
          <a:p>
            <a:pPr indent="-228600" lvl="0" marL="228600" marR="0" rtl="0" algn="l">
              <a:lnSpc>
                <a:spcPct val="90000"/>
              </a:lnSpc>
              <a:spcBef>
                <a:spcPts val="1000"/>
              </a:spcBef>
              <a:spcAft>
                <a:spcPts val="0"/>
              </a:spcAft>
              <a:buClr>
                <a:schemeClr val="dk1"/>
              </a:buClr>
              <a:buSzPts val="2400"/>
              <a:buFont typeface="Arial"/>
              <a:buChar char="•"/>
            </a:pPr>
            <a:r>
              <a:rPr lang="en-US" sz="2400">
                <a:solidFill>
                  <a:schemeClr val="dk1"/>
                </a:solidFill>
                <a:latin typeface="Calibri"/>
                <a:ea typeface="Calibri"/>
                <a:cs typeface="Calibri"/>
                <a:sym typeface="Calibri"/>
              </a:rPr>
              <a:t>Understand the concept of derivative security markets</a:t>
            </a:r>
            <a:endParaRPr/>
          </a:p>
          <a:p>
            <a:pPr indent="-228600" lvl="0" marL="228600" marR="0" rtl="0" algn="l">
              <a:lnSpc>
                <a:spcPct val="90000"/>
              </a:lnSpc>
              <a:spcBef>
                <a:spcPts val="1000"/>
              </a:spcBef>
              <a:spcAft>
                <a:spcPts val="0"/>
              </a:spcAft>
              <a:buClr>
                <a:schemeClr val="dk1"/>
              </a:buClr>
              <a:buSzPts val="2400"/>
              <a:buFont typeface="Arial"/>
              <a:buChar char="•"/>
            </a:pPr>
            <a:r>
              <a:rPr lang="en-US" sz="2400">
                <a:solidFill>
                  <a:schemeClr val="dk1"/>
                </a:solidFill>
                <a:latin typeface="Calibri"/>
                <a:ea typeface="Calibri"/>
                <a:cs typeface="Calibri"/>
                <a:sym typeface="Calibri"/>
              </a:rPr>
              <a:t>Distinguish between the different types of financial institutions</a:t>
            </a:r>
            <a:endParaRPr/>
          </a:p>
          <a:p>
            <a:pPr indent="-228600" lvl="0" marL="228600" marR="0" rtl="0" algn="l">
              <a:lnSpc>
                <a:spcPct val="90000"/>
              </a:lnSpc>
              <a:spcBef>
                <a:spcPts val="1000"/>
              </a:spcBef>
              <a:spcAft>
                <a:spcPts val="0"/>
              </a:spcAft>
              <a:buClr>
                <a:schemeClr val="dk1"/>
              </a:buClr>
              <a:buSzPts val="2400"/>
              <a:buFont typeface="Arial"/>
              <a:buChar char="•"/>
            </a:pPr>
            <a:r>
              <a:rPr lang="en-US" sz="2400">
                <a:solidFill>
                  <a:schemeClr val="dk1"/>
                </a:solidFill>
                <a:latin typeface="Calibri"/>
                <a:ea typeface="Calibri"/>
                <a:cs typeface="Calibri"/>
                <a:sym typeface="Calibri"/>
              </a:rPr>
              <a:t>Know the services financial institutions perform</a:t>
            </a:r>
            <a:endParaRPr/>
          </a:p>
          <a:p>
            <a:pPr indent="-228600" lvl="0" marL="228600" marR="0" rtl="0" algn="l">
              <a:lnSpc>
                <a:spcPct val="90000"/>
              </a:lnSpc>
              <a:spcBef>
                <a:spcPts val="1000"/>
              </a:spcBef>
              <a:spcAft>
                <a:spcPts val="0"/>
              </a:spcAft>
              <a:buClr>
                <a:schemeClr val="dk1"/>
              </a:buClr>
              <a:buSzPts val="2400"/>
              <a:buFont typeface="Arial"/>
              <a:buChar char="•"/>
            </a:pPr>
            <a:r>
              <a:rPr lang="en-US" sz="2400">
                <a:solidFill>
                  <a:schemeClr val="dk1"/>
                </a:solidFill>
                <a:latin typeface="Calibri"/>
                <a:ea typeface="Calibri"/>
                <a:cs typeface="Calibri"/>
                <a:sym typeface="Calibri"/>
              </a:rPr>
              <a:t>Know the risks financial institutions face</a:t>
            </a:r>
            <a:endParaRPr/>
          </a:p>
          <a:p>
            <a:pPr indent="-228600" lvl="0" marL="228600" marR="0" rtl="0" algn="l">
              <a:lnSpc>
                <a:spcPct val="90000"/>
              </a:lnSpc>
              <a:spcBef>
                <a:spcPts val="1000"/>
              </a:spcBef>
              <a:spcAft>
                <a:spcPts val="0"/>
              </a:spcAft>
              <a:buClr>
                <a:schemeClr val="dk1"/>
              </a:buClr>
              <a:buSzPts val="2400"/>
              <a:buFont typeface="Arial"/>
              <a:buChar char="•"/>
            </a:pPr>
            <a:r>
              <a:rPr lang="en-US" sz="2400">
                <a:solidFill>
                  <a:schemeClr val="dk1"/>
                </a:solidFill>
                <a:latin typeface="Calibri"/>
                <a:ea typeface="Calibri"/>
                <a:cs typeface="Calibri"/>
                <a:sym typeface="Calibri"/>
              </a:rPr>
              <a:t>Appreciate why financial institutions are regulated</a:t>
            </a:r>
            <a:endParaRPr/>
          </a:p>
          <a:p>
            <a:pPr indent="-228600" lvl="0" marL="228600" marR="0" rtl="0" algn="l">
              <a:lnSpc>
                <a:spcPct val="90000"/>
              </a:lnSpc>
              <a:spcBef>
                <a:spcPts val="1000"/>
              </a:spcBef>
              <a:spcAft>
                <a:spcPts val="0"/>
              </a:spcAft>
              <a:buClr>
                <a:schemeClr val="dk1"/>
              </a:buClr>
              <a:buSzPts val="2400"/>
              <a:buFont typeface="Arial"/>
              <a:buChar char="•"/>
            </a:pPr>
            <a:r>
              <a:rPr lang="en-US" sz="2400">
                <a:solidFill>
                  <a:schemeClr val="dk1"/>
                </a:solidFill>
                <a:latin typeface="Calibri"/>
                <a:ea typeface="Calibri"/>
                <a:cs typeface="Calibri"/>
                <a:sym typeface="Calibri"/>
              </a:rPr>
              <a:t>Recognize that markets are become increasingly global</a:t>
            </a:r>
            <a:endParaRPr sz="2400">
              <a:solidFill>
                <a:schemeClr val="dk1"/>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sp>
        <p:nvSpPr>
          <p:cNvPr id="139" name="Google Shape;139;p4"/>
          <p:cNvSpPr/>
          <p:nvPr/>
        </p:nvSpPr>
        <p:spPr>
          <a:xfrm>
            <a:off x="762000" y="481263"/>
            <a:ext cx="10734675" cy="6011611"/>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40" name="Google Shape;140;p4"/>
          <p:cNvSpPr txBox="1"/>
          <p:nvPr>
            <p:ph idx="4294967295"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500"/>
              <a:buFont typeface="Calibri"/>
              <a:buNone/>
            </a:pPr>
            <a:r>
              <a:rPr lang="en-US" sz="3500"/>
              <a:t>Why Study Financial Markets </a:t>
            </a:r>
            <a:br>
              <a:rPr lang="en-US" sz="3500"/>
            </a:br>
            <a:r>
              <a:rPr lang="en-US" sz="3500"/>
              <a:t>and Institutions?</a:t>
            </a:r>
            <a:endParaRPr/>
          </a:p>
        </p:txBody>
      </p:sp>
      <p:sp>
        <p:nvSpPr>
          <p:cNvPr id="141" name="Google Shape;141;p4"/>
          <p:cNvSpPr txBox="1"/>
          <p:nvPr>
            <p:ph idx="4294967295" type="body"/>
          </p:nvPr>
        </p:nvSpPr>
        <p:spPr>
          <a:xfrm>
            <a:off x="1981200" y="1719263"/>
            <a:ext cx="8148638" cy="4411662"/>
          </a:xfrm>
          <a:prstGeom prst="rect">
            <a:avLst/>
          </a:prstGeom>
          <a:solidFill>
            <a:schemeClr val="lt1"/>
          </a:solidFill>
          <a:ln cap="flat" cmpd="sng" w="31750">
            <a:solidFill>
              <a:srgbClr val="007FBE"/>
            </a:solidFill>
            <a:prstDash val="solid"/>
            <a:miter lim="800000"/>
            <a:headEnd len="sm" w="sm" type="none"/>
            <a:tailEnd len="sm" w="sm" type="none"/>
          </a:ln>
          <a:effectLst>
            <a:outerShdw rotWithShape="0" algn="ctr" dir="2700000" dist="107763">
              <a:schemeClr val="lt2"/>
            </a:outerShdw>
          </a:effectLst>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chemeClr val="dk1"/>
              </a:buClr>
              <a:buSzPts val="2800"/>
              <a:buChar char="•"/>
            </a:pPr>
            <a:r>
              <a:rPr lang="en-US"/>
              <a:t>Markets and institutions are primary channels through which capital is allocated in our society</a:t>
            </a:r>
            <a:endParaRPr/>
          </a:p>
          <a:p>
            <a:pPr indent="-291599" lvl="2" marL="586875" rtl="0" algn="just">
              <a:lnSpc>
                <a:spcPct val="90000"/>
              </a:lnSpc>
              <a:spcBef>
                <a:spcPts val="1000"/>
              </a:spcBef>
              <a:spcAft>
                <a:spcPts val="0"/>
              </a:spcAft>
              <a:buClr>
                <a:schemeClr val="accent2"/>
              </a:buClr>
              <a:buSzPts val="2600"/>
              <a:buChar char="•"/>
            </a:pPr>
            <a:r>
              <a:rPr lang="en-US" sz="2600"/>
              <a:t>Investment and financing decisions require managers and individual investors to understand the flow of funds throughout the economy</a:t>
            </a:r>
            <a:endParaRPr/>
          </a:p>
          <a:p>
            <a:pPr indent="-291599" lvl="2" marL="586875" rtl="0" algn="just">
              <a:lnSpc>
                <a:spcPct val="90000"/>
              </a:lnSpc>
              <a:spcBef>
                <a:spcPts val="1000"/>
              </a:spcBef>
              <a:spcAft>
                <a:spcPts val="0"/>
              </a:spcAft>
              <a:buClr>
                <a:schemeClr val="accent2"/>
              </a:buClr>
              <a:buSzPts val="2600"/>
              <a:buChar char="•"/>
            </a:pPr>
            <a:r>
              <a:rPr lang="en-US" sz="2600"/>
              <a:t>Managers and individuals must also understand the operation and structure of domestic and international financial markets</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5"/>
          <p:cNvSpPr/>
          <p:nvPr/>
        </p:nvSpPr>
        <p:spPr>
          <a:xfrm>
            <a:off x="762000" y="647699"/>
            <a:ext cx="10734675" cy="584517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48" name="Google Shape;148;p5"/>
          <p:cNvSpPr txBox="1"/>
          <p:nvPr>
            <p:ph idx="4294967295"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500"/>
              <a:buFont typeface="Calibri"/>
              <a:buNone/>
            </a:pPr>
            <a:r>
              <a:rPr lang="en-US" sz="3500"/>
              <a:t>Financial Markets</a:t>
            </a:r>
            <a:endParaRPr/>
          </a:p>
        </p:txBody>
      </p:sp>
      <p:sp>
        <p:nvSpPr>
          <p:cNvPr id="149" name="Google Shape;149;p5"/>
          <p:cNvSpPr txBox="1"/>
          <p:nvPr>
            <p:ph idx="4294967295" type="body"/>
          </p:nvPr>
        </p:nvSpPr>
        <p:spPr>
          <a:xfrm>
            <a:off x="1981200" y="1719263"/>
            <a:ext cx="8148638" cy="4411662"/>
          </a:xfrm>
          <a:prstGeom prst="rect">
            <a:avLst/>
          </a:prstGeom>
          <a:solidFill>
            <a:schemeClr val="lt1"/>
          </a:solidFill>
          <a:ln cap="flat" cmpd="sng" w="31750">
            <a:solidFill>
              <a:srgbClr val="007FBE"/>
            </a:solidFill>
            <a:prstDash val="solid"/>
            <a:miter lim="800000"/>
            <a:headEnd len="sm" w="sm" type="none"/>
            <a:tailEnd len="sm" w="sm" type="none"/>
          </a:ln>
          <a:effectLst>
            <a:outerShdw rotWithShape="0" algn="ctr" dir="2700000" dist="107763">
              <a:schemeClr val="lt2"/>
            </a:outerShdw>
          </a:effectLst>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Financial markets are structures through which funds flow</a:t>
            </a:r>
            <a:endParaRPr/>
          </a:p>
          <a:p>
            <a:pPr indent="-228600" lvl="0" marL="228600" rtl="0" algn="l">
              <a:lnSpc>
                <a:spcPct val="90000"/>
              </a:lnSpc>
              <a:spcBef>
                <a:spcPts val="1000"/>
              </a:spcBef>
              <a:spcAft>
                <a:spcPts val="0"/>
              </a:spcAft>
              <a:buClr>
                <a:schemeClr val="dk1"/>
              </a:buClr>
              <a:buSzPts val="2800"/>
              <a:buChar char="•"/>
            </a:pPr>
            <a:r>
              <a:rPr lang="en-US"/>
              <a:t>Financial markets can be distinguished along two major dimensions:</a:t>
            </a:r>
            <a:endParaRPr/>
          </a:p>
          <a:p>
            <a:pPr indent="-228600" lvl="1" marL="685800" rtl="0" algn="l">
              <a:lnSpc>
                <a:spcPct val="90000"/>
              </a:lnSpc>
              <a:spcBef>
                <a:spcPts val="500"/>
              </a:spcBef>
              <a:spcAft>
                <a:spcPts val="0"/>
              </a:spcAft>
              <a:buClr>
                <a:schemeClr val="dk1"/>
              </a:buClr>
              <a:buSzPts val="2400"/>
              <a:buChar char="•"/>
            </a:pPr>
            <a:r>
              <a:rPr lang="en-US"/>
              <a:t>Primary versus secondary markets</a:t>
            </a:r>
            <a:endParaRPr/>
          </a:p>
          <a:p>
            <a:pPr indent="-228600" lvl="1" marL="685800" rtl="0" algn="l">
              <a:lnSpc>
                <a:spcPct val="90000"/>
              </a:lnSpc>
              <a:spcBef>
                <a:spcPts val="500"/>
              </a:spcBef>
              <a:spcAft>
                <a:spcPts val="0"/>
              </a:spcAft>
              <a:buClr>
                <a:schemeClr val="dk1"/>
              </a:buClr>
              <a:buSzPts val="2400"/>
              <a:buChar char="•"/>
            </a:pPr>
            <a:r>
              <a:rPr lang="en-US"/>
              <a:t>Money versus capital markets</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6"/>
          <p:cNvSpPr/>
          <p:nvPr/>
        </p:nvSpPr>
        <p:spPr>
          <a:xfrm>
            <a:off x="762000" y="647700"/>
            <a:ext cx="10734675" cy="5969668"/>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56" name="Google Shape;156;p6"/>
          <p:cNvSpPr txBox="1"/>
          <p:nvPr>
            <p:ph idx="4294967295"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500"/>
              <a:buFont typeface="Calibri"/>
              <a:buNone/>
            </a:pPr>
            <a:r>
              <a:rPr lang="en-US" sz="3500"/>
              <a:t>Primary versus Secondary Markets</a:t>
            </a:r>
            <a:endParaRPr/>
          </a:p>
        </p:txBody>
      </p:sp>
      <p:sp>
        <p:nvSpPr>
          <p:cNvPr id="157" name="Google Shape;157;p6"/>
          <p:cNvSpPr txBox="1"/>
          <p:nvPr>
            <p:ph idx="4294967295" type="body"/>
          </p:nvPr>
        </p:nvSpPr>
        <p:spPr>
          <a:xfrm>
            <a:off x="1981200" y="1752600"/>
            <a:ext cx="8148638" cy="4495800"/>
          </a:xfrm>
          <a:prstGeom prst="rect">
            <a:avLst/>
          </a:prstGeom>
          <a:solidFill>
            <a:schemeClr val="lt1"/>
          </a:solidFill>
          <a:ln cap="flat" cmpd="sng" w="31750">
            <a:solidFill>
              <a:srgbClr val="007FBE"/>
            </a:solidFill>
            <a:prstDash val="solid"/>
            <a:miter lim="800000"/>
            <a:headEnd len="sm" w="sm" type="none"/>
            <a:tailEnd len="sm" w="sm" type="none"/>
          </a:ln>
          <a:effectLst>
            <a:outerShdw rotWithShape="0" algn="ctr" dir="2700000" dist="107763">
              <a:schemeClr val="lt2"/>
            </a:outerShdw>
          </a:effectLst>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b="1" lang="en-US"/>
              <a:t>Primary markets</a:t>
            </a:r>
            <a:endParaRPr/>
          </a:p>
          <a:p>
            <a:pPr indent="-228600" lvl="1" marL="685800" rtl="0" algn="l">
              <a:lnSpc>
                <a:spcPct val="90000"/>
              </a:lnSpc>
              <a:spcBef>
                <a:spcPts val="500"/>
              </a:spcBef>
              <a:spcAft>
                <a:spcPts val="0"/>
              </a:spcAft>
              <a:buClr>
                <a:schemeClr val="dk1"/>
              </a:buClr>
              <a:buSzPts val="2400"/>
              <a:buChar char="•"/>
            </a:pPr>
            <a:r>
              <a:rPr lang="en-US"/>
              <a:t>Markets in which users of funds (e.g., corporations) raise funds through new issues of financial instruments, such as stocks and bonds</a:t>
            </a:r>
            <a:endParaRPr/>
          </a:p>
          <a:p>
            <a:pPr indent="-228600" lvl="1" marL="685800" rtl="0" algn="l">
              <a:lnSpc>
                <a:spcPct val="90000"/>
              </a:lnSpc>
              <a:spcBef>
                <a:spcPts val="500"/>
              </a:spcBef>
              <a:spcAft>
                <a:spcPts val="0"/>
              </a:spcAft>
              <a:buClr>
                <a:schemeClr val="dk1"/>
              </a:buClr>
              <a:buSzPts val="2400"/>
              <a:buChar char="•"/>
            </a:pPr>
            <a:r>
              <a:rPr lang="en-US"/>
              <a:t>Include issues of equity by firms initially going public, referred to as </a:t>
            </a:r>
            <a:r>
              <a:rPr b="1" i="1" lang="en-US"/>
              <a:t>initial public offerings (IPOs)</a:t>
            </a:r>
            <a:endParaRPr/>
          </a:p>
          <a:p>
            <a:pPr indent="-228600" lvl="0" marL="228600" rtl="0" algn="l">
              <a:lnSpc>
                <a:spcPct val="90000"/>
              </a:lnSpc>
              <a:spcBef>
                <a:spcPts val="1000"/>
              </a:spcBef>
              <a:spcAft>
                <a:spcPts val="0"/>
              </a:spcAft>
              <a:buClr>
                <a:schemeClr val="dk1"/>
              </a:buClr>
              <a:buSzPts val="2800"/>
              <a:buChar char="•"/>
            </a:pPr>
            <a:r>
              <a:rPr b="1" lang="en-US"/>
              <a:t>Secondary markets</a:t>
            </a:r>
            <a:endParaRPr/>
          </a:p>
          <a:p>
            <a:pPr indent="-228600" lvl="1" marL="685800" rtl="0" algn="l">
              <a:lnSpc>
                <a:spcPct val="90000"/>
              </a:lnSpc>
              <a:spcBef>
                <a:spcPts val="500"/>
              </a:spcBef>
              <a:spcAft>
                <a:spcPts val="0"/>
              </a:spcAft>
              <a:buClr>
                <a:schemeClr val="dk1"/>
              </a:buClr>
              <a:buSzPts val="2400"/>
              <a:buChar char="•"/>
            </a:pPr>
            <a:r>
              <a:rPr lang="en-US"/>
              <a:t>Markets that trade financial instruments once they are issued</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7"/>
          <p:cNvSpPr/>
          <p:nvPr/>
        </p:nvSpPr>
        <p:spPr>
          <a:xfrm>
            <a:off x="762000" y="647700"/>
            <a:ext cx="10734675" cy="62103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64" name="Google Shape;164;p7"/>
          <p:cNvSpPr txBox="1"/>
          <p:nvPr>
            <p:ph type="title"/>
          </p:nvPr>
        </p:nvSpPr>
        <p:spPr>
          <a:xfrm>
            <a:off x="838200" y="365125"/>
            <a:ext cx="10515600" cy="1325563"/>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500"/>
              <a:buFont typeface="Calibri"/>
              <a:buNone/>
            </a:pPr>
            <a:r>
              <a:rPr lang="en-US" sz="3500"/>
              <a:t>Primary and Secondary Market Transfer of Funds Time Line</a:t>
            </a:r>
            <a:endParaRPr/>
          </a:p>
        </p:txBody>
      </p:sp>
      <p:pic>
        <p:nvPicPr>
          <p:cNvPr descr="Diagram&#10;&#10;Description automatically generated" id="165" name="Google Shape;165;p7"/>
          <p:cNvPicPr preferRelativeResize="0"/>
          <p:nvPr>
            <p:ph idx="1" type="body"/>
          </p:nvPr>
        </p:nvPicPr>
        <p:blipFill rotWithShape="1">
          <a:blip r:embed="rId3">
            <a:alphaModFix/>
          </a:blip>
          <a:srcRect b="0" l="0" r="0" t="0"/>
          <a:stretch/>
        </p:blipFill>
        <p:spPr>
          <a:xfrm>
            <a:off x="3071660" y="1208522"/>
            <a:ext cx="5569052" cy="508865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8"/>
          <p:cNvSpPr/>
          <p:nvPr/>
        </p:nvSpPr>
        <p:spPr>
          <a:xfrm>
            <a:off x="762000" y="647699"/>
            <a:ext cx="10734675" cy="584517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72" name="Google Shape;172;p8"/>
          <p:cNvSpPr txBox="1"/>
          <p:nvPr>
            <p:ph idx="4294967295"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500"/>
              <a:buFont typeface="Calibri"/>
              <a:buNone/>
            </a:pPr>
            <a:r>
              <a:rPr lang="en-US" sz="3500"/>
              <a:t>Primary versus Secondary Markets (Continued)</a:t>
            </a:r>
            <a:endParaRPr/>
          </a:p>
        </p:txBody>
      </p:sp>
      <p:sp>
        <p:nvSpPr>
          <p:cNvPr id="173" name="Google Shape;173;p8"/>
          <p:cNvSpPr txBox="1"/>
          <p:nvPr>
            <p:ph idx="4294967295" type="body"/>
          </p:nvPr>
        </p:nvSpPr>
        <p:spPr>
          <a:xfrm>
            <a:off x="1981200" y="1719263"/>
            <a:ext cx="8148638" cy="4529137"/>
          </a:xfrm>
          <a:prstGeom prst="rect">
            <a:avLst/>
          </a:prstGeom>
          <a:solidFill>
            <a:schemeClr val="lt1"/>
          </a:solidFill>
          <a:ln cap="flat" cmpd="sng" w="31750">
            <a:solidFill>
              <a:srgbClr val="007FBE"/>
            </a:solidFill>
            <a:prstDash val="solid"/>
            <a:miter lim="800000"/>
            <a:headEnd len="sm" w="sm" type="none"/>
            <a:tailEnd len="sm" w="sm" type="none"/>
          </a:ln>
          <a:effectLst>
            <a:outerShdw rotWithShape="0" algn="ctr" dir="2700000" dist="107763">
              <a:schemeClr val="lt2"/>
            </a:outerShdw>
          </a:effectLst>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How were primary markets affected by the financial crisis?</a:t>
            </a:r>
            <a:endParaRPr/>
          </a:p>
          <a:p>
            <a:pPr indent="-228600" lvl="0" marL="228600" rtl="0" algn="l">
              <a:lnSpc>
                <a:spcPct val="90000"/>
              </a:lnSpc>
              <a:spcBef>
                <a:spcPts val="1000"/>
              </a:spcBef>
              <a:spcAft>
                <a:spcPts val="0"/>
              </a:spcAft>
              <a:buClr>
                <a:schemeClr val="dk1"/>
              </a:buClr>
              <a:buSzPts val="2800"/>
              <a:buChar char="•"/>
            </a:pPr>
            <a:r>
              <a:rPr lang="en-US"/>
              <a:t>Secondary markets offer the following:</a:t>
            </a:r>
            <a:endParaRPr/>
          </a:p>
          <a:p>
            <a:pPr indent="-228600" lvl="1" marL="685800" rtl="0" algn="l">
              <a:lnSpc>
                <a:spcPct val="90000"/>
              </a:lnSpc>
              <a:spcBef>
                <a:spcPts val="500"/>
              </a:spcBef>
              <a:spcAft>
                <a:spcPts val="0"/>
              </a:spcAft>
              <a:buClr>
                <a:schemeClr val="dk1"/>
              </a:buClr>
              <a:buSzPts val="2400"/>
              <a:buChar char="•"/>
            </a:pPr>
            <a:r>
              <a:rPr lang="en-US"/>
              <a:t>Liquidity, or the ability to turn an asset into cash quickly at its fair market value</a:t>
            </a:r>
            <a:endParaRPr/>
          </a:p>
          <a:p>
            <a:pPr indent="-228600" lvl="1" marL="685800" rtl="0" algn="l">
              <a:lnSpc>
                <a:spcPct val="90000"/>
              </a:lnSpc>
              <a:spcBef>
                <a:spcPts val="500"/>
              </a:spcBef>
              <a:spcAft>
                <a:spcPts val="0"/>
              </a:spcAft>
              <a:buClr>
                <a:schemeClr val="dk1"/>
              </a:buClr>
              <a:buSzPts val="2400"/>
              <a:buChar char="•"/>
            </a:pPr>
            <a:r>
              <a:rPr lang="en-US"/>
              <a:t>Information about the prices or the value of investments</a:t>
            </a:r>
            <a:endParaRPr/>
          </a:p>
          <a:p>
            <a:pPr indent="-228600" lvl="1" marL="685800" rtl="0" algn="l">
              <a:lnSpc>
                <a:spcPct val="90000"/>
              </a:lnSpc>
              <a:spcBef>
                <a:spcPts val="500"/>
              </a:spcBef>
              <a:spcAft>
                <a:spcPts val="0"/>
              </a:spcAft>
              <a:buClr>
                <a:schemeClr val="dk1"/>
              </a:buClr>
              <a:buSzPts val="2400"/>
              <a:buChar char="•"/>
            </a:pPr>
            <a:r>
              <a:rPr lang="en-US"/>
              <a:t>Trading with low transaction costs</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9"/>
          <p:cNvSpPr/>
          <p:nvPr/>
        </p:nvSpPr>
        <p:spPr>
          <a:xfrm>
            <a:off x="762000" y="647700"/>
            <a:ext cx="10734675" cy="6029826"/>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80" name="Google Shape;180;p9"/>
          <p:cNvSpPr txBox="1"/>
          <p:nvPr>
            <p:ph idx="4294967295"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500"/>
              <a:buFont typeface="Calibri"/>
              <a:buNone/>
            </a:pPr>
            <a:r>
              <a:rPr lang="en-US" sz="3500"/>
              <a:t>Money versus Capital Markets</a:t>
            </a:r>
            <a:endParaRPr/>
          </a:p>
        </p:txBody>
      </p:sp>
      <p:sp>
        <p:nvSpPr>
          <p:cNvPr id="181" name="Google Shape;181;p9"/>
          <p:cNvSpPr txBox="1"/>
          <p:nvPr>
            <p:ph idx="4294967295" type="body"/>
          </p:nvPr>
        </p:nvSpPr>
        <p:spPr>
          <a:xfrm>
            <a:off x="1981200" y="1719262"/>
            <a:ext cx="8148638" cy="4757738"/>
          </a:xfrm>
          <a:prstGeom prst="rect">
            <a:avLst/>
          </a:prstGeom>
          <a:solidFill>
            <a:schemeClr val="lt1"/>
          </a:solidFill>
          <a:ln cap="flat" cmpd="sng" w="31750">
            <a:solidFill>
              <a:srgbClr val="007FBE"/>
            </a:solidFill>
            <a:prstDash val="solid"/>
            <a:miter lim="800000"/>
            <a:headEnd len="sm" w="sm" type="none"/>
            <a:tailEnd len="sm" w="sm" type="none"/>
          </a:ln>
          <a:effectLst>
            <a:outerShdw rotWithShape="0" algn="ctr" dir="2700000" dist="107763">
              <a:schemeClr val="lt2"/>
            </a:outerShdw>
          </a:effectLst>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600"/>
              <a:buChar char="•"/>
            </a:pPr>
            <a:r>
              <a:rPr lang="en-US" sz="2600"/>
              <a:t>Money markets trade debt securities or instruments with maturities of one year or less</a:t>
            </a:r>
            <a:endParaRPr/>
          </a:p>
          <a:p>
            <a:pPr indent="-228600" lvl="1" marL="685800" rtl="0" algn="l">
              <a:lnSpc>
                <a:spcPct val="90000"/>
              </a:lnSpc>
              <a:spcBef>
                <a:spcPts val="500"/>
              </a:spcBef>
              <a:spcAft>
                <a:spcPts val="0"/>
              </a:spcAft>
              <a:buClr>
                <a:schemeClr val="dk1"/>
              </a:buClr>
              <a:buSzPts val="2200"/>
              <a:buChar char="•"/>
            </a:pPr>
            <a:r>
              <a:rPr lang="en-US" sz="2200"/>
              <a:t>Most U.S. money markets are </a:t>
            </a:r>
            <a:r>
              <a:rPr b="1" i="1" lang="en-US" sz="2200"/>
              <a:t>over-the-counter (OTC) markets</a:t>
            </a:r>
            <a:endParaRPr/>
          </a:p>
          <a:p>
            <a:pPr indent="-228600" lvl="0" marL="228600" rtl="0" algn="l">
              <a:lnSpc>
                <a:spcPct val="90000"/>
              </a:lnSpc>
              <a:spcBef>
                <a:spcPts val="1000"/>
              </a:spcBef>
              <a:spcAft>
                <a:spcPts val="0"/>
              </a:spcAft>
              <a:buClr>
                <a:schemeClr val="dk1"/>
              </a:buClr>
              <a:buSzPts val="2600"/>
              <a:buChar char="•"/>
            </a:pPr>
            <a:r>
              <a:rPr lang="en-US" sz="2600"/>
              <a:t>Capital markets trade debt (bonds) and equity (stocks) instruments with maturities of more than one year</a:t>
            </a:r>
            <a:endParaRPr/>
          </a:p>
          <a:p>
            <a:pPr indent="-228600" lvl="1" marL="685800" rtl="0" algn="l">
              <a:lnSpc>
                <a:spcPct val="90000"/>
              </a:lnSpc>
              <a:spcBef>
                <a:spcPts val="500"/>
              </a:spcBef>
              <a:spcAft>
                <a:spcPts val="0"/>
              </a:spcAft>
              <a:buClr>
                <a:schemeClr val="dk1"/>
              </a:buClr>
              <a:buSzPts val="2200"/>
              <a:buChar char="•"/>
            </a:pPr>
            <a:r>
              <a:rPr lang="en-US" sz="2200"/>
              <a:t>Wider price fluctuations than money market instruments</a:t>
            </a:r>
            <a:endParaRPr/>
          </a:p>
        </p:txBody>
      </p:sp>
      <p:pic>
        <p:nvPicPr>
          <p:cNvPr descr="Timeline&#10;&#10;Description automatically generated with low confidence" id="182" name="Google Shape;182;p9"/>
          <p:cNvPicPr preferRelativeResize="0"/>
          <p:nvPr/>
        </p:nvPicPr>
        <p:blipFill rotWithShape="1">
          <a:blip r:embed="rId3">
            <a:alphaModFix/>
          </a:blip>
          <a:srcRect b="0" l="0" r="0" t="0"/>
          <a:stretch/>
        </p:blipFill>
        <p:spPr>
          <a:xfrm>
            <a:off x="2636172" y="5029200"/>
            <a:ext cx="6919656" cy="1299416"/>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10"/>
          <p:cNvSpPr/>
          <p:nvPr/>
        </p:nvSpPr>
        <p:spPr>
          <a:xfrm>
            <a:off x="762000" y="647700"/>
            <a:ext cx="10734675" cy="59817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89" name="Google Shape;189;p1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500"/>
              <a:buFont typeface="Calibri"/>
              <a:buNone/>
            </a:pPr>
            <a:r>
              <a:rPr lang="en-US" sz="3500"/>
              <a:t>Money Market Instruments Outstanding</a:t>
            </a:r>
            <a:endParaRPr/>
          </a:p>
        </p:txBody>
      </p:sp>
      <p:pic>
        <p:nvPicPr>
          <p:cNvPr descr="Chart, pie chart&#10;&#10;Description automatically generated" id="190" name="Google Shape;190;p10"/>
          <p:cNvPicPr preferRelativeResize="0"/>
          <p:nvPr>
            <p:ph idx="1" type="body"/>
          </p:nvPr>
        </p:nvPicPr>
        <p:blipFill rotWithShape="1">
          <a:blip r:embed="rId3">
            <a:alphaModFix/>
          </a:blip>
          <a:srcRect b="0" l="0" r="0" t="0"/>
          <a:stretch/>
        </p:blipFill>
        <p:spPr>
          <a:xfrm>
            <a:off x="2362201" y="1524000"/>
            <a:ext cx="7201609" cy="4986358"/>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11"/>
          <p:cNvSpPr/>
          <p:nvPr/>
        </p:nvSpPr>
        <p:spPr>
          <a:xfrm>
            <a:off x="762000" y="647699"/>
            <a:ext cx="10734675" cy="616514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97" name="Google Shape;197;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500"/>
              <a:buFont typeface="Calibri"/>
              <a:buNone/>
            </a:pPr>
            <a:r>
              <a:rPr lang="en-US" sz="3500"/>
              <a:t>Capital Market Instruments Outstanding</a:t>
            </a:r>
            <a:endParaRPr/>
          </a:p>
        </p:txBody>
      </p:sp>
      <p:pic>
        <p:nvPicPr>
          <p:cNvPr descr="Chart, pie chart&#10;&#10;Description automatically generated" id="198" name="Google Shape;198;p11"/>
          <p:cNvPicPr preferRelativeResize="0"/>
          <p:nvPr>
            <p:ph idx="1" type="body"/>
          </p:nvPr>
        </p:nvPicPr>
        <p:blipFill rotWithShape="1">
          <a:blip r:embed="rId3">
            <a:alphaModFix/>
          </a:blip>
          <a:srcRect b="0" l="0" r="0" t="0"/>
          <a:stretch/>
        </p:blipFill>
        <p:spPr>
          <a:xfrm>
            <a:off x="3962400" y="1553013"/>
            <a:ext cx="3886200" cy="525983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12"/>
          <p:cNvSpPr/>
          <p:nvPr/>
        </p:nvSpPr>
        <p:spPr>
          <a:xfrm>
            <a:off x="762000" y="623635"/>
            <a:ext cx="10734675" cy="584517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05" name="Google Shape;205;p12"/>
          <p:cNvSpPr txBox="1"/>
          <p:nvPr>
            <p:ph idx="4294967295"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500"/>
              <a:buFont typeface="Calibri"/>
              <a:buNone/>
            </a:pPr>
            <a:r>
              <a:rPr lang="en-US" sz="3500"/>
              <a:t>Foreign Exchange Markets</a:t>
            </a:r>
            <a:endParaRPr/>
          </a:p>
        </p:txBody>
      </p:sp>
      <p:sp>
        <p:nvSpPr>
          <p:cNvPr id="206" name="Google Shape;206;p12"/>
          <p:cNvSpPr txBox="1"/>
          <p:nvPr>
            <p:ph idx="4294967295" type="body"/>
          </p:nvPr>
        </p:nvSpPr>
        <p:spPr>
          <a:xfrm>
            <a:off x="1981200" y="1719263"/>
            <a:ext cx="8148638" cy="4411662"/>
          </a:xfrm>
          <a:prstGeom prst="rect">
            <a:avLst/>
          </a:prstGeom>
          <a:solidFill>
            <a:schemeClr val="lt1"/>
          </a:solidFill>
          <a:ln cap="flat" cmpd="sng" w="31750">
            <a:solidFill>
              <a:srgbClr val="007FBE"/>
            </a:solidFill>
            <a:prstDash val="solid"/>
            <a:miter lim="800000"/>
            <a:headEnd len="sm" w="sm" type="none"/>
            <a:tailEnd len="sm" w="sm" type="none"/>
          </a:ln>
          <a:effectLst>
            <a:outerShdw rotWithShape="0" algn="ctr" dir="2700000" dist="107763">
              <a:schemeClr val="lt2"/>
            </a:outerShdw>
          </a:effectLst>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i="1" lang="en-US"/>
              <a:t>Foreign exchange risk </a:t>
            </a:r>
            <a:r>
              <a:rPr lang="en-US"/>
              <a:t>is the sensitivity of the value of cash flows on foreign investments to changes in the foreign currency’s price in terms of dollars</a:t>
            </a:r>
            <a:endParaRPr/>
          </a:p>
          <a:p>
            <a:pPr indent="-228600" lvl="1" marL="685800" rtl="0" algn="l">
              <a:lnSpc>
                <a:spcPct val="90000"/>
              </a:lnSpc>
              <a:spcBef>
                <a:spcPts val="500"/>
              </a:spcBef>
              <a:spcAft>
                <a:spcPts val="0"/>
              </a:spcAft>
              <a:buClr>
                <a:schemeClr val="dk1"/>
              </a:buClr>
              <a:buSzPts val="2400"/>
              <a:buChar char="•"/>
            </a:pPr>
            <a:r>
              <a:rPr lang="en-US"/>
              <a:t>U.S. dollars received on a foreign investment depends on the exchange rate between the U.S. dollar and the foreign currency when the nondollar cash flow is converted into U.S. dollars</a:t>
            </a:r>
            <a:endParaRPr/>
          </a:p>
          <a:p>
            <a:pPr indent="-76200" lvl="1" marL="685800" rtl="0" algn="l">
              <a:lnSpc>
                <a:spcPct val="90000"/>
              </a:lnSpc>
              <a:spcBef>
                <a:spcPts val="500"/>
              </a:spcBef>
              <a:spcAft>
                <a:spcPts val="0"/>
              </a:spcAft>
              <a:buClr>
                <a:schemeClr val="dk1"/>
              </a:buClr>
              <a:buSzPts val="2400"/>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13"/>
          <p:cNvSpPr/>
          <p:nvPr/>
        </p:nvSpPr>
        <p:spPr>
          <a:xfrm>
            <a:off x="762000" y="647700"/>
            <a:ext cx="10734675" cy="6102016"/>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13" name="Google Shape;213;p13"/>
          <p:cNvSpPr txBox="1"/>
          <p:nvPr>
            <p:ph idx="4294967295"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500"/>
              <a:buFont typeface="Calibri"/>
              <a:buNone/>
            </a:pPr>
            <a:r>
              <a:rPr lang="en-US" sz="3500"/>
              <a:t>Derivative Security Markets</a:t>
            </a:r>
            <a:endParaRPr/>
          </a:p>
        </p:txBody>
      </p:sp>
      <p:sp>
        <p:nvSpPr>
          <p:cNvPr id="214" name="Google Shape;214;p13"/>
          <p:cNvSpPr txBox="1"/>
          <p:nvPr>
            <p:ph idx="4294967295" type="body"/>
          </p:nvPr>
        </p:nvSpPr>
        <p:spPr>
          <a:xfrm>
            <a:off x="1790700" y="1828800"/>
            <a:ext cx="8610600" cy="4724400"/>
          </a:xfrm>
          <a:prstGeom prst="rect">
            <a:avLst/>
          </a:prstGeom>
          <a:solidFill>
            <a:schemeClr val="lt1"/>
          </a:solidFill>
          <a:ln cap="flat" cmpd="sng" w="31750">
            <a:solidFill>
              <a:srgbClr val="007FBE"/>
            </a:solidFill>
            <a:prstDash val="solid"/>
            <a:miter lim="800000"/>
            <a:headEnd len="sm" w="sm" type="none"/>
            <a:tailEnd len="sm" w="sm" type="none"/>
          </a:ln>
          <a:effectLst>
            <a:outerShdw rotWithShape="0" algn="ctr" dir="2700000" dist="107763">
              <a:schemeClr val="lt2"/>
            </a:outerShdw>
          </a:effectLst>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A </a:t>
            </a:r>
            <a:r>
              <a:rPr b="1" lang="en-US"/>
              <a:t>derivative security </a:t>
            </a:r>
            <a:r>
              <a:rPr lang="en-US"/>
              <a:t>is a financial security (e.g., future, option, swap, or mortgage-backed security) whose payoff is linked to another, previously issued security, such as a security traded in capital or foreign exchange markets</a:t>
            </a:r>
            <a:endParaRPr/>
          </a:p>
          <a:p>
            <a:pPr indent="-228600" lvl="1" marL="685800" rtl="0" algn="l">
              <a:lnSpc>
                <a:spcPct val="90000"/>
              </a:lnSpc>
              <a:spcBef>
                <a:spcPts val="500"/>
              </a:spcBef>
              <a:spcAft>
                <a:spcPts val="0"/>
              </a:spcAft>
              <a:buClr>
                <a:schemeClr val="dk1"/>
              </a:buClr>
              <a:buSzPts val="2500"/>
              <a:buChar char="•"/>
            </a:pPr>
            <a:r>
              <a:rPr lang="en-US" sz="2500"/>
              <a:t>Derivatives are traded in </a:t>
            </a:r>
            <a:r>
              <a:rPr b="1" lang="en-US" sz="2500"/>
              <a:t>derivative security markets</a:t>
            </a:r>
            <a:endParaRPr/>
          </a:p>
          <a:p>
            <a:pPr indent="-228600" lvl="1" marL="685800" rtl="0" algn="l">
              <a:lnSpc>
                <a:spcPct val="90000"/>
              </a:lnSpc>
              <a:spcBef>
                <a:spcPts val="500"/>
              </a:spcBef>
              <a:spcAft>
                <a:spcPts val="0"/>
              </a:spcAft>
              <a:buClr>
                <a:schemeClr val="dk1"/>
              </a:buClr>
              <a:buSzPts val="2500"/>
              <a:buChar char="•"/>
            </a:pPr>
            <a:r>
              <a:rPr lang="en-US" sz="2500"/>
              <a:t>Generally involves agreement between two parties to exchange a standard quantity of an asset or cash flow at a predetermined price and at a specified future date</a:t>
            </a:r>
            <a:endParaRPr/>
          </a:p>
          <a:p>
            <a:pPr indent="-228600" lvl="1" marL="685800" rtl="0" algn="l">
              <a:lnSpc>
                <a:spcPct val="90000"/>
              </a:lnSpc>
              <a:spcBef>
                <a:spcPts val="500"/>
              </a:spcBef>
              <a:spcAft>
                <a:spcPts val="0"/>
              </a:spcAft>
              <a:buClr>
                <a:schemeClr val="dk1"/>
              </a:buClr>
              <a:buSzPts val="2500"/>
              <a:buChar char="•"/>
            </a:pPr>
            <a:r>
              <a:rPr lang="en-US" sz="2500"/>
              <a:t>Derivative markets are the newest of financial security markets and are also potentially the riskiest security</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14"/>
          <p:cNvSpPr/>
          <p:nvPr/>
        </p:nvSpPr>
        <p:spPr>
          <a:xfrm>
            <a:off x="762000" y="647699"/>
            <a:ext cx="10734675" cy="601779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21" name="Google Shape;221;p14"/>
          <p:cNvSpPr txBox="1"/>
          <p:nvPr>
            <p:ph idx="4294967295"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500"/>
              <a:buFont typeface="Calibri"/>
              <a:buNone/>
            </a:pPr>
            <a:r>
              <a:rPr lang="en-US" sz="3500"/>
              <a:t>Derivative Security Markets (Continued)</a:t>
            </a:r>
            <a:endParaRPr/>
          </a:p>
        </p:txBody>
      </p:sp>
      <p:sp>
        <p:nvSpPr>
          <p:cNvPr id="222" name="Google Shape;222;p14"/>
          <p:cNvSpPr txBox="1"/>
          <p:nvPr>
            <p:ph idx="4294967295" type="body"/>
          </p:nvPr>
        </p:nvSpPr>
        <p:spPr>
          <a:xfrm>
            <a:off x="1981200" y="1660359"/>
            <a:ext cx="8148638" cy="4892841"/>
          </a:xfrm>
          <a:prstGeom prst="rect">
            <a:avLst/>
          </a:prstGeom>
          <a:solidFill>
            <a:schemeClr val="lt1"/>
          </a:solidFill>
          <a:ln cap="flat" cmpd="sng" w="31750">
            <a:solidFill>
              <a:srgbClr val="007FBE"/>
            </a:solidFill>
            <a:prstDash val="solid"/>
            <a:miter lim="800000"/>
            <a:headEnd len="sm" w="sm" type="none"/>
            <a:tailEnd len="sm" w="sm" type="none"/>
          </a:ln>
          <a:effectLst>
            <a:outerShdw rotWithShape="0" algn="ctr" dir="2700000" dist="107763">
              <a:schemeClr val="lt2"/>
            </a:outerShdw>
          </a:effectLst>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Derivative activity:</a:t>
            </a:r>
            <a:endParaRPr/>
          </a:p>
          <a:p>
            <a:pPr indent="-228600" lvl="1" marL="685800" rtl="0" algn="l">
              <a:lnSpc>
                <a:spcPct val="90000"/>
              </a:lnSpc>
              <a:spcBef>
                <a:spcPts val="500"/>
              </a:spcBef>
              <a:spcAft>
                <a:spcPts val="0"/>
              </a:spcAft>
              <a:buClr>
                <a:schemeClr val="dk1"/>
              </a:buClr>
              <a:buSzPts val="2400"/>
              <a:buChar char="•"/>
            </a:pPr>
            <a:r>
              <a:rPr lang="en-US"/>
              <a:t>Tremendous growth between 1992-2013</a:t>
            </a:r>
            <a:endParaRPr/>
          </a:p>
          <a:p>
            <a:pPr indent="-228600" lvl="1" marL="685800" rtl="0" algn="l">
              <a:lnSpc>
                <a:spcPct val="90000"/>
              </a:lnSpc>
              <a:spcBef>
                <a:spcPts val="500"/>
              </a:spcBef>
              <a:spcAft>
                <a:spcPts val="0"/>
              </a:spcAft>
              <a:buClr>
                <a:schemeClr val="dk1"/>
              </a:buClr>
              <a:buSzPts val="2400"/>
              <a:buChar char="•"/>
            </a:pPr>
            <a:r>
              <a:rPr lang="en-US"/>
              <a:t>Large drop from 2013 to 2019, due largely to the 2014 implementation of the Volcker Rule</a:t>
            </a:r>
            <a:br>
              <a:rPr lang="en-US"/>
            </a:br>
            <a:endParaRPr/>
          </a:p>
        </p:txBody>
      </p:sp>
      <p:pic>
        <p:nvPicPr>
          <p:cNvPr descr="Timeline&#10;&#10;Description automatically generated" id="223" name="Google Shape;223;p14"/>
          <p:cNvPicPr preferRelativeResize="0"/>
          <p:nvPr/>
        </p:nvPicPr>
        <p:blipFill rotWithShape="1">
          <a:blip r:embed="rId3">
            <a:alphaModFix/>
          </a:blip>
          <a:srcRect b="0" l="0" r="0" t="0"/>
          <a:stretch/>
        </p:blipFill>
        <p:spPr>
          <a:xfrm>
            <a:off x="2740819" y="3733801"/>
            <a:ext cx="6629400" cy="2661367"/>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p15"/>
          <p:cNvSpPr/>
          <p:nvPr/>
        </p:nvSpPr>
        <p:spPr>
          <a:xfrm>
            <a:off x="762000" y="647699"/>
            <a:ext cx="10734675" cy="584517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30" name="Google Shape;230;p15"/>
          <p:cNvSpPr txBox="1"/>
          <p:nvPr>
            <p:ph idx="4294967295"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500"/>
              <a:buFont typeface="Calibri"/>
              <a:buNone/>
            </a:pPr>
            <a:r>
              <a:rPr lang="en-US" sz="3500"/>
              <a:t>Financial Market Regulation</a:t>
            </a:r>
            <a:endParaRPr/>
          </a:p>
        </p:txBody>
      </p:sp>
      <p:sp>
        <p:nvSpPr>
          <p:cNvPr id="231" name="Google Shape;231;p15"/>
          <p:cNvSpPr txBox="1"/>
          <p:nvPr>
            <p:ph idx="4294967295" type="body"/>
          </p:nvPr>
        </p:nvSpPr>
        <p:spPr>
          <a:xfrm>
            <a:off x="1981200" y="1719263"/>
            <a:ext cx="8148638" cy="4605338"/>
          </a:xfrm>
          <a:prstGeom prst="rect">
            <a:avLst/>
          </a:prstGeom>
          <a:solidFill>
            <a:schemeClr val="lt1"/>
          </a:solidFill>
          <a:ln cap="flat" cmpd="sng" w="31750">
            <a:solidFill>
              <a:srgbClr val="007FBE"/>
            </a:solidFill>
            <a:prstDash val="solid"/>
            <a:miter lim="800000"/>
            <a:headEnd len="sm" w="sm" type="none"/>
            <a:tailEnd len="sm" w="sm" type="none"/>
          </a:ln>
          <a:effectLst>
            <a:outerShdw rotWithShape="0" algn="ctr" dir="2700000" dist="107763">
              <a:schemeClr val="lt2"/>
            </a:outerShdw>
          </a:effectLst>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Financial instruments are subject to regulations imposed by regulatory agencies, such as the Securities and Exchange Commission (SEC)</a:t>
            </a:r>
            <a:endParaRPr/>
          </a:p>
          <a:p>
            <a:pPr indent="-228600" lvl="1" marL="685800" rtl="0" algn="l">
              <a:lnSpc>
                <a:spcPct val="90000"/>
              </a:lnSpc>
              <a:spcBef>
                <a:spcPts val="500"/>
              </a:spcBef>
              <a:spcAft>
                <a:spcPts val="0"/>
              </a:spcAft>
              <a:buClr>
                <a:schemeClr val="dk1"/>
              </a:buClr>
              <a:buSzPts val="2400"/>
              <a:buChar char="•"/>
            </a:pPr>
            <a:r>
              <a:rPr lang="en-US"/>
              <a:t>Main emphasis of SEC regulations is on full and fair disclosure of information on securities issues to actual and potential investors</a:t>
            </a:r>
            <a:endParaRPr/>
          </a:p>
          <a:p>
            <a:pPr indent="-228600" lvl="1" marL="685800" rtl="0" algn="l">
              <a:lnSpc>
                <a:spcPct val="90000"/>
              </a:lnSpc>
              <a:spcBef>
                <a:spcPts val="500"/>
              </a:spcBef>
              <a:spcAft>
                <a:spcPts val="0"/>
              </a:spcAft>
              <a:buClr>
                <a:schemeClr val="dk1"/>
              </a:buClr>
              <a:buSzPts val="2400"/>
              <a:buChar char="•"/>
            </a:pPr>
            <a:r>
              <a:rPr lang="en-US"/>
              <a:t>SEC monitors trading on the major exchanges to ensure stockholders and managers do not trade on inside information about their own firms</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16"/>
          <p:cNvSpPr/>
          <p:nvPr/>
        </p:nvSpPr>
        <p:spPr>
          <a:xfrm>
            <a:off x="762000" y="647700"/>
            <a:ext cx="10734675" cy="6029826"/>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38" name="Google Shape;238;p16"/>
          <p:cNvSpPr txBox="1"/>
          <p:nvPr>
            <p:ph idx="4294967295"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500"/>
              <a:buFont typeface="Calibri"/>
              <a:buNone/>
            </a:pPr>
            <a:r>
              <a:rPr lang="en-US" sz="3500"/>
              <a:t>Overview of Financial Institutions (FIs)</a:t>
            </a:r>
            <a:endParaRPr/>
          </a:p>
        </p:txBody>
      </p:sp>
      <p:sp>
        <p:nvSpPr>
          <p:cNvPr id="239" name="Google Shape;239;p16"/>
          <p:cNvSpPr txBox="1"/>
          <p:nvPr>
            <p:ph idx="4294967295" type="body"/>
          </p:nvPr>
        </p:nvSpPr>
        <p:spPr>
          <a:xfrm>
            <a:off x="1981200" y="1719263"/>
            <a:ext cx="8148638" cy="4833937"/>
          </a:xfrm>
          <a:prstGeom prst="rect">
            <a:avLst/>
          </a:prstGeom>
          <a:solidFill>
            <a:schemeClr val="lt1"/>
          </a:solidFill>
          <a:ln cap="flat" cmpd="sng" w="31750">
            <a:solidFill>
              <a:srgbClr val="007FBE"/>
            </a:solidFill>
            <a:prstDash val="solid"/>
            <a:miter lim="800000"/>
            <a:headEnd len="sm" w="sm" type="none"/>
            <a:tailEnd len="sm" w="sm" type="none"/>
          </a:ln>
          <a:effectLst>
            <a:outerShdw rotWithShape="0" algn="ctr" dir="2700000" dist="107763">
              <a:schemeClr val="lt2"/>
            </a:outerShdw>
          </a:effectLst>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b="1" lang="en-US"/>
              <a:t>Financial institutions </a:t>
            </a:r>
            <a:r>
              <a:rPr lang="en-US"/>
              <a:t>perform the essential function of channeling funds from those with surplus funds to those with shortages of funds</a:t>
            </a:r>
            <a:endParaRPr/>
          </a:p>
          <a:p>
            <a:pPr indent="-228600" lvl="0" marL="228600" rtl="0" algn="l">
              <a:lnSpc>
                <a:spcPct val="90000"/>
              </a:lnSpc>
              <a:spcBef>
                <a:spcPts val="1000"/>
              </a:spcBef>
              <a:spcAft>
                <a:spcPts val="0"/>
              </a:spcAft>
              <a:buClr>
                <a:schemeClr val="dk1"/>
              </a:buClr>
              <a:buSzPts val="2800"/>
              <a:buChar char="•"/>
            </a:pPr>
            <a:r>
              <a:rPr lang="en-US"/>
              <a:t>In a world without FIs, the level of funds flowing between suppliers and users would likely be quite low due to the following reasons:</a:t>
            </a:r>
            <a:endParaRPr/>
          </a:p>
          <a:p>
            <a:pPr indent="-228600" lvl="1" marL="685800" rtl="0" algn="l">
              <a:lnSpc>
                <a:spcPct val="90000"/>
              </a:lnSpc>
              <a:spcBef>
                <a:spcPts val="500"/>
              </a:spcBef>
              <a:spcAft>
                <a:spcPts val="0"/>
              </a:spcAft>
              <a:buClr>
                <a:schemeClr val="dk1"/>
              </a:buClr>
              <a:buSzPts val="2400"/>
              <a:buChar char="•"/>
            </a:pPr>
            <a:r>
              <a:rPr lang="en-US"/>
              <a:t>Monitoring costs</a:t>
            </a:r>
            <a:endParaRPr/>
          </a:p>
          <a:p>
            <a:pPr indent="-228600" lvl="1" marL="685800" rtl="0" algn="l">
              <a:lnSpc>
                <a:spcPct val="90000"/>
              </a:lnSpc>
              <a:spcBef>
                <a:spcPts val="500"/>
              </a:spcBef>
              <a:spcAft>
                <a:spcPts val="0"/>
              </a:spcAft>
              <a:buClr>
                <a:schemeClr val="dk1"/>
              </a:buClr>
              <a:buSzPts val="2400"/>
              <a:buChar char="•"/>
            </a:pPr>
            <a:r>
              <a:rPr lang="en-US"/>
              <a:t>Liquidity costs</a:t>
            </a:r>
            <a:endParaRPr/>
          </a:p>
          <a:p>
            <a:pPr indent="-228600" lvl="1" marL="685800" rtl="0" algn="l">
              <a:lnSpc>
                <a:spcPct val="90000"/>
              </a:lnSpc>
              <a:spcBef>
                <a:spcPts val="500"/>
              </a:spcBef>
              <a:spcAft>
                <a:spcPts val="0"/>
              </a:spcAft>
              <a:buClr>
                <a:schemeClr val="dk1"/>
              </a:buClr>
              <a:buSzPts val="2400"/>
              <a:buChar char="•"/>
            </a:pPr>
            <a:r>
              <a:rPr b="1" lang="en-US"/>
              <a:t>Price risk</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17"/>
          <p:cNvSpPr/>
          <p:nvPr/>
        </p:nvSpPr>
        <p:spPr>
          <a:xfrm>
            <a:off x="762000" y="647699"/>
            <a:ext cx="10734675" cy="594560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46" name="Google Shape;246;p1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500"/>
              <a:buFont typeface="Calibri"/>
              <a:buNone/>
            </a:pPr>
            <a:r>
              <a:rPr lang="en-US" sz="3500"/>
              <a:t>Types of Financial Institutions</a:t>
            </a:r>
            <a:endParaRPr/>
          </a:p>
        </p:txBody>
      </p:sp>
      <p:pic>
        <p:nvPicPr>
          <p:cNvPr id="247" name="Google Shape;247;p17"/>
          <p:cNvPicPr preferRelativeResize="0"/>
          <p:nvPr>
            <p:ph idx="1" type="body"/>
          </p:nvPr>
        </p:nvPicPr>
        <p:blipFill rotWithShape="1">
          <a:blip r:embed="rId3">
            <a:alphaModFix/>
          </a:blip>
          <a:srcRect b="0" l="0" r="0" t="0"/>
          <a:stretch/>
        </p:blipFill>
        <p:spPr>
          <a:xfrm>
            <a:off x="2988568" y="1230057"/>
            <a:ext cx="6214864" cy="5205668"/>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p18"/>
          <p:cNvSpPr/>
          <p:nvPr/>
        </p:nvSpPr>
        <p:spPr>
          <a:xfrm>
            <a:off x="762000" y="647700"/>
            <a:ext cx="10734675" cy="55245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54" name="Google Shape;254;p18"/>
          <p:cNvSpPr txBox="1"/>
          <p:nvPr>
            <p:ph type="title"/>
          </p:nvPr>
        </p:nvSpPr>
        <p:spPr>
          <a:xfrm>
            <a:off x="1981200" y="274638"/>
            <a:ext cx="8229600" cy="11430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500"/>
              <a:buFont typeface="Calibri"/>
              <a:buNone/>
            </a:pPr>
            <a:r>
              <a:rPr lang="en-US" sz="3500"/>
              <a:t>Flow of Funds</a:t>
            </a:r>
            <a:endParaRPr/>
          </a:p>
        </p:txBody>
      </p:sp>
      <p:sp>
        <p:nvSpPr>
          <p:cNvPr id="255" name="Google Shape;255;p18"/>
          <p:cNvSpPr txBox="1"/>
          <p:nvPr>
            <p:ph idx="1" type="body"/>
          </p:nvPr>
        </p:nvSpPr>
        <p:spPr>
          <a:xfrm>
            <a:off x="1981200" y="1969732"/>
            <a:ext cx="4040188" cy="639762"/>
          </a:xfrm>
          <a:prstGeom prst="rect">
            <a:avLst/>
          </a:prstGeom>
          <a:noFill/>
          <a:ln>
            <a:noFill/>
          </a:ln>
        </p:spPr>
        <p:txBody>
          <a:bodyPr anchorCtr="0" anchor="b" bIns="45700" lIns="91425" spcFirstLastPara="1" rIns="91425" wrap="square" tIns="45700">
            <a:normAutofit fontScale="92500" lnSpcReduction="10000"/>
          </a:bodyPr>
          <a:lstStyle/>
          <a:p>
            <a:pPr indent="0" lvl="0" marL="0" rtl="0" algn="l">
              <a:lnSpc>
                <a:spcPct val="90000"/>
              </a:lnSpc>
              <a:spcBef>
                <a:spcPts val="0"/>
              </a:spcBef>
              <a:spcAft>
                <a:spcPts val="0"/>
              </a:spcAft>
              <a:buClr>
                <a:schemeClr val="dk1"/>
              </a:buClr>
              <a:buSzPct val="100000"/>
              <a:buNone/>
            </a:pPr>
            <a:r>
              <a:rPr lang="en-US"/>
              <a:t>Flow of Funds in a World without FIs</a:t>
            </a:r>
            <a:endParaRPr/>
          </a:p>
        </p:txBody>
      </p:sp>
      <p:pic>
        <p:nvPicPr>
          <p:cNvPr id="256" name="Google Shape;256;p18"/>
          <p:cNvPicPr preferRelativeResize="0"/>
          <p:nvPr>
            <p:ph idx="2" type="body"/>
          </p:nvPr>
        </p:nvPicPr>
        <p:blipFill rotWithShape="1">
          <a:blip r:embed="rId3">
            <a:alphaModFix/>
          </a:blip>
          <a:srcRect b="0" l="0" r="0" t="0"/>
          <a:stretch/>
        </p:blipFill>
        <p:spPr>
          <a:xfrm>
            <a:off x="1981200" y="3468477"/>
            <a:ext cx="4040188" cy="1364084"/>
          </a:xfrm>
          <a:prstGeom prst="rect">
            <a:avLst/>
          </a:prstGeom>
          <a:noFill/>
          <a:ln>
            <a:noFill/>
          </a:ln>
        </p:spPr>
      </p:pic>
      <p:sp>
        <p:nvSpPr>
          <p:cNvPr id="257" name="Google Shape;257;p18"/>
          <p:cNvSpPr txBox="1"/>
          <p:nvPr>
            <p:ph idx="3" type="body"/>
          </p:nvPr>
        </p:nvSpPr>
        <p:spPr>
          <a:xfrm>
            <a:off x="6169026" y="1969732"/>
            <a:ext cx="4041775" cy="639762"/>
          </a:xfrm>
          <a:prstGeom prst="rect">
            <a:avLst/>
          </a:prstGeom>
          <a:noFill/>
          <a:ln>
            <a:noFill/>
          </a:ln>
        </p:spPr>
        <p:txBody>
          <a:bodyPr anchorCtr="0" anchor="b" bIns="45700" lIns="91425" spcFirstLastPara="1" rIns="91425" wrap="square" tIns="45700">
            <a:normAutofit fontScale="92500" lnSpcReduction="10000"/>
          </a:bodyPr>
          <a:lstStyle/>
          <a:p>
            <a:pPr indent="0" lvl="0" marL="0" rtl="0" algn="l">
              <a:lnSpc>
                <a:spcPct val="90000"/>
              </a:lnSpc>
              <a:spcBef>
                <a:spcPts val="0"/>
              </a:spcBef>
              <a:spcAft>
                <a:spcPts val="0"/>
              </a:spcAft>
              <a:buClr>
                <a:schemeClr val="dk1"/>
              </a:buClr>
              <a:buSzPct val="100000"/>
              <a:buNone/>
            </a:pPr>
            <a:r>
              <a:rPr lang="en-US"/>
              <a:t>Flow of Funds in a World with FIs</a:t>
            </a:r>
            <a:endParaRPr/>
          </a:p>
        </p:txBody>
      </p:sp>
      <p:pic>
        <p:nvPicPr>
          <p:cNvPr descr="Diagram&#10;&#10;Description automatically generated" id="258" name="Google Shape;258;p18"/>
          <p:cNvPicPr preferRelativeResize="0"/>
          <p:nvPr>
            <p:ph idx="4" type="body"/>
          </p:nvPr>
        </p:nvPicPr>
        <p:blipFill rotWithShape="1">
          <a:blip r:embed="rId4">
            <a:alphaModFix/>
          </a:blip>
          <a:srcRect b="0" l="0" r="0" t="0"/>
          <a:stretch/>
        </p:blipFill>
        <p:spPr>
          <a:xfrm>
            <a:off x="6313391" y="3138278"/>
            <a:ext cx="3939400" cy="1933039"/>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19"/>
          <p:cNvSpPr/>
          <p:nvPr/>
        </p:nvSpPr>
        <p:spPr>
          <a:xfrm>
            <a:off x="762000" y="647700"/>
            <a:ext cx="10734675" cy="55245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65" name="Google Shape;265;p19"/>
          <p:cNvSpPr txBox="1"/>
          <p:nvPr>
            <p:ph idx="4294967295"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500"/>
              <a:buFont typeface="Calibri"/>
              <a:buNone/>
            </a:pPr>
            <a:r>
              <a:rPr lang="en-US" sz="3500"/>
              <a:t>Monitoring Costs</a:t>
            </a:r>
            <a:endParaRPr/>
          </a:p>
        </p:txBody>
      </p:sp>
      <p:sp>
        <p:nvSpPr>
          <p:cNvPr id="266" name="Google Shape;266;p19"/>
          <p:cNvSpPr txBox="1"/>
          <p:nvPr>
            <p:ph idx="4294967295" type="body"/>
          </p:nvPr>
        </p:nvSpPr>
        <p:spPr>
          <a:xfrm>
            <a:off x="1981200" y="1719263"/>
            <a:ext cx="8148638" cy="4411662"/>
          </a:xfrm>
          <a:prstGeom prst="rect">
            <a:avLst/>
          </a:prstGeom>
          <a:solidFill>
            <a:schemeClr val="lt1"/>
          </a:solidFill>
          <a:ln cap="flat" cmpd="sng" w="31750">
            <a:solidFill>
              <a:srgbClr val="007FBE"/>
            </a:solidFill>
            <a:prstDash val="solid"/>
            <a:miter lim="800000"/>
            <a:headEnd len="sm" w="sm" type="none"/>
            <a:tailEnd len="sm" w="sm" type="none"/>
          </a:ln>
          <a:effectLst>
            <a:outerShdw rotWithShape="0" algn="ctr" dir="2700000" dist="107763">
              <a:schemeClr val="lt2"/>
            </a:outerShdw>
          </a:effectLst>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A supplier of funds who directly invests in a fund user’s financial claims faces a high cost of monitoring the fund user’s actions in a timely and complete fashion</a:t>
            </a:r>
            <a:endParaRPr/>
          </a:p>
          <a:p>
            <a:pPr indent="-228600" lvl="1" marL="685800" rtl="0" algn="l">
              <a:lnSpc>
                <a:spcPct val="90000"/>
              </a:lnSpc>
              <a:spcBef>
                <a:spcPts val="500"/>
              </a:spcBef>
              <a:spcAft>
                <a:spcPts val="0"/>
              </a:spcAft>
              <a:buClr>
                <a:schemeClr val="dk1"/>
              </a:buClr>
              <a:buSzPts val="2400"/>
              <a:buChar char="•"/>
            </a:pPr>
            <a:r>
              <a:rPr lang="en-US"/>
              <a:t>A solution is for many small investors to group their funds together by holding the claims issued by a FI (i.e., aggregation of funds)</a:t>
            </a:r>
            <a:endParaRPr/>
          </a:p>
          <a:p>
            <a:pPr indent="0" lvl="1" marL="344487" rtl="0" algn="l">
              <a:lnSpc>
                <a:spcPct val="90000"/>
              </a:lnSpc>
              <a:spcBef>
                <a:spcPts val="500"/>
              </a:spcBef>
              <a:spcAft>
                <a:spcPts val="0"/>
              </a:spcAft>
              <a:buClr>
                <a:schemeClr val="dk1"/>
              </a:buClr>
              <a:buSzPts val="2400"/>
              <a:buNone/>
            </a:pPr>
            <a:r>
              <a:t/>
            </a:r>
            <a:endParaRPr/>
          </a:p>
          <a:p>
            <a:pPr indent="-76200" lvl="1" marL="685800" rtl="0" algn="l">
              <a:lnSpc>
                <a:spcPct val="90000"/>
              </a:lnSpc>
              <a:spcBef>
                <a:spcPts val="500"/>
              </a:spcBef>
              <a:spcAft>
                <a:spcPts val="0"/>
              </a:spcAft>
              <a:buClr>
                <a:schemeClr val="dk1"/>
              </a:buClr>
              <a:buSzPts val="2400"/>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20"/>
          <p:cNvSpPr/>
          <p:nvPr/>
        </p:nvSpPr>
        <p:spPr>
          <a:xfrm>
            <a:off x="762000" y="647700"/>
            <a:ext cx="10734675" cy="55245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73" name="Google Shape;273;p20"/>
          <p:cNvSpPr txBox="1"/>
          <p:nvPr>
            <p:ph idx="4294967295"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500"/>
              <a:buFont typeface="Calibri"/>
              <a:buNone/>
            </a:pPr>
            <a:r>
              <a:rPr lang="en-US" sz="3500"/>
              <a:t>Liquidity and Price Risk</a:t>
            </a:r>
            <a:endParaRPr/>
          </a:p>
        </p:txBody>
      </p:sp>
      <p:sp>
        <p:nvSpPr>
          <p:cNvPr id="274" name="Google Shape;274;p20"/>
          <p:cNvSpPr txBox="1"/>
          <p:nvPr>
            <p:ph idx="4294967295" type="body"/>
          </p:nvPr>
        </p:nvSpPr>
        <p:spPr>
          <a:xfrm>
            <a:off x="1981200" y="1719263"/>
            <a:ext cx="8148638" cy="4411662"/>
          </a:xfrm>
          <a:prstGeom prst="rect">
            <a:avLst/>
          </a:prstGeom>
          <a:solidFill>
            <a:schemeClr val="lt1"/>
          </a:solidFill>
          <a:ln cap="flat" cmpd="sng" w="31750">
            <a:solidFill>
              <a:srgbClr val="007FBE"/>
            </a:solidFill>
            <a:prstDash val="solid"/>
            <a:miter lim="800000"/>
            <a:headEnd len="sm" w="sm" type="none"/>
            <a:tailEnd len="sm" w="sm" type="none"/>
          </a:ln>
          <a:effectLst>
            <a:outerShdw rotWithShape="0" algn="ctr" dir="2700000" dist="107763">
              <a:schemeClr val="lt2"/>
            </a:outerShdw>
          </a:effectLst>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FIs act as </a:t>
            </a:r>
            <a:r>
              <a:rPr b="1" lang="en-US"/>
              <a:t>asset transformers</a:t>
            </a:r>
            <a:r>
              <a:rPr lang="en-US"/>
              <a:t>, financial claims issued by an FI that are more attractive to investors than are the claims directly issued by corporations</a:t>
            </a:r>
            <a:endParaRPr/>
          </a:p>
          <a:p>
            <a:pPr indent="-228600" lvl="0" marL="228600" rtl="0" algn="l">
              <a:lnSpc>
                <a:spcPct val="90000"/>
              </a:lnSpc>
              <a:spcBef>
                <a:spcPts val="1000"/>
              </a:spcBef>
              <a:spcAft>
                <a:spcPts val="0"/>
              </a:spcAft>
              <a:buClr>
                <a:schemeClr val="dk1"/>
              </a:buClr>
              <a:buSzPts val="2800"/>
              <a:buChar char="•"/>
            </a:pPr>
            <a:r>
              <a:rPr lang="en-US"/>
              <a:t>Often, claims issued by FIs have liquidity attributes that are superior to those of primary securities</a:t>
            </a:r>
            <a:endParaRPr/>
          </a:p>
          <a:p>
            <a:pPr indent="-228600" lvl="0" marL="228600" rtl="0" algn="l">
              <a:lnSpc>
                <a:spcPct val="90000"/>
              </a:lnSpc>
              <a:spcBef>
                <a:spcPts val="1000"/>
              </a:spcBef>
              <a:spcAft>
                <a:spcPts val="0"/>
              </a:spcAft>
              <a:buClr>
                <a:schemeClr val="dk1"/>
              </a:buClr>
              <a:buSzPts val="2800"/>
              <a:buChar char="•"/>
            </a:pPr>
            <a:r>
              <a:rPr lang="en-US"/>
              <a:t>FIs </a:t>
            </a:r>
            <a:r>
              <a:rPr b="1" lang="en-US"/>
              <a:t>diversify</a:t>
            </a:r>
            <a:r>
              <a:rPr lang="en-US"/>
              <a:t> away some, but not all, of their investment risk</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sp>
        <p:nvSpPr>
          <p:cNvPr id="280" name="Google Shape;280;p21"/>
          <p:cNvSpPr/>
          <p:nvPr/>
        </p:nvSpPr>
        <p:spPr>
          <a:xfrm>
            <a:off x="762000" y="647700"/>
            <a:ext cx="10734675" cy="55245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81" name="Google Shape;281;p21"/>
          <p:cNvSpPr txBox="1"/>
          <p:nvPr>
            <p:ph idx="4294967295"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500"/>
              <a:buFont typeface="Calibri"/>
              <a:buNone/>
            </a:pPr>
            <a:r>
              <a:rPr lang="en-US" sz="3500"/>
              <a:t>Additional Benefits and Functions of FIs</a:t>
            </a:r>
            <a:endParaRPr/>
          </a:p>
        </p:txBody>
      </p:sp>
      <p:sp>
        <p:nvSpPr>
          <p:cNvPr id="282" name="Google Shape;282;p21"/>
          <p:cNvSpPr txBox="1"/>
          <p:nvPr>
            <p:ph idx="4294967295" type="body"/>
          </p:nvPr>
        </p:nvSpPr>
        <p:spPr>
          <a:xfrm>
            <a:off x="1981200" y="1600200"/>
            <a:ext cx="8148638" cy="4876800"/>
          </a:xfrm>
          <a:prstGeom prst="rect">
            <a:avLst/>
          </a:prstGeom>
          <a:solidFill>
            <a:schemeClr val="lt1"/>
          </a:solidFill>
          <a:ln cap="flat" cmpd="sng" w="31750">
            <a:solidFill>
              <a:srgbClr val="007FBE"/>
            </a:solidFill>
            <a:prstDash val="solid"/>
            <a:miter lim="800000"/>
            <a:headEnd len="sm" w="sm" type="none"/>
            <a:tailEnd len="sm" w="sm" type="none"/>
          </a:ln>
          <a:effectLst>
            <a:outerShdw rotWithShape="0" algn="ctr" dir="2700000" dist="107763">
              <a:schemeClr val="lt2"/>
            </a:outerShdw>
          </a:effectLst>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600"/>
              <a:buChar char="•"/>
            </a:pPr>
            <a:r>
              <a:rPr lang="en-US" sz="2600"/>
              <a:t>Additional benefits FIs provide to suppliers of funds:</a:t>
            </a:r>
            <a:endParaRPr/>
          </a:p>
          <a:p>
            <a:pPr indent="-228600" lvl="1" marL="685800" rtl="0" algn="l">
              <a:lnSpc>
                <a:spcPct val="90000"/>
              </a:lnSpc>
              <a:spcBef>
                <a:spcPts val="500"/>
              </a:spcBef>
              <a:spcAft>
                <a:spcPts val="0"/>
              </a:spcAft>
              <a:buClr>
                <a:schemeClr val="dk1"/>
              </a:buClr>
              <a:buSzPts val="2400"/>
              <a:buChar char="•"/>
            </a:pPr>
            <a:r>
              <a:rPr lang="en-US"/>
              <a:t>Reduced transaction cost</a:t>
            </a:r>
            <a:endParaRPr/>
          </a:p>
          <a:p>
            <a:pPr indent="-228600" lvl="1" marL="685800" rtl="0" algn="l">
              <a:lnSpc>
                <a:spcPct val="90000"/>
              </a:lnSpc>
              <a:spcBef>
                <a:spcPts val="500"/>
              </a:spcBef>
              <a:spcAft>
                <a:spcPts val="0"/>
              </a:spcAft>
              <a:buClr>
                <a:schemeClr val="dk1"/>
              </a:buClr>
              <a:buSzPts val="2400"/>
              <a:buChar char="•"/>
            </a:pPr>
            <a:r>
              <a:rPr lang="en-US"/>
              <a:t>Maturity intermediation</a:t>
            </a:r>
            <a:endParaRPr/>
          </a:p>
          <a:p>
            <a:pPr indent="-228600" lvl="1" marL="685800" rtl="0" algn="l">
              <a:lnSpc>
                <a:spcPct val="90000"/>
              </a:lnSpc>
              <a:spcBef>
                <a:spcPts val="500"/>
              </a:spcBef>
              <a:spcAft>
                <a:spcPts val="0"/>
              </a:spcAft>
              <a:buClr>
                <a:schemeClr val="dk1"/>
              </a:buClr>
              <a:buSzPts val="2400"/>
              <a:buChar char="•"/>
            </a:pPr>
            <a:r>
              <a:rPr lang="en-US"/>
              <a:t>Denomination intermediation</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sp>
        <p:nvSpPr>
          <p:cNvPr id="288" name="Google Shape;288;p22"/>
          <p:cNvSpPr/>
          <p:nvPr/>
        </p:nvSpPr>
        <p:spPr>
          <a:xfrm>
            <a:off x="762000" y="647700"/>
            <a:ext cx="10734675" cy="55245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89" name="Google Shape;289;p22"/>
          <p:cNvSpPr txBox="1"/>
          <p:nvPr>
            <p:ph idx="4294967295"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500"/>
              <a:buFont typeface="Calibri"/>
              <a:buNone/>
            </a:pPr>
            <a:r>
              <a:rPr lang="en-US" sz="3500"/>
              <a:t>Risks Incurred by Financial Institutions</a:t>
            </a:r>
            <a:endParaRPr/>
          </a:p>
        </p:txBody>
      </p:sp>
      <p:sp>
        <p:nvSpPr>
          <p:cNvPr id="290" name="Google Shape;290;p22"/>
          <p:cNvSpPr txBox="1"/>
          <p:nvPr>
            <p:ph idx="4294967295" type="body"/>
          </p:nvPr>
        </p:nvSpPr>
        <p:spPr>
          <a:xfrm>
            <a:off x="1981200" y="1600200"/>
            <a:ext cx="8148638" cy="4876800"/>
          </a:xfrm>
          <a:prstGeom prst="rect">
            <a:avLst/>
          </a:prstGeom>
          <a:solidFill>
            <a:schemeClr val="lt1"/>
          </a:solidFill>
          <a:ln cap="flat" cmpd="sng" w="31750">
            <a:solidFill>
              <a:srgbClr val="007FBE"/>
            </a:solidFill>
            <a:prstDash val="solid"/>
            <a:miter lim="800000"/>
            <a:headEnd len="sm" w="sm" type="none"/>
            <a:tailEnd len="sm" w="sm" type="none"/>
          </a:ln>
          <a:effectLst>
            <a:outerShdw rotWithShape="0" algn="ctr" dir="2700000" dist="107763">
              <a:schemeClr val="lt2"/>
            </a:outerShdw>
          </a:effectLst>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FIs face various types of risks:</a:t>
            </a:r>
            <a:endParaRPr/>
          </a:p>
          <a:p>
            <a:pPr indent="-228600" lvl="1" marL="685800" rtl="0" algn="l">
              <a:lnSpc>
                <a:spcPct val="90000"/>
              </a:lnSpc>
              <a:spcBef>
                <a:spcPts val="500"/>
              </a:spcBef>
              <a:spcAft>
                <a:spcPts val="0"/>
              </a:spcAft>
              <a:buClr>
                <a:schemeClr val="dk1"/>
              </a:buClr>
              <a:buSzPts val="2400"/>
              <a:buChar char="•"/>
            </a:pPr>
            <a:r>
              <a:rPr lang="en-US"/>
              <a:t>Default risk (i.e., credit risk)</a:t>
            </a:r>
            <a:endParaRPr/>
          </a:p>
          <a:p>
            <a:pPr indent="-228600" lvl="1" marL="685800" rtl="0" algn="l">
              <a:lnSpc>
                <a:spcPct val="90000"/>
              </a:lnSpc>
              <a:spcBef>
                <a:spcPts val="500"/>
              </a:spcBef>
              <a:spcAft>
                <a:spcPts val="0"/>
              </a:spcAft>
              <a:buClr>
                <a:schemeClr val="dk1"/>
              </a:buClr>
              <a:buSzPts val="2400"/>
              <a:buChar char="•"/>
            </a:pPr>
            <a:r>
              <a:rPr lang="en-US"/>
              <a:t>Foreign exchange risk and country (i.e., sovereign) risk</a:t>
            </a:r>
            <a:endParaRPr/>
          </a:p>
          <a:p>
            <a:pPr indent="-228600" lvl="1" marL="685800" rtl="0" algn="l">
              <a:lnSpc>
                <a:spcPct val="90000"/>
              </a:lnSpc>
              <a:spcBef>
                <a:spcPts val="500"/>
              </a:spcBef>
              <a:spcAft>
                <a:spcPts val="0"/>
              </a:spcAft>
              <a:buClr>
                <a:schemeClr val="dk1"/>
              </a:buClr>
              <a:buSzPts val="2400"/>
              <a:buChar char="•"/>
            </a:pPr>
            <a:r>
              <a:rPr lang="en-US"/>
              <a:t>Interest rate risk</a:t>
            </a:r>
            <a:endParaRPr/>
          </a:p>
          <a:p>
            <a:pPr indent="-228600" lvl="1" marL="685800" rtl="0" algn="l">
              <a:lnSpc>
                <a:spcPct val="90000"/>
              </a:lnSpc>
              <a:spcBef>
                <a:spcPts val="500"/>
              </a:spcBef>
              <a:spcAft>
                <a:spcPts val="0"/>
              </a:spcAft>
              <a:buClr>
                <a:schemeClr val="dk1"/>
              </a:buClr>
              <a:buSzPts val="2400"/>
              <a:buChar char="•"/>
            </a:pPr>
            <a:r>
              <a:rPr lang="en-US"/>
              <a:t>Market risk, or asset price risk</a:t>
            </a:r>
            <a:endParaRPr/>
          </a:p>
          <a:p>
            <a:pPr indent="-228600" lvl="1" marL="685800" rtl="0" algn="l">
              <a:lnSpc>
                <a:spcPct val="90000"/>
              </a:lnSpc>
              <a:spcBef>
                <a:spcPts val="500"/>
              </a:spcBef>
              <a:spcAft>
                <a:spcPts val="0"/>
              </a:spcAft>
              <a:buClr>
                <a:schemeClr val="dk1"/>
              </a:buClr>
              <a:buSzPts val="2400"/>
              <a:buChar char="•"/>
            </a:pPr>
            <a:r>
              <a:rPr lang="en-US"/>
              <a:t>Off-balance sheet risk</a:t>
            </a:r>
            <a:endParaRPr/>
          </a:p>
          <a:p>
            <a:pPr indent="-228600" lvl="1" marL="685800" rtl="0" algn="l">
              <a:lnSpc>
                <a:spcPct val="90000"/>
              </a:lnSpc>
              <a:spcBef>
                <a:spcPts val="500"/>
              </a:spcBef>
              <a:spcAft>
                <a:spcPts val="0"/>
              </a:spcAft>
              <a:buClr>
                <a:schemeClr val="dk1"/>
              </a:buClr>
              <a:buSzPts val="2400"/>
              <a:buChar char="•"/>
            </a:pPr>
            <a:r>
              <a:rPr lang="en-US"/>
              <a:t>Liquidity risk</a:t>
            </a:r>
            <a:endParaRPr/>
          </a:p>
          <a:p>
            <a:pPr indent="-228600" lvl="1" marL="685800" rtl="0" algn="l">
              <a:lnSpc>
                <a:spcPct val="90000"/>
              </a:lnSpc>
              <a:spcBef>
                <a:spcPts val="500"/>
              </a:spcBef>
              <a:spcAft>
                <a:spcPts val="0"/>
              </a:spcAft>
              <a:buClr>
                <a:schemeClr val="dk1"/>
              </a:buClr>
              <a:buSzPts val="2400"/>
              <a:buChar char="•"/>
            </a:pPr>
            <a:r>
              <a:rPr lang="en-US"/>
              <a:t>Technology and operational risk</a:t>
            </a:r>
            <a:endParaRPr/>
          </a:p>
          <a:p>
            <a:pPr indent="-228600" lvl="1" marL="685800" rtl="0" algn="l">
              <a:lnSpc>
                <a:spcPct val="90000"/>
              </a:lnSpc>
              <a:spcBef>
                <a:spcPts val="500"/>
              </a:spcBef>
              <a:spcAft>
                <a:spcPts val="0"/>
              </a:spcAft>
              <a:buClr>
                <a:schemeClr val="dk1"/>
              </a:buClr>
              <a:buSzPts val="2400"/>
              <a:buChar char="•"/>
            </a:pPr>
            <a:r>
              <a:rPr lang="en-US"/>
              <a:t>Insolvency risk</a:t>
            </a:r>
            <a:endParaRPr/>
          </a:p>
          <a:p>
            <a:pPr indent="-76200" lvl="1" marL="685800" rtl="0" algn="l">
              <a:lnSpc>
                <a:spcPct val="90000"/>
              </a:lnSpc>
              <a:spcBef>
                <a:spcPts val="500"/>
              </a:spcBef>
              <a:spcAft>
                <a:spcPts val="0"/>
              </a:spcAft>
              <a:buClr>
                <a:schemeClr val="dk1"/>
              </a:buClr>
              <a:buSzPts val="2400"/>
              <a:buNone/>
            </a:pPr>
            <a:r>
              <a:t/>
            </a:r>
            <a:endParaRPr/>
          </a:p>
          <a:p>
            <a:pPr indent="-76200" lvl="1" marL="685800" rtl="0" algn="l">
              <a:lnSpc>
                <a:spcPct val="90000"/>
              </a:lnSpc>
              <a:spcBef>
                <a:spcPts val="500"/>
              </a:spcBef>
              <a:spcAft>
                <a:spcPts val="0"/>
              </a:spcAft>
              <a:buClr>
                <a:schemeClr val="dk1"/>
              </a:buClr>
              <a:buSzPts val="2400"/>
              <a:buNone/>
            </a:pPr>
            <a:r>
              <a:t/>
            </a:r>
            <a:endParaRPr/>
          </a:p>
          <a:p>
            <a:pPr indent="-76200" lvl="1" marL="685800" rtl="0" algn="l">
              <a:lnSpc>
                <a:spcPct val="90000"/>
              </a:lnSpc>
              <a:spcBef>
                <a:spcPts val="500"/>
              </a:spcBef>
              <a:spcAft>
                <a:spcPts val="0"/>
              </a:spcAft>
              <a:buClr>
                <a:schemeClr val="dk1"/>
              </a:buClr>
              <a:buSzPts val="2400"/>
              <a:buNone/>
            </a:pPr>
            <a: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23"/>
          <p:cNvSpPr/>
          <p:nvPr/>
        </p:nvSpPr>
        <p:spPr>
          <a:xfrm>
            <a:off x="762000" y="647700"/>
            <a:ext cx="10734675" cy="55245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97" name="Google Shape;297;p23"/>
          <p:cNvSpPr txBox="1"/>
          <p:nvPr>
            <p:ph idx="4294967295"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500"/>
              <a:buFont typeface="Calibri"/>
              <a:buNone/>
            </a:pPr>
            <a:r>
              <a:rPr lang="en-US" sz="3500"/>
              <a:t>Regulation of Financial Institutions</a:t>
            </a:r>
            <a:endParaRPr/>
          </a:p>
        </p:txBody>
      </p:sp>
      <p:sp>
        <p:nvSpPr>
          <p:cNvPr id="298" name="Google Shape;298;p23"/>
          <p:cNvSpPr txBox="1"/>
          <p:nvPr>
            <p:ph idx="4294967295" type="body"/>
          </p:nvPr>
        </p:nvSpPr>
        <p:spPr>
          <a:xfrm>
            <a:off x="1981200" y="1719263"/>
            <a:ext cx="8148638" cy="4411662"/>
          </a:xfrm>
          <a:prstGeom prst="rect">
            <a:avLst/>
          </a:prstGeom>
          <a:solidFill>
            <a:schemeClr val="lt1"/>
          </a:solidFill>
          <a:ln cap="flat" cmpd="sng" w="31750">
            <a:solidFill>
              <a:srgbClr val="007FBE"/>
            </a:solidFill>
            <a:prstDash val="solid"/>
            <a:miter lim="800000"/>
            <a:headEnd len="sm" w="sm" type="none"/>
            <a:tailEnd len="sm" w="sm" type="none"/>
          </a:ln>
          <a:effectLst>
            <a:outerShdw rotWithShape="0" algn="ctr" dir="2700000" dist="107763">
              <a:schemeClr val="lt2"/>
            </a:outerShdw>
          </a:effectLst>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Failures of FIs can cause widespread panic and withdrawal runs on institutions</a:t>
            </a:r>
            <a:endParaRPr/>
          </a:p>
          <a:p>
            <a:pPr indent="-228600" lvl="1" marL="685800" rtl="0" algn="l">
              <a:lnSpc>
                <a:spcPct val="90000"/>
              </a:lnSpc>
              <a:spcBef>
                <a:spcPts val="500"/>
              </a:spcBef>
              <a:spcAft>
                <a:spcPts val="0"/>
              </a:spcAft>
              <a:buClr>
                <a:schemeClr val="dk1"/>
              </a:buClr>
              <a:buSzPts val="2400"/>
              <a:buChar char="•"/>
            </a:pPr>
            <a:r>
              <a:rPr lang="en-US"/>
              <a:t>The 2008 increase in the deposit cap (to $250,000 per person per bank) was intended to instill confidence in the banking system</a:t>
            </a:r>
            <a:endParaRPr/>
          </a:p>
          <a:p>
            <a:pPr indent="-228600" lvl="0" marL="228600" rtl="0" algn="l">
              <a:lnSpc>
                <a:spcPct val="90000"/>
              </a:lnSpc>
              <a:spcBef>
                <a:spcPts val="1000"/>
              </a:spcBef>
              <a:spcAft>
                <a:spcPts val="0"/>
              </a:spcAft>
              <a:buClr>
                <a:schemeClr val="dk1"/>
              </a:buClr>
              <a:buSzPts val="2800"/>
              <a:buChar char="•"/>
            </a:pPr>
            <a:r>
              <a:rPr lang="en-US"/>
              <a:t>FIs are regulated to prevent market failures, as well as associated costs on the economy and society at large</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sp>
        <p:nvSpPr>
          <p:cNvPr id="304" name="Google Shape;304;p24"/>
          <p:cNvSpPr/>
          <p:nvPr/>
        </p:nvSpPr>
        <p:spPr>
          <a:xfrm>
            <a:off x="762000" y="647700"/>
            <a:ext cx="10734675" cy="55245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05" name="Google Shape;305;p24"/>
          <p:cNvSpPr txBox="1"/>
          <p:nvPr>
            <p:ph idx="4294967295"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500"/>
              <a:buFont typeface="Calibri"/>
              <a:buNone/>
            </a:pPr>
            <a:r>
              <a:rPr lang="en-US" sz="3500"/>
              <a:t>Trends in the United States</a:t>
            </a:r>
            <a:endParaRPr/>
          </a:p>
        </p:txBody>
      </p:sp>
      <p:sp>
        <p:nvSpPr>
          <p:cNvPr id="306" name="Google Shape;306;p24"/>
          <p:cNvSpPr txBox="1"/>
          <p:nvPr>
            <p:ph idx="4294967295" type="body"/>
          </p:nvPr>
        </p:nvSpPr>
        <p:spPr>
          <a:xfrm>
            <a:off x="1981200" y="1719263"/>
            <a:ext cx="8148638" cy="4529137"/>
          </a:xfrm>
          <a:prstGeom prst="rect">
            <a:avLst/>
          </a:prstGeom>
          <a:solidFill>
            <a:schemeClr val="lt1"/>
          </a:solidFill>
          <a:ln cap="flat" cmpd="sng" w="31750">
            <a:solidFill>
              <a:srgbClr val="007FBE"/>
            </a:solidFill>
            <a:prstDash val="solid"/>
            <a:miter lim="800000"/>
            <a:headEnd len="sm" w="sm" type="none"/>
            <a:tailEnd len="sm" w="sm" type="none"/>
          </a:ln>
          <a:effectLst>
            <a:outerShdw rotWithShape="0" algn="ctr" dir="2700000" dist="107763">
              <a:schemeClr val="lt2"/>
            </a:outerShdw>
          </a:effectLst>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The following trends are evident in the U.S. between 1948-2019:</a:t>
            </a:r>
            <a:endParaRPr/>
          </a:p>
          <a:p>
            <a:pPr indent="-228600" lvl="1" marL="685800" rtl="0" algn="l">
              <a:lnSpc>
                <a:spcPct val="90000"/>
              </a:lnSpc>
              <a:spcBef>
                <a:spcPts val="500"/>
              </a:spcBef>
              <a:spcAft>
                <a:spcPts val="0"/>
              </a:spcAft>
              <a:buClr>
                <a:schemeClr val="dk1"/>
              </a:buClr>
              <a:buSzPts val="2400"/>
              <a:buChar char="•"/>
            </a:pPr>
            <a:r>
              <a:rPr lang="en-US"/>
              <a:t>Share of depository institutions declined from 62.7% to 30.9% </a:t>
            </a:r>
            <a:endParaRPr/>
          </a:p>
          <a:p>
            <a:pPr indent="-228600" lvl="1" marL="685800" rtl="0" algn="l">
              <a:lnSpc>
                <a:spcPct val="90000"/>
              </a:lnSpc>
              <a:spcBef>
                <a:spcPts val="500"/>
              </a:spcBef>
              <a:spcAft>
                <a:spcPts val="0"/>
              </a:spcAft>
              <a:buClr>
                <a:schemeClr val="dk1"/>
              </a:buClr>
              <a:buSzPts val="2400"/>
              <a:buChar char="•"/>
            </a:pPr>
            <a:r>
              <a:rPr lang="en-US"/>
              <a:t>Insurance companies also witnessed a decline in their share, from 23.4% to 13.8%</a:t>
            </a:r>
            <a:endParaRPr/>
          </a:p>
          <a:p>
            <a:pPr indent="-228600" lvl="1" marL="685800" rtl="0" algn="l">
              <a:lnSpc>
                <a:spcPct val="90000"/>
              </a:lnSpc>
              <a:spcBef>
                <a:spcPts val="500"/>
              </a:spcBef>
              <a:spcAft>
                <a:spcPts val="0"/>
              </a:spcAft>
              <a:buClr>
                <a:schemeClr val="dk1"/>
              </a:buClr>
              <a:buSzPts val="2400"/>
              <a:buChar char="•"/>
            </a:pPr>
            <a:r>
              <a:rPr lang="en-US"/>
              <a:t>Investment companies increased their share from 1.1% to 31.0%, while pension funds increased from 9.1% to 13.2%</a:t>
            </a:r>
            <a:endParaRPr/>
          </a:p>
          <a:p>
            <a:pPr indent="-228600" lvl="1" marL="685800" rtl="0" algn="l">
              <a:lnSpc>
                <a:spcPct val="90000"/>
              </a:lnSpc>
              <a:spcBef>
                <a:spcPts val="500"/>
              </a:spcBef>
              <a:spcAft>
                <a:spcPts val="0"/>
              </a:spcAft>
              <a:buClr>
                <a:schemeClr val="dk1"/>
              </a:buClr>
              <a:buSzPts val="2400"/>
              <a:buChar char="•"/>
            </a:pPr>
            <a:r>
              <a:rPr lang="en-US"/>
              <a:t> Overall assets increased from $0.27t to $75.21t</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25"/>
          <p:cNvSpPr/>
          <p:nvPr/>
        </p:nvSpPr>
        <p:spPr>
          <a:xfrm>
            <a:off x="762000" y="647700"/>
            <a:ext cx="10734675" cy="55245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13" name="Google Shape;313;p25"/>
          <p:cNvSpPr txBox="1"/>
          <p:nvPr>
            <p:ph idx="4294967295"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500"/>
              <a:buFont typeface="Calibri"/>
              <a:buNone/>
            </a:pPr>
            <a:r>
              <a:rPr lang="en-US" sz="3500"/>
              <a:t>Trends in the United States (Continued)</a:t>
            </a:r>
            <a:endParaRPr/>
          </a:p>
        </p:txBody>
      </p:sp>
      <p:sp>
        <p:nvSpPr>
          <p:cNvPr id="314" name="Google Shape;314;p25"/>
          <p:cNvSpPr txBox="1"/>
          <p:nvPr>
            <p:ph idx="4294967295" type="body"/>
          </p:nvPr>
        </p:nvSpPr>
        <p:spPr>
          <a:xfrm>
            <a:off x="1981200" y="1643062"/>
            <a:ext cx="8148638" cy="4833938"/>
          </a:xfrm>
          <a:prstGeom prst="rect">
            <a:avLst/>
          </a:prstGeom>
          <a:solidFill>
            <a:schemeClr val="lt1"/>
          </a:solidFill>
          <a:ln cap="flat" cmpd="sng" w="31750">
            <a:solidFill>
              <a:srgbClr val="007FBE"/>
            </a:solidFill>
            <a:prstDash val="solid"/>
            <a:miter lim="800000"/>
            <a:headEnd len="sm" w="sm" type="none"/>
            <a:tailEnd len="sm" w="sm" type="none"/>
          </a:ln>
          <a:effectLst>
            <a:outerShdw rotWithShape="0" algn="ctr" dir="2700000" dist="107763">
              <a:schemeClr val="lt2"/>
            </a:outerShdw>
          </a:effectLst>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Rise of financial services holding companies</a:t>
            </a:r>
            <a:endParaRPr/>
          </a:p>
          <a:p>
            <a:pPr indent="-228600" lvl="1" marL="685800" rtl="0" algn="l">
              <a:lnSpc>
                <a:spcPct val="90000"/>
              </a:lnSpc>
              <a:spcBef>
                <a:spcPts val="500"/>
              </a:spcBef>
              <a:spcAft>
                <a:spcPts val="0"/>
              </a:spcAft>
              <a:buClr>
                <a:schemeClr val="dk1"/>
              </a:buClr>
              <a:buSzPts val="2500"/>
              <a:buChar char="•"/>
            </a:pPr>
            <a:r>
              <a:rPr lang="en-US" sz="2500"/>
              <a:t>Savers increasingly prefer investments that closely mimic diversified investments in the direct securities markets over the transformed financial claims offered by traditional FIs</a:t>
            </a:r>
            <a:endParaRPr/>
          </a:p>
          <a:p>
            <a:pPr indent="-228600" lvl="0" marL="228600" rtl="0" algn="l">
              <a:lnSpc>
                <a:spcPct val="90000"/>
              </a:lnSpc>
              <a:spcBef>
                <a:spcPts val="1000"/>
              </a:spcBef>
              <a:spcAft>
                <a:spcPts val="0"/>
              </a:spcAft>
              <a:buClr>
                <a:schemeClr val="dk1"/>
              </a:buClr>
              <a:buSzPts val="2800"/>
              <a:buChar char="•"/>
            </a:pPr>
            <a:r>
              <a:rPr lang="en-US"/>
              <a:t>Shift away from risk measurement and management and the financial crisis</a:t>
            </a:r>
            <a:endParaRPr/>
          </a:p>
          <a:p>
            <a:pPr indent="-228600" lvl="1" marL="685800" rtl="0" algn="l">
              <a:lnSpc>
                <a:spcPct val="90000"/>
              </a:lnSpc>
              <a:spcBef>
                <a:spcPts val="500"/>
              </a:spcBef>
              <a:spcAft>
                <a:spcPts val="0"/>
              </a:spcAft>
              <a:buClr>
                <a:schemeClr val="dk1"/>
              </a:buClr>
              <a:buSzPts val="2500"/>
              <a:buChar char="•"/>
            </a:pPr>
            <a:r>
              <a:rPr lang="en-US" sz="2500"/>
              <a:t>Under the traditional originate-and-hold banking model, banks may have been reluctant to so aggressively pursue low-credit-quality borrowers for fear of default</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p26"/>
          <p:cNvSpPr/>
          <p:nvPr/>
        </p:nvSpPr>
        <p:spPr>
          <a:xfrm>
            <a:off x="762000" y="647700"/>
            <a:ext cx="10734675" cy="55245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21" name="Google Shape;321;p26"/>
          <p:cNvSpPr txBox="1"/>
          <p:nvPr>
            <p:ph idx="4294967295"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500"/>
              <a:buFont typeface="Calibri"/>
              <a:buNone/>
            </a:pPr>
            <a:r>
              <a:rPr lang="en-US" sz="3500"/>
              <a:t>Enterprise Risk Management</a:t>
            </a:r>
            <a:endParaRPr/>
          </a:p>
        </p:txBody>
      </p:sp>
      <p:sp>
        <p:nvSpPr>
          <p:cNvPr id="322" name="Google Shape;322;p26"/>
          <p:cNvSpPr txBox="1"/>
          <p:nvPr>
            <p:ph idx="4294967295" type="body"/>
          </p:nvPr>
        </p:nvSpPr>
        <p:spPr>
          <a:xfrm>
            <a:off x="1905000" y="1752600"/>
            <a:ext cx="8382000" cy="4800600"/>
          </a:xfrm>
          <a:prstGeom prst="rect">
            <a:avLst/>
          </a:prstGeom>
          <a:solidFill>
            <a:schemeClr val="lt1"/>
          </a:solidFill>
          <a:ln cap="flat" cmpd="sng" w="31750">
            <a:solidFill>
              <a:srgbClr val="007FBE"/>
            </a:solidFill>
            <a:prstDash val="solid"/>
            <a:miter lim="800000"/>
            <a:headEnd len="sm" w="sm" type="none"/>
            <a:tailEnd len="sm" w="sm" type="none"/>
          </a:ln>
          <a:effectLst>
            <a:outerShdw rotWithShape="0" algn="ctr" dir="2700000" dist="107763">
              <a:schemeClr val="lt2"/>
            </a:outerShdw>
          </a:effectLst>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b="1" lang="en-US"/>
              <a:t>Enterprise risk management</a:t>
            </a:r>
            <a:endParaRPr/>
          </a:p>
          <a:p>
            <a:pPr indent="-228600" lvl="1" marL="685800" rtl="0" algn="l">
              <a:lnSpc>
                <a:spcPct val="90000"/>
              </a:lnSpc>
              <a:spcBef>
                <a:spcPts val="500"/>
              </a:spcBef>
              <a:spcAft>
                <a:spcPts val="0"/>
              </a:spcAft>
              <a:buClr>
                <a:schemeClr val="dk1"/>
              </a:buClr>
              <a:buSzPts val="2500"/>
              <a:buChar char="•"/>
            </a:pPr>
            <a:r>
              <a:rPr lang="en-US" sz="2500"/>
              <a:t>Recognizes the importance of managing the combined impact of the full spectrum of risks as an interrelated risk portfolio</a:t>
            </a:r>
            <a:endParaRPr/>
          </a:p>
          <a:p>
            <a:pPr indent="-228600" lvl="1" marL="685800" rtl="0" algn="l">
              <a:lnSpc>
                <a:spcPct val="90000"/>
              </a:lnSpc>
              <a:spcBef>
                <a:spcPts val="500"/>
              </a:spcBef>
              <a:spcAft>
                <a:spcPts val="0"/>
              </a:spcAft>
              <a:buClr>
                <a:schemeClr val="dk1"/>
              </a:buClr>
              <a:buSzPts val="2400"/>
              <a:buChar char="•"/>
            </a:pPr>
            <a:r>
              <a:rPr lang="en-US"/>
              <a:t>Seeks to embed risk management as a component in all critical decisions throughout FI</a:t>
            </a:r>
            <a:endParaRPr/>
          </a:p>
          <a:p>
            <a:pPr indent="-228600" lvl="1" marL="685800" rtl="0" algn="l">
              <a:lnSpc>
                <a:spcPct val="90000"/>
              </a:lnSpc>
              <a:spcBef>
                <a:spcPts val="500"/>
              </a:spcBef>
              <a:spcAft>
                <a:spcPts val="0"/>
              </a:spcAft>
              <a:buClr>
                <a:schemeClr val="dk1"/>
              </a:buClr>
              <a:buSzPts val="2400"/>
              <a:buChar char="•"/>
            </a:pPr>
            <a:r>
              <a:rPr lang="en-US"/>
              <a:t>Popularity rose as a result of the failure of advanced risk measurement and management systems to detect exposures that led to the financial crisis</a:t>
            </a:r>
            <a:endParaRPr/>
          </a:p>
          <a:p>
            <a:pPr indent="-228600" lvl="1" marL="685800" rtl="0" algn="l">
              <a:lnSpc>
                <a:spcPct val="90000"/>
              </a:lnSpc>
              <a:spcBef>
                <a:spcPts val="500"/>
              </a:spcBef>
              <a:spcAft>
                <a:spcPts val="0"/>
              </a:spcAft>
              <a:buClr>
                <a:schemeClr val="dk1"/>
              </a:buClr>
              <a:buSzPts val="2400"/>
              <a:buChar char="•"/>
            </a:pPr>
            <a:r>
              <a:rPr lang="en-US"/>
              <a:t>Stresses importance of building strong risk culture </a:t>
            </a:r>
            <a:endParaRPr/>
          </a:p>
          <a:p>
            <a:pPr indent="-63500" lvl="0" marL="228600" rtl="0" algn="l">
              <a:lnSpc>
                <a:spcPct val="90000"/>
              </a:lnSpc>
              <a:spcBef>
                <a:spcPts val="1000"/>
              </a:spcBef>
              <a:spcAft>
                <a:spcPts val="0"/>
              </a:spcAft>
              <a:buClr>
                <a:schemeClr val="dk1"/>
              </a:buClr>
              <a:buSzPts val="2600"/>
              <a:buNone/>
            </a:pPr>
            <a:r>
              <a:t/>
            </a:r>
            <a:endParaRPr sz="2600"/>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7" name="Shape 327"/>
        <p:cNvGrpSpPr/>
        <p:nvPr/>
      </p:nvGrpSpPr>
      <p:grpSpPr>
        <a:xfrm>
          <a:off x="0" y="0"/>
          <a:ext cx="0" cy="0"/>
          <a:chOff x="0" y="0"/>
          <a:chExt cx="0" cy="0"/>
        </a:xfrm>
      </p:grpSpPr>
      <p:sp>
        <p:nvSpPr>
          <p:cNvPr id="328" name="Google Shape;328;p27"/>
          <p:cNvSpPr/>
          <p:nvPr/>
        </p:nvSpPr>
        <p:spPr>
          <a:xfrm>
            <a:off x="762000" y="647700"/>
            <a:ext cx="10734675" cy="55245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29" name="Google Shape;329;p27"/>
          <p:cNvSpPr txBox="1"/>
          <p:nvPr>
            <p:ph idx="4294967295"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500"/>
              <a:buFont typeface="Calibri"/>
              <a:buNone/>
            </a:pPr>
            <a:r>
              <a:rPr lang="en-US" sz="3500"/>
              <a:t>Fintech</a:t>
            </a:r>
            <a:endParaRPr/>
          </a:p>
        </p:txBody>
      </p:sp>
      <p:sp>
        <p:nvSpPr>
          <p:cNvPr id="330" name="Google Shape;330;p27"/>
          <p:cNvSpPr txBox="1"/>
          <p:nvPr>
            <p:ph idx="4294967295" type="body"/>
          </p:nvPr>
        </p:nvSpPr>
        <p:spPr>
          <a:xfrm>
            <a:off x="1981200" y="1719262"/>
            <a:ext cx="8148638" cy="4833938"/>
          </a:xfrm>
          <a:prstGeom prst="rect">
            <a:avLst/>
          </a:prstGeom>
          <a:solidFill>
            <a:schemeClr val="lt1"/>
          </a:solidFill>
          <a:ln cap="flat" cmpd="sng" w="31750">
            <a:solidFill>
              <a:srgbClr val="007FBE"/>
            </a:solidFill>
            <a:prstDash val="solid"/>
            <a:miter lim="800000"/>
            <a:headEnd len="sm" w="sm" type="none"/>
            <a:tailEnd len="sm" w="sm" type="none"/>
          </a:ln>
          <a:effectLst>
            <a:outerShdw rotWithShape="0" algn="ctr" dir="2700000" dist="107763">
              <a:schemeClr val="lt2"/>
            </a:outerShdw>
          </a:effectLst>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Financial technology, or fintech, refers to the use of technology to deliver financial solutions in a manner that competes with traditional financial methods</a:t>
            </a:r>
            <a:endParaRPr/>
          </a:p>
          <a:p>
            <a:pPr indent="-228600" lvl="1" marL="685800" rtl="0" algn="l">
              <a:lnSpc>
                <a:spcPct val="90000"/>
              </a:lnSpc>
              <a:spcBef>
                <a:spcPts val="500"/>
              </a:spcBef>
              <a:spcAft>
                <a:spcPts val="0"/>
              </a:spcAft>
              <a:buClr>
                <a:schemeClr val="dk1"/>
              </a:buClr>
              <a:buSzPts val="2400"/>
              <a:buChar char="•"/>
            </a:pPr>
            <a:r>
              <a:rPr lang="en-US"/>
              <a:t>Includes services such as cryptocurrencies (e.g., bitcoin) and blockchain</a:t>
            </a:r>
            <a:endParaRPr/>
          </a:p>
          <a:p>
            <a:pPr indent="-228600" lvl="1" marL="685800" rtl="0" algn="l">
              <a:lnSpc>
                <a:spcPct val="90000"/>
              </a:lnSpc>
              <a:spcBef>
                <a:spcPts val="500"/>
              </a:spcBef>
              <a:spcAft>
                <a:spcPts val="0"/>
              </a:spcAft>
              <a:buClr>
                <a:schemeClr val="dk1"/>
              </a:buClr>
              <a:buSzPts val="2400"/>
              <a:buChar char="•"/>
            </a:pPr>
            <a:r>
              <a:rPr lang="en-US"/>
              <a:t>Fintech risk involves the risk that fintech firms could disrupt business of financial services firms in the form of lost customers and lost revenue</a:t>
            </a:r>
            <a:endParaRPr/>
          </a:p>
          <a:p>
            <a:pPr indent="-228600" lvl="1" marL="685800" rtl="0" algn="l">
              <a:lnSpc>
                <a:spcPct val="90000"/>
              </a:lnSpc>
              <a:spcBef>
                <a:spcPts val="500"/>
              </a:spcBef>
              <a:spcAft>
                <a:spcPts val="0"/>
              </a:spcAft>
              <a:buClr>
                <a:schemeClr val="dk1"/>
              </a:buClr>
              <a:buSzPts val="2400"/>
              <a:buChar char="•"/>
            </a:pPr>
            <a:r>
              <a:rPr lang="en-US"/>
              <a:t>Supports models of peer-to-peer mass collaboration</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sp>
        <p:nvSpPr>
          <p:cNvPr id="336" name="Google Shape;336;p28"/>
          <p:cNvSpPr/>
          <p:nvPr/>
        </p:nvSpPr>
        <p:spPr>
          <a:xfrm>
            <a:off x="762000" y="647700"/>
            <a:ext cx="10734675" cy="55245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37" name="Google Shape;337;p28"/>
          <p:cNvSpPr txBox="1"/>
          <p:nvPr>
            <p:ph idx="4294967295"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500"/>
              <a:buFont typeface="Calibri"/>
              <a:buNone/>
            </a:pPr>
            <a:r>
              <a:rPr lang="en-US" sz="3500"/>
              <a:t>Globalization of Financial Markets and Institutions</a:t>
            </a:r>
            <a:endParaRPr/>
          </a:p>
        </p:txBody>
      </p:sp>
      <p:sp>
        <p:nvSpPr>
          <p:cNvPr id="338" name="Google Shape;338;p28"/>
          <p:cNvSpPr txBox="1"/>
          <p:nvPr>
            <p:ph idx="4294967295" type="body"/>
          </p:nvPr>
        </p:nvSpPr>
        <p:spPr>
          <a:xfrm>
            <a:off x="1981200" y="1719263"/>
            <a:ext cx="8148638" cy="4681537"/>
          </a:xfrm>
          <a:prstGeom prst="rect">
            <a:avLst/>
          </a:prstGeom>
          <a:solidFill>
            <a:schemeClr val="lt1"/>
          </a:solidFill>
          <a:ln cap="flat" cmpd="sng" w="31750">
            <a:solidFill>
              <a:srgbClr val="007FBE"/>
            </a:solidFill>
            <a:prstDash val="solid"/>
            <a:miter lim="800000"/>
            <a:headEnd len="sm" w="sm" type="none"/>
            <a:tailEnd len="sm" w="sm" type="none"/>
          </a:ln>
          <a:effectLst>
            <a:outerShdw rotWithShape="0" algn="ctr" dir="2700000" dist="107763">
              <a:schemeClr val="lt2"/>
            </a:outerShdw>
          </a:effectLst>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U.S. markets are the world’s largest, but international markets have seen rapid growth in recent years as a result of various factors:</a:t>
            </a:r>
            <a:endParaRPr/>
          </a:p>
          <a:p>
            <a:pPr indent="-457200" lvl="1" marL="801687" rtl="0" algn="l">
              <a:lnSpc>
                <a:spcPct val="90000"/>
              </a:lnSpc>
              <a:spcBef>
                <a:spcPts val="500"/>
              </a:spcBef>
              <a:spcAft>
                <a:spcPts val="0"/>
              </a:spcAft>
              <a:buClr>
                <a:schemeClr val="dk1"/>
              </a:buClr>
              <a:buSzPts val="2400"/>
              <a:buFont typeface="Calibri"/>
              <a:buAutoNum type="arabicPeriod"/>
            </a:pPr>
            <a:r>
              <a:rPr lang="en-US"/>
              <a:t>Pool of savings in foreign countries has increased</a:t>
            </a:r>
            <a:endParaRPr/>
          </a:p>
          <a:p>
            <a:pPr indent="-457200" lvl="1" marL="801687" rtl="0" algn="l">
              <a:lnSpc>
                <a:spcPct val="90000"/>
              </a:lnSpc>
              <a:spcBef>
                <a:spcPts val="500"/>
              </a:spcBef>
              <a:spcAft>
                <a:spcPts val="0"/>
              </a:spcAft>
              <a:buClr>
                <a:schemeClr val="dk1"/>
              </a:buClr>
              <a:buSzPts val="2400"/>
              <a:buFont typeface="Calibri"/>
              <a:buAutoNum type="arabicPeriod"/>
            </a:pPr>
            <a:r>
              <a:rPr lang="en-US"/>
              <a:t>International investors have turned to U.S. and other markets to expand their investment opportunities</a:t>
            </a:r>
            <a:endParaRPr/>
          </a:p>
          <a:p>
            <a:pPr indent="-457200" lvl="1" marL="801687" rtl="0" algn="l">
              <a:lnSpc>
                <a:spcPct val="90000"/>
              </a:lnSpc>
              <a:spcBef>
                <a:spcPts val="500"/>
              </a:spcBef>
              <a:spcAft>
                <a:spcPts val="0"/>
              </a:spcAft>
              <a:buClr>
                <a:schemeClr val="dk1"/>
              </a:buClr>
              <a:buSzPts val="2400"/>
              <a:buFont typeface="Calibri"/>
              <a:buAutoNum type="arabicPeriod"/>
            </a:pPr>
            <a:r>
              <a:rPr lang="en-US"/>
              <a:t>Information on foreign investments and markets is now more accessible and thorough</a:t>
            </a:r>
            <a:endParaRPr/>
          </a:p>
          <a:p>
            <a:pPr indent="-457200" lvl="1" marL="801687" rtl="0" algn="l">
              <a:lnSpc>
                <a:spcPct val="90000"/>
              </a:lnSpc>
              <a:spcBef>
                <a:spcPts val="500"/>
              </a:spcBef>
              <a:spcAft>
                <a:spcPts val="0"/>
              </a:spcAft>
              <a:buClr>
                <a:schemeClr val="dk1"/>
              </a:buClr>
              <a:buSzPts val="2400"/>
              <a:buFont typeface="Calibri"/>
              <a:buAutoNum type="arabicPeriod"/>
            </a:pPr>
            <a:r>
              <a:rPr lang="en-US"/>
              <a:t>Some U.S. FIs offer their customers opportunities to invest in foreign securities and emerging markets at relatively low transaction costs</a:t>
            </a:r>
            <a:endParaRPr/>
          </a:p>
          <a:p>
            <a:pPr indent="-304800" lvl="1" marL="801687" rtl="0" algn="l">
              <a:lnSpc>
                <a:spcPct val="90000"/>
              </a:lnSpc>
              <a:spcBef>
                <a:spcPts val="500"/>
              </a:spcBef>
              <a:spcAft>
                <a:spcPts val="0"/>
              </a:spcAft>
              <a:buClr>
                <a:schemeClr val="dk1"/>
              </a:buClr>
              <a:buSzPts val="2400"/>
              <a:buFont typeface="Calibri"/>
              <a:buNone/>
            </a:pPr>
            <a:r>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sp>
        <p:nvSpPr>
          <p:cNvPr id="344" name="Google Shape;344;p29"/>
          <p:cNvSpPr/>
          <p:nvPr/>
        </p:nvSpPr>
        <p:spPr>
          <a:xfrm>
            <a:off x="762000" y="365125"/>
            <a:ext cx="10734675" cy="580707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45" name="Google Shape;345;p29"/>
          <p:cNvSpPr txBox="1"/>
          <p:nvPr>
            <p:ph idx="4294967295"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500"/>
              <a:buFont typeface="Calibri"/>
              <a:buNone/>
            </a:pPr>
            <a:r>
              <a:rPr lang="en-US" sz="3500"/>
              <a:t>Globalization of Financial Markets and Institutions (Continued)</a:t>
            </a:r>
            <a:endParaRPr/>
          </a:p>
        </p:txBody>
      </p:sp>
      <p:sp>
        <p:nvSpPr>
          <p:cNvPr id="346" name="Google Shape;346;p29"/>
          <p:cNvSpPr txBox="1"/>
          <p:nvPr>
            <p:ph idx="4294967295" type="body"/>
          </p:nvPr>
        </p:nvSpPr>
        <p:spPr>
          <a:xfrm>
            <a:off x="1981200" y="1719263"/>
            <a:ext cx="8305800" cy="4681537"/>
          </a:xfrm>
          <a:prstGeom prst="rect">
            <a:avLst/>
          </a:prstGeom>
          <a:solidFill>
            <a:schemeClr val="lt1"/>
          </a:solidFill>
          <a:ln cap="flat" cmpd="sng" w="31750">
            <a:solidFill>
              <a:srgbClr val="007FBE"/>
            </a:solidFill>
            <a:prstDash val="solid"/>
            <a:miter lim="800000"/>
            <a:headEnd len="sm" w="sm" type="none"/>
            <a:tailEnd len="sm" w="sm" type="none"/>
          </a:ln>
          <a:effectLst>
            <a:outerShdw rotWithShape="0" algn="ctr" dir="2700000" dist="107763">
              <a:schemeClr val="lt2"/>
            </a:outerShdw>
          </a:effectLst>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U.S. markets are the world’s largest, but international markets have seen rapid growth in recent years as a result of various factors:</a:t>
            </a:r>
            <a:endParaRPr/>
          </a:p>
          <a:p>
            <a:pPr indent="-457200" lvl="1" marL="801687" rtl="0" algn="l">
              <a:lnSpc>
                <a:spcPct val="90000"/>
              </a:lnSpc>
              <a:spcBef>
                <a:spcPts val="500"/>
              </a:spcBef>
              <a:spcAft>
                <a:spcPts val="0"/>
              </a:spcAft>
              <a:buClr>
                <a:schemeClr val="dk1"/>
              </a:buClr>
              <a:buSzPts val="2400"/>
              <a:buFont typeface="Calibri"/>
              <a:buAutoNum type="arabicPeriod" startAt="5"/>
            </a:pPr>
            <a:r>
              <a:rPr lang="en-US"/>
              <a:t>The euro is having a notable impact on the global financial system</a:t>
            </a:r>
            <a:endParaRPr/>
          </a:p>
          <a:p>
            <a:pPr indent="-457200" lvl="1" marL="801687" rtl="0" algn="l">
              <a:lnSpc>
                <a:spcPct val="90000"/>
              </a:lnSpc>
              <a:spcBef>
                <a:spcPts val="500"/>
              </a:spcBef>
              <a:spcAft>
                <a:spcPts val="0"/>
              </a:spcAft>
              <a:buClr>
                <a:schemeClr val="dk1"/>
              </a:buClr>
              <a:buSzPts val="2400"/>
              <a:buFont typeface="Calibri"/>
              <a:buAutoNum type="arabicPeriod" startAt="5"/>
            </a:pPr>
            <a:r>
              <a:rPr lang="en-US"/>
              <a:t>Economic growth in Pacific Basin countries, China, and other emerging countries has resulted in significant growth in their stock markets</a:t>
            </a:r>
            <a:endParaRPr/>
          </a:p>
          <a:p>
            <a:pPr indent="-457200" lvl="1" marL="801687" rtl="0" algn="l">
              <a:lnSpc>
                <a:spcPct val="90000"/>
              </a:lnSpc>
              <a:spcBef>
                <a:spcPts val="500"/>
              </a:spcBef>
              <a:spcAft>
                <a:spcPts val="0"/>
              </a:spcAft>
              <a:buClr>
                <a:schemeClr val="dk1"/>
              </a:buClr>
              <a:buSzPts val="2400"/>
              <a:buFont typeface="Calibri"/>
              <a:buAutoNum type="arabicPeriod" startAt="5"/>
            </a:pPr>
            <a:r>
              <a:rPr lang="en-US"/>
              <a:t>Deregulation in many foreign countries has allowed international investors greater access and allowed the deregulating countries to expand their investor base</a:t>
            </a:r>
            <a:endParaRPr/>
          </a:p>
          <a:p>
            <a:pPr indent="-304800" lvl="1" marL="801687" rtl="0" algn="l">
              <a:lnSpc>
                <a:spcPct val="90000"/>
              </a:lnSpc>
              <a:spcBef>
                <a:spcPts val="500"/>
              </a:spcBef>
              <a:spcAft>
                <a:spcPts val="0"/>
              </a:spcAft>
              <a:buClr>
                <a:schemeClr val="dk1"/>
              </a:buClr>
              <a:buSzPts val="2400"/>
              <a:buFont typeface="Calibri"/>
              <a:buNone/>
            </a:pPr>
            <a:r>
              <a:t/>
            </a:r>
            <a:endParaRPr/>
          </a:p>
          <a:p>
            <a:pPr indent="-304800" lvl="1" marL="801687" rtl="0" algn="l">
              <a:lnSpc>
                <a:spcPct val="90000"/>
              </a:lnSpc>
              <a:spcBef>
                <a:spcPts val="500"/>
              </a:spcBef>
              <a:spcAft>
                <a:spcPts val="0"/>
              </a:spcAft>
              <a:buClr>
                <a:schemeClr val="dk1"/>
              </a:buClr>
              <a:buSzPts val="2400"/>
              <a:buFont typeface="Calibri"/>
              <a:buNone/>
            </a:pPr>
            <a:r>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sp>
        <p:nvSpPr>
          <p:cNvPr id="352" name="Google Shape;352;p30"/>
          <p:cNvSpPr/>
          <p:nvPr/>
        </p:nvSpPr>
        <p:spPr>
          <a:xfrm>
            <a:off x="762000" y="365125"/>
            <a:ext cx="10734675" cy="580707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53" name="Google Shape;353;p30"/>
          <p:cNvSpPr txBox="1"/>
          <p:nvPr>
            <p:ph idx="4294967295"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500"/>
              <a:buFont typeface="Calibri"/>
              <a:buNone/>
            </a:pPr>
            <a:r>
              <a:rPr lang="en-US" sz="3500"/>
              <a:t>The Dow Jones Industrial Average, October 2007 – January 2010</a:t>
            </a:r>
            <a:endParaRPr/>
          </a:p>
        </p:txBody>
      </p:sp>
      <p:pic>
        <p:nvPicPr>
          <p:cNvPr id="354" name="Google Shape;354;p30"/>
          <p:cNvPicPr preferRelativeResize="0"/>
          <p:nvPr/>
        </p:nvPicPr>
        <p:blipFill rotWithShape="1">
          <a:blip r:embed="rId3">
            <a:alphaModFix/>
          </a:blip>
          <a:srcRect b="0" l="0" r="0" t="0"/>
          <a:stretch/>
        </p:blipFill>
        <p:spPr>
          <a:xfrm>
            <a:off x="1876425" y="1866107"/>
            <a:ext cx="8439150" cy="4238625"/>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sp>
        <p:nvSpPr>
          <p:cNvPr id="360" name="Google Shape;360;p31"/>
          <p:cNvSpPr/>
          <p:nvPr/>
        </p:nvSpPr>
        <p:spPr>
          <a:xfrm>
            <a:off x="762000" y="647700"/>
            <a:ext cx="10734675" cy="55245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61" name="Google Shape;361;p31"/>
          <p:cNvSpPr txBox="1"/>
          <p:nvPr>
            <p:ph idx="4294967295"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500"/>
              <a:buFont typeface="Calibri"/>
              <a:buNone/>
            </a:pPr>
            <a:r>
              <a:rPr lang="en-US" sz="3500"/>
              <a:t>Overnight LIBOR, 2001-2010</a:t>
            </a:r>
            <a:endParaRPr/>
          </a:p>
        </p:txBody>
      </p:sp>
      <p:pic>
        <p:nvPicPr>
          <p:cNvPr id="362" name="Google Shape;362;p31"/>
          <p:cNvPicPr preferRelativeResize="0"/>
          <p:nvPr/>
        </p:nvPicPr>
        <p:blipFill rotWithShape="1">
          <a:blip r:embed="rId3">
            <a:alphaModFix/>
          </a:blip>
          <a:srcRect b="0" l="0" r="0" t="0"/>
          <a:stretch/>
        </p:blipFill>
        <p:spPr>
          <a:xfrm>
            <a:off x="1772194" y="2057400"/>
            <a:ext cx="8647612" cy="3552825"/>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7" name="Shape 367"/>
        <p:cNvGrpSpPr/>
        <p:nvPr/>
      </p:nvGrpSpPr>
      <p:grpSpPr>
        <a:xfrm>
          <a:off x="0" y="0"/>
          <a:ext cx="0" cy="0"/>
          <a:chOff x="0" y="0"/>
          <a:chExt cx="0" cy="0"/>
        </a:xfrm>
      </p:grpSpPr>
      <p:pic>
        <p:nvPicPr>
          <p:cNvPr id="368" name="Google Shape;368;p32"/>
          <p:cNvPicPr preferRelativeResize="0"/>
          <p:nvPr/>
        </p:nvPicPr>
        <p:blipFill rotWithShape="1">
          <a:blip r:embed="rId3">
            <a:alphaModFix/>
          </a:blip>
          <a:srcRect b="0" l="0" r="0" t="0"/>
          <a:stretch/>
        </p:blipFill>
        <p:spPr>
          <a:xfrm>
            <a:off x="9576180" y="6168740"/>
            <a:ext cx="2279266" cy="384052"/>
          </a:xfrm>
          <a:prstGeom prst="rect">
            <a:avLst/>
          </a:prstGeom>
          <a:noFill/>
          <a:ln>
            <a:noFill/>
          </a:ln>
        </p:spPr>
      </p:pic>
      <p:pic>
        <p:nvPicPr>
          <p:cNvPr id="369" name="Google Shape;369;p32"/>
          <p:cNvPicPr preferRelativeResize="0"/>
          <p:nvPr/>
        </p:nvPicPr>
        <p:blipFill rotWithShape="1">
          <a:blip r:embed="rId4">
            <a:alphaModFix/>
          </a:blip>
          <a:srcRect b="0" l="0" r="0" t="0"/>
          <a:stretch/>
        </p:blipFill>
        <p:spPr>
          <a:xfrm>
            <a:off x="367466" y="485415"/>
            <a:ext cx="2758843" cy="753090"/>
          </a:xfrm>
          <a:prstGeom prst="rect">
            <a:avLst/>
          </a:prstGeom>
          <a:noFill/>
          <a:ln>
            <a:noFill/>
          </a:ln>
        </p:spPr>
      </p:pic>
      <p:pic>
        <p:nvPicPr>
          <p:cNvPr id="370" name="Google Shape;370;p32"/>
          <p:cNvPicPr preferRelativeResize="0"/>
          <p:nvPr/>
        </p:nvPicPr>
        <p:blipFill rotWithShape="1">
          <a:blip r:embed="rId5">
            <a:alphaModFix/>
          </a:blip>
          <a:srcRect b="0" l="0" r="0" t="0"/>
          <a:stretch/>
        </p:blipFill>
        <p:spPr>
          <a:xfrm>
            <a:off x="9497088" y="87721"/>
            <a:ext cx="2383737" cy="1125123"/>
          </a:xfrm>
          <a:prstGeom prst="rect">
            <a:avLst/>
          </a:prstGeom>
          <a:noFill/>
          <a:ln>
            <a:noFill/>
          </a:ln>
        </p:spPr>
      </p:pic>
      <p:sp>
        <p:nvSpPr>
          <p:cNvPr id="371" name="Google Shape;371;p32"/>
          <p:cNvSpPr txBox="1"/>
          <p:nvPr/>
        </p:nvSpPr>
        <p:spPr>
          <a:xfrm>
            <a:off x="534381" y="5945200"/>
            <a:ext cx="4524565"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4000">
                <a:solidFill>
                  <a:schemeClr val="lt1"/>
                </a:solidFill>
                <a:latin typeface="Times New Roman"/>
                <a:ea typeface="Times New Roman"/>
                <a:cs typeface="Times New Roman"/>
                <a:sym typeface="Times New Roman"/>
              </a:rPr>
              <a:t>Thank You</a:t>
            </a:r>
            <a:endParaRPr/>
          </a:p>
        </p:txBody>
      </p:sp>
      <p:sp>
        <p:nvSpPr>
          <p:cNvPr id="372" name="Google Shape;372;p32"/>
          <p:cNvSpPr/>
          <p:nvPr/>
        </p:nvSpPr>
        <p:spPr>
          <a:xfrm>
            <a:off x="1340017" y="1410088"/>
            <a:ext cx="9661358" cy="4312207"/>
          </a:xfrm>
          <a:custGeom>
            <a:rect b="b" l="l" r="r" t="t"/>
            <a:pathLst>
              <a:path extrusionOk="0" h="4595536" w="10296146">
                <a:moveTo>
                  <a:pt x="0" y="190500"/>
                </a:moveTo>
                <a:lnTo>
                  <a:pt x="9886571" y="0"/>
                </a:lnTo>
                <a:lnTo>
                  <a:pt x="10296146" y="4328836"/>
                </a:lnTo>
                <a:lnTo>
                  <a:pt x="438150" y="4595536"/>
                </a:lnTo>
                <a:lnTo>
                  <a:pt x="0" y="190500"/>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73" name="Google Shape;373;p32"/>
          <p:cNvSpPr/>
          <p:nvPr/>
        </p:nvSpPr>
        <p:spPr>
          <a:xfrm>
            <a:off x="1468709" y="1526062"/>
            <a:ext cx="9473666" cy="4142390"/>
          </a:xfrm>
          <a:prstGeom prst="rect">
            <a:avLst/>
          </a:prstGeom>
          <a:blipFill rotWithShape="1">
            <a:blip r:embed="rId6">
              <a:alphaModFix/>
            </a:blip>
            <a:tile algn="ctr" flip="none" tx="0" sx="99000" ty="-381000" sy="98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1B962FD-E208-4158-9359-5D19548BF03A}"/>
</file>

<file path=customXml/itemProps2.xml><?xml version="1.0" encoding="utf-8"?>
<ds:datastoreItem xmlns:ds="http://schemas.openxmlformats.org/officeDocument/2006/customXml" ds:itemID="{525077D5-B47A-45F5-9911-CC9136BCAA5B}"/>
</file>

<file path=customXml/itemProps3.xml><?xml version="1.0" encoding="utf-8"?>
<ds:datastoreItem xmlns:ds="http://schemas.openxmlformats.org/officeDocument/2006/customXml" ds:itemID="{C213AEE0-B558-475E-835A-A3BB59B423A2}"/>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start</dc:creator>
  <dcterms:created xsi:type="dcterms:W3CDTF">2023-04-29T09:08:23Z</dcterms:creat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