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  <p:sldMasterId id="2147483722" r:id="rId2"/>
    <p:sldMasterId id="2147483738" r:id="rId3"/>
  </p:sldMasterIdLst>
  <p:notesMasterIdLst>
    <p:notesMasterId r:id="rId127"/>
  </p:notesMasterIdLst>
  <p:sldIdLst>
    <p:sldId id="494" r:id="rId4"/>
    <p:sldId id="787" r:id="rId5"/>
    <p:sldId id="541" r:id="rId6"/>
    <p:sldId id="262" r:id="rId7"/>
    <p:sldId id="268" r:id="rId8"/>
    <p:sldId id="269" r:id="rId9"/>
    <p:sldId id="301" r:id="rId10"/>
    <p:sldId id="302" r:id="rId11"/>
    <p:sldId id="272" r:id="rId12"/>
    <p:sldId id="300" r:id="rId13"/>
    <p:sldId id="275" r:id="rId14"/>
    <p:sldId id="1031" r:id="rId15"/>
    <p:sldId id="1032" r:id="rId16"/>
    <p:sldId id="266" r:id="rId17"/>
    <p:sldId id="1033" r:id="rId18"/>
    <p:sldId id="1034" r:id="rId19"/>
    <p:sldId id="278" r:id="rId20"/>
    <p:sldId id="279" r:id="rId21"/>
    <p:sldId id="280" r:id="rId22"/>
    <p:sldId id="281" r:id="rId23"/>
    <p:sldId id="282" r:id="rId24"/>
    <p:sldId id="273" r:id="rId25"/>
    <p:sldId id="297" r:id="rId26"/>
    <p:sldId id="298" r:id="rId27"/>
    <p:sldId id="296" r:id="rId28"/>
    <p:sldId id="1040" r:id="rId29"/>
    <p:sldId id="304" r:id="rId30"/>
    <p:sldId id="263" r:id="rId31"/>
    <p:sldId id="276" r:id="rId32"/>
    <p:sldId id="285" r:id="rId33"/>
    <p:sldId id="305" r:id="rId34"/>
    <p:sldId id="1035" r:id="rId35"/>
    <p:sldId id="277" r:id="rId36"/>
    <p:sldId id="306" r:id="rId37"/>
    <p:sldId id="307" r:id="rId38"/>
    <p:sldId id="308" r:id="rId39"/>
    <p:sldId id="1041" r:id="rId40"/>
    <p:sldId id="310" r:id="rId41"/>
    <p:sldId id="311" r:id="rId42"/>
    <p:sldId id="265" r:id="rId43"/>
    <p:sldId id="312" r:id="rId44"/>
    <p:sldId id="267" r:id="rId45"/>
    <p:sldId id="313" r:id="rId46"/>
    <p:sldId id="343" r:id="rId47"/>
    <p:sldId id="341" r:id="rId48"/>
    <p:sldId id="342" r:id="rId49"/>
    <p:sldId id="344" r:id="rId50"/>
    <p:sldId id="270" r:id="rId51"/>
    <p:sldId id="345" r:id="rId52"/>
    <p:sldId id="346" r:id="rId53"/>
    <p:sldId id="299" r:id="rId54"/>
    <p:sldId id="284" r:id="rId55"/>
    <p:sldId id="274" r:id="rId56"/>
    <p:sldId id="353" r:id="rId57"/>
    <p:sldId id="354" r:id="rId58"/>
    <p:sldId id="355" r:id="rId59"/>
    <p:sldId id="358" r:id="rId60"/>
    <p:sldId id="359" r:id="rId61"/>
    <p:sldId id="360" r:id="rId62"/>
    <p:sldId id="1042" r:id="rId63"/>
    <p:sldId id="362" r:id="rId64"/>
    <p:sldId id="363" r:id="rId65"/>
    <p:sldId id="365" r:id="rId66"/>
    <p:sldId id="366" r:id="rId67"/>
    <p:sldId id="372" r:id="rId68"/>
    <p:sldId id="373" r:id="rId69"/>
    <p:sldId id="374" r:id="rId70"/>
    <p:sldId id="375" r:id="rId71"/>
    <p:sldId id="377" r:id="rId72"/>
    <p:sldId id="379" r:id="rId73"/>
    <p:sldId id="385" r:id="rId74"/>
    <p:sldId id="316" r:id="rId75"/>
    <p:sldId id="340" r:id="rId76"/>
    <p:sldId id="390" r:id="rId77"/>
    <p:sldId id="1043" r:id="rId78"/>
    <p:sldId id="392" r:id="rId79"/>
    <p:sldId id="393" r:id="rId80"/>
    <p:sldId id="264" r:id="rId81"/>
    <p:sldId id="394" r:id="rId82"/>
    <p:sldId id="395" r:id="rId83"/>
    <p:sldId id="338" r:id="rId84"/>
    <p:sldId id="396" r:id="rId85"/>
    <p:sldId id="339" r:id="rId86"/>
    <p:sldId id="347" r:id="rId87"/>
    <p:sldId id="348" r:id="rId88"/>
    <p:sldId id="349" r:id="rId89"/>
    <p:sldId id="351" r:id="rId90"/>
    <p:sldId id="397" r:id="rId91"/>
    <p:sldId id="398" r:id="rId92"/>
    <p:sldId id="399" r:id="rId93"/>
    <p:sldId id="271" r:id="rId94"/>
    <p:sldId id="400" r:id="rId95"/>
    <p:sldId id="401" r:id="rId96"/>
    <p:sldId id="402" r:id="rId97"/>
    <p:sldId id="405" r:id="rId98"/>
    <p:sldId id="357" r:id="rId99"/>
    <p:sldId id="370" r:id="rId100"/>
    <p:sldId id="409" r:id="rId101"/>
    <p:sldId id="371" r:id="rId102"/>
    <p:sldId id="381" r:id="rId103"/>
    <p:sldId id="410" r:id="rId104"/>
    <p:sldId id="1036" r:id="rId105"/>
    <p:sldId id="1037" r:id="rId106"/>
    <p:sldId id="383" r:id="rId107"/>
    <p:sldId id="1038" r:id="rId108"/>
    <p:sldId id="387" r:id="rId109"/>
    <p:sldId id="1044" r:id="rId110"/>
    <p:sldId id="421" r:id="rId111"/>
    <p:sldId id="423" r:id="rId112"/>
    <p:sldId id="424" r:id="rId113"/>
    <p:sldId id="425" r:id="rId114"/>
    <p:sldId id="427" r:id="rId115"/>
    <p:sldId id="441" r:id="rId116"/>
    <p:sldId id="382" r:id="rId117"/>
    <p:sldId id="384" r:id="rId118"/>
    <p:sldId id="446" r:id="rId119"/>
    <p:sldId id="448" r:id="rId120"/>
    <p:sldId id="449" r:id="rId121"/>
    <p:sldId id="450" r:id="rId122"/>
    <p:sldId id="404" r:id="rId123"/>
    <p:sldId id="451" r:id="rId124"/>
    <p:sldId id="452" r:id="rId125"/>
    <p:sldId id="680" r:id="rId1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787"/>
            <p14:sldId id="541"/>
            <p14:sldId id="262"/>
            <p14:sldId id="268"/>
            <p14:sldId id="269"/>
            <p14:sldId id="301"/>
            <p14:sldId id="302"/>
            <p14:sldId id="272"/>
            <p14:sldId id="300"/>
            <p14:sldId id="275"/>
            <p14:sldId id="1031"/>
            <p14:sldId id="1032"/>
            <p14:sldId id="266"/>
            <p14:sldId id="1033"/>
            <p14:sldId id="1034"/>
            <p14:sldId id="278"/>
            <p14:sldId id="279"/>
            <p14:sldId id="280"/>
            <p14:sldId id="281"/>
            <p14:sldId id="282"/>
            <p14:sldId id="273"/>
            <p14:sldId id="297"/>
            <p14:sldId id="298"/>
            <p14:sldId id="296"/>
            <p14:sldId id="1040"/>
            <p14:sldId id="304"/>
            <p14:sldId id="263"/>
            <p14:sldId id="276"/>
            <p14:sldId id="285"/>
            <p14:sldId id="305"/>
            <p14:sldId id="1035"/>
            <p14:sldId id="277"/>
            <p14:sldId id="306"/>
            <p14:sldId id="307"/>
            <p14:sldId id="308"/>
            <p14:sldId id="1041"/>
            <p14:sldId id="310"/>
            <p14:sldId id="311"/>
            <p14:sldId id="265"/>
            <p14:sldId id="312"/>
            <p14:sldId id="267"/>
            <p14:sldId id="313"/>
            <p14:sldId id="343"/>
            <p14:sldId id="341"/>
            <p14:sldId id="342"/>
            <p14:sldId id="344"/>
            <p14:sldId id="270"/>
            <p14:sldId id="345"/>
            <p14:sldId id="346"/>
            <p14:sldId id="299"/>
            <p14:sldId id="284"/>
            <p14:sldId id="274"/>
            <p14:sldId id="353"/>
            <p14:sldId id="354"/>
            <p14:sldId id="355"/>
            <p14:sldId id="358"/>
            <p14:sldId id="359"/>
            <p14:sldId id="360"/>
            <p14:sldId id="1042"/>
            <p14:sldId id="362"/>
            <p14:sldId id="363"/>
            <p14:sldId id="365"/>
            <p14:sldId id="366"/>
            <p14:sldId id="372"/>
            <p14:sldId id="373"/>
            <p14:sldId id="374"/>
            <p14:sldId id="375"/>
            <p14:sldId id="377"/>
            <p14:sldId id="379"/>
            <p14:sldId id="385"/>
            <p14:sldId id="316"/>
            <p14:sldId id="340"/>
            <p14:sldId id="390"/>
            <p14:sldId id="1043"/>
            <p14:sldId id="392"/>
            <p14:sldId id="393"/>
            <p14:sldId id="264"/>
            <p14:sldId id="394"/>
            <p14:sldId id="395"/>
            <p14:sldId id="338"/>
            <p14:sldId id="396"/>
            <p14:sldId id="339"/>
            <p14:sldId id="347"/>
            <p14:sldId id="348"/>
            <p14:sldId id="349"/>
            <p14:sldId id="351"/>
            <p14:sldId id="397"/>
            <p14:sldId id="398"/>
            <p14:sldId id="399"/>
            <p14:sldId id="271"/>
            <p14:sldId id="400"/>
            <p14:sldId id="401"/>
            <p14:sldId id="402"/>
            <p14:sldId id="405"/>
            <p14:sldId id="357"/>
            <p14:sldId id="370"/>
            <p14:sldId id="409"/>
            <p14:sldId id="371"/>
            <p14:sldId id="381"/>
            <p14:sldId id="410"/>
            <p14:sldId id="1036"/>
            <p14:sldId id="1037"/>
            <p14:sldId id="383"/>
            <p14:sldId id="1038"/>
            <p14:sldId id="387"/>
            <p14:sldId id="1044"/>
            <p14:sldId id="421"/>
            <p14:sldId id="423"/>
            <p14:sldId id="424"/>
            <p14:sldId id="425"/>
            <p14:sldId id="427"/>
            <p14:sldId id="441"/>
            <p14:sldId id="382"/>
            <p14:sldId id="384"/>
            <p14:sldId id="446"/>
            <p14:sldId id="448"/>
            <p14:sldId id="449"/>
            <p14:sldId id="450"/>
            <p14:sldId id="404"/>
            <p14:sldId id="451"/>
            <p14:sldId id="452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91" autoAdjust="0"/>
  </p:normalViewPr>
  <p:slideViewPr>
    <p:cSldViewPr snapToGrid="0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117" Type="http://schemas.openxmlformats.org/officeDocument/2006/relationships/slide" Target="slides/slide114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slide" Target="slides/slide109.xml"/><Relationship Id="rId16" Type="http://schemas.openxmlformats.org/officeDocument/2006/relationships/slide" Target="slides/slide13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123" Type="http://schemas.openxmlformats.org/officeDocument/2006/relationships/slide" Target="slides/slide120.xml"/><Relationship Id="rId128" Type="http://schemas.openxmlformats.org/officeDocument/2006/relationships/presProps" Target="presProps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113" Type="http://schemas.openxmlformats.org/officeDocument/2006/relationships/slide" Target="slides/slide110.xml"/><Relationship Id="rId118" Type="http://schemas.openxmlformats.org/officeDocument/2006/relationships/slide" Target="slides/slide115.xml"/><Relationship Id="rId126" Type="http://schemas.openxmlformats.org/officeDocument/2006/relationships/slide" Target="slides/slide12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121" Type="http://schemas.openxmlformats.org/officeDocument/2006/relationships/slide" Target="slides/slide11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116" Type="http://schemas.openxmlformats.org/officeDocument/2006/relationships/slide" Target="slides/slide113.xml"/><Relationship Id="rId124" Type="http://schemas.openxmlformats.org/officeDocument/2006/relationships/slide" Target="slides/slide121.xml"/><Relationship Id="rId129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11" Type="http://schemas.openxmlformats.org/officeDocument/2006/relationships/slide" Target="slides/slide10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14" Type="http://schemas.openxmlformats.org/officeDocument/2006/relationships/slide" Target="slides/slide111.xml"/><Relationship Id="rId119" Type="http://schemas.openxmlformats.org/officeDocument/2006/relationships/slide" Target="slides/slide116.xml"/><Relationship Id="rId127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122" Type="http://schemas.openxmlformats.org/officeDocument/2006/relationships/slide" Target="slides/slide119.xml"/><Relationship Id="rId13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slide" Target="slides/slide10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120" Type="http://schemas.openxmlformats.org/officeDocument/2006/relationships/slide" Target="slides/slide117.xml"/><Relationship Id="rId125" Type="http://schemas.openxmlformats.org/officeDocument/2006/relationships/slide" Target="slides/slide122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slide" Target="slides/slide107.xml"/><Relationship Id="rId115" Type="http://schemas.openxmlformats.org/officeDocument/2006/relationships/slide" Target="slides/slide112.xml"/><Relationship Id="rId131" Type="http://schemas.openxmlformats.org/officeDocument/2006/relationships/tableStyles" Target="tableStyles.xml"/><Relationship Id="rId61" Type="http://schemas.openxmlformats.org/officeDocument/2006/relationships/slide" Target="slides/slide58.xml"/><Relationship Id="rId82" Type="http://schemas.openxmlformats.org/officeDocument/2006/relationships/slide" Target="slides/slide7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image" Target="../media/image44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3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67839590-79CD-487E-B3C3-927BC2B045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0C7D26A6-673B-4CF7-9638-391E3E73FC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2813" y="4341813"/>
            <a:ext cx="5030787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3663" tIns="46038" rIns="93663" bIns="46038"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065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40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793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9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081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810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66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90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195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964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230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856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972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688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032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458AD6-49ED-4523-A735-8E0832FEDAC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CDC65A-E90B-4BC1-BB87-D95B2CC39FB0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F966104-E3ED-4694-B2E0-B36071EA592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5636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6327DB-85C9-482D-B9B3-18E3131B492B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7AE3CF-95B5-43E1-8E53-299CB8398C3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E1B55C0-9D39-4ECB-BD13-FE931C6E41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18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32B2B6-27DF-4C22-9C72-8AA1A5B56C9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FB7E688-E0DC-4832-8D1B-613A3CD9A5F7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0B606B5-B8E9-4277-84FE-A9DDDA921D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067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6ED9F7-9631-4E40-AADF-F6A79F70A314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78036F-A639-42C7-ABA8-1219188B17C8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CF80BBA-BD13-41D0-94B3-98C70EB7197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234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8FFA33-A216-434C-9584-88BC054EB81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07852A-A308-4B9D-ACE1-C588C0DD523F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76B8C1-27E0-49EA-A97C-F1D6BE3DFC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941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2716FC-2341-4947-8A37-DA5ECD45B9C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63364F-6942-49A4-9001-2F7BB1F3A868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903D978-3A87-42FC-8F53-0F05733C9A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526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B3E887-9702-4563-A92B-4FBE33C736F4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993E0-F704-452D-971B-7A2A633F69C9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06F866-B04F-4796-A1F3-BD9CF95872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5199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64585C-7A58-4EF7-8FC7-DDEA88A0713D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2F6741-84B8-4455-9AFE-8A4972E52E4F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65EB10C-1B2A-4A70-9BE5-472D8D7EB9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134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5193BC-975F-4697-AE56-4C2B10F6140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061232-08B7-447B-AD98-1D6A32C64B70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6E2F862-84C9-47FC-9278-029C9E7141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7250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8337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90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455906-A1F3-4DF8-A355-3659B73FD6D6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B1C3B8-7B03-4D24-AFD6-C503E622CDF5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6CCDD55-CE85-4B1E-AECE-30C2E5FDA8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0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1CA9DD-91A9-4F51-B669-FD129DD2D97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116C25-3018-4606-B993-656EE6161AB4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33A31FF-8D88-4265-B76B-8766E8542D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58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681EEA-42D1-4057-AEF8-3DCA14392FD1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66254D-46E3-425A-8D89-C9A21FABF97F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B02CC51-788F-428C-BEAE-DC381EDD13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14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B490868-8D24-492B-B167-C0D54B62B613}"/>
              </a:ext>
            </a:extLst>
          </p:cNvPr>
          <p:cNvSpPr txBox="1"/>
          <p:nvPr userDrawn="1"/>
        </p:nvSpPr>
        <p:spPr>
          <a:xfrm>
            <a:off x="4840293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582E84A-AC3B-4CEF-94A3-0FD0D5309A9C}"/>
              </a:ext>
            </a:extLst>
          </p:cNvPr>
          <p:cNvSpPr/>
          <p:nvPr userDrawn="1"/>
        </p:nvSpPr>
        <p:spPr>
          <a:xfrm>
            <a:off x="3203216" y="640571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Graphic 21">
            <a:extLst>
              <a:ext uri="{FF2B5EF4-FFF2-40B4-BE49-F238E27FC236}">
                <a16:creationId xmlns:a16="http://schemas.microsoft.com/office/drawing/2014/main" id="{67628599-562C-43B4-B6A9-2732D0511BC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35392" y="11691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96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F59B95-240C-4E96-B968-0296B1006264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91AF27D-F29B-4861-BE79-F9928FC92352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3B69105-2EF5-4B6A-B66B-5958944099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2523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51BBBA-1CC1-4DFB-A641-71A7A3436811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8E07E8-88D0-4299-A04F-4FDB60F037C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212C76F-D110-45BA-918D-B319ABB2D1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619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D62639-5A22-42F6-A046-455F4B7D304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577E316-5038-432A-A263-4C17B1AB2768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CE1BF3A-D439-4E19-98AA-606CD40D85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71871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893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08150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6712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275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1097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532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73215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2506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2991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4873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9799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768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321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0800" y="381000"/>
            <a:ext cx="10390717" cy="762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16000" y="1600200"/>
            <a:ext cx="52832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2400" y="1600200"/>
            <a:ext cx="5283200" cy="41148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89729767-1993-4186-93FD-74B08FC1C331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Business Statistics: A Decision-Making Approach, 7e © 2008 Prentice-Hall, Inc.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CBFC67F2-C401-44E9-8378-E3B9032DB6E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Chap 1-</a:t>
            </a:r>
            <a:fld id="{0223E726-71BE-42E2-B350-3D5BC819092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605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9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3282E6-3CB4-4250-BF34-08633B561998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FEBC79-63EF-452C-BE2D-853BFCA1944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1379C46-DF7F-45FB-A671-8C5F2C3962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089C39-E23E-4CC9-9FB2-4F2BBCA49B2A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5AC280-68DA-4787-A0B2-39429CE9BE41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4E63995-2B32-4198-83C6-A308F7A2A3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12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A3E318-7490-48F4-9B84-BBE09D5C20CA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14D3D2F-E5C0-4D82-84F9-6F80CE0EFF6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A0F495F-C73A-46FF-8D6F-0966E64651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30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Layout" Target="../slideLayouts/slideLayout4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6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8.png"/><Relationship Id="rId4" Type="http://schemas.openxmlformats.org/officeDocument/2006/relationships/image" Target="../media/image17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2.png"/><Relationship Id="rId4" Type="http://schemas.openxmlformats.org/officeDocument/2006/relationships/image" Target="../media/image23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38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png"/><Relationship Id="rId4" Type="http://schemas.openxmlformats.org/officeDocument/2006/relationships/image" Target="../media/image24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5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6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8.w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38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.png"/><Relationship Id="rId5" Type="http://schemas.openxmlformats.org/officeDocument/2006/relationships/image" Target="../media/image31.wmf"/><Relationship Id="rId4" Type="http://schemas.openxmlformats.org/officeDocument/2006/relationships/image" Target="../media/image30.e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33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35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37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9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3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39.wmf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40.wm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9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41.wmf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34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44.em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43.wmf"/><Relationship Id="rId4" Type="http://schemas.openxmlformats.org/officeDocument/2006/relationships/image" Target="../media/image46.emf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43.wmf"/><Relationship Id="rId4" Type="http://schemas.openxmlformats.org/officeDocument/2006/relationships/image" Target="../media/image47.w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43.wmf"/><Relationship Id="rId4" Type="http://schemas.openxmlformats.org/officeDocument/2006/relationships/image" Target="../media/image48.wm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48.wmf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53.wmf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54.wmf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4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4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4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32.bin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55.png"/><Relationship Id="rId4" Type="http://schemas.openxmlformats.org/officeDocument/2006/relationships/image" Target="../media/image58.wmf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55.png"/><Relationship Id="rId4" Type="http://schemas.openxmlformats.org/officeDocument/2006/relationships/image" Target="../media/image58.wmf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59.wmf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60.wmf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9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61.wmf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34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34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34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64.wmf"/><Relationship Id="rId4" Type="http://schemas.openxmlformats.org/officeDocument/2006/relationships/oleObject" Target="../embeddings/oleObject39.bin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63.wmf"/><Relationship Id="rId4" Type="http://schemas.openxmlformats.org/officeDocument/2006/relationships/image" Target="../media/image64.wmf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34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65.wmf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34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34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6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 Project-2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23692" y="4903313"/>
            <a:ext cx="69571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L5- Statistical Analysis- P1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62455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Elashry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6718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F38F11-CFCA-499D-9A5C-E51B88F7018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207121F5-9D35-4F92-97EA-4E576C00314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669101" y="132392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60642" y="2088770"/>
            <a:ext cx="643135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1: The Where, why, and How of Data Collection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2 : Graphs, Charts, and Tables – Describing Your Data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: Describing Data Using Numerical Measures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9: Introduction to Hypothesis Testing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14: Introduction to Linear Regression and Correlation Analysis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15: Multiple Regression Analysis and Model Building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4902A6B-8278-4EC0-8201-C8D01D539AA4}"/>
              </a:ext>
            </a:extLst>
          </p:cNvPr>
          <p:cNvSpPr/>
          <p:nvPr/>
        </p:nvSpPr>
        <p:spPr>
          <a:xfrm>
            <a:off x="721945" y="6156842"/>
            <a:ext cx="8254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524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7AF509-73C7-48FF-842D-555D6AC743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1A3ED1D-A289-4B5E-9814-E4F63CEBA7D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DD9F06C0-C10A-4ACB-B18E-44389389B4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6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1-  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Where, why, and How of Data Collection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1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30424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ooter Placeholder 3">
            <a:extLst>
              <a:ext uri="{FF2B5EF4-FFF2-40B4-BE49-F238E27FC236}">
                <a16:creationId xmlns:a16="http://schemas.microsoft.com/office/drawing/2014/main" id="{93E64D45-DD6C-469C-8641-DCB3189D25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34819" name="Slide Number Placeholder 4">
            <a:extLst>
              <a:ext uri="{FF2B5EF4-FFF2-40B4-BE49-F238E27FC236}">
                <a16:creationId xmlns:a16="http://schemas.microsoft.com/office/drawing/2014/main" id="{265C92E3-14C1-4C9D-9243-5BA678B315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9B8EBBF6-E3F7-48B5-AF56-08E1160BA72D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4820" name="Rectangle 2">
            <a:extLst>
              <a:ext uri="{FF2B5EF4-FFF2-40B4-BE49-F238E27FC236}">
                <a16:creationId xmlns:a16="http://schemas.microsoft.com/office/drawing/2014/main" id="{FB56DEA4-172C-46BB-AB72-5F3974C2B8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34821" name="Rectangle 3">
            <a:extLst>
              <a:ext uri="{FF2B5EF4-FFF2-40B4-BE49-F238E27FC236}">
                <a16:creationId xmlns:a16="http://schemas.microsoft.com/office/drawing/2014/main" id="{28CD2309-6F6A-47FE-985D-C6DF5244E7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1"/>
            <a:ext cx="80772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b="1" dirty="0"/>
              <a:t>After completing this chapter, you should be able to:</a:t>
            </a:r>
            <a:r>
              <a:rPr lang="en-US" altLang="en-US" dirty="0"/>
              <a:t> </a:t>
            </a:r>
          </a:p>
          <a:p>
            <a:pPr eaLnBrk="1" hangingPunct="1">
              <a:lnSpc>
                <a:spcPct val="70000"/>
              </a:lnSpc>
              <a:spcBef>
                <a:spcPct val="55000"/>
              </a:spcBef>
            </a:pPr>
            <a:r>
              <a:rPr lang="en-US" altLang="en-US" sz="2400" dirty="0"/>
              <a:t>Describe key data collection methods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/>
              <a:t>Know key definitions: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1800" dirty="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 dirty="0"/>
              <a:t>Population vs. Sample	        </a:t>
            </a:r>
            <a:r>
              <a:rPr lang="en-US" altLang="en-US" sz="1800" dirty="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 dirty="0"/>
              <a:t>Primary vs. Secondary data types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1800" dirty="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 dirty="0"/>
              <a:t>Qualitative vs. Qualitative data    </a:t>
            </a:r>
            <a:r>
              <a:rPr lang="en-US" altLang="en-US" sz="1800" dirty="0">
                <a:solidFill>
                  <a:schemeClr val="hlink"/>
                </a:solidFill>
                <a:sym typeface="Symbol" panose="05050102010706020507" pitchFamily="18" charset="2"/>
              </a:rPr>
              <a:t></a:t>
            </a:r>
            <a:r>
              <a:rPr lang="en-US" altLang="en-US" sz="1800" dirty="0"/>
              <a:t>Time Series vs. Cross-Sectional data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2400" dirty="0"/>
              <a:t>Explain the difference between descriptive and 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400" dirty="0"/>
              <a:t>	inferential statistics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sz="2400" dirty="0"/>
              <a:t>Describe different sampling methods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Footer Placeholder 3">
            <a:extLst>
              <a:ext uri="{FF2B5EF4-FFF2-40B4-BE49-F238E27FC236}">
                <a16:creationId xmlns:a16="http://schemas.microsoft.com/office/drawing/2014/main" id="{CAA761AD-16C1-436F-ABD7-9AC8F1E7610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35843" name="Slide Number Placeholder 4">
            <a:extLst>
              <a:ext uri="{FF2B5EF4-FFF2-40B4-BE49-F238E27FC236}">
                <a16:creationId xmlns:a16="http://schemas.microsoft.com/office/drawing/2014/main" id="{C03844BE-6098-40A2-8155-CF0D75A48A9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9BA59F37-B476-4912-87BC-026ECB2FE51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2F057C6C-C29F-4C25-8A94-12475C82A0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 sz="3200" b="1"/>
              <a:t>Descriptive statistics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800"/>
              <a:t>Collecting, presenting, and describing data</a:t>
            </a:r>
          </a:p>
          <a:p>
            <a:pPr eaLnBrk="1" hangingPunct="1">
              <a:lnSpc>
                <a:spcPct val="110000"/>
              </a:lnSpc>
              <a:spcBef>
                <a:spcPct val="55000"/>
              </a:spcBef>
            </a:pPr>
            <a:r>
              <a:rPr lang="en-US" altLang="en-US" sz="3200" b="1"/>
              <a:t>Inferential statistics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800"/>
              <a:t>Drawing conclusions and/or making decisions concerning a population based only on sample data</a:t>
            </a:r>
          </a:p>
        </p:txBody>
      </p:sp>
      <p:sp>
        <p:nvSpPr>
          <p:cNvPr id="35845" name="Rectangle 6">
            <a:extLst>
              <a:ext uri="{FF2B5EF4-FFF2-40B4-BE49-F238E27FC236}">
                <a16:creationId xmlns:a16="http://schemas.microsoft.com/office/drawing/2014/main" id="{22953572-8909-4FE5-9DFE-531FA1C6CB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/>
              <a:t>Tools of Business Statistics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4">
            <a:extLst>
              <a:ext uri="{FF2B5EF4-FFF2-40B4-BE49-F238E27FC236}">
                <a16:creationId xmlns:a16="http://schemas.microsoft.com/office/drawing/2014/main" id="{99C576D3-FCD7-49EA-AC36-08ED065D7B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36867" name="Slide Number Placeholder 5">
            <a:extLst>
              <a:ext uri="{FF2B5EF4-FFF2-40B4-BE49-F238E27FC236}">
                <a16:creationId xmlns:a16="http://schemas.microsoft.com/office/drawing/2014/main" id="{D64C153E-24A3-4FC6-A6D4-0314BC13756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F767518C-831D-4555-B3E4-DCB2AC26294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AC2B60D0-D773-4513-8EEF-4D996AF2CC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93078" y="43070"/>
            <a:ext cx="4510157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Descriptive Statistics</a:t>
            </a:r>
          </a:p>
        </p:txBody>
      </p:sp>
      <p:sp>
        <p:nvSpPr>
          <p:cNvPr id="36869" name="Rectangle 3">
            <a:extLst>
              <a:ext uri="{FF2B5EF4-FFF2-40B4-BE49-F238E27FC236}">
                <a16:creationId xmlns:a16="http://schemas.microsoft.com/office/drawing/2014/main" id="{E0057B38-D76C-4FF9-B32F-E0BCF4C678B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514600" y="1676400"/>
            <a:ext cx="5562600" cy="4114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 sz="2700" b="1" dirty="0"/>
              <a:t>Collect data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700" dirty="0"/>
              <a:t>e.g., Survey, Observation, 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700" dirty="0"/>
              <a:t>		     Experiments</a:t>
            </a:r>
          </a:p>
          <a:p>
            <a:pPr eaLnBrk="1" hangingPunct="1">
              <a:lnSpc>
                <a:spcPct val="110000"/>
              </a:lnSpc>
              <a:spcBef>
                <a:spcPct val="70000"/>
              </a:spcBef>
            </a:pPr>
            <a:r>
              <a:rPr lang="en-US" altLang="en-US" sz="2700" b="1" dirty="0"/>
              <a:t>Present data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700" dirty="0"/>
              <a:t>e.g., Charts and graphs</a:t>
            </a:r>
          </a:p>
          <a:p>
            <a:pPr eaLnBrk="1" hangingPunct="1">
              <a:lnSpc>
                <a:spcPct val="110000"/>
              </a:lnSpc>
              <a:spcBef>
                <a:spcPct val="70000"/>
              </a:spcBef>
            </a:pPr>
            <a:r>
              <a:rPr lang="en-US" altLang="en-US" sz="2700" b="1" dirty="0"/>
              <a:t>Characterize data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 sz="2700" dirty="0"/>
              <a:t>e.g., Sample mean =</a:t>
            </a:r>
            <a:r>
              <a:rPr lang="en-US" altLang="en-US" sz="3200" dirty="0"/>
              <a:t> </a:t>
            </a:r>
          </a:p>
        </p:txBody>
      </p:sp>
      <p:pic>
        <p:nvPicPr>
          <p:cNvPr id="36870" name="Picture 7">
            <a:extLst>
              <a:ext uri="{FF2B5EF4-FFF2-40B4-BE49-F238E27FC236}">
                <a16:creationId xmlns:a16="http://schemas.microsoft.com/office/drawing/2014/main" id="{DC1DB1E1-0DE8-4DDA-91F7-D1D4B6BC56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1" y="1600200"/>
            <a:ext cx="11588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9">
            <a:extLst>
              <a:ext uri="{FF2B5EF4-FFF2-40B4-BE49-F238E27FC236}">
                <a16:creationId xmlns:a16="http://schemas.microsoft.com/office/drawing/2014/main" id="{FFAFBBCA-D4CD-4B59-8966-54BAB6773FF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1400" y="3581400"/>
            <a:ext cx="1600200" cy="1250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6872" name="Object 13">
            <a:extLst>
              <a:ext uri="{FF2B5EF4-FFF2-40B4-BE49-F238E27FC236}">
                <a16:creationId xmlns:a16="http://schemas.microsoft.com/office/drawing/2014/main" id="{591DC22E-0F0D-41CE-BC6E-260D7283126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477001" y="5257800"/>
          <a:ext cx="739775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5" imgW="380835" imgH="431613" progId="Equation.3">
                  <p:embed/>
                </p:oleObj>
              </mc:Choice>
              <mc:Fallback>
                <p:oleObj name="Equation" r:id="rId5" imgW="380835" imgH="431613" progId="Equation.3">
                  <p:embed/>
                  <p:pic>
                    <p:nvPicPr>
                      <p:cNvPr id="36872" name="Object 13">
                        <a:extLst>
                          <a:ext uri="{FF2B5EF4-FFF2-40B4-BE49-F238E27FC236}">
                            <a16:creationId xmlns:a16="http://schemas.microsoft.com/office/drawing/2014/main" id="{591DC22E-0F0D-41CE-BC6E-260D7283126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1" y="5257800"/>
                        <a:ext cx="739775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3">
            <a:extLst>
              <a:ext uri="{FF2B5EF4-FFF2-40B4-BE49-F238E27FC236}">
                <a16:creationId xmlns:a16="http://schemas.microsoft.com/office/drawing/2014/main" id="{5FB53D4F-DAF2-4717-862C-DDC00ABAF53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37891" name="Slide Number Placeholder 4">
            <a:extLst>
              <a:ext uri="{FF2B5EF4-FFF2-40B4-BE49-F238E27FC236}">
                <a16:creationId xmlns:a16="http://schemas.microsoft.com/office/drawing/2014/main" id="{6C5B1927-85CA-480E-A188-0600BE7FF3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3945835" y="6111866"/>
            <a:ext cx="41148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8526B05B-1454-40EC-9BF8-59CD26AAE20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2" name="Rectangle 2">
            <a:extLst>
              <a:ext uri="{FF2B5EF4-FFF2-40B4-BE49-F238E27FC236}">
                <a16:creationId xmlns:a16="http://schemas.microsoft.com/office/drawing/2014/main" id="{3B8F445B-1E66-4557-80CA-FE750552A6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600200"/>
            <a:ext cx="7620000" cy="3276600"/>
          </a:xfrm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lstStyle/>
          <a:p>
            <a:pPr marL="342900" indent="-342900"/>
            <a:r>
              <a:rPr lang="en-US" altLang="en-US" dirty="0"/>
              <a:t>Making statements about a population by examining sample results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en-US" sz="2300" dirty="0">
                <a:solidFill>
                  <a:schemeClr val="hlink"/>
                </a:solidFill>
              </a:rPr>
              <a:t>Sample statistics</a:t>
            </a:r>
            <a:r>
              <a:rPr lang="en-US" altLang="en-US" sz="2300" dirty="0"/>
              <a:t>  </a:t>
            </a:r>
            <a:r>
              <a:rPr lang="en-US" altLang="en-US" sz="2300" dirty="0">
                <a:solidFill>
                  <a:srgbClr val="66FFFF"/>
                </a:solidFill>
              </a:rPr>
              <a:t>           </a:t>
            </a:r>
            <a:r>
              <a:rPr lang="en-US" altLang="en-US" sz="2300" dirty="0"/>
              <a:t>   </a:t>
            </a:r>
            <a:r>
              <a:rPr lang="en-US" altLang="en-US" sz="2300" dirty="0">
                <a:solidFill>
                  <a:schemeClr val="folHlink"/>
                </a:solidFill>
              </a:rPr>
              <a:t>Population parameters</a:t>
            </a:r>
            <a:r>
              <a:rPr lang="en-US" altLang="en-US" sz="2600" dirty="0"/>
              <a:t> </a:t>
            </a:r>
          </a:p>
          <a:p>
            <a:pPr marL="342900" indent="-342900">
              <a:buNone/>
            </a:pPr>
            <a:r>
              <a:rPr lang="en-US" altLang="en-US" sz="2400" dirty="0"/>
              <a:t>       </a:t>
            </a:r>
            <a:r>
              <a:rPr lang="en-US" altLang="en-US" sz="2000" dirty="0">
                <a:solidFill>
                  <a:schemeClr val="hlink"/>
                </a:solidFill>
              </a:rPr>
              <a:t>(known)  </a:t>
            </a:r>
            <a:r>
              <a:rPr lang="en-US" altLang="en-US" sz="2400" dirty="0"/>
              <a:t>      </a:t>
            </a:r>
            <a:r>
              <a:rPr lang="en-US" altLang="en-US" sz="2400" b="1" dirty="0"/>
              <a:t>Inference</a:t>
            </a:r>
            <a:r>
              <a:rPr lang="en-US" altLang="en-US" sz="2400" dirty="0"/>
              <a:t>            </a:t>
            </a:r>
            <a:r>
              <a:rPr lang="en-US" altLang="en-US" sz="2000" dirty="0">
                <a:solidFill>
                  <a:schemeClr val="folHlink"/>
                </a:solidFill>
              </a:rPr>
              <a:t>(unknown, but can </a:t>
            </a:r>
          </a:p>
          <a:p>
            <a:pPr marL="342900" indent="-342900">
              <a:buNone/>
            </a:pPr>
            <a:r>
              <a:rPr lang="en-US" altLang="en-US" sz="2000" dirty="0">
                <a:solidFill>
                  <a:schemeClr val="folHlink"/>
                </a:solidFill>
              </a:rPr>
              <a:t>						      be estimated from</a:t>
            </a:r>
          </a:p>
          <a:p>
            <a:pPr marL="342900" indent="-342900">
              <a:buNone/>
            </a:pPr>
            <a:r>
              <a:rPr lang="en-US" altLang="en-US" sz="2000" dirty="0">
                <a:solidFill>
                  <a:schemeClr val="folHlink"/>
                </a:solidFill>
              </a:rPr>
              <a:t>						      sample evidence)</a:t>
            </a:r>
          </a:p>
        </p:txBody>
      </p:sp>
      <p:graphicFrame>
        <p:nvGraphicFramePr>
          <p:cNvPr id="37893" name="Object 3">
            <a:extLst>
              <a:ext uri="{FF2B5EF4-FFF2-40B4-BE49-F238E27FC236}">
                <a16:creationId xmlns:a16="http://schemas.microsoft.com/office/drawing/2014/main" id="{C946E31A-3B01-4AE2-AA5D-749E304E126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0418771"/>
              </p:ext>
            </p:extLst>
          </p:nvPr>
        </p:nvGraphicFramePr>
        <p:xfrm>
          <a:off x="4038600" y="3733800"/>
          <a:ext cx="5486400" cy="2378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Drawing" r:id="rId3" imgW="5010049" imgH="2276385" progId="Presentations.Drawing.10">
                  <p:embed/>
                </p:oleObj>
              </mc:Choice>
              <mc:Fallback>
                <p:oleObj name="Drawing" r:id="rId3" imgW="5010049" imgH="2276385" progId="Presentations.Drawing.10">
                  <p:embed/>
                  <p:pic>
                    <p:nvPicPr>
                      <p:cNvPr id="37893" name="Object 3">
                        <a:extLst>
                          <a:ext uri="{FF2B5EF4-FFF2-40B4-BE49-F238E27FC236}">
                            <a16:creationId xmlns:a16="http://schemas.microsoft.com/office/drawing/2014/main" id="{C946E31A-3B01-4AE2-AA5D-749E304E126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3733800"/>
                        <a:ext cx="5486400" cy="23780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4" name="Rectangle 4">
            <a:extLst>
              <a:ext uri="{FF2B5EF4-FFF2-40B4-BE49-F238E27FC236}">
                <a16:creationId xmlns:a16="http://schemas.microsoft.com/office/drawing/2014/main" id="{00C0AFE6-46E4-4FE1-9D58-825482813A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Inferential Statistics</a:t>
            </a:r>
          </a:p>
        </p:txBody>
      </p:sp>
      <p:sp>
        <p:nvSpPr>
          <p:cNvPr id="37895" name="Line 5">
            <a:extLst>
              <a:ext uri="{FF2B5EF4-FFF2-40B4-BE49-F238E27FC236}">
                <a16:creationId xmlns:a16="http://schemas.microsoft.com/office/drawing/2014/main" id="{37D47DE4-F8A8-41DB-81C4-44FF28299C6E}"/>
              </a:ext>
            </a:extLst>
          </p:cNvPr>
          <p:cNvSpPr>
            <a:spLocks noChangeShapeType="1"/>
          </p:cNvSpPr>
          <p:nvPr/>
        </p:nvSpPr>
        <p:spPr bwMode="auto">
          <a:xfrm>
            <a:off x="4774095" y="2763079"/>
            <a:ext cx="914400" cy="0"/>
          </a:xfrm>
          <a:prstGeom prst="line">
            <a:avLst/>
          </a:prstGeom>
          <a:noFill/>
          <a:ln w="889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ooter Placeholder 3">
            <a:extLst>
              <a:ext uri="{FF2B5EF4-FFF2-40B4-BE49-F238E27FC236}">
                <a16:creationId xmlns:a16="http://schemas.microsoft.com/office/drawing/2014/main" id="{41F4E7F2-C35D-4C90-A19D-DC7537E922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38915" name="Slide Number Placeholder 4">
            <a:extLst>
              <a:ext uri="{FF2B5EF4-FFF2-40B4-BE49-F238E27FC236}">
                <a16:creationId xmlns:a16="http://schemas.microsoft.com/office/drawing/2014/main" id="{5067BE8F-6F40-4BC2-80C0-33818AFE12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8A4E4BF4-C557-4D44-8D3E-283A5BFD7B8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916" name="Rectangle 2">
            <a:extLst>
              <a:ext uri="{FF2B5EF4-FFF2-40B4-BE49-F238E27FC236}">
                <a16:creationId xmlns:a16="http://schemas.microsoft.com/office/drawing/2014/main" id="{C79AF08B-CDB5-4671-94A2-6F53637940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Inferential Statistics</a:t>
            </a:r>
          </a:p>
        </p:txBody>
      </p:sp>
      <p:sp>
        <p:nvSpPr>
          <p:cNvPr id="38917" name="Rectangle 3">
            <a:extLst>
              <a:ext uri="{FF2B5EF4-FFF2-40B4-BE49-F238E27FC236}">
                <a16:creationId xmlns:a16="http://schemas.microsoft.com/office/drawing/2014/main" id="{DF80077F-4A88-446A-B39D-FC577758F8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2286001"/>
            <a:ext cx="5791200" cy="42275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 b="1"/>
              <a:t>Estimation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e.g., Estimate the population mean weight using the sample mean weight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b="1"/>
              <a:t>Hypothesis Testing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e.g., Use sample evidence to test the claim that the population mean weight is 120 pounds</a:t>
            </a:r>
          </a:p>
        </p:txBody>
      </p:sp>
      <p:sp>
        <p:nvSpPr>
          <p:cNvPr id="38918" name="Rectangle 4">
            <a:extLst>
              <a:ext uri="{FF2B5EF4-FFF2-40B4-BE49-F238E27FC236}">
                <a16:creationId xmlns:a16="http://schemas.microsoft.com/office/drawing/2014/main" id="{1F452AF5-0A1F-49F4-B310-59826CE84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1524000"/>
            <a:ext cx="7467600" cy="685800"/>
          </a:xfrm>
          <a:prstGeom prst="rect">
            <a:avLst/>
          </a:prstGeom>
          <a:solidFill>
            <a:srgbClr val="FFFFD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Drawing conclusions and/or making decisions concerning a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based on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results.</a:t>
            </a:r>
          </a:p>
        </p:txBody>
      </p:sp>
      <p:pic>
        <p:nvPicPr>
          <p:cNvPr id="38919" name="Picture 5">
            <a:extLst>
              <a:ext uri="{FF2B5EF4-FFF2-40B4-BE49-F238E27FC236}">
                <a16:creationId xmlns:a16="http://schemas.microsoft.com/office/drawing/2014/main" id="{CD41EF0C-C820-4BCF-9336-CB29E1C3329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276600"/>
            <a:ext cx="31242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Footer Placeholder 3">
            <a:extLst>
              <a:ext uri="{FF2B5EF4-FFF2-40B4-BE49-F238E27FC236}">
                <a16:creationId xmlns:a16="http://schemas.microsoft.com/office/drawing/2014/main" id="{54AE9D2F-013D-4F54-95C4-D6C740C82F3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39939" name="Slide Number Placeholder 4">
            <a:extLst>
              <a:ext uri="{FF2B5EF4-FFF2-40B4-BE49-F238E27FC236}">
                <a16:creationId xmlns:a16="http://schemas.microsoft.com/office/drawing/2014/main" id="{C41D6409-8BDE-4070-9242-DCE57ED627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56109A75-A258-43F2-B6A4-F30FE66EBF9F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9940" name="Line 8">
            <a:extLst>
              <a:ext uri="{FF2B5EF4-FFF2-40B4-BE49-F238E27FC236}">
                <a16:creationId xmlns:a16="http://schemas.microsoft.com/office/drawing/2014/main" id="{A50A9CDD-617F-47FB-945C-6BCDB34CBCA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2362200"/>
            <a:ext cx="0" cy="5334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941" name="Rectangle 2">
            <a:extLst>
              <a:ext uri="{FF2B5EF4-FFF2-40B4-BE49-F238E27FC236}">
                <a16:creationId xmlns:a16="http://schemas.microsoft.com/office/drawing/2014/main" id="{027AC877-5C33-415C-BDCA-486EF2DC17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Tools for Collecting Data</a:t>
            </a:r>
          </a:p>
        </p:txBody>
      </p:sp>
      <p:sp>
        <p:nvSpPr>
          <p:cNvPr id="39942" name="Line 3">
            <a:extLst>
              <a:ext uri="{FF2B5EF4-FFF2-40B4-BE49-F238E27FC236}">
                <a16:creationId xmlns:a16="http://schemas.microsoft.com/office/drawing/2014/main" id="{55DC5A9A-3D94-464E-A6D2-C83AE13BB9A8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2895600"/>
            <a:ext cx="0" cy="5334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943" name="Line 4">
            <a:extLst>
              <a:ext uri="{FF2B5EF4-FFF2-40B4-BE49-F238E27FC236}">
                <a16:creationId xmlns:a16="http://schemas.microsoft.com/office/drawing/2014/main" id="{CDEB48F2-88E2-4086-8CA8-115B6E508CC6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4400" y="2895600"/>
            <a:ext cx="0" cy="15240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944" name="Rectangle 5">
            <a:extLst>
              <a:ext uri="{FF2B5EF4-FFF2-40B4-BE49-F238E27FC236}">
                <a16:creationId xmlns:a16="http://schemas.microsoft.com/office/drawing/2014/main" id="{F611FFD7-154F-4113-8B3D-440A2032C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828800"/>
            <a:ext cx="8020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9945" name="Rectangle 6">
            <a:extLst>
              <a:ext uri="{FF2B5EF4-FFF2-40B4-BE49-F238E27FC236}">
                <a16:creationId xmlns:a16="http://schemas.microsoft.com/office/drawing/2014/main" id="{A8474A99-DA2A-4B30-9540-885F2628BD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1828801"/>
            <a:ext cx="4572000" cy="549275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7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Collection Methods</a:t>
            </a:r>
          </a:p>
        </p:txBody>
      </p:sp>
      <p:sp>
        <p:nvSpPr>
          <p:cNvPr id="39946" name="Line 9">
            <a:extLst>
              <a:ext uri="{FF2B5EF4-FFF2-40B4-BE49-F238E27FC236}">
                <a16:creationId xmlns:a16="http://schemas.microsoft.com/office/drawing/2014/main" id="{A2520FA7-3245-4FA6-B2B3-FCE2783223DB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2895600"/>
            <a:ext cx="5410200" cy="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947" name="Line 10">
            <a:extLst>
              <a:ext uri="{FF2B5EF4-FFF2-40B4-BE49-F238E27FC236}">
                <a16:creationId xmlns:a16="http://schemas.microsoft.com/office/drawing/2014/main" id="{37122F5D-11AE-4C35-B788-2B4DE0EDA8CD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2895600"/>
            <a:ext cx="0" cy="5080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948" name="Rectangle 11">
            <a:extLst>
              <a:ext uri="{FF2B5EF4-FFF2-40B4-BE49-F238E27FC236}">
                <a16:creationId xmlns:a16="http://schemas.microsoft.com/office/drawing/2014/main" id="{7072D2C3-29F3-48DD-995A-F805F1B2FF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29000"/>
            <a:ext cx="2438400" cy="831850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Written questionnaires</a:t>
            </a:r>
          </a:p>
        </p:txBody>
      </p:sp>
      <p:sp>
        <p:nvSpPr>
          <p:cNvPr id="39949" name="Line 12">
            <a:extLst>
              <a:ext uri="{FF2B5EF4-FFF2-40B4-BE49-F238E27FC236}">
                <a16:creationId xmlns:a16="http://schemas.microsoft.com/office/drawing/2014/main" id="{D7A5C37E-4D15-4CED-A9E5-76BBAD366C69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2895600"/>
            <a:ext cx="0" cy="1524000"/>
          </a:xfrm>
          <a:prstGeom prst="line">
            <a:avLst/>
          </a:prstGeom>
          <a:noFill/>
          <a:ln w="12700">
            <a:solidFill>
              <a:srgbClr val="6699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950" name="Rectangle 13">
            <a:extLst>
              <a:ext uri="{FF2B5EF4-FFF2-40B4-BE49-F238E27FC236}">
                <a16:creationId xmlns:a16="http://schemas.microsoft.com/office/drawing/2014/main" id="{330EB6D0-559E-486D-8ADD-DF7360ECE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3429001"/>
            <a:ext cx="2057400" cy="466725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Experiments</a:t>
            </a:r>
          </a:p>
        </p:txBody>
      </p:sp>
      <p:sp>
        <p:nvSpPr>
          <p:cNvPr id="39951" name="Rectangle 14">
            <a:extLst>
              <a:ext uri="{FF2B5EF4-FFF2-40B4-BE49-F238E27FC236}">
                <a16:creationId xmlns:a16="http://schemas.microsoft.com/office/drawing/2014/main" id="{4663F345-736A-45E6-8B3A-6FC72CCD2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425950"/>
            <a:ext cx="1752600" cy="831850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Telephone surveys</a:t>
            </a:r>
          </a:p>
        </p:txBody>
      </p:sp>
      <p:sp>
        <p:nvSpPr>
          <p:cNvPr id="39952" name="Rectangle 25">
            <a:extLst>
              <a:ext uri="{FF2B5EF4-FFF2-40B4-BE49-F238E27FC236}">
                <a16:creationId xmlns:a16="http://schemas.microsoft.com/office/drawing/2014/main" id="{EE404EBA-50A1-42E1-862A-08B97D28B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419600"/>
            <a:ext cx="3505200" cy="831850"/>
          </a:xfrm>
          <a:prstGeom prst="rect">
            <a:avLst/>
          </a:prstGeom>
          <a:noFill/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Direct observation and personal interview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39953" name="Object 27">
            <a:hlinkClick r:id="" action="ppaction://ole?verb=0"/>
            <a:extLst>
              <a:ext uri="{FF2B5EF4-FFF2-40B4-BE49-F238E27FC236}">
                <a16:creationId xmlns:a16="http://schemas.microsoft.com/office/drawing/2014/main" id="{E826DF23-3B04-4A3D-8B83-44427F8432FD}"/>
              </a:ext>
            </a:extLst>
          </p:cNvPr>
          <p:cNvGraphicFramePr>
            <a:graphicFrameLocks/>
          </p:cNvGraphicFramePr>
          <p:nvPr/>
        </p:nvGraphicFramePr>
        <p:xfrm>
          <a:off x="5638800" y="4343400"/>
          <a:ext cx="8382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Clip" r:id="rId3" imgW="1212333" imgH="1532452" progId="MS_ClipArt_Gallery.5">
                  <p:embed/>
                </p:oleObj>
              </mc:Choice>
              <mc:Fallback>
                <p:oleObj name="Clip" r:id="rId3" imgW="1212333" imgH="1532452" progId="MS_ClipArt_Gallery.5">
                  <p:embed/>
                  <p:pic>
                    <p:nvPicPr>
                      <p:cNvPr id="39953" name="Object 27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E826DF23-3B04-4A3D-8B83-44427F8432FD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4343400"/>
                        <a:ext cx="8382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54" name="Picture 30">
            <a:extLst>
              <a:ext uri="{FF2B5EF4-FFF2-40B4-BE49-F238E27FC236}">
                <a16:creationId xmlns:a16="http://schemas.microsoft.com/office/drawing/2014/main" id="{FE82B8C0-24D8-460B-8E0B-4FCDE62A9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5334000"/>
            <a:ext cx="762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5" name="Picture 36">
            <a:extLst>
              <a:ext uri="{FF2B5EF4-FFF2-40B4-BE49-F238E27FC236}">
                <a16:creationId xmlns:a16="http://schemas.microsoft.com/office/drawing/2014/main" id="{916D77FD-152A-468A-BBF6-1ED71BB3D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1" y="3886201"/>
            <a:ext cx="10636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Picture 37">
            <a:extLst>
              <a:ext uri="{FF2B5EF4-FFF2-40B4-BE49-F238E27FC236}">
                <a16:creationId xmlns:a16="http://schemas.microsoft.com/office/drawing/2014/main" id="{C0728ECA-B7C8-4677-A5F4-743F156D9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5340350"/>
            <a:ext cx="838200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oter Placeholder 3">
            <a:extLst>
              <a:ext uri="{FF2B5EF4-FFF2-40B4-BE49-F238E27FC236}">
                <a16:creationId xmlns:a16="http://schemas.microsoft.com/office/drawing/2014/main" id="{51F9EACA-8D75-4B48-A512-126A2EC18F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0963" name="Slide Number Placeholder 4">
            <a:extLst>
              <a:ext uri="{FF2B5EF4-FFF2-40B4-BE49-F238E27FC236}">
                <a16:creationId xmlns:a16="http://schemas.microsoft.com/office/drawing/2014/main" id="{203FC874-999A-4C87-AC6D-342A5275A5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676E0C78-94AB-42AA-9B31-A2720A551AC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77343B94-2DB0-47E2-AD90-34756DC43D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Survey Design Steps</a:t>
            </a:r>
          </a:p>
        </p:txBody>
      </p:sp>
      <p:sp>
        <p:nvSpPr>
          <p:cNvPr id="40965" name="Rectangle 3">
            <a:extLst>
              <a:ext uri="{FF2B5EF4-FFF2-40B4-BE49-F238E27FC236}">
                <a16:creationId xmlns:a16="http://schemas.microsoft.com/office/drawing/2014/main" id="{095041D1-47AD-43FB-B1E6-9A3C9E2AB4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676401"/>
            <a:ext cx="7772400" cy="4532313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/>
              <a:t>Define the issue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what are the purpose and objectives of the survey?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Define the population of interest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Develop survey questions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make questions clear and unambiguous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use universally-accepted definitions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limit the number of questions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3">
            <a:extLst>
              <a:ext uri="{FF2B5EF4-FFF2-40B4-BE49-F238E27FC236}">
                <a16:creationId xmlns:a16="http://schemas.microsoft.com/office/drawing/2014/main" id="{027E18C0-5C18-46A7-8858-DC8BAAE0EB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1987" name="Slide Number Placeholder 4">
            <a:extLst>
              <a:ext uri="{FF2B5EF4-FFF2-40B4-BE49-F238E27FC236}">
                <a16:creationId xmlns:a16="http://schemas.microsoft.com/office/drawing/2014/main" id="{092FC801-D578-4C93-AC78-05C2403D9B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4D948AAE-1C86-47AD-9CBC-BD72227EED8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732C9AC5-2323-408B-B86B-5B55DD16A6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Survey Design Steps</a:t>
            </a:r>
          </a:p>
        </p:txBody>
      </p:sp>
      <p:sp>
        <p:nvSpPr>
          <p:cNvPr id="41989" name="Rectangle 3">
            <a:extLst>
              <a:ext uri="{FF2B5EF4-FFF2-40B4-BE49-F238E27FC236}">
                <a16:creationId xmlns:a16="http://schemas.microsoft.com/office/drawing/2014/main" id="{510197FA-2C87-4B66-B737-9082D6AAA4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752601"/>
            <a:ext cx="7772400" cy="4532313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/>
              <a:t>Pre-test the survey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pilot test with a small group of participants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/>
              <a:t>assess clarity and length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Determine the sample size and sampling method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Select sample and administer the survey</a:t>
            </a:r>
          </a:p>
        </p:txBody>
      </p:sp>
      <p:sp>
        <p:nvSpPr>
          <p:cNvPr id="41990" name="Text Box 5">
            <a:extLst>
              <a:ext uri="{FF2B5EF4-FFF2-40B4-BE49-F238E27FC236}">
                <a16:creationId xmlns:a16="http://schemas.microsoft.com/office/drawing/2014/main" id="{18EF610F-EA21-4908-B0EC-ABD0B9A68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ooter Placeholder 3">
            <a:extLst>
              <a:ext uri="{FF2B5EF4-FFF2-40B4-BE49-F238E27FC236}">
                <a16:creationId xmlns:a16="http://schemas.microsoft.com/office/drawing/2014/main" id="{57D904A6-3C40-4F0B-AB0F-4A434BDF2E9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3011" name="Slide Number Placeholder 4">
            <a:extLst>
              <a:ext uri="{FF2B5EF4-FFF2-40B4-BE49-F238E27FC236}">
                <a16:creationId xmlns:a16="http://schemas.microsoft.com/office/drawing/2014/main" id="{64C160D8-ECA6-4874-84D8-BE42DCCA0A8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4038600" y="6272212"/>
            <a:ext cx="41148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45B4930F-6E4C-40E6-AE5C-7E7134C0847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012" name="Rectangle 2">
            <a:extLst>
              <a:ext uri="{FF2B5EF4-FFF2-40B4-BE49-F238E27FC236}">
                <a16:creationId xmlns:a16="http://schemas.microsoft.com/office/drawing/2014/main" id="{A7389A6E-E1F8-40B3-80BB-E68096C0F2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Types of Questions</a:t>
            </a:r>
          </a:p>
        </p:txBody>
      </p:sp>
      <p:sp>
        <p:nvSpPr>
          <p:cNvPr id="43013" name="Rectangle 3">
            <a:extLst>
              <a:ext uri="{FF2B5EF4-FFF2-40B4-BE49-F238E27FC236}">
                <a16:creationId xmlns:a16="http://schemas.microsoft.com/office/drawing/2014/main" id="{9C57318E-E75E-44C1-81B1-145645FE32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2278" y="1676400"/>
            <a:ext cx="10190922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b="1" dirty="0"/>
              <a:t>Closed-end Questions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Select from a short list of defined choices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chemeClr val="folHlink"/>
                </a:solidFill>
              </a:rPr>
              <a:t>Example:</a:t>
            </a:r>
            <a:r>
              <a:rPr lang="en-US" altLang="en-US" dirty="0"/>
              <a:t>                                       Major:   __business	__liberal arts   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/>
              <a:t>                                               __science	__other 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b="1" dirty="0"/>
              <a:t>Open-end Questions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Respondents are free to respond with any value, words, or statement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solidFill>
                  <a:schemeClr val="folHlink"/>
                </a:solidFill>
              </a:rPr>
              <a:t>Example:</a:t>
            </a:r>
            <a:r>
              <a:rPr lang="en-US" altLang="en-US" dirty="0"/>
              <a:t> What did you like best about this course?</a:t>
            </a:r>
          </a:p>
          <a:p>
            <a:pPr lvl="2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en-US" sz="2400" b="1" dirty="0"/>
              <a:t>Demographic Questions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 dirty="0"/>
              <a:t>Questions about the respondents’ personal characteristics</a:t>
            </a:r>
          </a:p>
          <a:p>
            <a:pPr lvl="1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000" dirty="0"/>
              <a:t>		</a:t>
            </a:r>
            <a:r>
              <a:rPr lang="en-US" altLang="en-US" dirty="0">
                <a:solidFill>
                  <a:schemeClr val="folHlink"/>
                </a:solidFill>
              </a:rPr>
              <a:t>Example:  </a:t>
            </a:r>
            <a:r>
              <a:rPr lang="en-US" altLang="en-US" dirty="0"/>
              <a:t>Gender:  __Female   __ Male</a:t>
            </a:r>
          </a:p>
        </p:txBody>
      </p:sp>
      <p:sp>
        <p:nvSpPr>
          <p:cNvPr id="43014" name="Rectangle 4">
            <a:extLst>
              <a:ext uri="{FF2B5EF4-FFF2-40B4-BE49-F238E27FC236}">
                <a16:creationId xmlns:a16="http://schemas.microsoft.com/office/drawing/2014/main" id="{BE8F3DB7-160A-482F-9A49-596B213594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438400"/>
            <a:ext cx="6934200" cy="762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015" name="Rectangle 5">
            <a:extLst>
              <a:ext uri="{FF2B5EF4-FFF2-40B4-BE49-F238E27FC236}">
                <a16:creationId xmlns:a16="http://schemas.microsoft.com/office/drawing/2014/main" id="{BDEA666D-3116-4251-A794-0D5EA61DB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4191000"/>
            <a:ext cx="7010400" cy="609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016" name="Rectangle 6">
            <a:extLst>
              <a:ext uri="{FF2B5EF4-FFF2-40B4-BE49-F238E27FC236}">
                <a16:creationId xmlns:a16="http://schemas.microsoft.com/office/drawing/2014/main" id="{F53FDE74-0DC9-471A-9F09-CE753F40B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5822950"/>
            <a:ext cx="6934200" cy="5334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Footer Placeholder 3">
            <a:extLst>
              <a:ext uri="{FF2B5EF4-FFF2-40B4-BE49-F238E27FC236}">
                <a16:creationId xmlns:a16="http://schemas.microsoft.com/office/drawing/2014/main" id="{4B1D7C83-E5B8-44A5-83C5-B4D4DF43A3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4035" name="Slide Number Placeholder 4">
            <a:extLst>
              <a:ext uri="{FF2B5EF4-FFF2-40B4-BE49-F238E27FC236}">
                <a16:creationId xmlns:a16="http://schemas.microsoft.com/office/drawing/2014/main" id="{025911C2-FDC6-4398-8F31-04889551A9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B10969EA-905B-4BE2-95DA-FE1775558856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036" name="Rectangle 2">
            <a:extLst>
              <a:ext uri="{FF2B5EF4-FFF2-40B4-BE49-F238E27FC236}">
                <a16:creationId xmlns:a16="http://schemas.microsoft.com/office/drawing/2014/main" id="{42E9468F-735C-47C2-B837-D86D06AB44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905000"/>
            <a:ext cx="8382000" cy="4114800"/>
          </a:xfrm>
        </p:spPr>
        <p:txBody>
          <a:bodyPr/>
          <a:lstStyle/>
          <a:p>
            <a:pPr marL="342900" indent="-342900"/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is the set of all items or individuals of interest</a:t>
            </a:r>
          </a:p>
          <a:p>
            <a:pPr marL="742950" lvl="1" indent="-285750">
              <a:spcBef>
                <a:spcPct val="50000"/>
              </a:spcBef>
            </a:pPr>
            <a:r>
              <a:rPr lang="en-US" altLang="en-US" sz="2000"/>
              <a:t>  </a:t>
            </a:r>
            <a:r>
              <a:rPr lang="en-US" altLang="en-US" sz="2000">
                <a:solidFill>
                  <a:schemeClr val="folHlink"/>
                </a:solidFill>
              </a:rPr>
              <a:t>Examples:</a:t>
            </a:r>
            <a:r>
              <a:rPr lang="en-US" altLang="en-US" sz="2000"/>
              <a:t>  	All likely voters in the next election</a:t>
            </a:r>
            <a:r>
              <a:rPr lang="en-US" altLang="en-US" sz="2000">
                <a:solidFill>
                  <a:srgbClr val="66FFFF"/>
                </a:solidFill>
              </a:rPr>
              <a:t>  </a:t>
            </a:r>
          </a:p>
          <a:p>
            <a:pPr marL="342900" indent="-342900">
              <a:buNone/>
            </a:pPr>
            <a:r>
              <a:rPr lang="en-US" altLang="en-US" sz="2000"/>
              <a:t>              		All parts produced today</a:t>
            </a:r>
          </a:p>
          <a:p>
            <a:pPr marL="342900" indent="-342900">
              <a:buNone/>
            </a:pPr>
            <a:r>
              <a:rPr lang="en-US" altLang="en-US" sz="2000"/>
              <a:t>				All sales receipts for November</a:t>
            </a:r>
          </a:p>
          <a:p>
            <a:pPr marL="342900" indent="-342900">
              <a:buNone/>
            </a:pPr>
            <a:endParaRPr lang="en-US" altLang="en-US" sz="2000"/>
          </a:p>
          <a:p>
            <a:pPr marL="342900" indent="-342900"/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Sample</a:t>
            </a:r>
            <a:r>
              <a:rPr lang="en-US" altLang="en-US"/>
              <a:t> is a subset of the population</a:t>
            </a:r>
          </a:p>
          <a:p>
            <a:pPr marL="742950" lvl="1" indent="-285750">
              <a:spcBef>
                <a:spcPct val="50000"/>
              </a:spcBef>
            </a:pPr>
            <a:r>
              <a:rPr lang="en-US" altLang="en-US" sz="2000">
                <a:solidFill>
                  <a:schemeClr val="folHlink"/>
                </a:solidFill>
              </a:rPr>
              <a:t>  Examples:</a:t>
            </a:r>
            <a:r>
              <a:rPr lang="en-US" altLang="en-US" sz="2000"/>
              <a:t>	1000 voters selected at random for interview</a:t>
            </a:r>
          </a:p>
          <a:p>
            <a:pPr lvl="4">
              <a:buNone/>
            </a:pPr>
            <a:r>
              <a:rPr lang="en-US" altLang="en-US"/>
              <a:t>		A few parts selected for destructive testing</a:t>
            </a:r>
          </a:p>
          <a:p>
            <a:pPr lvl="4">
              <a:buNone/>
            </a:pPr>
            <a:r>
              <a:rPr lang="en-US" altLang="en-US"/>
              <a:t>		Every 100</a:t>
            </a:r>
            <a:r>
              <a:rPr lang="en-US" altLang="en-US" baseline="30000"/>
              <a:t>th</a:t>
            </a:r>
            <a:r>
              <a:rPr lang="en-US" altLang="en-US"/>
              <a:t> receipt selected for audit</a:t>
            </a:r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id="{0409EE44-057E-4870-8CC6-7ACD6AD2AB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Populations and Samples</a:t>
            </a:r>
          </a:p>
        </p:txBody>
      </p:sp>
      <p:sp>
        <p:nvSpPr>
          <p:cNvPr id="44038" name="Rectangle 6">
            <a:extLst>
              <a:ext uri="{FF2B5EF4-FFF2-40B4-BE49-F238E27FC236}">
                <a16:creationId xmlns:a16="http://schemas.microsoft.com/office/drawing/2014/main" id="{250856FC-747F-426E-B801-AEEBC23C2C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819400"/>
            <a:ext cx="7848600" cy="1066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039" name="Rectangle 11">
            <a:extLst>
              <a:ext uri="{FF2B5EF4-FFF2-40B4-BE49-F238E27FC236}">
                <a16:creationId xmlns:a16="http://schemas.microsoft.com/office/drawing/2014/main" id="{92D3E607-2A11-4580-9E3D-275A3E135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803913"/>
            <a:ext cx="7848600" cy="12954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342" tIns="42672" rIns="85342" bIns="42672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ooter Placeholder 3">
            <a:extLst>
              <a:ext uri="{FF2B5EF4-FFF2-40B4-BE49-F238E27FC236}">
                <a16:creationId xmlns:a16="http://schemas.microsoft.com/office/drawing/2014/main" id="{2EB7D037-F3EB-4A90-AFF5-A998754EF0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5059" name="Slide Number Placeholder 4">
            <a:extLst>
              <a:ext uri="{FF2B5EF4-FFF2-40B4-BE49-F238E27FC236}">
                <a16:creationId xmlns:a16="http://schemas.microsoft.com/office/drawing/2014/main" id="{90439325-33F7-4CE1-AF08-6239B4EE89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3631E2F5-71C1-4E33-AA05-29ADB33E657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14B6A985-6D75-4064-98FC-455E534EFC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Key Definitions</a:t>
            </a:r>
          </a:p>
        </p:txBody>
      </p:sp>
      <p:sp>
        <p:nvSpPr>
          <p:cNvPr id="45061" name="Rectangle 3">
            <a:extLst>
              <a:ext uri="{FF2B5EF4-FFF2-40B4-BE49-F238E27FC236}">
                <a16:creationId xmlns:a16="http://schemas.microsoft.com/office/drawing/2014/main" id="{2678BDC9-3510-404E-8A41-4001969EAE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1"/>
            <a:ext cx="79248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is the entire collection of things under consideration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folHlink"/>
                </a:solidFill>
              </a:rPr>
              <a:t>parameter</a:t>
            </a:r>
            <a:r>
              <a:rPr lang="en-US" altLang="en-US"/>
              <a:t> is a summary measure computed to describe a characteristic of the population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hlink"/>
                </a:solidFill>
              </a:rPr>
              <a:t>sample</a:t>
            </a:r>
            <a:r>
              <a:rPr lang="en-US" altLang="en-US"/>
              <a:t> is a portion of the population selected for analysis</a:t>
            </a:r>
          </a:p>
          <a:p>
            <a:pPr lvl="1" eaLnBrk="1" hangingPunct="1">
              <a:lnSpc>
                <a:spcPct val="110000"/>
              </a:lnSpc>
            </a:pPr>
            <a:r>
              <a:rPr lang="en-US" altLang="en-US"/>
              <a:t>A </a:t>
            </a:r>
            <a:r>
              <a:rPr lang="en-US" altLang="en-US" b="1">
                <a:solidFill>
                  <a:schemeClr val="hlink"/>
                </a:solidFill>
              </a:rPr>
              <a:t>statistic</a:t>
            </a:r>
            <a:r>
              <a:rPr lang="en-US" altLang="en-US"/>
              <a:t> is a summary measure computed to describe a characteristic of the sample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Footer Placeholder 3">
            <a:extLst>
              <a:ext uri="{FF2B5EF4-FFF2-40B4-BE49-F238E27FC236}">
                <a16:creationId xmlns:a16="http://schemas.microsoft.com/office/drawing/2014/main" id="{84ABD195-9ACB-455B-BA4E-876D67198B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6083" name="Slide Number Placeholder 4">
            <a:extLst>
              <a:ext uri="{FF2B5EF4-FFF2-40B4-BE49-F238E27FC236}">
                <a16:creationId xmlns:a16="http://schemas.microsoft.com/office/drawing/2014/main" id="{97745CA9-D9E0-46DD-8C2D-6EF93A9CC3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7170367A-CABF-447D-8C11-CAA9708F88EF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C8711A98-A813-45BD-968C-2A74C46395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Population vs. Sample</a:t>
            </a:r>
          </a:p>
        </p:txBody>
      </p:sp>
      <p:sp>
        <p:nvSpPr>
          <p:cNvPr id="46085" name="Oval 12">
            <a:extLst>
              <a:ext uri="{FF2B5EF4-FFF2-40B4-BE49-F238E27FC236}">
                <a16:creationId xmlns:a16="http://schemas.microsoft.com/office/drawing/2014/main" id="{CFBE4BE4-2793-4DB8-A918-A89E00E10C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590800"/>
            <a:ext cx="3581400" cy="2667000"/>
          </a:xfrm>
          <a:prstGeom prst="ellipse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6" name="Rectangle 13">
            <a:extLst>
              <a:ext uri="{FF2B5EF4-FFF2-40B4-BE49-F238E27FC236}">
                <a16:creationId xmlns:a16="http://schemas.microsoft.com/office/drawing/2014/main" id="{AD0EDC31-7BF3-419A-A1DD-45C781275A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774950"/>
            <a:ext cx="4508500" cy="278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20675" marR="0" lvl="0" indent="-320675" algn="l" defTabSz="85248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7" name="Oval 14">
            <a:extLst>
              <a:ext uri="{FF2B5EF4-FFF2-40B4-BE49-F238E27FC236}">
                <a16:creationId xmlns:a16="http://schemas.microsoft.com/office/drawing/2014/main" id="{ADD9EF66-AC23-421E-9D28-4300EA6F65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0" y="2895600"/>
            <a:ext cx="2286000" cy="2133600"/>
          </a:xfrm>
          <a:prstGeom prst="ellipse">
            <a:avLst/>
          </a:prstGeom>
          <a:noFill/>
          <a:ln w="317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8" name="Text Box 15">
            <a:extLst>
              <a:ext uri="{FF2B5EF4-FFF2-40B4-BE49-F238E27FC236}">
                <a16:creationId xmlns:a16="http://schemas.microsoft.com/office/drawing/2014/main" id="{40A4B9D4-5F8C-4050-9A59-9A8D36A85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2819400"/>
            <a:ext cx="31242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a  b     c 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ef   gh i  jk l   m  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o  p q   rs  t  u v  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x   y      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9" name="Text Box 16">
            <a:extLst>
              <a:ext uri="{FF2B5EF4-FFF2-40B4-BE49-F238E27FC236}">
                <a16:creationId xmlns:a16="http://schemas.microsoft.com/office/drawing/2014/main" id="{4DBD8C33-021D-4496-A8A9-AF0FCB91F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05001"/>
            <a:ext cx="2209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</a:t>
            </a:r>
          </a:p>
        </p:txBody>
      </p:sp>
      <p:sp>
        <p:nvSpPr>
          <p:cNvPr id="46090" name="Text Box 17">
            <a:extLst>
              <a:ext uri="{FF2B5EF4-FFF2-40B4-BE49-F238E27FC236}">
                <a16:creationId xmlns:a16="http://schemas.microsoft.com/office/drawing/2014/main" id="{C59E3E68-29D7-4FB0-8410-244D654AA2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1905001"/>
            <a:ext cx="1981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</a:t>
            </a:r>
          </a:p>
        </p:txBody>
      </p:sp>
      <p:sp>
        <p:nvSpPr>
          <p:cNvPr id="46091" name="Text Box 18">
            <a:extLst>
              <a:ext uri="{FF2B5EF4-FFF2-40B4-BE49-F238E27FC236}">
                <a16:creationId xmlns:a16="http://schemas.microsoft.com/office/drawing/2014/main" id="{AA103F32-975C-41CD-8B13-EF553D8B17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2895600"/>
            <a:ext cx="31242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     c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g i         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o      r     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y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Footer Placeholder 3">
            <a:extLst>
              <a:ext uri="{FF2B5EF4-FFF2-40B4-BE49-F238E27FC236}">
                <a16:creationId xmlns:a16="http://schemas.microsoft.com/office/drawing/2014/main" id="{A1A19A71-D2DB-4168-ABE9-1580E0F398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7107" name="Slide Number Placeholder 4">
            <a:extLst>
              <a:ext uri="{FF2B5EF4-FFF2-40B4-BE49-F238E27FC236}">
                <a16:creationId xmlns:a16="http://schemas.microsoft.com/office/drawing/2014/main" id="{F2BB94E0-B31A-4D00-9B34-31408DCF205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C1CAFFC1-BB9E-4591-88DB-B38E2BCFE37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7108" name="Rectangle 2">
            <a:extLst>
              <a:ext uri="{FF2B5EF4-FFF2-40B4-BE49-F238E27FC236}">
                <a16:creationId xmlns:a16="http://schemas.microsoft.com/office/drawing/2014/main" id="{B73393E5-BA79-40BE-869A-E79E4F8F07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0" y="647700"/>
            <a:ext cx="6096000" cy="838200"/>
          </a:xfrm>
        </p:spPr>
        <p:txBody>
          <a:bodyPr/>
          <a:lstStyle/>
          <a:p>
            <a:r>
              <a:rPr lang="en-US" altLang="en-US" dirty="0"/>
              <a:t>Why Sample?</a:t>
            </a:r>
          </a:p>
        </p:txBody>
      </p:sp>
      <p:sp>
        <p:nvSpPr>
          <p:cNvPr id="47109" name="Rectangle 3">
            <a:extLst>
              <a:ext uri="{FF2B5EF4-FFF2-40B4-BE49-F238E27FC236}">
                <a16:creationId xmlns:a16="http://schemas.microsoft.com/office/drawing/2014/main" id="{8A2504BD-FF4A-42C7-9332-B98BFD3962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1905000"/>
            <a:ext cx="7772400" cy="3886200"/>
          </a:xfrm>
        </p:spPr>
        <p:txBody>
          <a:bodyPr/>
          <a:lstStyle/>
          <a:p>
            <a:pPr marL="342900" indent="-342900">
              <a:spcBef>
                <a:spcPct val="75000"/>
              </a:spcBef>
            </a:pPr>
            <a:r>
              <a:rPr lang="en-US" altLang="en-US">
                <a:solidFill>
                  <a:schemeClr val="folHlink"/>
                </a:solidFill>
              </a:rPr>
              <a:t>Less time consuming</a:t>
            </a:r>
            <a:r>
              <a:rPr lang="en-US" altLang="en-US"/>
              <a:t> than a census</a:t>
            </a:r>
          </a:p>
          <a:p>
            <a:pPr marL="342900" indent="-342900">
              <a:spcBef>
                <a:spcPct val="75000"/>
              </a:spcBef>
            </a:pPr>
            <a:r>
              <a:rPr lang="en-US" altLang="en-US">
                <a:solidFill>
                  <a:schemeClr val="folHlink"/>
                </a:solidFill>
              </a:rPr>
              <a:t>Less costly</a:t>
            </a:r>
            <a:r>
              <a:rPr lang="en-US" altLang="en-US"/>
              <a:t> to administer than a census</a:t>
            </a:r>
          </a:p>
          <a:p>
            <a:pPr marL="342900" indent="-342900">
              <a:spcBef>
                <a:spcPct val="75000"/>
              </a:spcBef>
            </a:pPr>
            <a:r>
              <a:rPr lang="en-US" altLang="en-US"/>
              <a:t>It is possible to obtain statistical results of a sufficiently </a:t>
            </a:r>
            <a:r>
              <a:rPr lang="en-US" altLang="en-US">
                <a:solidFill>
                  <a:schemeClr val="folHlink"/>
                </a:solidFill>
              </a:rPr>
              <a:t>high precision</a:t>
            </a:r>
            <a:r>
              <a:rPr lang="en-US" altLang="en-US"/>
              <a:t> based on samples.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Footer Placeholder 3">
            <a:extLst>
              <a:ext uri="{FF2B5EF4-FFF2-40B4-BE49-F238E27FC236}">
                <a16:creationId xmlns:a16="http://schemas.microsoft.com/office/drawing/2014/main" id="{FB04F445-D632-45A9-B235-FA3163452A6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8131" name="Slide Number Placeholder 4">
            <a:extLst>
              <a:ext uri="{FF2B5EF4-FFF2-40B4-BE49-F238E27FC236}">
                <a16:creationId xmlns:a16="http://schemas.microsoft.com/office/drawing/2014/main" id="{7351CC0B-B2AB-472A-9767-0BD8D88D73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48BF80FC-5771-4BB9-A88E-237AA65067F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132" name="Line 11">
            <a:extLst>
              <a:ext uri="{FF2B5EF4-FFF2-40B4-BE49-F238E27FC236}">
                <a16:creationId xmlns:a16="http://schemas.microsoft.com/office/drawing/2014/main" id="{EAB258DF-BEAF-4A4D-BC32-E63A76DF0AA4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22860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33" name="Line 24">
            <a:extLst>
              <a:ext uri="{FF2B5EF4-FFF2-40B4-BE49-F238E27FC236}">
                <a16:creationId xmlns:a16="http://schemas.microsoft.com/office/drawing/2014/main" id="{AA9B5757-EBA5-4B6C-ACFB-E7622D9E151A}"/>
              </a:ext>
            </a:extLst>
          </p:cNvPr>
          <p:cNvSpPr>
            <a:spLocks noChangeShapeType="1"/>
          </p:cNvSpPr>
          <p:nvPr/>
        </p:nvSpPr>
        <p:spPr bwMode="auto">
          <a:xfrm>
            <a:off x="9906000" y="3733801"/>
            <a:ext cx="0" cy="15335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34" name="Line 20">
            <a:extLst>
              <a:ext uri="{FF2B5EF4-FFF2-40B4-BE49-F238E27FC236}">
                <a16:creationId xmlns:a16="http://schemas.microsoft.com/office/drawing/2014/main" id="{73010F77-590B-483B-BF40-C3BAA8810EFE}"/>
              </a:ext>
            </a:extLst>
          </p:cNvPr>
          <p:cNvSpPr>
            <a:spLocks noChangeShapeType="1"/>
          </p:cNvSpPr>
          <p:nvPr/>
        </p:nvSpPr>
        <p:spPr bwMode="auto">
          <a:xfrm>
            <a:off x="7696200" y="3733800"/>
            <a:ext cx="0" cy="1905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35" name="Rectangle 2">
            <a:extLst>
              <a:ext uri="{FF2B5EF4-FFF2-40B4-BE49-F238E27FC236}">
                <a16:creationId xmlns:a16="http://schemas.microsoft.com/office/drawing/2014/main" id="{7632C6AF-C7A6-4038-A72F-254596DEE4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Sampling Techniques</a:t>
            </a:r>
          </a:p>
        </p:txBody>
      </p:sp>
      <p:sp>
        <p:nvSpPr>
          <p:cNvPr id="48136" name="Line 3">
            <a:extLst>
              <a:ext uri="{FF2B5EF4-FFF2-40B4-BE49-F238E27FC236}">
                <a16:creationId xmlns:a16="http://schemas.microsoft.com/office/drawing/2014/main" id="{0029AB0A-9A04-4994-8090-A23DE08689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38862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37" name="Line 4">
            <a:extLst>
              <a:ext uri="{FF2B5EF4-FFF2-40B4-BE49-F238E27FC236}">
                <a16:creationId xmlns:a16="http://schemas.microsoft.com/office/drawing/2014/main" id="{70FF783A-2270-423F-AF24-1BDEEC5EBE8F}"/>
              </a:ext>
            </a:extLst>
          </p:cNvPr>
          <p:cNvSpPr>
            <a:spLocks noChangeShapeType="1"/>
          </p:cNvSpPr>
          <p:nvPr/>
        </p:nvSpPr>
        <p:spPr bwMode="auto">
          <a:xfrm>
            <a:off x="8686800" y="3733800"/>
            <a:ext cx="0" cy="850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38" name="Line 5">
            <a:extLst>
              <a:ext uri="{FF2B5EF4-FFF2-40B4-BE49-F238E27FC236}">
                <a16:creationId xmlns:a16="http://schemas.microsoft.com/office/drawing/2014/main" id="{B985E840-B169-4477-861A-077B4A361D4B}"/>
              </a:ext>
            </a:extLst>
          </p:cNvPr>
          <p:cNvSpPr>
            <a:spLocks noChangeShapeType="1"/>
          </p:cNvSpPr>
          <p:nvPr/>
        </p:nvSpPr>
        <p:spPr bwMode="auto">
          <a:xfrm>
            <a:off x="6934200" y="37338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39" name="Line 7">
            <a:extLst>
              <a:ext uri="{FF2B5EF4-FFF2-40B4-BE49-F238E27FC236}">
                <a16:creationId xmlns:a16="http://schemas.microsoft.com/office/drawing/2014/main" id="{12342D38-6186-4AF5-A98B-1F0359EB8B95}"/>
              </a:ext>
            </a:extLst>
          </p:cNvPr>
          <p:cNvSpPr>
            <a:spLocks noChangeShapeType="1"/>
          </p:cNvSpPr>
          <p:nvPr/>
        </p:nvSpPr>
        <p:spPr bwMode="auto">
          <a:xfrm>
            <a:off x="4267200" y="3886200"/>
            <a:ext cx="0" cy="1219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40" name="Rectangle 8">
            <a:extLst>
              <a:ext uri="{FF2B5EF4-FFF2-40B4-BE49-F238E27FC236}">
                <a16:creationId xmlns:a16="http://schemas.microsoft.com/office/drawing/2014/main" id="{843997D4-6C22-4DA0-9D37-75DD48A2A9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1" y="4419601"/>
            <a:ext cx="1979613" cy="454025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Convenience</a:t>
            </a:r>
          </a:p>
        </p:txBody>
      </p:sp>
      <p:sp>
        <p:nvSpPr>
          <p:cNvPr id="48141" name="Rectangle 9">
            <a:extLst>
              <a:ext uri="{FF2B5EF4-FFF2-40B4-BE49-F238E27FC236}">
                <a16:creationId xmlns:a16="http://schemas.microsoft.com/office/drawing/2014/main" id="{53204892-3202-4FEF-9D1D-E75999EB9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828800"/>
            <a:ext cx="8020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142" name="Rectangle 10">
            <a:extLst>
              <a:ext uri="{FF2B5EF4-FFF2-40B4-BE49-F238E27FC236}">
                <a16:creationId xmlns:a16="http://schemas.microsoft.com/office/drawing/2014/main" id="{94CB987C-18AE-4F65-9D17-ECA0CD819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1828801"/>
            <a:ext cx="3581400" cy="466725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Sampling Techniques</a:t>
            </a:r>
          </a:p>
        </p:txBody>
      </p:sp>
      <p:sp>
        <p:nvSpPr>
          <p:cNvPr id="48143" name="Line 12">
            <a:extLst>
              <a:ext uri="{FF2B5EF4-FFF2-40B4-BE49-F238E27FC236}">
                <a16:creationId xmlns:a16="http://schemas.microsoft.com/office/drawing/2014/main" id="{FF1E7EA4-D250-4F1D-82BF-E74F17198B88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819400"/>
            <a:ext cx="5410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44" name="Line 13">
            <a:extLst>
              <a:ext uri="{FF2B5EF4-FFF2-40B4-BE49-F238E27FC236}">
                <a16:creationId xmlns:a16="http://schemas.microsoft.com/office/drawing/2014/main" id="{A64E73BA-BEE3-4713-943D-F3483F51CF56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819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45" name="Rectangle 14">
            <a:extLst>
              <a:ext uri="{FF2B5EF4-FFF2-40B4-BE49-F238E27FC236}">
                <a16:creationId xmlns:a16="http://schemas.microsoft.com/office/drawing/2014/main" id="{D70D3E58-BC7F-4DBB-BCC5-07D8B30D3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29001"/>
            <a:ext cx="3733800" cy="466725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Nonstatistical Sampling</a:t>
            </a:r>
          </a:p>
        </p:txBody>
      </p:sp>
      <p:sp>
        <p:nvSpPr>
          <p:cNvPr id="48146" name="Rectangle 15">
            <a:extLst>
              <a:ext uri="{FF2B5EF4-FFF2-40B4-BE49-F238E27FC236}">
                <a16:creationId xmlns:a16="http://schemas.microsoft.com/office/drawing/2014/main" id="{791D7E66-FA1D-4C2B-9233-4AF8DBDCA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5105401"/>
            <a:ext cx="1828800" cy="466725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Judgment</a:t>
            </a:r>
          </a:p>
        </p:txBody>
      </p:sp>
      <p:sp>
        <p:nvSpPr>
          <p:cNvPr id="48147" name="Line 17">
            <a:extLst>
              <a:ext uri="{FF2B5EF4-FFF2-40B4-BE49-F238E27FC236}">
                <a16:creationId xmlns:a16="http://schemas.microsoft.com/office/drawing/2014/main" id="{3D863609-A2C8-475D-9357-4C3B7FED2619}"/>
              </a:ext>
            </a:extLst>
          </p:cNvPr>
          <p:cNvSpPr>
            <a:spLocks noChangeShapeType="1"/>
          </p:cNvSpPr>
          <p:nvPr/>
        </p:nvSpPr>
        <p:spPr bwMode="auto">
          <a:xfrm>
            <a:off x="8839200" y="2819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48" name="Rectangle 18">
            <a:extLst>
              <a:ext uri="{FF2B5EF4-FFF2-40B4-BE49-F238E27FC236}">
                <a16:creationId xmlns:a16="http://schemas.microsoft.com/office/drawing/2014/main" id="{8750253A-4A6E-4C57-8FD9-1A78FC7B55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3429001"/>
            <a:ext cx="34290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Statistical Sampling </a:t>
            </a:r>
          </a:p>
        </p:txBody>
      </p:sp>
      <p:sp>
        <p:nvSpPr>
          <p:cNvPr id="48149" name="Rectangle 19">
            <a:extLst>
              <a:ext uri="{FF2B5EF4-FFF2-40B4-BE49-F238E27FC236}">
                <a16:creationId xmlns:a16="http://schemas.microsoft.com/office/drawing/2014/main" id="{AEBF1EEC-6883-4CEB-9E59-923BCD4D17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343400"/>
            <a:ext cx="1524000" cy="778418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Simple </a:t>
            </a:r>
          </a:p>
          <a:p>
            <a:pPr marL="0" marR="0" lvl="0" indent="0" algn="l" defTabSz="914400" rtl="0" eaLnBrk="1" fontAlgn="auto" latinLnBrk="0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Random</a:t>
            </a:r>
          </a:p>
        </p:txBody>
      </p:sp>
      <p:sp>
        <p:nvSpPr>
          <p:cNvPr id="48150" name="Rectangle 21">
            <a:extLst>
              <a:ext uri="{FF2B5EF4-FFF2-40B4-BE49-F238E27FC236}">
                <a16:creationId xmlns:a16="http://schemas.microsoft.com/office/drawing/2014/main" id="{2A05504F-A1CF-464B-9FD9-085791AEF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4419601"/>
            <a:ext cx="18288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Systematic</a:t>
            </a:r>
          </a:p>
        </p:txBody>
      </p:sp>
      <p:sp>
        <p:nvSpPr>
          <p:cNvPr id="48151" name="Rectangle 22">
            <a:extLst>
              <a:ext uri="{FF2B5EF4-FFF2-40B4-BE49-F238E27FC236}">
                <a16:creationId xmlns:a16="http://schemas.microsoft.com/office/drawing/2014/main" id="{97A07458-3EB6-43EA-9412-553EEBCA2B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5486401"/>
            <a:ext cx="15240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Stratified</a:t>
            </a:r>
          </a:p>
        </p:txBody>
      </p:sp>
      <p:sp>
        <p:nvSpPr>
          <p:cNvPr id="48152" name="Rectangle 23">
            <a:extLst>
              <a:ext uri="{FF2B5EF4-FFF2-40B4-BE49-F238E27FC236}">
                <a16:creationId xmlns:a16="http://schemas.microsoft.com/office/drawing/2014/main" id="{3877FBDE-BF89-4782-9F84-E9277486D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0" y="5257801"/>
            <a:ext cx="1295400" cy="466725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Cluster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ooter Placeholder 3">
            <a:extLst>
              <a:ext uri="{FF2B5EF4-FFF2-40B4-BE49-F238E27FC236}">
                <a16:creationId xmlns:a16="http://schemas.microsoft.com/office/drawing/2014/main" id="{21D77685-6492-4988-862C-39CB0AB61D6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49155" name="Slide Number Placeholder 4">
            <a:extLst>
              <a:ext uri="{FF2B5EF4-FFF2-40B4-BE49-F238E27FC236}">
                <a16:creationId xmlns:a16="http://schemas.microsoft.com/office/drawing/2014/main" id="{18195FC4-3F19-44E9-9E33-0BD20D0963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630A69F3-FBBE-4EE7-B655-1CCF04E6AF1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9156" name="Rectangle 2">
            <a:extLst>
              <a:ext uri="{FF2B5EF4-FFF2-40B4-BE49-F238E27FC236}">
                <a16:creationId xmlns:a16="http://schemas.microsoft.com/office/drawing/2014/main" id="{5DD3648D-0E0E-4998-B442-6CB82D3F55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Statistical Sampling</a:t>
            </a:r>
          </a:p>
        </p:txBody>
      </p:sp>
      <p:sp>
        <p:nvSpPr>
          <p:cNvPr id="49157" name="Rectangle 3">
            <a:extLst>
              <a:ext uri="{FF2B5EF4-FFF2-40B4-BE49-F238E27FC236}">
                <a16:creationId xmlns:a16="http://schemas.microsoft.com/office/drawing/2014/main" id="{62199B16-C3DA-47BF-AA9D-DA6C041E88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Items of the sample are chosen based on known or calculable probabilities</a:t>
            </a:r>
          </a:p>
        </p:txBody>
      </p:sp>
      <p:sp>
        <p:nvSpPr>
          <p:cNvPr id="49158" name="Line 4">
            <a:extLst>
              <a:ext uri="{FF2B5EF4-FFF2-40B4-BE49-F238E27FC236}">
                <a16:creationId xmlns:a16="http://schemas.microsoft.com/office/drawing/2014/main" id="{3AD017D5-9D57-4029-8E93-553B9ECBB29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43434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159" name="Line 5">
            <a:extLst>
              <a:ext uri="{FF2B5EF4-FFF2-40B4-BE49-F238E27FC236}">
                <a16:creationId xmlns:a16="http://schemas.microsoft.com/office/drawing/2014/main" id="{63775A8A-28FC-470A-98D4-619EAD1EFEE3}"/>
              </a:ext>
            </a:extLst>
          </p:cNvPr>
          <p:cNvSpPr>
            <a:spLocks noChangeShapeType="1"/>
          </p:cNvSpPr>
          <p:nvPr/>
        </p:nvSpPr>
        <p:spPr bwMode="auto">
          <a:xfrm>
            <a:off x="9525000" y="4343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160" name="Line 6">
            <a:extLst>
              <a:ext uri="{FF2B5EF4-FFF2-40B4-BE49-F238E27FC236}">
                <a16:creationId xmlns:a16="http://schemas.microsoft.com/office/drawing/2014/main" id="{AD7C6EA8-FEBD-4EA2-B041-B04869A0CC9D}"/>
              </a:ext>
            </a:extLst>
          </p:cNvPr>
          <p:cNvSpPr>
            <a:spLocks noChangeShapeType="1"/>
          </p:cNvSpPr>
          <p:nvPr/>
        </p:nvSpPr>
        <p:spPr bwMode="auto">
          <a:xfrm>
            <a:off x="6400800" y="4038601"/>
            <a:ext cx="0" cy="3016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161" name="Line 7">
            <a:extLst>
              <a:ext uri="{FF2B5EF4-FFF2-40B4-BE49-F238E27FC236}">
                <a16:creationId xmlns:a16="http://schemas.microsoft.com/office/drawing/2014/main" id="{664437EC-A00E-40E8-B5CC-DCBC381B272F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4343400"/>
            <a:ext cx="6400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162" name="Rectangle 8">
            <a:extLst>
              <a:ext uri="{FF2B5EF4-FFF2-40B4-BE49-F238E27FC236}">
                <a16:creationId xmlns:a16="http://schemas.microsoft.com/office/drawing/2014/main" id="{C6A95287-B604-4741-B5EF-6285D44FE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048000"/>
            <a:ext cx="3886200" cy="10033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Statistical Sampling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(Probability Sampling)</a:t>
            </a:r>
          </a:p>
        </p:txBody>
      </p:sp>
      <p:sp>
        <p:nvSpPr>
          <p:cNvPr id="49163" name="Line 10">
            <a:extLst>
              <a:ext uri="{FF2B5EF4-FFF2-40B4-BE49-F238E27FC236}">
                <a16:creationId xmlns:a16="http://schemas.microsoft.com/office/drawing/2014/main" id="{3BC5F631-FA4E-420F-8D87-49AD6338557E}"/>
              </a:ext>
            </a:extLst>
          </p:cNvPr>
          <p:cNvSpPr>
            <a:spLocks noChangeShapeType="1"/>
          </p:cNvSpPr>
          <p:nvPr/>
        </p:nvSpPr>
        <p:spPr bwMode="auto">
          <a:xfrm>
            <a:off x="7620000" y="43434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164" name="Rectangle 11">
            <a:extLst>
              <a:ext uri="{FF2B5EF4-FFF2-40B4-BE49-F238E27FC236}">
                <a16:creationId xmlns:a16="http://schemas.microsoft.com/office/drawing/2014/main" id="{8E40AE7D-3E6B-4830-B367-A5EC7DB03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4800600"/>
            <a:ext cx="16764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Systematic</a:t>
            </a:r>
          </a:p>
        </p:txBody>
      </p:sp>
      <p:sp>
        <p:nvSpPr>
          <p:cNvPr id="49165" name="Line 12">
            <a:extLst>
              <a:ext uri="{FF2B5EF4-FFF2-40B4-BE49-F238E27FC236}">
                <a16:creationId xmlns:a16="http://schemas.microsoft.com/office/drawing/2014/main" id="{CF4CC371-89ED-44DF-B127-A75CF2324ABF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43434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166" name="Rectangle 13">
            <a:extLst>
              <a:ext uri="{FF2B5EF4-FFF2-40B4-BE49-F238E27FC236}">
                <a16:creationId xmlns:a16="http://schemas.microsoft.com/office/drawing/2014/main" id="{5B534821-67C6-4E5A-95F7-9FDB44E65F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4800600"/>
            <a:ext cx="14478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Stratified</a:t>
            </a:r>
          </a:p>
        </p:txBody>
      </p:sp>
      <p:sp>
        <p:nvSpPr>
          <p:cNvPr id="49167" name="Rectangle 14">
            <a:extLst>
              <a:ext uri="{FF2B5EF4-FFF2-40B4-BE49-F238E27FC236}">
                <a16:creationId xmlns:a16="http://schemas.microsoft.com/office/drawing/2014/main" id="{E761525B-A19D-480E-BAE1-C44C384E08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5400" y="4800600"/>
            <a:ext cx="12192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Cluster</a:t>
            </a:r>
          </a:p>
        </p:txBody>
      </p:sp>
      <p:sp>
        <p:nvSpPr>
          <p:cNvPr id="49168" name="Rectangle 15">
            <a:extLst>
              <a:ext uri="{FF2B5EF4-FFF2-40B4-BE49-F238E27FC236}">
                <a16:creationId xmlns:a16="http://schemas.microsoft.com/office/drawing/2014/main" id="{1D3E0DC1-DC5E-43FE-AF72-758DB79CF5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800600"/>
            <a:ext cx="2209800" cy="4064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Simple Random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Footer Placeholder 3">
            <a:extLst>
              <a:ext uri="{FF2B5EF4-FFF2-40B4-BE49-F238E27FC236}">
                <a16:creationId xmlns:a16="http://schemas.microsoft.com/office/drawing/2014/main" id="{C46F2F1C-1D73-4EB2-B6C1-DCD3DD5D45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50179" name="Slide Number Placeholder 4">
            <a:extLst>
              <a:ext uri="{FF2B5EF4-FFF2-40B4-BE49-F238E27FC236}">
                <a16:creationId xmlns:a16="http://schemas.microsoft.com/office/drawing/2014/main" id="{0427EB6D-2E1B-49E7-84B4-F68B2DE39C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BFAB07AE-FF4D-4B21-B302-8183B14DE92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0180" name="Rectangle 2">
            <a:extLst>
              <a:ext uri="{FF2B5EF4-FFF2-40B4-BE49-F238E27FC236}">
                <a16:creationId xmlns:a16="http://schemas.microsoft.com/office/drawing/2014/main" id="{D02D0A4C-0DBC-4D9E-AC00-8715195A19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Simple Random Sampling</a:t>
            </a:r>
          </a:p>
        </p:txBody>
      </p:sp>
      <p:sp>
        <p:nvSpPr>
          <p:cNvPr id="50181" name="Rectangle 3">
            <a:extLst>
              <a:ext uri="{FF2B5EF4-FFF2-40B4-BE49-F238E27FC236}">
                <a16:creationId xmlns:a16="http://schemas.microsoft.com/office/drawing/2014/main" id="{67F268CE-8D46-4B2C-9521-E58CF63BCA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Every possible sample of a given size has an </a:t>
            </a:r>
            <a:r>
              <a:rPr lang="en-US" altLang="en-US">
                <a:solidFill>
                  <a:schemeClr val="folHlink"/>
                </a:solidFill>
              </a:rPr>
              <a:t>equal chance</a:t>
            </a:r>
            <a:r>
              <a:rPr lang="en-US" altLang="en-US"/>
              <a:t> of being selected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Selection may be with replacement or without replacement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The sample can be obtained using a table of random numbers or computer random number generator</a:t>
            </a:r>
          </a:p>
        </p:txBody>
      </p:sp>
      <p:graphicFrame>
        <p:nvGraphicFramePr>
          <p:cNvPr id="5018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2F3399B9-39BD-4C8F-BBE3-E1171F567B0B}"/>
              </a:ext>
            </a:extLst>
          </p:cNvPr>
          <p:cNvGraphicFramePr>
            <a:graphicFrameLocks/>
          </p:cNvGraphicFramePr>
          <p:nvPr/>
        </p:nvGraphicFramePr>
        <p:xfrm>
          <a:off x="6477000" y="5181600"/>
          <a:ext cx="19812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Clip" r:id="rId3" imgW="1984105" imgH="1182223" progId="MS_ClipArt_Gallery.2">
                  <p:embed/>
                </p:oleObj>
              </mc:Choice>
              <mc:Fallback>
                <p:oleObj name="Clip" r:id="rId3" imgW="1984105" imgH="1182223" progId="MS_ClipArt_Gallery.2">
                  <p:embed/>
                  <p:pic>
                    <p:nvPicPr>
                      <p:cNvPr id="5018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2F3399B9-39BD-4C8F-BBE3-E1171F567B0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5181600"/>
                        <a:ext cx="1981200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Footer Placeholder 3">
            <a:extLst>
              <a:ext uri="{FF2B5EF4-FFF2-40B4-BE49-F238E27FC236}">
                <a16:creationId xmlns:a16="http://schemas.microsoft.com/office/drawing/2014/main" id="{7E870EE2-112A-442E-86F6-7F5939CA62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52227" name="Slide Number Placeholder 4">
            <a:extLst>
              <a:ext uri="{FF2B5EF4-FFF2-40B4-BE49-F238E27FC236}">
                <a16:creationId xmlns:a16="http://schemas.microsoft.com/office/drawing/2014/main" id="{8D94C486-1029-4D48-B697-4D13ECB85E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61D615E3-0148-475C-997D-CE023540FC9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28" name="Rectangle 2">
            <a:extLst>
              <a:ext uri="{FF2B5EF4-FFF2-40B4-BE49-F238E27FC236}">
                <a16:creationId xmlns:a16="http://schemas.microsoft.com/office/drawing/2014/main" id="{B8AC5A15-1B32-4736-A8DA-4812E1C7E4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1"/>
            <a:ext cx="80772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Decide on sample size: </a:t>
            </a:r>
            <a:r>
              <a:rPr lang="en-US" altLang="en-US">
                <a:solidFill>
                  <a:schemeClr val="hlink"/>
                </a:solidFill>
              </a:rPr>
              <a:t>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Divide frame of </a:t>
            </a:r>
            <a:r>
              <a:rPr lang="en-US" altLang="en-US">
                <a:solidFill>
                  <a:schemeClr val="folHlink"/>
                </a:solidFill>
              </a:rPr>
              <a:t>N</a:t>
            </a:r>
            <a:r>
              <a:rPr lang="en-US" altLang="en-US"/>
              <a:t> individuals into groups of </a:t>
            </a:r>
            <a:r>
              <a:rPr lang="en-US" altLang="en-US">
                <a:solidFill>
                  <a:srgbClr val="DCB200"/>
                </a:solidFill>
              </a:rPr>
              <a:t>k</a:t>
            </a:r>
            <a:r>
              <a:rPr lang="en-US" altLang="en-US"/>
              <a:t> individuals:  </a:t>
            </a:r>
            <a:r>
              <a:rPr lang="en-US" altLang="en-US">
                <a:solidFill>
                  <a:srgbClr val="DCB200"/>
                </a:solidFill>
              </a:rPr>
              <a:t>k</a:t>
            </a:r>
            <a:r>
              <a:rPr lang="en-US" altLang="en-US"/>
              <a:t>=</a:t>
            </a:r>
            <a:r>
              <a:rPr lang="en-US" altLang="en-US">
                <a:solidFill>
                  <a:schemeClr val="folHlink"/>
                </a:solidFill>
              </a:rPr>
              <a:t>N</a:t>
            </a:r>
            <a:r>
              <a:rPr lang="en-US" altLang="en-US"/>
              <a:t>/</a:t>
            </a:r>
            <a:r>
              <a:rPr lang="en-US" altLang="en-US">
                <a:solidFill>
                  <a:schemeClr val="hlink"/>
                </a:solidFill>
              </a:rPr>
              <a:t>n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Randomly select one individual from the 1</a:t>
            </a:r>
            <a:r>
              <a:rPr lang="en-US" altLang="en-US" baseline="30000"/>
              <a:t>st</a:t>
            </a:r>
            <a:r>
              <a:rPr lang="en-US" altLang="en-US"/>
              <a:t> group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Select every k</a:t>
            </a:r>
            <a:r>
              <a:rPr lang="en-US" altLang="en-US" baseline="30000"/>
              <a:t>th</a:t>
            </a:r>
            <a:r>
              <a:rPr lang="en-US" altLang="en-US"/>
              <a:t> individual thereafter</a:t>
            </a:r>
          </a:p>
        </p:txBody>
      </p:sp>
      <p:sp>
        <p:nvSpPr>
          <p:cNvPr id="52229" name="Rectangle 3">
            <a:extLst>
              <a:ext uri="{FF2B5EF4-FFF2-40B4-BE49-F238E27FC236}">
                <a16:creationId xmlns:a16="http://schemas.microsoft.com/office/drawing/2014/main" id="{5A436F0C-8C76-414E-A4DB-771C9B0668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Systematic Random Sampling</a:t>
            </a:r>
          </a:p>
        </p:txBody>
      </p:sp>
      <p:sp>
        <p:nvSpPr>
          <p:cNvPr id="52230" name="Rectangle 5">
            <a:extLst>
              <a:ext uri="{FF2B5EF4-FFF2-40B4-BE49-F238E27FC236}">
                <a16:creationId xmlns:a16="http://schemas.microsoft.com/office/drawing/2014/main" id="{43AC3F40-A3B8-42CF-93E3-1652F1AEA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4500" y="4727575"/>
            <a:ext cx="3187700" cy="1677988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52231" name="Object 6">
            <a:hlinkClick r:id="" action="ppaction://ole?verb=0"/>
            <a:extLst>
              <a:ext uri="{FF2B5EF4-FFF2-40B4-BE49-F238E27FC236}">
                <a16:creationId xmlns:a16="http://schemas.microsoft.com/office/drawing/2014/main" id="{101EAEFB-DAD0-47D0-BF90-086973C49499}"/>
              </a:ext>
            </a:extLst>
          </p:cNvPr>
          <p:cNvGraphicFramePr>
            <a:graphicFrameLocks/>
          </p:cNvGraphicFramePr>
          <p:nvPr/>
        </p:nvGraphicFramePr>
        <p:xfrm>
          <a:off x="4572000" y="3581400"/>
          <a:ext cx="2057400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Clip" r:id="rId3" imgW="2320072" imgH="1419935" progId="MS_ClipArt_Gallery.2">
                  <p:embed/>
                </p:oleObj>
              </mc:Choice>
              <mc:Fallback>
                <p:oleObj name="Clip" r:id="rId3" imgW="2320072" imgH="1419935" progId="MS_ClipArt_Gallery.2">
                  <p:embed/>
                  <p:pic>
                    <p:nvPicPr>
                      <p:cNvPr id="52231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101EAEFB-DAD0-47D0-BF90-086973C4949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581400"/>
                        <a:ext cx="2057400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32" name="Picture 7">
            <a:extLst>
              <a:ext uri="{FF2B5EF4-FFF2-40B4-BE49-F238E27FC236}">
                <a16:creationId xmlns:a16="http://schemas.microsoft.com/office/drawing/2014/main" id="{AF8F71B8-0FB3-4BF3-9752-99277B719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1" y="4800601"/>
            <a:ext cx="2900363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3" name="Rectangle 8">
            <a:extLst>
              <a:ext uri="{FF2B5EF4-FFF2-40B4-BE49-F238E27FC236}">
                <a16:creationId xmlns:a16="http://schemas.microsoft.com/office/drawing/2014/main" id="{6F4D15E7-5D1A-4CB6-BBF7-A6332D7225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876800"/>
            <a:ext cx="1131888" cy="156210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 = 64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 = 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 = 8</a:t>
            </a:r>
          </a:p>
        </p:txBody>
      </p:sp>
      <p:sp>
        <p:nvSpPr>
          <p:cNvPr id="52234" name="Rectangle 9">
            <a:extLst>
              <a:ext uri="{FF2B5EF4-FFF2-40B4-BE49-F238E27FC236}">
                <a16:creationId xmlns:a16="http://schemas.microsoft.com/office/drawing/2014/main" id="{B41A2B92-AE28-4FE9-A998-93C36CD45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9525" y="5534025"/>
            <a:ext cx="1798638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First Group</a:t>
            </a:r>
          </a:p>
        </p:txBody>
      </p:sp>
      <p:sp>
        <p:nvSpPr>
          <p:cNvPr id="52235" name="Line 10">
            <a:extLst>
              <a:ext uri="{FF2B5EF4-FFF2-40B4-BE49-F238E27FC236}">
                <a16:creationId xmlns:a16="http://schemas.microsoft.com/office/drawing/2014/main" id="{048DB896-94C8-4FE0-B173-79A7151203B3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3600" y="4191000"/>
            <a:ext cx="1447800" cy="685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236" name="Line 4">
            <a:extLst>
              <a:ext uri="{FF2B5EF4-FFF2-40B4-BE49-F238E27FC236}">
                <a16:creationId xmlns:a16="http://schemas.microsoft.com/office/drawing/2014/main" id="{DFFFB01A-FBC3-41EF-A668-12F1A7A8B58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19800" y="5105400"/>
            <a:ext cx="990600" cy="53340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oter Placeholder 3">
            <a:extLst>
              <a:ext uri="{FF2B5EF4-FFF2-40B4-BE49-F238E27FC236}">
                <a16:creationId xmlns:a16="http://schemas.microsoft.com/office/drawing/2014/main" id="{03C9A0B8-1F81-4EB7-9FF4-7FF6810C0D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51203" name="Slide Number Placeholder 4">
            <a:extLst>
              <a:ext uri="{FF2B5EF4-FFF2-40B4-BE49-F238E27FC236}">
                <a16:creationId xmlns:a16="http://schemas.microsoft.com/office/drawing/2014/main" id="{7991E9B9-A8D7-48D5-A05F-AF9E052D37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B487AC80-BA56-49B3-832A-71177CEB159D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51204" name="Object 2">
            <a:hlinkClick r:id="" action="ppaction://ole?verb=0"/>
            <a:extLst>
              <a:ext uri="{FF2B5EF4-FFF2-40B4-BE49-F238E27FC236}">
                <a16:creationId xmlns:a16="http://schemas.microsoft.com/office/drawing/2014/main" id="{23738A8D-D211-4CC0-8AE1-6826C4557B99}"/>
              </a:ext>
            </a:extLst>
          </p:cNvPr>
          <p:cNvGraphicFramePr>
            <a:graphicFrameLocks/>
          </p:cNvGraphicFramePr>
          <p:nvPr/>
        </p:nvGraphicFramePr>
        <p:xfrm>
          <a:off x="8610600" y="3124200"/>
          <a:ext cx="18034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name="Clip" r:id="rId3" imgW="1800275" imgH="1267799" progId="MS_ClipArt_Gallery.2">
                  <p:embed/>
                </p:oleObj>
              </mc:Choice>
              <mc:Fallback>
                <p:oleObj name="Clip" r:id="rId3" imgW="1800275" imgH="1267799" progId="MS_ClipArt_Gallery.2">
                  <p:embed/>
                  <p:pic>
                    <p:nvPicPr>
                      <p:cNvPr id="51204" name="Object 2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23738A8D-D211-4CC0-8AE1-6826C4557B99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10600" y="3124200"/>
                        <a:ext cx="1803400" cy="1270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5" name="Rectangle 6">
            <a:extLst>
              <a:ext uri="{FF2B5EF4-FFF2-40B4-BE49-F238E27FC236}">
                <a16:creationId xmlns:a16="http://schemas.microsoft.com/office/drawing/2014/main" id="{D8E20380-4B93-47A6-8480-7264D80174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Stratified Random Sampling</a:t>
            </a:r>
          </a:p>
        </p:txBody>
      </p:sp>
      <p:sp>
        <p:nvSpPr>
          <p:cNvPr id="51206" name="Rectangle 7">
            <a:extLst>
              <a:ext uri="{FF2B5EF4-FFF2-40B4-BE49-F238E27FC236}">
                <a16:creationId xmlns:a16="http://schemas.microsoft.com/office/drawing/2014/main" id="{229EBAA8-85CD-4AE7-8A68-9486906831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524001"/>
            <a:ext cx="83820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Divide population into subgroups (called </a:t>
            </a:r>
            <a:r>
              <a:rPr lang="en-US" altLang="en-US" i="1">
                <a:solidFill>
                  <a:schemeClr val="folHlink"/>
                </a:solidFill>
              </a:rPr>
              <a:t>strata</a:t>
            </a:r>
            <a:r>
              <a:rPr lang="en-US" altLang="en-US"/>
              <a:t>) according to some common characteristic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Select a simple random sample from each subgroup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/>
              <a:t>Combine samples from subgroups into one</a:t>
            </a:r>
          </a:p>
        </p:txBody>
      </p:sp>
      <p:sp>
        <p:nvSpPr>
          <p:cNvPr id="51207" name="Rectangle 9">
            <a:extLst>
              <a:ext uri="{FF2B5EF4-FFF2-40B4-BE49-F238E27FC236}">
                <a16:creationId xmlns:a16="http://schemas.microsoft.com/office/drawing/2014/main" id="{642DC7CE-E6A1-4644-8A06-0D9100D36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9800" y="4953000"/>
            <a:ext cx="76200" cy="838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1208" name="Picture 14">
            <a:extLst>
              <a:ext uri="{FF2B5EF4-FFF2-40B4-BE49-F238E27FC236}">
                <a16:creationId xmlns:a16="http://schemas.microsoft.com/office/drawing/2014/main" id="{5AB17952-9036-427E-888C-AA01DFD5E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343400"/>
            <a:ext cx="3657600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9" name="AutoShape 4">
            <a:extLst>
              <a:ext uri="{FF2B5EF4-FFF2-40B4-BE49-F238E27FC236}">
                <a16:creationId xmlns:a16="http://schemas.microsoft.com/office/drawing/2014/main" id="{57BE0989-E7E2-46B8-98B3-1F9FB378E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1" y="5181600"/>
            <a:ext cx="900113" cy="304800"/>
          </a:xfrm>
          <a:prstGeom prst="rightArrow">
            <a:avLst>
              <a:gd name="adj1" fmla="val 50000"/>
              <a:gd name="adj2" fmla="val 74731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1210" name="Rectangle 17">
            <a:extLst>
              <a:ext uri="{FF2B5EF4-FFF2-40B4-BE49-F238E27FC236}">
                <a16:creationId xmlns:a16="http://schemas.microsoft.com/office/drawing/2014/main" id="{44E6F8F6-15D3-4A01-BF30-D2B66C70AA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800601"/>
            <a:ext cx="1447800" cy="12112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Divided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into 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strata</a:t>
            </a:r>
          </a:p>
        </p:txBody>
      </p:sp>
      <p:sp>
        <p:nvSpPr>
          <p:cNvPr id="51211" name="Text Box 19">
            <a:extLst>
              <a:ext uri="{FF2B5EF4-FFF2-40B4-BE49-F238E27FC236}">
                <a16:creationId xmlns:a16="http://schemas.microsoft.com/office/drawing/2014/main" id="{91A71D1F-FA20-4FBF-BF8D-EE898773D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6096000"/>
            <a:ext cx="13716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1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</a:t>
            </a:r>
          </a:p>
        </p:txBody>
      </p:sp>
      <p:sp>
        <p:nvSpPr>
          <p:cNvPr id="51212" name="Line 20">
            <a:extLst>
              <a:ext uri="{FF2B5EF4-FFF2-40B4-BE49-F238E27FC236}">
                <a16:creationId xmlns:a16="http://schemas.microsoft.com/office/drawing/2014/main" id="{E8B5341D-257A-4243-98B4-88EEF1A1A75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29000" y="4800600"/>
            <a:ext cx="7620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213" name="Line 21">
            <a:extLst>
              <a:ext uri="{FF2B5EF4-FFF2-40B4-BE49-F238E27FC236}">
                <a16:creationId xmlns:a16="http://schemas.microsoft.com/office/drawing/2014/main" id="{97055730-081F-420A-A0B8-CD65177C328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429000" y="5181600"/>
            <a:ext cx="838200" cy="76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214" name="Line 22">
            <a:extLst>
              <a:ext uri="{FF2B5EF4-FFF2-40B4-BE49-F238E27FC236}">
                <a16:creationId xmlns:a16="http://schemas.microsoft.com/office/drawing/2014/main" id="{67A5AE10-5274-4496-99B4-A9D2E5EEA0F3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5410200"/>
            <a:ext cx="838200" cy="152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215" name="Line 23">
            <a:extLst>
              <a:ext uri="{FF2B5EF4-FFF2-40B4-BE49-F238E27FC236}">
                <a16:creationId xmlns:a16="http://schemas.microsoft.com/office/drawing/2014/main" id="{1EFDA08B-26C2-4DF8-BBE7-A50E87F097FC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5638800"/>
            <a:ext cx="76200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16" name="Picture 24">
            <a:extLst>
              <a:ext uri="{FF2B5EF4-FFF2-40B4-BE49-F238E27FC236}">
                <a16:creationId xmlns:a16="http://schemas.microsoft.com/office/drawing/2014/main" id="{98064204-7A51-455F-845B-3103237F9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24400"/>
            <a:ext cx="952500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Footer Placeholder 3">
            <a:extLst>
              <a:ext uri="{FF2B5EF4-FFF2-40B4-BE49-F238E27FC236}">
                <a16:creationId xmlns:a16="http://schemas.microsoft.com/office/drawing/2014/main" id="{E8D55B38-8E49-4C48-866F-78CD85E7CA8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38" name="Slide Number Placeholder 4">
            <a:extLst>
              <a:ext uri="{FF2B5EF4-FFF2-40B4-BE49-F238E27FC236}">
                <a16:creationId xmlns:a16="http://schemas.microsoft.com/office/drawing/2014/main" id="{08098F83-4113-4283-9184-E40F102DF1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4CDD1F0A-57B3-415B-A912-AD569C55A3C8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9" name="Rectangle 2">
            <a:extLst>
              <a:ext uri="{FF2B5EF4-FFF2-40B4-BE49-F238E27FC236}">
                <a16:creationId xmlns:a16="http://schemas.microsoft.com/office/drawing/2014/main" id="{EC8BC443-EF79-42EA-8EDA-6FF6B037A2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Types</a:t>
            </a:r>
          </a:p>
        </p:txBody>
      </p:sp>
      <p:grpSp>
        <p:nvGrpSpPr>
          <p:cNvPr id="2" name="Organization Chart 37">
            <a:extLst>
              <a:ext uri="{FF2B5EF4-FFF2-40B4-BE49-F238E27FC236}">
                <a16:creationId xmlns:a16="http://schemas.microsoft.com/office/drawing/2014/main" id="{68851E41-C40E-4F8F-9C9B-F80B9557846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362200" y="1447800"/>
            <a:ext cx="7315200" cy="3810000"/>
            <a:chOff x="672" y="1154"/>
            <a:chExt cx="4608" cy="2400"/>
          </a:xfrm>
        </p:grpSpPr>
        <p:cxnSp>
          <p:nvCxnSpPr>
            <p:cNvPr id="1028" name="_s1028">
              <a:extLst>
                <a:ext uri="{FF2B5EF4-FFF2-40B4-BE49-F238E27FC236}">
                  <a16:creationId xmlns:a16="http://schemas.microsoft.com/office/drawing/2014/main" id="{EDAB00EB-A4AB-4753-99BB-C71B6E0D0BF3}"/>
                </a:ext>
              </a:extLst>
            </p:cNvPr>
            <p:cNvCxnSpPr>
              <a:cxnSpLocks noChangeShapeType="1"/>
              <a:stCxn id="7" idx="0"/>
              <a:endCxn id="5" idx="2"/>
            </p:cNvCxnSpPr>
            <p:nvPr/>
          </p:nvCxnSpPr>
          <p:spPr bwMode="auto">
            <a:xfrm rot="5400000" flipH="1">
              <a:off x="4224" y="2664"/>
              <a:ext cx="240" cy="672"/>
            </a:xfrm>
            <a:prstGeom prst="bentConnector3">
              <a:avLst>
                <a:gd name="adj1" fmla="val 30000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9" name="_s1029">
              <a:extLst>
                <a:ext uri="{FF2B5EF4-FFF2-40B4-BE49-F238E27FC236}">
                  <a16:creationId xmlns:a16="http://schemas.microsoft.com/office/drawing/2014/main" id="{844A84D0-C8F0-433B-B082-348F5DC2C644}"/>
                </a:ext>
              </a:extLst>
            </p:cNvPr>
            <p:cNvCxnSpPr>
              <a:cxnSpLocks noChangeShapeType="1"/>
              <a:stCxn id="6" idx="0"/>
              <a:endCxn id="5" idx="2"/>
            </p:cNvCxnSpPr>
            <p:nvPr/>
          </p:nvCxnSpPr>
          <p:spPr bwMode="auto">
            <a:xfrm rot="16200000">
              <a:off x="3591" y="2703"/>
              <a:ext cx="240" cy="594"/>
            </a:xfrm>
            <a:prstGeom prst="bentConnector3">
              <a:avLst>
                <a:gd name="adj1" fmla="val 30000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0" name="_s1030">
              <a:extLst>
                <a:ext uri="{FF2B5EF4-FFF2-40B4-BE49-F238E27FC236}">
                  <a16:creationId xmlns:a16="http://schemas.microsoft.com/office/drawing/2014/main" id="{A33187BC-D2D3-485D-95C0-669BCF82843D}"/>
                </a:ext>
              </a:extLst>
            </p:cNvPr>
            <p:cNvCxnSpPr>
              <a:cxnSpLocks noChangeShapeType="1"/>
              <a:stCxn id="5" idx="0"/>
              <a:endCxn id="3" idx="2"/>
            </p:cNvCxnSpPr>
            <p:nvPr/>
          </p:nvCxnSpPr>
          <p:spPr bwMode="auto">
            <a:xfrm rot="5400000" flipH="1">
              <a:off x="3396" y="1549"/>
              <a:ext cx="263" cy="960"/>
            </a:xfrm>
            <a:prstGeom prst="bentConnector3">
              <a:avLst>
                <a:gd name="adj1" fmla="val 27375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31" name="_s1031">
              <a:extLst>
                <a:ext uri="{FF2B5EF4-FFF2-40B4-BE49-F238E27FC236}">
                  <a16:creationId xmlns:a16="http://schemas.microsoft.com/office/drawing/2014/main" id="{125C3933-3E17-4134-B79B-A3042028ACA0}"/>
                </a:ext>
              </a:extLst>
            </p:cNvPr>
            <p:cNvCxnSpPr>
              <a:cxnSpLocks noChangeShapeType="1"/>
              <a:stCxn id="4" idx="0"/>
              <a:endCxn id="3" idx="2"/>
            </p:cNvCxnSpPr>
            <p:nvPr/>
          </p:nvCxnSpPr>
          <p:spPr bwMode="auto">
            <a:xfrm rot="16200000">
              <a:off x="2405" y="1517"/>
              <a:ext cx="263" cy="1023"/>
            </a:xfrm>
            <a:prstGeom prst="bentConnector3">
              <a:avLst>
                <a:gd name="adj1" fmla="val 27375"/>
              </a:avLst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1032">
              <a:extLst>
                <a:ext uri="{FF2B5EF4-FFF2-40B4-BE49-F238E27FC236}">
                  <a16:creationId xmlns:a16="http://schemas.microsoft.com/office/drawing/2014/main" id="{8B8CC34E-91AE-4002-BA09-3723860010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1296"/>
              <a:ext cx="1200" cy="601"/>
            </a:xfrm>
            <a:prstGeom prst="rect">
              <a:avLst/>
            </a:prstGeom>
            <a:solidFill>
              <a:srgbClr val="FDD29F">
                <a:alpha val="50000"/>
              </a:srgbClr>
            </a:solidFill>
            <a:ln w="12700">
              <a:solidFill>
                <a:srgbClr val="47474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Data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4" name="_s1033">
              <a:extLst>
                <a:ext uri="{FF2B5EF4-FFF2-40B4-BE49-F238E27FC236}">
                  <a16:creationId xmlns:a16="http://schemas.microsoft.com/office/drawing/2014/main" id="{19C17109-48A3-4E7A-AC06-11650B9CDF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2" y="2160"/>
              <a:ext cx="1265" cy="720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474747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Qualitative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(Categorical)</a:t>
              </a:r>
            </a:p>
          </p:txBody>
        </p:sp>
        <p:sp>
          <p:nvSpPr>
            <p:cNvPr id="5" name="_s1034">
              <a:extLst>
                <a:ext uri="{FF2B5EF4-FFF2-40B4-BE49-F238E27FC236}">
                  <a16:creationId xmlns:a16="http://schemas.microsoft.com/office/drawing/2014/main" id="{28F1ED5C-5A04-4DC2-88B3-6E3ED58262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0" y="2160"/>
              <a:ext cx="1296" cy="720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Quantitative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(Numerical)</a:t>
              </a:r>
            </a:p>
          </p:txBody>
        </p:sp>
        <p:sp>
          <p:nvSpPr>
            <p:cNvPr id="6" name="_s1035">
              <a:extLst>
                <a:ext uri="{FF2B5EF4-FFF2-40B4-BE49-F238E27FC236}">
                  <a16:creationId xmlns:a16="http://schemas.microsoft.com/office/drawing/2014/main" id="{71389AEE-423A-4A32-AC39-6DC4DA327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3120"/>
              <a:ext cx="972" cy="384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Discrete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  <p:sp>
          <p:nvSpPr>
            <p:cNvPr id="7" name="_s1036">
              <a:extLst>
                <a:ext uri="{FF2B5EF4-FFF2-40B4-BE49-F238E27FC236}">
                  <a16:creationId xmlns:a16="http://schemas.microsoft.com/office/drawing/2014/main" id="{AFE57D5B-D4A2-472D-B472-1E4A8F1208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6" y="3120"/>
              <a:ext cx="1008" cy="384"/>
            </a:xfrm>
            <a:prstGeom prst="rect">
              <a:avLst/>
            </a:prstGeom>
            <a:solidFill>
              <a:srgbClr val="FFFFC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prstClr val="white"/>
                </a:buClr>
                <a:buSzPct val="60000"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474747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+mn-cs"/>
                </a:rPr>
                <a:t>Continuous</a:t>
              </a:r>
              <a:endPara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1040" name="Text Box 47">
            <a:extLst>
              <a:ext uri="{FF2B5EF4-FFF2-40B4-BE49-F238E27FC236}">
                <a16:creationId xmlns:a16="http://schemas.microsoft.com/office/drawing/2014/main" id="{3BF08BFF-1FC5-4040-94B6-60C9D76A79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4267200"/>
            <a:ext cx="2514600" cy="131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Marital Status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Political Party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Eye Color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B283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(Defined categories)</a:t>
            </a:r>
          </a:p>
        </p:txBody>
      </p:sp>
      <p:sp>
        <p:nvSpPr>
          <p:cNvPr id="1041" name="Text Box 48">
            <a:extLst>
              <a:ext uri="{FF2B5EF4-FFF2-40B4-BE49-F238E27FC236}">
                <a16:creationId xmlns:a16="http://schemas.microsoft.com/office/drawing/2014/main" id="{74EA7E99-A994-400A-B556-4A9573869D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5181600"/>
            <a:ext cx="2286000" cy="1098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Number of Children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Defects per hour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983C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(Counted items)</a:t>
            </a:r>
          </a:p>
        </p:txBody>
      </p:sp>
      <p:sp>
        <p:nvSpPr>
          <p:cNvPr id="1042" name="Text Box 49">
            <a:extLst>
              <a:ext uri="{FF2B5EF4-FFF2-40B4-BE49-F238E27FC236}">
                <a16:creationId xmlns:a16="http://schemas.microsoft.com/office/drawing/2014/main" id="{D24065EB-D84D-429B-8A3E-1444D023F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5181600"/>
            <a:ext cx="2286000" cy="131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Weight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Voltage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1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srgbClr val="F983C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</a:t>
            </a:r>
            <a:r>
              <a:rPr kumimoji="0" lang="en-US" alt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(Measured characteristics)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Footer Placeholder 3">
            <a:extLst>
              <a:ext uri="{FF2B5EF4-FFF2-40B4-BE49-F238E27FC236}">
                <a16:creationId xmlns:a16="http://schemas.microsoft.com/office/drawing/2014/main" id="{DC64AC98-FFA8-49A9-87AA-434775240F3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54275" name="Slide Number Placeholder 4">
            <a:extLst>
              <a:ext uri="{FF2B5EF4-FFF2-40B4-BE49-F238E27FC236}">
                <a16:creationId xmlns:a16="http://schemas.microsoft.com/office/drawing/2014/main" id="{A44F8BB5-941C-4A41-93B5-75BC5268C6D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68585FD8-D963-40FA-8D9A-A18B62B219B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4276" name="Rectangle 2">
            <a:extLst>
              <a:ext uri="{FF2B5EF4-FFF2-40B4-BE49-F238E27FC236}">
                <a16:creationId xmlns:a16="http://schemas.microsoft.com/office/drawing/2014/main" id="{0FBC511F-3072-4486-87F0-F4325B193F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Types</a:t>
            </a:r>
          </a:p>
        </p:txBody>
      </p:sp>
      <p:sp>
        <p:nvSpPr>
          <p:cNvPr id="54277" name="Rectangle 3">
            <a:extLst>
              <a:ext uri="{FF2B5EF4-FFF2-40B4-BE49-F238E27FC236}">
                <a16:creationId xmlns:a16="http://schemas.microsoft.com/office/drawing/2014/main" id="{A33CE9D1-5C86-4346-B1B6-F2DE1E7F00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1981200"/>
            <a:ext cx="7620000" cy="3352800"/>
          </a:xfrm>
        </p:spPr>
        <p:txBody>
          <a:bodyPr/>
          <a:lstStyle/>
          <a:p>
            <a:pPr eaLnBrk="1" hangingPunct="1"/>
            <a:r>
              <a:rPr lang="en-US" altLang="en-US" b="1">
                <a:solidFill>
                  <a:schemeClr val="folHlink"/>
                </a:solidFill>
              </a:rPr>
              <a:t>Time Series Data</a:t>
            </a:r>
          </a:p>
          <a:p>
            <a:pPr lvl="1" eaLnBrk="1" hangingPunct="1"/>
            <a:r>
              <a:rPr lang="en-US" altLang="en-US"/>
              <a:t>Ordered data values observed over time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/>
          </a:p>
          <a:p>
            <a:pPr eaLnBrk="1" hangingPunct="1"/>
            <a:r>
              <a:rPr lang="en-US" altLang="en-US" b="1">
                <a:solidFill>
                  <a:schemeClr val="hlink"/>
                </a:solidFill>
              </a:rPr>
              <a:t>Cross Section Data</a:t>
            </a:r>
          </a:p>
          <a:p>
            <a:pPr lvl="1" eaLnBrk="1" hangingPunct="1"/>
            <a:r>
              <a:rPr lang="en-US" altLang="en-US"/>
              <a:t>Data values observed at a fixed point in time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Footer Placeholder 3">
            <a:extLst>
              <a:ext uri="{FF2B5EF4-FFF2-40B4-BE49-F238E27FC236}">
                <a16:creationId xmlns:a16="http://schemas.microsoft.com/office/drawing/2014/main" id="{61DCD339-1293-4FF6-8252-948F1A3BB7D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55299" name="Slide Number Placeholder 4">
            <a:extLst>
              <a:ext uri="{FF2B5EF4-FFF2-40B4-BE49-F238E27FC236}">
                <a16:creationId xmlns:a16="http://schemas.microsoft.com/office/drawing/2014/main" id="{7940DB55-D2AC-401D-8C3A-B4BA22B913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1-</a:t>
            </a:r>
            <a:fld id="{C894F327-6700-42F7-852A-A9D36A0290C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5300" name="Rectangle 2">
            <a:extLst>
              <a:ext uri="{FF2B5EF4-FFF2-40B4-BE49-F238E27FC236}">
                <a16:creationId xmlns:a16="http://schemas.microsoft.com/office/drawing/2014/main" id="{7B289E8F-6F7D-45F7-AD8F-6A204C772F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Data Types</a:t>
            </a:r>
          </a:p>
        </p:txBody>
      </p:sp>
      <p:graphicFrame>
        <p:nvGraphicFramePr>
          <p:cNvPr id="169038" name="Group 78">
            <a:extLst>
              <a:ext uri="{FF2B5EF4-FFF2-40B4-BE49-F238E27FC236}">
                <a16:creationId xmlns:a16="http://schemas.microsoft.com/office/drawing/2014/main" id="{520E20C3-EAAF-4F8B-B9FB-4AC1BB47ED9B}"/>
              </a:ext>
            </a:extLst>
          </p:cNvPr>
          <p:cNvGraphicFramePr>
            <a:graphicFrameLocks noGrp="1"/>
          </p:cNvGraphicFramePr>
          <p:nvPr/>
        </p:nvGraphicFramePr>
        <p:xfrm>
          <a:off x="2514600" y="1981200"/>
          <a:ext cx="6400800" cy="2979740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Sales (in $1000’s)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3713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2006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Atlanta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475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Boston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345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Cleveland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6888"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anose="020B0604020202020204" pitchFamily="34" charset="0"/>
                        </a:rPr>
                        <a:t>Denver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buClr>
                          <a:schemeClr val="hlink"/>
                        </a:buClr>
                        <a:buSzPct val="5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buClr>
                          <a:schemeClr val="accent2"/>
                        </a:buClr>
                        <a:buSzPct val="50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buSzPct val="5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buClr>
                          <a:srgbClr val="FD2B4E"/>
                        </a:buClr>
                        <a:buSzPct val="5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5342" name="Oval 79">
            <a:extLst>
              <a:ext uri="{FF2B5EF4-FFF2-40B4-BE49-F238E27FC236}">
                <a16:creationId xmlns:a16="http://schemas.microsoft.com/office/drawing/2014/main" id="{F0859252-3EFA-4ADC-80B9-F91BFF91A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895600"/>
            <a:ext cx="7010400" cy="609600"/>
          </a:xfrm>
          <a:prstGeom prst="ellipse">
            <a:avLst/>
          </a:prstGeom>
          <a:noFill/>
          <a:ln w="381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5343" name="Oval 80">
            <a:extLst>
              <a:ext uri="{FF2B5EF4-FFF2-40B4-BE49-F238E27FC236}">
                <a16:creationId xmlns:a16="http://schemas.microsoft.com/office/drawing/2014/main" id="{F243AFBE-C7B7-4A93-AF84-AE5B8B7393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2133600"/>
            <a:ext cx="1066800" cy="3124200"/>
          </a:xfrm>
          <a:prstGeom prst="ellipse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5344" name="Text Box 81">
            <a:extLst>
              <a:ext uri="{FF2B5EF4-FFF2-40B4-BE49-F238E27FC236}">
                <a16:creationId xmlns:a16="http://schemas.microsoft.com/office/drawing/2014/main" id="{B7149A4A-0DE9-4401-A0A9-09FE941C8D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0200" y="2590801"/>
            <a:ext cx="1143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954F7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Time Series Data</a:t>
            </a:r>
          </a:p>
        </p:txBody>
      </p:sp>
      <p:sp>
        <p:nvSpPr>
          <p:cNvPr id="55345" name="Text Box 82">
            <a:extLst>
              <a:ext uri="{FF2B5EF4-FFF2-40B4-BE49-F238E27FC236}">
                <a16:creationId xmlns:a16="http://schemas.microsoft.com/office/drawing/2014/main" id="{9A6F27D8-D932-4A67-8576-752AC4A4F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5334001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Cross Section Data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Footer Placeholder 2">
            <a:extLst>
              <a:ext uri="{FF2B5EF4-FFF2-40B4-BE49-F238E27FC236}">
                <a16:creationId xmlns:a16="http://schemas.microsoft.com/office/drawing/2014/main" id="{8CE4F0D6-9358-4979-8F3B-C3040B5E494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56323" name="Rectangle 2">
            <a:extLst>
              <a:ext uri="{FF2B5EF4-FFF2-40B4-BE49-F238E27FC236}">
                <a16:creationId xmlns:a16="http://schemas.microsoft.com/office/drawing/2014/main" id="{C4AAFB2C-3CE8-45E6-9B7B-96379F3A90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vert="horz" lIns="92075" tIns="46038" rIns="92075" bIns="46038" rtlCol="0" anchor="ctr">
            <a:normAutofit/>
          </a:bodyPr>
          <a:lstStyle/>
          <a:p>
            <a:r>
              <a:rPr lang="en-US" altLang="en-US"/>
              <a:t>Data Measurement Levels</a:t>
            </a:r>
            <a:endParaRPr lang="en-US" altLang="en-US" sz="2900">
              <a:solidFill>
                <a:srgbClr val="000000"/>
              </a:solidFill>
            </a:endParaRPr>
          </a:p>
        </p:txBody>
      </p:sp>
      <p:sp>
        <p:nvSpPr>
          <p:cNvPr id="56324" name="Rectangle 3">
            <a:extLst>
              <a:ext uri="{FF2B5EF4-FFF2-40B4-BE49-F238E27FC236}">
                <a16:creationId xmlns:a16="http://schemas.microsoft.com/office/drawing/2014/main" id="{174BE9CA-93B2-429E-BCE5-67C5BDA5E8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2057401"/>
            <a:ext cx="3746500" cy="569913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325" name="Rectangle 4">
            <a:extLst>
              <a:ext uri="{FF2B5EF4-FFF2-40B4-BE49-F238E27FC236}">
                <a16:creationId xmlns:a16="http://schemas.microsoft.com/office/drawing/2014/main" id="{510CFB3B-09A8-4B93-B1B7-A0590F359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2133601"/>
            <a:ext cx="3511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Ratio/Interval Data</a:t>
            </a:r>
          </a:p>
        </p:txBody>
      </p:sp>
      <p:sp>
        <p:nvSpPr>
          <p:cNvPr id="56326" name="Rectangle 5">
            <a:extLst>
              <a:ext uri="{FF2B5EF4-FFF2-40B4-BE49-F238E27FC236}">
                <a16:creationId xmlns:a16="http://schemas.microsoft.com/office/drawing/2014/main" id="{BDA5A4A7-B19F-4E8B-955C-0562C856B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51300" y="3422651"/>
            <a:ext cx="4090988" cy="569913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327" name="Rectangle 6">
            <a:extLst>
              <a:ext uri="{FF2B5EF4-FFF2-40B4-BE49-F238E27FC236}">
                <a16:creationId xmlns:a16="http://schemas.microsoft.com/office/drawing/2014/main" id="{984A0A77-9DD2-475D-8361-1832FCBE1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8775" y="3494088"/>
            <a:ext cx="38560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Ordinal Data</a:t>
            </a:r>
          </a:p>
        </p:txBody>
      </p:sp>
      <p:sp>
        <p:nvSpPr>
          <p:cNvPr id="56328" name="Rectangle 7">
            <a:extLst>
              <a:ext uri="{FF2B5EF4-FFF2-40B4-BE49-F238E27FC236}">
                <a16:creationId xmlns:a16="http://schemas.microsoft.com/office/drawing/2014/main" id="{635C678C-ED68-43BD-86D9-F27294EEEB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870451"/>
            <a:ext cx="4495800" cy="569913"/>
          </a:xfrm>
          <a:prstGeom prst="rect">
            <a:avLst/>
          </a:prstGeom>
          <a:solidFill>
            <a:srgbClr val="FFFFC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329" name="Rectangle 8">
            <a:extLst>
              <a:ext uri="{FF2B5EF4-FFF2-40B4-BE49-F238E27FC236}">
                <a16:creationId xmlns:a16="http://schemas.microsoft.com/office/drawing/2014/main" id="{EB4BB77E-4403-483C-877E-A4EC9C158E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5875" y="4941888"/>
            <a:ext cx="4541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Nominal Data</a:t>
            </a:r>
          </a:p>
        </p:txBody>
      </p:sp>
      <p:sp>
        <p:nvSpPr>
          <p:cNvPr id="56330" name="Rectangle 9">
            <a:extLst>
              <a:ext uri="{FF2B5EF4-FFF2-40B4-BE49-F238E27FC236}">
                <a16:creationId xmlns:a16="http://schemas.microsoft.com/office/drawing/2014/main" id="{F7FB7889-8A6F-427A-B4E4-B14A9690C3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1981201"/>
            <a:ext cx="2133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Highest Level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Complete Analysis</a:t>
            </a:r>
          </a:p>
        </p:txBody>
      </p:sp>
      <p:sp>
        <p:nvSpPr>
          <p:cNvPr id="56331" name="Rectangle 10">
            <a:extLst>
              <a:ext uri="{FF2B5EF4-FFF2-40B4-BE49-F238E27FC236}">
                <a16:creationId xmlns:a16="http://schemas.microsoft.com/office/drawing/2014/main" id="{0CEBB3A8-F0ED-4736-B5E1-BF26D1AC77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3352801"/>
            <a:ext cx="2133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Higher Level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Mid-level Analysis</a:t>
            </a:r>
          </a:p>
        </p:txBody>
      </p:sp>
      <p:sp>
        <p:nvSpPr>
          <p:cNvPr id="56332" name="Rectangle 11">
            <a:extLst>
              <a:ext uri="{FF2B5EF4-FFF2-40B4-BE49-F238E27FC236}">
                <a16:creationId xmlns:a16="http://schemas.microsoft.com/office/drawing/2014/main" id="{EF892ED3-46E5-477D-A08D-BAF6D915AB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4800601"/>
            <a:ext cx="21336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Lowest Level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Basic Analysis</a:t>
            </a:r>
          </a:p>
        </p:txBody>
      </p:sp>
      <p:sp>
        <p:nvSpPr>
          <p:cNvPr id="56333" name="Rectangle 12">
            <a:extLst>
              <a:ext uri="{FF2B5EF4-FFF2-40B4-BE49-F238E27FC236}">
                <a16:creationId xmlns:a16="http://schemas.microsoft.com/office/drawing/2014/main" id="{E3A43CE7-6DC2-4DA9-92B5-B2325B89AE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4724400"/>
            <a:ext cx="2133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Categorical Codes ID Numbers                 Category Names</a:t>
            </a:r>
          </a:p>
        </p:txBody>
      </p:sp>
      <p:sp>
        <p:nvSpPr>
          <p:cNvPr id="56334" name="Rectangle 13">
            <a:extLst>
              <a:ext uri="{FF2B5EF4-FFF2-40B4-BE49-F238E27FC236}">
                <a16:creationId xmlns:a16="http://schemas.microsoft.com/office/drawing/2014/main" id="{217998B4-7B0E-4273-98E8-2DFD3DA8BD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352800"/>
            <a:ext cx="2286000" cy="64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Rankings </a:t>
            </a:r>
          </a:p>
          <a:p>
            <a:pPr marL="0" marR="0" lvl="0" indent="0" algn="l" defTabSz="914400" rtl="0" eaLnBrk="1" fontAlgn="auto" latinLnBrk="0" hangingPunct="1">
              <a:lnSpc>
                <a:spcPct val="75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Ordered Categories</a:t>
            </a:r>
          </a:p>
        </p:txBody>
      </p:sp>
      <p:sp>
        <p:nvSpPr>
          <p:cNvPr id="56335" name="Rectangle 14">
            <a:extLst>
              <a:ext uri="{FF2B5EF4-FFF2-40B4-BE49-F238E27FC236}">
                <a16:creationId xmlns:a16="http://schemas.microsoft.com/office/drawing/2014/main" id="{06E52198-EE37-4A60-92CB-D9BCDA2ED7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2133601"/>
            <a:ext cx="213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Measurements</a:t>
            </a:r>
          </a:p>
        </p:txBody>
      </p:sp>
      <p:sp>
        <p:nvSpPr>
          <p:cNvPr id="56336" name="AutoShape 15">
            <a:extLst>
              <a:ext uri="{FF2B5EF4-FFF2-40B4-BE49-F238E27FC236}">
                <a16:creationId xmlns:a16="http://schemas.microsoft.com/office/drawing/2014/main" id="{1CCE9012-FEA8-4E91-AF5E-855FEA555F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038600"/>
            <a:ext cx="228600" cy="762000"/>
          </a:xfrm>
          <a:prstGeom prst="upArrow">
            <a:avLst>
              <a:gd name="adj1" fmla="val 50000"/>
              <a:gd name="adj2" fmla="val 8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337" name="AutoShape 16">
            <a:extLst>
              <a:ext uri="{FF2B5EF4-FFF2-40B4-BE49-F238E27FC236}">
                <a16:creationId xmlns:a16="http://schemas.microsoft.com/office/drawing/2014/main" id="{A185F74B-C922-4D60-94AA-2FFD94B56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2667000"/>
            <a:ext cx="228600" cy="685800"/>
          </a:xfrm>
          <a:prstGeom prst="up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954F72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2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Graphs, Charts, and Tables – Describing Your Data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2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679199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Footer Placeholder 3">
            <a:extLst>
              <a:ext uri="{FF2B5EF4-FFF2-40B4-BE49-F238E27FC236}">
                <a16:creationId xmlns:a16="http://schemas.microsoft.com/office/drawing/2014/main" id="{2F3EE5E3-66C9-4C89-A029-A048C0620E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59395" name="Slide Number Placeholder 4">
            <a:extLst>
              <a:ext uri="{FF2B5EF4-FFF2-40B4-BE49-F238E27FC236}">
                <a16:creationId xmlns:a16="http://schemas.microsoft.com/office/drawing/2014/main" id="{647903D0-1B1C-4963-B18E-1496386816C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4681C5D4-9050-42A3-BDB0-16FE3F9A782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9396" name="Rectangle 2">
            <a:extLst>
              <a:ext uri="{FF2B5EF4-FFF2-40B4-BE49-F238E27FC236}">
                <a16:creationId xmlns:a16="http://schemas.microsoft.com/office/drawing/2014/main" id="{AEA73723-43B3-4C7B-ADD0-60C3070E35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59397" name="Rectangle 3">
            <a:extLst>
              <a:ext uri="{FF2B5EF4-FFF2-40B4-BE49-F238E27FC236}">
                <a16:creationId xmlns:a16="http://schemas.microsoft.com/office/drawing/2014/main" id="{A4A9B002-AF4B-4BC2-971C-E818253432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1"/>
            <a:ext cx="8305800" cy="4532313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40000"/>
              </a:spcBef>
              <a:buFont typeface="Wingdings" panose="05000000000000000000" pitchFamily="2" charset="2"/>
              <a:buNone/>
            </a:pPr>
            <a:r>
              <a:rPr lang="en-US" altLang="en-US" b="1" dirty="0"/>
              <a:t>After completing this chapter, you should be able to:</a:t>
            </a:r>
            <a:r>
              <a:rPr lang="en-US" altLang="en-US" dirty="0"/>
              <a:t> </a:t>
            </a:r>
          </a:p>
          <a:p>
            <a:pPr eaLnBrk="1" hangingPunct="1">
              <a:lnSpc>
                <a:spcPct val="85000"/>
              </a:lnSpc>
              <a:spcBef>
                <a:spcPct val="40000"/>
              </a:spcBef>
            </a:pPr>
            <a:r>
              <a:rPr lang="en-US" altLang="en-US" dirty="0"/>
              <a:t>Construct a frequency distribution</a:t>
            </a:r>
          </a:p>
          <a:p>
            <a:pPr eaLnBrk="1" hangingPunct="1">
              <a:lnSpc>
                <a:spcPct val="105000"/>
              </a:lnSpc>
              <a:spcBef>
                <a:spcPct val="40000"/>
              </a:spcBef>
            </a:pPr>
            <a:r>
              <a:rPr lang="en-US" altLang="en-US" dirty="0"/>
              <a:t>Construct and interpret a histogram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Footer Placeholder 3">
            <a:extLst>
              <a:ext uri="{FF2B5EF4-FFF2-40B4-BE49-F238E27FC236}">
                <a16:creationId xmlns:a16="http://schemas.microsoft.com/office/drawing/2014/main" id="{F724F470-15BE-48ED-9FFE-0B012FBEB60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0419" name="Slide Number Placeholder 4">
            <a:extLst>
              <a:ext uri="{FF2B5EF4-FFF2-40B4-BE49-F238E27FC236}">
                <a16:creationId xmlns:a16="http://schemas.microsoft.com/office/drawing/2014/main" id="{CBC74496-2564-4120-9CD5-68972E64194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0E521310-63BC-46AC-9C05-43E7CBC22DB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0420" name="Rectangle 2">
            <a:extLst>
              <a:ext uri="{FF2B5EF4-FFF2-40B4-BE49-F238E27FC236}">
                <a16:creationId xmlns:a16="http://schemas.microsoft.com/office/drawing/2014/main" id="{92422B61-B661-47B9-B828-ADD8ED1747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Frequency Distributions</a:t>
            </a:r>
          </a:p>
        </p:txBody>
      </p:sp>
      <p:sp>
        <p:nvSpPr>
          <p:cNvPr id="60421" name="Rectangle 3">
            <a:extLst>
              <a:ext uri="{FF2B5EF4-FFF2-40B4-BE49-F238E27FC236}">
                <a16:creationId xmlns:a16="http://schemas.microsoft.com/office/drawing/2014/main" id="{3380332E-AE39-4A5C-A7BA-483DFF2A1C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905000"/>
            <a:ext cx="80772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3200"/>
              <a:t>What is a Frequency Distribution?</a:t>
            </a:r>
          </a:p>
          <a:p>
            <a:pPr eaLnBrk="1" hangingPunct="1">
              <a:spcBef>
                <a:spcPct val="55000"/>
              </a:spcBef>
            </a:pPr>
            <a:r>
              <a:rPr lang="en-US" altLang="en-US"/>
              <a:t>A frequency distribution is a </a:t>
            </a:r>
            <a:r>
              <a:rPr lang="en-US" altLang="en-US">
                <a:solidFill>
                  <a:schemeClr val="folHlink"/>
                </a:solidFill>
              </a:rPr>
              <a:t>list or a table</a:t>
            </a:r>
            <a:r>
              <a:rPr lang="en-US" altLang="en-US"/>
              <a:t> …</a:t>
            </a:r>
          </a:p>
          <a:p>
            <a:pPr eaLnBrk="1" hangingPunct="1">
              <a:spcBef>
                <a:spcPct val="55000"/>
              </a:spcBef>
            </a:pPr>
            <a:r>
              <a:rPr lang="en-US" altLang="en-US"/>
              <a:t>containing the </a:t>
            </a:r>
            <a:r>
              <a:rPr lang="en-US" altLang="en-US">
                <a:solidFill>
                  <a:schemeClr val="folHlink"/>
                </a:solidFill>
              </a:rPr>
              <a:t>values of a variable</a:t>
            </a:r>
            <a:r>
              <a:rPr lang="en-US" altLang="en-US"/>
              <a:t> (or a set of ranges within which the data fall) ...</a:t>
            </a:r>
          </a:p>
          <a:p>
            <a:pPr eaLnBrk="1" hangingPunct="1">
              <a:spcBef>
                <a:spcPct val="55000"/>
              </a:spcBef>
            </a:pPr>
            <a:r>
              <a:rPr lang="en-US" altLang="en-US"/>
              <a:t>and the </a:t>
            </a:r>
            <a:r>
              <a:rPr lang="en-US" altLang="en-US">
                <a:solidFill>
                  <a:schemeClr val="folHlink"/>
                </a:solidFill>
              </a:rPr>
              <a:t>corresponding frequencies</a:t>
            </a:r>
            <a:r>
              <a:rPr lang="en-US" altLang="en-US"/>
              <a:t> with which each value occurs (or frequencies with which data fall within each range)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Footer Placeholder 3">
            <a:extLst>
              <a:ext uri="{FF2B5EF4-FFF2-40B4-BE49-F238E27FC236}">
                <a16:creationId xmlns:a16="http://schemas.microsoft.com/office/drawing/2014/main" id="{A6B7B05C-B052-4A4F-8A70-C09945C48A3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1443" name="Slide Number Placeholder 4">
            <a:extLst>
              <a:ext uri="{FF2B5EF4-FFF2-40B4-BE49-F238E27FC236}">
                <a16:creationId xmlns:a16="http://schemas.microsoft.com/office/drawing/2014/main" id="{80699ED5-6B8B-4226-9360-9D122EF16BF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A14C828F-5799-4FE7-B591-27C1C091446A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1444" name="Rectangle 2">
            <a:extLst>
              <a:ext uri="{FF2B5EF4-FFF2-40B4-BE49-F238E27FC236}">
                <a16:creationId xmlns:a16="http://schemas.microsoft.com/office/drawing/2014/main" id="{B113EDA9-C0FF-417B-81A2-5B70DA15F6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2696" y="916783"/>
            <a:ext cx="9614452" cy="685800"/>
          </a:xfrm>
        </p:spPr>
        <p:txBody>
          <a:bodyPr>
            <a:normAutofit fontScale="90000"/>
          </a:bodyPr>
          <a:lstStyle/>
          <a:p>
            <a:r>
              <a:rPr lang="en-US" altLang="en-US" dirty="0"/>
              <a:t>Why Use</a:t>
            </a:r>
            <a:br>
              <a:rPr lang="en-US" altLang="en-US" dirty="0"/>
            </a:br>
            <a:r>
              <a:rPr lang="en-US" altLang="en-US" dirty="0"/>
              <a:t>Frequency Distributions?</a:t>
            </a:r>
          </a:p>
        </p:txBody>
      </p:sp>
      <p:sp>
        <p:nvSpPr>
          <p:cNvPr id="61445" name="Rectangle 3">
            <a:extLst>
              <a:ext uri="{FF2B5EF4-FFF2-40B4-BE49-F238E27FC236}">
                <a16:creationId xmlns:a16="http://schemas.microsoft.com/office/drawing/2014/main" id="{6BD74DB4-021B-4B29-92B2-E6F0F39AC4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0" y="1905001"/>
            <a:ext cx="7315200" cy="3846513"/>
          </a:xfrm>
        </p:spPr>
        <p:txBody>
          <a:bodyPr/>
          <a:lstStyle/>
          <a:p>
            <a:pPr marL="342900" indent="-342900">
              <a:lnSpc>
                <a:spcPct val="105000"/>
              </a:lnSpc>
              <a:spcBef>
                <a:spcPct val="55000"/>
              </a:spcBef>
            </a:pPr>
            <a:r>
              <a:rPr lang="en-US" altLang="en-US" dirty="0"/>
              <a:t>A frequency distribution is a way to summarize data</a:t>
            </a:r>
          </a:p>
          <a:p>
            <a:pPr marL="342900" indent="-342900">
              <a:lnSpc>
                <a:spcPct val="105000"/>
              </a:lnSpc>
              <a:spcBef>
                <a:spcPct val="55000"/>
              </a:spcBef>
            </a:pPr>
            <a:r>
              <a:rPr lang="en-US" altLang="en-US" dirty="0"/>
              <a:t>The distribution condenses the raw data into a more useful form... </a:t>
            </a:r>
          </a:p>
          <a:p>
            <a:pPr marL="342900" indent="-342900">
              <a:lnSpc>
                <a:spcPct val="105000"/>
              </a:lnSpc>
              <a:spcBef>
                <a:spcPct val="55000"/>
              </a:spcBef>
            </a:pPr>
            <a:r>
              <a:rPr lang="en-US" altLang="en-US" dirty="0"/>
              <a:t>and allows for a quick visual interpretation of the data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Footer Placeholder 3">
            <a:extLst>
              <a:ext uri="{FF2B5EF4-FFF2-40B4-BE49-F238E27FC236}">
                <a16:creationId xmlns:a16="http://schemas.microsoft.com/office/drawing/2014/main" id="{415A1D17-CD9D-4388-A6F5-1F42855CD7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2467" name="Slide Number Placeholder 4">
            <a:extLst>
              <a:ext uri="{FF2B5EF4-FFF2-40B4-BE49-F238E27FC236}">
                <a16:creationId xmlns:a16="http://schemas.microsoft.com/office/drawing/2014/main" id="{2370F42E-5D68-4D08-BEC6-4D78E33F73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E7B07B88-18F2-4AAE-A250-82C57DE73D9D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2468" name="Rectangle 2">
            <a:extLst>
              <a:ext uri="{FF2B5EF4-FFF2-40B4-BE49-F238E27FC236}">
                <a16:creationId xmlns:a16="http://schemas.microsoft.com/office/drawing/2014/main" id="{1ED4E52D-6975-47FF-A8D5-3C4FC236B2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881" y="550407"/>
            <a:ext cx="9469438" cy="1143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dirty="0"/>
              <a:t>Frequency Distribution: Discrete Data</a:t>
            </a:r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2DE8D5CA-5146-4744-A3AB-EC15B9AE1E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00200"/>
            <a:ext cx="7543800" cy="533400"/>
          </a:xfrm>
        </p:spPr>
        <p:txBody>
          <a:bodyPr/>
          <a:lstStyle/>
          <a:p>
            <a:pPr eaLnBrk="1" hangingPunct="1"/>
            <a:r>
              <a:rPr lang="en-US" altLang="en-US" sz="2700">
                <a:solidFill>
                  <a:schemeClr val="folHlink"/>
                </a:solidFill>
              </a:rPr>
              <a:t>Discrete data:</a:t>
            </a:r>
            <a:r>
              <a:rPr lang="en-US" altLang="en-US" sz="2700"/>
              <a:t> possible values are countable</a:t>
            </a:r>
            <a:endParaRPr lang="en-US" altLang="en-US" sz="2300"/>
          </a:p>
        </p:txBody>
      </p:sp>
      <p:sp>
        <p:nvSpPr>
          <p:cNvPr id="62470" name="Text Box 147">
            <a:extLst>
              <a:ext uri="{FF2B5EF4-FFF2-40B4-BE49-F238E27FC236}">
                <a16:creationId xmlns:a16="http://schemas.microsoft.com/office/drawing/2014/main" id="{4D7E749A-1D5F-4CFC-926C-1D30D180E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2438400"/>
            <a:ext cx="23622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Example: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An advertiser asks 200 customers how many days per week they read the daily newspaper.</a:t>
            </a:r>
          </a:p>
        </p:txBody>
      </p:sp>
      <p:graphicFrame>
        <p:nvGraphicFramePr>
          <p:cNvPr id="153799" name="Group 199">
            <a:extLst>
              <a:ext uri="{FF2B5EF4-FFF2-40B4-BE49-F238E27FC236}">
                <a16:creationId xmlns:a16="http://schemas.microsoft.com/office/drawing/2014/main" id="{2503CE66-28B6-4515-AD50-CBA69466D620}"/>
              </a:ext>
            </a:extLst>
          </p:cNvPr>
          <p:cNvGraphicFramePr>
            <a:graphicFrameLocks noGrp="1"/>
          </p:cNvGraphicFramePr>
          <p:nvPr/>
        </p:nvGraphicFramePr>
        <p:xfrm>
          <a:off x="5562600" y="2362201"/>
          <a:ext cx="4267200" cy="3825873"/>
        </p:xfrm>
        <a:graphic>
          <a:graphicData uri="http://schemas.openxmlformats.org/drawingml/2006/table">
            <a:tbl>
              <a:tblPr/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0671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Number of days read</a:t>
                      </a:r>
                    </a:p>
                  </a:txBody>
                  <a:tcPr marT="45728" marB="4572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Frequency</a:t>
                      </a:r>
                    </a:p>
                  </a:txBody>
                  <a:tcPr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57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T="45728" marB="4572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</a:t>
                      </a:r>
                    </a:p>
                  </a:txBody>
                  <a:tcPr marT="45728" marB="4572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62506" name="Picture 200">
            <a:extLst>
              <a:ext uri="{FF2B5EF4-FFF2-40B4-BE49-F238E27FC236}">
                <a16:creationId xmlns:a16="http://schemas.microsoft.com/office/drawing/2014/main" id="{E1E8056E-ACDD-4000-B6D7-4589E6AB5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181600"/>
            <a:ext cx="18859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Footer Placeholder 3">
            <a:extLst>
              <a:ext uri="{FF2B5EF4-FFF2-40B4-BE49-F238E27FC236}">
                <a16:creationId xmlns:a16="http://schemas.microsoft.com/office/drawing/2014/main" id="{0ABAB144-30BD-42A4-B54D-702C0476F9A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3491" name="Slide Number Placeholder 4">
            <a:extLst>
              <a:ext uri="{FF2B5EF4-FFF2-40B4-BE49-F238E27FC236}">
                <a16:creationId xmlns:a16="http://schemas.microsoft.com/office/drawing/2014/main" id="{92FAF043-2DBB-420B-8280-4A86D28C85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E83F2DBD-B3E6-4D89-82CC-D78AB5BB24A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2" name="Rectangle 2">
            <a:extLst>
              <a:ext uri="{FF2B5EF4-FFF2-40B4-BE49-F238E27FC236}">
                <a16:creationId xmlns:a16="http://schemas.microsoft.com/office/drawing/2014/main" id="{12D43EDA-4768-4176-8CB5-FBA3E40FBF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Relative Frequency</a:t>
            </a:r>
          </a:p>
        </p:txBody>
      </p:sp>
      <p:sp>
        <p:nvSpPr>
          <p:cNvPr id="63493" name="Rectangle 3">
            <a:extLst>
              <a:ext uri="{FF2B5EF4-FFF2-40B4-BE49-F238E27FC236}">
                <a16:creationId xmlns:a16="http://schemas.microsoft.com/office/drawing/2014/main" id="{96A17DD4-34ED-43EB-9F37-F35CB6444E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00200"/>
            <a:ext cx="8229600" cy="45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>
                <a:solidFill>
                  <a:schemeClr val="folHlink"/>
                </a:solidFill>
              </a:rPr>
              <a:t>Relative Frequency</a:t>
            </a:r>
            <a:r>
              <a:rPr lang="en-US" altLang="en-US" sz="2400"/>
              <a:t>: What proportion is in each category?</a:t>
            </a:r>
          </a:p>
        </p:txBody>
      </p:sp>
      <p:graphicFrame>
        <p:nvGraphicFramePr>
          <p:cNvPr id="157805" name="Group 109">
            <a:extLst>
              <a:ext uri="{FF2B5EF4-FFF2-40B4-BE49-F238E27FC236}">
                <a16:creationId xmlns:a16="http://schemas.microsoft.com/office/drawing/2014/main" id="{7C3A8432-263C-4278-AC46-C6CE9B34C75B}"/>
              </a:ext>
            </a:extLst>
          </p:cNvPr>
          <p:cNvGraphicFramePr>
            <a:graphicFrameLocks noGrp="1"/>
          </p:cNvGraphicFramePr>
          <p:nvPr/>
        </p:nvGraphicFramePr>
        <p:xfrm>
          <a:off x="2362200" y="2209801"/>
          <a:ext cx="6400800" cy="3883092"/>
        </p:xfrm>
        <a:graphic>
          <a:graphicData uri="http://schemas.openxmlformats.org/drawingml/2006/table">
            <a:tbl>
              <a:tblPr/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452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Number of days read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Frequency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Relative</a:t>
                      </a:r>
                    </a:p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Frequency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.22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.09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.08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.11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.13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.15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0508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panose="020B0604020202020204" pitchFamily="34" charset="0"/>
                        </a:rPr>
                        <a:t>1.00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3540" name="Rectangle 97">
            <a:extLst>
              <a:ext uri="{FF2B5EF4-FFF2-40B4-BE49-F238E27FC236}">
                <a16:creationId xmlns:a16="http://schemas.microsoft.com/office/drawing/2014/main" id="{388F7693-7458-42CA-9E26-EE2D14CF7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2971800"/>
            <a:ext cx="1371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20675" marR="0" lvl="0" indent="-320675" algn="l" defTabSz="85248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19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63541" name="Object 99">
            <a:extLst>
              <a:ext uri="{FF2B5EF4-FFF2-40B4-BE49-F238E27FC236}">
                <a16:creationId xmlns:a16="http://schemas.microsoft.com/office/drawing/2014/main" id="{C99DCF9B-3AC0-4654-B8DB-36C7D89D32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144000" y="2743200"/>
          <a:ext cx="1316038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Equation" r:id="rId3" imgW="685800" imgH="393700" progId="Equation.3">
                  <p:embed/>
                </p:oleObj>
              </mc:Choice>
              <mc:Fallback>
                <p:oleObj name="Equation" r:id="rId3" imgW="685800" imgH="393700" progId="Equation.3">
                  <p:embed/>
                  <p:pic>
                    <p:nvPicPr>
                      <p:cNvPr id="63541" name="Object 99">
                        <a:extLst>
                          <a:ext uri="{FF2B5EF4-FFF2-40B4-BE49-F238E27FC236}">
                            <a16:creationId xmlns:a16="http://schemas.microsoft.com/office/drawing/2014/main" id="{C99DCF9B-3AC0-4654-B8DB-36C7D89D32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0" y="2743200"/>
                        <a:ext cx="1316038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42" name="AutoShape 100">
            <a:extLst>
              <a:ext uri="{FF2B5EF4-FFF2-40B4-BE49-F238E27FC236}">
                <a16:creationId xmlns:a16="http://schemas.microsoft.com/office/drawing/2014/main" id="{5D365D47-820C-4DE1-A2FB-3102B763A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3048000"/>
            <a:ext cx="990600" cy="152400"/>
          </a:xfrm>
          <a:prstGeom prst="leftArrow">
            <a:avLst>
              <a:gd name="adj1" fmla="val 50000"/>
              <a:gd name="adj2" fmla="val 162500"/>
            </a:avLst>
          </a:prstGeom>
          <a:solidFill>
            <a:schemeClr val="folHlink"/>
          </a:solidFill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543" name="Text Box 102">
            <a:extLst>
              <a:ext uri="{FF2B5EF4-FFF2-40B4-BE49-F238E27FC236}">
                <a16:creationId xmlns:a16="http://schemas.microsoft.com/office/drawing/2014/main" id="{8488674E-B244-4DA7-9BD9-A6E3353F2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3657601"/>
            <a:ext cx="1676400" cy="155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22% of the people in the sample report that they read the newspaper 0 days per week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3544" name="Picture 110">
            <a:extLst>
              <a:ext uri="{FF2B5EF4-FFF2-40B4-BE49-F238E27FC236}">
                <a16:creationId xmlns:a16="http://schemas.microsoft.com/office/drawing/2014/main" id="{790C9FE8-2625-487C-BE9D-2BFED94DF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5511800"/>
            <a:ext cx="158115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Footer Placeholder 3">
            <a:extLst>
              <a:ext uri="{FF2B5EF4-FFF2-40B4-BE49-F238E27FC236}">
                <a16:creationId xmlns:a16="http://schemas.microsoft.com/office/drawing/2014/main" id="{C7050AD3-C779-4198-9D22-A839DE9A72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4515" name="Slide Number Placeholder 4">
            <a:extLst>
              <a:ext uri="{FF2B5EF4-FFF2-40B4-BE49-F238E27FC236}">
                <a16:creationId xmlns:a16="http://schemas.microsoft.com/office/drawing/2014/main" id="{0C0A58DB-F638-4A0F-A9DB-B78E33D4E1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E6EA47B8-93B7-4941-8AF8-DDD9DBF4DEB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61BFB8FF-5A46-4BCE-811F-22A09E5DD4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114800"/>
            <a:ext cx="5257800" cy="914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4517" name="Rectangle 2">
            <a:extLst>
              <a:ext uri="{FF2B5EF4-FFF2-40B4-BE49-F238E27FC236}">
                <a16:creationId xmlns:a16="http://schemas.microsoft.com/office/drawing/2014/main" id="{145DAF06-69E2-482F-B755-4E408CCACD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7983" y="593725"/>
            <a:ext cx="8810142" cy="1143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Frequency Distribution:  Continuous Data</a:t>
            </a:r>
          </a:p>
        </p:txBody>
      </p:sp>
      <p:sp>
        <p:nvSpPr>
          <p:cNvPr id="64518" name="Rectangle 3">
            <a:extLst>
              <a:ext uri="{FF2B5EF4-FFF2-40B4-BE49-F238E27FC236}">
                <a16:creationId xmlns:a16="http://schemas.microsoft.com/office/drawing/2014/main" id="{42FE4DE7-5DE7-4A78-9513-EEED5144FC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077200" cy="4622804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Continuous Data:</a:t>
            </a:r>
            <a:r>
              <a:rPr lang="en-US" altLang="en-US" dirty="0"/>
              <a:t> may take on any value in some interval</a:t>
            </a:r>
          </a:p>
          <a:p>
            <a:pPr eaLnBrk="1" hangingPunct="1">
              <a:lnSpc>
                <a:spcPct val="90000"/>
              </a:lnSpc>
            </a:pPr>
            <a:endParaRPr lang="en-US" altLang="en-US" sz="1200" dirty="0"/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chemeClr val="folHlink"/>
                </a:solidFill>
              </a:rPr>
              <a:t>Example:</a:t>
            </a:r>
            <a:r>
              <a:rPr lang="en-US" altLang="en-US" sz="2400" dirty="0"/>
              <a:t> A manufacturer of insulation randomly selects 20 winter days and records the </a:t>
            </a:r>
            <a:r>
              <a:rPr lang="en-US" altLang="en-US" sz="2400" dirty="0">
                <a:solidFill>
                  <a:schemeClr val="folHlink"/>
                </a:solidFill>
              </a:rPr>
              <a:t>daily high temperature</a:t>
            </a:r>
          </a:p>
          <a:p>
            <a:pPr eaLnBrk="1" hangingPunct="1">
              <a:spcBef>
                <a:spcPct val="55000"/>
              </a:spcBef>
              <a:buFont typeface="Wingdings" panose="05000000000000000000" pitchFamily="2" charset="2"/>
              <a:buNone/>
            </a:pPr>
            <a:r>
              <a:rPr lang="en-US" altLang="en-US" sz="3200" b="1" dirty="0">
                <a:solidFill>
                  <a:schemeClr val="hlink"/>
                </a:solidFill>
              </a:rPr>
              <a:t>	</a:t>
            </a:r>
            <a:r>
              <a:rPr lang="en-US" altLang="en-US" sz="2400" b="1" dirty="0">
                <a:solidFill>
                  <a:schemeClr val="hlink"/>
                </a:solidFill>
              </a:rPr>
              <a:t>	      24, 35, 17, 21, 24, 37, 26, 46, 58, 30,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 b="1" dirty="0">
                <a:solidFill>
                  <a:schemeClr val="hlink"/>
                </a:solidFill>
              </a:rPr>
              <a:t>		      32, 13, 12, 38, 41, 43, 44, 27, 53, 27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 b="1" dirty="0">
              <a:solidFill>
                <a:schemeClr val="hlink"/>
              </a:solidFill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b="1" dirty="0"/>
              <a:t>         </a:t>
            </a:r>
            <a:r>
              <a:rPr lang="en-US" altLang="en-US" sz="2000" dirty="0"/>
              <a:t>(Temperature is a continuous variable because it could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000" dirty="0"/>
              <a:t>          be measured to any degree of precision desired)</a:t>
            </a:r>
            <a:endParaRPr lang="en-US" alt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Footer Placeholder 3">
            <a:extLst>
              <a:ext uri="{FF2B5EF4-FFF2-40B4-BE49-F238E27FC236}">
                <a16:creationId xmlns:a16="http://schemas.microsoft.com/office/drawing/2014/main" id="{C892237B-D8A0-42E3-966D-945DDB4001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5539" name="Slide Number Placeholder 4">
            <a:extLst>
              <a:ext uri="{FF2B5EF4-FFF2-40B4-BE49-F238E27FC236}">
                <a16:creationId xmlns:a16="http://schemas.microsoft.com/office/drawing/2014/main" id="{4B83B5E2-6250-46BA-BBE9-55E684D4CF5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C5E1C66A-AE18-4028-9E00-A1F1F7BC1318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5540" name="Rectangle 5">
            <a:extLst>
              <a:ext uri="{FF2B5EF4-FFF2-40B4-BE49-F238E27FC236}">
                <a16:creationId xmlns:a16="http://schemas.microsoft.com/office/drawing/2014/main" id="{F85F8069-998E-4610-B4F2-D39AC341D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8153400" cy="381000"/>
          </a:xfrm>
          <a:prstGeom prst="rect">
            <a:avLst/>
          </a:prstGeom>
          <a:solidFill>
            <a:srgbClr val="FFFFD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5541" name="Rectangle 2">
            <a:extLst>
              <a:ext uri="{FF2B5EF4-FFF2-40B4-BE49-F238E27FC236}">
                <a16:creationId xmlns:a16="http://schemas.microsoft.com/office/drawing/2014/main" id="{AC899D33-F5D3-4FBA-8DE4-F3BFD0A892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3781" y="762000"/>
            <a:ext cx="7793038" cy="762000"/>
          </a:xfrm>
        </p:spPr>
        <p:txBody>
          <a:bodyPr/>
          <a:lstStyle/>
          <a:p>
            <a:r>
              <a:rPr lang="en-US" altLang="en-US" dirty="0"/>
              <a:t>Grouping Data by Classes</a:t>
            </a:r>
            <a:endParaRPr lang="en-US" altLang="en-US" sz="7400" b="1" dirty="0"/>
          </a:p>
        </p:txBody>
      </p:sp>
      <p:sp>
        <p:nvSpPr>
          <p:cNvPr id="65542" name="Rectangle 4">
            <a:extLst>
              <a:ext uri="{FF2B5EF4-FFF2-40B4-BE49-F238E27FC236}">
                <a16:creationId xmlns:a16="http://schemas.microsoft.com/office/drawing/2014/main" id="{DD868D09-CFB0-44AF-9BAB-4E3235CE15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752600"/>
            <a:ext cx="8305800" cy="4572000"/>
          </a:xfrm>
        </p:spPr>
        <p:txBody>
          <a:bodyPr/>
          <a:lstStyle/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300" dirty="0"/>
              <a:t>Sort raw data from low to high:</a:t>
            </a:r>
          </a:p>
          <a:p>
            <a:pPr eaLnBrk="1" hangingPunct="1">
              <a:lnSpc>
                <a:spcPct val="115000"/>
              </a:lnSpc>
              <a:buFont typeface="Wingdings" panose="05000000000000000000" pitchFamily="2" charset="2"/>
              <a:buNone/>
            </a:pPr>
            <a:r>
              <a:rPr lang="en-US" altLang="en-US" sz="1900" b="1" dirty="0">
                <a:solidFill>
                  <a:schemeClr val="hlink"/>
                </a:solidFill>
              </a:rPr>
              <a:t>12, 13, 17, 21, 24, 24, 26, 27, 27, 30, 32, 35, 37, 38, 41, 43, 44, 46, 53, 58</a:t>
            </a:r>
          </a:p>
          <a:p>
            <a:pPr eaLnBrk="1" hangingPunct="1">
              <a:lnSpc>
                <a:spcPct val="170000"/>
              </a:lnSpc>
            </a:pPr>
            <a:r>
              <a:rPr lang="en-US" altLang="en-US" sz="2400" dirty="0"/>
              <a:t>Find range:   </a:t>
            </a:r>
            <a:r>
              <a:rPr lang="en-US" altLang="en-US" sz="2400" dirty="0">
                <a:solidFill>
                  <a:schemeClr val="folHlink"/>
                </a:solidFill>
              </a:rPr>
              <a:t>58 - 12 = 46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 dirty="0"/>
              <a:t>Select number of classes: </a:t>
            </a:r>
            <a:r>
              <a:rPr lang="en-US" altLang="en-US" sz="2400" dirty="0">
                <a:solidFill>
                  <a:schemeClr val="folHlink"/>
                </a:solidFill>
              </a:rPr>
              <a:t>5</a:t>
            </a:r>
            <a:r>
              <a:rPr lang="en-US" altLang="en-US" sz="2400" dirty="0"/>
              <a:t> </a:t>
            </a:r>
            <a:r>
              <a:rPr lang="en-US" altLang="en-US" sz="1900" dirty="0"/>
              <a:t>(usually between 5 and 20)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 dirty="0"/>
              <a:t>Compute class width: </a:t>
            </a:r>
            <a:r>
              <a:rPr lang="en-US" altLang="en-US" sz="2400" dirty="0">
                <a:solidFill>
                  <a:schemeClr val="folHlink"/>
                </a:solidFill>
              </a:rPr>
              <a:t>10</a:t>
            </a:r>
            <a:r>
              <a:rPr lang="en-US" altLang="en-US" sz="2400" dirty="0"/>
              <a:t> </a:t>
            </a:r>
            <a:r>
              <a:rPr lang="en-US" altLang="en-US" sz="1900" dirty="0"/>
              <a:t>(46/5 then round off)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 dirty="0"/>
              <a:t>Determine class boundaries:</a:t>
            </a:r>
            <a:r>
              <a:rPr lang="en-US" altLang="en-US" sz="2400" dirty="0">
                <a:solidFill>
                  <a:schemeClr val="folHlink"/>
                </a:solidFill>
              </a:rPr>
              <a:t>10, 20, 30, 40, 50</a:t>
            </a:r>
          </a:p>
          <a:p>
            <a:pPr eaLnBrk="1" hangingPunct="1">
              <a:spcBef>
                <a:spcPct val="40000"/>
              </a:spcBef>
              <a:buFont typeface="Wingdings" panose="05000000000000000000" pitchFamily="2" charset="2"/>
              <a:buNone/>
            </a:pPr>
            <a:r>
              <a:rPr lang="en-US" altLang="en-US" sz="2400" dirty="0"/>
              <a:t>	</a:t>
            </a:r>
            <a:r>
              <a:rPr lang="en-US" altLang="en-US" sz="2000" dirty="0"/>
              <a:t>(Sometimes class midpoints are reported: </a:t>
            </a:r>
            <a:r>
              <a:rPr lang="en-US" altLang="en-US" sz="2000" dirty="0">
                <a:solidFill>
                  <a:schemeClr val="folHlink"/>
                </a:solidFill>
              </a:rPr>
              <a:t>15, 25, 35, 45, 55)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400" dirty="0"/>
              <a:t>Count the number of values in each class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Footer Placeholder 3">
            <a:extLst>
              <a:ext uri="{FF2B5EF4-FFF2-40B4-BE49-F238E27FC236}">
                <a16:creationId xmlns:a16="http://schemas.microsoft.com/office/drawing/2014/main" id="{BA737D79-3E0A-40FC-8BC4-7FE635FB14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6563" name="Slide Number Placeholder 4">
            <a:extLst>
              <a:ext uri="{FF2B5EF4-FFF2-40B4-BE49-F238E27FC236}">
                <a16:creationId xmlns:a16="http://schemas.microsoft.com/office/drawing/2014/main" id="{7992F116-C3F4-499D-8518-9BF3830D4CA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F08D9B5C-480C-4293-B164-BBE59CB2E056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6564" name="Rectangle 2">
            <a:extLst>
              <a:ext uri="{FF2B5EF4-FFF2-40B4-BE49-F238E27FC236}">
                <a16:creationId xmlns:a16="http://schemas.microsoft.com/office/drawing/2014/main" id="{EB46EF7D-7983-4223-AEC9-8AA9922D63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860425"/>
            <a:ext cx="7848600" cy="762000"/>
          </a:xfrm>
        </p:spPr>
        <p:txBody>
          <a:bodyPr/>
          <a:lstStyle/>
          <a:p>
            <a:r>
              <a:rPr lang="en-US" altLang="en-US" dirty="0"/>
              <a:t>Frequency Distribution Example</a:t>
            </a:r>
          </a:p>
        </p:txBody>
      </p:sp>
      <p:sp>
        <p:nvSpPr>
          <p:cNvPr id="66565" name="Rectangle 3">
            <a:extLst>
              <a:ext uri="{FF2B5EF4-FFF2-40B4-BE49-F238E27FC236}">
                <a16:creationId xmlns:a16="http://schemas.microsoft.com/office/drawing/2014/main" id="{F239E3F5-CACC-43DF-ACAF-620C6E6B5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2514600"/>
            <a:ext cx="6400800" cy="3886200"/>
          </a:xfrm>
          <a:prstGeom prst="rect">
            <a:avLst/>
          </a:prstGeom>
          <a:solidFill>
            <a:srgbClr val="FFFFD5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6566" name="Rectangle 4">
            <a:extLst>
              <a:ext uri="{FF2B5EF4-FFF2-40B4-BE49-F238E27FC236}">
                <a16:creationId xmlns:a16="http://schemas.microsoft.com/office/drawing/2014/main" id="{669ECA21-85C8-4B8D-A717-A63A85298B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600200"/>
            <a:ext cx="8382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from low to high: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12, 13, 17, 21, 24, 24, 26, 27, 27, 30, 32, 35, 37, 38, 41, 43, 44, 46, 53, 58</a:t>
            </a: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6567" name="Line 6">
            <a:extLst>
              <a:ext uri="{FF2B5EF4-FFF2-40B4-BE49-F238E27FC236}">
                <a16:creationId xmlns:a16="http://schemas.microsoft.com/office/drawing/2014/main" id="{E1BD8618-6C53-4770-8B44-1C4B8E8BE883}"/>
              </a:ext>
            </a:extLst>
          </p:cNvPr>
          <p:cNvSpPr>
            <a:spLocks noChangeShapeType="1"/>
          </p:cNvSpPr>
          <p:nvPr/>
        </p:nvSpPr>
        <p:spPr bwMode="auto">
          <a:xfrm>
            <a:off x="3335338" y="3733800"/>
            <a:ext cx="58086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568" name="Line 7">
            <a:extLst>
              <a:ext uri="{FF2B5EF4-FFF2-40B4-BE49-F238E27FC236}">
                <a16:creationId xmlns:a16="http://schemas.microsoft.com/office/drawing/2014/main" id="{CA80DF92-77AE-48C0-BD87-8E0EE47F985F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3048001"/>
            <a:ext cx="0" cy="33004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569" name="Rectangle 8">
            <a:extLst>
              <a:ext uri="{FF2B5EF4-FFF2-40B4-BE49-F238E27FC236}">
                <a16:creationId xmlns:a16="http://schemas.microsoft.com/office/drawing/2014/main" id="{071EC65D-1A59-441D-BC7A-EC9C0F913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1" y="3048000"/>
            <a:ext cx="627062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Class</a:t>
            </a: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          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Frequency</a:t>
            </a:r>
          </a:p>
        </p:txBody>
      </p:sp>
      <p:sp>
        <p:nvSpPr>
          <p:cNvPr id="66570" name="Rectangle 9">
            <a:extLst>
              <a:ext uri="{FF2B5EF4-FFF2-40B4-BE49-F238E27FC236}">
                <a16:creationId xmlns:a16="http://schemas.microsoft.com/office/drawing/2014/main" id="{06334600-6B24-4BAA-BDFE-2F4B38A78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1" y="3810000"/>
            <a:ext cx="6423025" cy="2569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but under 20             3                  </a:t>
            </a:r>
            <a:r>
              <a:rPr kumimoji="0" lang="en-US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.15 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 but under 30	       6                   .30  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 but under 40	       5                   .25 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 but under 50             4                   .20 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50 but under 60	       2                   .10 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Total		      20                 1.00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66571" name="Line 10">
            <a:extLst>
              <a:ext uri="{FF2B5EF4-FFF2-40B4-BE49-F238E27FC236}">
                <a16:creationId xmlns:a16="http://schemas.microsoft.com/office/drawing/2014/main" id="{6D9CA402-E88A-4669-9CF7-38C46A7C27EF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3048001"/>
            <a:ext cx="0" cy="33004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572" name="Rectangle 11">
            <a:extLst>
              <a:ext uri="{FF2B5EF4-FFF2-40B4-BE49-F238E27FC236}">
                <a16:creationId xmlns:a16="http://schemas.microsoft.com/office/drawing/2014/main" id="{39EA0D21-5C07-4629-9679-57EA1FA722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1" y="3048000"/>
            <a:ext cx="1622425" cy="702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Relative</a:t>
            </a:r>
          </a:p>
          <a:p>
            <a:pPr marL="0" marR="0" lvl="0" indent="0" algn="l" defTabSz="914400" rtl="0" eaLnBrk="1" fontAlgn="auto" latinLnBrk="0" hangingPunct="1">
              <a:lnSpc>
                <a:spcPct val="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Frequency</a:t>
            </a:r>
          </a:p>
        </p:txBody>
      </p:sp>
      <p:sp>
        <p:nvSpPr>
          <p:cNvPr id="66573" name="Line 14">
            <a:extLst>
              <a:ext uri="{FF2B5EF4-FFF2-40B4-BE49-F238E27FC236}">
                <a16:creationId xmlns:a16="http://schemas.microsoft.com/office/drawing/2014/main" id="{874A6C9D-1299-413E-BD15-B21277C61978}"/>
              </a:ext>
            </a:extLst>
          </p:cNvPr>
          <p:cNvSpPr>
            <a:spLocks noChangeShapeType="1"/>
          </p:cNvSpPr>
          <p:nvPr/>
        </p:nvSpPr>
        <p:spPr bwMode="auto">
          <a:xfrm>
            <a:off x="3259138" y="5943600"/>
            <a:ext cx="59610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574" name="Rectangle 15">
            <a:extLst>
              <a:ext uri="{FF2B5EF4-FFF2-40B4-BE49-F238E27FC236}">
                <a16:creationId xmlns:a16="http://schemas.microsoft.com/office/drawing/2014/main" id="{426E8A44-E224-43CC-88B0-0EAFDF7FBF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1" y="2514600"/>
            <a:ext cx="627062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        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Frequency Distribution</a:t>
            </a:r>
          </a:p>
        </p:txBody>
      </p:sp>
      <p:sp>
        <p:nvSpPr>
          <p:cNvPr id="66575" name="Line 16">
            <a:extLst>
              <a:ext uri="{FF2B5EF4-FFF2-40B4-BE49-F238E27FC236}">
                <a16:creationId xmlns:a16="http://schemas.microsoft.com/office/drawing/2014/main" id="{930BF1F6-E83E-4FF2-ACF9-664C2BA7C8E0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1" y="3048000"/>
            <a:ext cx="58086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Footer Placeholder 3">
            <a:extLst>
              <a:ext uri="{FF2B5EF4-FFF2-40B4-BE49-F238E27FC236}">
                <a16:creationId xmlns:a16="http://schemas.microsoft.com/office/drawing/2014/main" id="{1746A863-6901-47F4-8622-0BF3AC5459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7587" name="Slide Number Placeholder 4">
            <a:extLst>
              <a:ext uri="{FF2B5EF4-FFF2-40B4-BE49-F238E27FC236}">
                <a16:creationId xmlns:a16="http://schemas.microsoft.com/office/drawing/2014/main" id="{24865399-CE54-4148-9214-808B5591DF4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30EE7F6B-DA06-48CF-B038-F2E0DA0B7A15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7588" name="Rectangle 2">
            <a:extLst>
              <a:ext uri="{FF2B5EF4-FFF2-40B4-BE49-F238E27FC236}">
                <a16:creationId xmlns:a16="http://schemas.microsoft.com/office/drawing/2014/main" id="{F7A00A13-B313-484D-B742-4BEC044F92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09461" y="654050"/>
            <a:ext cx="6096000" cy="838200"/>
          </a:xfrm>
        </p:spPr>
        <p:txBody>
          <a:bodyPr/>
          <a:lstStyle/>
          <a:p>
            <a:r>
              <a:rPr lang="en-US" altLang="en-US" dirty="0"/>
              <a:t>Frequency Histograms</a:t>
            </a:r>
          </a:p>
        </p:txBody>
      </p:sp>
      <p:sp>
        <p:nvSpPr>
          <p:cNvPr id="67589" name="Rectangle 3">
            <a:extLst>
              <a:ext uri="{FF2B5EF4-FFF2-40B4-BE49-F238E27FC236}">
                <a16:creationId xmlns:a16="http://schemas.microsoft.com/office/drawing/2014/main" id="{625FB0E8-4392-44D6-A4F8-119984FECC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905000"/>
            <a:ext cx="7772400" cy="4038600"/>
          </a:xfrm>
        </p:spPr>
        <p:txBody>
          <a:bodyPr/>
          <a:lstStyle/>
          <a:p>
            <a:pPr marL="342900" indent="-342900"/>
            <a:r>
              <a:rPr lang="en-US" altLang="en-US"/>
              <a:t>The </a:t>
            </a:r>
            <a:r>
              <a:rPr lang="en-US" altLang="en-US" b="1">
                <a:solidFill>
                  <a:schemeClr val="folHlink"/>
                </a:solidFill>
              </a:rPr>
              <a:t>classes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/>
              <a:t>or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 b="1">
                <a:solidFill>
                  <a:schemeClr val="folHlink"/>
                </a:solidFill>
              </a:rPr>
              <a:t>intervals</a:t>
            </a:r>
            <a:r>
              <a:rPr lang="en-US" altLang="en-US"/>
              <a:t> are shown on the </a:t>
            </a:r>
            <a:r>
              <a:rPr lang="en-US" altLang="en-US">
                <a:solidFill>
                  <a:schemeClr val="folHlink"/>
                </a:solidFill>
              </a:rPr>
              <a:t>horizontal axis</a:t>
            </a:r>
            <a:r>
              <a:rPr lang="en-US" altLang="en-US"/>
              <a:t> </a:t>
            </a:r>
          </a:p>
          <a:p>
            <a:pPr marL="342900" indent="-342900">
              <a:lnSpc>
                <a:spcPct val="120000"/>
              </a:lnSpc>
            </a:pPr>
            <a:r>
              <a:rPr lang="en-US" altLang="en-US" b="1">
                <a:solidFill>
                  <a:schemeClr val="folHlink"/>
                </a:solidFill>
              </a:rPr>
              <a:t>frequency</a:t>
            </a:r>
            <a:r>
              <a:rPr lang="en-US" altLang="en-US"/>
              <a:t> is measured on the </a:t>
            </a:r>
            <a:r>
              <a:rPr lang="en-US" altLang="en-US">
                <a:solidFill>
                  <a:schemeClr val="folHlink"/>
                </a:solidFill>
              </a:rPr>
              <a:t>vertical axis</a:t>
            </a:r>
          </a:p>
          <a:p>
            <a:pPr marL="342900" indent="-342900">
              <a:lnSpc>
                <a:spcPct val="30000"/>
              </a:lnSpc>
            </a:pPr>
            <a:endParaRPr lang="en-US" altLang="en-US">
              <a:solidFill>
                <a:schemeClr val="folHlink"/>
              </a:solidFill>
            </a:endParaRPr>
          </a:p>
          <a:p>
            <a:pPr marL="342900" indent="-342900"/>
            <a:r>
              <a:rPr lang="en-US" altLang="en-US"/>
              <a:t>Bars of the appropriate heights can be used to represent the number of observations within each class  </a:t>
            </a:r>
          </a:p>
          <a:p>
            <a:pPr marL="342900" indent="-342900">
              <a:lnSpc>
                <a:spcPct val="30000"/>
              </a:lnSpc>
            </a:pPr>
            <a:endParaRPr lang="en-US" altLang="en-US"/>
          </a:p>
          <a:p>
            <a:pPr marL="342900" indent="-342900"/>
            <a:r>
              <a:rPr lang="en-US" altLang="en-US"/>
              <a:t>Such a graph is called a </a:t>
            </a:r>
            <a:r>
              <a:rPr lang="en-US" altLang="en-US" b="1">
                <a:solidFill>
                  <a:schemeClr val="folHlink"/>
                </a:solidFill>
              </a:rPr>
              <a:t>histogram</a:t>
            </a:r>
            <a:endParaRPr lang="en-US" altLang="en-US">
              <a:solidFill>
                <a:schemeClr val="folHlink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ooter Placeholder 2">
            <a:extLst>
              <a:ext uri="{FF2B5EF4-FFF2-40B4-BE49-F238E27FC236}">
                <a16:creationId xmlns:a16="http://schemas.microsoft.com/office/drawing/2014/main" id="{F3776A3E-8C76-4D13-8E00-178C204105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68611" name="Slide Number Placeholder 3">
            <a:extLst>
              <a:ext uri="{FF2B5EF4-FFF2-40B4-BE49-F238E27FC236}">
                <a16:creationId xmlns:a16="http://schemas.microsoft.com/office/drawing/2014/main" id="{5DD2A496-F17B-4E4A-B16C-3C752F43FBC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2-</a:t>
            </a:r>
            <a:fld id="{8DBD071D-71ED-4E8F-AD4C-D7142B27C0C2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8612" name="Rectangle 7">
            <a:extLst>
              <a:ext uri="{FF2B5EF4-FFF2-40B4-BE49-F238E27FC236}">
                <a16:creationId xmlns:a16="http://schemas.microsoft.com/office/drawing/2014/main" id="{2E0AAEB3-85EC-4313-9A4D-208A32BA92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057400"/>
            <a:ext cx="8458200" cy="457200"/>
          </a:xfrm>
          <a:prstGeom prst="rect">
            <a:avLst/>
          </a:prstGeom>
          <a:solidFill>
            <a:srgbClr val="FFFFD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68613" name="Object 2">
            <a:hlinkClick r:id="" action="ppaction://ole?verb=0"/>
            <a:extLst>
              <a:ext uri="{FF2B5EF4-FFF2-40B4-BE49-F238E27FC236}">
                <a16:creationId xmlns:a16="http://schemas.microsoft.com/office/drawing/2014/main" id="{70AA096F-71D1-4787-8650-EC0664AD3E85}"/>
              </a:ext>
            </a:extLst>
          </p:cNvPr>
          <p:cNvGraphicFramePr>
            <a:graphicFrameLocks/>
          </p:cNvGraphicFramePr>
          <p:nvPr/>
        </p:nvGraphicFramePr>
        <p:xfrm>
          <a:off x="2133600" y="2438400"/>
          <a:ext cx="6502400" cy="387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Worksheet" r:id="rId3" imgW="2619375" imgH="1762150" progId="Excel.Sheet.8">
                  <p:embed/>
                </p:oleObj>
              </mc:Choice>
              <mc:Fallback>
                <p:oleObj name="Worksheet" r:id="rId3" imgW="2619375" imgH="1762150" progId="Excel.Sheet.8">
                  <p:embed/>
                  <p:pic>
                    <p:nvPicPr>
                      <p:cNvPr id="68613" name="Object 2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70AA096F-71D1-4787-8650-EC0664AD3E8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438400"/>
                        <a:ext cx="6502400" cy="387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4" name="Rectangle 3">
            <a:extLst>
              <a:ext uri="{FF2B5EF4-FFF2-40B4-BE49-F238E27FC236}">
                <a16:creationId xmlns:a16="http://schemas.microsoft.com/office/drawing/2014/main" id="{FD8345E9-2DB3-48F6-9E04-7CF30F273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1" y="6019800"/>
            <a:ext cx="24352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Class Midpoints</a:t>
            </a:r>
          </a:p>
        </p:txBody>
      </p:sp>
      <p:sp>
        <p:nvSpPr>
          <p:cNvPr id="68615" name="Rectangle 4">
            <a:extLst>
              <a:ext uri="{FF2B5EF4-FFF2-40B4-BE49-F238E27FC236}">
                <a16:creationId xmlns:a16="http://schemas.microsoft.com/office/drawing/2014/main" id="{AFF840EC-A76B-47F2-8A8A-7EFFDF2935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76500" y="561976"/>
            <a:ext cx="7010400" cy="762000"/>
          </a:xfrm>
        </p:spPr>
        <p:txBody>
          <a:bodyPr/>
          <a:lstStyle/>
          <a:p>
            <a:r>
              <a:rPr lang="en-US" altLang="en-US" dirty="0"/>
              <a:t>Histogram Example</a:t>
            </a:r>
            <a:endParaRPr lang="en-US" altLang="en-US" sz="6800" b="1" dirty="0"/>
          </a:p>
        </p:txBody>
      </p:sp>
      <p:sp>
        <p:nvSpPr>
          <p:cNvPr id="68616" name="Rectangle 5">
            <a:extLst>
              <a:ext uri="{FF2B5EF4-FFF2-40B4-BE49-F238E27FC236}">
                <a16:creationId xmlns:a16="http://schemas.microsoft.com/office/drawing/2014/main" id="{44AC2CF0-4CCD-4699-91C4-2F5EA0F10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7200" y="1520826"/>
            <a:ext cx="8489950" cy="93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in ordered array: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12, 13, 17, 21, 24, 24, 26, 27, 27, 30, 32, 35, 37, 38, 41, 43, 44, 46, 53, 58</a:t>
            </a:r>
          </a:p>
        </p:txBody>
      </p:sp>
      <p:sp>
        <p:nvSpPr>
          <p:cNvPr id="68617" name="Rectangle 6">
            <a:extLst>
              <a:ext uri="{FF2B5EF4-FFF2-40B4-BE49-F238E27FC236}">
                <a16:creationId xmlns:a16="http://schemas.microsoft.com/office/drawing/2014/main" id="{9F2F3DE4-7C62-4BC1-8270-D82285E11D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3733801"/>
            <a:ext cx="1752600" cy="1927225"/>
          </a:xfrm>
          <a:prstGeom prst="rect">
            <a:avLst/>
          </a:prstGeom>
          <a:solidFill>
            <a:srgbClr val="FFFFD5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gaps between bars, since continuous data</a:t>
            </a:r>
          </a:p>
        </p:txBody>
      </p:sp>
      <p:sp>
        <p:nvSpPr>
          <p:cNvPr id="68618" name="Text Box 8">
            <a:extLst>
              <a:ext uri="{FF2B5EF4-FFF2-40B4-BE49-F238E27FC236}">
                <a16:creationId xmlns:a16="http://schemas.microsoft.com/office/drawing/2014/main" id="{3A3AF465-B2C2-48B2-9738-7D10BFE0A3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5715000"/>
            <a:ext cx="5638800" cy="7937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0       10       20       30     40       50       60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Class Endpoints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2E4243-8B16-4C6E-A629-DA43D6BB34B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150466-8988-485E-88C2-41B838FBEE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8BFC3E6-A4B6-4337-A312-7343126F8FE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Describing Data Using 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Numerical Measures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3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445064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ooter Placeholder 3">
            <a:extLst>
              <a:ext uri="{FF2B5EF4-FFF2-40B4-BE49-F238E27FC236}">
                <a16:creationId xmlns:a16="http://schemas.microsoft.com/office/drawing/2014/main" id="{F48B7D43-1A04-44B8-916A-CFABC55FF6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0659" name="Slide Number Placeholder 4">
            <a:extLst>
              <a:ext uri="{FF2B5EF4-FFF2-40B4-BE49-F238E27FC236}">
                <a16:creationId xmlns:a16="http://schemas.microsoft.com/office/drawing/2014/main" id="{791202EC-11B3-44EE-ABBD-79DDAAE755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75B4A0FF-760A-451E-A439-BB83D9A7326A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0660" name="Rectangle 3">
            <a:extLst>
              <a:ext uri="{FF2B5EF4-FFF2-40B4-BE49-F238E27FC236}">
                <a16:creationId xmlns:a16="http://schemas.microsoft.com/office/drawing/2014/main" id="{29DEB5C0-A95F-48DF-AEBA-394D2CEC05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534400" cy="46482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sz="2400" b="1"/>
              <a:t>After completing this chapter, you should be able to:</a:t>
            </a:r>
            <a:r>
              <a:rPr lang="en-US" altLang="en-US" sz="2400"/>
              <a:t> 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400"/>
              <a:t>Compute and interpret the </a:t>
            </a:r>
            <a:r>
              <a:rPr lang="en-US" altLang="en-US" sz="2400">
                <a:solidFill>
                  <a:schemeClr val="folHlink"/>
                </a:solidFill>
              </a:rPr>
              <a:t>mean, median, </a:t>
            </a:r>
            <a:r>
              <a:rPr lang="en-US" altLang="en-US" sz="2400"/>
              <a:t>and</a:t>
            </a:r>
            <a:r>
              <a:rPr lang="en-US" altLang="en-US" sz="2400">
                <a:solidFill>
                  <a:schemeClr val="folHlink"/>
                </a:solidFill>
              </a:rPr>
              <a:t> mode</a:t>
            </a:r>
            <a:r>
              <a:rPr lang="en-US" altLang="en-US" sz="2400"/>
              <a:t> for a set of data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400"/>
              <a:t>Compute the </a:t>
            </a:r>
            <a:r>
              <a:rPr lang="en-US" altLang="en-US" sz="2400">
                <a:solidFill>
                  <a:schemeClr val="folHlink"/>
                </a:solidFill>
              </a:rPr>
              <a:t>range, variance, </a:t>
            </a:r>
            <a:r>
              <a:rPr lang="en-US" altLang="en-US" sz="2400"/>
              <a:t>and</a:t>
            </a:r>
            <a:r>
              <a:rPr lang="en-US" altLang="en-US" sz="2400">
                <a:solidFill>
                  <a:schemeClr val="folHlink"/>
                </a:solidFill>
              </a:rPr>
              <a:t> standard deviation</a:t>
            </a:r>
            <a:r>
              <a:rPr lang="en-US" altLang="en-US" sz="2400"/>
              <a:t> and know what these values mean</a:t>
            </a:r>
          </a:p>
        </p:txBody>
      </p:sp>
      <p:sp>
        <p:nvSpPr>
          <p:cNvPr id="70661" name="Rectangle 4">
            <a:extLst>
              <a:ext uri="{FF2B5EF4-FFF2-40B4-BE49-F238E27FC236}">
                <a16:creationId xmlns:a16="http://schemas.microsoft.com/office/drawing/2014/main" id="{A1EC7040-9DC3-4BA6-B06F-0478A504E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Chapter Goals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Footer Placeholder 3">
            <a:extLst>
              <a:ext uri="{FF2B5EF4-FFF2-40B4-BE49-F238E27FC236}">
                <a16:creationId xmlns:a16="http://schemas.microsoft.com/office/drawing/2014/main" id="{906A054B-E3E6-47C1-83B8-9E0C2B1BAD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1683" name="Slide Number Placeholder 4">
            <a:extLst>
              <a:ext uri="{FF2B5EF4-FFF2-40B4-BE49-F238E27FC236}">
                <a16:creationId xmlns:a16="http://schemas.microsoft.com/office/drawing/2014/main" id="{40D952A2-80E7-4F88-9C0E-80FD9FDD8A0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1A88BB0F-2B69-4CC0-9F80-9D1BE35E7168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id="{BB2EEBC0-8DF0-4280-B71C-46BDA2980A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Topics</a:t>
            </a:r>
          </a:p>
        </p:txBody>
      </p:sp>
      <p:sp>
        <p:nvSpPr>
          <p:cNvPr id="71685" name="Rectangle 3">
            <a:extLst>
              <a:ext uri="{FF2B5EF4-FFF2-40B4-BE49-F238E27FC236}">
                <a16:creationId xmlns:a16="http://schemas.microsoft.com/office/drawing/2014/main" id="{1E31E6E5-B424-4849-9C83-E093FD5B09D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676400"/>
            <a:ext cx="8001000" cy="472440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 sz="2400"/>
              <a:t>Measures of Center and Location</a:t>
            </a:r>
          </a:p>
          <a:p>
            <a:pPr lvl="1"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/>
              <a:t>Mean, median, mode</a:t>
            </a:r>
          </a:p>
          <a:p>
            <a:pPr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 sz="2400"/>
              <a:t>Measures of Variation</a:t>
            </a:r>
          </a:p>
          <a:p>
            <a:pPr lvl="1"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altLang="en-US"/>
              <a:t>Range, variance and standard deviation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Footer Placeholder 3">
            <a:extLst>
              <a:ext uri="{FF2B5EF4-FFF2-40B4-BE49-F238E27FC236}">
                <a16:creationId xmlns:a16="http://schemas.microsoft.com/office/drawing/2014/main" id="{15D95FE7-0C6D-4ABB-9B3E-EADC7CD927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2707" name="Slide Number Placeholder 4">
            <a:extLst>
              <a:ext uri="{FF2B5EF4-FFF2-40B4-BE49-F238E27FC236}">
                <a16:creationId xmlns:a16="http://schemas.microsoft.com/office/drawing/2014/main" id="{41A1F423-966C-4767-AB05-DE44678297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31905D9C-5AF4-4F71-94C1-6E5E4340D5A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2708" name="Line 1026">
            <a:extLst>
              <a:ext uri="{FF2B5EF4-FFF2-40B4-BE49-F238E27FC236}">
                <a16:creationId xmlns:a16="http://schemas.microsoft.com/office/drawing/2014/main" id="{A82A457F-ECDC-485D-889F-03E7BA676C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7813" y="2360613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709" name="Rectangle 1031">
            <a:extLst>
              <a:ext uri="{FF2B5EF4-FFF2-40B4-BE49-F238E27FC236}">
                <a16:creationId xmlns:a16="http://schemas.microsoft.com/office/drawing/2014/main" id="{5BDDE1D4-3F92-4848-869E-42D965CE47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Summary Measures</a:t>
            </a:r>
          </a:p>
        </p:txBody>
      </p:sp>
      <p:sp>
        <p:nvSpPr>
          <p:cNvPr id="72710" name="Rectangle 1037">
            <a:extLst>
              <a:ext uri="{FF2B5EF4-FFF2-40B4-BE49-F238E27FC236}">
                <a16:creationId xmlns:a16="http://schemas.microsoft.com/office/drawing/2014/main" id="{EE51F8B6-83AC-48BF-BACD-C227B6DE7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1013" y="2665413"/>
            <a:ext cx="2665412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Center and Location</a:t>
            </a:r>
          </a:p>
        </p:txBody>
      </p:sp>
      <p:sp>
        <p:nvSpPr>
          <p:cNvPr id="72711" name="Line 1038">
            <a:extLst>
              <a:ext uri="{FF2B5EF4-FFF2-40B4-BE49-F238E27FC236}">
                <a16:creationId xmlns:a16="http://schemas.microsoft.com/office/drawing/2014/main" id="{6DC9CBEB-53A5-4736-868E-7DA3C982D809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7813" y="2360613"/>
            <a:ext cx="5715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712" name="Rectangle 1039">
            <a:extLst>
              <a:ext uri="{FF2B5EF4-FFF2-40B4-BE49-F238E27FC236}">
                <a16:creationId xmlns:a16="http://schemas.microsoft.com/office/drawing/2014/main" id="{8A80F5CD-0999-4131-8CC0-635DBC784D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2013" y="3351213"/>
            <a:ext cx="914400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Mean</a:t>
            </a:r>
          </a:p>
        </p:txBody>
      </p:sp>
      <p:sp>
        <p:nvSpPr>
          <p:cNvPr id="72713" name="Rectangle 1040">
            <a:extLst>
              <a:ext uri="{FF2B5EF4-FFF2-40B4-BE49-F238E27FC236}">
                <a16:creationId xmlns:a16="http://schemas.microsoft.com/office/drawing/2014/main" id="{F4745EF9-AE4B-40CB-92D4-B5E1E5EBD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1" y="3886200"/>
            <a:ext cx="1141413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Median</a:t>
            </a:r>
          </a:p>
        </p:txBody>
      </p:sp>
      <p:sp>
        <p:nvSpPr>
          <p:cNvPr id="72714" name="Rectangle 1041">
            <a:extLst>
              <a:ext uri="{FF2B5EF4-FFF2-40B4-BE49-F238E27FC236}">
                <a16:creationId xmlns:a16="http://schemas.microsoft.com/office/drawing/2014/main" id="{F2C9B754-AF48-4378-96FC-A28532AC2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1" y="4419600"/>
            <a:ext cx="911225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Mode</a:t>
            </a:r>
          </a:p>
        </p:txBody>
      </p:sp>
      <p:sp>
        <p:nvSpPr>
          <p:cNvPr id="72715" name="Rectangle 1044">
            <a:extLst>
              <a:ext uri="{FF2B5EF4-FFF2-40B4-BE49-F238E27FC236}">
                <a16:creationId xmlns:a16="http://schemas.microsoft.com/office/drawing/2014/main" id="{077FAAA4-C3B0-4AD4-866D-845611096D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1" y="1752600"/>
            <a:ext cx="3656013" cy="406400"/>
          </a:xfrm>
          <a:prstGeom prst="rect">
            <a:avLst/>
          </a:prstGeom>
          <a:solidFill>
            <a:srgbClr val="FDE0BD"/>
          </a:solidFill>
          <a:ln w="12700">
            <a:solidFill>
              <a:srgbClr val="00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Describing Data Numerically</a:t>
            </a:r>
          </a:p>
        </p:txBody>
      </p:sp>
      <p:sp>
        <p:nvSpPr>
          <p:cNvPr id="72716" name="Line 1045">
            <a:extLst>
              <a:ext uri="{FF2B5EF4-FFF2-40B4-BE49-F238E27FC236}">
                <a16:creationId xmlns:a16="http://schemas.microsoft.com/office/drawing/2014/main" id="{09FF423D-7F3C-49C0-AD15-C2883678265B}"/>
              </a:ext>
            </a:extLst>
          </p:cNvPr>
          <p:cNvSpPr>
            <a:spLocks noChangeShapeType="1"/>
          </p:cNvSpPr>
          <p:nvPr/>
        </p:nvSpPr>
        <p:spPr bwMode="auto">
          <a:xfrm>
            <a:off x="8532813" y="2360613"/>
            <a:ext cx="0" cy="469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717" name="Rectangle 1046">
            <a:extLst>
              <a:ext uri="{FF2B5EF4-FFF2-40B4-BE49-F238E27FC236}">
                <a16:creationId xmlns:a16="http://schemas.microsoft.com/office/drawing/2014/main" id="{19BDE7FC-92C6-44D8-A00C-3708CB6EDB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667000"/>
            <a:ext cx="14478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Variation</a:t>
            </a:r>
          </a:p>
        </p:txBody>
      </p:sp>
      <p:sp>
        <p:nvSpPr>
          <p:cNvPr id="72718" name="Rectangle 1048">
            <a:extLst>
              <a:ext uri="{FF2B5EF4-FFF2-40B4-BE49-F238E27FC236}">
                <a16:creationId xmlns:a16="http://schemas.microsoft.com/office/drawing/2014/main" id="{FA98E02F-9CC3-42BE-B5C6-EDDB19A85C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50175" y="4075113"/>
            <a:ext cx="12954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Variance</a:t>
            </a:r>
          </a:p>
        </p:txBody>
      </p:sp>
      <p:sp>
        <p:nvSpPr>
          <p:cNvPr id="72719" name="Rectangle 1049">
            <a:extLst>
              <a:ext uri="{FF2B5EF4-FFF2-40B4-BE49-F238E27FC236}">
                <a16:creationId xmlns:a16="http://schemas.microsoft.com/office/drawing/2014/main" id="{8AB2AC05-DA84-44C9-A2EF-7D201FBBD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813" y="4845050"/>
            <a:ext cx="2514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Standard Deviation</a:t>
            </a:r>
          </a:p>
        </p:txBody>
      </p:sp>
      <p:sp>
        <p:nvSpPr>
          <p:cNvPr id="72720" name="Rectangle 1053">
            <a:extLst>
              <a:ext uri="{FF2B5EF4-FFF2-40B4-BE49-F238E27FC236}">
                <a16:creationId xmlns:a16="http://schemas.microsoft.com/office/drawing/2014/main" id="{5BE52A2B-D52B-4202-A869-DB12D2BA2B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3352800"/>
            <a:ext cx="990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Footer Placeholder 3">
            <a:extLst>
              <a:ext uri="{FF2B5EF4-FFF2-40B4-BE49-F238E27FC236}">
                <a16:creationId xmlns:a16="http://schemas.microsoft.com/office/drawing/2014/main" id="{738F6ABA-2839-41AA-8AC0-104C779FF3F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3731" name="Slide Number Placeholder 4">
            <a:extLst>
              <a:ext uri="{FF2B5EF4-FFF2-40B4-BE49-F238E27FC236}">
                <a16:creationId xmlns:a16="http://schemas.microsoft.com/office/drawing/2014/main" id="{3A28AF2E-AFC8-4729-B469-44D0F2CA2C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8E4481EC-C105-489B-BF1A-AD923B355C46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32" name="Line 22">
            <a:extLst>
              <a:ext uri="{FF2B5EF4-FFF2-40B4-BE49-F238E27FC236}">
                <a16:creationId xmlns:a16="http://schemas.microsoft.com/office/drawing/2014/main" id="{BBFC59C4-A8A7-43B7-9585-2C705A33F89E}"/>
              </a:ext>
            </a:extLst>
          </p:cNvPr>
          <p:cNvSpPr>
            <a:spLocks noChangeShapeType="1"/>
          </p:cNvSpPr>
          <p:nvPr/>
        </p:nvSpPr>
        <p:spPr bwMode="auto">
          <a:xfrm>
            <a:off x="5867400" y="2209800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733" name="Rectangle 3">
            <a:extLst>
              <a:ext uri="{FF2B5EF4-FFF2-40B4-BE49-F238E27FC236}">
                <a16:creationId xmlns:a16="http://schemas.microsoft.com/office/drawing/2014/main" id="{884B9740-11FF-41E4-B32B-3CA9992227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90800" y="381000"/>
            <a:ext cx="8001000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Measures of Center and Location</a:t>
            </a:r>
          </a:p>
        </p:txBody>
      </p:sp>
      <p:sp>
        <p:nvSpPr>
          <p:cNvPr id="73734" name="Rectangle 4">
            <a:extLst>
              <a:ext uri="{FF2B5EF4-FFF2-40B4-BE49-F238E27FC236}">
                <a16:creationId xmlns:a16="http://schemas.microsoft.com/office/drawing/2014/main" id="{EBC338E8-9D41-47CD-B47A-EF6134975F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1828801"/>
            <a:ext cx="32004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Center and Location</a:t>
            </a:r>
          </a:p>
        </p:txBody>
      </p:sp>
      <p:sp>
        <p:nvSpPr>
          <p:cNvPr id="73735" name="Line 5">
            <a:extLst>
              <a:ext uri="{FF2B5EF4-FFF2-40B4-BE49-F238E27FC236}">
                <a16:creationId xmlns:a16="http://schemas.microsoft.com/office/drawing/2014/main" id="{36BBCBC4-F824-43FE-AE87-FEF6D1B0D9AF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3200" y="2819400"/>
            <a:ext cx="40338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736" name="Rectangle 6">
            <a:extLst>
              <a:ext uri="{FF2B5EF4-FFF2-40B4-BE49-F238E27FC236}">
                <a16:creationId xmlns:a16="http://schemas.microsoft.com/office/drawing/2014/main" id="{EBFA798E-C224-4438-80C1-A6FBF7F2D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38" y="3278188"/>
            <a:ext cx="1370012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Mean</a:t>
            </a:r>
          </a:p>
        </p:txBody>
      </p:sp>
      <p:sp>
        <p:nvSpPr>
          <p:cNvPr id="73737" name="Rectangle 7">
            <a:extLst>
              <a:ext uri="{FF2B5EF4-FFF2-40B4-BE49-F238E27FC236}">
                <a16:creationId xmlns:a16="http://schemas.microsoft.com/office/drawing/2014/main" id="{1C34A395-ECA8-45E4-95FC-961367A48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3376" y="3278188"/>
            <a:ext cx="1292225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Median</a:t>
            </a:r>
          </a:p>
        </p:txBody>
      </p:sp>
      <p:sp>
        <p:nvSpPr>
          <p:cNvPr id="73738" name="Rectangle 8">
            <a:extLst>
              <a:ext uri="{FF2B5EF4-FFF2-40B4-BE49-F238E27FC236}">
                <a16:creationId xmlns:a16="http://schemas.microsoft.com/office/drawing/2014/main" id="{F8A1F0C4-4FAC-4BFF-802E-6CB263805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3276600"/>
            <a:ext cx="1219200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Mode</a:t>
            </a:r>
          </a:p>
        </p:txBody>
      </p:sp>
      <p:sp>
        <p:nvSpPr>
          <p:cNvPr id="73739" name="Line 10">
            <a:extLst>
              <a:ext uri="{FF2B5EF4-FFF2-40B4-BE49-F238E27FC236}">
                <a16:creationId xmlns:a16="http://schemas.microsoft.com/office/drawing/2014/main" id="{40842663-3E20-40C0-96AD-0132747077A7}"/>
              </a:ext>
            </a:extLst>
          </p:cNvPr>
          <p:cNvSpPr>
            <a:spLocks noChangeShapeType="1"/>
          </p:cNvSpPr>
          <p:nvPr/>
        </p:nvSpPr>
        <p:spPr bwMode="auto">
          <a:xfrm>
            <a:off x="6777038" y="2819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740" name="Line 11">
            <a:extLst>
              <a:ext uri="{FF2B5EF4-FFF2-40B4-BE49-F238E27FC236}">
                <a16:creationId xmlns:a16="http://schemas.microsoft.com/office/drawing/2014/main" id="{9694F5CB-C9BA-43CF-ACF1-F4F62D1BC925}"/>
              </a:ext>
            </a:extLst>
          </p:cNvPr>
          <p:cNvSpPr>
            <a:spLocks noChangeShapeType="1"/>
          </p:cNvSpPr>
          <p:nvPr/>
        </p:nvSpPr>
        <p:spPr bwMode="auto">
          <a:xfrm>
            <a:off x="2738438" y="2819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741" name="Line 12">
            <a:extLst>
              <a:ext uri="{FF2B5EF4-FFF2-40B4-BE49-F238E27FC236}">
                <a16:creationId xmlns:a16="http://schemas.microsoft.com/office/drawing/2014/main" id="{C6D90839-50C6-42C4-AD2F-170DFAE16DDE}"/>
              </a:ext>
            </a:extLst>
          </p:cNvPr>
          <p:cNvSpPr>
            <a:spLocks noChangeShapeType="1"/>
          </p:cNvSpPr>
          <p:nvPr/>
        </p:nvSpPr>
        <p:spPr bwMode="auto">
          <a:xfrm>
            <a:off x="4751388" y="2819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742" name="Line 13">
            <a:extLst>
              <a:ext uri="{FF2B5EF4-FFF2-40B4-BE49-F238E27FC236}">
                <a16:creationId xmlns:a16="http://schemas.microsoft.com/office/drawing/2014/main" id="{F9C02030-019C-472C-9951-873727F5F39C}"/>
              </a:ext>
            </a:extLst>
          </p:cNvPr>
          <p:cNvSpPr>
            <a:spLocks noChangeShapeType="1"/>
          </p:cNvSpPr>
          <p:nvPr/>
        </p:nvSpPr>
        <p:spPr bwMode="auto">
          <a:xfrm>
            <a:off x="4030664" y="4419600"/>
            <a:ext cx="1711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743" name="Oval 14">
            <a:extLst>
              <a:ext uri="{FF2B5EF4-FFF2-40B4-BE49-F238E27FC236}">
                <a16:creationId xmlns:a16="http://schemas.microsoft.com/office/drawing/2014/main" id="{6E7C08D5-C0C7-4403-9B44-3AF7B1E57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5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44" name="Oval 15">
            <a:extLst>
              <a:ext uri="{FF2B5EF4-FFF2-40B4-BE49-F238E27FC236}">
                <a16:creationId xmlns:a16="http://schemas.microsoft.com/office/drawing/2014/main" id="{A765B781-67FF-46DD-BC55-B2C341EB20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7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45" name="Oval 16">
            <a:extLst>
              <a:ext uri="{FF2B5EF4-FFF2-40B4-BE49-F238E27FC236}">
                <a16:creationId xmlns:a16="http://schemas.microsoft.com/office/drawing/2014/main" id="{43535C0B-11EC-41B1-9479-659F907E0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61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46" name="Oval 17">
            <a:extLst>
              <a:ext uri="{FF2B5EF4-FFF2-40B4-BE49-F238E27FC236}">
                <a16:creationId xmlns:a16="http://schemas.microsoft.com/office/drawing/2014/main" id="{C04D956A-973D-4A7D-AF17-FC7EB216B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47" name="Oval 19">
            <a:extLst>
              <a:ext uri="{FF2B5EF4-FFF2-40B4-BE49-F238E27FC236}">
                <a16:creationId xmlns:a16="http://schemas.microsoft.com/office/drawing/2014/main" id="{0EFE6D1E-162D-4C43-9471-C86921CA0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8588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48" name="Oval 20">
            <a:extLst>
              <a:ext uri="{FF2B5EF4-FFF2-40B4-BE49-F238E27FC236}">
                <a16:creationId xmlns:a16="http://schemas.microsoft.com/office/drawing/2014/main" id="{FCDE7142-8118-474C-A460-5BEEB41DA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98988" y="42672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49" name="AutoShape 21">
            <a:extLst>
              <a:ext uri="{FF2B5EF4-FFF2-40B4-BE49-F238E27FC236}">
                <a16:creationId xmlns:a16="http://schemas.microsoft.com/office/drawing/2014/main" id="{41FA9BF3-1B4D-477B-8310-FDC21663D6A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4560888" y="4533900"/>
            <a:ext cx="228600" cy="152400"/>
          </a:xfrm>
          <a:prstGeom prst="rightArrow">
            <a:avLst>
              <a:gd name="adj1" fmla="val 50000"/>
              <a:gd name="adj2" fmla="val 37778"/>
            </a:avLst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0" name="Oval 26">
            <a:extLst>
              <a:ext uri="{FF2B5EF4-FFF2-40B4-BE49-F238E27FC236}">
                <a16:creationId xmlns:a16="http://schemas.microsoft.com/office/drawing/2014/main" id="{07617888-9523-4ACC-AE43-989505FF8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1" name="Oval 27">
            <a:extLst>
              <a:ext uri="{FF2B5EF4-FFF2-40B4-BE49-F238E27FC236}">
                <a16:creationId xmlns:a16="http://schemas.microsoft.com/office/drawing/2014/main" id="{E9B6EAA0-1B5E-49CE-8C10-C1A44EFE2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39624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2" name="Oval 28">
            <a:extLst>
              <a:ext uri="{FF2B5EF4-FFF2-40B4-BE49-F238E27FC236}">
                <a16:creationId xmlns:a16="http://schemas.microsoft.com/office/drawing/2014/main" id="{F1FBE4A5-EBD9-4A8A-BD32-BB8D3150E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1148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3" name="Line 29">
            <a:extLst>
              <a:ext uri="{FF2B5EF4-FFF2-40B4-BE49-F238E27FC236}">
                <a16:creationId xmlns:a16="http://schemas.microsoft.com/office/drawing/2014/main" id="{31E16F81-CDB0-4C7C-87DA-F9ABAD1B41C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61076" y="4419600"/>
            <a:ext cx="17113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754" name="Oval 30">
            <a:extLst>
              <a:ext uri="{FF2B5EF4-FFF2-40B4-BE49-F238E27FC236}">
                <a16:creationId xmlns:a16="http://schemas.microsoft.com/office/drawing/2014/main" id="{76D50AFA-1C46-4167-A66A-650F1B83EC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5" name="Oval 31">
            <a:extLst>
              <a:ext uri="{FF2B5EF4-FFF2-40B4-BE49-F238E27FC236}">
                <a16:creationId xmlns:a16="http://schemas.microsoft.com/office/drawing/2014/main" id="{8E633707-0092-4E8A-BD71-E75EF1052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6" name="Oval 32">
            <a:extLst>
              <a:ext uri="{FF2B5EF4-FFF2-40B4-BE49-F238E27FC236}">
                <a16:creationId xmlns:a16="http://schemas.microsoft.com/office/drawing/2014/main" id="{1FCCD308-90DA-4D0B-84E3-C19534B8B8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66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7" name="Oval 33">
            <a:extLst>
              <a:ext uri="{FF2B5EF4-FFF2-40B4-BE49-F238E27FC236}">
                <a16:creationId xmlns:a16="http://schemas.microsoft.com/office/drawing/2014/main" id="{ADD5DC0B-D5E7-4496-9004-FD51E5195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7613" y="42672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8" name="Oval 34">
            <a:extLst>
              <a:ext uri="{FF2B5EF4-FFF2-40B4-BE49-F238E27FC236}">
                <a16:creationId xmlns:a16="http://schemas.microsoft.com/office/drawing/2014/main" id="{EDB84073-78A3-4169-9BCB-159239863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59" name="Oval 35">
            <a:extLst>
              <a:ext uri="{FF2B5EF4-FFF2-40B4-BE49-F238E27FC236}">
                <a16:creationId xmlns:a16="http://schemas.microsoft.com/office/drawing/2014/main" id="{CFA4EE86-86F9-4986-96FA-EEAB98FFFF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60" name="AutoShape 36">
            <a:extLst>
              <a:ext uri="{FF2B5EF4-FFF2-40B4-BE49-F238E27FC236}">
                <a16:creationId xmlns:a16="http://schemas.microsoft.com/office/drawing/2014/main" id="{B7AB7C80-2ECD-48BA-8BCD-AC02996EEB16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6286500" y="4533900"/>
            <a:ext cx="228600" cy="152400"/>
          </a:xfrm>
          <a:prstGeom prst="rightArrow">
            <a:avLst>
              <a:gd name="adj1" fmla="val 50000"/>
              <a:gd name="adj2" fmla="val 37778"/>
            </a:avLst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61" name="Oval 37">
            <a:extLst>
              <a:ext uri="{FF2B5EF4-FFF2-40B4-BE49-F238E27FC236}">
                <a16:creationId xmlns:a16="http://schemas.microsoft.com/office/drawing/2014/main" id="{1519A6BC-2762-4689-AC72-BA271AAC5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16813" y="4267200"/>
            <a:ext cx="152400" cy="1524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62" name="Oval 38">
            <a:extLst>
              <a:ext uri="{FF2B5EF4-FFF2-40B4-BE49-F238E27FC236}">
                <a16:creationId xmlns:a16="http://schemas.microsoft.com/office/drawing/2014/main" id="{2CF71BF5-F593-4F80-9488-07F57AED91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7613" y="39624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3763" name="Oval 39">
            <a:extLst>
              <a:ext uri="{FF2B5EF4-FFF2-40B4-BE49-F238E27FC236}">
                <a16:creationId xmlns:a16="http://schemas.microsoft.com/office/drawing/2014/main" id="{3938DA49-D3CC-4EC1-8A5A-ADB8CEBD1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7613" y="4114800"/>
            <a:ext cx="152400" cy="1524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73764" name="Object 41">
            <a:extLst>
              <a:ext uri="{FF2B5EF4-FFF2-40B4-BE49-F238E27FC236}">
                <a16:creationId xmlns:a16="http://schemas.microsoft.com/office/drawing/2014/main" id="{A4508B31-8B13-482D-ACD3-7CC91668AF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30400" y="3962400"/>
          <a:ext cx="1284288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Equation" r:id="rId3" imgW="622030" imgH="1218671" progId="Equation.3">
                  <p:embed/>
                </p:oleObj>
              </mc:Choice>
              <mc:Fallback>
                <p:oleObj name="Equation" r:id="rId3" imgW="622030" imgH="1218671" progId="Equation.3">
                  <p:embed/>
                  <p:pic>
                    <p:nvPicPr>
                      <p:cNvPr id="73764" name="Object 41">
                        <a:extLst>
                          <a:ext uri="{FF2B5EF4-FFF2-40B4-BE49-F238E27FC236}">
                            <a16:creationId xmlns:a16="http://schemas.microsoft.com/office/drawing/2014/main" id="{A4508B31-8B13-482D-ACD3-7CC91668AF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0400" y="3962400"/>
                        <a:ext cx="1284288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65" name="Text Box 43">
            <a:extLst>
              <a:ext uri="{FF2B5EF4-FFF2-40B4-BE49-F238E27FC236}">
                <a16:creationId xmlns:a16="http://schemas.microsoft.com/office/drawing/2014/main" id="{E8D7ED53-3F4D-4B8B-B301-95770F47F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13716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Overview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Footer Placeholder 3">
            <a:extLst>
              <a:ext uri="{FF2B5EF4-FFF2-40B4-BE49-F238E27FC236}">
                <a16:creationId xmlns:a16="http://schemas.microsoft.com/office/drawing/2014/main" id="{EA8CC800-3D82-45BA-9101-FED0439FCC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4755" name="Slide Number Placeholder 4">
            <a:extLst>
              <a:ext uri="{FF2B5EF4-FFF2-40B4-BE49-F238E27FC236}">
                <a16:creationId xmlns:a16="http://schemas.microsoft.com/office/drawing/2014/main" id="{B8E5CDE4-C6EF-40F2-B7F8-F821C3E778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B7045206-9DF7-4EEF-9BBB-D89AD7C7204A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4756" name="Rectangle 2">
            <a:extLst>
              <a:ext uri="{FF2B5EF4-FFF2-40B4-BE49-F238E27FC236}">
                <a16:creationId xmlns:a16="http://schemas.microsoft.com/office/drawing/2014/main" id="{E29DBB7F-F8A6-4C12-8EBF-338BA152FD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19400" y="381000"/>
            <a:ext cx="7239000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110000"/>
              </a:lnSpc>
            </a:pPr>
            <a:r>
              <a:rPr lang="en-US" altLang="en-US"/>
              <a:t>Mean (Arithmetic Average)</a:t>
            </a:r>
          </a:p>
        </p:txBody>
      </p:sp>
      <p:sp>
        <p:nvSpPr>
          <p:cNvPr id="74757" name="Rectangle 3">
            <a:extLst>
              <a:ext uri="{FF2B5EF4-FFF2-40B4-BE49-F238E27FC236}">
                <a16:creationId xmlns:a16="http://schemas.microsoft.com/office/drawing/2014/main" id="{58706B67-E489-4C6B-8C25-5AB5178E9B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80930" y="1444625"/>
            <a:ext cx="9534939" cy="5032375"/>
          </a:xfrm>
        </p:spPr>
        <p:txBody>
          <a:bodyPr/>
          <a:lstStyle/>
          <a:p>
            <a:pPr eaLnBrk="1" hangingPunct="1"/>
            <a:r>
              <a:rPr lang="en-US" altLang="en-US" dirty="0"/>
              <a:t>The</a:t>
            </a:r>
            <a:r>
              <a:rPr lang="en-US" altLang="en-US" dirty="0">
                <a:solidFill>
                  <a:schemeClr val="folHlink"/>
                </a:solidFill>
              </a:rPr>
              <a:t> Mean</a:t>
            </a:r>
            <a:r>
              <a:rPr lang="en-US" altLang="en-US" dirty="0"/>
              <a:t> is the arithmetic average of data values</a:t>
            </a:r>
          </a:p>
          <a:p>
            <a:pPr lvl="1" eaLnBrk="1" hangingPunct="1">
              <a:lnSpc>
                <a:spcPct val="130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Population mean</a:t>
            </a:r>
          </a:p>
          <a:p>
            <a:pPr lvl="1" eaLnBrk="1" hangingPunct="1"/>
            <a:endParaRPr lang="en-US" altLang="en-US" dirty="0"/>
          </a:p>
          <a:p>
            <a:pPr lvl="1" eaLnBrk="1" hangingPunct="1"/>
            <a:endParaRPr lang="en-US" altLang="en-US" dirty="0"/>
          </a:p>
          <a:p>
            <a:pPr lvl="1" eaLnBrk="1" hangingPunct="1"/>
            <a:endParaRPr lang="en-US" altLang="en-US" dirty="0"/>
          </a:p>
          <a:p>
            <a:pPr lvl="1" eaLnBrk="1" hangingPunct="1"/>
            <a:endParaRPr lang="en-US" altLang="en-US" dirty="0"/>
          </a:p>
          <a:p>
            <a:pPr lvl="1" eaLnBrk="1" hangingPunct="1">
              <a:lnSpc>
                <a:spcPct val="130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Sample mean</a:t>
            </a:r>
          </a:p>
        </p:txBody>
      </p:sp>
      <p:sp>
        <p:nvSpPr>
          <p:cNvPr id="74758" name="Text Box 11">
            <a:extLst>
              <a:ext uri="{FF2B5EF4-FFF2-40B4-BE49-F238E27FC236}">
                <a16:creationId xmlns:a16="http://schemas.microsoft.com/office/drawing/2014/main" id="{70F8393A-7522-4AB5-AF10-25771B7A5B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4724400"/>
            <a:ext cx="1905000" cy="37623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 = Sample Size</a:t>
            </a:r>
          </a:p>
        </p:txBody>
      </p:sp>
      <p:sp>
        <p:nvSpPr>
          <p:cNvPr id="74759" name="Text Box 12">
            <a:extLst>
              <a:ext uri="{FF2B5EF4-FFF2-40B4-BE49-F238E27FC236}">
                <a16:creationId xmlns:a16="http://schemas.microsoft.com/office/drawing/2014/main" id="{352C2304-F094-48B3-9FA2-826BE7DD4C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2221054"/>
            <a:ext cx="2209800" cy="37623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 = Population Size</a:t>
            </a:r>
          </a:p>
        </p:txBody>
      </p:sp>
      <p:sp>
        <p:nvSpPr>
          <p:cNvPr id="74760" name="Line 13">
            <a:extLst>
              <a:ext uri="{FF2B5EF4-FFF2-40B4-BE49-F238E27FC236}">
                <a16:creationId xmlns:a16="http://schemas.microsoft.com/office/drawing/2014/main" id="{3E784DF3-DC8F-49A9-92B8-48F26D241F0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67400" y="4876800"/>
            <a:ext cx="990600" cy="152400"/>
          </a:xfrm>
          <a:prstGeom prst="line">
            <a:avLst/>
          </a:prstGeom>
          <a:noFill/>
          <a:ln w="952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761" name="Line 14">
            <a:extLst>
              <a:ext uri="{FF2B5EF4-FFF2-40B4-BE49-F238E27FC236}">
                <a16:creationId xmlns:a16="http://schemas.microsoft.com/office/drawing/2014/main" id="{0C57F322-8A74-4049-8A77-84F84841A9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38800" y="2449654"/>
            <a:ext cx="914400" cy="152400"/>
          </a:xfrm>
          <a:prstGeom prst="line">
            <a:avLst/>
          </a:prstGeom>
          <a:noFill/>
          <a:ln w="12700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4762" name="Object 15">
            <a:extLst>
              <a:ext uri="{FF2B5EF4-FFF2-40B4-BE49-F238E27FC236}">
                <a16:creationId xmlns:a16="http://schemas.microsoft.com/office/drawing/2014/main" id="{3E62AE00-7CFE-49F1-B823-C21B57A10C2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24400" y="4953000"/>
          <a:ext cx="4648200" cy="157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6" name="Equation" r:id="rId3" imgW="1803400" imgH="609600" progId="Equation.3">
                  <p:embed/>
                </p:oleObj>
              </mc:Choice>
              <mc:Fallback>
                <p:oleObj name="Equation" r:id="rId3" imgW="1803400" imgH="609600" progId="Equation.3">
                  <p:embed/>
                  <p:pic>
                    <p:nvPicPr>
                      <p:cNvPr id="74762" name="Object 15">
                        <a:extLst>
                          <a:ext uri="{FF2B5EF4-FFF2-40B4-BE49-F238E27FC236}">
                            <a16:creationId xmlns:a16="http://schemas.microsoft.com/office/drawing/2014/main" id="{3E62AE00-7CFE-49F1-B823-C21B57A10C2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4953000"/>
                        <a:ext cx="4648200" cy="1570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3" name="Object 16">
            <a:extLst>
              <a:ext uri="{FF2B5EF4-FFF2-40B4-BE49-F238E27FC236}">
                <a16:creationId xmlns:a16="http://schemas.microsoft.com/office/drawing/2014/main" id="{1F78810C-C589-43FA-91A6-5CE94DE75C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6269790"/>
              </p:ext>
            </p:extLst>
          </p:nvPr>
        </p:nvGraphicFramePr>
        <p:xfrm>
          <a:off x="4659520" y="2500004"/>
          <a:ext cx="4679950" cy="157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7" name="Equation" r:id="rId5" imgW="1816100" imgH="609600" progId="Equation.3">
                  <p:embed/>
                </p:oleObj>
              </mc:Choice>
              <mc:Fallback>
                <p:oleObj name="Equation" r:id="rId5" imgW="1816100" imgH="609600" progId="Equation.3">
                  <p:embed/>
                  <p:pic>
                    <p:nvPicPr>
                      <p:cNvPr id="74763" name="Object 16">
                        <a:extLst>
                          <a:ext uri="{FF2B5EF4-FFF2-40B4-BE49-F238E27FC236}">
                            <a16:creationId xmlns:a16="http://schemas.microsoft.com/office/drawing/2014/main" id="{1F78810C-C589-43FA-91A6-5CE94DE75C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9520" y="2500004"/>
                        <a:ext cx="4679950" cy="1570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764" name="Line 17">
            <a:extLst>
              <a:ext uri="{FF2B5EF4-FFF2-40B4-BE49-F238E27FC236}">
                <a16:creationId xmlns:a16="http://schemas.microsoft.com/office/drawing/2014/main" id="{02BE9900-6753-4FF9-A529-34804B38CCEE}"/>
              </a:ext>
            </a:extLst>
          </p:cNvPr>
          <p:cNvSpPr>
            <a:spLocks noChangeShapeType="1"/>
          </p:cNvSpPr>
          <p:nvPr/>
        </p:nvSpPr>
        <p:spPr bwMode="auto">
          <a:xfrm>
            <a:off x="1905000" y="4714461"/>
            <a:ext cx="85344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Footer Placeholder 3">
            <a:extLst>
              <a:ext uri="{FF2B5EF4-FFF2-40B4-BE49-F238E27FC236}">
                <a16:creationId xmlns:a16="http://schemas.microsoft.com/office/drawing/2014/main" id="{69869136-A975-47F1-841F-4A26E6D0C2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5779" name="Slide Number Placeholder 4">
            <a:extLst>
              <a:ext uri="{FF2B5EF4-FFF2-40B4-BE49-F238E27FC236}">
                <a16:creationId xmlns:a16="http://schemas.microsoft.com/office/drawing/2014/main" id="{EFFF0012-1053-4A79-BE78-6CB4CEF4A88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FC0BA803-1DE1-4FA6-91C1-2C5F2272D65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80" name="Rectangle 2">
            <a:extLst>
              <a:ext uri="{FF2B5EF4-FFF2-40B4-BE49-F238E27FC236}">
                <a16:creationId xmlns:a16="http://schemas.microsoft.com/office/drawing/2014/main" id="{302004FD-BC47-44A4-8F5E-43C840ECA7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Mean (Arithmetic Average)</a:t>
            </a:r>
          </a:p>
        </p:txBody>
      </p:sp>
      <p:sp>
        <p:nvSpPr>
          <p:cNvPr id="75781" name="Rectangle 3">
            <a:extLst>
              <a:ext uri="{FF2B5EF4-FFF2-40B4-BE49-F238E27FC236}">
                <a16:creationId xmlns:a16="http://schemas.microsoft.com/office/drawing/2014/main" id="{BB7EE46B-A092-4BED-B7A7-89FF5337AC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 sz="2400"/>
              <a:t>The most common measure of central tendency</a:t>
            </a:r>
          </a:p>
          <a:p>
            <a:pPr eaLnBrk="1" hangingPunct="1"/>
            <a:r>
              <a:rPr lang="en-US" altLang="en-US" sz="2400"/>
              <a:t>Mean = sum of values divided by the number of values</a:t>
            </a:r>
          </a:p>
          <a:p>
            <a:pPr eaLnBrk="1" hangingPunct="1"/>
            <a:r>
              <a:rPr lang="en-US" altLang="en-US" sz="2400"/>
              <a:t>Affected by extreme values (outliers)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/>
          </a:p>
        </p:txBody>
      </p:sp>
      <p:sp>
        <p:nvSpPr>
          <p:cNvPr id="75782" name="Text Box 4">
            <a:extLst>
              <a:ext uri="{FF2B5EF4-FFF2-40B4-BE49-F238E27FC236}">
                <a16:creationId xmlns:a16="http://schemas.microsoft.com/office/drawing/2014/main" id="{BB5716D9-BAC1-4C87-AE21-99B834D739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75783" name="AutoShape 5">
            <a:extLst>
              <a:ext uri="{FF2B5EF4-FFF2-40B4-BE49-F238E27FC236}">
                <a16:creationId xmlns:a16="http://schemas.microsoft.com/office/drawing/2014/main" id="{3A9F96AB-F8A0-4FE4-9DBC-30CE0D065025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7429500" y="4305300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84" name="Line 6">
            <a:extLst>
              <a:ext uri="{FF2B5EF4-FFF2-40B4-BE49-F238E27FC236}">
                <a16:creationId xmlns:a16="http://schemas.microsoft.com/office/drawing/2014/main" id="{EA2B298D-AA99-4CDB-93E0-1DAAA6C8DB6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27264" y="3886200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785" name="Rectangle 8">
            <a:extLst>
              <a:ext uri="{FF2B5EF4-FFF2-40B4-BE49-F238E27FC236}">
                <a16:creationId xmlns:a16="http://schemas.microsoft.com/office/drawing/2014/main" id="{B9713A08-9C35-4C53-84E3-DEA35DF10E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6289" y="3798889"/>
            <a:ext cx="398462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0  1   2   3   4   5   6   7   8   9   10</a:t>
            </a:r>
          </a:p>
        </p:txBody>
      </p:sp>
      <p:sp>
        <p:nvSpPr>
          <p:cNvPr id="75786" name="Rectangle 10">
            <a:extLst>
              <a:ext uri="{FF2B5EF4-FFF2-40B4-BE49-F238E27FC236}">
                <a16:creationId xmlns:a16="http://schemas.microsoft.com/office/drawing/2014/main" id="{78853E69-29AD-4B88-B34E-EF98728FA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657600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87" name="Oval 11">
            <a:extLst>
              <a:ext uri="{FF2B5EF4-FFF2-40B4-BE49-F238E27FC236}">
                <a16:creationId xmlns:a16="http://schemas.microsoft.com/office/drawing/2014/main" id="{5E2A0385-70E9-4BE8-8BED-61D9ECFE8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88" name="Oval 12">
            <a:extLst>
              <a:ext uri="{FF2B5EF4-FFF2-40B4-BE49-F238E27FC236}">
                <a16:creationId xmlns:a16="http://schemas.microsoft.com/office/drawing/2014/main" id="{F515D45D-B70A-479D-8197-D53ED84E0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89" name="Oval 13">
            <a:extLst>
              <a:ext uri="{FF2B5EF4-FFF2-40B4-BE49-F238E27FC236}">
                <a16:creationId xmlns:a16="http://schemas.microsoft.com/office/drawing/2014/main" id="{19812E43-8D3D-4A0E-9180-28773BB1E4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90" name="Oval 14">
            <a:extLst>
              <a:ext uri="{FF2B5EF4-FFF2-40B4-BE49-F238E27FC236}">
                <a16:creationId xmlns:a16="http://schemas.microsoft.com/office/drawing/2014/main" id="{59ADD928-5F86-4A54-AD80-DDD0C0F38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91" name="Oval 15">
            <a:extLst>
              <a:ext uri="{FF2B5EF4-FFF2-40B4-BE49-F238E27FC236}">
                <a16:creationId xmlns:a16="http://schemas.microsoft.com/office/drawing/2014/main" id="{C1FB8DCD-6270-47A7-A161-FE51630E00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92" name="AutoShape 21">
            <a:extLst>
              <a:ext uri="{FF2B5EF4-FFF2-40B4-BE49-F238E27FC236}">
                <a16:creationId xmlns:a16="http://schemas.microsoft.com/office/drawing/2014/main" id="{AEAB224D-C8C4-4AFB-8954-684BC392E2E2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781300" y="4305300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93" name="Rectangle 22">
            <a:extLst>
              <a:ext uri="{FF2B5EF4-FFF2-40B4-BE49-F238E27FC236}">
                <a16:creationId xmlns:a16="http://schemas.microsoft.com/office/drawing/2014/main" id="{914EC091-ED79-4966-8DB7-787FF3F537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4800601"/>
            <a:ext cx="15240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Mean = 3</a:t>
            </a:r>
          </a:p>
        </p:txBody>
      </p:sp>
      <p:sp>
        <p:nvSpPr>
          <p:cNvPr id="75794" name="Line 24">
            <a:extLst>
              <a:ext uri="{FF2B5EF4-FFF2-40B4-BE49-F238E27FC236}">
                <a16:creationId xmlns:a16="http://schemas.microsoft.com/office/drawing/2014/main" id="{12252738-3E24-4FDB-AA21-FD3C86C3019A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0664" y="3886200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795" name="Rectangle 25">
            <a:extLst>
              <a:ext uri="{FF2B5EF4-FFF2-40B4-BE49-F238E27FC236}">
                <a16:creationId xmlns:a16="http://schemas.microsoft.com/office/drawing/2014/main" id="{7375F4B7-2F67-4EDD-962B-FAEC69156E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1" y="3810000"/>
            <a:ext cx="398462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0  1   2   3   4   5   6   7   8   9   10</a:t>
            </a:r>
          </a:p>
        </p:txBody>
      </p:sp>
      <p:sp>
        <p:nvSpPr>
          <p:cNvPr id="75796" name="Rectangle 26">
            <a:extLst>
              <a:ext uri="{FF2B5EF4-FFF2-40B4-BE49-F238E27FC236}">
                <a16:creationId xmlns:a16="http://schemas.microsoft.com/office/drawing/2014/main" id="{EEA0FA6C-018A-4908-A5EC-A446A648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3657600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97" name="Oval 27">
            <a:extLst>
              <a:ext uri="{FF2B5EF4-FFF2-40B4-BE49-F238E27FC236}">
                <a16:creationId xmlns:a16="http://schemas.microsoft.com/office/drawing/2014/main" id="{8A142687-406E-43FF-AB93-01C9E56B27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98" name="Oval 28">
            <a:extLst>
              <a:ext uri="{FF2B5EF4-FFF2-40B4-BE49-F238E27FC236}">
                <a16:creationId xmlns:a16="http://schemas.microsoft.com/office/drawing/2014/main" id="{E0702939-5CB0-4001-ADC2-97AC5433D7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799" name="Oval 29">
            <a:extLst>
              <a:ext uri="{FF2B5EF4-FFF2-40B4-BE49-F238E27FC236}">
                <a16:creationId xmlns:a16="http://schemas.microsoft.com/office/drawing/2014/main" id="{59F15974-95EA-4CF3-909E-D0ABE8744B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800" name="Oval 30">
            <a:extLst>
              <a:ext uri="{FF2B5EF4-FFF2-40B4-BE49-F238E27FC236}">
                <a16:creationId xmlns:a16="http://schemas.microsoft.com/office/drawing/2014/main" id="{38FBF1FE-0AA4-4293-8114-9325E0FE6D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801" name="Oval 31">
            <a:extLst>
              <a:ext uri="{FF2B5EF4-FFF2-40B4-BE49-F238E27FC236}">
                <a16:creationId xmlns:a16="http://schemas.microsoft.com/office/drawing/2014/main" id="{14669F87-F7EC-4213-9C9A-DFC27AC284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1200" y="3657600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5802" name="Rectangle 32">
            <a:extLst>
              <a:ext uri="{FF2B5EF4-FFF2-40B4-BE49-F238E27FC236}">
                <a16:creationId xmlns:a16="http://schemas.microsoft.com/office/drawing/2014/main" id="{38413F97-EABC-452E-BC09-D3F5957BB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4800601"/>
            <a:ext cx="15240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Mean = 4</a:t>
            </a:r>
          </a:p>
        </p:txBody>
      </p:sp>
      <p:graphicFrame>
        <p:nvGraphicFramePr>
          <p:cNvPr id="75803" name="Object 35">
            <a:extLst>
              <a:ext uri="{FF2B5EF4-FFF2-40B4-BE49-F238E27FC236}">
                <a16:creationId xmlns:a16="http://schemas.microsoft.com/office/drawing/2014/main" id="{A239B6CD-414E-409E-8C2F-7F3A1052FE5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62200" y="5516564"/>
          <a:ext cx="3022600" cy="73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0" name="Equation" r:id="rId3" imgW="1625600" imgH="393700" progId="Equation.3">
                  <p:embed/>
                </p:oleObj>
              </mc:Choice>
              <mc:Fallback>
                <p:oleObj name="Equation" r:id="rId3" imgW="1625600" imgH="393700" progId="Equation.3">
                  <p:embed/>
                  <p:pic>
                    <p:nvPicPr>
                      <p:cNvPr id="75803" name="Object 35">
                        <a:extLst>
                          <a:ext uri="{FF2B5EF4-FFF2-40B4-BE49-F238E27FC236}">
                            <a16:creationId xmlns:a16="http://schemas.microsoft.com/office/drawing/2014/main" id="{A239B6CD-414E-409E-8C2F-7F3A1052FE5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5516564"/>
                        <a:ext cx="3022600" cy="731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04" name="Object 36">
            <a:extLst>
              <a:ext uri="{FF2B5EF4-FFF2-40B4-BE49-F238E27FC236}">
                <a16:creationId xmlns:a16="http://schemas.microsoft.com/office/drawing/2014/main" id="{4BD15FBF-7B64-4330-B658-E3B6003FE6B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00850" y="5516564"/>
          <a:ext cx="3187700" cy="73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1" name="Equation" r:id="rId5" imgW="1714500" imgH="393700" progId="Equation.3">
                  <p:embed/>
                </p:oleObj>
              </mc:Choice>
              <mc:Fallback>
                <p:oleObj name="Equation" r:id="rId5" imgW="1714500" imgH="393700" progId="Equation.3">
                  <p:embed/>
                  <p:pic>
                    <p:nvPicPr>
                      <p:cNvPr id="75804" name="Object 36">
                        <a:extLst>
                          <a:ext uri="{FF2B5EF4-FFF2-40B4-BE49-F238E27FC236}">
                            <a16:creationId xmlns:a16="http://schemas.microsoft.com/office/drawing/2014/main" id="{4BD15FBF-7B64-4330-B658-E3B6003FE6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0850" y="5516564"/>
                        <a:ext cx="3187700" cy="731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Footer Placeholder 3">
            <a:extLst>
              <a:ext uri="{FF2B5EF4-FFF2-40B4-BE49-F238E27FC236}">
                <a16:creationId xmlns:a16="http://schemas.microsoft.com/office/drawing/2014/main" id="{7D39D748-3BBC-4C2E-B621-26EFA97DD43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6803" name="Slide Number Placeholder 4">
            <a:extLst>
              <a:ext uri="{FF2B5EF4-FFF2-40B4-BE49-F238E27FC236}">
                <a16:creationId xmlns:a16="http://schemas.microsoft.com/office/drawing/2014/main" id="{7ED10A01-F84A-41EE-8452-AE6DFF24DDA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D1D05214-2848-445E-9285-C7DB7065D582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04" name="Rectangle 2">
            <a:extLst>
              <a:ext uri="{FF2B5EF4-FFF2-40B4-BE49-F238E27FC236}">
                <a16:creationId xmlns:a16="http://schemas.microsoft.com/office/drawing/2014/main" id="{3E0D9D78-33B4-4DDD-A1C9-0CC1A642486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66781" y="613536"/>
            <a:ext cx="7315200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Median</a:t>
            </a:r>
          </a:p>
        </p:txBody>
      </p:sp>
      <p:sp>
        <p:nvSpPr>
          <p:cNvPr id="76805" name="Rectangle 3">
            <a:extLst>
              <a:ext uri="{FF2B5EF4-FFF2-40B4-BE49-F238E27FC236}">
                <a16:creationId xmlns:a16="http://schemas.microsoft.com/office/drawing/2014/main" id="{4AD2A061-9F96-41B4-9D7A-A0E710DEBE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828800"/>
            <a:ext cx="8077200" cy="4800600"/>
          </a:xfrm>
        </p:spPr>
        <p:txBody>
          <a:bodyPr/>
          <a:lstStyle/>
          <a:p>
            <a:pPr eaLnBrk="1" hangingPunct="1"/>
            <a:r>
              <a:rPr lang="en-US" altLang="en-US"/>
              <a:t>In an ordered array, the median is the “middle” number, i.e., the number that splits the distribution in half</a:t>
            </a:r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/>
              <a:t>The median is </a:t>
            </a:r>
            <a:r>
              <a:rPr lang="en-US" altLang="en-US" u="sng"/>
              <a:t>not</a:t>
            </a:r>
            <a:r>
              <a:rPr lang="en-US" altLang="en-US"/>
              <a:t> affected by extreme values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/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/>
              <a:t> </a:t>
            </a:r>
          </a:p>
          <a:p>
            <a:pPr eaLnBrk="1" hangingPunct="1"/>
            <a:endParaRPr lang="en-US" altLang="en-US"/>
          </a:p>
        </p:txBody>
      </p:sp>
      <p:sp>
        <p:nvSpPr>
          <p:cNvPr id="76806" name="AutoShape 4">
            <a:extLst>
              <a:ext uri="{FF2B5EF4-FFF2-40B4-BE49-F238E27FC236}">
                <a16:creationId xmlns:a16="http://schemas.microsoft.com/office/drawing/2014/main" id="{1B2E5859-5366-41BD-88DD-33845FE5D870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7048500" y="4981575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07" name="Line 5">
            <a:extLst>
              <a:ext uri="{FF2B5EF4-FFF2-40B4-BE49-F238E27FC236}">
                <a16:creationId xmlns:a16="http://schemas.microsoft.com/office/drawing/2014/main" id="{0D52C61E-813C-47FB-9AD1-E96D8F8F3662}"/>
              </a:ext>
            </a:extLst>
          </p:cNvPr>
          <p:cNvSpPr>
            <a:spLocks noChangeShapeType="1"/>
          </p:cNvSpPr>
          <p:nvPr/>
        </p:nvSpPr>
        <p:spPr bwMode="auto">
          <a:xfrm>
            <a:off x="2151064" y="4562475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808" name="Rectangle 6">
            <a:extLst>
              <a:ext uri="{FF2B5EF4-FFF2-40B4-BE49-F238E27FC236}">
                <a16:creationId xmlns:a16="http://schemas.microsoft.com/office/drawing/2014/main" id="{968CAFA9-6A2F-41DB-ADED-3DEBBD245A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0089" y="4475164"/>
            <a:ext cx="398462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0  1   2   3   4   5   6   7   8   9   10</a:t>
            </a:r>
          </a:p>
        </p:txBody>
      </p:sp>
      <p:sp>
        <p:nvSpPr>
          <p:cNvPr id="76809" name="Rectangle 7">
            <a:extLst>
              <a:ext uri="{FF2B5EF4-FFF2-40B4-BE49-F238E27FC236}">
                <a16:creationId xmlns:a16="http://schemas.microsoft.com/office/drawing/2014/main" id="{C20BD818-747A-4743-A7E2-5FD2CB03D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4333875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10" name="Oval 8">
            <a:extLst>
              <a:ext uri="{FF2B5EF4-FFF2-40B4-BE49-F238E27FC236}">
                <a16:creationId xmlns:a16="http://schemas.microsoft.com/office/drawing/2014/main" id="{0A13F532-AABF-436F-B2AB-B40948DF2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11" name="Oval 9">
            <a:extLst>
              <a:ext uri="{FF2B5EF4-FFF2-40B4-BE49-F238E27FC236}">
                <a16:creationId xmlns:a16="http://schemas.microsoft.com/office/drawing/2014/main" id="{95747253-847E-4CEE-8993-5C0F13B55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12" name="Oval 10">
            <a:extLst>
              <a:ext uri="{FF2B5EF4-FFF2-40B4-BE49-F238E27FC236}">
                <a16:creationId xmlns:a16="http://schemas.microsoft.com/office/drawing/2014/main" id="{EC291EA8-DF86-4085-8C90-C53B3B361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13" name="Oval 11">
            <a:extLst>
              <a:ext uri="{FF2B5EF4-FFF2-40B4-BE49-F238E27FC236}">
                <a16:creationId xmlns:a16="http://schemas.microsoft.com/office/drawing/2014/main" id="{CBBDE64D-4D4E-43B0-A90D-EB9ED32E9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14" name="Oval 12">
            <a:extLst>
              <a:ext uri="{FF2B5EF4-FFF2-40B4-BE49-F238E27FC236}">
                <a16:creationId xmlns:a16="http://schemas.microsoft.com/office/drawing/2014/main" id="{0CFA793E-6538-43B1-BA1A-6F803EA984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15" name="AutoShape 13">
            <a:extLst>
              <a:ext uri="{FF2B5EF4-FFF2-40B4-BE49-F238E27FC236}">
                <a16:creationId xmlns:a16="http://schemas.microsoft.com/office/drawing/2014/main" id="{0282519C-88DB-4DF9-89F3-220673E01E7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2705100" y="4981575"/>
            <a:ext cx="609600" cy="228600"/>
          </a:xfrm>
          <a:prstGeom prst="rightArrow">
            <a:avLst>
              <a:gd name="adj1" fmla="val 50000"/>
              <a:gd name="adj2" fmla="val 67160"/>
            </a:avLst>
          </a:prstGeom>
          <a:solidFill>
            <a:srgbClr val="FF0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16" name="Rectangle 14">
            <a:extLst>
              <a:ext uri="{FF2B5EF4-FFF2-40B4-BE49-F238E27FC236}">
                <a16:creationId xmlns:a16="http://schemas.microsoft.com/office/drawing/2014/main" id="{2CBED352-A50B-4999-86B6-1E552B29DF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5476876"/>
            <a:ext cx="1828800" cy="466725"/>
          </a:xfrm>
          <a:prstGeom prst="rect">
            <a:avLst/>
          </a:prstGeom>
          <a:solidFill>
            <a:srgbClr val="F4C7C6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Median = 3</a:t>
            </a:r>
          </a:p>
        </p:txBody>
      </p:sp>
      <p:sp>
        <p:nvSpPr>
          <p:cNvPr id="76817" name="Line 15">
            <a:extLst>
              <a:ext uri="{FF2B5EF4-FFF2-40B4-BE49-F238E27FC236}">
                <a16:creationId xmlns:a16="http://schemas.microsoft.com/office/drawing/2014/main" id="{ECC91E96-C136-433B-9F1B-6FC9A5449C31}"/>
              </a:ext>
            </a:extLst>
          </p:cNvPr>
          <p:cNvSpPr>
            <a:spLocks noChangeShapeType="1"/>
          </p:cNvSpPr>
          <p:nvPr/>
        </p:nvSpPr>
        <p:spPr bwMode="auto">
          <a:xfrm>
            <a:off x="6494464" y="4562475"/>
            <a:ext cx="3354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818" name="Rectangle 16">
            <a:extLst>
              <a:ext uri="{FF2B5EF4-FFF2-40B4-BE49-F238E27FC236}">
                <a16:creationId xmlns:a16="http://schemas.microsoft.com/office/drawing/2014/main" id="{63C75F14-7F1D-41EE-BBDB-FEE47F0EBD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1" y="4486275"/>
            <a:ext cx="398462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0  1   2   3   4   5   6   7   8   9   10</a:t>
            </a:r>
          </a:p>
        </p:txBody>
      </p:sp>
      <p:sp>
        <p:nvSpPr>
          <p:cNvPr id="76819" name="Rectangle 17">
            <a:extLst>
              <a:ext uri="{FF2B5EF4-FFF2-40B4-BE49-F238E27FC236}">
                <a16:creationId xmlns:a16="http://schemas.microsoft.com/office/drawing/2014/main" id="{2BD93022-A4E4-4E63-BD7E-97BC08F7D3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4333875"/>
            <a:ext cx="3143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20" name="Oval 18">
            <a:extLst>
              <a:ext uri="{FF2B5EF4-FFF2-40B4-BE49-F238E27FC236}">
                <a16:creationId xmlns:a16="http://schemas.microsoft.com/office/drawing/2014/main" id="{46FD5EE6-BFEE-4D5C-A928-7F82D176C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21" name="Oval 19">
            <a:extLst>
              <a:ext uri="{FF2B5EF4-FFF2-40B4-BE49-F238E27FC236}">
                <a16:creationId xmlns:a16="http://schemas.microsoft.com/office/drawing/2014/main" id="{089E89DC-8D74-4723-9510-32D4098F6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22" name="Oval 20">
            <a:extLst>
              <a:ext uri="{FF2B5EF4-FFF2-40B4-BE49-F238E27FC236}">
                <a16:creationId xmlns:a16="http://schemas.microsoft.com/office/drawing/2014/main" id="{F0987E74-E900-4B10-AED1-668E22079F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23" name="Oval 21">
            <a:extLst>
              <a:ext uri="{FF2B5EF4-FFF2-40B4-BE49-F238E27FC236}">
                <a16:creationId xmlns:a16="http://schemas.microsoft.com/office/drawing/2014/main" id="{1EEDA261-3BEA-47C6-90C9-5BCB493A7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24" name="Oval 22">
            <a:extLst>
              <a:ext uri="{FF2B5EF4-FFF2-40B4-BE49-F238E27FC236}">
                <a16:creationId xmlns:a16="http://schemas.microsoft.com/office/drawing/2014/main" id="{C719ED2D-67B2-4B04-95CF-9BA2D8749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4333875"/>
            <a:ext cx="228600" cy="228600"/>
          </a:xfrm>
          <a:prstGeom prst="ellipse">
            <a:avLst/>
          </a:prstGeom>
          <a:solidFill>
            <a:schemeClr val="tx2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6825" name="Rectangle 23">
            <a:extLst>
              <a:ext uri="{FF2B5EF4-FFF2-40B4-BE49-F238E27FC236}">
                <a16:creationId xmlns:a16="http://schemas.microsoft.com/office/drawing/2014/main" id="{E4341371-21D9-40EA-A515-9FFEBECED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5476876"/>
            <a:ext cx="1828800" cy="466725"/>
          </a:xfrm>
          <a:prstGeom prst="rect">
            <a:avLst/>
          </a:prstGeom>
          <a:solidFill>
            <a:srgbClr val="F4C7C6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Median = 3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Footer Placeholder 2">
            <a:extLst>
              <a:ext uri="{FF2B5EF4-FFF2-40B4-BE49-F238E27FC236}">
                <a16:creationId xmlns:a16="http://schemas.microsoft.com/office/drawing/2014/main" id="{CCAF38DE-EEA6-423F-95D3-0B6D17F16AD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7827" name="Slide Number Placeholder 3">
            <a:extLst>
              <a:ext uri="{FF2B5EF4-FFF2-40B4-BE49-F238E27FC236}">
                <a16:creationId xmlns:a16="http://schemas.microsoft.com/office/drawing/2014/main" id="{AE08CC84-64A9-40F3-8D5D-B9A41B2373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98A98716-9E3B-4BD8-8AE8-14EB27BAAAD2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7828" name="Rectangle 1026">
            <a:extLst>
              <a:ext uri="{FF2B5EF4-FFF2-40B4-BE49-F238E27FC236}">
                <a16:creationId xmlns:a16="http://schemas.microsoft.com/office/drawing/2014/main" id="{9BBACADA-66B9-4E60-BC68-2E05ECCECC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14700" y="501650"/>
            <a:ext cx="5562600" cy="838200"/>
          </a:xfrm>
        </p:spPr>
        <p:txBody>
          <a:bodyPr/>
          <a:lstStyle/>
          <a:p>
            <a:r>
              <a:rPr lang="en-US" altLang="en-US" dirty="0"/>
              <a:t> Median</a:t>
            </a:r>
          </a:p>
        </p:txBody>
      </p:sp>
      <p:sp>
        <p:nvSpPr>
          <p:cNvPr id="77829" name="Rectangle 1027">
            <a:extLst>
              <a:ext uri="{FF2B5EF4-FFF2-40B4-BE49-F238E27FC236}">
                <a16:creationId xmlns:a16="http://schemas.microsoft.com/office/drawing/2014/main" id="{76FD5383-E6FB-4853-80F8-2BDC9990C50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90800" y="1676400"/>
            <a:ext cx="7467600" cy="4343400"/>
          </a:xfrm>
        </p:spPr>
        <p:txBody>
          <a:bodyPr/>
          <a:lstStyle/>
          <a:p>
            <a:pPr marL="342900" indent="-342900">
              <a:spcBef>
                <a:spcPct val="50000"/>
              </a:spcBef>
            </a:pPr>
            <a:r>
              <a:rPr lang="en-US" altLang="en-US"/>
              <a:t>To find the median, sort the n data values from low to high (sorted data is called a </a:t>
            </a:r>
            <a:r>
              <a:rPr lang="en-US" altLang="en-US">
                <a:solidFill>
                  <a:schemeClr val="tx2"/>
                </a:solidFill>
              </a:rPr>
              <a:t>data array</a:t>
            </a:r>
            <a:r>
              <a:rPr lang="en-US" altLang="en-US"/>
              <a:t>)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Find the </a:t>
            </a:r>
            <a:r>
              <a:rPr lang="en-US" altLang="en-US">
                <a:solidFill>
                  <a:schemeClr val="tx2"/>
                </a:solidFill>
              </a:rPr>
              <a:t>value</a:t>
            </a:r>
            <a:r>
              <a:rPr lang="en-US" altLang="en-US"/>
              <a:t> in the   </a:t>
            </a:r>
            <a:r>
              <a:rPr lang="en-US" altLang="en-US" b="1">
                <a:solidFill>
                  <a:schemeClr val="hlink"/>
                </a:solidFill>
              </a:rPr>
              <a:t>i = (1/2)n   position</a:t>
            </a:r>
            <a:endParaRPr lang="en-US" altLang="en-US"/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The i</a:t>
            </a:r>
            <a:r>
              <a:rPr lang="en-US" altLang="en-US" baseline="30000"/>
              <a:t>th</a:t>
            </a:r>
            <a:r>
              <a:rPr lang="en-US" altLang="en-US"/>
              <a:t> position is called the </a:t>
            </a:r>
            <a:r>
              <a:rPr lang="en-US" altLang="en-US">
                <a:solidFill>
                  <a:schemeClr val="tx2"/>
                </a:solidFill>
              </a:rPr>
              <a:t>Median Index Point</a:t>
            </a:r>
          </a:p>
          <a:p>
            <a:pPr marL="742950" lvl="1" indent="-285750">
              <a:spcBef>
                <a:spcPct val="50000"/>
              </a:spcBef>
            </a:pPr>
            <a:r>
              <a:rPr lang="en-US" altLang="en-US"/>
              <a:t>If  i  is not an integer, round up to next highest integer</a:t>
            </a:r>
          </a:p>
        </p:txBody>
      </p:sp>
      <p:sp>
        <p:nvSpPr>
          <p:cNvPr id="77830" name="Text Box 1029">
            <a:extLst>
              <a:ext uri="{FF2B5EF4-FFF2-40B4-BE49-F238E27FC236}">
                <a16:creationId xmlns:a16="http://schemas.microsoft.com/office/drawing/2014/main" id="{148180F5-C298-47E6-8AEF-312B2A7EC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6C99EE-A5C2-4950-9535-CEC5097E1CE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DADC59-1B31-43FE-BA75-0B0A0152985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4D8E558-6FE6-427F-BDAB-52415790A1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Footer Placeholder 2">
            <a:extLst>
              <a:ext uri="{FF2B5EF4-FFF2-40B4-BE49-F238E27FC236}">
                <a16:creationId xmlns:a16="http://schemas.microsoft.com/office/drawing/2014/main" id="{88EE9D62-699E-4BA8-AB6A-7058E74B54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8851" name="Slide Number Placeholder 3">
            <a:extLst>
              <a:ext uri="{FF2B5EF4-FFF2-40B4-BE49-F238E27FC236}">
                <a16:creationId xmlns:a16="http://schemas.microsoft.com/office/drawing/2014/main" id="{14A54082-9606-441F-8175-C5E18FBBCEF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F9B22DA2-5951-4C3F-9B88-6A46F8FB6BB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8852" name="Rectangle 2">
            <a:extLst>
              <a:ext uri="{FF2B5EF4-FFF2-40B4-BE49-F238E27FC236}">
                <a16:creationId xmlns:a16="http://schemas.microsoft.com/office/drawing/2014/main" id="{6C256528-1865-4533-A8AA-F6D2F5E3A9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07365" y="633415"/>
            <a:ext cx="6705600" cy="838200"/>
          </a:xfrm>
        </p:spPr>
        <p:txBody>
          <a:bodyPr/>
          <a:lstStyle/>
          <a:p>
            <a:r>
              <a:rPr lang="en-US" altLang="en-US" dirty="0"/>
              <a:t> Median Example</a:t>
            </a:r>
          </a:p>
        </p:txBody>
      </p:sp>
      <p:sp>
        <p:nvSpPr>
          <p:cNvPr id="78853" name="Rectangle 3">
            <a:extLst>
              <a:ext uri="{FF2B5EF4-FFF2-40B4-BE49-F238E27FC236}">
                <a16:creationId xmlns:a16="http://schemas.microsoft.com/office/drawing/2014/main" id="{9FE605B1-A986-42CA-B9C5-9849A4649E2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90800" y="2743200"/>
            <a:ext cx="7467600" cy="3810000"/>
          </a:xfrm>
        </p:spPr>
        <p:txBody>
          <a:bodyPr/>
          <a:lstStyle/>
          <a:p>
            <a:pPr marL="342900" indent="-342900"/>
            <a:r>
              <a:rPr lang="en-US" altLang="en-US"/>
              <a:t>Note that n = 13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Find the   </a:t>
            </a:r>
            <a:r>
              <a:rPr lang="en-US" altLang="en-US" b="1">
                <a:solidFill>
                  <a:schemeClr val="hlink"/>
                </a:solidFill>
              </a:rPr>
              <a:t>i =</a:t>
            </a:r>
            <a:r>
              <a:rPr lang="en-US" altLang="en-US">
                <a:solidFill>
                  <a:schemeClr val="hlink"/>
                </a:solidFill>
              </a:rPr>
              <a:t> </a:t>
            </a:r>
            <a:r>
              <a:rPr lang="en-US" altLang="en-US" b="1">
                <a:solidFill>
                  <a:schemeClr val="hlink"/>
                </a:solidFill>
              </a:rPr>
              <a:t>(1/2)n   position:  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en-US"/>
              <a:t>		i = (1/2)(13) = 6.5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Since 6.5 is not an integer, round up to 7</a:t>
            </a:r>
          </a:p>
          <a:p>
            <a:pPr marL="342900" indent="-342900">
              <a:spcBef>
                <a:spcPct val="50000"/>
              </a:spcBef>
            </a:pPr>
            <a:r>
              <a:rPr lang="en-US" altLang="en-US"/>
              <a:t>The median is the </a:t>
            </a:r>
            <a:r>
              <a:rPr lang="en-US" altLang="en-US">
                <a:solidFill>
                  <a:srgbClr val="0033CC"/>
                </a:solidFill>
              </a:rPr>
              <a:t>value in the 7th position</a:t>
            </a:r>
            <a:r>
              <a:rPr lang="en-US" altLang="en-US"/>
              <a:t>:</a:t>
            </a:r>
          </a:p>
          <a:p>
            <a:pPr marL="342900" indent="-342900">
              <a:spcBef>
                <a:spcPct val="50000"/>
              </a:spcBef>
              <a:buNone/>
            </a:pPr>
            <a:r>
              <a:rPr lang="en-US" altLang="en-US"/>
              <a:t>				M</a:t>
            </a:r>
            <a:r>
              <a:rPr lang="en-US" altLang="en-US" baseline="-25000"/>
              <a:t>d</a:t>
            </a:r>
            <a:r>
              <a:rPr lang="en-US" altLang="en-US"/>
              <a:t> = 12</a:t>
            </a:r>
          </a:p>
        </p:txBody>
      </p:sp>
      <p:sp>
        <p:nvSpPr>
          <p:cNvPr id="78854" name="Text Box 4">
            <a:extLst>
              <a:ext uri="{FF2B5EF4-FFF2-40B4-BE49-F238E27FC236}">
                <a16:creationId xmlns:a16="http://schemas.microsoft.com/office/drawing/2014/main" id="{DD80183F-A40E-4565-90F0-5050FC4C7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03326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78855" name="Text Box 5">
            <a:extLst>
              <a:ext uri="{FF2B5EF4-FFF2-40B4-BE49-F238E27FC236}">
                <a16:creationId xmlns:a16="http://schemas.microsoft.com/office/drawing/2014/main" id="{BE588ADC-EB20-473C-B3E1-1DA482F0A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1600201"/>
            <a:ext cx="5791200" cy="1014413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array: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4, 4, 5, 5, 9, 11, 12, 14, 16, 19, 22, 23, 24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C4B30C-BB47-42F5-9144-597F78644D8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215FE7-8035-4DDB-A3E2-5387FEC5FC1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153CE16-6B95-4356-9CD5-5A53884D06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Footer Placeholder 3">
            <a:extLst>
              <a:ext uri="{FF2B5EF4-FFF2-40B4-BE49-F238E27FC236}">
                <a16:creationId xmlns:a16="http://schemas.microsoft.com/office/drawing/2014/main" id="{6E555B6F-6E8F-4E20-A009-AD92E6E1784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79875" name="Slide Number Placeholder 4">
            <a:extLst>
              <a:ext uri="{FF2B5EF4-FFF2-40B4-BE49-F238E27FC236}">
                <a16:creationId xmlns:a16="http://schemas.microsoft.com/office/drawing/2014/main" id="{91B58256-FC99-492A-A8B7-01C37A9801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DAFCB2D9-D9AE-4400-80A0-8B3A6B68E19F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76" name="Rectangle 4">
            <a:extLst>
              <a:ext uri="{FF2B5EF4-FFF2-40B4-BE49-F238E27FC236}">
                <a16:creationId xmlns:a16="http://schemas.microsoft.com/office/drawing/2014/main" id="{92256BFA-A930-48CB-8519-B5935BF529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5500" y="3346450"/>
            <a:ext cx="2895600" cy="259715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77" name="Rectangle 2">
            <a:extLst>
              <a:ext uri="{FF2B5EF4-FFF2-40B4-BE49-F238E27FC236}">
                <a16:creationId xmlns:a16="http://schemas.microsoft.com/office/drawing/2014/main" id="{7D410DEE-A89F-4F2C-84C7-5F11BF7E8A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7300" y="3346450"/>
            <a:ext cx="2895600" cy="259715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78" name="Rectangle 3">
            <a:extLst>
              <a:ext uri="{FF2B5EF4-FFF2-40B4-BE49-F238E27FC236}">
                <a16:creationId xmlns:a16="http://schemas.microsoft.com/office/drawing/2014/main" id="{6FF47D5C-2BAB-46C7-BBD5-2F6FDBA7F1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3340100"/>
            <a:ext cx="2895600" cy="2590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79" name="Rectangle 5">
            <a:extLst>
              <a:ext uri="{FF2B5EF4-FFF2-40B4-BE49-F238E27FC236}">
                <a16:creationId xmlns:a16="http://schemas.microsoft.com/office/drawing/2014/main" id="{129359E3-64CB-4AE3-AE89-CD2075E9B4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/>
              <a:t>Shape of a Distribution</a:t>
            </a:r>
          </a:p>
        </p:txBody>
      </p:sp>
      <p:sp>
        <p:nvSpPr>
          <p:cNvPr id="79880" name="Rectangle 6">
            <a:extLst>
              <a:ext uri="{FF2B5EF4-FFF2-40B4-BE49-F238E27FC236}">
                <a16:creationId xmlns:a16="http://schemas.microsoft.com/office/drawing/2014/main" id="{19FF59F0-C5F2-46F9-89D1-8C35132467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0" y="1600200"/>
            <a:ext cx="7620000" cy="16764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en-US" altLang="en-US" dirty="0"/>
              <a:t>Describes how data is distributed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Symmetric</a:t>
            </a:r>
            <a:r>
              <a:rPr lang="en-US" altLang="en-US" dirty="0"/>
              <a:t> or </a:t>
            </a:r>
            <a:r>
              <a:rPr lang="en-US" altLang="en-US" dirty="0">
                <a:solidFill>
                  <a:schemeClr val="folHlink"/>
                </a:solidFill>
              </a:rPr>
              <a:t>skewed</a:t>
            </a:r>
          </a:p>
        </p:txBody>
      </p:sp>
      <p:sp>
        <p:nvSpPr>
          <p:cNvPr id="79881" name="Freeform 9">
            <a:extLst>
              <a:ext uri="{FF2B5EF4-FFF2-40B4-BE49-F238E27FC236}">
                <a16:creationId xmlns:a16="http://schemas.microsoft.com/office/drawing/2014/main" id="{A090856A-247F-4192-8FD1-0C0AD981CF76}"/>
              </a:ext>
            </a:extLst>
          </p:cNvPr>
          <p:cNvSpPr>
            <a:spLocks/>
          </p:cNvSpPr>
          <p:nvPr/>
        </p:nvSpPr>
        <p:spPr bwMode="auto">
          <a:xfrm>
            <a:off x="6069014" y="4111626"/>
            <a:ext cx="904875" cy="1071563"/>
          </a:xfrm>
          <a:custGeom>
            <a:avLst/>
            <a:gdLst>
              <a:gd name="T0" fmla="*/ 2147483646 w 570"/>
              <a:gd name="T1" fmla="*/ 2147483646 h 675"/>
              <a:gd name="T2" fmla="*/ 2147483646 w 570"/>
              <a:gd name="T3" fmla="*/ 2147483646 h 675"/>
              <a:gd name="T4" fmla="*/ 2147483646 w 570"/>
              <a:gd name="T5" fmla="*/ 2147483646 h 675"/>
              <a:gd name="T6" fmla="*/ 2147483646 w 570"/>
              <a:gd name="T7" fmla="*/ 2147483646 h 675"/>
              <a:gd name="T8" fmla="*/ 2147483646 w 570"/>
              <a:gd name="T9" fmla="*/ 2147483646 h 675"/>
              <a:gd name="T10" fmla="*/ 2147483646 w 570"/>
              <a:gd name="T11" fmla="*/ 2147483646 h 675"/>
              <a:gd name="T12" fmla="*/ 2147483646 w 570"/>
              <a:gd name="T13" fmla="*/ 2147483646 h 675"/>
              <a:gd name="T14" fmla="*/ 2147483646 w 570"/>
              <a:gd name="T15" fmla="*/ 2147483646 h 675"/>
              <a:gd name="T16" fmla="*/ 2147483646 w 570"/>
              <a:gd name="T17" fmla="*/ 2147483646 h 675"/>
              <a:gd name="T18" fmla="*/ 2147483646 w 570"/>
              <a:gd name="T19" fmla="*/ 2147483646 h 675"/>
              <a:gd name="T20" fmla="*/ 2147483646 w 570"/>
              <a:gd name="T21" fmla="*/ 2147483646 h 675"/>
              <a:gd name="T22" fmla="*/ 2147483646 w 570"/>
              <a:gd name="T23" fmla="*/ 2147483646 h 675"/>
              <a:gd name="T24" fmla="*/ 2147483646 w 570"/>
              <a:gd name="T25" fmla="*/ 2147483646 h 675"/>
              <a:gd name="T26" fmla="*/ 2147483646 w 570"/>
              <a:gd name="T27" fmla="*/ 2147483646 h 675"/>
              <a:gd name="T28" fmla="*/ 2147483646 w 570"/>
              <a:gd name="T29" fmla="*/ 2147483646 h 675"/>
              <a:gd name="T30" fmla="*/ 0 w 570"/>
              <a:gd name="T31" fmla="*/ 0 h 6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0" h="675">
                <a:moveTo>
                  <a:pt x="569" y="674"/>
                </a:moveTo>
                <a:lnTo>
                  <a:pt x="508" y="667"/>
                </a:lnTo>
                <a:lnTo>
                  <a:pt x="478" y="659"/>
                </a:lnTo>
                <a:lnTo>
                  <a:pt x="449" y="648"/>
                </a:lnTo>
                <a:lnTo>
                  <a:pt x="419" y="633"/>
                </a:lnTo>
                <a:lnTo>
                  <a:pt x="389" y="612"/>
                </a:lnTo>
                <a:lnTo>
                  <a:pt x="358" y="583"/>
                </a:lnTo>
                <a:lnTo>
                  <a:pt x="300" y="506"/>
                </a:lnTo>
                <a:lnTo>
                  <a:pt x="239" y="396"/>
                </a:lnTo>
                <a:lnTo>
                  <a:pt x="178" y="263"/>
                </a:lnTo>
                <a:lnTo>
                  <a:pt x="150" y="197"/>
                </a:lnTo>
                <a:lnTo>
                  <a:pt x="120" y="133"/>
                </a:lnTo>
                <a:lnTo>
                  <a:pt x="89" y="78"/>
                </a:lnTo>
                <a:lnTo>
                  <a:pt x="59" y="36"/>
                </a:lnTo>
                <a:lnTo>
                  <a:pt x="29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82" name="Freeform 10">
            <a:extLst>
              <a:ext uri="{FF2B5EF4-FFF2-40B4-BE49-F238E27FC236}">
                <a16:creationId xmlns:a16="http://schemas.microsoft.com/office/drawing/2014/main" id="{6509C1FB-ACC2-4722-9815-89FE2AC4496C}"/>
              </a:ext>
            </a:extLst>
          </p:cNvPr>
          <p:cNvSpPr>
            <a:spLocks/>
          </p:cNvSpPr>
          <p:nvPr/>
        </p:nvSpPr>
        <p:spPr bwMode="auto">
          <a:xfrm>
            <a:off x="5167314" y="4111626"/>
            <a:ext cx="903287" cy="1071563"/>
          </a:xfrm>
          <a:custGeom>
            <a:avLst/>
            <a:gdLst>
              <a:gd name="T0" fmla="*/ 0 w 569"/>
              <a:gd name="T1" fmla="*/ 2147483646 h 675"/>
              <a:gd name="T2" fmla="*/ 2147483646 w 569"/>
              <a:gd name="T3" fmla="*/ 2147483646 h 675"/>
              <a:gd name="T4" fmla="*/ 2147483646 w 569"/>
              <a:gd name="T5" fmla="*/ 2147483646 h 675"/>
              <a:gd name="T6" fmla="*/ 2147483646 w 569"/>
              <a:gd name="T7" fmla="*/ 2147483646 h 675"/>
              <a:gd name="T8" fmla="*/ 2147483646 w 569"/>
              <a:gd name="T9" fmla="*/ 2147483646 h 675"/>
              <a:gd name="T10" fmla="*/ 2147483646 w 569"/>
              <a:gd name="T11" fmla="*/ 2147483646 h 675"/>
              <a:gd name="T12" fmla="*/ 2147483646 w 569"/>
              <a:gd name="T13" fmla="*/ 2147483646 h 675"/>
              <a:gd name="T14" fmla="*/ 2147483646 w 569"/>
              <a:gd name="T15" fmla="*/ 2147483646 h 675"/>
              <a:gd name="T16" fmla="*/ 2147483646 w 569"/>
              <a:gd name="T17" fmla="*/ 2147483646 h 675"/>
              <a:gd name="T18" fmla="*/ 2147483646 w 569"/>
              <a:gd name="T19" fmla="*/ 2147483646 h 675"/>
              <a:gd name="T20" fmla="*/ 2147483646 w 569"/>
              <a:gd name="T21" fmla="*/ 2147483646 h 675"/>
              <a:gd name="T22" fmla="*/ 2147483646 w 569"/>
              <a:gd name="T23" fmla="*/ 2147483646 h 675"/>
              <a:gd name="T24" fmla="*/ 2147483646 w 569"/>
              <a:gd name="T25" fmla="*/ 2147483646 h 675"/>
              <a:gd name="T26" fmla="*/ 2147483646 w 569"/>
              <a:gd name="T27" fmla="*/ 2147483646 h 675"/>
              <a:gd name="T28" fmla="*/ 2147483646 w 569"/>
              <a:gd name="T29" fmla="*/ 2147483646 h 675"/>
              <a:gd name="T30" fmla="*/ 2147483646 w 569"/>
              <a:gd name="T31" fmla="*/ 0 h 67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69" h="675">
                <a:moveTo>
                  <a:pt x="0" y="674"/>
                </a:moveTo>
                <a:lnTo>
                  <a:pt x="59" y="667"/>
                </a:lnTo>
                <a:lnTo>
                  <a:pt x="89" y="659"/>
                </a:lnTo>
                <a:lnTo>
                  <a:pt x="120" y="648"/>
                </a:lnTo>
                <a:lnTo>
                  <a:pt x="150" y="633"/>
                </a:lnTo>
                <a:lnTo>
                  <a:pt x="178" y="612"/>
                </a:lnTo>
                <a:lnTo>
                  <a:pt x="209" y="583"/>
                </a:lnTo>
                <a:lnTo>
                  <a:pt x="269" y="506"/>
                </a:lnTo>
                <a:lnTo>
                  <a:pt x="328" y="396"/>
                </a:lnTo>
                <a:lnTo>
                  <a:pt x="389" y="263"/>
                </a:lnTo>
                <a:lnTo>
                  <a:pt x="419" y="197"/>
                </a:lnTo>
                <a:lnTo>
                  <a:pt x="449" y="133"/>
                </a:lnTo>
                <a:lnTo>
                  <a:pt x="478" y="78"/>
                </a:lnTo>
                <a:lnTo>
                  <a:pt x="508" y="36"/>
                </a:lnTo>
                <a:lnTo>
                  <a:pt x="538" y="10"/>
                </a:lnTo>
                <a:lnTo>
                  <a:pt x="568" y="0"/>
                </a:lnTo>
              </a:path>
            </a:pathLst>
          </a:custGeom>
          <a:noFill/>
          <a:ln w="25400" cap="rnd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83" name="Rectangle 13">
            <a:extLst>
              <a:ext uri="{FF2B5EF4-FFF2-40B4-BE49-F238E27FC236}">
                <a16:creationId xmlns:a16="http://schemas.microsoft.com/office/drawing/2014/main" id="{57AAF5D9-0967-43CE-9C02-0EEFA05025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5562600"/>
            <a:ext cx="21336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Mean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Median</a:t>
            </a: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E4A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84" name="Rectangle 14">
            <a:extLst>
              <a:ext uri="{FF2B5EF4-FFF2-40B4-BE49-F238E27FC236}">
                <a16:creationId xmlns:a16="http://schemas.microsoft.com/office/drawing/2014/main" id="{F8028FB6-941D-4005-B79B-B86FE1D1A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3964" y="4318001"/>
            <a:ext cx="246863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79885" name="Rectangle 15">
            <a:extLst>
              <a:ext uri="{FF2B5EF4-FFF2-40B4-BE49-F238E27FC236}">
                <a16:creationId xmlns:a16="http://schemas.microsoft.com/office/drawing/2014/main" id="{7C80910B-AD20-4934-B888-FCFEC0875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8263" y="46482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86" name="Rectangle 16">
            <a:extLst>
              <a:ext uri="{FF2B5EF4-FFF2-40B4-BE49-F238E27FC236}">
                <a16:creationId xmlns:a16="http://schemas.microsoft.com/office/drawing/2014/main" id="{4211F746-DC33-43BA-83C0-EE15610174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562601"/>
            <a:ext cx="2011770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Mean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&lt;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Median</a:t>
            </a:r>
            <a:endParaRPr kumimoji="0" lang="en-US" altLang="en-US" sz="2000" b="1" i="0" u="none" strike="noStrike" kern="1200" cap="none" spc="0" normalizeH="0" baseline="0" noProof="0">
              <a:ln>
                <a:noFill/>
              </a:ln>
              <a:solidFill>
                <a:srgbClr val="00E4A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87" name="Rectangle 17">
            <a:extLst>
              <a:ext uri="{FF2B5EF4-FFF2-40B4-BE49-F238E27FC236}">
                <a16:creationId xmlns:a16="http://schemas.microsoft.com/office/drawing/2014/main" id="{47F39945-8CCD-4851-BD8B-F0C9EB0291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7950" y="4729164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88" name="Rectangle 18">
            <a:extLst>
              <a:ext uri="{FF2B5EF4-FFF2-40B4-BE49-F238E27FC236}">
                <a16:creationId xmlns:a16="http://schemas.microsoft.com/office/drawing/2014/main" id="{DB0D98E9-B4C1-4661-AB80-10E644FD6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5562601"/>
            <a:ext cx="2075890" cy="397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Median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&lt;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Mean</a:t>
            </a: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89" name="Rectangle 19">
            <a:extLst>
              <a:ext uri="{FF2B5EF4-FFF2-40B4-BE49-F238E27FC236}">
                <a16:creationId xmlns:a16="http://schemas.microsoft.com/office/drawing/2014/main" id="{19D385A6-C066-4D16-9D04-D49B8670E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90163" y="46482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90" name="Line 21">
            <a:extLst>
              <a:ext uri="{FF2B5EF4-FFF2-40B4-BE49-F238E27FC236}">
                <a16:creationId xmlns:a16="http://schemas.microsoft.com/office/drawing/2014/main" id="{2D70929B-7676-4712-A052-524095935DC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15400" y="4191000"/>
            <a:ext cx="0" cy="9906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1" name="Line 22">
            <a:extLst>
              <a:ext uri="{FF2B5EF4-FFF2-40B4-BE49-F238E27FC236}">
                <a16:creationId xmlns:a16="http://schemas.microsoft.com/office/drawing/2014/main" id="{5FAD8AF6-ABB2-4B8A-8958-A78DD950A9EF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0" y="4495800"/>
            <a:ext cx="0" cy="6858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2" name="Line 24">
            <a:extLst>
              <a:ext uri="{FF2B5EF4-FFF2-40B4-BE49-F238E27FC236}">
                <a16:creationId xmlns:a16="http://schemas.microsoft.com/office/drawing/2014/main" id="{8E382741-4AC4-4B2E-9058-50CEC50461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76600" y="4483100"/>
            <a:ext cx="0" cy="7620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3" name="Line 25">
            <a:extLst>
              <a:ext uri="{FF2B5EF4-FFF2-40B4-BE49-F238E27FC236}">
                <a16:creationId xmlns:a16="http://schemas.microsoft.com/office/drawing/2014/main" id="{0056A700-3481-43E1-8D10-CABE06A2F71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048000" y="4787900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4" name="Line 26">
            <a:extLst>
              <a:ext uri="{FF2B5EF4-FFF2-40B4-BE49-F238E27FC236}">
                <a16:creationId xmlns:a16="http://schemas.microsoft.com/office/drawing/2014/main" id="{237B6939-45A2-41FC-BBAF-32CAD2FD97C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83301" y="4211639"/>
            <a:ext cx="4763" cy="873125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5" name="Line 27">
            <a:extLst>
              <a:ext uri="{FF2B5EF4-FFF2-40B4-BE49-F238E27FC236}">
                <a16:creationId xmlns:a16="http://schemas.microsoft.com/office/drawing/2014/main" id="{225AA814-0BF7-4113-A754-49624E4DF9A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81713" y="4489451"/>
            <a:ext cx="0" cy="517525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6" name="Line 29">
            <a:extLst>
              <a:ext uri="{FF2B5EF4-FFF2-40B4-BE49-F238E27FC236}">
                <a16:creationId xmlns:a16="http://schemas.microsoft.com/office/drawing/2014/main" id="{7339C217-FE0E-44F2-BC7F-507D90D14661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1" y="5257800"/>
            <a:ext cx="1770063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7" name="Rectangle 30">
            <a:extLst>
              <a:ext uri="{FF2B5EF4-FFF2-40B4-BE49-F238E27FC236}">
                <a16:creationId xmlns:a16="http://schemas.microsoft.com/office/drawing/2014/main" id="{D84B381E-7219-4594-8081-837AE4458F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6938" y="52959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898" name="Line 31">
            <a:extLst>
              <a:ext uri="{FF2B5EF4-FFF2-40B4-BE49-F238E27FC236}">
                <a16:creationId xmlns:a16="http://schemas.microsoft.com/office/drawing/2014/main" id="{47A5CD68-DAAA-40B8-A13E-B2499AD602D7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5181600"/>
            <a:ext cx="19812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899" name="Rectangle 32">
            <a:extLst>
              <a:ext uri="{FF2B5EF4-FFF2-40B4-BE49-F238E27FC236}">
                <a16:creationId xmlns:a16="http://schemas.microsoft.com/office/drawing/2014/main" id="{306E21F4-AEDD-4FEA-8F03-8C1609D14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3038" y="5272089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900" name="Line 33">
            <a:extLst>
              <a:ext uri="{FF2B5EF4-FFF2-40B4-BE49-F238E27FC236}">
                <a16:creationId xmlns:a16="http://schemas.microsoft.com/office/drawing/2014/main" id="{651C2ED3-9DA4-46DA-B57C-143860112DC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245100"/>
            <a:ext cx="1828800" cy="0"/>
          </a:xfrm>
          <a:prstGeom prst="line">
            <a:avLst/>
          </a:prstGeom>
          <a:noFill/>
          <a:ln w="127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901" name="Rectangle 34">
            <a:extLst>
              <a:ext uri="{FF2B5EF4-FFF2-40B4-BE49-F238E27FC236}">
                <a16:creationId xmlns:a16="http://schemas.microsoft.com/office/drawing/2014/main" id="{AFF13AFE-97E9-4755-8FA9-BC8A9BE49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7525" y="5359401"/>
            <a:ext cx="184150" cy="9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9902" name="Line 36">
            <a:extLst>
              <a:ext uri="{FF2B5EF4-FFF2-40B4-BE49-F238E27FC236}">
                <a16:creationId xmlns:a16="http://schemas.microsoft.com/office/drawing/2014/main" id="{225B9771-BC33-4790-806A-D5002C2E3C7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276600" y="5245100"/>
            <a:ext cx="457200" cy="39370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903" name="Line 37">
            <a:extLst>
              <a:ext uri="{FF2B5EF4-FFF2-40B4-BE49-F238E27FC236}">
                <a16:creationId xmlns:a16="http://schemas.microsoft.com/office/drawing/2014/main" id="{50D76D8F-4D4E-48B1-9B32-D3FBE4B08E9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95600" y="5257800"/>
            <a:ext cx="152400" cy="3810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904" name="Line 39">
            <a:extLst>
              <a:ext uri="{FF2B5EF4-FFF2-40B4-BE49-F238E27FC236}">
                <a16:creationId xmlns:a16="http://schemas.microsoft.com/office/drawing/2014/main" id="{2393AE34-87F8-459E-A237-82D71B0DE8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63000" y="5181600"/>
            <a:ext cx="152400" cy="38100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905" name="Line 40">
            <a:extLst>
              <a:ext uri="{FF2B5EF4-FFF2-40B4-BE49-F238E27FC236}">
                <a16:creationId xmlns:a16="http://schemas.microsoft.com/office/drawing/2014/main" id="{117E59EF-4DC8-4E32-8F05-4E5C64FCF0B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144000" y="5181600"/>
            <a:ext cx="304800" cy="38100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906" name="Rectangle 41">
            <a:extLst>
              <a:ext uri="{FF2B5EF4-FFF2-40B4-BE49-F238E27FC236}">
                <a16:creationId xmlns:a16="http://schemas.microsoft.com/office/drawing/2014/main" id="{784835A8-E9DB-4539-A997-42A1F44FE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0976" y="3416301"/>
            <a:ext cx="2559997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Right-Skewed</a:t>
            </a:r>
          </a:p>
        </p:txBody>
      </p:sp>
      <p:sp>
        <p:nvSpPr>
          <p:cNvPr id="79907" name="Rectangle 42">
            <a:extLst>
              <a:ext uri="{FF2B5EF4-FFF2-40B4-BE49-F238E27FC236}">
                <a16:creationId xmlns:a16="http://schemas.microsoft.com/office/drawing/2014/main" id="{821FA524-A8FC-4E11-8AF4-A4C85168B2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4551" y="3492501"/>
            <a:ext cx="2301913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Left-Skewed</a:t>
            </a:r>
          </a:p>
        </p:txBody>
      </p:sp>
      <p:sp>
        <p:nvSpPr>
          <p:cNvPr id="79908" name="Rectangle 43">
            <a:extLst>
              <a:ext uri="{FF2B5EF4-FFF2-40B4-BE49-F238E27FC236}">
                <a16:creationId xmlns:a16="http://schemas.microsoft.com/office/drawing/2014/main" id="{3FE4F7CC-FF63-4567-B0CF-28C2EEF6AC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1" y="3429001"/>
            <a:ext cx="2019785" cy="52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Symmetric</a:t>
            </a:r>
          </a:p>
        </p:txBody>
      </p:sp>
      <p:sp>
        <p:nvSpPr>
          <p:cNvPr id="79909" name="Rectangle 46">
            <a:extLst>
              <a:ext uri="{FF2B5EF4-FFF2-40B4-BE49-F238E27FC236}">
                <a16:creationId xmlns:a16="http://schemas.microsoft.com/office/drawing/2014/main" id="{B73318CB-86DD-4857-B587-516FD8547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6019801"/>
            <a:ext cx="2614499" cy="335989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(Longer tail extends to left)</a:t>
            </a:r>
          </a:p>
        </p:txBody>
      </p:sp>
      <p:sp>
        <p:nvSpPr>
          <p:cNvPr id="79910" name="Rectangle 47">
            <a:extLst>
              <a:ext uri="{FF2B5EF4-FFF2-40B4-BE49-F238E27FC236}">
                <a16:creationId xmlns:a16="http://schemas.microsoft.com/office/drawing/2014/main" id="{CF2F90B5-EA00-43DC-9FBA-B4136D5CF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6019801"/>
            <a:ext cx="2739534" cy="335989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(Longer tail extends to right)</a:t>
            </a:r>
          </a:p>
        </p:txBody>
      </p:sp>
      <p:sp>
        <p:nvSpPr>
          <p:cNvPr id="79911" name="Freeform 48">
            <a:extLst>
              <a:ext uri="{FF2B5EF4-FFF2-40B4-BE49-F238E27FC236}">
                <a16:creationId xmlns:a16="http://schemas.microsoft.com/office/drawing/2014/main" id="{A20FF9B7-08E5-4F3A-A59B-051241B161C8}"/>
              </a:ext>
            </a:extLst>
          </p:cNvPr>
          <p:cNvSpPr>
            <a:spLocks/>
          </p:cNvSpPr>
          <p:nvPr/>
        </p:nvSpPr>
        <p:spPr bwMode="auto">
          <a:xfrm>
            <a:off x="2209800" y="4129089"/>
            <a:ext cx="1981200" cy="1089025"/>
          </a:xfrm>
          <a:custGeom>
            <a:avLst/>
            <a:gdLst>
              <a:gd name="T0" fmla="*/ 0 w 1248"/>
              <a:gd name="T1" fmla="*/ 2147483646 h 686"/>
              <a:gd name="T2" fmla="*/ 2147483646 w 1248"/>
              <a:gd name="T3" fmla="*/ 2147483646 h 686"/>
              <a:gd name="T4" fmla="*/ 2147483646 w 1248"/>
              <a:gd name="T5" fmla="*/ 2147483646 h 686"/>
              <a:gd name="T6" fmla="*/ 2147483646 w 1248"/>
              <a:gd name="T7" fmla="*/ 2147483646 h 686"/>
              <a:gd name="T8" fmla="*/ 2147483646 w 1248"/>
              <a:gd name="T9" fmla="*/ 2147483646 h 686"/>
              <a:gd name="T10" fmla="*/ 2147483646 w 1248"/>
              <a:gd name="T11" fmla="*/ 2147483646 h 686"/>
              <a:gd name="T12" fmla="*/ 2147483646 w 1248"/>
              <a:gd name="T13" fmla="*/ 2147483646 h 68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48" h="686">
                <a:moveTo>
                  <a:pt x="0" y="668"/>
                </a:moveTo>
                <a:cubicBezTo>
                  <a:pt x="21" y="666"/>
                  <a:pt x="73" y="669"/>
                  <a:pt x="126" y="656"/>
                </a:cubicBezTo>
                <a:cubicBezTo>
                  <a:pt x="180" y="643"/>
                  <a:pt x="258" y="628"/>
                  <a:pt x="321" y="590"/>
                </a:cubicBezTo>
                <a:cubicBezTo>
                  <a:pt x="385" y="552"/>
                  <a:pt x="413" y="520"/>
                  <a:pt x="506" y="426"/>
                </a:cubicBezTo>
                <a:cubicBezTo>
                  <a:pt x="599" y="332"/>
                  <a:pt x="782" y="0"/>
                  <a:pt x="878" y="25"/>
                </a:cubicBezTo>
                <a:cubicBezTo>
                  <a:pt x="974" y="50"/>
                  <a:pt x="1022" y="472"/>
                  <a:pt x="1084" y="579"/>
                </a:cubicBezTo>
                <a:cubicBezTo>
                  <a:pt x="1146" y="686"/>
                  <a:pt x="1214" y="649"/>
                  <a:pt x="1248" y="667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912" name="Freeform 50">
            <a:extLst>
              <a:ext uri="{FF2B5EF4-FFF2-40B4-BE49-F238E27FC236}">
                <a16:creationId xmlns:a16="http://schemas.microsoft.com/office/drawing/2014/main" id="{85ACEEA3-321D-472B-9C9F-4B1FBCA4CC47}"/>
              </a:ext>
            </a:extLst>
          </p:cNvPr>
          <p:cNvSpPr>
            <a:spLocks/>
          </p:cNvSpPr>
          <p:nvPr/>
        </p:nvSpPr>
        <p:spPr bwMode="auto">
          <a:xfrm>
            <a:off x="8153400" y="4059238"/>
            <a:ext cx="1981200" cy="1096962"/>
          </a:xfrm>
          <a:custGeom>
            <a:avLst/>
            <a:gdLst>
              <a:gd name="T0" fmla="*/ 2147483646 w 1248"/>
              <a:gd name="T1" fmla="*/ 2147483646 h 691"/>
              <a:gd name="T2" fmla="*/ 2147483646 w 1248"/>
              <a:gd name="T3" fmla="*/ 2147483646 h 691"/>
              <a:gd name="T4" fmla="*/ 2147483646 w 1248"/>
              <a:gd name="T5" fmla="*/ 2147483646 h 691"/>
              <a:gd name="T6" fmla="*/ 2147483646 w 1248"/>
              <a:gd name="T7" fmla="*/ 2147483646 h 691"/>
              <a:gd name="T8" fmla="*/ 2147483646 w 1248"/>
              <a:gd name="T9" fmla="*/ 2147483646 h 691"/>
              <a:gd name="T10" fmla="*/ 2147483646 w 1248"/>
              <a:gd name="T11" fmla="*/ 2147483646 h 691"/>
              <a:gd name="T12" fmla="*/ 0 w 1248"/>
              <a:gd name="T13" fmla="*/ 2147483646 h 69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48" h="691">
                <a:moveTo>
                  <a:pt x="1248" y="672"/>
                </a:moveTo>
                <a:cubicBezTo>
                  <a:pt x="1227" y="670"/>
                  <a:pt x="1175" y="673"/>
                  <a:pt x="1122" y="660"/>
                </a:cubicBezTo>
                <a:cubicBezTo>
                  <a:pt x="1068" y="647"/>
                  <a:pt x="990" y="632"/>
                  <a:pt x="927" y="594"/>
                </a:cubicBezTo>
                <a:cubicBezTo>
                  <a:pt x="863" y="556"/>
                  <a:pt x="833" y="525"/>
                  <a:pt x="742" y="430"/>
                </a:cubicBezTo>
                <a:cubicBezTo>
                  <a:pt x="651" y="335"/>
                  <a:pt x="476" y="0"/>
                  <a:pt x="380" y="25"/>
                </a:cubicBezTo>
                <a:cubicBezTo>
                  <a:pt x="284" y="50"/>
                  <a:pt x="227" y="475"/>
                  <a:pt x="164" y="583"/>
                </a:cubicBezTo>
                <a:cubicBezTo>
                  <a:pt x="101" y="691"/>
                  <a:pt x="34" y="653"/>
                  <a:pt x="0" y="671"/>
                </a:cubicBezTo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913" name="Line 51">
            <a:extLst>
              <a:ext uri="{FF2B5EF4-FFF2-40B4-BE49-F238E27FC236}">
                <a16:creationId xmlns:a16="http://schemas.microsoft.com/office/drawing/2014/main" id="{016954F0-3E7E-4466-93FC-8362DCDA084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0" y="5257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Footer Placeholder 3">
            <a:extLst>
              <a:ext uri="{FF2B5EF4-FFF2-40B4-BE49-F238E27FC236}">
                <a16:creationId xmlns:a16="http://schemas.microsoft.com/office/drawing/2014/main" id="{67859BF1-543F-45F7-A6F9-5CD3BBF387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0899" name="Slide Number Placeholder 4">
            <a:extLst>
              <a:ext uri="{FF2B5EF4-FFF2-40B4-BE49-F238E27FC236}">
                <a16:creationId xmlns:a16="http://schemas.microsoft.com/office/drawing/2014/main" id="{389D95EF-4364-4BA6-8920-18685E94010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39BEB99E-6A8C-4C9C-80BA-0E3BF5E66CA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00" name="Rectangle 2">
            <a:extLst>
              <a:ext uri="{FF2B5EF4-FFF2-40B4-BE49-F238E27FC236}">
                <a16:creationId xmlns:a16="http://schemas.microsoft.com/office/drawing/2014/main" id="{0D5D9FF2-68B3-4C9A-8B21-DFDC81FA81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550862"/>
            <a:ext cx="7543800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Mode</a:t>
            </a:r>
          </a:p>
        </p:txBody>
      </p:sp>
      <p:sp>
        <p:nvSpPr>
          <p:cNvPr id="80901" name="Rectangle 3">
            <a:extLst>
              <a:ext uri="{FF2B5EF4-FFF2-40B4-BE49-F238E27FC236}">
                <a16:creationId xmlns:a16="http://schemas.microsoft.com/office/drawing/2014/main" id="{33188AB8-8251-4F4C-962F-08AFE07BEC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524001"/>
            <a:ext cx="8077200" cy="4532313"/>
          </a:xfrm>
        </p:spPr>
        <p:txBody>
          <a:bodyPr/>
          <a:lstStyle/>
          <a:p>
            <a:pPr eaLnBrk="1" hangingPunct="1"/>
            <a:r>
              <a:rPr lang="en-US" altLang="en-US"/>
              <a:t>A measure of location</a:t>
            </a:r>
          </a:p>
          <a:p>
            <a:pPr eaLnBrk="1" hangingPunct="1"/>
            <a:r>
              <a:rPr lang="en-US" altLang="en-US"/>
              <a:t>The value that occurs </a:t>
            </a:r>
            <a:r>
              <a:rPr lang="en-US" altLang="en-US">
                <a:solidFill>
                  <a:schemeClr val="folHlink"/>
                </a:solidFill>
              </a:rPr>
              <a:t>most often</a:t>
            </a:r>
          </a:p>
          <a:p>
            <a:pPr eaLnBrk="1" hangingPunct="1"/>
            <a:r>
              <a:rPr lang="en-US" altLang="en-US"/>
              <a:t>Not affected by extreme values</a:t>
            </a:r>
          </a:p>
          <a:p>
            <a:pPr eaLnBrk="1" hangingPunct="1"/>
            <a:r>
              <a:rPr lang="en-US" altLang="en-US"/>
              <a:t>Used for either numerical or categorical data</a:t>
            </a:r>
          </a:p>
          <a:p>
            <a:pPr eaLnBrk="1" hangingPunct="1"/>
            <a:r>
              <a:rPr lang="en-US" altLang="en-US"/>
              <a:t>There may be no mode</a:t>
            </a:r>
          </a:p>
          <a:p>
            <a:pPr eaLnBrk="1" hangingPunct="1"/>
            <a:r>
              <a:rPr lang="en-US" altLang="en-US"/>
              <a:t>There may be several modes</a:t>
            </a:r>
          </a:p>
          <a:p>
            <a:pPr eaLnBrk="1" hangingPunct="1"/>
            <a:endParaRPr lang="en-US" altLang="en-US"/>
          </a:p>
        </p:txBody>
      </p:sp>
      <p:sp>
        <p:nvSpPr>
          <p:cNvPr id="80902" name="Line 4">
            <a:extLst>
              <a:ext uri="{FF2B5EF4-FFF2-40B4-BE49-F238E27FC236}">
                <a16:creationId xmlns:a16="http://schemas.microsoft.com/office/drawing/2014/main" id="{1944F267-5CDE-4DCF-AB65-22AEE357765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92350" y="5576889"/>
            <a:ext cx="3354388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903" name="Rectangle 5">
            <a:extLst>
              <a:ext uri="{FF2B5EF4-FFF2-40B4-BE49-F238E27FC236}">
                <a16:creationId xmlns:a16="http://schemas.microsoft.com/office/drawing/2014/main" id="{EBC9842F-0CA8-4D01-B303-C7F7A1809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6139" y="5570539"/>
            <a:ext cx="5508625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0   1   2   3   4   5   6   7   8   9   10   11   12   13   14   </a:t>
            </a:r>
          </a:p>
        </p:txBody>
      </p:sp>
      <p:sp>
        <p:nvSpPr>
          <p:cNvPr id="80904" name="Oval 6">
            <a:extLst>
              <a:ext uri="{FF2B5EF4-FFF2-40B4-BE49-F238E27FC236}">
                <a16:creationId xmlns:a16="http://schemas.microsoft.com/office/drawing/2014/main" id="{7E377C60-0A45-4DA3-8D38-3D1259EF6F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7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05" name="Oval 7">
            <a:extLst>
              <a:ext uri="{FF2B5EF4-FFF2-40B4-BE49-F238E27FC236}">
                <a16:creationId xmlns:a16="http://schemas.microsoft.com/office/drawing/2014/main" id="{DF2AA098-0EC1-40FB-88EA-F78CCC00A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68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06" name="Oval 8">
            <a:extLst>
              <a:ext uri="{FF2B5EF4-FFF2-40B4-BE49-F238E27FC236}">
                <a16:creationId xmlns:a16="http://schemas.microsoft.com/office/drawing/2014/main" id="{A7410FC3-411E-45D9-B5AB-D37F185C6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07" name="Oval 9">
            <a:extLst>
              <a:ext uri="{FF2B5EF4-FFF2-40B4-BE49-F238E27FC236}">
                <a16:creationId xmlns:a16="http://schemas.microsoft.com/office/drawing/2014/main" id="{694C2AE2-EB42-4FBD-B7D9-B966347E43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98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08" name="Oval 10">
            <a:extLst>
              <a:ext uri="{FF2B5EF4-FFF2-40B4-BE49-F238E27FC236}">
                <a16:creationId xmlns:a16="http://schemas.microsoft.com/office/drawing/2014/main" id="{5DCA4FCE-92D2-4672-BA1C-8A6DF8A7C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09" name="Oval 11">
            <a:extLst>
              <a:ext uri="{FF2B5EF4-FFF2-40B4-BE49-F238E27FC236}">
                <a16:creationId xmlns:a16="http://schemas.microsoft.com/office/drawing/2014/main" id="{14BCAFF9-E61B-4A37-AEBF-5B337EE3B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3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0" name="Oval 12">
            <a:extLst>
              <a:ext uri="{FF2B5EF4-FFF2-40B4-BE49-F238E27FC236}">
                <a16:creationId xmlns:a16="http://schemas.microsoft.com/office/drawing/2014/main" id="{10D336BD-B259-422A-B5E6-4E0D9AD521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3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1" name="Oval 13">
            <a:extLst>
              <a:ext uri="{FF2B5EF4-FFF2-40B4-BE49-F238E27FC236}">
                <a16:creationId xmlns:a16="http://schemas.microsoft.com/office/drawing/2014/main" id="{7D3799C2-6C5E-4319-A102-3F6A8DECA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876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2" name="Rectangle 14">
            <a:extLst>
              <a:ext uri="{FF2B5EF4-FFF2-40B4-BE49-F238E27FC236}">
                <a16:creationId xmlns:a16="http://schemas.microsoft.com/office/drawing/2014/main" id="{7A8335DD-4F7D-4EE7-ADFB-150FDC4E5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019800"/>
            <a:ext cx="14478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Mode = 5</a:t>
            </a:r>
          </a:p>
        </p:txBody>
      </p:sp>
      <p:sp>
        <p:nvSpPr>
          <p:cNvPr id="80913" name="Oval 15">
            <a:extLst>
              <a:ext uri="{FF2B5EF4-FFF2-40B4-BE49-F238E27FC236}">
                <a16:creationId xmlns:a16="http://schemas.microsoft.com/office/drawing/2014/main" id="{AEEE5E72-EC5B-4005-A578-6F48FD687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4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4" name="AutoShape 16">
            <a:extLst>
              <a:ext uri="{FF2B5EF4-FFF2-40B4-BE49-F238E27FC236}">
                <a16:creationId xmlns:a16="http://schemas.microsoft.com/office/drawing/2014/main" id="{72AD2A73-4EB0-4634-8A09-899D6F53DD3A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437732" y="6011069"/>
            <a:ext cx="533400" cy="246063"/>
          </a:xfrm>
          <a:prstGeom prst="rightArrow">
            <a:avLst>
              <a:gd name="adj1" fmla="val 50000"/>
              <a:gd name="adj2" fmla="val 54595"/>
            </a:avLst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5" name="Line 17">
            <a:extLst>
              <a:ext uri="{FF2B5EF4-FFF2-40B4-BE49-F238E27FC236}">
                <a16:creationId xmlns:a16="http://schemas.microsoft.com/office/drawing/2014/main" id="{07154D6B-E4FB-484F-A332-2631E9376273}"/>
              </a:ext>
            </a:extLst>
          </p:cNvPr>
          <p:cNvSpPr>
            <a:spLocks noChangeShapeType="1"/>
          </p:cNvSpPr>
          <p:nvPr/>
        </p:nvSpPr>
        <p:spPr bwMode="auto">
          <a:xfrm>
            <a:off x="5492750" y="5576889"/>
            <a:ext cx="1296988" cy="158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916" name="Oval 18">
            <a:extLst>
              <a:ext uri="{FF2B5EF4-FFF2-40B4-BE49-F238E27FC236}">
                <a16:creationId xmlns:a16="http://schemas.microsoft.com/office/drawing/2014/main" id="{B3A42BEE-FF03-4566-A5A6-4C39B6C99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62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7" name="Oval 19">
            <a:extLst>
              <a:ext uri="{FF2B5EF4-FFF2-40B4-BE49-F238E27FC236}">
                <a16:creationId xmlns:a16="http://schemas.microsoft.com/office/drawing/2014/main" id="{E5D12DF4-AF5F-4A29-984A-6CC703555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6288" y="51196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8" name="Oval 20">
            <a:extLst>
              <a:ext uri="{FF2B5EF4-FFF2-40B4-BE49-F238E27FC236}">
                <a16:creationId xmlns:a16="http://schemas.microsoft.com/office/drawing/2014/main" id="{6CE1F149-216D-4CE7-A8B6-3792E44A1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34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19" name="Oval 21">
            <a:extLst>
              <a:ext uri="{FF2B5EF4-FFF2-40B4-BE49-F238E27FC236}">
                <a16:creationId xmlns:a16="http://schemas.microsoft.com/office/drawing/2014/main" id="{557F191A-7194-406B-9D61-4AD2A6CBE1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488" y="53482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0" name="Line 22">
            <a:extLst>
              <a:ext uri="{FF2B5EF4-FFF2-40B4-BE49-F238E27FC236}">
                <a16:creationId xmlns:a16="http://schemas.microsoft.com/office/drawing/2014/main" id="{3C94DA77-8C12-4E2C-B46F-664BC9983231}"/>
              </a:ext>
            </a:extLst>
          </p:cNvPr>
          <p:cNvSpPr>
            <a:spLocks noChangeShapeType="1"/>
          </p:cNvSpPr>
          <p:nvPr/>
        </p:nvSpPr>
        <p:spPr bwMode="auto">
          <a:xfrm>
            <a:off x="8001000" y="5562600"/>
            <a:ext cx="2362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921" name="Rectangle 23">
            <a:extLst>
              <a:ext uri="{FF2B5EF4-FFF2-40B4-BE49-F238E27FC236}">
                <a16:creationId xmlns:a16="http://schemas.microsoft.com/office/drawing/2014/main" id="{C08D6522-024B-4D95-B710-37A03C1908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5562600"/>
            <a:ext cx="26670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0    1    2    3    4    5    6</a:t>
            </a:r>
          </a:p>
        </p:txBody>
      </p:sp>
      <p:sp>
        <p:nvSpPr>
          <p:cNvPr id="80922" name="Oval 24">
            <a:extLst>
              <a:ext uri="{FF2B5EF4-FFF2-40B4-BE49-F238E27FC236}">
                <a16:creationId xmlns:a16="http://schemas.microsoft.com/office/drawing/2014/main" id="{467B0F48-A9BF-424B-AF7D-A865DBC82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3" name="Oval 25">
            <a:extLst>
              <a:ext uri="{FF2B5EF4-FFF2-40B4-BE49-F238E27FC236}">
                <a16:creationId xmlns:a16="http://schemas.microsoft.com/office/drawing/2014/main" id="{D477A46A-3A67-453B-AB19-B71A12F1B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4" name="Oval 26">
            <a:extLst>
              <a:ext uri="{FF2B5EF4-FFF2-40B4-BE49-F238E27FC236}">
                <a16:creationId xmlns:a16="http://schemas.microsoft.com/office/drawing/2014/main" id="{248077A5-D8CA-498E-9A4C-2782B7D67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5" name="Oval 27">
            <a:extLst>
              <a:ext uri="{FF2B5EF4-FFF2-40B4-BE49-F238E27FC236}">
                <a16:creationId xmlns:a16="http://schemas.microsoft.com/office/drawing/2014/main" id="{498225AF-D274-4673-B21A-FA54B11CA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5257800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6" name="Oval 28">
            <a:extLst>
              <a:ext uri="{FF2B5EF4-FFF2-40B4-BE49-F238E27FC236}">
                <a16:creationId xmlns:a16="http://schemas.microsoft.com/office/drawing/2014/main" id="{39DC19FB-2EC6-45DB-A3B4-3F40B8E091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726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7" name="Oval 29">
            <a:extLst>
              <a:ext uri="{FF2B5EF4-FFF2-40B4-BE49-F238E27FC236}">
                <a16:creationId xmlns:a16="http://schemas.microsoft.com/office/drawing/2014/main" id="{511AB9D5-80C8-4794-A1D0-55093470B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8" name="Oval 30">
            <a:extLst>
              <a:ext uri="{FF2B5EF4-FFF2-40B4-BE49-F238E27FC236}">
                <a16:creationId xmlns:a16="http://schemas.microsoft.com/office/drawing/2014/main" id="{5C2D20E7-44EC-4885-A2CC-6D84929B85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58400" y="5272088"/>
            <a:ext cx="228600" cy="228600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0929" name="Rectangle 31">
            <a:extLst>
              <a:ext uri="{FF2B5EF4-FFF2-40B4-BE49-F238E27FC236}">
                <a16:creationId xmlns:a16="http://schemas.microsoft.com/office/drawing/2014/main" id="{67BD332B-441B-45C1-9961-B7CA28711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0601" y="6019800"/>
            <a:ext cx="1470025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Mode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oter Placeholder 2">
            <a:extLst>
              <a:ext uri="{FF2B5EF4-FFF2-40B4-BE49-F238E27FC236}">
                <a16:creationId xmlns:a16="http://schemas.microsoft.com/office/drawing/2014/main" id="{465D004A-309A-43AB-AEA1-6613AD7CE3E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1923" name="Slide Number Placeholder 3">
            <a:extLst>
              <a:ext uri="{FF2B5EF4-FFF2-40B4-BE49-F238E27FC236}">
                <a16:creationId xmlns:a16="http://schemas.microsoft.com/office/drawing/2014/main" id="{842BC3BC-4B0B-49A8-879F-6B75513C4E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19DD074D-C649-4BC4-8102-13FB40799A2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1924" name="Rectangle 2">
            <a:extLst>
              <a:ext uri="{FF2B5EF4-FFF2-40B4-BE49-F238E27FC236}">
                <a16:creationId xmlns:a16="http://schemas.microsoft.com/office/drawing/2014/main" id="{533E8021-9ED6-4B0E-9672-F7C0A065528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362200" y="1676400"/>
            <a:ext cx="7772400" cy="990600"/>
          </a:xfrm>
        </p:spPr>
        <p:txBody>
          <a:bodyPr/>
          <a:lstStyle/>
          <a:p>
            <a:pPr marL="342900" indent="-342900"/>
            <a:r>
              <a:rPr lang="en-US" altLang="en-US" sz="2700" dirty="0"/>
              <a:t>Five houses on a hill by the beach</a:t>
            </a:r>
          </a:p>
        </p:txBody>
      </p:sp>
      <p:sp>
        <p:nvSpPr>
          <p:cNvPr id="81925" name="Rectangle 3">
            <a:extLst>
              <a:ext uri="{FF2B5EF4-FFF2-40B4-BE49-F238E27FC236}">
                <a16:creationId xmlns:a16="http://schemas.microsoft.com/office/drawing/2014/main" id="{F198699A-35B2-41FC-9296-C8C4FF4E67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00400" y="566640"/>
            <a:ext cx="6096000" cy="685800"/>
          </a:xfrm>
        </p:spPr>
        <p:txBody>
          <a:bodyPr>
            <a:normAutofit fontScale="90000"/>
          </a:bodyPr>
          <a:lstStyle/>
          <a:p>
            <a:r>
              <a:rPr lang="en-US" altLang="en-US" sz="3700" dirty="0"/>
              <a:t> </a:t>
            </a:r>
            <a:r>
              <a:rPr lang="en-US" altLang="en-US" dirty="0"/>
              <a:t>Review Example</a:t>
            </a:r>
          </a:p>
        </p:txBody>
      </p:sp>
      <p:graphicFrame>
        <p:nvGraphicFramePr>
          <p:cNvPr id="81926" name="Object 4">
            <a:extLst>
              <a:ext uri="{FF2B5EF4-FFF2-40B4-BE49-F238E27FC236}">
                <a16:creationId xmlns:a16="http://schemas.microsoft.com/office/drawing/2014/main" id="{75FC6264-AC41-477F-B652-585DACC0339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67238" y="2286000"/>
          <a:ext cx="6100762" cy="414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Drawing" r:id="rId3" imgW="6038838" imgH="4143269" progId="Presentations.Drawing.10">
                  <p:embed/>
                </p:oleObj>
              </mc:Choice>
              <mc:Fallback>
                <p:oleObj name="Drawing" r:id="rId3" imgW="6038838" imgH="4143269" progId="Presentations.Drawing.10">
                  <p:embed/>
                  <p:pic>
                    <p:nvPicPr>
                      <p:cNvPr id="81926" name="Object 4">
                        <a:extLst>
                          <a:ext uri="{FF2B5EF4-FFF2-40B4-BE49-F238E27FC236}">
                            <a16:creationId xmlns:a16="http://schemas.microsoft.com/office/drawing/2014/main" id="{75FC6264-AC41-477F-B652-585DACC0339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7238" y="2286000"/>
                        <a:ext cx="6100762" cy="414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27" name="Text Box 5">
            <a:extLst>
              <a:ext uri="{FF2B5EF4-FFF2-40B4-BE49-F238E27FC236}">
                <a16:creationId xmlns:a16="http://schemas.microsoft.com/office/drawing/2014/main" id="{B3FB4690-6415-4043-BF98-9FD4BA36D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743201"/>
            <a:ext cx="22860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House Prices: 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$2,000,000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500,000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300,000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100,000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100,000</a:t>
            </a:r>
            <a:endParaRPr kumimoji="0" lang="en-US" alt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1928" name="Rectangle 13">
            <a:extLst>
              <a:ext uri="{FF2B5EF4-FFF2-40B4-BE49-F238E27FC236}">
                <a16:creationId xmlns:a16="http://schemas.microsoft.com/office/drawing/2014/main" id="{C56ED5C5-4174-4F10-8F61-3DA63394E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0200" y="4876800"/>
            <a:ext cx="1066800" cy="1143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81929" name="Picture 12">
            <a:extLst>
              <a:ext uri="{FF2B5EF4-FFF2-40B4-BE49-F238E27FC236}">
                <a16:creationId xmlns:a16="http://schemas.microsoft.com/office/drawing/2014/main" id="{B88E96C4-42FC-430C-9A2E-012DD64CE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876800"/>
            <a:ext cx="1092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30" name="Freeform 14">
            <a:extLst>
              <a:ext uri="{FF2B5EF4-FFF2-40B4-BE49-F238E27FC236}">
                <a16:creationId xmlns:a16="http://schemas.microsoft.com/office/drawing/2014/main" id="{520EEC3F-C673-4D1F-BE45-CB424E360127}"/>
              </a:ext>
            </a:extLst>
          </p:cNvPr>
          <p:cNvSpPr>
            <a:spLocks/>
          </p:cNvSpPr>
          <p:nvPr/>
        </p:nvSpPr>
        <p:spPr bwMode="auto">
          <a:xfrm>
            <a:off x="8763000" y="58674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1" name="Freeform 17">
            <a:extLst>
              <a:ext uri="{FF2B5EF4-FFF2-40B4-BE49-F238E27FC236}">
                <a16:creationId xmlns:a16="http://schemas.microsoft.com/office/drawing/2014/main" id="{C839AF85-1A48-4D79-B10E-FAD14C0B887C}"/>
              </a:ext>
            </a:extLst>
          </p:cNvPr>
          <p:cNvSpPr>
            <a:spLocks/>
          </p:cNvSpPr>
          <p:nvPr/>
        </p:nvSpPr>
        <p:spPr bwMode="auto">
          <a:xfrm>
            <a:off x="8686800" y="59436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2" name="Freeform 20">
            <a:extLst>
              <a:ext uri="{FF2B5EF4-FFF2-40B4-BE49-F238E27FC236}">
                <a16:creationId xmlns:a16="http://schemas.microsoft.com/office/drawing/2014/main" id="{A583A2DE-79CB-4C68-A8CD-0FAB5891233E}"/>
              </a:ext>
            </a:extLst>
          </p:cNvPr>
          <p:cNvSpPr>
            <a:spLocks/>
          </p:cNvSpPr>
          <p:nvPr/>
        </p:nvSpPr>
        <p:spPr bwMode="auto">
          <a:xfrm>
            <a:off x="8610600" y="60198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3" name="Freeform 21">
            <a:extLst>
              <a:ext uri="{FF2B5EF4-FFF2-40B4-BE49-F238E27FC236}">
                <a16:creationId xmlns:a16="http://schemas.microsoft.com/office/drawing/2014/main" id="{0E18E0AD-0619-4822-B150-0621EDF81D93}"/>
              </a:ext>
            </a:extLst>
          </p:cNvPr>
          <p:cNvSpPr>
            <a:spLocks/>
          </p:cNvSpPr>
          <p:nvPr/>
        </p:nvSpPr>
        <p:spPr bwMode="auto">
          <a:xfrm>
            <a:off x="8382000" y="61722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4" name="Freeform 22">
            <a:extLst>
              <a:ext uri="{FF2B5EF4-FFF2-40B4-BE49-F238E27FC236}">
                <a16:creationId xmlns:a16="http://schemas.microsoft.com/office/drawing/2014/main" id="{D5387811-A1E9-4EA4-A725-7E649C16E113}"/>
              </a:ext>
            </a:extLst>
          </p:cNvPr>
          <p:cNvSpPr>
            <a:spLocks/>
          </p:cNvSpPr>
          <p:nvPr/>
        </p:nvSpPr>
        <p:spPr bwMode="auto">
          <a:xfrm>
            <a:off x="8305800" y="62484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935" name="Freeform 23">
            <a:extLst>
              <a:ext uri="{FF2B5EF4-FFF2-40B4-BE49-F238E27FC236}">
                <a16:creationId xmlns:a16="http://schemas.microsoft.com/office/drawing/2014/main" id="{BE619C5F-8A26-4520-9A64-60A1B96C3217}"/>
              </a:ext>
            </a:extLst>
          </p:cNvPr>
          <p:cNvSpPr>
            <a:spLocks/>
          </p:cNvSpPr>
          <p:nvPr/>
        </p:nvSpPr>
        <p:spPr bwMode="auto">
          <a:xfrm>
            <a:off x="8229600" y="6324600"/>
            <a:ext cx="1676400" cy="76200"/>
          </a:xfrm>
          <a:custGeom>
            <a:avLst/>
            <a:gdLst>
              <a:gd name="T0" fmla="*/ 0 w 1536"/>
              <a:gd name="T1" fmla="*/ 2147483646 h 144"/>
              <a:gd name="T2" fmla="*/ 2147483646 w 1536"/>
              <a:gd name="T3" fmla="*/ 0 h 144"/>
              <a:gd name="T4" fmla="*/ 2147483646 w 1536"/>
              <a:gd name="T5" fmla="*/ 2147483646 h 144"/>
              <a:gd name="T6" fmla="*/ 2147483646 w 1536"/>
              <a:gd name="T7" fmla="*/ 0 h 144"/>
              <a:gd name="T8" fmla="*/ 2147483646 w 1536"/>
              <a:gd name="T9" fmla="*/ 2147483646 h 1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536" h="144">
                <a:moveTo>
                  <a:pt x="0" y="144"/>
                </a:moveTo>
                <a:cubicBezTo>
                  <a:pt x="128" y="72"/>
                  <a:pt x="256" y="0"/>
                  <a:pt x="384" y="0"/>
                </a:cubicBezTo>
                <a:cubicBezTo>
                  <a:pt x="512" y="0"/>
                  <a:pt x="640" y="144"/>
                  <a:pt x="768" y="144"/>
                </a:cubicBezTo>
                <a:cubicBezTo>
                  <a:pt x="896" y="144"/>
                  <a:pt x="1024" y="0"/>
                  <a:pt x="1152" y="0"/>
                </a:cubicBezTo>
                <a:cubicBezTo>
                  <a:pt x="1280" y="0"/>
                  <a:pt x="1408" y="72"/>
                  <a:pt x="1536" y="144"/>
                </a:cubicBezTo>
              </a:path>
            </a:pathLst>
          </a:custGeom>
          <a:noFill/>
          <a:ln w="1905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7A729C-FC3B-4A01-A505-EDFB80AB685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81C3241-707A-4E3D-856D-F3C344E7961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43A55D58-02E1-4082-918F-7ADAE1934DD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Footer Placeholder 2">
            <a:extLst>
              <a:ext uri="{FF2B5EF4-FFF2-40B4-BE49-F238E27FC236}">
                <a16:creationId xmlns:a16="http://schemas.microsoft.com/office/drawing/2014/main" id="{E91F9118-28BE-44A1-BB41-073C540695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2947" name="Slide Number Placeholder 3">
            <a:extLst>
              <a:ext uri="{FF2B5EF4-FFF2-40B4-BE49-F238E27FC236}">
                <a16:creationId xmlns:a16="http://schemas.microsoft.com/office/drawing/2014/main" id="{7B2FC45A-E42B-4F40-87DB-BDDB6EA6A04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59D3B580-5F11-40B2-8741-5DCBAD9F3AD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2948" name="Rectangle 2">
            <a:extLst>
              <a:ext uri="{FF2B5EF4-FFF2-40B4-BE49-F238E27FC236}">
                <a16:creationId xmlns:a16="http://schemas.microsoft.com/office/drawing/2014/main" id="{BBC2DB1C-9EF6-4AED-8FB7-0B60ACBF10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38223" y="737116"/>
            <a:ext cx="6742113" cy="762000"/>
          </a:xfrm>
        </p:spPr>
        <p:txBody>
          <a:bodyPr/>
          <a:lstStyle/>
          <a:p>
            <a:r>
              <a:rPr lang="en-US" altLang="en-US" dirty="0"/>
              <a:t>Summary Statistics</a:t>
            </a:r>
          </a:p>
        </p:txBody>
      </p:sp>
      <p:sp>
        <p:nvSpPr>
          <p:cNvPr id="82949" name="Rectangle 3">
            <a:extLst>
              <a:ext uri="{FF2B5EF4-FFF2-40B4-BE49-F238E27FC236}">
                <a16:creationId xmlns:a16="http://schemas.microsoft.com/office/drawing/2014/main" id="{5C5621BD-F97C-4712-A7EB-C47F0CA13D70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886200" y="2133600"/>
            <a:ext cx="6705600" cy="4114800"/>
          </a:xfrm>
        </p:spPr>
        <p:txBody>
          <a:bodyPr/>
          <a:lstStyle/>
          <a:p>
            <a:pPr marL="342900" indent="-342900"/>
            <a:r>
              <a:rPr lang="en-US" altLang="en-US" sz="2700" b="1"/>
              <a:t>Mean:</a:t>
            </a:r>
            <a:r>
              <a:rPr lang="en-US" altLang="en-US" sz="2700"/>
              <a:t>    ($3,000,000/5)  </a:t>
            </a:r>
          </a:p>
          <a:p>
            <a:pPr marL="342900" indent="-342900">
              <a:buNone/>
            </a:pPr>
            <a:r>
              <a:rPr lang="en-US" altLang="en-US" sz="2700"/>
              <a:t>			 =  </a:t>
            </a:r>
            <a:r>
              <a:rPr lang="en-US" altLang="en-US" sz="2700" b="1">
                <a:solidFill>
                  <a:schemeClr val="folHlink"/>
                </a:solidFill>
              </a:rPr>
              <a:t>$600,000</a:t>
            </a:r>
          </a:p>
          <a:p>
            <a:pPr marL="342900" indent="-342900"/>
            <a:endParaRPr lang="en-US" altLang="en-US" sz="2700">
              <a:solidFill>
                <a:schemeClr val="hlink"/>
              </a:solidFill>
            </a:endParaRPr>
          </a:p>
          <a:p>
            <a:pPr marL="342900" indent="-342900"/>
            <a:r>
              <a:rPr lang="en-US" altLang="en-US" sz="2700" b="1"/>
              <a:t>Median:</a:t>
            </a:r>
            <a:r>
              <a:rPr lang="en-US" altLang="en-US" sz="2700"/>
              <a:t>  middle value of ranked data </a:t>
            </a:r>
            <a:br>
              <a:rPr lang="en-US" altLang="en-US" sz="2700"/>
            </a:br>
            <a:r>
              <a:rPr lang="en-US" altLang="en-US" sz="2700"/>
              <a:t>                 = </a:t>
            </a:r>
            <a:r>
              <a:rPr lang="en-US" altLang="en-US" sz="2700" b="1">
                <a:solidFill>
                  <a:schemeClr val="folHlink"/>
                </a:solidFill>
              </a:rPr>
              <a:t>$300,000</a:t>
            </a:r>
          </a:p>
          <a:p>
            <a:pPr marL="342900" indent="-342900"/>
            <a:endParaRPr lang="en-US" altLang="en-US" sz="2700">
              <a:solidFill>
                <a:schemeClr val="folHlink"/>
              </a:solidFill>
            </a:endParaRPr>
          </a:p>
          <a:p>
            <a:pPr marL="342900" indent="-342900"/>
            <a:r>
              <a:rPr lang="en-US" altLang="en-US" sz="2700" b="1"/>
              <a:t>Mode:</a:t>
            </a:r>
            <a:r>
              <a:rPr lang="en-US" altLang="en-US" sz="2700"/>
              <a:t>  most frequent value </a:t>
            </a:r>
            <a:br>
              <a:rPr lang="en-US" altLang="en-US" sz="2700"/>
            </a:br>
            <a:r>
              <a:rPr lang="en-US" altLang="en-US" sz="2700"/>
              <a:t>                = </a:t>
            </a:r>
            <a:r>
              <a:rPr lang="en-US" altLang="en-US" sz="2700" b="1">
                <a:solidFill>
                  <a:schemeClr val="folHlink"/>
                </a:solidFill>
              </a:rPr>
              <a:t>$100,000</a:t>
            </a:r>
          </a:p>
        </p:txBody>
      </p:sp>
      <p:sp>
        <p:nvSpPr>
          <p:cNvPr id="82950" name="Text Box 4">
            <a:extLst>
              <a:ext uri="{FF2B5EF4-FFF2-40B4-BE49-F238E27FC236}">
                <a16:creationId xmlns:a16="http://schemas.microsoft.com/office/drawing/2014/main" id="{8A1AA175-4882-4DFA-A680-16A132C48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1981201"/>
            <a:ext cx="2057400" cy="2708275"/>
          </a:xfrm>
          <a:prstGeom prst="rect">
            <a:avLst/>
          </a:prstGeom>
          <a:solidFill>
            <a:srgbClr val="FFFFCC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House Prices: 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$2,000,000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   500,000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   300,000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   100,000</a:t>
            </a:r>
            <a:b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      </a:t>
            </a:r>
            <a:r>
              <a:rPr kumimoji="0" lang="en-US" altLang="en-US" sz="20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100,000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Sum 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3,000,000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4B3779-E761-4016-8132-5DF7264F482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D770EAB-CF79-4755-BCE1-815B8043E2F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DF4C861-43FA-4E33-BF76-9ED5D62E4E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ooter Placeholder 2">
            <a:extLst>
              <a:ext uri="{FF2B5EF4-FFF2-40B4-BE49-F238E27FC236}">
                <a16:creationId xmlns:a16="http://schemas.microsoft.com/office/drawing/2014/main" id="{D6C3D08A-C46F-47D1-99FD-417449BA7D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3971" name="Slide Number Placeholder 3">
            <a:extLst>
              <a:ext uri="{FF2B5EF4-FFF2-40B4-BE49-F238E27FC236}">
                <a16:creationId xmlns:a16="http://schemas.microsoft.com/office/drawing/2014/main" id="{F9C516AB-25B1-48C6-993A-D3DD3A7C0F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7974ED84-3B11-4648-822F-0D99E04FCD7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58AE6736-85CF-4618-AC6B-4819B8498165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200400" y="2057400"/>
            <a:ext cx="6324600" cy="4114800"/>
          </a:xfrm>
        </p:spPr>
        <p:txBody>
          <a:bodyPr/>
          <a:lstStyle/>
          <a:p>
            <a:pPr marL="342900" indent="-342900"/>
            <a:r>
              <a:rPr lang="en-US" altLang="en-US" b="1">
                <a:solidFill>
                  <a:schemeClr val="folHlink"/>
                </a:solidFill>
              </a:rPr>
              <a:t>Mean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/>
              <a:t>is generally used, unless extreme values (outliers) exist</a:t>
            </a:r>
          </a:p>
          <a:p>
            <a:pPr marL="342900" indent="-342900">
              <a:spcBef>
                <a:spcPct val="55000"/>
              </a:spcBef>
            </a:pPr>
            <a:r>
              <a:rPr lang="en-US" altLang="en-US"/>
              <a:t>Then </a:t>
            </a:r>
            <a:r>
              <a:rPr lang="en-US" altLang="en-US" b="1">
                <a:solidFill>
                  <a:schemeClr val="folHlink"/>
                </a:solidFill>
              </a:rPr>
              <a:t>Median</a:t>
            </a:r>
            <a:r>
              <a:rPr lang="en-US" altLang="en-US">
                <a:solidFill>
                  <a:schemeClr val="folHlink"/>
                </a:solidFill>
              </a:rPr>
              <a:t> </a:t>
            </a:r>
            <a:r>
              <a:rPr lang="en-US" altLang="en-US"/>
              <a:t>is often used, since the median is not sensitive to extreme values.</a:t>
            </a:r>
          </a:p>
          <a:p>
            <a:pPr marL="742950" lvl="1" indent="-285750"/>
            <a:r>
              <a:rPr lang="en-US" altLang="en-US">
                <a:solidFill>
                  <a:schemeClr val="hlink"/>
                </a:solidFill>
              </a:rPr>
              <a:t>Example:</a:t>
            </a:r>
            <a:r>
              <a:rPr lang="en-US" altLang="en-US"/>
              <a:t> Median home prices may be reported for a region – less sensitive to outliers</a:t>
            </a:r>
          </a:p>
        </p:txBody>
      </p:sp>
      <p:sp>
        <p:nvSpPr>
          <p:cNvPr id="83973" name="Rectangle 5">
            <a:extLst>
              <a:ext uri="{FF2B5EF4-FFF2-40B4-BE49-F238E27FC236}">
                <a16:creationId xmlns:a16="http://schemas.microsoft.com/office/drawing/2014/main" id="{E1626522-8EC3-4C06-9058-A9E8DE5211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3447"/>
            <a:ext cx="9469438" cy="1066800"/>
          </a:xfrm>
          <a:noFill/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altLang="en-US" dirty="0"/>
              <a:t> Which measure of location is the “best”?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600830-408A-4F98-A040-F746F56F96B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A239236-020D-41F8-B9A9-A729987B208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9F1E70-E2A2-4C3D-AE32-313AF89D48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Footer Placeholder 3">
            <a:extLst>
              <a:ext uri="{FF2B5EF4-FFF2-40B4-BE49-F238E27FC236}">
                <a16:creationId xmlns:a16="http://schemas.microsoft.com/office/drawing/2014/main" id="{926968CF-7036-43D0-91B5-21E1C3D3A64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4995" name="Slide Number Placeholder 4">
            <a:extLst>
              <a:ext uri="{FF2B5EF4-FFF2-40B4-BE49-F238E27FC236}">
                <a16:creationId xmlns:a16="http://schemas.microsoft.com/office/drawing/2014/main" id="{2172FF74-3D48-40E9-BC5F-8DD609C780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411897AF-24AA-48F9-91C2-D324BA6B19A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4996" name="Rectangle 2">
            <a:extLst>
              <a:ext uri="{FF2B5EF4-FFF2-40B4-BE49-F238E27FC236}">
                <a16:creationId xmlns:a16="http://schemas.microsoft.com/office/drawing/2014/main" id="{BDC66719-31B2-436A-88BC-ECE10563F0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1" y="533400"/>
            <a:ext cx="9469438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dirty="0"/>
              <a:t>Distribution Shape and  Box and Whisker Plot</a:t>
            </a:r>
          </a:p>
        </p:txBody>
      </p:sp>
      <p:sp>
        <p:nvSpPr>
          <p:cNvPr id="84997" name="Rectangle 3">
            <a:extLst>
              <a:ext uri="{FF2B5EF4-FFF2-40B4-BE49-F238E27FC236}">
                <a16:creationId xmlns:a16="http://schemas.microsoft.com/office/drawing/2014/main" id="{87CE47C2-E676-4578-BC45-C20D9A3C5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2075" y="1981201"/>
            <a:ext cx="2734724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Right-Skewed</a:t>
            </a:r>
          </a:p>
        </p:txBody>
      </p:sp>
      <p:sp>
        <p:nvSpPr>
          <p:cNvPr id="84998" name="Rectangle 4">
            <a:extLst>
              <a:ext uri="{FF2B5EF4-FFF2-40B4-BE49-F238E27FC236}">
                <a16:creationId xmlns:a16="http://schemas.microsoft.com/office/drawing/2014/main" id="{812310A1-CAC1-443D-A27E-4EA81DDDDE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1" y="1981201"/>
            <a:ext cx="2460611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Left-Skewed</a:t>
            </a:r>
          </a:p>
        </p:txBody>
      </p:sp>
      <p:sp>
        <p:nvSpPr>
          <p:cNvPr id="84999" name="Rectangle 5">
            <a:extLst>
              <a:ext uri="{FF2B5EF4-FFF2-40B4-BE49-F238E27FC236}">
                <a16:creationId xmlns:a16="http://schemas.microsoft.com/office/drawing/2014/main" id="{FC1DAF1A-F82D-4185-9DB4-3C167878A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1" y="1981201"/>
            <a:ext cx="2119171" cy="582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Symmetric</a:t>
            </a:r>
          </a:p>
        </p:txBody>
      </p:sp>
      <p:sp>
        <p:nvSpPr>
          <p:cNvPr id="85000" name="Line 6">
            <a:extLst>
              <a:ext uri="{FF2B5EF4-FFF2-40B4-BE49-F238E27FC236}">
                <a16:creationId xmlns:a16="http://schemas.microsoft.com/office/drawing/2014/main" id="{055A84AE-445F-4FB1-94A7-89D5442A1160}"/>
              </a:ext>
            </a:extLst>
          </p:cNvPr>
          <p:cNvSpPr>
            <a:spLocks noChangeShapeType="1"/>
          </p:cNvSpPr>
          <p:nvPr/>
        </p:nvSpPr>
        <p:spPr bwMode="auto">
          <a:xfrm>
            <a:off x="8229600" y="3360738"/>
            <a:ext cx="0" cy="6096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1" name="Line 7">
            <a:extLst>
              <a:ext uri="{FF2B5EF4-FFF2-40B4-BE49-F238E27FC236}">
                <a16:creationId xmlns:a16="http://schemas.microsoft.com/office/drawing/2014/main" id="{DF2E2517-EBC9-4530-AE87-3E2786B77211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2819400"/>
            <a:ext cx="0" cy="11430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2" name="Line 8">
            <a:extLst>
              <a:ext uri="{FF2B5EF4-FFF2-40B4-BE49-F238E27FC236}">
                <a16:creationId xmlns:a16="http://schemas.microsoft.com/office/drawing/2014/main" id="{55113E1E-8FB7-4550-A436-D1129DDDAFC3}"/>
              </a:ext>
            </a:extLst>
          </p:cNvPr>
          <p:cNvSpPr>
            <a:spLocks noChangeShapeType="1"/>
          </p:cNvSpPr>
          <p:nvPr/>
        </p:nvSpPr>
        <p:spPr bwMode="auto">
          <a:xfrm>
            <a:off x="9172575" y="3808414"/>
            <a:ext cx="0" cy="1587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3" name="Line 9">
            <a:extLst>
              <a:ext uri="{FF2B5EF4-FFF2-40B4-BE49-F238E27FC236}">
                <a16:creationId xmlns:a16="http://schemas.microsoft.com/office/drawing/2014/main" id="{5F2BDD52-DD81-41C5-9DDE-10C4389BD054}"/>
              </a:ext>
            </a:extLst>
          </p:cNvPr>
          <p:cNvSpPr>
            <a:spLocks noChangeShapeType="1"/>
          </p:cNvSpPr>
          <p:nvPr/>
        </p:nvSpPr>
        <p:spPr bwMode="auto">
          <a:xfrm>
            <a:off x="3733800" y="3055938"/>
            <a:ext cx="0" cy="9144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4" name="Line 10">
            <a:extLst>
              <a:ext uri="{FF2B5EF4-FFF2-40B4-BE49-F238E27FC236}">
                <a16:creationId xmlns:a16="http://schemas.microsoft.com/office/drawing/2014/main" id="{7E452F2E-1F4A-4B71-B755-8355422177E4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979738"/>
            <a:ext cx="0" cy="9906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5" name="Line 11">
            <a:extLst>
              <a:ext uri="{FF2B5EF4-FFF2-40B4-BE49-F238E27FC236}">
                <a16:creationId xmlns:a16="http://schemas.microsoft.com/office/drawing/2014/main" id="{34039403-52DB-475F-8932-C73BB3BDA1CB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9400" y="3733800"/>
            <a:ext cx="0" cy="2286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6" name="Line 12">
            <a:extLst>
              <a:ext uri="{FF2B5EF4-FFF2-40B4-BE49-F238E27FC236}">
                <a16:creationId xmlns:a16="http://schemas.microsoft.com/office/drawing/2014/main" id="{3B2AFB11-09F4-469E-8EB0-61111BD5E1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019800" y="2751138"/>
            <a:ext cx="0" cy="1219200"/>
          </a:xfrm>
          <a:prstGeom prst="line">
            <a:avLst/>
          </a:prstGeom>
          <a:noFill/>
          <a:ln w="254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7" name="Line 13">
            <a:extLst>
              <a:ext uri="{FF2B5EF4-FFF2-40B4-BE49-F238E27FC236}">
                <a16:creationId xmlns:a16="http://schemas.microsoft.com/office/drawing/2014/main" id="{85C90E5D-017F-44F1-B263-E4E1A6C6B613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3208338"/>
            <a:ext cx="0" cy="762000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8" name="Line 14">
            <a:extLst>
              <a:ext uri="{FF2B5EF4-FFF2-40B4-BE49-F238E27FC236}">
                <a16:creationId xmlns:a16="http://schemas.microsoft.com/office/drawing/2014/main" id="{2E1A6920-3595-4501-B35B-D27E7BE69CBD}"/>
              </a:ext>
            </a:extLst>
          </p:cNvPr>
          <p:cNvSpPr>
            <a:spLocks noChangeShapeType="1"/>
          </p:cNvSpPr>
          <p:nvPr/>
        </p:nvSpPr>
        <p:spPr bwMode="auto">
          <a:xfrm>
            <a:off x="6324600" y="3208338"/>
            <a:ext cx="0" cy="7620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09" name="Freeform 15">
            <a:extLst>
              <a:ext uri="{FF2B5EF4-FFF2-40B4-BE49-F238E27FC236}">
                <a16:creationId xmlns:a16="http://schemas.microsoft.com/office/drawing/2014/main" id="{20A73E24-EC38-4A44-811F-15F7234A0C89}"/>
              </a:ext>
            </a:extLst>
          </p:cNvPr>
          <p:cNvSpPr>
            <a:spLocks/>
          </p:cNvSpPr>
          <p:nvPr/>
        </p:nvSpPr>
        <p:spPr bwMode="auto">
          <a:xfrm>
            <a:off x="3657601" y="2827338"/>
            <a:ext cx="461963" cy="1098550"/>
          </a:xfrm>
          <a:custGeom>
            <a:avLst/>
            <a:gdLst>
              <a:gd name="T0" fmla="*/ 2147483646 w 291"/>
              <a:gd name="T1" fmla="*/ 2147483646 h 692"/>
              <a:gd name="T2" fmla="*/ 2147483646 w 291"/>
              <a:gd name="T3" fmla="*/ 2147483646 h 692"/>
              <a:gd name="T4" fmla="*/ 2147483646 w 291"/>
              <a:gd name="T5" fmla="*/ 2147483646 h 692"/>
              <a:gd name="T6" fmla="*/ 2147483646 w 291"/>
              <a:gd name="T7" fmla="*/ 2147483646 h 692"/>
              <a:gd name="T8" fmla="*/ 2147483646 w 291"/>
              <a:gd name="T9" fmla="*/ 2147483646 h 692"/>
              <a:gd name="T10" fmla="*/ 2147483646 w 291"/>
              <a:gd name="T11" fmla="*/ 2147483646 h 692"/>
              <a:gd name="T12" fmla="*/ 2147483646 w 291"/>
              <a:gd name="T13" fmla="*/ 2147483646 h 692"/>
              <a:gd name="T14" fmla="*/ 2147483646 w 291"/>
              <a:gd name="T15" fmla="*/ 2147483646 h 692"/>
              <a:gd name="T16" fmla="*/ 2147483646 w 291"/>
              <a:gd name="T17" fmla="*/ 2147483646 h 692"/>
              <a:gd name="T18" fmla="*/ 2147483646 w 291"/>
              <a:gd name="T19" fmla="*/ 2147483646 h 692"/>
              <a:gd name="T20" fmla="*/ 2147483646 w 291"/>
              <a:gd name="T21" fmla="*/ 2147483646 h 692"/>
              <a:gd name="T22" fmla="*/ 2147483646 w 291"/>
              <a:gd name="T23" fmla="*/ 2147483646 h 692"/>
              <a:gd name="T24" fmla="*/ 2147483646 w 291"/>
              <a:gd name="T25" fmla="*/ 2147483646 h 692"/>
              <a:gd name="T26" fmla="*/ 2147483646 w 291"/>
              <a:gd name="T27" fmla="*/ 2147483646 h 692"/>
              <a:gd name="T28" fmla="*/ 2147483646 w 291"/>
              <a:gd name="T29" fmla="*/ 2147483646 h 692"/>
              <a:gd name="T30" fmla="*/ 0 w 29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91" h="692">
                <a:moveTo>
                  <a:pt x="290" y="691"/>
                </a:moveTo>
                <a:lnTo>
                  <a:pt x="259" y="684"/>
                </a:lnTo>
                <a:lnTo>
                  <a:pt x="243" y="676"/>
                </a:lnTo>
                <a:lnTo>
                  <a:pt x="230" y="664"/>
                </a:lnTo>
                <a:lnTo>
                  <a:pt x="214" y="649"/>
                </a:lnTo>
                <a:lnTo>
                  <a:pt x="199" y="627"/>
                </a:lnTo>
                <a:lnTo>
                  <a:pt x="183" y="598"/>
                </a:lnTo>
                <a:lnTo>
                  <a:pt x="153" y="519"/>
                </a:lnTo>
                <a:lnTo>
                  <a:pt x="122" y="406"/>
                </a:lnTo>
                <a:lnTo>
                  <a:pt x="93" y="270"/>
                </a:lnTo>
                <a:lnTo>
                  <a:pt x="77" y="202"/>
                </a:lnTo>
                <a:lnTo>
                  <a:pt x="62" y="136"/>
                </a:lnTo>
                <a:lnTo>
                  <a:pt x="46" y="80"/>
                </a:lnTo>
                <a:lnTo>
                  <a:pt x="31" y="37"/>
                </a:lnTo>
                <a:lnTo>
                  <a:pt x="15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0" name="Freeform 16">
            <a:extLst>
              <a:ext uri="{FF2B5EF4-FFF2-40B4-BE49-F238E27FC236}">
                <a16:creationId xmlns:a16="http://schemas.microsoft.com/office/drawing/2014/main" id="{5C249D9B-1E2D-4278-8E91-DCC17AEB9D38}"/>
              </a:ext>
            </a:extLst>
          </p:cNvPr>
          <p:cNvSpPr>
            <a:spLocks/>
          </p:cNvSpPr>
          <p:nvPr/>
        </p:nvSpPr>
        <p:spPr bwMode="auto">
          <a:xfrm>
            <a:off x="2209800" y="2827338"/>
            <a:ext cx="1460500" cy="1098550"/>
          </a:xfrm>
          <a:custGeom>
            <a:avLst/>
            <a:gdLst>
              <a:gd name="T0" fmla="*/ 0 w 872"/>
              <a:gd name="T1" fmla="*/ 2147483646 h 692"/>
              <a:gd name="T2" fmla="*/ 2147483646 w 872"/>
              <a:gd name="T3" fmla="*/ 2147483646 h 692"/>
              <a:gd name="T4" fmla="*/ 2147483646 w 872"/>
              <a:gd name="T5" fmla="*/ 2147483646 h 692"/>
              <a:gd name="T6" fmla="*/ 2147483646 w 872"/>
              <a:gd name="T7" fmla="*/ 2147483646 h 692"/>
              <a:gd name="T8" fmla="*/ 2147483646 w 872"/>
              <a:gd name="T9" fmla="*/ 2147483646 h 692"/>
              <a:gd name="T10" fmla="*/ 2147483646 w 872"/>
              <a:gd name="T11" fmla="*/ 2147483646 h 692"/>
              <a:gd name="T12" fmla="*/ 2147483646 w 872"/>
              <a:gd name="T13" fmla="*/ 2147483646 h 692"/>
              <a:gd name="T14" fmla="*/ 2147483646 w 872"/>
              <a:gd name="T15" fmla="*/ 2147483646 h 692"/>
              <a:gd name="T16" fmla="*/ 2147483646 w 872"/>
              <a:gd name="T17" fmla="*/ 2147483646 h 692"/>
              <a:gd name="T18" fmla="*/ 2147483646 w 872"/>
              <a:gd name="T19" fmla="*/ 2147483646 h 692"/>
              <a:gd name="T20" fmla="*/ 2147483646 w 872"/>
              <a:gd name="T21" fmla="*/ 2147483646 h 692"/>
              <a:gd name="T22" fmla="*/ 2147483646 w 872"/>
              <a:gd name="T23" fmla="*/ 2147483646 h 692"/>
              <a:gd name="T24" fmla="*/ 2147483646 w 872"/>
              <a:gd name="T25" fmla="*/ 2147483646 h 692"/>
              <a:gd name="T26" fmla="*/ 2147483646 w 872"/>
              <a:gd name="T27" fmla="*/ 2147483646 h 692"/>
              <a:gd name="T28" fmla="*/ 2147483646 w 872"/>
              <a:gd name="T29" fmla="*/ 2147483646 h 692"/>
              <a:gd name="T30" fmla="*/ 2147483646 w 872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872" h="692">
                <a:moveTo>
                  <a:pt x="0" y="691"/>
                </a:moveTo>
                <a:lnTo>
                  <a:pt x="93" y="684"/>
                </a:lnTo>
                <a:lnTo>
                  <a:pt x="138" y="676"/>
                </a:lnTo>
                <a:lnTo>
                  <a:pt x="184" y="664"/>
                </a:lnTo>
                <a:lnTo>
                  <a:pt x="230" y="649"/>
                </a:lnTo>
                <a:lnTo>
                  <a:pt x="275" y="627"/>
                </a:lnTo>
                <a:lnTo>
                  <a:pt x="321" y="598"/>
                </a:lnTo>
                <a:lnTo>
                  <a:pt x="412" y="519"/>
                </a:lnTo>
                <a:lnTo>
                  <a:pt x="505" y="406"/>
                </a:lnTo>
                <a:lnTo>
                  <a:pt x="596" y="270"/>
                </a:lnTo>
                <a:lnTo>
                  <a:pt x="642" y="202"/>
                </a:lnTo>
                <a:lnTo>
                  <a:pt x="689" y="136"/>
                </a:lnTo>
                <a:lnTo>
                  <a:pt x="733" y="80"/>
                </a:lnTo>
                <a:lnTo>
                  <a:pt x="780" y="37"/>
                </a:lnTo>
                <a:lnTo>
                  <a:pt x="826" y="10"/>
                </a:lnTo>
                <a:lnTo>
                  <a:pt x="871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1" name="Freeform 17">
            <a:extLst>
              <a:ext uri="{FF2B5EF4-FFF2-40B4-BE49-F238E27FC236}">
                <a16:creationId xmlns:a16="http://schemas.microsoft.com/office/drawing/2014/main" id="{5A9500B4-99AD-4FBE-A6F4-0FA12AB5D5AC}"/>
              </a:ext>
            </a:extLst>
          </p:cNvPr>
          <p:cNvSpPr>
            <a:spLocks/>
          </p:cNvSpPr>
          <p:nvPr/>
        </p:nvSpPr>
        <p:spPr bwMode="auto">
          <a:xfrm>
            <a:off x="6019800" y="2751138"/>
            <a:ext cx="914400" cy="1143000"/>
          </a:xfrm>
          <a:custGeom>
            <a:avLst/>
            <a:gdLst>
              <a:gd name="T0" fmla="*/ 2147483646 w 399"/>
              <a:gd name="T1" fmla="*/ 2147483646 h 692"/>
              <a:gd name="T2" fmla="*/ 2147483646 w 399"/>
              <a:gd name="T3" fmla="*/ 2147483646 h 692"/>
              <a:gd name="T4" fmla="*/ 2147483646 w 399"/>
              <a:gd name="T5" fmla="*/ 2147483646 h 692"/>
              <a:gd name="T6" fmla="*/ 2147483646 w 399"/>
              <a:gd name="T7" fmla="*/ 2147483646 h 692"/>
              <a:gd name="T8" fmla="*/ 2147483646 w 399"/>
              <a:gd name="T9" fmla="*/ 2147483646 h 692"/>
              <a:gd name="T10" fmla="*/ 2147483646 w 399"/>
              <a:gd name="T11" fmla="*/ 2147483646 h 692"/>
              <a:gd name="T12" fmla="*/ 2147483646 w 399"/>
              <a:gd name="T13" fmla="*/ 2147483646 h 692"/>
              <a:gd name="T14" fmla="*/ 2147483646 w 399"/>
              <a:gd name="T15" fmla="*/ 2147483646 h 692"/>
              <a:gd name="T16" fmla="*/ 2147483646 w 399"/>
              <a:gd name="T17" fmla="*/ 2147483646 h 692"/>
              <a:gd name="T18" fmla="*/ 2147483646 w 399"/>
              <a:gd name="T19" fmla="*/ 2147483646 h 692"/>
              <a:gd name="T20" fmla="*/ 2147483646 w 399"/>
              <a:gd name="T21" fmla="*/ 2147483646 h 692"/>
              <a:gd name="T22" fmla="*/ 2147483646 w 399"/>
              <a:gd name="T23" fmla="*/ 2147483646 h 692"/>
              <a:gd name="T24" fmla="*/ 2147483646 w 399"/>
              <a:gd name="T25" fmla="*/ 2147483646 h 692"/>
              <a:gd name="T26" fmla="*/ 2147483646 w 399"/>
              <a:gd name="T27" fmla="*/ 2147483646 h 692"/>
              <a:gd name="T28" fmla="*/ 2147483646 w 399"/>
              <a:gd name="T29" fmla="*/ 2147483646 h 692"/>
              <a:gd name="T30" fmla="*/ 0 w 399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399" h="692">
                <a:moveTo>
                  <a:pt x="398" y="691"/>
                </a:moveTo>
                <a:lnTo>
                  <a:pt x="356" y="684"/>
                </a:lnTo>
                <a:lnTo>
                  <a:pt x="335" y="676"/>
                </a:lnTo>
                <a:lnTo>
                  <a:pt x="315" y="664"/>
                </a:lnTo>
                <a:lnTo>
                  <a:pt x="294" y="649"/>
                </a:lnTo>
                <a:lnTo>
                  <a:pt x="273" y="627"/>
                </a:lnTo>
                <a:lnTo>
                  <a:pt x="251" y="598"/>
                </a:lnTo>
                <a:lnTo>
                  <a:pt x="209" y="519"/>
                </a:lnTo>
                <a:lnTo>
                  <a:pt x="168" y="406"/>
                </a:lnTo>
                <a:lnTo>
                  <a:pt x="126" y="270"/>
                </a:lnTo>
                <a:lnTo>
                  <a:pt x="104" y="202"/>
                </a:lnTo>
                <a:lnTo>
                  <a:pt x="83" y="136"/>
                </a:lnTo>
                <a:lnTo>
                  <a:pt x="62" y="80"/>
                </a:lnTo>
                <a:lnTo>
                  <a:pt x="41" y="37"/>
                </a:lnTo>
                <a:lnTo>
                  <a:pt x="21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2" name="Freeform 18">
            <a:extLst>
              <a:ext uri="{FF2B5EF4-FFF2-40B4-BE49-F238E27FC236}">
                <a16:creationId xmlns:a16="http://schemas.microsoft.com/office/drawing/2014/main" id="{480E49A7-AF2C-4463-B63A-8ED3EC53D4E2}"/>
              </a:ext>
            </a:extLst>
          </p:cNvPr>
          <p:cNvSpPr>
            <a:spLocks/>
          </p:cNvSpPr>
          <p:nvPr/>
        </p:nvSpPr>
        <p:spPr bwMode="auto">
          <a:xfrm>
            <a:off x="5105401" y="2751138"/>
            <a:ext cx="892175" cy="1143000"/>
          </a:xfrm>
          <a:custGeom>
            <a:avLst/>
            <a:gdLst>
              <a:gd name="T0" fmla="*/ 0 w 401"/>
              <a:gd name="T1" fmla="*/ 2147483646 h 692"/>
              <a:gd name="T2" fmla="*/ 2147483646 w 401"/>
              <a:gd name="T3" fmla="*/ 2147483646 h 692"/>
              <a:gd name="T4" fmla="*/ 2147483646 w 401"/>
              <a:gd name="T5" fmla="*/ 2147483646 h 692"/>
              <a:gd name="T6" fmla="*/ 2147483646 w 401"/>
              <a:gd name="T7" fmla="*/ 2147483646 h 692"/>
              <a:gd name="T8" fmla="*/ 2147483646 w 401"/>
              <a:gd name="T9" fmla="*/ 2147483646 h 692"/>
              <a:gd name="T10" fmla="*/ 2147483646 w 401"/>
              <a:gd name="T11" fmla="*/ 2147483646 h 692"/>
              <a:gd name="T12" fmla="*/ 2147483646 w 401"/>
              <a:gd name="T13" fmla="*/ 2147483646 h 692"/>
              <a:gd name="T14" fmla="*/ 2147483646 w 401"/>
              <a:gd name="T15" fmla="*/ 2147483646 h 692"/>
              <a:gd name="T16" fmla="*/ 2147483646 w 401"/>
              <a:gd name="T17" fmla="*/ 2147483646 h 692"/>
              <a:gd name="T18" fmla="*/ 2147483646 w 401"/>
              <a:gd name="T19" fmla="*/ 2147483646 h 692"/>
              <a:gd name="T20" fmla="*/ 2147483646 w 401"/>
              <a:gd name="T21" fmla="*/ 2147483646 h 692"/>
              <a:gd name="T22" fmla="*/ 2147483646 w 401"/>
              <a:gd name="T23" fmla="*/ 2147483646 h 692"/>
              <a:gd name="T24" fmla="*/ 2147483646 w 401"/>
              <a:gd name="T25" fmla="*/ 2147483646 h 692"/>
              <a:gd name="T26" fmla="*/ 2147483646 w 401"/>
              <a:gd name="T27" fmla="*/ 2147483646 h 692"/>
              <a:gd name="T28" fmla="*/ 2147483646 w 401"/>
              <a:gd name="T29" fmla="*/ 2147483646 h 692"/>
              <a:gd name="T30" fmla="*/ 2147483646 w 40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401" h="692">
                <a:moveTo>
                  <a:pt x="0" y="691"/>
                </a:moveTo>
                <a:lnTo>
                  <a:pt x="42" y="684"/>
                </a:lnTo>
                <a:lnTo>
                  <a:pt x="63" y="676"/>
                </a:lnTo>
                <a:lnTo>
                  <a:pt x="85" y="664"/>
                </a:lnTo>
                <a:lnTo>
                  <a:pt x="106" y="649"/>
                </a:lnTo>
                <a:lnTo>
                  <a:pt x="127" y="627"/>
                </a:lnTo>
                <a:lnTo>
                  <a:pt x="147" y="598"/>
                </a:lnTo>
                <a:lnTo>
                  <a:pt x="189" y="519"/>
                </a:lnTo>
                <a:lnTo>
                  <a:pt x="232" y="406"/>
                </a:lnTo>
                <a:lnTo>
                  <a:pt x="274" y="270"/>
                </a:lnTo>
                <a:lnTo>
                  <a:pt x="294" y="202"/>
                </a:lnTo>
                <a:lnTo>
                  <a:pt x="315" y="136"/>
                </a:lnTo>
                <a:lnTo>
                  <a:pt x="336" y="80"/>
                </a:lnTo>
                <a:lnTo>
                  <a:pt x="357" y="37"/>
                </a:lnTo>
                <a:lnTo>
                  <a:pt x="379" y="10"/>
                </a:lnTo>
                <a:lnTo>
                  <a:pt x="40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3" name="Line 19">
            <a:extLst>
              <a:ext uri="{FF2B5EF4-FFF2-40B4-BE49-F238E27FC236}">
                <a16:creationId xmlns:a16="http://schemas.microsoft.com/office/drawing/2014/main" id="{504E26D4-FAE0-4606-ACCC-472EC57F199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970338"/>
            <a:ext cx="20574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4" name="Freeform 20">
            <a:extLst>
              <a:ext uri="{FF2B5EF4-FFF2-40B4-BE49-F238E27FC236}">
                <a16:creationId xmlns:a16="http://schemas.microsoft.com/office/drawing/2014/main" id="{3CC2EBC1-1262-4011-A413-9D0351D0AF03}"/>
              </a:ext>
            </a:extLst>
          </p:cNvPr>
          <p:cNvSpPr>
            <a:spLocks/>
          </p:cNvSpPr>
          <p:nvPr/>
        </p:nvSpPr>
        <p:spPr bwMode="auto">
          <a:xfrm>
            <a:off x="8367714" y="2797175"/>
            <a:ext cx="1462087" cy="1098550"/>
          </a:xfrm>
          <a:custGeom>
            <a:avLst/>
            <a:gdLst>
              <a:gd name="T0" fmla="*/ 2147483646 w 871"/>
              <a:gd name="T1" fmla="*/ 2147483646 h 692"/>
              <a:gd name="T2" fmla="*/ 2147483646 w 871"/>
              <a:gd name="T3" fmla="*/ 2147483646 h 692"/>
              <a:gd name="T4" fmla="*/ 2147483646 w 871"/>
              <a:gd name="T5" fmla="*/ 2147483646 h 692"/>
              <a:gd name="T6" fmla="*/ 2147483646 w 871"/>
              <a:gd name="T7" fmla="*/ 2147483646 h 692"/>
              <a:gd name="T8" fmla="*/ 2147483646 w 871"/>
              <a:gd name="T9" fmla="*/ 2147483646 h 692"/>
              <a:gd name="T10" fmla="*/ 2147483646 w 871"/>
              <a:gd name="T11" fmla="*/ 2147483646 h 692"/>
              <a:gd name="T12" fmla="*/ 2147483646 w 871"/>
              <a:gd name="T13" fmla="*/ 2147483646 h 692"/>
              <a:gd name="T14" fmla="*/ 2147483646 w 871"/>
              <a:gd name="T15" fmla="*/ 2147483646 h 692"/>
              <a:gd name="T16" fmla="*/ 2147483646 w 871"/>
              <a:gd name="T17" fmla="*/ 2147483646 h 692"/>
              <a:gd name="T18" fmla="*/ 2147483646 w 871"/>
              <a:gd name="T19" fmla="*/ 2147483646 h 692"/>
              <a:gd name="T20" fmla="*/ 2147483646 w 871"/>
              <a:gd name="T21" fmla="*/ 2147483646 h 692"/>
              <a:gd name="T22" fmla="*/ 2147483646 w 871"/>
              <a:gd name="T23" fmla="*/ 2147483646 h 692"/>
              <a:gd name="T24" fmla="*/ 2147483646 w 871"/>
              <a:gd name="T25" fmla="*/ 2147483646 h 692"/>
              <a:gd name="T26" fmla="*/ 2147483646 w 871"/>
              <a:gd name="T27" fmla="*/ 2147483646 h 692"/>
              <a:gd name="T28" fmla="*/ 2147483646 w 871"/>
              <a:gd name="T29" fmla="*/ 2147483646 h 692"/>
              <a:gd name="T30" fmla="*/ 0 w 87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871" h="692">
                <a:moveTo>
                  <a:pt x="870" y="691"/>
                </a:moveTo>
                <a:lnTo>
                  <a:pt x="777" y="684"/>
                </a:lnTo>
                <a:lnTo>
                  <a:pt x="733" y="676"/>
                </a:lnTo>
                <a:lnTo>
                  <a:pt x="686" y="664"/>
                </a:lnTo>
                <a:lnTo>
                  <a:pt x="640" y="649"/>
                </a:lnTo>
                <a:lnTo>
                  <a:pt x="596" y="627"/>
                </a:lnTo>
                <a:lnTo>
                  <a:pt x="549" y="598"/>
                </a:lnTo>
                <a:lnTo>
                  <a:pt x="456" y="519"/>
                </a:lnTo>
                <a:lnTo>
                  <a:pt x="365" y="406"/>
                </a:lnTo>
                <a:lnTo>
                  <a:pt x="274" y="270"/>
                </a:lnTo>
                <a:lnTo>
                  <a:pt x="228" y="202"/>
                </a:lnTo>
                <a:lnTo>
                  <a:pt x="182" y="136"/>
                </a:lnTo>
                <a:lnTo>
                  <a:pt x="137" y="80"/>
                </a:lnTo>
                <a:lnTo>
                  <a:pt x="91" y="37"/>
                </a:lnTo>
                <a:lnTo>
                  <a:pt x="44" y="10"/>
                </a:lnTo>
                <a:lnTo>
                  <a:pt x="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5" name="Freeform 21">
            <a:extLst>
              <a:ext uri="{FF2B5EF4-FFF2-40B4-BE49-F238E27FC236}">
                <a16:creationId xmlns:a16="http://schemas.microsoft.com/office/drawing/2014/main" id="{E24ED82D-AC5B-4BB7-B8E7-B230639E7B4D}"/>
              </a:ext>
            </a:extLst>
          </p:cNvPr>
          <p:cNvSpPr>
            <a:spLocks/>
          </p:cNvSpPr>
          <p:nvPr/>
        </p:nvSpPr>
        <p:spPr bwMode="auto">
          <a:xfrm>
            <a:off x="7907338" y="2797175"/>
            <a:ext cx="461962" cy="1098550"/>
          </a:xfrm>
          <a:custGeom>
            <a:avLst/>
            <a:gdLst>
              <a:gd name="T0" fmla="*/ 0 w 291"/>
              <a:gd name="T1" fmla="*/ 2147483646 h 692"/>
              <a:gd name="T2" fmla="*/ 2147483646 w 291"/>
              <a:gd name="T3" fmla="*/ 2147483646 h 692"/>
              <a:gd name="T4" fmla="*/ 2147483646 w 291"/>
              <a:gd name="T5" fmla="*/ 2147483646 h 692"/>
              <a:gd name="T6" fmla="*/ 2147483646 w 291"/>
              <a:gd name="T7" fmla="*/ 2147483646 h 692"/>
              <a:gd name="T8" fmla="*/ 2147483646 w 291"/>
              <a:gd name="T9" fmla="*/ 2147483646 h 692"/>
              <a:gd name="T10" fmla="*/ 2147483646 w 291"/>
              <a:gd name="T11" fmla="*/ 2147483646 h 692"/>
              <a:gd name="T12" fmla="*/ 2147483646 w 291"/>
              <a:gd name="T13" fmla="*/ 2147483646 h 692"/>
              <a:gd name="T14" fmla="*/ 2147483646 w 291"/>
              <a:gd name="T15" fmla="*/ 2147483646 h 692"/>
              <a:gd name="T16" fmla="*/ 2147483646 w 291"/>
              <a:gd name="T17" fmla="*/ 2147483646 h 692"/>
              <a:gd name="T18" fmla="*/ 2147483646 w 291"/>
              <a:gd name="T19" fmla="*/ 2147483646 h 692"/>
              <a:gd name="T20" fmla="*/ 2147483646 w 291"/>
              <a:gd name="T21" fmla="*/ 2147483646 h 692"/>
              <a:gd name="T22" fmla="*/ 2147483646 w 291"/>
              <a:gd name="T23" fmla="*/ 2147483646 h 692"/>
              <a:gd name="T24" fmla="*/ 2147483646 w 291"/>
              <a:gd name="T25" fmla="*/ 2147483646 h 692"/>
              <a:gd name="T26" fmla="*/ 2147483646 w 291"/>
              <a:gd name="T27" fmla="*/ 2147483646 h 692"/>
              <a:gd name="T28" fmla="*/ 2147483646 w 291"/>
              <a:gd name="T29" fmla="*/ 2147483646 h 692"/>
              <a:gd name="T30" fmla="*/ 2147483646 w 291"/>
              <a:gd name="T31" fmla="*/ 0 h 6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91" h="692">
                <a:moveTo>
                  <a:pt x="0" y="691"/>
                </a:moveTo>
                <a:lnTo>
                  <a:pt x="29" y="684"/>
                </a:lnTo>
                <a:lnTo>
                  <a:pt x="44" y="676"/>
                </a:lnTo>
                <a:lnTo>
                  <a:pt x="60" y="664"/>
                </a:lnTo>
                <a:lnTo>
                  <a:pt x="75" y="649"/>
                </a:lnTo>
                <a:lnTo>
                  <a:pt x="90" y="627"/>
                </a:lnTo>
                <a:lnTo>
                  <a:pt x="106" y="598"/>
                </a:lnTo>
                <a:lnTo>
                  <a:pt x="137" y="519"/>
                </a:lnTo>
                <a:lnTo>
                  <a:pt x="168" y="406"/>
                </a:lnTo>
                <a:lnTo>
                  <a:pt x="197" y="270"/>
                </a:lnTo>
                <a:lnTo>
                  <a:pt x="212" y="202"/>
                </a:lnTo>
                <a:lnTo>
                  <a:pt x="228" y="136"/>
                </a:lnTo>
                <a:lnTo>
                  <a:pt x="243" y="80"/>
                </a:lnTo>
                <a:lnTo>
                  <a:pt x="259" y="37"/>
                </a:lnTo>
                <a:lnTo>
                  <a:pt x="274" y="10"/>
                </a:lnTo>
                <a:lnTo>
                  <a:pt x="290" y="0"/>
                </a:lnTo>
              </a:path>
            </a:pathLst>
          </a:custGeom>
          <a:noFill/>
          <a:ln w="25400" cap="rnd" cmpd="sng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6" name="Freeform 22">
            <a:extLst>
              <a:ext uri="{FF2B5EF4-FFF2-40B4-BE49-F238E27FC236}">
                <a16:creationId xmlns:a16="http://schemas.microsoft.com/office/drawing/2014/main" id="{6EABBF26-C098-4DAA-919F-3F57A4502B7E}"/>
              </a:ext>
            </a:extLst>
          </p:cNvPr>
          <p:cNvSpPr>
            <a:spLocks/>
          </p:cNvSpPr>
          <p:nvPr/>
        </p:nvSpPr>
        <p:spPr bwMode="auto">
          <a:xfrm>
            <a:off x="2819400" y="5113338"/>
            <a:ext cx="990600" cy="463550"/>
          </a:xfrm>
          <a:custGeom>
            <a:avLst/>
            <a:gdLst>
              <a:gd name="T0" fmla="*/ 0 w 655"/>
              <a:gd name="T1" fmla="*/ 2147483646 h 292"/>
              <a:gd name="T2" fmla="*/ 2147483646 w 655"/>
              <a:gd name="T3" fmla="*/ 2147483646 h 292"/>
              <a:gd name="T4" fmla="*/ 2147483646 w 655"/>
              <a:gd name="T5" fmla="*/ 0 h 292"/>
              <a:gd name="T6" fmla="*/ 0 w 655"/>
              <a:gd name="T7" fmla="*/ 0 h 292"/>
              <a:gd name="T8" fmla="*/ 0 w 655"/>
              <a:gd name="T9" fmla="*/ 2147483646 h 2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5" h="292">
                <a:moveTo>
                  <a:pt x="0" y="291"/>
                </a:moveTo>
                <a:lnTo>
                  <a:pt x="654" y="291"/>
                </a:lnTo>
                <a:lnTo>
                  <a:pt x="654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7" name="Line 23">
            <a:extLst>
              <a:ext uri="{FF2B5EF4-FFF2-40B4-BE49-F238E27FC236}">
                <a16:creationId xmlns:a16="http://schemas.microsoft.com/office/drawing/2014/main" id="{620F7706-E4BC-4162-AA86-1F951D9DE81E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5122863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8" name="Line 24">
            <a:extLst>
              <a:ext uri="{FF2B5EF4-FFF2-40B4-BE49-F238E27FC236}">
                <a16:creationId xmlns:a16="http://schemas.microsoft.com/office/drawing/2014/main" id="{94918547-400F-4CF8-BEBF-4B61EFC13A5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0" y="5351463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19" name="Freeform 25">
            <a:extLst>
              <a:ext uri="{FF2B5EF4-FFF2-40B4-BE49-F238E27FC236}">
                <a16:creationId xmlns:a16="http://schemas.microsoft.com/office/drawing/2014/main" id="{7A4869A1-9C2D-43B3-8149-04720029EC1E}"/>
              </a:ext>
            </a:extLst>
          </p:cNvPr>
          <p:cNvSpPr>
            <a:spLocks/>
          </p:cNvSpPr>
          <p:nvPr/>
        </p:nvSpPr>
        <p:spPr bwMode="auto">
          <a:xfrm>
            <a:off x="5791200" y="5113338"/>
            <a:ext cx="609600" cy="457200"/>
          </a:xfrm>
          <a:custGeom>
            <a:avLst/>
            <a:gdLst>
              <a:gd name="T0" fmla="*/ 0 w 288"/>
              <a:gd name="T1" fmla="*/ 2147483646 h 292"/>
              <a:gd name="T2" fmla="*/ 2147483646 w 288"/>
              <a:gd name="T3" fmla="*/ 2147483646 h 292"/>
              <a:gd name="T4" fmla="*/ 2147483646 w 288"/>
              <a:gd name="T5" fmla="*/ 0 h 292"/>
              <a:gd name="T6" fmla="*/ 0 w 288"/>
              <a:gd name="T7" fmla="*/ 0 h 292"/>
              <a:gd name="T8" fmla="*/ 0 w 288"/>
              <a:gd name="T9" fmla="*/ 2147483646 h 2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8" h="292">
                <a:moveTo>
                  <a:pt x="0" y="291"/>
                </a:moveTo>
                <a:lnTo>
                  <a:pt x="287" y="291"/>
                </a:lnTo>
                <a:lnTo>
                  <a:pt x="287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0" name="Freeform 26">
            <a:extLst>
              <a:ext uri="{FF2B5EF4-FFF2-40B4-BE49-F238E27FC236}">
                <a16:creationId xmlns:a16="http://schemas.microsoft.com/office/drawing/2014/main" id="{0D32FD4E-C4A7-4FDC-A565-D6AAD4247B6E}"/>
              </a:ext>
            </a:extLst>
          </p:cNvPr>
          <p:cNvSpPr>
            <a:spLocks/>
          </p:cNvSpPr>
          <p:nvPr/>
        </p:nvSpPr>
        <p:spPr bwMode="auto">
          <a:xfrm>
            <a:off x="8229600" y="5113338"/>
            <a:ext cx="762000" cy="457200"/>
          </a:xfrm>
          <a:custGeom>
            <a:avLst/>
            <a:gdLst>
              <a:gd name="T0" fmla="*/ 0 w 653"/>
              <a:gd name="T1" fmla="*/ 2147483646 h 292"/>
              <a:gd name="T2" fmla="*/ 2147483646 w 653"/>
              <a:gd name="T3" fmla="*/ 2147483646 h 292"/>
              <a:gd name="T4" fmla="*/ 2147483646 w 653"/>
              <a:gd name="T5" fmla="*/ 0 h 292"/>
              <a:gd name="T6" fmla="*/ 0 w 653"/>
              <a:gd name="T7" fmla="*/ 0 h 292"/>
              <a:gd name="T8" fmla="*/ 0 w 653"/>
              <a:gd name="T9" fmla="*/ 2147483646 h 2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3" h="292">
                <a:moveTo>
                  <a:pt x="0" y="291"/>
                </a:moveTo>
                <a:lnTo>
                  <a:pt x="652" y="291"/>
                </a:lnTo>
                <a:lnTo>
                  <a:pt x="652" y="0"/>
                </a:lnTo>
                <a:lnTo>
                  <a:pt x="0" y="0"/>
                </a:lnTo>
                <a:lnTo>
                  <a:pt x="0" y="291"/>
                </a:lnTo>
              </a:path>
            </a:pathLst>
          </a:custGeom>
          <a:noFill/>
          <a:ln w="28575" cap="rnd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1" name="Line 27">
            <a:extLst>
              <a:ext uri="{FF2B5EF4-FFF2-40B4-BE49-F238E27FC236}">
                <a16:creationId xmlns:a16="http://schemas.microsoft.com/office/drawing/2014/main" id="{1E99E555-9317-4C5B-956E-35EB5006DEE9}"/>
              </a:ext>
            </a:extLst>
          </p:cNvPr>
          <p:cNvSpPr>
            <a:spLocks noChangeShapeType="1"/>
          </p:cNvSpPr>
          <p:nvPr/>
        </p:nvSpPr>
        <p:spPr bwMode="auto">
          <a:xfrm>
            <a:off x="8458200" y="5105400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2" name="Line 28">
            <a:extLst>
              <a:ext uri="{FF2B5EF4-FFF2-40B4-BE49-F238E27FC236}">
                <a16:creationId xmlns:a16="http://schemas.microsoft.com/office/drawing/2014/main" id="{49F7F737-FD47-48E0-97B3-432010686DB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5351463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3" name="Line 29">
            <a:extLst>
              <a:ext uri="{FF2B5EF4-FFF2-40B4-BE49-F238E27FC236}">
                <a16:creationId xmlns:a16="http://schemas.microsoft.com/office/drawing/2014/main" id="{B657789F-F2AF-4EAA-960D-ED6FA2BA1DB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9248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4" name="Line 30">
            <a:extLst>
              <a:ext uri="{FF2B5EF4-FFF2-40B4-BE49-F238E27FC236}">
                <a16:creationId xmlns:a16="http://schemas.microsoft.com/office/drawing/2014/main" id="{F6CAEBA2-9A36-4AD1-883B-ACE9118ED83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1600" y="5334000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5" name="Line 31">
            <a:extLst>
              <a:ext uri="{FF2B5EF4-FFF2-40B4-BE49-F238E27FC236}">
                <a16:creationId xmlns:a16="http://schemas.microsoft.com/office/drawing/2014/main" id="{25324DD5-D488-4A45-A213-D23C41B169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400800" y="5341938"/>
            <a:ext cx="60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6" name="Line 32">
            <a:extLst>
              <a:ext uri="{FF2B5EF4-FFF2-40B4-BE49-F238E27FC236}">
                <a16:creationId xmlns:a16="http://schemas.microsoft.com/office/drawing/2014/main" id="{3EE497E4-E880-4867-B20E-46000AE06E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991600" y="5334000"/>
            <a:ext cx="8382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7" name="Line 33">
            <a:extLst>
              <a:ext uri="{FF2B5EF4-FFF2-40B4-BE49-F238E27FC236}">
                <a16:creationId xmlns:a16="http://schemas.microsoft.com/office/drawing/2014/main" id="{2372ACBC-BC33-4680-94D3-2445852DEB2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924800" y="5341938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8" name="Line 34">
            <a:extLst>
              <a:ext uri="{FF2B5EF4-FFF2-40B4-BE49-F238E27FC236}">
                <a16:creationId xmlns:a16="http://schemas.microsoft.com/office/drawing/2014/main" id="{4484D438-3085-4E35-A30E-B94F5D4A866A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5113338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29" name="Line 35">
            <a:extLst>
              <a:ext uri="{FF2B5EF4-FFF2-40B4-BE49-F238E27FC236}">
                <a16:creationId xmlns:a16="http://schemas.microsoft.com/office/drawing/2014/main" id="{86D898CE-FAA4-443A-8C96-60AF8C725048}"/>
              </a:ext>
            </a:extLst>
          </p:cNvPr>
          <p:cNvSpPr>
            <a:spLocks noChangeShapeType="1"/>
          </p:cNvSpPr>
          <p:nvPr/>
        </p:nvSpPr>
        <p:spPr bwMode="auto">
          <a:xfrm>
            <a:off x="8991600" y="3513138"/>
            <a:ext cx="0" cy="45720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0" name="Line 36">
            <a:extLst>
              <a:ext uri="{FF2B5EF4-FFF2-40B4-BE49-F238E27FC236}">
                <a16:creationId xmlns:a16="http://schemas.microsoft.com/office/drawing/2014/main" id="{25FCF2B4-2CC5-46A4-9CA5-C1EE56BD304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8298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1" name="Line 37">
            <a:extLst>
              <a:ext uri="{FF2B5EF4-FFF2-40B4-BE49-F238E27FC236}">
                <a16:creationId xmlns:a16="http://schemas.microsoft.com/office/drawing/2014/main" id="{667A027F-D14A-4FBC-AC10-C8157F92A64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0104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2" name="Line 38">
            <a:extLst>
              <a:ext uri="{FF2B5EF4-FFF2-40B4-BE49-F238E27FC236}">
                <a16:creationId xmlns:a16="http://schemas.microsoft.com/office/drawing/2014/main" id="{4DB72982-71DD-40CF-A182-30C4B88C283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81600" y="5189538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3" name="Line 39">
            <a:extLst>
              <a:ext uri="{FF2B5EF4-FFF2-40B4-BE49-F238E27FC236}">
                <a16:creationId xmlns:a16="http://schemas.microsoft.com/office/drawing/2014/main" id="{2BF6ACED-C1D1-47CC-8E74-94DBEFE65B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14800" y="5199063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4" name="Line 40">
            <a:extLst>
              <a:ext uri="{FF2B5EF4-FFF2-40B4-BE49-F238E27FC236}">
                <a16:creationId xmlns:a16="http://schemas.microsoft.com/office/drawing/2014/main" id="{40B3D1CE-F1DA-46E6-949B-B72C6CC5421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209800" y="5199063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5" name="Line 42">
            <a:extLst>
              <a:ext uri="{FF2B5EF4-FFF2-40B4-BE49-F238E27FC236}">
                <a16:creationId xmlns:a16="http://schemas.microsoft.com/office/drawing/2014/main" id="{E06275C5-2CF5-46EC-B021-88E35EB46004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1" y="3970338"/>
            <a:ext cx="1939925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6" name="Line 43">
            <a:extLst>
              <a:ext uri="{FF2B5EF4-FFF2-40B4-BE49-F238E27FC236}">
                <a16:creationId xmlns:a16="http://schemas.microsoft.com/office/drawing/2014/main" id="{1C1A41B2-6AF0-4BC4-9BB9-22C2D5F55C10}"/>
              </a:ext>
            </a:extLst>
          </p:cNvPr>
          <p:cNvSpPr>
            <a:spLocks noChangeShapeType="1"/>
          </p:cNvSpPr>
          <p:nvPr/>
        </p:nvSpPr>
        <p:spPr bwMode="auto">
          <a:xfrm>
            <a:off x="7772400" y="3970338"/>
            <a:ext cx="20574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037" name="Text Box 52">
            <a:extLst>
              <a:ext uri="{FF2B5EF4-FFF2-40B4-BE49-F238E27FC236}">
                <a16:creationId xmlns:a16="http://schemas.microsoft.com/office/drawing/2014/main" id="{B1E50A29-672E-4CC2-9D97-3F868BBC9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CF0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Q1</a:t>
            </a:r>
          </a:p>
        </p:txBody>
      </p:sp>
      <p:sp>
        <p:nvSpPr>
          <p:cNvPr id="85038" name="Text Box 53">
            <a:extLst>
              <a:ext uri="{FF2B5EF4-FFF2-40B4-BE49-F238E27FC236}">
                <a16:creationId xmlns:a16="http://schemas.microsoft.com/office/drawing/2014/main" id="{0493A135-7982-4FBB-8B99-20E221D7F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Q2</a:t>
            </a:r>
          </a:p>
        </p:txBody>
      </p:sp>
      <p:sp>
        <p:nvSpPr>
          <p:cNvPr id="85039" name="Text Box 54">
            <a:extLst>
              <a:ext uri="{FF2B5EF4-FFF2-40B4-BE49-F238E27FC236}">
                <a16:creationId xmlns:a16="http://schemas.microsoft.com/office/drawing/2014/main" id="{65D3F64A-29A9-48C9-B959-6C76B2B4B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E4A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Q3</a:t>
            </a:r>
          </a:p>
        </p:txBody>
      </p:sp>
      <p:sp>
        <p:nvSpPr>
          <p:cNvPr id="85040" name="Text Box 55">
            <a:extLst>
              <a:ext uri="{FF2B5EF4-FFF2-40B4-BE49-F238E27FC236}">
                <a16:creationId xmlns:a16="http://schemas.microsoft.com/office/drawing/2014/main" id="{3F364DDE-0FBB-4E08-AC0E-2F181A555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CF0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Q1</a:t>
            </a:r>
          </a:p>
        </p:txBody>
      </p:sp>
      <p:sp>
        <p:nvSpPr>
          <p:cNvPr id="85041" name="Text Box 56">
            <a:extLst>
              <a:ext uri="{FF2B5EF4-FFF2-40B4-BE49-F238E27FC236}">
                <a16:creationId xmlns:a16="http://schemas.microsoft.com/office/drawing/2014/main" id="{BA5774C2-CDBA-4FA9-86BA-EB7E69710C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Q2</a:t>
            </a:r>
          </a:p>
        </p:txBody>
      </p:sp>
      <p:sp>
        <p:nvSpPr>
          <p:cNvPr id="85042" name="Text Box 57">
            <a:extLst>
              <a:ext uri="{FF2B5EF4-FFF2-40B4-BE49-F238E27FC236}">
                <a16:creationId xmlns:a16="http://schemas.microsoft.com/office/drawing/2014/main" id="{0D76C19C-26AB-4002-A534-9DB4485C39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41989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E4A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Q3</a:t>
            </a:r>
          </a:p>
        </p:txBody>
      </p:sp>
      <p:sp>
        <p:nvSpPr>
          <p:cNvPr id="85043" name="Text Box 58">
            <a:extLst>
              <a:ext uri="{FF2B5EF4-FFF2-40B4-BE49-F238E27FC236}">
                <a16:creationId xmlns:a16="http://schemas.microsoft.com/office/drawing/2014/main" id="{85ADA6EE-3427-4000-8F2B-F4C9FAF98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41227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CF0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Q1</a:t>
            </a:r>
          </a:p>
        </p:txBody>
      </p:sp>
      <p:sp>
        <p:nvSpPr>
          <p:cNvPr id="85044" name="Text Box 59">
            <a:extLst>
              <a:ext uri="{FF2B5EF4-FFF2-40B4-BE49-F238E27FC236}">
                <a16:creationId xmlns:a16="http://schemas.microsoft.com/office/drawing/2014/main" id="{CF80632A-6C39-449C-8879-07D229810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41227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Q2</a:t>
            </a:r>
          </a:p>
        </p:txBody>
      </p:sp>
      <p:sp>
        <p:nvSpPr>
          <p:cNvPr id="85045" name="Text Box 60">
            <a:extLst>
              <a:ext uri="{FF2B5EF4-FFF2-40B4-BE49-F238E27FC236}">
                <a16:creationId xmlns:a16="http://schemas.microsoft.com/office/drawing/2014/main" id="{ED9BE7B0-EF3C-489F-B437-93B876D81B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9200" y="4122739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E4A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Q3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Footer Placeholder 3">
            <a:extLst>
              <a:ext uri="{FF2B5EF4-FFF2-40B4-BE49-F238E27FC236}">
                <a16:creationId xmlns:a16="http://schemas.microsoft.com/office/drawing/2014/main" id="{08A935F8-0311-43B7-B7C8-ABAB7F82FA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6019" name="Slide Number Placeholder 4">
            <a:extLst>
              <a:ext uri="{FF2B5EF4-FFF2-40B4-BE49-F238E27FC236}">
                <a16:creationId xmlns:a16="http://schemas.microsoft.com/office/drawing/2014/main" id="{1D3C768C-A198-4FDB-A091-9653261405E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B7F32AEA-85BD-4103-97FA-A8D8EF9DA98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6020" name="Line 13">
            <a:extLst>
              <a:ext uri="{FF2B5EF4-FFF2-40B4-BE49-F238E27FC236}">
                <a16:creationId xmlns:a16="http://schemas.microsoft.com/office/drawing/2014/main" id="{59E597EE-86CE-4C7C-BAC0-3A5B607B19F3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3048000"/>
            <a:ext cx="0" cy="1905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21" name="Rectangle 3">
            <a:extLst>
              <a:ext uri="{FF2B5EF4-FFF2-40B4-BE49-F238E27FC236}">
                <a16:creationId xmlns:a16="http://schemas.microsoft.com/office/drawing/2014/main" id="{CE4A36B3-EB0D-4137-B012-9F745D6B09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Measures of Variation</a:t>
            </a:r>
          </a:p>
        </p:txBody>
      </p:sp>
      <p:sp>
        <p:nvSpPr>
          <p:cNvPr id="86022" name="Line 4">
            <a:extLst>
              <a:ext uri="{FF2B5EF4-FFF2-40B4-BE49-F238E27FC236}">
                <a16:creationId xmlns:a16="http://schemas.microsoft.com/office/drawing/2014/main" id="{29D16164-3BFA-4D32-8038-11585726CE89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0" y="3886200"/>
            <a:ext cx="427038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23" name="Line 5">
            <a:extLst>
              <a:ext uri="{FF2B5EF4-FFF2-40B4-BE49-F238E27FC236}">
                <a16:creationId xmlns:a16="http://schemas.microsoft.com/office/drawing/2014/main" id="{7C5BA3AF-9CCB-49F6-AF8E-A3B1AF4313E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2362200"/>
            <a:ext cx="7086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24" name="Line 6">
            <a:extLst>
              <a:ext uri="{FF2B5EF4-FFF2-40B4-BE49-F238E27FC236}">
                <a16:creationId xmlns:a16="http://schemas.microsoft.com/office/drawing/2014/main" id="{B8D7DDA0-D23D-4A3F-9231-99BD9C0164EB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1000" y="2362200"/>
            <a:ext cx="0" cy="4000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25" name="Line 7">
            <a:extLst>
              <a:ext uri="{FF2B5EF4-FFF2-40B4-BE49-F238E27FC236}">
                <a16:creationId xmlns:a16="http://schemas.microsoft.com/office/drawing/2014/main" id="{69C5ED09-135D-4DB6-9F39-01994A22B59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2057400"/>
            <a:ext cx="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26" name="Rectangle 9">
            <a:extLst>
              <a:ext uri="{FF2B5EF4-FFF2-40B4-BE49-F238E27FC236}">
                <a16:creationId xmlns:a16="http://schemas.microsoft.com/office/drawing/2014/main" id="{9DE907F1-1CCF-4429-B6F4-F2944516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676401"/>
            <a:ext cx="1752600" cy="466725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Variation</a:t>
            </a:r>
          </a:p>
        </p:txBody>
      </p:sp>
      <p:sp>
        <p:nvSpPr>
          <p:cNvPr id="86027" name="Rectangle 10">
            <a:extLst>
              <a:ext uri="{FF2B5EF4-FFF2-40B4-BE49-F238E27FC236}">
                <a16:creationId xmlns:a16="http://schemas.microsoft.com/office/drawing/2014/main" id="{808FFBE7-BC71-4B57-AC42-F8A328789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2667000"/>
            <a:ext cx="1371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Variance</a:t>
            </a:r>
          </a:p>
        </p:txBody>
      </p:sp>
      <p:sp>
        <p:nvSpPr>
          <p:cNvPr id="86028" name="Rectangle 11">
            <a:extLst>
              <a:ext uri="{FF2B5EF4-FFF2-40B4-BE49-F238E27FC236}">
                <a16:creationId xmlns:a16="http://schemas.microsoft.com/office/drawing/2014/main" id="{BF72001C-6F15-42AB-B1FE-74BA546F32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668588"/>
            <a:ext cx="2514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Standard Deviation</a:t>
            </a:r>
          </a:p>
        </p:txBody>
      </p:sp>
      <p:sp>
        <p:nvSpPr>
          <p:cNvPr id="86029" name="Line 14">
            <a:extLst>
              <a:ext uri="{FF2B5EF4-FFF2-40B4-BE49-F238E27FC236}">
                <a16:creationId xmlns:a16="http://schemas.microsoft.com/office/drawing/2014/main" id="{E191C513-8137-46DB-BFE7-052CF11BD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1" y="3886200"/>
            <a:ext cx="3222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30" name="Rectangle 15">
            <a:extLst>
              <a:ext uri="{FF2B5EF4-FFF2-40B4-BE49-F238E27FC236}">
                <a16:creationId xmlns:a16="http://schemas.microsoft.com/office/drawing/2014/main" id="{88EC3B8C-D3B0-4459-B229-8F622C65B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505201"/>
            <a:ext cx="1524000" cy="6406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</a:t>
            </a:r>
          </a:p>
          <a:p>
            <a:pPr marL="0" marR="0" lvl="0" indent="0" algn="l" defTabSz="914400" rtl="0" eaLnBrk="1" fontAlgn="auto" latinLnBrk="0" hangingPunct="1">
              <a:lnSpc>
                <a:spcPct val="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Variance</a:t>
            </a:r>
          </a:p>
        </p:txBody>
      </p:sp>
      <p:sp>
        <p:nvSpPr>
          <p:cNvPr id="86031" name="Line 16">
            <a:extLst>
              <a:ext uri="{FF2B5EF4-FFF2-40B4-BE49-F238E27FC236}">
                <a16:creationId xmlns:a16="http://schemas.microsoft.com/office/drawing/2014/main" id="{493C4032-904E-434A-A7DE-FB9BFEF53D4B}"/>
              </a:ext>
            </a:extLst>
          </p:cNvPr>
          <p:cNvSpPr>
            <a:spLocks noChangeShapeType="1"/>
          </p:cNvSpPr>
          <p:nvPr/>
        </p:nvSpPr>
        <p:spPr bwMode="auto">
          <a:xfrm>
            <a:off x="3962401" y="4953000"/>
            <a:ext cx="238125" cy="15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32" name="Rectangle 17">
            <a:extLst>
              <a:ext uri="{FF2B5EF4-FFF2-40B4-BE49-F238E27FC236}">
                <a16:creationId xmlns:a16="http://schemas.microsoft.com/office/drawing/2014/main" id="{BCFCF722-4606-4949-A847-1D0510475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4572001"/>
            <a:ext cx="1524000" cy="6406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 </a:t>
            </a:r>
          </a:p>
          <a:p>
            <a:pPr marL="0" marR="0" lvl="0" indent="0" algn="l" defTabSz="914400" rtl="0" eaLnBrk="1" fontAlgn="auto" latinLnBrk="0" hangingPunct="1">
              <a:lnSpc>
                <a:spcPct val="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Variance</a:t>
            </a:r>
          </a:p>
        </p:txBody>
      </p:sp>
      <p:sp>
        <p:nvSpPr>
          <p:cNvPr id="86033" name="Line 18">
            <a:extLst>
              <a:ext uri="{FF2B5EF4-FFF2-40B4-BE49-F238E27FC236}">
                <a16:creationId xmlns:a16="http://schemas.microsoft.com/office/drawing/2014/main" id="{53260430-EE20-4697-9830-D2246FC8B5C3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3065464"/>
            <a:ext cx="0" cy="18875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34" name="Line 19">
            <a:extLst>
              <a:ext uri="{FF2B5EF4-FFF2-40B4-BE49-F238E27FC236}">
                <a16:creationId xmlns:a16="http://schemas.microsoft.com/office/drawing/2014/main" id="{512298F8-2FAE-44F4-A22F-FE8FE06E0D05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953000"/>
            <a:ext cx="4191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35" name="Rectangle 20">
            <a:extLst>
              <a:ext uri="{FF2B5EF4-FFF2-40B4-BE49-F238E27FC236}">
                <a16:creationId xmlns:a16="http://schemas.microsoft.com/office/drawing/2014/main" id="{E239E3EC-1A0A-436F-99D3-24C540014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3429001"/>
            <a:ext cx="1600200" cy="940707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</a:t>
            </a:r>
          </a:p>
          <a:p>
            <a:pPr marL="0" marR="0" lvl="0" indent="0" algn="l" defTabSz="914400" rtl="0" eaLnBrk="1" fontAlgn="auto" latinLnBrk="0" hangingPunct="1">
              <a:lnSpc>
                <a:spcPct val="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Standard</a:t>
            </a:r>
          </a:p>
          <a:p>
            <a:pPr marL="0" marR="0" lvl="0" indent="0" algn="l" defTabSz="914400" rtl="0" eaLnBrk="1" fontAlgn="auto" latinLnBrk="0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Deviation</a:t>
            </a:r>
          </a:p>
        </p:txBody>
      </p:sp>
      <p:sp>
        <p:nvSpPr>
          <p:cNvPr id="86036" name="Rectangle 21">
            <a:extLst>
              <a:ext uri="{FF2B5EF4-FFF2-40B4-BE49-F238E27FC236}">
                <a16:creationId xmlns:a16="http://schemas.microsoft.com/office/drawing/2014/main" id="{763A3413-BA0F-4D58-8C81-8DF4EA8F8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1" y="4648201"/>
            <a:ext cx="1520825" cy="940707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 </a:t>
            </a:r>
          </a:p>
          <a:p>
            <a:pPr marL="0" marR="0" lvl="0" indent="0" algn="l" defTabSz="914400" rtl="0" eaLnBrk="1" fontAlgn="auto" latinLnBrk="0" hangingPunct="1">
              <a:lnSpc>
                <a:spcPct val="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Standard </a:t>
            </a:r>
          </a:p>
          <a:p>
            <a:pPr marL="0" marR="0" lvl="0" indent="0" algn="l" defTabSz="914400" rtl="0" eaLnBrk="1" fontAlgn="auto" latinLnBrk="0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Deviation</a:t>
            </a:r>
          </a:p>
        </p:txBody>
      </p:sp>
      <p:sp>
        <p:nvSpPr>
          <p:cNvPr id="86037" name="Line 22">
            <a:extLst>
              <a:ext uri="{FF2B5EF4-FFF2-40B4-BE49-F238E27FC236}">
                <a16:creationId xmlns:a16="http://schemas.microsoft.com/office/drawing/2014/main" id="{5BEDC45A-8DC6-44EE-95D4-4D377B7CD3D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23622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038" name="Rectangle 23">
            <a:extLst>
              <a:ext uri="{FF2B5EF4-FFF2-40B4-BE49-F238E27FC236}">
                <a16:creationId xmlns:a16="http://schemas.microsoft.com/office/drawing/2014/main" id="{D738F7D6-7272-4C22-A5F5-EB34B7E5EE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1" y="2667000"/>
            <a:ext cx="1216025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Footer Placeholder 2">
            <a:extLst>
              <a:ext uri="{FF2B5EF4-FFF2-40B4-BE49-F238E27FC236}">
                <a16:creationId xmlns:a16="http://schemas.microsoft.com/office/drawing/2014/main" id="{E91B7EAF-4138-4A3C-8F5E-664E1CA26A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7043" name="Slide Number Placeholder 3">
            <a:extLst>
              <a:ext uri="{FF2B5EF4-FFF2-40B4-BE49-F238E27FC236}">
                <a16:creationId xmlns:a16="http://schemas.microsoft.com/office/drawing/2014/main" id="{87C728D3-595B-46BF-8AB0-FBD890EFF28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81A6D70E-A2DF-415F-8C25-0C44A150D55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7044" name="Rectangle 2">
            <a:extLst>
              <a:ext uri="{FF2B5EF4-FFF2-40B4-BE49-F238E27FC236}">
                <a16:creationId xmlns:a16="http://schemas.microsoft.com/office/drawing/2014/main" id="{A142BE9E-45EE-4EAA-AEB5-622CDC39029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514600" y="1752600"/>
            <a:ext cx="7086600" cy="4495800"/>
          </a:xfr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/>
          <a:lstStyle/>
          <a:p>
            <a:pPr marL="342900" indent="-342900"/>
            <a:r>
              <a:rPr lang="en-US" altLang="en-US"/>
              <a:t>Measures of variation give information on the </a:t>
            </a:r>
            <a:r>
              <a:rPr lang="en-US" altLang="en-US" b="1">
                <a:solidFill>
                  <a:schemeClr val="folHlink"/>
                </a:solidFill>
              </a:rPr>
              <a:t>spread </a:t>
            </a:r>
            <a:r>
              <a:rPr lang="en-US" altLang="en-US"/>
              <a:t>or</a:t>
            </a:r>
            <a:r>
              <a:rPr lang="en-US" altLang="en-US" b="1">
                <a:solidFill>
                  <a:schemeClr val="folHlink"/>
                </a:solidFill>
              </a:rPr>
              <a:t> variability</a:t>
            </a:r>
            <a:r>
              <a:rPr lang="en-US" altLang="en-US"/>
              <a:t> of the data values.</a:t>
            </a:r>
            <a:br>
              <a:rPr lang="en-US" altLang="en-US"/>
            </a:br>
            <a:endParaRPr lang="en-US" altLang="en-US"/>
          </a:p>
        </p:txBody>
      </p:sp>
      <p:pic>
        <p:nvPicPr>
          <p:cNvPr id="87045" name="Picture 3">
            <a:extLst>
              <a:ext uri="{FF2B5EF4-FFF2-40B4-BE49-F238E27FC236}">
                <a16:creationId xmlns:a16="http://schemas.microsoft.com/office/drawing/2014/main" id="{628F3AA3-621B-45A0-8D36-58BF985001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667000"/>
            <a:ext cx="441960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00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6" name="Rectangle 4">
            <a:extLst>
              <a:ext uri="{FF2B5EF4-FFF2-40B4-BE49-F238E27FC236}">
                <a16:creationId xmlns:a16="http://schemas.microsoft.com/office/drawing/2014/main" id="{9D6D8AD2-1428-4D5F-A9D5-8B9272DAF4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71800" y="629166"/>
            <a:ext cx="6477000" cy="762000"/>
          </a:xfrm>
        </p:spPr>
        <p:txBody>
          <a:bodyPr/>
          <a:lstStyle/>
          <a:p>
            <a:r>
              <a:rPr lang="en-US" altLang="en-US" dirty="0"/>
              <a:t> Variation</a:t>
            </a:r>
          </a:p>
        </p:txBody>
      </p:sp>
      <p:sp>
        <p:nvSpPr>
          <p:cNvPr id="87047" name="Text Box 5">
            <a:extLst>
              <a:ext uri="{FF2B5EF4-FFF2-40B4-BE49-F238E27FC236}">
                <a16:creationId xmlns:a16="http://schemas.microsoft.com/office/drawing/2014/main" id="{BF2DE3FD-3464-415D-A6D2-206B42AC6E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5410200"/>
            <a:ext cx="2362200" cy="727828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Same center, </a:t>
            </a:r>
          </a:p>
          <a:p>
            <a:pPr marL="0" marR="0" lvl="0" indent="0" algn="ctr" defTabSz="914400" rtl="0" eaLnBrk="1" fontAlgn="auto" latinLnBrk="0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different variation</a:t>
            </a: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7CE9F0C-DF7C-480D-879D-78B4A7520B6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639F6A7-CB4D-4F33-9F98-8C453B1BE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5FB63F1-5098-4E1B-A47D-A0ABCAA8F1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oter Placeholder 3">
            <a:extLst>
              <a:ext uri="{FF2B5EF4-FFF2-40B4-BE49-F238E27FC236}">
                <a16:creationId xmlns:a16="http://schemas.microsoft.com/office/drawing/2014/main" id="{EE439347-41B2-4778-B07C-8214BD40C2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8067" name="Slide Number Placeholder 4">
            <a:extLst>
              <a:ext uri="{FF2B5EF4-FFF2-40B4-BE49-F238E27FC236}">
                <a16:creationId xmlns:a16="http://schemas.microsoft.com/office/drawing/2014/main" id="{B7AA7632-EDEB-4E09-867E-5956DD4E88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785158E9-D201-4A37-9E60-81CE7C3B004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68" name="Rectangle 4101">
            <a:extLst>
              <a:ext uri="{FF2B5EF4-FFF2-40B4-BE49-F238E27FC236}">
                <a16:creationId xmlns:a16="http://schemas.microsoft.com/office/drawing/2014/main" id="{A2796B23-A080-4D60-91C0-1466740E39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Range</a:t>
            </a:r>
          </a:p>
        </p:txBody>
      </p:sp>
      <p:sp>
        <p:nvSpPr>
          <p:cNvPr id="88069" name="Rectangle 4102">
            <a:extLst>
              <a:ext uri="{FF2B5EF4-FFF2-40B4-BE49-F238E27FC236}">
                <a16:creationId xmlns:a16="http://schemas.microsoft.com/office/drawing/2014/main" id="{1CD0FEFF-47E4-4A6A-BF78-A39B4C9A4B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Simplest measure of variation</a:t>
            </a:r>
          </a:p>
          <a:p>
            <a:pPr eaLnBrk="1" hangingPunct="1"/>
            <a:r>
              <a:rPr lang="en-US" altLang="en-US"/>
              <a:t>Difference between the largest and the smallest observations:</a:t>
            </a:r>
          </a:p>
          <a:p>
            <a:pPr eaLnBrk="1" hangingPunct="1"/>
            <a:endParaRPr lang="en-US" altLang="en-US"/>
          </a:p>
          <a:p>
            <a:pPr eaLnBrk="1" hangingPunct="1">
              <a:lnSpc>
                <a:spcPct val="110000"/>
              </a:lnSpc>
            </a:pPr>
            <a:endParaRPr lang="en-US" altLang="en-US"/>
          </a:p>
        </p:txBody>
      </p:sp>
      <p:sp>
        <p:nvSpPr>
          <p:cNvPr id="88070" name="Rectangle 4125">
            <a:extLst>
              <a:ext uri="{FF2B5EF4-FFF2-40B4-BE49-F238E27FC236}">
                <a16:creationId xmlns:a16="http://schemas.microsoft.com/office/drawing/2014/main" id="{33595F40-DD98-47E8-BC9A-3685444729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3124201"/>
            <a:ext cx="5105400" cy="9048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 = x</a:t>
            </a:r>
            <a:r>
              <a:rPr kumimoji="0" lang="en-US" altLang="en-US" sz="2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maximum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–  x</a:t>
            </a:r>
            <a:r>
              <a:rPr kumimoji="0" lang="en-US" altLang="en-US" sz="2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minimum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1" name="Line 4126">
            <a:extLst>
              <a:ext uri="{FF2B5EF4-FFF2-40B4-BE49-F238E27FC236}">
                <a16:creationId xmlns:a16="http://schemas.microsoft.com/office/drawing/2014/main" id="{E295414C-73F6-4C7A-A729-70287F626F55}"/>
              </a:ext>
            </a:extLst>
          </p:cNvPr>
          <p:cNvSpPr>
            <a:spLocks noChangeShapeType="1"/>
          </p:cNvSpPr>
          <p:nvPr/>
        </p:nvSpPr>
        <p:spPr bwMode="auto">
          <a:xfrm>
            <a:off x="3673476" y="5029200"/>
            <a:ext cx="3355975" cy="1588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072" name="Oval 4127">
            <a:extLst>
              <a:ext uri="{FF2B5EF4-FFF2-40B4-BE49-F238E27FC236}">
                <a16:creationId xmlns:a16="http://schemas.microsoft.com/office/drawing/2014/main" id="{8DAEEBA3-3994-444C-B026-000901875E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3" name="Oval 4128">
            <a:extLst>
              <a:ext uri="{FF2B5EF4-FFF2-40B4-BE49-F238E27FC236}">
                <a16:creationId xmlns:a16="http://schemas.microsoft.com/office/drawing/2014/main" id="{77ABE3CE-C59A-47FB-8627-77706136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6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4" name="Oval 4129">
            <a:extLst>
              <a:ext uri="{FF2B5EF4-FFF2-40B4-BE49-F238E27FC236}">
                <a16:creationId xmlns:a16="http://schemas.microsoft.com/office/drawing/2014/main" id="{1B5D6EBB-81DD-4D79-BAAE-E125F1B4EB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5" name="Oval 4130">
            <a:extLst>
              <a:ext uri="{FF2B5EF4-FFF2-40B4-BE49-F238E27FC236}">
                <a16:creationId xmlns:a16="http://schemas.microsoft.com/office/drawing/2014/main" id="{ED821B6F-7E41-40C2-8676-87F3625D4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26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6" name="Oval 4131">
            <a:extLst>
              <a:ext uri="{FF2B5EF4-FFF2-40B4-BE49-F238E27FC236}">
                <a16:creationId xmlns:a16="http://schemas.microsoft.com/office/drawing/2014/main" id="{FBAD47ED-30D0-433C-96BA-25C952AC2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7" name="Oval 4132">
            <a:extLst>
              <a:ext uri="{FF2B5EF4-FFF2-40B4-BE49-F238E27FC236}">
                <a16:creationId xmlns:a16="http://schemas.microsoft.com/office/drawing/2014/main" id="{FF88560C-11F1-4627-A6D3-07C35EC17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8" name="Oval 4133">
            <a:extLst>
              <a:ext uri="{FF2B5EF4-FFF2-40B4-BE49-F238E27FC236}">
                <a16:creationId xmlns:a16="http://schemas.microsoft.com/office/drawing/2014/main" id="{DD1B40E7-02DA-4628-BC72-CBDE9DFE1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79" name="Oval 4134">
            <a:extLst>
              <a:ext uri="{FF2B5EF4-FFF2-40B4-BE49-F238E27FC236}">
                <a16:creationId xmlns:a16="http://schemas.microsoft.com/office/drawing/2014/main" id="{BA4CA39A-E170-470D-9845-0DAC942939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3434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80" name="Oval 4135">
            <a:extLst>
              <a:ext uri="{FF2B5EF4-FFF2-40B4-BE49-F238E27FC236}">
                <a16:creationId xmlns:a16="http://schemas.microsoft.com/office/drawing/2014/main" id="{44C683DB-F645-4E29-9652-47EA0F773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81" name="Line 4136">
            <a:extLst>
              <a:ext uri="{FF2B5EF4-FFF2-40B4-BE49-F238E27FC236}">
                <a16:creationId xmlns:a16="http://schemas.microsoft.com/office/drawing/2014/main" id="{82355232-E397-4607-88F7-1A3FE36478E4}"/>
              </a:ext>
            </a:extLst>
          </p:cNvPr>
          <p:cNvSpPr>
            <a:spLocks noChangeShapeType="1"/>
          </p:cNvSpPr>
          <p:nvPr/>
        </p:nvSpPr>
        <p:spPr bwMode="auto">
          <a:xfrm>
            <a:off x="6873876" y="5029200"/>
            <a:ext cx="1298575" cy="1588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082" name="Oval 4137">
            <a:extLst>
              <a:ext uri="{FF2B5EF4-FFF2-40B4-BE49-F238E27FC236}">
                <a16:creationId xmlns:a16="http://schemas.microsoft.com/office/drawing/2014/main" id="{90474513-4CF1-4AF9-8A07-D2E14CA96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83" name="Oval 4138">
            <a:extLst>
              <a:ext uri="{FF2B5EF4-FFF2-40B4-BE49-F238E27FC236}">
                <a16:creationId xmlns:a16="http://schemas.microsoft.com/office/drawing/2014/main" id="{DECC241A-995C-4464-B0B6-565EF3A77D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45720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84" name="Oval 4139">
            <a:extLst>
              <a:ext uri="{FF2B5EF4-FFF2-40B4-BE49-F238E27FC236}">
                <a16:creationId xmlns:a16="http://schemas.microsoft.com/office/drawing/2014/main" id="{A6430C22-20F8-4B63-A1CA-1E7C687BED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85" name="Oval 4140">
            <a:extLst>
              <a:ext uri="{FF2B5EF4-FFF2-40B4-BE49-F238E27FC236}">
                <a16:creationId xmlns:a16="http://schemas.microsoft.com/office/drawing/2014/main" id="{1DA0F434-9131-47B7-80C0-3E7B6F3933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4800600"/>
            <a:ext cx="228600" cy="2286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8086" name="Rectangle 4141">
            <a:extLst>
              <a:ext uri="{FF2B5EF4-FFF2-40B4-BE49-F238E27FC236}">
                <a16:creationId xmlns:a16="http://schemas.microsoft.com/office/drawing/2014/main" id="{AAF22525-4B30-4314-A956-6BF2C3AC93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1" y="5105400"/>
            <a:ext cx="5648325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0   1   2   3   4   5   6   7   8   9   10   11   12   13   14   </a:t>
            </a:r>
          </a:p>
        </p:txBody>
      </p:sp>
      <p:sp>
        <p:nvSpPr>
          <p:cNvPr id="88087" name="Line 4142">
            <a:extLst>
              <a:ext uri="{FF2B5EF4-FFF2-40B4-BE49-F238E27FC236}">
                <a16:creationId xmlns:a16="http://schemas.microsoft.com/office/drawing/2014/main" id="{80CACBBB-CA47-45A2-AA20-70971E63E0C2}"/>
              </a:ext>
            </a:extLst>
          </p:cNvPr>
          <p:cNvSpPr>
            <a:spLocks noChangeShapeType="1"/>
          </p:cNvSpPr>
          <p:nvPr/>
        </p:nvSpPr>
        <p:spPr bwMode="auto">
          <a:xfrm>
            <a:off x="3886200" y="57912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088" name="Line 4143">
            <a:extLst>
              <a:ext uri="{FF2B5EF4-FFF2-40B4-BE49-F238E27FC236}">
                <a16:creationId xmlns:a16="http://schemas.microsoft.com/office/drawing/2014/main" id="{7B830259-04CE-4F4F-AE8C-7CCBD535238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86200" y="5638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089" name="Line 4144">
            <a:extLst>
              <a:ext uri="{FF2B5EF4-FFF2-40B4-BE49-F238E27FC236}">
                <a16:creationId xmlns:a16="http://schemas.microsoft.com/office/drawing/2014/main" id="{79509330-F3BE-4779-ACCA-3354212134A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53400" y="5638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090" name="Text Box 4145">
            <a:extLst>
              <a:ext uri="{FF2B5EF4-FFF2-40B4-BE49-F238E27FC236}">
                <a16:creationId xmlns:a16="http://schemas.microsoft.com/office/drawing/2014/main" id="{97B8C961-3AFC-42B0-951D-B501B793EB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79120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 = 14 - 1 = 13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91" name="Line 4146">
            <a:extLst>
              <a:ext uri="{FF2B5EF4-FFF2-40B4-BE49-F238E27FC236}">
                <a16:creationId xmlns:a16="http://schemas.microsoft.com/office/drawing/2014/main" id="{9F202392-BB70-4CBB-AC37-36AA202CE427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5105400"/>
            <a:ext cx="495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092" name="Text Box 4147">
            <a:extLst>
              <a:ext uri="{FF2B5EF4-FFF2-40B4-BE49-F238E27FC236}">
                <a16:creationId xmlns:a16="http://schemas.microsoft.com/office/drawing/2014/main" id="{15DC6E2A-1F68-4D8B-8714-14FE97187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19100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Example: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ooter Placeholder 3">
            <a:extLst>
              <a:ext uri="{FF2B5EF4-FFF2-40B4-BE49-F238E27FC236}">
                <a16:creationId xmlns:a16="http://schemas.microsoft.com/office/drawing/2014/main" id="{BA8D9A53-7908-49C6-853C-EA52B62BD29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89091" name="Slide Number Placeholder 4">
            <a:extLst>
              <a:ext uri="{FF2B5EF4-FFF2-40B4-BE49-F238E27FC236}">
                <a16:creationId xmlns:a16="http://schemas.microsoft.com/office/drawing/2014/main" id="{C61E30D9-132A-4D04-8745-CC202D310E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F4E8E043-78D8-4486-B2E7-9EF26E2EE085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2" name="Rectangle 1027">
            <a:extLst>
              <a:ext uri="{FF2B5EF4-FFF2-40B4-BE49-F238E27FC236}">
                <a16:creationId xmlns:a16="http://schemas.microsoft.com/office/drawing/2014/main" id="{53C2D255-A1BA-440E-9C56-E54557B095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5240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/>
              <a:t>Ignores the way in which data are distributed</a:t>
            </a:r>
          </a:p>
          <a:p>
            <a:pPr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Sensitive to outliers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/>
          </a:p>
        </p:txBody>
      </p:sp>
      <p:sp>
        <p:nvSpPr>
          <p:cNvPr id="89093" name="Line 1028">
            <a:extLst>
              <a:ext uri="{FF2B5EF4-FFF2-40B4-BE49-F238E27FC236}">
                <a16:creationId xmlns:a16="http://schemas.microsoft.com/office/drawing/2014/main" id="{8E0348CE-3D70-4ECF-8960-6FD59DA55ED7}"/>
              </a:ext>
            </a:extLst>
          </p:cNvPr>
          <p:cNvSpPr>
            <a:spLocks noChangeShapeType="1"/>
          </p:cNvSpPr>
          <p:nvPr/>
        </p:nvSpPr>
        <p:spPr bwMode="auto">
          <a:xfrm>
            <a:off x="2684464" y="2590800"/>
            <a:ext cx="3049587" cy="0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094" name="Oval 1029">
            <a:extLst>
              <a:ext uri="{FF2B5EF4-FFF2-40B4-BE49-F238E27FC236}">
                <a16:creationId xmlns:a16="http://schemas.microsoft.com/office/drawing/2014/main" id="{81676A04-1982-4100-962D-C1A25185B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5" name="Oval 1030">
            <a:extLst>
              <a:ext uri="{FF2B5EF4-FFF2-40B4-BE49-F238E27FC236}">
                <a16:creationId xmlns:a16="http://schemas.microsoft.com/office/drawing/2014/main" id="{DE5901A5-D0AB-4833-9458-4706F853A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6" name="Oval 1031">
            <a:extLst>
              <a:ext uri="{FF2B5EF4-FFF2-40B4-BE49-F238E27FC236}">
                <a16:creationId xmlns:a16="http://schemas.microsoft.com/office/drawing/2014/main" id="{B047CD10-A0D5-4DCE-A323-7F93AF72E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7" name="Oval 1032">
            <a:extLst>
              <a:ext uri="{FF2B5EF4-FFF2-40B4-BE49-F238E27FC236}">
                <a16:creationId xmlns:a16="http://schemas.microsoft.com/office/drawing/2014/main" id="{1FB1BE48-BFC7-42B0-8B57-AFEA20FC9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8" name="Oval 1033">
            <a:extLst>
              <a:ext uri="{FF2B5EF4-FFF2-40B4-BE49-F238E27FC236}">
                <a16:creationId xmlns:a16="http://schemas.microsoft.com/office/drawing/2014/main" id="{CF47D23A-D118-409E-8BA1-18B7ECF88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9" name="Oval 1034">
            <a:extLst>
              <a:ext uri="{FF2B5EF4-FFF2-40B4-BE49-F238E27FC236}">
                <a16:creationId xmlns:a16="http://schemas.microsoft.com/office/drawing/2014/main" id="{C216AACB-0E03-4EDD-8C50-BD8B07BF7A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438400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00" name="Rectangle 1035">
            <a:extLst>
              <a:ext uri="{FF2B5EF4-FFF2-40B4-BE49-F238E27FC236}">
                <a16:creationId xmlns:a16="http://schemas.microsoft.com/office/drawing/2014/main" id="{3575DEB0-BAD1-4AC7-9F2D-6C73BE35D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1" y="2590800"/>
            <a:ext cx="30575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7      8      9     10     11     12</a:t>
            </a:r>
          </a:p>
        </p:txBody>
      </p:sp>
      <p:sp>
        <p:nvSpPr>
          <p:cNvPr id="89101" name="Rectangle 1036">
            <a:extLst>
              <a:ext uri="{FF2B5EF4-FFF2-40B4-BE49-F238E27FC236}">
                <a16:creationId xmlns:a16="http://schemas.microsoft.com/office/drawing/2014/main" id="{B78061CF-37AE-4B4A-BA9E-167EE0377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1" y="2984500"/>
            <a:ext cx="2752725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 = 12 - 7 = 5</a:t>
            </a:r>
          </a:p>
        </p:txBody>
      </p:sp>
      <p:sp>
        <p:nvSpPr>
          <p:cNvPr id="89102" name="Line 1037">
            <a:extLst>
              <a:ext uri="{FF2B5EF4-FFF2-40B4-BE49-F238E27FC236}">
                <a16:creationId xmlns:a16="http://schemas.microsoft.com/office/drawing/2014/main" id="{74D91E4B-B588-4F7D-BDA4-8ABE96564E11}"/>
              </a:ext>
            </a:extLst>
          </p:cNvPr>
          <p:cNvSpPr>
            <a:spLocks noChangeShapeType="1"/>
          </p:cNvSpPr>
          <p:nvPr/>
        </p:nvSpPr>
        <p:spPr bwMode="auto">
          <a:xfrm>
            <a:off x="6575425" y="2595563"/>
            <a:ext cx="3049588" cy="0"/>
          </a:xfrm>
          <a:prstGeom prst="line">
            <a:avLst/>
          </a:prstGeom>
          <a:noFill/>
          <a:ln w="12700">
            <a:solidFill>
              <a:srgbClr val="FFFF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103" name="Rectangle 1038">
            <a:extLst>
              <a:ext uri="{FF2B5EF4-FFF2-40B4-BE49-F238E27FC236}">
                <a16:creationId xmlns:a16="http://schemas.microsoft.com/office/drawing/2014/main" id="{14AB727E-9DF5-486D-BC69-4E6D7B77F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2590800"/>
            <a:ext cx="305752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7      8      9     10     11     12</a:t>
            </a:r>
          </a:p>
        </p:txBody>
      </p:sp>
      <p:sp>
        <p:nvSpPr>
          <p:cNvPr id="89104" name="Oval 1039">
            <a:extLst>
              <a:ext uri="{FF2B5EF4-FFF2-40B4-BE49-F238E27FC236}">
                <a16:creationId xmlns:a16="http://schemas.microsoft.com/office/drawing/2014/main" id="{CE3F7283-E403-4E22-A5F7-7EAFF75ED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4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05" name="Oval 1040">
            <a:extLst>
              <a:ext uri="{FF2B5EF4-FFF2-40B4-BE49-F238E27FC236}">
                <a16:creationId xmlns:a16="http://schemas.microsoft.com/office/drawing/2014/main" id="{9EEE6B24-BB29-49AB-9C67-D60F98D59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8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06" name="Oval 1041">
            <a:extLst>
              <a:ext uri="{FF2B5EF4-FFF2-40B4-BE49-F238E27FC236}">
                <a16:creationId xmlns:a16="http://schemas.microsoft.com/office/drawing/2014/main" id="{B101B100-38CF-4473-BC0A-7AE648690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11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07" name="Oval 1042">
            <a:extLst>
              <a:ext uri="{FF2B5EF4-FFF2-40B4-BE49-F238E27FC236}">
                <a16:creationId xmlns:a16="http://schemas.microsoft.com/office/drawing/2014/main" id="{6354A4FC-B548-4B8D-9F60-A5138AD45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7763" y="24431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08" name="Oval 1043">
            <a:extLst>
              <a:ext uri="{FF2B5EF4-FFF2-40B4-BE49-F238E27FC236}">
                <a16:creationId xmlns:a16="http://schemas.microsoft.com/office/drawing/2014/main" id="{FEC6FD2B-56CB-4095-AC54-211E37DF08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1163" y="22907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09" name="Oval 1044">
            <a:extLst>
              <a:ext uri="{FF2B5EF4-FFF2-40B4-BE49-F238E27FC236}">
                <a16:creationId xmlns:a16="http://schemas.microsoft.com/office/drawing/2014/main" id="{897F06E7-5A7C-465A-BAB7-C1AE0A7F2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01163" y="2151063"/>
            <a:ext cx="152400" cy="152400"/>
          </a:xfrm>
          <a:prstGeom prst="ellipse">
            <a:avLst/>
          </a:prstGeom>
          <a:solidFill>
            <a:schemeClr val="hlink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10" name="Rectangle 1045">
            <a:extLst>
              <a:ext uri="{FF2B5EF4-FFF2-40B4-BE49-F238E27FC236}">
                <a16:creationId xmlns:a16="http://schemas.microsoft.com/office/drawing/2014/main" id="{76953F03-EFB1-46CB-A369-A68A40967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0363" y="2836863"/>
            <a:ext cx="2381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11" name="Rectangle 1046">
            <a:extLst>
              <a:ext uri="{FF2B5EF4-FFF2-40B4-BE49-F238E27FC236}">
                <a16:creationId xmlns:a16="http://schemas.microsoft.com/office/drawing/2014/main" id="{3BE04D93-698C-401B-9970-5B0176D52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600" y="2984500"/>
            <a:ext cx="2895600" cy="4064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 = 12 - 7 = 5</a:t>
            </a:r>
          </a:p>
        </p:txBody>
      </p:sp>
      <p:sp>
        <p:nvSpPr>
          <p:cNvPr id="89112" name="Line 1047">
            <a:extLst>
              <a:ext uri="{FF2B5EF4-FFF2-40B4-BE49-F238E27FC236}">
                <a16:creationId xmlns:a16="http://schemas.microsoft.com/office/drawing/2014/main" id="{A3AC851F-A066-43B5-AA0D-C92D0E7C09E9}"/>
              </a:ext>
            </a:extLst>
          </p:cNvPr>
          <p:cNvSpPr>
            <a:spLocks noChangeShapeType="1"/>
          </p:cNvSpPr>
          <p:nvPr/>
        </p:nvSpPr>
        <p:spPr bwMode="auto">
          <a:xfrm>
            <a:off x="2590800" y="2590800"/>
            <a:ext cx="31242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113" name="Line 1048">
            <a:extLst>
              <a:ext uri="{FF2B5EF4-FFF2-40B4-BE49-F238E27FC236}">
                <a16:creationId xmlns:a16="http://schemas.microsoft.com/office/drawing/2014/main" id="{33CD21D1-D82B-4376-A47C-BA6315C993B4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7963" y="2595563"/>
            <a:ext cx="31242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114" name="Rectangle 1051">
            <a:extLst>
              <a:ext uri="{FF2B5EF4-FFF2-40B4-BE49-F238E27FC236}">
                <a16:creationId xmlns:a16="http://schemas.microsoft.com/office/drawing/2014/main" id="{3A52A21C-71E1-444D-A843-9DF9440AEA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 Disadvantages of the Range</a:t>
            </a:r>
          </a:p>
        </p:txBody>
      </p:sp>
      <p:sp>
        <p:nvSpPr>
          <p:cNvPr id="89115" name="Text Box 1052">
            <a:extLst>
              <a:ext uri="{FF2B5EF4-FFF2-40B4-BE49-F238E27FC236}">
                <a16:creationId xmlns:a16="http://schemas.microsoft.com/office/drawing/2014/main" id="{FADF1DC0-D170-4EE7-9825-5BC345265A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267200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,1,1,1,1,1,1,1,1,1,1,2,2,2,2,2,2,2,2,3,3,3,3,4,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9116" name="Text Box 1053">
            <a:extLst>
              <a:ext uri="{FF2B5EF4-FFF2-40B4-BE49-F238E27FC236}">
                <a16:creationId xmlns:a16="http://schemas.microsoft.com/office/drawing/2014/main" id="{A0497977-A1C7-464C-906D-FF0AD08EC2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410200"/>
            <a:ext cx="822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,1,1,1,1,1,1,1,1,1,1,2,2,2,2,2,2,2,2,3,3,3,3,4,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120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9117" name="Rectangle 1054">
            <a:extLst>
              <a:ext uri="{FF2B5EF4-FFF2-40B4-BE49-F238E27FC236}">
                <a16:creationId xmlns:a16="http://schemas.microsoft.com/office/drawing/2014/main" id="{BB7C6326-44CA-4024-B837-E74B1E88C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724400"/>
            <a:ext cx="2895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 = 5 - 1 = 4</a:t>
            </a:r>
          </a:p>
        </p:txBody>
      </p:sp>
      <p:sp>
        <p:nvSpPr>
          <p:cNvPr id="89118" name="Rectangle 1055">
            <a:extLst>
              <a:ext uri="{FF2B5EF4-FFF2-40B4-BE49-F238E27FC236}">
                <a16:creationId xmlns:a16="http://schemas.microsoft.com/office/drawing/2014/main" id="{3CDB875D-B25D-402C-8B85-59365E83E8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5867400"/>
            <a:ext cx="2895600" cy="406400"/>
          </a:xfrm>
          <a:prstGeom prst="rect">
            <a:avLst/>
          </a:prstGeom>
          <a:solidFill>
            <a:srgbClr val="E5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Range = 120 - 1 = 119</a:t>
            </a:r>
          </a:p>
        </p:txBody>
      </p:sp>
      <p:sp>
        <p:nvSpPr>
          <p:cNvPr id="89119" name="Rectangle 1056">
            <a:extLst>
              <a:ext uri="{FF2B5EF4-FFF2-40B4-BE49-F238E27FC236}">
                <a16:creationId xmlns:a16="http://schemas.microsoft.com/office/drawing/2014/main" id="{D71A9C1F-E027-4FBD-8ED1-2CBD6883B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133600"/>
            <a:ext cx="7772400" cy="1447800"/>
          </a:xfrm>
          <a:prstGeom prst="rect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120" name="Rectangle 1057">
            <a:extLst>
              <a:ext uri="{FF2B5EF4-FFF2-40B4-BE49-F238E27FC236}">
                <a16:creationId xmlns:a16="http://schemas.microsoft.com/office/drawing/2014/main" id="{640C1372-1D63-401A-8FC3-B617E1B7A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267200"/>
            <a:ext cx="7772400" cy="2133600"/>
          </a:xfrm>
          <a:prstGeom prst="rect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Footer Placeholder 3">
            <a:extLst>
              <a:ext uri="{FF2B5EF4-FFF2-40B4-BE49-F238E27FC236}">
                <a16:creationId xmlns:a16="http://schemas.microsoft.com/office/drawing/2014/main" id="{96724CAC-8335-4AA8-8DA1-DB9B51882CA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0115" name="Slide Number Placeholder 4">
            <a:extLst>
              <a:ext uri="{FF2B5EF4-FFF2-40B4-BE49-F238E27FC236}">
                <a16:creationId xmlns:a16="http://schemas.microsoft.com/office/drawing/2014/main" id="{8D0D054F-AC1E-46C1-BC43-9364B38630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73A349CC-D89F-4358-ADDE-1AB3CDCEA7D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0116" name="Rectangle 5">
            <a:extLst>
              <a:ext uri="{FF2B5EF4-FFF2-40B4-BE49-F238E27FC236}">
                <a16:creationId xmlns:a16="http://schemas.microsoft.com/office/drawing/2014/main" id="{46B2F688-6C40-48EB-B71A-C47034A490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Average of squared deviations of values from the mean</a:t>
            </a:r>
          </a:p>
          <a:p>
            <a:pPr lvl="1" eaLnBrk="1" hangingPunct="1">
              <a:lnSpc>
                <a:spcPct val="120000"/>
              </a:lnSpc>
            </a:pPr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variance:</a:t>
            </a:r>
            <a:r>
              <a:rPr lang="en-US" altLang="en-US"/>
              <a:t> </a:t>
            </a:r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r>
              <a:rPr lang="en-US" altLang="en-US" b="1">
                <a:solidFill>
                  <a:schemeClr val="folHlink"/>
                </a:solidFill>
              </a:rPr>
              <a:t>Sample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variance:</a:t>
            </a:r>
          </a:p>
        </p:txBody>
      </p:sp>
      <p:sp>
        <p:nvSpPr>
          <p:cNvPr id="90117" name="Rectangle 7">
            <a:extLst>
              <a:ext uri="{FF2B5EF4-FFF2-40B4-BE49-F238E27FC236}">
                <a16:creationId xmlns:a16="http://schemas.microsoft.com/office/drawing/2014/main" id="{4A75AB9A-51C4-4707-8438-587F64B76E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160000"/>
              </a:lnSpc>
            </a:pPr>
            <a:r>
              <a:rPr lang="en-US" altLang="en-US"/>
              <a:t>Variance</a:t>
            </a:r>
          </a:p>
        </p:txBody>
      </p:sp>
      <p:graphicFrame>
        <p:nvGraphicFramePr>
          <p:cNvPr id="90118" name="Object 8">
            <a:extLst>
              <a:ext uri="{FF2B5EF4-FFF2-40B4-BE49-F238E27FC236}">
                <a16:creationId xmlns:a16="http://schemas.microsoft.com/office/drawing/2014/main" id="{C62B4129-03EF-4F58-8251-C11A269A3EB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0" y="2590800"/>
          <a:ext cx="2781300" cy="157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8" name="Equation" r:id="rId3" imgW="1079500" imgH="609600" progId="Equation.3">
                  <p:embed/>
                </p:oleObj>
              </mc:Choice>
              <mc:Fallback>
                <p:oleObj name="Equation" r:id="rId3" imgW="1079500" imgH="609600" progId="Equation.3">
                  <p:embed/>
                  <p:pic>
                    <p:nvPicPr>
                      <p:cNvPr id="90118" name="Object 8">
                        <a:extLst>
                          <a:ext uri="{FF2B5EF4-FFF2-40B4-BE49-F238E27FC236}">
                            <a16:creationId xmlns:a16="http://schemas.microsoft.com/office/drawing/2014/main" id="{C62B4129-03EF-4F58-8251-C11A269A3EB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2590800"/>
                        <a:ext cx="2781300" cy="15700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9" name="Object 9">
            <a:extLst>
              <a:ext uri="{FF2B5EF4-FFF2-40B4-BE49-F238E27FC236}">
                <a16:creationId xmlns:a16="http://schemas.microsoft.com/office/drawing/2014/main" id="{E95B15F8-E3EF-482A-BB16-83655067E03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48401" y="4724400"/>
          <a:ext cx="2747963" cy="157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9" name="Equation" r:id="rId5" imgW="1066800" imgH="609600" progId="Equation.3">
                  <p:embed/>
                </p:oleObj>
              </mc:Choice>
              <mc:Fallback>
                <p:oleObj name="Equation" r:id="rId5" imgW="1066800" imgH="609600" progId="Equation.3">
                  <p:embed/>
                  <p:pic>
                    <p:nvPicPr>
                      <p:cNvPr id="90119" name="Object 9">
                        <a:extLst>
                          <a:ext uri="{FF2B5EF4-FFF2-40B4-BE49-F238E27FC236}">
                            <a16:creationId xmlns:a16="http://schemas.microsoft.com/office/drawing/2014/main" id="{E95B15F8-E3EF-482A-BB16-83655067E03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1" y="4724400"/>
                        <a:ext cx="2747963" cy="15700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Footer Placeholder 3">
            <a:extLst>
              <a:ext uri="{FF2B5EF4-FFF2-40B4-BE49-F238E27FC236}">
                <a16:creationId xmlns:a16="http://schemas.microsoft.com/office/drawing/2014/main" id="{0A4E31A7-1C45-43F0-9754-0516B6923C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1139" name="Slide Number Placeholder 4">
            <a:extLst>
              <a:ext uri="{FF2B5EF4-FFF2-40B4-BE49-F238E27FC236}">
                <a16:creationId xmlns:a16="http://schemas.microsoft.com/office/drawing/2014/main" id="{4265FCB6-602D-49E9-8EC1-C87B186279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C52DE5D9-E894-400D-B9C0-1A6BE1D36F8F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1140" name="Rectangle 2">
            <a:extLst>
              <a:ext uri="{FF2B5EF4-FFF2-40B4-BE49-F238E27FC236}">
                <a16:creationId xmlns:a16="http://schemas.microsoft.com/office/drawing/2014/main" id="{30C41993-181E-436F-B5EA-870F096E4C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Standard Deviation</a:t>
            </a:r>
          </a:p>
        </p:txBody>
      </p:sp>
      <p:sp>
        <p:nvSpPr>
          <p:cNvPr id="91141" name="Rectangle 3">
            <a:extLst>
              <a:ext uri="{FF2B5EF4-FFF2-40B4-BE49-F238E27FC236}">
                <a16:creationId xmlns:a16="http://schemas.microsoft.com/office/drawing/2014/main" id="{ED3ABD0A-8EEA-48EC-8522-283072AB97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676401"/>
            <a:ext cx="8382000" cy="4532313"/>
          </a:xfrm>
        </p:spPr>
        <p:txBody>
          <a:bodyPr/>
          <a:lstStyle/>
          <a:p>
            <a:pPr eaLnBrk="1" hangingPunct="1"/>
            <a:r>
              <a:rPr lang="en-US" altLang="en-US"/>
              <a:t>Most commonly used measure of variation</a:t>
            </a:r>
          </a:p>
          <a:p>
            <a:pPr eaLnBrk="1" hangingPunct="1"/>
            <a:r>
              <a:rPr lang="en-US" altLang="en-US"/>
              <a:t>Shows variation about the mean</a:t>
            </a:r>
          </a:p>
          <a:p>
            <a:pPr eaLnBrk="1" hangingPunct="1"/>
            <a:r>
              <a:rPr lang="en-US" altLang="en-US"/>
              <a:t>Has the same units as the original data</a:t>
            </a:r>
          </a:p>
          <a:p>
            <a:pPr eaLnBrk="1" hangingPunct="1"/>
            <a:endParaRPr lang="en-US" altLang="en-US" sz="1400"/>
          </a:p>
          <a:p>
            <a:pPr lvl="1" eaLnBrk="1" hangingPunct="1"/>
            <a:r>
              <a:rPr lang="en-US" altLang="en-US" b="1">
                <a:solidFill>
                  <a:schemeClr val="folHlink"/>
                </a:solidFill>
              </a:rPr>
              <a:t>Population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standard deviation:</a:t>
            </a:r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/>
            <a:endParaRPr lang="en-US" altLang="en-US"/>
          </a:p>
          <a:p>
            <a:pPr lvl="1" eaLnBrk="1" hangingPunct="1">
              <a:lnSpc>
                <a:spcPct val="80000"/>
              </a:lnSpc>
            </a:pPr>
            <a:r>
              <a:rPr lang="en-US" altLang="en-US" b="1">
                <a:solidFill>
                  <a:schemeClr val="folHlink"/>
                </a:solidFill>
              </a:rPr>
              <a:t>Sample</a:t>
            </a:r>
            <a:r>
              <a:rPr lang="en-US" altLang="en-US"/>
              <a:t> </a:t>
            </a:r>
            <a:r>
              <a:rPr lang="en-US" altLang="en-US">
                <a:solidFill>
                  <a:schemeClr val="folHlink"/>
                </a:solidFill>
              </a:rPr>
              <a:t>standard deviation:</a:t>
            </a:r>
          </a:p>
        </p:txBody>
      </p:sp>
      <p:graphicFrame>
        <p:nvGraphicFramePr>
          <p:cNvPr id="91142" name="Object 6">
            <a:extLst>
              <a:ext uri="{FF2B5EF4-FFF2-40B4-BE49-F238E27FC236}">
                <a16:creationId xmlns:a16="http://schemas.microsoft.com/office/drawing/2014/main" id="{05C3B9E8-EFE6-4F70-B2CC-990E6378E81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15200" y="3352800"/>
          <a:ext cx="2427288" cy="141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2" name="Equation" r:id="rId3" imgW="1129810" imgH="660113" progId="Equation.3">
                  <p:embed/>
                </p:oleObj>
              </mc:Choice>
              <mc:Fallback>
                <p:oleObj name="Equation" r:id="rId3" imgW="1129810" imgH="660113" progId="Equation.3">
                  <p:embed/>
                  <p:pic>
                    <p:nvPicPr>
                      <p:cNvPr id="91142" name="Object 6">
                        <a:extLst>
                          <a:ext uri="{FF2B5EF4-FFF2-40B4-BE49-F238E27FC236}">
                            <a16:creationId xmlns:a16="http://schemas.microsoft.com/office/drawing/2014/main" id="{05C3B9E8-EFE6-4F70-B2CC-990E6378E81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0" y="3352800"/>
                        <a:ext cx="2427288" cy="14176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143" name="Object 7">
            <a:extLst>
              <a:ext uri="{FF2B5EF4-FFF2-40B4-BE49-F238E27FC236}">
                <a16:creationId xmlns:a16="http://schemas.microsoft.com/office/drawing/2014/main" id="{4BE9A0E5-CA50-4BBD-BF27-8F925A0862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15201" y="5105400"/>
          <a:ext cx="2398713" cy="141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3" name="Equation" r:id="rId5" imgW="1117600" imgH="660400" progId="Equation.3">
                  <p:embed/>
                </p:oleObj>
              </mc:Choice>
              <mc:Fallback>
                <p:oleObj name="Equation" r:id="rId5" imgW="1117600" imgH="660400" progId="Equation.3">
                  <p:embed/>
                  <p:pic>
                    <p:nvPicPr>
                      <p:cNvPr id="91143" name="Object 7">
                        <a:extLst>
                          <a:ext uri="{FF2B5EF4-FFF2-40B4-BE49-F238E27FC236}">
                            <a16:creationId xmlns:a16="http://schemas.microsoft.com/office/drawing/2014/main" id="{4BE9A0E5-CA50-4BBD-BF27-8F925A0862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5201" y="5105400"/>
                        <a:ext cx="2398713" cy="14176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Footer Placeholder 3">
            <a:extLst>
              <a:ext uri="{FF2B5EF4-FFF2-40B4-BE49-F238E27FC236}">
                <a16:creationId xmlns:a16="http://schemas.microsoft.com/office/drawing/2014/main" id="{6A3F7CF2-289D-40F0-BB65-78A17E222CF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2163" name="Slide Number Placeholder 4">
            <a:extLst>
              <a:ext uri="{FF2B5EF4-FFF2-40B4-BE49-F238E27FC236}">
                <a16:creationId xmlns:a16="http://schemas.microsoft.com/office/drawing/2014/main" id="{1DBC227A-DC87-4B78-B677-13922D9BC3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3-</a:t>
            </a:r>
            <a:fld id="{7DEB0335-C871-4DAA-97BC-01BAF6EA50EA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2164" name="Rectangle 10">
            <a:extLst>
              <a:ext uri="{FF2B5EF4-FFF2-40B4-BE49-F238E27FC236}">
                <a16:creationId xmlns:a16="http://schemas.microsoft.com/office/drawing/2014/main" id="{77A42C80-E81F-46AA-9875-D735259A4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5791200"/>
            <a:ext cx="1143000" cy="457200"/>
          </a:xfrm>
          <a:prstGeom prst="rect">
            <a:avLst/>
          </a:prstGeom>
          <a:solidFill>
            <a:srgbClr val="E5FFFF"/>
          </a:solidFill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2165" name="Rectangle 8">
            <a:extLst>
              <a:ext uri="{FF2B5EF4-FFF2-40B4-BE49-F238E27FC236}">
                <a16:creationId xmlns:a16="http://schemas.microsoft.com/office/drawing/2014/main" id="{9B21F415-FDA4-42BA-9D4D-D09896C42B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981200"/>
            <a:ext cx="5715000" cy="533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2166" name="Rectangle 2">
            <a:extLst>
              <a:ext uri="{FF2B5EF4-FFF2-40B4-BE49-F238E27FC236}">
                <a16:creationId xmlns:a16="http://schemas.microsoft.com/office/drawing/2014/main" id="{8D662584-1BF4-49A9-A18B-6540DA2BFA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1756" y="609600"/>
            <a:ext cx="9216887" cy="1066800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altLang="en-US" dirty="0"/>
              <a:t>Calculation Example: Sample Standard Deviation</a:t>
            </a:r>
          </a:p>
        </p:txBody>
      </p:sp>
      <p:sp>
        <p:nvSpPr>
          <p:cNvPr id="92167" name="Rectangle 3">
            <a:extLst>
              <a:ext uri="{FF2B5EF4-FFF2-40B4-BE49-F238E27FC236}">
                <a16:creationId xmlns:a16="http://schemas.microsoft.com/office/drawing/2014/main" id="{174396AB-62C1-4532-BB22-03E31EAC61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676400"/>
            <a:ext cx="830580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 </a:t>
            </a:r>
            <a:b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 (X</a:t>
            </a:r>
            <a:r>
              <a:rPr kumimoji="0" lang="en-US" altLang="en-US" sz="2400" b="1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) :    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10     12     14     15    17    18    18    24</a:t>
            </a:r>
          </a:p>
        </p:txBody>
      </p:sp>
      <p:sp>
        <p:nvSpPr>
          <p:cNvPr id="92168" name="Rectangle 5">
            <a:extLst>
              <a:ext uri="{FF2B5EF4-FFF2-40B4-BE49-F238E27FC236}">
                <a16:creationId xmlns:a16="http://schemas.microsoft.com/office/drawing/2014/main" id="{20B75330-1140-46B5-869B-D78C5116A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667001"/>
            <a:ext cx="4724400" cy="422167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 = 8            Mean = x = 16</a:t>
            </a:r>
          </a:p>
        </p:txBody>
      </p:sp>
      <p:graphicFrame>
        <p:nvGraphicFramePr>
          <p:cNvPr id="92169" name="Object 6">
            <a:hlinkClick r:id="" action="ppaction://ole?verb=0"/>
            <a:extLst>
              <a:ext uri="{FF2B5EF4-FFF2-40B4-BE49-F238E27FC236}">
                <a16:creationId xmlns:a16="http://schemas.microsoft.com/office/drawing/2014/main" id="{64CEBE8B-3EA5-4019-B64B-9B83352A84C6}"/>
              </a:ext>
            </a:extLst>
          </p:cNvPr>
          <p:cNvGraphicFramePr>
            <a:graphicFrameLocks/>
          </p:cNvGraphicFramePr>
          <p:nvPr/>
        </p:nvGraphicFramePr>
        <p:xfrm>
          <a:off x="2347914" y="3192463"/>
          <a:ext cx="7572375" cy="3338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name="Equation" r:id="rId3" imgW="3362475" imgH="1828800" progId="Equation.3">
                  <p:embed/>
                </p:oleObj>
              </mc:Choice>
              <mc:Fallback>
                <p:oleObj name="Equation" r:id="rId3" imgW="3362475" imgH="1828800" progId="Equation.3">
                  <p:embed/>
                  <p:pic>
                    <p:nvPicPr>
                      <p:cNvPr id="92169" name="Object 6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64CEBE8B-3EA5-4019-B64B-9B83352A84C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7914" y="3192463"/>
                        <a:ext cx="7572375" cy="3338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E5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70" name="Line 9">
            <a:extLst>
              <a:ext uri="{FF2B5EF4-FFF2-40B4-BE49-F238E27FC236}">
                <a16:creationId xmlns:a16="http://schemas.microsoft.com/office/drawing/2014/main" id="{F183413E-9007-4844-98FF-5A72063C0683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27432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9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Introduction to 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Hypothesis Testing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4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59582"/>
      </p:ext>
    </p:extLst>
  </p:cSld>
  <p:clrMapOvr>
    <a:masterClrMapping/>
  </p:clrMapOvr>
  <p:transition spd="slow">
    <p:comb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Footer Placeholder 3">
            <a:extLst>
              <a:ext uri="{FF2B5EF4-FFF2-40B4-BE49-F238E27FC236}">
                <a16:creationId xmlns:a16="http://schemas.microsoft.com/office/drawing/2014/main" id="{17DE3C8C-E25D-40D4-9E98-9310114DCF7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4211" name="Slide Number Placeholder 4">
            <a:extLst>
              <a:ext uri="{FF2B5EF4-FFF2-40B4-BE49-F238E27FC236}">
                <a16:creationId xmlns:a16="http://schemas.microsoft.com/office/drawing/2014/main" id="{D37D01E2-C546-4EDF-A142-E585250492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FDA713BE-3D00-484D-B267-5235B52F955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4212" name="Rectangle 2">
            <a:extLst>
              <a:ext uri="{FF2B5EF4-FFF2-40B4-BE49-F238E27FC236}">
                <a16:creationId xmlns:a16="http://schemas.microsoft.com/office/drawing/2014/main" id="{350D4BBE-8D66-4EA1-A852-2A067BC2F6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94213" name="Rectangle 3">
            <a:extLst>
              <a:ext uri="{FF2B5EF4-FFF2-40B4-BE49-F238E27FC236}">
                <a16:creationId xmlns:a16="http://schemas.microsoft.com/office/drawing/2014/main" id="{5C971D82-AA32-42B4-8CDF-2B401F088A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752601"/>
            <a:ext cx="78486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b="1"/>
              <a:t>After completing this chapter, you should be able to:</a:t>
            </a:r>
            <a:r>
              <a:rPr lang="en-US" altLang="en-US" sz="2400"/>
              <a:t> 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Formulate null and alternative hypotheses for applications involving a single population mean or proportion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Formulate a decision rule for testing a hypothesis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Know how to use the test statistic, critical value, and p-value approaches to test the null hypothesis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Know what Type I and Type II errors are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80000"/>
            </a:pPr>
            <a:r>
              <a:rPr lang="en-US" altLang="en-US" sz="2400"/>
              <a:t>Compute the probability of a Type II error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Footer Placeholder 3">
            <a:extLst>
              <a:ext uri="{FF2B5EF4-FFF2-40B4-BE49-F238E27FC236}">
                <a16:creationId xmlns:a16="http://schemas.microsoft.com/office/drawing/2014/main" id="{3CDEF034-ECBC-4CEF-829F-B7072FDF716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5235" name="Slide Number Placeholder 4">
            <a:extLst>
              <a:ext uri="{FF2B5EF4-FFF2-40B4-BE49-F238E27FC236}">
                <a16:creationId xmlns:a16="http://schemas.microsoft.com/office/drawing/2014/main" id="{80E1F395-EFE9-42BA-84B4-EF900D69C6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047C194D-39D8-40EA-83C9-E0DE21990CF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5236" name="Rectangle 3">
            <a:extLst>
              <a:ext uri="{FF2B5EF4-FFF2-40B4-BE49-F238E27FC236}">
                <a16:creationId xmlns:a16="http://schemas.microsoft.com/office/drawing/2014/main" id="{6DF51140-5165-4BCA-8A47-F08441D57F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What is a Hypothesis?</a:t>
            </a:r>
          </a:p>
        </p:txBody>
      </p:sp>
      <p:sp>
        <p:nvSpPr>
          <p:cNvPr id="95237" name="Rectangle 4">
            <a:extLst>
              <a:ext uri="{FF2B5EF4-FFF2-40B4-BE49-F238E27FC236}">
                <a16:creationId xmlns:a16="http://schemas.microsoft.com/office/drawing/2014/main" id="{BA3F31A2-5DE7-4324-BCD2-22AD07B247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41960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altLang="en-US" sz="3100"/>
              <a:t>A hypothesis is a claim </a:t>
            </a:r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r>
              <a:rPr lang="en-US" altLang="en-US" sz="3100"/>
              <a:t>	(assumption) about a </a:t>
            </a:r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r>
              <a:rPr lang="en-US" altLang="en-US" sz="3100"/>
              <a:t>	population parameter:</a:t>
            </a:r>
          </a:p>
          <a:p>
            <a:pPr eaLnBrk="1" hangingPunct="1">
              <a:lnSpc>
                <a:spcPct val="70000"/>
              </a:lnSpc>
              <a:buFont typeface="Wingdings" panose="05000000000000000000" pitchFamily="2" charset="2"/>
              <a:buNone/>
            </a:pPr>
            <a:endParaRPr lang="en-US" altLang="en-US" sz="2300"/>
          </a:p>
          <a:p>
            <a:pPr lvl="1" eaLnBrk="1" hangingPunct="1"/>
            <a:endParaRPr lang="en-US" altLang="en-US" sz="2700"/>
          </a:p>
        </p:txBody>
      </p:sp>
      <p:pic>
        <p:nvPicPr>
          <p:cNvPr id="95238" name="Picture 76">
            <a:extLst>
              <a:ext uri="{FF2B5EF4-FFF2-40B4-BE49-F238E27FC236}">
                <a16:creationId xmlns:a16="http://schemas.microsoft.com/office/drawing/2014/main" id="{39C41E4B-7925-49C6-BA7B-C9CABE06E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524001"/>
            <a:ext cx="2260600" cy="224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Footer Placeholder 3">
            <a:extLst>
              <a:ext uri="{FF2B5EF4-FFF2-40B4-BE49-F238E27FC236}">
                <a16:creationId xmlns:a16="http://schemas.microsoft.com/office/drawing/2014/main" id="{9CEA2650-7921-4CCD-B21C-A64171EBF4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6259" name="Slide Number Placeholder 4">
            <a:extLst>
              <a:ext uri="{FF2B5EF4-FFF2-40B4-BE49-F238E27FC236}">
                <a16:creationId xmlns:a16="http://schemas.microsoft.com/office/drawing/2014/main" id="{051BC073-C373-4D41-9EAF-80F9A7BC0F1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7AEEB6A5-A6AA-4F12-929B-34A0BFAB40F4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6260" name="Rectangle 2">
            <a:extLst>
              <a:ext uri="{FF2B5EF4-FFF2-40B4-BE49-F238E27FC236}">
                <a16:creationId xmlns:a16="http://schemas.microsoft.com/office/drawing/2014/main" id="{8D09F708-185B-4523-BD21-A08A21AE6F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28081" y="669925"/>
            <a:ext cx="7793038" cy="838200"/>
          </a:xfrm>
        </p:spPr>
        <p:txBody>
          <a:bodyPr/>
          <a:lstStyle/>
          <a:p>
            <a:pPr eaLnBrk="1" hangingPunct="1"/>
            <a:r>
              <a:rPr lang="en-US" altLang="en-US" dirty="0"/>
              <a:t>The Null Hypothesis, H</a:t>
            </a:r>
            <a:r>
              <a:rPr lang="en-US" altLang="en-US" baseline="-25000" dirty="0"/>
              <a:t>0</a:t>
            </a:r>
          </a:p>
        </p:txBody>
      </p:sp>
      <p:sp>
        <p:nvSpPr>
          <p:cNvPr id="96261" name="Rectangle 3">
            <a:extLst>
              <a:ext uri="{FF2B5EF4-FFF2-40B4-BE49-F238E27FC236}">
                <a16:creationId xmlns:a16="http://schemas.microsoft.com/office/drawing/2014/main" id="{D4F3DE06-3C9A-43B9-AD28-E42021B3A5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 sz="3100"/>
              <a:t>Begin with the assumption that the null hypothesis is true</a:t>
            </a:r>
          </a:p>
          <a:p>
            <a:pPr lvl="1" eaLnBrk="1" hangingPunct="1"/>
            <a:r>
              <a:rPr lang="en-US" altLang="en-US" sz="3100"/>
              <a:t>Similar to the notion of innocent until</a:t>
            </a:r>
            <a:br>
              <a:rPr lang="en-US" altLang="en-US" sz="3100"/>
            </a:br>
            <a:r>
              <a:rPr lang="en-US" altLang="en-US" sz="3100"/>
              <a:t> proven guilty</a:t>
            </a:r>
          </a:p>
          <a:p>
            <a:pPr eaLnBrk="1" hangingPunct="1"/>
            <a:r>
              <a:rPr lang="en-US" altLang="en-US" sz="3100"/>
              <a:t>Refers to the </a:t>
            </a:r>
            <a:r>
              <a:rPr lang="en-US" altLang="en-US" sz="3100">
                <a:solidFill>
                  <a:schemeClr val="folHlink"/>
                </a:solidFill>
              </a:rPr>
              <a:t>status quo</a:t>
            </a:r>
          </a:p>
          <a:p>
            <a:pPr eaLnBrk="1" hangingPunct="1"/>
            <a:r>
              <a:rPr lang="en-US" altLang="en-US" sz="3100"/>
              <a:t>May or may not be rejected</a:t>
            </a:r>
          </a:p>
        </p:txBody>
      </p:sp>
      <p:graphicFrame>
        <p:nvGraphicFramePr>
          <p:cNvPr id="96262" name="Object 4">
            <a:hlinkClick r:id="" action="ppaction://ole?verb=0"/>
            <a:extLst>
              <a:ext uri="{FF2B5EF4-FFF2-40B4-BE49-F238E27FC236}">
                <a16:creationId xmlns:a16="http://schemas.microsoft.com/office/drawing/2014/main" id="{6DA39808-6908-40A8-8B25-1AA6387A4E02}"/>
              </a:ext>
            </a:extLst>
          </p:cNvPr>
          <p:cNvGraphicFramePr>
            <a:graphicFrameLocks/>
          </p:cNvGraphicFramePr>
          <p:nvPr/>
        </p:nvGraphicFramePr>
        <p:xfrm>
          <a:off x="9220200" y="3200400"/>
          <a:ext cx="12954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Clip" r:id="rId3" imgW="1752600" imgH="1600200" progId="MS_ClipArt_Gallery.2">
                  <p:embed/>
                </p:oleObj>
              </mc:Choice>
              <mc:Fallback>
                <p:oleObj name="Clip" r:id="rId3" imgW="1752600" imgH="1600200" progId="MS_ClipArt_Gallery.2">
                  <p:embed/>
                  <p:pic>
                    <p:nvPicPr>
                      <p:cNvPr id="96262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6DA39808-6908-40A8-8B25-1AA6387A4E0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0200" y="3200400"/>
                        <a:ext cx="12954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63" name="Text Box 5">
            <a:extLst>
              <a:ext uri="{FF2B5EF4-FFF2-40B4-BE49-F238E27FC236}">
                <a16:creationId xmlns:a16="http://schemas.microsoft.com/office/drawing/2014/main" id="{C324B685-C7EF-442A-812A-77F08C1446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7013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Footer Placeholder 3">
            <a:extLst>
              <a:ext uri="{FF2B5EF4-FFF2-40B4-BE49-F238E27FC236}">
                <a16:creationId xmlns:a16="http://schemas.microsoft.com/office/drawing/2014/main" id="{CC829481-BAA3-4713-9C12-CA13C58048A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7283" name="Slide Number Placeholder 4">
            <a:extLst>
              <a:ext uri="{FF2B5EF4-FFF2-40B4-BE49-F238E27FC236}">
                <a16:creationId xmlns:a16="http://schemas.microsoft.com/office/drawing/2014/main" id="{D9FFBE3C-7C33-4E5C-956B-2749E0441FF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1E7266DB-D5A2-4643-AAE4-18F82E81875F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7284" name="Rectangle 2">
            <a:extLst>
              <a:ext uri="{FF2B5EF4-FFF2-40B4-BE49-F238E27FC236}">
                <a16:creationId xmlns:a16="http://schemas.microsoft.com/office/drawing/2014/main" id="{B39D983F-9F62-4358-BA78-8706D8C2B1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89981" y="840583"/>
            <a:ext cx="7793037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The Alternative Hypothesis, H</a:t>
            </a:r>
            <a:r>
              <a:rPr lang="en-US" altLang="en-US" baseline="-25000" dirty="0"/>
              <a:t>A</a:t>
            </a:r>
          </a:p>
        </p:txBody>
      </p:sp>
      <p:sp>
        <p:nvSpPr>
          <p:cNvPr id="97285" name="Rectangle 3">
            <a:extLst>
              <a:ext uri="{FF2B5EF4-FFF2-40B4-BE49-F238E27FC236}">
                <a16:creationId xmlns:a16="http://schemas.microsoft.com/office/drawing/2014/main" id="{3E58FD27-4372-423A-BE9F-B2DD580CF9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676401"/>
            <a:ext cx="7391400" cy="4532313"/>
          </a:xfrm>
        </p:spPr>
        <p:txBody>
          <a:bodyPr/>
          <a:lstStyle/>
          <a:p>
            <a:pPr eaLnBrk="1" hangingPunct="1"/>
            <a:r>
              <a:rPr lang="en-US" altLang="en-US"/>
              <a:t>Is the opposite of the null hypothesis</a:t>
            </a:r>
          </a:p>
          <a:p>
            <a:pPr lvl="1" eaLnBrk="1" hangingPunct="1"/>
            <a:r>
              <a:rPr lang="en-US" altLang="en-US"/>
              <a:t>e.g.: Challenges the status quo</a:t>
            </a:r>
          </a:p>
          <a:p>
            <a:pPr eaLnBrk="1" hangingPunct="1"/>
            <a:r>
              <a:rPr lang="en-US" altLang="en-US"/>
              <a:t>May or may not be accepted</a:t>
            </a:r>
          </a:p>
          <a:p>
            <a:pPr eaLnBrk="1" hangingPunct="1"/>
            <a:r>
              <a:rPr lang="en-US" altLang="en-US"/>
              <a:t>Is generally the hypothesis that is believed (or needs to be supported) by the researcher – a </a:t>
            </a:r>
            <a:r>
              <a:rPr lang="en-US" altLang="en-US">
                <a:solidFill>
                  <a:schemeClr val="folHlink"/>
                </a:solidFill>
              </a:rPr>
              <a:t>research hypothesis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Footer Placeholder 3">
            <a:extLst>
              <a:ext uri="{FF2B5EF4-FFF2-40B4-BE49-F238E27FC236}">
                <a16:creationId xmlns:a16="http://schemas.microsoft.com/office/drawing/2014/main" id="{A1602961-DF85-4378-921A-C2C69C7450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8307" name="Slide Number Placeholder 4">
            <a:extLst>
              <a:ext uri="{FF2B5EF4-FFF2-40B4-BE49-F238E27FC236}">
                <a16:creationId xmlns:a16="http://schemas.microsoft.com/office/drawing/2014/main" id="{AE4DA3BA-57DF-4B4A-84DB-C0E03ECDDB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74CC74CE-0573-4846-9C06-F63BC330D0E6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8308" name="Rectangle 7">
            <a:extLst>
              <a:ext uri="{FF2B5EF4-FFF2-40B4-BE49-F238E27FC236}">
                <a16:creationId xmlns:a16="http://schemas.microsoft.com/office/drawing/2014/main" id="{6B8B28B7-DFBC-48B0-B38F-523A5F780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810000"/>
            <a:ext cx="5715000" cy="6096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8309" name="Rectangle 2">
            <a:extLst>
              <a:ext uri="{FF2B5EF4-FFF2-40B4-BE49-F238E27FC236}">
                <a16:creationId xmlns:a16="http://schemas.microsoft.com/office/drawing/2014/main" id="{ECC5B456-FA73-41EE-A975-A9B36FF11F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Errors in Making Decisions</a:t>
            </a:r>
          </a:p>
        </p:txBody>
      </p:sp>
      <p:sp>
        <p:nvSpPr>
          <p:cNvPr id="98310" name="Rectangle 3">
            <a:extLst>
              <a:ext uri="{FF2B5EF4-FFF2-40B4-BE49-F238E27FC236}">
                <a16:creationId xmlns:a16="http://schemas.microsoft.com/office/drawing/2014/main" id="{9ED2A9E8-406B-48E4-913A-B132E5F3E8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2006600"/>
            <a:ext cx="7848600" cy="4532312"/>
          </a:xfrm>
        </p:spPr>
        <p:txBody>
          <a:bodyPr/>
          <a:lstStyle/>
          <a:p>
            <a:pPr eaLnBrk="1" hangingPunct="1"/>
            <a:r>
              <a:rPr lang="en-US" altLang="en-US" b="1" dirty="0"/>
              <a:t>Type I Error</a:t>
            </a:r>
            <a:r>
              <a:rPr lang="en-US" altLang="en-US" dirty="0"/>
              <a:t> </a:t>
            </a:r>
          </a:p>
          <a:p>
            <a:pPr lvl="1" eaLnBrk="1" hangingPunct="1"/>
            <a:r>
              <a:rPr lang="en-US" altLang="en-US" sz="2800" dirty="0"/>
              <a:t>Reject a true null hypothesis</a:t>
            </a:r>
          </a:p>
          <a:p>
            <a:pPr lvl="1" eaLnBrk="1" hangingPunct="1"/>
            <a:r>
              <a:rPr lang="en-US" altLang="en-US" sz="2800" dirty="0"/>
              <a:t>Considered a serious type of error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800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800" dirty="0"/>
              <a:t>The probability of Type I Error is </a:t>
            </a:r>
            <a:r>
              <a:rPr lang="en-US" altLang="en-US" sz="3200" b="1" dirty="0">
                <a:sym typeface="Symbol" panose="05050102010706020507" pitchFamily="18" charset="2"/>
              </a:rPr>
              <a:t></a:t>
            </a:r>
          </a:p>
          <a:p>
            <a:pPr lvl="2" eaLnBrk="1" hangingPunct="1">
              <a:lnSpc>
                <a:spcPct val="140000"/>
              </a:lnSpc>
            </a:pPr>
            <a:r>
              <a:rPr lang="en-US" altLang="en-US" sz="2800" dirty="0"/>
              <a:t>Called </a:t>
            </a:r>
            <a:r>
              <a:rPr lang="en-US" altLang="en-US" sz="2800" dirty="0">
                <a:solidFill>
                  <a:schemeClr val="folHlink"/>
                </a:solidFill>
              </a:rPr>
              <a:t>level of significance</a:t>
            </a:r>
            <a:r>
              <a:rPr lang="en-US" altLang="en-US" sz="2800" dirty="0"/>
              <a:t> of the test</a:t>
            </a:r>
          </a:p>
          <a:p>
            <a:pPr lvl="2" eaLnBrk="1" hangingPunct="1"/>
            <a:r>
              <a:rPr lang="en-US" altLang="en-US" sz="2800" dirty="0"/>
              <a:t>Set by researcher in advance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Footer Placeholder 3">
            <a:extLst>
              <a:ext uri="{FF2B5EF4-FFF2-40B4-BE49-F238E27FC236}">
                <a16:creationId xmlns:a16="http://schemas.microsoft.com/office/drawing/2014/main" id="{597784C3-0220-46E8-98CC-1D2C711D7DE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99331" name="Slide Number Placeholder 4">
            <a:extLst>
              <a:ext uri="{FF2B5EF4-FFF2-40B4-BE49-F238E27FC236}">
                <a16:creationId xmlns:a16="http://schemas.microsoft.com/office/drawing/2014/main" id="{A3D80A05-D7A9-4212-B022-9C9A1ACB9E5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07945749-9DE0-4EE9-936C-B4ED74BA2A54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9332" name="Rectangle 8">
            <a:extLst>
              <a:ext uri="{FF2B5EF4-FFF2-40B4-BE49-F238E27FC236}">
                <a16:creationId xmlns:a16="http://schemas.microsoft.com/office/drawing/2014/main" id="{1C831C4F-356C-4360-AC41-C0219284A2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3429000"/>
            <a:ext cx="5791200" cy="6858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9333" name="Rectangle 2">
            <a:extLst>
              <a:ext uri="{FF2B5EF4-FFF2-40B4-BE49-F238E27FC236}">
                <a16:creationId xmlns:a16="http://schemas.microsoft.com/office/drawing/2014/main" id="{3FB11C84-20BF-4CE5-A4C8-16266CA936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Errors in Making Decisions</a:t>
            </a:r>
          </a:p>
        </p:txBody>
      </p:sp>
      <p:sp>
        <p:nvSpPr>
          <p:cNvPr id="99334" name="Rectangle 3">
            <a:extLst>
              <a:ext uri="{FF2B5EF4-FFF2-40B4-BE49-F238E27FC236}">
                <a16:creationId xmlns:a16="http://schemas.microsoft.com/office/drawing/2014/main" id="{7D0F1C7D-68B1-4544-9D8C-29F85094B3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04053" y="2090738"/>
            <a:ext cx="7467600" cy="41910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Type II Error</a:t>
            </a:r>
          </a:p>
          <a:p>
            <a:pPr lvl="1" eaLnBrk="1" hangingPunct="1"/>
            <a:r>
              <a:rPr lang="en-US" altLang="en-US" sz="2800" dirty="0"/>
              <a:t>Fail to reject a false null hypothesis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800" dirty="0"/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800" dirty="0"/>
              <a:t>The probability of Type II Error is  </a:t>
            </a:r>
            <a:r>
              <a:rPr lang="el-GR" altLang="en-US" sz="2800" dirty="0">
                <a:cs typeface="Arial" panose="020B0604020202020204" pitchFamily="34" charset="0"/>
              </a:rPr>
              <a:t>β</a:t>
            </a:r>
            <a:endParaRPr lang="en-US" altLang="en-US" sz="2800" dirty="0">
              <a:cs typeface="Arial" panose="020B0604020202020204" pitchFamily="34" charset="0"/>
            </a:endParaRP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800" dirty="0">
              <a:cs typeface="Arial" panose="020B0604020202020204" pitchFamily="34" charset="0"/>
            </a:endParaRPr>
          </a:p>
          <a:p>
            <a:pPr lvl="1" eaLnBrk="1" hangingPunct="1"/>
            <a:r>
              <a:rPr lang="el-GR" altLang="en-US" sz="2800" dirty="0">
                <a:cs typeface="Arial" panose="020B0604020202020204" pitchFamily="34" charset="0"/>
              </a:rPr>
              <a:t>β</a:t>
            </a:r>
            <a:r>
              <a:rPr lang="en-US" altLang="en-US" sz="2800" dirty="0">
                <a:cs typeface="Arial" panose="020B0604020202020204" pitchFamily="34" charset="0"/>
              </a:rPr>
              <a:t> is a calculated value, the formula is discussed later in the chapter</a:t>
            </a:r>
            <a:endParaRPr lang="el-GR" altLang="en-US" sz="2800" dirty="0">
              <a:cs typeface="Arial" panose="020B0604020202020204" pitchFamily="34" charset="0"/>
            </a:endParaRPr>
          </a:p>
        </p:txBody>
      </p:sp>
      <p:sp>
        <p:nvSpPr>
          <p:cNvPr id="99335" name="Text Box 7">
            <a:extLst>
              <a:ext uri="{FF2B5EF4-FFF2-40B4-BE49-F238E27FC236}">
                <a16:creationId xmlns:a16="http://schemas.microsoft.com/office/drawing/2014/main" id="{C9BA4918-EE71-4839-9A46-A3C9B2C56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Footer Placeholder 3">
            <a:extLst>
              <a:ext uri="{FF2B5EF4-FFF2-40B4-BE49-F238E27FC236}">
                <a16:creationId xmlns:a16="http://schemas.microsoft.com/office/drawing/2014/main" id="{6DB652FA-EE6D-4FCD-9C39-F16BE2A36F8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0355" name="Slide Number Placeholder 4">
            <a:extLst>
              <a:ext uri="{FF2B5EF4-FFF2-40B4-BE49-F238E27FC236}">
                <a16:creationId xmlns:a16="http://schemas.microsoft.com/office/drawing/2014/main" id="{56F32B06-AD5C-4C2A-9AF8-85A20D110A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79B58A80-CB9C-455E-A46B-F1C636E1621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56" name="Rectangle 4">
            <a:extLst>
              <a:ext uri="{FF2B5EF4-FFF2-40B4-BE49-F238E27FC236}">
                <a16:creationId xmlns:a16="http://schemas.microsoft.com/office/drawing/2014/main" id="{C975B644-9B80-4F9B-A7C9-2317245FF4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2438400"/>
            <a:ext cx="4572000" cy="10668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57" name="Rectangle 5">
            <a:extLst>
              <a:ext uri="{FF2B5EF4-FFF2-40B4-BE49-F238E27FC236}">
                <a16:creationId xmlns:a16="http://schemas.microsoft.com/office/drawing/2014/main" id="{8EED72AD-10D6-4330-A208-3B4532145F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1" y="2971800"/>
            <a:ext cx="1539875" cy="2743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58" name="Rectangle 6">
            <a:extLst>
              <a:ext uri="{FF2B5EF4-FFF2-40B4-BE49-F238E27FC236}">
                <a16:creationId xmlns:a16="http://schemas.microsoft.com/office/drawing/2014/main" id="{D2788630-2512-4E5F-BE64-410E5DE1EC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Outcomes and Probabilities</a:t>
            </a:r>
          </a:p>
        </p:txBody>
      </p:sp>
      <p:sp>
        <p:nvSpPr>
          <p:cNvPr id="100359" name="Rectangle 13">
            <a:extLst>
              <a:ext uri="{FF2B5EF4-FFF2-40B4-BE49-F238E27FC236}">
                <a16:creationId xmlns:a16="http://schemas.microsoft.com/office/drawing/2014/main" id="{EC0BCB64-06EF-4CBB-B78F-AB11D94B8C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2514600"/>
            <a:ext cx="24987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State of Nature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60" name="Rectangle 22">
            <a:extLst>
              <a:ext uri="{FF2B5EF4-FFF2-40B4-BE49-F238E27FC236}">
                <a16:creationId xmlns:a16="http://schemas.microsoft.com/office/drawing/2014/main" id="{6CC0CC27-FC44-4E58-909B-E4B240439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048000"/>
            <a:ext cx="1465146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Decision</a:t>
            </a:r>
          </a:p>
        </p:txBody>
      </p:sp>
      <p:sp>
        <p:nvSpPr>
          <p:cNvPr id="100361" name="Rectangle 37">
            <a:extLst>
              <a:ext uri="{FF2B5EF4-FFF2-40B4-BE49-F238E27FC236}">
                <a16:creationId xmlns:a16="http://schemas.microsoft.com/office/drawing/2014/main" id="{A42E1A66-2BCC-4CFE-8418-94598DB25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0701" y="3538538"/>
            <a:ext cx="1141339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</a:t>
            </a:r>
          </a:p>
        </p:txBody>
      </p:sp>
      <p:sp>
        <p:nvSpPr>
          <p:cNvPr id="100362" name="Rectangle 39">
            <a:extLst>
              <a:ext uri="{FF2B5EF4-FFF2-40B4-BE49-F238E27FC236}">
                <a16:creationId xmlns:a16="http://schemas.microsoft.com/office/drawing/2014/main" id="{C72F95F8-90BC-4DA0-8173-9937EEC05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3898900"/>
            <a:ext cx="105638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</a:t>
            </a:r>
          </a:p>
        </p:txBody>
      </p:sp>
      <p:sp>
        <p:nvSpPr>
          <p:cNvPr id="100363" name="Rectangle 41">
            <a:extLst>
              <a:ext uri="{FF2B5EF4-FFF2-40B4-BE49-F238E27FC236}">
                <a16:creationId xmlns:a16="http://schemas.microsoft.com/office/drawing/2014/main" id="{2AEEDE76-1F60-415F-A696-05426809D1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9" y="4259263"/>
            <a:ext cx="405561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</a:t>
            </a:r>
          </a:p>
        </p:txBody>
      </p:sp>
      <p:sp>
        <p:nvSpPr>
          <p:cNvPr id="100364" name="Rectangle 42">
            <a:extLst>
              <a:ext uri="{FF2B5EF4-FFF2-40B4-BE49-F238E27FC236}">
                <a16:creationId xmlns:a16="http://schemas.microsoft.com/office/drawing/2014/main" id="{69FB637A-49C3-4FDC-A54F-2CFC408FA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3151" y="4395789"/>
            <a:ext cx="296557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00365" name="Rectangle 43">
            <a:extLst>
              <a:ext uri="{FF2B5EF4-FFF2-40B4-BE49-F238E27FC236}">
                <a16:creationId xmlns:a16="http://schemas.microsoft.com/office/drawing/2014/main" id="{49E73AD0-B592-45F3-A6C0-10A34D364E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3733800"/>
            <a:ext cx="139782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error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(1 -    )</a:t>
            </a:r>
          </a:p>
        </p:txBody>
      </p:sp>
      <p:sp>
        <p:nvSpPr>
          <p:cNvPr id="100366" name="Rectangle 44">
            <a:extLst>
              <a:ext uri="{FF2B5EF4-FFF2-40B4-BE49-F238E27FC236}">
                <a16:creationId xmlns:a16="http://schemas.microsoft.com/office/drawing/2014/main" id="{58D5F0CF-7085-4CF1-9E15-F912F83856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1" y="4114800"/>
            <a:ext cx="37670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ymbol" panose="05050102010706020507" pitchFamily="18" charset="2"/>
              <a:ea typeface="+mn-ea"/>
              <a:cs typeface="+mn-cs"/>
            </a:endParaRPr>
          </a:p>
        </p:txBody>
      </p:sp>
      <p:sp>
        <p:nvSpPr>
          <p:cNvPr id="100367" name="Rectangle 46">
            <a:extLst>
              <a:ext uri="{FF2B5EF4-FFF2-40B4-BE49-F238E27FC236}">
                <a16:creationId xmlns:a16="http://schemas.microsoft.com/office/drawing/2014/main" id="{5D89F254-82DF-4DA0-A17E-B3661A61D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9960" y="3733800"/>
            <a:ext cx="2056269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Type II Error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 </a:t>
            </a:r>
            <a:r>
              <a:rPr kumimoji="0" lang="el-G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β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 )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68" name="Rectangle 55">
            <a:extLst>
              <a:ext uri="{FF2B5EF4-FFF2-40B4-BE49-F238E27FC236}">
                <a16:creationId xmlns:a16="http://schemas.microsoft.com/office/drawing/2014/main" id="{2DAF2506-1AF1-4774-A902-A078AD21D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0388" y="4800600"/>
            <a:ext cx="1056380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</a:t>
            </a:r>
          </a:p>
        </p:txBody>
      </p:sp>
      <p:sp>
        <p:nvSpPr>
          <p:cNvPr id="100369" name="Rectangle 57">
            <a:extLst>
              <a:ext uri="{FF2B5EF4-FFF2-40B4-BE49-F238E27FC236}">
                <a16:creationId xmlns:a16="http://schemas.microsoft.com/office/drawing/2014/main" id="{DC15ABB2-6F38-4CD9-9DD2-F8FC3F2C16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2489" y="5160963"/>
            <a:ext cx="405561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</a:t>
            </a:r>
          </a:p>
        </p:txBody>
      </p:sp>
      <p:sp>
        <p:nvSpPr>
          <p:cNvPr id="100370" name="Rectangle 58">
            <a:extLst>
              <a:ext uri="{FF2B5EF4-FFF2-40B4-BE49-F238E27FC236}">
                <a16:creationId xmlns:a16="http://schemas.microsoft.com/office/drawing/2014/main" id="{BDBD96DF-AD42-483D-8439-4F45030F8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3151" y="5295901"/>
            <a:ext cx="296557" cy="33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00371" name="Rectangle 60">
            <a:extLst>
              <a:ext uri="{FF2B5EF4-FFF2-40B4-BE49-F238E27FC236}">
                <a16:creationId xmlns:a16="http://schemas.microsoft.com/office/drawing/2014/main" id="{7B24FC9A-8128-41DC-93B8-F2276E8B5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3381" y="4800600"/>
            <a:ext cx="1886350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Type I Error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    )</a:t>
            </a:r>
          </a:p>
        </p:txBody>
      </p:sp>
      <p:sp>
        <p:nvSpPr>
          <p:cNvPr id="100372" name="Rectangle 63">
            <a:extLst>
              <a:ext uri="{FF2B5EF4-FFF2-40B4-BE49-F238E27FC236}">
                <a16:creationId xmlns:a16="http://schemas.microsoft.com/office/drawing/2014/main" id="{BBEAA954-5946-4BD0-A9DC-C443C0E6D0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53201" y="5181600"/>
            <a:ext cx="37670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ymbol" panose="05050102010706020507" pitchFamily="18" charset="2"/>
              <a:ea typeface="+mn-ea"/>
              <a:cs typeface="+mn-cs"/>
            </a:endParaRPr>
          </a:p>
        </p:txBody>
      </p:sp>
      <p:sp>
        <p:nvSpPr>
          <p:cNvPr id="100373" name="Rectangle 70">
            <a:extLst>
              <a:ext uri="{FF2B5EF4-FFF2-40B4-BE49-F238E27FC236}">
                <a16:creationId xmlns:a16="http://schemas.microsoft.com/office/drawing/2014/main" id="{E6E23095-1395-420D-A492-2910015EE3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1752601"/>
            <a:ext cx="6096000" cy="473075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Possible Hypothesis Test Outcomes</a:t>
            </a:r>
          </a:p>
        </p:txBody>
      </p:sp>
      <p:sp>
        <p:nvSpPr>
          <p:cNvPr id="100374" name="Line 77">
            <a:extLst>
              <a:ext uri="{FF2B5EF4-FFF2-40B4-BE49-F238E27FC236}">
                <a16:creationId xmlns:a16="http://schemas.microsoft.com/office/drawing/2014/main" id="{CAFD1AB6-82D3-48A2-A37A-5BFBA445F02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5721350"/>
            <a:ext cx="41910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75" name="Line 82">
            <a:extLst>
              <a:ext uri="{FF2B5EF4-FFF2-40B4-BE49-F238E27FC236}">
                <a16:creationId xmlns:a16="http://schemas.microsoft.com/office/drawing/2014/main" id="{E56E0BF3-157E-48B2-ADD8-ACAE3DB3FBB9}"/>
              </a:ext>
            </a:extLst>
          </p:cNvPr>
          <p:cNvSpPr>
            <a:spLocks noChangeShapeType="1"/>
          </p:cNvSpPr>
          <p:nvPr/>
        </p:nvSpPr>
        <p:spPr bwMode="auto">
          <a:xfrm>
            <a:off x="7743825" y="2978150"/>
            <a:ext cx="0" cy="27432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76" name="Rectangle 89">
            <a:extLst>
              <a:ext uri="{FF2B5EF4-FFF2-40B4-BE49-F238E27FC236}">
                <a16:creationId xmlns:a16="http://schemas.microsoft.com/office/drawing/2014/main" id="{9351EF19-A596-472D-ADAA-E3D96D6F8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2438400"/>
            <a:ext cx="6096000" cy="3276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0377" name="Rectangle 92">
            <a:extLst>
              <a:ext uri="{FF2B5EF4-FFF2-40B4-BE49-F238E27FC236}">
                <a16:creationId xmlns:a16="http://schemas.microsoft.com/office/drawing/2014/main" id="{10E669AD-6514-4EDD-8C9F-D59B2D6EBC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3048000"/>
            <a:ext cx="1442704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H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False</a:t>
            </a:r>
          </a:p>
        </p:txBody>
      </p:sp>
      <p:sp>
        <p:nvSpPr>
          <p:cNvPr id="100378" name="Rectangle 93">
            <a:extLst>
              <a:ext uri="{FF2B5EF4-FFF2-40B4-BE49-F238E27FC236}">
                <a16:creationId xmlns:a16="http://schemas.microsoft.com/office/drawing/2014/main" id="{5A1C6F4E-B339-4BF7-8E2C-FC43C9A11E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3048000"/>
            <a:ext cx="1305487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H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True</a:t>
            </a:r>
          </a:p>
        </p:txBody>
      </p:sp>
      <p:sp>
        <p:nvSpPr>
          <p:cNvPr id="100379" name="Line 94">
            <a:extLst>
              <a:ext uri="{FF2B5EF4-FFF2-40B4-BE49-F238E27FC236}">
                <a16:creationId xmlns:a16="http://schemas.microsoft.com/office/drawing/2014/main" id="{E3E34E7C-CACA-40BD-8088-103EE1BC48D5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29718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0" name="Line 95">
            <a:extLst>
              <a:ext uri="{FF2B5EF4-FFF2-40B4-BE49-F238E27FC236}">
                <a16:creationId xmlns:a16="http://schemas.microsoft.com/office/drawing/2014/main" id="{39289005-BC6A-4194-8910-2DE0D9737D98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8800" y="2438400"/>
            <a:ext cx="0" cy="3276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1" name="Line 96">
            <a:extLst>
              <a:ext uri="{FF2B5EF4-FFF2-40B4-BE49-F238E27FC236}">
                <a16:creationId xmlns:a16="http://schemas.microsoft.com/office/drawing/2014/main" id="{0E973467-809D-4E8B-975C-755E2462B262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47244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2" name="Rectangle 97">
            <a:extLst>
              <a:ext uri="{FF2B5EF4-FFF2-40B4-BE49-F238E27FC236}">
                <a16:creationId xmlns:a16="http://schemas.microsoft.com/office/drawing/2014/main" id="{13C855F6-A221-4167-84EE-258628CA2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038600"/>
            <a:ext cx="1966913" cy="1193800"/>
          </a:xfrm>
          <a:prstGeom prst="rect">
            <a:avLst/>
          </a:prstGeom>
          <a:solidFill>
            <a:srgbClr val="D4E8F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Key: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Outcome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(Probability)</a:t>
            </a:r>
          </a:p>
        </p:txBody>
      </p:sp>
      <p:sp>
        <p:nvSpPr>
          <p:cNvPr id="100383" name="Line 98">
            <a:extLst>
              <a:ext uri="{FF2B5EF4-FFF2-40B4-BE49-F238E27FC236}">
                <a16:creationId xmlns:a16="http://schemas.microsoft.com/office/drawing/2014/main" id="{80FC74D5-E558-4136-A567-971E624DA0E7}"/>
              </a:ext>
            </a:extLst>
          </p:cNvPr>
          <p:cNvSpPr>
            <a:spLocks noChangeShapeType="1"/>
          </p:cNvSpPr>
          <p:nvPr/>
        </p:nvSpPr>
        <p:spPr bwMode="auto">
          <a:xfrm>
            <a:off x="4114800" y="35052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384" name="Rectangle 99">
            <a:extLst>
              <a:ext uri="{FF2B5EF4-FFF2-40B4-BE49-F238E27FC236}">
                <a16:creationId xmlns:a16="http://schemas.microsoft.com/office/drawing/2014/main" id="{A013FF73-1D42-43C0-B93D-E4FB1AC98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2105" y="4800600"/>
            <a:ext cx="1516442" cy="82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9C9F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Error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( 1 - </a:t>
            </a:r>
            <a:r>
              <a:rPr kumimoji="0" lang="el-GR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β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Symbol" panose="05050102010706020507" pitchFamily="18" charset="2"/>
              </a:rPr>
              <a:t> )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Footer Placeholder 3">
            <a:extLst>
              <a:ext uri="{FF2B5EF4-FFF2-40B4-BE49-F238E27FC236}">
                <a16:creationId xmlns:a16="http://schemas.microsoft.com/office/drawing/2014/main" id="{277C66FC-C2BC-4AB5-8750-6CED175357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1379" name="Slide Number Placeholder 4">
            <a:extLst>
              <a:ext uri="{FF2B5EF4-FFF2-40B4-BE49-F238E27FC236}">
                <a16:creationId xmlns:a16="http://schemas.microsoft.com/office/drawing/2014/main" id="{81629D47-D4D5-4F45-A1DA-CF72D603544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8313D9BD-3481-43FA-8638-10E3D282A2C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1380" name="Rectangle 2">
            <a:extLst>
              <a:ext uri="{FF2B5EF4-FFF2-40B4-BE49-F238E27FC236}">
                <a16:creationId xmlns:a16="http://schemas.microsoft.com/office/drawing/2014/main" id="{ACF88B0A-6EC2-466D-AF82-0FD3F5331B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Type I &amp; II Error Relationship</a:t>
            </a:r>
          </a:p>
        </p:txBody>
      </p:sp>
      <p:sp>
        <p:nvSpPr>
          <p:cNvPr id="101381" name="Text Box 17">
            <a:extLst>
              <a:ext uri="{FF2B5EF4-FFF2-40B4-BE49-F238E27FC236}">
                <a16:creationId xmlns:a16="http://schemas.microsoft.com/office/drawing/2014/main" id="{C2C8E1AB-0D0F-449F-AB50-D8B3A774A4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1700" y="2044701"/>
            <a:ext cx="7848600" cy="271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3333CC"/>
              </a:buClr>
              <a:buSzPct val="12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Type I and Type II errors cannot happen at</a:t>
            </a:r>
          </a:p>
          <a:p>
            <a:pPr marL="0" marR="0" lvl="0" indent="0" algn="l" defTabSz="914400" rtl="0" eaLnBrk="1" fontAlgn="auto" latinLnBrk="0" hangingPunct="1">
              <a:lnSpc>
                <a:spcPct val="30000"/>
              </a:lnSpc>
              <a:spcBef>
                <a:spcPct val="50000"/>
              </a:spcBef>
              <a:spcAft>
                <a:spcPts val="0"/>
              </a:spcAft>
              <a:buClr>
                <a:srgbClr val="3333CC"/>
              </a:buClr>
              <a:buSzPct val="12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the same time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Type I error can only occur if H</a:t>
            </a:r>
            <a:r>
              <a:rPr kumimoji="0" lang="en-US" altLang="en-US" sz="2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is 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true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Type II error can only occur if H</a:t>
            </a:r>
            <a:r>
              <a:rPr kumimoji="0" lang="en-US" altLang="en-US" sz="2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is 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false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anose="05000000000000000000" pitchFamily="2" charset="2"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Footer Placeholder 3">
            <a:extLst>
              <a:ext uri="{FF2B5EF4-FFF2-40B4-BE49-F238E27FC236}">
                <a16:creationId xmlns:a16="http://schemas.microsoft.com/office/drawing/2014/main" id="{9D64FA66-463C-419A-BBB2-9B8425E236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2403" name="Slide Number Placeholder 4">
            <a:extLst>
              <a:ext uri="{FF2B5EF4-FFF2-40B4-BE49-F238E27FC236}">
                <a16:creationId xmlns:a16="http://schemas.microsoft.com/office/drawing/2014/main" id="{A11BF481-3002-4628-B6DC-2F305BE323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D418BBE2-F845-40AE-89B0-8C4369AE15E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404" name="Rectangle 2">
            <a:extLst>
              <a:ext uri="{FF2B5EF4-FFF2-40B4-BE49-F238E27FC236}">
                <a16:creationId xmlns:a16="http://schemas.microsoft.com/office/drawing/2014/main" id="{60038055-0B20-4E33-A681-7BE3F73B33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Level of Significance, </a:t>
            </a:r>
            <a:r>
              <a:rPr lang="en-US" altLang="en-US" b="1">
                <a:sym typeface="Symbol" panose="05050102010706020507" pitchFamily="18" charset="2"/>
              </a:rPr>
              <a:t></a:t>
            </a:r>
            <a:r>
              <a:rPr lang="en-US" altLang="en-US"/>
              <a:t>  </a:t>
            </a:r>
          </a:p>
        </p:txBody>
      </p:sp>
      <p:sp>
        <p:nvSpPr>
          <p:cNvPr id="102405" name="Rectangle 3">
            <a:extLst>
              <a:ext uri="{FF2B5EF4-FFF2-40B4-BE49-F238E27FC236}">
                <a16:creationId xmlns:a16="http://schemas.microsoft.com/office/drawing/2014/main" id="{9DF2A6AB-BF93-4FDF-B715-2A1C9097BA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57200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 b="1"/>
              <a:t>Defines unlikely values of sample statistic if null hypothesis is true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 sz="2800"/>
              <a:t>Defines </a:t>
            </a:r>
            <a:r>
              <a:rPr lang="en-US" altLang="en-US" sz="2800">
                <a:solidFill>
                  <a:schemeClr val="folHlink"/>
                </a:solidFill>
              </a:rPr>
              <a:t>rejection region</a:t>
            </a:r>
            <a:r>
              <a:rPr lang="en-US" altLang="en-US" sz="2800"/>
              <a:t> of the sampling distribution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/>
              <a:t>Is designated by  </a:t>
            </a:r>
            <a:r>
              <a:rPr lang="en-US" altLang="en-US" sz="3200" b="1">
                <a:solidFill>
                  <a:schemeClr val="folHlink"/>
                </a:solidFill>
                <a:sym typeface="Symbol" panose="05050102010706020507" pitchFamily="18" charset="2"/>
              </a:rPr>
              <a:t></a:t>
            </a:r>
            <a:r>
              <a:rPr lang="en-US" altLang="en-US">
                <a:sym typeface="Symbol" panose="05050102010706020507" pitchFamily="18" charset="2"/>
              </a:rPr>
              <a:t> </a:t>
            </a:r>
            <a:r>
              <a:rPr lang="en-US" altLang="en-US"/>
              <a:t>, (level of significance)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 sz="2800"/>
              <a:t>Typical values are .01, .05, or .10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/>
              <a:t>Is selected by the researcher at the beginning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altLang="en-US"/>
              <a:t>Provides the critical value(s) of the test</a:t>
            </a:r>
            <a:r>
              <a:rPr lang="en-US" altLang="en-US" sz="3200"/>
              <a:t> 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Footer Placeholder 3">
            <a:extLst>
              <a:ext uri="{FF2B5EF4-FFF2-40B4-BE49-F238E27FC236}">
                <a16:creationId xmlns:a16="http://schemas.microsoft.com/office/drawing/2014/main" id="{4D62DB99-142D-4340-8759-701B05562C1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3427" name="Slide Number Placeholder 4">
            <a:extLst>
              <a:ext uri="{FF2B5EF4-FFF2-40B4-BE49-F238E27FC236}">
                <a16:creationId xmlns:a16="http://schemas.microsoft.com/office/drawing/2014/main" id="{A2AF317D-CA1E-44A7-B30A-939916F0375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D8F26DD6-A2B1-48E1-9A73-C1ADEDB43B5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3428" name="Rectangle 3">
            <a:extLst>
              <a:ext uri="{FF2B5EF4-FFF2-40B4-BE49-F238E27FC236}">
                <a16:creationId xmlns:a16="http://schemas.microsoft.com/office/drawing/2014/main" id="{87C1AFC7-D5C6-452C-A43C-10C81D9FA4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828800"/>
            <a:ext cx="8229600" cy="4572000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/>
              <a:t>1. Specify population parameter of interest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2. Formulate the null and alternative hypotheses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3. Specify the desired significance level, </a:t>
            </a:r>
            <a:r>
              <a:rPr lang="el-GR" altLang="en-US">
                <a:cs typeface="Arial" panose="020B0604020202020204" pitchFamily="34" charset="0"/>
              </a:rPr>
              <a:t>α</a:t>
            </a:r>
            <a:endParaRPr lang="en-US" altLang="en-US">
              <a:cs typeface="Arial" panose="020B0604020202020204" pitchFamily="34" charset="0"/>
            </a:endParaRPr>
          </a:p>
          <a:p>
            <a:pPr eaLnBrk="1" hangingPunct="1">
              <a:spcBef>
                <a:spcPct val="40000"/>
              </a:spcBef>
            </a:pPr>
            <a:r>
              <a:rPr lang="en-US" altLang="en-US">
                <a:cs typeface="Arial" panose="020B0604020202020204" pitchFamily="34" charset="0"/>
              </a:rPr>
              <a:t>4. Define the rejection region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5. Take a random sample and determine 	whether or not the sample result is in the 	rejection region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/>
              <a:t>6. Reach a decision and draw a conclusion</a:t>
            </a:r>
          </a:p>
        </p:txBody>
      </p:sp>
      <p:sp>
        <p:nvSpPr>
          <p:cNvPr id="103429" name="Rectangle 6">
            <a:extLst>
              <a:ext uri="{FF2B5EF4-FFF2-40B4-BE49-F238E27FC236}">
                <a16:creationId xmlns:a16="http://schemas.microsoft.com/office/drawing/2014/main" id="{FC0E2496-A4AB-4B41-B024-2F147808B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9481" y="746125"/>
            <a:ext cx="77930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 anchor="b"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100" b="0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Process of Hypothesis Testing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Footer Placeholder 3">
            <a:extLst>
              <a:ext uri="{FF2B5EF4-FFF2-40B4-BE49-F238E27FC236}">
                <a16:creationId xmlns:a16="http://schemas.microsoft.com/office/drawing/2014/main" id="{25CFDB02-5DD0-4FB9-807E-E7275DFF40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5475" name="Slide Number Placeholder 4">
            <a:extLst>
              <a:ext uri="{FF2B5EF4-FFF2-40B4-BE49-F238E27FC236}">
                <a16:creationId xmlns:a16="http://schemas.microsoft.com/office/drawing/2014/main" id="{345442FA-02B5-42C0-8EEC-E76051280C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22080A18-0242-48FD-9FEB-D2D5C134DA36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5476" name="Rectangle 15">
            <a:extLst>
              <a:ext uri="{FF2B5EF4-FFF2-40B4-BE49-F238E27FC236}">
                <a16:creationId xmlns:a16="http://schemas.microsoft.com/office/drawing/2014/main" id="{D59C8B16-0F8F-474A-A56B-9CCCEAC7DA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4648200"/>
            <a:ext cx="6172200" cy="1371600"/>
          </a:xfrm>
          <a:prstGeom prst="rect">
            <a:avLst/>
          </a:prstGeom>
          <a:solidFill>
            <a:srgbClr val="FFFFCC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5477" name="Rectangle 2">
            <a:extLst>
              <a:ext uri="{FF2B5EF4-FFF2-40B4-BE49-F238E27FC236}">
                <a16:creationId xmlns:a16="http://schemas.microsoft.com/office/drawing/2014/main" id="{325B5C64-E767-45B9-B092-5318CE80ED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64904" y="1081088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P-Value Approach to Testing</a:t>
            </a:r>
          </a:p>
        </p:txBody>
      </p:sp>
      <p:sp>
        <p:nvSpPr>
          <p:cNvPr id="105478" name="Rectangle 3">
            <a:extLst>
              <a:ext uri="{FF2B5EF4-FFF2-40B4-BE49-F238E27FC236}">
                <a16:creationId xmlns:a16="http://schemas.microsoft.com/office/drawing/2014/main" id="{991CB6AA-C215-44F6-8B20-7EF0C3DA20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2667001"/>
            <a:ext cx="7772400" cy="4303713"/>
          </a:xfrm>
        </p:spPr>
        <p:txBody>
          <a:bodyPr/>
          <a:lstStyle/>
          <a:p>
            <a:pPr eaLnBrk="1" hangingPunct="1">
              <a:spcBef>
                <a:spcPct val="60000"/>
              </a:spcBef>
            </a:pPr>
            <a:r>
              <a:rPr lang="en-US" altLang="en-US"/>
              <a:t>Determine the </a:t>
            </a:r>
            <a:r>
              <a:rPr lang="en-US" altLang="en-US">
                <a:solidFill>
                  <a:schemeClr val="folHlink"/>
                </a:solidFill>
              </a:rPr>
              <a:t>p-value</a:t>
            </a:r>
            <a:r>
              <a:rPr lang="en-US" altLang="en-US"/>
              <a:t> from a table or computer</a:t>
            </a:r>
          </a:p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altLang="en-US"/>
              <a:t>Compare the </a:t>
            </a:r>
            <a:r>
              <a:rPr lang="en-US" altLang="en-US">
                <a:solidFill>
                  <a:schemeClr val="folHlink"/>
                </a:solidFill>
              </a:rPr>
              <a:t>p-value</a:t>
            </a:r>
            <a:r>
              <a:rPr lang="en-US" altLang="en-US"/>
              <a:t> with  </a:t>
            </a:r>
            <a:r>
              <a:rPr lang="en-US" altLang="en-US" b="1">
                <a:solidFill>
                  <a:schemeClr val="folHlink"/>
                </a:solidFill>
                <a:sym typeface="Symbol" panose="05050102010706020507" pitchFamily="18" charset="2"/>
              </a:rPr>
              <a:t></a:t>
            </a:r>
          </a:p>
          <a:p>
            <a:pPr lvl="1" eaLnBrk="1" hangingPunct="1">
              <a:spcBef>
                <a:spcPct val="60000"/>
              </a:spcBef>
            </a:pPr>
            <a:r>
              <a:rPr lang="en-US" altLang="en-US" sz="2700"/>
              <a:t>If   p-value  </a:t>
            </a:r>
            <a:r>
              <a:rPr lang="en-US" altLang="en-US" sz="2700">
                <a:sym typeface="Symbol" panose="05050102010706020507" pitchFamily="18" charset="2"/>
              </a:rPr>
              <a:t>&lt;  </a:t>
            </a:r>
            <a:r>
              <a:rPr lang="en-US" altLang="en-US" sz="2700" b="1">
                <a:sym typeface="Symbol" panose="05050102010706020507" pitchFamily="18" charset="2"/>
              </a:rPr>
              <a:t></a:t>
            </a:r>
            <a:r>
              <a:rPr lang="en-US" altLang="en-US" sz="2700">
                <a:sym typeface="Symbol" panose="05050102010706020507" pitchFamily="18" charset="2"/>
              </a:rPr>
              <a:t> </a:t>
            </a:r>
            <a:r>
              <a:rPr lang="en-US" altLang="en-US" sz="2700"/>
              <a:t>,  reject H</a:t>
            </a:r>
            <a:r>
              <a:rPr lang="en-US" altLang="en-US" sz="2700" baseline="-25000"/>
              <a:t>0</a:t>
            </a:r>
            <a:endParaRPr lang="en-US" altLang="en-US" sz="2700"/>
          </a:p>
          <a:p>
            <a:pPr lvl="1" eaLnBrk="1" hangingPunct="1">
              <a:spcBef>
                <a:spcPct val="60000"/>
              </a:spcBef>
            </a:pPr>
            <a:r>
              <a:rPr lang="en-US" altLang="en-US" sz="2700"/>
              <a:t>If   p-value  </a:t>
            </a:r>
            <a:r>
              <a:rPr lang="en-US" altLang="en-US" sz="2700" b="1">
                <a:sym typeface="Symbol" panose="05050102010706020507" pitchFamily="18" charset="2"/>
              </a:rPr>
              <a:t></a:t>
            </a:r>
            <a:r>
              <a:rPr lang="en-US" altLang="en-US" sz="2700"/>
              <a:t>  </a:t>
            </a:r>
            <a:r>
              <a:rPr lang="en-US" altLang="en-US" sz="2700" b="1">
                <a:sym typeface="Symbol" panose="05050102010706020507" pitchFamily="18" charset="2"/>
              </a:rPr>
              <a:t></a:t>
            </a:r>
            <a:r>
              <a:rPr lang="en-US" altLang="en-US" sz="2700"/>
              <a:t> ,  do not reject H</a:t>
            </a:r>
            <a:r>
              <a:rPr lang="en-US" altLang="en-US" sz="2700" baseline="-25000"/>
              <a:t>0</a:t>
            </a:r>
            <a:r>
              <a:rPr lang="en-US" altLang="en-US" sz="2700"/>
              <a:t> </a:t>
            </a:r>
          </a:p>
        </p:txBody>
      </p:sp>
      <p:sp>
        <p:nvSpPr>
          <p:cNvPr id="105480" name="Line 14">
            <a:extLst>
              <a:ext uri="{FF2B5EF4-FFF2-40B4-BE49-F238E27FC236}">
                <a16:creationId xmlns:a16="http://schemas.microsoft.com/office/drawing/2014/main" id="{C3AB0CE5-11A2-4681-9BFD-DE583A850639}"/>
              </a:ext>
            </a:extLst>
          </p:cNvPr>
          <p:cNvSpPr>
            <a:spLocks noChangeShapeType="1"/>
          </p:cNvSpPr>
          <p:nvPr/>
        </p:nvSpPr>
        <p:spPr bwMode="auto">
          <a:xfrm>
            <a:off x="7239000" y="1843088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Footer Placeholder 3">
            <a:extLst>
              <a:ext uri="{FF2B5EF4-FFF2-40B4-BE49-F238E27FC236}">
                <a16:creationId xmlns:a16="http://schemas.microsoft.com/office/drawing/2014/main" id="{BC71E3DC-D09B-4973-BBEE-40B7D68F5A3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6499" name="Slide Number Placeholder 4">
            <a:extLst>
              <a:ext uri="{FF2B5EF4-FFF2-40B4-BE49-F238E27FC236}">
                <a16:creationId xmlns:a16="http://schemas.microsoft.com/office/drawing/2014/main" id="{5F720D05-23AB-4EBC-8EEE-612B595E42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915B365A-D889-4C13-9870-0A2AE213E2D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6500" name="Rectangle 2">
            <a:extLst>
              <a:ext uri="{FF2B5EF4-FFF2-40B4-BE49-F238E27FC236}">
                <a16:creationId xmlns:a16="http://schemas.microsoft.com/office/drawing/2014/main" id="{E7D29F71-0E25-4BE8-AF79-07AF0FB7AB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P-Value Approach to Testing</a:t>
            </a:r>
          </a:p>
        </p:txBody>
      </p:sp>
      <p:sp>
        <p:nvSpPr>
          <p:cNvPr id="106501" name="Rectangle 3">
            <a:extLst>
              <a:ext uri="{FF2B5EF4-FFF2-40B4-BE49-F238E27FC236}">
                <a16:creationId xmlns:a16="http://schemas.microsoft.com/office/drawing/2014/main" id="{C25C47A7-143D-4F39-B166-6DFA6F791D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828800"/>
            <a:ext cx="7696200" cy="4191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altLang="en-US" sz="3200"/>
              <a:t>p-value: Probability of obtaining a test statistic more extreme ( </a:t>
            </a:r>
            <a:r>
              <a:rPr lang="en-US" altLang="en-US" sz="3200">
                <a:sym typeface="Symbol" panose="05050102010706020507" pitchFamily="18" charset="2"/>
              </a:rPr>
              <a:t>≤</a:t>
            </a:r>
            <a:r>
              <a:rPr lang="en-US" altLang="en-US" sz="3200"/>
              <a:t> or </a:t>
            </a:r>
            <a:r>
              <a:rPr lang="en-US" altLang="en-US" sz="3200" b="1">
                <a:sym typeface="Symbol" panose="05050102010706020507" pitchFamily="18" charset="2"/>
              </a:rPr>
              <a:t></a:t>
            </a:r>
            <a:r>
              <a:rPr lang="en-US" altLang="en-US" sz="3200"/>
              <a:t> ) than the observed sample value </a:t>
            </a:r>
            <a:r>
              <a:rPr lang="en-US" altLang="en-US" sz="3200">
                <a:solidFill>
                  <a:schemeClr val="folHlink"/>
                </a:solidFill>
              </a:rPr>
              <a:t>given H</a:t>
            </a:r>
            <a:r>
              <a:rPr lang="en-US" altLang="en-US" sz="3200" baseline="-25000">
                <a:solidFill>
                  <a:schemeClr val="folHlink"/>
                </a:solidFill>
              </a:rPr>
              <a:t>0</a:t>
            </a:r>
            <a:r>
              <a:rPr lang="en-US" altLang="en-US" sz="3200">
                <a:solidFill>
                  <a:schemeClr val="folHlink"/>
                </a:solidFill>
              </a:rPr>
              <a:t> is true</a:t>
            </a:r>
          </a:p>
          <a:p>
            <a:pPr lvl="1" eaLnBrk="1" hangingPunct="1">
              <a:lnSpc>
                <a:spcPct val="120000"/>
              </a:lnSpc>
              <a:spcBef>
                <a:spcPct val="60000"/>
              </a:spcBef>
            </a:pPr>
            <a:r>
              <a:rPr lang="en-US" altLang="en-US" sz="2800"/>
              <a:t>Also called observed level of significance</a:t>
            </a:r>
          </a:p>
          <a:p>
            <a:pPr lvl="1"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altLang="en-US" sz="2800"/>
              <a:t>Smallest value of  </a:t>
            </a:r>
            <a:r>
              <a:rPr lang="en-US" altLang="en-US" sz="2800" b="1">
                <a:sym typeface="Symbol" panose="05050102010706020507" pitchFamily="18" charset="2"/>
              </a:rPr>
              <a:t></a:t>
            </a:r>
            <a:r>
              <a:rPr lang="en-US" altLang="en-US" sz="2800"/>
              <a:t>  for which H</a:t>
            </a:r>
            <a:r>
              <a:rPr lang="en-US" altLang="en-US" sz="2800" baseline="-25000"/>
              <a:t>0</a:t>
            </a:r>
            <a:r>
              <a:rPr lang="en-US" altLang="en-US" sz="2800"/>
              <a:t> can be rejected </a:t>
            </a:r>
          </a:p>
        </p:txBody>
      </p:sp>
      <p:sp>
        <p:nvSpPr>
          <p:cNvPr id="106502" name="Text Box 10">
            <a:extLst>
              <a:ext uri="{FF2B5EF4-FFF2-40B4-BE49-F238E27FC236}">
                <a16:creationId xmlns:a16="http://schemas.microsoft.com/office/drawing/2014/main" id="{06785043-98B5-47AA-B69D-B6B3CB355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Footer Placeholder 3">
            <a:extLst>
              <a:ext uri="{FF2B5EF4-FFF2-40B4-BE49-F238E27FC236}">
                <a16:creationId xmlns:a16="http://schemas.microsoft.com/office/drawing/2014/main" id="{8D219651-6499-4E4F-A5BD-D5B9465156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7523" name="Slide Number Placeholder 4">
            <a:extLst>
              <a:ext uri="{FF2B5EF4-FFF2-40B4-BE49-F238E27FC236}">
                <a16:creationId xmlns:a16="http://schemas.microsoft.com/office/drawing/2014/main" id="{C3AA9667-4FB4-4EDB-8BE4-0F557A33F18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62590E84-D42C-4F31-A492-167A699E42D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7524" name="Rectangle 3">
            <a:extLst>
              <a:ext uri="{FF2B5EF4-FFF2-40B4-BE49-F238E27FC236}">
                <a16:creationId xmlns:a16="http://schemas.microsoft.com/office/drawing/2014/main" id="{237B62AA-C2F7-4CDC-89EE-E33798B40A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752600"/>
            <a:ext cx="6019800" cy="2057400"/>
          </a:xfrm>
        </p:spPr>
        <p:txBody>
          <a:bodyPr/>
          <a:lstStyle/>
          <a:p>
            <a:pPr eaLnBrk="1" hangingPunct="1">
              <a:spcBef>
                <a:spcPct val="60000"/>
              </a:spcBef>
            </a:pPr>
            <a:r>
              <a:rPr lang="en-US" altLang="en-US"/>
              <a:t>Compare the p-value with  </a:t>
            </a:r>
            <a:r>
              <a:rPr lang="en-US" altLang="en-US" b="1">
                <a:sym typeface="Symbol" panose="05050102010706020507" pitchFamily="18" charset="2"/>
              </a:rPr>
              <a:t></a:t>
            </a:r>
          </a:p>
          <a:p>
            <a:pPr lvl="1" eaLnBrk="1" hangingPunct="1">
              <a:spcBef>
                <a:spcPct val="60000"/>
              </a:spcBef>
            </a:pPr>
            <a:r>
              <a:rPr lang="en-US" altLang="en-US"/>
              <a:t>If  p-value  </a:t>
            </a:r>
            <a:r>
              <a:rPr lang="en-US" altLang="en-US">
                <a:sym typeface="Symbol" panose="05050102010706020507" pitchFamily="18" charset="2"/>
              </a:rPr>
              <a:t>&lt;   </a:t>
            </a:r>
            <a:r>
              <a:rPr lang="en-US" altLang="en-US" sz="2800" b="1">
                <a:sym typeface="Symbol" panose="05050102010706020507" pitchFamily="18" charset="2"/>
              </a:rPr>
              <a:t></a:t>
            </a:r>
            <a:r>
              <a:rPr lang="en-US" altLang="en-US">
                <a:sym typeface="Symbol" panose="05050102010706020507" pitchFamily="18" charset="2"/>
              </a:rPr>
              <a:t> </a:t>
            </a:r>
            <a:r>
              <a:rPr lang="en-US" altLang="en-US"/>
              <a:t>, reject H</a:t>
            </a:r>
            <a:r>
              <a:rPr lang="en-US" altLang="en-US" baseline="-25000"/>
              <a:t>0</a:t>
            </a:r>
            <a:endParaRPr lang="en-US" altLang="en-US"/>
          </a:p>
          <a:p>
            <a:pPr lvl="1" eaLnBrk="1" hangingPunct="1">
              <a:spcBef>
                <a:spcPct val="60000"/>
              </a:spcBef>
            </a:pPr>
            <a:r>
              <a:rPr lang="en-US" altLang="en-US"/>
              <a:t>If  p-value  </a:t>
            </a:r>
            <a:r>
              <a:rPr lang="en-US" altLang="en-US" b="1">
                <a:sym typeface="Symbol" panose="05050102010706020507" pitchFamily="18" charset="2"/>
              </a:rPr>
              <a:t></a:t>
            </a:r>
            <a:r>
              <a:rPr lang="en-US" altLang="en-US"/>
              <a:t>   </a:t>
            </a:r>
            <a:r>
              <a:rPr lang="en-US" altLang="en-US" sz="2800" b="1">
                <a:sym typeface="Symbol" panose="05050102010706020507" pitchFamily="18" charset="2"/>
              </a:rPr>
              <a:t></a:t>
            </a:r>
            <a:r>
              <a:rPr lang="en-US" altLang="en-US"/>
              <a:t> , do not reject H</a:t>
            </a:r>
            <a:r>
              <a:rPr lang="en-US" altLang="en-US" baseline="-25000"/>
              <a:t>0</a:t>
            </a:r>
            <a:r>
              <a:rPr lang="en-US" altLang="en-US"/>
              <a:t> </a:t>
            </a:r>
          </a:p>
        </p:txBody>
      </p:sp>
      <p:sp>
        <p:nvSpPr>
          <p:cNvPr id="107525" name="Text Box 9">
            <a:extLst>
              <a:ext uri="{FF2B5EF4-FFF2-40B4-BE49-F238E27FC236}">
                <a16:creationId xmlns:a16="http://schemas.microsoft.com/office/drawing/2014/main" id="{BAB7B35A-7B8F-4DBB-AC63-6A23309F0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4191001"/>
            <a:ext cx="4343400" cy="1681163"/>
          </a:xfrm>
          <a:prstGeom prst="rect">
            <a:avLst/>
          </a:prstGeom>
          <a:solidFill>
            <a:srgbClr val="FAFEB4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Here: 	p-value = .0228</a:t>
            </a:r>
          </a:p>
          <a:p>
            <a:pPr marL="0" marR="0" lvl="0" indent="0" algn="l" defTabSz="914400" rtl="0" eaLnBrk="1" fontAlgn="auto" latinLnBrk="0" hangingPunct="1">
              <a:lnSpc>
                <a:spcPct val="3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         </a:t>
            </a:r>
            <a:r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 = .05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Since .0228 &lt; .05, we reject the null hypothesis</a:t>
            </a:r>
          </a:p>
        </p:txBody>
      </p:sp>
      <p:sp>
        <p:nvSpPr>
          <p:cNvPr id="107526" name="Text Box 10">
            <a:extLst>
              <a:ext uri="{FF2B5EF4-FFF2-40B4-BE49-F238E27FC236}">
                <a16:creationId xmlns:a16="http://schemas.microsoft.com/office/drawing/2014/main" id="{09E286AD-C1B1-4D45-930F-D185D9754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07527" name="Rectangle 12">
            <a:extLst>
              <a:ext uri="{FF2B5EF4-FFF2-40B4-BE49-F238E27FC236}">
                <a16:creationId xmlns:a16="http://schemas.microsoft.com/office/drawing/2014/main" id="{93BDDA3F-001D-47A8-8210-7431450023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 dirty="0"/>
              <a:t>P-value example</a:t>
            </a:r>
          </a:p>
        </p:txBody>
      </p:sp>
      <p:sp>
        <p:nvSpPr>
          <p:cNvPr id="107528" name="Rectangle 13">
            <a:extLst>
              <a:ext uri="{FF2B5EF4-FFF2-40B4-BE49-F238E27FC236}">
                <a16:creationId xmlns:a16="http://schemas.microsoft.com/office/drawing/2014/main" id="{38AB1C39-27B7-4FAB-B880-95AE897EABE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400800" y="4327525"/>
            <a:ext cx="2057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p-value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=.0228</a:t>
            </a:r>
          </a:p>
        </p:txBody>
      </p:sp>
      <p:sp>
        <p:nvSpPr>
          <p:cNvPr id="107529" name="Freeform 15">
            <a:extLst>
              <a:ext uri="{FF2B5EF4-FFF2-40B4-BE49-F238E27FC236}">
                <a16:creationId xmlns:a16="http://schemas.microsoft.com/office/drawing/2014/main" id="{891A1614-71F8-485D-AD1F-63F15739706B}"/>
              </a:ext>
            </a:extLst>
          </p:cNvPr>
          <p:cNvSpPr>
            <a:spLocks/>
          </p:cNvSpPr>
          <p:nvPr/>
        </p:nvSpPr>
        <p:spPr bwMode="auto">
          <a:xfrm>
            <a:off x="7391401" y="5035550"/>
            <a:ext cx="912813" cy="285750"/>
          </a:xfrm>
          <a:custGeom>
            <a:avLst/>
            <a:gdLst>
              <a:gd name="T0" fmla="*/ 2147483646 w 575"/>
              <a:gd name="T1" fmla="*/ 2147483646 h 180"/>
              <a:gd name="T2" fmla="*/ 0 w 575"/>
              <a:gd name="T3" fmla="*/ 2147483646 h 180"/>
              <a:gd name="T4" fmla="*/ 2147483646 w 575"/>
              <a:gd name="T5" fmla="*/ 2147483646 h 180"/>
              <a:gd name="T6" fmla="*/ 2147483646 w 575"/>
              <a:gd name="T7" fmla="*/ 2147483646 h 180"/>
              <a:gd name="T8" fmla="*/ 2147483646 w 575"/>
              <a:gd name="T9" fmla="*/ 2147483646 h 180"/>
              <a:gd name="T10" fmla="*/ 2147483646 w 575"/>
              <a:gd name="T11" fmla="*/ 0 h 180"/>
              <a:gd name="T12" fmla="*/ 2147483646 w 575"/>
              <a:gd name="T13" fmla="*/ 2147483646 h 180"/>
              <a:gd name="T14" fmla="*/ 2147483646 w 575"/>
              <a:gd name="T15" fmla="*/ 2147483646 h 180"/>
              <a:gd name="T16" fmla="*/ 2147483646 w 575"/>
              <a:gd name="T17" fmla="*/ 2147483646 h 1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5" h="180">
                <a:moveTo>
                  <a:pt x="8" y="173"/>
                </a:moveTo>
                <a:lnTo>
                  <a:pt x="0" y="138"/>
                </a:lnTo>
                <a:lnTo>
                  <a:pt x="60" y="124"/>
                </a:lnTo>
                <a:lnTo>
                  <a:pt x="236" y="120"/>
                </a:lnTo>
                <a:lnTo>
                  <a:pt x="428" y="68"/>
                </a:lnTo>
                <a:lnTo>
                  <a:pt x="575" y="0"/>
                </a:lnTo>
                <a:lnTo>
                  <a:pt x="575" y="180"/>
                </a:lnTo>
                <a:lnTo>
                  <a:pt x="8" y="177"/>
                </a:lnTo>
                <a:lnTo>
                  <a:pt x="8" y="173"/>
                </a:lnTo>
              </a:path>
            </a:pathLst>
          </a:cu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30" name="Freeform 16">
            <a:extLst>
              <a:ext uri="{FF2B5EF4-FFF2-40B4-BE49-F238E27FC236}">
                <a16:creationId xmlns:a16="http://schemas.microsoft.com/office/drawing/2014/main" id="{0031755A-1D53-447E-AB87-03942C78DFF1}"/>
              </a:ext>
            </a:extLst>
          </p:cNvPr>
          <p:cNvSpPr>
            <a:spLocks/>
          </p:cNvSpPr>
          <p:nvPr/>
        </p:nvSpPr>
        <p:spPr bwMode="auto">
          <a:xfrm>
            <a:off x="7467600" y="3565525"/>
            <a:ext cx="2362200" cy="1676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31" name="Line 17">
            <a:extLst>
              <a:ext uri="{FF2B5EF4-FFF2-40B4-BE49-F238E27FC236}">
                <a16:creationId xmlns:a16="http://schemas.microsoft.com/office/drawing/2014/main" id="{FCD7932C-D9F9-450E-9CE9-C28A2B5358E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15200" y="4175125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32" name="Rectangle 18">
            <a:extLst>
              <a:ext uri="{FF2B5EF4-FFF2-40B4-BE49-F238E27FC236}">
                <a16:creationId xmlns:a16="http://schemas.microsoft.com/office/drawing/2014/main" id="{39848351-B3EE-4E01-A2A4-6751F7A459A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315200" y="3794125"/>
            <a:ext cx="1295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 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 .05</a:t>
            </a:r>
          </a:p>
        </p:txBody>
      </p:sp>
      <p:sp>
        <p:nvSpPr>
          <p:cNvPr id="107533" name="Line 19">
            <a:extLst>
              <a:ext uri="{FF2B5EF4-FFF2-40B4-BE49-F238E27FC236}">
                <a16:creationId xmlns:a16="http://schemas.microsoft.com/office/drawing/2014/main" id="{A9A9542D-39D5-4C77-B309-9711A823E68D}"/>
              </a:ext>
            </a:extLst>
          </p:cNvPr>
          <p:cNvSpPr>
            <a:spLocks noChangeShapeType="1"/>
          </p:cNvSpPr>
          <p:nvPr/>
        </p:nvSpPr>
        <p:spPr bwMode="auto">
          <a:xfrm>
            <a:off x="9829800" y="3565525"/>
            <a:ext cx="0" cy="1752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34" name="Text Box 21">
            <a:extLst>
              <a:ext uri="{FF2B5EF4-FFF2-40B4-BE49-F238E27FC236}">
                <a16:creationId xmlns:a16="http://schemas.microsoft.com/office/drawing/2014/main" id="{2B593DF6-47F0-471B-97D4-7FFC5FDD0B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5699126"/>
            <a:ext cx="99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2.8684</a:t>
            </a:r>
            <a:endParaRPr kumimoji="0" lang="el-GR" altLang="en-US" sz="2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7535" name="Text Box 23">
            <a:extLst>
              <a:ext uri="{FF2B5EF4-FFF2-40B4-BE49-F238E27FC236}">
                <a16:creationId xmlns:a16="http://schemas.microsoft.com/office/drawing/2014/main" id="{B0691180-0377-43FE-B0D7-45A27A3BA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5699126"/>
            <a:ext cx="45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endParaRPr kumimoji="0" lang="el-GR" altLang="en-US" sz="2000" b="1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7536" name="Line 24">
            <a:extLst>
              <a:ext uri="{FF2B5EF4-FFF2-40B4-BE49-F238E27FC236}">
                <a16:creationId xmlns:a16="http://schemas.microsoft.com/office/drawing/2014/main" id="{F05E2FF4-2DB9-4801-BA8A-4D4BD1412F7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05800" y="5699125"/>
            <a:ext cx="0" cy="4572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37" name="Line 25">
            <a:extLst>
              <a:ext uri="{FF2B5EF4-FFF2-40B4-BE49-F238E27FC236}">
                <a16:creationId xmlns:a16="http://schemas.microsoft.com/office/drawing/2014/main" id="{3BD79880-DCED-4CD4-899D-E0A5B67A4EC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34400" y="3946525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38" name="Line 26">
            <a:extLst>
              <a:ext uri="{FF2B5EF4-FFF2-40B4-BE49-F238E27FC236}">
                <a16:creationId xmlns:a16="http://schemas.microsoft.com/office/drawing/2014/main" id="{05923C1D-8033-498C-AF49-C0F421BABC18}"/>
              </a:ext>
            </a:extLst>
          </p:cNvPr>
          <p:cNvSpPr>
            <a:spLocks noChangeShapeType="1"/>
          </p:cNvSpPr>
          <p:nvPr/>
        </p:nvSpPr>
        <p:spPr bwMode="auto">
          <a:xfrm>
            <a:off x="8305800" y="4479925"/>
            <a:ext cx="0" cy="1219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39" name="Line 27">
            <a:extLst>
              <a:ext uri="{FF2B5EF4-FFF2-40B4-BE49-F238E27FC236}">
                <a16:creationId xmlns:a16="http://schemas.microsoft.com/office/drawing/2014/main" id="{B6F792AF-929F-49F6-AA57-FD584EB0974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086600" y="4708525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40" name="Line 28">
            <a:extLst>
              <a:ext uri="{FF2B5EF4-FFF2-40B4-BE49-F238E27FC236}">
                <a16:creationId xmlns:a16="http://schemas.microsoft.com/office/drawing/2014/main" id="{82EE7911-F312-43FE-9EB5-1EED2FFF4630}"/>
              </a:ext>
            </a:extLst>
          </p:cNvPr>
          <p:cNvSpPr>
            <a:spLocks noChangeShapeType="1"/>
          </p:cNvSpPr>
          <p:nvPr/>
        </p:nvSpPr>
        <p:spPr bwMode="auto">
          <a:xfrm>
            <a:off x="7391400" y="5318125"/>
            <a:ext cx="2667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541" name="Text Box 29">
            <a:extLst>
              <a:ext uri="{FF2B5EF4-FFF2-40B4-BE49-F238E27FC236}">
                <a16:creationId xmlns:a16="http://schemas.microsoft.com/office/drawing/2014/main" id="{21368E73-AA1C-4475-8691-15DF2BEA7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1000" y="6156326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2.84</a:t>
            </a:r>
            <a:endParaRPr kumimoji="0" lang="el-GR" altLang="en-US" sz="2000" b="1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7542" name="Line 30">
            <a:extLst>
              <a:ext uri="{FF2B5EF4-FFF2-40B4-BE49-F238E27FC236}">
                <a16:creationId xmlns:a16="http://schemas.microsoft.com/office/drawing/2014/main" id="{860ABDE8-8FC4-438A-8AF3-BB103CB7180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34400" y="5394325"/>
            <a:ext cx="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Footer Placeholder 3">
            <a:extLst>
              <a:ext uri="{FF2B5EF4-FFF2-40B4-BE49-F238E27FC236}">
                <a16:creationId xmlns:a16="http://schemas.microsoft.com/office/drawing/2014/main" id="{1D76D1F8-B70C-4D96-AA41-5B7B0B59E07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08547" name="Slide Number Placeholder 4">
            <a:extLst>
              <a:ext uri="{FF2B5EF4-FFF2-40B4-BE49-F238E27FC236}">
                <a16:creationId xmlns:a16="http://schemas.microsoft.com/office/drawing/2014/main" id="{CFB1BE8F-9CD3-4E4B-9811-777BFF71FD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9-</a:t>
            </a:r>
            <a:fld id="{D1BB62CE-C62D-4CCF-B0F3-010EFA6BD5AA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8548" name="Rectangle 1056">
            <a:extLst>
              <a:ext uri="{FF2B5EF4-FFF2-40B4-BE49-F238E27FC236}">
                <a16:creationId xmlns:a16="http://schemas.microsoft.com/office/drawing/2014/main" id="{E3AEF384-36C1-45A3-A0A6-703704EC39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5181600"/>
            <a:ext cx="838200" cy="304800"/>
          </a:xfrm>
          <a:prstGeom prst="rect">
            <a:avLst/>
          </a:prstGeom>
          <a:solidFill>
            <a:srgbClr val="B5D7F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8549" name="Text Box 1027">
            <a:extLst>
              <a:ext uri="{FF2B5EF4-FFF2-40B4-BE49-F238E27FC236}">
                <a16:creationId xmlns:a16="http://schemas.microsoft.com/office/drawing/2014/main" id="{C65F8147-792F-4787-B547-D4D3241BE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45720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08550" name="Freeform 1028">
            <a:extLst>
              <a:ext uri="{FF2B5EF4-FFF2-40B4-BE49-F238E27FC236}">
                <a16:creationId xmlns:a16="http://schemas.microsoft.com/office/drawing/2014/main" id="{C189134C-12A5-402E-AA7B-CB55ADCEFEC4}"/>
              </a:ext>
            </a:extLst>
          </p:cNvPr>
          <p:cNvSpPr>
            <a:spLocks/>
          </p:cNvSpPr>
          <p:nvPr/>
        </p:nvSpPr>
        <p:spPr bwMode="auto">
          <a:xfrm>
            <a:off x="5026026" y="3375025"/>
            <a:ext cx="1685925" cy="966788"/>
          </a:xfrm>
          <a:custGeom>
            <a:avLst/>
            <a:gdLst>
              <a:gd name="T0" fmla="*/ 2147483646 w 1062"/>
              <a:gd name="T1" fmla="*/ 2147483646 h 609"/>
              <a:gd name="T2" fmla="*/ 2147483646 w 1062"/>
              <a:gd name="T3" fmla="*/ 2147483646 h 609"/>
              <a:gd name="T4" fmla="*/ 2147483646 w 1062"/>
              <a:gd name="T5" fmla="*/ 2147483646 h 609"/>
              <a:gd name="T6" fmla="*/ 2147483646 w 1062"/>
              <a:gd name="T7" fmla="*/ 2147483646 h 609"/>
              <a:gd name="T8" fmla="*/ 2147483646 w 1062"/>
              <a:gd name="T9" fmla="*/ 2147483646 h 609"/>
              <a:gd name="T10" fmla="*/ 2147483646 w 1062"/>
              <a:gd name="T11" fmla="*/ 0 h 609"/>
              <a:gd name="T12" fmla="*/ 0 w 1062"/>
              <a:gd name="T13" fmla="*/ 2147483646 h 609"/>
              <a:gd name="T14" fmla="*/ 2147483646 w 1062"/>
              <a:gd name="T15" fmla="*/ 2147483646 h 609"/>
              <a:gd name="T16" fmla="*/ 2147483646 w 1062"/>
              <a:gd name="T17" fmla="*/ 2147483646 h 6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62" h="609">
                <a:moveTo>
                  <a:pt x="1054" y="605"/>
                </a:moveTo>
                <a:lnTo>
                  <a:pt x="1062" y="570"/>
                </a:lnTo>
                <a:lnTo>
                  <a:pt x="658" y="522"/>
                </a:lnTo>
                <a:lnTo>
                  <a:pt x="430" y="414"/>
                </a:lnTo>
                <a:lnTo>
                  <a:pt x="266" y="280"/>
                </a:lnTo>
                <a:lnTo>
                  <a:pt x="4" y="0"/>
                </a:lnTo>
                <a:lnTo>
                  <a:pt x="0" y="604"/>
                </a:lnTo>
                <a:lnTo>
                  <a:pt x="1054" y="609"/>
                </a:lnTo>
                <a:lnTo>
                  <a:pt x="1054" y="605"/>
                </a:lnTo>
              </a:path>
            </a:pathLst>
          </a:custGeom>
          <a:solidFill>
            <a:srgbClr val="33CC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51" name="Freeform 1029">
            <a:extLst>
              <a:ext uri="{FF2B5EF4-FFF2-40B4-BE49-F238E27FC236}">
                <a16:creationId xmlns:a16="http://schemas.microsoft.com/office/drawing/2014/main" id="{64DB62A4-4499-4435-90A7-44D536668B08}"/>
              </a:ext>
            </a:extLst>
          </p:cNvPr>
          <p:cNvSpPr>
            <a:spLocks/>
          </p:cNvSpPr>
          <p:nvPr/>
        </p:nvSpPr>
        <p:spPr bwMode="auto">
          <a:xfrm>
            <a:off x="2057400" y="2971800"/>
            <a:ext cx="2362200" cy="1295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52" name="Freeform 1030">
            <a:extLst>
              <a:ext uri="{FF2B5EF4-FFF2-40B4-BE49-F238E27FC236}">
                <a16:creationId xmlns:a16="http://schemas.microsoft.com/office/drawing/2014/main" id="{B1B90116-980C-4B04-8E74-C79EA467F82F}"/>
              </a:ext>
            </a:extLst>
          </p:cNvPr>
          <p:cNvSpPr>
            <a:spLocks/>
          </p:cNvSpPr>
          <p:nvPr/>
        </p:nvSpPr>
        <p:spPr bwMode="auto">
          <a:xfrm>
            <a:off x="4419600" y="2971800"/>
            <a:ext cx="2209800" cy="1295400"/>
          </a:xfrm>
          <a:custGeom>
            <a:avLst/>
            <a:gdLst>
              <a:gd name="T0" fmla="*/ 2147483646 w 576"/>
              <a:gd name="T1" fmla="*/ 2147483646 h 576"/>
              <a:gd name="T2" fmla="*/ 2147483646 w 576"/>
              <a:gd name="T3" fmla="*/ 2147483646 h 576"/>
              <a:gd name="T4" fmla="*/ 2147483646 w 576"/>
              <a:gd name="T5" fmla="*/ 2147483646 h 576"/>
              <a:gd name="T6" fmla="*/ 2147483646 w 576"/>
              <a:gd name="T7" fmla="*/ 2147483646 h 576"/>
              <a:gd name="T8" fmla="*/ 2147483646 w 576"/>
              <a:gd name="T9" fmla="*/ 2147483646 h 576"/>
              <a:gd name="T10" fmla="*/ 2147483646 w 576"/>
              <a:gd name="T11" fmla="*/ 2147483646 h 576"/>
              <a:gd name="T12" fmla="*/ 2147483646 w 576"/>
              <a:gd name="T13" fmla="*/ 2147483646 h 576"/>
              <a:gd name="T14" fmla="*/ 2147483646 w 576"/>
              <a:gd name="T15" fmla="*/ 2147483646 h 576"/>
              <a:gd name="T16" fmla="*/ 2147483646 w 576"/>
              <a:gd name="T17" fmla="*/ 2147483646 h 576"/>
              <a:gd name="T18" fmla="*/ 2147483646 w 576"/>
              <a:gd name="T19" fmla="*/ 2147483646 h 576"/>
              <a:gd name="T20" fmla="*/ 2147483646 w 576"/>
              <a:gd name="T21" fmla="*/ 2147483646 h 576"/>
              <a:gd name="T22" fmla="*/ 2147483646 w 576"/>
              <a:gd name="T23" fmla="*/ 2147483646 h 576"/>
              <a:gd name="T24" fmla="*/ 2147483646 w 576"/>
              <a:gd name="T25" fmla="*/ 2147483646 h 576"/>
              <a:gd name="T26" fmla="*/ 2147483646 w 576"/>
              <a:gd name="T27" fmla="*/ 2147483646 h 576"/>
              <a:gd name="T28" fmla="*/ 2147483646 w 576"/>
              <a:gd name="T29" fmla="*/ 2147483646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53" name="Line 1031">
            <a:extLst>
              <a:ext uri="{FF2B5EF4-FFF2-40B4-BE49-F238E27FC236}">
                <a16:creationId xmlns:a16="http://schemas.microsoft.com/office/drawing/2014/main" id="{81C3FE55-BBE3-4FCC-A9DD-EFEB02D293B3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343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54" name="Rectangle 1033">
            <a:extLst>
              <a:ext uri="{FF2B5EF4-FFF2-40B4-BE49-F238E27FC236}">
                <a16:creationId xmlns:a16="http://schemas.microsoft.com/office/drawing/2014/main" id="{0CC6BF21-C2D3-4345-81E2-60D5074CA4B1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867400" y="3429000"/>
            <a:ext cx="12192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  <a:sym typeface="Symbol" panose="05050102010706020507" pitchFamily="18" charset="2"/>
              </a:rPr>
              <a:t> </a:t>
            </a: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 .10</a:t>
            </a:r>
          </a:p>
        </p:txBody>
      </p:sp>
      <p:sp>
        <p:nvSpPr>
          <p:cNvPr id="108555" name="Line 1034">
            <a:extLst>
              <a:ext uri="{FF2B5EF4-FFF2-40B4-BE49-F238E27FC236}">
                <a16:creationId xmlns:a16="http://schemas.microsoft.com/office/drawing/2014/main" id="{3FE9E795-9F18-4E63-A3F6-76E052D127D1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29718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56" name="Line 1036">
            <a:extLst>
              <a:ext uri="{FF2B5EF4-FFF2-40B4-BE49-F238E27FC236}">
                <a16:creationId xmlns:a16="http://schemas.microsoft.com/office/drawing/2014/main" id="{3011457C-3A92-4103-9183-27887466CCE4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5720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57" name="Text Box 1037">
            <a:extLst>
              <a:ext uri="{FF2B5EF4-FFF2-40B4-BE49-F238E27FC236}">
                <a16:creationId xmlns:a16="http://schemas.microsoft.com/office/drawing/2014/main" id="{BCFB4974-F5D8-4230-BCF5-EAA9D43F8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0400" y="4572000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 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08558" name="Text Box 1038">
            <a:extLst>
              <a:ext uri="{FF2B5EF4-FFF2-40B4-BE49-F238E27FC236}">
                <a16:creationId xmlns:a16="http://schemas.microsoft.com/office/drawing/2014/main" id="{BC03823C-DD3D-482B-9F7A-A47048E28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4648201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1.28</a:t>
            </a:r>
            <a:endParaRPr kumimoji="0" lang="el-GR" altLang="en-US" sz="20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59" name="Line 1039">
            <a:extLst>
              <a:ext uri="{FF2B5EF4-FFF2-40B4-BE49-F238E27FC236}">
                <a16:creationId xmlns:a16="http://schemas.microsoft.com/office/drawing/2014/main" id="{E8EA8A39-759D-4F79-8F37-C660F5160C2B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4572000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60" name="Text Box 1040">
            <a:extLst>
              <a:ext uri="{FF2B5EF4-FFF2-40B4-BE49-F238E27FC236}">
                <a16:creationId xmlns:a16="http://schemas.microsoft.com/office/drawing/2014/main" id="{3D475015-CB75-4C2E-9913-3CD478181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4267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endParaRPr kumimoji="0" lang="el-GR" altLang="en-US" sz="18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61" name="Line 1041">
            <a:extLst>
              <a:ext uri="{FF2B5EF4-FFF2-40B4-BE49-F238E27FC236}">
                <a16:creationId xmlns:a16="http://schemas.microsoft.com/office/drawing/2014/main" id="{1032BE5A-6122-42BA-9AE1-B4A1C1844B6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62600" y="3276600"/>
            <a:ext cx="0" cy="10668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62" name="Line 1042">
            <a:extLst>
              <a:ext uri="{FF2B5EF4-FFF2-40B4-BE49-F238E27FC236}">
                <a16:creationId xmlns:a16="http://schemas.microsoft.com/office/drawing/2014/main" id="{ED719C0A-5DA8-4FAC-A3FF-73C005B36F4C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3505200"/>
            <a:ext cx="1676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63" name="Text Box 1043">
            <a:extLst>
              <a:ext uri="{FF2B5EF4-FFF2-40B4-BE49-F238E27FC236}">
                <a16:creationId xmlns:a16="http://schemas.microsoft.com/office/drawing/2014/main" id="{B7016D79-5B36-455A-94AC-811E41D2D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124201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AFEB4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800" b="1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08564" name="Line 1045">
            <a:extLst>
              <a:ext uri="{FF2B5EF4-FFF2-40B4-BE49-F238E27FC236}">
                <a16:creationId xmlns:a16="http://schemas.microsoft.com/office/drawing/2014/main" id="{B4BCD4E0-95F4-4A8A-BB63-020FA5A14B9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29200" y="4343400"/>
            <a:ext cx="0" cy="6858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65" name="Text Box 1046">
            <a:extLst>
              <a:ext uri="{FF2B5EF4-FFF2-40B4-BE49-F238E27FC236}">
                <a16:creationId xmlns:a16="http://schemas.microsoft.com/office/drawing/2014/main" id="{733C88BD-F536-4792-BAFB-2934073AD8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5029201"/>
            <a:ext cx="1143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z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= .88</a:t>
            </a:r>
            <a:endParaRPr kumimoji="0" lang="el-GR" altLang="en-US" sz="2000" b="1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8566" name="Text Box 1047">
            <a:extLst>
              <a:ext uri="{FF2B5EF4-FFF2-40B4-BE49-F238E27FC236}">
                <a16:creationId xmlns:a16="http://schemas.microsoft.com/office/drawing/2014/main" id="{304007F9-BF10-4E06-B273-936E5C3C99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43200" y="1752600"/>
            <a:ext cx="7315200" cy="609600"/>
          </a:xfrm>
          <a:noFill/>
          <a:extLst>
            <a:ext uri="{91240B29-F687-4F45-9708-019B960494DF}">
              <a14:hiddenLine xmlns:a14="http://schemas.microsoft.com/office/drawing/2010/main" w="19050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spcBef>
                <a:spcPct val="40000"/>
              </a:spcBef>
              <a:buNone/>
            </a:pPr>
            <a:r>
              <a:rPr lang="en-US" altLang="en-US">
                <a:solidFill>
                  <a:schemeClr val="folHlink"/>
                </a:solidFill>
              </a:rPr>
              <a:t>Calculate the p-value and compare to </a:t>
            </a:r>
            <a:r>
              <a:rPr lang="en-US" altLang="en-US" b="1">
                <a:solidFill>
                  <a:schemeClr val="folHlink"/>
                </a:solidFill>
                <a:sym typeface="Symbol" panose="05050102010706020507" pitchFamily="18" charset="2"/>
              </a:rPr>
              <a:t></a:t>
            </a:r>
          </a:p>
        </p:txBody>
      </p:sp>
      <p:sp>
        <p:nvSpPr>
          <p:cNvPr id="108567" name="Text Box 1048">
            <a:extLst>
              <a:ext uri="{FF2B5EF4-FFF2-40B4-BE49-F238E27FC236}">
                <a16:creationId xmlns:a16="http://schemas.microsoft.com/office/drawing/2014/main" id="{3C344BD0-267C-4B61-8FC6-03AE1D75D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graphicFrame>
        <p:nvGraphicFramePr>
          <p:cNvPr id="108568" name="Object 1049">
            <a:extLst>
              <a:ext uri="{FF2B5EF4-FFF2-40B4-BE49-F238E27FC236}">
                <a16:creationId xmlns:a16="http://schemas.microsoft.com/office/drawing/2014/main" id="{EEB26A87-6EEC-4A14-BB25-5991CEE6049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89851" y="2927351"/>
          <a:ext cx="2862263" cy="251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4" name="Equation" r:id="rId3" imgW="1562100" imgH="1371600" progId="Equation.3">
                  <p:embed/>
                </p:oleObj>
              </mc:Choice>
              <mc:Fallback>
                <p:oleObj name="Equation" r:id="rId3" imgW="1562100" imgH="1371600" progId="Equation.3">
                  <p:embed/>
                  <p:pic>
                    <p:nvPicPr>
                      <p:cNvPr id="108568" name="Object 1049">
                        <a:extLst>
                          <a:ext uri="{FF2B5EF4-FFF2-40B4-BE49-F238E27FC236}">
                            <a16:creationId xmlns:a16="http://schemas.microsoft.com/office/drawing/2014/main" id="{EEB26A87-6EEC-4A14-BB25-5991CEE6049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9851" y="2927351"/>
                        <a:ext cx="2862263" cy="251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569" name="Line 1050">
            <a:extLst>
              <a:ext uri="{FF2B5EF4-FFF2-40B4-BE49-F238E27FC236}">
                <a16:creationId xmlns:a16="http://schemas.microsoft.com/office/drawing/2014/main" id="{F187C9FB-F049-478E-B0F6-69F413E4AE1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29200" y="2667000"/>
            <a:ext cx="0" cy="16764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70" name="Line 1051">
            <a:extLst>
              <a:ext uri="{FF2B5EF4-FFF2-40B4-BE49-F238E27FC236}">
                <a16:creationId xmlns:a16="http://schemas.microsoft.com/office/drawing/2014/main" id="{131055A3-D2AD-4105-9112-7D6E9D1AB250}"/>
              </a:ext>
            </a:extLst>
          </p:cNvPr>
          <p:cNvSpPr>
            <a:spLocks noChangeShapeType="1"/>
          </p:cNvSpPr>
          <p:nvPr/>
        </p:nvSpPr>
        <p:spPr bwMode="auto">
          <a:xfrm>
            <a:off x="5029200" y="2819400"/>
            <a:ext cx="22098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71" name="Rectangle 1052">
            <a:extLst>
              <a:ext uri="{FF2B5EF4-FFF2-40B4-BE49-F238E27FC236}">
                <a16:creationId xmlns:a16="http://schemas.microsoft.com/office/drawing/2014/main" id="{DF88887E-3F81-4763-BE69-7FEE957257A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105400" y="2438400"/>
            <a:ext cx="20574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p-value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 .1894</a:t>
            </a:r>
          </a:p>
        </p:txBody>
      </p:sp>
      <p:sp>
        <p:nvSpPr>
          <p:cNvPr id="108572" name="Rectangle 1054">
            <a:extLst>
              <a:ext uri="{FF2B5EF4-FFF2-40B4-BE49-F238E27FC236}">
                <a16:creationId xmlns:a16="http://schemas.microsoft.com/office/drawing/2014/main" id="{E59A100F-C554-41BE-9084-F3D92C1592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 i="1" dirty="0"/>
              <a:t>P </a:t>
            </a:r>
            <a:r>
              <a:rPr lang="en-US" altLang="en-US" dirty="0"/>
              <a:t>-Value Solution</a:t>
            </a:r>
          </a:p>
        </p:txBody>
      </p:sp>
      <p:sp>
        <p:nvSpPr>
          <p:cNvPr id="108573" name="Line 1035">
            <a:extLst>
              <a:ext uri="{FF2B5EF4-FFF2-40B4-BE49-F238E27FC236}">
                <a16:creationId xmlns:a16="http://schemas.microsoft.com/office/drawing/2014/main" id="{A86531B8-33E7-4554-8AEF-522FF2018C46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2600" y="44196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574" name="Text Box 1055">
            <a:extLst>
              <a:ext uri="{FF2B5EF4-FFF2-40B4-BE49-F238E27FC236}">
                <a16:creationId xmlns:a16="http://schemas.microsoft.com/office/drawing/2014/main" id="{C3B511E6-AB7C-483D-96CB-B34D86968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715000"/>
            <a:ext cx="6934200" cy="476250"/>
          </a:xfrm>
          <a:prstGeom prst="rect">
            <a:avLst/>
          </a:prstGeom>
          <a:solidFill>
            <a:srgbClr val="FFFFC3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 reject H</a:t>
            </a:r>
            <a:r>
              <a:rPr kumimoji="0" lang="en-US" altLang="en-US" sz="2400" b="1" i="0" u="none" strike="noStrike" kern="1200" cap="none" spc="0" normalizeH="0" baseline="-2500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since p-value = .1894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&gt;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 = .10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2115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14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Introduction to Linear Regression and Correlation Analysis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5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02677"/>
      </p:ext>
    </p:extLst>
  </p:cSld>
  <p:clrMapOvr>
    <a:masterClrMapping/>
  </p:clrMapOvr>
  <p:transition spd="slow">
    <p:comb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Footer Placeholder 3">
            <a:extLst>
              <a:ext uri="{FF2B5EF4-FFF2-40B4-BE49-F238E27FC236}">
                <a16:creationId xmlns:a16="http://schemas.microsoft.com/office/drawing/2014/main" id="{1B8E4A8D-2B5D-491F-9C99-87F37F8F637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0595" name="Slide Number Placeholder 4">
            <a:extLst>
              <a:ext uri="{FF2B5EF4-FFF2-40B4-BE49-F238E27FC236}">
                <a16:creationId xmlns:a16="http://schemas.microsoft.com/office/drawing/2014/main" id="{D4AA8CE6-9A05-4267-9291-AE7058876DA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731934CF-477D-4836-AE85-C8E5E7A47604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0596" name="Rectangle 2">
            <a:extLst>
              <a:ext uri="{FF2B5EF4-FFF2-40B4-BE49-F238E27FC236}">
                <a16:creationId xmlns:a16="http://schemas.microsoft.com/office/drawing/2014/main" id="{67A8FC05-5333-4985-A5CD-3AF501D0ED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Chapter Goals</a:t>
            </a:r>
          </a:p>
        </p:txBody>
      </p:sp>
      <p:sp>
        <p:nvSpPr>
          <p:cNvPr id="110597" name="Rectangle 3">
            <a:extLst>
              <a:ext uri="{FF2B5EF4-FFF2-40B4-BE49-F238E27FC236}">
                <a16:creationId xmlns:a16="http://schemas.microsoft.com/office/drawing/2014/main" id="{AED342F0-4711-400B-B3BC-A60CA3270D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752601"/>
            <a:ext cx="7924800" cy="3896451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b="1"/>
              <a:t>After completing this chapter, you should be able to:</a:t>
            </a:r>
            <a:r>
              <a:rPr lang="en-US" altLang="en-US" sz="3200"/>
              <a:t> </a:t>
            </a:r>
            <a:endParaRPr lang="en-US" altLang="en-US" sz="1000"/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Calculate and interpret the simple correlation between two variables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Determine whether the correlation is significant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Calculate and interpret the simple linear regression equation for a set of data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Understand the assumptions behind regression analysis</a:t>
            </a:r>
          </a:p>
          <a:p>
            <a:pPr eaLnBrk="1" hangingPunct="1">
              <a:spcBef>
                <a:spcPct val="25000"/>
              </a:spcBef>
              <a:buSzPct val="80000"/>
            </a:pPr>
            <a:r>
              <a:rPr lang="en-US" altLang="en-US" sz="2400"/>
              <a:t>Determine whether a regression model is significant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Footer Placeholder 3">
            <a:extLst>
              <a:ext uri="{FF2B5EF4-FFF2-40B4-BE49-F238E27FC236}">
                <a16:creationId xmlns:a16="http://schemas.microsoft.com/office/drawing/2014/main" id="{1A1A604C-D76E-4C4B-B95B-C38A0490335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1619" name="Slide Number Placeholder 4">
            <a:extLst>
              <a:ext uri="{FF2B5EF4-FFF2-40B4-BE49-F238E27FC236}">
                <a16:creationId xmlns:a16="http://schemas.microsoft.com/office/drawing/2014/main" id="{5EB06DCA-06EF-44CE-8EFF-E4B576B7CC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2FD53E79-92F7-4C03-ADAE-C06121A6790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1620" name="Rectangle 2">
            <a:extLst>
              <a:ext uri="{FF2B5EF4-FFF2-40B4-BE49-F238E27FC236}">
                <a16:creationId xmlns:a16="http://schemas.microsoft.com/office/drawing/2014/main" id="{4A7918C4-5954-4A7F-A5D7-ABDA32C01B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Plots and Correlation</a:t>
            </a:r>
          </a:p>
        </p:txBody>
      </p:sp>
      <p:sp>
        <p:nvSpPr>
          <p:cNvPr id="111621" name="Rectangle 3">
            <a:extLst>
              <a:ext uri="{FF2B5EF4-FFF2-40B4-BE49-F238E27FC236}">
                <a16:creationId xmlns:a16="http://schemas.microsoft.com/office/drawing/2014/main" id="{2B314E79-B4D3-4D23-982D-69E6A91EAB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077200" cy="4114800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 sz="2700"/>
              <a:t>A </a:t>
            </a:r>
            <a:r>
              <a:rPr lang="en-US" altLang="en-US" sz="2700">
                <a:solidFill>
                  <a:schemeClr val="folHlink"/>
                </a:solidFill>
              </a:rPr>
              <a:t>scatter plot</a:t>
            </a:r>
            <a:r>
              <a:rPr lang="en-US" altLang="en-US" sz="2700"/>
              <a:t> (or scatter diagram) is used to show the relationship between two variables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Correlation</a:t>
            </a:r>
            <a:r>
              <a:rPr lang="en-US" altLang="en-US" sz="2700"/>
              <a:t> analysis is used to measure strength of the association (linear relationship) between two variables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Only concerned with strength of the relationship 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No causal effect is implied</a:t>
            </a:r>
          </a:p>
          <a:p>
            <a:pPr eaLnBrk="1" hangingPunct="1"/>
            <a:endParaRPr lang="en-US" altLang="en-US" sz="270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Footer Placeholder 3">
            <a:extLst>
              <a:ext uri="{FF2B5EF4-FFF2-40B4-BE49-F238E27FC236}">
                <a16:creationId xmlns:a16="http://schemas.microsoft.com/office/drawing/2014/main" id="{7154ADBC-F293-44FC-9EC3-32A31928B42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2643" name="Slide Number Placeholder 4">
            <a:extLst>
              <a:ext uri="{FF2B5EF4-FFF2-40B4-BE49-F238E27FC236}">
                <a16:creationId xmlns:a16="http://schemas.microsoft.com/office/drawing/2014/main" id="{6E437B3A-D10B-450B-ACA5-3657D2B703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3487F70E-B27F-4D34-8BC5-4B4F157DD4C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44" name="Rectangle 2">
            <a:extLst>
              <a:ext uri="{FF2B5EF4-FFF2-40B4-BE49-F238E27FC236}">
                <a16:creationId xmlns:a16="http://schemas.microsoft.com/office/drawing/2014/main" id="{4181A6B7-3B18-4509-A1C9-B14E83BDF8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 Examples</a:t>
            </a:r>
          </a:p>
        </p:txBody>
      </p:sp>
      <p:sp>
        <p:nvSpPr>
          <p:cNvPr id="112645" name="Line 5">
            <a:extLst>
              <a:ext uri="{FF2B5EF4-FFF2-40B4-BE49-F238E27FC236}">
                <a16:creationId xmlns:a16="http://schemas.microsoft.com/office/drawing/2014/main" id="{1FC9831F-5B56-4892-91F5-7C860911CE58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646" name="Oval 7">
            <a:extLst>
              <a:ext uri="{FF2B5EF4-FFF2-40B4-BE49-F238E27FC236}">
                <a16:creationId xmlns:a16="http://schemas.microsoft.com/office/drawing/2014/main" id="{77F3F175-36C4-44D1-AE33-BF2F56EE4F5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91000" y="5867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47" name="Oval 8">
            <a:extLst>
              <a:ext uri="{FF2B5EF4-FFF2-40B4-BE49-F238E27FC236}">
                <a16:creationId xmlns:a16="http://schemas.microsoft.com/office/drawing/2014/main" id="{368F889D-65DE-4E27-B826-54ED749FDA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956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48" name="Oval 9">
            <a:extLst>
              <a:ext uri="{FF2B5EF4-FFF2-40B4-BE49-F238E27FC236}">
                <a16:creationId xmlns:a16="http://schemas.microsoft.com/office/drawing/2014/main" id="{EAAA190B-1945-4FFC-AC6C-799AA2D2491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49" name="Oval 11">
            <a:extLst>
              <a:ext uri="{FF2B5EF4-FFF2-40B4-BE49-F238E27FC236}">
                <a16:creationId xmlns:a16="http://schemas.microsoft.com/office/drawing/2014/main" id="{EE890E3C-CCA4-43BD-9249-07B3AABCBEB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0" name="Oval 13">
            <a:extLst>
              <a:ext uri="{FF2B5EF4-FFF2-40B4-BE49-F238E27FC236}">
                <a16:creationId xmlns:a16="http://schemas.microsoft.com/office/drawing/2014/main" id="{F84F0B93-6198-4A60-9EE8-ADC25D9FF9F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1" name="Oval 14">
            <a:extLst>
              <a:ext uri="{FF2B5EF4-FFF2-40B4-BE49-F238E27FC236}">
                <a16:creationId xmlns:a16="http://schemas.microsoft.com/office/drawing/2014/main" id="{F9377386-D4D4-458A-A51F-830DAD73AAE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2" name="Oval 15">
            <a:extLst>
              <a:ext uri="{FF2B5EF4-FFF2-40B4-BE49-F238E27FC236}">
                <a16:creationId xmlns:a16="http://schemas.microsoft.com/office/drawing/2014/main" id="{7E4250F2-632D-4AC1-81FF-10EEDD391CA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3" name="Oval 16">
            <a:extLst>
              <a:ext uri="{FF2B5EF4-FFF2-40B4-BE49-F238E27FC236}">
                <a16:creationId xmlns:a16="http://schemas.microsoft.com/office/drawing/2014/main" id="{741BE2D5-FE4D-4095-B3FB-F990564D815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194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4" name="Oval 17">
            <a:extLst>
              <a:ext uri="{FF2B5EF4-FFF2-40B4-BE49-F238E27FC236}">
                <a16:creationId xmlns:a16="http://schemas.microsoft.com/office/drawing/2014/main" id="{7651E4D6-154B-4903-A8E8-21AE29B2A09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24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5" name="Oval 18">
            <a:extLst>
              <a:ext uri="{FF2B5EF4-FFF2-40B4-BE49-F238E27FC236}">
                <a16:creationId xmlns:a16="http://schemas.microsoft.com/office/drawing/2014/main" id="{0F7767EE-4E06-4E5B-94F6-5FD3D5C7A29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528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2656" name="Oval 19">
            <a:extLst>
              <a:ext uri="{FF2B5EF4-FFF2-40B4-BE49-F238E27FC236}">
                <a16:creationId xmlns:a16="http://schemas.microsoft.com/office/drawing/2014/main" id="{D2638345-25AA-40D3-9DD5-809DD382CC6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9624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7" name="Oval 20">
            <a:extLst>
              <a:ext uri="{FF2B5EF4-FFF2-40B4-BE49-F238E27FC236}">
                <a16:creationId xmlns:a16="http://schemas.microsoft.com/office/drawing/2014/main" id="{326C5F60-BC0E-423A-B683-CF03F7690CC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862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8" name="Oval 21">
            <a:extLst>
              <a:ext uri="{FF2B5EF4-FFF2-40B4-BE49-F238E27FC236}">
                <a16:creationId xmlns:a16="http://schemas.microsoft.com/office/drawing/2014/main" id="{112817C6-DC4C-43FD-A351-76C1E135980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59" name="Text Box 22">
            <a:extLst>
              <a:ext uri="{FF2B5EF4-FFF2-40B4-BE49-F238E27FC236}">
                <a16:creationId xmlns:a16="http://schemas.microsoft.com/office/drawing/2014/main" id="{C74D6F5A-7FB6-4389-A0E4-B79F3CC43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2660" name="Line 23">
            <a:extLst>
              <a:ext uri="{FF2B5EF4-FFF2-40B4-BE49-F238E27FC236}">
                <a16:creationId xmlns:a16="http://schemas.microsoft.com/office/drawing/2014/main" id="{C14DCE2A-4DB1-401E-971C-21988B1895B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661" name="Text Box 25">
            <a:extLst>
              <a:ext uri="{FF2B5EF4-FFF2-40B4-BE49-F238E27FC236}">
                <a16:creationId xmlns:a16="http://schemas.microsoft.com/office/drawing/2014/main" id="{CFD3B5FE-7467-4547-A4C8-82BBD0A6D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60658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2662" name="Line 26">
            <a:extLst>
              <a:ext uri="{FF2B5EF4-FFF2-40B4-BE49-F238E27FC236}">
                <a16:creationId xmlns:a16="http://schemas.microsoft.com/office/drawing/2014/main" id="{404C791F-EE5F-4212-99F8-796CEC58B57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670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663" name="Oval 27">
            <a:extLst>
              <a:ext uri="{FF2B5EF4-FFF2-40B4-BE49-F238E27FC236}">
                <a16:creationId xmlns:a16="http://schemas.microsoft.com/office/drawing/2014/main" id="{A9866CC9-4632-4E2C-92C5-16E5A681ACF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432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64" name="Oval 28">
            <a:extLst>
              <a:ext uri="{FF2B5EF4-FFF2-40B4-BE49-F238E27FC236}">
                <a16:creationId xmlns:a16="http://schemas.microsoft.com/office/drawing/2014/main" id="{483E7518-EE5D-48E2-A3D8-FE4388D75A1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9718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65" name="Oval 29">
            <a:extLst>
              <a:ext uri="{FF2B5EF4-FFF2-40B4-BE49-F238E27FC236}">
                <a16:creationId xmlns:a16="http://schemas.microsoft.com/office/drawing/2014/main" id="{42659FDB-0559-4364-9009-F1BA4BAEF28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66" name="Oval 30">
            <a:extLst>
              <a:ext uri="{FF2B5EF4-FFF2-40B4-BE49-F238E27FC236}">
                <a16:creationId xmlns:a16="http://schemas.microsoft.com/office/drawing/2014/main" id="{F75BEF2E-074E-4355-B68E-0AEF9239CD9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67" name="Oval 31">
            <a:extLst>
              <a:ext uri="{FF2B5EF4-FFF2-40B4-BE49-F238E27FC236}">
                <a16:creationId xmlns:a16="http://schemas.microsoft.com/office/drawing/2014/main" id="{D54AB101-764E-4C7D-93FE-87EBB09C754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505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68" name="Oval 32">
            <a:extLst>
              <a:ext uri="{FF2B5EF4-FFF2-40B4-BE49-F238E27FC236}">
                <a16:creationId xmlns:a16="http://schemas.microsoft.com/office/drawing/2014/main" id="{49105335-AEB8-4EA2-B95C-03F44F9A32D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19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69" name="Oval 33">
            <a:extLst>
              <a:ext uri="{FF2B5EF4-FFF2-40B4-BE49-F238E27FC236}">
                <a16:creationId xmlns:a16="http://schemas.microsoft.com/office/drawing/2014/main" id="{13146F67-4B6D-4212-B922-660491018CC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0" name="Oval 34">
            <a:extLst>
              <a:ext uri="{FF2B5EF4-FFF2-40B4-BE49-F238E27FC236}">
                <a16:creationId xmlns:a16="http://schemas.microsoft.com/office/drawing/2014/main" id="{37E9E12C-A3A3-4613-AEB5-C017BE6DC47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1" name="Oval 35">
            <a:extLst>
              <a:ext uri="{FF2B5EF4-FFF2-40B4-BE49-F238E27FC236}">
                <a16:creationId xmlns:a16="http://schemas.microsoft.com/office/drawing/2014/main" id="{35DA5DF9-0A5E-4704-ABA6-DE19CC4269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33800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2" name="Oval 36">
            <a:extLst>
              <a:ext uri="{FF2B5EF4-FFF2-40B4-BE49-F238E27FC236}">
                <a16:creationId xmlns:a16="http://schemas.microsoft.com/office/drawing/2014/main" id="{83E2C7E7-F3FC-402D-B3A9-1801E4FA96E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194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3" name="Oval 37">
            <a:extLst>
              <a:ext uri="{FF2B5EF4-FFF2-40B4-BE49-F238E27FC236}">
                <a16:creationId xmlns:a16="http://schemas.microsoft.com/office/drawing/2014/main" id="{3D39BDCF-7116-44EC-81D9-5A58A513B9F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242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4" name="Oval 38">
            <a:extLst>
              <a:ext uri="{FF2B5EF4-FFF2-40B4-BE49-F238E27FC236}">
                <a16:creationId xmlns:a16="http://schemas.microsoft.com/office/drawing/2014/main" id="{CA17289C-3B10-4A9E-B4F2-06BD67F4894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082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2675" name="Oval 39">
            <a:extLst>
              <a:ext uri="{FF2B5EF4-FFF2-40B4-BE49-F238E27FC236}">
                <a16:creationId xmlns:a16="http://schemas.microsoft.com/office/drawing/2014/main" id="{87531242-83E8-4FC7-AFA9-E285EC8F71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6" name="Oval 40">
            <a:extLst>
              <a:ext uri="{FF2B5EF4-FFF2-40B4-BE49-F238E27FC236}">
                <a16:creationId xmlns:a16="http://schemas.microsoft.com/office/drawing/2014/main" id="{0391750E-92F0-486F-9610-305F5504F6D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7" name="Oval 41">
            <a:extLst>
              <a:ext uri="{FF2B5EF4-FFF2-40B4-BE49-F238E27FC236}">
                <a16:creationId xmlns:a16="http://schemas.microsoft.com/office/drawing/2014/main" id="{B4BCFFE3-1FC5-468A-97B2-87C612F9439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78" name="Text Box 42">
            <a:extLst>
              <a:ext uri="{FF2B5EF4-FFF2-40B4-BE49-F238E27FC236}">
                <a16:creationId xmlns:a16="http://schemas.microsoft.com/office/drawing/2014/main" id="{C7ED18A4-A441-496F-9561-85650FDA1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2679" name="Line 43">
            <a:extLst>
              <a:ext uri="{FF2B5EF4-FFF2-40B4-BE49-F238E27FC236}">
                <a16:creationId xmlns:a16="http://schemas.microsoft.com/office/drawing/2014/main" id="{CA75E919-F6E0-4702-83DF-227AAC343BCA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680" name="Oval 44">
            <a:extLst>
              <a:ext uri="{FF2B5EF4-FFF2-40B4-BE49-F238E27FC236}">
                <a16:creationId xmlns:a16="http://schemas.microsoft.com/office/drawing/2014/main" id="{3DF7450B-10C6-4842-AE07-AE593C25A7D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81" name="Text Box 45">
            <a:extLst>
              <a:ext uri="{FF2B5EF4-FFF2-40B4-BE49-F238E27FC236}">
                <a16:creationId xmlns:a16="http://schemas.microsoft.com/office/drawing/2014/main" id="{76C50856-298F-40D3-A758-59B28629B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2682" name="Rectangle 46">
            <a:extLst>
              <a:ext uri="{FF2B5EF4-FFF2-40B4-BE49-F238E27FC236}">
                <a16:creationId xmlns:a16="http://schemas.microsoft.com/office/drawing/2014/main" id="{F13254EF-FCCA-4EDC-B41F-EE3102E77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371600"/>
            <a:ext cx="8077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20675" marR="0" lvl="0" indent="-320675" algn="l" defTabSz="85248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83" name="Line 129">
            <a:extLst>
              <a:ext uri="{FF2B5EF4-FFF2-40B4-BE49-F238E27FC236}">
                <a16:creationId xmlns:a16="http://schemas.microsoft.com/office/drawing/2014/main" id="{3B9F736D-C2ED-4FBB-8B9A-C6C78E6426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684" name="Oval 130">
            <a:extLst>
              <a:ext uri="{FF2B5EF4-FFF2-40B4-BE49-F238E27FC236}">
                <a16:creationId xmlns:a16="http://schemas.microsoft.com/office/drawing/2014/main" id="{D54C040A-6230-4920-8CC2-DF4D6873B8C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5438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85" name="Oval 131">
            <a:extLst>
              <a:ext uri="{FF2B5EF4-FFF2-40B4-BE49-F238E27FC236}">
                <a16:creationId xmlns:a16="http://schemas.microsoft.com/office/drawing/2014/main" id="{EE275105-807F-4EAB-B0ED-6F237AF9F2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8486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86" name="Oval 132">
            <a:extLst>
              <a:ext uri="{FF2B5EF4-FFF2-40B4-BE49-F238E27FC236}">
                <a16:creationId xmlns:a16="http://schemas.microsoft.com/office/drawing/2014/main" id="{566FECE9-342E-45AB-B315-774B0E9A386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4495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87" name="Oval 133">
            <a:extLst>
              <a:ext uri="{FF2B5EF4-FFF2-40B4-BE49-F238E27FC236}">
                <a16:creationId xmlns:a16="http://schemas.microsoft.com/office/drawing/2014/main" id="{CFDBC934-4FBA-4D8A-8881-D0466AD30D2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964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88" name="Oval 134">
            <a:extLst>
              <a:ext uri="{FF2B5EF4-FFF2-40B4-BE49-F238E27FC236}">
                <a16:creationId xmlns:a16="http://schemas.microsoft.com/office/drawing/2014/main" id="{FB0A992D-8533-413A-89AA-B1FC0CA4B14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9248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89" name="Oval 135">
            <a:extLst>
              <a:ext uri="{FF2B5EF4-FFF2-40B4-BE49-F238E27FC236}">
                <a16:creationId xmlns:a16="http://schemas.microsoft.com/office/drawing/2014/main" id="{2E8AC3B8-48D9-47DB-A6D0-B93938F5F1E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91600" y="4648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90" name="Oval 136">
            <a:extLst>
              <a:ext uri="{FF2B5EF4-FFF2-40B4-BE49-F238E27FC236}">
                <a16:creationId xmlns:a16="http://schemas.microsoft.com/office/drawing/2014/main" id="{117BB134-C0F1-44C0-9F13-FD10D15716F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91" name="Oval 137">
            <a:extLst>
              <a:ext uri="{FF2B5EF4-FFF2-40B4-BE49-F238E27FC236}">
                <a16:creationId xmlns:a16="http://schemas.microsoft.com/office/drawing/2014/main" id="{B785AC24-87E3-427F-8233-F96E62A68D7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92" name="Oval 138">
            <a:extLst>
              <a:ext uri="{FF2B5EF4-FFF2-40B4-BE49-F238E27FC236}">
                <a16:creationId xmlns:a16="http://schemas.microsoft.com/office/drawing/2014/main" id="{10DDAD63-BFD4-4B8A-B659-C37B873B0E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4343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93" name="Oval 141">
            <a:extLst>
              <a:ext uri="{FF2B5EF4-FFF2-40B4-BE49-F238E27FC236}">
                <a16:creationId xmlns:a16="http://schemas.microsoft.com/office/drawing/2014/main" id="{90001E65-8934-40D3-B651-23E2EE133F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2694" name="Oval 142">
            <a:extLst>
              <a:ext uri="{FF2B5EF4-FFF2-40B4-BE49-F238E27FC236}">
                <a16:creationId xmlns:a16="http://schemas.microsoft.com/office/drawing/2014/main" id="{A0E53AA4-511F-4E8F-869C-7AF4506B2A6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95" name="Oval 143">
            <a:extLst>
              <a:ext uri="{FF2B5EF4-FFF2-40B4-BE49-F238E27FC236}">
                <a16:creationId xmlns:a16="http://schemas.microsoft.com/office/drawing/2014/main" id="{8CC77B67-A981-49E5-A590-E4E57127E7D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5344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96" name="Oval 144">
            <a:extLst>
              <a:ext uri="{FF2B5EF4-FFF2-40B4-BE49-F238E27FC236}">
                <a16:creationId xmlns:a16="http://schemas.microsoft.com/office/drawing/2014/main" id="{09E8E37C-4AB0-4182-99CD-32ED3BA7106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820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697" name="Text Box 145">
            <a:extLst>
              <a:ext uri="{FF2B5EF4-FFF2-40B4-BE49-F238E27FC236}">
                <a16:creationId xmlns:a16="http://schemas.microsoft.com/office/drawing/2014/main" id="{EC102038-F05D-41E1-9370-367685FD5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2698" name="Line 146">
            <a:extLst>
              <a:ext uri="{FF2B5EF4-FFF2-40B4-BE49-F238E27FC236}">
                <a16:creationId xmlns:a16="http://schemas.microsoft.com/office/drawing/2014/main" id="{02069910-27B9-4A15-8C0C-F67AC6C54683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699" name="Line 148">
            <a:extLst>
              <a:ext uri="{FF2B5EF4-FFF2-40B4-BE49-F238E27FC236}">
                <a16:creationId xmlns:a16="http://schemas.microsoft.com/office/drawing/2014/main" id="{6FFCDE9A-5D94-48C5-A521-653851D8B2B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676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700" name="Oval 149">
            <a:extLst>
              <a:ext uri="{FF2B5EF4-FFF2-40B4-BE49-F238E27FC236}">
                <a16:creationId xmlns:a16="http://schemas.microsoft.com/office/drawing/2014/main" id="{E211FCDF-669A-4A94-8BF1-7CCBFA928BA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5438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1" name="Oval 150">
            <a:extLst>
              <a:ext uri="{FF2B5EF4-FFF2-40B4-BE49-F238E27FC236}">
                <a16:creationId xmlns:a16="http://schemas.microsoft.com/office/drawing/2014/main" id="{262FE4A4-9F80-4E71-A9A3-FFA4F9FBB48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2" name="Oval 151">
            <a:extLst>
              <a:ext uri="{FF2B5EF4-FFF2-40B4-BE49-F238E27FC236}">
                <a16:creationId xmlns:a16="http://schemas.microsoft.com/office/drawing/2014/main" id="{30F8D820-31BB-4B47-A8E0-D66B2BB47E5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677400" y="3200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3" name="Oval 152">
            <a:extLst>
              <a:ext uri="{FF2B5EF4-FFF2-40B4-BE49-F238E27FC236}">
                <a16:creationId xmlns:a16="http://schemas.microsoft.com/office/drawing/2014/main" id="{B4D3DB9A-2859-45E9-919A-81D4A29F5F9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20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4" name="Oval 153">
            <a:extLst>
              <a:ext uri="{FF2B5EF4-FFF2-40B4-BE49-F238E27FC236}">
                <a16:creationId xmlns:a16="http://schemas.microsoft.com/office/drawing/2014/main" id="{C730BE74-54A9-4671-A852-B9EC9C09027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5" name="Oval 154">
            <a:extLst>
              <a:ext uri="{FF2B5EF4-FFF2-40B4-BE49-F238E27FC236}">
                <a16:creationId xmlns:a16="http://schemas.microsoft.com/office/drawing/2014/main" id="{594A7E5D-4A97-49DB-BC3D-DAE82C10962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677400" y="3505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6" name="Oval 155">
            <a:extLst>
              <a:ext uri="{FF2B5EF4-FFF2-40B4-BE49-F238E27FC236}">
                <a16:creationId xmlns:a16="http://schemas.microsoft.com/office/drawing/2014/main" id="{F0F97F5D-C928-4FD5-B453-1E6866E9304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7" name="Oval 156">
            <a:extLst>
              <a:ext uri="{FF2B5EF4-FFF2-40B4-BE49-F238E27FC236}">
                <a16:creationId xmlns:a16="http://schemas.microsoft.com/office/drawing/2014/main" id="{80FED868-073F-423C-B7CF-456DC6E6D44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8" name="Oval 157">
            <a:extLst>
              <a:ext uri="{FF2B5EF4-FFF2-40B4-BE49-F238E27FC236}">
                <a16:creationId xmlns:a16="http://schemas.microsoft.com/office/drawing/2014/main" id="{E9B036FC-A7CF-4A0D-96BC-117492618AF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5344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09" name="Oval 158">
            <a:extLst>
              <a:ext uri="{FF2B5EF4-FFF2-40B4-BE49-F238E27FC236}">
                <a16:creationId xmlns:a16="http://schemas.microsoft.com/office/drawing/2014/main" id="{069A1710-7ABE-43A2-B035-7ACD72E5127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962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10" name="Oval 159">
            <a:extLst>
              <a:ext uri="{FF2B5EF4-FFF2-40B4-BE49-F238E27FC236}">
                <a16:creationId xmlns:a16="http://schemas.microsoft.com/office/drawing/2014/main" id="{15F5FF32-3453-4D29-9DCD-6A4A8737815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9248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11" name="Oval 160">
            <a:extLst>
              <a:ext uri="{FF2B5EF4-FFF2-40B4-BE49-F238E27FC236}">
                <a16:creationId xmlns:a16="http://schemas.microsoft.com/office/drawing/2014/main" id="{FE61F0D5-BFED-41CF-859F-BC77EC23FAF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229600" y="3082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2712" name="Oval 161">
            <a:extLst>
              <a:ext uri="{FF2B5EF4-FFF2-40B4-BE49-F238E27FC236}">
                <a16:creationId xmlns:a16="http://schemas.microsoft.com/office/drawing/2014/main" id="{7E14F261-F9B1-46A2-960B-D3E1164A2B3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13" name="Oval 162">
            <a:extLst>
              <a:ext uri="{FF2B5EF4-FFF2-40B4-BE49-F238E27FC236}">
                <a16:creationId xmlns:a16="http://schemas.microsoft.com/office/drawing/2014/main" id="{73A345F1-8A87-4FB8-B034-C0F91E3E26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106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14" name="Oval 163">
            <a:extLst>
              <a:ext uri="{FF2B5EF4-FFF2-40B4-BE49-F238E27FC236}">
                <a16:creationId xmlns:a16="http://schemas.microsoft.com/office/drawing/2014/main" id="{422DF453-499E-49B7-BF1E-1CDF98FA0F2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15" name="Text Box 164">
            <a:extLst>
              <a:ext uri="{FF2B5EF4-FFF2-40B4-BE49-F238E27FC236}">
                <a16:creationId xmlns:a16="http://schemas.microsoft.com/office/drawing/2014/main" id="{2CFFD24D-C8BC-4F51-BA73-981B94B078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2716" name="Line 165">
            <a:extLst>
              <a:ext uri="{FF2B5EF4-FFF2-40B4-BE49-F238E27FC236}">
                <a16:creationId xmlns:a16="http://schemas.microsoft.com/office/drawing/2014/main" id="{0B3D1C73-06FA-4AAE-8147-4BA73404D47C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717" name="Oval 166">
            <a:extLst>
              <a:ext uri="{FF2B5EF4-FFF2-40B4-BE49-F238E27FC236}">
                <a16:creationId xmlns:a16="http://schemas.microsoft.com/office/drawing/2014/main" id="{6035ABBD-7187-4D4E-89E3-FD2023D0531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4488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2718" name="Text Box 167">
            <a:extLst>
              <a:ext uri="{FF2B5EF4-FFF2-40B4-BE49-F238E27FC236}">
                <a16:creationId xmlns:a16="http://schemas.microsoft.com/office/drawing/2014/main" id="{E7E50D18-B2A8-49B4-A51E-ECB0BF6C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97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2719" name="Text Box 168">
            <a:extLst>
              <a:ext uri="{FF2B5EF4-FFF2-40B4-BE49-F238E27FC236}">
                <a16:creationId xmlns:a16="http://schemas.microsoft.com/office/drawing/2014/main" id="{12D48A11-97BF-4B8C-B05B-06201B10E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06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2720" name="Text Box 169">
            <a:extLst>
              <a:ext uri="{FF2B5EF4-FFF2-40B4-BE49-F238E27FC236}">
                <a16:creationId xmlns:a16="http://schemas.microsoft.com/office/drawing/2014/main" id="{A1765305-81F3-4544-88EA-77FAD6B63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676401"/>
            <a:ext cx="26670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Linear relationships</a:t>
            </a:r>
          </a:p>
        </p:txBody>
      </p:sp>
      <p:sp>
        <p:nvSpPr>
          <p:cNvPr id="112721" name="Text Box 170">
            <a:extLst>
              <a:ext uri="{FF2B5EF4-FFF2-40B4-BE49-F238E27FC236}">
                <a16:creationId xmlns:a16="http://schemas.microsoft.com/office/drawing/2014/main" id="{1499209B-E60F-4A47-88B1-F843A64FB0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0" y="1676401"/>
            <a:ext cx="32004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Curvilinear relationships</a:t>
            </a:r>
          </a:p>
        </p:txBody>
      </p:sp>
      <p:sp>
        <p:nvSpPr>
          <p:cNvPr id="112722" name="Line 171">
            <a:extLst>
              <a:ext uri="{FF2B5EF4-FFF2-40B4-BE49-F238E27FC236}">
                <a16:creationId xmlns:a16="http://schemas.microsoft.com/office/drawing/2014/main" id="{A696F40A-A0CE-4112-9400-1285F02CB62C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1676400"/>
            <a:ext cx="0" cy="4724400"/>
          </a:xfrm>
          <a:prstGeom prst="line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Footer Placeholder 3">
            <a:extLst>
              <a:ext uri="{FF2B5EF4-FFF2-40B4-BE49-F238E27FC236}">
                <a16:creationId xmlns:a16="http://schemas.microsoft.com/office/drawing/2014/main" id="{D53DCF29-5B6B-4884-A87B-CE9905F9A21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3667" name="Slide Number Placeholder 4">
            <a:extLst>
              <a:ext uri="{FF2B5EF4-FFF2-40B4-BE49-F238E27FC236}">
                <a16:creationId xmlns:a16="http://schemas.microsoft.com/office/drawing/2014/main" id="{647380FA-5249-4B24-917F-DC481C0FF3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710BFC58-544B-4AE1-9972-80C5C157D19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68" name="Rectangle 2">
            <a:extLst>
              <a:ext uri="{FF2B5EF4-FFF2-40B4-BE49-F238E27FC236}">
                <a16:creationId xmlns:a16="http://schemas.microsoft.com/office/drawing/2014/main" id="{E09BB803-02B0-424B-9193-7EAB9F00DB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 Examples</a:t>
            </a:r>
          </a:p>
        </p:txBody>
      </p:sp>
      <p:sp>
        <p:nvSpPr>
          <p:cNvPr id="113669" name="Line 4">
            <a:extLst>
              <a:ext uri="{FF2B5EF4-FFF2-40B4-BE49-F238E27FC236}">
                <a16:creationId xmlns:a16="http://schemas.microsoft.com/office/drawing/2014/main" id="{91744CC6-936D-40A6-B9C5-6551834C88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670" name="Oval 5">
            <a:extLst>
              <a:ext uri="{FF2B5EF4-FFF2-40B4-BE49-F238E27FC236}">
                <a16:creationId xmlns:a16="http://schemas.microsoft.com/office/drawing/2014/main" id="{0DD9A7D8-16B2-49EB-B3F9-D7925EFF9B2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2672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1" name="Oval 6">
            <a:extLst>
              <a:ext uri="{FF2B5EF4-FFF2-40B4-BE49-F238E27FC236}">
                <a16:creationId xmlns:a16="http://schemas.microsoft.com/office/drawing/2014/main" id="{67B0B499-BF3C-436A-AEBF-C553E4A69C1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956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2" name="Oval 7">
            <a:extLst>
              <a:ext uri="{FF2B5EF4-FFF2-40B4-BE49-F238E27FC236}">
                <a16:creationId xmlns:a16="http://schemas.microsoft.com/office/drawing/2014/main" id="{044AA9B5-AEEC-4550-AA6E-51C6F4ABA0D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3" name="Oval 8">
            <a:extLst>
              <a:ext uri="{FF2B5EF4-FFF2-40B4-BE49-F238E27FC236}">
                <a16:creationId xmlns:a16="http://schemas.microsoft.com/office/drawing/2014/main" id="{1F07A5CA-3D34-4A32-9B4B-A893F20B9E0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4" name="Oval 9">
            <a:extLst>
              <a:ext uri="{FF2B5EF4-FFF2-40B4-BE49-F238E27FC236}">
                <a16:creationId xmlns:a16="http://schemas.microsoft.com/office/drawing/2014/main" id="{BDC8FF31-6C68-4947-AA50-3B081E5D7C7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5" name="Oval 10">
            <a:extLst>
              <a:ext uri="{FF2B5EF4-FFF2-40B4-BE49-F238E27FC236}">
                <a16:creationId xmlns:a16="http://schemas.microsoft.com/office/drawing/2014/main" id="{6A4DD67F-48F9-4AAE-9E9C-5B5F5A0FBD9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6" name="Oval 11">
            <a:extLst>
              <a:ext uri="{FF2B5EF4-FFF2-40B4-BE49-F238E27FC236}">
                <a16:creationId xmlns:a16="http://schemas.microsoft.com/office/drawing/2014/main" id="{DE0D40C7-B20C-441D-8619-2267EA570F8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7" name="Oval 12">
            <a:extLst>
              <a:ext uri="{FF2B5EF4-FFF2-40B4-BE49-F238E27FC236}">
                <a16:creationId xmlns:a16="http://schemas.microsoft.com/office/drawing/2014/main" id="{9758798B-8DD0-4DA7-B0D6-91B7BB0A35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194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8" name="Oval 13">
            <a:extLst>
              <a:ext uri="{FF2B5EF4-FFF2-40B4-BE49-F238E27FC236}">
                <a16:creationId xmlns:a16="http://schemas.microsoft.com/office/drawing/2014/main" id="{50DA346B-C804-49CE-9F6C-5E444676205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24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79" name="Oval 14">
            <a:extLst>
              <a:ext uri="{FF2B5EF4-FFF2-40B4-BE49-F238E27FC236}">
                <a16:creationId xmlns:a16="http://schemas.microsoft.com/office/drawing/2014/main" id="{92556F67-06DF-4F4D-9E1F-89FF1C21FDC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3680" name="Oval 15">
            <a:extLst>
              <a:ext uri="{FF2B5EF4-FFF2-40B4-BE49-F238E27FC236}">
                <a16:creationId xmlns:a16="http://schemas.microsoft.com/office/drawing/2014/main" id="{51DE0DB3-8004-4A76-A59C-856A073F422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9624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81" name="Oval 16">
            <a:extLst>
              <a:ext uri="{FF2B5EF4-FFF2-40B4-BE49-F238E27FC236}">
                <a16:creationId xmlns:a16="http://schemas.microsoft.com/office/drawing/2014/main" id="{717E9AB1-58B5-4FEE-B6DF-4CE51755427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862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82" name="Oval 17">
            <a:extLst>
              <a:ext uri="{FF2B5EF4-FFF2-40B4-BE49-F238E27FC236}">
                <a16:creationId xmlns:a16="http://schemas.microsoft.com/office/drawing/2014/main" id="{10987859-21EC-471C-97BB-81D9A38656C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83" name="Text Box 18">
            <a:extLst>
              <a:ext uri="{FF2B5EF4-FFF2-40B4-BE49-F238E27FC236}">
                <a16:creationId xmlns:a16="http://schemas.microsoft.com/office/drawing/2014/main" id="{E9496D37-282D-4C46-B3A4-7081313D3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3684" name="Line 19">
            <a:extLst>
              <a:ext uri="{FF2B5EF4-FFF2-40B4-BE49-F238E27FC236}">
                <a16:creationId xmlns:a16="http://schemas.microsoft.com/office/drawing/2014/main" id="{BFA3517D-D9A5-41D0-9353-4C6F6137CDB4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685" name="Text Box 20">
            <a:extLst>
              <a:ext uri="{FF2B5EF4-FFF2-40B4-BE49-F238E27FC236}">
                <a16:creationId xmlns:a16="http://schemas.microsoft.com/office/drawing/2014/main" id="{500D5A4B-55E3-4F37-A5CE-86790BA34C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60658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3686" name="Line 21">
            <a:extLst>
              <a:ext uri="{FF2B5EF4-FFF2-40B4-BE49-F238E27FC236}">
                <a16:creationId xmlns:a16="http://schemas.microsoft.com/office/drawing/2014/main" id="{D5EC606B-25DA-4F83-BEF9-8DC314FC2BA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670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687" name="Oval 22">
            <a:extLst>
              <a:ext uri="{FF2B5EF4-FFF2-40B4-BE49-F238E27FC236}">
                <a16:creationId xmlns:a16="http://schemas.microsoft.com/office/drawing/2014/main" id="{E8D67C2B-F1DC-4C22-AFB8-DF3276ED9AB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432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88" name="Oval 23">
            <a:extLst>
              <a:ext uri="{FF2B5EF4-FFF2-40B4-BE49-F238E27FC236}">
                <a16:creationId xmlns:a16="http://schemas.microsoft.com/office/drawing/2014/main" id="{21A305BD-07C4-4F0D-9D8C-7B2835E8E35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9718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89" name="Oval 24">
            <a:extLst>
              <a:ext uri="{FF2B5EF4-FFF2-40B4-BE49-F238E27FC236}">
                <a16:creationId xmlns:a16="http://schemas.microsoft.com/office/drawing/2014/main" id="{0AAEF3DD-BB5F-4BD6-AFC7-625EC13E8EE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82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0" name="Oval 25">
            <a:extLst>
              <a:ext uri="{FF2B5EF4-FFF2-40B4-BE49-F238E27FC236}">
                <a16:creationId xmlns:a16="http://schemas.microsoft.com/office/drawing/2014/main" id="{D040EF85-FB75-4FFE-89D9-27BA37AC107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1" name="Oval 26">
            <a:extLst>
              <a:ext uri="{FF2B5EF4-FFF2-40B4-BE49-F238E27FC236}">
                <a16:creationId xmlns:a16="http://schemas.microsoft.com/office/drawing/2014/main" id="{5F12D9EE-057C-46D5-9C7E-AB74B15B21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505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2" name="Oval 27">
            <a:extLst>
              <a:ext uri="{FF2B5EF4-FFF2-40B4-BE49-F238E27FC236}">
                <a16:creationId xmlns:a16="http://schemas.microsoft.com/office/drawing/2014/main" id="{FF3A129A-050B-4AFA-9C78-34EE43CE399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530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3" name="Oval 28">
            <a:extLst>
              <a:ext uri="{FF2B5EF4-FFF2-40B4-BE49-F238E27FC236}">
                <a16:creationId xmlns:a16="http://schemas.microsoft.com/office/drawing/2014/main" id="{E3FB53DB-728E-41E6-B3F6-F385639F495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4" name="Oval 29">
            <a:extLst>
              <a:ext uri="{FF2B5EF4-FFF2-40B4-BE49-F238E27FC236}">
                <a16:creationId xmlns:a16="http://schemas.microsoft.com/office/drawing/2014/main" id="{B21652CB-30EA-4538-A613-C0F526E9410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5" name="Oval 30">
            <a:extLst>
              <a:ext uri="{FF2B5EF4-FFF2-40B4-BE49-F238E27FC236}">
                <a16:creationId xmlns:a16="http://schemas.microsoft.com/office/drawing/2014/main" id="{3BAB1FCF-7C88-4A55-99C9-F3BBD199ECD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958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6" name="Oval 31">
            <a:extLst>
              <a:ext uri="{FF2B5EF4-FFF2-40B4-BE49-F238E27FC236}">
                <a16:creationId xmlns:a16="http://schemas.microsoft.com/office/drawing/2014/main" id="{CBA8F7C6-9A8A-475A-8D6D-9238AB06A9A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7" name="Oval 32">
            <a:extLst>
              <a:ext uri="{FF2B5EF4-FFF2-40B4-BE49-F238E27FC236}">
                <a16:creationId xmlns:a16="http://schemas.microsoft.com/office/drawing/2014/main" id="{77041803-8065-4823-B344-B7BD9C3A87B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200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698" name="Oval 33">
            <a:extLst>
              <a:ext uri="{FF2B5EF4-FFF2-40B4-BE49-F238E27FC236}">
                <a16:creationId xmlns:a16="http://schemas.microsoft.com/office/drawing/2014/main" id="{751C9172-D73D-4A1F-B67B-86C8B47A17A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082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3699" name="Oval 34">
            <a:extLst>
              <a:ext uri="{FF2B5EF4-FFF2-40B4-BE49-F238E27FC236}">
                <a16:creationId xmlns:a16="http://schemas.microsoft.com/office/drawing/2014/main" id="{5BE4807E-A529-4156-B0A7-F22C78D2273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434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00" name="Oval 35">
            <a:extLst>
              <a:ext uri="{FF2B5EF4-FFF2-40B4-BE49-F238E27FC236}">
                <a16:creationId xmlns:a16="http://schemas.microsoft.com/office/drawing/2014/main" id="{BAD60F88-F83D-4164-88D0-58D14C31463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01" name="Oval 36">
            <a:extLst>
              <a:ext uri="{FF2B5EF4-FFF2-40B4-BE49-F238E27FC236}">
                <a16:creationId xmlns:a16="http://schemas.microsoft.com/office/drawing/2014/main" id="{DE3E12AA-A4F5-4438-A09F-3F280C787F1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02" name="Text Box 37">
            <a:extLst>
              <a:ext uri="{FF2B5EF4-FFF2-40B4-BE49-F238E27FC236}">
                <a16:creationId xmlns:a16="http://schemas.microsoft.com/office/drawing/2014/main" id="{4C433F64-23F0-4ED9-B00A-F16F92CEAE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3703" name="Line 38">
            <a:extLst>
              <a:ext uri="{FF2B5EF4-FFF2-40B4-BE49-F238E27FC236}">
                <a16:creationId xmlns:a16="http://schemas.microsoft.com/office/drawing/2014/main" id="{B4933BF3-7414-4C15-9462-3D9396573426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04" name="Text Box 40">
            <a:extLst>
              <a:ext uri="{FF2B5EF4-FFF2-40B4-BE49-F238E27FC236}">
                <a16:creationId xmlns:a16="http://schemas.microsoft.com/office/drawing/2014/main" id="{0C07E6FD-5D3B-4A90-8973-6D161F4D9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1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3705" name="Rectangle 41">
            <a:extLst>
              <a:ext uri="{FF2B5EF4-FFF2-40B4-BE49-F238E27FC236}">
                <a16:creationId xmlns:a16="http://schemas.microsoft.com/office/drawing/2014/main" id="{321F2EDD-7714-496C-AD8A-2A2B2FCCA5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371600"/>
            <a:ext cx="8077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20675" marR="0" lvl="0" indent="-320675" algn="l" defTabSz="85248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06" name="Line 42">
            <a:extLst>
              <a:ext uri="{FF2B5EF4-FFF2-40B4-BE49-F238E27FC236}">
                <a16:creationId xmlns:a16="http://schemas.microsoft.com/office/drawing/2014/main" id="{6AAAC499-7C8F-4D9D-8B01-7AE7F9CCFF9C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47244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07" name="Oval 43">
            <a:extLst>
              <a:ext uri="{FF2B5EF4-FFF2-40B4-BE49-F238E27FC236}">
                <a16:creationId xmlns:a16="http://schemas.microsoft.com/office/drawing/2014/main" id="{A07C716E-994C-42D9-A6D4-2F92089DEC8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200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08" name="Oval 44">
            <a:extLst>
              <a:ext uri="{FF2B5EF4-FFF2-40B4-BE49-F238E27FC236}">
                <a16:creationId xmlns:a16="http://schemas.microsoft.com/office/drawing/2014/main" id="{0E8B8B4B-E61B-4028-8B3B-F5C51469D9A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20000" y="4648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09" name="Oval 45">
            <a:extLst>
              <a:ext uri="{FF2B5EF4-FFF2-40B4-BE49-F238E27FC236}">
                <a16:creationId xmlns:a16="http://schemas.microsoft.com/office/drawing/2014/main" id="{D24C918A-FA5B-4985-9CAF-732E6C336B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772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0" name="Oval 46">
            <a:extLst>
              <a:ext uri="{FF2B5EF4-FFF2-40B4-BE49-F238E27FC236}">
                <a16:creationId xmlns:a16="http://schemas.microsoft.com/office/drawing/2014/main" id="{4F6BBAA8-6BDE-45F8-ACCA-975AB441507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5867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1" name="Oval 47">
            <a:extLst>
              <a:ext uri="{FF2B5EF4-FFF2-40B4-BE49-F238E27FC236}">
                <a16:creationId xmlns:a16="http://schemas.microsoft.com/office/drawing/2014/main" id="{E40B7162-5CC8-4BB4-812D-C3C92CCFF60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2" name="Oval 48">
            <a:extLst>
              <a:ext uri="{FF2B5EF4-FFF2-40B4-BE49-F238E27FC236}">
                <a16:creationId xmlns:a16="http://schemas.microsoft.com/office/drawing/2014/main" id="{B8D828D7-235E-434A-A69A-572C030F8B7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4582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3" name="Oval 49">
            <a:extLst>
              <a:ext uri="{FF2B5EF4-FFF2-40B4-BE49-F238E27FC236}">
                <a16:creationId xmlns:a16="http://schemas.microsoft.com/office/drawing/2014/main" id="{7983C70A-45DF-43B9-AD2F-7C88F852334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4" name="Oval 50">
            <a:extLst>
              <a:ext uri="{FF2B5EF4-FFF2-40B4-BE49-F238E27FC236}">
                <a16:creationId xmlns:a16="http://schemas.microsoft.com/office/drawing/2014/main" id="{6777896F-21A8-477F-A502-B1BCD74FDBA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7630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5" name="Oval 51">
            <a:extLst>
              <a:ext uri="{FF2B5EF4-FFF2-40B4-BE49-F238E27FC236}">
                <a16:creationId xmlns:a16="http://schemas.microsoft.com/office/drawing/2014/main" id="{DDA23700-258E-4EB6-96C3-25B6D3044E9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4582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6" name="Oval 52">
            <a:extLst>
              <a:ext uri="{FF2B5EF4-FFF2-40B4-BE49-F238E27FC236}">
                <a16:creationId xmlns:a16="http://schemas.microsoft.com/office/drawing/2014/main" id="{5D46EBBE-290D-4732-BC5B-35875A36487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77200" y="4800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3717" name="Oval 53">
            <a:extLst>
              <a:ext uri="{FF2B5EF4-FFF2-40B4-BE49-F238E27FC236}">
                <a16:creationId xmlns:a16="http://schemas.microsoft.com/office/drawing/2014/main" id="{97927EAF-024E-4669-BD8F-16B0AEAD328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0678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8" name="Oval 54">
            <a:extLst>
              <a:ext uri="{FF2B5EF4-FFF2-40B4-BE49-F238E27FC236}">
                <a16:creationId xmlns:a16="http://schemas.microsoft.com/office/drawing/2014/main" id="{F9BE52F7-10DC-4ED7-B831-FC94DFA269C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534400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19" name="Oval 55">
            <a:extLst>
              <a:ext uri="{FF2B5EF4-FFF2-40B4-BE49-F238E27FC236}">
                <a16:creationId xmlns:a16="http://schemas.microsoft.com/office/drawing/2014/main" id="{508B763B-C3B2-4EA3-A61D-E9BF89A83F4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05800" y="5715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20" name="Text Box 56">
            <a:extLst>
              <a:ext uri="{FF2B5EF4-FFF2-40B4-BE49-F238E27FC236}">
                <a16:creationId xmlns:a16="http://schemas.microsoft.com/office/drawing/2014/main" id="{DB0411E3-D067-4EBF-AD57-B70E35CBB4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4465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3721" name="Line 57">
            <a:extLst>
              <a:ext uri="{FF2B5EF4-FFF2-40B4-BE49-F238E27FC236}">
                <a16:creationId xmlns:a16="http://schemas.microsoft.com/office/drawing/2014/main" id="{18E61B24-7232-4B78-85A7-411C4FD70B87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6172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22" name="Line 58">
            <a:extLst>
              <a:ext uri="{FF2B5EF4-FFF2-40B4-BE49-F238E27FC236}">
                <a16:creationId xmlns:a16="http://schemas.microsoft.com/office/drawing/2014/main" id="{D13C9955-75FE-4CF7-AE93-730655C4F93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67600" y="24384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23" name="Oval 59">
            <a:extLst>
              <a:ext uri="{FF2B5EF4-FFF2-40B4-BE49-F238E27FC236}">
                <a16:creationId xmlns:a16="http://schemas.microsoft.com/office/drawing/2014/main" id="{0143BC11-2255-4EC6-A59E-73D5267C1E3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10600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24" name="Oval 60">
            <a:extLst>
              <a:ext uri="{FF2B5EF4-FFF2-40B4-BE49-F238E27FC236}">
                <a16:creationId xmlns:a16="http://schemas.microsoft.com/office/drawing/2014/main" id="{7050ADB7-4543-4EC2-9744-F492077197B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3352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25" name="Oval 61">
            <a:extLst>
              <a:ext uri="{FF2B5EF4-FFF2-40B4-BE49-F238E27FC236}">
                <a16:creationId xmlns:a16="http://schemas.microsoft.com/office/drawing/2014/main" id="{58144B9D-D6A4-4B9C-9013-84E6CB777F3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26" name="Oval 62">
            <a:extLst>
              <a:ext uri="{FF2B5EF4-FFF2-40B4-BE49-F238E27FC236}">
                <a16:creationId xmlns:a16="http://schemas.microsoft.com/office/drawing/2014/main" id="{DDE1B1A8-4C9A-41A5-A669-A4D5154A46B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20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27" name="Oval 63">
            <a:extLst>
              <a:ext uri="{FF2B5EF4-FFF2-40B4-BE49-F238E27FC236}">
                <a16:creationId xmlns:a16="http://schemas.microsoft.com/office/drawing/2014/main" id="{CAA1233D-14A1-4D59-B1B3-10D4E292A54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77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28" name="Oval 64">
            <a:extLst>
              <a:ext uri="{FF2B5EF4-FFF2-40B4-BE49-F238E27FC236}">
                <a16:creationId xmlns:a16="http://schemas.microsoft.com/office/drawing/2014/main" id="{C47AE03F-4376-40F2-AB44-6DCAF38DB34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3657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29" name="Oval 65">
            <a:extLst>
              <a:ext uri="{FF2B5EF4-FFF2-40B4-BE49-F238E27FC236}">
                <a16:creationId xmlns:a16="http://schemas.microsoft.com/office/drawing/2014/main" id="{8ECB321F-9B5D-466D-AE49-CF73015D1A7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820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0" name="Oval 66">
            <a:extLst>
              <a:ext uri="{FF2B5EF4-FFF2-40B4-BE49-F238E27FC236}">
                <a16:creationId xmlns:a16="http://schemas.microsoft.com/office/drawing/2014/main" id="{55AC6E4A-0C8D-4C27-AABB-7C78EE50599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154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1" name="Oval 67">
            <a:extLst>
              <a:ext uri="{FF2B5EF4-FFF2-40B4-BE49-F238E27FC236}">
                <a16:creationId xmlns:a16="http://schemas.microsoft.com/office/drawing/2014/main" id="{DD1A61D3-48EE-4313-B952-A882A165A6C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820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2" name="Oval 68">
            <a:extLst>
              <a:ext uri="{FF2B5EF4-FFF2-40B4-BE49-F238E27FC236}">
                <a16:creationId xmlns:a16="http://schemas.microsoft.com/office/drawing/2014/main" id="{7F5DF779-7115-4855-8025-C312C808D60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7724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3" name="Oval 69">
            <a:extLst>
              <a:ext uri="{FF2B5EF4-FFF2-40B4-BE49-F238E27FC236}">
                <a16:creationId xmlns:a16="http://schemas.microsoft.com/office/drawing/2014/main" id="{D495F9F2-23EC-4790-BE19-CB597DAA9CA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962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4" name="Oval 70">
            <a:extLst>
              <a:ext uri="{FF2B5EF4-FFF2-40B4-BE49-F238E27FC236}">
                <a16:creationId xmlns:a16="http://schemas.microsoft.com/office/drawing/2014/main" id="{9D7A8080-376A-4794-A9AE-6F5B7C5222D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2296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3735" name="Oval 71">
            <a:extLst>
              <a:ext uri="{FF2B5EF4-FFF2-40B4-BE49-F238E27FC236}">
                <a16:creationId xmlns:a16="http://schemas.microsoft.com/office/drawing/2014/main" id="{BE884053-0FB1-4E2D-9E8A-B12C7DA9A4B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6" name="Oval 72">
            <a:extLst>
              <a:ext uri="{FF2B5EF4-FFF2-40B4-BE49-F238E27FC236}">
                <a16:creationId xmlns:a16="http://schemas.microsoft.com/office/drawing/2014/main" id="{55660AEB-F732-4F3E-B0B1-EEAE653CDF6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106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7" name="Oval 73">
            <a:extLst>
              <a:ext uri="{FF2B5EF4-FFF2-40B4-BE49-F238E27FC236}">
                <a16:creationId xmlns:a16="http://schemas.microsoft.com/office/drawing/2014/main" id="{435B6F37-6EB8-40F9-AB97-7F674D6A021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213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38" name="Text Box 74">
            <a:extLst>
              <a:ext uri="{FF2B5EF4-FFF2-40B4-BE49-F238E27FC236}">
                <a16:creationId xmlns:a16="http://schemas.microsoft.com/office/drawing/2014/main" id="{67D2BA06-CE60-4CC0-9932-ED06D2802E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25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3739" name="Line 75">
            <a:extLst>
              <a:ext uri="{FF2B5EF4-FFF2-40B4-BE49-F238E27FC236}">
                <a16:creationId xmlns:a16="http://schemas.microsoft.com/office/drawing/2014/main" id="{9E67413B-2359-4C92-A1AF-FDD5695F5D94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3962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40" name="Oval 76">
            <a:extLst>
              <a:ext uri="{FF2B5EF4-FFF2-40B4-BE49-F238E27FC236}">
                <a16:creationId xmlns:a16="http://schemas.microsoft.com/office/drawing/2014/main" id="{551595DF-3ED5-46C9-B408-9CFDD74B77E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677400" y="2362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41" name="Text Box 77">
            <a:extLst>
              <a:ext uri="{FF2B5EF4-FFF2-40B4-BE49-F238E27FC236}">
                <a16:creationId xmlns:a16="http://schemas.microsoft.com/office/drawing/2014/main" id="{98101C49-2158-45EA-8499-C3B8AB3D9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9789" y="38560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3742" name="Text Box 78">
            <a:extLst>
              <a:ext uri="{FF2B5EF4-FFF2-40B4-BE49-F238E27FC236}">
                <a16:creationId xmlns:a16="http://schemas.microsoft.com/office/drawing/2014/main" id="{E89F0811-D37F-4FF6-8C14-FB869C4DB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0658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3743" name="Text Box 79">
            <a:extLst>
              <a:ext uri="{FF2B5EF4-FFF2-40B4-BE49-F238E27FC236}">
                <a16:creationId xmlns:a16="http://schemas.microsoft.com/office/drawing/2014/main" id="{1BDECC0C-12D1-4592-9F4D-3C8EBC5564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676401"/>
            <a:ext cx="26670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Strong relationships</a:t>
            </a:r>
          </a:p>
        </p:txBody>
      </p:sp>
      <p:sp>
        <p:nvSpPr>
          <p:cNvPr id="113744" name="Text Box 80">
            <a:extLst>
              <a:ext uri="{FF2B5EF4-FFF2-40B4-BE49-F238E27FC236}">
                <a16:creationId xmlns:a16="http://schemas.microsoft.com/office/drawing/2014/main" id="{905972D4-CDC7-491E-8F6B-F78D88C6E9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0" y="1676401"/>
            <a:ext cx="25908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Weak relationships</a:t>
            </a:r>
          </a:p>
        </p:txBody>
      </p:sp>
      <p:sp>
        <p:nvSpPr>
          <p:cNvPr id="113745" name="Line 81">
            <a:extLst>
              <a:ext uri="{FF2B5EF4-FFF2-40B4-BE49-F238E27FC236}">
                <a16:creationId xmlns:a16="http://schemas.microsoft.com/office/drawing/2014/main" id="{E0AFCBDA-5C67-4694-BAFB-5D4D71C0E6C0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1676400"/>
            <a:ext cx="0" cy="4724400"/>
          </a:xfrm>
          <a:prstGeom prst="line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46" name="Text Box 82">
            <a:extLst>
              <a:ext uri="{FF2B5EF4-FFF2-40B4-BE49-F238E27FC236}">
                <a16:creationId xmlns:a16="http://schemas.microsoft.com/office/drawing/2014/main" id="{74BC69AB-3F27-4C2A-B14F-1D4815CB1A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13747" name="Oval 83">
            <a:extLst>
              <a:ext uri="{FF2B5EF4-FFF2-40B4-BE49-F238E27FC236}">
                <a16:creationId xmlns:a16="http://schemas.microsoft.com/office/drawing/2014/main" id="{85401884-B832-4E52-B3A3-7A5E4D530CD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525000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48" name="Oval 84">
            <a:extLst>
              <a:ext uri="{FF2B5EF4-FFF2-40B4-BE49-F238E27FC236}">
                <a16:creationId xmlns:a16="http://schemas.microsoft.com/office/drawing/2014/main" id="{F9548569-8BF1-4E22-B681-3FB39A09003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2209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49" name="Oval 85">
            <a:extLst>
              <a:ext uri="{FF2B5EF4-FFF2-40B4-BE49-F238E27FC236}">
                <a16:creationId xmlns:a16="http://schemas.microsoft.com/office/drawing/2014/main" id="{B08E6724-D3F4-4081-8959-A2FDC6AC2D3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1440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50" name="Oval 86">
            <a:extLst>
              <a:ext uri="{FF2B5EF4-FFF2-40B4-BE49-F238E27FC236}">
                <a16:creationId xmlns:a16="http://schemas.microsoft.com/office/drawing/2014/main" id="{E404D41A-5801-40FC-91AB-F90F092D94D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5250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51" name="Oval 87">
            <a:extLst>
              <a:ext uri="{FF2B5EF4-FFF2-40B4-BE49-F238E27FC236}">
                <a16:creationId xmlns:a16="http://schemas.microsoft.com/office/drawing/2014/main" id="{B126DCB0-5D17-43AD-B0C2-E71FB8E036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726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52" name="Oval 88">
            <a:extLst>
              <a:ext uri="{FF2B5EF4-FFF2-40B4-BE49-F238E27FC236}">
                <a16:creationId xmlns:a16="http://schemas.microsoft.com/office/drawing/2014/main" id="{74FC3BE3-72F8-4E5F-851C-55AD031EBB4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5250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53" name="Oval 89">
            <a:extLst>
              <a:ext uri="{FF2B5EF4-FFF2-40B4-BE49-F238E27FC236}">
                <a16:creationId xmlns:a16="http://schemas.microsoft.com/office/drawing/2014/main" id="{40D3C7B2-6E02-420F-92C9-1668E9FA341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54" name="Oval 90">
            <a:extLst>
              <a:ext uri="{FF2B5EF4-FFF2-40B4-BE49-F238E27FC236}">
                <a16:creationId xmlns:a16="http://schemas.microsoft.com/office/drawing/2014/main" id="{854EC678-AD6D-4603-A251-3A54DBA1D20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4343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3755" name="Line 91">
            <a:extLst>
              <a:ext uri="{FF2B5EF4-FFF2-40B4-BE49-F238E27FC236}">
                <a16:creationId xmlns:a16="http://schemas.microsoft.com/office/drawing/2014/main" id="{8D9A755E-159E-41E8-AAF6-F253F608797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743200" y="2209800"/>
            <a:ext cx="205740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56" name="Line 92">
            <a:extLst>
              <a:ext uri="{FF2B5EF4-FFF2-40B4-BE49-F238E27FC236}">
                <a16:creationId xmlns:a16="http://schemas.microsoft.com/office/drawing/2014/main" id="{357A1781-4730-438A-B2EE-1DFC43E7B41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76600" y="2667000"/>
            <a:ext cx="205740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57" name="Line 93">
            <a:extLst>
              <a:ext uri="{FF2B5EF4-FFF2-40B4-BE49-F238E27FC236}">
                <a16:creationId xmlns:a16="http://schemas.microsoft.com/office/drawing/2014/main" id="{6CEDE8A3-3B22-410E-BE28-055F27B832A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7600" y="2057400"/>
            <a:ext cx="114300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58" name="Line 94">
            <a:extLst>
              <a:ext uri="{FF2B5EF4-FFF2-40B4-BE49-F238E27FC236}">
                <a16:creationId xmlns:a16="http://schemas.microsoft.com/office/drawing/2014/main" id="{A8D983F5-48CF-4DF4-BC32-166878D9696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534400" y="2895600"/>
            <a:ext cx="1676400" cy="1066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59" name="Line 95">
            <a:extLst>
              <a:ext uri="{FF2B5EF4-FFF2-40B4-BE49-F238E27FC236}">
                <a16:creationId xmlns:a16="http://schemas.microsoft.com/office/drawing/2014/main" id="{E221D8F9-7690-4237-BFA7-0EE0AE904363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4200" y="4572000"/>
            <a:ext cx="1905000" cy="1371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60" name="Line 96">
            <a:extLst>
              <a:ext uri="{FF2B5EF4-FFF2-40B4-BE49-F238E27FC236}">
                <a16:creationId xmlns:a16="http://schemas.microsoft.com/office/drawing/2014/main" id="{94C0E5F8-0A07-4276-9036-545A638F51B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67000" y="4953000"/>
            <a:ext cx="1676400" cy="1219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61" name="Line 97">
            <a:extLst>
              <a:ext uri="{FF2B5EF4-FFF2-40B4-BE49-F238E27FC236}">
                <a16:creationId xmlns:a16="http://schemas.microsoft.com/office/drawing/2014/main" id="{66532D7B-D525-410A-8AC6-6DF0B6BD4AD0}"/>
              </a:ext>
            </a:extLst>
          </p:cNvPr>
          <p:cNvSpPr>
            <a:spLocks noChangeShapeType="1"/>
          </p:cNvSpPr>
          <p:nvPr/>
        </p:nvSpPr>
        <p:spPr bwMode="auto">
          <a:xfrm>
            <a:off x="8610600" y="4267200"/>
            <a:ext cx="1524000" cy="1143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762" name="Line 98">
            <a:extLst>
              <a:ext uri="{FF2B5EF4-FFF2-40B4-BE49-F238E27FC236}">
                <a16:creationId xmlns:a16="http://schemas.microsoft.com/office/drawing/2014/main" id="{055FF9BC-2FB7-4D72-BA36-01280D2C2021}"/>
              </a:ext>
            </a:extLst>
          </p:cNvPr>
          <p:cNvSpPr>
            <a:spLocks noChangeShapeType="1"/>
          </p:cNvSpPr>
          <p:nvPr/>
        </p:nvSpPr>
        <p:spPr bwMode="auto">
          <a:xfrm>
            <a:off x="7467600" y="5486400"/>
            <a:ext cx="99060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Footer Placeholder 3">
            <a:extLst>
              <a:ext uri="{FF2B5EF4-FFF2-40B4-BE49-F238E27FC236}">
                <a16:creationId xmlns:a16="http://schemas.microsoft.com/office/drawing/2014/main" id="{B2DB9E4C-FB88-446E-B843-A2FC6205959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4691" name="Slide Number Placeholder 4">
            <a:extLst>
              <a:ext uri="{FF2B5EF4-FFF2-40B4-BE49-F238E27FC236}">
                <a16:creationId xmlns:a16="http://schemas.microsoft.com/office/drawing/2014/main" id="{4FED8344-ACF8-40AF-A316-99C1278C50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D83944FB-4303-4012-92DF-3AE3F0801F7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692" name="Rectangle 2">
            <a:extLst>
              <a:ext uri="{FF2B5EF4-FFF2-40B4-BE49-F238E27FC236}">
                <a16:creationId xmlns:a16="http://schemas.microsoft.com/office/drawing/2014/main" id="{2362316B-A5C9-4627-AB22-B17F1AA6FC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Scatter Plot Examples</a:t>
            </a:r>
          </a:p>
        </p:txBody>
      </p:sp>
      <p:sp>
        <p:nvSpPr>
          <p:cNvPr id="114693" name="Line 3">
            <a:extLst>
              <a:ext uri="{FF2B5EF4-FFF2-40B4-BE49-F238E27FC236}">
                <a16:creationId xmlns:a16="http://schemas.microsoft.com/office/drawing/2014/main" id="{C5311B68-60C2-4D2C-9E50-C63102073B2F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46482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694" name="Oval 4">
            <a:extLst>
              <a:ext uri="{FF2B5EF4-FFF2-40B4-BE49-F238E27FC236}">
                <a16:creationId xmlns:a16="http://schemas.microsoft.com/office/drawing/2014/main" id="{14EEB9C5-3883-4671-87D9-9C5B034317E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104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695" name="Oval 5">
            <a:extLst>
              <a:ext uri="{FF2B5EF4-FFF2-40B4-BE49-F238E27FC236}">
                <a16:creationId xmlns:a16="http://schemas.microsoft.com/office/drawing/2014/main" id="{3BA2E1CF-3DCF-4777-875F-BE39875A81C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10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696" name="Oval 6">
            <a:extLst>
              <a:ext uri="{FF2B5EF4-FFF2-40B4-BE49-F238E27FC236}">
                <a16:creationId xmlns:a16="http://schemas.microsoft.com/office/drawing/2014/main" id="{AFC98471-7721-4D01-AB9D-46DA6F3F670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9342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697" name="Oval 7">
            <a:extLst>
              <a:ext uri="{FF2B5EF4-FFF2-40B4-BE49-F238E27FC236}">
                <a16:creationId xmlns:a16="http://schemas.microsoft.com/office/drawing/2014/main" id="{BE8CF895-5EB1-4536-AE08-F75D899F8A2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6388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698" name="Oval 8">
            <a:extLst>
              <a:ext uri="{FF2B5EF4-FFF2-40B4-BE49-F238E27FC236}">
                <a16:creationId xmlns:a16="http://schemas.microsoft.com/office/drawing/2014/main" id="{AE2DE1BC-15DF-4B5A-B11D-4D8B5AEAE21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5532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699" name="Oval 9">
            <a:extLst>
              <a:ext uri="{FF2B5EF4-FFF2-40B4-BE49-F238E27FC236}">
                <a16:creationId xmlns:a16="http://schemas.microsoft.com/office/drawing/2014/main" id="{4483B783-9460-4A5E-8627-810B9BEC9E7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056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00" name="Oval 10">
            <a:extLst>
              <a:ext uri="{FF2B5EF4-FFF2-40B4-BE49-F238E27FC236}">
                <a16:creationId xmlns:a16="http://schemas.microsoft.com/office/drawing/2014/main" id="{EA3F7943-4359-49AF-A945-47F5FFECBA8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9436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01" name="Oval 11">
            <a:extLst>
              <a:ext uri="{FF2B5EF4-FFF2-40B4-BE49-F238E27FC236}">
                <a16:creationId xmlns:a16="http://schemas.microsoft.com/office/drawing/2014/main" id="{8AFEB637-A85C-4F48-AA73-FA1B0ADB762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0292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02" name="Oval 12">
            <a:extLst>
              <a:ext uri="{FF2B5EF4-FFF2-40B4-BE49-F238E27FC236}">
                <a16:creationId xmlns:a16="http://schemas.microsoft.com/office/drawing/2014/main" id="{1A91D71E-3C52-43AC-AB34-85217BDC3E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2578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03" name="Oval 13">
            <a:extLst>
              <a:ext uri="{FF2B5EF4-FFF2-40B4-BE49-F238E27FC236}">
                <a16:creationId xmlns:a16="http://schemas.microsoft.com/office/drawing/2014/main" id="{46C96C97-20C1-44DF-B7FA-8057CAD5589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15000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4704" name="Oval 14">
            <a:extLst>
              <a:ext uri="{FF2B5EF4-FFF2-40B4-BE49-F238E27FC236}">
                <a16:creationId xmlns:a16="http://schemas.microsoft.com/office/drawing/2014/main" id="{A47E2DD9-E246-42AB-9822-0EAFC6E0448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4008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05" name="Oval 15">
            <a:extLst>
              <a:ext uri="{FF2B5EF4-FFF2-40B4-BE49-F238E27FC236}">
                <a16:creationId xmlns:a16="http://schemas.microsoft.com/office/drawing/2014/main" id="{78D68C83-6782-4E31-8700-71107105370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1722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06" name="Oval 16">
            <a:extLst>
              <a:ext uri="{FF2B5EF4-FFF2-40B4-BE49-F238E27FC236}">
                <a16:creationId xmlns:a16="http://schemas.microsoft.com/office/drawing/2014/main" id="{F070150A-73B9-4977-8EAF-5BA7203D2C5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960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07" name="Text Box 17">
            <a:extLst>
              <a:ext uri="{FF2B5EF4-FFF2-40B4-BE49-F238E27FC236}">
                <a16:creationId xmlns:a16="http://schemas.microsoft.com/office/drawing/2014/main" id="{F4C65BBA-DF1C-473F-A33B-9661EF865B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43894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4708" name="Line 18">
            <a:extLst>
              <a:ext uri="{FF2B5EF4-FFF2-40B4-BE49-F238E27FC236}">
                <a16:creationId xmlns:a16="http://schemas.microsoft.com/office/drawing/2014/main" id="{8FCDB9B6-BC1D-4E91-B87D-A862957E7CBC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60960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709" name="Text Box 19">
            <a:extLst>
              <a:ext uri="{FF2B5EF4-FFF2-40B4-BE49-F238E27FC236}">
                <a16:creationId xmlns:a16="http://schemas.microsoft.com/office/drawing/2014/main" id="{F8F3DB74-D28B-490A-AD69-544000A9C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5189" y="59896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4710" name="Line 20">
            <a:extLst>
              <a:ext uri="{FF2B5EF4-FFF2-40B4-BE49-F238E27FC236}">
                <a16:creationId xmlns:a16="http://schemas.microsoft.com/office/drawing/2014/main" id="{5D0FEB25-AD8F-4DF2-B78D-479EEEC100B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53000" y="23622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711" name="Oval 21">
            <a:extLst>
              <a:ext uri="{FF2B5EF4-FFF2-40B4-BE49-F238E27FC236}">
                <a16:creationId xmlns:a16="http://schemas.microsoft.com/office/drawing/2014/main" id="{20B86FB2-8E7F-42F4-92E5-CE3CD4B0A3A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400800" y="213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2" name="Oval 22">
            <a:extLst>
              <a:ext uri="{FF2B5EF4-FFF2-40B4-BE49-F238E27FC236}">
                <a16:creationId xmlns:a16="http://schemas.microsoft.com/office/drawing/2014/main" id="{2C9446C6-2156-44F9-A2FF-B139EB7C3D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105400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3" name="Oval 23">
            <a:extLst>
              <a:ext uri="{FF2B5EF4-FFF2-40B4-BE49-F238E27FC236}">
                <a16:creationId xmlns:a16="http://schemas.microsoft.com/office/drawing/2014/main" id="{DD31A134-4E8E-4D47-92DC-64913324160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9342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4" name="Oval 24">
            <a:extLst>
              <a:ext uri="{FF2B5EF4-FFF2-40B4-BE49-F238E27FC236}">
                <a16:creationId xmlns:a16="http://schemas.microsoft.com/office/drawing/2014/main" id="{1A14859D-7C93-4A63-AE97-7C045ADC19A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866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5" name="Oval 25">
            <a:extLst>
              <a:ext uri="{FF2B5EF4-FFF2-40B4-BE49-F238E27FC236}">
                <a16:creationId xmlns:a16="http://schemas.microsoft.com/office/drawing/2014/main" id="{E0ECE5C5-33CA-40E9-B951-6848B9B6630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864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6" name="Oval 26">
            <a:extLst>
              <a:ext uri="{FF2B5EF4-FFF2-40B4-BE49-F238E27FC236}">
                <a16:creationId xmlns:a16="http://schemas.microsoft.com/office/drawing/2014/main" id="{9DCA6717-D6A5-4EAA-AB99-758A8D2B117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638800" y="2209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7" name="Oval 27">
            <a:extLst>
              <a:ext uri="{FF2B5EF4-FFF2-40B4-BE49-F238E27FC236}">
                <a16:creationId xmlns:a16="http://schemas.microsoft.com/office/drawing/2014/main" id="{87011062-DD82-4A10-A7BA-C27810C6EDD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4008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8" name="Oval 28">
            <a:extLst>
              <a:ext uri="{FF2B5EF4-FFF2-40B4-BE49-F238E27FC236}">
                <a16:creationId xmlns:a16="http://schemas.microsoft.com/office/drawing/2014/main" id="{DE2A0686-BDE0-4721-B332-686BDAEA37C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5532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19" name="Oval 29">
            <a:extLst>
              <a:ext uri="{FF2B5EF4-FFF2-40B4-BE49-F238E27FC236}">
                <a16:creationId xmlns:a16="http://schemas.microsoft.com/office/drawing/2014/main" id="{DEA88A0F-9CF5-4F10-8748-8168593241B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104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20" name="Oval 30">
            <a:extLst>
              <a:ext uri="{FF2B5EF4-FFF2-40B4-BE49-F238E27FC236}">
                <a16:creationId xmlns:a16="http://schemas.microsoft.com/office/drawing/2014/main" id="{AB059E5A-248E-47D7-BA00-8E7DC88B090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96000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21" name="Oval 31">
            <a:extLst>
              <a:ext uri="{FF2B5EF4-FFF2-40B4-BE49-F238E27FC236}">
                <a16:creationId xmlns:a16="http://schemas.microsoft.com/office/drawing/2014/main" id="{F751B157-3A46-49AF-837B-32477FCA07E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86400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22" name="Oval 32">
            <a:extLst>
              <a:ext uri="{FF2B5EF4-FFF2-40B4-BE49-F238E27FC236}">
                <a16:creationId xmlns:a16="http://schemas.microsoft.com/office/drawing/2014/main" id="{8D7D7ADE-0890-4004-BE60-6F0E646424F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150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4723" name="Oval 33">
            <a:extLst>
              <a:ext uri="{FF2B5EF4-FFF2-40B4-BE49-F238E27FC236}">
                <a16:creationId xmlns:a16="http://schemas.microsoft.com/office/drawing/2014/main" id="{B7E52C0C-9718-4663-A996-D2801BE7FBC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056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24" name="Oval 34">
            <a:extLst>
              <a:ext uri="{FF2B5EF4-FFF2-40B4-BE49-F238E27FC236}">
                <a16:creationId xmlns:a16="http://schemas.microsoft.com/office/drawing/2014/main" id="{178CD803-B612-4950-87DA-45807FDFDAE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960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25" name="Oval 35">
            <a:extLst>
              <a:ext uri="{FF2B5EF4-FFF2-40B4-BE49-F238E27FC236}">
                <a16:creationId xmlns:a16="http://schemas.microsoft.com/office/drawing/2014/main" id="{9F491C75-3279-4773-AE67-412EC88F640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867400" y="3276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26" name="Text Box 36">
            <a:extLst>
              <a:ext uri="{FF2B5EF4-FFF2-40B4-BE49-F238E27FC236}">
                <a16:creationId xmlns:a16="http://schemas.microsoft.com/office/drawing/2014/main" id="{0D0A7995-E4EB-4F78-B0E0-686D91A7A6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217963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4727" name="Line 37">
            <a:extLst>
              <a:ext uri="{FF2B5EF4-FFF2-40B4-BE49-F238E27FC236}">
                <a16:creationId xmlns:a16="http://schemas.microsoft.com/office/drawing/2014/main" id="{A6CAD3EA-6CC8-4B20-A6A3-D0C8400718F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53000" y="38862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728" name="Text Box 38">
            <a:extLst>
              <a:ext uri="{FF2B5EF4-FFF2-40B4-BE49-F238E27FC236}">
                <a16:creationId xmlns:a16="http://schemas.microsoft.com/office/drawing/2014/main" id="{B307B70F-8C35-4593-95ED-D2F88CC39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5189" y="3779839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4729" name="Rectangle 39">
            <a:extLst>
              <a:ext uri="{FF2B5EF4-FFF2-40B4-BE49-F238E27FC236}">
                <a16:creationId xmlns:a16="http://schemas.microsoft.com/office/drawing/2014/main" id="{D6E72E76-C185-478E-BB31-B22D5DDCB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1371600"/>
            <a:ext cx="8077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5342" tIns="42672" rIns="85342" bIns="42672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20675" marR="0" lvl="0" indent="-320675" algn="l" defTabSz="85248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Char char="n"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30" name="Text Box 77">
            <a:extLst>
              <a:ext uri="{FF2B5EF4-FFF2-40B4-BE49-F238E27FC236}">
                <a16:creationId xmlns:a16="http://schemas.microsoft.com/office/drawing/2014/main" id="{8D634AFF-1E4C-4F05-85FC-0AF44928D5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1600201"/>
            <a:ext cx="2133600" cy="40957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relationship</a:t>
            </a:r>
          </a:p>
        </p:txBody>
      </p:sp>
      <p:sp>
        <p:nvSpPr>
          <p:cNvPr id="114731" name="Text Box 80">
            <a:extLst>
              <a:ext uri="{FF2B5EF4-FFF2-40B4-BE49-F238E27FC236}">
                <a16:creationId xmlns:a16="http://schemas.microsoft.com/office/drawing/2014/main" id="{40DF6993-7546-4A76-8290-7E501B050D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14732" name="Oval 97">
            <a:extLst>
              <a:ext uri="{FF2B5EF4-FFF2-40B4-BE49-F238E27FC236}">
                <a16:creationId xmlns:a16="http://schemas.microsoft.com/office/drawing/2014/main" id="{59E78364-FC46-42E2-945E-A60FA0F93FC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1816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33" name="Oval 98">
            <a:extLst>
              <a:ext uri="{FF2B5EF4-FFF2-40B4-BE49-F238E27FC236}">
                <a16:creationId xmlns:a16="http://schemas.microsoft.com/office/drawing/2014/main" id="{FDA12DBC-D841-4A12-9357-140BAC0A9A2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3246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4734" name="Oval 99">
            <a:extLst>
              <a:ext uri="{FF2B5EF4-FFF2-40B4-BE49-F238E27FC236}">
                <a16:creationId xmlns:a16="http://schemas.microsoft.com/office/drawing/2014/main" id="{12DE8EC4-9C88-4A4A-9B37-E716C02CE4B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81800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Footer Placeholder 3">
            <a:extLst>
              <a:ext uri="{FF2B5EF4-FFF2-40B4-BE49-F238E27FC236}">
                <a16:creationId xmlns:a16="http://schemas.microsoft.com/office/drawing/2014/main" id="{3B3EF29D-2607-4ACB-9F06-A30BC459479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5715" name="Slide Number Placeholder 4">
            <a:extLst>
              <a:ext uri="{FF2B5EF4-FFF2-40B4-BE49-F238E27FC236}">
                <a16:creationId xmlns:a16="http://schemas.microsoft.com/office/drawing/2014/main" id="{0DC02FAD-47AB-4591-AB29-BC2E360D216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B429043F-D721-4AA5-91A2-CC95FF71610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5716" name="Rectangle 2">
            <a:extLst>
              <a:ext uri="{FF2B5EF4-FFF2-40B4-BE49-F238E27FC236}">
                <a16:creationId xmlns:a16="http://schemas.microsoft.com/office/drawing/2014/main" id="{98BD3859-5C2B-4D10-97AA-F1A70E5CA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Correlation Coefficient</a:t>
            </a:r>
          </a:p>
        </p:txBody>
      </p:sp>
      <p:sp>
        <p:nvSpPr>
          <p:cNvPr id="115717" name="Rectangle 3">
            <a:extLst>
              <a:ext uri="{FF2B5EF4-FFF2-40B4-BE49-F238E27FC236}">
                <a16:creationId xmlns:a16="http://schemas.microsoft.com/office/drawing/2014/main" id="{75735332-DDBE-403F-9165-BECF0F85AC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1752600"/>
            <a:ext cx="7315200" cy="4114800"/>
          </a:xfrm>
        </p:spPr>
        <p:txBody>
          <a:bodyPr/>
          <a:lstStyle/>
          <a:p>
            <a:pPr eaLnBrk="1" hangingPunct="1"/>
            <a:r>
              <a:rPr lang="en-US" altLang="en-US" sz="2700">
                <a:solidFill>
                  <a:schemeClr val="folHlink"/>
                </a:solidFill>
              </a:rPr>
              <a:t>Correlation </a:t>
            </a:r>
            <a:r>
              <a:rPr lang="en-US" altLang="en-US" sz="2700"/>
              <a:t>measures the strength of the linear association between two variables</a:t>
            </a:r>
          </a:p>
          <a:p>
            <a:pPr eaLnBrk="1" hangingPunct="1"/>
            <a:endParaRPr lang="en-US" altLang="en-US" sz="1000"/>
          </a:p>
          <a:p>
            <a:pPr eaLnBrk="1" hangingPunct="1"/>
            <a:r>
              <a:rPr lang="en-US" altLang="en-US" sz="2700"/>
              <a:t>The </a:t>
            </a:r>
            <a:r>
              <a:rPr lang="en-US" altLang="en-US" sz="2700">
                <a:solidFill>
                  <a:schemeClr val="folHlink"/>
                </a:solidFill>
              </a:rPr>
              <a:t>sample correlation coefficient  r</a:t>
            </a:r>
            <a:r>
              <a:rPr lang="en-US" altLang="en-US" sz="2700"/>
              <a:t>  is a measure of the strength of the linear relationship between two variables, based on sample observations</a:t>
            </a:r>
          </a:p>
        </p:txBody>
      </p:sp>
      <p:sp>
        <p:nvSpPr>
          <p:cNvPr id="115718" name="Text Box 4">
            <a:extLst>
              <a:ext uri="{FF2B5EF4-FFF2-40B4-BE49-F238E27FC236}">
                <a16:creationId xmlns:a16="http://schemas.microsoft.com/office/drawing/2014/main" id="{D1278DAA-2FF5-47AF-A4BE-A8C15D608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23964"/>
            <a:ext cx="1454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Footer Placeholder 3">
            <a:extLst>
              <a:ext uri="{FF2B5EF4-FFF2-40B4-BE49-F238E27FC236}">
                <a16:creationId xmlns:a16="http://schemas.microsoft.com/office/drawing/2014/main" id="{28B80EF3-FDCE-4AA7-80D1-CD139EB901A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6739" name="Slide Number Placeholder 4">
            <a:extLst>
              <a:ext uri="{FF2B5EF4-FFF2-40B4-BE49-F238E27FC236}">
                <a16:creationId xmlns:a16="http://schemas.microsoft.com/office/drawing/2014/main" id="{BF735C81-4F0A-4D73-8F4C-56189DA8D32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4C189165-F61B-4617-A91C-057C9AC2F504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6740" name="Rectangle 2">
            <a:extLst>
              <a:ext uri="{FF2B5EF4-FFF2-40B4-BE49-F238E27FC236}">
                <a16:creationId xmlns:a16="http://schemas.microsoft.com/office/drawing/2014/main" id="{4FB8B20A-59E3-45A7-8E1B-9FA8ECD87B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Features of  r</a:t>
            </a:r>
          </a:p>
        </p:txBody>
      </p:sp>
      <p:sp>
        <p:nvSpPr>
          <p:cNvPr id="116741" name="Rectangle 3">
            <a:extLst>
              <a:ext uri="{FF2B5EF4-FFF2-40B4-BE49-F238E27FC236}">
                <a16:creationId xmlns:a16="http://schemas.microsoft.com/office/drawing/2014/main" id="{33C2344D-D9D8-4053-9FC0-9FE2CE530B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67640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en-US"/>
              <a:t>Range between -1 and 1</a:t>
            </a:r>
          </a:p>
          <a:p>
            <a:pPr eaLnBrk="1" hangingPunct="1"/>
            <a:r>
              <a:rPr lang="en-US" altLang="en-US"/>
              <a:t>The closer to -1, the stronger the negative linear relationship</a:t>
            </a:r>
          </a:p>
          <a:p>
            <a:pPr eaLnBrk="1" hangingPunct="1"/>
            <a:r>
              <a:rPr lang="en-US" altLang="en-US"/>
              <a:t>The closer to 1, the stronger the positive linear relationship</a:t>
            </a:r>
          </a:p>
          <a:p>
            <a:pPr eaLnBrk="1" hangingPunct="1"/>
            <a:r>
              <a:rPr lang="en-US" altLang="en-US"/>
              <a:t>The closer to 0, the weaker the linear relationship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Footer Placeholder 3">
            <a:extLst>
              <a:ext uri="{FF2B5EF4-FFF2-40B4-BE49-F238E27FC236}">
                <a16:creationId xmlns:a16="http://schemas.microsoft.com/office/drawing/2014/main" id="{468DAA01-4CF5-401B-B97D-92E5DB57586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7763" name="Slide Number Placeholder 4">
            <a:extLst>
              <a:ext uri="{FF2B5EF4-FFF2-40B4-BE49-F238E27FC236}">
                <a16:creationId xmlns:a16="http://schemas.microsoft.com/office/drawing/2014/main" id="{87E7448A-DD56-47FA-990A-494B8646C6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2C7E988F-08E6-4A83-A342-89168D823048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64" name="Text Box 2">
            <a:extLst>
              <a:ext uri="{FF2B5EF4-FFF2-40B4-BE49-F238E27FC236}">
                <a16:creationId xmlns:a16="http://schemas.microsoft.com/office/drawing/2014/main" id="{DD5D6383-55A4-4F19-887C-98FB1FF63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6675" y="6246813"/>
            <a:ext cx="1231900" cy="519112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 = +.3</a:t>
            </a:r>
          </a:p>
        </p:txBody>
      </p:sp>
      <p:sp>
        <p:nvSpPr>
          <p:cNvPr id="117765" name="Text Box 3">
            <a:extLst>
              <a:ext uri="{FF2B5EF4-FFF2-40B4-BE49-F238E27FC236}">
                <a16:creationId xmlns:a16="http://schemas.microsoft.com/office/drawing/2014/main" id="{4B7218EF-8F2A-481A-ADD4-CB0DC70F59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3276" y="6246813"/>
            <a:ext cx="1133475" cy="519112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 = +1</a:t>
            </a:r>
          </a:p>
        </p:txBody>
      </p:sp>
      <p:sp>
        <p:nvSpPr>
          <p:cNvPr id="117766" name="Rectangle 4">
            <a:extLst>
              <a:ext uri="{FF2B5EF4-FFF2-40B4-BE49-F238E27FC236}">
                <a16:creationId xmlns:a16="http://schemas.microsoft.com/office/drawing/2014/main" id="{0AADCDDD-3C16-4D8C-862F-F3901B9CB6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19276" y="609529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dirty="0"/>
              <a:t>Examples of Approximate r  Values</a:t>
            </a:r>
          </a:p>
        </p:txBody>
      </p:sp>
      <p:sp>
        <p:nvSpPr>
          <p:cNvPr id="117767" name="Line 5">
            <a:extLst>
              <a:ext uri="{FF2B5EF4-FFF2-40B4-BE49-F238E27FC236}">
                <a16:creationId xmlns:a16="http://schemas.microsoft.com/office/drawing/2014/main" id="{943F094F-CBD5-4C06-931F-B7340E275D1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828800" y="2286000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768" name="Line 6">
            <a:extLst>
              <a:ext uri="{FF2B5EF4-FFF2-40B4-BE49-F238E27FC236}">
                <a16:creationId xmlns:a16="http://schemas.microsoft.com/office/drawing/2014/main" id="{E91966AF-3824-47CF-9319-3ECEC335135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844676" y="2438400"/>
            <a:ext cx="2574925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769" name="Oval 7">
            <a:extLst>
              <a:ext uri="{FF2B5EF4-FFF2-40B4-BE49-F238E27FC236}">
                <a16:creationId xmlns:a16="http://schemas.microsoft.com/office/drawing/2014/main" id="{2BDE653E-1D5C-4E1E-B4E2-5939387B76CD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962400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70" name="Oval 8">
            <a:extLst>
              <a:ext uri="{FF2B5EF4-FFF2-40B4-BE49-F238E27FC236}">
                <a16:creationId xmlns:a16="http://schemas.microsoft.com/office/drawing/2014/main" id="{F448C668-30FD-49E5-9B27-86622D66D5EF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3528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71" name="Oval 9">
            <a:extLst>
              <a:ext uri="{FF2B5EF4-FFF2-40B4-BE49-F238E27FC236}">
                <a16:creationId xmlns:a16="http://schemas.microsoft.com/office/drawing/2014/main" id="{38E7591D-4777-4EFE-AA61-C823A582D371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8956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72" name="Oval 10">
            <a:extLst>
              <a:ext uri="{FF2B5EF4-FFF2-40B4-BE49-F238E27FC236}">
                <a16:creationId xmlns:a16="http://schemas.microsoft.com/office/drawing/2014/main" id="{0E3BC0E3-4717-47D9-BB4C-16A50F3C5033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1905000" y="2362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73" name="Oval 11">
            <a:extLst>
              <a:ext uri="{FF2B5EF4-FFF2-40B4-BE49-F238E27FC236}">
                <a16:creationId xmlns:a16="http://schemas.microsoft.com/office/drawing/2014/main" id="{72F11543-142E-422C-9B72-C326BDE40E90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286000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74" name="Oval 12">
            <a:extLst>
              <a:ext uri="{FF2B5EF4-FFF2-40B4-BE49-F238E27FC236}">
                <a16:creationId xmlns:a16="http://schemas.microsoft.com/office/drawing/2014/main" id="{AF619B9D-49AE-4795-8E57-918957F5F2DB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667000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7775" name="Text Box 13">
            <a:extLst>
              <a:ext uri="{FF2B5EF4-FFF2-40B4-BE49-F238E27FC236}">
                <a16:creationId xmlns:a16="http://schemas.microsoft.com/office/drawing/2014/main" id="{60B0D4C1-8586-4E0A-BCD1-BFDC0B7E70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2588" y="17510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7776" name="Line 14">
            <a:extLst>
              <a:ext uri="{FF2B5EF4-FFF2-40B4-BE49-F238E27FC236}">
                <a16:creationId xmlns:a16="http://schemas.microsoft.com/office/drawing/2014/main" id="{2C8A341D-0C02-435F-9955-F7EF9F991563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8100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777" name="Oval 15">
            <a:extLst>
              <a:ext uri="{FF2B5EF4-FFF2-40B4-BE49-F238E27FC236}">
                <a16:creationId xmlns:a16="http://schemas.microsoft.com/office/drawing/2014/main" id="{4AE33695-CC55-4345-87BB-1A6E359E69CF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5814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78" name="Text Box 16">
            <a:extLst>
              <a:ext uri="{FF2B5EF4-FFF2-40B4-BE49-F238E27FC236}">
                <a16:creationId xmlns:a16="http://schemas.microsoft.com/office/drawing/2014/main" id="{230DFFDF-FC72-4872-BE8C-92306C5B0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988" y="35798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7779" name="Line 17">
            <a:extLst>
              <a:ext uri="{FF2B5EF4-FFF2-40B4-BE49-F238E27FC236}">
                <a16:creationId xmlns:a16="http://schemas.microsoft.com/office/drawing/2014/main" id="{8629851B-D9B3-41EA-82D9-AFD32E8D6EF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76800" y="23622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780" name="Line 18">
            <a:extLst>
              <a:ext uri="{FF2B5EF4-FFF2-40B4-BE49-F238E27FC236}">
                <a16:creationId xmlns:a16="http://schemas.microsoft.com/office/drawing/2014/main" id="{C7DAEC7D-B827-4DBF-BB7E-94DB6B8C2FC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886326" y="2506664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781" name="Oval 19">
            <a:extLst>
              <a:ext uri="{FF2B5EF4-FFF2-40B4-BE49-F238E27FC236}">
                <a16:creationId xmlns:a16="http://schemas.microsoft.com/office/drawing/2014/main" id="{8B5CEC72-861B-4807-B552-220F8CB2DF9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04050" y="3497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2" name="Oval 20">
            <a:extLst>
              <a:ext uri="{FF2B5EF4-FFF2-40B4-BE49-F238E27FC236}">
                <a16:creationId xmlns:a16="http://schemas.microsoft.com/office/drawing/2014/main" id="{99E23EBC-C798-49E6-9C83-3E1D101A66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9278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3" name="Oval 21">
            <a:extLst>
              <a:ext uri="{FF2B5EF4-FFF2-40B4-BE49-F238E27FC236}">
                <a16:creationId xmlns:a16="http://schemas.microsoft.com/office/drawing/2014/main" id="{F3C2E2DD-D333-422D-875E-735E429BDF8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099050" y="2125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4" name="Oval 22">
            <a:extLst>
              <a:ext uri="{FF2B5EF4-FFF2-40B4-BE49-F238E27FC236}">
                <a16:creationId xmlns:a16="http://schemas.microsoft.com/office/drawing/2014/main" id="{DED84F97-0D02-427B-9E0E-B8F42DDC6BE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251450" y="2506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5" name="Oval 23">
            <a:extLst>
              <a:ext uri="{FF2B5EF4-FFF2-40B4-BE49-F238E27FC236}">
                <a16:creationId xmlns:a16="http://schemas.microsoft.com/office/drawing/2014/main" id="{411CF4B1-E5DA-41EB-A24C-ED818D59DDD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623050" y="3344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6" name="Oval 24">
            <a:extLst>
              <a:ext uri="{FF2B5EF4-FFF2-40B4-BE49-F238E27FC236}">
                <a16:creationId xmlns:a16="http://schemas.microsoft.com/office/drawing/2014/main" id="{76E0166D-1D4E-47C1-ACF5-7191C00B2F4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466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7" name="Oval 25">
            <a:extLst>
              <a:ext uri="{FF2B5EF4-FFF2-40B4-BE49-F238E27FC236}">
                <a16:creationId xmlns:a16="http://schemas.microsoft.com/office/drawing/2014/main" id="{7201B88F-3748-4085-80A7-B31B761E2A5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2420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8" name="Oval 26">
            <a:extLst>
              <a:ext uri="{FF2B5EF4-FFF2-40B4-BE49-F238E27FC236}">
                <a16:creationId xmlns:a16="http://schemas.microsoft.com/office/drawing/2014/main" id="{1DA69E47-40C8-4585-AD6A-7BD2739DDA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08650" y="2506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89" name="Oval 27">
            <a:extLst>
              <a:ext uri="{FF2B5EF4-FFF2-40B4-BE49-F238E27FC236}">
                <a16:creationId xmlns:a16="http://schemas.microsoft.com/office/drawing/2014/main" id="{CE41502A-6C71-406C-A4C1-8D9BD03786F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937250" y="2354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90" name="Oval 28">
            <a:extLst>
              <a:ext uri="{FF2B5EF4-FFF2-40B4-BE49-F238E27FC236}">
                <a16:creationId xmlns:a16="http://schemas.microsoft.com/office/drawing/2014/main" id="{CCF7F080-49FE-42A5-977E-4510A8B9364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75450" y="2887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91" name="Oval 29">
            <a:extLst>
              <a:ext uri="{FF2B5EF4-FFF2-40B4-BE49-F238E27FC236}">
                <a16:creationId xmlns:a16="http://schemas.microsoft.com/office/drawing/2014/main" id="{23642F61-6179-4094-B031-5157521306A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3276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92" name="Oval 30">
            <a:extLst>
              <a:ext uri="{FF2B5EF4-FFF2-40B4-BE49-F238E27FC236}">
                <a16:creationId xmlns:a16="http://schemas.microsoft.com/office/drawing/2014/main" id="{E53B42E6-D54F-4345-91F5-6C6FB93FA79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546850" y="2659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7793" name="Oval 31">
            <a:extLst>
              <a:ext uri="{FF2B5EF4-FFF2-40B4-BE49-F238E27FC236}">
                <a16:creationId xmlns:a16="http://schemas.microsoft.com/office/drawing/2014/main" id="{21A7A3D3-E98C-40F8-84BF-892C55FD282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6324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94" name="Oval 32">
            <a:extLst>
              <a:ext uri="{FF2B5EF4-FFF2-40B4-BE49-F238E27FC236}">
                <a16:creationId xmlns:a16="http://schemas.microsoft.com/office/drawing/2014/main" id="{38F95D60-C2EE-4320-9F7F-45CA9115358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013450" y="2887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95" name="Oval 33">
            <a:extLst>
              <a:ext uri="{FF2B5EF4-FFF2-40B4-BE49-F238E27FC236}">
                <a16:creationId xmlns:a16="http://schemas.microsoft.com/office/drawing/2014/main" id="{92F2377A-C3DA-4F93-AF1B-B153A722B29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7848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796" name="Text Box 34">
            <a:extLst>
              <a:ext uri="{FF2B5EF4-FFF2-40B4-BE49-F238E27FC236}">
                <a16:creationId xmlns:a16="http://schemas.microsoft.com/office/drawing/2014/main" id="{7A555633-091A-45E1-B346-186825743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4238" y="1743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7797" name="Line 35">
            <a:extLst>
              <a:ext uri="{FF2B5EF4-FFF2-40B4-BE49-F238E27FC236}">
                <a16:creationId xmlns:a16="http://schemas.microsoft.com/office/drawing/2014/main" id="{E34FC87F-C3DF-448E-94CC-2080560EDA91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6800" y="3810000"/>
            <a:ext cx="236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798" name="Text Box 36">
            <a:extLst>
              <a:ext uri="{FF2B5EF4-FFF2-40B4-BE49-F238E27FC236}">
                <a16:creationId xmlns:a16="http://schemas.microsoft.com/office/drawing/2014/main" id="{58ED71A4-3604-4546-A0C1-45C83D624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2638" y="3648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7799" name="Line 37">
            <a:extLst>
              <a:ext uri="{FF2B5EF4-FFF2-40B4-BE49-F238E27FC236}">
                <a16:creationId xmlns:a16="http://schemas.microsoft.com/office/drawing/2014/main" id="{3FAB6B08-9163-4D76-9776-BC41FADD7E6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848600" y="2209800"/>
            <a:ext cx="0" cy="160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00" name="Oval 38">
            <a:extLst>
              <a:ext uri="{FF2B5EF4-FFF2-40B4-BE49-F238E27FC236}">
                <a16:creationId xmlns:a16="http://schemas.microsoft.com/office/drawing/2014/main" id="{5802CE90-409F-409C-AE27-D4D0242A12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77213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1" name="Oval 39">
            <a:extLst>
              <a:ext uri="{FF2B5EF4-FFF2-40B4-BE49-F238E27FC236}">
                <a16:creationId xmlns:a16="http://schemas.microsoft.com/office/drawing/2014/main" id="{AF4F0F85-1EEB-465F-BC3D-DDF2275E63F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10006013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2" name="Oval 40">
            <a:extLst>
              <a:ext uri="{FF2B5EF4-FFF2-40B4-BE49-F238E27FC236}">
                <a16:creationId xmlns:a16="http://schemas.microsoft.com/office/drawing/2014/main" id="{1BED7D15-8EFF-4BC8-B48D-9AB28CEBC32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10158413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3" name="Oval 41">
            <a:extLst>
              <a:ext uri="{FF2B5EF4-FFF2-40B4-BE49-F238E27FC236}">
                <a16:creationId xmlns:a16="http://schemas.microsoft.com/office/drawing/2014/main" id="{6D150A53-E52E-40C3-9E52-7617CDD9D55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244013" y="3048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4" name="Oval 42">
            <a:extLst>
              <a:ext uri="{FF2B5EF4-FFF2-40B4-BE49-F238E27FC236}">
                <a16:creationId xmlns:a16="http://schemas.microsoft.com/office/drawing/2014/main" id="{81755155-EDFF-4850-A8DE-EA2C6D7A79D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320213" y="2438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5" name="Oval 43">
            <a:extLst>
              <a:ext uri="{FF2B5EF4-FFF2-40B4-BE49-F238E27FC236}">
                <a16:creationId xmlns:a16="http://schemas.microsoft.com/office/drawing/2014/main" id="{65D16602-8ABF-4264-BC68-2D1912CBF51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839200" y="2362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6" name="Oval 44">
            <a:extLst>
              <a:ext uri="{FF2B5EF4-FFF2-40B4-BE49-F238E27FC236}">
                <a16:creationId xmlns:a16="http://schemas.microsoft.com/office/drawing/2014/main" id="{01F2701E-60A8-45B6-93F5-3EBC19C25C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024813" y="2514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7" name="Oval 45">
            <a:extLst>
              <a:ext uri="{FF2B5EF4-FFF2-40B4-BE49-F238E27FC236}">
                <a16:creationId xmlns:a16="http://schemas.microsoft.com/office/drawing/2014/main" id="{74D174A7-A4BE-4102-AFED-5EF62B5300A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329613" y="2667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08" name="Oval 46">
            <a:extLst>
              <a:ext uri="{FF2B5EF4-FFF2-40B4-BE49-F238E27FC236}">
                <a16:creationId xmlns:a16="http://schemas.microsoft.com/office/drawing/2014/main" id="{0AE801DA-5700-46EB-B99D-EF03E9CDA2D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634413" y="28543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7809" name="Oval 47">
            <a:extLst>
              <a:ext uri="{FF2B5EF4-FFF2-40B4-BE49-F238E27FC236}">
                <a16:creationId xmlns:a16="http://schemas.microsoft.com/office/drawing/2014/main" id="{4EA8B14C-80A6-4FC0-8F1D-63F36C10545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015413" y="2819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10" name="Oval 48">
            <a:extLst>
              <a:ext uri="{FF2B5EF4-FFF2-40B4-BE49-F238E27FC236}">
                <a16:creationId xmlns:a16="http://schemas.microsoft.com/office/drawing/2014/main" id="{2E4B9178-1B7A-4972-8BDD-40D574E7C54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786813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11" name="Text Box 49">
            <a:extLst>
              <a:ext uri="{FF2B5EF4-FFF2-40B4-BE49-F238E27FC236}">
                <a16:creationId xmlns:a16="http://schemas.microsoft.com/office/drawing/2014/main" id="{9BBBDEE7-A1C0-4134-9512-6B4B645C8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1" y="16748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7812" name="Line 50">
            <a:extLst>
              <a:ext uri="{FF2B5EF4-FFF2-40B4-BE49-F238E27FC236}">
                <a16:creationId xmlns:a16="http://schemas.microsoft.com/office/drawing/2014/main" id="{0C0C3776-A751-4A63-9CE6-5DC9D4C85C2E}"/>
              </a:ext>
            </a:extLst>
          </p:cNvPr>
          <p:cNvSpPr>
            <a:spLocks noChangeShapeType="1"/>
          </p:cNvSpPr>
          <p:nvPr/>
        </p:nvSpPr>
        <p:spPr bwMode="auto">
          <a:xfrm>
            <a:off x="7872413" y="38100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13" name="Oval 51">
            <a:extLst>
              <a:ext uri="{FF2B5EF4-FFF2-40B4-BE49-F238E27FC236}">
                <a16:creationId xmlns:a16="http://schemas.microsoft.com/office/drawing/2014/main" id="{36F102DA-FB2F-431B-A95A-52033AAC4EF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9753600" y="2971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14" name="Text Box 52">
            <a:extLst>
              <a:ext uri="{FF2B5EF4-FFF2-40B4-BE49-F238E27FC236}">
                <a16:creationId xmlns:a16="http://schemas.microsoft.com/office/drawing/2014/main" id="{83C844AE-D757-4628-BB9B-C6D81BBD5F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4601" y="35798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7815" name="Line 53">
            <a:extLst>
              <a:ext uri="{FF2B5EF4-FFF2-40B4-BE49-F238E27FC236}">
                <a16:creationId xmlns:a16="http://schemas.microsoft.com/office/drawing/2014/main" id="{672D56A6-4E55-44DF-ABEE-6ADC05ABC14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00400" y="48006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16" name="Line 54">
            <a:extLst>
              <a:ext uri="{FF2B5EF4-FFF2-40B4-BE49-F238E27FC236}">
                <a16:creationId xmlns:a16="http://schemas.microsoft.com/office/drawing/2014/main" id="{0EF395E2-8816-446C-A7F6-ABF2D008394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16276" y="4953001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17" name="Oval 55">
            <a:extLst>
              <a:ext uri="{FF2B5EF4-FFF2-40B4-BE49-F238E27FC236}">
                <a16:creationId xmlns:a16="http://schemas.microsoft.com/office/drawing/2014/main" id="{1108E8D1-C19E-4333-A1B0-2D4C4480F1E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594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18" name="Oval 56">
            <a:extLst>
              <a:ext uri="{FF2B5EF4-FFF2-40B4-BE49-F238E27FC236}">
                <a16:creationId xmlns:a16="http://schemas.microsoft.com/office/drawing/2014/main" id="{A5284443-E0C9-4EFE-AA9D-6541C1786E4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19" name="Oval 57">
            <a:extLst>
              <a:ext uri="{FF2B5EF4-FFF2-40B4-BE49-F238E27FC236}">
                <a16:creationId xmlns:a16="http://schemas.microsoft.com/office/drawing/2014/main" id="{4809E370-F5B1-43CF-8781-E8EEBFE88A9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181600" y="4572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0" name="Oval 58">
            <a:extLst>
              <a:ext uri="{FF2B5EF4-FFF2-40B4-BE49-F238E27FC236}">
                <a16:creationId xmlns:a16="http://schemas.microsoft.com/office/drawing/2014/main" id="{CCCD73A7-21DE-472B-B4A7-9291A6A0FE1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334000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1" name="Oval 59">
            <a:extLst>
              <a:ext uri="{FF2B5EF4-FFF2-40B4-BE49-F238E27FC236}">
                <a16:creationId xmlns:a16="http://schemas.microsoft.com/office/drawing/2014/main" id="{57FAA959-CA7D-411B-B9E6-F2A4B04A392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338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2" name="Oval 60">
            <a:extLst>
              <a:ext uri="{FF2B5EF4-FFF2-40B4-BE49-F238E27FC236}">
                <a16:creationId xmlns:a16="http://schemas.microsoft.com/office/drawing/2014/main" id="{0F199701-C05F-4732-BE61-6CA15F7B72A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4864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3" name="Oval 61">
            <a:extLst>
              <a:ext uri="{FF2B5EF4-FFF2-40B4-BE49-F238E27FC236}">
                <a16:creationId xmlns:a16="http://schemas.microsoft.com/office/drawing/2014/main" id="{1BA433C6-AB46-4A91-A29A-7B7874455F8D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724400" y="5791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4" name="Oval 62">
            <a:extLst>
              <a:ext uri="{FF2B5EF4-FFF2-40B4-BE49-F238E27FC236}">
                <a16:creationId xmlns:a16="http://schemas.microsoft.com/office/drawing/2014/main" id="{C15635A3-7231-453F-B48F-5FF7CBFA71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4572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5" name="Oval 63">
            <a:extLst>
              <a:ext uri="{FF2B5EF4-FFF2-40B4-BE49-F238E27FC236}">
                <a16:creationId xmlns:a16="http://schemas.microsoft.com/office/drawing/2014/main" id="{765E8AE6-4995-4E35-AF34-C4A94EDA34E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4648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6" name="Oval 64">
            <a:extLst>
              <a:ext uri="{FF2B5EF4-FFF2-40B4-BE49-F238E27FC236}">
                <a16:creationId xmlns:a16="http://schemas.microsoft.com/office/drawing/2014/main" id="{B9EBAAF7-9EF6-4790-8BEA-E4332D41102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7" name="Oval 65">
            <a:extLst>
              <a:ext uri="{FF2B5EF4-FFF2-40B4-BE49-F238E27FC236}">
                <a16:creationId xmlns:a16="http://schemas.microsoft.com/office/drawing/2014/main" id="{464610EC-968D-480F-B1C2-47ED0A77AA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57600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28" name="Oval 66">
            <a:extLst>
              <a:ext uri="{FF2B5EF4-FFF2-40B4-BE49-F238E27FC236}">
                <a16:creationId xmlns:a16="http://schemas.microsoft.com/office/drawing/2014/main" id="{59BBDCA8-0C83-4C5A-AC17-FDE5B07C465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962400" y="53689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7829" name="Oval 67">
            <a:extLst>
              <a:ext uri="{FF2B5EF4-FFF2-40B4-BE49-F238E27FC236}">
                <a16:creationId xmlns:a16="http://schemas.microsoft.com/office/drawing/2014/main" id="{FE8B2340-BA5C-455E-BD39-FEDF1328E8C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530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30" name="Oval 68">
            <a:extLst>
              <a:ext uri="{FF2B5EF4-FFF2-40B4-BE49-F238E27FC236}">
                <a16:creationId xmlns:a16="http://schemas.microsoft.com/office/drawing/2014/main" id="{481BCE4F-33FD-475B-850F-838E9971860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196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31" name="Oval 69">
            <a:extLst>
              <a:ext uri="{FF2B5EF4-FFF2-40B4-BE49-F238E27FC236}">
                <a16:creationId xmlns:a16="http://schemas.microsoft.com/office/drawing/2014/main" id="{DE3CBA5C-6757-412F-AB2B-D92204404C7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267200" y="5943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32" name="Text Box 70">
            <a:extLst>
              <a:ext uri="{FF2B5EF4-FFF2-40B4-BE49-F238E27FC236}">
                <a16:creationId xmlns:a16="http://schemas.microsoft.com/office/drawing/2014/main" id="{8A8A0EB4-7DF7-4E3F-B9F0-E8EE7EEFB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1" y="44942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7833" name="Line 71">
            <a:extLst>
              <a:ext uri="{FF2B5EF4-FFF2-40B4-BE49-F238E27FC236}">
                <a16:creationId xmlns:a16="http://schemas.microsoft.com/office/drawing/2014/main" id="{1F91CEC8-B5EA-4856-A125-CE3E5658B718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6248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34" name="Oval 72">
            <a:extLst>
              <a:ext uri="{FF2B5EF4-FFF2-40B4-BE49-F238E27FC236}">
                <a16:creationId xmlns:a16="http://schemas.microsoft.com/office/drawing/2014/main" id="{E44DC964-D8CC-41A3-A6B9-B05450FC1BA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52578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35" name="Text Box 73">
            <a:extLst>
              <a:ext uri="{FF2B5EF4-FFF2-40B4-BE49-F238E27FC236}">
                <a16:creationId xmlns:a16="http://schemas.microsoft.com/office/drawing/2014/main" id="{63B5A04D-980E-4F8A-A5B2-B6F1A522FE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2588" y="60944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7836" name="Line 74">
            <a:extLst>
              <a:ext uri="{FF2B5EF4-FFF2-40B4-BE49-F238E27FC236}">
                <a16:creationId xmlns:a16="http://schemas.microsoft.com/office/drawing/2014/main" id="{5B954431-2E63-40F0-A02C-5CE6BFB2BD25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48006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37" name="Line 75">
            <a:extLst>
              <a:ext uri="{FF2B5EF4-FFF2-40B4-BE49-F238E27FC236}">
                <a16:creationId xmlns:a16="http://schemas.microsoft.com/office/drawing/2014/main" id="{1B24A444-F25F-4B62-ABC4-4573B279E2A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629400" y="5105401"/>
            <a:ext cx="2667000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38" name="Text Box 83">
            <a:extLst>
              <a:ext uri="{FF2B5EF4-FFF2-40B4-BE49-F238E27FC236}">
                <a16:creationId xmlns:a16="http://schemas.microsoft.com/office/drawing/2014/main" id="{1F3A8F29-2CB3-4BFE-9273-164B88E23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8388" y="45704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17839" name="Line 84">
            <a:extLst>
              <a:ext uri="{FF2B5EF4-FFF2-40B4-BE49-F238E27FC236}">
                <a16:creationId xmlns:a16="http://schemas.microsoft.com/office/drawing/2014/main" id="{0F2A3EA6-3CD3-4370-917D-F9D402BB1EBA}"/>
              </a:ext>
            </a:extLst>
          </p:cNvPr>
          <p:cNvSpPr>
            <a:spLocks noChangeShapeType="1"/>
          </p:cNvSpPr>
          <p:nvPr/>
        </p:nvSpPr>
        <p:spPr bwMode="auto">
          <a:xfrm>
            <a:off x="6477000" y="62484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40" name="Oval 85">
            <a:extLst>
              <a:ext uri="{FF2B5EF4-FFF2-40B4-BE49-F238E27FC236}">
                <a16:creationId xmlns:a16="http://schemas.microsoft.com/office/drawing/2014/main" id="{E1DF744C-D58B-4A9A-8101-7A112A38EA3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6781800" y="5638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41" name="Text Box 86">
            <a:extLst>
              <a:ext uri="{FF2B5EF4-FFF2-40B4-BE49-F238E27FC236}">
                <a16:creationId xmlns:a16="http://schemas.microsoft.com/office/drawing/2014/main" id="{C646C6B9-69C6-4B6E-B963-C0583BA6D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9188" y="6094413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17842" name="Line 87">
            <a:extLst>
              <a:ext uri="{FF2B5EF4-FFF2-40B4-BE49-F238E27FC236}">
                <a16:creationId xmlns:a16="http://schemas.microsoft.com/office/drawing/2014/main" id="{52C478A1-D486-4FCB-ACCA-440D4F5A851F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4800" y="28956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843" name="Text Box 88">
            <a:extLst>
              <a:ext uri="{FF2B5EF4-FFF2-40B4-BE49-F238E27FC236}">
                <a16:creationId xmlns:a16="http://schemas.microsoft.com/office/drawing/2014/main" id="{E5C9FD34-A785-49B5-A63B-6698CA547D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1" y="3876676"/>
            <a:ext cx="1044575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 = -1</a:t>
            </a:r>
          </a:p>
        </p:txBody>
      </p:sp>
      <p:sp>
        <p:nvSpPr>
          <p:cNvPr id="117844" name="Text Box 89">
            <a:extLst>
              <a:ext uri="{FF2B5EF4-FFF2-40B4-BE49-F238E27FC236}">
                <a16:creationId xmlns:a16="http://schemas.microsoft.com/office/drawing/2014/main" id="{1321EC2F-4725-447D-AD0E-5DEBF8E16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3886201"/>
            <a:ext cx="1143000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 = -.6</a:t>
            </a:r>
          </a:p>
        </p:txBody>
      </p:sp>
      <p:sp>
        <p:nvSpPr>
          <p:cNvPr id="117845" name="Text Box 90">
            <a:extLst>
              <a:ext uri="{FF2B5EF4-FFF2-40B4-BE49-F238E27FC236}">
                <a16:creationId xmlns:a16="http://schemas.microsoft.com/office/drawing/2014/main" id="{6CA8E208-ED7E-4DBD-AC44-427E4C6C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1" y="3886201"/>
            <a:ext cx="925513" cy="519113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 = 0</a:t>
            </a:r>
          </a:p>
        </p:txBody>
      </p:sp>
      <p:sp>
        <p:nvSpPr>
          <p:cNvPr id="117846" name="Oval 91">
            <a:extLst>
              <a:ext uri="{FF2B5EF4-FFF2-40B4-BE49-F238E27FC236}">
                <a16:creationId xmlns:a16="http://schemas.microsoft.com/office/drawing/2014/main" id="{BADDA934-4491-47DF-A2EB-87EB9DCBEDF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086600" y="5562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47" name="Oval 92">
            <a:extLst>
              <a:ext uri="{FF2B5EF4-FFF2-40B4-BE49-F238E27FC236}">
                <a16:creationId xmlns:a16="http://schemas.microsoft.com/office/drawing/2014/main" id="{EC70AD8D-E02C-435D-B57A-998ED65C1E9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391400" y="5486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48" name="Oval 93">
            <a:extLst>
              <a:ext uri="{FF2B5EF4-FFF2-40B4-BE49-F238E27FC236}">
                <a16:creationId xmlns:a16="http://schemas.microsoft.com/office/drawing/2014/main" id="{C1AA8A3F-5F5E-41B1-BDC3-1A304738067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76962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49" name="Oval 94">
            <a:extLst>
              <a:ext uri="{FF2B5EF4-FFF2-40B4-BE49-F238E27FC236}">
                <a16:creationId xmlns:a16="http://schemas.microsoft.com/office/drawing/2014/main" id="{CF48A8EB-AB97-4225-AFC9-0515DC2BBF6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153400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50" name="Oval 95">
            <a:extLst>
              <a:ext uri="{FF2B5EF4-FFF2-40B4-BE49-F238E27FC236}">
                <a16:creationId xmlns:a16="http://schemas.microsoft.com/office/drawing/2014/main" id="{6175F6B4-036D-4C25-B3E9-C81E6063934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458200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51" name="Oval 96">
            <a:extLst>
              <a:ext uri="{FF2B5EF4-FFF2-40B4-BE49-F238E27FC236}">
                <a16:creationId xmlns:a16="http://schemas.microsoft.com/office/drawing/2014/main" id="{4C2C70A5-7366-41E1-8D32-869C07D4868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89916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52" name="Oval 97">
            <a:extLst>
              <a:ext uri="{FF2B5EF4-FFF2-40B4-BE49-F238E27FC236}">
                <a16:creationId xmlns:a16="http://schemas.microsoft.com/office/drawing/2014/main" id="{9FFE14D3-3AFF-4C5C-A023-1AF4E31AA06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7244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53" name="Oval 98">
            <a:extLst>
              <a:ext uri="{FF2B5EF4-FFF2-40B4-BE49-F238E27FC236}">
                <a16:creationId xmlns:a16="http://schemas.microsoft.com/office/drawing/2014/main" id="{706BC074-8B94-4E6F-8414-21DC35DF885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95800" y="4495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7854" name="Oval 99">
            <a:extLst>
              <a:ext uri="{FF2B5EF4-FFF2-40B4-BE49-F238E27FC236}">
                <a16:creationId xmlns:a16="http://schemas.microsoft.com/office/drawing/2014/main" id="{6D6E83CF-4A55-4362-85A6-335603D811D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8600" y="5029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Footer Placeholder 3">
            <a:extLst>
              <a:ext uri="{FF2B5EF4-FFF2-40B4-BE49-F238E27FC236}">
                <a16:creationId xmlns:a16="http://schemas.microsoft.com/office/drawing/2014/main" id="{B8E4F2A3-6685-4642-95C1-8F85640DAF9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8787" name="Slide Number Placeholder 4">
            <a:extLst>
              <a:ext uri="{FF2B5EF4-FFF2-40B4-BE49-F238E27FC236}">
                <a16:creationId xmlns:a16="http://schemas.microsoft.com/office/drawing/2014/main" id="{CD2C6601-2C68-41EF-8206-74CAA8F9D57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E239B863-1DD3-46C2-B6D2-5088AE063DD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8788" name="Rectangle 2">
            <a:extLst>
              <a:ext uri="{FF2B5EF4-FFF2-40B4-BE49-F238E27FC236}">
                <a16:creationId xmlns:a16="http://schemas.microsoft.com/office/drawing/2014/main" id="{1D9E7C6C-1408-40D6-8DE3-F287F42EF0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4487" y="533400"/>
            <a:ext cx="8863151" cy="76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Calculating the Correlation Coefficient</a:t>
            </a:r>
          </a:p>
        </p:txBody>
      </p:sp>
      <p:graphicFrame>
        <p:nvGraphicFramePr>
          <p:cNvPr id="118789" name="Object 4">
            <a:extLst>
              <a:ext uri="{FF2B5EF4-FFF2-40B4-BE49-F238E27FC236}">
                <a16:creationId xmlns:a16="http://schemas.microsoft.com/office/drawing/2014/main" id="{229C0243-0BC5-43D5-93F1-1876501F3CC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05400" y="2133601"/>
          <a:ext cx="4191000" cy="1179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1892300" imgH="533400" progId="Equation.3">
                  <p:embed/>
                </p:oleObj>
              </mc:Choice>
              <mc:Fallback>
                <p:oleObj name="Equation" r:id="rId3" imgW="1892300" imgH="533400" progId="Equation.3">
                  <p:embed/>
                  <p:pic>
                    <p:nvPicPr>
                      <p:cNvPr id="118789" name="Object 4">
                        <a:extLst>
                          <a:ext uri="{FF2B5EF4-FFF2-40B4-BE49-F238E27FC236}">
                            <a16:creationId xmlns:a16="http://schemas.microsoft.com/office/drawing/2014/main" id="{229C0243-0BC5-43D5-93F1-1876501F3CC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2133601"/>
                        <a:ext cx="4191000" cy="117951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8790" name="Rectangle 5">
            <a:extLst>
              <a:ext uri="{FF2B5EF4-FFF2-40B4-BE49-F238E27FC236}">
                <a16:creationId xmlns:a16="http://schemas.microsoft.com/office/drawing/2014/main" id="{6007FC74-D9A1-48EF-8C50-DC14EA70C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029201"/>
            <a:ext cx="51054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where: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r = Sample correlation coefficient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n = Sample size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x = Value of the independent variable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y = Value of the dependent variable</a:t>
            </a:r>
          </a:p>
        </p:txBody>
      </p:sp>
      <p:graphicFrame>
        <p:nvGraphicFramePr>
          <p:cNvPr id="118791" name="Object 6">
            <a:extLst>
              <a:ext uri="{FF2B5EF4-FFF2-40B4-BE49-F238E27FC236}">
                <a16:creationId xmlns:a16="http://schemas.microsoft.com/office/drawing/2014/main" id="{D0D88EB1-EC5B-4581-9488-FC0260C3BB4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0" y="3962400"/>
          <a:ext cx="5183188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9" name="Equation" r:id="rId5" imgW="2743200" imgH="533400" progId="Equation.3">
                  <p:embed/>
                </p:oleObj>
              </mc:Choice>
              <mc:Fallback>
                <p:oleObj name="Equation" r:id="rId5" imgW="2743200" imgH="533400" progId="Equation.3">
                  <p:embed/>
                  <p:pic>
                    <p:nvPicPr>
                      <p:cNvPr id="118791" name="Object 6">
                        <a:extLst>
                          <a:ext uri="{FF2B5EF4-FFF2-40B4-BE49-F238E27FC236}">
                            <a16:creationId xmlns:a16="http://schemas.microsoft.com/office/drawing/2014/main" id="{D0D88EB1-EC5B-4581-9488-FC0260C3BB4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62400"/>
                        <a:ext cx="5183188" cy="100488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8792" name="Rectangle 7">
            <a:extLst>
              <a:ext uri="{FF2B5EF4-FFF2-40B4-BE49-F238E27FC236}">
                <a16:creationId xmlns:a16="http://schemas.microsoft.com/office/drawing/2014/main" id="{4513F8A1-6F78-49C0-92CD-242D8823F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1524000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Sample correlation coefficient:</a:t>
            </a:r>
            <a:endParaRPr kumimoji="1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8793" name="Rectangle 8">
            <a:extLst>
              <a:ext uri="{FF2B5EF4-FFF2-40B4-BE49-F238E27FC236}">
                <a16:creationId xmlns:a16="http://schemas.microsoft.com/office/drawing/2014/main" id="{3BD5FCD1-B650-4E35-9FD2-BB7526BFB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505201"/>
            <a:ext cx="3276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or the algebraic equivalent: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Footer Placeholder 3">
            <a:extLst>
              <a:ext uri="{FF2B5EF4-FFF2-40B4-BE49-F238E27FC236}">
                <a16:creationId xmlns:a16="http://schemas.microsoft.com/office/drawing/2014/main" id="{3581B87C-59BC-43E3-A6AF-3739D8D0B5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19811" name="Slide Number Placeholder 4">
            <a:extLst>
              <a:ext uri="{FF2B5EF4-FFF2-40B4-BE49-F238E27FC236}">
                <a16:creationId xmlns:a16="http://schemas.microsoft.com/office/drawing/2014/main" id="{78649FFC-3D42-4BFE-9C6A-4B76B7F372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D1D5ABD4-63E0-425B-BFC3-22BD2F7FDF4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9812" name="Rectangle 2">
            <a:extLst>
              <a:ext uri="{FF2B5EF4-FFF2-40B4-BE49-F238E27FC236}">
                <a16:creationId xmlns:a16="http://schemas.microsoft.com/office/drawing/2014/main" id="{544C2F42-2335-45AD-A524-E782238876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Calculation Example</a:t>
            </a:r>
          </a:p>
        </p:txBody>
      </p:sp>
      <p:graphicFrame>
        <p:nvGraphicFramePr>
          <p:cNvPr id="220324" name="Group 164">
            <a:extLst>
              <a:ext uri="{FF2B5EF4-FFF2-40B4-BE49-F238E27FC236}">
                <a16:creationId xmlns:a16="http://schemas.microsoft.com/office/drawing/2014/main" id="{CD76380B-61E7-46CA-8AF4-740FDB1B4FA5}"/>
              </a:ext>
            </a:extLst>
          </p:cNvPr>
          <p:cNvGraphicFramePr>
            <a:graphicFrameLocks noGrp="1"/>
          </p:cNvGraphicFramePr>
          <p:nvPr/>
        </p:nvGraphicFramePr>
        <p:xfrm>
          <a:off x="3733800" y="1600200"/>
          <a:ext cx="6096000" cy="4572000"/>
        </p:xfrm>
        <a:graphic>
          <a:graphicData uri="http://schemas.openxmlformats.org/drawingml/2006/table">
            <a:tbl>
              <a:tblPr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2000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Tree Height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Trunk Diameter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y</a:t>
                      </a:r>
                      <a:r>
                        <a:rPr kumimoji="0" lang="en-US" altLang="en-US" sz="19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x</a:t>
                      </a:r>
                      <a:r>
                        <a:rPr kumimoji="0" lang="en-US" altLang="en-US" sz="19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263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263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2601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67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=321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=3142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=14111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sym typeface="Symbol" panose="05050102010706020507" pitchFamily="18" charset="2"/>
                        </a:rPr>
                        <a:t>=713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19887" name="Picture 163">
            <a:extLst>
              <a:ext uri="{FF2B5EF4-FFF2-40B4-BE49-F238E27FC236}">
                <a16:creationId xmlns:a16="http://schemas.microsoft.com/office/drawing/2014/main" id="{F6E4932F-64D5-497D-B6A2-D87CC58D5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4572001"/>
            <a:ext cx="1374775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Footer Placeholder 3">
            <a:extLst>
              <a:ext uri="{FF2B5EF4-FFF2-40B4-BE49-F238E27FC236}">
                <a16:creationId xmlns:a16="http://schemas.microsoft.com/office/drawing/2014/main" id="{0D09356E-CFD8-4493-8CD5-619983BC77E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0835" name="Slide Number Placeholder 4">
            <a:extLst>
              <a:ext uri="{FF2B5EF4-FFF2-40B4-BE49-F238E27FC236}">
                <a16:creationId xmlns:a16="http://schemas.microsoft.com/office/drawing/2014/main" id="{1C5982AF-0EEC-4650-A9DD-CB3B3AB68FB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F51946A6-32E4-42D0-BC3E-4CBE3462DCA2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20836" name="Object 4">
            <a:extLst>
              <a:ext uri="{FF2B5EF4-FFF2-40B4-BE49-F238E27FC236}">
                <a16:creationId xmlns:a16="http://schemas.microsoft.com/office/drawing/2014/main" id="{1F83248A-788F-45B0-9258-453491D43F3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28800" y="2438400"/>
          <a:ext cx="3810000" cy="295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2" name="Chart" r:id="rId3" imgW="4914900" imgH="3810000" progId="Excel.Chart.8">
                  <p:embed/>
                </p:oleObj>
              </mc:Choice>
              <mc:Fallback>
                <p:oleObj name="Chart" r:id="rId3" imgW="4914900" imgH="3810000" progId="Excel.Chart.8">
                  <p:embed/>
                  <p:pic>
                    <p:nvPicPr>
                      <p:cNvPr id="120836" name="Object 4">
                        <a:extLst>
                          <a:ext uri="{FF2B5EF4-FFF2-40B4-BE49-F238E27FC236}">
                            <a16:creationId xmlns:a16="http://schemas.microsoft.com/office/drawing/2014/main" id="{1F83248A-788F-45B0-9258-453491D43F3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438400"/>
                        <a:ext cx="3810000" cy="295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7" name="Object 5">
            <a:extLst>
              <a:ext uri="{FF2B5EF4-FFF2-40B4-BE49-F238E27FC236}">
                <a16:creationId xmlns:a16="http://schemas.microsoft.com/office/drawing/2014/main" id="{7BA24374-EFE5-4A6C-83E8-9E4C8D6ACFF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15001" y="1828800"/>
          <a:ext cx="4822825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3" name="Equation" r:id="rId5" imgW="2768600" imgH="1460500" progId="Equation.3">
                  <p:embed/>
                </p:oleObj>
              </mc:Choice>
              <mc:Fallback>
                <p:oleObj name="Equation" r:id="rId5" imgW="2768600" imgH="1460500" progId="Equation.3">
                  <p:embed/>
                  <p:pic>
                    <p:nvPicPr>
                      <p:cNvPr id="120837" name="Object 5">
                        <a:extLst>
                          <a:ext uri="{FF2B5EF4-FFF2-40B4-BE49-F238E27FC236}">
                            <a16:creationId xmlns:a16="http://schemas.microsoft.com/office/drawing/2014/main" id="{7BA24374-EFE5-4A6C-83E8-9E4C8D6ACF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1" y="1828800"/>
                        <a:ext cx="4822825" cy="2514600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838" name="Text Box 6">
            <a:extLst>
              <a:ext uri="{FF2B5EF4-FFF2-40B4-BE49-F238E27FC236}">
                <a16:creationId xmlns:a16="http://schemas.microsoft.com/office/drawing/2014/main" id="{F5BD810A-C3A1-48A5-A651-AFFAB0D84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5257801"/>
            <a:ext cx="2286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Trunk Diameter, x</a:t>
            </a:r>
          </a:p>
        </p:txBody>
      </p:sp>
      <p:sp>
        <p:nvSpPr>
          <p:cNvPr id="120839" name="Text Box 7">
            <a:extLst>
              <a:ext uri="{FF2B5EF4-FFF2-40B4-BE49-F238E27FC236}">
                <a16:creationId xmlns:a16="http://schemas.microsoft.com/office/drawing/2014/main" id="{23455382-2484-4016-A899-2A8B37317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828800"/>
            <a:ext cx="990600" cy="84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Tree</a:t>
            </a:r>
          </a:p>
          <a:p>
            <a:pPr marL="0" marR="0" lvl="0" indent="0" algn="l" defTabSz="914400" rtl="0" eaLnBrk="1" fontAlgn="auto" latinLnBrk="0" hangingPunct="1">
              <a:lnSpc>
                <a:spcPct val="3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Height, </a:t>
            </a:r>
          </a:p>
          <a:p>
            <a:pPr marL="0" marR="0" lvl="0" indent="0" algn="l" defTabSz="914400" rtl="0" eaLnBrk="1" fontAlgn="auto" latinLnBrk="0" hangingPunct="1">
              <a:lnSpc>
                <a:spcPct val="3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20840" name="Rectangle 8">
            <a:extLst>
              <a:ext uri="{FF2B5EF4-FFF2-40B4-BE49-F238E27FC236}">
                <a16:creationId xmlns:a16="http://schemas.microsoft.com/office/drawing/2014/main" id="{F3B50622-FA49-4135-ACF4-A40EF3A4AD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altLang="en-US"/>
              <a:t>Calculation Example</a:t>
            </a:r>
          </a:p>
        </p:txBody>
      </p:sp>
      <p:sp>
        <p:nvSpPr>
          <p:cNvPr id="120841" name="Text Box 9">
            <a:extLst>
              <a:ext uri="{FF2B5EF4-FFF2-40B4-BE49-F238E27FC236}">
                <a16:creationId xmlns:a16="http://schemas.microsoft.com/office/drawing/2014/main" id="{A4F23342-EB5E-4B7F-AFE4-35932A486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20842" name="Rectangle 10">
            <a:extLst>
              <a:ext uri="{FF2B5EF4-FFF2-40B4-BE49-F238E27FC236}">
                <a16:creationId xmlns:a16="http://schemas.microsoft.com/office/drawing/2014/main" id="{A556E139-3279-409E-B610-6034A14803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4724400"/>
            <a:ext cx="4343400" cy="711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 = 0.886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→ relatively strong positive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linear association between x and y</a:t>
            </a:r>
          </a:p>
        </p:txBody>
      </p:sp>
      <p:sp>
        <p:nvSpPr>
          <p:cNvPr id="120843" name="Line 11">
            <a:extLst>
              <a:ext uri="{FF2B5EF4-FFF2-40B4-BE49-F238E27FC236}">
                <a16:creationId xmlns:a16="http://schemas.microsoft.com/office/drawing/2014/main" id="{171C10C0-BDCE-412C-B0B6-E8D068FD2EEB}"/>
              </a:ext>
            </a:extLst>
          </p:cNvPr>
          <p:cNvSpPr>
            <a:spLocks noChangeShapeType="1"/>
          </p:cNvSpPr>
          <p:nvPr/>
        </p:nvSpPr>
        <p:spPr bwMode="auto">
          <a:xfrm>
            <a:off x="6553200" y="43434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0844" name="Picture 13">
            <a:extLst>
              <a:ext uri="{FF2B5EF4-FFF2-40B4-BE49-F238E27FC236}">
                <a16:creationId xmlns:a16="http://schemas.microsoft.com/office/drawing/2014/main" id="{BC192494-8F9B-47DD-BD41-17D5FED229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1" y="55626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Footer Placeholder 3">
            <a:extLst>
              <a:ext uri="{FF2B5EF4-FFF2-40B4-BE49-F238E27FC236}">
                <a16:creationId xmlns:a16="http://schemas.microsoft.com/office/drawing/2014/main" id="{11A0F645-B58A-44E4-A1AC-00571DAC05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1859" name="Slide Number Placeholder 4">
            <a:extLst>
              <a:ext uri="{FF2B5EF4-FFF2-40B4-BE49-F238E27FC236}">
                <a16:creationId xmlns:a16="http://schemas.microsoft.com/office/drawing/2014/main" id="{A8F74984-4DC6-4F51-95AF-BC8FD591F53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73698271-B1F0-4338-8C2D-769DE3E47EE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1860" name="Rectangle 2">
            <a:extLst>
              <a:ext uri="{FF2B5EF4-FFF2-40B4-BE49-F238E27FC236}">
                <a16:creationId xmlns:a16="http://schemas.microsoft.com/office/drawing/2014/main" id="{801B2C27-91B0-4234-9106-8515723215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Excel Output</a:t>
            </a:r>
          </a:p>
        </p:txBody>
      </p:sp>
      <p:graphicFrame>
        <p:nvGraphicFramePr>
          <p:cNvPr id="121861" name="Object 4">
            <a:extLst>
              <a:ext uri="{FF2B5EF4-FFF2-40B4-BE49-F238E27FC236}">
                <a16:creationId xmlns:a16="http://schemas.microsoft.com/office/drawing/2014/main" id="{6AC2DC64-A6E8-4674-BB08-555F3B8994E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71800" y="3200401"/>
          <a:ext cx="5943600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Worksheet" r:id="rId3" imgW="2886075" imgH="666902" progId="Excel.Sheet.8">
                  <p:embed/>
                </p:oleObj>
              </mc:Choice>
              <mc:Fallback>
                <p:oleObj name="Worksheet" r:id="rId3" imgW="2886075" imgH="666902" progId="Excel.Sheet.8">
                  <p:embed/>
                  <p:pic>
                    <p:nvPicPr>
                      <p:cNvPr id="121861" name="Object 4">
                        <a:extLst>
                          <a:ext uri="{FF2B5EF4-FFF2-40B4-BE49-F238E27FC236}">
                            <a16:creationId xmlns:a16="http://schemas.microsoft.com/office/drawing/2014/main" id="{6AC2DC64-A6E8-4674-BB08-555F3B8994E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3200401"/>
                        <a:ext cx="5943600" cy="1362075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1862" name="Text Box 5">
            <a:extLst>
              <a:ext uri="{FF2B5EF4-FFF2-40B4-BE49-F238E27FC236}">
                <a16:creationId xmlns:a16="http://schemas.microsoft.com/office/drawing/2014/main" id="{8515A2A8-C06D-4819-98D7-01578B393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1" y="1747214"/>
            <a:ext cx="495956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Excel Correlation Output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Tools / data analysis / correlation…</a:t>
            </a:r>
          </a:p>
        </p:txBody>
      </p:sp>
      <p:sp>
        <p:nvSpPr>
          <p:cNvPr id="121863" name="Text Box 6">
            <a:extLst>
              <a:ext uri="{FF2B5EF4-FFF2-40B4-BE49-F238E27FC236}">
                <a16:creationId xmlns:a16="http://schemas.microsoft.com/office/drawing/2014/main" id="{E9AF4765-1061-4489-97EA-B69122AD5E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5110164"/>
            <a:ext cx="4586288" cy="877887"/>
          </a:xfrm>
          <a:prstGeom prst="rect">
            <a:avLst/>
          </a:prstGeom>
          <a:solidFill>
            <a:srgbClr val="CCFFFF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Correlation between 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Tree Height and Trunk Diameter</a:t>
            </a:r>
          </a:p>
        </p:txBody>
      </p:sp>
      <p:sp>
        <p:nvSpPr>
          <p:cNvPr id="121864" name="Line 7">
            <a:extLst>
              <a:ext uri="{FF2B5EF4-FFF2-40B4-BE49-F238E27FC236}">
                <a16:creationId xmlns:a16="http://schemas.microsoft.com/office/drawing/2014/main" id="{F57CF075-5C76-4760-9643-20E4CBAFBDF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324600" y="4191000"/>
            <a:ext cx="0" cy="9144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865" name="Rectangle 8">
            <a:extLst>
              <a:ext uri="{FF2B5EF4-FFF2-40B4-BE49-F238E27FC236}">
                <a16:creationId xmlns:a16="http://schemas.microsoft.com/office/drawing/2014/main" id="{CC58E603-0E81-4384-A8F5-3CBBB99ACD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3886200"/>
            <a:ext cx="1219200" cy="3048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21866" name="Picture 10">
            <a:extLst>
              <a:ext uri="{FF2B5EF4-FFF2-40B4-BE49-F238E27FC236}">
                <a16:creationId xmlns:a16="http://schemas.microsoft.com/office/drawing/2014/main" id="{996BB99E-84BB-446F-917B-E570E321F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52578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Footer Placeholder 3">
            <a:extLst>
              <a:ext uri="{FF2B5EF4-FFF2-40B4-BE49-F238E27FC236}">
                <a16:creationId xmlns:a16="http://schemas.microsoft.com/office/drawing/2014/main" id="{3B8936AC-6A2B-494E-998C-BCB682F907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2883" name="Slide Number Placeholder 4">
            <a:extLst>
              <a:ext uri="{FF2B5EF4-FFF2-40B4-BE49-F238E27FC236}">
                <a16:creationId xmlns:a16="http://schemas.microsoft.com/office/drawing/2014/main" id="{F806FA9B-9D69-4ED3-B91F-2F41E2EDD5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A8761CD3-C3FF-4C6D-9637-632639F3A7E2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2884" name="Rectangle 6">
            <a:extLst>
              <a:ext uri="{FF2B5EF4-FFF2-40B4-BE49-F238E27FC236}">
                <a16:creationId xmlns:a16="http://schemas.microsoft.com/office/drawing/2014/main" id="{99E0941A-6F31-487E-A3B2-5019A105C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2133600"/>
            <a:ext cx="5029200" cy="1066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2885" name="Rectangle 2">
            <a:extLst>
              <a:ext uri="{FF2B5EF4-FFF2-40B4-BE49-F238E27FC236}">
                <a16:creationId xmlns:a16="http://schemas.microsoft.com/office/drawing/2014/main" id="{D661A33E-39A4-48DC-BEC1-EE0C9AE6BA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3826" y="620713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Significance Test for Correlation</a:t>
            </a:r>
          </a:p>
        </p:txBody>
      </p:sp>
      <p:sp>
        <p:nvSpPr>
          <p:cNvPr id="122886" name="Rectangle 3">
            <a:extLst>
              <a:ext uri="{FF2B5EF4-FFF2-40B4-BE49-F238E27FC236}">
                <a16:creationId xmlns:a16="http://schemas.microsoft.com/office/drawing/2014/main" id="{723B4BCE-5CC3-4065-B77D-9D87515B0E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67000" y="1600201"/>
            <a:ext cx="8077200" cy="4532313"/>
          </a:xfrm>
        </p:spPr>
        <p:txBody>
          <a:bodyPr/>
          <a:lstStyle/>
          <a:p>
            <a:pPr eaLnBrk="1" hangingPunct="1"/>
            <a:r>
              <a:rPr lang="en-US" altLang="en-US" sz="2700"/>
              <a:t>Hypotheses 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	H</a:t>
            </a:r>
            <a:r>
              <a:rPr lang="en-US" altLang="en-US" sz="2700" baseline="-25000"/>
              <a:t>0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ρ</a:t>
            </a:r>
            <a:r>
              <a:rPr lang="en-US" altLang="en-US" sz="2700"/>
              <a:t> = 0 	(no correlation) 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	H</a:t>
            </a:r>
            <a:r>
              <a:rPr lang="en-US" altLang="en-US" sz="2700" baseline="-25000"/>
              <a:t>A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ρ</a:t>
            </a:r>
            <a:r>
              <a:rPr lang="en-US" altLang="en-US" sz="2700" i="1"/>
              <a:t> </a:t>
            </a:r>
            <a:r>
              <a:rPr lang="en-US" altLang="en-US" sz="2700">
                <a:cs typeface="Arial" panose="020B0604020202020204" pitchFamily="34" charset="0"/>
              </a:rPr>
              <a:t>≠</a:t>
            </a:r>
            <a:r>
              <a:rPr lang="en-US" altLang="en-US" sz="2700"/>
              <a:t> 0 	(correlation exists)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lang="en-US" altLang="en-US" sz="2700"/>
          </a:p>
          <a:p>
            <a:pPr eaLnBrk="1" hangingPunct="1"/>
            <a:endParaRPr lang="en-US" altLang="en-US" sz="1200"/>
          </a:p>
          <a:p>
            <a:pPr eaLnBrk="1" hangingPunct="1"/>
            <a:r>
              <a:rPr lang="en-US" altLang="en-US" sz="2700"/>
              <a:t>Test statistic</a:t>
            </a:r>
          </a:p>
          <a:p>
            <a:pPr lvl="1" eaLnBrk="1" hangingPunct="1"/>
            <a:endParaRPr lang="en-US" altLang="en-US" sz="2300"/>
          </a:p>
          <a:p>
            <a:pPr lvl="1" eaLnBrk="1" hangingPunct="1"/>
            <a:endParaRPr lang="en-US" altLang="en-US" sz="2300"/>
          </a:p>
          <a:p>
            <a:pPr lvl="1" eaLnBrk="1" hangingPunct="1"/>
            <a:r>
              <a:rPr lang="en-US" altLang="en-US"/>
              <a:t> 				 </a:t>
            </a:r>
            <a:r>
              <a:rPr lang="en-US" altLang="en-US" sz="1700"/>
              <a:t>(with n – 2 degrees of freedom)</a:t>
            </a:r>
          </a:p>
        </p:txBody>
      </p:sp>
      <p:graphicFrame>
        <p:nvGraphicFramePr>
          <p:cNvPr id="122887" name="Object 5">
            <a:extLst>
              <a:ext uri="{FF2B5EF4-FFF2-40B4-BE49-F238E27FC236}">
                <a16:creationId xmlns:a16="http://schemas.microsoft.com/office/drawing/2014/main" id="{DF4B5327-0BD4-47A4-97D6-D4D706E5ECF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57600" y="4343401"/>
          <a:ext cx="2133600" cy="187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name="Equation" r:id="rId3" imgW="736600" imgH="647700" progId="Equation.3">
                  <p:embed/>
                </p:oleObj>
              </mc:Choice>
              <mc:Fallback>
                <p:oleObj name="Equation" r:id="rId3" imgW="736600" imgH="647700" progId="Equation.3">
                  <p:embed/>
                  <p:pic>
                    <p:nvPicPr>
                      <p:cNvPr id="122887" name="Object 5">
                        <a:extLst>
                          <a:ext uri="{FF2B5EF4-FFF2-40B4-BE49-F238E27FC236}">
                            <a16:creationId xmlns:a16="http://schemas.microsoft.com/office/drawing/2014/main" id="{DF4B5327-0BD4-47A4-97D6-D4D706E5ECF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343401"/>
                        <a:ext cx="2133600" cy="1876425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888" name="Picture 7">
            <a:extLst>
              <a:ext uri="{FF2B5EF4-FFF2-40B4-BE49-F238E27FC236}">
                <a16:creationId xmlns:a16="http://schemas.microsoft.com/office/drawing/2014/main" id="{432424F0-D422-45B5-BC6C-5D926873B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52578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89" name="Text Box 8">
            <a:extLst>
              <a:ext uri="{FF2B5EF4-FFF2-40B4-BE49-F238E27FC236}">
                <a16:creationId xmlns:a16="http://schemas.microsoft.com/office/drawing/2014/main" id="{5133CAFA-204F-432D-8777-A62CE96D4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76601"/>
            <a:ext cx="3581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Greek letter  </a:t>
            </a:r>
            <a:r>
              <a:rPr kumimoji="0" lang="el-GR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ρ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(rho) represents the population correlation coefficient</a:t>
            </a:r>
            <a:endParaRPr kumimoji="0" lang="el-GR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Footer Placeholder 3">
            <a:extLst>
              <a:ext uri="{FF2B5EF4-FFF2-40B4-BE49-F238E27FC236}">
                <a16:creationId xmlns:a16="http://schemas.microsoft.com/office/drawing/2014/main" id="{15CC40F9-E290-407D-8C88-D6AF3E79530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3907" name="Slide Number Placeholder 4">
            <a:extLst>
              <a:ext uri="{FF2B5EF4-FFF2-40B4-BE49-F238E27FC236}">
                <a16:creationId xmlns:a16="http://schemas.microsoft.com/office/drawing/2014/main" id="{80110F99-2503-422C-9EC6-3DDC35A8D1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E99D3A09-36C8-47FC-A419-0D60BD8D6605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3908" name="Rectangle 11">
            <a:extLst>
              <a:ext uri="{FF2B5EF4-FFF2-40B4-BE49-F238E27FC236}">
                <a16:creationId xmlns:a16="http://schemas.microsoft.com/office/drawing/2014/main" id="{799D97B7-8140-4767-9933-666568D0B2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2971800"/>
            <a:ext cx="4191000" cy="9144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3909" name="Rectangle 2">
            <a:extLst>
              <a:ext uri="{FF2B5EF4-FFF2-40B4-BE49-F238E27FC236}">
                <a16:creationId xmlns:a16="http://schemas.microsoft.com/office/drawing/2014/main" id="{C20DA6F4-F375-44C4-9A98-D7B820B001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3827" y="668336"/>
            <a:ext cx="7793037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Example: Produce Stores</a:t>
            </a:r>
          </a:p>
        </p:txBody>
      </p:sp>
      <p:sp>
        <p:nvSpPr>
          <p:cNvPr id="123910" name="Text Box 8">
            <a:extLst>
              <a:ext uri="{FF2B5EF4-FFF2-40B4-BE49-F238E27FC236}">
                <a16:creationId xmlns:a16="http://schemas.microsoft.com/office/drawing/2014/main" id="{59E9CB65-1887-48FF-93E5-8C159E005F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00200"/>
            <a:ext cx="6172200" cy="1200150"/>
          </a:xfrm>
          <a:prstGeom prst="rect">
            <a:avLst/>
          </a:prstGeom>
          <a:solidFill>
            <a:srgbClr val="FFFFCC"/>
          </a:solidFill>
          <a:ln w="12700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Is there evidence of a linear relationship between tree height and trunk diameter at the .05 level of significance?</a:t>
            </a:r>
          </a:p>
        </p:txBody>
      </p:sp>
      <p:sp>
        <p:nvSpPr>
          <p:cNvPr id="123911" name="Rectangle 9">
            <a:extLst>
              <a:ext uri="{FF2B5EF4-FFF2-40B4-BE49-F238E27FC236}">
                <a16:creationId xmlns:a16="http://schemas.microsoft.com/office/drawing/2014/main" id="{29492843-0980-4FF5-B7C7-DFEEC6FD7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2971800"/>
            <a:ext cx="4419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 marL="320675" indent="-320675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93738" indent="-268288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20675" marR="0" lvl="0" indent="-320675" algn="l" defTabSz="85248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5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3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</a:t>
            </a:r>
            <a:r>
              <a:rPr kumimoji="0" lang="en-US" altLang="en-US" sz="23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</a:t>
            </a:r>
            <a:r>
              <a:rPr kumimoji="0" lang="el-GR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ρ</a:t>
            </a:r>
            <a:r>
              <a:rPr kumimoji="0" lang="en-US" altLang="en-US" sz="23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 0    (No correlation)</a:t>
            </a:r>
          </a:p>
          <a:p>
            <a:pPr marL="320675" marR="0" lvl="0" indent="-320675" algn="l" defTabSz="852488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3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</a:t>
            </a:r>
            <a:r>
              <a:rPr kumimoji="0" lang="en-US" altLang="en-US" sz="23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 </a:t>
            </a:r>
            <a:r>
              <a:rPr kumimoji="0" lang="el-GR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ρ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≠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0    (correlation exists)</a:t>
            </a:r>
            <a:endParaRPr kumimoji="0" lang="en-US" altLang="en-US" sz="23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320675" marR="0" lvl="0" indent="-320675" algn="l" defTabSz="852488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3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   </a:t>
            </a:r>
            <a:r>
              <a:rPr kumimoji="0" lang="en-US" altLang="en-US" sz="2300" b="1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</a:t>
            </a:r>
            <a:r>
              <a:rPr kumimoji="0" lang="en-US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=.05 ,   df</a:t>
            </a:r>
            <a:r>
              <a:rPr kumimoji="0" lang="en-US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</a:t>
            </a:r>
            <a:r>
              <a:rPr kumimoji="0" lang="en-US" altLang="en-US" sz="23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8 - 2  = 6</a:t>
            </a:r>
          </a:p>
        </p:txBody>
      </p:sp>
      <p:graphicFrame>
        <p:nvGraphicFramePr>
          <p:cNvPr id="123912" name="Object 10">
            <a:extLst>
              <a:ext uri="{FF2B5EF4-FFF2-40B4-BE49-F238E27FC236}">
                <a16:creationId xmlns:a16="http://schemas.microsoft.com/office/drawing/2014/main" id="{0BDEE85F-4974-49F0-9CBC-4C77769336E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57601" y="4648201"/>
          <a:ext cx="4956175" cy="154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Equation" r:id="rId3" imgW="2082800" imgH="647700" progId="Equation.3">
                  <p:embed/>
                </p:oleObj>
              </mc:Choice>
              <mc:Fallback>
                <p:oleObj name="Equation" r:id="rId3" imgW="2082800" imgH="647700" progId="Equation.3">
                  <p:embed/>
                  <p:pic>
                    <p:nvPicPr>
                      <p:cNvPr id="123912" name="Object 10">
                        <a:extLst>
                          <a:ext uri="{FF2B5EF4-FFF2-40B4-BE49-F238E27FC236}">
                            <a16:creationId xmlns:a16="http://schemas.microsoft.com/office/drawing/2014/main" id="{0BDEE85F-4974-49F0-9CBC-4C77769336E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1" y="4648201"/>
                        <a:ext cx="4956175" cy="154146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3913" name="Picture 12">
            <a:extLst>
              <a:ext uri="{FF2B5EF4-FFF2-40B4-BE49-F238E27FC236}">
                <a16:creationId xmlns:a16="http://schemas.microsoft.com/office/drawing/2014/main" id="{3964D2A4-D796-44D4-9BF1-1B77E86F7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5257801"/>
            <a:ext cx="855663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Footer Placeholder 3">
            <a:extLst>
              <a:ext uri="{FF2B5EF4-FFF2-40B4-BE49-F238E27FC236}">
                <a16:creationId xmlns:a16="http://schemas.microsoft.com/office/drawing/2014/main" id="{DA25A7F5-8E3B-4CC9-9545-44B005E9D1D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4931" name="Slide Number Placeholder 4">
            <a:extLst>
              <a:ext uri="{FF2B5EF4-FFF2-40B4-BE49-F238E27FC236}">
                <a16:creationId xmlns:a16="http://schemas.microsoft.com/office/drawing/2014/main" id="{7D623B7C-6AF7-4168-A8B8-D337AA6237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BE23CF1C-CDF3-4D39-B53B-87E01FF086A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24932" name="Object 53">
            <a:extLst>
              <a:ext uri="{FF2B5EF4-FFF2-40B4-BE49-F238E27FC236}">
                <a16:creationId xmlns:a16="http://schemas.microsoft.com/office/drawing/2014/main" id="{6CD5DE11-55AF-4A8D-9833-855C72C1218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52601" y="1981201"/>
          <a:ext cx="4956175" cy="154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8" name="Equation" r:id="rId3" imgW="2082800" imgH="647700" progId="Equation.3">
                  <p:embed/>
                </p:oleObj>
              </mc:Choice>
              <mc:Fallback>
                <p:oleObj name="Equation" r:id="rId3" imgW="2082800" imgH="647700" progId="Equation.3">
                  <p:embed/>
                  <p:pic>
                    <p:nvPicPr>
                      <p:cNvPr id="124932" name="Object 53">
                        <a:extLst>
                          <a:ext uri="{FF2B5EF4-FFF2-40B4-BE49-F238E27FC236}">
                            <a16:creationId xmlns:a16="http://schemas.microsoft.com/office/drawing/2014/main" id="{6CD5DE11-55AF-4A8D-9833-855C72C1218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1" y="1981201"/>
                        <a:ext cx="4956175" cy="154146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933" name="Rectangle 2">
            <a:extLst>
              <a:ext uri="{FF2B5EF4-FFF2-40B4-BE49-F238E27FC236}">
                <a16:creationId xmlns:a16="http://schemas.microsoft.com/office/drawing/2014/main" id="{9032CE38-0D07-4E87-9FA5-2CD5D8C8C6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Example: Test Solution</a:t>
            </a:r>
          </a:p>
        </p:txBody>
      </p:sp>
      <p:sp>
        <p:nvSpPr>
          <p:cNvPr id="124934" name="Rectangle 47">
            <a:extLst>
              <a:ext uri="{FF2B5EF4-FFF2-40B4-BE49-F238E27FC236}">
                <a16:creationId xmlns:a16="http://schemas.microsoft.com/office/drawing/2014/main" id="{01A974EE-5212-4CDC-BB3D-471993C91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048000"/>
            <a:ext cx="2819400" cy="229235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Conclusion:</a:t>
            </a:r>
            <a:b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There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is sufficient evidence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of a linear relationship at the 5% level of significance</a:t>
            </a:r>
          </a:p>
        </p:txBody>
      </p:sp>
      <p:sp>
        <p:nvSpPr>
          <p:cNvPr id="124935" name="Rectangle 48">
            <a:extLst>
              <a:ext uri="{FF2B5EF4-FFF2-40B4-BE49-F238E27FC236}">
                <a16:creationId xmlns:a16="http://schemas.microsoft.com/office/drawing/2014/main" id="{2D965252-3A37-4BF9-A53F-9E91BB223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1" y="2057400"/>
            <a:ext cx="1914525" cy="831850"/>
          </a:xfrm>
          <a:prstGeom prst="rect">
            <a:avLst/>
          </a:prstGeom>
          <a:solidFill>
            <a:srgbClr val="CC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Decision:</a:t>
            </a:r>
            <a:b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24936" name="Oval 52">
            <a:extLst>
              <a:ext uri="{FF2B5EF4-FFF2-40B4-BE49-F238E27FC236}">
                <a16:creationId xmlns:a16="http://schemas.microsoft.com/office/drawing/2014/main" id="{EF97FE95-51FE-47EB-827B-7197FF673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057401"/>
            <a:ext cx="1066800" cy="688975"/>
          </a:xfrm>
          <a:prstGeom prst="ellipse">
            <a:avLst/>
          </a:prstGeom>
          <a:noFill/>
          <a:ln w="508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24937" name="Rectangle 54">
            <a:extLst>
              <a:ext uri="{FF2B5EF4-FFF2-40B4-BE49-F238E27FC236}">
                <a16:creationId xmlns:a16="http://schemas.microsoft.com/office/drawing/2014/main" id="{EDDF2341-F8FF-4297-9C71-E1248AF045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6019800"/>
            <a:ext cx="990600" cy="228600"/>
          </a:xfrm>
          <a:prstGeom prst="rect">
            <a:avLst/>
          </a:pr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4938" name="Rectangle 55">
            <a:extLst>
              <a:ext uri="{FF2B5EF4-FFF2-40B4-BE49-F238E27FC236}">
                <a16:creationId xmlns:a16="http://schemas.microsoft.com/office/drawing/2014/main" id="{BC20B0C0-184D-40C4-A2BD-0F6F40995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6019800"/>
            <a:ext cx="1066800" cy="228600"/>
          </a:xfrm>
          <a:prstGeom prst="rect">
            <a:avLst/>
          </a:pr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4939" name="Text Box 56">
            <a:extLst>
              <a:ext uri="{FF2B5EF4-FFF2-40B4-BE49-F238E27FC236}">
                <a16:creationId xmlns:a16="http://schemas.microsoft.com/office/drawing/2014/main" id="{4FFAC2B6-982A-49F1-904E-4EFCA02E3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4864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24940" name="Text Box 57">
            <a:extLst>
              <a:ext uri="{FF2B5EF4-FFF2-40B4-BE49-F238E27FC236}">
                <a16:creationId xmlns:a16="http://schemas.microsoft.com/office/drawing/2014/main" id="{C873D895-B211-4338-BCCA-9A8D4B8263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54864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24941" name="Freeform 58">
            <a:extLst>
              <a:ext uri="{FF2B5EF4-FFF2-40B4-BE49-F238E27FC236}">
                <a16:creationId xmlns:a16="http://schemas.microsoft.com/office/drawing/2014/main" id="{9C1191BA-9787-4993-8402-A846A87F108D}"/>
              </a:ext>
            </a:extLst>
          </p:cNvPr>
          <p:cNvSpPr>
            <a:spLocks/>
          </p:cNvSpPr>
          <p:nvPr/>
        </p:nvSpPr>
        <p:spPr bwMode="auto">
          <a:xfrm flipH="1">
            <a:off x="6019801" y="5029200"/>
            <a:ext cx="842963" cy="228600"/>
          </a:xfrm>
          <a:custGeom>
            <a:avLst/>
            <a:gdLst>
              <a:gd name="T0" fmla="*/ 2147483646 w 582"/>
              <a:gd name="T1" fmla="*/ 2147483646 h 183"/>
              <a:gd name="T2" fmla="*/ 0 w 582"/>
              <a:gd name="T3" fmla="*/ 2147483646 h 183"/>
              <a:gd name="T4" fmla="*/ 2147483646 w 582"/>
              <a:gd name="T5" fmla="*/ 2147483646 h 183"/>
              <a:gd name="T6" fmla="*/ 2147483646 w 582"/>
              <a:gd name="T7" fmla="*/ 2147483646 h 183"/>
              <a:gd name="T8" fmla="*/ 2147483646 w 582"/>
              <a:gd name="T9" fmla="*/ 2147483646 h 183"/>
              <a:gd name="T10" fmla="*/ 2147483646 w 582"/>
              <a:gd name="T11" fmla="*/ 0 h 183"/>
              <a:gd name="T12" fmla="*/ 2147483646 w 582"/>
              <a:gd name="T13" fmla="*/ 2147483646 h 183"/>
              <a:gd name="T14" fmla="*/ 2147483646 w 582"/>
              <a:gd name="T15" fmla="*/ 2147483646 h 183"/>
              <a:gd name="T16" fmla="*/ 2147483646 w 582"/>
              <a:gd name="T17" fmla="*/ 2147483646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42" name="Freeform 59">
            <a:extLst>
              <a:ext uri="{FF2B5EF4-FFF2-40B4-BE49-F238E27FC236}">
                <a16:creationId xmlns:a16="http://schemas.microsoft.com/office/drawing/2014/main" id="{BEEC70BC-D028-4168-ABA5-8F662F0E71C8}"/>
              </a:ext>
            </a:extLst>
          </p:cNvPr>
          <p:cNvSpPr>
            <a:spLocks/>
          </p:cNvSpPr>
          <p:nvPr/>
        </p:nvSpPr>
        <p:spPr bwMode="auto">
          <a:xfrm>
            <a:off x="2133600" y="5029200"/>
            <a:ext cx="833438" cy="228600"/>
          </a:xfrm>
          <a:custGeom>
            <a:avLst/>
            <a:gdLst>
              <a:gd name="T0" fmla="*/ 2147483646 w 582"/>
              <a:gd name="T1" fmla="*/ 2147483646 h 183"/>
              <a:gd name="T2" fmla="*/ 0 w 582"/>
              <a:gd name="T3" fmla="*/ 2147483646 h 183"/>
              <a:gd name="T4" fmla="*/ 2147483646 w 582"/>
              <a:gd name="T5" fmla="*/ 2147483646 h 183"/>
              <a:gd name="T6" fmla="*/ 2147483646 w 582"/>
              <a:gd name="T7" fmla="*/ 2147483646 h 183"/>
              <a:gd name="T8" fmla="*/ 2147483646 w 582"/>
              <a:gd name="T9" fmla="*/ 2147483646 h 183"/>
              <a:gd name="T10" fmla="*/ 2147483646 w 582"/>
              <a:gd name="T11" fmla="*/ 0 h 183"/>
              <a:gd name="T12" fmla="*/ 2147483646 w 582"/>
              <a:gd name="T13" fmla="*/ 2147483646 h 183"/>
              <a:gd name="T14" fmla="*/ 2147483646 w 582"/>
              <a:gd name="T15" fmla="*/ 2147483646 h 183"/>
              <a:gd name="T16" fmla="*/ 2147483646 w 582"/>
              <a:gd name="T17" fmla="*/ 2147483646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43" name="Freeform 60">
            <a:extLst>
              <a:ext uri="{FF2B5EF4-FFF2-40B4-BE49-F238E27FC236}">
                <a16:creationId xmlns:a16="http://schemas.microsoft.com/office/drawing/2014/main" id="{0B854345-D934-415D-AD39-63E8460C8400}"/>
              </a:ext>
            </a:extLst>
          </p:cNvPr>
          <p:cNvSpPr>
            <a:spLocks/>
          </p:cNvSpPr>
          <p:nvPr/>
        </p:nvSpPr>
        <p:spPr bwMode="auto">
          <a:xfrm>
            <a:off x="2209800" y="3886200"/>
            <a:ext cx="2362200" cy="1295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44" name="Freeform 61">
            <a:extLst>
              <a:ext uri="{FF2B5EF4-FFF2-40B4-BE49-F238E27FC236}">
                <a16:creationId xmlns:a16="http://schemas.microsoft.com/office/drawing/2014/main" id="{A7D315D4-5949-41E4-B93B-BC2B0B29BAC5}"/>
              </a:ext>
            </a:extLst>
          </p:cNvPr>
          <p:cNvSpPr>
            <a:spLocks/>
          </p:cNvSpPr>
          <p:nvPr/>
        </p:nvSpPr>
        <p:spPr bwMode="auto">
          <a:xfrm>
            <a:off x="4572000" y="3886200"/>
            <a:ext cx="2209800" cy="1295400"/>
          </a:xfrm>
          <a:custGeom>
            <a:avLst/>
            <a:gdLst>
              <a:gd name="T0" fmla="*/ 2147483646 w 576"/>
              <a:gd name="T1" fmla="*/ 2147483646 h 576"/>
              <a:gd name="T2" fmla="*/ 2147483646 w 576"/>
              <a:gd name="T3" fmla="*/ 2147483646 h 576"/>
              <a:gd name="T4" fmla="*/ 2147483646 w 576"/>
              <a:gd name="T5" fmla="*/ 2147483646 h 576"/>
              <a:gd name="T6" fmla="*/ 2147483646 w 576"/>
              <a:gd name="T7" fmla="*/ 2147483646 h 576"/>
              <a:gd name="T8" fmla="*/ 2147483646 w 576"/>
              <a:gd name="T9" fmla="*/ 2147483646 h 576"/>
              <a:gd name="T10" fmla="*/ 2147483646 w 576"/>
              <a:gd name="T11" fmla="*/ 2147483646 h 576"/>
              <a:gd name="T12" fmla="*/ 2147483646 w 576"/>
              <a:gd name="T13" fmla="*/ 2147483646 h 576"/>
              <a:gd name="T14" fmla="*/ 2147483646 w 576"/>
              <a:gd name="T15" fmla="*/ 2147483646 h 576"/>
              <a:gd name="T16" fmla="*/ 2147483646 w 576"/>
              <a:gd name="T17" fmla="*/ 2147483646 h 576"/>
              <a:gd name="T18" fmla="*/ 2147483646 w 576"/>
              <a:gd name="T19" fmla="*/ 2147483646 h 576"/>
              <a:gd name="T20" fmla="*/ 2147483646 w 576"/>
              <a:gd name="T21" fmla="*/ 2147483646 h 576"/>
              <a:gd name="T22" fmla="*/ 2147483646 w 576"/>
              <a:gd name="T23" fmla="*/ 2147483646 h 576"/>
              <a:gd name="T24" fmla="*/ 2147483646 w 576"/>
              <a:gd name="T25" fmla="*/ 2147483646 h 576"/>
              <a:gd name="T26" fmla="*/ 2147483646 w 576"/>
              <a:gd name="T27" fmla="*/ 2147483646 h 576"/>
              <a:gd name="T28" fmla="*/ 2147483646 w 576"/>
              <a:gd name="T29" fmla="*/ 2147483646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45" name="Line 62">
            <a:extLst>
              <a:ext uri="{FF2B5EF4-FFF2-40B4-BE49-F238E27FC236}">
                <a16:creationId xmlns:a16="http://schemas.microsoft.com/office/drawing/2014/main" id="{C0E8B1CE-2AC7-43D7-8CE4-9EA5CDD010B9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52578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46" name="Line 63">
            <a:extLst>
              <a:ext uri="{FF2B5EF4-FFF2-40B4-BE49-F238E27FC236}">
                <a16:creationId xmlns:a16="http://schemas.microsoft.com/office/drawing/2014/main" id="{5FF8B31B-7DCF-4D3D-B430-C35BF9B12129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4724400"/>
            <a:ext cx="2286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47" name="Rectangle 64">
            <a:extLst>
              <a:ext uri="{FF2B5EF4-FFF2-40B4-BE49-F238E27FC236}">
                <a16:creationId xmlns:a16="http://schemas.microsoft.com/office/drawing/2014/main" id="{529C4B3A-9782-43FF-84B6-CC030E67024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905000" y="44196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/2=.025</a:t>
            </a:r>
          </a:p>
        </p:txBody>
      </p:sp>
      <p:sp>
        <p:nvSpPr>
          <p:cNvPr id="124948" name="Line 65">
            <a:extLst>
              <a:ext uri="{FF2B5EF4-FFF2-40B4-BE49-F238E27FC236}">
                <a16:creationId xmlns:a16="http://schemas.microsoft.com/office/drawing/2014/main" id="{A672676E-DE79-468C-BF93-463658211FB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38862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49" name="Line 66">
            <a:extLst>
              <a:ext uri="{FF2B5EF4-FFF2-40B4-BE49-F238E27FC236}">
                <a16:creationId xmlns:a16="http://schemas.microsoft.com/office/drawing/2014/main" id="{FED29878-CA8E-4F9E-B70F-569C08642A34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53340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50" name="Text Box 67">
            <a:extLst>
              <a:ext uri="{FF2B5EF4-FFF2-40B4-BE49-F238E27FC236}">
                <a16:creationId xmlns:a16="http://schemas.microsoft.com/office/drawing/2014/main" id="{41964171-AA95-48A0-ADC9-33E20195D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5562601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-t</a:t>
            </a:r>
            <a:r>
              <a:rPr kumimoji="0" lang="el-GR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α</a:t>
            </a:r>
            <a:r>
              <a:rPr kumimoji="0" lang="en-US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/2</a:t>
            </a:r>
            <a:endParaRPr kumimoji="0" lang="el-GR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4951" name="Line 68">
            <a:extLst>
              <a:ext uri="{FF2B5EF4-FFF2-40B4-BE49-F238E27FC236}">
                <a16:creationId xmlns:a16="http://schemas.microsoft.com/office/drawing/2014/main" id="{36B1E98F-BE80-4A50-B579-18C63B7D1E6A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5486400"/>
            <a:ext cx="3048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52" name="Text Box 69">
            <a:extLst>
              <a:ext uri="{FF2B5EF4-FFF2-40B4-BE49-F238E27FC236}">
                <a16:creationId xmlns:a16="http://schemas.microsoft.com/office/drawing/2014/main" id="{0214CE9C-63E9-41EA-B97D-01A04EA5A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486400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 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24953" name="Line 70">
            <a:extLst>
              <a:ext uri="{FF2B5EF4-FFF2-40B4-BE49-F238E27FC236}">
                <a16:creationId xmlns:a16="http://schemas.microsoft.com/office/drawing/2014/main" id="{B831BBF6-9FEA-4E0E-A62C-0A6A413ABFB2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54864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54" name="Text Box 71">
            <a:extLst>
              <a:ext uri="{FF2B5EF4-FFF2-40B4-BE49-F238E27FC236}">
                <a16:creationId xmlns:a16="http://schemas.microsoft.com/office/drawing/2014/main" id="{1D91014E-27D7-4890-8A7E-852A626C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57150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endParaRPr kumimoji="0" lang="el-GR" altLang="en-US" sz="18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4955" name="Text Box 72">
            <a:extLst>
              <a:ext uri="{FF2B5EF4-FFF2-40B4-BE49-F238E27FC236}">
                <a16:creationId xmlns:a16="http://schemas.microsoft.com/office/drawing/2014/main" id="{1CDC2E59-98E2-4213-8EAF-C698F66DBE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5562601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</a:t>
            </a:r>
            <a:r>
              <a:rPr kumimoji="0" lang="el-GR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α</a:t>
            </a:r>
            <a:r>
              <a:rPr kumimoji="0" lang="en-US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/2</a:t>
            </a:r>
            <a:endParaRPr kumimoji="0" lang="el-GR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4956" name="Line 73">
            <a:extLst>
              <a:ext uri="{FF2B5EF4-FFF2-40B4-BE49-F238E27FC236}">
                <a16:creationId xmlns:a16="http://schemas.microsoft.com/office/drawing/2014/main" id="{D81349EF-28C0-4A9C-B607-25AAB1ABD2B1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3340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57" name="Line 74">
            <a:extLst>
              <a:ext uri="{FF2B5EF4-FFF2-40B4-BE49-F238E27FC236}">
                <a16:creationId xmlns:a16="http://schemas.microsoft.com/office/drawing/2014/main" id="{CF7B414A-4BCF-48A4-94D9-D721527A9440}"/>
              </a:ext>
            </a:extLst>
          </p:cNvPr>
          <p:cNvSpPr>
            <a:spLocks noChangeShapeType="1"/>
          </p:cNvSpPr>
          <p:nvPr/>
        </p:nvSpPr>
        <p:spPr bwMode="auto">
          <a:xfrm>
            <a:off x="6019800" y="5486400"/>
            <a:ext cx="1219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58" name="Line 75">
            <a:extLst>
              <a:ext uri="{FF2B5EF4-FFF2-40B4-BE49-F238E27FC236}">
                <a16:creationId xmlns:a16="http://schemas.microsoft.com/office/drawing/2014/main" id="{EA2B61D8-5065-494B-A2DE-E44F86AD049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724400"/>
            <a:ext cx="76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59" name="Rectangle 76">
            <a:extLst>
              <a:ext uri="{FF2B5EF4-FFF2-40B4-BE49-F238E27FC236}">
                <a16:creationId xmlns:a16="http://schemas.microsoft.com/office/drawing/2014/main" id="{0A19787A-3F38-4575-B222-C0BEE540A0E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638800" y="44196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/2=.025</a:t>
            </a:r>
          </a:p>
        </p:txBody>
      </p:sp>
      <p:sp>
        <p:nvSpPr>
          <p:cNvPr id="124960" name="Rectangle 77">
            <a:extLst>
              <a:ext uri="{FF2B5EF4-FFF2-40B4-BE49-F238E27FC236}">
                <a16:creationId xmlns:a16="http://schemas.microsoft.com/office/drawing/2014/main" id="{C9F06D31-875C-4D3B-84CC-99E8AEAC806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514600" y="59436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-2.4469</a:t>
            </a:r>
          </a:p>
        </p:txBody>
      </p:sp>
      <p:sp>
        <p:nvSpPr>
          <p:cNvPr id="124961" name="Rectangle 78">
            <a:extLst>
              <a:ext uri="{FF2B5EF4-FFF2-40B4-BE49-F238E27FC236}">
                <a16:creationId xmlns:a16="http://schemas.microsoft.com/office/drawing/2014/main" id="{F79C78E7-CA85-4950-BD13-40A992159AE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638800" y="59436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2.4469</a:t>
            </a:r>
          </a:p>
        </p:txBody>
      </p:sp>
      <p:sp>
        <p:nvSpPr>
          <p:cNvPr id="124962" name="Rectangle 79">
            <a:extLst>
              <a:ext uri="{FF2B5EF4-FFF2-40B4-BE49-F238E27FC236}">
                <a16:creationId xmlns:a16="http://schemas.microsoft.com/office/drawing/2014/main" id="{2FC9CC25-B3FC-4E34-BA71-8B8C5988542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781800" y="6096000"/>
            <a:ext cx="7620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4.68</a:t>
            </a:r>
          </a:p>
        </p:txBody>
      </p:sp>
      <p:sp>
        <p:nvSpPr>
          <p:cNvPr id="124963" name="Line 81">
            <a:extLst>
              <a:ext uri="{FF2B5EF4-FFF2-40B4-BE49-F238E27FC236}">
                <a16:creationId xmlns:a16="http://schemas.microsoft.com/office/drawing/2014/main" id="{186332C1-72F2-4FE0-821F-B893A5E7565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086600" y="5486400"/>
            <a:ext cx="0" cy="6858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64" name="Line 82">
            <a:extLst>
              <a:ext uri="{FF2B5EF4-FFF2-40B4-BE49-F238E27FC236}">
                <a16:creationId xmlns:a16="http://schemas.microsoft.com/office/drawing/2014/main" id="{DF14FB08-D4A5-483F-8770-B390E1EB5DBC}"/>
              </a:ext>
            </a:extLst>
          </p:cNvPr>
          <p:cNvSpPr>
            <a:spLocks noChangeShapeType="1"/>
          </p:cNvSpPr>
          <p:nvPr/>
        </p:nvSpPr>
        <p:spPr bwMode="auto">
          <a:xfrm>
            <a:off x="7086600" y="2438400"/>
            <a:ext cx="0" cy="27432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65" name="Line 83">
            <a:extLst>
              <a:ext uri="{FF2B5EF4-FFF2-40B4-BE49-F238E27FC236}">
                <a16:creationId xmlns:a16="http://schemas.microsoft.com/office/drawing/2014/main" id="{748A0379-BD0E-4937-BA87-7BA2AC43349E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0" y="2438400"/>
            <a:ext cx="228600" cy="0"/>
          </a:xfrm>
          <a:prstGeom prst="line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966" name="Rectangle 85">
            <a:extLst>
              <a:ext uri="{FF2B5EF4-FFF2-40B4-BE49-F238E27FC236}">
                <a16:creationId xmlns:a16="http://schemas.microsoft.com/office/drawing/2014/main" id="{48CC166D-59E3-4D57-9CCA-D55B9F2021C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828800" y="38100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4967" name="Rectangle 86">
            <a:extLst>
              <a:ext uri="{FF2B5EF4-FFF2-40B4-BE49-F238E27FC236}">
                <a16:creationId xmlns:a16="http://schemas.microsoft.com/office/drawing/2014/main" id="{8FA64F8B-21CF-4096-ABBF-A05FB7F5C42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752600" y="3733801"/>
            <a:ext cx="1371600" cy="333375"/>
          </a:xfrm>
          <a:prstGeom prst="rect">
            <a:avLst/>
          </a:prstGeom>
          <a:solidFill>
            <a:srgbClr val="FFD5D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d.f. = 8-2 = 6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Footer Placeholder 3">
            <a:extLst>
              <a:ext uri="{FF2B5EF4-FFF2-40B4-BE49-F238E27FC236}">
                <a16:creationId xmlns:a16="http://schemas.microsoft.com/office/drawing/2014/main" id="{E3D04078-63E4-491C-89A1-92DF26F212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5955" name="Slide Number Placeholder 4">
            <a:extLst>
              <a:ext uri="{FF2B5EF4-FFF2-40B4-BE49-F238E27FC236}">
                <a16:creationId xmlns:a16="http://schemas.microsoft.com/office/drawing/2014/main" id="{DE2DB0A1-D39D-4A76-A48D-7B33ECEB31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813024BE-F0A0-4B4D-9912-967101D0420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5956" name="Rectangle 2">
            <a:extLst>
              <a:ext uri="{FF2B5EF4-FFF2-40B4-BE49-F238E27FC236}">
                <a16:creationId xmlns:a16="http://schemas.microsoft.com/office/drawing/2014/main" id="{53E07388-7AE0-42E1-AF23-69B80B9228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Introduction to Regression Analysis</a:t>
            </a:r>
          </a:p>
        </p:txBody>
      </p:sp>
      <p:sp>
        <p:nvSpPr>
          <p:cNvPr id="125957" name="Rectangle 3">
            <a:extLst>
              <a:ext uri="{FF2B5EF4-FFF2-40B4-BE49-F238E27FC236}">
                <a16:creationId xmlns:a16="http://schemas.microsoft.com/office/drawing/2014/main" id="{8DD37B1F-FBD8-4F3F-AB9C-12000ACF45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7620000" cy="4343400"/>
          </a:xfrm>
        </p:spPr>
        <p:txBody>
          <a:bodyPr/>
          <a:lstStyle/>
          <a:p>
            <a:pPr eaLnBrk="1" hangingPunct="1">
              <a:spcBef>
                <a:spcPct val="3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Regression analysis</a:t>
            </a:r>
            <a:r>
              <a:rPr lang="en-US" altLang="en-US" sz="2700"/>
              <a:t> is used to: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altLang="en-US" sz="2300"/>
              <a:t>Predict the value of a dependent variable based on the value of at least one independent variable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altLang="en-US" sz="2300"/>
              <a:t>Explain the impact of changes in an independent variable on the dependent variable</a:t>
            </a: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en-US" sz="2700">
                <a:solidFill>
                  <a:schemeClr val="folHlink"/>
                </a:solidFill>
              </a:rPr>
              <a:t>Dependent variable:</a:t>
            </a:r>
            <a:r>
              <a:rPr lang="en-US" altLang="en-US" sz="2700"/>
              <a:t>  the variable we wish to explain</a:t>
            </a:r>
          </a:p>
          <a:p>
            <a:pPr ea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en-US" sz="2700">
                <a:solidFill>
                  <a:schemeClr val="folHlink"/>
                </a:solidFill>
              </a:rPr>
              <a:t>Independent variable:</a:t>
            </a:r>
            <a:r>
              <a:rPr lang="en-US" altLang="en-US" sz="2700"/>
              <a:t>  the variable used to explain the dependent variable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Footer Placeholder 3">
            <a:extLst>
              <a:ext uri="{FF2B5EF4-FFF2-40B4-BE49-F238E27FC236}">
                <a16:creationId xmlns:a16="http://schemas.microsoft.com/office/drawing/2014/main" id="{52F98A82-2E0A-4704-BFA0-2AB2BC29DF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6979" name="Slide Number Placeholder 4">
            <a:extLst>
              <a:ext uri="{FF2B5EF4-FFF2-40B4-BE49-F238E27FC236}">
                <a16:creationId xmlns:a16="http://schemas.microsoft.com/office/drawing/2014/main" id="{352B620A-DACD-4DCB-93AF-CC32CF6005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2E151709-AE85-4AEA-8A78-90E4BCDCCBC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6980" name="Rectangle 2">
            <a:extLst>
              <a:ext uri="{FF2B5EF4-FFF2-40B4-BE49-F238E27FC236}">
                <a16:creationId xmlns:a16="http://schemas.microsoft.com/office/drawing/2014/main" id="{9143AABE-BE42-4BB4-ADA8-6A3C2ADEAE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94781" y="805658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Simple Linear Regression Model</a:t>
            </a:r>
          </a:p>
        </p:txBody>
      </p:sp>
      <p:sp>
        <p:nvSpPr>
          <p:cNvPr id="126981" name="Rectangle 3">
            <a:extLst>
              <a:ext uri="{FF2B5EF4-FFF2-40B4-BE49-F238E27FC236}">
                <a16:creationId xmlns:a16="http://schemas.microsoft.com/office/drawing/2014/main" id="{BA2D97F0-51D1-477E-9278-B83086D3F9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124200" y="1752601"/>
            <a:ext cx="6934200" cy="3471863"/>
          </a:xfrm>
        </p:spPr>
        <p:txBody>
          <a:bodyPr/>
          <a:lstStyle/>
          <a:p>
            <a:pPr eaLnBrk="1" hangingPunct="1">
              <a:spcBef>
                <a:spcPct val="45000"/>
              </a:spcBef>
            </a:pPr>
            <a:r>
              <a:rPr lang="en-US" altLang="en-US" sz="2700"/>
              <a:t>Only </a:t>
            </a:r>
            <a:r>
              <a:rPr lang="en-US" altLang="en-US" sz="2700" b="1">
                <a:solidFill>
                  <a:schemeClr val="folHlink"/>
                </a:solidFill>
              </a:rPr>
              <a:t>one</a:t>
            </a:r>
            <a:r>
              <a:rPr lang="en-US" altLang="en-US" sz="2700">
                <a:solidFill>
                  <a:schemeClr val="folHlink"/>
                </a:solidFill>
              </a:rPr>
              <a:t> independent variable</a:t>
            </a:r>
            <a:r>
              <a:rPr lang="en-US" altLang="en-US" sz="2700"/>
              <a:t>, x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700"/>
              <a:t>Relationship between  x  and  y  is described by a linear function</a:t>
            </a:r>
          </a:p>
          <a:p>
            <a:pPr eaLnBrk="1" hangingPunct="1">
              <a:spcBef>
                <a:spcPct val="45000"/>
              </a:spcBef>
            </a:pPr>
            <a:r>
              <a:rPr lang="en-US" altLang="en-US" sz="2700"/>
              <a:t>Changes in  y  are assumed to be </a:t>
            </a:r>
            <a:r>
              <a:rPr lang="en-US" altLang="en-US" sz="2700" b="1"/>
              <a:t>caused</a:t>
            </a:r>
            <a:r>
              <a:rPr lang="en-US" altLang="en-US" sz="2700"/>
              <a:t> by changes in  x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Footer Placeholder 3">
            <a:extLst>
              <a:ext uri="{FF2B5EF4-FFF2-40B4-BE49-F238E27FC236}">
                <a16:creationId xmlns:a16="http://schemas.microsoft.com/office/drawing/2014/main" id="{5D0650DE-1C7A-48B5-8FC2-E33EFCD8C1E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8003" name="Slide Number Placeholder 4">
            <a:extLst>
              <a:ext uri="{FF2B5EF4-FFF2-40B4-BE49-F238E27FC236}">
                <a16:creationId xmlns:a16="http://schemas.microsoft.com/office/drawing/2014/main" id="{25713188-382F-40ED-A6FD-2ABB7410371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2CDB1BB2-F8EB-4EB6-A1EC-7F5CC43B8556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8004" name="Rectangle 2">
            <a:extLst>
              <a:ext uri="{FF2B5EF4-FFF2-40B4-BE49-F238E27FC236}">
                <a16:creationId xmlns:a16="http://schemas.microsoft.com/office/drawing/2014/main" id="{A5A6BCD4-61CB-4141-B990-9189F6CE4A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28120" y="587376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Types of Regression Models</a:t>
            </a:r>
          </a:p>
        </p:txBody>
      </p:sp>
      <p:pic>
        <p:nvPicPr>
          <p:cNvPr id="128005" name="Picture 3">
            <a:extLst>
              <a:ext uri="{FF2B5EF4-FFF2-40B4-BE49-F238E27FC236}">
                <a16:creationId xmlns:a16="http://schemas.microsoft.com/office/drawing/2014/main" id="{5A10AD65-FE7A-4C34-9AAA-66DFA5BBD55D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2024063"/>
            <a:ext cx="41910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006" name="Rectangle 4">
            <a:extLst>
              <a:ext uri="{FF2B5EF4-FFF2-40B4-BE49-F238E27FC236}">
                <a16:creationId xmlns:a16="http://schemas.microsoft.com/office/drawing/2014/main" id="{E40364B8-4985-41B7-894F-3546BF570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138" y="2019301"/>
            <a:ext cx="4202112" cy="206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28007" name="Picture 5">
            <a:extLst>
              <a:ext uri="{FF2B5EF4-FFF2-40B4-BE49-F238E27FC236}">
                <a16:creationId xmlns:a16="http://schemas.microsoft.com/office/drawing/2014/main" id="{554035B8-7933-4BC3-AF45-BA4F6F56E34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275" y="2100263"/>
            <a:ext cx="4267200" cy="198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8008" name="Rectangle 6">
            <a:extLst>
              <a:ext uri="{FF2B5EF4-FFF2-40B4-BE49-F238E27FC236}">
                <a16:creationId xmlns:a16="http://schemas.microsoft.com/office/drawing/2014/main" id="{C184BE30-DBBE-4627-93B4-DD69F27B93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59513" y="2095501"/>
            <a:ext cx="4278312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28009" name="Picture 7">
            <a:extLst>
              <a:ext uri="{FF2B5EF4-FFF2-40B4-BE49-F238E27FC236}">
                <a16:creationId xmlns:a16="http://schemas.microsoft.com/office/drawing/2014/main" id="{C570C580-1719-4EA6-859A-D1F2AB39F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4419600"/>
            <a:ext cx="41148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010" name="Rectangle 8">
            <a:extLst>
              <a:ext uri="{FF2B5EF4-FFF2-40B4-BE49-F238E27FC236}">
                <a16:creationId xmlns:a16="http://schemas.microsoft.com/office/drawing/2014/main" id="{B69A6C9D-6449-4639-8A2C-5F9F9A316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9276" y="4414838"/>
            <a:ext cx="4125913" cy="214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28011" name="Picture 9">
            <a:extLst>
              <a:ext uri="{FF2B5EF4-FFF2-40B4-BE49-F238E27FC236}">
                <a16:creationId xmlns:a16="http://schemas.microsoft.com/office/drawing/2014/main" id="{AEF13799-91A2-4E2E-84DA-7E30AD957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4495800"/>
            <a:ext cx="42672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8012" name="Rectangle 10">
            <a:extLst>
              <a:ext uri="{FF2B5EF4-FFF2-40B4-BE49-F238E27FC236}">
                <a16:creationId xmlns:a16="http://schemas.microsoft.com/office/drawing/2014/main" id="{10AF3270-03A4-4FF1-8A2D-778A79DE5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5076" y="4491038"/>
            <a:ext cx="4278313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8013" name="Rectangle 11">
            <a:extLst>
              <a:ext uri="{FF2B5EF4-FFF2-40B4-BE49-F238E27FC236}">
                <a16:creationId xmlns:a16="http://schemas.microsoft.com/office/drawing/2014/main" id="{84896CAA-8CB8-4ABB-9A15-B1386EE5E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2639" y="1676400"/>
            <a:ext cx="38957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Positive Linear Relationship</a:t>
            </a:r>
          </a:p>
        </p:txBody>
      </p:sp>
      <p:sp>
        <p:nvSpPr>
          <p:cNvPr id="128014" name="Rectangle 12">
            <a:extLst>
              <a:ext uri="{FF2B5EF4-FFF2-40B4-BE49-F238E27FC236}">
                <a16:creationId xmlns:a16="http://schemas.microsoft.com/office/drawing/2014/main" id="{E68B7A4D-FEBA-47F4-B2CB-35C4167D60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5476" y="4110038"/>
            <a:ext cx="40481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Negative Linear Relationship</a:t>
            </a:r>
          </a:p>
        </p:txBody>
      </p:sp>
      <p:sp>
        <p:nvSpPr>
          <p:cNvPr id="128015" name="Rectangle 13">
            <a:extLst>
              <a:ext uri="{FF2B5EF4-FFF2-40B4-BE49-F238E27FC236}">
                <a16:creationId xmlns:a16="http://schemas.microsoft.com/office/drawing/2014/main" id="{043FFA61-1DB8-4B4B-AC6D-16A3FA233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4639" y="1676400"/>
            <a:ext cx="35909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Relationship NOT Linear</a:t>
            </a:r>
          </a:p>
        </p:txBody>
      </p:sp>
      <p:sp>
        <p:nvSpPr>
          <p:cNvPr id="128016" name="Rectangle 14">
            <a:extLst>
              <a:ext uri="{FF2B5EF4-FFF2-40B4-BE49-F238E27FC236}">
                <a16:creationId xmlns:a16="http://schemas.microsoft.com/office/drawing/2014/main" id="{9D5AEE6A-A5F9-4BCA-A6AB-8FF6880B8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8076" y="4110038"/>
            <a:ext cx="2447925" cy="39370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Relationship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Footer Placeholder 3">
            <a:extLst>
              <a:ext uri="{FF2B5EF4-FFF2-40B4-BE49-F238E27FC236}">
                <a16:creationId xmlns:a16="http://schemas.microsoft.com/office/drawing/2014/main" id="{8183D93F-EE3C-49B6-A08F-44FDD5A1DE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29027" name="Slide Number Placeholder 4">
            <a:extLst>
              <a:ext uri="{FF2B5EF4-FFF2-40B4-BE49-F238E27FC236}">
                <a16:creationId xmlns:a16="http://schemas.microsoft.com/office/drawing/2014/main" id="{A61E3FCB-7D73-43F7-BDC2-7DD6C5BA64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540AB687-F73B-4E70-A289-05601B77D1EC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29028" name="Object 19">
            <a:extLst>
              <a:ext uri="{FF2B5EF4-FFF2-40B4-BE49-F238E27FC236}">
                <a16:creationId xmlns:a16="http://schemas.microsoft.com/office/drawing/2014/main" id="{AECD710B-E894-423C-B829-68EE67A70DF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05200" y="3429001"/>
          <a:ext cx="5410200" cy="1217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2" name="Equation" r:id="rId3" imgW="1016000" imgH="228600" progId="Equation.3">
                  <p:embed/>
                </p:oleObj>
              </mc:Choice>
              <mc:Fallback>
                <p:oleObj name="Equation" r:id="rId3" imgW="1016000" imgH="228600" progId="Equation.3">
                  <p:embed/>
                  <p:pic>
                    <p:nvPicPr>
                      <p:cNvPr id="129028" name="Object 19">
                        <a:extLst>
                          <a:ext uri="{FF2B5EF4-FFF2-40B4-BE49-F238E27FC236}">
                            <a16:creationId xmlns:a16="http://schemas.microsoft.com/office/drawing/2014/main" id="{AECD710B-E894-423C-B829-68EE67A70DF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429001"/>
                        <a:ext cx="5410200" cy="1217613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9029" name="Text Box 2">
            <a:extLst>
              <a:ext uri="{FF2B5EF4-FFF2-40B4-BE49-F238E27FC236}">
                <a16:creationId xmlns:a16="http://schemas.microsoft.com/office/drawing/2014/main" id="{8DB3915F-CC1E-44E2-AD7E-896B5A8A2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4800601"/>
            <a:ext cx="2216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Linear component</a:t>
            </a:r>
          </a:p>
        </p:txBody>
      </p:sp>
      <p:sp>
        <p:nvSpPr>
          <p:cNvPr id="129030" name="Rectangle 3">
            <a:extLst>
              <a:ext uri="{FF2B5EF4-FFF2-40B4-BE49-F238E27FC236}">
                <a16:creationId xmlns:a16="http://schemas.microsoft.com/office/drawing/2014/main" id="{D7EACA12-A87F-4479-A512-DB730B9853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51126" y="628650"/>
            <a:ext cx="7793038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Population Linear Regression</a:t>
            </a:r>
          </a:p>
        </p:txBody>
      </p:sp>
      <p:sp>
        <p:nvSpPr>
          <p:cNvPr id="129031" name="Rectangle 4">
            <a:extLst>
              <a:ext uri="{FF2B5EF4-FFF2-40B4-BE49-F238E27FC236}">
                <a16:creationId xmlns:a16="http://schemas.microsoft.com/office/drawing/2014/main" id="{1F9BF7DB-E247-4245-93C3-721E84C24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711326"/>
            <a:ext cx="4724400" cy="4667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population regression model:</a:t>
            </a:r>
          </a:p>
        </p:txBody>
      </p:sp>
      <p:sp>
        <p:nvSpPr>
          <p:cNvPr id="129032" name="Rectangle 5">
            <a:extLst>
              <a:ext uri="{FF2B5EF4-FFF2-40B4-BE49-F238E27FC236}">
                <a16:creationId xmlns:a16="http://schemas.microsoft.com/office/drawing/2014/main" id="{4DFB5C05-D0B6-4B3A-8979-B13CA85F2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2514600"/>
            <a:ext cx="1524000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 </a:t>
            </a:r>
            <a:b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  intercept </a:t>
            </a:r>
          </a:p>
        </p:txBody>
      </p:sp>
      <p:sp>
        <p:nvSpPr>
          <p:cNvPr id="129033" name="Rectangle 6">
            <a:extLst>
              <a:ext uri="{FF2B5EF4-FFF2-40B4-BE49-F238E27FC236}">
                <a16:creationId xmlns:a16="http://schemas.microsoft.com/office/drawing/2014/main" id="{A225B6CD-338D-4A21-92FB-C90CA4F22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2362200"/>
            <a:ext cx="1447800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 Slope</a:t>
            </a:r>
            <a:b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Coefficient </a:t>
            </a:r>
          </a:p>
        </p:txBody>
      </p:sp>
      <p:sp>
        <p:nvSpPr>
          <p:cNvPr id="129034" name="Rectangle 7">
            <a:extLst>
              <a:ext uri="{FF2B5EF4-FFF2-40B4-BE49-F238E27FC236}">
                <a16:creationId xmlns:a16="http://schemas.microsoft.com/office/drawing/2014/main" id="{501EA355-44E9-42BD-B604-7FB3445D2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6401" y="2286000"/>
            <a:ext cx="1147763" cy="130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Random Error term, or residual</a:t>
            </a:r>
          </a:p>
        </p:txBody>
      </p:sp>
      <p:sp>
        <p:nvSpPr>
          <p:cNvPr id="129035" name="Rectangle 8">
            <a:extLst>
              <a:ext uri="{FF2B5EF4-FFF2-40B4-BE49-F238E27FC236}">
                <a16:creationId xmlns:a16="http://schemas.microsoft.com/office/drawing/2014/main" id="{CDE5FFF7-4F1D-4B22-96DC-7890F821DC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1" y="3124200"/>
            <a:ext cx="1838325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9300" indent="-2682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68388" indent="-2159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93838" indent="-212725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19288" indent="-212725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764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336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908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48088" indent="-2127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Dependent Variable</a:t>
            </a:r>
          </a:p>
        </p:txBody>
      </p:sp>
      <p:sp>
        <p:nvSpPr>
          <p:cNvPr id="129036" name="Line 9">
            <a:extLst>
              <a:ext uri="{FF2B5EF4-FFF2-40B4-BE49-F238E27FC236}">
                <a16:creationId xmlns:a16="http://schemas.microsoft.com/office/drawing/2014/main" id="{245BE3C3-D458-4142-908D-50D3693B2D45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1" y="3200400"/>
            <a:ext cx="461963" cy="5905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037" name="Line 10">
            <a:extLst>
              <a:ext uri="{FF2B5EF4-FFF2-40B4-BE49-F238E27FC236}">
                <a16:creationId xmlns:a16="http://schemas.microsoft.com/office/drawing/2014/main" id="{99594BE5-77F2-4543-A2A7-2926E513F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048000" y="3505200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038" name="Line 12">
            <a:extLst>
              <a:ext uri="{FF2B5EF4-FFF2-40B4-BE49-F238E27FC236}">
                <a16:creationId xmlns:a16="http://schemas.microsoft.com/office/drawing/2014/main" id="{440B723D-64BB-4D10-B162-5FA263D8EC0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67600" y="3200400"/>
            <a:ext cx="0" cy="609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039" name="Line 13">
            <a:extLst>
              <a:ext uri="{FF2B5EF4-FFF2-40B4-BE49-F238E27FC236}">
                <a16:creationId xmlns:a16="http://schemas.microsoft.com/office/drawing/2014/main" id="{1FD72A4F-8370-431B-870D-EFD687579FCE}"/>
              </a:ext>
            </a:extLst>
          </p:cNvPr>
          <p:cNvSpPr>
            <a:spLocks noChangeShapeType="1"/>
          </p:cNvSpPr>
          <p:nvPr/>
        </p:nvSpPr>
        <p:spPr bwMode="auto">
          <a:xfrm rot="20940815" flipH="1">
            <a:off x="8686800" y="3444875"/>
            <a:ext cx="617538" cy="298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040" name="Rectangle 14">
            <a:extLst>
              <a:ext uri="{FF2B5EF4-FFF2-40B4-BE49-F238E27FC236}">
                <a16:creationId xmlns:a16="http://schemas.microsoft.com/office/drawing/2014/main" id="{D22AC36B-B77D-458C-800F-0CADDDC1AC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2801" y="2514600"/>
            <a:ext cx="1604963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Independent Variable</a:t>
            </a:r>
          </a:p>
        </p:txBody>
      </p:sp>
      <p:sp>
        <p:nvSpPr>
          <p:cNvPr id="129041" name="AutoShape 16">
            <a:extLst>
              <a:ext uri="{FF2B5EF4-FFF2-40B4-BE49-F238E27FC236}">
                <a16:creationId xmlns:a16="http://schemas.microsoft.com/office/drawing/2014/main" id="{D22AF139-8151-44C4-9D8F-CA309EDFE7E8}"/>
              </a:ext>
            </a:extLst>
          </p:cNvPr>
          <p:cNvSpPr>
            <a:spLocks/>
          </p:cNvSpPr>
          <p:nvPr/>
        </p:nvSpPr>
        <p:spPr bwMode="auto">
          <a:xfrm rot="16200000" flipV="1">
            <a:off x="6093619" y="3431381"/>
            <a:ext cx="228600" cy="2662238"/>
          </a:xfrm>
          <a:prstGeom prst="leftBrace">
            <a:avLst>
              <a:gd name="adj1" fmla="val 97049"/>
              <a:gd name="adj2" fmla="val 50000"/>
            </a:avLst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9042" name="Line 17">
            <a:extLst>
              <a:ext uri="{FF2B5EF4-FFF2-40B4-BE49-F238E27FC236}">
                <a16:creationId xmlns:a16="http://schemas.microsoft.com/office/drawing/2014/main" id="{A7CDAD22-5D8D-4325-AA43-2405CB265A80}"/>
              </a:ext>
            </a:extLst>
          </p:cNvPr>
          <p:cNvSpPr>
            <a:spLocks noChangeShapeType="1"/>
          </p:cNvSpPr>
          <p:nvPr/>
        </p:nvSpPr>
        <p:spPr bwMode="auto">
          <a:xfrm rot="20940815">
            <a:off x="6316663" y="3292476"/>
            <a:ext cx="227012" cy="3968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043" name="AutoShape 20">
            <a:extLst>
              <a:ext uri="{FF2B5EF4-FFF2-40B4-BE49-F238E27FC236}">
                <a16:creationId xmlns:a16="http://schemas.microsoft.com/office/drawing/2014/main" id="{57E89DB1-AA83-456A-97CE-F5AE6F6C4602}"/>
              </a:ext>
            </a:extLst>
          </p:cNvPr>
          <p:cNvSpPr>
            <a:spLocks/>
          </p:cNvSpPr>
          <p:nvPr/>
        </p:nvSpPr>
        <p:spPr bwMode="auto">
          <a:xfrm rot="16200000" flipV="1">
            <a:off x="8420100" y="4289425"/>
            <a:ext cx="228600" cy="914400"/>
          </a:xfrm>
          <a:prstGeom prst="leftBrace">
            <a:avLst>
              <a:gd name="adj1" fmla="val 33333"/>
              <a:gd name="adj2" fmla="val 50000"/>
            </a:avLst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9044" name="Text Box 21">
            <a:extLst>
              <a:ext uri="{FF2B5EF4-FFF2-40B4-BE49-F238E27FC236}">
                <a16:creationId xmlns:a16="http://schemas.microsoft.com/office/drawing/2014/main" id="{14F18F90-38BC-4DA2-A853-A866FA25EE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2400" y="4860926"/>
            <a:ext cx="1778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Random Error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component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Footer Placeholder 3">
            <a:extLst>
              <a:ext uri="{FF2B5EF4-FFF2-40B4-BE49-F238E27FC236}">
                <a16:creationId xmlns:a16="http://schemas.microsoft.com/office/drawing/2014/main" id="{C7AC133E-5B4F-4067-B9EA-783FEBD0DAA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0051" name="Slide Number Placeholder 4">
            <a:extLst>
              <a:ext uri="{FF2B5EF4-FFF2-40B4-BE49-F238E27FC236}">
                <a16:creationId xmlns:a16="http://schemas.microsoft.com/office/drawing/2014/main" id="{C8D7598C-6F60-41C8-98B1-0AB7A1D3C9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3895940B-E8AB-40FD-9859-7715B46287F4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30052" name="Object 16">
            <a:extLst>
              <a:ext uri="{FF2B5EF4-FFF2-40B4-BE49-F238E27FC236}">
                <a16:creationId xmlns:a16="http://schemas.microsoft.com/office/drawing/2014/main" id="{5AB2756C-576D-49B4-A145-977A1C5479E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14801" y="4191000"/>
          <a:ext cx="3573463" cy="99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Equation" r:id="rId3" imgW="825500" imgH="228600" progId="Equation.3">
                  <p:embed/>
                </p:oleObj>
              </mc:Choice>
              <mc:Fallback>
                <p:oleObj name="Equation" r:id="rId3" imgW="825500" imgH="228600" progId="Equation.3">
                  <p:embed/>
                  <p:pic>
                    <p:nvPicPr>
                      <p:cNvPr id="130052" name="Object 16">
                        <a:extLst>
                          <a:ext uri="{FF2B5EF4-FFF2-40B4-BE49-F238E27FC236}">
                            <a16:creationId xmlns:a16="http://schemas.microsoft.com/office/drawing/2014/main" id="{5AB2756C-576D-49B4-A145-977A1C5479E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1" y="4191000"/>
                        <a:ext cx="3573463" cy="99218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053" name="Text Box 2">
            <a:extLst>
              <a:ext uri="{FF2B5EF4-FFF2-40B4-BE49-F238E27FC236}">
                <a16:creationId xmlns:a16="http://schemas.microsoft.com/office/drawing/2014/main" id="{E57CA7DC-33A3-40B2-AEF8-5A36D660E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1600201"/>
            <a:ext cx="7086600" cy="83502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sample regression line provides an 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of the population regression line</a:t>
            </a:r>
          </a:p>
        </p:txBody>
      </p:sp>
      <p:sp>
        <p:nvSpPr>
          <p:cNvPr id="130054" name="Rectangle 3">
            <a:extLst>
              <a:ext uri="{FF2B5EF4-FFF2-40B4-BE49-F238E27FC236}">
                <a16:creationId xmlns:a16="http://schemas.microsoft.com/office/drawing/2014/main" id="{3DC08F29-54F8-41A6-858D-D448ABD04B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Estimated Regression Model</a:t>
            </a:r>
          </a:p>
        </p:txBody>
      </p:sp>
      <p:sp>
        <p:nvSpPr>
          <p:cNvPr id="130055" name="Rectangle 4">
            <a:extLst>
              <a:ext uri="{FF2B5EF4-FFF2-40B4-BE49-F238E27FC236}">
                <a16:creationId xmlns:a16="http://schemas.microsoft.com/office/drawing/2014/main" id="{A7709110-73AC-4A31-8CA0-78B5A57FD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819400"/>
            <a:ext cx="1828800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 of the regression </a:t>
            </a:r>
            <a:b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intercept</a:t>
            </a:r>
            <a:endParaRPr kumimoji="0" lang="en-US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0056" name="Rectangle 5">
            <a:extLst>
              <a:ext uri="{FF2B5EF4-FFF2-40B4-BE49-F238E27FC236}">
                <a16:creationId xmlns:a16="http://schemas.microsoft.com/office/drawing/2014/main" id="{A0D792A4-6FAA-40BF-B5BD-71F6910EA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2895600"/>
            <a:ext cx="2057400" cy="91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 of the regression slope</a:t>
            </a:r>
            <a:b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endParaRPr kumimoji="0" lang="en-US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0057" name="Line 6">
            <a:extLst>
              <a:ext uri="{FF2B5EF4-FFF2-40B4-BE49-F238E27FC236}">
                <a16:creationId xmlns:a16="http://schemas.microsoft.com/office/drawing/2014/main" id="{1BF5879D-3780-44C0-B0F9-A8FF254E9931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0" y="3810000"/>
            <a:ext cx="76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058" name="Line 7">
            <a:extLst>
              <a:ext uri="{FF2B5EF4-FFF2-40B4-BE49-F238E27FC236}">
                <a16:creationId xmlns:a16="http://schemas.microsoft.com/office/drawing/2014/main" id="{C0BE00A1-73E1-47CD-81CE-65A4D1CAA89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34200" y="3581400"/>
            <a:ext cx="228600" cy="762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059" name="Rectangle 17">
            <a:extLst>
              <a:ext uri="{FF2B5EF4-FFF2-40B4-BE49-F238E27FC236}">
                <a16:creationId xmlns:a16="http://schemas.microsoft.com/office/drawing/2014/main" id="{F6F61F91-59E2-4C9E-A895-E33BDA16A7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2819400"/>
            <a:ext cx="1752600" cy="100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Estimated  (or predicted) y value</a:t>
            </a:r>
            <a:endParaRPr kumimoji="0" lang="en-US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0060" name="Line 18">
            <a:extLst>
              <a:ext uri="{FF2B5EF4-FFF2-40B4-BE49-F238E27FC236}">
                <a16:creationId xmlns:a16="http://schemas.microsoft.com/office/drawing/2014/main" id="{6A6114AE-915B-4B8F-B94F-A6DC8C35B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3810000"/>
            <a:ext cx="53340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061" name="Rectangle 19">
            <a:extLst>
              <a:ext uri="{FF2B5EF4-FFF2-40B4-BE49-F238E27FC236}">
                <a16:creationId xmlns:a16="http://schemas.microsoft.com/office/drawing/2014/main" id="{0B415385-A6D0-4DB1-BED7-1474C5A23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1" y="3962400"/>
            <a:ext cx="1604963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Independent variable</a:t>
            </a:r>
          </a:p>
        </p:txBody>
      </p:sp>
      <p:sp>
        <p:nvSpPr>
          <p:cNvPr id="130062" name="Line 20">
            <a:extLst>
              <a:ext uri="{FF2B5EF4-FFF2-40B4-BE49-F238E27FC236}">
                <a16:creationId xmlns:a16="http://schemas.microsoft.com/office/drawing/2014/main" id="{430C9513-A7E2-4640-BFF3-83FAE81211D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20000" y="4343400"/>
            <a:ext cx="5334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063" name="Rectangle 21">
            <a:extLst>
              <a:ext uri="{FF2B5EF4-FFF2-40B4-BE49-F238E27FC236}">
                <a16:creationId xmlns:a16="http://schemas.microsoft.com/office/drawing/2014/main" id="{52A94DF9-94CF-4153-B03A-B40B838011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638800"/>
            <a:ext cx="67818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individual random error terms  e</a:t>
            </a:r>
            <a:r>
              <a:rPr kumimoji="0" lang="en-US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have a mean of zero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Footer Placeholder 3">
            <a:extLst>
              <a:ext uri="{FF2B5EF4-FFF2-40B4-BE49-F238E27FC236}">
                <a16:creationId xmlns:a16="http://schemas.microsoft.com/office/drawing/2014/main" id="{F2D0D3DE-532C-4AAB-9AAC-31172C03E22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1075" name="Slide Number Placeholder 4">
            <a:extLst>
              <a:ext uri="{FF2B5EF4-FFF2-40B4-BE49-F238E27FC236}">
                <a16:creationId xmlns:a16="http://schemas.microsoft.com/office/drawing/2014/main" id="{3CABF3FA-FD86-473C-86AB-45DD0D6271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586DD3BD-DB77-4FAD-9829-A349E327F8E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1076" name="Rectangle 5">
            <a:extLst>
              <a:ext uri="{FF2B5EF4-FFF2-40B4-BE49-F238E27FC236}">
                <a16:creationId xmlns:a16="http://schemas.microsoft.com/office/drawing/2014/main" id="{079B8978-8505-4644-9F2F-447D5530F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828800"/>
            <a:ext cx="8153400" cy="13716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1077" name="Rectangle 2">
            <a:extLst>
              <a:ext uri="{FF2B5EF4-FFF2-40B4-BE49-F238E27FC236}">
                <a16:creationId xmlns:a16="http://schemas.microsoft.com/office/drawing/2014/main" id="{A236BD23-3EC5-40CE-9EC5-F3C82C91D3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en-US"/>
              <a:t>Simple Linear Regression Example</a:t>
            </a:r>
          </a:p>
        </p:txBody>
      </p:sp>
      <p:sp>
        <p:nvSpPr>
          <p:cNvPr id="131078" name="Rectangle 3">
            <a:extLst>
              <a:ext uri="{FF2B5EF4-FFF2-40B4-BE49-F238E27FC236}">
                <a16:creationId xmlns:a16="http://schemas.microsoft.com/office/drawing/2014/main" id="{2D47AFF8-B5A7-487C-9D24-5E750656F4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828800"/>
            <a:ext cx="81534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A real estate agent wishes to examine the relationship between the selling price of a home and its size (measured in square feet)</a:t>
            </a:r>
          </a:p>
          <a:p>
            <a:pPr eaLnBrk="1" hangingPunct="1"/>
            <a:endParaRPr lang="en-US" altLang="en-US" sz="1400"/>
          </a:p>
          <a:p>
            <a:pPr eaLnBrk="1" hangingPunct="1"/>
            <a:r>
              <a:rPr lang="en-US" altLang="en-US" sz="2700"/>
              <a:t>A random sample of 10 houses is selected</a:t>
            </a:r>
          </a:p>
          <a:p>
            <a:pPr lvl="1" eaLnBrk="1" hangingPunct="1"/>
            <a:r>
              <a:rPr lang="en-US" altLang="en-US" sz="2700">
                <a:solidFill>
                  <a:schemeClr val="folHlink"/>
                </a:solidFill>
              </a:rPr>
              <a:t>Dependent variable (y) = house price </a:t>
            </a:r>
            <a:r>
              <a:rPr lang="en-US" altLang="en-US" sz="2300">
                <a:solidFill>
                  <a:schemeClr val="folHlink"/>
                </a:solidFill>
              </a:rPr>
              <a:t>in $1000s</a:t>
            </a:r>
          </a:p>
          <a:p>
            <a:pPr lvl="1" eaLnBrk="1" hangingPunct="1"/>
            <a:r>
              <a:rPr lang="en-US" altLang="en-US" sz="2700">
                <a:solidFill>
                  <a:schemeClr val="folHlink"/>
                </a:solidFill>
              </a:rPr>
              <a:t>Independent variable (x) = square feet</a:t>
            </a:r>
          </a:p>
        </p:txBody>
      </p:sp>
      <p:pic>
        <p:nvPicPr>
          <p:cNvPr id="131079" name="Picture 6">
            <a:extLst>
              <a:ext uri="{FF2B5EF4-FFF2-40B4-BE49-F238E27FC236}">
                <a16:creationId xmlns:a16="http://schemas.microsoft.com/office/drawing/2014/main" id="{03493934-A113-4B26-A50E-F49AA77C6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5029201"/>
            <a:ext cx="19812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Footer Placeholder 3">
            <a:extLst>
              <a:ext uri="{FF2B5EF4-FFF2-40B4-BE49-F238E27FC236}">
                <a16:creationId xmlns:a16="http://schemas.microsoft.com/office/drawing/2014/main" id="{AAEC02CD-62C9-4364-8C09-37A8DBEB0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2099" name="Slide Number Placeholder 4">
            <a:extLst>
              <a:ext uri="{FF2B5EF4-FFF2-40B4-BE49-F238E27FC236}">
                <a16:creationId xmlns:a16="http://schemas.microsoft.com/office/drawing/2014/main" id="{CB4638D5-DC7C-423E-8A12-BDEFF0703A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429AA952-35D1-488C-8B8B-46C7A45A04A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2100" name="Rectangle 2">
            <a:extLst>
              <a:ext uri="{FF2B5EF4-FFF2-40B4-BE49-F238E27FC236}">
                <a16:creationId xmlns:a16="http://schemas.microsoft.com/office/drawing/2014/main" id="{A6203479-145D-4A86-AD0C-9E0909CB01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4600" y="533400"/>
            <a:ext cx="7793038" cy="7620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Sample </a:t>
            </a:r>
            <a:r>
              <a:rPr lang="en-US" altLang="en-US"/>
              <a:t>Data for House </a:t>
            </a:r>
            <a:r>
              <a:rPr lang="en-US" altLang="en-US" dirty="0"/>
              <a:t>Price Model</a:t>
            </a:r>
          </a:p>
        </p:txBody>
      </p:sp>
      <p:graphicFrame>
        <p:nvGraphicFramePr>
          <p:cNvPr id="243785" name="Group 73">
            <a:extLst>
              <a:ext uri="{FF2B5EF4-FFF2-40B4-BE49-F238E27FC236}">
                <a16:creationId xmlns:a16="http://schemas.microsoft.com/office/drawing/2014/main" id="{2345327F-2797-4B0E-8FA3-E72393EAB367}"/>
              </a:ext>
            </a:extLst>
          </p:cNvPr>
          <p:cNvGraphicFramePr>
            <a:graphicFrameLocks noGrp="1"/>
          </p:cNvGraphicFramePr>
          <p:nvPr/>
        </p:nvGraphicFramePr>
        <p:xfrm>
          <a:off x="3048000" y="1600201"/>
          <a:ext cx="6096000" cy="4480230"/>
        </p:xfrm>
        <a:graphic>
          <a:graphicData uri="http://schemas.openxmlformats.org/drawingml/2006/table">
            <a:tbl>
              <a:tblPr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0479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House Price in $1000s</a:t>
                      </a:r>
                    </a:p>
                    <a:p>
                      <a:pPr marL="0" marR="0" lvl="0" indent="0" algn="ctr" defTabSz="852488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(y)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Square Feet </a:t>
                      </a:r>
                    </a:p>
                    <a:p>
                      <a:pPr marL="0" marR="0" lvl="0" indent="0" algn="ctr" defTabSz="852488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(x)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245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312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279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308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1875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219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1550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405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2350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324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2450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319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1425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094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255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132139" name="Picture 72">
            <a:extLst>
              <a:ext uri="{FF2B5EF4-FFF2-40B4-BE49-F238E27FC236}">
                <a16:creationId xmlns:a16="http://schemas.microsoft.com/office/drawing/2014/main" id="{AAA348BF-EEF8-49EE-9D83-60747F43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5562600"/>
            <a:ext cx="12954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Footer Placeholder 3">
            <a:extLst>
              <a:ext uri="{FF2B5EF4-FFF2-40B4-BE49-F238E27FC236}">
                <a16:creationId xmlns:a16="http://schemas.microsoft.com/office/drawing/2014/main" id="{53D3046E-FC32-4C78-BD09-23F07589FB7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3123" name="Slide Number Placeholder 4">
            <a:extLst>
              <a:ext uri="{FF2B5EF4-FFF2-40B4-BE49-F238E27FC236}">
                <a16:creationId xmlns:a16="http://schemas.microsoft.com/office/drawing/2014/main" id="{EB67AFDB-9EB3-40B6-B235-F71D17169B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F90ACDB3-DC92-4222-834B-3359FC42601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3124" name="Picture 9">
            <a:extLst>
              <a:ext uri="{FF2B5EF4-FFF2-40B4-BE49-F238E27FC236}">
                <a16:creationId xmlns:a16="http://schemas.microsoft.com/office/drawing/2014/main" id="{833C0815-FCD9-4FA1-933F-D0F90E218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1" y="1981200"/>
            <a:ext cx="7624763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25" name="Rectangle 2">
            <a:extLst>
              <a:ext uri="{FF2B5EF4-FFF2-40B4-BE49-F238E27FC236}">
                <a16:creationId xmlns:a16="http://schemas.microsoft.com/office/drawing/2014/main" id="{47886E66-239D-4816-A919-6F378FD022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Regression Using Excel</a:t>
            </a:r>
          </a:p>
        </p:txBody>
      </p:sp>
      <p:sp>
        <p:nvSpPr>
          <p:cNvPr id="133126" name="Rectangle 3">
            <a:extLst>
              <a:ext uri="{FF2B5EF4-FFF2-40B4-BE49-F238E27FC236}">
                <a16:creationId xmlns:a16="http://schemas.microsoft.com/office/drawing/2014/main" id="{B617A2EA-0ED5-400B-B454-C5C490B1F4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819400" y="1524000"/>
            <a:ext cx="6096000" cy="685800"/>
          </a:xfrm>
        </p:spPr>
        <p:txBody>
          <a:bodyPr/>
          <a:lstStyle/>
          <a:p>
            <a:pPr eaLnBrk="1" hangingPunct="1"/>
            <a:r>
              <a:rPr lang="en-US" altLang="en-US"/>
              <a:t>Data / Data Analysis / Regression</a:t>
            </a:r>
          </a:p>
        </p:txBody>
      </p:sp>
      <p:sp>
        <p:nvSpPr>
          <p:cNvPr id="133127" name="Oval 7">
            <a:extLst>
              <a:ext uri="{FF2B5EF4-FFF2-40B4-BE49-F238E27FC236}">
                <a16:creationId xmlns:a16="http://schemas.microsoft.com/office/drawing/2014/main" id="{EB2F473B-017C-486A-A327-492F1BD5D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1600" y="2064426"/>
            <a:ext cx="533400" cy="519351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3128" name="Oval 8">
            <a:extLst>
              <a:ext uri="{FF2B5EF4-FFF2-40B4-BE49-F238E27FC236}">
                <a16:creationId xmlns:a16="http://schemas.microsoft.com/office/drawing/2014/main" id="{AEFC3C08-1DEC-404A-AF2C-FE697B005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1600" y="2293026"/>
            <a:ext cx="1066800" cy="519351"/>
          </a:xfrm>
          <a:prstGeom prst="ellipse">
            <a:avLst/>
          </a:prstGeom>
          <a:noFill/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Footer Placeholder 3">
            <a:extLst>
              <a:ext uri="{FF2B5EF4-FFF2-40B4-BE49-F238E27FC236}">
                <a16:creationId xmlns:a16="http://schemas.microsoft.com/office/drawing/2014/main" id="{BC998277-DC9A-4C58-8957-1A6946502E0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4147" name="Slide Number Placeholder 4">
            <a:extLst>
              <a:ext uri="{FF2B5EF4-FFF2-40B4-BE49-F238E27FC236}">
                <a16:creationId xmlns:a16="http://schemas.microsoft.com/office/drawing/2014/main" id="{66372E87-0B4C-4935-8838-D92C31C436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973247D1-1609-4738-AF06-5A75DC8E7C8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4148" name="Picture 345">
            <a:extLst>
              <a:ext uri="{FF2B5EF4-FFF2-40B4-BE49-F238E27FC236}">
                <a16:creationId xmlns:a16="http://schemas.microsoft.com/office/drawing/2014/main" id="{D117C800-D0FE-4BE4-A80B-D2DC9A6D7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6056314"/>
            <a:ext cx="121920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4149" name="Rectangle 342">
            <a:extLst>
              <a:ext uri="{FF2B5EF4-FFF2-40B4-BE49-F238E27FC236}">
                <a16:creationId xmlns:a16="http://schemas.microsoft.com/office/drawing/2014/main" id="{C615BB8D-A20A-4EAA-9994-5F2A7C3D8B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2286000"/>
            <a:ext cx="5715000" cy="5334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4150" name="Rectangle 2">
            <a:extLst>
              <a:ext uri="{FF2B5EF4-FFF2-40B4-BE49-F238E27FC236}">
                <a16:creationId xmlns:a16="http://schemas.microsoft.com/office/drawing/2014/main" id="{735F9AAE-F98B-4ECB-9DD3-B20F8ADE8F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Excel Output</a:t>
            </a:r>
          </a:p>
        </p:txBody>
      </p:sp>
      <p:graphicFrame>
        <p:nvGraphicFramePr>
          <p:cNvPr id="245077" name="Group 341">
            <a:extLst>
              <a:ext uri="{FF2B5EF4-FFF2-40B4-BE49-F238E27FC236}">
                <a16:creationId xmlns:a16="http://schemas.microsoft.com/office/drawing/2014/main" id="{592102C8-BA8D-4024-A9E9-E1FCCEEF3D0D}"/>
              </a:ext>
            </a:extLst>
          </p:cNvPr>
          <p:cNvGraphicFramePr>
            <a:graphicFrameLocks noGrp="1"/>
          </p:cNvGraphicFramePr>
          <p:nvPr/>
        </p:nvGraphicFramePr>
        <p:xfrm>
          <a:off x="2057400" y="1676401"/>
          <a:ext cx="8229600" cy="4327525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1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25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5588">
                <a:tc gridSpan="2"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0.76211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0.58082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0.52842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41.33032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18934.9348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18934.9348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11.0848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0.01039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13665.5652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1708.1957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32600.5000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925"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algn="l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algn="l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algn="l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algn="l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98.24833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58.03348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1.69296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0.12892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-35.57720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232.07386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558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Square Feet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0.10977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0.03297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3.32938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0.01039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0.03374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0.18580</a:t>
                      </a:r>
                      <a:endParaRPr kumimoji="0" lang="en-US" altLang="en-US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34264" name="Oval 315">
            <a:extLst>
              <a:ext uri="{FF2B5EF4-FFF2-40B4-BE49-F238E27FC236}">
                <a16:creationId xmlns:a16="http://schemas.microsoft.com/office/drawing/2014/main" id="{634ADBDD-F1C4-433F-8853-DCD5578322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4953000"/>
            <a:ext cx="3124200" cy="13716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4265" name="Line 316">
            <a:extLst>
              <a:ext uri="{FF2B5EF4-FFF2-40B4-BE49-F238E27FC236}">
                <a16:creationId xmlns:a16="http://schemas.microsoft.com/office/drawing/2014/main" id="{2EA15A08-B019-47B1-A86F-652EB7DAC8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91000" y="2819400"/>
            <a:ext cx="1447800" cy="22098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266" name="Text Box 317">
            <a:extLst>
              <a:ext uri="{FF2B5EF4-FFF2-40B4-BE49-F238E27FC236}">
                <a16:creationId xmlns:a16="http://schemas.microsoft.com/office/drawing/2014/main" id="{5EC613EF-03E2-4010-9B85-DBD7DF172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18288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regression equation is:</a:t>
            </a:r>
          </a:p>
        </p:txBody>
      </p:sp>
      <p:graphicFrame>
        <p:nvGraphicFramePr>
          <p:cNvPr id="134267" name="Object 318">
            <a:extLst>
              <a:ext uri="{FF2B5EF4-FFF2-40B4-BE49-F238E27FC236}">
                <a16:creationId xmlns:a16="http://schemas.microsoft.com/office/drawing/2014/main" id="{F8EF5B2D-F3A2-4982-AC56-499C5371384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00600" y="2438401"/>
          <a:ext cx="5735638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0" name="Equation" r:id="rId4" imgW="3200400" imgH="203200" progId="Equation.3">
                  <p:embed/>
                </p:oleObj>
              </mc:Choice>
              <mc:Fallback>
                <p:oleObj name="Equation" r:id="rId4" imgW="3200400" imgH="203200" progId="Equation.3">
                  <p:embed/>
                  <p:pic>
                    <p:nvPicPr>
                      <p:cNvPr id="134267" name="Object 318">
                        <a:extLst>
                          <a:ext uri="{FF2B5EF4-FFF2-40B4-BE49-F238E27FC236}">
                            <a16:creationId xmlns:a16="http://schemas.microsoft.com/office/drawing/2014/main" id="{F8EF5B2D-F3A2-4982-AC56-499C5371384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2438401"/>
                        <a:ext cx="5735638" cy="36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4268" name="Freeform 340">
            <a:extLst>
              <a:ext uri="{FF2B5EF4-FFF2-40B4-BE49-F238E27FC236}">
                <a16:creationId xmlns:a16="http://schemas.microsoft.com/office/drawing/2014/main" id="{D6D1AC71-60F7-4318-A2AF-7DF41F6C9BDD}"/>
              </a:ext>
            </a:extLst>
          </p:cNvPr>
          <p:cNvSpPr>
            <a:spLocks/>
          </p:cNvSpPr>
          <p:nvPr/>
        </p:nvSpPr>
        <p:spPr bwMode="auto">
          <a:xfrm>
            <a:off x="5181600" y="2362201"/>
            <a:ext cx="628650" cy="85725"/>
          </a:xfrm>
          <a:custGeom>
            <a:avLst/>
            <a:gdLst>
              <a:gd name="T0" fmla="*/ 0 w 396"/>
              <a:gd name="T1" fmla="*/ 2147483646 h 54"/>
              <a:gd name="T2" fmla="*/ 2147483646 w 396"/>
              <a:gd name="T3" fmla="*/ 0 h 54"/>
              <a:gd name="T4" fmla="*/ 2147483646 w 396"/>
              <a:gd name="T5" fmla="*/ 2147483646 h 5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" h="54">
                <a:moveTo>
                  <a:pt x="0" y="48"/>
                </a:moveTo>
                <a:lnTo>
                  <a:pt x="204" y="0"/>
                </a:lnTo>
                <a:lnTo>
                  <a:pt x="396" y="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Footer Placeholder 3">
            <a:extLst>
              <a:ext uri="{FF2B5EF4-FFF2-40B4-BE49-F238E27FC236}">
                <a16:creationId xmlns:a16="http://schemas.microsoft.com/office/drawing/2014/main" id="{DA3F50EB-9C4D-40EF-881B-DD3760D4CCA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5171" name="Slide Number Placeholder 4">
            <a:extLst>
              <a:ext uri="{FF2B5EF4-FFF2-40B4-BE49-F238E27FC236}">
                <a16:creationId xmlns:a16="http://schemas.microsoft.com/office/drawing/2014/main" id="{9EB2E372-4552-4B2C-9851-C5E06EF51F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3BECF12E-BAEB-463A-8A70-C7518754121B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5172" name="Rectangle 13">
            <a:extLst>
              <a:ext uri="{FF2B5EF4-FFF2-40B4-BE49-F238E27FC236}">
                <a16:creationId xmlns:a16="http://schemas.microsoft.com/office/drawing/2014/main" id="{371B20B1-E9A3-46EE-AF6E-B7367EB47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4311134"/>
            <a:ext cx="2057400" cy="369332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5173" name="Rectangle 10">
            <a:extLst>
              <a:ext uri="{FF2B5EF4-FFF2-40B4-BE49-F238E27FC236}">
                <a16:creationId xmlns:a16="http://schemas.microsoft.com/office/drawing/2014/main" id="{125A2BCF-C764-4C6F-B4BB-BA59E1CC22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1948934"/>
            <a:ext cx="1752600" cy="369332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5174" name="Rectangle 2">
            <a:extLst>
              <a:ext uri="{FF2B5EF4-FFF2-40B4-BE49-F238E27FC236}">
                <a16:creationId xmlns:a16="http://schemas.microsoft.com/office/drawing/2014/main" id="{3FE56791-3CFD-4BBA-A347-398C4DC60A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27852" y="509588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Interpretation of the Intercept,  b</a:t>
            </a:r>
            <a:r>
              <a:rPr lang="en-US" altLang="en-US" baseline="-25000" dirty="0"/>
              <a:t>0</a:t>
            </a:r>
          </a:p>
        </p:txBody>
      </p:sp>
      <p:sp>
        <p:nvSpPr>
          <p:cNvPr id="135175" name="Rectangle 3">
            <a:extLst>
              <a:ext uri="{FF2B5EF4-FFF2-40B4-BE49-F238E27FC236}">
                <a16:creationId xmlns:a16="http://schemas.microsoft.com/office/drawing/2014/main" id="{206769C5-E362-493F-B79F-3489400DB8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2667001"/>
            <a:ext cx="8077200" cy="3248025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/>
              <a:t>b</a:t>
            </a:r>
            <a:r>
              <a:rPr lang="en-US" altLang="en-US" baseline="-25000"/>
              <a:t>0</a:t>
            </a:r>
            <a:r>
              <a:rPr lang="en-US" altLang="en-US"/>
              <a:t> is the estimated average value of Y when the value of X is zero (if x = 0 is in the range of observed x values)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>
                <a:solidFill>
                  <a:schemeClr val="folHlink"/>
                </a:solidFill>
              </a:rPr>
              <a:t>Here, no houses had 0 square feet, so b</a:t>
            </a:r>
            <a:r>
              <a:rPr lang="en-US" altLang="en-US" baseline="-25000">
                <a:solidFill>
                  <a:schemeClr val="folHlink"/>
                </a:solidFill>
              </a:rPr>
              <a:t>0</a:t>
            </a:r>
            <a:r>
              <a:rPr lang="en-US" altLang="en-US">
                <a:solidFill>
                  <a:schemeClr val="folHlink"/>
                </a:solidFill>
              </a:rPr>
              <a:t> = 98.24833 just indicates that, for houses within the range of sizes observed, $98,248.33 is the portion of the house price not explained by square feet</a:t>
            </a:r>
            <a:endParaRPr lang="en-US" altLang="en-US"/>
          </a:p>
        </p:txBody>
      </p:sp>
      <p:graphicFrame>
        <p:nvGraphicFramePr>
          <p:cNvPr id="135176" name="Object 8">
            <a:extLst>
              <a:ext uri="{FF2B5EF4-FFF2-40B4-BE49-F238E27FC236}">
                <a16:creationId xmlns:a16="http://schemas.microsoft.com/office/drawing/2014/main" id="{7E60F72B-6309-441D-97E8-48BE0032BA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57400" y="1905000"/>
          <a:ext cx="80010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" name="Equation" r:id="rId3" imgW="3200400" imgH="203200" progId="Equation.3">
                  <p:embed/>
                </p:oleObj>
              </mc:Choice>
              <mc:Fallback>
                <p:oleObj name="Equation" r:id="rId3" imgW="3200400" imgH="203200" progId="Equation.3">
                  <p:embed/>
                  <p:pic>
                    <p:nvPicPr>
                      <p:cNvPr id="135176" name="Object 8">
                        <a:extLst>
                          <a:ext uri="{FF2B5EF4-FFF2-40B4-BE49-F238E27FC236}">
                            <a16:creationId xmlns:a16="http://schemas.microsoft.com/office/drawing/2014/main" id="{7E60F72B-6309-441D-97E8-48BE0032BA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905000"/>
                        <a:ext cx="8001000" cy="509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5177" name="Freeform 9">
            <a:extLst>
              <a:ext uri="{FF2B5EF4-FFF2-40B4-BE49-F238E27FC236}">
                <a16:creationId xmlns:a16="http://schemas.microsoft.com/office/drawing/2014/main" id="{D18A24D9-DFAC-4A3A-B700-39A57C4DCB58}"/>
              </a:ext>
            </a:extLst>
          </p:cNvPr>
          <p:cNvSpPr>
            <a:spLocks/>
          </p:cNvSpPr>
          <p:nvPr/>
        </p:nvSpPr>
        <p:spPr bwMode="auto">
          <a:xfrm>
            <a:off x="2743200" y="1828801"/>
            <a:ext cx="628650" cy="85725"/>
          </a:xfrm>
          <a:custGeom>
            <a:avLst/>
            <a:gdLst>
              <a:gd name="T0" fmla="*/ 0 w 396"/>
              <a:gd name="T1" fmla="*/ 2147483646 h 54"/>
              <a:gd name="T2" fmla="*/ 2147483646 w 396"/>
              <a:gd name="T3" fmla="*/ 0 h 54"/>
              <a:gd name="T4" fmla="*/ 2147483646 w 396"/>
              <a:gd name="T5" fmla="*/ 2147483646 h 5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" h="54">
                <a:moveTo>
                  <a:pt x="0" y="48"/>
                </a:moveTo>
                <a:lnTo>
                  <a:pt x="204" y="0"/>
                </a:lnTo>
                <a:lnTo>
                  <a:pt x="396" y="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178" name="Rectangle 12">
            <a:extLst>
              <a:ext uri="{FF2B5EF4-FFF2-40B4-BE49-F238E27FC236}">
                <a16:creationId xmlns:a16="http://schemas.microsoft.com/office/drawing/2014/main" id="{2324F86A-E401-4C64-B659-2257F7F4A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1735" y="1948934"/>
            <a:ext cx="184731" cy="369332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5179" name="Picture 14">
            <a:extLst>
              <a:ext uri="{FF2B5EF4-FFF2-40B4-BE49-F238E27FC236}">
                <a16:creationId xmlns:a16="http://schemas.microsoft.com/office/drawing/2014/main" id="{EBDF7E8C-E2BD-4D04-BA23-F857C858F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5562600"/>
            <a:ext cx="12954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Footer Placeholder 3">
            <a:extLst>
              <a:ext uri="{FF2B5EF4-FFF2-40B4-BE49-F238E27FC236}">
                <a16:creationId xmlns:a16="http://schemas.microsoft.com/office/drawing/2014/main" id="{3F000580-F62B-4E3A-B206-95643DDA5F7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6195" name="Slide Number Placeholder 4">
            <a:extLst>
              <a:ext uri="{FF2B5EF4-FFF2-40B4-BE49-F238E27FC236}">
                <a16:creationId xmlns:a16="http://schemas.microsoft.com/office/drawing/2014/main" id="{DE2BA61C-97A1-4C4B-9112-DA01BE1F70B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B68E5C85-50C7-47F2-B425-2CC845A7684F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6196" name="Rectangle 9">
            <a:extLst>
              <a:ext uri="{FF2B5EF4-FFF2-40B4-BE49-F238E27FC236}">
                <a16:creationId xmlns:a16="http://schemas.microsoft.com/office/drawing/2014/main" id="{71797519-B410-409E-9F20-A678DF368A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1948934"/>
            <a:ext cx="1524000" cy="369332"/>
          </a:xfrm>
          <a:prstGeom prst="rect">
            <a:avLst/>
          </a:prstGeom>
          <a:solidFill>
            <a:srgbClr val="CCFF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6197" name="Rectangle 10">
            <a:extLst>
              <a:ext uri="{FF2B5EF4-FFF2-40B4-BE49-F238E27FC236}">
                <a16:creationId xmlns:a16="http://schemas.microsoft.com/office/drawing/2014/main" id="{31F56862-0CEF-4BAA-8A40-012041205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4615934"/>
            <a:ext cx="1676400" cy="369332"/>
          </a:xfrm>
          <a:prstGeom prst="rect">
            <a:avLst/>
          </a:prstGeom>
          <a:solidFill>
            <a:srgbClr val="CCFFFF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6198" name="Rectangle 3">
            <a:extLst>
              <a:ext uri="{FF2B5EF4-FFF2-40B4-BE49-F238E27FC236}">
                <a16:creationId xmlns:a16="http://schemas.microsoft.com/office/drawing/2014/main" id="{900CC0AB-580C-43B8-B800-0127061B87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6678" y="534986"/>
            <a:ext cx="9313725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Interpretation of the Slope Coefficient,  b</a:t>
            </a:r>
            <a:r>
              <a:rPr lang="en-US" altLang="en-US" baseline="-25000" dirty="0"/>
              <a:t>1</a:t>
            </a:r>
          </a:p>
        </p:txBody>
      </p:sp>
      <p:sp>
        <p:nvSpPr>
          <p:cNvPr id="136199" name="Rectangle 4">
            <a:extLst>
              <a:ext uri="{FF2B5EF4-FFF2-40B4-BE49-F238E27FC236}">
                <a16:creationId xmlns:a16="http://schemas.microsoft.com/office/drawing/2014/main" id="{99821F1D-F657-49E1-AABD-17E9AFFE9A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2743201"/>
            <a:ext cx="8077200" cy="3046413"/>
          </a:xfrm>
          <a:noFill/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 sz="3200"/>
              <a:t>b</a:t>
            </a:r>
            <a:r>
              <a:rPr lang="en-US" altLang="en-US" sz="3200" baseline="-25000"/>
              <a:t>1</a:t>
            </a:r>
            <a:r>
              <a:rPr lang="en-US" altLang="en-US" sz="3200"/>
              <a:t> measures the estimated change in the average value of Y as a result of a one-unit change in X</a:t>
            </a:r>
          </a:p>
          <a:p>
            <a:pPr lvl="1"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altLang="en-US">
                <a:solidFill>
                  <a:schemeClr val="folHlink"/>
                </a:solidFill>
              </a:rPr>
              <a:t>Here, b</a:t>
            </a:r>
            <a:r>
              <a:rPr lang="en-US" altLang="en-US" baseline="-25000">
                <a:solidFill>
                  <a:schemeClr val="folHlink"/>
                </a:solidFill>
              </a:rPr>
              <a:t>1</a:t>
            </a:r>
            <a:r>
              <a:rPr lang="en-US" altLang="en-US">
                <a:solidFill>
                  <a:schemeClr val="folHlink"/>
                </a:solidFill>
              </a:rPr>
              <a:t> = .10977 tells us that the average value of a house increases by .10977($1000) = $109.77, on average, for each additional one square foot of size</a:t>
            </a:r>
          </a:p>
        </p:txBody>
      </p:sp>
      <p:graphicFrame>
        <p:nvGraphicFramePr>
          <p:cNvPr id="136200" name="Object 6">
            <a:extLst>
              <a:ext uri="{FF2B5EF4-FFF2-40B4-BE49-F238E27FC236}">
                <a16:creationId xmlns:a16="http://schemas.microsoft.com/office/drawing/2014/main" id="{0803D54F-523C-469F-8E6C-BE9F12C7B19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57400" y="1905000"/>
          <a:ext cx="80010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8" name="Equation" r:id="rId3" imgW="3200400" imgH="203200" progId="Equation.3">
                  <p:embed/>
                </p:oleObj>
              </mc:Choice>
              <mc:Fallback>
                <p:oleObj name="Equation" r:id="rId3" imgW="3200400" imgH="203200" progId="Equation.3">
                  <p:embed/>
                  <p:pic>
                    <p:nvPicPr>
                      <p:cNvPr id="136200" name="Object 6">
                        <a:extLst>
                          <a:ext uri="{FF2B5EF4-FFF2-40B4-BE49-F238E27FC236}">
                            <a16:creationId xmlns:a16="http://schemas.microsoft.com/office/drawing/2014/main" id="{0803D54F-523C-469F-8E6C-BE9F12C7B19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905000"/>
                        <a:ext cx="8001000" cy="509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CC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201" name="Freeform 7">
            <a:extLst>
              <a:ext uri="{FF2B5EF4-FFF2-40B4-BE49-F238E27FC236}">
                <a16:creationId xmlns:a16="http://schemas.microsoft.com/office/drawing/2014/main" id="{5ACAB48E-C81F-4D2F-BBFD-9A22BDA3B88C}"/>
              </a:ext>
            </a:extLst>
          </p:cNvPr>
          <p:cNvSpPr>
            <a:spLocks/>
          </p:cNvSpPr>
          <p:nvPr/>
        </p:nvSpPr>
        <p:spPr bwMode="auto">
          <a:xfrm>
            <a:off x="2743200" y="1828801"/>
            <a:ext cx="628650" cy="85725"/>
          </a:xfrm>
          <a:custGeom>
            <a:avLst/>
            <a:gdLst>
              <a:gd name="T0" fmla="*/ 0 w 396"/>
              <a:gd name="T1" fmla="*/ 2147483646 h 54"/>
              <a:gd name="T2" fmla="*/ 2147483646 w 396"/>
              <a:gd name="T3" fmla="*/ 0 h 54"/>
              <a:gd name="T4" fmla="*/ 2147483646 w 396"/>
              <a:gd name="T5" fmla="*/ 2147483646 h 54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96" h="54">
                <a:moveTo>
                  <a:pt x="0" y="48"/>
                </a:moveTo>
                <a:lnTo>
                  <a:pt x="204" y="0"/>
                </a:lnTo>
                <a:lnTo>
                  <a:pt x="396" y="54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202" name="Rectangle 8">
            <a:extLst>
              <a:ext uri="{FF2B5EF4-FFF2-40B4-BE49-F238E27FC236}">
                <a16:creationId xmlns:a16="http://schemas.microsoft.com/office/drawing/2014/main" id="{9E15D3D5-3561-4711-9899-97DEA5AEF8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1735" y="1948934"/>
            <a:ext cx="184731" cy="369332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36203" name="Picture 11">
            <a:extLst>
              <a:ext uri="{FF2B5EF4-FFF2-40B4-BE49-F238E27FC236}">
                <a16:creationId xmlns:a16="http://schemas.microsoft.com/office/drawing/2014/main" id="{8A4078D1-1463-4CCE-8055-AFD5DCC4C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5867400"/>
            <a:ext cx="12954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Footer Placeholder 3">
            <a:extLst>
              <a:ext uri="{FF2B5EF4-FFF2-40B4-BE49-F238E27FC236}">
                <a16:creationId xmlns:a16="http://schemas.microsoft.com/office/drawing/2014/main" id="{5BDE1C4C-B121-43C0-8AEF-607980B3D5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7219" name="Slide Number Placeholder 4">
            <a:extLst>
              <a:ext uri="{FF2B5EF4-FFF2-40B4-BE49-F238E27FC236}">
                <a16:creationId xmlns:a16="http://schemas.microsoft.com/office/drawing/2014/main" id="{AAEA5897-8FDB-41D6-8ECC-FA7F802BA4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26A98F1B-D1D2-407B-959C-9AB2D450B098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7220" name="Rectangle 3">
            <a:extLst>
              <a:ext uri="{FF2B5EF4-FFF2-40B4-BE49-F238E27FC236}">
                <a16:creationId xmlns:a16="http://schemas.microsoft.com/office/drawing/2014/main" id="{B0DF5AFC-746B-4EFB-BDBC-D993A8683C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600200"/>
            <a:ext cx="76962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The </a:t>
            </a:r>
            <a:r>
              <a:rPr lang="en-US" altLang="en-US" sz="2700">
                <a:solidFill>
                  <a:schemeClr val="folHlink"/>
                </a:solidFill>
              </a:rPr>
              <a:t>coefficient of determination</a:t>
            </a:r>
            <a:r>
              <a:rPr lang="en-US" altLang="en-US" sz="2700"/>
              <a:t> is the portion of the total variation in the dependent variable that is explained by variation in the independent variable</a:t>
            </a:r>
          </a:p>
          <a:p>
            <a:pPr eaLnBrk="1" hangingPunct="1"/>
            <a:endParaRPr lang="en-US" altLang="en-US" sz="1400"/>
          </a:p>
          <a:p>
            <a:pPr eaLnBrk="1" hangingPunct="1"/>
            <a:r>
              <a:rPr lang="en-US" altLang="en-US" sz="2700"/>
              <a:t>The coefficient of determination is also called </a:t>
            </a:r>
            <a:r>
              <a:rPr lang="en-US" altLang="en-US" sz="2700">
                <a:solidFill>
                  <a:schemeClr val="folHlink"/>
                </a:solidFill>
              </a:rPr>
              <a:t>R-squared</a:t>
            </a:r>
            <a:r>
              <a:rPr lang="en-US" altLang="en-US" sz="2700"/>
              <a:t> and is denoted as </a:t>
            </a:r>
            <a:r>
              <a:rPr lang="en-US" altLang="en-US" sz="2700">
                <a:solidFill>
                  <a:schemeClr val="folHlink"/>
                </a:solidFill>
              </a:rPr>
              <a:t>R</a:t>
            </a:r>
            <a:r>
              <a:rPr lang="en-US" altLang="en-US" sz="2700" baseline="30000">
                <a:solidFill>
                  <a:schemeClr val="folHlink"/>
                </a:solidFill>
              </a:rPr>
              <a:t>2</a:t>
            </a:r>
            <a:endParaRPr lang="en-US" altLang="en-US" sz="2700"/>
          </a:p>
        </p:txBody>
      </p:sp>
      <p:sp>
        <p:nvSpPr>
          <p:cNvPr id="137221" name="Rectangle 4">
            <a:extLst>
              <a:ext uri="{FF2B5EF4-FFF2-40B4-BE49-F238E27FC236}">
                <a16:creationId xmlns:a16="http://schemas.microsoft.com/office/drawing/2014/main" id="{7FAC641B-3781-4261-9E28-679FE43D25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762000"/>
            <a:ext cx="7696200" cy="762000"/>
          </a:xfrm>
          <a:noFill/>
        </p:spPr>
        <p:txBody>
          <a:bodyPr/>
          <a:lstStyle/>
          <a:p>
            <a:r>
              <a:rPr lang="en-US" altLang="en-US" dirty="0"/>
              <a:t>Coefficient of Determination, R</a:t>
            </a:r>
            <a:r>
              <a:rPr lang="en-US" altLang="en-US" baseline="30000" dirty="0"/>
              <a:t>2</a:t>
            </a:r>
          </a:p>
        </p:txBody>
      </p:sp>
      <p:graphicFrame>
        <p:nvGraphicFramePr>
          <p:cNvPr id="137222" name="Object 7">
            <a:extLst>
              <a:ext uri="{FF2B5EF4-FFF2-40B4-BE49-F238E27FC236}">
                <a16:creationId xmlns:a16="http://schemas.microsoft.com/office/drawing/2014/main" id="{89B900C8-A0C1-49DD-AC23-AE842213FF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48600" y="5105401"/>
          <a:ext cx="1981200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2" name="Equation" r:id="rId3" imgW="672808" imgH="203112" progId="Equation.3">
                  <p:embed/>
                </p:oleObj>
              </mc:Choice>
              <mc:Fallback>
                <p:oleObj name="Equation" r:id="rId3" imgW="672808" imgH="203112" progId="Equation.3">
                  <p:embed/>
                  <p:pic>
                    <p:nvPicPr>
                      <p:cNvPr id="137222" name="Object 7">
                        <a:extLst>
                          <a:ext uri="{FF2B5EF4-FFF2-40B4-BE49-F238E27FC236}">
                            <a16:creationId xmlns:a16="http://schemas.microsoft.com/office/drawing/2014/main" id="{89B900C8-A0C1-49DD-AC23-AE842213FF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8600" y="5105401"/>
                        <a:ext cx="1981200" cy="595313"/>
                      </a:xfrm>
                      <a:prstGeom prst="rect">
                        <a:avLst/>
                      </a:prstGeom>
                      <a:solidFill>
                        <a:srgbClr val="CCFFFF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23" name="Text Box 8">
            <a:extLst>
              <a:ext uri="{FF2B5EF4-FFF2-40B4-BE49-F238E27FC236}">
                <a16:creationId xmlns:a16="http://schemas.microsoft.com/office/drawing/2014/main" id="{B047546E-4FB9-4EE6-83C2-F9AA0E7FB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51816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where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Footer Placeholder 3">
            <a:extLst>
              <a:ext uri="{FF2B5EF4-FFF2-40B4-BE49-F238E27FC236}">
                <a16:creationId xmlns:a16="http://schemas.microsoft.com/office/drawing/2014/main" id="{1F268299-8998-438B-B12D-AAD67E05CA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8243" name="Slide Number Placeholder 4">
            <a:extLst>
              <a:ext uri="{FF2B5EF4-FFF2-40B4-BE49-F238E27FC236}">
                <a16:creationId xmlns:a16="http://schemas.microsoft.com/office/drawing/2014/main" id="{FD0E423F-050F-4F96-885F-774C693A47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C64C59A3-BD86-4435-9D1F-7D297D458558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8244" name="Rectangle 2">
            <a:extLst>
              <a:ext uri="{FF2B5EF4-FFF2-40B4-BE49-F238E27FC236}">
                <a16:creationId xmlns:a16="http://schemas.microsoft.com/office/drawing/2014/main" id="{2446AE65-961C-4B95-A3BA-9C916C6AC1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38400" y="1600200"/>
            <a:ext cx="7696200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 b="1">
                <a:solidFill>
                  <a:schemeClr val="folHlink"/>
                </a:solidFill>
              </a:rPr>
              <a:t>Coefficient of determination</a:t>
            </a:r>
            <a:r>
              <a:rPr lang="en-US" altLang="en-US" sz="2700">
                <a:solidFill>
                  <a:schemeClr val="folHlink"/>
                </a:solidFill>
              </a:rPr>
              <a:t> </a:t>
            </a:r>
          </a:p>
        </p:txBody>
      </p:sp>
      <p:sp>
        <p:nvSpPr>
          <p:cNvPr id="138245" name="Rectangle 3">
            <a:extLst>
              <a:ext uri="{FF2B5EF4-FFF2-40B4-BE49-F238E27FC236}">
                <a16:creationId xmlns:a16="http://schemas.microsoft.com/office/drawing/2014/main" id="{C20DB3FF-6325-426E-A28E-81ED2811F6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716220"/>
            <a:ext cx="7696200" cy="762000"/>
          </a:xfrm>
          <a:noFill/>
        </p:spPr>
        <p:txBody>
          <a:bodyPr/>
          <a:lstStyle/>
          <a:p>
            <a:r>
              <a:rPr lang="en-US" altLang="en-US" dirty="0"/>
              <a:t>Coefficient of Determination, R</a:t>
            </a:r>
            <a:r>
              <a:rPr lang="en-US" altLang="en-US" baseline="30000" dirty="0"/>
              <a:t>2</a:t>
            </a:r>
          </a:p>
        </p:txBody>
      </p:sp>
      <p:sp>
        <p:nvSpPr>
          <p:cNvPr id="138246" name="Text Box 5">
            <a:extLst>
              <a:ext uri="{FF2B5EF4-FFF2-40B4-BE49-F238E27FC236}">
                <a16:creationId xmlns:a16="http://schemas.microsoft.com/office/drawing/2014/main" id="{AB2CD5EC-CB70-42CA-8685-8606FA25E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38247" name="Rectangle 6">
            <a:extLst>
              <a:ext uri="{FF2B5EF4-FFF2-40B4-BE49-F238E27FC236}">
                <a16:creationId xmlns:a16="http://schemas.microsoft.com/office/drawing/2014/main" id="{C04E6777-A82A-431F-B0F6-B691162F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7900" y="2579688"/>
            <a:ext cx="73152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Note: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In the single independent variable case, the coefficient of determination is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where: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	R</a:t>
            </a:r>
            <a:r>
              <a:rPr kumimoji="0" lang="en-US" altLang="en-US" sz="2000" b="0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Coefficient of determination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	 	r = Simple correlation coefficient</a:t>
            </a:r>
          </a:p>
        </p:txBody>
      </p:sp>
      <p:graphicFrame>
        <p:nvGraphicFramePr>
          <p:cNvPr id="138248" name="Object 7">
            <a:extLst>
              <a:ext uri="{FF2B5EF4-FFF2-40B4-BE49-F238E27FC236}">
                <a16:creationId xmlns:a16="http://schemas.microsoft.com/office/drawing/2014/main" id="{E665AB5F-0F5A-4F0F-B755-419B30BCEE0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91100" y="3359150"/>
          <a:ext cx="1828800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6" name="Equation" r:id="rId3" imgW="495085" imgH="190417" progId="Equation.3">
                  <p:embed/>
                </p:oleObj>
              </mc:Choice>
              <mc:Fallback>
                <p:oleObj name="Equation" r:id="rId3" imgW="495085" imgH="190417" progId="Equation.3">
                  <p:embed/>
                  <p:pic>
                    <p:nvPicPr>
                      <p:cNvPr id="138248" name="Object 7">
                        <a:extLst>
                          <a:ext uri="{FF2B5EF4-FFF2-40B4-BE49-F238E27FC236}">
                            <a16:creationId xmlns:a16="http://schemas.microsoft.com/office/drawing/2014/main" id="{E665AB5F-0F5A-4F0F-B755-419B30BCEE0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1100" y="3359150"/>
                        <a:ext cx="1828800" cy="706438"/>
                      </a:xfrm>
                      <a:prstGeom prst="rect">
                        <a:avLst/>
                      </a:prstGeom>
                      <a:solidFill>
                        <a:srgbClr val="FF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Footer Placeholder 3">
            <a:extLst>
              <a:ext uri="{FF2B5EF4-FFF2-40B4-BE49-F238E27FC236}">
                <a16:creationId xmlns:a16="http://schemas.microsoft.com/office/drawing/2014/main" id="{93AC2265-0EF2-46AB-830C-85342EACFE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39267" name="Slide Number Placeholder 4">
            <a:extLst>
              <a:ext uri="{FF2B5EF4-FFF2-40B4-BE49-F238E27FC236}">
                <a16:creationId xmlns:a16="http://schemas.microsoft.com/office/drawing/2014/main" id="{2E5EC503-87E9-42F3-992B-EBD4605469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F3B8CC0C-40BA-4030-AAE8-897293D350DD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68" name="Text Box 3">
            <a:extLst>
              <a:ext uri="{FF2B5EF4-FFF2-40B4-BE49-F238E27FC236}">
                <a16:creationId xmlns:a16="http://schemas.microsoft.com/office/drawing/2014/main" id="{1A7DB9BF-D09F-45FC-8DCA-3419424EC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8488" y="5992813"/>
            <a:ext cx="1211262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  <a:r>
              <a:rPr kumimoji="0" lang="en-US" altLang="en-US" sz="2400" b="1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+1</a:t>
            </a:r>
          </a:p>
        </p:txBody>
      </p:sp>
      <p:sp>
        <p:nvSpPr>
          <p:cNvPr id="139269" name="Rectangle 4">
            <a:extLst>
              <a:ext uri="{FF2B5EF4-FFF2-40B4-BE49-F238E27FC236}">
                <a16:creationId xmlns:a16="http://schemas.microsoft.com/office/drawing/2014/main" id="{8C85F007-6772-4586-82C8-4414DC69AB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55047" y="728663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Examples of Approximate R</a:t>
            </a:r>
            <a:r>
              <a:rPr lang="en-US" altLang="en-US" baseline="30000" dirty="0"/>
              <a:t>2</a:t>
            </a:r>
            <a:r>
              <a:rPr lang="en-US" altLang="en-US" dirty="0"/>
              <a:t>  Values</a:t>
            </a:r>
          </a:p>
        </p:txBody>
      </p:sp>
      <p:sp>
        <p:nvSpPr>
          <p:cNvPr id="139270" name="Line 5">
            <a:extLst>
              <a:ext uri="{FF2B5EF4-FFF2-40B4-BE49-F238E27FC236}">
                <a16:creationId xmlns:a16="http://schemas.microsoft.com/office/drawing/2014/main" id="{871443B1-0BDE-4A33-9FD1-3DB56D8E873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55863" y="2295525"/>
            <a:ext cx="0" cy="1524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271" name="Line 6">
            <a:extLst>
              <a:ext uri="{FF2B5EF4-FFF2-40B4-BE49-F238E27FC236}">
                <a16:creationId xmlns:a16="http://schemas.microsoft.com/office/drawing/2014/main" id="{22657E9A-B5FC-4810-82E9-CD9EABCC679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471739" y="2447925"/>
            <a:ext cx="2574925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272" name="Oval 7">
            <a:extLst>
              <a:ext uri="{FF2B5EF4-FFF2-40B4-BE49-F238E27FC236}">
                <a16:creationId xmlns:a16="http://schemas.microsoft.com/office/drawing/2014/main" id="{7A97E4A6-27EC-4D44-9584-85157C732612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4589463" y="31337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73" name="Oval 8">
            <a:extLst>
              <a:ext uri="{FF2B5EF4-FFF2-40B4-BE49-F238E27FC236}">
                <a16:creationId xmlns:a16="http://schemas.microsoft.com/office/drawing/2014/main" id="{95C38DE0-6B06-4CB2-A7B8-979490C356D4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979863" y="29051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74" name="Oval 9">
            <a:extLst>
              <a:ext uri="{FF2B5EF4-FFF2-40B4-BE49-F238E27FC236}">
                <a16:creationId xmlns:a16="http://schemas.microsoft.com/office/drawing/2014/main" id="{D46847FD-DBD7-4D21-8BCF-528D0A4A9E6D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522663" y="27527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75" name="Oval 10">
            <a:extLst>
              <a:ext uri="{FF2B5EF4-FFF2-40B4-BE49-F238E27FC236}">
                <a16:creationId xmlns:a16="http://schemas.microsoft.com/office/drawing/2014/main" id="{D012AFAB-E659-4289-A11B-940CC8092BBD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532063" y="23717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76" name="Oval 11">
            <a:extLst>
              <a:ext uri="{FF2B5EF4-FFF2-40B4-BE49-F238E27FC236}">
                <a16:creationId xmlns:a16="http://schemas.microsoft.com/office/drawing/2014/main" id="{51AC2FDF-DE14-4CC4-8DC2-95C911DC9085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2913063" y="25241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77" name="Oval 12">
            <a:extLst>
              <a:ext uri="{FF2B5EF4-FFF2-40B4-BE49-F238E27FC236}">
                <a16:creationId xmlns:a16="http://schemas.microsoft.com/office/drawing/2014/main" id="{E0E54A2E-2690-49AF-8EB1-1444125CAECA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3294063" y="26765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9278" name="Text Box 13">
            <a:extLst>
              <a:ext uri="{FF2B5EF4-FFF2-40B4-BE49-F238E27FC236}">
                <a16:creationId xmlns:a16="http://schemas.microsoft.com/office/drawing/2014/main" id="{5E89A283-87C5-4DE9-8F45-73ED7F581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76053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39279" name="Line 14">
            <a:extLst>
              <a:ext uri="{FF2B5EF4-FFF2-40B4-BE49-F238E27FC236}">
                <a16:creationId xmlns:a16="http://schemas.microsoft.com/office/drawing/2014/main" id="{BD2AE320-5C75-4319-AF95-942BDA8863CB}"/>
              </a:ext>
            </a:extLst>
          </p:cNvPr>
          <p:cNvSpPr>
            <a:spLocks noChangeShapeType="1"/>
          </p:cNvSpPr>
          <p:nvPr/>
        </p:nvSpPr>
        <p:spPr bwMode="auto">
          <a:xfrm>
            <a:off x="2455863" y="3819525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280" name="Oval 15">
            <a:extLst>
              <a:ext uri="{FF2B5EF4-FFF2-40B4-BE49-F238E27FC236}">
                <a16:creationId xmlns:a16="http://schemas.microsoft.com/office/drawing/2014/main" id="{D30D7ED2-BE34-401C-9BAE-C1D01A516268}"/>
              </a:ext>
            </a:extLst>
          </p:cNvPr>
          <p:cNvSpPr>
            <a:spLocks noChangeArrowheads="1"/>
          </p:cNvSpPr>
          <p:nvPr/>
        </p:nvSpPr>
        <p:spPr bwMode="auto">
          <a:xfrm rot="7282380" flipH="1">
            <a:off x="4208463" y="298132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81" name="Text Box 16">
            <a:extLst>
              <a:ext uri="{FF2B5EF4-FFF2-40B4-BE49-F238E27FC236}">
                <a16:creationId xmlns:a16="http://schemas.microsoft.com/office/drawing/2014/main" id="{54F02264-7E00-49C6-A1F2-E2B2DE091C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8051" y="358933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39282" name="Line 74">
            <a:extLst>
              <a:ext uri="{FF2B5EF4-FFF2-40B4-BE49-F238E27FC236}">
                <a16:creationId xmlns:a16="http://schemas.microsoft.com/office/drawing/2014/main" id="{9C8BA305-EA66-4C7E-8FB7-4643D96DABF8}"/>
              </a:ext>
            </a:extLst>
          </p:cNvPr>
          <p:cNvSpPr>
            <a:spLocks noChangeShapeType="1"/>
          </p:cNvSpPr>
          <p:nvPr/>
        </p:nvSpPr>
        <p:spPr bwMode="auto">
          <a:xfrm>
            <a:off x="2462213" y="44958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283" name="Line 75">
            <a:extLst>
              <a:ext uri="{FF2B5EF4-FFF2-40B4-BE49-F238E27FC236}">
                <a16:creationId xmlns:a16="http://schemas.microsoft.com/office/drawing/2014/main" id="{E209F6A9-B57A-4D84-B350-6414182B52E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14613" y="4800601"/>
            <a:ext cx="2667000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284" name="Text Box 76">
            <a:extLst>
              <a:ext uri="{FF2B5EF4-FFF2-40B4-BE49-F238E27FC236}">
                <a16:creationId xmlns:a16="http://schemas.microsoft.com/office/drawing/2014/main" id="{7A3D18C1-8C98-4020-8C6E-613A25496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1" y="42656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39285" name="Line 77">
            <a:extLst>
              <a:ext uri="{FF2B5EF4-FFF2-40B4-BE49-F238E27FC236}">
                <a16:creationId xmlns:a16="http://schemas.microsoft.com/office/drawing/2014/main" id="{F64C90E9-1E39-46F4-932E-5721F8B70FC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62213" y="5943600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286" name="Oval 78">
            <a:extLst>
              <a:ext uri="{FF2B5EF4-FFF2-40B4-BE49-F238E27FC236}">
                <a16:creationId xmlns:a16="http://schemas.microsoft.com/office/drawing/2014/main" id="{3244FAC0-795F-4BD2-A20A-A27EC1A89AA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67013" y="5334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87" name="Text Box 79">
            <a:extLst>
              <a:ext uri="{FF2B5EF4-FFF2-40B4-BE49-F238E27FC236}">
                <a16:creationId xmlns:a16="http://schemas.microsoft.com/office/drawing/2014/main" id="{B25EE1DB-C947-4F27-B4F5-8DEEE2C05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1" y="578961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39288" name="Text Box 81">
            <a:extLst>
              <a:ext uri="{FF2B5EF4-FFF2-40B4-BE49-F238E27FC236}">
                <a16:creationId xmlns:a16="http://schemas.microsoft.com/office/drawing/2014/main" id="{7181C9F3-6E61-4003-9BEF-9AD341739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1" y="3886200"/>
            <a:ext cx="1033463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  <a:r>
              <a:rPr kumimoji="0" lang="en-US" altLang="en-US" sz="2400" b="1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1</a:t>
            </a:r>
          </a:p>
        </p:txBody>
      </p:sp>
      <p:sp>
        <p:nvSpPr>
          <p:cNvPr id="139289" name="Oval 84">
            <a:extLst>
              <a:ext uri="{FF2B5EF4-FFF2-40B4-BE49-F238E27FC236}">
                <a16:creationId xmlns:a16="http://schemas.microsoft.com/office/drawing/2014/main" id="{72213FD2-F3B8-4E33-BA3B-1D41C25E4BA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071813" y="5257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90" name="Oval 85">
            <a:extLst>
              <a:ext uri="{FF2B5EF4-FFF2-40B4-BE49-F238E27FC236}">
                <a16:creationId xmlns:a16="http://schemas.microsoft.com/office/drawing/2014/main" id="{A5986224-3B0F-4C3B-8B50-6FC0A3ED530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76613" y="5181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91" name="Oval 86">
            <a:extLst>
              <a:ext uri="{FF2B5EF4-FFF2-40B4-BE49-F238E27FC236}">
                <a16:creationId xmlns:a16="http://schemas.microsoft.com/office/drawing/2014/main" id="{7A876A4F-9FE4-45D4-94D9-3214E311F74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681413" y="5105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92" name="Oval 87">
            <a:extLst>
              <a:ext uri="{FF2B5EF4-FFF2-40B4-BE49-F238E27FC236}">
                <a16:creationId xmlns:a16="http://schemas.microsoft.com/office/drawing/2014/main" id="{8BEB7EB5-9AD6-4AD9-BF5A-95D7880A0F3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38613" y="4953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93" name="Oval 88">
            <a:extLst>
              <a:ext uri="{FF2B5EF4-FFF2-40B4-BE49-F238E27FC236}">
                <a16:creationId xmlns:a16="http://schemas.microsoft.com/office/drawing/2014/main" id="{7DC3DAFB-B546-4647-B0BC-DA9F4BD9AD0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43413" y="4876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94" name="Oval 89">
            <a:extLst>
              <a:ext uri="{FF2B5EF4-FFF2-40B4-BE49-F238E27FC236}">
                <a16:creationId xmlns:a16="http://schemas.microsoft.com/office/drawing/2014/main" id="{D603D4DC-2885-44ED-8615-01FC09D1208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976813" y="4724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9295" name="Text Box 123">
            <a:extLst>
              <a:ext uri="{FF2B5EF4-FFF2-40B4-BE49-F238E27FC236}">
                <a16:creationId xmlns:a16="http://schemas.microsoft.com/office/drawing/2014/main" id="{6CA1EFB9-522F-4BDA-B189-59EFD7DDE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2286000"/>
            <a:ext cx="1033463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  <a:r>
              <a:rPr kumimoji="0" lang="en-US" altLang="en-US" sz="2400" b="1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1</a:t>
            </a:r>
          </a:p>
        </p:txBody>
      </p:sp>
      <p:sp>
        <p:nvSpPr>
          <p:cNvPr id="139296" name="Text Box 124">
            <a:extLst>
              <a:ext uri="{FF2B5EF4-FFF2-40B4-BE49-F238E27FC236}">
                <a16:creationId xmlns:a16="http://schemas.microsoft.com/office/drawing/2014/main" id="{177D9CE5-641B-4E9F-ADFD-DABB94CAD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048000"/>
            <a:ext cx="4191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Perfect linear relationship between x and y: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100% of the variation in y is explained by variation in x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Footer Placeholder 3">
            <a:extLst>
              <a:ext uri="{FF2B5EF4-FFF2-40B4-BE49-F238E27FC236}">
                <a16:creationId xmlns:a16="http://schemas.microsoft.com/office/drawing/2014/main" id="{E4C2E227-38EA-4731-97EC-B023C5F34DD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0291" name="Slide Number Placeholder 4">
            <a:extLst>
              <a:ext uri="{FF2B5EF4-FFF2-40B4-BE49-F238E27FC236}">
                <a16:creationId xmlns:a16="http://schemas.microsoft.com/office/drawing/2014/main" id="{C34E6CB5-8CA4-46EF-8DB8-A5DAC24BAA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60823F37-52F5-470B-8348-C1D9DED5B78E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292" name="Rectangle 3">
            <a:extLst>
              <a:ext uri="{FF2B5EF4-FFF2-40B4-BE49-F238E27FC236}">
                <a16:creationId xmlns:a16="http://schemas.microsoft.com/office/drawing/2014/main" id="{ADB7BB21-A358-4B07-BDD9-188B2813E3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85060" y="595658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Examples of Approximate R</a:t>
            </a:r>
            <a:r>
              <a:rPr lang="en-US" altLang="en-US" baseline="30000" dirty="0"/>
              <a:t>2</a:t>
            </a:r>
            <a:r>
              <a:rPr lang="en-US" altLang="en-US" dirty="0"/>
              <a:t>  Values</a:t>
            </a:r>
          </a:p>
        </p:txBody>
      </p:sp>
      <p:sp>
        <p:nvSpPr>
          <p:cNvPr id="140293" name="Line 16">
            <a:extLst>
              <a:ext uri="{FF2B5EF4-FFF2-40B4-BE49-F238E27FC236}">
                <a16:creationId xmlns:a16="http://schemas.microsoft.com/office/drawing/2014/main" id="{34FA4733-E9E8-4EF4-8F9C-00E9A63B061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14600" y="2362200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294" name="Line 17">
            <a:extLst>
              <a:ext uri="{FF2B5EF4-FFF2-40B4-BE49-F238E27FC236}">
                <a16:creationId xmlns:a16="http://schemas.microsoft.com/office/drawing/2014/main" id="{1A91E005-71DC-41B6-8CEF-A7866E83D10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524126" y="2506664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295" name="Oval 18">
            <a:extLst>
              <a:ext uri="{FF2B5EF4-FFF2-40B4-BE49-F238E27FC236}">
                <a16:creationId xmlns:a16="http://schemas.microsoft.com/office/drawing/2014/main" id="{67B671F4-CDD2-4FD2-A0EB-54AC7563984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00600" y="3429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296" name="Oval 19">
            <a:extLst>
              <a:ext uri="{FF2B5EF4-FFF2-40B4-BE49-F238E27FC236}">
                <a16:creationId xmlns:a16="http://schemas.microsoft.com/office/drawing/2014/main" id="{5589A36B-D931-4C9F-955E-173953227FA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565650" y="3116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297" name="Oval 20">
            <a:extLst>
              <a:ext uri="{FF2B5EF4-FFF2-40B4-BE49-F238E27FC236}">
                <a16:creationId xmlns:a16="http://schemas.microsoft.com/office/drawing/2014/main" id="{7305ABDA-3446-4DFC-9D27-EC6E797CE1A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36850" y="2125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298" name="Oval 21">
            <a:extLst>
              <a:ext uri="{FF2B5EF4-FFF2-40B4-BE49-F238E27FC236}">
                <a16:creationId xmlns:a16="http://schemas.microsoft.com/office/drawing/2014/main" id="{2E76641E-F8AA-4842-8B6E-D35F7CDD379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094038" y="2506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299" name="Oval 22">
            <a:extLst>
              <a:ext uri="{FF2B5EF4-FFF2-40B4-BE49-F238E27FC236}">
                <a16:creationId xmlns:a16="http://schemas.microsoft.com/office/drawing/2014/main" id="{14866AE0-D6A7-40CC-8AB4-D5821773E91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260850" y="3344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0" name="Oval 23">
            <a:extLst>
              <a:ext uri="{FF2B5EF4-FFF2-40B4-BE49-F238E27FC236}">
                <a16:creationId xmlns:a16="http://schemas.microsoft.com/office/drawing/2014/main" id="{F65C0A19-69E5-4A06-8E33-613CA772EF5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584450" y="28114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1" name="Oval 24">
            <a:extLst>
              <a:ext uri="{FF2B5EF4-FFF2-40B4-BE49-F238E27FC236}">
                <a16:creationId xmlns:a16="http://schemas.microsoft.com/office/drawing/2014/main" id="{5C549B47-D4AC-477D-A254-2F2A2680C93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56038" y="3268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2" name="Oval 25">
            <a:extLst>
              <a:ext uri="{FF2B5EF4-FFF2-40B4-BE49-F238E27FC236}">
                <a16:creationId xmlns:a16="http://schemas.microsoft.com/office/drawing/2014/main" id="{89F444D1-AD86-466D-AC3A-8669A09B39B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22860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3" name="Oval 26">
            <a:extLst>
              <a:ext uri="{FF2B5EF4-FFF2-40B4-BE49-F238E27FC236}">
                <a16:creationId xmlns:a16="http://schemas.microsoft.com/office/drawing/2014/main" id="{C44BA1AB-32EB-42F0-8ACD-A9AFC5F94F59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148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4" name="Oval 27">
            <a:extLst>
              <a:ext uri="{FF2B5EF4-FFF2-40B4-BE49-F238E27FC236}">
                <a16:creationId xmlns:a16="http://schemas.microsoft.com/office/drawing/2014/main" id="{A0F0E265-87F3-4154-8532-CFF145DFCA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572000" y="2743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5" name="Oval 28">
            <a:extLst>
              <a:ext uri="{FF2B5EF4-FFF2-40B4-BE49-F238E27FC236}">
                <a16:creationId xmlns:a16="http://schemas.microsoft.com/office/drawing/2014/main" id="{E9A23AEB-6C8D-4E06-93D7-3EC78AF1B76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941638" y="2963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6" name="Oval 29">
            <a:extLst>
              <a:ext uri="{FF2B5EF4-FFF2-40B4-BE49-F238E27FC236}">
                <a16:creationId xmlns:a16="http://schemas.microsoft.com/office/drawing/2014/main" id="{D50F6865-4986-4B6A-AB55-3448E9143C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338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0307" name="Oval 30">
            <a:extLst>
              <a:ext uri="{FF2B5EF4-FFF2-40B4-BE49-F238E27FC236}">
                <a16:creationId xmlns:a16="http://schemas.microsoft.com/office/drawing/2014/main" id="{3D98FC96-506C-4305-895D-4843E2EB2D4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6600" y="28956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8" name="Oval 31">
            <a:extLst>
              <a:ext uri="{FF2B5EF4-FFF2-40B4-BE49-F238E27FC236}">
                <a16:creationId xmlns:a16="http://schemas.microsoft.com/office/drawing/2014/main" id="{A7E1CAFA-F93B-4FF2-A203-03E768ADBEB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03638" y="2963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09" name="Text Box 33">
            <a:extLst>
              <a:ext uri="{FF2B5EF4-FFF2-40B4-BE49-F238E27FC236}">
                <a16:creationId xmlns:a16="http://schemas.microsoft.com/office/drawing/2014/main" id="{AD940F16-9166-4083-ACA8-AA8E6F049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2038" y="1743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40310" name="Line 34">
            <a:extLst>
              <a:ext uri="{FF2B5EF4-FFF2-40B4-BE49-F238E27FC236}">
                <a16:creationId xmlns:a16="http://schemas.microsoft.com/office/drawing/2014/main" id="{D99CC28C-1A46-43DA-B4B0-C02F2D82F657}"/>
              </a:ext>
            </a:extLst>
          </p:cNvPr>
          <p:cNvSpPr>
            <a:spLocks noChangeShapeType="1"/>
          </p:cNvSpPr>
          <p:nvPr/>
        </p:nvSpPr>
        <p:spPr bwMode="auto">
          <a:xfrm>
            <a:off x="2514600" y="3810000"/>
            <a:ext cx="236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311" name="Text Box 35">
            <a:extLst>
              <a:ext uri="{FF2B5EF4-FFF2-40B4-BE49-F238E27FC236}">
                <a16:creationId xmlns:a16="http://schemas.microsoft.com/office/drawing/2014/main" id="{CAAB7CD9-CBDA-45F6-880A-3167AD00A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1" y="365760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40312" name="Line 67">
            <a:extLst>
              <a:ext uri="{FF2B5EF4-FFF2-40B4-BE49-F238E27FC236}">
                <a16:creationId xmlns:a16="http://schemas.microsoft.com/office/drawing/2014/main" id="{4B330E55-C7FA-475B-A085-E8EA15F493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508250" y="4640263"/>
            <a:ext cx="0" cy="1447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313" name="Line 68">
            <a:extLst>
              <a:ext uri="{FF2B5EF4-FFF2-40B4-BE49-F238E27FC236}">
                <a16:creationId xmlns:a16="http://schemas.microsoft.com/office/drawing/2014/main" id="{099FC7C9-94D8-48DA-9A48-9A0378DAEE9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24126" y="4792664"/>
            <a:ext cx="2574925" cy="873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314" name="Oval 69">
            <a:extLst>
              <a:ext uri="{FF2B5EF4-FFF2-40B4-BE49-F238E27FC236}">
                <a16:creationId xmlns:a16="http://schemas.microsoft.com/office/drawing/2014/main" id="{128D3F3F-0356-4EAB-A0C6-D00AA5A068C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36850" y="5707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15" name="Oval 70">
            <a:extLst>
              <a:ext uri="{FF2B5EF4-FFF2-40B4-BE49-F238E27FC236}">
                <a16:creationId xmlns:a16="http://schemas.microsoft.com/office/drawing/2014/main" id="{88C7E891-C640-4762-841F-B3D05B77FC6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736850" y="5402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16" name="Oval 71">
            <a:extLst>
              <a:ext uri="{FF2B5EF4-FFF2-40B4-BE49-F238E27FC236}">
                <a16:creationId xmlns:a16="http://schemas.microsoft.com/office/drawing/2014/main" id="{4691713B-A23D-4D27-8B44-5B5F8DCDF87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89450" y="4411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17" name="Oval 72">
            <a:extLst>
              <a:ext uri="{FF2B5EF4-FFF2-40B4-BE49-F238E27FC236}">
                <a16:creationId xmlns:a16="http://schemas.microsoft.com/office/drawing/2014/main" id="{B43B7844-E5BA-4B53-A8B0-93FE1B57038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641850" y="4792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18" name="Oval 73">
            <a:extLst>
              <a:ext uri="{FF2B5EF4-FFF2-40B4-BE49-F238E27FC236}">
                <a16:creationId xmlns:a16="http://schemas.microsoft.com/office/drawing/2014/main" id="{21390316-E146-422F-9ED0-A78818109E8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194050" y="5630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19" name="Oval 74">
            <a:extLst>
              <a:ext uri="{FF2B5EF4-FFF2-40B4-BE49-F238E27FC236}">
                <a16:creationId xmlns:a16="http://schemas.microsoft.com/office/drawing/2014/main" id="{014B47D0-F190-4498-8308-11DC5681B94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89450" y="5021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0" name="Oval 75">
            <a:extLst>
              <a:ext uri="{FF2B5EF4-FFF2-40B4-BE49-F238E27FC236}">
                <a16:creationId xmlns:a16="http://schemas.microsoft.com/office/drawing/2014/main" id="{4F942F60-3A98-45FF-9841-801A7F4D87F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2250" y="5630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1" name="Oval 76">
            <a:extLst>
              <a:ext uri="{FF2B5EF4-FFF2-40B4-BE49-F238E27FC236}">
                <a16:creationId xmlns:a16="http://schemas.microsoft.com/office/drawing/2014/main" id="{4BEB7AA9-238B-4668-A17F-928D11F072F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08450" y="4411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2" name="Oval 77">
            <a:extLst>
              <a:ext uri="{FF2B5EF4-FFF2-40B4-BE49-F238E27FC236}">
                <a16:creationId xmlns:a16="http://schemas.microsoft.com/office/drawing/2014/main" id="{BDD27448-DA26-486D-A74E-7465EC9A6F1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75050" y="4564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3" name="Oval 78">
            <a:extLst>
              <a:ext uri="{FF2B5EF4-FFF2-40B4-BE49-F238E27FC236}">
                <a16:creationId xmlns:a16="http://schemas.microsoft.com/office/drawing/2014/main" id="{67AF2A17-F535-48A9-A364-CADBDE8BCD0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660650" y="5021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4" name="Oval 79">
            <a:extLst>
              <a:ext uri="{FF2B5EF4-FFF2-40B4-BE49-F238E27FC236}">
                <a16:creationId xmlns:a16="http://schemas.microsoft.com/office/drawing/2014/main" id="{B8E13EAB-7B60-4610-A384-ACD72501AE5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89250" y="4640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5" name="Oval 80">
            <a:extLst>
              <a:ext uri="{FF2B5EF4-FFF2-40B4-BE49-F238E27FC236}">
                <a16:creationId xmlns:a16="http://schemas.microsoft.com/office/drawing/2014/main" id="{167A8DC5-73D3-49AF-9E22-D68E2647D2D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70250" y="5208588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0326" name="Oval 81">
            <a:extLst>
              <a:ext uri="{FF2B5EF4-FFF2-40B4-BE49-F238E27FC236}">
                <a16:creationId xmlns:a16="http://schemas.microsoft.com/office/drawing/2014/main" id="{A1BD97C2-6E97-42D6-882C-8960DCF9A32B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08450" y="5173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7" name="Oval 82">
            <a:extLst>
              <a:ext uri="{FF2B5EF4-FFF2-40B4-BE49-F238E27FC236}">
                <a16:creationId xmlns:a16="http://schemas.microsoft.com/office/drawing/2014/main" id="{32B873C4-6912-4833-B1DA-B183CDF5B3BF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727450" y="5326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8" name="Oval 83">
            <a:extLst>
              <a:ext uri="{FF2B5EF4-FFF2-40B4-BE49-F238E27FC236}">
                <a16:creationId xmlns:a16="http://schemas.microsoft.com/office/drawing/2014/main" id="{FA0EC8FF-2F37-4C58-94C2-731588C4F27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75050" y="57832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29" name="Text Box 84">
            <a:extLst>
              <a:ext uri="{FF2B5EF4-FFF2-40B4-BE49-F238E27FC236}">
                <a16:creationId xmlns:a16="http://schemas.microsoft.com/office/drawing/2014/main" id="{920A597C-F078-4E9E-8072-D1993A7CF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9638" y="43338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40330" name="Line 85">
            <a:extLst>
              <a:ext uri="{FF2B5EF4-FFF2-40B4-BE49-F238E27FC236}">
                <a16:creationId xmlns:a16="http://schemas.microsoft.com/office/drawing/2014/main" id="{E32EE08F-78E8-4D4A-BC32-A7266C26BE13}"/>
              </a:ext>
            </a:extLst>
          </p:cNvPr>
          <p:cNvSpPr>
            <a:spLocks noChangeShapeType="1"/>
          </p:cNvSpPr>
          <p:nvPr/>
        </p:nvSpPr>
        <p:spPr bwMode="auto">
          <a:xfrm>
            <a:off x="2508250" y="6088063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331" name="Oval 86">
            <a:extLst>
              <a:ext uri="{FF2B5EF4-FFF2-40B4-BE49-F238E27FC236}">
                <a16:creationId xmlns:a16="http://schemas.microsoft.com/office/drawing/2014/main" id="{6CAA4CED-1737-49A4-9E8D-C39B75C877CA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870450" y="5249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32" name="Text Box 87">
            <a:extLst>
              <a:ext uri="{FF2B5EF4-FFF2-40B4-BE49-F238E27FC236}">
                <a16:creationId xmlns:a16="http://schemas.microsoft.com/office/drawing/2014/main" id="{F791BDDA-E26D-48AD-8E09-7884E3225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0438" y="5934075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40333" name="Oval 88">
            <a:extLst>
              <a:ext uri="{FF2B5EF4-FFF2-40B4-BE49-F238E27FC236}">
                <a16:creationId xmlns:a16="http://schemas.microsoft.com/office/drawing/2014/main" id="{BC73F69A-94B5-4B04-8200-9E47110608D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032250" y="4868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34" name="Oval 89">
            <a:extLst>
              <a:ext uri="{FF2B5EF4-FFF2-40B4-BE49-F238E27FC236}">
                <a16:creationId xmlns:a16="http://schemas.microsoft.com/office/drawing/2014/main" id="{DA0CA2D4-8D50-42A4-802A-6D58F235738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79850" y="45640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35" name="Oval 90">
            <a:extLst>
              <a:ext uri="{FF2B5EF4-FFF2-40B4-BE49-F238E27FC236}">
                <a16:creationId xmlns:a16="http://schemas.microsoft.com/office/drawing/2014/main" id="{27498F80-0D7E-48EB-A250-C1E3BCF1004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46450" y="48688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36" name="Oval 92">
            <a:extLst>
              <a:ext uri="{FF2B5EF4-FFF2-40B4-BE49-F238E27FC236}">
                <a16:creationId xmlns:a16="http://schemas.microsoft.com/office/drawing/2014/main" id="{6BF24452-57CB-4C9C-9D0D-AA39474FC923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60838" y="2887663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37" name="Oval 93">
            <a:extLst>
              <a:ext uri="{FF2B5EF4-FFF2-40B4-BE49-F238E27FC236}">
                <a16:creationId xmlns:a16="http://schemas.microsoft.com/office/drawing/2014/main" id="{05AAA726-37B5-4004-9CB8-4409FF23D4F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25908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38" name="Oval 94">
            <a:extLst>
              <a:ext uri="{FF2B5EF4-FFF2-40B4-BE49-F238E27FC236}">
                <a16:creationId xmlns:a16="http://schemas.microsoft.com/office/drawing/2014/main" id="{938C82EB-176C-420C-AE70-37E622E3C9D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124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39" name="Text Box 95">
            <a:extLst>
              <a:ext uri="{FF2B5EF4-FFF2-40B4-BE49-F238E27FC236}">
                <a16:creationId xmlns:a16="http://schemas.microsoft.com/office/drawing/2014/main" id="{CB96E610-698F-4AEE-97C0-3DEF3CC519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2286000"/>
            <a:ext cx="1549400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&lt; R</a:t>
            </a:r>
            <a:r>
              <a:rPr kumimoji="0" lang="en-US" altLang="en-US" sz="2400" b="1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&lt; 1</a:t>
            </a:r>
          </a:p>
        </p:txBody>
      </p:sp>
      <p:sp>
        <p:nvSpPr>
          <p:cNvPr id="140340" name="Text Box 96">
            <a:extLst>
              <a:ext uri="{FF2B5EF4-FFF2-40B4-BE49-F238E27FC236}">
                <a16:creationId xmlns:a16="http://schemas.microsoft.com/office/drawing/2014/main" id="{8F529EE6-CE8D-4A34-B8E4-E68C5620D8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048000"/>
            <a:ext cx="4191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Weaker linear relationship between x and y: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Some but not all of the variation in y is explained by variation in x</a:t>
            </a:r>
          </a:p>
        </p:txBody>
      </p:sp>
      <p:sp>
        <p:nvSpPr>
          <p:cNvPr id="140341" name="Oval 97">
            <a:extLst>
              <a:ext uri="{FF2B5EF4-FFF2-40B4-BE49-F238E27FC236}">
                <a16:creationId xmlns:a16="http://schemas.microsoft.com/office/drawing/2014/main" id="{37DF16A7-BAEA-40CC-BC69-30DDF699F241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572000" y="54102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0342" name="Text Box 98">
            <a:extLst>
              <a:ext uri="{FF2B5EF4-FFF2-40B4-BE49-F238E27FC236}">
                <a16:creationId xmlns:a16="http://schemas.microsoft.com/office/drawing/2014/main" id="{B1A7FABF-364D-4F4F-9C6A-B36EAD155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Footer Placeholder 3">
            <a:extLst>
              <a:ext uri="{FF2B5EF4-FFF2-40B4-BE49-F238E27FC236}">
                <a16:creationId xmlns:a16="http://schemas.microsoft.com/office/drawing/2014/main" id="{EDDF53DE-C534-43E0-B380-C94DE290C5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1315" name="Slide Number Placeholder 4">
            <a:extLst>
              <a:ext uri="{FF2B5EF4-FFF2-40B4-BE49-F238E27FC236}">
                <a16:creationId xmlns:a16="http://schemas.microsoft.com/office/drawing/2014/main" id="{2E0C62C5-0B95-4BC0-8E10-C6623BA7AA4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14-</a:t>
            </a:r>
            <a:fld id="{8C80EBF6-7DDB-47B1-8FAC-54335F46C998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16" name="Rectangle 2">
            <a:extLst>
              <a:ext uri="{FF2B5EF4-FFF2-40B4-BE49-F238E27FC236}">
                <a16:creationId xmlns:a16="http://schemas.microsoft.com/office/drawing/2014/main" id="{A4A8A33A-5CB8-4792-B869-FCE777D99C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38400" y="593522"/>
            <a:ext cx="7793038" cy="9906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Examples of Approximate R</a:t>
            </a:r>
            <a:r>
              <a:rPr lang="en-US" altLang="en-US" baseline="30000" dirty="0"/>
              <a:t>2</a:t>
            </a:r>
            <a:r>
              <a:rPr lang="en-US" altLang="en-US" dirty="0"/>
              <a:t>  Values</a:t>
            </a:r>
          </a:p>
        </p:txBody>
      </p:sp>
      <p:sp>
        <p:nvSpPr>
          <p:cNvPr id="141317" name="Text Box 49">
            <a:extLst>
              <a:ext uri="{FF2B5EF4-FFF2-40B4-BE49-F238E27FC236}">
                <a16:creationId xmlns:a16="http://schemas.microsoft.com/office/drawing/2014/main" id="{6260CCFF-277B-407E-AE46-C5AD4D708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2286000"/>
            <a:ext cx="1033463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  <a:r>
              <a:rPr kumimoji="0" lang="en-US" altLang="en-US" sz="2400" b="1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0</a:t>
            </a:r>
          </a:p>
        </p:txBody>
      </p:sp>
      <p:sp>
        <p:nvSpPr>
          <p:cNvPr id="141318" name="Text Box 50">
            <a:extLst>
              <a:ext uri="{FF2B5EF4-FFF2-40B4-BE49-F238E27FC236}">
                <a16:creationId xmlns:a16="http://schemas.microsoft.com/office/drawing/2014/main" id="{89D6DECC-D3AD-4A73-B754-A81ABD9F0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3048000"/>
            <a:ext cx="41910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 linear relationship between x and y: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value of Y does not depend on x.  (None of the variation in y is explained by variation in x)</a:t>
            </a:r>
          </a:p>
        </p:txBody>
      </p:sp>
      <p:sp>
        <p:nvSpPr>
          <p:cNvPr id="141319" name="Line 52">
            <a:extLst>
              <a:ext uri="{FF2B5EF4-FFF2-40B4-BE49-F238E27FC236}">
                <a16:creationId xmlns:a16="http://schemas.microsoft.com/office/drawing/2014/main" id="{84A61CA4-CBF8-4278-A7F1-11E97D88471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14588" y="2936875"/>
            <a:ext cx="0" cy="1600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320" name="Oval 53">
            <a:extLst>
              <a:ext uri="{FF2B5EF4-FFF2-40B4-BE49-F238E27FC236}">
                <a16:creationId xmlns:a16="http://schemas.microsoft.com/office/drawing/2014/main" id="{C6828A40-5B07-4082-B644-764156EC4ED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667000" y="36988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1" name="Oval 54">
            <a:extLst>
              <a:ext uri="{FF2B5EF4-FFF2-40B4-BE49-F238E27FC236}">
                <a16:creationId xmlns:a16="http://schemas.microsoft.com/office/drawing/2014/main" id="{F8E99B31-C803-47EB-B73E-0657EBFF1CC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495800" y="33178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2" name="Oval 55">
            <a:extLst>
              <a:ext uri="{FF2B5EF4-FFF2-40B4-BE49-F238E27FC236}">
                <a16:creationId xmlns:a16="http://schemas.microsoft.com/office/drawing/2014/main" id="{F42705E1-EF1D-439E-9950-157431C6E04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191000" y="34702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3" name="Oval 56">
            <a:extLst>
              <a:ext uri="{FF2B5EF4-FFF2-40B4-BE49-F238E27FC236}">
                <a16:creationId xmlns:a16="http://schemas.microsoft.com/office/drawing/2014/main" id="{EA0C9B5F-4A3D-46D3-B90C-863F9AA8DE32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10000" y="37750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4" name="Oval 57">
            <a:extLst>
              <a:ext uri="{FF2B5EF4-FFF2-40B4-BE49-F238E27FC236}">
                <a16:creationId xmlns:a16="http://schemas.microsoft.com/office/drawing/2014/main" id="{A1EA833E-03A7-41E4-A4A9-AB299B5A0C20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886200" y="31654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5" name="Oval 58">
            <a:extLst>
              <a:ext uri="{FF2B5EF4-FFF2-40B4-BE49-F238E27FC236}">
                <a16:creationId xmlns:a16="http://schemas.microsoft.com/office/drawing/2014/main" id="{CDE7FB09-F318-43EA-972F-A5451BC6F7C4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429000" y="31654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6" name="Oval 59">
            <a:extLst>
              <a:ext uri="{FF2B5EF4-FFF2-40B4-BE49-F238E27FC236}">
                <a16:creationId xmlns:a16="http://schemas.microsoft.com/office/drawing/2014/main" id="{C027C285-F6F6-4894-8B84-D7ACF4D74D2C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590800" y="32416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7" name="Oval 60">
            <a:extLst>
              <a:ext uri="{FF2B5EF4-FFF2-40B4-BE49-F238E27FC236}">
                <a16:creationId xmlns:a16="http://schemas.microsoft.com/office/drawing/2014/main" id="{95302C07-4F90-4C36-B3EE-2A058E48E70E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2895600" y="33940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28" name="Oval 61">
            <a:extLst>
              <a:ext uri="{FF2B5EF4-FFF2-40B4-BE49-F238E27FC236}">
                <a16:creationId xmlns:a16="http://schemas.microsoft.com/office/drawing/2014/main" id="{7A24654A-7D0B-4913-BEA4-22CDC17FA775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200400" y="3581400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1329" name="Oval 62">
            <a:extLst>
              <a:ext uri="{FF2B5EF4-FFF2-40B4-BE49-F238E27FC236}">
                <a16:creationId xmlns:a16="http://schemas.microsoft.com/office/drawing/2014/main" id="{6D47C984-000F-4BDA-899E-D289E3E82E88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581400" y="35464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30" name="Oval 63">
            <a:extLst>
              <a:ext uri="{FF2B5EF4-FFF2-40B4-BE49-F238E27FC236}">
                <a16:creationId xmlns:a16="http://schemas.microsoft.com/office/drawing/2014/main" id="{4EFBA5F3-F3BF-4F34-9B00-B990D62B1466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3352800" y="38512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31" name="Text Box 64">
            <a:extLst>
              <a:ext uri="{FF2B5EF4-FFF2-40B4-BE49-F238E27FC236}">
                <a16:creationId xmlns:a16="http://schemas.microsoft.com/office/drawing/2014/main" id="{B2B58845-58EE-4075-BB03-5A2C72187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413" y="2554288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</a:t>
            </a:r>
          </a:p>
        </p:txBody>
      </p:sp>
      <p:sp>
        <p:nvSpPr>
          <p:cNvPr id="141332" name="Line 65">
            <a:extLst>
              <a:ext uri="{FF2B5EF4-FFF2-40B4-BE49-F238E27FC236}">
                <a16:creationId xmlns:a16="http://schemas.microsoft.com/office/drawing/2014/main" id="{E1FB0F73-34FD-4999-9D80-06BF4FDB5F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438400" y="4537075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333" name="Oval 66">
            <a:extLst>
              <a:ext uri="{FF2B5EF4-FFF2-40B4-BE49-F238E27FC236}">
                <a16:creationId xmlns:a16="http://schemas.microsoft.com/office/drawing/2014/main" id="{72DDA625-BFB9-49F5-971E-C61371EED377}"/>
              </a:ext>
            </a:extLst>
          </p:cNvPr>
          <p:cNvSpPr>
            <a:spLocks noChangeArrowheads="1"/>
          </p:cNvSpPr>
          <p:nvPr/>
        </p:nvSpPr>
        <p:spPr bwMode="auto">
          <a:xfrm rot="14317620">
            <a:off x="4319588" y="3698875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1334" name="Text Box 67">
            <a:extLst>
              <a:ext uri="{FF2B5EF4-FFF2-40B4-BE49-F238E27FC236}">
                <a16:creationId xmlns:a16="http://schemas.microsoft.com/office/drawing/2014/main" id="{37A63B9C-DC4A-44A3-955D-916A3C357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1" y="4459288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41335" name="Line 68">
            <a:extLst>
              <a:ext uri="{FF2B5EF4-FFF2-40B4-BE49-F238E27FC236}">
                <a16:creationId xmlns:a16="http://schemas.microsoft.com/office/drawing/2014/main" id="{57069425-0799-40BB-B833-84BE36A6CE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490788" y="3622675"/>
            <a:ext cx="2286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336" name="Text Box 69">
            <a:extLst>
              <a:ext uri="{FF2B5EF4-FFF2-40B4-BE49-F238E27FC236}">
                <a16:creationId xmlns:a16="http://schemas.microsoft.com/office/drawing/2014/main" id="{748CECE7-C5AE-4047-A171-DEC0FBC4EB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8013" y="4613275"/>
            <a:ext cx="1033462" cy="457200"/>
          </a:xfrm>
          <a:prstGeom prst="rect">
            <a:avLst/>
          </a:prstGeom>
          <a:solidFill>
            <a:srgbClr val="CC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</a:t>
            </a:r>
            <a:r>
              <a:rPr kumimoji="0" lang="en-US" altLang="en-US" sz="2400" b="1" i="0" u="none" strike="noStrike" kern="1200" cap="none" spc="0" normalizeH="0" baseline="30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0</a:t>
            </a:r>
          </a:p>
        </p:txBody>
      </p:sp>
      <p:sp>
        <p:nvSpPr>
          <p:cNvPr id="141337" name="Text Box 70">
            <a:extLst>
              <a:ext uri="{FF2B5EF4-FFF2-40B4-BE49-F238E27FC236}">
                <a16:creationId xmlns:a16="http://schemas.microsoft.com/office/drawing/2014/main" id="{B3961AD6-DEDF-469A-A084-697C4FC73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2115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15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Multiple Regression Analysis </a:t>
            </a:r>
            <a:b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Model Building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6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305040"/>
      </p:ext>
    </p:extLst>
  </p:cSld>
  <p:clrMapOvr>
    <a:masterClrMapping/>
  </p:clrMapOvr>
  <p:transition spd="slow">
    <p:comb/>
  </p:transition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Footer Placeholder 3">
            <a:extLst>
              <a:ext uri="{FF2B5EF4-FFF2-40B4-BE49-F238E27FC236}">
                <a16:creationId xmlns:a16="http://schemas.microsoft.com/office/drawing/2014/main" id="{83829C4D-0847-47DC-8849-C4DD108B886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3363" name="Slide Number Placeholder 4">
            <a:extLst>
              <a:ext uri="{FF2B5EF4-FFF2-40B4-BE49-F238E27FC236}">
                <a16:creationId xmlns:a16="http://schemas.microsoft.com/office/drawing/2014/main" id="{9C765963-01AE-4791-9C38-CF6EBD5153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FECFBC97-C769-4565-9B55-AE66C92DC0C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3364" name="Rectangle 6">
            <a:extLst>
              <a:ext uri="{FF2B5EF4-FFF2-40B4-BE49-F238E27FC236}">
                <a16:creationId xmlns:a16="http://schemas.microsoft.com/office/drawing/2014/main" id="{E3E6D728-FD7A-41E6-AF0C-CFD4D4CDFE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04282" y="676275"/>
            <a:ext cx="7793037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The Multiple Regression Model</a:t>
            </a:r>
          </a:p>
        </p:txBody>
      </p:sp>
      <p:sp>
        <p:nvSpPr>
          <p:cNvPr id="143365" name="Rectangle 7">
            <a:extLst>
              <a:ext uri="{FF2B5EF4-FFF2-40B4-BE49-F238E27FC236}">
                <a16:creationId xmlns:a16="http://schemas.microsoft.com/office/drawing/2014/main" id="{95C84354-C71A-46F7-8DCE-A76CE5B0A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00201"/>
            <a:ext cx="8077200" cy="796885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Idea: Examine the linear relationship between </a:t>
            </a:r>
          </a:p>
          <a:p>
            <a:pPr marL="0" marR="0" lvl="0" indent="0" algn="ctr" defTabSz="914400" rtl="0" eaLnBrk="1" fontAlgn="auto" latinLnBrk="0" hangingPunct="1">
              <a:lnSpc>
                <a:spcPct val="3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dependent (y) &amp; 2 or more independent variables (x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)</a:t>
            </a:r>
          </a:p>
        </p:txBody>
      </p:sp>
      <p:sp>
        <p:nvSpPr>
          <p:cNvPr id="143366" name="Line 8">
            <a:extLst>
              <a:ext uri="{FF2B5EF4-FFF2-40B4-BE49-F238E27FC236}">
                <a16:creationId xmlns:a16="http://schemas.microsoft.com/office/drawing/2014/main" id="{7D18CD32-EC8E-416E-B283-2599F0814CCE}"/>
              </a:ext>
            </a:extLst>
          </p:cNvPr>
          <p:cNvSpPr>
            <a:spLocks noChangeShapeType="1"/>
          </p:cNvSpPr>
          <p:nvPr/>
        </p:nvSpPr>
        <p:spPr bwMode="auto">
          <a:xfrm>
            <a:off x="3570288" y="3200400"/>
            <a:ext cx="762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67" name="Line 9">
            <a:extLst>
              <a:ext uri="{FF2B5EF4-FFF2-40B4-BE49-F238E27FC236}">
                <a16:creationId xmlns:a16="http://schemas.microsoft.com/office/drawing/2014/main" id="{5222402C-EEAC-445F-8979-E4D6BC15B15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65688" y="3200400"/>
            <a:ext cx="6858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68" name="Line 10">
            <a:extLst>
              <a:ext uri="{FF2B5EF4-FFF2-40B4-BE49-F238E27FC236}">
                <a16:creationId xmlns:a16="http://schemas.microsoft.com/office/drawing/2014/main" id="{3BDAA2D8-CB78-4CCB-8BDB-D52440F8824E}"/>
              </a:ext>
            </a:extLst>
          </p:cNvPr>
          <p:cNvSpPr>
            <a:spLocks noChangeShapeType="1"/>
          </p:cNvSpPr>
          <p:nvPr/>
        </p:nvSpPr>
        <p:spPr bwMode="auto">
          <a:xfrm>
            <a:off x="5932488" y="3200400"/>
            <a:ext cx="1524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69" name="Line 11">
            <a:extLst>
              <a:ext uri="{FF2B5EF4-FFF2-40B4-BE49-F238E27FC236}">
                <a16:creationId xmlns:a16="http://schemas.microsoft.com/office/drawing/2014/main" id="{FA012322-7BF2-483A-A72D-3D1B55054747}"/>
              </a:ext>
            </a:extLst>
          </p:cNvPr>
          <p:cNvSpPr>
            <a:spLocks noChangeShapeType="1"/>
          </p:cNvSpPr>
          <p:nvPr/>
        </p:nvSpPr>
        <p:spPr bwMode="auto">
          <a:xfrm>
            <a:off x="7151688" y="3200400"/>
            <a:ext cx="1295400" cy="228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70" name="Line 13">
            <a:extLst>
              <a:ext uri="{FF2B5EF4-FFF2-40B4-BE49-F238E27FC236}">
                <a16:creationId xmlns:a16="http://schemas.microsoft.com/office/drawing/2014/main" id="{5CAD33A1-4052-446A-BF3F-ED8A1DCEA17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24200" y="5562600"/>
            <a:ext cx="152400" cy="3810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71" name="Line 15">
            <a:extLst>
              <a:ext uri="{FF2B5EF4-FFF2-40B4-BE49-F238E27FC236}">
                <a16:creationId xmlns:a16="http://schemas.microsoft.com/office/drawing/2014/main" id="{20597E7D-A617-47B8-82C3-35342A64494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05400" y="5334000"/>
            <a:ext cx="1524000" cy="609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72" name="Line 16">
            <a:extLst>
              <a:ext uri="{FF2B5EF4-FFF2-40B4-BE49-F238E27FC236}">
                <a16:creationId xmlns:a16="http://schemas.microsoft.com/office/drawing/2014/main" id="{46E2AFDE-AF70-49EA-80FC-434A84F69A9C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5334000"/>
            <a:ext cx="838200" cy="609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73" name="Line 17">
            <a:extLst>
              <a:ext uri="{FF2B5EF4-FFF2-40B4-BE49-F238E27FC236}">
                <a16:creationId xmlns:a16="http://schemas.microsoft.com/office/drawing/2014/main" id="{43876290-037D-44CD-A56C-2EEE4C3A26E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477000" y="5334000"/>
            <a:ext cx="609600" cy="6096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74" name="Line 18">
            <a:extLst>
              <a:ext uri="{FF2B5EF4-FFF2-40B4-BE49-F238E27FC236}">
                <a16:creationId xmlns:a16="http://schemas.microsoft.com/office/drawing/2014/main" id="{DC4E2825-871F-4A60-937A-6A8301554BE1}"/>
              </a:ext>
            </a:extLst>
          </p:cNvPr>
          <p:cNvSpPr>
            <a:spLocks noChangeShapeType="1"/>
          </p:cNvSpPr>
          <p:nvPr/>
        </p:nvSpPr>
        <p:spPr bwMode="auto">
          <a:xfrm>
            <a:off x="9818688" y="3200400"/>
            <a:ext cx="76200" cy="3048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43375" name="Object 22">
            <a:extLst>
              <a:ext uri="{FF2B5EF4-FFF2-40B4-BE49-F238E27FC236}">
                <a16:creationId xmlns:a16="http://schemas.microsoft.com/office/drawing/2014/main" id="{19C8C5F4-31B2-4225-9CD4-FF51BFA261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1" y="3276601"/>
          <a:ext cx="765492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0" name="Equation" r:id="rId3" imgW="2209800" imgH="228600" progId="Equation.3">
                  <p:embed/>
                </p:oleObj>
              </mc:Choice>
              <mc:Fallback>
                <p:oleObj name="Equation" r:id="rId3" imgW="2209800" imgH="228600" progId="Equation.3">
                  <p:embed/>
                  <p:pic>
                    <p:nvPicPr>
                      <p:cNvPr id="143375" name="Object 22">
                        <a:extLst>
                          <a:ext uri="{FF2B5EF4-FFF2-40B4-BE49-F238E27FC236}">
                            <a16:creationId xmlns:a16="http://schemas.microsoft.com/office/drawing/2014/main" id="{19C8C5F4-31B2-4225-9CD4-FF51BFA261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1" y="3276601"/>
                        <a:ext cx="7654925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76" name="Object 23">
            <a:extLst>
              <a:ext uri="{FF2B5EF4-FFF2-40B4-BE49-F238E27FC236}">
                <a16:creationId xmlns:a16="http://schemas.microsoft.com/office/drawing/2014/main" id="{515EF77A-846E-4390-B8AC-B1FD1C1932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89239" y="5791200"/>
          <a:ext cx="7223125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1" name="Equation" r:id="rId5" imgW="1968500" imgH="228600" progId="Equation.3">
                  <p:embed/>
                </p:oleObj>
              </mc:Choice>
              <mc:Fallback>
                <p:oleObj name="Equation" r:id="rId5" imgW="1968500" imgH="228600" progId="Equation.3">
                  <p:embed/>
                  <p:pic>
                    <p:nvPicPr>
                      <p:cNvPr id="143376" name="Object 23">
                        <a:extLst>
                          <a:ext uri="{FF2B5EF4-FFF2-40B4-BE49-F238E27FC236}">
                            <a16:creationId xmlns:a16="http://schemas.microsoft.com/office/drawing/2014/main" id="{515EF77A-846E-4390-B8AC-B1FD1C1932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9239" y="5791200"/>
                        <a:ext cx="7223125" cy="839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77" name="Rectangle 24">
            <a:extLst>
              <a:ext uri="{FF2B5EF4-FFF2-40B4-BE49-F238E27FC236}">
                <a16:creationId xmlns:a16="http://schemas.microsoft.com/office/drawing/2014/main" id="{25C303AF-1C83-46EB-8BBE-B53517B1B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2438400"/>
            <a:ext cx="2667000" cy="393700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 model:</a:t>
            </a:r>
          </a:p>
        </p:txBody>
      </p:sp>
      <p:sp>
        <p:nvSpPr>
          <p:cNvPr id="143378" name="Rectangle 3">
            <a:extLst>
              <a:ext uri="{FF2B5EF4-FFF2-40B4-BE49-F238E27FC236}">
                <a16:creationId xmlns:a16="http://schemas.microsoft.com/office/drawing/2014/main" id="{6C060198-B739-48B8-A798-F125AD5C63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895601"/>
            <a:ext cx="1219200" cy="333375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Y-intercept</a:t>
            </a:r>
          </a:p>
        </p:txBody>
      </p:sp>
      <p:sp>
        <p:nvSpPr>
          <p:cNvPr id="143379" name="Rectangle 4">
            <a:extLst>
              <a:ext uri="{FF2B5EF4-FFF2-40B4-BE49-F238E27FC236}">
                <a16:creationId xmlns:a16="http://schemas.microsoft.com/office/drawing/2014/main" id="{8DA8D774-6313-4943-B498-7F5E9EE00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5289" y="2895601"/>
            <a:ext cx="1817687" cy="333375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Population slopes</a:t>
            </a:r>
          </a:p>
        </p:txBody>
      </p:sp>
      <p:sp>
        <p:nvSpPr>
          <p:cNvPr id="143380" name="Rectangle 5">
            <a:extLst>
              <a:ext uri="{FF2B5EF4-FFF2-40B4-BE49-F238E27FC236}">
                <a16:creationId xmlns:a16="http://schemas.microsoft.com/office/drawing/2014/main" id="{B629C417-0BE4-4B67-B169-F73C5676D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4288" y="2895601"/>
            <a:ext cx="1535112" cy="333375"/>
          </a:xfrm>
          <a:prstGeom prst="rect">
            <a:avLst/>
          </a:prstGeom>
          <a:solidFill>
            <a:srgbClr val="FFD5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Random Error</a:t>
            </a:r>
          </a:p>
        </p:txBody>
      </p:sp>
      <p:sp>
        <p:nvSpPr>
          <p:cNvPr id="143381" name="Line 27">
            <a:extLst>
              <a:ext uri="{FF2B5EF4-FFF2-40B4-BE49-F238E27FC236}">
                <a16:creationId xmlns:a16="http://schemas.microsoft.com/office/drawing/2014/main" id="{5FC4F6BE-D9CD-4CE1-91A0-1ECD4B2DF24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8600" y="5410200"/>
            <a:ext cx="609600" cy="53340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382" name="Rectangle 12">
            <a:extLst>
              <a:ext uri="{FF2B5EF4-FFF2-40B4-BE49-F238E27FC236}">
                <a16:creationId xmlns:a16="http://schemas.microsoft.com/office/drawing/2014/main" id="{8EC8E69E-D790-4600-866B-ADDBF5FD5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876800"/>
            <a:ext cx="1447800" cy="733534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Estimated </a:t>
            </a:r>
          </a:p>
          <a:p>
            <a:pPr marL="0" marR="0" lvl="0" indent="0" algn="l" defTabSz="914400" rtl="0" eaLnBrk="1" fontAlgn="auto" latinLnBrk="0" hangingPunct="1">
              <a:lnSpc>
                <a:spcPct val="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(or predicted) </a:t>
            </a:r>
          </a:p>
          <a:p>
            <a:pPr marL="0" marR="0" lvl="0" indent="0" algn="l" defTabSz="914400" rtl="0" eaLnBrk="1" fontAlgn="auto" latinLnBrk="0" hangingPunct="1">
              <a:lnSpc>
                <a:spcPct val="3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value of y</a:t>
            </a:r>
          </a:p>
        </p:txBody>
      </p:sp>
      <p:sp>
        <p:nvSpPr>
          <p:cNvPr id="143383" name="Rectangle 14">
            <a:extLst>
              <a:ext uri="{FF2B5EF4-FFF2-40B4-BE49-F238E27FC236}">
                <a16:creationId xmlns:a16="http://schemas.microsoft.com/office/drawing/2014/main" id="{118568E9-A013-494D-A5B9-E5D06E723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5029201"/>
            <a:ext cx="2743200" cy="333375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Estimated slope coefficients</a:t>
            </a:r>
          </a:p>
        </p:txBody>
      </p:sp>
      <p:sp>
        <p:nvSpPr>
          <p:cNvPr id="143384" name="Rectangle 25">
            <a:extLst>
              <a:ext uri="{FF2B5EF4-FFF2-40B4-BE49-F238E27FC236}">
                <a16:creationId xmlns:a16="http://schemas.microsoft.com/office/drawing/2014/main" id="{6D96A6A0-BA7C-4D84-8A32-9B54C0225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4419600"/>
            <a:ext cx="4800600" cy="3937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Estimated multiple regression model:</a:t>
            </a:r>
          </a:p>
        </p:txBody>
      </p:sp>
      <p:sp>
        <p:nvSpPr>
          <p:cNvPr id="143385" name="Rectangle 26">
            <a:extLst>
              <a:ext uri="{FF2B5EF4-FFF2-40B4-BE49-F238E27FC236}">
                <a16:creationId xmlns:a16="http://schemas.microsoft.com/office/drawing/2014/main" id="{B968793D-9332-459A-B146-9F2704F251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4953001"/>
            <a:ext cx="1143000" cy="542713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Estimated</a:t>
            </a:r>
          </a:p>
          <a:p>
            <a:pPr marL="0" marR="0" lvl="0" indent="0" algn="l" defTabSz="914400" rtl="0" eaLnBrk="1" fontAlgn="auto" latinLnBrk="0" hangingPunct="1">
              <a:lnSpc>
                <a:spcPct val="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intercept</a:t>
            </a:r>
          </a:p>
        </p:txBody>
      </p:sp>
      <p:sp>
        <p:nvSpPr>
          <p:cNvPr id="143386" name="Line 28">
            <a:extLst>
              <a:ext uri="{FF2B5EF4-FFF2-40B4-BE49-F238E27FC236}">
                <a16:creationId xmlns:a16="http://schemas.microsoft.com/office/drawing/2014/main" id="{8E3CCB2E-01D4-419E-BDF1-65C3BE2420FF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4267200"/>
            <a:ext cx="88392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Footer Placeholder 3">
            <a:extLst>
              <a:ext uri="{FF2B5EF4-FFF2-40B4-BE49-F238E27FC236}">
                <a16:creationId xmlns:a16="http://schemas.microsoft.com/office/drawing/2014/main" id="{17649D94-AFB3-4267-8D11-89EC50A3E58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4387" name="Slide Number Placeholder 4">
            <a:extLst>
              <a:ext uri="{FF2B5EF4-FFF2-40B4-BE49-F238E27FC236}">
                <a16:creationId xmlns:a16="http://schemas.microsoft.com/office/drawing/2014/main" id="{F6F55F1E-563A-4023-AEBA-AE05491533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B65B26A0-F92C-4442-9601-0BD5CC10A9B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4388" name="Rectangle 2">
            <a:extLst>
              <a:ext uri="{FF2B5EF4-FFF2-40B4-BE49-F238E27FC236}">
                <a16:creationId xmlns:a16="http://schemas.microsoft.com/office/drawing/2014/main" id="{93235CAC-2E65-42C9-85F6-C12056AC1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Correlation Matrix</a:t>
            </a:r>
          </a:p>
        </p:txBody>
      </p:sp>
      <p:sp>
        <p:nvSpPr>
          <p:cNvPr id="144389" name="Rectangle 3">
            <a:extLst>
              <a:ext uri="{FF2B5EF4-FFF2-40B4-BE49-F238E27FC236}">
                <a16:creationId xmlns:a16="http://schemas.microsoft.com/office/drawing/2014/main" id="{26CD9D96-DB66-4F56-9183-4C9FABDE35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752600"/>
            <a:ext cx="80772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Correlation between the dependent variable and selected independent variables can be found using Excel:</a:t>
            </a:r>
          </a:p>
          <a:p>
            <a:pPr lvl="1" eaLnBrk="1" hangingPunct="1"/>
            <a:r>
              <a:rPr lang="en-US" altLang="en-US" sz="2300"/>
              <a:t>Formula Tab:  Data Analysis / Correlation</a:t>
            </a:r>
          </a:p>
          <a:p>
            <a:pPr lvl="1" eaLnBrk="1" hangingPunct="1"/>
            <a:endParaRPr lang="en-US" altLang="en-US" sz="2300"/>
          </a:p>
          <a:p>
            <a:pPr eaLnBrk="1" hangingPunct="1"/>
            <a:r>
              <a:rPr lang="en-US" altLang="en-US" sz="2700"/>
              <a:t>Can check for statistical significance of correlation with a t test</a:t>
            </a:r>
          </a:p>
          <a:p>
            <a:pPr eaLnBrk="1" hangingPunct="1"/>
            <a:endParaRPr lang="en-US" altLang="en-US" sz="2700"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Footer Placeholder 3">
            <a:extLst>
              <a:ext uri="{FF2B5EF4-FFF2-40B4-BE49-F238E27FC236}">
                <a16:creationId xmlns:a16="http://schemas.microsoft.com/office/drawing/2014/main" id="{BE102A16-B938-44EC-808A-09D7BF4AA45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5411" name="Slide Number Placeholder 4">
            <a:extLst>
              <a:ext uri="{FF2B5EF4-FFF2-40B4-BE49-F238E27FC236}">
                <a16:creationId xmlns:a16="http://schemas.microsoft.com/office/drawing/2014/main" id="{4951E5E6-AD54-4A37-B139-2BDEB842EA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830A132C-3B49-4CF7-87FD-4502317D04D2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5412" name="Rectangle 2">
            <a:extLst>
              <a:ext uri="{FF2B5EF4-FFF2-40B4-BE49-F238E27FC236}">
                <a16:creationId xmlns:a16="http://schemas.microsoft.com/office/drawing/2014/main" id="{2BBAAA53-6CCC-4EB3-AC2E-B703ADFFCA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Example</a:t>
            </a:r>
          </a:p>
        </p:txBody>
      </p:sp>
      <p:sp>
        <p:nvSpPr>
          <p:cNvPr id="145413" name="Rectangle 3">
            <a:extLst>
              <a:ext uri="{FF2B5EF4-FFF2-40B4-BE49-F238E27FC236}">
                <a16:creationId xmlns:a16="http://schemas.microsoft.com/office/drawing/2014/main" id="{1837719E-4137-439B-965F-2C88BD5ED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1676400"/>
            <a:ext cx="7772400" cy="4114800"/>
          </a:xfrm>
        </p:spPr>
        <p:txBody>
          <a:bodyPr/>
          <a:lstStyle/>
          <a:p>
            <a:pPr eaLnBrk="1" hangingPunct="1"/>
            <a:r>
              <a:rPr lang="en-US" altLang="en-US" sz="2700"/>
              <a:t>A distributor of frozen desert pies wants to evaluate factors thought to influence demand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1400"/>
          </a:p>
          <a:p>
            <a:pPr lvl="1" eaLnBrk="1" hangingPunct="1"/>
            <a:r>
              <a:rPr lang="en-US" altLang="en-US" sz="2300">
                <a:solidFill>
                  <a:schemeClr val="folHlink"/>
                </a:solidFill>
              </a:rPr>
              <a:t>Dependent variable:       Pie sales (units per week)</a:t>
            </a:r>
          </a:p>
          <a:p>
            <a:pPr lvl="1" eaLnBrk="1" hangingPunct="1"/>
            <a:r>
              <a:rPr lang="en-US" altLang="en-US" sz="2300">
                <a:solidFill>
                  <a:srgbClr val="008000"/>
                </a:solidFill>
              </a:rPr>
              <a:t>Independent variables:   </a:t>
            </a:r>
            <a:r>
              <a:rPr lang="en-US" altLang="en-US">
                <a:solidFill>
                  <a:srgbClr val="008000"/>
                </a:solidFill>
              </a:rPr>
              <a:t>Price (in $)</a:t>
            </a: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en-US">
                <a:solidFill>
                  <a:srgbClr val="008000"/>
                </a:solidFill>
              </a:rPr>
              <a:t>				     </a:t>
            </a:r>
            <a:r>
              <a:rPr lang="en-US" altLang="en-US" sz="1600">
                <a:solidFill>
                  <a:srgbClr val="008000"/>
                </a:solidFill>
              </a:rPr>
              <a:t> </a:t>
            </a:r>
            <a:r>
              <a:rPr lang="en-US" altLang="en-US">
                <a:solidFill>
                  <a:srgbClr val="008000"/>
                </a:solidFill>
              </a:rPr>
              <a:t>Advertising ($100’s)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700"/>
              <a:t>Data are collected for 15 weeks</a:t>
            </a:r>
          </a:p>
        </p:txBody>
      </p:sp>
      <p:pic>
        <p:nvPicPr>
          <p:cNvPr id="145414" name="Picture 4">
            <a:extLst>
              <a:ext uri="{FF2B5EF4-FFF2-40B4-BE49-F238E27FC236}">
                <a16:creationId xmlns:a16="http://schemas.microsoft.com/office/drawing/2014/main" id="{2581FCD0-AA7A-4299-8475-BB93B7565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1" y="4859339"/>
            <a:ext cx="2143125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Footer Placeholder 3">
            <a:extLst>
              <a:ext uri="{FF2B5EF4-FFF2-40B4-BE49-F238E27FC236}">
                <a16:creationId xmlns:a16="http://schemas.microsoft.com/office/drawing/2014/main" id="{6A746D54-FFDA-4178-981D-A4DEF6C6DE2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6435" name="Slide Number Placeholder 4">
            <a:extLst>
              <a:ext uri="{FF2B5EF4-FFF2-40B4-BE49-F238E27FC236}">
                <a16:creationId xmlns:a16="http://schemas.microsoft.com/office/drawing/2014/main" id="{9A329DC9-4D9C-4D75-91F5-1B4758132DA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B5554AE3-FE59-45E9-9862-B64DC6DD6A6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6436" name="Rectangle 290">
            <a:extLst>
              <a:ext uri="{FF2B5EF4-FFF2-40B4-BE49-F238E27FC236}">
                <a16:creationId xmlns:a16="http://schemas.microsoft.com/office/drawing/2014/main" id="{2932A73F-1690-4255-851E-E90DD540F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2209800"/>
            <a:ext cx="4267200" cy="1295400"/>
          </a:xfrm>
          <a:prstGeom prst="rect">
            <a:avLst/>
          </a:prstGeom>
          <a:solidFill>
            <a:srgbClr val="BEF8C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6437" name="Rectangle 2">
            <a:extLst>
              <a:ext uri="{FF2B5EF4-FFF2-40B4-BE49-F238E27FC236}">
                <a16:creationId xmlns:a16="http://schemas.microsoft.com/office/drawing/2014/main" id="{9F4283D9-6024-4A5F-B1E7-02D59C22F5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Pie Sales Model</a:t>
            </a:r>
          </a:p>
        </p:txBody>
      </p:sp>
      <p:sp>
        <p:nvSpPr>
          <p:cNvPr id="146438" name="Rectangle 3">
            <a:extLst>
              <a:ext uri="{FF2B5EF4-FFF2-40B4-BE49-F238E27FC236}">
                <a16:creationId xmlns:a16="http://schemas.microsoft.com/office/drawing/2014/main" id="{F9A0066A-BC58-4CE6-B74A-1FF30C4706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67400" y="2362200"/>
            <a:ext cx="4343400" cy="1066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Sales = b</a:t>
            </a:r>
            <a:r>
              <a:rPr lang="en-US" altLang="en-US" sz="2700" baseline="-25000"/>
              <a:t>0</a:t>
            </a:r>
            <a:r>
              <a:rPr lang="en-US" altLang="en-US" sz="2700"/>
              <a:t> + b</a:t>
            </a:r>
            <a:r>
              <a:rPr lang="en-US" altLang="en-US" sz="2700" baseline="-25000"/>
              <a:t>1</a:t>
            </a:r>
            <a:r>
              <a:rPr lang="en-US" altLang="en-US" sz="2700"/>
              <a:t> (Price)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700"/>
              <a:t>		    + b</a:t>
            </a:r>
            <a:r>
              <a:rPr lang="en-US" altLang="en-US" sz="2700" baseline="-25000"/>
              <a:t>2</a:t>
            </a:r>
            <a:r>
              <a:rPr lang="en-US" altLang="en-US" sz="2700"/>
              <a:t> (Advertising)</a:t>
            </a:r>
          </a:p>
        </p:txBody>
      </p:sp>
      <p:graphicFrame>
        <p:nvGraphicFramePr>
          <p:cNvPr id="245028" name="Group 292">
            <a:extLst>
              <a:ext uri="{FF2B5EF4-FFF2-40B4-BE49-F238E27FC236}">
                <a16:creationId xmlns:a16="http://schemas.microsoft.com/office/drawing/2014/main" id="{5D20AD50-7B5B-499E-A71D-62D0D2B1580D}"/>
              </a:ext>
            </a:extLst>
          </p:cNvPr>
          <p:cNvGraphicFramePr>
            <a:graphicFrameLocks noGrp="1"/>
          </p:cNvGraphicFramePr>
          <p:nvPr/>
        </p:nvGraphicFramePr>
        <p:xfrm>
          <a:off x="1905000" y="1447801"/>
          <a:ext cx="3505200" cy="4830888"/>
        </p:xfrm>
        <a:graphic>
          <a:graphicData uri="http://schemas.openxmlformats.org/drawingml/2006/table">
            <a:tbl>
              <a:tblPr/>
              <a:tblGrid>
                <a:gridCol w="68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0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76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($)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($100s)</a:t>
                      </a:r>
                      <a:endParaRPr kumimoji="0" lang="en-US" altLang="en-US" sz="13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8FC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6.80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6.40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7.20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7.90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5.90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7.00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14" marB="45714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46512" name="Freeform 253">
            <a:extLst>
              <a:ext uri="{FF2B5EF4-FFF2-40B4-BE49-F238E27FC236}">
                <a16:creationId xmlns:a16="http://schemas.microsoft.com/office/drawing/2014/main" id="{7CC7604B-D35A-456B-8B88-1CA9F4A50B61}"/>
              </a:ext>
            </a:extLst>
          </p:cNvPr>
          <p:cNvSpPr>
            <a:spLocks/>
          </p:cNvSpPr>
          <p:nvPr/>
        </p:nvSpPr>
        <p:spPr bwMode="auto">
          <a:xfrm>
            <a:off x="6096000" y="2282826"/>
            <a:ext cx="604838" cy="155575"/>
          </a:xfrm>
          <a:custGeom>
            <a:avLst/>
            <a:gdLst>
              <a:gd name="T0" fmla="*/ 0 w 381"/>
              <a:gd name="T1" fmla="*/ 2147483646 h 98"/>
              <a:gd name="T2" fmla="*/ 2147483646 w 381"/>
              <a:gd name="T3" fmla="*/ 0 h 98"/>
              <a:gd name="T4" fmla="*/ 2147483646 w 381"/>
              <a:gd name="T5" fmla="*/ 2147483646 h 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1" h="98">
                <a:moveTo>
                  <a:pt x="0" y="96"/>
                </a:moveTo>
                <a:lnTo>
                  <a:pt x="192" y="0"/>
                </a:lnTo>
                <a:lnTo>
                  <a:pt x="381" y="9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45029" name="Group 293">
            <a:extLst>
              <a:ext uri="{FF2B5EF4-FFF2-40B4-BE49-F238E27FC236}">
                <a16:creationId xmlns:a16="http://schemas.microsoft.com/office/drawing/2014/main" id="{4538D00C-CD87-4A35-A5F2-ADD1AB2AC137}"/>
              </a:ext>
            </a:extLst>
          </p:cNvPr>
          <p:cNvGraphicFramePr>
            <a:graphicFrameLocks noGrp="1"/>
          </p:cNvGraphicFramePr>
          <p:nvPr/>
        </p:nvGraphicFramePr>
        <p:xfrm>
          <a:off x="5867400" y="4419601"/>
          <a:ext cx="4572000" cy="1158876"/>
        </p:xfrm>
        <a:graphic>
          <a:graphicData uri="http://schemas.openxmlformats.org/drawingml/2006/table">
            <a:tbl>
              <a:tblPr/>
              <a:tblGrid>
                <a:gridCol w="1317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96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1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-0.44327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7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0.55632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0.03044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45" marB="4574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6540" name="Rectangle 283">
            <a:extLst>
              <a:ext uri="{FF2B5EF4-FFF2-40B4-BE49-F238E27FC236}">
                <a16:creationId xmlns:a16="http://schemas.microsoft.com/office/drawing/2014/main" id="{218C6F38-3946-495D-8563-F6F41F678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38862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Correlation matrix:</a:t>
            </a:r>
          </a:p>
        </p:txBody>
      </p:sp>
      <p:sp>
        <p:nvSpPr>
          <p:cNvPr id="146541" name="Rectangle 289">
            <a:extLst>
              <a:ext uri="{FF2B5EF4-FFF2-40B4-BE49-F238E27FC236}">
                <a16:creationId xmlns:a16="http://schemas.microsoft.com/office/drawing/2014/main" id="{C5CD27E5-D0EC-454B-BAED-A84D7D3A3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16002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Multiple regression model:</a:t>
            </a:r>
          </a:p>
        </p:txBody>
      </p:sp>
      <p:pic>
        <p:nvPicPr>
          <p:cNvPr id="146542" name="Picture 291">
            <a:extLst>
              <a:ext uri="{FF2B5EF4-FFF2-40B4-BE49-F238E27FC236}">
                <a16:creationId xmlns:a16="http://schemas.microsoft.com/office/drawing/2014/main" id="{E2D11FAB-92B7-4F00-BDE4-F57764D37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1" y="57150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Footer Placeholder 3">
            <a:extLst>
              <a:ext uri="{FF2B5EF4-FFF2-40B4-BE49-F238E27FC236}">
                <a16:creationId xmlns:a16="http://schemas.microsoft.com/office/drawing/2014/main" id="{7FABE64A-0A2B-488D-8E6A-1964AF8A412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7459" name="Slide Number Placeholder 4">
            <a:extLst>
              <a:ext uri="{FF2B5EF4-FFF2-40B4-BE49-F238E27FC236}">
                <a16:creationId xmlns:a16="http://schemas.microsoft.com/office/drawing/2014/main" id="{51E71162-B307-405C-86FB-7873D40CCF4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52C7DB9E-1C6F-415E-BC3E-C109CEB2993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7460" name="Rectangle 2">
            <a:extLst>
              <a:ext uri="{FF2B5EF4-FFF2-40B4-BE49-F238E27FC236}">
                <a16:creationId xmlns:a16="http://schemas.microsoft.com/office/drawing/2014/main" id="{75D52563-803E-4AC8-9A6D-A9BDC2AA0F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Pie Sales Correlation Matrix</a:t>
            </a:r>
          </a:p>
        </p:txBody>
      </p:sp>
      <p:sp>
        <p:nvSpPr>
          <p:cNvPr id="147461" name="Rectangle 3">
            <a:extLst>
              <a:ext uri="{FF2B5EF4-FFF2-40B4-BE49-F238E27FC236}">
                <a16:creationId xmlns:a16="http://schemas.microsoft.com/office/drawing/2014/main" id="{F84036FD-67CD-47BC-9E70-E439B59413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14600" y="3505200"/>
            <a:ext cx="6705600" cy="2590800"/>
          </a:xfrm>
        </p:spPr>
        <p:txBody>
          <a:bodyPr/>
          <a:lstStyle/>
          <a:p>
            <a:pPr eaLnBrk="1" hangingPunct="1"/>
            <a:r>
              <a:rPr lang="en-US" altLang="en-US" sz="2700"/>
              <a:t>Price vs. Sales :  r = -0.44327</a:t>
            </a:r>
          </a:p>
          <a:p>
            <a:pPr lvl="1" eaLnBrk="1" hangingPunct="1"/>
            <a:r>
              <a:rPr lang="en-US" altLang="en-US" sz="2300"/>
              <a:t>There is a </a:t>
            </a:r>
            <a:r>
              <a:rPr lang="en-US" altLang="en-US" sz="2300">
                <a:solidFill>
                  <a:schemeClr val="folHlink"/>
                </a:solidFill>
              </a:rPr>
              <a:t>negative</a:t>
            </a:r>
            <a:r>
              <a:rPr lang="en-US" altLang="en-US" sz="2300"/>
              <a:t> association between 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300"/>
              <a:t>   price and sales</a:t>
            </a:r>
          </a:p>
          <a:p>
            <a:pPr eaLnBrk="1" hangingPunct="1"/>
            <a:r>
              <a:rPr lang="en-US" altLang="en-US" sz="2700"/>
              <a:t>Advertising vs. Sales :  r = 0.55632</a:t>
            </a:r>
          </a:p>
          <a:p>
            <a:pPr lvl="1" eaLnBrk="1" hangingPunct="1"/>
            <a:r>
              <a:rPr lang="en-US" altLang="en-US" sz="2300"/>
              <a:t>There is a </a:t>
            </a:r>
            <a:r>
              <a:rPr lang="en-US" altLang="en-US" sz="2300">
                <a:solidFill>
                  <a:schemeClr val="folHlink"/>
                </a:solidFill>
              </a:rPr>
              <a:t>positive</a:t>
            </a:r>
            <a:r>
              <a:rPr lang="en-US" altLang="en-US" sz="2300"/>
              <a:t> association between </a:t>
            </a:r>
          </a:p>
          <a:p>
            <a:pPr lvl="1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2300"/>
              <a:t>   advertising and sales</a:t>
            </a:r>
          </a:p>
        </p:txBody>
      </p:sp>
      <p:graphicFrame>
        <p:nvGraphicFramePr>
          <p:cNvPr id="252968" name="Group 40">
            <a:extLst>
              <a:ext uri="{FF2B5EF4-FFF2-40B4-BE49-F238E27FC236}">
                <a16:creationId xmlns:a16="http://schemas.microsoft.com/office/drawing/2014/main" id="{769D354F-4A07-41C9-9CE9-36F5A0B09236}"/>
              </a:ext>
            </a:extLst>
          </p:cNvPr>
          <p:cNvGraphicFramePr>
            <a:graphicFrameLocks noGrp="1"/>
          </p:cNvGraphicFramePr>
          <p:nvPr/>
        </p:nvGraphicFramePr>
        <p:xfrm>
          <a:off x="2667000" y="1752600"/>
          <a:ext cx="7010400" cy="1524000"/>
        </p:xfrm>
        <a:graphic>
          <a:graphicData uri="http://schemas.openxmlformats.org/drawingml/2006/table">
            <a:tbl>
              <a:tblPr/>
              <a:tblGrid>
                <a:gridCol w="1998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6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27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 Sales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-0.44327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0.55632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0.03044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4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7489" name="Rectangle 36">
            <a:extLst>
              <a:ext uri="{FF2B5EF4-FFF2-40B4-BE49-F238E27FC236}">
                <a16:creationId xmlns:a16="http://schemas.microsoft.com/office/drawing/2014/main" id="{943E59BE-AD8C-4625-8202-2400F2A95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590800"/>
            <a:ext cx="1447800" cy="3048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7490" name="Rectangle 37">
            <a:extLst>
              <a:ext uri="{FF2B5EF4-FFF2-40B4-BE49-F238E27FC236}">
                <a16:creationId xmlns:a16="http://schemas.microsoft.com/office/drawing/2014/main" id="{0263DB48-721B-4FFB-93CF-EDB903D49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971800"/>
            <a:ext cx="1447800" cy="3048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47491" name="Picture 38">
            <a:extLst>
              <a:ext uri="{FF2B5EF4-FFF2-40B4-BE49-F238E27FC236}">
                <a16:creationId xmlns:a16="http://schemas.microsoft.com/office/drawing/2014/main" id="{6DAD95D2-4388-4D36-9096-5E42D0CD2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1" y="57150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Footer Placeholder 3">
            <a:extLst>
              <a:ext uri="{FF2B5EF4-FFF2-40B4-BE49-F238E27FC236}">
                <a16:creationId xmlns:a16="http://schemas.microsoft.com/office/drawing/2014/main" id="{EE726571-E929-4C14-924A-C227CE6FF1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8483" name="Slide Number Placeholder 4">
            <a:extLst>
              <a:ext uri="{FF2B5EF4-FFF2-40B4-BE49-F238E27FC236}">
                <a16:creationId xmlns:a16="http://schemas.microsoft.com/office/drawing/2014/main" id="{773D6851-3D28-4A84-A2E7-79B5300E95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80963B17-FFE3-4B35-BA5B-4748A32466C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113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8484" name="Rectangle 2">
            <a:extLst>
              <a:ext uri="{FF2B5EF4-FFF2-40B4-BE49-F238E27FC236}">
                <a16:creationId xmlns:a16="http://schemas.microsoft.com/office/drawing/2014/main" id="{64370848-C3DF-4DAC-B6B0-0F35519DE3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Multiple Regression Output</a:t>
            </a:r>
          </a:p>
        </p:txBody>
      </p:sp>
      <p:graphicFrame>
        <p:nvGraphicFramePr>
          <p:cNvPr id="254356" name="Group 404">
            <a:extLst>
              <a:ext uri="{FF2B5EF4-FFF2-40B4-BE49-F238E27FC236}">
                <a16:creationId xmlns:a16="http://schemas.microsoft.com/office/drawing/2014/main" id="{40F272F1-E1BD-435F-9D05-65AFEFDBCD1B}"/>
              </a:ext>
            </a:extLst>
          </p:cNvPr>
          <p:cNvGraphicFramePr>
            <a:graphicFrameLocks noGrp="1"/>
          </p:cNvGraphicFramePr>
          <p:nvPr/>
        </p:nvGraphicFramePr>
        <p:xfrm>
          <a:off x="1752600" y="1676401"/>
          <a:ext cx="8763000" cy="4632544"/>
        </p:xfrm>
        <a:graphic>
          <a:graphicData uri="http://schemas.openxmlformats.org/drawingml/2006/table">
            <a:tbl>
              <a:tblPr/>
              <a:tblGrid>
                <a:gridCol w="1706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83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952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0.72213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0.52148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0.44172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47.46341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  <a:r>
                        <a:rPr kumimoji="0" lang="en-US" altLang="en-US" sz="2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29460.027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14730.013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6.53861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0.01201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27033.306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2252.776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56493.333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325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2.68285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0.01993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148608" name="Picture 399">
            <a:extLst>
              <a:ext uri="{FF2B5EF4-FFF2-40B4-BE49-F238E27FC236}">
                <a16:creationId xmlns:a16="http://schemas.microsoft.com/office/drawing/2014/main" id="{CA4F591A-5E13-43E9-B612-F731FCCD0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1" y="18288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8609" name="Object 400">
            <a:extLst>
              <a:ext uri="{FF2B5EF4-FFF2-40B4-BE49-F238E27FC236}">
                <a16:creationId xmlns:a16="http://schemas.microsoft.com/office/drawing/2014/main" id="{C6C57BBA-4E58-4DB1-8A11-21044B18142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6800" y="2819400"/>
          <a:ext cx="51054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4" name="Equation" r:id="rId4" imgW="3644900" imgH="254000" progId="Equation.3">
                  <p:embed/>
                </p:oleObj>
              </mc:Choice>
              <mc:Fallback>
                <p:oleObj name="Equation" r:id="rId4" imgW="3644900" imgH="254000" progId="Equation.3">
                  <p:embed/>
                  <p:pic>
                    <p:nvPicPr>
                      <p:cNvPr id="148609" name="Object 400">
                        <a:extLst>
                          <a:ext uri="{FF2B5EF4-FFF2-40B4-BE49-F238E27FC236}">
                            <a16:creationId xmlns:a16="http://schemas.microsoft.com/office/drawing/2014/main" id="{C6C57BBA-4E58-4DB1-8A11-21044B18142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2819400"/>
                        <a:ext cx="5105400" cy="355600"/>
                      </a:xfrm>
                      <a:prstGeom prst="rect">
                        <a:avLst/>
                      </a:prstGeom>
                      <a:solidFill>
                        <a:srgbClr val="FFFFB3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8610" name="Line 401">
            <a:extLst>
              <a:ext uri="{FF2B5EF4-FFF2-40B4-BE49-F238E27FC236}">
                <a16:creationId xmlns:a16="http://schemas.microsoft.com/office/drawing/2014/main" id="{50EC9BAD-D451-4A7D-B470-3C8D6A882F8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72000" y="3200400"/>
            <a:ext cx="533400" cy="243840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Footer Placeholder 3">
            <a:extLst>
              <a:ext uri="{FF2B5EF4-FFF2-40B4-BE49-F238E27FC236}">
                <a16:creationId xmlns:a16="http://schemas.microsoft.com/office/drawing/2014/main" id="{B074FEAD-46D4-4310-B7D9-22A7BF6BDB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49507" name="Slide Number Placeholder 4">
            <a:extLst>
              <a:ext uri="{FF2B5EF4-FFF2-40B4-BE49-F238E27FC236}">
                <a16:creationId xmlns:a16="http://schemas.microsoft.com/office/drawing/2014/main" id="{F96F3BD6-C41E-4204-847D-D48B7B901E9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23B31291-1B00-4AE0-A81A-41DEAD924520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114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9508" name="Rectangle 11">
            <a:extLst>
              <a:ext uri="{FF2B5EF4-FFF2-40B4-BE49-F238E27FC236}">
                <a16:creationId xmlns:a16="http://schemas.microsoft.com/office/drawing/2014/main" id="{3083576F-05EF-4894-B528-0636277D51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3657600"/>
            <a:ext cx="2667000" cy="2590800"/>
          </a:xfrm>
          <a:prstGeom prst="rect">
            <a:avLst/>
          </a:prstGeom>
          <a:solidFill>
            <a:srgbClr val="D1FF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9509" name="Rectangle 10">
            <a:extLst>
              <a:ext uri="{FF2B5EF4-FFF2-40B4-BE49-F238E27FC236}">
                <a16:creationId xmlns:a16="http://schemas.microsoft.com/office/drawing/2014/main" id="{5E7A4518-E323-4603-B346-9326D27B9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657600"/>
            <a:ext cx="2667000" cy="2590800"/>
          </a:xfrm>
          <a:prstGeom prst="rect">
            <a:avLst/>
          </a:prstGeom>
          <a:solidFill>
            <a:srgbClr val="D1FF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9510" name="Rectangle 2">
            <a:extLst>
              <a:ext uri="{FF2B5EF4-FFF2-40B4-BE49-F238E27FC236}">
                <a16:creationId xmlns:a16="http://schemas.microsoft.com/office/drawing/2014/main" id="{BAC9B8AD-CD75-4CFA-94FA-A5B2099712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862014"/>
            <a:ext cx="8001000" cy="762000"/>
          </a:xfrm>
        </p:spPr>
        <p:txBody>
          <a:bodyPr/>
          <a:lstStyle/>
          <a:p>
            <a:pPr eaLnBrk="1" hangingPunct="1"/>
            <a:r>
              <a:rPr lang="en-US" altLang="en-US" dirty="0"/>
              <a:t>The Multiple Regression Equation</a:t>
            </a:r>
          </a:p>
        </p:txBody>
      </p:sp>
      <p:graphicFrame>
        <p:nvGraphicFramePr>
          <p:cNvPr id="149511" name="Object 4">
            <a:extLst>
              <a:ext uri="{FF2B5EF4-FFF2-40B4-BE49-F238E27FC236}">
                <a16:creationId xmlns:a16="http://schemas.microsoft.com/office/drawing/2014/main" id="{EC4D2A16-B077-4872-B4A3-6197C92EEDE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828800" y="1844676"/>
          <a:ext cx="85217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8" name="Equation" r:id="rId3" imgW="3644900" imgH="254000" progId="Equation.3">
                  <p:embed/>
                </p:oleObj>
              </mc:Choice>
              <mc:Fallback>
                <p:oleObj name="Equation" r:id="rId3" imgW="3644900" imgH="254000" progId="Equation.3">
                  <p:embed/>
                  <p:pic>
                    <p:nvPicPr>
                      <p:cNvPr id="149511" name="Object 4">
                        <a:extLst>
                          <a:ext uri="{FF2B5EF4-FFF2-40B4-BE49-F238E27FC236}">
                            <a16:creationId xmlns:a16="http://schemas.microsoft.com/office/drawing/2014/main" id="{EC4D2A16-B077-4872-B4A3-6197C92EED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844676"/>
                        <a:ext cx="8521700" cy="593725"/>
                      </a:xfrm>
                      <a:prstGeom prst="rect">
                        <a:avLst/>
                      </a:prstGeom>
                      <a:solidFill>
                        <a:srgbClr val="FFFFB3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9512" name="Rectangle 5">
            <a:extLst>
              <a:ext uri="{FF2B5EF4-FFF2-40B4-BE49-F238E27FC236}">
                <a16:creationId xmlns:a16="http://schemas.microsoft.com/office/drawing/2014/main" id="{09E2B837-0B4B-406D-8980-83E77D214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3400" y="3657601"/>
            <a:ext cx="26670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</a:t>
            </a:r>
            <a:r>
              <a:rPr kumimoji="0" lang="en-US" altLang="en-US" sz="2000" b="1" i="0" u="none" strike="noStrike" kern="1200" cap="none" spc="0" normalizeH="0" baseline="-2500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-24.975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sales will decrease, on average, by 24.975 pies per week for each $1 increase in selling price, net of the effects of changes due to advertising</a:t>
            </a:r>
          </a:p>
        </p:txBody>
      </p:sp>
      <p:sp>
        <p:nvSpPr>
          <p:cNvPr id="149513" name="Rectangle 6">
            <a:extLst>
              <a:ext uri="{FF2B5EF4-FFF2-40B4-BE49-F238E27FC236}">
                <a16:creationId xmlns:a16="http://schemas.microsoft.com/office/drawing/2014/main" id="{BD294C41-5F0E-4083-A0C6-FC42C5CE83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3657601"/>
            <a:ext cx="26670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</a:t>
            </a:r>
            <a:r>
              <a:rPr kumimoji="0" lang="en-US" altLang="en-US" sz="2000" b="1" i="0" u="none" strike="noStrike" kern="1200" cap="none" spc="0" normalizeH="0" baseline="-2500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74.131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: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sales will increase, on average, by 74.131 pies per week for each $100 increase in advertising, net of the effects of changes due to price</a:t>
            </a:r>
          </a:p>
        </p:txBody>
      </p:sp>
      <p:sp>
        <p:nvSpPr>
          <p:cNvPr id="149514" name="Rectangle 7">
            <a:extLst>
              <a:ext uri="{FF2B5EF4-FFF2-40B4-BE49-F238E27FC236}">
                <a16:creationId xmlns:a16="http://schemas.microsoft.com/office/drawing/2014/main" id="{0716865A-2BB3-4AEE-811E-020B118984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2590801"/>
            <a:ext cx="68580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where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Sales is in number of pies per week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Price is in $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  Advertising is in $100’s.</a:t>
            </a:r>
            <a:endParaRPr kumimoji="0" lang="en-US" alt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9515" name="Line 8">
            <a:extLst>
              <a:ext uri="{FF2B5EF4-FFF2-40B4-BE49-F238E27FC236}">
                <a16:creationId xmlns:a16="http://schemas.microsoft.com/office/drawing/2014/main" id="{D5B953F7-0C3D-4410-AA40-46036C0862F1}"/>
              </a:ext>
            </a:extLst>
          </p:cNvPr>
          <p:cNvSpPr>
            <a:spLocks noChangeShapeType="1"/>
          </p:cNvSpPr>
          <p:nvPr/>
        </p:nvSpPr>
        <p:spPr bwMode="auto">
          <a:xfrm>
            <a:off x="5715000" y="2438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516" name="Line 9">
            <a:extLst>
              <a:ext uri="{FF2B5EF4-FFF2-40B4-BE49-F238E27FC236}">
                <a16:creationId xmlns:a16="http://schemas.microsoft.com/office/drawing/2014/main" id="{D5675C90-CD5E-4A49-AF3D-CB5DB2EF0FC6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2438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9517" name="Picture 12">
            <a:extLst>
              <a:ext uri="{FF2B5EF4-FFF2-40B4-BE49-F238E27FC236}">
                <a16:creationId xmlns:a16="http://schemas.microsoft.com/office/drawing/2014/main" id="{B4CD2120-DCB4-4135-8445-BD4AF2EE0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5715001"/>
            <a:ext cx="13811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9518" name="Freeform 13">
            <a:extLst>
              <a:ext uri="{FF2B5EF4-FFF2-40B4-BE49-F238E27FC236}">
                <a16:creationId xmlns:a16="http://schemas.microsoft.com/office/drawing/2014/main" id="{0FB7A4AA-932C-48E2-A282-C193EC806CB7}"/>
              </a:ext>
            </a:extLst>
          </p:cNvPr>
          <p:cNvSpPr>
            <a:spLocks/>
          </p:cNvSpPr>
          <p:nvPr/>
        </p:nvSpPr>
        <p:spPr bwMode="auto">
          <a:xfrm>
            <a:off x="2057400" y="1905000"/>
            <a:ext cx="609600" cy="76200"/>
          </a:xfrm>
          <a:custGeom>
            <a:avLst/>
            <a:gdLst>
              <a:gd name="T0" fmla="*/ 0 w 384"/>
              <a:gd name="T1" fmla="*/ 2147483646 h 48"/>
              <a:gd name="T2" fmla="*/ 2147483646 w 384"/>
              <a:gd name="T3" fmla="*/ 0 h 48"/>
              <a:gd name="T4" fmla="*/ 2147483646 w 384"/>
              <a:gd name="T5" fmla="*/ 2147483646 h 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4" h="48">
                <a:moveTo>
                  <a:pt x="0" y="48"/>
                </a:moveTo>
                <a:lnTo>
                  <a:pt x="192" y="0"/>
                </a:lnTo>
                <a:lnTo>
                  <a:pt x="384" y="4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Footer Placeholder 3">
            <a:extLst>
              <a:ext uri="{FF2B5EF4-FFF2-40B4-BE49-F238E27FC236}">
                <a16:creationId xmlns:a16="http://schemas.microsoft.com/office/drawing/2014/main" id="{CB690091-8C72-4EC5-8944-F9793C9CB02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0531" name="Slide Number Placeholder 4">
            <a:extLst>
              <a:ext uri="{FF2B5EF4-FFF2-40B4-BE49-F238E27FC236}">
                <a16:creationId xmlns:a16="http://schemas.microsoft.com/office/drawing/2014/main" id="{B74DC510-17DB-4E43-9595-0CD6CA8D3DC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F680A059-064F-4356-8E26-70044A4DC661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115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0532" name="Rectangle 11">
            <a:extLst>
              <a:ext uri="{FF2B5EF4-FFF2-40B4-BE49-F238E27FC236}">
                <a16:creationId xmlns:a16="http://schemas.microsoft.com/office/drawing/2014/main" id="{68ED7875-A8ED-445E-86A1-4354C5D51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895600"/>
            <a:ext cx="7543800" cy="1828800"/>
          </a:xfrm>
          <a:prstGeom prst="rect">
            <a:avLst/>
          </a:prstGeom>
          <a:solidFill>
            <a:srgbClr val="D1FFF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0533" name="Rectangle 2">
            <a:extLst>
              <a:ext uri="{FF2B5EF4-FFF2-40B4-BE49-F238E27FC236}">
                <a16:creationId xmlns:a16="http://schemas.microsoft.com/office/drawing/2014/main" id="{EAEFD897-E7ED-4C26-B518-0D7C392ED5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12962" y="623888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Using The Model to Make Predictions</a:t>
            </a:r>
          </a:p>
        </p:txBody>
      </p:sp>
      <p:sp>
        <p:nvSpPr>
          <p:cNvPr id="150534" name="Rectangle 3">
            <a:extLst>
              <a:ext uri="{FF2B5EF4-FFF2-40B4-BE49-F238E27FC236}">
                <a16:creationId xmlns:a16="http://schemas.microsoft.com/office/drawing/2014/main" id="{43375EBF-5479-4B73-9F24-22CD3A8E4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7439" y="1747838"/>
            <a:ext cx="7858125" cy="98425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Predict sales for a week in which the selling price is $5.50 and advertising is $350:</a:t>
            </a:r>
          </a:p>
        </p:txBody>
      </p:sp>
      <p:sp>
        <p:nvSpPr>
          <p:cNvPr id="150535" name="Rectangle 4">
            <a:extLst>
              <a:ext uri="{FF2B5EF4-FFF2-40B4-BE49-F238E27FC236}">
                <a16:creationId xmlns:a16="http://schemas.microsoft.com/office/drawing/2014/main" id="{436D8388-E1BD-42DD-A2AF-A54920E82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5257800"/>
            <a:ext cx="2743200" cy="984250"/>
          </a:xfrm>
          <a:prstGeom prst="rect">
            <a:avLst/>
          </a:prstGeom>
          <a:solidFill>
            <a:srgbClr val="FDE0BD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9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Predicted sales is 428.62 pies</a:t>
            </a:r>
          </a:p>
        </p:txBody>
      </p:sp>
      <p:graphicFrame>
        <p:nvGraphicFramePr>
          <p:cNvPr id="150536" name="Object 7">
            <a:extLst>
              <a:ext uri="{FF2B5EF4-FFF2-40B4-BE49-F238E27FC236}">
                <a16:creationId xmlns:a16="http://schemas.microsoft.com/office/drawing/2014/main" id="{D36E10C8-B354-4F85-8727-736F3DC426B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3089276"/>
          <a:ext cx="7391400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2" name="Equation" r:id="rId3" imgW="3657600" imgH="762000" progId="Equation.3">
                  <p:embed/>
                </p:oleObj>
              </mc:Choice>
              <mc:Fallback>
                <p:oleObj name="Equation" r:id="rId3" imgW="3657600" imgH="762000" progId="Equation.3">
                  <p:embed/>
                  <p:pic>
                    <p:nvPicPr>
                      <p:cNvPr id="150536" name="Object 7">
                        <a:extLst>
                          <a:ext uri="{FF2B5EF4-FFF2-40B4-BE49-F238E27FC236}">
                            <a16:creationId xmlns:a16="http://schemas.microsoft.com/office/drawing/2014/main" id="{D36E10C8-B354-4F85-8727-736F3DC426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3089276"/>
                        <a:ext cx="7391400" cy="1573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1FFF6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0537" name="Line 6">
            <a:extLst>
              <a:ext uri="{FF2B5EF4-FFF2-40B4-BE49-F238E27FC236}">
                <a16:creationId xmlns:a16="http://schemas.microsoft.com/office/drawing/2014/main" id="{5087BE69-EECF-4D77-BED7-F8AF8710C8B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038600" y="4572000"/>
            <a:ext cx="0" cy="6858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538" name="Rectangle 8">
            <a:extLst>
              <a:ext uri="{FF2B5EF4-FFF2-40B4-BE49-F238E27FC236}">
                <a16:creationId xmlns:a16="http://schemas.microsoft.com/office/drawing/2014/main" id="{A4FECE5A-859D-46B5-8767-3437345C8B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5029201"/>
            <a:ext cx="2743200" cy="925513"/>
          </a:xfrm>
          <a:prstGeom prst="rect">
            <a:avLst/>
          </a:prstGeom>
          <a:solidFill>
            <a:srgbClr val="FEF0DE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Note that Advertising is in $100’s, so $350 means that x</a:t>
            </a:r>
            <a:r>
              <a:rPr kumimoji="0" lang="en-US" altLang="en-US" sz="1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3.5</a:t>
            </a:r>
          </a:p>
        </p:txBody>
      </p:sp>
      <p:sp>
        <p:nvSpPr>
          <p:cNvPr id="150539" name="Line 9">
            <a:extLst>
              <a:ext uri="{FF2B5EF4-FFF2-40B4-BE49-F238E27FC236}">
                <a16:creationId xmlns:a16="http://schemas.microsoft.com/office/drawing/2014/main" id="{0B112C23-BC36-42D4-9645-02752DFFD02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458200" y="4114800"/>
            <a:ext cx="0" cy="9144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540" name="Freeform 10">
            <a:extLst>
              <a:ext uri="{FF2B5EF4-FFF2-40B4-BE49-F238E27FC236}">
                <a16:creationId xmlns:a16="http://schemas.microsoft.com/office/drawing/2014/main" id="{DD137994-0AF0-4C02-ABC4-77942540D850}"/>
              </a:ext>
            </a:extLst>
          </p:cNvPr>
          <p:cNvSpPr>
            <a:spLocks/>
          </p:cNvSpPr>
          <p:nvPr/>
        </p:nvSpPr>
        <p:spPr bwMode="auto">
          <a:xfrm>
            <a:off x="2667000" y="3048000"/>
            <a:ext cx="609600" cy="76200"/>
          </a:xfrm>
          <a:custGeom>
            <a:avLst/>
            <a:gdLst>
              <a:gd name="T0" fmla="*/ 0 w 384"/>
              <a:gd name="T1" fmla="*/ 2147483646 h 48"/>
              <a:gd name="T2" fmla="*/ 2147483646 w 384"/>
              <a:gd name="T3" fmla="*/ 0 h 48"/>
              <a:gd name="T4" fmla="*/ 2147483646 w 384"/>
              <a:gd name="T5" fmla="*/ 2147483646 h 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84" h="48">
                <a:moveTo>
                  <a:pt x="0" y="48"/>
                </a:moveTo>
                <a:lnTo>
                  <a:pt x="192" y="0"/>
                </a:lnTo>
                <a:lnTo>
                  <a:pt x="384" y="48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Footer Placeholder 3">
            <a:extLst>
              <a:ext uri="{FF2B5EF4-FFF2-40B4-BE49-F238E27FC236}">
                <a16:creationId xmlns:a16="http://schemas.microsoft.com/office/drawing/2014/main" id="{8B473ECC-C5B0-4EE8-86FA-F2E1262E6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1555" name="Slide Number Placeholder 4">
            <a:extLst>
              <a:ext uri="{FF2B5EF4-FFF2-40B4-BE49-F238E27FC236}">
                <a16:creationId xmlns:a16="http://schemas.microsoft.com/office/drawing/2014/main" id="{5A71E54E-CDE3-444B-8966-2276C3AD3E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F0B29EDE-20D0-4C11-9CB7-3D9441F59F96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116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1556" name="Rectangle 2">
            <a:extLst>
              <a:ext uri="{FF2B5EF4-FFF2-40B4-BE49-F238E27FC236}">
                <a16:creationId xmlns:a16="http://schemas.microsoft.com/office/drawing/2014/main" id="{E0D15D08-1D77-42F9-90B3-D9E24046EB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Is the Model Significant?</a:t>
            </a:r>
          </a:p>
        </p:txBody>
      </p:sp>
      <p:sp>
        <p:nvSpPr>
          <p:cNvPr id="151557" name="Rectangle 3">
            <a:extLst>
              <a:ext uri="{FF2B5EF4-FFF2-40B4-BE49-F238E27FC236}">
                <a16:creationId xmlns:a16="http://schemas.microsoft.com/office/drawing/2014/main" id="{3C0D086A-F9AF-4EB9-AD6F-15824CB6A2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676401"/>
            <a:ext cx="8229600" cy="45323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F-Test for Overall Significance of the Model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/>
              <a:t>Shows if there is a linear relationship between all of the  x  variables considered together and  y</a:t>
            </a:r>
            <a:endParaRPr lang="en-US" altLang="en-US" sz="2700" i="1"/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/>
              <a:t>Use F test statistic</a:t>
            </a:r>
          </a:p>
          <a:p>
            <a:pPr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700"/>
              <a:t>Hypotheses: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300"/>
              <a:t>H</a:t>
            </a:r>
            <a:r>
              <a:rPr lang="en-US" altLang="en-US" sz="2300" baseline="-25000"/>
              <a:t>0</a:t>
            </a:r>
            <a:r>
              <a:rPr lang="en-US" altLang="en-US" sz="2300"/>
              <a:t>: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1</a:t>
            </a:r>
            <a:r>
              <a:rPr lang="en-US" altLang="en-US" sz="2300"/>
              <a:t> =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2</a:t>
            </a:r>
            <a:r>
              <a:rPr lang="en-US" altLang="en-US" sz="2300"/>
              <a:t> = … =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k</a:t>
            </a:r>
            <a:r>
              <a:rPr lang="en-US" altLang="en-US" sz="2300"/>
              <a:t> = 0  (no linear relationship)</a:t>
            </a:r>
          </a:p>
          <a:p>
            <a:pPr lvl="1" eaLnBrk="1" hangingPunct="1">
              <a:lnSpc>
                <a:spcPct val="110000"/>
              </a:lnSpc>
              <a:spcBef>
                <a:spcPct val="30000"/>
              </a:spcBef>
            </a:pPr>
            <a:r>
              <a:rPr lang="en-US" altLang="en-US" sz="2300"/>
              <a:t>H</a:t>
            </a:r>
            <a:r>
              <a:rPr lang="en-US" altLang="en-US" sz="2300" baseline="-25000"/>
              <a:t>A</a:t>
            </a:r>
            <a:r>
              <a:rPr lang="en-US" altLang="en-US" sz="2300"/>
              <a:t>:  at least one 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i</a:t>
            </a:r>
            <a:r>
              <a:rPr lang="en-US" altLang="en-US" sz="2300"/>
              <a:t>  </a:t>
            </a:r>
            <a:r>
              <a:rPr lang="en-US" altLang="en-US" sz="2300">
                <a:cs typeface="Arial" panose="020B0604020202020204" pitchFamily="34" charset="0"/>
              </a:rPr>
              <a:t>≠</a:t>
            </a:r>
            <a:r>
              <a:rPr lang="en-US" altLang="en-US" sz="2300"/>
              <a:t> 0   (at least one independent</a:t>
            </a:r>
          </a:p>
          <a:p>
            <a:pPr lvl="1" eaLnBrk="1" hangingPunct="1">
              <a:lnSpc>
                <a:spcPct val="40000"/>
              </a:lnSpc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en-US" sz="2300"/>
              <a:t>					          variable affects y)</a:t>
            </a:r>
            <a:r>
              <a:rPr lang="en-US" altLang="en-US" sz="2700"/>
              <a:t> 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Footer Placeholder 3">
            <a:extLst>
              <a:ext uri="{FF2B5EF4-FFF2-40B4-BE49-F238E27FC236}">
                <a16:creationId xmlns:a16="http://schemas.microsoft.com/office/drawing/2014/main" id="{CCCE9C07-1D41-4253-9483-7CD4E9AD1C8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2579" name="Slide Number Placeholder 4">
            <a:extLst>
              <a:ext uri="{FF2B5EF4-FFF2-40B4-BE49-F238E27FC236}">
                <a16:creationId xmlns:a16="http://schemas.microsoft.com/office/drawing/2014/main" id="{695C40E6-3886-4DDE-8BDB-ACC87D52AA6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35F4B213-F363-4EE5-9B1A-BC69361B0E7D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117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2580" name="Line 1151">
            <a:extLst>
              <a:ext uri="{FF2B5EF4-FFF2-40B4-BE49-F238E27FC236}">
                <a16:creationId xmlns:a16="http://schemas.microsoft.com/office/drawing/2014/main" id="{3BAD21BA-C452-45D3-9C4E-A59F7574F5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696200" y="2895600"/>
            <a:ext cx="533400" cy="12954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581" name="Line 1168">
            <a:extLst>
              <a:ext uri="{FF2B5EF4-FFF2-40B4-BE49-F238E27FC236}">
                <a16:creationId xmlns:a16="http://schemas.microsoft.com/office/drawing/2014/main" id="{0992792D-5D84-4E74-9ABA-5B47A14076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220200" y="3657600"/>
            <a:ext cx="304800" cy="5334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582" name="Rectangle 1167">
            <a:extLst>
              <a:ext uri="{FF2B5EF4-FFF2-40B4-BE49-F238E27FC236}">
                <a16:creationId xmlns:a16="http://schemas.microsoft.com/office/drawing/2014/main" id="{0FFC98CE-7209-4B1C-97E3-AB6ED3B1BB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67800" y="3048000"/>
            <a:ext cx="1295400" cy="609600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75603" name="Group 1171">
            <a:extLst>
              <a:ext uri="{FF2B5EF4-FFF2-40B4-BE49-F238E27FC236}">
                <a16:creationId xmlns:a16="http://schemas.microsoft.com/office/drawing/2014/main" id="{C0BE4475-C535-42F4-9307-A0BDADD71057}"/>
              </a:ext>
            </a:extLst>
          </p:cNvPr>
          <p:cNvGraphicFramePr>
            <a:graphicFrameLocks noGrp="1"/>
          </p:cNvGraphicFramePr>
          <p:nvPr/>
        </p:nvGraphicFramePr>
        <p:xfrm>
          <a:off x="1839914" y="1874839"/>
          <a:ext cx="8759825" cy="4632544"/>
        </p:xfrm>
        <a:graphic>
          <a:graphicData uri="http://schemas.openxmlformats.org/drawingml/2006/table">
            <a:tbl>
              <a:tblPr/>
              <a:tblGrid>
                <a:gridCol w="17065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40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83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3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5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29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952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0.72213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0.52148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0.44172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47.46341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  <a:r>
                        <a:rPr kumimoji="0" lang="en-US" altLang="en-US" sz="2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FF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29460.027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14730.013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6.53861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0.01201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0BD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FF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27033.306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2252.776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56493.333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325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2.68285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0.01993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37" marR="91437"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152706" name="Picture 1149">
            <a:extLst>
              <a:ext uri="{FF2B5EF4-FFF2-40B4-BE49-F238E27FC236}">
                <a16:creationId xmlns:a16="http://schemas.microsoft.com/office/drawing/2014/main" id="{B3D85CA3-5C8A-4995-88A6-BFB388E8C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1752600"/>
            <a:ext cx="12287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2707" name="Text Box 1154">
            <a:extLst>
              <a:ext uri="{FF2B5EF4-FFF2-40B4-BE49-F238E27FC236}">
                <a16:creationId xmlns:a16="http://schemas.microsoft.com/office/drawing/2014/main" id="{DAC7330D-E55A-4FBE-BD24-0430BCEC5B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52708" name="Rectangle 1159">
            <a:extLst>
              <a:ext uri="{FF2B5EF4-FFF2-40B4-BE49-F238E27FC236}">
                <a16:creationId xmlns:a16="http://schemas.microsoft.com/office/drawing/2014/main" id="{26DB90E8-D71F-4391-BD83-C32FBA32B2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23307" y="701677"/>
            <a:ext cx="7793037" cy="762000"/>
          </a:xfrm>
          <a:noFill/>
        </p:spPr>
        <p:txBody>
          <a:bodyPr/>
          <a:lstStyle/>
          <a:p>
            <a:r>
              <a:rPr lang="en-US" altLang="en-US" dirty="0"/>
              <a:t>F-Test for Overall Significance</a:t>
            </a:r>
          </a:p>
        </p:txBody>
      </p:sp>
      <p:sp>
        <p:nvSpPr>
          <p:cNvPr id="152709" name="Text Box 1166">
            <a:extLst>
              <a:ext uri="{FF2B5EF4-FFF2-40B4-BE49-F238E27FC236}">
                <a16:creationId xmlns:a16="http://schemas.microsoft.com/office/drawing/2014/main" id="{D53DFE6F-2E46-4231-BCDF-F55976F846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3048001"/>
            <a:ext cx="1295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DE0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P-value for the F-Test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Footer Placeholder 3">
            <a:extLst>
              <a:ext uri="{FF2B5EF4-FFF2-40B4-BE49-F238E27FC236}">
                <a16:creationId xmlns:a16="http://schemas.microsoft.com/office/drawing/2014/main" id="{E1AA5CB8-44BB-47A6-A922-E9276FFB157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3603" name="Slide Number Placeholder 4">
            <a:extLst>
              <a:ext uri="{FF2B5EF4-FFF2-40B4-BE49-F238E27FC236}">
                <a16:creationId xmlns:a16="http://schemas.microsoft.com/office/drawing/2014/main" id="{5EE895B8-DD5D-4110-9C86-37224F1E6A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68627B69-E104-4BF7-8A83-5334A9F134B9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118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3604" name="Rectangle 3">
            <a:extLst>
              <a:ext uri="{FF2B5EF4-FFF2-40B4-BE49-F238E27FC236}">
                <a16:creationId xmlns:a16="http://schemas.microsoft.com/office/drawing/2014/main" id="{8EC7E0A8-9BA3-481E-8912-01CD18912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1752600"/>
            <a:ext cx="3810000" cy="9144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3605" name="Rectangle 5">
            <a:extLst>
              <a:ext uri="{FF2B5EF4-FFF2-40B4-BE49-F238E27FC236}">
                <a16:creationId xmlns:a16="http://schemas.microsoft.com/office/drawing/2014/main" id="{D3243681-9F72-496D-B4B4-FDE9FB89B7D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05000" y="1752600"/>
            <a:ext cx="3848100" cy="1828800"/>
          </a:xfrm>
          <a:noFill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H</a:t>
            </a:r>
            <a:r>
              <a:rPr lang="en-US" altLang="en-US" sz="2300" baseline="-25000"/>
              <a:t>0</a:t>
            </a:r>
            <a:r>
              <a:rPr lang="en-US" altLang="en-US" sz="2300"/>
              <a:t>: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1</a:t>
            </a:r>
            <a:r>
              <a:rPr lang="en-US" altLang="en-US" sz="2300"/>
              <a:t> =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2</a:t>
            </a:r>
            <a:r>
              <a:rPr lang="en-US" altLang="en-US" sz="2300"/>
              <a:t> = </a:t>
            </a:r>
            <a:r>
              <a:rPr lang="en-US" altLang="en-US" sz="2300">
                <a:cs typeface="Arial" panose="020B0604020202020204" pitchFamily="34" charset="0"/>
              </a:rPr>
              <a:t>0</a:t>
            </a:r>
            <a:endParaRPr lang="en-US" altLang="en-US" sz="23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H</a:t>
            </a:r>
            <a:r>
              <a:rPr lang="en-US" altLang="en-US" sz="2300" baseline="-25000"/>
              <a:t>A</a:t>
            </a:r>
            <a:r>
              <a:rPr lang="en-US" altLang="en-US" sz="2300"/>
              <a:t>: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>
                <a:cs typeface="Arial" panose="020B0604020202020204" pitchFamily="34" charset="0"/>
              </a:rPr>
              <a:t>1</a:t>
            </a:r>
            <a:r>
              <a:rPr lang="en-US" altLang="en-US" sz="2300">
                <a:cs typeface="Arial" panose="020B0604020202020204" pitchFamily="34" charset="0"/>
              </a:rPr>
              <a:t> and </a:t>
            </a:r>
            <a:r>
              <a:rPr lang="el-GR" altLang="en-US" sz="2300">
                <a:cs typeface="Arial" panose="020B0604020202020204" pitchFamily="34" charset="0"/>
              </a:rPr>
              <a:t>β</a:t>
            </a:r>
            <a:r>
              <a:rPr lang="en-US" altLang="en-US" sz="2300" baseline="-25000"/>
              <a:t>2</a:t>
            </a:r>
            <a:r>
              <a:rPr lang="en-US" altLang="en-US" sz="2300"/>
              <a:t> not both zero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>
                <a:sym typeface="Symbol" panose="05050102010706020507" pitchFamily="18" charset="2"/>
              </a:rPr>
              <a:t></a:t>
            </a:r>
            <a:r>
              <a:rPr lang="en-US" altLang="en-US" sz="2300"/>
              <a:t> = .05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300"/>
              <a:t>df</a:t>
            </a:r>
            <a:r>
              <a:rPr lang="en-US" altLang="en-US" sz="2300" baseline="-25000"/>
              <a:t>1</a:t>
            </a:r>
            <a:r>
              <a:rPr lang="en-US" altLang="en-US" sz="2300"/>
              <a:t>= 2      df</a:t>
            </a:r>
            <a:r>
              <a:rPr lang="en-US" altLang="en-US" sz="2300" baseline="-25000"/>
              <a:t>2</a:t>
            </a:r>
            <a:r>
              <a:rPr lang="en-US" altLang="en-US" sz="2300"/>
              <a:t> = 12 </a:t>
            </a:r>
            <a:endParaRPr lang="en-US" altLang="en-US" sz="2300" b="1"/>
          </a:p>
        </p:txBody>
      </p:sp>
      <p:sp>
        <p:nvSpPr>
          <p:cNvPr id="153606" name="Rectangle 6">
            <a:extLst>
              <a:ext uri="{FF2B5EF4-FFF2-40B4-BE49-F238E27FC236}">
                <a16:creationId xmlns:a16="http://schemas.microsoft.com/office/drawing/2014/main" id="{D90FB8C3-0242-430D-8E0A-7615A646C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1676400"/>
            <a:ext cx="3810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65188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08088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Test Statistic: </a:t>
            </a: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Decision:</a:t>
            </a: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Conclusion:</a:t>
            </a: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3607" name="Rectangle 7">
            <a:extLst>
              <a:ext uri="{FF2B5EF4-FFF2-40B4-BE49-F238E27FC236}">
                <a16:creationId xmlns:a16="http://schemas.microsoft.com/office/drawing/2014/main" id="{E29147E5-AFDE-494B-9B6E-7F0735B952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3733801"/>
            <a:ext cx="3733800" cy="525463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2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at  </a:t>
            </a: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</a:t>
            </a: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= 0.05</a:t>
            </a:r>
          </a:p>
        </p:txBody>
      </p:sp>
      <p:sp>
        <p:nvSpPr>
          <p:cNvPr id="153608" name="Rectangle 8">
            <a:extLst>
              <a:ext uri="{FF2B5EF4-FFF2-40B4-BE49-F238E27FC236}">
                <a16:creationId xmlns:a16="http://schemas.microsoft.com/office/drawing/2014/main" id="{B41859C1-F847-4055-9A24-7733E18A6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4724400"/>
            <a:ext cx="4495800" cy="176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regression model does explain a significant portion of the variation in pie sales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(There is evidence that at least one independent variable affects  y )</a:t>
            </a:r>
          </a:p>
        </p:txBody>
      </p:sp>
      <p:sp>
        <p:nvSpPr>
          <p:cNvPr id="153609" name="Freeform 9">
            <a:extLst>
              <a:ext uri="{FF2B5EF4-FFF2-40B4-BE49-F238E27FC236}">
                <a16:creationId xmlns:a16="http://schemas.microsoft.com/office/drawing/2014/main" id="{DE18B9F2-4740-4C5B-9A3B-6AF226B7EDF6}"/>
              </a:ext>
            </a:extLst>
          </p:cNvPr>
          <p:cNvSpPr>
            <a:spLocks/>
          </p:cNvSpPr>
          <p:nvPr/>
        </p:nvSpPr>
        <p:spPr bwMode="auto">
          <a:xfrm>
            <a:off x="3575050" y="5486400"/>
            <a:ext cx="1555750" cy="223838"/>
          </a:xfrm>
          <a:custGeom>
            <a:avLst/>
            <a:gdLst>
              <a:gd name="T0" fmla="*/ 2147483646 w 980"/>
              <a:gd name="T1" fmla="*/ 2147483646 h 154"/>
              <a:gd name="T2" fmla="*/ 0 w 980"/>
              <a:gd name="T3" fmla="*/ 0 h 154"/>
              <a:gd name="T4" fmla="*/ 2147483646 w 980"/>
              <a:gd name="T5" fmla="*/ 2147483646 h 154"/>
              <a:gd name="T6" fmla="*/ 2147483646 w 980"/>
              <a:gd name="T7" fmla="*/ 2147483646 h 154"/>
              <a:gd name="T8" fmla="*/ 2147483646 w 980"/>
              <a:gd name="T9" fmla="*/ 2147483646 h 154"/>
              <a:gd name="T10" fmla="*/ 2147483646 w 980"/>
              <a:gd name="T11" fmla="*/ 2147483646 h 154"/>
              <a:gd name="T12" fmla="*/ 2147483646 w 980"/>
              <a:gd name="T13" fmla="*/ 2147483646 h 154"/>
              <a:gd name="T14" fmla="*/ 2147483646 w 980"/>
              <a:gd name="T15" fmla="*/ 2147483646 h 154"/>
              <a:gd name="T16" fmla="*/ 2147483646 w 980"/>
              <a:gd name="T17" fmla="*/ 2147483646 h 154"/>
              <a:gd name="T18" fmla="*/ 2147483646 w 980"/>
              <a:gd name="T19" fmla="*/ 2147483646 h 15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980" h="154">
                <a:moveTo>
                  <a:pt x="4" y="154"/>
                </a:moveTo>
                <a:lnTo>
                  <a:pt x="0" y="0"/>
                </a:lnTo>
                <a:lnTo>
                  <a:pt x="83" y="39"/>
                </a:lnTo>
                <a:lnTo>
                  <a:pt x="154" y="61"/>
                </a:lnTo>
                <a:lnTo>
                  <a:pt x="209" y="76"/>
                </a:lnTo>
                <a:lnTo>
                  <a:pt x="283" y="91"/>
                </a:lnTo>
                <a:lnTo>
                  <a:pt x="428" y="111"/>
                </a:lnTo>
                <a:lnTo>
                  <a:pt x="592" y="126"/>
                </a:lnTo>
                <a:lnTo>
                  <a:pt x="979" y="141"/>
                </a:lnTo>
                <a:lnTo>
                  <a:pt x="980" y="154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10" name="Freeform 10">
            <a:extLst>
              <a:ext uri="{FF2B5EF4-FFF2-40B4-BE49-F238E27FC236}">
                <a16:creationId xmlns:a16="http://schemas.microsoft.com/office/drawing/2014/main" id="{4542B770-E35F-44F2-947E-C488F36E033B}"/>
              </a:ext>
            </a:extLst>
          </p:cNvPr>
          <p:cNvSpPr>
            <a:spLocks/>
          </p:cNvSpPr>
          <p:nvPr/>
        </p:nvSpPr>
        <p:spPr bwMode="auto">
          <a:xfrm>
            <a:off x="1897064" y="4100514"/>
            <a:ext cx="3513137" cy="1614487"/>
          </a:xfrm>
          <a:custGeom>
            <a:avLst/>
            <a:gdLst>
              <a:gd name="T0" fmla="*/ 0 w 3388"/>
              <a:gd name="T1" fmla="*/ 0 h 1023"/>
              <a:gd name="T2" fmla="*/ 0 w 3388"/>
              <a:gd name="T3" fmla="*/ 2147483646 h 1023"/>
              <a:gd name="T4" fmla="*/ 2147483646 w 3388"/>
              <a:gd name="T5" fmla="*/ 2147483646 h 102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388" h="1023">
                <a:moveTo>
                  <a:pt x="0" y="0"/>
                </a:moveTo>
                <a:lnTo>
                  <a:pt x="0" y="1022"/>
                </a:lnTo>
                <a:lnTo>
                  <a:pt x="3387" y="1022"/>
                </a:lnTo>
              </a:path>
            </a:pathLst>
          </a:custGeom>
          <a:noFill/>
          <a:ln w="25400" cap="rnd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11" name="Rectangle 11">
            <a:extLst>
              <a:ext uri="{FF2B5EF4-FFF2-40B4-BE49-F238E27FC236}">
                <a16:creationId xmlns:a16="http://schemas.microsoft.com/office/drawing/2014/main" id="{15DF6C05-9488-4630-A82A-6ED7F3BBD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86401"/>
            <a:ext cx="45720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r>
              <a:rPr kumimoji="0" lang="en-US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</a:p>
        </p:txBody>
      </p:sp>
      <p:sp>
        <p:nvSpPr>
          <p:cNvPr id="153612" name="Line 12">
            <a:extLst>
              <a:ext uri="{FF2B5EF4-FFF2-40B4-BE49-F238E27FC236}">
                <a16:creationId xmlns:a16="http://schemas.microsoft.com/office/drawing/2014/main" id="{33E1520C-29D5-4D17-8CC3-3723AF949258}"/>
              </a:ext>
            </a:extLst>
          </p:cNvPr>
          <p:cNvSpPr>
            <a:spLocks noChangeShapeType="1"/>
          </p:cNvSpPr>
          <p:nvPr/>
        </p:nvSpPr>
        <p:spPr bwMode="auto">
          <a:xfrm>
            <a:off x="2039939" y="4419600"/>
            <a:ext cx="3175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13" name="Freeform 13">
            <a:extLst>
              <a:ext uri="{FF2B5EF4-FFF2-40B4-BE49-F238E27FC236}">
                <a16:creationId xmlns:a16="http://schemas.microsoft.com/office/drawing/2014/main" id="{27A4D1B9-E9B7-4244-8CB2-46E82DCE10FF}"/>
              </a:ext>
            </a:extLst>
          </p:cNvPr>
          <p:cNvSpPr>
            <a:spLocks/>
          </p:cNvSpPr>
          <p:nvPr/>
        </p:nvSpPr>
        <p:spPr bwMode="auto">
          <a:xfrm>
            <a:off x="1905000" y="4343400"/>
            <a:ext cx="3429000" cy="1392238"/>
          </a:xfrm>
          <a:custGeom>
            <a:avLst/>
            <a:gdLst>
              <a:gd name="T0" fmla="*/ 0 w 3492"/>
              <a:gd name="T1" fmla="*/ 2147483646 h 1021"/>
              <a:gd name="T2" fmla="*/ 2147483646 w 3492"/>
              <a:gd name="T3" fmla="*/ 2147483646 h 1021"/>
              <a:gd name="T4" fmla="*/ 2147483646 w 3492"/>
              <a:gd name="T5" fmla="*/ 2147483646 h 1021"/>
              <a:gd name="T6" fmla="*/ 2147483646 w 3492"/>
              <a:gd name="T7" fmla="*/ 2147483646 h 1021"/>
              <a:gd name="T8" fmla="*/ 2147483646 w 3492"/>
              <a:gd name="T9" fmla="*/ 2147483646 h 10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492" h="1021">
                <a:moveTo>
                  <a:pt x="0" y="1011"/>
                </a:moveTo>
                <a:cubicBezTo>
                  <a:pt x="27" y="982"/>
                  <a:pt x="43" y="1005"/>
                  <a:pt x="162" y="837"/>
                </a:cubicBezTo>
                <a:cubicBezTo>
                  <a:pt x="281" y="669"/>
                  <a:pt x="453" y="0"/>
                  <a:pt x="714" y="3"/>
                </a:cubicBezTo>
                <a:cubicBezTo>
                  <a:pt x="975" y="6"/>
                  <a:pt x="1265" y="689"/>
                  <a:pt x="1728" y="855"/>
                </a:cubicBezTo>
                <a:cubicBezTo>
                  <a:pt x="2191" y="1021"/>
                  <a:pt x="3125" y="969"/>
                  <a:pt x="3492" y="999"/>
                </a:cubicBezTo>
              </a:path>
            </a:pathLst>
          </a:custGeom>
          <a:noFill/>
          <a:ln w="38100" cap="flat" cmpd="sng">
            <a:solidFill>
              <a:schemeClr val="folHlink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14" name="Line 14">
            <a:extLst>
              <a:ext uri="{FF2B5EF4-FFF2-40B4-BE49-F238E27FC236}">
                <a16:creationId xmlns:a16="http://schemas.microsoft.com/office/drawing/2014/main" id="{6EB3B78B-8264-4580-B2D3-53C5E57B96FC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486400"/>
            <a:ext cx="1588" cy="2286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15" name="Line 15">
            <a:extLst>
              <a:ext uri="{FF2B5EF4-FFF2-40B4-BE49-F238E27FC236}">
                <a16:creationId xmlns:a16="http://schemas.microsoft.com/office/drawing/2014/main" id="{09956242-BEF1-44CC-9B39-FFE74B976D0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886200" y="52578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16" name="Text Box 16">
            <a:extLst>
              <a:ext uri="{FF2B5EF4-FFF2-40B4-BE49-F238E27FC236}">
                <a16:creationId xmlns:a16="http://schemas.microsoft.com/office/drawing/2014/main" id="{CAF13600-F21C-4E55-BB02-D93999F0C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953001"/>
            <a:ext cx="106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 = .05</a:t>
            </a:r>
            <a:endParaRPr kumimoji="0" lang="en-US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  <a:sym typeface="Symbol" panose="05050102010706020507" pitchFamily="18" charset="2"/>
            </a:endParaRPr>
          </a:p>
        </p:txBody>
      </p:sp>
      <p:sp>
        <p:nvSpPr>
          <p:cNvPr id="153617" name="Rectangle 17">
            <a:extLst>
              <a:ext uri="{FF2B5EF4-FFF2-40B4-BE49-F238E27FC236}">
                <a16:creationId xmlns:a16="http://schemas.microsoft.com/office/drawing/2014/main" id="{FC30137F-EA0C-4924-BB6D-F6411A3979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6096000"/>
            <a:ext cx="15240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</a:t>
            </a:r>
            <a:r>
              <a:rPr kumimoji="0" lang="en-US" altLang="en-US" sz="2000" b="1" i="0" u="none" strike="noStrike" kern="1200" cap="none" spc="0" normalizeH="0" baseline="-25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.05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 3.885</a:t>
            </a:r>
          </a:p>
        </p:txBody>
      </p:sp>
      <p:sp>
        <p:nvSpPr>
          <p:cNvPr id="153618" name="Line 18">
            <a:extLst>
              <a:ext uri="{FF2B5EF4-FFF2-40B4-BE49-F238E27FC236}">
                <a16:creationId xmlns:a16="http://schemas.microsoft.com/office/drawing/2014/main" id="{41D59DC6-F79D-46E7-8B65-9E0796F8288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5715000"/>
            <a:ext cx="0" cy="457200"/>
          </a:xfrm>
          <a:prstGeom prst="line">
            <a:avLst/>
          </a:prstGeom>
          <a:noFill/>
          <a:ln w="38100">
            <a:solidFill>
              <a:schemeClr val="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19" name="Line 19">
            <a:extLst>
              <a:ext uri="{FF2B5EF4-FFF2-40B4-BE49-F238E27FC236}">
                <a16:creationId xmlns:a16="http://schemas.microsoft.com/office/drawing/2014/main" id="{23EF457F-524A-4927-9CEF-9B5687E2D23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981200" y="5943600"/>
            <a:ext cx="16002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0" name="Line 20">
            <a:extLst>
              <a:ext uri="{FF2B5EF4-FFF2-40B4-BE49-F238E27FC236}">
                <a16:creationId xmlns:a16="http://schemas.microsoft.com/office/drawing/2014/main" id="{BCE8ECD2-09B6-48BB-B61D-B56C76B3395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81400" y="59436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1" name="Rectangle 21">
            <a:extLst>
              <a:ext uri="{FF2B5EF4-FFF2-40B4-BE49-F238E27FC236}">
                <a16:creationId xmlns:a16="http://schemas.microsoft.com/office/drawing/2014/main" id="{54938A1D-A3DF-4534-AAFA-2A953BE11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5867400"/>
            <a:ext cx="990600" cy="30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53622" name="Rectangle 22">
            <a:extLst>
              <a:ext uri="{FF2B5EF4-FFF2-40B4-BE49-F238E27FC236}">
                <a16:creationId xmlns:a16="http://schemas.microsoft.com/office/drawing/2014/main" id="{C67905E5-C0C4-4C9D-B3CF-B792435E2D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867401"/>
            <a:ext cx="914400" cy="486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 </a:t>
            </a:r>
          </a:p>
          <a:p>
            <a:pPr marL="0" marR="0" lvl="0" indent="0" algn="l" defTabSz="914400" rtl="0" eaLnBrk="1" fontAlgn="auto" latinLnBrk="0" hangingPunct="1">
              <a:lnSpc>
                <a:spcPct val="2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53623" name="Line 24">
            <a:extLst>
              <a:ext uri="{FF2B5EF4-FFF2-40B4-BE49-F238E27FC236}">
                <a16:creationId xmlns:a16="http://schemas.microsoft.com/office/drawing/2014/main" id="{9138B98B-AB14-458A-B4B5-28BB2F3AA21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3886200"/>
            <a:ext cx="0" cy="1752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4" name="Line 25">
            <a:extLst>
              <a:ext uri="{FF2B5EF4-FFF2-40B4-BE49-F238E27FC236}">
                <a16:creationId xmlns:a16="http://schemas.microsoft.com/office/drawing/2014/main" id="{37B71CFB-F452-4420-A0C0-912DD87EBCB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19600" y="2743200"/>
            <a:ext cx="1752600" cy="114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5" name="Rectangle 27">
            <a:extLst>
              <a:ext uri="{FF2B5EF4-FFF2-40B4-BE49-F238E27FC236}">
                <a16:creationId xmlns:a16="http://schemas.microsoft.com/office/drawing/2014/main" id="{A5F91213-3635-4BAF-97CA-F8E9A3B504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3733800"/>
            <a:ext cx="1371600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Critical Value: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</a:t>
            </a:r>
            <a:r>
              <a:rPr kumimoji="0" lang="en-US" altLang="en-US" sz="2000" b="1" i="0" u="none" strike="noStrike" kern="1200" cap="none" spc="0" normalizeH="0" baseline="-2500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= 3.885</a:t>
            </a:r>
          </a:p>
        </p:txBody>
      </p:sp>
      <p:sp>
        <p:nvSpPr>
          <p:cNvPr id="153626" name="Rectangle 29">
            <a:extLst>
              <a:ext uri="{FF2B5EF4-FFF2-40B4-BE49-F238E27FC236}">
                <a16:creationId xmlns:a16="http://schemas.microsoft.com/office/drawing/2014/main" id="{61CDDA61-7F0B-45BD-9D4B-9D83989EEA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80104" y="647700"/>
            <a:ext cx="7793037" cy="762000"/>
          </a:xfrm>
          <a:noFill/>
        </p:spPr>
        <p:txBody>
          <a:bodyPr/>
          <a:lstStyle/>
          <a:p>
            <a:r>
              <a:rPr lang="en-US" altLang="en-US" dirty="0"/>
              <a:t>F-Test for Overall Significance</a:t>
            </a:r>
          </a:p>
        </p:txBody>
      </p:sp>
      <p:sp>
        <p:nvSpPr>
          <p:cNvPr id="153627" name="Text Box 30">
            <a:extLst>
              <a:ext uri="{FF2B5EF4-FFF2-40B4-BE49-F238E27FC236}">
                <a16:creationId xmlns:a16="http://schemas.microsoft.com/office/drawing/2014/main" id="{03E9F340-EA5F-4CD2-9D8F-F5682338D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53628" name="Text Box 31">
            <a:extLst>
              <a:ext uri="{FF2B5EF4-FFF2-40B4-BE49-F238E27FC236}">
                <a16:creationId xmlns:a16="http://schemas.microsoft.com/office/drawing/2014/main" id="{636CB0CC-1946-4D54-947A-253D37056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5638800"/>
            <a:ext cx="30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</a:t>
            </a:r>
          </a:p>
        </p:txBody>
      </p:sp>
      <p:sp>
        <p:nvSpPr>
          <p:cNvPr id="153629" name="AutoShape 32">
            <a:extLst>
              <a:ext uri="{FF2B5EF4-FFF2-40B4-BE49-F238E27FC236}">
                <a16:creationId xmlns:a16="http://schemas.microsoft.com/office/drawing/2014/main" id="{789AA197-10AB-4330-854E-CA35A3FB6952}"/>
              </a:ext>
            </a:extLst>
          </p:cNvPr>
          <p:cNvSpPr>
            <a:spLocks/>
          </p:cNvSpPr>
          <p:nvPr/>
        </p:nvSpPr>
        <p:spPr bwMode="auto">
          <a:xfrm rot="16200000">
            <a:off x="3086100" y="2400300"/>
            <a:ext cx="228600" cy="2438400"/>
          </a:xfrm>
          <a:prstGeom prst="leftBrace">
            <a:avLst>
              <a:gd name="adj1" fmla="val 88889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Footer Placeholder 3">
            <a:extLst>
              <a:ext uri="{FF2B5EF4-FFF2-40B4-BE49-F238E27FC236}">
                <a16:creationId xmlns:a16="http://schemas.microsoft.com/office/drawing/2014/main" id="{80557540-AF52-41FE-BE61-C068762364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4627" name="Slide Number Placeholder 4">
            <a:extLst>
              <a:ext uri="{FF2B5EF4-FFF2-40B4-BE49-F238E27FC236}">
                <a16:creationId xmlns:a16="http://schemas.microsoft.com/office/drawing/2014/main" id="{E77B4E22-709E-43A3-B34E-AD3FC011A42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37F23EA4-9EAE-4A18-9A06-25668B28BEED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119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4628" name="Rectangle 2">
            <a:extLst>
              <a:ext uri="{FF2B5EF4-FFF2-40B4-BE49-F238E27FC236}">
                <a16:creationId xmlns:a16="http://schemas.microsoft.com/office/drawing/2014/main" id="{60F94C76-509B-49DC-8B40-2C55AA4889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62200" y="481013"/>
            <a:ext cx="7793038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Are Individual Variables Significant?</a:t>
            </a:r>
          </a:p>
        </p:txBody>
      </p:sp>
      <p:sp>
        <p:nvSpPr>
          <p:cNvPr id="154629" name="Rectangle 3">
            <a:extLst>
              <a:ext uri="{FF2B5EF4-FFF2-40B4-BE49-F238E27FC236}">
                <a16:creationId xmlns:a16="http://schemas.microsoft.com/office/drawing/2014/main" id="{FD27D715-8EEA-4884-A4CD-C19D7F010E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62200" y="1868488"/>
            <a:ext cx="8305800" cy="4532312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altLang="en-US" sz="2700">
                <a:solidFill>
                  <a:schemeClr val="folHlink"/>
                </a:solidFill>
              </a:rPr>
              <a:t>Use t-tests of individual variable slopes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700"/>
              <a:t>Shows if there is a linear relationship between the variable  x</a:t>
            </a:r>
            <a:r>
              <a:rPr lang="en-US" altLang="en-US" sz="2700" baseline="-25000"/>
              <a:t>i</a:t>
            </a:r>
            <a:r>
              <a:rPr lang="en-US" altLang="en-US" sz="2700"/>
              <a:t>  and  y</a:t>
            </a:r>
          </a:p>
          <a:p>
            <a:pPr eaLnBrk="1" hangingPunct="1">
              <a:spcBef>
                <a:spcPct val="40000"/>
              </a:spcBef>
            </a:pPr>
            <a:r>
              <a:rPr lang="en-US" altLang="en-US" sz="2700"/>
              <a:t>Hypotheses: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H</a:t>
            </a:r>
            <a:r>
              <a:rPr lang="en-US" altLang="en-US" sz="2700" baseline="-25000"/>
              <a:t>0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β</a:t>
            </a:r>
            <a:r>
              <a:rPr lang="en-US" altLang="en-US" sz="2700" baseline="-25000"/>
              <a:t>i</a:t>
            </a:r>
            <a:r>
              <a:rPr lang="en-US" altLang="en-US" sz="2700"/>
              <a:t>  = 0 (no linear relationship)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altLang="en-US" sz="2700"/>
              <a:t>H</a:t>
            </a:r>
            <a:r>
              <a:rPr lang="en-US" altLang="en-US" sz="2700" baseline="-25000"/>
              <a:t>A</a:t>
            </a:r>
            <a:r>
              <a:rPr lang="en-US" altLang="en-US" sz="2700"/>
              <a:t>: </a:t>
            </a:r>
            <a:r>
              <a:rPr lang="el-GR" altLang="en-US" sz="2700">
                <a:cs typeface="Arial" panose="020B0604020202020204" pitchFamily="34" charset="0"/>
              </a:rPr>
              <a:t>β</a:t>
            </a:r>
            <a:r>
              <a:rPr lang="en-US" altLang="en-US" sz="2700" baseline="-25000"/>
              <a:t>i</a:t>
            </a:r>
            <a:r>
              <a:rPr lang="en-US" altLang="en-US" sz="2700"/>
              <a:t> </a:t>
            </a:r>
            <a:r>
              <a:rPr lang="en-US" altLang="en-US" sz="2700">
                <a:cs typeface="Arial" panose="020B0604020202020204" pitchFamily="34" charset="0"/>
              </a:rPr>
              <a:t>≠</a:t>
            </a:r>
            <a:r>
              <a:rPr lang="en-US" altLang="en-US" sz="2700"/>
              <a:t> 0  (linear relationship does exist</a:t>
            </a:r>
          </a:p>
          <a:p>
            <a:pPr lvl="1" eaLnBrk="1" hangingPunct="1">
              <a:lnSpc>
                <a:spcPct val="50000"/>
              </a:lnSpc>
              <a:buFont typeface="Wingdings" panose="05000000000000000000" pitchFamily="2" charset="2"/>
              <a:buNone/>
            </a:pPr>
            <a:r>
              <a:rPr lang="en-US" altLang="en-US" sz="2700"/>
              <a:t>				 between  x</a:t>
            </a:r>
            <a:r>
              <a:rPr lang="en-US" altLang="en-US" sz="2700" baseline="-25000"/>
              <a:t>i</a:t>
            </a:r>
            <a:r>
              <a:rPr lang="en-US" altLang="en-US" sz="2700"/>
              <a:t>  and  y)</a:t>
            </a: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Footer Placeholder 3">
            <a:extLst>
              <a:ext uri="{FF2B5EF4-FFF2-40B4-BE49-F238E27FC236}">
                <a16:creationId xmlns:a16="http://schemas.microsoft.com/office/drawing/2014/main" id="{7EFE5E1B-2E0E-4D61-A36F-2FEB4AA6344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5651" name="Slide Number Placeholder 4">
            <a:extLst>
              <a:ext uri="{FF2B5EF4-FFF2-40B4-BE49-F238E27FC236}">
                <a16:creationId xmlns:a16="http://schemas.microsoft.com/office/drawing/2014/main" id="{C3E79C24-93AD-4EF5-8460-EAF0B9F021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3E287E14-8703-4F4E-80B9-A23680D41A53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120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5652" name="Line 133">
            <a:extLst>
              <a:ext uri="{FF2B5EF4-FFF2-40B4-BE49-F238E27FC236}">
                <a16:creationId xmlns:a16="http://schemas.microsoft.com/office/drawing/2014/main" id="{5A8AE36E-8A08-4F62-AAEB-CDB7C77CE8D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162800" y="3429000"/>
            <a:ext cx="0" cy="251460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78665" name="Group 137">
            <a:extLst>
              <a:ext uri="{FF2B5EF4-FFF2-40B4-BE49-F238E27FC236}">
                <a16:creationId xmlns:a16="http://schemas.microsoft.com/office/drawing/2014/main" id="{1F192070-E0D6-418F-985C-9AE18A68F492}"/>
              </a:ext>
            </a:extLst>
          </p:cNvPr>
          <p:cNvGraphicFramePr>
            <a:graphicFrameLocks noGrp="1"/>
          </p:cNvGraphicFramePr>
          <p:nvPr/>
        </p:nvGraphicFramePr>
        <p:xfrm>
          <a:off x="1752600" y="1676401"/>
          <a:ext cx="8763000" cy="4632544"/>
        </p:xfrm>
        <a:graphic>
          <a:graphicData uri="http://schemas.openxmlformats.org/drawingml/2006/table">
            <a:tbl>
              <a:tblPr/>
              <a:tblGrid>
                <a:gridCol w="1706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83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952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 Statistics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Multiple 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0.72213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0.52148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Adjusted R Square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0.44172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47.46341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Observations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91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ANOVA</a:t>
                      </a:r>
                      <a:r>
                        <a:rPr kumimoji="0" lang="en-US" altLang="en-US" sz="2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Significance F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Regression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29460.027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14730.013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6.53861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0.01201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Residual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27033.306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2252.776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56493.333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325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altLang="en-US" sz="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2.68285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0.01993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95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07" marB="45707" anchor="b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155776" name="Picture 125">
            <a:extLst>
              <a:ext uri="{FF2B5EF4-FFF2-40B4-BE49-F238E27FC236}">
                <a16:creationId xmlns:a16="http://schemas.microsoft.com/office/drawing/2014/main" id="{1A5F6D7B-676B-4384-B337-0D5BF26C9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1" y="1752600"/>
            <a:ext cx="122872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5777" name="Text Box 128">
            <a:extLst>
              <a:ext uri="{FF2B5EF4-FFF2-40B4-BE49-F238E27FC236}">
                <a16:creationId xmlns:a16="http://schemas.microsoft.com/office/drawing/2014/main" id="{627A55E6-1846-48DB-9AEE-6B8CFC860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1752601"/>
            <a:ext cx="4419600" cy="1673225"/>
          </a:xfrm>
          <a:prstGeom prst="rect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t-value for Price is  t = -2.306, with p-value .0398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400" b="1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t-value for Advertising is t = 2.855, with p-value .0145</a:t>
            </a:r>
          </a:p>
        </p:txBody>
      </p:sp>
      <p:sp>
        <p:nvSpPr>
          <p:cNvPr id="155778" name="Text Box 130">
            <a:extLst>
              <a:ext uri="{FF2B5EF4-FFF2-40B4-BE49-F238E27FC236}">
                <a16:creationId xmlns:a16="http://schemas.microsoft.com/office/drawing/2014/main" id="{3FCED16F-2657-471B-A718-8A217C558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1219201"/>
            <a:ext cx="14747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(continued)</a:t>
            </a:r>
          </a:p>
        </p:txBody>
      </p:sp>
      <p:sp>
        <p:nvSpPr>
          <p:cNvPr id="155779" name="Rectangle 135">
            <a:extLst>
              <a:ext uri="{FF2B5EF4-FFF2-40B4-BE49-F238E27FC236}">
                <a16:creationId xmlns:a16="http://schemas.microsoft.com/office/drawing/2014/main" id="{D418E8E4-3FF6-434A-82A7-7B2669CE87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37581" y="571501"/>
            <a:ext cx="7793038" cy="1066800"/>
          </a:xfrm>
          <a:noFill/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Are Individual Variables Significant?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Footer Placeholder 3">
            <a:extLst>
              <a:ext uri="{FF2B5EF4-FFF2-40B4-BE49-F238E27FC236}">
                <a16:creationId xmlns:a16="http://schemas.microsoft.com/office/drawing/2014/main" id="{10BC476D-174D-43E7-85D1-58CD18C4F30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6675" name="Slide Number Placeholder 4">
            <a:extLst>
              <a:ext uri="{FF2B5EF4-FFF2-40B4-BE49-F238E27FC236}">
                <a16:creationId xmlns:a16="http://schemas.microsoft.com/office/drawing/2014/main" id="{695AFC67-62C7-4A5C-8550-71D1244824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62CFE568-03EA-43BE-951A-236D365AB9DF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121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6676" name="Rectangle 69">
            <a:extLst>
              <a:ext uri="{FF2B5EF4-FFF2-40B4-BE49-F238E27FC236}">
                <a16:creationId xmlns:a16="http://schemas.microsoft.com/office/drawing/2014/main" id="{BE61D541-AD64-4264-A20B-55C93F91111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828800" y="2971801"/>
            <a:ext cx="1828800" cy="1076325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d.f. = 15-2-1 = 12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Char char="a"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 = .05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Symbol" panose="05050102010706020507" pitchFamily="18" charset="2"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t</a:t>
            </a:r>
            <a:r>
              <a:rPr kumimoji="0" lang="en-US" altLang="en-US" sz="1600" b="1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/2 </a:t>
            </a:r>
            <a:r>
              <a:rPr kumimoji="0" lang="en-US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= 2.1788</a:t>
            </a:r>
          </a:p>
        </p:txBody>
      </p:sp>
      <p:sp>
        <p:nvSpPr>
          <p:cNvPr id="156677" name="Rectangle 2">
            <a:extLst>
              <a:ext uri="{FF2B5EF4-FFF2-40B4-BE49-F238E27FC236}">
                <a16:creationId xmlns:a16="http://schemas.microsoft.com/office/drawing/2014/main" id="{7FFFCB14-B328-419D-9C45-29425A70E6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81941" y="506188"/>
            <a:ext cx="9028043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Inferences about the Slope: t</a:t>
            </a:r>
            <a:r>
              <a:rPr lang="en-US" altLang="en-US" i="1" dirty="0"/>
              <a:t> </a:t>
            </a:r>
            <a:r>
              <a:rPr lang="en-US" altLang="en-US" dirty="0"/>
              <a:t>Test Example</a:t>
            </a:r>
          </a:p>
        </p:txBody>
      </p:sp>
      <p:sp>
        <p:nvSpPr>
          <p:cNvPr id="156678" name="Rectangle 3">
            <a:extLst>
              <a:ext uri="{FF2B5EF4-FFF2-40B4-BE49-F238E27FC236}">
                <a16:creationId xmlns:a16="http://schemas.microsoft.com/office/drawing/2014/main" id="{E93AD3EF-7713-4248-A053-9137FD26933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1828800"/>
            <a:ext cx="1752600" cy="1066800"/>
          </a:xfr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lIns="90488" tIns="44450" rIns="90488" bIns="44450" rtlCol="0"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/>
              <a:t>H</a:t>
            </a:r>
            <a:r>
              <a:rPr lang="en-US" altLang="en-US" sz="2400" baseline="-25000"/>
              <a:t>0</a:t>
            </a:r>
            <a:r>
              <a:rPr lang="en-US" altLang="en-US" sz="2400"/>
              <a:t>: </a:t>
            </a:r>
            <a:r>
              <a:rPr lang="el-GR" altLang="en-US" sz="2400">
                <a:cs typeface="Arial" panose="020B0604020202020204" pitchFamily="34" charset="0"/>
              </a:rPr>
              <a:t>β</a:t>
            </a:r>
            <a:r>
              <a:rPr lang="en-US" altLang="en-US" sz="2400" baseline="-25000"/>
              <a:t>i</a:t>
            </a:r>
            <a:r>
              <a:rPr lang="en-US" altLang="en-US" sz="2400"/>
              <a:t> = 0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en-US" sz="2400"/>
              <a:t>H</a:t>
            </a:r>
            <a:r>
              <a:rPr lang="en-US" altLang="en-US" sz="2400" baseline="-25000"/>
              <a:t>A</a:t>
            </a:r>
            <a:r>
              <a:rPr lang="en-US" altLang="en-US" sz="2400"/>
              <a:t>: </a:t>
            </a:r>
            <a:r>
              <a:rPr lang="el-GR" altLang="en-US" sz="2400">
                <a:cs typeface="Arial" panose="020B0604020202020204" pitchFamily="34" charset="0"/>
              </a:rPr>
              <a:t>β</a:t>
            </a:r>
            <a:r>
              <a:rPr lang="en-US" altLang="en-US" sz="2400" baseline="-25000"/>
              <a:t>i</a:t>
            </a:r>
            <a:r>
              <a:rPr lang="en-US" altLang="en-US" sz="2400"/>
              <a:t> </a:t>
            </a:r>
            <a:r>
              <a:rPr lang="en-US" altLang="en-US" sz="2400">
                <a:latin typeface="Symbol" panose="05050102010706020507" pitchFamily="18" charset="2"/>
              </a:rPr>
              <a:t></a:t>
            </a:r>
            <a:r>
              <a:rPr lang="en-US" altLang="en-US" sz="2400"/>
              <a:t> 0</a:t>
            </a:r>
          </a:p>
        </p:txBody>
      </p:sp>
      <p:sp>
        <p:nvSpPr>
          <p:cNvPr id="156679" name="Rectangle 4">
            <a:extLst>
              <a:ext uri="{FF2B5EF4-FFF2-40B4-BE49-F238E27FC236}">
                <a16:creationId xmlns:a16="http://schemas.microsoft.com/office/drawing/2014/main" id="{210B6E1E-14D0-4AFE-85FE-A0C53FA5D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400" y="3276600"/>
            <a:ext cx="5562600" cy="838200"/>
          </a:xfrm>
          <a:prstGeom prst="rect">
            <a:avLst/>
          </a:prstGeom>
          <a:solidFill>
            <a:srgbClr val="ABFFEF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65188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08088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test statistic for each variable falls in the rejection region (p-values &lt; .05)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6680" name="Rectangle 5">
            <a:extLst>
              <a:ext uri="{FF2B5EF4-FFF2-40B4-BE49-F238E27FC236}">
                <a16:creationId xmlns:a16="http://schemas.microsoft.com/office/drawing/2014/main" id="{B33970CF-F0BF-41D2-BF25-CFA2CE835D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1" y="5334000"/>
            <a:ext cx="3971925" cy="1197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There is evidence that both Price and Advertising affect pie sales at 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sym typeface="Symbol" panose="05050102010706020507" pitchFamily="18" charset="2"/>
              </a:rPr>
              <a:t> = .05</a:t>
            </a:r>
          </a:p>
        </p:txBody>
      </p:sp>
      <p:sp>
        <p:nvSpPr>
          <p:cNvPr id="156681" name="Rectangle 6">
            <a:extLst>
              <a:ext uri="{FF2B5EF4-FFF2-40B4-BE49-F238E27FC236}">
                <a16:creationId xmlns:a16="http://schemas.microsoft.com/office/drawing/2014/main" id="{A838E598-06FC-4CEB-AEBD-395E77C18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1" y="1600200"/>
            <a:ext cx="36671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From Excel output: </a:t>
            </a:r>
          </a:p>
        </p:txBody>
      </p:sp>
      <p:sp>
        <p:nvSpPr>
          <p:cNvPr id="156682" name="Rectangle 7">
            <a:extLst>
              <a:ext uri="{FF2B5EF4-FFF2-40B4-BE49-F238E27FC236}">
                <a16:creationId xmlns:a16="http://schemas.microsoft.com/office/drawing/2014/main" id="{3057EF67-0773-49C9-BC5A-867E1054E4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1" y="4572000"/>
            <a:ext cx="3971925" cy="4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for each variable</a:t>
            </a:r>
          </a:p>
        </p:txBody>
      </p:sp>
      <p:graphicFrame>
        <p:nvGraphicFramePr>
          <p:cNvPr id="279680" name="Group 128">
            <a:extLst>
              <a:ext uri="{FF2B5EF4-FFF2-40B4-BE49-F238E27FC236}">
                <a16:creationId xmlns:a16="http://schemas.microsoft.com/office/drawing/2014/main" id="{1CC59ADA-6343-4514-A727-5A2F548ED951}"/>
              </a:ext>
            </a:extLst>
          </p:cNvPr>
          <p:cNvGraphicFramePr>
            <a:graphicFrameLocks noGrp="1"/>
          </p:cNvGraphicFramePr>
          <p:nvPr/>
        </p:nvGraphicFramePr>
        <p:xfrm>
          <a:off x="4114800" y="2133600"/>
          <a:ext cx="6400800" cy="960438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1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9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0146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 Stat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P-value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146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-2.30565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0.03979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146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2.85478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5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0.01449</a:t>
                      </a:r>
                      <a:endParaRPr kumimoji="0" lang="en-US" altLang="en-US" sz="15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T="45735" marB="45735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6709" name="Rectangle 43">
            <a:extLst>
              <a:ext uri="{FF2B5EF4-FFF2-40B4-BE49-F238E27FC236}">
                <a16:creationId xmlns:a16="http://schemas.microsoft.com/office/drawing/2014/main" id="{FB41C611-DECA-4913-B5A5-3282C62C7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4114801"/>
            <a:ext cx="4572000" cy="1305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Decision: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Conclusion:</a:t>
            </a:r>
          </a:p>
        </p:txBody>
      </p:sp>
      <p:sp>
        <p:nvSpPr>
          <p:cNvPr id="156710" name="Rectangle 44">
            <a:extLst>
              <a:ext uri="{FF2B5EF4-FFF2-40B4-BE49-F238E27FC236}">
                <a16:creationId xmlns:a16="http://schemas.microsoft.com/office/drawing/2014/main" id="{6D2880A4-DF58-4399-9AC1-814A6E609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096000"/>
            <a:ext cx="914400" cy="2286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6711" name="Rectangle 45">
            <a:extLst>
              <a:ext uri="{FF2B5EF4-FFF2-40B4-BE49-F238E27FC236}">
                <a16:creationId xmlns:a16="http://schemas.microsoft.com/office/drawing/2014/main" id="{65723B0B-2C76-4FA5-BA83-F8F2BAA53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6096000"/>
            <a:ext cx="1066800" cy="228600"/>
          </a:xfrm>
          <a:prstGeom prst="rect">
            <a:avLst/>
          </a:pr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6712" name="Text Box 46">
            <a:extLst>
              <a:ext uri="{FF2B5EF4-FFF2-40B4-BE49-F238E27FC236}">
                <a16:creationId xmlns:a16="http://schemas.microsoft.com/office/drawing/2014/main" id="{9EEECC1F-CF34-4BD3-BE50-DE264A672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5626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56713" name="Text Box 47">
            <a:extLst>
              <a:ext uri="{FF2B5EF4-FFF2-40B4-BE49-F238E27FC236}">
                <a16:creationId xmlns:a16="http://schemas.microsoft.com/office/drawing/2014/main" id="{045EFB59-06E2-4B00-B23C-811D061AF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562600"/>
            <a:ext cx="990600" cy="304800"/>
          </a:xfrm>
          <a:prstGeom prst="rect">
            <a:avLst/>
          </a:prstGeom>
          <a:solidFill>
            <a:srgbClr val="FAFEB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56714" name="Freeform 48">
            <a:extLst>
              <a:ext uri="{FF2B5EF4-FFF2-40B4-BE49-F238E27FC236}">
                <a16:creationId xmlns:a16="http://schemas.microsoft.com/office/drawing/2014/main" id="{9161A992-350E-4254-931C-7EC61261FC83}"/>
              </a:ext>
            </a:extLst>
          </p:cNvPr>
          <p:cNvSpPr>
            <a:spLocks/>
          </p:cNvSpPr>
          <p:nvPr/>
        </p:nvSpPr>
        <p:spPr bwMode="auto">
          <a:xfrm>
            <a:off x="4338638" y="4775201"/>
            <a:ext cx="850900" cy="561975"/>
          </a:xfrm>
          <a:custGeom>
            <a:avLst/>
            <a:gdLst>
              <a:gd name="T0" fmla="*/ 2147483646 w 536"/>
              <a:gd name="T1" fmla="*/ 2147483646 h 354"/>
              <a:gd name="T2" fmla="*/ 2147483646 w 536"/>
              <a:gd name="T3" fmla="*/ 2147483646 h 354"/>
              <a:gd name="T4" fmla="*/ 2147483646 w 536"/>
              <a:gd name="T5" fmla="*/ 2147483646 h 354"/>
              <a:gd name="T6" fmla="*/ 2147483646 w 536"/>
              <a:gd name="T7" fmla="*/ 2147483646 h 354"/>
              <a:gd name="T8" fmla="*/ 2147483646 w 536"/>
              <a:gd name="T9" fmla="*/ 2147483646 h 354"/>
              <a:gd name="T10" fmla="*/ 2147483646 w 536"/>
              <a:gd name="T11" fmla="*/ 0 h 354"/>
              <a:gd name="T12" fmla="*/ 0 w 536"/>
              <a:gd name="T13" fmla="*/ 2147483646 h 354"/>
              <a:gd name="T14" fmla="*/ 2147483646 w 536"/>
              <a:gd name="T15" fmla="*/ 2147483646 h 354"/>
              <a:gd name="T16" fmla="*/ 2147483646 w 536"/>
              <a:gd name="T17" fmla="*/ 2147483646 h 3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36" h="354">
                <a:moveTo>
                  <a:pt x="536" y="351"/>
                </a:moveTo>
                <a:lnTo>
                  <a:pt x="535" y="312"/>
                </a:lnTo>
                <a:lnTo>
                  <a:pt x="315" y="273"/>
                </a:lnTo>
                <a:lnTo>
                  <a:pt x="188" y="208"/>
                </a:lnTo>
                <a:lnTo>
                  <a:pt x="117" y="153"/>
                </a:lnTo>
                <a:lnTo>
                  <a:pt x="3" y="0"/>
                </a:lnTo>
                <a:lnTo>
                  <a:pt x="0" y="354"/>
                </a:lnTo>
                <a:lnTo>
                  <a:pt x="527" y="351"/>
                </a:lnTo>
                <a:lnTo>
                  <a:pt x="527" y="347"/>
                </a:lnTo>
              </a:path>
            </a:pathLst>
          </a:cu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15" name="Freeform 49">
            <a:extLst>
              <a:ext uri="{FF2B5EF4-FFF2-40B4-BE49-F238E27FC236}">
                <a16:creationId xmlns:a16="http://schemas.microsoft.com/office/drawing/2014/main" id="{6F79EE61-6901-4C39-9448-23FE605CDC48}"/>
              </a:ext>
            </a:extLst>
          </p:cNvPr>
          <p:cNvSpPr>
            <a:spLocks/>
          </p:cNvSpPr>
          <p:nvPr/>
        </p:nvSpPr>
        <p:spPr bwMode="auto">
          <a:xfrm>
            <a:off x="2041526" y="4841875"/>
            <a:ext cx="854075" cy="495300"/>
          </a:xfrm>
          <a:custGeom>
            <a:avLst/>
            <a:gdLst>
              <a:gd name="T0" fmla="*/ 0 w 538"/>
              <a:gd name="T1" fmla="*/ 2147483646 h 312"/>
              <a:gd name="T2" fmla="*/ 0 w 538"/>
              <a:gd name="T3" fmla="*/ 2147483646 h 312"/>
              <a:gd name="T4" fmla="*/ 2147483646 w 538"/>
              <a:gd name="T5" fmla="*/ 2147483646 h 312"/>
              <a:gd name="T6" fmla="*/ 2147483646 w 538"/>
              <a:gd name="T7" fmla="*/ 2147483646 h 312"/>
              <a:gd name="T8" fmla="*/ 2147483646 w 538"/>
              <a:gd name="T9" fmla="*/ 2147483646 h 312"/>
              <a:gd name="T10" fmla="*/ 2147483646 w 538"/>
              <a:gd name="T11" fmla="*/ 0 h 312"/>
              <a:gd name="T12" fmla="*/ 2147483646 w 538"/>
              <a:gd name="T13" fmla="*/ 2147483646 h 312"/>
              <a:gd name="T14" fmla="*/ 2147483646 w 538"/>
              <a:gd name="T15" fmla="*/ 2147483646 h 312"/>
              <a:gd name="T16" fmla="*/ 2147483646 w 538"/>
              <a:gd name="T17" fmla="*/ 2147483646 h 31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38" h="312">
                <a:moveTo>
                  <a:pt x="0" y="312"/>
                </a:moveTo>
                <a:lnTo>
                  <a:pt x="0" y="267"/>
                </a:lnTo>
                <a:lnTo>
                  <a:pt x="219" y="235"/>
                </a:lnTo>
                <a:lnTo>
                  <a:pt x="330" y="190"/>
                </a:lnTo>
                <a:lnTo>
                  <a:pt x="403" y="141"/>
                </a:lnTo>
                <a:lnTo>
                  <a:pt x="537" y="0"/>
                </a:lnTo>
                <a:lnTo>
                  <a:pt x="538" y="309"/>
                </a:lnTo>
                <a:lnTo>
                  <a:pt x="18" y="309"/>
                </a:lnTo>
                <a:lnTo>
                  <a:pt x="18" y="305"/>
                </a:lnTo>
              </a:path>
            </a:pathLst>
          </a:custGeom>
          <a:solidFill>
            <a:srgbClr val="FDE0B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rnd" cmpd="sng">
                <a:solidFill>
                  <a:srgbClr val="66FFFF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16" name="Freeform 50">
            <a:extLst>
              <a:ext uri="{FF2B5EF4-FFF2-40B4-BE49-F238E27FC236}">
                <a16:creationId xmlns:a16="http://schemas.microsoft.com/office/drawing/2014/main" id="{6D65772D-F46F-4F29-B60F-74FF36EB0723}"/>
              </a:ext>
            </a:extLst>
          </p:cNvPr>
          <p:cNvSpPr>
            <a:spLocks/>
          </p:cNvSpPr>
          <p:nvPr/>
        </p:nvSpPr>
        <p:spPr bwMode="auto">
          <a:xfrm>
            <a:off x="2057400" y="3962400"/>
            <a:ext cx="1600200" cy="1295400"/>
          </a:xfrm>
          <a:custGeom>
            <a:avLst/>
            <a:gdLst>
              <a:gd name="T0" fmla="*/ 0 w 600"/>
              <a:gd name="T1" fmla="*/ 2147483646 h 576"/>
              <a:gd name="T2" fmla="*/ 2147483646 w 600"/>
              <a:gd name="T3" fmla="*/ 2147483646 h 576"/>
              <a:gd name="T4" fmla="*/ 2147483646 w 600"/>
              <a:gd name="T5" fmla="*/ 2147483646 h 576"/>
              <a:gd name="T6" fmla="*/ 2147483646 w 600"/>
              <a:gd name="T7" fmla="*/ 2147483646 h 576"/>
              <a:gd name="T8" fmla="*/ 2147483646 w 600"/>
              <a:gd name="T9" fmla="*/ 2147483646 h 576"/>
              <a:gd name="T10" fmla="*/ 2147483646 w 600"/>
              <a:gd name="T11" fmla="*/ 2147483646 h 576"/>
              <a:gd name="T12" fmla="*/ 2147483646 w 600"/>
              <a:gd name="T13" fmla="*/ 2147483646 h 576"/>
              <a:gd name="T14" fmla="*/ 2147483646 w 600"/>
              <a:gd name="T15" fmla="*/ 2147483646 h 576"/>
              <a:gd name="T16" fmla="*/ 2147483646 w 600"/>
              <a:gd name="T17" fmla="*/ 2147483646 h 576"/>
              <a:gd name="T18" fmla="*/ 2147483646 w 600"/>
              <a:gd name="T19" fmla="*/ 2147483646 h 576"/>
              <a:gd name="T20" fmla="*/ 2147483646 w 600"/>
              <a:gd name="T21" fmla="*/ 2147483646 h 576"/>
              <a:gd name="T22" fmla="*/ 2147483646 w 600"/>
              <a:gd name="T23" fmla="*/ 2147483646 h 576"/>
              <a:gd name="T24" fmla="*/ 2147483646 w 600"/>
              <a:gd name="T25" fmla="*/ 2147483646 h 576"/>
              <a:gd name="T26" fmla="*/ 2147483646 w 600"/>
              <a:gd name="T27" fmla="*/ 2147483646 h 576"/>
              <a:gd name="T28" fmla="*/ 2147483646 w 600"/>
              <a:gd name="T29" fmla="*/ 2147483646 h 576"/>
              <a:gd name="T30" fmla="*/ 2147483646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17" name="Freeform 51">
            <a:extLst>
              <a:ext uri="{FF2B5EF4-FFF2-40B4-BE49-F238E27FC236}">
                <a16:creationId xmlns:a16="http://schemas.microsoft.com/office/drawing/2014/main" id="{E08C4EA5-01B5-405C-AD27-CA394E7A6698}"/>
              </a:ext>
            </a:extLst>
          </p:cNvPr>
          <p:cNvSpPr>
            <a:spLocks/>
          </p:cNvSpPr>
          <p:nvPr/>
        </p:nvSpPr>
        <p:spPr bwMode="auto">
          <a:xfrm>
            <a:off x="3657600" y="3962400"/>
            <a:ext cx="1524000" cy="1295400"/>
          </a:xfrm>
          <a:custGeom>
            <a:avLst/>
            <a:gdLst>
              <a:gd name="T0" fmla="*/ 2147483646 w 576"/>
              <a:gd name="T1" fmla="*/ 2147483646 h 576"/>
              <a:gd name="T2" fmla="*/ 2147483646 w 576"/>
              <a:gd name="T3" fmla="*/ 2147483646 h 576"/>
              <a:gd name="T4" fmla="*/ 2147483646 w 576"/>
              <a:gd name="T5" fmla="*/ 2147483646 h 576"/>
              <a:gd name="T6" fmla="*/ 2147483646 w 576"/>
              <a:gd name="T7" fmla="*/ 2147483646 h 576"/>
              <a:gd name="T8" fmla="*/ 2147483646 w 576"/>
              <a:gd name="T9" fmla="*/ 2147483646 h 576"/>
              <a:gd name="T10" fmla="*/ 2147483646 w 576"/>
              <a:gd name="T11" fmla="*/ 2147483646 h 576"/>
              <a:gd name="T12" fmla="*/ 2147483646 w 576"/>
              <a:gd name="T13" fmla="*/ 2147483646 h 576"/>
              <a:gd name="T14" fmla="*/ 2147483646 w 576"/>
              <a:gd name="T15" fmla="*/ 2147483646 h 576"/>
              <a:gd name="T16" fmla="*/ 2147483646 w 576"/>
              <a:gd name="T17" fmla="*/ 2147483646 h 576"/>
              <a:gd name="T18" fmla="*/ 2147483646 w 576"/>
              <a:gd name="T19" fmla="*/ 2147483646 h 576"/>
              <a:gd name="T20" fmla="*/ 2147483646 w 576"/>
              <a:gd name="T21" fmla="*/ 2147483646 h 576"/>
              <a:gd name="T22" fmla="*/ 2147483646 w 576"/>
              <a:gd name="T23" fmla="*/ 2147483646 h 576"/>
              <a:gd name="T24" fmla="*/ 2147483646 w 576"/>
              <a:gd name="T25" fmla="*/ 2147483646 h 576"/>
              <a:gd name="T26" fmla="*/ 2147483646 w 576"/>
              <a:gd name="T27" fmla="*/ 2147483646 h 576"/>
              <a:gd name="T28" fmla="*/ 2147483646 w 576"/>
              <a:gd name="T29" fmla="*/ 2147483646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 cmpd="sng">
            <a:solidFill>
              <a:schemeClr val="folHlink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18" name="Line 52">
            <a:extLst>
              <a:ext uri="{FF2B5EF4-FFF2-40B4-BE49-F238E27FC236}">
                <a16:creationId xmlns:a16="http://schemas.microsoft.com/office/drawing/2014/main" id="{FAE3B6C9-7955-4D34-B1E8-C2F7C44EAFCD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5334000"/>
            <a:ext cx="320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19" name="Line 53">
            <a:extLst>
              <a:ext uri="{FF2B5EF4-FFF2-40B4-BE49-F238E27FC236}">
                <a16:creationId xmlns:a16="http://schemas.microsoft.com/office/drawing/2014/main" id="{CDABBDB2-F786-4900-BD69-27BBF33783D8}"/>
              </a:ext>
            </a:extLst>
          </p:cNvPr>
          <p:cNvSpPr>
            <a:spLocks noChangeShapeType="1"/>
          </p:cNvSpPr>
          <p:nvPr/>
        </p:nvSpPr>
        <p:spPr bwMode="auto">
          <a:xfrm>
            <a:off x="2514600" y="4800600"/>
            <a:ext cx="228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20" name="Rectangle 54">
            <a:extLst>
              <a:ext uri="{FF2B5EF4-FFF2-40B4-BE49-F238E27FC236}">
                <a16:creationId xmlns:a16="http://schemas.microsoft.com/office/drawing/2014/main" id="{C42A819D-F425-4914-B5B2-177BF4CA75E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905000" y="4495801"/>
            <a:ext cx="10668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/2=.025</a:t>
            </a:r>
          </a:p>
        </p:txBody>
      </p:sp>
      <p:sp>
        <p:nvSpPr>
          <p:cNvPr id="156721" name="Line 55">
            <a:extLst>
              <a:ext uri="{FF2B5EF4-FFF2-40B4-BE49-F238E27FC236}">
                <a16:creationId xmlns:a16="http://schemas.microsoft.com/office/drawing/2014/main" id="{C49034B8-F564-4A72-AB43-49FC91A8DD03}"/>
              </a:ext>
            </a:extLst>
          </p:cNvPr>
          <p:cNvSpPr>
            <a:spLocks noChangeShapeType="1"/>
          </p:cNvSpPr>
          <p:nvPr/>
        </p:nvSpPr>
        <p:spPr bwMode="auto">
          <a:xfrm>
            <a:off x="3657600" y="39624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22" name="Line 56">
            <a:extLst>
              <a:ext uri="{FF2B5EF4-FFF2-40B4-BE49-F238E27FC236}">
                <a16:creationId xmlns:a16="http://schemas.microsoft.com/office/drawing/2014/main" id="{8315FA83-DD40-4898-B993-CD0B9BDDAABF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54102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23" name="Text Box 57">
            <a:extLst>
              <a:ext uri="{FF2B5EF4-FFF2-40B4-BE49-F238E27FC236}">
                <a16:creationId xmlns:a16="http://schemas.microsoft.com/office/drawing/2014/main" id="{0B412232-10CA-4747-AB08-1BF69BC53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638801"/>
            <a:ext cx="68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-t</a:t>
            </a:r>
            <a:r>
              <a:rPr kumimoji="0" lang="el-GR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α</a:t>
            </a:r>
            <a:r>
              <a:rPr kumimoji="0" lang="en-US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/2</a:t>
            </a:r>
            <a:endParaRPr kumimoji="0" lang="el-GR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6724" name="Line 58">
            <a:extLst>
              <a:ext uri="{FF2B5EF4-FFF2-40B4-BE49-F238E27FC236}">
                <a16:creationId xmlns:a16="http://schemas.microsoft.com/office/drawing/2014/main" id="{BB00CA87-7129-4043-B948-9B632A27E38F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5562600"/>
            <a:ext cx="144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25" name="Text Box 59">
            <a:extLst>
              <a:ext uri="{FF2B5EF4-FFF2-40B4-BE49-F238E27FC236}">
                <a16:creationId xmlns:a16="http://schemas.microsoft.com/office/drawing/2014/main" id="{101CCEF4-B8D6-42DD-9822-874AF4F11F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5562600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 reject H</a:t>
            </a:r>
            <a:r>
              <a:rPr kumimoji="0" lang="en-US" alt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156726" name="Line 60">
            <a:extLst>
              <a:ext uri="{FF2B5EF4-FFF2-40B4-BE49-F238E27FC236}">
                <a16:creationId xmlns:a16="http://schemas.microsoft.com/office/drawing/2014/main" id="{540B0B2D-C38D-4083-8F1B-F94CA087CDA8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55626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27" name="Text Box 61">
            <a:extLst>
              <a:ext uri="{FF2B5EF4-FFF2-40B4-BE49-F238E27FC236}">
                <a16:creationId xmlns:a16="http://schemas.microsoft.com/office/drawing/2014/main" id="{55547FC4-7D64-400E-BC6F-16BA9DD41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5791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</a:t>
            </a:r>
            <a:endParaRPr kumimoji="0" lang="el-GR" altLang="en-US" sz="18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6728" name="Text Box 62">
            <a:extLst>
              <a:ext uri="{FF2B5EF4-FFF2-40B4-BE49-F238E27FC236}">
                <a16:creationId xmlns:a16="http://schemas.microsoft.com/office/drawing/2014/main" id="{71E47C04-88C7-4AF2-9021-6DBBF9CA0D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5638801"/>
            <a:ext cx="609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</a:t>
            </a:r>
            <a:r>
              <a:rPr kumimoji="0" lang="el-GR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α</a:t>
            </a:r>
            <a:r>
              <a:rPr kumimoji="0" lang="en-US" alt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/2</a:t>
            </a:r>
            <a:endParaRPr kumimoji="0" lang="el-GR" altLang="en-US" sz="20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6729" name="Line 63">
            <a:extLst>
              <a:ext uri="{FF2B5EF4-FFF2-40B4-BE49-F238E27FC236}">
                <a16:creationId xmlns:a16="http://schemas.microsoft.com/office/drawing/2014/main" id="{69B79319-9142-41B7-A09B-D60183964871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54102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30" name="Freeform 64">
            <a:extLst>
              <a:ext uri="{FF2B5EF4-FFF2-40B4-BE49-F238E27FC236}">
                <a16:creationId xmlns:a16="http://schemas.microsoft.com/office/drawing/2014/main" id="{F7D2F3E0-1898-455A-935E-E984FB4274CA}"/>
              </a:ext>
            </a:extLst>
          </p:cNvPr>
          <p:cNvSpPr>
            <a:spLocks/>
          </p:cNvSpPr>
          <p:nvPr/>
        </p:nvSpPr>
        <p:spPr bwMode="auto">
          <a:xfrm>
            <a:off x="4495800" y="4770438"/>
            <a:ext cx="204788" cy="411162"/>
          </a:xfrm>
          <a:custGeom>
            <a:avLst/>
            <a:gdLst>
              <a:gd name="T0" fmla="*/ 2147483646 w 48"/>
              <a:gd name="T1" fmla="*/ 0 h 249"/>
              <a:gd name="T2" fmla="*/ 0 w 48"/>
              <a:gd name="T3" fmla="*/ 2147483646 h 249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48" h="249">
                <a:moveTo>
                  <a:pt x="48" y="0"/>
                </a:moveTo>
                <a:lnTo>
                  <a:pt x="0" y="249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31" name="Rectangle 65">
            <a:extLst>
              <a:ext uri="{FF2B5EF4-FFF2-40B4-BE49-F238E27FC236}">
                <a16:creationId xmlns:a16="http://schemas.microsoft.com/office/drawing/2014/main" id="{BEEEEF40-E57B-48C7-8F58-16C2E931A9B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419600" y="4495801"/>
            <a:ext cx="12192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ymbol" panose="05050102010706020507" pitchFamily="18" charset="2"/>
                <a:ea typeface="+mn-ea"/>
                <a:cs typeface="+mn-cs"/>
              </a:rPr>
              <a:t>a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/2=.025</a:t>
            </a:r>
          </a:p>
        </p:txBody>
      </p:sp>
      <p:sp>
        <p:nvSpPr>
          <p:cNvPr id="156732" name="Rectangle 66">
            <a:extLst>
              <a:ext uri="{FF2B5EF4-FFF2-40B4-BE49-F238E27FC236}">
                <a16:creationId xmlns:a16="http://schemas.microsoft.com/office/drawing/2014/main" id="{C1E6D53B-7658-4B8F-A278-14ECF83ABB0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286000" y="60198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-2.1788</a:t>
            </a:r>
          </a:p>
        </p:txBody>
      </p:sp>
      <p:sp>
        <p:nvSpPr>
          <p:cNvPr id="156733" name="Rectangle 67">
            <a:extLst>
              <a:ext uri="{FF2B5EF4-FFF2-40B4-BE49-F238E27FC236}">
                <a16:creationId xmlns:a16="http://schemas.microsoft.com/office/drawing/2014/main" id="{5A362A5A-7660-42C2-B583-6CFDB9875E8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886200" y="6019800"/>
            <a:ext cx="12192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2.1788</a:t>
            </a:r>
          </a:p>
        </p:txBody>
      </p:sp>
      <p:sp>
        <p:nvSpPr>
          <p:cNvPr id="156734" name="Line 70">
            <a:extLst>
              <a:ext uri="{FF2B5EF4-FFF2-40B4-BE49-F238E27FC236}">
                <a16:creationId xmlns:a16="http://schemas.microsoft.com/office/drawing/2014/main" id="{8720B36E-C731-4B0E-A7FA-8E8975B3A333}"/>
              </a:ext>
            </a:extLst>
          </p:cNvPr>
          <p:cNvSpPr>
            <a:spLocks noChangeShapeType="1"/>
          </p:cNvSpPr>
          <p:nvPr/>
        </p:nvSpPr>
        <p:spPr bwMode="auto">
          <a:xfrm>
            <a:off x="4343400" y="5562600"/>
            <a:ext cx="1371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735" name="Oval 129">
            <a:extLst>
              <a:ext uri="{FF2B5EF4-FFF2-40B4-BE49-F238E27FC236}">
                <a16:creationId xmlns:a16="http://schemas.microsoft.com/office/drawing/2014/main" id="{2992AE57-5D14-41EC-ADC6-3FB8CE544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1981200"/>
            <a:ext cx="1066800" cy="13716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6736" name="Oval 130">
            <a:extLst>
              <a:ext uri="{FF2B5EF4-FFF2-40B4-BE49-F238E27FC236}">
                <a16:creationId xmlns:a16="http://schemas.microsoft.com/office/drawing/2014/main" id="{AA32B05D-7765-45C1-BC1D-F770AE9CFF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25000" y="1981200"/>
            <a:ext cx="1066800" cy="13716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Footer Placeholder 3">
            <a:extLst>
              <a:ext uri="{FF2B5EF4-FFF2-40B4-BE49-F238E27FC236}">
                <a16:creationId xmlns:a16="http://schemas.microsoft.com/office/drawing/2014/main" id="{4444D7AA-803C-4BE8-A180-9F1E536286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Business Statistics: A Decision-Making Approach, 7e © 2008 Prentice-Hall, Inc.</a:t>
            </a:r>
          </a:p>
        </p:txBody>
      </p:sp>
      <p:sp>
        <p:nvSpPr>
          <p:cNvPr id="157699" name="Slide Number Placeholder 4">
            <a:extLst>
              <a:ext uri="{FF2B5EF4-FFF2-40B4-BE49-F238E27FC236}">
                <a16:creationId xmlns:a16="http://schemas.microsoft.com/office/drawing/2014/main" id="{888D9244-B3A4-4961-A8CE-DA851B0D31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852488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852488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852488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852488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85248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 15-</a:t>
            </a:r>
            <a:fld id="{F6166685-412E-40BB-B47C-FDFD7D8E7B97}" type="slidenum"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85248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122</a:t>
            </a:fld>
            <a:endParaRPr kumimoji="0" lang="en-US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7700" name="Rectangle 2">
            <a:extLst>
              <a:ext uri="{FF2B5EF4-FFF2-40B4-BE49-F238E27FC236}">
                <a16:creationId xmlns:a16="http://schemas.microsoft.com/office/drawing/2014/main" id="{C66ECB69-BA11-47DE-8E63-CEC77FBFB2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4487" y="457201"/>
            <a:ext cx="8889655" cy="1066800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Confidence Interval Estimate  for the Slope</a:t>
            </a:r>
          </a:p>
        </p:txBody>
      </p:sp>
      <p:sp>
        <p:nvSpPr>
          <p:cNvPr id="157701" name="Rectangle 3">
            <a:extLst>
              <a:ext uri="{FF2B5EF4-FFF2-40B4-BE49-F238E27FC236}">
                <a16:creationId xmlns:a16="http://schemas.microsoft.com/office/drawing/2014/main" id="{BDFF86B1-A948-4C65-8841-11FDD43456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1" y="1524001"/>
            <a:ext cx="7313613" cy="824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Confidence interval for the population slope </a:t>
            </a:r>
            <a:r>
              <a:rPr kumimoji="0" lang="el-GR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β</a:t>
            </a:r>
            <a:r>
              <a:rPr kumimoji="0" lang="en-US" altLang="en-US" sz="2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</a:t>
            </a:r>
          </a:p>
          <a:p>
            <a:pPr marL="0" marR="0" lvl="0" indent="0" algn="ctr" defTabSz="914400" rtl="0" eaLnBrk="1" fontAlgn="auto" latinLnBrk="0" hangingPunct="1">
              <a:lnSpc>
                <a:spcPct val="4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(the effect of changes in price on pie sales):</a:t>
            </a:r>
          </a:p>
        </p:txBody>
      </p:sp>
      <p:graphicFrame>
        <p:nvGraphicFramePr>
          <p:cNvPr id="173279" name="Group 223">
            <a:extLst>
              <a:ext uri="{FF2B5EF4-FFF2-40B4-BE49-F238E27FC236}">
                <a16:creationId xmlns:a16="http://schemas.microsoft.com/office/drawing/2014/main" id="{BFEBC816-87AC-4E02-8237-8AC6B3C851C4}"/>
              </a:ext>
            </a:extLst>
          </p:cNvPr>
          <p:cNvGraphicFramePr>
            <a:graphicFrameLocks noGrp="1"/>
          </p:cNvGraphicFramePr>
          <p:nvPr/>
        </p:nvGraphicFramePr>
        <p:xfrm>
          <a:off x="2532063" y="3584575"/>
          <a:ext cx="7239000" cy="1212852"/>
        </p:xfrm>
        <a:graphic>
          <a:graphicData uri="http://schemas.openxmlformats.org/drawingml/2006/table">
            <a:tbl>
              <a:tblPr/>
              <a:tblGrid>
                <a:gridCol w="1706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2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49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Coefficients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 Error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Upper 95%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Intercept</a:t>
                      </a: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306.52619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114.25389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57.58835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555.46404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Price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-24.97509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10.83213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-48.57626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-1.37392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3213"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Advertising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74.13096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25.96732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…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17.55303</a:t>
                      </a:r>
                      <a:endParaRPr kumimoji="0" lang="en-US" altLang="en-US" sz="13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tc>
                  <a:txBody>
                    <a:bodyPr/>
                    <a:lstStyle>
                      <a:lvl1pPr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25450" defTabSz="852488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852488" defTabSz="852488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281113" defTabSz="852488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1706563" defTabSz="852488">
                        <a:spcBef>
                          <a:spcPct val="20000"/>
                        </a:spcBef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1637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6209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0781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535363" defTabSz="852488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D2B4E"/>
                        </a:buClr>
                        <a:buSzPct val="5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852488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130.70888</a:t>
                      </a:r>
                      <a:endParaRPr kumimoji="0" lang="en-US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7739" name="Oval 221">
            <a:extLst>
              <a:ext uri="{FF2B5EF4-FFF2-40B4-BE49-F238E27FC236}">
                <a16:creationId xmlns:a16="http://schemas.microsoft.com/office/drawing/2014/main" id="{EE2BABDD-2556-4607-9D51-DF397CDFB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4191000"/>
            <a:ext cx="2667000" cy="4572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D2B4E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3025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2336</TotalTime>
  <Words>6897</Words>
  <Application>Microsoft Office PowerPoint</Application>
  <PresentationFormat>Widescreen</PresentationFormat>
  <Paragraphs>1677</Paragraphs>
  <Slides>123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5</vt:i4>
      </vt:variant>
      <vt:variant>
        <vt:lpstr>Slide Titles</vt:lpstr>
      </vt:variant>
      <vt:variant>
        <vt:i4>123</vt:i4>
      </vt:variant>
    </vt:vector>
  </HeadingPairs>
  <TitlesOfParts>
    <vt:vector size="138" baseType="lpstr"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2_Office Theme</vt:lpstr>
      <vt:lpstr>3_Office Theme</vt:lpstr>
      <vt:lpstr>1_Office Theme</vt:lpstr>
      <vt:lpstr>Equation</vt:lpstr>
      <vt:lpstr>Drawing</vt:lpstr>
      <vt:lpstr>Clip</vt:lpstr>
      <vt:lpstr>Worksheet</vt:lpstr>
      <vt:lpstr>Chart</vt:lpstr>
      <vt:lpstr>PowerPoint Presentation</vt:lpstr>
      <vt:lpstr>PowerPoint Presentation</vt:lpstr>
      <vt:lpstr>PowerPoint Presentation</vt:lpstr>
      <vt:lpstr>Chapter Goals</vt:lpstr>
      <vt:lpstr>Tools of Business Statistics</vt:lpstr>
      <vt:lpstr>Descriptive Statistics</vt:lpstr>
      <vt:lpstr>Inferential Statistics</vt:lpstr>
      <vt:lpstr>Inferential Statistics</vt:lpstr>
      <vt:lpstr>Tools for Collecting Data</vt:lpstr>
      <vt:lpstr>Survey Design Steps</vt:lpstr>
      <vt:lpstr>Survey Design Steps</vt:lpstr>
      <vt:lpstr>Types of Questions</vt:lpstr>
      <vt:lpstr>Populations and Samples</vt:lpstr>
      <vt:lpstr>Key Definitions</vt:lpstr>
      <vt:lpstr>Population vs. Sample</vt:lpstr>
      <vt:lpstr>Why Sample?</vt:lpstr>
      <vt:lpstr>Sampling Techniques</vt:lpstr>
      <vt:lpstr>Statistical Sampling</vt:lpstr>
      <vt:lpstr>Simple Random Sampling</vt:lpstr>
      <vt:lpstr>Systematic Random Sampling</vt:lpstr>
      <vt:lpstr>Stratified Random Sampling</vt:lpstr>
      <vt:lpstr>Data Types</vt:lpstr>
      <vt:lpstr>Data Types</vt:lpstr>
      <vt:lpstr>Data Types</vt:lpstr>
      <vt:lpstr>Data Measurement Levels</vt:lpstr>
      <vt:lpstr>PowerPoint Presentation</vt:lpstr>
      <vt:lpstr>Chapter Goals</vt:lpstr>
      <vt:lpstr>Frequency Distributions</vt:lpstr>
      <vt:lpstr>Why Use Frequency Distributions?</vt:lpstr>
      <vt:lpstr>Frequency Distribution: Discrete Data</vt:lpstr>
      <vt:lpstr>Relative Frequency</vt:lpstr>
      <vt:lpstr>Frequency Distribution:  Continuous Data</vt:lpstr>
      <vt:lpstr>Grouping Data by Classes</vt:lpstr>
      <vt:lpstr>Frequency Distribution Example</vt:lpstr>
      <vt:lpstr>Frequency Histograms</vt:lpstr>
      <vt:lpstr>Histogram Example</vt:lpstr>
      <vt:lpstr>PowerPoint Presentation</vt:lpstr>
      <vt:lpstr>Chapter Goals</vt:lpstr>
      <vt:lpstr>Chapter Topics</vt:lpstr>
      <vt:lpstr>Summary Measures</vt:lpstr>
      <vt:lpstr>Measures of Center and Location</vt:lpstr>
      <vt:lpstr>Mean (Arithmetic Average)</vt:lpstr>
      <vt:lpstr>Mean (Arithmetic Average)</vt:lpstr>
      <vt:lpstr>Median</vt:lpstr>
      <vt:lpstr> Median</vt:lpstr>
      <vt:lpstr> Median Example</vt:lpstr>
      <vt:lpstr>Shape of a Distribution</vt:lpstr>
      <vt:lpstr>Mode</vt:lpstr>
      <vt:lpstr> Review Example</vt:lpstr>
      <vt:lpstr>Summary Statistics</vt:lpstr>
      <vt:lpstr> Which measure of location is the “best”?</vt:lpstr>
      <vt:lpstr>Distribution Shape and  Box and Whisker Plot</vt:lpstr>
      <vt:lpstr>Measures of Variation</vt:lpstr>
      <vt:lpstr> Variation</vt:lpstr>
      <vt:lpstr>Range</vt:lpstr>
      <vt:lpstr> Disadvantages of the Range</vt:lpstr>
      <vt:lpstr>Variance</vt:lpstr>
      <vt:lpstr>Standard Deviation</vt:lpstr>
      <vt:lpstr>Calculation Example: Sample Standard Deviation</vt:lpstr>
      <vt:lpstr>PowerPoint Presentation</vt:lpstr>
      <vt:lpstr>Chapter Goals</vt:lpstr>
      <vt:lpstr>What is a Hypothesis?</vt:lpstr>
      <vt:lpstr>The Null Hypothesis, H0</vt:lpstr>
      <vt:lpstr>The Alternative Hypothesis, HA</vt:lpstr>
      <vt:lpstr>Errors in Making Decisions</vt:lpstr>
      <vt:lpstr>Errors in Making Decisions</vt:lpstr>
      <vt:lpstr>Outcomes and Probabilities</vt:lpstr>
      <vt:lpstr>Type I &amp; II Error Relationship</vt:lpstr>
      <vt:lpstr>Level of Significance,   </vt:lpstr>
      <vt:lpstr>PowerPoint Presentation</vt:lpstr>
      <vt:lpstr>P-Value Approach to Testing</vt:lpstr>
      <vt:lpstr>P-Value Approach to Testing</vt:lpstr>
      <vt:lpstr>P-value example</vt:lpstr>
      <vt:lpstr>P -Value Solution</vt:lpstr>
      <vt:lpstr>PowerPoint Presentation</vt:lpstr>
      <vt:lpstr>Chapter Goals</vt:lpstr>
      <vt:lpstr>Scatter Plots and Correlation</vt:lpstr>
      <vt:lpstr>Scatter Plot Examples</vt:lpstr>
      <vt:lpstr>Scatter Plot Examples</vt:lpstr>
      <vt:lpstr>Scatter Plot Examples</vt:lpstr>
      <vt:lpstr>Correlation Coefficient</vt:lpstr>
      <vt:lpstr>Features of  r</vt:lpstr>
      <vt:lpstr>Examples of Approximate r  Values</vt:lpstr>
      <vt:lpstr>Calculating the Correlation Coefficient</vt:lpstr>
      <vt:lpstr>Calculation Example</vt:lpstr>
      <vt:lpstr>Calculation Example</vt:lpstr>
      <vt:lpstr>Excel Output</vt:lpstr>
      <vt:lpstr>Significance Test for Correlation</vt:lpstr>
      <vt:lpstr>Example: Produce Stores</vt:lpstr>
      <vt:lpstr>Example: Test Solution</vt:lpstr>
      <vt:lpstr>Introduction to Regression Analysis</vt:lpstr>
      <vt:lpstr>Simple Linear Regression Model</vt:lpstr>
      <vt:lpstr>Types of Regression Models</vt:lpstr>
      <vt:lpstr>Population Linear Regression</vt:lpstr>
      <vt:lpstr>Estimated Regression Model</vt:lpstr>
      <vt:lpstr>Simple Linear Regression Example</vt:lpstr>
      <vt:lpstr>Sample Data for House Price Model</vt:lpstr>
      <vt:lpstr>Regression Using Excel</vt:lpstr>
      <vt:lpstr>Excel Output</vt:lpstr>
      <vt:lpstr>Interpretation of the Intercept,  b0</vt:lpstr>
      <vt:lpstr>Interpretation of the Slope Coefficient,  b1</vt:lpstr>
      <vt:lpstr>Coefficient of Determination, R2</vt:lpstr>
      <vt:lpstr>Coefficient of Determination, R2</vt:lpstr>
      <vt:lpstr>Examples of Approximate R2  Values</vt:lpstr>
      <vt:lpstr>Examples of Approximate R2  Values</vt:lpstr>
      <vt:lpstr>Examples of Approximate R2  Values</vt:lpstr>
      <vt:lpstr>PowerPoint Presentation</vt:lpstr>
      <vt:lpstr>The Multiple Regression Model</vt:lpstr>
      <vt:lpstr>The Correlation Matrix</vt:lpstr>
      <vt:lpstr>Example</vt:lpstr>
      <vt:lpstr>Pie Sales Model</vt:lpstr>
      <vt:lpstr>Pie Sales Correlation Matrix</vt:lpstr>
      <vt:lpstr>Multiple Regression Output</vt:lpstr>
      <vt:lpstr>The Multiple Regression Equation</vt:lpstr>
      <vt:lpstr>Using The Model to Make Predictions</vt:lpstr>
      <vt:lpstr>Is the Model Significant?</vt:lpstr>
      <vt:lpstr>F-Test for Overall Significance</vt:lpstr>
      <vt:lpstr>F-Test for Overall Significance</vt:lpstr>
      <vt:lpstr>Are Individual Variables Significant?</vt:lpstr>
      <vt:lpstr>Are Individual Variables Significant?</vt:lpstr>
      <vt:lpstr>Inferences about the Slope: t Test Example</vt:lpstr>
      <vt:lpstr>Confidence Interval Estimate  for the Slope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268</cp:revision>
  <dcterms:created xsi:type="dcterms:W3CDTF">2023-04-29T09:08:23Z</dcterms:created>
  <dcterms:modified xsi:type="dcterms:W3CDTF">2024-07-03T14:52:34Z</dcterms:modified>
</cp:coreProperties>
</file>