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1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94" r:id="rId2"/>
    <p:sldId id="303" r:id="rId3"/>
    <p:sldId id="271" r:id="rId4"/>
    <p:sldId id="547" r:id="rId5"/>
    <p:sldId id="568" r:id="rId6"/>
    <p:sldId id="496" r:id="rId7"/>
    <p:sldId id="555" r:id="rId8"/>
    <p:sldId id="557" r:id="rId9"/>
    <p:sldId id="607" r:id="rId10"/>
    <p:sldId id="575" r:id="rId11"/>
    <p:sldId id="608" r:id="rId12"/>
    <p:sldId id="609" r:id="rId13"/>
    <p:sldId id="611" r:id="rId14"/>
    <p:sldId id="601" r:id="rId15"/>
    <p:sldId id="612" r:id="rId16"/>
    <p:sldId id="589" r:id="rId17"/>
    <p:sldId id="546" r:id="rId18"/>
    <p:sldId id="602" r:id="rId19"/>
    <p:sldId id="614" r:id="rId20"/>
    <p:sldId id="613" r:id="rId21"/>
    <p:sldId id="500" r:id="rId22"/>
    <p:sldId id="603" r:id="rId23"/>
    <p:sldId id="530" r:id="rId24"/>
    <p:sldId id="591" r:id="rId25"/>
    <p:sldId id="615" r:id="rId26"/>
    <p:sldId id="503" r:id="rId27"/>
    <p:sldId id="593" r:id="rId28"/>
    <p:sldId id="505" r:id="rId29"/>
    <p:sldId id="507" r:id="rId30"/>
    <p:sldId id="559" r:id="rId31"/>
    <p:sldId id="534" r:id="rId32"/>
    <p:sldId id="561" r:id="rId33"/>
    <p:sldId id="562" r:id="rId34"/>
    <p:sldId id="616" r:id="rId35"/>
    <p:sldId id="617" r:id="rId36"/>
    <p:sldId id="618" r:id="rId37"/>
    <p:sldId id="580" r:id="rId38"/>
    <p:sldId id="619" r:id="rId39"/>
    <p:sldId id="563" r:id="rId40"/>
    <p:sldId id="605" r:id="rId41"/>
    <p:sldId id="60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271"/>
            <p14:sldId id="547"/>
            <p14:sldId id="568"/>
            <p14:sldId id="496"/>
            <p14:sldId id="555"/>
            <p14:sldId id="557"/>
            <p14:sldId id="607"/>
            <p14:sldId id="575"/>
            <p14:sldId id="608"/>
            <p14:sldId id="609"/>
            <p14:sldId id="611"/>
            <p14:sldId id="601"/>
            <p14:sldId id="612"/>
            <p14:sldId id="589"/>
            <p14:sldId id="546"/>
            <p14:sldId id="602"/>
            <p14:sldId id="614"/>
            <p14:sldId id="613"/>
            <p14:sldId id="500"/>
            <p14:sldId id="603"/>
            <p14:sldId id="530"/>
            <p14:sldId id="591"/>
            <p14:sldId id="615"/>
            <p14:sldId id="503"/>
            <p14:sldId id="593"/>
            <p14:sldId id="505"/>
            <p14:sldId id="507"/>
            <p14:sldId id="559"/>
            <p14:sldId id="534"/>
            <p14:sldId id="561"/>
            <p14:sldId id="562"/>
            <p14:sldId id="616"/>
            <p14:sldId id="617"/>
            <p14:sldId id="618"/>
            <p14:sldId id="580"/>
            <p14:sldId id="619"/>
            <p14:sldId id="563"/>
            <p14:sldId id="605"/>
            <p14:sldId id="6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2523" autoAdjust="0"/>
  </p:normalViewPr>
  <p:slideViewPr>
    <p:cSldViewPr snapToGrid="0">
      <p:cViewPr varScale="1">
        <p:scale>
          <a:sx n="66" d="100"/>
          <a:sy n="66" d="100"/>
        </p:scale>
        <p:origin x="8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40571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58090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280128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458587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32141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9185248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755608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337592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180220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666828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554760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43667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34444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451710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0982566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136151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15792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1314651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984826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0F76B4B6-A9B6-44FB-B419-649119306B6E}"/>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28.sv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a:t>
            </a:r>
            <a:endParaRPr lang="en-US" sz="4400"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Analytics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7279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9596" y="3140135"/>
            <a:ext cx="6081229"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Impacting Productivity</a:t>
            </a:r>
          </a:p>
          <a:p>
            <a:pPr algn="ctr"/>
            <a:r>
              <a:rPr lang="en-US" sz="3200" b="1" dirty="0">
                <a:solidFill>
                  <a:srgbClr val="00B0F0"/>
                </a:solidFill>
                <a:latin typeface="Times New Roman" panose="02020603050405020304" pitchFamily="18" charset="0"/>
                <a:cs typeface="Times New Roman" panose="02020603050405020304" pitchFamily="18" charset="0"/>
              </a:rPr>
              <a:t>and the Bottom Line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09</a:t>
            </a:r>
          </a:p>
        </p:txBody>
      </p:sp>
      <p:sp>
        <p:nvSpPr>
          <p:cNvPr id="11" name="TextBox 10"/>
          <p:cNvSpPr txBox="1"/>
          <p:nvPr/>
        </p:nvSpPr>
        <p:spPr>
          <a:xfrm>
            <a:off x="6370224" y="4802552"/>
            <a:ext cx="121860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HRM </a:t>
            </a:r>
            <a:r>
              <a:rPr lang="en-US" sz="2000" dirty="0">
                <a:solidFill>
                  <a:prstClr val="black"/>
                </a:solidFill>
                <a:latin typeface="Times New Roman" panose="02020603050405020304" pitchFamily="18" charset="0"/>
                <a:cs typeface="Times New Roman" panose="02020603050405020304" pitchFamily="18" charset="0"/>
              </a:rPr>
              <a:t>623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p:cNvSpPr txBox="1"/>
          <p:nvPr/>
        </p:nvSpPr>
        <p:spPr>
          <a:xfrm>
            <a:off x="69833" y="5917796"/>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52400" y="5479962"/>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4974890" y="4035474"/>
            <a:ext cx="1120299"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185738" y="580748"/>
            <a:ext cx="9708465" cy="897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24115" y="5073706"/>
            <a:ext cx="5080000" cy="1906740"/>
          </a:xfrm>
          <a:prstGeom prst="rect">
            <a:avLst/>
          </a:prstGeom>
          <a:noFill/>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Application On Two Case Studies</a:t>
            </a:r>
          </a:p>
          <a:p>
            <a:pPr>
              <a:lnSpc>
                <a:spcPct val="120000"/>
              </a:lnSpc>
            </a:pPr>
            <a:r>
              <a:rPr lang="en-US" sz="2000" b="1" dirty="0">
                <a:latin typeface="Times New Roman" panose="02020603050405020304" pitchFamily="18" charset="0"/>
                <a:cs typeface="Times New Roman" panose="02020603050405020304" pitchFamily="18" charset="0"/>
              </a:rPr>
              <a:t>Case Study 1 —Ingram Content Group</a:t>
            </a:r>
          </a:p>
          <a:p>
            <a:pPr>
              <a:lnSpc>
                <a:spcPct val="120000"/>
              </a:lnSpc>
            </a:pPr>
            <a:r>
              <a:rPr lang="en-US" sz="2000" b="1" dirty="0">
                <a:latin typeface="Times New Roman" panose="02020603050405020304" pitchFamily="18" charset="0"/>
                <a:cs typeface="Times New Roman" panose="02020603050405020304" pitchFamily="18" charset="0"/>
              </a:rPr>
              <a:t>Case Study 2—Enterprise Rent-A-Car</a:t>
            </a:r>
          </a:p>
          <a:p>
            <a:pPr>
              <a:lnSpc>
                <a:spcPct val="120000"/>
              </a:lnSpc>
            </a:pPr>
            <a:endParaRPr lang="en-US" sz="2000" b="1" dirty="0">
              <a:latin typeface="Times New Roman" panose="02020603050405020304" pitchFamily="18" charset="0"/>
              <a:cs typeface="Times New Roman" panose="02020603050405020304" pitchFamily="18" charset="0"/>
            </a:endParaRPr>
          </a:p>
          <a:p>
            <a:pPr>
              <a:lnSpc>
                <a:spcPct val="120000"/>
              </a:lnSpc>
            </a:pPr>
            <a:endParaRPr lang="en-US" sz="2000"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6301339" y="1259391"/>
            <a:ext cx="294138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MAIN TOPICS</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4921262" y="1280267"/>
            <a:ext cx="1147586"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7/8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2413F80-CA9E-44FB-BD9A-D771A1677D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DDD225DF-2058-470E-954C-A371763FBD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790FCA6-904E-4199-8C8B-DB3BA5AD940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5716106E-9F0A-4A94-930C-286075A48B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37701D47-D85F-456B-A5C9-477BD5F7D990}"/>
              </a:ext>
            </a:extLst>
          </p:cNvPr>
          <p:cNvSpPr txBox="1"/>
          <p:nvPr/>
        </p:nvSpPr>
        <p:spPr>
          <a:xfrm>
            <a:off x="2346765" y="299021"/>
            <a:ext cx="7237899" cy="523220"/>
          </a:xfrm>
          <a:prstGeom prst="rect">
            <a:avLst/>
          </a:prstGeom>
          <a:noFill/>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Case Study 1</a:t>
            </a:r>
          </a:p>
        </p:txBody>
      </p:sp>
      <p:pic>
        <p:nvPicPr>
          <p:cNvPr id="4" name="Picture 3">
            <a:extLst>
              <a:ext uri="{FF2B5EF4-FFF2-40B4-BE49-F238E27FC236}">
                <a16:creationId xmlns:a16="http://schemas.microsoft.com/office/drawing/2014/main" id="{28C2A58A-A333-4A91-A2F5-48EFF79C809E}"/>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452278" y="935397"/>
            <a:ext cx="7237899" cy="5857868"/>
          </a:xfrm>
          <a:prstGeom prst="rect">
            <a:avLst/>
          </a:prstGeom>
        </p:spPr>
      </p:pic>
      <p:pic>
        <p:nvPicPr>
          <p:cNvPr id="5" name="Picture 4">
            <a:extLst>
              <a:ext uri="{FF2B5EF4-FFF2-40B4-BE49-F238E27FC236}">
                <a16:creationId xmlns:a16="http://schemas.microsoft.com/office/drawing/2014/main" id="{EB762759-4CC7-4A9D-999E-547C132A11C0}"/>
              </a:ext>
            </a:extLst>
          </p:cNvPr>
          <p:cNvPicPr>
            <a:picLocks noChangeAspect="1"/>
          </p:cNvPicPr>
          <p:nvPr/>
        </p:nvPicPr>
        <p:blipFill>
          <a:blip r:embed="rId3"/>
          <a:stretch>
            <a:fillRect/>
          </a:stretch>
        </p:blipFill>
        <p:spPr>
          <a:xfrm>
            <a:off x="261630" y="3429000"/>
            <a:ext cx="2252607" cy="590189"/>
          </a:xfrm>
          <a:prstGeom prst="rect">
            <a:avLst/>
          </a:prstGeom>
        </p:spPr>
      </p:pic>
    </p:spTree>
    <p:extLst>
      <p:ext uri="{BB962C8B-B14F-4D97-AF65-F5344CB8AC3E}">
        <p14:creationId xmlns:p14="http://schemas.microsoft.com/office/powerpoint/2010/main" val="719475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TextBox 2"/>
          <p:cNvSpPr txBox="1"/>
          <p:nvPr/>
        </p:nvSpPr>
        <p:spPr>
          <a:xfrm>
            <a:off x="2513149" y="1019069"/>
            <a:ext cx="81167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Getting the Attention of Leadership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136952"/>
            <a:ext cx="10353675"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For Operations/Logistics leadership, excessive turnover was a disruptive factor in its efforts to effectively manage its facilities.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They track the turnover data and benchmarking that against the data provided by the Department of Labor for Wholesale Trade.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They explored two highly accepted methods for determining the cost of turnover: </a:t>
            </a:r>
          </a:p>
          <a:p>
            <a:pPr marL="457200" indent="-457200">
              <a:buAutoNum type="arabicParenBoth"/>
            </a:pPr>
            <a:r>
              <a:rPr lang="en-US" sz="2400" dirty="0">
                <a:solidFill>
                  <a:srgbClr val="FF0000"/>
                </a:solidFill>
                <a:latin typeface="Times New Roman" panose="02020603050405020304" pitchFamily="18" charset="0"/>
                <a:cs typeface="Times New Roman" panose="02020603050405020304" pitchFamily="18" charset="0"/>
              </a:rPr>
              <a:t>Capturing the individual expense items impacted by a separation event, </a:t>
            </a:r>
          </a:p>
          <a:p>
            <a:pPr marL="457200" indent="-457200">
              <a:buAutoNum type="arabicParenBoth"/>
            </a:pPr>
            <a:r>
              <a:rPr lang="en-US" sz="2400" dirty="0">
                <a:solidFill>
                  <a:srgbClr val="FF0000"/>
                </a:solidFill>
                <a:latin typeface="Times New Roman" panose="02020603050405020304" pitchFamily="18" charset="0"/>
                <a:cs typeface="Times New Roman" panose="02020603050405020304" pitchFamily="18" charset="0"/>
              </a:rPr>
              <a:t>Using the more simple calculation of six months of base pay plus benefits for each nonexempt separation and one year for each exempt separation.</a:t>
            </a:r>
          </a:p>
        </p:txBody>
      </p:sp>
    </p:spTree>
    <p:extLst>
      <p:ext uri="{BB962C8B-B14F-4D97-AF65-F5344CB8AC3E}">
        <p14:creationId xmlns:p14="http://schemas.microsoft.com/office/powerpoint/2010/main" val="27646333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762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3" name="TextBox 2"/>
          <p:cNvSpPr txBox="1"/>
          <p:nvPr/>
        </p:nvSpPr>
        <p:spPr>
          <a:xfrm>
            <a:off x="2346765" y="988277"/>
            <a:ext cx="91877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Crafting the Right Formula to Gain Leadership Support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9794" y="2151146"/>
            <a:ext cx="10650206" cy="1384995"/>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challenge faced was to construct a formula that would capture the expense analytics used by the Operations and Finance groups in measuring operational performance.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Rectangle 13">
            <a:extLst>
              <a:ext uri="{FF2B5EF4-FFF2-40B4-BE49-F238E27FC236}">
                <a16:creationId xmlns:a16="http://schemas.microsoft.com/office/drawing/2014/main" id="{311F57FA-6F14-4792-83D7-34A2D0AF8631}"/>
              </a:ext>
            </a:extLst>
          </p:cNvPr>
          <p:cNvSpPr>
            <a:spLocks noChangeArrowheads="1"/>
          </p:cNvSpPr>
          <p:nvPr/>
        </p:nvSpPr>
        <p:spPr bwMode="auto">
          <a:xfrm>
            <a:off x="4890419" y="526612"/>
            <a:ext cx="91877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rgbClr val="313131"/>
                </a:solidFill>
                <a:effectLst/>
                <a:latin typeface="Oxygen"/>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4E0FE659-6BE3-4A4D-A13A-73162211F8E2}"/>
              </a:ext>
            </a:extLst>
          </p:cNvPr>
          <p:cNvPicPr>
            <a:picLocks noChangeAspect="1"/>
          </p:cNvPicPr>
          <p:nvPr/>
        </p:nvPicPr>
        <p:blipFill>
          <a:blip r:embed="rId3"/>
          <a:stretch>
            <a:fillRect/>
          </a:stretch>
        </p:blipFill>
        <p:spPr>
          <a:xfrm>
            <a:off x="942307" y="3782467"/>
            <a:ext cx="10487693" cy="1459310"/>
          </a:xfrm>
          <a:prstGeom prst="rect">
            <a:avLst/>
          </a:prstGeom>
        </p:spPr>
      </p:pic>
    </p:spTree>
    <p:extLst>
      <p:ext uri="{BB962C8B-B14F-4D97-AF65-F5344CB8AC3E}">
        <p14:creationId xmlns:p14="http://schemas.microsoft.com/office/powerpoint/2010/main" val="1714006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7896" y="1292285"/>
            <a:ext cx="5540422" cy="54004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Times New Roman" panose="02020603050405020304" pitchFamily="18" charset="0"/>
              <a:cs typeface="Times New Roman" panose="02020603050405020304" pitchFamily="18" charset="0"/>
            </a:endParaRPr>
          </a:p>
        </p:txBody>
      </p:sp>
      <p:sp>
        <p:nvSpPr>
          <p:cNvPr id="6" name="Rectangle 5"/>
          <p:cNvSpPr/>
          <p:nvPr/>
        </p:nvSpPr>
        <p:spPr>
          <a:xfrm>
            <a:off x="272631" y="1534825"/>
            <a:ext cx="5333899" cy="5002716"/>
          </a:xfrm>
          <a:prstGeom prst="rect">
            <a:avLst/>
          </a:prstGeom>
        </p:spPr>
        <p:txBody>
          <a:bodyPr wrap="square">
            <a:spAutoFit/>
          </a:bodyPr>
          <a:lstStyle/>
          <a:p>
            <a:pPr algn="ctr">
              <a:lnSpc>
                <a:spcPct val="120000"/>
              </a:lnSpc>
            </a:pPr>
            <a:r>
              <a:rPr lang="en-US" sz="2800" b="1" dirty="0">
                <a:solidFill>
                  <a:srgbClr val="00B0F0"/>
                </a:solidFill>
                <a:latin typeface="Times New Roman" panose="02020603050405020304" pitchFamily="18" charset="0"/>
                <a:cs typeface="Times New Roman" panose="02020603050405020304" pitchFamily="18" charset="0"/>
              </a:rPr>
              <a:t>A. Staffing</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Established quality-of-hire metrics measuring turnover at ninety days and one year.</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 Utilizing the Activity Vector Analysis (AVA) assessment tool, it identified the behaviors required for each of the roles that would enhance the potential for retention. </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They implemented a robust screening process for all hourly positions. </a:t>
            </a:r>
          </a:p>
        </p:txBody>
      </p:sp>
      <p:sp>
        <p:nvSpPr>
          <p:cNvPr id="17" name="TextBox 16"/>
          <p:cNvSpPr txBox="1"/>
          <p:nvPr/>
        </p:nvSpPr>
        <p:spPr>
          <a:xfrm>
            <a:off x="406400" y="672146"/>
            <a:ext cx="885822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1783217" y="456595"/>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4" name="TextBox 13">
            <a:extLst>
              <a:ext uri="{FF2B5EF4-FFF2-40B4-BE49-F238E27FC236}">
                <a16:creationId xmlns:a16="http://schemas.microsoft.com/office/drawing/2014/main" id="{D13D1447-AEEF-4467-A55E-43F033B93822}"/>
              </a:ext>
            </a:extLst>
          </p:cNvPr>
          <p:cNvSpPr txBox="1"/>
          <p:nvPr/>
        </p:nvSpPr>
        <p:spPr>
          <a:xfrm>
            <a:off x="6453683" y="1116009"/>
            <a:ext cx="6096000" cy="395749"/>
          </a:xfrm>
          <a:prstGeom prst="rect">
            <a:avLst/>
          </a:prstGeom>
          <a:noFill/>
        </p:spPr>
        <p:txBody>
          <a:bodyPr wrap="square">
            <a:spAutoFit/>
          </a:bodyPr>
          <a:lstStyle/>
          <a:p>
            <a:pPr>
              <a:lnSpc>
                <a:spcPct val="120000"/>
              </a:lnSpc>
            </a:pPr>
            <a:r>
              <a:rPr lang="en-US" sz="1800" dirty="0">
                <a:latin typeface="Times New Roman" panose="02020603050405020304" pitchFamily="18" charset="0"/>
                <a:cs typeface="Times New Roman" panose="02020603050405020304" pitchFamily="18" charset="0"/>
              </a:rPr>
              <a:t>. </a:t>
            </a:r>
          </a:p>
        </p:txBody>
      </p:sp>
      <p:pic>
        <p:nvPicPr>
          <p:cNvPr id="1030" name="Picture 6" descr="Here's Why is Staffing Important in Organizations - ACE Employment Services">
            <a:extLst>
              <a:ext uri="{FF2B5EF4-FFF2-40B4-BE49-F238E27FC236}">
                <a16:creationId xmlns:a16="http://schemas.microsoft.com/office/drawing/2014/main" id="{4A617150-4857-4F62-B88D-5130108B118F}"/>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47047" y="1511758"/>
            <a:ext cx="4919866" cy="4464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6475617"/>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1103601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725714" y="2065102"/>
            <a:ext cx="10849005" cy="3599255"/>
          </a:xfrm>
          <a:prstGeom prst="rect">
            <a:avLst/>
          </a:prstGeom>
        </p:spPr>
        <p:txBody>
          <a:bodyPr wrap="square">
            <a:spAutoFit/>
          </a:bodyPr>
          <a:lstStyle/>
          <a:p>
            <a:pPr marL="457200" indent="-457200">
              <a:lnSpc>
                <a:spcPct val="120000"/>
              </a:lnSpc>
              <a:buAutoNum type="arabicPeriod"/>
            </a:pPr>
            <a:r>
              <a:rPr lang="en-US" sz="2400" dirty="0">
                <a:latin typeface="Times New Roman" panose="02020603050405020304" pitchFamily="18" charset="0"/>
                <a:cs typeface="Times New Roman" panose="02020603050405020304" pitchFamily="18" charset="0"/>
              </a:rPr>
              <a:t>Partnering with a local college, they delivered a tailored ongoing development program for all levels of management in the Operations/ Logistics group.</a:t>
            </a:r>
          </a:p>
          <a:p>
            <a:pPr marL="457200" indent="-457200">
              <a:lnSpc>
                <a:spcPct val="120000"/>
              </a:lnSpc>
              <a:buAutoNum type="arabicPeriod"/>
            </a:pPr>
            <a:r>
              <a:rPr lang="en-US" sz="2400" dirty="0">
                <a:latin typeface="Times New Roman" panose="02020603050405020304" pitchFamily="18" charset="0"/>
                <a:cs typeface="Times New Roman" panose="02020603050405020304" pitchFamily="18" charset="0"/>
              </a:rPr>
              <a:t> In partnership with the ICG Legal team, they delivered a series of learning events to enhance communication and to educate leadership on key issues that impact associates.</a:t>
            </a:r>
          </a:p>
          <a:p>
            <a:pPr marL="457200" indent="-457200">
              <a:lnSpc>
                <a:spcPct val="120000"/>
              </a:lnSpc>
              <a:buAutoNum type="arabicPeriod"/>
            </a:pPr>
            <a:r>
              <a:rPr lang="en-US" sz="2400" dirty="0">
                <a:latin typeface="Times New Roman" panose="02020603050405020304" pitchFamily="18" charset="0"/>
                <a:cs typeface="Times New Roman" panose="02020603050405020304" pitchFamily="18" charset="0"/>
              </a:rPr>
              <a:t>They assessed effectiveness of learning initiatives through follow up evaluations measuring learning and on-the-job application of newly acquired knowledge, skills, and abilities, as well as continued management inventory assessments. </a:t>
            </a: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C8CDD2CD-91DC-4E1B-AE0D-DCC0AAEE6EB2}"/>
              </a:ext>
            </a:extLst>
          </p:cNvPr>
          <p:cNvSpPr txBox="1"/>
          <p:nvPr/>
        </p:nvSpPr>
        <p:spPr>
          <a:xfrm>
            <a:off x="2531629" y="822191"/>
            <a:ext cx="885822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B. Leadership Development</a:t>
            </a:r>
          </a:p>
        </p:txBody>
      </p:sp>
    </p:spTree>
    <p:extLst>
      <p:ext uri="{BB962C8B-B14F-4D97-AF65-F5344CB8AC3E}">
        <p14:creationId xmlns:p14="http://schemas.microsoft.com/office/powerpoint/2010/main" val="330393687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B0B77725-FEE8-4842-B13C-78686B1492DF}"/>
              </a:ext>
            </a:extLst>
          </p:cNvPr>
          <p:cNvSpPr/>
          <p:nvPr/>
        </p:nvSpPr>
        <p:spPr>
          <a:xfrm>
            <a:off x="617280" y="1776298"/>
            <a:ext cx="1103601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p:txBody>
      </p:sp>
      <p:sp>
        <p:nvSpPr>
          <p:cNvPr id="6" name="Rectangle 5"/>
          <p:cNvSpPr/>
          <p:nvPr/>
        </p:nvSpPr>
        <p:spPr>
          <a:xfrm>
            <a:off x="1153148" y="2065102"/>
            <a:ext cx="10421572" cy="3156057"/>
          </a:xfrm>
          <a:prstGeom prst="rect">
            <a:avLst/>
          </a:prstGeom>
        </p:spPr>
        <p:txBody>
          <a:bodyPr wrap="square">
            <a:spAutoFit/>
          </a:bodyPr>
          <a:lstStyle/>
          <a:p>
            <a:pPr>
              <a:lnSpc>
                <a:spcPct val="120000"/>
              </a:lnSpc>
            </a:pPr>
            <a:r>
              <a:rPr lang="en-US" sz="2400" dirty="0">
                <a:latin typeface="Times New Roman" panose="02020603050405020304" pitchFamily="18" charset="0"/>
                <a:cs typeface="Times New Roman" panose="02020603050405020304" pitchFamily="18" charset="0"/>
              </a:rPr>
              <a:t>4. They redesigned performance management to include a focus on turnover. </a:t>
            </a:r>
          </a:p>
          <a:p>
            <a:pPr>
              <a:lnSpc>
                <a:spcPct val="120000"/>
              </a:lnSpc>
            </a:pPr>
            <a:r>
              <a:rPr lang="en-US" sz="2400" dirty="0">
                <a:latin typeface="Times New Roman" panose="02020603050405020304" pitchFamily="18" charset="0"/>
                <a:cs typeface="Times New Roman" panose="02020603050405020304" pitchFamily="18" charset="0"/>
              </a:rPr>
              <a:t>A turnover reduction goal was added to every member of the Operations/Logistics management team, as well as the HR team, as part of their annual performance management reviews.</a:t>
            </a:r>
          </a:p>
          <a:p>
            <a:pPr>
              <a:lnSpc>
                <a:spcPct val="120000"/>
              </a:lnSpc>
            </a:pPr>
            <a:r>
              <a:rPr lang="en-US" sz="2400" dirty="0">
                <a:latin typeface="Times New Roman" panose="02020603050405020304" pitchFamily="18" charset="0"/>
                <a:cs typeface="Times New Roman" panose="02020603050405020304" pitchFamily="18" charset="0"/>
              </a:rPr>
              <a:t>5. They established cross-functional turnover teams to create strategies, implement action items, and measure effectiveness as a means of achieving turnover goals.</a:t>
            </a:r>
          </a:p>
          <a:p>
            <a:pPr>
              <a:lnSpc>
                <a:spcPct val="120000"/>
              </a:lnSpc>
            </a:pPr>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16E32D53-02DC-4D8F-96E6-0EE7287124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21" name="Rectangle 20">
            <a:extLst>
              <a:ext uri="{FF2B5EF4-FFF2-40B4-BE49-F238E27FC236}">
                <a16:creationId xmlns:a16="http://schemas.microsoft.com/office/drawing/2014/main" id="{96D7C242-46A6-4966-9B74-75FF57B7B4C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2" name="TextBox 21">
            <a:extLst>
              <a:ext uri="{FF2B5EF4-FFF2-40B4-BE49-F238E27FC236}">
                <a16:creationId xmlns:a16="http://schemas.microsoft.com/office/drawing/2014/main" id="{3B6386AE-29F3-4609-8661-19AFF41B06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274C1DF7-F4DB-4888-8DB9-1CCBD0839B1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C8CDD2CD-91DC-4E1B-AE0D-DCC0AAEE6EB2}"/>
              </a:ext>
            </a:extLst>
          </p:cNvPr>
          <p:cNvSpPr txBox="1"/>
          <p:nvPr/>
        </p:nvSpPr>
        <p:spPr>
          <a:xfrm>
            <a:off x="2456015" y="754735"/>
            <a:ext cx="885822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B. Leadership Development</a:t>
            </a:r>
          </a:p>
        </p:txBody>
      </p:sp>
    </p:spTree>
    <p:extLst>
      <p:ext uri="{BB962C8B-B14F-4D97-AF65-F5344CB8AC3E}">
        <p14:creationId xmlns:p14="http://schemas.microsoft.com/office/powerpoint/2010/main" val="250830325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391843"/>
            <a:ext cx="10288850"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1.They ensured that base pay was competitive with local market conditions.</a:t>
            </a:r>
          </a:p>
          <a:p>
            <a:r>
              <a:rPr lang="en-US" sz="2400" dirty="0">
                <a:latin typeface="Times New Roman" panose="02020603050405020304" pitchFamily="18" charset="0"/>
                <a:cs typeface="Times New Roman" panose="02020603050405020304" pitchFamily="18" charset="0"/>
              </a:rPr>
              <a:t>2. They implemented a pay-for-performance program system for the hourly team that was based on production and quality standards.</a:t>
            </a:r>
          </a:p>
          <a:p>
            <a:r>
              <a:rPr lang="en-US" sz="2400" dirty="0">
                <a:latin typeface="Times New Roman" panose="02020603050405020304" pitchFamily="18" charset="0"/>
                <a:cs typeface="Times New Roman" panose="02020603050405020304" pitchFamily="18" charset="0"/>
              </a:rPr>
              <a:t>3. They secured their futures through education and communication of the important programs. For the Operations/Logistics group during this five-year period, participation rose from 25 to 84 percent, surpassing the Wholesale Trade benchmark of 72 percent.</a:t>
            </a:r>
            <a:endParaRPr lang="en-US" sz="2400" i="1"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731388"/>
            <a:ext cx="9217090"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C. Rewards</a:t>
            </a:r>
          </a:p>
        </p:txBody>
      </p:sp>
    </p:spTree>
    <p:extLst>
      <p:ext uri="{BB962C8B-B14F-4D97-AF65-F5344CB8AC3E}">
        <p14:creationId xmlns:p14="http://schemas.microsoft.com/office/powerpoint/2010/main" val="219552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52733" y="2494849"/>
            <a:ext cx="10478425" cy="2677656"/>
          </a:xfrm>
          <a:prstGeom prst="rect">
            <a:avLst/>
          </a:prstGeom>
          <a:noFill/>
        </p:spPr>
        <p:txBody>
          <a:bodyPr wrap="square" rtlCol="0">
            <a:spAutoFit/>
          </a:bodyPr>
          <a:lstStyle/>
          <a:p>
            <a:pPr marL="457200" indent="-457200">
              <a:buAutoNum type="arabicPeriod"/>
            </a:pPr>
            <a:r>
              <a:rPr lang="en-US" sz="2400" dirty="0">
                <a:latin typeface="Times New Roman" panose="02020603050405020304" pitchFamily="18" charset="0"/>
                <a:cs typeface="Times New Roman" panose="02020603050405020304" pitchFamily="18" charset="0"/>
              </a:rPr>
              <a:t>They established quarterly roundtables chaired by the executive for each department; notes were published, along with specific action items to be addressed.</a:t>
            </a:r>
          </a:p>
          <a:p>
            <a:pPr marL="457200" indent="-457200">
              <a:buAutoNum type="arabicPeriod"/>
            </a:pPr>
            <a:r>
              <a:rPr lang="en-US" sz="2400" dirty="0">
                <a:latin typeface="Times New Roman" panose="02020603050405020304" pitchFamily="18" charset="0"/>
                <a:cs typeface="Times New Roman" panose="02020603050405020304" pitchFamily="18" charset="0"/>
              </a:rPr>
              <a:t>They implemented a retraining program to assist associates who were struggling with production standards. Instead of treating associates who fell short of production standards as a disciplinary problem, they gave them an opportunity to improve through additional training.</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731388"/>
            <a:ext cx="9217090"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D. Associate Relations</a:t>
            </a:r>
          </a:p>
        </p:txBody>
      </p:sp>
    </p:spTree>
    <p:extLst>
      <p:ext uri="{BB962C8B-B14F-4D97-AF65-F5344CB8AC3E}">
        <p14:creationId xmlns:p14="http://schemas.microsoft.com/office/powerpoint/2010/main" val="41548165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79215" y="2495308"/>
            <a:ext cx="10288850" cy="2246769"/>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3. Management and HR were trained to identify personal issues that</a:t>
            </a:r>
          </a:p>
          <a:p>
            <a:r>
              <a:rPr lang="en-US" sz="2800" dirty="0">
                <a:latin typeface="Times New Roman" panose="02020603050405020304" pitchFamily="18" charset="0"/>
                <a:cs typeface="Times New Roman" panose="02020603050405020304" pitchFamily="18" charset="0"/>
              </a:rPr>
              <a:t>may drive associates to leave, and to intervene as appropriate.</a:t>
            </a:r>
          </a:p>
          <a:p>
            <a:r>
              <a:rPr lang="en-US" sz="2800" dirty="0">
                <a:latin typeface="Times New Roman" panose="02020603050405020304" pitchFamily="18" charset="0"/>
                <a:cs typeface="Times New Roman" panose="02020603050405020304" pitchFamily="18" charset="0"/>
              </a:rPr>
              <a:t>4. They increased employee engagement opportunities through inclusion on teams such as the Safety Committee and process improvement/LEAN teams</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731388"/>
            <a:ext cx="9217090"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D. Associate Relations</a:t>
            </a:r>
          </a:p>
        </p:txBody>
      </p:sp>
    </p:spTree>
    <p:extLst>
      <p:ext uri="{BB962C8B-B14F-4D97-AF65-F5344CB8AC3E}">
        <p14:creationId xmlns:p14="http://schemas.microsoft.com/office/powerpoint/2010/main" val="15593769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879214" y="2495308"/>
            <a:ext cx="10695505" cy="255454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Within five years of implementing the strategies to address excessive turnover, turnover for the Operations/Logistics groups dropped from 81.7 to 25.5 percent, thereby achieving a cost savings tied to added productivity of $13.4 million over the five-year period. See Figure 7.1.</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014068" y="731388"/>
            <a:ext cx="9217090" cy="954107"/>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Causes, the Metrics, and the Intervention Strategies</a:t>
            </a:r>
          </a:p>
          <a:p>
            <a:pPr algn="ctr"/>
            <a:r>
              <a:rPr lang="en-US" sz="2800" b="1" dirty="0">
                <a:solidFill>
                  <a:srgbClr val="00B0F0"/>
                </a:solidFill>
                <a:latin typeface="Times New Roman" panose="02020603050405020304" pitchFamily="18" charset="0"/>
                <a:cs typeface="Times New Roman" panose="02020603050405020304" pitchFamily="18" charset="0"/>
              </a:rPr>
              <a:t>D. Associate Relations</a:t>
            </a:r>
          </a:p>
        </p:txBody>
      </p:sp>
    </p:spTree>
    <p:extLst>
      <p:ext uri="{BB962C8B-B14F-4D97-AF65-F5344CB8AC3E}">
        <p14:creationId xmlns:p14="http://schemas.microsoft.com/office/powerpoint/2010/main" val="37266557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C824B7F-2948-4929-B0EE-F7A97236A5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A7990DA2-E8DF-48FB-9BE7-BF888133B88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43429" y="609600"/>
            <a:ext cx="10305141" cy="5979886"/>
          </a:xfrm>
          <a:prstGeom prst="rect">
            <a:avLst/>
          </a:prstGeom>
        </p:spPr>
      </p:pic>
    </p:spTree>
    <p:extLst>
      <p:ext uri="{BB962C8B-B14F-4D97-AF65-F5344CB8AC3E}">
        <p14:creationId xmlns:p14="http://schemas.microsoft.com/office/powerpoint/2010/main" val="18377633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Final Thoughts</a:t>
            </a: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2185825"/>
            <a:ext cx="10384971" cy="3785652"/>
          </a:xfrm>
          <a:prstGeom prst="rect">
            <a:avLst/>
          </a:prstGeom>
          <a:noFill/>
        </p:spPr>
        <p:txBody>
          <a:bodyPr wrap="square" rtlCol="0">
            <a:spAutoFit/>
          </a:bodyPr>
          <a:lstStyle/>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While the issue of excessive turnover has been addressed, they continue to focus on the </a:t>
            </a:r>
            <a:r>
              <a:rPr lang="en-US" sz="2400" b="1" dirty="0">
                <a:latin typeface="Times New Roman" panose="02020603050405020304" pitchFamily="18" charset="0"/>
                <a:cs typeface="Times New Roman" panose="02020603050405020304" pitchFamily="18" charset="0"/>
              </a:rPr>
              <a:t>quality of the hires in the Operations/Logistics groups </a:t>
            </a:r>
            <a:r>
              <a:rPr lang="en-US" sz="2400" dirty="0">
                <a:latin typeface="Times New Roman" panose="02020603050405020304" pitchFamily="18" charset="0"/>
                <a:cs typeface="Times New Roman" panose="02020603050405020304" pitchFamily="18" charset="0"/>
              </a:rPr>
              <a:t>in order to attract the </a:t>
            </a:r>
            <a:r>
              <a:rPr lang="en-US" sz="2400" b="1" dirty="0">
                <a:latin typeface="Times New Roman" panose="02020603050405020304" pitchFamily="18" charset="0"/>
                <a:cs typeface="Times New Roman" panose="02020603050405020304" pitchFamily="18" charset="0"/>
              </a:rPr>
              <a:t>best talent</a:t>
            </a:r>
            <a:r>
              <a:rPr lang="en-US" sz="2400" dirty="0">
                <a:latin typeface="Times New Roman" panose="02020603050405020304" pitchFamily="18" charset="0"/>
                <a:cs typeface="Times New Roman" panose="02020603050405020304" pitchFamily="18" charset="0"/>
              </a:rPr>
              <a:t>. </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They  also continue exerting efforts to </a:t>
            </a:r>
            <a:r>
              <a:rPr lang="en-US" sz="2400" b="1" dirty="0">
                <a:latin typeface="Times New Roman" panose="02020603050405020304" pitchFamily="18" charset="0"/>
                <a:cs typeface="Times New Roman" panose="02020603050405020304" pitchFamily="18" charset="0"/>
              </a:rPr>
              <a:t>retain that talent </a:t>
            </a:r>
            <a:r>
              <a:rPr lang="en-US" sz="2400" dirty="0">
                <a:latin typeface="Times New Roman" panose="02020603050405020304" pitchFamily="18" charset="0"/>
                <a:cs typeface="Times New Roman" panose="02020603050405020304" pitchFamily="18" charset="0"/>
              </a:rPr>
              <a:t>by enhancing onboarding </a:t>
            </a:r>
            <a:r>
              <a:rPr lang="en-US" sz="2400" b="1" dirty="0">
                <a:latin typeface="Times New Roman" panose="02020603050405020304" pitchFamily="18" charset="0"/>
                <a:cs typeface="Times New Roman" panose="02020603050405020304" pitchFamily="18" charset="0"/>
              </a:rPr>
              <a:t>process, ensuring that the rewards system and benefits are competitive</a:t>
            </a:r>
            <a:r>
              <a:rPr lang="en-US" sz="2400" dirty="0">
                <a:latin typeface="Times New Roman" panose="02020603050405020304" pitchFamily="18" charset="0"/>
                <a:cs typeface="Times New Roman" panose="02020603050405020304" pitchFamily="18" charset="0"/>
              </a:rPr>
              <a:t>, and through a robust communication program, ensuring that Ingram management never loses touch with its associates.</a:t>
            </a:r>
          </a:p>
          <a:p>
            <a:pPr marL="457200" indent="-457200">
              <a:buFont typeface="+mj-lt"/>
              <a:buAutoNum type="arabicPeriod"/>
            </a:pPr>
            <a:r>
              <a:rPr lang="en-US" sz="2400" dirty="0">
                <a:latin typeface="Times New Roman" panose="02020603050405020304" pitchFamily="18" charset="0"/>
                <a:cs typeface="Times New Roman" panose="02020603050405020304" pitchFamily="18" charset="0"/>
              </a:rPr>
              <a:t> In addition, they continue to ensure that those who have the most direct contact with the associates—the Team Leads and Supervisors—are provided with effective ongoing leadership development.</a:t>
            </a:r>
          </a:p>
        </p:txBody>
      </p:sp>
    </p:spTree>
    <p:extLst>
      <p:ext uri="{BB962C8B-B14F-4D97-AF65-F5344CB8AC3E}">
        <p14:creationId xmlns:p14="http://schemas.microsoft.com/office/powerpoint/2010/main" val="211490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7" y="731388"/>
            <a:ext cx="7033364"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LEVERAGING HUMAN CAPITAL</a:t>
            </a:r>
          </a:p>
          <a:p>
            <a:r>
              <a:rPr lang="en-US" sz="2800" b="1" dirty="0">
                <a:latin typeface="Times New Roman" panose="02020603050405020304" pitchFamily="18" charset="0"/>
                <a:cs typeface="Times New Roman" panose="02020603050405020304" pitchFamily="18" charset="0"/>
              </a:rPr>
              <a:t>ANALYTICS FOR SITE SELECTION</a:t>
            </a:r>
          </a:p>
        </p:txBody>
      </p:sp>
      <p:sp>
        <p:nvSpPr>
          <p:cNvPr id="12" name="TextBox 11">
            <a:extLst>
              <a:ext uri="{FF2B5EF4-FFF2-40B4-BE49-F238E27FC236}">
                <a16:creationId xmlns:a16="http://schemas.microsoft.com/office/drawing/2014/main" id="{08113BDF-F9C5-48DA-8C2B-EA638BE83AF2}"/>
              </a:ext>
            </a:extLst>
          </p:cNvPr>
          <p:cNvSpPr txBox="1"/>
          <p:nvPr/>
        </p:nvSpPr>
        <p:spPr>
          <a:xfrm>
            <a:off x="4226710" y="1752782"/>
            <a:ext cx="2420833" cy="523220"/>
          </a:xfrm>
          <a:prstGeom prst="rect">
            <a:avLst/>
          </a:prstGeom>
          <a:noFill/>
        </p:spPr>
        <p:txBody>
          <a:bodyPr wrap="square">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Case Study 2</a:t>
            </a:r>
          </a:p>
        </p:txBody>
      </p:sp>
      <p:pic>
        <p:nvPicPr>
          <p:cNvPr id="9" name="Picture 8">
            <a:extLst>
              <a:ext uri="{FF2B5EF4-FFF2-40B4-BE49-F238E27FC236}">
                <a16:creationId xmlns:a16="http://schemas.microsoft.com/office/drawing/2014/main" id="{272BA376-2B02-44EB-8F87-A0C686147F6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86940" y="2276002"/>
            <a:ext cx="8877686" cy="3655756"/>
          </a:xfrm>
          <a:prstGeom prst="rect">
            <a:avLst/>
          </a:prstGeom>
        </p:spPr>
      </p:pic>
      <p:pic>
        <p:nvPicPr>
          <p:cNvPr id="3074" name="Picture 2" descr="Enterprise Rent-A-Car Logo, symbol, meaning, history, PNG, brand">
            <a:extLst>
              <a:ext uri="{FF2B5EF4-FFF2-40B4-BE49-F238E27FC236}">
                <a16:creationId xmlns:a16="http://schemas.microsoft.com/office/drawing/2014/main" id="{F539F72E-96BD-44C3-91C6-AFCA071B7D6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64625" y="3106057"/>
            <a:ext cx="2540436" cy="1428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1057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if they know what is expected and where they are going—it is also smart</a:t>
            </a:r>
          </a:p>
          <a:p>
            <a:pPr algn="ctr"/>
            <a:r>
              <a:rPr lang="en-US" b="1" dirty="0"/>
              <a:t>from a performance perspective. Both clear links between individual</a:t>
            </a:r>
          </a:p>
          <a:p>
            <a:pPr algn="ctr"/>
            <a:r>
              <a:rPr lang="en-US" b="1" dirty="0"/>
              <a:t>goals and company performance and having a clear career path are</a:t>
            </a:r>
          </a:p>
          <a:p>
            <a:pPr algn="ctr"/>
            <a:r>
              <a:rPr lang="en-US" b="1" dirty="0"/>
              <a:t>strong drivers of employee engagement. Then, organizations are pushing</a:t>
            </a:r>
          </a:p>
          <a:p>
            <a:pPr algn="ctr"/>
            <a:r>
              <a:rPr lang="en-US" b="1" dirty="0"/>
              <a:t>performance directly through the review process, as well as through</a:t>
            </a:r>
          </a:p>
          <a:p>
            <a:pPr algn="ctr"/>
            <a:r>
              <a:rPr lang="en-US" b="1" dirty="0"/>
              <a:t>potential increased employee 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B9A58558-CEAF-41D1-90B2-D2D3B5F58657}"/>
              </a:ext>
            </a:extLst>
          </p:cNvPr>
          <p:cNvSpPr txBox="1"/>
          <p:nvPr/>
        </p:nvSpPr>
        <p:spPr>
          <a:xfrm>
            <a:off x="2618636" y="731388"/>
            <a:ext cx="797242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Enterprise Holdings</a:t>
            </a:r>
          </a:p>
        </p:txBody>
      </p:sp>
      <p:sp>
        <p:nvSpPr>
          <p:cNvPr id="8" name="TextBox 7">
            <a:extLst>
              <a:ext uri="{FF2B5EF4-FFF2-40B4-BE49-F238E27FC236}">
                <a16:creationId xmlns:a16="http://schemas.microsoft.com/office/drawing/2014/main" id="{DAC9CAD0-82A2-41EC-A9E3-1982CC1965BA}"/>
              </a:ext>
            </a:extLst>
          </p:cNvPr>
          <p:cNvSpPr txBox="1"/>
          <p:nvPr/>
        </p:nvSpPr>
        <p:spPr>
          <a:xfrm>
            <a:off x="762000" y="2240399"/>
            <a:ext cx="10524081"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Enterprise Holdings, through its subsidiaries, owns and operates more than 1 million cars and trucks, including the largest fleet of passenger. vehicles in the world today, under the Alamo Rent A Car, Enterprise Rent A-Car, and National Car Rental brands.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As North America’s largest and most comprehensive car rental company, Enterprise Holdings also operates a network of more than 8,000 car rental locations in neighborhoods and at airports worldwide, and leads the industry with more than a third of all airport business in the United States and Canada.</a:t>
            </a:r>
          </a:p>
          <a:p>
            <a:pPr marL="342900" indent="-3429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9786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7306" y="899030"/>
            <a:ext cx="789069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Business Need and the Capabilities Required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84020"/>
            <a:ext cx="10668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initial step in any workforce planning–related exercise is to identify the business need being addressed and the capabilities and/or occupations that will help satisfy that business need.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This step can take many forms, but at the most basic level it involves specifying the types of occupations likely to have the skills required to build the needed capabilities in the organization.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692188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1F8CBB-76FC-47F3-B0D5-84EA6E2A21EE}"/>
              </a:ext>
            </a:extLst>
          </p:cNvPr>
          <p:cNvSpPr/>
          <p:nvPr/>
        </p:nvSpPr>
        <p:spPr>
          <a:xfrm>
            <a:off x="617280" y="18048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77306" y="899030"/>
            <a:ext cx="789069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Business Need and the Capabilities Required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84020"/>
            <a:ext cx="10515600" cy="353943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Once those occupations have been identified, then a broad occupational overview for each is provided that includes:</a:t>
            </a:r>
          </a:p>
          <a:p>
            <a:pPr marL="342900" indent="-342900">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Projected occupational growth</a:t>
            </a:r>
          </a:p>
          <a:p>
            <a:pPr marL="342900" indent="-342900">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Typical candidate profiles for this occupation</a:t>
            </a:r>
          </a:p>
          <a:p>
            <a:pPr marL="342900" indent="-342900">
              <a:buFont typeface="Wingdings" panose="05000000000000000000" pitchFamily="2" charset="2"/>
              <a:buChar char="ü"/>
            </a:pPr>
            <a:r>
              <a:rPr lang="en-US" sz="2800" dirty="0">
                <a:latin typeface="Times New Roman" panose="02020603050405020304" pitchFamily="18" charset="0"/>
                <a:cs typeface="Times New Roman" panose="02020603050405020304" pitchFamily="18" charset="0"/>
              </a:rPr>
              <a:t> Sector-specific information that impacts hiring (e.g., increased outsourcing, technology advances, generational makeup of the workforce)</a:t>
            </a:r>
          </a:p>
          <a:p>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509363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C158C87-4CDC-49D9-BFD9-849F28B38E7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861546" y="971206"/>
            <a:ext cx="9029392" cy="5240907"/>
          </a:xfrm>
          <a:prstGeom prst="rect">
            <a:avLst/>
          </a:prstGeom>
        </p:spPr>
      </p:pic>
      <p:sp>
        <p:nvSpPr>
          <p:cNvPr id="5" name="TextBox 4">
            <a:extLst>
              <a:ext uri="{FF2B5EF4-FFF2-40B4-BE49-F238E27FC236}">
                <a16:creationId xmlns:a16="http://schemas.microsoft.com/office/drawing/2014/main" id="{E5CE360F-FBC7-42C0-A415-C9C59BDCCC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795679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98812" y="816963"/>
            <a:ext cx="8359185"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 Short List of Possible Site Locations</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89283" y="1459694"/>
            <a:ext cx="10529947" cy="1631216"/>
          </a:xfrm>
          <a:prstGeom prst="rect">
            <a:avLst/>
          </a:prstGeom>
          <a:noFill/>
        </p:spPr>
        <p:txBody>
          <a:bodyPr wrap="square" rtlCol="0">
            <a:spAutoFit/>
          </a:bodyPr>
          <a:lstStyle/>
          <a:p>
            <a:pPr marL="457200" indent="-4572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In order to analyze options efficiently, it is recommended that an organization identify three to six locations that will then be analyzed in detail to make a site recommendation. </a:t>
            </a:r>
          </a:p>
          <a:p>
            <a:pPr marL="457200" indent="-4572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This is best done with a mix of qualitative and quantitative factors. Qualitative factors include things such as:</a:t>
            </a:r>
          </a:p>
          <a:p>
            <a:pPr marL="457200" indent="-457200">
              <a:buFont typeface="Courier New" panose="02070309020205020404" pitchFamily="49" charset="0"/>
              <a:buChar char="o"/>
            </a:pPr>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4431EB00-BD04-4272-9C87-54F0B9A026E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67171" y="2675412"/>
            <a:ext cx="8704450" cy="3617219"/>
          </a:xfrm>
          <a:prstGeom prst="rect">
            <a:avLst/>
          </a:prstGeom>
        </p:spPr>
      </p:pic>
    </p:spTree>
    <p:extLst>
      <p:ext uri="{BB962C8B-B14F-4D97-AF65-F5344CB8AC3E}">
        <p14:creationId xmlns:p14="http://schemas.microsoft.com/office/powerpoint/2010/main" val="39693567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42EC09BF-E842-48D7-A1BF-E3412D69510E}"/>
              </a:ext>
            </a:extLst>
          </p:cNvPr>
          <p:cNvSpPr txBox="1"/>
          <p:nvPr/>
        </p:nvSpPr>
        <p:spPr>
          <a:xfrm>
            <a:off x="509917" y="1330503"/>
            <a:ext cx="10697028" cy="1015663"/>
          </a:xfrm>
          <a:prstGeom prst="rect">
            <a:avLst/>
          </a:prstGeom>
          <a:noFill/>
        </p:spPr>
        <p:txBody>
          <a:bodyPr wrap="square">
            <a:spAutoFit/>
          </a:bodyPr>
          <a:lstStyle/>
          <a:p>
            <a:pPr marL="457200" indent="-4572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A short list of locations can also be created by identifying quantitative factors for each location and then sorting through them on the basis of those factors. </a:t>
            </a:r>
          </a:p>
          <a:p>
            <a:pPr marL="457200" indent="-4572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Quantitative factors that can be used to rank locations in order of priority include:</a:t>
            </a:r>
          </a:p>
        </p:txBody>
      </p:sp>
      <p:sp>
        <p:nvSpPr>
          <p:cNvPr id="14" name="TextBox 13">
            <a:extLst>
              <a:ext uri="{FF2B5EF4-FFF2-40B4-BE49-F238E27FC236}">
                <a16:creationId xmlns:a16="http://schemas.microsoft.com/office/drawing/2014/main" id="{2454ACAC-9EEF-4D1F-B9B3-F598BACA57A1}"/>
              </a:ext>
            </a:extLst>
          </p:cNvPr>
          <p:cNvSpPr txBox="1"/>
          <p:nvPr/>
        </p:nvSpPr>
        <p:spPr>
          <a:xfrm>
            <a:off x="3489593" y="500916"/>
            <a:ext cx="6096000"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A Short List of Possible Site Locations</a:t>
            </a:r>
          </a:p>
        </p:txBody>
      </p:sp>
      <p:sp>
        <p:nvSpPr>
          <p:cNvPr id="15" name="TextBox 14">
            <a:extLst>
              <a:ext uri="{FF2B5EF4-FFF2-40B4-BE49-F238E27FC236}">
                <a16:creationId xmlns:a16="http://schemas.microsoft.com/office/drawing/2014/main" id="{9E9441DD-F067-447E-8ED8-7FB0B420E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66B79192-9B93-4F50-96CD-D4653BF464F5}"/>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030515" y="2525486"/>
            <a:ext cx="9655832" cy="3439885"/>
          </a:xfrm>
          <a:prstGeom prst="rect">
            <a:avLst/>
          </a:prstGeom>
        </p:spPr>
      </p:pic>
    </p:spTree>
    <p:extLst>
      <p:ext uri="{BB962C8B-B14F-4D97-AF65-F5344CB8AC3E}">
        <p14:creationId xmlns:p14="http://schemas.microsoft.com/office/powerpoint/2010/main" val="3255973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6779DCB3-789A-469E-862D-19C98B84B82B}"/>
              </a:ext>
            </a:extLst>
          </p:cNvPr>
          <p:cNvSpPr/>
          <p:nvPr/>
        </p:nvSpPr>
        <p:spPr>
          <a:xfrm>
            <a:off x="617280" y="17327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2278" y="995176"/>
            <a:ext cx="89168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Talent Supply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88845"/>
            <a:ext cx="10668000" cy="4093428"/>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After three to six locations have been selected for consideration, the next step is to evaluate and compare the talent pool across the locations.</a:t>
            </a:r>
          </a:p>
          <a:p>
            <a:pPr marL="342900" indent="-34290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 This is done in several ways</a:t>
            </a:r>
            <a:r>
              <a:rPr lang="en-US" sz="2000" b="1" i="1" dirty="0">
                <a:latin typeface="Times New Roman" panose="02020603050405020304" pitchFamily="18" charset="0"/>
                <a:cs typeface="Times New Roman" panose="02020603050405020304" pitchFamily="18" charset="0"/>
              </a:rPr>
              <a:t>.</a:t>
            </a:r>
            <a:endParaRPr lang="en-US" sz="2000" b="1" dirty="0">
              <a:latin typeface="Times New Roman" panose="02020603050405020304" pitchFamily="18" charset="0"/>
              <a:cs typeface="Times New Roman" panose="02020603050405020304" pitchFamily="18" charset="0"/>
            </a:endParaRPr>
          </a:p>
          <a:p>
            <a:pPr marL="457200" indent="-457200">
              <a:buAutoNum type="arabicPeriod"/>
            </a:pPr>
            <a:r>
              <a:rPr lang="en-US" sz="2000" b="1" dirty="0">
                <a:solidFill>
                  <a:srgbClr val="FF0000"/>
                </a:solidFill>
                <a:latin typeface="Times New Roman" panose="02020603050405020304" pitchFamily="18" charset="0"/>
                <a:cs typeface="Times New Roman" panose="02020603050405020304" pitchFamily="18" charset="0"/>
              </a:rPr>
              <a:t>Calculate the talent density for each critical occupation. </a:t>
            </a:r>
          </a:p>
          <a:p>
            <a:endParaRPr lang="en-US" sz="2000" b="1" dirty="0">
              <a:solidFill>
                <a:srgbClr val="FF0000"/>
              </a:solidFill>
              <a:latin typeface="Times New Roman" panose="02020603050405020304" pitchFamily="18" charset="0"/>
              <a:cs typeface="Times New Roman" panose="02020603050405020304" pitchFamily="18" charset="0"/>
            </a:endParaRP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Talent density = </a:t>
            </a:r>
            <a:r>
              <a:rPr lang="en-US" sz="2000" b="1" u="sng" dirty="0">
                <a:solidFill>
                  <a:schemeClr val="accent1">
                    <a:lumMod val="50000"/>
                  </a:schemeClr>
                </a:solidFill>
                <a:latin typeface="Times New Roman" panose="02020603050405020304" pitchFamily="18" charset="0"/>
                <a:cs typeface="Times New Roman" panose="02020603050405020304" pitchFamily="18" charset="0"/>
              </a:rPr>
              <a:t>The total number of people working in an occupation in a location</a:t>
            </a:r>
            <a:r>
              <a:rPr lang="en-US" sz="2000" b="1" dirty="0">
                <a:solidFill>
                  <a:schemeClr val="accent1">
                    <a:lumMod val="50000"/>
                  </a:schemeClr>
                </a:solidFill>
                <a:latin typeface="Times New Roman" panose="02020603050405020304" pitchFamily="18" charset="0"/>
                <a:cs typeface="Times New Roman" panose="02020603050405020304" pitchFamily="18" charset="0"/>
              </a:rPr>
              <a:t> X 100</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The total workforce for that location, then multiplied.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This figure is used to understand, all other things being equal, how difficult it would be for a company to recruit talent in one location compared to another location.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The time series trend of this metric should also be examined to understand whether market conditions are changing for the better or for the worse.</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5026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0407" y="992181"/>
            <a:ext cx="952146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Talent Supply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2000" y="2432453"/>
            <a:ext cx="10641270" cy="3231654"/>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2. Compare a national job search index for each critical occupation to a local job search index for each occupation. </a:t>
            </a:r>
          </a:p>
          <a:p>
            <a:endParaRPr lang="en-US" sz="2400" b="1" dirty="0">
              <a:solidFill>
                <a:srgbClr val="FF0000"/>
              </a:solidFill>
              <a:latin typeface="Times New Roman" panose="02020603050405020304" pitchFamily="18" charset="0"/>
              <a:cs typeface="Times New Roman" panose="02020603050405020304" pitchFamily="18" charset="0"/>
            </a:endParaRP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The job search index = </a:t>
            </a:r>
            <a:r>
              <a:rPr lang="en-US" sz="2000" b="1" u="sng" dirty="0">
                <a:solidFill>
                  <a:schemeClr val="accent1">
                    <a:lumMod val="50000"/>
                  </a:schemeClr>
                </a:solidFill>
                <a:latin typeface="Times New Roman" panose="02020603050405020304" pitchFamily="18" charset="0"/>
                <a:cs typeface="Times New Roman" panose="02020603050405020304" pitchFamily="18" charset="0"/>
              </a:rPr>
              <a:t>Total number of job searches by occupation and by location</a:t>
            </a:r>
            <a:r>
              <a:rPr lang="en-US" sz="2000" b="1" dirty="0">
                <a:solidFill>
                  <a:schemeClr val="accent1">
                    <a:lumMod val="50000"/>
                  </a:schemeClr>
                </a:solidFill>
                <a:latin typeface="Times New Roman" panose="02020603050405020304" pitchFamily="18" charset="0"/>
                <a:cs typeface="Times New Roman" panose="02020603050405020304" pitchFamily="18" charset="0"/>
              </a:rPr>
              <a:t> X 100</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The total number of jobs at that location</a:t>
            </a:r>
          </a:p>
          <a:p>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This metric is a direct measure of job-seeking activity and is an indicator of how likely a person with a particular occupation in a specific location is to apply for a job opening.</a:t>
            </a:r>
          </a:p>
        </p:txBody>
      </p:sp>
    </p:spTree>
    <p:extLst>
      <p:ext uri="{BB962C8B-B14F-4D97-AF65-F5344CB8AC3E}">
        <p14:creationId xmlns:p14="http://schemas.microsoft.com/office/powerpoint/2010/main" val="3242881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0407" y="992181"/>
            <a:ext cx="9521463"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Talent Supply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432453"/>
            <a:ext cx="10460961" cy="2923877"/>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3. Prepare a talent profile for each critical occupation.</a:t>
            </a:r>
          </a:p>
          <a:p>
            <a:r>
              <a:rPr lang="en-US" sz="2000" b="1" dirty="0">
                <a:latin typeface="Times New Roman" panose="02020603050405020304" pitchFamily="18" charset="0"/>
                <a:cs typeface="Times New Roman" panose="02020603050405020304" pitchFamily="18" charset="0"/>
              </a:rPr>
              <a:t> </a:t>
            </a:r>
          </a:p>
          <a:p>
            <a:r>
              <a:rPr lang="en-US" sz="2000" b="1" dirty="0">
                <a:latin typeface="Times New Roman" panose="02020603050405020304" pitchFamily="18" charset="0"/>
                <a:cs typeface="Times New Roman" panose="02020603050405020304" pitchFamily="18" charset="0"/>
              </a:rPr>
              <a:t>Factors to profile include:</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Mobility of talent (e.g., willingness to relocate)</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Full-time versus part-time or contract workers</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Career level</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Education level</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Media habits and job-seeking behavior of talent</a:t>
            </a:r>
          </a:p>
          <a:p>
            <a:r>
              <a:rPr lang="en-US" sz="2000" b="1" dirty="0">
                <a:solidFill>
                  <a:schemeClr val="accent1">
                    <a:lumMod val="50000"/>
                  </a:schemeClr>
                </a:solidFill>
                <a:latin typeface="Times New Roman" panose="02020603050405020304" pitchFamily="18" charset="0"/>
                <a:cs typeface="Times New Roman" panose="02020603050405020304" pitchFamily="18" charset="0"/>
              </a:rPr>
              <a:t>* Salary requirements</a:t>
            </a:r>
          </a:p>
        </p:txBody>
      </p:sp>
    </p:spTree>
    <p:extLst>
      <p:ext uri="{BB962C8B-B14F-4D97-AF65-F5344CB8AC3E}">
        <p14:creationId xmlns:p14="http://schemas.microsoft.com/office/powerpoint/2010/main" val="9314161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9001" y="697097"/>
            <a:ext cx="7895124"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Demand for Talent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760990" y="2155119"/>
            <a:ext cx="10668000" cy="4093428"/>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The demand for talent represents the amount of competition your company will experience if it choose to enter the local market.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Therefore, knowing the demand trend is critical to understanding how successful a major recruiting initiative will be in each market. To do this:</a:t>
            </a:r>
          </a:p>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Evaluate posting trends over time for each critical occupation</a:t>
            </a:r>
            <a:r>
              <a:rPr lang="en-US" sz="2000" b="1" dirty="0">
                <a:solidFill>
                  <a:srgbClr val="00206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in order to understand whether demand for talent is slowing or intensifying.</a:t>
            </a:r>
          </a:p>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Calculate the talent demand index for each occupation.</a:t>
            </a:r>
          </a:p>
          <a:p>
            <a:r>
              <a:rPr lang="en-US" sz="2000" b="1" dirty="0">
                <a:solidFill>
                  <a:srgbClr val="002060"/>
                </a:solidFill>
                <a:latin typeface="Times New Roman" panose="02020603050405020304" pitchFamily="18" charset="0"/>
                <a:cs typeface="Times New Roman" panose="02020603050405020304" pitchFamily="18" charset="0"/>
              </a:rPr>
              <a:t>The talent demand index =     </a:t>
            </a:r>
            <a:r>
              <a:rPr lang="en-US" sz="2000" b="1" u="sng" dirty="0">
                <a:solidFill>
                  <a:srgbClr val="002060"/>
                </a:solidFill>
                <a:latin typeface="Times New Roman" panose="02020603050405020304" pitchFamily="18" charset="0"/>
                <a:cs typeface="Times New Roman" panose="02020603050405020304" pitchFamily="18" charset="0"/>
              </a:rPr>
              <a:t>The number of job postings </a:t>
            </a:r>
            <a:r>
              <a:rPr lang="en-US" sz="2000" b="1" dirty="0">
                <a:solidFill>
                  <a:srgbClr val="002060"/>
                </a:solidFill>
                <a:latin typeface="Times New Roman" panose="02020603050405020304" pitchFamily="18" charset="0"/>
                <a:cs typeface="Times New Roman" panose="02020603050405020304" pitchFamily="18" charset="0"/>
              </a:rPr>
              <a:t>X  100    </a:t>
            </a:r>
          </a:p>
          <a:p>
            <a:r>
              <a:rPr lang="en-US" sz="2000" b="1" dirty="0">
                <a:solidFill>
                  <a:srgbClr val="002060"/>
                </a:solidFill>
                <a:latin typeface="Times New Roman" panose="02020603050405020304" pitchFamily="18" charset="0"/>
                <a:cs typeface="Times New Roman" panose="02020603050405020304" pitchFamily="18" charset="0"/>
              </a:rPr>
              <a:t>                                          The total number in the occupation workforce</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This metric should be compared to the national average, in existing corporate locations, as well as evaluated over time to understand whether the local market is in a state of transition.</a:t>
            </a:r>
          </a:p>
          <a:p>
            <a:endParaRPr lang="en-US" sz="2000" b="1" dirty="0">
              <a:solidFill>
                <a:srgbClr val="002060"/>
              </a:solidFill>
              <a:latin typeface="Times New Roman" panose="02020603050405020304" pitchFamily="18" charset="0"/>
              <a:cs typeface="Times New Roman" panose="02020603050405020304" pitchFamily="18" charset="0"/>
            </a:endParaRPr>
          </a:p>
          <a:p>
            <a:endParaRPr lang="en-US" sz="2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575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41437" y="899030"/>
            <a:ext cx="869208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Demand for Talent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21743" y="121443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8" y="2781247"/>
            <a:ext cx="10668000" cy="193899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Consider supply versus demand.</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Look at the labor conditions for each of the markets by plotting the markets in a graph similar to that shown in Figure 8.2, showing a simple talent-market plot.</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This will help you identify the relative competition for talent in each market.</a:t>
            </a:r>
          </a:p>
          <a:p>
            <a:pPr lvl="1"/>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4950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Picture 7">
            <a:extLst>
              <a:ext uri="{FF2B5EF4-FFF2-40B4-BE49-F238E27FC236}">
                <a16:creationId xmlns:a16="http://schemas.microsoft.com/office/drawing/2014/main" id="{4B45F136-475E-4272-8C8F-51B8FFBCE4D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610853" y="975974"/>
            <a:ext cx="6918158" cy="5170444"/>
          </a:xfrm>
          <a:prstGeom prst="rect">
            <a:avLst/>
          </a:prstGeom>
        </p:spPr>
      </p:pic>
    </p:spTree>
    <p:extLst>
      <p:ext uri="{BB962C8B-B14F-4D97-AF65-F5344CB8AC3E}">
        <p14:creationId xmlns:p14="http://schemas.microsoft.com/office/powerpoint/2010/main" val="2463986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a:t>1. Preparation</a:t>
            </a:r>
          </a:p>
        </p:txBody>
      </p:sp>
      <p:sp>
        <p:nvSpPr>
          <p:cNvPr id="3" name="TextBox 2"/>
          <p:cNvSpPr txBox="1"/>
          <p:nvPr/>
        </p:nvSpPr>
        <p:spPr>
          <a:xfrm>
            <a:off x="2459842" y="935396"/>
            <a:ext cx="9295186"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Economic Situation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7895D4D3-44B9-42ED-9004-F0C692ED57E3}"/>
              </a:ext>
            </a:extLst>
          </p:cNvPr>
          <p:cNvSpPr txBox="1"/>
          <p:nvPr/>
        </p:nvSpPr>
        <p:spPr>
          <a:xfrm>
            <a:off x="824384" y="2075130"/>
            <a:ext cx="10425308"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It is helpful to summarize the economic conditions for each market as an aid in understanding the economic backdrop for each proposed site. Include the following in each market summary:</a:t>
            </a:r>
          </a:p>
          <a:p>
            <a:endParaRPr lang="en-US" sz="2400" dirty="0">
              <a:latin typeface="Times New Roman" panose="02020603050405020304" pitchFamily="18" charset="0"/>
              <a:cs typeface="Times New Roman" panose="02020603050405020304" pitchFamily="18" charset="0"/>
            </a:endParaRP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Unemployment and payroll trends</a:t>
            </a: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Major industries and employers of the region</a:t>
            </a: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Rate of economic growth or decline in the market</a:t>
            </a: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Basic demographics of the workforce</a:t>
            </a: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Economic incentives for companies to locate in the region</a:t>
            </a:r>
          </a:p>
          <a:p>
            <a:r>
              <a:rPr lang="en-US" sz="2400" b="1" dirty="0">
                <a:solidFill>
                  <a:schemeClr val="accent1">
                    <a:lumMod val="50000"/>
                  </a:schemeClr>
                </a:solidFill>
                <a:latin typeface="Times New Roman" panose="02020603050405020304" pitchFamily="18" charset="0"/>
                <a:cs typeface="Times New Roman" panose="02020603050405020304" pitchFamily="18" charset="0"/>
              </a:rPr>
              <a:t>* Cost of facilities/office space in the market</a:t>
            </a:r>
          </a:p>
        </p:txBody>
      </p:sp>
    </p:spTree>
    <p:extLst>
      <p:ext uri="{BB962C8B-B14F-4D97-AF65-F5344CB8AC3E}">
        <p14:creationId xmlns:p14="http://schemas.microsoft.com/office/powerpoint/2010/main" val="18539158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9" y="2351313"/>
            <a:ext cx="10331280" cy="3416320"/>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An important step is to evaluate the potential competitors for talent in each market.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This should be done in several ways:</a:t>
            </a:r>
          </a:p>
          <a:p>
            <a:endParaRPr lang="en-US" sz="2400" dirty="0">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sz="2400" b="1" dirty="0">
                <a:solidFill>
                  <a:schemeClr val="accent1">
                    <a:lumMod val="50000"/>
                  </a:schemeClr>
                </a:solidFill>
                <a:latin typeface="Times New Roman" panose="02020603050405020304" pitchFamily="18" charset="0"/>
                <a:cs typeface="Times New Roman" panose="02020603050405020304" pitchFamily="18" charset="0"/>
              </a:rPr>
              <a:t>Use job-posting trends to identify your close competitors’ presence and recruitment activities in each location being considered.</a:t>
            </a:r>
          </a:p>
          <a:p>
            <a:pPr marL="800100" lvl="1" indent="-342900">
              <a:buFont typeface="Arial" panose="020B0604020202020204" pitchFamily="34" charset="0"/>
              <a:buChar char="•"/>
            </a:pPr>
            <a:r>
              <a:rPr lang="en-US" sz="2400" b="1" dirty="0">
                <a:solidFill>
                  <a:schemeClr val="accent1">
                    <a:lumMod val="50000"/>
                  </a:schemeClr>
                </a:solidFill>
                <a:latin typeface="Times New Roman" panose="02020603050405020304" pitchFamily="18" charset="0"/>
                <a:cs typeface="Times New Roman" panose="02020603050405020304" pitchFamily="18" charset="0"/>
              </a:rPr>
              <a:t>Identify which industries hire the most for the occupations your company will recruit to fill. Identify and profile top companies in each location being considered.</a:t>
            </a:r>
          </a:p>
        </p:txBody>
      </p:sp>
      <p:sp>
        <p:nvSpPr>
          <p:cNvPr id="11" name="TextBox 10">
            <a:extLst>
              <a:ext uri="{FF2B5EF4-FFF2-40B4-BE49-F238E27FC236}">
                <a16:creationId xmlns:a16="http://schemas.microsoft.com/office/drawing/2014/main" id="{0281CD57-8715-4CFE-866E-8DE95443B74A}"/>
              </a:ext>
            </a:extLst>
          </p:cNvPr>
          <p:cNvSpPr txBox="1"/>
          <p:nvPr/>
        </p:nvSpPr>
        <p:spPr>
          <a:xfrm>
            <a:off x="2459842" y="683586"/>
            <a:ext cx="7800945"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The Competition</a:t>
            </a:r>
          </a:p>
        </p:txBody>
      </p:sp>
    </p:spTree>
    <p:extLst>
      <p:ext uri="{BB962C8B-B14F-4D97-AF65-F5344CB8AC3E}">
        <p14:creationId xmlns:p14="http://schemas.microsoft.com/office/powerpoint/2010/main" val="2895660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739347"/>
            <a:ext cx="8116751"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Enterprise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17280" y="2019285"/>
            <a:ext cx="10812720" cy="4154984"/>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Identify the business need and capabilities required.</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Enterprise selected a short list of four possible site locations. For purposes of the case study, they call them Markets A, B, C, and D.</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At the time of the analysis, Monster analyzed millions of candidates who would help fill Enterprise’s needs and uncovered the following:</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There were more than 3.5 million customer-service resumes in the Monster database, with an average of over 99,000 new resumes being added each month. </a:t>
            </a:r>
          </a:p>
          <a:p>
            <a:pPr marL="1257300" lvl="2"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On average, there were over 4.3 million customer-service job searches each month, and there were over 2 million job-search agents sent to candidates looking for similar jobs. </a:t>
            </a:r>
          </a:p>
        </p:txBody>
      </p:sp>
    </p:spTree>
    <p:extLst>
      <p:ext uri="{BB962C8B-B14F-4D97-AF65-F5344CB8AC3E}">
        <p14:creationId xmlns:p14="http://schemas.microsoft.com/office/powerpoint/2010/main" val="28201394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696D3D43-DCD6-4867-95E2-300D8C8DCF4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23474" y="490496"/>
            <a:ext cx="8429362" cy="4267136"/>
          </a:xfrm>
          <a:prstGeom prst="rect">
            <a:avLst/>
          </a:prstGeom>
        </p:spPr>
      </p:pic>
      <p:sp>
        <p:nvSpPr>
          <p:cNvPr id="11" name="TextBox 10">
            <a:extLst>
              <a:ext uri="{FF2B5EF4-FFF2-40B4-BE49-F238E27FC236}">
                <a16:creationId xmlns:a16="http://schemas.microsoft.com/office/drawing/2014/main" id="{457B8152-F243-48A2-9076-42D3D3823C62}"/>
              </a:ext>
            </a:extLst>
          </p:cNvPr>
          <p:cNvSpPr txBox="1"/>
          <p:nvPr/>
        </p:nvSpPr>
        <p:spPr>
          <a:xfrm>
            <a:off x="708217" y="4866363"/>
            <a:ext cx="10984831"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Monster reviewed the top locations with customer-service candidates listed on Monster and also the top locations with the largest year-over-year growth in customer-service resumes (see Figure 8.3). Monster also evaluated growth metrics for over 200 locations, allowing for market-to-market comparisons</a:t>
            </a:r>
          </a:p>
        </p:txBody>
      </p:sp>
    </p:spTree>
    <p:extLst>
      <p:ext uri="{BB962C8B-B14F-4D97-AF65-F5344CB8AC3E}">
        <p14:creationId xmlns:p14="http://schemas.microsoft.com/office/powerpoint/2010/main" val="919328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Enterprise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6E5F9918-2315-401B-B946-C4B041DE3FF0}"/>
              </a:ext>
            </a:extLst>
          </p:cNvPr>
          <p:cNvSpPr txBox="1"/>
          <p:nvPr/>
        </p:nvSpPr>
        <p:spPr>
          <a:xfrm>
            <a:off x="1019686" y="2328773"/>
            <a:ext cx="9958135" cy="2862322"/>
          </a:xfrm>
          <a:prstGeom prst="rect">
            <a:avLst/>
          </a:prstGeom>
          <a:noFill/>
        </p:spPr>
        <p:txBody>
          <a:bodyPr wrap="square" rtlCol="0">
            <a:spAutoFit/>
          </a:bodyPr>
          <a:lstStyle/>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Monster evaluates additional talent-related metrics to assess a market for clients. </a:t>
            </a:r>
          </a:p>
          <a:p>
            <a:pPr marL="342900" indent="-342900">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Some of these additional talent-related factors include:</a:t>
            </a:r>
          </a:p>
          <a:p>
            <a:pPr marL="1257300" lvl="2" indent="-342900">
              <a:buFont typeface="Arial" panose="020B0604020202020204" pitchFamily="34" charset="0"/>
              <a:buChar char="•"/>
            </a:pPr>
            <a:r>
              <a:rPr lang="en-US" sz="2000" b="1" dirty="0">
                <a:solidFill>
                  <a:schemeClr val="accent1">
                    <a:lumMod val="50000"/>
                  </a:schemeClr>
                </a:solidFill>
                <a:latin typeface="Times New Roman" panose="02020603050405020304" pitchFamily="18" charset="0"/>
                <a:cs typeface="Times New Roman" panose="02020603050405020304" pitchFamily="18" charset="0"/>
              </a:rPr>
              <a:t>Desired Salary. </a:t>
            </a:r>
            <a:r>
              <a:rPr lang="en-US" sz="2000" dirty="0">
                <a:latin typeface="Times New Roman" panose="02020603050405020304" pitchFamily="18" charset="0"/>
                <a:cs typeface="Times New Roman" panose="02020603050405020304" pitchFamily="18" charset="0"/>
              </a:rPr>
              <a:t>For example, if a key occupation in one market has a median salary of $27,000 and an alternative market has a median salary of $44,500, the company could use this information to forecast its operating expenses.</a:t>
            </a:r>
          </a:p>
          <a:p>
            <a:pPr marL="1257300" lvl="2" indent="-342900">
              <a:buFont typeface="Arial" panose="020B0604020202020204" pitchFamily="34" charset="0"/>
              <a:buChar char="•"/>
            </a:pPr>
            <a:r>
              <a:rPr lang="en-US" sz="2000" b="1" dirty="0">
                <a:solidFill>
                  <a:schemeClr val="accent1">
                    <a:lumMod val="50000"/>
                  </a:schemeClr>
                </a:solidFill>
                <a:latin typeface="Times New Roman" panose="02020603050405020304" pitchFamily="18" charset="0"/>
                <a:cs typeface="Times New Roman" panose="02020603050405020304" pitchFamily="18" charset="0"/>
              </a:rPr>
              <a:t>Flexibility in Scheduling. </a:t>
            </a:r>
            <a:r>
              <a:rPr lang="en-US" sz="2000" dirty="0">
                <a:latin typeface="Times New Roman" panose="02020603050405020304" pitchFamily="18" charset="0"/>
                <a:cs typeface="Times New Roman" panose="02020603050405020304" pitchFamily="18" charset="0"/>
              </a:rPr>
              <a:t>The percentage of workers who desire a temporary, part-time, or full-time opportunity may differ significantly from market to market. If a company wishes to leverage a flexible workforce as part of its staffing strategy, this may be an important factor. </a:t>
            </a:r>
          </a:p>
        </p:txBody>
      </p:sp>
    </p:spTree>
    <p:extLst>
      <p:ext uri="{BB962C8B-B14F-4D97-AF65-F5344CB8AC3E}">
        <p14:creationId xmlns:p14="http://schemas.microsoft.com/office/powerpoint/2010/main" val="21273589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3C35CB-798B-4ECF-A420-94FD1AEF30B4}"/>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93974" y="624114"/>
            <a:ext cx="10336612" cy="5668517"/>
          </a:xfrm>
          <a:prstGeom prst="rect">
            <a:avLst/>
          </a:prstGeom>
        </p:spPr>
      </p:pic>
      <p:sp>
        <p:nvSpPr>
          <p:cNvPr id="5" name="TextBox 4">
            <a:extLst>
              <a:ext uri="{FF2B5EF4-FFF2-40B4-BE49-F238E27FC236}">
                <a16:creationId xmlns:a16="http://schemas.microsoft.com/office/drawing/2014/main" id="{C186F081-235E-427A-98B9-9547B6659C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14680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CB2FB5-0C96-4B0E-8D16-AFE0C033B0F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475347" y="522514"/>
            <a:ext cx="7102596" cy="5944804"/>
          </a:xfrm>
          <a:prstGeom prst="rect">
            <a:avLst/>
          </a:prstGeom>
        </p:spPr>
      </p:pic>
      <p:sp>
        <p:nvSpPr>
          <p:cNvPr id="5" name="TextBox 4">
            <a:extLst>
              <a:ext uri="{FF2B5EF4-FFF2-40B4-BE49-F238E27FC236}">
                <a16:creationId xmlns:a16="http://schemas.microsoft.com/office/drawing/2014/main" id="{F141EE38-BD62-4D44-A227-F1A520F5C10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824577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ADDC311-86A6-4426-B6CA-0F8C95CEF94B}"/>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003930" y="493486"/>
            <a:ext cx="7252692" cy="6199255"/>
          </a:xfrm>
          <a:prstGeom prst="rect">
            <a:avLst/>
          </a:prstGeom>
        </p:spPr>
      </p:pic>
      <p:sp>
        <p:nvSpPr>
          <p:cNvPr id="7" name="TextBox 6">
            <a:extLst>
              <a:ext uri="{FF2B5EF4-FFF2-40B4-BE49-F238E27FC236}">
                <a16:creationId xmlns:a16="http://schemas.microsoft.com/office/drawing/2014/main" id="{3043E7A5-1CE4-42CD-95D3-1B18F06DAD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566854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6579"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5176"/>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Enterprise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656579" y="2301295"/>
            <a:ext cx="10601879" cy="2862322"/>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FF0000"/>
                </a:solidFill>
                <a:latin typeface="Times New Roman" panose="02020603050405020304" pitchFamily="18" charset="0"/>
                <a:cs typeface="Times New Roman" panose="02020603050405020304" pitchFamily="18" charset="0"/>
              </a:rPr>
              <a:t>Analysis for the key markets  at a national level, as well as for the key markets that were under consideration</a:t>
            </a:r>
          </a:p>
          <a:p>
            <a:pPr marL="800100" lvl="1"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As an industry, dedicated call centers had experienced a dip in employment over the past ten years. The last recession (2000–2002) hastened the automation and offshoring of traditional call-center services by a large contingent of American companies.</a:t>
            </a:r>
          </a:p>
          <a:p>
            <a:pPr marL="800100" lvl="1"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By the end of 2004, there were approximately 2.1 million customer-service representatives employed in the United States, which was 1.5 percent of the overall workforce.</a:t>
            </a:r>
          </a:p>
          <a:p>
            <a:pPr marL="800100" lvl="1"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Projected employment growth between 2004 and 2014 for the customer-service occupation was 23 percent greater than the average of all occupations (see Figure 8.8). </a:t>
            </a:r>
          </a:p>
        </p:txBody>
      </p:sp>
    </p:spTree>
    <p:extLst>
      <p:ext uri="{BB962C8B-B14F-4D97-AF65-F5344CB8AC3E}">
        <p14:creationId xmlns:p14="http://schemas.microsoft.com/office/powerpoint/2010/main" val="577816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EF67A65-5B14-48A0-B5F2-28D9B9EE7DB9}"/>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947283" y="966444"/>
            <a:ext cx="8989422" cy="5335856"/>
          </a:xfrm>
          <a:prstGeom prst="rect">
            <a:avLst/>
          </a:prstGeom>
        </p:spPr>
      </p:pic>
      <p:sp>
        <p:nvSpPr>
          <p:cNvPr id="5" name="TextBox 4">
            <a:extLst>
              <a:ext uri="{FF2B5EF4-FFF2-40B4-BE49-F238E27FC236}">
                <a16:creationId xmlns:a16="http://schemas.microsoft.com/office/drawing/2014/main" id="{A720C819-B295-455F-BBF9-06566AAD65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109240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Now the information is gathered, the causes of turnover are understood, and ideas have been generated for reducing turnover. A</a:t>
            </a:r>
            <a:endParaRPr lang="en-US" dirty="0"/>
          </a:p>
        </p:txBody>
      </p:sp>
      <p:sp>
        <p:nvSpPr>
          <p:cNvPr id="3" name="TextBox 2"/>
          <p:cNvSpPr txBox="1"/>
          <p:nvPr/>
        </p:nvSpPr>
        <p:spPr>
          <a:xfrm>
            <a:off x="2459842" y="877334"/>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Outcome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7A8B24AF-0EDC-4D1E-95BF-89AA327A3A3F}"/>
              </a:ext>
            </a:extLst>
          </p:cNvPr>
          <p:cNvSpPr txBox="1"/>
          <p:nvPr/>
        </p:nvSpPr>
        <p:spPr>
          <a:xfrm>
            <a:off x="942307" y="2357211"/>
            <a:ext cx="10331281" cy="3170099"/>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As a result of the thoughtful consideration of many factors, Enterprise selected Market A for its contact center. Enterprise chose that market for several reasons, including:</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strong labor supply relative to demand.</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Enterprise also found Market A to be a good site because of its proximity to a university, which provides a consistent source of educated and skilled employees who have flexible schedules and need part-time opportunities.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Enterprise chose a downtown location because of its business friendly environment, great building, and accessibility to public transportation.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contact center brings hundreds of people to work downtown, which means that more people are spending money in the downtown area and encouraging further development in the process.</a:t>
            </a:r>
          </a:p>
        </p:txBody>
      </p:sp>
    </p:spTree>
    <p:extLst>
      <p:ext uri="{BB962C8B-B14F-4D97-AF65-F5344CB8AC3E}">
        <p14:creationId xmlns:p14="http://schemas.microsoft.com/office/powerpoint/2010/main" val="1794304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55156" y="94893"/>
            <a:ext cx="8525702"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Outcome</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92AEDD62-D759-46C6-9E31-C17748C046D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3419" y="1703678"/>
            <a:ext cx="6005012" cy="3704159"/>
          </a:xfrm>
          <a:prstGeom prst="rect">
            <a:avLst/>
          </a:prstGeom>
        </p:spPr>
      </p:pic>
      <p:pic>
        <p:nvPicPr>
          <p:cNvPr id="9" name="Picture 8">
            <a:extLst>
              <a:ext uri="{FF2B5EF4-FFF2-40B4-BE49-F238E27FC236}">
                <a16:creationId xmlns:a16="http://schemas.microsoft.com/office/drawing/2014/main" id="{A38AB28E-1ABB-4B57-8FEE-ED85F1DFCA79}"/>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018431" y="1572003"/>
            <a:ext cx="5903562" cy="3766738"/>
          </a:xfrm>
          <a:prstGeom prst="rect">
            <a:avLst/>
          </a:prstGeom>
        </p:spPr>
      </p:pic>
    </p:spTree>
    <p:extLst>
      <p:ext uri="{BB962C8B-B14F-4D97-AF65-F5344CB8AC3E}">
        <p14:creationId xmlns:p14="http://schemas.microsoft.com/office/powerpoint/2010/main" val="3149201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E38ADE9-AFD4-4219-845E-0D8AAFCFC000}"/>
</file>

<file path=customXml/itemProps2.xml><?xml version="1.0" encoding="utf-8"?>
<ds:datastoreItem xmlns:ds="http://schemas.openxmlformats.org/officeDocument/2006/customXml" ds:itemID="{93C82E23-4829-45DA-B064-5CE9E1491662}"/>
</file>

<file path=customXml/itemProps3.xml><?xml version="1.0" encoding="utf-8"?>
<ds:datastoreItem xmlns:ds="http://schemas.openxmlformats.org/officeDocument/2006/customXml" ds:itemID="{5AC9E204-A5EE-4BA1-8D0C-67A101CE53D7}"/>
</file>

<file path=docProps/app.xml><?xml version="1.0" encoding="utf-8"?>
<Properties xmlns="http://schemas.openxmlformats.org/officeDocument/2006/extended-properties" xmlns:vt="http://schemas.openxmlformats.org/officeDocument/2006/docPropsVTypes">
  <Template/>
  <TotalTime>6011</TotalTime>
  <Words>2720</Words>
  <Application>Microsoft Office PowerPoint</Application>
  <PresentationFormat>Widescreen</PresentationFormat>
  <Paragraphs>292</Paragraphs>
  <Slides>41</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Courier New</vt:lpstr>
      <vt:lpstr>Oxygen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172</cp:revision>
  <dcterms:created xsi:type="dcterms:W3CDTF">2023-04-29T09:08:00Z</dcterms:created>
  <dcterms:modified xsi:type="dcterms:W3CDTF">2024-03-22T03:27:42Z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