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480" r:id="rId2"/>
    <p:sldId id="577" r:id="rId3"/>
    <p:sldId id="276" r:id="rId4"/>
    <p:sldId id="271" r:id="rId5"/>
    <p:sldId id="514" r:id="rId6"/>
    <p:sldId id="482" r:id="rId7"/>
    <p:sldId id="256" r:id="rId8"/>
    <p:sldId id="508" r:id="rId9"/>
    <p:sldId id="509" r:id="rId10"/>
    <p:sldId id="510" r:id="rId11"/>
    <p:sldId id="511" r:id="rId12"/>
    <p:sldId id="536" r:id="rId13"/>
    <p:sldId id="562" r:id="rId14"/>
    <p:sldId id="485" r:id="rId15"/>
    <p:sldId id="564" r:id="rId16"/>
    <p:sldId id="568" r:id="rId17"/>
    <p:sldId id="551" r:id="rId18"/>
    <p:sldId id="549" r:id="rId19"/>
    <p:sldId id="552" r:id="rId20"/>
    <p:sldId id="558" r:id="rId21"/>
    <p:sldId id="567" r:id="rId22"/>
    <p:sldId id="537" r:id="rId23"/>
    <p:sldId id="574" r:id="rId24"/>
    <p:sldId id="542" r:id="rId25"/>
    <p:sldId id="483" r:id="rId26"/>
    <p:sldId id="543" r:id="rId27"/>
    <p:sldId id="544" r:id="rId28"/>
    <p:sldId id="545" r:id="rId29"/>
    <p:sldId id="565" r:id="rId30"/>
    <p:sldId id="566" r:id="rId31"/>
    <p:sldId id="569" r:id="rId32"/>
    <p:sldId id="570" r:id="rId33"/>
    <p:sldId id="488" r:id="rId34"/>
    <p:sldId id="572" r:id="rId35"/>
    <p:sldId id="571" r:id="rId36"/>
    <p:sldId id="547" r:id="rId37"/>
    <p:sldId id="516" r:id="rId38"/>
    <p:sldId id="518" r:id="rId39"/>
    <p:sldId id="554" r:id="rId40"/>
    <p:sldId id="555" r:id="rId41"/>
    <p:sldId id="556" r:id="rId42"/>
    <p:sldId id="489" r:id="rId43"/>
    <p:sldId id="575" r:id="rId44"/>
    <p:sldId id="576" r:id="rId45"/>
    <p:sldId id="490" r:id="rId46"/>
    <p:sldId id="349" r:id="rId47"/>
    <p:sldId id="303"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77"/>
            <p14:sldId id="276"/>
            <p14:sldId id="271"/>
            <p14:sldId id="514"/>
            <p14:sldId id="482"/>
            <p14:sldId id="256"/>
            <p14:sldId id="508"/>
            <p14:sldId id="509"/>
            <p14:sldId id="510"/>
            <p14:sldId id="511"/>
            <p14:sldId id="536"/>
            <p14:sldId id="562"/>
            <p14:sldId id="485"/>
            <p14:sldId id="564"/>
            <p14:sldId id="568"/>
            <p14:sldId id="551"/>
            <p14:sldId id="549"/>
            <p14:sldId id="552"/>
            <p14:sldId id="558"/>
            <p14:sldId id="567"/>
            <p14:sldId id="537"/>
            <p14:sldId id="574"/>
            <p14:sldId id="542"/>
            <p14:sldId id="483"/>
            <p14:sldId id="543"/>
            <p14:sldId id="544"/>
            <p14:sldId id="545"/>
            <p14:sldId id="565"/>
            <p14:sldId id="566"/>
            <p14:sldId id="569"/>
            <p14:sldId id="570"/>
            <p14:sldId id="488"/>
            <p14:sldId id="572"/>
            <p14:sldId id="571"/>
            <p14:sldId id="547"/>
            <p14:sldId id="516"/>
            <p14:sldId id="518"/>
            <p14:sldId id="554"/>
            <p14:sldId id="555"/>
            <p14:sldId id="556"/>
            <p14:sldId id="489"/>
            <p14:sldId id="575"/>
            <p14:sldId id="576"/>
            <p14:sldId id="490"/>
            <p14:sldId id="349"/>
            <p14:sldId id="30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4472C4"/>
    <a:srgbClr val="000000"/>
    <a:srgbClr val="669BBC"/>
    <a:srgbClr val="2D3956"/>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21" autoAdjust="0"/>
    <p:restoredTop sz="93738" autoAdjust="0"/>
  </p:normalViewPr>
  <p:slideViewPr>
    <p:cSldViewPr snapToGrid="0">
      <p:cViewPr varScale="1">
        <p:scale>
          <a:sx n="77" d="100"/>
          <a:sy n="77" d="100"/>
        </p:scale>
        <p:origin x="907"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702244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092187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8597624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9060113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0.jpeg"/></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3.jpe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8" Type="http://schemas.openxmlformats.org/officeDocument/2006/relationships/image" Target="../media/image41.jpg"/><Relationship Id="rId3" Type="http://schemas.openxmlformats.org/officeDocument/2006/relationships/image" Target="../media/image37.png"/><Relationship Id="rId7"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6.xml"/><Relationship Id="rId6" Type="http://schemas.openxmlformats.org/officeDocument/2006/relationships/image" Target="../media/image40.svg"/><Relationship Id="rId5" Type="http://schemas.openxmlformats.org/officeDocument/2006/relationships/image" Target="../media/image39.png"/><Relationship Id="rId4" Type="http://schemas.openxmlformats.org/officeDocument/2006/relationships/image" Target="../media/image38.svg"/></Relationships>
</file>

<file path=ppt/slides/_rels/slide4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3.png"/><Relationship Id="rId5" Type="http://schemas.openxmlformats.org/officeDocument/2006/relationships/image" Target="../media/image40.svg"/><Relationship Id="rId4"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224464" y="3585677"/>
            <a:ext cx="3593269" cy="523220"/>
          </a:xfrm>
          <a:prstGeom prst="rect">
            <a:avLst/>
          </a:prstGeom>
          <a:noFill/>
        </p:spPr>
        <p:txBody>
          <a:bodyPr wrap="square" rtlCol="0">
            <a:spAutoFit/>
          </a:bodyPr>
          <a:lstStyle/>
          <a:p>
            <a:pPr algn="ctr"/>
            <a:r>
              <a:rPr lang="ar-EG" sz="28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إعداد: د. شريهان محمد</a:t>
            </a:r>
            <a:endParaRPr lang="en-US" sz="28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566529" y="2206489"/>
            <a:ext cx="5068644" cy="922219"/>
          </a:xfrm>
          <a:prstGeom prst="rect">
            <a:avLst/>
          </a:prstGeom>
          <a:noFill/>
        </p:spPr>
        <p:txBody>
          <a:bodyPr wrap="square" rtlCol="0">
            <a:spAutoFit/>
          </a:bodyPr>
          <a:lstStyle/>
          <a:p>
            <a:r>
              <a:rPr lang="ar-EG" sz="5400" b="1" dirty="0">
                <a:solidFill>
                  <a:schemeClr val="bg1"/>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rPr>
              <a:t>قوانين وأخلاقيات الإعلام</a:t>
            </a:r>
            <a:endParaRPr lang="en-US" sz="5400" b="1" dirty="0">
              <a:solidFill>
                <a:schemeClr val="bg1"/>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697199" y="5784022"/>
            <a:ext cx="264779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2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المحاضرة التاسعة</a:t>
            </a:r>
            <a:endParaRPr lang="en-US" sz="32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2403765" y="5245800"/>
            <a:ext cx="1233030"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DGM 131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75685CDF-490D-1012-FD78-8787322B50C6}"/>
              </a:ext>
            </a:extLst>
          </p:cNvPr>
          <p:cNvSpPr txBox="1"/>
          <p:nvPr/>
        </p:nvSpPr>
        <p:spPr>
          <a:xfrm>
            <a:off x="3518453" y="2877339"/>
            <a:ext cx="7517576" cy="2123658"/>
          </a:xfrm>
          <a:prstGeom prst="rect">
            <a:avLst/>
          </a:prstGeom>
          <a:noFill/>
        </p:spPr>
        <p:txBody>
          <a:bodyPr wrap="square" rtlCol="0">
            <a:spAutoFit/>
          </a:bodyPr>
          <a:lstStyle/>
          <a:p>
            <a:pPr algn="ctr" rtl="1"/>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الممارسة الإعلامية... المفهوم والضوابط</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مفهوم الممارسة الإعلامية.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كيف يمكن ضبط الممارسة الإعلامية؟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أهم ضوابط الممارسة الإعلامية.</a:t>
            </a:r>
          </a:p>
        </p:txBody>
      </p:sp>
      <p:sp>
        <p:nvSpPr>
          <p:cNvPr id="7" name="TextBox 6">
            <a:extLst>
              <a:ext uri="{FF2B5EF4-FFF2-40B4-BE49-F238E27FC236}">
                <a16:creationId xmlns:a16="http://schemas.microsoft.com/office/drawing/2014/main" id="{E0E104E5-E4DF-EB25-BB78-9354438259B5}"/>
              </a:ext>
            </a:extLst>
          </p:cNvPr>
          <p:cNvSpPr txBox="1"/>
          <p:nvPr/>
        </p:nvSpPr>
        <p:spPr>
          <a:xfrm>
            <a:off x="4262923" y="245242"/>
            <a:ext cx="3902032" cy="1323439"/>
          </a:xfrm>
          <a:prstGeom prst="rect">
            <a:avLst/>
          </a:prstGeom>
          <a:noFill/>
        </p:spPr>
        <p:txBody>
          <a:bodyPr wrap="square" rtlCol="0">
            <a:spAutoFit/>
          </a:bodyPr>
          <a:lstStyle/>
          <a:p>
            <a:pPr algn="ctr"/>
            <a:r>
              <a:rPr lang="ar-EG"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تذكره بما تم تناوله في المحاضرة الماضية</a:t>
            </a:r>
            <a:endParaRPr lang="en-US"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044F10E-BCED-040B-6C6D-0CF70C49F746}"/>
              </a:ext>
            </a:extLst>
          </p:cNvPr>
          <p:cNvSpPr txBox="1"/>
          <p:nvPr/>
        </p:nvSpPr>
        <p:spPr>
          <a:xfrm>
            <a:off x="913285" y="1031706"/>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CD2777DC-A08D-48C3-00D1-F77C0DD9BFB4}"/>
              </a:ext>
            </a:extLst>
          </p:cNvPr>
          <p:cNvSpPr txBox="1"/>
          <p:nvPr/>
        </p:nvSpPr>
        <p:spPr>
          <a:xfrm>
            <a:off x="1074220"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الثامنة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3" name="Picture 2" descr="4Mata - A SharePoint List Formatting Designer">
            <a:extLst>
              <a:ext uri="{FF2B5EF4-FFF2-40B4-BE49-F238E27FC236}">
                <a16:creationId xmlns:a16="http://schemas.microsoft.com/office/drawing/2014/main" id="{3BE09101-525D-4D7C-67CC-81A9B928FD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5514" y="3103147"/>
            <a:ext cx="2309479" cy="19381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8974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75685CDF-490D-1012-FD78-8787322B50C6}"/>
              </a:ext>
            </a:extLst>
          </p:cNvPr>
          <p:cNvSpPr txBox="1"/>
          <p:nvPr/>
        </p:nvSpPr>
        <p:spPr>
          <a:xfrm>
            <a:off x="3518453" y="2161719"/>
            <a:ext cx="7517576" cy="3416320"/>
          </a:xfrm>
          <a:prstGeom prst="rect">
            <a:avLst/>
          </a:prstGeom>
          <a:noFill/>
        </p:spPr>
        <p:txBody>
          <a:bodyPr wrap="square" rtlCol="0">
            <a:spAutoFit/>
          </a:bodyPr>
          <a:lstStyle/>
          <a:p>
            <a:pPr algn="ctr" rtl="1"/>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آليات الضبط والتنظيم الذاتي في الفضاء الإعلامي</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إشكالية الضبط والتنظيم الذاتي للإعلام.</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لوائح القيم ومجالس الصحافة.</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مواثيق الشرف الإعلامي.</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مدونات السلوك في الفضاء الإلكتروني.</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الخلاصة </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المراجع المُقترحة.</a:t>
            </a:r>
          </a:p>
        </p:txBody>
      </p:sp>
      <p:sp>
        <p:nvSpPr>
          <p:cNvPr id="7" name="TextBox 6">
            <a:extLst>
              <a:ext uri="{FF2B5EF4-FFF2-40B4-BE49-F238E27FC236}">
                <a16:creationId xmlns:a16="http://schemas.microsoft.com/office/drawing/2014/main" id="{E0E104E5-E4DF-EB25-BB78-9354438259B5}"/>
              </a:ext>
            </a:extLst>
          </p:cNvPr>
          <p:cNvSpPr txBox="1"/>
          <p:nvPr/>
        </p:nvSpPr>
        <p:spPr>
          <a:xfrm>
            <a:off x="4262923" y="831647"/>
            <a:ext cx="3902032" cy="707886"/>
          </a:xfrm>
          <a:prstGeom prst="rect">
            <a:avLst/>
          </a:prstGeom>
          <a:noFill/>
        </p:spPr>
        <p:txBody>
          <a:bodyPr wrap="square" rtlCol="0">
            <a:spAutoFit/>
          </a:bodyPr>
          <a:lstStyle/>
          <a:p>
            <a:pPr algn="ctr"/>
            <a:r>
              <a:rPr lang="ar-EG"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محتويات المحاضرة</a:t>
            </a:r>
            <a:endParaRPr lang="en-US"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044F10E-BCED-040B-6C6D-0CF70C49F746}"/>
              </a:ext>
            </a:extLst>
          </p:cNvPr>
          <p:cNvSpPr txBox="1"/>
          <p:nvPr/>
        </p:nvSpPr>
        <p:spPr>
          <a:xfrm>
            <a:off x="913285" y="1031706"/>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CD2777DC-A08D-48C3-00D1-F77C0DD9BFB4}"/>
              </a:ext>
            </a:extLst>
          </p:cNvPr>
          <p:cNvSpPr txBox="1"/>
          <p:nvPr/>
        </p:nvSpPr>
        <p:spPr>
          <a:xfrm>
            <a:off x="1074220"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التاسعة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6" name="Picture 2" descr="The Three Most Important Things | The Whisper of God">
            <a:extLst>
              <a:ext uri="{FF2B5EF4-FFF2-40B4-BE49-F238E27FC236}">
                <a16:creationId xmlns:a16="http://schemas.microsoft.com/office/drawing/2014/main" id="{8568DB1E-F117-C2D8-1500-68F1BDE46B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95839" y="2895670"/>
            <a:ext cx="2221396" cy="23820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023730" y="4913435"/>
            <a:ext cx="5125085" cy="584775"/>
          </a:xfrm>
          <a:prstGeom prst="rect">
            <a:avLst/>
          </a:prstGeom>
          <a:noFill/>
        </p:spPr>
        <p:txBody>
          <a:bodyPr wrap="square" rtlCol="0">
            <a:spAutoFit/>
          </a:bodyPr>
          <a:lstStyle/>
          <a:p>
            <a:pPr algn="ctr"/>
            <a:r>
              <a:rPr lang="ar-EG" sz="3200" b="1" dirty="0">
                <a:solidFill>
                  <a:schemeClr val="bg1"/>
                </a:solidFill>
                <a:latin typeface="Sakkal Majalla" panose="02000000000000000000" pitchFamily="2" charset="-78"/>
                <a:cs typeface="Sakkal Majalla" panose="02000000000000000000" pitchFamily="2" charset="-78"/>
              </a:rPr>
              <a:t>إشكالية الضبط والتنظيم الذاتي للإعلام</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819359" y="1150974"/>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44113"/>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التاسعة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55249" y="1911596"/>
            <a:ext cx="5441290" cy="3600986"/>
          </a:xfrm>
          <a:prstGeom prst="rect">
            <a:avLst/>
          </a:prstGeom>
          <a:noFill/>
        </p:spPr>
        <p:txBody>
          <a:bodyPr wrap="square" rtlCol="0">
            <a:spAutoFit/>
          </a:bodyPr>
          <a:lstStyle/>
          <a:p>
            <a:pPr algn="just" rtl="1"/>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آليات الضبط والتنظيم الإعلامي</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بشكل عام </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تنقسم آليات</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الضبط  والتنظيم </a:t>
            </a:r>
            <a:r>
              <a:rPr lang="ar-EG" sz="28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للعمل الإعلامي</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نوعين</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خارجية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وذاتية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وتمثل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القوانين المختلفة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سواء المتعلقة مباشرة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بالإعلام</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الصحافة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مثل قوانين المطبوعات والصحافة أو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التي تتصل بالعمل الإعلامي</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مثل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قوانين العقوبات</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والإجراءات الجنائية و</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القوانين المدنية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وغيرها </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الشكل الخارجي من آليات الضبط والتنظيم</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4CB9ACB3-2E74-6F41-928F-012967869A09}"/>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a:extLst>
              <a:ext uri="{FF2B5EF4-FFF2-40B4-BE49-F238E27FC236}">
                <a16:creationId xmlns:a16="http://schemas.microsoft.com/office/drawing/2014/main" id="{A9A721CA-23D1-285A-2A57-A1B310B5B4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74223" y="2763077"/>
            <a:ext cx="2580861" cy="219157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58947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98443" y="1839734"/>
            <a:ext cx="5640073"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أما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آليات الضبط والتنظيم الذاتي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فتتمثل في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الآليات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الضوابط</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يضعها أبناء المهنة الإعلامية لأنفسهم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خارج إطار التنظيم القانوني، وبعيدًا عن السيطرة الخارجية للحكومات، ونعني به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ما يضعه الإعلاميون من قواعد للعمل الإعلامي يلزمون أنفسهم به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وتصب في النهاية في صالحهم ك</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إعلاميين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وفي صالح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مهنة الإعلام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وأخيرًا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صالح المجتمع</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ككل.</a:t>
            </a:r>
            <a:endPar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4CB9ACB3-2E74-6F41-928F-012967869A09}"/>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descr="Article: Ethics by design: Steps to building an effective ethics programme  — People Matters">
            <a:extLst>
              <a:ext uri="{FF2B5EF4-FFF2-40B4-BE49-F238E27FC236}">
                <a16:creationId xmlns:a16="http://schemas.microsoft.com/office/drawing/2014/main" id="{2B316792-7830-9E1D-745E-5EFA9AB6BB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1633" y="2682143"/>
            <a:ext cx="2517499" cy="199383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19148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59230" y="1896480"/>
            <a:ext cx="5470264" cy="353943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b="1"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إشكالية التنظيم الذاتي للإعلام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الحقيقة الأولى التي يجب أن نعيها هي أن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الإعلاميين بالمفهوم الواسع للكلمة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(الصحفيون والإذاعيون والتلفزيونيون وغيرهم)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لا يتمتعون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مثل غيرهم من أصحاب المهن الأخرى كالأطباء والمهندسين والمحامين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بالحرية في إدارة شؤون مهنتهم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ويتضح هذا فيما يلي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Business ethics Definition Organization Concept, Business transparent  background PNG clipart | HiClipart">
            <a:extLst>
              <a:ext uri="{FF2B5EF4-FFF2-40B4-BE49-F238E27FC236}">
                <a16:creationId xmlns:a16="http://schemas.microsoft.com/office/drawing/2014/main" id="{02BA95BC-9622-16D8-376D-ABA47FBE35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08271" y="2643812"/>
            <a:ext cx="2181993" cy="2024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80002" y="1646678"/>
            <a:ext cx="5599925" cy="4001095"/>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يمكن لنقابة الأطباء</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نقابة المهندسين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سبيل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المثال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شطب الطبيب</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المهندس</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الذي يخالف أخلاقيات المهنة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وحرمانه من ممارستها،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بينما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لا تستطيع نقابات الإعلاميين أو اتحاداتهم المهنية فعل ذلك</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يتم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قصر العمل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المهن الأخرى</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المؤهلين أكاديمياً لها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أما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مهنة الإعلام فمفتوحة أمام كل الراغبين في امتهانها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Journalist concept set. newspaper, internet and radio journalism. tv  reporter , video blogger, radio host, speaker. mass | CanStock">
            <a:extLst>
              <a:ext uri="{FF2B5EF4-FFF2-40B4-BE49-F238E27FC236}">
                <a16:creationId xmlns:a16="http://schemas.microsoft.com/office/drawing/2014/main" id="{DAC2851C-210D-BF06-06F6-E9B79630428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183"/>
          <a:stretch/>
        </p:blipFill>
        <p:spPr bwMode="auto">
          <a:xfrm>
            <a:off x="1665188" y="2673625"/>
            <a:ext cx="2298442" cy="19977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60100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84243" y="2358946"/>
            <a:ext cx="5260005" cy="2554545"/>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إن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أقصى</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ما يمكن أن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تعاقب به اتحادات الصحفيين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الإذاعيين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المخالفين لأخلاقيات المهنة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هو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نشر مخالفتهم على الجمهور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باعتبار أن ذلك عقاب مناسب يضر بسمعة الصحفي والصحيفة أو الإذاعة.</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Journalism Latest Stock Vector Illustration and Royalty Free Journalism  Latest Clipart">
            <a:extLst>
              <a:ext uri="{FF2B5EF4-FFF2-40B4-BE49-F238E27FC236}">
                <a16:creationId xmlns:a16="http://schemas.microsoft.com/office/drawing/2014/main" id="{4A9D7065-41B1-C94F-9D71-5F246AC1C0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47429" y="2683565"/>
            <a:ext cx="2451945" cy="1928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47428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641573" y="1883383"/>
            <a:ext cx="5426765" cy="3816429"/>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مع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تنوع</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وسائل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الإعلام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وزيادة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تخصصها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جميع المجالات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تعددت الاتحادات والمنظمات التي تراقب الأداء الأخلاقي للمهن الإعلامية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تقوم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بعض</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اتحادات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الإعلاميين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المتخصصين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بوضع</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مواثيق شرف مهنية لأعضائها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وتقوم هذه الاتحادات بمراجعة ما ينشره الأعضاء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وتحديد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مدى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اتفاقها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اختلافها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مع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بنود ميثاق الشرف</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descr="News Journalism Information Publication Update Media Advertisment Concept  Stock Photo, Picture and Royalty Free Image. Image 53720411.">
            <a:extLst>
              <a:ext uri="{FF2B5EF4-FFF2-40B4-BE49-F238E27FC236}">
                <a16:creationId xmlns:a16="http://schemas.microsoft.com/office/drawing/2014/main" id="{BF19A97F-1612-A6EA-F42C-D755B439C2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9348" y="2700054"/>
            <a:ext cx="2509187" cy="20772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39091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84245" y="1622285"/>
            <a:ext cx="5260004" cy="424731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وفي إطار هذا الجدل الشائك</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تطرح</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ليلى عبد المجيد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رؤيتها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تتحدد في ضرورة وجود مجموعة من المعايير لضبط أخلاقيات الإعلام وهي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الإعلام مسألة مقدسة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ينبغي أن يكون دقيقًا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غير محرف أو مخادع أو مكبوت.</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ضرورة الفصل بين المعلومات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الوظيفة الإخبارية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التعليق</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وظيفة التعليق</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إبداء الرأي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descr="Mass Media Banner With Journalism Icons. Royalty Free SVG, Cliparts,  Vectors, and Stock Illustration. Image 55856993.">
            <a:extLst>
              <a:ext uri="{FF2B5EF4-FFF2-40B4-BE49-F238E27FC236}">
                <a16:creationId xmlns:a16="http://schemas.microsoft.com/office/drawing/2014/main" id="{5405179E-125F-08AC-0088-822D75DD6E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63680" y="2822715"/>
            <a:ext cx="2365513" cy="19679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57829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691270" y="2282379"/>
            <a:ext cx="5301903" cy="2554545"/>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أن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يخدم النقد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التعليق</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مصلحة العامة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أن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يكون هدفه مجرد الافتراء</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تشويه السمعة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تتضمن كل المواثيق</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فقرة تتصل بالحفاظ على سر المهنة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4" name="Picture 2" descr="Background Journalism Icons Mass Media Press Stock Vector (Royalty Free)  244122844 | Shutterstock">
            <a:extLst>
              <a:ext uri="{FF2B5EF4-FFF2-40B4-BE49-F238E27FC236}">
                <a16:creationId xmlns:a16="http://schemas.microsoft.com/office/drawing/2014/main" id="{BFC7B740-495F-D322-D698-F87E6C51BFA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76381" y="2604053"/>
            <a:ext cx="2381250" cy="2049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1295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993913" y="4933157"/>
            <a:ext cx="5089812"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لوائح القيم ومجالس الصحافة</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799481" y="1121157"/>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24235"/>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التاسعة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143801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9" y="2269854"/>
            <a:ext cx="5279060" cy="286232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منذ أن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تبنت الولايات المتحدة الأمريكية نظرية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المسئولية الاجتماعية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أوائل القرن الماضي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رأت فيها خيرًا كثيرًا للمجتمع</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تبعهم بعد ذلك الإنجليز</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فاندفعوا لتطبيق مبادئ نظرية المسئولية الاجتماعية،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حتى أصبح يطلق عليها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النظرية الأنجلو أمريكية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18" name="Picture 2" descr="Mass Communication Jobs: Businesshab.com..........">
            <a:extLst>
              <a:ext uri="{FF2B5EF4-FFF2-40B4-BE49-F238E27FC236}">
                <a16:creationId xmlns:a16="http://schemas.microsoft.com/office/drawing/2014/main" id="{F4D34E6E-1222-240A-D396-FFE299BF2C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64289" y="2773017"/>
            <a:ext cx="2425146" cy="195800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21592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224131" y="1819907"/>
            <a:ext cx="5804452"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خلال منتصف القرن الماضي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أي بعد أفول الحرب العالمية الثانية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تحرك المجتمع الدولي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حيث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فوضت الجمعية الدولية للصحافيين الطلب من هيئة الأمم المتحدة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مكتب العمل الدولي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النظر في مستقبل الصحافيين في جميع أنحاء العالم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ليس فقط فيما يتعلق بظروف عملهم وأجورهم، ولكن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كيانهم المهني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تدريبهم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تجنيدهم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مسؤولياتهم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المجتمع وفيما يختص بظروف عمل وحياة الصحفيين.</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6A37E107-463E-D9B6-344A-A5C1D7706085}"/>
              </a:ext>
            </a:extLst>
          </p:cNvPr>
          <p:cNvPicPr>
            <a:picLocks noChangeAspect="1"/>
          </p:cNvPicPr>
          <p:nvPr/>
        </p:nvPicPr>
        <p:blipFill>
          <a:blip r:embed="rId3"/>
          <a:stretch>
            <a:fillRect/>
          </a:stretch>
        </p:blipFill>
        <p:spPr>
          <a:xfrm>
            <a:off x="1635371" y="2623929"/>
            <a:ext cx="2320402" cy="1997765"/>
          </a:xfrm>
          <a:prstGeom prst="rect">
            <a:avLst/>
          </a:prstGeom>
        </p:spPr>
      </p:pic>
    </p:spTree>
    <p:extLst>
      <p:ext uri="{BB962C8B-B14F-4D97-AF65-F5344CB8AC3E}">
        <p14:creationId xmlns:p14="http://schemas.microsoft.com/office/powerpoint/2010/main" val="33644198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9" y="1809961"/>
            <a:ext cx="5560560"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وبناءً على ذلك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تم التأكيد على مشروعية انطلاقة مهنية الإعلام والصحافة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أنها مهنة كباقي المهن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وهذا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يتطلب تدريب العاملين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بالوسط الصحفي أو تدريب الوسط الصحفي نفسه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استبعاد الهواية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وكذلك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السعي لاستبعاد النفوس الضعيفة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اخترقت العمل الصحفي دون معرفة بأسس ومنطلقات أخلاقيات التعامل الأخلاقي والإحساس بمسئولية المهنة.</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42" name="Picture 2" descr="Mass Communication Cliparts, Stock Vector and Royalty Free Mass  Communication Illustrations">
            <a:extLst>
              <a:ext uri="{FF2B5EF4-FFF2-40B4-BE49-F238E27FC236}">
                <a16:creationId xmlns:a16="http://schemas.microsoft.com/office/drawing/2014/main" id="{EA91871D-EFE4-B932-EE62-7CA8848B06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50242" y="2753139"/>
            <a:ext cx="2358463" cy="19814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13777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62981" y="2449637"/>
            <a:ext cx="5903842" cy="2554545"/>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وأعقب هذه المرحلة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عدد من المبادرات لصياغة مسودة قواعد القيم العالمية والإقليمية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ويبدو أن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أقدمها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كان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قانون القيم الصحفية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والذي تبنته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لجنة مؤتمر الصحافة الأمريكية الأول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الذي عقد في واشنطن (1926م).</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266" name="Picture 2" descr="Mass Communication: Types of job profiles | Shiksha">
            <a:extLst>
              <a:ext uri="{FF2B5EF4-FFF2-40B4-BE49-F238E27FC236}">
                <a16:creationId xmlns:a16="http://schemas.microsoft.com/office/drawing/2014/main" id="{AC65DFF3-1431-851E-40AF-84B507DB5D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45310" y="2554360"/>
            <a:ext cx="2280648" cy="216159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49542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054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29379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37024" y="2458849"/>
            <a:ext cx="5192679" cy="2554545"/>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ومع بداية الربع الأخير من القرن الماضي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تبنت اليونسكو</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ما يسمى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بأخلاقيات الإعلام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خلال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خلق مظلة إعلامية تعني بالقيم الإعلامية التي يجب أن يراعها الوسط الإعلامي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70485"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01655"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1" y="603767"/>
            <a:ext cx="9092262"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482" name="Picture 2" descr="هل الصحافة هي المهنة المناسبة لك؟">
            <a:extLst>
              <a:ext uri="{FF2B5EF4-FFF2-40B4-BE49-F238E27FC236}">
                <a16:creationId xmlns:a16="http://schemas.microsoft.com/office/drawing/2014/main" id="{2148DC62-BC77-E472-6571-20B08F4756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23859" y="2770765"/>
            <a:ext cx="2477327" cy="193071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44039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09080" y="1726980"/>
            <a:ext cx="8329442" cy="4031873"/>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مجالس الصحافة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تعرف هذه المجالس بأنها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منظمات تطوعية خاصة تسعى إلى تحسين أداء الصحافة ووسائل الاتصال والإعلام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خلال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دراسة الشكاوى المتعلقة بالممارسة الصحفية والإعلامية</a:t>
            </a:r>
            <a:endPar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تسمح للناس</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ينتقدوا أداء وسائل الإعلام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بدون تهديد رسمي أو قانوني لوسائل الاتصال والإعلام،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تستهدف مواثيق الشرف الأخلاقية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تحسين الأداء الإعلامي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التحكم في وسائل الإعلام لصالح عامة الناس</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10671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12439" y="1617923"/>
            <a:ext cx="5675778" cy="424731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ويختلف</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مفهوم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ووظيفة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مجلس الصحافة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باختلاف النظام الإعلامي القائم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الدول المختلفة، ففي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الدول الغربية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ينظر إليه على أنه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منظمة تطوعية تضم خبراء ومثقفين وصحفيين وممثلين عن المجتمع</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يعمل على تحسين الممارسة الصحفية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خلال تلقي وبحث الشكاوى المتصلة بالمواد المنشورة في الصحف سواء من أفراد أو هيئات وإصدار توصيات بشأنها تصل إلى حد توجيه اللوم للصحف التي تنتهك حقوق الجمهور.</a:t>
            </a:r>
            <a:endParaRPr lang="en-US" sz="30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508" name="Picture 4" descr="The Commissioner's Human Rights Comments - Commissioner for Human Rights">
            <a:extLst>
              <a:ext uri="{FF2B5EF4-FFF2-40B4-BE49-F238E27FC236}">
                <a16:creationId xmlns:a16="http://schemas.microsoft.com/office/drawing/2014/main" id="{D5FA58B8-DC91-D8B4-5F85-DBA4CEB85FC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55249" y="2604052"/>
            <a:ext cx="2429674" cy="207335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94299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55859" y="2194118"/>
            <a:ext cx="5600315" cy="353943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مهام المجالس الصحفية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وتقوم المجالس الصحفية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بأربع</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مهام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رئيسية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تتحدد في:</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1-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التأكد من استقلالية الصحافة من السلطة وأصحاب النفوذ</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المالي والسياسي في المجتمع.</a:t>
            </a:r>
          </a:p>
          <a:p>
            <a:pPr algn="just" rtl="1"/>
            <a:endPar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530" name="Picture 2" descr="The Ethics of Social Media: Striking a Balance Between Free Speech and  Responsibility – Ibiene Magazine">
            <a:extLst>
              <a:ext uri="{FF2B5EF4-FFF2-40B4-BE49-F238E27FC236}">
                <a16:creationId xmlns:a16="http://schemas.microsoft.com/office/drawing/2014/main" id="{6CF38706-DD39-A65B-38B6-8F20E3D916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82948" y="2832651"/>
            <a:ext cx="2279615" cy="191825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15026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64494" y="2217457"/>
            <a:ext cx="5798713"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2-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التأكد من احترام أخلاقيات ومبادئ العمل الصحفي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قبل المؤسسات الإعلامية،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أن أصحاب الشأن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إعلاميين وناشرين ومهنيين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ينظمون أنفسهم في نقابات وجمعيات واتحادات لحماية المهنة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المتطفلين والمستغلين الخارجيين والداخليين.</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554" name="Picture 2" descr="Ethics - Society of Professional Journalists">
            <a:extLst>
              <a:ext uri="{FF2B5EF4-FFF2-40B4-BE49-F238E27FC236}">
                <a16:creationId xmlns:a16="http://schemas.microsoft.com/office/drawing/2014/main" id="{608D1A11-0FD8-6FCF-0F63-4231FAD5C4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5554" y="2782957"/>
            <a:ext cx="2174630" cy="193989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23067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750324"/>
            <a:ext cx="8298019" cy="4031873"/>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3-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حماية حرية الصحافة والحرص على وجود مواثيق الشرف وأخلاقيات المهنة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التأكد من العمل بها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احترامها من قبل الصحفيين والناشرين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فالمجالس</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هنا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تعمل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حماية الجمهور بالدرجة الأولى</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أجل الحصول على إعلام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نزيه ومسئول وملتزم وحر وموضوعي وذا مصداقية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ومن جهة أخرى تعمل المجالس على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حماية المهنة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المتطفلين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المبتزين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سواء تعلق الأمر بالقائمين بالاتصال أنفسهم أو بأصحاب النفوذ السياسي والمالي في المجتمع.</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148982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35371" y="2340568"/>
            <a:ext cx="6136186"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4-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التأكد من خضوع الصحافة للقانون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مثلها مثل أي مؤسسة في المجتمع. فللمجتمع وللفرد حقوق على الصحافة يجب على هذه الأخيرة أن تؤمنها لهم، وإلا فقد يكون هناك تجاوز أو تقصير أو استغلال في رسالة الصحافة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هذا ما يجعلها تخضع للمساءلة والمحاكمة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578" name="Picture 2" descr="Reflection on humanity in journalistic ethics-SSCP">
            <a:extLst>
              <a:ext uri="{FF2B5EF4-FFF2-40B4-BE49-F238E27FC236}">
                <a16:creationId xmlns:a16="http://schemas.microsoft.com/office/drawing/2014/main" id="{3DBB5F54-00C1-BB7B-154B-8AD4B8F7E7C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60635" y="2822223"/>
            <a:ext cx="2122418" cy="196843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08100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132460" y="4939748"/>
            <a:ext cx="4750617"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مواثيق الشرف الإعلامي</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809420" y="1160913"/>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44113"/>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التاسعة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268470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24822" y="2191234"/>
            <a:ext cx="8280757"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تُعد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مواثيق الشرف المهنية </a:t>
            </a:r>
            <a:r>
              <a:rPr lang="en-US"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Professional Codes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 أهم محددات الأداء الأخلاقي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لوسائل الإعلام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الميثاق المهني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أبسط تعريف له هو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مدونة سلوك تتضمن معايير مهنية يجب الالتزام بها من جانب الصحفيين والإعلاميين في المجتمع</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قائمة من التوجيهات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مصاغة على نمط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افعل ولا تفعل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بهدف إرشاد الصحفيين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ومساعدتهم في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إصدار أحكام أخلاقية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عندما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يواجهون مشكلات أخلاقية في عملهم الصحفي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714518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929896"/>
            <a:ext cx="5093421" cy="3539430"/>
          </a:xfrm>
          <a:prstGeom prst="rect">
            <a:avLst/>
          </a:prstGeom>
          <a:noFill/>
        </p:spPr>
        <p:txBody>
          <a:bodyPr wrap="square" rtlCol="0">
            <a:spAutoFit/>
          </a:bodyPr>
          <a:lstStyle/>
          <a:p>
            <a:pPr algn="just" rtl="1"/>
            <a:r>
              <a:rPr lang="ar-EG" sz="28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و</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الميثاق الأخلاقي لأي مهنة</a:t>
            </a:r>
            <a:r>
              <a:rPr lang="ar-EG" sz="28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هو عبارة عن </a:t>
            </a:r>
            <a:r>
              <a:rPr lang="ar-EG" sz="28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القواعد المرشدة لممارسة المهنة للارتقاء بمثاليتها وتدعيم رسالتها</a:t>
            </a:r>
            <a:r>
              <a:rPr lang="ar-EG" sz="28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ورغم أهميتها في تحديد الممارسات والأولويات داخل مهنة معينة، ألا </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أنها لا يمكن أن تُفرض بالإكراه</a:t>
            </a:r>
            <a:r>
              <a:rPr lang="ar-EG" sz="28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ولكن </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بالالتزام</a:t>
            </a:r>
            <a:r>
              <a:rPr lang="ar-EG" sz="28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والطريقة</a:t>
            </a:r>
            <a:r>
              <a:rPr lang="ar-EG" sz="28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الوحيدة</a:t>
            </a:r>
            <a:r>
              <a:rPr lang="ar-EG" sz="28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للحكم</a:t>
            </a:r>
            <a:r>
              <a:rPr lang="ar-EG" sz="28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على </a:t>
            </a:r>
            <a:r>
              <a:rPr lang="ar-EG" sz="28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مهنة</a:t>
            </a:r>
            <a:r>
              <a:rPr lang="ar-EG" sz="28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معينة</a:t>
            </a:r>
            <a:r>
              <a:rPr lang="ar-EG" sz="28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هو </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سلوك أعضاء المهنة</a:t>
            </a:r>
            <a:r>
              <a:rPr lang="ar-EG" sz="28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إزاءها</a:t>
            </a:r>
            <a:r>
              <a:rPr lang="ar-EG" sz="28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والحفاظ على قيم الثقة والاحترام والكفاءة والكرامة و</a:t>
            </a:r>
            <a:r>
              <a:rPr lang="ar-EG" sz="28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يجب أن يتميز ميثاق الشرف بما يلي</a:t>
            </a:r>
            <a:r>
              <a:rPr lang="ar-EG" sz="28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a:t>
            </a:r>
            <a:endParaRPr lang="en-US" sz="28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602" name="Picture 2" descr="Media Ethics and Society: When Friendship Becomes a Conflict of Interest">
            <a:extLst>
              <a:ext uri="{FF2B5EF4-FFF2-40B4-BE49-F238E27FC236}">
                <a16:creationId xmlns:a16="http://schemas.microsoft.com/office/drawing/2014/main" id="{2C9E503D-5AE6-97B8-BC80-728C036DA6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11700" y="2663686"/>
            <a:ext cx="2444604" cy="19812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41289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309484" y="2327711"/>
            <a:ext cx="4764271" cy="286232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1-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الاختصار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2-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السهولة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والوضوح</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3- أن تكون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معقولة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ومقبولة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علميًا. </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4-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شاملة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5-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إيجابية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a:p>
            <a:pPr algn="just" rtl="1"/>
            <a:endParaRPr lang="en-US"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626" name="Picture 2" descr="What's peer review? 5 things you should know before covering research">
            <a:extLst>
              <a:ext uri="{FF2B5EF4-FFF2-40B4-BE49-F238E27FC236}">
                <a16:creationId xmlns:a16="http://schemas.microsoft.com/office/drawing/2014/main" id="{A97F4F25-B1A4-3D49-0242-7EF2C4F516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16426" y="2444899"/>
            <a:ext cx="3001617" cy="24479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91911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52122" y="1989772"/>
            <a:ext cx="5541511" cy="353943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وتتكون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مواثيق الشرف الصحفية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مجموعة من المبادئ التوجيهية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الخاصة ب</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السلوك الصحفي الأمثل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وهي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تختلف عادة من بلد إلى آخر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وفقًا للقواعد أو المبادئ العامة السائدة في المجتمع.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يتبنى علماء وخبراء الإعلام اتجاهات مختلفة حول مواثيق الشرف الصحفية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650" name="Picture 2" descr="How to respond to difficult or negative peer-reviewer feedback | News |  Nature Index">
            <a:extLst>
              <a:ext uri="{FF2B5EF4-FFF2-40B4-BE49-F238E27FC236}">
                <a16:creationId xmlns:a16="http://schemas.microsoft.com/office/drawing/2014/main" id="{41412EF7-DCD4-91E5-5549-EDD6BD309A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2399" y="2560490"/>
            <a:ext cx="2453755" cy="225701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37355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127" y="1672253"/>
            <a:ext cx="5510864" cy="4031873"/>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فالبعض</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يرى أن هذه المواثيق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تُستخدم لتكون بمثابة وسيلة شرعية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لضمان حفاظ الصحافة على حقوق المواطنين في المجتمع</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بينما يرى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آخرون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أن هذه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المواثيق لم تفعل شيء يذكر في مهمة غرس القيم الأخلاقية في الصحفيين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وبالرغم من الانتقادات الموجهة إلى هذه المواثيق إلا أن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وجودها يبقى أمرًا ضروريًا لضبط المنظومة الأخلاقية للعمل الصحفي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endParaRPr lang="en-US" sz="4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674" name="Picture 2" descr="7 tips for dealing with reviewer comments — ECR2STAR">
            <a:extLst>
              <a:ext uri="{FF2B5EF4-FFF2-40B4-BE49-F238E27FC236}">
                <a16:creationId xmlns:a16="http://schemas.microsoft.com/office/drawing/2014/main" id="{269C1F10-6B1D-1A2D-3BCC-E41DEA21D0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06884" y="2714099"/>
            <a:ext cx="2252870" cy="217004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13051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28871" y="1731877"/>
            <a:ext cx="5803669" cy="3970318"/>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إذا كانت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التشريعات</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والرقابة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هما عمل تقوم به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الدولة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فميثاق الشرف المهني هو التشريعات والرقابة الداخلية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يسنها الفرد على نفسه في رضا وقناعة كاملين، انطلاقًا من مواصفات العمل التي يراها وترسخت داخله.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على هذا الأساس انتشرت مواثيق الشرف شرقًا وغربًا واُثيرت قضاياها</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698" name="Picture 2" descr="Passing Review: how the R-index aims to improve the peer-review system by  quantifying reviewer contributions. | Impact of Social Sciences">
            <a:extLst>
              <a:ext uri="{FF2B5EF4-FFF2-40B4-BE49-F238E27FC236}">
                <a16:creationId xmlns:a16="http://schemas.microsoft.com/office/drawing/2014/main" id="{6FD0AB2F-18C1-8779-ACF0-17D842E2D8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10319" y="2760291"/>
            <a:ext cx="2254097" cy="185385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05009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00199" y="1831267"/>
            <a:ext cx="8522403"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خلاصة القول إن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ميثاق الشرف</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هو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الجانب الأخلاقي في المهنة متفرع من عقيدة الأخلاق</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كل الثقافات والديانات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وهو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مظهر من مظاهر المنظمات غير الحكومية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نشأ</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الغرب</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ثم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انتقل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الشرق</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وهو فكرة فعالة غير أنه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مما يقلص</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فاعليتها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انتشار أنظمة الحزب الواحد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والعشيرة الواحدة والزعيم الأوحد، ومن هنا فإن هذه الفكرة مرتبطة بمناخ حضاري أو مرتبطة بحالة تخلف على صعيد المنظمات التطوعية ووسائل التعبير في مجتمع له هويته، حتى تتأسس الفكرة في بنية سليمة وتعتبر مواثيق الشرف تكمل القوانين، ولكن حين تتباعد المسافة بين طرفي الثنائية فهذا يعني أن المجتمع في أزمة.</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885109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993912" y="4933157"/>
            <a:ext cx="5123581" cy="646331"/>
          </a:xfrm>
          <a:prstGeom prst="rect">
            <a:avLst/>
          </a:prstGeom>
          <a:noFill/>
        </p:spPr>
        <p:txBody>
          <a:bodyPr wrap="square" rtlCol="0">
            <a:spAutoFit/>
          </a:bodyPr>
          <a:lstStyle/>
          <a:p>
            <a:pPr algn="ctr"/>
            <a:r>
              <a:rPr lang="ar-SA" sz="3600" b="1" dirty="0">
                <a:solidFill>
                  <a:schemeClr val="bg1"/>
                </a:solidFill>
                <a:latin typeface="Sakkal Majalla" panose="02000000000000000000" pitchFamily="2" charset="-78"/>
                <a:cs typeface="Sakkal Majalla" panose="02000000000000000000" pitchFamily="2" charset="-78"/>
              </a:rPr>
              <a:t>مدونات السلوك في الفضاء </a:t>
            </a:r>
            <a:r>
              <a:rPr lang="ar-EG" sz="3600" b="1" dirty="0">
                <a:solidFill>
                  <a:schemeClr val="bg1"/>
                </a:solidFill>
                <a:latin typeface="Sakkal Majalla" panose="02000000000000000000" pitchFamily="2" charset="-78"/>
                <a:cs typeface="Sakkal Majalla" panose="02000000000000000000" pitchFamily="2" charset="-78"/>
              </a:rPr>
              <a:t>الرقمي</a:t>
            </a:r>
            <a:endParaRPr lang="ar-SA" sz="3600" b="1" dirty="0">
              <a:solidFill>
                <a:schemeClr val="bg1"/>
              </a:solidFill>
              <a:latin typeface="Sakkal Majalla" panose="02000000000000000000" pitchFamily="2" charset="-78"/>
              <a:cs typeface="Sakkal Majalla" panose="02000000000000000000"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799481" y="1121157"/>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24235"/>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التاسعة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787698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14887" y="2367977"/>
            <a:ext cx="5803669" cy="2554545"/>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اتسمت العشرية الأولى من القرن الحادي والعشرين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بحلول ما أمكن تسميته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بالإعلام الرقمي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الذي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يتسم بدرجة عالية من الحرية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يتيحها الفضاء الرمزي الذي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لا يخضع لأي ضوابط سوى الأخلاقية المهنية للمستخدم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290" name="Picture 2" descr="Understanding Mass Media and Mass Communication">
            <a:extLst>
              <a:ext uri="{FF2B5EF4-FFF2-40B4-BE49-F238E27FC236}">
                <a16:creationId xmlns:a16="http://schemas.microsoft.com/office/drawing/2014/main" id="{DC206354-D18E-CFE6-A7E0-1764EF1648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33112" y="2763078"/>
            <a:ext cx="2015959" cy="194807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37168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18933" y="2447498"/>
            <a:ext cx="5803669" cy="240065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إضافة إلى أن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الإعلام الرقمي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يتميز بقدرة عالية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متابعة الحدث</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التواصل المباشر مع المتلقي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ناهيك عن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عدم الحاجة للكوادر الواسعة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المكونات المادية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تتطلبها الصحافة الورقية الأخرى وفق هامش الحرية المتاح للصحافة المكتوبة.</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B3444FA3-4D37-9D5D-D021-BB77C66D0FA0}"/>
              </a:ext>
            </a:extLst>
          </p:cNvPr>
          <p:cNvPicPr>
            <a:picLocks noChangeAspect="1"/>
          </p:cNvPicPr>
          <p:nvPr/>
        </p:nvPicPr>
        <p:blipFill rotWithShape="1">
          <a:blip r:embed="rId3"/>
          <a:srcRect b="8804"/>
          <a:stretch/>
        </p:blipFill>
        <p:spPr>
          <a:xfrm>
            <a:off x="1675976" y="2632775"/>
            <a:ext cx="2297043" cy="203010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4982163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9" y="2081148"/>
            <a:ext cx="5650012"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تتميز الإنترنت عن بقية تكنولوجيا الإعلام بما يلي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1- </a:t>
            </a:r>
            <a:r>
              <a:rPr lang="ar-EG" sz="3000"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الخصوصية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يتمتع متصفح الإنترنت بجهاز خاص به ولا يشاركه أحد ولا يمكن لأحد أن يتدخل في شؤونه أو يراقبه فله رمز وكود سري خاص به، ولا يمكن لأحد أن يشاركه أي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أن الرقابة معدومة على المتصفح إلا الرقابة الذاتية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314" name="Picture 2" descr="Fun, interesting, transferable: Take JOUR 111: Mass Media Environment this  fall at KCC - KCC Daily">
            <a:extLst>
              <a:ext uri="{FF2B5EF4-FFF2-40B4-BE49-F238E27FC236}">
                <a16:creationId xmlns:a16="http://schemas.microsoft.com/office/drawing/2014/main" id="{0D298BD9-7E72-B427-BCEC-9A47DD9A2D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92629" y="2713383"/>
            <a:ext cx="2383737" cy="21177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08335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82095" y="2090502"/>
            <a:ext cx="5615608"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2- </a:t>
            </a:r>
            <a:r>
              <a:rPr lang="ar-EG" sz="3000"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الإنترنت وسيلة ذات اتجاهين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عكس الوسائل الأخرى مثل التلفزيون، وبالتالي يمكن استخدامه في الاتصالات التفاعلية مثل المحادثة ولا يمكن توفير هذه الخدمة في وسائل إعلام أخرى.</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3- </a:t>
            </a:r>
            <a:r>
              <a:rPr lang="ar-EG" sz="3000"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قدرته الفائقة للوصول إلى عالم الممنوعات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والمحرمات والدخول إلى عالم الأسرة واختراق الخصوصيات.</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338" name="Picture 2" descr="Social Media Laptop Mobile Phones Mass Media, PNG, 791x960px, Social Media,  Advertising, Area, Computer, Computer Network">
            <a:extLst>
              <a:ext uri="{FF2B5EF4-FFF2-40B4-BE49-F238E27FC236}">
                <a16:creationId xmlns:a16="http://schemas.microsoft.com/office/drawing/2014/main" id="{781F8C19-2710-CD1F-FDD0-0620A0C7FA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047" y="2544417"/>
            <a:ext cx="2369033" cy="21468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70768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24822" y="2049670"/>
            <a:ext cx="8313699"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4-  في </a:t>
            </a:r>
            <a:r>
              <a:rPr lang="ar-EG" sz="3000"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حالة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حجب</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المواقع </a:t>
            </a:r>
            <a:r>
              <a:rPr lang="ar-EG" sz="3000"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المرسلة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لمواد </a:t>
            </a:r>
            <a:r>
              <a:rPr lang="ar-EG" sz="3000"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مسيئة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يستطيع </a:t>
            </a:r>
            <a:r>
              <a:rPr lang="ar-EG" sz="3000"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منع</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المواد </a:t>
            </a:r>
            <a:r>
              <a:rPr lang="ar-EG" sz="3000"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المرسلة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بالبريد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الإليكتروني.</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 هنا فإنه مع بروز ظاهرة الإعلام الرقمي والصحافة الرقمية ازدادت الحاجة إلى أخلاقيات الإعلام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وهذا الإعلام يفتقد حالياً إلى قدر كبير من العقلانية والوسطية والضوابط الأخلاقية، ومما لا شك فيه أن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الإعلام الذي تعوزه الضوابط الأخلاقية يشكل خطرًا فعليًا على المجتمع</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كما أنه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يقوض الثقة في هذه المهنة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108740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99593" y="2416667"/>
            <a:ext cx="6042990" cy="2677656"/>
          </a:xfrm>
          <a:prstGeom prst="rect">
            <a:avLst/>
          </a:prstGeom>
          <a:noFill/>
        </p:spPr>
        <p:txBody>
          <a:bodyPr wrap="square" rtlCol="0">
            <a:spAutoFit/>
          </a:bodyPr>
          <a:lstStyle/>
          <a:p>
            <a:pPr lvl="1"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إذ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تتمثل الإشكالية الحقيقية في العمل الرقمي، في عدم وجود مرجعية حقيقة للعاملين تراقب وتقوم وتصحح مهنية العمل الإليكتروني</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وبالتالي تضع القواعد </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وميثاق الشرف </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الذي لن يختلف كثيرًا عن المواثيق في الإعلام التقليدي، </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ولكن الجديد سيكون فقط في الأدوات والطرق التي سيُفعل بها</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362" name="Picture 2" descr="Marketing Png Free Download - Mass Media Mass Communication Clipart - Large  Size Png Image - PikPng">
            <a:extLst>
              <a:ext uri="{FF2B5EF4-FFF2-40B4-BE49-F238E27FC236}">
                <a16:creationId xmlns:a16="http://schemas.microsoft.com/office/drawing/2014/main" id="{954633C6-DACA-CB00-4220-F422F1F110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9315" y="2961861"/>
            <a:ext cx="2229915" cy="18303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03731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73218" y="2387613"/>
            <a:ext cx="5619802" cy="286232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مظاهر الضبط والتنظيم على الساحة الرقمية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كان ظهور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الإرهاصات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الأولى</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لأخلاقيات الإنترنت نتيجة لمساعي مستخدمي الشبكة من أجل تهذيب السلوك العام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إطارها ومحاولة الحفاظ على صورة مُتحضرة ومحترمه.</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386" name="Picture 2" descr="What is Marketing Communications? Know Marketing Communications Skills,  Career Path, Eligibility &amp; Courses | Shiksha Online">
            <a:extLst>
              <a:ext uri="{FF2B5EF4-FFF2-40B4-BE49-F238E27FC236}">
                <a16:creationId xmlns:a16="http://schemas.microsoft.com/office/drawing/2014/main" id="{368C0581-670E-7930-80A2-3CF564C735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19473" y="2902228"/>
            <a:ext cx="2202069" cy="17492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92187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14883" y="2237452"/>
            <a:ext cx="5619802" cy="286232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وقد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بدأ</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ظهور بعض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المواثيق</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الأخلاقية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مجال الإنترنت والصحافة الإليكترونية من أهمها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ميثاق رابطة الإنترنت في جنوب استراليا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en-US"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SAIA)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عام 1998، و</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ميثاق جمعية محرري المجلات الأمريكية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en-US"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The American Society of magazine editors،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بروتوكول معهد </a:t>
            </a:r>
            <a:r>
              <a:rPr lang="ar-EG" sz="3000" dirty="0" err="1">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بوينتر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en-US" sz="3000" dirty="0" err="1">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Poyenter</a:t>
            </a:r>
            <a:r>
              <a:rPr lang="en-US"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عام 1997.</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410" name="Picture 2" descr="5 Ways Communications Jobs Are Evolving">
            <a:extLst>
              <a:ext uri="{FF2B5EF4-FFF2-40B4-BE49-F238E27FC236}">
                <a16:creationId xmlns:a16="http://schemas.microsoft.com/office/drawing/2014/main" id="{0033415A-6C38-E901-BFA9-8D0662C903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6280" y="2680083"/>
            <a:ext cx="2315403" cy="19770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62539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82546" y="1922875"/>
            <a:ext cx="5619802" cy="3539430"/>
          </a:xfrm>
          <a:prstGeom prst="rect">
            <a:avLst/>
          </a:prstGeom>
          <a:noFill/>
        </p:spPr>
        <p:txBody>
          <a:bodyPr wrap="square" rtlCol="0">
            <a:spAutoFit/>
          </a:bodyPr>
          <a:lstStyle/>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الميثاق الذي أصدرته منظمة</a:t>
            </a:r>
            <a:r>
              <a:rPr lang="en-US"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ACM</a:t>
            </a:r>
            <a:r>
              <a:rPr lang="en-US"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وهي منظمة تضم 80 ألف عضو يعملون في مجال الكمبيوتر عام 1998، و</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الميثاق الذي أصدرته رابطة موفري خدمات الإنترنت</a:t>
            </a:r>
            <a:r>
              <a:rPr lang="en-US"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ISPA </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عام 1996، و</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إعلان </a:t>
            </a:r>
            <a:r>
              <a:rPr lang="ar-EG" sz="2800" dirty="0" err="1">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كونسرتيوم</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الشبكة الإليكترونية في اليابان</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عام 1996. بالإضافة إلى بعض البيانات التي أصدرتها الجامعات لتشكل أساسًا لتطوير مواثيق أخلاقية في مجال الإنترنت مثل الجامعة الدولية اليابانية عام 1996، وجامعة </a:t>
            </a:r>
            <a:r>
              <a:rPr lang="ar-EG" sz="2800" dirty="0" err="1">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جرينفيلد</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434" name="Picture 2" descr="5 ways to boost your communications career in 2023">
            <a:extLst>
              <a:ext uri="{FF2B5EF4-FFF2-40B4-BE49-F238E27FC236}">
                <a16:creationId xmlns:a16="http://schemas.microsoft.com/office/drawing/2014/main" id="{1238D5F2-7239-5A3E-287E-DB2DA73D9B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21605" y="2282373"/>
            <a:ext cx="2686050" cy="26993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668491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127" y="1952692"/>
            <a:ext cx="8437160" cy="353943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ويرى بعض الباحثين أنه من الممكن اعتبار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ثورة الإعلام الحالية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تطور إيجابي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يدفعنا لتطوير أخلاقيات الصحافة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بما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يتلاءم مع متطلبات هذا العصر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والنجاح في تطوير هذه المنظومة الأخلاقية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يعتمد</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مشروعين كبيرين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الأول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يقوم على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بناء قاعدة نظرية ثرية لأخلاقيات الصحافة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والثاني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يعتمد على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صياغة أخلاقيات الإعلام المختلطة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تستفيد من النماذج الأخلاقية السابقة لكل وسائل الإعلام وتضيف لها ما يتناسب مع خصائص الوسيلة الجديدة.</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6377890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75685CDF-490D-1012-FD78-8787322B50C6}"/>
              </a:ext>
            </a:extLst>
          </p:cNvPr>
          <p:cNvSpPr txBox="1"/>
          <p:nvPr/>
        </p:nvSpPr>
        <p:spPr>
          <a:xfrm>
            <a:off x="3518453" y="2748120"/>
            <a:ext cx="7517576" cy="2492990"/>
          </a:xfrm>
          <a:prstGeom prst="rect">
            <a:avLst/>
          </a:prstGeom>
          <a:noFill/>
        </p:spPr>
        <p:txBody>
          <a:bodyPr wrap="square" rtlCol="0">
            <a:spAutoFit/>
          </a:bodyPr>
          <a:lstStyle/>
          <a:p>
            <a:pPr algn="ctr" rtl="1"/>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آليات الضبط والتنظيم الذاتي في الفضاء الإعلامي</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إشكالية الضبط والتنظيم الذاتي للإعلام.</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لوائح القيم ومجالس الصحافة.</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مواثيق الشرف الإعلامي.</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مدونات السلوك في الفضاء الإلكتروني.</a:t>
            </a:r>
          </a:p>
        </p:txBody>
      </p:sp>
      <p:sp>
        <p:nvSpPr>
          <p:cNvPr id="7" name="TextBox 6">
            <a:extLst>
              <a:ext uri="{FF2B5EF4-FFF2-40B4-BE49-F238E27FC236}">
                <a16:creationId xmlns:a16="http://schemas.microsoft.com/office/drawing/2014/main" id="{E0E104E5-E4DF-EB25-BB78-9354438259B5}"/>
              </a:ext>
            </a:extLst>
          </p:cNvPr>
          <p:cNvSpPr txBox="1"/>
          <p:nvPr/>
        </p:nvSpPr>
        <p:spPr>
          <a:xfrm>
            <a:off x="4262923" y="831647"/>
            <a:ext cx="3902032" cy="707886"/>
          </a:xfrm>
          <a:prstGeom prst="rect">
            <a:avLst/>
          </a:prstGeom>
          <a:noFill/>
        </p:spPr>
        <p:txBody>
          <a:bodyPr wrap="square" rtlCol="0">
            <a:spAutoFit/>
          </a:bodyPr>
          <a:lstStyle/>
          <a:p>
            <a:pPr algn="ctr"/>
            <a:r>
              <a:rPr lang="ar-EG"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محتويات المحاضرة</a:t>
            </a:r>
            <a:endParaRPr lang="en-US"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044F10E-BCED-040B-6C6D-0CF70C49F746}"/>
              </a:ext>
            </a:extLst>
          </p:cNvPr>
          <p:cNvSpPr txBox="1"/>
          <p:nvPr/>
        </p:nvSpPr>
        <p:spPr>
          <a:xfrm>
            <a:off x="913285" y="1031706"/>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CD2777DC-A08D-48C3-00D1-F77C0DD9BFB4}"/>
              </a:ext>
            </a:extLst>
          </p:cNvPr>
          <p:cNvSpPr txBox="1"/>
          <p:nvPr/>
        </p:nvSpPr>
        <p:spPr>
          <a:xfrm>
            <a:off x="1074220"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التاسعة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3" name="Picture 2" descr="The Three Most Important Things | The Whisper of God">
            <a:extLst>
              <a:ext uri="{FF2B5EF4-FFF2-40B4-BE49-F238E27FC236}">
                <a16:creationId xmlns:a16="http://schemas.microsoft.com/office/drawing/2014/main" id="{A05E1F36-1120-44EF-6D0D-EFDF0BBA96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95839" y="2895670"/>
            <a:ext cx="2221396" cy="23820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0925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28269" y="2009151"/>
            <a:ext cx="8468139" cy="3416320"/>
          </a:xfrm>
          <a:prstGeom prst="rect">
            <a:avLst/>
          </a:prstGeom>
          <a:noFill/>
        </p:spPr>
        <p:txBody>
          <a:bodyPr wrap="square" rtlCol="0">
            <a:spAutoFit/>
          </a:bodyPr>
          <a:lstStyle/>
          <a:p>
            <a:pPr algn="just" rtl="1"/>
            <a:r>
              <a:rPr lang="ar-EG" sz="3600" b="1" dirty="0">
                <a:solidFill>
                  <a:srgbClr val="0070C0"/>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المراجع المُقترحة:</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1- عبد العزيز الدليمي،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الإعلام وتشريعاته في القرن الحادي والعشرين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دار اليازوري العلمية للنشر والتوزيع، 2019.</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2- فتحي حسين عامر،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إعلام بدون أخلاق.. قواعد وأخلاقيات العمل الصحفي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العربي للنشر والتوزيع، 2019.</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3- إبراهيم السيد حسنين،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الإعلام وقوانينه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مؤسسة طيبة للنشر والتوزيع، 2015.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4A8AD385-1EA9-D29B-0E90-E35B118F1D3D}"/>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2975809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693406" y="5945200"/>
            <a:ext cx="2591928" cy="707886"/>
          </a:xfrm>
          <a:prstGeom prst="rect">
            <a:avLst/>
          </a:prstGeom>
          <a:noFill/>
        </p:spPr>
        <p:txBody>
          <a:bodyPr wrap="square" rtlCol="0">
            <a:spAutoFit/>
          </a:bodyPr>
          <a:lstStyle/>
          <a:p>
            <a:r>
              <a:rPr lang="en-US" sz="4000" b="1" dirty="0">
                <a:solidFill>
                  <a:schemeClr val="bg1"/>
                </a:solidFill>
                <a:effectLst>
                  <a:outerShdw blurRad="38100" dist="38100" dir="2700000" algn="tl">
                    <a:srgbClr val="000000">
                      <a:alpha val="43137"/>
                    </a:srgbClr>
                  </a:outerShdw>
                </a:effectLst>
                <a:latin typeface="Maiandra GD" panose="020E0502030308020204" pitchFamily="34"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180953" cy="769441"/>
          </a:xfrm>
          <a:prstGeom prst="rect">
            <a:avLst/>
          </a:prstGeom>
          <a:noFill/>
        </p:spPr>
        <p:txBody>
          <a:bodyPr wrap="none" rtlCol="0">
            <a:spAutoFit/>
          </a:bodyPr>
          <a:lstStyle/>
          <a:p>
            <a:r>
              <a:rPr lang="ar-EG" sz="4400"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rPr>
              <a:t>قوانين وأخلاقيات الإعلام</a:t>
            </a:r>
            <a:endParaRPr lang="en-US" sz="4400"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6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المحاضرة التاسعة</a:t>
            </a:r>
            <a:endParaRPr lang="en-US" sz="36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562920" y="4832369"/>
            <a:ext cx="123303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DGM 131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6" y="5958941"/>
            <a:ext cx="3188476" cy="584775"/>
          </a:xfrm>
          <a:prstGeom prst="rect">
            <a:avLst/>
          </a:prstGeom>
          <a:noFill/>
        </p:spPr>
        <p:txBody>
          <a:bodyPr wrap="square" rtlCol="0">
            <a:spAutoFit/>
          </a:bodyPr>
          <a:lstStyle/>
          <a:p>
            <a:pPr algn="ctr"/>
            <a:r>
              <a:rPr lang="ar-EG" sz="32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إعداد: د. شريهان محمد</a:t>
            </a:r>
            <a:endParaRPr lang="en-US" sz="32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10779</TotalTime>
  <Words>2265</Words>
  <Application>Microsoft Office PowerPoint</Application>
  <PresentationFormat>Widescreen</PresentationFormat>
  <Paragraphs>157</Paragraphs>
  <Slides>47</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Arial</vt:lpstr>
      <vt:lpstr>Calibri</vt:lpstr>
      <vt:lpstr>Calibri Light</vt:lpstr>
      <vt:lpstr>Maiandra GD</vt:lpstr>
      <vt:lpstr>Sakkal Majalla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shery tawfeeq</cp:lastModifiedBy>
  <cp:revision>41</cp:revision>
  <dcterms:created xsi:type="dcterms:W3CDTF">2023-04-29T09:08:23Z</dcterms:created>
  <dcterms:modified xsi:type="dcterms:W3CDTF">2023-10-03T20:09:44Z</dcterms:modified>
</cp:coreProperties>
</file>