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wmf" ContentType="image/x-w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heme/themeOverride1.xml" ContentType="application/vnd.openxmlformats-officedocument.themeOverr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324" r:id="rId2"/>
    <p:sldId id="258" r:id="rId3"/>
    <p:sldId id="272" r:id="rId4"/>
    <p:sldId id="259" r:id="rId5"/>
    <p:sldId id="275" r:id="rId6"/>
    <p:sldId id="277" r:id="rId7"/>
    <p:sldId id="278" r:id="rId8"/>
    <p:sldId id="323" r:id="rId9"/>
    <p:sldId id="261" r:id="rId10"/>
    <p:sldId id="268" r:id="rId11"/>
    <p:sldId id="303" r:id="rId12"/>
    <p:sldId id="304" r:id="rId13"/>
    <p:sldId id="305" r:id="rId14"/>
    <p:sldId id="306" r:id="rId15"/>
    <p:sldId id="292" r:id="rId16"/>
    <p:sldId id="276" r:id="rId17"/>
    <p:sldId id="279" r:id="rId18"/>
    <p:sldId id="283" r:id="rId19"/>
    <p:sldId id="282" r:id="rId20"/>
    <p:sldId id="284" r:id="rId21"/>
    <p:sldId id="308" r:id="rId22"/>
    <p:sldId id="309" r:id="rId23"/>
    <p:sldId id="311" r:id="rId24"/>
    <p:sldId id="312" r:id="rId25"/>
    <p:sldId id="313" r:id="rId26"/>
    <p:sldId id="315" r:id="rId27"/>
    <p:sldId id="316" r:id="rId28"/>
    <p:sldId id="317" r:id="rId29"/>
    <p:sldId id="318" r:id="rId30"/>
    <p:sldId id="319" r:id="rId31"/>
    <p:sldId id="320" r:id="rId32"/>
    <p:sldId id="322" r:id="rId33"/>
    <p:sldId id="321" r:id="rId34"/>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760" autoAdjust="0"/>
    <p:restoredTop sz="94660"/>
  </p:normalViewPr>
  <p:slideViewPr>
    <p:cSldViewPr snapToGrid="0">
      <p:cViewPr varScale="1">
        <p:scale>
          <a:sx n="86" d="100"/>
          <a:sy n="86" d="100"/>
        </p:scale>
        <p:origin x="29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2AF84-98C6-4813-90DD-339E461941FF}" type="doc">
      <dgm:prSet loTypeId="urn:microsoft.com/office/officeart/2005/8/layout/list1" loCatId="list" qsTypeId="urn:microsoft.com/office/officeart/2005/8/quickstyle/simple1" qsCatId="simple" csTypeId="urn:microsoft.com/office/officeart/2005/8/colors/accent1_1" csCatId="accent1" phldr="1"/>
      <dgm:spPr/>
      <dgm:t>
        <a:bodyPr/>
        <a:lstStyle/>
        <a:p>
          <a:endParaRPr lang="en-US"/>
        </a:p>
      </dgm:t>
    </dgm:pt>
    <dgm:pt modelId="{EAB5D9C9-F7F7-47D2-BFDE-059C9462684F}">
      <dgm:prSet custT="1"/>
      <dgm:spPr/>
      <dgm:t>
        <a:bodyPr/>
        <a:lstStyle/>
        <a:p>
          <a:pPr rtl="0"/>
          <a:r>
            <a:rPr lang="en-US" sz="2400" b="1" i="0" dirty="0" smtClean="0"/>
            <a:t>Human resources define</a:t>
          </a:r>
          <a:endParaRPr lang="ar-SA" sz="2400" b="1" i="0" dirty="0"/>
        </a:p>
      </dgm:t>
    </dgm:pt>
    <dgm:pt modelId="{C2789CC3-A063-4A58-8133-E1C57C769836}" type="parTrans" cxnId="{AAED4914-B4A7-45FF-A729-731DB6B76B9B}">
      <dgm:prSet/>
      <dgm:spPr/>
      <dgm:t>
        <a:bodyPr/>
        <a:lstStyle/>
        <a:p>
          <a:endParaRPr lang="en-US" sz="2800" b="1" i="0"/>
        </a:p>
      </dgm:t>
    </dgm:pt>
    <dgm:pt modelId="{3FEAF7B9-1A2C-46B5-B38F-CDE7E6AA89CD}" type="sibTrans" cxnId="{AAED4914-B4A7-45FF-A729-731DB6B76B9B}">
      <dgm:prSet/>
      <dgm:spPr/>
      <dgm:t>
        <a:bodyPr/>
        <a:lstStyle/>
        <a:p>
          <a:endParaRPr lang="en-US" sz="2800" b="1" i="0"/>
        </a:p>
      </dgm:t>
    </dgm:pt>
    <dgm:pt modelId="{EC45C7FB-1A46-4D63-8C8D-35810E5AD275}">
      <dgm:prSet custT="1"/>
      <dgm:spPr/>
      <dgm:t>
        <a:bodyPr/>
        <a:lstStyle/>
        <a:p>
          <a:pPr rtl="0"/>
          <a:r>
            <a:rPr lang="en-GB" sz="2400" b="1" i="0" smtClean="0"/>
            <a:t>Function of human resources</a:t>
          </a:r>
          <a:endParaRPr lang="ar-SA" sz="2400" b="1" i="0"/>
        </a:p>
      </dgm:t>
    </dgm:pt>
    <dgm:pt modelId="{EB9009AE-1FCD-49F2-86FB-316A9E8651F0}" type="parTrans" cxnId="{1C6A92E8-72EA-44B2-9683-A06BA7788E24}">
      <dgm:prSet/>
      <dgm:spPr/>
      <dgm:t>
        <a:bodyPr/>
        <a:lstStyle/>
        <a:p>
          <a:endParaRPr lang="en-US" sz="2800" b="1" i="0"/>
        </a:p>
      </dgm:t>
    </dgm:pt>
    <dgm:pt modelId="{695959CC-B5E0-4E22-9AEB-B0E9AEB0D692}" type="sibTrans" cxnId="{1C6A92E8-72EA-44B2-9683-A06BA7788E24}">
      <dgm:prSet/>
      <dgm:spPr/>
      <dgm:t>
        <a:bodyPr/>
        <a:lstStyle/>
        <a:p>
          <a:endParaRPr lang="en-US" sz="2800" b="1" i="0"/>
        </a:p>
      </dgm:t>
    </dgm:pt>
    <dgm:pt modelId="{778618B2-20CB-4337-BA91-039D6F27FCA3}">
      <dgm:prSet custT="1"/>
      <dgm:spPr/>
      <dgm:t>
        <a:bodyPr/>
        <a:lstStyle/>
        <a:p>
          <a:pPr rtl="0"/>
          <a:r>
            <a:rPr lang="en-US" sz="2400" b="1" i="0" smtClean="0"/>
            <a:t>Human Resource Management</a:t>
          </a:r>
          <a:endParaRPr lang="ar-SA" sz="2400" b="1" i="0"/>
        </a:p>
      </dgm:t>
    </dgm:pt>
    <dgm:pt modelId="{4239D59D-C38D-4034-B653-97A5646668A2}" type="parTrans" cxnId="{F05A382A-2EDC-4582-96EC-23F1F253FBBB}">
      <dgm:prSet/>
      <dgm:spPr/>
      <dgm:t>
        <a:bodyPr/>
        <a:lstStyle/>
        <a:p>
          <a:endParaRPr lang="en-US" sz="2800" b="1" i="0"/>
        </a:p>
      </dgm:t>
    </dgm:pt>
    <dgm:pt modelId="{14AA4F02-6A69-475E-A420-5538A24B53AF}" type="sibTrans" cxnId="{F05A382A-2EDC-4582-96EC-23F1F253FBBB}">
      <dgm:prSet/>
      <dgm:spPr/>
      <dgm:t>
        <a:bodyPr/>
        <a:lstStyle/>
        <a:p>
          <a:endParaRPr lang="en-US" sz="2800" b="1" i="0"/>
        </a:p>
      </dgm:t>
    </dgm:pt>
    <dgm:pt modelId="{E7C22560-705A-46AF-B2BA-E280D23F1AB2}">
      <dgm:prSet custT="1"/>
      <dgm:spPr/>
      <dgm:t>
        <a:bodyPr/>
        <a:lstStyle/>
        <a:p>
          <a:pPr rtl="0"/>
          <a:r>
            <a:rPr lang="en-GB" sz="2400" b="1" i="0" dirty="0" smtClean="0"/>
            <a:t>Human resource planning</a:t>
          </a:r>
          <a:r>
            <a:rPr lang="en-US" sz="2400" b="1" i="0" u="sng" dirty="0" smtClean="0"/>
            <a:t> </a:t>
          </a:r>
          <a:endParaRPr lang="ar-SA" sz="2400" b="1" i="0" dirty="0"/>
        </a:p>
      </dgm:t>
    </dgm:pt>
    <dgm:pt modelId="{CC1510E6-44B8-4443-B1BC-2BFECD744B33}" type="parTrans" cxnId="{EEAB85D7-99EF-4864-8902-A9459667D342}">
      <dgm:prSet/>
      <dgm:spPr/>
      <dgm:t>
        <a:bodyPr/>
        <a:lstStyle/>
        <a:p>
          <a:endParaRPr lang="en-US" sz="2800" b="1" i="0"/>
        </a:p>
      </dgm:t>
    </dgm:pt>
    <dgm:pt modelId="{F5643A8E-A03E-43DD-A3B3-777AC25B879D}" type="sibTrans" cxnId="{EEAB85D7-99EF-4864-8902-A9459667D342}">
      <dgm:prSet/>
      <dgm:spPr/>
      <dgm:t>
        <a:bodyPr/>
        <a:lstStyle/>
        <a:p>
          <a:endParaRPr lang="en-US" sz="2800" b="1" i="0"/>
        </a:p>
      </dgm:t>
    </dgm:pt>
    <dgm:pt modelId="{4B6344C0-F793-49B2-B575-C19C01AD67A7}">
      <dgm:prSet custT="1"/>
      <dgm:spPr/>
      <dgm:t>
        <a:bodyPr/>
        <a:lstStyle/>
        <a:p>
          <a:pPr rtl="0"/>
          <a:r>
            <a:rPr lang="en-US" sz="2400" b="1" i="0" dirty="0" smtClean="0"/>
            <a:t>Dynamic Human Resource Management Environment</a:t>
          </a:r>
          <a:endParaRPr lang="ar-SA" sz="2400" b="1" i="0" dirty="0"/>
        </a:p>
      </dgm:t>
    </dgm:pt>
    <dgm:pt modelId="{30D642BF-DC82-4691-A5D2-9EE1CE991466}" type="parTrans" cxnId="{EBC08B4E-68C1-4A6A-84C0-54A659EB6736}">
      <dgm:prSet/>
      <dgm:spPr/>
      <dgm:t>
        <a:bodyPr/>
        <a:lstStyle/>
        <a:p>
          <a:endParaRPr lang="en-US" sz="2800" b="1" i="0"/>
        </a:p>
      </dgm:t>
    </dgm:pt>
    <dgm:pt modelId="{21CEDCB6-DAC0-4D4F-8E10-294D9E5A5809}" type="sibTrans" cxnId="{EBC08B4E-68C1-4A6A-84C0-54A659EB6736}">
      <dgm:prSet/>
      <dgm:spPr/>
      <dgm:t>
        <a:bodyPr/>
        <a:lstStyle/>
        <a:p>
          <a:endParaRPr lang="en-US" sz="2800" b="1" i="0"/>
        </a:p>
      </dgm:t>
    </dgm:pt>
    <dgm:pt modelId="{6B924DF5-88F7-42B2-9E77-14339BC015F7}">
      <dgm:prSet custT="1"/>
      <dgm:spPr/>
      <dgm:t>
        <a:bodyPr/>
        <a:lstStyle/>
        <a:p>
          <a:pPr rtl="0"/>
          <a:r>
            <a:rPr lang="en-US" sz="2400" b="1" i="0" dirty="0" smtClean="0"/>
            <a:t>Human Resource Management Functions</a:t>
          </a:r>
          <a:endParaRPr lang="ar-SA" sz="2400" b="1" i="0" dirty="0"/>
        </a:p>
      </dgm:t>
    </dgm:pt>
    <dgm:pt modelId="{9273A4A4-441D-433E-9ABB-EBC2B8216F8D}" type="sibTrans" cxnId="{498EEEF5-64D2-437F-8556-B0C15B765472}">
      <dgm:prSet/>
      <dgm:spPr/>
      <dgm:t>
        <a:bodyPr/>
        <a:lstStyle/>
        <a:p>
          <a:endParaRPr lang="en-US" sz="2800" b="1" i="0"/>
        </a:p>
      </dgm:t>
    </dgm:pt>
    <dgm:pt modelId="{809D077F-244A-4337-B80A-B5E828FC1269}" type="parTrans" cxnId="{498EEEF5-64D2-437F-8556-B0C15B765472}">
      <dgm:prSet/>
      <dgm:spPr/>
      <dgm:t>
        <a:bodyPr/>
        <a:lstStyle/>
        <a:p>
          <a:endParaRPr lang="en-US" sz="2800" b="1" i="0"/>
        </a:p>
      </dgm:t>
    </dgm:pt>
    <dgm:pt modelId="{5EF07030-AC6E-44A3-8540-70B66820837C}" type="pres">
      <dgm:prSet presAssocID="{B492AF84-98C6-4813-90DD-339E461941FF}" presName="linear" presStyleCnt="0">
        <dgm:presLayoutVars>
          <dgm:dir/>
          <dgm:animLvl val="lvl"/>
          <dgm:resizeHandles val="exact"/>
        </dgm:presLayoutVars>
      </dgm:prSet>
      <dgm:spPr/>
      <dgm:t>
        <a:bodyPr/>
        <a:lstStyle/>
        <a:p>
          <a:endParaRPr lang="en-US"/>
        </a:p>
      </dgm:t>
    </dgm:pt>
    <dgm:pt modelId="{218DEAE0-5591-4863-8F47-6B47E7850F09}" type="pres">
      <dgm:prSet presAssocID="{EAB5D9C9-F7F7-47D2-BFDE-059C9462684F}" presName="parentLin" presStyleCnt="0"/>
      <dgm:spPr/>
      <dgm:t>
        <a:bodyPr/>
        <a:lstStyle/>
        <a:p>
          <a:endParaRPr lang="en-US"/>
        </a:p>
      </dgm:t>
    </dgm:pt>
    <dgm:pt modelId="{3493B332-7B31-41D7-B81D-DE8744BB8205}" type="pres">
      <dgm:prSet presAssocID="{EAB5D9C9-F7F7-47D2-BFDE-059C9462684F}" presName="parentLeftMargin" presStyleLbl="node1" presStyleIdx="0" presStyleCnt="6"/>
      <dgm:spPr/>
      <dgm:t>
        <a:bodyPr/>
        <a:lstStyle/>
        <a:p>
          <a:endParaRPr lang="en-US"/>
        </a:p>
      </dgm:t>
    </dgm:pt>
    <dgm:pt modelId="{6272754E-FD93-4EBA-9DAE-B82B3C09F90E}" type="pres">
      <dgm:prSet presAssocID="{EAB5D9C9-F7F7-47D2-BFDE-059C9462684F}" presName="parentText" presStyleLbl="node1" presStyleIdx="0" presStyleCnt="6">
        <dgm:presLayoutVars>
          <dgm:chMax val="0"/>
          <dgm:bulletEnabled val="1"/>
        </dgm:presLayoutVars>
      </dgm:prSet>
      <dgm:spPr/>
      <dgm:t>
        <a:bodyPr/>
        <a:lstStyle/>
        <a:p>
          <a:endParaRPr lang="en-US"/>
        </a:p>
      </dgm:t>
    </dgm:pt>
    <dgm:pt modelId="{3AE8829E-E6E0-4F40-9D70-B9611292D654}" type="pres">
      <dgm:prSet presAssocID="{EAB5D9C9-F7F7-47D2-BFDE-059C9462684F}" presName="negativeSpace" presStyleCnt="0"/>
      <dgm:spPr/>
      <dgm:t>
        <a:bodyPr/>
        <a:lstStyle/>
        <a:p>
          <a:endParaRPr lang="en-US"/>
        </a:p>
      </dgm:t>
    </dgm:pt>
    <dgm:pt modelId="{E5BD3C81-67E9-4A92-A4D8-798613B6D632}" type="pres">
      <dgm:prSet presAssocID="{EAB5D9C9-F7F7-47D2-BFDE-059C9462684F}" presName="childText" presStyleLbl="conFgAcc1" presStyleIdx="0" presStyleCnt="6">
        <dgm:presLayoutVars>
          <dgm:bulletEnabled val="1"/>
        </dgm:presLayoutVars>
      </dgm:prSet>
      <dgm:spPr/>
      <dgm:t>
        <a:bodyPr/>
        <a:lstStyle/>
        <a:p>
          <a:endParaRPr lang="en-US"/>
        </a:p>
      </dgm:t>
    </dgm:pt>
    <dgm:pt modelId="{A074178E-8C8A-418B-A80D-AD796F4F9E0A}" type="pres">
      <dgm:prSet presAssocID="{3FEAF7B9-1A2C-46B5-B38F-CDE7E6AA89CD}" presName="spaceBetweenRectangles" presStyleCnt="0"/>
      <dgm:spPr/>
      <dgm:t>
        <a:bodyPr/>
        <a:lstStyle/>
        <a:p>
          <a:endParaRPr lang="en-US"/>
        </a:p>
      </dgm:t>
    </dgm:pt>
    <dgm:pt modelId="{82004A4D-18A4-41F5-A4C6-82DDD4D39ACE}" type="pres">
      <dgm:prSet presAssocID="{EC45C7FB-1A46-4D63-8C8D-35810E5AD275}" presName="parentLin" presStyleCnt="0"/>
      <dgm:spPr/>
      <dgm:t>
        <a:bodyPr/>
        <a:lstStyle/>
        <a:p>
          <a:endParaRPr lang="en-US"/>
        </a:p>
      </dgm:t>
    </dgm:pt>
    <dgm:pt modelId="{D7298409-131B-4D55-9051-1B772C6750AB}" type="pres">
      <dgm:prSet presAssocID="{EC45C7FB-1A46-4D63-8C8D-35810E5AD275}" presName="parentLeftMargin" presStyleLbl="node1" presStyleIdx="0" presStyleCnt="6"/>
      <dgm:spPr/>
      <dgm:t>
        <a:bodyPr/>
        <a:lstStyle/>
        <a:p>
          <a:endParaRPr lang="en-US"/>
        </a:p>
      </dgm:t>
    </dgm:pt>
    <dgm:pt modelId="{90C2D749-800E-4018-AE92-94C87FA89AA9}" type="pres">
      <dgm:prSet presAssocID="{EC45C7FB-1A46-4D63-8C8D-35810E5AD275}" presName="parentText" presStyleLbl="node1" presStyleIdx="1" presStyleCnt="6">
        <dgm:presLayoutVars>
          <dgm:chMax val="0"/>
          <dgm:bulletEnabled val="1"/>
        </dgm:presLayoutVars>
      </dgm:prSet>
      <dgm:spPr/>
      <dgm:t>
        <a:bodyPr/>
        <a:lstStyle/>
        <a:p>
          <a:endParaRPr lang="en-US"/>
        </a:p>
      </dgm:t>
    </dgm:pt>
    <dgm:pt modelId="{31A464B6-CA7C-477D-9EA1-7BCA942BA5E7}" type="pres">
      <dgm:prSet presAssocID="{EC45C7FB-1A46-4D63-8C8D-35810E5AD275}" presName="negativeSpace" presStyleCnt="0"/>
      <dgm:spPr/>
      <dgm:t>
        <a:bodyPr/>
        <a:lstStyle/>
        <a:p>
          <a:endParaRPr lang="en-US"/>
        </a:p>
      </dgm:t>
    </dgm:pt>
    <dgm:pt modelId="{B8E6A4AB-F2C5-4C9D-A53C-FCF3EFD8C7F2}" type="pres">
      <dgm:prSet presAssocID="{EC45C7FB-1A46-4D63-8C8D-35810E5AD275}" presName="childText" presStyleLbl="conFgAcc1" presStyleIdx="1" presStyleCnt="6">
        <dgm:presLayoutVars>
          <dgm:bulletEnabled val="1"/>
        </dgm:presLayoutVars>
      </dgm:prSet>
      <dgm:spPr/>
      <dgm:t>
        <a:bodyPr/>
        <a:lstStyle/>
        <a:p>
          <a:endParaRPr lang="en-US"/>
        </a:p>
      </dgm:t>
    </dgm:pt>
    <dgm:pt modelId="{E7542437-22E5-4449-91A6-3C47D962A187}" type="pres">
      <dgm:prSet presAssocID="{695959CC-B5E0-4E22-9AEB-B0E9AEB0D692}" presName="spaceBetweenRectangles" presStyleCnt="0"/>
      <dgm:spPr/>
      <dgm:t>
        <a:bodyPr/>
        <a:lstStyle/>
        <a:p>
          <a:endParaRPr lang="en-US"/>
        </a:p>
      </dgm:t>
    </dgm:pt>
    <dgm:pt modelId="{57F38886-F6F0-473D-A585-2A1FA9BEF663}" type="pres">
      <dgm:prSet presAssocID="{778618B2-20CB-4337-BA91-039D6F27FCA3}" presName="parentLin" presStyleCnt="0"/>
      <dgm:spPr/>
      <dgm:t>
        <a:bodyPr/>
        <a:lstStyle/>
        <a:p>
          <a:endParaRPr lang="en-US"/>
        </a:p>
      </dgm:t>
    </dgm:pt>
    <dgm:pt modelId="{80DDAF13-F10F-4F3E-954F-B50F61863579}" type="pres">
      <dgm:prSet presAssocID="{778618B2-20CB-4337-BA91-039D6F27FCA3}" presName="parentLeftMargin" presStyleLbl="node1" presStyleIdx="1" presStyleCnt="6"/>
      <dgm:spPr/>
      <dgm:t>
        <a:bodyPr/>
        <a:lstStyle/>
        <a:p>
          <a:endParaRPr lang="en-US"/>
        </a:p>
      </dgm:t>
    </dgm:pt>
    <dgm:pt modelId="{106D93FA-C885-487F-9FBE-FDABEB24F004}" type="pres">
      <dgm:prSet presAssocID="{778618B2-20CB-4337-BA91-039D6F27FCA3}" presName="parentText" presStyleLbl="node1" presStyleIdx="2" presStyleCnt="6">
        <dgm:presLayoutVars>
          <dgm:chMax val="0"/>
          <dgm:bulletEnabled val="1"/>
        </dgm:presLayoutVars>
      </dgm:prSet>
      <dgm:spPr/>
      <dgm:t>
        <a:bodyPr/>
        <a:lstStyle/>
        <a:p>
          <a:endParaRPr lang="en-US"/>
        </a:p>
      </dgm:t>
    </dgm:pt>
    <dgm:pt modelId="{7718906F-C9DA-420B-861A-5CC9AF1CD46F}" type="pres">
      <dgm:prSet presAssocID="{778618B2-20CB-4337-BA91-039D6F27FCA3}" presName="negativeSpace" presStyleCnt="0"/>
      <dgm:spPr/>
      <dgm:t>
        <a:bodyPr/>
        <a:lstStyle/>
        <a:p>
          <a:endParaRPr lang="en-US"/>
        </a:p>
      </dgm:t>
    </dgm:pt>
    <dgm:pt modelId="{CF4F523A-51BD-441F-9990-F0AA48FEB99B}" type="pres">
      <dgm:prSet presAssocID="{778618B2-20CB-4337-BA91-039D6F27FCA3}" presName="childText" presStyleLbl="conFgAcc1" presStyleIdx="2" presStyleCnt="6">
        <dgm:presLayoutVars>
          <dgm:bulletEnabled val="1"/>
        </dgm:presLayoutVars>
      </dgm:prSet>
      <dgm:spPr/>
      <dgm:t>
        <a:bodyPr/>
        <a:lstStyle/>
        <a:p>
          <a:endParaRPr lang="en-US"/>
        </a:p>
      </dgm:t>
    </dgm:pt>
    <dgm:pt modelId="{D0830481-63C9-40B6-B529-BA696B974A78}" type="pres">
      <dgm:prSet presAssocID="{14AA4F02-6A69-475E-A420-5538A24B53AF}" presName="spaceBetweenRectangles" presStyleCnt="0"/>
      <dgm:spPr/>
      <dgm:t>
        <a:bodyPr/>
        <a:lstStyle/>
        <a:p>
          <a:endParaRPr lang="en-US"/>
        </a:p>
      </dgm:t>
    </dgm:pt>
    <dgm:pt modelId="{1C2F59DA-6762-42EA-886E-41ED91034DBE}" type="pres">
      <dgm:prSet presAssocID="{E7C22560-705A-46AF-B2BA-E280D23F1AB2}" presName="parentLin" presStyleCnt="0"/>
      <dgm:spPr/>
      <dgm:t>
        <a:bodyPr/>
        <a:lstStyle/>
        <a:p>
          <a:endParaRPr lang="en-US"/>
        </a:p>
      </dgm:t>
    </dgm:pt>
    <dgm:pt modelId="{670D16E0-2417-4FF8-BB1C-208F7A2711A1}" type="pres">
      <dgm:prSet presAssocID="{E7C22560-705A-46AF-B2BA-E280D23F1AB2}" presName="parentLeftMargin" presStyleLbl="node1" presStyleIdx="2" presStyleCnt="6"/>
      <dgm:spPr/>
      <dgm:t>
        <a:bodyPr/>
        <a:lstStyle/>
        <a:p>
          <a:endParaRPr lang="en-US"/>
        </a:p>
      </dgm:t>
    </dgm:pt>
    <dgm:pt modelId="{243E5469-C87D-419F-85EE-0D8064AEFB36}" type="pres">
      <dgm:prSet presAssocID="{E7C22560-705A-46AF-B2BA-E280D23F1AB2}" presName="parentText" presStyleLbl="node1" presStyleIdx="3" presStyleCnt="6">
        <dgm:presLayoutVars>
          <dgm:chMax val="0"/>
          <dgm:bulletEnabled val="1"/>
        </dgm:presLayoutVars>
      </dgm:prSet>
      <dgm:spPr/>
      <dgm:t>
        <a:bodyPr/>
        <a:lstStyle/>
        <a:p>
          <a:endParaRPr lang="en-US"/>
        </a:p>
      </dgm:t>
    </dgm:pt>
    <dgm:pt modelId="{DA9F92F7-ED99-424D-8FFF-E6CD6DAE043F}" type="pres">
      <dgm:prSet presAssocID="{E7C22560-705A-46AF-B2BA-E280D23F1AB2}" presName="negativeSpace" presStyleCnt="0"/>
      <dgm:spPr/>
      <dgm:t>
        <a:bodyPr/>
        <a:lstStyle/>
        <a:p>
          <a:endParaRPr lang="en-US"/>
        </a:p>
      </dgm:t>
    </dgm:pt>
    <dgm:pt modelId="{8A64EF78-5677-4A32-9DEA-90DF1CB7615B}" type="pres">
      <dgm:prSet presAssocID="{E7C22560-705A-46AF-B2BA-E280D23F1AB2}" presName="childText" presStyleLbl="conFgAcc1" presStyleIdx="3" presStyleCnt="6">
        <dgm:presLayoutVars>
          <dgm:bulletEnabled val="1"/>
        </dgm:presLayoutVars>
      </dgm:prSet>
      <dgm:spPr/>
      <dgm:t>
        <a:bodyPr/>
        <a:lstStyle/>
        <a:p>
          <a:endParaRPr lang="en-US"/>
        </a:p>
      </dgm:t>
    </dgm:pt>
    <dgm:pt modelId="{F8029DA1-6BEC-42D3-A895-C36271F98029}" type="pres">
      <dgm:prSet presAssocID="{F5643A8E-A03E-43DD-A3B3-777AC25B879D}" presName="spaceBetweenRectangles" presStyleCnt="0"/>
      <dgm:spPr/>
      <dgm:t>
        <a:bodyPr/>
        <a:lstStyle/>
        <a:p>
          <a:endParaRPr lang="en-US"/>
        </a:p>
      </dgm:t>
    </dgm:pt>
    <dgm:pt modelId="{B283B898-0D8B-47D2-9A9F-A615325DA154}" type="pres">
      <dgm:prSet presAssocID="{6B924DF5-88F7-42B2-9E77-14339BC015F7}" presName="parentLin" presStyleCnt="0"/>
      <dgm:spPr/>
      <dgm:t>
        <a:bodyPr/>
        <a:lstStyle/>
        <a:p>
          <a:endParaRPr lang="en-US"/>
        </a:p>
      </dgm:t>
    </dgm:pt>
    <dgm:pt modelId="{B4022497-EE2F-4B5D-887C-DFF122C5A593}" type="pres">
      <dgm:prSet presAssocID="{6B924DF5-88F7-42B2-9E77-14339BC015F7}" presName="parentLeftMargin" presStyleLbl="node1" presStyleIdx="3" presStyleCnt="6"/>
      <dgm:spPr/>
      <dgm:t>
        <a:bodyPr/>
        <a:lstStyle/>
        <a:p>
          <a:endParaRPr lang="en-US"/>
        </a:p>
      </dgm:t>
    </dgm:pt>
    <dgm:pt modelId="{9FCBCA27-7CBC-404F-BB7E-75FBD4639FA3}" type="pres">
      <dgm:prSet presAssocID="{6B924DF5-88F7-42B2-9E77-14339BC015F7}" presName="parentText" presStyleLbl="node1" presStyleIdx="4" presStyleCnt="6" custScaleY="145220">
        <dgm:presLayoutVars>
          <dgm:chMax val="0"/>
          <dgm:bulletEnabled val="1"/>
        </dgm:presLayoutVars>
      </dgm:prSet>
      <dgm:spPr/>
      <dgm:t>
        <a:bodyPr/>
        <a:lstStyle/>
        <a:p>
          <a:endParaRPr lang="en-US"/>
        </a:p>
      </dgm:t>
    </dgm:pt>
    <dgm:pt modelId="{12E527F5-3A61-432F-AB65-AC223AA795D3}" type="pres">
      <dgm:prSet presAssocID="{6B924DF5-88F7-42B2-9E77-14339BC015F7}" presName="negativeSpace" presStyleCnt="0"/>
      <dgm:spPr/>
      <dgm:t>
        <a:bodyPr/>
        <a:lstStyle/>
        <a:p>
          <a:endParaRPr lang="en-US"/>
        </a:p>
      </dgm:t>
    </dgm:pt>
    <dgm:pt modelId="{D596EF53-A1FD-4A29-A75B-5D8A53EE655E}" type="pres">
      <dgm:prSet presAssocID="{6B924DF5-88F7-42B2-9E77-14339BC015F7}" presName="childText" presStyleLbl="conFgAcc1" presStyleIdx="4" presStyleCnt="6">
        <dgm:presLayoutVars>
          <dgm:bulletEnabled val="1"/>
        </dgm:presLayoutVars>
      </dgm:prSet>
      <dgm:spPr/>
      <dgm:t>
        <a:bodyPr/>
        <a:lstStyle/>
        <a:p>
          <a:endParaRPr lang="en-US"/>
        </a:p>
      </dgm:t>
    </dgm:pt>
    <dgm:pt modelId="{5A4B001E-7AE3-47A9-AE5B-B96CAF192DA9}" type="pres">
      <dgm:prSet presAssocID="{9273A4A4-441D-433E-9ABB-EBC2B8216F8D}" presName="spaceBetweenRectangles" presStyleCnt="0"/>
      <dgm:spPr/>
      <dgm:t>
        <a:bodyPr/>
        <a:lstStyle/>
        <a:p>
          <a:endParaRPr lang="en-US"/>
        </a:p>
      </dgm:t>
    </dgm:pt>
    <dgm:pt modelId="{7DBD7381-070B-4F11-A639-01F79B8611EA}" type="pres">
      <dgm:prSet presAssocID="{4B6344C0-F793-49B2-B575-C19C01AD67A7}" presName="parentLin" presStyleCnt="0"/>
      <dgm:spPr/>
      <dgm:t>
        <a:bodyPr/>
        <a:lstStyle/>
        <a:p>
          <a:endParaRPr lang="en-US"/>
        </a:p>
      </dgm:t>
    </dgm:pt>
    <dgm:pt modelId="{A877B709-56E3-4EF2-803D-D16028197383}" type="pres">
      <dgm:prSet presAssocID="{4B6344C0-F793-49B2-B575-C19C01AD67A7}" presName="parentLeftMargin" presStyleLbl="node1" presStyleIdx="4" presStyleCnt="6"/>
      <dgm:spPr/>
      <dgm:t>
        <a:bodyPr/>
        <a:lstStyle/>
        <a:p>
          <a:endParaRPr lang="en-US"/>
        </a:p>
      </dgm:t>
    </dgm:pt>
    <dgm:pt modelId="{BC4C9EDF-5ABC-426C-B306-25C21F10B47E}" type="pres">
      <dgm:prSet presAssocID="{4B6344C0-F793-49B2-B575-C19C01AD67A7}" presName="parentText" presStyleLbl="node1" presStyleIdx="5" presStyleCnt="6" custScaleY="153370">
        <dgm:presLayoutVars>
          <dgm:chMax val="0"/>
          <dgm:bulletEnabled val="1"/>
        </dgm:presLayoutVars>
      </dgm:prSet>
      <dgm:spPr/>
      <dgm:t>
        <a:bodyPr/>
        <a:lstStyle/>
        <a:p>
          <a:endParaRPr lang="en-US"/>
        </a:p>
      </dgm:t>
    </dgm:pt>
    <dgm:pt modelId="{D5331380-456C-4415-821B-C2BFF3F456EB}" type="pres">
      <dgm:prSet presAssocID="{4B6344C0-F793-49B2-B575-C19C01AD67A7}" presName="negativeSpace" presStyleCnt="0"/>
      <dgm:spPr/>
      <dgm:t>
        <a:bodyPr/>
        <a:lstStyle/>
        <a:p>
          <a:endParaRPr lang="en-US"/>
        </a:p>
      </dgm:t>
    </dgm:pt>
    <dgm:pt modelId="{5A0AFF7E-E452-4DC9-925C-2716295695C0}" type="pres">
      <dgm:prSet presAssocID="{4B6344C0-F793-49B2-B575-C19C01AD67A7}" presName="childText" presStyleLbl="conFgAcc1" presStyleIdx="5" presStyleCnt="6">
        <dgm:presLayoutVars>
          <dgm:bulletEnabled val="1"/>
        </dgm:presLayoutVars>
      </dgm:prSet>
      <dgm:spPr/>
      <dgm:t>
        <a:bodyPr/>
        <a:lstStyle/>
        <a:p>
          <a:endParaRPr lang="en-US"/>
        </a:p>
      </dgm:t>
    </dgm:pt>
  </dgm:ptLst>
  <dgm:cxnLst>
    <dgm:cxn modelId="{1C6A92E8-72EA-44B2-9683-A06BA7788E24}" srcId="{B492AF84-98C6-4813-90DD-339E461941FF}" destId="{EC45C7FB-1A46-4D63-8C8D-35810E5AD275}" srcOrd="1" destOrd="0" parTransId="{EB9009AE-1FCD-49F2-86FB-316A9E8651F0}" sibTransId="{695959CC-B5E0-4E22-9AEB-B0E9AEB0D692}"/>
    <dgm:cxn modelId="{019F122D-83A0-49B7-88FA-8EF32C974E37}" type="presOf" srcId="{6B924DF5-88F7-42B2-9E77-14339BC015F7}" destId="{B4022497-EE2F-4B5D-887C-DFF122C5A593}" srcOrd="0" destOrd="0" presId="urn:microsoft.com/office/officeart/2005/8/layout/list1"/>
    <dgm:cxn modelId="{BBB090C3-5C26-465E-9BDE-1EC582254996}" type="presOf" srcId="{E7C22560-705A-46AF-B2BA-E280D23F1AB2}" destId="{670D16E0-2417-4FF8-BB1C-208F7A2711A1}" srcOrd="0" destOrd="0" presId="urn:microsoft.com/office/officeart/2005/8/layout/list1"/>
    <dgm:cxn modelId="{5CCE7CE7-02E5-40DF-9988-97726FE81959}" type="presOf" srcId="{E7C22560-705A-46AF-B2BA-E280D23F1AB2}" destId="{243E5469-C87D-419F-85EE-0D8064AEFB36}" srcOrd="1" destOrd="0" presId="urn:microsoft.com/office/officeart/2005/8/layout/list1"/>
    <dgm:cxn modelId="{345E02FC-4E2C-423B-9902-E13AA83BE4EC}" type="presOf" srcId="{4B6344C0-F793-49B2-B575-C19C01AD67A7}" destId="{BC4C9EDF-5ABC-426C-B306-25C21F10B47E}" srcOrd="1" destOrd="0" presId="urn:microsoft.com/office/officeart/2005/8/layout/list1"/>
    <dgm:cxn modelId="{498EEEF5-64D2-437F-8556-B0C15B765472}" srcId="{B492AF84-98C6-4813-90DD-339E461941FF}" destId="{6B924DF5-88F7-42B2-9E77-14339BC015F7}" srcOrd="4" destOrd="0" parTransId="{809D077F-244A-4337-B80A-B5E828FC1269}" sibTransId="{9273A4A4-441D-433E-9ABB-EBC2B8216F8D}"/>
    <dgm:cxn modelId="{EEAB85D7-99EF-4864-8902-A9459667D342}" srcId="{B492AF84-98C6-4813-90DD-339E461941FF}" destId="{E7C22560-705A-46AF-B2BA-E280D23F1AB2}" srcOrd="3" destOrd="0" parTransId="{CC1510E6-44B8-4443-B1BC-2BFECD744B33}" sibTransId="{F5643A8E-A03E-43DD-A3B3-777AC25B879D}"/>
    <dgm:cxn modelId="{94B1096A-1571-443C-9B6C-92283B939FD2}" type="presOf" srcId="{B492AF84-98C6-4813-90DD-339E461941FF}" destId="{5EF07030-AC6E-44A3-8540-70B66820837C}" srcOrd="0" destOrd="0" presId="urn:microsoft.com/office/officeart/2005/8/layout/list1"/>
    <dgm:cxn modelId="{F05A382A-2EDC-4582-96EC-23F1F253FBBB}" srcId="{B492AF84-98C6-4813-90DD-339E461941FF}" destId="{778618B2-20CB-4337-BA91-039D6F27FCA3}" srcOrd="2" destOrd="0" parTransId="{4239D59D-C38D-4034-B653-97A5646668A2}" sibTransId="{14AA4F02-6A69-475E-A420-5538A24B53AF}"/>
    <dgm:cxn modelId="{EBC08B4E-68C1-4A6A-84C0-54A659EB6736}" srcId="{B492AF84-98C6-4813-90DD-339E461941FF}" destId="{4B6344C0-F793-49B2-B575-C19C01AD67A7}" srcOrd="5" destOrd="0" parTransId="{30D642BF-DC82-4691-A5D2-9EE1CE991466}" sibTransId="{21CEDCB6-DAC0-4D4F-8E10-294D9E5A5809}"/>
    <dgm:cxn modelId="{AAED4914-B4A7-45FF-A729-731DB6B76B9B}" srcId="{B492AF84-98C6-4813-90DD-339E461941FF}" destId="{EAB5D9C9-F7F7-47D2-BFDE-059C9462684F}" srcOrd="0" destOrd="0" parTransId="{C2789CC3-A063-4A58-8133-E1C57C769836}" sibTransId="{3FEAF7B9-1A2C-46B5-B38F-CDE7E6AA89CD}"/>
    <dgm:cxn modelId="{58DDFD46-BA5B-46A1-B3E9-36A8D3CD51F2}" type="presOf" srcId="{EC45C7FB-1A46-4D63-8C8D-35810E5AD275}" destId="{D7298409-131B-4D55-9051-1B772C6750AB}" srcOrd="0" destOrd="0" presId="urn:microsoft.com/office/officeart/2005/8/layout/list1"/>
    <dgm:cxn modelId="{DB7C2118-E59F-4449-BD35-CC50A1505697}" type="presOf" srcId="{778618B2-20CB-4337-BA91-039D6F27FCA3}" destId="{80DDAF13-F10F-4F3E-954F-B50F61863579}" srcOrd="0" destOrd="0" presId="urn:microsoft.com/office/officeart/2005/8/layout/list1"/>
    <dgm:cxn modelId="{58AD65E0-F7F3-4596-9FF8-D9762E1EB1B8}" type="presOf" srcId="{EC45C7FB-1A46-4D63-8C8D-35810E5AD275}" destId="{90C2D749-800E-4018-AE92-94C87FA89AA9}" srcOrd="1" destOrd="0" presId="urn:microsoft.com/office/officeart/2005/8/layout/list1"/>
    <dgm:cxn modelId="{D56AA59C-B738-4FD4-B36B-85A50845D554}" type="presOf" srcId="{EAB5D9C9-F7F7-47D2-BFDE-059C9462684F}" destId="{3493B332-7B31-41D7-B81D-DE8744BB8205}" srcOrd="0" destOrd="0" presId="urn:microsoft.com/office/officeart/2005/8/layout/list1"/>
    <dgm:cxn modelId="{BBE9919E-8A44-4879-8FCA-9F6E375427BA}" type="presOf" srcId="{EAB5D9C9-F7F7-47D2-BFDE-059C9462684F}" destId="{6272754E-FD93-4EBA-9DAE-B82B3C09F90E}" srcOrd="1" destOrd="0" presId="urn:microsoft.com/office/officeart/2005/8/layout/list1"/>
    <dgm:cxn modelId="{CA2A233A-8F45-42A9-B3B8-D09377F67FB3}" type="presOf" srcId="{4B6344C0-F793-49B2-B575-C19C01AD67A7}" destId="{A877B709-56E3-4EF2-803D-D16028197383}" srcOrd="0" destOrd="0" presId="urn:microsoft.com/office/officeart/2005/8/layout/list1"/>
    <dgm:cxn modelId="{209BDDA5-E8E0-4F93-9715-2A645FBB6DBC}" type="presOf" srcId="{6B924DF5-88F7-42B2-9E77-14339BC015F7}" destId="{9FCBCA27-7CBC-404F-BB7E-75FBD4639FA3}" srcOrd="1" destOrd="0" presId="urn:microsoft.com/office/officeart/2005/8/layout/list1"/>
    <dgm:cxn modelId="{4BCF1B6F-754B-4097-A811-5D046BA617A4}" type="presOf" srcId="{778618B2-20CB-4337-BA91-039D6F27FCA3}" destId="{106D93FA-C885-487F-9FBE-FDABEB24F004}" srcOrd="1" destOrd="0" presId="urn:microsoft.com/office/officeart/2005/8/layout/list1"/>
    <dgm:cxn modelId="{189C021C-46B4-42A8-97A9-6A8A2C0C1053}" type="presParOf" srcId="{5EF07030-AC6E-44A3-8540-70B66820837C}" destId="{218DEAE0-5591-4863-8F47-6B47E7850F09}" srcOrd="0" destOrd="0" presId="urn:microsoft.com/office/officeart/2005/8/layout/list1"/>
    <dgm:cxn modelId="{0691E4E5-99CA-4250-9E37-0264B80A2D81}" type="presParOf" srcId="{218DEAE0-5591-4863-8F47-6B47E7850F09}" destId="{3493B332-7B31-41D7-B81D-DE8744BB8205}" srcOrd="0" destOrd="0" presId="urn:microsoft.com/office/officeart/2005/8/layout/list1"/>
    <dgm:cxn modelId="{0910B79E-ED88-44D0-B53C-23234566F04A}" type="presParOf" srcId="{218DEAE0-5591-4863-8F47-6B47E7850F09}" destId="{6272754E-FD93-4EBA-9DAE-B82B3C09F90E}" srcOrd="1" destOrd="0" presId="urn:microsoft.com/office/officeart/2005/8/layout/list1"/>
    <dgm:cxn modelId="{AFA19DEA-2C0A-4284-B513-01297003E01A}" type="presParOf" srcId="{5EF07030-AC6E-44A3-8540-70B66820837C}" destId="{3AE8829E-E6E0-4F40-9D70-B9611292D654}" srcOrd="1" destOrd="0" presId="urn:microsoft.com/office/officeart/2005/8/layout/list1"/>
    <dgm:cxn modelId="{17B17480-E98F-451E-908D-4B04FE2EEDBE}" type="presParOf" srcId="{5EF07030-AC6E-44A3-8540-70B66820837C}" destId="{E5BD3C81-67E9-4A92-A4D8-798613B6D632}" srcOrd="2" destOrd="0" presId="urn:microsoft.com/office/officeart/2005/8/layout/list1"/>
    <dgm:cxn modelId="{55A9FA9E-FC6A-4428-A369-4566BBE633FF}" type="presParOf" srcId="{5EF07030-AC6E-44A3-8540-70B66820837C}" destId="{A074178E-8C8A-418B-A80D-AD796F4F9E0A}" srcOrd="3" destOrd="0" presId="urn:microsoft.com/office/officeart/2005/8/layout/list1"/>
    <dgm:cxn modelId="{EF1821DD-3941-4D89-98E2-77031C5B5A60}" type="presParOf" srcId="{5EF07030-AC6E-44A3-8540-70B66820837C}" destId="{82004A4D-18A4-41F5-A4C6-82DDD4D39ACE}" srcOrd="4" destOrd="0" presId="urn:microsoft.com/office/officeart/2005/8/layout/list1"/>
    <dgm:cxn modelId="{42A6A908-693A-492D-9A9D-C82D4275E3D6}" type="presParOf" srcId="{82004A4D-18A4-41F5-A4C6-82DDD4D39ACE}" destId="{D7298409-131B-4D55-9051-1B772C6750AB}" srcOrd="0" destOrd="0" presId="urn:microsoft.com/office/officeart/2005/8/layout/list1"/>
    <dgm:cxn modelId="{928CB31A-B393-405D-94C8-77C532396FA9}" type="presParOf" srcId="{82004A4D-18A4-41F5-A4C6-82DDD4D39ACE}" destId="{90C2D749-800E-4018-AE92-94C87FA89AA9}" srcOrd="1" destOrd="0" presId="urn:microsoft.com/office/officeart/2005/8/layout/list1"/>
    <dgm:cxn modelId="{0FD0B598-870B-42BB-85D7-CC3A15575779}" type="presParOf" srcId="{5EF07030-AC6E-44A3-8540-70B66820837C}" destId="{31A464B6-CA7C-477D-9EA1-7BCA942BA5E7}" srcOrd="5" destOrd="0" presId="urn:microsoft.com/office/officeart/2005/8/layout/list1"/>
    <dgm:cxn modelId="{7F017188-F1B1-465C-89DC-CF45A7044945}" type="presParOf" srcId="{5EF07030-AC6E-44A3-8540-70B66820837C}" destId="{B8E6A4AB-F2C5-4C9D-A53C-FCF3EFD8C7F2}" srcOrd="6" destOrd="0" presId="urn:microsoft.com/office/officeart/2005/8/layout/list1"/>
    <dgm:cxn modelId="{0D8202FE-D350-45F7-B300-5D09FD35A6E0}" type="presParOf" srcId="{5EF07030-AC6E-44A3-8540-70B66820837C}" destId="{E7542437-22E5-4449-91A6-3C47D962A187}" srcOrd="7" destOrd="0" presId="urn:microsoft.com/office/officeart/2005/8/layout/list1"/>
    <dgm:cxn modelId="{7592248B-2FDE-4A39-A528-F309D15EB05F}" type="presParOf" srcId="{5EF07030-AC6E-44A3-8540-70B66820837C}" destId="{57F38886-F6F0-473D-A585-2A1FA9BEF663}" srcOrd="8" destOrd="0" presId="urn:microsoft.com/office/officeart/2005/8/layout/list1"/>
    <dgm:cxn modelId="{B5A82088-6576-4CAF-8BC7-2D4B0EBCAF9E}" type="presParOf" srcId="{57F38886-F6F0-473D-A585-2A1FA9BEF663}" destId="{80DDAF13-F10F-4F3E-954F-B50F61863579}" srcOrd="0" destOrd="0" presId="urn:microsoft.com/office/officeart/2005/8/layout/list1"/>
    <dgm:cxn modelId="{73EE4667-0C04-42C2-B271-9173BAF973D2}" type="presParOf" srcId="{57F38886-F6F0-473D-A585-2A1FA9BEF663}" destId="{106D93FA-C885-487F-9FBE-FDABEB24F004}" srcOrd="1" destOrd="0" presId="urn:microsoft.com/office/officeart/2005/8/layout/list1"/>
    <dgm:cxn modelId="{DE402689-C6AA-4BAB-9738-68FC0244D614}" type="presParOf" srcId="{5EF07030-AC6E-44A3-8540-70B66820837C}" destId="{7718906F-C9DA-420B-861A-5CC9AF1CD46F}" srcOrd="9" destOrd="0" presId="urn:microsoft.com/office/officeart/2005/8/layout/list1"/>
    <dgm:cxn modelId="{16EA1E11-11C8-4A95-B7D6-F29E6C7DA076}" type="presParOf" srcId="{5EF07030-AC6E-44A3-8540-70B66820837C}" destId="{CF4F523A-51BD-441F-9990-F0AA48FEB99B}" srcOrd="10" destOrd="0" presId="urn:microsoft.com/office/officeart/2005/8/layout/list1"/>
    <dgm:cxn modelId="{98F4CD3C-8548-4CC4-A011-5C30147BB416}" type="presParOf" srcId="{5EF07030-AC6E-44A3-8540-70B66820837C}" destId="{D0830481-63C9-40B6-B529-BA696B974A78}" srcOrd="11" destOrd="0" presId="urn:microsoft.com/office/officeart/2005/8/layout/list1"/>
    <dgm:cxn modelId="{25AB9D70-33C0-410C-8116-9A23187CCE9D}" type="presParOf" srcId="{5EF07030-AC6E-44A3-8540-70B66820837C}" destId="{1C2F59DA-6762-42EA-886E-41ED91034DBE}" srcOrd="12" destOrd="0" presId="urn:microsoft.com/office/officeart/2005/8/layout/list1"/>
    <dgm:cxn modelId="{ACC9BCD9-BAEF-4987-9880-28A260DA3BD9}" type="presParOf" srcId="{1C2F59DA-6762-42EA-886E-41ED91034DBE}" destId="{670D16E0-2417-4FF8-BB1C-208F7A2711A1}" srcOrd="0" destOrd="0" presId="urn:microsoft.com/office/officeart/2005/8/layout/list1"/>
    <dgm:cxn modelId="{E631FA4A-EB7F-4F6D-8772-AB9E73E1F8E2}" type="presParOf" srcId="{1C2F59DA-6762-42EA-886E-41ED91034DBE}" destId="{243E5469-C87D-419F-85EE-0D8064AEFB36}" srcOrd="1" destOrd="0" presId="urn:microsoft.com/office/officeart/2005/8/layout/list1"/>
    <dgm:cxn modelId="{320107A0-03B5-47BF-B2C0-D67C861423FA}" type="presParOf" srcId="{5EF07030-AC6E-44A3-8540-70B66820837C}" destId="{DA9F92F7-ED99-424D-8FFF-E6CD6DAE043F}" srcOrd="13" destOrd="0" presId="urn:microsoft.com/office/officeart/2005/8/layout/list1"/>
    <dgm:cxn modelId="{A706550C-F5E7-4385-9BF1-034D36ADDBCC}" type="presParOf" srcId="{5EF07030-AC6E-44A3-8540-70B66820837C}" destId="{8A64EF78-5677-4A32-9DEA-90DF1CB7615B}" srcOrd="14" destOrd="0" presId="urn:microsoft.com/office/officeart/2005/8/layout/list1"/>
    <dgm:cxn modelId="{FAFE0FC7-90AB-464D-AED5-E60883DAD968}" type="presParOf" srcId="{5EF07030-AC6E-44A3-8540-70B66820837C}" destId="{F8029DA1-6BEC-42D3-A895-C36271F98029}" srcOrd="15" destOrd="0" presId="urn:microsoft.com/office/officeart/2005/8/layout/list1"/>
    <dgm:cxn modelId="{FB490C72-04FE-4730-831A-C6AF3D9143B6}" type="presParOf" srcId="{5EF07030-AC6E-44A3-8540-70B66820837C}" destId="{B283B898-0D8B-47D2-9A9F-A615325DA154}" srcOrd="16" destOrd="0" presId="urn:microsoft.com/office/officeart/2005/8/layout/list1"/>
    <dgm:cxn modelId="{FFDCE717-D56B-4726-8761-FB4F7C8F5CF9}" type="presParOf" srcId="{B283B898-0D8B-47D2-9A9F-A615325DA154}" destId="{B4022497-EE2F-4B5D-887C-DFF122C5A593}" srcOrd="0" destOrd="0" presId="urn:microsoft.com/office/officeart/2005/8/layout/list1"/>
    <dgm:cxn modelId="{31BE2246-A6DD-4A24-A0B5-560BC7283B49}" type="presParOf" srcId="{B283B898-0D8B-47D2-9A9F-A615325DA154}" destId="{9FCBCA27-7CBC-404F-BB7E-75FBD4639FA3}" srcOrd="1" destOrd="0" presId="urn:microsoft.com/office/officeart/2005/8/layout/list1"/>
    <dgm:cxn modelId="{76358152-2E05-48AB-B9E7-D2982FDB626D}" type="presParOf" srcId="{5EF07030-AC6E-44A3-8540-70B66820837C}" destId="{12E527F5-3A61-432F-AB65-AC223AA795D3}" srcOrd="17" destOrd="0" presId="urn:microsoft.com/office/officeart/2005/8/layout/list1"/>
    <dgm:cxn modelId="{E8B4F3FA-1544-4116-815A-823B53B9D949}" type="presParOf" srcId="{5EF07030-AC6E-44A3-8540-70B66820837C}" destId="{D596EF53-A1FD-4A29-A75B-5D8A53EE655E}" srcOrd="18" destOrd="0" presId="urn:microsoft.com/office/officeart/2005/8/layout/list1"/>
    <dgm:cxn modelId="{36876CDD-660D-44B7-B019-1F2E45DD79DC}" type="presParOf" srcId="{5EF07030-AC6E-44A3-8540-70B66820837C}" destId="{5A4B001E-7AE3-47A9-AE5B-B96CAF192DA9}" srcOrd="19" destOrd="0" presId="urn:microsoft.com/office/officeart/2005/8/layout/list1"/>
    <dgm:cxn modelId="{6769D611-1012-4921-8BB1-D33A4E054FD2}" type="presParOf" srcId="{5EF07030-AC6E-44A3-8540-70B66820837C}" destId="{7DBD7381-070B-4F11-A639-01F79B8611EA}" srcOrd="20" destOrd="0" presId="urn:microsoft.com/office/officeart/2005/8/layout/list1"/>
    <dgm:cxn modelId="{24F92040-F5B6-409E-AA93-54EB69D42917}" type="presParOf" srcId="{7DBD7381-070B-4F11-A639-01F79B8611EA}" destId="{A877B709-56E3-4EF2-803D-D16028197383}" srcOrd="0" destOrd="0" presId="urn:microsoft.com/office/officeart/2005/8/layout/list1"/>
    <dgm:cxn modelId="{09E46BBF-BEED-4E20-B429-DA19AF1EF9D3}" type="presParOf" srcId="{7DBD7381-070B-4F11-A639-01F79B8611EA}" destId="{BC4C9EDF-5ABC-426C-B306-25C21F10B47E}" srcOrd="1" destOrd="0" presId="urn:microsoft.com/office/officeart/2005/8/layout/list1"/>
    <dgm:cxn modelId="{009C8343-99F8-4546-84EC-CA2DFAEA8CCF}" type="presParOf" srcId="{5EF07030-AC6E-44A3-8540-70B66820837C}" destId="{D5331380-456C-4415-821B-C2BFF3F456EB}" srcOrd="21" destOrd="0" presId="urn:microsoft.com/office/officeart/2005/8/layout/list1"/>
    <dgm:cxn modelId="{3D052F91-7E9E-4499-ACC9-AFCE31DD479D}" type="presParOf" srcId="{5EF07030-AC6E-44A3-8540-70B66820837C}" destId="{5A0AFF7E-E452-4DC9-925C-2716295695C0}" srcOrd="22" destOrd="0" presId="urn:microsoft.com/office/officeart/2005/8/layout/list1"/>
  </dgm:cxnLst>
  <dgm:bg/>
  <dgm:whole>
    <a:ln>
      <a:solidFill>
        <a:schemeClr val="tx1"/>
      </a:solidFill>
    </a:ln>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BD3C81-67E9-4A92-A4D8-798613B6D632}">
      <dsp:nvSpPr>
        <dsp:cNvPr id="0" name=""/>
        <dsp:cNvSpPr/>
      </dsp:nvSpPr>
      <dsp:spPr>
        <a:xfrm>
          <a:off x="0" y="34645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272754E-FD93-4EBA-9DAE-B82B3C09F90E}">
      <dsp:nvSpPr>
        <dsp:cNvPr id="0" name=""/>
        <dsp:cNvSpPr/>
      </dsp:nvSpPr>
      <dsp:spPr>
        <a:xfrm>
          <a:off x="454969" y="13981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resources define</a:t>
          </a:r>
          <a:endParaRPr lang="ar-SA" sz="2400" b="1" i="0" kern="1200" dirty="0"/>
        </a:p>
      </dsp:txBody>
      <dsp:txXfrm>
        <a:off x="475144" y="159990"/>
        <a:ext cx="6329227" cy="372930"/>
      </dsp:txXfrm>
    </dsp:sp>
    <dsp:sp modelId="{B8E6A4AB-F2C5-4C9D-A53C-FCF3EFD8C7F2}">
      <dsp:nvSpPr>
        <dsp:cNvPr id="0" name=""/>
        <dsp:cNvSpPr/>
      </dsp:nvSpPr>
      <dsp:spPr>
        <a:xfrm>
          <a:off x="0" y="98149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0C2D749-800E-4018-AE92-94C87FA89AA9}">
      <dsp:nvSpPr>
        <dsp:cNvPr id="0" name=""/>
        <dsp:cNvSpPr/>
      </dsp:nvSpPr>
      <dsp:spPr>
        <a:xfrm>
          <a:off x="454969" y="77485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smtClean="0"/>
            <a:t>Function of human resources</a:t>
          </a:r>
          <a:endParaRPr lang="ar-SA" sz="2400" b="1" i="0" kern="1200"/>
        </a:p>
      </dsp:txBody>
      <dsp:txXfrm>
        <a:off x="475144" y="795030"/>
        <a:ext cx="6329227" cy="372930"/>
      </dsp:txXfrm>
    </dsp:sp>
    <dsp:sp modelId="{CF4F523A-51BD-441F-9990-F0AA48FEB99B}">
      <dsp:nvSpPr>
        <dsp:cNvPr id="0" name=""/>
        <dsp:cNvSpPr/>
      </dsp:nvSpPr>
      <dsp:spPr>
        <a:xfrm>
          <a:off x="0" y="161653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6D93FA-C885-487F-9FBE-FDABEB24F004}">
      <dsp:nvSpPr>
        <dsp:cNvPr id="0" name=""/>
        <dsp:cNvSpPr/>
      </dsp:nvSpPr>
      <dsp:spPr>
        <a:xfrm>
          <a:off x="454969" y="140989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smtClean="0"/>
            <a:t>Human Resource Management</a:t>
          </a:r>
          <a:endParaRPr lang="ar-SA" sz="2400" b="1" i="0" kern="1200"/>
        </a:p>
      </dsp:txBody>
      <dsp:txXfrm>
        <a:off x="475144" y="1430070"/>
        <a:ext cx="6329227" cy="372930"/>
      </dsp:txXfrm>
    </dsp:sp>
    <dsp:sp modelId="{8A64EF78-5677-4A32-9DEA-90DF1CB7615B}">
      <dsp:nvSpPr>
        <dsp:cNvPr id="0" name=""/>
        <dsp:cNvSpPr/>
      </dsp:nvSpPr>
      <dsp:spPr>
        <a:xfrm>
          <a:off x="0" y="2251575"/>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43E5469-C87D-419F-85EE-0D8064AEFB36}">
      <dsp:nvSpPr>
        <dsp:cNvPr id="0" name=""/>
        <dsp:cNvSpPr/>
      </dsp:nvSpPr>
      <dsp:spPr>
        <a:xfrm>
          <a:off x="454969" y="2044935"/>
          <a:ext cx="6369577" cy="413280"/>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GB" sz="2400" b="1" i="0" kern="1200" dirty="0" smtClean="0"/>
            <a:t>Human resource planning</a:t>
          </a:r>
          <a:r>
            <a:rPr lang="en-US" sz="2400" b="1" i="0" u="sng" kern="1200" dirty="0" smtClean="0"/>
            <a:t> </a:t>
          </a:r>
          <a:endParaRPr lang="ar-SA" sz="2400" b="1" i="0" kern="1200" dirty="0"/>
        </a:p>
      </dsp:txBody>
      <dsp:txXfrm>
        <a:off x="475144" y="2065110"/>
        <a:ext cx="6329227" cy="372930"/>
      </dsp:txXfrm>
    </dsp:sp>
    <dsp:sp modelId="{D596EF53-A1FD-4A29-A75B-5D8A53EE655E}">
      <dsp:nvSpPr>
        <dsp:cNvPr id="0" name=""/>
        <dsp:cNvSpPr/>
      </dsp:nvSpPr>
      <dsp:spPr>
        <a:xfrm>
          <a:off x="0" y="3073500"/>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FCBCA27-7CBC-404F-BB7E-75FBD4639FA3}">
      <dsp:nvSpPr>
        <dsp:cNvPr id="0" name=""/>
        <dsp:cNvSpPr/>
      </dsp:nvSpPr>
      <dsp:spPr>
        <a:xfrm>
          <a:off x="454969" y="2679975"/>
          <a:ext cx="6369577" cy="600165"/>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Human Resource Management Functions</a:t>
          </a:r>
          <a:endParaRPr lang="ar-SA" sz="2400" b="1" i="0" kern="1200" dirty="0"/>
        </a:p>
      </dsp:txBody>
      <dsp:txXfrm>
        <a:off x="484267" y="2709273"/>
        <a:ext cx="6310981" cy="541569"/>
      </dsp:txXfrm>
    </dsp:sp>
    <dsp:sp modelId="{5A0AFF7E-E452-4DC9-925C-2716295695C0}">
      <dsp:nvSpPr>
        <dsp:cNvPr id="0" name=""/>
        <dsp:cNvSpPr/>
      </dsp:nvSpPr>
      <dsp:spPr>
        <a:xfrm>
          <a:off x="0" y="3929107"/>
          <a:ext cx="9099396" cy="352800"/>
        </a:xfrm>
        <a:prstGeom prst="rect">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C4C9EDF-5ABC-426C-B306-25C21F10B47E}">
      <dsp:nvSpPr>
        <dsp:cNvPr id="0" name=""/>
        <dsp:cNvSpPr/>
      </dsp:nvSpPr>
      <dsp:spPr>
        <a:xfrm>
          <a:off x="454969" y="3501900"/>
          <a:ext cx="6369577" cy="633847"/>
        </a:xfrm>
        <a:prstGeom prst="roundRect">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755" tIns="0" rIns="240755" bIns="0" numCol="1" spcCol="1270" anchor="ctr" anchorCtr="0">
          <a:noAutofit/>
        </a:bodyPr>
        <a:lstStyle/>
        <a:p>
          <a:pPr lvl="0" algn="l" defTabSz="1066800" rtl="0">
            <a:lnSpc>
              <a:spcPct val="90000"/>
            </a:lnSpc>
            <a:spcBef>
              <a:spcPct val="0"/>
            </a:spcBef>
            <a:spcAft>
              <a:spcPct val="35000"/>
            </a:spcAft>
          </a:pPr>
          <a:r>
            <a:rPr lang="en-US" sz="2400" b="1" i="0" kern="1200" dirty="0" smtClean="0"/>
            <a:t>Dynamic Human Resource Management Environment</a:t>
          </a:r>
          <a:endParaRPr lang="ar-SA" sz="2400" b="1" i="0" kern="1200" dirty="0"/>
        </a:p>
      </dsp:txBody>
      <dsp:txXfrm>
        <a:off x="485911" y="3532842"/>
        <a:ext cx="6307693" cy="57196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E3C3511F-9259-48EE-BAB7-C1A7A8959BA2}" type="datetimeFigureOut">
              <a:rPr lang="ar-SA" smtClean="0"/>
              <a:t>5/4/1444</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F7DE5EB-C2D4-416E-B8DC-C95167137BCA}" type="slidenum">
              <a:rPr lang="ar-SA" smtClean="0"/>
              <a:t>‹#›</a:t>
            </a:fld>
            <a:endParaRPr lang="ar-SA"/>
          </a:p>
        </p:txBody>
      </p:sp>
    </p:spTree>
    <p:extLst>
      <p:ext uri="{BB962C8B-B14F-4D97-AF65-F5344CB8AC3E}">
        <p14:creationId xmlns:p14="http://schemas.microsoft.com/office/powerpoint/2010/main" val="38581628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5101F864-6A99-4852-AB5F-CDCBA8584FBE}" type="slidenum">
              <a:rPr lang="en-US" altLang="ar-SA">
                <a:latin typeface="Times New Roman" panose="02020603050405020304" pitchFamily="18" charset="0"/>
              </a:rPr>
              <a:pPr algn="r"/>
              <a:t>2</a:t>
            </a:fld>
            <a:endParaRPr lang="en-US" altLang="ar-SA">
              <a:latin typeface="Times New Roman" panose="02020603050405020304" pitchFamily="18" charset="0"/>
            </a:endParaRPr>
          </a:p>
        </p:txBody>
      </p:sp>
      <p:sp>
        <p:nvSpPr>
          <p:cNvPr id="33795" name="Rectangle 2"/>
          <p:cNvSpPr>
            <a:spLocks noGrp="1" noRot="1" noChangeAspect="1" noChangeArrowheads="1" noTextEdit="1"/>
          </p:cNvSpPr>
          <p:nvPr>
            <p:ph type="sldImg"/>
          </p:nvPr>
        </p:nvSpPr>
        <p:spPr>
          <a:ln/>
        </p:spPr>
      </p:sp>
      <p:sp>
        <p:nvSpPr>
          <p:cNvPr id="3379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3543317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8"/>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a:t>Human Resources Management 12e</a:t>
            </a:r>
            <a:br>
              <a:rPr lang="en-US" altLang="ar-SA"/>
            </a:br>
            <a:r>
              <a:rPr lang="en-US" altLang="ar-SA"/>
              <a:t>Gary Dessler</a:t>
            </a:r>
          </a:p>
        </p:txBody>
      </p:sp>
      <p:sp>
        <p:nvSpPr>
          <p:cNvPr id="45059" name="Rectangle 11"/>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Copyright © 2011 Pearson Education, Inc. publishing as Prentice Hall</a:t>
            </a:r>
            <a:endParaRPr lang="en-US" altLang="ar-SA" sz="1200" b="0">
              <a:latin typeface="Times New Roman" panose="02020603050405020304" pitchFamily="18" charset="0"/>
            </a:endParaRPr>
          </a:p>
        </p:txBody>
      </p:sp>
      <p:sp>
        <p:nvSpPr>
          <p:cNvPr id="45060" name="Rectangle 12"/>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10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10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10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10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10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900"/>
              <a:t>1</a:t>
            </a:r>
            <a:r>
              <a:rPr lang="en-US" altLang="ar-SA" sz="900">
                <a:cs typeface="Arial" panose="020B0604020202020204" pitchFamily="34" charset="0"/>
              </a:rPr>
              <a:t>–</a:t>
            </a:r>
            <a:fld id="{B2D8CFA9-206A-468F-ABA2-29A2F497AB88}" type="slidenum">
              <a:rPr lang="en-US" altLang="ar-SA" sz="900"/>
              <a:pPr eaLnBrk="1" hangingPunct="1"/>
              <a:t>3</a:t>
            </a:fld>
            <a:endParaRPr lang="en-US" altLang="ar-SA" sz="900"/>
          </a:p>
        </p:txBody>
      </p:sp>
      <p:sp>
        <p:nvSpPr>
          <p:cNvPr id="45061" name="Rectangle 2"/>
          <p:cNvSpPr>
            <a:spLocks noGrp="1" noRot="1" noChangeAspect="1" noChangeArrowheads="1" noTextEdit="1"/>
          </p:cNvSpPr>
          <p:nvPr>
            <p:ph type="sldImg"/>
          </p:nvPr>
        </p:nvSpPr>
        <p:spPr>
          <a:ln/>
        </p:spPr>
      </p:sp>
      <p:sp>
        <p:nvSpPr>
          <p:cNvPr id="4506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ar-SA" dirty="0" smtClean="0">
              <a:latin typeface="Arial" panose="020B0604020202020204" pitchFamily="34" charset="0"/>
            </a:endParaRPr>
          </a:p>
        </p:txBody>
      </p:sp>
    </p:spTree>
    <p:extLst>
      <p:ext uri="{BB962C8B-B14F-4D97-AF65-F5344CB8AC3E}">
        <p14:creationId xmlns:p14="http://schemas.microsoft.com/office/powerpoint/2010/main" val="26851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FD701B6-8422-424E-926F-D5AEFB6AA2F2}" type="slidenum">
              <a:rPr lang="en-US" altLang="ar-SA">
                <a:latin typeface="Times New Roman" panose="02020603050405020304" pitchFamily="18" charset="0"/>
              </a:rPr>
              <a:pPr algn="r"/>
              <a:t>4</a:t>
            </a:fld>
            <a:endParaRPr lang="en-US" altLang="ar-SA">
              <a:latin typeface="Times New Roman" panose="02020603050405020304" pitchFamily="18" charset="0"/>
            </a:endParaRPr>
          </a:p>
        </p:txBody>
      </p:sp>
      <p:sp>
        <p:nvSpPr>
          <p:cNvPr id="35843" name="Rectangle 2"/>
          <p:cNvSpPr>
            <a:spLocks noGrp="1" noRot="1" noChangeAspect="1" noChangeArrowheads="1" noTextEdit="1"/>
          </p:cNvSpPr>
          <p:nvPr>
            <p:ph type="sldImg"/>
          </p:nvPr>
        </p:nvSpPr>
        <p:spPr>
          <a:ln/>
        </p:spPr>
      </p:sp>
      <p:sp>
        <p:nvSpPr>
          <p:cNvPr id="358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2256109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055B307-BB01-4A9F-B74D-47AF9A48ECAE}" type="slidenum">
              <a:rPr lang="en-US" altLang="ar-SA"/>
              <a:pPr/>
              <a:t>6</a:t>
            </a:fld>
            <a:endParaRPr lang="en-US" altLang="ar-SA"/>
          </a:p>
        </p:txBody>
      </p:sp>
      <p:sp>
        <p:nvSpPr>
          <p:cNvPr id="26626" name="Rectangle 2"/>
          <p:cNvSpPr>
            <a:spLocks noGrp="1" noRot="1" noChangeAspect="1" noChangeArrowheads="1" noTextEdit="1"/>
          </p:cNvSpPr>
          <p:nvPr>
            <p:ph type="sldImg"/>
          </p:nvPr>
        </p:nvSpPr>
        <p:spPr>
          <a:ln/>
        </p:spPr>
      </p:sp>
      <p:sp>
        <p:nvSpPr>
          <p:cNvPr id="26627" name="Rectangle 3"/>
          <p:cNvSpPr>
            <a:spLocks noGrp="1" noChangeArrowheads="1"/>
          </p:cNvSpPr>
          <p:nvPr>
            <p:ph type="body" idx="1"/>
          </p:nvPr>
        </p:nvSpPr>
        <p:spPr/>
        <p:txBody>
          <a:bodyPr/>
          <a:lstStyle/>
          <a:p>
            <a:endParaRPr lang="ar-SA" altLang="ar-SA"/>
          </a:p>
        </p:txBody>
      </p:sp>
    </p:spTree>
    <p:extLst>
      <p:ext uri="{BB962C8B-B14F-4D97-AF65-F5344CB8AC3E}">
        <p14:creationId xmlns:p14="http://schemas.microsoft.com/office/powerpoint/2010/main" val="9454497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57D4F71-970B-42D1-B666-4C5580CA3CF1}" type="slidenum">
              <a:rPr lang="en-US" altLang="ar-SA"/>
              <a:pPr/>
              <a:t>7</a:t>
            </a:fld>
            <a:endParaRPr lang="en-US" altLang="ar-SA"/>
          </a:p>
        </p:txBody>
      </p:sp>
      <p:sp>
        <p:nvSpPr>
          <p:cNvPr id="2867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2867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625900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2142AE1A-F061-4E40-849D-11E8105326ED}" type="slidenum">
              <a:rPr lang="en-US" altLang="ar-SA">
                <a:latin typeface="Times New Roman" panose="02020603050405020304" pitchFamily="18" charset="0"/>
              </a:rPr>
              <a:pPr algn="r"/>
              <a:t>9</a:t>
            </a:fld>
            <a:endParaRPr lang="en-US" altLang="ar-SA">
              <a:latin typeface="Times New Roman" panose="02020603050405020304" pitchFamily="18" charset="0"/>
            </a:endParaRPr>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13549424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ctr">
              <a:defRPr>
                <a:solidFill>
                  <a:schemeClr val="tx1"/>
                </a:solidFill>
                <a:latin typeface="Arial" panose="020B0604020202020204" pitchFamily="34" charset="0"/>
              </a:defRPr>
            </a:lvl1pPr>
            <a:lvl2pPr marL="742950" indent="-285750" algn="ctr">
              <a:defRPr>
                <a:solidFill>
                  <a:schemeClr val="tx1"/>
                </a:solidFill>
                <a:latin typeface="Arial" panose="020B0604020202020204" pitchFamily="34" charset="0"/>
              </a:defRPr>
            </a:lvl2pPr>
            <a:lvl3pPr marL="1143000" indent="-228600" algn="ctr">
              <a:defRPr>
                <a:solidFill>
                  <a:schemeClr val="tx1"/>
                </a:solidFill>
                <a:latin typeface="Arial" panose="020B0604020202020204" pitchFamily="34" charset="0"/>
              </a:defRPr>
            </a:lvl3pPr>
            <a:lvl4pPr marL="1600200" indent="-228600" algn="ctr">
              <a:defRPr>
                <a:solidFill>
                  <a:schemeClr val="tx1"/>
                </a:solidFill>
                <a:latin typeface="Arial" panose="020B0604020202020204" pitchFamily="34" charset="0"/>
              </a:defRPr>
            </a:lvl4pPr>
            <a:lvl5pPr marL="2057400" indent="-228600" algn="ctr">
              <a:defRPr>
                <a:solidFill>
                  <a:schemeClr val="tx1"/>
                </a:solidFill>
                <a:latin typeface="Arial" panose="020B0604020202020204" pitchFamily="34" charset="0"/>
              </a:defRPr>
            </a:lvl5pPr>
            <a:lvl6pPr marL="2514600" indent="-228600" algn="ctr" eaLnBrk="0" fontAlgn="base" hangingPunct="0">
              <a:spcBef>
                <a:spcPct val="0"/>
              </a:spcBef>
              <a:spcAft>
                <a:spcPct val="0"/>
              </a:spcAft>
              <a:defRPr>
                <a:solidFill>
                  <a:schemeClr val="tx1"/>
                </a:solidFill>
                <a:latin typeface="Arial" panose="020B0604020202020204" pitchFamily="34" charset="0"/>
              </a:defRPr>
            </a:lvl6pPr>
            <a:lvl7pPr marL="2971800" indent="-228600" algn="ctr" eaLnBrk="0" fontAlgn="base" hangingPunct="0">
              <a:spcBef>
                <a:spcPct val="0"/>
              </a:spcBef>
              <a:spcAft>
                <a:spcPct val="0"/>
              </a:spcAft>
              <a:defRPr>
                <a:solidFill>
                  <a:schemeClr val="tx1"/>
                </a:solidFill>
                <a:latin typeface="Arial" panose="020B0604020202020204" pitchFamily="34" charset="0"/>
              </a:defRPr>
            </a:lvl7pPr>
            <a:lvl8pPr marL="3429000" indent="-228600" algn="ctr" eaLnBrk="0" fontAlgn="base" hangingPunct="0">
              <a:spcBef>
                <a:spcPct val="0"/>
              </a:spcBef>
              <a:spcAft>
                <a:spcPct val="0"/>
              </a:spcAft>
              <a:defRPr>
                <a:solidFill>
                  <a:schemeClr val="tx1"/>
                </a:solidFill>
                <a:latin typeface="Arial" panose="020B0604020202020204" pitchFamily="34" charset="0"/>
              </a:defRPr>
            </a:lvl8pPr>
            <a:lvl9pPr marL="3886200" indent="-228600" algn="ctr" eaLnBrk="0" fontAlgn="base" hangingPunct="0">
              <a:spcBef>
                <a:spcPct val="0"/>
              </a:spcBef>
              <a:spcAft>
                <a:spcPct val="0"/>
              </a:spcAft>
              <a:defRPr>
                <a:solidFill>
                  <a:schemeClr val="tx1"/>
                </a:solidFill>
                <a:latin typeface="Arial" panose="020B0604020202020204" pitchFamily="34" charset="0"/>
              </a:defRPr>
            </a:lvl9pPr>
          </a:lstStyle>
          <a:p>
            <a:pPr algn="r"/>
            <a:fld id="{320C5A27-BCE2-4A0E-ADBC-7766CB3F218A}" type="slidenum">
              <a:rPr lang="en-US" altLang="ar-SA">
                <a:latin typeface="Times New Roman" panose="02020603050405020304" pitchFamily="18" charset="0"/>
              </a:rPr>
              <a:pPr algn="r"/>
              <a:t>10</a:t>
            </a:fld>
            <a:endParaRPr lang="en-US" altLang="ar-SA">
              <a:latin typeface="Times New Roman" panose="02020603050405020304" pitchFamily="18" charset="0"/>
            </a:endParaRPr>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ar-SA" noProof="1" smtClean="0">
              <a:latin typeface="Arial" panose="020B0604020202020204" pitchFamily="34" charset="0"/>
            </a:endParaRPr>
          </a:p>
        </p:txBody>
      </p:sp>
    </p:spTree>
    <p:extLst>
      <p:ext uri="{BB962C8B-B14F-4D97-AF65-F5344CB8AC3E}">
        <p14:creationId xmlns:p14="http://schemas.microsoft.com/office/powerpoint/2010/main" val="7361995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4255A3-1623-40BD-87EC-E52A0F0088FA}" type="slidenum">
              <a:rPr lang="en-US" altLang="ar-SA"/>
              <a:pPr eaLnBrk="1" hangingPunct="1"/>
              <a:t>11</a:t>
            </a:fld>
            <a:endParaRPr lang="en-US" altLang="ar-SA"/>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1746944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DA09436-EDDB-43DD-B52C-5FC3EACC5FEC}" type="slidenum">
              <a:rPr lang="en-US" altLang="ar-SA"/>
              <a:pPr eaLnBrk="1" hangingPunct="1"/>
              <a:t>12</a:t>
            </a:fld>
            <a:endParaRPr lang="en-US" altLang="ar-SA"/>
          </a:p>
        </p:txBody>
      </p:sp>
      <p:sp>
        <p:nvSpPr>
          <p:cNvPr id="74755" name="Rectangle 2"/>
          <p:cNvSpPr>
            <a:spLocks noGrp="1" noRot="1" noChangeAspect="1" noChangeArrowheads="1" noTextEdit="1"/>
          </p:cNvSpPr>
          <p:nvPr>
            <p:ph type="sldImg"/>
          </p:nvPr>
        </p:nvSpPr>
        <p:spPr>
          <a:ln/>
        </p:spPr>
      </p:sp>
      <p:sp>
        <p:nvSpPr>
          <p:cNvPr id="7475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016181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86645B26-B352-4653-B1C5-E1604056A5E2}" type="slidenum">
              <a:rPr lang="en-US" altLang="ar-SA"/>
              <a:pPr eaLnBrk="1" hangingPunct="1"/>
              <a:t>13</a:t>
            </a:fld>
            <a:endParaRPr lang="en-US" altLang="ar-SA"/>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5562371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157E09BB-D803-47C6-9ED2-EDF01E1D2206}" type="slidenum">
              <a:rPr lang="en-US" altLang="ar-SA"/>
              <a:pPr eaLnBrk="1" hangingPunct="1"/>
              <a:t>14</a:t>
            </a:fld>
            <a:endParaRPr lang="en-US" altLang="ar-SA"/>
          </a:p>
        </p:txBody>
      </p:sp>
      <p:sp>
        <p:nvSpPr>
          <p:cNvPr id="76803" name="Rectangle 2"/>
          <p:cNvSpPr>
            <a:spLocks noGrp="1" noRot="1" noChangeAspect="1" noChangeArrowheads="1" noTextEdit="1"/>
          </p:cNvSpPr>
          <p:nvPr>
            <p:ph type="sldImg"/>
          </p:nvPr>
        </p:nvSpPr>
        <p:spPr>
          <a:ln/>
        </p:spPr>
      </p:sp>
      <p:sp>
        <p:nvSpPr>
          <p:cNvPr id="7680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0087495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749EF24-A50B-4F41-9BFD-3A3528161CAD}" type="slidenum">
              <a:rPr lang="en-US" altLang="ar-SA"/>
              <a:pPr/>
              <a:t>17</a:t>
            </a:fld>
            <a:endParaRPr lang="en-US" altLang="ar-SA"/>
          </a:p>
        </p:txBody>
      </p:sp>
      <p:sp>
        <p:nvSpPr>
          <p:cNvPr id="38914"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38915"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184370016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2A183F-127C-4778-AAA6-197D8BB8C4C6}" type="slidenum">
              <a:rPr lang="en-US" altLang="ar-SA"/>
              <a:pPr/>
              <a:t>18</a:t>
            </a:fld>
            <a:endParaRPr lang="en-US" altLang="ar-SA"/>
          </a:p>
        </p:txBody>
      </p:sp>
      <p:sp>
        <p:nvSpPr>
          <p:cNvPr id="40962"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0963"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3279006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EE82810-C3D2-4725-8FDF-D6EDECD96C53}" type="slidenum">
              <a:rPr lang="en-US" altLang="ar-SA"/>
              <a:pPr/>
              <a:t>19</a:t>
            </a:fld>
            <a:endParaRPr lang="en-US" altLang="ar-SA"/>
          </a:p>
        </p:txBody>
      </p:sp>
      <p:sp>
        <p:nvSpPr>
          <p:cNvPr id="43010"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3011"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84896484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E1817D6-B336-4A9C-A1E9-67F19F99E741}" type="slidenum">
              <a:rPr lang="en-US" altLang="ar-SA"/>
              <a:pPr/>
              <a:t>20</a:t>
            </a:fld>
            <a:endParaRPr lang="en-US" altLang="ar-SA"/>
          </a:p>
        </p:txBody>
      </p:sp>
      <p:sp>
        <p:nvSpPr>
          <p:cNvPr id="45058" name="Rectangle 2"/>
          <p:cNvSpPr>
            <a:spLocks noGrp="1" noRot="1" noChangeAspect="1" noChangeArrowheads="1" noTextEdit="1"/>
          </p:cNvSpPr>
          <p:nvPr>
            <p:ph type="sldImg"/>
          </p:nvPr>
        </p:nvSpPr>
        <p:spPr>
          <a:ln w="12700" cap="flat">
            <a:solidFill>
              <a:schemeClr val="tx1"/>
            </a:solidFill>
          </a:ln>
          <a:extLst>
            <a:ext uri="{909E8E84-426E-40DD-AFC4-6F175D3DCCD1}">
              <a14:hiddenFill xmlns:a14="http://schemas.microsoft.com/office/drawing/2010/main">
                <a:noFill/>
              </a14:hiddenFill>
            </a:ext>
          </a:extLst>
        </p:spPr>
      </p:sp>
      <p:sp>
        <p:nvSpPr>
          <p:cNvPr id="45059" name="Rectangle 3"/>
          <p:cNvSpPr>
            <a:spLocks noGrp="1" noChangeArrowheads="1"/>
          </p:cNvSpPr>
          <p:nvPr>
            <p:ph type="body" idx="1"/>
          </p:nvPr>
        </p:nvSpPr>
        <p:spPr>
          <a:ln/>
          <a:extLs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endParaRPr lang="ar-SA" altLang="ar-SA"/>
          </a:p>
        </p:txBody>
      </p:sp>
    </p:spTree>
    <p:extLst>
      <p:ext uri="{BB962C8B-B14F-4D97-AF65-F5344CB8AC3E}">
        <p14:creationId xmlns:p14="http://schemas.microsoft.com/office/powerpoint/2010/main" val="22385807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C112F06-B3E6-431F-92D0-498D6F645881}" type="slidenum">
              <a:rPr lang="en-US" altLang="ar-SA"/>
              <a:pPr eaLnBrk="1" hangingPunct="1"/>
              <a:t>21</a:t>
            </a:fld>
            <a:endParaRPr lang="en-US" altLang="ar-SA"/>
          </a:p>
        </p:txBody>
      </p:sp>
      <p:sp>
        <p:nvSpPr>
          <p:cNvPr id="78851" name="Rectangle 2"/>
          <p:cNvSpPr>
            <a:spLocks noGrp="1" noRot="1" noChangeAspect="1" noChangeArrowheads="1" noTextEdit="1"/>
          </p:cNvSpPr>
          <p:nvPr>
            <p:ph type="sldImg"/>
          </p:nvPr>
        </p:nvSpPr>
        <p:spPr>
          <a:ln/>
        </p:spPr>
      </p:sp>
      <p:sp>
        <p:nvSpPr>
          <p:cNvPr id="7885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0032079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E12EE2E6-88D1-4B17-9379-53EF88140A6E}" type="slidenum">
              <a:rPr lang="en-US" altLang="ar-SA"/>
              <a:pPr eaLnBrk="1" hangingPunct="1"/>
              <a:t>22</a:t>
            </a:fld>
            <a:endParaRPr lang="en-US" altLang="ar-SA"/>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067170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C0978CFF-7DAF-4E4B-9F7B-A3FCB254F7E8}" type="slidenum">
              <a:rPr lang="en-US" altLang="ar-SA"/>
              <a:pPr eaLnBrk="1" hangingPunct="1"/>
              <a:t>23</a:t>
            </a:fld>
            <a:endParaRPr lang="en-US" altLang="ar-SA"/>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2946546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5BF3E314-AD12-4FB9-AFD6-60C0F14D59A0}" type="slidenum">
              <a:rPr lang="en-US" altLang="ar-SA"/>
              <a:pPr eaLnBrk="1" hangingPunct="1"/>
              <a:t>24</a:t>
            </a:fld>
            <a:endParaRPr lang="en-US" altLang="ar-SA"/>
          </a:p>
        </p:txBody>
      </p:sp>
      <p:sp>
        <p:nvSpPr>
          <p:cNvPr id="82947" name="Rectangle 2"/>
          <p:cNvSpPr>
            <a:spLocks noGrp="1" noRot="1" noChangeAspect="1" noChangeArrowheads="1" noTextEdit="1"/>
          </p:cNvSpPr>
          <p:nvPr>
            <p:ph type="sldImg"/>
          </p:nvPr>
        </p:nvSpPr>
        <p:spPr>
          <a:ln/>
        </p:spPr>
      </p:sp>
      <p:sp>
        <p:nvSpPr>
          <p:cNvPr id="829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9614700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52F1ED7-1057-442B-B564-061B4034BAA0}" type="slidenum">
              <a:rPr lang="en-US" altLang="ar-SA"/>
              <a:pPr eaLnBrk="1" hangingPunct="1"/>
              <a:t>25</a:t>
            </a:fld>
            <a:endParaRPr lang="en-US" altLang="ar-SA"/>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78229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2CE4F802-A6A2-4979-82B2-F281A6826C3B}" type="slidenum">
              <a:rPr lang="en-US" altLang="ar-SA"/>
              <a:pPr eaLnBrk="1" hangingPunct="1"/>
              <a:t>26</a:t>
            </a:fld>
            <a:endParaRPr lang="en-US" altLang="ar-SA"/>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419160025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0F1ACA8B-E85F-40FB-AF4D-EF15A3766D31}" type="slidenum">
              <a:rPr lang="en-US" altLang="ar-SA"/>
              <a:pPr eaLnBrk="1" hangingPunct="1"/>
              <a:t>27</a:t>
            </a:fld>
            <a:endParaRPr lang="en-US" altLang="ar-SA"/>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1275891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D6881083-5496-4378-8E8B-CAD84D80CEA5}" type="slidenum">
              <a:rPr lang="en-US" altLang="ar-SA"/>
              <a:pPr eaLnBrk="1" hangingPunct="1"/>
              <a:t>28</a:t>
            </a:fld>
            <a:endParaRPr lang="en-US" altLang="ar-SA"/>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5377184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79A538B6-2E61-4E06-A248-7E66D44F1689}" type="slidenum">
              <a:rPr lang="en-US" altLang="ar-SA"/>
              <a:pPr eaLnBrk="1" hangingPunct="1"/>
              <a:t>29</a:t>
            </a:fld>
            <a:endParaRPr lang="en-US" altLang="ar-SA"/>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753189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AFAA4A78-A692-4448-AA75-A7C70E21EB44}" type="slidenum">
              <a:rPr lang="en-US" altLang="ar-SA"/>
              <a:pPr eaLnBrk="1" hangingPunct="1"/>
              <a:t>30</a:t>
            </a:fld>
            <a:endParaRPr lang="en-US" altLang="ar-SA"/>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3880351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fld id="{437C16A4-02BE-4531-B57D-A88D4FC6AFAD}" type="slidenum">
              <a:rPr lang="en-US" altLang="ar-SA"/>
              <a:pPr eaLnBrk="1" hangingPunct="1"/>
              <a:t>31</a:t>
            </a:fld>
            <a:endParaRPr lang="en-US" altLang="ar-SA"/>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id-ID" altLang="ar-SA" smtClean="0">
              <a:latin typeface="Arial" panose="020B0604020202020204" pitchFamily="34" charset="0"/>
            </a:endParaRPr>
          </a:p>
        </p:txBody>
      </p:sp>
    </p:spTree>
    <p:extLst>
      <p:ext uri="{BB962C8B-B14F-4D97-AF65-F5344CB8AC3E}">
        <p14:creationId xmlns:p14="http://schemas.microsoft.com/office/powerpoint/2010/main" val="15756077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ar-S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5/4/1444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38466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5/4/1444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1170799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ar-S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7F69F10-9814-4343-9F92-EFCBCBDCA4A2}" type="datetimeFigureOut">
              <a:rPr lang="ar-SA" smtClean="0"/>
              <a:t>5/4/1444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079402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Date Placeholder 4"/>
          <p:cNvSpPr>
            <a:spLocks noGrp="1"/>
          </p:cNvSpPr>
          <p:nvPr>
            <p:ph type="dt" sz="half" idx="10"/>
          </p:nvPr>
        </p:nvSpPr>
        <p:spPr/>
        <p:txBody>
          <a:bodyPr/>
          <a:lstStyle/>
          <a:p>
            <a:fld id="{97F69F10-9814-4343-9F92-EFCBCBDCA4A2}" type="datetimeFigureOut">
              <a:rPr lang="ar-SA" smtClean="0"/>
              <a:t>5/4/1444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853603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ar-S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7" name="Date Placeholder 6"/>
          <p:cNvSpPr>
            <a:spLocks noGrp="1"/>
          </p:cNvSpPr>
          <p:nvPr>
            <p:ph type="dt" sz="half" idx="10"/>
          </p:nvPr>
        </p:nvSpPr>
        <p:spPr/>
        <p:txBody>
          <a:bodyPr/>
          <a:lstStyle/>
          <a:p>
            <a:fld id="{97F69F10-9814-4343-9F92-EFCBCBDCA4A2}" type="datetimeFigureOut">
              <a:rPr lang="ar-SA" smtClean="0"/>
              <a:t>5/4/1444</a:t>
            </a:fld>
            <a:endParaRPr lang="ar-SA"/>
          </a:p>
        </p:txBody>
      </p:sp>
      <p:sp>
        <p:nvSpPr>
          <p:cNvPr id="8" name="Footer Placeholder 7"/>
          <p:cNvSpPr>
            <a:spLocks noGrp="1"/>
          </p:cNvSpPr>
          <p:nvPr>
            <p:ph type="ftr" sz="quarter" idx="11"/>
          </p:nvPr>
        </p:nvSpPr>
        <p:spPr/>
        <p:txBody>
          <a:bodyPr/>
          <a:lstStyle/>
          <a:p>
            <a:endParaRPr lang="ar-SA"/>
          </a:p>
        </p:txBody>
      </p:sp>
      <p:sp>
        <p:nvSpPr>
          <p:cNvPr id="9" name="Slide Number Placeholder 8"/>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4528078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Date Placeholder 2"/>
          <p:cNvSpPr>
            <a:spLocks noGrp="1"/>
          </p:cNvSpPr>
          <p:nvPr>
            <p:ph type="dt" sz="half" idx="10"/>
          </p:nvPr>
        </p:nvSpPr>
        <p:spPr/>
        <p:txBody>
          <a:bodyPr/>
          <a:lstStyle/>
          <a:p>
            <a:fld id="{97F69F10-9814-4343-9F92-EFCBCBDCA4A2}" type="datetimeFigureOut">
              <a:rPr lang="ar-SA" smtClean="0"/>
              <a:t>5/4/1444</a:t>
            </a:fld>
            <a:endParaRPr lang="ar-SA"/>
          </a:p>
        </p:txBody>
      </p:sp>
      <p:sp>
        <p:nvSpPr>
          <p:cNvPr id="4" name="Footer Placeholder 3"/>
          <p:cNvSpPr>
            <a:spLocks noGrp="1"/>
          </p:cNvSpPr>
          <p:nvPr>
            <p:ph type="ftr" sz="quarter" idx="11"/>
          </p:nvPr>
        </p:nvSpPr>
        <p:spPr/>
        <p:txBody>
          <a:bodyPr/>
          <a:lstStyle/>
          <a:p>
            <a:endParaRPr lang="ar-SA"/>
          </a:p>
        </p:txBody>
      </p:sp>
      <p:sp>
        <p:nvSpPr>
          <p:cNvPr id="5" name="Slide Number Placeholder 4"/>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74551538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7F69F10-9814-4343-9F92-EFCBCBDCA4A2}" type="datetimeFigureOut">
              <a:rPr lang="ar-SA" smtClean="0"/>
              <a:t>5/4/1444</a:t>
            </a:fld>
            <a:endParaRPr lang="ar-SA"/>
          </a:p>
        </p:txBody>
      </p:sp>
      <p:sp>
        <p:nvSpPr>
          <p:cNvPr id="3" name="Footer Placeholder 2"/>
          <p:cNvSpPr>
            <a:spLocks noGrp="1"/>
          </p:cNvSpPr>
          <p:nvPr>
            <p:ph type="ftr" sz="quarter" idx="11"/>
          </p:nvPr>
        </p:nvSpPr>
        <p:spPr/>
        <p:txBody>
          <a:bodyPr/>
          <a:lstStyle/>
          <a:p>
            <a:endParaRPr lang="ar-SA"/>
          </a:p>
        </p:txBody>
      </p:sp>
      <p:sp>
        <p:nvSpPr>
          <p:cNvPr id="4" name="Slide Number Placeholder 3"/>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2710601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5/4/1444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6970908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ar-S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7F69F10-9814-4343-9F92-EFCBCBDCA4A2}" type="datetimeFigureOut">
              <a:rPr lang="ar-SA" smtClean="0"/>
              <a:t>5/4/1444</a:t>
            </a:fld>
            <a:endParaRPr lang="ar-SA"/>
          </a:p>
        </p:txBody>
      </p:sp>
      <p:sp>
        <p:nvSpPr>
          <p:cNvPr id="6" name="Footer Placeholder 5"/>
          <p:cNvSpPr>
            <a:spLocks noGrp="1"/>
          </p:cNvSpPr>
          <p:nvPr>
            <p:ph type="ftr" sz="quarter" idx="11"/>
          </p:nvPr>
        </p:nvSpPr>
        <p:spPr/>
        <p:txBody>
          <a:bodyPr/>
          <a:lstStyle/>
          <a:p>
            <a:endParaRPr lang="ar-SA"/>
          </a:p>
        </p:txBody>
      </p:sp>
      <p:sp>
        <p:nvSpPr>
          <p:cNvPr id="7" name="Slide Number Placeholder 6"/>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22582398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ar-SA"/>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5/4/1444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176402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ar-S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10"/>
          </p:nvPr>
        </p:nvSpPr>
        <p:spPr/>
        <p:txBody>
          <a:bodyPr/>
          <a:lstStyle/>
          <a:p>
            <a:fld id="{97F69F10-9814-4343-9F92-EFCBCBDCA4A2}" type="datetimeFigureOut">
              <a:rPr lang="ar-SA" smtClean="0"/>
              <a:t>5/4/1444</a:t>
            </a:fld>
            <a:endParaRPr lang="ar-SA"/>
          </a:p>
        </p:txBody>
      </p:sp>
      <p:sp>
        <p:nvSpPr>
          <p:cNvPr id="5" name="Footer Placeholder 4"/>
          <p:cNvSpPr>
            <a:spLocks noGrp="1"/>
          </p:cNvSpPr>
          <p:nvPr>
            <p:ph type="ftr" sz="quarter" idx="11"/>
          </p:nvPr>
        </p:nvSpPr>
        <p:spPr/>
        <p:txBody>
          <a:bodyPr/>
          <a:lstStyle/>
          <a:p>
            <a:endParaRPr lang="ar-SA"/>
          </a:p>
        </p:txBody>
      </p:sp>
      <p:sp>
        <p:nvSpPr>
          <p:cNvPr id="6" name="Slide Number Placeholder 5"/>
          <p:cNvSpPr>
            <a:spLocks noGrp="1"/>
          </p:cNvSpPr>
          <p:nvPr>
            <p:ph type="sldNum" sz="quarter" idx="12"/>
          </p:nvPr>
        </p:nvSpPr>
        <p:spPr/>
        <p:txBody>
          <a:bodyPr/>
          <a:lstStyle/>
          <a:p>
            <a:fld id="{A5F1F216-2D96-490E-916C-7ECD80FA65F3}" type="slidenum">
              <a:rPr lang="ar-SA" smtClean="0"/>
              <a:t>‹#›</a:t>
            </a:fld>
            <a:endParaRPr lang="ar-SA"/>
          </a:p>
        </p:txBody>
      </p:sp>
    </p:spTree>
    <p:extLst>
      <p:ext uri="{BB962C8B-B14F-4D97-AF65-F5344CB8AC3E}">
        <p14:creationId xmlns:p14="http://schemas.microsoft.com/office/powerpoint/2010/main" val="337783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Title, Clip Art and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ClipArt Placeholder 2"/>
          <p:cNvSpPr>
            <a:spLocks noGrp="1"/>
          </p:cNvSpPr>
          <p:nvPr>
            <p:ph type="clipArt" sz="half" idx="1"/>
          </p:nvPr>
        </p:nvSpPr>
        <p:spPr>
          <a:xfrm>
            <a:off x="609600" y="1600201"/>
            <a:ext cx="5384800" cy="4525963"/>
          </a:xfrm>
        </p:spPr>
        <p:txBody>
          <a:bodyPr/>
          <a:lstStyle/>
          <a:p>
            <a:pPr lvl="0"/>
            <a:endParaRPr lang="id-ID" noProof="0" smtClean="0"/>
          </a:p>
        </p:txBody>
      </p:sp>
      <p:sp>
        <p:nvSpPr>
          <p:cNvPr id="4" name="Text Placeholder 3"/>
          <p:cNvSpPr>
            <a:spLocks noGrp="1"/>
          </p:cNvSpPr>
          <p:nvPr>
            <p:ph type="body" sz="half" idx="2"/>
          </p:nvPr>
        </p:nvSpPr>
        <p:spPr>
          <a:xfrm>
            <a:off x="6197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E9580BC7-D0A8-47C4-99FE-F22475AACA3B}" type="slidenum">
              <a:rPr lang="en-US" altLang="ar-SA"/>
              <a:pPr/>
              <a:t>‹#›</a:t>
            </a:fld>
            <a:endParaRPr lang="en-US" altLang="ar-SA"/>
          </a:p>
        </p:txBody>
      </p:sp>
    </p:spTree>
    <p:extLst>
      <p:ext uri="{BB962C8B-B14F-4D97-AF65-F5344CB8AC3E}">
        <p14:creationId xmlns:p14="http://schemas.microsoft.com/office/powerpoint/2010/main" val="19316663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smtClean="0"/>
              <a:t>Click to edit Master title style</a:t>
            </a:r>
            <a:endParaRPr lang="id-ID"/>
          </a:p>
        </p:txBody>
      </p:sp>
      <p:sp>
        <p:nvSpPr>
          <p:cNvPr id="3" name="Text Placeholder 2"/>
          <p:cNvSpPr>
            <a:spLocks noGrp="1"/>
          </p:cNvSpPr>
          <p:nvPr>
            <p:ph type="body" sz="half" idx="1"/>
          </p:nvPr>
        </p:nvSpPr>
        <p:spPr>
          <a:xfrm>
            <a:off x="609600" y="1600201"/>
            <a:ext cx="53848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4" name="ClipArt Placeholder 3"/>
          <p:cNvSpPr>
            <a:spLocks noGrp="1"/>
          </p:cNvSpPr>
          <p:nvPr>
            <p:ph type="clipArt" sz="half" idx="2"/>
          </p:nvPr>
        </p:nvSpPr>
        <p:spPr>
          <a:xfrm>
            <a:off x="6197600" y="1600201"/>
            <a:ext cx="5384800" cy="4525963"/>
          </a:xfrm>
        </p:spPr>
        <p:txBody>
          <a:bodyPr/>
          <a:lstStyle/>
          <a:p>
            <a:pPr lvl="0"/>
            <a:endParaRPr lang="id-ID" noProof="0" smtClean="0"/>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t>© 2008 by Prentice Hall </a:t>
            </a:r>
          </a:p>
        </p:txBody>
      </p:sp>
      <p:sp>
        <p:nvSpPr>
          <p:cNvPr id="7" name="Rectangle 6"/>
          <p:cNvSpPr>
            <a:spLocks noGrp="1" noChangeArrowheads="1"/>
          </p:cNvSpPr>
          <p:nvPr>
            <p:ph type="sldNum" sz="quarter" idx="12"/>
          </p:nvPr>
        </p:nvSpPr>
        <p:spPr>
          <a:ln/>
        </p:spPr>
        <p:txBody>
          <a:bodyPr/>
          <a:lstStyle>
            <a:lvl1pPr>
              <a:defRPr/>
            </a:lvl1pPr>
          </a:lstStyle>
          <a:p>
            <a:r>
              <a:rPr lang="en-US" altLang="ar-SA"/>
              <a:t>1-</a:t>
            </a:r>
            <a:fld id="{15F34837-6C67-4A85-91EF-D3C8918B0198}" type="slidenum">
              <a:rPr lang="en-US" altLang="ar-SA"/>
              <a:pPr/>
              <a:t>‹#›</a:t>
            </a:fld>
            <a:endParaRPr lang="en-US" altLang="ar-SA"/>
          </a:p>
        </p:txBody>
      </p:sp>
    </p:spTree>
    <p:extLst>
      <p:ext uri="{BB962C8B-B14F-4D97-AF65-F5344CB8AC3E}">
        <p14:creationId xmlns:p14="http://schemas.microsoft.com/office/powerpoint/2010/main" val="2255970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9101637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ar-S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F69F10-9814-4343-9F92-EFCBCBDCA4A2}" type="datetimeFigureOut">
              <a:rPr lang="ar-SA" smtClean="0"/>
              <a:t>5/4/1444</a:t>
            </a:fld>
            <a:endParaRPr lang="ar-S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F1F216-2D96-490E-916C-7ECD80FA65F3}" type="slidenum">
              <a:rPr lang="ar-SA" smtClean="0"/>
              <a:t>‹#›</a:t>
            </a:fld>
            <a:endParaRPr lang="ar-SA"/>
          </a:p>
        </p:txBody>
      </p:sp>
    </p:spTree>
    <p:extLst>
      <p:ext uri="{BB962C8B-B14F-4D97-AF65-F5344CB8AC3E}">
        <p14:creationId xmlns:p14="http://schemas.microsoft.com/office/powerpoint/2010/main" val="110238974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hemeOverride" Target="../theme/themeOverride1.xml"/><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2.xml"/><Relationship Id="rId1" Type="http://schemas.openxmlformats.org/officeDocument/2006/relationships/vmlDrawing" Target="../drawings/vmlDrawing1.vml"/><Relationship Id="rId6" Type="http://schemas.openxmlformats.org/officeDocument/2006/relationships/image" Target="../media/image16.png"/><Relationship Id="rId5" Type="http://schemas.openxmlformats.org/officeDocument/2006/relationships/image" Target="../media/image21.wmf"/><Relationship Id="rId4"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2.xml"/><Relationship Id="rId1" Type="http://schemas.openxmlformats.org/officeDocument/2006/relationships/vmlDrawing" Target="../drawings/vmlDrawing2.vml"/><Relationship Id="rId6" Type="http://schemas.openxmlformats.org/officeDocument/2006/relationships/image" Target="../media/image16.png"/><Relationship Id="rId5" Type="http://schemas.openxmlformats.org/officeDocument/2006/relationships/image" Target="../media/image22.w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8600" y="5299407"/>
            <a:ext cx="1699476" cy="1524000"/>
          </a:xfrm>
          <a:prstGeom prst="rect">
            <a:avLst/>
          </a:prstGeom>
          <a:ln>
            <a:solidFill>
              <a:schemeClr val="accent1"/>
            </a:solidFill>
          </a:ln>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3581401" y="2964884"/>
            <a:ext cx="8610600" cy="2140516"/>
          </a:xfrm>
          <a:prstGeom prst="rect">
            <a:avLst/>
          </a:prstGeom>
        </p:spPr>
      </p:pic>
      <p:sp>
        <p:nvSpPr>
          <p:cNvPr id="14" name="TextBox 13"/>
          <p:cNvSpPr txBox="1"/>
          <p:nvPr/>
        </p:nvSpPr>
        <p:spPr>
          <a:xfrm>
            <a:off x="400561" y="293669"/>
            <a:ext cx="4687327" cy="1569660"/>
          </a:xfrm>
          <a:prstGeom prst="rect">
            <a:avLst/>
          </a:prstGeom>
          <a:noFill/>
        </p:spPr>
        <p:txBody>
          <a:bodyPr wrap="square" rtlCol="0">
            <a:spAutoFit/>
          </a:bodyPr>
          <a:lstStyle/>
          <a:p>
            <a:r>
              <a:rPr lang="en-US" sz="3200" b="1" dirty="0">
                <a:solidFill>
                  <a:schemeClr val="bg1">
                    <a:lumMod val="95000"/>
                  </a:schemeClr>
                </a:solidFill>
              </a:rPr>
              <a:t>Principle of Management</a:t>
            </a:r>
          </a:p>
          <a:p>
            <a:r>
              <a:rPr lang="en-US" sz="3200" b="1" dirty="0">
                <a:solidFill>
                  <a:schemeClr val="bg1">
                    <a:lumMod val="95000"/>
                  </a:schemeClr>
                </a:solidFill>
              </a:rPr>
              <a:t>MGM111</a:t>
            </a:r>
          </a:p>
          <a:p>
            <a:r>
              <a:rPr lang="en-US" sz="3200" b="1" dirty="0" smtClean="0">
                <a:solidFill>
                  <a:schemeClr val="bg1">
                    <a:lumMod val="95000"/>
                  </a:schemeClr>
                </a:solidFill>
              </a:rPr>
              <a:t>Dr</a:t>
            </a:r>
            <a:r>
              <a:rPr lang="en-US" sz="3200" b="1" dirty="0">
                <a:solidFill>
                  <a:schemeClr val="bg1">
                    <a:lumMod val="95000"/>
                  </a:schemeClr>
                </a:solidFill>
              </a:rPr>
              <a:t>. Magdy </a:t>
            </a:r>
            <a:r>
              <a:rPr lang="en-US" sz="3200" b="1" dirty="0" smtClean="0">
                <a:solidFill>
                  <a:schemeClr val="bg1">
                    <a:lumMod val="95000"/>
                  </a:schemeClr>
                </a:solidFill>
              </a:rPr>
              <a:t>alhaj</a:t>
            </a:r>
            <a:endParaRPr lang="en-US" sz="3200" b="1" dirty="0">
              <a:solidFill>
                <a:schemeClr val="bg1">
                  <a:lumMod val="95000"/>
                </a:schemeClr>
              </a:solidFill>
            </a:endParaRPr>
          </a:p>
        </p:txBody>
      </p:sp>
      <p:sp>
        <p:nvSpPr>
          <p:cNvPr id="16" name="TextBox 15"/>
          <p:cNvSpPr txBox="1"/>
          <p:nvPr/>
        </p:nvSpPr>
        <p:spPr>
          <a:xfrm>
            <a:off x="4159471" y="3429000"/>
            <a:ext cx="7454460" cy="1107996"/>
          </a:xfrm>
          <a:prstGeom prst="rect">
            <a:avLst/>
          </a:prstGeom>
          <a:noFill/>
        </p:spPr>
        <p:txBody>
          <a:bodyPr wrap="square" rtlCol="0">
            <a:spAutoFit/>
          </a:bodyPr>
          <a:lstStyle/>
          <a:p>
            <a:pPr algn="ctr"/>
            <a:r>
              <a:rPr lang="en-US" altLang="ar-SA" sz="6600" b="1" dirty="0">
                <a:solidFill>
                  <a:schemeClr val="bg1"/>
                </a:solidFill>
                <a:latin typeface="Angsana New" panose="02020603050405020304" pitchFamily="18" charset="-34"/>
                <a:cs typeface="Angsana New" panose="02020603050405020304" pitchFamily="18" charset="-34"/>
              </a:rPr>
              <a:t>Human</a:t>
            </a:r>
            <a:r>
              <a:rPr lang="en-US" altLang="ar-SA" sz="2800" b="1" i="1" dirty="0">
                <a:latin typeface="Calibri" panose="020F0502020204030204" pitchFamily="34" charset="0"/>
              </a:rPr>
              <a:t> </a:t>
            </a:r>
            <a:r>
              <a:rPr lang="en-US" altLang="ar-SA" sz="6600" b="1" dirty="0">
                <a:solidFill>
                  <a:schemeClr val="bg1"/>
                </a:solidFill>
                <a:latin typeface="Angsana New" panose="02020603050405020304" pitchFamily="18" charset="-34"/>
                <a:cs typeface="Angsana New" panose="02020603050405020304" pitchFamily="18" charset="-34"/>
              </a:rPr>
              <a:t>Resource</a:t>
            </a:r>
            <a:r>
              <a:rPr lang="en-US" altLang="ar-SA" sz="2800" b="1" i="1" dirty="0">
                <a:latin typeface="Calibri" panose="020F0502020204030204" pitchFamily="34" charset="0"/>
              </a:rPr>
              <a:t> </a:t>
            </a:r>
            <a:r>
              <a:rPr lang="en-US" altLang="ar-SA" sz="6600" b="1" dirty="0">
                <a:solidFill>
                  <a:schemeClr val="bg1"/>
                </a:solidFill>
                <a:latin typeface="Angsana New" panose="02020603050405020304" pitchFamily="18" charset="-34"/>
                <a:cs typeface="Angsana New" panose="02020603050405020304" pitchFamily="18" charset="-34"/>
              </a:rPr>
              <a:t>Management</a:t>
            </a:r>
            <a:endParaRPr lang="ar-SA" sz="6600" dirty="0"/>
          </a:p>
        </p:txBody>
      </p:sp>
    </p:spTree>
    <p:extLst>
      <p:ext uri="{BB962C8B-B14F-4D97-AF65-F5344CB8AC3E}">
        <p14:creationId xmlns:p14="http://schemas.microsoft.com/office/powerpoint/2010/main" val="42901158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sz="1600" b="1" dirty="0">
                <a:solidFill>
                  <a:schemeClr val="tx1"/>
                </a:solidFill>
              </a:rPr>
              <a:t>1- </a:t>
            </a:r>
            <a:fld id="{0B4905A7-F290-467E-A412-029CB5B621A1}" type="slidenum">
              <a:rPr lang="en-US" altLang="ar-SA" sz="1600" b="1">
                <a:solidFill>
                  <a:schemeClr val="tx1"/>
                </a:solidFill>
              </a:rPr>
              <a:pPr/>
              <a:t>2</a:t>
            </a:fld>
            <a:endParaRPr lang="en-US" altLang="ar-SA" sz="1600" b="1" dirty="0">
              <a:solidFill>
                <a:schemeClr val="tx1"/>
              </a:solidFill>
            </a:endParaRPr>
          </a:p>
        </p:txBody>
      </p:sp>
      <p:sp>
        <p:nvSpPr>
          <p:cNvPr id="5122" name="Rectangle 2"/>
          <p:cNvSpPr>
            <a:spLocks noGrp="1" noChangeArrowheads="1"/>
          </p:cNvSpPr>
          <p:nvPr>
            <p:ph type="title"/>
          </p:nvPr>
        </p:nvSpPr>
        <p:spPr>
          <a:xfrm>
            <a:off x="1137425" y="432032"/>
            <a:ext cx="909939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7200" b="1" i="1" dirty="0">
                <a:latin typeface="Calibri" panose="020F0502020204030204" pitchFamily="34" charset="0"/>
              </a:rPr>
              <a:t>Learning Objectives</a:t>
            </a:r>
          </a:p>
        </p:txBody>
      </p:sp>
      <p:graphicFrame>
        <p:nvGraphicFramePr>
          <p:cNvPr id="2" name="Diagram 1"/>
          <p:cNvGraphicFramePr/>
          <p:nvPr>
            <p:extLst>
              <p:ext uri="{D42A27DB-BD31-4B8C-83A1-F6EECF244321}">
                <p14:modId xmlns:p14="http://schemas.microsoft.com/office/powerpoint/2010/main" val="3341846009"/>
              </p:ext>
            </p:extLst>
          </p:nvPr>
        </p:nvGraphicFramePr>
        <p:xfrm>
          <a:off x="1137425" y="1940312"/>
          <a:ext cx="9099396" cy="442172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123909886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r>
              <a:rPr lang="en-US" altLang="ar-SA" sz="1200" b="1">
                <a:cs typeface="Times New Roman" panose="02020603050405020304" pitchFamily="18" charset="0"/>
              </a:rPr>
              <a:t>1–</a:t>
            </a:r>
            <a:fld id="{6234D54A-EA62-44EF-86C3-A936F1A587D6}" type="slidenum">
              <a:rPr lang="en-US" altLang="ar-SA" sz="1200" b="1">
                <a:cs typeface="Times New Roman" panose="02020603050405020304" pitchFamily="18" charset="0"/>
              </a:rPr>
              <a:pPr eaLnBrk="1" hangingPunct="1"/>
              <a:t>3</a:t>
            </a:fld>
            <a:endParaRPr lang="en-US" altLang="ar-SA" sz="1200" b="1">
              <a:cs typeface="Times New Roman" panose="02020603050405020304" pitchFamily="18" charset="0"/>
            </a:endParaRPr>
          </a:p>
        </p:txBody>
      </p:sp>
      <p:sp>
        <p:nvSpPr>
          <p:cNvPr id="2716674" name="Rectangle 2"/>
          <p:cNvSpPr>
            <a:spLocks noGrp="1" noChangeArrowheads="1"/>
          </p:cNvSpPr>
          <p:nvPr>
            <p:ph type="title"/>
          </p:nvPr>
        </p:nvSpPr>
        <p:spPr>
          <a:xfrm>
            <a:off x="838200" y="365125"/>
            <a:ext cx="10515600" cy="1017589"/>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sz="5400" b="1" i="1" dirty="0">
                <a:latin typeface="Calibri" panose="020F0502020204030204" pitchFamily="34" charset="0"/>
              </a:rPr>
              <a:t>The Management Process</a:t>
            </a:r>
          </a:p>
        </p:txBody>
      </p:sp>
      <p:grpSp>
        <p:nvGrpSpPr>
          <p:cNvPr id="2" name="Group 15"/>
          <p:cNvGrpSpPr>
            <a:grpSpLocks/>
          </p:cNvGrpSpPr>
          <p:nvPr/>
        </p:nvGrpSpPr>
        <p:grpSpPr bwMode="auto">
          <a:xfrm>
            <a:off x="2341795" y="1675107"/>
            <a:ext cx="7348615" cy="3320639"/>
            <a:chOff x="448" y="983"/>
            <a:chExt cx="4855" cy="2397"/>
          </a:xfrm>
        </p:grpSpPr>
        <p:sp>
          <p:nvSpPr>
            <p:cNvPr id="7174" name="Oval 4"/>
            <p:cNvSpPr>
              <a:spLocks noChangeArrowheads="1"/>
            </p:cNvSpPr>
            <p:nvPr/>
          </p:nvSpPr>
          <p:spPr bwMode="auto">
            <a:xfrm>
              <a:off x="946" y="1123"/>
              <a:ext cx="3864" cy="2145"/>
            </a:xfrm>
            <a:prstGeom prst="ellipse">
              <a:avLst/>
            </a:prstGeom>
            <a:noFill/>
            <a:ln w="2857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eaLnBrk="1" hangingPunct="1"/>
              <a:endParaRPr lang="ar-SA" altLang="ar-SA"/>
            </a:p>
          </p:txBody>
        </p:sp>
        <p:sp>
          <p:nvSpPr>
            <p:cNvPr id="7175" name="AutoShape 6"/>
            <p:cNvSpPr>
              <a:spLocks noChangeArrowheads="1"/>
            </p:cNvSpPr>
            <p:nvPr/>
          </p:nvSpPr>
          <p:spPr bwMode="auto">
            <a:xfrm>
              <a:off x="2241" y="983"/>
              <a:ext cx="1260" cy="414"/>
            </a:xfrm>
            <a:prstGeom prst="roundRect">
              <a:avLst>
                <a:gd name="adj" fmla="val 9065"/>
              </a:avLst>
            </a:prstGeom>
            <a:gradFill rotWithShape="1">
              <a:gsLst>
                <a:gs pos="0">
                  <a:srgbClr val="EAD596"/>
                </a:gs>
                <a:gs pos="100000">
                  <a:srgbClr val="CC9900"/>
                </a:gs>
              </a:gsLst>
              <a:lin ang="5400000" scaled="1"/>
            </a:grad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Planning</a:t>
              </a:r>
            </a:p>
          </p:txBody>
        </p:sp>
        <p:sp>
          <p:nvSpPr>
            <p:cNvPr id="7176" name="AutoShape 8" descr="brownfill01"/>
            <p:cNvSpPr>
              <a:spLocks noChangeArrowheads="1"/>
            </p:cNvSpPr>
            <p:nvPr/>
          </p:nvSpPr>
          <p:spPr bwMode="auto">
            <a:xfrm>
              <a:off x="4043" y="1888"/>
              <a:ext cx="1260" cy="414"/>
            </a:xfrm>
            <a:prstGeom prst="roundRect">
              <a:avLst>
                <a:gd name="adj" fmla="val 8269"/>
              </a:avLst>
            </a:prstGeom>
            <a:blipFill dpi="0" rotWithShape="1">
              <a:blip r:embed="rId3"/>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Organizing</a:t>
              </a:r>
            </a:p>
          </p:txBody>
        </p:sp>
        <p:sp>
          <p:nvSpPr>
            <p:cNvPr id="7177" name="AutoShape 11" descr="greenfill01"/>
            <p:cNvSpPr>
              <a:spLocks noChangeArrowheads="1"/>
            </p:cNvSpPr>
            <p:nvPr/>
          </p:nvSpPr>
          <p:spPr bwMode="auto">
            <a:xfrm>
              <a:off x="979" y="2966"/>
              <a:ext cx="1260" cy="414"/>
            </a:xfrm>
            <a:prstGeom prst="roundRect">
              <a:avLst>
                <a:gd name="adj" fmla="val 10870"/>
              </a:avLst>
            </a:prstGeom>
            <a:blipFill dpi="0" rotWithShape="1">
              <a:blip r:embed="rId4"/>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Leading</a:t>
              </a:r>
            </a:p>
          </p:txBody>
        </p:sp>
        <p:sp>
          <p:nvSpPr>
            <p:cNvPr id="7178" name="AutoShape 13" descr="bluefill01"/>
            <p:cNvSpPr>
              <a:spLocks noChangeArrowheads="1"/>
            </p:cNvSpPr>
            <p:nvPr/>
          </p:nvSpPr>
          <p:spPr bwMode="auto">
            <a:xfrm>
              <a:off x="3497" y="2960"/>
              <a:ext cx="1260" cy="414"/>
            </a:xfrm>
            <a:prstGeom prst="roundRect">
              <a:avLst>
                <a:gd name="adj" fmla="val 10630"/>
              </a:avLst>
            </a:prstGeom>
            <a:blipFill dpi="0" rotWithShape="1">
              <a:blip r:embed="rId5"/>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a:latin typeface="Franklin Gothic Medium" panose="020B0603020102020204" pitchFamily="34" charset="0"/>
                </a:rPr>
                <a:t>Staffing</a:t>
              </a:r>
            </a:p>
          </p:txBody>
        </p:sp>
        <p:sp>
          <p:nvSpPr>
            <p:cNvPr id="7179" name="AutoShape 14" descr="purplefill01"/>
            <p:cNvSpPr>
              <a:spLocks noChangeArrowheads="1"/>
            </p:cNvSpPr>
            <p:nvPr/>
          </p:nvSpPr>
          <p:spPr bwMode="auto">
            <a:xfrm>
              <a:off x="448" y="1888"/>
              <a:ext cx="1262" cy="414"/>
            </a:xfrm>
            <a:prstGeom prst="roundRect">
              <a:avLst>
                <a:gd name="adj" fmla="val 9671"/>
              </a:avLst>
            </a:prstGeom>
            <a:blipFill dpi="0" rotWithShape="1">
              <a:blip r:embed="rId6"/>
              <a:srcRect/>
              <a:stretch>
                <a:fillRect/>
              </a:stretch>
            </a:blipFill>
            <a:ln w="50800" algn="ctr">
              <a:solidFill>
                <a:schemeClr val="tx1"/>
              </a:solidFill>
              <a:round/>
              <a:headEnd/>
              <a:tailEnd/>
            </a:ln>
          </p:spPr>
          <p:txBody>
            <a:bodyPr lIns="0" tIns="0" rIns="0" bIns="0" anchor="ctr" anchorCtr="1"/>
            <a:lstStyle>
              <a:lvl1pPr eaLnBrk="0" hangingPunct="0">
                <a:defRPr sz="1000">
                  <a:solidFill>
                    <a:schemeClr val="tx1"/>
                  </a:solidFill>
                  <a:latin typeface="Arial" panose="020B0604020202020204" pitchFamily="34" charset="0"/>
                  <a:cs typeface="Tahoma" panose="020B0604030504040204" pitchFamily="34" charset="0"/>
                </a:defRPr>
              </a:lvl1pPr>
              <a:lvl2pPr marL="742950" indent="-285750" eaLnBrk="0" hangingPunct="0">
                <a:defRPr sz="1000">
                  <a:solidFill>
                    <a:schemeClr val="tx1"/>
                  </a:solidFill>
                  <a:latin typeface="Arial" panose="020B0604020202020204" pitchFamily="34" charset="0"/>
                  <a:cs typeface="Tahoma" panose="020B0604030504040204" pitchFamily="34" charset="0"/>
                </a:defRPr>
              </a:lvl2pPr>
              <a:lvl3pPr marL="1143000" indent="-228600" eaLnBrk="0" hangingPunct="0">
                <a:defRPr sz="1000">
                  <a:solidFill>
                    <a:schemeClr val="tx1"/>
                  </a:solidFill>
                  <a:latin typeface="Arial" panose="020B0604020202020204" pitchFamily="34" charset="0"/>
                  <a:cs typeface="Tahoma" panose="020B0604030504040204" pitchFamily="34" charset="0"/>
                </a:defRPr>
              </a:lvl3pPr>
              <a:lvl4pPr marL="1600200" indent="-228600" eaLnBrk="0" hangingPunct="0">
                <a:defRPr sz="1000">
                  <a:solidFill>
                    <a:schemeClr val="tx1"/>
                  </a:solidFill>
                  <a:latin typeface="Arial" panose="020B0604020202020204" pitchFamily="34" charset="0"/>
                  <a:cs typeface="Tahoma" panose="020B0604030504040204" pitchFamily="34" charset="0"/>
                </a:defRPr>
              </a:lvl4pPr>
              <a:lvl5pPr marL="2057400" indent="-228600" eaLnBrk="0" hangingPunct="0">
                <a:defRPr sz="10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1000">
                  <a:solidFill>
                    <a:schemeClr val="tx1"/>
                  </a:solidFill>
                  <a:latin typeface="Arial" panose="020B0604020202020204" pitchFamily="34" charset="0"/>
                  <a:cs typeface="Tahoma" panose="020B0604030504040204" pitchFamily="34" charset="0"/>
                </a:defRPr>
              </a:lvl9pPr>
            </a:lstStyle>
            <a:p>
              <a:pPr algn="ctr" eaLnBrk="1" hangingPunct="1"/>
              <a:r>
                <a:rPr lang="en-US" altLang="ar-SA" sz="2400" dirty="0">
                  <a:latin typeface="Franklin Gothic Medium" panose="020B0603020102020204" pitchFamily="34" charset="0"/>
                </a:rPr>
                <a:t>Controlling</a:t>
              </a:r>
            </a:p>
          </p:txBody>
        </p:sp>
      </p:grpSp>
      <p:sp>
        <p:nvSpPr>
          <p:cNvPr id="4" name="TextBox 3"/>
          <p:cNvSpPr txBox="1"/>
          <p:nvPr/>
        </p:nvSpPr>
        <p:spPr>
          <a:xfrm>
            <a:off x="2343614" y="5397674"/>
            <a:ext cx="7504771" cy="923330"/>
          </a:xfrm>
          <a:prstGeom prst="rect">
            <a:avLst/>
          </a:prstGeom>
          <a:noFill/>
          <a:ln>
            <a:solidFill>
              <a:schemeClr val="accent1"/>
            </a:solidFill>
          </a:ln>
        </p:spPr>
        <p:txBody>
          <a:bodyPr wrap="square" rtlCol="1">
            <a:spAutoFit/>
          </a:bodyPr>
          <a:lstStyle/>
          <a:p>
            <a:r>
              <a:rPr lang="en-US" altLang="ar-SA" b="1" dirty="0">
                <a:latin typeface="Arial" panose="020B0604020202020204" pitchFamily="34" charset="0"/>
              </a:rPr>
              <a:t>Most experts agree that managing involves five functions: planning, organizing, staffing, leading, and controlling. In total, these functions represent the management process.</a:t>
            </a:r>
          </a:p>
        </p:txBody>
      </p:sp>
      <p:pic>
        <p:nvPicPr>
          <p:cNvPr id="1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666141" y="5488164"/>
            <a:ext cx="1375317" cy="1233311"/>
          </a:xfrm>
          <a:prstGeom prst="rect">
            <a:avLst/>
          </a:prstGeom>
          <a:ln>
            <a:solidFill>
              <a:schemeClr val="tx1"/>
            </a:solidFill>
          </a:ln>
        </p:spPr>
      </p:pic>
    </p:spTree>
    <p:extLst>
      <p:ext uri="{BB962C8B-B14F-4D97-AF65-F5344CB8AC3E}">
        <p14:creationId xmlns:p14="http://schemas.microsoft.com/office/powerpoint/2010/main" val="288105823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edge">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2"/>
          <p:cNvSpPr>
            <a:spLocks noGrp="1"/>
          </p:cNvSpPr>
          <p:nvPr>
            <p:ph type="sldNum" sz="quarter" idx="11"/>
          </p:nvPr>
        </p:nvSpPr>
        <p:spPr/>
        <p:txBody>
          <a:bodyPr/>
          <a:lstStyle/>
          <a:p>
            <a:r>
              <a:rPr lang="en-US" altLang="ar-SA" sz="1800" b="1" dirty="0">
                <a:solidFill>
                  <a:schemeClr val="tx1"/>
                </a:solidFill>
              </a:rPr>
              <a:t>1- </a:t>
            </a:r>
            <a:fld id="{2BB753DD-C9AA-4072-A776-F0221E04667D}" type="slidenum">
              <a:rPr lang="en-US" altLang="ar-SA" sz="1800" b="1">
                <a:solidFill>
                  <a:schemeClr val="tx1"/>
                </a:solidFill>
              </a:rPr>
              <a:pPr/>
              <a:t>4</a:t>
            </a:fld>
            <a:endParaRPr lang="en-US" altLang="ar-SA" sz="1800" b="1" dirty="0">
              <a:solidFill>
                <a:schemeClr val="tx1"/>
              </a:solidFill>
            </a:endParaRPr>
          </a:p>
        </p:txBody>
      </p:sp>
      <p:sp>
        <p:nvSpPr>
          <p:cNvPr id="7170" name="Rectangle 2"/>
          <p:cNvSpPr>
            <a:spLocks noGrp="1" noChangeArrowheads="1"/>
          </p:cNvSpPr>
          <p:nvPr>
            <p:ph type="title" idx="4294967295"/>
          </p:nvPr>
        </p:nvSpPr>
        <p:spPr>
          <a:xfrm>
            <a:off x="886792" y="237003"/>
            <a:ext cx="9573051"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US" altLang="ar-SA" sz="6600" b="1" i="1" dirty="0">
                <a:latin typeface="Calibri" panose="020F0502020204030204" pitchFamily="34" charset="0"/>
              </a:rPr>
              <a:t>Human Resources (HR)</a:t>
            </a:r>
          </a:p>
        </p:txBody>
      </p:sp>
      <p:sp>
        <p:nvSpPr>
          <p:cNvPr id="15363" name="Rectangle 3"/>
          <p:cNvSpPr>
            <a:spLocks noGrp="1" noChangeArrowheads="1"/>
          </p:cNvSpPr>
          <p:nvPr>
            <p:ph idx="4294967295"/>
          </p:nvPr>
        </p:nvSpPr>
        <p:spPr>
          <a:xfrm>
            <a:off x="992459" y="1565205"/>
            <a:ext cx="9445082" cy="4909036"/>
          </a:xfrm>
          <a:ln>
            <a:solidFill>
              <a:schemeClr val="accent1"/>
            </a:solidFill>
          </a:ln>
        </p:spPr>
        <p:txBody>
          <a:bodyPr wrap="square">
            <a:spAutoFit/>
          </a:bodyPr>
          <a:lstStyle/>
          <a:p>
            <a:r>
              <a:rPr lang="en-US" altLang="ar-SA" sz="3200" b="1" i="1" u="sng" dirty="0">
                <a:solidFill>
                  <a:srgbClr val="FF0000"/>
                </a:solidFill>
              </a:rPr>
              <a:t>Human </a:t>
            </a:r>
            <a:r>
              <a:rPr lang="en-US" altLang="ar-SA" sz="3200" b="1" i="1" u="sng" dirty="0" smtClean="0">
                <a:solidFill>
                  <a:srgbClr val="FF0000"/>
                </a:solidFill>
              </a:rPr>
              <a:t>resources define:</a:t>
            </a:r>
            <a:r>
              <a:rPr lang="en-US" altLang="ar-SA" sz="3200" b="1" i="1" u="sng" dirty="0" smtClean="0"/>
              <a:t> </a:t>
            </a:r>
          </a:p>
          <a:p>
            <a:pPr>
              <a:buClr>
                <a:srgbClr val="FF0000"/>
              </a:buClr>
              <a:buFont typeface="Courier New" panose="02070309020205020404" pitchFamily="49" charset="0"/>
              <a:buChar char="o"/>
            </a:pPr>
            <a:r>
              <a:rPr lang="en-US" sz="3200" b="1" dirty="0" smtClean="0"/>
              <a:t>Human </a:t>
            </a:r>
            <a:r>
              <a:rPr lang="en-US" sz="3200" b="1" dirty="0"/>
              <a:t>resources (HR) is the division of a business that is charged with finding, screening, recruiting, and training job applicants, as well as administering employee-benefit programs</a:t>
            </a:r>
            <a:r>
              <a:rPr lang="en-US" sz="3200" b="1" dirty="0" smtClean="0"/>
              <a:t>.</a:t>
            </a:r>
          </a:p>
          <a:p>
            <a:pPr>
              <a:buClr>
                <a:srgbClr val="FF0000"/>
              </a:buClr>
              <a:buFont typeface="Courier New" panose="02070309020205020404" pitchFamily="49" charset="0"/>
              <a:buChar char="o"/>
            </a:pPr>
            <a:r>
              <a:rPr lang="en-US" altLang="ar-SA" sz="3200" b="1" dirty="0"/>
              <a:t>Human Resources (HR) are the people an organization employs to carry out various jobs, tasks, and functions in exchange for wages, salaries, and other rewards</a:t>
            </a:r>
            <a:r>
              <a:rPr lang="en-US" altLang="ar-SA" sz="3200" b="1" dirty="0" smtClean="0"/>
              <a:t>.</a:t>
            </a:r>
          </a:p>
          <a:p>
            <a:pPr marL="0" indent="0">
              <a:buNone/>
            </a:pPr>
            <a:endParaRPr lang="en-US" altLang="ar-SA" sz="3200" b="1" i="1" u="sng" dirty="0">
              <a:solidFill>
                <a:srgbClr val="FF0000"/>
              </a:solidFill>
            </a:endParaRP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233775368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5363">
                                            <p:bg/>
                                          </p:spTgt>
                                        </p:tgtEl>
                                        <p:attrNameLst>
                                          <p:attrName>style.visibility</p:attrName>
                                        </p:attrNameLst>
                                      </p:cBhvr>
                                      <p:to>
                                        <p:strVal val="visible"/>
                                      </p:to>
                                    </p:set>
                                    <p:animEffect transition="in" filter="box(in)">
                                      <p:cBhvr>
                                        <p:cTn id="7" dur="500"/>
                                        <p:tgtEl>
                                          <p:spTgt spid="1536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5363">
                                            <p:txEl>
                                              <p:pRg st="0" end="0"/>
                                            </p:txEl>
                                          </p:spTgt>
                                        </p:tgtEl>
                                        <p:attrNameLst>
                                          <p:attrName>style.visibility</p:attrName>
                                        </p:attrNameLst>
                                      </p:cBhvr>
                                      <p:to>
                                        <p:strVal val="visible"/>
                                      </p:to>
                                    </p:set>
                                    <p:animEffect transition="in" filter="box(in)">
                                      <p:cBhvr>
                                        <p:cTn id="12" dur="500"/>
                                        <p:tgtEl>
                                          <p:spTgt spid="1536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5363">
                                            <p:txEl>
                                              <p:pRg st="1" end="1"/>
                                            </p:txEl>
                                          </p:spTgt>
                                        </p:tgtEl>
                                        <p:attrNameLst>
                                          <p:attrName>style.visibility</p:attrName>
                                        </p:attrNameLst>
                                      </p:cBhvr>
                                      <p:to>
                                        <p:strVal val="visible"/>
                                      </p:to>
                                    </p:set>
                                    <p:animEffect transition="in" filter="box(in)">
                                      <p:cBhvr>
                                        <p:cTn id="17" dur="500"/>
                                        <p:tgtEl>
                                          <p:spTgt spid="1536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15363">
                                            <p:txEl>
                                              <p:pRg st="2" end="2"/>
                                            </p:txEl>
                                          </p:spTgt>
                                        </p:tgtEl>
                                        <p:attrNameLst>
                                          <p:attrName>style.visibility</p:attrName>
                                        </p:attrNameLst>
                                      </p:cBhvr>
                                      <p:to>
                                        <p:strVal val="visible"/>
                                      </p:to>
                                    </p:set>
                                    <p:animEffect transition="in" filter="box(in)">
                                      <p:cBhvr>
                                        <p:cTn id="22" dur="500"/>
                                        <p:tgtEl>
                                          <p:spTgt spid="1536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1037063" y="312234"/>
            <a:ext cx="9451550" cy="130469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rmAutofit/>
          </a:bodyPr>
          <a:lstStyle/>
          <a:p>
            <a:pPr marL="533400" indent="-533400" algn="ctr" fontAlgn="base">
              <a:spcAft>
                <a:spcPct val="0"/>
              </a:spcAft>
            </a:pPr>
            <a:r>
              <a:rPr lang="en-GB" sz="5400" b="1" i="1" dirty="0">
                <a:latin typeface="Calibri" panose="020F0502020204030204" pitchFamily="34" charset="0"/>
              </a:rPr>
              <a:t>Function of human resources</a:t>
            </a:r>
          </a:p>
        </p:txBody>
      </p:sp>
      <p:sp>
        <p:nvSpPr>
          <p:cNvPr id="10243" name="Rectangle 3"/>
          <p:cNvSpPr>
            <a:spLocks noGrp="1" noChangeArrowheads="1"/>
          </p:cNvSpPr>
          <p:nvPr>
            <p:ph idx="1"/>
          </p:nvPr>
        </p:nvSpPr>
        <p:spPr>
          <a:xfrm>
            <a:off x="2274848" y="1814474"/>
            <a:ext cx="6634976" cy="4720141"/>
          </a:xfrm>
          <a:ln>
            <a:solidFill>
              <a:schemeClr val="accent1"/>
            </a:solidFill>
          </a:ln>
        </p:spPr>
        <p:txBody>
          <a:bodyPr>
            <a:noAutofit/>
          </a:bodyPr>
          <a:lstStyle/>
          <a:p>
            <a:pPr eaLnBrk="1" hangingPunct="1">
              <a:buClr>
                <a:srgbClr val="FF0000"/>
              </a:buClr>
              <a:buFont typeface="Wingdings" panose="05000000000000000000" pitchFamily="2" charset="2"/>
              <a:buChar char="q"/>
            </a:pPr>
            <a:r>
              <a:rPr lang="en-GB" altLang="ar-SA" sz="3200" b="1" dirty="0" smtClean="0"/>
              <a:t>Human resource planning</a:t>
            </a:r>
          </a:p>
          <a:p>
            <a:pPr eaLnBrk="1" hangingPunct="1">
              <a:buClr>
                <a:srgbClr val="FF0000"/>
              </a:buClr>
              <a:buFont typeface="Wingdings" panose="05000000000000000000" pitchFamily="2" charset="2"/>
              <a:buChar char="q"/>
            </a:pPr>
            <a:r>
              <a:rPr lang="en-GB" altLang="ar-SA" sz="3200" b="1" dirty="0" smtClean="0"/>
              <a:t>Recruitment and selection</a:t>
            </a:r>
          </a:p>
          <a:p>
            <a:pPr eaLnBrk="1" hangingPunct="1">
              <a:buClr>
                <a:srgbClr val="FF0000"/>
              </a:buClr>
              <a:buFont typeface="Wingdings" panose="05000000000000000000" pitchFamily="2" charset="2"/>
              <a:buChar char="q"/>
            </a:pPr>
            <a:r>
              <a:rPr lang="en-GB" altLang="ar-SA" sz="3200" b="1" dirty="0" smtClean="0"/>
              <a:t>Training and development</a:t>
            </a:r>
          </a:p>
          <a:p>
            <a:pPr eaLnBrk="1" hangingPunct="1">
              <a:buClr>
                <a:srgbClr val="FF0000"/>
              </a:buClr>
              <a:buFont typeface="Wingdings" panose="05000000000000000000" pitchFamily="2" charset="2"/>
              <a:buChar char="q"/>
            </a:pPr>
            <a:r>
              <a:rPr lang="en-GB" altLang="ar-SA" sz="3200" b="1" dirty="0" smtClean="0"/>
              <a:t>Maintenance of personnel records</a:t>
            </a:r>
          </a:p>
          <a:p>
            <a:pPr eaLnBrk="1" hangingPunct="1">
              <a:buClr>
                <a:srgbClr val="FF0000"/>
              </a:buClr>
              <a:buFont typeface="Wingdings" panose="05000000000000000000" pitchFamily="2" charset="2"/>
              <a:buChar char="q"/>
            </a:pPr>
            <a:r>
              <a:rPr lang="en-GB" altLang="ar-SA" sz="3200" b="1" dirty="0" smtClean="0"/>
              <a:t>Legislation</a:t>
            </a:r>
          </a:p>
          <a:p>
            <a:pPr eaLnBrk="1" hangingPunct="1">
              <a:buClr>
                <a:srgbClr val="FF0000"/>
              </a:buClr>
              <a:buFont typeface="Wingdings" panose="05000000000000000000" pitchFamily="2" charset="2"/>
              <a:buChar char="q"/>
            </a:pPr>
            <a:r>
              <a:rPr lang="en-GB" altLang="ar-SA" sz="3200" b="1" dirty="0" smtClean="0"/>
              <a:t>Employee relations</a:t>
            </a:r>
          </a:p>
          <a:p>
            <a:pPr eaLnBrk="1" hangingPunct="1">
              <a:buClr>
                <a:srgbClr val="FF0000"/>
              </a:buClr>
              <a:buFont typeface="Wingdings" panose="05000000000000000000" pitchFamily="2" charset="2"/>
              <a:buChar char="q"/>
            </a:pPr>
            <a:r>
              <a:rPr lang="en-GB" altLang="ar-SA" sz="3200" b="1" dirty="0" smtClean="0"/>
              <a:t>Grievance and discipline</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21537" y="383616"/>
            <a:ext cx="1375317" cy="1233311"/>
          </a:xfrm>
          <a:prstGeom prst="rect">
            <a:avLst/>
          </a:prstGeom>
          <a:ln>
            <a:solidFill>
              <a:schemeClr val="tx1"/>
            </a:solidFill>
          </a:ln>
        </p:spPr>
      </p:pic>
    </p:spTree>
    <p:extLst>
      <p:ext uri="{BB962C8B-B14F-4D97-AF65-F5344CB8AC3E}">
        <p14:creationId xmlns:p14="http://schemas.microsoft.com/office/powerpoint/2010/main" val="29291193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747132" y="387429"/>
            <a:ext cx="10392936" cy="1073382"/>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Human Resource Management</a:t>
            </a:r>
          </a:p>
        </p:txBody>
      </p:sp>
      <p:sp>
        <p:nvSpPr>
          <p:cNvPr id="2051" name="Rectangle 3"/>
          <p:cNvSpPr>
            <a:spLocks noGrp="1" noChangeArrowheads="1"/>
          </p:cNvSpPr>
          <p:nvPr>
            <p:ph type="body" idx="1"/>
          </p:nvPr>
        </p:nvSpPr>
        <p:spPr>
          <a:xfrm>
            <a:off x="657922" y="1756002"/>
            <a:ext cx="10348332" cy="4934730"/>
          </a:xfrm>
          <a:ln>
            <a:solidFill>
              <a:schemeClr val="tx1"/>
            </a:solidFill>
          </a:ln>
        </p:spPr>
        <p:txBody>
          <a:bodyPr anchor="ctr">
            <a:noAutofit/>
          </a:bodyPr>
          <a:lstStyle/>
          <a:p>
            <a:pPr>
              <a:buClr>
                <a:srgbClr val="FF0000"/>
              </a:buClr>
              <a:buFont typeface="Wingdings" panose="05000000000000000000" pitchFamily="2" charset="2"/>
              <a:buChar char="§"/>
            </a:pPr>
            <a:endParaRPr lang="en-US" sz="3200" b="1" i="1" u="sng" dirty="0" smtClean="0">
              <a:solidFill>
                <a:srgbClr val="FF0000"/>
              </a:solidFill>
            </a:endParaRPr>
          </a:p>
          <a:p>
            <a:pPr>
              <a:buClr>
                <a:srgbClr val="FF0000"/>
              </a:buClr>
              <a:buFont typeface="Wingdings" panose="05000000000000000000" pitchFamily="2" charset="2"/>
              <a:buChar char="§"/>
            </a:pPr>
            <a:r>
              <a:rPr lang="en-US" sz="3200" b="1" i="1" u="sng" dirty="0" smtClean="0">
                <a:solidFill>
                  <a:srgbClr val="FF0000"/>
                </a:solidFill>
              </a:rPr>
              <a:t>Human </a:t>
            </a:r>
            <a:r>
              <a:rPr lang="en-US" sz="3200" b="1" i="1" u="sng" dirty="0">
                <a:solidFill>
                  <a:srgbClr val="FF0000"/>
                </a:solidFill>
              </a:rPr>
              <a:t>Resource Management </a:t>
            </a:r>
            <a:r>
              <a:rPr lang="en-US" altLang="ar-SA" sz="3200" b="1" dirty="0" smtClean="0"/>
              <a:t>The </a:t>
            </a:r>
            <a:r>
              <a:rPr lang="en-US" altLang="ar-SA" sz="3200" b="1" dirty="0"/>
              <a:t>process of planning, organizing, directing (motivating), and controlling the procurement, development, compensation, integration, maintenance, and separation of organizational human resources to the end that organizational, individual, and societal needs are satisfied</a:t>
            </a:r>
            <a:r>
              <a:rPr lang="en-US" altLang="ar-SA" sz="3200" b="1" dirty="0" smtClean="0"/>
              <a:t>.</a:t>
            </a:r>
          </a:p>
          <a:p>
            <a:pPr>
              <a:buClr>
                <a:srgbClr val="FF0000"/>
              </a:buClr>
              <a:buFont typeface="Wingdings" panose="05000000000000000000" pitchFamily="2" charset="2"/>
              <a:buChar char="§"/>
            </a:pPr>
            <a:r>
              <a:rPr lang="en-US" sz="3200" b="1" i="1" u="sng" dirty="0">
                <a:solidFill>
                  <a:srgbClr val="FF0000"/>
                </a:solidFill>
              </a:rPr>
              <a:t>Human Resource Management </a:t>
            </a:r>
            <a:r>
              <a:rPr lang="en-US" sz="3200" b="1" dirty="0" smtClean="0"/>
              <a:t>The </a:t>
            </a:r>
            <a:r>
              <a:rPr lang="en-US" sz="3200" b="1" dirty="0"/>
              <a:t>process of acquiring, training, appraising, and compensating employees, and of attending to their labor relations, health and safety, and fairness concerns.</a:t>
            </a:r>
          </a:p>
          <a:p>
            <a:pPr>
              <a:buClr>
                <a:srgbClr val="FF0000"/>
              </a:buClr>
              <a:buFont typeface="Wingdings" panose="05000000000000000000" pitchFamily="2" charset="2"/>
              <a:buChar char="§"/>
            </a:pPr>
            <a:endParaRPr lang="en-US" altLang="ar-SA" sz="32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40068" y="6049681"/>
            <a:ext cx="901390" cy="808319"/>
          </a:xfrm>
          <a:prstGeom prst="rect">
            <a:avLst/>
          </a:prstGeom>
          <a:ln>
            <a:solidFill>
              <a:schemeClr val="tx1"/>
            </a:solidFill>
          </a:ln>
        </p:spPr>
      </p:pic>
    </p:spTree>
    <p:extLst>
      <p:ext uri="{BB962C8B-B14F-4D97-AF65-F5344CB8AC3E}">
        <p14:creationId xmlns:p14="http://schemas.microsoft.com/office/powerpoint/2010/main" val="27484340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635620" y="157976"/>
            <a:ext cx="11195824" cy="1143000"/>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Management activities</a:t>
            </a:r>
          </a:p>
        </p:txBody>
      </p:sp>
      <p:sp>
        <p:nvSpPr>
          <p:cNvPr id="27651" name="Rectangle 3"/>
          <p:cNvSpPr>
            <a:spLocks noGrp="1" noChangeArrowheads="1"/>
          </p:cNvSpPr>
          <p:nvPr>
            <p:ph type="body" idx="1"/>
          </p:nvPr>
        </p:nvSpPr>
        <p:spPr>
          <a:xfrm>
            <a:off x="747132" y="1639229"/>
            <a:ext cx="10259122" cy="4839629"/>
          </a:xfrm>
          <a:noFill/>
          <a:ln w="12700">
            <a:solidFill>
              <a:schemeClr val="tx1"/>
            </a:solidFill>
            <a:miter lim="800000"/>
            <a:headEnd/>
            <a:tailEnd/>
          </a:ln>
          <a:extLst/>
        </p:spPr>
        <p:txBody>
          <a:bodyPr vert="horz" lIns="90488" tIns="44450" rIns="90488" bIns="44450" rtlCol="0">
            <a:noAutofit/>
          </a:bodyPr>
          <a:lstStyle/>
          <a:p>
            <a:pPr>
              <a:lnSpc>
                <a:spcPct val="90000"/>
              </a:lnSpc>
              <a:buClr>
                <a:srgbClr val="FF0000"/>
              </a:buClr>
              <a:buFont typeface="Wingdings" panose="05000000000000000000" pitchFamily="2" charset="2"/>
              <a:buChar char="q"/>
            </a:pPr>
            <a:r>
              <a:rPr lang="en-US" altLang="ar-SA" sz="3200" b="1" dirty="0" smtClean="0"/>
              <a:t>Human </a:t>
            </a:r>
            <a:r>
              <a:rPr lang="en-US" altLang="ar-SA" sz="3200" b="1" dirty="0"/>
              <a:t>Resource Management includes all activities used to attract &amp; retain employees and to ensure they perform at a high level in meeting organizational goals.</a:t>
            </a:r>
            <a:endParaRPr lang="en-US" altLang="ar-SA" sz="3200" b="1" dirty="0">
              <a:solidFill>
                <a:srgbClr val="500093"/>
              </a:solidFill>
            </a:endParaRPr>
          </a:p>
          <a:p>
            <a:pPr>
              <a:lnSpc>
                <a:spcPct val="90000"/>
              </a:lnSpc>
              <a:buFontTx/>
              <a:buNone/>
            </a:pPr>
            <a:r>
              <a:rPr lang="en-US" altLang="ar-SA" sz="3200" b="1" i="1" u="sng" dirty="0">
                <a:solidFill>
                  <a:srgbClr val="FF0000"/>
                </a:solidFill>
              </a:rPr>
              <a:t>These activities are made up </a:t>
            </a:r>
            <a:r>
              <a:rPr lang="en-US" altLang="ar-SA" sz="3200" b="1" i="1" u="sng" dirty="0" smtClean="0">
                <a:solidFill>
                  <a:srgbClr val="FF0000"/>
                </a:solidFill>
              </a:rPr>
              <a:t>of:</a:t>
            </a:r>
            <a:endParaRPr lang="en-US" altLang="ar-SA" sz="3200" b="1" i="1" u="sng" dirty="0">
              <a:solidFill>
                <a:srgbClr val="FF0000"/>
              </a:solidFill>
            </a:endParaRPr>
          </a:p>
          <a:p>
            <a:pPr lvl="2">
              <a:buFontTx/>
              <a:buNone/>
            </a:pPr>
            <a:r>
              <a:rPr lang="en-US" altLang="ar-SA" sz="3200" b="1" dirty="0"/>
              <a:t>1. Recruitment &amp; selection.</a:t>
            </a:r>
          </a:p>
          <a:p>
            <a:pPr lvl="2">
              <a:buFontTx/>
              <a:buNone/>
            </a:pPr>
            <a:r>
              <a:rPr lang="en-US" altLang="ar-SA" sz="3200" b="1" dirty="0"/>
              <a:t>2. Training and development.</a:t>
            </a:r>
          </a:p>
          <a:p>
            <a:pPr lvl="2">
              <a:buNone/>
            </a:pPr>
            <a:r>
              <a:rPr lang="en-US" altLang="ar-SA" sz="3200" b="1" dirty="0"/>
              <a:t>3.</a:t>
            </a:r>
            <a:r>
              <a:rPr lang="en-US" altLang="ar-SA" sz="2400" b="1" dirty="0" smtClean="0"/>
              <a:t> </a:t>
            </a:r>
            <a:r>
              <a:rPr lang="en-US" altLang="ar-SA" sz="3200" b="1" dirty="0"/>
              <a:t>Performance</a:t>
            </a:r>
            <a:r>
              <a:rPr lang="en-US" altLang="ar-SA" sz="2400" b="1" dirty="0" smtClean="0"/>
              <a:t> </a:t>
            </a:r>
            <a:r>
              <a:rPr lang="en-US" altLang="ar-SA" sz="3200" b="1" dirty="0"/>
              <a:t>appraisal</a:t>
            </a:r>
            <a:r>
              <a:rPr lang="en-US" altLang="ar-SA" sz="2400" b="1" dirty="0" smtClean="0"/>
              <a:t> </a:t>
            </a:r>
            <a:r>
              <a:rPr lang="en-US" altLang="ar-SA" sz="3200" b="1" dirty="0"/>
              <a:t>and</a:t>
            </a:r>
            <a:r>
              <a:rPr lang="en-US" altLang="ar-SA" sz="2400" b="1" dirty="0" smtClean="0"/>
              <a:t> </a:t>
            </a:r>
            <a:r>
              <a:rPr lang="en-US" altLang="ar-SA" sz="3200" b="1" dirty="0"/>
              <a:t>feedback</a:t>
            </a:r>
            <a:r>
              <a:rPr lang="en-US" altLang="ar-SA" sz="2400" b="1" dirty="0" smtClean="0"/>
              <a:t>.</a:t>
            </a:r>
          </a:p>
          <a:p>
            <a:pPr lvl="2">
              <a:buFontTx/>
              <a:buNone/>
            </a:pPr>
            <a:r>
              <a:rPr lang="en-US" altLang="ar-SA" sz="3200" b="1" dirty="0"/>
              <a:t>4. Pay and benefits.</a:t>
            </a:r>
          </a:p>
          <a:p>
            <a:pPr lvl="2">
              <a:buFontTx/>
              <a:buNone/>
            </a:pPr>
            <a:r>
              <a:rPr lang="en-US" altLang="ar-SA" sz="3200" b="1" dirty="0"/>
              <a:t>5. Labor relations.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7668" y="5843239"/>
            <a:ext cx="932639" cy="836341"/>
          </a:xfrm>
          <a:prstGeom prst="rect">
            <a:avLst/>
          </a:prstGeom>
          <a:ln>
            <a:solidFill>
              <a:schemeClr val="tx1"/>
            </a:solidFill>
          </a:ln>
        </p:spPr>
      </p:pic>
    </p:spTree>
    <p:extLst>
      <p:ext uri="{BB962C8B-B14F-4D97-AF65-F5344CB8AC3E}">
        <p14:creationId xmlns:p14="http://schemas.microsoft.com/office/powerpoint/2010/main" val="1042166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7651">
                                            <p:txEl>
                                              <p:pRg st="0" end="0"/>
                                            </p:txEl>
                                          </p:spTgt>
                                        </p:tgtEl>
                                        <p:attrNameLst>
                                          <p:attrName>style.visibility</p:attrName>
                                        </p:attrNameLst>
                                      </p:cBhvr>
                                      <p:to>
                                        <p:strVal val="visible"/>
                                      </p:to>
                                    </p:set>
                                    <p:anim calcmode="lin" valueType="num">
                                      <p:cBhvr additive="base">
                                        <p:cTn id="7" dur="500" fill="hold"/>
                                        <p:tgtEl>
                                          <p:spTgt spid="2765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765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7651">
                                            <p:txEl>
                                              <p:pRg st="1" end="1"/>
                                            </p:txEl>
                                          </p:spTgt>
                                        </p:tgtEl>
                                        <p:attrNameLst>
                                          <p:attrName>style.visibility</p:attrName>
                                        </p:attrNameLst>
                                      </p:cBhvr>
                                      <p:to>
                                        <p:strVal val="visible"/>
                                      </p:to>
                                    </p:set>
                                    <p:anim calcmode="lin" valueType="num">
                                      <p:cBhvr additive="base">
                                        <p:cTn id="13" dur="500" fill="hold"/>
                                        <p:tgtEl>
                                          <p:spTgt spid="2765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76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7651">
                                            <p:txEl>
                                              <p:pRg st="2" end="2"/>
                                            </p:txEl>
                                          </p:spTgt>
                                        </p:tgtEl>
                                        <p:attrNameLst>
                                          <p:attrName>style.visibility</p:attrName>
                                        </p:attrNameLst>
                                      </p:cBhvr>
                                      <p:to>
                                        <p:strVal val="visible"/>
                                      </p:to>
                                    </p:set>
                                    <p:anim calcmode="lin" valueType="num">
                                      <p:cBhvr additive="base">
                                        <p:cTn id="19" dur="500" fill="hold"/>
                                        <p:tgtEl>
                                          <p:spTgt spid="27651">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76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7651">
                                            <p:txEl>
                                              <p:pRg st="3" end="3"/>
                                            </p:txEl>
                                          </p:spTgt>
                                        </p:tgtEl>
                                        <p:attrNameLst>
                                          <p:attrName>style.visibility</p:attrName>
                                        </p:attrNameLst>
                                      </p:cBhvr>
                                      <p:to>
                                        <p:strVal val="visible"/>
                                      </p:to>
                                    </p:set>
                                    <p:anim calcmode="lin" valueType="num">
                                      <p:cBhvr additive="base">
                                        <p:cTn id="25" dur="500" fill="hold"/>
                                        <p:tgtEl>
                                          <p:spTgt spid="27651">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76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7651">
                                            <p:txEl>
                                              <p:pRg st="4" end="4"/>
                                            </p:txEl>
                                          </p:spTgt>
                                        </p:tgtEl>
                                        <p:attrNameLst>
                                          <p:attrName>style.visibility</p:attrName>
                                        </p:attrNameLst>
                                      </p:cBhvr>
                                      <p:to>
                                        <p:strVal val="visible"/>
                                      </p:to>
                                    </p:set>
                                    <p:anim calcmode="lin" valueType="num">
                                      <p:cBhvr additive="base">
                                        <p:cTn id="31" dur="500" fill="hold"/>
                                        <p:tgtEl>
                                          <p:spTgt spid="27651">
                                            <p:txEl>
                                              <p:pRg st="4" end="4"/>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76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27651">
                                            <p:txEl>
                                              <p:pRg st="5" end="5"/>
                                            </p:txEl>
                                          </p:spTgt>
                                        </p:tgtEl>
                                        <p:attrNameLst>
                                          <p:attrName>style.visibility</p:attrName>
                                        </p:attrNameLst>
                                      </p:cBhvr>
                                      <p:to>
                                        <p:strVal val="visible"/>
                                      </p:to>
                                    </p:set>
                                    <p:anim calcmode="lin" valueType="num">
                                      <p:cBhvr additive="base">
                                        <p:cTn id="37" dur="500" fill="hold"/>
                                        <p:tgtEl>
                                          <p:spTgt spid="27651">
                                            <p:txEl>
                                              <p:pRg st="5" end="5"/>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76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7651">
                                            <p:txEl>
                                              <p:pRg st="6" end="6"/>
                                            </p:txEl>
                                          </p:spTgt>
                                        </p:tgtEl>
                                        <p:attrNameLst>
                                          <p:attrName>style.visibility</p:attrName>
                                        </p:attrNameLst>
                                      </p:cBhvr>
                                      <p:to>
                                        <p:strVal val="visible"/>
                                      </p:to>
                                    </p:set>
                                    <p:anim calcmode="lin" valueType="num">
                                      <p:cBhvr additive="base">
                                        <p:cTn id="43" dur="500" fill="hold"/>
                                        <p:tgtEl>
                                          <p:spTgt spid="27651">
                                            <p:txEl>
                                              <p:pRg st="6" end="6"/>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76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build="p" bldLvl="3"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0224" y="377399"/>
            <a:ext cx="10103004" cy="110571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000" b="1" i="1" dirty="0" smtClean="0">
                <a:latin typeface="Calibri" panose="020F0502020204030204" pitchFamily="34" charset="0"/>
              </a:rPr>
              <a:t>Importance </a:t>
            </a:r>
            <a:r>
              <a:rPr lang="en-GB" sz="4000" b="1" i="1" dirty="0">
                <a:latin typeface="Calibri" panose="020F0502020204030204" pitchFamily="34" charset="0"/>
              </a:rPr>
              <a:t>of human resource management</a:t>
            </a:r>
            <a:endParaRPr lang="ar-SA" sz="4000" b="1" i="1" dirty="0">
              <a:latin typeface="Calibri" panose="020F0502020204030204" pitchFamily="34" charset="0"/>
            </a:endParaRPr>
          </a:p>
        </p:txBody>
      </p:sp>
      <p:sp>
        <p:nvSpPr>
          <p:cNvPr id="3" name="Content Placeholder 2"/>
          <p:cNvSpPr>
            <a:spLocks noGrp="1"/>
          </p:cNvSpPr>
          <p:nvPr>
            <p:ph idx="1"/>
          </p:nvPr>
        </p:nvSpPr>
        <p:spPr>
          <a:xfrm>
            <a:off x="838200" y="1825625"/>
            <a:ext cx="9220200" cy="4351338"/>
          </a:xfrm>
          <a:ln>
            <a:solidFill>
              <a:schemeClr val="accent1"/>
            </a:solidFill>
          </a:ln>
        </p:spPr>
        <p:txBody>
          <a:bodyPr>
            <a:normAutofit/>
          </a:bodyPr>
          <a:lstStyle/>
          <a:p>
            <a:pPr fontAlgn="base">
              <a:buFont typeface="Wingdings" panose="05000000000000000000" pitchFamily="2" charset="2"/>
              <a:buChar char="q"/>
            </a:pPr>
            <a:r>
              <a:rPr lang="en-US" sz="3600" b="1" dirty="0" smtClean="0"/>
              <a:t> </a:t>
            </a:r>
            <a:r>
              <a:rPr lang="en-US" sz="3600" b="1" dirty="0"/>
              <a:t>Formulation of HR </a:t>
            </a:r>
            <a:r>
              <a:rPr lang="en-US" sz="3600" b="1" dirty="0" smtClean="0"/>
              <a:t>policies</a:t>
            </a:r>
          </a:p>
          <a:p>
            <a:pPr fontAlgn="base">
              <a:buFont typeface="Wingdings" panose="05000000000000000000" pitchFamily="2" charset="2"/>
              <a:buChar char="q"/>
            </a:pPr>
            <a:r>
              <a:rPr lang="en-US" sz="3200" b="1" dirty="0" smtClean="0"/>
              <a:t> </a:t>
            </a:r>
            <a:r>
              <a:rPr lang="en-US" sz="3200" b="1" dirty="0"/>
              <a:t>Implementation of HR </a:t>
            </a:r>
            <a:r>
              <a:rPr lang="en-US" sz="3200" b="1" dirty="0" smtClean="0"/>
              <a:t>Policies</a:t>
            </a:r>
          </a:p>
          <a:p>
            <a:pPr fontAlgn="base">
              <a:buFont typeface="Wingdings" panose="05000000000000000000" pitchFamily="2" charset="2"/>
              <a:buChar char="q"/>
            </a:pPr>
            <a:r>
              <a:rPr lang="en-US" sz="3200" b="1" dirty="0" smtClean="0"/>
              <a:t> </a:t>
            </a:r>
            <a:r>
              <a:rPr lang="en-US" sz="3200" b="1" dirty="0"/>
              <a:t>Review of employee </a:t>
            </a:r>
            <a:r>
              <a:rPr lang="en-US" sz="3200" b="1" dirty="0" smtClean="0"/>
              <a:t>needs</a:t>
            </a:r>
          </a:p>
          <a:p>
            <a:pPr fontAlgn="base">
              <a:buFont typeface="Wingdings" panose="05000000000000000000" pitchFamily="2" charset="2"/>
              <a:buChar char="q"/>
            </a:pPr>
            <a:r>
              <a:rPr lang="en-US" sz="3200" b="1" dirty="0" smtClean="0"/>
              <a:t> </a:t>
            </a:r>
            <a:r>
              <a:rPr lang="en-US" sz="3200" b="1" dirty="0"/>
              <a:t>Development of social </a:t>
            </a:r>
            <a:r>
              <a:rPr lang="en-US" sz="3200" b="1" dirty="0" smtClean="0"/>
              <a:t>welfare</a:t>
            </a:r>
            <a:r>
              <a:rPr lang="en-US" sz="3200" b="1" dirty="0"/>
              <a:t> </a:t>
            </a:r>
            <a:endParaRPr lang="en-US" sz="3200" b="1" dirty="0" smtClean="0"/>
          </a:p>
          <a:p>
            <a:pPr fontAlgn="base">
              <a:buFont typeface="Wingdings" panose="05000000000000000000" pitchFamily="2" charset="2"/>
              <a:buChar char="q"/>
            </a:pPr>
            <a:r>
              <a:rPr lang="en-US" sz="3200" b="1" dirty="0" smtClean="0"/>
              <a:t> </a:t>
            </a:r>
            <a:r>
              <a:rPr lang="en-US" sz="3200" b="1" dirty="0"/>
              <a:t>Utilization of Human </a:t>
            </a:r>
            <a:r>
              <a:rPr lang="en-US" sz="3200" b="1" dirty="0" smtClean="0"/>
              <a:t>Resources</a:t>
            </a:r>
          </a:p>
          <a:p>
            <a:pPr fontAlgn="base">
              <a:buFont typeface="Wingdings" panose="05000000000000000000" pitchFamily="2" charset="2"/>
              <a:buChar char="q"/>
            </a:pPr>
            <a:r>
              <a:rPr lang="en-US" sz="3200" b="1" dirty="0" smtClean="0"/>
              <a:t> </a:t>
            </a:r>
            <a:r>
              <a:rPr lang="en-US" sz="3200" b="1" dirty="0"/>
              <a:t>Development of Labor-Management </a:t>
            </a:r>
            <a:r>
              <a:rPr lang="en-US" sz="3200" b="1" dirty="0" smtClean="0"/>
              <a:t>Relations</a:t>
            </a:r>
            <a:endParaRPr lang="en-US" sz="3200" dirty="0"/>
          </a:p>
          <a:p>
            <a:pPr fontAlgn="base">
              <a:buFont typeface="Wingdings" panose="05000000000000000000" pitchFamily="2" charset="2"/>
              <a:buChar char="q"/>
            </a:pPr>
            <a:r>
              <a:rPr lang="en-US" sz="3200" b="1" dirty="0" smtClean="0"/>
              <a:t>Overall </a:t>
            </a:r>
            <a:r>
              <a:rPr lang="en-US" sz="3200" b="1" dirty="0"/>
              <a:t>development of </a:t>
            </a:r>
            <a:r>
              <a:rPr lang="en-US" sz="3200" b="1" dirty="0" smtClean="0"/>
              <a:t>organization</a:t>
            </a:r>
            <a:endParaRPr lang="ar-SA" sz="3200"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37761" y="6176962"/>
            <a:ext cx="759453" cy="681037"/>
          </a:xfrm>
          <a:prstGeom prst="rect">
            <a:avLst/>
          </a:prstGeom>
          <a:ln>
            <a:solidFill>
              <a:schemeClr val="tx1"/>
            </a:solidFill>
          </a:ln>
        </p:spPr>
      </p:pic>
    </p:spTree>
    <p:extLst>
      <p:ext uri="{BB962C8B-B14F-4D97-AF65-F5344CB8AC3E}">
        <p14:creationId xmlns:p14="http://schemas.microsoft.com/office/powerpoint/2010/main" val="358098486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altLang="ar-SA" dirty="0"/>
              <a:t>1- </a:t>
            </a:r>
            <a:fld id="{714A25E9-F5B4-4DC2-9140-BE038B4ABDFD}" type="slidenum">
              <a:rPr lang="en-US" altLang="ar-SA"/>
              <a:pPr/>
              <a:t>9</a:t>
            </a:fld>
            <a:endParaRPr lang="en-US" altLang="ar-SA" dirty="0"/>
          </a:p>
        </p:txBody>
      </p:sp>
      <p:sp>
        <p:nvSpPr>
          <p:cNvPr id="8194" name="Rectangle 2"/>
          <p:cNvSpPr>
            <a:spLocks noGrp="1" noChangeArrowheads="1"/>
          </p:cNvSpPr>
          <p:nvPr>
            <p:ph type="title" idx="4294967295"/>
          </p:nvPr>
        </p:nvSpPr>
        <p:spPr>
          <a:xfrm>
            <a:off x="211873" y="144967"/>
            <a:ext cx="11775688" cy="99245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Contemporary Human Resource Management Perspectives</a:t>
            </a:r>
          </a:p>
        </p:txBody>
      </p:sp>
      <p:sp>
        <p:nvSpPr>
          <p:cNvPr id="17411" name="Rectangle 3"/>
          <p:cNvSpPr>
            <a:spLocks noGrp="1" noChangeArrowheads="1"/>
          </p:cNvSpPr>
          <p:nvPr>
            <p:ph type="body" idx="1"/>
          </p:nvPr>
        </p:nvSpPr>
        <p:spPr>
          <a:xfrm>
            <a:off x="713678" y="1280036"/>
            <a:ext cx="10125306" cy="5833392"/>
          </a:xfrm>
          <a:ln>
            <a:solidFill>
              <a:schemeClr val="accent1"/>
            </a:solidFill>
          </a:ln>
        </p:spPr>
        <p:txBody>
          <a:bodyPr wrap="square">
            <a:spAutoFit/>
          </a:bodyPr>
          <a:lstStyle/>
          <a:p>
            <a:pPr>
              <a:buClr>
                <a:srgbClr val="FF0000"/>
              </a:buClr>
              <a:buFont typeface="Wingdings" panose="05000000000000000000" pitchFamily="2" charset="2"/>
              <a:buChar char="q"/>
            </a:pPr>
            <a:r>
              <a:rPr lang="en-US" altLang="ar-SA" sz="4400" b="1" dirty="0"/>
              <a:t>In most organizations today, the role of human resource management has become quite important. This results partly from a growing realization of the importance of people as a source of competitive advantage, but there are more practical reasons, such as:</a:t>
            </a:r>
          </a:p>
          <a:p>
            <a:pPr>
              <a:buClr>
                <a:srgbClr val="FF0000"/>
              </a:buClr>
              <a:buFont typeface="Wingdings" panose="05000000000000000000" pitchFamily="2" charset="2"/>
              <a:buChar char="q"/>
            </a:pPr>
            <a:endParaRPr lang="en-US" altLang="ar-SA" sz="4400" b="1" dirty="0"/>
          </a:p>
          <a:p>
            <a:pPr>
              <a:buClr>
                <a:srgbClr val="FF0000"/>
              </a:buClr>
              <a:buFont typeface="Wingdings" panose="05000000000000000000" pitchFamily="2" charset="2"/>
              <a:buChar char="q"/>
            </a:pPr>
            <a:endParaRPr lang="en-US" altLang="ar-SA" sz="4400" b="1" dirty="0"/>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10484" y="5720576"/>
            <a:ext cx="1116144" cy="1000899"/>
          </a:xfrm>
          <a:prstGeom prst="rect">
            <a:avLst/>
          </a:prstGeom>
          <a:ln>
            <a:solidFill>
              <a:schemeClr val="tx1"/>
            </a:solidFill>
          </a:ln>
        </p:spPr>
      </p:pic>
    </p:spTree>
    <p:extLst>
      <p:ext uri="{BB962C8B-B14F-4D97-AF65-F5344CB8AC3E}">
        <p14:creationId xmlns:p14="http://schemas.microsoft.com/office/powerpoint/2010/main" val="35373992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17411">
                                            <p:bg/>
                                          </p:spTgt>
                                        </p:tgtEl>
                                        <p:attrNameLst>
                                          <p:attrName>style.visibility</p:attrName>
                                        </p:attrNameLst>
                                      </p:cBhvr>
                                      <p:to>
                                        <p:strVal val="visible"/>
                                      </p:to>
                                    </p:set>
                                    <p:animEffect transition="in" filter="box(in)">
                                      <p:cBhvr>
                                        <p:cTn id="7" dur="500"/>
                                        <p:tgtEl>
                                          <p:spTgt spid="17411">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7411">
                                            <p:txEl>
                                              <p:pRg st="0" end="0"/>
                                            </p:txEl>
                                          </p:spTgt>
                                        </p:tgtEl>
                                        <p:attrNameLst>
                                          <p:attrName>style.visibility</p:attrName>
                                        </p:attrNameLst>
                                      </p:cBhvr>
                                      <p:to>
                                        <p:strVal val="visible"/>
                                      </p:to>
                                    </p:set>
                                    <p:animEffect transition="in" filter="box(in)">
                                      <p:cBhvr>
                                        <p:cTn id="12" dur="500"/>
                                        <p:tgtEl>
                                          <p:spTgt spid="174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2"/>
          <p:cNvSpPr>
            <a:spLocks noGrp="1"/>
          </p:cNvSpPr>
          <p:nvPr>
            <p:ph type="sldNum" sz="quarter" idx="11"/>
          </p:nvPr>
        </p:nvSpPr>
        <p:spPr>
          <a:xfrm>
            <a:off x="10896664" y="6356349"/>
            <a:ext cx="983166" cy="365125"/>
          </a:xfrm>
        </p:spPr>
        <p:txBody>
          <a:bodyPr/>
          <a:lstStyle/>
          <a:p>
            <a:r>
              <a:rPr lang="en-US" altLang="ar-SA" sz="1400" b="1" dirty="0">
                <a:solidFill>
                  <a:schemeClr val="tx1"/>
                </a:solidFill>
              </a:rPr>
              <a:t>1- </a:t>
            </a:r>
            <a:fld id="{0C21EF07-331C-485F-B192-AB214588CC77}" type="slidenum">
              <a:rPr lang="en-US" altLang="ar-SA" sz="1400" b="1">
                <a:solidFill>
                  <a:schemeClr val="tx1"/>
                </a:solidFill>
              </a:rPr>
              <a:pPr/>
              <a:t>10</a:t>
            </a:fld>
            <a:endParaRPr lang="en-US" altLang="ar-SA" sz="1400" b="1" dirty="0">
              <a:solidFill>
                <a:schemeClr val="tx1"/>
              </a:solidFill>
            </a:endParaRPr>
          </a:p>
        </p:txBody>
      </p:sp>
      <p:sp>
        <p:nvSpPr>
          <p:cNvPr id="17410" name="Rectangle 2"/>
          <p:cNvSpPr>
            <a:spLocks noGrp="1" noChangeArrowheads="1"/>
          </p:cNvSpPr>
          <p:nvPr>
            <p:ph type="title" idx="4294967295"/>
          </p:nvPr>
        </p:nvSpPr>
        <p:spPr>
          <a:xfrm>
            <a:off x="657921" y="239752"/>
            <a:ext cx="9467386" cy="11430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3600" b="1" i="1" dirty="0">
                <a:latin typeface="Calibri" panose="020F0502020204030204" pitchFamily="34" charset="0"/>
              </a:rPr>
              <a:t>Human Resource Management in </a:t>
            </a:r>
            <a:r>
              <a:rPr lang="en-US" altLang="ar-SA" sz="3600" b="1" i="1" dirty="0" smtClean="0">
                <a:latin typeface="Calibri" panose="020F0502020204030204" pitchFamily="34" charset="0"/>
              </a:rPr>
              <a:t>Larger and small </a:t>
            </a:r>
            <a:r>
              <a:rPr lang="en-US" altLang="ar-SA" sz="3600" b="1" i="1" dirty="0">
                <a:latin typeface="Calibri" panose="020F0502020204030204" pitchFamily="34" charset="0"/>
              </a:rPr>
              <a:t>Organizations</a:t>
            </a:r>
          </a:p>
        </p:txBody>
      </p:sp>
      <p:sp>
        <p:nvSpPr>
          <p:cNvPr id="76803" name="Rectangle 3"/>
          <p:cNvSpPr>
            <a:spLocks noGrp="1" noChangeArrowheads="1"/>
          </p:cNvSpPr>
          <p:nvPr>
            <p:ph idx="4294967295"/>
          </p:nvPr>
        </p:nvSpPr>
        <p:spPr>
          <a:xfrm>
            <a:off x="680222" y="2533712"/>
            <a:ext cx="4772721" cy="4005199"/>
          </a:xfrm>
          <a:ln>
            <a:solidFill>
              <a:schemeClr val="tx1"/>
            </a:solidFill>
          </a:ln>
        </p:spPr>
        <p:txBody>
          <a:bodyPr vert="horz" wrap="square" lIns="91440" tIns="45720" rIns="91440" bIns="45720" rtlCol="0">
            <a:spAutoFit/>
          </a:bodyPr>
          <a:lstStyle/>
          <a:p>
            <a:pPr>
              <a:buClr>
                <a:srgbClr val="FF0000"/>
              </a:buClr>
              <a:buFont typeface="Wingdings" panose="05000000000000000000" pitchFamily="2" charset="2"/>
              <a:buChar char="ü"/>
            </a:pPr>
            <a:r>
              <a:rPr lang="en-US" altLang="ar-SA" sz="2400" b="1" dirty="0"/>
              <a:t>As the organization grows a separate human resource unit becomes a necessity</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When an organization reaches 200 to 250 employees, it generally establishes a self-contained human resource department</a:t>
            </a:r>
            <a:r>
              <a:rPr lang="en-US" altLang="ar-SA" sz="2400" b="1" dirty="0" smtClean="0"/>
              <a:t>.</a:t>
            </a:r>
            <a:endParaRPr lang="en-US" altLang="ar-SA" sz="2400" b="1" dirty="0"/>
          </a:p>
          <a:p>
            <a:pPr>
              <a:buClr>
                <a:srgbClr val="FF0000"/>
              </a:buClr>
              <a:buFont typeface="Wingdings" panose="05000000000000000000" pitchFamily="2" charset="2"/>
              <a:buChar char="ü"/>
            </a:pPr>
            <a:r>
              <a:rPr lang="en-US" altLang="ar-SA" sz="2400" b="1" dirty="0"/>
              <a:t>As the organization continues to grow the human resource department grow as well into specialized departments.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53676" y="229556"/>
            <a:ext cx="1285977" cy="1153196"/>
          </a:xfrm>
          <a:prstGeom prst="rect">
            <a:avLst/>
          </a:prstGeom>
          <a:ln>
            <a:solidFill>
              <a:schemeClr val="tx1"/>
            </a:solidFill>
          </a:ln>
        </p:spPr>
      </p:pic>
      <p:sp>
        <p:nvSpPr>
          <p:cNvPr id="7" name="Rectangle 3"/>
          <p:cNvSpPr txBox="1">
            <a:spLocks noChangeArrowheads="1"/>
          </p:cNvSpPr>
          <p:nvPr/>
        </p:nvSpPr>
        <p:spPr>
          <a:xfrm>
            <a:off x="5793058" y="2533713"/>
            <a:ext cx="4979020" cy="3340402"/>
          </a:xfrm>
          <a:prstGeom prst="rect">
            <a:avLst/>
          </a:prstGeom>
          <a:ln>
            <a:solidFill>
              <a:schemeClr val="tx1"/>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Clr>
                <a:srgbClr val="FF0000"/>
              </a:buClr>
              <a:buFont typeface="Wingdings" panose="05000000000000000000" pitchFamily="2" charset="2"/>
              <a:buChar char="ü"/>
            </a:pPr>
            <a:r>
              <a:rPr lang="en-US" altLang="ar-SA" sz="2400" b="1" dirty="0" smtClean="0"/>
              <a:t>Small organizations still use operating managers to handle their basic human resource functions.</a:t>
            </a:r>
          </a:p>
          <a:p>
            <a:pPr>
              <a:buClr>
                <a:srgbClr val="FF0000"/>
              </a:buClr>
              <a:buFont typeface="Wingdings" panose="05000000000000000000" pitchFamily="2" charset="2"/>
              <a:buChar char="ü"/>
            </a:pPr>
            <a:r>
              <a:rPr lang="en-US" altLang="ar-SA" sz="2400" b="1" dirty="0" smtClean="0"/>
              <a:t>Small independent businesses are generally operated in the same way as small organizations.</a:t>
            </a:r>
          </a:p>
          <a:p>
            <a:pPr>
              <a:buClr>
                <a:srgbClr val="FF0000"/>
              </a:buClr>
              <a:buFont typeface="Wingdings" panose="05000000000000000000" pitchFamily="2" charset="2"/>
              <a:buChar char="ü"/>
            </a:pPr>
            <a:r>
              <a:rPr lang="en-US" altLang="ar-SA" sz="2400" b="1" dirty="0" smtClean="0"/>
              <a:t>Very small organizations are exempt from many legal regulations.</a:t>
            </a:r>
            <a:endParaRPr lang="en-US" altLang="ar-SA" sz="2400" b="1" dirty="0"/>
          </a:p>
        </p:txBody>
      </p:sp>
      <p:sp>
        <p:nvSpPr>
          <p:cNvPr id="2" name="Rectangle 1"/>
          <p:cNvSpPr/>
          <p:nvPr/>
        </p:nvSpPr>
        <p:spPr>
          <a:xfrm>
            <a:off x="5793058" y="1672683"/>
            <a:ext cx="4873083" cy="579863"/>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Smaller Organizations</a:t>
            </a:r>
            <a:endParaRPr lang="ar-SA" sz="2800" b="1" i="1" dirty="0">
              <a:latin typeface="Calibri" panose="020F0502020204030204" pitchFamily="34" charset="0"/>
              <a:ea typeface="+mj-ea"/>
              <a:cs typeface="+mj-cs"/>
            </a:endParaRPr>
          </a:p>
        </p:txBody>
      </p:sp>
      <p:sp>
        <p:nvSpPr>
          <p:cNvPr id="3" name="Rectangle 2"/>
          <p:cNvSpPr/>
          <p:nvPr/>
        </p:nvSpPr>
        <p:spPr>
          <a:xfrm>
            <a:off x="657921" y="1672684"/>
            <a:ext cx="4728117" cy="579864"/>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Larger Organizations</a:t>
            </a:r>
            <a:endParaRPr lang="ar-SA" sz="2800" b="1" i="1" dirty="0">
              <a:latin typeface="Calibri" panose="020F0502020204030204" pitchFamily="34" charset="0"/>
              <a:ea typeface="+mj-ea"/>
              <a:cs typeface="+mj-cs"/>
            </a:endParaRPr>
          </a:p>
        </p:txBody>
      </p:sp>
    </p:spTree>
    <p:extLst>
      <p:ext uri="{BB962C8B-B14F-4D97-AF65-F5344CB8AC3E}">
        <p14:creationId xmlns:p14="http://schemas.microsoft.com/office/powerpoint/2010/main" val="351147312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76803">
                                            <p:bg/>
                                          </p:spTgt>
                                        </p:tgtEl>
                                        <p:attrNameLst>
                                          <p:attrName>style.visibility</p:attrName>
                                        </p:attrNameLst>
                                      </p:cBhvr>
                                      <p:to>
                                        <p:strVal val="visible"/>
                                      </p:to>
                                    </p:set>
                                    <p:animEffect transition="in" filter="box(in)">
                                      <p:cBhvr>
                                        <p:cTn id="7" dur="500"/>
                                        <p:tgtEl>
                                          <p:spTgt spid="76803">
                                            <p:bg/>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76803">
                                            <p:txEl>
                                              <p:pRg st="0" end="0"/>
                                            </p:txEl>
                                          </p:spTgt>
                                        </p:tgtEl>
                                        <p:attrNameLst>
                                          <p:attrName>style.visibility</p:attrName>
                                        </p:attrNameLst>
                                      </p:cBhvr>
                                      <p:to>
                                        <p:strVal val="visible"/>
                                      </p:to>
                                    </p:set>
                                    <p:animEffect transition="in" filter="box(in)">
                                      <p:cBhvr>
                                        <p:cTn id="12" dur="500"/>
                                        <p:tgtEl>
                                          <p:spTgt spid="76803">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76803">
                                            <p:txEl>
                                              <p:pRg st="1" end="1"/>
                                            </p:txEl>
                                          </p:spTgt>
                                        </p:tgtEl>
                                        <p:attrNameLst>
                                          <p:attrName>style.visibility</p:attrName>
                                        </p:attrNameLst>
                                      </p:cBhvr>
                                      <p:to>
                                        <p:strVal val="visible"/>
                                      </p:to>
                                    </p:set>
                                    <p:animEffect transition="in" filter="box(in)">
                                      <p:cBhvr>
                                        <p:cTn id="17" dur="500"/>
                                        <p:tgtEl>
                                          <p:spTgt spid="76803">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76803">
                                            <p:txEl>
                                              <p:pRg st="2" end="2"/>
                                            </p:txEl>
                                          </p:spTgt>
                                        </p:tgtEl>
                                        <p:attrNameLst>
                                          <p:attrName>style.visibility</p:attrName>
                                        </p:attrNameLst>
                                      </p:cBhvr>
                                      <p:to>
                                        <p:strVal val="visible"/>
                                      </p:to>
                                    </p:set>
                                    <p:animEffect transition="in" filter="box(in)">
                                      <p:cBhvr>
                                        <p:cTn id="22" dur="500"/>
                                        <p:tgtEl>
                                          <p:spTgt spid="7680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7">
                                            <p:bg/>
                                          </p:spTgt>
                                        </p:tgtEl>
                                        <p:attrNameLst>
                                          <p:attrName>style.visibility</p:attrName>
                                        </p:attrNameLst>
                                      </p:cBhvr>
                                      <p:to>
                                        <p:strVal val="visible"/>
                                      </p:to>
                                    </p:set>
                                    <p:animEffect transition="in" filter="box(in)">
                                      <p:cBhvr>
                                        <p:cTn id="27" dur="500"/>
                                        <p:tgtEl>
                                          <p:spTgt spid="7">
                                            <p:bg/>
                                          </p:spTgt>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 fill="hold">
                                          <p:stCondLst>
                                            <p:cond delay="0"/>
                                          </p:stCondLst>
                                        </p:cTn>
                                        <p:tgtEl>
                                          <p:spTgt spid="7">
                                            <p:txEl>
                                              <p:pRg st="0" end="0"/>
                                            </p:txEl>
                                          </p:spTgt>
                                        </p:tgtEl>
                                        <p:attrNameLst>
                                          <p:attrName>style.visibility</p:attrName>
                                        </p:attrNameLst>
                                      </p:cBhvr>
                                      <p:to>
                                        <p:strVal val="visible"/>
                                      </p:to>
                                    </p:set>
                                    <p:animEffect transition="in" filter="box(in)">
                                      <p:cBhvr>
                                        <p:cTn id="32" dur="500"/>
                                        <p:tgtEl>
                                          <p:spTgt spid="7">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4" presetClass="entr" presetSubtype="16" fill="hold" grpId="0" nodeType="clickEffect">
                                  <p:stCondLst>
                                    <p:cond delay="0"/>
                                  </p:stCondLst>
                                  <p:childTnLst>
                                    <p:set>
                                      <p:cBhvr>
                                        <p:cTn id="36" dur="1" fill="hold">
                                          <p:stCondLst>
                                            <p:cond delay="0"/>
                                          </p:stCondLst>
                                        </p:cTn>
                                        <p:tgtEl>
                                          <p:spTgt spid="7">
                                            <p:txEl>
                                              <p:pRg st="1" end="1"/>
                                            </p:txEl>
                                          </p:spTgt>
                                        </p:tgtEl>
                                        <p:attrNameLst>
                                          <p:attrName>style.visibility</p:attrName>
                                        </p:attrNameLst>
                                      </p:cBhvr>
                                      <p:to>
                                        <p:strVal val="visible"/>
                                      </p:to>
                                    </p:set>
                                    <p:animEffect transition="in" filter="box(in)">
                                      <p:cBhvr>
                                        <p:cTn id="37" dur="500"/>
                                        <p:tgtEl>
                                          <p:spTgt spid="7">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 presetClass="entr" presetSubtype="16" fill="hold" grpId="0" nodeType="clickEffect">
                                  <p:stCondLst>
                                    <p:cond delay="0"/>
                                  </p:stCondLst>
                                  <p:childTnLst>
                                    <p:set>
                                      <p:cBhvr>
                                        <p:cTn id="41" dur="1" fill="hold">
                                          <p:stCondLst>
                                            <p:cond delay="0"/>
                                          </p:stCondLst>
                                        </p:cTn>
                                        <p:tgtEl>
                                          <p:spTgt spid="7">
                                            <p:txEl>
                                              <p:pRg st="2" end="2"/>
                                            </p:txEl>
                                          </p:spTgt>
                                        </p:tgtEl>
                                        <p:attrNameLst>
                                          <p:attrName>style.visibility</p:attrName>
                                        </p:attrNameLst>
                                      </p:cBhvr>
                                      <p:to>
                                        <p:strVal val="visible"/>
                                      </p:to>
                                    </p:set>
                                    <p:animEffect transition="in" filter="box(in)">
                                      <p:cBhvr>
                                        <p:cTn id="42" dur="500"/>
                                        <p:tgtEl>
                                          <p:spTgt spid="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3" grpId="0" build="p" animBg="1"/>
      <p:bldP spid="7"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BA971E6F-8CDC-484B-9575-0E4A2EA0F09C}" type="slidenum">
              <a:rPr lang="en-US" altLang="ar-SA"/>
              <a:pPr eaLnBrk="1" hangingPunct="1"/>
              <a:t>11</a:t>
            </a:fld>
            <a:endParaRPr lang="en-US" altLang="ar-SA" dirty="0"/>
          </a:p>
        </p:txBody>
      </p:sp>
      <p:sp>
        <p:nvSpPr>
          <p:cNvPr id="14340" name="Rectangle 2"/>
          <p:cNvSpPr>
            <a:spLocks noChangeArrowheads="1"/>
          </p:cNvSpPr>
          <p:nvPr/>
        </p:nvSpPr>
        <p:spPr bwMode="auto">
          <a:xfrm>
            <a:off x="1752600" y="228600"/>
            <a:ext cx="86868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699">
                <a:solidFill>
                  <a:srgbClr val="000000"/>
                </a:solidFill>
                <a:miter lim="800000"/>
                <a:headEnd/>
                <a:tailEnd/>
              </a14:hiddenLine>
            </a:ext>
          </a:extLst>
        </p:spPr>
        <p:txBody>
          <a:bodyPr lIns="90488" tIns="44450" rIns="90488" bIns="44450"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endParaRPr lang="id-ID" altLang="ar-SA" sz="3200" b="1">
              <a:solidFill>
                <a:schemeClr val="tx2"/>
              </a:solidFill>
            </a:endParaRPr>
          </a:p>
        </p:txBody>
      </p:sp>
      <p:sp>
        <p:nvSpPr>
          <p:cNvPr id="14341" name="AutoShape 3"/>
          <p:cNvSpPr>
            <a:spLocks noChangeArrowheads="1"/>
          </p:cNvSpPr>
          <p:nvPr/>
        </p:nvSpPr>
        <p:spPr bwMode="auto">
          <a:xfrm>
            <a:off x="3352800" y="15240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14342" name="AutoShape 4"/>
          <p:cNvSpPr>
            <a:spLocks noChangeArrowheads="1"/>
          </p:cNvSpPr>
          <p:nvPr/>
        </p:nvSpPr>
        <p:spPr bwMode="auto">
          <a:xfrm>
            <a:off x="4953000" y="2667000"/>
            <a:ext cx="2514600" cy="2362200"/>
          </a:xfrm>
          <a:prstGeom prst="pentagon">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sz="1600" b="1" dirty="0">
                <a:solidFill>
                  <a:srgbClr val="080808"/>
                </a:solidFill>
              </a:rPr>
              <a:t>Human Resource Management</a:t>
            </a:r>
          </a:p>
        </p:txBody>
      </p:sp>
      <p:sp>
        <p:nvSpPr>
          <p:cNvPr id="14343" name="Line 5"/>
          <p:cNvSpPr>
            <a:spLocks noChangeShapeType="1"/>
          </p:cNvSpPr>
          <p:nvPr/>
        </p:nvSpPr>
        <p:spPr bwMode="auto">
          <a:xfrm>
            <a:off x="7467600" y="3581400"/>
            <a:ext cx="840059" cy="61146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4" name="Line 6"/>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5" name="Line 7"/>
          <p:cNvSpPr>
            <a:spLocks noChangeShapeType="1"/>
          </p:cNvSpPr>
          <p:nvPr/>
        </p:nvSpPr>
        <p:spPr bwMode="auto">
          <a:xfrm flipV="1">
            <a:off x="4038600" y="5029199"/>
            <a:ext cx="1447800" cy="107913"/>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6" name="Line 8"/>
          <p:cNvSpPr>
            <a:spLocks noChangeShapeType="1"/>
          </p:cNvSpPr>
          <p:nvPr/>
        </p:nvSpPr>
        <p:spPr bwMode="auto">
          <a:xfrm flipH="1">
            <a:off x="6548248" y="4953000"/>
            <a:ext cx="462152" cy="1219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14347" name="Text Box 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14348" name="Text Box 10"/>
          <p:cNvSpPr txBox="1">
            <a:spLocks noChangeArrowheads="1"/>
          </p:cNvSpPr>
          <p:nvPr/>
        </p:nvSpPr>
        <p:spPr bwMode="auto">
          <a:xfrm rot="17243491">
            <a:off x="6560344" y="4683919"/>
            <a:ext cx="19050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p>
        </p:txBody>
      </p:sp>
      <p:sp>
        <p:nvSpPr>
          <p:cNvPr id="14349" name="Text Box 1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14350" name="Text Box 1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err="1"/>
              <a:t>EmployeeRelations</a:t>
            </a:r>
            <a:r>
              <a:rPr lang="en-US" altLang="ar-SA" b="1" dirty="0"/>
              <a:t> and </a:t>
            </a:r>
            <a:r>
              <a:rPr lang="en-US" altLang="ar-SA" b="1" dirty="0" smtClean="0"/>
              <a:t>Labor</a:t>
            </a:r>
            <a:endParaRPr lang="en-US" altLang="ar-SA" b="1" dirty="0"/>
          </a:p>
        </p:txBody>
      </p:sp>
      <p:sp>
        <p:nvSpPr>
          <p:cNvPr id="14351" name="Text Box 1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14352" name="Text Box 14"/>
          <p:cNvSpPr txBox="1">
            <a:spLocks noChangeArrowheads="1"/>
          </p:cNvSpPr>
          <p:nvPr/>
        </p:nvSpPr>
        <p:spPr bwMode="auto">
          <a:xfrm>
            <a:off x="1115122" y="211401"/>
            <a:ext cx="9324278" cy="1190962"/>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6000" b="1" i="1">
                <a:latin typeface="Calibri" panose="020F0502020204030204" pitchFamily="34" charset="0"/>
                <a:ea typeface="+mj-ea"/>
                <a:cs typeface="+mj-cs"/>
              </a:defRPr>
            </a:lvl1pPr>
          </a:lstStyle>
          <a:p>
            <a:r>
              <a:rPr lang="en-US" altLang="ar-SA" sz="4000" dirty="0"/>
              <a:t> Human Resource Management Functions</a:t>
            </a:r>
          </a:p>
        </p:txBody>
      </p:sp>
      <p:sp>
        <p:nvSpPr>
          <p:cNvPr id="14353" name="Line 15"/>
          <p:cNvSpPr>
            <a:spLocks noChangeShapeType="1"/>
          </p:cNvSpPr>
          <p:nvPr/>
        </p:nvSpPr>
        <p:spPr bwMode="auto">
          <a:xfrm flipV="1">
            <a:off x="6066264" y="2186311"/>
            <a:ext cx="836342" cy="604475"/>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92444" y="5484696"/>
            <a:ext cx="1322711" cy="1186137"/>
          </a:xfrm>
          <a:prstGeom prst="rect">
            <a:avLst/>
          </a:prstGeom>
          <a:ln>
            <a:solidFill>
              <a:schemeClr val="tx1"/>
            </a:solidFill>
          </a:ln>
        </p:spPr>
      </p:pic>
    </p:spTree>
    <p:extLst>
      <p:ext uri="{BB962C8B-B14F-4D97-AF65-F5344CB8AC3E}">
        <p14:creationId xmlns:p14="http://schemas.microsoft.com/office/powerpoint/2010/main" val="38086817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8"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3DACC0F-22FB-4C82-9600-F3F4857EE27D}" type="slidenum">
              <a:rPr lang="en-US" altLang="ar-SA"/>
              <a:pPr eaLnBrk="1" hangingPunct="1"/>
              <a:t>12</a:t>
            </a:fld>
            <a:endParaRPr lang="en-US" altLang="ar-SA"/>
          </a:p>
        </p:txBody>
      </p:sp>
      <p:sp>
        <p:nvSpPr>
          <p:cNvPr id="1029"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1-Staffing</a:t>
            </a:r>
            <a:endParaRPr lang="en-US" altLang="ar-SA" sz="6000" b="1" i="1" dirty="0">
              <a:latin typeface="Calibri" panose="020F0502020204030204" pitchFamily="34" charset="0"/>
            </a:endParaRPr>
          </a:p>
        </p:txBody>
      </p:sp>
      <p:sp>
        <p:nvSpPr>
          <p:cNvPr id="1030" name="Rectangle 3"/>
          <p:cNvSpPr>
            <a:spLocks noGrp="1" noChangeArrowheads="1"/>
          </p:cNvSpPr>
          <p:nvPr>
            <p:ph type="body" sz="half" idx="2"/>
          </p:nvPr>
        </p:nvSpPr>
        <p:spPr>
          <a:xfrm>
            <a:off x="2207941" y="1661532"/>
            <a:ext cx="7079166" cy="4090639"/>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b="1" dirty="0"/>
              <a:t>Job </a:t>
            </a:r>
            <a:r>
              <a:rPr lang="en-US" altLang="ar-SA" b="1" dirty="0" smtClean="0"/>
              <a:t>Analysis</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Human Resource </a:t>
            </a:r>
            <a:r>
              <a:rPr lang="en-US" altLang="ar-SA" b="1" dirty="0" smtClean="0"/>
              <a:t>Planning</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 </a:t>
            </a:r>
            <a:r>
              <a:rPr lang="en-US" altLang="ar-SA" b="1" dirty="0" smtClean="0"/>
              <a:t>Recruitment</a:t>
            </a:r>
          </a:p>
          <a:p>
            <a:pPr>
              <a:buClr>
                <a:srgbClr val="FF0000"/>
              </a:buClr>
              <a:buFont typeface="Wingdings" panose="05000000000000000000" pitchFamily="2" charset="2"/>
              <a:buChar char="q"/>
            </a:pPr>
            <a:endParaRPr lang="en-US" altLang="ar-SA" b="1" dirty="0"/>
          </a:p>
          <a:p>
            <a:pPr>
              <a:buClr>
                <a:srgbClr val="FF0000"/>
              </a:buClr>
              <a:buFont typeface="Wingdings" panose="05000000000000000000" pitchFamily="2" charset="2"/>
              <a:buChar char="q"/>
            </a:pPr>
            <a:r>
              <a:rPr lang="en-US" altLang="ar-SA" b="1" dirty="0"/>
              <a:t>Selection</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35888825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61078EE4-1D7A-47F2-8F62-D203D0D921D8}" type="slidenum">
              <a:rPr lang="en-US" altLang="ar-SA"/>
              <a:pPr eaLnBrk="1" hangingPunct="1"/>
              <a:t>13</a:t>
            </a:fld>
            <a:endParaRPr lang="en-US" altLang="ar-SA"/>
          </a:p>
        </p:txBody>
      </p:sp>
      <p:sp>
        <p:nvSpPr>
          <p:cNvPr id="15364" name="Rectangle 2"/>
          <p:cNvSpPr>
            <a:spLocks noGrp="1" noChangeArrowheads="1"/>
          </p:cNvSpPr>
          <p:nvPr>
            <p:ph type="title"/>
          </p:nvPr>
        </p:nvSpPr>
        <p:spPr>
          <a:xfrm>
            <a:off x="613317" y="365126"/>
            <a:ext cx="11017405" cy="1039928"/>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Staffing (Cont.)</a:t>
            </a:r>
          </a:p>
        </p:txBody>
      </p:sp>
      <p:sp>
        <p:nvSpPr>
          <p:cNvPr id="15365" name="Rectangle 3"/>
          <p:cNvSpPr>
            <a:spLocks noGrp="1" noChangeArrowheads="1"/>
          </p:cNvSpPr>
          <p:nvPr>
            <p:ph type="body" idx="1"/>
          </p:nvPr>
        </p:nvSpPr>
        <p:spPr>
          <a:xfrm>
            <a:off x="613317" y="1825625"/>
            <a:ext cx="10557678" cy="4351338"/>
          </a:xfrm>
          <a:ln>
            <a:solidFill>
              <a:schemeClr val="tx1"/>
            </a:solidFill>
          </a:ln>
        </p:spPr>
        <p:txBody>
          <a:bodyPr>
            <a:normAutofit/>
          </a:bodyPr>
          <a:lstStyle/>
          <a:p>
            <a:pPr eaLnBrk="1" hangingPunct="1">
              <a:lnSpc>
                <a:spcPct val="90000"/>
              </a:lnSpc>
              <a:buFont typeface="Wingdings" panose="05000000000000000000" pitchFamily="2" charset="2"/>
              <a:buChar char="v"/>
            </a:pPr>
            <a:r>
              <a:rPr lang="en-US" altLang="ar-SA" sz="3200" b="1" dirty="0" smtClean="0">
                <a:solidFill>
                  <a:srgbClr val="FF0000"/>
                </a:solidFill>
              </a:rPr>
              <a:t>Staffing</a:t>
            </a:r>
            <a:r>
              <a:rPr lang="en-US" altLang="ar-SA" sz="3200" b="1" dirty="0" smtClean="0"/>
              <a:t> - Process through which organization ensures it always has  proper number of employees with appropriate skills in right jobs at right time to achieve organizational objectives</a:t>
            </a:r>
            <a:endParaRPr lang="en-US" altLang="ar-SA" sz="3200" b="1" dirty="0">
              <a:solidFill>
                <a:srgbClr val="0000FF"/>
              </a:solidFill>
            </a:endParaRPr>
          </a:p>
          <a:p>
            <a:pPr eaLnBrk="1" hangingPunct="1">
              <a:lnSpc>
                <a:spcPct val="90000"/>
              </a:lnSpc>
              <a:buFont typeface="Wingdings" panose="05000000000000000000" pitchFamily="2" charset="2"/>
              <a:buChar char="v"/>
            </a:pPr>
            <a:r>
              <a:rPr lang="en-US" altLang="ar-SA" sz="3200" b="1" dirty="0" smtClean="0">
                <a:solidFill>
                  <a:srgbClr val="FF0000"/>
                </a:solidFill>
              </a:rPr>
              <a:t>Job</a:t>
            </a:r>
            <a:r>
              <a:rPr lang="en-US" altLang="ar-SA" sz="3200" b="1" dirty="0" smtClean="0">
                <a:solidFill>
                  <a:srgbClr val="0000FF"/>
                </a:solidFill>
              </a:rPr>
              <a:t> </a:t>
            </a:r>
            <a:r>
              <a:rPr lang="en-US" altLang="ar-SA" sz="3200" b="1" dirty="0" smtClean="0">
                <a:solidFill>
                  <a:srgbClr val="FF0000"/>
                </a:solidFill>
              </a:rPr>
              <a:t>analysis</a:t>
            </a:r>
            <a:r>
              <a:rPr lang="en-US" altLang="ar-SA" sz="3200" b="1" dirty="0" smtClean="0"/>
              <a:t> - Systematic process of determining skills, duties, and knowledge required for performing jobs in organization</a:t>
            </a:r>
          </a:p>
          <a:p>
            <a:pPr eaLnBrk="1" hangingPunct="1">
              <a:lnSpc>
                <a:spcPct val="90000"/>
              </a:lnSpc>
            </a:pPr>
            <a:endParaRPr lang="en-US" altLang="ar-SA" sz="32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06813911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1FFD4696-54ED-422E-AD81-524F93EECF82}" type="slidenum">
              <a:rPr lang="en-US" altLang="ar-SA"/>
              <a:pPr eaLnBrk="1" hangingPunct="1"/>
              <a:t>14</a:t>
            </a:fld>
            <a:endParaRPr lang="en-US" altLang="ar-SA"/>
          </a:p>
        </p:txBody>
      </p:sp>
      <p:sp>
        <p:nvSpPr>
          <p:cNvPr id="16388" name="Rectangle 2"/>
          <p:cNvSpPr>
            <a:spLocks noGrp="1" noChangeArrowheads="1"/>
          </p:cNvSpPr>
          <p:nvPr>
            <p:ph type="title"/>
          </p:nvPr>
        </p:nvSpPr>
        <p:spPr>
          <a:xfrm>
            <a:off x="546410" y="365125"/>
            <a:ext cx="10983951" cy="97302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a:latin typeface="Calibri" panose="020F0502020204030204" pitchFamily="34" charset="0"/>
              </a:rPr>
              <a:t>Staffing (Cont.)</a:t>
            </a:r>
          </a:p>
        </p:txBody>
      </p:sp>
      <p:sp>
        <p:nvSpPr>
          <p:cNvPr id="16389" name="Rectangle 3"/>
          <p:cNvSpPr>
            <a:spLocks noGrp="1" noChangeArrowheads="1"/>
          </p:cNvSpPr>
          <p:nvPr>
            <p:ph type="body" idx="1"/>
          </p:nvPr>
        </p:nvSpPr>
        <p:spPr>
          <a:xfrm>
            <a:off x="546410" y="1825625"/>
            <a:ext cx="10983951" cy="4351338"/>
          </a:xfrm>
          <a:ln>
            <a:solidFill>
              <a:schemeClr val="tx1"/>
            </a:solidFill>
          </a:ln>
        </p:spPr>
        <p:txBody>
          <a:bodyPr>
            <a:normAutofit/>
          </a:bodyPr>
          <a:lstStyle/>
          <a:p>
            <a:pPr eaLnBrk="1" hangingPunct="1">
              <a:buFont typeface="Wingdings" panose="05000000000000000000" pitchFamily="2" charset="2"/>
              <a:buChar char="q"/>
            </a:pPr>
            <a:r>
              <a:rPr lang="en-US" altLang="ar-SA" sz="3200" b="1" i="1" u="sng" dirty="0" smtClean="0">
                <a:solidFill>
                  <a:srgbClr val="FF0000"/>
                </a:solidFill>
              </a:rPr>
              <a:t>Recruitment</a:t>
            </a:r>
            <a:endParaRPr lang="en-US" altLang="ar-SA" sz="3200" b="1" dirty="0"/>
          </a:p>
          <a:p>
            <a:pPr marL="0" indent="0" eaLnBrk="1" hangingPunct="1">
              <a:buNone/>
            </a:pPr>
            <a:r>
              <a:rPr lang="en-US" altLang="ar-SA" sz="3200" b="1" dirty="0" smtClean="0"/>
              <a:t>   Process </a:t>
            </a:r>
            <a:r>
              <a:rPr lang="en-US" altLang="ar-SA" sz="3200" b="1" dirty="0"/>
              <a:t>of attracting individuals on a timely basis, in sufficient numbers, and with appropriate qualifications, to apply for jobs with an </a:t>
            </a:r>
            <a:r>
              <a:rPr lang="en-US" altLang="ar-SA" sz="3200" b="1" dirty="0" smtClean="0"/>
              <a:t>organization</a:t>
            </a:r>
          </a:p>
          <a:p>
            <a:pPr>
              <a:buFont typeface="Wingdings" panose="05000000000000000000" pitchFamily="2" charset="2"/>
              <a:buChar char="q"/>
            </a:pPr>
            <a:r>
              <a:rPr lang="en-US" altLang="ar-SA" sz="3200" b="1" i="1" u="sng" dirty="0">
                <a:solidFill>
                  <a:srgbClr val="FF0000"/>
                </a:solidFill>
              </a:rPr>
              <a:t>Selection</a:t>
            </a:r>
            <a:r>
              <a:rPr lang="en-US" altLang="ar-SA" sz="3200" b="1" dirty="0"/>
              <a:t> </a:t>
            </a:r>
            <a:endParaRPr lang="en-US" altLang="ar-SA" sz="3200" b="1" dirty="0" smtClean="0"/>
          </a:p>
          <a:p>
            <a:pPr marL="0" indent="0">
              <a:buNone/>
            </a:pPr>
            <a:r>
              <a:rPr lang="en-US" altLang="ar-SA" sz="3200" b="1" dirty="0" smtClean="0"/>
              <a:t>   </a:t>
            </a:r>
            <a:r>
              <a:rPr lang="en-US" altLang="ar-SA" sz="3200" b="1" dirty="0"/>
              <a:t>Process of choosing from a group of applicants the individual best suited for a particular position and the organization </a:t>
            </a:r>
          </a:p>
          <a:p>
            <a:pPr eaLnBrk="1" hangingPunct="1"/>
            <a:endParaRPr lang="en-US" altLang="ar-SA" sz="3200" b="1" dirty="0"/>
          </a:p>
          <a:p>
            <a:pPr eaLnBrk="1" hangingPunct="1"/>
            <a:endParaRPr lang="en-US" altLang="ar-SA" sz="3200" b="1" dirty="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30361" y="6319677"/>
            <a:ext cx="600307" cy="538323"/>
          </a:xfrm>
          <a:prstGeom prst="rect">
            <a:avLst/>
          </a:prstGeom>
          <a:ln>
            <a:solidFill>
              <a:schemeClr val="tx1"/>
            </a:solidFill>
          </a:ln>
        </p:spPr>
      </p:pic>
    </p:spTree>
    <p:extLst>
      <p:ext uri="{BB962C8B-B14F-4D97-AF65-F5344CB8AC3E}">
        <p14:creationId xmlns:p14="http://schemas.microsoft.com/office/powerpoint/2010/main" val="227571791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334537" y="365125"/>
            <a:ext cx="11095463"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Job Analysis</a:t>
            </a:r>
          </a:p>
        </p:txBody>
      </p:sp>
      <p:sp>
        <p:nvSpPr>
          <p:cNvPr id="22531" name="Rectangle 3"/>
          <p:cNvSpPr>
            <a:spLocks noGrp="1" noChangeArrowheads="1"/>
          </p:cNvSpPr>
          <p:nvPr>
            <p:ph type="body" idx="1"/>
          </p:nvPr>
        </p:nvSpPr>
        <p:spPr>
          <a:xfrm>
            <a:off x="334537" y="1847927"/>
            <a:ext cx="11184673" cy="4351338"/>
          </a:xfrm>
          <a:ln>
            <a:solidFill>
              <a:schemeClr val="tx1"/>
            </a:solidFill>
          </a:ln>
        </p:spPr>
        <p:txBody>
          <a:bodyPr>
            <a:normAutofit/>
          </a:bodyPr>
          <a:lstStyle/>
          <a:p>
            <a:pPr>
              <a:buClr>
                <a:srgbClr val="FF0000"/>
              </a:buClr>
              <a:buFont typeface="Wingdings" panose="05000000000000000000" pitchFamily="2" charset="2"/>
              <a:buChar char="Ø"/>
            </a:pPr>
            <a:r>
              <a:rPr lang="en-US" altLang="ar-SA" sz="3600" b="1" dirty="0"/>
              <a:t>Job Analysis-the act of examining positions within an organization</a:t>
            </a:r>
          </a:p>
          <a:p>
            <a:pPr>
              <a:buClr>
                <a:srgbClr val="FF0000"/>
              </a:buClr>
              <a:buFont typeface="Wingdings" panose="05000000000000000000" pitchFamily="2" charset="2"/>
              <a:buChar char="Ø"/>
            </a:pPr>
            <a:r>
              <a:rPr lang="en-US" altLang="ar-SA" sz="3600" b="1" dirty="0"/>
              <a:t>Job Description-narrative explaining the scope of a position</a:t>
            </a:r>
          </a:p>
          <a:p>
            <a:pPr>
              <a:buClr>
                <a:srgbClr val="FF0000"/>
              </a:buClr>
              <a:buFont typeface="Wingdings" panose="05000000000000000000" pitchFamily="2" charset="2"/>
              <a:buChar char="Ø"/>
            </a:pPr>
            <a:r>
              <a:rPr lang="en-US" altLang="ar-SA" sz="3600" b="1" dirty="0"/>
              <a:t>Job Characteristics-tasks involved in a position</a:t>
            </a:r>
          </a:p>
          <a:p>
            <a:pPr>
              <a:buClr>
                <a:srgbClr val="FF0000"/>
              </a:buClr>
              <a:buFont typeface="Wingdings" panose="05000000000000000000" pitchFamily="2" charset="2"/>
              <a:buChar char="Ø"/>
            </a:pPr>
            <a:r>
              <a:rPr lang="en-US" altLang="ar-SA" sz="3600" b="1" dirty="0"/>
              <a:t>Job Requirements-personal characteristics necessary to fill a position</a:t>
            </a:r>
          </a:p>
          <a:p>
            <a:pPr>
              <a:buClr>
                <a:srgbClr val="FF0000"/>
              </a:buClr>
              <a:buFont typeface="Wingdings" panose="05000000000000000000" pitchFamily="2" charset="2"/>
              <a:buChar char="Ø"/>
            </a:pPr>
            <a:endParaRPr lang="en-US" altLang="ar-SA" sz="3600" b="1" dirty="0"/>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4939615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2531">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22531">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22531">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22531">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build="p"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1026"/>
          <p:cNvSpPr>
            <a:spLocks noGrp="1" noChangeArrowheads="1"/>
          </p:cNvSpPr>
          <p:nvPr>
            <p:ph type="title"/>
          </p:nvPr>
        </p:nvSpPr>
        <p:spPr>
          <a:xfrm>
            <a:off x="847493" y="376618"/>
            <a:ext cx="10404087" cy="1139947"/>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GB" sz="4800" b="1" i="1" dirty="0">
                <a:latin typeface="Calibri" panose="020F0502020204030204" pitchFamily="34" charset="0"/>
              </a:rPr>
              <a:t>Human resource planning</a:t>
            </a:r>
          </a:p>
        </p:txBody>
      </p:sp>
      <p:sp>
        <p:nvSpPr>
          <p:cNvPr id="13315" name="Rectangle 1027"/>
          <p:cNvSpPr>
            <a:spLocks noGrp="1" noChangeArrowheads="1"/>
          </p:cNvSpPr>
          <p:nvPr>
            <p:ph sz="half" idx="1"/>
          </p:nvPr>
        </p:nvSpPr>
        <p:spPr>
          <a:xfrm>
            <a:off x="1706137" y="2852738"/>
            <a:ext cx="4170865" cy="3124199"/>
          </a:xfrm>
          <a:ln>
            <a:solidFill>
              <a:schemeClr val="accent1"/>
            </a:solidFill>
          </a:ln>
        </p:spPr>
        <p:txBody>
          <a:bodyPr>
            <a:normAutofit fontScale="92500" lnSpcReduction="10000"/>
          </a:bodyPr>
          <a:lstStyle/>
          <a:p>
            <a:pPr eaLnBrk="1" hangingPunct="1">
              <a:buClr>
                <a:srgbClr val="FF0000"/>
              </a:buClr>
              <a:buFont typeface="Courier New" panose="02070309020205020404" pitchFamily="49" charset="0"/>
              <a:buChar char="o"/>
            </a:pPr>
            <a:r>
              <a:rPr lang="en-GB" altLang="ar-SA" b="1" dirty="0" smtClean="0"/>
              <a:t>Changing goals of a business</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market</a:t>
            </a:r>
          </a:p>
          <a:p>
            <a:pPr eaLnBrk="1" hangingPunct="1">
              <a:buClr>
                <a:srgbClr val="FF0000"/>
              </a:buClr>
              <a:buFont typeface="Courier New" panose="02070309020205020404" pitchFamily="49" charset="0"/>
              <a:buChar char="o"/>
            </a:pPr>
            <a:endParaRPr lang="en-GB" altLang="ar-SA" b="1" dirty="0" smtClean="0"/>
          </a:p>
          <a:p>
            <a:pPr eaLnBrk="1" hangingPunct="1">
              <a:buClr>
                <a:srgbClr val="FF0000"/>
              </a:buClr>
              <a:buFont typeface="Courier New" panose="02070309020205020404" pitchFamily="49" charset="0"/>
              <a:buChar char="o"/>
            </a:pPr>
            <a:r>
              <a:rPr lang="en-GB" altLang="ar-SA" b="1" dirty="0" smtClean="0"/>
              <a:t>Changes in technology</a:t>
            </a:r>
          </a:p>
        </p:txBody>
      </p:sp>
      <p:sp>
        <p:nvSpPr>
          <p:cNvPr id="13316" name="Rectangle 1028"/>
          <p:cNvSpPr>
            <a:spLocks noGrp="1" noChangeArrowheads="1"/>
          </p:cNvSpPr>
          <p:nvPr>
            <p:ph sz="half" idx="2"/>
          </p:nvPr>
        </p:nvSpPr>
        <p:spPr>
          <a:xfrm>
            <a:off x="6607175" y="2852738"/>
            <a:ext cx="3810000" cy="3124199"/>
          </a:xfrm>
          <a:ln>
            <a:solidFill>
              <a:schemeClr val="accent1"/>
            </a:solidFill>
          </a:ln>
        </p:spPr>
        <p:txBody>
          <a:bodyPr vert="horz" lIns="91440" tIns="45720" rIns="91440" bIns="45720" rtlCol="0">
            <a:normAutofit fontScale="92500" lnSpcReduction="10000"/>
          </a:bodyPr>
          <a:lstStyle/>
          <a:p>
            <a:pPr>
              <a:buClr>
                <a:srgbClr val="FF0000"/>
              </a:buClr>
              <a:buFont typeface="Courier New" panose="02070309020205020404" pitchFamily="49" charset="0"/>
              <a:buChar char="o"/>
            </a:pPr>
            <a:r>
              <a:rPr lang="en-GB" altLang="ar-SA" b="1" dirty="0" smtClean="0"/>
              <a:t>Competition</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Population changes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Trades unions</a:t>
            </a:r>
          </a:p>
          <a:p>
            <a:pPr>
              <a:buClr>
                <a:srgbClr val="FF0000"/>
              </a:buClr>
              <a:buFont typeface="Courier New" panose="02070309020205020404" pitchFamily="49" charset="0"/>
              <a:buChar char="o"/>
            </a:pPr>
            <a:endParaRPr lang="en-GB" altLang="ar-SA" b="1" dirty="0"/>
          </a:p>
          <a:p>
            <a:pPr>
              <a:buClr>
                <a:srgbClr val="FF0000"/>
              </a:buClr>
              <a:buFont typeface="Courier New" panose="02070309020205020404" pitchFamily="49" charset="0"/>
              <a:buChar char="o"/>
            </a:pPr>
            <a:r>
              <a:rPr lang="en-GB" altLang="ar-SA" b="1" dirty="0"/>
              <a:t>Government legislation</a:t>
            </a:r>
          </a:p>
        </p:txBody>
      </p:sp>
      <p:sp>
        <p:nvSpPr>
          <p:cNvPr id="13317" name="Text Box 1029"/>
          <p:cNvSpPr txBox="1">
            <a:spLocks noChangeArrowheads="1"/>
          </p:cNvSpPr>
          <p:nvPr/>
        </p:nvSpPr>
        <p:spPr bwMode="auto">
          <a:xfrm>
            <a:off x="1041090" y="1700213"/>
            <a:ext cx="9786745" cy="842265"/>
          </a:xfrm>
          <a:prstGeom prst="rect">
            <a:avLst/>
          </a:prstGeom>
          <a:solidFill>
            <a:schemeClr val="bg2"/>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lvl1pPr marL="533400" indent="-533400" algn="ctr" fontAlgn="base">
              <a:lnSpc>
                <a:spcPct val="90000"/>
              </a:lnSpc>
              <a:spcBef>
                <a:spcPct val="0"/>
              </a:spcBef>
              <a:spcAft>
                <a:spcPct val="0"/>
              </a:spcAft>
              <a:buNone/>
              <a:defRPr sz="3600" b="1" i="1">
                <a:latin typeface="Calibri" panose="020F0502020204030204" pitchFamily="34" charset="0"/>
                <a:ea typeface="+mj-ea"/>
                <a:cs typeface="+mj-cs"/>
              </a:defRPr>
            </a:lvl1pPr>
          </a:lstStyle>
          <a:p>
            <a:r>
              <a:rPr lang="en-GB" altLang="ar-SA" sz="4000" dirty="0"/>
              <a:t>Factors affecting human resource planning</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39033933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836342" y="365125"/>
            <a:ext cx="9612352"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Human Resource Planning</a:t>
            </a:r>
          </a:p>
        </p:txBody>
      </p:sp>
      <p:sp>
        <p:nvSpPr>
          <p:cNvPr id="37891" name="Rectangle 3"/>
          <p:cNvSpPr>
            <a:spLocks noGrp="1" noChangeArrowheads="1"/>
          </p:cNvSpPr>
          <p:nvPr>
            <p:ph type="body" idx="1"/>
          </p:nvPr>
        </p:nvSpPr>
        <p:spPr>
          <a:xfrm>
            <a:off x="970157" y="1945928"/>
            <a:ext cx="9059108" cy="4677897"/>
          </a:xfrm>
          <a:noFill/>
          <a:ln w="12700">
            <a:solidFill>
              <a:schemeClr val="tx1"/>
            </a:solidFill>
            <a:miter lim="800000"/>
            <a:headEnd/>
            <a:tailEnd/>
          </a:ln>
          <a:extLst/>
        </p:spPr>
        <p:txBody>
          <a:bodyPr vert="horz" lIns="90488" tIns="44450" rIns="90488" bIns="44450" rtlCol="0">
            <a:noAutofit/>
          </a:bodyPr>
          <a:lstStyle/>
          <a:p>
            <a:pPr>
              <a:lnSpc>
                <a:spcPct val="90000"/>
              </a:lnSpc>
            </a:pPr>
            <a:r>
              <a:rPr lang="en-US" altLang="ar-SA" sz="3200" b="1" i="1" u="sng" dirty="0">
                <a:solidFill>
                  <a:srgbClr val="FF0000"/>
                </a:solidFill>
              </a:rPr>
              <a:t>HR Planning includes all activities managers do to forecast current and future HR </a:t>
            </a:r>
            <a:r>
              <a:rPr lang="en-US" altLang="ar-SA" sz="3200" b="1" i="1" u="sng" dirty="0" smtClean="0">
                <a:solidFill>
                  <a:srgbClr val="FF0000"/>
                </a:solidFill>
              </a:rPr>
              <a:t>needs:</a:t>
            </a:r>
            <a:endParaRPr lang="en-US" altLang="ar-SA" sz="3200" b="1" i="1" u="sng" dirty="0">
              <a:solidFill>
                <a:srgbClr val="FF0000"/>
              </a:solidFill>
            </a:endParaRPr>
          </a:p>
          <a:p>
            <a:pPr lvl="1">
              <a:lnSpc>
                <a:spcPct val="90000"/>
              </a:lnSpc>
              <a:buClr>
                <a:srgbClr val="FF0000"/>
              </a:buClr>
              <a:buFont typeface="Wingdings" panose="05000000000000000000" pitchFamily="2" charset="2"/>
              <a:buChar char="q"/>
            </a:pPr>
            <a:r>
              <a:rPr lang="en-US" altLang="ar-SA" sz="2800" b="1" dirty="0" smtClean="0"/>
              <a:t>Must be done prior to recruitment and selection</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Demand forecasts made by managers estimate the number &amp; qualifications the firm will need.</a:t>
            </a:r>
          </a:p>
          <a:p>
            <a:pPr lvl="1">
              <a:lnSpc>
                <a:spcPct val="90000"/>
              </a:lnSpc>
              <a:buClr>
                <a:srgbClr val="FF0000"/>
              </a:buClr>
              <a:buFont typeface="Wingdings" panose="05000000000000000000" pitchFamily="2" charset="2"/>
              <a:buChar char="q"/>
            </a:pPr>
            <a:endParaRPr lang="en-US" altLang="ar-SA" sz="2800" b="1" dirty="0" smtClean="0"/>
          </a:p>
          <a:p>
            <a:pPr lvl="1">
              <a:lnSpc>
                <a:spcPct val="90000"/>
              </a:lnSpc>
              <a:buClr>
                <a:srgbClr val="FF0000"/>
              </a:buClr>
              <a:buFont typeface="Wingdings" panose="05000000000000000000" pitchFamily="2" charset="2"/>
              <a:buChar char="q"/>
            </a:pPr>
            <a:r>
              <a:rPr lang="en-US" altLang="ar-SA" sz="2800" b="1" dirty="0" smtClean="0"/>
              <a:t>Supply </a:t>
            </a:r>
            <a:r>
              <a:rPr lang="en-US" altLang="ar-SA" sz="2800" b="1" dirty="0"/>
              <a:t>forecasts estimate the availability and 	qualifications of current workers and those in the labor market.</a:t>
            </a:r>
            <a:endParaRPr lang="en-US" altLang="ar-SA" sz="2800" b="1" dirty="0">
              <a:solidFill>
                <a:srgbClr val="081D58"/>
              </a:solidFill>
            </a:endParaRP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99233" y="5390514"/>
            <a:ext cx="1375317" cy="1233311"/>
          </a:xfrm>
          <a:prstGeom prst="rect">
            <a:avLst/>
          </a:prstGeom>
          <a:ln>
            <a:solidFill>
              <a:schemeClr val="tx1"/>
            </a:solidFill>
          </a:ln>
        </p:spPr>
      </p:pic>
    </p:spTree>
    <p:extLst>
      <p:ext uri="{BB962C8B-B14F-4D97-AF65-F5344CB8AC3E}">
        <p14:creationId xmlns:p14="http://schemas.microsoft.com/office/powerpoint/2010/main" val="12231166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 calcmode="lin" valueType="num">
                                      <p:cBhvr additive="base">
                                        <p:cTn id="7" dur="500" fill="hold"/>
                                        <p:tgtEl>
                                          <p:spTgt spid="37891">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789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37891">
                                            <p:txEl>
                                              <p:pRg st="1" end="1"/>
                                            </p:txEl>
                                          </p:spTgt>
                                        </p:tgtEl>
                                        <p:attrNameLst>
                                          <p:attrName>style.visibility</p:attrName>
                                        </p:attrNameLst>
                                      </p:cBhvr>
                                      <p:to>
                                        <p:strVal val="visible"/>
                                      </p:to>
                                    </p:set>
                                    <p:anim calcmode="lin" valueType="num">
                                      <p:cBhvr additive="base">
                                        <p:cTn id="13" dur="500" fill="hold"/>
                                        <p:tgtEl>
                                          <p:spTgt spid="37891">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3789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37891">
                                            <p:txEl>
                                              <p:pRg st="3" end="3"/>
                                            </p:txEl>
                                          </p:spTgt>
                                        </p:tgtEl>
                                        <p:attrNameLst>
                                          <p:attrName>style.visibility</p:attrName>
                                        </p:attrNameLst>
                                      </p:cBhvr>
                                      <p:to>
                                        <p:strVal val="visible"/>
                                      </p:to>
                                    </p:set>
                                    <p:anim calcmode="lin" valueType="num">
                                      <p:cBhvr additive="base">
                                        <p:cTn id="19" dur="500" fill="hold"/>
                                        <p:tgtEl>
                                          <p:spTgt spid="3789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789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7891">
                                            <p:txEl>
                                              <p:pRg st="5" end="5"/>
                                            </p:txEl>
                                          </p:spTgt>
                                        </p:tgtEl>
                                        <p:attrNameLst>
                                          <p:attrName>style.visibility</p:attrName>
                                        </p:attrNameLst>
                                      </p:cBhvr>
                                      <p:to>
                                        <p:strVal val="visible"/>
                                      </p:to>
                                    </p:set>
                                    <p:anim calcmode="lin" valueType="num">
                                      <p:cBhvr additive="base">
                                        <p:cTn id="25" dur="500" fill="hold"/>
                                        <p:tgtEl>
                                          <p:spTgt spid="37891">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7891">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bldLvl="3"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bg>
      <p:bgRef idx="1001">
        <a:schemeClr val="bg1"/>
      </p:bgRef>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635621" y="365125"/>
            <a:ext cx="10752884" cy="1039929"/>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HRM Planning: Outsourcing</a:t>
            </a:r>
          </a:p>
        </p:txBody>
      </p:sp>
      <p:sp>
        <p:nvSpPr>
          <p:cNvPr id="39939" name="Rectangle 3"/>
          <p:cNvSpPr>
            <a:spLocks noGrp="1" noChangeArrowheads="1"/>
          </p:cNvSpPr>
          <p:nvPr>
            <p:ph idx="1"/>
          </p:nvPr>
        </p:nvSpPr>
        <p:spPr>
          <a:xfrm>
            <a:off x="735979" y="1773044"/>
            <a:ext cx="10652525" cy="4438186"/>
          </a:xfrm>
          <a:noFill/>
          <a:ln w="12700">
            <a:solidFill>
              <a:schemeClr val="tx1"/>
            </a:solidFill>
            <a:miter lim="800000"/>
            <a:headEnd/>
            <a:tailEnd/>
          </a:ln>
          <a:extLst/>
        </p:spPr>
        <p:txBody>
          <a:bodyPr vert="horz" lIns="90488" tIns="44450" rIns="90488" bIns="44450" rtlCol="0">
            <a:normAutofit/>
          </a:bodyPr>
          <a:lstStyle/>
          <a:p>
            <a:pPr lvl="1">
              <a:lnSpc>
                <a:spcPct val="90000"/>
              </a:lnSpc>
              <a:buClr>
                <a:srgbClr val="FF0000"/>
              </a:buClr>
              <a:buFont typeface="Wingdings" panose="05000000000000000000" pitchFamily="2" charset="2"/>
              <a:buChar char="q"/>
            </a:pPr>
            <a:r>
              <a:rPr lang="en-US" altLang="ar-SA" sz="3200" b="1" i="1" dirty="0" smtClean="0">
                <a:solidFill>
                  <a:srgbClr val="FF0000"/>
                </a:solidFill>
              </a:rPr>
              <a:t>Outsourcing benefits :</a:t>
            </a:r>
          </a:p>
          <a:p>
            <a:pPr lvl="3">
              <a:buFont typeface="Courier New" panose="02070309020205020404" pitchFamily="49" charset="0"/>
              <a:buChar char="o"/>
            </a:pPr>
            <a:r>
              <a:rPr lang="en-US" altLang="ar-SA" sz="2400" b="1" dirty="0"/>
              <a:t>managers can decide to contract with outside workers rather than hiring them.</a:t>
            </a:r>
          </a:p>
          <a:p>
            <a:pPr lvl="3">
              <a:buFont typeface="Courier New" panose="02070309020205020404" pitchFamily="49" charset="0"/>
              <a:buChar char="o"/>
            </a:pPr>
            <a:r>
              <a:rPr lang="en-US" altLang="ar-SA" sz="2400" b="1" dirty="0"/>
              <a:t>Outsourcing is more flexible for the firm.</a:t>
            </a:r>
          </a:p>
          <a:p>
            <a:pPr lvl="3">
              <a:spcBef>
                <a:spcPct val="40000"/>
              </a:spcBef>
              <a:buFont typeface="Courier New" panose="02070309020205020404" pitchFamily="49" charset="0"/>
              <a:buChar char="o"/>
            </a:pPr>
            <a:r>
              <a:rPr lang="en-US" altLang="ar-SA" sz="2400" b="1" dirty="0"/>
              <a:t>Outsourcing often provides human capital at a lower cost.</a:t>
            </a:r>
          </a:p>
          <a:p>
            <a:pPr lvl="2">
              <a:spcBef>
                <a:spcPct val="40000"/>
              </a:spcBef>
            </a:pPr>
            <a:r>
              <a:rPr lang="en-US" altLang="ar-SA" sz="2800" b="1" i="1" dirty="0">
                <a:solidFill>
                  <a:srgbClr val="FF0000"/>
                </a:solidFill>
              </a:rPr>
              <a:t>Outsource problems</a:t>
            </a:r>
            <a:r>
              <a:rPr lang="en-US" altLang="ar-SA" sz="2800" b="1" i="1" dirty="0" smtClean="0">
                <a:solidFill>
                  <a:srgbClr val="FF0000"/>
                </a:solidFill>
              </a:rPr>
              <a:t>:</a:t>
            </a:r>
          </a:p>
          <a:p>
            <a:pPr lvl="3">
              <a:spcBef>
                <a:spcPct val="40000"/>
              </a:spcBef>
              <a:buFont typeface="Courier New" panose="02070309020205020404" pitchFamily="49" charset="0"/>
              <a:buChar char="o"/>
            </a:pPr>
            <a:r>
              <a:rPr lang="en-US" altLang="ar-SA" sz="2400" b="1" dirty="0"/>
              <a:t> managers lose control over output.</a:t>
            </a:r>
          </a:p>
          <a:p>
            <a:pPr lvl="3">
              <a:spcBef>
                <a:spcPct val="40000"/>
              </a:spcBef>
              <a:buFont typeface="Courier New" panose="02070309020205020404" pitchFamily="49" charset="0"/>
              <a:buChar char="o"/>
            </a:pPr>
            <a:r>
              <a:rPr lang="en-US" altLang="ar-SA" sz="2400" b="1" dirty="0"/>
              <a:t>Outsource contractors are not committed to the firm.</a:t>
            </a:r>
          </a:p>
          <a:p>
            <a:pPr lvl="3">
              <a:buFont typeface="Courier New" panose="02070309020205020404" pitchFamily="49" charset="0"/>
              <a:buChar char="o"/>
            </a:pPr>
            <a:r>
              <a:rPr lang="en-US" altLang="ar-SA" sz="2400" b="1" dirty="0"/>
              <a:t>Unions typically are against outsourcing that has potential to eliminate member’s jobs.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388504" y="6092864"/>
            <a:ext cx="803496" cy="720532"/>
          </a:xfrm>
          <a:prstGeom prst="rect">
            <a:avLst/>
          </a:prstGeom>
          <a:ln>
            <a:solidFill>
              <a:schemeClr val="tx1"/>
            </a:solidFill>
          </a:ln>
        </p:spPr>
      </p:pic>
    </p:spTree>
    <p:extLst>
      <p:ext uri="{BB962C8B-B14F-4D97-AF65-F5344CB8AC3E}">
        <p14:creationId xmlns:p14="http://schemas.microsoft.com/office/powerpoint/2010/main" val="330048624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9939">
                                            <p:txEl>
                                              <p:pRg st="0" end="0"/>
                                            </p:txEl>
                                          </p:spTgt>
                                        </p:tgtEl>
                                        <p:attrNameLst>
                                          <p:attrName>style.visibility</p:attrName>
                                        </p:attrNameLst>
                                      </p:cBhvr>
                                      <p:to>
                                        <p:strVal val="visible"/>
                                      </p:to>
                                    </p:set>
                                    <p:anim calcmode="lin" valueType="num">
                                      <p:cBhvr additive="base">
                                        <p:cTn id="7" dur="500" fill="hold"/>
                                        <p:tgtEl>
                                          <p:spTgt spid="39939">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9939">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39939">
                                            <p:txEl>
                                              <p:pRg st="1" end="1"/>
                                            </p:txEl>
                                          </p:spTgt>
                                        </p:tgtEl>
                                        <p:attrNameLst>
                                          <p:attrName>style.visibility</p:attrName>
                                        </p:attrNameLst>
                                      </p:cBhvr>
                                      <p:to>
                                        <p:strVal val="visible"/>
                                      </p:to>
                                    </p:set>
                                    <p:anim calcmode="lin" valueType="num">
                                      <p:cBhvr additive="base">
                                        <p:cTn id="11" dur="500" fill="hold"/>
                                        <p:tgtEl>
                                          <p:spTgt spid="39939">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9939">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39939">
                                            <p:txEl>
                                              <p:pRg st="2" end="2"/>
                                            </p:txEl>
                                          </p:spTgt>
                                        </p:tgtEl>
                                        <p:attrNameLst>
                                          <p:attrName>style.visibility</p:attrName>
                                        </p:attrNameLst>
                                      </p:cBhvr>
                                      <p:to>
                                        <p:strVal val="visible"/>
                                      </p:to>
                                    </p:set>
                                    <p:anim calcmode="lin" valueType="num">
                                      <p:cBhvr additive="base">
                                        <p:cTn id="15" dur="500" fill="hold"/>
                                        <p:tgtEl>
                                          <p:spTgt spid="39939">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39939">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39939">
                                            <p:txEl>
                                              <p:pRg st="3" end="3"/>
                                            </p:txEl>
                                          </p:spTgt>
                                        </p:tgtEl>
                                        <p:attrNameLst>
                                          <p:attrName>style.visibility</p:attrName>
                                        </p:attrNameLst>
                                      </p:cBhvr>
                                      <p:to>
                                        <p:strVal val="visible"/>
                                      </p:to>
                                    </p:set>
                                    <p:anim calcmode="lin" valueType="num">
                                      <p:cBhvr additive="base">
                                        <p:cTn id="19" dur="500" fill="hold"/>
                                        <p:tgtEl>
                                          <p:spTgt spid="39939">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39939">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39939">
                                            <p:txEl>
                                              <p:pRg st="4" end="4"/>
                                            </p:txEl>
                                          </p:spTgt>
                                        </p:tgtEl>
                                        <p:attrNameLst>
                                          <p:attrName>style.visibility</p:attrName>
                                        </p:attrNameLst>
                                      </p:cBhvr>
                                      <p:to>
                                        <p:strVal val="visible"/>
                                      </p:to>
                                    </p:set>
                                    <p:anim calcmode="lin" valueType="num">
                                      <p:cBhvr additive="base">
                                        <p:cTn id="25" dur="500" fill="hold"/>
                                        <p:tgtEl>
                                          <p:spTgt spid="39939">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39939">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39939">
                                            <p:txEl>
                                              <p:pRg st="5" end="5"/>
                                            </p:txEl>
                                          </p:spTgt>
                                        </p:tgtEl>
                                        <p:attrNameLst>
                                          <p:attrName>style.visibility</p:attrName>
                                        </p:attrNameLst>
                                      </p:cBhvr>
                                      <p:to>
                                        <p:strVal val="visible"/>
                                      </p:to>
                                    </p:set>
                                    <p:anim calcmode="lin" valueType="num">
                                      <p:cBhvr additive="base">
                                        <p:cTn id="29" dur="500" fill="hold"/>
                                        <p:tgtEl>
                                          <p:spTgt spid="39939">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9939">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39939">
                                            <p:txEl>
                                              <p:pRg st="6" end="6"/>
                                            </p:txEl>
                                          </p:spTgt>
                                        </p:tgtEl>
                                        <p:attrNameLst>
                                          <p:attrName>style.visibility</p:attrName>
                                        </p:attrNameLst>
                                      </p:cBhvr>
                                      <p:to>
                                        <p:strVal val="visible"/>
                                      </p:to>
                                    </p:set>
                                    <p:anim calcmode="lin" valueType="num">
                                      <p:cBhvr additive="base">
                                        <p:cTn id="33" dur="500" fill="hold"/>
                                        <p:tgtEl>
                                          <p:spTgt spid="39939">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39939">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39939">
                                            <p:txEl>
                                              <p:pRg st="7" end="7"/>
                                            </p:txEl>
                                          </p:spTgt>
                                        </p:tgtEl>
                                        <p:attrNameLst>
                                          <p:attrName>style.visibility</p:attrName>
                                        </p:attrNameLst>
                                      </p:cBhvr>
                                      <p:to>
                                        <p:strVal val="visible"/>
                                      </p:to>
                                    </p:set>
                                    <p:anim calcmode="lin" valueType="num">
                                      <p:cBhvr additive="base">
                                        <p:cTn id="37" dur="500" fill="hold"/>
                                        <p:tgtEl>
                                          <p:spTgt spid="39939">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39939">
                                            <p:txEl>
                                              <p:pRg st="7" end="7"/>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9" grpId="0" build="p" bldLvl="3"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345688" y="365125"/>
            <a:ext cx="10861288" cy="1325563"/>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Recruitment</a:t>
            </a:r>
          </a:p>
        </p:txBody>
      </p:sp>
      <p:sp>
        <p:nvSpPr>
          <p:cNvPr id="41987" name="Rectangle 3"/>
          <p:cNvSpPr>
            <a:spLocks noGrp="1" noChangeArrowheads="1"/>
          </p:cNvSpPr>
          <p:nvPr>
            <p:ph type="body" idx="1"/>
          </p:nvPr>
        </p:nvSpPr>
        <p:spPr>
          <a:xfrm>
            <a:off x="780585" y="2007220"/>
            <a:ext cx="9283197" cy="4489954"/>
          </a:xfrm>
          <a:noFill/>
          <a:ln w="12700">
            <a:solidFill>
              <a:schemeClr val="accent1"/>
            </a:solidFill>
            <a:miter lim="800000"/>
            <a:headEnd/>
            <a:tailEnd/>
          </a:ln>
          <a:extLst/>
        </p:spPr>
        <p:txBody>
          <a:bodyPr vert="horz" lIns="90488" tIns="44450" rIns="90488" bIns="44450" rtlCol="0">
            <a:noAutofit/>
          </a:bodyPr>
          <a:lstStyle/>
          <a:p>
            <a:pPr lvl="1">
              <a:lnSpc>
                <a:spcPct val="80000"/>
              </a:lnSpc>
              <a:buFont typeface="Wingdings" panose="05000000000000000000" pitchFamily="2" charset="2"/>
              <a:buChar char="q"/>
            </a:pPr>
            <a:r>
              <a:rPr lang="en-US" altLang="ar-SA" sz="2800" b="1" i="1" dirty="0">
                <a:solidFill>
                  <a:srgbClr val="FF0000"/>
                </a:solidFill>
              </a:rPr>
              <a:t>External recruiting</a:t>
            </a:r>
            <a:r>
              <a:rPr lang="en-US" altLang="ar-SA" sz="2800" b="1" i="1" dirty="0"/>
              <a:t>:</a:t>
            </a:r>
            <a:r>
              <a:rPr lang="en-US" altLang="ar-SA" sz="2800" b="1" dirty="0">
                <a:solidFill>
                  <a:srgbClr val="660033"/>
                </a:solidFill>
              </a:rPr>
              <a:t> </a:t>
            </a:r>
            <a:r>
              <a:rPr lang="en-US" altLang="ar-SA" sz="2800" b="1" dirty="0"/>
              <a:t>managers look outside the firm for people who have not worked at the firm before.</a:t>
            </a:r>
          </a:p>
          <a:p>
            <a:pPr lvl="2">
              <a:lnSpc>
                <a:spcPct val="90000"/>
              </a:lnSpc>
            </a:pPr>
            <a:r>
              <a:rPr lang="en-US" altLang="ar-SA" sz="2400" b="1" dirty="0"/>
              <a:t>Managers advertise in newspapers, hold open houses, recruit at universities, and on the Internet.</a:t>
            </a:r>
          </a:p>
          <a:p>
            <a:pPr lvl="3">
              <a:lnSpc>
                <a:spcPct val="90000"/>
              </a:lnSpc>
            </a:pPr>
            <a:r>
              <a:rPr lang="en-US" altLang="ar-SA" sz="2000" b="1" dirty="0"/>
              <a:t>External recruitment is difficult since many new jobs have specific skill needs.</a:t>
            </a:r>
          </a:p>
          <a:p>
            <a:pPr lvl="3"/>
            <a:r>
              <a:rPr lang="en-US" altLang="ar-SA" sz="2000" b="1" dirty="0"/>
              <a:t>A multi-prong approach to external recruiting works best.</a:t>
            </a:r>
          </a:p>
          <a:p>
            <a:pPr lvl="1">
              <a:lnSpc>
                <a:spcPct val="90000"/>
              </a:lnSpc>
              <a:buFont typeface="Wingdings" panose="05000000000000000000" pitchFamily="2" charset="2"/>
              <a:buChar char="q"/>
            </a:pPr>
            <a:r>
              <a:rPr lang="en-US" altLang="ar-SA" sz="2800" b="1" i="1" dirty="0">
                <a:solidFill>
                  <a:srgbClr val="FF0000"/>
                </a:solidFill>
              </a:rPr>
              <a:t>Internal Recruiting</a:t>
            </a:r>
            <a:r>
              <a:rPr lang="en-US" altLang="ar-SA" sz="2800" b="1" i="1" dirty="0"/>
              <a:t>:</a:t>
            </a:r>
            <a:r>
              <a:rPr lang="en-US" altLang="ar-SA" sz="2800" b="1" dirty="0"/>
              <a:t> positions filled within the firm.</a:t>
            </a:r>
          </a:p>
          <a:p>
            <a:pPr lvl="2"/>
            <a:r>
              <a:rPr lang="en-US" altLang="ar-SA" sz="2400" b="1" dirty="0"/>
              <a:t>Internal recruiting has several benefits:</a:t>
            </a:r>
          </a:p>
          <a:p>
            <a:pPr lvl="3">
              <a:lnSpc>
                <a:spcPct val="90000"/>
              </a:lnSpc>
            </a:pPr>
            <a:r>
              <a:rPr lang="en-US" altLang="ar-SA" sz="2000" b="1" dirty="0"/>
              <a:t>Workers know the firm’s culture, may not have new ideas.</a:t>
            </a:r>
          </a:p>
          <a:p>
            <a:pPr lvl="3"/>
            <a:r>
              <a:rPr lang="en-US" altLang="ar-SA" sz="2000" b="1" dirty="0"/>
              <a:t>Managers likely already know the candidates.</a:t>
            </a:r>
          </a:p>
          <a:p>
            <a:pPr lvl="3"/>
            <a:r>
              <a:rPr lang="en-US" altLang="ar-SA" sz="2000" b="1" dirty="0"/>
              <a:t>Internal advancement can motivate employees.</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96529470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1987">
                                            <p:txEl>
                                              <p:pRg st="0" end="0"/>
                                            </p:txEl>
                                          </p:spTgt>
                                        </p:tgtEl>
                                        <p:attrNameLst>
                                          <p:attrName>style.visibility</p:attrName>
                                        </p:attrNameLst>
                                      </p:cBhvr>
                                      <p:to>
                                        <p:strVal val="visible"/>
                                      </p:to>
                                    </p:set>
                                    <p:anim calcmode="lin" valueType="num">
                                      <p:cBhvr additive="base">
                                        <p:cTn id="7" dur="500" fill="hold"/>
                                        <p:tgtEl>
                                          <p:spTgt spid="4198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198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1987">
                                            <p:txEl>
                                              <p:pRg st="1" end="1"/>
                                            </p:txEl>
                                          </p:spTgt>
                                        </p:tgtEl>
                                        <p:attrNameLst>
                                          <p:attrName>style.visibility</p:attrName>
                                        </p:attrNameLst>
                                      </p:cBhvr>
                                      <p:to>
                                        <p:strVal val="visible"/>
                                      </p:to>
                                    </p:set>
                                    <p:anim calcmode="lin" valueType="num">
                                      <p:cBhvr additive="base">
                                        <p:cTn id="11" dur="500" fill="hold"/>
                                        <p:tgtEl>
                                          <p:spTgt spid="4198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4198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41987">
                                            <p:txEl>
                                              <p:pRg st="2" end="2"/>
                                            </p:txEl>
                                          </p:spTgt>
                                        </p:tgtEl>
                                        <p:attrNameLst>
                                          <p:attrName>style.visibility</p:attrName>
                                        </p:attrNameLst>
                                      </p:cBhvr>
                                      <p:to>
                                        <p:strVal val="visible"/>
                                      </p:to>
                                    </p:set>
                                    <p:anim calcmode="lin" valueType="num">
                                      <p:cBhvr additive="base">
                                        <p:cTn id="15" dur="500" fill="hold"/>
                                        <p:tgtEl>
                                          <p:spTgt spid="4198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4198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41987">
                                            <p:txEl>
                                              <p:pRg st="3" end="3"/>
                                            </p:txEl>
                                          </p:spTgt>
                                        </p:tgtEl>
                                        <p:attrNameLst>
                                          <p:attrName>style.visibility</p:attrName>
                                        </p:attrNameLst>
                                      </p:cBhvr>
                                      <p:to>
                                        <p:strVal val="visible"/>
                                      </p:to>
                                    </p:set>
                                    <p:anim calcmode="lin" valueType="num">
                                      <p:cBhvr additive="base">
                                        <p:cTn id="19" dur="500" fill="hold"/>
                                        <p:tgtEl>
                                          <p:spTgt spid="4198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1987">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1987">
                                            <p:txEl>
                                              <p:pRg st="4" end="4"/>
                                            </p:txEl>
                                          </p:spTgt>
                                        </p:tgtEl>
                                        <p:attrNameLst>
                                          <p:attrName>style.visibility</p:attrName>
                                        </p:attrNameLst>
                                      </p:cBhvr>
                                      <p:to>
                                        <p:strVal val="visible"/>
                                      </p:to>
                                    </p:set>
                                    <p:anim calcmode="lin" valueType="num">
                                      <p:cBhvr additive="base">
                                        <p:cTn id="25" dur="500" fill="hold"/>
                                        <p:tgtEl>
                                          <p:spTgt spid="41987">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1987">
                                            <p:txEl>
                                              <p:pRg st="4" end="4"/>
                                            </p:txEl>
                                          </p:spTgt>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41987">
                                            <p:txEl>
                                              <p:pRg st="5" end="5"/>
                                            </p:txEl>
                                          </p:spTgt>
                                        </p:tgtEl>
                                        <p:attrNameLst>
                                          <p:attrName>style.visibility</p:attrName>
                                        </p:attrNameLst>
                                      </p:cBhvr>
                                      <p:to>
                                        <p:strVal val="visible"/>
                                      </p:to>
                                    </p:set>
                                    <p:anim calcmode="lin" valueType="num">
                                      <p:cBhvr additive="base">
                                        <p:cTn id="29" dur="500" fill="hold"/>
                                        <p:tgtEl>
                                          <p:spTgt spid="41987">
                                            <p:txEl>
                                              <p:pRg st="5" end="5"/>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41987">
                                            <p:txEl>
                                              <p:pRg st="5" end="5"/>
                                            </p:tx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41987">
                                            <p:txEl>
                                              <p:pRg st="6" end="6"/>
                                            </p:txEl>
                                          </p:spTgt>
                                        </p:tgtEl>
                                        <p:attrNameLst>
                                          <p:attrName>style.visibility</p:attrName>
                                        </p:attrNameLst>
                                      </p:cBhvr>
                                      <p:to>
                                        <p:strVal val="visible"/>
                                      </p:to>
                                    </p:set>
                                    <p:anim calcmode="lin" valueType="num">
                                      <p:cBhvr additive="base">
                                        <p:cTn id="33" dur="500" fill="hold"/>
                                        <p:tgtEl>
                                          <p:spTgt spid="41987">
                                            <p:txEl>
                                              <p:pRg st="6" end="6"/>
                                            </p:tx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41987">
                                            <p:txEl>
                                              <p:pRg st="6" end="6"/>
                                            </p:tx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41987">
                                            <p:txEl>
                                              <p:pRg st="7" end="7"/>
                                            </p:txEl>
                                          </p:spTgt>
                                        </p:tgtEl>
                                        <p:attrNameLst>
                                          <p:attrName>style.visibility</p:attrName>
                                        </p:attrNameLst>
                                      </p:cBhvr>
                                      <p:to>
                                        <p:strVal val="visible"/>
                                      </p:to>
                                    </p:set>
                                    <p:anim calcmode="lin" valueType="num">
                                      <p:cBhvr additive="base">
                                        <p:cTn id="37" dur="500" fill="hold"/>
                                        <p:tgtEl>
                                          <p:spTgt spid="41987">
                                            <p:txEl>
                                              <p:pRg st="7" end="7"/>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1987">
                                            <p:txEl>
                                              <p:pRg st="7" end="7"/>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41987">
                                            <p:txEl>
                                              <p:pRg st="8" end="8"/>
                                            </p:txEl>
                                          </p:spTgt>
                                        </p:tgtEl>
                                        <p:attrNameLst>
                                          <p:attrName>style.visibility</p:attrName>
                                        </p:attrNameLst>
                                      </p:cBhvr>
                                      <p:to>
                                        <p:strVal val="visible"/>
                                      </p:to>
                                    </p:set>
                                    <p:anim calcmode="lin" valueType="num">
                                      <p:cBhvr additive="base">
                                        <p:cTn id="41" dur="500" fill="hold"/>
                                        <p:tgtEl>
                                          <p:spTgt spid="41987">
                                            <p:txEl>
                                              <p:pRg st="8" end="8"/>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41987">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7" grpId="0" build="p" bldLvl="2"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a:xfrm>
            <a:off x="838200" y="365126"/>
            <a:ext cx="10515600" cy="1113002"/>
          </a:xfrm>
          <a:solidFill>
            <a:schemeClr val="accent1">
              <a:lumMod val="20000"/>
              <a:lumOff val="80000"/>
            </a:schemeClr>
          </a:solidFill>
          <a:ln w="9525">
            <a:solidFill>
              <a:srgbClr val="000000"/>
            </a:solidFill>
            <a:miter lim="800000"/>
            <a:headEnd/>
            <a:tailEnd/>
          </a:ln>
          <a:extLst/>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600" b="1" i="1" dirty="0">
                <a:latin typeface="Calibri" panose="020F0502020204030204" pitchFamily="34" charset="0"/>
              </a:rPr>
              <a:t>Selection Tools</a:t>
            </a:r>
          </a:p>
        </p:txBody>
      </p:sp>
      <p:sp>
        <p:nvSpPr>
          <p:cNvPr id="44035" name="Oval 3"/>
          <p:cNvSpPr>
            <a:spLocks noChangeArrowheads="1"/>
          </p:cNvSpPr>
          <p:nvPr/>
        </p:nvSpPr>
        <p:spPr bwMode="auto">
          <a:xfrm>
            <a:off x="4889500" y="18415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Background</a:t>
            </a:r>
          </a:p>
          <a:p>
            <a:pPr algn="ctr"/>
            <a:r>
              <a:rPr lang="en-US" altLang="ar-SA" b="1" dirty="0"/>
              <a:t>Information</a:t>
            </a:r>
          </a:p>
        </p:txBody>
      </p:sp>
      <p:sp>
        <p:nvSpPr>
          <p:cNvPr id="44036" name="Oval 4"/>
          <p:cNvSpPr>
            <a:spLocks noChangeArrowheads="1"/>
          </p:cNvSpPr>
          <p:nvPr/>
        </p:nvSpPr>
        <p:spPr bwMode="auto">
          <a:xfrm>
            <a:off x="22225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Interviews</a:t>
            </a:r>
            <a:endParaRPr lang="en-US" altLang="ar-SA" sz="2000" b="1" dirty="0"/>
          </a:p>
        </p:txBody>
      </p:sp>
      <p:sp>
        <p:nvSpPr>
          <p:cNvPr id="44037" name="Oval 5"/>
          <p:cNvSpPr>
            <a:spLocks noChangeArrowheads="1"/>
          </p:cNvSpPr>
          <p:nvPr/>
        </p:nvSpPr>
        <p:spPr bwMode="auto">
          <a:xfrm>
            <a:off x="7480300" y="25273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References</a:t>
            </a:r>
          </a:p>
        </p:txBody>
      </p:sp>
      <p:sp>
        <p:nvSpPr>
          <p:cNvPr id="44038" name="Oval 6"/>
          <p:cNvSpPr>
            <a:spLocks noChangeArrowheads="1"/>
          </p:cNvSpPr>
          <p:nvPr/>
        </p:nvSpPr>
        <p:spPr bwMode="auto">
          <a:xfrm>
            <a:off x="74803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Paper tests</a:t>
            </a:r>
          </a:p>
        </p:txBody>
      </p:sp>
      <p:sp>
        <p:nvSpPr>
          <p:cNvPr id="44039" name="Oval 7"/>
          <p:cNvSpPr>
            <a:spLocks noChangeArrowheads="1"/>
          </p:cNvSpPr>
          <p:nvPr/>
        </p:nvSpPr>
        <p:spPr bwMode="auto">
          <a:xfrm>
            <a:off x="4965700" y="49657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err="1"/>
              <a:t>PAbilityhysical</a:t>
            </a:r>
            <a:endParaRPr lang="en-US" altLang="ar-SA" b="1" dirty="0"/>
          </a:p>
          <a:p>
            <a:pPr algn="ctr"/>
            <a:r>
              <a:rPr lang="en-US" altLang="ar-SA" b="1" dirty="0" smtClean="0"/>
              <a:t>tests</a:t>
            </a:r>
            <a:endParaRPr lang="en-US" altLang="ar-SA" b="1" dirty="0"/>
          </a:p>
        </p:txBody>
      </p:sp>
      <p:sp>
        <p:nvSpPr>
          <p:cNvPr id="44040" name="Oval 8"/>
          <p:cNvSpPr>
            <a:spLocks noChangeArrowheads="1"/>
          </p:cNvSpPr>
          <p:nvPr/>
        </p:nvSpPr>
        <p:spPr bwMode="auto">
          <a:xfrm>
            <a:off x="2222500" y="4279900"/>
            <a:ext cx="2425700" cy="749300"/>
          </a:xfrm>
          <a:prstGeom prst="ellipse">
            <a:avLst/>
          </a:prstGeom>
          <a:solidFill>
            <a:schemeClr val="accent2">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t>Performance tests</a:t>
            </a:r>
          </a:p>
        </p:txBody>
      </p:sp>
      <p:sp>
        <p:nvSpPr>
          <p:cNvPr id="44041" name="Oval 9"/>
          <p:cNvSpPr>
            <a:spLocks noChangeArrowheads="1"/>
          </p:cNvSpPr>
          <p:nvPr/>
        </p:nvSpPr>
        <p:spPr bwMode="auto">
          <a:xfrm>
            <a:off x="4737100" y="3136900"/>
            <a:ext cx="2578100" cy="1282700"/>
          </a:xfrm>
          <a:prstGeom prst="ellipse">
            <a:avLst/>
          </a:prstGeom>
          <a:solidFill>
            <a:schemeClr val="accent1">
              <a:lumMod val="40000"/>
              <a:lumOff val="60000"/>
            </a:schemeClr>
          </a:solidFill>
          <a:ln w="12700">
            <a:solidFill>
              <a:schemeClr val="tx1"/>
            </a:solidFill>
            <a:round/>
            <a:headEnd/>
            <a:tailEnd/>
          </a:ln>
          <a:effectLst>
            <a:outerShdw dist="107763" dir="2700000" algn="ctr" rotWithShape="0">
              <a:schemeClr val="bg2"/>
            </a:outerShdw>
          </a:effectLst>
        </p:spPr>
        <p:txBody>
          <a:bodyPr wrap="none" lIns="90488" tIns="44450" rIns="90488" bIns="44450" anchor="ctr"/>
          <a:lstStyle/>
          <a:p>
            <a:pPr algn="ctr"/>
            <a:r>
              <a:rPr lang="en-US" altLang="ar-SA" b="1" dirty="0">
                <a:ln w="0"/>
                <a:effectLst>
                  <a:outerShdw blurRad="38100" dist="19050" dir="2700000" algn="tl" rotWithShape="0">
                    <a:schemeClr val="dk1">
                      <a:alpha val="40000"/>
                    </a:schemeClr>
                  </a:outerShdw>
                </a:effectLst>
              </a:rPr>
              <a:t>Selection</a:t>
            </a:r>
          </a:p>
        </p:txBody>
      </p:sp>
      <p:sp>
        <p:nvSpPr>
          <p:cNvPr id="44042" name="AutoShape 10"/>
          <p:cNvSpPr>
            <a:spLocks noChangeArrowheads="1"/>
          </p:cNvSpPr>
          <p:nvPr/>
        </p:nvSpPr>
        <p:spPr bwMode="auto">
          <a:xfrm rot="13020000" flipH="1">
            <a:off x="4318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3" name="AutoShape 11"/>
          <p:cNvSpPr>
            <a:spLocks noChangeArrowheads="1"/>
          </p:cNvSpPr>
          <p:nvPr/>
        </p:nvSpPr>
        <p:spPr bwMode="auto">
          <a:xfrm rot="19080000" flipH="1">
            <a:off x="7366000" y="3175000"/>
            <a:ext cx="444500" cy="368300"/>
          </a:xfrm>
          <a:prstGeom prst="rightArrow">
            <a:avLst>
              <a:gd name="adj1" fmla="val 50000"/>
              <a:gd name="adj2" fmla="val 60362"/>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4" name="AutoShape 12"/>
          <p:cNvSpPr>
            <a:spLocks noChangeArrowheads="1"/>
          </p:cNvSpPr>
          <p:nvPr/>
        </p:nvSpPr>
        <p:spPr bwMode="auto">
          <a:xfrm rot="16200000" flipH="1">
            <a:off x="5956300" y="26797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5" name="AutoShape 13"/>
          <p:cNvSpPr>
            <a:spLocks noChangeArrowheads="1"/>
          </p:cNvSpPr>
          <p:nvPr/>
        </p:nvSpPr>
        <p:spPr bwMode="auto">
          <a:xfrm rot="16200000">
            <a:off x="5956300" y="4508500"/>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6" name="AutoShape 14"/>
          <p:cNvSpPr>
            <a:spLocks noChangeArrowheads="1"/>
          </p:cNvSpPr>
          <p:nvPr/>
        </p:nvSpPr>
        <p:spPr bwMode="auto">
          <a:xfrm rot="8760000" flipH="1">
            <a:off x="46164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sp>
        <p:nvSpPr>
          <p:cNvPr id="44047" name="AutoShape 15"/>
          <p:cNvSpPr>
            <a:spLocks noChangeArrowheads="1"/>
          </p:cNvSpPr>
          <p:nvPr/>
        </p:nvSpPr>
        <p:spPr bwMode="auto">
          <a:xfrm rot="2220000" flipH="1">
            <a:off x="7054850" y="4219575"/>
            <a:ext cx="368300" cy="368300"/>
          </a:xfrm>
          <a:prstGeom prst="rightArrow">
            <a:avLst>
              <a:gd name="adj1" fmla="val 50000"/>
              <a:gd name="adj2" fmla="val 50014"/>
            </a:avLst>
          </a:prstGeom>
          <a:solidFill>
            <a:schemeClr val="accent1"/>
          </a:solidFill>
          <a:ln w="12700">
            <a:solidFill>
              <a:schemeClr val="tx1"/>
            </a:solidFill>
            <a:miter lim="800000"/>
            <a:headEnd/>
            <a:tailEnd/>
          </a:ln>
          <a:effectLst>
            <a:outerShdw dist="35921" dir="2700000" algn="ctr" rotWithShape="0">
              <a:schemeClr val="bg2"/>
            </a:outerShdw>
          </a:effectLst>
        </p:spPr>
        <p:txBody>
          <a:bodyPr wrap="none" anchor="ctr"/>
          <a:lstStyle/>
          <a:p>
            <a:endParaRPr lang="ar-SA"/>
          </a:p>
        </p:txBody>
      </p:sp>
      <p:pic>
        <p:nvPicPr>
          <p:cNvPr id="17"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66141" y="5624689"/>
            <a:ext cx="1375317" cy="1233311"/>
          </a:xfrm>
          <a:prstGeom prst="rect">
            <a:avLst/>
          </a:prstGeom>
          <a:ln>
            <a:solidFill>
              <a:schemeClr val="tx1"/>
            </a:solidFill>
          </a:ln>
        </p:spPr>
      </p:pic>
    </p:spTree>
    <p:extLst>
      <p:ext uri="{BB962C8B-B14F-4D97-AF65-F5344CB8AC3E}">
        <p14:creationId xmlns:p14="http://schemas.microsoft.com/office/powerpoint/2010/main" val="153148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CA673ABE-2BC1-4548-9809-C2E058BD460B}" type="slidenum">
              <a:rPr lang="en-US" altLang="ar-SA"/>
              <a:pPr eaLnBrk="1" hangingPunct="1"/>
              <a:t>21</a:t>
            </a:fld>
            <a:endParaRPr lang="en-US" altLang="ar-SA"/>
          </a:p>
        </p:txBody>
      </p:sp>
      <p:sp>
        <p:nvSpPr>
          <p:cNvPr id="18436" name="Rectangle 2"/>
          <p:cNvSpPr>
            <a:spLocks noGrp="1" noChangeArrowheads="1"/>
          </p:cNvSpPr>
          <p:nvPr>
            <p:ph type="title"/>
          </p:nvPr>
        </p:nvSpPr>
        <p:spPr>
          <a:xfrm>
            <a:off x="858644" y="457199"/>
            <a:ext cx="9352157" cy="1380041"/>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smtClean="0">
                <a:latin typeface="Calibri" panose="020F0502020204030204" pitchFamily="34" charset="0"/>
              </a:rPr>
              <a:t>2-Human </a:t>
            </a:r>
            <a:r>
              <a:rPr lang="en-US" altLang="ar-SA" sz="4800" b="1" i="1" dirty="0">
                <a:latin typeface="Calibri" panose="020F0502020204030204" pitchFamily="34" charset="0"/>
              </a:rPr>
              <a:t>Resource Development</a:t>
            </a:r>
          </a:p>
        </p:txBody>
      </p:sp>
      <p:sp>
        <p:nvSpPr>
          <p:cNvPr id="18437" name="Rectangle 3"/>
          <p:cNvSpPr>
            <a:spLocks noGrp="1" noChangeArrowheads="1"/>
          </p:cNvSpPr>
          <p:nvPr>
            <p:ph type="body" idx="1"/>
          </p:nvPr>
        </p:nvSpPr>
        <p:spPr>
          <a:xfrm>
            <a:off x="1451517" y="2434141"/>
            <a:ext cx="7114478" cy="3922209"/>
          </a:xfrm>
          <a:ln>
            <a:solidFill>
              <a:schemeClr val="tx1"/>
            </a:solidFill>
          </a:ln>
        </p:spPr>
        <p:txBody>
          <a:bodyPr>
            <a:noAutofit/>
          </a:bodyPr>
          <a:lstStyle/>
          <a:p>
            <a:pPr eaLnBrk="1" hangingPunct="1">
              <a:lnSpc>
                <a:spcPct val="90000"/>
              </a:lnSpc>
              <a:buClr>
                <a:srgbClr val="FF0000"/>
              </a:buClr>
              <a:buFont typeface="Courier New" panose="02070309020205020404" pitchFamily="49" charset="0"/>
              <a:buChar char="o"/>
            </a:pPr>
            <a:r>
              <a:rPr lang="en-US" altLang="ar-SA" sz="3200" b="1" dirty="0" smtClean="0"/>
              <a:t>Training</a:t>
            </a:r>
          </a:p>
          <a:p>
            <a:pPr eaLnBrk="1" hangingPunct="1">
              <a:lnSpc>
                <a:spcPct val="90000"/>
              </a:lnSpc>
              <a:buClr>
                <a:srgbClr val="FF0000"/>
              </a:buClr>
              <a:buFont typeface="Courier New" panose="02070309020205020404" pitchFamily="49" charset="0"/>
              <a:buChar char="o"/>
            </a:pPr>
            <a:r>
              <a:rPr lang="en-US" altLang="ar-SA" sz="3200" b="1" dirty="0" smtClean="0"/>
              <a:t>Development</a:t>
            </a:r>
          </a:p>
          <a:p>
            <a:pPr eaLnBrk="1" hangingPunct="1">
              <a:lnSpc>
                <a:spcPct val="90000"/>
              </a:lnSpc>
              <a:buClr>
                <a:srgbClr val="FF0000"/>
              </a:buClr>
              <a:buFont typeface="Courier New" panose="02070309020205020404" pitchFamily="49" charset="0"/>
              <a:buChar char="o"/>
            </a:pPr>
            <a:r>
              <a:rPr lang="en-US" altLang="ar-SA" sz="3200" b="1" dirty="0" smtClean="0"/>
              <a:t>Career Planning</a:t>
            </a:r>
          </a:p>
          <a:p>
            <a:pPr eaLnBrk="1" hangingPunct="1">
              <a:lnSpc>
                <a:spcPct val="90000"/>
              </a:lnSpc>
              <a:buClr>
                <a:srgbClr val="FF0000"/>
              </a:buClr>
              <a:buFont typeface="Courier New" panose="02070309020205020404" pitchFamily="49" charset="0"/>
              <a:buChar char="o"/>
            </a:pPr>
            <a:r>
              <a:rPr lang="en-US" altLang="ar-SA" sz="3200" b="1" dirty="0" smtClean="0"/>
              <a:t>Career Development</a:t>
            </a:r>
          </a:p>
          <a:p>
            <a:pPr eaLnBrk="1" hangingPunct="1">
              <a:lnSpc>
                <a:spcPct val="90000"/>
              </a:lnSpc>
              <a:buClr>
                <a:srgbClr val="FF0000"/>
              </a:buClr>
              <a:buFont typeface="Courier New" panose="02070309020205020404" pitchFamily="49" charset="0"/>
              <a:buChar char="o"/>
            </a:pPr>
            <a:r>
              <a:rPr lang="en-US" altLang="ar-SA" sz="3200" b="1" dirty="0" smtClean="0"/>
              <a:t>Organizational Development</a:t>
            </a:r>
          </a:p>
          <a:p>
            <a:pPr eaLnBrk="1" hangingPunct="1">
              <a:lnSpc>
                <a:spcPct val="90000"/>
              </a:lnSpc>
              <a:buClr>
                <a:srgbClr val="FF0000"/>
              </a:buClr>
              <a:buFont typeface="Courier New" panose="02070309020205020404" pitchFamily="49" charset="0"/>
              <a:buChar char="o"/>
            </a:pPr>
            <a:r>
              <a:rPr lang="en-US" altLang="ar-SA" sz="3200" b="1" dirty="0" smtClean="0"/>
              <a:t>Performance Management</a:t>
            </a:r>
          </a:p>
          <a:p>
            <a:pPr eaLnBrk="1" hangingPunct="1">
              <a:lnSpc>
                <a:spcPct val="90000"/>
              </a:lnSpc>
              <a:buClr>
                <a:srgbClr val="FF0000"/>
              </a:buClr>
              <a:buFont typeface="Courier New" panose="02070309020205020404" pitchFamily="49" charset="0"/>
              <a:buChar char="o"/>
            </a:pPr>
            <a:r>
              <a:rPr lang="en-US" altLang="ar-SA" sz="3200" b="1" dirty="0" smtClean="0"/>
              <a:t>Performance Appraisal</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843189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D2459D-137C-4774-99C2-0CBAA7AB3220}" type="slidenum">
              <a:rPr lang="en-US" altLang="ar-SA"/>
              <a:pPr eaLnBrk="1" hangingPunct="1"/>
              <a:t>22</a:t>
            </a:fld>
            <a:endParaRPr lang="en-US" altLang="ar-SA"/>
          </a:p>
        </p:txBody>
      </p:sp>
      <p:sp>
        <p:nvSpPr>
          <p:cNvPr id="19460" name="Rectangle 2"/>
          <p:cNvSpPr>
            <a:spLocks noGrp="1" noChangeArrowheads="1"/>
          </p:cNvSpPr>
          <p:nvPr>
            <p:ph type="title"/>
          </p:nvPr>
        </p:nvSpPr>
        <p:spPr>
          <a:xfrm>
            <a:off x="568712" y="365125"/>
            <a:ext cx="10785088"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4800" b="1" i="1" dirty="0">
                <a:latin typeface="Calibri" panose="020F0502020204030204" pitchFamily="34" charset="0"/>
              </a:rPr>
              <a:t>Human Resource Development (Cont.)</a:t>
            </a:r>
          </a:p>
        </p:txBody>
      </p:sp>
      <p:sp>
        <p:nvSpPr>
          <p:cNvPr id="19461" name="Rectangle 3"/>
          <p:cNvSpPr>
            <a:spLocks noGrp="1" noChangeArrowheads="1"/>
          </p:cNvSpPr>
          <p:nvPr>
            <p:ph type="body" idx="1"/>
          </p:nvPr>
        </p:nvSpPr>
        <p:spPr>
          <a:xfrm>
            <a:off x="947854" y="2005012"/>
            <a:ext cx="9188606" cy="4351338"/>
          </a:xfrm>
          <a:ln>
            <a:solidFill>
              <a:schemeClr val="tx1"/>
            </a:solidFill>
          </a:ln>
        </p:spPr>
        <p:txBody>
          <a:bodyPr anchor="t">
            <a:normAutofit lnSpcReduction="10000"/>
          </a:bodyPr>
          <a:lstStyle/>
          <a:p>
            <a:pPr eaLnBrk="1" hangingPunct="1">
              <a:lnSpc>
                <a:spcPct val="90000"/>
              </a:lnSpc>
            </a:pPr>
            <a:r>
              <a:rPr lang="en-US" altLang="ar-SA" sz="2400" b="1" u="sng" dirty="0" smtClean="0">
                <a:solidFill>
                  <a:srgbClr val="FF0000"/>
                </a:solidFill>
              </a:rPr>
              <a:t>Training</a:t>
            </a:r>
            <a:r>
              <a:rPr lang="en-US" altLang="ar-SA" sz="2400" b="1" dirty="0" smtClean="0"/>
              <a:t> - Designed to provide learners with knowledge and skills needed for their present jobs</a:t>
            </a:r>
            <a:r>
              <a:rPr lang="en-US" altLang="ar-SA" sz="2400" b="1" i="1" dirty="0" smtClean="0"/>
              <a:t> </a:t>
            </a:r>
          </a:p>
          <a:p>
            <a:pPr eaLnBrk="1" hangingPunct="1">
              <a:lnSpc>
                <a:spcPct val="90000"/>
              </a:lnSpc>
            </a:pPr>
            <a:r>
              <a:rPr lang="en-US" altLang="ar-SA" sz="2400" b="1" u="sng" dirty="0">
                <a:solidFill>
                  <a:srgbClr val="FF0000"/>
                </a:solidFill>
              </a:rPr>
              <a:t>Development</a:t>
            </a:r>
            <a:r>
              <a:rPr lang="en-US" altLang="ar-SA" sz="2400" b="1" dirty="0" smtClean="0"/>
              <a:t> - Involves learning that goes beyond today's job; it has  more long-term focus</a:t>
            </a:r>
          </a:p>
          <a:p>
            <a:pPr eaLnBrk="1" hangingPunct="1">
              <a:lnSpc>
                <a:spcPct val="90000"/>
              </a:lnSpc>
            </a:pPr>
            <a:r>
              <a:rPr lang="en-US" altLang="ar-SA" sz="2400" b="1" u="sng" dirty="0">
                <a:solidFill>
                  <a:srgbClr val="FF0000"/>
                </a:solidFill>
              </a:rPr>
              <a:t>Career</a:t>
            </a:r>
            <a:r>
              <a:rPr lang="en-US" altLang="ar-SA" sz="2400" b="1" u="sng" dirty="0" smtClean="0">
                <a:solidFill>
                  <a:srgbClr val="0000FF"/>
                </a:solidFill>
              </a:rPr>
              <a:t> </a:t>
            </a:r>
            <a:r>
              <a:rPr lang="en-US" altLang="ar-SA" sz="2400" b="1" u="sng" dirty="0">
                <a:solidFill>
                  <a:srgbClr val="FF0000"/>
                </a:solidFill>
              </a:rPr>
              <a:t>planning</a:t>
            </a:r>
            <a:r>
              <a:rPr lang="en-US" altLang="ar-SA" sz="2400" b="1" dirty="0" smtClean="0"/>
              <a:t> - Ongoing process whereby individual sets career goals and identifies means to achieve them</a:t>
            </a:r>
          </a:p>
          <a:p>
            <a:r>
              <a:rPr lang="en-US" altLang="ar-SA" sz="2400" b="1" u="sng" dirty="0">
                <a:solidFill>
                  <a:srgbClr val="FF0000"/>
                </a:solidFill>
              </a:rPr>
              <a:t>Career</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Formal approach used by organization to ensure that people with proper qualifications and experiences are available when </a:t>
            </a:r>
            <a:r>
              <a:rPr lang="en-US" altLang="ar-SA" sz="2400" b="1" dirty="0" smtClean="0"/>
              <a:t>needed</a:t>
            </a:r>
          </a:p>
          <a:p>
            <a:r>
              <a:rPr lang="en-US" altLang="ar-SA" sz="2400" b="1" u="sng" dirty="0">
                <a:solidFill>
                  <a:srgbClr val="FF0000"/>
                </a:solidFill>
              </a:rPr>
              <a:t>Organization</a:t>
            </a:r>
            <a:r>
              <a:rPr lang="en-US" altLang="ar-SA" sz="2400" b="1" u="sng" dirty="0">
                <a:solidFill>
                  <a:srgbClr val="0000FF"/>
                </a:solidFill>
              </a:rPr>
              <a:t> </a:t>
            </a:r>
            <a:r>
              <a:rPr lang="en-US" altLang="ar-SA" sz="2400" b="1" u="sng" dirty="0">
                <a:solidFill>
                  <a:srgbClr val="FF0000"/>
                </a:solidFill>
              </a:rPr>
              <a:t>development</a:t>
            </a:r>
            <a:r>
              <a:rPr lang="en-US" altLang="ar-SA" sz="2400" b="1" u="sng" dirty="0"/>
              <a:t> </a:t>
            </a:r>
            <a:r>
              <a:rPr lang="en-US" altLang="ar-SA" sz="2400" b="1" dirty="0"/>
              <a:t>- Planned process of improving organization by developing its structures, systems, and processes to improve effectiveness and achieving desired goals</a:t>
            </a:r>
          </a:p>
          <a:p>
            <a:endParaRPr lang="en-US" altLang="ar-SA" sz="2400" dirty="0"/>
          </a:p>
          <a:p>
            <a:pPr eaLnBrk="1" hangingPunct="1">
              <a:lnSpc>
                <a:spcPct val="90000"/>
              </a:lnSpc>
            </a:pPr>
            <a:endParaRPr lang="en-US" altLang="ar-SA" sz="2400" b="1" dirty="0" smtClean="0"/>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424928155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43FE536F-887A-4606-AB5A-1887A4F2BCE1}" type="slidenum">
              <a:rPr lang="en-US" altLang="ar-SA"/>
              <a:pPr eaLnBrk="1" hangingPunct="1"/>
              <a:t>23</a:t>
            </a:fld>
            <a:endParaRPr lang="en-US" altLang="ar-SA"/>
          </a:p>
        </p:txBody>
      </p:sp>
      <p:sp>
        <p:nvSpPr>
          <p:cNvPr id="21508" name="Rectangle 2"/>
          <p:cNvSpPr>
            <a:spLocks noGrp="1" noChangeArrowheads="1"/>
          </p:cNvSpPr>
          <p:nvPr>
            <p:ph type="title"/>
          </p:nvPr>
        </p:nvSpPr>
        <p:spPr>
          <a:xfrm>
            <a:off x="713678" y="228600"/>
            <a:ext cx="9268522" cy="129540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a:latin typeface="Calibri" panose="020F0502020204030204" pitchFamily="34" charset="0"/>
              </a:rPr>
              <a:t>Human Resource Development (Cont.)</a:t>
            </a:r>
          </a:p>
        </p:txBody>
      </p:sp>
      <p:sp>
        <p:nvSpPr>
          <p:cNvPr id="21509" name="Rectangle 3"/>
          <p:cNvSpPr>
            <a:spLocks noGrp="1" noChangeArrowheads="1"/>
          </p:cNvSpPr>
          <p:nvPr>
            <p:ph type="body" idx="1"/>
          </p:nvPr>
        </p:nvSpPr>
        <p:spPr>
          <a:xfrm>
            <a:off x="1527716" y="1920875"/>
            <a:ext cx="8454483" cy="4038600"/>
          </a:xfrm>
          <a:ln>
            <a:solidFill>
              <a:schemeClr val="tx1"/>
            </a:solidFill>
          </a:ln>
        </p:spPr>
        <p:txBody>
          <a:bodyPr/>
          <a:lstStyle/>
          <a:p>
            <a:pPr eaLnBrk="1" hangingPunct="1">
              <a:lnSpc>
                <a:spcPct val="90000"/>
              </a:lnSpc>
            </a:pPr>
            <a:r>
              <a:rPr lang="en-US" altLang="ar-SA" b="1" dirty="0" smtClean="0">
                <a:solidFill>
                  <a:srgbClr val="FF0000"/>
                </a:solidFill>
              </a:rPr>
              <a:t>Performance</a:t>
            </a:r>
            <a:r>
              <a:rPr lang="en-US" altLang="ar-SA" b="1" dirty="0" smtClean="0">
                <a:solidFill>
                  <a:srgbClr val="0000FF"/>
                </a:solidFill>
              </a:rPr>
              <a:t> </a:t>
            </a:r>
            <a:r>
              <a:rPr lang="en-US" altLang="ar-SA" b="1" dirty="0" smtClean="0">
                <a:solidFill>
                  <a:srgbClr val="FF0000"/>
                </a:solidFill>
              </a:rPr>
              <a:t>management</a:t>
            </a:r>
            <a:r>
              <a:rPr lang="en-US" altLang="ar-SA" b="1" dirty="0" smtClean="0"/>
              <a:t> - Goal-oriented process directed toward ensuring organizational processes are in place to maximize productivity of employees, teams, and ultimately, the organization </a:t>
            </a:r>
          </a:p>
          <a:p>
            <a:pPr eaLnBrk="1" hangingPunct="1">
              <a:lnSpc>
                <a:spcPct val="90000"/>
              </a:lnSpc>
            </a:pPr>
            <a:endParaRPr lang="en-US" altLang="ar-SA" b="1" dirty="0" smtClean="0"/>
          </a:p>
          <a:p>
            <a:pPr eaLnBrk="1" hangingPunct="1">
              <a:lnSpc>
                <a:spcPct val="90000"/>
              </a:lnSpc>
            </a:pPr>
            <a:r>
              <a:rPr lang="en-US" altLang="ar-SA" b="1" dirty="0" smtClean="0">
                <a:solidFill>
                  <a:srgbClr val="FF0000"/>
                </a:solidFill>
              </a:rPr>
              <a:t>Performance appraisal </a:t>
            </a:r>
            <a:r>
              <a:rPr lang="en-US" altLang="ar-SA" b="1" dirty="0" smtClean="0"/>
              <a:t>- Formal system of review and evaluation of individual or team task performance</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7547371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BF9D1A2D-855A-4150-829D-35F031B34F31}" type="slidenum">
              <a:rPr lang="en-US" altLang="ar-SA"/>
              <a:pPr eaLnBrk="1" hangingPunct="1"/>
              <a:t>24</a:t>
            </a:fld>
            <a:endParaRPr lang="en-US" altLang="ar-SA"/>
          </a:p>
        </p:txBody>
      </p:sp>
      <p:sp>
        <p:nvSpPr>
          <p:cNvPr id="22532"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3- Compensation </a:t>
            </a:r>
            <a:endParaRPr lang="en-US" altLang="ar-SA" sz="6000" b="1" i="1" dirty="0">
              <a:latin typeface="Calibri" panose="020F0502020204030204" pitchFamily="34" charset="0"/>
            </a:endParaRPr>
          </a:p>
        </p:txBody>
      </p:sp>
      <p:sp>
        <p:nvSpPr>
          <p:cNvPr id="22533" name="Rectangle 3"/>
          <p:cNvSpPr>
            <a:spLocks noGrp="1" noChangeArrowheads="1"/>
          </p:cNvSpPr>
          <p:nvPr>
            <p:ph type="body" sz="half" idx="1"/>
          </p:nvPr>
        </p:nvSpPr>
        <p:spPr>
          <a:xfrm>
            <a:off x="869794" y="1905000"/>
            <a:ext cx="7214839" cy="4228171"/>
          </a:xfrm>
          <a:ln>
            <a:solidFill>
              <a:schemeClr val="tx1"/>
            </a:solidFill>
          </a:ln>
        </p:spPr>
        <p:txBody>
          <a:bodyPr/>
          <a:lstStyle/>
          <a:p>
            <a:pPr eaLnBrk="1" hangingPunct="1">
              <a:buFontTx/>
              <a:buNone/>
            </a:pPr>
            <a:r>
              <a:rPr lang="en-US" altLang="ar-SA" sz="3600" b="1" dirty="0">
                <a:solidFill>
                  <a:srgbClr val="FFFF00"/>
                </a:solidFill>
              </a:rPr>
              <a:t>   </a:t>
            </a:r>
            <a:r>
              <a:rPr lang="en-US" altLang="ar-SA" sz="3600" b="1" i="1" u="sng" dirty="0">
                <a:solidFill>
                  <a:srgbClr val="FF0000"/>
                </a:solidFill>
              </a:rPr>
              <a:t>Compensation</a:t>
            </a:r>
            <a:r>
              <a:rPr lang="en-US" altLang="ar-SA" sz="3600" b="1" dirty="0">
                <a:solidFill>
                  <a:schemeClr val="hlink"/>
                </a:solidFill>
              </a:rPr>
              <a:t> </a:t>
            </a:r>
            <a:endParaRPr lang="en-US" altLang="ar-SA" sz="3600" b="1" dirty="0" smtClean="0">
              <a:solidFill>
                <a:schemeClr val="hlink"/>
              </a:solidFill>
            </a:endParaRPr>
          </a:p>
          <a:p>
            <a:pPr eaLnBrk="1" hangingPunct="1">
              <a:buFont typeface="Wingdings" panose="05000000000000000000" pitchFamily="2" charset="2"/>
              <a:buChar char="q"/>
            </a:pPr>
            <a:r>
              <a:rPr lang="en-US" altLang="ar-SA" sz="3600" b="1" dirty="0" smtClean="0"/>
              <a:t>- </a:t>
            </a:r>
            <a:r>
              <a:rPr lang="en-US" altLang="ar-SA" sz="3600" b="1" dirty="0"/>
              <a:t>All rewards that individuals receive as a result of their employment</a:t>
            </a:r>
          </a:p>
        </p:txBody>
      </p:sp>
      <p:pic>
        <p:nvPicPr>
          <p:cNvPr id="22534" name="Picture 4" descr="j0222015"/>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8610600" y="2163918"/>
            <a:ext cx="2300288" cy="2855912"/>
          </a:xfrm>
          <a:noFill/>
          <a:ln>
            <a:solidFill>
              <a:schemeClr val="tx1"/>
            </a:solidFill>
          </a:ln>
        </p:spPr>
      </p:pic>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224672758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dirty="0"/>
              <a:t>1-</a:t>
            </a:r>
            <a:fld id="{7EA361FD-1001-4BAC-AA19-FEA1987BE38D}" type="slidenum">
              <a:rPr lang="en-US" altLang="ar-SA"/>
              <a:pPr eaLnBrk="1" hangingPunct="1"/>
              <a:t>25</a:t>
            </a:fld>
            <a:endParaRPr lang="en-US" altLang="ar-SA" dirty="0"/>
          </a:p>
        </p:txBody>
      </p:sp>
      <p:sp>
        <p:nvSpPr>
          <p:cNvPr id="23556"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Compensation cont..</a:t>
            </a:r>
            <a:endParaRPr lang="en-US" altLang="ar-SA" sz="6000" b="1" i="1" dirty="0">
              <a:latin typeface="Calibri" panose="020F0502020204030204" pitchFamily="34" charset="0"/>
            </a:endParaRPr>
          </a:p>
        </p:txBody>
      </p:sp>
      <p:sp>
        <p:nvSpPr>
          <p:cNvPr id="23557" name="Rectangle 3"/>
          <p:cNvSpPr>
            <a:spLocks noGrp="1" noChangeArrowheads="1"/>
          </p:cNvSpPr>
          <p:nvPr>
            <p:ph type="body" idx="1"/>
          </p:nvPr>
        </p:nvSpPr>
        <p:spPr>
          <a:ln>
            <a:solidFill>
              <a:schemeClr val="tx1"/>
            </a:solidFill>
          </a:ln>
        </p:spPr>
        <p:txBody>
          <a:bodyPr>
            <a:normAutofit/>
          </a:bodyPr>
          <a:lstStyle/>
          <a:p>
            <a:pPr eaLnBrk="1" hangingPunct="1">
              <a:lnSpc>
                <a:spcPct val="90000"/>
              </a:lnSpc>
            </a:pPr>
            <a:r>
              <a:rPr lang="en-US" altLang="ar-SA" sz="3200" b="1" dirty="0">
                <a:solidFill>
                  <a:srgbClr val="FF0000"/>
                </a:solidFill>
              </a:rPr>
              <a:t>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a:t>
            </a:r>
            <a:r>
              <a:rPr lang="en-US" altLang="ar-SA" sz="3200" b="1" dirty="0">
                <a:solidFill>
                  <a:srgbClr val="0000FF"/>
                </a:solidFill>
              </a:rPr>
              <a:t> </a:t>
            </a:r>
            <a:r>
              <a:rPr lang="en-US" altLang="ar-SA" sz="3200" b="1" dirty="0">
                <a:solidFill>
                  <a:schemeClr val="tx2"/>
                </a:solidFill>
              </a:rPr>
              <a:t>-</a:t>
            </a:r>
            <a:r>
              <a:rPr lang="en-US" altLang="ar-SA" sz="3200" b="1" dirty="0">
                <a:solidFill>
                  <a:srgbClr val="0000FF"/>
                </a:solidFill>
              </a:rPr>
              <a:t> </a:t>
            </a:r>
            <a:r>
              <a:rPr lang="en-US" altLang="ar-SA" sz="3200" b="1" dirty="0"/>
              <a:t>Pay that  person receives in form of wages, salaries, bonuses, and commissions.</a:t>
            </a:r>
          </a:p>
          <a:p>
            <a:pPr eaLnBrk="1" hangingPunct="1">
              <a:lnSpc>
                <a:spcPct val="90000"/>
              </a:lnSpc>
            </a:pPr>
            <a:r>
              <a:rPr lang="en-US" altLang="ar-SA" sz="3200" b="1" dirty="0">
                <a:solidFill>
                  <a:srgbClr val="FF0000"/>
                </a:solidFill>
              </a:rPr>
              <a:t>Indirect</a:t>
            </a:r>
            <a:r>
              <a:rPr lang="en-US" altLang="ar-SA" sz="3200" b="1" dirty="0">
                <a:solidFill>
                  <a:srgbClr val="0000FF"/>
                </a:solidFill>
              </a:rPr>
              <a:t> </a:t>
            </a:r>
            <a:r>
              <a:rPr lang="en-US" altLang="ar-SA" sz="3200" b="1" dirty="0">
                <a:solidFill>
                  <a:srgbClr val="FF0000"/>
                </a:solidFill>
              </a:rPr>
              <a:t>Financial</a:t>
            </a:r>
            <a:r>
              <a:rPr lang="en-US" altLang="ar-SA" sz="3200" b="1" dirty="0">
                <a:solidFill>
                  <a:srgbClr val="0000FF"/>
                </a:solidFill>
              </a:rPr>
              <a:t> </a:t>
            </a:r>
            <a:r>
              <a:rPr lang="en-US" altLang="ar-SA" sz="3200" b="1" dirty="0">
                <a:solidFill>
                  <a:srgbClr val="FF0000"/>
                </a:solidFill>
              </a:rPr>
              <a:t>Compensation (Benefits) </a:t>
            </a:r>
            <a:r>
              <a:rPr lang="en-US" altLang="ar-SA" sz="3200" b="1" dirty="0">
                <a:solidFill>
                  <a:schemeClr val="tx2"/>
                </a:solidFill>
              </a:rPr>
              <a:t>-</a:t>
            </a:r>
            <a:r>
              <a:rPr lang="en-US" altLang="ar-SA" sz="3200" b="1" dirty="0">
                <a:solidFill>
                  <a:srgbClr val="0000FF"/>
                </a:solidFill>
              </a:rPr>
              <a:t> </a:t>
            </a:r>
            <a:r>
              <a:rPr lang="en-US" altLang="ar-SA" sz="3200" b="1" dirty="0"/>
              <a:t>All financial rewards not included in direct compensation such as paid vacations, sick leave, holidays, and medical insurance.</a:t>
            </a:r>
          </a:p>
          <a:p>
            <a:pPr eaLnBrk="1" hangingPunct="1">
              <a:lnSpc>
                <a:spcPct val="90000"/>
              </a:lnSpc>
            </a:pPr>
            <a:r>
              <a:rPr lang="en-US" altLang="ar-SA" sz="3200" b="1" dirty="0">
                <a:solidFill>
                  <a:srgbClr val="FF0000"/>
                </a:solidFill>
              </a:rPr>
              <a:t>Nonfinancial Compensation </a:t>
            </a:r>
            <a:r>
              <a:rPr lang="en-US" altLang="ar-SA" sz="3200" b="1" dirty="0"/>
              <a:t>- Satisfaction that  person receives from job itself or from psychological and/or physical environment in which person works.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260861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3"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2DB3AE8A-DE15-46C5-8A3D-690E069F5B1F}" type="slidenum">
              <a:rPr lang="en-US" altLang="ar-SA"/>
              <a:pPr eaLnBrk="1" hangingPunct="1"/>
              <a:t>26</a:t>
            </a:fld>
            <a:endParaRPr lang="en-US" altLang="ar-SA"/>
          </a:p>
        </p:txBody>
      </p:sp>
      <p:sp>
        <p:nvSpPr>
          <p:cNvPr id="25604" name="Rectangle 2"/>
          <p:cNvSpPr>
            <a:spLocks noGrp="1" noChangeArrowheads="1"/>
          </p:cNvSpPr>
          <p:nvPr>
            <p:ph type="title"/>
          </p:nvPr>
        </p:nvSpPr>
        <p:spPr>
          <a:xfrm>
            <a:off x="557562" y="365125"/>
            <a:ext cx="10426390"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4- Safety </a:t>
            </a:r>
            <a:r>
              <a:rPr lang="en-US" altLang="ar-SA" sz="6000" b="1" i="1" dirty="0">
                <a:latin typeface="Calibri" panose="020F0502020204030204" pitchFamily="34" charset="0"/>
              </a:rPr>
              <a:t>and Health</a:t>
            </a:r>
          </a:p>
        </p:txBody>
      </p:sp>
      <p:sp>
        <p:nvSpPr>
          <p:cNvPr id="25605" name="Rectangle 3"/>
          <p:cNvSpPr>
            <a:spLocks noGrp="1" noChangeArrowheads="1"/>
          </p:cNvSpPr>
          <p:nvPr>
            <p:ph type="body" idx="1"/>
          </p:nvPr>
        </p:nvSpPr>
        <p:spPr>
          <a:xfrm>
            <a:off x="1170878" y="1825625"/>
            <a:ext cx="9723863" cy="4351338"/>
          </a:xfrm>
          <a:ln>
            <a:solidFill>
              <a:schemeClr val="tx1"/>
            </a:solidFill>
          </a:ln>
        </p:spPr>
        <p:txBody>
          <a:bodyPr>
            <a:normAutofit/>
          </a:bodyPr>
          <a:lstStyle/>
          <a:p>
            <a:pPr marL="0" indent="0" eaLnBrk="1" hangingPunct="1">
              <a:buNone/>
            </a:pPr>
            <a:r>
              <a:rPr lang="en-US" altLang="ar-SA" sz="3200" b="1" dirty="0" smtClean="0">
                <a:solidFill>
                  <a:srgbClr val="FF0000"/>
                </a:solidFill>
              </a:rPr>
              <a:t>* Employees </a:t>
            </a:r>
            <a:r>
              <a:rPr lang="en-US" altLang="ar-SA" sz="3200" b="1" dirty="0">
                <a:solidFill>
                  <a:srgbClr val="FF0000"/>
                </a:solidFill>
              </a:rPr>
              <a:t>who work in safe environment and enjoy good health are more likely to be productive and yield long-term benefits to organization.</a:t>
            </a:r>
          </a:p>
          <a:p>
            <a:pPr eaLnBrk="1" hangingPunct="1">
              <a:buFont typeface="Wingdings" panose="05000000000000000000" pitchFamily="2" charset="2"/>
              <a:buChar char="ü"/>
            </a:pPr>
            <a:r>
              <a:rPr lang="en-US" altLang="ar-SA" sz="3200" b="1" dirty="0" smtClean="0">
                <a:solidFill>
                  <a:srgbClr val="FF0000"/>
                </a:solidFill>
              </a:rPr>
              <a:t>Safety</a:t>
            </a:r>
            <a:r>
              <a:rPr lang="en-US" altLang="ar-SA" sz="3200" b="1" dirty="0" smtClean="0"/>
              <a:t> - Involves protecting employees from injuries caused by work-related accidents</a:t>
            </a:r>
          </a:p>
          <a:p>
            <a:pPr eaLnBrk="1" hangingPunct="1">
              <a:buFont typeface="Wingdings" panose="05000000000000000000" pitchFamily="2" charset="2"/>
              <a:buChar char="ü"/>
            </a:pPr>
            <a:endParaRPr lang="en-US" altLang="ar-SA" sz="3200" b="1" dirty="0" smtClean="0"/>
          </a:p>
          <a:p>
            <a:pPr eaLnBrk="1" hangingPunct="1">
              <a:buFont typeface="Wingdings" panose="05000000000000000000" pitchFamily="2" charset="2"/>
              <a:buChar char="ü"/>
            </a:pPr>
            <a:r>
              <a:rPr lang="en-US" altLang="ar-SA" sz="3200" b="1" dirty="0" smtClean="0">
                <a:solidFill>
                  <a:srgbClr val="FF0000"/>
                </a:solidFill>
              </a:rPr>
              <a:t>Health</a:t>
            </a:r>
            <a:r>
              <a:rPr lang="en-US" altLang="ar-SA" sz="3200" b="1" dirty="0" smtClean="0"/>
              <a:t> - Refers to employees' freedom from illness and their general physical and mental well being</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1379010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b="1" dirty="0"/>
              <a:t>1-</a:t>
            </a:r>
            <a:fld id="{1DEE9BA2-ECC8-4D8B-8F0B-320D12D2C1B3}" type="slidenum">
              <a:rPr lang="en-US" altLang="ar-SA" b="1"/>
              <a:pPr eaLnBrk="1" hangingPunct="1"/>
              <a:t>27</a:t>
            </a:fld>
            <a:endParaRPr lang="en-US" altLang="ar-SA" b="1" dirty="0"/>
          </a:p>
        </p:txBody>
      </p:sp>
      <p:sp>
        <p:nvSpPr>
          <p:cNvPr id="26628" name="Rectangle 2"/>
          <p:cNvSpPr>
            <a:spLocks noGrp="1" noChangeArrowheads="1"/>
          </p:cNvSpPr>
          <p:nvPr>
            <p:ph type="title"/>
          </p:nvPr>
        </p:nvSpPr>
        <p:spPr>
          <a:xfrm>
            <a:off x="501805" y="420881"/>
            <a:ext cx="10884036" cy="1325563"/>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smtClean="0">
                <a:latin typeface="Calibri" panose="020F0502020204030204" pitchFamily="34" charset="0"/>
              </a:rPr>
              <a:t>5-Employee </a:t>
            </a:r>
            <a:r>
              <a:rPr lang="en-US" altLang="ar-SA" sz="6000" b="1" i="1" dirty="0">
                <a:latin typeface="Calibri" panose="020F0502020204030204" pitchFamily="34" charset="0"/>
              </a:rPr>
              <a:t>and Labor Relations</a:t>
            </a:r>
          </a:p>
        </p:txBody>
      </p:sp>
      <p:sp>
        <p:nvSpPr>
          <p:cNvPr id="26629" name="Rectangle 3"/>
          <p:cNvSpPr>
            <a:spLocks noGrp="1" noChangeArrowheads="1"/>
          </p:cNvSpPr>
          <p:nvPr>
            <p:ph type="body" idx="1"/>
          </p:nvPr>
        </p:nvSpPr>
        <p:spPr>
          <a:xfrm>
            <a:off x="501804" y="1966912"/>
            <a:ext cx="10504449" cy="4389438"/>
          </a:xfrm>
          <a:ln>
            <a:solidFill>
              <a:schemeClr val="tx1"/>
            </a:solidFill>
          </a:ln>
        </p:spPr>
        <p:txBody>
          <a:bodyPr>
            <a:noAutofit/>
          </a:bodyPr>
          <a:lstStyle/>
          <a:p>
            <a:pPr eaLnBrk="1" hangingPunct="1">
              <a:buClr>
                <a:srgbClr val="FF0000"/>
              </a:buClr>
              <a:buFont typeface="Wingdings" panose="05000000000000000000" pitchFamily="2" charset="2"/>
              <a:buChar char="Ø"/>
            </a:pPr>
            <a:r>
              <a:rPr lang="en-US" altLang="ar-SA" sz="3200" b="1" dirty="0"/>
              <a:t>Private-sector union membership has fallen from 39 percent in 1958 to 7.8 percent in 2005.</a:t>
            </a:r>
          </a:p>
          <a:p>
            <a:pPr eaLnBrk="1" hangingPunct="1">
              <a:buClr>
                <a:srgbClr val="FF0000"/>
              </a:buClr>
              <a:buFont typeface="Wingdings" panose="05000000000000000000" pitchFamily="2" charset="2"/>
              <a:buChar char="Ø"/>
            </a:pPr>
            <a:r>
              <a:rPr lang="en-US" altLang="ar-SA" sz="3200" b="1" dirty="0"/>
              <a:t>Business is required by law to recognize a union and bargain with it in good faith if the firm’s employees want the union to represent them </a:t>
            </a:r>
          </a:p>
          <a:p>
            <a:pPr eaLnBrk="1" hangingPunct="1">
              <a:buClr>
                <a:srgbClr val="FF0000"/>
              </a:buClr>
              <a:buFont typeface="Wingdings" panose="05000000000000000000" pitchFamily="2" charset="2"/>
              <a:buChar char="Ø"/>
            </a:pPr>
            <a:r>
              <a:rPr lang="en-US" altLang="ar-SA" sz="3200" b="1" dirty="0"/>
              <a:t>Human resource activity is often referred to as industrial relations </a:t>
            </a:r>
          </a:p>
          <a:p>
            <a:pPr eaLnBrk="1" hangingPunct="1">
              <a:buClr>
                <a:srgbClr val="FF0000"/>
              </a:buClr>
              <a:buFont typeface="Wingdings" panose="05000000000000000000" pitchFamily="2" charset="2"/>
              <a:buChar char="Ø"/>
            </a:pPr>
            <a:r>
              <a:rPr lang="en-US" altLang="ar-SA" sz="3200" b="1" dirty="0"/>
              <a:t>Most firms today would rather have a union-free environment</a:t>
            </a:r>
            <a:r>
              <a:rPr lang="en-US" altLang="ar-SA" sz="3200" b="1" dirty="0" smtClean="0"/>
              <a:t> </a:t>
            </a:r>
          </a:p>
        </p:txBody>
      </p:sp>
      <p:pic>
        <p:nvPicPr>
          <p:cNvPr id="5"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307782" y="6200078"/>
            <a:ext cx="733676" cy="657922"/>
          </a:xfrm>
          <a:prstGeom prst="rect">
            <a:avLst/>
          </a:prstGeom>
          <a:ln>
            <a:solidFill>
              <a:schemeClr val="tx1"/>
            </a:solidFill>
          </a:ln>
        </p:spPr>
      </p:pic>
    </p:spTree>
    <p:extLst>
      <p:ext uri="{BB962C8B-B14F-4D97-AF65-F5344CB8AC3E}">
        <p14:creationId xmlns:p14="http://schemas.microsoft.com/office/powerpoint/2010/main" val="49702295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2"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EC09E134-0371-49E1-8F2A-211F63B3B025}" type="slidenum">
              <a:rPr lang="en-US" altLang="ar-SA"/>
              <a:pPr eaLnBrk="1" hangingPunct="1"/>
              <a:t>28</a:t>
            </a:fld>
            <a:endParaRPr lang="en-US" altLang="ar-SA"/>
          </a:p>
        </p:txBody>
      </p:sp>
      <p:graphicFrame>
        <p:nvGraphicFramePr>
          <p:cNvPr id="2050" name="Object 2"/>
          <p:cNvGraphicFramePr>
            <a:graphicFrameLocks noGrp="1" noChangeAspect="1"/>
          </p:cNvGraphicFramePr>
          <p:nvPr>
            <p:ph type="clipArt" sz="half" idx="1"/>
            <p:extLst>
              <p:ext uri="{D42A27DB-BD31-4B8C-83A1-F6EECF244321}">
                <p14:modId xmlns:p14="http://schemas.microsoft.com/office/powerpoint/2010/main" val="2370770640"/>
              </p:ext>
            </p:extLst>
          </p:nvPr>
        </p:nvGraphicFramePr>
        <p:xfrm>
          <a:off x="8978541" y="2888901"/>
          <a:ext cx="3062917" cy="2462910"/>
        </p:xfrm>
        <a:graphic>
          <a:graphicData uri="http://schemas.openxmlformats.org/presentationml/2006/ole">
            <mc:AlternateContent xmlns:mc="http://schemas.openxmlformats.org/markup-compatibility/2006">
              <mc:Choice xmlns:v="urn:schemas-microsoft-com:vml" Requires="v">
                <p:oleObj spid="_x0000_s2100" name="Clip" r:id="rId4" imgW="5767200" imgH="4106520" progId="MS_ClipArt_Gallery.2">
                  <p:embed/>
                </p:oleObj>
              </mc:Choice>
              <mc:Fallback>
                <p:oleObj name="Clip" r:id="rId4" imgW="5767200" imgH="4106520" progId="MS_ClipArt_Gallery.2">
                  <p:embed/>
                  <p:pic>
                    <p:nvPicPr>
                      <p:cNvPr id="205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78541" y="2888901"/>
                        <a:ext cx="3062917" cy="2462910"/>
                      </a:xfrm>
                      <a:prstGeom prst="rect">
                        <a:avLst/>
                      </a:prstGeom>
                    </p:spPr>
                  </p:pic>
                </p:oleObj>
              </mc:Fallback>
            </mc:AlternateContent>
          </a:graphicData>
        </a:graphic>
      </p:graphicFrame>
      <p:sp>
        <p:nvSpPr>
          <p:cNvPr id="2053" name="Rectangle 3"/>
          <p:cNvSpPr>
            <a:spLocks noGrp="1" noChangeArrowheads="1"/>
          </p:cNvSpPr>
          <p:nvPr>
            <p:ph type="title"/>
          </p:nvPr>
        </p:nvSpPr>
        <p:spPr>
          <a:xfrm>
            <a:off x="367990" y="274637"/>
            <a:ext cx="10803006" cy="1609725"/>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6000" b="1" i="1" dirty="0">
                <a:latin typeface="Calibri" panose="020F0502020204030204" pitchFamily="34" charset="0"/>
              </a:rPr>
              <a:t>Human Resource Research</a:t>
            </a:r>
          </a:p>
        </p:txBody>
      </p:sp>
      <p:sp>
        <p:nvSpPr>
          <p:cNvPr id="2054" name="Rectangle 4"/>
          <p:cNvSpPr>
            <a:spLocks noGrp="1" noChangeArrowheads="1"/>
          </p:cNvSpPr>
          <p:nvPr>
            <p:ph type="body" sz="half" idx="2"/>
          </p:nvPr>
        </p:nvSpPr>
        <p:spPr>
          <a:xfrm>
            <a:off x="1005420" y="2433483"/>
            <a:ext cx="7285463" cy="4191000"/>
          </a:xfrm>
          <a:ln>
            <a:solidFill>
              <a:schemeClr val="tx1"/>
            </a:solidFill>
          </a:ln>
        </p:spPr>
        <p:txBody>
          <a:bodyPr/>
          <a:lstStyle/>
          <a:p>
            <a:pPr eaLnBrk="1" hangingPunct="1">
              <a:buClr>
                <a:srgbClr val="FF0000"/>
              </a:buClr>
              <a:buFont typeface="Wingdings" panose="05000000000000000000" pitchFamily="2" charset="2"/>
              <a:buChar char="q"/>
            </a:pPr>
            <a:r>
              <a:rPr lang="en-US" altLang="ar-SA" sz="3600" b="1" dirty="0"/>
              <a:t>Human resource research is not  separate function</a:t>
            </a:r>
            <a:r>
              <a:rPr lang="en-US" altLang="ar-SA" sz="3600" b="1" dirty="0" smtClean="0"/>
              <a:t>.</a:t>
            </a:r>
          </a:p>
          <a:p>
            <a:pPr eaLnBrk="1" hangingPunct="1">
              <a:buClr>
                <a:srgbClr val="FF0000"/>
              </a:buClr>
              <a:buFont typeface="Wingdings" panose="05000000000000000000" pitchFamily="2" charset="2"/>
              <a:buChar char="q"/>
            </a:pPr>
            <a:endParaRPr lang="en-US" altLang="ar-SA" sz="3600" b="1" dirty="0"/>
          </a:p>
          <a:p>
            <a:pPr eaLnBrk="1" hangingPunct="1">
              <a:buClr>
                <a:srgbClr val="FF0000"/>
              </a:buClr>
              <a:buFont typeface="Wingdings" panose="05000000000000000000" pitchFamily="2" charset="2"/>
              <a:buChar char="q"/>
            </a:pPr>
            <a:r>
              <a:rPr lang="en-US" altLang="ar-SA" sz="3600" b="1" dirty="0"/>
              <a:t>It </a:t>
            </a:r>
            <a:r>
              <a:rPr lang="en-US" altLang="ar-SA" sz="3600" b="1" i="1" dirty="0"/>
              <a:t>pervades </a:t>
            </a:r>
            <a:r>
              <a:rPr lang="en-US" altLang="ar-SA" sz="3600" b="1" dirty="0"/>
              <a:t>all HR functional areas.</a:t>
            </a:r>
          </a:p>
        </p:txBody>
      </p:sp>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445732590"/>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6" name="Slide Number Placeholder 6"/>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FF21CADF-300D-4643-A9B8-B115B17C9701}" type="slidenum">
              <a:rPr lang="en-US" altLang="ar-SA"/>
              <a:pPr eaLnBrk="1" hangingPunct="1"/>
              <a:t>29</a:t>
            </a:fld>
            <a:endParaRPr lang="en-US" altLang="ar-SA"/>
          </a:p>
        </p:txBody>
      </p:sp>
      <p:sp>
        <p:nvSpPr>
          <p:cNvPr id="3077" name="Rectangle 2"/>
          <p:cNvSpPr>
            <a:spLocks noGrp="1" noChangeArrowheads="1"/>
          </p:cNvSpPr>
          <p:nvPr>
            <p:ph type="title"/>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sz="5400" b="1" i="1" dirty="0">
                <a:latin typeface="Calibri" panose="020F0502020204030204" pitchFamily="34" charset="0"/>
              </a:rPr>
              <a:t>Interrelationships of HRM Functions</a:t>
            </a:r>
          </a:p>
        </p:txBody>
      </p:sp>
      <p:sp>
        <p:nvSpPr>
          <p:cNvPr id="3078" name="Rectangle 3"/>
          <p:cNvSpPr>
            <a:spLocks noGrp="1" noChangeArrowheads="1"/>
          </p:cNvSpPr>
          <p:nvPr>
            <p:ph type="body" sz="half" idx="2"/>
          </p:nvPr>
        </p:nvSpPr>
        <p:spPr>
          <a:xfrm>
            <a:off x="1484971" y="2443164"/>
            <a:ext cx="4876800" cy="2853666"/>
          </a:xfrm>
          <a:ln>
            <a:solidFill>
              <a:schemeClr val="tx1"/>
            </a:solidFill>
          </a:ln>
        </p:spPr>
        <p:txBody>
          <a:bodyPr vert="horz" lIns="91440" tIns="45720" rIns="91440" bIns="45720" rtlCol="0">
            <a:normAutofit/>
          </a:bodyPr>
          <a:lstStyle/>
          <a:p>
            <a:pPr>
              <a:buClr>
                <a:srgbClr val="FF0000"/>
              </a:buClr>
              <a:buFont typeface="Wingdings" panose="05000000000000000000" pitchFamily="2" charset="2"/>
              <a:buChar char="q"/>
            </a:pPr>
            <a:r>
              <a:rPr lang="en-US" altLang="ar-SA" sz="3600" b="1" dirty="0"/>
              <a:t>All HRM functions are interrelated</a:t>
            </a:r>
          </a:p>
          <a:p>
            <a:pPr>
              <a:buClr>
                <a:srgbClr val="FF0000"/>
              </a:buClr>
              <a:buFont typeface="Wingdings" panose="05000000000000000000" pitchFamily="2" charset="2"/>
              <a:buChar char="q"/>
            </a:pPr>
            <a:r>
              <a:rPr lang="en-US" altLang="ar-SA" sz="3600" b="1" dirty="0"/>
              <a:t>Each function affects other areas</a:t>
            </a:r>
          </a:p>
        </p:txBody>
      </p:sp>
      <p:graphicFrame>
        <p:nvGraphicFramePr>
          <p:cNvPr id="3074" name="Object 4"/>
          <p:cNvGraphicFramePr>
            <a:graphicFrameLocks noGrp="1" noChangeAspect="1"/>
          </p:cNvGraphicFramePr>
          <p:nvPr>
            <p:ph type="clipArt" sz="half" idx="1"/>
            <p:extLst>
              <p:ext uri="{D42A27DB-BD31-4B8C-83A1-F6EECF244321}">
                <p14:modId xmlns:p14="http://schemas.microsoft.com/office/powerpoint/2010/main" val="599537254"/>
              </p:ext>
            </p:extLst>
          </p:nvPr>
        </p:nvGraphicFramePr>
        <p:xfrm>
          <a:off x="7289664" y="2350836"/>
          <a:ext cx="3021012" cy="3279775"/>
        </p:xfrm>
        <a:graphic>
          <a:graphicData uri="http://schemas.openxmlformats.org/presentationml/2006/ole">
            <mc:AlternateContent xmlns:mc="http://schemas.openxmlformats.org/markup-compatibility/2006">
              <mc:Choice xmlns:v="urn:schemas-microsoft-com:vml" Requires="v">
                <p:oleObj spid="_x0000_s3123" name="Clip" r:id="rId4" imgW="3244320" imgH="3390840" progId="MS_ClipArt_Gallery.2">
                  <p:embed/>
                </p:oleObj>
              </mc:Choice>
              <mc:Fallback>
                <p:oleObj name="Clip" r:id="rId4" imgW="3244320" imgH="3390840" progId="MS_ClipArt_Gallery.2">
                  <p:embed/>
                  <p:pic>
                    <p:nvPicPr>
                      <p:cNvPr id="3074"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89664" y="2350836"/>
                        <a:ext cx="3021012" cy="3279775"/>
                      </a:xfrm>
                      <a:prstGeom prst="rect">
                        <a:avLst/>
                      </a:prstGeom>
                      <a:ln>
                        <a:solidFill>
                          <a:schemeClr val="tx1"/>
                        </a:solidFill>
                      </a:ln>
                    </p:spPr>
                  </p:pic>
                </p:oleObj>
              </mc:Fallback>
            </mc:AlternateContent>
          </a:graphicData>
        </a:graphic>
      </p:graphicFrame>
      <p:pic>
        <p:nvPicPr>
          <p:cNvPr id="6"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345415934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Slide Number Placeholder 4"/>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7D4B3EBA-3728-4659-9E97-BB97ADC9AC98}" type="slidenum">
              <a:rPr lang="en-US" altLang="ar-SA"/>
              <a:pPr eaLnBrk="1" hangingPunct="1"/>
              <a:t>30</a:t>
            </a:fld>
            <a:endParaRPr lang="en-US" altLang="ar-SA"/>
          </a:p>
        </p:txBody>
      </p:sp>
      <p:sp>
        <p:nvSpPr>
          <p:cNvPr id="27652" name="Rectangle 2"/>
          <p:cNvSpPr>
            <a:spLocks noGrp="1" noChangeArrowheads="1"/>
          </p:cNvSpPr>
          <p:nvPr>
            <p:ph type="title"/>
          </p:nvPr>
        </p:nvSpPr>
        <p:spPr>
          <a:xfrm>
            <a:off x="289932" y="3088888"/>
            <a:ext cx="11552662" cy="1550020"/>
          </a:xfr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Aft>
                <a:spcPct val="0"/>
              </a:spcAft>
            </a:pPr>
            <a:r>
              <a:rPr lang="en-US" altLang="ar-SA" b="1" i="1" dirty="0">
                <a:latin typeface="Calibri" panose="020F0502020204030204" pitchFamily="34" charset="0"/>
              </a:rPr>
              <a:t> Dynamic Human Resource Management Environment</a:t>
            </a:r>
          </a:p>
        </p:txBody>
      </p:sp>
      <p:pic>
        <p:nvPicPr>
          <p:cNvPr id="4"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2589235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Footer Placeholder 4"/>
          <p:cNvSpPr>
            <a:spLocks noGrp="1"/>
          </p:cNvSpPr>
          <p:nvPr>
            <p:ph type="ftr"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 2008 by Prentice Hall </a:t>
            </a:r>
          </a:p>
        </p:txBody>
      </p:sp>
      <p:sp>
        <p:nvSpPr>
          <p:cNvPr id="28675" name="Slide Number Placeholder 5"/>
          <p:cNvSpPr>
            <a:spLocks noGrp="1"/>
          </p:cNvSpPr>
          <p:nvPr>
            <p:ph type="sldNum" sz="quarter" idx="12"/>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ar-SA"/>
              <a:t>1-</a:t>
            </a:r>
            <a:fld id="{5AEA26FA-E592-480E-B067-3C3FC98F03A7}" type="slidenum">
              <a:rPr lang="en-US" altLang="ar-SA"/>
              <a:pPr eaLnBrk="1" hangingPunct="1"/>
              <a:t>31</a:t>
            </a:fld>
            <a:endParaRPr lang="en-US" altLang="ar-SA"/>
          </a:p>
        </p:txBody>
      </p:sp>
      <p:sp>
        <p:nvSpPr>
          <p:cNvPr id="28676" name="Rectangle 2"/>
          <p:cNvSpPr>
            <a:spLocks noChangeArrowheads="1"/>
          </p:cNvSpPr>
          <p:nvPr/>
        </p:nvSpPr>
        <p:spPr bwMode="auto">
          <a:xfrm>
            <a:off x="1524000" y="0"/>
            <a:ext cx="8686800" cy="533400"/>
          </a:xfrm>
          <a:prstGeom prst="rect">
            <a:avLst/>
          </a:prstGeom>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lnSpc>
                <a:spcPct val="90000"/>
              </a:lnSpc>
              <a:spcBef>
                <a:spcPct val="0"/>
              </a:spcBef>
              <a:spcAft>
                <a:spcPct val="0"/>
              </a:spcAft>
            </a:pPr>
            <a:r>
              <a:rPr lang="en-US" altLang="ar-SA" sz="2800" b="1" i="1" dirty="0">
                <a:latin typeface="Calibri" panose="020F0502020204030204" pitchFamily="34" charset="0"/>
                <a:ea typeface="+mj-ea"/>
                <a:cs typeface="+mj-cs"/>
              </a:rPr>
              <a:t>Environment of Human Resource Management</a:t>
            </a:r>
          </a:p>
        </p:txBody>
      </p:sp>
      <p:sp>
        <p:nvSpPr>
          <p:cNvPr id="28677" name="Rectangle 3"/>
          <p:cNvSpPr>
            <a:spLocks noChangeArrowheads="1"/>
          </p:cNvSpPr>
          <p:nvPr/>
        </p:nvSpPr>
        <p:spPr bwMode="auto">
          <a:xfrm>
            <a:off x="1661531" y="641349"/>
            <a:ext cx="8987883" cy="6064251"/>
          </a:xfrm>
          <a:prstGeom prst="rect">
            <a:avLst/>
          </a:prstGeom>
          <a:solidFill>
            <a:schemeClr val="bg1"/>
          </a:solidFill>
          <a:ln w="25400">
            <a:solidFill>
              <a:srgbClr val="080808"/>
            </a:solidFill>
            <a:miter lim="800000"/>
            <a:headEnd/>
            <a:tailEnd/>
          </a:ln>
        </p:spPr>
        <p:txBody>
          <a:bodyPr lIns="90488" tIns="44450" rIns="90488" bIns="44450"/>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90000"/>
              </a:lnSpc>
              <a:spcBef>
                <a:spcPct val="20000"/>
              </a:spcBef>
            </a:pPr>
            <a:r>
              <a:rPr lang="en-US" altLang="ar-SA" sz="2400" b="1" dirty="0">
                <a:solidFill>
                  <a:srgbClr val="080808"/>
                </a:solidFill>
                <a:latin typeface="Verdana" panose="020B0604030504040204" pitchFamily="34" charset="0"/>
              </a:rPr>
              <a:t>EXTERNAL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p>
          <a:p>
            <a:pPr algn="ctr" eaLnBrk="1" hangingPunct="1">
              <a:lnSpc>
                <a:spcPct val="90000"/>
              </a:lnSpc>
              <a:spcBef>
                <a:spcPct val="20000"/>
              </a:spcBef>
            </a:pPr>
            <a:r>
              <a:rPr lang="en-US" altLang="ar-SA" sz="2400" b="1" dirty="0">
                <a:solidFill>
                  <a:srgbClr val="080808"/>
                </a:solidFill>
                <a:latin typeface="Verdana" panose="020B0604030504040204" pitchFamily="34" charset="0"/>
              </a:rPr>
              <a:t>INTERNAL</a:t>
            </a:r>
            <a:r>
              <a:rPr lang="en-US" altLang="ar-SA" sz="2400" dirty="0">
                <a:solidFill>
                  <a:srgbClr val="080808"/>
                </a:solidFill>
                <a:latin typeface="Verdana" panose="020B0604030504040204" pitchFamily="34" charset="0"/>
              </a:rPr>
              <a:t> </a:t>
            </a:r>
            <a:r>
              <a:rPr lang="en-US" altLang="ar-SA" sz="2400" b="1" dirty="0">
                <a:solidFill>
                  <a:srgbClr val="080808"/>
                </a:solidFill>
                <a:latin typeface="Verdana" panose="020B0604030504040204" pitchFamily="34" charset="0"/>
              </a:rPr>
              <a:t>ENVIRONMENT</a:t>
            </a:r>
            <a:endParaRPr lang="en-US" altLang="ar-SA" sz="2400" b="1" dirty="0">
              <a:solidFill>
                <a:srgbClr val="080808"/>
              </a:solidFill>
            </a:endParaRPr>
          </a:p>
        </p:txBody>
      </p:sp>
      <p:sp>
        <p:nvSpPr>
          <p:cNvPr id="28678" name="AutoShape 4"/>
          <p:cNvSpPr>
            <a:spLocks noChangeArrowheads="1"/>
          </p:cNvSpPr>
          <p:nvPr/>
        </p:nvSpPr>
        <p:spPr bwMode="auto">
          <a:xfrm>
            <a:off x="3505200" y="1371600"/>
            <a:ext cx="5257800" cy="4724400"/>
          </a:xfrm>
          <a:prstGeom prst="pentagon">
            <a:avLst/>
          </a:prstGeom>
          <a:solidFill>
            <a:srgbClr val="00FF99"/>
          </a:solidFill>
          <a:ln w="28575">
            <a:solidFill>
              <a:srgbClr val="080808"/>
            </a:solidFill>
            <a:miter lim="800000"/>
            <a:headEnd/>
            <a:tailEnd/>
          </a:ln>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a:t>1</a:t>
            </a:r>
          </a:p>
        </p:txBody>
      </p:sp>
      <p:sp>
        <p:nvSpPr>
          <p:cNvPr id="28679" name="AutoShape 5"/>
          <p:cNvSpPr>
            <a:spLocks noChangeArrowheads="1"/>
          </p:cNvSpPr>
          <p:nvPr/>
        </p:nvSpPr>
        <p:spPr bwMode="auto">
          <a:xfrm>
            <a:off x="4953000" y="2667000"/>
            <a:ext cx="2581870" cy="2362200"/>
          </a:xfrm>
          <a:prstGeom prst="pentagon">
            <a:avLst/>
          </a:prstGeom>
          <a:solidFill>
            <a:schemeClr val="accent1"/>
          </a:solidFill>
          <a:ln w="9525">
            <a:solidFill>
              <a:srgbClr val="000000"/>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Human</a:t>
            </a:r>
            <a:r>
              <a:rPr lang="en-US" altLang="ar-SA" dirty="0">
                <a:solidFill>
                  <a:srgbClr val="080808"/>
                </a:solidFill>
              </a:rPr>
              <a:t> </a:t>
            </a:r>
            <a:r>
              <a:rPr lang="en-US" altLang="ar-SA" b="1" dirty="0">
                <a:solidFill>
                  <a:srgbClr val="080808"/>
                </a:solidFill>
              </a:rPr>
              <a:t>Resource</a:t>
            </a:r>
            <a:r>
              <a:rPr lang="en-US" altLang="ar-SA" dirty="0">
                <a:solidFill>
                  <a:srgbClr val="080808"/>
                </a:solidFill>
              </a:rPr>
              <a:t> </a:t>
            </a:r>
            <a:r>
              <a:rPr lang="en-US" altLang="ar-SA" b="1" dirty="0">
                <a:solidFill>
                  <a:srgbClr val="080808"/>
                </a:solidFill>
              </a:rPr>
              <a:t>Management</a:t>
            </a:r>
          </a:p>
        </p:txBody>
      </p:sp>
      <p:sp>
        <p:nvSpPr>
          <p:cNvPr id="28680" name="Line 6"/>
          <p:cNvSpPr>
            <a:spLocks noChangeShapeType="1"/>
          </p:cNvSpPr>
          <p:nvPr/>
        </p:nvSpPr>
        <p:spPr bwMode="auto">
          <a:xfrm>
            <a:off x="82296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1" name="Line 7"/>
          <p:cNvSpPr>
            <a:spLocks noChangeShapeType="1"/>
          </p:cNvSpPr>
          <p:nvPr/>
        </p:nvSpPr>
        <p:spPr bwMode="auto">
          <a:xfrm>
            <a:off x="2362200" y="990600"/>
            <a:ext cx="16764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2" name="Line 8"/>
          <p:cNvSpPr>
            <a:spLocks noChangeShapeType="1"/>
          </p:cNvSpPr>
          <p:nvPr/>
        </p:nvSpPr>
        <p:spPr bwMode="auto">
          <a:xfrm>
            <a:off x="99060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3" name="Line 9"/>
          <p:cNvSpPr>
            <a:spLocks noChangeShapeType="1"/>
          </p:cNvSpPr>
          <p:nvPr/>
        </p:nvSpPr>
        <p:spPr bwMode="auto">
          <a:xfrm>
            <a:off x="2362200" y="990600"/>
            <a:ext cx="0" cy="52578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4" name="Line 10"/>
          <p:cNvSpPr>
            <a:spLocks noChangeShapeType="1"/>
          </p:cNvSpPr>
          <p:nvPr/>
        </p:nvSpPr>
        <p:spPr bwMode="auto">
          <a:xfrm>
            <a:off x="2362200" y="6248400"/>
            <a:ext cx="7543800" cy="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5" name="Line 11"/>
          <p:cNvSpPr>
            <a:spLocks noChangeShapeType="1"/>
          </p:cNvSpPr>
          <p:nvPr/>
        </p:nvSpPr>
        <p:spPr bwMode="auto">
          <a:xfrm>
            <a:off x="7467600" y="3581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6" name="Line 12"/>
          <p:cNvSpPr>
            <a:spLocks noChangeShapeType="1"/>
          </p:cNvSpPr>
          <p:nvPr/>
        </p:nvSpPr>
        <p:spPr bwMode="auto">
          <a:xfrm flipH="1" flipV="1">
            <a:off x="4648200" y="2438400"/>
            <a:ext cx="3048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7" name="Line 13"/>
          <p:cNvSpPr>
            <a:spLocks noChangeShapeType="1"/>
          </p:cNvSpPr>
          <p:nvPr/>
        </p:nvSpPr>
        <p:spPr bwMode="auto">
          <a:xfrm flipV="1">
            <a:off x="4191000" y="5029200"/>
            <a:ext cx="1295400" cy="762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8" name="Line 14"/>
          <p:cNvSpPr>
            <a:spLocks noChangeShapeType="1"/>
          </p:cNvSpPr>
          <p:nvPr/>
        </p:nvSpPr>
        <p:spPr bwMode="auto">
          <a:xfrm flipH="1">
            <a:off x="6553200" y="4953000"/>
            <a:ext cx="457200" cy="11430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89" name="Rectangle 15"/>
          <p:cNvSpPr>
            <a:spLocks noChangeArrowheads="1"/>
          </p:cNvSpPr>
          <p:nvPr/>
        </p:nvSpPr>
        <p:spPr bwMode="auto">
          <a:xfrm>
            <a:off x="8458199" y="4724400"/>
            <a:ext cx="1358899"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Other Functional Areas</a:t>
            </a:r>
          </a:p>
        </p:txBody>
      </p:sp>
      <p:sp>
        <p:nvSpPr>
          <p:cNvPr id="28690" name="Rectangle 16"/>
          <p:cNvSpPr>
            <a:spLocks noChangeArrowheads="1"/>
          </p:cNvSpPr>
          <p:nvPr/>
        </p:nvSpPr>
        <p:spPr bwMode="auto">
          <a:xfrm>
            <a:off x="8229600" y="1447800"/>
            <a:ext cx="14478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Operations</a:t>
            </a:r>
          </a:p>
        </p:txBody>
      </p:sp>
      <p:sp>
        <p:nvSpPr>
          <p:cNvPr id="28691" name="Rectangle 17"/>
          <p:cNvSpPr>
            <a:spLocks noChangeArrowheads="1"/>
          </p:cNvSpPr>
          <p:nvPr/>
        </p:nvSpPr>
        <p:spPr bwMode="auto">
          <a:xfrm>
            <a:off x="2590800" y="14478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a:solidFill>
                  <a:srgbClr val="080808"/>
                </a:solidFill>
              </a:rPr>
              <a:t>Marketing</a:t>
            </a:r>
          </a:p>
        </p:txBody>
      </p:sp>
      <p:sp>
        <p:nvSpPr>
          <p:cNvPr id="28692" name="Rectangle 18"/>
          <p:cNvSpPr>
            <a:spLocks noChangeArrowheads="1"/>
          </p:cNvSpPr>
          <p:nvPr/>
        </p:nvSpPr>
        <p:spPr bwMode="auto">
          <a:xfrm>
            <a:off x="2514600" y="4724400"/>
            <a:ext cx="1295400" cy="1143000"/>
          </a:xfrm>
          <a:prstGeom prst="rect">
            <a:avLst/>
          </a:prstGeom>
          <a:solidFill>
            <a:schemeClr val="accent1"/>
          </a:solidFill>
          <a:ln w="9525">
            <a:solidFill>
              <a:srgbClr val="080808"/>
            </a:solidFill>
            <a:miter lim="800000"/>
            <a:headEnd/>
            <a:tailEnd/>
          </a:ln>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ar-SA" b="1" dirty="0">
                <a:solidFill>
                  <a:srgbClr val="080808"/>
                </a:solidFill>
              </a:rPr>
              <a:t>Finance</a:t>
            </a:r>
          </a:p>
        </p:txBody>
      </p:sp>
      <p:sp>
        <p:nvSpPr>
          <p:cNvPr id="28693" name="Line 19"/>
          <p:cNvSpPr>
            <a:spLocks noChangeShapeType="1"/>
          </p:cNvSpPr>
          <p:nvPr/>
        </p:nvSpPr>
        <p:spPr bwMode="auto">
          <a:xfrm flipV="1">
            <a:off x="6172200" y="2057400"/>
            <a:ext cx="914400" cy="6096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694" name="Text Box 20"/>
          <p:cNvSpPr txBox="1">
            <a:spLocks noChangeArrowheads="1"/>
          </p:cNvSpPr>
          <p:nvPr/>
        </p:nvSpPr>
        <p:spPr bwMode="auto">
          <a:xfrm rot="16200000">
            <a:off x="602457" y="1988344"/>
            <a:ext cx="2819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Legal</a:t>
            </a:r>
            <a:r>
              <a:rPr lang="en-US" altLang="ar-SA" dirty="0">
                <a:solidFill>
                  <a:srgbClr val="080808"/>
                </a:solidFill>
              </a:rPr>
              <a:t> </a:t>
            </a:r>
            <a:r>
              <a:rPr lang="en-US" altLang="ar-SA" b="1" dirty="0">
                <a:solidFill>
                  <a:srgbClr val="FF0000"/>
                </a:solidFill>
              </a:rPr>
              <a:t>Considerations</a:t>
            </a:r>
          </a:p>
        </p:txBody>
      </p:sp>
      <p:sp>
        <p:nvSpPr>
          <p:cNvPr id="28695" name="Text Box 21"/>
          <p:cNvSpPr txBox="1">
            <a:spLocks noChangeArrowheads="1"/>
          </p:cNvSpPr>
          <p:nvPr/>
        </p:nvSpPr>
        <p:spPr bwMode="auto">
          <a:xfrm rot="16200000">
            <a:off x="680244" y="4883944"/>
            <a:ext cx="2819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dirty="0">
                <a:solidFill>
                  <a:srgbClr val="080808"/>
                </a:solidFill>
              </a:rPr>
              <a:t> </a:t>
            </a:r>
            <a:r>
              <a:rPr lang="en-US" altLang="ar-SA" b="1" dirty="0">
                <a:solidFill>
                  <a:srgbClr val="FF0000"/>
                </a:solidFill>
              </a:rPr>
              <a:t>Economy</a:t>
            </a:r>
          </a:p>
        </p:txBody>
      </p:sp>
      <p:sp>
        <p:nvSpPr>
          <p:cNvPr id="28696" name="Text Box 22"/>
          <p:cNvSpPr txBox="1">
            <a:spLocks noChangeArrowheads="1"/>
          </p:cNvSpPr>
          <p:nvPr/>
        </p:nvSpPr>
        <p:spPr bwMode="auto">
          <a:xfrm rot="5400000">
            <a:off x="9327357" y="1112044"/>
            <a:ext cx="18288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Technology</a:t>
            </a:r>
          </a:p>
        </p:txBody>
      </p:sp>
      <p:sp>
        <p:nvSpPr>
          <p:cNvPr id="28697" name="Text Box 23"/>
          <p:cNvSpPr txBox="1">
            <a:spLocks noChangeArrowheads="1"/>
          </p:cNvSpPr>
          <p:nvPr/>
        </p:nvSpPr>
        <p:spPr bwMode="auto">
          <a:xfrm>
            <a:off x="8610600" y="609601"/>
            <a:ext cx="1295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Society</a:t>
            </a:r>
          </a:p>
        </p:txBody>
      </p:sp>
      <p:sp>
        <p:nvSpPr>
          <p:cNvPr id="28698" name="Text Box 24"/>
          <p:cNvSpPr txBox="1">
            <a:spLocks noChangeArrowheads="1"/>
          </p:cNvSpPr>
          <p:nvPr/>
        </p:nvSpPr>
        <p:spPr bwMode="auto">
          <a:xfrm rot="5400000">
            <a:off x="9403557" y="5607844"/>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Shareholders</a:t>
            </a:r>
          </a:p>
        </p:txBody>
      </p:sp>
      <p:sp>
        <p:nvSpPr>
          <p:cNvPr id="28699" name="Text Box 25"/>
          <p:cNvSpPr txBox="1">
            <a:spLocks noChangeArrowheads="1"/>
          </p:cNvSpPr>
          <p:nvPr/>
        </p:nvSpPr>
        <p:spPr bwMode="auto">
          <a:xfrm>
            <a:off x="1981200" y="609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Unions</a:t>
            </a:r>
          </a:p>
        </p:txBody>
      </p:sp>
      <p:sp>
        <p:nvSpPr>
          <p:cNvPr id="28700" name="Text Box 26"/>
          <p:cNvSpPr txBox="1">
            <a:spLocks noChangeArrowheads="1"/>
          </p:cNvSpPr>
          <p:nvPr/>
        </p:nvSpPr>
        <p:spPr bwMode="auto">
          <a:xfrm>
            <a:off x="2438400" y="6338888"/>
            <a:ext cx="16764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Customers</a:t>
            </a:r>
          </a:p>
        </p:txBody>
      </p:sp>
      <p:sp>
        <p:nvSpPr>
          <p:cNvPr id="28701" name="Text Box 27"/>
          <p:cNvSpPr txBox="1">
            <a:spLocks noChangeArrowheads="1"/>
          </p:cNvSpPr>
          <p:nvPr/>
        </p:nvSpPr>
        <p:spPr bwMode="auto">
          <a:xfrm>
            <a:off x="5105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ar-SA"/>
            </a:defPPr>
            <a:lvl1pPr algn="ctr">
              <a:spcBef>
                <a:spcPct val="50000"/>
              </a:spcBef>
              <a:defRPr b="1">
                <a:solidFill>
                  <a:srgbClr val="FF0000"/>
                </a:solidFill>
                <a:latin typeface="Arial" panose="020B0604020202020204" pitchFamily="34" charset="0"/>
              </a:defRPr>
            </a:lvl1pPr>
            <a:lvl2pPr marL="742950" indent="-285750" eaLnBrk="0" hangingPunct="0">
              <a:defRPr>
                <a:latin typeface="Arial" panose="020B0604020202020204" pitchFamily="34" charset="0"/>
              </a:defRPr>
            </a:lvl2pPr>
            <a:lvl3pPr marL="1143000" indent="-228600" eaLnBrk="0" hangingPunct="0">
              <a:defRPr>
                <a:latin typeface="Arial" panose="020B0604020202020204" pitchFamily="34" charset="0"/>
              </a:defRPr>
            </a:lvl3pPr>
            <a:lvl4pPr marL="1600200" indent="-228600" eaLnBrk="0" hangingPunct="0">
              <a:defRPr>
                <a:latin typeface="Arial" panose="020B0604020202020204" pitchFamily="34" charset="0"/>
              </a:defRPr>
            </a:lvl4pPr>
            <a:lvl5pPr marL="2057400" indent="-228600" eaLnBrk="0" hangingPunct="0">
              <a:defRPr>
                <a:latin typeface="Arial" panose="020B0604020202020204" pitchFamily="34" charset="0"/>
              </a:defRPr>
            </a:lvl5pPr>
            <a:lvl6pPr marL="2514600" indent="-228600" eaLnBrk="0" fontAlgn="base" hangingPunct="0">
              <a:spcBef>
                <a:spcPct val="0"/>
              </a:spcBef>
              <a:spcAft>
                <a:spcPct val="0"/>
              </a:spcAft>
              <a:defRPr>
                <a:latin typeface="Arial" panose="020B0604020202020204" pitchFamily="34" charset="0"/>
              </a:defRPr>
            </a:lvl6pPr>
            <a:lvl7pPr marL="2971800" indent="-228600" eaLnBrk="0" fontAlgn="base" hangingPunct="0">
              <a:spcBef>
                <a:spcPct val="0"/>
              </a:spcBef>
              <a:spcAft>
                <a:spcPct val="0"/>
              </a:spcAft>
              <a:defRPr>
                <a:latin typeface="Arial" panose="020B0604020202020204" pitchFamily="34" charset="0"/>
              </a:defRPr>
            </a:lvl7pPr>
            <a:lvl8pPr marL="3429000" indent="-228600" eaLnBrk="0" fontAlgn="base" hangingPunct="0">
              <a:spcBef>
                <a:spcPct val="0"/>
              </a:spcBef>
              <a:spcAft>
                <a:spcPct val="0"/>
              </a:spcAft>
              <a:defRPr>
                <a:latin typeface="Arial" panose="020B0604020202020204" pitchFamily="34" charset="0"/>
              </a:defRPr>
            </a:lvl8pPr>
            <a:lvl9pPr marL="3886200" indent="-228600" eaLnBrk="0" fontAlgn="base" hangingPunct="0">
              <a:spcBef>
                <a:spcPct val="0"/>
              </a:spcBef>
              <a:spcAft>
                <a:spcPct val="0"/>
              </a:spcAft>
              <a:defRPr>
                <a:latin typeface="Arial" panose="020B0604020202020204" pitchFamily="34" charset="0"/>
              </a:defRPr>
            </a:lvl9pPr>
          </a:lstStyle>
          <a:p>
            <a:r>
              <a:rPr lang="en-US" altLang="ar-SA" dirty="0"/>
              <a:t>Competition</a:t>
            </a:r>
          </a:p>
        </p:txBody>
      </p:sp>
      <p:sp>
        <p:nvSpPr>
          <p:cNvPr id="28702" name="Text Box 28"/>
          <p:cNvSpPr txBox="1">
            <a:spLocks noChangeArrowheads="1"/>
          </p:cNvSpPr>
          <p:nvPr/>
        </p:nvSpPr>
        <p:spPr bwMode="auto">
          <a:xfrm>
            <a:off x="8153400" y="6324601"/>
            <a:ext cx="16764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Labor Market</a:t>
            </a:r>
          </a:p>
        </p:txBody>
      </p:sp>
      <p:sp>
        <p:nvSpPr>
          <p:cNvPr id="28703" name="Text Box 29"/>
          <p:cNvSpPr txBox="1">
            <a:spLocks noChangeArrowheads="1"/>
          </p:cNvSpPr>
          <p:nvPr/>
        </p:nvSpPr>
        <p:spPr bwMode="auto">
          <a:xfrm rot="2229212">
            <a:off x="6400800" y="2667000"/>
            <a:ext cx="24384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Human Resource Development</a:t>
            </a:r>
          </a:p>
        </p:txBody>
      </p:sp>
      <p:sp>
        <p:nvSpPr>
          <p:cNvPr id="28704" name="Text Box 30"/>
          <p:cNvSpPr txBox="1">
            <a:spLocks noChangeArrowheads="1"/>
          </p:cNvSpPr>
          <p:nvPr/>
        </p:nvSpPr>
        <p:spPr bwMode="auto">
          <a:xfrm rot="17243491">
            <a:off x="6622257" y="4687094"/>
            <a:ext cx="19050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Compensation</a:t>
            </a:r>
            <a:r>
              <a:rPr lang="en-US" altLang="ar-SA" dirty="0">
                <a:solidFill>
                  <a:srgbClr val="080808"/>
                </a:solidFill>
              </a:rPr>
              <a:t> </a:t>
            </a:r>
          </a:p>
        </p:txBody>
      </p:sp>
      <p:sp>
        <p:nvSpPr>
          <p:cNvPr id="28705" name="Text Box 31"/>
          <p:cNvSpPr txBox="1">
            <a:spLocks noChangeArrowheads="1"/>
          </p:cNvSpPr>
          <p:nvPr/>
        </p:nvSpPr>
        <p:spPr bwMode="auto">
          <a:xfrm rot="19479263">
            <a:off x="4946651" y="2119313"/>
            <a:ext cx="1566863"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Staffing</a:t>
            </a:r>
          </a:p>
        </p:txBody>
      </p:sp>
      <p:sp>
        <p:nvSpPr>
          <p:cNvPr id="28706" name="Text Box 32"/>
          <p:cNvSpPr txBox="1">
            <a:spLocks noChangeArrowheads="1"/>
          </p:cNvSpPr>
          <p:nvPr/>
        </p:nvSpPr>
        <p:spPr bwMode="auto">
          <a:xfrm rot="4250616">
            <a:off x="3306763" y="3611563"/>
            <a:ext cx="2193925"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Employee and Labor Relations</a:t>
            </a:r>
          </a:p>
        </p:txBody>
      </p:sp>
      <p:sp>
        <p:nvSpPr>
          <p:cNvPr id="28707" name="Text Box 33"/>
          <p:cNvSpPr txBox="1">
            <a:spLocks noChangeArrowheads="1"/>
          </p:cNvSpPr>
          <p:nvPr/>
        </p:nvSpPr>
        <p:spPr bwMode="auto">
          <a:xfrm>
            <a:off x="4724400" y="5181600"/>
            <a:ext cx="175260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080808"/>
                </a:solidFill>
              </a:rPr>
              <a:t>Safety and Health</a:t>
            </a:r>
          </a:p>
        </p:txBody>
      </p:sp>
      <p:sp>
        <p:nvSpPr>
          <p:cNvPr id="28708" name="Line 34"/>
          <p:cNvSpPr>
            <a:spLocks noChangeShapeType="1"/>
          </p:cNvSpPr>
          <p:nvPr/>
        </p:nvSpPr>
        <p:spPr bwMode="auto">
          <a:xfrm>
            <a:off x="4038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09" name="Line 35"/>
          <p:cNvSpPr>
            <a:spLocks noChangeShapeType="1"/>
          </p:cNvSpPr>
          <p:nvPr/>
        </p:nvSpPr>
        <p:spPr bwMode="auto">
          <a:xfrm>
            <a:off x="8229600" y="914400"/>
            <a:ext cx="0" cy="152400"/>
          </a:xfrm>
          <a:prstGeom prst="line">
            <a:avLst/>
          </a:prstGeom>
          <a:noFill/>
          <a:ln w="9525">
            <a:solidFill>
              <a:srgbClr val="080808"/>
            </a:solidFill>
            <a:round/>
            <a:headEnd/>
            <a:tailEnd/>
          </a:ln>
          <a:extLst>
            <a:ext uri="{909E8E84-426E-40DD-AFC4-6F175D3DCCD1}">
              <a14:hiddenFill xmlns:a14="http://schemas.microsoft.com/office/drawing/2010/main">
                <a:noFill/>
              </a14:hiddenFill>
            </a:ext>
          </a:extLst>
        </p:spPr>
        <p:txBody>
          <a:bodyPr/>
          <a:lstStyle/>
          <a:p>
            <a:endParaRPr lang="ar-SA"/>
          </a:p>
        </p:txBody>
      </p:sp>
      <p:sp>
        <p:nvSpPr>
          <p:cNvPr id="28710" name="Line 36"/>
          <p:cNvSpPr>
            <a:spLocks noChangeShapeType="1"/>
          </p:cNvSpPr>
          <p:nvPr/>
        </p:nvSpPr>
        <p:spPr bwMode="auto">
          <a:xfrm flipH="1">
            <a:off x="7772400" y="2133600"/>
            <a:ext cx="3810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1" name="Line 37"/>
          <p:cNvSpPr>
            <a:spLocks noChangeShapeType="1"/>
          </p:cNvSpPr>
          <p:nvPr/>
        </p:nvSpPr>
        <p:spPr bwMode="auto">
          <a:xfrm>
            <a:off x="8153400" y="5257800"/>
            <a:ext cx="228600" cy="2286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2" name="Line 38"/>
          <p:cNvSpPr>
            <a:spLocks noChangeShapeType="1"/>
          </p:cNvSpPr>
          <p:nvPr/>
        </p:nvSpPr>
        <p:spPr bwMode="auto">
          <a:xfrm>
            <a:off x="3962400" y="2133600"/>
            <a:ext cx="457200" cy="1524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3" name="Line 39"/>
          <p:cNvSpPr>
            <a:spLocks noChangeShapeType="1"/>
          </p:cNvSpPr>
          <p:nvPr/>
        </p:nvSpPr>
        <p:spPr bwMode="auto">
          <a:xfrm flipV="1">
            <a:off x="3886200" y="5257800"/>
            <a:ext cx="304800" cy="76200"/>
          </a:xfrm>
          <a:prstGeom prst="line">
            <a:avLst/>
          </a:prstGeom>
          <a:noFill/>
          <a:ln w="9525">
            <a:solidFill>
              <a:srgbClr val="080808"/>
            </a:solidFill>
            <a:round/>
            <a:headEnd type="triangle" w="med" len="me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28714" name="Text Box 40"/>
          <p:cNvSpPr txBox="1">
            <a:spLocks noChangeArrowheads="1"/>
          </p:cNvSpPr>
          <p:nvPr/>
        </p:nvSpPr>
        <p:spPr bwMode="auto">
          <a:xfrm rot="5400000">
            <a:off x="8984457" y="3359944"/>
            <a:ext cx="251460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altLang="ar-SA" b="1" dirty="0">
                <a:solidFill>
                  <a:srgbClr val="FF0000"/>
                </a:solidFill>
              </a:rPr>
              <a:t>Unanticipated</a:t>
            </a:r>
            <a:r>
              <a:rPr lang="en-US" altLang="ar-SA" dirty="0">
                <a:solidFill>
                  <a:srgbClr val="080808"/>
                </a:solidFill>
              </a:rPr>
              <a:t> </a:t>
            </a:r>
            <a:r>
              <a:rPr lang="en-US" altLang="ar-SA" b="1" dirty="0">
                <a:solidFill>
                  <a:srgbClr val="FF0000"/>
                </a:solidFill>
              </a:rPr>
              <a:t>Events</a:t>
            </a:r>
          </a:p>
        </p:txBody>
      </p:sp>
      <p:pic>
        <p:nvPicPr>
          <p:cNvPr id="43" name="عنصر نائب للمحتوى 6">
            <a:extLst>
              <a:ext uri="{FF2B5EF4-FFF2-40B4-BE49-F238E27FC236}">
                <a16:creationId xmlns:a16="http://schemas.microsoft.com/office/drawing/2014/main" id="{6FA8D3A3-E6D9-4250-A0C3-7F31D14E9FC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70995" y="6077415"/>
            <a:ext cx="870463" cy="780585"/>
          </a:xfrm>
          <a:prstGeom prst="rect">
            <a:avLst/>
          </a:prstGeom>
          <a:ln>
            <a:solidFill>
              <a:schemeClr val="tx1"/>
            </a:solidFill>
          </a:ln>
        </p:spPr>
      </p:pic>
    </p:spTree>
    <p:extLst>
      <p:ext uri="{BB962C8B-B14F-4D97-AF65-F5344CB8AC3E}">
        <p14:creationId xmlns:p14="http://schemas.microsoft.com/office/powerpoint/2010/main" val="170367413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82164" y="1825625"/>
            <a:ext cx="9027672" cy="4351338"/>
          </a:xfrm>
        </p:spPr>
      </p:pic>
    </p:spTree>
    <p:extLst>
      <p:ext uri="{BB962C8B-B14F-4D97-AF65-F5344CB8AC3E}">
        <p14:creationId xmlns:p14="http://schemas.microsoft.com/office/powerpoint/2010/main" val="34104796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solidFill>
            <a:schemeClr val="accent1">
              <a:lumMod val="20000"/>
              <a:lumOff val="80000"/>
            </a:schemeClr>
          </a:solidFill>
          <a:ln w="9525">
            <a:solidFill>
              <a:srgbClr val="000000"/>
            </a:solidFill>
            <a:miter lim="800000"/>
            <a:headEnd/>
            <a:tailEnd/>
          </a:ln>
        </p:spPr>
        <p:txBody>
          <a:bodyPr vert="horz" wrap="square" lIns="91440" tIns="45720" rIns="91440" bIns="91440" numCol="1" rtlCol="0" anchor="ctr" anchorCtr="0" compatLnSpc="1">
            <a:prstTxWarp prst="textNoShape">
              <a:avLst/>
            </a:prstTxWarp>
            <a:noAutofit/>
          </a:bodyPr>
          <a:lstStyle/>
          <a:p>
            <a:pPr marL="533400" indent="-533400" algn="ctr" fontAlgn="base">
              <a:spcBef>
                <a:spcPct val="0"/>
              </a:spcBef>
              <a:spcAft>
                <a:spcPct val="0"/>
              </a:spcAft>
              <a:buNone/>
            </a:pPr>
            <a:r>
              <a:rPr lang="en-US" sz="19900" b="1" i="1" dirty="0">
                <a:latin typeface="Calibri" panose="020F0502020204030204" pitchFamily="34" charset="0"/>
                <a:ea typeface="+mj-ea"/>
                <a:cs typeface="+mj-cs"/>
              </a:rPr>
              <a:t>THANKS</a:t>
            </a:r>
            <a:endParaRPr lang="ar-SA" sz="19900" b="1" i="1" dirty="0">
              <a:latin typeface="Calibri" panose="020F0502020204030204" pitchFamily="34" charset="0"/>
              <a:ea typeface="+mj-ea"/>
              <a:cs typeface="+mj-cs"/>
            </a:endParaRPr>
          </a:p>
        </p:txBody>
      </p:sp>
    </p:spTree>
    <p:extLst>
      <p:ext uri="{BB962C8B-B14F-4D97-AF65-F5344CB8AC3E}">
        <p14:creationId xmlns:p14="http://schemas.microsoft.com/office/powerpoint/2010/main" val="26728301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600</TotalTime>
  <Words>1428</Words>
  <Application>Microsoft Office PowerPoint</Application>
  <PresentationFormat>Widescreen</PresentationFormat>
  <Paragraphs>257</Paragraphs>
  <Slides>33</Slides>
  <Notes>26</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33</vt:i4>
      </vt:variant>
    </vt:vector>
  </HeadingPairs>
  <TitlesOfParts>
    <vt:vector size="45" baseType="lpstr">
      <vt:lpstr>Angsana New</vt:lpstr>
      <vt:lpstr>Arial</vt:lpstr>
      <vt:lpstr>Calibri</vt:lpstr>
      <vt:lpstr>Calibri Light</vt:lpstr>
      <vt:lpstr>Courier New</vt:lpstr>
      <vt:lpstr>Franklin Gothic Medium</vt:lpstr>
      <vt:lpstr>Tahoma</vt:lpstr>
      <vt:lpstr>Times New Roman</vt:lpstr>
      <vt:lpstr>Verdana</vt:lpstr>
      <vt:lpstr>Wingdings</vt:lpstr>
      <vt:lpstr>Office Theme</vt:lpstr>
      <vt:lpstr>Clip</vt:lpstr>
      <vt:lpstr>PowerPoint Presentation</vt:lpstr>
      <vt:lpstr>Learning Objectives</vt:lpstr>
      <vt:lpstr>The Management Process</vt:lpstr>
      <vt:lpstr>Human Resources (HR)</vt:lpstr>
      <vt:lpstr>Function of human resources</vt:lpstr>
      <vt:lpstr>Human Resource Management</vt:lpstr>
      <vt:lpstr>Human Resource Management activities</vt:lpstr>
      <vt:lpstr>Importance of human resource management</vt:lpstr>
      <vt:lpstr>Contemporary Human Resource Management Perspectives</vt:lpstr>
      <vt:lpstr>Human Resource Management in Larger and small Organizations</vt:lpstr>
      <vt:lpstr>PowerPoint Presentation</vt:lpstr>
      <vt:lpstr>1-Staffing</vt:lpstr>
      <vt:lpstr>Staffing (Cont.)</vt:lpstr>
      <vt:lpstr>Staffing (Cont.)</vt:lpstr>
      <vt:lpstr>Job Analysis</vt:lpstr>
      <vt:lpstr>Human resource planning</vt:lpstr>
      <vt:lpstr>Human Resource Planning</vt:lpstr>
      <vt:lpstr>HRM Planning: Outsourcing</vt:lpstr>
      <vt:lpstr>Recruitment</vt:lpstr>
      <vt:lpstr>Selection Tools</vt:lpstr>
      <vt:lpstr>2-Human Resource Development</vt:lpstr>
      <vt:lpstr>Human Resource Development (Cont.)</vt:lpstr>
      <vt:lpstr>Human Resource Development (Cont.)</vt:lpstr>
      <vt:lpstr>3- Compensation </vt:lpstr>
      <vt:lpstr>Compensation cont..</vt:lpstr>
      <vt:lpstr>4- Safety and Health</vt:lpstr>
      <vt:lpstr>5-Employee and Labor Relations</vt:lpstr>
      <vt:lpstr>Human Resource Research</vt:lpstr>
      <vt:lpstr>Interrelationships of HRM Functions</vt:lpstr>
      <vt:lpstr> Dynamic Human Resource Management Environment</vt:lpstr>
      <vt:lpstr>PowerPoint Presentation</vt:lpstr>
      <vt:lpstr>PowerPoint Presentation</vt:lpstr>
      <vt:lpstr>PowerPoint Presentation</vt:lpstr>
    </vt:vector>
  </TitlesOfParts>
  <Company>SACC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Maher</dc:creator>
  <cp:lastModifiedBy>Maher</cp:lastModifiedBy>
  <cp:revision>63</cp:revision>
  <dcterms:created xsi:type="dcterms:W3CDTF">2021-02-27T17:23:35Z</dcterms:created>
  <dcterms:modified xsi:type="dcterms:W3CDTF">2022-11-27T05:10:04Z</dcterms:modified>
</cp:coreProperties>
</file>