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wdp" ContentType="image/vnd.ms-photo"/>
  <Default Extension="xml" ContentType="applicatio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presentation.xml" ContentType="application/vnd.openxmlformats-officedocument.presentationml.presentation.main+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12.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commentAuthors.xml" ContentType="application/vnd.openxmlformats-officedocument.presentationml.commentAuthors+xml"/>
  <Override PartName="/ppt/notesMasters/notesMaster1.xml" ContentType="application/vnd.openxmlformats-officedocument.presentationml.notesMaster+xml"/>
  <Override PartName="/ppt/tableStyles.xml" ContentType="application/vnd.openxmlformats-officedocument.presentationml.tableStyles+xml"/>
  <Override PartName="/ppt/viewProps.xml" ContentType="application/vnd.openxmlformats-officedocument.presentationml.viewProp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7"/>
  </p:notesMasterIdLst>
  <p:sldIdLst>
    <p:sldId id="637" r:id="rId3"/>
    <p:sldId id="550" r:id="rId4"/>
    <p:sldId id="636" r:id="rId5"/>
    <p:sldId id="593" r:id="rId6"/>
    <p:sldId id="594" r:id="rId7"/>
    <p:sldId id="595" r:id="rId8"/>
    <p:sldId id="596" r:id="rId9"/>
    <p:sldId id="597" r:id="rId10"/>
    <p:sldId id="598" r:id="rId11"/>
    <p:sldId id="599" r:id="rId12"/>
    <p:sldId id="600" r:id="rId13"/>
    <p:sldId id="601" r:id="rId14"/>
    <p:sldId id="602" r:id="rId15"/>
    <p:sldId id="603" r:id="rId16"/>
    <p:sldId id="604" r:id="rId17"/>
    <p:sldId id="605" r:id="rId18"/>
    <p:sldId id="606" r:id="rId19"/>
    <p:sldId id="608" r:id="rId20"/>
    <p:sldId id="610" r:id="rId21"/>
    <p:sldId id="611" r:id="rId22"/>
    <p:sldId id="612" r:id="rId23"/>
    <p:sldId id="613" r:id="rId24"/>
    <p:sldId id="614" r:id="rId25"/>
    <p:sldId id="616" r:id="rId26"/>
    <p:sldId id="617" r:id="rId27"/>
    <p:sldId id="615" r:id="rId28"/>
    <p:sldId id="619" r:id="rId29"/>
    <p:sldId id="620" r:id="rId30"/>
    <p:sldId id="621" r:id="rId31"/>
    <p:sldId id="622" r:id="rId32"/>
    <p:sldId id="623" r:id="rId33"/>
    <p:sldId id="624" r:id="rId34"/>
    <p:sldId id="627" r:id="rId35"/>
    <p:sldId id="629" r:id="rId36"/>
    <p:sldId id="626" r:id="rId37"/>
    <p:sldId id="639" r:id="rId38"/>
    <p:sldId id="628" r:id="rId39"/>
    <p:sldId id="630" r:id="rId40"/>
    <p:sldId id="631" r:id="rId41"/>
    <p:sldId id="632" r:id="rId42"/>
    <p:sldId id="633" r:id="rId43"/>
    <p:sldId id="634" r:id="rId44"/>
    <p:sldId id="635" r:id="rId45"/>
    <p:sldId id="50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4556" autoAdjust="0"/>
    <p:restoredTop sz="93447" autoAdjust="0"/>
  </p:normalViewPr>
  <p:slideViewPr>
    <p:cSldViewPr snapToGrid="0">
      <p:cViewPr varScale="1">
        <p:scale>
          <a:sx n="57" d="100"/>
          <a:sy n="57" d="100"/>
        </p:scale>
        <p:origin x="28" y="60"/>
      </p:cViewPr>
      <p:guideLst>
        <p:guide orient="horz" pos="2160"/>
        <p:guide pos="3840"/>
      </p:guideLst>
    </p:cSldViewPr>
  </p:slideViewPr>
  <p:notesTextViewPr>
    <p:cViewPr>
      <p:scale>
        <a:sx n="1" d="1"/>
        <a:sy n="1" d="1"/>
      </p:scale>
      <p:origin x="0" y="0"/>
    </p:cViewPr>
  </p:notesTextViewPr>
  <p:sorterViewPr>
    <p:cViewPr>
      <p:scale>
        <a:sx n="100" d="100"/>
        <a:sy n="100" d="100"/>
      </p:scale>
      <p:origin x="0" y="-1688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commentAuthors" Target="commentAuthors.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11/22/2024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615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38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1348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1441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Finding and landing the ideal job opportunity can be a complex process, with lots of stress and frustration along the way. The good news is that it is all about communication, so the skills you’re developing in this course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will give you a competitive advantage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This section offers a general job-search strategy with advice that applies to just about any career path you might want to pursue.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007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 you craft your personal strategy, keep these two points in mind:</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Get organized.</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Your job search could last many months and involve multiple contacts with dozens of companies. You need to keep all the details straight to make sure you don’t miss opportunities or make mistakes such as losing someone’s e-mail address or forgetting an appointment.</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Start now and stick to it.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Even if you are a year or more away from graduation, now is not too early to get started with some of the essential research and planning tasks. If you want until the last minute, you will miss opportunities and you won’t be as prepared as the candidates you’ll be competing against.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0863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1215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5262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If all you want to do is get a job, you will struggle to focus your job search efforts and to present yourself as a compelling candidate. If you do get a job, chances are you’ll wind up with something you don’t like and will have to start the process all over again before long.</a:t>
            </a:r>
          </a:p>
          <a:p>
            <a:r>
              <a:rPr lang="en-US" sz="1200" kern="1200" dirty="0">
                <a:solidFill>
                  <a:schemeClr val="tx1"/>
                </a:solidFill>
                <a:latin typeface="Times New Roman" pitchFamily="18" charset="0"/>
                <a:ea typeface="+mn-ea"/>
                <a:cs typeface="+mn-cs"/>
              </a:rPr>
              <a:t>Take the time you have now to explore the possibilities, to find your passion, and identify appealing career paths. </a:t>
            </a:r>
          </a:p>
          <a:p>
            <a:r>
              <a:rPr lang="en-US" dirty="0"/>
              <a:t>Writing  “the story of you” is a valuable planning exercise that can help you think about where you want to go and how to present yourself to target employers. Begin by writing </a:t>
            </a:r>
            <a:r>
              <a:rPr lang="en-US" sz="1200" kern="1200" dirty="0">
                <a:solidFill>
                  <a:schemeClr val="tx1"/>
                </a:solidFill>
                <a:latin typeface="Times New Roman" pitchFamily="18" charset="0"/>
                <a:ea typeface="+mn-ea"/>
                <a:cs typeface="+mn-cs"/>
              </a:rPr>
              <a:t>the things you are passionate about, the skills you possess, your ability to help an organization reach its goals, the path you’ve been on so far, and the path you want to follow in the future. Think in terms of an image or a theme you’d like to project. Are you academically gifted? An effective leader? A creative problem solver? A technical wizard? </a:t>
            </a:r>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761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all you want to do is get a job, you will struggle to focus your job search efforts and to present yourself as a compelling candidate. If you do get a job, chances are you’ll wind up with something you don’t like and will have to start the process all over again before long.</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time you have now to explore the possibilities, to find your passion, and identify appealing career paths.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Writing  “the story of you” is a valuable planning exercise that can help you think about where you want to go and how to present yourself to target employers. Begin by writing the things you are passionate about, the skills you possess, your ability to help an organization reach its goals, the path you’ve been on so far, and the path you want to follow in the future. Think in terms of an image or a theme you’d like to project. Are you academically gifted? An effective leader? A creative problem solver? A technical wizard?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27309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0603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7576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Look at the hiring equation from an employer’s perspective. To begin with, recognize that companies take risks with every hiring decision—the risk that the person hired may not meet expectations and the risk that they could let a better candidate slip through their fingers. Many companies judge the success of their recruiting efforts by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quality of hire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measure of how closely new employees meet the company’s needs.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What steps can you take to present yourself as the low-risk, high-reward choice, as someone who can make a meaningful contribution to the organization?</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course, your perceived ability to perform the job is an essential part of your potential quality as a new hire. However, hiring managers consider more than just your ability to handle the job. They want to know if you’ll be reliable and motivated; that is, if you’re somebody who “gets it” when it comes to being a professional in today’s workplace.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4886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4555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9084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937202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Learning more about professions, industries, and individual companies is easy to do with the library and online resources available to you. Don’t limit your research to easily available sources, however. Companies are likely to be impressed by creative research, such as interviewing their customers to learn more about how the firm does business.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Table 13.1 in the textbook lists some of the many websites where you can learn more about companies and find job openings. Start with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The Riley Guide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offers advice for online job searches as well as links to hundreds of specialized websites that post openings in specific industries and professions. In addition, thousands of bloggers and podcasters offer news and commentary on the business world. To learn more about contemporary business topics, peruse some periodicals and newspapers with significant business sections.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24459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Learning more about professions, industries, and individual companies is easy to do with the library and online resources available to you. Don’t limit your research to easily available sources, however. Companies are likely to be impressed by creative research, such as interviewing their customers to learn more about how the firm does business.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Table 13.1 in the textbook lists some of the many websites where you can learn more about companies and find job openings. Start with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The Riley Guide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offers advice for online job searches as well as links to hundreds of specialized websites that post openings in specific industries and professions. In addition, thousands of bloggers and podcasters offer news and commentary on the business world. To learn more about contemporary business topics, peruse some periodicals and newspapers with significant business sections.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66738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Learning more about professions, industries, and individual companies is easy to do with the library and online resources available to you. Don’t limit your research to easily available sources, however.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Companies are likely to be impressed by creative research, such as interviewing their customers to learn more about how the firm does business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Table 13.1 in the textbook lists some of the many websites where you can learn more about companies and find job openings. Start with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The Riley Guide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offers advice for online job searches as well as links to hundreds of specialized websites that post openings in specific industries and professions. In addition, thousands of bloggers and podcasters offer news and commentary on the business world. To learn more about contemporary business topics, peruse some periodicals and newspapers with significant business sections.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88163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Customizing your résumé to each job opening is an important step in showing employers that your skills, attributes, and experience are relevant to an employer’s business challenges. From your initial contact all the way through the interviewing process, you will have opportunities to impress recruiters by explaining how your general potential translates to the specific needs of the position.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95078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9046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858039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 it comes to finding the right opportunities for you, the easiest ways are not always the most productive ways. The major job boards such as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Monster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and classified services such as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Craigslist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might have thousands of openings—but thousands of job seekers are looking at and applying for these same openings. Moreover, posting job openings on these sites is often a company’s last resort, after it has exhausted other possibilities.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Instead of searching through the same job openings as everyone else, take the initiative and find opportunities. Identify the companies you want to work for and focus your efforts on them. Contact their human resources departments (or individual managers if possible), describe what you can offer the company, and ask to be considered if any opportunities come up. Your message might appear right when a company is busy looking for someone but hasn’t yet advertised the opening to the outside world.</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17601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Networking is the process of making informal connections with mutually beneficial business contacts. Networking takes place wherever and whenever people talk: at industry functions, at social gatherings, at alumni reunions—and all over the Internet.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Start building your network now. Your classmates could end up being valuable contacts. Then branch out by identifying people with similar interests in your target professions, industries, and companies. Read news sites, blogs, and other online sources. </a:t>
            </a:r>
            <a:r>
              <a:rPr kumimoji="0" lang="en-US" sz="1300" b="1" i="0" u="none" strike="noStrike" kern="1200" cap="none" spc="0" normalizeH="0" baseline="0" noProof="0" dirty="0">
                <a:ln>
                  <a:noFill/>
                </a:ln>
                <a:solidFill>
                  <a:srgbClr val="000000"/>
                </a:solidFill>
                <a:effectLst/>
                <a:uLnTx/>
                <a:uFillTx/>
                <a:latin typeface="Times New Roman" pitchFamily="18" charset="0"/>
                <a:ea typeface="+mn-ea"/>
                <a:cs typeface="+mn-cs"/>
              </a:rPr>
              <a:t>Follow industry leaders on Twitter. Connect with people on LinkedIn and Facebook, particularly in groups dedicated to particular career interests</a:t>
            </a: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 Participate in student business organizations. Visit trade shows to learn about various industries and rub shoulders with people who work in those industries. Don’t overlook volunteering; you not only meet people but also show your ability to solve problems, manage projects, and lead people.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3589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Networking is the process of making informal connections with mutually beneficial business contacts. Networking takes place wherever and whenever people talk: at industry functions, at social gatherings, at alumni reunions—and all over the Internet.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Start building your network now. Your classmates could end up being valuable contacts. Then branch out by identifying people with similar interests in your target professions, industries, and companies. Read news sites, blogs, and other online sources. Follow industry leaders on Twitter. Connect with people on LinkedIn and Facebook, particularly in groups dedicated to particular career interests. Participate in student business organizations. Visit trade shows to learn about various industries and rub shoulders with people who work in those industries. Don’t overlook volunteering; you not only meet people but also show your ability to solve problems, manage projects, and lead people.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92120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Networking is the process of making informal connections with mutually beneficial business contacts. Networking takes place wherever and whenever people talk: at industry functions, at social gatherings, at alumni reunions—and all over the Internet.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Start building your network now. Your classmates could end up being valuable contacts. Then branch out by identifying people with similar interests in your target professions, industries, and companies. Read news sites, blogs, and other online sources. Follow industry leaders </a:t>
            </a:r>
            <a:r>
              <a:rPr kumimoji="0" lang="en-US" sz="1300" b="1" i="0" u="none" strike="noStrike" kern="1200" cap="none" spc="0" normalizeH="0" baseline="0" noProof="0" dirty="0">
                <a:ln>
                  <a:noFill/>
                </a:ln>
                <a:solidFill>
                  <a:srgbClr val="000000"/>
                </a:solidFill>
                <a:effectLst/>
                <a:highlight>
                  <a:srgbClr val="FFFF00"/>
                </a:highlight>
                <a:uLnTx/>
                <a:uFillTx/>
                <a:latin typeface="Times New Roman" pitchFamily="18" charset="0"/>
                <a:ea typeface="+mn-ea"/>
                <a:cs typeface="+mn-cs"/>
              </a:rPr>
              <a:t>on Twitter</a:t>
            </a: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 Connect with people on LinkedIn and Facebook, particularly in groups dedicated to particular career interests. Participate in student business organizations. Visit trade shows to learn about various industries and rub shoulders with people who work in those industries. Don’t overlook volunteering; you not only meet people but also show your ability to solve problems, manage projects, and lead people.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25440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08854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89433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24857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21107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Your college’s career center probably offers a wide variety of services, including individual counseling, job fairs, on-campus interviews, and job listings. Counselors can give you advice on career planning and provide workshops in job search techniques, résumé preparation, job readiness training, interview techniques, self-marketing, and more. You can also find career planning advice online.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5341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While you’re making all these positive moves to show employers you will be a quality hire, take care to avoid the simple blunders </a:t>
            </a:r>
            <a:r>
              <a:rPr lang="ar-EG" sz="1200" kern="1200" dirty="0">
                <a:solidFill>
                  <a:schemeClr val="tx1"/>
                </a:solidFill>
                <a:latin typeface="Times New Roman" pitchFamily="18" charset="0"/>
                <a:ea typeface="+mn-ea"/>
                <a:cs typeface="+mn-cs"/>
              </a:rPr>
              <a:t>الأخطاء البسيطة </a:t>
            </a:r>
            <a:r>
              <a:rPr lang="en-US" sz="1200" kern="1200" dirty="0">
                <a:solidFill>
                  <a:schemeClr val="tx1"/>
                </a:solidFill>
                <a:latin typeface="Times New Roman" pitchFamily="18" charset="0"/>
                <a:ea typeface="+mn-ea"/>
                <a:cs typeface="+mn-cs"/>
              </a:rPr>
              <a:t> that can torpedo a job search—not catching mistakes in your résumé, misspelling the name of a manager you’re writing to, showing up late for an interview, tweeting something unprofessional, failing to complete application forms correctly, asking for information that you can easily find yourself on a company’s website, or making any other error that could flag you as someone who is careless or disrespectful.</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47347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create many messages during your career search, your résumé will be most important document in this process. You will be able to use it directly in many instances, adapt it to a variety of uses such an e-portfolio or a social media résumé, and reuse pieces of it in social networking profiles and online application forms.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Writing a résumé is one of those projects that really benefits from multiple planning, writing, and completing sessions spread out over several days or weeks. You are trying to summarize a complex subject (yourself!) and present a compelling story to complete strangers in a brief document. Follow the three-step writing process (see Figure 13.1) and give yourself plenty of time.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697304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962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To distinguish yourself from all the other people looking for work, start with a well-written résumé. A résumé is just another specialized business message. Follow the three-step writing process, and it will be easier than you think:</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résumés</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recognizing that the purpose of your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 is to get an interview, not to get a job. As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gather information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research target industries, learn about various jobs and what to expect, and learn about the hiring managers, if possible. In order to choose the best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medium</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start with a traditional, paper résumé, then develop scannable, plain text, HTML, and PDF versions, as needed. Choose a model of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organization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that highlights your strengths and downplays your shortcomings; use the chronological approach, unless you have a good reason not to.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résumés</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planning to catch a recruiter’s eye within seconds. In order to do so, translate your education and experience into attributes that employers value. Write clearly and succinctly as you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message</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using language that is appropriate to the companies and industries you are targeting; moreover, use a professional tone.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résumés</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r</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r</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following the specific instructions of each employer or job-search website.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106352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is a structured, written summary of a person’s education, employment background, and job qualifications. Before you begin writing a résumé, make sure you understand its true function—as an advertisement intended to stimulate an employer’s interest in meeting you and learning more about you. A successful résumé inspires a prospective employer to invite you to interview with the company.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 you conduct your research on various professions, industries, companies, and individual managers, you will have a better perspective on your target readers and their information needs.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 as much as you can about the individuals who may be reading your résumé. Many professionals and managers are bloggers, Twitter users, and LinkedIn members, for example, so you can learn more about them online even if you’ve never met them. Any bit of information can help you craft a more effective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578542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have not been keeping a log or journal of your accomplishments so far, you may need to do some research on yourself. Gather all the information you need to document your work and education history, including all the specific dates, duties, and accomplishments from any previous jobs you have held. Itemize your</a:t>
            </a:r>
            <a:endParaRPr lang="ar-EG" dirty="0"/>
          </a:p>
          <a:p>
            <a:r>
              <a:rPr lang="en-US" dirty="0"/>
              <a:t> </a:t>
            </a:r>
            <a:r>
              <a:rPr lang="en-US" b="1" dirty="0"/>
              <a:t>educational experience</a:t>
            </a:r>
            <a:r>
              <a:rPr lang="en-US" dirty="0"/>
              <a:t>, including degrees, skills certificates, academic awards, and scholarships. Also, gather any relevant information about </a:t>
            </a:r>
            <a:r>
              <a:rPr lang="en-US" b="1" dirty="0"/>
              <a:t>personal endeavors </a:t>
            </a:r>
            <a:r>
              <a:rPr lang="en-US" dirty="0"/>
              <a:t>such as offices held in nonprofit organizations or speeches given. You will save time by having all this material readily available before you begin composing your résumé.</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670124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should expect to produce your résumé in several media and formats—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printed traditional résumé,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printed scannable résumé,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electronic plain-text file,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MS Word file,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online résumé,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or PDF file.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Whatever the format may be, remember that effective résumé designs are simple, clean, and professional.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21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62762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41962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56111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714915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44</a:t>
            </a:fld>
            <a:endParaRPr lang="x-none"/>
          </a:p>
        </p:txBody>
      </p:sp>
    </p:spTree>
    <p:extLst>
      <p:ext uri="{BB962C8B-B14F-4D97-AF65-F5344CB8AC3E}">
        <p14:creationId xmlns:p14="http://schemas.microsoft.com/office/powerpoint/2010/main" val="2453833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26087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08670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926293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19687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11/22/2024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23836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11/22/2024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746467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291803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48577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68931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224401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11/22/2024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62107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1784280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6.sv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7.xml"/><Relationship Id="rId4" Type="http://schemas.microsoft.com/office/2007/relationships/hdphoto" Target="../media/hdphoto1.wdp"/></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7.xml"/><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3" name="Picture 12"/>
          <p:cNvPicPr>
            <a:picLocks noChangeAspect="1"/>
          </p:cNvPicPr>
          <p:nvPr/>
        </p:nvPicPr>
        <p:blipFill>
          <a:blip r:embed="rId4"/>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 y="1617866"/>
            <a:ext cx="5646420" cy="3525880"/>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a:t>
            </a:r>
            <a:r>
              <a:rPr lang="en-GB" sz="4400" b="1" dirty="0">
                <a:latin typeface="Sakkal Majalla" panose="02000000000000000000" pitchFamily="2" charset="-78"/>
                <a:ea typeface="Poppins ExtraBold"/>
                <a:cs typeface="Sakkal Majalla" panose="02000000000000000000" pitchFamily="2" charset="-78"/>
                <a:sym typeface="Poppins ExtraBold"/>
              </a:rPr>
              <a:t>9</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999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2C5A637-DBEF-9C4A-F08E-4A54CE1EE820}"/>
              </a:ext>
            </a:extLst>
          </p:cNvPr>
          <p:cNvSpPr txBox="1"/>
          <p:nvPr/>
        </p:nvSpPr>
        <p:spPr>
          <a:xfrm>
            <a:off x="2942379" y="1986062"/>
            <a:ext cx="8894021" cy="34163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9</a:t>
            </a:r>
            <a:endParaRPr kumimoji="0" lang="ar-EG"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lvl="0" algn="ctr">
              <a:defRPr/>
            </a:pPr>
            <a:r>
              <a:rPr lang="ar-EG" sz="5400" b="1" dirty="0">
                <a:solidFill>
                  <a:prstClr val="black"/>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المحاضرة رقم 9
بناء الوظائف وكتابة السير الذاتية</a:t>
            </a:r>
            <a:endPar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Building Careers and Writing Résumés</a:t>
            </a:r>
          </a:p>
        </p:txBody>
      </p:sp>
    </p:spTree>
    <p:extLst>
      <p:ext uri="{BB962C8B-B14F-4D97-AF65-F5344CB8AC3E}">
        <p14:creationId xmlns:p14="http://schemas.microsoft.com/office/powerpoint/2010/main" val="2877298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10006008" y="1268277"/>
            <a:ext cx="2386811" cy="5150070"/>
          </a:xfrm>
          <a:prstGeom prst="rect">
            <a:avLst/>
          </a:prstGeom>
        </p:spPr>
      </p:pic>
      <p:sp>
        <p:nvSpPr>
          <p:cNvPr id="11" name="TextBox 10">
            <a:extLst>
              <a:ext uri="{FF2B5EF4-FFF2-40B4-BE49-F238E27FC236}">
                <a16:creationId xmlns:a16="http://schemas.microsoft.com/office/drawing/2014/main" id="{F2829950-312F-0AB8-F886-987CCCF4E7FD}"/>
              </a:ext>
            </a:extLst>
          </p:cNvPr>
          <p:cNvSpPr txBox="1"/>
          <p:nvPr/>
        </p:nvSpPr>
        <p:spPr>
          <a:xfrm>
            <a:off x="2689648" y="444510"/>
            <a:ext cx="938302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sp>
        <p:nvSpPr>
          <p:cNvPr id="10" name="TextBox 9">
            <a:extLst>
              <a:ext uri="{FF2B5EF4-FFF2-40B4-BE49-F238E27FC236}">
                <a16:creationId xmlns:a16="http://schemas.microsoft.com/office/drawing/2014/main" id="{8A7765C3-ADC6-5D03-B590-E0766AF0A31E}"/>
              </a:ext>
            </a:extLst>
          </p:cNvPr>
          <p:cNvSpPr txBox="1"/>
          <p:nvPr/>
        </p:nvSpPr>
        <p:spPr>
          <a:xfrm>
            <a:off x="1420083" y="1663383"/>
            <a:ext cx="8849894" cy="3231654"/>
          </a:xfrm>
          <a:prstGeom prst="rect">
            <a:avLst/>
          </a:prstGeom>
          <a:noFill/>
        </p:spPr>
        <p:txBody>
          <a:bodyPr wrap="square">
            <a:spAutoFit/>
          </a:bodyPr>
          <a:lstStyle/>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p:txBody>
      </p:sp>
    </p:spTree>
    <p:extLst>
      <p:ext uri="{BB962C8B-B14F-4D97-AF65-F5344CB8AC3E}">
        <p14:creationId xmlns:p14="http://schemas.microsoft.com/office/powerpoint/2010/main" val="4049706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F2829950-312F-0AB8-F886-987CCCF4E7FD}"/>
              </a:ext>
            </a:extLst>
          </p:cNvPr>
          <p:cNvSpPr txBox="1"/>
          <p:nvPr/>
        </p:nvSpPr>
        <p:spPr>
          <a:xfrm>
            <a:off x="3265182" y="525329"/>
            <a:ext cx="781769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solidFill>
                    <a:schemeClr val="tx1"/>
                  </a:solidFill>
                </a:ln>
                <a:solidFill>
                  <a:srgbClr val="FFFFFF"/>
                </a:solidFill>
                <a:effectLst>
                  <a:outerShdw blurRad="38100" dist="38100" dir="2700000" algn="tl">
                    <a:srgbClr val="C0C0C0"/>
                  </a:outerShdw>
                </a:effectLst>
                <a:uLnTx/>
                <a:uFillTx/>
                <a:latin typeface="Tahoma"/>
                <a:ea typeface="+mn-ea"/>
                <a:cs typeface="+mn-cs"/>
              </a:rPr>
              <a:t>Learning Objectives</a:t>
            </a:r>
          </a:p>
        </p:txBody>
      </p:sp>
      <p:sp>
        <p:nvSpPr>
          <p:cNvPr id="7" name="Content Placeholder 2">
            <a:extLst>
              <a:ext uri="{FF2B5EF4-FFF2-40B4-BE49-F238E27FC236}">
                <a16:creationId xmlns:a16="http://schemas.microsoft.com/office/drawing/2014/main" id="{6B9D8960-45EA-AAEC-5563-D3843EC5471A}"/>
              </a:ext>
            </a:extLst>
          </p:cNvPr>
          <p:cNvSpPr txBox="1">
            <a:spLocks/>
          </p:cNvSpPr>
          <p:nvPr/>
        </p:nvSpPr>
        <p:spPr bwMode="auto">
          <a:xfrm>
            <a:off x="1241210" y="1450445"/>
            <a:ext cx="4854790" cy="3526289"/>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Finding the ideal opportunity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sz="2000" kern="0" dirty="0">
                <a:solidFill>
                  <a:srgbClr val="000000"/>
                </a:solidFill>
                <a:effectLst>
                  <a:outerShdw blurRad="50800" dist="38100" dir="8100000" algn="tr" rotWithShape="0">
                    <a:srgbClr val="808080">
                      <a:alpha val="40000"/>
                    </a:srgbClr>
                  </a:outerShdw>
                </a:effectLst>
                <a:latin typeface="Arial"/>
              </a:rPr>
              <a:t>Define your personal strategy.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the Employer p</a:t>
            </a:r>
            <a:r>
              <a:rPr lang="en-US" sz="2000" kern="0" dirty="0">
                <a:solidFill>
                  <a:srgbClr val="000000"/>
                </a:solidFill>
                <a:effectLst>
                  <a:outerShdw blurRad="50800" dist="38100" dir="8100000" algn="tr" rotWithShape="0">
                    <a:srgbClr val="808080">
                      <a:alpha val="40000"/>
                    </a:srgbClr>
                  </a:outerShdw>
                </a:effectLst>
                <a:latin typeface="Arial"/>
              </a:rPr>
              <a:t>respective</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sz="2000" kern="0" dirty="0">
                <a:solidFill>
                  <a:srgbClr val="000000"/>
                </a:solidFill>
                <a:effectLst>
                  <a:outerShdw blurRad="50800" dist="38100" dir="8100000" algn="tr" rotWithShape="0">
                    <a:srgbClr val="808080">
                      <a:alpha val="40000"/>
                    </a:srgbClr>
                  </a:outerShdw>
                </a:effectLst>
                <a:latin typeface="Arial"/>
              </a:rPr>
              <a:t>How to conduct your internet research. </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sz="2000" kern="0" dirty="0">
                <a:solidFill>
                  <a:srgbClr val="000000"/>
                </a:solidFill>
                <a:effectLst>
                  <a:outerShdw blurRad="50800" dist="38100" dir="8100000" algn="tr" rotWithShape="0">
                    <a:srgbClr val="808080">
                      <a:alpha val="40000"/>
                    </a:srgbClr>
                  </a:outerShdw>
                </a:effectLst>
                <a:latin typeface="Arial"/>
              </a:rPr>
              <a:t>How to build your network   </a:t>
            </a:r>
            <a:endPar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Planning your résumé</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endPar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
        <p:nvSpPr>
          <p:cNvPr id="3" name="Content Placeholder 2">
            <a:extLst>
              <a:ext uri="{FF2B5EF4-FFF2-40B4-BE49-F238E27FC236}">
                <a16:creationId xmlns:a16="http://schemas.microsoft.com/office/drawing/2014/main" id="{11865673-7635-43BD-B314-8CEF7B60CA46}"/>
              </a:ext>
            </a:extLst>
          </p:cNvPr>
          <p:cNvSpPr txBox="1">
            <a:spLocks/>
          </p:cNvSpPr>
          <p:nvPr/>
        </p:nvSpPr>
        <p:spPr bwMode="auto">
          <a:xfrm>
            <a:off x="5601325" y="1450445"/>
            <a:ext cx="4854790" cy="395711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lvl="0" indent="-514350" algn="r" rtl="1" eaLnBrk="1" hangingPunct="1">
              <a:spcAft>
                <a:spcPts val="1800"/>
              </a:spcAft>
              <a:buFont typeface="+mj-lt"/>
              <a:buAutoNum type="arabicPeriod"/>
              <a:defRPr/>
            </a:pPr>
            <a:r>
              <a:rPr lang="ar-EG" sz="2000" kern="0">
                <a:solidFill>
                  <a:srgbClr val="000000"/>
                </a:solidFill>
                <a:effectLst>
                  <a:outerShdw blurRad="50800" dist="38100" dir="8100000" algn="tr" rotWithShape="0">
                    <a:srgbClr val="808080">
                      <a:alpha val="40000"/>
                    </a:srgbClr>
                  </a:outerShdw>
                </a:effectLst>
                <a:latin typeface="Arial"/>
              </a:rPr>
              <a:t>العثور على الفرصة المثالية
حدد استراتيجيتك الشخصية.
تعرف على صاحب العمل
كيفية إجراء البحث الخاص بك على الإنترنت. 
كيفية بناء شبكتك   
تخطيط سيرتك الذاتية</a:t>
            </a:r>
            <a:endPar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537699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5">
            <a:extLst>
              <a:ext uri="{FF2B5EF4-FFF2-40B4-BE49-F238E27FC236}">
                <a16:creationId xmlns:a16="http://schemas.microsoft.com/office/drawing/2014/main" id="{A7A5A37D-AD65-01C6-FA9A-F501FC7A0871}"/>
              </a:ext>
            </a:extLst>
          </p:cNvPr>
          <p:cNvSpPr txBox="1">
            <a:spLocks/>
          </p:cNvSpPr>
          <p:nvPr/>
        </p:nvSpPr>
        <p:spPr bwMode="auto">
          <a:xfrm>
            <a:off x="1685761" y="2238149"/>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Finding the Ideal Opportunity in Today’s Job Market</a:t>
            </a:r>
            <a:endParaRPr kumimoji="0" lang="ar-EG"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lvl="0">
              <a:defRPr/>
            </a:pPr>
            <a:r>
              <a:rPr lang="ar-EG" sz="4000" kern="0" dirty="0">
                <a:solidFill>
                  <a:srgbClr val="FFFFFF"/>
                </a:solidFill>
                <a:latin typeface="Tahoma"/>
              </a:rPr>
              <a:t>إيجاد الفرصة المثالية في سوق العمل اليوم</a:t>
            </a:r>
            <a:endPar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4121206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621C48A-6F02-E4F9-52CD-93A5D4E6C31C}"/>
              </a:ext>
            </a:extLst>
          </p:cNvPr>
          <p:cNvSpPr/>
          <p:nvPr/>
        </p:nvSpPr>
        <p:spPr bwMode="auto">
          <a:xfrm>
            <a:off x="1520068" y="2571903"/>
            <a:ext cx="4191000" cy="2819400"/>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defTabSz="91440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Get Organized</a:t>
            </a:r>
          </a:p>
          <a:p>
            <a:pPr marL="0" marR="0" lvl="0" indent="0" defTabSz="91440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Get Started</a:t>
            </a:r>
          </a:p>
          <a:p>
            <a:pPr marL="0" marR="0" lvl="0" indent="0" defTabSz="91440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Be Persistent</a:t>
            </a:r>
          </a:p>
        </p:txBody>
      </p:sp>
      <p:pic>
        <p:nvPicPr>
          <p:cNvPr id="11" name="Picture 10">
            <a:extLst>
              <a:ext uri="{FF2B5EF4-FFF2-40B4-BE49-F238E27FC236}">
                <a16:creationId xmlns:a16="http://schemas.microsoft.com/office/drawing/2014/main" id="{A091A7BB-82A7-D2C1-720A-2F3E0B2C7AB6}"/>
              </a:ext>
            </a:extLst>
          </p:cNvPr>
          <p:cNvPicPr>
            <a:picLocks noChangeAspect="1"/>
          </p:cNvPicPr>
          <p:nvPr/>
        </p:nvPicPr>
        <p:blipFill>
          <a:blip r:embed="rId3"/>
          <a:stretch>
            <a:fillRect/>
          </a:stretch>
        </p:blipFill>
        <p:spPr>
          <a:xfrm>
            <a:off x="1825134" y="1350340"/>
            <a:ext cx="4487767" cy="1221563"/>
          </a:xfrm>
          <a:prstGeom prst="rect">
            <a:avLst/>
          </a:prstGeom>
        </p:spPr>
      </p:pic>
      <p:sp>
        <p:nvSpPr>
          <p:cNvPr id="3" name="Rectangle 2">
            <a:extLst>
              <a:ext uri="{FF2B5EF4-FFF2-40B4-BE49-F238E27FC236}">
                <a16:creationId xmlns:a16="http://schemas.microsoft.com/office/drawing/2014/main" id="{998B5DA8-A196-3707-B84C-4AFCE471F463}"/>
              </a:ext>
            </a:extLst>
          </p:cNvPr>
          <p:cNvSpPr/>
          <p:nvPr/>
        </p:nvSpPr>
        <p:spPr bwMode="auto">
          <a:xfrm>
            <a:off x="6016134" y="2571903"/>
            <a:ext cx="4191000" cy="2819400"/>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lvl="0" algn="r" rtl="1" fontAlgn="base">
              <a:spcBef>
                <a:spcPts val="600"/>
              </a:spcBef>
              <a:spcAft>
                <a:spcPts val="1200"/>
              </a:spcAft>
              <a:buFont typeface="Arial" pitchFamily="34" charset="0"/>
              <a:buChar char="•"/>
              <a:defRPr/>
            </a:pPr>
            <a:r>
              <a:rPr lang="ar-EG" sz="4400" b="1" kern="0">
                <a:solidFill>
                  <a:srgbClr val="000000"/>
                </a:solidFill>
                <a:effectLst>
                  <a:outerShdw blurRad="50800" dist="38100" dir="8100000" algn="tr" rotWithShape="0">
                    <a:prstClr val="black">
                      <a:alpha val="40000"/>
                    </a:prstClr>
                  </a:outerShdw>
                </a:effectLst>
                <a:latin typeface="Arial"/>
              </a:rPr>
              <a:t>كن منظما
ابدأ الآن
كن مثابرا</a:t>
            </a:r>
            <a:endPar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ndParaRPr>
          </a:p>
        </p:txBody>
      </p:sp>
    </p:spTree>
    <p:extLst>
      <p:ext uri="{BB962C8B-B14F-4D97-AF65-F5344CB8AC3E}">
        <p14:creationId xmlns:p14="http://schemas.microsoft.com/office/powerpoint/2010/main" val="2928023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621C48A-6F02-E4F9-52CD-93A5D4E6C31C}"/>
              </a:ext>
            </a:extLst>
          </p:cNvPr>
          <p:cNvSpPr/>
          <p:nvPr/>
        </p:nvSpPr>
        <p:spPr bwMode="auto">
          <a:xfrm>
            <a:off x="4946897" y="1266407"/>
            <a:ext cx="4191000" cy="757775"/>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Get Organized</a:t>
            </a:r>
          </a:p>
        </p:txBody>
      </p:sp>
      <p:pic>
        <p:nvPicPr>
          <p:cNvPr id="11" name="Picture 10">
            <a:extLst>
              <a:ext uri="{FF2B5EF4-FFF2-40B4-BE49-F238E27FC236}">
                <a16:creationId xmlns:a16="http://schemas.microsoft.com/office/drawing/2014/main" id="{A091A7BB-82A7-D2C1-720A-2F3E0B2C7AB6}"/>
              </a:ext>
            </a:extLst>
          </p:cNvPr>
          <p:cNvPicPr>
            <a:picLocks noChangeAspect="1"/>
          </p:cNvPicPr>
          <p:nvPr/>
        </p:nvPicPr>
        <p:blipFill>
          <a:blip r:embed="rId3"/>
          <a:stretch>
            <a:fillRect/>
          </a:stretch>
        </p:blipFill>
        <p:spPr>
          <a:xfrm>
            <a:off x="2465643" y="476365"/>
            <a:ext cx="4962507" cy="831388"/>
          </a:xfrm>
          <a:prstGeom prst="rect">
            <a:avLst/>
          </a:prstGeom>
        </p:spPr>
      </p:pic>
      <p:sp>
        <p:nvSpPr>
          <p:cNvPr id="12" name="TextBox 11">
            <a:extLst>
              <a:ext uri="{FF2B5EF4-FFF2-40B4-BE49-F238E27FC236}">
                <a16:creationId xmlns:a16="http://schemas.microsoft.com/office/drawing/2014/main" id="{D2F5CD09-03F6-49EF-19B4-6622A55220D5}"/>
              </a:ext>
            </a:extLst>
          </p:cNvPr>
          <p:cNvSpPr txBox="1"/>
          <p:nvPr/>
        </p:nvSpPr>
        <p:spPr>
          <a:xfrm>
            <a:off x="6096000" y="2087151"/>
            <a:ext cx="4013056" cy="3416320"/>
          </a:xfrm>
          <a:prstGeom prst="rect">
            <a:avLst/>
          </a:prstGeom>
          <a:noFill/>
        </p:spPr>
        <p:txBody>
          <a:bodyPr wrap="square">
            <a:spAutoFit/>
          </a:bodyPr>
          <a:lstStyle/>
          <a:p>
            <a:pPr marL="571500" indent="-571500" algn="r" rtl="1">
              <a:buFont typeface="Wingdings" panose="05000000000000000000" pitchFamily="2" charset="2"/>
              <a:buChar char="q"/>
            </a:pPr>
            <a:r>
              <a:rPr lang="ar-EG" sz="2400" b="1">
                <a:effectLst>
                  <a:outerShdw blurRad="38100" dist="38100" dir="2700000" algn="tl">
                    <a:srgbClr val="000000">
                      <a:alpha val="43137"/>
                    </a:srgbClr>
                  </a:outerShdw>
                </a:effectLst>
              </a:rPr>
              <a:t>قد يستمر بحثك عن وظيفة لعدة أشهر ويتضمن اتصالات متعددة مع عشرات الشركات. 
تحتاج إلى الحفاظ على جميع التفاصيل مباشرة للتأكد من عدم تفويت الفرص أو ارتكاب أخطاء مثل فقدان عنوان البريد الإلكتروني لشخص ما أو نسيان موعد.</a:t>
            </a:r>
            <a:endParaRPr lang="en-US" sz="2400" b="1" dirty="0">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52035D1B-A973-1002-010C-B935F08A67B0}"/>
              </a:ext>
            </a:extLst>
          </p:cNvPr>
          <p:cNvSpPr txBox="1"/>
          <p:nvPr/>
        </p:nvSpPr>
        <p:spPr>
          <a:xfrm>
            <a:off x="1431016" y="2097795"/>
            <a:ext cx="4013056" cy="3477875"/>
          </a:xfrm>
          <a:prstGeom prst="rect">
            <a:avLst/>
          </a:prstGeom>
          <a:noFill/>
        </p:spPr>
        <p:txBody>
          <a:bodyPr wrap="square">
            <a:spAutoFit/>
          </a:bodyPr>
          <a:lstStyle/>
          <a:p>
            <a:pPr marL="571500" indent="-571500">
              <a:buFont typeface="Wingdings" panose="05000000000000000000" pitchFamily="2" charset="2"/>
              <a:buChar char="q"/>
            </a:pPr>
            <a:r>
              <a:rPr lang="en-US" sz="2000" b="1" dirty="0">
                <a:effectLst>
                  <a:outerShdw blurRad="38100" dist="38100" dir="2700000" algn="tl">
                    <a:srgbClr val="000000">
                      <a:alpha val="43137"/>
                    </a:srgbClr>
                  </a:outerShdw>
                </a:effectLst>
              </a:rPr>
              <a:t>Your job search could last many months and involve multiple contacts with dozens of companies. </a:t>
            </a:r>
          </a:p>
          <a:p>
            <a:pPr marL="571500" indent="-571500">
              <a:buFont typeface="Wingdings" panose="05000000000000000000" pitchFamily="2" charset="2"/>
              <a:buChar char="q"/>
            </a:pPr>
            <a:r>
              <a:rPr lang="en-US" sz="2000" b="1" dirty="0">
                <a:effectLst>
                  <a:outerShdw blurRad="38100" dist="38100" dir="2700000" algn="tl">
                    <a:srgbClr val="000000">
                      <a:alpha val="43137"/>
                    </a:srgbClr>
                  </a:outerShdw>
                </a:effectLst>
              </a:rPr>
              <a:t>You need to keep all the details straight to make sure you </a:t>
            </a:r>
            <a:r>
              <a:rPr lang="en-US" sz="2000" b="1" dirty="0">
                <a:solidFill>
                  <a:srgbClr val="FF0000"/>
                </a:solidFill>
                <a:effectLst>
                  <a:outerShdw blurRad="38100" dist="38100" dir="2700000" algn="tl">
                    <a:srgbClr val="000000">
                      <a:alpha val="43137"/>
                    </a:srgbClr>
                  </a:outerShdw>
                </a:effectLst>
              </a:rPr>
              <a:t>don’t miss opportunities </a:t>
            </a:r>
            <a:r>
              <a:rPr lang="en-US" sz="2000" b="1" dirty="0">
                <a:effectLst>
                  <a:outerShdw blurRad="38100" dist="38100" dir="2700000" algn="tl">
                    <a:srgbClr val="000000">
                      <a:alpha val="43137"/>
                    </a:srgbClr>
                  </a:outerShdw>
                </a:effectLst>
              </a:rPr>
              <a:t>or make mistakes such as losing someone’s e-mail address or forgetting an appointment.</a:t>
            </a:r>
          </a:p>
        </p:txBody>
      </p:sp>
    </p:spTree>
    <p:extLst>
      <p:ext uri="{BB962C8B-B14F-4D97-AF65-F5344CB8AC3E}">
        <p14:creationId xmlns:p14="http://schemas.microsoft.com/office/powerpoint/2010/main" val="3233421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621C48A-6F02-E4F9-52CD-93A5D4E6C31C}"/>
              </a:ext>
            </a:extLst>
          </p:cNvPr>
          <p:cNvSpPr/>
          <p:nvPr/>
        </p:nvSpPr>
        <p:spPr bwMode="auto">
          <a:xfrm>
            <a:off x="1035240" y="1240063"/>
            <a:ext cx="9922570" cy="948501"/>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Get started and be persistent</a:t>
            </a:r>
            <a:endParaRPr lang="ar-EG" sz="3600" b="1" kern="0" dirty="0">
              <a:solidFill>
                <a:srgbClr val="000000"/>
              </a:solidFill>
              <a:effectLst>
                <a:outerShdw blurRad="50800" dist="38100" dir="8100000" algn="tr" rotWithShape="0">
                  <a:prstClr val="black">
                    <a:alpha val="40000"/>
                  </a:prstClr>
                </a:outerShdw>
              </a:effectLst>
              <a:latin typeface="Arial"/>
            </a:endParaRPr>
          </a:p>
          <a:p>
            <a:pPr marL="0" marR="0" lvl="0" indent="0" algn="l" defTabSz="914400" rtl="0" eaLnBrk="1" fontAlgn="base" latinLnBrk="0" hangingPunct="1">
              <a:lnSpc>
                <a:spcPct val="100000"/>
              </a:lnSpc>
              <a:buClrTx/>
              <a:buSzTx/>
              <a:buFont typeface="Arial" pitchFamily="34" charset="0"/>
              <a:buChar char="•"/>
              <a:tabLst/>
              <a:defRPr/>
            </a:pPr>
            <a:r>
              <a:rPr lang="ar-EG" sz="3600" b="1" kern="0" dirty="0">
                <a:solidFill>
                  <a:srgbClr val="000000"/>
                </a:solidFill>
                <a:effectLst>
                  <a:outerShdw blurRad="50800" dist="38100" dir="8100000" algn="tr" rotWithShape="0">
                    <a:prstClr val="black">
                      <a:alpha val="40000"/>
                    </a:prstClr>
                  </a:outerShdw>
                </a:effectLst>
                <a:latin typeface="Arial"/>
              </a:rPr>
              <a:t>ابدأ وكن مثابرا</a:t>
            </a:r>
            <a:endParaRPr kumimoji="0" lang="en-US" sz="36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endParaRPr>
          </a:p>
        </p:txBody>
      </p:sp>
      <p:pic>
        <p:nvPicPr>
          <p:cNvPr id="11" name="Picture 10">
            <a:extLst>
              <a:ext uri="{FF2B5EF4-FFF2-40B4-BE49-F238E27FC236}">
                <a16:creationId xmlns:a16="http://schemas.microsoft.com/office/drawing/2014/main" id="{A091A7BB-82A7-D2C1-720A-2F3E0B2C7AB6}"/>
              </a:ext>
            </a:extLst>
          </p:cNvPr>
          <p:cNvPicPr>
            <a:picLocks noChangeAspect="1"/>
          </p:cNvPicPr>
          <p:nvPr/>
        </p:nvPicPr>
        <p:blipFill>
          <a:blip r:embed="rId3"/>
          <a:stretch>
            <a:fillRect/>
          </a:stretch>
        </p:blipFill>
        <p:spPr>
          <a:xfrm>
            <a:off x="3527754" y="587432"/>
            <a:ext cx="4770868" cy="799282"/>
          </a:xfrm>
          <a:prstGeom prst="rect">
            <a:avLst/>
          </a:prstGeom>
        </p:spPr>
      </p:pic>
      <p:sp>
        <p:nvSpPr>
          <p:cNvPr id="12" name="TextBox 11">
            <a:extLst>
              <a:ext uri="{FF2B5EF4-FFF2-40B4-BE49-F238E27FC236}">
                <a16:creationId xmlns:a16="http://schemas.microsoft.com/office/drawing/2014/main" id="{D2F5CD09-03F6-49EF-19B4-6622A55220D5}"/>
              </a:ext>
            </a:extLst>
          </p:cNvPr>
          <p:cNvSpPr txBox="1"/>
          <p:nvPr/>
        </p:nvSpPr>
        <p:spPr>
          <a:xfrm>
            <a:off x="1035240" y="2459504"/>
            <a:ext cx="4181337" cy="2677656"/>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srgbClr val="000000"/>
                </a:solidFill>
                <a:effectLst/>
                <a:uLnTx/>
                <a:uFillTx/>
                <a:latin typeface="Times New Roman" pitchFamily="18" charset="0"/>
                <a:ea typeface="+mn-ea"/>
                <a:cs typeface="+mn-cs"/>
              </a:rPr>
              <a:t>Start now and stick to it.</a:t>
            </a: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 Even if you are a year or more away from graduation, now is not too early to get started with some of the essential research and planning tasks</a:t>
            </a:r>
            <a:endParaRPr kumimoji="0" lang="en-US" sz="6000" b="0" i="0" u="none" strike="noStrike" kern="1200" cap="none" spc="0" normalizeH="0" baseline="0" noProof="0" dirty="0">
              <a:ln>
                <a:noFill/>
              </a:ln>
              <a:solidFill>
                <a:prstClr val="black"/>
              </a:solidFill>
              <a:effectLst/>
              <a:uLnTx/>
              <a:uFillTx/>
              <a:latin typeface="Calibri"/>
              <a:ea typeface="+mn-ea"/>
              <a:cs typeface="+mn-cs"/>
            </a:endParaRPr>
          </a:p>
        </p:txBody>
      </p:sp>
      <p:sp>
        <p:nvSpPr>
          <p:cNvPr id="3" name="TextBox 2">
            <a:extLst>
              <a:ext uri="{FF2B5EF4-FFF2-40B4-BE49-F238E27FC236}">
                <a16:creationId xmlns:a16="http://schemas.microsoft.com/office/drawing/2014/main" id="{2693D378-120F-C245-B6EA-99F5087E6DDA}"/>
              </a:ext>
            </a:extLst>
          </p:cNvPr>
          <p:cNvSpPr txBox="1"/>
          <p:nvPr/>
        </p:nvSpPr>
        <p:spPr>
          <a:xfrm>
            <a:off x="6685613" y="2841195"/>
            <a:ext cx="3711645" cy="2308324"/>
          </a:xfrm>
          <a:prstGeom prst="rect">
            <a:avLst/>
          </a:prstGeom>
          <a:noFill/>
        </p:spPr>
        <p:txBody>
          <a:bodyPr wrap="square">
            <a:spAutoFit/>
          </a:bodyPr>
          <a:lstStyle/>
          <a:p>
            <a:pPr marL="571500" lvl="0" indent="-571500" algn="r" rtl="1">
              <a:buFont typeface="Wingdings" panose="05000000000000000000" pitchFamily="2" charset="2"/>
              <a:buChar char="q"/>
              <a:defRPr/>
            </a:pPr>
            <a:r>
              <a:rPr lang="ar-EG" sz="2400" b="1">
                <a:solidFill>
                  <a:srgbClr val="000000"/>
                </a:solidFill>
                <a:latin typeface="Times New Roman" pitchFamily="18" charset="0"/>
              </a:rPr>
              <a:t>ابدأ الآن والتزم به. حتى لو كنت على بعد عام أو أكثر من التخرج ، فليس من السابق لأوانه الآن البدء في بعض مهام البحث والتخطيط الأساسية</a:t>
            </a:r>
            <a:endParaRPr kumimoji="0" lang="en-US" sz="6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2692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287B5E43-159E-4AD3-FD58-36E8EFAC108F}"/>
              </a:ext>
            </a:extLst>
          </p:cNvPr>
          <p:cNvSpPr txBox="1">
            <a:spLocks/>
          </p:cNvSpPr>
          <p:nvPr/>
        </p:nvSpPr>
        <p:spPr bwMode="auto">
          <a:xfrm>
            <a:off x="2823711" y="219269"/>
            <a:ext cx="7399581" cy="1384679"/>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Write Your Story</a:t>
            </a:r>
            <a:endParaRPr kumimoji="0" lang="ar-EG"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lvl="0">
              <a:defRPr/>
            </a:pPr>
            <a:r>
              <a:rPr lang="ar-EG" sz="3600" kern="0" dirty="0">
                <a:solidFill>
                  <a:srgbClr val="FFFFFF"/>
                </a:solidFill>
                <a:latin typeface="Tahoma"/>
              </a:rPr>
              <a:t>اكتب قصتك</a:t>
            </a:r>
            <a:endParaRPr kumimoji="0" lang="en-US" sz="36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14" name="Rectangle 13">
            <a:extLst>
              <a:ext uri="{FF2B5EF4-FFF2-40B4-BE49-F238E27FC236}">
                <a16:creationId xmlns:a16="http://schemas.microsoft.com/office/drawing/2014/main" id="{06E41BCD-BB52-E8C1-46A2-AB887116FAE9}"/>
              </a:ext>
            </a:extLst>
          </p:cNvPr>
          <p:cNvSpPr/>
          <p:nvPr/>
        </p:nvSpPr>
        <p:spPr bwMode="auto">
          <a:xfrm>
            <a:off x="1254292" y="1933546"/>
            <a:ext cx="4267200" cy="39624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fontAlgn="base">
              <a:spcBef>
                <a:spcPct val="0"/>
              </a:spcBef>
              <a:spcAft>
                <a:spcPts val="1200"/>
              </a:spcAft>
              <a:buFont typeface="Arial" pitchFamily="34" charset="0"/>
              <a:buChar char="•"/>
            </a:pPr>
            <a:r>
              <a:rPr lang="en-US" sz="2800" dirty="0">
                <a:solidFill>
                  <a:srgbClr val="000000"/>
                </a:solidFill>
                <a:effectLst>
                  <a:outerShdw blurRad="50800" dist="38100" dir="8100000" algn="tr" rotWithShape="0">
                    <a:srgbClr val="808080">
                      <a:alpha val="40000"/>
                    </a:srgbClr>
                  </a:outerShdw>
                </a:effectLst>
                <a:latin typeface="Arial"/>
              </a:rPr>
              <a:t>Your Passions</a:t>
            </a:r>
          </a:p>
          <a:p>
            <a:pPr fontAlgn="base">
              <a:spcBef>
                <a:spcPct val="0"/>
              </a:spcBef>
              <a:spcAft>
                <a:spcPts val="1200"/>
              </a:spcAft>
              <a:buFont typeface="Arial" pitchFamily="34" charset="0"/>
              <a:buChar char="•"/>
            </a:pPr>
            <a:r>
              <a:rPr lang="en-US" sz="2800" dirty="0">
                <a:solidFill>
                  <a:srgbClr val="000000"/>
                </a:solidFill>
                <a:effectLst>
                  <a:outerShdw blurRad="50800" dist="38100" dir="8100000" algn="tr" rotWithShape="0">
                    <a:srgbClr val="808080">
                      <a:alpha val="40000"/>
                    </a:srgbClr>
                  </a:outerShdw>
                </a:effectLst>
                <a:latin typeface="Arial"/>
              </a:rPr>
              <a:t>Your Skills</a:t>
            </a:r>
          </a:p>
          <a:p>
            <a:pPr fontAlgn="base">
              <a:spcBef>
                <a:spcPct val="0"/>
              </a:spcBef>
              <a:spcAft>
                <a:spcPts val="1200"/>
              </a:spcAft>
              <a:buFont typeface="Arial" pitchFamily="34" charset="0"/>
              <a:buChar char="•"/>
            </a:pPr>
            <a:r>
              <a:rPr lang="en-US" sz="2800" dirty="0">
                <a:solidFill>
                  <a:srgbClr val="000000"/>
                </a:solidFill>
                <a:effectLst>
                  <a:outerShdw blurRad="50800" dist="38100" dir="8100000" algn="tr" rotWithShape="0">
                    <a:srgbClr val="808080">
                      <a:alpha val="40000"/>
                    </a:srgbClr>
                  </a:outerShdw>
                </a:effectLst>
                <a:latin typeface="Arial"/>
              </a:rPr>
              <a:t>Your Abilities</a:t>
            </a:r>
          </a:p>
          <a:p>
            <a:pPr fontAlgn="base">
              <a:spcBef>
                <a:spcPct val="0"/>
              </a:spcBef>
              <a:spcAft>
                <a:spcPts val="1200"/>
              </a:spcAft>
              <a:buFont typeface="Arial" pitchFamily="34" charset="0"/>
              <a:buChar char="•"/>
            </a:pPr>
            <a:r>
              <a:rPr lang="en-US" sz="2800" dirty="0">
                <a:solidFill>
                  <a:srgbClr val="000000"/>
                </a:solidFill>
                <a:effectLst>
                  <a:outerShdw blurRad="50800" dist="38100" dir="8100000" algn="tr" rotWithShape="0">
                    <a:srgbClr val="808080">
                      <a:alpha val="40000"/>
                    </a:srgbClr>
                  </a:outerShdw>
                </a:effectLst>
                <a:latin typeface="Arial"/>
              </a:rPr>
              <a:t>Your Experiences</a:t>
            </a:r>
          </a:p>
          <a:p>
            <a:pPr fontAlgn="base">
              <a:spcBef>
                <a:spcPct val="0"/>
              </a:spcBef>
              <a:spcAft>
                <a:spcPts val="1200"/>
              </a:spcAft>
              <a:buFont typeface="Arial" pitchFamily="34" charset="0"/>
              <a:buChar char="•"/>
            </a:pPr>
            <a:r>
              <a:rPr lang="en-US" sz="2800" dirty="0">
                <a:solidFill>
                  <a:srgbClr val="000000"/>
                </a:solidFill>
                <a:effectLst>
                  <a:outerShdw blurRad="50800" dist="38100" dir="8100000" algn="tr" rotWithShape="0">
                    <a:srgbClr val="808080">
                      <a:alpha val="40000"/>
                    </a:srgbClr>
                  </a:outerShdw>
                </a:effectLst>
                <a:latin typeface="Arial"/>
              </a:rPr>
              <a:t>Your Objectives</a:t>
            </a:r>
          </a:p>
        </p:txBody>
      </p:sp>
      <p:sp>
        <p:nvSpPr>
          <p:cNvPr id="3" name="Rectangle 2">
            <a:extLst>
              <a:ext uri="{FF2B5EF4-FFF2-40B4-BE49-F238E27FC236}">
                <a16:creationId xmlns:a16="http://schemas.microsoft.com/office/drawing/2014/main" id="{6FD06B61-A456-CA31-8841-0D686A17731B}"/>
              </a:ext>
            </a:extLst>
          </p:cNvPr>
          <p:cNvSpPr/>
          <p:nvPr/>
        </p:nvSpPr>
        <p:spPr bwMode="auto">
          <a:xfrm>
            <a:off x="5079282" y="1933546"/>
            <a:ext cx="4267200" cy="39624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algn="r" rtl="1" fontAlgn="base">
              <a:spcBef>
                <a:spcPct val="0"/>
              </a:spcBef>
              <a:spcAft>
                <a:spcPts val="1200"/>
              </a:spcAft>
              <a:buFont typeface="Arial" pitchFamily="34" charset="0"/>
              <a:buChar char="•"/>
            </a:pPr>
            <a:r>
              <a:rPr lang="ar-EG" sz="2800" dirty="0">
                <a:solidFill>
                  <a:srgbClr val="000000"/>
                </a:solidFill>
                <a:effectLst>
                  <a:outerShdw blurRad="50800" dist="38100" dir="8100000" algn="tr" rotWithShape="0">
                    <a:srgbClr val="808080">
                      <a:alpha val="40000"/>
                    </a:srgbClr>
                  </a:outerShdw>
                </a:effectLst>
                <a:latin typeface="Arial"/>
              </a:rPr>
              <a:t>شغفك
مهاراتك
قدراتك
تجاربك
أهدافك</a:t>
            </a:r>
            <a:endParaRPr lang="en-US" sz="2800" dirty="0">
              <a:solidFill>
                <a:srgbClr val="000000"/>
              </a:solidFill>
              <a:effectLst>
                <a:outerShdw blurRad="50800" dist="38100" dir="8100000" algn="tr" rotWithShape="0">
                  <a:srgbClr val="808080">
                    <a:alpha val="40000"/>
                  </a:srgbClr>
                </a:outerShdw>
              </a:effectLst>
              <a:latin typeface="Arial"/>
            </a:endParaRPr>
          </a:p>
        </p:txBody>
      </p:sp>
    </p:spTree>
    <p:extLst>
      <p:ext uri="{BB962C8B-B14F-4D97-AF65-F5344CB8AC3E}">
        <p14:creationId xmlns:p14="http://schemas.microsoft.com/office/powerpoint/2010/main" val="523244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287B5E43-159E-4AD3-FD58-36E8EFAC108F}"/>
              </a:ext>
            </a:extLst>
          </p:cNvPr>
          <p:cNvSpPr txBox="1">
            <a:spLocks/>
          </p:cNvSpPr>
          <p:nvPr/>
        </p:nvSpPr>
        <p:spPr bwMode="auto">
          <a:xfrm>
            <a:off x="3478696" y="0"/>
            <a:ext cx="7480964" cy="1184223"/>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Write Your Story</a:t>
            </a:r>
            <a:endParaRPr kumimoji="0" lang="ar-EG"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lvl="0">
              <a:defRPr/>
            </a:pPr>
            <a:r>
              <a:rPr lang="ar-EG" kern="0" dirty="0">
                <a:solidFill>
                  <a:srgbClr val="FFFFFF"/>
                </a:solidFill>
                <a:latin typeface="Tahoma"/>
              </a:rPr>
              <a:t>اكتب قصتك</a:t>
            </a:r>
            <a:endParaRPr kumimoji="0" lang="en-US"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14" name="Rectangle 13">
            <a:extLst>
              <a:ext uri="{FF2B5EF4-FFF2-40B4-BE49-F238E27FC236}">
                <a16:creationId xmlns:a16="http://schemas.microsoft.com/office/drawing/2014/main" id="{06E41BCD-BB52-E8C1-46A2-AB887116FAE9}"/>
              </a:ext>
            </a:extLst>
          </p:cNvPr>
          <p:cNvSpPr/>
          <p:nvPr/>
        </p:nvSpPr>
        <p:spPr bwMode="auto">
          <a:xfrm>
            <a:off x="1140230" y="1992176"/>
            <a:ext cx="4715783" cy="247489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571500" indent="-571500" fontAlgn="base">
              <a:spcBef>
                <a:spcPct val="0"/>
              </a:spcBef>
              <a:spcAft>
                <a:spcPts val="1200"/>
              </a:spcAft>
              <a:buFont typeface="Wingdings" panose="05000000000000000000" pitchFamily="2" charset="2"/>
              <a:buChar char="q"/>
            </a:pPr>
            <a:r>
              <a:rPr lang="en-US" sz="2400" kern="1200" dirty="0">
                <a:solidFill>
                  <a:schemeClr val="tx1"/>
                </a:solidFill>
                <a:latin typeface="Times New Roman" pitchFamily="18" charset="0"/>
                <a:ea typeface="+mn-ea"/>
                <a:cs typeface="+mn-cs"/>
              </a:rPr>
              <a:t>Take the time you</a:t>
            </a:r>
          </a:p>
          <a:p>
            <a:pPr fontAlgn="base">
              <a:spcBef>
                <a:spcPct val="0"/>
              </a:spcBef>
              <a:spcAft>
                <a:spcPts val="1200"/>
              </a:spcAft>
            </a:pPr>
            <a:r>
              <a:rPr lang="en-US" sz="2400" kern="1200" dirty="0">
                <a:solidFill>
                  <a:schemeClr val="tx1"/>
                </a:solidFill>
                <a:latin typeface="Times New Roman" pitchFamily="18" charset="0"/>
                <a:ea typeface="+mn-ea"/>
                <a:cs typeface="+mn-cs"/>
              </a:rPr>
              <a:t> have now to explore the</a:t>
            </a:r>
            <a:endParaRPr lang="ar-EG" sz="2400" kern="1200" dirty="0">
              <a:solidFill>
                <a:schemeClr val="tx1"/>
              </a:solidFill>
              <a:latin typeface="Times New Roman" pitchFamily="18" charset="0"/>
              <a:ea typeface="+mn-ea"/>
              <a:cs typeface="+mn-cs"/>
            </a:endParaRPr>
          </a:p>
          <a:p>
            <a:pPr fontAlgn="base">
              <a:spcBef>
                <a:spcPct val="0"/>
              </a:spcBef>
              <a:spcAft>
                <a:spcPts val="1200"/>
              </a:spcAft>
            </a:pPr>
            <a:r>
              <a:rPr lang="en-US" sz="2400" kern="1200" dirty="0">
                <a:solidFill>
                  <a:schemeClr val="tx1"/>
                </a:solidFill>
                <a:latin typeface="Times New Roman" pitchFamily="18" charset="0"/>
                <a:ea typeface="+mn-ea"/>
                <a:cs typeface="+mn-cs"/>
              </a:rPr>
              <a:t> possibilities, to find your passion, </a:t>
            </a:r>
          </a:p>
          <a:p>
            <a:pPr marL="571500" indent="-571500" fontAlgn="base">
              <a:spcBef>
                <a:spcPct val="0"/>
              </a:spcBef>
              <a:spcAft>
                <a:spcPts val="1200"/>
              </a:spcAft>
              <a:buFont typeface="Wingdings" panose="05000000000000000000" pitchFamily="2" charset="2"/>
              <a:buChar char="q"/>
            </a:pPr>
            <a:r>
              <a:rPr lang="en-US" sz="2400" kern="1200" dirty="0">
                <a:solidFill>
                  <a:schemeClr val="tx1"/>
                </a:solidFill>
                <a:latin typeface="Times New Roman" pitchFamily="18" charset="0"/>
                <a:ea typeface="+mn-ea"/>
                <a:cs typeface="+mn-cs"/>
              </a:rPr>
              <a:t>Identify appealing career paths. </a:t>
            </a:r>
          </a:p>
        </p:txBody>
      </p:sp>
      <p:sp>
        <p:nvSpPr>
          <p:cNvPr id="3" name="Rectangle 2">
            <a:extLst>
              <a:ext uri="{FF2B5EF4-FFF2-40B4-BE49-F238E27FC236}">
                <a16:creationId xmlns:a16="http://schemas.microsoft.com/office/drawing/2014/main" id="{59627E59-A1BF-D6DD-E1CE-EFF08E006D7E}"/>
              </a:ext>
            </a:extLst>
          </p:cNvPr>
          <p:cNvSpPr/>
          <p:nvPr/>
        </p:nvSpPr>
        <p:spPr bwMode="auto">
          <a:xfrm>
            <a:off x="6096000" y="2112097"/>
            <a:ext cx="4022215" cy="223505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571500" indent="-571500" algn="r" rtl="1" fontAlgn="base">
              <a:spcBef>
                <a:spcPct val="0"/>
              </a:spcBef>
              <a:spcAft>
                <a:spcPts val="1200"/>
              </a:spcAft>
              <a:buFont typeface="Wingdings" panose="05000000000000000000" pitchFamily="2" charset="2"/>
              <a:buChar char="q"/>
            </a:pPr>
            <a:r>
              <a:rPr lang="ar-EG" sz="2000" b="1">
                <a:effectLst>
                  <a:outerShdw blurRad="38100" dist="38100" dir="2700000" algn="tl">
                    <a:srgbClr val="000000">
                      <a:alpha val="43137"/>
                    </a:srgbClr>
                  </a:outerShdw>
                </a:effectLst>
                <a:latin typeface="Times New Roman" pitchFamily="18" charset="0"/>
              </a:rPr>
              <a:t>خذ الوقت الذي تستغرقه
 يجب أن تستكشف الآن الاحتمالات ، 
للعثور على شغفك ، 
تحديد المسارات الوظيفية الجذابة.</a:t>
            </a:r>
            <a:endParaRPr lang="en-US" sz="2000" b="1" kern="1200" dirty="0">
              <a:solidFill>
                <a:schemeClr val="tx1"/>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275351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287B5E43-159E-4AD3-FD58-36E8EFAC108F}"/>
              </a:ext>
            </a:extLst>
          </p:cNvPr>
          <p:cNvSpPr txBox="1">
            <a:spLocks/>
          </p:cNvSpPr>
          <p:nvPr/>
        </p:nvSpPr>
        <p:spPr bwMode="auto">
          <a:xfrm>
            <a:off x="2901605" y="338431"/>
            <a:ext cx="7604110" cy="75777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Write Your Story</a:t>
            </a:r>
          </a:p>
        </p:txBody>
      </p:sp>
      <p:sp>
        <p:nvSpPr>
          <p:cNvPr id="14" name="Rectangle 13">
            <a:extLst>
              <a:ext uri="{FF2B5EF4-FFF2-40B4-BE49-F238E27FC236}">
                <a16:creationId xmlns:a16="http://schemas.microsoft.com/office/drawing/2014/main" id="{06E41BCD-BB52-E8C1-46A2-AB887116FAE9}"/>
              </a:ext>
            </a:extLst>
          </p:cNvPr>
          <p:cNvSpPr/>
          <p:nvPr/>
        </p:nvSpPr>
        <p:spPr bwMode="auto">
          <a:xfrm>
            <a:off x="1340145" y="1345558"/>
            <a:ext cx="7039355" cy="2881669"/>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457200" marR="0" lvl="0" indent="-457200" algn="l" defTabSz="914400" rtl="0" eaLnBrk="1" fontAlgn="base" latinLnBrk="0" hangingPunct="1">
              <a:lnSpc>
                <a:spcPct val="100000"/>
              </a:lnSpc>
              <a:spcBef>
                <a:spcPct val="0"/>
              </a:spcBef>
              <a:spcAft>
                <a:spcPts val="1200"/>
              </a:spcAft>
              <a:buClrTx/>
              <a:buSzTx/>
              <a:buFont typeface="Wingdings" panose="05000000000000000000" pitchFamily="2" charset="2"/>
              <a:buChar char="q"/>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Begin by writing the things you are </a:t>
            </a:r>
          </a:p>
          <a:p>
            <a:pPr marR="0" lvl="0" algn="l" defTabSz="914400" rtl="0" eaLnBrk="1" fontAlgn="base" latinLnBrk="0" hangingPunct="1">
              <a:lnSpc>
                <a:spcPct val="100000"/>
              </a:lnSpc>
              <a:spcBef>
                <a:spcPct val="0"/>
              </a:spcBef>
              <a:spcAft>
                <a:spcPts val="1200"/>
              </a:spcAft>
              <a:buClrTx/>
              <a:buSzTx/>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passionate about, </a:t>
            </a:r>
          </a:p>
          <a:p>
            <a:pPr marL="514350" marR="0" lvl="0" indent="-514350" algn="l" defTabSz="914400" rtl="0" eaLnBrk="1" fontAlgn="base" latinLnBrk="0" hangingPunct="1">
              <a:lnSpc>
                <a:spcPct val="100000"/>
              </a:lnSpc>
              <a:spcBef>
                <a:spcPct val="0"/>
              </a:spcBef>
              <a:spcAft>
                <a:spcPts val="120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the skills you possess, </a:t>
            </a:r>
          </a:p>
          <a:p>
            <a:pPr marL="514350" marR="0" lvl="0" indent="-514350" algn="l" defTabSz="914400" rtl="0" eaLnBrk="1" fontAlgn="base" latinLnBrk="0" hangingPunct="1">
              <a:lnSpc>
                <a:spcPct val="100000"/>
              </a:lnSpc>
              <a:spcBef>
                <a:spcPct val="0"/>
              </a:spcBef>
              <a:spcAft>
                <a:spcPts val="1200"/>
              </a:spcAft>
              <a:buClrTx/>
              <a:buSzTx/>
              <a:buFont typeface="+mj-lt"/>
              <a:buAutoNum type="arabicPeriod"/>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your ability to help an organization</a:t>
            </a:r>
          </a:p>
          <a:p>
            <a:pPr marR="0" lvl="0" algn="l" defTabSz="914400" rtl="0" eaLnBrk="1" fontAlgn="base" latinLnBrk="0" hangingPunct="1">
              <a:lnSpc>
                <a:spcPct val="100000"/>
              </a:lnSpc>
              <a:spcBef>
                <a:spcPct val="0"/>
              </a:spcBef>
              <a:spcAft>
                <a:spcPts val="1200"/>
              </a:spcAft>
              <a:buClrTx/>
              <a:buSzTx/>
              <a:tabLs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reach its goals, the path you’ve been on </a:t>
            </a:r>
          </a:p>
          <a:p>
            <a:pPr lvl="0" fontAlgn="base">
              <a:spcBef>
                <a:spcPct val="0"/>
              </a:spcBef>
              <a:spcAft>
                <a:spcPts val="1200"/>
              </a:spcAft>
              <a:defRPr/>
            </a:pP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so far, </a:t>
            </a:r>
            <a:r>
              <a:rPr lang="en-US" sz="2000" b="1" dirty="0">
                <a:solidFill>
                  <a:prstClr val="black"/>
                </a:solidFill>
                <a:effectLst>
                  <a:outerShdw blurRad="38100" dist="38100" dir="2700000" algn="tl">
                    <a:srgbClr val="000000">
                      <a:alpha val="43137"/>
                    </a:srgbClr>
                  </a:outerShdw>
                </a:effectLst>
                <a:latin typeface="Times New Roman" pitchFamily="18" charset="0"/>
              </a:rPr>
              <a:t>the </a:t>
            </a:r>
            <a:r>
              <a:rPr kumimoji="0" lang="en-US" sz="20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path you want to  follow in the future</a:t>
            </a:r>
            <a:endPar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
        <p:nvSpPr>
          <p:cNvPr id="3" name="Rectangle 2">
            <a:extLst>
              <a:ext uri="{FF2B5EF4-FFF2-40B4-BE49-F238E27FC236}">
                <a16:creationId xmlns:a16="http://schemas.microsoft.com/office/drawing/2014/main" id="{2570BAA8-18E9-058F-C8D0-09C529DADB9D}"/>
              </a:ext>
            </a:extLst>
          </p:cNvPr>
          <p:cNvSpPr/>
          <p:nvPr/>
        </p:nvSpPr>
        <p:spPr bwMode="auto">
          <a:xfrm>
            <a:off x="3183982" y="1594910"/>
            <a:ext cx="7039355" cy="2881669"/>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457200" lvl="0" indent="-457200" algn="r" rtl="1" fontAlgn="base">
              <a:spcBef>
                <a:spcPct val="0"/>
              </a:spcBef>
              <a:spcAft>
                <a:spcPts val="1200"/>
              </a:spcAft>
              <a:buFont typeface="Wingdings" panose="05000000000000000000" pitchFamily="2" charset="2"/>
              <a:buChar char="q"/>
              <a:defRPr/>
            </a:pPr>
            <a:r>
              <a:rPr lang="ar-EG" sz="2000" b="1" dirty="0">
                <a:solidFill>
                  <a:prstClr val="black"/>
                </a:solidFill>
                <a:effectLst>
                  <a:outerShdw blurRad="38100" dist="38100" dir="2700000" algn="tl">
                    <a:srgbClr val="000000">
                      <a:alpha val="43137"/>
                    </a:srgbClr>
                  </a:outerShdw>
                </a:effectLst>
                <a:latin typeface="Times New Roman" pitchFamily="18" charset="0"/>
              </a:rPr>
              <a:t>ابدأ بكتابة الأشياء التي أنت عليها متحمسا </a:t>
            </a:r>
          </a:p>
          <a:p>
            <a:pPr lvl="0" algn="r" rtl="1" fontAlgn="base">
              <a:spcBef>
                <a:spcPct val="0"/>
              </a:spcBef>
              <a:spcAft>
                <a:spcPts val="1200"/>
              </a:spcAft>
              <a:defRPr/>
            </a:pPr>
            <a:r>
              <a:rPr lang="ar-EG" sz="2000" b="1" dirty="0">
                <a:solidFill>
                  <a:prstClr val="black"/>
                </a:solidFill>
                <a:effectLst>
                  <a:outerShdw blurRad="38100" dist="38100" dir="2700000" algn="tl">
                    <a:srgbClr val="000000">
                      <a:alpha val="43137"/>
                    </a:srgbClr>
                  </a:outerShdw>
                </a:effectLst>
                <a:latin typeface="Times New Roman" pitchFamily="18" charset="0"/>
              </a:rPr>
              <a:t>المهارات التي تمتلكها ، 
قدرتك على مساعدة مؤسسة
الوصول إلى أهدافها ، المسار الذي سلكته 
حتى الآن ، المسار الذي تريد اتباعه في المستقبل</a:t>
            </a:r>
            <a:endPar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490962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2369379" y="415043"/>
            <a:ext cx="3853953" cy="86756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11" name="Rounded Rectangle 5">
            <a:extLst>
              <a:ext uri="{FF2B5EF4-FFF2-40B4-BE49-F238E27FC236}">
                <a16:creationId xmlns:a16="http://schemas.microsoft.com/office/drawing/2014/main" id="{16888E8B-2F1C-86D6-5FF9-04BB792E789C}"/>
              </a:ext>
            </a:extLst>
          </p:cNvPr>
          <p:cNvSpPr/>
          <p:nvPr/>
        </p:nvSpPr>
        <p:spPr bwMode="auto">
          <a:xfrm>
            <a:off x="1752600" y="1705446"/>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rPr>
              <a:t>Performance</a:t>
            </a:r>
          </a:p>
        </p:txBody>
      </p:sp>
      <p:sp>
        <p:nvSpPr>
          <p:cNvPr id="12" name="Rounded Rectangle 6">
            <a:extLst>
              <a:ext uri="{FF2B5EF4-FFF2-40B4-BE49-F238E27FC236}">
                <a16:creationId xmlns:a16="http://schemas.microsoft.com/office/drawing/2014/main" id="{BB363BA4-6294-5914-6E98-FEDF5D491EEE}"/>
              </a:ext>
            </a:extLst>
          </p:cNvPr>
          <p:cNvSpPr/>
          <p:nvPr/>
        </p:nvSpPr>
        <p:spPr bwMode="auto">
          <a:xfrm>
            <a:off x="1879932" y="3011266"/>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rPr>
              <a:t>Reliability</a:t>
            </a:r>
          </a:p>
        </p:txBody>
      </p:sp>
      <p:sp>
        <p:nvSpPr>
          <p:cNvPr id="15" name="Rounded Rectangle 7">
            <a:extLst>
              <a:ext uri="{FF2B5EF4-FFF2-40B4-BE49-F238E27FC236}">
                <a16:creationId xmlns:a16="http://schemas.microsoft.com/office/drawing/2014/main" id="{FFAF4549-6C3D-F850-BCA5-9294E6559B06}"/>
              </a:ext>
            </a:extLst>
          </p:cNvPr>
          <p:cNvSpPr/>
          <p:nvPr/>
        </p:nvSpPr>
        <p:spPr bwMode="auto">
          <a:xfrm>
            <a:off x="1702633" y="4317086"/>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rPr>
              <a:t>Motivation</a:t>
            </a:r>
          </a:p>
        </p:txBody>
      </p:sp>
      <p:sp>
        <p:nvSpPr>
          <p:cNvPr id="3" name="Title 1">
            <a:extLst>
              <a:ext uri="{FF2B5EF4-FFF2-40B4-BE49-F238E27FC236}">
                <a16:creationId xmlns:a16="http://schemas.microsoft.com/office/drawing/2014/main" id="{2CE49842-5DF1-DF58-6267-A8881EA45CA2}"/>
              </a:ext>
            </a:extLst>
          </p:cNvPr>
          <p:cNvSpPr txBox="1">
            <a:spLocks/>
          </p:cNvSpPr>
          <p:nvPr/>
        </p:nvSpPr>
        <p:spPr bwMode="auto">
          <a:xfrm>
            <a:off x="8338047" y="512820"/>
            <a:ext cx="3853953" cy="86756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sz="2800" kern="0">
                <a:solidFill>
                  <a:srgbClr val="FFFFFF"/>
                </a:solidFill>
                <a:latin typeface="Tahoma"/>
              </a:rPr>
              <a:t>منظور صاحب العمل</a:t>
            </a:r>
            <a:endPar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4" name="Rounded Rectangle 5">
            <a:extLst>
              <a:ext uri="{FF2B5EF4-FFF2-40B4-BE49-F238E27FC236}">
                <a16:creationId xmlns:a16="http://schemas.microsoft.com/office/drawing/2014/main" id="{6E25C3F4-CC59-E933-D313-E75BB0FBB082}"/>
              </a:ext>
            </a:extLst>
          </p:cNvPr>
          <p:cNvSpPr/>
          <p:nvPr/>
        </p:nvSpPr>
        <p:spPr bwMode="auto">
          <a:xfrm>
            <a:off x="6611912" y="1656558"/>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lvl="0" algn="ctr" fontAlgn="base">
              <a:spcBef>
                <a:spcPct val="0"/>
              </a:spcBef>
              <a:spcAft>
                <a:spcPct val="0"/>
              </a:spcAft>
              <a:defRPr/>
            </a:pPr>
            <a:r>
              <a:rPr lang="ar-EG" sz="4400" b="1" kern="0">
                <a:solidFill>
                  <a:srgbClr val="000000"/>
                </a:solidFill>
                <a:latin typeface="Arial"/>
              </a:rPr>
              <a:t>اداء</a:t>
            </a:r>
            <a:endParaRPr kumimoji="0" lang="en-US" sz="4400" b="1" i="0" u="none" strike="noStrike" kern="0" cap="none" spc="0" normalizeH="0" baseline="0" noProof="0" dirty="0">
              <a:ln>
                <a:noFill/>
              </a:ln>
              <a:solidFill>
                <a:srgbClr val="000000"/>
              </a:solidFill>
              <a:effectLst/>
              <a:uLnTx/>
              <a:uFillTx/>
              <a:latin typeface="Arial"/>
            </a:endParaRPr>
          </a:p>
        </p:txBody>
      </p:sp>
      <p:sp>
        <p:nvSpPr>
          <p:cNvPr id="5" name="Rounded Rectangle 6">
            <a:extLst>
              <a:ext uri="{FF2B5EF4-FFF2-40B4-BE49-F238E27FC236}">
                <a16:creationId xmlns:a16="http://schemas.microsoft.com/office/drawing/2014/main" id="{4ED9A491-134D-74C2-C286-C94FBC9D1BAC}"/>
              </a:ext>
            </a:extLst>
          </p:cNvPr>
          <p:cNvSpPr/>
          <p:nvPr/>
        </p:nvSpPr>
        <p:spPr bwMode="auto">
          <a:xfrm>
            <a:off x="6739244" y="2919306"/>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lvl="0" algn="ctr" fontAlgn="base">
              <a:spcBef>
                <a:spcPct val="0"/>
              </a:spcBef>
              <a:spcAft>
                <a:spcPct val="0"/>
              </a:spcAft>
              <a:defRPr/>
            </a:pPr>
            <a:r>
              <a:rPr lang="ar-EG" sz="4400" b="1" kern="0">
                <a:solidFill>
                  <a:srgbClr val="000000"/>
                </a:solidFill>
                <a:latin typeface="Arial"/>
              </a:rPr>
              <a:t>موثوقيه</a:t>
            </a:r>
            <a:endParaRPr kumimoji="0" lang="en-US" sz="4400" b="1" i="0" u="none" strike="noStrike" kern="0" cap="none" spc="0" normalizeH="0" baseline="0" noProof="0" dirty="0">
              <a:ln>
                <a:noFill/>
              </a:ln>
              <a:solidFill>
                <a:srgbClr val="000000"/>
              </a:solidFill>
              <a:effectLst/>
              <a:uLnTx/>
              <a:uFillTx/>
              <a:latin typeface="Arial"/>
            </a:endParaRPr>
          </a:p>
        </p:txBody>
      </p:sp>
      <p:sp>
        <p:nvSpPr>
          <p:cNvPr id="6" name="Rounded Rectangle 7">
            <a:extLst>
              <a:ext uri="{FF2B5EF4-FFF2-40B4-BE49-F238E27FC236}">
                <a16:creationId xmlns:a16="http://schemas.microsoft.com/office/drawing/2014/main" id="{5A031AAC-4459-C0D7-872E-6B5A8B60D6D6}"/>
              </a:ext>
            </a:extLst>
          </p:cNvPr>
          <p:cNvSpPr/>
          <p:nvPr/>
        </p:nvSpPr>
        <p:spPr bwMode="auto">
          <a:xfrm>
            <a:off x="6739244" y="4458228"/>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lvl="0" algn="ctr" fontAlgn="base">
              <a:spcBef>
                <a:spcPct val="0"/>
              </a:spcBef>
              <a:spcAft>
                <a:spcPct val="0"/>
              </a:spcAft>
              <a:defRPr/>
            </a:pPr>
            <a:r>
              <a:rPr lang="ar-EG" sz="4400" b="1" kern="0">
                <a:solidFill>
                  <a:srgbClr val="000000"/>
                </a:solidFill>
                <a:latin typeface="Arial"/>
              </a:rPr>
              <a:t>الحافز</a:t>
            </a:r>
            <a:endParaRPr kumimoji="0" lang="en-US" sz="4400" b="1" i="0" u="none" strike="noStrike" kern="0" cap="none" spc="0" normalizeH="0" baseline="0" noProof="0" dirty="0">
              <a:ln>
                <a:noFill/>
              </a:ln>
              <a:solidFill>
                <a:srgbClr val="000000"/>
              </a:solidFill>
              <a:effectLst/>
              <a:uLnTx/>
              <a:uFillTx/>
              <a:latin typeface="Arial"/>
            </a:endParaRPr>
          </a:p>
        </p:txBody>
      </p:sp>
    </p:spTree>
    <p:extLst>
      <p:ext uri="{BB962C8B-B14F-4D97-AF65-F5344CB8AC3E}">
        <p14:creationId xmlns:p14="http://schemas.microsoft.com/office/powerpoint/2010/main" val="1049790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4518115" y="518033"/>
            <a:ext cx="3821413" cy="779997"/>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2" name="Rounded Rectangle 6">
            <a:extLst>
              <a:ext uri="{FF2B5EF4-FFF2-40B4-BE49-F238E27FC236}">
                <a16:creationId xmlns:a16="http://schemas.microsoft.com/office/drawing/2014/main" id="{502FA7E8-5B44-98C5-CA7F-4B5107106253}"/>
              </a:ext>
            </a:extLst>
          </p:cNvPr>
          <p:cNvSpPr/>
          <p:nvPr/>
        </p:nvSpPr>
        <p:spPr bwMode="auto">
          <a:xfrm>
            <a:off x="375116" y="2118556"/>
            <a:ext cx="5388063" cy="3157982"/>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457200" marR="0" lvl="0" indent="-457200" defTabSz="914400" rtl="0" eaLnBrk="1" fontAlgn="base" latinLnBrk="0" hangingPunct="1">
              <a:lnSpc>
                <a:spcPct val="150000"/>
              </a:lnSpc>
              <a:spcBef>
                <a:spcPct val="0"/>
              </a:spcBef>
              <a:spcAft>
                <a:spcPct val="0"/>
              </a:spcAft>
              <a:buClrTx/>
              <a:buSzTx/>
              <a:buFont typeface="Wingdings" panose="05000000000000000000" pitchFamily="2" charset="2"/>
              <a:buChar char="q"/>
              <a:tabLst/>
              <a:defRPr/>
            </a:pPr>
            <a:r>
              <a:rPr lang="en-US"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Many companies judge</a:t>
            </a:r>
            <a:endParaRPr lang="ar-EG"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endParaRPr>
          </a:p>
          <a:p>
            <a:pPr marR="0" lvl="0" defTabSz="914400" rtl="0" eaLnBrk="1" fontAlgn="base" latinLnBrk="0" hangingPunct="1">
              <a:lnSpc>
                <a:spcPct val="150000"/>
              </a:lnSpc>
              <a:spcBef>
                <a:spcPct val="0"/>
              </a:spcBef>
              <a:spcAft>
                <a:spcPct val="0"/>
              </a:spcAft>
              <a:buClrTx/>
              <a:buSzTx/>
              <a:tabLst/>
              <a:defRPr/>
            </a:pPr>
            <a:r>
              <a:rPr lang="en-US"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 the success of their recruiting </a:t>
            </a:r>
            <a:endParaRPr lang="ar-EG"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endParaRPr>
          </a:p>
          <a:p>
            <a:pPr marR="0" lvl="0" defTabSz="914400" rtl="0" eaLnBrk="1" fontAlgn="base" latinLnBrk="0" hangingPunct="1">
              <a:lnSpc>
                <a:spcPct val="150000"/>
              </a:lnSpc>
              <a:spcBef>
                <a:spcPct val="0"/>
              </a:spcBef>
              <a:spcAft>
                <a:spcPct val="0"/>
              </a:spcAft>
              <a:buClrTx/>
              <a:buSzTx/>
              <a:tabLst/>
              <a:defRPr/>
            </a:pPr>
            <a:r>
              <a:rPr lang="en-US"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efforts by </a:t>
            </a:r>
            <a:r>
              <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 </a:t>
            </a:r>
            <a:r>
              <a:rPr lang="en-US" sz="2400" b="1" i="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quality of hire</a:t>
            </a:r>
            <a:r>
              <a:rPr lang="en-US"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a:t>
            </a:r>
            <a:endParaRPr lang="ar-EG"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endParaRPr>
          </a:p>
          <a:p>
            <a:pPr marR="0" lvl="0" defTabSz="914400" rtl="0" eaLnBrk="1" fontAlgn="base" latinLnBrk="0" hangingPunct="1">
              <a:lnSpc>
                <a:spcPct val="150000"/>
              </a:lnSpc>
              <a:spcBef>
                <a:spcPct val="0"/>
              </a:spcBef>
              <a:spcAft>
                <a:spcPct val="0"/>
              </a:spcAft>
              <a:buClrTx/>
              <a:buSzTx/>
              <a:tabLst/>
              <a:defRPr/>
            </a:pPr>
            <a:r>
              <a:rPr lang="en-US"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 a measure of how closely new </a:t>
            </a:r>
            <a:endParaRPr lang="ar-EG"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endParaRPr>
          </a:p>
          <a:p>
            <a:pPr marR="0" lvl="0" defTabSz="914400" rtl="0" eaLnBrk="1" fontAlgn="base" latinLnBrk="0" hangingPunct="1">
              <a:lnSpc>
                <a:spcPct val="150000"/>
              </a:lnSpc>
              <a:spcBef>
                <a:spcPct val="0"/>
              </a:spcBef>
              <a:spcAft>
                <a:spcPct val="0"/>
              </a:spcAft>
              <a:buClrTx/>
              <a:buSzTx/>
              <a:tabLst/>
              <a:defRPr/>
            </a:pPr>
            <a:r>
              <a:rPr lang="en-US"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Employees</a:t>
            </a:r>
            <a:r>
              <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 </a:t>
            </a:r>
            <a:r>
              <a:rPr lang="en-US" sz="24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meet the company’s needs. </a:t>
            </a:r>
            <a:endParaRPr kumimoji="0" lang="ar-EG" sz="2400" b="1" i="0" u="none" strike="noStrike" kern="1200" cap="none" spc="0" normalizeH="0" baseline="0" noProof="0" dirty="0">
              <a:ln>
                <a:noFill/>
              </a:ln>
              <a:solidFill>
                <a:schemeClr val="accent5">
                  <a:lumMod val="50000"/>
                </a:schemeClr>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14" name="Rounded Rectangle 5">
            <a:extLst>
              <a:ext uri="{FF2B5EF4-FFF2-40B4-BE49-F238E27FC236}">
                <a16:creationId xmlns:a16="http://schemas.microsoft.com/office/drawing/2014/main" id="{F04E7E18-1600-3BEE-BDF5-5CA68F7CF840}"/>
              </a:ext>
            </a:extLst>
          </p:cNvPr>
          <p:cNvSpPr/>
          <p:nvPr/>
        </p:nvSpPr>
        <p:spPr bwMode="auto">
          <a:xfrm>
            <a:off x="923676" y="1294414"/>
            <a:ext cx="4839503" cy="77999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Arial"/>
                <a:ea typeface="+mn-ea"/>
                <a:cs typeface="+mn-cs"/>
              </a:rPr>
              <a:t>companies take risks with </a:t>
            </a:r>
            <a:endParaRPr kumimoji="0" lang="ar-EG" sz="28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Arial"/>
                <a:ea typeface="+mn-ea"/>
                <a:cs typeface="+mn-cs"/>
              </a:rPr>
              <a:t>every hiring decision</a:t>
            </a:r>
          </a:p>
        </p:txBody>
      </p:sp>
      <p:sp>
        <p:nvSpPr>
          <p:cNvPr id="3" name="Rounded Rectangle 5">
            <a:extLst>
              <a:ext uri="{FF2B5EF4-FFF2-40B4-BE49-F238E27FC236}">
                <a16:creationId xmlns:a16="http://schemas.microsoft.com/office/drawing/2014/main" id="{415AF0DF-56F1-3D77-68C4-BB506EDD6CE3}"/>
              </a:ext>
            </a:extLst>
          </p:cNvPr>
          <p:cNvSpPr/>
          <p:nvPr/>
        </p:nvSpPr>
        <p:spPr bwMode="auto">
          <a:xfrm>
            <a:off x="5837060" y="1338559"/>
            <a:ext cx="4839503" cy="77999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lvl="0" algn="ctr" fontAlgn="base">
              <a:spcBef>
                <a:spcPct val="0"/>
              </a:spcBef>
              <a:spcAft>
                <a:spcPct val="0"/>
              </a:spcAft>
              <a:defRPr/>
            </a:pPr>
            <a:r>
              <a:rPr lang="ar-EG" sz="2800" b="1" kern="0">
                <a:solidFill>
                  <a:srgbClr val="000000"/>
                </a:solidFill>
                <a:latin typeface="Arial"/>
              </a:rPr>
              <a:t>الشركات تخاطر مع 
كل قرار توظيف</a:t>
            </a:r>
            <a:endParaRPr kumimoji="0" lang="en-US" sz="2800" b="1" i="0" u="none" strike="noStrike" kern="0" cap="none" spc="0" normalizeH="0" baseline="0" noProof="0" dirty="0">
              <a:ln>
                <a:noFill/>
              </a:ln>
              <a:solidFill>
                <a:srgbClr val="000000"/>
              </a:solidFill>
              <a:effectLst/>
              <a:uLnTx/>
              <a:uFillTx/>
              <a:latin typeface="Arial"/>
              <a:ea typeface="+mn-ea"/>
              <a:cs typeface="+mn-cs"/>
            </a:endParaRPr>
          </a:p>
        </p:txBody>
      </p:sp>
      <p:sp>
        <p:nvSpPr>
          <p:cNvPr id="4" name="Rounded Rectangle 6">
            <a:extLst>
              <a:ext uri="{FF2B5EF4-FFF2-40B4-BE49-F238E27FC236}">
                <a16:creationId xmlns:a16="http://schemas.microsoft.com/office/drawing/2014/main" id="{D2E380AE-BFAD-3713-2243-BA6001194302}"/>
              </a:ext>
            </a:extLst>
          </p:cNvPr>
          <p:cNvSpPr/>
          <p:nvPr/>
        </p:nvSpPr>
        <p:spPr bwMode="auto">
          <a:xfrm>
            <a:off x="6096000" y="2490996"/>
            <a:ext cx="4321624" cy="2085869"/>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457200" lvl="0" indent="-457200" algn="r" rtl="1" fontAlgn="base">
              <a:lnSpc>
                <a:spcPct val="150000"/>
              </a:lnSpc>
              <a:spcBef>
                <a:spcPct val="0"/>
              </a:spcBef>
              <a:spcAft>
                <a:spcPct val="0"/>
              </a:spcAft>
              <a:buFont typeface="Wingdings" panose="05000000000000000000" pitchFamily="2" charset="2"/>
              <a:buChar char="q"/>
              <a:defRPr/>
            </a:pPr>
            <a:r>
              <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العديد من الشركات تحكم
 نجاح جهود التوظيف من خلال  
جودة التوظيف ، مقياس لمدى حدة 
يلبي الموظفون احتياجات الشركة.</a:t>
            </a:r>
            <a:endParaRPr kumimoji="0" lang="ar-EG" sz="2400" b="1" i="0" u="none" strike="noStrike" kern="1200" cap="none" spc="0" normalizeH="0" baseline="0" noProof="0" dirty="0">
              <a:ln>
                <a:noFill/>
              </a:ln>
              <a:solidFill>
                <a:schemeClr val="accent5">
                  <a:lumMod val="50000"/>
                </a:schemeClr>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extLst>
      <p:ext uri="{BB962C8B-B14F-4D97-AF65-F5344CB8AC3E}">
        <p14:creationId xmlns:p14="http://schemas.microsoft.com/office/powerpoint/2010/main" val="4799740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Rounded Rectangle 5">
            <a:extLst>
              <a:ext uri="{FF2B5EF4-FFF2-40B4-BE49-F238E27FC236}">
                <a16:creationId xmlns:a16="http://schemas.microsoft.com/office/drawing/2014/main" id="{16888E8B-2F1C-86D6-5FF9-04BB792E789C}"/>
              </a:ext>
            </a:extLst>
          </p:cNvPr>
          <p:cNvSpPr/>
          <p:nvPr/>
        </p:nvSpPr>
        <p:spPr bwMode="auto">
          <a:xfrm>
            <a:off x="254832" y="1646035"/>
            <a:ext cx="5351489" cy="3565930"/>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you can take steps to present </a:t>
            </a:r>
            <a:endPar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yourself as the low-risk, high-reward </a:t>
            </a: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choice, as someone who can </a:t>
            </a:r>
            <a:endPar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make a meaningful contribution to </a:t>
            </a:r>
            <a:endPar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the organization.</a:t>
            </a:r>
          </a:p>
        </p:txBody>
      </p:sp>
      <p:sp>
        <p:nvSpPr>
          <p:cNvPr id="3" name="Rounded Rectangle 5">
            <a:extLst>
              <a:ext uri="{FF2B5EF4-FFF2-40B4-BE49-F238E27FC236}">
                <a16:creationId xmlns:a16="http://schemas.microsoft.com/office/drawing/2014/main" id="{BE7CC098-F7D5-EB0A-E891-7C6E7718AF78}"/>
              </a:ext>
            </a:extLst>
          </p:cNvPr>
          <p:cNvSpPr/>
          <p:nvPr/>
        </p:nvSpPr>
        <p:spPr bwMode="auto">
          <a:xfrm>
            <a:off x="5966087" y="1646035"/>
            <a:ext cx="4916774" cy="3565930"/>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lvl="0" algn="ctr" fontAlgn="base">
              <a:spcBef>
                <a:spcPct val="0"/>
              </a:spcBef>
              <a:spcAft>
                <a:spcPct val="0"/>
              </a:spcAft>
              <a:defRPr/>
            </a:pPr>
            <a:r>
              <a:rPr lang="ar-EG" sz="2400" b="1">
                <a:solidFill>
                  <a:schemeClr val="accent5">
                    <a:lumMod val="50000"/>
                  </a:schemeClr>
                </a:solidFill>
                <a:effectLst>
                  <a:outerShdw blurRad="38100" dist="38100" dir="2700000" algn="tl">
                    <a:srgbClr val="000000">
                      <a:alpha val="43137"/>
                    </a:srgbClr>
                  </a:outerShdw>
                </a:effectLst>
                <a:latin typeface="Times New Roman" pitchFamily="18" charset="0"/>
              </a:rPr>
              <a:t>يمكنك اتخاذ خطوات لتقديم 
نفسك بصفتك منخفضة المخاطر وعالية المكافأة 
الاختيار ، كشخص يمكنه 
تقديم مساهمة ذات مغزى في 
المنظمة.</a:t>
            </a:r>
            <a:endPar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p:txBody>
      </p:sp>
    </p:spTree>
    <p:extLst>
      <p:ext uri="{BB962C8B-B14F-4D97-AF65-F5344CB8AC3E}">
        <p14:creationId xmlns:p14="http://schemas.microsoft.com/office/powerpoint/2010/main" val="3709298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2962351" y="667127"/>
            <a:ext cx="4202551" cy="520992"/>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11" name="Rounded Rectangle 5">
            <a:extLst>
              <a:ext uri="{FF2B5EF4-FFF2-40B4-BE49-F238E27FC236}">
                <a16:creationId xmlns:a16="http://schemas.microsoft.com/office/drawing/2014/main" id="{16888E8B-2F1C-86D6-5FF9-04BB792E789C}"/>
              </a:ext>
            </a:extLst>
          </p:cNvPr>
          <p:cNvSpPr/>
          <p:nvPr/>
        </p:nvSpPr>
        <p:spPr bwMode="auto">
          <a:xfrm>
            <a:off x="1176822" y="1357420"/>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ea typeface="+mn-ea"/>
                <a:cs typeface="+mn-cs"/>
              </a:rPr>
              <a:t>Performance</a:t>
            </a:r>
          </a:p>
        </p:txBody>
      </p:sp>
      <p:sp>
        <p:nvSpPr>
          <p:cNvPr id="12" name="Rounded Rectangle 6">
            <a:extLst>
              <a:ext uri="{FF2B5EF4-FFF2-40B4-BE49-F238E27FC236}">
                <a16:creationId xmlns:a16="http://schemas.microsoft.com/office/drawing/2014/main" id="{BB363BA4-6294-5914-6E98-FEDF5D491EEE}"/>
              </a:ext>
            </a:extLst>
          </p:cNvPr>
          <p:cNvSpPr/>
          <p:nvPr/>
        </p:nvSpPr>
        <p:spPr bwMode="auto">
          <a:xfrm>
            <a:off x="1285586" y="2546108"/>
            <a:ext cx="4125872" cy="2954472"/>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your perceived </a:t>
            </a:r>
            <a:r>
              <a:rPr kumimoji="0" lang="en-US" sz="2400" b="1" i="0" u="none" strike="noStrike" kern="0" cap="none" spc="0" normalizeH="0" baseline="0" noProof="0" dirty="0">
                <a:ln>
                  <a:noFill/>
                </a:ln>
                <a:solidFill>
                  <a:srgbClr val="C00000"/>
                </a:solidFill>
                <a:effectLst/>
                <a:uLnTx/>
                <a:uFillTx/>
                <a:latin typeface="Arial"/>
                <a:ea typeface="+mn-ea"/>
                <a:cs typeface="+mn-cs"/>
              </a:rPr>
              <a:t>ability</a:t>
            </a:r>
            <a:r>
              <a:rPr kumimoji="0" lang="en-US" sz="2400" b="1" i="0" u="none" strike="noStrike" kern="0" cap="none" spc="0" normalizeH="0" baseline="0" noProof="0" dirty="0">
                <a:ln>
                  <a:noFill/>
                </a:ln>
                <a:solidFill>
                  <a:srgbClr val="000000"/>
                </a:solidFill>
                <a:effectLst/>
                <a:uLnTx/>
                <a:uFillTx/>
                <a:latin typeface="Arial"/>
                <a:ea typeface="+mn-ea"/>
                <a:cs typeface="+mn-cs"/>
              </a:rPr>
              <a:t> to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C00000"/>
                </a:solidFill>
                <a:effectLst/>
                <a:uLnTx/>
                <a:uFillTx/>
                <a:latin typeface="Arial"/>
                <a:ea typeface="+mn-ea"/>
                <a:cs typeface="+mn-cs"/>
              </a:rPr>
              <a:t>Perform</a:t>
            </a:r>
            <a:r>
              <a:rPr kumimoji="0" lang="en-US" sz="2400" b="1" i="0" u="none" strike="noStrike" kern="0" cap="none" spc="0" normalizeH="0" baseline="0" noProof="0" dirty="0">
                <a:ln>
                  <a:noFill/>
                </a:ln>
                <a:solidFill>
                  <a:srgbClr val="000000"/>
                </a:solidFill>
                <a:effectLst/>
                <a:uLnTx/>
                <a:uFillTx/>
                <a:latin typeface="Arial"/>
                <a:ea typeface="+mn-ea"/>
                <a:cs typeface="+mn-cs"/>
              </a:rPr>
              <a:t> the job is an </a:t>
            </a:r>
            <a:endParaRPr kumimoji="0" lang="ar-EG" sz="24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essential part of your </a:t>
            </a:r>
            <a:endParaRPr kumimoji="0" lang="ar-EG" sz="2400" b="1" i="0" u="none" strike="noStrike" kern="0" cap="none" spc="0" normalizeH="0" baseline="0" noProof="0" dirty="0">
              <a:ln>
                <a:noFill/>
              </a:ln>
              <a:solidFill>
                <a:srgbClr val="000000"/>
              </a:solidFill>
              <a:effectLst/>
              <a:uLnTx/>
              <a:uFillTx/>
              <a:latin typeface="Arial"/>
              <a:ea typeface="+mn-ea"/>
              <a:cs typeface="+mn-cs"/>
            </a:endParaRP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potential quality as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a new hire</a:t>
            </a:r>
          </a:p>
        </p:txBody>
      </p:sp>
      <p:sp>
        <p:nvSpPr>
          <p:cNvPr id="3" name="Title 1">
            <a:extLst>
              <a:ext uri="{FF2B5EF4-FFF2-40B4-BE49-F238E27FC236}">
                <a16:creationId xmlns:a16="http://schemas.microsoft.com/office/drawing/2014/main" id="{C01233A8-1797-5FA1-E84E-105734DE9395}"/>
              </a:ext>
            </a:extLst>
          </p:cNvPr>
          <p:cNvSpPr txBox="1">
            <a:spLocks/>
          </p:cNvSpPr>
          <p:nvPr/>
        </p:nvSpPr>
        <p:spPr bwMode="auto">
          <a:xfrm>
            <a:off x="7633849" y="667127"/>
            <a:ext cx="4202551" cy="520992"/>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lvl="0">
              <a:defRPr/>
            </a:pPr>
            <a:r>
              <a:rPr lang="ar-EG" sz="1800" kern="0">
                <a:solidFill>
                  <a:srgbClr val="FFFFFF"/>
                </a:solidFill>
                <a:latin typeface="Tahoma"/>
              </a:rPr>
              <a:t>منظور صاحب العمل</a:t>
            </a:r>
            <a:endParaRPr kumimoji="0" lang="en-US" sz="1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
        <p:nvSpPr>
          <p:cNvPr id="4" name="Rounded Rectangle 5">
            <a:extLst>
              <a:ext uri="{FF2B5EF4-FFF2-40B4-BE49-F238E27FC236}">
                <a16:creationId xmlns:a16="http://schemas.microsoft.com/office/drawing/2014/main" id="{85CA86DB-355A-60CB-9708-73813EC4DE54}"/>
              </a:ext>
            </a:extLst>
          </p:cNvPr>
          <p:cNvSpPr/>
          <p:nvPr/>
        </p:nvSpPr>
        <p:spPr bwMode="auto">
          <a:xfrm>
            <a:off x="5992489" y="1357420"/>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lvl="0" algn="ctr" fontAlgn="base">
              <a:spcBef>
                <a:spcPct val="0"/>
              </a:spcBef>
              <a:spcAft>
                <a:spcPct val="0"/>
              </a:spcAft>
              <a:defRPr/>
            </a:pPr>
            <a:r>
              <a:rPr lang="ar-EG" sz="4400" b="1" kern="0">
                <a:solidFill>
                  <a:srgbClr val="000000"/>
                </a:solidFill>
                <a:latin typeface="Arial"/>
              </a:rPr>
              <a:t>اداء</a:t>
            </a:r>
            <a:endParaRPr kumimoji="0" lang="en-US" sz="4400" b="1" i="0" u="none" strike="noStrike" kern="0" cap="none" spc="0" normalizeH="0" baseline="0" noProof="0" dirty="0">
              <a:ln>
                <a:noFill/>
              </a:ln>
              <a:solidFill>
                <a:srgbClr val="000000"/>
              </a:solidFill>
              <a:effectLst/>
              <a:uLnTx/>
              <a:uFillTx/>
              <a:latin typeface="Arial"/>
              <a:ea typeface="+mn-ea"/>
              <a:cs typeface="+mn-cs"/>
            </a:endParaRPr>
          </a:p>
        </p:txBody>
      </p:sp>
      <p:sp>
        <p:nvSpPr>
          <p:cNvPr id="5" name="Rounded Rectangle 6">
            <a:extLst>
              <a:ext uri="{FF2B5EF4-FFF2-40B4-BE49-F238E27FC236}">
                <a16:creationId xmlns:a16="http://schemas.microsoft.com/office/drawing/2014/main" id="{48FB993C-F0A9-7B97-7D25-D2014EE78270}"/>
              </a:ext>
            </a:extLst>
          </p:cNvPr>
          <p:cNvSpPr/>
          <p:nvPr/>
        </p:nvSpPr>
        <p:spPr bwMode="auto">
          <a:xfrm>
            <a:off x="5992489" y="2546108"/>
            <a:ext cx="4125872" cy="2954472"/>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lvl="0" algn="ctr" fontAlgn="base">
              <a:spcBef>
                <a:spcPct val="0"/>
              </a:spcBef>
              <a:spcAft>
                <a:spcPct val="0"/>
              </a:spcAft>
              <a:defRPr/>
            </a:pPr>
            <a:r>
              <a:rPr lang="ar-EG" sz="2400" b="1" kern="0">
                <a:solidFill>
                  <a:srgbClr val="000000"/>
                </a:solidFill>
                <a:latin typeface="Arial"/>
              </a:rPr>
              <a:t>قدرتك المتصورة على 
أداء الوظيفة ضروري 
جزء من جودتك المحتملة 
موظف جديد</a:t>
            </a:r>
            <a:endParaRPr kumimoji="0" lang="en-US" sz="2400" b="1" i="0" u="none" strike="noStrike" kern="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29657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9</a:t>
            </a:r>
          </a:p>
        </p:txBody>
      </p:sp>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2655449" y="684352"/>
            <a:ext cx="4488301" cy="448919"/>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12" name="Rounded Rectangle 6">
            <a:extLst>
              <a:ext uri="{FF2B5EF4-FFF2-40B4-BE49-F238E27FC236}">
                <a16:creationId xmlns:a16="http://schemas.microsoft.com/office/drawing/2014/main" id="{BB363BA4-6294-5914-6E98-FEDF5D491EEE}"/>
              </a:ext>
            </a:extLst>
          </p:cNvPr>
          <p:cNvSpPr/>
          <p:nvPr/>
        </p:nvSpPr>
        <p:spPr bwMode="auto">
          <a:xfrm>
            <a:off x="1413522" y="1394075"/>
            <a:ext cx="4980720" cy="448920"/>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Arial"/>
                <a:ea typeface="+mn-ea"/>
                <a:cs typeface="+mn-cs"/>
              </a:rPr>
              <a:t>Reliability and motivation</a:t>
            </a:r>
          </a:p>
        </p:txBody>
      </p:sp>
      <p:sp>
        <p:nvSpPr>
          <p:cNvPr id="15" name="Rounded Rectangle 7">
            <a:extLst>
              <a:ext uri="{FF2B5EF4-FFF2-40B4-BE49-F238E27FC236}">
                <a16:creationId xmlns:a16="http://schemas.microsoft.com/office/drawing/2014/main" id="{FFAF4549-6C3D-F850-BCA5-9294E6559B06}"/>
              </a:ext>
            </a:extLst>
          </p:cNvPr>
          <p:cNvSpPr/>
          <p:nvPr/>
        </p:nvSpPr>
        <p:spPr bwMode="auto">
          <a:xfrm>
            <a:off x="1843738" y="2399829"/>
            <a:ext cx="3582648" cy="261517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fontAlgn="base">
              <a:spcBef>
                <a:spcPct val="0"/>
              </a:spcBef>
              <a:spcAft>
                <a:spcPct val="0"/>
              </a:spcAft>
              <a:defRPr/>
            </a:pPr>
            <a:r>
              <a:rPr lang="en-US" sz="2400" b="1" kern="0" dirty="0">
                <a:solidFill>
                  <a:srgbClr val="000000"/>
                </a:solidFill>
                <a:latin typeface="Arial"/>
              </a:rPr>
              <a:t>Hiring managers </a:t>
            </a:r>
            <a:endParaRPr lang="ar-EG" sz="2400" b="1" kern="0" dirty="0">
              <a:solidFill>
                <a:srgbClr val="000000"/>
              </a:solidFill>
              <a:latin typeface="Arial"/>
            </a:endParaRPr>
          </a:p>
          <a:p>
            <a:pPr fontAlgn="base">
              <a:spcBef>
                <a:spcPct val="0"/>
              </a:spcBef>
              <a:spcAft>
                <a:spcPct val="0"/>
              </a:spcAft>
              <a:defRPr/>
            </a:pPr>
            <a:r>
              <a:rPr lang="en-US" sz="2400" b="1" kern="0" dirty="0">
                <a:solidFill>
                  <a:srgbClr val="000000"/>
                </a:solidFill>
                <a:latin typeface="Arial"/>
              </a:rPr>
              <a:t>consider more </a:t>
            </a:r>
          </a:p>
          <a:p>
            <a:pPr fontAlgn="base">
              <a:spcBef>
                <a:spcPct val="0"/>
              </a:spcBef>
              <a:spcAft>
                <a:spcPct val="0"/>
              </a:spcAft>
              <a:defRPr/>
            </a:pPr>
            <a:r>
              <a:rPr lang="en-US" sz="2400" b="1" kern="0" dirty="0">
                <a:solidFill>
                  <a:srgbClr val="000000"/>
                </a:solidFill>
                <a:latin typeface="Arial"/>
              </a:rPr>
              <a:t>than just your ability to </a:t>
            </a:r>
          </a:p>
          <a:p>
            <a:pPr fontAlgn="base">
              <a:spcBef>
                <a:spcPct val="0"/>
              </a:spcBef>
              <a:spcAft>
                <a:spcPct val="0"/>
              </a:spcAft>
              <a:defRPr/>
            </a:pPr>
            <a:r>
              <a:rPr lang="en-US" sz="2400" b="1" kern="0" dirty="0">
                <a:solidFill>
                  <a:srgbClr val="000000"/>
                </a:solidFill>
                <a:latin typeface="Arial"/>
              </a:rPr>
              <a:t>handle the job. </a:t>
            </a:r>
            <a:endParaRPr lang="ar-EG" sz="2400" b="1" kern="0" dirty="0">
              <a:solidFill>
                <a:srgbClr val="000000"/>
              </a:solidFill>
              <a:latin typeface="Arial"/>
            </a:endParaRPr>
          </a:p>
          <a:p>
            <a:pPr fontAlgn="base">
              <a:spcBef>
                <a:spcPct val="0"/>
              </a:spcBef>
              <a:spcAft>
                <a:spcPct val="0"/>
              </a:spcAft>
              <a:defRPr/>
            </a:pPr>
            <a:r>
              <a:rPr lang="en-US" sz="2400" b="1" kern="0" dirty="0">
                <a:solidFill>
                  <a:srgbClr val="000000"/>
                </a:solidFill>
                <a:latin typeface="Arial"/>
              </a:rPr>
              <a:t>They want to know </a:t>
            </a:r>
          </a:p>
          <a:p>
            <a:pPr fontAlgn="base">
              <a:spcBef>
                <a:spcPct val="0"/>
              </a:spcBef>
              <a:spcAft>
                <a:spcPct val="0"/>
              </a:spcAft>
              <a:defRPr/>
            </a:pPr>
            <a:r>
              <a:rPr lang="en-US" sz="2400" b="1" kern="0" dirty="0">
                <a:solidFill>
                  <a:srgbClr val="000000"/>
                </a:solidFill>
                <a:latin typeface="Arial"/>
              </a:rPr>
              <a:t>if you’ll be reliable </a:t>
            </a:r>
            <a:endParaRPr lang="ar-EG" sz="2400" b="1" kern="0" dirty="0">
              <a:solidFill>
                <a:srgbClr val="000000"/>
              </a:solidFill>
              <a:latin typeface="Arial"/>
            </a:endParaRPr>
          </a:p>
          <a:p>
            <a:pPr fontAlgn="base">
              <a:spcBef>
                <a:spcPct val="0"/>
              </a:spcBef>
              <a:spcAft>
                <a:spcPct val="0"/>
              </a:spcAft>
              <a:defRPr/>
            </a:pPr>
            <a:r>
              <a:rPr lang="en-US" sz="2400" b="1" kern="0" dirty="0">
                <a:solidFill>
                  <a:srgbClr val="000000"/>
                </a:solidFill>
                <a:latin typeface="Arial"/>
              </a:rPr>
              <a:t>and motivated</a:t>
            </a:r>
          </a:p>
        </p:txBody>
      </p:sp>
      <p:sp>
        <p:nvSpPr>
          <p:cNvPr id="2" name="Rounded Rectangle 6">
            <a:extLst>
              <a:ext uri="{FF2B5EF4-FFF2-40B4-BE49-F238E27FC236}">
                <a16:creationId xmlns:a16="http://schemas.microsoft.com/office/drawing/2014/main" id="{BD5D1947-F211-9D88-924B-ECFA2A685B06}"/>
              </a:ext>
            </a:extLst>
          </p:cNvPr>
          <p:cNvSpPr/>
          <p:nvPr/>
        </p:nvSpPr>
        <p:spPr bwMode="auto">
          <a:xfrm>
            <a:off x="6714422" y="1394075"/>
            <a:ext cx="3523860" cy="448919"/>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lvl="0" algn="ctr" fontAlgn="base">
              <a:spcBef>
                <a:spcPct val="0"/>
              </a:spcBef>
              <a:spcAft>
                <a:spcPct val="0"/>
              </a:spcAft>
              <a:defRPr/>
            </a:pPr>
            <a:r>
              <a:rPr lang="ar-EG" sz="2800" b="1" kern="0">
                <a:solidFill>
                  <a:srgbClr val="000000"/>
                </a:solidFill>
                <a:latin typeface="Arial"/>
              </a:rPr>
              <a:t>الموثوقية والتحفيز</a:t>
            </a:r>
            <a:endParaRPr kumimoji="0" lang="en-US" sz="2800" b="1" i="0" u="none" strike="noStrike" kern="0" cap="none" spc="0" normalizeH="0" baseline="0" noProof="0" dirty="0">
              <a:ln>
                <a:noFill/>
              </a:ln>
              <a:solidFill>
                <a:srgbClr val="000000"/>
              </a:solidFill>
              <a:effectLst/>
              <a:uLnTx/>
              <a:uFillTx/>
              <a:latin typeface="Arial"/>
              <a:ea typeface="+mn-ea"/>
              <a:cs typeface="+mn-cs"/>
            </a:endParaRPr>
          </a:p>
        </p:txBody>
      </p:sp>
      <p:sp>
        <p:nvSpPr>
          <p:cNvPr id="3" name="Rounded Rectangle 7">
            <a:extLst>
              <a:ext uri="{FF2B5EF4-FFF2-40B4-BE49-F238E27FC236}">
                <a16:creationId xmlns:a16="http://schemas.microsoft.com/office/drawing/2014/main" id="{1ABBBDDB-450E-57FD-CD74-71F2209E1F7D}"/>
              </a:ext>
            </a:extLst>
          </p:cNvPr>
          <p:cNvSpPr/>
          <p:nvPr/>
        </p:nvSpPr>
        <p:spPr bwMode="auto">
          <a:xfrm>
            <a:off x="6096000" y="2413415"/>
            <a:ext cx="4252262" cy="2795059"/>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algn="ctr" fontAlgn="base">
              <a:spcBef>
                <a:spcPct val="0"/>
              </a:spcBef>
              <a:spcAft>
                <a:spcPct val="0"/>
              </a:spcAft>
              <a:defRPr/>
            </a:pPr>
            <a:r>
              <a:rPr lang="ar-EG" sz="2400" b="1" kern="0">
                <a:solidFill>
                  <a:srgbClr val="000000"/>
                </a:solidFill>
                <a:latin typeface="Arial"/>
              </a:rPr>
              <a:t>يفكر مديرو التوظيف في المزيد 
من مجرد قدرتك على 
التعامل مع المهمة. 
يريدون أن يعرفوا 
إذا كنت ستكون موثوقا ومتحمسا</a:t>
            </a:r>
            <a:endParaRPr lang="en-US" sz="2400" b="1" kern="0" dirty="0">
              <a:solidFill>
                <a:srgbClr val="000000"/>
              </a:solidFill>
              <a:latin typeface="Arial"/>
            </a:endParaRPr>
          </a:p>
        </p:txBody>
      </p:sp>
    </p:spTree>
    <p:extLst>
      <p:ext uri="{BB962C8B-B14F-4D97-AF65-F5344CB8AC3E}">
        <p14:creationId xmlns:p14="http://schemas.microsoft.com/office/powerpoint/2010/main" val="3456384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490621" y="685343"/>
            <a:ext cx="8407228" cy="1200329"/>
          </a:xfrm>
          <a:prstGeom prst="rect">
            <a:avLst/>
          </a:prstGeom>
          <a:noFill/>
        </p:spPr>
        <p:txBody>
          <a:bodyPr wrap="square" rtlCol="0">
            <a:spAutoFit/>
          </a:bodyPr>
          <a:lstStyle/>
          <a:p>
            <a:pPr algn="ct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Internet Research</a:t>
            </a:r>
            <a:endParaRPr kumimoji="0" lang="ar-EG" sz="36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endParaRPr>
          </a:p>
          <a:p>
            <a:pPr algn="ctr"/>
            <a:r>
              <a:rPr lang="ar-EG" sz="3600" b="1" dirty="0"/>
              <a:t>أبحاث الإنترنت</a:t>
            </a:r>
            <a:endParaRPr lang="en-GB" sz="1050" b="1" dirty="0"/>
          </a:p>
        </p:txBody>
      </p:sp>
      <p:grpSp>
        <p:nvGrpSpPr>
          <p:cNvPr id="13" name="Group 12">
            <a:extLst>
              <a:ext uri="{FF2B5EF4-FFF2-40B4-BE49-F238E27FC236}">
                <a16:creationId xmlns:a16="http://schemas.microsoft.com/office/drawing/2014/main" id="{804E9B91-9EF7-A939-5C3C-04362438CA1D}"/>
              </a:ext>
            </a:extLst>
          </p:cNvPr>
          <p:cNvGrpSpPr/>
          <p:nvPr/>
        </p:nvGrpSpPr>
        <p:grpSpPr>
          <a:xfrm>
            <a:off x="2590715" y="1750883"/>
            <a:ext cx="7496095" cy="5206774"/>
            <a:chOff x="283605" y="1641435"/>
            <a:chExt cx="8619373" cy="6880191"/>
          </a:xfrm>
        </p:grpSpPr>
        <p:pic>
          <p:nvPicPr>
            <p:cNvPr id="14" name="Picture 13" descr="shutterstock_50224102.jpg">
              <a:extLst>
                <a:ext uri="{FF2B5EF4-FFF2-40B4-BE49-F238E27FC236}">
                  <a16:creationId xmlns:a16="http://schemas.microsoft.com/office/drawing/2014/main" id="{18FE7EC3-366D-0E7C-7187-B16B3BB09241}"/>
                </a:ext>
              </a:extLst>
            </p:cNvPr>
            <p:cNvPicPr>
              <a:picLocks noChangeAspect="1"/>
            </p:cNvPicPr>
            <p:nvPr/>
          </p:nvPicPr>
          <p:blipFill>
            <a:blip r:embed="rId3" cstate="print"/>
            <a:srcRect/>
            <a:stretch>
              <a:fillRect/>
            </a:stretch>
          </p:blipFill>
          <p:spPr>
            <a:xfrm>
              <a:off x="417581" y="1641435"/>
              <a:ext cx="8042210" cy="4114800"/>
            </a:xfrm>
            <a:prstGeom prst="rect">
              <a:avLst/>
            </a:prstGeom>
          </p:spPr>
        </p:pic>
        <p:sp>
          <p:nvSpPr>
            <p:cNvPr id="16" name="TextBox 15">
              <a:extLst>
                <a:ext uri="{FF2B5EF4-FFF2-40B4-BE49-F238E27FC236}">
                  <a16:creationId xmlns:a16="http://schemas.microsoft.com/office/drawing/2014/main" id="{C66BC5B2-8B34-A755-BC89-4FE8B0DD661C}"/>
                </a:ext>
              </a:extLst>
            </p:cNvPr>
            <p:cNvSpPr txBox="1"/>
            <p:nvPr/>
          </p:nvSpPr>
          <p:spPr>
            <a:xfrm>
              <a:off x="283605" y="5105400"/>
              <a:ext cx="4016724" cy="3416226"/>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fontAlgn="base">
                <a:spcBef>
                  <a:spcPct val="0"/>
                </a:spcBef>
                <a:spcAft>
                  <a:spcPct val="0"/>
                </a:spcAft>
              </a:pPr>
              <a:r>
                <a:rPr lang="en-US" sz="5400" b="1" dirty="0">
                  <a:ln w="12700">
                    <a:solidFill>
                      <a:srgbClr val="000000"/>
                    </a:solidFill>
                  </a:ln>
                  <a:solidFill>
                    <a:srgbClr val="FFFFFF"/>
                  </a:solidFill>
                  <a:effectLst>
                    <a:outerShdw blurRad="50800" dist="101600" dir="8100000" algn="tr" rotWithShape="0">
                      <a:srgbClr val="000000"/>
                    </a:outerShdw>
                  </a:effectLst>
                  <a:latin typeface="Arial"/>
                </a:rPr>
                <a:t>Industries</a:t>
              </a:r>
              <a:endParaRPr lang="ar-EG" sz="5400" b="1" dirty="0">
                <a:ln w="12700">
                  <a:solidFill>
                    <a:srgbClr val="000000"/>
                  </a:solidFill>
                </a:ln>
                <a:solidFill>
                  <a:srgbClr val="FFFFFF"/>
                </a:solidFill>
                <a:effectLst>
                  <a:outerShdw blurRad="50800" dist="101600" dir="8100000" algn="tr" rotWithShape="0">
                    <a:srgbClr val="000000"/>
                  </a:outerShdw>
                </a:effectLst>
                <a:latin typeface="Arial"/>
              </a:endParaRPr>
            </a:p>
            <a:p>
              <a:pPr algn="ctr" fontAlgn="base">
                <a:spcBef>
                  <a:spcPct val="0"/>
                </a:spcBef>
                <a:spcAft>
                  <a:spcPct val="0"/>
                </a:spcAft>
              </a:pPr>
              <a:r>
                <a:rPr lang="ar-EG" sz="5400" b="1" dirty="0">
                  <a:ln w="12700">
                    <a:solidFill>
                      <a:srgbClr val="000000"/>
                    </a:solidFill>
                  </a:ln>
                  <a:solidFill>
                    <a:srgbClr val="FFFFFF"/>
                  </a:solidFill>
                  <a:effectLst>
                    <a:outerShdw blurRad="50800" dist="101600" dir="8100000" algn="tr" rotWithShape="0">
                      <a:srgbClr val="000000"/>
                    </a:outerShdw>
                  </a:effectLst>
                  <a:latin typeface="Arial"/>
                </a:rPr>
                <a:t>الصناعات</a:t>
              </a:r>
            </a:p>
            <a:p>
              <a:pPr algn="ctr" fontAlgn="base">
                <a:spcBef>
                  <a:spcPct val="0"/>
                </a:spcBef>
                <a:spcAft>
                  <a:spcPct val="0"/>
                </a:spcAft>
              </a:pPr>
              <a:endParaRPr lang="en-US" sz="5400" b="1" dirty="0">
                <a:ln w="12700">
                  <a:solidFill>
                    <a:srgbClr val="000000"/>
                  </a:solidFill>
                </a:ln>
                <a:solidFill>
                  <a:srgbClr val="FFFFFF"/>
                </a:solidFill>
                <a:effectLst>
                  <a:outerShdw blurRad="50800" dist="101600" dir="8100000" algn="tr" rotWithShape="0">
                    <a:srgbClr val="000000"/>
                  </a:outerShdw>
                </a:effectLst>
                <a:latin typeface="Arial"/>
              </a:endParaRPr>
            </a:p>
          </p:txBody>
        </p:sp>
        <p:sp>
          <p:nvSpPr>
            <p:cNvPr id="17" name="TextBox 16">
              <a:extLst>
                <a:ext uri="{FF2B5EF4-FFF2-40B4-BE49-F238E27FC236}">
                  <a16:creationId xmlns:a16="http://schemas.microsoft.com/office/drawing/2014/main" id="{704FBBD7-A534-D6F6-6A5A-9DF0D04212B1}"/>
                </a:ext>
              </a:extLst>
            </p:cNvPr>
            <p:cNvSpPr txBox="1"/>
            <p:nvPr/>
          </p:nvSpPr>
          <p:spPr>
            <a:xfrm>
              <a:off x="4399646" y="5105400"/>
              <a:ext cx="4503332" cy="2318153"/>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fontAlgn="base">
                <a:spcBef>
                  <a:spcPct val="0"/>
                </a:spcBef>
                <a:spcAft>
                  <a:spcPct val="0"/>
                </a:spcAft>
              </a:pPr>
              <a:r>
                <a:rPr lang="en-US" sz="5400" b="1" dirty="0">
                  <a:ln w="12700">
                    <a:solidFill>
                      <a:srgbClr val="000000"/>
                    </a:solidFill>
                  </a:ln>
                  <a:solidFill>
                    <a:srgbClr val="FFFFFF"/>
                  </a:solidFill>
                  <a:effectLst>
                    <a:outerShdw blurRad="50800" dist="101600" dir="8100000" algn="tr" rotWithShape="0">
                      <a:srgbClr val="000000"/>
                    </a:outerShdw>
                  </a:effectLst>
                  <a:latin typeface="Arial"/>
                </a:rPr>
                <a:t>Companies</a:t>
              </a:r>
              <a:endParaRPr lang="ar-EG" sz="5400" b="1" dirty="0">
                <a:ln w="12700">
                  <a:solidFill>
                    <a:srgbClr val="000000"/>
                  </a:solidFill>
                </a:ln>
                <a:solidFill>
                  <a:srgbClr val="FFFFFF"/>
                </a:solidFill>
                <a:effectLst>
                  <a:outerShdw blurRad="50800" dist="101600" dir="8100000" algn="tr" rotWithShape="0">
                    <a:srgbClr val="000000"/>
                  </a:outerShdw>
                </a:effectLst>
                <a:latin typeface="Arial"/>
              </a:endParaRPr>
            </a:p>
            <a:p>
              <a:pPr algn="ctr" fontAlgn="base">
                <a:spcBef>
                  <a:spcPct val="0"/>
                </a:spcBef>
                <a:spcAft>
                  <a:spcPct val="0"/>
                </a:spcAft>
              </a:pPr>
              <a:r>
                <a:rPr lang="ar-EG" sz="5400" b="1" dirty="0">
                  <a:ln w="12700">
                    <a:solidFill>
                      <a:srgbClr val="000000"/>
                    </a:solidFill>
                  </a:ln>
                  <a:solidFill>
                    <a:srgbClr val="FFFFFF"/>
                  </a:solidFill>
                  <a:effectLst>
                    <a:outerShdw blurRad="50800" dist="101600" dir="8100000" algn="tr" rotWithShape="0">
                      <a:srgbClr val="000000"/>
                    </a:outerShdw>
                  </a:effectLst>
                  <a:latin typeface="Arial"/>
                </a:rPr>
                <a:t>الشركات</a:t>
              </a:r>
              <a:endParaRPr lang="en-US" sz="5400" b="1" dirty="0">
                <a:ln w="12700">
                  <a:solidFill>
                    <a:srgbClr val="000000"/>
                  </a:solidFill>
                </a:ln>
                <a:solidFill>
                  <a:srgbClr val="FFFFFF"/>
                </a:solidFill>
                <a:effectLst>
                  <a:outerShdw blurRad="50800" dist="101600" dir="8100000" algn="tr" rotWithShape="0">
                    <a:srgbClr val="000000"/>
                  </a:outerShdw>
                </a:effectLst>
                <a:latin typeface="Arial"/>
              </a:endParaRPr>
            </a:p>
          </p:txBody>
        </p:sp>
      </p:grpSp>
    </p:spTree>
    <p:extLst>
      <p:ext uri="{BB962C8B-B14F-4D97-AF65-F5344CB8AC3E}">
        <p14:creationId xmlns:p14="http://schemas.microsoft.com/office/powerpoint/2010/main" val="2712787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3853884" y="685726"/>
            <a:ext cx="4181406"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Internet Research</a:t>
            </a:r>
            <a:endParaRPr kumimoji="0" lang="en-GB" sz="800" b="0" i="0" u="none" strike="noStrike" kern="1200" cap="none" spc="0" normalizeH="0" baseline="0" noProof="0" dirty="0">
              <a:ln>
                <a:noFill/>
              </a:ln>
              <a:effectLst/>
              <a:uLnTx/>
              <a:uFillTx/>
              <a:latin typeface="Calibri"/>
              <a:ea typeface="+mn-ea"/>
              <a:cs typeface="+mn-cs"/>
            </a:endParaRPr>
          </a:p>
        </p:txBody>
      </p:sp>
      <p:grpSp>
        <p:nvGrpSpPr>
          <p:cNvPr id="13" name="Group 12">
            <a:extLst>
              <a:ext uri="{FF2B5EF4-FFF2-40B4-BE49-F238E27FC236}">
                <a16:creationId xmlns:a16="http://schemas.microsoft.com/office/drawing/2014/main" id="{804E9B91-9EF7-A939-5C3C-04362438CA1D}"/>
              </a:ext>
            </a:extLst>
          </p:cNvPr>
          <p:cNvGrpSpPr/>
          <p:nvPr/>
        </p:nvGrpSpPr>
        <p:grpSpPr>
          <a:xfrm>
            <a:off x="786359" y="1265847"/>
            <a:ext cx="6135050" cy="1542632"/>
            <a:chOff x="-1966858" y="1251616"/>
            <a:chExt cx="5026499" cy="1630214"/>
          </a:xfrm>
        </p:grpSpPr>
        <p:sp>
          <p:nvSpPr>
            <p:cNvPr id="16" name="TextBox 15">
              <a:extLst>
                <a:ext uri="{FF2B5EF4-FFF2-40B4-BE49-F238E27FC236}">
                  <a16:creationId xmlns:a16="http://schemas.microsoft.com/office/drawing/2014/main" id="{C66BC5B2-8B34-A755-BC89-4FE8B0DD661C}"/>
                </a:ext>
              </a:extLst>
            </p:cNvPr>
            <p:cNvSpPr txBox="1"/>
            <p:nvPr/>
          </p:nvSpPr>
          <p:spPr>
            <a:xfrm>
              <a:off x="1886591" y="2133754"/>
              <a:ext cx="190436" cy="748076"/>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40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endParaRPr>
            </a:p>
          </p:txBody>
        </p:sp>
        <p:sp>
          <p:nvSpPr>
            <p:cNvPr id="17" name="TextBox 16">
              <a:extLst>
                <a:ext uri="{FF2B5EF4-FFF2-40B4-BE49-F238E27FC236}">
                  <a16:creationId xmlns:a16="http://schemas.microsoft.com/office/drawing/2014/main" id="{704FBBD7-A534-D6F6-6A5A-9DF0D04212B1}"/>
                </a:ext>
              </a:extLst>
            </p:cNvPr>
            <p:cNvSpPr txBox="1"/>
            <p:nvPr/>
          </p:nvSpPr>
          <p:spPr>
            <a:xfrm>
              <a:off x="-1966860" y="1251616"/>
              <a:ext cx="5026503" cy="1463628"/>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571500" marR="0" lvl="0" indent="-571500" algn="ctr"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Don’t limit your research to easily available sources</a:t>
              </a:r>
            </a:p>
          </p:txBody>
        </p:sp>
      </p:grpSp>
      <p:sp>
        <p:nvSpPr>
          <p:cNvPr id="18" name="TextBox 17">
            <a:extLst>
              <a:ext uri="{FF2B5EF4-FFF2-40B4-BE49-F238E27FC236}">
                <a16:creationId xmlns:a16="http://schemas.microsoft.com/office/drawing/2014/main" id="{DD3D34D6-65F5-61CC-1290-9B99307D03C3}"/>
              </a:ext>
            </a:extLst>
          </p:cNvPr>
          <p:cNvSpPr txBox="1"/>
          <p:nvPr/>
        </p:nvSpPr>
        <p:spPr>
          <a:xfrm>
            <a:off x="1327837" y="2508548"/>
            <a:ext cx="5096612" cy="2677656"/>
          </a:xfrm>
          <a:prstGeom prst="rect">
            <a:avLst/>
          </a:prstGeom>
          <a:noFill/>
        </p:spPr>
        <p:txBody>
          <a:bodyPr wrap="square">
            <a:spAutoFit/>
          </a:bodyPr>
          <a:lstStyle/>
          <a:p>
            <a:r>
              <a:rPr lang="en-US" sz="2800" b="1" dirty="0">
                <a:ln w="12700">
                  <a:solidFill>
                    <a:srgbClr val="000000"/>
                  </a:solidFill>
                </a:ln>
                <a:solidFill>
                  <a:srgbClr val="FFFFFF"/>
                </a:solidFill>
                <a:effectLst>
                  <a:outerShdw blurRad="50800" dist="101600" dir="8100000" algn="tr" rotWithShape="0">
                    <a:srgbClr val="000000"/>
                  </a:outerShdw>
                </a:effectLst>
                <a:latin typeface="Arial"/>
              </a:rPr>
              <a:t>Companies are likely to be impressed by creative research, such as interviewing their customers to learn more about how the firm does business</a:t>
            </a:r>
            <a:endParaRPr lang="en-GB" sz="2800" b="1" dirty="0">
              <a:ln w="12700">
                <a:solidFill>
                  <a:srgbClr val="000000"/>
                </a:solidFill>
              </a:ln>
              <a:solidFill>
                <a:srgbClr val="FFFFFF"/>
              </a:solidFill>
              <a:effectLst>
                <a:outerShdw blurRad="50800" dist="101600" dir="8100000" algn="tr" rotWithShape="0">
                  <a:srgbClr val="000000"/>
                </a:outerShdw>
              </a:effectLst>
              <a:latin typeface="Arial"/>
            </a:endParaRPr>
          </a:p>
        </p:txBody>
      </p:sp>
      <p:grpSp>
        <p:nvGrpSpPr>
          <p:cNvPr id="3" name="Group 2">
            <a:extLst>
              <a:ext uri="{FF2B5EF4-FFF2-40B4-BE49-F238E27FC236}">
                <a16:creationId xmlns:a16="http://schemas.microsoft.com/office/drawing/2014/main" id="{CD57A1DF-E79E-30BB-A56E-B5184A2C529C}"/>
              </a:ext>
            </a:extLst>
          </p:cNvPr>
          <p:cNvGrpSpPr/>
          <p:nvPr/>
        </p:nvGrpSpPr>
        <p:grpSpPr>
          <a:xfrm>
            <a:off x="6096000" y="1554441"/>
            <a:ext cx="4703291" cy="1308050"/>
            <a:chOff x="-1512070" y="1499516"/>
            <a:chExt cx="3853451" cy="1382314"/>
          </a:xfrm>
        </p:grpSpPr>
        <p:sp>
          <p:nvSpPr>
            <p:cNvPr id="4" name="TextBox 3">
              <a:extLst>
                <a:ext uri="{FF2B5EF4-FFF2-40B4-BE49-F238E27FC236}">
                  <a16:creationId xmlns:a16="http://schemas.microsoft.com/office/drawing/2014/main" id="{D676CB78-2EAE-2D7F-2E79-5EB9B2ABF8C7}"/>
                </a:ext>
              </a:extLst>
            </p:cNvPr>
            <p:cNvSpPr txBox="1"/>
            <p:nvPr/>
          </p:nvSpPr>
          <p:spPr>
            <a:xfrm>
              <a:off x="1886591" y="2133754"/>
              <a:ext cx="190436" cy="748076"/>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40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endParaRPr>
            </a:p>
          </p:txBody>
        </p:sp>
        <p:sp>
          <p:nvSpPr>
            <p:cNvPr id="5" name="TextBox 4">
              <a:extLst>
                <a:ext uri="{FF2B5EF4-FFF2-40B4-BE49-F238E27FC236}">
                  <a16:creationId xmlns:a16="http://schemas.microsoft.com/office/drawing/2014/main" id="{90956E94-7386-9490-7E7F-78101659D730}"/>
                </a:ext>
              </a:extLst>
            </p:cNvPr>
            <p:cNvSpPr txBox="1"/>
            <p:nvPr/>
          </p:nvSpPr>
          <p:spPr>
            <a:xfrm>
              <a:off x="-1512070" y="1499516"/>
              <a:ext cx="3853451" cy="1008276"/>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571500" lvl="0" indent="-571500" algn="ctr" rtl="1" fontAlgn="base">
                <a:spcBef>
                  <a:spcPct val="0"/>
                </a:spcBef>
                <a:spcAft>
                  <a:spcPct val="0"/>
                </a:spcAft>
                <a:buFont typeface="Wingdings" panose="05000000000000000000" pitchFamily="2" charset="2"/>
                <a:buChar char="q"/>
                <a:defRPr/>
              </a:pPr>
              <a:r>
                <a:rPr lang="ar-EG" sz="2800" b="1" dirty="0">
                  <a:ln w="12700">
                    <a:solidFill>
                      <a:srgbClr val="000000"/>
                    </a:solidFill>
                  </a:ln>
                  <a:solidFill>
                    <a:srgbClr val="FFFFFF"/>
                  </a:solidFill>
                  <a:effectLst>
                    <a:outerShdw blurRad="50800" dist="101600" dir="8100000" algn="tr" rotWithShape="0">
                      <a:srgbClr val="000000"/>
                    </a:outerShdw>
                  </a:effectLst>
                  <a:latin typeface="Arial"/>
                </a:rPr>
                <a:t>لا تقصر بحثك على المصادر المتاحة بسهولة</a:t>
              </a:r>
              <a:endPar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endParaRPr>
            </a:p>
          </p:txBody>
        </p:sp>
      </p:grpSp>
      <p:sp>
        <p:nvSpPr>
          <p:cNvPr id="6" name="TextBox 5">
            <a:extLst>
              <a:ext uri="{FF2B5EF4-FFF2-40B4-BE49-F238E27FC236}">
                <a16:creationId xmlns:a16="http://schemas.microsoft.com/office/drawing/2014/main" id="{006B87C4-F591-4A6E-7F42-BE008B8632CA}"/>
              </a:ext>
            </a:extLst>
          </p:cNvPr>
          <p:cNvSpPr txBox="1"/>
          <p:nvPr/>
        </p:nvSpPr>
        <p:spPr>
          <a:xfrm>
            <a:off x="6611406" y="2723991"/>
            <a:ext cx="3347239" cy="2246769"/>
          </a:xfrm>
          <a:prstGeom prst="rect">
            <a:avLst/>
          </a:prstGeom>
          <a:noFill/>
        </p:spPr>
        <p:txBody>
          <a:bodyPr wrap="square">
            <a:spAutoFit/>
          </a:bodyPr>
          <a:lstStyle/>
          <a:p>
            <a:pPr algn="r" rtl="1"/>
            <a:r>
              <a:rPr lang="ar-EG" sz="2800" b="1">
                <a:ln w="12700">
                  <a:solidFill>
                    <a:srgbClr val="000000"/>
                  </a:solidFill>
                </a:ln>
                <a:solidFill>
                  <a:srgbClr val="FFFFFF"/>
                </a:solidFill>
                <a:effectLst>
                  <a:outerShdw blurRad="50800" dist="101600" dir="8100000" algn="tr" rotWithShape="0">
                    <a:srgbClr val="000000"/>
                  </a:outerShdw>
                </a:effectLst>
                <a:latin typeface="Arial"/>
              </a:rPr>
              <a:t>من المرجح أن تتأثر الشركات بالأبحاث الإبداعية ، مثل إجراء مقابلات مع عملائها لمعرفة المزيد حول كيفية قيام الشركة بأعمالها</a:t>
            </a:r>
            <a:endParaRPr lang="en-GB" sz="2800" b="1" dirty="0">
              <a:ln w="12700">
                <a:solidFill>
                  <a:srgbClr val="000000"/>
                </a:solidFill>
              </a:ln>
              <a:solidFill>
                <a:srgbClr val="FFFFFF"/>
              </a:solidFill>
              <a:effectLst>
                <a:outerShdw blurRad="50800" dist="101600" dir="8100000" algn="tr" rotWithShape="0">
                  <a:srgbClr val="000000"/>
                </a:outerShdw>
              </a:effectLst>
              <a:latin typeface="Arial"/>
            </a:endParaRPr>
          </a:p>
        </p:txBody>
      </p:sp>
    </p:spTree>
    <p:extLst>
      <p:ext uri="{BB962C8B-B14F-4D97-AF65-F5344CB8AC3E}">
        <p14:creationId xmlns:p14="http://schemas.microsoft.com/office/powerpoint/2010/main" val="26633606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619317" y="607018"/>
            <a:ext cx="462093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Internet Research</a:t>
            </a:r>
            <a:endParaRPr kumimoji="0" lang="en-GB" sz="1050" b="0" i="0" u="none" strike="noStrike" kern="1200" cap="none" spc="0" normalizeH="0" baseline="0" noProof="0" dirty="0">
              <a:ln>
                <a:noFill/>
              </a:ln>
              <a:effectLst/>
              <a:uLnTx/>
              <a:uFillTx/>
              <a:latin typeface="Calibri"/>
              <a:ea typeface="+mn-ea"/>
              <a:cs typeface="+mn-cs"/>
            </a:endParaRPr>
          </a:p>
        </p:txBody>
      </p:sp>
      <p:pic>
        <p:nvPicPr>
          <p:cNvPr id="1026" name="Picture 2" descr="May be an image of text that says &quot;Riley Guide&quot;">
            <a:extLst>
              <a:ext uri="{FF2B5EF4-FFF2-40B4-BE49-F238E27FC236}">
                <a16:creationId xmlns:a16="http://schemas.microsoft.com/office/drawing/2014/main" id="{C564A9F6-9014-4B62-E5B4-3D354753C2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381557"/>
            <a:ext cx="1436481" cy="316206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04FBBD7-A534-D6F6-6A5A-9DF0D04212B1}"/>
              </a:ext>
            </a:extLst>
          </p:cNvPr>
          <p:cNvSpPr txBox="1"/>
          <p:nvPr/>
        </p:nvSpPr>
        <p:spPr>
          <a:xfrm>
            <a:off x="1122202" y="1584278"/>
            <a:ext cx="4124355" cy="3170099"/>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571500" marR="0" lvl="0" indent="-571500" algn="just"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US" sz="20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you can learn more about companies and find job openings. Start with The </a:t>
            </a:r>
            <a:r>
              <a:rPr kumimoji="0" lang="en-US" sz="2000" b="1" i="0" u="none" strike="noStrike" kern="1200" cap="none" spc="0" normalizeH="0" baseline="0" noProof="0" dirty="0">
                <a:ln w="12700">
                  <a:solidFill>
                    <a:srgbClr val="000000"/>
                  </a:solidFill>
                </a:ln>
                <a:solidFill>
                  <a:srgbClr val="FF0000"/>
                </a:solidFill>
                <a:effectLst>
                  <a:outerShdw blurRad="50800" dist="101600" dir="8100000" algn="tr" rotWithShape="0">
                    <a:srgbClr val="000000"/>
                  </a:outerShdw>
                </a:effectLst>
                <a:uLnTx/>
                <a:uFillTx/>
                <a:latin typeface="Arial"/>
                <a:ea typeface="+mn-ea"/>
                <a:cs typeface="+mn-cs"/>
              </a:rPr>
              <a:t>Riley Guide</a:t>
            </a:r>
            <a:r>
              <a:rPr kumimoji="0" lang="en-US" sz="20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 which offers advice for online job searches as well as </a:t>
            </a:r>
            <a:r>
              <a:rPr kumimoji="0" lang="en-US" sz="2000" b="1" i="0" u="none" strike="noStrike" kern="1200" cap="none" spc="0" normalizeH="0" baseline="0" noProof="0" dirty="0">
                <a:ln w="12700">
                  <a:solidFill>
                    <a:srgbClr val="000000"/>
                  </a:solidFill>
                </a:ln>
                <a:solidFill>
                  <a:srgbClr val="FF0000"/>
                </a:solidFill>
                <a:effectLst>
                  <a:outerShdw blurRad="50800" dist="101600" dir="8100000" algn="tr" rotWithShape="0">
                    <a:srgbClr val="000000"/>
                  </a:outerShdw>
                </a:effectLst>
                <a:uLnTx/>
                <a:uFillTx/>
                <a:latin typeface="Arial"/>
                <a:ea typeface="+mn-ea"/>
                <a:cs typeface="+mn-cs"/>
              </a:rPr>
              <a:t>links</a:t>
            </a:r>
            <a:r>
              <a:rPr kumimoji="0" lang="en-US" sz="20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 to hundreds of specialized websites that post openings in specific industries and professions</a:t>
            </a:r>
          </a:p>
        </p:txBody>
      </p:sp>
      <p:sp>
        <p:nvSpPr>
          <p:cNvPr id="3" name="TextBox 2">
            <a:extLst>
              <a:ext uri="{FF2B5EF4-FFF2-40B4-BE49-F238E27FC236}">
                <a16:creationId xmlns:a16="http://schemas.microsoft.com/office/drawing/2014/main" id="{B0C61286-5BFA-0A8B-7271-66B99257ABCF}"/>
              </a:ext>
            </a:extLst>
          </p:cNvPr>
          <p:cNvSpPr txBox="1"/>
          <p:nvPr/>
        </p:nvSpPr>
        <p:spPr>
          <a:xfrm>
            <a:off x="5951533" y="1584278"/>
            <a:ext cx="4124355" cy="1938992"/>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571500" lvl="0" indent="-571500" algn="just" rtl="1" fontAlgn="base">
              <a:spcBef>
                <a:spcPct val="0"/>
              </a:spcBef>
              <a:spcAft>
                <a:spcPct val="0"/>
              </a:spcAft>
              <a:buFont typeface="Wingdings" panose="05000000000000000000" pitchFamily="2" charset="2"/>
              <a:buChar char="q"/>
              <a:defRPr/>
            </a:pPr>
            <a:r>
              <a:rPr lang="ar-EG" sz="2000" b="1">
                <a:ln w="12700">
                  <a:solidFill>
                    <a:srgbClr val="000000"/>
                  </a:solidFill>
                </a:ln>
                <a:solidFill>
                  <a:srgbClr val="FFFFFF"/>
                </a:solidFill>
                <a:effectLst>
                  <a:outerShdw blurRad="50800" dist="101600" dir="8100000" algn="tr" rotWithShape="0">
                    <a:srgbClr val="000000"/>
                  </a:outerShdw>
                </a:effectLst>
                <a:latin typeface="Arial"/>
              </a:rPr>
              <a:t>يمكنك معرفة المزيد عن الشركات والعثور على فرص عمل. ابدأ بدليل رايلي ، الذي يقدم نصائح للبحث عن الوظائف عبر الإنترنت بالإضافة إلى روابط لمئات المواقع المتخصصة التي تنشر وظائف شاغرة في صناعات ومهن محددة</a:t>
            </a:r>
            <a:endParaRPr kumimoji="0" lang="en-US" sz="20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endParaRPr>
          </a:p>
        </p:txBody>
      </p:sp>
    </p:spTree>
    <p:extLst>
      <p:ext uri="{BB962C8B-B14F-4D97-AF65-F5344CB8AC3E}">
        <p14:creationId xmlns:p14="http://schemas.microsoft.com/office/powerpoint/2010/main" val="2257325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71043" y="1197757"/>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Translate Potential</a:t>
            </a:r>
            <a:endParaRPr kumimoji="0" lang="en-GB" sz="900" b="0" i="0" u="none" strike="noStrike" kern="1200" cap="none" spc="0" normalizeH="0" baseline="0" noProof="0" dirty="0">
              <a:ln>
                <a:noFill/>
              </a:ln>
              <a:effectLst/>
              <a:uLnTx/>
              <a:uFillTx/>
              <a:latin typeface="Calibri"/>
              <a:ea typeface="+mn-ea"/>
              <a:cs typeface="+mn-cs"/>
            </a:endParaRPr>
          </a:p>
        </p:txBody>
      </p:sp>
      <p:sp>
        <p:nvSpPr>
          <p:cNvPr id="10" name="Content Placeholder 4">
            <a:extLst>
              <a:ext uri="{FF2B5EF4-FFF2-40B4-BE49-F238E27FC236}">
                <a16:creationId xmlns:a16="http://schemas.microsoft.com/office/drawing/2014/main" id="{5BD1D99D-41C7-B7E2-FC27-9F514ACBF7B4}"/>
              </a:ext>
            </a:extLst>
          </p:cNvPr>
          <p:cNvSpPr txBox="1">
            <a:spLocks/>
          </p:cNvSpPr>
          <p:nvPr/>
        </p:nvSpPr>
        <p:spPr bwMode="auto">
          <a:xfrm>
            <a:off x="1274070" y="1985511"/>
            <a:ext cx="4267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fontAlgn="base">
              <a:spcAft>
                <a:spcPts val="1200"/>
              </a:spcAft>
              <a:buFontTx/>
              <a:buChar char="•"/>
              <a:defRPr/>
            </a:pPr>
            <a:r>
              <a:rPr lang="en-US" sz="4400" b="1" kern="0" dirty="0">
                <a:solidFill>
                  <a:srgbClr val="000000"/>
                </a:solidFill>
                <a:latin typeface="Arial"/>
              </a:rPr>
              <a:t>Skills</a:t>
            </a:r>
          </a:p>
          <a:p>
            <a:pPr marL="342900" indent="-342900" fontAlgn="base">
              <a:spcAft>
                <a:spcPts val="600"/>
              </a:spcAft>
              <a:buFontTx/>
              <a:buChar char="•"/>
              <a:defRPr/>
            </a:pPr>
            <a:r>
              <a:rPr lang="en-US" sz="4400" b="1" kern="0" dirty="0">
                <a:solidFill>
                  <a:srgbClr val="000000"/>
                </a:solidFill>
                <a:latin typeface="Arial"/>
              </a:rPr>
              <a:t>Attributes</a:t>
            </a:r>
          </a:p>
          <a:p>
            <a:pPr marL="342900" indent="-342900" fontAlgn="base">
              <a:spcAft>
                <a:spcPts val="1200"/>
              </a:spcAft>
              <a:buFontTx/>
              <a:buChar char="•"/>
              <a:defRPr/>
            </a:pPr>
            <a:r>
              <a:rPr lang="en-US" sz="4400" b="1" kern="0" dirty="0">
                <a:solidFill>
                  <a:srgbClr val="000000"/>
                </a:solidFill>
                <a:latin typeface="Arial"/>
              </a:rPr>
              <a:t>Experience</a:t>
            </a:r>
          </a:p>
        </p:txBody>
      </p:sp>
      <p:sp>
        <p:nvSpPr>
          <p:cNvPr id="3" name="Content Placeholder 4">
            <a:extLst>
              <a:ext uri="{FF2B5EF4-FFF2-40B4-BE49-F238E27FC236}">
                <a16:creationId xmlns:a16="http://schemas.microsoft.com/office/drawing/2014/main" id="{1F23DA30-23AB-433A-AB15-CA5AB3300482}"/>
              </a:ext>
            </a:extLst>
          </p:cNvPr>
          <p:cNvSpPr txBox="1">
            <a:spLocks/>
          </p:cNvSpPr>
          <p:nvPr/>
        </p:nvSpPr>
        <p:spPr bwMode="auto">
          <a:xfrm>
            <a:off x="5653697" y="1901554"/>
            <a:ext cx="4267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algn="r" rtl="1" fontAlgn="base">
              <a:spcAft>
                <a:spcPts val="1200"/>
              </a:spcAft>
              <a:buFontTx/>
              <a:buChar char="•"/>
              <a:defRPr/>
            </a:pPr>
            <a:r>
              <a:rPr lang="ar-EG" sz="4400" b="1" kern="0" dirty="0">
                <a:solidFill>
                  <a:srgbClr val="000000"/>
                </a:solidFill>
                <a:latin typeface="Arial"/>
              </a:rPr>
              <a:t>المهارات
سمات
تجربة</a:t>
            </a:r>
            <a:endParaRPr lang="en-US" sz="4400" b="1" kern="0" dirty="0">
              <a:solidFill>
                <a:srgbClr val="000000"/>
              </a:solidFill>
              <a:latin typeface="Arial"/>
            </a:endParaRPr>
          </a:p>
        </p:txBody>
      </p:sp>
      <p:sp>
        <p:nvSpPr>
          <p:cNvPr id="4" name="TextBox 3">
            <a:extLst>
              <a:ext uri="{FF2B5EF4-FFF2-40B4-BE49-F238E27FC236}">
                <a16:creationId xmlns:a16="http://schemas.microsoft.com/office/drawing/2014/main" id="{FAC4F36B-8759-0C9B-5EA2-61C5792E3996}"/>
              </a:ext>
            </a:extLst>
          </p:cNvPr>
          <p:cNvSpPr txBox="1"/>
          <p:nvPr/>
        </p:nvSpPr>
        <p:spPr>
          <a:xfrm>
            <a:off x="4757771" y="1140291"/>
            <a:ext cx="7609114" cy="646331"/>
          </a:xfrm>
          <a:prstGeom prst="rect">
            <a:avLst/>
          </a:prstGeom>
          <a:noFill/>
        </p:spPr>
        <p:txBody>
          <a:bodyPr wrap="square" rtlCol="0">
            <a:spAutoFit/>
          </a:bodyPr>
          <a:lstStyle/>
          <a:p>
            <a:pPr lvl="0" algn="ctr" rtl="1">
              <a:defRPr/>
            </a:pPr>
            <a:r>
              <a:rPr lang="ar-EG" sz="3600" b="1" kern="0">
                <a:effectLst>
                  <a:outerShdw blurRad="38100" dist="38100" dir="2700000" algn="tl">
                    <a:srgbClr val="C0C0C0"/>
                  </a:outerShdw>
                </a:effectLst>
                <a:latin typeface="Tahoma"/>
                <a:ea typeface="+mj-ea"/>
                <a:cs typeface="+mj-cs"/>
              </a:rPr>
              <a:t>إمكانية الترجمة</a:t>
            </a:r>
            <a:endParaRPr kumimoji="0" lang="en-GB" sz="900" b="0" i="0" u="none" strike="noStrike" kern="1200" cap="none" spc="0" normalizeH="0" baseline="0" noProof="0" dirty="0">
              <a:ln>
                <a:noFill/>
              </a:ln>
              <a:effectLst/>
              <a:uLnTx/>
              <a:uFillTx/>
              <a:latin typeface="Calibri"/>
              <a:ea typeface="+mn-ea"/>
              <a:cs typeface="+mn-cs"/>
            </a:endParaRPr>
          </a:p>
        </p:txBody>
      </p:sp>
    </p:spTree>
    <p:extLst>
      <p:ext uri="{BB962C8B-B14F-4D97-AF65-F5344CB8AC3E}">
        <p14:creationId xmlns:p14="http://schemas.microsoft.com/office/powerpoint/2010/main" val="15560768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694613" y="606785"/>
            <a:ext cx="760911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Translate Potential</a:t>
            </a:r>
            <a:endParaRPr kumimoji="0" lang="en-GB" sz="1000" b="0" i="0" u="none" strike="noStrike" kern="1200" cap="none" spc="0" normalizeH="0" baseline="0" noProof="0" dirty="0">
              <a:ln>
                <a:noFill/>
              </a:ln>
              <a:effectLst/>
              <a:uLnTx/>
              <a:uFillTx/>
              <a:latin typeface="Calibri"/>
              <a:ea typeface="+mn-ea"/>
              <a:cs typeface="+mn-cs"/>
            </a:endParaRPr>
          </a:p>
        </p:txBody>
      </p:sp>
      <p:sp>
        <p:nvSpPr>
          <p:cNvPr id="10" name="Content Placeholder 4">
            <a:extLst>
              <a:ext uri="{FF2B5EF4-FFF2-40B4-BE49-F238E27FC236}">
                <a16:creationId xmlns:a16="http://schemas.microsoft.com/office/drawing/2014/main" id="{5BD1D99D-41C7-B7E2-FC27-9F514ACBF7B4}"/>
              </a:ext>
            </a:extLst>
          </p:cNvPr>
          <p:cNvSpPr txBox="1">
            <a:spLocks/>
          </p:cNvSpPr>
          <p:nvPr/>
        </p:nvSpPr>
        <p:spPr bwMode="auto">
          <a:xfrm>
            <a:off x="1039310" y="1785997"/>
            <a:ext cx="4102316" cy="36382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Customizing your résumé to each job opening is an important step in showing employers that your skills, attributes, and experience are </a:t>
            </a:r>
            <a:r>
              <a:rPr kumimoji="0" lang="en-US" sz="2400" b="1" i="0" u="sng" strike="noStrike" kern="0" cap="none" spc="0" normalizeH="0" baseline="0" noProof="0" dirty="0">
                <a:ln>
                  <a:noFill/>
                </a:ln>
                <a:solidFill>
                  <a:srgbClr val="C00000"/>
                </a:solidFill>
                <a:effectLst/>
                <a:uLnTx/>
                <a:uFillTx/>
                <a:latin typeface="Arial"/>
                <a:ea typeface="+mn-ea"/>
                <a:cs typeface="+mn-cs"/>
              </a:rPr>
              <a:t>relevant to </a:t>
            </a:r>
            <a:r>
              <a:rPr kumimoji="0" lang="en-US" sz="2400" b="1" i="0" u="none" strike="noStrike" kern="0" cap="none" spc="0" normalizeH="0" baseline="0" noProof="0" dirty="0">
                <a:ln>
                  <a:noFill/>
                </a:ln>
                <a:solidFill>
                  <a:srgbClr val="000000"/>
                </a:solidFill>
                <a:effectLst/>
                <a:uLnTx/>
                <a:uFillTx/>
                <a:latin typeface="Arial"/>
                <a:ea typeface="+mn-ea"/>
                <a:cs typeface="+mn-cs"/>
              </a:rPr>
              <a:t>an employer’s business challenges. </a:t>
            </a:r>
          </a:p>
        </p:txBody>
      </p:sp>
      <p:sp>
        <p:nvSpPr>
          <p:cNvPr id="3" name="Content Placeholder 4">
            <a:extLst>
              <a:ext uri="{FF2B5EF4-FFF2-40B4-BE49-F238E27FC236}">
                <a16:creationId xmlns:a16="http://schemas.microsoft.com/office/drawing/2014/main" id="{9BFD5046-C2CC-1ADD-E74A-EBA93EF68C02}"/>
              </a:ext>
            </a:extLst>
          </p:cNvPr>
          <p:cNvSpPr txBox="1">
            <a:spLocks/>
          </p:cNvSpPr>
          <p:nvPr/>
        </p:nvSpPr>
        <p:spPr bwMode="auto">
          <a:xfrm>
            <a:off x="5913612" y="1805653"/>
            <a:ext cx="4102316" cy="36382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lvl="0" indent="-342900" algn="r" rtl="1" fontAlgn="base">
              <a:spcAft>
                <a:spcPts val="1200"/>
              </a:spcAft>
              <a:buFontTx/>
              <a:buChar char="•"/>
              <a:defRPr/>
            </a:pPr>
            <a:r>
              <a:rPr lang="ar-EG" sz="2400" b="1" kern="0">
                <a:solidFill>
                  <a:srgbClr val="000000"/>
                </a:solidFill>
                <a:latin typeface="Arial"/>
              </a:rPr>
              <a:t>يعد تخصيص سيرتك الذاتية لكل وظيفة شاغرة خطوة مهمة في إظهار أصحاب العمل أن مهاراتك وسماتك وخبراتك ذات صلة بتحديات العمل التي يواجهها صاحب العمل.</a:t>
            </a:r>
            <a:endParaRPr kumimoji="0" lang="en-US" sz="2400" b="1" i="0" u="none" strike="noStrike" kern="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917409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786586" y="552610"/>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Translate Potential</a:t>
            </a:r>
            <a:endParaRPr kumimoji="0" lang="en-GB" sz="900" b="0" i="0" u="none" strike="noStrike" kern="1200" cap="none" spc="0" normalizeH="0" baseline="0" noProof="0" dirty="0">
              <a:ln>
                <a:noFill/>
              </a:ln>
              <a:effectLst/>
              <a:uLnTx/>
              <a:uFillTx/>
              <a:latin typeface="Calibri"/>
              <a:ea typeface="+mn-ea"/>
              <a:cs typeface="+mn-cs"/>
            </a:endParaRPr>
          </a:p>
        </p:txBody>
      </p:sp>
      <p:sp>
        <p:nvSpPr>
          <p:cNvPr id="10" name="Content Placeholder 4">
            <a:extLst>
              <a:ext uri="{FF2B5EF4-FFF2-40B4-BE49-F238E27FC236}">
                <a16:creationId xmlns:a16="http://schemas.microsoft.com/office/drawing/2014/main" id="{5BD1D99D-41C7-B7E2-FC27-9F514ACBF7B4}"/>
              </a:ext>
            </a:extLst>
          </p:cNvPr>
          <p:cNvSpPr txBox="1">
            <a:spLocks/>
          </p:cNvSpPr>
          <p:nvPr/>
        </p:nvSpPr>
        <p:spPr bwMode="auto">
          <a:xfrm>
            <a:off x="1223527" y="1591521"/>
            <a:ext cx="3948079" cy="367495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R="0" lvl="0" algn="l" defTabSz="914400" rtl="0" eaLnBrk="1" fontAlgn="base" latinLnBrk="0" hangingPunct="1">
              <a:lnSpc>
                <a:spcPct val="100000"/>
              </a:lnSpc>
              <a:spcBef>
                <a:spcPts val="0"/>
              </a:spcBef>
              <a:spcAft>
                <a:spcPts val="1200"/>
              </a:spcAft>
              <a:buClrTx/>
              <a:buSzTx/>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the way through the interviewing process, you will have opportunities to impress recruiters by explaining how your general potential </a:t>
            </a:r>
            <a:r>
              <a:rPr kumimoji="0" lang="en-US" sz="2400" b="1" i="0" u="none" strike="noStrike" kern="0" cap="none" spc="0" normalizeH="0" baseline="0" noProof="0" dirty="0">
                <a:ln>
                  <a:noFill/>
                </a:ln>
                <a:solidFill>
                  <a:srgbClr val="C00000"/>
                </a:solidFill>
                <a:effectLst/>
                <a:uLnTx/>
                <a:uFillTx/>
                <a:latin typeface="Arial"/>
                <a:ea typeface="+mn-ea"/>
                <a:cs typeface="+mn-cs"/>
              </a:rPr>
              <a:t>t</a:t>
            </a:r>
            <a:r>
              <a:rPr kumimoji="0" lang="en-US" sz="2400" b="1" i="0" u="sng" strike="noStrike" kern="0" cap="none" spc="0" normalizeH="0" baseline="0" noProof="0" dirty="0">
                <a:ln>
                  <a:noFill/>
                </a:ln>
                <a:solidFill>
                  <a:srgbClr val="C00000"/>
                </a:solidFill>
                <a:effectLst/>
                <a:uLnTx/>
                <a:uFillTx/>
                <a:latin typeface="Arial"/>
                <a:ea typeface="+mn-ea"/>
                <a:cs typeface="+mn-cs"/>
              </a:rPr>
              <a:t>ranslates</a:t>
            </a:r>
            <a:r>
              <a:rPr kumimoji="0" lang="en-US" sz="2400" b="1" i="0" u="none" strike="noStrike" kern="0" cap="none" spc="0" normalizeH="0" baseline="0" noProof="0" dirty="0">
                <a:ln>
                  <a:noFill/>
                </a:ln>
                <a:solidFill>
                  <a:srgbClr val="000000"/>
                </a:solidFill>
                <a:effectLst/>
                <a:uLnTx/>
                <a:uFillTx/>
                <a:latin typeface="Arial"/>
                <a:ea typeface="+mn-ea"/>
                <a:cs typeface="+mn-cs"/>
              </a:rPr>
              <a:t> to the specific needs of the position.</a:t>
            </a:r>
          </a:p>
        </p:txBody>
      </p:sp>
      <p:sp>
        <p:nvSpPr>
          <p:cNvPr id="3" name="Content Placeholder 4">
            <a:extLst>
              <a:ext uri="{FF2B5EF4-FFF2-40B4-BE49-F238E27FC236}">
                <a16:creationId xmlns:a16="http://schemas.microsoft.com/office/drawing/2014/main" id="{E8056891-A4EE-FD4C-15A4-CDF4ACD4E674}"/>
              </a:ext>
            </a:extLst>
          </p:cNvPr>
          <p:cNvSpPr txBox="1">
            <a:spLocks/>
          </p:cNvSpPr>
          <p:nvPr/>
        </p:nvSpPr>
        <p:spPr bwMode="auto">
          <a:xfrm>
            <a:off x="6655633" y="1591521"/>
            <a:ext cx="3388446" cy="367495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lgn="r" rtl="1" fontAlgn="base">
              <a:spcAft>
                <a:spcPts val="1200"/>
              </a:spcAft>
              <a:defRPr/>
            </a:pPr>
            <a:r>
              <a:rPr lang="ar-EG" sz="2800" b="1" kern="0">
                <a:solidFill>
                  <a:srgbClr val="000000"/>
                </a:solidFill>
                <a:latin typeface="Arial"/>
              </a:rPr>
              <a:t>في عملية إجراء المقابلات ، ستتاح لك فرص لإقناع مسؤولي التوظيف من خلال شرح كيف تترجم إمكاناتك العامة إلى الاحتياجات المحددة للوظيفة.</a:t>
            </a:r>
            <a:endParaRPr kumimoji="0" lang="en-US" sz="2800" b="1" i="0" u="none" strike="noStrike" kern="0" cap="none" spc="0" normalizeH="0" baseline="0" noProof="0" dirty="0">
              <a:ln>
                <a:noFill/>
              </a:ln>
              <a:solidFill>
                <a:srgbClr val="000000"/>
              </a:solidFill>
              <a:effectLst/>
              <a:uLnTx/>
              <a:uFillTx/>
              <a:latin typeface="Arial"/>
              <a:ea typeface="+mn-ea"/>
              <a:cs typeface="+mn-cs"/>
            </a:endParaRPr>
          </a:p>
        </p:txBody>
      </p:sp>
    </p:spTree>
    <p:extLst>
      <p:ext uri="{BB962C8B-B14F-4D97-AF65-F5344CB8AC3E}">
        <p14:creationId xmlns:p14="http://schemas.microsoft.com/office/powerpoint/2010/main" val="3507479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796113" y="398866"/>
            <a:ext cx="7609114" cy="132343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dirty="0"/>
              <a:t>Take the Initiative</a:t>
            </a:r>
            <a:endParaRPr lang="ar-EG" sz="4800" b="1" dirty="0"/>
          </a:p>
          <a:p>
            <a:pPr lvl="0" algn="ctr">
              <a:defRPr/>
            </a:pPr>
            <a:r>
              <a:rPr lang="ar-EG" sz="3200" b="1" dirty="0"/>
              <a:t>خذ زمام المبادرة</a:t>
            </a:r>
            <a:endParaRPr kumimoji="0" lang="en-GB" sz="1100" b="1" i="0" u="none" strike="noStrike" kern="1200" cap="none" spc="0" normalizeH="0" baseline="0" noProof="0" dirty="0">
              <a:ln>
                <a:noFill/>
              </a:ln>
              <a:effectLst/>
              <a:uLnTx/>
              <a:uFillTx/>
              <a:latin typeface="Calibri"/>
              <a:ea typeface="+mn-ea"/>
              <a:cs typeface="+mn-cs"/>
            </a:endParaRPr>
          </a:p>
        </p:txBody>
      </p:sp>
      <p:sp>
        <p:nvSpPr>
          <p:cNvPr id="11" name="Content Placeholder 4">
            <a:extLst>
              <a:ext uri="{FF2B5EF4-FFF2-40B4-BE49-F238E27FC236}">
                <a16:creationId xmlns:a16="http://schemas.microsoft.com/office/drawing/2014/main" id="{F5D0D3A4-25F1-5137-07CE-65600FFCCAAD}"/>
              </a:ext>
            </a:extLst>
          </p:cNvPr>
          <p:cNvSpPr txBox="1">
            <a:spLocks/>
          </p:cNvSpPr>
          <p:nvPr/>
        </p:nvSpPr>
        <p:spPr bwMode="auto">
          <a:xfrm>
            <a:off x="1412958" y="2227807"/>
            <a:ext cx="4253324"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Target companies of interest</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Contact human resources</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Contact company managers</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Describe what you can offer</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Ask to be considered for opportunities </a:t>
            </a:r>
          </a:p>
        </p:txBody>
      </p:sp>
      <p:sp>
        <p:nvSpPr>
          <p:cNvPr id="3" name="Content Placeholder 4">
            <a:extLst>
              <a:ext uri="{FF2B5EF4-FFF2-40B4-BE49-F238E27FC236}">
                <a16:creationId xmlns:a16="http://schemas.microsoft.com/office/drawing/2014/main" id="{6C960F3F-E4E7-2557-7E41-69A9A7794C8C}"/>
              </a:ext>
            </a:extLst>
          </p:cNvPr>
          <p:cNvSpPr txBox="1">
            <a:spLocks/>
          </p:cNvSpPr>
          <p:nvPr/>
        </p:nvSpPr>
        <p:spPr bwMode="auto">
          <a:xfrm>
            <a:off x="6151903" y="2387600"/>
            <a:ext cx="4253324"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lvl="0" algn="r" rtl="1">
              <a:spcAft>
                <a:spcPts val="1800"/>
              </a:spcAft>
              <a:defRPr/>
            </a:pPr>
            <a:r>
              <a:rPr lang="ar-EG" sz="2000" kern="0" dirty="0">
                <a:solidFill>
                  <a:srgbClr val="000000"/>
                </a:solidFill>
                <a:effectLst>
                  <a:outerShdw blurRad="50800" dist="38100" dir="8100000" algn="tr" rotWithShape="0">
                    <a:srgbClr val="808080">
                      <a:alpha val="40000"/>
                    </a:srgbClr>
                  </a:outerShdw>
                </a:effectLst>
                <a:latin typeface="Arial"/>
              </a:rPr>
              <a:t>الشركات المستهدفة ذات الأهمية
الاتصال بالموارد البشرية
اتصل بمديري الشركة
صف ما يمكنك تقديمه
اطلب أن يتم النظر في الفرص</a:t>
            </a:r>
            <a:endParaRPr kumimoji="0" lang="en-US" sz="200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563521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291443" y="793548"/>
            <a:ext cx="7609114"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Build Your Network</a:t>
            </a:r>
            <a:endParaRPr kumimoji="0" lang="ar-EG" sz="28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a:p>
            <a:pPr lvl="0" algn="ctr">
              <a:defRPr/>
            </a:pPr>
            <a:r>
              <a:rPr lang="ar-EG" sz="2800" b="1" dirty="0"/>
              <a:t>بناء شبكتك</a:t>
            </a:r>
            <a:endParaRPr kumimoji="0" lang="en-GB" sz="600" b="1" i="0" u="none" strike="noStrike" kern="1200" cap="none" spc="0" normalizeH="0" baseline="0" noProof="0" dirty="0">
              <a:ln>
                <a:noFill/>
              </a:ln>
              <a:effectLst/>
              <a:uLnTx/>
              <a:uFillTx/>
              <a:latin typeface="Calibri"/>
              <a:ea typeface="+mn-ea"/>
              <a:cs typeface="+mn-cs"/>
            </a:endParaRPr>
          </a:p>
        </p:txBody>
      </p:sp>
      <p:grpSp>
        <p:nvGrpSpPr>
          <p:cNvPr id="9" name="Group 8">
            <a:extLst>
              <a:ext uri="{FF2B5EF4-FFF2-40B4-BE49-F238E27FC236}">
                <a16:creationId xmlns:a16="http://schemas.microsoft.com/office/drawing/2014/main" id="{AD746A67-3E80-C580-C2BD-081AABA08E4E}"/>
              </a:ext>
            </a:extLst>
          </p:cNvPr>
          <p:cNvGrpSpPr/>
          <p:nvPr/>
        </p:nvGrpSpPr>
        <p:grpSpPr>
          <a:xfrm>
            <a:off x="1323579" y="1798107"/>
            <a:ext cx="9124564" cy="3570385"/>
            <a:chOff x="3993277" y="2100424"/>
            <a:chExt cx="6290549" cy="3570385"/>
          </a:xfrm>
        </p:grpSpPr>
        <p:sp>
          <p:nvSpPr>
            <p:cNvPr id="12" name="Rectangle 11">
              <a:extLst>
                <a:ext uri="{FF2B5EF4-FFF2-40B4-BE49-F238E27FC236}">
                  <a16:creationId xmlns:a16="http://schemas.microsoft.com/office/drawing/2014/main" id="{9A9BC151-272B-C69A-A29F-30CECAEEC731}"/>
                </a:ext>
              </a:extLst>
            </p:cNvPr>
            <p:cNvSpPr/>
            <p:nvPr/>
          </p:nvSpPr>
          <p:spPr bwMode="auto">
            <a:xfrm>
              <a:off x="4394485" y="2100424"/>
              <a:ext cx="2040904" cy="990261"/>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rPr>
                <a:t>Networking</a:t>
              </a:r>
              <a:endParaRPr kumimoji="0" lang="ar-EG" sz="32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endParaRPr>
            </a:p>
            <a:p>
              <a:pPr lvl="0" algn="ctr" fontAlgn="base">
                <a:spcBef>
                  <a:spcPct val="0"/>
                </a:spcBef>
                <a:spcAft>
                  <a:spcPct val="0"/>
                </a:spcAft>
                <a:defRPr/>
              </a:pPr>
              <a:r>
                <a:rPr lang="ar-EG" sz="3200" b="1" kern="0" dirty="0">
                  <a:solidFill>
                    <a:srgbClr val="C00000"/>
                  </a:solidFill>
                  <a:effectLst>
                    <a:outerShdw blurRad="38100" dist="38100" dir="2700000" algn="tl">
                      <a:srgbClr val="000000">
                        <a:alpha val="43137"/>
                      </a:srgbClr>
                    </a:outerShdw>
                  </a:effectLst>
                  <a:latin typeface="Arial"/>
                </a:rPr>
                <a:t>الشبكات</a:t>
              </a:r>
              <a:endParaRPr kumimoji="0" lang="en-US" sz="3200" b="1" i="0" u="none" strike="noStrike" kern="0" cap="none" spc="0" normalizeH="0" baseline="0" noProof="0" dirty="0">
                <a:ln>
                  <a:noFill/>
                </a:ln>
                <a:solidFill>
                  <a:srgbClr val="C00000"/>
                </a:solidFill>
                <a:effectLst>
                  <a:outerShdw blurRad="38100" dist="38100" dir="2700000" algn="tl">
                    <a:srgbClr val="000000">
                      <a:alpha val="43137"/>
                    </a:srgbClr>
                  </a:outerShdw>
                </a:effectLst>
                <a:uLnTx/>
                <a:uFillTx/>
                <a:latin typeface="Arial"/>
                <a:ea typeface="+mn-ea"/>
                <a:cs typeface="+mn-cs"/>
              </a:endParaRPr>
            </a:p>
          </p:txBody>
        </p:sp>
        <p:sp>
          <p:nvSpPr>
            <p:cNvPr id="16" name="Rectangle 15">
              <a:extLst>
                <a:ext uri="{FF2B5EF4-FFF2-40B4-BE49-F238E27FC236}">
                  <a16:creationId xmlns:a16="http://schemas.microsoft.com/office/drawing/2014/main" id="{BFB0AA6A-61E0-3F94-194F-194E6BB47544}"/>
                </a:ext>
              </a:extLst>
            </p:cNvPr>
            <p:cNvSpPr/>
            <p:nvPr/>
          </p:nvSpPr>
          <p:spPr bwMode="auto">
            <a:xfrm>
              <a:off x="3993277" y="3343586"/>
              <a:ext cx="6290549" cy="2327223"/>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sz="2000" b="1" i="0" strike="noStrike" kern="1200" cap="none" spc="0" normalizeH="0" baseline="0" noProof="0" dirty="0">
                  <a:ln>
                    <a:noFill/>
                  </a:ln>
                  <a:solidFill>
                    <a:schemeClr val="tx2"/>
                  </a:solidFill>
                  <a:effectLst>
                    <a:outerShdw blurRad="38100" dist="38100" dir="2700000" algn="tl">
                      <a:srgbClr val="000000">
                        <a:alpha val="43137"/>
                      </a:srgbClr>
                    </a:outerShdw>
                  </a:effectLst>
                  <a:uLnTx/>
                  <a:uFillTx/>
                  <a:latin typeface="Times New Roman" pitchFamily="18" charset="0"/>
                  <a:ea typeface="+mn-ea"/>
                  <a:cs typeface="+mn-cs"/>
                </a:rPr>
                <a:t>is the process of making informal connections with</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sz="2000" b="1" i="0" strike="noStrike" kern="1200" cap="none" spc="0" normalizeH="0" baseline="0" noProof="0" dirty="0">
                  <a:ln>
                    <a:noFill/>
                  </a:ln>
                  <a:solidFill>
                    <a:schemeClr val="tx2"/>
                  </a:solidFill>
                  <a:effectLst>
                    <a:outerShdw blurRad="38100" dist="38100" dir="2700000" algn="tl">
                      <a:srgbClr val="000000">
                        <a:alpha val="43137"/>
                      </a:srgbClr>
                    </a:outerShdw>
                  </a:effectLst>
                  <a:uLnTx/>
                  <a:uFillTx/>
                  <a:latin typeface="Times New Roman" pitchFamily="18" charset="0"/>
                  <a:ea typeface="+mn-ea"/>
                  <a:cs typeface="+mn-cs"/>
                </a:rPr>
                <a:t> mutually beneficial business contacts. </a:t>
              </a:r>
              <a:endParaRPr kumimoji="0" lang="ar-EG" sz="2000" b="1" i="0" strike="noStrike" kern="1200" cap="none" spc="0" normalizeH="0" baseline="0" noProof="0" dirty="0">
                <a:ln>
                  <a:noFill/>
                </a:ln>
                <a:solidFill>
                  <a:schemeClr val="tx2"/>
                </a:solidFill>
                <a:effectLst>
                  <a:outerShdw blurRad="38100" dist="38100" dir="2700000" algn="tl">
                    <a:srgbClr val="000000">
                      <a:alpha val="43137"/>
                    </a:srgbClr>
                  </a:outerShdw>
                </a:effectLst>
                <a:uLnTx/>
                <a:uFillTx/>
                <a:latin typeface="Times New Roman" pitchFamily="18" charset="0"/>
                <a:ea typeface="+mn-ea"/>
                <a:cs typeface="+mn-cs"/>
              </a:endParaRPr>
            </a:p>
            <a:p>
              <a:pPr lvl="0" algn="ctr" fontAlgn="base">
                <a:lnSpc>
                  <a:spcPct val="150000"/>
                </a:lnSpc>
                <a:spcBef>
                  <a:spcPct val="0"/>
                </a:spcBef>
                <a:spcAft>
                  <a:spcPct val="0"/>
                </a:spcAft>
                <a:defRPr/>
              </a:pPr>
              <a:r>
                <a:rPr lang="ar-EG" sz="2000" b="1" kern="0" dirty="0">
                  <a:solidFill>
                    <a:schemeClr val="tx2"/>
                  </a:solidFill>
                  <a:effectLst>
                    <a:outerShdw blurRad="38100" dist="38100" dir="2700000" algn="tl">
                      <a:srgbClr val="000000">
                        <a:alpha val="43137"/>
                      </a:srgbClr>
                    </a:outerShdw>
                  </a:effectLst>
                  <a:latin typeface="Arial"/>
                </a:rPr>
                <a:t>هي عملية إجراء اتصالات غير رسمية مع
 اتصالات تجارية متبادلة المنفعة.</a:t>
              </a:r>
              <a:endParaRPr kumimoji="0" lang="en-US" sz="4800" b="1" i="0" strike="noStrike" kern="0" cap="none" spc="0" normalizeH="0" baseline="0" noProof="0" dirty="0">
                <a:ln>
                  <a:noFill/>
                </a:ln>
                <a:solidFill>
                  <a:schemeClr val="tx2"/>
                </a:solidFill>
                <a:effectLst>
                  <a:outerShdw blurRad="38100" dist="38100" dir="2700000" algn="tl">
                    <a:srgbClr val="000000">
                      <a:alpha val="43137"/>
                    </a:srgbClr>
                  </a:outerShdw>
                </a:effectLst>
                <a:uLnTx/>
                <a:uFillTx/>
                <a:latin typeface="Arial"/>
                <a:ea typeface="+mn-ea"/>
                <a:cs typeface="+mn-cs"/>
              </a:endParaRPr>
            </a:p>
          </p:txBody>
        </p:sp>
      </p:grpSp>
    </p:spTree>
    <p:extLst>
      <p:ext uri="{BB962C8B-B14F-4D97-AF65-F5344CB8AC3E}">
        <p14:creationId xmlns:p14="http://schemas.microsoft.com/office/powerpoint/2010/main" val="2521453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933073" y="630808"/>
            <a:ext cx="7609114"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Build Your Network</a:t>
            </a:r>
            <a:endParaRPr kumimoji="0" lang="ar-EG"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endParaRPr>
          </a:p>
          <a:p>
            <a:pPr lvl="0" algn="ctr">
              <a:defRPr/>
            </a:pPr>
            <a:r>
              <a:rPr lang="ar-EG" sz="3200" b="1" dirty="0"/>
              <a:t>بناء شبكتك</a:t>
            </a:r>
            <a:endParaRPr kumimoji="0" lang="en-GB" sz="900" b="1" i="0" u="none" strike="noStrike" kern="1200" cap="none" spc="0" normalizeH="0" baseline="0" noProof="0" dirty="0">
              <a:ln>
                <a:noFill/>
              </a:ln>
              <a:effectLst/>
              <a:uLnTx/>
              <a:uFillTx/>
              <a:latin typeface="Calibri"/>
              <a:ea typeface="+mn-ea"/>
              <a:cs typeface="+mn-cs"/>
            </a:endParaRPr>
          </a:p>
        </p:txBody>
      </p:sp>
      <p:grpSp>
        <p:nvGrpSpPr>
          <p:cNvPr id="9" name="Group 8">
            <a:extLst>
              <a:ext uri="{FF2B5EF4-FFF2-40B4-BE49-F238E27FC236}">
                <a16:creationId xmlns:a16="http://schemas.microsoft.com/office/drawing/2014/main" id="{AD746A67-3E80-C580-C2BD-081AABA08E4E}"/>
              </a:ext>
            </a:extLst>
          </p:cNvPr>
          <p:cNvGrpSpPr/>
          <p:nvPr/>
        </p:nvGrpSpPr>
        <p:grpSpPr>
          <a:xfrm>
            <a:off x="1466465" y="630808"/>
            <a:ext cx="8969423" cy="4396056"/>
            <a:chOff x="2908329" y="1081411"/>
            <a:chExt cx="7795162" cy="3314042"/>
          </a:xfrm>
        </p:grpSpPr>
        <p:sp>
          <p:nvSpPr>
            <p:cNvPr id="12" name="Rectangle 11">
              <a:extLst>
                <a:ext uri="{FF2B5EF4-FFF2-40B4-BE49-F238E27FC236}">
                  <a16:creationId xmlns:a16="http://schemas.microsoft.com/office/drawing/2014/main" id="{9A9BC151-272B-C69A-A29F-30CECAEEC731}"/>
                </a:ext>
              </a:extLst>
            </p:cNvPr>
            <p:cNvSpPr/>
            <p:nvPr/>
          </p:nvSpPr>
          <p:spPr bwMode="auto">
            <a:xfrm>
              <a:off x="8662587" y="1081411"/>
              <a:ext cx="2040904" cy="990261"/>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lvl="0" algn="ctr" fontAlgn="base">
                <a:spcBef>
                  <a:spcPct val="0"/>
                </a:spcBef>
                <a:spcAft>
                  <a:spcPct val="0"/>
                </a:spcAft>
                <a:defRPr/>
              </a:pPr>
              <a:r>
                <a:rPr lang="en-US" sz="3200" b="1" kern="0" dirty="0">
                  <a:solidFill>
                    <a:srgbClr val="C00000"/>
                  </a:solidFill>
                  <a:latin typeface="Arial"/>
                </a:rPr>
                <a:t>Networking
</a:t>
              </a:r>
              <a:r>
                <a:rPr lang="ar-EG" sz="3200" b="1" kern="0" dirty="0">
                  <a:solidFill>
                    <a:srgbClr val="C00000"/>
                  </a:solidFill>
                  <a:latin typeface="Arial"/>
                </a:rPr>
                <a:t>الشبكات</a:t>
              </a:r>
              <a:endParaRPr kumimoji="0" lang="en-US" sz="3200" b="1" i="0" u="none" strike="noStrike" kern="0" cap="none" spc="0" normalizeH="0" baseline="0" noProof="0" dirty="0">
                <a:ln>
                  <a:noFill/>
                </a:ln>
                <a:solidFill>
                  <a:srgbClr val="C00000"/>
                </a:solidFill>
                <a:effectLst/>
                <a:uLnTx/>
                <a:uFillTx/>
                <a:latin typeface="Arial"/>
                <a:ea typeface="+mn-ea"/>
                <a:cs typeface="+mn-cs"/>
              </a:endParaRPr>
            </a:p>
          </p:txBody>
        </p:sp>
        <p:sp>
          <p:nvSpPr>
            <p:cNvPr id="16" name="Rectangle 15">
              <a:extLst>
                <a:ext uri="{FF2B5EF4-FFF2-40B4-BE49-F238E27FC236}">
                  <a16:creationId xmlns:a16="http://schemas.microsoft.com/office/drawing/2014/main" id="{BFB0AA6A-61E0-3F94-194F-194E6BB47544}"/>
                </a:ext>
              </a:extLst>
            </p:cNvPr>
            <p:cNvSpPr/>
            <p:nvPr/>
          </p:nvSpPr>
          <p:spPr bwMode="auto">
            <a:xfrm>
              <a:off x="2908329" y="2158616"/>
              <a:ext cx="3610902" cy="2236837"/>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Networking takes place wherever </a:t>
              </a:r>
              <a:endParaRPr kumimoji="0" lang="ar-EG"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endParaRP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and whenever people talk: </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at industry functions, </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at social gatherings, </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at alumni reunions—</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and all over the Internet. </a:t>
              </a:r>
            </a:p>
          </p:txBody>
        </p:sp>
      </p:grpSp>
      <p:sp>
        <p:nvSpPr>
          <p:cNvPr id="2" name="Rectangle 1">
            <a:extLst>
              <a:ext uri="{FF2B5EF4-FFF2-40B4-BE49-F238E27FC236}">
                <a16:creationId xmlns:a16="http://schemas.microsoft.com/office/drawing/2014/main" id="{D334875C-95D1-6865-6980-AA6FF88C2664}"/>
              </a:ext>
            </a:extLst>
          </p:cNvPr>
          <p:cNvSpPr/>
          <p:nvPr/>
        </p:nvSpPr>
        <p:spPr bwMode="auto">
          <a:xfrm>
            <a:off x="6281041" y="2237514"/>
            <a:ext cx="4154847" cy="296715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lvl="0" algn="ctr" fontAlgn="base">
              <a:lnSpc>
                <a:spcPct val="150000"/>
              </a:lnSpc>
              <a:spcBef>
                <a:spcPct val="0"/>
              </a:spcBef>
              <a:spcAft>
                <a:spcPct val="0"/>
              </a:spcAft>
              <a:defRPr/>
            </a:pPr>
            <a:r>
              <a:rPr lang="ar-EG" b="1">
                <a:solidFill>
                  <a:srgbClr val="44546A"/>
                </a:solidFill>
                <a:effectLst>
                  <a:outerShdw blurRad="38100" dist="38100" dir="2700000" algn="tl">
                    <a:srgbClr val="000000">
                      <a:alpha val="43137"/>
                    </a:srgbClr>
                  </a:outerShdw>
                </a:effectLst>
                <a:latin typeface="Times New Roman" pitchFamily="18" charset="0"/>
              </a:rPr>
              <a:t>يتم التواصل أينما 
وعندما يتحدث الناس: 
في وظائف الصناعة ، 
في التجمعات الاجتماعية ، 
في لم شمل الخريجين -
وفي جميع أنحاء الإنترنت.</a:t>
            </a:r>
            <a:endPar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extLst>
      <p:ext uri="{BB962C8B-B14F-4D97-AF65-F5344CB8AC3E}">
        <p14:creationId xmlns:p14="http://schemas.microsoft.com/office/powerpoint/2010/main" val="35720119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2500526" y="852092"/>
            <a:ext cx="7609114" cy="907941"/>
          </a:xfrm>
          <a:prstGeom prst="rect">
            <a:avLst/>
          </a:prstGeom>
          <a:noFill/>
        </p:spPr>
        <p:txBody>
          <a:bodyPr wrap="square" rtlCol="0">
            <a:spAutoFit/>
          </a:bodyPr>
          <a:lstStyle/>
          <a:p>
            <a:pPr lvl="0" algn="ctr">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Build Your Network</a:t>
            </a:r>
            <a:endParaRPr kumimoji="0" lang="ar-EG" sz="2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endParaRPr>
          </a:p>
          <a:p>
            <a:pPr lvl="0" algn="ctr">
              <a:defRPr/>
            </a:pPr>
            <a:r>
              <a:rPr lang="ar-EG" sz="2400" b="1" kern="0" dirty="0">
                <a:effectLst>
                  <a:outerShdw blurRad="38100" dist="38100" dir="2700000" algn="tl">
                    <a:srgbClr val="C0C0C0"/>
                  </a:outerShdw>
                </a:effectLst>
                <a:latin typeface="Tahoma"/>
                <a:ea typeface="+mj-ea"/>
                <a:cs typeface="+mj-cs"/>
              </a:rPr>
              <a:t>بناء شبكتك</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500" b="0" i="0" u="none" strike="noStrike" kern="1200" cap="none" spc="0" normalizeH="0" baseline="0" noProof="0" dirty="0">
              <a:ln>
                <a:noFill/>
              </a:ln>
              <a:effectLst/>
              <a:uLnTx/>
              <a:uFillTx/>
              <a:latin typeface="Calibri"/>
              <a:ea typeface="+mn-ea"/>
              <a:cs typeface="+mn-cs"/>
            </a:endParaRPr>
          </a:p>
        </p:txBody>
      </p:sp>
      <p:grpSp>
        <p:nvGrpSpPr>
          <p:cNvPr id="9" name="Group 8">
            <a:extLst>
              <a:ext uri="{FF2B5EF4-FFF2-40B4-BE49-F238E27FC236}">
                <a16:creationId xmlns:a16="http://schemas.microsoft.com/office/drawing/2014/main" id="{AD746A67-3E80-C580-C2BD-081AABA08E4E}"/>
              </a:ext>
            </a:extLst>
          </p:cNvPr>
          <p:cNvGrpSpPr/>
          <p:nvPr/>
        </p:nvGrpSpPr>
        <p:grpSpPr>
          <a:xfrm>
            <a:off x="2348813" y="1986825"/>
            <a:ext cx="7494374" cy="2884349"/>
            <a:chOff x="457199" y="1981199"/>
            <a:chExt cx="8229601" cy="4191001"/>
          </a:xfrm>
        </p:grpSpPr>
        <p:sp>
          <p:nvSpPr>
            <p:cNvPr id="10" name="Rectangle 9">
              <a:extLst>
                <a:ext uri="{FF2B5EF4-FFF2-40B4-BE49-F238E27FC236}">
                  <a16:creationId xmlns:a16="http://schemas.microsoft.com/office/drawing/2014/main" id="{859554FA-1701-7359-7FC3-20A274EF6DB4}"/>
                </a:ext>
              </a:extLst>
            </p:cNvPr>
            <p:cNvSpPr/>
            <p:nvPr/>
          </p:nvSpPr>
          <p:spPr bwMode="auto">
            <a:xfrm>
              <a:off x="457199" y="1981199"/>
              <a:ext cx="4114801"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Classmates</a:t>
              </a:r>
              <a:endParaRPr kumimoji="0" lang="ar-EG" sz="20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lang="ar-EG" sz="2000" b="1" kern="0" dirty="0">
                  <a:solidFill>
                    <a:srgbClr val="000000"/>
                  </a:solidFill>
                  <a:latin typeface="Arial"/>
                </a:rPr>
                <a:t>زملاء </a:t>
              </a:r>
              <a:r>
                <a:rPr lang="ar-EG" sz="2000" b="1" kern="0" dirty="0" err="1">
                  <a:solidFill>
                    <a:srgbClr val="000000"/>
                  </a:solidFill>
                  <a:latin typeface="Arial"/>
                </a:rPr>
                <a:t>الدراسه</a:t>
              </a:r>
              <a:endParaRPr kumimoji="0" lang="en-US" sz="2000" b="1" i="0" u="none" strike="noStrike" kern="0" cap="none" spc="0" normalizeH="0" baseline="0" noProof="0" dirty="0">
                <a:ln>
                  <a:noFill/>
                </a:ln>
                <a:solidFill>
                  <a:srgbClr val="000000"/>
                </a:solidFill>
                <a:effectLst/>
                <a:uLnTx/>
                <a:uFillTx/>
                <a:latin typeface="Arial"/>
              </a:endParaRPr>
            </a:p>
          </p:txBody>
        </p:sp>
        <p:sp>
          <p:nvSpPr>
            <p:cNvPr id="12" name="Rectangle 11">
              <a:extLst>
                <a:ext uri="{FF2B5EF4-FFF2-40B4-BE49-F238E27FC236}">
                  <a16:creationId xmlns:a16="http://schemas.microsoft.com/office/drawing/2014/main" id="{9A9BC151-272B-C69A-A29F-30CECAEEC731}"/>
                </a:ext>
              </a:extLst>
            </p:cNvPr>
            <p:cNvSpPr/>
            <p:nvPr/>
          </p:nvSpPr>
          <p:spPr bwMode="auto">
            <a:xfrm>
              <a:off x="4571998" y="2002948"/>
              <a:ext cx="4114801" cy="1396999"/>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Workplace </a:t>
              </a:r>
              <a:r>
                <a:rPr kumimoji="0" lang="ar-EG" sz="2000" b="1" i="0" u="none" strike="noStrike" kern="0" cap="none" spc="0" normalizeH="0" baseline="0" noProof="0" dirty="0">
                  <a:ln>
                    <a:noFill/>
                  </a:ln>
                  <a:solidFill>
                    <a:srgbClr val="000000"/>
                  </a:solidFill>
                  <a:effectLst/>
                  <a:uLnTx/>
                  <a:uFillTx/>
                  <a:latin typeface="Arial"/>
                </a:rPr>
                <a:t> </a:t>
              </a:r>
              <a:r>
                <a:rPr kumimoji="0" lang="en-US" sz="2000" b="1" i="0" u="none" strike="noStrike" kern="0" cap="none" spc="0" normalizeH="0" baseline="0" noProof="0" dirty="0">
                  <a:ln>
                    <a:noFill/>
                  </a:ln>
                  <a:solidFill>
                    <a:srgbClr val="000000"/>
                  </a:solidFill>
                  <a:effectLst/>
                  <a:uLnTx/>
                  <a:uFillTx/>
                  <a:latin typeface="Arial"/>
                </a:rPr>
                <a:t>Contacts</a:t>
              </a:r>
              <a:endParaRPr kumimoji="0" lang="ar-EG" sz="20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lang="ar-EG" sz="2000" b="1" kern="0" dirty="0">
                  <a:solidFill>
                    <a:srgbClr val="000000"/>
                  </a:solidFill>
                  <a:latin typeface="Arial"/>
                </a:rPr>
                <a:t>العمل جهات الاتصال</a:t>
              </a:r>
              <a:endParaRPr kumimoji="0" lang="ar-EG" sz="2000" b="1" i="0" u="none" strike="noStrike" kern="0" cap="none" spc="0" normalizeH="0" baseline="0" noProof="0" dirty="0">
                <a:ln>
                  <a:noFill/>
                </a:ln>
                <a:solidFill>
                  <a:srgbClr val="000000"/>
                </a:solidFill>
                <a:effectLst/>
                <a:uLnTx/>
                <a:uFillTx/>
                <a:latin typeface="Arial"/>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ar-EG" sz="2000" b="1" i="0" u="none" strike="noStrike" kern="0" cap="none" spc="0" normalizeH="0" baseline="0" noProof="0" dirty="0">
                <a:ln>
                  <a:noFill/>
                </a:ln>
                <a:solidFill>
                  <a:srgbClr val="000000"/>
                </a:solidFill>
                <a:effectLst/>
                <a:uLnTx/>
                <a:uFillTx/>
                <a:latin typeface="Arial"/>
              </a:endParaRPr>
            </a:p>
          </p:txBody>
        </p:sp>
        <p:sp>
          <p:nvSpPr>
            <p:cNvPr id="13" name="Rectangle 12">
              <a:extLst>
                <a:ext uri="{FF2B5EF4-FFF2-40B4-BE49-F238E27FC236}">
                  <a16:creationId xmlns:a16="http://schemas.microsoft.com/office/drawing/2014/main" id="{80BDAA4A-99BE-F18B-E52B-1BAEC93BC04A}"/>
                </a:ext>
              </a:extLst>
            </p:cNvPr>
            <p:cNvSpPr/>
            <p:nvPr/>
          </p:nvSpPr>
          <p:spPr bwMode="auto">
            <a:xfrm>
              <a:off x="457200" y="3378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ar-EG" sz="2000" b="1" i="0" u="none" strike="noStrike" kern="0" cap="none" spc="0" normalizeH="0" baseline="0" noProof="0" dirty="0">
                <a:ln>
                  <a:noFill/>
                </a:ln>
                <a:solidFill>
                  <a:srgbClr val="000000"/>
                </a:solidFill>
                <a:effectLst/>
                <a:uLnTx/>
                <a:uFillTx/>
                <a:latin typeface="Arial"/>
              </a:endParaRP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Online Sources</a:t>
              </a:r>
              <a:endParaRPr kumimoji="0" lang="ar-EG" sz="20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lang="ar-EG" sz="2000" b="1" kern="0" dirty="0">
                  <a:solidFill>
                    <a:srgbClr val="000000"/>
                  </a:solidFill>
                  <a:latin typeface="Arial"/>
                </a:rPr>
                <a:t>مصادر عبر الإنترنت</a:t>
              </a:r>
              <a:endParaRPr kumimoji="0" lang="ar-EG" sz="2000" b="1" i="0" u="none" strike="noStrike" kern="0" cap="none" spc="0" normalizeH="0" baseline="0" noProof="0" dirty="0">
                <a:ln>
                  <a:noFill/>
                </a:ln>
                <a:solidFill>
                  <a:srgbClr val="000000"/>
                </a:solidFill>
                <a:effectLst/>
                <a:uLnTx/>
                <a:uFillTx/>
                <a:latin typeface="Arial"/>
              </a:endParaRPr>
            </a:p>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000" b="1" i="0" u="none" strike="noStrike" kern="0" cap="none" spc="0" normalizeH="0" baseline="0" noProof="0" dirty="0">
                <a:ln>
                  <a:noFill/>
                </a:ln>
                <a:solidFill>
                  <a:srgbClr val="000000"/>
                </a:solidFill>
                <a:effectLst/>
                <a:uLnTx/>
                <a:uFillTx/>
                <a:latin typeface="Arial"/>
              </a:endParaRPr>
            </a:p>
          </p:txBody>
        </p:sp>
        <p:sp>
          <p:nvSpPr>
            <p:cNvPr id="14" name="Rectangle 13">
              <a:extLst>
                <a:ext uri="{FF2B5EF4-FFF2-40B4-BE49-F238E27FC236}">
                  <a16:creationId xmlns:a16="http://schemas.microsoft.com/office/drawing/2014/main" id="{21330B01-6E64-2121-F156-5791900BF1B0}"/>
                </a:ext>
              </a:extLst>
            </p:cNvPr>
            <p:cNvSpPr/>
            <p:nvPr/>
          </p:nvSpPr>
          <p:spPr bwMode="auto">
            <a:xfrm>
              <a:off x="4572000" y="3378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Student </a:t>
              </a:r>
              <a:r>
                <a:rPr kumimoji="0" lang="ar-EG" sz="2000" b="1" i="0" u="none" strike="noStrike" kern="0" cap="none" spc="0" normalizeH="0" baseline="0" noProof="0" dirty="0">
                  <a:ln>
                    <a:noFill/>
                  </a:ln>
                  <a:solidFill>
                    <a:srgbClr val="000000"/>
                  </a:solidFill>
                  <a:effectLst/>
                  <a:uLnTx/>
                  <a:uFillTx/>
                  <a:latin typeface="Arial"/>
                </a:rPr>
                <a:t> </a:t>
              </a:r>
              <a:r>
                <a:rPr kumimoji="0" lang="en-US" sz="2000" b="1" i="0" u="none" strike="noStrike" kern="0" cap="none" spc="0" normalizeH="0" baseline="0" noProof="0" dirty="0">
                  <a:ln>
                    <a:noFill/>
                  </a:ln>
                  <a:solidFill>
                    <a:srgbClr val="000000"/>
                  </a:solidFill>
                  <a:effectLst/>
                  <a:uLnTx/>
                  <a:uFillTx/>
                  <a:latin typeface="Arial"/>
                </a:rPr>
                <a:t>Organizations</a:t>
              </a:r>
              <a:endParaRPr kumimoji="0" lang="ar-EG" sz="20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lang="ar-EG" sz="2000" b="1" kern="0" dirty="0">
                  <a:solidFill>
                    <a:srgbClr val="000000"/>
                  </a:solidFill>
                  <a:latin typeface="Arial"/>
                </a:rPr>
                <a:t>المنظمات الطلابية</a:t>
              </a:r>
              <a:endParaRPr kumimoji="0" lang="ar-EG" sz="2000" b="1" i="0" u="none" strike="noStrike" kern="0" cap="none" spc="0" normalizeH="0" baseline="0" noProof="0" dirty="0">
                <a:ln>
                  <a:noFill/>
                </a:ln>
                <a:solidFill>
                  <a:srgbClr val="000000"/>
                </a:solidFill>
                <a:effectLst/>
                <a:uLnTx/>
                <a:uFillTx/>
                <a:latin typeface="Arial"/>
              </a:endParaRPr>
            </a:p>
          </p:txBody>
        </p:sp>
        <p:sp>
          <p:nvSpPr>
            <p:cNvPr id="15" name="Rectangle 14">
              <a:extLst>
                <a:ext uri="{FF2B5EF4-FFF2-40B4-BE49-F238E27FC236}">
                  <a16:creationId xmlns:a16="http://schemas.microsoft.com/office/drawing/2014/main" id="{DBC4ACBD-0643-7EFD-EBE8-2F0562D7E046}"/>
                </a:ext>
              </a:extLst>
            </p:cNvPr>
            <p:cNvSpPr/>
            <p:nvPr/>
          </p:nvSpPr>
          <p:spPr bwMode="auto">
            <a:xfrm>
              <a:off x="457200" y="4775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Trade Shows</a:t>
              </a:r>
              <a:endParaRPr kumimoji="0" lang="ar-EG" sz="20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lang="ar-EG" sz="2000" b="1" kern="0" dirty="0">
                  <a:solidFill>
                    <a:srgbClr val="000000"/>
                  </a:solidFill>
                  <a:latin typeface="Arial"/>
                </a:rPr>
                <a:t>المعارض التجارية</a:t>
              </a:r>
              <a:endParaRPr kumimoji="0" lang="en-US" sz="2000" b="1" i="0" u="none" strike="noStrike" kern="0" cap="none" spc="0" normalizeH="0" baseline="0" noProof="0" dirty="0">
                <a:ln>
                  <a:noFill/>
                </a:ln>
                <a:solidFill>
                  <a:srgbClr val="000000"/>
                </a:solidFill>
                <a:effectLst/>
                <a:uLnTx/>
                <a:uFillTx/>
                <a:latin typeface="Arial"/>
              </a:endParaRPr>
            </a:p>
          </p:txBody>
        </p:sp>
        <p:sp>
          <p:nvSpPr>
            <p:cNvPr id="16" name="Rectangle 15">
              <a:extLst>
                <a:ext uri="{FF2B5EF4-FFF2-40B4-BE49-F238E27FC236}">
                  <a16:creationId xmlns:a16="http://schemas.microsoft.com/office/drawing/2014/main" id="{BFB0AA6A-61E0-3F94-194F-194E6BB47544}"/>
                </a:ext>
              </a:extLst>
            </p:cNvPr>
            <p:cNvSpPr/>
            <p:nvPr/>
          </p:nvSpPr>
          <p:spPr bwMode="auto">
            <a:xfrm>
              <a:off x="4571998" y="4753452"/>
              <a:ext cx="4114801" cy="1396999"/>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Volunteering</a:t>
              </a:r>
              <a:endParaRPr kumimoji="0" lang="ar-EG" sz="20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lang="ar-EG" sz="2000" b="1" kern="0" dirty="0">
                  <a:solidFill>
                    <a:srgbClr val="000000"/>
                  </a:solidFill>
                  <a:latin typeface="Arial"/>
                </a:rPr>
                <a:t>العمل التطوعي</a:t>
              </a:r>
              <a:endParaRPr kumimoji="0" lang="ar-EG" sz="2000" b="1" i="0" u="none" strike="noStrike" kern="0" cap="none" spc="0" normalizeH="0" baseline="0" noProof="0" dirty="0">
                <a:ln>
                  <a:noFill/>
                </a:ln>
                <a:solidFill>
                  <a:srgbClr val="000000"/>
                </a:solidFill>
                <a:effectLst/>
                <a:uLnTx/>
                <a:uFillTx/>
                <a:latin typeface="Arial"/>
              </a:endParaRPr>
            </a:p>
          </p:txBody>
        </p:sp>
      </p:grpSp>
    </p:spTree>
    <p:extLst>
      <p:ext uri="{BB962C8B-B14F-4D97-AF65-F5344CB8AC3E}">
        <p14:creationId xmlns:p14="http://schemas.microsoft.com/office/powerpoint/2010/main" val="760756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9</a:t>
            </a:r>
          </a:p>
        </p:txBody>
      </p:sp>
      <p:sp>
        <p:nvSpPr>
          <p:cNvPr id="18" name="Rectangle 17">
            <a:extLst>
              <a:ext uri="{FF2B5EF4-FFF2-40B4-BE49-F238E27FC236}">
                <a16:creationId xmlns:a16="http://schemas.microsoft.com/office/drawing/2014/main" id="{886E87CF-75F7-F56E-8384-7CD31DBAC89F}"/>
              </a:ext>
            </a:extLst>
          </p:cNvPr>
          <p:cNvSpPr/>
          <p:nvPr/>
        </p:nvSpPr>
        <p:spPr bwMode="auto">
          <a:xfrm>
            <a:off x="1627790" y="1757273"/>
            <a:ext cx="2892864" cy="2525146"/>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defTabSz="91440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rPr>
              <a:t>Protocol</a:t>
            </a:r>
          </a:p>
          <a:p>
            <a:pPr marL="0" marR="0" lvl="0" indent="0" defTabSz="91440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rPr>
              <a:t>Value</a:t>
            </a:r>
          </a:p>
          <a:p>
            <a:pPr marL="0" marR="0" lvl="0" indent="0" defTabSz="91440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rPr>
              <a:t>Judgment</a:t>
            </a:r>
          </a:p>
        </p:txBody>
      </p:sp>
      <p:sp>
        <p:nvSpPr>
          <p:cNvPr id="3" name="Rectangle 2">
            <a:extLst>
              <a:ext uri="{FF2B5EF4-FFF2-40B4-BE49-F238E27FC236}">
                <a16:creationId xmlns:a16="http://schemas.microsoft.com/office/drawing/2014/main" id="{97DB308D-B121-26FB-1E56-0DDAE15D2100}"/>
              </a:ext>
            </a:extLst>
          </p:cNvPr>
          <p:cNvSpPr/>
          <p:nvPr/>
        </p:nvSpPr>
        <p:spPr bwMode="auto">
          <a:xfrm>
            <a:off x="6529990" y="1757273"/>
            <a:ext cx="2892864" cy="2525146"/>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lvl="0" algn="r" rtl="1" fontAlgn="base">
              <a:spcBef>
                <a:spcPct val="0"/>
              </a:spcBef>
              <a:spcAft>
                <a:spcPts val="1200"/>
              </a:spcAft>
              <a:buFont typeface="Arial" pitchFamily="34" charset="0"/>
              <a:buChar char="•"/>
              <a:defRPr/>
            </a:pPr>
            <a:r>
              <a:rPr lang="ar-EG" sz="5400" b="1" kern="0">
                <a:solidFill>
                  <a:srgbClr val="000000"/>
                </a:solidFill>
                <a:latin typeface="Arial"/>
              </a:rPr>
              <a:t>بروتوكول
قيمة
قرار</a:t>
            </a:r>
            <a:endParaRPr kumimoji="0" lang="en-US" sz="5400" b="1" i="0" u="none" strike="noStrike" kern="0" cap="none" spc="0" normalizeH="0" baseline="0" noProof="0" dirty="0">
              <a:ln>
                <a:noFill/>
              </a:ln>
              <a:solidFill>
                <a:srgbClr val="000000"/>
              </a:solidFill>
              <a:effectLst/>
              <a:uLnTx/>
              <a:uFillTx/>
              <a:latin typeface="Arial"/>
            </a:endParaRPr>
          </a:p>
        </p:txBody>
      </p:sp>
      <p:sp>
        <p:nvSpPr>
          <p:cNvPr id="4" name="TextBox 3">
            <a:extLst>
              <a:ext uri="{FF2B5EF4-FFF2-40B4-BE49-F238E27FC236}">
                <a16:creationId xmlns:a16="http://schemas.microsoft.com/office/drawing/2014/main" id="{5A9BFA2D-2085-E1AA-4E6F-3BEE242B4F89}"/>
              </a:ext>
            </a:extLst>
          </p:cNvPr>
          <p:cNvSpPr txBox="1"/>
          <p:nvPr/>
        </p:nvSpPr>
        <p:spPr>
          <a:xfrm>
            <a:off x="2500526" y="852092"/>
            <a:ext cx="7609114" cy="538609"/>
          </a:xfrm>
          <a:prstGeom prst="rect">
            <a:avLst/>
          </a:prstGeom>
          <a:noFill/>
        </p:spPr>
        <p:txBody>
          <a:bodyPr wrap="square" rtlCol="0">
            <a:spAutoFit/>
          </a:bodyPr>
          <a:lstStyle/>
          <a:p>
            <a:pPr lvl="0" algn="ctr">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Network</a:t>
            </a:r>
            <a:r>
              <a:rPr kumimoji="0" lang="ar-EG" sz="2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 </a:t>
            </a:r>
            <a:r>
              <a:rPr kumimoji="0" lang="en-GB" sz="2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 Etiquette</a:t>
            </a:r>
            <a:endParaRPr kumimoji="0" lang="ar-EG" sz="2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500" b="0" i="0" u="none" strike="noStrike" kern="1200" cap="none" spc="0" normalizeH="0" baseline="0" noProof="0" dirty="0">
              <a:ln>
                <a:noFill/>
              </a:ln>
              <a:effectLst/>
              <a:uLnTx/>
              <a:uFillTx/>
              <a:latin typeface="Calibri"/>
              <a:ea typeface="+mn-ea"/>
              <a:cs typeface="+mn-cs"/>
            </a:endParaRPr>
          </a:p>
        </p:txBody>
      </p:sp>
    </p:spTree>
    <p:extLst>
      <p:ext uri="{BB962C8B-B14F-4D97-AF65-F5344CB8AC3E}">
        <p14:creationId xmlns:p14="http://schemas.microsoft.com/office/powerpoint/2010/main" val="35435966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tretch>
            <a:fillRect/>
          </a:stretch>
        </p:blipFill>
        <p:spPr>
          <a:xfrm>
            <a:off x="2477022" y="246135"/>
            <a:ext cx="8243063" cy="1417891"/>
          </a:xfrm>
          <a:prstGeom prst="rect">
            <a:avLst/>
          </a:prstGeom>
        </p:spPr>
      </p:pic>
      <p:sp>
        <p:nvSpPr>
          <p:cNvPr id="9" name="TextBox 8">
            <a:extLst>
              <a:ext uri="{FF2B5EF4-FFF2-40B4-BE49-F238E27FC236}">
                <a16:creationId xmlns:a16="http://schemas.microsoft.com/office/drawing/2014/main" id="{4237FFB4-FE0C-287A-A040-FE050EF28709}"/>
              </a:ext>
            </a:extLst>
          </p:cNvPr>
          <p:cNvSpPr txBox="1"/>
          <p:nvPr/>
        </p:nvSpPr>
        <p:spPr>
          <a:xfrm>
            <a:off x="1364871" y="1718663"/>
            <a:ext cx="4876799" cy="3345531"/>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b="1" i="0" u="none" strike="noStrike" kern="1200" cap="none" spc="0" normalizeH="0" baseline="0" noProof="0" dirty="0">
                <a:ln>
                  <a:noFill/>
                </a:ln>
                <a:solidFill>
                  <a:srgbClr val="000000"/>
                </a:solidFill>
                <a:uLnTx/>
                <a:uFillTx/>
                <a:latin typeface="Times New Roman" pitchFamily="18" charset="0"/>
                <a:ea typeface="+mn-ea"/>
                <a:cs typeface="+mn-cs"/>
              </a:rPr>
              <a:t>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600" b="1" i="0" u="none" strike="noStrike" kern="1200" cap="none" spc="0" normalizeH="0" baseline="0" noProof="0" dirty="0">
                <a:ln>
                  <a:noFill/>
                </a:ln>
                <a:solidFill>
                  <a:srgbClr val="000000"/>
                </a:solidFill>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600" b="1" i="0" u="none" strike="noStrike" kern="1200" cap="none" spc="0" normalizeH="0" baseline="0" noProof="0" dirty="0">
                <a:ln>
                  <a:noFill/>
                </a:ln>
                <a:solidFill>
                  <a:srgbClr val="000000"/>
                </a:solidFill>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600" b="1" i="0" u="none" strike="noStrike" kern="1200" cap="none" spc="0" normalizeH="0" baseline="0" noProof="0" dirty="0">
                <a:ln>
                  <a:noFill/>
                </a:ln>
                <a:solidFill>
                  <a:srgbClr val="000000"/>
                </a:solidFill>
                <a:uLnTx/>
                <a:uFillTx/>
                <a:latin typeface="Times New Roman" pitchFamily="18" charset="0"/>
                <a:ea typeface="+mn-ea"/>
                <a:cs typeface="+mn-cs"/>
              </a:rPr>
              <a:t>Be succinct</a:t>
            </a:r>
            <a:r>
              <a:rPr kumimoji="0" lang="ar-EG" sz="1600" b="1" i="0" u="none" strike="noStrike" kern="1200" cap="none" spc="0" normalizeH="0" baseline="0" noProof="0" dirty="0">
                <a:ln>
                  <a:noFill/>
                </a:ln>
                <a:solidFill>
                  <a:srgbClr val="000000"/>
                </a:solidFill>
                <a:uLnTx/>
                <a:uFillTx/>
                <a:latin typeface="Times New Roman" pitchFamily="18" charset="0"/>
                <a:ea typeface="+mn-ea"/>
                <a:cs typeface="+mn-cs"/>
              </a:rPr>
              <a:t> موجزًا </a:t>
            </a:r>
            <a:r>
              <a:rPr kumimoji="0" lang="en-US" sz="1600" b="1" i="0" u="none" strike="noStrike" kern="1200" cap="none" spc="0" normalizeH="0" baseline="0" noProof="0" dirty="0">
                <a:ln>
                  <a:noFill/>
                </a:ln>
                <a:solidFill>
                  <a:srgbClr val="000000"/>
                </a:solidFill>
                <a:uLnTx/>
                <a:uFillTx/>
                <a:latin typeface="Times New Roman" pitchFamily="18" charset="0"/>
                <a:ea typeface="+mn-ea"/>
                <a:cs typeface="+mn-cs"/>
              </a:rPr>
              <a: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600" b="1" i="0" u="none" strike="noStrike" kern="1200" cap="none" spc="0" normalizeH="0" baseline="0" noProof="0" dirty="0">
                <a:ln>
                  <a:noFill/>
                </a:ln>
                <a:solidFill>
                  <a:srgbClr val="000000"/>
                </a:solidFill>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600" b="1" i="0" u="none" strike="noStrike" kern="1200" cap="none" spc="0" normalizeH="0" baseline="0" noProof="0" dirty="0">
                <a:ln>
                  <a:noFill/>
                </a:ln>
                <a:solidFill>
                  <a:srgbClr val="000000"/>
                </a:solidFill>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600" b="1" i="0" u="none" strike="noStrike" kern="1200" cap="none" spc="0" normalizeH="0" baseline="0" noProof="0" dirty="0">
                <a:ln>
                  <a:noFill/>
                </a:ln>
                <a:solidFill>
                  <a:srgbClr val="000000"/>
                </a:solidFill>
                <a:uLnTx/>
                <a:uFillTx/>
                <a:latin typeface="Times New Roman" pitchFamily="18" charset="0"/>
                <a:ea typeface="+mn-ea"/>
                <a:cs typeface="+mn-cs"/>
              </a:rPr>
              <a:t>Remember to say thank you every time someone helps you</a:t>
            </a:r>
          </a:p>
        </p:txBody>
      </p:sp>
      <p:sp>
        <p:nvSpPr>
          <p:cNvPr id="10" name="Rectangle 9">
            <a:extLst>
              <a:ext uri="{FF2B5EF4-FFF2-40B4-BE49-F238E27FC236}">
                <a16:creationId xmlns:a16="http://schemas.microsoft.com/office/drawing/2014/main" id="{24168539-75BE-858F-8CF7-34779C05CBF4}"/>
              </a:ext>
            </a:extLst>
          </p:cNvPr>
          <p:cNvSpPr/>
          <p:nvPr/>
        </p:nvSpPr>
        <p:spPr bwMode="auto">
          <a:xfrm>
            <a:off x="5542110" y="1187048"/>
            <a:ext cx="5370293" cy="77084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lvl="1" fontAlgn="base">
              <a:spcBef>
                <a:spcPct val="0"/>
              </a:spcBef>
              <a:spcAft>
                <a:spcPts val="1200"/>
              </a:spcAft>
            </a:pPr>
            <a:r>
              <a:rPr kumimoji="0" lang="en-US" sz="2800" b="1" i="0" u="none" strike="noStrike" kern="0" cap="none" spc="0" normalizeH="0" baseline="0" noProof="0" dirty="0">
                <a:ln>
                  <a:noFill/>
                </a:ln>
                <a:solidFill>
                  <a:srgbClr val="000000"/>
                </a:solidFill>
                <a:effectLst/>
                <a:uLnTx/>
                <a:uFillTx/>
                <a:latin typeface="Arial"/>
                <a:ea typeface="+mn-ea"/>
                <a:cs typeface="+mn-cs"/>
              </a:rPr>
              <a:t>Protocol</a:t>
            </a:r>
            <a:endParaRPr kumimoji="0" lang="ar-EG" sz="2800" b="1" i="0" u="none" strike="noStrike" kern="0" cap="none" spc="0" normalizeH="0" baseline="0" noProof="0" dirty="0">
              <a:ln>
                <a:noFill/>
              </a:ln>
              <a:solidFill>
                <a:srgbClr val="000000"/>
              </a:solidFill>
              <a:effectLst/>
              <a:uLnTx/>
              <a:uFillTx/>
              <a:latin typeface="Arial"/>
              <a:ea typeface="+mn-ea"/>
              <a:cs typeface="+mn-cs"/>
            </a:endParaRPr>
          </a:p>
          <a:p>
            <a:pPr lvl="1" fontAlgn="base">
              <a:spcBef>
                <a:spcPct val="0"/>
              </a:spcBef>
              <a:spcAft>
                <a:spcPts val="1200"/>
              </a:spcAft>
            </a:pPr>
            <a:endParaRPr kumimoji="0" lang="en-US" sz="2800" b="1" i="0" u="none" strike="noStrike" kern="0" cap="none" spc="0" normalizeH="0" baseline="0" noProof="0" dirty="0">
              <a:ln>
                <a:noFill/>
              </a:ln>
              <a:solidFill>
                <a:srgbClr val="000000"/>
              </a:solidFill>
              <a:effectLst/>
              <a:uLnTx/>
              <a:uFillTx/>
              <a:latin typeface="Arial"/>
              <a:ea typeface="+mn-ea"/>
              <a:cs typeface="+mn-cs"/>
            </a:endParaRPr>
          </a:p>
        </p:txBody>
      </p:sp>
      <p:sp>
        <p:nvSpPr>
          <p:cNvPr id="3" name="TextBox 2">
            <a:extLst>
              <a:ext uri="{FF2B5EF4-FFF2-40B4-BE49-F238E27FC236}">
                <a16:creationId xmlns:a16="http://schemas.microsoft.com/office/drawing/2014/main" id="{3453C7BE-C78B-A6BD-AC70-269AA11FEAD1}"/>
              </a:ext>
            </a:extLst>
          </p:cNvPr>
          <p:cNvSpPr txBox="1"/>
          <p:nvPr/>
        </p:nvSpPr>
        <p:spPr>
          <a:xfrm>
            <a:off x="6241670" y="1572470"/>
            <a:ext cx="4059316" cy="3637919"/>
          </a:xfrm>
          <a:prstGeom prst="rect">
            <a:avLst/>
          </a:prstGeom>
          <a:noFill/>
        </p:spPr>
        <p:txBody>
          <a:bodyPr wrap="square">
            <a:spAutoFit/>
          </a:bodyPr>
          <a:lstStyle/>
          <a:p>
            <a:pPr lvl="0" algn="r" rtl="1" fontAlgn="base">
              <a:spcBef>
                <a:spcPct val="30000"/>
              </a:spcBef>
              <a:spcAft>
                <a:spcPct val="0"/>
              </a:spcAft>
              <a:defRPr/>
            </a:pPr>
            <a:r>
              <a:rPr lang="ar-EG" b="1">
                <a:solidFill>
                  <a:srgbClr val="000000"/>
                </a:solidFill>
                <a:effectLst>
                  <a:outerShdw blurRad="38100" dist="38100" dir="2700000" algn="tl">
                    <a:srgbClr val="000000">
                      <a:alpha val="43137"/>
                    </a:srgbClr>
                  </a:outerShdw>
                </a:effectLst>
                <a:latin typeface="Times New Roman" pitchFamily="18" charset="0"/>
              </a:rPr>
              <a:t>انتبه جيدا لبروتوكول الشبكات: 
حاول أن تتعلم شيئا عن الأشخاص الذين تريد التواصل معهم
لا تربك الآخرين بالكثير من الرسائل أو الطلبات
كن موجزا في جميع جهود الاتصال الخاصة بك
لا تعطي أسماء الآخرين ومعلومات الاتصال بهم دون إذنهم
لا ترسل سيرتك الذاتية بالبريد الإلكتروني إلى الغرباء الكاملين
تذكر أن تقول شكرا لك في كل مرة يساعدك فيها شخص ما</a:t>
            </a:r>
            <a:endParaRPr kumimoji="0" lang="en-US" sz="1600" b="1"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21590796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886E87CF-75F7-F56E-8384-7CD31DBAC89F}"/>
              </a:ext>
            </a:extLst>
          </p:cNvPr>
          <p:cNvSpPr/>
          <p:nvPr/>
        </p:nvSpPr>
        <p:spPr bwMode="auto">
          <a:xfrm>
            <a:off x="4818402" y="1226487"/>
            <a:ext cx="3334998" cy="951375"/>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200"/>
              </a:spcAft>
              <a:buClrTx/>
              <a:buSzTx/>
              <a:buFont typeface="Arial" pitchFamily="34" charset="0"/>
              <a:buChar char="•"/>
              <a:tabLst/>
              <a:defRPr/>
            </a:pPr>
            <a:r>
              <a:rPr kumimoji="0" lang="en-US" sz="2800" b="1" i="0" u="none" strike="noStrike" kern="0" cap="none" spc="0" normalizeH="0" baseline="0" noProof="0" dirty="0">
                <a:ln>
                  <a:noFill/>
                </a:ln>
                <a:solidFill>
                  <a:srgbClr val="000000"/>
                </a:solidFill>
                <a:effectLst/>
                <a:uLnTx/>
                <a:uFillTx/>
                <a:latin typeface="Arial"/>
                <a:ea typeface="+mn-ea"/>
                <a:cs typeface="+mn-cs"/>
              </a:rPr>
              <a:t>Value</a:t>
            </a:r>
          </a:p>
        </p:txBody>
      </p:sp>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tretch>
            <a:fillRect/>
          </a:stretch>
        </p:blipFill>
        <p:spPr>
          <a:xfrm>
            <a:off x="3149600" y="377851"/>
            <a:ext cx="5478482" cy="1143950"/>
          </a:xfrm>
          <a:prstGeom prst="rect">
            <a:avLst/>
          </a:prstGeom>
        </p:spPr>
      </p:pic>
      <p:sp>
        <p:nvSpPr>
          <p:cNvPr id="9" name="TextBox 8">
            <a:extLst>
              <a:ext uri="{FF2B5EF4-FFF2-40B4-BE49-F238E27FC236}">
                <a16:creationId xmlns:a16="http://schemas.microsoft.com/office/drawing/2014/main" id="{03FD1CBC-27CA-5C04-BAF1-104472BA5A65}"/>
              </a:ext>
            </a:extLst>
          </p:cNvPr>
          <p:cNvSpPr txBox="1"/>
          <p:nvPr/>
        </p:nvSpPr>
        <p:spPr>
          <a:xfrm>
            <a:off x="1457780" y="1810745"/>
            <a:ext cx="3901620" cy="3268652"/>
          </a:xfrm>
          <a:prstGeom prst="rect">
            <a:avLst/>
          </a:prstGeom>
          <a:noFill/>
        </p:spPr>
        <p:txBody>
          <a:bodyPr wrap="square">
            <a:spAutoFit/>
          </a:bodyPr>
          <a:lstStyle/>
          <a:p>
            <a:pPr marL="0" marR="0" lvl="0" indent="0" algn="l" defTabSz="914400" rtl="0" eaLnBrk="1" fontAlgn="base" latinLnBrk="0" hangingPunct="1">
              <a:lnSpc>
                <a:spcPct val="15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p:txBody>
      </p:sp>
      <p:sp>
        <p:nvSpPr>
          <p:cNvPr id="3" name="TextBox 2">
            <a:extLst>
              <a:ext uri="{FF2B5EF4-FFF2-40B4-BE49-F238E27FC236}">
                <a16:creationId xmlns:a16="http://schemas.microsoft.com/office/drawing/2014/main" id="{8ADB8306-8250-1452-22DA-A220C947CBE4}"/>
              </a:ext>
            </a:extLst>
          </p:cNvPr>
          <p:cNvSpPr txBox="1"/>
          <p:nvPr/>
        </p:nvSpPr>
        <p:spPr>
          <a:xfrm>
            <a:off x="6508853" y="2177862"/>
            <a:ext cx="3313349" cy="2345001"/>
          </a:xfrm>
          <a:prstGeom prst="rect">
            <a:avLst/>
          </a:prstGeom>
          <a:noFill/>
        </p:spPr>
        <p:txBody>
          <a:bodyPr wrap="square">
            <a:spAutoFit/>
          </a:bodyPr>
          <a:lstStyle/>
          <a:p>
            <a:pPr lvl="0" algn="r" rtl="1" fontAlgn="base">
              <a:lnSpc>
                <a:spcPct val="150000"/>
              </a:lnSpc>
              <a:spcBef>
                <a:spcPct val="30000"/>
              </a:spcBef>
              <a:spcAft>
                <a:spcPct val="0"/>
              </a:spcAft>
              <a:defRPr/>
            </a:pPr>
            <a:r>
              <a:rPr lang="ar-EG" sz="2000" b="1">
                <a:solidFill>
                  <a:srgbClr val="000000"/>
                </a:solidFill>
                <a:effectLst>
                  <a:outerShdw blurRad="38100" dist="38100" dir="2700000" algn="tl">
                    <a:srgbClr val="000000">
                      <a:alpha val="43137"/>
                    </a:srgbClr>
                  </a:outerShdw>
                </a:effectLst>
                <a:latin typeface="Times New Roman" pitchFamily="18" charset="0"/>
              </a:rPr>
              <a:t>لكي تصبح عضوا قيما في الشبكة ، يجب أن تكون قادرا على مساعدة الآخرين بطريقة ما. كلما زادت اتصالاتك، زادت قيمتك في شبكتك، وزادت قيمة شبكتك بالنسبة لك.</a:t>
            </a:r>
            <a:endParaRPr kumimoji="0" lang="en-US" sz="20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Tree>
    <p:extLst>
      <p:ext uri="{BB962C8B-B14F-4D97-AF65-F5344CB8AC3E}">
        <p14:creationId xmlns:p14="http://schemas.microsoft.com/office/powerpoint/2010/main" val="2975690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886E87CF-75F7-F56E-8384-7CD31DBAC89F}"/>
              </a:ext>
            </a:extLst>
          </p:cNvPr>
          <p:cNvSpPr/>
          <p:nvPr/>
        </p:nvSpPr>
        <p:spPr bwMode="auto">
          <a:xfrm>
            <a:off x="1396758" y="1271739"/>
            <a:ext cx="3810000" cy="569761"/>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200"/>
              </a:spcAft>
              <a:buClrTx/>
              <a:buSzTx/>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Judgment</a:t>
            </a:r>
          </a:p>
        </p:txBody>
      </p:sp>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tretch>
            <a:fillRect/>
          </a:stretch>
        </p:blipFill>
        <p:spPr>
          <a:xfrm>
            <a:off x="3035299" y="286256"/>
            <a:ext cx="7130721" cy="985483"/>
          </a:xfrm>
          <a:prstGeom prst="rect">
            <a:avLst/>
          </a:prstGeom>
        </p:spPr>
      </p:pic>
      <p:sp>
        <p:nvSpPr>
          <p:cNvPr id="9" name="TextBox 8">
            <a:extLst>
              <a:ext uri="{FF2B5EF4-FFF2-40B4-BE49-F238E27FC236}">
                <a16:creationId xmlns:a16="http://schemas.microsoft.com/office/drawing/2014/main" id="{EBE2BA51-CD20-70E7-8752-A21C62B7B35C}"/>
              </a:ext>
            </a:extLst>
          </p:cNvPr>
          <p:cNvSpPr txBox="1"/>
          <p:nvPr/>
        </p:nvSpPr>
        <p:spPr>
          <a:xfrm>
            <a:off x="1271820" y="1935550"/>
            <a:ext cx="3934938" cy="3108543"/>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Finally, be aware that your online network reflects who you are in the eyes of potential employers, so exercise some </a:t>
            </a:r>
            <a:r>
              <a:rPr kumimoji="0" lang="en-US" sz="28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imes New Roman" pitchFamily="18" charset="0"/>
                <a:ea typeface="+mn-ea"/>
                <a:cs typeface="+mn-cs"/>
              </a:rPr>
              <a:t>judgment</a:t>
            </a:r>
            <a:r>
              <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in making connections. </a:t>
            </a:r>
          </a:p>
        </p:txBody>
      </p:sp>
      <p:sp>
        <p:nvSpPr>
          <p:cNvPr id="3" name="TextBox 2">
            <a:extLst>
              <a:ext uri="{FF2B5EF4-FFF2-40B4-BE49-F238E27FC236}">
                <a16:creationId xmlns:a16="http://schemas.microsoft.com/office/drawing/2014/main" id="{DFF3D4B0-04EA-95F7-9677-72EECECEC4EE}"/>
              </a:ext>
            </a:extLst>
          </p:cNvPr>
          <p:cNvSpPr txBox="1"/>
          <p:nvPr/>
        </p:nvSpPr>
        <p:spPr>
          <a:xfrm>
            <a:off x="6231082" y="1935550"/>
            <a:ext cx="3934938" cy="2246769"/>
          </a:xfrm>
          <a:prstGeom prst="rect">
            <a:avLst/>
          </a:prstGeom>
          <a:noFill/>
        </p:spPr>
        <p:txBody>
          <a:bodyPr wrap="square">
            <a:spAutoFit/>
          </a:bodyPr>
          <a:lstStyle/>
          <a:p>
            <a:pPr lvl="0" algn="r" rtl="1" fontAlgn="base">
              <a:spcBef>
                <a:spcPct val="30000"/>
              </a:spcBef>
              <a:spcAft>
                <a:spcPct val="0"/>
              </a:spcAft>
              <a:defRPr/>
            </a:pPr>
            <a:r>
              <a:rPr lang="ar-EG" sz="2800" b="1">
                <a:solidFill>
                  <a:srgbClr val="000000"/>
                </a:solidFill>
                <a:effectLst>
                  <a:outerShdw blurRad="38100" dist="38100" dir="2700000" algn="tl">
                    <a:srgbClr val="000000">
                      <a:alpha val="43137"/>
                    </a:srgbClr>
                  </a:outerShdw>
                </a:effectLst>
                <a:latin typeface="Times New Roman" pitchFamily="18" charset="0"/>
              </a:rPr>
              <a:t>أخيرا ، كن على دراية بأن شبكتك عبر الإنترنت تعكس هويتك في نظر أصحاب العمل المحتملين ، لذا مارس بعض الحكم في إجراء الاتصالات.</a:t>
            </a:r>
            <a:endPar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4" name="Rectangle 3">
            <a:extLst>
              <a:ext uri="{FF2B5EF4-FFF2-40B4-BE49-F238E27FC236}">
                <a16:creationId xmlns:a16="http://schemas.microsoft.com/office/drawing/2014/main" id="{450B6E2C-E340-9AE7-C335-C1E361449096}"/>
              </a:ext>
            </a:extLst>
          </p:cNvPr>
          <p:cNvSpPr/>
          <p:nvPr/>
        </p:nvSpPr>
        <p:spPr bwMode="auto">
          <a:xfrm>
            <a:off x="7556258" y="1265928"/>
            <a:ext cx="2609762" cy="569761"/>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lvl="0" algn="r" rtl="1" fontAlgn="base">
              <a:spcBef>
                <a:spcPct val="0"/>
              </a:spcBef>
              <a:spcAft>
                <a:spcPts val="1200"/>
              </a:spcAft>
              <a:defRPr/>
            </a:pPr>
            <a:r>
              <a:rPr lang="ar-EG" sz="3200" b="1" kern="0" dirty="0">
                <a:solidFill>
                  <a:srgbClr val="000000"/>
                </a:solidFill>
                <a:latin typeface="Arial"/>
              </a:rPr>
              <a:t>قرار</a:t>
            </a:r>
            <a:endParaRPr kumimoji="0" lang="en-US" sz="3200" b="1" i="0" u="none" strike="noStrike" kern="0" cap="none" spc="0" normalizeH="0" baseline="0" noProof="0" dirty="0">
              <a:ln>
                <a:noFill/>
              </a:ln>
              <a:solidFill>
                <a:srgbClr val="000000"/>
              </a:solidFill>
              <a:effectLst/>
              <a:uLnTx/>
              <a:uFillTx/>
              <a:latin typeface="Arial"/>
              <a:ea typeface="+mn-ea"/>
              <a:cs typeface="+mn-cs"/>
            </a:endParaRPr>
          </a:p>
        </p:txBody>
      </p:sp>
      <p:sp>
        <p:nvSpPr>
          <p:cNvPr id="5" name="Rectangle 4">
            <a:extLst>
              <a:ext uri="{FF2B5EF4-FFF2-40B4-BE49-F238E27FC236}">
                <a16:creationId xmlns:a16="http://schemas.microsoft.com/office/drawing/2014/main" id="{7346B140-241C-F5E4-DADC-89135C0088F7}"/>
              </a:ext>
            </a:extLst>
          </p:cNvPr>
          <p:cNvSpPr/>
          <p:nvPr/>
        </p:nvSpPr>
        <p:spPr>
          <a:xfrm>
            <a:off x="5836153" y="3244334"/>
            <a:ext cx="519694" cy="369332"/>
          </a:xfrm>
          <a:prstGeom prst="rect">
            <a:avLst/>
          </a:prstGeom>
        </p:spPr>
        <p:txBody>
          <a:bodyPr wrap="none">
            <a:spAutoFit/>
          </a:bodyPr>
          <a:lstStyle/>
          <a:p>
            <a:r>
              <a:rPr lang="en-GB" dirty="0" err="1"/>
              <a:t>قرار</a:t>
            </a:r>
            <a:endParaRPr lang="en-GB" dirty="0"/>
          </a:p>
        </p:txBody>
      </p:sp>
    </p:spTree>
    <p:extLst>
      <p:ext uri="{BB962C8B-B14F-4D97-AF65-F5344CB8AC3E}">
        <p14:creationId xmlns:p14="http://schemas.microsoft.com/office/powerpoint/2010/main" val="2779711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F636C7A-16FC-3507-58C1-704AD5B673E2}"/>
              </a:ext>
            </a:extLst>
          </p:cNvPr>
          <p:cNvSpPr txBox="1"/>
          <p:nvPr/>
        </p:nvSpPr>
        <p:spPr>
          <a:xfrm>
            <a:off x="4458631" y="419690"/>
            <a:ext cx="8046963" cy="1569660"/>
          </a:xfrm>
          <a:prstGeom prst="rect">
            <a:avLst/>
          </a:prstGeom>
          <a:noFill/>
        </p:spPr>
        <p:txBody>
          <a:bodyPr wrap="square">
            <a:spAutoFit/>
          </a:bodyPr>
          <a:lstStyle/>
          <a:p>
            <a:r>
              <a:rPr kumimoji="0" lang="en-US" sz="4800" b="1" i="0" u="none" strike="noStrike" kern="0" cap="none" spc="0" normalizeH="0" baseline="0" noProof="0" dirty="0">
                <a:ln>
                  <a:solidFill>
                    <a:sysClr val="windowText" lastClr="000000"/>
                  </a:solidFill>
                </a:ln>
                <a:effectLst>
                  <a:outerShdw blurRad="38100" dist="38100" dir="2700000" algn="tl">
                    <a:srgbClr val="C0C0C0"/>
                  </a:outerShdw>
                </a:effectLst>
                <a:uLnTx/>
                <a:uFillTx/>
                <a:latin typeface="Tahoma"/>
                <a:ea typeface="+mj-ea"/>
                <a:cs typeface="+mj-cs"/>
              </a:rPr>
              <a:t>Career Counseling</a:t>
            </a:r>
            <a:endParaRPr kumimoji="0" lang="ar-EG" sz="4800" b="1" i="0" u="none" strike="noStrike" kern="0" cap="none" spc="0" normalizeH="0" baseline="0" noProof="0" dirty="0">
              <a:ln>
                <a:solidFill>
                  <a:sysClr val="windowText" lastClr="000000"/>
                </a:solidFill>
              </a:ln>
              <a:effectLst>
                <a:outerShdw blurRad="38100" dist="38100" dir="2700000" algn="tl">
                  <a:srgbClr val="C0C0C0"/>
                </a:outerShdw>
              </a:effectLst>
              <a:uLnTx/>
              <a:uFillTx/>
              <a:latin typeface="Tahoma"/>
              <a:ea typeface="+mj-ea"/>
              <a:cs typeface="+mj-cs"/>
            </a:endParaRPr>
          </a:p>
          <a:p>
            <a:r>
              <a:rPr lang="ar-EG" sz="4800" b="1" kern="0" dirty="0">
                <a:ln>
                  <a:solidFill>
                    <a:sysClr val="windowText" lastClr="000000"/>
                  </a:solidFill>
                </a:ln>
                <a:effectLst>
                  <a:outerShdw blurRad="38100" dist="38100" dir="2700000" algn="tl">
                    <a:srgbClr val="C0C0C0"/>
                  </a:outerShdw>
                </a:effectLst>
                <a:latin typeface="Tahoma"/>
                <a:ea typeface="+mj-ea"/>
                <a:cs typeface="+mj-cs"/>
              </a:rPr>
              <a:t>الإرشاد المهني</a:t>
            </a:r>
            <a:endParaRPr lang="en-GB" sz="1400" dirty="0">
              <a:ln>
                <a:solidFill>
                  <a:sysClr val="windowText" lastClr="000000"/>
                </a:solidFill>
              </a:ln>
            </a:endParaRPr>
          </a:p>
        </p:txBody>
      </p:sp>
      <p:grpSp>
        <p:nvGrpSpPr>
          <p:cNvPr id="12" name="Group 11">
            <a:extLst>
              <a:ext uri="{FF2B5EF4-FFF2-40B4-BE49-F238E27FC236}">
                <a16:creationId xmlns:a16="http://schemas.microsoft.com/office/drawing/2014/main" id="{5AE4DB0F-F3B5-C60F-40CB-7A329F2D0A32}"/>
              </a:ext>
            </a:extLst>
          </p:cNvPr>
          <p:cNvGrpSpPr/>
          <p:nvPr/>
        </p:nvGrpSpPr>
        <p:grpSpPr>
          <a:xfrm>
            <a:off x="1233714" y="1645657"/>
            <a:ext cx="10399486" cy="4856743"/>
            <a:chOff x="-627743" y="1981200"/>
            <a:chExt cx="10399486" cy="4856743"/>
          </a:xfrm>
        </p:grpSpPr>
        <p:pic>
          <p:nvPicPr>
            <p:cNvPr id="13" name="Picture 12" descr="shutterstock_24251968.jpg">
              <a:extLst>
                <a:ext uri="{FF2B5EF4-FFF2-40B4-BE49-F238E27FC236}">
                  <a16:creationId xmlns:a16="http://schemas.microsoft.com/office/drawing/2014/main" id="{3B0DEE76-4961-2D09-1D36-C8CAE8E5C36C}"/>
                </a:ext>
              </a:extLst>
            </p:cNvPr>
            <p:cNvPicPr>
              <a:picLocks noChangeAspect="1"/>
            </p:cNvPicPr>
            <p:nvPr/>
          </p:nvPicPr>
          <p:blipFill>
            <a:blip r:embed="rId3" cstate="print"/>
            <a:srcRect/>
            <a:stretch>
              <a:fillRect/>
            </a:stretch>
          </p:blipFill>
          <p:spPr>
            <a:xfrm>
              <a:off x="3326389" y="4683717"/>
              <a:ext cx="1816308" cy="2154226"/>
            </a:xfrm>
            <a:prstGeom prst="rect">
              <a:avLst/>
            </a:prstGeom>
          </p:spPr>
        </p:pic>
        <p:grpSp>
          <p:nvGrpSpPr>
            <p:cNvPr id="14" name="Group 13">
              <a:extLst>
                <a:ext uri="{FF2B5EF4-FFF2-40B4-BE49-F238E27FC236}">
                  <a16:creationId xmlns:a16="http://schemas.microsoft.com/office/drawing/2014/main" id="{485734DC-640A-6788-4550-D86BF5A01362}"/>
                </a:ext>
              </a:extLst>
            </p:cNvPr>
            <p:cNvGrpSpPr/>
            <p:nvPr/>
          </p:nvGrpSpPr>
          <p:grpSpPr>
            <a:xfrm>
              <a:off x="-627743" y="2593918"/>
              <a:ext cx="10399486" cy="1784257"/>
              <a:chOff x="-627743" y="2512566"/>
              <a:chExt cx="10399486" cy="1561225"/>
            </a:xfrm>
          </p:grpSpPr>
          <p:sp>
            <p:nvSpPr>
              <p:cNvPr id="16" name="Rounded Rectangle 6">
                <a:extLst>
                  <a:ext uri="{FF2B5EF4-FFF2-40B4-BE49-F238E27FC236}">
                    <a16:creationId xmlns:a16="http://schemas.microsoft.com/office/drawing/2014/main" id="{D16DE7CB-DCCF-45EB-1586-D7E73D971212}"/>
                  </a:ext>
                </a:extLst>
              </p:cNvPr>
              <p:cNvSpPr/>
              <p:nvPr/>
            </p:nvSpPr>
            <p:spPr bwMode="auto">
              <a:xfrm>
                <a:off x="-627743" y="2625991"/>
                <a:ext cx="4343400" cy="1447800"/>
              </a:xfrm>
              <a:prstGeom prst="roundRect">
                <a:avLst/>
              </a:prstGeom>
              <a:solidFill>
                <a:srgbClr val="FFFFFF"/>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College Career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Center</a:t>
                </a:r>
                <a:endParaRPr kumimoji="0" lang="ar-EG" sz="3600" b="1" i="0" u="none" strike="noStrike" kern="0" cap="none" spc="0" normalizeH="0" baseline="0" noProof="0" dirty="0">
                  <a:ln>
                    <a:noFill/>
                  </a:ln>
                  <a:solidFill>
                    <a:srgbClr val="000000"/>
                  </a:solidFill>
                  <a:effectLst/>
                  <a:uLnTx/>
                  <a:uFillTx/>
                  <a:latin typeface="Arial"/>
                </a:endParaRPr>
              </a:p>
              <a:p>
                <a:pPr lvl="0" algn="ctr" fontAlgn="base">
                  <a:spcBef>
                    <a:spcPct val="0"/>
                  </a:spcBef>
                  <a:spcAft>
                    <a:spcPct val="0"/>
                  </a:spcAft>
                  <a:defRPr/>
                </a:pPr>
                <a:r>
                  <a:rPr kumimoji="0" lang="ar-EG" sz="3600" b="1" i="0" u="none" strike="noStrike" kern="0" cap="none" spc="0" normalizeH="0" baseline="0" noProof="0" dirty="0">
                    <a:ln>
                      <a:noFill/>
                    </a:ln>
                    <a:solidFill>
                      <a:srgbClr val="000000"/>
                    </a:solidFill>
                    <a:effectLst/>
                    <a:uLnTx/>
                    <a:uFillTx/>
                    <a:latin typeface="Arial"/>
                  </a:rPr>
                  <a:t>المركز المهني بالكلية </a:t>
                </a:r>
                <a:endParaRPr kumimoji="0" lang="en-US" sz="3600" b="1" i="0" u="none" strike="noStrike" kern="0" cap="none" spc="0" normalizeH="0" baseline="0" noProof="0" dirty="0">
                  <a:ln>
                    <a:noFill/>
                  </a:ln>
                  <a:solidFill>
                    <a:srgbClr val="000000"/>
                  </a:solidFill>
                  <a:effectLst/>
                  <a:uLnTx/>
                  <a:uFillTx/>
                  <a:latin typeface="Arial"/>
                </a:endParaRPr>
              </a:p>
            </p:txBody>
          </p:sp>
          <p:sp>
            <p:nvSpPr>
              <p:cNvPr id="17" name="Rounded Rectangle 7">
                <a:extLst>
                  <a:ext uri="{FF2B5EF4-FFF2-40B4-BE49-F238E27FC236}">
                    <a16:creationId xmlns:a16="http://schemas.microsoft.com/office/drawing/2014/main" id="{C33F1845-0196-93C0-29A9-22D5669910FA}"/>
                  </a:ext>
                </a:extLst>
              </p:cNvPr>
              <p:cNvSpPr/>
              <p:nvPr/>
            </p:nvSpPr>
            <p:spPr bwMode="auto">
              <a:xfrm>
                <a:off x="4184962" y="2512566"/>
                <a:ext cx="5586781" cy="1447800"/>
              </a:xfrm>
              <a:prstGeom prst="roundRect">
                <a:avLst/>
              </a:prstGeom>
              <a:solidFill>
                <a:srgbClr val="FFFFFF"/>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Online Career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Planning</a:t>
                </a:r>
                <a:r>
                  <a:rPr lang="ar-EG" sz="3600" b="1" kern="0" dirty="0">
                    <a:solidFill>
                      <a:srgbClr val="000000"/>
                    </a:solidFill>
                    <a:latin typeface="Arial"/>
                  </a:rPr>
                  <a:t>
تخطيط مهنة عبر الإنترنت </a:t>
                </a:r>
                <a:endParaRPr kumimoji="0" lang="en-US" sz="3600" b="1" i="0" u="none" strike="noStrike" kern="0" cap="none" spc="0" normalizeH="0" baseline="0" noProof="0" dirty="0">
                  <a:ln>
                    <a:noFill/>
                  </a:ln>
                  <a:solidFill>
                    <a:srgbClr val="000000"/>
                  </a:solidFill>
                  <a:effectLst/>
                  <a:uLnTx/>
                  <a:uFillTx/>
                  <a:latin typeface="Arial"/>
                </a:endParaRPr>
              </a:p>
            </p:txBody>
          </p:sp>
        </p:grpSp>
        <p:sp>
          <p:nvSpPr>
            <p:cNvPr id="15" name="Rectangle 14">
              <a:extLst>
                <a:ext uri="{FF2B5EF4-FFF2-40B4-BE49-F238E27FC236}">
                  <a16:creationId xmlns:a16="http://schemas.microsoft.com/office/drawing/2014/main" id="{6EF368D0-B3E5-F30C-B37D-CBA134C21D70}"/>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dirty="0">
                <a:ln>
                  <a:noFill/>
                </a:ln>
                <a:solidFill>
                  <a:srgbClr val="000000"/>
                </a:solidFill>
                <a:effectLst/>
                <a:uLnTx/>
                <a:uFillTx/>
                <a:latin typeface="Times New Roman" pitchFamily="18" charset="0"/>
              </a:endParaRPr>
            </a:p>
          </p:txBody>
        </p:sp>
      </p:grpSp>
    </p:spTree>
    <p:extLst>
      <p:ext uri="{BB962C8B-B14F-4D97-AF65-F5344CB8AC3E}">
        <p14:creationId xmlns:p14="http://schemas.microsoft.com/office/powerpoint/2010/main" val="15625654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AF636C7A-16FC-3507-58C1-704AD5B673E2}"/>
              </a:ext>
            </a:extLst>
          </p:cNvPr>
          <p:cNvSpPr txBox="1"/>
          <p:nvPr/>
        </p:nvSpPr>
        <p:spPr>
          <a:xfrm>
            <a:off x="3501028" y="512616"/>
            <a:ext cx="6884413" cy="132343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Avoiding Mistakes</a:t>
            </a:r>
            <a:endParaRPr kumimoji="0" lang="ar-EG" sz="4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endParaRPr>
          </a:p>
          <a:p>
            <a:pPr lvl="0" algn="r" rtl="1">
              <a:defRPr/>
            </a:pPr>
            <a:r>
              <a:rPr lang="ar-EG" sz="3600" b="1" dirty="0"/>
              <a:t>تجنب الأخطاء</a:t>
            </a:r>
            <a:endParaRPr kumimoji="0" lang="en-GB" sz="1100" b="1" i="0" u="none" strike="noStrike" kern="1200" cap="none" spc="0" normalizeH="0" baseline="0" noProof="0" dirty="0">
              <a:ln>
                <a:noFill/>
              </a:ln>
              <a:effectLst/>
              <a:uLnTx/>
              <a:uFillTx/>
              <a:latin typeface="Calibri"/>
              <a:ea typeface="+mn-ea"/>
              <a:cs typeface="+mn-cs"/>
            </a:endParaRPr>
          </a:p>
        </p:txBody>
      </p:sp>
      <p:sp>
        <p:nvSpPr>
          <p:cNvPr id="7" name="Content Placeholder 4">
            <a:extLst>
              <a:ext uri="{FF2B5EF4-FFF2-40B4-BE49-F238E27FC236}">
                <a16:creationId xmlns:a16="http://schemas.microsoft.com/office/drawing/2014/main" id="{F2845DC1-3A2C-D456-0F04-A695A447FCC2}"/>
              </a:ext>
            </a:extLst>
          </p:cNvPr>
          <p:cNvSpPr txBox="1">
            <a:spLocks/>
          </p:cNvSpPr>
          <p:nvPr/>
        </p:nvSpPr>
        <p:spPr bwMode="auto">
          <a:xfrm>
            <a:off x="1365465" y="1628825"/>
            <a:ext cx="4271126"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Overlooking résumé errors</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Misspelling the hiring manager’s name</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Arriving late for an interview</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Tweeting something unprofessional</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Completing application forms incorrectly</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Not doing your own research</a:t>
            </a:r>
          </a:p>
        </p:txBody>
      </p:sp>
      <p:sp>
        <p:nvSpPr>
          <p:cNvPr id="3" name="Content Placeholder 4">
            <a:extLst>
              <a:ext uri="{FF2B5EF4-FFF2-40B4-BE49-F238E27FC236}">
                <a16:creationId xmlns:a16="http://schemas.microsoft.com/office/drawing/2014/main" id="{F41F155A-E6E7-A8F2-3489-72FCC64F67F0}"/>
              </a:ext>
            </a:extLst>
          </p:cNvPr>
          <p:cNvSpPr txBox="1">
            <a:spLocks/>
          </p:cNvSpPr>
          <p:nvPr/>
        </p:nvSpPr>
        <p:spPr bwMode="auto">
          <a:xfrm>
            <a:off x="6096000" y="1836055"/>
            <a:ext cx="4271126"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lvl="0" algn="r" rtl="1">
              <a:spcBef>
                <a:spcPts val="0"/>
              </a:spcBef>
              <a:spcAft>
                <a:spcPts val="1200"/>
              </a:spcAft>
              <a:defRPr/>
            </a:pPr>
            <a:r>
              <a:rPr lang="ar-EG" sz="2000" b="0" kern="0">
                <a:solidFill>
                  <a:srgbClr val="000000"/>
                </a:solidFill>
                <a:effectLst>
                  <a:outerShdw blurRad="50800" dist="38100" dir="8100000" algn="tr" rotWithShape="0">
                    <a:srgbClr val="808080">
                      <a:alpha val="40000"/>
                    </a:srgbClr>
                  </a:outerShdw>
                </a:effectLst>
                <a:latin typeface="Arial"/>
              </a:rPr>
              <a:t>التغاضي عن أخطاء السيرة الذاتية
خطأ إملائي في اسم مدير التوظيف
الوصول متأخرا لإجراء مقابلة
تغريد شيء غير احترافي
استكمال استمارات الطلب بشكل غير صحيح
عدم إجراء البحث الخاص بك</a:t>
            </a:r>
            <a:endParaRPr kumimoji="0" lang="en-US" sz="20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42443434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9" name="Title 5">
            <a:extLst>
              <a:ext uri="{FF2B5EF4-FFF2-40B4-BE49-F238E27FC236}">
                <a16:creationId xmlns:a16="http://schemas.microsoft.com/office/drawing/2014/main" id="{8F4823CE-CFDA-ABC4-ABD9-7F1452FC237D}"/>
              </a:ext>
            </a:extLst>
          </p:cNvPr>
          <p:cNvSpPr txBox="1">
            <a:spLocks/>
          </p:cNvSpPr>
          <p:nvPr/>
        </p:nvSpPr>
        <p:spPr bwMode="auto">
          <a:xfrm>
            <a:off x="1679852" y="220482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Planning Your Résumé </a:t>
            </a:r>
            <a:endParaRPr kumimoji="0" lang="ar-EG"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a:p>
            <a:pPr lvl="0">
              <a:defRPr/>
            </a:pPr>
            <a:r>
              <a:rPr lang="ar-EG" sz="4800" kern="0" dirty="0">
                <a:solidFill>
                  <a:srgbClr val="FFFFFF"/>
                </a:solidFill>
                <a:latin typeface="Tahoma"/>
              </a:rPr>
              <a:t>تخطيط الملخص الخاص بك</a:t>
            </a:r>
            <a:endPar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13276169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FF1B2A43-25B8-FAE0-44F8-526BC30AEA46}"/>
              </a:ext>
            </a:extLst>
          </p:cNvPr>
          <p:cNvSpPr txBox="1"/>
          <p:nvPr/>
        </p:nvSpPr>
        <p:spPr>
          <a:xfrm>
            <a:off x="1381595" y="1410034"/>
            <a:ext cx="4194747" cy="3231654"/>
          </a:xfrm>
          <a:prstGeom prst="rect">
            <a:avLst/>
          </a:prstGeom>
          <a:noFill/>
        </p:spPr>
        <p:txBody>
          <a:bodyPr wrap="square">
            <a:spAutoFit/>
          </a:bodyPr>
          <a:lstStyle/>
          <a:p>
            <a:pPr algn="ctr"/>
            <a:r>
              <a:rPr lang="en-US" sz="2400" b="1" dirty="0">
                <a:solidFill>
                  <a:srgbClr val="C00000"/>
                </a:solidFill>
                <a:effectLst>
                  <a:outerShdw blurRad="38100" dist="38100" dir="2700000" algn="tl">
                    <a:srgbClr val="000000">
                      <a:alpha val="43137"/>
                    </a:srgbClr>
                  </a:outerShdw>
                </a:effectLst>
              </a:rPr>
              <a:t>A résumé is </a:t>
            </a:r>
            <a:endParaRPr lang="ar-EG" sz="2400" b="1" dirty="0">
              <a:solidFill>
                <a:srgbClr val="C00000"/>
              </a:solidFill>
              <a:effectLst>
                <a:outerShdw blurRad="38100" dist="38100" dir="2700000" algn="tl">
                  <a:srgbClr val="000000">
                    <a:alpha val="43137"/>
                  </a:srgbClr>
                </a:outerShdw>
              </a:effectLst>
            </a:endParaRPr>
          </a:p>
          <a:p>
            <a:r>
              <a:rPr lang="en-GB" sz="2000" b="1" dirty="0">
                <a:solidFill>
                  <a:schemeClr val="accent5">
                    <a:lumMod val="50000"/>
                  </a:schemeClr>
                </a:solidFill>
                <a:effectLst>
                  <a:outerShdw blurRad="38100" dist="38100" dir="2700000" algn="tl">
                    <a:srgbClr val="000000">
                      <a:alpha val="43137"/>
                    </a:srgbClr>
                  </a:outerShdw>
                </a:effectLst>
              </a:rPr>
              <a:t>A </a:t>
            </a:r>
            <a:r>
              <a:rPr lang="en-US" sz="2000" b="1" dirty="0">
                <a:solidFill>
                  <a:schemeClr val="accent5">
                    <a:lumMod val="50000"/>
                  </a:schemeClr>
                </a:solidFill>
                <a:effectLst>
                  <a:outerShdw blurRad="38100" dist="38100" dir="2700000" algn="tl">
                    <a:srgbClr val="000000">
                      <a:alpha val="43137"/>
                    </a:srgbClr>
                  </a:outerShdw>
                </a:effectLst>
              </a:rPr>
              <a:t>Structured, written summary of a person’s education, employment background, and job qualifications. Before you begin writing a résumé, make sure you understand its true function—as an advertisement intended to stimulate an employer’s interest in meeting you and learning more about you. </a:t>
            </a:r>
            <a:endParaRPr lang="en-GB" sz="2000" b="1" dirty="0">
              <a:solidFill>
                <a:schemeClr val="accent5">
                  <a:lumMod val="50000"/>
                </a:schemeClr>
              </a:solidFill>
              <a:effectLst>
                <a:outerShdw blurRad="38100" dist="38100" dir="2700000" algn="tl">
                  <a:srgbClr val="000000">
                    <a:alpha val="43137"/>
                  </a:srgbClr>
                </a:outerShdw>
              </a:effectLst>
            </a:endParaRPr>
          </a:p>
        </p:txBody>
      </p:sp>
      <p:sp>
        <p:nvSpPr>
          <p:cNvPr id="3" name="TextBox 2">
            <a:extLst>
              <a:ext uri="{FF2B5EF4-FFF2-40B4-BE49-F238E27FC236}">
                <a16:creationId xmlns:a16="http://schemas.microsoft.com/office/drawing/2014/main" id="{72F3A04D-372A-3951-E43D-29F59A6F81A9}"/>
              </a:ext>
            </a:extLst>
          </p:cNvPr>
          <p:cNvSpPr txBox="1"/>
          <p:nvPr/>
        </p:nvSpPr>
        <p:spPr>
          <a:xfrm>
            <a:off x="6096000" y="1600121"/>
            <a:ext cx="4194747" cy="2677656"/>
          </a:xfrm>
          <a:prstGeom prst="rect">
            <a:avLst/>
          </a:prstGeom>
          <a:noFill/>
        </p:spPr>
        <p:txBody>
          <a:bodyPr wrap="square">
            <a:spAutoFit/>
          </a:bodyPr>
          <a:lstStyle/>
          <a:p>
            <a:pPr algn="ctr"/>
            <a:r>
              <a:rPr lang="ar-EG" sz="2400" b="1">
                <a:solidFill>
                  <a:srgbClr val="C00000"/>
                </a:solidFill>
                <a:effectLst>
                  <a:outerShdw blurRad="38100" dist="38100" dir="2700000" algn="tl">
                    <a:srgbClr val="000000">
                      <a:alpha val="43137"/>
                    </a:srgbClr>
                  </a:outerShdw>
                </a:effectLst>
              </a:rPr>
              <a:t>السيرة الذاتية هي 
ملخص منظم ومكتوب لتعليم الشخص وخلفيته الوظيفية ومؤهلاته الوظيفية. قبل البدء في كتابة السيرة الذاتية ، تأكد من فهمك لوظيفتها الحقيقية - كإعلان يهدف إلى تحفيز اهتمام صاحب العمل بمقابلتك ومعرفة المزيد عنك.</a:t>
            </a:r>
            <a:endParaRPr lang="en-GB" sz="2000" b="1" dirty="0">
              <a:solidFill>
                <a:schemeClr val="accent5">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955327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3" name="Picture 12" descr="Graphical user interface, text&#10;&#10;Description automatically generated">
            <a:extLst>
              <a:ext uri="{FF2B5EF4-FFF2-40B4-BE49-F238E27FC236}">
                <a16:creationId xmlns:a16="http://schemas.microsoft.com/office/drawing/2014/main" id="{2DC778A0-ACED-BF5F-0DE2-60CDC08E2FB7}"/>
              </a:ext>
            </a:extLst>
          </p:cNvPr>
          <p:cNvPicPr>
            <a:picLocks noChangeAspect="1"/>
          </p:cNvPicPr>
          <p:nvPr/>
        </p:nvPicPr>
        <p:blipFill rotWithShape="1">
          <a:blip r:embed="rId3">
            <a:extLst>
              <a:ext uri="{28A0092B-C50C-407E-A947-70E740481C1C}">
                <a14:useLocalDpi xmlns:a14="http://schemas.microsoft.com/office/drawing/2010/main" val="0"/>
              </a:ext>
            </a:extLst>
          </a:blip>
          <a:srcRect l="11683" t="26211" r="13447" b="5841"/>
          <a:stretch/>
        </p:blipFill>
        <p:spPr>
          <a:xfrm>
            <a:off x="320585" y="557967"/>
            <a:ext cx="12014850" cy="5741233"/>
          </a:xfrm>
          <a:prstGeom prst="rect">
            <a:avLst/>
          </a:prstGeom>
        </p:spPr>
      </p:pic>
      <p:sp>
        <p:nvSpPr>
          <p:cNvPr id="15" name="TextBox 14">
            <a:extLst>
              <a:ext uri="{FF2B5EF4-FFF2-40B4-BE49-F238E27FC236}">
                <a16:creationId xmlns:a16="http://schemas.microsoft.com/office/drawing/2014/main" id="{897F3BB2-70E6-E798-58F1-46CD96B18953}"/>
              </a:ext>
            </a:extLst>
          </p:cNvPr>
          <p:cNvSpPr txBox="1"/>
          <p:nvPr/>
        </p:nvSpPr>
        <p:spPr>
          <a:xfrm>
            <a:off x="2781174" y="214646"/>
            <a:ext cx="8344604" cy="707886"/>
          </a:xfrm>
          <a:prstGeom prst="rect">
            <a:avLst/>
          </a:prstGeom>
          <a:noFill/>
        </p:spPr>
        <p:txBody>
          <a:bodyPr wrap="square">
            <a:spAutoFit/>
          </a:bodyPr>
          <a:lstStyle/>
          <a:p>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Three-Step R</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Tahoma" pitchFamily="34" charset="0"/>
              </a:rPr>
              <a:t>é</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sum</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Tahoma" pitchFamily="34" charset="0"/>
              </a:rPr>
              <a:t>é</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 Process</a:t>
            </a:r>
            <a:endParaRPr lang="en-GB" sz="1600" dirty="0"/>
          </a:p>
        </p:txBody>
      </p:sp>
    </p:spTree>
    <p:extLst>
      <p:ext uri="{BB962C8B-B14F-4D97-AF65-F5344CB8AC3E}">
        <p14:creationId xmlns:p14="http://schemas.microsoft.com/office/powerpoint/2010/main" val="8016909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omputer&#10;&#10;Description automatically generated">
            <a:extLst>
              <a:ext uri="{FF2B5EF4-FFF2-40B4-BE49-F238E27FC236}">
                <a16:creationId xmlns:a16="http://schemas.microsoft.com/office/drawing/2014/main" id="{A2B12A67-DAB8-2992-1F13-12A6112E1244}"/>
              </a:ext>
            </a:extLst>
          </p:cNvPr>
          <p:cNvPicPr>
            <a:picLocks noChangeAspect="1"/>
          </p:cNvPicPr>
          <p:nvPr/>
        </p:nvPicPr>
        <p:blipFill>
          <a:blip r:embed="rId2">
            <a:extLst>
              <a:ext uri="{28A0092B-C50C-407E-A947-70E740481C1C}">
                <a14:useLocalDpi xmlns:a14="http://schemas.microsoft.com/office/drawing/2010/main" val="0"/>
              </a:ext>
            </a:extLst>
          </a:blip>
          <a:srcRect t="10000" b="3334"/>
          <a:stretch/>
        </p:blipFill>
        <p:spPr>
          <a:xfrm>
            <a:off x="604157" y="800100"/>
            <a:ext cx="11587843" cy="5453743"/>
          </a:xfrm>
          <a:prstGeom prst="rect">
            <a:avLst/>
          </a:prstGeom>
        </p:spPr>
      </p:pic>
    </p:spTree>
    <p:extLst>
      <p:ext uri="{BB962C8B-B14F-4D97-AF65-F5344CB8AC3E}">
        <p14:creationId xmlns:p14="http://schemas.microsoft.com/office/powerpoint/2010/main" val="33780395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3644944" y="-283836"/>
            <a:ext cx="8096642" cy="1446550"/>
          </a:xfrm>
          <a:prstGeom prst="rect">
            <a:avLst/>
          </a:prstGeom>
          <a:noFill/>
        </p:spPr>
        <p:txBody>
          <a:bodyPr wrap="square">
            <a:spAutoFit/>
          </a:bodyPr>
          <a:lstStyle/>
          <a:p>
            <a:r>
              <a:rPr kumimoji="0" lang="en-US" sz="44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Purpose and Audience</a:t>
            </a:r>
            <a:r>
              <a:rPr kumimoji="0" lang="ar-EG" sz="44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 </a:t>
            </a:r>
          </a:p>
          <a:p>
            <a:r>
              <a:rPr lang="ar-EG" sz="4400" b="1" kern="0" dirty="0">
                <a:effectLst>
                  <a:outerShdw blurRad="38100" dist="38100" dir="2700000" algn="tl">
                    <a:srgbClr val="000000"/>
                  </a:outerShdw>
                </a:effectLst>
                <a:latin typeface="Tahoma"/>
                <a:ea typeface="+mj-ea"/>
                <a:cs typeface="+mj-cs"/>
              </a:rPr>
              <a:t>الغرض والجمهور </a:t>
            </a:r>
            <a:endParaRPr lang="en-GB" sz="1400" dirty="0"/>
          </a:p>
        </p:txBody>
      </p:sp>
      <p:pic>
        <p:nvPicPr>
          <p:cNvPr id="16" name="Picture 15" descr="shutterstock_60416647.jpg">
            <a:extLst>
              <a:ext uri="{FF2B5EF4-FFF2-40B4-BE49-F238E27FC236}">
                <a16:creationId xmlns:a16="http://schemas.microsoft.com/office/drawing/2014/main" id="{5FB567DB-66EF-8770-6BAC-2C32B07C699A}"/>
              </a:ext>
            </a:extLst>
          </p:cNvPr>
          <p:cNvPicPr>
            <a:picLocks noChangeAspect="1"/>
          </p:cNvPicPr>
          <p:nvPr/>
        </p:nvPicPr>
        <p:blipFill>
          <a:blip r:embed="rId3" cstate="print"/>
          <a:srcRect/>
          <a:stretch>
            <a:fillRect/>
          </a:stretch>
        </p:blipFill>
        <p:spPr>
          <a:xfrm>
            <a:off x="258102" y="2092701"/>
            <a:ext cx="3167963" cy="2074613"/>
          </a:xfrm>
          <a:prstGeom prst="rect">
            <a:avLst/>
          </a:prstGeom>
        </p:spPr>
      </p:pic>
      <p:sp>
        <p:nvSpPr>
          <p:cNvPr id="18" name="Rectangle 17">
            <a:extLst>
              <a:ext uri="{FF2B5EF4-FFF2-40B4-BE49-F238E27FC236}">
                <a16:creationId xmlns:a16="http://schemas.microsoft.com/office/drawing/2014/main" id="{CDA659DF-F8B9-BA51-1497-CF51D7AB7920}"/>
              </a:ext>
            </a:extLst>
          </p:cNvPr>
          <p:cNvSpPr/>
          <p:nvPr/>
        </p:nvSpPr>
        <p:spPr bwMode="auto">
          <a:xfrm>
            <a:off x="3426065" y="1652376"/>
            <a:ext cx="4267200" cy="10668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fontAlgn="base">
              <a:spcBef>
                <a:spcPct val="0"/>
              </a:spcBef>
              <a:spcAft>
                <a:spcPct val="0"/>
              </a:spcAft>
              <a:buFont typeface="Arial" pitchFamily="34" charset="0"/>
              <a:buChar char="•"/>
            </a:pPr>
            <a:r>
              <a:rPr lang="en-US" sz="4800" b="1" dirty="0">
                <a:solidFill>
                  <a:srgbClr val="000000"/>
                </a:solidFill>
                <a:effectLst>
                  <a:outerShdw blurRad="50800" dist="127000" dir="8100000" algn="tr" rotWithShape="0">
                    <a:srgbClr val="777777">
                      <a:alpha val="40000"/>
                    </a:srgbClr>
                  </a:outerShdw>
                </a:effectLst>
                <a:latin typeface="Arial Black" pitchFamily="34" charset="0"/>
              </a:rPr>
              <a:t>Employers</a:t>
            </a:r>
            <a:endParaRPr lang="ar-EG" sz="4800" b="1" dirty="0">
              <a:solidFill>
                <a:srgbClr val="000000"/>
              </a:solidFill>
              <a:effectLst>
                <a:outerShdw blurRad="50800" dist="127000" dir="8100000" algn="tr" rotWithShape="0">
                  <a:srgbClr val="777777">
                    <a:alpha val="40000"/>
                  </a:srgbClr>
                </a:outerShdw>
              </a:effectLst>
              <a:latin typeface="Arial Black" pitchFamily="34" charset="0"/>
            </a:endParaRPr>
          </a:p>
          <a:p>
            <a:pPr fontAlgn="base">
              <a:spcBef>
                <a:spcPct val="0"/>
              </a:spcBef>
              <a:spcAft>
                <a:spcPct val="0"/>
              </a:spcAft>
              <a:buFont typeface="Arial" pitchFamily="34" charset="0"/>
              <a:buChar char="•"/>
            </a:pPr>
            <a:r>
              <a:rPr lang="ar-EG" sz="4800" b="1" dirty="0">
                <a:solidFill>
                  <a:srgbClr val="000000"/>
                </a:solidFill>
                <a:effectLst>
                  <a:outerShdw blurRad="50800" dist="127000" dir="8100000" algn="tr" rotWithShape="0">
                    <a:srgbClr val="777777">
                      <a:alpha val="40000"/>
                    </a:srgbClr>
                  </a:outerShdw>
                </a:effectLst>
                <a:latin typeface="Arial Black" pitchFamily="34" charset="0"/>
              </a:rPr>
              <a:t>أصحاب </a:t>
            </a:r>
            <a:r>
              <a:rPr lang="ar-EG" sz="4800" b="1" dirty="0" err="1">
                <a:solidFill>
                  <a:srgbClr val="000000"/>
                </a:solidFill>
                <a:effectLst>
                  <a:outerShdw blurRad="50800" dist="127000" dir="8100000" algn="tr" rotWithShape="0">
                    <a:srgbClr val="777777">
                      <a:alpha val="40000"/>
                    </a:srgbClr>
                  </a:outerShdw>
                </a:effectLst>
                <a:latin typeface="Arial Black" pitchFamily="34" charset="0"/>
              </a:rPr>
              <a:t>الاعمال</a:t>
            </a:r>
            <a:r>
              <a:rPr lang="ar-EG" sz="4800" b="1" dirty="0">
                <a:solidFill>
                  <a:srgbClr val="000000"/>
                </a:solidFill>
                <a:effectLst>
                  <a:outerShdw blurRad="50800" dist="127000" dir="8100000" algn="tr" rotWithShape="0">
                    <a:srgbClr val="777777">
                      <a:alpha val="40000"/>
                    </a:srgbClr>
                  </a:outerShdw>
                </a:effectLst>
                <a:latin typeface="Arial Black" pitchFamily="34" charset="0"/>
              </a:rPr>
              <a:t> </a:t>
            </a:r>
            <a:endParaRPr lang="en-US" sz="4800" b="1" dirty="0">
              <a:solidFill>
                <a:srgbClr val="000000"/>
              </a:solidFill>
              <a:effectLst>
                <a:outerShdw blurRad="50800" dist="127000" dir="8100000" algn="tr" rotWithShape="0">
                  <a:srgbClr val="777777">
                    <a:alpha val="40000"/>
                  </a:srgbClr>
                </a:outerShdw>
              </a:effectLst>
              <a:latin typeface="Arial Black" pitchFamily="34" charset="0"/>
            </a:endParaRPr>
          </a:p>
        </p:txBody>
      </p:sp>
      <p:sp>
        <p:nvSpPr>
          <p:cNvPr id="19" name="Rectangle 18">
            <a:extLst>
              <a:ext uri="{FF2B5EF4-FFF2-40B4-BE49-F238E27FC236}">
                <a16:creationId xmlns:a16="http://schemas.microsoft.com/office/drawing/2014/main" id="{912556A6-2C95-6006-7F0F-46FE8F810CF5}"/>
              </a:ext>
            </a:extLst>
          </p:cNvPr>
          <p:cNvSpPr/>
          <p:nvPr/>
        </p:nvSpPr>
        <p:spPr bwMode="auto">
          <a:xfrm>
            <a:off x="3151628" y="3698500"/>
            <a:ext cx="4267200" cy="10668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fontAlgn="base">
              <a:spcBef>
                <a:spcPct val="0"/>
              </a:spcBef>
              <a:spcAft>
                <a:spcPct val="0"/>
              </a:spcAft>
              <a:buFont typeface="Arial" pitchFamily="34" charset="0"/>
              <a:buChar char="•"/>
            </a:pPr>
            <a:r>
              <a:rPr lang="en-US" sz="4800" b="1" dirty="0">
                <a:solidFill>
                  <a:srgbClr val="000000"/>
                </a:solidFill>
                <a:effectLst>
                  <a:outerShdw blurRad="50800" dist="127000" dir="8100000" algn="tr" rotWithShape="0">
                    <a:srgbClr val="777777">
                      <a:alpha val="40000"/>
                    </a:srgbClr>
                  </a:outerShdw>
                </a:effectLst>
                <a:latin typeface="Arial Black" pitchFamily="34" charset="0"/>
              </a:rPr>
              <a:t>Interviews</a:t>
            </a:r>
            <a:endParaRPr lang="ar-EG" sz="4800" b="1" dirty="0">
              <a:solidFill>
                <a:srgbClr val="000000"/>
              </a:solidFill>
              <a:effectLst>
                <a:outerShdw blurRad="50800" dist="127000" dir="8100000" algn="tr" rotWithShape="0">
                  <a:srgbClr val="777777">
                    <a:alpha val="40000"/>
                  </a:srgbClr>
                </a:outerShdw>
              </a:effectLst>
              <a:latin typeface="Arial Black" pitchFamily="34" charset="0"/>
            </a:endParaRPr>
          </a:p>
          <a:p>
            <a:pPr fontAlgn="base">
              <a:spcBef>
                <a:spcPct val="0"/>
              </a:spcBef>
              <a:spcAft>
                <a:spcPct val="0"/>
              </a:spcAft>
              <a:buFont typeface="Arial" pitchFamily="34" charset="0"/>
              <a:buChar char="•"/>
            </a:pPr>
            <a:r>
              <a:rPr lang="ar-EG" sz="4800" b="1" dirty="0">
                <a:solidFill>
                  <a:srgbClr val="000000"/>
                </a:solidFill>
                <a:effectLst>
                  <a:outerShdw blurRad="50800" dist="127000" dir="8100000" algn="tr" rotWithShape="0">
                    <a:srgbClr val="777777">
                      <a:alpha val="40000"/>
                    </a:srgbClr>
                  </a:outerShdw>
                </a:effectLst>
                <a:latin typeface="Arial Black" pitchFamily="34" charset="0"/>
              </a:rPr>
              <a:t>المقابلات   </a:t>
            </a:r>
            <a:endParaRPr lang="en-US" sz="4800" b="1" dirty="0">
              <a:solidFill>
                <a:srgbClr val="000000"/>
              </a:solidFill>
              <a:effectLst>
                <a:outerShdw blurRad="50800" dist="127000" dir="8100000" algn="tr" rotWithShape="0">
                  <a:srgbClr val="777777">
                    <a:alpha val="40000"/>
                  </a:srgbClr>
                </a:outerShdw>
              </a:effectLst>
              <a:latin typeface="Arial Black" pitchFamily="34" charset="0"/>
            </a:endParaRPr>
          </a:p>
        </p:txBody>
      </p:sp>
    </p:spTree>
    <p:extLst>
      <p:ext uri="{BB962C8B-B14F-4D97-AF65-F5344CB8AC3E}">
        <p14:creationId xmlns:p14="http://schemas.microsoft.com/office/powerpoint/2010/main" val="38587942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1093694" y="435592"/>
            <a:ext cx="10280259"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Gather Information</a:t>
            </a:r>
            <a:r>
              <a:rPr kumimoji="0" lang="ar-EG" sz="48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جمع المعلومات </a:t>
            </a:r>
            <a:endParaRPr kumimoji="0" lang="en-GB" sz="1400" b="0" i="0" u="none" strike="noStrike" kern="1200" cap="none" spc="0" normalizeH="0" baseline="0" noProof="0" dirty="0">
              <a:ln>
                <a:noFill/>
              </a:ln>
              <a:effectLst/>
              <a:uLnTx/>
              <a:uFillTx/>
              <a:latin typeface="Calibri"/>
              <a:ea typeface="+mn-ea"/>
              <a:cs typeface="+mn-cs"/>
            </a:endParaRPr>
          </a:p>
        </p:txBody>
      </p:sp>
      <p:grpSp>
        <p:nvGrpSpPr>
          <p:cNvPr id="7" name="Group 6">
            <a:extLst>
              <a:ext uri="{FF2B5EF4-FFF2-40B4-BE49-F238E27FC236}">
                <a16:creationId xmlns:a16="http://schemas.microsoft.com/office/drawing/2014/main" id="{9A122C47-730C-B0A3-450B-757B74CA5041}"/>
              </a:ext>
            </a:extLst>
          </p:cNvPr>
          <p:cNvGrpSpPr/>
          <p:nvPr/>
        </p:nvGrpSpPr>
        <p:grpSpPr>
          <a:xfrm>
            <a:off x="1805940" y="1657842"/>
            <a:ext cx="8229600" cy="3527475"/>
            <a:chOff x="457200" y="1981200"/>
            <a:chExt cx="8229600" cy="4191000"/>
          </a:xfrm>
        </p:grpSpPr>
        <p:grpSp>
          <p:nvGrpSpPr>
            <p:cNvPr id="9" name="Group 9">
              <a:extLst>
                <a:ext uri="{FF2B5EF4-FFF2-40B4-BE49-F238E27FC236}">
                  <a16:creationId xmlns:a16="http://schemas.microsoft.com/office/drawing/2014/main" id="{EDA551F0-A0C6-D109-9DEA-627922D3BEE9}"/>
                </a:ext>
              </a:extLst>
            </p:cNvPr>
            <p:cNvGrpSpPr/>
            <p:nvPr/>
          </p:nvGrpSpPr>
          <p:grpSpPr>
            <a:xfrm>
              <a:off x="4191000" y="2188369"/>
              <a:ext cx="4121150" cy="3776663"/>
              <a:chOff x="4191000" y="2090737"/>
              <a:chExt cx="4121150" cy="3776663"/>
            </a:xfrm>
          </p:grpSpPr>
          <p:sp>
            <p:nvSpPr>
              <p:cNvPr id="12" name="Rectangle 74" descr="Recycled paper">
                <a:extLst>
                  <a:ext uri="{FF2B5EF4-FFF2-40B4-BE49-F238E27FC236}">
                    <a16:creationId xmlns:a16="http://schemas.microsoft.com/office/drawing/2014/main" id="{02FF268E-29AD-9024-5193-097F6F5BCFE1}"/>
                  </a:ext>
                </a:extLst>
              </p:cNvPr>
              <p:cNvSpPr>
                <a:spLocks noChangeArrowheads="1"/>
              </p:cNvSpPr>
              <p:nvPr/>
            </p:nvSpPr>
            <p:spPr bwMode="auto">
              <a:xfrm>
                <a:off x="4191000" y="4757738"/>
                <a:ext cx="4121150" cy="1109662"/>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eaLnBrk="0" hangingPunct="0"/>
                <a:r>
                  <a:rPr lang="en-US" sz="4000" b="1" dirty="0">
                    <a:effectLst>
                      <a:outerShdw blurRad="38100" dist="38100" dir="2700000" algn="tl">
                        <a:srgbClr val="C0C0C0"/>
                      </a:outerShdw>
                    </a:effectLst>
                    <a:latin typeface="Arial" charset="0"/>
                  </a:rPr>
                  <a:t>Personal</a:t>
                </a:r>
                <a:endParaRPr lang="ar-EG" sz="4000" b="1" dirty="0">
                  <a:effectLst>
                    <a:outerShdw blurRad="38100" dist="38100" dir="2700000" algn="tl">
                      <a:srgbClr val="C0C0C0"/>
                    </a:outerShdw>
                  </a:effectLst>
                  <a:latin typeface="Arial" charset="0"/>
                </a:endParaRPr>
              </a:p>
              <a:p>
                <a:pPr eaLnBrk="0" hangingPunct="0"/>
                <a:r>
                  <a:rPr lang="ar-EG" sz="4000" b="1" dirty="0">
                    <a:effectLst>
                      <a:outerShdw blurRad="38100" dist="38100" dir="2700000" algn="tl">
                        <a:srgbClr val="C0C0C0"/>
                      </a:outerShdw>
                    </a:effectLst>
                    <a:latin typeface="Arial" charset="0"/>
                  </a:rPr>
                  <a:t>الشخصية </a:t>
                </a:r>
                <a:endParaRPr lang="en-US" sz="4000" b="1" dirty="0">
                  <a:effectLst>
                    <a:outerShdw blurRad="38100" dist="38100" dir="2700000" algn="tl">
                      <a:srgbClr val="C0C0C0"/>
                    </a:outerShdw>
                  </a:effectLst>
                  <a:latin typeface="Arial" charset="0"/>
                </a:endParaRPr>
              </a:p>
            </p:txBody>
          </p:sp>
          <p:sp>
            <p:nvSpPr>
              <p:cNvPr id="13" name="Rectangle 75" descr="Recycled paper">
                <a:extLst>
                  <a:ext uri="{FF2B5EF4-FFF2-40B4-BE49-F238E27FC236}">
                    <a16:creationId xmlns:a16="http://schemas.microsoft.com/office/drawing/2014/main" id="{D9D0EBDF-B4DF-436A-41E3-A0DE87296908}"/>
                  </a:ext>
                </a:extLst>
              </p:cNvPr>
              <p:cNvSpPr>
                <a:spLocks noChangeArrowheads="1"/>
              </p:cNvSpPr>
              <p:nvPr/>
            </p:nvSpPr>
            <p:spPr bwMode="auto">
              <a:xfrm>
                <a:off x="4191000" y="3423444"/>
                <a:ext cx="4121150" cy="1111250"/>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eaLnBrk="0" hangingPunct="0"/>
                <a:r>
                  <a:rPr lang="en-US" sz="4000" b="1" dirty="0">
                    <a:effectLst>
                      <a:outerShdw blurRad="38100" dist="38100" dir="2700000" algn="tl">
                        <a:srgbClr val="C0C0C0"/>
                      </a:outerShdw>
                    </a:effectLst>
                    <a:latin typeface="Arial" charset="0"/>
                  </a:rPr>
                  <a:t>Education</a:t>
                </a:r>
                <a:endParaRPr lang="ar-EG" sz="4000" b="1" dirty="0">
                  <a:effectLst>
                    <a:outerShdw blurRad="38100" dist="38100" dir="2700000" algn="tl">
                      <a:srgbClr val="C0C0C0"/>
                    </a:outerShdw>
                  </a:effectLst>
                  <a:latin typeface="Arial" charset="0"/>
                </a:endParaRPr>
              </a:p>
              <a:p>
                <a:pPr eaLnBrk="0" hangingPunct="0"/>
                <a:r>
                  <a:rPr lang="ar-EG" sz="4000" b="1" dirty="0">
                    <a:effectLst>
                      <a:outerShdw blurRad="38100" dist="38100" dir="2700000" algn="tl">
                        <a:srgbClr val="C0C0C0"/>
                      </a:outerShdw>
                    </a:effectLst>
                    <a:latin typeface="Arial" charset="0"/>
                  </a:rPr>
                  <a:t>التعليم </a:t>
                </a:r>
                <a:endParaRPr lang="en-US" sz="4000" b="1" dirty="0">
                  <a:effectLst>
                    <a:outerShdw blurRad="38100" dist="38100" dir="2700000" algn="tl">
                      <a:srgbClr val="C0C0C0"/>
                    </a:outerShdw>
                  </a:effectLst>
                  <a:latin typeface="Arial" charset="0"/>
                </a:endParaRPr>
              </a:p>
            </p:txBody>
          </p:sp>
          <p:sp>
            <p:nvSpPr>
              <p:cNvPr id="14" name="Rectangle 76" descr="Recycled paper">
                <a:extLst>
                  <a:ext uri="{FF2B5EF4-FFF2-40B4-BE49-F238E27FC236}">
                    <a16:creationId xmlns:a16="http://schemas.microsoft.com/office/drawing/2014/main" id="{0813A926-543C-747A-7E76-46BE45D8146A}"/>
                  </a:ext>
                </a:extLst>
              </p:cNvPr>
              <p:cNvSpPr>
                <a:spLocks noChangeArrowheads="1"/>
              </p:cNvSpPr>
              <p:nvPr/>
            </p:nvSpPr>
            <p:spPr bwMode="auto">
              <a:xfrm>
                <a:off x="4191000" y="2090737"/>
                <a:ext cx="4121150" cy="1109663"/>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eaLnBrk="0" hangingPunct="0"/>
                <a:r>
                  <a:rPr lang="en-US" sz="4000" b="1" dirty="0">
                    <a:effectLst>
                      <a:outerShdw blurRad="38100" dist="38100" dir="2700000" algn="tl">
                        <a:srgbClr val="C0C0C0"/>
                      </a:outerShdw>
                    </a:effectLst>
                    <a:latin typeface="Arial" charset="0"/>
                  </a:rPr>
                  <a:t>Employment</a:t>
                </a:r>
                <a:r>
                  <a:rPr lang="ar-EG" sz="4000" b="1" dirty="0">
                    <a:effectLst>
                      <a:outerShdw blurRad="38100" dist="38100" dir="2700000" algn="tl">
                        <a:srgbClr val="C0C0C0"/>
                      </a:outerShdw>
                    </a:effectLst>
                    <a:latin typeface="Arial" charset="0"/>
                  </a:rPr>
                  <a:t> </a:t>
                </a:r>
              </a:p>
              <a:p>
                <a:pPr eaLnBrk="0" hangingPunct="0"/>
                <a:r>
                  <a:rPr lang="ar-EG" sz="4000" b="1" dirty="0">
                    <a:effectLst>
                      <a:outerShdw blurRad="38100" dist="38100" dir="2700000" algn="tl">
                        <a:srgbClr val="C0C0C0"/>
                      </a:outerShdw>
                    </a:effectLst>
                    <a:latin typeface="Arial" charset="0"/>
                  </a:rPr>
                  <a:t>التوظيف </a:t>
                </a:r>
                <a:endParaRPr lang="en-US" sz="4000" b="1" dirty="0">
                  <a:effectLst>
                    <a:outerShdw blurRad="38100" dist="38100" dir="2700000" algn="tl">
                      <a:srgbClr val="C0C0C0"/>
                    </a:outerShdw>
                  </a:effectLst>
                  <a:latin typeface="Arial" charset="0"/>
                </a:endParaRPr>
              </a:p>
            </p:txBody>
          </p:sp>
        </p:grpSp>
        <p:pic>
          <p:nvPicPr>
            <p:cNvPr id="10" name="Picture 9" descr="shutterstock_42280399.jpg">
              <a:extLst>
                <a:ext uri="{FF2B5EF4-FFF2-40B4-BE49-F238E27FC236}">
                  <a16:creationId xmlns:a16="http://schemas.microsoft.com/office/drawing/2014/main" id="{AF99055D-D569-6E1C-E7CB-DDCAE271131B}"/>
                </a:ext>
              </a:extLst>
            </p:cNvPr>
            <p:cNvPicPr>
              <a:picLocks noChangeAspect="1"/>
            </p:cNvPicPr>
            <p:nvPr/>
          </p:nvPicPr>
          <p:blipFill>
            <a:blip r:embed="rId3" cstate="print"/>
            <a:srcRect/>
            <a:stretch>
              <a:fillRect/>
            </a:stretch>
          </p:blipFill>
          <p:spPr>
            <a:xfrm>
              <a:off x="457200" y="2029691"/>
              <a:ext cx="3505200" cy="4142509"/>
            </a:xfrm>
            <a:prstGeom prst="rect">
              <a:avLst/>
            </a:prstGeom>
          </p:spPr>
        </p:pic>
        <p:sp>
          <p:nvSpPr>
            <p:cNvPr id="11" name="Rectangle 2" descr="Recycled paper">
              <a:extLst>
                <a:ext uri="{FF2B5EF4-FFF2-40B4-BE49-F238E27FC236}">
                  <a16:creationId xmlns:a16="http://schemas.microsoft.com/office/drawing/2014/main" id="{B1169A61-CC7C-3449-73BB-B5F198593AF9}"/>
                </a:ext>
              </a:extLst>
            </p:cNvPr>
            <p:cNvSpPr>
              <a:spLocks noChangeArrowheads="1"/>
            </p:cNvSpPr>
            <p:nvPr/>
          </p:nvSpPr>
          <p:spPr bwMode="auto">
            <a:xfrm>
              <a:off x="457200" y="1981200"/>
              <a:ext cx="8229600" cy="4191000"/>
            </a:xfrm>
            <a:prstGeom prst="rect">
              <a:avLst/>
            </a:prstGeom>
            <a:noFill/>
            <a:ln w="9525">
              <a:solidFill>
                <a:schemeClr val="bg1">
                  <a:lumMod val="85000"/>
                </a:schemeClr>
              </a:solidFill>
              <a:miter lim="800000"/>
              <a:headEnd/>
              <a:tailEnd/>
            </a:ln>
            <a:effectLst/>
          </p:spPr>
          <p:txBody>
            <a:bodyPr wrap="none" anchor="ctr"/>
            <a:lstStyle/>
            <a:p>
              <a:endParaRPr lang="en-US" dirty="0"/>
            </a:p>
          </p:txBody>
        </p:sp>
      </p:grpSp>
    </p:spTree>
    <p:extLst>
      <p:ext uri="{BB962C8B-B14F-4D97-AF65-F5344CB8AC3E}">
        <p14:creationId xmlns:p14="http://schemas.microsoft.com/office/powerpoint/2010/main" val="359316683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2438400" y="185042"/>
            <a:ext cx="11887199" cy="193899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0" cap="none" spc="0" normalizeH="0" baseline="0" noProof="0" dirty="0">
                <a:ln>
                  <a:solidFill>
                    <a:sysClr val="windowText" lastClr="000000"/>
                  </a:solidFill>
                </a:ln>
                <a:solidFill>
                  <a:srgbClr val="FFFFFF"/>
                </a:solidFill>
                <a:effectLst>
                  <a:outerShdw blurRad="38100" dist="38100" dir="2700000" algn="tl">
                    <a:srgbClr val="C0C0C0"/>
                  </a:outerShdw>
                </a:effectLst>
                <a:uLnTx/>
                <a:uFillTx/>
                <a:latin typeface="Tahoma"/>
                <a:ea typeface="+mj-ea"/>
                <a:cs typeface="+mj-cs"/>
              </a:rPr>
              <a:t>Choose the Medium</a:t>
            </a:r>
            <a:endParaRPr kumimoji="0" lang="ar-EG" sz="6000" b="1" i="0" u="none" strike="noStrike" kern="0" cap="none" spc="0" normalizeH="0" baseline="0" noProof="0" dirty="0">
              <a:ln>
                <a:solidFill>
                  <a:sysClr val="windowText" lastClr="000000"/>
                </a:solidFill>
              </a:ln>
              <a:solidFill>
                <a:srgbClr val="FFFFFF"/>
              </a:solidFill>
              <a:effectLst>
                <a:outerShdw blurRad="38100" dist="38100" dir="2700000" algn="tl">
                  <a:srgbClr val="C0C0C0"/>
                </a:outerShdw>
              </a:effectLst>
              <a:uLnTx/>
              <a:uFillTx/>
              <a:latin typeface="Tahoma"/>
              <a:ea typeface="+mj-ea"/>
              <a:cs typeface="+mj-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ar-EG" sz="6000" b="1" kern="0" dirty="0">
                <a:ln>
                  <a:solidFill>
                    <a:sysClr val="windowText" lastClr="000000"/>
                  </a:solidFill>
                </a:ln>
                <a:solidFill>
                  <a:srgbClr val="FFFFFF"/>
                </a:solidFill>
                <a:effectLst>
                  <a:outerShdw blurRad="38100" dist="38100" dir="2700000" algn="tl">
                    <a:srgbClr val="C0C0C0"/>
                  </a:outerShdw>
                </a:effectLst>
                <a:latin typeface="Tahoma"/>
                <a:ea typeface="+mj-ea"/>
                <a:cs typeface="+mj-cs"/>
              </a:rPr>
              <a:t>اختيار الوسيط </a:t>
            </a:r>
            <a:endParaRPr kumimoji="0" lang="en-GB" sz="1800" b="0" i="0" u="none" strike="noStrike" kern="1200" cap="none" spc="0" normalizeH="0" baseline="0" noProof="0" dirty="0">
              <a:ln>
                <a:solidFill>
                  <a:sysClr val="windowText" lastClr="000000"/>
                </a:solidFill>
              </a:ln>
              <a:solidFill>
                <a:prstClr val="black"/>
              </a:solidFill>
              <a:effectLst/>
              <a:uLnTx/>
              <a:uFillTx/>
              <a:latin typeface="Calibri"/>
              <a:ea typeface="+mn-ea"/>
              <a:cs typeface="+mn-cs"/>
            </a:endParaRPr>
          </a:p>
        </p:txBody>
      </p:sp>
      <p:grpSp>
        <p:nvGrpSpPr>
          <p:cNvPr id="18" name="Group 17">
            <a:extLst>
              <a:ext uri="{FF2B5EF4-FFF2-40B4-BE49-F238E27FC236}">
                <a16:creationId xmlns:a16="http://schemas.microsoft.com/office/drawing/2014/main" id="{2A707582-D7DF-1628-F872-E23B0A693716}"/>
              </a:ext>
            </a:extLst>
          </p:cNvPr>
          <p:cNvGrpSpPr/>
          <p:nvPr/>
        </p:nvGrpSpPr>
        <p:grpSpPr>
          <a:xfrm>
            <a:off x="1057836" y="2490245"/>
            <a:ext cx="8945465" cy="2922496"/>
            <a:chOff x="166113" y="1289939"/>
            <a:chExt cx="9852979" cy="3384860"/>
          </a:xfrm>
        </p:grpSpPr>
        <p:sp>
          <p:nvSpPr>
            <p:cNvPr id="19" name="Rounded Rectangle 4">
              <a:extLst>
                <a:ext uri="{FF2B5EF4-FFF2-40B4-BE49-F238E27FC236}">
                  <a16:creationId xmlns:a16="http://schemas.microsoft.com/office/drawing/2014/main" id="{CBBB2E44-28BF-2D15-48B6-390B1DA33974}"/>
                </a:ext>
              </a:extLst>
            </p:cNvPr>
            <p:cNvSpPr/>
            <p:nvPr/>
          </p:nvSpPr>
          <p:spPr bwMode="auto">
            <a:xfrm>
              <a:off x="166113" y="1289939"/>
              <a:ext cx="8941970" cy="2297583"/>
            </a:xfrm>
            <a:prstGeom prst="round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lstStyle/>
            <a:p>
              <a:pP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Multiple Media</a:t>
              </a:r>
              <a:endParaRPr lang="ar-EG" sz="5400" b="1" dirty="0">
                <a:solidFill>
                  <a:srgbClr val="000000"/>
                </a:solidFill>
                <a:effectLst>
                  <a:outerShdw blurRad="50800" dist="127000" dir="8100000" algn="tr" rotWithShape="0">
                    <a:srgbClr val="808080">
                      <a:alpha val="40000"/>
                    </a:srgbClr>
                  </a:outerShdw>
                </a:effectLst>
                <a:latin typeface="Tahoma"/>
              </a:endParaRPr>
            </a:p>
            <a:p>
              <a:pPr fontAlgn="base">
                <a:spcBef>
                  <a:spcPct val="0"/>
                </a:spcBef>
                <a:spcAft>
                  <a:spcPct val="0"/>
                </a:spcAft>
              </a:pPr>
              <a:r>
                <a:rPr lang="ar-EG" sz="5400" b="1" dirty="0">
                  <a:solidFill>
                    <a:srgbClr val="000000"/>
                  </a:solidFill>
                  <a:effectLst>
                    <a:outerShdw blurRad="50800" dist="127000" dir="8100000" algn="tr" rotWithShape="0">
                      <a:srgbClr val="808080">
                        <a:alpha val="40000"/>
                      </a:srgbClr>
                    </a:outerShdw>
                  </a:effectLst>
                  <a:latin typeface="Tahoma"/>
                </a:rPr>
                <a:t>وسائط متعددة</a:t>
              </a:r>
            </a:p>
            <a:p>
              <a:pPr fontAlgn="base">
                <a:spcBef>
                  <a:spcPct val="0"/>
                </a:spcBef>
                <a:spcAft>
                  <a:spcPct val="0"/>
                </a:spcAft>
              </a:pPr>
              <a:endParaRPr lang="en-US" sz="5400" b="1" dirty="0">
                <a:solidFill>
                  <a:srgbClr val="000000"/>
                </a:solidFill>
                <a:effectLst>
                  <a:outerShdw blurRad="50800" dist="127000" dir="8100000" algn="tr" rotWithShape="0">
                    <a:srgbClr val="808080">
                      <a:alpha val="40000"/>
                    </a:srgbClr>
                  </a:outerShdw>
                </a:effectLst>
                <a:latin typeface="Tahoma"/>
              </a:endParaRPr>
            </a:p>
          </p:txBody>
        </p:sp>
        <p:sp>
          <p:nvSpPr>
            <p:cNvPr id="20" name="Rounded Rectangle 5">
              <a:extLst>
                <a:ext uri="{FF2B5EF4-FFF2-40B4-BE49-F238E27FC236}">
                  <a16:creationId xmlns:a16="http://schemas.microsoft.com/office/drawing/2014/main" id="{F746B207-297F-8953-46B5-DE65FD0B5A9F}"/>
                </a:ext>
              </a:extLst>
            </p:cNvPr>
            <p:cNvSpPr/>
            <p:nvPr/>
          </p:nvSpPr>
          <p:spPr bwMode="auto">
            <a:xfrm>
              <a:off x="166113" y="3102477"/>
              <a:ext cx="9852979" cy="1572322"/>
            </a:xfrm>
            <a:prstGeom prst="round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lstStyle/>
            <a:p>
              <a:pP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Multiple Formats</a:t>
              </a:r>
              <a:endParaRPr lang="ar-EG" sz="5400" b="1" dirty="0">
                <a:solidFill>
                  <a:srgbClr val="000000"/>
                </a:solidFill>
                <a:effectLst>
                  <a:outerShdw blurRad="50800" dist="127000" dir="8100000" algn="tr" rotWithShape="0">
                    <a:srgbClr val="808080">
                      <a:alpha val="40000"/>
                    </a:srgbClr>
                  </a:outerShdw>
                </a:effectLst>
                <a:latin typeface="Tahoma"/>
              </a:endParaRPr>
            </a:p>
            <a:p>
              <a:pPr fontAlgn="base">
                <a:spcBef>
                  <a:spcPct val="0"/>
                </a:spcBef>
                <a:spcAft>
                  <a:spcPct val="0"/>
                </a:spcAft>
              </a:pPr>
              <a:r>
                <a:rPr lang="ar-EG" sz="5400" b="1" dirty="0">
                  <a:solidFill>
                    <a:srgbClr val="000000"/>
                  </a:solidFill>
                  <a:effectLst>
                    <a:outerShdw blurRad="50800" dist="127000" dir="8100000" algn="tr" rotWithShape="0">
                      <a:srgbClr val="808080">
                        <a:alpha val="40000"/>
                      </a:srgbClr>
                    </a:outerShdw>
                  </a:effectLst>
                  <a:latin typeface="Tahoma"/>
                </a:rPr>
                <a:t>تنسيقات متعددة</a:t>
              </a:r>
              <a:endParaRPr lang="en-US" sz="5400" b="1" dirty="0">
                <a:solidFill>
                  <a:srgbClr val="000000"/>
                </a:solidFill>
                <a:effectLst>
                  <a:outerShdw blurRad="50800" dist="127000" dir="8100000" algn="tr" rotWithShape="0">
                    <a:srgbClr val="808080">
                      <a:alpha val="40000"/>
                    </a:srgbClr>
                  </a:outerShdw>
                </a:effectLst>
                <a:latin typeface="Tahoma"/>
              </a:endParaRPr>
            </a:p>
          </p:txBody>
        </p:sp>
      </p:grpSp>
    </p:spTree>
    <p:extLst>
      <p:ext uri="{BB962C8B-B14F-4D97-AF65-F5344CB8AC3E}">
        <p14:creationId xmlns:p14="http://schemas.microsoft.com/office/powerpoint/2010/main" val="307066261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2329458" y="619720"/>
            <a:ext cx="8331108"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j-ea"/>
                <a:cs typeface="+mj-cs"/>
              </a:rPr>
              <a:t>Organize the R</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j-ea"/>
                <a:cs typeface="Tahoma" pitchFamily="34" charset="0"/>
              </a:rPr>
              <a:t>ésumé</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j-ea"/>
                <a:cs typeface="+mj-cs"/>
              </a:rPr>
              <a:t> </a:t>
            </a:r>
            <a:endParaRPr kumimoji="0" lang="en-GB" sz="1800" b="0" i="0" u="none" strike="noStrike" kern="1200" cap="none" spc="0" normalizeH="0" baseline="0" noProof="0" dirty="0">
              <a:ln>
                <a:solidFill>
                  <a:sysClr val="windowText" lastClr="000000"/>
                </a:solidFill>
              </a:ln>
              <a:solidFill>
                <a:prstClr val="black"/>
              </a:solidFill>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61838" y="1333500"/>
            <a:ext cx="10148962" cy="5679140"/>
            <a:chOff x="-1462162" y="1981200"/>
            <a:chExt cx="10148962" cy="5679140"/>
          </a:xfrm>
        </p:grpSpPr>
        <p:pic>
          <p:nvPicPr>
            <p:cNvPr id="9" name="Picture 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3" cstate="print"/>
            <a:srcRect/>
            <a:stretch>
              <a:fillRect/>
            </a:stretch>
          </p:blipFill>
          <p:spPr>
            <a:xfrm>
              <a:off x="-1462162" y="5273487"/>
              <a:ext cx="3633862" cy="2386853"/>
            </a:xfrm>
            <a:prstGeom prst="rect">
              <a:avLst/>
            </a:prstGeom>
          </p:spPr>
        </p:pic>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475211" y="2381250"/>
              <a:ext cx="4648200" cy="35052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defTabSz="91440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rPr>
                <a:t>Chronological</a:t>
              </a:r>
            </a:p>
            <a:p>
              <a:pPr marL="0" marR="0" lvl="0" indent="0" defTabSz="91440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rPr>
                <a:t>Functional</a:t>
              </a:r>
            </a:p>
            <a:p>
              <a:pPr marL="0" marR="0" lvl="0" indent="0" defTabSz="91440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rPr>
                <a:t>Combination</a:t>
              </a:r>
            </a:p>
          </p:txBody>
        </p:sp>
      </p:grpSp>
      <p:sp>
        <p:nvSpPr>
          <p:cNvPr id="3" name="Rectangle 2">
            <a:extLst>
              <a:ext uri="{FF2B5EF4-FFF2-40B4-BE49-F238E27FC236}">
                <a16:creationId xmlns:a16="http://schemas.microsoft.com/office/drawing/2014/main" id="{6CB19225-47A0-5C96-2B72-CB088F6034A9}"/>
              </a:ext>
            </a:extLst>
          </p:cNvPr>
          <p:cNvSpPr/>
          <p:nvPr/>
        </p:nvSpPr>
        <p:spPr bwMode="auto">
          <a:xfrm>
            <a:off x="5562600" y="1781175"/>
            <a:ext cx="4648200" cy="35052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lvl="0" algn="r" rtl="1" fontAlgn="base">
              <a:spcBef>
                <a:spcPts val="600"/>
              </a:spcBef>
              <a:spcAft>
                <a:spcPts val="2400"/>
              </a:spcAft>
              <a:buFont typeface="Arial" pitchFamily="34" charset="0"/>
              <a:buChar char="•"/>
              <a:defRPr/>
            </a:pPr>
            <a:r>
              <a:rPr lang="ar-EG" sz="4800" b="1" kern="0" dirty="0">
                <a:solidFill>
                  <a:srgbClr val="000000"/>
                </a:solidFill>
                <a:effectLst>
                  <a:outerShdw blurRad="50800" dist="76200" dir="8100000" algn="tr" rotWithShape="0">
                    <a:prstClr val="black">
                      <a:alpha val="40000"/>
                    </a:prstClr>
                  </a:outerShdw>
                </a:effectLst>
                <a:latin typeface="Arial"/>
              </a:rPr>
              <a:t>الزمني
وظيفي
تركيبه</a:t>
            </a:r>
            <a:endPar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ndParaRPr>
          </a:p>
        </p:txBody>
      </p:sp>
    </p:spTree>
    <p:extLst>
      <p:ext uri="{BB962C8B-B14F-4D97-AF65-F5344CB8AC3E}">
        <p14:creationId xmlns:p14="http://schemas.microsoft.com/office/powerpoint/2010/main" val="310443356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3011731" y="-245816"/>
            <a:ext cx="8096642" cy="175432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Organize the R</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Tahoma" pitchFamily="34" charset="0"/>
              </a:rPr>
              <a:t>ésumé</a:t>
            </a:r>
            <a:endParaRPr kumimoji="0" lang="ar-EG" sz="5400" b="1" i="0" u="none" strike="noStrike" kern="0" cap="none" spc="0" normalizeH="0" baseline="0" noProof="0" dirty="0">
              <a:ln>
                <a:noFill/>
              </a:ln>
              <a:effectLst>
                <a:outerShdw blurRad="38100" dist="38100" dir="2700000" algn="tl">
                  <a:srgbClr val="000000"/>
                </a:outerShdw>
              </a:effectLst>
              <a:uLnTx/>
              <a:uFillTx/>
              <a:latin typeface="Tahoma"/>
              <a:ea typeface="+mn-ea"/>
              <a:cs typeface="Tahoma" pitchFamily="34" charset="0"/>
            </a:endParaRPr>
          </a:p>
          <a:p>
            <a:pPr lvl="0" algn="ctr">
              <a:defRPr/>
            </a:pPr>
            <a:r>
              <a:rPr lang="ar-EG" sz="5400" b="1" kern="0" dirty="0">
                <a:effectLst>
                  <a:outerShdw blurRad="38100" dist="38100" dir="2700000" algn="tl">
                    <a:srgbClr val="000000"/>
                  </a:outerShdw>
                </a:effectLst>
                <a:latin typeface="Tahoma"/>
              </a:rPr>
              <a:t>تنظيم السيرة الذاتية </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 </a:t>
            </a:r>
            <a:endParaRPr kumimoji="0" lang="en-GB" sz="1800" b="0" i="0" u="none" strike="noStrike" kern="1200" cap="none" spc="0" normalizeH="0" baseline="0" noProof="0" dirty="0">
              <a:ln>
                <a:noFill/>
              </a:ln>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1600548" y="1117841"/>
            <a:ext cx="9651479" cy="3834936"/>
            <a:chOff x="-786995" y="1647164"/>
            <a:chExt cx="9473795" cy="4525036"/>
          </a:xfrm>
        </p:grpSpPr>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6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786995" y="1647164"/>
              <a:ext cx="4648200" cy="1095609"/>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24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a typeface="+mn-ea"/>
                  <a:cs typeface="+mn-cs"/>
                </a:rPr>
                <a:t>Chronological</a:t>
              </a:r>
            </a:p>
          </p:txBody>
        </p:sp>
      </p:grpSp>
      <p:sp>
        <p:nvSpPr>
          <p:cNvPr id="13" name="TextBox 12">
            <a:extLst>
              <a:ext uri="{FF2B5EF4-FFF2-40B4-BE49-F238E27FC236}">
                <a16:creationId xmlns:a16="http://schemas.microsoft.com/office/drawing/2014/main" id="{6BAFCD67-0C67-1DBD-8B96-2310C6061898}"/>
              </a:ext>
            </a:extLst>
          </p:cNvPr>
          <p:cNvSpPr txBox="1"/>
          <p:nvPr/>
        </p:nvSpPr>
        <p:spPr>
          <a:xfrm>
            <a:off x="1300883" y="1582101"/>
            <a:ext cx="4947511" cy="4370427"/>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2000" b="1"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 the "Work Experience" section dominates and is placed in the most prominent slot. This approach is the most common way to organize a résumé. It has three advantages: </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
        <p:nvSpPr>
          <p:cNvPr id="3" name="TextBox 2">
            <a:extLst>
              <a:ext uri="{FF2B5EF4-FFF2-40B4-BE49-F238E27FC236}">
                <a16:creationId xmlns:a16="http://schemas.microsoft.com/office/drawing/2014/main" id="{5C3D09FE-8019-0982-7A2F-F8C385640789}"/>
              </a:ext>
            </a:extLst>
          </p:cNvPr>
          <p:cNvSpPr txBox="1"/>
          <p:nvPr/>
        </p:nvSpPr>
        <p:spPr>
          <a:xfrm>
            <a:off x="6407752" y="1582102"/>
            <a:ext cx="3919590" cy="4062651"/>
          </a:xfrm>
          <a:prstGeom prst="rect">
            <a:avLst/>
          </a:prstGeom>
          <a:noFill/>
        </p:spPr>
        <p:txBody>
          <a:bodyPr wrap="square">
            <a:spAutoFit/>
          </a:bodyPr>
          <a:lstStyle/>
          <a:p>
            <a:pPr lvl="0" algn="r" rtl="1" fontAlgn="base">
              <a:spcBef>
                <a:spcPct val="30000"/>
              </a:spcBef>
              <a:spcAft>
                <a:spcPct val="0"/>
              </a:spcAft>
              <a:defRPr/>
            </a:pPr>
            <a:r>
              <a:rPr lang="ar-EG" sz="2000" b="1">
                <a:solidFill>
                  <a:srgbClr val="000000"/>
                </a:solidFill>
                <a:latin typeface="Times New Roman" pitchFamily="18" charset="0"/>
              </a:rPr>
              <a:t>في السيرة الذاتية الزمنية ، يهيمن قسم "تجربة العمل" ويوضع في الفتحة الأبرز. هذا النهج هو الطريقة الأكثر شيوعا لتنظيم السيرة الذاتية. لها ثلاث مزايا: 
(1) أصحاب العمل على دراية به ،
 (2) يسلط الضوء على النمو والتقدم الوظيفي ، و
 (3) يسلط الضوء على الاستمرارية والاستقرار. هذا النهج مناسب بشكل خاص إذا كان لديك تاريخ وظيفي قوي وتهدف إلى الحصول على وظيفة تعتمد على مسار حياتك المهنية.</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1545201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2943212" y="442463"/>
            <a:ext cx="8233548"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Organize the R</a:t>
            </a:r>
            <a:r>
              <a:rPr kumimoji="0" lang="en-US" sz="4000" b="1" i="0" u="none" strike="noStrike" kern="0" cap="none" spc="0" normalizeH="0" baseline="0" noProof="0" dirty="0">
                <a:ln>
                  <a:noFill/>
                </a:ln>
                <a:effectLst>
                  <a:outerShdw blurRad="38100" dist="38100" dir="2700000" algn="tl">
                    <a:srgbClr val="000000"/>
                  </a:outerShdw>
                </a:effectLst>
                <a:uLnTx/>
                <a:uFillTx/>
                <a:latin typeface="Tahoma"/>
                <a:ea typeface="+mn-ea"/>
                <a:cs typeface="Tahoma" pitchFamily="34" charset="0"/>
              </a:rPr>
              <a:t>ésumé</a:t>
            </a:r>
            <a:r>
              <a:rPr kumimoji="0" lang="en-US" sz="40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 </a:t>
            </a:r>
            <a:endParaRPr kumimoji="0" lang="en-GB" sz="1200" b="0" i="0" u="none" strike="noStrike" kern="1200" cap="none" spc="0" normalizeH="0" baseline="0" noProof="0" dirty="0">
              <a:ln>
                <a:noFill/>
              </a:ln>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1118360" y="1113178"/>
            <a:ext cx="10194664" cy="4191000"/>
            <a:chOff x="457200" y="1981200"/>
            <a:chExt cx="8229600" cy="4191000"/>
          </a:xfrm>
        </p:grpSpPr>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2636911" y="2060660"/>
              <a:ext cx="4648200" cy="837359"/>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24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a typeface="+mn-ea"/>
                  <a:cs typeface="+mn-cs"/>
                </a:rPr>
                <a:t>Functional</a:t>
              </a:r>
            </a:p>
          </p:txBody>
        </p:sp>
      </p:grpSp>
      <p:sp>
        <p:nvSpPr>
          <p:cNvPr id="13" name="TextBox 12">
            <a:extLst>
              <a:ext uri="{FF2B5EF4-FFF2-40B4-BE49-F238E27FC236}">
                <a16:creationId xmlns:a16="http://schemas.microsoft.com/office/drawing/2014/main" id="{34298E2E-A78A-4529-9593-FF90F0AC986E}"/>
              </a:ext>
            </a:extLst>
          </p:cNvPr>
          <p:cNvSpPr txBox="1"/>
          <p:nvPr/>
        </p:nvSpPr>
        <p:spPr>
          <a:xfrm>
            <a:off x="1219637" y="1672177"/>
            <a:ext cx="4876363" cy="3905685"/>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A </a:t>
            </a:r>
            <a:r>
              <a:rPr kumimoji="0" lang="en-US" sz="1600" b="1" i="1"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functional résumé</a:t>
            </a:r>
            <a:r>
              <a:rPr kumimoji="0" lang="en-US"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 emphasizes skills and accomplishments,</a:t>
            </a:r>
            <a:endParaRPr kumimoji="0" lang="ar-EG"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 identifying employers and academic experience in subordinate sections. This pattern stresses individual areas of competence, so it's useful for people who are just entering the job market, want to redirect their careers, or have little continuous career-related experience. The functional approach also has three advantages: </a:t>
            </a:r>
            <a:endParaRPr kumimoji="0" lang="ar-EG"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without having to read through job descriptions, employers can see what you can do for them,</a:t>
            </a:r>
            <a:endParaRPr kumimoji="0" lang="ar-EG"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you can emphasize earlier job experience, and</a:t>
            </a:r>
            <a:endParaRPr kumimoji="0" lang="ar-EG"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lang="ar-EG" sz="1600" b="1" dirty="0">
                <a:solidFill>
                  <a:srgbClr val="000000"/>
                </a:solidFill>
                <a:effectLst>
                  <a:outerShdw blurRad="38100" dist="38100" dir="2700000" algn="tl">
                    <a:srgbClr val="000000">
                      <a:alpha val="43137"/>
                    </a:srgbClr>
                  </a:outerShdw>
                </a:effectLst>
                <a:latin typeface="Times New Roman" pitchFamily="18" charset="0"/>
              </a:rPr>
              <a:t> </a:t>
            </a:r>
            <a:r>
              <a:rPr kumimoji="0" lang="en-US"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you can de-emphasize any lack of career progress or lengthy unemployment.</a:t>
            </a:r>
            <a:endParaRPr kumimoji="0" lang="ar-EG" sz="16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p:txBody>
      </p:sp>
      <p:sp>
        <p:nvSpPr>
          <p:cNvPr id="3" name="TextBox 2">
            <a:extLst>
              <a:ext uri="{FF2B5EF4-FFF2-40B4-BE49-F238E27FC236}">
                <a16:creationId xmlns:a16="http://schemas.microsoft.com/office/drawing/2014/main" id="{6DC5CA21-9CC9-21E9-77F6-DF3D490D4590}"/>
              </a:ext>
            </a:extLst>
          </p:cNvPr>
          <p:cNvSpPr txBox="1"/>
          <p:nvPr/>
        </p:nvSpPr>
        <p:spPr>
          <a:xfrm>
            <a:off x="6386352" y="1336820"/>
            <a:ext cx="4000810" cy="4302716"/>
          </a:xfrm>
          <a:prstGeom prst="rect">
            <a:avLst/>
          </a:prstGeom>
          <a:noFill/>
        </p:spPr>
        <p:txBody>
          <a:bodyPr wrap="square">
            <a:spAutoFit/>
          </a:bodyPr>
          <a:lstStyle/>
          <a:p>
            <a:pPr lvl="0" algn="r" rtl="1" fontAlgn="base">
              <a:spcBef>
                <a:spcPct val="30000"/>
              </a:spcBef>
              <a:spcAft>
                <a:spcPct val="0"/>
              </a:spcAft>
              <a:defRPr/>
            </a:pPr>
            <a:r>
              <a:rPr lang="ar-EG" b="1">
                <a:solidFill>
                  <a:srgbClr val="000000"/>
                </a:solidFill>
                <a:effectLst>
                  <a:outerShdw blurRad="38100" dist="38100" dir="2700000" algn="tl">
                    <a:srgbClr val="000000">
                      <a:alpha val="43137"/>
                    </a:srgbClr>
                  </a:outerShdw>
                </a:effectLst>
                <a:latin typeface="Times New Roman" pitchFamily="18" charset="0"/>
              </a:rPr>
              <a:t>تؤكد السيرة الذاتية الوظيفية على المهارات والإنجازات ،
 تحديد أصحاب العمل والخبرة الأكاديمية في الأقسام التابعة. يؤكد هذا النمط على مجالات الكفاءة الفردية ، لذلك فهو مفيد للأشخاص الذين يدخلون سوق العمل للتو ، أو يرغبون في إعادة توجيه حياتهم المهنية ، أو لديهم القليل من الخبرة المستمرة المتعلقة بالمهنة. يحتوي النهج الوظيفي أيضا على ثلاث مزايا: 
دون الحاجة إلى قراءة الوصف الوظيفي ، يمكن لأصحاب العمل معرفة ما يمكنك القيام به من أجلهم ،
يمكنك التأكيد على الخبرة الوظيفية السابقة ، و
 يمكنك تقليل التأكيد على أي نقص في التقدم الوظيفي أو البطالة الطويلة.</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p:txBody>
      </p:sp>
    </p:spTree>
    <p:extLst>
      <p:ext uri="{BB962C8B-B14F-4D97-AF65-F5344CB8AC3E}">
        <p14:creationId xmlns:p14="http://schemas.microsoft.com/office/powerpoint/2010/main" val="428525225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5" name="TextBox 14">
            <a:extLst>
              <a:ext uri="{FF2B5EF4-FFF2-40B4-BE49-F238E27FC236}">
                <a16:creationId xmlns:a16="http://schemas.microsoft.com/office/drawing/2014/main" id="{F75DAFB9-B508-A8BD-E9CD-6ECFBA1DF83D}"/>
              </a:ext>
            </a:extLst>
          </p:cNvPr>
          <p:cNvSpPr txBox="1"/>
          <p:nvPr/>
        </p:nvSpPr>
        <p:spPr>
          <a:xfrm>
            <a:off x="3739758" y="-89774"/>
            <a:ext cx="8096642"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n-ea"/>
                <a:cs typeface="+mn-cs"/>
              </a:rPr>
              <a:t>Organize the R</a:t>
            </a:r>
            <a:r>
              <a:rPr kumimoji="0" lang="en-US" sz="40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n-ea"/>
                <a:cs typeface="Tahoma" pitchFamily="34" charset="0"/>
              </a:rPr>
              <a:t>ésumé</a:t>
            </a:r>
            <a:r>
              <a:rPr kumimoji="0" lang="en-US" sz="40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n-ea"/>
                <a:cs typeface="+mn-cs"/>
              </a:rPr>
              <a:t> </a:t>
            </a:r>
            <a:endParaRPr kumimoji="0" lang="en-GB" sz="1200" b="0" i="0" u="none" strike="noStrike" kern="1200" cap="none" spc="0" normalizeH="0" baseline="0" noProof="0" dirty="0">
              <a:ln>
                <a:solidFill>
                  <a:sysClr val="windowText" lastClr="000000"/>
                </a:solidFill>
              </a:ln>
              <a:solidFill>
                <a:prstClr val="black"/>
              </a:solidFill>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2300899" y="618112"/>
            <a:ext cx="9891101" cy="4923658"/>
            <a:chOff x="-76200" y="1248542"/>
            <a:chExt cx="8763000" cy="4923658"/>
          </a:xfrm>
        </p:grpSpPr>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76200" y="1248542"/>
              <a:ext cx="4648200" cy="673101"/>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2400"/>
                </a:spcAft>
                <a:buClrTx/>
                <a:buSzTx/>
                <a:buFont typeface="Arial" pitchFamily="34" charset="0"/>
                <a:buChar char="•"/>
                <a:tabLst/>
                <a:defRPr/>
              </a:pPr>
              <a:r>
                <a:rPr kumimoji="0" lang="en-US" sz="36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a typeface="+mn-ea"/>
                  <a:cs typeface="+mn-cs"/>
                </a:rPr>
                <a:t>Combination</a:t>
              </a:r>
            </a:p>
          </p:txBody>
        </p:sp>
      </p:grpSp>
      <p:sp>
        <p:nvSpPr>
          <p:cNvPr id="13" name="TextBox 12">
            <a:extLst>
              <a:ext uri="{FF2B5EF4-FFF2-40B4-BE49-F238E27FC236}">
                <a16:creationId xmlns:a16="http://schemas.microsoft.com/office/drawing/2014/main" id="{1166F30B-2E93-4E8E-22C8-3BF6FE303B5F}"/>
              </a:ext>
            </a:extLst>
          </p:cNvPr>
          <p:cNvSpPr txBox="1"/>
          <p:nvPr/>
        </p:nvSpPr>
        <p:spPr>
          <a:xfrm>
            <a:off x="1585539" y="1446343"/>
            <a:ext cx="4308438" cy="4154984"/>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24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24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you must list your accomplishments and skills in both the functional section and the chronological job descriptions.</a:t>
            </a:r>
          </a:p>
        </p:txBody>
      </p:sp>
      <p:sp>
        <p:nvSpPr>
          <p:cNvPr id="3" name="TextBox 2">
            <a:extLst>
              <a:ext uri="{FF2B5EF4-FFF2-40B4-BE49-F238E27FC236}">
                <a16:creationId xmlns:a16="http://schemas.microsoft.com/office/drawing/2014/main" id="{283C43F1-D1C0-FE9F-D710-ED9D10F246A3}"/>
              </a:ext>
            </a:extLst>
          </p:cNvPr>
          <p:cNvSpPr txBox="1"/>
          <p:nvPr/>
        </p:nvSpPr>
        <p:spPr>
          <a:xfrm>
            <a:off x="6096000" y="1416565"/>
            <a:ext cx="4308438" cy="3539430"/>
          </a:xfrm>
          <a:prstGeom prst="rect">
            <a:avLst/>
          </a:prstGeom>
          <a:noFill/>
        </p:spPr>
        <p:txBody>
          <a:bodyPr wrap="square">
            <a:spAutoFit/>
          </a:bodyPr>
          <a:lstStyle/>
          <a:p>
            <a:pPr lvl="0" algn="r" rtl="1" fontAlgn="base">
              <a:spcBef>
                <a:spcPct val="30000"/>
              </a:spcBef>
              <a:spcAft>
                <a:spcPct val="0"/>
              </a:spcAft>
              <a:defRPr/>
            </a:pPr>
            <a:r>
              <a:rPr lang="ar-EG" sz="2800">
                <a:solidFill>
                  <a:srgbClr val="000000"/>
                </a:solidFill>
                <a:latin typeface="Times New Roman" pitchFamily="18" charset="0"/>
              </a:rPr>
              <a:t>تتضمن السيرة الذاتية المركبة أفضل الأساليب الزمنية والوظيفية. ومع ذلك ، لا يتم استخدامه بشكل شائع لسببين: يميل إلى أن يكون أطول ، ويمكن أن يكون متكررا إذا كان يجب عليك سرد إنجازاتك ومهاراتك في كل من القسم الوظيفي والأوصاف الوظيفية الزمنية.</a:t>
            </a:r>
            <a:endParaRPr kumimoji="0" lang="en-US" sz="2800" b="0"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34188112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78313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E7E63870-4BB5-4B90-B3A2-F5C17E679C40}"/>
</file>

<file path=customXml/itemProps2.xml><?xml version="1.0" encoding="utf-8"?>
<ds:datastoreItem xmlns:ds="http://schemas.openxmlformats.org/officeDocument/2006/customXml" ds:itemID="{507104B3-1D56-4070-AA61-4E6E2B0F02B7}"/>
</file>

<file path=customXml/itemProps3.xml><?xml version="1.0" encoding="utf-8"?>
<ds:datastoreItem xmlns:ds="http://schemas.openxmlformats.org/officeDocument/2006/customXml" ds:itemID="{3A17E825-C5A7-4321-9A73-7A9866E5FF72}"/>
</file>

<file path=docProps/app.xml><?xml version="1.0" encoding="utf-8"?>
<Properties xmlns="http://schemas.openxmlformats.org/officeDocument/2006/extended-properties" xmlns:vt="http://schemas.openxmlformats.org/officeDocument/2006/docPropsVTypes">
  <TotalTime>7826</TotalTime>
  <Words>7108</Words>
  <Application>Microsoft Office PowerPoint</Application>
  <PresentationFormat>Widescreen</PresentationFormat>
  <Paragraphs>469</Paragraphs>
  <Slides>44</Slides>
  <Notes>43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44</vt:i4>
      </vt:variant>
    </vt:vector>
  </HeadingPairs>
  <TitlesOfParts>
    <vt:vector size="54" baseType="lpstr">
      <vt:lpstr>Arial</vt:lpstr>
      <vt:lpstr>Arial Black</vt:lpstr>
      <vt:lpstr>Calibri</vt:lpstr>
      <vt:lpstr>Calibri Light</vt:lpstr>
      <vt:lpstr>Sakkal Majalla</vt:lpstr>
      <vt:lpstr>Tahoma</vt:lpstr>
      <vt:lpstr>Times New Roman</vt:lpstr>
      <vt:lpstr>Wingdings</vt:lpstr>
      <vt:lpstr>Office Theme</vt:lpstr>
      <vt:lpstr>1_Office Theme</vt:lpstr>
      <vt:lpstr>PRESENTATION AND WRITING SKILLS         lecture No. 9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171</cp:revision>
  <dcterms:created xsi:type="dcterms:W3CDTF">2021-08-03T13:03:26Z</dcterms:created>
  <dcterms:modified xsi:type="dcterms:W3CDTF">2024-11-22T21:19:50Z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