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60" r:id="rId3"/>
    <p:sldId id="329" r:id="rId4"/>
    <p:sldId id="259" r:id="rId5"/>
    <p:sldId id="327" r:id="rId6"/>
    <p:sldId id="326" r:id="rId7"/>
    <p:sldId id="335" r:id="rId8"/>
    <p:sldId id="328" r:id="rId9"/>
    <p:sldId id="270" r:id="rId10"/>
    <p:sldId id="334" r:id="rId11"/>
    <p:sldId id="269" r:id="rId12"/>
    <p:sldId id="292" r:id="rId13"/>
    <p:sldId id="293" r:id="rId14"/>
    <p:sldId id="261" r:id="rId15"/>
    <p:sldId id="295" r:id="rId16"/>
    <p:sldId id="301" r:id="rId17"/>
    <p:sldId id="302" r:id="rId18"/>
    <p:sldId id="303" r:id="rId19"/>
    <p:sldId id="282" r:id="rId20"/>
    <p:sldId id="330" r:id="rId21"/>
    <p:sldId id="300" r:id="rId22"/>
    <p:sldId id="331" r:id="rId23"/>
    <p:sldId id="304" r:id="rId24"/>
    <p:sldId id="305" r:id="rId25"/>
    <p:sldId id="306" r:id="rId26"/>
    <p:sldId id="307" r:id="rId27"/>
    <p:sldId id="308" r:id="rId28"/>
    <p:sldId id="309" r:id="rId29"/>
    <p:sldId id="312" r:id="rId30"/>
    <p:sldId id="278" r:id="rId31"/>
    <p:sldId id="280" r:id="rId32"/>
    <p:sldId id="281" r:id="rId33"/>
    <p:sldId id="311" r:id="rId34"/>
    <p:sldId id="279" r:id="rId35"/>
    <p:sldId id="332" r:id="rId36"/>
    <p:sldId id="333" r:id="rId37"/>
    <p:sldId id="26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071A46-93FF-432B-B962-82846EE9299C}" type="datetimeFigureOut">
              <a:rPr lang="en-US" smtClean="0"/>
              <a:t>1/23/2023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B436BA-7046-46AC-847B-A78EEE549601}" type="slidenum">
              <a:rPr lang="en-US" smtClean="0"/>
              <a:t>‹#›</a:t>
            </a:fld>
            <a:endParaRPr lang="en-US"/>
          </a:p>
        </p:txBody>
      </p:sp>
    </p:spTree>
    <p:extLst>
      <p:ext uri="{BB962C8B-B14F-4D97-AF65-F5344CB8AC3E}">
        <p14:creationId xmlns:p14="http://schemas.microsoft.com/office/powerpoint/2010/main" val="17768666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BFEAA20-EFE0-4268-80F7-3A204A47F651}" type="datetime1">
              <a:rPr lang="en-US" smtClean="0"/>
              <a:t>1/23/2023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32EB670-9BEE-49D8-803F-AEB9FE797B54}" type="datetime1">
              <a:rPr lang="en-US" smtClean="0"/>
              <a:t>1/23/2023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34D326E-2D78-44BA-909F-741D93723BE7}" type="datetime1">
              <a:rPr lang="en-US" smtClean="0"/>
              <a:t>1/23/2023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2BF6077-3894-47C8-A86B-E0ACD3D6B290}" type="datetime1">
              <a:rPr lang="en-US" smtClean="0"/>
              <a:t>1/23/2023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611595B-7E6F-41E5-B0B4-BC485BB85561}" type="datetime1">
              <a:rPr lang="en-US" smtClean="0"/>
              <a:t>1/23/2023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26EC264-20A9-499F-A50A-07E95AC7317C}" type="datetime1">
              <a:rPr lang="en-US" smtClean="0"/>
              <a:t>1/23/2023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788830-505D-438F-AE70-517C92BF6C70}" type="datetime1">
              <a:rPr lang="en-US" smtClean="0"/>
              <a:t>1/23/2023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A94C216-B394-423C-B6D1-2AB995D8286B}" type="datetime1">
              <a:rPr lang="en-US" smtClean="0"/>
              <a:t>1/23/2023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2EEEC6A-F461-4E3F-B164-CD7DE4D8EA6D}" type="datetime1">
              <a:rPr lang="en-US" smtClean="0"/>
              <a:t>1/23/2023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247B233-1ADE-4B66-AFE4-33B00104BF8D}" type="datetime1">
              <a:rPr lang="en-US" smtClean="0"/>
              <a:t>1/23/2023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BA7DC10-A053-4538-AAE9-4EEA1650001D}" type="datetime1">
              <a:rPr lang="en-US" smtClean="0"/>
              <a:t>1/23/2023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37AE1D-A856-4D80-8670-CB42EB405276}" type="datetime1">
              <a:rPr lang="en-US" smtClean="0"/>
              <a:t>1/23/2023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3" y="-93134"/>
            <a:ext cx="12746177"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9765" y="422122"/>
            <a:ext cx="6714451" cy="1972334"/>
          </a:xfrm>
          <a:prstGeom prst="rect">
            <a:avLst/>
          </a:prstGeom>
        </p:spPr>
      </p:pic>
      <p:pic>
        <p:nvPicPr>
          <p:cNvPr id="13" name="Picture 12"/>
          <p:cNvPicPr>
            <a:picLocks noChangeAspect="1"/>
          </p:cNvPicPr>
          <p:nvPr/>
        </p:nvPicPr>
        <p:blipFill>
          <a:blip r:embed="rId6"/>
          <a:stretch>
            <a:fillRect/>
          </a:stretch>
        </p:blipFill>
        <p:spPr>
          <a:xfrm>
            <a:off x="5057428" y="2961707"/>
            <a:ext cx="7134572" cy="1416194"/>
          </a:xfrm>
          <a:prstGeom prst="rect">
            <a:avLst/>
          </a:prstGeom>
        </p:spPr>
      </p:pic>
      <p:sp>
        <p:nvSpPr>
          <p:cNvPr id="14" name="TextBox 13"/>
          <p:cNvSpPr txBox="1"/>
          <p:nvPr/>
        </p:nvSpPr>
        <p:spPr>
          <a:xfrm>
            <a:off x="30790" y="715791"/>
            <a:ext cx="6413935"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Mathematics 2 </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Israa Lewaa  </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5246255" y="3192751"/>
            <a:ext cx="8075471"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MAT 122</a:t>
            </a:r>
          </a:p>
          <a:p>
            <a:r>
              <a:rPr lang="en-US" sz="2800" dirty="0">
                <a:solidFill>
                  <a:schemeClr val="bg1"/>
                </a:solidFill>
                <a:latin typeface="Tajawal Medium" panose="00000600000000000000" pitchFamily="2" charset="-78"/>
                <a:cs typeface="Tajawal Medium" panose="00000600000000000000" pitchFamily="2" charset="-78"/>
              </a:rPr>
              <a:t>Introduction to </a:t>
            </a:r>
            <a:r>
              <a:rPr lang="en-US" sz="2800" dirty="0" smtClean="0">
                <a:solidFill>
                  <a:schemeClr val="bg1"/>
                </a:solidFill>
                <a:latin typeface="Tajawal Medium" panose="00000600000000000000" pitchFamily="2" charset="-78"/>
                <a:cs typeface="Tajawal Medium" panose="00000600000000000000" pitchFamily="2" charset="-78"/>
              </a:rPr>
              <a:t>Linear Algebra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87366"/>
    </mc:Choice>
    <mc:Fallback xmlns="">
      <p:transition spd="slow" advTm="8736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830" y="18473"/>
            <a:ext cx="9533101" cy="1610200"/>
          </a:xfrm>
          <a:prstGeom prst="rect">
            <a:avLst/>
          </a:prstGeom>
        </p:spPr>
      </p:pic>
      <p:sp>
        <p:nvSpPr>
          <p:cNvPr id="7" name="TextBox 6"/>
          <p:cNvSpPr txBox="1"/>
          <p:nvPr/>
        </p:nvSpPr>
        <p:spPr>
          <a:xfrm>
            <a:off x="2650377" y="543490"/>
            <a:ext cx="147348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82618" y="1628673"/>
            <a:ext cx="9744364" cy="3785652"/>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t>Lecture 1: Introduction to Linear Algebra </a:t>
            </a:r>
          </a:p>
          <a:p>
            <a:pPr marL="285750" lvl="0" indent="-285750">
              <a:buFont typeface="Arial" panose="020B0604020202020204" pitchFamily="34" charset="0"/>
              <a:buChar char="•"/>
            </a:pPr>
            <a:r>
              <a:rPr lang="en-US" sz="2400" dirty="0"/>
              <a:t>Lecture 2: Scalar and Vector </a:t>
            </a:r>
          </a:p>
          <a:p>
            <a:pPr marL="285750" lvl="0" indent="-285750">
              <a:buFont typeface="Arial" panose="020B0604020202020204" pitchFamily="34" charset="0"/>
              <a:buChar char="•"/>
            </a:pPr>
            <a:r>
              <a:rPr lang="en-US" sz="2400" dirty="0"/>
              <a:t>Lecture 3</a:t>
            </a:r>
            <a:r>
              <a:rPr lang="en-US" sz="2400" dirty="0" smtClean="0"/>
              <a:t>: Introduction to matrix Algebra </a:t>
            </a:r>
            <a:endParaRPr lang="en-US" sz="2400" dirty="0"/>
          </a:p>
          <a:p>
            <a:pPr marL="285750" lvl="0" indent="-285750">
              <a:buFont typeface="Arial" panose="020B0604020202020204" pitchFamily="34" charset="0"/>
              <a:buChar char="•"/>
            </a:pPr>
            <a:r>
              <a:rPr lang="en-US" sz="2400" dirty="0"/>
              <a:t>Lecture 4: </a:t>
            </a:r>
            <a:r>
              <a:rPr lang="en-US" sz="2400" dirty="0" smtClean="0"/>
              <a:t>Operations on matrices </a:t>
            </a:r>
            <a:endParaRPr lang="en-US" sz="2400" dirty="0"/>
          </a:p>
          <a:p>
            <a:pPr marL="285750" indent="-285750">
              <a:buFont typeface="Arial" panose="020B0604020202020204" pitchFamily="34" charset="0"/>
              <a:buChar char="•"/>
            </a:pPr>
            <a:r>
              <a:rPr lang="en-US" sz="2400" dirty="0"/>
              <a:t>Lecture 5: </a:t>
            </a:r>
            <a:r>
              <a:rPr lang="en-US" sz="2400" dirty="0" smtClean="0"/>
              <a:t>Advanced topics in matrices </a:t>
            </a:r>
            <a:endParaRPr lang="ar-EG" sz="2400" dirty="0"/>
          </a:p>
          <a:p>
            <a:pPr marL="285750" indent="-285750">
              <a:buFont typeface="Arial" panose="020B0604020202020204" pitchFamily="34" charset="0"/>
              <a:buChar char="•"/>
            </a:pPr>
            <a:r>
              <a:rPr lang="en-US" sz="2400" dirty="0"/>
              <a:t>Lecture 6: </a:t>
            </a:r>
            <a:r>
              <a:rPr lang="en-US" sz="2400" dirty="0" smtClean="0"/>
              <a:t>Determinants </a:t>
            </a:r>
            <a:endParaRPr lang="ar-EG" sz="2400" dirty="0"/>
          </a:p>
          <a:p>
            <a:pPr marL="285750" indent="-285750">
              <a:buFont typeface="Arial" panose="020B0604020202020204" pitchFamily="34" charset="0"/>
              <a:buChar char="•"/>
            </a:pPr>
            <a:r>
              <a:rPr lang="en-US" sz="2400" dirty="0"/>
              <a:t>Lecture 7: </a:t>
            </a:r>
            <a:r>
              <a:rPr lang="en-US" sz="2400" dirty="0" smtClean="0"/>
              <a:t>System of Linear Equations </a:t>
            </a:r>
            <a:endParaRPr lang="en-US" sz="2400" dirty="0"/>
          </a:p>
          <a:p>
            <a:pPr marL="285750" lvl="0" indent="-285750">
              <a:buFont typeface="Arial" panose="020B0604020202020204" pitchFamily="34" charset="0"/>
              <a:buChar char="•"/>
            </a:pPr>
            <a:r>
              <a:rPr lang="en-US" sz="2400" dirty="0"/>
              <a:t>Lecture 8</a:t>
            </a:r>
            <a:r>
              <a:rPr lang="en-US" sz="2400" dirty="0" smtClean="0"/>
              <a:t>: Vector Space </a:t>
            </a:r>
            <a:endParaRPr lang="en-US" sz="2400" dirty="0"/>
          </a:p>
          <a:p>
            <a:pPr marL="285750" lvl="0" indent="-285750">
              <a:buFont typeface="Arial" panose="020B0604020202020204" pitchFamily="34" charset="0"/>
              <a:buChar char="•"/>
            </a:pPr>
            <a:r>
              <a:rPr lang="en-US" sz="2400" dirty="0"/>
              <a:t>Lecture 9</a:t>
            </a:r>
            <a:r>
              <a:rPr lang="en-US" sz="2400" dirty="0" smtClean="0"/>
              <a:t>: Diagonalization </a:t>
            </a:r>
            <a:endParaRPr lang="en-US" sz="2400" dirty="0"/>
          </a:p>
          <a:p>
            <a:pPr marL="285750" lvl="0" indent="-285750">
              <a:buFont typeface="Arial" panose="020B0604020202020204" pitchFamily="34" charset="0"/>
              <a:buChar char="•"/>
            </a:pPr>
            <a:r>
              <a:rPr lang="en-US" sz="2400" dirty="0"/>
              <a:t>Lecture 10</a:t>
            </a:r>
            <a:r>
              <a:rPr lang="en-US" sz="2400" dirty="0" smtClean="0"/>
              <a:t>: Linear Algebra by Spreadsheet</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8" name="Rectangle 7"/>
          <p:cNvSpPr/>
          <p:nvPr/>
        </p:nvSpPr>
        <p:spPr>
          <a:xfrm>
            <a:off x="-9238" y="249383"/>
            <a:ext cx="2133602" cy="954107"/>
          </a:xfrm>
          <a:prstGeom prst="rect">
            <a:avLst/>
          </a:prstGeom>
        </p:spPr>
        <p:txBody>
          <a:bodyPr wrap="square">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3206895925"/>
      </p:ext>
    </p:extLst>
  </p:cSld>
  <p:clrMapOvr>
    <a:masterClrMapping/>
  </p:clrMapOvr>
  <mc:AlternateContent xmlns:mc="http://schemas.openxmlformats.org/markup-compatibility/2006" xmlns:p14="http://schemas.microsoft.com/office/powerpoint/2010/main">
    <mc:Choice Requires="p14">
      <p:transition spd="slow" p14:dur="2000" advTm="358868"/>
    </mc:Choice>
    <mc:Fallback xmlns="">
      <p:transition spd="slow" advTm="35886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9425065" cy="1610200"/>
          </a:xfrm>
          <a:prstGeom prst="rect">
            <a:avLst/>
          </a:prstGeom>
        </p:spPr>
      </p:pic>
      <p:sp>
        <p:nvSpPr>
          <p:cNvPr id="7" name="TextBox 6"/>
          <p:cNvSpPr txBox="1"/>
          <p:nvPr/>
        </p:nvSpPr>
        <p:spPr>
          <a:xfrm>
            <a:off x="2659613" y="543490"/>
            <a:ext cx="340670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Outline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264219" y="891103"/>
            <a:ext cx="9927781" cy="4524315"/>
          </a:xfrm>
          <a:prstGeom prst="rect">
            <a:avLst/>
          </a:prstGeom>
          <a:noFill/>
        </p:spPr>
        <p:txBody>
          <a:bodyPr wrap="square" rtlCol="0">
            <a:spAutoFit/>
          </a:bodyPr>
          <a:lstStyle/>
          <a:p>
            <a:endParaRPr lang="en-US" sz="2400" b="1" dirty="0"/>
          </a:p>
          <a:p>
            <a:pPr marL="342900" indent="-342900">
              <a:lnSpc>
                <a:spcPct val="200000"/>
              </a:lnSpc>
              <a:buFont typeface="Arial" panose="020B0604020202020204" pitchFamily="34" charset="0"/>
              <a:buChar char="•"/>
            </a:pPr>
            <a:r>
              <a:rPr lang="en-US" sz="2400" b="1" dirty="0"/>
              <a:t>Linear Algebra Definition</a:t>
            </a:r>
          </a:p>
          <a:p>
            <a:pPr marL="342900" indent="-342900">
              <a:lnSpc>
                <a:spcPct val="200000"/>
              </a:lnSpc>
              <a:buFont typeface="Arial" panose="020B0604020202020204" pitchFamily="34" charset="0"/>
              <a:buChar char="•"/>
            </a:pPr>
            <a:r>
              <a:rPr lang="en-US" sz="2400" b="1" dirty="0"/>
              <a:t>Linear Algebra Goals </a:t>
            </a:r>
          </a:p>
          <a:p>
            <a:pPr marL="342900" indent="-342900">
              <a:lnSpc>
                <a:spcPct val="200000"/>
              </a:lnSpc>
              <a:buFont typeface="Arial" panose="020B0604020202020204" pitchFamily="34" charset="0"/>
              <a:buChar char="•"/>
            </a:pPr>
            <a:r>
              <a:rPr lang="en-US" sz="2400" b="1" dirty="0"/>
              <a:t>Linear Algebra  Application </a:t>
            </a:r>
          </a:p>
          <a:p>
            <a:pPr marL="342900" indent="-342900">
              <a:lnSpc>
                <a:spcPct val="200000"/>
              </a:lnSpc>
              <a:buFont typeface="Arial" panose="020B0604020202020204" pitchFamily="34" charset="0"/>
              <a:buChar char="•"/>
            </a:pPr>
            <a:r>
              <a:rPr lang="en-US" sz="2400" b="1" dirty="0"/>
              <a:t>System of linear equations definition </a:t>
            </a:r>
          </a:p>
          <a:p>
            <a:pPr marL="342900" indent="-342900">
              <a:lnSpc>
                <a:spcPct val="200000"/>
              </a:lnSpc>
              <a:buFont typeface="Arial" panose="020B0604020202020204" pitchFamily="34" charset="0"/>
              <a:buChar char="•"/>
            </a:pPr>
            <a:r>
              <a:rPr lang="en-US" sz="2400" b="1" dirty="0"/>
              <a:t>How to solve system of linear equations Algebraically </a:t>
            </a:r>
          </a:p>
          <a:p>
            <a:endParaRPr lang="en-US" sz="2400" b="1" dirty="0"/>
          </a:p>
        </p:txBody>
      </p:sp>
      <p:sp>
        <p:nvSpPr>
          <p:cNvPr id="12" name="Slide Number Placeholder 11"/>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363485419"/>
      </p:ext>
    </p:extLst>
  </p:cSld>
  <p:clrMapOvr>
    <a:masterClrMapping/>
  </p:clrMapOvr>
  <mc:AlternateContent xmlns:mc="http://schemas.openxmlformats.org/markup-compatibility/2006" xmlns:p14="http://schemas.microsoft.com/office/powerpoint/2010/main">
    <mc:Choice Requires="p14">
      <p:transition spd="slow" p14:dur="2000" advTm="120205"/>
    </mc:Choice>
    <mc:Fallback xmlns="">
      <p:transition spd="slow" advTm="12020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957494" cy="523220"/>
          </a:xfrm>
          <a:prstGeom prst="rect">
            <a:avLst/>
          </a:prstGeom>
          <a:noFill/>
        </p:spPr>
        <p:txBody>
          <a:bodyPr wrap="none" rtlCol="0">
            <a:spAutoFit/>
          </a:bodyPr>
          <a:lstStyle/>
          <a:p>
            <a:r>
              <a:rPr lang="en-US" sz="2800" dirty="0">
                <a:solidFill>
                  <a:schemeClr val="bg1"/>
                </a:solidFill>
              </a:rPr>
              <a:t> Linear Algebra Definition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D5C3CA34-D03D-4A39-0B5A-4D71252E26F8}"/>
              </a:ext>
            </a:extLst>
          </p:cNvPr>
          <p:cNvSpPr txBox="1"/>
          <p:nvPr/>
        </p:nvSpPr>
        <p:spPr>
          <a:xfrm>
            <a:off x="1668812" y="2997819"/>
            <a:ext cx="7876325" cy="646331"/>
          </a:xfrm>
          <a:prstGeom prst="rect">
            <a:avLst/>
          </a:prstGeom>
          <a:noFill/>
        </p:spPr>
        <p:txBody>
          <a:bodyPr wrap="square" rtlCol="0">
            <a:spAutoFit/>
          </a:bodyPr>
          <a:lstStyle/>
          <a:p>
            <a:pPr algn="ctr"/>
            <a:r>
              <a:rPr lang="en-US" sz="3600" b="1" i="0" dirty="0">
                <a:solidFill>
                  <a:srgbClr val="FF0000"/>
                </a:solidFill>
                <a:effectLst/>
                <a:latin typeface="Tahoma" panose="020B0604030504040204" pitchFamily="34" charset="0"/>
                <a:cs typeface="+mj-cs"/>
              </a:rPr>
              <a:t>What is Linear Algebra?</a:t>
            </a:r>
            <a:endParaRPr lang="ar-EG" sz="3600" b="1" dirty="0">
              <a:solidFill>
                <a:srgbClr val="FF0000"/>
              </a:solidFill>
              <a:latin typeface="Arial" panose="020B0604020202020204" pitchFamily="34" charset="0"/>
              <a:cs typeface="+mj-cs"/>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7310"/>
    </mc:Choice>
    <mc:Fallback xmlns="">
      <p:transition spd="slow" advTm="731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4640501" cy="523220"/>
          </a:xfrm>
          <a:prstGeom prst="rect">
            <a:avLst/>
          </a:prstGeom>
          <a:noFill/>
        </p:spPr>
        <p:txBody>
          <a:bodyPr wrap="none" rtlCol="0">
            <a:spAutoFit/>
          </a:bodyPr>
          <a:lstStyle/>
          <a:p>
            <a:r>
              <a:rPr lang="en-US" sz="2800" dirty="0">
                <a:solidFill>
                  <a:schemeClr val="bg1"/>
                </a:solidFill>
              </a:rPr>
              <a:t>Introduction to Linear Algebra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D5C3CA34-D03D-4A39-0B5A-4D71252E26F8}"/>
              </a:ext>
            </a:extLst>
          </p:cNvPr>
          <p:cNvSpPr txBox="1"/>
          <p:nvPr/>
        </p:nvSpPr>
        <p:spPr>
          <a:xfrm>
            <a:off x="1874165" y="1968759"/>
            <a:ext cx="7876325" cy="2600199"/>
          </a:xfrm>
          <a:prstGeom prst="rect">
            <a:avLst/>
          </a:prstGeom>
          <a:noFill/>
        </p:spPr>
        <p:txBody>
          <a:bodyPr wrap="square" rtlCol="0">
            <a:spAutoFit/>
          </a:bodyPr>
          <a:lstStyle/>
          <a:p>
            <a:pPr algn="just">
              <a:lnSpc>
                <a:spcPct val="150000"/>
              </a:lnSpc>
            </a:pPr>
            <a:r>
              <a:rPr lang="en-US" sz="2800" b="1" i="0" dirty="0">
                <a:solidFill>
                  <a:srgbClr val="202122"/>
                </a:solidFill>
                <a:effectLst/>
                <a:latin typeface="Times New Roman" panose="02020603050405020304" pitchFamily="18" charset="0"/>
                <a:cs typeface="Times New Roman" panose="02020603050405020304" pitchFamily="18" charset="0"/>
              </a:rPr>
              <a:t>Linear algebra</a:t>
            </a:r>
            <a:r>
              <a:rPr lang="en-US" sz="2800" b="0" i="0" dirty="0">
                <a:solidFill>
                  <a:srgbClr val="202122"/>
                </a:solidFill>
                <a:effectLst/>
                <a:latin typeface="Times New Roman" panose="02020603050405020304" pitchFamily="18" charset="0"/>
                <a:cs typeface="Times New Roman" panose="02020603050405020304" pitchFamily="18" charset="0"/>
              </a:rPr>
              <a:t> is the branch of Mathematics concerning linear equations. </a:t>
            </a:r>
            <a:r>
              <a:rPr lang="en-US" sz="2800" b="0" i="0" dirty="0">
                <a:solidFill>
                  <a:srgbClr val="000000"/>
                </a:solidFill>
                <a:effectLst/>
                <a:latin typeface="Times New Roman" panose="02020603050405020304" pitchFamily="18" charset="0"/>
                <a:cs typeface="Times New Roman" panose="02020603050405020304" pitchFamily="18" charset="0"/>
              </a:rPr>
              <a:t>Linear Algebra is the branch of mathematics aimed at solving systems of linear equations with a ﬁnite number of unknowns.</a:t>
            </a:r>
            <a:r>
              <a:rPr lang="en-US" sz="2800" b="0" i="0" dirty="0">
                <a:solidFill>
                  <a:srgbClr val="202122"/>
                </a:solidFill>
                <a:effectLst/>
                <a:latin typeface="Times New Roman" panose="02020603050405020304" pitchFamily="18" charset="0"/>
                <a:cs typeface="Times New Roman" panose="02020603050405020304" pitchFamily="18" charset="0"/>
              </a:rPr>
              <a:t> </a:t>
            </a:r>
            <a:endParaRPr lang="en-US" sz="2800" dirty="0">
              <a:solidFill>
                <a:srgbClr val="202122"/>
              </a:solidFill>
              <a:latin typeface="Times New Roman" panose="02020603050405020304" pitchFamily="18" charset="0"/>
              <a:cs typeface="Times New Roman" panose="02020603050405020304" pitchFamily="18"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2731000760"/>
      </p:ext>
    </p:extLst>
  </p:cSld>
  <p:clrMapOvr>
    <a:masterClrMapping/>
  </p:clrMapOvr>
  <mc:AlternateContent xmlns:mc="http://schemas.openxmlformats.org/markup-compatibility/2006" xmlns:p14="http://schemas.microsoft.com/office/powerpoint/2010/main">
    <mc:Choice Requires="p14">
      <p:transition spd="slow" p14:dur="2000" advTm="73005"/>
    </mc:Choice>
    <mc:Fallback xmlns="">
      <p:transition spd="slow" advTm="7300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36946"/>
            <a:ext cx="11210145" cy="1610200"/>
          </a:xfrm>
          <a:prstGeom prst="rect">
            <a:avLst/>
          </a:prstGeom>
        </p:spPr>
      </p:pic>
      <p:sp>
        <p:nvSpPr>
          <p:cNvPr id="7" name="TextBox 6"/>
          <p:cNvSpPr txBox="1"/>
          <p:nvPr/>
        </p:nvSpPr>
        <p:spPr>
          <a:xfrm>
            <a:off x="3127033" y="506544"/>
            <a:ext cx="43262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Linear Algebra Definition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264C5CF-C97E-728E-61D0-0A0278048AA8}"/>
              </a:ext>
            </a:extLst>
          </p:cNvPr>
          <p:cNvSpPr txBox="1"/>
          <p:nvPr/>
        </p:nvSpPr>
        <p:spPr>
          <a:xfrm>
            <a:off x="2197286" y="2274838"/>
            <a:ext cx="7720003" cy="2795958"/>
          </a:xfrm>
          <a:prstGeom prst="rect">
            <a:avLst/>
          </a:prstGeom>
          <a:noFill/>
        </p:spPr>
        <p:txBody>
          <a:bodyPr wrap="square">
            <a:spAutoFit/>
          </a:bodyPr>
          <a:lstStyle/>
          <a:p>
            <a:pPr algn="just">
              <a:lnSpc>
                <a:spcPct val="150000"/>
              </a:lnSpc>
            </a:pPr>
            <a:r>
              <a:rPr lang="en-US" sz="2400" b="1" i="0" dirty="0">
                <a:solidFill>
                  <a:srgbClr val="000000"/>
                </a:solidFill>
                <a:effectLst/>
                <a:latin typeface="Times New Roman" panose="02020603050405020304" pitchFamily="18" charset="0"/>
                <a:cs typeface="Times New Roman" panose="02020603050405020304" pitchFamily="18" charset="0"/>
              </a:rPr>
              <a:t>Linear Algebra</a:t>
            </a:r>
            <a:r>
              <a:rPr lang="en-US" sz="2400" b="0" i="0" dirty="0">
                <a:solidFill>
                  <a:srgbClr val="000000"/>
                </a:solidFill>
                <a:effectLst/>
                <a:latin typeface="Times New Roman" panose="02020603050405020304" pitchFamily="18" charset="0"/>
                <a:cs typeface="Times New Roman" panose="02020603050405020304" pitchFamily="18" charset="0"/>
              </a:rPr>
              <a:t> is one of the most widely used mathematical theories around. Linear Algebra finds applications in virtually every area of mathematics, including Multivariate Calculus, Differential Equations, and Probability Theory. </a:t>
            </a:r>
          </a:p>
          <a:p>
            <a:pPr algn="just">
              <a:lnSpc>
                <a:spcPct val="150000"/>
              </a:lnSpc>
            </a:pPr>
            <a:endParaRPr lang="en-US" sz="2400" b="0" i="0" dirty="0">
              <a:solidFill>
                <a:srgbClr val="000000"/>
              </a:solidFill>
              <a:effectLst/>
              <a:latin typeface="Times New Roman" panose="02020603050405020304" pitchFamily="18" charset="0"/>
              <a:cs typeface="Times New Roman" panose="02020603050405020304" pitchFamily="18" charset="0"/>
            </a:endParaRPr>
          </a:p>
        </p:txBody>
      </p:sp>
      <p:sp>
        <p:nvSpPr>
          <p:cNvPr id="12" name="Slide Number Placeholder 11"/>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3751703456"/>
      </p:ext>
    </p:extLst>
  </p:cSld>
  <p:clrMapOvr>
    <a:masterClrMapping/>
  </p:clrMapOvr>
  <mc:AlternateContent xmlns:mc="http://schemas.openxmlformats.org/markup-compatibility/2006" xmlns:p14="http://schemas.microsoft.com/office/powerpoint/2010/main">
    <mc:Choice Requires="p14">
      <p:transition spd="slow" p14:dur="2000" advTm="84218"/>
    </mc:Choice>
    <mc:Fallback xmlns="">
      <p:transition spd="slow" advTm="8421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36946"/>
            <a:ext cx="11210145" cy="1610200"/>
          </a:xfrm>
          <a:prstGeom prst="rect">
            <a:avLst/>
          </a:prstGeom>
        </p:spPr>
      </p:pic>
      <p:sp>
        <p:nvSpPr>
          <p:cNvPr id="7" name="TextBox 6"/>
          <p:cNvSpPr txBox="1"/>
          <p:nvPr/>
        </p:nvSpPr>
        <p:spPr>
          <a:xfrm>
            <a:off x="3127033" y="506544"/>
            <a:ext cx="513403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b="1" i="0" dirty="0">
                <a:solidFill>
                  <a:schemeClr val="bg1"/>
                </a:solidFill>
                <a:effectLst/>
                <a:latin typeface="Times New Roman" panose="02020603050405020304" pitchFamily="18" charset="0"/>
                <a:cs typeface="Times New Roman" panose="02020603050405020304" pitchFamily="18" charset="0"/>
              </a:rPr>
              <a:t>Where is Linear Algebra used?</a:t>
            </a:r>
          </a:p>
          <a:p>
            <a:endParaRPr lang="en-US" sz="2800"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264C5CF-C97E-728E-61D0-0A0278048AA8}"/>
              </a:ext>
            </a:extLst>
          </p:cNvPr>
          <p:cNvSpPr txBox="1"/>
          <p:nvPr/>
        </p:nvSpPr>
        <p:spPr>
          <a:xfrm>
            <a:off x="2002733" y="2926427"/>
            <a:ext cx="8571233" cy="1067600"/>
          </a:xfrm>
          <a:prstGeom prst="rect">
            <a:avLst/>
          </a:prstGeom>
          <a:noFill/>
        </p:spPr>
        <p:txBody>
          <a:bodyPr wrap="square">
            <a:spAutoFit/>
          </a:bodyPr>
          <a:lstStyle/>
          <a:p>
            <a:pPr algn="ctr">
              <a:lnSpc>
                <a:spcPct val="150000"/>
              </a:lnSpc>
            </a:pPr>
            <a:r>
              <a:rPr lang="en-US" sz="4800" b="1" i="0" dirty="0">
                <a:solidFill>
                  <a:srgbClr val="FF0000"/>
                </a:solidFill>
                <a:effectLst/>
                <a:latin typeface="Times New Roman" panose="02020603050405020304" pitchFamily="18" charset="0"/>
                <a:cs typeface="Times New Roman" panose="02020603050405020304" pitchFamily="18" charset="0"/>
              </a:rPr>
              <a:t>Where is Linear Algebra used?</a:t>
            </a:r>
          </a:p>
        </p:txBody>
      </p:sp>
      <p:sp>
        <p:nvSpPr>
          <p:cNvPr id="12" name="Slide Number Placeholder 11"/>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1628451985"/>
      </p:ext>
    </p:extLst>
  </p:cSld>
  <p:clrMapOvr>
    <a:masterClrMapping/>
  </p:clrMapOvr>
  <mc:AlternateContent xmlns:mc="http://schemas.openxmlformats.org/markup-compatibility/2006" xmlns:p14="http://schemas.microsoft.com/office/powerpoint/2010/main">
    <mc:Choice Requires="p14">
      <p:transition spd="slow" p14:dur="2000" advTm="44333"/>
    </mc:Choice>
    <mc:Fallback xmlns="">
      <p:transition spd="slow" advTm="4433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36946"/>
            <a:ext cx="11210145" cy="1610200"/>
          </a:xfrm>
          <a:prstGeom prst="rect">
            <a:avLst/>
          </a:prstGeom>
        </p:spPr>
      </p:pic>
      <p:sp>
        <p:nvSpPr>
          <p:cNvPr id="7" name="TextBox 6"/>
          <p:cNvSpPr txBox="1"/>
          <p:nvPr/>
        </p:nvSpPr>
        <p:spPr>
          <a:xfrm>
            <a:off x="3109022" y="491217"/>
            <a:ext cx="503464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b="1" i="0" dirty="0">
                <a:solidFill>
                  <a:schemeClr val="bg1"/>
                </a:solidFill>
                <a:effectLst/>
                <a:latin typeface="Times New Roman" panose="02020603050405020304" pitchFamily="18" charset="0"/>
                <a:cs typeface="Times New Roman" panose="02020603050405020304" pitchFamily="18" charset="0"/>
              </a:rPr>
              <a:t>Where is Linear Algebra used?</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264C5CF-C97E-728E-61D0-0A0278048AA8}"/>
              </a:ext>
            </a:extLst>
          </p:cNvPr>
          <p:cNvSpPr txBox="1"/>
          <p:nvPr/>
        </p:nvSpPr>
        <p:spPr>
          <a:xfrm>
            <a:off x="2241643" y="2081844"/>
            <a:ext cx="7720003" cy="3349956"/>
          </a:xfrm>
          <a:prstGeom prst="rect">
            <a:avLst/>
          </a:prstGeom>
          <a:noFill/>
        </p:spPr>
        <p:txBody>
          <a:bodyPr wrap="square">
            <a:spAutoFit/>
          </a:bodyPr>
          <a:lstStyle/>
          <a:p>
            <a:pPr algn="just">
              <a:lnSpc>
                <a:spcPct val="150000"/>
              </a:lnSpc>
            </a:pPr>
            <a:r>
              <a:rPr lang="en-US" sz="2400" b="0" i="0" dirty="0">
                <a:solidFill>
                  <a:srgbClr val="000000"/>
                </a:solidFill>
                <a:effectLst/>
                <a:latin typeface="Times New Roman" panose="02020603050405020304" pitchFamily="18" charset="0"/>
                <a:cs typeface="Times New Roman" panose="02020603050405020304" pitchFamily="18" charset="0"/>
              </a:rPr>
              <a:t>It is also widely applied in fields like physics, chemistry, economics, psychology, and engineering. You are even relying on methods from Linear Algebra every time you use an Internet search like Google, the Global Positioning System (GPS), or a cellphone.</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b="0" i="0" dirty="0">
              <a:solidFill>
                <a:srgbClr val="000000"/>
              </a:solidFill>
              <a:effectLst/>
              <a:latin typeface="Times New Roman" panose="02020603050405020304" pitchFamily="18" charset="0"/>
              <a:cs typeface="Times New Roman" panose="02020603050405020304" pitchFamily="18" charset="0"/>
            </a:endParaRPr>
          </a:p>
        </p:txBody>
      </p:sp>
      <p:sp>
        <p:nvSpPr>
          <p:cNvPr id="12" name="Slide Number Placeholder 11"/>
          <p:cNvSpPr>
            <a:spLocks noGrp="1"/>
          </p:cNvSpPr>
          <p:nvPr>
            <p:ph type="sldNum" sz="quarter" idx="12"/>
          </p:nvPr>
        </p:nvSpPr>
        <p:spPr/>
        <p:txBody>
          <a:bodyPr/>
          <a:lstStyle/>
          <a:p>
            <a:fld id="{FDED41F8-FC0F-4085-8150-313B6CF05213}" type="slidenum">
              <a:rPr lang="en-US" smtClean="0"/>
              <a:t>8</a:t>
            </a:fld>
            <a:endParaRPr lang="en-US"/>
          </a:p>
        </p:txBody>
      </p:sp>
    </p:spTree>
    <p:extLst>
      <p:ext uri="{BB962C8B-B14F-4D97-AF65-F5344CB8AC3E}">
        <p14:creationId xmlns:p14="http://schemas.microsoft.com/office/powerpoint/2010/main" val="1634712682"/>
      </p:ext>
    </p:extLst>
  </p:cSld>
  <p:clrMapOvr>
    <a:masterClrMapping/>
  </p:clrMapOvr>
  <mc:AlternateContent xmlns:mc="http://schemas.openxmlformats.org/markup-compatibility/2006" xmlns:p14="http://schemas.microsoft.com/office/powerpoint/2010/main">
    <mc:Choice Requires="p14">
      <p:transition spd="slow" p14:dur="2000" advTm="72628"/>
    </mc:Choice>
    <mc:Fallback xmlns="">
      <p:transition spd="slow" advTm="7262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2120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2650377" y="543490"/>
            <a:ext cx="5432193"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b="1" i="0" dirty="0">
                <a:solidFill>
                  <a:schemeClr val="bg1"/>
                </a:solidFill>
                <a:effectLst/>
                <a:latin typeface="Times New Roman" panose="02020603050405020304" pitchFamily="18" charset="0"/>
                <a:cs typeface="Times New Roman" panose="02020603050405020304" pitchFamily="18" charset="0"/>
              </a:rPr>
              <a:t>Where is Linear Algebra used?</a:t>
            </a:r>
          </a:p>
          <a:p>
            <a:endParaRPr lang="en-US" sz="2800"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57E3A82-1627-6F3C-3635-220361BBFFCF}"/>
              </a:ext>
            </a:extLst>
          </p:cNvPr>
          <p:cNvSpPr txBox="1"/>
          <p:nvPr/>
        </p:nvSpPr>
        <p:spPr>
          <a:xfrm>
            <a:off x="2011439" y="1659270"/>
            <a:ext cx="9402609" cy="4457952"/>
          </a:xfrm>
          <a:prstGeom prst="rect">
            <a:avLst/>
          </a:prstGeom>
          <a:noFill/>
        </p:spPr>
        <p:txBody>
          <a:bodyPr wrap="square">
            <a:spAutoFit/>
          </a:bodyPr>
          <a:lstStyle/>
          <a:p>
            <a:pPr algn="just">
              <a:lnSpc>
                <a:spcPct val="150000"/>
              </a:lnSpc>
            </a:pPr>
            <a:r>
              <a:rPr lang="en-US" sz="2400" b="0" i="0" dirty="0">
                <a:solidFill>
                  <a:srgbClr val="292929"/>
                </a:solidFill>
                <a:effectLst/>
                <a:latin typeface="Times New Roman" panose="02020603050405020304" pitchFamily="18" charset="0"/>
                <a:cs typeface="Times New Roman" panose="02020603050405020304" pitchFamily="18" charset="0"/>
              </a:rPr>
              <a:t>Linear algebra is also used in most sciences and fields of engineering, because it allows modeling many natural phenomena, and computing efficiently with such models. </a:t>
            </a:r>
          </a:p>
          <a:p>
            <a:pPr algn="just">
              <a:lnSpc>
                <a:spcPct val="150000"/>
              </a:lnSpc>
            </a:pPr>
            <a:endParaRPr lang="en-US" sz="2400" dirty="0">
              <a:solidFill>
                <a:srgbClr val="292929"/>
              </a:solidFill>
              <a:latin typeface="Times New Roman" panose="02020603050405020304" pitchFamily="18" charset="0"/>
              <a:cs typeface="Times New Roman" panose="02020603050405020304" pitchFamily="18" charset="0"/>
            </a:endParaRPr>
          </a:p>
          <a:p>
            <a:pPr algn="just">
              <a:lnSpc>
                <a:spcPct val="150000"/>
              </a:lnSpc>
            </a:pPr>
            <a:r>
              <a:rPr lang="en-US" sz="2400" b="0" i="0" dirty="0">
                <a:solidFill>
                  <a:srgbClr val="292929"/>
                </a:solidFill>
                <a:effectLst/>
                <a:latin typeface="Times New Roman" panose="02020603050405020304" pitchFamily="18" charset="0"/>
                <a:cs typeface="Times New Roman" panose="02020603050405020304" pitchFamily="18" charset="0"/>
              </a:rPr>
              <a:t>For nonlinear systems, which cannot be modeled with linear algebra, it is often used for dealing with first-order approximations, using the fact that the differential of a multivariate function at a point is the linear map that best approximates the function near that point.</a:t>
            </a:r>
            <a:endParaRPr lang="en-US" sz="2400" dirty="0">
              <a:latin typeface="Times New Roman" panose="02020603050405020304" pitchFamily="18" charset="0"/>
              <a:cs typeface="Times New Roman" panose="02020603050405020304" pitchFamily="18"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Tree>
    <p:extLst>
      <p:ext uri="{BB962C8B-B14F-4D97-AF65-F5344CB8AC3E}">
        <p14:creationId xmlns:p14="http://schemas.microsoft.com/office/powerpoint/2010/main" val="634240208"/>
      </p:ext>
    </p:extLst>
  </p:cSld>
  <p:clrMapOvr>
    <a:masterClrMapping/>
  </p:clrMapOvr>
  <mc:AlternateContent xmlns:mc="http://schemas.openxmlformats.org/markup-compatibility/2006" xmlns:p14="http://schemas.microsoft.com/office/powerpoint/2010/main">
    <mc:Choice Requires="p14">
      <p:transition spd="slow" p14:dur="2000" advTm="137083"/>
    </mc:Choice>
    <mc:Fallback xmlns="">
      <p:transition spd="slow" advTm="13708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247299" cy="523220"/>
          </a:xfrm>
          <a:prstGeom prst="rect">
            <a:avLst/>
          </a:prstGeom>
          <a:noFill/>
        </p:spPr>
        <p:txBody>
          <a:bodyPr wrap="none" rtlCol="0">
            <a:spAutoFit/>
          </a:bodyPr>
          <a:lstStyle/>
          <a:p>
            <a:r>
              <a:rPr lang="en-US" sz="2800" dirty="0">
                <a:solidFill>
                  <a:schemeClr val="bg1"/>
                </a:solidFill>
              </a:rPr>
              <a:t> Linear Algebra Goals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D5C3CA34-D03D-4A39-0B5A-4D71252E26F8}"/>
              </a:ext>
            </a:extLst>
          </p:cNvPr>
          <p:cNvSpPr txBox="1"/>
          <p:nvPr/>
        </p:nvSpPr>
        <p:spPr>
          <a:xfrm>
            <a:off x="1668812" y="2997819"/>
            <a:ext cx="9099707" cy="646331"/>
          </a:xfrm>
          <a:prstGeom prst="rect">
            <a:avLst/>
          </a:prstGeom>
          <a:noFill/>
        </p:spPr>
        <p:txBody>
          <a:bodyPr wrap="square" rtlCol="0">
            <a:spAutoFit/>
          </a:bodyPr>
          <a:lstStyle/>
          <a:p>
            <a:pPr algn="ctr"/>
            <a:r>
              <a:rPr lang="en-US" sz="3600" b="1" i="0" dirty="0">
                <a:solidFill>
                  <a:srgbClr val="FF0000"/>
                </a:solidFill>
                <a:effectLst/>
                <a:latin typeface="Tahoma" panose="020B0604030504040204" pitchFamily="34" charset="0"/>
                <a:cs typeface="+mj-cs"/>
              </a:rPr>
              <a:t>What is the Linear Algebra Goals?</a:t>
            </a:r>
            <a:endParaRPr lang="ar-EG" sz="3600" b="1" dirty="0">
              <a:solidFill>
                <a:srgbClr val="FF0000"/>
              </a:solidFill>
              <a:latin typeface="Arial" panose="020B0604020202020204" pitchFamily="34" charset="0"/>
              <a:cs typeface="+mj-cs"/>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Tree>
    <p:extLst>
      <p:ext uri="{BB962C8B-B14F-4D97-AF65-F5344CB8AC3E}">
        <p14:creationId xmlns:p14="http://schemas.microsoft.com/office/powerpoint/2010/main" val="2771969945"/>
      </p:ext>
    </p:extLst>
  </p:cSld>
  <p:clrMapOvr>
    <a:masterClrMapping/>
  </p:clrMapOvr>
  <mc:AlternateContent xmlns:mc="http://schemas.openxmlformats.org/markup-compatibility/2006" xmlns:p14="http://schemas.microsoft.com/office/powerpoint/2010/main">
    <mc:Choice Requires="p14">
      <p:transition spd="slow" p14:dur="2000" advTm="45054"/>
    </mc:Choice>
    <mc:Fallback xmlns="">
      <p:transition spd="slow" advTm="4505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36946"/>
            <a:ext cx="11210145" cy="1610200"/>
          </a:xfrm>
          <a:prstGeom prst="rect">
            <a:avLst/>
          </a:prstGeom>
        </p:spPr>
      </p:pic>
      <p:sp>
        <p:nvSpPr>
          <p:cNvPr id="7" name="TextBox 6"/>
          <p:cNvSpPr txBox="1"/>
          <p:nvPr/>
        </p:nvSpPr>
        <p:spPr>
          <a:xfrm>
            <a:off x="2650377" y="543490"/>
            <a:ext cx="55547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Linear </a:t>
            </a:r>
            <a:r>
              <a:rPr lang="en-US" sz="2800" dirty="0" smtClean="0">
                <a:solidFill>
                  <a:schemeClr val="bg1"/>
                </a:solidFill>
                <a:latin typeface="Tajawal Medium" panose="00000600000000000000" pitchFamily="2" charset="-78"/>
                <a:cs typeface="Tajawal Medium" panose="00000600000000000000" pitchFamily="2" charset="-78"/>
              </a:rPr>
              <a:t>Algebra Goals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1B3D7AE-5DB9-F4FA-2239-5BAE41721585}"/>
              </a:ext>
            </a:extLst>
          </p:cNvPr>
          <p:cNvSpPr txBox="1"/>
          <p:nvPr/>
        </p:nvSpPr>
        <p:spPr>
          <a:xfrm>
            <a:off x="2122251" y="1832956"/>
            <a:ext cx="7947497" cy="3416320"/>
          </a:xfrm>
          <a:prstGeom prst="rect">
            <a:avLst/>
          </a:prstGeom>
          <a:noFill/>
        </p:spPr>
        <p:txBody>
          <a:bodyPr wrap="square">
            <a:spAutoFit/>
          </a:bodyPr>
          <a:lstStyle/>
          <a:p>
            <a:pPr algn="l"/>
            <a:r>
              <a:rPr lang="en-US" sz="2400" b="0" i="0" dirty="0">
                <a:solidFill>
                  <a:srgbClr val="000000"/>
                </a:solidFill>
                <a:effectLst/>
                <a:latin typeface="Times New Roman" panose="02020603050405020304" pitchFamily="18" charset="0"/>
                <a:cs typeface="Times New Roman" panose="02020603050405020304" pitchFamily="18" charset="0"/>
              </a:rPr>
              <a:t>Linear Algebra would like to obtain answers to the following questions:</a:t>
            </a:r>
          </a:p>
          <a:p>
            <a:pPr algn="l"/>
            <a:endParaRPr lang="en-US" sz="2400" b="0" i="0" dirty="0">
              <a:solidFill>
                <a:srgbClr val="000000"/>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2400" b="1" i="0" dirty="0">
                <a:solidFill>
                  <a:srgbClr val="000000"/>
                </a:solidFill>
                <a:effectLst/>
                <a:latin typeface="Times New Roman" panose="02020603050405020304" pitchFamily="18" charset="0"/>
                <a:cs typeface="Times New Roman" panose="02020603050405020304" pitchFamily="18" charset="0"/>
              </a:rPr>
              <a:t>Characterization of solutions</a:t>
            </a:r>
            <a:r>
              <a:rPr lang="en-US" sz="2400" b="0" i="0" dirty="0">
                <a:solidFill>
                  <a:srgbClr val="000000"/>
                </a:solidFill>
                <a:effectLst/>
                <a:latin typeface="Times New Roman" panose="02020603050405020304" pitchFamily="18" charset="0"/>
                <a:cs typeface="Times New Roman" panose="02020603050405020304" pitchFamily="18" charset="0"/>
              </a:rPr>
              <a:t>: Are there solutions to a given system of linear equations? How many solutions are there?</a:t>
            </a:r>
          </a:p>
          <a:p>
            <a:pPr algn="l">
              <a:buFont typeface="Arial" panose="020B0604020202020204" pitchFamily="34" charset="0"/>
              <a:buChar char="•"/>
            </a:pPr>
            <a:endParaRPr lang="en-US" sz="2400" dirty="0">
              <a:solidFill>
                <a:srgbClr val="000000"/>
              </a:solidFill>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endParaRPr lang="en-US" sz="2400" b="0" i="0" dirty="0">
              <a:solidFill>
                <a:srgbClr val="000000"/>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2400" b="1" i="0" dirty="0">
                <a:solidFill>
                  <a:srgbClr val="000000"/>
                </a:solidFill>
                <a:effectLst/>
                <a:latin typeface="Times New Roman" panose="02020603050405020304" pitchFamily="18" charset="0"/>
                <a:cs typeface="Times New Roman" panose="02020603050405020304" pitchFamily="18" charset="0"/>
              </a:rPr>
              <a:t>Finding solutions:</a:t>
            </a:r>
            <a:r>
              <a:rPr lang="en-US" sz="2400" b="0" i="0" dirty="0">
                <a:solidFill>
                  <a:srgbClr val="000000"/>
                </a:solidFill>
                <a:effectLst/>
                <a:latin typeface="Times New Roman" panose="02020603050405020304" pitchFamily="18" charset="0"/>
                <a:cs typeface="Times New Roman" panose="02020603050405020304" pitchFamily="18" charset="0"/>
              </a:rPr>
              <a:t> How does the solution set look? What are the solutions?</a:t>
            </a: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2707480695"/>
      </p:ext>
    </p:extLst>
  </p:cSld>
  <p:clrMapOvr>
    <a:masterClrMapping/>
  </p:clrMapOvr>
  <mc:AlternateContent xmlns:mc="http://schemas.openxmlformats.org/markup-compatibility/2006" xmlns:p14="http://schemas.microsoft.com/office/powerpoint/2010/main">
    <mc:Choice Requires="p14">
      <p:transition spd="slow" p14:dur="2000" advTm="148608"/>
    </mc:Choice>
    <mc:Fallback xmlns="">
      <p:transition spd="slow" advTm="14860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2650377" y="543490"/>
            <a:ext cx="51223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Linear Algebra Applications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6461B9D-A7A1-B5DD-1D3A-A2CF36FC8891}"/>
              </a:ext>
            </a:extLst>
          </p:cNvPr>
          <p:cNvSpPr txBox="1"/>
          <p:nvPr/>
        </p:nvSpPr>
        <p:spPr>
          <a:xfrm>
            <a:off x="3192698" y="2751668"/>
            <a:ext cx="6476595" cy="584775"/>
          </a:xfrm>
          <a:prstGeom prst="rect">
            <a:avLst/>
          </a:prstGeom>
          <a:noFill/>
        </p:spPr>
        <p:txBody>
          <a:bodyPr wrap="square">
            <a:spAutoFit/>
          </a:bodyPr>
          <a:lstStyle/>
          <a:p>
            <a:pPr algn="l" fontAlgn="base"/>
            <a:r>
              <a:rPr lang="en-US" sz="3200" b="1" dirty="0">
                <a:solidFill>
                  <a:srgbClr val="FF0000"/>
                </a:solidFill>
                <a:effectLst/>
                <a:latin typeface="Helvetica Neue"/>
              </a:rPr>
              <a:t>Applications of Linear Algebra</a:t>
            </a: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Tree>
    <p:extLst>
      <p:ext uri="{BB962C8B-B14F-4D97-AF65-F5344CB8AC3E}">
        <p14:creationId xmlns:p14="http://schemas.microsoft.com/office/powerpoint/2010/main" val="767150187"/>
      </p:ext>
    </p:extLst>
  </p:cSld>
  <p:clrMapOvr>
    <a:masterClrMapping/>
  </p:clrMapOvr>
  <mc:AlternateContent xmlns:mc="http://schemas.openxmlformats.org/markup-compatibility/2006" xmlns:p14="http://schemas.microsoft.com/office/powerpoint/2010/main">
    <mc:Choice Requires="p14">
      <p:transition spd="slow" p14:dur="2000" advTm="17787"/>
    </mc:Choice>
    <mc:Fallback xmlns="">
      <p:transition spd="slow" advTm="1778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67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6628738"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Applications </a:t>
            </a:r>
            <a:r>
              <a:rPr lang="en-US" sz="2800" dirty="0">
                <a:solidFill>
                  <a:schemeClr val="bg1"/>
                </a:solidFill>
                <a:latin typeface="Tajawal Medium" panose="00000600000000000000" pitchFamily="2" charset="-78"/>
                <a:cs typeface="Tajawal Medium" panose="00000600000000000000" pitchFamily="2" charset="-78"/>
              </a:rPr>
              <a:t>of Linear Algebra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4333A26-EC22-F4D4-1F5D-A00C27D025A4}"/>
              </a:ext>
            </a:extLst>
          </p:cNvPr>
          <p:cNvSpPr txBox="1"/>
          <p:nvPr/>
        </p:nvSpPr>
        <p:spPr>
          <a:xfrm>
            <a:off x="2024974" y="1705614"/>
            <a:ext cx="8142051" cy="3671005"/>
          </a:xfrm>
          <a:prstGeom prst="rect">
            <a:avLst/>
          </a:prstGeom>
          <a:noFill/>
        </p:spPr>
        <p:txBody>
          <a:bodyPr wrap="square">
            <a:spAutoFit/>
          </a:bodyPr>
          <a:lstStyle/>
          <a:p>
            <a:pPr algn="l" fontAlgn="base">
              <a:lnSpc>
                <a:spcPct val="200000"/>
              </a:lnSpc>
              <a:buFont typeface="Arial" panose="020B0604020202020204" pitchFamily="34" charset="0"/>
              <a:buChar char="•"/>
            </a:pPr>
            <a:r>
              <a:rPr lang="en-US" sz="2400" b="0" i="0" dirty="0">
                <a:effectLst/>
                <a:latin typeface="Helvetica Neue"/>
              </a:rPr>
              <a:t> Matrices in Engineering, such as a line of springs.</a:t>
            </a:r>
          </a:p>
          <a:p>
            <a:pPr algn="l" fontAlgn="base">
              <a:lnSpc>
                <a:spcPct val="200000"/>
              </a:lnSpc>
              <a:buFont typeface="Arial" panose="020B0604020202020204" pitchFamily="34" charset="0"/>
              <a:buChar char="•"/>
            </a:pPr>
            <a:r>
              <a:rPr lang="en-US" sz="2400" b="0" i="0" dirty="0">
                <a:effectLst/>
                <a:latin typeface="Helvetica Neue"/>
              </a:rPr>
              <a:t> Graphs and Networks, such as analyzing networks.</a:t>
            </a:r>
          </a:p>
          <a:p>
            <a:pPr algn="l" fontAlgn="base">
              <a:lnSpc>
                <a:spcPct val="200000"/>
              </a:lnSpc>
              <a:buFont typeface="Arial" panose="020B0604020202020204" pitchFamily="34" charset="0"/>
              <a:buChar char="•"/>
            </a:pPr>
            <a:r>
              <a:rPr lang="en-US" sz="2400" b="0" i="0" dirty="0">
                <a:effectLst/>
                <a:latin typeface="Helvetica Neue"/>
              </a:rPr>
              <a:t> Markov Matrices, Population, and Economics, such as population growth.</a:t>
            </a:r>
          </a:p>
          <a:p>
            <a:pPr algn="l" fontAlgn="base">
              <a:lnSpc>
                <a:spcPct val="200000"/>
              </a:lnSpc>
              <a:buFont typeface="Arial" panose="020B0604020202020204" pitchFamily="34" charset="0"/>
              <a:buChar char="•"/>
            </a:pPr>
            <a:r>
              <a:rPr lang="en-US" sz="2400" b="0" i="0" dirty="0">
                <a:effectLst/>
                <a:latin typeface="Helvetica Neue"/>
              </a:rPr>
              <a:t> Linear Programming, the simplex optimization method</a:t>
            </a:r>
            <a:r>
              <a:rPr lang="en-US" sz="2400" b="0" i="0" dirty="0">
                <a:solidFill>
                  <a:srgbClr val="555555"/>
                </a:solidFill>
                <a:effectLst/>
                <a:latin typeface="Helvetica Neue"/>
              </a:rPr>
              <a:t>.</a:t>
            </a: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1170070297"/>
      </p:ext>
    </p:extLst>
  </p:cSld>
  <p:clrMapOvr>
    <a:masterClrMapping/>
  </p:clrMapOvr>
  <mc:AlternateContent xmlns:mc="http://schemas.openxmlformats.org/markup-compatibility/2006" xmlns:p14="http://schemas.microsoft.com/office/powerpoint/2010/main">
    <mc:Choice Requires="p14">
      <p:transition spd="slow" p14:dur="2000" advTm="307927"/>
    </mc:Choice>
    <mc:Fallback xmlns="">
      <p:transition spd="slow" advTm="30792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67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10892004" cy="1610200"/>
          </a:xfrm>
          <a:prstGeom prst="rect">
            <a:avLst/>
          </a:prstGeom>
        </p:spPr>
      </p:pic>
      <p:sp>
        <p:nvSpPr>
          <p:cNvPr id="7" name="TextBox 6"/>
          <p:cNvSpPr txBox="1"/>
          <p:nvPr/>
        </p:nvSpPr>
        <p:spPr>
          <a:xfrm>
            <a:off x="2650377" y="543490"/>
            <a:ext cx="57256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Application of Linear Algebra </a:t>
            </a:r>
            <a:r>
              <a:rPr lang="en-US" sz="2800" dirty="0" err="1">
                <a:solidFill>
                  <a:schemeClr val="bg1"/>
                </a:solidFill>
                <a:latin typeface="Tajawal Medium" panose="00000600000000000000" pitchFamily="2" charset="-78"/>
                <a:cs typeface="Tajawal Medium" panose="00000600000000000000" pitchFamily="2" charset="-78"/>
              </a:rPr>
              <a:t>con’d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D2F2EC-73A4-1EB0-B53F-9D2E72E327EC}"/>
              </a:ext>
            </a:extLst>
          </p:cNvPr>
          <p:cNvSpPr txBox="1"/>
          <p:nvPr/>
        </p:nvSpPr>
        <p:spPr>
          <a:xfrm>
            <a:off x="2198451" y="1620220"/>
            <a:ext cx="8375514" cy="4411785"/>
          </a:xfrm>
          <a:prstGeom prst="rect">
            <a:avLst/>
          </a:prstGeom>
          <a:noFill/>
        </p:spPr>
        <p:txBody>
          <a:bodyPr wrap="square">
            <a:spAutoFit/>
          </a:bodyPr>
          <a:lstStyle/>
          <a:p>
            <a:pPr algn="l" fontAlgn="base">
              <a:lnSpc>
                <a:spcPct val="200000"/>
              </a:lnSpc>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 Fourier Series: Linear Algebra for functions, used widely in signal processing.</a:t>
            </a:r>
          </a:p>
          <a:p>
            <a:pPr algn="l" fontAlgn="base">
              <a:lnSpc>
                <a:spcPct val="200000"/>
              </a:lnSpc>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 Linear Algebra for statistics and probability, such as least squares for regression.</a:t>
            </a:r>
          </a:p>
          <a:p>
            <a:pPr algn="l" fontAlgn="base">
              <a:lnSpc>
                <a:spcPct val="200000"/>
              </a:lnSpc>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 Computer Graphics, such as the various translation, rescaling and rotation of images.</a:t>
            </a:r>
          </a:p>
        </p:txBody>
      </p:sp>
      <p:sp>
        <p:nvSpPr>
          <p:cNvPr id="12" name="Slide Number Placeholder 11"/>
          <p:cNvSpPr>
            <a:spLocks noGrp="1"/>
          </p:cNvSpPr>
          <p:nvPr>
            <p:ph type="sldNum" sz="quarter" idx="12"/>
          </p:nvPr>
        </p:nvSpPr>
        <p:spPr/>
        <p:txBody>
          <a:bodyPr/>
          <a:lstStyle/>
          <a:p>
            <a:fld id="{FDED41F8-FC0F-4085-8150-313B6CF05213}" type="slidenum">
              <a:rPr lang="en-US" smtClean="0"/>
              <a:t>14</a:t>
            </a:fld>
            <a:endParaRPr lang="en-US"/>
          </a:p>
        </p:txBody>
      </p:sp>
    </p:spTree>
    <p:extLst>
      <p:ext uri="{BB962C8B-B14F-4D97-AF65-F5344CB8AC3E}">
        <p14:creationId xmlns:p14="http://schemas.microsoft.com/office/powerpoint/2010/main" val="2678836586"/>
      </p:ext>
    </p:extLst>
  </p:cSld>
  <p:clrMapOvr>
    <a:masterClrMapping/>
  </p:clrMapOvr>
  <mc:AlternateContent xmlns:mc="http://schemas.openxmlformats.org/markup-compatibility/2006" xmlns:p14="http://schemas.microsoft.com/office/powerpoint/2010/main">
    <mc:Choice Requires="p14">
      <p:transition spd="slow" p14:dur="2000" advTm="99613"/>
    </mc:Choice>
    <mc:Fallback xmlns="">
      <p:transition spd="slow" advTm="9961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05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2" y="-46181"/>
            <a:ext cx="11884403" cy="1610200"/>
          </a:xfrm>
          <a:prstGeom prst="rect">
            <a:avLst/>
          </a:prstGeom>
        </p:spPr>
      </p:pic>
      <p:sp>
        <p:nvSpPr>
          <p:cNvPr id="7" name="TextBox 6"/>
          <p:cNvSpPr txBox="1"/>
          <p:nvPr/>
        </p:nvSpPr>
        <p:spPr>
          <a:xfrm>
            <a:off x="2650377" y="543490"/>
            <a:ext cx="69199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Application – System of Linear Equations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06F96D-3541-F84A-CB13-EFA0907A8D71}"/>
              </a:ext>
            </a:extLst>
          </p:cNvPr>
          <p:cNvSpPr txBox="1"/>
          <p:nvPr/>
        </p:nvSpPr>
        <p:spPr>
          <a:xfrm>
            <a:off x="1734226" y="1647145"/>
            <a:ext cx="8077321" cy="3776803"/>
          </a:xfrm>
          <a:prstGeom prst="rect">
            <a:avLst/>
          </a:prstGeom>
          <a:noFill/>
        </p:spPr>
        <p:txBody>
          <a:bodyPr wrap="square">
            <a:spAutoFit/>
          </a:bodyPr>
          <a:lstStyle/>
          <a:p>
            <a:pPr marL="0" marR="0" algn="just">
              <a:lnSpc>
                <a:spcPct val="107000"/>
              </a:lnSpc>
              <a:spcBef>
                <a:spcPts val="0"/>
              </a:spcBef>
              <a:spcAft>
                <a:spcPts val="800"/>
              </a:spcAft>
            </a:pPr>
            <a:r>
              <a:rPr lang="en-US" sz="2400" b="1" u="sng" dirty="0">
                <a:effectLst/>
                <a:latin typeface="Times New Roman" panose="02020603050405020304" pitchFamily="18" charset="0"/>
                <a:ea typeface="Times New Roman" panose="02020603050405020304" pitchFamily="18" charset="0"/>
                <a:cs typeface="Times New Roman" panose="02020603050405020304" pitchFamily="18" charset="0"/>
              </a:rPr>
              <a:t>Definition</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 system of linear equations is a collection of linear equations in two or more variables.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There are three methods to solve a system of linear equations:</a:t>
            </a:r>
          </a:p>
          <a:p>
            <a:pPr marL="0" marR="0">
              <a:lnSpc>
                <a:spcPct val="107000"/>
              </a:lnSpc>
              <a:spcBef>
                <a:spcPts val="0"/>
              </a:spcBef>
              <a:spcAft>
                <a:spcPts val="800"/>
              </a:spcAft>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1) By elimination.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2) By substitution.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3) By matrices.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Slide Number Placeholder 11"/>
          <p:cNvSpPr>
            <a:spLocks noGrp="1"/>
          </p:cNvSpPr>
          <p:nvPr>
            <p:ph type="sldNum" sz="quarter" idx="12"/>
          </p:nvPr>
        </p:nvSpPr>
        <p:spPr/>
        <p:txBody>
          <a:bodyPr/>
          <a:lstStyle/>
          <a:p>
            <a:fld id="{FDED41F8-FC0F-4085-8150-313B6CF05213}" type="slidenum">
              <a:rPr lang="en-US" smtClean="0"/>
              <a:t>15</a:t>
            </a:fld>
            <a:endParaRPr lang="en-US"/>
          </a:p>
        </p:txBody>
      </p:sp>
    </p:spTree>
    <p:extLst>
      <p:ext uri="{BB962C8B-B14F-4D97-AF65-F5344CB8AC3E}">
        <p14:creationId xmlns:p14="http://schemas.microsoft.com/office/powerpoint/2010/main" val="2329526662"/>
      </p:ext>
    </p:extLst>
  </p:cSld>
  <p:clrMapOvr>
    <a:masterClrMapping/>
  </p:clrMapOvr>
  <mc:AlternateContent xmlns:mc="http://schemas.openxmlformats.org/markup-compatibility/2006" xmlns:p14="http://schemas.microsoft.com/office/powerpoint/2010/main">
    <mc:Choice Requires="p14">
      <p:transition spd="slow" p14:dur="2000" advTm="406288"/>
    </mc:Choice>
    <mc:Fallback xmlns="">
      <p:transition spd="slow" advTm="40628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302443" y="599588"/>
            <a:ext cx="4087466" cy="530594"/>
          </a:xfrm>
          <a:prstGeom prst="rect">
            <a:avLst/>
          </a:prstGeom>
          <a:noFill/>
        </p:spPr>
        <p:txBody>
          <a:bodyPr wrap="none" rtlCol="0">
            <a:spAutoFit/>
          </a:bodyPr>
          <a:lstStyle/>
          <a:p>
            <a:pPr marL="0" marR="0" algn="ctr">
              <a:lnSpc>
                <a:spcPct val="107000"/>
              </a:lnSpc>
              <a:spcBef>
                <a:spcPts val="0"/>
              </a:spcBef>
              <a:spcAft>
                <a:spcPts val="800"/>
              </a:spcAft>
            </a:pPr>
            <a:r>
              <a:rPr lang="en-US" sz="28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Let’s Practice</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D6A049D-298E-5440-68AD-952AE8219033}"/>
              </a:ext>
            </a:extLst>
          </p:cNvPr>
          <p:cNvSpPr txBox="1"/>
          <p:nvPr/>
        </p:nvSpPr>
        <p:spPr>
          <a:xfrm>
            <a:off x="4079878" y="3019759"/>
            <a:ext cx="2471639" cy="530594"/>
          </a:xfrm>
          <a:prstGeom prst="rect">
            <a:avLst/>
          </a:prstGeom>
          <a:noFill/>
        </p:spPr>
        <p:txBody>
          <a:bodyPr wrap="none" rtlCol="0">
            <a:spAutoFit/>
          </a:bodyPr>
          <a:lstStyle/>
          <a:p>
            <a:pPr marL="0" marR="0" algn="ctr">
              <a:lnSpc>
                <a:spcPct val="107000"/>
              </a:lnSpc>
              <a:spcBef>
                <a:spcPts val="0"/>
              </a:spcBef>
              <a:spcAft>
                <a:spcPts val="800"/>
              </a:spcAft>
            </a:pPr>
            <a:r>
              <a:rPr lang="en-US" sz="2800" b="1" dirty="0">
                <a:solidFill>
                  <a:srgbClr val="FF0000"/>
                </a:solidFill>
                <a:effectLst/>
                <a:latin typeface="Times New Roman" panose="02020603050405020304" pitchFamily="18" charset="0"/>
                <a:ea typeface="Calibri" panose="020F0502020204030204" pitchFamily="34" charset="0"/>
                <a:cs typeface="Arial" panose="020B0604020202020204" pitchFamily="34" charset="0"/>
              </a:rPr>
              <a:t>Let’s  Practice </a:t>
            </a:r>
            <a:endParaRPr lang="en-US" sz="2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Tree>
    <p:extLst>
      <p:ext uri="{BB962C8B-B14F-4D97-AF65-F5344CB8AC3E}">
        <p14:creationId xmlns:p14="http://schemas.microsoft.com/office/powerpoint/2010/main" val="2105869573"/>
      </p:ext>
    </p:extLst>
  </p:cSld>
  <p:clrMapOvr>
    <a:masterClrMapping/>
  </p:clrMapOvr>
  <mc:AlternateContent xmlns:mc="http://schemas.openxmlformats.org/markup-compatibility/2006" xmlns:p14="http://schemas.microsoft.com/office/powerpoint/2010/main">
    <mc:Choice Requires="p14">
      <p:transition spd="slow" p14:dur="2000" advTm="112514"/>
    </mc:Choice>
    <mc:Fallback xmlns="">
      <p:transition spd="slow" advTm="11251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7135"/>
            <a:ext cx="11102109" cy="1610200"/>
          </a:xfrm>
          <a:prstGeom prst="rect">
            <a:avLst/>
          </a:prstGeom>
        </p:spPr>
      </p:pic>
      <p:sp>
        <p:nvSpPr>
          <p:cNvPr id="7" name="TextBox 6"/>
          <p:cNvSpPr txBox="1"/>
          <p:nvPr/>
        </p:nvSpPr>
        <p:spPr>
          <a:xfrm>
            <a:off x="2779686" y="543490"/>
            <a:ext cx="594443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6B2DD2F-A664-E3F7-7138-25CBA943EA61}"/>
              </a:ext>
            </a:extLst>
          </p:cNvPr>
          <p:cNvSpPr txBox="1"/>
          <p:nvPr/>
        </p:nvSpPr>
        <p:spPr>
          <a:xfrm>
            <a:off x="2445499" y="2035610"/>
            <a:ext cx="6211110" cy="1937005"/>
          </a:xfrm>
          <a:prstGeom prst="rect">
            <a:avLst/>
          </a:prstGeom>
          <a:noFill/>
        </p:spPr>
        <p:txBody>
          <a:bodyPr wrap="square">
            <a:spAutoFit/>
          </a:bodyPr>
          <a:lstStyle/>
          <a:p>
            <a:pPr marL="0" marR="0">
              <a:lnSpc>
                <a:spcPct val="107000"/>
              </a:lnSpc>
              <a:spcBef>
                <a:spcPts val="0"/>
              </a:spcBef>
              <a:spcAft>
                <a:spcPts val="800"/>
              </a:spcAft>
            </a:pPr>
            <a:r>
              <a:rPr lang="en-US" sz="1800" u="sng" dirty="0">
                <a:effectLst/>
                <a:latin typeface="Times New Roman" panose="02020603050405020304" pitchFamily="18" charset="0"/>
                <a:ea typeface="Times New Roman" panose="02020603050405020304" pitchFamily="18" charset="0"/>
                <a:cs typeface="Arial" panose="020B0604020202020204" pitchFamily="34" charset="0"/>
              </a:rPr>
              <a:t>Example: </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 (1)  Find x and y </a:t>
            </a:r>
          </a:p>
          <a:p>
            <a:pPr marL="0" marR="0">
              <a:lnSpc>
                <a:spcPct val="107000"/>
              </a:lnSpc>
              <a:spcBef>
                <a:spcPts val="0"/>
              </a:spcBef>
              <a:spcAft>
                <a:spcPts val="800"/>
              </a:spcAft>
            </a:pPr>
            <a:endParaRPr lang="en-US" dirty="0">
              <a:latin typeface="Times New Roman" panose="02020603050405020304" pitchFamily="18"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		x + y = 9 	(1) </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		x – y = 3	(2)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t>17</a:t>
            </a:fld>
            <a:endParaRPr lang="en-US"/>
          </a:p>
        </p:txBody>
      </p:sp>
    </p:spTree>
    <p:extLst>
      <p:ext uri="{BB962C8B-B14F-4D97-AF65-F5344CB8AC3E}">
        <p14:creationId xmlns:p14="http://schemas.microsoft.com/office/powerpoint/2010/main" val="213902056"/>
      </p:ext>
    </p:extLst>
  </p:cSld>
  <p:clrMapOvr>
    <a:masterClrMapping/>
  </p:clrMapOvr>
  <mc:AlternateContent xmlns:mc="http://schemas.openxmlformats.org/markup-compatibility/2006" xmlns:p14="http://schemas.microsoft.com/office/powerpoint/2010/main">
    <mc:Choice Requires="p14">
      <p:transition spd="slow" p14:dur="2000" advTm="120379"/>
    </mc:Choice>
    <mc:Fallback xmlns="">
      <p:transition spd="slow" advTm="12037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817009" y="525017"/>
            <a:ext cx="594443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2" name="Picture 21">
            <a:extLst>
              <a:ext uri="{FF2B5EF4-FFF2-40B4-BE49-F238E27FC236}">
                <a16:creationId xmlns:a16="http://schemas.microsoft.com/office/drawing/2014/main" id="{B77086F7-506B-FD84-1CF7-8E8CB19156DB}"/>
              </a:ext>
            </a:extLst>
          </p:cNvPr>
          <p:cNvPicPr>
            <a:picLocks noChangeAspect="1"/>
          </p:cNvPicPr>
          <p:nvPr/>
        </p:nvPicPr>
        <p:blipFill>
          <a:blip r:embed="rId6"/>
          <a:stretch>
            <a:fillRect/>
          </a:stretch>
        </p:blipFill>
        <p:spPr>
          <a:xfrm>
            <a:off x="2586949" y="2135217"/>
            <a:ext cx="5011266" cy="2358962"/>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18</a:t>
            </a:fld>
            <a:endParaRPr lang="en-US"/>
          </a:p>
        </p:txBody>
      </p:sp>
    </p:spTree>
    <p:extLst>
      <p:ext uri="{BB962C8B-B14F-4D97-AF65-F5344CB8AC3E}">
        <p14:creationId xmlns:p14="http://schemas.microsoft.com/office/powerpoint/2010/main" val="1818526434"/>
      </p:ext>
    </p:extLst>
  </p:cSld>
  <p:clrMapOvr>
    <a:masterClrMapping/>
  </p:clrMapOvr>
  <mc:AlternateContent xmlns:mc="http://schemas.openxmlformats.org/markup-compatibility/2006" xmlns:p14="http://schemas.microsoft.com/office/powerpoint/2010/main">
    <mc:Choice Requires="p14">
      <p:transition spd="slow" p14:dur="2000" advTm="260546"/>
    </mc:Choice>
    <mc:Fallback xmlns="">
      <p:transition spd="slow" advTm="26054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9434F9D2-E74D-C7A0-7004-19AF4EFAD08D}"/>
              </a:ext>
            </a:extLst>
          </p:cNvPr>
          <p:cNvPicPr>
            <a:picLocks noChangeAspect="1"/>
          </p:cNvPicPr>
          <p:nvPr/>
        </p:nvPicPr>
        <p:blipFill>
          <a:blip r:embed="rId6"/>
          <a:stretch>
            <a:fillRect/>
          </a:stretch>
        </p:blipFill>
        <p:spPr>
          <a:xfrm>
            <a:off x="2304340" y="2101598"/>
            <a:ext cx="8599566" cy="2402308"/>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19</a:t>
            </a:fld>
            <a:endParaRPr lang="en-US"/>
          </a:p>
        </p:txBody>
      </p:sp>
    </p:spTree>
    <p:extLst>
      <p:ext uri="{BB962C8B-B14F-4D97-AF65-F5344CB8AC3E}">
        <p14:creationId xmlns:p14="http://schemas.microsoft.com/office/powerpoint/2010/main" val="2302601535"/>
      </p:ext>
    </p:extLst>
  </p:cSld>
  <p:clrMapOvr>
    <a:masterClrMapping/>
  </p:clrMapOvr>
  <mc:AlternateContent xmlns:mc="http://schemas.openxmlformats.org/markup-compatibility/2006" xmlns:p14="http://schemas.microsoft.com/office/powerpoint/2010/main">
    <mc:Choice Requires="p14">
      <p:transition spd="slow" p14:dur="2000" advTm="89260"/>
    </mc:Choice>
    <mc:Fallback xmlns="">
      <p:transition spd="slow" advTm="8926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7135"/>
            <a:ext cx="11102109" cy="1610200"/>
          </a:xfrm>
          <a:prstGeom prst="rect">
            <a:avLst/>
          </a:prstGeom>
        </p:spPr>
      </p:pic>
      <p:sp>
        <p:nvSpPr>
          <p:cNvPr id="7" name="TextBox 6"/>
          <p:cNvSpPr txBox="1"/>
          <p:nvPr/>
        </p:nvSpPr>
        <p:spPr>
          <a:xfrm>
            <a:off x="2779686" y="543490"/>
            <a:ext cx="594443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79D1FE8-4C21-732D-21C1-84DE45AE6FA9}"/>
              </a:ext>
            </a:extLst>
          </p:cNvPr>
          <p:cNvSpPr txBox="1"/>
          <p:nvPr/>
        </p:nvSpPr>
        <p:spPr>
          <a:xfrm>
            <a:off x="2409096" y="2153690"/>
            <a:ext cx="6211110" cy="1937005"/>
          </a:xfrm>
          <a:prstGeom prst="rect">
            <a:avLst/>
          </a:prstGeom>
          <a:noFill/>
        </p:spPr>
        <p:txBody>
          <a:bodyPr wrap="square">
            <a:spAutoFit/>
          </a:bodyPr>
          <a:lstStyle/>
          <a:p>
            <a:pPr marL="0" marR="0">
              <a:lnSpc>
                <a:spcPct val="107000"/>
              </a:lnSpc>
              <a:spcBef>
                <a:spcPts val="0"/>
              </a:spcBef>
              <a:spcAft>
                <a:spcPts val="800"/>
              </a:spcAft>
            </a:pPr>
            <a:r>
              <a:rPr lang="en-US" sz="1800" b="1" u="sng" dirty="0">
                <a:effectLst/>
                <a:latin typeface="Times New Roman" panose="02020603050405020304" pitchFamily="18" charset="0"/>
                <a:ea typeface="Calibri" panose="020F0502020204030204" pitchFamily="34" charset="0"/>
                <a:cs typeface="Arial" panose="020B0604020202020204" pitchFamily="34" charset="0"/>
              </a:rPr>
              <a:t>Find  x&amp; y</a:t>
            </a:r>
          </a:p>
          <a:p>
            <a:pPr marL="0" marR="0">
              <a:lnSpc>
                <a:spcPct val="107000"/>
              </a:lnSpc>
              <a:spcBef>
                <a:spcPts val="0"/>
              </a:spcBef>
              <a:spcAft>
                <a:spcPts val="800"/>
              </a:spcAft>
            </a:pPr>
            <a:endParaRPr lang="en-US" sz="1800" b="1" u="sng" dirty="0">
              <a:effectLst/>
              <a:latin typeface="Times New Roman" panose="02020603050405020304" pitchFamily="18"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0" marR="0" algn="ctr">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Arial" panose="020B0604020202020204" pitchFamily="34" charset="0"/>
              </a:rPr>
              <a:t>5 x – y = 13                          (1)</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0" marR="0" algn="ctr">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Arial" panose="020B0604020202020204" pitchFamily="34" charset="0"/>
              </a:rPr>
              <a:t>2 x  + 3 y = 12                      (2)</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t>20</a:t>
            </a:fld>
            <a:endParaRPr lang="en-US"/>
          </a:p>
        </p:txBody>
      </p:sp>
    </p:spTree>
    <p:extLst>
      <p:ext uri="{BB962C8B-B14F-4D97-AF65-F5344CB8AC3E}">
        <p14:creationId xmlns:p14="http://schemas.microsoft.com/office/powerpoint/2010/main" val="1247789917"/>
      </p:ext>
    </p:extLst>
  </p:cSld>
  <p:clrMapOvr>
    <a:masterClrMapping/>
  </p:clrMapOvr>
  <mc:AlternateContent xmlns:mc="http://schemas.openxmlformats.org/markup-compatibility/2006" xmlns:p14="http://schemas.microsoft.com/office/powerpoint/2010/main">
    <mc:Choice Requires="p14">
      <p:transition spd="slow" p14:dur="2000" advTm="340185"/>
    </mc:Choice>
    <mc:Fallback xmlns="">
      <p:transition spd="slow" advTm="34018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388119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Solution of Example 2</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D0490356-EC43-6DCA-ABAC-6A7EC660C645}"/>
              </a:ext>
            </a:extLst>
          </p:cNvPr>
          <p:cNvPicPr>
            <a:picLocks noChangeAspect="1"/>
          </p:cNvPicPr>
          <p:nvPr/>
        </p:nvPicPr>
        <p:blipFill>
          <a:blip r:embed="rId6"/>
          <a:stretch>
            <a:fillRect/>
          </a:stretch>
        </p:blipFill>
        <p:spPr>
          <a:xfrm>
            <a:off x="2239084" y="2153690"/>
            <a:ext cx="8665851" cy="2603136"/>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21</a:t>
            </a:fld>
            <a:endParaRPr lang="en-US"/>
          </a:p>
        </p:txBody>
      </p:sp>
    </p:spTree>
    <p:extLst>
      <p:ext uri="{BB962C8B-B14F-4D97-AF65-F5344CB8AC3E}">
        <p14:creationId xmlns:p14="http://schemas.microsoft.com/office/powerpoint/2010/main" val="3492824375"/>
      </p:ext>
    </p:extLst>
  </p:cSld>
  <p:clrMapOvr>
    <a:masterClrMapping/>
  </p:clrMapOvr>
  <mc:AlternateContent xmlns:mc="http://schemas.openxmlformats.org/markup-compatibility/2006" xmlns:p14="http://schemas.microsoft.com/office/powerpoint/2010/main">
    <mc:Choice Requires="p14">
      <p:transition spd="slow" p14:dur="2000" advTm="97311"/>
    </mc:Choice>
    <mc:Fallback xmlns="">
      <p:transition spd="slow" advTm="9731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388119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Solution of Example 2</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36BFD897-5781-18A1-EDB8-189168ADBE96}"/>
              </a:ext>
            </a:extLst>
          </p:cNvPr>
          <p:cNvPicPr>
            <a:picLocks noChangeAspect="1"/>
          </p:cNvPicPr>
          <p:nvPr/>
        </p:nvPicPr>
        <p:blipFill>
          <a:blip r:embed="rId6"/>
          <a:stretch>
            <a:fillRect/>
          </a:stretch>
        </p:blipFill>
        <p:spPr>
          <a:xfrm>
            <a:off x="1874165" y="2282643"/>
            <a:ext cx="8796627" cy="1919706"/>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1151610505"/>
      </p:ext>
    </p:extLst>
  </p:cSld>
  <p:clrMapOvr>
    <a:masterClrMapping/>
  </p:clrMapOvr>
  <mc:AlternateContent xmlns:mc="http://schemas.openxmlformats.org/markup-compatibility/2006" xmlns:p14="http://schemas.microsoft.com/office/powerpoint/2010/main">
    <mc:Choice Requires="p14">
      <p:transition spd="slow" p14:dur="2000" advTm="154136"/>
    </mc:Choice>
    <mc:Fallback xmlns="">
      <p:transition spd="slow" advTm="15413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20826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3</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6BEC4EE-1703-18BA-CD2F-B286261A1E3A}"/>
              </a:ext>
            </a:extLst>
          </p:cNvPr>
          <p:cNvPicPr>
            <a:picLocks noChangeAspect="1"/>
          </p:cNvPicPr>
          <p:nvPr/>
        </p:nvPicPr>
        <p:blipFill>
          <a:blip r:embed="rId6"/>
          <a:stretch>
            <a:fillRect/>
          </a:stretch>
        </p:blipFill>
        <p:spPr>
          <a:xfrm>
            <a:off x="2164202" y="2647645"/>
            <a:ext cx="6229350" cy="1076325"/>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23</a:t>
            </a:fld>
            <a:endParaRPr lang="en-US"/>
          </a:p>
        </p:txBody>
      </p:sp>
    </p:spTree>
    <p:extLst>
      <p:ext uri="{BB962C8B-B14F-4D97-AF65-F5344CB8AC3E}">
        <p14:creationId xmlns:p14="http://schemas.microsoft.com/office/powerpoint/2010/main" val="4274612980"/>
      </p:ext>
    </p:extLst>
  </p:cSld>
  <p:clrMapOvr>
    <a:masterClrMapping/>
  </p:clrMapOvr>
  <mc:AlternateContent xmlns:mc="http://schemas.openxmlformats.org/markup-compatibility/2006" xmlns:p14="http://schemas.microsoft.com/office/powerpoint/2010/main">
    <mc:Choice Requires="p14">
      <p:transition spd="slow" p14:dur="2000" advTm="424366"/>
    </mc:Choice>
    <mc:Fallback xmlns="">
      <p:transition spd="slow" advTm="42436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3</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10789738-5E0A-7659-27D0-EE050234B941}"/>
              </a:ext>
            </a:extLst>
          </p:cNvPr>
          <p:cNvPicPr>
            <a:picLocks noChangeAspect="1"/>
          </p:cNvPicPr>
          <p:nvPr/>
        </p:nvPicPr>
        <p:blipFill>
          <a:blip r:embed="rId6"/>
          <a:stretch>
            <a:fillRect/>
          </a:stretch>
        </p:blipFill>
        <p:spPr>
          <a:xfrm>
            <a:off x="1998229" y="2084860"/>
            <a:ext cx="7105650" cy="2124075"/>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24</a:t>
            </a:fld>
            <a:endParaRPr lang="en-US"/>
          </a:p>
        </p:txBody>
      </p:sp>
    </p:spTree>
    <p:extLst>
      <p:ext uri="{BB962C8B-B14F-4D97-AF65-F5344CB8AC3E}">
        <p14:creationId xmlns:p14="http://schemas.microsoft.com/office/powerpoint/2010/main" val="2107593760"/>
      </p:ext>
    </p:extLst>
  </p:cSld>
  <p:clrMapOvr>
    <a:masterClrMapping/>
  </p:clrMapOvr>
  <mc:AlternateContent xmlns:mc="http://schemas.openxmlformats.org/markup-compatibility/2006" xmlns:p14="http://schemas.microsoft.com/office/powerpoint/2010/main">
    <mc:Choice Requires="p14">
      <p:transition spd="slow" p14:dur="2000" advTm="51906"/>
    </mc:Choice>
    <mc:Fallback xmlns="">
      <p:transition spd="slow" advTm="5190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3</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E6D9FF3-5593-FAE7-7DA5-8BE5D19175FA}"/>
              </a:ext>
            </a:extLst>
          </p:cNvPr>
          <p:cNvPicPr>
            <a:picLocks noChangeAspect="1"/>
          </p:cNvPicPr>
          <p:nvPr/>
        </p:nvPicPr>
        <p:blipFill>
          <a:blip r:embed="rId6"/>
          <a:stretch>
            <a:fillRect/>
          </a:stretch>
        </p:blipFill>
        <p:spPr>
          <a:xfrm>
            <a:off x="2092966" y="2295525"/>
            <a:ext cx="6391275" cy="1352550"/>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1727443689"/>
      </p:ext>
    </p:extLst>
  </p:cSld>
  <p:clrMapOvr>
    <a:masterClrMapping/>
  </p:clrMapOvr>
  <mc:AlternateContent xmlns:mc="http://schemas.openxmlformats.org/markup-compatibility/2006" xmlns:p14="http://schemas.microsoft.com/office/powerpoint/2010/main">
    <mc:Choice Requires="p14">
      <p:transition spd="slow" p14:dur="2000" advTm="63069"/>
    </mc:Choice>
    <mc:Fallback xmlns="">
      <p:transition spd="slow" advTm="6306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20826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4</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FB092004-0198-D66E-C118-73ADC8E7F3E5}"/>
              </a:ext>
            </a:extLst>
          </p:cNvPr>
          <p:cNvPicPr>
            <a:picLocks noChangeAspect="1"/>
          </p:cNvPicPr>
          <p:nvPr/>
        </p:nvPicPr>
        <p:blipFill>
          <a:blip r:embed="rId6"/>
          <a:stretch>
            <a:fillRect/>
          </a:stretch>
        </p:blipFill>
        <p:spPr>
          <a:xfrm>
            <a:off x="2219426" y="2153690"/>
            <a:ext cx="6376550" cy="1275310"/>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26</a:t>
            </a:fld>
            <a:endParaRPr lang="en-US"/>
          </a:p>
        </p:txBody>
      </p:sp>
    </p:spTree>
    <p:extLst>
      <p:ext uri="{BB962C8B-B14F-4D97-AF65-F5344CB8AC3E}">
        <p14:creationId xmlns:p14="http://schemas.microsoft.com/office/powerpoint/2010/main" val="2494883712"/>
      </p:ext>
    </p:extLst>
  </p:cSld>
  <p:clrMapOvr>
    <a:masterClrMapping/>
  </p:clrMapOvr>
  <mc:AlternateContent xmlns:mc="http://schemas.openxmlformats.org/markup-compatibility/2006" xmlns:p14="http://schemas.microsoft.com/office/powerpoint/2010/main">
    <mc:Choice Requires="p14">
      <p:transition spd="slow" p14:dur="2000" advTm="314722"/>
    </mc:Choice>
    <mc:Fallback xmlns="">
      <p:transition spd="slow" advTm="31472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4</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4E962D91-AB88-7EB1-E2F3-13712DAAD33F}"/>
              </a:ext>
            </a:extLst>
          </p:cNvPr>
          <p:cNvPicPr>
            <a:picLocks noChangeAspect="1"/>
          </p:cNvPicPr>
          <p:nvPr/>
        </p:nvPicPr>
        <p:blipFill>
          <a:blip r:embed="rId6"/>
          <a:stretch>
            <a:fillRect/>
          </a:stretch>
        </p:blipFill>
        <p:spPr>
          <a:xfrm>
            <a:off x="2174441" y="2204822"/>
            <a:ext cx="8052227" cy="2396361"/>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27</a:t>
            </a:fld>
            <a:endParaRPr lang="en-US"/>
          </a:p>
        </p:txBody>
      </p:sp>
    </p:spTree>
    <p:extLst>
      <p:ext uri="{BB962C8B-B14F-4D97-AF65-F5344CB8AC3E}">
        <p14:creationId xmlns:p14="http://schemas.microsoft.com/office/powerpoint/2010/main" val="2810303851"/>
      </p:ext>
    </p:extLst>
  </p:cSld>
  <p:clrMapOvr>
    <a:masterClrMapping/>
  </p:clrMapOvr>
  <mc:AlternateContent xmlns:mc="http://schemas.openxmlformats.org/markup-compatibility/2006" xmlns:p14="http://schemas.microsoft.com/office/powerpoint/2010/main">
    <mc:Choice Requires="p14">
      <p:transition spd="slow" p14:dur="2000" advTm="33127"/>
    </mc:Choice>
    <mc:Fallback xmlns="">
      <p:transition spd="slow" advTm="3312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22813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5</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0568EDA4-88A7-FE69-F8A1-92D3042E5ADC}"/>
              </a:ext>
            </a:extLst>
          </p:cNvPr>
          <p:cNvPicPr>
            <a:picLocks noChangeAspect="1"/>
          </p:cNvPicPr>
          <p:nvPr/>
        </p:nvPicPr>
        <p:blipFill>
          <a:blip r:embed="rId6"/>
          <a:stretch>
            <a:fillRect/>
          </a:stretch>
        </p:blipFill>
        <p:spPr>
          <a:xfrm>
            <a:off x="2266645" y="2291167"/>
            <a:ext cx="6568685" cy="2076552"/>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28</a:t>
            </a:fld>
            <a:endParaRPr lang="en-US"/>
          </a:p>
        </p:txBody>
      </p:sp>
    </p:spTree>
    <p:extLst>
      <p:ext uri="{BB962C8B-B14F-4D97-AF65-F5344CB8AC3E}">
        <p14:creationId xmlns:p14="http://schemas.microsoft.com/office/powerpoint/2010/main" val="3256709295"/>
      </p:ext>
    </p:extLst>
  </p:cSld>
  <p:clrMapOvr>
    <a:masterClrMapping/>
  </p:clrMapOvr>
  <mc:AlternateContent xmlns:mc="http://schemas.openxmlformats.org/markup-compatibility/2006" xmlns:p14="http://schemas.microsoft.com/office/powerpoint/2010/main">
    <mc:Choice Requires="p14">
      <p:transition spd="slow" p14:dur="2000" advTm="56113"/>
    </mc:Choice>
    <mc:Fallback xmlns="">
      <p:transition spd="slow" advTm="5611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44339"/>
            <a:ext cx="11102109" cy="1610200"/>
          </a:xfrm>
          <a:prstGeom prst="rect">
            <a:avLst/>
          </a:prstGeom>
        </p:spPr>
      </p:pic>
      <p:sp>
        <p:nvSpPr>
          <p:cNvPr id="7" name="TextBox 6"/>
          <p:cNvSpPr txBox="1"/>
          <p:nvPr/>
        </p:nvSpPr>
        <p:spPr>
          <a:xfrm>
            <a:off x="2779686" y="543490"/>
            <a:ext cx="39805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B59B719B-518F-9756-63B9-5FB4C42AD44A}"/>
              </a:ext>
            </a:extLst>
          </p:cNvPr>
          <p:cNvPicPr>
            <a:picLocks noChangeAspect="1"/>
          </p:cNvPicPr>
          <p:nvPr/>
        </p:nvPicPr>
        <p:blipFill>
          <a:blip r:embed="rId6"/>
          <a:stretch>
            <a:fillRect/>
          </a:stretch>
        </p:blipFill>
        <p:spPr>
          <a:xfrm>
            <a:off x="2195309" y="2027508"/>
            <a:ext cx="7743691" cy="2886848"/>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1948122678"/>
      </p:ext>
    </p:extLst>
  </p:cSld>
  <p:clrMapOvr>
    <a:masterClrMapping/>
  </p:clrMapOvr>
  <mc:AlternateContent xmlns:mc="http://schemas.openxmlformats.org/markup-compatibility/2006" xmlns:p14="http://schemas.microsoft.com/office/powerpoint/2010/main">
    <mc:Choice Requires="p14">
      <p:transition spd="slow" p14:dur="2000" advTm="241178"/>
    </mc:Choice>
    <mc:Fallback xmlns="">
      <p:transition spd="slow" advTm="24117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p:cNvSpPr/>
          <p:nvPr/>
        </p:nvSpPr>
        <p:spPr>
          <a:xfrm>
            <a:off x="2004291" y="1877659"/>
            <a:ext cx="6613236" cy="1200329"/>
          </a:xfrm>
          <a:prstGeom prst="rect">
            <a:avLst/>
          </a:prstGeom>
        </p:spPr>
        <p:txBody>
          <a:bodyPr wrap="square">
            <a:spAutoFit/>
          </a:bodyPr>
          <a:lstStyle/>
          <a:p>
            <a:pPr algn="just"/>
            <a:endParaRPr lang="en-US" sz="2400" b="1" dirty="0">
              <a:latin typeface="Times New Roman" panose="02020603050405020304" pitchFamily="18" charset="0"/>
              <a:cs typeface="Times New Roman" panose="02020603050405020304" pitchFamily="18" charset="0"/>
            </a:endParaRPr>
          </a:p>
          <a:p>
            <a:pPr algn="just"/>
            <a:endParaRPr lang="en-US" sz="2400" b="1" dirty="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1F79B1C0-B460-AC1E-12A5-1DB8964AC6D8}"/>
              </a:ext>
            </a:extLst>
          </p:cNvPr>
          <p:cNvPicPr>
            <a:picLocks noChangeAspect="1"/>
          </p:cNvPicPr>
          <p:nvPr/>
        </p:nvPicPr>
        <p:blipFill>
          <a:blip r:embed="rId6"/>
          <a:stretch>
            <a:fillRect/>
          </a:stretch>
        </p:blipFill>
        <p:spPr>
          <a:xfrm>
            <a:off x="2439121" y="2101597"/>
            <a:ext cx="7494290" cy="2361385"/>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30</a:t>
            </a:fld>
            <a:endParaRPr lang="en-US"/>
          </a:p>
        </p:txBody>
      </p:sp>
    </p:spTree>
    <p:extLst>
      <p:ext uri="{BB962C8B-B14F-4D97-AF65-F5344CB8AC3E}">
        <p14:creationId xmlns:p14="http://schemas.microsoft.com/office/powerpoint/2010/main" val="4102390647"/>
      </p:ext>
    </p:extLst>
  </p:cSld>
  <p:clrMapOvr>
    <a:masterClrMapping/>
  </p:clrMapOvr>
  <mc:AlternateContent xmlns:mc="http://schemas.openxmlformats.org/markup-compatibility/2006" xmlns:p14="http://schemas.microsoft.com/office/powerpoint/2010/main">
    <mc:Choice Requires="p14">
      <p:transition spd="slow" p14:dur="2000" advTm="30382"/>
    </mc:Choice>
    <mc:Fallback xmlns="">
      <p:transition spd="slow" advTm="3038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44339"/>
            <a:ext cx="11102109" cy="1610200"/>
          </a:xfrm>
          <a:prstGeom prst="rect">
            <a:avLst/>
          </a:prstGeom>
        </p:spPr>
      </p:pic>
      <p:sp>
        <p:nvSpPr>
          <p:cNvPr id="7" name="TextBox 6"/>
          <p:cNvSpPr txBox="1"/>
          <p:nvPr/>
        </p:nvSpPr>
        <p:spPr>
          <a:xfrm>
            <a:off x="2779686" y="543490"/>
            <a:ext cx="19832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AEA9C41-6AF3-405B-FD7A-BCBF8F299AC4}"/>
              </a:ext>
            </a:extLst>
          </p:cNvPr>
          <p:cNvPicPr>
            <a:picLocks noChangeAspect="1"/>
          </p:cNvPicPr>
          <p:nvPr/>
        </p:nvPicPr>
        <p:blipFill>
          <a:blip r:embed="rId6"/>
          <a:stretch>
            <a:fillRect/>
          </a:stretch>
        </p:blipFill>
        <p:spPr>
          <a:xfrm>
            <a:off x="2002073" y="2239973"/>
            <a:ext cx="8676897" cy="1505176"/>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31</a:t>
            </a:fld>
            <a:endParaRPr lang="en-US"/>
          </a:p>
        </p:txBody>
      </p:sp>
    </p:spTree>
    <p:extLst>
      <p:ext uri="{BB962C8B-B14F-4D97-AF65-F5344CB8AC3E}">
        <p14:creationId xmlns:p14="http://schemas.microsoft.com/office/powerpoint/2010/main" val="1543816800"/>
      </p:ext>
    </p:extLst>
  </p:cSld>
  <p:clrMapOvr>
    <a:masterClrMapping/>
  </p:clrMapOvr>
  <mc:AlternateContent xmlns:mc="http://schemas.openxmlformats.org/markup-compatibility/2006" xmlns:p14="http://schemas.microsoft.com/office/powerpoint/2010/main">
    <mc:Choice Requires="p14">
      <p:transition spd="slow" p14:dur="2000" advTm="225328"/>
    </mc:Choice>
    <mc:Fallback xmlns="">
      <p:transition spd="slow" advTm="22532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3522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Solution of Example 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58513ED2-5F5E-F6A2-F552-17C835ECF280}"/>
              </a:ext>
            </a:extLst>
          </p:cNvPr>
          <p:cNvPicPr>
            <a:picLocks noChangeAspect="1"/>
          </p:cNvPicPr>
          <p:nvPr/>
        </p:nvPicPr>
        <p:blipFill>
          <a:blip r:embed="rId6"/>
          <a:stretch>
            <a:fillRect/>
          </a:stretch>
        </p:blipFill>
        <p:spPr>
          <a:xfrm>
            <a:off x="2140510" y="1934487"/>
            <a:ext cx="5219700" cy="2619375"/>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32</a:t>
            </a:fld>
            <a:endParaRPr lang="en-US"/>
          </a:p>
        </p:txBody>
      </p:sp>
    </p:spTree>
    <p:extLst>
      <p:ext uri="{BB962C8B-B14F-4D97-AF65-F5344CB8AC3E}">
        <p14:creationId xmlns:p14="http://schemas.microsoft.com/office/powerpoint/2010/main" val="3296898062"/>
      </p:ext>
    </p:extLst>
  </p:cSld>
  <p:clrMapOvr>
    <a:masterClrMapping/>
  </p:clrMapOvr>
  <mc:AlternateContent xmlns:mc="http://schemas.openxmlformats.org/markup-compatibility/2006" xmlns:p14="http://schemas.microsoft.com/office/powerpoint/2010/main">
    <mc:Choice Requires="p14">
      <p:transition spd="slow" p14:dur="2000" advTm="53213"/>
    </mc:Choice>
    <mc:Fallback xmlns="">
      <p:transition spd="slow" advTm="5321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3522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0FD089AA-7503-C350-30DD-47D95D95BB38}"/>
              </a:ext>
            </a:extLst>
          </p:cNvPr>
          <p:cNvPicPr>
            <a:picLocks noChangeAspect="1"/>
          </p:cNvPicPr>
          <p:nvPr/>
        </p:nvPicPr>
        <p:blipFill>
          <a:blip r:embed="rId6"/>
          <a:stretch>
            <a:fillRect/>
          </a:stretch>
        </p:blipFill>
        <p:spPr>
          <a:xfrm>
            <a:off x="2227735" y="2277184"/>
            <a:ext cx="3514725" cy="1914525"/>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33</a:t>
            </a:fld>
            <a:endParaRPr lang="en-US"/>
          </a:p>
        </p:txBody>
      </p:sp>
    </p:spTree>
    <p:extLst>
      <p:ext uri="{BB962C8B-B14F-4D97-AF65-F5344CB8AC3E}">
        <p14:creationId xmlns:p14="http://schemas.microsoft.com/office/powerpoint/2010/main" val="1054825321"/>
      </p:ext>
    </p:extLst>
  </p:cSld>
  <p:clrMapOvr>
    <a:masterClrMapping/>
  </p:clrMapOvr>
  <mc:AlternateContent xmlns:mc="http://schemas.openxmlformats.org/markup-compatibility/2006" xmlns:p14="http://schemas.microsoft.com/office/powerpoint/2010/main">
    <mc:Choice Requires="p14">
      <p:transition spd="slow" p14:dur="2000" advTm="16480"/>
    </mc:Choice>
    <mc:Fallback xmlns="">
      <p:transition spd="slow" advTm="1648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20826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B2C33BC6-0866-43B3-B00D-70AA4FBD357E}"/>
              </a:ext>
            </a:extLst>
          </p:cNvPr>
          <p:cNvPicPr>
            <a:picLocks noChangeAspect="1"/>
          </p:cNvPicPr>
          <p:nvPr/>
        </p:nvPicPr>
        <p:blipFill>
          <a:blip r:embed="rId6"/>
          <a:stretch>
            <a:fillRect/>
          </a:stretch>
        </p:blipFill>
        <p:spPr>
          <a:xfrm>
            <a:off x="2619071" y="2253805"/>
            <a:ext cx="2809875" cy="1647825"/>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34</a:t>
            </a:fld>
            <a:endParaRPr lang="en-US"/>
          </a:p>
        </p:txBody>
      </p:sp>
    </p:spTree>
    <p:extLst>
      <p:ext uri="{BB962C8B-B14F-4D97-AF65-F5344CB8AC3E}">
        <p14:creationId xmlns:p14="http://schemas.microsoft.com/office/powerpoint/2010/main" val="3471565225"/>
      </p:ext>
    </p:extLst>
  </p:cSld>
  <p:clrMapOvr>
    <a:masterClrMapping/>
  </p:clrMapOvr>
  <mc:AlternateContent xmlns:mc="http://schemas.openxmlformats.org/markup-compatibility/2006" xmlns:p14="http://schemas.microsoft.com/office/powerpoint/2010/main">
    <mc:Choice Requires="p14">
      <p:transition spd="slow" p14:dur="2000" advTm="225101"/>
    </mc:Choice>
    <mc:Fallback xmlns="">
      <p:transition spd="slow" advTm="22510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368241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Example 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6DA145E7-C9B3-05DA-70B8-7518098A9E2C}"/>
              </a:ext>
            </a:extLst>
          </p:cNvPr>
          <p:cNvPicPr>
            <a:picLocks noChangeAspect="1"/>
          </p:cNvPicPr>
          <p:nvPr/>
        </p:nvPicPr>
        <p:blipFill>
          <a:blip r:embed="rId6"/>
          <a:stretch>
            <a:fillRect/>
          </a:stretch>
        </p:blipFill>
        <p:spPr>
          <a:xfrm>
            <a:off x="2779686" y="1628672"/>
            <a:ext cx="6130850" cy="4200543"/>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35</a:t>
            </a:fld>
            <a:endParaRPr lang="en-US"/>
          </a:p>
        </p:txBody>
      </p:sp>
    </p:spTree>
    <p:extLst>
      <p:ext uri="{BB962C8B-B14F-4D97-AF65-F5344CB8AC3E}">
        <p14:creationId xmlns:p14="http://schemas.microsoft.com/office/powerpoint/2010/main" val="388137556"/>
      </p:ext>
    </p:extLst>
  </p:cSld>
  <p:clrMapOvr>
    <a:masterClrMapping/>
  </p:clrMapOvr>
  <mc:AlternateContent xmlns:mc="http://schemas.openxmlformats.org/markup-compatibility/2006" xmlns:p14="http://schemas.microsoft.com/office/powerpoint/2010/main">
    <mc:Choice Requires="p14">
      <p:transition spd="slow" p14:dur="2000" advTm="28589"/>
    </mc:Choice>
    <mc:Fallback xmlns="">
      <p:transition spd="slow" advTm="2858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11102109" cy="1610200"/>
          </a:xfrm>
          <a:prstGeom prst="rect">
            <a:avLst/>
          </a:prstGeom>
        </p:spPr>
      </p:pic>
      <p:sp>
        <p:nvSpPr>
          <p:cNvPr id="7" name="TextBox 6"/>
          <p:cNvSpPr txBox="1"/>
          <p:nvPr/>
        </p:nvSpPr>
        <p:spPr>
          <a:xfrm>
            <a:off x="2779686" y="543490"/>
            <a:ext cx="368241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Example 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F111B6D-2584-8588-C9BB-7CCBD75C231B}"/>
              </a:ext>
            </a:extLst>
          </p:cNvPr>
          <p:cNvPicPr>
            <a:picLocks noChangeAspect="1"/>
          </p:cNvPicPr>
          <p:nvPr/>
        </p:nvPicPr>
        <p:blipFill>
          <a:blip r:embed="rId6"/>
          <a:stretch>
            <a:fillRect/>
          </a:stretch>
        </p:blipFill>
        <p:spPr>
          <a:xfrm>
            <a:off x="2851419" y="2378488"/>
            <a:ext cx="5898995" cy="2203239"/>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36</a:t>
            </a:fld>
            <a:endParaRPr lang="en-US"/>
          </a:p>
        </p:txBody>
      </p:sp>
    </p:spTree>
    <p:extLst>
      <p:ext uri="{BB962C8B-B14F-4D97-AF65-F5344CB8AC3E}">
        <p14:creationId xmlns:p14="http://schemas.microsoft.com/office/powerpoint/2010/main" val="1640847003"/>
      </p:ext>
    </p:extLst>
  </p:cSld>
  <p:clrMapOvr>
    <a:masterClrMapping/>
  </p:clrMapOvr>
  <mc:AlternateContent xmlns:mc="http://schemas.openxmlformats.org/markup-compatibility/2006" xmlns:p14="http://schemas.microsoft.com/office/powerpoint/2010/main">
    <mc:Choice Requires="p14">
      <p:transition spd="slow" p14:dur="2000" advTm="57169"/>
    </mc:Choice>
    <mc:Fallback xmlns="">
      <p:transition spd="slow" advTm="5716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8473"/>
            <a:ext cx="9425065" cy="1610200"/>
          </a:xfrm>
          <a:prstGeom prst="rect">
            <a:avLst/>
          </a:prstGeom>
        </p:spPr>
      </p:pic>
      <p:sp>
        <p:nvSpPr>
          <p:cNvPr id="7" name="TextBox 6"/>
          <p:cNvSpPr txBox="1"/>
          <p:nvPr/>
        </p:nvSpPr>
        <p:spPr>
          <a:xfrm>
            <a:off x="2659613" y="543490"/>
            <a:ext cx="340670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44894" y="928099"/>
            <a:ext cx="9927781" cy="830997"/>
          </a:xfrm>
          <a:prstGeom prst="rect">
            <a:avLst/>
          </a:prstGeom>
          <a:noFill/>
        </p:spPr>
        <p:txBody>
          <a:bodyPr wrap="square" rtlCol="0">
            <a:spAutoFit/>
          </a:bodyPr>
          <a:lstStyle/>
          <a:p>
            <a:endParaRPr lang="en-US" sz="2400" b="1" dirty="0"/>
          </a:p>
          <a:p>
            <a:endParaRPr lang="en-US" sz="2400" b="1" dirty="0"/>
          </a:p>
        </p:txBody>
      </p:sp>
      <p:sp>
        <p:nvSpPr>
          <p:cNvPr id="11" name="TextBox 10">
            <a:extLst>
              <a:ext uri="{FF2B5EF4-FFF2-40B4-BE49-F238E27FC236}">
                <a16:creationId xmlns:a16="http://schemas.microsoft.com/office/drawing/2014/main" id="{2485A825-4359-CFD9-EF91-68A9083CF3E0}"/>
              </a:ext>
            </a:extLst>
          </p:cNvPr>
          <p:cNvSpPr txBox="1"/>
          <p:nvPr/>
        </p:nvSpPr>
        <p:spPr>
          <a:xfrm>
            <a:off x="2101062" y="1451319"/>
            <a:ext cx="8069149" cy="4411785"/>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Linear Algebra Definition</a:t>
            </a:r>
          </a:p>
          <a:p>
            <a:pPr marL="342900" indent="-342900">
              <a:lnSpc>
                <a:spcPct val="20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Linear Algebra Goals </a:t>
            </a:r>
          </a:p>
          <a:p>
            <a:pPr marL="342900" indent="-342900">
              <a:lnSpc>
                <a:spcPct val="20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Linear Algebra  Application </a:t>
            </a:r>
          </a:p>
          <a:p>
            <a:pPr marL="342900" indent="-342900">
              <a:lnSpc>
                <a:spcPct val="20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Basic concepts in linear algebra </a:t>
            </a:r>
          </a:p>
          <a:p>
            <a:pPr marL="342900" indent="-342900">
              <a:lnSpc>
                <a:spcPct val="20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System of linear equations definition </a:t>
            </a:r>
          </a:p>
          <a:p>
            <a:pPr marL="342900" indent="-342900">
              <a:lnSpc>
                <a:spcPct val="20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How to solve a system of linear equations Algebraically </a:t>
            </a:r>
          </a:p>
        </p:txBody>
      </p:sp>
      <p:sp>
        <p:nvSpPr>
          <p:cNvPr id="10" name="Slide Number Placeholder 9"/>
          <p:cNvSpPr>
            <a:spLocks noGrp="1"/>
          </p:cNvSpPr>
          <p:nvPr>
            <p:ph type="sldNum" sz="quarter" idx="12"/>
          </p:nvPr>
        </p:nvSpPr>
        <p:spPr/>
        <p:txBody>
          <a:bodyPr/>
          <a:lstStyle/>
          <a:p>
            <a:fld id="{FDED41F8-FC0F-4085-8150-313B6CF05213}" type="slidenum">
              <a:rPr lang="en-US" smtClean="0"/>
              <a:t>37</a:t>
            </a:fld>
            <a:endParaRPr lang="en-US"/>
          </a:p>
        </p:txBody>
      </p:sp>
    </p:spTree>
    <p:extLst>
      <p:ext uri="{BB962C8B-B14F-4D97-AF65-F5344CB8AC3E}">
        <p14:creationId xmlns:p14="http://schemas.microsoft.com/office/powerpoint/2010/main" val="142827983"/>
      </p:ext>
    </p:extLst>
  </p:cSld>
  <p:clrMapOvr>
    <a:masterClrMapping/>
  </p:clrMapOvr>
  <mc:AlternateContent xmlns:mc="http://schemas.openxmlformats.org/markup-compatibility/2006" xmlns:p14="http://schemas.microsoft.com/office/powerpoint/2010/main">
    <mc:Choice Requires="p14">
      <p:transition spd="slow" p14:dur="2000" advTm="190152"/>
    </mc:Choice>
    <mc:Fallback xmlns="">
      <p:transition spd="slow" advTm="19015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2303</TotalTime>
  <Words>779</Words>
  <Application>Microsoft Office PowerPoint</Application>
  <PresentationFormat>Widescreen</PresentationFormat>
  <Paragraphs>214</Paragraphs>
  <Slides>37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Arial</vt:lpstr>
      <vt:lpstr>Calibri</vt:lpstr>
      <vt:lpstr>Calibri Light</vt:lpstr>
      <vt:lpstr>Helvetica Neue</vt:lpstr>
      <vt:lpstr>Tahoma</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g</cp:lastModifiedBy>
  <cp:revision>130</cp:revision>
  <dcterms:created xsi:type="dcterms:W3CDTF">2021-08-03T13:03:26Z</dcterms:created>
  <dcterms:modified xsi:type="dcterms:W3CDTF">2023-01-23T16:19:42Z</dcterms:modified>
</cp:coreProperties>
</file>