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tags/tag1.xml" ContentType="application/vnd.openxmlformats-officedocument.presentationml.tags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tags/tag8.xml" ContentType="application/vnd.openxmlformats-officedocument.presentationml.tags+xml"/>
  <Override PartName="/ppt/notesSlides/notesSlide4.xml" ContentType="application/vnd.openxmlformats-officedocument.presentationml.notesSlide+xml"/>
  <Override PartName="/ppt/tags/tag9.xml" ContentType="application/vnd.openxmlformats-officedocument.presentationml.tags+xml"/>
  <Override PartName="/ppt/notesSlides/notesSlide5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8"/>
  </p:notesMasterIdLst>
  <p:sldIdLst>
    <p:sldId id="480" r:id="rId2"/>
    <p:sldId id="303" r:id="rId3"/>
    <p:sldId id="1289" r:id="rId4"/>
    <p:sldId id="313" r:id="rId5"/>
    <p:sldId id="1269" r:id="rId6"/>
    <p:sldId id="1296" r:id="rId7"/>
    <p:sldId id="1302" r:id="rId8"/>
    <p:sldId id="1294" r:id="rId9"/>
    <p:sldId id="1295" r:id="rId10"/>
    <p:sldId id="1257" r:id="rId11"/>
    <p:sldId id="1304" r:id="rId12"/>
    <p:sldId id="1299" r:id="rId13"/>
    <p:sldId id="1303" r:id="rId14"/>
    <p:sldId id="1305" r:id="rId15"/>
    <p:sldId id="1300" r:id="rId16"/>
    <p:sldId id="1298" r:id="rId17"/>
    <p:sldId id="1307" r:id="rId18"/>
    <p:sldId id="1306" r:id="rId19"/>
    <p:sldId id="1255" r:id="rId20"/>
    <p:sldId id="1308" r:id="rId21"/>
    <p:sldId id="1310" r:id="rId22"/>
    <p:sldId id="1311" r:id="rId23"/>
    <p:sldId id="1312" r:id="rId24"/>
    <p:sldId id="1309" r:id="rId25"/>
    <p:sldId id="1286" r:id="rId26"/>
    <p:sldId id="1290" r:id="rId27"/>
    <p:sldId id="1279" r:id="rId28"/>
    <p:sldId id="1291" r:id="rId29"/>
    <p:sldId id="1272" r:id="rId30"/>
    <p:sldId id="1292" r:id="rId31"/>
    <p:sldId id="1293" r:id="rId32"/>
    <p:sldId id="1301" r:id="rId33"/>
    <p:sldId id="1230" r:id="rId34"/>
    <p:sldId id="1232" r:id="rId35"/>
    <p:sldId id="1229" r:id="rId36"/>
    <p:sldId id="349" r:id="rId3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1289"/>
            <p14:sldId id="313"/>
            <p14:sldId id="1269"/>
            <p14:sldId id="1296"/>
            <p14:sldId id="1302"/>
            <p14:sldId id="1294"/>
            <p14:sldId id="1295"/>
            <p14:sldId id="1257"/>
            <p14:sldId id="1304"/>
            <p14:sldId id="1299"/>
            <p14:sldId id="1303"/>
            <p14:sldId id="1305"/>
            <p14:sldId id="1300"/>
            <p14:sldId id="1298"/>
            <p14:sldId id="1307"/>
            <p14:sldId id="1306"/>
            <p14:sldId id="1255"/>
            <p14:sldId id="1308"/>
            <p14:sldId id="1310"/>
            <p14:sldId id="1311"/>
            <p14:sldId id="1312"/>
            <p14:sldId id="1309"/>
            <p14:sldId id="1286"/>
            <p14:sldId id="1290"/>
            <p14:sldId id="1279"/>
            <p14:sldId id="1291"/>
            <p14:sldId id="1272"/>
            <p14:sldId id="1292"/>
            <p14:sldId id="1293"/>
            <p14:sldId id="1301"/>
            <p14:sldId id="1230"/>
            <p14:sldId id="1232"/>
            <p14:sldId id="1229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D3956"/>
    <a:srgbClr val="669BBC"/>
    <a:srgbClr val="000000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593F47F-997A-A947-98DC-5B79B51C1909}" v="1" dt="2023-11-19T22:58:32.39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295"/>
    <p:restoredTop sz="93945" autoAdjust="0"/>
  </p:normalViewPr>
  <p:slideViewPr>
    <p:cSldViewPr snapToGrid="0">
      <p:cViewPr varScale="1">
        <p:scale>
          <a:sx n="85" d="100"/>
          <a:sy n="85" d="100"/>
        </p:scale>
        <p:origin x="192" y="2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microsoft.com/office/2015/10/relationships/revisionInfo" Target="revisionInfo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5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dirty="0"/>
              <a:t>Velocity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EG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Velocity (in Story Points)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cat>
            <c:strRef>
              <c:f>Sheet1!$A$2:$A$5</c:f>
              <c:strCache>
                <c:ptCount val="4"/>
                <c:pt idx="0">
                  <c:v>Sprint 1</c:v>
                </c:pt>
                <c:pt idx="1">
                  <c:v>Sprint 2</c:v>
                </c:pt>
                <c:pt idx="2">
                  <c:v>Sprint 3</c:v>
                </c:pt>
                <c:pt idx="3">
                  <c:v>Sprint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25</c:v>
                </c:pt>
                <c:pt idx="1">
                  <c:v>20</c:v>
                </c:pt>
                <c:pt idx="2">
                  <c:v>15</c:v>
                </c:pt>
                <c:pt idx="3">
                  <c:v>14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ED4A-0145-B907-985090160CB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031833583"/>
        <c:axId val="1186677519"/>
      </c:lineChart>
      <c:catAx>
        <c:axId val="1031833583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EG"/>
          </a:p>
        </c:txPr>
        <c:crossAx val="1186677519"/>
        <c:crosses val="autoZero"/>
        <c:auto val="1"/>
        <c:lblAlgn val="ctr"/>
        <c:lblOffset val="100"/>
        <c:noMultiLvlLbl val="0"/>
      </c:catAx>
      <c:valAx>
        <c:axId val="1186677519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EG"/>
          </a:p>
        </c:txPr>
        <c:crossAx val="1031833583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EG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EG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dirty="0"/>
              <a:t>Velocity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EG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Velocity (in Story points)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cat>
            <c:strRef>
              <c:f>Sheet1!$A$2:$A$5</c:f>
              <c:strCache>
                <c:ptCount val="4"/>
                <c:pt idx="0">
                  <c:v>Sprint 1</c:v>
                </c:pt>
                <c:pt idx="1">
                  <c:v>Sprint 2</c:v>
                </c:pt>
                <c:pt idx="2">
                  <c:v>Sprint 3</c:v>
                </c:pt>
                <c:pt idx="3">
                  <c:v>Sprint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25</c:v>
                </c:pt>
                <c:pt idx="1">
                  <c:v>30</c:v>
                </c:pt>
                <c:pt idx="2">
                  <c:v>40</c:v>
                </c:pt>
                <c:pt idx="3">
                  <c:v>45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E484-1B48-B99A-3F8C0211A11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031833583"/>
        <c:axId val="1186677519"/>
      </c:lineChart>
      <c:catAx>
        <c:axId val="1031833583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EG"/>
          </a:p>
        </c:txPr>
        <c:crossAx val="1186677519"/>
        <c:crosses val="autoZero"/>
        <c:auto val="1"/>
        <c:lblAlgn val="ctr"/>
        <c:lblOffset val="100"/>
        <c:noMultiLvlLbl val="0"/>
      </c:catAx>
      <c:valAx>
        <c:axId val="1186677519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EG"/>
          </a:p>
        </c:txPr>
        <c:crossAx val="1031833583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EG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EG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dirty="0"/>
              <a:t>Sprint 2</a:t>
            </a:r>
            <a:r>
              <a:rPr lang="en-US" baseline="0" dirty="0"/>
              <a:t> Burndown Chart</a:t>
            </a:r>
            <a:endParaRPr lang="en-US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EG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User Stories Remaining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cat>
            <c:strRef>
              <c:f>Sheet1!$A$2:$A$16</c:f>
              <c:strCache>
                <c:ptCount val="15"/>
                <c:pt idx="0">
                  <c:v>Day 0</c:v>
                </c:pt>
                <c:pt idx="1">
                  <c:v>Day 1</c:v>
                </c:pt>
                <c:pt idx="2">
                  <c:v>Day 2</c:v>
                </c:pt>
                <c:pt idx="3">
                  <c:v>Day 3</c:v>
                </c:pt>
                <c:pt idx="4">
                  <c:v>Day 4</c:v>
                </c:pt>
                <c:pt idx="5">
                  <c:v>Day 5</c:v>
                </c:pt>
                <c:pt idx="6">
                  <c:v>Day 6</c:v>
                </c:pt>
                <c:pt idx="7">
                  <c:v>Day 7</c:v>
                </c:pt>
                <c:pt idx="8">
                  <c:v>Day 8</c:v>
                </c:pt>
                <c:pt idx="9">
                  <c:v>Day 9</c:v>
                </c:pt>
                <c:pt idx="10">
                  <c:v>Day 10</c:v>
                </c:pt>
                <c:pt idx="11">
                  <c:v>Day 11</c:v>
                </c:pt>
                <c:pt idx="12">
                  <c:v>Day 12</c:v>
                </c:pt>
                <c:pt idx="13">
                  <c:v>Day 13</c:v>
                </c:pt>
                <c:pt idx="14">
                  <c:v>Day 14</c:v>
                </c:pt>
              </c:strCache>
            </c:strRef>
          </c:cat>
          <c:val>
            <c:numRef>
              <c:f>Sheet1!$B$2:$B$16</c:f>
              <c:numCache>
                <c:formatCode>General</c:formatCode>
                <c:ptCount val="15"/>
                <c:pt idx="0">
                  <c:v>32</c:v>
                </c:pt>
                <c:pt idx="1">
                  <c:v>32</c:v>
                </c:pt>
                <c:pt idx="2">
                  <c:v>32</c:v>
                </c:pt>
                <c:pt idx="3">
                  <c:v>29</c:v>
                </c:pt>
                <c:pt idx="4">
                  <c:v>29</c:v>
                </c:pt>
                <c:pt idx="5">
                  <c:v>26</c:v>
                </c:pt>
                <c:pt idx="6">
                  <c:v>26</c:v>
                </c:pt>
                <c:pt idx="7">
                  <c:v>26</c:v>
                </c:pt>
                <c:pt idx="8">
                  <c:v>23</c:v>
                </c:pt>
                <c:pt idx="9">
                  <c:v>23</c:v>
                </c:pt>
                <c:pt idx="10">
                  <c:v>20</c:v>
                </c:pt>
                <c:pt idx="11">
                  <c:v>20</c:v>
                </c:pt>
                <c:pt idx="12">
                  <c:v>15</c:v>
                </c:pt>
                <c:pt idx="13">
                  <c:v>15</c:v>
                </c:pt>
                <c:pt idx="14">
                  <c:v>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1E5F-9E4A-8EF8-547D545FD3D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031833583"/>
        <c:axId val="1186677519"/>
      </c:lineChart>
      <c:catAx>
        <c:axId val="1031833583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EG"/>
          </a:p>
        </c:txPr>
        <c:crossAx val="1186677519"/>
        <c:crosses val="autoZero"/>
        <c:auto val="1"/>
        <c:lblAlgn val="ctr"/>
        <c:lblOffset val="100"/>
        <c:noMultiLvlLbl val="0"/>
      </c:catAx>
      <c:valAx>
        <c:axId val="1186677519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EG"/>
          </a:p>
        </c:txPr>
        <c:crossAx val="1031833583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EG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EG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dirty="0"/>
              <a:t>Project</a:t>
            </a:r>
            <a:r>
              <a:rPr lang="en-US" baseline="0" dirty="0"/>
              <a:t> Burndown Chart</a:t>
            </a:r>
            <a:endParaRPr lang="en-US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EG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User Stories Remaining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cat>
            <c:strRef>
              <c:f>Sheet1!$A$2:$A$5</c:f>
              <c:strCache>
                <c:ptCount val="4"/>
                <c:pt idx="0">
                  <c:v>Sprint 0</c:v>
                </c:pt>
                <c:pt idx="1">
                  <c:v>Sprint 1</c:v>
                </c:pt>
                <c:pt idx="2">
                  <c:v>Sprint 2</c:v>
                </c:pt>
                <c:pt idx="3">
                  <c:v>Sprint 3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307</c:v>
                </c:pt>
                <c:pt idx="1">
                  <c:v>272</c:v>
                </c:pt>
                <c:pt idx="2">
                  <c:v>240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CC8E-6D45-BD7B-221615FA95D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031833583"/>
        <c:axId val="1186677519"/>
      </c:lineChart>
      <c:catAx>
        <c:axId val="1031833583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EG"/>
          </a:p>
        </c:txPr>
        <c:crossAx val="1186677519"/>
        <c:crosses val="autoZero"/>
        <c:auto val="1"/>
        <c:lblAlgn val="ctr"/>
        <c:lblOffset val="100"/>
        <c:noMultiLvlLbl val="0"/>
      </c:catAx>
      <c:valAx>
        <c:axId val="1186677519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EG"/>
          </a:p>
        </c:txPr>
        <c:crossAx val="1031833583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EG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EG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dirty="0"/>
              <a:t>Velocity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EG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Velocity (in Story points)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cat>
            <c:strRef>
              <c:f>Sheet1!$A$2:$A$5</c:f>
              <c:strCache>
                <c:ptCount val="4"/>
                <c:pt idx="0">
                  <c:v>Sprint 1</c:v>
                </c:pt>
                <c:pt idx="1">
                  <c:v>Sprint 2</c:v>
                </c:pt>
                <c:pt idx="2">
                  <c:v>Sprint 3</c:v>
                </c:pt>
                <c:pt idx="3">
                  <c:v>Sprint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25</c:v>
                </c:pt>
                <c:pt idx="1">
                  <c:v>30</c:v>
                </c:pt>
                <c:pt idx="2">
                  <c:v>40</c:v>
                </c:pt>
                <c:pt idx="3">
                  <c:v>45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3A8C-C84A-B987-8C2599A14B9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031833583"/>
        <c:axId val="1186677519"/>
      </c:lineChart>
      <c:catAx>
        <c:axId val="1031833583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EG"/>
          </a:p>
        </c:txPr>
        <c:crossAx val="1186677519"/>
        <c:crosses val="autoZero"/>
        <c:auto val="1"/>
        <c:lblAlgn val="ctr"/>
        <c:lblOffset val="100"/>
        <c:noMultiLvlLbl val="0"/>
      </c:catAx>
      <c:valAx>
        <c:axId val="1186677519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EG"/>
          </a:p>
        </c:txPr>
        <c:crossAx val="1031833583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EG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dirty="0"/>
              <a:t>Project</a:t>
            </a:r>
            <a:r>
              <a:rPr lang="en-US" baseline="0" dirty="0"/>
              <a:t> Burndown Chart</a:t>
            </a:r>
            <a:endParaRPr lang="en-US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EG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User Stories Remaining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cat>
            <c:strRef>
              <c:f>Sheet1!$A$2:$A$5</c:f>
              <c:strCache>
                <c:ptCount val="4"/>
                <c:pt idx="0">
                  <c:v>Sprint 1</c:v>
                </c:pt>
                <c:pt idx="1">
                  <c:v>Sprint 2</c:v>
                </c:pt>
                <c:pt idx="2">
                  <c:v>Sprint 3</c:v>
                </c:pt>
                <c:pt idx="3">
                  <c:v>Sprint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307</c:v>
                </c:pt>
                <c:pt idx="1">
                  <c:v>315</c:v>
                </c:pt>
                <c:pt idx="2">
                  <c:v>310</c:v>
                </c:pt>
                <c:pt idx="3">
                  <c:v>330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FEB8-3C41-BA3F-9D27D268654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031833583"/>
        <c:axId val="1186677519"/>
      </c:lineChart>
      <c:catAx>
        <c:axId val="1031833583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EG"/>
          </a:p>
        </c:txPr>
        <c:crossAx val="1186677519"/>
        <c:crosses val="autoZero"/>
        <c:auto val="1"/>
        <c:lblAlgn val="ctr"/>
        <c:lblOffset val="100"/>
        <c:noMultiLvlLbl val="0"/>
      </c:catAx>
      <c:valAx>
        <c:axId val="1186677519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EG"/>
          </a:p>
        </c:txPr>
        <c:crossAx val="1031833583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EG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8445045-C93E-40AA-9267-8E7D84301E11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DE0C55B-5290-49D2-93F5-5F8150CC4976}">
      <dgm:prSet/>
      <dgm:spPr/>
      <dgm:t>
        <a:bodyPr/>
        <a:lstStyle/>
        <a:p>
          <a:r>
            <a:rPr lang="en-US" dirty="0"/>
            <a:t>There are different methods for Hybrid PM </a:t>
          </a:r>
        </a:p>
      </dgm:t>
    </dgm:pt>
    <dgm:pt modelId="{3A034F18-20BE-4C1F-8583-57FEAE2EED74}" type="parTrans" cxnId="{A616FEE3-3FA0-47BA-A628-BBB303F98F1D}">
      <dgm:prSet/>
      <dgm:spPr/>
      <dgm:t>
        <a:bodyPr/>
        <a:lstStyle/>
        <a:p>
          <a:endParaRPr lang="en-US"/>
        </a:p>
      </dgm:t>
    </dgm:pt>
    <dgm:pt modelId="{C854B4F4-2952-493E-89ED-843902F523F5}" type="sibTrans" cxnId="{A616FEE3-3FA0-47BA-A628-BBB303F98F1D}">
      <dgm:prSet/>
      <dgm:spPr/>
      <dgm:t>
        <a:bodyPr/>
        <a:lstStyle/>
        <a:p>
          <a:endParaRPr lang="en-US"/>
        </a:p>
      </dgm:t>
    </dgm:pt>
    <dgm:pt modelId="{031C0E2B-8F7A-F840-A04F-3AE4F929B149}">
      <dgm:prSet/>
      <dgm:spPr/>
      <dgm:t>
        <a:bodyPr/>
        <a:lstStyle/>
        <a:p>
          <a:r>
            <a:rPr lang="en-US" dirty="0"/>
            <a:t>You customize your Hybrid methodology based on each project needs and requirements.</a:t>
          </a:r>
        </a:p>
      </dgm:t>
    </dgm:pt>
    <dgm:pt modelId="{D4F4EF82-6002-CD41-BCD6-DA4155926F89}" type="parTrans" cxnId="{BA7B2B6E-260E-934A-9D54-356758971520}">
      <dgm:prSet/>
      <dgm:spPr/>
      <dgm:t>
        <a:bodyPr/>
        <a:lstStyle/>
        <a:p>
          <a:endParaRPr lang="en-US"/>
        </a:p>
      </dgm:t>
    </dgm:pt>
    <dgm:pt modelId="{E2BFE7F0-DA8C-4C46-B697-1D1DC2BAD143}" type="sibTrans" cxnId="{BA7B2B6E-260E-934A-9D54-356758971520}">
      <dgm:prSet/>
      <dgm:spPr/>
      <dgm:t>
        <a:bodyPr/>
        <a:lstStyle/>
        <a:p>
          <a:endParaRPr lang="en-US"/>
        </a:p>
      </dgm:t>
    </dgm:pt>
    <dgm:pt modelId="{2838886C-B179-FE4B-AAAB-C9A847409B36}">
      <dgm:prSet/>
      <dgm:spPr/>
      <dgm:t>
        <a:bodyPr/>
        <a:lstStyle/>
        <a:p>
          <a:r>
            <a:rPr lang="en-US" dirty="0"/>
            <a:t>Hybrid PM brings more flexibility, better collaboration, more risk management, and efficient use of resources.</a:t>
          </a:r>
        </a:p>
      </dgm:t>
    </dgm:pt>
    <dgm:pt modelId="{5C0565B8-6DA5-0F4E-B4B3-7B0BBF48590E}" type="parTrans" cxnId="{D4070566-D528-604F-9574-E36057DE9E4F}">
      <dgm:prSet/>
      <dgm:spPr/>
      <dgm:t>
        <a:bodyPr/>
        <a:lstStyle/>
        <a:p>
          <a:endParaRPr lang="en-US"/>
        </a:p>
      </dgm:t>
    </dgm:pt>
    <dgm:pt modelId="{DF1F3297-5FCC-E340-A70E-D844158A5A3E}" type="sibTrans" cxnId="{D4070566-D528-604F-9574-E36057DE9E4F}">
      <dgm:prSet/>
      <dgm:spPr/>
      <dgm:t>
        <a:bodyPr/>
        <a:lstStyle/>
        <a:p>
          <a:endParaRPr lang="en-US"/>
        </a:p>
      </dgm:t>
    </dgm:pt>
    <dgm:pt modelId="{69110B98-30A6-7048-B3A3-BAB5B834E5B5}">
      <dgm:prSet/>
      <dgm:spPr/>
      <dgm:t>
        <a:bodyPr/>
        <a:lstStyle/>
        <a:p>
          <a:r>
            <a:rPr lang="en-US" dirty="0"/>
            <a:t>We can implement Hybrid and Agile on an enterprise level using </a:t>
          </a:r>
          <a:r>
            <a:rPr lang="en-US" dirty="0" err="1"/>
            <a:t>SAFe</a:t>
          </a:r>
          <a:r>
            <a:rPr lang="en-US" dirty="0"/>
            <a:t>® and DA™ </a:t>
          </a:r>
        </a:p>
      </dgm:t>
    </dgm:pt>
    <dgm:pt modelId="{CF9D06F7-D6C4-0740-B77F-702719A608DD}" type="parTrans" cxnId="{E033D5B3-BC94-E64B-A8D5-B2D91F785560}">
      <dgm:prSet/>
      <dgm:spPr/>
      <dgm:t>
        <a:bodyPr/>
        <a:lstStyle/>
        <a:p>
          <a:endParaRPr lang="en-US"/>
        </a:p>
      </dgm:t>
    </dgm:pt>
    <dgm:pt modelId="{C722F9BE-1DD5-C043-B01E-EF3FABFA7504}" type="sibTrans" cxnId="{E033D5B3-BC94-E64B-A8D5-B2D91F785560}">
      <dgm:prSet/>
      <dgm:spPr/>
      <dgm:t>
        <a:bodyPr/>
        <a:lstStyle/>
        <a:p>
          <a:endParaRPr lang="en-US"/>
        </a:p>
      </dgm:t>
    </dgm:pt>
    <dgm:pt modelId="{C1821DB6-5F8F-4F30-BB4C-4C0ED2A510D5}">
      <dgm:prSet/>
      <dgm:spPr/>
      <dgm:t>
        <a:bodyPr/>
        <a:lstStyle/>
        <a:p>
          <a:r>
            <a:rPr lang="en-US" dirty="0"/>
            <a:t>Hybrid Methods bring the best of both worlds (Agile and Traditional) to your project.</a:t>
          </a:r>
        </a:p>
      </dgm:t>
    </dgm:pt>
    <dgm:pt modelId="{CA6AEB8C-F6C9-435B-8F54-1F7D6A126B46}" type="sibTrans" cxnId="{B23ACBFD-B115-4607-9CBF-3CCF1B087FE9}">
      <dgm:prSet/>
      <dgm:spPr/>
      <dgm:t>
        <a:bodyPr/>
        <a:lstStyle/>
        <a:p>
          <a:endParaRPr lang="en-US"/>
        </a:p>
      </dgm:t>
    </dgm:pt>
    <dgm:pt modelId="{C37854DB-F1F9-4E25-913D-8FE26295E982}" type="parTrans" cxnId="{B23ACBFD-B115-4607-9CBF-3CCF1B087FE9}">
      <dgm:prSet/>
      <dgm:spPr/>
      <dgm:t>
        <a:bodyPr/>
        <a:lstStyle/>
        <a:p>
          <a:endParaRPr lang="en-US"/>
        </a:p>
      </dgm:t>
    </dgm:pt>
    <dgm:pt modelId="{182BE412-3727-A041-935E-A4B097EA3D8D}" type="pres">
      <dgm:prSet presAssocID="{18445045-C93E-40AA-9267-8E7D84301E11}" presName="linear" presStyleCnt="0">
        <dgm:presLayoutVars>
          <dgm:animLvl val="lvl"/>
          <dgm:resizeHandles val="exact"/>
        </dgm:presLayoutVars>
      </dgm:prSet>
      <dgm:spPr/>
    </dgm:pt>
    <dgm:pt modelId="{BAF795EF-8323-8746-99FC-113E729B6C76}" type="pres">
      <dgm:prSet presAssocID="{C1821DB6-5F8F-4F30-BB4C-4C0ED2A510D5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3A209CF0-F226-8C4D-ACA0-B2C65F88C865}" type="pres">
      <dgm:prSet presAssocID="{CA6AEB8C-F6C9-435B-8F54-1F7D6A126B46}" presName="spacer" presStyleCnt="0"/>
      <dgm:spPr/>
    </dgm:pt>
    <dgm:pt modelId="{4DB5426A-2B9E-234E-B169-7E0AEBEEDD02}" type="pres">
      <dgm:prSet presAssocID="{2DE0C55B-5290-49D2-93F5-5F8150CC4976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541E8695-9286-3844-AE44-3DA906D2C506}" type="pres">
      <dgm:prSet presAssocID="{C854B4F4-2952-493E-89ED-843902F523F5}" presName="spacer" presStyleCnt="0"/>
      <dgm:spPr/>
    </dgm:pt>
    <dgm:pt modelId="{EBA3D880-7A5D-4D4E-BBD1-BC754876A36E}" type="pres">
      <dgm:prSet presAssocID="{031C0E2B-8F7A-F840-A04F-3AE4F929B149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384666DD-2EC0-5544-A5D4-E08ACAF14ECE}" type="pres">
      <dgm:prSet presAssocID="{E2BFE7F0-DA8C-4C46-B697-1D1DC2BAD143}" presName="spacer" presStyleCnt="0"/>
      <dgm:spPr/>
    </dgm:pt>
    <dgm:pt modelId="{659856DB-0B2F-4541-BDC5-4BF9A02BFA45}" type="pres">
      <dgm:prSet presAssocID="{2838886C-B179-FE4B-AAAB-C9A847409B36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EE7D7977-AB1A-5341-BA3B-10943738FF12}" type="pres">
      <dgm:prSet presAssocID="{DF1F3297-5FCC-E340-A70E-D844158A5A3E}" presName="spacer" presStyleCnt="0"/>
      <dgm:spPr/>
    </dgm:pt>
    <dgm:pt modelId="{183D9119-E953-894B-A6DB-3FAC264FA961}" type="pres">
      <dgm:prSet presAssocID="{69110B98-30A6-7048-B3A3-BAB5B834E5B5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041CF10D-17D8-224A-ACFF-21DE82E828F3}" type="presOf" srcId="{18445045-C93E-40AA-9267-8E7D84301E11}" destId="{182BE412-3727-A041-935E-A4B097EA3D8D}" srcOrd="0" destOrd="0" presId="urn:microsoft.com/office/officeart/2005/8/layout/vList2"/>
    <dgm:cxn modelId="{778EE815-5E88-9447-9D03-4D2C311A69D6}" type="presOf" srcId="{2838886C-B179-FE4B-AAAB-C9A847409B36}" destId="{659856DB-0B2F-4541-BDC5-4BF9A02BFA45}" srcOrd="0" destOrd="0" presId="urn:microsoft.com/office/officeart/2005/8/layout/vList2"/>
    <dgm:cxn modelId="{9423D84A-0D47-854E-A787-C61947904646}" type="presOf" srcId="{C1821DB6-5F8F-4F30-BB4C-4C0ED2A510D5}" destId="{BAF795EF-8323-8746-99FC-113E729B6C76}" srcOrd="0" destOrd="0" presId="urn:microsoft.com/office/officeart/2005/8/layout/vList2"/>
    <dgm:cxn modelId="{D4070566-D528-604F-9574-E36057DE9E4F}" srcId="{18445045-C93E-40AA-9267-8E7D84301E11}" destId="{2838886C-B179-FE4B-AAAB-C9A847409B36}" srcOrd="3" destOrd="0" parTransId="{5C0565B8-6DA5-0F4E-B4B3-7B0BBF48590E}" sibTransId="{DF1F3297-5FCC-E340-A70E-D844158A5A3E}"/>
    <dgm:cxn modelId="{BA7B2B6E-260E-934A-9D54-356758971520}" srcId="{18445045-C93E-40AA-9267-8E7D84301E11}" destId="{031C0E2B-8F7A-F840-A04F-3AE4F929B149}" srcOrd="2" destOrd="0" parTransId="{D4F4EF82-6002-CD41-BCD6-DA4155926F89}" sibTransId="{E2BFE7F0-DA8C-4C46-B697-1D1DC2BAD143}"/>
    <dgm:cxn modelId="{29EAB471-B1C5-9A48-B754-95DAEC96F9AA}" type="presOf" srcId="{69110B98-30A6-7048-B3A3-BAB5B834E5B5}" destId="{183D9119-E953-894B-A6DB-3FAC264FA961}" srcOrd="0" destOrd="0" presId="urn:microsoft.com/office/officeart/2005/8/layout/vList2"/>
    <dgm:cxn modelId="{AC30369E-B3F7-6C41-9253-AE2C67080C1E}" type="presOf" srcId="{031C0E2B-8F7A-F840-A04F-3AE4F929B149}" destId="{EBA3D880-7A5D-4D4E-BBD1-BC754876A36E}" srcOrd="0" destOrd="0" presId="urn:microsoft.com/office/officeart/2005/8/layout/vList2"/>
    <dgm:cxn modelId="{E033D5B3-BC94-E64B-A8D5-B2D91F785560}" srcId="{18445045-C93E-40AA-9267-8E7D84301E11}" destId="{69110B98-30A6-7048-B3A3-BAB5B834E5B5}" srcOrd="4" destOrd="0" parTransId="{CF9D06F7-D6C4-0740-B77F-702719A608DD}" sibTransId="{C722F9BE-1DD5-C043-B01E-EF3FABFA7504}"/>
    <dgm:cxn modelId="{0570C7CE-F104-5E44-ABE1-D91B7EFF1E77}" type="presOf" srcId="{2DE0C55B-5290-49D2-93F5-5F8150CC4976}" destId="{4DB5426A-2B9E-234E-B169-7E0AEBEEDD02}" srcOrd="0" destOrd="0" presId="urn:microsoft.com/office/officeart/2005/8/layout/vList2"/>
    <dgm:cxn modelId="{A616FEE3-3FA0-47BA-A628-BBB303F98F1D}" srcId="{18445045-C93E-40AA-9267-8E7D84301E11}" destId="{2DE0C55B-5290-49D2-93F5-5F8150CC4976}" srcOrd="1" destOrd="0" parTransId="{3A034F18-20BE-4C1F-8583-57FEAE2EED74}" sibTransId="{C854B4F4-2952-493E-89ED-843902F523F5}"/>
    <dgm:cxn modelId="{B23ACBFD-B115-4607-9CBF-3CCF1B087FE9}" srcId="{18445045-C93E-40AA-9267-8E7D84301E11}" destId="{C1821DB6-5F8F-4F30-BB4C-4C0ED2A510D5}" srcOrd="0" destOrd="0" parTransId="{C37854DB-F1F9-4E25-913D-8FE26295E982}" sibTransId="{CA6AEB8C-F6C9-435B-8F54-1F7D6A126B46}"/>
    <dgm:cxn modelId="{666A9945-F1EE-724A-8DFD-C54346662A14}" type="presParOf" srcId="{182BE412-3727-A041-935E-A4B097EA3D8D}" destId="{BAF795EF-8323-8746-99FC-113E729B6C76}" srcOrd="0" destOrd="0" presId="urn:microsoft.com/office/officeart/2005/8/layout/vList2"/>
    <dgm:cxn modelId="{F54F6E2B-DCA6-B54C-814B-D66655DA915D}" type="presParOf" srcId="{182BE412-3727-A041-935E-A4B097EA3D8D}" destId="{3A209CF0-F226-8C4D-ACA0-B2C65F88C865}" srcOrd="1" destOrd="0" presId="urn:microsoft.com/office/officeart/2005/8/layout/vList2"/>
    <dgm:cxn modelId="{1D0985FC-8D34-5F45-B7C9-EAFBF1D951E9}" type="presParOf" srcId="{182BE412-3727-A041-935E-A4B097EA3D8D}" destId="{4DB5426A-2B9E-234E-B169-7E0AEBEEDD02}" srcOrd="2" destOrd="0" presId="urn:microsoft.com/office/officeart/2005/8/layout/vList2"/>
    <dgm:cxn modelId="{B09A7659-D57E-424C-8FB2-AE6AEEA54019}" type="presParOf" srcId="{182BE412-3727-A041-935E-A4B097EA3D8D}" destId="{541E8695-9286-3844-AE44-3DA906D2C506}" srcOrd="3" destOrd="0" presId="urn:microsoft.com/office/officeart/2005/8/layout/vList2"/>
    <dgm:cxn modelId="{783AE1B3-2850-6941-AECA-1C72BACC7735}" type="presParOf" srcId="{182BE412-3727-A041-935E-A4B097EA3D8D}" destId="{EBA3D880-7A5D-4D4E-BBD1-BC754876A36E}" srcOrd="4" destOrd="0" presId="urn:microsoft.com/office/officeart/2005/8/layout/vList2"/>
    <dgm:cxn modelId="{77C8AC3B-D37A-2C4C-8D74-8C65FA0C3CD6}" type="presParOf" srcId="{182BE412-3727-A041-935E-A4B097EA3D8D}" destId="{384666DD-2EC0-5544-A5D4-E08ACAF14ECE}" srcOrd="5" destOrd="0" presId="urn:microsoft.com/office/officeart/2005/8/layout/vList2"/>
    <dgm:cxn modelId="{2BAB61DD-0E62-9F49-B01D-1821BAB73C8E}" type="presParOf" srcId="{182BE412-3727-A041-935E-A4B097EA3D8D}" destId="{659856DB-0B2F-4541-BDC5-4BF9A02BFA45}" srcOrd="6" destOrd="0" presId="urn:microsoft.com/office/officeart/2005/8/layout/vList2"/>
    <dgm:cxn modelId="{EA4957A2-1874-7245-92BF-5064091C551C}" type="presParOf" srcId="{182BE412-3727-A041-935E-A4B097EA3D8D}" destId="{EE7D7977-AB1A-5341-BA3B-10943738FF12}" srcOrd="7" destOrd="0" presId="urn:microsoft.com/office/officeart/2005/8/layout/vList2"/>
    <dgm:cxn modelId="{FF55266E-9AE3-7A4C-BA0D-D0934F6EC14D}" type="presParOf" srcId="{182BE412-3727-A041-935E-A4B097EA3D8D}" destId="{183D9119-E953-894B-A6DB-3FAC264FA961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0687F11-518F-4041-846B-0628687F9C57}" type="doc">
      <dgm:prSet loTypeId="urn:microsoft.com/office/officeart/2005/8/layout/default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2ABAFE3-14DF-3948-BB73-059B38823613}">
      <dgm:prSet phldrT="[Text]"/>
      <dgm:spPr/>
      <dgm:t>
        <a:bodyPr/>
        <a:lstStyle/>
        <a:p>
          <a:pPr rtl="0"/>
          <a:r>
            <a:rPr lang="en-US" dirty="0"/>
            <a:t>User Story Points completed</a:t>
          </a:r>
        </a:p>
      </dgm:t>
    </dgm:pt>
    <dgm:pt modelId="{325EE283-C2DA-8941-AD90-92B6AADCE2C2}" type="parTrans" cxnId="{FDF09F2C-BF7F-2F48-998B-D9C8A4586343}">
      <dgm:prSet/>
      <dgm:spPr/>
      <dgm:t>
        <a:bodyPr/>
        <a:lstStyle/>
        <a:p>
          <a:endParaRPr lang="en-US"/>
        </a:p>
      </dgm:t>
    </dgm:pt>
    <dgm:pt modelId="{0FF5F22D-8F3F-FB47-97CA-F51AA9875791}" type="sibTrans" cxnId="{FDF09F2C-BF7F-2F48-998B-D9C8A4586343}">
      <dgm:prSet/>
      <dgm:spPr/>
      <dgm:t>
        <a:bodyPr/>
        <a:lstStyle/>
        <a:p>
          <a:endParaRPr lang="en-US"/>
        </a:p>
      </dgm:t>
    </dgm:pt>
    <dgm:pt modelId="{548682E5-D976-3441-B1CA-25D8083BF145}">
      <dgm:prSet phldrT="[Text]"/>
      <dgm:spPr/>
      <dgm:t>
        <a:bodyPr/>
        <a:lstStyle/>
        <a:p>
          <a:pPr rtl="0"/>
          <a:r>
            <a:rPr lang="en-US" dirty="0"/>
            <a:t>Feature Adoption Rates</a:t>
          </a:r>
        </a:p>
      </dgm:t>
    </dgm:pt>
    <dgm:pt modelId="{C011AEA1-E10E-6C44-95B6-04CDD63230F8}" type="parTrans" cxnId="{C8F5B305-F9AE-CD4D-B784-6F26B66232B3}">
      <dgm:prSet/>
      <dgm:spPr/>
      <dgm:t>
        <a:bodyPr/>
        <a:lstStyle/>
        <a:p>
          <a:endParaRPr lang="en-US"/>
        </a:p>
      </dgm:t>
    </dgm:pt>
    <dgm:pt modelId="{FC0B5F6E-6FBF-CB4E-8DD7-6305B37F345F}" type="sibTrans" cxnId="{C8F5B305-F9AE-CD4D-B784-6F26B66232B3}">
      <dgm:prSet/>
      <dgm:spPr/>
      <dgm:t>
        <a:bodyPr/>
        <a:lstStyle/>
        <a:p>
          <a:endParaRPr lang="en-US"/>
        </a:p>
      </dgm:t>
    </dgm:pt>
    <dgm:pt modelId="{280626C0-308B-FA47-9032-494A556F88A4}">
      <dgm:prSet phldrT="[Text]"/>
      <dgm:spPr/>
      <dgm:t>
        <a:bodyPr/>
        <a:lstStyle/>
        <a:p>
          <a:pPr rtl="0"/>
          <a:r>
            <a:rPr lang="en-US" dirty="0"/>
            <a:t>Time to Market</a:t>
          </a:r>
        </a:p>
      </dgm:t>
    </dgm:pt>
    <dgm:pt modelId="{F7976D78-4AEA-E64B-9ECF-F1132BC98A04}" type="parTrans" cxnId="{FA72F6AA-F854-2247-B5F7-06100B215A3C}">
      <dgm:prSet/>
      <dgm:spPr/>
      <dgm:t>
        <a:bodyPr/>
        <a:lstStyle/>
        <a:p>
          <a:endParaRPr lang="en-US"/>
        </a:p>
      </dgm:t>
    </dgm:pt>
    <dgm:pt modelId="{B21EC23E-DFE0-3A42-9127-CBE0994AF9E6}" type="sibTrans" cxnId="{FA72F6AA-F854-2247-B5F7-06100B215A3C}">
      <dgm:prSet/>
      <dgm:spPr/>
      <dgm:t>
        <a:bodyPr/>
        <a:lstStyle/>
        <a:p>
          <a:endParaRPr lang="en-US"/>
        </a:p>
      </dgm:t>
    </dgm:pt>
    <dgm:pt modelId="{7D027F87-AE4B-A841-8A3B-7C63AE78C51E}">
      <dgm:prSet phldrT="[Text]"/>
      <dgm:spPr/>
      <dgm:t>
        <a:bodyPr/>
        <a:lstStyle/>
        <a:p>
          <a:pPr rtl="0"/>
          <a:r>
            <a:rPr lang="en-US" dirty="0"/>
            <a:t>Percentage of Features used</a:t>
          </a:r>
        </a:p>
      </dgm:t>
    </dgm:pt>
    <dgm:pt modelId="{063D2C7B-61B8-FF44-85B4-0C3A39EA2DBB}" type="parTrans" cxnId="{F9552857-3BD6-324A-9155-EC8C7C98DAA9}">
      <dgm:prSet/>
      <dgm:spPr/>
      <dgm:t>
        <a:bodyPr/>
        <a:lstStyle/>
        <a:p>
          <a:endParaRPr lang="en-US"/>
        </a:p>
      </dgm:t>
    </dgm:pt>
    <dgm:pt modelId="{04ECE8B8-4E4C-B14D-9B21-71BFA3AAEC29}" type="sibTrans" cxnId="{F9552857-3BD6-324A-9155-EC8C7C98DAA9}">
      <dgm:prSet/>
      <dgm:spPr/>
      <dgm:t>
        <a:bodyPr/>
        <a:lstStyle/>
        <a:p>
          <a:endParaRPr lang="en-US"/>
        </a:p>
      </dgm:t>
    </dgm:pt>
    <dgm:pt modelId="{FEF28123-1384-874C-BC0A-02348DE21113}">
      <dgm:prSet phldrT="[Text]"/>
      <dgm:spPr/>
      <dgm:t>
        <a:bodyPr/>
        <a:lstStyle/>
        <a:p>
          <a:pPr rtl="0"/>
          <a:r>
            <a:rPr lang="en-US" dirty="0"/>
            <a:t>Value Stream Mapping</a:t>
          </a:r>
        </a:p>
      </dgm:t>
    </dgm:pt>
    <dgm:pt modelId="{4DB20DCD-ED1D-EC42-B5EA-C3F4030D90D1}" type="parTrans" cxnId="{BF0DA7C8-0D03-6F47-B5A9-B2B99B91FBDA}">
      <dgm:prSet/>
      <dgm:spPr/>
      <dgm:t>
        <a:bodyPr/>
        <a:lstStyle/>
        <a:p>
          <a:endParaRPr lang="en-US"/>
        </a:p>
      </dgm:t>
    </dgm:pt>
    <dgm:pt modelId="{B93B5857-A296-6F4E-BC86-A9B82FCEB353}" type="sibTrans" cxnId="{BF0DA7C8-0D03-6F47-B5A9-B2B99B91FBDA}">
      <dgm:prSet/>
      <dgm:spPr/>
      <dgm:t>
        <a:bodyPr/>
        <a:lstStyle/>
        <a:p>
          <a:endParaRPr lang="en-US"/>
        </a:p>
      </dgm:t>
    </dgm:pt>
    <dgm:pt modelId="{F0D5021F-7AC6-134D-9C30-D561D5FA7719}" type="pres">
      <dgm:prSet presAssocID="{00687F11-518F-4041-846B-0628687F9C57}" presName="diagram" presStyleCnt="0">
        <dgm:presLayoutVars>
          <dgm:dir/>
          <dgm:resizeHandles val="exact"/>
        </dgm:presLayoutVars>
      </dgm:prSet>
      <dgm:spPr/>
    </dgm:pt>
    <dgm:pt modelId="{F8C5940D-64B8-F04E-814E-FEC3EF4CD981}" type="pres">
      <dgm:prSet presAssocID="{22ABAFE3-14DF-3948-BB73-059B38823613}" presName="node" presStyleLbl="node1" presStyleIdx="0" presStyleCnt="5">
        <dgm:presLayoutVars>
          <dgm:bulletEnabled val="1"/>
        </dgm:presLayoutVars>
      </dgm:prSet>
      <dgm:spPr/>
    </dgm:pt>
    <dgm:pt modelId="{FCF9794B-CCB8-E549-922C-D81E838CD2C5}" type="pres">
      <dgm:prSet presAssocID="{0FF5F22D-8F3F-FB47-97CA-F51AA9875791}" presName="sibTrans" presStyleCnt="0"/>
      <dgm:spPr/>
    </dgm:pt>
    <dgm:pt modelId="{18EF08AF-34DC-1147-AE2E-E50C624E703C}" type="pres">
      <dgm:prSet presAssocID="{548682E5-D976-3441-B1CA-25D8083BF145}" presName="node" presStyleLbl="node1" presStyleIdx="1" presStyleCnt="5">
        <dgm:presLayoutVars>
          <dgm:bulletEnabled val="1"/>
        </dgm:presLayoutVars>
      </dgm:prSet>
      <dgm:spPr/>
    </dgm:pt>
    <dgm:pt modelId="{D8C8C839-C86F-A142-8F78-AC17BBFD8E87}" type="pres">
      <dgm:prSet presAssocID="{FC0B5F6E-6FBF-CB4E-8DD7-6305B37F345F}" presName="sibTrans" presStyleCnt="0"/>
      <dgm:spPr/>
    </dgm:pt>
    <dgm:pt modelId="{9F8D3C1B-30A9-4645-9A96-EA671C5F819F}" type="pres">
      <dgm:prSet presAssocID="{280626C0-308B-FA47-9032-494A556F88A4}" presName="node" presStyleLbl="node1" presStyleIdx="2" presStyleCnt="5">
        <dgm:presLayoutVars>
          <dgm:bulletEnabled val="1"/>
        </dgm:presLayoutVars>
      </dgm:prSet>
      <dgm:spPr/>
    </dgm:pt>
    <dgm:pt modelId="{5CB1EBAB-5B26-384E-85E5-855949BE6BE1}" type="pres">
      <dgm:prSet presAssocID="{B21EC23E-DFE0-3A42-9127-CBE0994AF9E6}" presName="sibTrans" presStyleCnt="0"/>
      <dgm:spPr/>
    </dgm:pt>
    <dgm:pt modelId="{DD1F92E7-58C7-424A-BFFA-52324F28B446}" type="pres">
      <dgm:prSet presAssocID="{7D027F87-AE4B-A841-8A3B-7C63AE78C51E}" presName="node" presStyleLbl="node1" presStyleIdx="3" presStyleCnt="5">
        <dgm:presLayoutVars>
          <dgm:bulletEnabled val="1"/>
        </dgm:presLayoutVars>
      </dgm:prSet>
      <dgm:spPr/>
    </dgm:pt>
    <dgm:pt modelId="{EFAF4D01-3E62-2645-98B1-9630C0DBF8BE}" type="pres">
      <dgm:prSet presAssocID="{04ECE8B8-4E4C-B14D-9B21-71BFA3AAEC29}" presName="sibTrans" presStyleCnt="0"/>
      <dgm:spPr/>
    </dgm:pt>
    <dgm:pt modelId="{3E6EC770-8D34-BB43-B51E-9C5E9D6BB81E}" type="pres">
      <dgm:prSet presAssocID="{FEF28123-1384-874C-BC0A-02348DE21113}" presName="node" presStyleLbl="node1" presStyleIdx="4" presStyleCnt="5">
        <dgm:presLayoutVars>
          <dgm:bulletEnabled val="1"/>
        </dgm:presLayoutVars>
      </dgm:prSet>
      <dgm:spPr/>
    </dgm:pt>
  </dgm:ptLst>
  <dgm:cxnLst>
    <dgm:cxn modelId="{C8F5B305-F9AE-CD4D-B784-6F26B66232B3}" srcId="{00687F11-518F-4041-846B-0628687F9C57}" destId="{548682E5-D976-3441-B1CA-25D8083BF145}" srcOrd="1" destOrd="0" parTransId="{C011AEA1-E10E-6C44-95B6-04CDD63230F8}" sibTransId="{FC0B5F6E-6FBF-CB4E-8DD7-6305B37F345F}"/>
    <dgm:cxn modelId="{FDF09F2C-BF7F-2F48-998B-D9C8A4586343}" srcId="{00687F11-518F-4041-846B-0628687F9C57}" destId="{22ABAFE3-14DF-3948-BB73-059B38823613}" srcOrd="0" destOrd="0" parTransId="{325EE283-C2DA-8941-AD90-92B6AADCE2C2}" sibTransId="{0FF5F22D-8F3F-FB47-97CA-F51AA9875791}"/>
    <dgm:cxn modelId="{7537853D-798C-BC4B-ADE3-A833D31150F4}" type="presOf" srcId="{548682E5-D976-3441-B1CA-25D8083BF145}" destId="{18EF08AF-34DC-1147-AE2E-E50C624E703C}" srcOrd="0" destOrd="0" presId="urn:microsoft.com/office/officeart/2005/8/layout/default"/>
    <dgm:cxn modelId="{AD0EC146-2F65-5C45-A026-33813B3AFE53}" type="presOf" srcId="{FEF28123-1384-874C-BC0A-02348DE21113}" destId="{3E6EC770-8D34-BB43-B51E-9C5E9D6BB81E}" srcOrd="0" destOrd="0" presId="urn:microsoft.com/office/officeart/2005/8/layout/default"/>
    <dgm:cxn modelId="{E22D9248-26AF-104E-B6BC-2CD35039C4DD}" type="presOf" srcId="{280626C0-308B-FA47-9032-494A556F88A4}" destId="{9F8D3C1B-30A9-4645-9A96-EA671C5F819F}" srcOrd="0" destOrd="0" presId="urn:microsoft.com/office/officeart/2005/8/layout/default"/>
    <dgm:cxn modelId="{F9552857-3BD6-324A-9155-EC8C7C98DAA9}" srcId="{00687F11-518F-4041-846B-0628687F9C57}" destId="{7D027F87-AE4B-A841-8A3B-7C63AE78C51E}" srcOrd="3" destOrd="0" parTransId="{063D2C7B-61B8-FF44-85B4-0C3A39EA2DBB}" sibTransId="{04ECE8B8-4E4C-B14D-9B21-71BFA3AAEC29}"/>
    <dgm:cxn modelId="{982B5567-D665-6C47-95F0-A57971F25DE6}" type="presOf" srcId="{00687F11-518F-4041-846B-0628687F9C57}" destId="{F0D5021F-7AC6-134D-9C30-D561D5FA7719}" srcOrd="0" destOrd="0" presId="urn:microsoft.com/office/officeart/2005/8/layout/default"/>
    <dgm:cxn modelId="{FA72F6AA-F854-2247-B5F7-06100B215A3C}" srcId="{00687F11-518F-4041-846B-0628687F9C57}" destId="{280626C0-308B-FA47-9032-494A556F88A4}" srcOrd="2" destOrd="0" parTransId="{F7976D78-4AEA-E64B-9ECF-F1132BC98A04}" sibTransId="{B21EC23E-DFE0-3A42-9127-CBE0994AF9E6}"/>
    <dgm:cxn modelId="{BF0DA7C8-0D03-6F47-B5A9-B2B99B91FBDA}" srcId="{00687F11-518F-4041-846B-0628687F9C57}" destId="{FEF28123-1384-874C-BC0A-02348DE21113}" srcOrd="4" destOrd="0" parTransId="{4DB20DCD-ED1D-EC42-B5EA-C3F4030D90D1}" sibTransId="{B93B5857-A296-6F4E-BC86-A9B82FCEB353}"/>
    <dgm:cxn modelId="{73F444D4-3F63-9F4E-A029-F282CF4AE223}" type="presOf" srcId="{22ABAFE3-14DF-3948-BB73-059B38823613}" destId="{F8C5940D-64B8-F04E-814E-FEC3EF4CD981}" srcOrd="0" destOrd="0" presId="urn:microsoft.com/office/officeart/2005/8/layout/default"/>
    <dgm:cxn modelId="{EA32E0E4-72E1-094B-A7D3-EB61074CCC00}" type="presOf" srcId="{7D027F87-AE4B-A841-8A3B-7C63AE78C51E}" destId="{DD1F92E7-58C7-424A-BFFA-52324F28B446}" srcOrd="0" destOrd="0" presId="urn:microsoft.com/office/officeart/2005/8/layout/default"/>
    <dgm:cxn modelId="{A20FE387-BC09-9646-88A6-22AC81B76C7E}" type="presParOf" srcId="{F0D5021F-7AC6-134D-9C30-D561D5FA7719}" destId="{F8C5940D-64B8-F04E-814E-FEC3EF4CD981}" srcOrd="0" destOrd="0" presId="urn:microsoft.com/office/officeart/2005/8/layout/default"/>
    <dgm:cxn modelId="{29083B9B-18D4-4A4A-869A-F4CB5ED6D7EE}" type="presParOf" srcId="{F0D5021F-7AC6-134D-9C30-D561D5FA7719}" destId="{FCF9794B-CCB8-E549-922C-D81E838CD2C5}" srcOrd="1" destOrd="0" presId="urn:microsoft.com/office/officeart/2005/8/layout/default"/>
    <dgm:cxn modelId="{2ED34DF4-8AB2-A340-A0F7-25C06419E2FE}" type="presParOf" srcId="{F0D5021F-7AC6-134D-9C30-D561D5FA7719}" destId="{18EF08AF-34DC-1147-AE2E-E50C624E703C}" srcOrd="2" destOrd="0" presId="urn:microsoft.com/office/officeart/2005/8/layout/default"/>
    <dgm:cxn modelId="{CFDAB428-0BAB-994A-921E-E2A9AD45DAD5}" type="presParOf" srcId="{F0D5021F-7AC6-134D-9C30-D561D5FA7719}" destId="{D8C8C839-C86F-A142-8F78-AC17BBFD8E87}" srcOrd="3" destOrd="0" presId="urn:microsoft.com/office/officeart/2005/8/layout/default"/>
    <dgm:cxn modelId="{704B72F9-47D9-8747-8682-12440A83715A}" type="presParOf" srcId="{F0D5021F-7AC6-134D-9C30-D561D5FA7719}" destId="{9F8D3C1B-30A9-4645-9A96-EA671C5F819F}" srcOrd="4" destOrd="0" presId="urn:microsoft.com/office/officeart/2005/8/layout/default"/>
    <dgm:cxn modelId="{92916F14-F568-7947-838C-B6ED908FF51A}" type="presParOf" srcId="{F0D5021F-7AC6-134D-9C30-D561D5FA7719}" destId="{5CB1EBAB-5B26-384E-85E5-855949BE6BE1}" srcOrd="5" destOrd="0" presId="urn:microsoft.com/office/officeart/2005/8/layout/default"/>
    <dgm:cxn modelId="{F82A38B6-981C-644F-9846-0132869D9508}" type="presParOf" srcId="{F0D5021F-7AC6-134D-9C30-D561D5FA7719}" destId="{DD1F92E7-58C7-424A-BFFA-52324F28B446}" srcOrd="6" destOrd="0" presId="urn:microsoft.com/office/officeart/2005/8/layout/default"/>
    <dgm:cxn modelId="{CC6BBC84-1A03-5542-9D69-33D7C2E118B8}" type="presParOf" srcId="{F0D5021F-7AC6-134D-9C30-D561D5FA7719}" destId="{EFAF4D01-3E62-2645-98B1-9630C0DBF8BE}" srcOrd="7" destOrd="0" presId="urn:microsoft.com/office/officeart/2005/8/layout/default"/>
    <dgm:cxn modelId="{37A4B47B-2542-5F46-A343-298554BFAECA}" type="presParOf" srcId="{F0D5021F-7AC6-134D-9C30-D561D5FA7719}" destId="{3E6EC770-8D34-BB43-B51E-9C5E9D6BB81E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94C9E0B-E9B4-5F4A-867F-E042CD12A5A7}" type="doc">
      <dgm:prSet loTypeId="urn:microsoft.com/office/officeart/2005/8/layout/orgChart1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7C8D29C-3EBC-2D40-99BE-BDBCF4F63124}">
      <dgm:prSet phldrT="[Text]"/>
      <dgm:spPr/>
      <dgm:t>
        <a:bodyPr/>
        <a:lstStyle/>
        <a:p>
          <a:pPr rtl="0"/>
          <a:r>
            <a:rPr lang="en-US" dirty="0"/>
            <a:t>KPIs Monitoring</a:t>
          </a:r>
        </a:p>
      </dgm:t>
    </dgm:pt>
    <dgm:pt modelId="{DE7D6EEC-4581-CE45-A971-F6B03DFE5426}" type="parTrans" cxnId="{C0EBD22A-8C4F-0842-9194-4753E45096F1}">
      <dgm:prSet/>
      <dgm:spPr/>
      <dgm:t>
        <a:bodyPr/>
        <a:lstStyle/>
        <a:p>
          <a:endParaRPr lang="en-US"/>
        </a:p>
      </dgm:t>
    </dgm:pt>
    <dgm:pt modelId="{532008E0-170E-584B-9370-1FFADDD74CAA}" type="sibTrans" cxnId="{C0EBD22A-8C4F-0842-9194-4753E45096F1}">
      <dgm:prSet/>
      <dgm:spPr/>
      <dgm:t>
        <a:bodyPr/>
        <a:lstStyle/>
        <a:p>
          <a:endParaRPr lang="en-US"/>
        </a:p>
      </dgm:t>
    </dgm:pt>
    <dgm:pt modelId="{326B0CC3-CFAA-1844-970C-3F574D96F6F8}">
      <dgm:prSet phldrT="[Text]"/>
      <dgm:spPr/>
      <dgm:t>
        <a:bodyPr/>
        <a:lstStyle/>
        <a:p>
          <a:pPr rtl="0"/>
          <a:r>
            <a:rPr lang="en-US" dirty="0"/>
            <a:t>Forecast future project trends</a:t>
          </a:r>
        </a:p>
      </dgm:t>
    </dgm:pt>
    <dgm:pt modelId="{4E8D4B06-99AD-6148-849C-359516F217C6}" type="parTrans" cxnId="{ACDA105C-84A4-C344-A337-638F7D9D9C39}">
      <dgm:prSet/>
      <dgm:spPr/>
      <dgm:t>
        <a:bodyPr/>
        <a:lstStyle/>
        <a:p>
          <a:endParaRPr lang="en-US"/>
        </a:p>
      </dgm:t>
    </dgm:pt>
    <dgm:pt modelId="{A2755F69-8821-3849-A915-22ACAB6F1EE4}" type="sibTrans" cxnId="{ACDA105C-84A4-C344-A337-638F7D9D9C39}">
      <dgm:prSet/>
      <dgm:spPr/>
      <dgm:t>
        <a:bodyPr/>
        <a:lstStyle/>
        <a:p>
          <a:endParaRPr lang="en-US"/>
        </a:p>
      </dgm:t>
    </dgm:pt>
    <dgm:pt modelId="{A0CC408D-E157-CF4B-BE11-FF9B91376433}">
      <dgm:prSet phldrT="[Text]"/>
      <dgm:spPr/>
      <dgm:t>
        <a:bodyPr/>
        <a:lstStyle/>
        <a:p>
          <a:pPr rtl="0"/>
          <a:r>
            <a:rPr lang="en-US" dirty="0"/>
            <a:t>Analyze and Identify Problems</a:t>
          </a:r>
        </a:p>
      </dgm:t>
    </dgm:pt>
    <dgm:pt modelId="{4850552E-0393-3C4C-8ABF-8803F2283B18}" type="parTrans" cxnId="{7015BE00-DFF1-3A4A-A793-73ACD427DAB8}">
      <dgm:prSet/>
      <dgm:spPr/>
      <dgm:t>
        <a:bodyPr/>
        <a:lstStyle/>
        <a:p>
          <a:endParaRPr lang="en-US"/>
        </a:p>
      </dgm:t>
    </dgm:pt>
    <dgm:pt modelId="{A3166182-A9F0-4A4B-9E8F-7D326BEEE8B6}" type="sibTrans" cxnId="{7015BE00-DFF1-3A4A-A793-73ACD427DAB8}">
      <dgm:prSet/>
      <dgm:spPr/>
      <dgm:t>
        <a:bodyPr/>
        <a:lstStyle/>
        <a:p>
          <a:endParaRPr lang="en-US"/>
        </a:p>
      </dgm:t>
    </dgm:pt>
    <dgm:pt modelId="{22EF8B96-AA79-9D4D-88DF-D170E564CF2F}">
      <dgm:prSet phldrT="[Text]"/>
      <dgm:spPr/>
      <dgm:t>
        <a:bodyPr/>
        <a:lstStyle/>
        <a:p>
          <a:pPr rtl="0"/>
          <a:r>
            <a:rPr lang="en-US" dirty="0"/>
            <a:t>Make decisions and Take Corrective Actives</a:t>
          </a:r>
        </a:p>
      </dgm:t>
    </dgm:pt>
    <dgm:pt modelId="{7A7058AD-9599-8040-B1A9-1385580F9B9D}" type="parTrans" cxnId="{03E8614C-9467-CF4A-BFB6-2EAC96AF7447}">
      <dgm:prSet/>
      <dgm:spPr/>
      <dgm:t>
        <a:bodyPr/>
        <a:lstStyle/>
        <a:p>
          <a:endParaRPr lang="en-US"/>
        </a:p>
      </dgm:t>
    </dgm:pt>
    <dgm:pt modelId="{43061D13-5C08-BF4F-9E60-4B5F7B2DDC62}" type="sibTrans" cxnId="{03E8614C-9467-CF4A-BFB6-2EAC96AF7447}">
      <dgm:prSet/>
      <dgm:spPr/>
      <dgm:t>
        <a:bodyPr/>
        <a:lstStyle/>
        <a:p>
          <a:endParaRPr lang="en-US"/>
        </a:p>
      </dgm:t>
    </dgm:pt>
    <dgm:pt modelId="{2AD44CEE-7F0D-704A-A53A-E4135E22BD50}" type="pres">
      <dgm:prSet presAssocID="{E94C9E0B-E9B4-5F4A-867F-E042CD12A5A7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6EA11E1E-0A64-2C43-9D0E-18CE5DA7B193}" type="pres">
      <dgm:prSet presAssocID="{D7C8D29C-3EBC-2D40-99BE-BDBCF4F63124}" presName="hierRoot1" presStyleCnt="0">
        <dgm:presLayoutVars>
          <dgm:hierBranch val="init"/>
        </dgm:presLayoutVars>
      </dgm:prSet>
      <dgm:spPr/>
    </dgm:pt>
    <dgm:pt modelId="{38697D00-FFF0-2C41-B3E9-EE1FC2E728F5}" type="pres">
      <dgm:prSet presAssocID="{D7C8D29C-3EBC-2D40-99BE-BDBCF4F63124}" presName="rootComposite1" presStyleCnt="0"/>
      <dgm:spPr/>
    </dgm:pt>
    <dgm:pt modelId="{BE51F0A3-F650-214E-9274-76D1F425A4EC}" type="pres">
      <dgm:prSet presAssocID="{D7C8D29C-3EBC-2D40-99BE-BDBCF4F63124}" presName="rootText1" presStyleLbl="node0" presStyleIdx="0" presStyleCnt="1">
        <dgm:presLayoutVars>
          <dgm:chPref val="3"/>
        </dgm:presLayoutVars>
      </dgm:prSet>
      <dgm:spPr/>
    </dgm:pt>
    <dgm:pt modelId="{D7D77F96-7AD7-DC49-9B2E-80B9DE0E1EBA}" type="pres">
      <dgm:prSet presAssocID="{D7C8D29C-3EBC-2D40-99BE-BDBCF4F63124}" presName="rootConnector1" presStyleLbl="node1" presStyleIdx="0" presStyleCnt="0"/>
      <dgm:spPr/>
    </dgm:pt>
    <dgm:pt modelId="{5236B32F-FF63-E84C-9879-4924367FE213}" type="pres">
      <dgm:prSet presAssocID="{D7C8D29C-3EBC-2D40-99BE-BDBCF4F63124}" presName="hierChild2" presStyleCnt="0"/>
      <dgm:spPr/>
    </dgm:pt>
    <dgm:pt modelId="{F8472F8F-4A6B-354B-A72B-2F903379FB3D}" type="pres">
      <dgm:prSet presAssocID="{4E8D4B06-99AD-6148-849C-359516F217C6}" presName="Name37" presStyleLbl="parChTrans1D2" presStyleIdx="0" presStyleCnt="3"/>
      <dgm:spPr/>
    </dgm:pt>
    <dgm:pt modelId="{3535C99D-1607-104C-9779-794C4ABDBB52}" type="pres">
      <dgm:prSet presAssocID="{326B0CC3-CFAA-1844-970C-3F574D96F6F8}" presName="hierRoot2" presStyleCnt="0">
        <dgm:presLayoutVars>
          <dgm:hierBranch val="init"/>
        </dgm:presLayoutVars>
      </dgm:prSet>
      <dgm:spPr/>
    </dgm:pt>
    <dgm:pt modelId="{9907C4DC-4B63-1747-94D2-0B9D30C38465}" type="pres">
      <dgm:prSet presAssocID="{326B0CC3-CFAA-1844-970C-3F574D96F6F8}" presName="rootComposite" presStyleCnt="0"/>
      <dgm:spPr/>
    </dgm:pt>
    <dgm:pt modelId="{27AA99DE-C3B2-C046-89AC-799DE69F9BA9}" type="pres">
      <dgm:prSet presAssocID="{326B0CC3-CFAA-1844-970C-3F574D96F6F8}" presName="rootText" presStyleLbl="node2" presStyleIdx="0" presStyleCnt="3">
        <dgm:presLayoutVars>
          <dgm:chPref val="3"/>
        </dgm:presLayoutVars>
      </dgm:prSet>
      <dgm:spPr/>
    </dgm:pt>
    <dgm:pt modelId="{15854DE3-96A7-F743-A709-EA08A502646D}" type="pres">
      <dgm:prSet presAssocID="{326B0CC3-CFAA-1844-970C-3F574D96F6F8}" presName="rootConnector" presStyleLbl="node2" presStyleIdx="0" presStyleCnt="3"/>
      <dgm:spPr/>
    </dgm:pt>
    <dgm:pt modelId="{5DB29E88-BA8C-4547-9A9F-C68137F531B1}" type="pres">
      <dgm:prSet presAssocID="{326B0CC3-CFAA-1844-970C-3F574D96F6F8}" presName="hierChild4" presStyleCnt="0"/>
      <dgm:spPr/>
    </dgm:pt>
    <dgm:pt modelId="{8D872885-7BFB-D742-909F-7772C1FC602F}" type="pres">
      <dgm:prSet presAssocID="{326B0CC3-CFAA-1844-970C-3F574D96F6F8}" presName="hierChild5" presStyleCnt="0"/>
      <dgm:spPr/>
    </dgm:pt>
    <dgm:pt modelId="{B72F595A-9630-BB40-976E-EA855B6F02F3}" type="pres">
      <dgm:prSet presAssocID="{4850552E-0393-3C4C-8ABF-8803F2283B18}" presName="Name37" presStyleLbl="parChTrans1D2" presStyleIdx="1" presStyleCnt="3"/>
      <dgm:spPr/>
    </dgm:pt>
    <dgm:pt modelId="{B05006FC-3D42-A745-89AA-D0482C8DDE4D}" type="pres">
      <dgm:prSet presAssocID="{A0CC408D-E157-CF4B-BE11-FF9B91376433}" presName="hierRoot2" presStyleCnt="0">
        <dgm:presLayoutVars>
          <dgm:hierBranch val="init"/>
        </dgm:presLayoutVars>
      </dgm:prSet>
      <dgm:spPr/>
    </dgm:pt>
    <dgm:pt modelId="{125CD7A0-5E8B-1F4C-B751-B21E405876D9}" type="pres">
      <dgm:prSet presAssocID="{A0CC408D-E157-CF4B-BE11-FF9B91376433}" presName="rootComposite" presStyleCnt="0"/>
      <dgm:spPr/>
    </dgm:pt>
    <dgm:pt modelId="{0FB7C6E5-0F29-C54A-A72B-66115A1B6C97}" type="pres">
      <dgm:prSet presAssocID="{A0CC408D-E157-CF4B-BE11-FF9B91376433}" presName="rootText" presStyleLbl="node2" presStyleIdx="1" presStyleCnt="3">
        <dgm:presLayoutVars>
          <dgm:chPref val="3"/>
        </dgm:presLayoutVars>
      </dgm:prSet>
      <dgm:spPr/>
    </dgm:pt>
    <dgm:pt modelId="{508B42C7-4320-1A47-93C5-703AF969E4AC}" type="pres">
      <dgm:prSet presAssocID="{A0CC408D-E157-CF4B-BE11-FF9B91376433}" presName="rootConnector" presStyleLbl="node2" presStyleIdx="1" presStyleCnt="3"/>
      <dgm:spPr/>
    </dgm:pt>
    <dgm:pt modelId="{5F81A380-D9B1-D548-BC34-8D68064404C8}" type="pres">
      <dgm:prSet presAssocID="{A0CC408D-E157-CF4B-BE11-FF9B91376433}" presName="hierChild4" presStyleCnt="0"/>
      <dgm:spPr/>
    </dgm:pt>
    <dgm:pt modelId="{65D0D5AE-FF88-9B4F-8BFA-E549DBD26DBC}" type="pres">
      <dgm:prSet presAssocID="{A0CC408D-E157-CF4B-BE11-FF9B91376433}" presName="hierChild5" presStyleCnt="0"/>
      <dgm:spPr/>
    </dgm:pt>
    <dgm:pt modelId="{CFD5E239-FA58-B94A-ADD3-480F87AC2092}" type="pres">
      <dgm:prSet presAssocID="{7A7058AD-9599-8040-B1A9-1385580F9B9D}" presName="Name37" presStyleLbl="parChTrans1D2" presStyleIdx="2" presStyleCnt="3"/>
      <dgm:spPr/>
    </dgm:pt>
    <dgm:pt modelId="{284726F7-1A23-4C4B-A42B-920C1A638A08}" type="pres">
      <dgm:prSet presAssocID="{22EF8B96-AA79-9D4D-88DF-D170E564CF2F}" presName="hierRoot2" presStyleCnt="0">
        <dgm:presLayoutVars>
          <dgm:hierBranch val="init"/>
        </dgm:presLayoutVars>
      </dgm:prSet>
      <dgm:spPr/>
    </dgm:pt>
    <dgm:pt modelId="{937F2D99-13B1-3A41-BD21-DBCFA3F1444B}" type="pres">
      <dgm:prSet presAssocID="{22EF8B96-AA79-9D4D-88DF-D170E564CF2F}" presName="rootComposite" presStyleCnt="0"/>
      <dgm:spPr/>
    </dgm:pt>
    <dgm:pt modelId="{7AB26C51-1111-9342-AC97-E64E40FB4CFB}" type="pres">
      <dgm:prSet presAssocID="{22EF8B96-AA79-9D4D-88DF-D170E564CF2F}" presName="rootText" presStyleLbl="node2" presStyleIdx="2" presStyleCnt="3">
        <dgm:presLayoutVars>
          <dgm:chPref val="3"/>
        </dgm:presLayoutVars>
      </dgm:prSet>
      <dgm:spPr/>
    </dgm:pt>
    <dgm:pt modelId="{8A159284-4539-DF49-92BB-37F6445645A6}" type="pres">
      <dgm:prSet presAssocID="{22EF8B96-AA79-9D4D-88DF-D170E564CF2F}" presName="rootConnector" presStyleLbl="node2" presStyleIdx="2" presStyleCnt="3"/>
      <dgm:spPr/>
    </dgm:pt>
    <dgm:pt modelId="{D84FE9AB-BDF2-3145-8C92-D0567532D1BA}" type="pres">
      <dgm:prSet presAssocID="{22EF8B96-AA79-9D4D-88DF-D170E564CF2F}" presName="hierChild4" presStyleCnt="0"/>
      <dgm:spPr/>
    </dgm:pt>
    <dgm:pt modelId="{C3B09547-9C24-0D4B-A425-93EF047264D6}" type="pres">
      <dgm:prSet presAssocID="{22EF8B96-AA79-9D4D-88DF-D170E564CF2F}" presName="hierChild5" presStyleCnt="0"/>
      <dgm:spPr/>
    </dgm:pt>
    <dgm:pt modelId="{D8382DA8-3F9C-C24B-B5FD-C4D7CBC7897A}" type="pres">
      <dgm:prSet presAssocID="{D7C8D29C-3EBC-2D40-99BE-BDBCF4F63124}" presName="hierChild3" presStyleCnt="0"/>
      <dgm:spPr/>
    </dgm:pt>
  </dgm:ptLst>
  <dgm:cxnLst>
    <dgm:cxn modelId="{7015BE00-DFF1-3A4A-A793-73ACD427DAB8}" srcId="{D7C8D29C-3EBC-2D40-99BE-BDBCF4F63124}" destId="{A0CC408D-E157-CF4B-BE11-FF9B91376433}" srcOrd="1" destOrd="0" parTransId="{4850552E-0393-3C4C-8ABF-8803F2283B18}" sibTransId="{A3166182-A9F0-4A4B-9E8F-7D326BEEE8B6}"/>
    <dgm:cxn modelId="{85FA5517-3708-F341-974F-88D2388BE337}" type="presOf" srcId="{A0CC408D-E157-CF4B-BE11-FF9B91376433}" destId="{508B42C7-4320-1A47-93C5-703AF969E4AC}" srcOrd="1" destOrd="0" presId="urn:microsoft.com/office/officeart/2005/8/layout/orgChart1"/>
    <dgm:cxn modelId="{EDAB221E-7B8E-D14A-8775-6850A4B29E14}" type="presOf" srcId="{326B0CC3-CFAA-1844-970C-3F574D96F6F8}" destId="{15854DE3-96A7-F743-A709-EA08A502646D}" srcOrd="1" destOrd="0" presId="urn:microsoft.com/office/officeart/2005/8/layout/orgChart1"/>
    <dgm:cxn modelId="{C0EBD22A-8C4F-0842-9194-4753E45096F1}" srcId="{E94C9E0B-E9B4-5F4A-867F-E042CD12A5A7}" destId="{D7C8D29C-3EBC-2D40-99BE-BDBCF4F63124}" srcOrd="0" destOrd="0" parTransId="{DE7D6EEC-4581-CE45-A971-F6B03DFE5426}" sibTransId="{532008E0-170E-584B-9370-1FFADDD74CAA}"/>
    <dgm:cxn modelId="{A664DC44-DF0A-B344-9A29-172BD49BE7DD}" type="presOf" srcId="{326B0CC3-CFAA-1844-970C-3F574D96F6F8}" destId="{27AA99DE-C3B2-C046-89AC-799DE69F9BA9}" srcOrd="0" destOrd="0" presId="urn:microsoft.com/office/officeart/2005/8/layout/orgChart1"/>
    <dgm:cxn modelId="{BD37AC47-3B33-9445-83FA-1FB9FC6FAA92}" type="presOf" srcId="{E94C9E0B-E9B4-5F4A-867F-E042CD12A5A7}" destId="{2AD44CEE-7F0D-704A-A53A-E4135E22BD50}" srcOrd="0" destOrd="0" presId="urn:microsoft.com/office/officeart/2005/8/layout/orgChart1"/>
    <dgm:cxn modelId="{03E8614C-9467-CF4A-BFB6-2EAC96AF7447}" srcId="{D7C8D29C-3EBC-2D40-99BE-BDBCF4F63124}" destId="{22EF8B96-AA79-9D4D-88DF-D170E564CF2F}" srcOrd="2" destOrd="0" parTransId="{7A7058AD-9599-8040-B1A9-1385580F9B9D}" sibTransId="{43061D13-5C08-BF4F-9E60-4B5F7B2DDC62}"/>
    <dgm:cxn modelId="{E2F1DC5A-31BB-5544-AC27-C87B4E6CAE9C}" type="presOf" srcId="{22EF8B96-AA79-9D4D-88DF-D170E564CF2F}" destId="{7AB26C51-1111-9342-AC97-E64E40FB4CFB}" srcOrd="0" destOrd="0" presId="urn:microsoft.com/office/officeart/2005/8/layout/orgChart1"/>
    <dgm:cxn modelId="{ACDA105C-84A4-C344-A337-638F7D9D9C39}" srcId="{D7C8D29C-3EBC-2D40-99BE-BDBCF4F63124}" destId="{326B0CC3-CFAA-1844-970C-3F574D96F6F8}" srcOrd="0" destOrd="0" parTransId="{4E8D4B06-99AD-6148-849C-359516F217C6}" sibTransId="{A2755F69-8821-3849-A915-22ACAB6F1EE4}"/>
    <dgm:cxn modelId="{EBE3BF71-C931-5947-B081-596B0ADDFDC6}" type="presOf" srcId="{A0CC408D-E157-CF4B-BE11-FF9B91376433}" destId="{0FB7C6E5-0F29-C54A-A72B-66115A1B6C97}" srcOrd="0" destOrd="0" presId="urn:microsoft.com/office/officeart/2005/8/layout/orgChart1"/>
    <dgm:cxn modelId="{823B6673-8036-9E44-A687-9AF5215DDD10}" type="presOf" srcId="{4850552E-0393-3C4C-8ABF-8803F2283B18}" destId="{B72F595A-9630-BB40-976E-EA855B6F02F3}" srcOrd="0" destOrd="0" presId="urn:microsoft.com/office/officeart/2005/8/layout/orgChart1"/>
    <dgm:cxn modelId="{970B6A8B-8EF2-3445-B739-319B0FCC33C9}" type="presOf" srcId="{D7C8D29C-3EBC-2D40-99BE-BDBCF4F63124}" destId="{BE51F0A3-F650-214E-9274-76D1F425A4EC}" srcOrd="0" destOrd="0" presId="urn:microsoft.com/office/officeart/2005/8/layout/orgChart1"/>
    <dgm:cxn modelId="{38610299-1323-6448-A68D-FB94783CD7E4}" type="presOf" srcId="{4E8D4B06-99AD-6148-849C-359516F217C6}" destId="{F8472F8F-4A6B-354B-A72B-2F903379FB3D}" srcOrd="0" destOrd="0" presId="urn:microsoft.com/office/officeart/2005/8/layout/orgChart1"/>
    <dgm:cxn modelId="{4C78FD9E-FAE8-C247-9104-811AF86AE37F}" type="presOf" srcId="{7A7058AD-9599-8040-B1A9-1385580F9B9D}" destId="{CFD5E239-FA58-B94A-ADD3-480F87AC2092}" srcOrd="0" destOrd="0" presId="urn:microsoft.com/office/officeart/2005/8/layout/orgChart1"/>
    <dgm:cxn modelId="{FD4845AE-53F6-954E-BF62-2628399C5F02}" type="presOf" srcId="{22EF8B96-AA79-9D4D-88DF-D170E564CF2F}" destId="{8A159284-4539-DF49-92BB-37F6445645A6}" srcOrd="1" destOrd="0" presId="urn:microsoft.com/office/officeart/2005/8/layout/orgChart1"/>
    <dgm:cxn modelId="{227ECBE7-0629-1446-8ABF-D360C0A4C699}" type="presOf" srcId="{D7C8D29C-3EBC-2D40-99BE-BDBCF4F63124}" destId="{D7D77F96-7AD7-DC49-9B2E-80B9DE0E1EBA}" srcOrd="1" destOrd="0" presId="urn:microsoft.com/office/officeart/2005/8/layout/orgChart1"/>
    <dgm:cxn modelId="{9D0058AA-DBF2-F048-AFEE-F30E15D3E546}" type="presParOf" srcId="{2AD44CEE-7F0D-704A-A53A-E4135E22BD50}" destId="{6EA11E1E-0A64-2C43-9D0E-18CE5DA7B193}" srcOrd="0" destOrd="0" presId="urn:microsoft.com/office/officeart/2005/8/layout/orgChart1"/>
    <dgm:cxn modelId="{C7BA280C-E4E1-1543-80B0-216CEB7B79DA}" type="presParOf" srcId="{6EA11E1E-0A64-2C43-9D0E-18CE5DA7B193}" destId="{38697D00-FFF0-2C41-B3E9-EE1FC2E728F5}" srcOrd="0" destOrd="0" presId="urn:microsoft.com/office/officeart/2005/8/layout/orgChart1"/>
    <dgm:cxn modelId="{2E788D63-7CA3-0242-9AC3-29A136E41D08}" type="presParOf" srcId="{38697D00-FFF0-2C41-B3E9-EE1FC2E728F5}" destId="{BE51F0A3-F650-214E-9274-76D1F425A4EC}" srcOrd="0" destOrd="0" presId="urn:microsoft.com/office/officeart/2005/8/layout/orgChart1"/>
    <dgm:cxn modelId="{567B6CE2-6ADB-AB44-B857-E27D97BE481E}" type="presParOf" srcId="{38697D00-FFF0-2C41-B3E9-EE1FC2E728F5}" destId="{D7D77F96-7AD7-DC49-9B2E-80B9DE0E1EBA}" srcOrd="1" destOrd="0" presId="urn:microsoft.com/office/officeart/2005/8/layout/orgChart1"/>
    <dgm:cxn modelId="{6FAD30B3-B652-9E44-9453-5C203EEA4AB9}" type="presParOf" srcId="{6EA11E1E-0A64-2C43-9D0E-18CE5DA7B193}" destId="{5236B32F-FF63-E84C-9879-4924367FE213}" srcOrd="1" destOrd="0" presId="urn:microsoft.com/office/officeart/2005/8/layout/orgChart1"/>
    <dgm:cxn modelId="{82730A1E-85F4-C042-9C38-35D43358A718}" type="presParOf" srcId="{5236B32F-FF63-E84C-9879-4924367FE213}" destId="{F8472F8F-4A6B-354B-A72B-2F903379FB3D}" srcOrd="0" destOrd="0" presId="urn:microsoft.com/office/officeart/2005/8/layout/orgChart1"/>
    <dgm:cxn modelId="{6958F236-5774-0B40-B5C4-CCF916F209D9}" type="presParOf" srcId="{5236B32F-FF63-E84C-9879-4924367FE213}" destId="{3535C99D-1607-104C-9779-794C4ABDBB52}" srcOrd="1" destOrd="0" presId="urn:microsoft.com/office/officeart/2005/8/layout/orgChart1"/>
    <dgm:cxn modelId="{5A298D41-27D5-204B-BA68-AE81E4977F0C}" type="presParOf" srcId="{3535C99D-1607-104C-9779-794C4ABDBB52}" destId="{9907C4DC-4B63-1747-94D2-0B9D30C38465}" srcOrd="0" destOrd="0" presId="urn:microsoft.com/office/officeart/2005/8/layout/orgChart1"/>
    <dgm:cxn modelId="{5C731699-AA42-454E-9788-4349B42E5175}" type="presParOf" srcId="{9907C4DC-4B63-1747-94D2-0B9D30C38465}" destId="{27AA99DE-C3B2-C046-89AC-799DE69F9BA9}" srcOrd="0" destOrd="0" presId="urn:microsoft.com/office/officeart/2005/8/layout/orgChart1"/>
    <dgm:cxn modelId="{A7D72977-3F40-0047-9AAC-5408F6C35C29}" type="presParOf" srcId="{9907C4DC-4B63-1747-94D2-0B9D30C38465}" destId="{15854DE3-96A7-F743-A709-EA08A502646D}" srcOrd="1" destOrd="0" presId="urn:microsoft.com/office/officeart/2005/8/layout/orgChart1"/>
    <dgm:cxn modelId="{3954CFB4-B3F1-4D4C-A848-51D8A4D0E044}" type="presParOf" srcId="{3535C99D-1607-104C-9779-794C4ABDBB52}" destId="{5DB29E88-BA8C-4547-9A9F-C68137F531B1}" srcOrd="1" destOrd="0" presId="urn:microsoft.com/office/officeart/2005/8/layout/orgChart1"/>
    <dgm:cxn modelId="{B3BE6577-F1E4-F042-8013-2A1C6B6426D5}" type="presParOf" srcId="{3535C99D-1607-104C-9779-794C4ABDBB52}" destId="{8D872885-7BFB-D742-909F-7772C1FC602F}" srcOrd="2" destOrd="0" presId="urn:microsoft.com/office/officeart/2005/8/layout/orgChart1"/>
    <dgm:cxn modelId="{B21DF039-3107-FD40-A7C8-85A076C5EEF8}" type="presParOf" srcId="{5236B32F-FF63-E84C-9879-4924367FE213}" destId="{B72F595A-9630-BB40-976E-EA855B6F02F3}" srcOrd="2" destOrd="0" presId="urn:microsoft.com/office/officeart/2005/8/layout/orgChart1"/>
    <dgm:cxn modelId="{5B87FD43-C9A4-0344-9206-06D9F57B5BE1}" type="presParOf" srcId="{5236B32F-FF63-E84C-9879-4924367FE213}" destId="{B05006FC-3D42-A745-89AA-D0482C8DDE4D}" srcOrd="3" destOrd="0" presId="urn:microsoft.com/office/officeart/2005/8/layout/orgChart1"/>
    <dgm:cxn modelId="{D5E76992-D310-2B41-B421-35D418FFE937}" type="presParOf" srcId="{B05006FC-3D42-A745-89AA-D0482C8DDE4D}" destId="{125CD7A0-5E8B-1F4C-B751-B21E405876D9}" srcOrd="0" destOrd="0" presId="urn:microsoft.com/office/officeart/2005/8/layout/orgChart1"/>
    <dgm:cxn modelId="{66A4012A-2398-C34D-B1AB-202AEE1E8BB6}" type="presParOf" srcId="{125CD7A0-5E8B-1F4C-B751-B21E405876D9}" destId="{0FB7C6E5-0F29-C54A-A72B-66115A1B6C97}" srcOrd="0" destOrd="0" presId="urn:microsoft.com/office/officeart/2005/8/layout/orgChart1"/>
    <dgm:cxn modelId="{5091BEB2-3FB8-8245-A3AE-EF089C95FCD4}" type="presParOf" srcId="{125CD7A0-5E8B-1F4C-B751-B21E405876D9}" destId="{508B42C7-4320-1A47-93C5-703AF969E4AC}" srcOrd="1" destOrd="0" presId="urn:microsoft.com/office/officeart/2005/8/layout/orgChart1"/>
    <dgm:cxn modelId="{0D7A6F7F-7F35-994B-8260-70E1E0BC1A25}" type="presParOf" srcId="{B05006FC-3D42-A745-89AA-D0482C8DDE4D}" destId="{5F81A380-D9B1-D548-BC34-8D68064404C8}" srcOrd="1" destOrd="0" presId="urn:microsoft.com/office/officeart/2005/8/layout/orgChart1"/>
    <dgm:cxn modelId="{1BC4780D-3DF6-3D48-BC9D-5B6CF3E72655}" type="presParOf" srcId="{B05006FC-3D42-A745-89AA-D0482C8DDE4D}" destId="{65D0D5AE-FF88-9B4F-8BFA-E549DBD26DBC}" srcOrd="2" destOrd="0" presId="urn:microsoft.com/office/officeart/2005/8/layout/orgChart1"/>
    <dgm:cxn modelId="{73551D3E-FC3C-7341-940F-C28379B15679}" type="presParOf" srcId="{5236B32F-FF63-E84C-9879-4924367FE213}" destId="{CFD5E239-FA58-B94A-ADD3-480F87AC2092}" srcOrd="4" destOrd="0" presId="urn:microsoft.com/office/officeart/2005/8/layout/orgChart1"/>
    <dgm:cxn modelId="{1C47F0B5-6364-8B42-AF30-6A647E2BE08C}" type="presParOf" srcId="{5236B32F-FF63-E84C-9879-4924367FE213}" destId="{284726F7-1A23-4C4B-A42B-920C1A638A08}" srcOrd="5" destOrd="0" presId="urn:microsoft.com/office/officeart/2005/8/layout/orgChart1"/>
    <dgm:cxn modelId="{503ED13A-7498-2840-97EA-47981A0BA778}" type="presParOf" srcId="{284726F7-1A23-4C4B-A42B-920C1A638A08}" destId="{937F2D99-13B1-3A41-BD21-DBCFA3F1444B}" srcOrd="0" destOrd="0" presId="urn:microsoft.com/office/officeart/2005/8/layout/orgChart1"/>
    <dgm:cxn modelId="{F57A51DE-8AB4-8A43-A654-85BA4A143234}" type="presParOf" srcId="{937F2D99-13B1-3A41-BD21-DBCFA3F1444B}" destId="{7AB26C51-1111-9342-AC97-E64E40FB4CFB}" srcOrd="0" destOrd="0" presId="urn:microsoft.com/office/officeart/2005/8/layout/orgChart1"/>
    <dgm:cxn modelId="{B14CDBA0-B8E7-4647-8EC3-09978C164D3E}" type="presParOf" srcId="{937F2D99-13B1-3A41-BD21-DBCFA3F1444B}" destId="{8A159284-4539-DF49-92BB-37F6445645A6}" srcOrd="1" destOrd="0" presId="urn:microsoft.com/office/officeart/2005/8/layout/orgChart1"/>
    <dgm:cxn modelId="{DB5E8C0D-A031-6C42-BAD9-70B17B1B0178}" type="presParOf" srcId="{284726F7-1A23-4C4B-A42B-920C1A638A08}" destId="{D84FE9AB-BDF2-3145-8C92-D0567532D1BA}" srcOrd="1" destOrd="0" presId="urn:microsoft.com/office/officeart/2005/8/layout/orgChart1"/>
    <dgm:cxn modelId="{40BC9F2A-6201-D741-B5B2-A529FCC32CF8}" type="presParOf" srcId="{284726F7-1A23-4C4B-A42B-920C1A638A08}" destId="{C3B09547-9C24-0D4B-A425-93EF047264D6}" srcOrd="2" destOrd="0" presId="urn:microsoft.com/office/officeart/2005/8/layout/orgChart1"/>
    <dgm:cxn modelId="{C6D621AE-F0EA-234C-A7D4-7AEFCF10575D}" type="presParOf" srcId="{6EA11E1E-0A64-2C43-9D0E-18CE5DA7B193}" destId="{D8382DA8-3F9C-C24B-B5FD-C4D7CBC7897A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CAB10D92-A621-9740-A15C-0A785FAB3EB7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0408DD37-8989-594C-BC21-138BDADE9776}">
      <dgm:prSet custT="1"/>
      <dgm:spPr/>
      <dgm:t>
        <a:bodyPr/>
        <a:lstStyle/>
        <a:p>
          <a:r>
            <a:rPr lang="en-US" sz="1600"/>
            <a:t>Our highest priority is to satisfy the customer through early and continuous delivery of valuable software.</a:t>
          </a:r>
          <a:endParaRPr lang="en-EG" sz="1600"/>
        </a:p>
      </dgm:t>
    </dgm:pt>
    <dgm:pt modelId="{8765CD79-13DE-3449-95A3-B4D9F0757BA9}" type="parTrans" cxnId="{BDA08091-BE49-6B4C-B07C-213A7683FED7}">
      <dgm:prSet/>
      <dgm:spPr/>
      <dgm:t>
        <a:bodyPr/>
        <a:lstStyle/>
        <a:p>
          <a:endParaRPr lang="en-US" sz="2000"/>
        </a:p>
      </dgm:t>
    </dgm:pt>
    <dgm:pt modelId="{71F4F1C6-D72B-A24B-9FA5-F1E0FF66283D}" type="sibTrans" cxnId="{BDA08091-BE49-6B4C-B07C-213A7683FED7}">
      <dgm:prSet/>
      <dgm:spPr/>
      <dgm:t>
        <a:bodyPr/>
        <a:lstStyle/>
        <a:p>
          <a:endParaRPr lang="en-US" sz="2000"/>
        </a:p>
      </dgm:t>
    </dgm:pt>
    <dgm:pt modelId="{CA3F8331-E9FA-8B42-B7F7-F259A3A31334}">
      <dgm:prSet custT="1"/>
      <dgm:spPr/>
      <dgm:t>
        <a:bodyPr/>
        <a:lstStyle/>
        <a:p>
          <a:r>
            <a:rPr lang="en-US" sz="1600"/>
            <a:t>Welcome changing requirements, even late in development. Agile processes harness change for the customer’s competitive advantage.</a:t>
          </a:r>
          <a:endParaRPr lang="en-EG" sz="1600"/>
        </a:p>
      </dgm:t>
    </dgm:pt>
    <dgm:pt modelId="{FB990F47-2D76-7847-BB05-8BF079DBCC5A}" type="parTrans" cxnId="{B76F7CED-DD7D-3E4E-A835-6180713EB760}">
      <dgm:prSet/>
      <dgm:spPr/>
      <dgm:t>
        <a:bodyPr/>
        <a:lstStyle/>
        <a:p>
          <a:endParaRPr lang="en-US" sz="2000"/>
        </a:p>
      </dgm:t>
    </dgm:pt>
    <dgm:pt modelId="{606D4194-0E1A-9D4B-8A84-DFEE3AC7243E}" type="sibTrans" cxnId="{B76F7CED-DD7D-3E4E-A835-6180713EB760}">
      <dgm:prSet/>
      <dgm:spPr/>
      <dgm:t>
        <a:bodyPr/>
        <a:lstStyle/>
        <a:p>
          <a:endParaRPr lang="en-US" sz="2000"/>
        </a:p>
      </dgm:t>
    </dgm:pt>
    <dgm:pt modelId="{FE7D2BAF-609A-0047-B0DF-B1F96FBCA893}">
      <dgm:prSet custT="1"/>
      <dgm:spPr/>
      <dgm:t>
        <a:bodyPr/>
        <a:lstStyle/>
        <a:p>
          <a:r>
            <a:rPr lang="en-US" sz="1600"/>
            <a:t>Deliver working software frequently, from a couple of weeks to a couple of months, with a preference to the shorter timescale.</a:t>
          </a:r>
          <a:endParaRPr lang="en-EG" sz="1600"/>
        </a:p>
      </dgm:t>
    </dgm:pt>
    <dgm:pt modelId="{EB2905B7-9D2E-1B4C-8EA7-5D5DEBCA8FE7}" type="parTrans" cxnId="{F3B3629E-7DB3-7742-8233-05F8A456958C}">
      <dgm:prSet/>
      <dgm:spPr/>
      <dgm:t>
        <a:bodyPr/>
        <a:lstStyle/>
        <a:p>
          <a:endParaRPr lang="en-US" sz="2000"/>
        </a:p>
      </dgm:t>
    </dgm:pt>
    <dgm:pt modelId="{598806D5-33C5-8245-8896-37D8284DF1A2}" type="sibTrans" cxnId="{F3B3629E-7DB3-7742-8233-05F8A456958C}">
      <dgm:prSet/>
      <dgm:spPr/>
      <dgm:t>
        <a:bodyPr/>
        <a:lstStyle/>
        <a:p>
          <a:endParaRPr lang="en-US" sz="2000"/>
        </a:p>
      </dgm:t>
    </dgm:pt>
    <dgm:pt modelId="{7223D4B9-F656-A944-B3FD-FC0917698B55}">
      <dgm:prSet custT="1"/>
      <dgm:spPr/>
      <dgm:t>
        <a:bodyPr/>
        <a:lstStyle/>
        <a:p>
          <a:r>
            <a:rPr lang="en-US" sz="1600"/>
            <a:t>Business people and developers must work together daily throughout the project.</a:t>
          </a:r>
          <a:endParaRPr lang="en-EG" sz="1600"/>
        </a:p>
      </dgm:t>
    </dgm:pt>
    <dgm:pt modelId="{2A749429-0B02-EB4D-B516-76CC4DB1E071}" type="parTrans" cxnId="{4FCF2AB2-936C-1E4F-B219-6635812112BD}">
      <dgm:prSet/>
      <dgm:spPr/>
      <dgm:t>
        <a:bodyPr/>
        <a:lstStyle/>
        <a:p>
          <a:endParaRPr lang="en-US" sz="2000"/>
        </a:p>
      </dgm:t>
    </dgm:pt>
    <dgm:pt modelId="{8584486C-CB6F-824F-B908-F3ED0A3EE989}" type="sibTrans" cxnId="{4FCF2AB2-936C-1E4F-B219-6635812112BD}">
      <dgm:prSet/>
      <dgm:spPr/>
      <dgm:t>
        <a:bodyPr/>
        <a:lstStyle/>
        <a:p>
          <a:endParaRPr lang="en-US" sz="2000"/>
        </a:p>
      </dgm:t>
    </dgm:pt>
    <dgm:pt modelId="{D66675BA-E55E-6340-9E51-BF22EEC675B6}">
      <dgm:prSet custT="1"/>
      <dgm:spPr/>
      <dgm:t>
        <a:bodyPr/>
        <a:lstStyle/>
        <a:p>
          <a:r>
            <a:rPr lang="en-US" sz="1600"/>
            <a:t>Working software is the primary measure of progress.</a:t>
          </a:r>
          <a:endParaRPr lang="en-EG" sz="1600"/>
        </a:p>
      </dgm:t>
    </dgm:pt>
    <dgm:pt modelId="{2242AD88-14F7-1C46-93CC-DE24A69A99C9}" type="parTrans" cxnId="{E43B3B35-0B2F-9E45-A99E-AB7972C6EC9F}">
      <dgm:prSet/>
      <dgm:spPr/>
      <dgm:t>
        <a:bodyPr/>
        <a:lstStyle/>
        <a:p>
          <a:endParaRPr lang="en-US" sz="2000"/>
        </a:p>
      </dgm:t>
    </dgm:pt>
    <dgm:pt modelId="{A3E7ACCB-C5EA-A84C-9545-A2FDA606D0EB}" type="sibTrans" cxnId="{E43B3B35-0B2F-9E45-A99E-AB7972C6EC9F}">
      <dgm:prSet/>
      <dgm:spPr/>
      <dgm:t>
        <a:bodyPr/>
        <a:lstStyle/>
        <a:p>
          <a:endParaRPr lang="en-US" sz="2000"/>
        </a:p>
      </dgm:t>
    </dgm:pt>
    <dgm:pt modelId="{94094B7B-11BD-4E40-9DB0-FBE9AC316617}" type="pres">
      <dgm:prSet presAssocID="{CAB10D92-A621-9740-A15C-0A785FAB3EB7}" presName="linear" presStyleCnt="0">
        <dgm:presLayoutVars>
          <dgm:animLvl val="lvl"/>
          <dgm:resizeHandles val="exact"/>
        </dgm:presLayoutVars>
      </dgm:prSet>
      <dgm:spPr/>
    </dgm:pt>
    <dgm:pt modelId="{7AB8976E-8EEC-F04E-804E-E191BD4C1FED}" type="pres">
      <dgm:prSet presAssocID="{0408DD37-8989-594C-BC21-138BDADE9776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BF1A3C7D-E4C6-B34C-97CD-99CB66A6FAC6}" type="pres">
      <dgm:prSet presAssocID="{71F4F1C6-D72B-A24B-9FA5-F1E0FF66283D}" presName="spacer" presStyleCnt="0"/>
      <dgm:spPr/>
    </dgm:pt>
    <dgm:pt modelId="{17FDF9C0-52CC-8A40-84A4-498BF9D88388}" type="pres">
      <dgm:prSet presAssocID="{CA3F8331-E9FA-8B42-B7F7-F259A3A31334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345B6F86-38DC-C648-BAE2-D0B652AD3932}" type="pres">
      <dgm:prSet presAssocID="{606D4194-0E1A-9D4B-8A84-DFEE3AC7243E}" presName="spacer" presStyleCnt="0"/>
      <dgm:spPr/>
    </dgm:pt>
    <dgm:pt modelId="{0CEF98FC-ABB6-0741-BEE9-42869941BC4F}" type="pres">
      <dgm:prSet presAssocID="{FE7D2BAF-609A-0047-B0DF-B1F96FBCA893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C5A5DF62-A7F0-5D4A-8F63-8D43C4FF019B}" type="pres">
      <dgm:prSet presAssocID="{598806D5-33C5-8245-8896-37D8284DF1A2}" presName="spacer" presStyleCnt="0"/>
      <dgm:spPr/>
    </dgm:pt>
    <dgm:pt modelId="{625E40A7-2DC3-0948-A243-4F08E7F4BFCD}" type="pres">
      <dgm:prSet presAssocID="{7223D4B9-F656-A944-B3FD-FC0917698B55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626D7FFB-F972-6B49-97CD-487CE1389E75}" type="pres">
      <dgm:prSet presAssocID="{8584486C-CB6F-824F-B908-F3ED0A3EE989}" presName="spacer" presStyleCnt="0"/>
      <dgm:spPr/>
    </dgm:pt>
    <dgm:pt modelId="{D30B4DE7-B6D1-4649-A5F4-E9A8B40780CC}" type="pres">
      <dgm:prSet presAssocID="{D66675BA-E55E-6340-9E51-BF22EEC675B6}" presName="parentText" presStyleLbl="node1" presStyleIdx="4" presStyleCnt="5" custLinFactNeighborX="265">
        <dgm:presLayoutVars>
          <dgm:chMax val="0"/>
          <dgm:bulletEnabled val="1"/>
        </dgm:presLayoutVars>
      </dgm:prSet>
      <dgm:spPr/>
    </dgm:pt>
  </dgm:ptLst>
  <dgm:cxnLst>
    <dgm:cxn modelId="{A407BB00-270E-5640-B297-5FCF46759A51}" type="presOf" srcId="{CA3F8331-E9FA-8B42-B7F7-F259A3A31334}" destId="{17FDF9C0-52CC-8A40-84A4-498BF9D88388}" srcOrd="0" destOrd="0" presId="urn:microsoft.com/office/officeart/2005/8/layout/vList2"/>
    <dgm:cxn modelId="{F11D041B-2CD4-4648-855F-13019A93E03B}" type="presOf" srcId="{FE7D2BAF-609A-0047-B0DF-B1F96FBCA893}" destId="{0CEF98FC-ABB6-0741-BEE9-42869941BC4F}" srcOrd="0" destOrd="0" presId="urn:microsoft.com/office/officeart/2005/8/layout/vList2"/>
    <dgm:cxn modelId="{E43B3B35-0B2F-9E45-A99E-AB7972C6EC9F}" srcId="{CAB10D92-A621-9740-A15C-0A785FAB3EB7}" destId="{D66675BA-E55E-6340-9E51-BF22EEC675B6}" srcOrd="4" destOrd="0" parTransId="{2242AD88-14F7-1C46-93CC-DE24A69A99C9}" sibTransId="{A3E7ACCB-C5EA-A84C-9545-A2FDA606D0EB}"/>
    <dgm:cxn modelId="{35AB9D38-2551-8F48-ACDB-58DF2EDD657E}" type="presOf" srcId="{0408DD37-8989-594C-BC21-138BDADE9776}" destId="{7AB8976E-8EEC-F04E-804E-E191BD4C1FED}" srcOrd="0" destOrd="0" presId="urn:microsoft.com/office/officeart/2005/8/layout/vList2"/>
    <dgm:cxn modelId="{CF314778-E024-B440-BE31-E51EC0895C00}" type="presOf" srcId="{7223D4B9-F656-A944-B3FD-FC0917698B55}" destId="{625E40A7-2DC3-0948-A243-4F08E7F4BFCD}" srcOrd="0" destOrd="0" presId="urn:microsoft.com/office/officeart/2005/8/layout/vList2"/>
    <dgm:cxn modelId="{BDA08091-BE49-6B4C-B07C-213A7683FED7}" srcId="{CAB10D92-A621-9740-A15C-0A785FAB3EB7}" destId="{0408DD37-8989-594C-BC21-138BDADE9776}" srcOrd="0" destOrd="0" parTransId="{8765CD79-13DE-3449-95A3-B4D9F0757BA9}" sibTransId="{71F4F1C6-D72B-A24B-9FA5-F1E0FF66283D}"/>
    <dgm:cxn modelId="{F3B3629E-7DB3-7742-8233-05F8A456958C}" srcId="{CAB10D92-A621-9740-A15C-0A785FAB3EB7}" destId="{FE7D2BAF-609A-0047-B0DF-B1F96FBCA893}" srcOrd="2" destOrd="0" parTransId="{EB2905B7-9D2E-1B4C-8EA7-5D5DEBCA8FE7}" sibTransId="{598806D5-33C5-8245-8896-37D8284DF1A2}"/>
    <dgm:cxn modelId="{81BF1CA2-4F08-C946-BAB2-A80662CF65FB}" type="presOf" srcId="{D66675BA-E55E-6340-9E51-BF22EEC675B6}" destId="{D30B4DE7-B6D1-4649-A5F4-E9A8B40780CC}" srcOrd="0" destOrd="0" presId="urn:microsoft.com/office/officeart/2005/8/layout/vList2"/>
    <dgm:cxn modelId="{FF3B3DAD-26C4-9446-8083-20FBB091AA5C}" type="presOf" srcId="{CAB10D92-A621-9740-A15C-0A785FAB3EB7}" destId="{94094B7B-11BD-4E40-9DB0-FBE9AC316617}" srcOrd="0" destOrd="0" presId="urn:microsoft.com/office/officeart/2005/8/layout/vList2"/>
    <dgm:cxn modelId="{4FCF2AB2-936C-1E4F-B219-6635812112BD}" srcId="{CAB10D92-A621-9740-A15C-0A785FAB3EB7}" destId="{7223D4B9-F656-A944-B3FD-FC0917698B55}" srcOrd="3" destOrd="0" parTransId="{2A749429-0B02-EB4D-B516-76CC4DB1E071}" sibTransId="{8584486C-CB6F-824F-B908-F3ED0A3EE989}"/>
    <dgm:cxn modelId="{B76F7CED-DD7D-3E4E-A835-6180713EB760}" srcId="{CAB10D92-A621-9740-A15C-0A785FAB3EB7}" destId="{CA3F8331-E9FA-8B42-B7F7-F259A3A31334}" srcOrd="1" destOrd="0" parTransId="{FB990F47-2D76-7847-BB05-8BF079DBCC5A}" sibTransId="{606D4194-0E1A-9D4B-8A84-DFEE3AC7243E}"/>
    <dgm:cxn modelId="{F60C2150-AE96-5641-89B4-52292B2C45F8}" type="presParOf" srcId="{94094B7B-11BD-4E40-9DB0-FBE9AC316617}" destId="{7AB8976E-8EEC-F04E-804E-E191BD4C1FED}" srcOrd="0" destOrd="0" presId="urn:microsoft.com/office/officeart/2005/8/layout/vList2"/>
    <dgm:cxn modelId="{5966DAB3-C54B-9145-A142-F87C76D06BFC}" type="presParOf" srcId="{94094B7B-11BD-4E40-9DB0-FBE9AC316617}" destId="{BF1A3C7D-E4C6-B34C-97CD-99CB66A6FAC6}" srcOrd="1" destOrd="0" presId="urn:microsoft.com/office/officeart/2005/8/layout/vList2"/>
    <dgm:cxn modelId="{06BA33F8-F558-0F4A-B024-524E129D7807}" type="presParOf" srcId="{94094B7B-11BD-4E40-9DB0-FBE9AC316617}" destId="{17FDF9C0-52CC-8A40-84A4-498BF9D88388}" srcOrd="2" destOrd="0" presId="urn:microsoft.com/office/officeart/2005/8/layout/vList2"/>
    <dgm:cxn modelId="{BE24919E-2C2A-4741-8BF9-C4AEBCE5F27C}" type="presParOf" srcId="{94094B7B-11BD-4E40-9DB0-FBE9AC316617}" destId="{345B6F86-38DC-C648-BAE2-D0B652AD3932}" srcOrd="3" destOrd="0" presId="urn:microsoft.com/office/officeart/2005/8/layout/vList2"/>
    <dgm:cxn modelId="{661FCA9E-C301-B14F-8E02-DECE7FCA716B}" type="presParOf" srcId="{94094B7B-11BD-4E40-9DB0-FBE9AC316617}" destId="{0CEF98FC-ABB6-0741-BEE9-42869941BC4F}" srcOrd="4" destOrd="0" presId="urn:microsoft.com/office/officeart/2005/8/layout/vList2"/>
    <dgm:cxn modelId="{A3BAC92A-2F4B-6844-9EB3-66A7264DDBB0}" type="presParOf" srcId="{94094B7B-11BD-4E40-9DB0-FBE9AC316617}" destId="{C5A5DF62-A7F0-5D4A-8F63-8D43C4FF019B}" srcOrd="5" destOrd="0" presId="urn:microsoft.com/office/officeart/2005/8/layout/vList2"/>
    <dgm:cxn modelId="{FBD8C7B5-CFE9-5447-B278-0F8F7460D950}" type="presParOf" srcId="{94094B7B-11BD-4E40-9DB0-FBE9AC316617}" destId="{625E40A7-2DC3-0948-A243-4F08E7F4BFCD}" srcOrd="6" destOrd="0" presId="urn:microsoft.com/office/officeart/2005/8/layout/vList2"/>
    <dgm:cxn modelId="{770D634F-C85A-974F-BD8C-4D6FB90A3214}" type="presParOf" srcId="{94094B7B-11BD-4E40-9DB0-FBE9AC316617}" destId="{626D7FFB-F972-6B49-97CD-487CE1389E75}" srcOrd="7" destOrd="0" presId="urn:microsoft.com/office/officeart/2005/8/layout/vList2"/>
    <dgm:cxn modelId="{C39ABDF2-D7F4-704F-9C51-55EA7C36DAFC}" type="presParOf" srcId="{94094B7B-11BD-4E40-9DB0-FBE9AC316617}" destId="{D30B4DE7-B6D1-4649-A5F4-E9A8B40780CC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0BD75143-9015-C442-BC77-DC9A69D2688C}" type="doc">
      <dgm:prSet loTypeId="urn:microsoft.com/office/officeart/2005/8/layout/StepDownProcess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FE31885-802C-2948-948C-B598E2F5B722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2000" b="0" i="0" u="none" dirty="0"/>
            <a:t>Identify risks </a:t>
          </a:r>
        </a:p>
      </dgm:t>
    </dgm:pt>
    <dgm:pt modelId="{334E315F-95C2-6F41-B61D-0F67D2FF3001}" type="parTrans" cxnId="{4DF57F50-C641-824D-9FAE-A02BE49E2991}">
      <dgm:prSet/>
      <dgm:spPr/>
      <dgm:t>
        <a:bodyPr/>
        <a:lstStyle/>
        <a:p>
          <a:endParaRPr lang="en-US" sz="2000"/>
        </a:p>
      </dgm:t>
    </dgm:pt>
    <dgm:pt modelId="{B3877060-4E2D-7742-9551-A2B55436DE30}" type="sibTrans" cxnId="{4DF57F50-C641-824D-9FAE-A02BE49E2991}">
      <dgm:prSet/>
      <dgm:spPr/>
      <dgm:t>
        <a:bodyPr/>
        <a:lstStyle/>
        <a:p>
          <a:endParaRPr lang="en-US" sz="2000"/>
        </a:p>
      </dgm:t>
    </dgm:pt>
    <dgm:pt modelId="{6DC15DA1-D60F-5343-B24B-47027E754A34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2000" b="0" i="0" u="none" dirty="0"/>
            <a:t>Assess risks</a:t>
          </a:r>
        </a:p>
      </dgm:t>
    </dgm:pt>
    <dgm:pt modelId="{4BA08DD4-74DA-C641-8365-05E37F1B9560}" type="parTrans" cxnId="{740BA213-1019-064B-BEB4-DE72ED5EE2FA}">
      <dgm:prSet/>
      <dgm:spPr/>
      <dgm:t>
        <a:bodyPr/>
        <a:lstStyle/>
        <a:p>
          <a:endParaRPr lang="en-US" sz="2000"/>
        </a:p>
      </dgm:t>
    </dgm:pt>
    <dgm:pt modelId="{523434C5-D56A-F542-BDE3-DDA047898067}" type="sibTrans" cxnId="{740BA213-1019-064B-BEB4-DE72ED5EE2FA}">
      <dgm:prSet/>
      <dgm:spPr/>
      <dgm:t>
        <a:bodyPr/>
        <a:lstStyle/>
        <a:p>
          <a:endParaRPr lang="en-US" sz="2000"/>
        </a:p>
      </dgm:t>
    </dgm:pt>
    <dgm:pt modelId="{170E4C6A-7CBC-7543-B1A8-14DB918F0610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2000" b="0" i="0" u="none" dirty="0"/>
            <a:t>Mitigate risks </a:t>
          </a:r>
        </a:p>
      </dgm:t>
    </dgm:pt>
    <dgm:pt modelId="{08A86E2A-8759-E343-B15C-B8DD91753464}" type="parTrans" cxnId="{6BAD1CE6-92BA-DA42-8780-3394A9BD4E3E}">
      <dgm:prSet/>
      <dgm:spPr/>
      <dgm:t>
        <a:bodyPr/>
        <a:lstStyle/>
        <a:p>
          <a:endParaRPr lang="en-US" sz="2000"/>
        </a:p>
      </dgm:t>
    </dgm:pt>
    <dgm:pt modelId="{885F06DD-53F3-FE49-8961-D19936AE9F16}" type="sibTrans" cxnId="{6BAD1CE6-92BA-DA42-8780-3394A9BD4E3E}">
      <dgm:prSet/>
      <dgm:spPr/>
      <dgm:t>
        <a:bodyPr/>
        <a:lstStyle/>
        <a:p>
          <a:endParaRPr lang="en-US" sz="2000"/>
        </a:p>
      </dgm:t>
    </dgm:pt>
    <dgm:pt modelId="{53452DCB-047F-6A45-8CCD-12997F337E7F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2000" b="0" i="0" u="none" dirty="0"/>
            <a:t>Monitor and control risks</a:t>
          </a:r>
        </a:p>
      </dgm:t>
    </dgm:pt>
    <dgm:pt modelId="{3E0F0719-5637-E144-9E40-B6BF10683DD3}" type="parTrans" cxnId="{59A94427-6F66-514D-9D9E-26EF562D38DF}">
      <dgm:prSet/>
      <dgm:spPr/>
      <dgm:t>
        <a:bodyPr/>
        <a:lstStyle/>
        <a:p>
          <a:endParaRPr lang="en-US" sz="2000"/>
        </a:p>
      </dgm:t>
    </dgm:pt>
    <dgm:pt modelId="{74FC0C08-4D6E-6C47-992B-A04344E822E9}" type="sibTrans" cxnId="{59A94427-6F66-514D-9D9E-26EF562D38DF}">
      <dgm:prSet/>
      <dgm:spPr/>
      <dgm:t>
        <a:bodyPr/>
        <a:lstStyle/>
        <a:p>
          <a:endParaRPr lang="en-US" sz="2000"/>
        </a:p>
      </dgm:t>
    </dgm:pt>
    <dgm:pt modelId="{2E893C3B-16D6-A64A-B114-862212F11181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600" b="0" i="0" u="none" dirty="0"/>
            <a:t>Done during initial planning meeting, product backlog or sprint planning  by brainstorming, interviewing stakeholders, and looking into similar projects</a:t>
          </a:r>
        </a:p>
      </dgm:t>
    </dgm:pt>
    <dgm:pt modelId="{5338992D-D445-5742-8DE6-7BB6EC614386}" type="parTrans" cxnId="{6152A368-2424-5C49-B2C0-0C9DE7E8DADA}">
      <dgm:prSet/>
      <dgm:spPr/>
      <dgm:t>
        <a:bodyPr/>
        <a:lstStyle/>
        <a:p>
          <a:endParaRPr lang="en-US" sz="2000"/>
        </a:p>
      </dgm:t>
    </dgm:pt>
    <dgm:pt modelId="{BAB49E82-B158-9148-BF1C-E50344940270}" type="sibTrans" cxnId="{6152A368-2424-5C49-B2C0-0C9DE7E8DADA}">
      <dgm:prSet/>
      <dgm:spPr/>
      <dgm:t>
        <a:bodyPr/>
        <a:lstStyle/>
        <a:p>
          <a:endParaRPr lang="en-US" sz="2000"/>
        </a:p>
      </dgm:t>
    </dgm:pt>
    <dgm:pt modelId="{D5B47000-425D-6645-9734-FA1C7AE1365F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600" b="0" i="0" u="none" dirty="0"/>
            <a:t>Assess the likelihood and impact of each risk to help prioritize risks, also done during initial planning or sprint planning meetings</a:t>
          </a:r>
        </a:p>
      </dgm:t>
    </dgm:pt>
    <dgm:pt modelId="{BD9F572D-E62A-0341-A8CC-9317B69A6299}" type="parTrans" cxnId="{F756695C-F8FD-EC4A-87A5-BE6B3E25BFEF}">
      <dgm:prSet/>
      <dgm:spPr/>
      <dgm:t>
        <a:bodyPr/>
        <a:lstStyle/>
        <a:p>
          <a:endParaRPr lang="en-US" sz="2000"/>
        </a:p>
      </dgm:t>
    </dgm:pt>
    <dgm:pt modelId="{05658D90-FCBD-164B-BA8B-61F8A6138906}" type="sibTrans" cxnId="{F756695C-F8FD-EC4A-87A5-BE6B3E25BFEF}">
      <dgm:prSet/>
      <dgm:spPr/>
      <dgm:t>
        <a:bodyPr/>
        <a:lstStyle/>
        <a:p>
          <a:endParaRPr lang="en-US" sz="2000"/>
        </a:p>
      </dgm:t>
    </dgm:pt>
    <dgm:pt modelId="{4D8C65EC-04A5-4C48-A5EF-18FD4B7D5DA8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600" b="0" i="0" u="none" dirty="0"/>
            <a:t>Develop a plan to mitigate risks . This may involve avoiding, transferring, reducing impact, or probability of the risk. </a:t>
          </a:r>
        </a:p>
      </dgm:t>
    </dgm:pt>
    <dgm:pt modelId="{342595B5-8544-314F-A884-435EA736F75B}" type="parTrans" cxnId="{50DC60FA-652C-0C47-8636-DEB4024632ED}">
      <dgm:prSet/>
      <dgm:spPr/>
      <dgm:t>
        <a:bodyPr/>
        <a:lstStyle/>
        <a:p>
          <a:endParaRPr lang="en-US" sz="2000"/>
        </a:p>
      </dgm:t>
    </dgm:pt>
    <dgm:pt modelId="{BDF3C1FF-CC31-9F47-9E1D-07DD6D883CFC}" type="sibTrans" cxnId="{50DC60FA-652C-0C47-8636-DEB4024632ED}">
      <dgm:prSet/>
      <dgm:spPr/>
      <dgm:t>
        <a:bodyPr/>
        <a:lstStyle/>
        <a:p>
          <a:endParaRPr lang="en-US" sz="2000"/>
        </a:p>
      </dgm:t>
    </dgm:pt>
    <dgm:pt modelId="{AB72819F-BD38-0A41-BAEF-C2B69D9E85DD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600" b="0" i="0" u="none" dirty="0"/>
            <a:t>Monitor and control your risk by tracking the progress of risk mitigation plans and taking corrective action as needed.</a:t>
          </a:r>
        </a:p>
      </dgm:t>
    </dgm:pt>
    <dgm:pt modelId="{C90779FF-502D-D644-8D1F-D228829CAA6E}" type="parTrans" cxnId="{52AB41F7-B494-A642-9776-2974A2660C92}">
      <dgm:prSet/>
      <dgm:spPr/>
      <dgm:t>
        <a:bodyPr/>
        <a:lstStyle/>
        <a:p>
          <a:endParaRPr lang="en-US" sz="2000"/>
        </a:p>
      </dgm:t>
    </dgm:pt>
    <dgm:pt modelId="{18376FB9-0558-C245-B823-F652C7CD0D26}" type="sibTrans" cxnId="{52AB41F7-B494-A642-9776-2974A2660C92}">
      <dgm:prSet/>
      <dgm:spPr/>
      <dgm:t>
        <a:bodyPr/>
        <a:lstStyle/>
        <a:p>
          <a:endParaRPr lang="en-US" sz="2000"/>
        </a:p>
      </dgm:t>
    </dgm:pt>
    <dgm:pt modelId="{E414122E-BD2C-FA4D-9840-990CA7C86E36}">
      <dgm:prSet custT="1"/>
      <dgm:spPr/>
      <dgm:t>
        <a:bodyPr/>
        <a:lstStyle/>
        <a:p>
          <a:pPr rtl="0">
            <a:buFont typeface="Arial" panose="020B0604020202020204" pitchFamily="34" charset="0"/>
            <a:buChar char="•"/>
          </a:pPr>
          <a:r>
            <a:rPr lang="en-US" sz="1600" b="0" i="0" u="none" dirty="0"/>
            <a:t>Done during initial planning or sprint planning meetings</a:t>
          </a:r>
        </a:p>
      </dgm:t>
    </dgm:pt>
    <dgm:pt modelId="{17E826E5-F813-5C46-AE19-FF7DC3A9D45C}" type="parTrans" cxnId="{C383E39B-4293-754F-8E3D-A12161C3DDD6}">
      <dgm:prSet/>
      <dgm:spPr/>
      <dgm:t>
        <a:bodyPr/>
        <a:lstStyle/>
        <a:p>
          <a:endParaRPr lang="en-US" sz="2000"/>
        </a:p>
      </dgm:t>
    </dgm:pt>
    <dgm:pt modelId="{1EF4A58D-5270-FD4D-B3BD-F9F44AD5059C}" type="sibTrans" cxnId="{C383E39B-4293-754F-8E3D-A12161C3DDD6}">
      <dgm:prSet/>
      <dgm:spPr/>
      <dgm:t>
        <a:bodyPr/>
        <a:lstStyle/>
        <a:p>
          <a:endParaRPr lang="en-US" sz="2000"/>
        </a:p>
      </dgm:t>
    </dgm:pt>
    <dgm:pt modelId="{97745AD5-D408-2D46-9430-EC7DD6EE632A}">
      <dgm:prSet custT="1"/>
      <dgm:spPr/>
      <dgm:t>
        <a:bodyPr/>
        <a:lstStyle/>
        <a:p>
          <a:pPr rtl="0">
            <a:buFont typeface="Arial" panose="020B0604020202020204" pitchFamily="34" charset="0"/>
            <a:buChar char="•"/>
          </a:pPr>
          <a:r>
            <a:rPr lang="en-US" sz="1600" b="0" i="0" u="none" dirty="0"/>
            <a:t>Done during daily standups and sprint retrospectives</a:t>
          </a:r>
        </a:p>
      </dgm:t>
    </dgm:pt>
    <dgm:pt modelId="{5D5753F7-7EE6-E44C-93CC-33C25C1C3E27}" type="parTrans" cxnId="{B0C3A87F-F204-9F4C-97FD-A7CC9DFE105D}">
      <dgm:prSet/>
      <dgm:spPr/>
      <dgm:t>
        <a:bodyPr/>
        <a:lstStyle/>
        <a:p>
          <a:endParaRPr lang="en-US" sz="2000"/>
        </a:p>
      </dgm:t>
    </dgm:pt>
    <dgm:pt modelId="{A4B7B97B-A2A5-0F43-AB03-37A5690528C6}" type="sibTrans" cxnId="{B0C3A87F-F204-9F4C-97FD-A7CC9DFE105D}">
      <dgm:prSet/>
      <dgm:spPr/>
      <dgm:t>
        <a:bodyPr/>
        <a:lstStyle/>
        <a:p>
          <a:endParaRPr lang="en-US" sz="2000"/>
        </a:p>
      </dgm:t>
    </dgm:pt>
    <dgm:pt modelId="{4A98FA53-007B-9943-9DD4-58E22B3FBC6E}" type="pres">
      <dgm:prSet presAssocID="{0BD75143-9015-C442-BC77-DC9A69D2688C}" presName="rootnode" presStyleCnt="0">
        <dgm:presLayoutVars>
          <dgm:chMax/>
          <dgm:chPref/>
          <dgm:dir/>
          <dgm:animLvl val="lvl"/>
        </dgm:presLayoutVars>
      </dgm:prSet>
      <dgm:spPr/>
    </dgm:pt>
    <dgm:pt modelId="{1BE3770B-4F63-904D-9071-6F8614DF6CF3}" type="pres">
      <dgm:prSet presAssocID="{DFE31885-802C-2948-948C-B598E2F5B722}" presName="composite" presStyleCnt="0"/>
      <dgm:spPr/>
    </dgm:pt>
    <dgm:pt modelId="{73D99228-224C-3F4C-B234-29E28BEE19F7}" type="pres">
      <dgm:prSet presAssocID="{DFE31885-802C-2948-948C-B598E2F5B722}" presName="bentUpArrow1" presStyleLbl="alignImgPlace1" presStyleIdx="0" presStyleCnt="3"/>
      <dgm:spPr/>
    </dgm:pt>
    <dgm:pt modelId="{7CC7A955-F67D-A04D-B281-A3986EC4D916}" type="pres">
      <dgm:prSet presAssocID="{DFE31885-802C-2948-948C-B598E2F5B722}" presName="ParentText" presStyleLbl="node1" presStyleIdx="0" presStyleCnt="4" custScaleX="177930">
        <dgm:presLayoutVars>
          <dgm:chMax val="1"/>
          <dgm:chPref val="1"/>
          <dgm:bulletEnabled val="1"/>
        </dgm:presLayoutVars>
      </dgm:prSet>
      <dgm:spPr/>
    </dgm:pt>
    <dgm:pt modelId="{9C04C682-A230-8641-A06D-BB1CA6404DB8}" type="pres">
      <dgm:prSet presAssocID="{DFE31885-802C-2948-948C-B598E2F5B722}" presName="ChildText" presStyleLbl="revTx" presStyleIdx="0" presStyleCnt="4" custScaleX="596101" custLinFactX="105939" custLinFactNeighborX="200000" custLinFactNeighborY="2737">
        <dgm:presLayoutVars>
          <dgm:chMax val="0"/>
          <dgm:chPref val="0"/>
          <dgm:bulletEnabled val="1"/>
        </dgm:presLayoutVars>
      </dgm:prSet>
      <dgm:spPr/>
    </dgm:pt>
    <dgm:pt modelId="{5E550D75-E479-534B-9C06-F2D0DA6BC40E}" type="pres">
      <dgm:prSet presAssocID="{B3877060-4E2D-7742-9551-A2B55436DE30}" presName="sibTrans" presStyleCnt="0"/>
      <dgm:spPr/>
    </dgm:pt>
    <dgm:pt modelId="{F1296062-3D43-F241-BC9B-157917A1BA97}" type="pres">
      <dgm:prSet presAssocID="{6DC15DA1-D60F-5343-B24B-47027E754A34}" presName="composite" presStyleCnt="0"/>
      <dgm:spPr/>
    </dgm:pt>
    <dgm:pt modelId="{13A65AC8-6D77-9943-9529-9566A0F5E253}" type="pres">
      <dgm:prSet presAssocID="{6DC15DA1-D60F-5343-B24B-47027E754A34}" presName="bentUpArrow1" presStyleLbl="alignImgPlace1" presStyleIdx="1" presStyleCnt="3" custLinFactX="-51134" custLinFactNeighborX="-100000" custLinFactNeighborY="64471"/>
      <dgm:spPr/>
    </dgm:pt>
    <dgm:pt modelId="{60877FD7-D2D6-0C4C-A4E3-3E74985AB594}" type="pres">
      <dgm:prSet presAssocID="{6DC15DA1-D60F-5343-B24B-47027E754A34}" presName="ParentText" presStyleLbl="node1" presStyleIdx="1" presStyleCnt="4" custScaleX="177930" custLinFactX="-2174" custLinFactNeighborX="-100000" custLinFactNeighborY="54713">
        <dgm:presLayoutVars>
          <dgm:chMax val="1"/>
          <dgm:chPref val="1"/>
          <dgm:bulletEnabled val="1"/>
        </dgm:presLayoutVars>
      </dgm:prSet>
      <dgm:spPr/>
    </dgm:pt>
    <dgm:pt modelId="{A48CC95D-1186-1142-99A7-5FABE5AA777E}" type="pres">
      <dgm:prSet presAssocID="{6DC15DA1-D60F-5343-B24B-47027E754A34}" presName="ChildText" presStyleLbl="revTx" presStyleIdx="1" presStyleCnt="4" custScaleX="632361" custLinFactX="95063" custLinFactNeighborX="100000" custLinFactNeighborY="57931">
        <dgm:presLayoutVars>
          <dgm:chMax val="0"/>
          <dgm:chPref val="0"/>
          <dgm:bulletEnabled val="1"/>
        </dgm:presLayoutVars>
      </dgm:prSet>
      <dgm:spPr/>
    </dgm:pt>
    <dgm:pt modelId="{9416FD42-B465-E442-9DCC-7620928CD205}" type="pres">
      <dgm:prSet presAssocID="{523434C5-D56A-F542-BDE3-DDA047898067}" presName="sibTrans" presStyleCnt="0"/>
      <dgm:spPr/>
    </dgm:pt>
    <dgm:pt modelId="{43CF2F5E-AB9E-444E-B652-0BD71789BA8B}" type="pres">
      <dgm:prSet presAssocID="{170E4C6A-7CBC-7543-B1A8-14DB918F0610}" presName="composite" presStyleCnt="0"/>
      <dgm:spPr/>
    </dgm:pt>
    <dgm:pt modelId="{62274CA4-7CF4-914D-A2D3-829A5477F28A}" type="pres">
      <dgm:prSet presAssocID="{170E4C6A-7CBC-7543-B1A8-14DB918F0610}" presName="bentUpArrow1" presStyleLbl="alignImgPlace1" presStyleIdx="2" presStyleCnt="3" custLinFactX="-115312" custLinFactY="9402" custLinFactNeighborX="-200000" custLinFactNeighborY="100000"/>
      <dgm:spPr/>
    </dgm:pt>
    <dgm:pt modelId="{6C7B7B55-5814-E441-B807-17305E3F5896}" type="pres">
      <dgm:prSet presAssocID="{170E4C6A-7CBC-7543-B1A8-14DB918F0610}" presName="ParentText" presStyleLbl="node1" presStyleIdx="2" presStyleCnt="4" custScaleX="177930" custLinFactX="-100000" custLinFactNeighborX="-160005" custLinFactNeighborY="95884">
        <dgm:presLayoutVars>
          <dgm:chMax val="1"/>
          <dgm:chPref val="1"/>
          <dgm:bulletEnabled val="1"/>
        </dgm:presLayoutVars>
      </dgm:prSet>
      <dgm:spPr/>
    </dgm:pt>
    <dgm:pt modelId="{5D32501E-E435-794E-A6F7-923BA5C01206}" type="pres">
      <dgm:prSet presAssocID="{170E4C6A-7CBC-7543-B1A8-14DB918F0610}" presName="ChildText" presStyleLbl="revTx" presStyleIdx="2" presStyleCnt="4" custScaleX="723485" custLinFactY="28319" custLinFactNeighborX="43309" custLinFactNeighborY="100000">
        <dgm:presLayoutVars>
          <dgm:chMax val="0"/>
          <dgm:chPref val="0"/>
          <dgm:bulletEnabled val="1"/>
        </dgm:presLayoutVars>
      </dgm:prSet>
      <dgm:spPr/>
    </dgm:pt>
    <dgm:pt modelId="{6BCB8226-1772-B34E-B5A3-C773D42F9529}" type="pres">
      <dgm:prSet presAssocID="{885F06DD-53F3-FE49-8961-D19936AE9F16}" presName="sibTrans" presStyleCnt="0"/>
      <dgm:spPr/>
    </dgm:pt>
    <dgm:pt modelId="{1F178B41-4C0B-3049-B563-9083087DB715}" type="pres">
      <dgm:prSet presAssocID="{53452DCB-047F-6A45-8CCD-12997F337E7F}" presName="composite" presStyleCnt="0"/>
      <dgm:spPr/>
    </dgm:pt>
    <dgm:pt modelId="{6415590E-5EE8-E047-A86F-5740CDDC2BFA}" type="pres">
      <dgm:prSet presAssocID="{53452DCB-047F-6A45-8CCD-12997F337E7F}" presName="ParentText" presStyleLbl="node1" presStyleIdx="3" presStyleCnt="4" custScaleX="177930" custLinFactX="-100000" custLinFactY="31873" custLinFactNeighborX="-151348" custLinFactNeighborY="100000">
        <dgm:presLayoutVars>
          <dgm:chMax val="1"/>
          <dgm:chPref val="1"/>
          <dgm:bulletEnabled val="1"/>
        </dgm:presLayoutVars>
      </dgm:prSet>
      <dgm:spPr/>
    </dgm:pt>
    <dgm:pt modelId="{D36C8CD3-6516-964B-A279-CB6F5CDC0177}" type="pres">
      <dgm:prSet presAssocID="{53452DCB-047F-6A45-8CCD-12997F337E7F}" presName="FinalChildText" presStyleLbl="revTx" presStyleIdx="3" presStyleCnt="4" custScaleX="584301" custLinFactY="60001" custLinFactNeighborX="-26591" custLinFactNeighborY="100000">
        <dgm:presLayoutVars>
          <dgm:chMax val="0"/>
          <dgm:chPref val="0"/>
          <dgm:bulletEnabled val="1"/>
        </dgm:presLayoutVars>
      </dgm:prSet>
      <dgm:spPr/>
    </dgm:pt>
  </dgm:ptLst>
  <dgm:cxnLst>
    <dgm:cxn modelId="{4D36BA09-E8C9-8144-AC0E-634586A8D9CE}" type="presOf" srcId="{DFE31885-802C-2948-948C-B598E2F5B722}" destId="{7CC7A955-F67D-A04D-B281-A3986EC4D916}" srcOrd="0" destOrd="0" presId="urn:microsoft.com/office/officeart/2005/8/layout/StepDownProcess"/>
    <dgm:cxn modelId="{56D8C00C-FC5C-8841-B6FE-197AA1E81D09}" type="presOf" srcId="{AB72819F-BD38-0A41-BAEF-C2B69D9E85DD}" destId="{D36C8CD3-6516-964B-A279-CB6F5CDC0177}" srcOrd="0" destOrd="0" presId="urn:microsoft.com/office/officeart/2005/8/layout/StepDownProcess"/>
    <dgm:cxn modelId="{740BA213-1019-064B-BEB4-DE72ED5EE2FA}" srcId="{0BD75143-9015-C442-BC77-DC9A69D2688C}" destId="{6DC15DA1-D60F-5343-B24B-47027E754A34}" srcOrd="1" destOrd="0" parTransId="{4BA08DD4-74DA-C641-8365-05E37F1B9560}" sibTransId="{523434C5-D56A-F542-BDE3-DDA047898067}"/>
    <dgm:cxn modelId="{59A94427-6F66-514D-9D9E-26EF562D38DF}" srcId="{0BD75143-9015-C442-BC77-DC9A69D2688C}" destId="{53452DCB-047F-6A45-8CCD-12997F337E7F}" srcOrd="3" destOrd="0" parTransId="{3E0F0719-5637-E144-9E40-B6BF10683DD3}" sibTransId="{74FC0C08-4D6E-6C47-992B-A04344E822E9}"/>
    <dgm:cxn modelId="{C008B549-BE70-D14B-B8F3-BD63D806FB6C}" type="presOf" srcId="{E414122E-BD2C-FA4D-9840-990CA7C86E36}" destId="{5D32501E-E435-794E-A6F7-923BA5C01206}" srcOrd="0" destOrd="1" presId="urn:microsoft.com/office/officeart/2005/8/layout/StepDownProcess"/>
    <dgm:cxn modelId="{4DF57F50-C641-824D-9FAE-A02BE49E2991}" srcId="{0BD75143-9015-C442-BC77-DC9A69D2688C}" destId="{DFE31885-802C-2948-948C-B598E2F5B722}" srcOrd="0" destOrd="0" parTransId="{334E315F-95C2-6F41-B61D-0F67D2FF3001}" sibTransId="{B3877060-4E2D-7742-9551-A2B55436DE30}"/>
    <dgm:cxn modelId="{EA3AD355-4E1C-644A-B010-BBC8AFC383DF}" type="presOf" srcId="{0BD75143-9015-C442-BC77-DC9A69D2688C}" destId="{4A98FA53-007B-9943-9DD4-58E22B3FBC6E}" srcOrd="0" destOrd="0" presId="urn:microsoft.com/office/officeart/2005/8/layout/StepDownProcess"/>
    <dgm:cxn modelId="{F756695C-F8FD-EC4A-87A5-BE6B3E25BFEF}" srcId="{6DC15DA1-D60F-5343-B24B-47027E754A34}" destId="{D5B47000-425D-6645-9734-FA1C7AE1365F}" srcOrd="0" destOrd="0" parTransId="{BD9F572D-E62A-0341-A8CC-9317B69A6299}" sibTransId="{05658D90-FCBD-164B-BA8B-61F8A6138906}"/>
    <dgm:cxn modelId="{6152A368-2424-5C49-B2C0-0C9DE7E8DADA}" srcId="{DFE31885-802C-2948-948C-B598E2F5B722}" destId="{2E893C3B-16D6-A64A-B114-862212F11181}" srcOrd="0" destOrd="0" parTransId="{5338992D-D445-5742-8DE6-7BB6EC614386}" sibTransId="{BAB49E82-B158-9148-BF1C-E50344940270}"/>
    <dgm:cxn modelId="{F11ED674-B903-8644-8863-8ADE4244BB06}" type="presOf" srcId="{4D8C65EC-04A5-4C48-A5EF-18FD4B7D5DA8}" destId="{5D32501E-E435-794E-A6F7-923BA5C01206}" srcOrd="0" destOrd="0" presId="urn:microsoft.com/office/officeart/2005/8/layout/StepDownProcess"/>
    <dgm:cxn modelId="{B0C3A87F-F204-9F4C-97FD-A7CC9DFE105D}" srcId="{53452DCB-047F-6A45-8CCD-12997F337E7F}" destId="{97745AD5-D408-2D46-9430-EC7DD6EE632A}" srcOrd="1" destOrd="0" parTransId="{5D5753F7-7EE6-E44C-93CC-33C25C1C3E27}" sibTransId="{A4B7B97B-A2A5-0F43-AB03-37A5690528C6}"/>
    <dgm:cxn modelId="{CDCC0D8B-3386-904B-A46C-C8C8061DB6ED}" type="presOf" srcId="{6DC15DA1-D60F-5343-B24B-47027E754A34}" destId="{60877FD7-D2D6-0C4C-A4E3-3E74985AB594}" srcOrd="0" destOrd="0" presId="urn:microsoft.com/office/officeart/2005/8/layout/StepDownProcess"/>
    <dgm:cxn modelId="{C383E39B-4293-754F-8E3D-A12161C3DDD6}" srcId="{170E4C6A-7CBC-7543-B1A8-14DB918F0610}" destId="{E414122E-BD2C-FA4D-9840-990CA7C86E36}" srcOrd="1" destOrd="0" parTransId="{17E826E5-F813-5C46-AE19-FF7DC3A9D45C}" sibTransId="{1EF4A58D-5270-FD4D-B3BD-F9F44AD5059C}"/>
    <dgm:cxn modelId="{00300FB9-6E7C-8B41-86B7-ECB245C46761}" type="presOf" srcId="{97745AD5-D408-2D46-9430-EC7DD6EE632A}" destId="{D36C8CD3-6516-964B-A279-CB6F5CDC0177}" srcOrd="0" destOrd="1" presId="urn:microsoft.com/office/officeart/2005/8/layout/StepDownProcess"/>
    <dgm:cxn modelId="{63E4ADBB-A0B7-5C48-B24F-3819549747C8}" type="presOf" srcId="{D5B47000-425D-6645-9734-FA1C7AE1365F}" destId="{A48CC95D-1186-1142-99A7-5FABE5AA777E}" srcOrd="0" destOrd="0" presId="urn:microsoft.com/office/officeart/2005/8/layout/StepDownProcess"/>
    <dgm:cxn modelId="{7C97E7BD-7821-EB43-B93C-C6BA3F11CC91}" type="presOf" srcId="{170E4C6A-7CBC-7543-B1A8-14DB918F0610}" destId="{6C7B7B55-5814-E441-B807-17305E3F5896}" srcOrd="0" destOrd="0" presId="urn:microsoft.com/office/officeart/2005/8/layout/StepDownProcess"/>
    <dgm:cxn modelId="{F83DC5D4-A504-EF45-82AA-2497746C310A}" type="presOf" srcId="{2E893C3B-16D6-A64A-B114-862212F11181}" destId="{9C04C682-A230-8641-A06D-BB1CA6404DB8}" srcOrd="0" destOrd="0" presId="urn:microsoft.com/office/officeart/2005/8/layout/StepDownProcess"/>
    <dgm:cxn modelId="{6BAD1CE6-92BA-DA42-8780-3394A9BD4E3E}" srcId="{0BD75143-9015-C442-BC77-DC9A69D2688C}" destId="{170E4C6A-7CBC-7543-B1A8-14DB918F0610}" srcOrd="2" destOrd="0" parTransId="{08A86E2A-8759-E343-B15C-B8DD91753464}" sibTransId="{885F06DD-53F3-FE49-8961-D19936AE9F16}"/>
    <dgm:cxn modelId="{9D965AEC-48E7-B448-B6FF-315BF6628710}" type="presOf" srcId="{53452DCB-047F-6A45-8CCD-12997F337E7F}" destId="{6415590E-5EE8-E047-A86F-5740CDDC2BFA}" srcOrd="0" destOrd="0" presId="urn:microsoft.com/office/officeart/2005/8/layout/StepDownProcess"/>
    <dgm:cxn modelId="{52AB41F7-B494-A642-9776-2974A2660C92}" srcId="{53452DCB-047F-6A45-8CCD-12997F337E7F}" destId="{AB72819F-BD38-0A41-BAEF-C2B69D9E85DD}" srcOrd="0" destOrd="0" parTransId="{C90779FF-502D-D644-8D1F-D228829CAA6E}" sibTransId="{18376FB9-0558-C245-B823-F652C7CD0D26}"/>
    <dgm:cxn modelId="{50DC60FA-652C-0C47-8636-DEB4024632ED}" srcId="{170E4C6A-7CBC-7543-B1A8-14DB918F0610}" destId="{4D8C65EC-04A5-4C48-A5EF-18FD4B7D5DA8}" srcOrd="0" destOrd="0" parTransId="{342595B5-8544-314F-A884-435EA736F75B}" sibTransId="{BDF3C1FF-CC31-9F47-9E1D-07DD6D883CFC}"/>
    <dgm:cxn modelId="{3CC85450-043C-A343-B473-24BC918620B5}" type="presParOf" srcId="{4A98FA53-007B-9943-9DD4-58E22B3FBC6E}" destId="{1BE3770B-4F63-904D-9071-6F8614DF6CF3}" srcOrd="0" destOrd="0" presId="urn:microsoft.com/office/officeart/2005/8/layout/StepDownProcess"/>
    <dgm:cxn modelId="{69F8D476-59B9-8E4B-AD16-C23639E2EA65}" type="presParOf" srcId="{1BE3770B-4F63-904D-9071-6F8614DF6CF3}" destId="{73D99228-224C-3F4C-B234-29E28BEE19F7}" srcOrd="0" destOrd="0" presId="urn:microsoft.com/office/officeart/2005/8/layout/StepDownProcess"/>
    <dgm:cxn modelId="{E68B73A1-450C-2E44-970A-FB195DB08E10}" type="presParOf" srcId="{1BE3770B-4F63-904D-9071-6F8614DF6CF3}" destId="{7CC7A955-F67D-A04D-B281-A3986EC4D916}" srcOrd="1" destOrd="0" presId="urn:microsoft.com/office/officeart/2005/8/layout/StepDownProcess"/>
    <dgm:cxn modelId="{E1EAAECE-1ABB-7842-AA10-372EEBE2A181}" type="presParOf" srcId="{1BE3770B-4F63-904D-9071-6F8614DF6CF3}" destId="{9C04C682-A230-8641-A06D-BB1CA6404DB8}" srcOrd="2" destOrd="0" presId="urn:microsoft.com/office/officeart/2005/8/layout/StepDownProcess"/>
    <dgm:cxn modelId="{537E69E3-A485-B541-9964-B1B337509E6D}" type="presParOf" srcId="{4A98FA53-007B-9943-9DD4-58E22B3FBC6E}" destId="{5E550D75-E479-534B-9C06-F2D0DA6BC40E}" srcOrd="1" destOrd="0" presId="urn:microsoft.com/office/officeart/2005/8/layout/StepDownProcess"/>
    <dgm:cxn modelId="{CF7BA587-FAF5-FB48-8C1E-37502CB76835}" type="presParOf" srcId="{4A98FA53-007B-9943-9DD4-58E22B3FBC6E}" destId="{F1296062-3D43-F241-BC9B-157917A1BA97}" srcOrd="2" destOrd="0" presId="urn:microsoft.com/office/officeart/2005/8/layout/StepDownProcess"/>
    <dgm:cxn modelId="{0A3D3471-60FF-9448-8E2D-B14216F5484B}" type="presParOf" srcId="{F1296062-3D43-F241-BC9B-157917A1BA97}" destId="{13A65AC8-6D77-9943-9529-9566A0F5E253}" srcOrd="0" destOrd="0" presId="urn:microsoft.com/office/officeart/2005/8/layout/StepDownProcess"/>
    <dgm:cxn modelId="{7663E4E2-9B36-CE4D-971F-CE538C82575D}" type="presParOf" srcId="{F1296062-3D43-F241-BC9B-157917A1BA97}" destId="{60877FD7-D2D6-0C4C-A4E3-3E74985AB594}" srcOrd="1" destOrd="0" presId="urn:microsoft.com/office/officeart/2005/8/layout/StepDownProcess"/>
    <dgm:cxn modelId="{1C1BD0B0-F802-EF44-AED9-C8CEB85D5490}" type="presParOf" srcId="{F1296062-3D43-F241-BC9B-157917A1BA97}" destId="{A48CC95D-1186-1142-99A7-5FABE5AA777E}" srcOrd="2" destOrd="0" presId="urn:microsoft.com/office/officeart/2005/8/layout/StepDownProcess"/>
    <dgm:cxn modelId="{C5C6468E-F9F4-A64B-A9F0-405EA01B0107}" type="presParOf" srcId="{4A98FA53-007B-9943-9DD4-58E22B3FBC6E}" destId="{9416FD42-B465-E442-9DCC-7620928CD205}" srcOrd="3" destOrd="0" presId="urn:microsoft.com/office/officeart/2005/8/layout/StepDownProcess"/>
    <dgm:cxn modelId="{91ED2888-2404-FF48-AF8A-81125BF2C313}" type="presParOf" srcId="{4A98FA53-007B-9943-9DD4-58E22B3FBC6E}" destId="{43CF2F5E-AB9E-444E-B652-0BD71789BA8B}" srcOrd="4" destOrd="0" presId="urn:microsoft.com/office/officeart/2005/8/layout/StepDownProcess"/>
    <dgm:cxn modelId="{EF6878CC-9247-B74A-A1B7-97D6F2B2F2A1}" type="presParOf" srcId="{43CF2F5E-AB9E-444E-B652-0BD71789BA8B}" destId="{62274CA4-7CF4-914D-A2D3-829A5477F28A}" srcOrd="0" destOrd="0" presId="urn:microsoft.com/office/officeart/2005/8/layout/StepDownProcess"/>
    <dgm:cxn modelId="{523A29E9-9283-8A49-B726-993736B60436}" type="presParOf" srcId="{43CF2F5E-AB9E-444E-B652-0BD71789BA8B}" destId="{6C7B7B55-5814-E441-B807-17305E3F5896}" srcOrd="1" destOrd="0" presId="urn:microsoft.com/office/officeart/2005/8/layout/StepDownProcess"/>
    <dgm:cxn modelId="{E01770CF-932B-F64D-A9C6-C0459F447008}" type="presParOf" srcId="{43CF2F5E-AB9E-444E-B652-0BD71789BA8B}" destId="{5D32501E-E435-794E-A6F7-923BA5C01206}" srcOrd="2" destOrd="0" presId="urn:microsoft.com/office/officeart/2005/8/layout/StepDownProcess"/>
    <dgm:cxn modelId="{56ECA231-5FAD-0648-AFB7-7343875D7B00}" type="presParOf" srcId="{4A98FA53-007B-9943-9DD4-58E22B3FBC6E}" destId="{6BCB8226-1772-B34E-B5A3-C773D42F9529}" srcOrd="5" destOrd="0" presId="urn:microsoft.com/office/officeart/2005/8/layout/StepDownProcess"/>
    <dgm:cxn modelId="{DABBECF7-A479-744A-93D1-6C66B438E5A3}" type="presParOf" srcId="{4A98FA53-007B-9943-9DD4-58E22B3FBC6E}" destId="{1F178B41-4C0B-3049-B563-9083087DB715}" srcOrd="6" destOrd="0" presId="urn:microsoft.com/office/officeart/2005/8/layout/StepDownProcess"/>
    <dgm:cxn modelId="{51790D68-A29F-B741-8E31-8EB2CC206926}" type="presParOf" srcId="{1F178B41-4C0B-3049-B563-9083087DB715}" destId="{6415590E-5EE8-E047-A86F-5740CDDC2BFA}" srcOrd="0" destOrd="0" presId="urn:microsoft.com/office/officeart/2005/8/layout/StepDownProcess"/>
    <dgm:cxn modelId="{CCA4B85A-61B3-084A-A32E-848A3F9CF656}" type="presParOf" srcId="{1F178B41-4C0B-3049-B563-9083087DB715}" destId="{D36C8CD3-6516-964B-A279-CB6F5CDC0177}" srcOrd="1" destOrd="0" presId="urn:microsoft.com/office/officeart/2005/8/layout/StepDown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18445045-C93E-40AA-9267-8E7D84301E11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DE0C55B-5290-49D2-93F5-5F8150CC4976}">
      <dgm:prSet/>
      <dgm:spPr/>
      <dgm:t>
        <a:bodyPr/>
        <a:lstStyle/>
        <a:p>
          <a:r>
            <a:rPr lang="en-US" dirty="0"/>
            <a:t>KPIs allows us to forecast, analyze, take decisions and corrective actions</a:t>
          </a:r>
        </a:p>
      </dgm:t>
    </dgm:pt>
    <dgm:pt modelId="{3A034F18-20BE-4C1F-8583-57FEAE2EED74}" type="parTrans" cxnId="{A616FEE3-3FA0-47BA-A628-BBB303F98F1D}">
      <dgm:prSet/>
      <dgm:spPr/>
      <dgm:t>
        <a:bodyPr/>
        <a:lstStyle/>
        <a:p>
          <a:endParaRPr lang="en-US"/>
        </a:p>
      </dgm:t>
    </dgm:pt>
    <dgm:pt modelId="{C854B4F4-2952-493E-89ED-843902F523F5}" type="sibTrans" cxnId="{A616FEE3-3FA0-47BA-A628-BBB303F98F1D}">
      <dgm:prSet/>
      <dgm:spPr/>
      <dgm:t>
        <a:bodyPr/>
        <a:lstStyle/>
        <a:p>
          <a:endParaRPr lang="en-US"/>
        </a:p>
      </dgm:t>
    </dgm:pt>
    <dgm:pt modelId="{031C0E2B-8F7A-F840-A04F-3AE4F929B149}">
      <dgm:prSet/>
      <dgm:spPr/>
      <dgm:t>
        <a:bodyPr/>
        <a:lstStyle/>
        <a:p>
          <a:r>
            <a:rPr lang="en-US" dirty="0"/>
            <a:t>There are many KPIs around efficiency, customer value, and quality</a:t>
          </a:r>
        </a:p>
      </dgm:t>
    </dgm:pt>
    <dgm:pt modelId="{D4F4EF82-6002-CD41-BCD6-DA4155926F89}" type="parTrans" cxnId="{BA7B2B6E-260E-934A-9D54-356758971520}">
      <dgm:prSet/>
      <dgm:spPr/>
      <dgm:t>
        <a:bodyPr/>
        <a:lstStyle/>
        <a:p>
          <a:endParaRPr lang="en-US"/>
        </a:p>
      </dgm:t>
    </dgm:pt>
    <dgm:pt modelId="{E2BFE7F0-DA8C-4C46-B697-1D1DC2BAD143}" type="sibTrans" cxnId="{BA7B2B6E-260E-934A-9D54-356758971520}">
      <dgm:prSet/>
      <dgm:spPr/>
      <dgm:t>
        <a:bodyPr/>
        <a:lstStyle/>
        <a:p>
          <a:endParaRPr lang="en-US"/>
        </a:p>
      </dgm:t>
    </dgm:pt>
    <dgm:pt modelId="{2838886C-B179-FE4B-AAAB-C9A847409B36}">
      <dgm:prSet/>
      <dgm:spPr/>
      <dgm:t>
        <a:bodyPr/>
        <a:lstStyle/>
        <a:p>
          <a:r>
            <a:rPr lang="en-US" dirty="0"/>
            <a:t>Applying Agile principles reduces project risks. We develop Risk Adjusted Backlog that prioritizes high value and high risk features.</a:t>
          </a:r>
        </a:p>
      </dgm:t>
    </dgm:pt>
    <dgm:pt modelId="{5C0565B8-6DA5-0F4E-B4B3-7B0BBF48590E}" type="parTrans" cxnId="{D4070566-D528-604F-9574-E36057DE9E4F}">
      <dgm:prSet/>
      <dgm:spPr/>
      <dgm:t>
        <a:bodyPr/>
        <a:lstStyle/>
        <a:p>
          <a:endParaRPr lang="en-US"/>
        </a:p>
      </dgm:t>
    </dgm:pt>
    <dgm:pt modelId="{DF1F3297-5FCC-E340-A70E-D844158A5A3E}" type="sibTrans" cxnId="{D4070566-D528-604F-9574-E36057DE9E4F}">
      <dgm:prSet/>
      <dgm:spPr/>
      <dgm:t>
        <a:bodyPr/>
        <a:lstStyle/>
        <a:p>
          <a:endParaRPr lang="en-US"/>
        </a:p>
      </dgm:t>
    </dgm:pt>
    <dgm:pt modelId="{69110B98-30A6-7048-B3A3-BAB5B834E5B5}">
      <dgm:prSet/>
      <dgm:spPr/>
      <dgm:t>
        <a:bodyPr/>
        <a:lstStyle/>
        <a:p>
          <a:r>
            <a:rPr lang="en-US" dirty="0"/>
            <a:t>Risk management is inherent in Agile processes and the team is responsible for identifying, prioritizing and mitigating risks.</a:t>
          </a:r>
        </a:p>
      </dgm:t>
    </dgm:pt>
    <dgm:pt modelId="{CF9D06F7-D6C4-0740-B77F-702719A608DD}" type="parTrans" cxnId="{E033D5B3-BC94-E64B-A8D5-B2D91F785560}">
      <dgm:prSet/>
      <dgm:spPr/>
      <dgm:t>
        <a:bodyPr/>
        <a:lstStyle/>
        <a:p>
          <a:endParaRPr lang="en-US"/>
        </a:p>
      </dgm:t>
    </dgm:pt>
    <dgm:pt modelId="{C722F9BE-1DD5-C043-B01E-EF3FABFA7504}" type="sibTrans" cxnId="{E033D5B3-BC94-E64B-A8D5-B2D91F785560}">
      <dgm:prSet/>
      <dgm:spPr/>
      <dgm:t>
        <a:bodyPr/>
        <a:lstStyle/>
        <a:p>
          <a:endParaRPr lang="en-US"/>
        </a:p>
      </dgm:t>
    </dgm:pt>
    <dgm:pt modelId="{C1821DB6-5F8F-4F30-BB4C-4C0ED2A510D5}">
      <dgm:prSet/>
      <dgm:spPr/>
      <dgm:t>
        <a:bodyPr/>
        <a:lstStyle/>
        <a:p>
          <a:r>
            <a:rPr lang="en-US" dirty="0"/>
            <a:t>Monitoring and controlling is done throughout agile projects using existing events and artifacts</a:t>
          </a:r>
        </a:p>
      </dgm:t>
    </dgm:pt>
    <dgm:pt modelId="{CA6AEB8C-F6C9-435B-8F54-1F7D6A126B46}" type="sibTrans" cxnId="{B23ACBFD-B115-4607-9CBF-3CCF1B087FE9}">
      <dgm:prSet/>
      <dgm:spPr/>
      <dgm:t>
        <a:bodyPr/>
        <a:lstStyle/>
        <a:p>
          <a:endParaRPr lang="en-US"/>
        </a:p>
      </dgm:t>
    </dgm:pt>
    <dgm:pt modelId="{C37854DB-F1F9-4E25-913D-8FE26295E982}" type="parTrans" cxnId="{B23ACBFD-B115-4607-9CBF-3CCF1B087FE9}">
      <dgm:prSet/>
      <dgm:spPr/>
      <dgm:t>
        <a:bodyPr/>
        <a:lstStyle/>
        <a:p>
          <a:endParaRPr lang="en-US"/>
        </a:p>
      </dgm:t>
    </dgm:pt>
    <dgm:pt modelId="{182BE412-3727-A041-935E-A4B097EA3D8D}" type="pres">
      <dgm:prSet presAssocID="{18445045-C93E-40AA-9267-8E7D84301E11}" presName="linear" presStyleCnt="0">
        <dgm:presLayoutVars>
          <dgm:animLvl val="lvl"/>
          <dgm:resizeHandles val="exact"/>
        </dgm:presLayoutVars>
      </dgm:prSet>
      <dgm:spPr/>
    </dgm:pt>
    <dgm:pt modelId="{BAF795EF-8323-8746-99FC-113E729B6C76}" type="pres">
      <dgm:prSet presAssocID="{C1821DB6-5F8F-4F30-BB4C-4C0ED2A510D5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3A209CF0-F226-8C4D-ACA0-B2C65F88C865}" type="pres">
      <dgm:prSet presAssocID="{CA6AEB8C-F6C9-435B-8F54-1F7D6A126B46}" presName="spacer" presStyleCnt="0"/>
      <dgm:spPr/>
    </dgm:pt>
    <dgm:pt modelId="{4DB5426A-2B9E-234E-B169-7E0AEBEEDD02}" type="pres">
      <dgm:prSet presAssocID="{2DE0C55B-5290-49D2-93F5-5F8150CC4976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541E8695-9286-3844-AE44-3DA906D2C506}" type="pres">
      <dgm:prSet presAssocID="{C854B4F4-2952-493E-89ED-843902F523F5}" presName="spacer" presStyleCnt="0"/>
      <dgm:spPr/>
    </dgm:pt>
    <dgm:pt modelId="{EBA3D880-7A5D-4D4E-BBD1-BC754876A36E}" type="pres">
      <dgm:prSet presAssocID="{031C0E2B-8F7A-F840-A04F-3AE4F929B149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384666DD-2EC0-5544-A5D4-E08ACAF14ECE}" type="pres">
      <dgm:prSet presAssocID="{E2BFE7F0-DA8C-4C46-B697-1D1DC2BAD143}" presName="spacer" presStyleCnt="0"/>
      <dgm:spPr/>
    </dgm:pt>
    <dgm:pt modelId="{659856DB-0B2F-4541-BDC5-4BF9A02BFA45}" type="pres">
      <dgm:prSet presAssocID="{2838886C-B179-FE4B-AAAB-C9A847409B36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EE7D7977-AB1A-5341-BA3B-10943738FF12}" type="pres">
      <dgm:prSet presAssocID="{DF1F3297-5FCC-E340-A70E-D844158A5A3E}" presName="spacer" presStyleCnt="0"/>
      <dgm:spPr/>
    </dgm:pt>
    <dgm:pt modelId="{183D9119-E953-894B-A6DB-3FAC264FA961}" type="pres">
      <dgm:prSet presAssocID="{69110B98-30A6-7048-B3A3-BAB5B834E5B5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041CF10D-17D8-224A-ACFF-21DE82E828F3}" type="presOf" srcId="{18445045-C93E-40AA-9267-8E7D84301E11}" destId="{182BE412-3727-A041-935E-A4B097EA3D8D}" srcOrd="0" destOrd="0" presId="urn:microsoft.com/office/officeart/2005/8/layout/vList2"/>
    <dgm:cxn modelId="{778EE815-5E88-9447-9D03-4D2C311A69D6}" type="presOf" srcId="{2838886C-B179-FE4B-AAAB-C9A847409B36}" destId="{659856DB-0B2F-4541-BDC5-4BF9A02BFA45}" srcOrd="0" destOrd="0" presId="urn:microsoft.com/office/officeart/2005/8/layout/vList2"/>
    <dgm:cxn modelId="{9423D84A-0D47-854E-A787-C61947904646}" type="presOf" srcId="{C1821DB6-5F8F-4F30-BB4C-4C0ED2A510D5}" destId="{BAF795EF-8323-8746-99FC-113E729B6C76}" srcOrd="0" destOrd="0" presId="urn:microsoft.com/office/officeart/2005/8/layout/vList2"/>
    <dgm:cxn modelId="{D4070566-D528-604F-9574-E36057DE9E4F}" srcId="{18445045-C93E-40AA-9267-8E7D84301E11}" destId="{2838886C-B179-FE4B-AAAB-C9A847409B36}" srcOrd="3" destOrd="0" parTransId="{5C0565B8-6DA5-0F4E-B4B3-7B0BBF48590E}" sibTransId="{DF1F3297-5FCC-E340-A70E-D844158A5A3E}"/>
    <dgm:cxn modelId="{BA7B2B6E-260E-934A-9D54-356758971520}" srcId="{18445045-C93E-40AA-9267-8E7D84301E11}" destId="{031C0E2B-8F7A-F840-A04F-3AE4F929B149}" srcOrd="2" destOrd="0" parTransId="{D4F4EF82-6002-CD41-BCD6-DA4155926F89}" sibTransId="{E2BFE7F0-DA8C-4C46-B697-1D1DC2BAD143}"/>
    <dgm:cxn modelId="{29EAB471-B1C5-9A48-B754-95DAEC96F9AA}" type="presOf" srcId="{69110B98-30A6-7048-B3A3-BAB5B834E5B5}" destId="{183D9119-E953-894B-A6DB-3FAC264FA961}" srcOrd="0" destOrd="0" presId="urn:microsoft.com/office/officeart/2005/8/layout/vList2"/>
    <dgm:cxn modelId="{AC30369E-B3F7-6C41-9253-AE2C67080C1E}" type="presOf" srcId="{031C0E2B-8F7A-F840-A04F-3AE4F929B149}" destId="{EBA3D880-7A5D-4D4E-BBD1-BC754876A36E}" srcOrd="0" destOrd="0" presId="urn:microsoft.com/office/officeart/2005/8/layout/vList2"/>
    <dgm:cxn modelId="{E033D5B3-BC94-E64B-A8D5-B2D91F785560}" srcId="{18445045-C93E-40AA-9267-8E7D84301E11}" destId="{69110B98-30A6-7048-B3A3-BAB5B834E5B5}" srcOrd="4" destOrd="0" parTransId="{CF9D06F7-D6C4-0740-B77F-702719A608DD}" sibTransId="{C722F9BE-1DD5-C043-B01E-EF3FABFA7504}"/>
    <dgm:cxn modelId="{0570C7CE-F104-5E44-ABE1-D91B7EFF1E77}" type="presOf" srcId="{2DE0C55B-5290-49D2-93F5-5F8150CC4976}" destId="{4DB5426A-2B9E-234E-B169-7E0AEBEEDD02}" srcOrd="0" destOrd="0" presId="urn:microsoft.com/office/officeart/2005/8/layout/vList2"/>
    <dgm:cxn modelId="{A616FEE3-3FA0-47BA-A628-BBB303F98F1D}" srcId="{18445045-C93E-40AA-9267-8E7D84301E11}" destId="{2DE0C55B-5290-49D2-93F5-5F8150CC4976}" srcOrd="1" destOrd="0" parTransId="{3A034F18-20BE-4C1F-8583-57FEAE2EED74}" sibTransId="{C854B4F4-2952-493E-89ED-843902F523F5}"/>
    <dgm:cxn modelId="{B23ACBFD-B115-4607-9CBF-3CCF1B087FE9}" srcId="{18445045-C93E-40AA-9267-8E7D84301E11}" destId="{C1821DB6-5F8F-4F30-BB4C-4C0ED2A510D5}" srcOrd="0" destOrd="0" parTransId="{C37854DB-F1F9-4E25-913D-8FE26295E982}" sibTransId="{CA6AEB8C-F6C9-435B-8F54-1F7D6A126B46}"/>
    <dgm:cxn modelId="{666A9945-F1EE-724A-8DFD-C54346662A14}" type="presParOf" srcId="{182BE412-3727-A041-935E-A4B097EA3D8D}" destId="{BAF795EF-8323-8746-99FC-113E729B6C76}" srcOrd="0" destOrd="0" presId="urn:microsoft.com/office/officeart/2005/8/layout/vList2"/>
    <dgm:cxn modelId="{F54F6E2B-DCA6-B54C-814B-D66655DA915D}" type="presParOf" srcId="{182BE412-3727-A041-935E-A4B097EA3D8D}" destId="{3A209CF0-F226-8C4D-ACA0-B2C65F88C865}" srcOrd="1" destOrd="0" presId="urn:microsoft.com/office/officeart/2005/8/layout/vList2"/>
    <dgm:cxn modelId="{1D0985FC-8D34-5F45-B7C9-EAFBF1D951E9}" type="presParOf" srcId="{182BE412-3727-A041-935E-A4B097EA3D8D}" destId="{4DB5426A-2B9E-234E-B169-7E0AEBEEDD02}" srcOrd="2" destOrd="0" presId="urn:microsoft.com/office/officeart/2005/8/layout/vList2"/>
    <dgm:cxn modelId="{B09A7659-D57E-424C-8FB2-AE6AEEA54019}" type="presParOf" srcId="{182BE412-3727-A041-935E-A4B097EA3D8D}" destId="{541E8695-9286-3844-AE44-3DA906D2C506}" srcOrd="3" destOrd="0" presId="urn:microsoft.com/office/officeart/2005/8/layout/vList2"/>
    <dgm:cxn modelId="{783AE1B3-2850-6941-AECA-1C72BACC7735}" type="presParOf" srcId="{182BE412-3727-A041-935E-A4B097EA3D8D}" destId="{EBA3D880-7A5D-4D4E-BBD1-BC754876A36E}" srcOrd="4" destOrd="0" presId="urn:microsoft.com/office/officeart/2005/8/layout/vList2"/>
    <dgm:cxn modelId="{77C8AC3B-D37A-2C4C-8D74-8C65FA0C3CD6}" type="presParOf" srcId="{182BE412-3727-A041-935E-A4B097EA3D8D}" destId="{384666DD-2EC0-5544-A5D4-E08ACAF14ECE}" srcOrd="5" destOrd="0" presId="urn:microsoft.com/office/officeart/2005/8/layout/vList2"/>
    <dgm:cxn modelId="{2BAB61DD-0E62-9F49-B01D-1821BAB73C8E}" type="presParOf" srcId="{182BE412-3727-A041-935E-A4B097EA3D8D}" destId="{659856DB-0B2F-4541-BDC5-4BF9A02BFA45}" srcOrd="6" destOrd="0" presId="urn:microsoft.com/office/officeart/2005/8/layout/vList2"/>
    <dgm:cxn modelId="{EA4957A2-1874-7245-92BF-5064091C551C}" type="presParOf" srcId="{182BE412-3727-A041-935E-A4B097EA3D8D}" destId="{EE7D7977-AB1A-5341-BA3B-10943738FF12}" srcOrd="7" destOrd="0" presId="urn:microsoft.com/office/officeart/2005/8/layout/vList2"/>
    <dgm:cxn modelId="{FF55266E-9AE3-7A4C-BA0D-D0934F6EC14D}" type="presParOf" srcId="{182BE412-3727-A041-935E-A4B097EA3D8D}" destId="{183D9119-E953-894B-A6DB-3FAC264FA961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AF795EF-8323-8746-99FC-113E729B6C76}">
      <dsp:nvSpPr>
        <dsp:cNvPr id="0" name=""/>
        <dsp:cNvSpPr/>
      </dsp:nvSpPr>
      <dsp:spPr>
        <a:xfrm>
          <a:off x="0" y="30968"/>
          <a:ext cx="8209404" cy="7558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Hybrid Methods bring the best of both worlds (Agile and Traditional) to your project.</a:t>
          </a:r>
        </a:p>
      </dsp:txBody>
      <dsp:txXfrm>
        <a:off x="36896" y="67864"/>
        <a:ext cx="8135612" cy="682028"/>
      </dsp:txXfrm>
    </dsp:sp>
    <dsp:sp modelId="{4DB5426A-2B9E-234E-B169-7E0AEBEEDD02}">
      <dsp:nvSpPr>
        <dsp:cNvPr id="0" name=""/>
        <dsp:cNvSpPr/>
      </dsp:nvSpPr>
      <dsp:spPr>
        <a:xfrm>
          <a:off x="0" y="841508"/>
          <a:ext cx="8209404" cy="7558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There are different methods for Hybrid PM </a:t>
          </a:r>
        </a:p>
      </dsp:txBody>
      <dsp:txXfrm>
        <a:off x="36896" y="878404"/>
        <a:ext cx="8135612" cy="682028"/>
      </dsp:txXfrm>
    </dsp:sp>
    <dsp:sp modelId="{EBA3D880-7A5D-4D4E-BBD1-BC754876A36E}">
      <dsp:nvSpPr>
        <dsp:cNvPr id="0" name=""/>
        <dsp:cNvSpPr/>
      </dsp:nvSpPr>
      <dsp:spPr>
        <a:xfrm>
          <a:off x="0" y="1652049"/>
          <a:ext cx="8209404" cy="7558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You customize your Hybrid methodology based on each project needs and requirements.</a:t>
          </a:r>
        </a:p>
      </dsp:txBody>
      <dsp:txXfrm>
        <a:off x="36896" y="1688945"/>
        <a:ext cx="8135612" cy="682028"/>
      </dsp:txXfrm>
    </dsp:sp>
    <dsp:sp modelId="{659856DB-0B2F-4541-BDC5-4BF9A02BFA45}">
      <dsp:nvSpPr>
        <dsp:cNvPr id="0" name=""/>
        <dsp:cNvSpPr/>
      </dsp:nvSpPr>
      <dsp:spPr>
        <a:xfrm>
          <a:off x="0" y="2462589"/>
          <a:ext cx="8209404" cy="7558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Hybrid PM brings more flexibility, better collaboration, more risk management, and efficient use of resources.</a:t>
          </a:r>
        </a:p>
      </dsp:txBody>
      <dsp:txXfrm>
        <a:off x="36896" y="2499485"/>
        <a:ext cx="8135612" cy="682028"/>
      </dsp:txXfrm>
    </dsp:sp>
    <dsp:sp modelId="{183D9119-E953-894B-A6DB-3FAC264FA961}">
      <dsp:nvSpPr>
        <dsp:cNvPr id="0" name=""/>
        <dsp:cNvSpPr/>
      </dsp:nvSpPr>
      <dsp:spPr>
        <a:xfrm>
          <a:off x="0" y="3273129"/>
          <a:ext cx="8209404" cy="7558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We can implement Hybrid and Agile on an enterprise level using </a:t>
          </a:r>
          <a:r>
            <a:rPr lang="en-US" sz="1900" kern="1200" dirty="0" err="1"/>
            <a:t>SAFe</a:t>
          </a:r>
          <a:r>
            <a:rPr lang="en-US" sz="1900" kern="1200" dirty="0"/>
            <a:t>® and DA™ </a:t>
          </a:r>
        </a:p>
      </dsp:txBody>
      <dsp:txXfrm>
        <a:off x="36896" y="3310025"/>
        <a:ext cx="8135612" cy="68202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8C5940D-64B8-F04E-814E-FEC3EF4CD981}">
      <dsp:nvSpPr>
        <dsp:cNvPr id="0" name=""/>
        <dsp:cNvSpPr/>
      </dsp:nvSpPr>
      <dsp:spPr>
        <a:xfrm>
          <a:off x="1220007" y="749"/>
          <a:ext cx="2259186" cy="135551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ctr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 dirty="0"/>
            <a:t>User Story Points completed</a:t>
          </a:r>
        </a:p>
      </dsp:txBody>
      <dsp:txXfrm>
        <a:off x="1220007" y="749"/>
        <a:ext cx="2259186" cy="1355511"/>
      </dsp:txXfrm>
    </dsp:sp>
    <dsp:sp modelId="{18EF08AF-34DC-1147-AE2E-E50C624E703C}">
      <dsp:nvSpPr>
        <dsp:cNvPr id="0" name=""/>
        <dsp:cNvSpPr/>
      </dsp:nvSpPr>
      <dsp:spPr>
        <a:xfrm>
          <a:off x="3705112" y="749"/>
          <a:ext cx="2259186" cy="135551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ctr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 dirty="0"/>
            <a:t>Feature Adoption Rates</a:t>
          </a:r>
        </a:p>
      </dsp:txBody>
      <dsp:txXfrm>
        <a:off x="3705112" y="749"/>
        <a:ext cx="2259186" cy="1355511"/>
      </dsp:txXfrm>
    </dsp:sp>
    <dsp:sp modelId="{9F8D3C1B-30A9-4645-9A96-EA671C5F819F}">
      <dsp:nvSpPr>
        <dsp:cNvPr id="0" name=""/>
        <dsp:cNvSpPr/>
      </dsp:nvSpPr>
      <dsp:spPr>
        <a:xfrm>
          <a:off x="6190217" y="749"/>
          <a:ext cx="2259186" cy="135551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ctr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 dirty="0"/>
            <a:t>Time to Market</a:t>
          </a:r>
        </a:p>
      </dsp:txBody>
      <dsp:txXfrm>
        <a:off x="6190217" y="749"/>
        <a:ext cx="2259186" cy="1355511"/>
      </dsp:txXfrm>
    </dsp:sp>
    <dsp:sp modelId="{DD1F92E7-58C7-424A-BFFA-52324F28B446}">
      <dsp:nvSpPr>
        <dsp:cNvPr id="0" name=""/>
        <dsp:cNvSpPr/>
      </dsp:nvSpPr>
      <dsp:spPr>
        <a:xfrm>
          <a:off x="2462560" y="1582179"/>
          <a:ext cx="2259186" cy="135551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ctr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 dirty="0"/>
            <a:t>Percentage of Features used</a:t>
          </a:r>
        </a:p>
      </dsp:txBody>
      <dsp:txXfrm>
        <a:off x="2462560" y="1582179"/>
        <a:ext cx="2259186" cy="1355511"/>
      </dsp:txXfrm>
    </dsp:sp>
    <dsp:sp modelId="{3E6EC770-8D34-BB43-B51E-9C5E9D6BB81E}">
      <dsp:nvSpPr>
        <dsp:cNvPr id="0" name=""/>
        <dsp:cNvSpPr/>
      </dsp:nvSpPr>
      <dsp:spPr>
        <a:xfrm>
          <a:off x="4947664" y="1582179"/>
          <a:ext cx="2259186" cy="135551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ctr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 dirty="0"/>
            <a:t>Value Stream Mapping</a:t>
          </a:r>
        </a:p>
      </dsp:txBody>
      <dsp:txXfrm>
        <a:off x="4947664" y="1582179"/>
        <a:ext cx="2259186" cy="1355511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FD5E239-FA58-B94A-ADD3-480F87AC2092}">
      <dsp:nvSpPr>
        <dsp:cNvPr id="0" name=""/>
        <dsp:cNvSpPr/>
      </dsp:nvSpPr>
      <dsp:spPr>
        <a:xfrm>
          <a:off x="5257800" y="1852864"/>
          <a:ext cx="3719932" cy="64560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22804"/>
              </a:lnTo>
              <a:lnTo>
                <a:pt x="3719932" y="322804"/>
              </a:lnTo>
              <a:lnTo>
                <a:pt x="3719932" y="645608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72F595A-9630-BB40-976E-EA855B6F02F3}">
      <dsp:nvSpPr>
        <dsp:cNvPr id="0" name=""/>
        <dsp:cNvSpPr/>
      </dsp:nvSpPr>
      <dsp:spPr>
        <a:xfrm>
          <a:off x="5212080" y="1852864"/>
          <a:ext cx="91440" cy="645608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645608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8472F8F-4A6B-354B-A72B-2F903379FB3D}">
      <dsp:nvSpPr>
        <dsp:cNvPr id="0" name=""/>
        <dsp:cNvSpPr/>
      </dsp:nvSpPr>
      <dsp:spPr>
        <a:xfrm>
          <a:off x="1537867" y="1852864"/>
          <a:ext cx="3719932" cy="645608"/>
        </a:xfrm>
        <a:custGeom>
          <a:avLst/>
          <a:gdLst/>
          <a:ahLst/>
          <a:cxnLst/>
          <a:rect l="0" t="0" r="0" b="0"/>
          <a:pathLst>
            <a:path>
              <a:moveTo>
                <a:pt x="3719932" y="0"/>
              </a:moveTo>
              <a:lnTo>
                <a:pt x="3719932" y="322804"/>
              </a:lnTo>
              <a:lnTo>
                <a:pt x="0" y="322804"/>
              </a:lnTo>
              <a:lnTo>
                <a:pt x="0" y="645608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E51F0A3-F650-214E-9274-76D1F425A4EC}">
      <dsp:nvSpPr>
        <dsp:cNvPr id="0" name=""/>
        <dsp:cNvSpPr/>
      </dsp:nvSpPr>
      <dsp:spPr>
        <a:xfrm>
          <a:off x="3720638" y="315702"/>
          <a:ext cx="3074323" cy="153716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/>
            <a:t>KPIs Monitoring</a:t>
          </a:r>
        </a:p>
      </dsp:txBody>
      <dsp:txXfrm>
        <a:off x="3720638" y="315702"/>
        <a:ext cx="3074323" cy="1537161"/>
      </dsp:txXfrm>
    </dsp:sp>
    <dsp:sp modelId="{27AA99DE-C3B2-C046-89AC-799DE69F9BA9}">
      <dsp:nvSpPr>
        <dsp:cNvPr id="0" name=""/>
        <dsp:cNvSpPr/>
      </dsp:nvSpPr>
      <dsp:spPr>
        <a:xfrm>
          <a:off x="706" y="2498473"/>
          <a:ext cx="3074323" cy="153716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/>
            <a:t>Forecast future project trends</a:t>
          </a:r>
        </a:p>
      </dsp:txBody>
      <dsp:txXfrm>
        <a:off x="706" y="2498473"/>
        <a:ext cx="3074323" cy="1537161"/>
      </dsp:txXfrm>
    </dsp:sp>
    <dsp:sp modelId="{0FB7C6E5-0F29-C54A-A72B-66115A1B6C97}">
      <dsp:nvSpPr>
        <dsp:cNvPr id="0" name=""/>
        <dsp:cNvSpPr/>
      </dsp:nvSpPr>
      <dsp:spPr>
        <a:xfrm>
          <a:off x="3720638" y="2498473"/>
          <a:ext cx="3074323" cy="153716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/>
            <a:t>Analyze and Identify Problems</a:t>
          </a:r>
        </a:p>
      </dsp:txBody>
      <dsp:txXfrm>
        <a:off x="3720638" y="2498473"/>
        <a:ext cx="3074323" cy="1537161"/>
      </dsp:txXfrm>
    </dsp:sp>
    <dsp:sp modelId="{7AB26C51-1111-9342-AC97-E64E40FB4CFB}">
      <dsp:nvSpPr>
        <dsp:cNvPr id="0" name=""/>
        <dsp:cNvSpPr/>
      </dsp:nvSpPr>
      <dsp:spPr>
        <a:xfrm>
          <a:off x="7440570" y="2498473"/>
          <a:ext cx="3074323" cy="153716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/>
            <a:t>Make decisions and Take Corrective Actives</a:t>
          </a:r>
        </a:p>
      </dsp:txBody>
      <dsp:txXfrm>
        <a:off x="7440570" y="2498473"/>
        <a:ext cx="3074323" cy="1537161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AB8976E-8EEC-F04E-804E-E191BD4C1FED}">
      <dsp:nvSpPr>
        <dsp:cNvPr id="0" name=""/>
        <dsp:cNvSpPr/>
      </dsp:nvSpPr>
      <dsp:spPr>
        <a:xfrm>
          <a:off x="0" y="534"/>
          <a:ext cx="5478721" cy="84421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Our highest priority is to satisfy the customer through early and continuous delivery of valuable software.</a:t>
          </a:r>
          <a:endParaRPr lang="en-EG" sz="1600" kern="1200"/>
        </a:p>
      </dsp:txBody>
      <dsp:txXfrm>
        <a:off x="41211" y="41745"/>
        <a:ext cx="5396299" cy="761796"/>
      </dsp:txXfrm>
    </dsp:sp>
    <dsp:sp modelId="{17FDF9C0-52CC-8A40-84A4-498BF9D88388}">
      <dsp:nvSpPr>
        <dsp:cNvPr id="0" name=""/>
        <dsp:cNvSpPr/>
      </dsp:nvSpPr>
      <dsp:spPr>
        <a:xfrm>
          <a:off x="0" y="858435"/>
          <a:ext cx="5478721" cy="84421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Welcome changing requirements, even late in development. Agile processes harness change for the customer’s competitive advantage.</a:t>
          </a:r>
          <a:endParaRPr lang="en-EG" sz="1600" kern="1200"/>
        </a:p>
      </dsp:txBody>
      <dsp:txXfrm>
        <a:off x="41211" y="899646"/>
        <a:ext cx="5396299" cy="761796"/>
      </dsp:txXfrm>
    </dsp:sp>
    <dsp:sp modelId="{0CEF98FC-ABB6-0741-BEE9-42869941BC4F}">
      <dsp:nvSpPr>
        <dsp:cNvPr id="0" name=""/>
        <dsp:cNvSpPr/>
      </dsp:nvSpPr>
      <dsp:spPr>
        <a:xfrm>
          <a:off x="0" y="1716337"/>
          <a:ext cx="5478721" cy="84421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Deliver working software frequently, from a couple of weeks to a couple of months, with a preference to the shorter timescale.</a:t>
          </a:r>
          <a:endParaRPr lang="en-EG" sz="1600" kern="1200"/>
        </a:p>
      </dsp:txBody>
      <dsp:txXfrm>
        <a:off x="41211" y="1757548"/>
        <a:ext cx="5396299" cy="761796"/>
      </dsp:txXfrm>
    </dsp:sp>
    <dsp:sp modelId="{625E40A7-2DC3-0948-A243-4F08E7F4BFCD}">
      <dsp:nvSpPr>
        <dsp:cNvPr id="0" name=""/>
        <dsp:cNvSpPr/>
      </dsp:nvSpPr>
      <dsp:spPr>
        <a:xfrm>
          <a:off x="0" y="2574239"/>
          <a:ext cx="5478721" cy="84421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Business people and developers must work together daily throughout the project.</a:t>
          </a:r>
          <a:endParaRPr lang="en-EG" sz="1600" kern="1200"/>
        </a:p>
      </dsp:txBody>
      <dsp:txXfrm>
        <a:off x="41211" y="2615450"/>
        <a:ext cx="5396299" cy="761796"/>
      </dsp:txXfrm>
    </dsp:sp>
    <dsp:sp modelId="{D30B4DE7-B6D1-4649-A5F4-E9A8B40780CC}">
      <dsp:nvSpPr>
        <dsp:cNvPr id="0" name=""/>
        <dsp:cNvSpPr/>
      </dsp:nvSpPr>
      <dsp:spPr>
        <a:xfrm>
          <a:off x="0" y="3432140"/>
          <a:ext cx="5478721" cy="84421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Working software is the primary measure of progress.</a:t>
          </a:r>
          <a:endParaRPr lang="en-EG" sz="1600" kern="1200"/>
        </a:p>
      </dsp:txBody>
      <dsp:txXfrm>
        <a:off x="41211" y="3473351"/>
        <a:ext cx="5396299" cy="761796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3D99228-224C-3F4C-B234-29E28BEE19F7}">
      <dsp:nvSpPr>
        <dsp:cNvPr id="0" name=""/>
        <dsp:cNvSpPr/>
      </dsp:nvSpPr>
      <dsp:spPr>
        <a:xfrm rot="5400000">
          <a:off x="1068214" y="2282038"/>
          <a:ext cx="657783" cy="748863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CC7A955-F67D-A04D-B281-A3986EC4D916}">
      <dsp:nvSpPr>
        <dsp:cNvPr id="0" name=""/>
        <dsp:cNvSpPr/>
      </dsp:nvSpPr>
      <dsp:spPr>
        <a:xfrm>
          <a:off x="462473" y="1552872"/>
          <a:ext cx="1970256" cy="775088"/>
        </a:xfrm>
        <a:prstGeom prst="roundRect">
          <a:avLst>
            <a:gd name="adj" fmla="val 166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2000" b="0" i="0" u="none" kern="1200" dirty="0"/>
            <a:t>Identify risks </a:t>
          </a:r>
        </a:p>
      </dsp:txBody>
      <dsp:txXfrm>
        <a:off x="500316" y="1590715"/>
        <a:ext cx="1894570" cy="699402"/>
      </dsp:txXfrm>
    </dsp:sp>
    <dsp:sp modelId="{9C04C682-A230-8641-A06D-BB1CA6404DB8}">
      <dsp:nvSpPr>
        <dsp:cNvPr id="0" name=""/>
        <dsp:cNvSpPr/>
      </dsp:nvSpPr>
      <dsp:spPr>
        <a:xfrm>
          <a:off x="2467473" y="1643940"/>
          <a:ext cx="4800757" cy="6264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en-US" sz="1600" b="0" i="0" u="none" kern="1200" dirty="0"/>
            <a:t>Done during initial planning meeting, product backlog or sprint planning  by brainstorming, interviewing stakeholders, and looking into similar projects</a:t>
          </a:r>
        </a:p>
      </dsp:txBody>
      <dsp:txXfrm>
        <a:off x="2467473" y="1643940"/>
        <a:ext cx="4800757" cy="626460"/>
      </dsp:txXfrm>
    </dsp:sp>
    <dsp:sp modelId="{13A65AC8-6D77-9943-9529-9566A0F5E253}">
      <dsp:nvSpPr>
        <dsp:cNvPr id="0" name=""/>
        <dsp:cNvSpPr/>
      </dsp:nvSpPr>
      <dsp:spPr>
        <a:xfrm rot="5400000">
          <a:off x="2386801" y="3576798"/>
          <a:ext cx="657783" cy="748863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0877FD7-D2D6-0C4C-A4E3-3E74985AB594}">
      <dsp:nvSpPr>
        <dsp:cNvPr id="0" name=""/>
        <dsp:cNvSpPr/>
      </dsp:nvSpPr>
      <dsp:spPr>
        <a:xfrm>
          <a:off x="1781455" y="2847626"/>
          <a:ext cx="1970256" cy="775088"/>
        </a:xfrm>
        <a:prstGeom prst="roundRect">
          <a:avLst>
            <a:gd name="adj" fmla="val 166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2000" b="0" i="0" u="none" kern="1200" dirty="0"/>
            <a:t>Assess risks</a:t>
          </a:r>
        </a:p>
      </dsp:txBody>
      <dsp:txXfrm>
        <a:off x="1819298" y="2885469"/>
        <a:ext cx="1894570" cy="699402"/>
      </dsp:txXfrm>
    </dsp:sp>
    <dsp:sp modelId="{A48CC95D-1186-1142-99A7-5FABE5AA777E}">
      <dsp:nvSpPr>
        <dsp:cNvPr id="0" name=""/>
        <dsp:cNvSpPr/>
      </dsp:nvSpPr>
      <dsp:spPr>
        <a:xfrm>
          <a:off x="3878886" y="2860389"/>
          <a:ext cx="5092780" cy="6264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en-US" sz="1600" b="0" i="0" u="none" kern="1200" dirty="0"/>
            <a:t>Assess the likelihood and impact of each risk to help prioritize risks, also done during initial planning or sprint planning meetings</a:t>
          </a:r>
        </a:p>
      </dsp:txBody>
      <dsp:txXfrm>
        <a:off x="3878886" y="2860389"/>
        <a:ext cx="5092780" cy="626460"/>
      </dsp:txXfrm>
    </dsp:sp>
    <dsp:sp modelId="{62274CA4-7CF4-914D-A2D3-829A5477F28A}">
      <dsp:nvSpPr>
        <dsp:cNvPr id="0" name=""/>
        <dsp:cNvSpPr/>
      </dsp:nvSpPr>
      <dsp:spPr>
        <a:xfrm rot="5400000">
          <a:off x="3828633" y="4743028"/>
          <a:ext cx="657783" cy="748863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C7B7B55-5814-E441-B807-17305E3F5896}">
      <dsp:nvSpPr>
        <dsp:cNvPr id="0" name=""/>
        <dsp:cNvSpPr/>
      </dsp:nvSpPr>
      <dsp:spPr>
        <a:xfrm>
          <a:off x="2705061" y="4037418"/>
          <a:ext cx="1970256" cy="775088"/>
        </a:xfrm>
        <a:prstGeom prst="roundRect">
          <a:avLst>
            <a:gd name="adj" fmla="val 166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2000" b="0" i="0" u="none" kern="1200" dirty="0"/>
            <a:t>Mitigate risks </a:t>
          </a:r>
        </a:p>
      </dsp:txBody>
      <dsp:txXfrm>
        <a:off x="2742904" y="4075261"/>
        <a:ext cx="1894570" cy="699402"/>
      </dsp:txXfrm>
    </dsp:sp>
    <dsp:sp modelId="{5D32501E-E435-794E-A6F7-923BA5C01206}">
      <dsp:nvSpPr>
        <dsp:cNvPr id="0" name=""/>
        <dsp:cNvSpPr/>
      </dsp:nvSpPr>
      <dsp:spPr>
        <a:xfrm>
          <a:off x="4961084" y="4172023"/>
          <a:ext cx="5826656" cy="6264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en-US" sz="1600" b="0" i="0" u="none" kern="1200" dirty="0"/>
            <a:t>Develop a plan to mitigate risks . This may involve avoiding, transferring, reducing impact, or probability of the risk. </a:t>
          </a:r>
        </a:p>
        <a:p>
          <a:pPr marL="171450" lvl="1" indent="-171450" algn="l" defTabSz="711200" rtl="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en-US" sz="1600" b="0" i="0" u="none" kern="1200" dirty="0"/>
            <a:t>Done during initial planning or sprint planning meetings</a:t>
          </a:r>
        </a:p>
      </dsp:txBody>
      <dsp:txXfrm>
        <a:off x="4961084" y="4172023"/>
        <a:ext cx="5826656" cy="626460"/>
      </dsp:txXfrm>
    </dsp:sp>
    <dsp:sp modelId="{6415590E-5EE8-E047-A86F-5740CDDC2BFA}">
      <dsp:nvSpPr>
        <dsp:cNvPr id="0" name=""/>
        <dsp:cNvSpPr/>
      </dsp:nvSpPr>
      <dsp:spPr>
        <a:xfrm>
          <a:off x="4544819" y="5187046"/>
          <a:ext cx="1970256" cy="775088"/>
        </a:xfrm>
        <a:prstGeom prst="roundRect">
          <a:avLst>
            <a:gd name="adj" fmla="val 166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2000" b="0" i="0" u="none" kern="1200" dirty="0"/>
            <a:t>Monitor and control risks</a:t>
          </a:r>
        </a:p>
      </dsp:txBody>
      <dsp:txXfrm>
        <a:off x="4582662" y="5224889"/>
        <a:ext cx="1894570" cy="699402"/>
      </dsp:txXfrm>
    </dsp:sp>
    <dsp:sp modelId="{D36C8CD3-6516-964B-A279-CB6F5CDC0177}">
      <dsp:nvSpPr>
        <dsp:cNvPr id="0" name=""/>
        <dsp:cNvSpPr/>
      </dsp:nvSpPr>
      <dsp:spPr>
        <a:xfrm>
          <a:off x="6702501" y="5241179"/>
          <a:ext cx="4705724" cy="6264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en-US" sz="1600" b="0" i="0" u="none" kern="1200" dirty="0"/>
            <a:t>Monitor and control your risk by tracking the progress of risk mitigation plans and taking corrective action as needed.</a:t>
          </a:r>
        </a:p>
        <a:p>
          <a:pPr marL="171450" lvl="1" indent="-171450" algn="l" defTabSz="711200" rtl="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en-US" sz="1600" b="0" i="0" u="none" kern="1200" dirty="0"/>
            <a:t>Done during daily standups and sprint retrospectives</a:t>
          </a:r>
        </a:p>
      </dsp:txBody>
      <dsp:txXfrm>
        <a:off x="6702501" y="5241179"/>
        <a:ext cx="4705724" cy="62646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AF795EF-8323-8746-99FC-113E729B6C76}">
      <dsp:nvSpPr>
        <dsp:cNvPr id="0" name=""/>
        <dsp:cNvSpPr/>
      </dsp:nvSpPr>
      <dsp:spPr>
        <a:xfrm>
          <a:off x="0" y="30968"/>
          <a:ext cx="8209404" cy="7558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Monitoring and controlling is done throughout agile projects using existing events and artifacts</a:t>
          </a:r>
        </a:p>
      </dsp:txBody>
      <dsp:txXfrm>
        <a:off x="36896" y="67864"/>
        <a:ext cx="8135612" cy="682028"/>
      </dsp:txXfrm>
    </dsp:sp>
    <dsp:sp modelId="{4DB5426A-2B9E-234E-B169-7E0AEBEEDD02}">
      <dsp:nvSpPr>
        <dsp:cNvPr id="0" name=""/>
        <dsp:cNvSpPr/>
      </dsp:nvSpPr>
      <dsp:spPr>
        <a:xfrm>
          <a:off x="0" y="841508"/>
          <a:ext cx="8209404" cy="7558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KPIs allows us to forecast, analyze, take decisions and corrective actions</a:t>
          </a:r>
        </a:p>
      </dsp:txBody>
      <dsp:txXfrm>
        <a:off x="36896" y="878404"/>
        <a:ext cx="8135612" cy="682028"/>
      </dsp:txXfrm>
    </dsp:sp>
    <dsp:sp modelId="{EBA3D880-7A5D-4D4E-BBD1-BC754876A36E}">
      <dsp:nvSpPr>
        <dsp:cNvPr id="0" name=""/>
        <dsp:cNvSpPr/>
      </dsp:nvSpPr>
      <dsp:spPr>
        <a:xfrm>
          <a:off x="0" y="1652049"/>
          <a:ext cx="8209404" cy="7558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There are many KPIs around efficiency, customer value, and quality</a:t>
          </a:r>
        </a:p>
      </dsp:txBody>
      <dsp:txXfrm>
        <a:off x="36896" y="1688945"/>
        <a:ext cx="8135612" cy="682028"/>
      </dsp:txXfrm>
    </dsp:sp>
    <dsp:sp modelId="{659856DB-0B2F-4541-BDC5-4BF9A02BFA45}">
      <dsp:nvSpPr>
        <dsp:cNvPr id="0" name=""/>
        <dsp:cNvSpPr/>
      </dsp:nvSpPr>
      <dsp:spPr>
        <a:xfrm>
          <a:off x="0" y="2462589"/>
          <a:ext cx="8209404" cy="7558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Applying Agile principles reduces project risks. We develop Risk Adjusted Backlog that prioritizes high value and high risk features.</a:t>
          </a:r>
        </a:p>
      </dsp:txBody>
      <dsp:txXfrm>
        <a:off x="36896" y="2499485"/>
        <a:ext cx="8135612" cy="682028"/>
      </dsp:txXfrm>
    </dsp:sp>
    <dsp:sp modelId="{183D9119-E953-894B-A6DB-3FAC264FA961}">
      <dsp:nvSpPr>
        <dsp:cNvPr id="0" name=""/>
        <dsp:cNvSpPr/>
      </dsp:nvSpPr>
      <dsp:spPr>
        <a:xfrm>
          <a:off x="0" y="3273129"/>
          <a:ext cx="8209404" cy="7558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Risk management is inherent in Agile processes and the team is responsible for identifying, prioritizing and mitigating risks.</a:t>
          </a:r>
        </a:p>
      </dsp:txBody>
      <dsp:txXfrm>
        <a:off x="36896" y="3310025"/>
        <a:ext cx="8135612" cy="68202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StepDownProcess">
  <dgm:title val=""/>
  <dgm:desc val=""/>
  <dgm:catLst>
    <dgm:cat type="process" pri="16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60" srcId="0" destId="10" srcOrd="0" destOrd="0"/>
        <dgm:cxn modelId="12" srcId="10" destId="11" srcOrd="0" destOrd="0"/>
        <dgm:cxn modelId="70" srcId="0" destId="20" srcOrd="1" destOrd="0"/>
        <dgm:cxn modelId="22" srcId="20" destId="21" srcOrd="0" destOrd="0"/>
        <dgm:cxn modelId="8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t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t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hoose name="Name3">
      <dgm:if name="Name4" func="var" arg="dir" op="equ" val="norm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if>
      <dgm:else name="Name5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else>
    </dgm:choose>
    <dgm:forEach name="nodesForEach" axis="ch" ptType="node">
      <dgm:layoutNode name="composite">
        <dgm:alg type="composite">
          <dgm:param type="ar" val="1.2439"/>
        </dgm:alg>
        <dgm:shape xmlns:r="http://schemas.openxmlformats.org/officeDocument/2006/relationships" r:blip="">
          <dgm:adjLst/>
        </dgm:shape>
        <dgm:choose name="Name6">
          <dgm:if name="Name7" func="var" arg="dir" op="equ" val="norm">
            <dgm:constrLst>
              <dgm:constr type="l" for="ch" forName="bentUpArrow1" refType="w" fact="0.0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refFor="ch" refForName="ParentText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refFor="ch" refForName="ParentText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if>
          <dgm:else name="Name8">
            <dgm:constrLst>
              <dgm:constr type="r" for="ch" forName="bentUpArrow1" refType="w" fact="0.9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.4316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fact="0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fact="0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else>
        </dgm:choose>
        <dgm:choose name="Name9">
          <dgm:if name="Name10" axis="followSib" ptType="node" func="cnt" op="gte" val="1">
            <dgm:layoutNode name="bentUpArrow1" styleLbl="alignImgPlace1">
              <dgm:alg type="sp"/>
              <dgm:choose name="Name11">
                <dgm:if name="Name12" func="var" arg="dir" op="equ" val="norm">
                  <dgm:shape xmlns:r="http://schemas.openxmlformats.org/officeDocument/2006/relationships" rot="90" type="bentUpArrow" r:blip="">
                    <dgm:adjLst>
                      <dgm:adj idx="1" val="0.3284"/>
                      <dgm:adj idx="2" val="0.25"/>
                      <dgm:adj idx="3" val="0.3578"/>
                    </dgm:adjLst>
                  </dgm:shape>
                </dgm:if>
                <dgm:else name="Name13">
                  <dgm:shape xmlns:r="http://schemas.openxmlformats.org/officeDocument/2006/relationships" rot="180" type="bentArrow" r:blip="">
                    <dgm:adjLst>
                      <dgm:adj idx="1" val="0.3284"/>
                      <dgm:adj idx="2" val="0.25"/>
                      <dgm:adj idx="3" val="0.3578"/>
                      <dgm:adj idx="4" val="0"/>
                    </dgm:adjLst>
                  </dgm:shape>
                </dgm:else>
              </dgm:choose>
              <dgm:presOf/>
            </dgm:layoutNode>
          </dgm:if>
          <dgm:else name="Name14"/>
        </dgm:choose>
        <dgm:layoutNode name="ParentText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66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15">
          <dgm:if name="Name16" axis="followSib" ptType="node" func="cnt" op="equ" val="0">
            <dgm:choose name="Name17">
              <dgm:if name="Name18" axis="ch" ptType="node" func="cnt" op="gte" val="1">
                <dgm:layoutNode name="FinalChildText" styleLbl="revTx">
                  <dgm:varLst>
                    <dgm:chMax val="0"/>
                    <dgm:chPref val="0"/>
                    <dgm:bulletEnabled val="1"/>
                  </dgm:varLst>
                  <dgm:alg type="tx">
                    <dgm:param type="stBulletLvl" val="1"/>
                    <dgm:param type="txAnchorVertCh" val="mid"/>
                    <dgm:param type="parTxLTRAlign" val="l"/>
                  </dgm:alg>
                  <dgm:shape xmlns:r="http://schemas.openxmlformats.org/officeDocument/2006/relationships" type="rect" r:blip="">
                    <dgm:adjLst/>
                  </dgm:shape>
                  <dgm:presOf axis="des" ptType="node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9"/>
            </dgm:choose>
          </dgm:if>
          <dgm:else name="Name20">
            <dgm:layoutNode name="ChildText" styleLbl="revTx">
              <dgm:varLst>
                <dgm:chMax val="0"/>
                <dgm:chPref val="0"/>
                <dgm:bulletEnabled val="1"/>
              </dgm:varLst>
              <dgm:alg type="tx">
                <dgm:param type="stBulletLvl" val="1"/>
                <dgm:param type="txAnchorVertCh" val="mid"/>
                <dgm:param type="parTxLTRAlign" val="l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else>
        </dgm:choos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11/19/23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93033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77232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11/19/23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11/19/23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11/19/23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11/19/23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11/19/23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11/19/23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11/19/23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11/19/23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11/19/23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11/19/23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11/19/23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56458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57074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11/19/23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4" r:id="rId14"/>
    <p:sldLayoutId id="2147483665" r:id="rId15"/>
    <p:sldLayoutId id="2147483666" r:id="rId16"/>
    <p:sldLayoutId id="2147483667" r:id="rId17"/>
    <p:sldLayoutId id="2147483668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4" Type="http://schemas.openxmlformats.org/officeDocument/2006/relationships/image" Target="../media/image11.sv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Relationship Id="rId4" Type="http://schemas.openxmlformats.org/officeDocument/2006/relationships/chart" Target="../charts/char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19.svg"/><Relationship Id="rId5" Type="http://schemas.openxmlformats.org/officeDocument/2006/relationships/image" Target="../media/image18.png"/><Relationship Id="rId4" Type="http://schemas.openxmlformats.org/officeDocument/2006/relationships/image" Target="../media/image17.sv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23.svg"/><Relationship Id="rId5" Type="http://schemas.openxmlformats.org/officeDocument/2006/relationships/image" Target="../media/image22.png"/><Relationship Id="rId4" Type="http://schemas.openxmlformats.org/officeDocument/2006/relationships/image" Target="../media/image21.sv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Relationship Id="rId5" Type="http://schemas.openxmlformats.org/officeDocument/2006/relationships/chart" Target="../charts/chart6.xml"/><Relationship Id="rId4" Type="http://schemas.openxmlformats.org/officeDocument/2006/relationships/chart" Target="../charts/chart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notesSlide" Target="../notesSlides/notesSlide5.xml"/><Relationship Id="rId7" Type="http://schemas.openxmlformats.org/officeDocument/2006/relationships/image" Target="../media/image29.sv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Relationship Id="rId6" Type="http://schemas.openxmlformats.org/officeDocument/2006/relationships/image" Target="../media/image28.png"/><Relationship Id="rId11" Type="http://schemas.openxmlformats.org/officeDocument/2006/relationships/image" Target="../media/image33.svg"/><Relationship Id="rId5" Type="http://schemas.openxmlformats.org/officeDocument/2006/relationships/image" Target="../media/image27.svg"/><Relationship Id="rId10" Type="http://schemas.openxmlformats.org/officeDocument/2006/relationships/image" Target="../media/image32.png"/><Relationship Id="rId4" Type="http://schemas.openxmlformats.org/officeDocument/2006/relationships/image" Target="../media/image16.png"/><Relationship Id="rId9" Type="http://schemas.openxmlformats.org/officeDocument/2006/relationships/image" Target="../media/image31.sv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53MEdMPzAyQ" TargetMode="External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lsTKZpohcHc" TargetMode="External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7" Type="http://schemas.openxmlformats.org/officeDocument/2006/relationships/image" Target="../media/image7.sv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6.png"/><Relationship Id="rId5" Type="http://schemas.openxmlformats.org/officeDocument/2006/relationships/image" Target="../media/image3.png"/><Relationship Id="rId4" Type="http://schemas.openxmlformats.org/officeDocument/2006/relationships/image" Target="../media/image37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Eng. Ahmed Hussein, MBA,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PfMP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©, PMP©, CMP APMG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1108644" y="2424037"/>
            <a:ext cx="3348994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Agile Project</a:t>
            </a:r>
            <a:b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Management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08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336181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PMG 622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Master of Project Management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4989" y="59789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271884" y="1463842"/>
            <a:ext cx="5780242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Key Metrics and Resources to Monitor and Control Agile Projects</a:t>
            </a:r>
          </a:p>
          <a:p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8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294343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PMG 622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Agile Project Management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072822"/>
            <a:ext cx="547666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Eng. Ahmed Hussein, MBA, </a:t>
            </a:r>
            <a:r>
              <a:rPr lang="en-US" sz="24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PfMP</a:t>
            </a:r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©, PMP©, CMP APMG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789804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0357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Key Points from Previous Lecture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20FC5E8-EF0C-D4E8-ED6B-E082AE352E66}"/>
              </a:ext>
            </a:extLst>
          </p:cNvPr>
          <p:cNvSpPr txBox="1"/>
          <p:nvPr/>
        </p:nvSpPr>
        <p:spPr>
          <a:xfrm>
            <a:off x="888999" y="2391844"/>
            <a:ext cx="10170887" cy="4580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6" name="Content Placeholder 2">
            <a:extLst>
              <a:ext uri="{FF2B5EF4-FFF2-40B4-BE49-F238E27FC236}">
                <a16:creationId xmlns:a16="http://schemas.microsoft.com/office/drawing/2014/main" id="{7D025AAE-DBDC-B96F-DEB5-38967F6E768C}"/>
              </a:ext>
            </a:extLst>
          </p:cNvPr>
          <p:cNvGraphicFramePr>
            <a:graphicFrameLocks/>
          </p:cNvGraphicFramePr>
          <p:nvPr/>
        </p:nvGraphicFramePr>
        <p:xfrm>
          <a:off x="2407796" y="1779014"/>
          <a:ext cx="8209404" cy="40599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9228671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Learning Objectives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98250" y="2495028"/>
            <a:ext cx="84173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Learn how and when to monitor and control Agile Projects.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Determine the main Key Performance Indicators (KPIs) to monitor an Agile Project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 KPIs’ to forecast, analyze performance, and take decisions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Perform Risk Management in Agile Projects 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DA6679-0DBF-ED63-7FBA-A15CF1A3BA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FFBC9732-D32E-DCF9-3982-D4B68F971747}"/>
              </a:ext>
            </a:extLst>
          </p:cNvPr>
          <p:cNvSpPr/>
          <p:nvPr/>
        </p:nvSpPr>
        <p:spPr>
          <a:xfrm>
            <a:off x="1127760" y="4884389"/>
            <a:ext cx="4747323" cy="3620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6208916" y="1003044"/>
            <a:ext cx="481058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KPIs and Monitoring and Controlling Agile Projects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5071247" y="1139330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183B5688-FE98-684A-8FDB-4023CCDDD82C}"/>
              </a:ext>
            </a:extLst>
          </p:cNvPr>
          <p:cNvSpPr txBox="1"/>
          <p:nvPr/>
        </p:nvSpPr>
        <p:spPr>
          <a:xfrm>
            <a:off x="5056021" y="1354195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15773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79" y="1772579"/>
            <a:ext cx="5478721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/>
                </a:solidFill>
              </a:rPr>
              <a:t>Monitoring and controlling is integrated throughout the whole Agile project life cycle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/>
                </a:solidFill>
              </a:rPr>
              <a:t>Agile methodologies, such as Scrum or Kanban, emphasize continuous inspection, adaptation, and collaboration</a:t>
            </a:r>
            <a:endParaRPr lang="en-US" sz="2000" dirty="0">
              <a:solidFill>
                <a:schemeClr val="tx1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8" y="1019069"/>
            <a:ext cx="716570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Monitoring and Controlling Agile Progress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9" name="Graphic 8" descr="Clipboard with solid fill">
            <a:extLst>
              <a:ext uri="{FF2B5EF4-FFF2-40B4-BE49-F238E27FC236}">
                <a16:creationId xmlns:a16="http://schemas.microsoft.com/office/drawing/2014/main" id="{45CC3A4F-B550-23A6-E5BE-8D496590E85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695594" y="1669378"/>
            <a:ext cx="2569029" cy="2569029"/>
          </a:xfrm>
          <a:prstGeom prst="rect">
            <a:avLst/>
          </a:prstGeom>
        </p:spPr>
      </p:pic>
      <p:pic>
        <p:nvPicPr>
          <p:cNvPr id="13" name="Graphic 12" descr="Tools with solid fill">
            <a:extLst>
              <a:ext uri="{FF2B5EF4-FFF2-40B4-BE49-F238E27FC236}">
                <a16:creationId xmlns:a16="http://schemas.microsoft.com/office/drawing/2014/main" id="{E3835C97-B28F-AE64-D03D-30BDC936E51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462892" y="3957785"/>
            <a:ext cx="2111829" cy="2111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3583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Content Placeholder 12">
            <a:extLst>
              <a:ext uri="{FF2B5EF4-FFF2-40B4-BE49-F238E27FC236}">
                <a16:creationId xmlns:a16="http://schemas.microsoft.com/office/drawing/2014/main" id="{B51A878F-F076-31A0-A635-426D170EC79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36097004"/>
              </p:ext>
            </p:extLst>
          </p:nvPr>
        </p:nvGraphicFramePr>
        <p:xfrm>
          <a:off x="544286" y="1825625"/>
          <a:ext cx="11081655" cy="4759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50571">
                  <a:extLst>
                    <a:ext uri="{9D8B030D-6E8A-4147-A177-3AD203B41FA5}">
                      <a16:colId xmlns:a16="http://schemas.microsoft.com/office/drawing/2014/main" val="3332235869"/>
                    </a:ext>
                  </a:extLst>
                </a:gridCol>
                <a:gridCol w="4027714">
                  <a:extLst>
                    <a:ext uri="{9D8B030D-6E8A-4147-A177-3AD203B41FA5}">
                      <a16:colId xmlns:a16="http://schemas.microsoft.com/office/drawing/2014/main" val="753593270"/>
                    </a:ext>
                  </a:extLst>
                </a:gridCol>
                <a:gridCol w="5203370">
                  <a:extLst>
                    <a:ext uri="{9D8B030D-6E8A-4147-A177-3AD203B41FA5}">
                      <a16:colId xmlns:a16="http://schemas.microsoft.com/office/drawing/2014/main" val="236871034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en-US" dirty="0"/>
                        <a:t>Event/Ceremony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dirty="0"/>
                        <a:t>Monitor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dirty="0"/>
                        <a:t>Control </a:t>
                      </a:r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8999896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Sprint Planning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Review and prioritize backlog items for the sprint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Planning involves estimating effort and committing to a set of deliverables for the sprint</a:t>
                      </a:r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7763316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Daily Standup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Provide updates, discuss impediments, adjust daily plan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The team collaboratively addresses issues and adapts the plan to optimize progress</a:t>
                      </a:r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0255918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Sprint Review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Demonstrated completed work to stakeholders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Stakeholders provide feedback, and the team reflects on what went well and what could be improved for the next sprint.</a:t>
                      </a:r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317088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Sprint Retrospective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Reflect on sprint, examine processes, communication and overall performance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The team identifies areas for improvement and commits to implementing changes in the next sprint</a:t>
                      </a:r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2589116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Release Planning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High-level planning for upcoming releases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Adjustments are made based on feedback, changes in priorities, or evolving project requirements</a:t>
                      </a:r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5872414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Backlog Refinement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Review and refine the backlog, ensuring it is well-prioritized and contains detailed items for upcoming sprints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Adjustments are made to the backlog based on changing priorities or new information.</a:t>
                      </a:r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24428912"/>
                  </a:ext>
                </a:extLst>
              </a:tr>
            </a:tbl>
          </a:graphicData>
        </a:graphic>
      </p:graphicFrame>
      <p:sp>
        <p:nvSpPr>
          <p:cNvPr id="3" name="Title 2">
            <a:extLst>
              <a:ext uri="{FF2B5EF4-FFF2-40B4-BE49-F238E27FC236}">
                <a16:creationId xmlns:a16="http://schemas.microsoft.com/office/drawing/2014/main" id="{CA63F473-CD63-2314-E8ED-B99FD9AAA5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365125"/>
            <a:ext cx="10787743" cy="1325563"/>
          </a:xfrm>
        </p:spPr>
        <p:txBody>
          <a:bodyPr>
            <a:normAutofit/>
          </a:bodyPr>
          <a:lstStyle/>
          <a:p>
            <a:r>
              <a:rPr lang="en-US" sz="4000" dirty="0"/>
              <a:t>Monitoring &amp; Controlling events in Agile Projects</a:t>
            </a:r>
            <a:endParaRPr lang="ar-SA" sz="4000" dirty="0"/>
          </a:p>
        </p:txBody>
      </p:sp>
    </p:spTree>
    <p:extLst>
      <p:ext uri="{BB962C8B-B14F-4D97-AF65-F5344CB8AC3E}">
        <p14:creationId xmlns:p14="http://schemas.microsoft.com/office/powerpoint/2010/main" val="327479149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0357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Key Performance Indicator KPIs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Content Placeholder 8">
            <a:extLst>
              <a:ext uri="{FF2B5EF4-FFF2-40B4-BE49-F238E27FC236}">
                <a16:creationId xmlns:a16="http://schemas.microsoft.com/office/drawing/2014/main" id="{E613BC6C-B5A7-50D7-BC59-DA92EFBA52FF}"/>
              </a:ext>
            </a:extLst>
          </p:cNvPr>
          <p:cNvSpPr txBox="1">
            <a:spLocks/>
          </p:cNvSpPr>
          <p:nvPr/>
        </p:nvSpPr>
        <p:spPr>
          <a:xfrm>
            <a:off x="988100" y="2141974"/>
            <a:ext cx="10134602" cy="34842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3600" b="1" dirty="0">
                <a:latin typeface="Calibri" panose="020F0502020204030204" pitchFamily="34" charset="0"/>
                <a:cs typeface="Calibri" panose="020F0502020204030204" pitchFamily="34" charset="0"/>
              </a:rPr>
              <a:t>“</a:t>
            </a:r>
            <a:r>
              <a:rPr lang="en-US" sz="3600" b="1" i="0" u="none" strike="noStrike" dirty="0">
                <a:solidFill>
                  <a:srgbClr val="212529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A measurable value that demonstrates how effectively an organization, department, process, project, or individual is achieving specific objectives. KPIs are used to evaluate performance over time, providing a quantifiable and objective measure of success or progress toward goals..”</a:t>
            </a:r>
            <a:endParaRPr lang="en-US" sz="3600" dirty="0">
              <a:solidFill>
                <a:srgbClr val="212529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r" rtl="1">
              <a:buNone/>
            </a:pPr>
            <a:endParaRPr lang="en-US" sz="4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21217523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Content Placeholder 8">
            <a:extLst>
              <a:ext uri="{FF2B5EF4-FFF2-40B4-BE49-F238E27FC236}">
                <a16:creationId xmlns:a16="http://schemas.microsoft.com/office/drawing/2014/main" id="{E613BC6C-B5A7-50D7-BC59-DA92EFBA52FF}"/>
              </a:ext>
            </a:extLst>
          </p:cNvPr>
          <p:cNvSpPr txBox="1">
            <a:spLocks/>
          </p:cNvSpPr>
          <p:nvPr/>
        </p:nvSpPr>
        <p:spPr>
          <a:xfrm>
            <a:off x="843218" y="1690688"/>
            <a:ext cx="10510581" cy="34842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b="1" dirty="0"/>
              <a:t>Definition: </a:t>
            </a:r>
            <a:r>
              <a:rPr lang="en-US" sz="2400" dirty="0"/>
              <a:t>The amount of work a team can complete in a given iteration (sprint). Indicates the team's efficiency and helps in predicting future work capacity.</a:t>
            </a:r>
          </a:p>
          <a:p>
            <a:r>
              <a:rPr lang="en-US" sz="2400" dirty="0"/>
              <a:t>Projects aim to increase velocity to speed up delivery and shorten project time and reduce cost.</a:t>
            </a:r>
            <a:endParaRPr lang="en-US" sz="1800" dirty="0"/>
          </a:p>
          <a:p>
            <a:endParaRPr lang="ar-SA" dirty="0"/>
          </a:p>
        </p:txBody>
      </p:sp>
      <p:sp>
        <p:nvSpPr>
          <p:cNvPr id="18" name="Title 17">
            <a:extLst>
              <a:ext uri="{FF2B5EF4-FFF2-40B4-BE49-F238E27FC236}">
                <a16:creationId xmlns:a16="http://schemas.microsoft.com/office/drawing/2014/main" id="{20E0A104-F844-D13F-5631-416AACA2CB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Efficiency KPI: Velocity</a:t>
            </a:r>
            <a:br>
              <a:rPr lang="en-US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ar-SA" dirty="0"/>
          </a:p>
        </p:txBody>
      </p:sp>
      <p:graphicFrame>
        <p:nvGraphicFramePr>
          <p:cNvPr id="20" name="Content Placeholder 1">
            <a:extLst>
              <a:ext uri="{FF2B5EF4-FFF2-40B4-BE49-F238E27FC236}">
                <a16:creationId xmlns:a16="http://schemas.microsoft.com/office/drawing/2014/main" id="{AC331CDA-44CD-0F53-DB1A-9E3C3BC85D27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19668358"/>
              </p:ext>
            </p:extLst>
          </p:nvPr>
        </p:nvGraphicFramePr>
        <p:xfrm>
          <a:off x="6418169" y="3346278"/>
          <a:ext cx="3585862" cy="28739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21" name="Content Placeholder 1">
            <a:extLst>
              <a:ext uri="{FF2B5EF4-FFF2-40B4-BE49-F238E27FC236}">
                <a16:creationId xmlns:a16="http://schemas.microsoft.com/office/drawing/2014/main" id="{563388A1-2E2E-5DAC-C400-3FD303269F54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20551484"/>
              </p:ext>
            </p:extLst>
          </p:nvPr>
        </p:nvGraphicFramePr>
        <p:xfrm>
          <a:off x="2187971" y="3346278"/>
          <a:ext cx="3585862" cy="28739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4485925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96CE756E-94E5-9590-511F-2B3425FF4E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58103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b="1" dirty="0"/>
              <a:t>Efficiency KPI: Burn-Down</a:t>
            </a:r>
            <a:endParaRPr lang="ar-SA" sz="3600" b="1" dirty="0"/>
          </a:p>
        </p:txBody>
      </p:sp>
      <p:graphicFrame>
        <p:nvGraphicFramePr>
          <p:cNvPr id="2" name="Content Placeholder 1">
            <a:extLst>
              <a:ext uri="{FF2B5EF4-FFF2-40B4-BE49-F238E27FC236}">
                <a16:creationId xmlns:a16="http://schemas.microsoft.com/office/drawing/2014/main" id="{74A14C22-C6C8-066F-5E3C-0B00B41E102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12001203"/>
              </p:ext>
            </p:extLst>
          </p:nvPr>
        </p:nvGraphicFramePr>
        <p:xfrm>
          <a:off x="838200" y="3691056"/>
          <a:ext cx="4176806" cy="300884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3" name="Content Placeholder 1">
            <a:extLst>
              <a:ext uri="{FF2B5EF4-FFF2-40B4-BE49-F238E27FC236}">
                <a16:creationId xmlns:a16="http://schemas.microsoft.com/office/drawing/2014/main" id="{CAD96E10-44E5-85DF-CB43-58CD34126B09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47489958"/>
              </p:ext>
            </p:extLst>
          </p:nvPr>
        </p:nvGraphicFramePr>
        <p:xfrm>
          <a:off x="6718299" y="3691056"/>
          <a:ext cx="4176806" cy="300884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4" name="Content Placeholder 8">
            <a:extLst>
              <a:ext uri="{FF2B5EF4-FFF2-40B4-BE49-F238E27FC236}">
                <a16:creationId xmlns:a16="http://schemas.microsoft.com/office/drawing/2014/main" id="{61F8281D-B147-F433-1CED-DB967C6BA6F6}"/>
              </a:ext>
            </a:extLst>
          </p:cNvPr>
          <p:cNvSpPr txBox="1">
            <a:spLocks/>
          </p:cNvSpPr>
          <p:nvPr/>
        </p:nvSpPr>
        <p:spPr>
          <a:xfrm>
            <a:off x="1028699" y="1483666"/>
            <a:ext cx="10134602" cy="34842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b="1" dirty="0"/>
              <a:t>Sprint Burn-Down: </a:t>
            </a:r>
            <a:r>
              <a:rPr lang="en-US" sz="2400" dirty="0"/>
              <a:t>the progress of tasks within a sprint against the planned work. Provides a visual representation of work completed and remaining, aiding in timely adjustments</a:t>
            </a:r>
            <a:r>
              <a:rPr lang="en-US" sz="2400" b="1" dirty="0"/>
              <a:t>.</a:t>
            </a:r>
            <a:endParaRPr lang="en-US" sz="2400" dirty="0"/>
          </a:p>
          <a:p>
            <a:r>
              <a:rPr lang="en-US" sz="2400" b="1" dirty="0"/>
              <a:t>Overall Burn-Down: </a:t>
            </a:r>
            <a:r>
              <a:rPr lang="en-US" sz="2400" dirty="0"/>
              <a:t>The rate at which work is completed over time, often measured in story points. Helps in assessing the team's ability to meet goals and deliver on time.</a:t>
            </a:r>
            <a:endParaRPr lang="ar-SA" sz="24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4419728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366462" y="1083696"/>
            <a:ext cx="77811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Efficiency KPI: Cumulative Flow Diagram (CFD)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Content Placeholder 8">
            <a:extLst>
              <a:ext uri="{FF2B5EF4-FFF2-40B4-BE49-F238E27FC236}">
                <a16:creationId xmlns:a16="http://schemas.microsoft.com/office/drawing/2014/main" id="{E613BC6C-B5A7-50D7-BC59-DA92EFBA52FF}"/>
              </a:ext>
            </a:extLst>
          </p:cNvPr>
          <p:cNvSpPr txBox="1">
            <a:spLocks/>
          </p:cNvSpPr>
          <p:nvPr/>
        </p:nvSpPr>
        <p:spPr>
          <a:xfrm>
            <a:off x="988100" y="2141974"/>
            <a:ext cx="4342183" cy="34842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b="1" dirty="0"/>
              <a:t>Definition: </a:t>
            </a:r>
            <a:r>
              <a:rPr lang="en-US" sz="2400" dirty="0"/>
              <a:t>A visual representation showing the flow of work items across different stages. Identifies bottlenecks and helps in optimizing the flow of work through the implementation process.</a:t>
            </a:r>
          </a:p>
          <a:p>
            <a:r>
              <a:rPr lang="en-US" sz="2400" dirty="0"/>
              <a:t>Each line represents one of your workflow items as organized in a Kanban board.</a:t>
            </a:r>
          </a:p>
          <a:p>
            <a:endParaRPr lang="en-US" sz="2400" dirty="0"/>
          </a:p>
          <a:p>
            <a:endParaRPr lang="ar-SA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5C246BC-AEDB-F5C5-88C3-109B921D8BF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30283" y="2343235"/>
            <a:ext cx="5786896" cy="3323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14824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366462" y="1083696"/>
            <a:ext cx="72926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Efficiency KPI: Lead Time vs. Cycle Time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Content Placeholder 8">
            <a:extLst>
              <a:ext uri="{FF2B5EF4-FFF2-40B4-BE49-F238E27FC236}">
                <a16:creationId xmlns:a16="http://schemas.microsoft.com/office/drawing/2014/main" id="{E613BC6C-B5A7-50D7-BC59-DA92EFBA52FF}"/>
              </a:ext>
            </a:extLst>
          </p:cNvPr>
          <p:cNvSpPr txBox="1">
            <a:spLocks/>
          </p:cNvSpPr>
          <p:nvPr/>
        </p:nvSpPr>
        <p:spPr>
          <a:xfrm>
            <a:off x="988100" y="2141974"/>
            <a:ext cx="10134602" cy="34842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b="1" dirty="0"/>
              <a:t>Lead Time:  </a:t>
            </a:r>
            <a:r>
              <a:rPr lang="en-US" sz="2400" dirty="0"/>
              <a:t>The time it takes for a new requirement to be implemented and delivered. Reflects the speed of delivery from idea to implementation, helping to identify bottlenecks.</a:t>
            </a:r>
            <a:endParaRPr lang="en-US" sz="1800" dirty="0"/>
          </a:p>
          <a:p>
            <a:r>
              <a:rPr lang="en-US" sz="2400" b="1" dirty="0"/>
              <a:t>Cycle Time:  </a:t>
            </a:r>
            <a:r>
              <a:rPr lang="en-US" sz="2400" dirty="0"/>
              <a:t>The time taken to complete a single task or user story. Offers insights into the efficiency of the implementation process.</a:t>
            </a:r>
            <a:endParaRPr lang="ar-SA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E63BD36-6E86-4DD4-ABB8-796ADE42849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-6419" b="6419"/>
          <a:stretch/>
        </p:blipFill>
        <p:spPr>
          <a:xfrm>
            <a:off x="2366462" y="3800246"/>
            <a:ext cx="7495616" cy="21661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35026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366462" y="1083696"/>
            <a:ext cx="72926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Example for Lead Time vs. Cycle Time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Content Placeholder 8">
            <a:extLst>
              <a:ext uri="{FF2B5EF4-FFF2-40B4-BE49-F238E27FC236}">
                <a16:creationId xmlns:a16="http://schemas.microsoft.com/office/drawing/2014/main" id="{E613BC6C-B5A7-50D7-BC59-DA92EFBA52FF}"/>
              </a:ext>
            </a:extLst>
          </p:cNvPr>
          <p:cNvSpPr txBox="1">
            <a:spLocks/>
          </p:cNvSpPr>
          <p:nvPr/>
        </p:nvSpPr>
        <p:spPr>
          <a:xfrm>
            <a:off x="988100" y="2141974"/>
            <a:ext cx="10134602" cy="34842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At Sprint 5 review, the customer asked for a new requirement. It was added to the product log and implemented after 3 sprints, each sprint is 15 days. The team worked on it from day 1 and completed it on day 8 of that sprint.</a:t>
            </a:r>
          </a:p>
          <a:p>
            <a:r>
              <a:rPr lang="en-US" dirty="0"/>
              <a:t>Lead time = 3 sprints x 15 days = 45 days</a:t>
            </a:r>
          </a:p>
          <a:p>
            <a:r>
              <a:rPr lang="en-US" dirty="0"/>
              <a:t>Cycle time = days (8 –1) = 7 days</a:t>
            </a:r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42801096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366462" y="1083696"/>
            <a:ext cx="72926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Quality KPI: Defects (Escaped Defects)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Content Placeholder 8">
            <a:extLst>
              <a:ext uri="{FF2B5EF4-FFF2-40B4-BE49-F238E27FC236}">
                <a16:creationId xmlns:a16="http://schemas.microsoft.com/office/drawing/2014/main" id="{E613BC6C-B5A7-50D7-BC59-DA92EFBA52FF}"/>
              </a:ext>
            </a:extLst>
          </p:cNvPr>
          <p:cNvSpPr txBox="1">
            <a:spLocks/>
          </p:cNvSpPr>
          <p:nvPr/>
        </p:nvSpPr>
        <p:spPr>
          <a:xfrm>
            <a:off x="988100" y="2141974"/>
            <a:ext cx="10134602" cy="34842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b="1" dirty="0"/>
              <a:t>Definition:</a:t>
            </a:r>
            <a:r>
              <a:rPr lang="en-US" sz="2400" dirty="0"/>
              <a:t> The number of defects discovered by customers or end-users after the product release. Reflects the quality of the delivered product and the effectiveness of testing processes</a:t>
            </a:r>
            <a:r>
              <a:rPr lang="en-US" dirty="0"/>
              <a:t>.</a:t>
            </a:r>
          </a:p>
          <a:p>
            <a:r>
              <a:rPr lang="en-US" sz="2000" dirty="0"/>
              <a:t>Note: Testing and documentation time are already  included in story estimation</a:t>
            </a:r>
            <a:endParaRPr lang="ar-SA" sz="2000" dirty="0"/>
          </a:p>
        </p:txBody>
      </p:sp>
      <p:pic>
        <p:nvPicPr>
          <p:cNvPr id="9" name="Graphic 8" descr="Bad Inventory with solid fill">
            <a:extLst>
              <a:ext uri="{FF2B5EF4-FFF2-40B4-BE49-F238E27FC236}">
                <a16:creationId xmlns:a16="http://schemas.microsoft.com/office/drawing/2014/main" id="{F8D31FEB-3474-BA2A-14BA-DE1B590D8EE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 flipH="1">
            <a:off x="7458448" y="3746679"/>
            <a:ext cx="2200705" cy="2200705"/>
          </a:xfrm>
          <a:prstGeom prst="rect">
            <a:avLst/>
          </a:prstGeom>
        </p:spPr>
      </p:pic>
      <p:pic>
        <p:nvPicPr>
          <p:cNvPr id="12" name="Graphic 11" descr="Close with solid fill">
            <a:extLst>
              <a:ext uri="{FF2B5EF4-FFF2-40B4-BE49-F238E27FC236}">
                <a16:creationId xmlns:a16="http://schemas.microsoft.com/office/drawing/2014/main" id="{7D7EB5EB-F354-B820-5B79-57CF3F6CDF5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 flipH="1">
            <a:off x="2876041" y="3746678"/>
            <a:ext cx="2200705" cy="22007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1878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551989" y="1802239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366462" y="1083696"/>
            <a:ext cx="72926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Value KPI: Customer Satisfaction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Content Placeholder 8">
            <a:extLst>
              <a:ext uri="{FF2B5EF4-FFF2-40B4-BE49-F238E27FC236}">
                <a16:creationId xmlns:a16="http://schemas.microsoft.com/office/drawing/2014/main" id="{E613BC6C-B5A7-50D7-BC59-DA92EFBA52FF}"/>
              </a:ext>
            </a:extLst>
          </p:cNvPr>
          <p:cNvSpPr txBox="1">
            <a:spLocks/>
          </p:cNvSpPr>
          <p:nvPr/>
        </p:nvSpPr>
        <p:spPr>
          <a:xfrm>
            <a:off x="988100" y="2141974"/>
            <a:ext cx="10134602" cy="34842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b="1" dirty="0"/>
              <a:t>Customer Satisfaction: </a:t>
            </a:r>
            <a:r>
              <a:rPr lang="en-US" sz="2400" dirty="0"/>
              <a:t>Measures the satisfaction level of customers or stakeholders with the delivered product. Provides insights into the alignment of the product with user expectations and needs. </a:t>
            </a:r>
          </a:p>
          <a:p>
            <a:r>
              <a:rPr lang="en-US" sz="2400" dirty="0"/>
              <a:t>Customer Satisfaction is a qualitative measure of value and measured through surveys or customer feedback.</a:t>
            </a:r>
          </a:p>
          <a:p>
            <a:endParaRPr lang="ar-SA" dirty="0"/>
          </a:p>
        </p:txBody>
      </p:sp>
      <p:pic>
        <p:nvPicPr>
          <p:cNvPr id="14" name="Graphic 13" descr="Customer review with solid fill">
            <a:extLst>
              <a:ext uri="{FF2B5EF4-FFF2-40B4-BE49-F238E27FC236}">
                <a16:creationId xmlns:a16="http://schemas.microsoft.com/office/drawing/2014/main" id="{587569F8-2AAE-A2A6-195F-10A50331EDF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366462" y="3884093"/>
            <a:ext cx="2083961" cy="2083961"/>
          </a:xfrm>
          <a:prstGeom prst="rect">
            <a:avLst/>
          </a:prstGeom>
        </p:spPr>
      </p:pic>
      <p:pic>
        <p:nvPicPr>
          <p:cNvPr id="16" name="Graphic 15" descr="Rating 3 Star with solid fill">
            <a:extLst>
              <a:ext uri="{FF2B5EF4-FFF2-40B4-BE49-F238E27FC236}">
                <a16:creationId xmlns:a16="http://schemas.microsoft.com/office/drawing/2014/main" id="{7EB325E8-A683-B6FE-E38C-6722A33F057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7180664" y="3542251"/>
            <a:ext cx="2083961" cy="20839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88895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366462" y="1083696"/>
            <a:ext cx="72926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Value KPI: Customer Value Delivered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Content Placeholder 8">
            <a:extLst>
              <a:ext uri="{FF2B5EF4-FFF2-40B4-BE49-F238E27FC236}">
                <a16:creationId xmlns:a16="http://schemas.microsoft.com/office/drawing/2014/main" id="{E613BC6C-B5A7-50D7-BC59-DA92EFBA52FF}"/>
              </a:ext>
            </a:extLst>
          </p:cNvPr>
          <p:cNvSpPr txBox="1">
            <a:spLocks/>
          </p:cNvSpPr>
          <p:nvPr/>
        </p:nvSpPr>
        <p:spPr>
          <a:xfrm>
            <a:off x="988100" y="2141974"/>
            <a:ext cx="10134602" cy="34842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400" dirty="0"/>
              <a:t>There are many ways to measure value delivered to customers as:</a:t>
            </a:r>
          </a:p>
          <a:p>
            <a:endParaRPr lang="en-US" sz="1800" dirty="0"/>
          </a:p>
          <a:p>
            <a:endParaRPr lang="ar-SA" dirty="0"/>
          </a:p>
        </p:txBody>
      </p:sp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AF5101D2-F5CD-7DF7-A35C-20CBB169E39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734217987"/>
              </p:ext>
            </p:extLst>
          </p:nvPr>
        </p:nvGraphicFramePr>
        <p:xfrm>
          <a:off x="1069298" y="2766351"/>
          <a:ext cx="9669411" cy="29384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01539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F1038187-279F-57C5-50B5-A1CF8C4D98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How to use these KPIs</a:t>
            </a:r>
            <a:endParaRPr lang="ar-SA" dirty="0"/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A38E9E10-74EB-8F27-57DC-90A8C8AF13F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57905990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68352374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FFBC9732-D32E-DCF9-3982-D4B68F971747}"/>
              </a:ext>
            </a:extLst>
          </p:cNvPr>
          <p:cNvSpPr/>
          <p:nvPr/>
        </p:nvSpPr>
        <p:spPr>
          <a:xfrm>
            <a:off x="1127760" y="4884389"/>
            <a:ext cx="4747323" cy="3620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6208916" y="1003044"/>
            <a:ext cx="497547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Scenarios for using KPIs in the Calculator App Project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5071247" y="1139330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183B5688-FE98-684A-8FDB-4023CCDDD82C}"/>
              </a:ext>
            </a:extLst>
          </p:cNvPr>
          <p:cNvSpPr txBox="1"/>
          <p:nvPr/>
        </p:nvSpPr>
        <p:spPr>
          <a:xfrm>
            <a:off x="5056021" y="1354195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86746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A97C5A7C-69D2-5E18-2B73-6AD3B2B1CCC2}"/>
              </a:ext>
            </a:extLst>
          </p:cNvPr>
          <p:cNvSpPr txBox="1"/>
          <p:nvPr/>
        </p:nvSpPr>
        <p:spPr>
          <a:xfrm>
            <a:off x="1368733" y="2180079"/>
            <a:ext cx="17488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Situation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A5B0F4F2-3BBA-954B-AC16-D78DAEE62C5F}"/>
              </a:ext>
            </a:extLst>
          </p:cNvPr>
          <p:cNvCxnSpPr>
            <a:cxnSpLocks/>
          </p:cNvCxnSpPr>
          <p:nvPr/>
        </p:nvCxnSpPr>
        <p:spPr>
          <a:xfrm>
            <a:off x="951414" y="2866463"/>
            <a:ext cx="10263800" cy="0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5FA53707-FD69-3F17-846A-FBFCA46CA97F}"/>
              </a:ext>
            </a:extLst>
          </p:cNvPr>
          <p:cNvCxnSpPr>
            <a:cxnSpLocks/>
          </p:cNvCxnSpPr>
          <p:nvPr/>
        </p:nvCxnSpPr>
        <p:spPr>
          <a:xfrm>
            <a:off x="4323668" y="2392469"/>
            <a:ext cx="0" cy="3749347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3D1A3CE9-9D6C-9605-8D2C-E4930ED3E66A}"/>
              </a:ext>
            </a:extLst>
          </p:cNvPr>
          <p:cNvSpPr txBox="1"/>
          <p:nvPr/>
        </p:nvSpPr>
        <p:spPr>
          <a:xfrm>
            <a:off x="7058267" y="2229356"/>
            <a:ext cx="12753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Forecast </a:t>
            </a:r>
          </a:p>
        </p:txBody>
      </p:sp>
      <p:sp>
        <p:nvSpPr>
          <p:cNvPr id="18" name="Rounded Rectangle 17">
            <a:extLst>
              <a:ext uri="{FF2B5EF4-FFF2-40B4-BE49-F238E27FC236}">
                <a16:creationId xmlns:a16="http://schemas.microsoft.com/office/drawing/2014/main" id="{ADA14F06-8C50-2529-5B06-170804640396}"/>
              </a:ext>
            </a:extLst>
          </p:cNvPr>
          <p:cNvSpPr/>
          <p:nvPr/>
        </p:nvSpPr>
        <p:spPr>
          <a:xfrm>
            <a:off x="951415" y="2966961"/>
            <a:ext cx="3005728" cy="176268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After 5 Sprints:</a:t>
            </a:r>
          </a:p>
          <a:p>
            <a:pPr algn="ctr"/>
            <a:r>
              <a:rPr lang="en-US" sz="1600" dirty="0"/>
              <a:t>Velocity is 30</a:t>
            </a:r>
          </a:p>
          <a:p>
            <a:pPr algn="ctr"/>
            <a:r>
              <a:rPr lang="en-US" sz="1600" dirty="0"/>
              <a:t>Remaining Story points = 240</a:t>
            </a:r>
          </a:p>
          <a:p>
            <a:pPr algn="ctr"/>
            <a:r>
              <a:rPr lang="en-US" sz="1600" dirty="0"/>
              <a:t>Cost per Sprint = $10,000</a:t>
            </a:r>
          </a:p>
          <a:p>
            <a:pPr algn="ctr"/>
            <a:r>
              <a:rPr lang="en-US" sz="1600" dirty="0"/>
              <a:t>Sprint Length = 15 days</a:t>
            </a:r>
          </a:p>
        </p:txBody>
      </p:sp>
      <p:sp>
        <p:nvSpPr>
          <p:cNvPr id="24" name="Title 23">
            <a:extLst>
              <a:ext uri="{FF2B5EF4-FFF2-40B4-BE49-F238E27FC236}">
                <a16:creationId xmlns:a16="http://schemas.microsoft.com/office/drawing/2014/main" id="{D318607C-1418-13CF-4D7B-269AE22B5E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Scenario 1: Forecasting # of Sprints and Budget</a:t>
            </a:r>
            <a:endParaRPr lang="ar-SA" sz="3600" dirty="0"/>
          </a:p>
        </p:txBody>
      </p:sp>
      <p:sp>
        <p:nvSpPr>
          <p:cNvPr id="26" name="Rounded Rectangle 25">
            <a:extLst>
              <a:ext uri="{FF2B5EF4-FFF2-40B4-BE49-F238E27FC236}">
                <a16:creationId xmlns:a16="http://schemas.microsoft.com/office/drawing/2014/main" id="{A1318A7C-1D6B-168B-226E-E233A7DC3934}"/>
              </a:ext>
            </a:extLst>
          </p:cNvPr>
          <p:cNvSpPr/>
          <p:nvPr/>
        </p:nvSpPr>
        <p:spPr>
          <a:xfrm>
            <a:off x="951414" y="4830145"/>
            <a:ext cx="3005728" cy="176268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Management Asks you about when are you going to finish and how much more money do you need?</a:t>
            </a:r>
          </a:p>
        </p:txBody>
      </p:sp>
      <p:sp>
        <p:nvSpPr>
          <p:cNvPr id="28" name="Rounded Rectangle 27">
            <a:extLst>
              <a:ext uri="{FF2B5EF4-FFF2-40B4-BE49-F238E27FC236}">
                <a16:creationId xmlns:a16="http://schemas.microsoft.com/office/drawing/2014/main" id="{C87DAA7C-ED09-6063-1681-AE7B007006F2}"/>
              </a:ext>
            </a:extLst>
          </p:cNvPr>
          <p:cNvSpPr/>
          <p:nvPr/>
        </p:nvSpPr>
        <p:spPr>
          <a:xfrm>
            <a:off x="5925045" y="3159796"/>
            <a:ext cx="4464421" cy="264444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600" dirty="0"/>
              <a:t>Remaining # of Sprints = Story Points remaining 		    / velocity</a:t>
            </a:r>
          </a:p>
          <a:p>
            <a:r>
              <a:rPr lang="en-US" sz="1600" dirty="0"/>
              <a:t>Remaining # of Sprints = 240/30 = 8 Sprints </a:t>
            </a:r>
          </a:p>
          <a:p>
            <a:r>
              <a:rPr lang="en-US" sz="1600" dirty="0"/>
              <a:t>Time left In Months = 4 Months</a:t>
            </a:r>
          </a:p>
          <a:p>
            <a:endParaRPr lang="en-US" sz="1600" dirty="0"/>
          </a:p>
          <a:p>
            <a:endParaRPr lang="en-US" sz="1600" dirty="0"/>
          </a:p>
          <a:p>
            <a:r>
              <a:rPr lang="en-US" sz="1600" dirty="0"/>
              <a:t>Money needed = cost per sprint * # of Sprints</a:t>
            </a:r>
          </a:p>
          <a:p>
            <a:r>
              <a:rPr lang="en-US" sz="1600" dirty="0"/>
              <a:t>= $10,000 * 8</a:t>
            </a:r>
          </a:p>
          <a:p>
            <a:r>
              <a:rPr lang="en-US" sz="1600" dirty="0"/>
              <a:t>= $80,000 USD</a:t>
            </a:r>
          </a:p>
          <a:p>
            <a:pPr algn="ctr"/>
            <a:endParaRPr lang="en-US" sz="16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45287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A97C5A7C-69D2-5E18-2B73-6AD3B2B1CCC2}"/>
              </a:ext>
            </a:extLst>
          </p:cNvPr>
          <p:cNvSpPr txBox="1"/>
          <p:nvPr/>
        </p:nvSpPr>
        <p:spPr>
          <a:xfrm>
            <a:off x="1454686" y="2192414"/>
            <a:ext cx="17488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Situation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A5B0F4F2-3BBA-954B-AC16-D78DAEE62C5F}"/>
              </a:ext>
            </a:extLst>
          </p:cNvPr>
          <p:cNvCxnSpPr>
            <a:cxnSpLocks/>
          </p:cNvCxnSpPr>
          <p:nvPr/>
        </p:nvCxnSpPr>
        <p:spPr>
          <a:xfrm>
            <a:off x="951414" y="2866463"/>
            <a:ext cx="10263800" cy="0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5FA53707-FD69-3F17-846A-FBFCA46CA97F}"/>
              </a:ext>
            </a:extLst>
          </p:cNvPr>
          <p:cNvCxnSpPr>
            <a:cxnSpLocks/>
          </p:cNvCxnSpPr>
          <p:nvPr/>
        </p:nvCxnSpPr>
        <p:spPr>
          <a:xfrm>
            <a:off x="4323668" y="2392469"/>
            <a:ext cx="0" cy="3749347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3D1A3CE9-9D6C-9605-8D2C-E4930ED3E66A}"/>
              </a:ext>
            </a:extLst>
          </p:cNvPr>
          <p:cNvSpPr txBox="1"/>
          <p:nvPr/>
        </p:nvSpPr>
        <p:spPr>
          <a:xfrm>
            <a:off x="8658413" y="2157810"/>
            <a:ext cx="127531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What can you do?</a:t>
            </a:r>
          </a:p>
        </p:txBody>
      </p:sp>
      <p:sp>
        <p:nvSpPr>
          <p:cNvPr id="18" name="Rounded Rectangle 17">
            <a:extLst>
              <a:ext uri="{FF2B5EF4-FFF2-40B4-BE49-F238E27FC236}">
                <a16:creationId xmlns:a16="http://schemas.microsoft.com/office/drawing/2014/main" id="{ADA14F06-8C50-2529-5B06-170804640396}"/>
              </a:ext>
            </a:extLst>
          </p:cNvPr>
          <p:cNvSpPr/>
          <p:nvPr/>
        </p:nvSpPr>
        <p:spPr>
          <a:xfrm>
            <a:off x="951415" y="2966961"/>
            <a:ext cx="3005728" cy="291506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Defects highly increased in last release while velocity increased, and cycle time was reduced</a:t>
            </a:r>
          </a:p>
        </p:txBody>
      </p:sp>
      <p:sp>
        <p:nvSpPr>
          <p:cNvPr id="24" name="Title 23">
            <a:extLst>
              <a:ext uri="{FF2B5EF4-FFF2-40B4-BE49-F238E27FC236}">
                <a16:creationId xmlns:a16="http://schemas.microsoft.com/office/drawing/2014/main" id="{D318607C-1418-13CF-4D7B-269AE22B5E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Scenario 2: Analyzing Issues and problems</a:t>
            </a:r>
            <a:endParaRPr lang="ar-SA" sz="3600" dirty="0"/>
          </a:p>
        </p:txBody>
      </p:sp>
      <p:sp>
        <p:nvSpPr>
          <p:cNvPr id="28" name="Rounded Rectangle 27">
            <a:extLst>
              <a:ext uri="{FF2B5EF4-FFF2-40B4-BE49-F238E27FC236}">
                <a16:creationId xmlns:a16="http://schemas.microsoft.com/office/drawing/2014/main" id="{C87DAA7C-ED09-6063-1681-AE7B007006F2}"/>
              </a:ext>
            </a:extLst>
          </p:cNvPr>
          <p:cNvSpPr/>
          <p:nvPr/>
        </p:nvSpPr>
        <p:spPr>
          <a:xfrm>
            <a:off x="4506932" y="2966961"/>
            <a:ext cx="2686728" cy="291506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600" dirty="0"/>
              <a:t>It could mean different things as:</a:t>
            </a:r>
          </a:p>
          <a:p>
            <a:r>
              <a:rPr lang="en-US" sz="1600" dirty="0"/>
              <a:t>- Quality team members was absent in some days</a:t>
            </a:r>
          </a:p>
          <a:p>
            <a:r>
              <a:rPr lang="en-US" sz="1600" dirty="0"/>
              <a:t>- Team rushed testing process</a:t>
            </a:r>
          </a:p>
          <a:p>
            <a:r>
              <a:rPr lang="en-US" sz="1600" dirty="0"/>
              <a:t>- Team was efficient but there was a problem in releasing the product outside the team</a:t>
            </a:r>
          </a:p>
        </p:txBody>
      </p:sp>
      <p:cxnSp>
        <p:nvCxnSpPr>
          <p:cNvPr id="2" name="Straight Connector 1">
            <a:extLst>
              <a:ext uri="{FF2B5EF4-FFF2-40B4-BE49-F238E27FC236}">
                <a16:creationId xmlns:a16="http://schemas.microsoft.com/office/drawing/2014/main" id="{34EAD961-D103-974B-D9BF-1F9AC5BAF8FD}"/>
              </a:ext>
            </a:extLst>
          </p:cNvPr>
          <p:cNvCxnSpPr>
            <a:cxnSpLocks/>
          </p:cNvCxnSpPr>
          <p:nvPr/>
        </p:nvCxnSpPr>
        <p:spPr>
          <a:xfrm>
            <a:off x="7376923" y="2399341"/>
            <a:ext cx="0" cy="3749347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>
            <a:extLst>
              <a:ext uri="{FF2B5EF4-FFF2-40B4-BE49-F238E27FC236}">
                <a16:creationId xmlns:a16="http://schemas.microsoft.com/office/drawing/2014/main" id="{366C5248-788B-EFA2-B507-2C10CB616A4A}"/>
              </a:ext>
            </a:extLst>
          </p:cNvPr>
          <p:cNvSpPr txBox="1"/>
          <p:nvPr/>
        </p:nvSpPr>
        <p:spPr>
          <a:xfrm>
            <a:off x="4815078" y="2157810"/>
            <a:ext cx="197985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What does this mean?</a:t>
            </a:r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F301F7CD-C0E8-8ACE-D3B2-C48AE0A04031}"/>
              </a:ext>
            </a:extLst>
          </p:cNvPr>
          <p:cNvSpPr/>
          <p:nvPr/>
        </p:nvSpPr>
        <p:spPr>
          <a:xfrm>
            <a:off x="7885997" y="2966961"/>
            <a:ext cx="2686728" cy="291506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600" dirty="0"/>
              <a:t>- Discuss with team to identify reason in daily standup or sprint retrospective</a:t>
            </a:r>
          </a:p>
          <a:p>
            <a:r>
              <a:rPr lang="en-US" sz="1600" dirty="0"/>
              <a:t>- Review CFD to see if there has been significant changes in testing time </a:t>
            </a:r>
          </a:p>
          <a:p>
            <a:r>
              <a:rPr lang="en-US" sz="1600" dirty="0"/>
              <a:t>- Meet release team to find out about reason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993471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A97C5A7C-69D2-5E18-2B73-6AD3B2B1CCC2}"/>
              </a:ext>
            </a:extLst>
          </p:cNvPr>
          <p:cNvSpPr txBox="1"/>
          <p:nvPr/>
        </p:nvSpPr>
        <p:spPr>
          <a:xfrm>
            <a:off x="1450652" y="1636816"/>
            <a:ext cx="17488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Situation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A5B0F4F2-3BBA-954B-AC16-D78DAEE62C5F}"/>
              </a:ext>
            </a:extLst>
          </p:cNvPr>
          <p:cNvCxnSpPr>
            <a:cxnSpLocks/>
          </p:cNvCxnSpPr>
          <p:nvPr/>
        </p:nvCxnSpPr>
        <p:spPr>
          <a:xfrm>
            <a:off x="947380" y="2310865"/>
            <a:ext cx="10263800" cy="0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5FA53707-FD69-3F17-846A-FBFCA46CA97F}"/>
              </a:ext>
            </a:extLst>
          </p:cNvPr>
          <p:cNvCxnSpPr>
            <a:cxnSpLocks/>
          </p:cNvCxnSpPr>
          <p:nvPr/>
        </p:nvCxnSpPr>
        <p:spPr>
          <a:xfrm>
            <a:off x="4319634" y="1836871"/>
            <a:ext cx="0" cy="3749347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3D1A3CE9-9D6C-9605-8D2C-E4930ED3E66A}"/>
              </a:ext>
            </a:extLst>
          </p:cNvPr>
          <p:cNvSpPr txBox="1"/>
          <p:nvPr/>
        </p:nvSpPr>
        <p:spPr>
          <a:xfrm>
            <a:off x="8654379" y="1602212"/>
            <a:ext cx="127531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What can you do?</a:t>
            </a:r>
          </a:p>
        </p:txBody>
      </p:sp>
      <p:sp>
        <p:nvSpPr>
          <p:cNvPr id="18" name="Rounded Rectangle 17">
            <a:extLst>
              <a:ext uri="{FF2B5EF4-FFF2-40B4-BE49-F238E27FC236}">
                <a16:creationId xmlns:a16="http://schemas.microsoft.com/office/drawing/2014/main" id="{ADA14F06-8C50-2529-5B06-170804640396}"/>
              </a:ext>
            </a:extLst>
          </p:cNvPr>
          <p:cNvSpPr/>
          <p:nvPr/>
        </p:nvSpPr>
        <p:spPr>
          <a:xfrm>
            <a:off x="947381" y="2411364"/>
            <a:ext cx="3005728" cy="101763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Velocity is increasing but burndown chart has an upward trend due to increased number of story points</a:t>
            </a:r>
          </a:p>
        </p:txBody>
      </p:sp>
      <p:sp>
        <p:nvSpPr>
          <p:cNvPr id="24" name="Title 23">
            <a:extLst>
              <a:ext uri="{FF2B5EF4-FFF2-40B4-BE49-F238E27FC236}">
                <a16:creationId xmlns:a16="http://schemas.microsoft.com/office/drawing/2014/main" id="{D318607C-1418-13CF-4D7B-269AE22B5E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Scenario 3: Analyzing Issues and problems</a:t>
            </a:r>
            <a:endParaRPr lang="ar-SA" sz="3600" dirty="0"/>
          </a:p>
        </p:txBody>
      </p:sp>
      <p:sp>
        <p:nvSpPr>
          <p:cNvPr id="28" name="Rounded Rectangle 27">
            <a:extLst>
              <a:ext uri="{FF2B5EF4-FFF2-40B4-BE49-F238E27FC236}">
                <a16:creationId xmlns:a16="http://schemas.microsoft.com/office/drawing/2014/main" id="{C87DAA7C-ED09-6063-1681-AE7B007006F2}"/>
              </a:ext>
            </a:extLst>
          </p:cNvPr>
          <p:cNvSpPr/>
          <p:nvPr/>
        </p:nvSpPr>
        <p:spPr>
          <a:xfrm>
            <a:off x="4502898" y="2411363"/>
            <a:ext cx="2686728" cy="291506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600" dirty="0"/>
              <a:t>It could mean different things as:</a:t>
            </a:r>
          </a:p>
          <a:p>
            <a:r>
              <a:rPr lang="en-US" sz="1600" dirty="0"/>
              <a:t>- many new requirements are being added increasing the number of story points</a:t>
            </a:r>
          </a:p>
          <a:p>
            <a:r>
              <a:rPr lang="en-US" sz="1600" dirty="0"/>
              <a:t>- User Story estimates was revised and increased</a:t>
            </a:r>
          </a:p>
          <a:p>
            <a:r>
              <a:rPr lang="en-US" sz="1600" dirty="0"/>
              <a:t>- The project has a potential to keep growing and never ending.</a:t>
            </a:r>
          </a:p>
        </p:txBody>
      </p:sp>
      <p:cxnSp>
        <p:nvCxnSpPr>
          <p:cNvPr id="2" name="Straight Connector 1">
            <a:extLst>
              <a:ext uri="{FF2B5EF4-FFF2-40B4-BE49-F238E27FC236}">
                <a16:creationId xmlns:a16="http://schemas.microsoft.com/office/drawing/2014/main" id="{34EAD961-D103-974B-D9BF-1F9AC5BAF8FD}"/>
              </a:ext>
            </a:extLst>
          </p:cNvPr>
          <p:cNvCxnSpPr>
            <a:cxnSpLocks/>
          </p:cNvCxnSpPr>
          <p:nvPr/>
        </p:nvCxnSpPr>
        <p:spPr>
          <a:xfrm>
            <a:off x="7372889" y="1843743"/>
            <a:ext cx="0" cy="3749347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>
            <a:extLst>
              <a:ext uri="{FF2B5EF4-FFF2-40B4-BE49-F238E27FC236}">
                <a16:creationId xmlns:a16="http://schemas.microsoft.com/office/drawing/2014/main" id="{366C5248-788B-EFA2-B507-2C10CB616A4A}"/>
              </a:ext>
            </a:extLst>
          </p:cNvPr>
          <p:cNvSpPr txBox="1"/>
          <p:nvPr/>
        </p:nvSpPr>
        <p:spPr>
          <a:xfrm>
            <a:off x="4811044" y="1602212"/>
            <a:ext cx="197985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What does this mean?</a:t>
            </a:r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F301F7CD-C0E8-8ACE-D3B2-C48AE0A04031}"/>
              </a:ext>
            </a:extLst>
          </p:cNvPr>
          <p:cNvSpPr/>
          <p:nvPr/>
        </p:nvSpPr>
        <p:spPr>
          <a:xfrm>
            <a:off x="7881963" y="2411363"/>
            <a:ext cx="2686728" cy="291506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600" dirty="0"/>
              <a:t>- Product Owner reviews Priorities and works to eliminate low priority items</a:t>
            </a:r>
          </a:p>
          <a:p>
            <a:r>
              <a:rPr lang="en-US" sz="1600" dirty="0"/>
              <a:t>- Team works to increase velocity to reduce remaining time</a:t>
            </a:r>
          </a:p>
          <a:p>
            <a:r>
              <a:rPr lang="en-US" sz="1600" dirty="0"/>
              <a:t>- Try to capture majority of unidentified requirements in next sprint review with the customer</a:t>
            </a:r>
          </a:p>
          <a:p>
            <a:endParaRPr lang="en-US" sz="1600" dirty="0"/>
          </a:p>
        </p:txBody>
      </p:sp>
      <p:graphicFrame>
        <p:nvGraphicFramePr>
          <p:cNvPr id="8" name="Content Placeholder 1">
            <a:extLst>
              <a:ext uri="{FF2B5EF4-FFF2-40B4-BE49-F238E27FC236}">
                <a16:creationId xmlns:a16="http://schemas.microsoft.com/office/drawing/2014/main" id="{23E5F487-3A44-6990-7FAB-90DA690150EF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28065186"/>
              </p:ext>
            </p:extLst>
          </p:nvPr>
        </p:nvGraphicFramePr>
        <p:xfrm>
          <a:off x="784269" y="3321029"/>
          <a:ext cx="3145950" cy="16334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0" name="Content Placeholder 1">
            <a:extLst>
              <a:ext uri="{FF2B5EF4-FFF2-40B4-BE49-F238E27FC236}">
                <a16:creationId xmlns:a16="http://schemas.microsoft.com/office/drawing/2014/main" id="{8AEA00B2-E0EC-FB66-BA0B-7D4E30C258B6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36131778"/>
              </p:ext>
            </p:extLst>
          </p:nvPr>
        </p:nvGraphicFramePr>
        <p:xfrm>
          <a:off x="807162" y="4951371"/>
          <a:ext cx="3329210" cy="17413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26300105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A97C5A7C-69D2-5E18-2B73-6AD3B2B1CCC2}"/>
              </a:ext>
            </a:extLst>
          </p:cNvPr>
          <p:cNvSpPr txBox="1"/>
          <p:nvPr/>
        </p:nvSpPr>
        <p:spPr>
          <a:xfrm>
            <a:off x="1454686" y="2192414"/>
            <a:ext cx="17488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Situation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A5B0F4F2-3BBA-954B-AC16-D78DAEE62C5F}"/>
              </a:ext>
            </a:extLst>
          </p:cNvPr>
          <p:cNvCxnSpPr>
            <a:cxnSpLocks/>
          </p:cNvCxnSpPr>
          <p:nvPr/>
        </p:nvCxnSpPr>
        <p:spPr>
          <a:xfrm>
            <a:off x="951414" y="2866463"/>
            <a:ext cx="10263800" cy="0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5FA53707-FD69-3F17-846A-FBFCA46CA97F}"/>
              </a:ext>
            </a:extLst>
          </p:cNvPr>
          <p:cNvCxnSpPr>
            <a:cxnSpLocks/>
          </p:cNvCxnSpPr>
          <p:nvPr/>
        </p:nvCxnSpPr>
        <p:spPr>
          <a:xfrm>
            <a:off x="4323668" y="2392469"/>
            <a:ext cx="0" cy="3749347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3D1A3CE9-9D6C-9605-8D2C-E4930ED3E66A}"/>
              </a:ext>
            </a:extLst>
          </p:cNvPr>
          <p:cNvSpPr txBox="1"/>
          <p:nvPr/>
        </p:nvSpPr>
        <p:spPr>
          <a:xfrm>
            <a:off x="8658413" y="2157810"/>
            <a:ext cx="127531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What can you do?</a:t>
            </a:r>
          </a:p>
        </p:txBody>
      </p:sp>
      <p:sp>
        <p:nvSpPr>
          <p:cNvPr id="18" name="Rounded Rectangle 17">
            <a:extLst>
              <a:ext uri="{FF2B5EF4-FFF2-40B4-BE49-F238E27FC236}">
                <a16:creationId xmlns:a16="http://schemas.microsoft.com/office/drawing/2014/main" id="{ADA14F06-8C50-2529-5B06-170804640396}"/>
              </a:ext>
            </a:extLst>
          </p:cNvPr>
          <p:cNvSpPr/>
          <p:nvPr/>
        </p:nvSpPr>
        <p:spPr>
          <a:xfrm>
            <a:off x="951415" y="2966961"/>
            <a:ext cx="3005728" cy="291506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Overall Average Cycle time of the project is 5 days.</a:t>
            </a:r>
          </a:p>
          <a:p>
            <a:pPr algn="ctr"/>
            <a:endParaRPr lang="en-US" sz="1600" dirty="0"/>
          </a:p>
          <a:p>
            <a:pPr algn="ctr"/>
            <a:r>
              <a:rPr lang="en-US" sz="1600" dirty="0"/>
              <a:t>One story so far has a cycle time of 15 days and is not yet completed.</a:t>
            </a:r>
          </a:p>
        </p:txBody>
      </p:sp>
      <p:sp>
        <p:nvSpPr>
          <p:cNvPr id="24" name="Title 23">
            <a:extLst>
              <a:ext uri="{FF2B5EF4-FFF2-40B4-BE49-F238E27FC236}">
                <a16:creationId xmlns:a16="http://schemas.microsoft.com/office/drawing/2014/main" id="{D318607C-1418-13CF-4D7B-269AE22B5E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Scenario 4: Analyzing Issues and problems</a:t>
            </a:r>
            <a:endParaRPr lang="ar-SA" sz="3600" dirty="0"/>
          </a:p>
        </p:txBody>
      </p:sp>
      <p:sp>
        <p:nvSpPr>
          <p:cNvPr id="28" name="Rounded Rectangle 27">
            <a:extLst>
              <a:ext uri="{FF2B5EF4-FFF2-40B4-BE49-F238E27FC236}">
                <a16:creationId xmlns:a16="http://schemas.microsoft.com/office/drawing/2014/main" id="{C87DAA7C-ED09-6063-1681-AE7B007006F2}"/>
              </a:ext>
            </a:extLst>
          </p:cNvPr>
          <p:cNvSpPr/>
          <p:nvPr/>
        </p:nvSpPr>
        <p:spPr>
          <a:xfrm>
            <a:off x="4506932" y="2966961"/>
            <a:ext cx="2686728" cy="291506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600" dirty="0"/>
              <a:t>It could mean different things as:</a:t>
            </a:r>
          </a:p>
          <a:p>
            <a:r>
              <a:rPr lang="en-US" sz="1600" dirty="0"/>
              <a:t>- The story was too big needs to be split</a:t>
            </a:r>
          </a:p>
          <a:p>
            <a:r>
              <a:rPr lang="en-US" sz="1600" dirty="0"/>
              <a:t>- The story is too difficult</a:t>
            </a:r>
          </a:p>
          <a:p>
            <a:r>
              <a:rPr lang="en-US" sz="1600" dirty="0"/>
              <a:t>- Their was wrong estimate for the story</a:t>
            </a:r>
          </a:p>
          <a:p>
            <a:r>
              <a:rPr lang="en-US" sz="1600" dirty="0"/>
              <a:t>- There are some quality issues with this story</a:t>
            </a:r>
          </a:p>
          <a:p>
            <a:r>
              <a:rPr lang="en-US" sz="1600" dirty="0"/>
              <a:t>- The team needs training to do this story </a:t>
            </a:r>
          </a:p>
        </p:txBody>
      </p:sp>
      <p:cxnSp>
        <p:nvCxnSpPr>
          <p:cNvPr id="2" name="Straight Connector 1">
            <a:extLst>
              <a:ext uri="{FF2B5EF4-FFF2-40B4-BE49-F238E27FC236}">
                <a16:creationId xmlns:a16="http://schemas.microsoft.com/office/drawing/2014/main" id="{34EAD961-D103-974B-D9BF-1F9AC5BAF8FD}"/>
              </a:ext>
            </a:extLst>
          </p:cNvPr>
          <p:cNvCxnSpPr>
            <a:cxnSpLocks/>
          </p:cNvCxnSpPr>
          <p:nvPr/>
        </p:nvCxnSpPr>
        <p:spPr>
          <a:xfrm>
            <a:off x="7376923" y="2399341"/>
            <a:ext cx="0" cy="3749347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>
            <a:extLst>
              <a:ext uri="{FF2B5EF4-FFF2-40B4-BE49-F238E27FC236}">
                <a16:creationId xmlns:a16="http://schemas.microsoft.com/office/drawing/2014/main" id="{366C5248-788B-EFA2-B507-2C10CB616A4A}"/>
              </a:ext>
            </a:extLst>
          </p:cNvPr>
          <p:cNvSpPr txBox="1"/>
          <p:nvPr/>
        </p:nvSpPr>
        <p:spPr>
          <a:xfrm>
            <a:off x="4815078" y="2157810"/>
            <a:ext cx="197985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What does this mean?</a:t>
            </a:r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F301F7CD-C0E8-8ACE-D3B2-C48AE0A04031}"/>
              </a:ext>
            </a:extLst>
          </p:cNvPr>
          <p:cNvSpPr/>
          <p:nvPr/>
        </p:nvSpPr>
        <p:spPr>
          <a:xfrm>
            <a:off x="7885997" y="2966961"/>
            <a:ext cx="2686728" cy="291506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600" dirty="0"/>
              <a:t>- Discuss with team to identify reason in daily standup</a:t>
            </a:r>
          </a:p>
          <a:p>
            <a:r>
              <a:rPr lang="en-US" sz="1600" dirty="0"/>
              <a:t>- Assign more experienced team members to it</a:t>
            </a:r>
          </a:p>
          <a:p>
            <a:r>
              <a:rPr lang="en-US" sz="1600" dirty="0"/>
              <a:t>- Split the story into multiple user stories</a:t>
            </a:r>
          </a:p>
          <a:p>
            <a:r>
              <a:rPr lang="en-US" sz="1600" dirty="0"/>
              <a:t>- Focus all team effort on this task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408137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A97C5A7C-69D2-5E18-2B73-6AD3B2B1CCC2}"/>
              </a:ext>
            </a:extLst>
          </p:cNvPr>
          <p:cNvSpPr txBox="1"/>
          <p:nvPr/>
        </p:nvSpPr>
        <p:spPr>
          <a:xfrm>
            <a:off x="1454686" y="2192414"/>
            <a:ext cx="17488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Situation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A5B0F4F2-3BBA-954B-AC16-D78DAEE62C5F}"/>
              </a:ext>
            </a:extLst>
          </p:cNvPr>
          <p:cNvCxnSpPr>
            <a:cxnSpLocks/>
          </p:cNvCxnSpPr>
          <p:nvPr/>
        </p:nvCxnSpPr>
        <p:spPr>
          <a:xfrm>
            <a:off x="951414" y="2866463"/>
            <a:ext cx="10263800" cy="0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5FA53707-FD69-3F17-846A-FBFCA46CA97F}"/>
              </a:ext>
            </a:extLst>
          </p:cNvPr>
          <p:cNvCxnSpPr>
            <a:cxnSpLocks/>
          </p:cNvCxnSpPr>
          <p:nvPr/>
        </p:nvCxnSpPr>
        <p:spPr>
          <a:xfrm>
            <a:off x="4323668" y="2392469"/>
            <a:ext cx="0" cy="3749347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3D1A3CE9-9D6C-9605-8D2C-E4930ED3E66A}"/>
              </a:ext>
            </a:extLst>
          </p:cNvPr>
          <p:cNvSpPr txBox="1"/>
          <p:nvPr/>
        </p:nvSpPr>
        <p:spPr>
          <a:xfrm>
            <a:off x="8658413" y="2157810"/>
            <a:ext cx="127531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What can you do?</a:t>
            </a:r>
          </a:p>
        </p:txBody>
      </p:sp>
      <p:sp>
        <p:nvSpPr>
          <p:cNvPr id="18" name="Rounded Rectangle 17">
            <a:extLst>
              <a:ext uri="{FF2B5EF4-FFF2-40B4-BE49-F238E27FC236}">
                <a16:creationId xmlns:a16="http://schemas.microsoft.com/office/drawing/2014/main" id="{ADA14F06-8C50-2529-5B06-170804640396}"/>
              </a:ext>
            </a:extLst>
          </p:cNvPr>
          <p:cNvSpPr/>
          <p:nvPr/>
        </p:nvSpPr>
        <p:spPr>
          <a:xfrm>
            <a:off x="951415" y="2966961"/>
            <a:ext cx="3005728" cy="291506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Lead Time is high and customer satisfaction is low.</a:t>
            </a:r>
          </a:p>
        </p:txBody>
      </p:sp>
      <p:sp>
        <p:nvSpPr>
          <p:cNvPr id="24" name="Title 23">
            <a:extLst>
              <a:ext uri="{FF2B5EF4-FFF2-40B4-BE49-F238E27FC236}">
                <a16:creationId xmlns:a16="http://schemas.microsoft.com/office/drawing/2014/main" id="{D318607C-1418-13CF-4D7B-269AE22B5E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Scenario 5: Analyzing Issues and problems</a:t>
            </a:r>
            <a:endParaRPr lang="ar-SA" sz="3600" dirty="0"/>
          </a:p>
        </p:txBody>
      </p:sp>
      <p:sp>
        <p:nvSpPr>
          <p:cNvPr id="28" name="Rounded Rectangle 27">
            <a:extLst>
              <a:ext uri="{FF2B5EF4-FFF2-40B4-BE49-F238E27FC236}">
                <a16:creationId xmlns:a16="http://schemas.microsoft.com/office/drawing/2014/main" id="{C87DAA7C-ED09-6063-1681-AE7B007006F2}"/>
              </a:ext>
            </a:extLst>
          </p:cNvPr>
          <p:cNvSpPr/>
          <p:nvPr/>
        </p:nvSpPr>
        <p:spPr>
          <a:xfrm>
            <a:off x="4506932" y="2966961"/>
            <a:ext cx="2686728" cy="291506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600" dirty="0"/>
              <a:t>It could mean different things as:</a:t>
            </a:r>
          </a:p>
          <a:p>
            <a:r>
              <a:rPr lang="en-US" sz="1600" dirty="0"/>
              <a:t>- Features take too long</a:t>
            </a:r>
          </a:p>
          <a:p>
            <a:r>
              <a:rPr lang="en-US" sz="1600" dirty="0"/>
              <a:t>- Finished Featured are of low priority (prioritization issue)</a:t>
            </a:r>
          </a:p>
          <a:p>
            <a:endParaRPr lang="en-US" sz="1600" dirty="0"/>
          </a:p>
        </p:txBody>
      </p:sp>
      <p:cxnSp>
        <p:nvCxnSpPr>
          <p:cNvPr id="2" name="Straight Connector 1">
            <a:extLst>
              <a:ext uri="{FF2B5EF4-FFF2-40B4-BE49-F238E27FC236}">
                <a16:creationId xmlns:a16="http://schemas.microsoft.com/office/drawing/2014/main" id="{34EAD961-D103-974B-D9BF-1F9AC5BAF8FD}"/>
              </a:ext>
            </a:extLst>
          </p:cNvPr>
          <p:cNvCxnSpPr>
            <a:cxnSpLocks/>
          </p:cNvCxnSpPr>
          <p:nvPr/>
        </p:nvCxnSpPr>
        <p:spPr>
          <a:xfrm>
            <a:off x="7376923" y="2399341"/>
            <a:ext cx="0" cy="3749347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>
            <a:extLst>
              <a:ext uri="{FF2B5EF4-FFF2-40B4-BE49-F238E27FC236}">
                <a16:creationId xmlns:a16="http://schemas.microsoft.com/office/drawing/2014/main" id="{366C5248-788B-EFA2-B507-2C10CB616A4A}"/>
              </a:ext>
            </a:extLst>
          </p:cNvPr>
          <p:cNvSpPr txBox="1"/>
          <p:nvPr/>
        </p:nvSpPr>
        <p:spPr>
          <a:xfrm>
            <a:off x="4815078" y="2157810"/>
            <a:ext cx="197985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What does this mean?</a:t>
            </a:r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F301F7CD-C0E8-8ACE-D3B2-C48AE0A04031}"/>
              </a:ext>
            </a:extLst>
          </p:cNvPr>
          <p:cNvSpPr/>
          <p:nvPr/>
        </p:nvSpPr>
        <p:spPr>
          <a:xfrm>
            <a:off x="7885997" y="2966961"/>
            <a:ext cx="2686728" cy="291506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600" dirty="0"/>
              <a:t>- Discuss with team to identify reason in Retrospective and opportunities to reduce lead time</a:t>
            </a:r>
          </a:p>
          <a:p>
            <a:r>
              <a:rPr lang="en-US" sz="1600" dirty="0"/>
              <a:t>- Review the product backlog to ensure high value features are delivered first</a:t>
            </a:r>
          </a:p>
          <a:p>
            <a:r>
              <a:rPr lang="en-US" sz="1600" dirty="0"/>
              <a:t>- check with the customer what is the main reason for dissatisfaction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996867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A97C5A7C-69D2-5E18-2B73-6AD3B2B1CCC2}"/>
              </a:ext>
            </a:extLst>
          </p:cNvPr>
          <p:cNvSpPr txBox="1"/>
          <p:nvPr/>
        </p:nvSpPr>
        <p:spPr>
          <a:xfrm>
            <a:off x="1368733" y="2180079"/>
            <a:ext cx="17488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Situation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A5B0F4F2-3BBA-954B-AC16-D78DAEE62C5F}"/>
              </a:ext>
            </a:extLst>
          </p:cNvPr>
          <p:cNvCxnSpPr>
            <a:cxnSpLocks/>
          </p:cNvCxnSpPr>
          <p:nvPr/>
        </p:nvCxnSpPr>
        <p:spPr>
          <a:xfrm>
            <a:off x="951414" y="2866463"/>
            <a:ext cx="10263800" cy="0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5FA53707-FD69-3F17-846A-FBFCA46CA97F}"/>
              </a:ext>
            </a:extLst>
          </p:cNvPr>
          <p:cNvCxnSpPr>
            <a:cxnSpLocks/>
          </p:cNvCxnSpPr>
          <p:nvPr/>
        </p:nvCxnSpPr>
        <p:spPr>
          <a:xfrm>
            <a:off x="4323668" y="2392469"/>
            <a:ext cx="0" cy="3749347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3D1A3CE9-9D6C-9605-8D2C-E4930ED3E66A}"/>
              </a:ext>
            </a:extLst>
          </p:cNvPr>
          <p:cNvSpPr txBox="1"/>
          <p:nvPr/>
        </p:nvSpPr>
        <p:spPr>
          <a:xfrm>
            <a:off x="7058267" y="2229356"/>
            <a:ext cx="12753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Action</a:t>
            </a:r>
          </a:p>
        </p:txBody>
      </p:sp>
      <p:sp>
        <p:nvSpPr>
          <p:cNvPr id="18" name="Rounded Rectangle 17">
            <a:extLst>
              <a:ext uri="{FF2B5EF4-FFF2-40B4-BE49-F238E27FC236}">
                <a16:creationId xmlns:a16="http://schemas.microsoft.com/office/drawing/2014/main" id="{ADA14F06-8C50-2529-5B06-170804640396}"/>
              </a:ext>
            </a:extLst>
          </p:cNvPr>
          <p:cNvSpPr/>
          <p:nvPr/>
        </p:nvSpPr>
        <p:spPr>
          <a:xfrm>
            <a:off x="951415" y="2966961"/>
            <a:ext cx="3005728" cy="176268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Two team members (out of 7) have left the team which means reduced velocity and in turn more sprints will be needed</a:t>
            </a:r>
          </a:p>
          <a:p>
            <a:pPr algn="ctr"/>
            <a:r>
              <a:rPr lang="en-US" sz="1600" dirty="0"/>
              <a:t>Your project has budget cut (reduced) and tight deadline</a:t>
            </a:r>
          </a:p>
        </p:txBody>
      </p:sp>
      <p:sp>
        <p:nvSpPr>
          <p:cNvPr id="24" name="Title 23">
            <a:extLst>
              <a:ext uri="{FF2B5EF4-FFF2-40B4-BE49-F238E27FC236}">
                <a16:creationId xmlns:a16="http://schemas.microsoft.com/office/drawing/2014/main" id="{D318607C-1418-13CF-4D7B-269AE22B5E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Scenario 6: Decision Making</a:t>
            </a:r>
            <a:endParaRPr lang="ar-SA" sz="3600" dirty="0"/>
          </a:p>
        </p:txBody>
      </p:sp>
      <p:sp>
        <p:nvSpPr>
          <p:cNvPr id="26" name="Rounded Rectangle 25">
            <a:extLst>
              <a:ext uri="{FF2B5EF4-FFF2-40B4-BE49-F238E27FC236}">
                <a16:creationId xmlns:a16="http://schemas.microsoft.com/office/drawing/2014/main" id="{A1318A7C-1D6B-168B-226E-E233A7DC3934}"/>
              </a:ext>
            </a:extLst>
          </p:cNvPr>
          <p:cNvSpPr/>
          <p:nvPr/>
        </p:nvSpPr>
        <p:spPr>
          <a:xfrm>
            <a:off x="951414" y="4830145"/>
            <a:ext cx="3005728" cy="176268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Management Asks you about solutions to reduce budget and achieve timeline</a:t>
            </a:r>
          </a:p>
        </p:txBody>
      </p:sp>
      <p:sp>
        <p:nvSpPr>
          <p:cNvPr id="28" name="Rounded Rectangle 27">
            <a:extLst>
              <a:ext uri="{FF2B5EF4-FFF2-40B4-BE49-F238E27FC236}">
                <a16:creationId xmlns:a16="http://schemas.microsoft.com/office/drawing/2014/main" id="{C87DAA7C-ED09-6063-1681-AE7B007006F2}"/>
              </a:ext>
            </a:extLst>
          </p:cNvPr>
          <p:cNvSpPr/>
          <p:nvPr/>
        </p:nvSpPr>
        <p:spPr>
          <a:xfrm>
            <a:off x="5925045" y="3159796"/>
            <a:ext cx="4464421" cy="264444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600" dirty="0"/>
              <a:t>You could analyze and decide on any of the following: </a:t>
            </a:r>
          </a:p>
          <a:p>
            <a:r>
              <a:rPr lang="en-US" sz="1600" dirty="0"/>
              <a:t>- Check possibility of hiring two replacement people in short period of time and at lower cost</a:t>
            </a:r>
          </a:p>
          <a:p>
            <a:r>
              <a:rPr lang="en-US" sz="1600" dirty="0"/>
              <a:t>- Check if current team can work overtime with incentive or increase velocity to achieve goal</a:t>
            </a:r>
          </a:p>
          <a:p>
            <a:r>
              <a:rPr lang="en-US" sz="1600" dirty="0"/>
              <a:t>- Review if we can eliminate low priority items in product backlog </a:t>
            </a:r>
          </a:p>
          <a:p>
            <a:r>
              <a:rPr lang="en-US" sz="1600" dirty="0"/>
              <a:t> </a:t>
            </a:r>
          </a:p>
          <a:p>
            <a:pPr algn="ctr"/>
            <a:endParaRPr lang="en-US" sz="16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416386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FFBC9732-D32E-DCF9-3982-D4B68F971747}"/>
              </a:ext>
            </a:extLst>
          </p:cNvPr>
          <p:cNvSpPr/>
          <p:nvPr/>
        </p:nvSpPr>
        <p:spPr>
          <a:xfrm>
            <a:off x="1127760" y="4884389"/>
            <a:ext cx="4747323" cy="3620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6208916" y="1003044"/>
            <a:ext cx="48105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Agile Risk Management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5071247" y="1139330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183B5688-FE98-684A-8FDB-4023CCDDD82C}"/>
              </a:ext>
            </a:extLst>
          </p:cNvPr>
          <p:cNvSpPr txBox="1"/>
          <p:nvPr/>
        </p:nvSpPr>
        <p:spPr>
          <a:xfrm>
            <a:off x="5056021" y="1354195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73037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0357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Defining Risk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Content Placeholder 8">
            <a:extLst>
              <a:ext uri="{FF2B5EF4-FFF2-40B4-BE49-F238E27FC236}">
                <a16:creationId xmlns:a16="http://schemas.microsoft.com/office/drawing/2014/main" id="{E613BC6C-B5A7-50D7-BC59-DA92EFBA52FF}"/>
              </a:ext>
            </a:extLst>
          </p:cNvPr>
          <p:cNvSpPr txBox="1">
            <a:spLocks/>
          </p:cNvSpPr>
          <p:nvPr/>
        </p:nvSpPr>
        <p:spPr>
          <a:xfrm>
            <a:off x="988100" y="2141974"/>
            <a:ext cx="10134602" cy="34842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3600" b="1" dirty="0">
                <a:latin typeface="Calibri" panose="020F0502020204030204" pitchFamily="34" charset="0"/>
                <a:cs typeface="Calibri" panose="020F0502020204030204" pitchFamily="34" charset="0"/>
              </a:rPr>
              <a:t>“</a:t>
            </a:r>
            <a:r>
              <a:rPr lang="en-US" sz="3600" b="1" i="0" u="none" strike="noStrike" dirty="0">
                <a:solidFill>
                  <a:srgbClr val="212529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An uncertain event or condition that, if it occurs, has a positive or negative effect on one or more project objectives.”</a:t>
            </a:r>
            <a:endParaRPr lang="en-US" sz="3600" dirty="0">
              <a:solidFill>
                <a:srgbClr val="212529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r" rtl="1">
              <a:buNone/>
            </a:pPr>
            <a:endParaRPr lang="en-US" sz="4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ar-SA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DB40FA0-EAC1-E935-0DD9-0888AFDCCC81}"/>
              </a:ext>
            </a:extLst>
          </p:cNvPr>
          <p:cNvSpPr txBox="1"/>
          <p:nvPr/>
        </p:nvSpPr>
        <p:spPr>
          <a:xfrm>
            <a:off x="1214179" y="5659380"/>
            <a:ext cx="10134602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US" sz="1400" dirty="0">
                <a:latin typeface="Arial"/>
                <a:cs typeface="Arial"/>
              </a:rPr>
              <a:t>Adapted from: Project Management Institute</a:t>
            </a:r>
            <a:r>
              <a:rPr lang="en-US" sz="1400" i="1" dirty="0">
                <a:latin typeface="Arial"/>
                <a:cs typeface="Arial"/>
              </a:rPr>
              <a:t>, Agile Practice Guide</a:t>
            </a:r>
            <a:r>
              <a:rPr lang="en-US" sz="1400" dirty="0">
                <a:latin typeface="Arial"/>
                <a:cs typeface="Arial"/>
              </a:rPr>
              <a:t>, Project Management Institute Inc., 2017, Page 397.. 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41669859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79" y="1772579"/>
            <a:ext cx="5478721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000" dirty="0">
              <a:solidFill>
                <a:schemeClr val="tx1"/>
              </a:solidFill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1"/>
                </a:solidFill>
              </a:rPr>
              <a:t>Applying Agile principles significantly mitigate or eliminate many risks that frequently lead to project challenges and failure.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1"/>
                </a:solidFill>
              </a:rPr>
              <a:t>On Agile projects, risk management doesn’t have to involve formal risk documentation and meetings. 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1"/>
                </a:solidFill>
              </a:rPr>
              <a:t>Instead, Risk Management is built into Agile roles, artifacts, and events</a:t>
            </a:r>
            <a:r>
              <a:rPr lang="en-US" dirty="0">
                <a:solidFill>
                  <a:schemeClr val="tx1"/>
                </a:solidFill>
              </a:rPr>
              <a:t>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5873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Agile Principles and Risk Management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9C774CE1-6A68-B063-5648-734E025BADA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44781355"/>
              </p:ext>
            </p:extLst>
          </p:nvPr>
        </p:nvGraphicFramePr>
        <p:xfrm>
          <a:off x="6212114" y="1779013"/>
          <a:ext cx="5478721" cy="427689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6043053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2A254A2-DFD4-9C4D-7173-C39937D7F94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418874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According to the Standish Group’s “2015 Chaos Report,” a study of 10,000 software projects, agile projects are more likely to succeed than traditional projects.</a:t>
            </a:r>
            <a:endParaRPr lang="ar-SA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86AF7E0-D884-DAD1-1A83-68B07BBD1E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0585" y="1643764"/>
            <a:ext cx="6810830" cy="469376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C0A9B53-F5B1-F19D-79B3-811A49C6BA1D}"/>
              </a:ext>
            </a:extLst>
          </p:cNvPr>
          <p:cNvSpPr txBox="1"/>
          <p:nvPr/>
        </p:nvSpPr>
        <p:spPr>
          <a:xfrm>
            <a:off x="1028699" y="6337526"/>
            <a:ext cx="10134602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US" sz="1400" dirty="0">
                <a:latin typeface="Arial"/>
                <a:cs typeface="Arial"/>
              </a:rPr>
              <a:t>Adapted from: The Standish Group “2015 Chaos Report”, Page 7. 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143065079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96CE756E-94E5-9590-511F-2B3425FF4E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Agile Projects declining Risk Model</a:t>
            </a:r>
            <a:endParaRPr lang="ar-SA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5405692-815D-024D-D57E-A9A65DD2FBC1}"/>
              </a:ext>
            </a:extLst>
          </p:cNvPr>
          <p:cNvSpPr txBox="1"/>
          <p:nvPr/>
        </p:nvSpPr>
        <p:spPr>
          <a:xfrm>
            <a:off x="838200" y="5737670"/>
            <a:ext cx="1051560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1B1E2B"/>
                </a:solidFill>
              </a:rPr>
              <a:t>Risk on agile projects declines as the project progresses much faster than traditional projects.</a:t>
            </a:r>
          </a:p>
          <a:p>
            <a:pPr algn="ctr"/>
            <a:endParaRPr lang="en-US" sz="2000" b="1" dirty="0">
              <a:solidFill>
                <a:srgbClr val="1B1E2B"/>
              </a:solidFill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05D12C4-2B0A-1BDD-2D8F-56009C6367B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1215" y="2384646"/>
            <a:ext cx="5551734" cy="218326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0D160FC-E402-7BEE-28C5-D1739C12C5C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98514" y="1405509"/>
            <a:ext cx="6202271" cy="404698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5500926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96CE756E-94E5-9590-511F-2B3425FF4E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Agile Characteristics that Reduce Risks </a:t>
            </a:r>
            <a:endParaRPr lang="ar-SA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5405692-815D-024D-D57E-A9A65DD2FBC1}"/>
              </a:ext>
            </a:extLst>
          </p:cNvPr>
          <p:cNvSpPr txBox="1"/>
          <p:nvPr/>
        </p:nvSpPr>
        <p:spPr>
          <a:xfrm>
            <a:off x="1" y="4121304"/>
            <a:ext cx="2720660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rgbClr val="1B1E2B"/>
                </a:solidFill>
              </a:rPr>
              <a:t>Reducing Risks Inherently</a:t>
            </a:r>
          </a:p>
          <a:p>
            <a:pPr algn="ctr"/>
            <a:endParaRPr lang="en-US" b="1" dirty="0">
              <a:solidFill>
                <a:srgbClr val="1B1E2B"/>
              </a:solidFill>
            </a:endParaRPr>
          </a:p>
          <a:p>
            <a:pPr algn="ctr"/>
            <a:r>
              <a:rPr lang="en-US" dirty="0">
                <a:solidFill>
                  <a:srgbClr val="1B1E2B"/>
                </a:solidFill>
              </a:rPr>
              <a:t>Sprints, releases, reviews, retrospectives, product owner involvement</a:t>
            </a:r>
            <a:r>
              <a:rPr lang="en-US" b="1" dirty="0">
                <a:solidFill>
                  <a:srgbClr val="1B1E2B"/>
                </a:solidFill>
              </a:rPr>
              <a:t>, 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3A126569-34DC-1180-D0C0-26DF8C3D724C}"/>
              </a:ext>
            </a:extLst>
          </p:cNvPr>
          <p:cNvSpPr txBox="1"/>
          <p:nvPr/>
        </p:nvSpPr>
        <p:spPr>
          <a:xfrm>
            <a:off x="5566108" y="4121304"/>
            <a:ext cx="3209443" cy="28931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rgbClr val="1B1E2B"/>
                </a:solidFill>
              </a:rPr>
              <a:t>Self-Funding Projects</a:t>
            </a:r>
          </a:p>
          <a:p>
            <a:pPr algn="ctr"/>
            <a:endParaRPr lang="en-US" dirty="0">
              <a:solidFill>
                <a:srgbClr val="1B1E2B"/>
              </a:solidFill>
            </a:endParaRPr>
          </a:p>
          <a:p>
            <a:pPr algn="ctr"/>
            <a:r>
              <a:rPr lang="en-US" dirty="0">
                <a:solidFill>
                  <a:srgbClr val="1B1E2B"/>
                </a:solidFill>
              </a:rPr>
              <a:t>Agile projects can mitigate financial risk in a unique way as the self-funding project. If the product is income-generating, you could use that income to help fund the rest of your project.</a:t>
            </a:r>
          </a:p>
          <a:p>
            <a:pPr algn="ctr"/>
            <a:endParaRPr lang="ar-SA" sz="2000" b="1" dirty="0">
              <a:solidFill>
                <a:srgbClr val="1B1E2B"/>
              </a:solidFill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F65151C4-EC06-014C-FF23-066AC827F492}"/>
              </a:ext>
            </a:extLst>
          </p:cNvPr>
          <p:cNvSpPr txBox="1"/>
          <p:nvPr/>
        </p:nvSpPr>
        <p:spPr>
          <a:xfrm>
            <a:off x="2448331" y="4121304"/>
            <a:ext cx="3145519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rgbClr val="1B1E2B"/>
                </a:solidFill>
              </a:rPr>
              <a:t>Definition of Done</a:t>
            </a:r>
          </a:p>
          <a:p>
            <a:pPr algn="ctr"/>
            <a:endParaRPr lang="en-US" b="1" dirty="0">
              <a:solidFill>
                <a:srgbClr val="1B1E2B"/>
              </a:solidFill>
            </a:endParaRPr>
          </a:p>
          <a:p>
            <a:pPr algn="ctr"/>
            <a:r>
              <a:rPr lang="en-US" dirty="0">
                <a:solidFill>
                  <a:srgbClr val="1B1E2B"/>
                </a:solidFill>
              </a:rPr>
              <a:t>The product owner and team agree upon the details of the definition of done ; user story estimation is all inclusive, i.e. includes times for testing and documentation</a:t>
            </a:r>
          </a:p>
          <a:p>
            <a:pPr algn="ctr"/>
            <a:endParaRPr lang="en-US" b="1" dirty="0">
              <a:solidFill>
                <a:srgbClr val="1B1E2B"/>
              </a:solidFill>
            </a:endParaRPr>
          </a:p>
          <a:p>
            <a:pPr algn="ctr"/>
            <a:endParaRPr lang="en-US" b="1" dirty="0">
              <a:solidFill>
                <a:srgbClr val="1B1E2B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B48676D-5381-182B-8F1E-E62D6B931947}"/>
              </a:ext>
            </a:extLst>
          </p:cNvPr>
          <p:cNvSpPr txBox="1"/>
          <p:nvPr/>
        </p:nvSpPr>
        <p:spPr>
          <a:xfrm>
            <a:off x="8926259" y="4121304"/>
            <a:ext cx="3209443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rgbClr val="1B1E2B"/>
                </a:solidFill>
              </a:rPr>
              <a:t>Failing Fast</a:t>
            </a:r>
          </a:p>
          <a:p>
            <a:pPr algn="ctr"/>
            <a:endParaRPr lang="en-US" dirty="0">
              <a:solidFill>
                <a:srgbClr val="1B1E2B"/>
              </a:solidFill>
            </a:endParaRPr>
          </a:p>
          <a:p>
            <a:pPr algn="ctr"/>
            <a:r>
              <a:rPr lang="en-US" dirty="0">
                <a:solidFill>
                  <a:srgbClr val="1B1E2B"/>
                </a:solidFill>
              </a:rPr>
              <a:t>Instead of sinking costs into a long effort for requirements, design, and development, and then finding problems very late, agile projects identify critical problems within a few sprints saving large amounts of money.</a:t>
            </a:r>
            <a:endParaRPr lang="ar-SA" b="1" dirty="0">
              <a:solidFill>
                <a:srgbClr val="1B1E2B"/>
              </a:solidFill>
            </a:endParaRPr>
          </a:p>
        </p:txBody>
      </p:sp>
      <p:pic>
        <p:nvPicPr>
          <p:cNvPr id="5" name="Graphic 4" descr="Bad Inventory with solid fill">
            <a:extLst>
              <a:ext uri="{FF2B5EF4-FFF2-40B4-BE49-F238E27FC236}">
                <a16:creationId xmlns:a16="http://schemas.microsoft.com/office/drawing/2014/main" id="{8FDE58DE-1E32-2340-5227-674DD20A44E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554290" y="1929306"/>
            <a:ext cx="1953380" cy="1953380"/>
          </a:xfrm>
          <a:prstGeom prst="rect">
            <a:avLst/>
          </a:prstGeom>
        </p:spPr>
      </p:pic>
      <p:pic>
        <p:nvPicPr>
          <p:cNvPr id="7" name="Graphic 6" descr="Flying Money with solid fill">
            <a:extLst>
              <a:ext uri="{FF2B5EF4-FFF2-40B4-BE49-F238E27FC236}">
                <a16:creationId xmlns:a16="http://schemas.microsoft.com/office/drawing/2014/main" id="{0BA80AFD-3B3D-E966-4698-28675C64E64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6194139" y="1929306"/>
            <a:ext cx="1953380" cy="1953380"/>
          </a:xfrm>
          <a:prstGeom prst="rect">
            <a:avLst/>
          </a:prstGeom>
        </p:spPr>
      </p:pic>
      <p:pic>
        <p:nvPicPr>
          <p:cNvPr id="10" name="Graphic 9" descr="Checklist with solid fill">
            <a:extLst>
              <a:ext uri="{FF2B5EF4-FFF2-40B4-BE49-F238E27FC236}">
                <a16:creationId xmlns:a16="http://schemas.microsoft.com/office/drawing/2014/main" id="{E16F4404-578A-AFE0-B353-6A3384F2ADE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3044400" y="1932820"/>
            <a:ext cx="1953380" cy="1953380"/>
          </a:xfrm>
          <a:prstGeom prst="rect">
            <a:avLst/>
          </a:prstGeom>
        </p:spPr>
      </p:pic>
      <p:pic>
        <p:nvPicPr>
          <p:cNvPr id="12" name="Graphic 11" descr="Bar graph with downward trend with solid fill">
            <a:extLst>
              <a:ext uri="{FF2B5EF4-FFF2-40B4-BE49-F238E27FC236}">
                <a16:creationId xmlns:a16="http://schemas.microsoft.com/office/drawing/2014/main" id="{9A07242B-3630-96EB-96EA-9BEF76D04F56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383641" y="1932820"/>
            <a:ext cx="1953380" cy="195338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21885795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386159" y="778880"/>
            <a:ext cx="729269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Agile considerations for identifying, prioritizing, and responding to risks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Content Placeholder 8">
            <a:extLst>
              <a:ext uri="{FF2B5EF4-FFF2-40B4-BE49-F238E27FC236}">
                <a16:creationId xmlns:a16="http://schemas.microsoft.com/office/drawing/2014/main" id="{E613BC6C-B5A7-50D7-BC59-DA92EFBA52FF}"/>
              </a:ext>
            </a:extLst>
          </p:cNvPr>
          <p:cNvSpPr txBox="1">
            <a:spLocks/>
          </p:cNvSpPr>
          <p:nvPr/>
        </p:nvSpPr>
        <p:spPr>
          <a:xfrm>
            <a:off x="988100" y="2141974"/>
            <a:ext cx="10134602" cy="34842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/>
              <a:t>Agile teams should be aware of the risks that can arise during a project, they are responsible for trying to identify risks and find ways to prevent those risks from materializing.</a:t>
            </a:r>
            <a:endParaRPr lang="en-US" sz="3200" dirty="0"/>
          </a:p>
          <a:p>
            <a:r>
              <a:rPr lang="en-US" sz="2400" b="1" dirty="0"/>
              <a:t>Prioritize High-Value and High-Risk requirements first by creating a </a:t>
            </a:r>
            <a:r>
              <a:rPr lang="en-US" sz="2400" b="1" u="sng" dirty="0">
                <a:solidFill>
                  <a:srgbClr val="FF0000"/>
                </a:solidFill>
              </a:rPr>
              <a:t>“Risk-Adjusted Backlog”</a:t>
            </a:r>
            <a:r>
              <a:rPr lang="en-US" sz="2400" b="1" dirty="0"/>
              <a:t> giving priority to high-risk features and stories.</a:t>
            </a:r>
          </a:p>
          <a:p>
            <a:r>
              <a:rPr lang="en-US" sz="2400" dirty="0">
                <a:effectLst/>
                <a:latin typeface="LiberationSerif"/>
              </a:rPr>
              <a:t>Teams use existing agile artifacts and meetings to manage risk (as Product Backlog, Sprint Planning, Daily Standups, Reviews and Retrospectives)</a:t>
            </a:r>
          </a:p>
          <a:p>
            <a:r>
              <a:rPr lang="en-US" sz="2400" dirty="0">
                <a:effectLst/>
                <a:latin typeface="LiberationSerif"/>
              </a:rPr>
              <a:t>You can use traditional risk management documents if needed as:</a:t>
            </a:r>
          </a:p>
          <a:p>
            <a:pPr lvl="1"/>
            <a:r>
              <a:rPr lang="en-US" sz="1800" dirty="0">
                <a:latin typeface="LiberationSerif"/>
              </a:rPr>
              <a:t>Risk Register</a:t>
            </a:r>
          </a:p>
          <a:p>
            <a:pPr lvl="1"/>
            <a:r>
              <a:rPr lang="en-US" sz="1800" dirty="0">
                <a:latin typeface="LiberationSerif"/>
              </a:rPr>
              <a:t>Probability-Impact Matrix </a:t>
            </a:r>
            <a:endParaRPr lang="en-US" sz="1800" dirty="0">
              <a:effectLst/>
              <a:latin typeface="LiberationSerif"/>
            </a:endParaRPr>
          </a:p>
          <a:p>
            <a:endParaRPr lang="en-US" sz="1400" dirty="0"/>
          </a:p>
          <a:p>
            <a:endParaRPr lang="en-US" sz="1600" b="1" dirty="0"/>
          </a:p>
          <a:p>
            <a:endParaRPr lang="en-US" sz="1800" dirty="0"/>
          </a:p>
          <a:p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5340464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A0444B49-169B-7754-7C48-9C0A32EBFC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Agile Risk Management Steps</a:t>
            </a:r>
            <a:endParaRPr lang="ar-SA" dirty="0"/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9AFE640A-FC16-7657-9B0A-631ADA16DD3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34514231"/>
              </p:ext>
            </p:extLst>
          </p:nvPr>
        </p:nvGraphicFramePr>
        <p:xfrm>
          <a:off x="566057" y="365126"/>
          <a:ext cx="11625943" cy="64928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7693710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0357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Key Points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20FC5E8-EF0C-D4E8-ED6B-E082AE352E66}"/>
              </a:ext>
            </a:extLst>
          </p:cNvPr>
          <p:cNvSpPr txBox="1"/>
          <p:nvPr/>
        </p:nvSpPr>
        <p:spPr>
          <a:xfrm>
            <a:off x="888999" y="2391844"/>
            <a:ext cx="10170887" cy="4580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6" name="Content Placeholder 2">
            <a:extLst>
              <a:ext uri="{FF2B5EF4-FFF2-40B4-BE49-F238E27FC236}">
                <a16:creationId xmlns:a16="http://schemas.microsoft.com/office/drawing/2014/main" id="{7D025AAE-DBDC-B96F-DEB5-38967F6E768C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8636443"/>
              </p:ext>
            </p:extLst>
          </p:nvPr>
        </p:nvGraphicFramePr>
        <p:xfrm>
          <a:off x="2407796" y="1779014"/>
          <a:ext cx="8209404" cy="40599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0367315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1308298" y="1549486"/>
            <a:ext cx="4222539" cy="45477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Preparation for discussion panel: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US" sz="24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Watch the VIDEO</a:t>
            </a:r>
          </a:p>
          <a:p>
            <a:pPr lvl="0"/>
            <a:r>
              <a:rPr lang="en-US" sz="20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  <a:hlinkClick r:id="rId3"/>
              </a:rPr>
              <a:t>“POWERFUL AGILE METRICS THAT CHANGE THE GAME”</a:t>
            </a:r>
            <a:endParaRPr lang="en-US" sz="2000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lvl="0"/>
            <a:endParaRPr lang="en-US" sz="2000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Question: </a:t>
            </a:r>
          </a:p>
          <a:p>
            <a:pPr lvl="0"/>
            <a:r>
              <a:rPr lang="en-US" sz="20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What other KPIs can you think of using in Agile Projects?</a:t>
            </a:r>
          </a:p>
          <a:p>
            <a:pPr lvl="0"/>
            <a:endParaRPr lang="en-US" sz="20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US" sz="20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US" sz="20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>
              <a:lnSpc>
                <a:spcPct val="120000"/>
              </a:lnSpc>
            </a:pP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6944248" y="3996751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Discussion Panel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BFC32B8-BDEE-2CBC-DFF5-CD482608568C}"/>
              </a:ext>
            </a:extLst>
          </p:cNvPr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86030D9-F3A9-5CAC-74B0-1F810F0D8C45}"/>
              </a:ext>
            </a:extLst>
          </p:cNvPr>
          <p:cNvSpPr txBox="1"/>
          <p:nvPr/>
        </p:nvSpPr>
        <p:spPr>
          <a:xfrm>
            <a:off x="5692422" y="349956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6E902E1-2A80-699E-4D0C-B8C82D90F38B}"/>
              </a:ext>
            </a:extLst>
          </p:cNvPr>
          <p:cNvSpPr txBox="1"/>
          <p:nvPr/>
        </p:nvSpPr>
        <p:spPr>
          <a:xfrm>
            <a:off x="5853239" y="376989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34E7560-2826-295A-607D-FDF83C320490}"/>
              </a:ext>
            </a:extLst>
          </p:cNvPr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F5021F36-CB82-9C6B-0D35-27D2BBDD8DD6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967275"/>
      </p:ext>
    </p:extLst>
  </p:cSld>
  <p:clrMapOvr>
    <a:masterClrMapping/>
  </p:clrMapOvr>
  <p:transition spd="slow">
    <p:comb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1308298" y="1549486"/>
            <a:ext cx="4222539" cy="34397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Before next lecture: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Role of the Agile PM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Watch the video</a:t>
            </a:r>
          </a:p>
          <a:p>
            <a:pPr lvl="0"/>
            <a:r>
              <a:rPr lang="en-US" sz="2400" i="1" u="sng" dirty="0">
                <a:solidFill>
                  <a:srgbClr val="0070C0"/>
                </a:solidFill>
                <a:hlinkClick r:id="rId3"/>
              </a:rPr>
              <a:t>“Top 50 Agile Project Manager Interview Questions and Answers | Invensis Learning”</a:t>
            </a:r>
            <a:endParaRPr lang="en-US" sz="2400" i="1" u="sng" dirty="0">
              <a:solidFill>
                <a:srgbClr val="0070C0"/>
              </a:solidFill>
            </a:endParaRPr>
          </a:p>
          <a:p>
            <a:pPr lvl="0"/>
            <a:endParaRPr lang="en-US" sz="2400" i="1" u="sng" dirty="0">
              <a:solidFill>
                <a:srgbClr val="0070C0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>
              <a:lnSpc>
                <a:spcPct val="120000"/>
              </a:lnSpc>
            </a:pP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6944248" y="3996751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Next Lecture 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BFC32B8-BDEE-2CBC-DFF5-CD482608568C}"/>
              </a:ext>
            </a:extLst>
          </p:cNvPr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86030D9-F3A9-5CAC-74B0-1F810F0D8C45}"/>
              </a:ext>
            </a:extLst>
          </p:cNvPr>
          <p:cNvSpPr txBox="1"/>
          <p:nvPr/>
        </p:nvSpPr>
        <p:spPr>
          <a:xfrm>
            <a:off x="5692422" y="349956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6E902E1-2A80-699E-4D0C-B8C82D90F38B}"/>
              </a:ext>
            </a:extLst>
          </p:cNvPr>
          <p:cNvSpPr txBox="1"/>
          <p:nvPr/>
        </p:nvSpPr>
        <p:spPr>
          <a:xfrm>
            <a:off x="5853239" y="376989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34E7560-2826-295A-607D-FDF83C320490}"/>
              </a:ext>
            </a:extLst>
          </p:cNvPr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F5021F36-CB82-9C6B-0D35-27D2BBDD8DD6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4292239"/>
      </p:ext>
    </p:extLst>
  </p:cSld>
  <p:clrMapOvr>
    <a:masterClrMapping/>
  </p:clrMapOvr>
  <p:transition spd="slow">
    <p:comb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6.8|9.1|3.6|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5.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1.9|7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2|100.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3.8|82.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8.4|29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2.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4.8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4.8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16829</TotalTime>
  <Words>2518</Words>
  <Application>Microsoft Macintosh PowerPoint</Application>
  <PresentationFormat>Widescreen</PresentationFormat>
  <Paragraphs>322</Paragraphs>
  <Slides>36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42" baseType="lpstr">
      <vt:lpstr>Arial</vt:lpstr>
      <vt:lpstr>Calibri</vt:lpstr>
      <vt:lpstr>Calibri Light</vt:lpstr>
      <vt:lpstr>LiberationSerif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Monitoring &amp; Controlling events in Agile Projects</vt:lpstr>
      <vt:lpstr>PowerPoint Presentation</vt:lpstr>
      <vt:lpstr>Efficiency KPI: Velocity </vt:lpstr>
      <vt:lpstr>Efficiency KPI: Burn-Down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How to use these KPIs</vt:lpstr>
      <vt:lpstr>PowerPoint Presentation</vt:lpstr>
      <vt:lpstr>Scenario 1: Forecasting # of Sprints and Budget</vt:lpstr>
      <vt:lpstr>Scenario 2: Analyzing Issues and problems</vt:lpstr>
      <vt:lpstr>Scenario 3: Analyzing Issues and problems</vt:lpstr>
      <vt:lpstr>Scenario 4: Analyzing Issues and problems</vt:lpstr>
      <vt:lpstr>Scenario 5: Analyzing Issues and problems</vt:lpstr>
      <vt:lpstr>Scenario 6: Decision Making</vt:lpstr>
      <vt:lpstr>PowerPoint Presentation</vt:lpstr>
      <vt:lpstr>PowerPoint Presentation</vt:lpstr>
      <vt:lpstr>PowerPoint Presentation</vt:lpstr>
      <vt:lpstr>PowerPoint Presentation</vt:lpstr>
      <vt:lpstr>Agile Projects declining Risk Model</vt:lpstr>
      <vt:lpstr>Agile Characteristics that Reduce Risks </vt:lpstr>
      <vt:lpstr>PowerPoint Presentation</vt:lpstr>
      <vt:lpstr>Agile Risk Management Steps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Ahmed Hassan</cp:lastModifiedBy>
  <cp:revision>18</cp:revision>
  <dcterms:created xsi:type="dcterms:W3CDTF">2023-04-29T09:08:23Z</dcterms:created>
  <dcterms:modified xsi:type="dcterms:W3CDTF">2023-11-19T22:58:43Z</dcterms:modified>
</cp:coreProperties>
</file>