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303" r:id="rId5"/>
    <p:sldId id="671" r:id="rId6"/>
    <p:sldId id="670" r:id="rId7"/>
    <p:sldId id="271" r:id="rId8"/>
    <p:sldId id="684" r:id="rId9"/>
    <p:sldId id="752" r:id="rId10"/>
    <p:sldId id="727" r:id="rId11"/>
    <p:sldId id="732" r:id="rId12"/>
    <p:sldId id="729" r:id="rId13"/>
    <p:sldId id="761" r:id="rId14"/>
    <p:sldId id="733" r:id="rId15"/>
    <p:sldId id="754" r:id="rId16"/>
    <p:sldId id="757" r:id="rId17"/>
    <p:sldId id="755" r:id="rId18"/>
    <p:sldId id="743" r:id="rId19"/>
    <p:sldId id="744" r:id="rId20"/>
    <p:sldId id="758" r:id="rId21"/>
    <p:sldId id="730" r:id="rId22"/>
    <p:sldId id="760" r:id="rId23"/>
    <p:sldId id="759" r:id="rId24"/>
    <p:sldId id="753" r:id="rId25"/>
    <p:sldId id="745" r:id="rId26"/>
    <p:sldId id="749" r:id="rId27"/>
    <p:sldId id="737" r:id="rId28"/>
    <p:sldId id="762" r:id="rId29"/>
    <p:sldId id="738" r:id="rId30"/>
    <p:sldId id="731" r:id="rId31"/>
    <p:sldId id="709" r:id="rId32"/>
    <p:sldId id="725" r:id="rId33"/>
    <p:sldId id="763" r:id="rId34"/>
    <p:sldId id="740" r:id="rId35"/>
    <p:sldId id="734" r:id="rId36"/>
    <p:sldId id="739" r:id="rId37"/>
    <p:sldId id="741" r:id="rId38"/>
    <p:sldId id="742" r:id="rId39"/>
    <p:sldId id="735" r:id="rId40"/>
    <p:sldId id="736" r:id="rId41"/>
    <p:sldId id="764" r:id="rId42"/>
    <p:sldId id="505" r:id="rId43"/>
    <p:sldId id="499"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671"/>
            <p14:sldId id="670"/>
            <p14:sldId id="271"/>
            <p14:sldId id="684"/>
            <p14:sldId id="752"/>
            <p14:sldId id="727"/>
            <p14:sldId id="732"/>
            <p14:sldId id="729"/>
            <p14:sldId id="761"/>
            <p14:sldId id="733"/>
            <p14:sldId id="754"/>
            <p14:sldId id="757"/>
            <p14:sldId id="755"/>
            <p14:sldId id="743"/>
            <p14:sldId id="744"/>
            <p14:sldId id="758"/>
            <p14:sldId id="730"/>
            <p14:sldId id="760"/>
            <p14:sldId id="759"/>
            <p14:sldId id="753"/>
            <p14:sldId id="745"/>
            <p14:sldId id="749"/>
            <p14:sldId id="737"/>
            <p14:sldId id="762"/>
            <p14:sldId id="738"/>
            <p14:sldId id="731"/>
            <p14:sldId id="709"/>
            <p14:sldId id="725"/>
            <p14:sldId id="763"/>
            <p14:sldId id="740"/>
            <p14:sldId id="734"/>
            <p14:sldId id="739"/>
            <p14:sldId id="741"/>
            <p14:sldId id="742"/>
            <p14:sldId id="735"/>
            <p14:sldId id="736"/>
            <p14:sldId id="764"/>
            <p14:sldId id="505"/>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68" d="100"/>
          <a:sy n="68" d="100"/>
        </p:scale>
        <p:origin x="1162"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AF636C8-C971-48AC-ABFA-CAFE11F9DE92}" type="doc">
      <dgm:prSet loTypeId="urn:microsoft.com/office/officeart/2018/layout/CircleProcess" loCatId="simpleprocesssa" qsTypeId="urn:microsoft.com/office/officeart/2005/8/quickstyle/simple1" qsCatId="simple" csTypeId="urn:microsoft.com/office/officeart/2005/8/colors/accent1_1" csCatId="accent1" phldr="1"/>
      <dgm:spPr/>
      <dgm:t>
        <a:bodyPr/>
        <a:lstStyle/>
        <a:p>
          <a:endParaRPr lang="en-US"/>
        </a:p>
      </dgm:t>
    </dgm:pt>
    <dgm:pt modelId="{E5FC2302-8E6E-4687-ADAD-BDB3E6CBD9AC}">
      <dgm:prSet/>
      <dgm:spPr/>
      <dgm:t>
        <a:bodyPr/>
        <a:lstStyle/>
        <a:p>
          <a:pPr rtl="1"/>
          <a:r>
            <a:rPr lang="en-US" b="1" i="0" baseline="0" dirty="0">
              <a:latin typeface="Alexandria" pitchFamily="2" charset="-78"/>
              <a:cs typeface="Alexandria" pitchFamily="2" charset="-78"/>
            </a:rPr>
            <a:t>The practical effect of classifying laws into public and private.</a:t>
          </a:r>
        </a:p>
        <a:p>
          <a:pPr rtl="1"/>
          <a:endParaRPr lang="en-US" b="0" i="0" baseline="0" dirty="0"/>
        </a:p>
      </dgm:t>
    </dgm:pt>
    <dgm:pt modelId="{E47178B5-0D45-4962-A29F-6BCE846BE64C}" type="parTrans" cxnId="{6186C20E-7363-4DFC-A274-3625C87FAC2D}">
      <dgm:prSet/>
      <dgm:spPr/>
      <dgm:t>
        <a:bodyPr/>
        <a:lstStyle/>
        <a:p>
          <a:endParaRPr lang="en-US"/>
        </a:p>
      </dgm:t>
    </dgm:pt>
    <dgm:pt modelId="{0CD6922C-6185-4C07-A528-1FC185226261}" type="sibTrans" cxnId="{6186C20E-7363-4DFC-A274-3625C87FAC2D}">
      <dgm:prSet/>
      <dgm:spPr/>
      <dgm:t>
        <a:bodyPr/>
        <a:lstStyle/>
        <a:p>
          <a:endParaRPr lang="en-US"/>
        </a:p>
      </dgm:t>
    </dgm:pt>
    <dgm:pt modelId="{D5D5F5D4-CF16-4393-9E27-486FF5878BCC}">
      <dgm:prSet/>
      <dgm:spPr/>
      <dgm:t>
        <a:bodyPr/>
        <a:lstStyle/>
        <a:p>
          <a:pPr rtl="1"/>
          <a:r>
            <a:rPr lang="en-US" b="1" i="0" baseline="0" dirty="0">
              <a:latin typeface="Alexandria" pitchFamily="2" charset="-78"/>
              <a:cs typeface="Alexandria" pitchFamily="2" charset="-78"/>
            </a:rPr>
            <a:t>Classifying laws into mandatory and complementary rules</a:t>
          </a:r>
        </a:p>
      </dgm:t>
    </dgm:pt>
    <dgm:pt modelId="{3A1958E4-A809-4771-8008-4B0195FCF2FC}" type="parTrans" cxnId="{E2E45BB2-A30E-47EC-ADDA-1EC50E5FE13A}">
      <dgm:prSet/>
      <dgm:spPr/>
      <dgm:t>
        <a:bodyPr/>
        <a:lstStyle/>
        <a:p>
          <a:endParaRPr lang="en-US"/>
        </a:p>
      </dgm:t>
    </dgm:pt>
    <dgm:pt modelId="{D585B8A4-18AB-4527-B18C-B97F2E7DEFCA}" type="sibTrans" cxnId="{E2E45BB2-A30E-47EC-ADDA-1EC50E5FE13A}">
      <dgm:prSet/>
      <dgm:spPr/>
      <dgm:t>
        <a:bodyPr/>
        <a:lstStyle/>
        <a:p>
          <a:endParaRPr lang="en-US"/>
        </a:p>
      </dgm:t>
    </dgm:pt>
    <dgm:pt modelId="{0BA684D9-B5A4-40EE-B4B6-B6B6E4877F38}">
      <dgm:prSet/>
      <dgm:spPr/>
      <dgm:t>
        <a:bodyPr/>
        <a:lstStyle/>
        <a:p>
          <a:pPr rtl="1"/>
          <a:r>
            <a:rPr lang="en-US" b="1" i="0" baseline="0" dirty="0">
              <a:latin typeface="Alexandria" pitchFamily="2" charset="-78"/>
              <a:cs typeface="Alexandria" pitchFamily="2" charset="-78"/>
            </a:rPr>
            <a:t>legal rights and their holders.</a:t>
          </a:r>
        </a:p>
        <a:p>
          <a:pPr rtl="1"/>
          <a:endParaRPr lang="en-US" b="0" i="0" baseline="0" dirty="0"/>
        </a:p>
      </dgm:t>
    </dgm:pt>
    <dgm:pt modelId="{AE8E8987-F660-465F-8B26-07D4FC91DA23}" type="sibTrans" cxnId="{7AD6854D-C518-472B-994C-16B01DB571D6}">
      <dgm:prSet/>
      <dgm:spPr/>
      <dgm:t>
        <a:bodyPr/>
        <a:lstStyle/>
        <a:p>
          <a:endParaRPr lang="en-US"/>
        </a:p>
      </dgm:t>
    </dgm:pt>
    <dgm:pt modelId="{643DD628-FA83-4BE9-8121-868F4766DE58}" type="parTrans" cxnId="{7AD6854D-C518-472B-994C-16B01DB571D6}">
      <dgm:prSet/>
      <dgm:spPr/>
      <dgm:t>
        <a:bodyPr/>
        <a:lstStyle/>
        <a:p>
          <a:endParaRPr lang="en-US"/>
        </a:p>
      </dgm:t>
    </dgm:pt>
    <dgm:pt modelId="{AAC8FEB1-DB20-4CF7-8F96-D411D838B551}" type="pres">
      <dgm:prSet presAssocID="{5AF636C8-C971-48AC-ABFA-CAFE11F9DE92}" presName="Name0" presStyleCnt="0">
        <dgm:presLayoutVars>
          <dgm:chMax val="11"/>
          <dgm:chPref val="11"/>
          <dgm:dir/>
          <dgm:resizeHandles/>
        </dgm:presLayoutVars>
      </dgm:prSet>
      <dgm:spPr/>
    </dgm:pt>
    <dgm:pt modelId="{8D964CFD-DD1D-4B29-8245-7B0BB5B3C4C7}" type="pres">
      <dgm:prSet presAssocID="{0BA684D9-B5A4-40EE-B4B6-B6B6E4877F38}" presName="Accent3" presStyleCnt="0"/>
      <dgm:spPr/>
    </dgm:pt>
    <dgm:pt modelId="{1F22C185-FCDD-451E-80B6-0E3E39A70A81}" type="pres">
      <dgm:prSet presAssocID="{0BA684D9-B5A4-40EE-B4B6-B6B6E4877F38}" presName="Accent" presStyleLbl="node1" presStyleIdx="0" presStyleCnt="6"/>
      <dgm:spPr/>
    </dgm:pt>
    <dgm:pt modelId="{CFF86479-E7E1-4332-A4BA-F01B5DC10E43}" type="pres">
      <dgm:prSet presAssocID="{0BA684D9-B5A4-40EE-B4B6-B6B6E4877F38}" presName="ParentBackground3" presStyleCnt="0"/>
      <dgm:spPr/>
    </dgm:pt>
    <dgm:pt modelId="{60B39F98-79E3-4D77-9214-F06EA1FAD499}" type="pres">
      <dgm:prSet presAssocID="{0BA684D9-B5A4-40EE-B4B6-B6B6E4877F38}" presName="ParentBackground" presStyleLbl="node1" presStyleIdx="1" presStyleCnt="6"/>
      <dgm:spPr/>
    </dgm:pt>
    <dgm:pt modelId="{63A817FE-9AC2-42F3-A4BA-2E178EF04349}" type="pres">
      <dgm:prSet presAssocID="{0BA684D9-B5A4-40EE-B4B6-B6B6E4877F38}" presName="Parent3" presStyleLbl="fgAcc0" presStyleIdx="0" presStyleCnt="0">
        <dgm:presLayoutVars>
          <dgm:chMax val="1"/>
          <dgm:chPref val="1"/>
          <dgm:bulletEnabled val="1"/>
        </dgm:presLayoutVars>
      </dgm:prSet>
      <dgm:spPr/>
    </dgm:pt>
    <dgm:pt modelId="{ED87A76E-AE5B-405F-986F-C2578B180FAA}" type="pres">
      <dgm:prSet presAssocID="{D5D5F5D4-CF16-4393-9E27-486FF5878BCC}" presName="Accent2" presStyleCnt="0"/>
      <dgm:spPr/>
    </dgm:pt>
    <dgm:pt modelId="{6AEECE16-7F97-463B-80CD-69CDE77CA66C}" type="pres">
      <dgm:prSet presAssocID="{D5D5F5D4-CF16-4393-9E27-486FF5878BCC}" presName="Accent" presStyleLbl="node1" presStyleIdx="2" presStyleCnt="6"/>
      <dgm:spPr/>
    </dgm:pt>
    <dgm:pt modelId="{1CF0B5BE-0013-4B55-8368-8969E1564B7E}" type="pres">
      <dgm:prSet presAssocID="{D5D5F5D4-CF16-4393-9E27-486FF5878BCC}" presName="ParentBackground2" presStyleCnt="0"/>
      <dgm:spPr/>
    </dgm:pt>
    <dgm:pt modelId="{D4BD8BF2-2F1E-4282-B11D-BC8AA346AEC4}" type="pres">
      <dgm:prSet presAssocID="{D5D5F5D4-CF16-4393-9E27-486FF5878BCC}" presName="ParentBackground" presStyleLbl="node1" presStyleIdx="3" presStyleCnt="6"/>
      <dgm:spPr/>
    </dgm:pt>
    <dgm:pt modelId="{96186A59-9ECD-45C1-A5F0-01423208AEDC}" type="pres">
      <dgm:prSet presAssocID="{D5D5F5D4-CF16-4393-9E27-486FF5878BCC}" presName="Parent2" presStyleLbl="fgAcc0" presStyleIdx="0" presStyleCnt="0">
        <dgm:presLayoutVars>
          <dgm:chMax val="1"/>
          <dgm:chPref val="1"/>
          <dgm:bulletEnabled val="1"/>
        </dgm:presLayoutVars>
      </dgm:prSet>
      <dgm:spPr/>
    </dgm:pt>
    <dgm:pt modelId="{52829DDB-75B4-4C3D-9681-452FD57F2AB6}" type="pres">
      <dgm:prSet presAssocID="{E5FC2302-8E6E-4687-ADAD-BDB3E6CBD9AC}" presName="Accent1" presStyleCnt="0"/>
      <dgm:spPr/>
    </dgm:pt>
    <dgm:pt modelId="{3054A2C4-022B-4DC2-A3DA-CD2FA2778EA3}" type="pres">
      <dgm:prSet presAssocID="{E5FC2302-8E6E-4687-ADAD-BDB3E6CBD9AC}" presName="Accent" presStyleLbl="node1" presStyleIdx="4" presStyleCnt="6"/>
      <dgm:spPr/>
    </dgm:pt>
    <dgm:pt modelId="{29E7488E-61D2-40F2-9812-3B178DF3A529}" type="pres">
      <dgm:prSet presAssocID="{E5FC2302-8E6E-4687-ADAD-BDB3E6CBD9AC}" presName="ParentBackground1" presStyleCnt="0"/>
      <dgm:spPr/>
    </dgm:pt>
    <dgm:pt modelId="{12E5561F-1249-46E2-BB0F-0E0E04EAC493}" type="pres">
      <dgm:prSet presAssocID="{E5FC2302-8E6E-4687-ADAD-BDB3E6CBD9AC}" presName="ParentBackground" presStyleLbl="node1" presStyleIdx="5" presStyleCnt="6"/>
      <dgm:spPr/>
    </dgm:pt>
    <dgm:pt modelId="{7963B5BA-E68B-48CE-9F96-ADD44DF9973E}" type="pres">
      <dgm:prSet presAssocID="{E5FC2302-8E6E-4687-ADAD-BDB3E6CBD9AC}" presName="Parent1" presStyleLbl="fgAcc0" presStyleIdx="0" presStyleCnt="0">
        <dgm:presLayoutVars>
          <dgm:chMax val="1"/>
          <dgm:chPref val="1"/>
          <dgm:bulletEnabled val="1"/>
        </dgm:presLayoutVars>
      </dgm:prSet>
      <dgm:spPr/>
    </dgm:pt>
  </dgm:ptLst>
  <dgm:cxnLst>
    <dgm:cxn modelId="{6186C20E-7363-4DFC-A274-3625C87FAC2D}" srcId="{5AF636C8-C971-48AC-ABFA-CAFE11F9DE92}" destId="{E5FC2302-8E6E-4687-ADAD-BDB3E6CBD9AC}" srcOrd="0" destOrd="0" parTransId="{E47178B5-0D45-4962-A29F-6BCE846BE64C}" sibTransId="{0CD6922C-6185-4C07-A528-1FC185226261}"/>
    <dgm:cxn modelId="{C60E1A1E-823F-4D68-A555-9DF1F5F5AA90}" type="presOf" srcId="{E5FC2302-8E6E-4687-ADAD-BDB3E6CBD9AC}" destId="{7963B5BA-E68B-48CE-9F96-ADD44DF9973E}" srcOrd="1" destOrd="0" presId="urn:microsoft.com/office/officeart/2018/layout/CircleProcess"/>
    <dgm:cxn modelId="{E957F05B-3A32-4134-8B0C-B5B435D17176}" type="presOf" srcId="{D5D5F5D4-CF16-4393-9E27-486FF5878BCC}" destId="{96186A59-9ECD-45C1-A5F0-01423208AEDC}" srcOrd="1" destOrd="0" presId="urn:microsoft.com/office/officeart/2018/layout/CircleProcess"/>
    <dgm:cxn modelId="{7AD6854D-C518-472B-994C-16B01DB571D6}" srcId="{5AF636C8-C971-48AC-ABFA-CAFE11F9DE92}" destId="{0BA684D9-B5A4-40EE-B4B6-B6B6E4877F38}" srcOrd="2" destOrd="0" parTransId="{643DD628-FA83-4BE9-8121-868F4766DE58}" sibTransId="{AE8E8987-F660-465F-8B26-07D4FC91DA23}"/>
    <dgm:cxn modelId="{343C9D71-8C5C-4794-835B-AC0BEF02A273}" type="presOf" srcId="{E5FC2302-8E6E-4687-ADAD-BDB3E6CBD9AC}" destId="{12E5561F-1249-46E2-BB0F-0E0E04EAC493}" srcOrd="0" destOrd="0" presId="urn:microsoft.com/office/officeart/2018/layout/CircleProcess"/>
    <dgm:cxn modelId="{91F88079-97A8-4C1B-B8E3-F0561037E94C}" type="presOf" srcId="{D5D5F5D4-CF16-4393-9E27-486FF5878BCC}" destId="{D4BD8BF2-2F1E-4282-B11D-BC8AA346AEC4}" srcOrd="0" destOrd="0" presId="urn:microsoft.com/office/officeart/2018/layout/CircleProcess"/>
    <dgm:cxn modelId="{E2E45BB2-A30E-47EC-ADDA-1EC50E5FE13A}" srcId="{5AF636C8-C971-48AC-ABFA-CAFE11F9DE92}" destId="{D5D5F5D4-CF16-4393-9E27-486FF5878BCC}" srcOrd="1" destOrd="0" parTransId="{3A1958E4-A809-4771-8008-4B0195FCF2FC}" sibTransId="{D585B8A4-18AB-4527-B18C-B97F2E7DEFCA}"/>
    <dgm:cxn modelId="{DBEF77CF-9778-4F8D-8AC0-7545D2787BD9}" type="presOf" srcId="{0BA684D9-B5A4-40EE-B4B6-B6B6E4877F38}" destId="{60B39F98-79E3-4D77-9214-F06EA1FAD499}" srcOrd="0" destOrd="0" presId="urn:microsoft.com/office/officeart/2018/layout/CircleProcess"/>
    <dgm:cxn modelId="{D87C51EA-6435-4550-8D3C-0C1D60B268DC}" type="presOf" srcId="{5AF636C8-C971-48AC-ABFA-CAFE11F9DE92}" destId="{AAC8FEB1-DB20-4CF7-8F96-D411D838B551}" srcOrd="0" destOrd="0" presId="urn:microsoft.com/office/officeart/2018/layout/CircleProcess"/>
    <dgm:cxn modelId="{9AF69DFA-C932-4FE9-854A-3132D2E28429}" type="presOf" srcId="{0BA684D9-B5A4-40EE-B4B6-B6B6E4877F38}" destId="{63A817FE-9AC2-42F3-A4BA-2E178EF04349}" srcOrd="1" destOrd="0" presId="urn:microsoft.com/office/officeart/2018/layout/CircleProcess"/>
    <dgm:cxn modelId="{9DB6F70E-1EDD-4259-82C5-CE5E674F47A9}" type="presParOf" srcId="{AAC8FEB1-DB20-4CF7-8F96-D411D838B551}" destId="{8D964CFD-DD1D-4B29-8245-7B0BB5B3C4C7}" srcOrd="0" destOrd="0" presId="urn:microsoft.com/office/officeart/2018/layout/CircleProcess"/>
    <dgm:cxn modelId="{68F2CE1D-1FC4-402C-8852-1F0CE7EF8727}" type="presParOf" srcId="{8D964CFD-DD1D-4B29-8245-7B0BB5B3C4C7}" destId="{1F22C185-FCDD-451E-80B6-0E3E39A70A81}" srcOrd="0" destOrd="0" presId="urn:microsoft.com/office/officeart/2018/layout/CircleProcess"/>
    <dgm:cxn modelId="{CBFBF22C-C4E8-4908-8EBF-FC1CCEA96C15}" type="presParOf" srcId="{AAC8FEB1-DB20-4CF7-8F96-D411D838B551}" destId="{CFF86479-E7E1-4332-A4BA-F01B5DC10E43}" srcOrd="1" destOrd="0" presId="urn:microsoft.com/office/officeart/2018/layout/CircleProcess"/>
    <dgm:cxn modelId="{5BF0D8F2-7C1E-4ECC-AC80-8A0B696819ED}" type="presParOf" srcId="{CFF86479-E7E1-4332-A4BA-F01B5DC10E43}" destId="{60B39F98-79E3-4D77-9214-F06EA1FAD499}" srcOrd="0" destOrd="0" presId="urn:microsoft.com/office/officeart/2018/layout/CircleProcess"/>
    <dgm:cxn modelId="{5A00473F-7564-49BF-9CC3-248236DFEFF9}" type="presParOf" srcId="{AAC8FEB1-DB20-4CF7-8F96-D411D838B551}" destId="{63A817FE-9AC2-42F3-A4BA-2E178EF04349}" srcOrd="2" destOrd="0" presId="urn:microsoft.com/office/officeart/2018/layout/CircleProcess"/>
    <dgm:cxn modelId="{09A9B2E4-3C12-48A4-A5CC-F951112E1AEA}" type="presParOf" srcId="{AAC8FEB1-DB20-4CF7-8F96-D411D838B551}" destId="{ED87A76E-AE5B-405F-986F-C2578B180FAA}" srcOrd="3" destOrd="0" presId="urn:microsoft.com/office/officeart/2018/layout/CircleProcess"/>
    <dgm:cxn modelId="{4DA4F64A-3CB9-4057-8A00-833CDBA9DB69}" type="presParOf" srcId="{ED87A76E-AE5B-405F-986F-C2578B180FAA}" destId="{6AEECE16-7F97-463B-80CD-69CDE77CA66C}" srcOrd="0" destOrd="0" presId="urn:microsoft.com/office/officeart/2018/layout/CircleProcess"/>
    <dgm:cxn modelId="{3C1A05DC-CB7C-4DEB-A24F-05BD649AF00B}" type="presParOf" srcId="{AAC8FEB1-DB20-4CF7-8F96-D411D838B551}" destId="{1CF0B5BE-0013-4B55-8368-8969E1564B7E}" srcOrd="4" destOrd="0" presId="urn:microsoft.com/office/officeart/2018/layout/CircleProcess"/>
    <dgm:cxn modelId="{1DA46171-97BF-49D1-B680-4E49C4D0442E}" type="presParOf" srcId="{1CF0B5BE-0013-4B55-8368-8969E1564B7E}" destId="{D4BD8BF2-2F1E-4282-B11D-BC8AA346AEC4}" srcOrd="0" destOrd="0" presId="urn:microsoft.com/office/officeart/2018/layout/CircleProcess"/>
    <dgm:cxn modelId="{22325F5B-43AF-4447-B71B-305A7D910DE8}" type="presParOf" srcId="{AAC8FEB1-DB20-4CF7-8F96-D411D838B551}" destId="{96186A59-9ECD-45C1-A5F0-01423208AEDC}" srcOrd="5" destOrd="0" presId="urn:microsoft.com/office/officeart/2018/layout/CircleProcess"/>
    <dgm:cxn modelId="{095D2E6F-EF96-4176-B2C2-E3D6A64F06E1}" type="presParOf" srcId="{AAC8FEB1-DB20-4CF7-8F96-D411D838B551}" destId="{52829DDB-75B4-4C3D-9681-452FD57F2AB6}" srcOrd="6" destOrd="0" presId="urn:microsoft.com/office/officeart/2018/layout/CircleProcess"/>
    <dgm:cxn modelId="{D1F0C2EF-45EC-48C6-9315-D2B9E662EAE1}" type="presParOf" srcId="{52829DDB-75B4-4C3D-9681-452FD57F2AB6}" destId="{3054A2C4-022B-4DC2-A3DA-CD2FA2778EA3}" srcOrd="0" destOrd="0" presId="urn:microsoft.com/office/officeart/2018/layout/CircleProcess"/>
    <dgm:cxn modelId="{94FD5ABB-9CD8-47EB-9724-CDAB8AD6638C}" type="presParOf" srcId="{AAC8FEB1-DB20-4CF7-8F96-D411D838B551}" destId="{29E7488E-61D2-40F2-9812-3B178DF3A529}" srcOrd="7" destOrd="0" presId="urn:microsoft.com/office/officeart/2018/layout/CircleProcess"/>
    <dgm:cxn modelId="{326C3A72-8A7C-4EC4-A712-C1AD8F1A3D4C}" type="presParOf" srcId="{29E7488E-61D2-40F2-9812-3B178DF3A529}" destId="{12E5561F-1249-46E2-BB0F-0E0E04EAC493}" srcOrd="0" destOrd="0" presId="urn:microsoft.com/office/officeart/2018/layout/CircleProcess"/>
    <dgm:cxn modelId="{BA697FD8-6489-4336-AF24-893D791EAE97}" type="presParOf" srcId="{AAC8FEB1-DB20-4CF7-8F96-D411D838B551}" destId="{7963B5BA-E68B-48CE-9F96-ADD44DF9973E}" srcOrd="8" destOrd="0" presId="urn:microsoft.com/office/officeart/2018/layout/Circle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22C185-FCDD-451E-80B6-0E3E39A70A81}">
      <dsp:nvSpPr>
        <dsp:cNvPr id="0" name=""/>
        <dsp:cNvSpPr/>
      </dsp:nvSpPr>
      <dsp:spPr>
        <a:xfrm>
          <a:off x="6995817" y="729503"/>
          <a:ext cx="1932437" cy="1932794"/>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B39F98-79E3-4D77-9214-F06EA1FAD499}">
      <dsp:nvSpPr>
        <dsp:cNvPr id="0" name=""/>
        <dsp:cNvSpPr/>
      </dsp:nvSpPr>
      <dsp:spPr>
        <a:xfrm>
          <a:off x="7059980"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en-US" sz="1300" b="1" i="0" kern="1200" baseline="0" dirty="0">
              <a:latin typeface="Alexandria" pitchFamily="2" charset="-78"/>
              <a:cs typeface="Alexandria" pitchFamily="2" charset="-78"/>
            </a:rPr>
            <a:t>legal rights and their holders.</a:t>
          </a:r>
        </a:p>
        <a:p>
          <a:pPr marL="0" lvl="0" indent="0" algn="ctr" defTabSz="577850" rtl="1">
            <a:lnSpc>
              <a:spcPct val="90000"/>
            </a:lnSpc>
            <a:spcBef>
              <a:spcPct val="0"/>
            </a:spcBef>
            <a:spcAft>
              <a:spcPct val="35000"/>
            </a:spcAft>
            <a:buNone/>
          </a:pPr>
          <a:endParaRPr lang="en-US" sz="1300" b="0" i="0" kern="1200" baseline="0" dirty="0"/>
        </a:p>
      </dsp:txBody>
      <dsp:txXfrm>
        <a:off x="7317890" y="1051692"/>
        <a:ext cx="1288291" cy="1288416"/>
      </dsp:txXfrm>
    </dsp:sp>
    <dsp:sp modelId="{6AEECE16-7F97-463B-80CD-69CDE77CA66C}">
      <dsp:nvSpPr>
        <dsp:cNvPr id="0" name=""/>
        <dsp:cNvSpPr/>
      </dsp:nvSpPr>
      <dsp:spPr>
        <a:xfrm rot="2700000">
          <a:off x="5000915"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BD8BF2-2F1E-4282-B11D-BC8AA346AEC4}">
      <dsp:nvSpPr>
        <dsp:cNvPr id="0" name=""/>
        <dsp:cNvSpPr/>
      </dsp:nvSpPr>
      <dsp:spPr>
        <a:xfrm>
          <a:off x="5062751"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en-US" sz="1300" b="1" i="0" kern="1200" baseline="0" dirty="0">
              <a:latin typeface="Alexandria" pitchFamily="2" charset="-78"/>
              <a:cs typeface="Alexandria" pitchFamily="2" charset="-78"/>
            </a:rPr>
            <a:t>Classifying laws into mandatory and complementary rules</a:t>
          </a:r>
        </a:p>
      </dsp:txBody>
      <dsp:txXfrm>
        <a:off x="5320661" y="1051692"/>
        <a:ext cx="1288291" cy="1288416"/>
      </dsp:txXfrm>
    </dsp:sp>
    <dsp:sp modelId="{3054A2C4-022B-4DC2-A3DA-CD2FA2778EA3}">
      <dsp:nvSpPr>
        <dsp:cNvPr id="0" name=""/>
        <dsp:cNvSpPr/>
      </dsp:nvSpPr>
      <dsp:spPr>
        <a:xfrm rot="2700000">
          <a:off x="3003686" y="731840"/>
          <a:ext cx="1927782" cy="1927782"/>
        </a:xfrm>
        <a:prstGeom prst="teardrop">
          <a:avLst>
            <a:gd name="adj" fmla="val 10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E5561F-1249-46E2-BB0F-0E0E04EAC493}">
      <dsp:nvSpPr>
        <dsp:cNvPr id="0" name=""/>
        <dsp:cNvSpPr/>
      </dsp:nvSpPr>
      <dsp:spPr>
        <a:xfrm>
          <a:off x="3065522" y="793941"/>
          <a:ext cx="1804111" cy="1803919"/>
        </a:xfrm>
        <a:prstGeom prst="ellipse">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marL="0" lvl="0" indent="0" algn="ctr" defTabSz="577850" rtl="1">
            <a:lnSpc>
              <a:spcPct val="90000"/>
            </a:lnSpc>
            <a:spcBef>
              <a:spcPct val="0"/>
            </a:spcBef>
            <a:spcAft>
              <a:spcPct val="35000"/>
            </a:spcAft>
            <a:buNone/>
          </a:pPr>
          <a:r>
            <a:rPr lang="en-US" sz="1300" b="1" i="0" kern="1200" baseline="0" dirty="0">
              <a:latin typeface="Alexandria" pitchFamily="2" charset="-78"/>
              <a:cs typeface="Alexandria" pitchFamily="2" charset="-78"/>
            </a:rPr>
            <a:t>The practical effect of classifying laws into public and private.</a:t>
          </a:r>
        </a:p>
        <a:p>
          <a:pPr marL="0" lvl="0" indent="0" algn="ctr" defTabSz="577850" rtl="1">
            <a:lnSpc>
              <a:spcPct val="90000"/>
            </a:lnSpc>
            <a:spcBef>
              <a:spcPct val="0"/>
            </a:spcBef>
            <a:spcAft>
              <a:spcPct val="35000"/>
            </a:spcAft>
            <a:buNone/>
          </a:pPr>
          <a:endParaRPr lang="en-US" sz="1300" b="0" i="0" kern="1200" baseline="0" dirty="0"/>
        </a:p>
      </dsp:txBody>
      <dsp:txXfrm>
        <a:off x="3323432" y="1051692"/>
        <a:ext cx="1288291" cy="1288416"/>
      </dsp:txXfrm>
    </dsp:sp>
  </dsp:spTree>
</dsp:drawing>
</file>

<file path=ppt/diagrams/layout1.xml><?xml version="1.0" encoding="utf-8"?>
<dgm:layoutDef xmlns:dgm="http://schemas.openxmlformats.org/drawingml/2006/diagram" xmlns:a="http://schemas.openxmlformats.org/drawingml/2006/main" uniqueId="urn:microsoft.com/office/officeart/2018/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node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fgAcc0">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596B77-C04D-D314-3044-29A369DAD7F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21ADAC4-FF1F-C32B-F925-6E621DEE423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0E185C9-D2E0-ACDF-DB51-BBC337505A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66FD33-E8EB-CAE7-E02E-5AD20F01515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7050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9D1194-79C9-1485-A103-E627D3C457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3BE302-2FD3-A192-AF33-E56C98D58F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0C9DDF-74F8-7121-0879-23F7FCD8DB7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8D7C24-F15B-ABE5-BB93-1758D9DA794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165503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3740E2-5BC3-C08E-82E5-74999A9B6F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531DE7-4371-D53D-CA9A-DCE14EB8987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17D923-0B82-C551-91F8-35C0DDBBD0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34E403-F183-886B-6D8B-80DB46E8E8B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718861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68CAEA-4AEF-8610-E73B-4D84242AF6C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A8F02A-9A31-0383-798F-792242A9A9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F8D7F3-5AA6-1428-EA69-A8E7FCB7BC5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A067940-E172-6093-120F-C85E4CAFE8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24821039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1E1BBA-6B86-207F-18A0-467060D8BF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4FDEDC4-29C4-0A4C-0F13-D406C71EDE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C86E26-E0D9-54D9-43B2-8CA3AE18FC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19760D0-FEDE-D6E9-B857-B62FBEAC0D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924696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F8653-6FAB-7B72-F810-85435308B6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C701F9-B736-F104-D301-2677AC5258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650704-81EB-8EF9-5D7A-9398706FEB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03F484D-38C7-DB71-1EF1-44D5A9C467A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920111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B1871-E2AF-0293-30B0-7D2F724F8E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282C2B5-8DD0-BC22-F304-BE216496E2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916026-3DF2-6E63-E373-193E63C1F9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1ACE06-B2BB-0A4B-41CE-F07C93CEED9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31181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74E64-1E0F-7023-5864-32B4516128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7E5805-B51E-1F5A-25DA-47E2B12BA46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89C706-CFFA-E863-4E19-FB70D348444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E842EA7-7D69-5D85-AA51-0DC6C329DD6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287628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0118CC-7B53-91AE-F1FF-B935F4A3DD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23B80B-8558-18D1-5C1D-79B67781492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2EC3575-76ED-18D2-1B67-5F80EA78354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111E3E-7BB9-1897-1DAB-D527F0F7802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957563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9465F9-1B55-61B2-3009-D760E03E02C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209D7E-8BFA-943C-5C8C-5D676DB3A6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103D05-7278-BC59-2A31-A340A5546A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C78E84-BD0B-FAC6-2D4A-080D69E409D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653717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8FB687-0838-5E4B-1A02-A538593588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A945AF1-03B7-26F9-7915-8A36DBC863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0990C7-73C6-4EB5-12EA-8018522A4E5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A7AA7B-3BE2-A550-8D98-37698FB62DA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8271751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D4976-77AD-BCC0-8C0F-24AE895402E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DE89DE-D4FB-198D-D79F-BE6EDF3C10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B2E19B9-E783-5F1C-C7D7-A607069AD01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5E6B8CD-653B-EEA3-F84C-371DFCC903D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55787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CAB629-1FB5-46E9-0FC5-320639DC83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BB9FC6-D6B3-0E95-A251-85BC0FBB11D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D70CC1-C59C-3561-A52D-703D5DF7A6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557584-1A99-7B73-AFB2-CF322CA7C9B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220770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39489-F576-D55E-8007-42219FA05E4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0D9BCF-B7C2-0D26-4C8A-6C2E2A4A6D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5E62851-262F-9B04-C20E-BC6355F620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9211A28-9559-5020-9C8B-2BB8647EE85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295820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7E9A04-F0CE-FF1E-8C2E-46C18BB5E2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82B8882-EA7E-D6A7-2CEB-C4F89BA552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F39C7A-7E16-7196-81D7-0256A422095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A67977C-5113-B5C9-1FF9-6C57A0FB01E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894735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6C1394-FA77-1FCB-2BEF-BD21EBFF60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7A91E8-9AFA-A8D3-082C-306F0D39972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3CCFFF-694A-9D5E-3B5B-BB1F132077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1B51380-C2AD-F00C-D63F-788F53F7419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37803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A8F19-18CC-1E3D-20E7-8EFAFAB4DC7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C0777D4-040C-B388-E354-80774414465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1E0697-376B-5000-7FB2-5F7E04CC99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ED3934-13C4-C3FC-F126-9073EA71B89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738886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645ACD-9281-D7F5-8BAF-5C24903FD9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B50F1A-B1E8-A704-687A-BD7223B286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DCDA597-B3D5-8ABD-2B83-E82DF01D507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9873EFF-C51D-51C2-9251-5F92F311CC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43462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DDA1B6-C1DE-CBB6-DDF3-13379EAE954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6AE570-4D84-E148-CFED-E6F03EB8EB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3DCFB9-D961-1071-2107-F1C729A451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29B6DE-8996-C698-CE2F-6FA936CDFB5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604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720C9E-773E-C30C-25A4-09FEA5219C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5C7608-91D2-3043-0F31-165A7C9CD2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EF0013-41C1-EB78-3B51-85132F29A0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5F13F3-8093-3869-2A3B-DA2B9054D2B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137612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81619-AEDB-E37E-415F-A9C2B1DFFF0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5DCB77-8180-9E39-CC79-6F5FEC38CF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A98779-AF64-198F-C698-1CAB22ECDA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47ED2A3-2155-7857-8B4D-3892A41C27E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1253456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A4F458-5210-A039-4162-A1A906F09CE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CE2980-09A6-8192-7A07-DE87E88796F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50CF354-1674-920B-ED36-26C668C7F4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A95CCD-DC0F-37D8-86B8-1DCBB0C3C2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269043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AC645-5C7D-E788-1D9F-9E97C7AC30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27739A-4EEA-F87F-66D5-21B7E4934E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877D7B4-83EE-0EDD-3EB4-41DC9138A9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D1A3DAD-9891-C6FC-8077-CC3B1F34E66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737454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A91F99-99E9-E606-55AF-26E0CBFA8F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1646CF-81AC-8B2A-FCAE-B9E3392EF8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9805A4-8DB0-7A9B-0E46-2FBF72E965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3E3E9B6-8DA7-98E3-D97B-D0EAC18F516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980009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96770A-432E-7B8F-589E-33161E40C1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728E25-2344-6630-016A-D1852426C84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13E871C-9347-5CBA-D5A7-23E2C142331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D2D280B-6DD2-71DB-9454-C91ED837E97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4956052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1CFB7B-1CC5-2345-89F1-9E4B7F355C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18DAF5-1230-5560-3E54-3024AB9E4B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5CD6E1-3C81-6DBB-6C74-4497EA7460E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42F0E00-8393-B53A-8B2D-5F9D853CE7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7828042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A460F1-5D75-5CE9-8996-6D92C576BC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E20412-4207-8A40-15A1-69A8145A2E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F0E0DF-7CDF-C1F7-904D-8777A9298C8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97123F-06F0-E1CD-991F-1B1A6869B4D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73182318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DB8AD7-5128-B462-6487-9E5C7D2C98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12969E7-B9D4-16D2-F614-39FDA2FFE3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B5C76F-FE6E-6465-3503-555335C20CDB}"/>
              </a:ext>
            </a:extLst>
          </p:cNvPr>
          <p:cNvSpPr>
            <a:spLocks noGrp="1"/>
          </p:cNvSpPr>
          <p:nvPr>
            <p:ph type="body" idx="1"/>
          </p:nvPr>
        </p:nvSpPr>
        <p:spPr/>
        <p:txBody>
          <a:bodyPr/>
          <a:lstStyle/>
          <a:p>
            <a:r>
              <a:rPr lang="fa-IR" dirty="0"/>
              <a:t>أولا : جريمة تقليد علامة تجارية مسجلة طبقا للقانون.</a:t>
            </a:r>
          </a:p>
          <a:p>
            <a:endParaRPr lang="fa-IR" dirty="0"/>
          </a:p>
          <a:p>
            <a:r>
              <a:rPr lang="fa-IR" dirty="0"/>
              <a:t>ثانيا : جريمة استعمال علامة تجارية علامة تجارية مزورة او مقلدة .</a:t>
            </a:r>
          </a:p>
          <a:p>
            <a:endParaRPr lang="fa-IR" dirty="0"/>
          </a:p>
          <a:p>
            <a:r>
              <a:rPr lang="fa-IR" dirty="0"/>
              <a:t>ثالثا : جريمة وضع علامة تجارية مملوكة للغير بسوء قصد .</a:t>
            </a:r>
          </a:p>
          <a:p>
            <a:endParaRPr lang="fa-IR" dirty="0"/>
          </a:p>
          <a:p>
            <a:r>
              <a:rPr lang="fa-IR" dirty="0"/>
              <a:t>رابعا : جريمة بيع او عرض للبيع او التداول أو الحيازة بقصد البيع لمنتجات مزورة او مقلدة او موضوعة بغير حق.</a:t>
            </a:r>
            <a:endParaRPr lang="en-US" dirty="0"/>
          </a:p>
        </p:txBody>
      </p:sp>
      <p:sp>
        <p:nvSpPr>
          <p:cNvPr id="4" name="Slide Number Placeholder 3">
            <a:extLst>
              <a:ext uri="{FF2B5EF4-FFF2-40B4-BE49-F238E27FC236}">
                <a16:creationId xmlns:a16="http://schemas.microsoft.com/office/drawing/2014/main" id="{93912330-FC97-19AA-19E2-CAC593CD0C1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9094430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59B275-6697-4F51-0AF2-A6DD6FD455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02AC83-A5D5-BFB0-612A-0D286CCFF9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3FC8BB-6163-2CB0-B5EF-9E2B777B175B}"/>
              </a:ext>
            </a:extLst>
          </p:cNvPr>
          <p:cNvSpPr>
            <a:spLocks noGrp="1"/>
          </p:cNvSpPr>
          <p:nvPr>
            <p:ph type="body" idx="1"/>
          </p:nvPr>
        </p:nvSpPr>
        <p:spPr/>
        <p:txBody>
          <a:bodyPr/>
          <a:lstStyle/>
          <a:p>
            <a:r>
              <a:rPr lang="fa-IR" dirty="0"/>
              <a:t>أولا : جريمة تقليد علامة تجارية مسجلة طبقا للقانون.</a:t>
            </a:r>
          </a:p>
          <a:p>
            <a:endParaRPr lang="fa-IR" dirty="0"/>
          </a:p>
          <a:p>
            <a:r>
              <a:rPr lang="fa-IR" dirty="0"/>
              <a:t>ثانيا : جريمة استعمال علامة تجارية علامة تجارية مزورة او مقلدة .</a:t>
            </a:r>
          </a:p>
          <a:p>
            <a:endParaRPr lang="fa-IR" dirty="0"/>
          </a:p>
          <a:p>
            <a:r>
              <a:rPr lang="fa-IR" dirty="0"/>
              <a:t>ثالثا : جريمة وضع علامة تجارية مملوكة للغير بسوء قصد .</a:t>
            </a:r>
          </a:p>
          <a:p>
            <a:endParaRPr lang="fa-IR" dirty="0"/>
          </a:p>
          <a:p>
            <a:r>
              <a:rPr lang="fa-IR" dirty="0"/>
              <a:t>رابعا : جريمة بيع او عرض للبيع او التداول أو الحيازة بقصد البيع لمنتجات مزورة او مقلدة او موضوعة بغير حق.</a:t>
            </a:r>
            <a:endParaRPr lang="en-US" dirty="0"/>
          </a:p>
        </p:txBody>
      </p:sp>
      <p:sp>
        <p:nvSpPr>
          <p:cNvPr id="4" name="Slide Number Placeholder 3">
            <a:extLst>
              <a:ext uri="{FF2B5EF4-FFF2-40B4-BE49-F238E27FC236}">
                <a16:creationId xmlns:a16="http://schemas.microsoft.com/office/drawing/2014/main" id="{D44EFE51-C4F3-C129-3D39-3F2D93BFC26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212861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B23345-64E0-9A6A-7FE0-9E77185A78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584A56-6BE6-2362-1847-01CB02F303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6A57EC-C16C-F965-49D7-452AC62F93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97C82A-C3D8-1894-79C0-2DADA0937E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5543164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C92858-2CFF-7BAC-88CA-245BBC1DF0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A31865-F4A2-D603-B740-54E8B8EE7D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972F57-872F-B1D8-4DF4-2E8BEFE401A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A3BB1AC-FA63-5465-FA19-8A9E5392CE2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1841166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5A3B1E-4089-910D-313E-C2DC9E1DAD1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6442C1-62D1-C62C-4488-D72693E8AF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818131-75D0-1524-C7F6-09014A1371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5DEEA60-0143-FBA0-0DEF-ADF5AA5AD5F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638537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268200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65282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6.png"/><Relationship Id="rId7" Type="http://schemas.openxmlformats.org/officeDocument/2006/relationships/diagramQuickStyle" Target="../diagrams/quickStyle1.xml"/><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7.png"/><Relationship Id="rId9" Type="http://schemas.microsoft.com/office/2007/relationships/diagramDrawing" Target="../diagrams/drawing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13.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14.png"/></Relationships>
</file>

<file path=ppt/slides/_rels/slide4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6.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40502"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Business law</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Fatma Abdalla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6401328" y="4913660"/>
            <a:ext cx="3500018" cy="769441"/>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MGM412</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Business law</a:t>
            </a:r>
            <a:endParaRPr kumimoji="0" lang="ar-EG" sz="22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p:cNvSpPr txBox="1"/>
          <p:nvPr/>
        </p:nvSpPr>
        <p:spPr>
          <a:xfrm>
            <a:off x="5864771" y="1412953"/>
            <a:ext cx="29383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latin typeface="Alexandria regular" pitchFamily="2" charset="-78"/>
                <a:cs typeface="Alexandria regular" pitchFamily="2" charset="-78"/>
              </a:rPr>
              <a:t>Lecture goals </a:t>
            </a:r>
            <a:endParaRPr kumimoji="0" lang="en-US" sz="2800" b="1" i="0" u="none" strike="noStrike" kern="1200" cap="none" spc="0" normalizeH="0" baseline="0" noProof="0" dirty="0">
              <a:ln>
                <a:noFill/>
              </a:ln>
              <a:effectLst/>
              <a:uLnTx/>
              <a:uFillTx/>
              <a:latin typeface="Alexandria regular" pitchFamily="2" charset="-78"/>
              <a:ea typeface="+mn-ea"/>
              <a:cs typeface="Alexandria regular"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3647439" y="2673688"/>
            <a:ext cx="7895183" cy="2676951"/>
          </a:xfrm>
          <a:prstGeom prst="rect">
            <a:avLst/>
          </a:prstGeom>
          <a:noFill/>
        </p:spPr>
        <p:txBody>
          <a:bodyPr wrap="square" rtlCol="0">
            <a:spAutoFit/>
          </a:bodyPr>
          <a:lstStyle/>
          <a:p>
            <a:pPr marL="0" marR="0" lvl="0" indent="0"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en-US" sz="2400" b="1"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1- Quick revision of the previous lecture </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2- Our educational goals today </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3- Conclusion</a:t>
            </a:r>
          </a:p>
          <a:p>
            <a:pPr marL="0" marR="0" lvl="0" indent="0" defTabSz="914400" rtl="1" eaLnBrk="1" fontAlgn="auto" latinLnBrk="0" hangingPunct="1">
              <a:lnSpc>
                <a:spcPct val="150000"/>
              </a:lnSpc>
              <a:spcBef>
                <a:spcPts val="0"/>
              </a:spcBef>
              <a:spcAft>
                <a:spcPts val="0"/>
              </a:spcAft>
              <a:buClrTx/>
              <a:buSzTx/>
              <a:buFontTx/>
              <a:buNone/>
              <a:tabLst/>
              <a:defRPr/>
            </a:pPr>
            <a:r>
              <a:rPr lang="en-US" sz="2400" b="1" dirty="0">
                <a:solidFill>
                  <a:prstClr val="black"/>
                </a:solidFill>
                <a:latin typeface="Times New Roman" panose="02020603050405020304" pitchFamily="18" charset="0"/>
                <a:cs typeface="Times New Roman" panose="02020603050405020304" pitchFamily="18" charset="0"/>
              </a:rPr>
              <a:t>4- References </a:t>
            </a: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3157"/>
    </mc:Choice>
    <mc:Fallback xmlns="">
      <p:transition spd="slow" advTm="5315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3413761" y="1412953"/>
            <a:ext cx="5389396"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Alexandria" pitchFamily="2" charset="-78"/>
                <a:cs typeface="Alexandria" pitchFamily="2" charset="-78"/>
              </a:rPr>
              <a:t>1- quick revision of the previous lecture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6" name="Graphic 21" descr="A logo for a university&#10;&#10;Description automatically generated"/>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Placeholder 11" descr="A head with a puzzle piece in it&#10;&#10;Description automatically generated">
            <a:extLst>
              <a:ext uri="{FF2B5EF4-FFF2-40B4-BE49-F238E27FC236}">
                <a16:creationId xmlns:a16="http://schemas.microsoft.com/office/drawing/2014/main" id="{A40DEDD1-34CE-1010-02D0-4A3672395975}"/>
              </a:ext>
            </a:extLst>
          </p:cNvPr>
          <p:cNvPicPr>
            <a:picLocks noGrp="1" noChangeAspect="1"/>
          </p:cNvPicPr>
          <p:nvPr>
            <p:ph type="pic" sz="quarter" idx="10"/>
          </p:nvPr>
        </p:nvPicPr>
        <p:blipFill>
          <a:blip r:embed="rId4"/>
          <a:srcRect l="2187" r="2187"/>
          <a:stretch>
            <a:fillRect/>
          </a:stretch>
        </p:blipFill>
        <p:spPr>
          <a:xfrm>
            <a:off x="387832" y="321986"/>
            <a:ext cx="1975224" cy="1856172"/>
          </a:xfrm>
          <a:prstGeom prst="rect">
            <a:avLst/>
          </a:prstGeom>
        </p:spPr>
      </p:pic>
      <p:graphicFrame>
        <p:nvGraphicFramePr>
          <p:cNvPr id="39" name="TextBox 30">
            <a:extLst>
              <a:ext uri="{FF2B5EF4-FFF2-40B4-BE49-F238E27FC236}">
                <a16:creationId xmlns:a16="http://schemas.microsoft.com/office/drawing/2014/main" id="{6F0FDBBD-E0C4-F90C-374F-DD107F7604A4}"/>
              </a:ext>
            </a:extLst>
          </p:cNvPr>
          <p:cNvGraphicFramePr/>
          <p:nvPr>
            <p:extLst>
              <p:ext uri="{D42A27DB-BD31-4B8C-83A1-F6EECF244321}">
                <p14:modId xmlns:p14="http://schemas.microsoft.com/office/powerpoint/2010/main" val="884584284"/>
              </p:ext>
            </p:extLst>
          </p:nvPr>
        </p:nvGraphicFramePr>
        <p:xfrm>
          <a:off x="482885" y="2223877"/>
          <a:ext cx="11532685" cy="33914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211699"/>
    </mc:Choice>
    <mc:Fallback xmlns="">
      <p:transition spd="slow" advTm="21169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988976" y="1177505"/>
            <a:ext cx="8270275" cy="3837052"/>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321379" y="805700"/>
            <a:ext cx="98706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85595" y="4364567"/>
            <a:ext cx="6573640" cy="1992533"/>
          </a:xfrm>
          <a:prstGeom prst="rect">
            <a:avLst/>
          </a:prstGeom>
          <a:noFill/>
        </p:spPr>
        <p:txBody>
          <a:bodyPr wrap="square">
            <a:spAutoFit/>
          </a:bodyPr>
          <a:lstStyle/>
          <a:p>
            <a:pPr>
              <a:lnSpc>
                <a:spcPct val="120000"/>
              </a:lnSpc>
            </a:pPr>
            <a:r>
              <a:rPr lang="en-US" dirty="0">
                <a:latin typeface="Alexandria" charset="0"/>
                <a:cs typeface="Alexandria" charset="0"/>
              </a:rPr>
              <a:t>PART 3: legal rights and their holders. </a:t>
            </a:r>
          </a:p>
          <a:p>
            <a:pPr>
              <a:lnSpc>
                <a:spcPct val="120000"/>
              </a:lnSpc>
            </a:pPr>
            <a:r>
              <a:rPr lang="en-US" dirty="0">
                <a:latin typeface="Alexandria" charset="0"/>
                <a:cs typeface="Alexandria" charset="0"/>
              </a:rPr>
              <a:t>3-A-  features of natural person, and termination of his legal personality.)</a:t>
            </a:r>
          </a:p>
          <a:p>
            <a:pPr>
              <a:lnSpc>
                <a:spcPct val="120000"/>
              </a:lnSpc>
            </a:pPr>
            <a:r>
              <a:rPr lang="en-US" dirty="0">
                <a:latin typeface="Alexandria" charset="0"/>
                <a:cs typeface="Alexandria" charset="0"/>
              </a:rPr>
              <a:t> 3-B- juristic person, features and termination of his legal personality.</a:t>
            </a:r>
            <a:endParaRPr lang="en-US" sz="1400" dirty="0">
              <a:latin typeface="Alexandria" charset="0"/>
              <a:cs typeface="Alexandria" charset="0"/>
            </a:endParaRPr>
          </a:p>
          <a:p>
            <a:pPr>
              <a:lnSpc>
                <a:spcPct val="120000"/>
              </a:lnSpc>
            </a:pPr>
            <a:endParaRPr lang="en-US" sz="1400" dirty="0">
              <a:latin typeface="Alexandria" charset="0"/>
              <a:cs typeface="Alexandria" charset="0"/>
            </a:endParaRPr>
          </a:p>
        </p:txBody>
      </p:sp>
      <p:sp>
        <p:nvSpPr>
          <p:cNvPr id="41" name="TextBox 40"/>
          <p:cNvSpPr txBox="1"/>
          <p:nvPr/>
        </p:nvSpPr>
        <p:spPr>
          <a:xfrm>
            <a:off x="6301339" y="1259391"/>
            <a:ext cx="5067413" cy="523220"/>
          </a:xfrm>
          <a:prstGeom prst="rect">
            <a:avLst/>
          </a:prstGeom>
          <a:noFill/>
        </p:spPr>
        <p:txBody>
          <a:bodyPr wrap="none" rtlCol="0">
            <a:spAutoFit/>
          </a:bodyPr>
          <a:lstStyle/>
          <a:p>
            <a:r>
              <a:rPr lang="en-US" sz="2800" b="1" dirty="0">
                <a:solidFill>
                  <a:srgbClr val="00B0F0"/>
                </a:solidFill>
                <a:latin typeface="Alexandria" charset="0"/>
                <a:cs typeface="Alexandria" charset="0"/>
              </a:rPr>
              <a:t>2-  educational goal today </a:t>
            </a:r>
          </a:p>
        </p:txBody>
      </p:sp>
      <p:sp>
        <p:nvSpPr>
          <p:cNvPr id="42" name="TextBox 41"/>
          <p:cNvSpPr txBox="1"/>
          <p:nvPr/>
        </p:nvSpPr>
        <p:spPr>
          <a:xfrm>
            <a:off x="5071247" y="1139330"/>
            <a:ext cx="917148" cy="307777"/>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3</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269797" y="7718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p:cNvSpPr/>
          <p:nvPr/>
        </p:nvSpPr>
        <p:spPr>
          <a:xfrm>
            <a:off x="498359" y="1160271"/>
            <a:ext cx="1119528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t"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Calibri"/>
              <a:ea typeface="+mn-ea"/>
              <a:cs typeface="+mn-cs"/>
            </a:endParaRPr>
          </a:p>
          <a:p>
            <a:pPr marL="0" marR="0" lvl="0" indent="0" algn="l" defTabSz="914400" rtl="0" eaLnBrk="1" fontAlgn="auto" latinLnBrk="0" hangingPunct="1">
              <a:lnSpc>
                <a:spcPct val="150000"/>
              </a:lnSpc>
              <a:spcBef>
                <a:spcPct val="20000"/>
              </a:spcBef>
              <a:spcAft>
                <a:spcPts val="0"/>
              </a:spcAft>
              <a:buClr>
                <a:srgbClr val="0BD0D9"/>
              </a:buClr>
              <a:buSzPct val="95000"/>
              <a:buFont typeface="Wingdings 2"/>
              <a:buNone/>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We have explained that the law grants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legal personality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two kinds of persons each of them may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acquire rights and bear obligations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make contracts, they can sue others and be sued and enjoy different features of legal personality.  These two persons are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natural</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juristic persons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they are called the holder of  legal right. </a:t>
            </a: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US" sz="1400" b="1" i="1" u="sng" strike="noStrike" kern="1200" cap="none" spc="0" normalizeH="0" baseline="0" noProof="0" dirty="0">
              <a:ln>
                <a:noFill/>
              </a:ln>
              <a:solidFill>
                <a:prstClr val="black"/>
              </a:solidFill>
              <a:effectLst/>
              <a:uLnTx/>
              <a:uFillTx/>
              <a:latin typeface="Constantia"/>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AA462ED8-BD2E-8BB1-41C8-B16C708F2620}"/>
              </a:ext>
            </a:extLst>
          </p:cNvPr>
          <p:cNvSpPr txBox="1"/>
          <p:nvPr/>
        </p:nvSpPr>
        <p:spPr>
          <a:xfrm>
            <a:off x="916327" y="1561673"/>
            <a:ext cx="8694005" cy="830997"/>
          </a:xfrm>
          <a:prstGeom prst="rect">
            <a:avLst/>
          </a:prstGeom>
          <a:noFill/>
        </p:spPr>
        <p:txBody>
          <a:bodyPr wrap="square" rtlCol="0">
            <a:spAutoFit/>
          </a:bodyPr>
          <a:lstStyle/>
          <a:p>
            <a:r>
              <a:rPr lang="en-US" sz="2400" b="1" dirty="0">
                <a:solidFill>
                  <a:srgbClr val="00B0F0"/>
                </a:solidFill>
                <a:latin typeface="Alexandria" pitchFamily="2" charset="-78"/>
                <a:cs typeface="Alexandria" pitchFamily="2" charset="-78"/>
              </a:rPr>
              <a:t>PART 3: legal rights and their holders:</a:t>
            </a:r>
          </a:p>
          <a:p>
            <a:endParaRPr lang="en-US" sz="2400" b="1" dirty="0">
              <a:solidFill>
                <a:srgbClr val="00B0F0"/>
              </a:solidFill>
              <a:latin typeface="Alexandria" charset="0"/>
              <a:cs typeface="Alexandria" charset="0"/>
            </a:endParaRPr>
          </a:p>
        </p:txBody>
      </p:sp>
    </p:spTree>
    <p:extLst>
      <p:ext uri="{BB962C8B-B14F-4D97-AF65-F5344CB8AC3E}">
        <p14:creationId xmlns:p14="http://schemas.microsoft.com/office/powerpoint/2010/main" val="2900726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F7440E-9784-592A-3CA8-29BB2602112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D1D322-E105-46C3-203F-4B9A0173435E}"/>
              </a:ext>
            </a:extLst>
          </p:cNvPr>
          <p:cNvSpPr/>
          <p:nvPr/>
        </p:nvSpPr>
        <p:spPr>
          <a:xfrm>
            <a:off x="2269797" y="74925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61E758B-BAEE-951F-DA2D-6C1995BB5681}"/>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consequences of acquiring the natural legal personality:-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legal moral person enjoys several features of the natural persons such as:</a:t>
            </a:r>
          </a:p>
          <a:p>
            <a:pPr marL="400050" marR="0" lvl="0" indent="-400050" algn="l" defTabSz="914400" rtl="0" eaLnBrk="1" fontAlgn="auto" latinLnBrk="0" hangingPunct="1">
              <a:lnSpc>
                <a:spcPct val="150000"/>
              </a:lnSpc>
              <a:spcBef>
                <a:spcPct val="20000"/>
              </a:spcBef>
              <a:spcAft>
                <a:spcPts val="0"/>
              </a:spcAft>
              <a:buClr>
                <a:srgbClr val="0BD0D9"/>
              </a:buClr>
              <a:buSzPct val="95000"/>
              <a:buFont typeface="+mj-lt"/>
              <a:buAutoNum type="romanUcPeriod"/>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capacity of natural person to make contracts :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 explained the previous lecture)</a:t>
            </a:r>
          </a:p>
          <a:p>
            <a:pPr marL="400050" marR="0" lvl="0" indent="-400050" algn="l" defTabSz="914400" rtl="0" eaLnBrk="1" fontAlgn="auto" latinLnBrk="0" hangingPunct="1">
              <a:lnSpc>
                <a:spcPct val="150000"/>
              </a:lnSpc>
              <a:spcBef>
                <a:spcPct val="20000"/>
              </a:spcBef>
              <a:spcAft>
                <a:spcPts val="0"/>
              </a:spcAft>
              <a:buClr>
                <a:srgbClr val="0BD0D9"/>
              </a:buClr>
              <a:buSzPct val="95000"/>
              <a:buFont typeface="+mj-lt"/>
              <a:buAutoNum type="romanUcPeriod"/>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name </a:t>
            </a:r>
            <a:r>
              <a:rPr lang="en-US" dirty="0">
                <a:solidFill>
                  <a:prstClr val="black"/>
                </a:solidFill>
                <a:latin typeface="Alexandria" pitchFamily="2" charset="-78"/>
                <a:cs typeface="Alexandria" pitchFamily="2" charset="-78"/>
              </a:rPr>
              <a:t>of natural person.</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400050" marR="0" lvl="0" indent="-400050" algn="l" defTabSz="914400" rtl="0" eaLnBrk="1" fontAlgn="auto" latinLnBrk="0" hangingPunct="1">
              <a:lnSpc>
                <a:spcPct val="150000"/>
              </a:lnSpc>
              <a:spcBef>
                <a:spcPct val="20000"/>
              </a:spcBef>
              <a:spcAft>
                <a:spcPts val="0"/>
              </a:spcAft>
              <a:buClr>
                <a:srgbClr val="0BD0D9"/>
              </a:buClr>
              <a:buSzPct val="95000"/>
              <a:buFont typeface="+mj-lt"/>
              <a:buAutoNum type="romanUcPeriod"/>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patrimony of natural person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We shall complete explaining the other features then explain cases of termination or end of  natural legal personality in the following:</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37304A08-995D-8FEB-CB70-6CF55D9BE7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4367C0AC-846F-AF7B-3FBF-DB9AAF0D9D1A}"/>
              </a:ext>
            </a:extLst>
          </p:cNvPr>
          <p:cNvPicPr>
            <a:picLocks noChangeAspect="1"/>
          </p:cNvPicPr>
          <p:nvPr/>
        </p:nvPicPr>
        <p:blipFill>
          <a:blip r:embed="rId4"/>
          <a:stretch>
            <a:fillRect/>
          </a:stretch>
        </p:blipFill>
        <p:spPr>
          <a:xfrm>
            <a:off x="9184148" y="1773715"/>
            <a:ext cx="3065923" cy="3644931"/>
          </a:xfrm>
          <a:prstGeom prst="rect">
            <a:avLst/>
          </a:prstGeom>
        </p:spPr>
      </p:pic>
    </p:spTree>
    <p:extLst>
      <p:ext uri="{BB962C8B-B14F-4D97-AF65-F5344CB8AC3E}">
        <p14:creationId xmlns:p14="http://schemas.microsoft.com/office/powerpoint/2010/main" val="12869518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5DD99-BDB3-DBC4-C688-33D8FF264BF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16706B-78A6-401C-32C2-9CCB06A01026}"/>
              </a:ext>
            </a:extLst>
          </p:cNvPr>
          <p:cNvSpPr/>
          <p:nvPr/>
        </p:nvSpPr>
        <p:spPr>
          <a:xfrm>
            <a:off x="2269797" y="83956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C9C0DC27-1B2A-8ABC-BB72-B4410711BE4F}"/>
              </a:ext>
            </a:extLst>
          </p:cNvPr>
          <p:cNvSpPr/>
          <p:nvPr/>
        </p:nvSpPr>
        <p:spPr>
          <a:xfrm>
            <a:off x="745187" y="1155869"/>
            <a:ext cx="10972558"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II- Different names of natural person:</a:t>
            </a:r>
            <a:endParaRPr lang="en-US" sz="2400" b="1" u="sng"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lang="en-US" sz="2000" b="1" dirty="0">
                <a:solidFill>
                  <a:prstClr val="black"/>
                </a:solidFill>
                <a:latin typeface="Alexandria" pitchFamily="2" charset="-78"/>
                <a:cs typeface="Alexandria" pitchFamily="2" charset="-78"/>
              </a:rPr>
              <a:t>* The civil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Name:</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the means by which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 person is distinguished from others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name has two meanings: a narrow meaning, which refers to the personal name, and the second meaning, which refers to the title or family name.</a:t>
            </a: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How to acquire the civil name:</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natural way to acquire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civil name is for the child to be attributed to his father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the marriage is legitimate. </a:t>
            </a: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However, after the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death of the husband or divorce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child's lineage is proven to be attributed to his father if he was born during the valid marriage contract or after its end before the expiration of the maximum pregnancy period, which is ten months, unless it is proven that it is impossible for the spouses to meet. The court may rule otherwise based on an approved medical report..</a:t>
            </a:r>
          </a:p>
        </p:txBody>
      </p:sp>
      <p:pic>
        <p:nvPicPr>
          <p:cNvPr id="5" name="Graphic 21">
            <a:extLst>
              <a:ext uri="{FF2B5EF4-FFF2-40B4-BE49-F238E27FC236}">
                <a16:creationId xmlns:a16="http://schemas.microsoft.com/office/drawing/2014/main" id="{E15BDEA8-4280-6B62-9FD4-A1C253DB4F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553330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8C01B3-5CE0-646F-2D72-1F4C2B2EA8C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6CC0845-0102-2D54-4A26-77DB9D1B2600}"/>
              </a:ext>
            </a:extLst>
          </p:cNvPr>
          <p:cNvSpPr/>
          <p:nvPr/>
        </p:nvSpPr>
        <p:spPr>
          <a:xfrm>
            <a:off x="2269797" y="86214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905E69B-4AE4-3482-CB06-0A3F27C42528}"/>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There are other types of names that are protected by law if used continuously, and they are protected same as the civil name, including: the nickname name and the commercial name.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nickname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It is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person's fame among people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under a name other than the civil name.</a:t>
            </a:r>
          </a:p>
        </p:txBody>
      </p:sp>
      <p:pic>
        <p:nvPicPr>
          <p:cNvPr id="5" name="Graphic 21">
            <a:extLst>
              <a:ext uri="{FF2B5EF4-FFF2-40B4-BE49-F238E27FC236}">
                <a16:creationId xmlns:a16="http://schemas.microsoft.com/office/drawing/2014/main" id="{354231D6-E3BD-1F9D-0732-571E4422C4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E363349C-6211-9B9E-381F-28FB6691288F}"/>
              </a:ext>
            </a:extLst>
          </p:cNvPr>
          <p:cNvPicPr>
            <a:picLocks noChangeAspect="1"/>
          </p:cNvPicPr>
          <p:nvPr/>
        </p:nvPicPr>
        <p:blipFill>
          <a:blip r:embed="rId4"/>
          <a:stretch>
            <a:fillRect/>
          </a:stretch>
        </p:blipFill>
        <p:spPr>
          <a:xfrm>
            <a:off x="9184148" y="1773715"/>
            <a:ext cx="3065923" cy="3644931"/>
          </a:xfrm>
          <a:prstGeom prst="rect">
            <a:avLst/>
          </a:prstGeom>
        </p:spPr>
      </p:pic>
    </p:spTree>
    <p:extLst>
      <p:ext uri="{BB962C8B-B14F-4D97-AF65-F5344CB8AC3E}">
        <p14:creationId xmlns:p14="http://schemas.microsoft.com/office/powerpoint/2010/main" val="18262380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25439A-E58D-9ED1-0BD5-C525397306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668D88-FA38-45FD-4F93-9C798D595524}"/>
              </a:ext>
            </a:extLst>
          </p:cNvPr>
          <p:cNvSpPr/>
          <p:nvPr/>
        </p:nvSpPr>
        <p:spPr>
          <a:xfrm flipV="1">
            <a:off x="2305142" y="839004"/>
            <a:ext cx="970642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4179112-C79C-EC2F-31EF-BF6101932E5E}"/>
              </a:ext>
            </a:extLst>
          </p:cNvPr>
          <p:cNvSpPr/>
          <p:nvPr/>
        </p:nvSpPr>
        <p:spPr>
          <a:xfrm>
            <a:off x="454600" y="1247306"/>
            <a:ext cx="11071355" cy="5109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commercial name</a:t>
            </a:r>
            <a:r>
              <a:rPr kumimoji="0" 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trade name of the natural person (sole trader):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consists of an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innovative name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 pseudonym, or a term derived from the nature of the trade he practices or deals with. Or from a name or a nickname or a combination of the above according to his choice, such as the name "The Green Salon".</a:t>
            </a:r>
          </a:p>
        </p:txBody>
      </p:sp>
      <p:pic>
        <p:nvPicPr>
          <p:cNvPr id="5" name="Graphic 21">
            <a:extLst>
              <a:ext uri="{FF2B5EF4-FFF2-40B4-BE49-F238E27FC236}">
                <a16:creationId xmlns:a16="http://schemas.microsoft.com/office/drawing/2014/main" id="{D53B20EE-D412-32B0-4D38-1E942EEA65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661682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A4393B-A2C0-588D-5F6A-9AD0A6E7D25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307724A-6E7C-3670-9965-459F1F3F157D}"/>
              </a:ext>
            </a:extLst>
          </p:cNvPr>
          <p:cNvSpPr/>
          <p:nvPr/>
        </p:nvSpPr>
        <p:spPr>
          <a:xfrm flipV="1">
            <a:off x="2784224" y="805137"/>
            <a:ext cx="910297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12E4D727-2B59-B6E4-BBD7-3B65E723B24A}"/>
              </a:ext>
            </a:extLst>
          </p:cNvPr>
          <p:cNvSpPr/>
          <p:nvPr/>
        </p:nvSpPr>
        <p:spPr>
          <a:xfrm>
            <a:off x="499756" y="1155869"/>
            <a:ext cx="11192488"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Commercial name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considered an intangible asset owned by the person who created it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used it in an actual and public manner as a commercial  name for his shops or commercial activity as a whole, in the face of his competitors who practice a similar trade or industry, with the aim of distinguishing the commercial services he provides from their counterparts in the commercial markets. In other words, the trade name proves the identity of the merchant or producer with respect to the entirety of his business. This why it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considered as a financial right that can be disposed of. </a:t>
            </a:r>
          </a:p>
        </p:txBody>
      </p:sp>
      <p:pic>
        <p:nvPicPr>
          <p:cNvPr id="5" name="Graphic 21">
            <a:extLst>
              <a:ext uri="{FF2B5EF4-FFF2-40B4-BE49-F238E27FC236}">
                <a16:creationId xmlns:a16="http://schemas.microsoft.com/office/drawing/2014/main" id="{CA451233-4283-375D-58E6-32F090BEC53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233495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B79911-2A52-CB8E-F0B5-CB84474104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62D2A86-0C76-FBD6-CA28-EFAE91D12B06}"/>
              </a:ext>
            </a:extLst>
          </p:cNvPr>
          <p:cNvSpPr/>
          <p:nvPr/>
        </p:nvSpPr>
        <p:spPr>
          <a:xfrm>
            <a:off x="2305141" y="824088"/>
            <a:ext cx="9706428" cy="6119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6DBF364-1D44-BFA2-29A8-239C51712A10}"/>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acquisition of commercial name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defined by priority of use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not registration. Accordingly, the registration of commercial name in the commercial register is an announcement of holding such name and does not create it.</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registration makes proof easier, but it is not the only means of proving the existence of such name.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However, the right to own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commercial name may be lost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as well as the right to protect it, if it is merely registered without being used or invested in in any way, whether actual or public.</a:t>
            </a:r>
          </a:p>
        </p:txBody>
      </p:sp>
      <p:pic>
        <p:nvPicPr>
          <p:cNvPr id="5" name="Graphic 21">
            <a:extLst>
              <a:ext uri="{FF2B5EF4-FFF2-40B4-BE49-F238E27FC236}">
                <a16:creationId xmlns:a16="http://schemas.microsoft.com/office/drawing/2014/main" id="{C8D94044-E751-5C49-6FC0-80F301569C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B01E9C79-0737-228B-E293-0298C4BF165A}"/>
              </a:ext>
            </a:extLst>
          </p:cNvPr>
          <p:cNvPicPr>
            <a:picLocks noChangeAspect="1"/>
          </p:cNvPicPr>
          <p:nvPr/>
        </p:nvPicPr>
        <p:blipFill>
          <a:blip r:embed="rId4"/>
          <a:stretch>
            <a:fillRect/>
          </a:stretch>
        </p:blipFill>
        <p:spPr>
          <a:xfrm>
            <a:off x="9184148" y="1773715"/>
            <a:ext cx="3065923" cy="3644931"/>
          </a:xfrm>
          <a:prstGeom prst="rect">
            <a:avLst/>
          </a:prstGeom>
        </p:spPr>
      </p:pic>
    </p:spTree>
    <p:extLst>
      <p:ext uri="{BB962C8B-B14F-4D97-AF65-F5344CB8AC3E}">
        <p14:creationId xmlns:p14="http://schemas.microsoft.com/office/powerpoint/2010/main" val="1217612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3BDBB4-23CF-54E5-3F75-C65FD04FB0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5F15CC-86A1-168A-ED8A-D706D0B3F5CE}"/>
              </a:ext>
            </a:extLst>
          </p:cNvPr>
          <p:cNvSpPr/>
          <p:nvPr/>
        </p:nvSpPr>
        <p:spPr>
          <a:xfrm>
            <a:off x="2269797" y="7605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4D3CD12-343A-BA7E-2337-86E4E3DA589A}"/>
              </a:ext>
            </a:extLst>
          </p:cNvPr>
          <p:cNvSpPr/>
          <p:nvPr/>
        </p:nvSpPr>
        <p:spPr>
          <a:xfrm>
            <a:off x="220579" y="1155869"/>
            <a:ext cx="107522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Name Protection: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name enjoys legal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protection given for all types without discrimination.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Protection here is the demand to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stop the attack and  compensation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if the real name holder suffered harm due to such attack.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 example of that : a businessman with a distinguished civil name or nickname can prevent another person from using it as fake name if this generally</a:t>
            </a:r>
            <a:r>
              <a:rPr lang="en-US" dirty="0">
                <a:solidFill>
                  <a:prstClr val="black"/>
                </a:solidFill>
                <a:latin typeface="Alexandria" pitchFamily="2" charset="-78"/>
                <a:cs typeface="Alexandria" pitchFamily="2" charset="-78"/>
              </a:rPr>
              <a:t>y leads to confusion between them while concluding commercial transactions.</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currently, this protection is specifically important in redressing violations and attacks on commercial names.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BB2FA7E-3F82-7307-8F22-FEF784D7DF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383175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E8E2CA-B7B1-7ADA-DD5A-72F8F5F3CBA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5669806-8F2A-AB4C-6FAF-5FA6B3DFAEB4}"/>
              </a:ext>
            </a:extLst>
          </p:cNvPr>
          <p:cNvSpPr/>
          <p:nvPr/>
        </p:nvSpPr>
        <p:spPr>
          <a:xfrm>
            <a:off x="2269797" y="850856"/>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267C2DA-62AD-2C60-4197-657B81F565AC}"/>
              </a:ext>
            </a:extLst>
          </p:cNvPr>
          <p:cNvSpPr/>
          <p:nvPr/>
        </p:nvSpPr>
        <p:spPr>
          <a:xfrm>
            <a:off x="516689" y="1302624"/>
            <a:ext cx="111586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III- patrimony of natural person:</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patrimony means,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total financial rights and liabilities of a person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principal is that every person whether natural or moral, has his or its own patrimony.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Elements of patrimony: it contains two basic elements: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positive element: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which is represented by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rights that a person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has in the liability of others. It is a group of financial rights related to the person, whether these rights are real rights; such as the right of ownership and the personal rights of the person as a debt owed to him by another person.</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negative element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which is represented by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obligations that a person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has in the liability of others. It is a group of financial obligations and debts owed by the person.</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6267A63-3710-5E4C-5E7E-918EB3A6B8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352513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64975-25BC-15C0-472F-C99E04A70A1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13FE01B-15B2-3C2B-9F08-788D23EF3801}"/>
              </a:ext>
            </a:extLst>
          </p:cNvPr>
          <p:cNvSpPr/>
          <p:nvPr/>
        </p:nvSpPr>
        <p:spPr>
          <a:xfrm>
            <a:off x="2269797" y="8169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439A10D-9552-5977-1F2F-73BA4B2F84FF}"/>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lang="en-US" dirty="0">
                <a:solidFill>
                  <a:prstClr val="black"/>
                </a:solidFill>
                <a:latin typeface="Alexandria" pitchFamily="2" charset="-78"/>
                <a:cs typeface="Alexandria" pitchFamily="2" charset="-78"/>
              </a:rPr>
              <a:t>The relationship between these two elements is strong; </a:t>
            </a:r>
            <a:r>
              <a:rPr lang="en-US" dirty="0">
                <a:solidFill>
                  <a:srgbClr val="00AEEF"/>
                </a:solidFill>
                <a:latin typeface="Alexandria" pitchFamily="2" charset="-78"/>
                <a:cs typeface="Alexandria" pitchFamily="2" charset="-78"/>
              </a:rPr>
              <a:t>the positive element ensures the fulfillment of the negative element</a:t>
            </a:r>
            <a:r>
              <a:rPr lang="en-US" dirty="0">
                <a:solidFill>
                  <a:prstClr val="black"/>
                </a:solidFill>
                <a:latin typeface="Alexandria" pitchFamily="2" charset="-78"/>
                <a:cs typeface="Alexandria" pitchFamily="2" charset="-78"/>
              </a:rPr>
              <a:t>. The positive side represents the </a:t>
            </a:r>
            <a:r>
              <a:rPr lang="en-US" dirty="0">
                <a:solidFill>
                  <a:srgbClr val="00AEEF"/>
                </a:solidFill>
                <a:latin typeface="Alexandria" pitchFamily="2" charset="-78"/>
                <a:cs typeface="Alexandria" pitchFamily="2" charset="-78"/>
              </a:rPr>
              <a:t>general guarantee </a:t>
            </a:r>
            <a:r>
              <a:rPr lang="en-US" dirty="0">
                <a:solidFill>
                  <a:prstClr val="black"/>
                </a:solidFill>
                <a:latin typeface="Alexandria" pitchFamily="2" charset="-78"/>
                <a:cs typeface="Alexandria" pitchFamily="2" charset="-78"/>
              </a:rPr>
              <a:t>of the person’s debts. So creditors of certain person can claim their right from any of the positive side rights.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lang="en-US" dirty="0">
                <a:solidFill>
                  <a:prstClr val="black"/>
                </a:solidFill>
                <a:latin typeface="Alexandria" pitchFamily="2" charset="-78"/>
                <a:cs typeface="Alexandria" pitchFamily="2" charset="-78"/>
              </a:rPr>
              <a:t>For example if “A” borrowed  certain amount of money from a friend to buy certain house. and is not able to pay back the debt.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lang="en-US" dirty="0">
                <a:solidFill>
                  <a:prstClr val="black"/>
                </a:solidFill>
                <a:latin typeface="Alexandria" pitchFamily="2" charset="-78"/>
                <a:cs typeface="Alexandria" pitchFamily="2" charset="-78"/>
              </a:rPr>
              <a:t>The creditor may claim his money from selling this house- through legal sale procedures- in addition he can claim his money from any other positive right included in “A” ‘s patrimony such as money in his bank accounts and any other asset that he owns.</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EDEE6110-AEC8-F7DB-5B48-8C23F39CCFC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890856D9-3F64-B8D0-D478-63E22B32214F}"/>
              </a:ext>
            </a:extLst>
          </p:cNvPr>
          <p:cNvPicPr>
            <a:picLocks noChangeAspect="1"/>
          </p:cNvPicPr>
          <p:nvPr/>
        </p:nvPicPr>
        <p:blipFill>
          <a:blip r:embed="rId4"/>
          <a:stretch>
            <a:fillRect/>
          </a:stretch>
        </p:blipFill>
        <p:spPr>
          <a:xfrm>
            <a:off x="9184148" y="1773715"/>
            <a:ext cx="3065923" cy="3644931"/>
          </a:xfrm>
          <a:prstGeom prst="rect">
            <a:avLst/>
          </a:prstGeom>
        </p:spPr>
      </p:pic>
    </p:spTree>
    <p:extLst>
      <p:ext uri="{BB962C8B-B14F-4D97-AF65-F5344CB8AC3E}">
        <p14:creationId xmlns:p14="http://schemas.microsoft.com/office/powerpoint/2010/main" val="28878033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D9581-9384-1385-32CC-FF122DCC312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167DB7D-E32E-73A3-411A-0384A83EAC1B}"/>
              </a:ext>
            </a:extLst>
          </p:cNvPr>
          <p:cNvSpPr/>
          <p:nvPr/>
        </p:nvSpPr>
        <p:spPr>
          <a:xfrm>
            <a:off x="2269797" y="82827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10FE7E8-DCFB-D3C3-486B-52BD15F6BF33}"/>
              </a:ext>
            </a:extLst>
          </p:cNvPr>
          <p:cNvSpPr/>
          <p:nvPr/>
        </p:nvSpPr>
        <p:spPr>
          <a:xfrm>
            <a:off x="1174044" y="1048451"/>
            <a:ext cx="10126134"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400" b="1" u="sng" dirty="0">
                <a:solidFill>
                  <a:prstClr val="black"/>
                </a:solidFill>
                <a:latin typeface="Alexandria" pitchFamily="2" charset="-78"/>
                <a:cs typeface="Alexandria" pitchFamily="2" charset="-78"/>
              </a:rPr>
              <a:t>V- End of natural person’s legal personality</a:t>
            </a:r>
            <a:r>
              <a:rPr kumimoji="0" lang="en-US" sz="24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Natural death:</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legal personality of a person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ends with his actual death</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death is recorded in the records prepared for this purpose in accordance with the Civil Status Law. </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accordance with the legal rule that there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 inheritance except after paying debts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personality of a person extends after his death until his debts are settled.</a:t>
            </a:r>
          </a:p>
        </p:txBody>
      </p:sp>
      <p:pic>
        <p:nvPicPr>
          <p:cNvPr id="5" name="Graphic 21">
            <a:extLst>
              <a:ext uri="{FF2B5EF4-FFF2-40B4-BE49-F238E27FC236}">
                <a16:creationId xmlns:a16="http://schemas.microsoft.com/office/drawing/2014/main" id="{F321D447-4A66-9FD6-89F5-4236818ABD5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47400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75C0E6-C364-6CAF-557A-C079FF57798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0417138-F5F4-D319-DC1D-D49C9618A55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7039C5BB-13F0-5708-D11D-3DFBE6912A0E}"/>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lang="en-US" sz="2000" b="1" dirty="0">
                <a:solidFill>
                  <a:prstClr val="black"/>
                </a:solidFill>
                <a:latin typeface="Alexandria" pitchFamily="2" charset="-78"/>
                <a:cs typeface="Alexandria" pitchFamily="2" charset="-78"/>
              </a:rPr>
              <a:t>-Legal or judicial death: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lang="en-US" dirty="0">
                <a:solidFill>
                  <a:prstClr val="black"/>
                </a:solidFill>
                <a:latin typeface="Alexandria" pitchFamily="2" charset="-78"/>
                <a:cs typeface="Alexandria" pitchFamily="2" charset="-78"/>
              </a:rPr>
              <a:t>In this case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death is legal</a:t>
            </a:r>
            <a:r>
              <a:rPr lang="en-US" dirty="0">
                <a:solidFill>
                  <a:srgbClr val="00AEEF"/>
                </a:solidFill>
                <a:latin typeface="Alexandria" pitchFamily="2" charset="-78"/>
                <a:cs typeface="Alexandria" pitchFamily="2" charset="-78"/>
              </a:rPr>
              <a:t> juridical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and not confirmed</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as for </a:t>
            </a:r>
            <a:r>
              <a:rPr lang="en-US" dirty="0">
                <a:solidFill>
                  <a:prstClr val="black"/>
                </a:solidFill>
                <a:latin typeface="Alexandria" pitchFamily="2" charset="-78"/>
                <a:cs typeface="Alexandria" pitchFamily="2" charset="-78"/>
              </a:rPr>
              <a:t>the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missing person:</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missing person: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missing person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not known with certainty whether he is alive or dead</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as his news is cut off in a way that suggests his death.</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0DC9CD96-42E5-1825-581D-88946E7107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D2EBCB7F-5353-9428-12C9-8229CA3188F5}"/>
              </a:ext>
            </a:extLst>
          </p:cNvPr>
          <p:cNvPicPr>
            <a:picLocks noChangeAspect="1"/>
          </p:cNvPicPr>
          <p:nvPr/>
        </p:nvPicPr>
        <p:blipFill>
          <a:blip r:embed="rId4"/>
          <a:stretch>
            <a:fillRect/>
          </a:stretch>
        </p:blipFill>
        <p:spPr>
          <a:xfrm>
            <a:off x="9184148" y="1773715"/>
            <a:ext cx="3065923" cy="3644931"/>
          </a:xfrm>
          <a:prstGeom prst="rect">
            <a:avLst/>
          </a:prstGeom>
        </p:spPr>
      </p:pic>
    </p:spTree>
    <p:extLst>
      <p:ext uri="{BB962C8B-B14F-4D97-AF65-F5344CB8AC3E}">
        <p14:creationId xmlns:p14="http://schemas.microsoft.com/office/powerpoint/2010/main" val="25498801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801546-96F9-051E-7463-569B048050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6D1BE7-5CCB-98D5-AAAE-13765C7A016E}"/>
              </a:ext>
            </a:extLst>
          </p:cNvPr>
          <p:cNvSpPr/>
          <p:nvPr/>
        </p:nvSpPr>
        <p:spPr>
          <a:xfrm>
            <a:off x="2269797" y="81698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3082009-24EA-43AA-A5A3-027CF712CA84}"/>
              </a:ext>
            </a:extLst>
          </p:cNvPr>
          <p:cNvSpPr/>
          <p:nvPr/>
        </p:nvSpPr>
        <p:spPr>
          <a:xfrm>
            <a:off x="1333001"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2000" b="1"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rPr>
              <a:t>The effects resulting from the ruling of death:</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Regarding his money: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missing person is considered dead after the ruling of his death, and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his money is distributed among the heirs</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from the date of the ruling of death.</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Regarding the wife:</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Arial" charset="0"/>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She remains as </a:t>
            </a:r>
            <a:r>
              <a:rPr lang="en-US" dirty="0">
                <a:solidFill>
                  <a:srgbClr val="00AEEF"/>
                </a:solidFill>
                <a:latin typeface="Alexandria" pitchFamily="2" charset="-78"/>
                <a:cs typeface="Alexandria" pitchFamily="2" charset="-78"/>
              </a:rPr>
              <a:t>his wife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for observance period of death-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four month and ten days- from the date of ruling and may marry someone else after that.</a:t>
            </a:r>
          </a:p>
        </p:txBody>
      </p:sp>
      <p:pic>
        <p:nvPicPr>
          <p:cNvPr id="5" name="Graphic 21">
            <a:extLst>
              <a:ext uri="{FF2B5EF4-FFF2-40B4-BE49-F238E27FC236}">
                <a16:creationId xmlns:a16="http://schemas.microsoft.com/office/drawing/2014/main" id="{55CB2D02-ED43-AE9E-7265-B9088F601BD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096273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F2B008-646D-04E6-3D4F-B14AEC6E789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5F2914-8604-FF73-9C75-C8FE77BD4F36}"/>
              </a:ext>
            </a:extLst>
          </p:cNvPr>
          <p:cNvSpPr/>
          <p:nvPr/>
        </p:nvSpPr>
        <p:spPr>
          <a:xfrm>
            <a:off x="2269797" y="82827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1476838-FA59-7517-353C-48FA6A495FF0}"/>
              </a:ext>
            </a:extLst>
          </p:cNvPr>
          <p:cNvSpPr/>
          <p:nvPr/>
        </p:nvSpPr>
        <p:spPr>
          <a:xfrm>
            <a:off x="474133" y="1313914"/>
            <a:ext cx="10914588" cy="48148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 - Juristic person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a group of persons who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are joined to achieve certain aims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the legislature give it the legal personality within the limits of that aim.</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Kinds of juristic persons:</a:t>
            </a: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Private juristic person: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not managed or instituted by state agencies.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Instituted by private persons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works to achieve specific goals determined by its founders, for example</a:t>
            </a:r>
            <a:r>
              <a:rPr lang="en-US" dirty="0">
                <a:solidFill>
                  <a:prstClr val="black"/>
                </a:solidFill>
                <a:latin typeface="Alexandria" pitchFamily="2" charset="-78"/>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companies, and universities, charity associations.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Partners in companies are joined to ac</a:t>
            </a:r>
            <a:r>
              <a:rPr lang="en-US" dirty="0" err="1">
                <a:solidFill>
                  <a:prstClr val="black"/>
                </a:solidFill>
                <a:latin typeface="Alexandria" pitchFamily="2" charset="-78"/>
                <a:cs typeface="Alexandria" pitchFamily="2" charset="-78"/>
              </a:rPr>
              <a:t>hieve</a:t>
            </a:r>
            <a:r>
              <a:rPr lang="en-US" dirty="0">
                <a:solidFill>
                  <a:prstClr val="black"/>
                </a:solidFill>
                <a:latin typeface="Alexandria" pitchFamily="2" charset="-78"/>
                <a:cs typeface="Alexandria" pitchFamily="2" charset="-78"/>
              </a:rPr>
              <a:t> profit, instituters of associations are joined to achieve charity acts…etc.</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CEEEE7CD-E0E0-417F-9DFE-F4C8CE59241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8512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A00B0D-1DDE-D470-484C-3E122F4ADC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07D830E-0F51-AF32-01AD-AD20FEF07B13}"/>
              </a:ext>
            </a:extLst>
          </p:cNvPr>
          <p:cNvSpPr/>
          <p:nvPr/>
        </p:nvSpPr>
        <p:spPr>
          <a:xfrm>
            <a:off x="2269797" y="83956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83131310-E225-63D0-84E2-E4ED9A92DFA0}"/>
              </a:ext>
            </a:extLst>
          </p:cNvPr>
          <p:cNvSpPr/>
          <p:nvPr/>
        </p:nvSpPr>
        <p:spPr>
          <a:xfrm>
            <a:off x="959556" y="1657743"/>
            <a:ext cx="10555111" cy="4514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150000"/>
              </a:lnSpc>
              <a:spcBef>
                <a:spcPct val="20000"/>
              </a:spcBef>
              <a:spcAft>
                <a:spcPts val="0"/>
              </a:spcAft>
              <a:buClr>
                <a:srgbClr val="0BD0D9"/>
              </a:buClr>
              <a:buSzPct val="95000"/>
              <a:tabLst/>
              <a:defRPr/>
            </a:pP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lang="en-US" b="1" dirty="0">
                <a:solidFill>
                  <a:prstClr val="black"/>
                </a:solidFill>
                <a:latin typeface="Alexandria" pitchFamily="2" charset="-78"/>
                <a:cs typeface="Alexandria" pitchFamily="2" charset="-78"/>
              </a:rPr>
              <a:t>public</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juristic person: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which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represented by the group of persons and funds that fall under the control of the state</a:t>
            </a:r>
            <a:r>
              <a:rPr lang="en-US" dirty="0">
                <a:solidFill>
                  <a:prstClr val="black"/>
                </a:solidFill>
                <a:latin typeface="Alexandria" pitchFamily="2" charset="-78"/>
                <a:cs typeface="Alexandria" pitchFamily="2" charset="-78"/>
              </a:rPr>
              <a: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for example: the projects established by the state under its system, such as public sector institutions, public government agencies, local administration councils, municipalities, etc., and each of these legal entities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has a specific goal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that it works to achieve through the employees working in it.</a:t>
            </a:r>
          </a:p>
        </p:txBody>
      </p:sp>
      <p:pic>
        <p:nvPicPr>
          <p:cNvPr id="5" name="Graphic 21">
            <a:extLst>
              <a:ext uri="{FF2B5EF4-FFF2-40B4-BE49-F238E27FC236}">
                <a16:creationId xmlns:a16="http://schemas.microsoft.com/office/drawing/2014/main" id="{CDA824D8-909D-28E2-5BBA-4FE81308BD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6581164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BB92A4-A5D2-C4FB-3CF1-12D28355ED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57ACA2F-C2B4-9024-1A66-9BE1356197D4}"/>
              </a:ext>
            </a:extLst>
          </p:cNvPr>
          <p:cNvSpPr/>
          <p:nvPr/>
        </p:nvSpPr>
        <p:spPr>
          <a:xfrm>
            <a:off x="2327868" y="83956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F40B9BA-FBC2-96DA-D077-C6B2AE59233C}"/>
              </a:ext>
            </a:extLst>
          </p:cNvPr>
          <p:cNvSpPr/>
          <p:nvPr/>
        </p:nvSpPr>
        <p:spPr>
          <a:xfrm>
            <a:off x="220579"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Juristic person acquire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capacity to conclude contracts once constituted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without any other requirement.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accordingly, juristic person is a new legal entity, that is artificial person created by law that can acquire rights and assume liabilities and granted the legal moral personality ( juristic personality)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573672D2-CFC2-F61F-EEAC-AAD6AB04BCF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7B87B328-FABC-88B5-4A00-A6FC58E21B96}"/>
              </a:ext>
            </a:extLst>
          </p:cNvPr>
          <p:cNvPicPr>
            <a:picLocks noChangeAspect="1"/>
          </p:cNvPicPr>
          <p:nvPr/>
        </p:nvPicPr>
        <p:blipFill>
          <a:blip r:embed="rId4"/>
          <a:stretch>
            <a:fillRect/>
          </a:stretch>
        </p:blipFill>
        <p:spPr>
          <a:xfrm>
            <a:off x="9184148" y="1773715"/>
            <a:ext cx="3065923" cy="3644931"/>
          </a:xfrm>
          <a:prstGeom prst="rect">
            <a:avLst/>
          </a:prstGeom>
        </p:spPr>
      </p:pic>
    </p:spTree>
    <p:extLst>
      <p:ext uri="{BB962C8B-B14F-4D97-AF65-F5344CB8AC3E}">
        <p14:creationId xmlns:p14="http://schemas.microsoft.com/office/powerpoint/2010/main" val="36524236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B8CAA7-1394-0CDB-4F0F-403F6BB4E2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49DCD17-24A7-57D9-11D2-CE561167053A}"/>
              </a:ext>
            </a:extLst>
          </p:cNvPr>
          <p:cNvSpPr/>
          <p:nvPr/>
        </p:nvSpPr>
        <p:spPr>
          <a:xfrm>
            <a:off x="2269797" y="8169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6B0AA8CC-0E61-BF5F-7FA6-60F9E6ABC4A0}"/>
              </a:ext>
            </a:extLst>
          </p:cNvPr>
          <p:cNvSpPr/>
          <p:nvPr/>
        </p:nvSpPr>
        <p:spPr>
          <a:xfrm>
            <a:off x="609504" y="1313913"/>
            <a:ext cx="1097299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commercial name of commercial juristic person ( companies)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it is the name under which a commercial project is invested. It is used by the partners to identify their project and distinguish it from others and to enable customers to recognize it, so that the trade name itself constitutes a means of attracting them.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companies of persons and partnerships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name of the company is derived from the names of partners </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the joint stock companies the name of the company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derived from the activity of the company.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26127D2-2C3A-E43F-DB1F-EF148D2E17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055889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31723-748A-306C-A09F-90714BF0FA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980F4A3-2E77-8E40-6A10-D43D6F6FB62E}"/>
              </a:ext>
            </a:extLst>
          </p:cNvPr>
          <p:cNvSpPr/>
          <p:nvPr/>
        </p:nvSpPr>
        <p:spPr>
          <a:xfrm>
            <a:off x="2269797" y="77183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2B28EE1-D304-FCC5-5DC6-C46CB04D68CB}"/>
              </a:ext>
            </a:extLst>
          </p:cNvPr>
          <p:cNvSpPr/>
          <p:nvPr/>
        </p:nvSpPr>
        <p:spPr>
          <a:xfrm>
            <a:off x="1079895" y="1090517"/>
            <a:ext cx="1022341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consequences of acquiring the moral personality:-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legal moral person enjoys several features of the juristic persons such as:</a:t>
            </a:r>
          </a:p>
          <a:p>
            <a:pPr marL="400050" marR="0" lvl="0" indent="-400050" algn="l" defTabSz="914400" rtl="0" eaLnBrk="1" fontAlgn="auto" latinLnBrk="0" hangingPunct="1">
              <a:lnSpc>
                <a:spcPct val="150000"/>
              </a:lnSpc>
              <a:spcBef>
                <a:spcPct val="20000"/>
              </a:spcBef>
              <a:spcAft>
                <a:spcPts val="0"/>
              </a:spcAft>
              <a:buClr>
                <a:srgbClr val="0BD0D9"/>
              </a:buClr>
              <a:buSzPct val="95000"/>
              <a:buFont typeface="+mj-lt"/>
              <a:buAutoNum type="romanUcPeriod"/>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distinctive name </a:t>
            </a:r>
          </a:p>
          <a:p>
            <a:pPr marL="400050" marR="0" lvl="0" indent="-400050" algn="l" defTabSz="914400" rtl="0" eaLnBrk="1" fontAlgn="auto" latinLnBrk="0" hangingPunct="1">
              <a:lnSpc>
                <a:spcPct val="150000"/>
              </a:lnSpc>
              <a:spcBef>
                <a:spcPct val="20000"/>
              </a:spcBef>
              <a:spcAft>
                <a:spcPts val="0"/>
              </a:spcAft>
              <a:buClr>
                <a:srgbClr val="0BD0D9"/>
              </a:buClr>
              <a:buSzPct val="95000"/>
              <a:buFont typeface="+mj-lt"/>
              <a:buAutoNum type="romanUcPeriod"/>
              <a:tabLst/>
              <a:defRPr/>
            </a:pPr>
            <a:r>
              <a:rPr lang="en-US" dirty="0">
                <a:solidFill>
                  <a:prstClr val="black"/>
                </a:solidFill>
                <a:latin typeface="Alexandria" pitchFamily="2" charset="-78"/>
                <a:cs typeface="Alexandria" pitchFamily="2" charset="-78"/>
              </a:rPr>
              <a:t>- nationality of juristic person.</a:t>
            </a:r>
          </a:p>
          <a:p>
            <a:pPr marL="400050" marR="0" lvl="0" indent="-400050" algn="l" defTabSz="914400" rtl="0" eaLnBrk="1" fontAlgn="auto" latinLnBrk="0" hangingPunct="1">
              <a:lnSpc>
                <a:spcPct val="150000"/>
              </a:lnSpc>
              <a:spcBef>
                <a:spcPct val="20000"/>
              </a:spcBef>
              <a:spcAft>
                <a:spcPts val="0"/>
              </a:spcAft>
              <a:buClr>
                <a:srgbClr val="0BD0D9"/>
              </a:buClr>
              <a:buSzPct val="95000"/>
              <a:buFont typeface="+mj-lt"/>
              <a:buAutoNum type="romanUcPeriod"/>
              <a:tabLst/>
              <a:defRPr/>
            </a:pPr>
            <a:r>
              <a:rPr lang="en-US" dirty="0">
                <a:solidFill>
                  <a:prstClr val="black"/>
                </a:solidFill>
                <a:latin typeface="Alexandria" pitchFamily="2" charset="-78"/>
                <a:cs typeface="Alexandria" pitchFamily="2" charset="-78"/>
              </a:rPr>
              <a:t>-Representation of the juristic person.</a:t>
            </a:r>
          </a:p>
          <a:p>
            <a:pPr marL="400050" marR="0" lvl="0" indent="-400050" algn="l" defTabSz="914400" rtl="0" eaLnBrk="1" fontAlgn="auto" latinLnBrk="0" hangingPunct="1">
              <a:lnSpc>
                <a:spcPct val="150000"/>
              </a:lnSpc>
              <a:spcBef>
                <a:spcPct val="20000"/>
              </a:spcBef>
              <a:spcAft>
                <a:spcPts val="0"/>
              </a:spcAft>
              <a:buClr>
                <a:srgbClr val="0BD0D9"/>
              </a:buClr>
              <a:buSzPct val="95000"/>
              <a:buFont typeface="+mj-lt"/>
              <a:buAutoNum type="romanUcPeriod"/>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Independent patrimony </a:t>
            </a:r>
          </a:p>
          <a:p>
            <a:pPr marL="400050" marR="0" lvl="0" indent="-400050" algn="l" defTabSz="914400" rtl="0" eaLnBrk="1" fontAlgn="auto" latinLnBrk="0" hangingPunct="1">
              <a:lnSpc>
                <a:spcPct val="150000"/>
              </a:lnSpc>
              <a:spcBef>
                <a:spcPct val="20000"/>
              </a:spcBef>
              <a:spcAft>
                <a:spcPts val="0"/>
              </a:spcAft>
              <a:buClr>
                <a:srgbClr val="0BD0D9"/>
              </a:buClr>
              <a:buSzPct val="95000"/>
              <a:buFont typeface="+mj-lt"/>
              <a:buAutoNum type="romanUcPeriod"/>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Legal capacity </a:t>
            </a: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We shall explain each of these features then explain cases of termination or end of such juristic legal personality in the following:</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F984F3C3-36B2-644D-FB87-C734EE7E926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919847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0406C-AF3E-3C85-6715-1B2A186333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45432E-8CFB-53FD-61D3-674992D4D5D7}"/>
              </a:ext>
            </a:extLst>
          </p:cNvPr>
          <p:cNvSpPr/>
          <p:nvPr/>
        </p:nvSpPr>
        <p:spPr>
          <a:xfrm>
            <a:off x="2269797" y="82827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A3C3574E-6702-F217-A8FD-138EEC72C1BB}"/>
              </a:ext>
            </a:extLst>
          </p:cNvPr>
          <p:cNvSpPr/>
          <p:nvPr/>
        </p:nvSpPr>
        <p:spPr>
          <a:xfrm>
            <a:off x="564443" y="1155869"/>
            <a:ext cx="1108568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sz="2000" b="1" dirty="0">
                <a:solidFill>
                  <a:prstClr val="black"/>
                </a:solidFill>
                <a:latin typeface="Alexandria" pitchFamily="2" charset="-78"/>
                <a:cs typeface="Alexandria" pitchFamily="2" charset="-78"/>
              </a:rPr>
              <a:t>I- </a:t>
            </a: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name of the juristic person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juristic person  should be given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 name, so that it can be easily identified</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it should be noted that the name of the juristic person </a:t>
            </a:r>
            <a:r>
              <a:rPr kumimoji="0" lang="en-US" sz="1800" b="0"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rPr>
              <a:t>must not be identical or similar to that of another </a:t>
            </a:r>
            <a:r>
              <a:rPr lang="en-US" dirty="0">
                <a:solidFill>
                  <a:prstClr val="black"/>
                </a:solidFill>
                <a:latin typeface="Alexandria" pitchFamily="2" charset="-78"/>
                <a:cs typeface="Alexandria" pitchFamily="2" charset="-78"/>
              </a:rPr>
              <a:t>juristic person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For example: if the juristic person is a company.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Its commercial name has to be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shown as the letterhead of the company on all its documents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on its web site for electronic commerce purposes.     </a:t>
            </a:r>
          </a:p>
        </p:txBody>
      </p:sp>
      <p:pic>
        <p:nvPicPr>
          <p:cNvPr id="5" name="Graphic 21">
            <a:extLst>
              <a:ext uri="{FF2B5EF4-FFF2-40B4-BE49-F238E27FC236}">
                <a16:creationId xmlns:a16="http://schemas.microsoft.com/office/drawing/2014/main" id="{3B0E1435-3611-196B-7875-2E3B1933A2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25500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07F3BF-303B-8FF2-CFE2-0BDDDFE9A14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0A9FCCB-36BD-4725-F4B2-28D07D00FE94}"/>
              </a:ext>
            </a:extLst>
          </p:cNvPr>
          <p:cNvSpPr/>
          <p:nvPr/>
        </p:nvSpPr>
        <p:spPr>
          <a:xfrm>
            <a:off x="2269797" y="839567"/>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2FC07D9-79D0-E420-C0C1-9FBE2457BEA3}"/>
              </a:ext>
            </a:extLst>
          </p:cNvPr>
          <p:cNvSpPr/>
          <p:nvPr/>
        </p:nvSpPr>
        <p:spPr>
          <a:xfrm>
            <a:off x="739326" y="1326726"/>
            <a:ext cx="10713347" cy="50303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distinction should be made between the commercial name of a company and trade mark:</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commercial name of accompany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is a name used to </a:t>
            </a:r>
            <a:r>
              <a:rPr kumimoji="0" lang="en-US"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distinguish his commercial project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or establishment from other similar establishments. Therefore, whenever a commercial establishment gains a commercial reputation, the reputation accompanies the trade name. The trade name is used on the establishment by placing it on papers, correspondence, invoices and advertisements. An example of that is the </a:t>
            </a:r>
            <a:r>
              <a:rPr kumimoji="0" lang="en-US"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Talaat foodies) as a commercial name for food manufacturing business.</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6997A6CA-CA48-758C-770E-F02C838FE9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489546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0A95A-8D50-5D67-032B-80AFE04FC59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62ADFCE-844B-84A8-51C6-2AA9DA2B50AB}"/>
              </a:ext>
            </a:extLst>
          </p:cNvPr>
          <p:cNvSpPr/>
          <p:nvPr/>
        </p:nvSpPr>
        <p:spPr>
          <a:xfrm>
            <a:off x="2269797" y="79441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2A78A38-D537-7895-D140-6B82568835D3}"/>
              </a:ext>
            </a:extLst>
          </p:cNvPr>
          <p:cNvSpPr/>
          <p:nvPr/>
        </p:nvSpPr>
        <p:spPr>
          <a:xfrm>
            <a:off x="678369" y="1332089"/>
            <a:ext cx="8309491" cy="49008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While a trademark</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may be one of the names that take a distinctive form or words, letters, numbers, drawings, symbols, pictures, and a group of colors that take a special and distinctive form, as well as any mixture of these elements, </a:t>
            </a:r>
            <a:r>
              <a:rPr kumimoji="0" lang="en-US"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to indicate a specific good or service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example : if the previous business ( Talaat foodies) has five products they may be </a:t>
            </a:r>
            <a:r>
              <a:rPr kumimoji="0" lang="en-US" sz="1800" b="0" i="0" u="none" strike="noStrike" kern="1200" cap="none" spc="0" normalizeH="0" baseline="0" noProof="0" dirty="0" err="1">
                <a:ln>
                  <a:noFill/>
                </a:ln>
                <a:solidFill>
                  <a:srgbClr val="00B0F0"/>
                </a:solidFill>
                <a:effectLst/>
                <a:uLnTx/>
                <a:uFillTx/>
                <a:latin typeface="Alexandria" pitchFamily="2" charset="-78"/>
                <a:ea typeface="+mn-ea"/>
                <a:cs typeface="Alexandria" pitchFamily="2" charset="-78"/>
              </a:rPr>
              <a:t>Falfala</a:t>
            </a:r>
            <a:r>
              <a:rPr kumimoji="0" lang="en-US"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err="1">
                <a:ln>
                  <a:noFill/>
                </a:ln>
                <a:solidFill>
                  <a:srgbClr val="00B0F0"/>
                </a:solidFill>
                <a:effectLst/>
                <a:uLnTx/>
                <a:uFillTx/>
                <a:latin typeface="Alexandria" pitchFamily="2" charset="-78"/>
                <a:ea typeface="+mn-ea"/>
                <a:cs typeface="Alexandria" pitchFamily="2" charset="-78"/>
              </a:rPr>
              <a:t>fitnesses</a:t>
            </a:r>
            <a:r>
              <a:rPr kumimoji="0" lang="en-US"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…..etc. each product has trademark.</a:t>
            </a:r>
          </a:p>
        </p:txBody>
      </p:sp>
      <p:pic>
        <p:nvPicPr>
          <p:cNvPr id="5" name="Graphic 21">
            <a:extLst>
              <a:ext uri="{FF2B5EF4-FFF2-40B4-BE49-F238E27FC236}">
                <a16:creationId xmlns:a16="http://schemas.microsoft.com/office/drawing/2014/main" id="{75216F56-B21F-F3B5-28CE-701E5FC9DD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descr="‪Trade Mark | AQC Manangment‬‏">
            <a:extLst>
              <a:ext uri="{FF2B5EF4-FFF2-40B4-BE49-F238E27FC236}">
                <a16:creationId xmlns:a16="http://schemas.microsoft.com/office/drawing/2014/main" id="{773A1589-1F34-D888-C824-77A45BA1D0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93416" y="2115239"/>
            <a:ext cx="2705100" cy="28957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23036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F442A6-C04A-24D6-D290-B97639EC6FB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448CD01-7270-BF03-44BC-FE5A2884C38C}"/>
              </a:ext>
            </a:extLst>
          </p:cNvPr>
          <p:cNvSpPr/>
          <p:nvPr/>
        </p:nvSpPr>
        <p:spPr>
          <a:xfrm>
            <a:off x="2269797" y="79441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5B631A2E-D1E3-9B39-3BB2-10B35B7149A8}"/>
              </a:ext>
            </a:extLst>
          </p:cNvPr>
          <p:cNvSpPr/>
          <p:nvPr/>
        </p:nvSpPr>
        <p:spPr>
          <a:xfrm>
            <a:off x="1049867" y="1298222"/>
            <a:ext cx="10419644" cy="50588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function of a trade name differs from the functions of a trademark, as while a trademark is used to indicate a good or service to distinguish it from other similar goods or services and is used in advertising and to attract consumers, a commercial name is used to distinguish the establishment itself. An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establishment with a trade name can own several trademarks.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Though, the business owner may choose to</a:t>
            </a:r>
            <a:r>
              <a:rPr kumimoji="0" lang="en-US"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  use his commercial name as a trademark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for his product if is unique and distinctive.</a:t>
            </a:r>
          </a:p>
        </p:txBody>
      </p:sp>
      <p:pic>
        <p:nvPicPr>
          <p:cNvPr id="5" name="Graphic 21">
            <a:extLst>
              <a:ext uri="{FF2B5EF4-FFF2-40B4-BE49-F238E27FC236}">
                <a16:creationId xmlns:a16="http://schemas.microsoft.com/office/drawing/2014/main" id="{A991C404-4B8D-87A7-2F88-E6DAC6E535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90335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F5DFFB-2602-B167-2B8C-9E2E40EECAB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0B9FC9-EA61-9296-9DC4-24478FBF465C}"/>
              </a:ext>
            </a:extLst>
          </p:cNvPr>
          <p:cNvSpPr/>
          <p:nvPr/>
        </p:nvSpPr>
        <p:spPr>
          <a:xfrm>
            <a:off x="2269797" y="8057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4C973BC1-2197-D93B-467A-821D1A86A2B1}"/>
              </a:ext>
            </a:extLst>
          </p:cNvPr>
          <p:cNvSpPr/>
          <p:nvPr/>
        </p:nvSpPr>
        <p:spPr>
          <a:xfrm>
            <a:off x="514090" y="1155869"/>
            <a:ext cx="892342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Name Protection:</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lang="en-US" dirty="0">
                <a:solidFill>
                  <a:prstClr val="black"/>
                </a:solidFill>
                <a:latin typeface="Alexandria" pitchFamily="2" charset="-78"/>
                <a:cs typeface="Alexandria" pitchFamily="2" charset="-78"/>
              </a:rPr>
              <a:t>All legal systems impose different means of </a:t>
            </a:r>
            <a:r>
              <a:rPr lang="en-US" dirty="0">
                <a:solidFill>
                  <a:srgbClr val="00AEEF"/>
                </a:solidFill>
                <a:latin typeface="Alexandria" pitchFamily="2" charset="-78"/>
                <a:cs typeface="Alexandria" pitchFamily="2" charset="-78"/>
              </a:rPr>
              <a:t>protection for both the commercial name of companies, and its trademarks.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t</a:t>
            </a:r>
            <a:r>
              <a:rPr lang="en-US" dirty="0">
                <a:solidFill>
                  <a:prstClr val="black"/>
                </a:solidFill>
                <a:latin typeface="Alexandria" pitchFamily="2" charset="-78"/>
                <a:cs typeface="Alexandria" pitchFamily="2" charset="-78"/>
              </a:rPr>
              <a:t>o be noted that one of the steps of initiating a new company or register a new trademark is to make sure that it is new, distinctive and not repeated. </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8DD0749-193C-7241-33B7-C2426A64C14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B68783D6-9DA5-A787-8222-E4DCABA7298B}"/>
              </a:ext>
            </a:extLst>
          </p:cNvPr>
          <p:cNvPicPr>
            <a:picLocks noChangeAspect="1"/>
          </p:cNvPicPr>
          <p:nvPr/>
        </p:nvPicPr>
        <p:blipFill>
          <a:blip r:embed="rId4"/>
          <a:stretch>
            <a:fillRect/>
          </a:stretch>
        </p:blipFill>
        <p:spPr>
          <a:xfrm>
            <a:off x="9590171" y="2615864"/>
            <a:ext cx="2381250" cy="1914525"/>
          </a:xfrm>
          <a:prstGeom prst="rect">
            <a:avLst/>
          </a:prstGeom>
        </p:spPr>
      </p:pic>
    </p:spTree>
    <p:extLst>
      <p:ext uri="{BB962C8B-B14F-4D97-AF65-F5344CB8AC3E}">
        <p14:creationId xmlns:p14="http://schemas.microsoft.com/office/powerpoint/2010/main" val="3019664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587451-C2B0-C33E-0881-DD51C346FE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C2EC314-7F63-8424-9078-DAD7A2691738}"/>
              </a:ext>
            </a:extLst>
          </p:cNvPr>
          <p:cNvSpPr/>
          <p:nvPr/>
        </p:nvSpPr>
        <p:spPr>
          <a:xfrm>
            <a:off x="2269797" y="77183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9AA28DCA-3E59-D308-00B2-C54CA061E782}"/>
              </a:ext>
            </a:extLst>
          </p:cNvPr>
          <p:cNvSpPr/>
          <p:nvPr/>
        </p:nvSpPr>
        <p:spPr>
          <a:xfrm>
            <a:off x="180431" y="1285190"/>
            <a:ext cx="9369969"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But what are the means of protecting the commercial name?</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attack on the trade name can be redressed through the following two lawsuits: </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lang="en-US" b="1" dirty="0">
                <a:solidFill>
                  <a:prstClr val="black"/>
                </a:solidFill>
                <a:latin typeface="Alexandria" pitchFamily="2" charset="-78"/>
                <a:cs typeface="Alexandria" pitchFamily="2" charset="-78"/>
              </a:rPr>
              <a:t>T</a:t>
            </a: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he first: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is filing a lawsuit for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unfair competition</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second: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is filing a lawsuit for usurpation of the trade name or what is </a:t>
            </a:r>
            <a:r>
              <a:rPr kumimoji="0" lang="en-US" sz="18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calle</a:t>
            </a:r>
            <a:r>
              <a:rPr lang="en-US" dirty="0">
                <a:solidFill>
                  <a:prstClr val="black"/>
                </a:solidFill>
                <a:latin typeface="Alexandria" pitchFamily="2" charset="-78"/>
                <a:cs typeface="Alexandria" pitchFamily="2" charset="-78"/>
              </a:rPr>
              <a:t>d trademark </a:t>
            </a:r>
            <a:r>
              <a:rPr lang="en-US" dirty="0">
                <a:solidFill>
                  <a:srgbClr val="00AEEF"/>
                </a:solidFill>
                <a:latin typeface="Alexandria" pitchFamily="2" charset="-78"/>
                <a:cs typeface="Alexandria" pitchFamily="2" charset="-78"/>
              </a:rPr>
              <a:t>infringement claim.</a:t>
            </a:r>
            <a:endPar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Each of these two cases has different conditions. We shall explain each in the following:</a:t>
            </a: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00000"/>
              </a:lnSpc>
              <a:spcBef>
                <a:spcPct val="20000"/>
              </a:spcBef>
              <a:spcAft>
                <a:spcPts val="0"/>
              </a:spcAft>
              <a:buClr>
                <a:srgbClr val="0BD0D9"/>
              </a:buClr>
              <a:buSzPct val="95000"/>
              <a:buFont typeface="Wingdings 2"/>
              <a:buChar char=""/>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82AEC8C0-922A-FA97-AA40-F11A7A1595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7C04031D-540B-BA19-A31C-61BCCE47CEFE}"/>
              </a:ext>
            </a:extLst>
          </p:cNvPr>
          <p:cNvPicPr>
            <a:picLocks noChangeAspect="1"/>
          </p:cNvPicPr>
          <p:nvPr/>
        </p:nvPicPr>
        <p:blipFill>
          <a:blip r:embed="rId3"/>
          <a:stretch>
            <a:fillRect/>
          </a:stretch>
        </p:blipFill>
        <p:spPr>
          <a:xfrm>
            <a:off x="9726929" y="2077719"/>
            <a:ext cx="2284639" cy="2870201"/>
          </a:xfrm>
          <a:prstGeom prst="rect">
            <a:avLst/>
          </a:prstGeom>
        </p:spPr>
      </p:pic>
    </p:spTree>
    <p:extLst>
      <p:ext uri="{BB962C8B-B14F-4D97-AF65-F5344CB8AC3E}">
        <p14:creationId xmlns:p14="http://schemas.microsoft.com/office/powerpoint/2010/main" val="18192109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2AEC61-C7B9-9908-62E1-0EB3CA09029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1629ADD-1B18-D91C-993B-C2D251484AB9}"/>
              </a:ext>
            </a:extLst>
          </p:cNvPr>
          <p:cNvSpPr/>
          <p:nvPr/>
        </p:nvSpPr>
        <p:spPr>
          <a:xfrm>
            <a:off x="2269797" y="85085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2C44DF7E-7F61-D724-23B4-1965D12DC884}"/>
              </a:ext>
            </a:extLst>
          </p:cNvPr>
          <p:cNvSpPr/>
          <p:nvPr/>
        </p:nvSpPr>
        <p:spPr>
          <a:xfrm>
            <a:off x="631754" y="1280047"/>
            <a:ext cx="1092849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 The unfair competition is:</a:t>
            </a: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act constituting unfair competition is any act that violates the customs and principles observed in commercial transactions, it includes,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in particular, the attack on the trademarks of others or their commercial  name....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effect of this is that the legislator granted legal protection when attacking any of the aforementioned elements, and permitted the owner of the right that was attacked to file a lawsuit for unfair competition against the attacker, requesting a ruling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to compensate for the damage</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in addition to a ruling to remove this damage to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prevent the attack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on him, in addition to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publishing the ruling</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in one of the daily newspapers at the expense of the attacker.</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92863926-8EAE-FF65-3045-0D35EEFAA24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1694627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9C00CA-9072-5A91-59B9-079B0E2763A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FDF554D-B9AD-4E86-96B1-9B78CA16A8BD}"/>
              </a:ext>
            </a:extLst>
          </p:cNvPr>
          <p:cNvSpPr/>
          <p:nvPr/>
        </p:nvSpPr>
        <p:spPr>
          <a:xfrm>
            <a:off x="2269797" y="884723"/>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195C398-9B66-344E-9054-79B8EF639CBE}"/>
              </a:ext>
            </a:extLst>
          </p:cNvPr>
          <p:cNvSpPr/>
          <p:nvPr/>
        </p:nvSpPr>
        <p:spPr>
          <a:xfrm>
            <a:off x="790223" y="1155869"/>
            <a:ext cx="10588978"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The conditions  of unfair competition lawsuit are: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first condition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is that the  aggressor commits an act of unfair competition, and this act includes two elements: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material element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which is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use of the name for his commercial activity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a manner that is not consistent with commercial and ethical norms and good dealings between merchants,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and a moral element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which is </a:t>
            </a:r>
            <a:r>
              <a:rPr lang="en-US" dirty="0">
                <a:solidFill>
                  <a:srgbClr val="00AEEF"/>
                </a:solidFill>
                <a:latin typeface="Alexandria" pitchFamily="2" charset="-78"/>
                <a:cs typeface="Alexandria" pitchFamily="2" charset="-78"/>
              </a:rPr>
              <a:t>attracting 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customers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others and  gaining  undue profits at the expense of the owner of the commercial name.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BF367DDE-B502-5059-5B3A-9BBA9E9D58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965102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C76630-8CD8-C0B6-9913-0D2A5543F84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0A8472B-DA40-DEF0-1358-96B9190EC644}"/>
              </a:ext>
            </a:extLst>
          </p:cNvPr>
          <p:cNvSpPr/>
          <p:nvPr/>
        </p:nvSpPr>
        <p:spPr>
          <a:xfrm>
            <a:off x="2269797" y="896011"/>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68C72A3-F975-F19A-B372-98EBE2A09276}"/>
              </a:ext>
            </a:extLst>
          </p:cNvPr>
          <p:cNvSpPr/>
          <p:nvPr/>
        </p:nvSpPr>
        <p:spPr>
          <a:xfrm>
            <a:off x="605478" y="1596487"/>
            <a:ext cx="10981044" cy="46025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second condition: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There is a state of </a:t>
            </a:r>
            <a:r>
              <a:rPr kumimoji="0" lang="en-US"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competition between the two parties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to the dispute, and this assumes the unity or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similarity of the commercial activity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Accordingly, if “ company A” </a:t>
            </a:r>
            <a:r>
              <a:rPr lang="en-US" dirty="0">
                <a:solidFill>
                  <a:prstClr val="black"/>
                </a:solidFill>
                <a:latin typeface="Alexandria" pitchFamily="2" charset="-78"/>
                <a:cs typeface="Alexandria" pitchFamily="2" charset="-78"/>
              </a:rPr>
              <a:t>is a partnership that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works in manufacturing </a:t>
            </a:r>
            <a:r>
              <a:rPr lang="en-US" dirty="0">
                <a:solidFill>
                  <a:prstClr val="black"/>
                </a:solidFill>
                <a:latin typeface="Alexandria" pitchFamily="2" charset="-78"/>
                <a:cs typeface="Alexandria" pitchFamily="2" charset="-78"/>
              </a:rPr>
              <a:t>stationary tools and</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holds specific name for example “ A&amp; M” and another company which works in cosmetics labeled itself with same name overthought it is not its formal name in the commercial </a:t>
            </a:r>
            <a:r>
              <a:rPr kumimoji="0" lang="en-US" sz="1800" b="0" i="0" u="none" strike="noStrike" kern="1200" cap="none" spc="0" normalizeH="0" baseline="0" noProof="0" dirty="0" err="1">
                <a:ln>
                  <a:noFill/>
                </a:ln>
                <a:solidFill>
                  <a:prstClr val="black"/>
                </a:solidFill>
                <a:effectLst/>
                <a:uLnTx/>
                <a:uFillTx/>
                <a:latin typeface="Alexandria" pitchFamily="2" charset="-78"/>
                <a:ea typeface="+mn-ea"/>
                <a:cs typeface="Alexandria" pitchFamily="2" charset="-78"/>
              </a:rPr>
              <a:t>registery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this will not be considered as unfair coemption act.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third condition: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occurrence of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damage to the interests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of others or damage that is likely to occur in the future.</a:t>
            </a: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A5495CB8-EB33-4FE3-B0F1-6FAA4DE688A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45273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3FC0A8-C579-C1A2-40CF-16BFF135599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5CB2E75-E9B0-A619-FA22-BC9FA80F895F}"/>
              </a:ext>
            </a:extLst>
          </p:cNvPr>
          <p:cNvSpPr/>
          <p:nvPr/>
        </p:nvSpPr>
        <p:spPr>
          <a:xfrm>
            <a:off x="2269797" y="85085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3EEEED96-F79F-6A10-7A2C-9F8FFCBE96B1}"/>
              </a:ext>
            </a:extLst>
          </p:cNvPr>
          <p:cNvSpPr/>
          <p:nvPr/>
        </p:nvSpPr>
        <p:spPr>
          <a:xfrm>
            <a:off x="865776" y="1246180"/>
            <a:ext cx="10460448"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clear from the above that accepting a civil lawsuit for unfair competition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does not require the presence of bad faith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on the part of the person against whom the aforementioned lawsuit is directed. </a:t>
            </a:r>
            <a:endParaRPr lang="en-US" dirty="0">
              <a:solidFill>
                <a:prstClr val="black"/>
              </a:solidFill>
              <a:latin typeface="Alexandria" pitchFamily="2" charset="-78"/>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violation of unfair competition is completed as soon as a merchant or another company  proceeds to use a trade name owned by another, regardless of whether this use was done in good faith or in bad faith.</a:t>
            </a:r>
          </a:p>
        </p:txBody>
      </p:sp>
      <p:pic>
        <p:nvPicPr>
          <p:cNvPr id="5" name="Graphic 21">
            <a:extLst>
              <a:ext uri="{FF2B5EF4-FFF2-40B4-BE49-F238E27FC236}">
                <a16:creationId xmlns:a16="http://schemas.microsoft.com/office/drawing/2014/main" id="{B12FEED0-442A-19E9-5195-BEECAA46636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855785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654E33-1F5F-3FBB-06A0-20478E9E8C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0F3013C-BE27-250F-2E89-A6A31E5A6C25}"/>
              </a:ext>
            </a:extLst>
          </p:cNvPr>
          <p:cNvSpPr/>
          <p:nvPr/>
        </p:nvSpPr>
        <p:spPr>
          <a:xfrm>
            <a:off x="2269797" y="9073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13C5CF8-2E54-1ED3-0D8A-C7BD8CADDB60}"/>
              </a:ext>
            </a:extLst>
          </p:cNvPr>
          <p:cNvSpPr/>
          <p:nvPr/>
        </p:nvSpPr>
        <p:spPr>
          <a:xfrm>
            <a:off x="739868" y="1246180"/>
            <a:ext cx="10928491"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to be noted that unfair competition claim, protects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both the commercial name and trade mark.</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to be noted that the aim of unfair competition claim is to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redress the attack</a:t>
            </a:r>
            <a:r>
              <a:rPr kumimoji="0" lang="en-US" sz="1800" b="0" i="0" u="none" strike="noStrike" kern="1200" cap="none" spc="0" normalizeH="0" baseline="0" noProof="0" dirty="0">
                <a:ln>
                  <a:noFill/>
                </a:ln>
                <a:solidFill>
                  <a:schemeClr val="tx1"/>
                </a:solidFill>
                <a:effectLst/>
                <a:uLnTx/>
                <a:uFillTx/>
                <a:latin typeface="Alexandria" pitchFamily="2" charset="-78"/>
                <a:ea typeface="+mn-ea"/>
                <a:cs typeface="Alexandria" pitchFamily="2" charset="-78"/>
              </a:rPr>
              <a:t> by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stopping the illegal use of the commercial name, in addition it enables the real name holder to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claim compensation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from the other party to cover any harm sustained due to such attack. But it is doesn’t – as a principle- enforce criminal sanction of the aggressor.</a:t>
            </a:r>
          </a:p>
        </p:txBody>
      </p:sp>
      <p:pic>
        <p:nvPicPr>
          <p:cNvPr id="5" name="Graphic 21">
            <a:extLst>
              <a:ext uri="{FF2B5EF4-FFF2-40B4-BE49-F238E27FC236}">
                <a16:creationId xmlns:a16="http://schemas.microsoft.com/office/drawing/2014/main" id="{2ECF89E3-045C-570C-F52D-5D70A86C09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8284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3AAA23-3EE4-D6FF-D21B-487D0650A33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C7B161-0915-87E5-C034-68ECB0787E4B}"/>
              </a:ext>
            </a:extLst>
          </p:cNvPr>
          <p:cNvSpPr/>
          <p:nvPr/>
        </p:nvSpPr>
        <p:spPr>
          <a:xfrm>
            <a:off x="2269797" y="91858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0EDDC53-26CC-6780-F31D-9ED460CDACF5}"/>
              </a:ext>
            </a:extLst>
          </p:cNvPr>
          <p:cNvSpPr/>
          <p:nvPr/>
        </p:nvSpPr>
        <p:spPr>
          <a:xfrm>
            <a:off x="683424" y="1449167"/>
            <a:ext cx="10989288" cy="49293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*b- Trademark infringement</a:t>
            </a: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or usurpation claim</a:t>
            </a: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crime includes all forms of assault on the trademark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 an attempt by the legislator to achieve several goals, including protecting the consumer from falling prey to deception and fraud, and protecting the merchant from competing with him from dishonest merchants.</a:t>
            </a:r>
            <a:endPar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These infringement forms include: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First: The crime of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imitating</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 registered trademark according to the law.</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Second: The crime of using a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counterfeit</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trademark.</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Fourth: The crime of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selling, offering for sale, trading</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or possessing for the purpose of selling counterfeit, imitated products.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CC8C3B93-48F4-E637-5A46-5B8445C75C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545134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F55D90-F888-9336-119B-9CA567F6158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940FCDA-FBFA-D6AC-0561-3F77FEC2C2B0}"/>
              </a:ext>
            </a:extLst>
          </p:cNvPr>
          <p:cNvSpPr/>
          <p:nvPr/>
        </p:nvSpPr>
        <p:spPr>
          <a:xfrm>
            <a:off x="2269797" y="92987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0F7B87CD-FBB5-C669-F87B-118271F1DF58}"/>
              </a:ext>
            </a:extLst>
          </p:cNvPr>
          <p:cNvSpPr/>
          <p:nvPr/>
        </p:nvSpPr>
        <p:spPr>
          <a:xfrm>
            <a:off x="389383" y="1234891"/>
            <a:ext cx="1141323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*conditions of infringement</a:t>
            </a: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or usurpation claim</a:t>
            </a:r>
            <a:r>
              <a:rPr kumimoji="0" lang="ar-EG"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First: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committing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any infringement on another person’s trade mark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including all the previously mentioned forms.</a:t>
            </a:r>
            <a:r>
              <a:rPr kumimoji="0" lang="ar-EG"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Accordingly, it includes Any act of imitation, forgery, or use of a trademark or placing it on products in bad faith or selling or offering them for sale with this imitated or forged trademark on them.</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Second:</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some infringements such as placing the imitated trademark on products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the aggressor should have bad faith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 the aggressor's intention to be directed towards creating confusion in the mind of the average cautious consumer in order to benefit from the fame of the usurped trade name.  It is to be noted that this intention is generally presumed unless proven otherwise.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D0F7CC4B-AF59-8862-7136-AE9E7CF162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38420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F0373-C307-AF74-22FD-F676A216FD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C5BCEB3-F501-4621-736E-470D33CA62D3}"/>
              </a:ext>
            </a:extLst>
          </p:cNvPr>
          <p:cNvSpPr/>
          <p:nvPr/>
        </p:nvSpPr>
        <p:spPr>
          <a:xfrm>
            <a:off x="2269797" y="862144"/>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A1422B7-6A39-D3F6-E939-ACC9E34952DA}"/>
              </a:ext>
            </a:extLst>
          </p:cNvPr>
          <p:cNvSpPr/>
          <p:nvPr/>
        </p:nvSpPr>
        <p:spPr>
          <a:xfrm>
            <a:off x="389383" y="1302624"/>
            <a:ext cx="1141323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It is to be noted that: </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aim of such lawsuit is not only to stop the attack </a:t>
            </a:r>
            <a:r>
              <a:rPr kumimoji="0" lang="en-US" sz="1800" b="0" i="0" u="none" strike="noStrike" kern="1200" cap="none" spc="0" normalizeH="0" baseline="0" noProof="0">
                <a:ln>
                  <a:noFill/>
                </a:ln>
                <a:solidFill>
                  <a:prstClr val="black"/>
                </a:solidFill>
                <a:effectLst/>
                <a:uLnTx/>
                <a:uFillTx/>
                <a:latin typeface="Alexandria" pitchFamily="2" charset="-78"/>
                <a:ea typeface="+mn-ea"/>
                <a:cs typeface="Alexandria" pitchFamily="2" charset="-78"/>
              </a:rPr>
              <a:t>on  trademark and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compensating the harm sustained, in addition it enforce </a:t>
            </a:r>
            <a:r>
              <a:rPr kumimoji="0" lang="en-US"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criminal punishment of the aggressor.</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though this claim intended to protect trademark, but it may be used to protect the commercial name if unified.</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 distinction must be made between the unfair competition claim and the trade name infringement claim, which aims to protect this name from any imitation or usurpation, </a:t>
            </a:r>
            <a:r>
              <a:rPr kumimoji="0" lang="en-US" sz="1800" b="0"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considering it an intellectual property right worthy of legal protection</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regardless of the unity of the subject matter or commercial activity</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and </a:t>
            </a:r>
            <a:r>
              <a:rPr kumimoji="0" lang="en-US" sz="1800" b="0"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without the need to prove that a harm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has befallen the owner of the trade name.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42A7AF9C-DD69-95A4-68DE-8E9820214A2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16784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F57D78-DB37-2009-4783-704CCB86EFC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D8E5C00-CE7D-E190-64DD-59F1E7B6344D}"/>
              </a:ext>
            </a:extLst>
          </p:cNvPr>
          <p:cNvSpPr/>
          <p:nvPr/>
        </p:nvSpPr>
        <p:spPr>
          <a:xfrm>
            <a:off x="2269797" y="86214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B110E76E-364D-3962-63AB-591ABC4D4F6E}"/>
              </a:ext>
            </a:extLst>
          </p:cNvPr>
          <p:cNvSpPr/>
          <p:nvPr/>
        </p:nvSpPr>
        <p:spPr>
          <a:xfrm>
            <a:off x="857955" y="1155869"/>
            <a:ext cx="10916355"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The crime of infringement  trademark does not require matching between the imitated and imitating trademarks , it is </a:t>
            </a:r>
            <a:r>
              <a:rPr kumimoji="0" lang="en-US" sz="1800" b="0"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sufficient to be nearly similar in the general appearance of the two marks </a:t>
            </a: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to the extent that mislead the ordinary consumer without taking into account the partial differences between the two marks.</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126D2E1C-B0FB-BCB7-9A0C-2B633F7288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986803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0E41EE-F2DE-3188-E6EB-7903FDC267D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5F12B6E-3427-B60D-8794-D29CACCC4049}"/>
              </a:ext>
            </a:extLst>
          </p:cNvPr>
          <p:cNvSpPr/>
          <p:nvPr/>
        </p:nvSpPr>
        <p:spPr>
          <a:xfrm>
            <a:off x="2269797" y="86214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E86AE697-2E04-F422-2838-D6D86B1CCD9E}"/>
              </a:ext>
            </a:extLst>
          </p:cNvPr>
          <p:cNvSpPr/>
          <p:nvPr/>
        </p:nvSpPr>
        <p:spPr>
          <a:xfrm>
            <a:off x="880533" y="1090517"/>
            <a:ext cx="10747023" cy="53086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r>
              <a:rPr kumimoji="0" lang="en-US"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by that we have finished explaining name of the juristic person and we will complete the remaining features then explain cases of termination or end of such juristic legal personality the next lecture.</a:t>
            </a:r>
          </a:p>
          <a:p>
            <a:pPr marL="274320" marR="0" lvl="0" indent="-274320" algn="l" defTabSz="914400" rtl="0" eaLnBrk="1" fontAlgn="auto" latinLnBrk="0" hangingPunct="1">
              <a:lnSpc>
                <a:spcPct val="150000"/>
              </a:lnSpc>
              <a:spcBef>
                <a:spcPct val="20000"/>
              </a:spcBef>
              <a:spcAft>
                <a:spcPts val="0"/>
              </a:spcAft>
              <a:buClr>
                <a:srgbClr val="0BD0D9"/>
              </a:buClr>
              <a:buSzPct val="95000"/>
              <a:buFont typeface="Wingdings 2"/>
              <a:buChar char=""/>
              <a:tabLst/>
              <a:defRPr/>
            </a:pPr>
            <a:endParaRPr kumimoji="0" lang="fa-IR" sz="18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pic>
        <p:nvPicPr>
          <p:cNvPr id="5" name="Graphic 21">
            <a:extLst>
              <a:ext uri="{FF2B5EF4-FFF2-40B4-BE49-F238E27FC236}">
                <a16:creationId xmlns:a16="http://schemas.microsoft.com/office/drawing/2014/main" id="{23430DAE-4E05-A0FA-A78C-ADC10A25C99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160236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252617" y="1050181"/>
            <a:ext cx="390203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cs typeface="Alexandria" pitchFamily="2" charset="-78"/>
              </a:rPr>
              <a:t>3- Conclusion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3A9AAF88-A77F-EC5B-905C-142706940568}"/>
              </a:ext>
            </a:extLst>
          </p:cNvPr>
          <p:cNvPicPr>
            <a:picLocks noChangeAspect="1"/>
          </p:cNvPicPr>
          <p:nvPr/>
        </p:nvPicPr>
        <p:blipFill>
          <a:blip r:embed="rId4"/>
          <a:stretch>
            <a:fillRect/>
          </a:stretch>
        </p:blipFill>
        <p:spPr>
          <a:xfrm>
            <a:off x="3532997" y="2567052"/>
            <a:ext cx="4602879" cy="3511600"/>
          </a:xfrm>
          <a:prstGeom prst="rect">
            <a:avLst/>
          </a:prstGeom>
        </p:spPr>
      </p:pic>
    </p:spTree>
    <p:extLst>
      <p:ext uri="{BB962C8B-B14F-4D97-AF65-F5344CB8AC3E}">
        <p14:creationId xmlns:p14="http://schemas.microsoft.com/office/powerpoint/2010/main" val="463048312"/>
      </p:ext>
    </p:extLst>
  </p:cSld>
  <p:clrMapOvr>
    <a:masterClrMapping/>
  </p:clrMapOvr>
  <mc:AlternateContent xmlns:mc="http://schemas.openxmlformats.org/markup-compatibility/2006" xmlns:p14="http://schemas.microsoft.com/office/powerpoint/2010/main">
    <mc:Choice Requires="p14">
      <p:transition p14:dur="10" advTm="120118"/>
    </mc:Choice>
    <mc:Fallback xmlns="">
      <p:transition advTm="12011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31618" y="2076137"/>
            <a:ext cx="3523933" cy="4216494"/>
          </a:xfrm>
          <a:prstGeom prst="roundRect">
            <a:avLst>
              <a:gd name="adj" fmla="val 6140"/>
            </a:avLst>
          </a:prstGeom>
          <a:solidFill>
            <a:schemeClr val="bg1"/>
          </a:solidFill>
          <a:ln w="38100">
            <a:solidFill>
              <a:schemeClr val="bg2"/>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pitchFamily="2" charset="-78"/>
                <a:cs typeface="Alexandria" pitchFamily="2" charset="-78"/>
              </a:rPr>
              <a:t>Business Law (Barron's Business Review) by Robert W. Emerson J.D. </a:t>
            </a:r>
          </a:p>
        </p:txBody>
      </p:sp>
      <p:sp>
        <p:nvSpPr>
          <p:cNvPr id="3" name="TextBox 2"/>
          <p:cNvSpPr txBox="1"/>
          <p:nvPr/>
        </p:nvSpPr>
        <p:spPr>
          <a:xfrm>
            <a:off x="3681297" y="1083696"/>
            <a:ext cx="390203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pitchFamily="2" charset="-78"/>
                <a:cs typeface="Alexandria" pitchFamily="2" charset="-78"/>
              </a:rPr>
              <a:t>4- References</a:t>
            </a:r>
            <a:endParaRPr kumimoji="0" lang="ar-EG" sz="2400" b="1"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fa-IR" sz="20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08A84E38-AB9B-AFE2-C43F-BFF680504161}"/>
              </a:ext>
            </a:extLst>
          </p:cNvPr>
          <p:cNvPicPr>
            <a:picLocks noChangeAspect="1"/>
          </p:cNvPicPr>
          <p:nvPr/>
        </p:nvPicPr>
        <p:blipFill>
          <a:blip r:embed="rId4"/>
          <a:stretch>
            <a:fillRect/>
          </a:stretch>
        </p:blipFill>
        <p:spPr>
          <a:xfrm>
            <a:off x="4162450" y="2076137"/>
            <a:ext cx="6841758" cy="4216494"/>
          </a:xfrm>
          <a:prstGeom prst="rect">
            <a:avLst/>
          </a:prstGeom>
        </p:spPr>
      </p:pic>
    </p:spTree>
    <p:extLst>
      <p:ext uri="{BB962C8B-B14F-4D97-AF65-F5344CB8AC3E}">
        <p14:creationId xmlns:p14="http://schemas.microsoft.com/office/powerpoint/2010/main" val="1196044778"/>
      </p:ext>
    </p:extLst>
  </p:cSld>
  <p:clrMapOvr>
    <a:masterClrMapping/>
  </p:clrMapOvr>
  <mc:AlternateContent xmlns:mc="http://schemas.openxmlformats.org/markup-compatibility/2006" xmlns:p14="http://schemas.microsoft.com/office/powerpoint/2010/main">
    <mc:Choice Requires="p14">
      <p:transition p14:dur="10" advTm="148184"/>
    </mc:Choice>
    <mc:Fallback xmlns="">
      <p:transition advTm="14818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49100919-8a76-4266-be0c-7dc583902cb4"/>
    <ds:schemaRef ds:uri="http://purl.org/dc/dcmitype/"/>
    <ds:schemaRef ds:uri="http://schemas.microsoft.com/office/2006/documentManagement/types"/>
    <ds:schemaRef ds:uri="d13aca44-ef33-4cf4-9980-7f0b00e6eeb9"/>
    <ds:schemaRef ds:uri="http://schemas.microsoft.com/office/2006/metadata/properties"/>
    <ds:schemaRef ds:uri="http://schemas.openxmlformats.org/package/2006/metadata/core-properties"/>
    <ds:schemaRef ds:uri="http://www.w3.org/XML/1998/namespace"/>
    <ds:schemaRef ds:uri="http://purl.org/dc/elements/1.1/"/>
    <ds:schemaRef ds:uri="http://schemas.microsoft.com/office/infopath/2007/PartnerControls"/>
    <ds:schemaRef ds:uri="http://purl.org/dc/terms/"/>
  </ds:schemaRefs>
</ds:datastoreItem>
</file>

<file path=customXml/itemProps2.xml><?xml version="1.0" encoding="utf-8"?>
<ds:datastoreItem xmlns:ds="http://schemas.openxmlformats.org/officeDocument/2006/customXml" ds:itemID="{155AD565-EF85-4E49-BE93-F3F06471F1C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5465</TotalTime>
  <Words>3303</Words>
  <Application>Microsoft Office PowerPoint</Application>
  <PresentationFormat>شاشة عريضة</PresentationFormat>
  <Paragraphs>220</Paragraphs>
  <Slides>41</Slides>
  <Notes>37</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41</vt:i4>
      </vt:variant>
    </vt:vector>
  </HeadingPairs>
  <TitlesOfParts>
    <vt:vector size="51" baseType="lpstr">
      <vt:lpstr>Alexandria</vt:lpstr>
      <vt:lpstr>Alexandria regular</vt:lpstr>
      <vt:lpstr>Arial</vt:lpstr>
      <vt:lpstr>Calibri</vt:lpstr>
      <vt:lpstr>Calibri Light</vt:lpstr>
      <vt:lpstr>Constantia</vt:lpstr>
      <vt:lpstr>Roboto Light</vt:lpstr>
      <vt:lpstr>Times New Roman</vt:lpstr>
      <vt:lpstr>Wingdings 2</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50</cp:revision>
  <dcterms:created xsi:type="dcterms:W3CDTF">2023-04-29T09:08:00Z</dcterms:created>
  <dcterms:modified xsi:type="dcterms:W3CDTF">2024-10-17T21:11:53Z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