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480" r:id="rId2"/>
    <p:sldId id="303" r:id="rId3"/>
    <p:sldId id="271" r:id="rId4"/>
    <p:sldId id="506" r:id="rId5"/>
    <p:sldId id="313" r:id="rId6"/>
    <p:sldId id="512" r:id="rId7"/>
    <p:sldId id="507" r:id="rId8"/>
    <p:sldId id="508" r:id="rId9"/>
    <p:sldId id="487" r:id="rId10"/>
    <p:sldId id="488" r:id="rId11"/>
    <p:sldId id="513" r:id="rId12"/>
    <p:sldId id="276" r:id="rId13"/>
    <p:sldId id="491" r:id="rId14"/>
    <p:sldId id="489" r:id="rId15"/>
    <p:sldId id="490" r:id="rId16"/>
    <p:sldId id="481" r:id="rId17"/>
    <p:sldId id="509" r:id="rId18"/>
    <p:sldId id="34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506"/>
            <p14:sldId id="313"/>
            <p14:sldId id="512"/>
            <p14:sldId id="507"/>
            <p14:sldId id="508"/>
            <p14:sldId id="487"/>
            <p14:sldId id="488"/>
            <p14:sldId id="513"/>
            <p14:sldId id="276"/>
            <p14:sldId id="491"/>
            <p14:sldId id="489"/>
            <p14:sldId id="490"/>
            <p14:sldId id="481"/>
            <p14:sldId id="50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2" d="100"/>
          <a:sy n="62" d="100"/>
        </p:scale>
        <p:origin x="80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14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1819" y="5843657"/>
            <a:ext cx="384153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2EF3A80-0DBA-CAE1-F434-4B94E663FDCC}"/>
              </a:ext>
            </a:extLst>
          </p:cNvPr>
          <p:cNvSpPr txBox="1"/>
          <p:nvPr/>
        </p:nvSpPr>
        <p:spPr>
          <a:xfrm>
            <a:off x="128923" y="2134007"/>
            <a:ext cx="5886548" cy="33547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Strategic and Operational</a:t>
            </a:r>
            <a:b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387DEB-BC5F-932F-A846-2D5A800CE481}"/>
              </a:ext>
            </a:extLst>
          </p:cNvPr>
          <p:cNvSpPr txBox="1"/>
          <p:nvPr/>
        </p:nvSpPr>
        <p:spPr>
          <a:xfrm>
            <a:off x="459827" y="5305435"/>
            <a:ext cx="2894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MGM 630 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2802F0-807C-2D46-9575-574917B6271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37989" y="2785710"/>
            <a:ext cx="64540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Strategic and Operational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4166822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3" y="4849402"/>
            <a:ext cx="2894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630 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Adam Yagoub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300155-BFA8-AFB7-0C9C-58EA6D3D1B5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272629" y="371060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0" y="203116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1769161" y="499894"/>
            <a:ext cx="78157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</a:rPr>
              <a:t>Basic Model of Strategic Management 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359716" y="44897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359716" y="631324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67FFC78-4265-640C-3437-7978EE8632F9}"/>
              </a:ext>
            </a:extLst>
          </p:cNvPr>
          <p:cNvSpPr/>
          <p:nvPr/>
        </p:nvSpPr>
        <p:spPr>
          <a:xfrm>
            <a:off x="1302334" y="1820595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Strategy Is: Gaining and Sustaining Competitive Advantage.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Stakeholders and Competitive Advantage.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AFI Strategy Framework.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6218015-17A3-AC65-D054-AA88BEB607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C9FFAE9-2D36-5DBC-36DA-823E1936A4CC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AF9D042-F2AF-AE4A-0BB7-52A5E9769D08}"/>
              </a:ext>
            </a:extLst>
          </p:cNvPr>
          <p:cNvSpPr/>
          <p:nvPr/>
        </p:nvSpPr>
        <p:spPr>
          <a:xfrm>
            <a:off x="195516" y="66742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F74DF8-9048-DFD2-9970-1A647C89646B}"/>
              </a:ext>
            </a:extLst>
          </p:cNvPr>
          <p:cNvSpPr txBox="1"/>
          <p:nvPr/>
        </p:nvSpPr>
        <p:spPr>
          <a:xfrm>
            <a:off x="282603" y="854019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C07139-D437-16F3-1AB8-6A2048C51EB8}"/>
              </a:ext>
            </a:extLst>
          </p:cNvPr>
          <p:cNvSpPr txBox="1"/>
          <p:nvPr/>
        </p:nvSpPr>
        <p:spPr>
          <a:xfrm>
            <a:off x="282783" y="67423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305646-1CAF-5612-393B-915204FE261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B684AAF-494D-A498-20C4-9B390DE2142A}"/>
              </a:ext>
            </a:extLst>
          </p:cNvPr>
          <p:cNvSpPr/>
          <p:nvPr/>
        </p:nvSpPr>
        <p:spPr>
          <a:xfrm>
            <a:off x="1225221" y="1973892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Vision, Mission, and Values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Strategic Leadership.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Strategic Management Process.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E66080-8A54-ECD3-3D90-D5D4846CC301}"/>
              </a:ext>
            </a:extLst>
          </p:cNvPr>
          <p:cNvSpPr txBox="1"/>
          <p:nvPr/>
        </p:nvSpPr>
        <p:spPr>
          <a:xfrm>
            <a:off x="1692048" y="674235"/>
            <a:ext cx="99074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cs typeface="Tajawal Medium" panose="00000600000000000000" pitchFamily="2" charset="-78"/>
              </a:rPr>
              <a:t>Strategic Leadership: Managing the Strategy Process</a:t>
            </a:r>
          </a:p>
        </p:txBody>
      </p:sp>
    </p:spTree>
    <p:extLst>
      <p:ext uri="{BB962C8B-B14F-4D97-AF65-F5344CB8AC3E}">
        <p14:creationId xmlns:p14="http://schemas.microsoft.com/office/powerpoint/2010/main" val="898562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788170"/>
            <a:ext cx="6745878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2800" b="1" dirty="0">
                <a:solidFill>
                  <a:schemeClr val="bg1"/>
                </a:solidFill>
                <a:cs typeface="Tajawal Medium" panose="00000600000000000000" pitchFamily="2" charset="-78"/>
              </a:rPr>
              <a:t>External Analysis: Industry  Structure, Competitive Forces,  and Strategic Groups</a:t>
            </a:r>
          </a:p>
          <a:p>
            <a:endParaRPr lang="en-US" sz="2800" b="1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790952" y="2200867"/>
            <a:ext cx="101784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467571" y="82374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67819" y="773113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08428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SA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BCC4C76-7AB6-04FA-214D-BE3B063AB6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-1"/>
            <a:ext cx="3254099" cy="5721865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667CB46-F0AF-1CE8-33D8-6C8AFAC19A1A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PESTEL Framework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Industry Structure and Firm Strategy: The Five Forces Model.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Changes over Time: Industry Dynamics.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Performance Differences within the Same Industry: Strategic Groups.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A649A9D2-4290-305F-7F88-F8BD2D997B0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9EAF99-8968-8444-7795-35A7ACA30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DA31084-EF1B-6194-DFF5-C69FA94F4925}"/>
              </a:ext>
            </a:extLst>
          </p:cNvPr>
          <p:cNvSpPr txBox="1"/>
          <p:nvPr/>
        </p:nvSpPr>
        <p:spPr>
          <a:xfrm>
            <a:off x="4136812" y="661024"/>
            <a:ext cx="767389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 Capabilities, and Core Competencies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AFCFA2-7DB0-8679-F00C-DDE79DEF5C40}"/>
              </a:ext>
            </a:extLst>
          </p:cNvPr>
          <p:cNvSpPr/>
          <p:nvPr/>
        </p:nvSpPr>
        <p:spPr>
          <a:xfrm>
            <a:off x="2827957" y="791085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4AEF99-3275-C51A-9E16-EB747887B69A}"/>
              </a:ext>
            </a:extLst>
          </p:cNvPr>
          <p:cNvSpPr txBox="1"/>
          <p:nvPr/>
        </p:nvSpPr>
        <p:spPr>
          <a:xfrm>
            <a:off x="3058269" y="11361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SA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49C674-DDE1-35D3-2CEE-830F0F43DD59}"/>
              </a:ext>
            </a:extLst>
          </p:cNvPr>
          <p:cNvSpPr txBox="1"/>
          <p:nvPr/>
        </p:nvSpPr>
        <p:spPr>
          <a:xfrm>
            <a:off x="2916081" y="791085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9F35F802-C413-7E29-5140-C2C12178ED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-1"/>
            <a:ext cx="3254099" cy="5721865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C80A10F-D091-6D19-5122-C67773FCBE83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F8964E8-C7B9-2284-0878-B8D65EF6655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BB79636-6126-8DC6-4979-FBAAB4A6659E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Core Competencies.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Resource-Based View.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Dynamic Capabilities Perspective.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Value Chain Analysis.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Implications for the Strategist.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5145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50E1584-1A5E-CEE9-7351-FFEED713301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0273"/>
            <a:ext cx="45719" cy="685799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284C3F-6BC5-866A-2544-C2CBD5546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E2BDB39-9C3A-1314-128D-10E6140625F4}"/>
              </a:ext>
            </a:extLst>
          </p:cNvPr>
          <p:cNvSpPr/>
          <p:nvPr/>
        </p:nvSpPr>
        <p:spPr>
          <a:xfrm>
            <a:off x="3023080" y="95788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D46E5-9F22-0CCC-11ED-2396A2C203FE}"/>
              </a:ext>
            </a:extLst>
          </p:cNvPr>
          <p:cNvSpPr txBox="1"/>
          <p:nvPr/>
        </p:nvSpPr>
        <p:spPr>
          <a:xfrm>
            <a:off x="3247595" y="127637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863F2C-8243-DFE4-38D6-3E88D7AAE813}"/>
              </a:ext>
            </a:extLst>
          </p:cNvPr>
          <p:cNvSpPr txBox="1"/>
          <p:nvPr/>
        </p:nvSpPr>
        <p:spPr>
          <a:xfrm>
            <a:off x="3024659" y="94920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9DF38E91-F4D7-87A9-D0DA-C48B77CB30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595442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19C49E7-3D00-2E6E-BCB3-2BB051A0B07B}"/>
              </a:ext>
            </a:extLst>
          </p:cNvPr>
          <p:cNvSpPr txBox="1"/>
          <p:nvPr/>
        </p:nvSpPr>
        <p:spPr>
          <a:xfrm>
            <a:off x="2230189" y="2347933"/>
            <a:ext cx="93218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79286F9-CA96-CEA5-3DFD-8D8080647804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256F23-DC48-7DC9-B763-C1E6104983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CACB2CD-443E-4A55-C7C2-00EC3713ADBA}"/>
              </a:ext>
            </a:extLst>
          </p:cNvPr>
          <p:cNvSpPr txBox="1"/>
          <p:nvPr/>
        </p:nvSpPr>
        <p:spPr>
          <a:xfrm>
            <a:off x="4136812" y="661024"/>
            <a:ext cx="7673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</a:rPr>
              <a:t>Competitive Advantage, Firm Performance, and Business Models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BF1B209-0711-5C15-84FA-31F1960C4342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Competitive Advantage and Firm Performance.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Business Models: Putting Strategy into Action.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291908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8F5DE2B-90BE-04EC-33A1-3D40D964424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BD9833-DF70-4574-385E-DD60958026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E3720E2-5058-03C6-BB2C-48B93C9BC52E}"/>
              </a:ext>
            </a:extLst>
          </p:cNvPr>
          <p:cNvSpPr/>
          <p:nvPr/>
        </p:nvSpPr>
        <p:spPr>
          <a:xfrm>
            <a:off x="2927365" y="78656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A31E2A-EF66-1F2F-45B5-AE4364785F51}"/>
              </a:ext>
            </a:extLst>
          </p:cNvPr>
          <p:cNvSpPr txBox="1"/>
          <p:nvPr/>
        </p:nvSpPr>
        <p:spPr>
          <a:xfrm>
            <a:off x="3045829" y="10643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B17955-2A97-9DC8-E5BF-61BC2AB82B4F}"/>
              </a:ext>
            </a:extLst>
          </p:cNvPr>
          <p:cNvSpPr txBox="1"/>
          <p:nvPr/>
        </p:nvSpPr>
        <p:spPr>
          <a:xfrm>
            <a:off x="2844597" y="81273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1C9129F-F8AC-27F9-E60C-B9B7C68E95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500679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F98550D-D24C-D3C3-7BA4-BBFF883B5D38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040A7B7-111F-D722-AD8D-C939ABF4725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F2C2F1-51BA-3904-5ABB-89CAB7990464}"/>
              </a:ext>
            </a:extLst>
          </p:cNvPr>
          <p:cNvSpPr txBox="1"/>
          <p:nvPr/>
        </p:nvSpPr>
        <p:spPr>
          <a:xfrm>
            <a:off x="4136812" y="661024"/>
            <a:ext cx="76738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</a:rPr>
              <a:t>Business Strategy:  Differentiation, Cost Leadership,  and Blue Oceans</a:t>
            </a:r>
          </a:p>
          <a:p>
            <a:r>
              <a:rPr lang="en-US" sz="3200" dirty="0"/>
              <a:t> </a:t>
            </a:r>
          </a:p>
          <a:p>
            <a:endParaRPr lang="en-US" sz="32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BAA85A5-074C-47C2-545F-7B7A83212E66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Business-Level Strategy: How to Compete for Advantage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Differentiation Strategy: Understanding Value Drivers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Cost-Leadership Strategy: Understanding Cost Drivers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Business-Level Strategy and the Five Forces: Benefits and Risks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Blue Ocean Strategy: Combining Differentiation and Cost Leadership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914926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417F3D8-2BBE-985F-5461-B786C42A6AF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75B0A9-C22C-378A-72E4-DB673F7351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C940132-0249-735C-3AD8-AA1A29902360}"/>
              </a:ext>
            </a:extLst>
          </p:cNvPr>
          <p:cNvSpPr/>
          <p:nvPr/>
        </p:nvSpPr>
        <p:spPr>
          <a:xfrm>
            <a:off x="2937735" y="77311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9F3826-9820-F6F9-6C88-C63C6B091D40}"/>
              </a:ext>
            </a:extLst>
          </p:cNvPr>
          <p:cNvSpPr txBox="1"/>
          <p:nvPr/>
        </p:nvSpPr>
        <p:spPr>
          <a:xfrm>
            <a:off x="3166288" y="106113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D9C7F5-25B6-52DD-A72A-32F06BC677AC}"/>
              </a:ext>
            </a:extLst>
          </p:cNvPr>
          <p:cNvSpPr txBox="1"/>
          <p:nvPr/>
        </p:nvSpPr>
        <p:spPr>
          <a:xfrm>
            <a:off x="2929258" y="77311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839801EB-4E35-DF49-290E-8DA2DD32C3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223941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F4F1003-360E-80A6-DE93-C87D50E795F7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681E07-3317-15C3-0E9F-6D574533F74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9E3CDA8-FA9D-1962-9976-874B7B69A6B2}"/>
              </a:ext>
            </a:extLst>
          </p:cNvPr>
          <p:cNvSpPr txBox="1"/>
          <p:nvPr/>
        </p:nvSpPr>
        <p:spPr>
          <a:xfrm>
            <a:off x="4136812" y="661024"/>
            <a:ext cx="767389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</a:rPr>
              <a:t>Corporate Strategy: Vertical Integration and Diversification</a:t>
            </a:r>
          </a:p>
          <a:p>
            <a:endParaRPr lang="en-US" sz="3200" dirty="0"/>
          </a:p>
          <a:p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3B53509-600A-909C-9DD6-FFDEE730FA0D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Corporate Strategy?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Boundaries of the Firm: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Vertical Integration along the Industry Value Chain: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Corporate Diversification: Expanding Beyond a Single Market,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5364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02A86345-6F18-803D-8B64-F6D14D4144F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20549"/>
            <a:ext cx="45719" cy="685799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9BDEFD-527F-BC4C-3899-3636DE6A5E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A4C523F-9863-9055-1A6E-6B513B1C1FEB}"/>
              </a:ext>
            </a:extLst>
          </p:cNvPr>
          <p:cNvSpPr/>
          <p:nvPr/>
        </p:nvSpPr>
        <p:spPr>
          <a:xfrm>
            <a:off x="2937735" y="77311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35B9AB-EBF2-4136-70B5-0A463684D9E8}"/>
              </a:ext>
            </a:extLst>
          </p:cNvPr>
          <p:cNvSpPr txBox="1"/>
          <p:nvPr/>
        </p:nvSpPr>
        <p:spPr>
          <a:xfrm>
            <a:off x="3188700" y="102086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DD3DB2-C1C9-4D95-9492-AF48F4AE0146}"/>
              </a:ext>
            </a:extLst>
          </p:cNvPr>
          <p:cNvSpPr txBox="1"/>
          <p:nvPr/>
        </p:nvSpPr>
        <p:spPr>
          <a:xfrm>
            <a:off x="2916791" y="81567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D9E679E5-DBAD-9CC3-5477-CD121C3DEA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3706163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406249A-C382-AE43-A925-CB6A4772F213}"/>
              </a:ext>
            </a:extLst>
          </p:cNvPr>
          <p:cNvSpPr txBox="1"/>
          <p:nvPr/>
        </p:nvSpPr>
        <p:spPr>
          <a:xfrm>
            <a:off x="2321960" y="2321780"/>
            <a:ext cx="96556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+mj-cs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+mj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C059314-3522-5498-E191-11BF258AC3F3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36DC5A-B84F-4A62-3301-97D45D529A1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77B2CD-6BAE-213E-52E8-D31C6FE5F527}"/>
              </a:ext>
            </a:extLst>
          </p:cNvPr>
          <p:cNvSpPr txBox="1"/>
          <p:nvPr/>
        </p:nvSpPr>
        <p:spPr>
          <a:xfrm>
            <a:off x="4136812" y="661024"/>
            <a:ext cx="7673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cs typeface="Tajawal Medium" panose="00000600000000000000" pitchFamily="2" charset="-78"/>
              </a:rPr>
              <a:t>Organizational Design: Structure, Culture, and Control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ED10CAF-8356-8599-68FE-9BB5A13E3FA1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1. Organizational Design and Competitive Advantage.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2. Strategy and Structure.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3. Organizational Culture: Values, Norms, and Artifacts.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4. Strategic Control-and-Reward Systems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160996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BDC93F8-83E2-F1C8-5574-E48FB1B3E1F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-126203" y="1"/>
            <a:ext cx="126203" cy="685799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289A835-C889-E38B-19BD-883266ED4E48}"/>
              </a:ext>
            </a:extLst>
          </p:cNvPr>
          <p:cNvSpPr/>
          <p:nvPr/>
        </p:nvSpPr>
        <p:spPr>
          <a:xfrm>
            <a:off x="2937735" y="77311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7891CC-07B3-46EC-BB09-1FFB8419A093}"/>
              </a:ext>
            </a:extLst>
          </p:cNvPr>
          <p:cNvSpPr txBox="1"/>
          <p:nvPr/>
        </p:nvSpPr>
        <p:spPr>
          <a:xfrm>
            <a:off x="3188700" y="102086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56C896-ED21-7893-564F-EBE5FDA8B6A3}"/>
              </a:ext>
            </a:extLst>
          </p:cNvPr>
          <p:cNvSpPr txBox="1"/>
          <p:nvPr/>
        </p:nvSpPr>
        <p:spPr>
          <a:xfrm>
            <a:off x="2916791" y="81567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Placeholder 4">
            <a:extLst>
              <a:ext uri="{FF2B5EF4-FFF2-40B4-BE49-F238E27FC236}">
                <a16:creationId xmlns:a16="http://schemas.microsoft.com/office/drawing/2014/main" id="{3A09D14E-A001-4D03-E9AC-558B6CAEEF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10274"/>
            <a:ext cx="3788356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D0A11CB-C898-71A8-8B0B-A994D8C9F182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AD51FEB-C93D-8487-27AF-59BD5F9C08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92ACCD2-5513-7C27-9623-91ACC17CCF5E}"/>
              </a:ext>
            </a:extLst>
          </p:cNvPr>
          <p:cNvSpPr txBox="1"/>
          <p:nvPr/>
        </p:nvSpPr>
        <p:spPr>
          <a:xfrm>
            <a:off x="4787900" y="647552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7829536-CCF5-3A26-FF2C-70282B8AD429}"/>
              </a:ext>
            </a:extLst>
          </p:cNvPr>
          <p:cNvSpPr txBox="1"/>
          <p:nvPr/>
        </p:nvSpPr>
        <p:spPr>
          <a:xfrm>
            <a:off x="4136812" y="661024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cs typeface="Tajawal Medium" panose="00000600000000000000" pitchFamily="2" charset="-78"/>
              </a:rPr>
              <a:t>Corporate Governance and Business Ethics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9DDF7CA-5327-778B-51D4-56F5E1642792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1. The Shared Value Creation Framework.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2. Corporate Governance.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3.  Strategy and Business Ethics.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61254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68330" y="3534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99628" y="42194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99628" y="65552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7E1466C-618D-7401-2AD8-53F13CCEC225}"/>
              </a:ext>
            </a:extLst>
          </p:cNvPr>
          <p:cNvSpPr/>
          <p:nvPr/>
        </p:nvSpPr>
        <p:spPr>
          <a:xfrm>
            <a:off x="229225" y="78227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A9E884-6D7E-EC39-DDCB-70E8704A3C61}"/>
              </a:ext>
            </a:extLst>
          </p:cNvPr>
          <p:cNvSpPr txBox="1"/>
          <p:nvPr/>
        </p:nvSpPr>
        <p:spPr>
          <a:xfrm>
            <a:off x="2604085" y="488312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cs typeface="Tajawal Medium" panose="00000600000000000000" pitchFamily="2" charset="-78"/>
              </a:rPr>
              <a:t>Operations management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CFDDE53-BC24-5585-6753-C90C9F381A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2522" y="1775867"/>
            <a:ext cx="6164494" cy="4511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B266780-9CD0-5F6D-624F-74868A194D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303F352-BA68-31B2-D4CD-81FF60B49247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92AFEC5-5564-8238-94C1-4D1F45FC0835}"/>
              </a:ext>
            </a:extLst>
          </p:cNvPr>
          <p:cNvSpPr/>
          <p:nvPr/>
        </p:nvSpPr>
        <p:spPr>
          <a:xfrm>
            <a:off x="968330" y="2057799"/>
            <a:ext cx="10812720" cy="43241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-  Understand the business process and analyze the operations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-  Acquire knowledge of production planning and resource management </a:t>
            </a:r>
          </a:p>
          <a:p>
            <a:pPr marL="3429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Understand the concept of Corporate Vision - Mission and Objectives 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- Understand the concept of SWOT and Portfolio Analysis 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- Understand the different stages in strategy formulation process 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-  Understand the concept of Strategic Business Unit and Business Process re-engineering.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E46E79-FE76-E1A5-6550-6177E875752A}"/>
              </a:ext>
            </a:extLst>
          </p:cNvPr>
          <p:cNvSpPr txBox="1"/>
          <p:nvPr/>
        </p:nvSpPr>
        <p:spPr>
          <a:xfrm>
            <a:off x="2259052" y="432584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</a:rPr>
              <a:t>Course Learning Outcomes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312250C-6F3D-EEEE-394D-A422BF27E6F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0567945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EF2C0B6-B10D-3510-66F1-1129D2AA29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E4D62B3-D902-DFAD-B6D0-A9D260C1EE8B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CA0782-01AB-4CD6-9D03-FCED6EA675E5}"/>
              </a:ext>
            </a:extLst>
          </p:cNvPr>
          <p:cNvSpPr txBox="1"/>
          <p:nvPr/>
        </p:nvSpPr>
        <p:spPr>
          <a:xfrm>
            <a:off x="5065302" y="643363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92FC8C-7873-4D48-6008-A2DE13A4ADD9}"/>
              </a:ext>
            </a:extLst>
          </p:cNvPr>
          <p:cNvSpPr txBox="1"/>
          <p:nvPr/>
        </p:nvSpPr>
        <p:spPr>
          <a:xfrm>
            <a:off x="2259052" y="741607"/>
            <a:ext cx="7673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References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B905EB2-EEB6-F8B3-DEDA-149B975C18E0}"/>
              </a:ext>
            </a:extLst>
          </p:cNvPr>
          <p:cNvSpPr/>
          <p:nvPr/>
        </p:nvSpPr>
        <p:spPr>
          <a:xfrm>
            <a:off x="668651" y="1695501"/>
            <a:ext cx="5999278" cy="47052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Strategic management, 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third edition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2017 By Frank t. Rothaermel</a:t>
            </a:r>
            <a:b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Georgia Institute of Technology.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18C736A-2993-EAFB-B378-2085674D96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9288" y="1759366"/>
            <a:ext cx="4563112" cy="4641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5941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F4ED3FD-C507-429F-D2F2-09FB8596B6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9EC0129-3B58-848D-4ED2-B6C326390856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98DBE3-8BB6-FB77-BD63-66AD3EEB7FE1}"/>
              </a:ext>
            </a:extLst>
          </p:cNvPr>
          <p:cNvSpPr txBox="1"/>
          <p:nvPr/>
        </p:nvSpPr>
        <p:spPr>
          <a:xfrm>
            <a:off x="4787900" y="64776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16615A-C5FD-C36A-F098-E041050FE166}"/>
              </a:ext>
            </a:extLst>
          </p:cNvPr>
          <p:cNvSpPr/>
          <p:nvPr/>
        </p:nvSpPr>
        <p:spPr>
          <a:xfrm>
            <a:off x="266924" y="1833371"/>
            <a:ext cx="6318811" cy="42586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2.  Operations management,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Eighth edition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By Nigel Slack Alistair Brandon-Jones  Robert Johnston.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E88463-605C-8E52-060A-98155EEBAE9C}"/>
              </a:ext>
            </a:extLst>
          </p:cNvPr>
          <p:cNvSpPr txBox="1"/>
          <p:nvPr/>
        </p:nvSpPr>
        <p:spPr>
          <a:xfrm>
            <a:off x="2614189" y="791279"/>
            <a:ext cx="7673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References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39327BB-785E-E5D1-3893-C6595FD861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137" y="1858711"/>
            <a:ext cx="4777483" cy="420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0161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21216B7-E39A-8A68-62B9-8AF5A9503C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3746B8B-18FF-41BD-54D1-70702F6F33A8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BB9C6D-4EDE-8B9F-501C-FF8BBE6562A2}"/>
              </a:ext>
            </a:extLst>
          </p:cNvPr>
          <p:cNvSpPr txBox="1"/>
          <p:nvPr/>
        </p:nvSpPr>
        <p:spPr>
          <a:xfrm>
            <a:off x="1623316" y="822758"/>
            <a:ext cx="8110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Strategic and Operational Management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3E986BD-32FF-890E-2407-BF90B4E4F6B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7"/>
          <a:stretch/>
        </p:blipFill>
        <p:spPr>
          <a:xfrm>
            <a:off x="1199628" y="2186997"/>
            <a:ext cx="9345750" cy="4138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0371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EE5252-57EC-7F65-3388-0ADBF6E85E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A96207C-A53E-80BC-83E6-AAD6775D4D98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D2024C1-2E8D-6601-84B7-C924AF132F4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43D59B-FFA7-1087-011A-A53022BE438A}"/>
              </a:ext>
            </a:extLst>
          </p:cNvPr>
          <p:cNvSpPr txBox="1"/>
          <p:nvPr/>
        </p:nvSpPr>
        <p:spPr>
          <a:xfrm>
            <a:off x="1623316" y="822758"/>
            <a:ext cx="8110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Strategic and Operational Management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6438D30-15F3-1149-BCF3-FD0AE96F2B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997" y="1834884"/>
            <a:ext cx="9367646" cy="4138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1637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62060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13ADB0B-0EEC-32B7-C9FB-4035AF64D7F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0C3E4B-03CA-15AE-CEBD-48252BE46976}"/>
              </a:ext>
            </a:extLst>
          </p:cNvPr>
          <p:cNvSpPr/>
          <p:nvPr/>
        </p:nvSpPr>
        <p:spPr>
          <a:xfrm>
            <a:off x="252739" y="192560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43F0822-630F-38D5-984D-347F909ABE03}"/>
              </a:ext>
            </a:extLst>
          </p:cNvPr>
          <p:cNvSpPr txBox="1"/>
          <p:nvPr/>
        </p:nvSpPr>
        <p:spPr>
          <a:xfrm>
            <a:off x="2762207" y="597530"/>
            <a:ext cx="8110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Strategic and Operational Management</a:t>
            </a: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1033</TotalTime>
  <Words>590</Words>
  <Application>Microsoft Office PowerPoint</Application>
  <PresentationFormat>Widescreen</PresentationFormat>
  <Paragraphs>125</Paragraphs>
  <Slides>18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Tajawal ExtraBold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Adam Yaqoub Abker Hamad</cp:lastModifiedBy>
  <cp:revision>80</cp:revision>
  <dcterms:created xsi:type="dcterms:W3CDTF">2023-04-29T09:08:23Z</dcterms:created>
  <dcterms:modified xsi:type="dcterms:W3CDTF">2023-09-23T11:30:27Z</dcterms:modified>
</cp:coreProperties>
</file>