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619" r:id="rId2"/>
    <p:sldId id="301" r:id="rId3"/>
    <p:sldId id="611" r:id="rId4"/>
    <p:sldId id="299" r:id="rId5"/>
    <p:sldId id="258" r:id="rId6"/>
    <p:sldId id="610" r:id="rId7"/>
    <p:sldId id="259" r:id="rId8"/>
    <p:sldId id="608" r:id="rId9"/>
    <p:sldId id="324" r:id="rId10"/>
    <p:sldId id="326" r:id="rId11"/>
    <p:sldId id="586" r:id="rId12"/>
    <p:sldId id="261" r:id="rId13"/>
    <p:sldId id="589" r:id="rId14"/>
    <p:sldId id="588" r:id="rId15"/>
    <p:sldId id="612" r:id="rId16"/>
    <p:sldId id="582" r:id="rId17"/>
    <p:sldId id="590" r:id="rId18"/>
    <p:sldId id="591" r:id="rId19"/>
    <p:sldId id="583" r:id="rId20"/>
    <p:sldId id="592" r:id="rId21"/>
    <p:sldId id="584" r:id="rId22"/>
    <p:sldId id="606" r:id="rId23"/>
    <p:sldId id="585" r:id="rId24"/>
    <p:sldId id="607" r:id="rId25"/>
    <p:sldId id="300" r:id="rId26"/>
    <p:sldId id="599" r:id="rId27"/>
    <p:sldId id="264" r:id="rId28"/>
    <p:sldId id="265" r:id="rId29"/>
    <p:sldId id="302" r:id="rId30"/>
    <p:sldId id="267" r:id="rId31"/>
    <p:sldId id="615" r:id="rId32"/>
    <p:sldId id="268" r:id="rId33"/>
    <p:sldId id="269" r:id="rId34"/>
    <p:sldId id="306" r:id="rId35"/>
    <p:sldId id="270" r:id="rId36"/>
    <p:sldId id="271" r:id="rId37"/>
    <p:sldId id="616" r:id="rId38"/>
    <p:sldId id="273" r:id="rId39"/>
    <p:sldId id="618" r:id="rId40"/>
    <p:sldId id="274" r:id="rId41"/>
    <p:sldId id="275" r:id="rId42"/>
    <p:sldId id="277" r:id="rId43"/>
    <p:sldId id="617"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77" y="2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CF21D9-7704-482C-923F-0E428A7C75BB}" type="datetimeFigureOut">
              <a:rPr lang="fr-FR" smtClean="0"/>
              <a:t>02/11/2022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ar"/>
              <a:t>Cliquez pour modifier les styles du texte du masque</a:t>
            </a:r>
          </a:p>
          <a:p>
            <a:pPr lvl="1"/>
            <a:r>
              <a:rPr lang="ar"/>
              <a:t>Deuxième niveau</a:t>
            </a:r>
          </a:p>
          <a:p>
            <a:pPr lvl="2"/>
            <a:r>
              <a:rPr lang="ar"/>
              <a:t>Troisième niveau</a:t>
            </a:r>
          </a:p>
          <a:p>
            <a:pPr lvl="3"/>
            <a:r>
              <a:rPr lang="ar"/>
              <a:t>Quatrième niveau</a:t>
            </a:r>
          </a:p>
          <a:p>
            <a:pPr lvl="4"/>
            <a:r>
              <a:rPr lang="a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A27C08-78D8-4564-AA3E-EA969C0F3A2E}" type="slidenum">
              <a:rPr lang="fr-FR" smtClean="0"/>
              <a:t>‹N°›</a:t>
            </a:fld>
            <a:endParaRPr lang="fr-FR"/>
          </a:p>
        </p:txBody>
      </p:sp>
    </p:spTree>
    <p:extLst>
      <p:ext uri="{BB962C8B-B14F-4D97-AF65-F5344CB8AC3E}">
        <p14:creationId xmlns:p14="http://schemas.microsoft.com/office/powerpoint/2010/main" val="3765725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81" name="Google Shape;381;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For example, the demand for Toyotas is more elastic than the demand for cars in general, because there are more substitutes for Toyotas than for cars in general.</a:t>
            </a:r>
            <a:endParaRPr/>
          </a:p>
        </p:txBody>
      </p:sp>
      <p:sp>
        <p:nvSpPr>
          <p:cNvPr id="390" name="Google Shape;390;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6" name="Google Shape;39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DA3B71-245C-77B0-E4EF-D28D8C2FC85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DDB2C2C-6165-1567-C781-9C9EB214D3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8C8D7C2-B27F-9F03-6F28-BE66C0CC4722}"/>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8050CFF2-38DB-4739-AA36-B141D8E2D9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FCB34B-3CA9-2707-BC62-A9DD665B49EF}"/>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1752308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C3F1FD-0490-563B-BF95-B9A839278F5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0E84924-1DF9-D2A4-C3A0-7B44E113AC8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BE976E-C2A9-1267-BBF5-7DC48BC1F768}"/>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C72EC827-98A0-E640-F5CF-309C151CC7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557F33-5736-B44F-036F-F5B5850A991E}"/>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268484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32F10E-3FBB-4DDD-95BC-C240BE8C77B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0884A8F-2F02-C4BD-6561-32E8EDDEAF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C31D032-6467-4523-CA5C-7DDFAABCBDA9}"/>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4EA08DF3-FAB9-92CD-9860-913E30C043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AEA27E-9E98-FC01-D097-D291217CB695}"/>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3568591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BEEF75-950D-5F2E-C350-B4B6802E98D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1068894-5E35-A317-0641-205BE2E0CA2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0B7851-A5D3-4132-9DB5-CBFDF09B1D2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2C73F59-CF5F-8756-FBEB-78BC7ADF01A3}"/>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6" name="Espace réservé du pied de page 5">
            <a:extLst>
              <a:ext uri="{FF2B5EF4-FFF2-40B4-BE49-F238E27FC236}">
                <a16:creationId xmlns:a16="http://schemas.microsoft.com/office/drawing/2014/main" id="{8DF3144A-15D4-EA45-39C7-0ADE7654F6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0E3AF50-4F75-84F5-BDD0-F60CC3F63ED5}"/>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411148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C77BC8-1177-2006-9E92-FBB47C66F88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C38CB7F-2129-46E9-6329-E6B535CBB6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C769F5C-ADBA-AF57-FDFF-D994C612577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100A8A-D2E4-F39D-A7B5-DA67AAA79E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4DC29FF-DACD-1C34-CE9B-2B2E6E0728C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B37280B-F4B0-7FE6-8A84-99CF27820CFA}"/>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8" name="Espace réservé du pied de page 7">
            <a:extLst>
              <a:ext uri="{FF2B5EF4-FFF2-40B4-BE49-F238E27FC236}">
                <a16:creationId xmlns:a16="http://schemas.microsoft.com/office/drawing/2014/main" id="{621A223E-28FD-DC54-0897-BED0B3904CE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586A6DE-EF19-2274-ABB2-9E1E5BAE3B61}"/>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1493564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339779-C79D-A648-640C-A55F1BEBA47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3BCE5B4-B0AC-072C-D110-543790E3EF72}"/>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4" name="Espace réservé du pied de page 3">
            <a:extLst>
              <a:ext uri="{FF2B5EF4-FFF2-40B4-BE49-F238E27FC236}">
                <a16:creationId xmlns:a16="http://schemas.microsoft.com/office/drawing/2014/main" id="{A598106A-B9B9-E4B3-079F-E6224884772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88BA548-0B02-4205-15F7-31FB742D7D78}"/>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3962193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7BF9F1A-CDCA-5CB5-89AB-85D6382F6D5F}"/>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3" name="Espace réservé du pied de page 2">
            <a:extLst>
              <a:ext uri="{FF2B5EF4-FFF2-40B4-BE49-F238E27FC236}">
                <a16:creationId xmlns:a16="http://schemas.microsoft.com/office/drawing/2014/main" id="{34C77B78-DC07-418C-A232-A75ACEB838F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2CED29B-8C82-DF81-7EC3-87BF6B4D4D31}"/>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3307258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7A2E07-231D-08CF-6CE8-FD045F3C023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4A2CB06-DA0B-49D5-6EB6-26D89C3576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8549BE3-DCC0-7B70-6EB0-56FCD55D8A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CE17FC4-453E-BE18-7BC8-C6D803AB9307}"/>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6" name="Espace réservé du pied de page 5">
            <a:extLst>
              <a:ext uri="{FF2B5EF4-FFF2-40B4-BE49-F238E27FC236}">
                <a16:creationId xmlns:a16="http://schemas.microsoft.com/office/drawing/2014/main" id="{45B1522F-3563-9784-856B-0ABD0CCACF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6AE8FB-B106-7639-00D1-6E15065EB915}"/>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876531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4D57F1-2D0E-D3D6-0C13-245D4927B53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CA3885C-FF24-DF1B-8989-1B9A81AEE1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8EA8655-EE9A-D2D4-C20B-7CEE750F5F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ED8BEA3-4E1D-EBDE-CAE1-87F8FC86F47B}"/>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6" name="Espace réservé du pied de page 5">
            <a:extLst>
              <a:ext uri="{FF2B5EF4-FFF2-40B4-BE49-F238E27FC236}">
                <a16:creationId xmlns:a16="http://schemas.microsoft.com/office/drawing/2014/main" id="{37EE3F3F-833E-F35A-A09A-EA12390D307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8D845F3-4485-1594-4B75-41D497508A8F}"/>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3249323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34E8BE-C250-010E-DC4B-BFAB802F7B6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A0F1405-563F-B142-7EA1-B153E3A5F3F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E5CFA4-3F7C-BD85-5CBB-20DF86544F7E}"/>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336A7677-4917-5E0A-066A-F2CFA1206C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36C3FD-91B8-A918-CF3F-13B3A376446B}"/>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780767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7DEAD10-9140-C0FD-BAF6-0BEDFF32E79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09FBC97-39DD-BB98-92F5-98B045BEFB7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108829-50CE-B1F8-9056-363CB68DD13E}"/>
              </a:ext>
            </a:extLst>
          </p:cNvPr>
          <p:cNvSpPr>
            <a:spLocks noGrp="1"/>
          </p:cNvSpPr>
          <p:nvPr>
            <p:ph type="dt" sz="half" idx="10"/>
          </p:nvPr>
        </p:nvSpPr>
        <p:spPr/>
        <p:txBody>
          <a:body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64ECF9C5-6A35-AF8C-D6B6-D6D902B6FD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5F2B9E-9292-053A-3966-06677D84E989}"/>
              </a:ext>
            </a:extLst>
          </p:cNvPr>
          <p:cNvSpPr>
            <a:spLocks noGrp="1"/>
          </p:cNvSpPr>
          <p:nvPr>
            <p:ph type="sldNum" sz="quarter" idx="12"/>
          </p:nvPr>
        </p:nvSpPr>
        <p:spPr/>
        <p:txBody>
          <a:bodyPr/>
          <a:lstStyle/>
          <a:p>
            <a:fld id="{4C0F990B-7C0B-4ADF-A57C-C1CFE266515E}" type="slidenum">
              <a:rPr lang="fr-FR" smtClean="0"/>
              <a:t>‹N°›</a:t>
            </a:fld>
            <a:endParaRPr lang="fr-FR"/>
          </a:p>
        </p:txBody>
      </p:sp>
    </p:spTree>
    <p:extLst>
      <p:ext uri="{BB962C8B-B14F-4D97-AF65-F5344CB8AC3E}">
        <p14:creationId xmlns:p14="http://schemas.microsoft.com/office/powerpoint/2010/main" val="3828290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58E2499-720B-BFD7-6DE1-CAFA7D2C65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
              <a:t>Modifiez le style du titre</a:t>
            </a:r>
          </a:p>
        </p:txBody>
      </p:sp>
      <p:sp>
        <p:nvSpPr>
          <p:cNvPr id="3" name="Espace réservé du texte 2">
            <a:extLst>
              <a:ext uri="{FF2B5EF4-FFF2-40B4-BE49-F238E27FC236}">
                <a16:creationId xmlns:a16="http://schemas.microsoft.com/office/drawing/2014/main" id="{1B6562AE-6845-7196-93FA-CA2BF41BB2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
              <a:t>Cliquez pour modifier les styles du texte du masque</a:t>
            </a:r>
          </a:p>
          <a:p>
            <a:pPr lvl="1"/>
            <a:r>
              <a:rPr lang="ar"/>
              <a:t>Deuxième niveau</a:t>
            </a:r>
          </a:p>
          <a:p>
            <a:pPr lvl="2"/>
            <a:r>
              <a:rPr lang="ar"/>
              <a:t>Troisième niveau</a:t>
            </a:r>
          </a:p>
          <a:p>
            <a:pPr lvl="3"/>
            <a:r>
              <a:rPr lang="ar"/>
              <a:t>Quatrième niveau</a:t>
            </a:r>
          </a:p>
          <a:p>
            <a:pPr lvl="4"/>
            <a:r>
              <a:rPr lang="ar"/>
              <a:t>Cinquième niveau</a:t>
            </a:r>
          </a:p>
        </p:txBody>
      </p:sp>
      <p:sp>
        <p:nvSpPr>
          <p:cNvPr id="4" name="Espace réservé de la date 3">
            <a:extLst>
              <a:ext uri="{FF2B5EF4-FFF2-40B4-BE49-F238E27FC236}">
                <a16:creationId xmlns:a16="http://schemas.microsoft.com/office/drawing/2014/main" id="{D024CB0C-440A-B078-4C2F-64581424CD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B4A8E5-0F46-4675-81BE-13821668D6A1}" type="datetimeFigureOut">
              <a:rPr lang="fr-FR" smtClean="0"/>
              <a:t>02/11/2022</a:t>
            </a:fld>
            <a:endParaRPr lang="fr-FR"/>
          </a:p>
        </p:txBody>
      </p:sp>
      <p:sp>
        <p:nvSpPr>
          <p:cNvPr id="5" name="Espace réservé du pied de page 4">
            <a:extLst>
              <a:ext uri="{FF2B5EF4-FFF2-40B4-BE49-F238E27FC236}">
                <a16:creationId xmlns:a16="http://schemas.microsoft.com/office/drawing/2014/main" id="{8774686F-4B51-D46D-C3A4-B8556D2FC3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03FE7AE-B0DE-9700-D41C-A9168294F3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0F990B-7C0B-4ADF-A57C-C1CFE266515E}" type="slidenum">
              <a:rPr lang="fr-FR" smtClean="0"/>
              <a:t>‹N°›</a:t>
            </a:fld>
            <a:endParaRPr lang="fr-FR"/>
          </a:p>
        </p:txBody>
      </p:sp>
    </p:spTree>
    <p:extLst>
      <p:ext uri="{BB962C8B-B14F-4D97-AF65-F5344CB8AC3E}">
        <p14:creationId xmlns:p14="http://schemas.microsoft.com/office/powerpoint/2010/main" val="831695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292C2B-CE36-F05B-7CA4-EA0354FC7AF4}"/>
              </a:ext>
            </a:extLst>
          </p:cNvPr>
          <p:cNvSpPr>
            <a:spLocks noGrp="1"/>
          </p:cNvSpPr>
          <p:nvPr>
            <p:ph type="title"/>
          </p:nvPr>
        </p:nvSpPr>
        <p:spPr/>
        <p:txBody>
          <a:bodyPr/>
          <a:lstStyle/>
          <a:p>
            <a:pPr algn="ctr" rtl="1"/>
            <a:r>
              <a:rPr lang="ar-DZ" b="1" dirty="0"/>
              <a:t>تلخيص المحاضرة الرابعة</a:t>
            </a:r>
            <a:endParaRPr lang="fr-FR" b="1" dirty="0"/>
          </a:p>
        </p:txBody>
      </p:sp>
      <p:pic>
        <p:nvPicPr>
          <p:cNvPr id="9" name="Image 8">
            <a:extLst>
              <a:ext uri="{FF2B5EF4-FFF2-40B4-BE49-F238E27FC236}">
                <a16:creationId xmlns:a16="http://schemas.microsoft.com/office/drawing/2014/main" id="{FB67A630-BB45-9A05-2104-52A8698B0821}"/>
              </a:ext>
            </a:extLst>
          </p:cNvPr>
          <p:cNvPicPr>
            <a:picLocks noChangeAspect="1"/>
          </p:cNvPicPr>
          <p:nvPr/>
        </p:nvPicPr>
        <p:blipFill>
          <a:blip r:embed="rId2"/>
          <a:stretch>
            <a:fillRect/>
          </a:stretch>
        </p:blipFill>
        <p:spPr>
          <a:xfrm>
            <a:off x="0" y="1528916"/>
            <a:ext cx="7515225" cy="2286000"/>
          </a:xfrm>
          <a:prstGeom prst="rect">
            <a:avLst/>
          </a:prstGeom>
        </p:spPr>
      </p:pic>
      <p:sp>
        <p:nvSpPr>
          <p:cNvPr id="11" name="ZoneTexte 10">
            <a:extLst>
              <a:ext uri="{FF2B5EF4-FFF2-40B4-BE49-F238E27FC236}">
                <a16:creationId xmlns:a16="http://schemas.microsoft.com/office/drawing/2014/main" id="{3ACFCD58-8FED-D198-7011-196DE92E47DD}"/>
              </a:ext>
            </a:extLst>
          </p:cNvPr>
          <p:cNvSpPr txBox="1"/>
          <p:nvPr/>
        </p:nvSpPr>
        <p:spPr>
          <a:xfrm>
            <a:off x="3008670" y="4251866"/>
            <a:ext cx="6351639" cy="2154436"/>
          </a:xfrm>
          <a:prstGeom prst="rect">
            <a:avLst/>
          </a:prstGeom>
          <a:noFill/>
        </p:spPr>
        <p:txBody>
          <a:bodyPr wrap="square">
            <a:spAutoFit/>
          </a:bodyPr>
          <a:lstStyle/>
          <a:p>
            <a:pPr algn="ctr"/>
            <a:endParaRPr lang="fr-FR" sz="4000" b="1" dirty="0"/>
          </a:p>
          <a:p>
            <a:pPr algn="ctr"/>
            <a:r>
              <a:rPr lang="ar-DZ" sz="5400" b="1" dirty="0">
                <a:solidFill>
                  <a:srgbClr val="FF3300"/>
                </a:solidFill>
              </a:rPr>
              <a:t>نظرية اختيارات المستهلك</a:t>
            </a:r>
            <a:endParaRPr lang="fr-FR" sz="5400" b="1" dirty="0">
              <a:solidFill>
                <a:srgbClr val="FF3300"/>
              </a:solidFill>
            </a:endParaRPr>
          </a:p>
          <a:p>
            <a:pPr algn="ctr"/>
            <a:endParaRPr lang="fr-FR" sz="4000" b="1" dirty="0"/>
          </a:p>
        </p:txBody>
      </p:sp>
    </p:spTree>
    <p:extLst>
      <p:ext uri="{BB962C8B-B14F-4D97-AF65-F5344CB8AC3E}">
        <p14:creationId xmlns:p14="http://schemas.microsoft.com/office/powerpoint/2010/main" val="1184503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6346D0-23A9-46E3-B8C1-E5FA42C4460E}"/>
              </a:ext>
            </a:extLst>
          </p:cNvPr>
          <p:cNvSpPr>
            <a:spLocks noGrp="1"/>
          </p:cNvSpPr>
          <p:nvPr>
            <p:ph idx="1"/>
          </p:nvPr>
        </p:nvSpPr>
        <p:spPr>
          <a:xfrm>
            <a:off x="4892040" y="3429000"/>
            <a:ext cx="7299960" cy="3429000"/>
          </a:xfrm>
          <a:solidFill>
            <a:srgbClr val="FFC000"/>
          </a:solidFill>
        </p:spPr>
        <p:txBody>
          <a:bodyPr>
            <a:normAutofit fontScale="92500" lnSpcReduction="10000"/>
          </a:bodyPr>
          <a:lstStyle/>
          <a:p>
            <a:pPr marL="0" indent="0" algn="ctr">
              <a:buNone/>
            </a:pPr>
            <a:endParaRPr lang="fr-FR" sz="4000" b="1" i="0" dirty="0">
              <a:effectLst/>
            </a:endParaRPr>
          </a:p>
          <a:p>
            <a:pPr marL="0" indent="0" algn="ctr" rtl="1">
              <a:buNone/>
            </a:pPr>
            <a:r>
              <a:rPr lang="fr-FR" sz="4000" b="1" i="0" dirty="0">
                <a:effectLst/>
              </a:rPr>
              <a:t>I</a:t>
            </a:r>
            <a:r>
              <a:rPr lang="ar" sz="4000" b="1" i="0" dirty="0">
                <a:effectLst/>
              </a:rPr>
              <a:t>- قيود الميزانية</a:t>
            </a:r>
          </a:p>
          <a:p>
            <a:pPr marL="0" indent="0" algn="ctr">
              <a:buNone/>
            </a:pPr>
            <a:endParaRPr lang="fr-FR" sz="4000" b="1" i="0" dirty="0">
              <a:effectLst/>
            </a:endParaRPr>
          </a:p>
          <a:p>
            <a:pPr marL="0" indent="0" algn="ctr">
              <a:buNone/>
            </a:pPr>
            <a:r>
              <a:rPr lang="ar" sz="3600" b="1" i="0" dirty="0">
                <a:effectLst/>
              </a:rPr>
              <a:t>1- المقايضات</a:t>
            </a:r>
            <a:endParaRPr lang="fr-FR" sz="3600" b="1" i="0" dirty="0">
              <a:effectLst/>
            </a:endParaRPr>
          </a:p>
          <a:p>
            <a:pPr marL="0" indent="0" algn="ctr">
              <a:buNone/>
            </a:pPr>
            <a:r>
              <a:rPr lang="ar" sz="3600" b="1" i="0" dirty="0">
                <a:effectLst/>
              </a:rPr>
              <a:t>2- منحنيات الميزانية</a:t>
            </a:r>
          </a:p>
          <a:p>
            <a:pPr marL="0" indent="0" algn="ctr" rtl="1">
              <a:buNone/>
            </a:pPr>
            <a:r>
              <a:rPr lang="fr-FR" sz="3600" b="1" i="0" dirty="0">
                <a:effectLst/>
              </a:rPr>
              <a:t>-3</a:t>
            </a:r>
            <a:r>
              <a:rPr lang="ar" sz="3600" b="1" i="0" dirty="0">
                <a:effectLst/>
              </a:rPr>
              <a:t>منحنيات اللامبالاة</a:t>
            </a:r>
          </a:p>
          <a:p>
            <a:endParaRPr lang="fr-FR" dirty="0"/>
          </a:p>
        </p:txBody>
      </p:sp>
      <p:sp>
        <p:nvSpPr>
          <p:cNvPr id="2" name="Espace réservé du contenu 2">
            <a:extLst>
              <a:ext uri="{FF2B5EF4-FFF2-40B4-BE49-F238E27FC236}">
                <a16:creationId xmlns:a16="http://schemas.microsoft.com/office/drawing/2014/main" id="{5B53C648-99B0-D2A8-DED2-586B1DD62BD9}"/>
              </a:ext>
            </a:extLst>
          </p:cNvPr>
          <p:cNvSpPr txBox="1">
            <a:spLocks/>
          </p:cNvSpPr>
          <p:nvPr/>
        </p:nvSpPr>
        <p:spPr>
          <a:xfrm>
            <a:off x="0" y="0"/>
            <a:ext cx="6812279" cy="4351338"/>
          </a:xfrm>
          <a:prstGeom prst="rect">
            <a:avLst/>
          </a:prstGeom>
          <a:solidFill>
            <a:srgbClr val="FFC000"/>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fr-FR" sz="4000" b="1"/>
          </a:p>
          <a:p>
            <a:pPr marL="0" indent="0" algn="ctr">
              <a:buFont typeface="Arial" panose="020B0604020202020204" pitchFamily="34" charset="0"/>
              <a:buNone/>
            </a:pPr>
            <a:r>
              <a:rPr lang="fr-FR" sz="4000" b="1"/>
              <a:t>I- Introducing the Budget Constraint</a:t>
            </a:r>
          </a:p>
          <a:p>
            <a:pPr marL="0" indent="0" algn="ctr">
              <a:buFont typeface="Arial" panose="020B0604020202020204" pitchFamily="34" charset="0"/>
              <a:buNone/>
            </a:pPr>
            <a:endParaRPr lang="fr-FR" sz="4000" b="1"/>
          </a:p>
          <a:p>
            <a:pPr marL="0" indent="0" algn="ctr">
              <a:buFont typeface="Arial" panose="020B0604020202020204" pitchFamily="34" charset="0"/>
              <a:buNone/>
            </a:pPr>
            <a:r>
              <a:rPr lang="fr-FR" b="1"/>
              <a:t>	</a:t>
            </a:r>
            <a:r>
              <a:rPr lang="fr-FR" sz="3600" b="1"/>
              <a:t>I-1-  Trade-offs</a:t>
            </a:r>
          </a:p>
          <a:p>
            <a:pPr marL="0" indent="0" algn="ctr">
              <a:buFont typeface="Arial" panose="020B0604020202020204" pitchFamily="34" charset="0"/>
              <a:buNone/>
            </a:pPr>
            <a:r>
              <a:rPr lang="en-US" sz="3600" b="1"/>
              <a:t>	I-2- Budget Curves </a:t>
            </a:r>
          </a:p>
          <a:p>
            <a:pPr marL="0" indent="0" algn="ctr">
              <a:buFont typeface="Arial" panose="020B0604020202020204" pitchFamily="34" charset="0"/>
              <a:buNone/>
            </a:pPr>
            <a:r>
              <a:rPr lang="en-US" sz="3600" b="1"/>
              <a:t>	I-3-Indifference Curves</a:t>
            </a:r>
          </a:p>
          <a:p>
            <a:endParaRPr lang="fr-FR" dirty="0"/>
          </a:p>
        </p:txBody>
      </p:sp>
    </p:spTree>
    <p:extLst>
      <p:ext uri="{BB962C8B-B14F-4D97-AF65-F5344CB8AC3E}">
        <p14:creationId xmlns:p14="http://schemas.microsoft.com/office/powerpoint/2010/main" val="203998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a:extLst>
              <a:ext uri="{FF2B5EF4-FFF2-40B4-BE49-F238E27FC236}">
                <a16:creationId xmlns:a16="http://schemas.microsoft.com/office/drawing/2014/main" id="{5BE96306-15C1-2003-5599-FC006783577D}"/>
              </a:ext>
            </a:extLst>
          </p:cNvPr>
          <p:cNvSpPr txBox="1">
            <a:spLocks/>
          </p:cNvSpPr>
          <p:nvPr/>
        </p:nvSpPr>
        <p:spPr>
          <a:xfrm>
            <a:off x="217996" y="1662518"/>
            <a:ext cx="11724067" cy="4486275"/>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 sz="10400" b="1" dirty="0"/>
              <a:t>-1-</a:t>
            </a:r>
            <a:r>
              <a:rPr lang="ar" sz="10400" b="1" dirty="0">
                <a:solidFill>
                  <a:srgbClr val="FF0000"/>
                </a:solidFill>
              </a:rPr>
              <a:t>المقايضات</a:t>
            </a:r>
            <a:r>
              <a:rPr lang="fr-FR" sz="10400" b="1" dirty="0">
                <a:solidFill>
                  <a:srgbClr val="FF0000"/>
                </a:solidFill>
              </a:rPr>
              <a:t>   </a:t>
            </a:r>
            <a:r>
              <a:rPr lang="fr-FR" sz="9600" b="1" i="0" dirty="0">
                <a:solidFill>
                  <a:srgbClr val="FF0000"/>
                </a:solidFill>
                <a:effectLst/>
              </a:rPr>
              <a:t>Trade-</a:t>
            </a:r>
            <a:r>
              <a:rPr lang="fr-FR" sz="9600" b="1" i="0" dirty="0" err="1">
                <a:solidFill>
                  <a:srgbClr val="FF0000"/>
                </a:solidFill>
                <a:effectLst/>
              </a:rPr>
              <a:t>offs</a:t>
            </a:r>
            <a:r>
              <a:rPr lang="fr-FR" sz="9600" b="1" i="0" dirty="0">
                <a:effectLst/>
              </a:rPr>
              <a:t>    </a:t>
            </a:r>
            <a:endParaRPr lang="ar" sz="10400" b="1" dirty="0"/>
          </a:p>
          <a:p>
            <a:pPr algn="just" rtl="1">
              <a:lnSpc>
                <a:spcPct val="110000"/>
              </a:lnSpc>
            </a:pPr>
            <a:r>
              <a:rPr lang="ar" sz="8000" dirty="0">
                <a:solidFill>
                  <a:srgbClr val="202122"/>
                </a:solidFill>
              </a:rPr>
              <a:t> </a:t>
            </a:r>
            <a:r>
              <a:rPr lang="ar" sz="10400" b="1" dirty="0">
                <a:solidFill>
                  <a:srgbClr val="FF0000"/>
                </a:solidFill>
                <a:highlight>
                  <a:srgbClr val="FFFF00"/>
                </a:highlight>
              </a:rPr>
              <a:t>المقايضة </a:t>
            </a:r>
            <a:r>
              <a:rPr lang="ar" sz="10400" dirty="0"/>
              <a:t>هي قرار ظرفي يتضمن تقليل أو فقدان نوعية أو كمية أو خاصية واحدة لمجموعة أو تصميم مقابل مكاسب في جوانب أخرى </a:t>
            </a:r>
            <a:r>
              <a:rPr lang="ar" sz="8000" dirty="0"/>
              <a:t>.</a:t>
            </a:r>
            <a:endParaRPr lang="fr-FR" sz="8000" dirty="0"/>
          </a:p>
          <a:p>
            <a:pPr marL="0" indent="0" algn="r" rtl="1">
              <a:lnSpc>
                <a:spcPct val="110000"/>
              </a:lnSpc>
              <a:buFont typeface="Arial" panose="020B0604020202020204" pitchFamily="34" charset="0"/>
              <a:buNone/>
            </a:pPr>
            <a:r>
              <a:rPr lang="fr-FR" sz="10400" b="1" dirty="0">
                <a:solidFill>
                  <a:srgbClr val="FF0000"/>
                </a:solidFill>
              </a:rPr>
              <a:t>                 </a:t>
            </a:r>
            <a:r>
              <a:rPr lang="ar" sz="10400" b="1" dirty="0">
                <a:solidFill>
                  <a:srgbClr val="FF0000"/>
                </a:solidFill>
              </a:rPr>
              <a:t>المقايضة </a:t>
            </a:r>
            <a:r>
              <a:rPr lang="ar" sz="10400" dirty="0"/>
              <a:t>هي حيث </a:t>
            </a:r>
            <a:r>
              <a:rPr lang="ar" sz="10400" b="1" dirty="0">
                <a:solidFill>
                  <a:srgbClr val="FF0000"/>
                </a:solidFill>
              </a:rPr>
              <a:t>يزداد شيء </a:t>
            </a:r>
            <a:r>
              <a:rPr lang="ar" sz="10400" dirty="0"/>
              <a:t>، </a:t>
            </a:r>
            <a:r>
              <a:rPr lang="ar" sz="10400" b="1" dirty="0">
                <a:solidFill>
                  <a:srgbClr val="FF0000"/>
                </a:solidFill>
              </a:rPr>
              <a:t>ويجب أن ينقص الآخر.</a:t>
            </a:r>
          </a:p>
          <a:p>
            <a:pPr marL="0" indent="0" algn="just" rtl="1">
              <a:buFont typeface="Arial" panose="020B0604020202020204" pitchFamily="34" charset="0"/>
              <a:buNone/>
            </a:pPr>
            <a:endParaRPr lang="fr-FR" sz="8000" b="1" dirty="0"/>
          </a:p>
          <a:p>
            <a:pPr algn="just" rtl="1"/>
            <a:r>
              <a:rPr lang="ar" sz="10400" dirty="0"/>
              <a:t>لتوسيع هذا التعريف بشكل أكبر ، مفهوم الأعمال </a:t>
            </a:r>
            <a:r>
              <a:rPr lang="ar" sz="10400" b="1" dirty="0">
                <a:highlight>
                  <a:srgbClr val="00FFFF"/>
                </a:highlight>
              </a:rPr>
              <a:t>لتكلفة الفرصة البديلة من </a:t>
            </a:r>
            <a:r>
              <a:rPr lang="ar" sz="10400" dirty="0"/>
              <a:t>خلال </a:t>
            </a:r>
            <a:r>
              <a:rPr lang="ar" sz="10400" b="1" dirty="0">
                <a:highlight>
                  <a:srgbClr val="FFFF00"/>
                </a:highlight>
              </a:rPr>
              <a:t>المفاضلات</a:t>
            </a:r>
            <a:r>
              <a:rPr lang="ar" sz="10400" dirty="0">
                <a:highlight>
                  <a:srgbClr val="FFFF00"/>
                </a:highlight>
              </a:rPr>
              <a:t> </a:t>
            </a:r>
            <a:r>
              <a:rPr lang="ar" sz="10400" dirty="0"/>
              <a:t>هي لبنة أساسية في فهم قيود الميزانية.</a:t>
            </a:r>
          </a:p>
          <a:p>
            <a:pPr algn="just" rtl="1"/>
            <a:endParaRPr lang="en-US" sz="10400" dirty="0"/>
          </a:p>
          <a:p>
            <a:pPr algn="just" rtl="1"/>
            <a:r>
              <a:rPr lang="ar" sz="10400" b="1" dirty="0">
                <a:solidFill>
                  <a:srgbClr val="FF0000"/>
                </a:solidFill>
                <a:highlight>
                  <a:srgbClr val="00FFFF"/>
                </a:highlight>
              </a:rPr>
              <a:t>تكلفة الفرصة البديلة </a:t>
            </a:r>
            <a:r>
              <a:rPr lang="ar" sz="10400" dirty="0"/>
              <a:t>بأنها القيمة المفقودة لأفضل بديل تالي في إجراء معين </a:t>
            </a:r>
            <a:endParaRPr lang="fr-FR" sz="10400" dirty="0"/>
          </a:p>
          <a:p>
            <a:pPr algn="just"/>
            <a:endParaRPr lang="fr-FR" sz="8000" dirty="0"/>
          </a:p>
          <a:p>
            <a:endParaRPr lang="fr-FR" dirty="0"/>
          </a:p>
        </p:txBody>
      </p:sp>
      <p:sp>
        <p:nvSpPr>
          <p:cNvPr id="5" name="Titre 1">
            <a:extLst>
              <a:ext uri="{FF2B5EF4-FFF2-40B4-BE49-F238E27FC236}">
                <a16:creationId xmlns:a16="http://schemas.microsoft.com/office/drawing/2014/main" id="{BB76EDCD-068E-27F4-6364-AEA43A305721}"/>
              </a:ext>
            </a:extLst>
          </p:cNvPr>
          <p:cNvSpPr txBox="1">
            <a:spLocks/>
          </p:cNvSpPr>
          <p:nvPr/>
        </p:nvSpPr>
        <p:spPr>
          <a:xfrm>
            <a:off x="2430496" y="155643"/>
            <a:ext cx="7172326" cy="1398857"/>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br>
              <a:rPr lang="en-US" sz="3600" b="1" dirty="0">
                <a:latin typeface="+mn-lt"/>
              </a:rPr>
            </a:br>
            <a:r>
              <a:rPr lang="ar" sz="4000" b="1" dirty="0">
                <a:latin typeface="+mn-lt"/>
              </a:rPr>
              <a:t>I- قيود الميزانية</a:t>
            </a:r>
            <a:br>
              <a:rPr lang="en-US" b="1" dirty="0"/>
            </a:br>
            <a:endParaRPr lang="fr-FR" dirty="0"/>
          </a:p>
        </p:txBody>
      </p:sp>
      <p:sp>
        <p:nvSpPr>
          <p:cNvPr id="6" name="Flèche : droite 5">
            <a:extLst>
              <a:ext uri="{FF2B5EF4-FFF2-40B4-BE49-F238E27FC236}">
                <a16:creationId xmlns:a16="http://schemas.microsoft.com/office/drawing/2014/main" id="{7348E9F8-B750-F793-4B07-D9ACC21963F7}"/>
              </a:ext>
            </a:extLst>
          </p:cNvPr>
          <p:cNvSpPr/>
          <p:nvPr/>
        </p:nvSpPr>
        <p:spPr>
          <a:xfrm rot="10800000">
            <a:off x="10479705" y="3186684"/>
            <a:ext cx="978408" cy="484632"/>
          </a:xfrm>
          <a:prstGeom prst="rightArrow">
            <a:avLst/>
          </a:prstGeom>
          <a:solidFill>
            <a:srgbClr val="00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07865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86C3C0B-D587-4346-AB71-2779F67251EA}"/>
              </a:ext>
            </a:extLst>
          </p:cNvPr>
          <p:cNvSpPr>
            <a:spLocks noGrp="1"/>
          </p:cNvSpPr>
          <p:nvPr>
            <p:ph idx="1"/>
          </p:nvPr>
        </p:nvSpPr>
        <p:spPr>
          <a:xfrm>
            <a:off x="123826" y="1690688"/>
            <a:ext cx="12068174" cy="4486275"/>
          </a:xfrm>
        </p:spPr>
        <p:txBody>
          <a:bodyPr>
            <a:normAutofit/>
          </a:bodyPr>
          <a:lstStyle/>
          <a:p>
            <a:pPr marL="0" indent="0" algn="r" rtl="1">
              <a:buNone/>
            </a:pPr>
            <a:r>
              <a:rPr lang="ar" b="1" dirty="0"/>
              <a:t>-2</a:t>
            </a:r>
            <a:r>
              <a:rPr lang="ar" dirty="0"/>
              <a:t> </a:t>
            </a:r>
            <a:r>
              <a:rPr lang="ar" b="1" i="0" dirty="0">
                <a:effectLst/>
              </a:rPr>
              <a:t>مفهوم قيود الميزانية</a:t>
            </a:r>
            <a:r>
              <a:rPr lang="fr-FR" b="1" i="0" dirty="0">
                <a:effectLst/>
              </a:rPr>
              <a:t>   Budget </a:t>
            </a:r>
            <a:r>
              <a:rPr lang="fr-FR" b="1" i="0" dirty="0" err="1">
                <a:effectLst/>
              </a:rPr>
              <a:t>Constraints</a:t>
            </a:r>
            <a:r>
              <a:rPr lang="fr-FR" b="1" i="0" dirty="0">
                <a:effectLst/>
              </a:rPr>
              <a:t>     </a:t>
            </a:r>
            <a:endParaRPr lang="ar" b="1" i="0" dirty="0">
              <a:effectLst/>
            </a:endParaRPr>
          </a:p>
          <a:p>
            <a:pPr algn="just" rtl="1"/>
            <a:r>
              <a:rPr lang="ar" sz="2600" b="0" i="0" dirty="0">
                <a:effectLst/>
              </a:rPr>
              <a:t>الفكرة هي أن مستهلكًا معينًا محدود في الاستهلاك بالنسبة إلى مقدار رأس المال الذي يمتلكه.</a:t>
            </a:r>
          </a:p>
          <a:p>
            <a:pPr algn="just" rtl="1"/>
            <a:r>
              <a:rPr lang="ar" sz="2600" b="0" i="0" dirty="0">
                <a:effectLst/>
              </a:rPr>
              <a:t>نتيجة لذلك ، يقوم المستهلكون بتحليل الطريقة المثلى للاستفادة من قوتهم الشرائية لتعظيم فائدتهم وتقليل تكاليف الفرصة البديلة.</a:t>
            </a:r>
          </a:p>
          <a:p>
            <a:pPr algn="just" rtl="1"/>
            <a:r>
              <a:rPr lang="ar" sz="2600" b="0" i="0" dirty="0">
                <a:solidFill>
                  <a:srgbClr val="373D3F"/>
                </a:solidFill>
                <a:effectLst/>
              </a:rPr>
              <a:t> </a:t>
            </a:r>
            <a:r>
              <a:rPr lang="ar" sz="2600" b="0" i="0" dirty="0">
                <a:effectLst/>
              </a:rPr>
              <a:t>يتم تحقيق ذلك من خلال استخدام</a:t>
            </a:r>
            <a:r>
              <a:rPr lang="ar" sz="2600" b="0" i="0" dirty="0">
                <a:solidFill>
                  <a:srgbClr val="373D3F"/>
                </a:solidFill>
                <a:effectLst/>
              </a:rPr>
              <a:t> </a:t>
            </a:r>
            <a:r>
              <a:rPr lang="ar" sz="2600" b="1" i="0" dirty="0">
                <a:solidFill>
                  <a:srgbClr val="FF0000"/>
                </a:solidFill>
                <a:effectLst/>
              </a:rPr>
              <a:t>قيود الميزانية </a:t>
            </a:r>
            <a:r>
              <a:rPr lang="ar" sz="2600" b="0" i="0" dirty="0">
                <a:solidFill>
                  <a:srgbClr val="373D3F"/>
                </a:solidFill>
                <a:effectLst/>
              </a:rPr>
              <a:t>، </a:t>
            </a:r>
            <a:r>
              <a:rPr lang="ar" sz="2600" b="0" i="0" dirty="0">
                <a:effectLst/>
              </a:rPr>
              <a:t>والتي تمثل المجموعات المعقولة من المنتجات و / أو الخدمات التي يمكن للمشتري شراؤها برأس ماله المتاح.</a:t>
            </a:r>
            <a:endParaRPr lang="fr-FR" sz="2600" dirty="0"/>
          </a:p>
        </p:txBody>
      </p:sp>
      <p:sp>
        <p:nvSpPr>
          <p:cNvPr id="7" name="Titre 1">
            <a:extLst>
              <a:ext uri="{FF2B5EF4-FFF2-40B4-BE49-F238E27FC236}">
                <a16:creationId xmlns:a16="http://schemas.microsoft.com/office/drawing/2014/main" id="{3E885B0E-957A-4353-A983-131097634E82}"/>
              </a:ext>
            </a:extLst>
          </p:cNvPr>
          <p:cNvSpPr>
            <a:spLocks noGrp="1"/>
          </p:cNvSpPr>
          <p:nvPr>
            <p:ph type="title"/>
          </p:nvPr>
        </p:nvSpPr>
        <p:spPr>
          <a:xfrm>
            <a:off x="1691639" y="192362"/>
            <a:ext cx="7081023" cy="1325563"/>
          </a:xfrm>
        </p:spPr>
        <p:txBody>
          <a:bodyPr>
            <a:normAutofit fontScale="90000"/>
          </a:bodyPr>
          <a:lstStyle/>
          <a:p>
            <a:pPr algn="ctr" rtl="1"/>
            <a:br>
              <a:rPr lang="en-US" sz="3600" b="1" dirty="0">
                <a:solidFill>
                  <a:srgbClr val="FFC000"/>
                </a:solidFill>
                <a:latin typeface="+mn-lt"/>
              </a:rPr>
            </a:br>
            <a:r>
              <a:rPr lang="ar" sz="4000" b="1" dirty="0">
                <a:latin typeface="+mn-lt"/>
              </a:rPr>
              <a:t>I- قيود الميزانية</a:t>
            </a:r>
            <a:br>
              <a:rPr lang="en-US" b="1" dirty="0"/>
            </a:br>
            <a:endParaRPr lang="fr-FR" dirty="0"/>
          </a:p>
        </p:txBody>
      </p:sp>
    </p:spTree>
    <p:extLst>
      <p:ext uri="{BB962C8B-B14F-4D97-AF65-F5344CB8AC3E}">
        <p14:creationId xmlns:p14="http://schemas.microsoft.com/office/powerpoint/2010/main" val="460503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96A80D-1214-45F6-8547-417CBBB3C904}"/>
              </a:ext>
            </a:extLst>
          </p:cNvPr>
          <p:cNvSpPr>
            <a:spLocks noGrp="1"/>
          </p:cNvSpPr>
          <p:nvPr>
            <p:ph type="title"/>
          </p:nvPr>
        </p:nvSpPr>
        <p:spPr>
          <a:xfrm>
            <a:off x="2433637" y="316429"/>
            <a:ext cx="7324725" cy="1120775"/>
          </a:xfrm>
        </p:spPr>
        <p:txBody>
          <a:bodyPr>
            <a:normAutofit/>
          </a:bodyPr>
          <a:lstStyle/>
          <a:p>
            <a:pPr algn="ctr" rtl="1"/>
            <a:r>
              <a:rPr lang="ar" sz="3600" b="1" dirty="0">
                <a:latin typeface="+mn-lt"/>
              </a:rPr>
              <a:t>I-</a:t>
            </a:r>
            <a:r>
              <a:rPr lang="ar" sz="3600" b="1" dirty="0">
                <a:solidFill>
                  <a:srgbClr val="FFC000"/>
                </a:solidFill>
                <a:latin typeface="+mn-lt"/>
              </a:rPr>
              <a:t> </a:t>
            </a:r>
            <a:r>
              <a:rPr lang="ar" sz="3600" b="1" i="0" dirty="0">
                <a:latin typeface="+mn-lt"/>
              </a:rPr>
              <a:t>قيود الميزانية</a:t>
            </a:r>
            <a:endParaRPr lang="fr-FR" sz="3600" dirty="0">
              <a:solidFill>
                <a:srgbClr val="FFC000"/>
              </a:solidFill>
            </a:endParaRPr>
          </a:p>
        </p:txBody>
      </p:sp>
      <p:sp>
        <p:nvSpPr>
          <p:cNvPr id="3" name="Espace réservé du contenu 2">
            <a:extLst>
              <a:ext uri="{FF2B5EF4-FFF2-40B4-BE49-F238E27FC236}">
                <a16:creationId xmlns:a16="http://schemas.microsoft.com/office/drawing/2014/main" id="{FEB074B3-4FED-4D1D-9CBE-6FD3BC1C33DE}"/>
              </a:ext>
            </a:extLst>
          </p:cNvPr>
          <p:cNvSpPr>
            <a:spLocks noGrp="1"/>
          </p:cNvSpPr>
          <p:nvPr>
            <p:ph idx="1"/>
          </p:nvPr>
        </p:nvSpPr>
        <p:spPr>
          <a:xfrm>
            <a:off x="152400" y="1825624"/>
            <a:ext cx="11887200" cy="4518025"/>
          </a:xfrm>
        </p:spPr>
        <p:txBody>
          <a:bodyPr>
            <a:normAutofit/>
          </a:bodyPr>
          <a:lstStyle/>
          <a:p>
            <a:pPr marL="0" indent="0" algn="r" rtl="1" fontAlgn="base">
              <a:buNone/>
            </a:pPr>
            <a:r>
              <a:rPr lang="ar" b="1" i="0" dirty="0">
                <a:effectLst/>
              </a:rPr>
              <a:t>I-3- </a:t>
            </a:r>
            <a:r>
              <a:rPr lang="ar" sz="2800" b="1" i="0" dirty="0">
                <a:effectLst/>
              </a:rPr>
              <a:t>خط الميزانية</a:t>
            </a:r>
            <a:endParaRPr lang="en-US" b="0" i="0" dirty="0">
              <a:effectLst/>
            </a:endParaRPr>
          </a:p>
          <a:p>
            <a:pPr algn="just" rtl="1" fontAlgn="base"/>
            <a:r>
              <a:rPr lang="ar" sz="2600" dirty="0"/>
              <a:t>يشير إلى العلاقة بين سلعتين بالنسبة إلى</a:t>
            </a:r>
            <a:r>
              <a:rPr lang="fr-FR" sz="2600" dirty="0"/>
              <a:t>  </a:t>
            </a:r>
            <a:r>
              <a:rPr lang="ar" sz="2600" dirty="0"/>
              <a:t>تكلفة الفرصة البديلة ، والتي تحدد قيمة كل سلعة بالنسبة إلى واحد</a:t>
            </a:r>
          </a:p>
          <a:p>
            <a:pPr marL="0" indent="0" algn="just" rtl="1" fontAlgn="base">
              <a:buNone/>
            </a:pPr>
            <a:r>
              <a:rPr lang="ar" sz="2600" dirty="0"/>
              <a:t>اخر.</a:t>
            </a:r>
          </a:p>
          <a:p>
            <a:pPr marL="0" indent="0" algn="ctr" rtl="1" fontAlgn="base">
              <a:buNone/>
            </a:pPr>
            <a:r>
              <a:rPr lang="ar" b="0" i="0" dirty="0">
                <a:solidFill>
                  <a:srgbClr val="373D3F"/>
                </a:solidFill>
                <a:effectLst/>
              </a:rPr>
              <a:t> </a:t>
            </a:r>
          </a:p>
        </p:txBody>
      </p:sp>
      <p:sp>
        <p:nvSpPr>
          <p:cNvPr id="5" name="ZoneTexte 4">
            <a:extLst>
              <a:ext uri="{FF2B5EF4-FFF2-40B4-BE49-F238E27FC236}">
                <a16:creationId xmlns:a16="http://schemas.microsoft.com/office/drawing/2014/main" id="{824BF47F-1DC0-4A80-AC48-049F07A8DFA8}"/>
              </a:ext>
            </a:extLst>
          </p:cNvPr>
          <p:cNvSpPr txBox="1"/>
          <p:nvPr/>
        </p:nvSpPr>
        <p:spPr>
          <a:xfrm>
            <a:off x="1542288" y="3929337"/>
            <a:ext cx="9772650" cy="1200329"/>
          </a:xfrm>
          <a:prstGeom prst="rect">
            <a:avLst/>
          </a:prstGeom>
          <a:noFill/>
        </p:spPr>
        <p:txBody>
          <a:bodyPr wrap="square">
            <a:spAutoFit/>
          </a:bodyPr>
          <a:lstStyle/>
          <a:p>
            <a:pPr algn="ctr"/>
            <a:r>
              <a:rPr lang="ar" sz="2400" b="1" i="0" dirty="0">
                <a:solidFill>
                  <a:srgbClr val="FF0000"/>
                </a:solidFill>
                <a:effectLst/>
                <a:highlight>
                  <a:srgbClr val="00FF00"/>
                </a:highlight>
              </a:rPr>
              <a:t>خط الميزانية </a:t>
            </a:r>
            <a:r>
              <a:rPr lang="ar" sz="2400" b="1" i="0" dirty="0">
                <a:solidFill>
                  <a:srgbClr val="002060"/>
                </a:solidFill>
                <a:effectLst/>
                <a:highlight>
                  <a:srgbClr val="00FF00"/>
                </a:highlight>
              </a:rPr>
              <a:t>: يوضح منحنى الخط العلاقة بين سلعتين بالنسبة لتكاليف الفرصة البديلة ، ويستمد أساسًا القيمة النسبية لكل سلعة بناءً على الكمية والمنفعة </a:t>
            </a:r>
            <a:r>
              <a:rPr lang="ar" sz="2400" b="1" i="0" dirty="0">
                <a:solidFill>
                  <a:srgbClr val="002060"/>
                </a:solidFill>
                <a:effectLst/>
                <a:highlight>
                  <a:srgbClr val="008080"/>
                </a:highlight>
              </a:rPr>
              <a:t>.</a:t>
            </a:r>
          </a:p>
        </p:txBody>
      </p:sp>
      <p:sp>
        <p:nvSpPr>
          <p:cNvPr id="4" name="ZoneTexte 3">
            <a:extLst>
              <a:ext uri="{FF2B5EF4-FFF2-40B4-BE49-F238E27FC236}">
                <a16:creationId xmlns:a16="http://schemas.microsoft.com/office/drawing/2014/main" id="{6B3514F3-BBEA-41B6-E09A-EBE6BD1E13B8}"/>
              </a:ext>
            </a:extLst>
          </p:cNvPr>
          <p:cNvSpPr txBox="1"/>
          <p:nvPr/>
        </p:nvSpPr>
        <p:spPr>
          <a:xfrm>
            <a:off x="1666874" y="5431156"/>
            <a:ext cx="9772650" cy="1200329"/>
          </a:xfrm>
          <a:prstGeom prst="rect">
            <a:avLst/>
          </a:prstGeom>
          <a:noFill/>
        </p:spPr>
        <p:txBody>
          <a:bodyPr wrap="square">
            <a:spAutoFit/>
          </a:bodyPr>
          <a:lstStyle/>
          <a:p>
            <a:pPr algn="just"/>
            <a:r>
              <a:rPr lang="en-US" sz="2400" b="1" i="0" dirty="0">
                <a:solidFill>
                  <a:srgbClr val="FF0000"/>
                </a:solidFill>
                <a:effectLst/>
              </a:rPr>
              <a:t>Budget line</a:t>
            </a:r>
            <a:r>
              <a:rPr lang="en-US" sz="2400" b="1" i="0" dirty="0">
                <a:solidFill>
                  <a:srgbClr val="002060"/>
                </a:solidFill>
                <a:effectLst/>
              </a:rPr>
              <a:t>: A line curve demonstrates the relationship between two goods relative to opportunity costs, essentially deriving the relative value of each good based on quantity and utility. </a:t>
            </a:r>
          </a:p>
        </p:txBody>
      </p:sp>
    </p:spTree>
    <p:extLst>
      <p:ext uri="{BB962C8B-B14F-4D97-AF65-F5344CB8AC3E}">
        <p14:creationId xmlns:p14="http://schemas.microsoft.com/office/powerpoint/2010/main" val="82368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63CAAE7-2A70-D5B0-20F5-02F867B50C67}"/>
              </a:ext>
            </a:extLst>
          </p:cNvPr>
          <p:cNvSpPr>
            <a:spLocks noGrp="1"/>
          </p:cNvSpPr>
          <p:nvPr>
            <p:ph idx="1"/>
          </p:nvPr>
        </p:nvSpPr>
        <p:spPr>
          <a:xfrm>
            <a:off x="809016" y="2550337"/>
            <a:ext cx="3373877" cy="663377"/>
          </a:xfrm>
          <a:solidFill>
            <a:srgbClr val="00FF00"/>
          </a:solidFill>
        </p:spPr>
        <p:txBody>
          <a:bodyPr>
            <a:normAutofit fontScale="85000" lnSpcReduction="20000"/>
          </a:bodyPr>
          <a:lstStyle/>
          <a:p>
            <a:pPr marL="0" indent="0" algn="r" rtl="1">
              <a:buNone/>
            </a:pPr>
            <a:r>
              <a:rPr lang="ar" sz="2800" b="1" i="0" dirty="0">
                <a:solidFill>
                  <a:srgbClr val="222222"/>
                </a:solidFill>
                <a:effectLst/>
              </a:rPr>
              <a:t>P </a:t>
            </a:r>
            <a:r>
              <a:rPr lang="ar" sz="2800" b="1" i="0" baseline="-25000" dirty="0">
                <a:solidFill>
                  <a:srgbClr val="222222"/>
                </a:solidFill>
                <a:effectLst/>
              </a:rPr>
              <a:t>X </a:t>
            </a:r>
            <a:r>
              <a:rPr lang="ar" sz="2800" b="1" i="0" dirty="0">
                <a:solidFill>
                  <a:srgbClr val="222222"/>
                </a:solidFill>
                <a:effectLst/>
              </a:rPr>
              <a:t>= سعر السلعة X</a:t>
            </a:r>
            <a:br>
              <a:rPr lang="en-US" b="1" i="0" dirty="0">
                <a:solidFill>
                  <a:srgbClr val="222222"/>
                </a:solidFill>
                <a:effectLst/>
              </a:rPr>
            </a:br>
            <a:r>
              <a:rPr lang="ar" b="1" i="0" dirty="0">
                <a:solidFill>
                  <a:srgbClr val="222222"/>
                </a:solidFill>
                <a:effectLst/>
              </a:rPr>
              <a:t> </a:t>
            </a:r>
            <a:endParaRPr lang="fr-FR" dirty="0"/>
          </a:p>
        </p:txBody>
      </p:sp>
      <p:sp>
        <p:nvSpPr>
          <p:cNvPr id="5" name="ZoneTexte 4">
            <a:extLst>
              <a:ext uri="{FF2B5EF4-FFF2-40B4-BE49-F238E27FC236}">
                <a16:creationId xmlns:a16="http://schemas.microsoft.com/office/drawing/2014/main" id="{A2C00FD7-D736-E30B-D3D6-C978CD52691D}"/>
              </a:ext>
            </a:extLst>
          </p:cNvPr>
          <p:cNvSpPr txBox="1"/>
          <p:nvPr/>
        </p:nvSpPr>
        <p:spPr>
          <a:xfrm>
            <a:off x="5172682" y="2475050"/>
            <a:ext cx="3684351" cy="738664"/>
          </a:xfrm>
          <a:prstGeom prst="rect">
            <a:avLst/>
          </a:prstGeom>
          <a:solidFill>
            <a:srgbClr val="009900"/>
          </a:solidFill>
        </p:spPr>
        <p:txBody>
          <a:bodyPr wrap="square">
            <a:spAutoFit/>
          </a:bodyPr>
          <a:lstStyle/>
          <a:p>
            <a:pPr marL="0" indent="0">
              <a:buNone/>
            </a:pPr>
            <a:r>
              <a:rPr lang="ar" sz="2400" b="1" i="0" dirty="0">
                <a:solidFill>
                  <a:srgbClr val="222222"/>
                </a:solidFill>
                <a:effectLst/>
              </a:rPr>
              <a:t>X = Q </a:t>
            </a:r>
            <a:r>
              <a:rPr lang="ar" sz="2400" b="1" i="0" baseline="-25000" dirty="0">
                <a:solidFill>
                  <a:srgbClr val="222222"/>
                </a:solidFill>
                <a:effectLst/>
              </a:rPr>
              <a:t>X </a:t>
            </a:r>
            <a:r>
              <a:rPr lang="ar" sz="2400" b="1" i="0" dirty="0">
                <a:solidFill>
                  <a:srgbClr val="222222"/>
                </a:solidFill>
                <a:effectLst/>
              </a:rPr>
              <a:t>= كمية السلعة x</a:t>
            </a:r>
            <a:br>
              <a:rPr lang="en-US" sz="2400" b="1" i="0" dirty="0">
                <a:solidFill>
                  <a:srgbClr val="222222"/>
                </a:solidFill>
                <a:effectLst/>
              </a:rPr>
            </a:br>
            <a:r>
              <a:rPr lang="ar" b="1" i="0" dirty="0">
                <a:solidFill>
                  <a:srgbClr val="222222"/>
                </a:solidFill>
                <a:effectLst/>
              </a:rPr>
              <a:t>   </a:t>
            </a:r>
            <a:endParaRPr lang="fr-FR" dirty="0"/>
          </a:p>
        </p:txBody>
      </p:sp>
      <p:sp>
        <p:nvSpPr>
          <p:cNvPr id="7" name="ZoneTexte 6">
            <a:extLst>
              <a:ext uri="{FF2B5EF4-FFF2-40B4-BE49-F238E27FC236}">
                <a16:creationId xmlns:a16="http://schemas.microsoft.com/office/drawing/2014/main" id="{2631D18B-0EBE-E34C-A71B-36B7B5DB225D}"/>
              </a:ext>
            </a:extLst>
          </p:cNvPr>
          <p:cNvSpPr txBox="1"/>
          <p:nvPr/>
        </p:nvSpPr>
        <p:spPr>
          <a:xfrm>
            <a:off x="974387" y="4081034"/>
            <a:ext cx="3208506" cy="738664"/>
          </a:xfrm>
          <a:prstGeom prst="rect">
            <a:avLst/>
          </a:prstGeom>
          <a:solidFill>
            <a:srgbClr val="FFFF00"/>
          </a:solidFill>
        </p:spPr>
        <p:txBody>
          <a:bodyPr wrap="square">
            <a:spAutoFit/>
          </a:bodyPr>
          <a:lstStyle/>
          <a:p>
            <a:pPr marL="0" indent="0" algn="r" rtl="1">
              <a:buNone/>
            </a:pPr>
            <a:r>
              <a:rPr lang="ar" sz="2400" b="1" i="0" dirty="0">
                <a:solidFill>
                  <a:srgbClr val="222222"/>
                </a:solidFill>
                <a:effectLst/>
              </a:rPr>
              <a:t>P </a:t>
            </a:r>
            <a:r>
              <a:rPr lang="ar" sz="2400" b="1" i="0" baseline="-25000" dirty="0">
                <a:solidFill>
                  <a:srgbClr val="222222"/>
                </a:solidFill>
                <a:effectLst/>
              </a:rPr>
              <a:t>Y </a:t>
            </a:r>
            <a:r>
              <a:rPr lang="ar" sz="2400" b="1" i="0" dirty="0">
                <a:solidFill>
                  <a:srgbClr val="222222"/>
                </a:solidFill>
                <a:effectLst/>
              </a:rPr>
              <a:t>= سعر السلعة y</a:t>
            </a:r>
            <a:br>
              <a:rPr lang="en-US" b="1" i="0" dirty="0">
                <a:solidFill>
                  <a:srgbClr val="222222"/>
                </a:solidFill>
                <a:effectLst/>
              </a:rPr>
            </a:br>
            <a:r>
              <a:rPr lang="ar" b="1" i="0" dirty="0">
                <a:solidFill>
                  <a:srgbClr val="222222"/>
                </a:solidFill>
                <a:effectLst/>
              </a:rPr>
              <a:t>   </a:t>
            </a:r>
            <a:endParaRPr lang="fr-FR" dirty="0"/>
          </a:p>
        </p:txBody>
      </p:sp>
      <p:sp>
        <p:nvSpPr>
          <p:cNvPr id="9" name="ZoneTexte 8">
            <a:extLst>
              <a:ext uri="{FF2B5EF4-FFF2-40B4-BE49-F238E27FC236}">
                <a16:creationId xmlns:a16="http://schemas.microsoft.com/office/drawing/2014/main" id="{F58CBAE4-A85F-0DF3-9821-51693E65813A}"/>
              </a:ext>
            </a:extLst>
          </p:cNvPr>
          <p:cNvSpPr txBox="1"/>
          <p:nvPr/>
        </p:nvSpPr>
        <p:spPr>
          <a:xfrm>
            <a:off x="5172682" y="4029165"/>
            <a:ext cx="3815674" cy="738664"/>
          </a:xfrm>
          <a:prstGeom prst="rect">
            <a:avLst/>
          </a:prstGeom>
          <a:solidFill>
            <a:srgbClr val="FFC000"/>
          </a:solidFill>
        </p:spPr>
        <p:txBody>
          <a:bodyPr wrap="square">
            <a:spAutoFit/>
          </a:bodyPr>
          <a:lstStyle/>
          <a:p>
            <a:pPr marL="0" indent="0">
              <a:buNone/>
            </a:pPr>
            <a:r>
              <a:rPr lang="ar" sz="2400" b="1" i="0" dirty="0">
                <a:solidFill>
                  <a:srgbClr val="222222"/>
                </a:solidFill>
                <a:effectLst/>
              </a:rPr>
              <a:t>Y = Q </a:t>
            </a:r>
            <a:r>
              <a:rPr lang="ar" sz="2400" b="1" i="0" baseline="-25000" dirty="0">
                <a:solidFill>
                  <a:srgbClr val="222222"/>
                </a:solidFill>
                <a:effectLst/>
              </a:rPr>
              <a:t>Y </a:t>
            </a:r>
            <a:r>
              <a:rPr lang="ar" sz="2400" b="1" i="0" dirty="0">
                <a:solidFill>
                  <a:srgbClr val="222222"/>
                </a:solidFill>
                <a:effectLst/>
              </a:rPr>
              <a:t>= كمية السلعة y</a:t>
            </a:r>
            <a:br>
              <a:rPr lang="en-US" b="1" i="0" dirty="0">
                <a:solidFill>
                  <a:srgbClr val="222222"/>
                </a:solidFill>
                <a:effectLst/>
              </a:rPr>
            </a:br>
            <a:r>
              <a:rPr lang="ar" b="1" i="0" dirty="0">
                <a:solidFill>
                  <a:srgbClr val="222222"/>
                </a:solidFill>
                <a:effectLst/>
              </a:rPr>
              <a:t> </a:t>
            </a:r>
            <a:endParaRPr lang="fr-FR" dirty="0"/>
          </a:p>
        </p:txBody>
      </p:sp>
      <p:sp>
        <p:nvSpPr>
          <p:cNvPr id="11" name="ZoneTexte 10">
            <a:extLst>
              <a:ext uri="{FF2B5EF4-FFF2-40B4-BE49-F238E27FC236}">
                <a16:creationId xmlns:a16="http://schemas.microsoft.com/office/drawing/2014/main" id="{FDCAD4AF-EA17-BFD8-172F-1800C32693EC}"/>
              </a:ext>
            </a:extLst>
          </p:cNvPr>
          <p:cNvSpPr txBox="1"/>
          <p:nvPr/>
        </p:nvSpPr>
        <p:spPr>
          <a:xfrm>
            <a:off x="2772383" y="5219650"/>
            <a:ext cx="3657599" cy="830997"/>
          </a:xfrm>
          <a:prstGeom prst="rect">
            <a:avLst/>
          </a:prstGeom>
          <a:solidFill>
            <a:srgbClr val="FF0066"/>
          </a:solidFill>
        </p:spPr>
        <p:txBody>
          <a:bodyPr wrap="square">
            <a:spAutoFit/>
          </a:bodyPr>
          <a:lstStyle/>
          <a:p>
            <a:pPr algn="ctr" rtl="1"/>
            <a:r>
              <a:rPr lang="fr-FR" sz="2400" b="1" i="0" dirty="0">
                <a:solidFill>
                  <a:srgbClr val="222222"/>
                </a:solidFill>
                <a:effectLst/>
              </a:rPr>
              <a:t>B</a:t>
            </a:r>
            <a:r>
              <a:rPr lang="ar" sz="2400" b="1" i="0" dirty="0">
                <a:solidFill>
                  <a:srgbClr val="222222"/>
                </a:solidFill>
                <a:effectLst/>
              </a:rPr>
              <a:t> = الميزانية </a:t>
            </a:r>
            <a:r>
              <a:rPr lang="ar" sz="2400" b="1" dirty="0">
                <a:solidFill>
                  <a:srgbClr val="222222"/>
                </a:solidFill>
              </a:rPr>
              <a:t>أو</a:t>
            </a:r>
          </a:p>
          <a:p>
            <a:pPr algn="ctr"/>
            <a:r>
              <a:rPr lang="fr-FR" sz="2400" b="1" i="0" dirty="0">
                <a:solidFill>
                  <a:srgbClr val="222222"/>
                </a:solidFill>
                <a:effectLst/>
              </a:rPr>
              <a:t>I</a:t>
            </a:r>
            <a:r>
              <a:rPr lang="ar" sz="2400" b="1" i="0" dirty="0">
                <a:solidFill>
                  <a:srgbClr val="222222"/>
                </a:solidFill>
                <a:effectLst/>
              </a:rPr>
              <a:t> = الدخل</a:t>
            </a:r>
            <a:endParaRPr lang="fr-FR" sz="2400" dirty="0"/>
          </a:p>
        </p:txBody>
      </p:sp>
      <p:sp>
        <p:nvSpPr>
          <p:cNvPr id="13" name="ZoneTexte 12">
            <a:extLst>
              <a:ext uri="{FF2B5EF4-FFF2-40B4-BE49-F238E27FC236}">
                <a16:creationId xmlns:a16="http://schemas.microsoft.com/office/drawing/2014/main" id="{137798FC-F35C-1FA2-1E5A-7C2997448444}"/>
              </a:ext>
            </a:extLst>
          </p:cNvPr>
          <p:cNvSpPr txBox="1"/>
          <p:nvPr/>
        </p:nvSpPr>
        <p:spPr>
          <a:xfrm>
            <a:off x="3361441" y="1650168"/>
            <a:ext cx="7074439" cy="492443"/>
          </a:xfrm>
          <a:prstGeom prst="rect">
            <a:avLst/>
          </a:prstGeom>
          <a:noFill/>
        </p:spPr>
        <p:txBody>
          <a:bodyPr wrap="square">
            <a:spAutoFit/>
          </a:bodyPr>
          <a:lstStyle/>
          <a:p>
            <a:r>
              <a:rPr lang="ar" sz="2600" dirty="0"/>
              <a:t>في بقية </a:t>
            </a:r>
            <a:r>
              <a:rPr lang="ar-DZ" sz="2600" dirty="0"/>
              <a:t>المقرر</a:t>
            </a:r>
            <a:r>
              <a:rPr lang="ar" sz="2600" dirty="0"/>
              <a:t> ، نعتبر أن:</a:t>
            </a:r>
          </a:p>
        </p:txBody>
      </p:sp>
      <p:sp>
        <p:nvSpPr>
          <p:cNvPr id="14" name="Titre 1">
            <a:extLst>
              <a:ext uri="{FF2B5EF4-FFF2-40B4-BE49-F238E27FC236}">
                <a16:creationId xmlns:a16="http://schemas.microsoft.com/office/drawing/2014/main" id="{6B7FBB49-7025-4CEF-2646-2F68E7CF5853}"/>
              </a:ext>
            </a:extLst>
          </p:cNvPr>
          <p:cNvSpPr>
            <a:spLocks noGrp="1"/>
          </p:cNvSpPr>
          <p:nvPr>
            <p:ph type="title"/>
          </p:nvPr>
        </p:nvSpPr>
        <p:spPr>
          <a:xfrm>
            <a:off x="2375171" y="287305"/>
            <a:ext cx="7333033" cy="1069440"/>
          </a:xfrm>
        </p:spPr>
        <p:txBody>
          <a:bodyPr>
            <a:normAutofit fontScale="90000"/>
          </a:bodyPr>
          <a:lstStyle/>
          <a:p>
            <a:pPr algn="ctr" rtl="1"/>
            <a:br>
              <a:rPr lang="en-US" sz="3600" b="1" dirty="0">
                <a:solidFill>
                  <a:srgbClr val="FFC000"/>
                </a:solidFill>
                <a:latin typeface="+mn-lt"/>
              </a:rPr>
            </a:br>
            <a:r>
              <a:rPr lang="ar" sz="4000" b="1" dirty="0">
                <a:latin typeface="+mn-lt"/>
              </a:rPr>
              <a:t>I- قيود الميزانية</a:t>
            </a:r>
            <a:br>
              <a:rPr lang="en-US" b="1" dirty="0"/>
            </a:br>
            <a:endParaRPr lang="fr-FR" dirty="0"/>
          </a:p>
        </p:txBody>
      </p:sp>
    </p:spTree>
    <p:extLst>
      <p:ext uri="{BB962C8B-B14F-4D97-AF65-F5344CB8AC3E}">
        <p14:creationId xmlns:p14="http://schemas.microsoft.com/office/powerpoint/2010/main" val="2045174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090C4B-2491-417F-A140-CE865EDB11BF}"/>
              </a:ext>
            </a:extLst>
          </p:cNvPr>
          <p:cNvSpPr>
            <a:spLocks noGrp="1"/>
          </p:cNvSpPr>
          <p:nvPr>
            <p:ph type="title"/>
          </p:nvPr>
        </p:nvSpPr>
        <p:spPr>
          <a:xfrm>
            <a:off x="838200" y="365125"/>
            <a:ext cx="8848725" cy="1325563"/>
          </a:xfrm>
        </p:spPr>
        <p:txBody>
          <a:bodyPr/>
          <a:lstStyle/>
          <a:p>
            <a:endParaRPr lang="fr-FR" dirty="0"/>
          </a:p>
        </p:txBody>
      </p:sp>
      <p:sp>
        <p:nvSpPr>
          <p:cNvPr id="3" name="Espace réservé du contenu 2">
            <a:extLst>
              <a:ext uri="{FF2B5EF4-FFF2-40B4-BE49-F238E27FC236}">
                <a16:creationId xmlns:a16="http://schemas.microsoft.com/office/drawing/2014/main" id="{12367D87-BBDE-4710-98BF-84B552C4A8D9}"/>
              </a:ext>
            </a:extLst>
          </p:cNvPr>
          <p:cNvSpPr>
            <a:spLocks noGrp="1"/>
          </p:cNvSpPr>
          <p:nvPr>
            <p:ph idx="1"/>
          </p:nvPr>
        </p:nvSpPr>
        <p:spPr>
          <a:xfrm>
            <a:off x="209550" y="1520825"/>
            <a:ext cx="9667875" cy="4870450"/>
          </a:xfrm>
        </p:spPr>
        <p:txBody>
          <a:bodyPr/>
          <a:lstStyle/>
          <a:p>
            <a:pPr marL="0" indent="0">
              <a:buNone/>
            </a:pPr>
            <a:endParaRPr lang="fr-FR" dirty="0"/>
          </a:p>
          <a:p>
            <a:pPr lvl="1" algn="ctr"/>
            <a:r>
              <a:rPr lang="ar" sz="1200" b="0" i="0" dirty="0">
                <a:solidFill>
                  <a:srgbClr val="373D3F"/>
                </a:solidFill>
                <a:effectLst/>
              </a:rPr>
              <a:t>.</a:t>
            </a:r>
            <a:r>
              <a:rPr lang="ar" sz="1200" b="1" i="0" dirty="0">
                <a:solidFill>
                  <a:srgbClr val="373D3F"/>
                </a:solidFill>
                <a:effectLst/>
              </a:rPr>
              <a:t> </a:t>
            </a:r>
            <a:endParaRPr lang="en-US" sz="1600" b="0" i="0" dirty="0">
              <a:solidFill>
                <a:srgbClr val="373D3F"/>
              </a:solidFill>
              <a:effectLst/>
            </a:endParaRPr>
          </a:p>
          <a:p>
            <a:pPr algn="ctr"/>
            <a:endParaRPr lang="fr-FR" sz="1600" dirty="0"/>
          </a:p>
        </p:txBody>
      </p:sp>
      <p:pic>
        <p:nvPicPr>
          <p:cNvPr id="13" name="Picture 2" descr="Budget line - online presentation">
            <a:extLst>
              <a:ext uri="{FF2B5EF4-FFF2-40B4-BE49-F238E27FC236}">
                <a16:creationId xmlns:a16="http://schemas.microsoft.com/office/drawing/2014/main" id="{ACB8D920-EC7A-40DD-895A-61DBBF4DBD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0"/>
            <a:ext cx="12411074" cy="6610350"/>
          </a:xfrm>
          <a:prstGeom prst="rect">
            <a:avLst/>
          </a:prstGeom>
          <a:noFill/>
          <a:extLst>
            <a:ext uri="{909E8E84-426E-40DD-AFC4-6F175D3DCCD1}">
              <a14:hiddenFill xmlns:a14="http://schemas.microsoft.com/office/drawing/2010/main">
                <a:solidFill>
                  <a:srgbClr val="FFFFFF"/>
                </a:solidFill>
              </a14:hiddenFill>
            </a:ext>
          </a:extLst>
        </p:spPr>
      </p:pic>
      <p:sp>
        <p:nvSpPr>
          <p:cNvPr id="16" name="ZoneTexte 15">
            <a:extLst>
              <a:ext uri="{FF2B5EF4-FFF2-40B4-BE49-F238E27FC236}">
                <a16:creationId xmlns:a16="http://schemas.microsoft.com/office/drawing/2014/main" id="{73C6936C-FE90-4E7C-87D5-6BB581306815}"/>
              </a:ext>
            </a:extLst>
          </p:cNvPr>
          <p:cNvSpPr txBox="1"/>
          <p:nvPr/>
        </p:nvSpPr>
        <p:spPr>
          <a:xfrm>
            <a:off x="9525000" y="3302317"/>
            <a:ext cx="3810000" cy="1477328"/>
          </a:xfrm>
          <a:prstGeom prst="rect">
            <a:avLst/>
          </a:prstGeom>
          <a:noFill/>
        </p:spPr>
        <p:txBody>
          <a:bodyPr wrap="square">
            <a:spAutoFit/>
          </a:bodyPr>
          <a:lstStyle/>
          <a:p>
            <a:r>
              <a:rPr lang="ar" sz="1800" b="1" dirty="0">
                <a:solidFill>
                  <a:srgbClr val="222222"/>
                </a:solidFill>
                <a:effectLst/>
                <a:latin typeface="Nunito Sans" pitchFamily="2" charset="0"/>
                <a:ea typeface="Times New Roman" panose="02020603050405020304" pitchFamily="18" charset="0"/>
              </a:rPr>
              <a:t>P </a:t>
            </a:r>
            <a:r>
              <a:rPr lang="ar" sz="1200" b="1" baseline="-25000" dirty="0">
                <a:solidFill>
                  <a:srgbClr val="222222"/>
                </a:solidFill>
                <a:effectLst/>
                <a:latin typeface="Nunito Sans" pitchFamily="2" charset="0"/>
                <a:ea typeface="Times New Roman" panose="02020603050405020304" pitchFamily="18" charset="0"/>
              </a:rPr>
              <a:t>X </a:t>
            </a:r>
            <a:r>
              <a:rPr lang="ar" sz="1800" b="1" dirty="0">
                <a:solidFill>
                  <a:srgbClr val="222222"/>
                </a:solidFill>
                <a:effectLst/>
                <a:latin typeface="Nunito Sans" pitchFamily="2" charset="0"/>
                <a:ea typeface="Times New Roman" panose="02020603050405020304" pitchFamily="18" charset="0"/>
              </a:rPr>
              <a:t>= سعر السلعة X </a:t>
            </a:r>
            <a:br>
              <a:rPr lang="en-US" sz="1800" b="1" dirty="0">
                <a:solidFill>
                  <a:srgbClr val="222222"/>
                </a:solidFill>
                <a:effectLst/>
                <a:latin typeface="Nunito Sans" pitchFamily="2" charset="0"/>
                <a:ea typeface="Times New Roman" panose="02020603050405020304" pitchFamily="18" charset="0"/>
              </a:rPr>
            </a:br>
            <a:r>
              <a:rPr lang="ar" sz="1800" b="1" dirty="0">
                <a:solidFill>
                  <a:srgbClr val="222222"/>
                </a:solidFill>
                <a:effectLst/>
                <a:latin typeface="Nunito Sans" pitchFamily="2" charset="0"/>
                <a:ea typeface="Times New Roman" panose="02020603050405020304" pitchFamily="18" charset="0"/>
              </a:rPr>
              <a:t>Q </a:t>
            </a:r>
            <a:r>
              <a:rPr lang="ar" sz="1200" b="1" baseline="-25000" dirty="0">
                <a:solidFill>
                  <a:srgbClr val="222222"/>
                </a:solidFill>
                <a:effectLst/>
                <a:latin typeface="Nunito Sans" pitchFamily="2" charset="0"/>
                <a:ea typeface="Times New Roman" panose="02020603050405020304" pitchFamily="18" charset="0"/>
              </a:rPr>
              <a:t>X </a:t>
            </a:r>
            <a:r>
              <a:rPr lang="ar" sz="1800" b="1" dirty="0">
                <a:solidFill>
                  <a:srgbClr val="222222"/>
                </a:solidFill>
                <a:effectLst/>
                <a:latin typeface="Nunito Sans" pitchFamily="2" charset="0"/>
                <a:ea typeface="Times New Roman" panose="02020603050405020304" pitchFamily="18" charset="0"/>
              </a:rPr>
              <a:t>= كمية السلعة X </a:t>
            </a:r>
            <a:br>
              <a:rPr lang="en-US" sz="1800" b="1" dirty="0">
                <a:solidFill>
                  <a:srgbClr val="222222"/>
                </a:solidFill>
                <a:effectLst/>
                <a:latin typeface="Nunito Sans" pitchFamily="2" charset="0"/>
                <a:ea typeface="Times New Roman" panose="02020603050405020304" pitchFamily="18" charset="0"/>
              </a:rPr>
            </a:br>
            <a:r>
              <a:rPr lang="ar" sz="1800" b="1" dirty="0">
                <a:solidFill>
                  <a:srgbClr val="222222"/>
                </a:solidFill>
                <a:effectLst/>
                <a:latin typeface="Nunito Sans" pitchFamily="2" charset="0"/>
                <a:ea typeface="Times New Roman" panose="02020603050405020304" pitchFamily="18" charset="0"/>
              </a:rPr>
              <a:t>P </a:t>
            </a:r>
            <a:r>
              <a:rPr lang="ar" sz="1200" b="1" baseline="-25000" dirty="0">
                <a:solidFill>
                  <a:srgbClr val="222222"/>
                </a:solidFill>
                <a:effectLst/>
                <a:latin typeface="Nunito Sans" pitchFamily="2" charset="0"/>
                <a:ea typeface="Times New Roman" panose="02020603050405020304" pitchFamily="18" charset="0"/>
              </a:rPr>
              <a:t>Y </a:t>
            </a:r>
            <a:r>
              <a:rPr lang="ar" sz="1800" b="1" dirty="0">
                <a:solidFill>
                  <a:srgbClr val="222222"/>
                </a:solidFill>
                <a:effectLst/>
                <a:latin typeface="Nunito Sans" pitchFamily="2" charset="0"/>
                <a:ea typeface="Times New Roman" panose="02020603050405020304" pitchFamily="18" charset="0"/>
              </a:rPr>
              <a:t>= سعر السلعة Y </a:t>
            </a:r>
            <a:br>
              <a:rPr lang="en-US" sz="1800" b="1" dirty="0">
                <a:solidFill>
                  <a:srgbClr val="222222"/>
                </a:solidFill>
                <a:effectLst/>
                <a:latin typeface="Nunito Sans" pitchFamily="2" charset="0"/>
                <a:ea typeface="Times New Roman" panose="02020603050405020304" pitchFamily="18" charset="0"/>
              </a:rPr>
            </a:br>
            <a:r>
              <a:rPr lang="ar" sz="1800" b="1" dirty="0">
                <a:solidFill>
                  <a:srgbClr val="222222"/>
                </a:solidFill>
                <a:effectLst/>
                <a:latin typeface="Nunito Sans" pitchFamily="2" charset="0"/>
                <a:ea typeface="Times New Roman" panose="02020603050405020304" pitchFamily="18" charset="0"/>
              </a:rPr>
              <a:t>Q </a:t>
            </a:r>
            <a:r>
              <a:rPr lang="ar" sz="1200" b="1" baseline="-25000" dirty="0">
                <a:solidFill>
                  <a:srgbClr val="222222"/>
                </a:solidFill>
                <a:effectLst/>
                <a:latin typeface="Nunito Sans" pitchFamily="2" charset="0"/>
                <a:ea typeface="Times New Roman" panose="02020603050405020304" pitchFamily="18" charset="0"/>
              </a:rPr>
              <a:t>Y </a:t>
            </a:r>
            <a:r>
              <a:rPr lang="ar" sz="1800" b="1" dirty="0">
                <a:solidFill>
                  <a:srgbClr val="222222"/>
                </a:solidFill>
                <a:effectLst/>
                <a:latin typeface="Nunito Sans" pitchFamily="2" charset="0"/>
                <a:ea typeface="Times New Roman" panose="02020603050405020304" pitchFamily="18" charset="0"/>
              </a:rPr>
              <a:t>= كمية السلعة Y </a:t>
            </a:r>
            <a:br>
              <a:rPr lang="en-US" sz="1800" b="1" dirty="0">
                <a:solidFill>
                  <a:srgbClr val="222222"/>
                </a:solidFill>
                <a:effectLst/>
                <a:latin typeface="Nunito Sans" pitchFamily="2" charset="0"/>
                <a:ea typeface="Times New Roman" panose="02020603050405020304" pitchFamily="18" charset="0"/>
              </a:rPr>
            </a:br>
            <a:r>
              <a:rPr lang="ar" sz="1800" b="1" dirty="0">
                <a:solidFill>
                  <a:srgbClr val="222222"/>
                </a:solidFill>
                <a:effectLst/>
                <a:latin typeface="Nunito Sans" pitchFamily="2" charset="0"/>
                <a:ea typeface="Times New Roman" panose="02020603050405020304" pitchFamily="18" charset="0"/>
              </a:rPr>
              <a:t>B = الميزانية</a:t>
            </a:r>
            <a:endParaRPr lang="fr-FR" sz="1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58109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1AAA06F-811C-3F1F-7636-274C6F82486D}"/>
              </a:ext>
            </a:extLst>
          </p:cNvPr>
          <p:cNvSpPr>
            <a:spLocks noGrp="1"/>
          </p:cNvSpPr>
          <p:nvPr>
            <p:ph idx="1"/>
          </p:nvPr>
        </p:nvSpPr>
        <p:spPr>
          <a:xfrm>
            <a:off x="225358" y="1776987"/>
            <a:ext cx="11643554" cy="4849156"/>
          </a:xfrm>
        </p:spPr>
        <p:txBody>
          <a:bodyPr>
            <a:normAutofit/>
          </a:bodyPr>
          <a:lstStyle/>
          <a:p>
            <a:pPr marL="0" indent="0" algn="r" rtl="1">
              <a:buNone/>
            </a:pPr>
            <a:r>
              <a:rPr lang="ar" b="1" dirty="0"/>
              <a:t>-4-</a:t>
            </a:r>
            <a:r>
              <a:rPr lang="ar" dirty="0"/>
              <a:t> </a:t>
            </a:r>
            <a:r>
              <a:rPr lang="ar" b="1" i="0" dirty="0">
                <a:effectLst/>
              </a:rPr>
              <a:t>مفهوم مجموعة الميزانية أو </a:t>
            </a:r>
            <a:r>
              <a:rPr lang="ar" b="1" dirty="0"/>
              <a:t>المجموعة </a:t>
            </a:r>
            <a:r>
              <a:rPr lang="ar" b="1" i="0" dirty="0">
                <a:effectLst/>
              </a:rPr>
              <a:t>المجدية</a:t>
            </a:r>
          </a:p>
          <a:p>
            <a:pPr algn="just" rtl="1">
              <a:lnSpc>
                <a:spcPct val="100000"/>
              </a:lnSpc>
            </a:pPr>
            <a:r>
              <a:rPr lang="ar" sz="2600" dirty="0"/>
              <a:t>لنفترض أن لدى المستهلك مبلغًا ثابتًا من المال ينفقه ، M. هناك سلعتان X و Y ، مع الأسعار المرتبطة </a:t>
            </a:r>
            <a:r>
              <a:rPr lang="ar" sz="2400" b="1" i="0" dirty="0">
                <a:solidFill>
                  <a:srgbClr val="222222"/>
                </a:solidFill>
                <a:effectLst/>
              </a:rPr>
              <a:t>P </a:t>
            </a:r>
            <a:r>
              <a:rPr lang="ar" sz="2400" b="1" i="0" baseline="-25000" dirty="0">
                <a:solidFill>
                  <a:srgbClr val="222222"/>
                </a:solidFill>
                <a:effectLst/>
              </a:rPr>
              <a:t>X </a:t>
            </a:r>
            <a:r>
              <a:rPr lang="ar" sz="2600" dirty="0"/>
              <a:t>و </a:t>
            </a:r>
            <a:r>
              <a:rPr lang="ar" sz="2400" b="1" i="0" dirty="0">
                <a:solidFill>
                  <a:srgbClr val="222222"/>
                </a:solidFill>
                <a:effectLst/>
              </a:rPr>
              <a:t>P </a:t>
            </a:r>
            <a:r>
              <a:rPr lang="ar" sz="2400" b="1" i="0" baseline="-25000" dirty="0">
                <a:solidFill>
                  <a:srgbClr val="222222"/>
                </a:solidFill>
                <a:effectLst/>
              </a:rPr>
              <a:t>Y.</a:t>
            </a:r>
          </a:p>
          <a:p>
            <a:pPr algn="just" rtl="1">
              <a:lnSpc>
                <a:spcPct val="100000"/>
              </a:lnSpc>
            </a:pPr>
            <a:r>
              <a:rPr lang="ar" sz="2600" dirty="0"/>
              <a:t>الخيارات </a:t>
            </a:r>
            <a:r>
              <a:rPr lang="ar" sz="2600" b="1" dirty="0">
                <a:solidFill>
                  <a:srgbClr val="FF0000"/>
                </a:solidFill>
              </a:rPr>
              <a:t>المجدية </a:t>
            </a:r>
            <a:r>
              <a:rPr lang="ar" sz="2600" dirty="0"/>
              <a:t>التي يمكن للمستهلك أن يرضيها:</a:t>
            </a:r>
          </a:p>
          <a:p>
            <a:pPr marL="0" indent="0" algn="ctr">
              <a:buNone/>
            </a:pPr>
            <a:r>
              <a:rPr lang="ar" sz="2600" dirty="0"/>
              <a:t> </a:t>
            </a:r>
            <a:r>
              <a:rPr lang="ar" sz="2800" b="1" i="0" dirty="0">
                <a:solidFill>
                  <a:srgbClr val="222222"/>
                </a:solidFill>
                <a:effectLst/>
              </a:rPr>
              <a:t> </a:t>
            </a:r>
            <a:r>
              <a:rPr lang="en-US" sz="2800" b="1" i="0" dirty="0">
                <a:solidFill>
                  <a:srgbClr val="FF0000"/>
                </a:solidFill>
                <a:effectLst/>
              </a:rPr>
              <a:t>P</a:t>
            </a:r>
            <a:r>
              <a:rPr lang="en-US" sz="2800" b="1" i="0" baseline="-25000" dirty="0">
                <a:solidFill>
                  <a:srgbClr val="FF0000"/>
                </a:solidFill>
                <a:effectLst/>
              </a:rPr>
              <a:t>X</a:t>
            </a:r>
            <a:r>
              <a:rPr lang="en-US" sz="2800" b="1" i="0" dirty="0">
                <a:solidFill>
                  <a:srgbClr val="FF0000"/>
                </a:solidFill>
                <a:effectLst/>
              </a:rPr>
              <a:t>X + P</a:t>
            </a:r>
            <a:r>
              <a:rPr lang="en-US" sz="2800" b="1" i="0" baseline="-25000" dirty="0">
                <a:solidFill>
                  <a:srgbClr val="FF0000"/>
                </a:solidFill>
                <a:effectLst/>
              </a:rPr>
              <a:t>Y</a:t>
            </a:r>
            <a:r>
              <a:rPr lang="en-US" sz="2800" b="1" i="0" dirty="0">
                <a:solidFill>
                  <a:srgbClr val="FF0000"/>
                </a:solidFill>
                <a:effectLst/>
              </a:rPr>
              <a:t>Y ≤ B</a:t>
            </a:r>
          </a:p>
          <a:p>
            <a:pPr algn="just" rtl="1">
              <a:lnSpc>
                <a:spcPct val="100000"/>
              </a:lnSpc>
            </a:pPr>
            <a:r>
              <a:rPr lang="ar" sz="2600" dirty="0"/>
              <a:t>بالإضافة إلى ذلك ، سوف نركز على الاستهلاك ونستبعد الاستهلاك السلبي ، لذا x ≥ 0 و y ≥ 0.</a:t>
            </a:r>
          </a:p>
          <a:p>
            <a:pPr algn="just" rtl="1">
              <a:lnSpc>
                <a:spcPct val="100000"/>
              </a:lnSpc>
            </a:pPr>
            <a:r>
              <a:rPr lang="ar" sz="2600" dirty="0"/>
              <a:t>هذا يعطي </a:t>
            </a:r>
            <a:r>
              <a:rPr lang="ar" sz="2600" b="1" dirty="0">
                <a:solidFill>
                  <a:srgbClr val="FF0000"/>
                </a:solidFill>
                <a:highlight>
                  <a:srgbClr val="FFFF00"/>
                </a:highlight>
              </a:rPr>
              <a:t>مجموعة</a:t>
            </a:r>
            <a:r>
              <a:rPr lang="ar" sz="2600" dirty="0">
                <a:highlight>
                  <a:srgbClr val="FFFF00"/>
                </a:highlight>
              </a:rPr>
              <a:t> </a:t>
            </a:r>
            <a:r>
              <a:rPr lang="ar" sz="2600" b="1" dirty="0">
                <a:solidFill>
                  <a:srgbClr val="FF0000"/>
                </a:solidFill>
                <a:highlight>
                  <a:srgbClr val="FFFF00"/>
                </a:highlight>
              </a:rPr>
              <a:t>الميزانية </a:t>
            </a:r>
            <a:r>
              <a:rPr lang="ar" sz="2600" dirty="0"/>
              <a:t>أو </a:t>
            </a:r>
            <a:r>
              <a:rPr lang="ar" sz="2600" b="1" dirty="0">
                <a:solidFill>
                  <a:srgbClr val="FF0000"/>
                </a:solidFill>
                <a:highlight>
                  <a:srgbClr val="FFFF00"/>
                </a:highlight>
              </a:rPr>
              <a:t>المجموعة</a:t>
            </a:r>
            <a:r>
              <a:rPr lang="ar" sz="2600" dirty="0">
                <a:highlight>
                  <a:srgbClr val="FFFF00"/>
                </a:highlight>
              </a:rPr>
              <a:t> </a:t>
            </a:r>
            <a:r>
              <a:rPr lang="ar" sz="2600" b="1" dirty="0">
                <a:solidFill>
                  <a:srgbClr val="FF0000"/>
                </a:solidFill>
                <a:highlight>
                  <a:srgbClr val="FFFF00"/>
                </a:highlight>
              </a:rPr>
              <a:t>المجدية </a:t>
            </a:r>
            <a:r>
              <a:rPr lang="ar" sz="2600" dirty="0"/>
              <a:t>، كما هو موضح في الشكل في الشريحة التالية.</a:t>
            </a:r>
            <a:endParaRPr lang="fr-FR" sz="2600" dirty="0"/>
          </a:p>
          <a:p>
            <a:pPr algn="just" rtl="1">
              <a:lnSpc>
                <a:spcPct val="100000"/>
              </a:lnSpc>
            </a:pPr>
            <a:endParaRPr lang="ar" sz="2600" dirty="0"/>
          </a:p>
          <a:p>
            <a:pPr marL="0" indent="0" algn="ctr" rtl="1">
              <a:lnSpc>
                <a:spcPct val="100000"/>
              </a:lnSpc>
              <a:buNone/>
            </a:pPr>
            <a:r>
              <a:rPr lang="ar" sz="2600" b="1" dirty="0">
                <a:solidFill>
                  <a:srgbClr val="FF0000"/>
                </a:solidFill>
                <a:highlight>
                  <a:srgbClr val="FFFF00"/>
                </a:highlight>
              </a:rPr>
              <a:t>مجموعة الميزانية</a:t>
            </a:r>
            <a:r>
              <a:rPr lang="fr-FR" sz="2600" b="1" dirty="0">
                <a:solidFill>
                  <a:srgbClr val="FF0000"/>
                </a:solidFill>
                <a:highlight>
                  <a:srgbClr val="FFFF00"/>
                </a:highlight>
              </a:rPr>
              <a:t>  the Budget Set </a:t>
            </a:r>
            <a:r>
              <a:rPr lang="ar" sz="2600" b="1" dirty="0">
                <a:solidFill>
                  <a:srgbClr val="FF0000"/>
                </a:solidFill>
                <a:highlight>
                  <a:srgbClr val="FFFF00"/>
                </a:highlight>
              </a:rPr>
              <a:t> </a:t>
            </a:r>
            <a:r>
              <a:rPr lang="ar" sz="2600" b="1" dirty="0">
                <a:highlight>
                  <a:srgbClr val="FFFF00"/>
                </a:highlight>
              </a:rPr>
              <a:t>هي مجموعة السلع التي يمكن للمستهلك شراءها </a:t>
            </a:r>
            <a:r>
              <a:rPr lang="ar" sz="2600" dirty="0">
                <a:highlight>
                  <a:srgbClr val="FFFF00"/>
                </a:highlight>
              </a:rPr>
              <a:t>.</a:t>
            </a:r>
            <a:endParaRPr lang="fr-FR" sz="2600" dirty="0">
              <a:highlight>
                <a:srgbClr val="FFFF00"/>
              </a:highlight>
            </a:endParaRPr>
          </a:p>
          <a:p>
            <a:pPr marL="0" indent="0" algn="ctr">
              <a:lnSpc>
                <a:spcPct val="100000"/>
              </a:lnSpc>
              <a:buNone/>
            </a:pPr>
            <a:endParaRPr lang="fr-FR" sz="2600" dirty="0">
              <a:highlight>
                <a:srgbClr val="FFFF00"/>
              </a:highlight>
            </a:endParaRPr>
          </a:p>
        </p:txBody>
      </p:sp>
      <p:sp>
        <p:nvSpPr>
          <p:cNvPr id="4" name="Titre 1">
            <a:extLst>
              <a:ext uri="{FF2B5EF4-FFF2-40B4-BE49-F238E27FC236}">
                <a16:creationId xmlns:a16="http://schemas.microsoft.com/office/drawing/2014/main" id="{229B3F2A-3A57-0239-B893-8A39872E6B80}"/>
              </a:ext>
            </a:extLst>
          </p:cNvPr>
          <p:cNvSpPr>
            <a:spLocks noGrp="1"/>
          </p:cNvSpPr>
          <p:nvPr>
            <p:ph type="title"/>
          </p:nvPr>
        </p:nvSpPr>
        <p:spPr>
          <a:xfrm>
            <a:off x="1371599" y="231857"/>
            <a:ext cx="6991723" cy="1325563"/>
          </a:xfrm>
        </p:spPr>
        <p:txBody>
          <a:bodyPr>
            <a:normAutofit fontScale="90000"/>
          </a:bodyPr>
          <a:lstStyle/>
          <a:p>
            <a:pPr algn="ctr" rtl="1"/>
            <a:br>
              <a:rPr lang="en-US" sz="3600" b="1" dirty="0">
                <a:solidFill>
                  <a:srgbClr val="FFC000"/>
                </a:solidFill>
                <a:latin typeface="+mn-lt"/>
              </a:rPr>
            </a:br>
            <a:r>
              <a:rPr lang="ar" sz="4000" b="1" dirty="0">
                <a:latin typeface="+mn-lt"/>
              </a:rPr>
              <a:t>I- قيود الميزانية</a:t>
            </a:r>
            <a:br>
              <a:rPr lang="en-US" b="1" dirty="0"/>
            </a:br>
            <a:endParaRPr lang="fr-FR" dirty="0"/>
          </a:p>
        </p:txBody>
      </p:sp>
    </p:spTree>
    <p:extLst>
      <p:ext uri="{BB962C8B-B14F-4D97-AF65-F5344CB8AC3E}">
        <p14:creationId xmlns:p14="http://schemas.microsoft.com/office/powerpoint/2010/main" val="316761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39781AF-3320-4477-B1F2-F62B48A70DFC}"/>
              </a:ext>
            </a:extLst>
          </p:cNvPr>
          <p:cNvSpPr>
            <a:spLocks noGrp="1"/>
          </p:cNvSpPr>
          <p:nvPr>
            <p:ph idx="1"/>
          </p:nvPr>
        </p:nvSpPr>
        <p:spPr>
          <a:xfrm>
            <a:off x="0" y="1619250"/>
            <a:ext cx="7589520" cy="4724399"/>
          </a:xfrm>
        </p:spPr>
        <p:txBody>
          <a:bodyPr>
            <a:normAutofit/>
          </a:bodyPr>
          <a:lstStyle/>
          <a:p>
            <a:pPr marL="0" indent="0" algn="just" rtl="1">
              <a:buNone/>
            </a:pPr>
            <a:r>
              <a:rPr lang="ar" sz="2600" b="1" i="0" dirty="0">
                <a:effectLst/>
              </a:rPr>
              <a:t>تتضمن</a:t>
            </a:r>
            <a:r>
              <a:rPr lang="ar" sz="2600" b="1" i="0" dirty="0">
                <a:solidFill>
                  <a:srgbClr val="FF0000"/>
                </a:solidFill>
                <a:effectLst/>
              </a:rPr>
              <a:t> مجموعة الميزانية</a:t>
            </a:r>
            <a:r>
              <a:rPr lang="fr-FR" sz="2600" b="1" i="0" dirty="0">
                <a:solidFill>
                  <a:srgbClr val="FF0000"/>
                </a:solidFill>
                <a:effectLst/>
              </a:rPr>
              <a:t>   Budget Set</a:t>
            </a:r>
            <a:r>
              <a:rPr lang="ar" sz="2600" b="1" i="0" dirty="0">
                <a:solidFill>
                  <a:srgbClr val="FF0000"/>
                </a:solidFill>
                <a:effectLst/>
              </a:rPr>
              <a:t> </a:t>
            </a:r>
            <a:r>
              <a:rPr lang="ar" sz="2600" b="1" i="0" dirty="0">
                <a:effectLst/>
              </a:rPr>
              <a:t>مجموعة</a:t>
            </a:r>
            <a:r>
              <a:rPr lang="ar" sz="2600" b="1" i="0" dirty="0">
                <a:solidFill>
                  <a:srgbClr val="FF0000"/>
                </a:solidFill>
                <a:effectLst/>
              </a:rPr>
              <a:t> </a:t>
            </a:r>
            <a:r>
              <a:rPr lang="ar" sz="2600" b="0" i="0" dirty="0">
                <a:solidFill>
                  <a:srgbClr val="222222"/>
                </a:solidFill>
                <a:effectLst/>
              </a:rPr>
              <a:t>من جميع المجموعات الممكنة من سلعتين يمكن للمستهلك شراءها أو شرائها ، والتي يكون دخلها / دخلها ، بأسعار السوق الحالية.</a:t>
            </a:r>
          </a:p>
          <a:p>
            <a:pPr marL="0" indent="0" algn="just">
              <a:buNone/>
            </a:pPr>
            <a:r>
              <a:rPr lang="ar" sz="2600" b="0" i="0" dirty="0">
                <a:solidFill>
                  <a:srgbClr val="222222"/>
                </a:solidFill>
                <a:effectLst/>
              </a:rPr>
              <a:t>بشكل أساسي ، يحتوي على </a:t>
            </a:r>
            <a:r>
              <a:rPr lang="ar" sz="2600" b="1" i="0" dirty="0">
                <a:solidFill>
                  <a:srgbClr val="222222"/>
                </a:solidFill>
                <a:effectLst/>
              </a:rPr>
              <a:t>كل تلك المجموعات </a:t>
            </a:r>
            <a:r>
              <a:rPr lang="ar" sz="2600" b="0" i="0" dirty="0">
                <a:solidFill>
                  <a:srgbClr val="222222"/>
                </a:solidFill>
                <a:effectLst/>
              </a:rPr>
              <a:t>في الربع الموجب ، التي </a:t>
            </a:r>
            <a:r>
              <a:rPr lang="ar" sz="2600" b="1" i="0" dirty="0">
                <a:solidFill>
                  <a:srgbClr val="222222"/>
                </a:solidFill>
                <a:effectLst/>
              </a:rPr>
              <a:t>تقع تحت </a:t>
            </a:r>
            <a:r>
              <a:rPr lang="ar" sz="2600" b="0" i="0" dirty="0">
                <a:solidFill>
                  <a:srgbClr val="222222"/>
                </a:solidFill>
                <a:effectLst/>
              </a:rPr>
              <a:t>أو </a:t>
            </a:r>
            <a:r>
              <a:rPr lang="ar" sz="2600" b="1" i="0" dirty="0">
                <a:solidFill>
                  <a:srgbClr val="222222"/>
                </a:solidFill>
                <a:effectLst/>
              </a:rPr>
              <a:t>على خط الميزانية </a:t>
            </a:r>
            <a:r>
              <a:rPr lang="ar" sz="2600" b="0" i="0" dirty="0">
                <a:solidFill>
                  <a:srgbClr val="222222"/>
                </a:solidFill>
                <a:effectLst/>
              </a:rPr>
              <a:t>. يمكن التعبير عنها على النحو التالي:</a:t>
            </a:r>
          </a:p>
          <a:p>
            <a:pPr marL="0" indent="0" algn="ctr">
              <a:buNone/>
            </a:pPr>
            <a:r>
              <a:rPr lang="en-US" sz="3200" b="1" i="0" dirty="0">
                <a:solidFill>
                  <a:srgbClr val="FF0000"/>
                </a:solidFill>
                <a:effectLst/>
                <a:highlight>
                  <a:srgbClr val="FFFF00"/>
                </a:highlight>
              </a:rPr>
              <a:t>P</a:t>
            </a:r>
            <a:r>
              <a:rPr lang="en-US" sz="3200" b="1" i="0" baseline="-25000" dirty="0">
                <a:solidFill>
                  <a:srgbClr val="FF0000"/>
                </a:solidFill>
                <a:effectLst/>
                <a:highlight>
                  <a:srgbClr val="FFFF00"/>
                </a:highlight>
              </a:rPr>
              <a:t>X</a:t>
            </a:r>
            <a:r>
              <a:rPr lang="en-US" sz="3200" b="1" i="0" dirty="0">
                <a:solidFill>
                  <a:srgbClr val="FF0000"/>
                </a:solidFill>
                <a:effectLst/>
                <a:highlight>
                  <a:srgbClr val="FFFF00"/>
                </a:highlight>
              </a:rPr>
              <a:t>X + P</a:t>
            </a:r>
            <a:r>
              <a:rPr lang="en-US" sz="3200" b="1" i="0" baseline="-25000" dirty="0">
                <a:solidFill>
                  <a:srgbClr val="FF0000"/>
                </a:solidFill>
                <a:effectLst/>
                <a:highlight>
                  <a:srgbClr val="FFFF00"/>
                </a:highlight>
              </a:rPr>
              <a:t>Y</a:t>
            </a:r>
            <a:r>
              <a:rPr lang="en-US" sz="3200" b="1" i="0" dirty="0">
                <a:solidFill>
                  <a:srgbClr val="FF0000"/>
                </a:solidFill>
                <a:effectLst/>
                <a:highlight>
                  <a:srgbClr val="FFFF00"/>
                </a:highlight>
              </a:rPr>
              <a:t>Y ≤ B</a:t>
            </a:r>
          </a:p>
          <a:p>
            <a:pPr algn="l"/>
            <a:r>
              <a:rPr lang="ar" b="0" i="0" dirty="0">
                <a:solidFill>
                  <a:srgbClr val="222222"/>
                </a:solidFill>
                <a:effectLst/>
              </a:rPr>
              <a:t>أين،</a:t>
            </a:r>
          </a:p>
          <a:p>
            <a:pPr marL="0" indent="0" algn="l">
              <a:buNone/>
            </a:pPr>
            <a:endParaRPr lang="en-US" b="0" i="0" dirty="0">
              <a:solidFill>
                <a:srgbClr val="222222"/>
              </a:solidFill>
              <a:effectLst/>
            </a:endParaRPr>
          </a:p>
        </p:txBody>
      </p:sp>
      <p:pic>
        <p:nvPicPr>
          <p:cNvPr id="1026" name="Picture 2" descr="Econ302: Budget Set, Solutions">
            <a:extLst>
              <a:ext uri="{FF2B5EF4-FFF2-40B4-BE49-F238E27FC236}">
                <a16:creationId xmlns:a16="http://schemas.microsoft.com/office/drawing/2014/main" id="{65064B95-14CC-BBA8-C9CB-A966DA951C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7226" y="1342417"/>
            <a:ext cx="4234774" cy="5515583"/>
          </a:xfrm>
          <a:prstGeom prst="rect">
            <a:avLst/>
          </a:prstGeom>
          <a:noFill/>
          <a:extLst>
            <a:ext uri="{909E8E84-426E-40DD-AFC4-6F175D3DCCD1}">
              <a14:hiddenFill xmlns:a14="http://schemas.microsoft.com/office/drawing/2010/main">
                <a:solidFill>
                  <a:srgbClr val="FFFFFF"/>
                </a:solidFill>
              </a14:hiddenFill>
            </a:ext>
          </a:extLst>
        </p:spPr>
      </p:pic>
      <p:sp>
        <p:nvSpPr>
          <p:cNvPr id="6" name="Titre 1">
            <a:extLst>
              <a:ext uri="{FF2B5EF4-FFF2-40B4-BE49-F238E27FC236}">
                <a16:creationId xmlns:a16="http://schemas.microsoft.com/office/drawing/2014/main" id="{270789AD-AD5C-EB96-2FC4-273548BD272C}"/>
              </a:ext>
            </a:extLst>
          </p:cNvPr>
          <p:cNvSpPr>
            <a:spLocks noGrp="1"/>
          </p:cNvSpPr>
          <p:nvPr>
            <p:ph type="title"/>
          </p:nvPr>
        </p:nvSpPr>
        <p:spPr>
          <a:xfrm>
            <a:off x="2433536" y="180300"/>
            <a:ext cx="7245485" cy="1325563"/>
          </a:xfrm>
        </p:spPr>
        <p:txBody>
          <a:bodyPr>
            <a:normAutofit fontScale="90000"/>
          </a:bodyPr>
          <a:lstStyle/>
          <a:p>
            <a:br>
              <a:rPr lang="en-US" sz="3600" b="1" dirty="0">
                <a:solidFill>
                  <a:srgbClr val="FFC000"/>
                </a:solidFill>
                <a:latin typeface="+mn-lt"/>
              </a:rPr>
            </a:br>
            <a:r>
              <a:rPr lang="ar" sz="4000" b="1" dirty="0">
                <a:solidFill>
                  <a:srgbClr val="FFC000"/>
                </a:solidFill>
                <a:latin typeface="+mn-lt"/>
              </a:rPr>
              <a:t>I- </a:t>
            </a:r>
            <a:r>
              <a:rPr lang="ar" sz="4000" b="1" dirty="0" err="1">
                <a:solidFill>
                  <a:srgbClr val="FFC000"/>
                </a:solidFill>
                <a:latin typeface="+mn-lt"/>
              </a:rPr>
              <a:t>قيود </a:t>
            </a:r>
            <a:r>
              <a:rPr lang="ar" sz="4000" b="1" dirty="0">
                <a:solidFill>
                  <a:srgbClr val="FFC000"/>
                </a:solidFill>
                <a:latin typeface="+mn-lt"/>
              </a:rPr>
              <a:t>الميزانية -7-</a:t>
            </a:r>
            <a:br>
              <a:rPr lang="en-US" b="1" dirty="0"/>
            </a:br>
            <a:endParaRPr lang="fr-FR" dirty="0"/>
          </a:p>
        </p:txBody>
      </p:sp>
      <p:pic>
        <p:nvPicPr>
          <p:cNvPr id="12" name="Image 11">
            <a:extLst>
              <a:ext uri="{FF2B5EF4-FFF2-40B4-BE49-F238E27FC236}">
                <a16:creationId xmlns:a16="http://schemas.microsoft.com/office/drawing/2014/main" id="{8EE2E5BF-37F9-FD81-CDB2-7D01FEF084B6}"/>
              </a:ext>
            </a:extLst>
          </p:cNvPr>
          <p:cNvPicPr>
            <a:picLocks noChangeAspect="1"/>
          </p:cNvPicPr>
          <p:nvPr/>
        </p:nvPicPr>
        <p:blipFill>
          <a:blip r:embed="rId3"/>
          <a:stretch>
            <a:fillRect/>
          </a:stretch>
        </p:blipFill>
        <p:spPr>
          <a:xfrm>
            <a:off x="1381328" y="4941651"/>
            <a:ext cx="6789905" cy="1877438"/>
          </a:xfrm>
          <a:prstGeom prst="rect">
            <a:avLst/>
          </a:prstGeom>
        </p:spPr>
      </p:pic>
    </p:spTree>
    <p:extLst>
      <p:ext uri="{BB962C8B-B14F-4D97-AF65-F5344CB8AC3E}">
        <p14:creationId xmlns:p14="http://schemas.microsoft.com/office/powerpoint/2010/main" val="3489099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8A2C9B53-A7EB-40CA-B1C9-73245DFAC718}"/>
              </a:ext>
            </a:extLst>
          </p:cNvPr>
          <p:cNvPicPr>
            <a:picLocks noGrp="1" noChangeAspect="1"/>
          </p:cNvPicPr>
          <p:nvPr>
            <p:ph sz="half" idx="2"/>
          </p:nvPr>
        </p:nvPicPr>
        <p:blipFill>
          <a:blip r:embed="rId2"/>
          <a:stretch>
            <a:fillRect/>
          </a:stretch>
        </p:blipFill>
        <p:spPr>
          <a:xfrm>
            <a:off x="0" y="1566153"/>
            <a:ext cx="5577190" cy="5291847"/>
          </a:xfrm>
          <a:prstGeom prst="rect">
            <a:avLst/>
          </a:prstGeom>
        </p:spPr>
      </p:pic>
      <p:sp>
        <p:nvSpPr>
          <p:cNvPr id="12" name="ZoneTexte 11">
            <a:extLst>
              <a:ext uri="{FF2B5EF4-FFF2-40B4-BE49-F238E27FC236}">
                <a16:creationId xmlns:a16="http://schemas.microsoft.com/office/drawing/2014/main" id="{4AAE4CEF-6072-4431-BF46-FB0CDD93A50E}"/>
              </a:ext>
            </a:extLst>
          </p:cNvPr>
          <p:cNvSpPr txBox="1"/>
          <p:nvPr/>
        </p:nvSpPr>
        <p:spPr>
          <a:xfrm>
            <a:off x="5534592" y="1647924"/>
            <a:ext cx="6657407" cy="3293209"/>
          </a:xfrm>
          <a:prstGeom prst="rect">
            <a:avLst/>
          </a:prstGeom>
          <a:noFill/>
        </p:spPr>
        <p:txBody>
          <a:bodyPr wrap="square">
            <a:spAutoFit/>
          </a:bodyPr>
          <a:lstStyle/>
          <a:p>
            <a:pPr algn="ctr"/>
            <a:r>
              <a:rPr lang="ar" sz="2600" b="1" i="0" dirty="0">
                <a:solidFill>
                  <a:srgbClr val="222222"/>
                </a:solidFill>
                <a:effectLst/>
                <a:highlight>
                  <a:srgbClr val="00FF00"/>
                </a:highlight>
              </a:rPr>
              <a:t>استنتاج</a:t>
            </a:r>
          </a:p>
          <a:p>
            <a:pPr algn="just" rtl="1"/>
            <a:r>
              <a:rPr lang="ar" sz="2600" b="0" i="0" dirty="0">
                <a:solidFill>
                  <a:srgbClr val="222222"/>
                </a:solidFill>
                <a:effectLst/>
              </a:rPr>
              <a:t>بشكل أساسي ، يُظهر </a:t>
            </a:r>
            <a:r>
              <a:rPr lang="ar" sz="2600" b="1" i="0" dirty="0">
                <a:solidFill>
                  <a:srgbClr val="FF0066"/>
                </a:solidFill>
                <a:effectLst/>
              </a:rPr>
              <a:t>خط الميزانية </a:t>
            </a:r>
            <a:r>
              <a:rPr lang="ar" sz="2600" b="0" i="0" dirty="0">
                <a:solidFill>
                  <a:srgbClr val="222222"/>
                </a:solidFill>
                <a:effectLst/>
              </a:rPr>
              <a:t>نسبة السعر بين سلعتين ، أي</a:t>
            </a:r>
          </a:p>
          <a:p>
            <a:pPr algn="just" rtl="1"/>
            <a:r>
              <a:rPr lang="ar" sz="2600" b="0" i="0" dirty="0">
                <a:solidFill>
                  <a:srgbClr val="222222"/>
                </a:solidFill>
                <a:effectLst/>
              </a:rPr>
              <a:t>X و Y أو المعدل الذي يمكن من خلاله مبادلة سلعة بأخرى ، حيث يتم تقديم أسعار البضائين.</a:t>
            </a:r>
            <a:endParaRPr lang="fr-FR" sz="2600" b="0" i="0" dirty="0">
              <a:solidFill>
                <a:srgbClr val="222222"/>
              </a:solidFill>
              <a:effectLst/>
            </a:endParaRPr>
          </a:p>
          <a:p>
            <a:pPr algn="just" rtl="1"/>
            <a:endParaRPr lang="fr-FR" sz="2600" dirty="0">
              <a:solidFill>
                <a:srgbClr val="222222"/>
              </a:solidFill>
            </a:endParaRPr>
          </a:p>
          <a:p>
            <a:pPr algn="just" rtl="1"/>
            <a:endParaRPr lang="ar" sz="2600" b="0" i="0" dirty="0">
              <a:solidFill>
                <a:srgbClr val="222222"/>
              </a:solidFill>
              <a:effectLst/>
            </a:endParaRPr>
          </a:p>
          <a:p>
            <a:pPr algn="just" rtl="1"/>
            <a:r>
              <a:rPr lang="ar-DZ" sz="2600" b="1" dirty="0"/>
              <a:t>يعتمد</a:t>
            </a:r>
            <a:r>
              <a:rPr lang="fr-FR" sz="2600" b="1" dirty="0">
                <a:solidFill>
                  <a:srgbClr val="FF0066"/>
                </a:solidFill>
              </a:rPr>
              <a:t> </a:t>
            </a:r>
            <a:r>
              <a:rPr lang="ar" sz="2600" b="1" dirty="0">
                <a:solidFill>
                  <a:srgbClr val="FF0066"/>
                </a:solidFill>
              </a:rPr>
              <a:t>خط الميزانية </a:t>
            </a:r>
            <a:r>
              <a:rPr lang="ar" sz="2600" b="0" i="0" dirty="0">
                <a:solidFill>
                  <a:srgbClr val="222222"/>
                </a:solidFill>
                <a:effectLst/>
              </a:rPr>
              <a:t>على </a:t>
            </a:r>
            <a:r>
              <a:rPr lang="ar" sz="2600" b="0" i="0" dirty="0">
                <a:solidFill>
                  <a:srgbClr val="222222"/>
                </a:solidFill>
                <a:effectLst/>
                <a:highlight>
                  <a:srgbClr val="FFFF00"/>
                </a:highlight>
              </a:rPr>
              <a:t>دخل المستهلك </a:t>
            </a:r>
            <a:r>
              <a:rPr lang="ar" sz="2600" b="0" i="0" dirty="0">
                <a:solidFill>
                  <a:srgbClr val="222222"/>
                </a:solidFill>
                <a:effectLst/>
              </a:rPr>
              <a:t>و</a:t>
            </a:r>
            <a:r>
              <a:rPr lang="ar" sz="2600" b="0" i="0" dirty="0">
                <a:solidFill>
                  <a:srgbClr val="222222"/>
                </a:solidFill>
                <a:effectLst/>
                <a:highlight>
                  <a:srgbClr val="00FFFF"/>
                </a:highlight>
              </a:rPr>
              <a:t>سعر السلع</a:t>
            </a:r>
            <a:r>
              <a:rPr lang="ar" sz="2600" b="0" i="0" dirty="0">
                <a:solidFill>
                  <a:srgbClr val="222222"/>
                </a:solidFill>
                <a:effectLst/>
              </a:rPr>
              <a:t>.</a:t>
            </a:r>
          </a:p>
        </p:txBody>
      </p:sp>
      <p:sp>
        <p:nvSpPr>
          <p:cNvPr id="2" name="Titre 1">
            <a:extLst>
              <a:ext uri="{FF2B5EF4-FFF2-40B4-BE49-F238E27FC236}">
                <a16:creationId xmlns:a16="http://schemas.microsoft.com/office/drawing/2014/main" id="{E57A7D73-A556-5EC0-D193-97EDC172EA13}"/>
              </a:ext>
            </a:extLst>
          </p:cNvPr>
          <p:cNvSpPr>
            <a:spLocks noGrp="1"/>
          </p:cNvSpPr>
          <p:nvPr>
            <p:ph type="title"/>
          </p:nvPr>
        </p:nvSpPr>
        <p:spPr>
          <a:xfrm>
            <a:off x="2433637" y="316429"/>
            <a:ext cx="7324725" cy="1120775"/>
          </a:xfrm>
        </p:spPr>
        <p:txBody>
          <a:bodyPr>
            <a:normAutofit/>
          </a:bodyPr>
          <a:lstStyle/>
          <a:p>
            <a:pPr algn="ctr" rtl="1"/>
            <a:r>
              <a:rPr lang="ar" sz="3600" b="1" dirty="0">
                <a:latin typeface="+mn-lt"/>
              </a:rPr>
              <a:t>I- قيود الميزانية</a:t>
            </a:r>
            <a:endParaRPr lang="fr-FR" sz="3600" dirty="0">
              <a:solidFill>
                <a:srgbClr val="FFC000"/>
              </a:solidFill>
            </a:endParaRPr>
          </a:p>
        </p:txBody>
      </p:sp>
    </p:spTree>
    <p:extLst>
      <p:ext uri="{BB962C8B-B14F-4D97-AF65-F5344CB8AC3E}">
        <p14:creationId xmlns:p14="http://schemas.microsoft.com/office/powerpoint/2010/main" val="3008772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63CDABF-5381-3E8A-1F4E-EB064C66AC78}"/>
              </a:ext>
            </a:extLst>
          </p:cNvPr>
          <p:cNvSpPr>
            <a:spLocks noGrp="1"/>
          </p:cNvSpPr>
          <p:nvPr>
            <p:ph type="title"/>
          </p:nvPr>
        </p:nvSpPr>
        <p:spPr>
          <a:xfrm>
            <a:off x="552246" y="1495797"/>
            <a:ext cx="8963025" cy="949325"/>
          </a:xfrm>
        </p:spPr>
        <p:txBody>
          <a:bodyPr>
            <a:normAutofit/>
          </a:bodyPr>
          <a:lstStyle/>
          <a:p>
            <a:pPr marL="0" indent="0">
              <a:buNone/>
            </a:pPr>
            <a:br>
              <a:rPr lang="en-US" sz="2400" b="1" i="0" dirty="0">
                <a:effectLst/>
                <a:latin typeface="+mn-lt"/>
              </a:rPr>
            </a:br>
            <a:r>
              <a:rPr lang="ar" sz="2400" b="1" i="0" dirty="0">
                <a:solidFill>
                  <a:srgbClr val="FF0000"/>
                </a:solidFill>
                <a:effectLst/>
                <a:highlight>
                  <a:srgbClr val="00FF00"/>
                </a:highlight>
                <a:latin typeface="+mn-lt"/>
              </a:rPr>
              <a:t>خط الميزانية </a:t>
            </a:r>
            <a:r>
              <a:rPr lang="ar" sz="2400" b="1" i="0" dirty="0">
                <a:effectLst/>
                <a:highlight>
                  <a:srgbClr val="00FF00"/>
                </a:highlight>
                <a:latin typeface="+mn-lt"/>
              </a:rPr>
              <a:t>ومجموعة </a:t>
            </a:r>
            <a:r>
              <a:rPr lang="ar" sz="2400" b="1" i="0" dirty="0">
                <a:solidFill>
                  <a:srgbClr val="FF0000"/>
                </a:solidFill>
                <a:effectLst/>
                <a:highlight>
                  <a:srgbClr val="00FF00"/>
                </a:highlight>
                <a:latin typeface="+mn-lt"/>
              </a:rPr>
              <a:t>الميزانية</a:t>
            </a:r>
          </a:p>
        </p:txBody>
      </p:sp>
      <p:sp>
        <p:nvSpPr>
          <p:cNvPr id="6" name="ZoneTexte 5">
            <a:extLst>
              <a:ext uri="{FF2B5EF4-FFF2-40B4-BE49-F238E27FC236}">
                <a16:creationId xmlns:a16="http://schemas.microsoft.com/office/drawing/2014/main" id="{F54B073A-B34C-BCEE-B911-5E240C0EB3BA}"/>
              </a:ext>
            </a:extLst>
          </p:cNvPr>
          <p:cNvSpPr txBox="1"/>
          <p:nvPr/>
        </p:nvSpPr>
        <p:spPr>
          <a:xfrm>
            <a:off x="277237" y="2401346"/>
            <a:ext cx="5818763" cy="1692771"/>
          </a:xfrm>
          <a:prstGeom prst="rect">
            <a:avLst/>
          </a:prstGeom>
          <a:noFill/>
        </p:spPr>
        <p:txBody>
          <a:bodyPr wrap="square">
            <a:spAutoFit/>
          </a:bodyPr>
          <a:lstStyle/>
          <a:p>
            <a:pPr marL="0" indent="0" algn="r" rtl="1">
              <a:buNone/>
            </a:pPr>
            <a:r>
              <a:rPr lang="ar" sz="2600" b="0" i="0" dirty="0">
                <a:solidFill>
                  <a:srgbClr val="222222"/>
                </a:solidFill>
                <a:effectLst/>
                <a:cs typeface="Calibri" panose="020F0502020204030204" pitchFamily="34" charset="0"/>
              </a:rPr>
              <a:t>يوضح الجدول أدناه حزم الملابس</a:t>
            </a:r>
          </a:p>
          <a:p>
            <a:pPr marL="0" indent="0" algn="r" rtl="1">
              <a:buNone/>
            </a:pPr>
            <a:r>
              <a:rPr lang="ar" sz="2600" b="0" i="0" dirty="0">
                <a:solidFill>
                  <a:srgbClr val="222222"/>
                </a:solidFill>
                <a:effectLst/>
                <a:cs typeface="Calibri" panose="020F0502020204030204" pitchFamily="34" charset="0"/>
              </a:rPr>
              <a:t>( </a:t>
            </a:r>
            <a:r>
              <a:rPr lang="ar" sz="2600" b="1" i="0" dirty="0" err="1">
                <a:solidFill>
                  <a:srgbClr val="222222"/>
                </a:solidFill>
                <a:effectLst/>
              </a:rPr>
              <a:t>P </a:t>
            </a:r>
            <a:r>
              <a:rPr lang="ar" sz="2600" b="1" i="0" baseline="-25000" dirty="0" err="1">
                <a:solidFill>
                  <a:srgbClr val="222222"/>
                </a:solidFill>
                <a:effectLst/>
              </a:rPr>
              <a:t>x </a:t>
            </a:r>
            <a:r>
              <a:rPr lang="ar" sz="2600" b="1" i="0" baseline="-25000" dirty="0">
                <a:solidFill>
                  <a:srgbClr val="222222"/>
                </a:solidFill>
                <a:effectLst/>
              </a:rPr>
              <a:t>= </a:t>
            </a:r>
            <a:r>
              <a:rPr lang="ar" sz="2600" b="0" i="0" dirty="0">
                <a:solidFill>
                  <a:srgbClr val="222222"/>
                </a:solidFill>
                <a:effectLst/>
                <a:cs typeface="Calibri" panose="020F0502020204030204" pitchFamily="34" charset="0"/>
              </a:rPr>
              <a:t>$ 200) والأحذية </a:t>
            </a:r>
            <a:r>
              <a:rPr lang="ar" sz="2600" dirty="0">
                <a:solidFill>
                  <a:srgbClr val="222222"/>
                </a:solidFill>
                <a:cs typeface="Calibri" panose="020F0502020204030204" pitchFamily="34" charset="0"/>
              </a:rPr>
              <a:t>( </a:t>
            </a:r>
            <a:r>
              <a:rPr lang="ar" sz="2600" b="1" i="0" dirty="0" err="1">
                <a:solidFill>
                  <a:srgbClr val="222222"/>
                </a:solidFill>
                <a:effectLst/>
              </a:rPr>
              <a:t>P </a:t>
            </a:r>
            <a:r>
              <a:rPr lang="ar" sz="2600" b="1" i="0" baseline="-25000" dirty="0" err="1">
                <a:solidFill>
                  <a:srgbClr val="222222"/>
                </a:solidFill>
                <a:effectLst/>
              </a:rPr>
              <a:t>y </a:t>
            </a:r>
            <a:r>
              <a:rPr lang="ar" sz="2600" b="1" i="0" baseline="-25000" dirty="0">
                <a:solidFill>
                  <a:srgbClr val="222222"/>
                </a:solidFill>
                <a:effectLst/>
              </a:rPr>
              <a:t>= </a:t>
            </a:r>
            <a:r>
              <a:rPr lang="ar" sz="2600" b="0" i="0" dirty="0">
                <a:solidFill>
                  <a:srgbClr val="222222"/>
                </a:solidFill>
                <a:effectLst/>
                <a:cs typeface="Calibri" panose="020F0502020204030204" pitchFamily="34" charset="0"/>
              </a:rPr>
              <a:t>$ 100)</a:t>
            </a:r>
            <a:endParaRPr lang="en-US" sz="2600" dirty="0">
              <a:solidFill>
                <a:srgbClr val="222222"/>
              </a:solidFill>
              <a:cs typeface="Calibri" panose="020F0502020204030204" pitchFamily="34" charset="0"/>
            </a:endParaRPr>
          </a:p>
          <a:p>
            <a:pPr marL="0" indent="0" algn="r" rtl="1">
              <a:buNone/>
            </a:pPr>
            <a:r>
              <a:rPr lang="ar" sz="2600" b="0" i="0" dirty="0">
                <a:solidFill>
                  <a:srgbClr val="222222"/>
                </a:solidFill>
                <a:effectLst/>
                <a:cs typeface="Calibri" panose="020F0502020204030204" pitchFamily="34" charset="0"/>
              </a:rPr>
              <a:t>يمكن للمستهلك الشراء ، وإنفاق دخله (الميزانية) ، </a:t>
            </a:r>
            <a:r>
              <a:rPr lang="ar" sz="2600" b="0" i="0" dirty="0" err="1">
                <a:solidFill>
                  <a:srgbClr val="222222"/>
                </a:solidFill>
                <a:effectLst/>
                <a:cs typeface="Calibri" panose="020F0502020204030204" pitchFamily="34" charset="0"/>
              </a:rPr>
              <a:t>أي </a:t>
            </a:r>
            <a:r>
              <a:rPr lang="ar" sz="2600" b="0" i="0" dirty="0">
                <a:solidFill>
                  <a:srgbClr val="222222"/>
                </a:solidFill>
                <a:effectLst/>
                <a:cs typeface="Calibri" panose="020F0502020204030204" pitchFamily="34" charset="0"/>
              </a:rPr>
              <a:t>1000 دولار.</a:t>
            </a:r>
          </a:p>
        </p:txBody>
      </p:sp>
      <p:pic>
        <p:nvPicPr>
          <p:cNvPr id="7" name="Espace réservé du contenu 4">
            <a:extLst>
              <a:ext uri="{FF2B5EF4-FFF2-40B4-BE49-F238E27FC236}">
                <a16:creationId xmlns:a16="http://schemas.microsoft.com/office/drawing/2014/main" id="{02AA016E-0530-5078-893A-EC455E919A82}"/>
              </a:ext>
            </a:extLst>
          </p:cNvPr>
          <p:cNvPicPr>
            <a:picLocks noGrp="1" noChangeAspect="1"/>
          </p:cNvPicPr>
          <p:nvPr>
            <p:ph sz="half" idx="1"/>
          </p:nvPr>
        </p:nvPicPr>
        <p:blipFill>
          <a:blip r:embed="rId2"/>
          <a:stretch>
            <a:fillRect/>
          </a:stretch>
        </p:blipFill>
        <p:spPr>
          <a:xfrm>
            <a:off x="5992238" y="1303506"/>
            <a:ext cx="3921258" cy="5554493"/>
          </a:xfrm>
          <a:prstGeom prst="rect">
            <a:avLst/>
          </a:prstGeom>
        </p:spPr>
      </p:pic>
      <p:pic>
        <p:nvPicPr>
          <p:cNvPr id="8" name="Image 7">
            <a:extLst>
              <a:ext uri="{FF2B5EF4-FFF2-40B4-BE49-F238E27FC236}">
                <a16:creationId xmlns:a16="http://schemas.microsoft.com/office/drawing/2014/main" id="{58D2DFB0-92C3-AB3B-5275-FA1934075C5C}"/>
              </a:ext>
            </a:extLst>
          </p:cNvPr>
          <p:cNvPicPr>
            <a:picLocks noChangeAspect="1"/>
          </p:cNvPicPr>
          <p:nvPr/>
        </p:nvPicPr>
        <p:blipFill>
          <a:blip r:embed="rId3"/>
          <a:stretch>
            <a:fillRect/>
          </a:stretch>
        </p:blipFill>
        <p:spPr>
          <a:xfrm>
            <a:off x="10049300" y="86812"/>
            <a:ext cx="2071992" cy="1314450"/>
          </a:xfrm>
          <a:prstGeom prst="rect">
            <a:avLst/>
          </a:prstGeom>
        </p:spPr>
      </p:pic>
      <p:sp>
        <p:nvSpPr>
          <p:cNvPr id="9" name="ZoneTexte 8">
            <a:extLst>
              <a:ext uri="{FF2B5EF4-FFF2-40B4-BE49-F238E27FC236}">
                <a16:creationId xmlns:a16="http://schemas.microsoft.com/office/drawing/2014/main" id="{819DFB79-07AC-3F4A-6FD0-9BC3F52F0D80}"/>
              </a:ext>
            </a:extLst>
          </p:cNvPr>
          <p:cNvSpPr txBox="1"/>
          <p:nvPr/>
        </p:nvSpPr>
        <p:spPr>
          <a:xfrm>
            <a:off x="347457" y="4636713"/>
            <a:ext cx="5748543" cy="1292662"/>
          </a:xfrm>
          <a:prstGeom prst="rect">
            <a:avLst/>
          </a:prstGeom>
          <a:noFill/>
        </p:spPr>
        <p:txBody>
          <a:bodyPr wrap="square">
            <a:spAutoFit/>
          </a:bodyPr>
          <a:lstStyle/>
          <a:p>
            <a:r>
              <a:rPr lang="ar" sz="2600" i="0" dirty="0">
                <a:solidFill>
                  <a:srgbClr val="222222"/>
                </a:solidFill>
                <a:effectLst/>
              </a:rPr>
              <a:t>الآن دعنا نلقي نظرة على الرسم البياني الذي يمثل خط الميزانية ومجموعة الميزانية:</a:t>
            </a:r>
            <a:endParaRPr lang="fr-FR" sz="2600" dirty="0"/>
          </a:p>
        </p:txBody>
      </p:sp>
      <p:sp>
        <p:nvSpPr>
          <p:cNvPr id="2" name="Titre 1">
            <a:extLst>
              <a:ext uri="{FF2B5EF4-FFF2-40B4-BE49-F238E27FC236}">
                <a16:creationId xmlns:a16="http://schemas.microsoft.com/office/drawing/2014/main" id="{7DB778CE-C79F-B7F2-6A0A-4F2C9C0324D7}"/>
              </a:ext>
            </a:extLst>
          </p:cNvPr>
          <p:cNvSpPr txBox="1">
            <a:spLocks/>
          </p:cNvSpPr>
          <p:nvPr/>
        </p:nvSpPr>
        <p:spPr>
          <a:xfrm>
            <a:off x="2433637" y="316429"/>
            <a:ext cx="7324725" cy="11207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3600" b="1" dirty="0">
                <a:latin typeface="+mn-lt"/>
              </a:rPr>
              <a:t>I- قيود الميزانية</a:t>
            </a:r>
            <a:endParaRPr lang="fr-FR" sz="3600" dirty="0">
              <a:solidFill>
                <a:srgbClr val="FFC000"/>
              </a:solidFill>
            </a:endParaRPr>
          </a:p>
        </p:txBody>
      </p:sp>
    </p:spTree>
    <p:extLst>
      <p:ext uri="{BB962C8B-B14F-4D97-AF65-F5344CB8AC3E}">
        <p14:creationId xmlns:p14="http://schemas.microsoft.com/office/powerpoint/2010/main" val="2252861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AA9FB8D-C64F-4B5C-A1D6-6ADEF82B700E}"/>
              </a:ext>
            </a:extLst>
          </p:cNvPr>
          <p:cNvSpPr>
            <a:spLocks noGrp="1"/>
          </p:cNvSpPr>
          <p:nvPr>
            <p:ph idx="1"/>
          </p:nvPr>
        </p:nvSpPr>
        <p:spPr>
          <a:xfrm>
            <a:off x="191514" y="1690687"/>
            <a:ext cx="9753600" cy="4611789"/>
          </a:xfrm>
        </p:spPr>
        <p:txBody>
          <a:bodyPr>
            <a:normAutofit/>
          </a:bodyPr>
          <a:lstStyle/>
          <a:p>
            <a:pPr marL="0" indent="0" algn="r" rtl="1">
              <a:buNone/>
            </a:pPr>
            <a:r>
              <a:rPr lang="ar" sz="3000" b="1" i="0" dirty="0">
                <a:effectLst/>
              </a:rPr>
              <a:t>-- </a:t>
            </a:r>
            <a:r>
              <a:rPr lang="ar" sz="3000" b="1" i="0" dirty="0">
                <a:solidFill>
                  <a:srgbClr val="FF0000"/>
                </a:solidFill>
                <a:effectLst/>
              </a:rPr>
              <a:t>منحنيات </a:t>
            </a:r>
            <a:r>
              <a:rPr lang="ar-DZ" sz="3200" b="1" i="0" dirty="0">
                <a:solidFill>
                  <a:srgbClr val="FF0000"/>
                </a:solidFill>
                <a:effectLst/>
                <a:latin typeface="arial" panose="020B0604020202020204" pitchFamily="34" charset="0"/>
              </a:rPr>
              <a:t>السواء</a:t>
            </a:r>
            <a:r>
              <a:rPr lang="fr-FR" sz="3000" b="1" i="0" dirty="0">
                <a:solidFill>
                  <a:srgbClr val="FF0000"/>
                </a:solidFill>
                <a:effectLst/>
              </a:rPr>
              <a:t>   </a:t>
            </a:r>
            <a:r>
              <a:rPr lang="fr-FR" sz="3000" b="1" i="0" dirty="0">
                <a:effectLst/>
              </a:rPr>
              <a:t>Indifference </a:t>
            </a:r>
            <a:r>
              <a:rPr lang="fr-FR" sz="3000" b="1" i="0" dirty="0" err="1">
                <a:effectLst/>
              </a:rPr>
              <a:t>Curves</a:t>
            </a:r>
            <a:r>
              <a:rPr lang="fr-FR" sz="3000" b="1" i="0" dirty="0">
                <a:effectLst/>
              </a:rPr>
              <a:t>   </a:t>
            </a:r>
            <a:endParaRPr lang="ar" sz="3000" b="1" i="0" dirty="0">
              <a:effectLst/>
            </a:endParaRPr>
          </a:p>
          <a:p>
            <a:pPr algn="just" rtl="1"/>
            <a:r>
              <a:rPr lang="ar" sz="2800" b="1" i="0" dirty="0">
                <a:solidFill>
                  <a:srgbClr val="FF0000"/>
                </a:solidFill>
                <a:effectLst/>
              </a:rPr>
              <a:t>منحنيات </a:t>
            </a:r>
            <a:r>
              <a:rPr lang="ar-DZ" sz="2800" b="1" i="0" dirty="0">
                <a:solidFill>
                  <a:srgbClr val="FF0000"/>
                </a:solidFill>
                <a:effectLst/>
                <a:latin typeface="arial" panose="020B0604020202020204" pitchFamily="34" charset="0"/>
              </a:rPr>
              <a:t>السواء</a:t>
            </a:r>
            <a:r>
              <a:rPr lang="fr-FR" sz="2800" b="1" i="0" dirty="0">
                <a:solidFill>
                  <a:srgbClr val="FF0000"/>
                </a:solidFill>
                <a:effectLst/>
              </a:rPr>
              <a:t> </a:t>
            </a:r>
            <a:r>
              <a:rPr lang="ar" b="0" i="0" dirty="0">
                <a:solidFill>
                  <a:srgbClr val="373D3F"/>
                </a:solidFill>
                <a:effectLst/>
              </a:rPr>
              <a:t>: </a:t>
            </a:r>
            <a:r>
              <a:rPr lang="ar" b="0" i="0" dirty="0">
                <a:effectLst/>
              </a:rPr>
              <a:t>إنها تؤكد على </a:t>
            </a:r>
            <a:r>
              <a:rPr lang="ar" b="0" i="0" dirty="0">
                <a:effectLst/>
                <a:highlight>
                  <a:srgbClr val="FFFF00"/>
                </a:highlight>
              </a:rPr>
              <a:t>الطريقة التي يفسر بها مستهلك معين قيمة كل سلعة بالنسبة لبعضها البعض ، مما يوضح مقدار " ا</a:t>
            </a:r>
            <a:r>
              <a:rPr lang="ar-DZ" b="0" i="0" dirty="0">
                <a:effectLst/>
                <a:highlight>
                  <a:srgbClr val="FFFF00"/>
                </a:highlight>
              </a:rPr>
              <a:t>السلعة</a:t>
            </a:r>
            <a:r>
              <a:rPr lang="fr-FR" b="0" i="0" dirty="0">
                <a:effectLst/>
                <a:highlight>
                  <a:srgbClr val="FFFF00"/>
                </a:highlight>
              </a:rPr>
              <a:t> X </a:t>
            </a:r>
            <a:r>
              <a:rPr lang="ar" b="0" i="0" dirty="0">
                <a:effectLst/>
                <a:highlight>
                  <a:srgbClr val="FFFF00"/>
                </a:highlight>
              </a:rPr>
              <a:t>" المكافئ في المنفعة لكمية معينة من "</a:t>
            </a:r>
            <a:r>
              <a:rPr lang="ar-DZ" b="0" i="0" dirty="0">
                <a:effectLst/>
                <a:highlight>
                  <a:srgbClr val="FFFF00"/>
                </a:highlight>
              </a:rPr>
              <a:t>السلعة</a:t>
            </a:r>
            <a:r>
              <a:rPr lang="fr-FR" b="0" i="0" dirty="0">
                <a:effectLst/>
                <a:highlight>
                  <a:srgbClr val="FFFF00"/>
                </a:highlight>
              </a:rPr>
              <a:t> </a:t>
            </a:r>
            <a:r>
              <a:rPr lang="ar" b="0" i="0" dirty="0">
                <a:effectLst/>
                <a:highlight>
                  <a:srgbClr val="FFFF00"/>
                </a:highlight>
              </a:rPr>
              <a:t>Y" (والعكس صحيح).</a:t>
            </a:r>
          </a:p>
          <a:p>
            <a:pPr algn="just" rtl="1"/>
            <a:r>
              <a:rPr lang="ar" b="0" i="0" dirty="0">
                <a:effectLst/>
              </a:rPr>
              <a:t>ستمثل أي نقطة على طول </a:t>
            </a:r>
            <a:r>
              <a:rPr lang="ar" b="1" i="0" dirty="0">
                <a:solidFill>
                  <a:srgbClr val="FF0000"/>
                </a:solidFill>
                <a:effectLst/>
              </a:rPr>
              <a:t>منحنى</a:t>
            </a:r>
            <a:r>
              <a:rPr lang="ar" b="0" i="0" dirty="0">
                <a:effectLst/>
              </a:rPr>
              <a:t> </a:t>
            </a:r>
            <a:r>
              <a:rPr lang="ar-DZ" sz="2800" b="1" i="0" dirty="0">
                <a:solidFill>
                  <a:srgbClr val="FF0000"/>
                </a:solidFill>
                <a:effectLst/>
                <a:latin typeface="arial" panose="020B0604020202020204" pitchFamily="34" charset="0"/>
              </a:rPr>
              <a:t>السواء</a:t>
            </a:r>
            <a:r>
              <a:rPr lang="fr-FR" b="0" i="0" dirty="0">
                <a:effectLst/>
              </a:rPr>
              <a:t>, </a:t>
            </a:r>
            <a:r>
              <a:rPr lang="ar" b="0" i="0" dirty="0">
                <a:effectLst/>
              </a:rPr>
              <a:t>لامبالاة المستهلك ، أو ببساطة تضع تفضيلًا مكافئًا لمجموعة واحدة من السلع أو الأخرى.</a:t>
            </a:r>
          </a:p>
          <a:p>
            <a:pPr algn="just" rtl="1"/>
            <a:r>
              <a:rPr lang="ar" b="0" i="0" dirty="0">
                <a:effectLst/>
              </a:rPr>
              <a:t>في الشكل التالي ، من الواضح أن منحنى الميزانية قد تم تضمينه بالاقتران مع </a:t>
            </a:r>
            <a:r>
              <a:rPr lang="ar" sz="2800" b="1" i="0" dirty="0">
                <a:solidFill>
                  <a:srgbClr val="FF0000"/>
                </a:solidFill>
                <a:effectLst/>
              </a:rPr>
              <a:t>منحنيات </a:t>
            </a:r>
            <a:r>
              <a:rPr lang="ar-DZ" sz="2800" b="1" i="0" dirty="0">
                <a:solidFill>
                  <a:srgbClr val="FF0000"/>
                </a:solidFill>
                <a:effectLst/>
                <a:latin typeface="arial" panose="020B0604020202020204" pitchFamily="34" charset="0"/>
              </a:rPr>
              <a:t>السواء</a:t>
            </a:r>
            <a:r>
              <a:rPr lang="fr-FR" sz="2800" b="1" i="0" dirty="0">
                <a:solidFill>
                  <a:srgbClr val="FF0000"/>
                </a:solidFill>
                <a:effectLst/>
              </a:rPr>
              <a:t> </a:t>
            </a:r>
            <a:r>
              <a:rPr lang="ar" b="0" i="0" dirty="0">
                <a:effectLst/>
              </a:rPr>
              <a:t>، مما يتيح رؤية الكمية الفعلية المثالية لكل سلعة هي الأمثل لهذا المستهلك المحدد.</a:t>
            </a:r>
            <a:endParaRPr lang="fr-FR" dirty="0"/>
          </a:p>
        </p:txBody>
      </p:sp>
      <p:pic>
        <p:nvPicPr>
          <p:cNvPr id="19458" name="Picture 2" descr="Budget Constraint Definition - Quickonomics">
            <a:extLst>
              <a:ext uri="{FF2B5EF4-FFF2-40B4-BE49-F238E27FC236}">
                <a16:creationId xmlns:a16="http://schemas.microsoft.com/office/drawing/2014/main" id="{63FC2837-AF62-B0B6-9D56-B75B8D01F0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59213" y="2374491"/>
            <a:ext cx="6046838" cy="1809134"/>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6E3E9DC-56FB-F84E-B73B-F7CA8E973E2F}"/>
              </a:ext>
            </a:extLst>
          </p:cNvPr>
          <p:cNvSpPr txBox="1">
            <a:spLocks/>
          </p:cNvSpPr>
          <p:nvPr/>
        </p:nvSpPr>
        <p:spPr>
          <a:xfrm>
            <a:off x="1405951" y="255639"/>
            <a:ext cx="7324725" cy="11207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3600" b="1" dirty="0">
                <a:latin typeface="+mn-lt"/>
              </a:rPr>
              <a:t>I- قيود الميزانية</a:t>
            </a:r>
            <a:endParaRPr lang="fr-FR" sz="3600" dirty="0">
              <a:solidFill>
                <a:srgbClr val="FFC000"/>
              </a:solidFill>
            </a:endParaRPr>
          </a:p>
        </p:txBody>
      </p:sp>
    </p:spTree>
    <p:extLst>
      <p:ext uri="{BB962C8B-B14F-4D97-AF65-F5344CB8AC3E}">
        <p14:creationId xmlns:p14="http://schemas.microsoft.com/office/powerpoint/2010/main" val="1666697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3DFDD1B-C19E-F4D8-8D37-B2C5E0435FEE}"/>
              </a:ext>
            </a:extLst>
          </p:cNvPr>
          <p:cNvPicPr>
            <a:picLocks noChangeAspect="1"/>
          </p:cNvPicPr>
          <p:nvPr/>
        </p:nvPicPr>
        <p:blipFill>
          <a:blip r:embed="rId2"/>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487B3183-84DB-4624-A7DC-A987642B8811}"/>
              </a:ext>
            </a:extLst>
          </p:cNvPr>
          <p:cNvSpPr>
            <a:spLocks noGrp="1"/>
          </p:cNvSpPr>
          <p:nvPr>
            <p:ph type="title"/>
          </p:nvPr>
        </p:nvSpPr>
        <p:spPr>
          <a:xfrm>
            <a:off x="2433637" y="316429"/>
            <a:ext cx="7324725" cy="1120775"/>
          </a:xfrm>
        </p:spPr>
        <p:txBody>
          <a:bodyPr>
            <a:normAutofit/>
          </a:bodyPr>
          <a:lstStyle/>
          <a:p>
            <a:r>
              <a:rPr lang="ar" sz="3600" b="1" dirty="0">
                <a:solidFill>
                  <a:srgbClr val="FFC000"/>
                </a:solidFill>
                <a:latin typeface="+mn-lt"/>
              </a:rPr>
              <a:t>1- </a:t>
            </a:r>
            <a:r>
              <a:rPr lang="ar" sz="3600" b="1" i="0" dirty="0" err="1">
                <a:solidFill>
                  <a:srgbClr val="FFC000"/>
                </a:solidFill>
                <a:latin typeface="+mn-lt"/>
              </a:rPr>
              <a:t>قيود </a:t>
            </a:r>
            <a:r>
              <a:rPr lang="ar" sz="3600" b="1" i="0" dirty="0">
                <a:solidFill>
                  <a:srgbClr val="FFC000"/>
                </a:solidFill>
                <a:latin typeface="+mn-lt"/>
              </a:rPr>
              <a:t>الميزانية </a:t>
            </a:r>
            <a:r>
              <a:rPr lang="ar" sz="3600" b="1" dirty="0">
                <a:solidFill>
                  <a:srgbClr val="FFC000"/>
                </a:solidFill>
                <a:latin typeface="+mn-lt"/>
              </a:rPr>
              <a:t>-10-</a:t>
            </a:r>
            <a:endParaRPr lang="fr-FR" sz="3600" dirty="0">
              <a:solidFill>
                <a:srgbClr val="FFC000"/>
              </a:solidFill>
            </a:endParaRPr>
          </a:p>
        </p:txBody>
      </p:sp>
    </p:spTree>
    <p:extLst>
      <p:ext uri="{BB962C8B-B14F-4D97-AF65-F5344CB8AC3E}">
        <p14:creationId xmlns:p14="http://schemas.microsoft.com/office/powerpoint/2010/main" val="4157987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9F2E626-8901-F337-7FA0-4A067148E930}"/>
              </a:ext>
            </a:extLst>
          </p:cNvPr>
          <p:cNvSpPr txBox="1">
            <a:spLocks noGrp="1"/>
          </p:cNvSpPr>
          <p:nvPr>
            <p:ph idx="1"/>
          </p:nvPr>
        </p:nvSpPr>
        <p:spPr>
          <a:xfrm>
            <a:off x="91441" y="2749752"/>
            <a:ext cx="11804904" cy="2637645"/>
          </a:xfrm>
          <a:prstGeom prst="rect">
            <a:avLst/>
          </a:prstGeom>
          <a:noFill/>
        </p:spPr>
        <p:txBody>
          <a:bodyPr wrap="square">
            <a:spAutoFit/>
          </a:bodyPr>
          <a:lstStyle/>
          <a:p>
            <a:pPr marL="0" indent="0" algn="just" rtl="1">
              <a:buNone/>
            </a:pPr>
            <a:r>
              <a:rPr lang="ar" sz="2400" b="1" i="0" dirty="0">
                <a:solidFill>
                  <a:srgbClr val="FF0000"/>
                </a:solidFill>
                <a:effectLst/>
              </a:rPr>
              <a:t>منحنيات </a:t>
            </a:r>
            <a:r>
              <a:rPr lang="ar-DZ" sz="2400" b="1" i="0" dirty="0">
                <a:solidFill>
                  <a:srgbClr val="FF0000"/>
                </a:solidFill>
                <a:effectLst/>
                <a:latin typeface="arial" panose="020B0604020202020204" pitchFamily="34" charset="0"/>
              </a:rPr>
              <a:t>السواء</a:t>
            </a:r>
            <a:r>
              <a:rPr lang="fr-FR" sz="2400" b="1" i="0" dirty="0">
                <a:solidFill>
                  <a:srgbClr val="FF0000"/>
                </a:solidFill>
                <a:effectLst/>
              </a:rPr>
              <a:t> </a:t>
            </a:r>
            <a:r>
              <a:rPr lang="fr-FR" sz="2600" b="1" i="0" dirty="0">
                <a:solidFill>
                  <a:srgbClr val="FF0000"/>
                </a:solidFill>
                <a:effectLst/>
              </a:rPr>
              <a:t>Indifference </a:t>
            </a:r>
            <a:r>
              <a:rPr lang="fr-FR" sz="2600" b="1" i="0" dirty="0" err="1">
                <a:solidFill>
                  <a:srgbClr val="FF0000"/>
                </a:solidFill>
                <a:effectLst/>
              </a:rPr>
              <a:t>curves</a:t>
            </a:r>
            <a:r>
              <a:rPr lang="fr-FR" sz="2600" b="1" i="0" dirty="0">
                <a:solidFill>
                  <a:srgbClr val="FF0000"/>
                </a:solidFill>
                <a:effectLst/>
              </a:rPr>
              <a:t>   </a:t>
            </a:r>
            <a:r>
              <a:rPr lang="ar" sz="2600" b="1" i="0" dirty="0">
                <a:solidFill>
                  <a:srgbClr val="FF0000"/>
                </a:solidFill>
                <a:effectLst/>
              </a:rPr>
              <a:t> </a:t>
            </a:r>
            <a:r>
              <a:rPr lang="ar" sz="2600" b="0" i="0" dirty="0">
                <a:solidFill>
                  <a:srgbClr val="16192B"/>
                </a:solidFill>
                <a:effectLst/>
              </a:rPr>
              <a:t>: </a:t>
            </a:r>
            <a:r>
              <a:rPr lang="ar" sz="2600" b="0" i="0" dirty="0">
                <a:effectLst/>
              </a:rPr>
              <a:t>تم تصميم </a:t>
            </a:r>
            <a:r>
              <a:rPr lang="ar" sz="2400" b="1" i="0" dirty="0">
                <a:solidFill>
                  <a:srgbClr val="FF0000"/>
                </a:solidFill>
                <a:effectLst/>
              </a:rPr>
              <a:t>منحنيات </a:t>
            </a:r>
            <a:r>
              <a:rPr lang="ar-DZ" sz="2400" b="1" i="0" dirty="0">
                <a:solidFill>
                  <a:srgbClr val="FF0000"/>
                </a:solidFill>
                <a:effectLst/>
                <a:latin typeface="arial" panose="020B0604020202020204" pitchFamily="34" charset="0"/>
              </a:rPr>
              <a:t>السواء</a:t>
            </a:r>
            <a:r>
              <a:rPr lang="fr-FR" sz="2400" b="1" i="0" dirty="0">
                <a:solidFill>
                  <a:srgbClr val="FF0000"/>
                </a:solidFill>
                <a:effectLst/>
              </a:rPr>
              <a:t> </a:t>
            </a:r>
            <a:r>
              <a:rPr lang="ar" sz="2600" b="0" i="0" dirty="0">
                <a:effectLst/>
              </a:rPr>
              <a:t>لتمثيل تصور متساو للقيمة الإجمالية في سلة سلع معينة بالنسبة لمستهلك معين.</a:t>
            </a:r>
            <a:endParaRPr lang="fr-FR" sz="2600" b="0" i="0" dirty="0">
              <a:effectLst/>
            </a:endParaRPr>
          </a:p>
          <a:p>
            <a:pPr marL="0" indent="0" algn="just" rtl="1">
              <a:buNone/>
            </a:pPr>
            <a:endParaRPr lang="ar" sz="2600" b="0" i="0" dirty="0">
              <a:effectLst/>
            </a:endParaRPr>
          </a:p>
          <a:p>
            <a:pPr marL="0" indent="0" algn="just" rtl="1">
              <a:buNone/>
            </a:pPr>
            <a:endParaRPr lang="en-US" sz="2600" dirty="0">
              <a:solidFill>
                <a:srgbClr val="16192B"/>
              </a:solidFill>
            </a:endParaRPr>
          </a:p>
          <a:p>
            <a:pPr algn="just" rtl="1"/>
            <a:r>
              <a:rPr lang="ar" sz="2600" b="0" i="0" dirty="0">
                <a:solidFill>
                  <a:srgbClr val="16192B"/>
                </a:solidFill>
                <a:effectLst/>
              </a:rPr>
              <a:t> </a:t>
            </a:r>
            <a:r>
              <a:rPr lang="ar" sz="2600" b="0" i="0" dirty="0">
                <a:effectLst/>
              </a:rPr>
              <a:t>وهذا يعني أن المستهلك يعتبر كل نقطة على طول المنحنى ذات قيمة معادلة على الرغم من التغييرات في كمية كل سلعة ، حيث تعتبر هذه المقايضات ذات قيمة متساوية وبالتالي غير مبالية.</a:t>
            </a:r>
            <a:endParaRPr lang="fr-FR" sz="2600" dirty="0"/>
          </a:p>
        </p:txBody>
      </p:sp>
      <p:sp>
        <p:nvSpPr>
          <p:cNvPr id="2" name="Flèche : droite 1">
            <a:extLst>
              <a:ext uri="{FF2B5EF4-FFF2-40B4-BE49-F238E27FC236}">
                <a16:creationId xmlns:a16="http://schemas.microsoft.com/office/drawing/2014/main" id="{410C0C7F-9BDE-6C69-38C5-305AFA2F60BC}"/>
              </a:ext>
            </a:extLst>
          </p:cNvPr>
          <p:cNvSpPr/>
          <p:nvPr/>
        </p:nvSpPr>
        <p:spPr>
          <a:xfrm rot="5400000">
            <a:off x="3902412" y="1909810"/>
            <a:ext cx="978408" cy="484632"/>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Titre 1">
            <a:extLst>
              <a:ext uri="{FF2B5EF4-FFF2-40B4-BE49-F238E27FC236}">
                <a16:creationId xmlns:a16="http://schemas.microsoft.com/office/drawing/2014/main" id="{4655D6C1-1B8B-5206-3C75-664465BC33A7}"/>
              </a:ext>
            </a:extLst>
          </p:cNvPr>
          <p:cNvSpPr txBox="1">
            <a:spLocks/>
          </p:cNvSpPr>
          <p:nvPr/>
        </p:nvSpPr>
        <p:spPr>
          <a:xfrm>
            <a:off x="1405951" y="255639"/>
            <a:ext cx="7324725" cy="11207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 sz="3600" b="1" dirty="0">
                <a:latin typeface="+mn-lt"/>
              </a:rPr>
              <a:t>I- قيود الميزانية</a:t>
            </a:r>
            <a:endParaRPr lang="fr-FR" sz="3600" dirty="0">
              <a:solidFill>
                <a:srgbClr val="FFC000"/>
              </a:solidFill>
            </a:endParaRPr>
          </a:p>
        </p:txBody>
      </p:sp>
    </p:spTree>
    <p:extLst>
      <p:ext uri="{BB962C8B-B14F-4D97-AF65-F5344CB8AC3E}">
        <p14:creationId xmlns:p14="http://schemas.microsoft.com/office/powerpoint/2010/main" val="1836955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371;p52">
            <a:extLst>
              <a:ext uri="{FF2B5EF4-FFF2-40B4-BE49-F238E27FC236}">
                <a16:creationId xmlns:a16="http://schemas.microsoft.com/office/drawing/2014/main" id="{877CE693-234D-572D-D8D6-2F093CCC325E}"/>
              </a:ext>
            </a:extLst>
          </p:cNvPr>
          <p:cNvSpPr txBox="1">
            <a:spLocks/>
          </p:cNvSpPr>
          <p:nvPr/>
        </p:nvSpPr>
        <p:spPr>
          <a:xfrm>
            <a:off x="5614416" y="0"/>
            <a:ext cx="6577584" cy="3511296"/>
          </a:xfrm>
          <a:prstGeom prst="rect">
            <a:avLst/>
          </a:prstGeom>
          <a:solidFill>
            <a:srgbClr val="00FF00"/>
          </a:solid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ts val="2800"/>
              <a:buFont typeface="Arial" panose="020B0604020202020204" pitchFamily="34" charset="0"/>
              <a:buNone/>
            </a:pPr>
            <a:endParaRPr lang="fr-FR" sz="3200" b="1">
              <a:ea typeface="Calibri"/>
              <a:cs typeface="Calibri"/>
              <a:sym typeface="Calibri"/>
            </a:endParaRPr>
          </a:p>
          <a:p>
            <a:pPr lvl="1" indent="-76200" algn="ctr" rtl="1">
              <a:buClr>
                <a:schemeClr val="dk1"/>
              </a:buClr>
              <a:buSzPts val="2400"/>
              <a:buFont typeface="Arial" panose="020B0604020202020204" pitchFamily="34" charset="0"/>
              <a:buNone/>
            </a:pPr>
            <a:r>
              <a:rPr lang="fr-FR" sz="3200" b="1"/>
              <a:t> - II- </a:t>
            </a:r>
            <a:r>
              <a:rPr lang="ar-DZ" sz="3200" b="1"/>
              <a:t>الأنواع مختلفة من البضائع</a:t>
            </a:r>
          </a:p>
          <a:p>
            <a:pPr lvl="1" indent="-76200" algn="ctr" rtl="1">
              <a:buClr>
                <a:schemeClr val="dk1"/>
              </a:buClr>
              <a:buSzPts val="2400"/>
              <a:buFont typeface="Arial" panose="020B0604020202020204" pitchFamily="34" charset="0"/>
              <a:buNone/>
            </a:pPr>
            <a:endParaRPr lang="ar-DZ" sz="3200" b="1"/>
          </a:p>
          <a:p>
            <a:pPr lvl="1" indent="-76200" algn="ctr" rtl="1">
              <a:buClr>
                <a:schemeClr val="dk1"/>
              </a:buClr>
              <a:buSzPts val="2400"/>
              <a:buFont typeface="Arial" panose="020B0604020202020204" pitchFamily="34" charset="0"/>
              <a:buNone/>
            </a:pPr>
            <a:r>
              <a:rPr lang="ar-DZ" sz="3200" b="1"/>
              <a:t>1- الضروريات مقابل الكماليات</a:t>
            </a:r>
          </a:p>
          <a:p>
            <a:pPr lvl="1" indent="-76200" algn="ctr" rtl="1">
              <a:buClr>
                <a:schemeClr val="dk1"/>
              </a:buClr>
              <a:buSzPts val="2400"/>
              <a:buFont typeface="Arial" panose="020B0604020202020204" pitchFamily="34" charset="0"/>
              <a:buNone/>
            </a:pPr>
            <a:endParaRPr lang="ar-DZ" sz="3200" b="1"/>
          </a:p>
          <a:p>
            <a:pPr lvl="1" indent="-76200" algn="ctr" rtl="1">
              <a:buClr>
                <a:schemeClr val="dk1"/>
              </a:buClr>
              <a:buSzPts val="2400"/>
              <a:buFont typeface="Arial" panose="020B0604020202020204" pitchFamily="34" charset="0"/>
              <a:buNone/>
            </a:pPr>
            <a:r>
              <a:rPr lang="ar-DZ" sz="3200" b="1"/>
              <a:t>2  -بدائل مقابل المكملات</a:t>
            </a:r>
            <a:endParaRPr lang="ar-DZ" sz="3200" b="1" dirty="0"/>
          </a:p>
        </p:txBody>
      </p:sp>
      <p:sp>
        <p:nvSpPr>
          <p:cNvPr id="7" name="Google Shape;371;p52">
            <a:extLst>
              <a:ext uri="{FF2B5EF4-FFF2-40B4-BE49-F238E27FC236}">
                <a16:creationId xmlns:a16="http://schemas.microsoft.com/office/drawing/2014/main" id="{1615283E-0B62-6D43-3ED1-56FEA4857647}"/>
              </a:ext>
            </a:extLst>
          </p:cNvPr>
          <p:cNvSpPr txBox="1">
            <a:spLocks/>
          </p:cNvSpPr>
          <p:nvPr/>
        </p:nvSpPr>
        <p:spPr>
          <a:xfrm>
            <a:off x="0" y="3429000"/>
            <a:ext cx="6577584" cy="3346705"/>
          </a:xfrm>
          <a:prstGeom prst="rect">
            <a:avLst/>
          </a:prstGeom>
          <a:solidFill>
            <a:srgbClr val="00FF00"/>
          </a:solid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ts val="2800"/>
              <a:buFont typeface="Arial" panose="020B0604020202020204" pitchFamily="34" charset="0"/>
              <a:buNone/>
            </a:pPr>
            <a:endParaRPr lang="en-US" b="1" dirty="0">
              <a:latin typeface="Calibri"/>
              <a:ea typeface="Calibri"/>
              <a:cs typeface="Calibri"/>
              <a:sym typeface="Calibri"/>
            </a:endParaRPr>
          </a:p>
          <a:p>
            <a:pPr marL="0" indent="0" algn="ctr">
              <a:buClr>
                <a:schemeClr val="dk1"/>
              </a:buClr>
              <a:buSzPts val="2800"/>
              <a:buFont typeface="Arial" panose="020B0604020202020204" pitchFamily="34" charset="0"/>
              <a:buNone/>
            </a:pPr>
            <a:r>
              <a:rPr lang="en-US" b="1" dirty="0">
                <a:latin typeface="Calibri"/>
                <a:ea typeface="Calibri"/>
                <a:cs typeface="Calibri"/>
                <a:sym typeface="Calibri"/>
              </a:rPr>
              <a:t>II- Different types of Goods</a:t>
            </a:r>
          </a:p>
          <a:p>
            <a:pPr marL="0" indent="0" algn="ctr">
              <a:buClr>
                <a:schemeClr val="dk1"/>
              </a:buClr>
              <a:buSzPts val="2800"/>
              <a:buFont typeface="Arial" panose="020B0604020202020204" pitchFamily="34" charset="0"/>
              <a:buNone/>
            </a:pPr>
            <a:endParaRPr lang="en-US" b="1" dirty="0">
              <a:latin typeface="Calibri"/>
              <a:ea typeface="Calibri"/>
              <a:cs typeface="Calibri"/>
              <a:sym typeface="Calibri"/>
            </a:endParaRPr>
          </a:p>
          <a:p>
            <a:pPr marL="0" indent="0" algn="ctr">
              <a:buClr>
                <a:schemeClr val="dk1"/>
              </a:buClr>
              <a:buSzPts val="2800"/>
              <a:buFont typeface="Arial" panose="020B0604020202020204" pitchFamily="34" charset="0"/>
              <a:buNone/>
            </a:pPr>
            <a:r>
              <a:rPr lang="en-US" b="1" dirty="0">
                <a:latin typeface="Calibri"/>
                <a:ea typeface="Calibri"/>
                <a:cs typeface="Calibri"/>
                <a:sym typeface="Calibri"/>
              </a:rPr>
              <a:t>1- Necessities v/s Luxuries</a:t>
            </a:r>
          </a:p>
          <a:p>
            <a:pPr marL="0" indent="0" algn="ctr">
              <a:buClr>
                <a:schemeClr val="dk1"/>
              </a:buClr>
              <a:buSzPts val="2800"/>
              <a:buFont typeface="Arial" panose="020B0604020202020204" pitchFamily="34" charset="0"/>
              <a:buNone/>
            </a:pPr>
            <a:r>
              <a:rPr lang="en-US" b="1" dirty="0">
                <a:latin typeface="Calibri"/>
                <a:ea typeface="Calibri"/>
                <a:cs typeface="Calibri"/>
                <a:sym typeface="Calibri"/>
              </a:rPr>
              <a:t>2 Substitutes v/s Complements</a:t>
            </a:r>
            <a:endParaRPr lang="en-US" dirty="0"/>
          </a:p>
        </p:txBody>
      </p:sp>
      <p:pic>
        <p:nvPicPr>
          <p:cNvPr id="8" name="Picture 2" descr="A Single Sacrifice Is All It Takes To Retire Early | Amplify Your  Investments and Achieve Financial Freedom">
            <a:extLst>
              <a:ext uri="{FF2B5EF4-FFF2-40B4-BE49-F238E27FC236}">
                <a16:creationId xmlns:a16="http://schemas.microsoft.com/office/drawing/2014/main" id="{C32DFD8A-6C0A-F007-8154-D3CB4FFCB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836054">
            <a:off x="690167" y="640209"/>
            <a:ext cx="3412169" cy="22308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Difference between Substitute and Complementary goods - Tutor's Tips">
            <a:extLst>
              <a:ext uri="{FF2B5EF4-FFF2-40B4-BE49-F238E27FC236}">
                <a16:creationId xmlns:a16="http://schemas.microsoft.com/office/drawing/2014/main" id="{3A686573-0102-7AA3-B368-1542B5F40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405959">
            <a:off x="7202597" y="3893019"/>
            <a:ext cx="3763332" cy="223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20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7" name="Google Shape;377;p53"/>
          <p:cNvSpPr txBox="1">
            <a:spLocks noGrp="1"/>
          </p:cNvSpPr>
          <p:nvPr>
            <p:ph type="body" idx="1"/>
          </p:nvPr>
        </p:nvSpPr>
        <p:spPr>
          <a:xfrm>
            <a:off x="108203" y="1478153"/>
            <a:ext cx="4683254" cy="4351338"/>
          </a:xfrm>
          <a:prstGeom prst="rect">
            <a:avLst/>
          </a:prstGeom>
          <a:noFill/>
          <a:ln>
            <a:noFill/>
          </a:ln>
        </p:spPr>
        <p:txBody>
          <a:bodyPr spcFirstLastPara="1" wrap="square" lIns="91425" tIns="45700" rIns="91425" bIns="45700" anchor="t" anchorCtr="0">
            <a:normAutofit lnSpcReduction="10000"/>
          </a:bodyPr>
          <a:lstStyle/>
          <a:p>
            <a:pPr marL="91440" lvl="0" indent="-91440" algn="l" rtl="0">
              <a:lnSpc>
                <a:spcPct val="90000"/>
              </a:lnSpc>
              <a:spcBef>
                <a:spcPts val="0"/>
              </a:spcBef>
              <a:spcAft>
                <a:spcPts val="0"/>
              </a:spcAft>
              <a:buClr>
                <a:schemeClr val="dk1"/>
              </a:buClr>
              <a:buSzPts val="3200"/>
              <a:buChar char=" "/>
            </a:pPr>
            <a:r>
              <a:rPr lang="en-US" b="1" dirty="0"/>
              <a:t>II-1- Necessities v/s Luxuries</a:t>
            </a:r>
            <a:endParaRPr dirty="0"/>
          </a:p>
          <a:p>
            <a:pPr marL="91440" lvl="0" indent="111760" algn="l" rtl="0">
              <a:lnSpc>
                <a:spcPct val="90000"/>
              </a:lnSpc>
              <a:spcBef>
                <a:spcPts val="0"/>
              </a:spcBef>
              <a:spcAft>
                <a:spcPts val="0"/>
              </a:spcAft>
              <a:buClr>
                <a:schemeClr val="dk1"/>
              </a:buClr>
              <a:buSzPts val="3200"/>
              <a:buNone/>
            </a:pPr>
            <a:endParaRPr b="1" dirty="0"/>
          </a:p>
          <a:p>
            <a:pPr marL="91440" lvl="0" indent="-91440" algn="l" rtl="0">
              <a:lnSpc>
                <a:spcPct val="90000"/>
              </a:lnSpc>
              <a:spcBef>
                <a:spcPts val="0"/>
              </a:spcBef>
              <a:spcAft>
                <a:spcPts val="0"/>
              </a:spcAft>
              <a:buClr>
                <a:schemeClr val="dk1"/>
              </a:buClr>
              <a:buSzPts val="3200"/>
              <a:buChar char=" "/>
            </a:pPr>
            <a:r>
              <a:rPr lang="en-US" sz="2600" dirty="0"/>
              <a:t>Differences in price elasticity are explained by several factors:</a:t>
            </a:r>
          </a:p>
          <a:p>
            <a:pPr marL="91440" lvl="0" indent="-91440" algn="l" rtl="0">
              <a:lnSpc>
                <a:spcPct val="90000"/>
              </a:lnSpc>
              <a:spcBef>
                <a:spcPts val="0"/>
              </a:spcBef>
              <a:spcAft>
                <a:spcPts val="0"/>
              </a:spcAft>
              <a:buClr>
                <a:schemeClr val="dk1"/>
              </a:buClr>
              <a:buSzPts val="3200"/>
              <a:buChar char=" "/>
            </a:pPr>
            <a:endParaRPr sz="2600" dirty="0"/>
          </a:p>
          <a:p>
            <a:pPr marL="384048" lvl="1" indent="-203200" algn="l" rtl="0">
              <a:lnSpc>
                <a:spcPct val="90000"/>
              </a:lnSpc>
              <a:spcBef>
                <a:spcPts val="400"/>
              </a:spcBef>
              <a:spcAft>
                <a:spcPts val="0"/>
              </a:spcAft>
              <a:buClr>
                <a:schemeClr val="dk1"/>
              </a:buClr>
              <a:buSzPts val="3200"/>
              <a:buChar char="◦"/>
            </a:pPr>
            <a:r>
              <a:rPr lang="en-US" sz="2600" dirty="0"/>
              <a:t>Whether the Good is a </a:t>
            </a:r>
            <a:r>
              <a:rPr lang="en-US" sz="2600" b="1" dirty="0">
                <a:solidFill>
                  <a:srgbClr val="FF0000"/>
                </a:solidFill>
              </a:rPr>
              <a:t>Necessity</a:t>
            </a:r>
            <a:r>
              <a:rPr lang="en-US" sz="2600" dirty="0"/>
              <a:t> or </a:t>
            </a:r>
            <a:r>
              <a:rPr lang="en-US" sz="2600" b="1" dirty="0">
                <a:solidFill>
                  <a:srgbClr val="00B050"/>
                </a:solidFill>
              </a:rPr>
              <a:t>Luxury</a:t>
            </a:r>
          </a:p>
          <a:p>
            <a:pPr marL="384048" lvl="1" indent="-203200" algn="l" rtl="0">
              <a:lnSpc>
                <a:spcPct val="90000"/>
              </a:lnSpc>
              <a:spcBef>
                <a:spcPts val="400"/>
              </a:spcBef>
              <a:spcAft>
                <a:spcPts val="0"/>
              </a:spcAft>
              <a:buClr>
                <a:schemeClr val="dk1"/>
              </a:buClr>
              <a:buSzPts val="3200"/>
              <a:buChar char="◦"/>
            </a:pPr>
            <a:endParaRPr sz="2600" b="1" dirty="0">
              <a:solidFill>
                <a:srgbClr val="00B050"/>
              </a:solidFill>
            </a:endParaRPr>
          </a:p>
          <a:p>
            <a:pPr marL="384048" lvl="1" indent="-203200" algn="l" rtl="0">
              <a:lnSpc>
                <a:spcPct val="90000"/>
              </a:lnSpc>
              <a:spcBef>
                <a:spcPts val="600"/>
              </a:spcBef>
              <a:spcAft>
                <a:spcPts val="0"/>
              </a:spcAft>
              <a:buClr>
                <a:schemeClr val="dk1"/>
              </a:buClr>
              <a:buSzPts val="3200"/>
              <a:buChar char="◦"/>
            </a:pPr>
            <a:r>
              <a:rPr lang="en-US" sz="2600" dirty="0"/>
              <a:t>The Availability of </a:t>
            </a:r>
            <a:r>
              <a:rPr lang="en-US" sz="2600" b="1" dirty="0">
                <a:solidFill>
                  <a:srgbClr val="0070C0"/>
                </a:solidFill>
              </a:rPr>
              <a:t>Substitutes</a:t>
            </a:r>
          </a:p>
          <a:p>
            <a:pPr marL="180848" lvl="1" indent="0" algn="l" rtl="0">
              <a:lnSpc>
                <a:spcPct val="90000"/>
              </a:lnSpc>
              <a:spcBef>
                <a:spcPts val="600"/>
              </a:spcBef>
              <a:spcAft>
                <a:spcPts val="0"/>
              </a:spcAft>
              <a:buClr>
                <a:schemeClr val="dk1"/>
              </a:buClr>
              <a:buSzPts val="3200"/>
              <a:buNone/>
            </a:pPr>
            <a:endParaRPr sz="2600" b="1" dirty="0">
              <a:solidFill>
                <a:srgbClr val="0070C0"/>
              </a:solidFill>
            </a:endParaRPr>
          </a:p>
          <a:p>
            <a:pPr marL="384048" lvl="1" indent="-203200" algn="l" rtl="0">
              <a:lnSpc>
                <a:spcPct val="90000"/>
              </a:lnSpc>
              <a:spcBef>
                <a:spcPts val="600"/>
              </a:spcBef>
              <a:spcAft>
                <a:spcPts val="0"/>
              </a:spcAft>
              <a:buClr>
                <a:schemeClr val="dk1"/>
              </a:buClr>
              <a:buSzPts val="3200"/>
              <a:buChar char="◦"/>
            </a:pPr>
            <a:r>
              <a:rPr lang="en-US" sz="2600" dirty="0"/>
              <a:t>The Price Relative to Income</a:t>
            </a:r>
          </a:p>
          <a:p>
            <a:pPr marL="384048" lvl="1" indent="-203200" algn="l" rtl="0">
              <a:lnSpc>
                <a:spcPct val="90000"/>
              </a:lnSpc>
              <a:spcBef>
                <a:spcPts val="600"/>
              </a:spcBef>
              <a:spcAft>
                <a:spcPts val="0"/>
              </a:spcAft>
              <a:buClr>
                <a:schemeClr val="dk1"/>
              </a:buClr>
              <a:buSzPts val="3200"/>
              <a:buChar char="◦"/>
            </a:pP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1026" name="Picture 2" descr="A Single Sacrifice Is All It Takes To Retire Early | Amplify Your  Investments and Achieve Financial Freedom">
            <a:extLst>
              <a:ext uri="{FF2B5EF4-FFF2-40B4-BE49-F238E27FC236}">
                <a16:creationId xmlns:a16="http://schemas.microsoft.com/office/drawing/2014/main" id="{6846030C-94D3-69ED-D4A7-948711A69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836054">
            <a:off x="4832400" y="3704928"/>
            <a:ext cx="3412169" cy="2230876"/>
          </a:xfrm>
          <a:prstGeom prst="rect">
            <a:avLst/>
          </a:prstGeom>
          <a:noFill/>
          <a:extLst>
            <a:ext uri="{909E8E84-426E-40DD-AFC4-6F175D3DCCD1}">
              <a14:hiddenFill xmlns:a14="http://schemas.microsoft.com/office/drawing/2010/main">
                <a:solidFill>
                  <a:srgbClr val="FFFFFF"/>
                </a:solidFill>
              </a14:hiddenFill>
            </a:ext>
          </a:extLst>
        </p:spPr>
      </p:pic>
      <p:sp>
        <p:nvSpPr>
          <p:cNvPr id="2" name="Google Shape;377;p53">
            <a:extLst>
              <a:ext uri="{FF2B5EF4-FFF2-40B4-BE49-F238E27FC236}">
                <a16:creationId xmlns:a16="http://schemas.microsoft.com/office/drawing/2014/main" id="{12EEB10A-23E5-EAB9-1316-B154AF3BC207}"/>
              </a:ext>
            </a:extLst>
          </p:cNvPr>
          <p:cNvSpPr txBox="1">
            <a:spLocks/>
          </p:cNvSpPr>
          <p:nvPr/>
        </p:nvSpPr>
        <p:spPr>
          <a:xfrm>
            <a:off x="5923060" y="1335627"/>
            <a:ext cx="6160737" cy="4351338"/>
          </a:xfrm>
          <a:prstGeom prst="rect">
            <a:avLst/>
          </a:prstGeom>
          <a:no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 indent="-91440" algn="r" rtl="1">
              <a:spcBef>
                <a:spcPts val="0"/>
              </a:spcBef>
              <a:buClr>
                <a:schemeClr val="dk1"/>
              </a:buClr>
              <a:buSzPts val="3200"/>
              <a:buFont typeface="Arial" panose="020B0604020202020204" pitchFamily="34" charset="0"/>
              <a:buChar char=" "/>
            </a:pPr>
            <a:r>
              <a:rPr lang="fr-FR" b="1" dirty="0"/>
              <a:t>II-1- </a:t>
            </a:r>
            <a:r>
              <a:rPr lang="ar-DZ" b="1" dirty="0"/>
              <a:t>الضروريات مقابل الكماليات</a:t>
            </a:r>
            <a:endParaRPr lang="ar-DZ" dirty="0"/>
          </a:p>
          <a:p>
            <a:pPr marL="91440" indent="111760" algn="r" rtl="1">
              <a:spcBef>
                <a:spcPts val="0"/>
              </a:spcBef>
              <a:buClr>
                <a:schemeClr val="dk1"/>
              </a:buClr>
              <a:buSzPts val="3200"/>
              <a:buFont typeface="Arial" panose="020B0604020202020204" pitchFamily="34" charset="0"/>
              <a:buNone/>
            </a:pPr>
            <a:endParaRPr lang="ar-DZ" b="1" dirty="0"/>
          </a:p>
          <a:p>
            <a:pPr marL="91440" indent="-91440" algn="r" rtl="1">
              <a:spcBef>
                <a:spcPts val="0"/>
              </a:spcBef>
              <a:buClr>
                <a:schemeClr val="dk1"/>
              </a:buClr>
              <a:buSzPts val="3200"/>
              <a:buFont typeface="Arial" panose="020B0604020202020204" pitchFamily="34" charset="0"/>
              <a:buChar char=" "/>
            </a:pPr>
            <a:r>
              <a:rPr lang="ar-DZ" sz="2600" dirty="0"/>
              <a:t>تفسر الاختلافات في مرونة السعر بعدة عوامل:</a:t>
            </a:r>
          </a:p>
          <a:p>
            <a:pPr marL="91440" indent="-91440" algn="r" rtl="1">
              <a:spcBef>
                <a:spcPts val="0"/>
              </a:spcBef>
              <a:buClr>
                <a:schemeClr val="dk1"/>
              </a:buClr>
              <a:buSzPts val="3200"/>
              <a:buFont typeface="Arial" panose="020B0604020202020204" pitchFamily="34" charset="0"/>
              <a:buChar char=" "/>
            </a:pPr>
            <a:endParaRPr lang="ar-DZ" sz="2600" dirty="0"/>
          </a:p>
          <a:p>
            <a:pPr marL="384048" lvl="1" indent="-203200" algn="r" rtl="1">
              <a:spcBef>
                <a:spcPts val="400"/>
              </a:spcBef>
              <a:buClr>
                <a:schemeClr val="dk1"/>
              </a:buClr>
              <a:buSzPts val="3200"/>
              <a:buFont typeface="Arial" panose="020B0604020202020204" pitchFamily="34" charset="0"/>
              <a:buChar char="◦"/>
            </a:pPr>
            <a:r>
              <a:rPr lang="ar-DZ" sz="2600" dirty="0"/>
              <a:t>سواء كانت السلعة تمثل</a:t>
            </a:r>
            <a:r>
              <a:rPr lang="fr-FR" sz="2600" dirty="0"/>
              <a:t> </a:t>
            </a:r>
            <a:r>
              <a:rPr lang="ar-DZ" sz="2600" b="1" dirty="0">
                <a:solidFill>
                  <a:srgbClr val="FF0000"/>
                </a:solidFill>
              </a:rPr>
              <a:t>ضرورة </a:t>
            </a:r>
            <a:r>
              <a:rPr lang="ar-DZ" sz="2600" dirty="0"/>
              <a:t>أم </a:t>
            </a:r>
            <a:r>
              <a:rPr lang="ar-DZ" sz="2600" b="1" dirty="0">
                <a:solidFill>
                  <a:srgbClr val="00B050"/>
                </a:solidFill>
              </a:rPr>
              <a:t>رفاهية</a:t>
            </a:r>
          </a:p>
          <a:p>
            <a:pPr marL="384048" lvl="1" indent="-203200" algn="r" rtl="1">
              <a:spcBef>
                <a:spcPts val="400"/>
              </a:spcBef>
              <a:buClr>
                <a:schemeClr val="dk1"/>
              </a:buClr>
              <a:buSzPts val="3200"/>
              <a:buFont typeface="Arial" panose="020B0604020202020204" pitchFamily="34" charset="0"/>
              <a:buChar char="◦"/>
            </a:pPr>
            <a:endParaRPr lang="ar-DZ" sz="2600" b="1" dirty="0">
              <a:solidFill>
                <a:srgbClr val="00B050"/>
              </a:solidFill>
            </a:endParaRPr>
          </a:p>
          <a:p>
            <a:pPr marL="384048" lvl="1" indent="-203200" algn="r" rtl="1">
              <a:spcBef>
                <a:spcPts val="600"/>
              </a:spcBef>
              <a:buClr>
                <a:schemeClr val="dk1"/>
              </a:buClr>
              <a:buSzPts val="3200"/>
              <a:buFont typeface="Arial" panose="020B0604020202020204" pitchFamily="34" charset="0"/>
              <a:buChar char="◦"/>
            </a:pPr>
            <a:r>
              <a:rPr lang="ar-DZ" sz="2600" dirty="0"/>
              <a:t>توافر </a:t>
            </a:r>
            <a:r>
              <a:rPr lang="ar-DZ" sz="2600" b="1" dirty="0">
                <a:solidFill>
                  <a:srgbClr val="0070C0"/>
                </a:solidFill>
              </a:rPr>
              <a:t>البدائل</a:t>
            </a:r>
          </a:p>
          <a:p>
            <a:pPr marL="180848" lvl="1" indent="0" algn="r" rtl="1">
              <a:spcBef>
                <a:spcPts val="600"/>
              </a:spcBef>
              <a:buClr>
                <a:schemeClr val="dk1"/>
              </a:buClr>
              <a:buSzPts val="3200"/>
              <a:buFont typeface="Arial" panose="020B0604020202020204" pitchFamily="34" charset="0"/>
              <a:buNone/>
            </a:pPr>
            <a:endParaRPr lang="ar-DZ" sz="2600" b="1" dirty="0">
              <a:solidFill>
                <a:srgbClr val="0070C0"/>
              </a:solidFill>
            </a:endParaRPr>
          </a:p>
          <a:p>
            <a:pPr marL="384048" lvl="1" indent="-203200" algn="r" rtl="1">
              <a:spcBef>
                <a:spcPts val="600"/>
              </a:spcBef>
              <a:buClr>
                <a:schemeClr val="dk1"/>
              </a:buClr>
              <a:buSzPts val="3200"/>
              <a:buFont typeface="Arial" panose="020B0604020202020204" pitchFamily="34" charset="0"/>
              <a:buChar char="◦"/>
            </a:pPr>
            <a:r>
              <a:rPr lang="ar-DZ" sz="2600" dirty="0"/>
              <a:t>السعر النسبي للدخل</a:t>
            </a:r>
          </a:p>
          <a:p>
            <a:pPr marL="384048" lvl="1" indent="-203200">
              <a:spcBef>
                <a:spcPts val="600"/>
              </a:spcBef>
              <a:buClr>
                <a:schemeClr val="dk1"/>
              </a:buClr>
              <a:buSzPts val="3200"/>
              <a:buFont typeface="Arial" panose="020B0604020202020204" pitchFamily="34" charset="0"/>
              <a:buChar char="◦"/>
            </a:pPr>
            <a:endParaRPr lang="ar-DZ" sz="2600" dirty="0"/>
          </a:p>
          <a:p>
            <a:pPr indent="-50800">
              <a:buClr>
                <a:schemeClr val="dk1"/>
              </a:buClr>
              <a:buSzPts val="2800"/>
              <a:buFont typeface="Arial" panose="020B0604020202020204" pitchFamily="34" charset="0"/>
              <a:buNone/>
            </a:pPr>
            <a:endParaRPr lang="ar-DZ" dirty="0"/>
          </a:p>
        </p:txBody>
      </p:sp>
      <p:sp>
        <p:nvSpPr>
          <p:cNvPr id="5" name="Google Shape;376;p53">
            <a:extLst>
              <a:ext uri="{FF2B5EF4-FFF2-40B4-BE49-F238E27FC236}">
                <a16:creationId xmlns:a16="http://schemas.microsoft.com/office/drawing/2014/main" id="{FF745E41-7BD7-3990-4F3B-02589D91DE9E}"/>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a:extLst>
              <a:ext uri="{FF2B5EF4-FFF2-40B4-BE49-F238E27FC236}">
                <a16:creationId xmlns:a16="http://schemas.microsoft.com/office/drawing/2014/main" id="{A670A465-8553-7715-6C36-EB197AD9DCAB}"/>
              </a:ext>
            </a:extLst>
          </p:cNvPr>
          <p:cNvSpPr txBox="1">
            <a:spLocks/>
          </p:cNvSpPr>
          <p:nvPr/>
        </p:nvSpPr>
        <p:spPr>
          <a:xfrm>
            <a:off x="502920" y="1678154"/>
            <a:ext cx="11689080" cy="48872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 b="1" dirty="0"/>
              <a:t>II-1-1- الضرورات</a:t>
            </a:r>
            <a:r>
              <a:rPr lang="en-US" b="1" dirty="0"/>
              <a:t> Necessities         </a:t>
            </a:r>
            <a:endParaRPr lang="ar" b="1" dirty="0"/>
          </a:p>
          <a:p>
            <a:pPr marL="0" indent="0" algn="r" rtl="1">
              <a:buFont typeface="Arial" panose="020B0604020202020204" pitchFamily="34" charset="0"/>
              <a:buNone/>
            </a:pPr>
            <a:endParaRPr lang="en-US" b="1" dirty="0"/>
          </a:p>
          <a:p>
            <a:pPr algn="r" rtl="1"/>
            <a:r>
              <a:rPr lang="ar" b="1" dirty="0">
                <a:solidFill>
                  <a:srgbClr val="FF0000"/>
                </a:solidFill>
                <a:highlight>
                  <a:srgbClr val="FFFF00"/>
                </a:highlight>
              </a:rPr>
              <a:t>الضرورة </a:t>
            </a:r>
            <a:r>
              <a:rPr lang="ar" dirty="0">
                <a:solidFill>
                  <a:srgbClr val="202124"/>
                </a:solidFill>
              </a:rPr>
              <a:t>هي شيء يجب </a:t>
            </a:r>
            <a:r>
              <a:rPr lang="ar" b="1" dirty="0">
                <a:solidFill>
                  <a:srgbClr val="202124"/>
                </a:solidFill>
                <a:highlight>
                  <a:srgbClr val="FFFF00"/>
                </a:highlight>
              </a:rPr>
              <a:t>أن يكون لديك على الإطلاق ، بغض النظر عن السعر.</a:t>
            </a:r>
          </a:p>
          <a:p>
            <a:pPr marL="0" indent="0" algn="r" rtl="1">
              <a:buFont typeface="Arial" panose="020B0604020202020204" pitchFamily="34" charset="0"/>
              <a:buNone/>
            </a:pPr>
            <a:endParaRPr lang="en-US" dirty="0"/>
          </a:p>
          <a:p>
            <a:pPr algn="r" rtl="1">
              <a:buClr>
                <a:schemeClr val="dk1"/>
              </a:buClr>
              <a:buSzPts val="1200"/>
            </a:pPr>
            <a:r>
              <a:rPr lang="ar" dirty="0"/>
              <a:t>بعض السلع مهمة جدًا في حياتنا اليومية</a:t>
            </a:r>
          </a:p>
          <a:p>
            <a:pPr marL="0" indent="0" algn="r" rtl="1">
              <a:buClr>
                <a:schemeClr val="dk1"/>
              </a:buClr>
              <a:buSzPts val="1200"/>
              <a:buFont typeface="Arial" panose="020B0604020202020204" pitchFamily="34" charset="0"/>
              <a:buNone/>
            </a:pPr>
            <a:r>
              <a:rPr lang="ar" dirty="0"/>
              <a:t>يعتبرونها من الضروريات.</a:t>
            </a:r>
          </a:p>
          <a:p>
            <a:pPr algn="r" rtl="1">
              <a:buClr>
                <a:schemeClr val="dk1"/>
              </a:buClr>
              <a:buSzPts val="1200"/>
            </a:pPr>
            <a:endParaRPr lang="en-US" dirty="0"/>
          </a:p>
          <a:p>
            <a:pPr marL="0" indent="0" algn="ctr" rtl="1">
              <a:buClr>
                <a:schemeClr val="dk1"/>
              </a:buClr>
              <a:buSzPts val="1200"/>
              <a:buNone/>
            </a:pPr>
            <a:r>
              <a:rPr lang="ar" dirty="0"/>
              <a:t>  </a:t>
            </a:r>
            <a:r>
              <a:rPr lang="ar" b="1" dirty="0">
                <a:highlight>
                  <a:srgbClr val="FFFF00"/>
                </a:highlight>
              </a:rPr>
              <a:t>الطلب على الضروريات </a:t>
            </a:r>
            <a:r>
              <a:rPr lang="ar" dirty="0"/>
              <a:t>غير </a:t>
            </a:r>
            <a:r>
              <a:rPr lang="ar" b="1" dirty="0">
                <a:solidFill>
                  <a:srgbClr val="FF0000"/>
                </a:solidFill>
                <a:highlight>
                  <a:srgbClr val="FFFF00"/>
                </a:highlight>
              </a:rPr>
              <a:t>مرن نسبيًا </a:t>
            </a:r>
            <a:r>
              <a:rPr lang="ar" dirty="0"/>
              <a:t>.</a:t>
            </a:r>
          </a:p>
          <a:p>
            <a:pPr marL="0" indent="0" algn="ctr" rtl="1">
              <a:buClr>
                <a:schemeClr val="dk1"/>
              </a:buClr>
              <a:buSzPts val="1200"/>
              <a:buNone/>
            </a:pPr>
            <a:r>
              <a:rPr lang="en-US" b="1" dirty="0">
                <a:highlight>
                  <a:srgbClr val="FFFF00"/>
                </a:highlight>
              </a:rPr>
              <a:t>Demand for necessities </a:t>
            </a:r>
            <a:r>
              <a:rPr lang="en-US" dirty="0"/>
              <a:t>is </a:t>
            </a:r>
            <a:r>
              <a:rPr lang="en-US" b="1" dirty="0">
                <a:solidFill>
                  <a:srgbClr val="FF0000"/>
                </a:solidFill>
                <a:highlight>
                  <a:srgbClr val="FFFF00"/>
                </a:highlight>
              </a:rPr>
              <a:t>relatively inelastic</a:t>
            </a:r>
          </a:p>
          <a:p>
            <a:pPr algn="r" rtl="1">
              <a:buClr>
                <a:schemeClr val="dk1"/>
              </a:buClr>
              <a:buSzPts val="1200"/>
            </a:pPr>
            <a:endParaRPr lang="en-US" dirty="0"/>
          </a:p>
          <a:p>
            <a:pPr algn="r" rtl="1">
              <a:buClr>
                <a:schemeClr val="dk1"/>
              </a:buClr>
              <a:buSzPts val="1200"/>
            </a:pPr>
            <a:r>
              <a:rPr lang="ar" dirty="0"/>
              <a:t>يعتبر معجون الأسنان والبنزين أمثلة على الضروريات.</a:t>
            </a:r>
          </a:p>
          <a:p>
            <a:endParaRPr lang="fr-FR" sz="2600" dirty="0"/>
          </a:p>
        </p:txBody>
      </p:sp>
      <p:sp>
        <p:nvSpPr>
          <p:cNvPr id="6" name="Google Shape;376;p53">
            <a:extLst>
              <a:ext uri="{FF2B5EF4-FFF2-40B4-BE49-F238E27FC236}">
                <a16:creationId xmlns:a16="http://schemas.microsoft.com/office/drawing/2014/main" id="{354C847B-11FD-4DD1-49AA-A34001C4B9F2}"/>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extLst>
      <p:ext uri="{BB962C8B-B14F-4D97-AF65-F5344CB8AC3E}">
        <p14:creationId xmlns:p14="http://schemas.microsoft.com/office/powerpoint/2010/main" val="2076348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a:extLst>
              <a:ext uri="{FF2B5EF4-FFF2-40B4-BE49-F238E27FC236}">
                <a16:creationId xmlns:a16="http://schemas.microsoft.com/office/drawing/2014/main" id="{9C7D86A7-5EB2-B629-9BCD-C3B8F2C2ECAD}"/>
              </a:ext>
            </a:extLst>
          </p:cNvPr>
          <p:cNvSpPr txBox="1">
            <a:spLocks/>
          </p:cNvSpPr>
          <p:nvPr/>
        </p:nvSpPr>
        <p:spPr>
          <a:xfrm>
            <a:off x="82296" y="1786714"/>
            <a:ext cx="11603736" cy="5071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 b="1" dirty="0"/>
              <a:t>II-1-2- الكماليات</a:t>
            </a:r>
          </a:p>
          <a:p>
            <a:pPr marL="0" indent="0" algn="r" rtl="1">
              <a:buFont typeface="Arial" panose="020B0604020202020204" pitchFamily="34" charset="0"/>
              <a:buNone/>
            </a:pPr>
            <a:endParaRPr lang="en-US" b="1" dirty="0"/>
          </a:p>
          <a:p>
            <a:pPr algn="just" rtl="1">
              <a:lnSpc>
                <a:spcPct val="100000"/>
              </a:lnSpc>
              <a:spcBef>
                <a:spcPts val="0"/>
              </a:spcBef>
              <a:buClr>
                <a:schemeClr val="dk1"/>
              </a:buClr>
              <a:buSzPts val="1200"/>
            </a:pPr>
            <a:r>
              <a:rPr lang="ar-DZ" sz="2600" b="1" dirty="0">
                <a:solidFill>
                  <a:srgbClr val="FF0000"/>
                </a:solidFill>
              </a:rPr>
              <a:t>السلعة</a:t>
            </a:r>
            <a:r>
              <a:rPr lang="ar" sz="2600" b="1" dirty="0">
                <a:solidFill>
                  <a:srgbClr val="FF0000"/>
                </a:solidFill>
              </a:rPr>
              <a:t> الفاخرة </a:t>
            </a:r>
            <a:r>
              <a:rPr lang="fr-FR" sz="2600" b="1" dirty="0">
                <a:solidFill>
                  <a:srgbClr val="FF0000"/>
                </a:solidFill>
              </a:rPr>
              <a:t> </a:t>
            </a:r>
            <a:r>
              <a:rPr lang="en-US" sz="2600" b="1" dirty="0">
                <a:solidFill>
                  <a:srgbClr val="FF0000"/>
                </a:solidFill>
              </a:rPr>
              <a:t>luxury good </a:t>
            </a:r>
            <a:r>
              <a:rPr lang="ar" sz="2600" b="1" dirty="0"/>
              <a:t>هي</a:t>
            </a:r>
            <a:r>
              <a:rPr lang="ar" sz="2600" b="1" dirty="0">
                <a:solidFill>
                  <a:srgbClr val="FF0000"/>
                </a:solidFill>
              </a:rPr>
              <a:t> </a:t>
            </a:r>
            <a:r>
              <a:rPr lang="ar" sz="2600" dirty="0"/>
              <a:t>شيء نرغب في الحصول عليه ولكن من غير المحتمل أن نشتريه ما لم </a:t>
            </a:r>
            <a:r>
              <a:rPr lang="ar-DZ" sz="2600" dirty="0"/>
              <a:t>يزدد</a:t>
            </a:r>
            <a:r>
              <a:rPr lang="ar" sz="2600" dirty="0"/>
              <a:t> دخلنا أو ينخفض السعر بشكل حاد:</a:t>
            </a:r>
          </a:p>
          <a:p>
            <a:pPr algn="just" rtl="1">
              <a:lnSpc>
                <a:spcPct val="100000"/>
              </a:lnSpc>
              <a:spcBef>
                <a:spcPts val="0"/>
              </a:spcBef>
              <a:buClr>
                <a:schemeClr val="dk1"/>
              </a:buClr>
              <a:buSzPts val="1200"/>
            </a:pPr>
            <a:r>
              <a:rPr lang="ar-DZ" sz="2600" dirty="0"/>
              <a:t>هو</a:t>
            </a:r>
            <a:r>
              <a:rPr lang="ar" sz="2600" dirty="0"/>
              <a:t> </a:t>
            </a:r>
            <a:r>
              <a:rPr lang="ar" sz="2600" dirty="0">
                <a:solidFill>
                  <a:srgbClr val="202124"/>
                </a:solidFill>
              </a:rPr>
              <a:t>شيء سيكون من الجيد امتلاكه ، لكنه كذلك</a:t>
            </a:r>
            <a:r>
              <a:rPr lang="fr-FR" sz="2600" dirty="0">
                <a:solidFill>
                  <a:srgbClr val="202124"/>
                </a:solidFill>
              </a:rPr>
              <a:t> </a:t>
            </a:r>
            <a:r>
              <a:rPr lang="ar" sz="2600" dirty="0">
                <a:solidFill>
                  <a:srgbClr val="202124"/>
                </a:solidFill>
                <a:highlight>
                  <a:srgbClr val="00FF00"/>
                </a:highlight>
              </a:rPr>
              <a:t>ليس ضروريًا تمامًا.</a:t>
            </a:r>
            <a:endParaRPr lang="en-US" sz="2600" dirty="0">
              <a:highlight>
                <a:srgbClr val="00FF00"/>
              </a:highlight>
            </a:endParaRPr>
          </a:p>
          <a:p>
            <a:pPr marL="0" indent="0" algn="just" rtl="1">
              <a:lnSpc>
                <a:spcPct val="100000"/>
              </a:lnSpc>
              <a:spcBef>
                <a:spcPts val="0"/>
              </a:spcBef>
              <a:buClr>
                <a:schemeClr val="dk1"/>
              </a:buClr>
              <a:buSzPts val="1200"/>
              <a:buFont typeface="Arial" panose="020B0604020202020204" pitchFamily="34" charset="0"/>
              <a:buNone/>
            </a:pPr>
            <a:endParaRPr lang="en-US" sz="2600" dirty="0"/>
          </a:p>
          <a:p>
            <a:pPr marL="0" indent="0" algn="ctr" rtl="1">
              <a:lnSpc>
                <a:spcPct val="100000"/>
              </a:lnSpc>
              <a:spcBef>
                <a:spcPts val="0"/>
              </a:spcBef>
              <a:buClr>
                <a:schemeClr val="dk1"/>
              </a:buClr>
              <a:buSzPts val="1200"/>
              <a:buNone/>
            </a:pPr>
            <a:r>
              <a:rPr lang="ar" sz="2600" dirty="0"/>
              <a:t> </a:t>
            </a:r>
            <a:r>
              <a:rPr lang="ar" sz="2600" b="1" dirty="0">
                <a:highlight>
                  <a:srgbClr val="00FF00"/>
                </a:highlight>
              </a:rPr>
              <a:t>الطلب على السلع </a:t>
            </a:r>
            <a:r>
              <a:rPr lang="ar" sz="2600" b="1" i="1" dirty="0">
                <a:solidFill>
                  <a:srgbClr val="FF0000"/>
                </a:solidFill>
                <a:highlight>
                  <a:srgbClr val="00FF00"/>
                </a:highlight>
              </a:rPr>
              <a:t>الفاخرة </a:t>
            </a:r>
            <a:r>
              <a:rPr lang="ar" sz="2600" dirty="0"/>
              <a:t>مرن </a:t>
            </a:r>
            <a:r>
              <a:rPr lang="ar" sz="2600" b="1" dirty="0">
                <a:solidFill>
                  <a:srgbClr val="FF0000"/>
                </a:solidFill>
                <a:highlight>
                  <a:srgbClr val="00FF00"/>
                </a:highlight>
              </a:rPr>
              <a:t>نسبيًا </a:t>
            </a:r>
            <a:r>
              <a:rPr lang="ar" sz="2600" dirty="0"/>
              <a:t>.</a:t>
            </a:r>
            <a:endParaRPr lang="fr-FR" sz="2600" dirty="0"/>
          </a:p>
          <a:p>
            <a:pPr marL="0" indent="0" algn="ctr" rtl="1">
              <a:lnSpc>
                <a:spcPct val="100000"/>
              </a:lnSpc>
              <a:spcBef>
                <a:spcPts val="0"/>
              </a:spcBef>
              <a:buClr>
                <a:schemeClr val="dk1"/>
              </a:buClr>
              <a:buSzPts val="1200"/>
              <a:buNone/>
            </a:pPr>
            <a:r>
              <a:rPr lang="en-US" sz="2600" b="1" dirty="0">
                <a:highlight>
                  <a:srgbClr val="00FF00"/>
                </a:highlight>
              </a:rPr>
              <a:t>Demand for luxury goods </a:t>
            </a:r>
            <a:r>
              <a:rPr lang="en-US" sz="2600" dirty="0"/>
              <a:t>is </a:t>
            </a:r>
            <a:r>
              <a:rPr lang="en-US" sz="2600" b="1" dirty="0">
                <a:solidFill>
                  <a:srgbClr val="FF0000"/>
                </a:solidFill>
                <a:highlight>
                  <a:srgbClr val="00FF00"/>
                </a:highlight>
              </a:rPr>
              <a:t>relatively</a:t>
            </a:r>
            <a:r>
              <a:rPr lang="en-US" sz="2600" b="1" i="1" dirty="0">
                <a:solidFill>
                  <a:srgbClr val="FF0000"/>
                </a:solidFill>
                <a:highlight>
                  <a:srgbClr val="00FF00"/>
                </a:highlight>
              </a:rPr>
              <a:t> elastic</a:t>
            </a:r>
            <a:r>
              <a:rPr lang="en-US" sz="2600" dirty="0"/>
              <a:t>.</a:t>
            </a:r>
          </a:p>
          <a:p>
            <a:pPr algn="just" rtl="1">
              <a:lnSpc>
                <a:spcPct val="100000"/>
              </a:lnSpc>
              <a:spcBef>
                <a:spcPts val="0"/>
              </a:spcBef>
              <a:buClr>
                <a:schemeClr val="dk1"/>
              </a:buClr>
              <a:buSzPts val="1200"/>
            </a:pPr>
            <a:endParaRPr lang="ar" sz="2600" dirty="0"/>
          </a:p>
          <a:p>
            <a:pPr marL="0" indent="0" algn="just" rtl="1">
              <a:lnSpc>
                <a:spcPct val="100000"/>
              </a:lnSpc>
              <a:spcBef>
                <a:spcPts val="0"/>
              </a:spcBef>
              <a:buClr>
                <a:schemeClr val="dk1"/>
              </a:buClr>
              <a:buSzPts val="1200"/>
              <a:buFont typeface="Arial" panose="020B0604020202020204" pitchFamily="34" charset="0"/>
              <a:buNone/>
            </a:pPr>
            <a:endParaRPr lang="en-US" sz="2600" dirty="0"/>
          </a:p>
          <a:p>
            <a:pPr algn="just" rtl="1">
              <a:lnSpc>
                <a:spcPct val="100000"/>
              </a:lnSpc>
              <a:spcBef>
                <a:spcPts val="0"/>
              </a:spcBef>
              <a:buClr>
                <a:schemeClr val="dk1"/>
              </a:buClr>
              <a:buSzPts val="1200"/>
            </a:pPr>
            <a:r>
              <a:rPr lang="ar" sz="2600" dirty="0"/>
              <a:t>السفر لقضاء الإجازات والماس هي أمثلة على السلع الكمالية.</a:t>
            </a:r>
          </a:p>
          <a:p>
            <a:pPr marL="0" indent="0">
              <a:lnSpc>
                <a:spcPct val="100000"/>
              </a:lnSpc>
              <a:spcBef>
                <a:spcPts val="0"/>
              </a:spcBef>
              <a:buClr>
                <a:schemeClr val="dk1"/>
              </a:buClr>
              <a:buSzPts val="1200"/>
              <a:buFont typeface="Calibri"/>
              <a:buNone/>
            </a:pPr>
            <a:endParaRPr lang="en-US" dirty="0"/>
          </a:p>
          <a:p>
            <a:endParaRPr lang="fr-FR" dirty="0"/>
          </a:p>
        </p:txBody>
      </p:sp>
      <p:sp>
        <p:nvSpPr>
          <p:cNvPr id="6" name="Google Shape;376;p53">
            <a:extLst>
              <a:ext uri="{FF2B5EF4-FFF2-40B4-BE49-F238E27FC236}">
                <a16:creationId xmlns:a16="http://schemas.microsoft.com/office/drawing/2014/main" id="{5111412B-AFEE-09CF-03D6-A044694294D0}"/>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extLst>
      <p:ext uri="{BB962C8B-B14F-4D97-AF65-F5344CB8AC3E}">
        <p14:creationId xmlns:p14="http://schemas.microsoft.com/office/powerpoint/2010/main" val="1517847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2" name="Flèche : bas 1">
            <a:extLst>
              <a:ext uri="{FF2B5EF4-FFF2-40B4-BE49-F238E27FC236}">
                <a16:creationId xmlns:a16="http://schemas.microsoft.com/office/drawing/2014/main" id="{086F3FD0-FFCB-6B2F-D5A3-38554A6421F2}"/>
              </a:ext>
            </a:extLst>
          </p:cNvPr>
          <p:cNvSpPr/>
          <p:nvPr/>
        </p:nvSpPr>
        <p:spPr>
          <a:xfrm>
            <a:off x="6090423" y="1100794"/>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384;p54">
            <a:extLst>
              <a:ext uri="{FF2B5EF4-FFF2-40B4-BE49-F238E27FC236}">
                <a16:creationId xmlns:a16="http://schemas.microsoft.com/office/drawing/2014/main" id="{0486C25F-E7A8-E345-EB52-F39F0B62FB6F}"/>
              </a:ext>
            </a:extLst>
          </p:cNvPr>
          <p:cNvSpPr txBox="1">
            <a:spLocks/>
          </p:cNvSpPr>
          <p:nvPr/>
        </p:nvSpPr>
        <p:spPr>
          <a:xfrm>
            <a:off x="73153" y="1507702"/>
            <a:ext cx="12034540" cy="5231426"/>
          </a:xfrm>
          <a:prstGeom prst="rect">
            <a:avLst/>
          </a:prstGeom>
          <a:noFill/>
          <a:ln>
            <a:noFill/>
          </a:ln>
        </p:spPr>
        <p:txBody>
          <a:bodyPr spcFirstLastPara="1" vert="horz" wrap="square" lIns="91425" tIns="45700" rIns="91425" bIns="45700" rtlCol="0" anchor="t" anchorCtr="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 indent="-91440">
              <a:spcBef>
                <a:spcPts val="0"/>
              </a:spcBef>
              <a:buClr>
                <a:schemeClr val="dk1"/>
              </a:buClr>
              <a:buSzPts val="3200"/>
              <a:buFont typeface="Noto Sans"/>
              <a:buChar char="▪"/>
            </a:pPr>
            <a:endParaRPr lang="ar-DZ" dirty="0"/>
          </a:p>
          <a:p>
            <a:pPr marL="1005840" lvl="2" indent="-91440">
              <a:spcBef>
                <a:spcPts val="0"/>
              </a:spcBef>
              <a:buClr>
                <a:schemeClr val="dk1"/>
              </a:buClr>
              <a:buSzPts val="3200"/>
              <a:buFont typeface="Noto Sans"/>
              <a:buChar char="▪"/>
            </a:pPr>
            <a:endParaRPr lang="ar-DZ" dirty="0"/>
          </a:p>
          <a:p>
            <a:pPr marL="914400" lvl="2" indent="0">
              <a:spcBef>
                <a:spcPts val="0"/>
              </a:spcBef>
              <a:buClr>
                <a:schemeClr val="dk1"/>
              </a:buClr>
              <a:buSzPts val="3200"/>
              <a:buFont typeface="Arial" panose="020B0604020202020204" pitchFamily="34" charset="0"/>
              <a:buNone/>
            </a:pPr>
            <a:endParaRPr lang="ar-DZ" dirty="0"/>
          </a:p>
          <a:p>
            <a:pPr marL="914400" lvl="2" indent="0">
              <a:spcBef>
                <a:spcPts val="0"/>
              </a:spcBef>
              <a:buClr>
                <a:schemeClr val="dk1"/>
              </a:buClr>
              <a:buSzPts val="3200"/>
              <a:buFont typeface="Arial" panose="020B0604020202020204" pitchFamily="34" charset="0"/>
              <a:buNone/>
            </a:pPr>
            <a:endParaRPr lang="ar-DZ" sz="4200" dirty="0"/>
          </a:p>
          <a:p>
            <a:pPr marL="228600" lvl="1" algn="just" rtl="1">
              <a:lnSpc>
                <a:spcPct val="110000"/>
              </a:lnSpc>
              <a:spcBef>
                <a:spcPts val="0"/>
              </a:spcBef>
              <a:buClr>
                <a:schemeClr val="dk1"/>
              </a:buClr>
              <a:buSzPts val="3200"/>
            </a:pPr>
            <a:r>
              <a:rPr lang="ar-DZ" sz="5500" dirty="0"/>
              <a:t>بعض البضائع مهمة جدًا في حياتنا اليومية التي نعتبرها</a:t>
            </a:r>
            <a:r>
              <a:rPr lang="fr-FR" sz="5500" dirty="0"/>
              <a:t> </a:t>
            </a:r>
            <a:r>
              <a:rPr lang="ar-DZ" sz="5500" b="1" dirty="0">
                <a:solidFill>
                  <a:srgbClr val="FF0000"/>
                </a:solidFill>
                <a:highlight>
                  <a:srgbClr val="FFFF00"/>
                </a:highlight>
              </a:rPr>
              <a:t>كضرورات.</a:t>
            </a:r>
            <a:r>
              <a:rPr lang="en-US" sz="5500" b="1" dirty="0">
                <a:solidFill>
                  <a:srgbClr val="FF0000"/>
                </a:solidFill>
                <a:highlight>
                  <a:srgbClr val="FFFF00"/>
                </a:highlight>
              </a:rPr>
              <a:t> necessities.</a:t>
            </a:r>
            <a:endParaRPr lang="ar-DZ" sz="5500" b="1" dirty="0">
              <a:solidFill>
                <a:srgbClr val="FF0000"/>
              </a:solidFill>
              <a:highlight>
                <a:srgbClr val="FFFF00"/>
              </a:highlight>
            </a:endParaRPr>
          </a:p>
          <a:p>
            <a:pPr marL="0" indent="0" algn="just" rtl="1">
              <a:spcBef>
                <a:spcPts val="1400"/>
              </a:spcBef>
              <a:buClr>
                <a:schemeClr val="dk1"/>
              </a:buClr>
              <a:buSzPts val="3200"/>
              <a:buFont typeface="Arial" panose="020B0604020202020204" pitchFamily="34" charset="0"/>
              <a:buNone/>
            </a:pPr>
            <a:r>
              <a:rPr lang="ar-DZ" sz="4200" dirty="0"/>
              <a:t> </a:t>
            </a:r>
          </a:p>
          <a:p>
            <a:pPr marL="0" indent="0" algn="ctr" rtl="1">
              <a:spcBef>
                <a:spcPts val="1400"/>
              </a:spcBef>
              <a:buClr>
                <a:schemeClr val="dk1"/>
              </a:buClr>
              <a:buSzPts val="3200"/>
              <a:buNone/>
            </a:pPr>
            <a:r>
              <a:rPr lang="ar-DZ" sz="4200" dirty="0"/>
              <a:t>   </a:t>
            </a:r>
            <a:r>
              <a:rPr lang="ar-DZ" sz="5500" dirty="0"/>
              <a:t>الطلب على الضروريات غير </a:t>
            </a:r>
            <a:r>
              <a:rPr lang="ar-DZ" sz="5500" b="1" dirty="0">
                <a:highlight>
                  <a:srgbClr val="FFFF00"/>
                </a:highlight>
              </a:rPr>
              <a:t>مرن نسبيًا </a:t>
            </a:r>
            <a:r>
              <a:rPr lang="ar-DZ" sz="5500" dirty="0"/>
              <a:t>.</a:t>
            </a:r>
          </a:p>
          <a:p>
            <a:pPr marL="0" lvl="1" indent="0" algn="ctr" rtl="1">
              <a:lnSpc>
                <a:spcPct val="110000"/>
              </a:lnSpc>
              <a:spcBef>
                <a:spcPts val="0"/>
              </a:spcBef>
              <a:buClr>
                <a:schemeClr val="dk1"/>
              </a:buClr>
              <a:buSzPts val="3200"/>
              <a:buNone/>
            </a:pPr>
            <a:r>
              <a:rPr lang="en-US" sz="5500" dirty="0"/>
              <a:t>Demand for necessities is </a:t>
            </a:r>
            <a:r>
              <a:rPr lang="en-US" sz="5500" b="1" dirty="0">
                <a:highlight>
                  <a:srgbClr val="FFFF00"/>
                </a:highlight>
              </a:rPr>
              <a:t>relatively inelastic</a:t>
            </a:r>
          </a:p>
          <a:p>
            <a:pPr marL="228600" lvl="1" algn="just" rtl="1">
              <a:lnSpc>
                <a:spcPct val="110000"/>
              </a:lnSpc>
              <a:spcBef>
                <a:spcPts val="0"/>
              </a:spcBef>
              <a:buClr>
                <a:schemeClr val="dk1"/>
              </a:buClr>
              <a:buSzPts val="3200"/>
            </a:pPr>
            <a:endParaRPr lang="ar-DZ" sz="5500" dirty="0"/>
          </a:p>
          <a:p>
            <a:pPr marL="91440" indent="-91440" algn="just" rtl="1">
              <a:spcBef>
                <a:spcPts val="0"/>
              </a:spcBef>
              <a:buClr>
                <a:schemeClr val="dk1"/>
              </a:buClr>
              <a:buSzPts val="3200"/>
              <a:buFont typeface="Noto Sans"/>
              <a:buChar char="▪"/>
            </a:pPr>
            <a:endParaRPr lang="ar-DZ" sz="4200" dirty="0"/>
          </a:p>
          <a:p>
            <a:pPr marL="91440" indent="-91440" algn="just" rtl="1">
              <a:spcBef>
                <a:spcPts val="0"/>
              </a:spcBef>
              <a:buClr>
                <a:schemeClr val="dk1"/>
              </a:buClr>
              <a:buSzPts val="3200"/>
              <a:buFont typeface="Noto Sans"/>
              <a:buChar char="▪"/>
            </a:pPr>
            <a:r>
              <a:rPr lang="ar-DZ" sz="5500" b="1" dirty="0">
                <a:solidFill>
                  <a:srgbClr val="FF0000"/>
                </a:solidFill>
                <a:highlight>
                  <a:srgbClr val="00FF00"/>
                </a:highlight>
              </a:rPr>
              <a:t>السلع الفاخرة</a:t>
            </a:r>
            <a:r>
              <a:rPr lang="en-US" sz="5500" b="1" dirty="0">
                <a:solidFill>
                  <a:srgbClr val="FF0000"/>
                </a:solidFill>
                <a:highlight>
                  <a:srgbClr val="00FF00"/>
                </a:highlight>
              </a:rPr>
              <a:t> luxury good </a:t>
            </a:r>
            <a:r>
              <a:rPr lang="ar-DZ" sz="5500" b="1" dirty="0">
                <a:solidFill>
                  <a:srgbClr val="FF0000"/>
                </a:solidFill>
                <a:highlight>
                  <a:srgbClr val="00FF00"/>
                </a:highlight>
              </a:rPr>
              <a:t> </a:t>
            </a:r>
            <a:r>
              <a:rPr lang="ar-DZ" sz="5500" b="1" dirty="0">
                <a:highlight>
                  <a:srgbClr val="00FF00"/>
                </a:highlight>
              </a:rPr>
              <a:t>هي</a:t>
            </a:r>
            <a:r>
              <a:rPr lang="ar-DZ" sz="5500" b="1" dirty="0">
                <a:solidFill>
                  <a:srgbClr val="FF0000"/>
                </a:solidFill>
                <a:highlight>
                  <a:srgbClr val="00FF00"/>
                </a:highlight>
              </a:rPr>
              <a:t> </a:t>
            </a:r>
            <a:r>
              <a:rPr lang="ar-DZ" sz="5500" dirty="0"/>
              <a:t>شيء نرغب في امتلاكه ولكننا لسنا كذلك</a:t>
            </a:r>
          </a:p>
          <a:p>
            <a:pPr algn="just" rtl="1">
              <a:spcBef>
                <a:spcPts val="0"/>
              </a:spcBef>
              <a:buClr>
                <a:schemeClr val="dk1"/>
              </a:buClr>
              <a:buSzPts val="3200"/>
            </a:pPr>
            <a:r>
              <a:rPr lang="ar-DZ" sz="5500" dirty="0"/>
              <a:t>من المرجح أن نشتري ما لم يقفز دخلنا أو ينخفض السعر بشكل حاد </a:t>
            </a:r>
            <a:r>
              <a:rPr lang="ar-DZ" sz="4200" dirty="0"/>
              <a:t>.</a:t>
            </a:r>
          </a:p>
          <a:p>
            <a:pPr marL="0" indent="0" algn="ctr" rtl="1">
              <a:spcBef>
                <a:spcPts val="1400"/>
              </a:spcBef>
              <a:buClr>
                <a:schemeClr val="dk1"/>
              </a:buClr>
              <a:buSzPts val="3200"/>
              <a:buFont typeface="Arial" panose="020B0604020202020204" pitchFamily="34" charset="0"/>
              <a:buNone/>
            </a:pPr>
            <a:r>
              <a:rPr lang="ar-DZ" sz="4200" dirty="0"/>
              <a:t> </a:t>
            </a:r>
          </a:p>
          <a:p>
            <a:pPr marL="0" indent="0" algn="ctr">
              <a:spcBef>
                <a:spcPts val="0"/>
              </a:spcBef>
              <a:buClr>
                <a:schemeClr val="dk1"/>
              </a:buClr>
              <a:buSzPts val="3200"/>
              <a:buFont typeface="Arial" panose="020B0604020202020204" pitchFamily="34" charset="0"/>
              <a:buNone/>
            </a:pPr>
            <a:r>
              <a:rPr lang="ar-DZ" sz="4200" dirty="0"/>
              <a:t> </a:t>
            </a:r>
            <a:r>
              <a:rPr lang="ar-DZ" sz="5500" dirty="0"/>
              <a:t>الطلب على السلع الفاخرة </a:t>
            </a:r>
            <a:r>
              <a:rPr lang="ar-DZ" sz="5500" b="1" dirty="0">
                <a:solidFill>
                  <a:srgbClr val="FF0000"/>
                </a:solidFill>
                <a:highlight>
                  <a:srgbClr val="00FF00"/>
                </a:highlight>
              </a:rPr>
              <a:t>مرن نسبيًا </a:t>
            </a:r>
            <a:r>
              <a:rPr lang="ar-DZ" sz="5500" dirty="0"/>
              <a:t>.</a:t>
            </a:r>
          </a:p>
          <a:p>
            <a:pPr indent="-50800" algn="ctr">
              <a:buClr>
                <a:schemeClr val="dk1"/>
              </a:buClr>
              <a:buSzPts val="2800"/>
              <a:buFont typeface="Arial" panose="020B0604020202020204" pitchFamily="34" charset="0"/>
              <a:buNone/>
            </a:pPr>
            <a:r>
              <a:rPr lang="en-US" sz="5100" dirty="0"/>
              <a:t>Demand for luxury goods is </a:t>
            </a:r>
            <a:r>
              <a:rPr lang="en-US" sz="5100" b="1" dirty="0">
                <a:solidFill>
                  <a:srgbClr val="FF0000"/>
                </a:solidFill>
                <a:highlight>
                  <a:srgbClr val="00FF00"/>
                </a:highlight>
              </a:rPr>
              <a:t>relatively elastic</a:t>
            </a:r>
            <a:endParaRPr lang="ar-DZ" sz="5100" dirty="0"/>
          </a:p>
        </p:txBody>
      </p:sp>
      <p:sp>
        <p:nvSpPr>
          <p:cNvPr id="7" name="Google Shape;376;p53">
            <a:extLst>
              <a:ext uri="{FF2B5EF4-FFF2-40B4-BE49-F238E27FC236}">
                <a16:creationId xmlns:a16="http://schemas.microsoft.com/office/drawing/2014/main" id="{E4F4E419-3BCF-A77F-96A4-BF34C1DA8C12}"/>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a:extLst>
              <a:ext uri="{FF2B5EF4-FFF2-40B4-BE49-F238E27FC236}">
                <a16:creationId xmlns:a16="http://schemas.microsoft.com/office/drawing/2014/main" id="{4659C2E5-808B-9791-8497-2499BB70B5E5}"/>
              </a:ext>
            </a:extLst>
          </p:cNvPr>
          <p:cNvSpPr txBox="1">
            <a:spLocks/>
          </p:cNvSpPr>
          <p:nvPr/>
        </p:nvSpPr>
        <p:spPr>
          <a:xfrm>
            <a:off x="82296" y="1553904"/>
            <a:ext cx="12272805" cy="5304096"/>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 indent="-91440" algn="r" rtl="1">
              <a:lnSpc>
                <a:spcPct val="110000"/>
              </a:lnSpc>
              <a:spcBef>
                <a:spcPts val="0"/>
              </a:spcBef>
              <a:buClr>
                <a:schemeClr val="dk1"/>
              </a:buClr>
              <a:buSzPts val="3200"/>
              <a:buFont typeface="Arial" panose="020B0604020202020204" pitchFamily="34" charset="0"/>
              <a:buChar char=" "/>
            </a:pPr>
            <a:r>
              <a:rPr lang="ar" sz="4200" b="1" dirty="0"/>
              <a:t>- البدائل مقابل البضائع التكميلية</a:t>
            </a:r>
            <a:endParaRPr lang="fr-FR" sz="4200" b="1" dirty="0"/>
          </a:p>
          <a:p>
            <a:pPr marL="91440" indent="-91440" algn="r" rtl="1">
              <a:lnSpc>
                <a:spcPct val="110000"/>
              </a:lnSpc>
              <a:spcBef>
                <a:spcPts val="0"/>
              </a:spcBef>
              <a:buClr>
                <a:schemeClr val="dk1"/>
              </a:buClr>
              <a:buSzPts val="3200"/>
              <a:buFont typeface="Arial" panose="020B0604020202020204" pitchFamily="34" charset="0"/>
              <a:buChar char=" "/>
            </a:pPr>
            <a:r>
              <a:rPr lang="en-US" sz="4200" b="1" dirty="0"/>
              <a:t>Substitutes v/s complementary goods</a:t>
            </a:r>
            <a:endParaRPr lang="ar" sz="4200" b="1" dirty="0"/>
          </a:p>
          <a:p>
            <a:pPr marL="91440" indent="111760" algn="r" rtl="1">
              <a:spcBef>
                <a:spcPts val="0"/>
              </a:spcBef>
              <a:buClr>
                <a:schemeClr val="dk1"/>
              </a:buClr>
              <a:buSzPts val="3200"/>
              <a:buFont typeface="Arial" panose="020B0604020202020204" pitchFamily="34" charset="0"/>
              <a:buNone/>
            </a:pPr>
            <a:endParaRPr lang="en-US" sz="2600" b="1" dirty="0"/>
          </a:p>
          <a:p>
            <a:pPr marL="91440" indent="-91440" algn="r" rtl="1">
              <a:lnSpc>
                <a:spcPct val="110000"/>
              </a:lnSpc>
              <a:spcBef>
                <a:spcPts val="0"/>
              </a:spcBef>
              <a:buClr>
                <a:schemeClr val="dk1"/>
              </a:buClr>
              <a:buSzPts val="3200"/>
              <a:buFont typeface="Arial" panose="020B0604020202020204" pitchFamily="34" charset="0"/>
              <a:buChar char=" "/>
            </a:pPr>
            <a:r>
              <a:rPr lang="ar" sz="4200" b="1" dirty="0"/>
              <a:t>II--1- السلع البديلة</a:t>
            </a:r>
            <a:endParaRPr lang="fr-FR" sz="4200" b="1" dirty="0"/>
          </a:p>
          <a:p>
            <a:pPr marL="91440" indent="-91440" algn="r" rtl="1">
              <a:lnSpc>
                <a:spcPct val="110000"/>
              </a:lnSpc>
              <a:spcBef>
                <a:spcPts val="0"/>
              </a:spcBef>
              <a:buClr>
                <a:schemeClr val="dk1"/>
              </a:buClr>
              <a:buSzPts val="3200"/>
              <a:buFont typeface="Arial" panose="020B0604020202020204" pitchFamily="34" charset="0"/>
              <a:buChar char=" "/>
            </a:pPr>
            <a:r>
              <a:rPr lang="en-US" sz="4200" b="1" dirty="0">
                <a:solidFill>
                  <a:srgbClr val="FF0000"/>
                </a:solidFill>
              </a:rPr>
              <a:t>Substitute Products</a:t>
            </a:r>
            <a:endParaRPr lang="ar" sz="4200" b="1" dirty="0"/>
          </a:p>
          <a:p>
            <a:pPr marL="548640" lvl="1" indent="-203200" algn="r" rtl="1">
              <a:spcBef>
                <a:spcPts val="0"/>
              </a:spcBef>
              <a:buClr>
                <a:schemeClr val="dk1"/>
              </a:buClr>
              <a:buSzPts val="3200"/>
              <a:buFont typeface="Arial" panose="020B0604020202020204" pitchFamily="34" charset="0"/>
              <a:buChar char=" "/>
            </a:pPr>
            <a:endParaRPr lang="en-US" sz="3100" dirty="0"/>
          </a:p>
          <a:p>
            <a:pPr marL="228600" lvl="1" algn="just" rtl="1">
              <a:lnSpc>
                <a:spcPct val="110000"/>
              </a:lnSpc>
              <a:spcBef>
                <a:spcPts val="0"/>
              </a:spcBef>
              <a:buClr>
                <a:schemeClr val="dk1"/>
              </a:buClr>
              <a:buSzPts val="3200"/>
            </a:pPr>
            <a:r>
              <a:rPr lang="ar" sz="4200" b="1" dirty="0">
                <a:solidFill>
                  <a:srgbClr val="FF0000"/>
                </a:solidFill>
              </a:rPr>
              <a:t>المنتجات البديلة </a:t>
            </a:r>
            <a:r>
              <a:rPr lang="ar" sz="4200" dirty="0">
                <a:solidFill>
                  <a:srgbClr val="000000"/>
                </a:solidFill>
              </a:rPr>
              <a:t>تتوافق مع </a:t>
            </a:r>
            <a:r>
              <a:rPr lang="ar" sz="4200" b="1" dirty="0">
                <a:solidFill>
                  <a:srgbClr val="000000"/>
                </a:solidFill>
              </a:rPr>
              <a:t>السلع / الخدمات </a:t>
            </a:r>
            <a:r>
              <a:rPr lang="ar" sz="4200" dirty="0">
                <a:solidFill>
                  <a:srgbClr val="000000"/>
                </a:solidFill>
              </a:rPr>
              <a:t>تلبي</a:t>
            </a:r>
            <a:r>
              <a:rPr lang="ar" sz="4200" dirty="0">
                <a:solidFill>
                  <a:srgbClr val="000000"/>
                </a:solidFill>
                <a:highlight>
                  <a:srgbClr val="FFFF00"/>
                </a:highlight>
              </a:rPr>
              <a:t> </a:t>
            </a:r>
            <a:r>
              <a:rPr lang="ar" sz="4200" b="1" dirty="0">
                <a:solidFill>
                  <a:srgbClr val="000000"/>
                </a:solidFill>
                <a:highlight>
                  <a:srgbClr val="FFFF00"/>
                </a:highlight>
              </a:rPr>
              <a:t>نفس حاجة المستهلك</a:t>
            </a:r>
            <a:r>
              <a:rPr lang="fr-FR" sz="4200" b="1" dirty="0">
                <a:solidFill>
                  <a:srgbClr val="000000"/>
                </a:solidFill>
                <a:highlight>
                  <a:srgbClr val="FFFF00"/>
                </a:highlight>
              </a:rPr>
              <a:t> </a:t>
            </a:r>
            <a:r>
              <a:rPr lang="ar-DZ" sz="4200" b="1" dirty="0">
                <a:solidFill>
                  <a:srgbClr val="000000"/>
                </a:solidFill>
                <a:highlight>
                  <a:srgbClr val="FFFF00"/>
                </a:highlight>
              </a:rPr>
              <a:t>لكن عادة تكون  لها طبيعة مختلفة </a:t>
            </a:r>
            <a:r>
              <a:rPr lang="fr-FR" sz="4200" b="1" dirty="0">
                <a:solidFill>
                  <a:srgbClr val="000000"/>
                </a:solidFill>
                <a:highlight>
                  <a:srgbClr val="FFFF00"/>
                </a:highlight>
              </a:rPr>
              <a:t>)</a:t>
            </a:r>
            <a:r>
              <a:rPr lang="ar-DZ" sz="4200" b="1" dirty="0">
                <a:solidFill>
                  <a:srgbClr val="000000"/>
                </a:solidFill>
                <a:highlight>
                  <a:srgbClr val="FFFF00"/>
                </a:highlight>
              </a:rPr>
              <a:t>البدائل ال</a:t>
            </a:r>
            <a:r>
              <a:rPr lang="ar-DZ" sz="4400" dirty="0">
                <a:highlight>
                  <a:srgbClr val="FFFF00"/>
                </a:highlight>
              </a:rPr>
              <a:t>ناقصة</a:t>
            </a:r>
            <a:r>
              <a:rPr lang="ar-DZ" sz="4200" b="1" dirty="0">
                <a:solidFill>
                  <a:srgbClr val="000000"/>
                </a:solidFill>
                <a:highlight>
                  <a:srgbClr val="FFFF00"/>
                </a:highlight>
              </a:rPr>
              <a:t>) </a:t>
            </a:r>
            <a:r>
              <a:rPr lang="fr-FR" sz="4200" b="1" dirty="0">
                <a:solidFill>
                  <a:srgbClr val="000000"/>
                </a:solidFill>
                <a:highlight>
                  <a:srgbClr val="FFFF00"/>
                </a:highlight>
              </a:rPr>
              <a:t> </a:t>
            </a:r>
            <a:r>
              <a:rPr lang="ar" sz="4200" b="1" dirty="0">
                <a:solidFill>
                  <a:srgbClr val="000000"/>
                </a:solidFill>
                <a:highlight>
                  <a:srgbClr val="FFFF00"/>
                </a:highlight>
              </a:rPr>
              <a:t> </a:t>
            </a:r>
            <a:r>
              <a:rPr lang="ar" sz="4200" dirty="0">
                <a:solidFill>
                  <a:srgbClr val="000000"/>
                </a:solidFill>
              </a:rPr>
              <a:t>.</a:t>
            </a:r>
          </a:p>
          <a:p>
            <a:pPr marL="0" lvl="1" indent="0" algn="just" rtl="1">
              <a:lnSpc>
                <a:spcPct val="110000"/>
              </a:lnSpc>
              <a:spcBef>
                <a:spcPts val="0"/>
              </a:spcBef>
              <a:buClr>
                <a:schemeClr val="dk1"/>
              </a:buClr>
              <a:buSzPts val="3200"/>
              <a:buFont typeface="Arial" panose="020B0604020202020204" pitchFamily="34" charset="0"/>
              <a:buNone/>
            </a:pPr>
            <a:endParaRPr lang="en-US" sz="4200" dirty="0">
              <a:solidFill>
                <a:srgbClr val="000000"/>
              </a:solidFill>
            </a:endParaRPr>
          </a:p>
          <a:p>
            <a:pPr marL="228600" lvl="1" algn="just" rtl="1">
              <a:lnSpc>
                <a:spcPct val="110000"/>
              </a:lnSpc>
              <a:spcBef>
                <a:spcPts val="0"/>
              </a:spcBef>
              <a:buClr>
                <a:schemeClr val="dk1"/>
              </a:buClr>
              <a:buSzPts val="3200"/>
            </a:pPr>
            <a:r>
              <a:rPr lang="ar" sz="4200" dirty="0">
                <a:solidFill>
                  <a:srgbClr val="000000"/>
                </a:solidFill>
              </a:rPr>
              <a:t>يمكن للعملاء اختيار المنتج الذي يفضلونه إذا كان متاحًا والنظر في البدائل إذا تغير </a:t>
            </a:r>
            <a:r>
              <a:rPr lang="ar" sz="4200" b="1" dirty="0">
                <a:solidFill>
                  <a:srgbClr val="0070C0"/>
                </a:solidFill>
              </a:rPr>
              <a:t>سعر المنتج المفضل </a:t>
            </a:r>
            <a:r>
              <a:rPr lang="en-US" sz="4200" b="1" dirty="0">
                <a:solidFill>
                  <a:srgbClr val="0070C0"/>
                </a:solidFill>
              </a:rPr>
              <a:t>price </a:t>
            </a:r>
            <a:r>
              <a:rPr lang="ar" sz="4200" dirty="0">
                <a:solidFill>
                  <a:srgbClr val="000000"/>
                </a:solidFill>
              </a:rPr>
              <a:t>أو </a:t>
            </a:r>
            <a:r>
              <a:rPr lang="ar" sz="4200" b="1" dirty="0">
                <a:solidFill>
                  <a:srgbClr val="FF0066"/>
                </a:solidFill>
              </a:rPr>
              <a:t>توفره</a:t>
            </a:r>
            <a:r>
              <a:rPr lang="en-US" sz="4200" b="1" dirty="0">
                <a:solidFill>
                  <a:srgbClr val="FF0066"/>
                </a:solidFill>
              </a:rPr>
              <a:t> availability </a:t>
            </a:r>
            <a:r>
              <a:rPr lang="ar" sz="4200" b="1" dirty="0">
                <a:solidFill>
                  <a:srgbClr val="FF0066"/>
                </a:solidFill>
              </a:rPr>
              <a:t> </a:t>
            </a:r>
            <a:r>
              <a:rPr lang="ar" sz="4200" dirty="0">
                <a:solidFill>
                  <a:srgbClr val="000000"/>
                </a:solidFill>
              </a:rPr>
              <a:t>أو </a:t>
            </a:r>
            <a:r>
              <a:rPr lang="ar" sz="4200" b="1" dirty="0">
                <a:solidFill>
                  <a:srgbClr val="00B050"/>
                </a:solidFill>
              </a:rPr>
              <a:t>جودته </a:t>
            </a:r>
            <a:r>
              <a:rPr lang="en-US" sz="4200" dirty="0">
                <a:solidFill>
                  <a:srgbClr val="000000"/>
                </a:solidFill>
              </a:rPr>
              <a:t>or </a:t>
            </a:r>
            <a:r>
              <a:rPr lang="en-US" sz="4200" b="1" dirty="0">
                <a:solidFill>
                  <a:srgbClr val="00B050"/>
                </a:solidFill>
              </a:rPr>
              <a:t>quality of their preferred product changes</a:t>
            </a:r>
            <a:r>
              <a:rPr lang="en-US" sz="4200" dirty="0">
                <a:solidFill>
                  <a:srgbClr val="000000"/>
                </a:solidFill>
              </a:rPr>
              <a:t>. </a:t>
            </a:r>
          </a:p>
          <a:p>
            <a:pPr marL="228600" lvl="1" algn="just" rtl="1">
              <a:lnSpc>
                <a:spcPct val="110000"/>
              </a:lnSpc>
              <a:spcBef>
                <a:spcPts val="0"/>
              </a:spcBef>
              <a:buClr>
                <a:schemeClr val="dk1"/>
              </a:buClr>
              <a:buSzPts val="3200"/>
            </a:pPr>
            <a:r>
              <a:rPr lang="ar" sz="4200" dirty="0">
                <a:solidFill>
                  <a:srgbClr val="000000"/>
                </a:solidFill>
              </a:rPr>
              <a:t>.</a:t>
            </a:r>
          </a:p>
          <a:p>
            <a:pPr marL="0" lvl="1" indent="0" algn="just">
              <a:lnSpc>
                <a:spcPct val="110000"/>
              </a:lnSpc>
              <a:spcBef>
                <a:spcPts val="0"/>
              </a:spcBef>
              <a:buClr>
                <a:schemeClr val="dk1"/>
              </a:buClr>
              <a:buSzPts val="3200"/>
              <a:buFont typeface="Arial" panose="020B0604020202020204" pitchFamily="34" charset="0"/>
              <a:buNone/>
            </a:pPr>
            <a:endParaRPr lang="fr-FR" sz="4200" dirty="0">
              <a:solidFill>
                <a:srgbClr val="000000"/>
              </a:solidFill>
            </a:endParaRPr>
          </a:p>
        </p:txBody>
      </p:sp>
      <p:sp>
        <p:nvSpPr>
          <p:cNvPr id="6" name="Google Shape;376;p53">
            <a:extLst>
              <a:ext uri="{FF2B5EF4-FFF2-40B4-BE49-F238E27FC236}">
                <a16:creationId xmlns:a16="http://schemas.microsoft.com/office/drawing/2014/main" id="{6C645E2F-0773-642C-AD44-91A3F33BC424}"/>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extLst>
      <p:ext uri="{BB962C8B-B14F-4D97-AF65-F5344CB8AC3E}">
        <p14:creationId xmlns:p14="http://schemas.microsoft.com/office/powerpoint/2010/main" val="7712354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5" name="Google Shape;376;p53">
            <a:extLst>
              <a:ext uri="{FF2B5EF4-FFF2-40B4-BE49-F238E27FC236}">
                <a16:creationId xmlns:a16="http://schemas.microsoft.com/office/drawing/2014/main" id="{2F38EE52-1DE4-757E-234A-268CF38EE7EE}"/>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
        <p:nvSpPr>
          <p:cNvPr id="3" name="Google Shape;393;p55">
            <a:extLst>
              <a:ext uri="{FF2B5EF4-FFF2-40B4-BE49-F238E27FC236}">
                <a16:creationId xmlns:a16="http://schemas.microsoft.com/office/drawing/2014/main" id="{5A8E5DED-3E35-BCA4-BDBD-2A5D764E44E1}"/>
              </a:ext>
            </a:extLst>
          </p:cNvPr>
          <p:cNvSpPr txBox="1">
            <a:spLocks/>
          </p:cNvSpPr>
          <p:nvPr/>
        </p:nvSpPr>
        <p:spPr>
          <a:xfrm>
            <a:off x="0" y="1243584"/>
            <a:ext cx="12105132" cy="5546976"/>
          </a:xfrm>
          <a:prstGeom prst="rect">
            <a:avLst/>
          </a:prstGeom>
          <a:no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just" rtl="1">
              <a:spcBef>
                <a:spcPts val="0"/>
              </a:spcBef>
              <a:buClr>
                <a:schemeClr val="dk1"/>
              </a:buClr>
              <a:buSzPts val="3200"/>
            </a:pPr>
            <a:endParaRPr lang="ar-DZ" sz="2800" dirty="0"/>
          </a:p>
          <a:p>
            <a:pPr marL="457200" lvl="1" indent="-457200" algn="just" rtl="1">
              <a:spcBef>
                <a:spcPts val="0"/>
              </a:spcBef>
              <a:buClr>
                <a:schemeClr val="dk1"/>
              </a:buClr>
              <a:buSzPts val="3200"/>
            </a:pPr>
            <a:r>
              <a:rPr lang="ar-DZ" sz="2600" dirty="0"/>
              <a:t>البديل </a:t>
            </a:r>
            <a:r>
              <a:rPr lang="ar-DZ" sz="2600" b="1" dirty="0">
                <a:solidFill>
                  <a:srgbClr val="FF0000"/>
                </a:solidFill>
                <a:highlight>
                  <a:srgbClr val="00FFFF"/>
                </a:highlight>
              </a:rPr>
              <a:t>المثالي </a:t>
            </a:r>
            <a:r>
              <a:rPr lang="en-US" sz="2600" b="1" i="0" dirty="0">
                <a:solidFill>
                  <a:srgbClr val="FF0000"/>
                </a:solidFill>
                <a:effectLst/>
                <a:highlight>
                  <a:srgbClr val="00FFFF"/>
                </a:highlight>
              </a:rPr>
              <a:t>perfect substitut</a:t>
            </a:r>
            <a:r>
              <a:rPr lang="en-US" sz="2600" b="0" i="0" dirty="0">
                <a:solidFill>
                  <a:srgbClr val="FF0000"/>
                </a:solidFill>
                <a:effectLst/>
                <a:highlight>
                  <a:srgbClr val="00FFFF"/>
                </a:highlight>
              </a:rPr>
              <a:t>e</a:t>
            </a:r>
            <a:r>
              <a:rPr lang="fr-FR" sz="2600" dirty="0">
                <a:solidFill>
                  <a:srgbClr val="FF0000"/>
                </a:solidFill>
                <a:highlight>
                  <a:srgbClr val="00FFFF"/>
                </a:highlight>
              </a:rPr>
              <a:t> </a:t>
            </a:r>
            <a:r>
              <a:rPr lang="ar-DZ" sz="2600" dirty="0"/>
              <a:t>هو منتج مطابق للعنصر الأصلي</a:t>
            </a:r>
            <a:r>
              <a:rPr lang="fr-FR" sz="2600" dirty="0"/>
              <a:t>  </a:t>
            </a:r>
          </a:p>
          <a:p>
            <a:pPr marL="457200" lvl="1" indent="-457200" algn="just" rtl="1">
              <a:spcBef>
                <a:spcPts val="0"/>
              </a:spcBef>
              <a:buClr>
                <a:schemeClr val="dk1"/>
              </a:buClr>
              <a:buSzPts val="3200"/>
            </a:pPr>
            <a:endParaRPr lang="ar-DZ" sz="2600" dirty="0"/>
          </a:p>
          <a:p>
            <a:pPr marL="0" lvl="1" indent="0" algn="just" rtl="1">
              <a:spcBef>
                <a:spcPts val="0"/>
              </a:spcBef>
              <a:buClr>
                <a:schemeClr val="dk1"/>
              </a:buClr>
              <a:buSzPts val="3200"/>
              <a:buFont typeface="Arial" panose="020B0604020202020204" pitchFamily="34" charset="0"/>
              <a:buNone/>
            </a:pPr>
            <a:r>
              <a:rPr lang="ar-DZ" sz="2600" dirty="0"/>
              <a:t>* </a:t>
            </a:r>
            <a:r>
              <a:rPr lang="ar-DZ" sz="2600" b="1" dirty="0">
                <a:solidFill>
                  <a:srgbClr val="FF0000"/>
                </a:solidFill>
                <a:highlight>
                  <a:srgbClr val="00FFFF"/>
                </a:highlight>
              </a:rPr>
              <a:t>البديل الناقص</a:t>
            </a:r>
            <a:r>
              <a:rPr lang="en-US" sz="2600" b="1" i="0" dirty="0">
                <a:solidFill>
                  <a:srgbClr val="FF0000"/>
                </a:solidFill>
                <a:effectLst/>
                <a:highlight>
                  <a:srgbClr val="00FFFF"/>
                </a:highlight>
              </a:rPr>
              <a:t> imperfect substitute </a:t>
            </a:r>
            <a:r>
              <a:rPr lang="ar-DZ" sz="2600" b="1" dirty="0">
                <a:solidFill>
                  <a:srgbClr val="FF0000"/>
                </a:solidFill>
                <a:highlight>
                  <a:srgbClr val="00FFFF"/>
                </a:highlight>
              </a:rPr>
              <a:t> </a:t>
            </a:r>
            <a:r>
              <a:rPr lang="ar-DZ" sz="2600" dirty="0"/>
              <a:t>هو منتج مشابه ولكنه يختلف بشكل ملحوظ عن السلعة الأصلية.</a:t>
            </a:r>
          </a:p>
          <a:p>
            <a:pPr marL="228600" lvl="1" algn="just" rtl="1">
              <a:spcBef>
                <a:spcPts val="0"/>
              </a:spcBef>
              <a:buClr>
                <a:schemeClr val="dk1"/>
              </a:buClr>
              <a:buSzPts val="3200"/>
            </a:pPr>
            <a:endParaRPr lang="ar-DZ" sz="2800" dirty="0"/>
          </a:p>
          <a:p>
            <a:pPr marL="228600" lvl="1" algn="just" rtl="1">
              <a:spcBef>
                <a:spcPts val="0"/>
              </a:spcBef>
              <a:buClr>
                <a:schemeClr val="dk1"/>
              </a:buClr>
              <a:buSzPts val="3200"/>
            </a:pPr>
            <a:r>
              <a:rPr lang="ar-DZ" sz="2600" dirty="0"/>
              <a:t>بالنسبة للبدائل ، </a:t>
            </a:r>
            <a:r>
              <a:rPr lang="ar-DZ" sz="2600" b="1" dirty="0">
                <a:solidFill>
                  <a:srgbClr val="FF0000"/>
                </a:solidFill>
                <a:highlight>
                  <a:srgbClr val="FFFF00"/>
                </a:highlight>
              </a:rPr>
              <a:t>يزداد الطلب على السلعة </a:t>
            </a:r>
            <a:r>
              <a:rPr lang="ar-DZ" sz="2600" dirty="0"/>
              <a:t>عندما يرتفع </a:t>
            </a:r>
            <a:r>
              <a:rPr lang="ar-DZ" sz="2600" b="1" dirty="0">
                <a:solidFill>
                  <a:srgbClr val="FF0000"/>
                </a:solidFill>
                <a:highlight>
                  <a:srgbClr val="FFFF00"/>
                </a:highlight>
              </a:rPr>
              <a:t>سعر بديل للسلعة.</a:t>
            </a:r>
          </a:p>
          <a:p>
            <a:pPr algn="just" rtl="1">
              <a:spcBef>
                <a:spcPts val="0"/>
              </a:spcBef>
              <a:buClr>
                <a:schemeClr val="dk1"/>
              </a:buClr>
              <a:buSzPts val="3200"/>
            </a:pPr>
            <a:endParaRPr lang="ar-DZ" sz="2600" dirty="0"/>
          </a:p>
          <a:p>
            <a:pPr algn="just" rtl="1">
              <a:spcBef>
                <a:spcPts val="0"/>
              </a:spcBef>
              <a:buClr>
                <a:schemeClr val="dk1"/>
              </a:buClr>
              <a:buSzPts val="3200"/>
            </a:pPr>
            <a:r>
              <a:rPr lang="ar-DZ" sz="2600" dirty="0"/>
              <a:t>كلما </a:t>
            </a:r>
            <a:r>
              <a:rPr lang="ar-DZ" sz="2600" b="1" dirty="0">
                <a:highlight>
                  <a:srgbClr val="00FFFF"/>
                </a:highlight>
              </a:rPr>
              <a:t>زاد توافر البدائل </a:t>
            </a:r>
            <a:r>
              <a:rPr lang="ar-DZ" sz="2600" dirty="0"/>
              <a:t>، زادت مرونة </a:t>
            </a:r>
            <a:r>
              <a:rPr lang="ar-DZ" sz="2600" b="1" i="1" dirty="0">
                <a:highlight>
                  <a:srgbClr val="00FFFF"/>
                </a:highlight>
              </a:rPr>
              <a:t>الطلب </a:t>
            </a:r>
            <a:r>
              <a:rPr lang="ar-DZ" sz="2600" b="1" dirty="0">
                <a:highlight>
                  <a:srgbClr val="00FFFF"/>
                </a:highlight>
              </a:rPr>
              <a:t>السعرية </a:t>
            </a:r>
            <a:r>
              <a:rPr lang="ar-DZ" sz="2600" dirty="0">
                <a:highlight>
                  <a:srgbClr val="00FFFF"/>
                </a:highlight>
              </a:rPr>
              <a:t>.</a:t>
            </a:r>
          </a:p>
          <a:p>
            <a:pPr algn="just" rtl="1">
              <a:spcBef>
                <a:spcPts val="0"/>
              </a:spcBef>
              <a:buClr>
                <a:schemeClr val="dk1"/>
              </a:buClr>
              <a:buSzPts val="3200"/>
            </a:pPr>
            <a:endParaRPr lang="ar-DZ" sz="2600" dirty="0"/>
          </a:p>
          <a:p>
            <a:pPr lvl="1" algn="just" rtl="1">
              <a:spcBef>
                <a:spcPts val="0"/>
              </a:spcBef>
              <a:buClr>
                <a:schemeClr val="dk1"/>
              </a:buClr>
              <a:buSzPts val="3200"/>
            </a:pPr>
            <a:r>
              <a:rPr lang="ar-DZ" sz="2600" dirty="0"/>
              <a:t>كلما قل توافر</a:t>
            </a:r>
            <a:r>
              <a:rPr lang="ar-DZ" sz="2600" b="1" dirty="0">
                <a:highlight>
                  <a:srgbClr val="00FF00"/>
                </a:highlight>
              </a:rPr>
              <a:t> البدائل </a:t>
            </a:r>
            <a:r>
              <a:rPr lang="ar-DZ" sz="2600" dirty="0"/>
              <a:t>، </a:t>
            </a:r>
            <a:r>
              <a:rPr lang="ar-DZ" sz="2600" b="1" dirty="0">
                <a:highlight>
                  <a:srgbClr val="00FF00"/>
                </a:highlight>
              </a:rPr>
              <a:t>قلت مرونة الطلب السعرية.</a:t>
            </a:r>
            <a:endParaRPr lang="fr-FR" sz="2600" b="1" dirty="0">
              <a:highlight>
                <a:srgbClr val="00FF00"/>
              </a:highlight>
            </a:endParaRPr>
          </a:p>
          <a:p>
            <a:pPr lvl="1" algn="just" rtl="1">
              <a:spcBef>
                <a:spcPts val="0"/>
              </a:spcBef>
              <a:buClr>
                <a:schemeClr val="dk1"/>
              </a:buClr>
              <a:buSzPts val="3200"/>
            </a:pPr>
            <a:endParaRPr lang="fr-FR" sz="2600" b="1" dirty="0">
              <a:highlight>
                <a:srgbClr val="00FF00"/>
              </a:highlight>
            </a:endParaRPr>
          </a:p>
          <a:p>
            <a:pPr lvl="1" algn="just" rtl="1">
              <a:spcBef>
                <a:spcPts val="0"/>
              </a:spcBef>
              <a:buClr>
                <a:schemeClr val="dk1"/>
              </a:buClr>
              <a:buSzPts val="3200"/>
            </a:pPr>
            <a:r>
              <a:rPr lang="ar-DZ" sz="2400" b="1" dirty="0"/>
              <a:t>السلع</a:t>
            </a:r>
            <a:r>
              <a:rPr lang="ar-DZ" sz="2600" b="1" i="0" dirty="0">
                <a:effectLst/>
                <a:latin typeface="Lato" panose="020F0502020204030203" pitchFamily="34" charset="0"/>
              </a:rPr>
              <a:t> البديلة : هي التي يهتم العميل بأحدها فقط ولا يستخدمان معا مثل : ( الأرز والمكرونة ) ، فزيادة سعر أحد المنجين يقلل الطلب عليه ويزيد الطلب على السلعة الاخرى البديلة </a:t>
            </a:r>
            <a:r>
              <a:rPr lang="ar-DZ" sz="2000" b="1" i="0" dirty="0">
                <a:effectLst/>
                <a:latin typeface="Lato" panose="020F0502020204030203" pitchFamily="34" charset="0"/>
              </a:rPr>
              <a:t>.</a:t>
            </a:r>
            <a:endParaRPr lang="fr-FR" sz="2000" b="1" i="0" dirty="0">
              <a:effectLst/>
              <a:latin typeface="Lato" panose="020F0502020204030203" pitchFamily="34" charset="0"/>
            </a:endParaRPr>
          </a:p>
          <a:p>
            <a:pPr lvl="1" algn="just" rtl="1">
              <a:spcBef>
                <a:spcPts val="0"/>
              </a:spcBef>
              <a:buClr>
                <a:schemeClr val="dk1"/>
              </a:buClr>
              <a:buSzPts val="3200"/>
            </a:pPr>
            <a:endParaRPr lang="ar-DZ" sz="2600" b="1" dirty="0">
              <a:highlight>
                <a:srgbClr val="00FF00"/>
              </a:highlight>
            </a:endParaRPr>
          </a:p>
          <a:p>
            <a:pPr marL="802640" lvl="1" indent="-457200" algn="just" rtl="1">
              <a:spcBef>
                <a:spcPts val="0"/>
              </a:spcBef>
              <a:buClr>
                <a:schemeClr val="dk1"/>
              </a:buClr>
              <a:buSzPts val="3200"/>
            </a:pPr>
            <a:r>
              <a:rPr lang="ar-DZ" sz="2800" dirty="0"/>
              <a:t>قد تكون </a:t>
            </a:r>
            <a:r>
              <a:rPr lang="ar-DZ" sz="2800" b="1" dirty="0">
                <a:solidFill>
                  <a:srgbClr val="FF0000"/>
                </a:solidFill>
              </a:rPr>
              <a:t>السلعة البديلة </a:t>
            </a:r>
            <a:r>
              <a:rPr lang="ar-DZ" sz="2800" dirty="0"/>
              <a:t>كاملة أو ناقصة:</a:t>
            </a:r>
          </a:p>
          <a:p>
            <a:pPr indent="-63500">
              <a:buClr>
                <a:schemeClr val="dk1"/>
              </a:buClr>
              <a:buSzPts val="2600"/>
              <a:buFont typeface="Arial" panose="020B0604020202020204" pitchFamily="34" charset="0"/>
              <a:buNone/>
            </a:pPr>
            <a:endParaRPr lang="ar-DZ" sz="2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2">
            <a:extLst>
              <a:ext uri="{FF2B5EF4-FFF2-40B4-BE49-F238E27FC236}">
                <a16:creationId xmlns:a16="http://schemas.microsoft.com/office/drawing/2014/main" id="{B99F7A4C-E4C2-0BC0-A68B-6A92172F893E}"/>
              </a:ext>
            </a:extLst>
          </p:cNvPr>
          <p:cNvSpPr>
            <a:spLocks noGrp="1"/>
          </p:cNvSpPr>
          <p:nvPr>
            <p:ph sz="half" idx="1"/>
          </p:nvPr>
        </p:nvSpPr>
        <p:spPr>
          <a:xfrm>
            <a:off x="178028" y="1636776"/>
            <a:ext cx="6284976" cy="5127918"/>
          </a:xfrm>
        </p:spPr>
        <p:txBody>
          <a:bodyPr>
            <a:normAutofit/>
          </a:bodyPr>
          <a:lstStyle/>
          <a:p>
            <a:pPr marL="0" indent="0" algn="r" rtl="1">
              <a:buNone/>
            </a:pPr>
            <a:r>
              <a:rPr lang="ar" sz="2800" b="1" i="0" dirty="0">
                <a:solidFill>
                  <a:srgbClr val="FF0000"/>
                </a:solidFill>
                <a:effectLst/>
              </a:rPr>
              <a:t>البدائل المثالية </a:t>
            </a:r>
            <a:r>
              <a:rPr lang="ar" sz="2800" b="1" i="0" dirty="0">
                <a:solidFill>
                  <a:srgbClr val="373D3F"/>
                </a:solidFill>
                <a:effectLst/>
              </a:rPr>
              <a:t>:</a:t>
            </a:r>
            <a:r>
              <a:rPr lang="ar" sz="2800" b="0" i="0" dirty="0">
                <a:solidFill>
                  <a:srgbClr val="373D3F"/>
                </a:solidFill>
                <a:effectLst/>
              </a:rPr>
              <a:t> </a:t>
            </a:r>
            <a:r>
              <a:rPr lang="en-US" sz="2800" b="1" i="0" dirty="0">
                <a:solidFill>
                  <a:srgbClr val="FF0000"/>
                </a:solidFill>
                <a:effectLst/>
              </a:rPr>
              <a:t> Perfect Substitutes</a:t>
            </a:r>
            <a:endParaRPr lang="ar" sz="2800" b="0" i="0" dirty="0">
              <a:solidFill>
                <a:srgbClr val="373D3F"/>
              </a:solidFill>
              <a:effectLst/>
            </a:endParaRPr>
          </a:p>
          <a:p>
            <a:pPr algn="just" rtl="1"/>
            <a:r>
              <a:rPr lang="ar" sz="2600" b="0" i="0" dirty="0">
                <a:effectLst/>
              </a:rPr>
              <a:t>البديل المثالي هو </a:t>
            </a:r>
            <a:r>
              <a:rPr lang="ar" sz="2600" b="1" i="0" dirty="0">
                <a:effectLst/>
              </a:rPr>
              <a:t>الحالة التي يُنظر فيها إلى سلعتين على أنهما متطابقتان </a:t>
            </a:r>
            <a:r>
              <a:rPr lang="ar" sz="2600" b="0" i="0" dirty="0">
                <a:effectLst/>
              </a:rPr>
              <a:t>.</a:t>
            </a:r>
          </a:p>
          <a:p>
            <a:pPr marL="0" indent="0" algn="just" rtl="1">
              <a:buNone/>
            </a:pPr>
            <a:r>
              <a:rPr lang="ar" sz="2600" b="0" i="0" dirty="0">
                <a:effectLst/>
              </a:rPr>
              <a:t>وستظهر منحنيات اللامبالاة في الرسم البياني. </a:t>
            </a:r>
            <a:endParaRPr lang="fr-FR" sz="2600" b="0" i="0" dirty="0">
              <a:effectLst/>
            </a:endParaRPr>
          </a:p>
          <a:p>
            <a:pPr marL="0" indent="0" algn="just" rtl="1">
              <a:buNone/>
            </a:pPr>
            <a:r>
              <a:rPr lang="ar" sz="2600" b="0" i="0" dirty="0">
                <a:effectLst/>
              </a:rPr>
              <a:t>هذه الخطوط مستقيمة تمامًا بشكل أساسي ، وهذا يوضح أن المنفعة النسبية لـ " </a:t>
            </a:r>
            <a:r>
              <a:rPr lang="ar" sz="2600" b="1" i="0" dirty="0">
                <a:solidFill>
                  <a:srgbClr val="0070C0"/>
                </a:solidFill>
                <a:effectLst/>
              </a:rPr>
              <a:t>X </a:t>
            </a:r>
            <a:r>
              <a:rPr lang="ar-DZ" sz="2600" b="1" i="0" dirty="0">
                <a:solidFill>
                  <a:srgbClr val="0070C0"/>
                </a:solidFill>
                <a:effectLst/>
              </a:rPr>
              <a:t>البضاعة</a:t>
            </a:r>
            <a:r>
              <a:rPr lang="ar" sz="2600" b="1" i="0" dirty="0">
                <a:solidFill>
                  <a:srgbClr val="0070C0"/>
                </a:solidFill>
                <a:effectLst/>
              </a:rPr>
              <a:t> </a:t>
            </a:r>
            <a:r>
              <a:rPr lang="ar" sz="2600" b="0" i="0" dirty="0">
                <a:effectLst/>
              </a:rPr>
              <a:t>" مقارنةً بـ " </a:t>
            </a:r>
            <a:r>
              <a:rPr lang="ar-DZ" sz="2600" b="1" i="0" dirty="0">
                <a:solidFill>
                  <a:srgbClr val="00B050"/>
                </a:solidFill>
                <a:effectLst/>
              </a:rPr>
              <a:t>البضاعة</a:t>
            </a:r>
            <a:r>
              <a:rPr lang="ar" sz="2600" b="1" i="0" dirty="0">
                <a:solidFill>
                  <a:srgbClr val="00B050"/>
                </a:solidFill>
                <a:effectLst/>
              </a:rPr>
              <a:t> Y </a:t>
            </a:r>
            <a:r>
              <a:rPr lang="ar" sz="2600" b="0" i="0" dirty="0">
                <a:effectLst/>
              </a:rPr>
              <a:t>" متكافئة بغض النظر عن المبلغ المعني.</a:t>
            </a:r>
          </a:p>
          <a:p>
            <a:pPr marL="0" indent="0" algn="just" rtl="1">
              <a:buNone/>
            </a:pPr>
            <a:r>
              <a:rPr lang="ar-DZ" sz="2600" b="1" i="1" u="sng" dirty="0"/>
              <a:t>مثال:</a:t>
            </a:r>
            <a:r>
              <a:rPr lang="ar-DZ" sz="2600" dirty="0"/>
              <a:t> ورقة</a:t>
            </a:r>
            <a:r>
              <a:rPr lang="fr-FR" sz="2600" dirty="0"/>
              <a:t> </a:t>
            </a:r>
            <a:r>
              <a:rPr lang="ar" sz="2600" dirty="0"/>
              <a:t>الدولار هي البديل المثالي ل</a:t>
            </a:r>
            <a:r>
              <a:rPr lang="ar-DZ" sz="2600" dirty="0"/>
              <a:t> ورقة</a:t>
            </a:r>
            <a:r>
              <a:rPr lang="ar" sz="2600" dirty="0"/>
              <a:t> دولار الأخرى.</a:t>
            </a:r>
          </a:p>
          <a:p>
            <a:pPr marL="0" indent="0" algn="just" rtl="1">
              <a:buNone/>
            </a:pPr>
            <a:r>
              <a:rPr lang="ar" sz="2600" dirty="0"/>
              <a:t>* تعتبر الزبدة من منتجين مختلفين أيضًا بدائل مثالية ؛ قد يكون المنتج مختلفًا ، لكن الغرض منها واستخدامهما واحد</a:t>
            </a:r>
          </a:p>
          <a:p>
            <a:pPr algn="just"/>
            <a:endParaRPr lang="fr-FR" sz="2600" dirty="0"/>
          </a:p>
        </p:txBody>
      </p:sp>
      <p:pic>
        <p:nvPicPr>
          <p:cNvPr id="9" name="Espace réservé du contenu 5">
            <a:extLst>
              <a:ext uri="{FF2B5EF4-FFF2-40B4-BE49-F238E27FC236}">
                <a16:creationId xmlns:a16="http://schemas.microsoft.com/office/drawing/2014/main" id="{CC8D125A-7AB3-7430-D369-1849AE53FC1A}"/>
              </a:ext>
            </a:extLst>
          </p:cNvPr>
          <p:cNvPicPr>
            <a:picLocks noGrp="1" noChangeAspect="1"/>
          </p:cNvPicPr>
          <p:nvPr>
            <p:ph sz="half" idx="2"/>
          </p:nvPr>
        </p:nvPicPr>
        <p:blipFill>
          <a:blip r:embed="rId2"/>
          <a:stretch>
            <a:fillRect/>
          </a:stretch>
        </p:blipFill>
        <p:spPr>
          <a:xfrm>
            <a:off x="6682902" y="1435608"/>
            <a:ext cx="5509098" cy="5208079"/>
          </a:xfrm>
        </p:spPr>
      </p:pic>
      <p:sp>
        <p:nvSpPr>
          <p:cNvPr id="2" name="Google Shape;376;p53">
            <a:extLst>
              <a:ext uri="{FF2B5EF4-FFF2-40B4-BE49-F238E27FC236}">
                <a16:creationId xmlns:a16="http://schemas.microsoft.com/office/drawing/2014/main" id="{841A9279-72D1-6497-B6BD-64336B61411C}"/>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extLst>
      <p:ext uri="{BB962C8B-B14F-4D97-AF65-F5344CB8AC3E}">
        <p14:creationId xmlns:p14="http://schemas.microsoft.com/office/powerpoint/2010/main" val="286177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br>
              <a:rPr lang="en-US" b="1">
                <a:solidFill>
                  <a:schemeClr val="lt1"/>
                </a:solidFill>
              </a:rPr>
            </a:br>
            <a:endParaRPr>
              <a:solidFill>
                <a:schemeClr val="lt1"/>
              </a:solidFill>
            </a:endParaRPr>
          </a:p>
        </p:txBody>
      </p:sp>
      <p:sp>
        <p:nvSpPr>
          <p:cNvPr id="4" name="Google Shape;399;p56">
            <a:extLst>
              <a:ext uri="{FF2B5EF4-FFF2-40B4-BE49-F238E27FC236}">
                <a16:creationId xmlns:a16="http://schemas.microsoft.com/office/drawing/2014/main" id="{3B3DE625-B58C-1772-B021-348316100B53}"/>
              </a:ext>
            </a:extLst>
          </p:cNvPr>
          <p:cNvSpPr txBox="1">
            <a:spLocks/>
          </p:cNvSpPr>
          <p:nvPr/>
        </p:nvSpPr>
        <p:spPr>
          <a:xfrm>
            <a:off x="4242816" y="1553904"/>
            <a:ext cx="7949184" cy="5221800"/>
          </a:xfrm>
          <a:prstGeom prst="rect">
            <a:avLst/>
          </a:prstGeom>
          <a:no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 indent="-91440" algn="r" rtl="1">
              <a:spcBef>
                <a:spcPts val="0"/>
              </a:spcBef>
              <a:buClr>
                <a:schemeClr val="dk1"/>
              </a:buClr>
              <a:buSzPts val="3200"/>
              <a:buFont typeface="Arial" panose="020B0604020202020204" pitchFamily="34" charset="0"/>
              <a:buChar char=" "/>
            </a:pPr>
            <a:r>
              <a:rPr lang="fr-FR" sz="2600" b="1" dirty="0"/>
              <a:t>II-2-2- </a:t>
            </a:r>
            <a:r>
              <a:rPr lang="ar-DZ" sz="2600" b="1" dirty="0"/>
              <a:t>البضائع التكميلية</a:t>
            </a:r>
            <a:r>
              <a:rPr lang="en-US" sz="2800" b="1" dirty="0"/>
              <a:t> Complementary Goods     </a:t>
            </a:r>
            <a:endParaRPr lang="ar-DZ" dirty="0"/>
          </a:p>
          <a:p>
            <a:pPr marL="180848" lvl="1" indent="0" algn="just" rtl="1">
              <a:spcBef>
                <a:spcPts val="400"/>
              </a:spcBef>
              <a:buClr>
                <a:schemeClr val="dk1"/>
              </a:buClr>
              <a:buSzPts val="3200"/>
              <a:buFont typeface="Arial" panose="020B0604020202020204" pitchFamily="34" charset="0"/>
              <a:buNone/>
            </a:pPr>
            <a:endParaRPr lang="ar-DZ" sz="2600" dirty="0"/>
          </a:p>
          <a:p>
            <a:pPr marL="228600" lvl="1" algn="just" rtl="1">
              <a:spcBef>
                <a:spcPts val="0"/>
              </a:spcBef>
              <a:buClr>
                <a:schemeClr val="dk1"/>
              </a:buClr>
              <a:buSzPts val="3200"/>
            </a:pPr>
            <a:r>
              <a:rPr lang="ar-DZ" sz="2600" b="1" dirty="0">
                <a:solidFill>
                  <a:srgbClr val="FF0000"/>
                </a:solidFill>
              </a:rPr>
              <a:t>البضاعة التكميلية</a:t>
            </a:r>
            <a:r>
              <a:rPr lang="fr-FR" sz="2600" b="1" dirty="0">
                <a:solidFill>
                  <a:srgbClr val="FF0000"/>
                </a:solidFill>
              </a:rPr>
              <a:t> </a:t>
            </a:r>
            <a:r>
              <a:rPr lang="ar-DZ" sz="2600" dirty="0">
                <a:solidFill>
                  <a:srgbClr val="000000"/>
                </a:solidFill>
              </a:rPr>
              <a:t>هو المنتج الذي يتم استخدامه </a:t>
            </a:r>
            <a:r>
              <a:rPr lang="ar-DZ" sz="2600" b="1" dirty="0">
                <a:solidFill>
                  <a:srgbClr val="000000"/>
                </a:solidFill>
              </a:rPr>
              <a:t>مع سلعة أو خدمة أخرى </a:t>
            </a:r>
            <a:r>
              <a:rPr lang="ar-DZ" sz="2600" dirty="0">
                <a:solidFill>
                  <a:srgbClr val="000000"/>
                </a:solidFill>
              </a:rPr>
              <a:t>.</a:t>
            </a:r>
          </a:p>
          <a:p>
            <a:pPr marL="228600" lvl="1" algn="just" rtl="1">
              <a:spcBef>
                <a:spcPts val="0"/>
              </a:spcBef>
              <a:buClr>
                <a:schemeClr val="dk1"/>
              </a:buClr>
              <a:buSzPts val="3200"/>
            </a:pPr>
            <a:endParaRPr lang="ar-DZ" sz="2600" dirty="0">
              <a:solidFill>
                <a:srgbClr val="000000"/>
              </a:solidFill>
            </a:endParaRPr>
          </a:p>
          <a:p>
            <a:pPr marL="228600" lvl="1" algn="just" rtl="1">
              <a:spcBef>
                <a:spcPts val="0"/>
              </a:spcBef>
              <a:buClr>
                <a:schemeClr val="dk1"/>
              </a:buClr>
              <a:buSzPts val="3200"/>
            </a:pPr>
            <a:r>
              <a:rPr lang="ar-DZ" sz="2600" dirty="0">
                <a:solidFill>
                  <a:srgbClr val="000000"/>
                </a:solidFill>
              </a:rPr>
              <a:t>عند استهلاك المنتج التكميلي بمفرده ، فعادة ما يكون له </a:t>
            </a:r>
            <a:r>
              <a:rPr lang="ar-DZ" sz="2600" b="1" dirty="0">
                <a:solidFill>
                  <a:srgbClr val="000000"/>
                </a:solidFill>
              </a:rPr>
              <a:t>قيمة قليلة أو لا قيمة له </a:t>
            </a:r>
            <a:r>
              <a:rPr lang="ar-DZ" sz="2600" dirty="0">
                <a:solidFill>
                  <a:srgbClr val="000000"/>
                </a:solidFill>
              </a:rPr>
              <a:t>.</a:t>
            </a:r>
          </a:p>
          <a:p>
            <a:pPr marL="228600" lvl="1" algn="just" rtl="1">
              <a:spcBef>
                <a:spcPts val="0"/>
              </a:spcBef>
              <a:buClr>
                <a:schemeClr val="dk1"/>
              </a:buClr>
              <a:buSzPts val="3200"/>
            </a:pPr>
            <a:endParaRPr lang="ar-DZ" sz="2600" dirty="0">
              <a:solidFill>
                <a:srgbClr val="000000"/>
              </a:solidFill>
            </a:endParaRPr>
          </a:p>
          <a:p>
            <a:pPr marL="228600" lvl="1" algn="just" rtl="1">
              <a:spcBef>
                <a:spcPts val="0"/>
              </a:spcBef>
              <a:buClr>
                <a:schemeClr val="dk1"/>
              </a:buClr>
              <a:buSzPts val="3200"/>
            </a:pPr>
            <a:r>
              <a:rPr lang="ar-DZ" sz="2600" b="1" i="0" dirty="0">
                <a:effectLst/>
                <a:latin typeface="Lato" panose="020F0502020204030203" pitchFamily="34" charset="0"/>
              </a:rPr>
              <a:t>السلع التكاملية : هي السلع المرتبطة ببعضها </a:t>
            </a:r>
            <a:r>
              <a:rPr lang="ar-DZ" sz="2600" b="1" i="0" dirty="0" err="1">
                <a:effectLst/>
                <a:latin typeface="Lato" panose="020F0502020204030203" pitchFamily="34" charset="0"/>
              </a:rPr>
              <a:t>فلايمكن</a:t>
            </a:r>
            <a:r>
              <a:rPr lang="ar-DZ" sz="2600" b="1" i="0" dirty="0">
                <a:effectLst/>
                <a:latin typeface="Lato" panose="020F0502020204030203" pitchFamily="34" charset="0"/>
              </a:rPr>
              <a:t> استخدام أحدهما دون الاخر مثل : ( الشاي والسكر ) ، فزيادة سعر أحدهما يقلل الطلب على السلعتين معا والعكس صحيح </a:t>
            </a:r>
            <a:r>
              <a:rPr lang="ar-DZ" sz="2600" b="1" i="0" dirty="0">
                <a:solidFill>
                  <a:srgbClr val="3B3B3B"/>
                </a:solidFill>
                <a:effectLst/>
                <a:latin typeface="Lato" panose="020F0502020204030203" pitchFamily="34" charset="0"/>
              </a:rPr>
              <a:t>.</a:t>
            </a:r>
            <a:endParaRPr lang="fr-FR" sz="2600" b="1" i="0" dirty="0">
              <a:solidFill>
                <a:srgbClr val="3B3B3B"/>
              </a:solidFill>
              <a:effectLst/>
              <a:latin typeface="Lato" panose="020F0502020204030203" pitchFamily="34" charset="0"/>
            </a:endParaRPr>
          </a:p>
          <a:p>
            <a:pPr marL="228600" lvl="1" algn="just" rtl="1">
              <a:spcBef>
                <a:spcPts val="0"/>
              </a:spcBef>
              <a:buClr>
                <a:schemeClr val="dk1"/>
              </a:buClr>
              <a:buSzPts val="3200"/>
            </a:pPr>
            <a:endParaRPr lang="ar-DZ" sz="2600" dirty="0"/>
          </a:p>
          <a:p>
            <a:pPr marL="228600" lvl="1" algn="just" rtl="1">
              <a:spcBef>
                <a:spcPts val="0"/>
              </a:spcBef>
              <a:buClr>
                <a:schemeClr val="dk1"/>
              </a:buClr>
              <a:buSzPts val="3200"/>
            </a:pPr>
            <a:r>
              <a:rPr lang="ar-DZ" sz="2600" dirty="0"/>
              <a:t>بالنسبة </a:t>
            </a:r>
            <a:r>
              <a:rPr lang="ar-DZ" sz="2600" b="1" dirty="0">
                <a:solidFill>
                  <a:srgbClr val="FF0000"/>
                </a:solidFill>
              </a:rPr>
              <a:t>للمكملات </a:t>
            </a:r>
            <a:r>
              <a:rPr lang="ar-DZ" sz="2600" dirty="0"/>
              <a:t>، </a:t>
            </a:r>
            <a:r>
              <a:rPr lang="ar-DZ" sz="2600" b="1" dirty="0">
                <a:highlight>
                  <a:srgbClr val="FFFF00"/>
                </a:highlight>
              </a:rPr>
              <a:t>ينخفض الطلب على سلعة </a:t>
            </a:r>
            <a:r>
              <a:rPr lang="ar-DZ" sz="2600" dirty="0"/>
              <a:t>عندما </a:t>
            </a:r>
            <a:r>
              <a:rPr lang="ar-DZ" sz="2600" b="1" dirty="0">
                <a:highlight>
                  <a:srgbClr val="FFFF00"/>
                </a:highlight>
              </a:rPr>
              <a:t>يرتفع سعر مكمل للسلعة.</a:t>
            </a:r>
          </a:p>
          <a:p>
            <a:pPr indent="-63500">
              <a:buClr>
                <a:schemeClr val="dk1"/>
              </a:buClr>
              <a:buSzPts val="2600"/>
              <a:buFont typeface="Arial" panose="020B0604020202020204" pitchFamily="34" charset="0"/>
              <a:buNone/>
            </a:pPr>
            <a:endParaRPr lang="ar-DZ" sz="2600" dirty="0"/>
          </a:p>
        </p:txBody>
      </p:sp>
      <p:pic>
        <p:nvPicPr>
          <p:cNvPr id="7" name="Espace réservé du contenu 5">
            <a:extLst>
              <a:ext uri="{FF2B5EF4-FFF2-40B4-BE49-F238E27FC236}">
                <a16:creationId xmlns:a16="http://schemas.microsoft.com/office/drawing/2014/main" id="{522537FA-38B1-3D73-55C4-4CD16B95CEF3}"/>
              </a:ext>
            </a:extLst>
          </p:cNvPr>
          <p:cNvPicPr>
            <a:picLocks noChangeAspect="1"/>
          </p:cNvPicPr>
          <p:nvPr/>
        </p:nvPicPr>
        <p:blipFill>
          <a:blip r:embed="rId3"/>
          <a:stretch>
            <a:fillRect/>
          </a:stretch>
        </p:blipFill>
        <p:spPr>
          <a:xfrm>
            <a:off x="0" y="1353312"/>
            <a:ext cx="4700016" cy="5630037"/>
          </a:xfrm>
          <a:prstGeom prst="rect">
            <a:avLst/>
          </a:prstGeom>
        </p:spPr>
      </p:pic>
      <p:sp>
        <p:nvSpPr>
          <p:cNvPr id="2" name="Google Shape;376;p53">
            <a:extLst>
              <a:ext uri="{FF2B5EF4-FFF2-40B4-BE49-F238E27FC236}">
                <a16:creationId xmlns:a16="http://schemas.microsoft.com/office/drawing/2014/main" id="{CCA9DC36-B88F-EDEC-71E6-03903543E2B1}"/>
              </a:ext>
            </a:extLst>
          </p:cNvPr>
          <p:cNvSpPr txBox="1">
            <a:spLocks/>
          </p:cNvSpPr>
          <p:nvPr/>
        </p:nvSpPr>
        <p:spPr>
          <a:xfrm>
            <a:off x="1538592" y="228341"/>
            <a:ext cx="8753272" cy="1325563"/>
          </a:xfrm>
          <a:prstGeom prst="rect">
            <a:avLst/>
          </a:prstGeom>
          <a:noFill/>
          <a:ln>
            <a:noFill/>
          </a:ln>
        </p:spPr>
        <p:txBody>
          <a:bodyPr spcFirstLastPara="1" vert="horz" wrap="square" lIns="91425" tIns="45700" rIns="91425" bIns="4570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lt1"/>
              </a:buClr>
              <a:buSzPts val="4000"/>
              <a:buFont typeface="Calibri"/>
              <a:buNone/>
            </a:pPr>
            <a:r>
              <a:rPr lang="ar-DZ" sz="4000" b="1"/>
              <a:t>الأنواع مختلفة من البضائع  </a:t>
            </a:r>
            <a:r>
              <a:rPr lang="ar-DZ" sz="4000" b="1">
                <a:latin typeface="Calibri"/>
                <a:ea typeface="Calibri"/>
                <a:cs typeface="Calibri"/>
                <a:sym typeface="Calibri"/>
              </a:rPr>
              <a:t>-</a:t>
            </a:r>
            <a:r>
              <a:rPr lang="fr-FR" sz="4000" b="1">
                <a:latin typeface="Calibri"/>
                <a:ea typeface="Calibri"/>
                <a:cs typeface="Calibri"/>
                <a:sym typeface="Calibri"/>
              </a:rPr>
              <a:t>II</a:t>
            </a:r>
            <a:endParaRPr lang="fr-FR" sz="4000" dirty="0">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2">
            <a:extLst>
              <a:ext uri="{FF2B5EF4-FFF2-40B4-BE49-F238E27FC236}">
                <a16:creationId xmlns:a16="http://schemas.microsoft.com/office/drawing/2014/main" id="{4A5FEB37-4ADD-899D-19F9-C79505C7C947}"/>
              </a:ext>
            </a:extLst>
          </p:cNvPr>
          <p:cNvSpPr>
            <a:spLocks noGrp="1"/>
          </p:cNvSpPr>
          <p:nvPr>
            <p:ph sz="half" idx="1"/>
          </p:nvPr>
        </p:nvSpPr>
        <p:spPr>
          <a:xfrm>
            <a:off x="100584" y="1553904"/>
            <a:ext cx="5995416" cy="5304096"/>
          </a:xfrm>
        </p:spPr>
        <p:txBody>
          <a:bodyPr>
            <a:normAutofit/>
          </a:bodyPr>
          <a:lstStyle/>
          <a:p>
            <a:pPr marL="0" indent="0" algn="just" rtl="1">
              <a:buNone/>
            </a:pPr>
            <a:r>
              <a:rPr lang="ar" sz="2800" b="1" i="0" dirty="0">
                <a:solidFill>
                  <a:srgbClr val="FF0000"/>
                </a:solidFill>
                <a:effectLst/>
              </a:rPr>
              <a:t>مكملات مثالية</a:t>
            </a:r>
            <a:r>
              <a:rPr lang="en-US" sz="2800" b="1" i="0" dirty="0">
                <a:solidFill>
                  <a:srgbClr val="FF0000"/>
                </a:solidFill>
                <a:effectLst/>
              </a:rPr>
              <a:t> Perfect Complements</a:t>
            </a:r>
            <a:r>
              <a:rPr lang="ar" sz="2800" b="1" i="0" dirty="0">
                <a:solidFill>
                  <a:srgbClr val="FF0000"/>
                </a:solidFill>
                <a:effectLst/>
              </a:rPr>
              <a:t> </a:t>
            </a:r>
            <a:r>
              <a:rPr lang="ar" sz="2800" b="1" i="0" dirty="0">
                <a:solidFill>
                  <a:srgbClr val="373D3F"/>
                </a:solidFill>
                <a:effectLst/>
              </a:rPr>
              <a:t>:</a:t>
            </a:r>
            <a:r>
              <a:rPr lang="ar" sz="2600" b="0" i="0" dirty="0">
                <a:solidFill>
                  <a:srgbClr val="373D3F"/>
                </a:solidFill>
                <a:effectLst/>
              </a:rPr>
              <a:t> </a:t>
            </a:r>
            <a:endParaRPr lang="fr-FR" sz="2600" b="0" i="0" dirty="0">
              <a:solidFill>
                <a:srgbClr val="373D3F"/>
              </a:solidFill>
              <a:effectLst/>
            </a:endParaRPr>
          </a:p>
          <a:p>
            <a:pPr marL="0" indent="0" algn="just" rtl="1">
              <a:buNone/>
            </a:pPr>
            <a:endParaRPr lang="fr-FR" sz="2600" dirty="0">
              <a:solidFill>
                <a:srgbClr val="373D3F"/>
              </a:solidFill>
            </a:endParaRPr>
          </a:p>
          <a:p>
            <a:pPr marL="0" indent="0" algn="just" rtl="1">
              <a:buNone/>
            </a:pPr>
            <a:r>
              <a:rPr lang="ar" sz="2600" b="0" i="0" dirty="0">
                <a:effectLst/>
              </a:rPr>
              <a:t>نقيض البديل المثالي هو تكملة كاملة ، والتي يتم توضيحها بيانياً من خلال منحنيات بزوايا قائمة كاملة في المركز. توضح هذه الزوايا اليمنى ، والخطوط الأفقية والعمودية المستقيمة اللاحقة ، أن " </a:t>
            </a:r>
            <a:r>
              <a:rPr lang="ar" sz="2600" b="1" i="0" dirty="0">
                <a:solidFill>
                  <a:srgbClr val="0070C0"/>
                </a:solidFill>
                <a:effectLst/>
              </a:rPr>
              <a:t>X </a:t>
            </a:r>
            <a:r>
              <a:rPr lang="ar" sz="2600" b="0" i="0" dirty="0">
                <a:effectLst/>
              </a:rPr>
              <a:t>" و " </a:t>
            </a:r>
            <a:r>
              <a:rPr lang="ar-DZ" sz="2600" b="1" i="0" dirty="0">
                <a:solidFill>
                  <a:srgbClr val="0070C0"/>
                </a:solidFill>
                <a:effectLst/>
              </a:rPr>
              <a:t>البضاعة</a:t>
            </a:r>
            <a:r>
              <a:rPr lang="ar" sz="2600" b="1" i="0" dirty="0">
                <a:solidFill>
                  <a:srgbClr val="00B050"/>
                </a:solidFill>
                <a:effectLst/>
              </a:rPr>
              <a:t> </a:t>
            </a:r>
            <a:r>
              <a:rPr lang="ar-DZ" sz="2600" b="1" i="0" dirty="0">
                <a:solidFill>
                  <a:srgbClr val="00B050"/>
                </a:solidFill>
                <a:effectLst/>
              </a:rPr>
              <a:t>البضاعة</a:t>
            </a:r>
            <a:r>
              <a:rPr lang="ar" sz="2600" b="1" i="0" dirty="0">
                <a:solidFill>
                  <a:srgbClr val="00B050"/>
                </a:solidFill>
                <a:effectLst/>
              </a:rPr>
              <a:t> Y </a:t>
            </a:r>
            <a:r>
              <a:rPr lang="ar" sz="2600" b="0" i="0" dirty="0">
                <a:effectLst/>
              </a:rPr>
              <a:t>" مرتبطان بطبيعتهما ببعضهما البعض وأن استهلاك أحدهما يعتمد على استهلاك الآخر.</a:t>
            </a:r>
            <a:endParaRPr lang="fr-FR" sz="2600" b="0" i="0" dirty="0">
              <a:effectLst/>
            </a:endParaRPr>
          </a:p>
          <a:p>
            <a:pPr marL="0" indent="0" algn="just">
              <a:buNone/>
            </a:pPr>
            <a:endParaRPr lang="ar" sz="2600" b="0" i="0" dirty="0">
              <a:effectLst/>
            </a:endParaRPr>
          </a:p>
          <a:p>
            <a:pPr marL="0" indent="0" algn="just" rtl="1">
              <a:buNone/>
            </a:pPr>
            <a:r>
              <a:rPr lang="ar-DZ" sz="2600" b="1" i="1" u="sng" dirty="0"/>
              <a:t>مثال:</a:t>
            </a:r>
            <a:r>
              <a:rPr lang="ar-DZ" sz="2600" b="1" dirty="0"/>
              <a:t> </a:t>
            </a:r>
            <a:r>
              <a:rPr lang="ar" sz="2600" b="1" dirty="0"/>
              <a:t>: </a:t>
            </a:r>
            <a:r>
              <a:rPr lang="ar" sz="2600" dirty="0"/>
              <a:t>الحذاء الأيمن والحذاء الأيسر. أنت بحاجة بالضبط إلى حذاء واحد مع كل حذاء يسار.</a:t>
            </a:r>
            <a:endParaRPr lang="fr-FR" sz="2600" dirty="0"/>
          </a:p>
        </p:txBody>
      </p:sp>
      <p:pic>
        <p:nvPicPr>
          <p:cNvPr id="6" name="Espace réservé du contenu 5">
            <a:extLst>
              <a:ext uri="{FF2B5EF4-FFF2-40B4-BE49-F238E27FC236}">
                <a16:creationId xmlns:a16="http://schemas.microsoft.com/office/drawing/2014/main" id="{27C79490-83B0-3FE2-1E8D-3B42F58592A8}"/>
              </a:ext>
            </a:extLst>
          </p:cNvPr>
          <p:cNvPicPr>
            <a:picLocks noGrp="1" noChangeAspect="1"/>
          </p:cNvPicPr>
          <p:nvPr>
            <p:ph sz="half" idx="2"/>
          </p:nvPr>
        </p:nvPicPr>
        <p:blipFill>
          <a:blip r:embed="rId2"/>
          <a:stretch>
            <a:fillRect/>
          </a:stretch>
        </p:blipFill>
        <p:spPr>
          <a:xfrm>
            <a:off x="6592824" y="1453896"/>
            <a:ext cx="5599176" cy="5076825"/>
          </a:xfrm>
        </p:spPr>
      </p:pic>
      <p:sp>
        <p:nvSpPr>
          <p:cNvPr id="2" name="Google Shape;376;p53">
            <a:extLst>
              <a:ext uri="{FF2B5EF4-FFF2-40B4-BE49-F238E27FC236}">
                <a16:creationId xmlns:a16="http://schemas.microsoft.com/office/drawing/2014/main" id="{58DE51B7-C456-9ABE-0C8B-E9473C3CD402}"/>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extLst>
      <p:ext uri="{BB962C8B-B14F-4D97-AF65-F5344CB8AC3E}">
        <p14:creationId xmlns:p14="http://schemas.microsoft.com/office/powerpoint/2010/main" val="40429871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6" name="Google Shape;406;p57">
            <a:extLst>
              <a:ext uri="{FF2B5EF4-FFF2-40B4-BE49-F238E27FC236}">
                <a16:creationId xmlns:a16="http://schemas.microsoft.com/office/drawing/2014/main" id="{947A1003-1167-F517-1A06-C6B36B696E68}"/>
              </a:ext>
            </a:extLst>
          </p:cNvPr>
          <p:cNvSpPr txBox="1">
            <a:spLocks/>
          </p:cNvSpPr>
          <p:nvPr/>
        </p:nvSpPr>
        <p:spPr>
          <a:xfrm>
            <a:off x="0" y="1746504"/>
            <a:ext cx="12192000" cy="4946904"/>
          </a:xfrm>
          <a:prstGeom prst="rect">
            <a:avLst/>
          </a:prstGeom>
          <a:noFill/>
          <a:ln>
            <a:noFill/>
          </a:ln>
        </p:spPr>
        <p:txBody>
          <a:bodyPr spcFirstLastPara="1" vert="horz" wrap="square" lIns="91425" tIns="45700" rIns="91425" bIns="45700" rtlCol="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 indent="111760">
              <a:spcBef>
                <a:spcPts val="0"/>
              </a:spcBef>
              <a:buClr>
                <a:schemeClr val="dk1"/>
              </a:buClr>
              <a:buSzPts val="3200"/>
              <a:buFont typeface="Noto Sans"/>
              <a:buNone/>
            </a:pPr>
            <a:endParaRPr lang="fr-FR" dirty="0"/>
          </a:p>
          <a:p>
            <a:pPr marL="0" indent="0" algn="r" rtl="1">
              <a:spcBef>
                <a:spcPts val="0"/>
              </a:spcBef>
              <a:buClr>
                <a:schemeClr val="dk1"/>
              </a:buClr>
              <a:buSzPts val="3200"/>
              <a:buFont typeface="Arial" panose="020B0604020202020204" pitchFamily="34" charset="0"/>
              <a:buNone/>
            </a:pPr>
            <a:r>
              <a:rPr lang="fr-FR" b="1" dirty="0"/>
              <a:t> -3- </a:t>
            </a:r>
            <a:r>
              <a:rPr lang="ar-DZ" b="1" dirty="0"/>
              <a:t>السعر النسبي للدخل</a:t>
            </a:r>
            <a:r>
              <a:rPr lang="fr-FR" b="1" dirty="0"/>
              <a:t>    </a:t>
            </a:r>
            <a:r>
              <a:rPr lang="en-US" b="1" dirty="0"/>
              <a:t>Price Relative to Income</a:t>
            </a:r>
            <a:endParaRPr lang="ar-DZ" dirty="0"/>
          </a:p>
          <a:p>
            <a:pPr marL="0" indent="0" algn="r" rtl="1">
              <a:spcBef>
                <a:spcPts val="0"/>
              </a:spcBef>
              <a:buClr>
                <a:schemeClr val="dk1"/>
              </a:buClr>
              <a:buSzPts val="3200"/>
              <a:buFont typeface="Arial" panose="020B0604020202020204" pitchFamily="34" charset="0"/>
              <a:buNone/>
            </a:pPr>
            <a:endParaRPr lang="ar-DZ" b="1" dirty="0"/>
          </a:p>
          <a:p>
            <a:pPr marL="91440" indent="-91440" algn="just" rtl="1">
              <a:spcBef>
                <a:spcPts val="0"/>
              </a:spcBef>
              <a:buClr>
                <a:schemeClr val="dk1"/>
              </a:buClr>
              <a:buSzPts val="3200"/>
              <a:buFont typeface="Noto Sans"/>
              <a:buChar char="▪"/>
            </a:pPr>
            <a:r>
              <a:rPr lang="ar-DZ" dirty="0"/>
              <a:t>إذا كان </a:t>
            </a:r>
            <a:r>
              <a:rPr lang="ar-DZ" b="1" dirty="0">
                <a:solidFill>
                  <a:srgbClr val="FF0000"/>
                </a:solidFill>
                <a:highlight>
                  <a:srgbClr val="FFFF00"/>
                </a:highlight>
              </a:rPr>
              <a:t>سعر </a:t>
            </a:r>
            <a:r>
              <a:rPr lang="ar-DZ" b="1" dirty="0"/>
              <a:t>المنتج </a:t>
            </a:r>
            <a:r>
              <a:rPr lang="ar-DZ" dirty="0"/>
              <a:t>مرتفعًا </a:t>
            </a:r>
            <a:r>
              <a:rPr lang="ar-DZ" b="1" dirty="0">
                <a:solidFill>
                  <a:srgbClr val="FF0000"/>
                </a:solidFill>
                <a:highlight>
                  <a:srgbClr val="FFFF00"/>
                </a:highlight>
              </a:rPr>
              <a:t>جدًا </a:t>
            </a:r>
            <a:r>
              <a:rPr lang="ar-DZ" b="1" dirty="0"/>
              <a:t>بالنسبة إلى دخل المستهلك </a:t>
            </a:r>
            <a:r>
              <a:rPr lang="ar-DZ" dirty="0"/>
              <a:t>، </a:t>
            </a:r>
            <a:r>
              <a:rPr lang="ar-DZ" b="1" dirty="0">
                <a:solidFill>
                  <a:srgbClr val="FF0000"/>
                </a:solidFill>
              </a:rPr>
              <a:t>الطلب</a:t>
            </a:r>
            <a:r>
              <a:rPr lang="ar-DZ" dirty="0">
                <a:solidFill>
                  <a:srgbClr val="FF0000"/>
                </a:solidFill>
              </a:rPr>
              <a:t> </a:t>
            </a:r>
            <a:r>
              <a:rPr lang="ar-DZ" dirty="0"/>
              <a:t>سوف تميل إلى أن تكون </a:t>
            </a:r>
            <a:r>
              <a:rPr lang="ar-DZ" b="1" dirty="0">
                <a:solidFill>
                  <a:srgbClr val="FF0000"/>
                </a:solidFill>
                <a:highlight>
                  <a:srgbClr val="FFFF00"/>
                </a:highlight>
              </a:rPr>
              <a:t>مرنة.</a:t>
            </a:r>
            <a:endParaRPr lang="fr-FR" b="1" dirty="0">
              <a:solidFill>
                <a:srgbClr val="FF0000"/>
              </a:solidFill>
              <a:highlight>
                <a:srgbClr val="FFFF00"/>
              </a:highlight>
            </a:endParaRPr>
          </a:p>
          <a:p>
            <a:pPr marL="91440" indent="-91440" algn="just" rtl="1">
              <a:spcBef>
                <a:spcPts val="0"/>
              </a:spcBef>
              <a:buClr>
                <a:schemeClr val="dk1"/>
              </a:buClr>
              <a:buSzPts val="3200"/>
              <a:buFont typeface="Noto Sans"/>
              <a:buChar char="▪"/>
            </a:pPr>
            <a:endParaRPr lang="ar-DZ" b="1" dirty="0">
              <a:solidFill>
                <a:srgbClr val="FF0000"/>
              </a:solidFill>
              <a:highlight>
                <a:srgbClr val="FFFF00"/>
              </a:highlight>
            </a:endParaRPr>
          </a:p>
          <a:p>
            <a:pPr marL="0" indent="0" algn="just" rtl="1">
              <a:spcBef>
                <a:spcPts val="0"/>
              </a:spcBef>
              <a:buClr>
                <a:schemeClr val="dk1"/>
              </a:buClr>
              <a:buSzPts val="3200"/>
              <a:buFont typeface="Arial" panose="020B0604020202020204" pitchFamily="34" charset="0"/>
              <a:buNone/>
            </a:pPr>
            <a:endParaRPr lang="ar-DZ" dirty="0"/>
          </a:p>
          <a:p>
            <a:pPr marL="91440" indent="-91440" algn="just" rtl="1">
              <a:spcBef>
                <a:spcPts val="1400"/>
              </a:spcBef>
              <a:buClr>
                <a:schemeClr val="dk1"/>
              </a:buClr>
              <a:buSzPts val="3200"/>
              <a:buFont typeface="Noto Sans"/>
              <a:buChar char="▪"/>
            </a:pPr>
            <a:r>
              <a:rPr lang="ar-DZ" dirty="0"/>
              <a:t>إذا كان </a:t>
            </a:r>
            <a:r>
              <a:rPr lang="ar-DZ" b="1" dirty="0">
                <a:solidFill>
                  <a:srgbClr val="FF0000"/>
                </a:solidFill>
                <a:highlight>
                  <a:srgbClr val="FFFF00"/>
                </a:highlight>
              </a:rPr>
              <a:t>السعر</a:t>
            </a:r>
            <a:r>
              <a:rPr lang="ar-DZ" dirty="0">
                <a:highlight>
                  <a:srgbClr val="FFFF00"/>
                </a:highlight>
              </a:rPr>
              <a:t> </a:t>
            </a:r>
            <a:r>
              <a:rPr lang="ar-DZ" b="1" dirty="0"/>
              <a:t>من منتج </a:t>
            </a:r>
            <a:r>
              <a:rPr lang="ar-DZ" dirty="0"/>
              <a:t>منخفض </a:t>
            </a:r>
            <a:r>
              <a:rPr lang="ar-DZ" b="1" dirty="0">
                <a:solidFill>
                  <a:srgbClr val="FF0000"/>
                </a:solidFill>
                <a:highlight>
                  <a:srgbClr val="FFFF00"/>
                </a:highlight>
              </a:rPr>
              <a:t>جدًا </a:t>
            </a:r>
            <a:r>
              <a:rPr lang="ar-DZ" b="1" dirty="0"/>
              <a:t>بالنسبة إلى دخل المستهلك </a:t>
            </a:r>
            <a:r>
              <a:rPr lang="ar-DZ" dirty="0"/>
              <a:t>، يميل </a:t>
            </a:r>
            <a:r>
              <a:rPr lang="ar-DZ" b="1" dirty="0">
                <a:solidFill>
                  <a:srgbClr val="FF0000"/>
                </a:solidFill>
                <a:highlight>
                  <a:srgbClr val="FFFF00"/>
                </a:highlight>
              </a:rPr>
              <a:t>الطلب إلى أن يكون غير مرن </a:t>
            </a:r>
            <a:r>
              <a:rPr lang="ar-DZ" dirty="0"/>
              <a:t>.</a:t>
            </a:r>
          </a:p>
          <a:p>
            <a:pPr indent="-50800">
              <a:buClr>
                <a:schemeClr val="dk1"/>
              </a:buClr>
              <a:buSzPts val="2800"/>
              <a:buFont typeface="Arial" panose="020B0604020202020204" pitchFamily="34" charset="0"/>
              <a:buNone/>
            </a:pPr>
            <a:endParaRPr lang="ar-DZ" dirty="0"/>
          </a:p>
        </p:txBody>
      </p:sp>
      <p:sp>
        <p:nvSpPr>
          <p:cNvPr id="2" name="Google Shape;376;p53">
            <a:extLst>
              <a:ext uri="{FF2B5EF4-FFF2-40B4-BE49-F238E27FC236}">
                <a16:creationId xmlns:a16="http://schemas.microsoft.com/office/drawing/2014/main" id="{64A8F8D5-EA7B-A02E-EA7B-B17D68FC97B8}"/>
              </a:ext>
            </a:extLst>
          </p:cNvPr>
          <p:cNvSpPr txBox="1">
            <a:spLocks noGrp="1"/>
          </p:cNvSpPr>
          <p:nvPr>
            <p:ph type="title"/>
          </p:nvPr>
        </p:nvSpPr>
        <p:spPr>
          <a:xfrm>
            <a:off x="1538592" y="228341"/>
            <a:ext cx="8753272"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000"/>
              <a:buFont typeface="Calibri"/>
              <a:buNone/>
            </a:pPr>
            <a:r>
              <a:rPr lang="ar-DZ" sz="4000" b="1" dirty="0"/>
              <a:t>الأنواع مختلفة من البضائع </a:t>
            </a:r>
            <a:r>
              <a:rPr lang="fr-FR" sz="4000" b="1" dirty="0"/>
              <a:t> </a:t>
            </a:r>
            <a:r>
              <a:rPr lang="en-US" sz="4000" b="1" dirty="0">
                <a:latin typeface="Calibri"/>
                <a:ea typeface="Calibri"/>
                <a:cs typeface="Calibri"/>
                <a:sym typeface="Calibri"/>
              </a:rPr>
              <a:t>-II</a:t>
            </a:r>
            <a:endParaRPr sz="4000" dirty="0">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E1AADC4-C90C-9544-49F5-C3E5A2D1FB23}"/>
              </a:ext>
            </a:extLst>
          </p:cNvPr>
          <p:cNvSpPr>
            <a:spLocks noGrp="1"/>
          </p:cNvSpPr>
          <p:nvPr>
            <p:ph idx="1"/>
          </p:nvPr>
        </p:nvSpPr>
        <p:spPr>
          <a:xfrm>
            <a:off x="152400" y="316865"/>
            <a:ext cx="6175248" cy="2728087"/>
          </a:xfrm>
          <a:solidFill>
            <a:srgbClr val="FF0066"/>
          </a:solidFill>
        </p:spPr>
        <p:txBody>
          <a:bodyPr>
            <a:normAutofit lnSpcReduction="10000"/>
          </a:bodyPr>
          <a:lstStyle/>
          <a:p>
            <a:pPr marL="0" indent="0" algn="ctr">
              <a:buNone/>
            </a:pPr>
            <a:r>
              <a:rPr lang="en-US" b="1" dirty="0"/>
              <a:t>II- Mapping preferences with Indifference Maps</a:t>
            </a:r>
          </a:p>
          <a:p>
            <a:pPr marL="0" indent="0" algn="ctr">
              <a:buNone/>
            </a:pPr>
            <a:endParaRPr lang="en-US" b="1" dirty="0"/>
          </a:p>
          <a:p>
            <a:pPr marL="0" indent="0" algn="ctr">
              <a:buNone/>
            </a:pPr>
            <a:r>
              <a:rPr lang="en-US" b="1" dirty="0"/>
              <a:t>1- The Indifference Maps</a:t>
            </a:r>
          </a:p>
          <a:p>
            <a:pPr marL="0" indent="0" algn="ctr">
              <a:buNone/>
            </a:pPr>
            <a:endParaRPr lang="en-US" b="1" dirty="0"/>
          </a:p>
          <a:p>
            <a:pPr marL="0" indent="0" algn="ctr">
              <a:buNone/>
            </a:pPr>
            <a:r>
              <a:rPr lang="en-US" b="1" dirty="0"/>
              <a:t>2- Implications of the Indifference Maps</a:t>
            </a:r>
            <a:endParaRPr lang="fr-FR" b="1" dirty="0"/>
          </a:p>
        </p:txBody>
      </p:sp>
      <p:sp>
        <p:nvSpPr>
          <p:cNvPr id="6" name="Espace réservé du contenu 2">
            <a:extLst>
              <a:ext uri="{FF2B5EF4-FFF2-40B4-BE49-F238E27FC236}">
                <a16:creationId xmlns:a16="http://schemas.microsoft.com/office/drawing/2014/main" id="{F8771D0E-7A44-5671-34A2-0F90880F9A36}"/>
              </a:ext>
            </a:extLst>
          </p:cNvPr>
          <p:cNvSpPr txBox="1">
            <a:spLocks/>
          </p:cNvSpPr>
          <p:nvPr/>
        </p:nvSpPr>
        <p:spPr>
          <a:xfrm>
            <a:off x="5050536" y="3578225"/>
            <a:ext cx="6175248" cy="2728087"/>
          </a:xfrm>
          <a:prstGeom prst="rect">
            <a:avLst/>
          </a:prstGeom>
          <a:solidFill>
            <a:srgbClr val="FF0066"/>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fr-FR" b="1" dirty="0"/>
              <a:t>-III-  </a:t>
            </a:r>
            <a:r>
              <a:rPr lang="ar-DZ" b="1" dirty="0"/>
              <a:t>تعيين التفضيلات باستخدام خرائط </a:t>
            </a:r>
            <a:r>
              <a:rPr lang="ar-DZ" b="1" i="0" dirty="0">
                <a:effectLst/>
                <a:latin typeface="arial" panose="020B0604020202020204" pitchFamily="34" charset="0"/>
              </a:rPr>
              <a:t>السواء</a:t>
            </a:r>
            <a:r>
              <a:rPr lang="fr-FR" b="1" i="0" dirty="0">
                <a:effectLst/>
                <a:latin typeface="arial" panose="020B0604020202020204" pitchFamily="34" charset="0"/>
              </a:rPr>
              <a:t> </a:t>
            </a:r>
          </a:p>
          <a:p>
            <a:pPr marL="0" indent="0" algn="ctr" rtl="1">
              <a:buFont typeface="Arial" panose="020B0604020202020204" pitchFamily="34" charset="0"/>
              <a:buNone/>
            </a:pPr>
            <a:endParaRPr lang="fr-FR" b="1" dirty="0"/>
          </a:p>
          <a:p>
            <a:pPr marL="0" indent="0" algn="ctr" rtl="1">
              <a:buFont typeface="Arial" panose="020B0604020202020204" pitchFamily="34" charset="0"/>
              <a:buNone/>
            </a:pPr>
            <a:r>
              <a:rPr lang="ar-DZ" b="1" dirty="0"/>
              <a:t>1- خرائط </a:t>
            </a:r>
            <a:r>
              <a:rPr lang="ar-DZ" b="1" i="0" dirty="0">
                <a:effectLst/>
                <a:latin typeface="arial" panose="020B0604020202020204" pitchFamily="34" charset="0"/>
              </a:rPr>
              <a:t>السواء</a:t>
            </a:r>
            <a:endParaRPr lang="fr-FR" b="1" dirty="0"/>
          </a:p>
          <a:p>
            <a:pPr marL="0" indent="0" algn="ctr" rtl="1">
              <a:buFont typeface="Arial" panose="020B0604020202020204" pitchFamily="34" charset="0"/>
              <a:buNone/>
            </a:pPr>
            <a:endParaRPr lang="fr-FR" b="1" dirty="0"/>
          </a:p>
          <a:p>
            <a:pPr marL="0" indent="0" algn="ctr" rtl="1">
              <a:buFont typeface="Arial" panose="020B0604020202020204" pitchFamily="34" charset="0"/>
              <a:buNone/>
            </a:pPr>
            <a:r>
              <a:rPr lang="ar-DZ" b="1" dirty="0"/>
              <a:t>2- تداعيات خرائط </a:t>
            </a:r>
            <a:r>
              <a:rPr lang="ar-DZ" b="1" i="0" dirty="0">
                <a:effectLst/>
                <a:latin typeface="arial" panose="020B0604020202020204" pitchFamily="34" charset="0"/>
              </a:rPr>
              <a:t>السواء</a:t>
            </a:r>
            <a:endParaRPr lang="fr-FR" b="1" dirty="0"/>
          </a:p>
        </p:txBody>
      </p:sp>
    </p:spTree>
    <p:extLst>
      <p:ext uri="{BB962C8B-B14F-4D97-AF65-F5344CB8AC3E}">
        <p14:creationId xmlns:p14="http://schemas.microsoft.com/office/powerpoint/2010/main" val="994055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06C289-CD36-45E0-BC35-4516BDED9D9E}"/>
              </a:ext>
            </a:extLst>
          </p:cNvPr>
          <p:cNvSpPr>
            <a:spLocks noGrp="1"/>
          </p:cNvSpPr>
          <p:nvPr>
            <p:ph type="title"/>
          </p:nvPr>
        </p:nvSpPr>
        <p:spPr>
          <a:xfrm>
            <a:off x="1664209" y="416060"/>
            <a:ext cx="8385048" cy="942975"/>
          </a:xfrm>
        </p:spPr>
        <p:txBody>
          <a:bodyPr>
            <a:normAutofit fontScale="90000"/>
          </a:bodyPr>
          <a:lstStyle/>
          <a:p>
            <a:pPr algn="ctr" rtl="1"/>
            <a:br>
              <a:rPr lang="en-US" sz="3600" b="1" i="0" dirty="0">
                <a:solidFill>
                  <a:schemeClr val="bg1"/>
                </a:solidFill>
                <a:effectLst/>
                <a:latin typeface="+mn-lt"/>
              </a:rPr>
            </a:br>
            <a:r>
              <a:rPr lang="ar" sz="3600" b="1" i="0" dirty="0">
                <a:solidFill>
                  <a:schemeClr val="bg1"/>
                </a:solidFill>
                <a:effectLst/>
                <a:latin typeface="+mn-lt"/>
              </a:rPr>
              <a:t>    </a:t>
            </a:r>
            <a:r>
              <a:rPr lang="ar" sz="3600" b="1" i="0" dirty="0">
                <a:solidFill>
                  <a:srgbClr val="FF3399"/>
                </a:solidFill>
                <a:effectLst/>
                <a:latin typeface="+mn-lt"/>
              </a:rPr>
              <a:t>III- تعيين التفضيلات مع منحنيات</a:t>
            </a:r>
            <a:r>
              <a:rPr lang="ar" sz="3600" b="1" dirty="0">
                <a:solidFill>
                  <a:srgbClr val="FF3399"/>
                </a:solidFill>
                <a:latin typeface="+mn-lt"/>
              </a:rPr>
              <a:t> </a:t>
            </a:r>
            <a:r>
              <a:rPr lang="ar-DZ" sz="3600" b="1" dirty="0">
                <a:solidFill>
                  <a:srgbClr val="FF3399"/>
                </a:solidFill>
                <a:latin typeface="+mn-lt"/>
              </a:rPr>
              <a:t>السواء</a:t>
            </a:r>
            <a:br>
              <a:rPr lang="en-US" sz="3600" b="1" i="0" dirty="0">
                <a:solidFill>
                  <a:srgbClr val="077FAB"/>
                </a:solidFill>
                <a:effectLst/>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93F1857D-6E38-4B80-A84D-4EC20941C88E}"/>
              </a:ext>
            </a:extLst>
          </p:cNvPr>
          <p:cNvSpPr>
            <a:spLocks noGrp="1"/>
          </p:cNvSpPr>
          <p:nvPr>
            <p:ph idx="1"/>
          </p:nvPr>
        </p:nvSpPr>
        <p:spPr>
          <a:xfrm>
            <a:off x="136186" y="1504950"/>
            <a:ext cx="11622998" cy="5206746"/>
          </a:xfrm>
        </p:spPr>
        <p:txBody>
          <a:bodyPr>
            <a:normAutofit/>
          </a:bodyPr>
          <a:lstStyle/>
          <a:p>
            <a:pPr marL="0" indent="0" algn="just" rtl="1" fontAlgn="base">
              <a:buNone/>
            </a:pPr>
            <a:r>
              <a:rPr lang="ar" b="1" dirty="0"/>
              <a:t>III-1- خرائط </a:t>
            </a:r>
            <a:r>
              <a:rPr lang="ar-DZ" b="1" i="0" dirty="0">
                <a:solidFill>
                  <a:srgbClr val="202124"/>
                </a:solidFill>
                <a:effectLst/>
                <a:latin typeface="arial" panose="020B0604020202020204" pitchFamily="34" charset="0"/>
              </a:rPr>
              <a:t>السواء</a:t>
            </a:r>
            <a:endParaRPr lang="en-US" b="1" i="0" dirty="0">
              <a:effectLst/>
            </a:endParaRPr>
          </a:p>
          <a:p>
            <a:pPr algn="just" rtl="1" fontAlgn="base"/>
            <a:r>
              <a:rPr lang="ar" i="0" dirty="0">
                <a:effectLst/>
              </a:rPr>
              <a:t>الاقتصاديون يرسمون خرائط تفضيلات المستهلك </a:t>
            </a:r>
            <a:r>
              <a:rPr lang="ar" b="0" i="0" dirty="0">
                <a:effectLst/>
              </a:rPr>
              <a:t>منحنيات اللامبالاة لتوضيح </a:t>
            </a:r>
            <a:r>
              <a:rPr lang="ar" b="1" i="0" dirty="0">
                <a:solidFill>
                  <a:srgbClr val="FF0000"/>
                </a:solidFill>
                <a:effectLst/>
                <a:highlight>
                  <a:srgbClr val="FFFF00"/>
                </a:highlight>
              </a:rPr>
              <a:t>سلسلة من السلع </a:t>
            </a:r>
            <a:r>
              <a:rPr lang="ar" b="0" i="0" dirty="0">
                <a:effectLst/>
              </a:rPr>
              <a:t>التي تمثل </a:t>
            </a:r>
            <a:r>
              <a:rPr lang="ar" b="1" i="0" dirty="0">
                <a:solidFill>
                  <a:srgbClr val="FF0000"/>
                </a:solidFill>
                <a:effectLst/>
                <a:highlight>
                  <a:srgbClr val="FFFF00"/>
                </a:highlight>
              </a:rPr>
              <a:t>فائدة مكافئة </a:t>
            </a:r>
            <a:r>
              <a:rPr lang="ar" b="1" i="0" dirty="0">
                <a:effectLst/>
              </a:rPr>
              <a:t>.</a:t>
            </a:r>
          </a:p>
          <a:p>
            <a:pPr algn="just" rtl="1" fontAlgn="base"/>
            <a:endParaRPr lang="en-US" b="1" i="0" dirty="0">
              <a:effectLst/>
            </a:endParaRPr>
          </a:p>
          <a:p>
            <a:pPr algn="just" rtl="1"/>
            <a:r>
              <a:rPr lang="ar" b="1" i="0" dirty="0">
                <a:solidFill>
                  <a:srgbClr val="FF0000"/>
                </a:solidFill>
                <a:effectLst/>
              </a:rPr>
              <a:t>تفضيل المستهلك </a:t>
            </a:r>
            <a:r>
              <a:rPr lang="fr-FR" i="0" dirty="0">
                <a:effectLst/>
              </a:rPr>
              <a:t> </a:t>
            </a:r>
            <a:r>
              <a:rPr lang="ar-DZ" i="0" dirty="0">
                <a:effectLst/>
              </a:rPr>
              <a:t>يختلف</a:t>
            </a:r>
            <a:r>
              <a:rPr lang="fr-FR" i="0" dirty="0">
                <a:effectLst/>
              </a:rPr>
              <a:t> </a:t>
            </a:r>
            <a:r>
              <a:rPr lang="ar" b="0" i="0" dirty="0">
                <a:effectLst/>
              </a:rPr>
              <a:t>اختلافًا كبيرًا من فرد لآخر ومن سوق إلى آخر ، مما يتطلب مراقبة اقتصادية شاملة لخيارات وسلوكيات المستهلك.</a:t>
            </a:r>
          </a:p>
          <a:p>
            <a:pPr algn="just" rtl="1"/>
            <a:endParaRPr lang="en-US" b="0" i="0" dirty="0">
              <a:effectLst/>
            </a:endParaRPr>
          </a:p>
          <a:p>
            <a:pPr algn="just" rtl="1"/>
            <a:r>
              <a:rPr lang="ar-DZ" b="0" i="0" dirty="0">
                <a:solidFill>
                  <a:srgbClr val="202124"/>
                </a:solidFill>
                <a:effectLst/>
                <a:latin typeface="arial" panose="020B0604020202020204" pitchFamily="34" charset="0"/>
              </a:rPr>
              <a:t>سمى الرسم البياني ل</a:t>
            </a:r>
            <a:r>
              <a:rPr lang="ar-DZ" b="1" i="0" dirty="0">
                <a:solidFill>
                  <a:srgbClr val="FF0000"/>
                </a:solidFill>
                <a:effectLst/>
                <a:highlight>
                  <a:srgbClr val="00FFFF"/>
                </a:highlight>
                <a:latin typeface="arial" panose="020B0604020202020204" pitchFamily="34" charset="0"/>
              </a:rPr>
              <a:t>منحنيات السواء </a:t>
            </a:r>
            <a:r>
              <a:rPr lang="ar-DZ" b="0" i="0" dirty="0">
                <a:solidFill>
                  <a:srgbClr val="202124"/>
                </a:solidFill>
                <a:effectLst/>
                <a:latin typeface="arial" panose="020B0604020202020204" pitchFamily="34" charset="0"/>
              </a:rPr>
              <a:t>لعدة مستويات منفعة للمستهلك الفردي </a:t>
            </a:r>
            <a:r>
              <a:rPr lang="ar-DZ" b="1" i="0" dirty="0">
                <a:solidFill>
                  <a:srgbClr val="FF0000"/>
                </a:solidFill>
                <a:effectLst/>
                <a:highlight>
                  <a:srgbClr val="FFFF00"/>
                </a:highlight>
                <a:latin typeface="arial" panose="020B0604020202020204" pitchFamily="34" charset="0"/>
              </a:rPr>
              <a:t>خريطة السواء</a:t>
            </a:r>
            <a:r>
              <a:rPr lang="ar-DZ" b="0" i="0" dirty="0">
                <a:solidFill>
                  <a:srgbClr val="202124"/>
                </a:solidFill>
                <a:effectLst/>
                <a:latin typeface="arial" panose="020B0604020202020204" pitchFamily="34" charset="0"/>
              </a:rPr>
              <a:t>. ترتبط النقاط التي تنتج مستويات مختلفة من المنفعة </a:t>
            </a:r>
            <a:r>
              <a:rPr lang="ar-DZ" b="1" i="0" dirty="0">
                <a:solidFill>
                  <a:srgbClr val="202124"/>
                </a:solidFill>
                <a:effectLst/>
                <a:latin typeface="arial" panose="020B0604020202020204" pitchFamily="34" charset="0"/>
              </a:rPr>
              <a:t>ب</a:t>
            </a:r>
            <a:r>
              <a:rPr lang="ar-DZ" b="1" i="0" dirty="0">
                <a:solidFill>
                  <a:srgbClr val="FF0000"/>
                </a:solidFill>
                <a:effectLst/>
                <a:highlight>
                  <a:srgbClr val="00FFFF"/>
                </a:highlight>
                <a:latin typeface="arial" panose="020B0604020202020204" pitchFamily="34" charset="0"/>
              </a:rPr>
              <a:t>منحنيات</a:t>
            </a:r>
            <a:r>
              <a:rPr lang="ar-DZ" b="0" i="0" dirty="0">
                <a:solidFill>
                  <a:srgbClr val="FF0000"/>
                </a:solidFill>
                <a:effectLst/>
                <a:highlight>
                  <a:srgbClr val="00FFFF"/>
                </a:highlight>
                <a:latin typeface="arial" panose="020B0604020202020204" pitchFamily="34" charset="0"/>
              </a:rPr>
              <a:t> </a:t>
            </a:r>
            <a:r>
              <a:rPr lang="ar-DZ" b="1" i="0" dirty="0">
                <a:solidFill>
                  <a:srgbClr val="FF0000"/>
                </a:solidFill>
                <a:effectLst/>
                <a:highlight>
                  <a:srgbClr val="00FFFF"/>
                </a:highlight>
                <a:latin typeface="arial" panose="020B0604020202020204" pitchFamily="34" charset="0"/>
              </a:rPr>
              <a:t>السواء</a:t>
            </a:r>
            <a:r>
              <a:rPr lang="ar-DZ" b="0" i="0" dirty="0">
                <a:solidFill>
                  <a:srgbClr val="FF0000"/>
                </a:solidFill>
                <a:effectLst/>
                <a:highlight>
                  <a:srgbClr val="00FFFF"/>
                </a:highlight>
                <a:latin typeface="arial" panose="020B0604020202020204" pitchFamily="34" charset="0"/>
              </a:rPr>
              <a:t> </a:t>
            </a:r>
            <a:r>
              <a:rPr lang="ar-DZ" b="0" i="0" dirty="0">
                <a:solidFill>
                  <a:srgbClr val="202124"/>
                </a:solidFill>
                <a:effectLst/>
                <a:latin typeface="arial" panose="020B0604020202020204" pitchFamily="34" charset="0"/>
              </a:rPr>
              <a:t>المختلفة</a:t>
            </a:r>
            <a:endParaRPr lang="fr-FR" dirty="0"/>
          </a:p>
        </p:txBody>
      </p:sp>
    </p:spTree>
    <p:extLst>
      <p:ext uri="{BB962C8B-B14F-4D97-AF65-F5344CB8AC3E}">
        <p14:creationId xmlns:p14="http://schemas.microsoft.com/office/powerpoint/2010/main" val="1395476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EAE48B7-76DA-488C-9E00-21C68265D455}"/>
              </a:ext>
            </a:extLst>
          </p:cNvPr>
          <p:cNvSpPr>
            <a:spLocks noGrp="1"/>
          </p:cNvSpPr>
          <p:nvPr>
            <p:ph idx="1"/>
          </p:nvPr>
        </p:nvSpPr>
        <p:spPr>
          <a:xfrm>
            <a:off x="190500" y="1571626"/>
            <a:ext cx="9696450" cy="4605338"/>
          </a:xfrm>
        </p:spPr>
        <p:txBody>
          <a:bodyPr>
            <a:normAutofit/>
          </a:bodyPr>
          <a:lstStyle/>
          <a:p>
            <a:pPr marL="0" indent="0" algn="just" rtl="1">
              <a:buNone/>
            </a:pPr>
            <a:r>
              <a:rPr lang="ar" sz="2600" b="0" i="0" dirty="0">
                <a:solidFill>
                  <a:srgbClr val="373D3F"/>
                </a:solidFill>
                <a:effectLst/>
              </a:rPr>
              <a:t>.</a:t>
            </a:r>
          </a:p>
          <a:p>
            <a:pPr marL="0" indent="0" algn="just" rtl="1">
              <a:buNone/>
            </a:pPr>
            <a:r>
              <a:rPr lang="ar" sz="2600" b="0" i="0" dirty="0">
                <a:solidFill>
                  <a:srgbClr val="373D3F"/>
                </a:solidFill>
                <a:effectLst/>
              </a:rPr>
              <a:t> </a:t>
            </a:r>
            <a:r>
              <a:rPr lang="ar" sz="2600" b="0" i="0" dirty="0">
                <a:effectLst/>
              </a:rPr>
              <a:t>على سبيل المثال ، يمكن للمرء أن يقارن بين السلع / الخدمات المتشابهة نسبيًا (مثل </a:t>
            </a:r>
            <a:r>
              <a:rPr lang="ar" sz="2600" i="0" dirty="0">
                <a:solidFill>
                  <a:srgbClr val="00B050"/>
                </a:solidFill>
                <a:effectLst/>
              </a:rPr>
              <a:t>التفاح </a:t>
            </a:r>
            <a:r>
              <a:rPr lang="ar" sz="2600" b="0" i="0" dirty="0">
                <a:effectLst/>
              </a:rPr>
              <a:t>مقابل </a:t>
            </a:r>
            <a:r>
              <a:rPr lang="ar" sz="2600" b="0" i="0" dirty="0">
                <a:solidFill>
                  <a:srgbClr val="0070C0"/>
                </a:solidFill>
                <a:effectLst/>
              </a:rPr>
              <a:t>البرتقال </a:t>
            </a:r>
            <a:r>
              <a:rPr lang="ar" sz="2600" b="0" i="0" dirty="0">
                <a:effectLst/>
              </a:rPr>
              <a:t>) أو السلع / الخدمات المختلفة بشكل كبير ( مثل </a:t>
            </a:r>
            <a:r>
              <a:rPr lang="ar" sz="2600" b="0" i="0" dirty="0">
                <a:solidFill>
                  <a:srgbClr val="00B050"/>
                </a:solidFill>
                <a:effectLst/>
              </a:rPr>
              <a:t>التدريب الجامعي </a:t>
            </a:r>
            <a:r>
              <a:rPr lang="ar" sz="2600" b="0" i="0" dirty="0">
                <a:effectLst/>
              </a:rPr>
              <a:t>مقابل </a:t>
            </a:r>
            <a:r>
              <a:rPr lang="ar" sz="2600" b="0" i="0" dirty="0">
                <a:solidFill>
                  <a:srgbClr val="0070C0"/>
                </a:solidFill>
                <a:effectLst/>
              </a:rPr>
              <a:t>شراء السيارات </a:t>
            </a:r>
            <a:r>
              <a:rPr lang="ar" sz="2600" b="0" i="0" dirty="0">
                <a:effectLst/>
              </a:rPr>
              <a:t>).</a:t>
            </a:r>
          </a:p>
          <a:p>
            <a:pPr marL="0" indent="0" algn="just" rtl="1">
              <a:buNone/>
            </a:pPr>
            <a:r>
              <a:rPr lang="ar" sz="2600" dirty="0"/>
              <a:t> </a:t>
            </a:r>
            <a:r>
              <a:rPr lang="ar" sz="2600" b="0" i="0" dirty="0">
                <a:effectLst/>
              </a:rPr>
              <a:t>يمثل هذان العنصران اللذان تتم مقارنتهما المحور </a:t>
            </a:r>
            <a:r>
              <a:rPr lang="ar" sz="2600" b="1" i="0" dirty="0">
                <a:solidFill>
                  <a:srgbClr val="00B050"/>
                </a:solidFill>
                <a:effectLst/>
              </a:rPr>
              <a:t>x </a:t>
            </a:r>
            <a:r>
              <a:rPr lang="ar" sz="2600" b="0" i="0" dirty="0">
                <a:effectLst/>
              </a:rPr>
              <a:t>و </a:t>
            </a:r>
            <a:r>
              <a:rPr lang="ar" sz="2600" b="1" i="0" dirty="0">
                <a:solidFill>
                  <a:srgbClr val="0070C0"/>
                </a:solidFill>
                <a:effectLst/>
              </a:rPr>
              <a:t>y </a:t>
            </a:r>
            <a:r>
              <a:rPr lang="ar" sz="2600" b="0" i="0" dirty="0">
                <a:effectLst/>
              </a:rPr>
              <a:t>ل</a:t>
            </a:r>
            <a:r>
              <a:rPr lang="fr-FR" sz="2600" b="0" i="0" dirty="0">
                <a:effectLst/>
              </a:rPr>
              <a:t> </a:t>
            </a:r>
            <a:r>
              <a:rPr lang="ar-DZ" sz="2400" b="1" i="0" dirty="0">
                <a:solidFill>
                  <a:srgbClr val="FF0000"/>
                </a:solidFill>
                <a:effectLst/>
                <a:highlight>
                  <a:srgbClr val="FFFF00"/>
                </a:highlight>
                <a:latin typeface="arial" panose="020B0604020202020204" pitchFamily="34" charset="0"/>
              </a:rPr>
              <a:t>خريطة السواء</a:t>
            </a:r>
            <a:r>
              <a:rPr lang="ar" sz="2600" b="0" i="0" dirty="0">
                <a:effectLst/>
              </a:rPr>
              <a:t>.</a:t>
            </a:r>
          </a:p>
          <a:p>
            <a:pPr marL="0" indent="0" algn="just" rtl="1">
              <a:buNone/>
            </a:pPr>
            <a:r>
              <a:rPr lang="ar" sz="2600" b="0" i="0" dirty="0">
                <a:effectLst/>
              </a:rPr>
              <a:t> </a:t>
            </a:r>
          </a:p>
          <a:p>
            <a:pPr marL="0" indent="0" algn="ctr" rtl="1">
              <a:buNone/>
            </a:pPr>
            <a:r>
              <a:rPr lang="ar" sz="2600" dirty="0"/>
              <a:t> </a:t>
            </a:r>
            <a:r>
              <a:rPr lang="ar" sz="2600" b="1" i="1" dirty="0">
                <a:solidFill>
                  <a:srgbClr val="FF0000"/>
                </a:solidFill>
                <a:effectLst/>
                <a:highlight>
                  <a:srgbClr val="FFFF00"/>
                </a:highlight>
              </a:rPr>
              <a:t>سيفضل المستهلك </a:t>
            </a:r>
            <a:r>
              <a:rPr lang="ar" sz="2600" b="1" i="1" dirty="0">
                <a:effectLst/>
                <a:highlight>
                  <a:srgbClr val="FFFF00"/>
                </a:highlight>
              </a:rPr>
              <a:t>دائمًا أن يكون على </a:t>
            </a:r>
            <a:r>
              <a:rPr lang="ar" sz="2600" b="1" i="1" dirty="0">
                <a:solidFill>
                  <a:srgbClr val="FF0066"/>
                </a:solidFill>
                <a:effectLst/>
                <a:highlight>
                  <a:srgbClr val="FFFF00"/>
                </a:highlight>
              </a:rPr>
              <a:t>منحنى</a:t>
            </a:r>
            <a:r>
              <a:rPr lang="ar-DZ" sz="2800" b="1" dirty="0">
                <a:solidFill>
                  <a:srgbClr val="FF0066"/>
                </a:solidFill>
                <a:latin typeface="+mn-lt"/>
              </a:rPr>
              <a:t> </a:t>
            </a:r>
            <a:r>
              <a:rPr lang="ar-DZ" sz="2600" b="1" i="1" dirty="0">
                <a:solidFill>
                  <a:srgbClr val="FF0066"/>
                </a:solidFill>
                <a:highlight>
                  <a:srgbClr val="FFFF00"/>
                </a:highlight>
              </a:rPr>
              <a:t>السواء</a:t>
            </a:r>
            <a:r>
              <a:rPr lang="ar-DZ" sz="2800" b="1" dirty="0">
                <a:solidFill>
                  <a:srgbClr val="FF0066"/>
                </a:solidFill>
                <a:latin typeface="+mn-lt"/>
              </a:rPr>
              <a:t> </a:t>
            </a:r>
            <a:r>
              <a:rPr lang="ar" sz="2600" b="1" i="1" dirty="0">
                <a:effectLst/>
                <a:highlight>
                  <a:srgbClr val="FFFF00"/>
                </a:highlight>
              </a:rPr>
              <a:t>الأبعد عن أصل المحاور ، فهذا يعني </a:t>
            </a:r>
            <a:r>
              <a:rPr lang="ar" sz="2600" b="1" i="1" dirty="0">
                <a:solidFill>
                  <a:srgbClr val="FF0000"/>
                </a:solidFill>
                <a:effectLst/>
                <a:highlight>
                  <a:srgbClr val="FFFF00"/>
                </a:highlight>
              </a:rPr>
              <a:t>المستوى الأعلى </a:t>
            </a:r>
            <a:r>
              <a:rPr lang="ar" sz="2600" b="1" i="1" dirty="0">
                <a:solidFill>
                  <a:srgbClr val="373D3F"/>
                </a:solidFill>
                <a:effectLst/>
                <a:highlight>
                  <a:srgbClr val="FFFF00"/>
                </a:highlight>
              </a:rPr>
              <a:t>.</a:t>
            </a:r>
            <a:endParaRPr lang="fr-FR" sz="2600" b="1" i="1" dirty="0">
              <a:highlight>
                <a:srgbClr val="FFFF00"/>
              </a:highlight>
            </a:endParaRPr>
          </a:p>
        </p:txBody>
      </p:sp>
      <p:pic>
        <p:nvPicPr>
          <p:cNvPr id="4" name="Image 3">
            <a:extLst>
              <a:ext uri="{FF2B5EF4-FFF2-40B4-BE49-F238E27FC236}">
                <a16:creationId xmlns:a16="http://schemas.microsoft.com/office/drawing/2014/main" id="{FDF497D6-D4F3-1F1E-5D9E-A653BD899AA7}"/>
              </a:ext>
            </a:extLst>
          </p:cNvPr>
          <p:cNvPicPr>
            <a:picLocks noChangeAspect="1"/>
          </p:cNvPicPr>
          <p:nvPr/>
        </p:nvPicPr>
        <p:blipFill>
          <a:blip r:embed="rId2"/>
          <a:stretch>
            <a:fillRect/>
          </a:stretch>
        </p:blipFill>
        <p:spPr>
          <a:xfrm>
            <a:off x="10019490" y="1664785"/>
            <a:ext cx="2071992" cy="1314450"/>
          </a:xfrm>
          <a:prstGeom prst="rect">
            <a:avLst/>
          </a:prstGeom>
        </p:spPr>
      </p:pic>
      <p:sp>
        <p:nvSpPr>
          <p:cNvPr id="5" name="Flèche : droite 4">
            <a:extLst>
              <a:ext uri="{FF2B5EF4-FFF2-40B4-BE49-F238E27FC236}">
                <a16:creationId xmlns:a16="http://schemas.microsoft.com/office/drawing/2014/main" id="{48E1BF5F-32EF-BE8E-2C5E-E06C545485BB}"/>
              </a:ext>
            </a:extLst>
          </p:cNvPr>
          <p:cNvSpPr/>
          <p:nvPr/>
        </p:nvSpPr>
        <p:spPr>
          <a:xfrm rot="10800000">
            <a:off x="10175748" y="4178614"/>
            <a:ext cx="978408" cy="484632"/>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Titre 1">
            <a:extLst>
              <a:ext uri="{FF2B5EF4-FFF2-40B4-BE49-F238E27FC236}">
                <a16:creationId xmlns:a16="http://schemas.microsoft.com/office/drawing/2014/main" id="{276FD81E-E694-21EA-075D-54E8F7439066}"/>
              </a:ext>
            </a:extLst>
          </p:cNvPr>
          <p:cNvSpPr>
            <a:spLocks noGrp="1"/>
          </p:cNvSpPr>
          <p:nvPr>
            <p:ph type="title"/>
          </p:nvPr>
        </p:nvSpPr>
        <p:spPr>
          <a:xfrm>
            <a:off x="1664209" y="416060"/>
            <a:ext cx="8385048" cy="942975"/>
          </a:xfrm>
        </p:spPr>
        <p:txBody>
          <a:bodyPr>
            <a:normAutofit fontScale="90000"/>
          </a:bodyPr>
          <a:lstStyle/>
          <a:p>
            <a:pPr algn="ctr" rtl="1"/>
            <a:br>
              <a:rPr lang="en-US" sz="3600" b="1" i="0" dirty="0">
                <a:solidFill>
                  <a:schemeClr val="bg1"/>
                </a:solidFill>
                <a:effectLst/>
                <a:latin typeface="+mn-lt"/>
              </a:rPr>
            </a:br>
            <a:r>
              <a:rPr lang="ar" sz="3600" b="1" i="0" dirty="0">
                <a:solidFill>
                  <a:schemeClr val="bg1"/>
                </a:solidFill>
                <a:effectLst/>
                <a:latin typeface="+mn-lt"/>
              </a:rPr>
              <a:t>    </a:t>
            </a:r>
            <a:r>
              <a:rPr lang="ar" sz="3600" b="1" i="0" dirty="0">
                <a:solidFill>
                  <a:srgbClr val="FF3399"/>
                </a:solidFill>
                <a:effectLst/>
                <a:latin typeface="+mn-lt"/>
              </a:rPr>
              <a:t>III- تعيين التفضيلات مع منحنيات</a:t>
            </a:r>
            <a:r>
              <a:rPr lang="ar" sz="3600" b="1" dirty="0">
                <a:solidFill>
                  <a:srgbClr val="FF3399"/>
                </a:solidFill>
                <a:latin typeface="+mn-lt"/>
              </a:rPr>
              <a:t> </a:t>
            </a:r>
            <a:r>
              <a:rPr lang="ar-DZ" sz="3600" b="1" dirty="0">
                <a:solidFill>
                  <a:srgbClr val="FF3399"/>
                </a:solidFill>
                <a:latin typeface="+mn-lt"/>
              </a:rPr>
              <a:t>السواء</a:t>
            </a:r>
            <a:br>
              <a:rPr lang="en-US" sz="3600" b="1" i="0" dirty="0">
                <a:solidFill>
                  <a:srgbClr val="077FAB"/>
                </a:solidFill>
                <a:effectLst/>
                <a:latin typeface="+mn-lt"/>
              </a:rPr>
            </a:br>
            <a:endParaRPr lang="fr-FR" sz="3600" dirty="0">
              <a:latin typeface="+mn-lt"/>
            </a:endParaRPr>
          </a:p>
        </p:txBody>
      </p:sp>
    </p:spTree>
    <p:extLst>
      <p:ext uri="{BB962C8B-B14F-4D97-AF65-F5344CB8AC3E}">
        <p14:creationId xmlns:p14="http://schemas.microsoft.com/office/powerpoint/2010/main" val="2159398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94584CE-D221-4687-B190-DF5A8EB79370}"/>
              </a:ext>
            </a:extLst>
          </p:cNvPr>
          <p:cNvSpPr>
            <a:spLocks noGrp="1"/>
          </p:cNvSpPr>
          <p:nvPr>
            <p:ph idx="1"/>
          </p:nvPr>
        </p:nvSpPr>
        <p:spPr>
          <a:xfrm>
            <a:off x="0" y="1190624"/>
            <a:ext cx="11838051" cy="4481513"/>
          </a:xfrm>
        </p:spPr>
        <p:txBody>
          <a:bodyPr>
            <a:normAutofit/>
          </a:bodyPr>
          <a:lstStyle/>
          <a:p>
            <a:pPr marL="0" indent="0" algn="r" rtl="1" fontAlgn="base">
              <a:buNone/>
            </a:pPr>
            <a:r>
              <a:rPr lang="ar" b="1" dirty="0">
                <a:cs typeface="Calibri" panose="020F0502020204030204" pitchFamily="34" charset="0"/>
              </a:rPr>
              <a:t>III-2- </a:t>
            </a:r>
            <a:r>
              <a:rPr lang="ar" b="1" i="0" dirty="0">
                <a:effectLst/>
                <a:cs typeface="Calibri" panose="020F0502020204030204" pitchFamily="34" charset="0"/>
              </a:rPr>
              <a:t>دلالات خرائط </a:t>
            </a:r>
            <a:r>
              <a:rPr lang="ar-DZ" sz="2800" b="1" dirty="0">
                <a:latin typeface="+mn-lt"/>
              </a:rPr>
              <a:t>السواء</a:t>
            </a:r>
            <a:endParaRPr lang="ar" b="1" i="0" dirty="0">
              <a:effectLst/>
              <a:cs typeface="Calibri" panose="020F0502020204030204" pitchFamily="34" charset="0"/>
            </a:endParaRPr>
          </a:p>
          <a:p>
            <a:pPr marL="0" indent="0" algn="r" rtl="1" fontAlgn="base">
              <a:buNone/>
            </a:pPr>
            <a:endParaRPr lang="en-US" b="1" i="0" dirty="0">
              <a:effectLst/>
              <a:cs typeface="Calibri" panose="020F0502020204030204" pitchFamily="34" charset="0"/>
            </a:endParaRPr>
          </a:p>
          <a:p>
            <a:pPr algn="just" rtl="1" fontAlgn="base"/>
            <a:r>
              <a:rPr lang="ar" sz="2600" b="0" i="0" dirty="0">
                <a:effectLst/>
              </a:rPr>
              <a:t>بعد بناء المدخلات المطلوبة لتوليد </a:t>
            </a:r>
            <a:r>
              <a:rPr lang="ar" sz="2600" b="1" i="0" dirty="0">
                <a:solidFill>
                  <a:srgbClr val="FF0066"/>
                </a:solidFill>
                <a:effectLst/>
              </a:rPr>
              <a:t>خريطة </a:t>
            </a:r>
            <a:r>
              <a:rPr lang="ar-DZ" sz="2800" b="1" dirty="0">
                <a:solidFill>
                  <a:srgbClr val="FF0066"/>
                </a:solidFill>
                <a:latin typeface="+mn-lt"/>
              </a:rPr>
              <a:t>السواء</a:t>
            </a:r>
            <a:r>
              <a:rPr lang="ar" sz="2600" b="1" i="0" dirty="0">
                <a:solidFill>
                  <a:srgbClr val="FF0066"/>
                </a:solidFill>
                <a:effectLst/>
              </a:rPr>
              <a:t> الشاملة </a:t>
            </a:r>
            <a:r>
              <a:rPr lang="ar" sz="2600" b="0" i="0" dirty="0">
                <a:effectLst/>
              </a:rPr>
              <a:t>، يمكن للخبير الاقتصادي استخلاص استنتاجات بناءً على خصائص الرسم التوضيحي.</a:t>
            </a:r>
          </a:p>
          <a:p>
            <a:pPr algn="just" rtl="1" fontAlgn="base"/>
            <a:endParaRPr lang="en-US" sz="2600" b="0" i="0" dirty="0">
              <a:effectLst/>
            </a:endParaRPr>
          </a:p>
          <a:p>
            <a:pPr algn="just" rtl="1" fontAlgn="base"/>
            <a:r>
              <a:rPr lang="ar" sz="2600" b="0" i="0" dirty="0">
                <a:effectLst/>
              </a:rPr>
              <a:t>في تأطير هذه الآثار ، من المفيد تحديد النقيضين المحتملين اللذين يمكن تحديدهما من خلال منحنيات اللامبالاة.</a:t>
            </a:r>
          </a:p>
          <a:p>
            <a:pPr marL="0" indent="0" algn="just" fontAlgn="base">
              <a:buNone/>
            </a:pPr>
            <a:endParaRPr lang="en-US" sz="2600" b="0" i="0" dirty="0">
              <a:effectLst/>
            </a:endParaRPr>
          </a:p>
          <a:p>
            <a:endParaRPr lang="fr-FR" sz="2600" dirty="0"/>
          </a:p>
        </p:txBody>
      </p:sp>
      <p:sp>
        <p:nvSpPr>
          <p:cNvPr id="4" name="Titre 1">
            <a:extLst>
              <a:ext uri="{FF2B5EF4-FFF2-40B4-BE49-F238E27FC236}">
                <a16:creationId xmlns:a16="http://schemas.microsoft.com/office/drawing/2014/main" id="{EC4FD40A-9198-C661-FCD1-FA16C393E640}"/>
              </a:ext>
            </a:extLst>
          </p:cNvPr>
          <p:cNvSpPr>
            <a:spLocks noGrp="1"/>
          </p:cNvSpPr>
          <p:nvPr>
            <p:ph type="title"/>
          </p:nvPr>
        </p:nvSpPr>
        <p:spPr>
          <a:xfrm>
            <a:off x="740665" y="247649"/>
            <a:ext cx="8385048" cy="942975"/>
          </a:xfrm>
        </p:spPr>
        <p:txBody>
          <a:bodyPr>
            <a:normAutofit fontScale="90000"/>
          </a:bodyPr>
          <a:lstStyle/>
          <a:p>
            <a:pPr algn="ctr" rtl="1"/>
            <a:br>
              <a:rPr lang="en-US" sz="3600" b="1" i="0" dirty="0">
                <a:solidFill>
                  <a:schemeClr val="bg1"/>
                </a:solidFill>
                <a:effectLst/>
                <a:latin typeface="+mn-lt"/>
              </a:rPr>
            </a:br>
            <a:r>
              <a:rPr lang="ar" sz="3600" b="1" i="0" dirty="0">
                <a:solidFill>
                  <a:schemeClr val="bg1"/>
                </a:solidFill>
                <a:effectLst/>
                <a:latin typeface="+mn-lt"/>
              </a:rPr>
              <a:t>    </a:t>
            </a:r>
            <a:r>
              <a:rPr lang="ar" sz="3600" b="1" i="0" dirty="0">
                <a:solidFill>
                  <a:srgbClr val="FF3399"/>
                </a:solidFill>
                <a:effectLst/>
                <a:latin typeface="+mn-lt"/>
              </a:rPr>
              <a:t>III- تعيين التفضيلات مع منحنيات</a:t>
            </a:r>
            <a:r>
              <a:rPr lang="ar" sz="3600" b="1" dirty="0">
                <a:solidFill>
                  <a:srgbClr val="FF3399"/>
                </a:solidFill>
                <a:latin typeface="+mn-lt"/>
              </a:rPr>
              <a:t> </a:t>
            </a:r>
            <a:r>
              <a:rPr lang="ar-DZ" sz="3600" b="1" dirty="0">
                <a:solidFill>
                  <a:srgbClr val="FF3399"/>
                </a:solidFill>
                <a:latin typeface="+mn-lt"/>
              </a:rPr>
              <a:t>السواء</a:t>
            </a:r>
            <a:br>
              <a:rPr lang="en-US" sz="3600" b="1" i="0" dirty="0">
                <a:solidFill>
                  <a:srgbClr val="077FAB"/>
                </a:solidFill>
                <a:effectLst/>
                <a:latin typeface="+mn-lt"/>
              </a:rPr>
            </a:br>
            <a:endParaRPr lang="fr-FR" sz="3600" dirty="0">
              <a:latin typeface="+mn-lt"/>
            </a:endParaRPr>
          </a:p>
        </p:txBody>
      </p:sp>
    </p:spTree>
    <p:extLst>
      <p:ext uri="{BB962C8B-B14F-4D97-AF65-F5344CB8AC3E}">
        <p14:creationId xmlns:p14="http://schemas.microsoft.com/office/powerpoint/2010/main" val="418464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B9D4869-F378-401F-8648-4984F20A1BA2}"/>
              </a:ext>
            </a:extLst>
          </p:cNvPr>
          <p:cNvSpPr>
            <a:spLocks noGrp="1"/>
          </p:cNvSpPr>
          <p:nvPr>
            <p:ph idx="1"/>
          </p:nvPr>
        </p:nvSpPr>
        <p:spPr>
          <a:xfrm>
            <a:off x="182392" y="1699165"/>
            <a:ext cx="11275039" cy="4351338"/>
          </a:xfrm>
        </p:spPr>
        <p:txBody>
          <a:bodyPr>
            <a:normAutofit/>
          </a:bodyPr>
          <a:lstStyle/>
          <a:p>
            <a:pPr algn="just" rtl="1"/>
            <a:r>
              <a:rPr lang="ar" sz="2600" b="0" i="0" dirty="0">
                <a:effectLst/>
              </a:rPr>
              <a:t>من خلال الجمع بين فهم هذه المدخلات والتطرف الذي أظهر خريطة اللامبالاة ، يستطيع الاقتصاديون استخلاص استنتاجات ذات مغزى فيما يتعلق بخيارات المستهلك وسلوكيات الشراء في سياق سلعتين.</a:t>
            </a:r>
          </a:p>
          <a:p>
            <a:pPr algn="just" rtl="1"/>
            <a:endParaRPr lang="en-US" sz="2600" b="0" i="0" dirty="0">
              <a:effectLst/>
            </a:endParaRPr>
          </a:p>
          <a:p>
            <a:pPr algn="just" rtl="1"/>
            <a:r>
              <a:rPr lang="ar" sz="2600" b="0" i="0" dirty="0">
                <a:effectLst/>
              </a:rPr>
              <a:t>توضح </a:t>
            </a:r>
            <a:r>
              <a:rPr lang="ar" sz="2600" b="1" i="0" dirty="0">
                <a:effectLst/>
              </a:rPr>
              <a:t>المقارنة بين البضائع المنفعة النسبية </a:t>
            </a:r>
            <a:r>
              <a:rPr lang="ar" sz="2600" b="0" i="0" dirty="0">
                <a:effectLst/>
              </a:rPr>
              <a:t>التي </a:t>
            </a:r>
            <a:r>
              <a:rPr lang="ar" sz="2600" b="1" i="0" dirty="0">
                <a:effectLst/>
              </a:rPr>
              <a:t>قارنها المرء بأخرى </a:t>
            </a:r>
            <a:r>
              <a:rPr lang="ar" sz="2600" b="0" i="0" dirty="0">
                <a:effectLst/>
              </a:rPr>
              <a:t>، </a:t>
            </a:r>
            <a:r>
              <a:rPr lang="ar" sz="2600" b="1" i="0" dirty="0">
                <a:effectLst/>
              </a:rPr>
              <a:t>والطريقة التي سيتصرف بها المستهلكون عند اتخاذ قرار بين مختلف المنتجات والخدمات.</a:t>
            </a:r>
            <a:endParaRPr lang="fr-FR" sz="2600" b="1" dirty="0"/>
          </a:p>
        </p:txBody>
      </p:sp>
      <p:sp>
        <p:nvSpPr>
          <p:cNvPr id="7" name="Titre 1">
            <a:extLst>
              <a:ext uri="{FF2B5EF4-FFF2-40B4-BE49-F238E27FC236}">
                <a16:creationId xmlns:a16="http://schemas.microsoft.com/office/drawing/2014/main" id="{BFB164A7-53E4-C588-82B1-76F1584CCDA6}"/>
              </a:ext>
            </a:extLst>
          </p:cNvPr>
          <p:cNvSpPr>
            <a:spLocks noGrp="1"/>
          </p:cNvSpPr>
          <p:nvPr>
            <p:ph type="title"/>
          </p:nvPr>
        </p:nvSpPr>
        <p:spPr>
          <a:xfrm>
            <a:off x="1664209" y="416060"/>
            <a:ext cx="8385048" cy="942975"/>
          </a:xfrm>
        </p:spPr>
        <p:txBody>
          <a:bodyPr>
            <a:normAutofit fontScale="90000"/>
          </a:bodyPr>
          <a:lstStyle/>
          <a:p>
            <a:pPr algn="ctr" rtl="1"/>
            <a:br>
              <a:rPr lang="en-US" sz="3600" b="1" i="0" dirty="0">
                <a:solidFill>
                  <a:schemeClr val="bg1"/>
                </a:solidFill>
                <a:effectLst/>
                <a:latin typeface="+mn-lt"/>
              </a:rPr>
            </a:br>
            <a:r>
              <a:rPr lang="ar" sz="3600" b="1" i="0" dirty="0">
                <a:solidFill>
                  <a:schemeClr val="bg1"/>
                </a:solidFill>
                <a:effectLst/>
                <a:latin typeface="+mn-lt"/>
              </a:rPr>
              <a:t>    </a:t>
            </a:r>
            <a:r>
              <a:rPr lang="ar" sz="3600" b="1" i="0" dirty="0">
                <a:solidFill>
                  <a:srgbClr val="FF3399"/>
                </a:solidFill>
                <a:effectLst/>
                <a:latin typeface="+mn-lt"/>
              </a:rPr>
              <a:t>III- تعيين التفضيلات مع منحنيات</a:t>
            </a:r>
            <a:r>
              <a:rPr lang="ar" sz="3600" b="1" dirty="0">
                <a:solidFill>
                  <a:srgbClr val="FF3399"/>
                </a:solidFill>
                <a:latin typeface="+mn-lt"/>
              </a:rPr>
              <a:t> </a:t>
            </a:r>
            <a:r>
              <a:rPr lang="ar-DZ" sz="3600" b="1" dirty="0">
                <a:solidFill>
                  <a:srgbClr val="FF3399"/>
                </a:solidFill>
                <a:latin typeface="+mn-lt"/>
              </a:rPr>
              <a:t>السواء</a:t>
            </a:r>
            <a:br>
              <a:rPr lang="en-US" sz="3600" b="1" i="0" dirty="0">
                <a:solidFill>
                  <a:srgbClr val="077FAB"/>
                </a:solidFill>
                <a:effectLst/>
                <a:latin typeface="+mn-lt"/>
              </a:rPr>
            </a:br>
            <a:endParaRPr lang="fr-FR" sz="3600" dirty="0">
              <a:latin typeface="+mn-lt"/>
            </a:endParaRPr>
          </a:p>
        </p:txBody>
      </p:sp>
    </p:spTree>
    <p:extLst>
      <p:ext uri="{BB962C8B-B14F-4D97-AF65-F5344CB8AC3E}">
        <p14:creationId xmlns:p14="http://schemas.microsoft.com/office/powerpoint/2010/main" val="1338115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195425F-FE2F-26AD-12F0-9DAF4BA2F630}"/>
              </a:ext>
            </a:extLst>
          </p:cNvPr>
          <p:cNvSpPr>
            <a:spLocks noGrp="1"/>
          </p:cNvSpPr>
          <p:nvPr>
            <p:ph idx="1"/>
          </p:nvPr>
        </p:nvSpPr>
        <p:spPr>
          <a:xfrm>
            <a:off x="0" y="0"/>
            <a:ext cx="6501384" cy="3038983"/>
          </a:xfrm>
          <a:solidFill>
            <a:srgbClr val="00FFFF"/>
          </a:solidFill>
        </p:spPr>
        <p:txBody>
          <a:bodyPr>
            <a:normAutofit/>
          </a:bodyPr>
          <a:lstStyle/>
          <a:p>
            <a:pPr marL="0" indent="0" algn="ctr">
              <a:buNone/>
            </a:pPr>
            <a:r>
              <a:rPr lang="fr-FR" b="1" dirty="0"/>
              <a:t>IV- Impact of </a:t>
            </a:r>
            <a:r>
              <a:rPr lang="fr-FR" b="1" dirty="0" err="1"/>
              <a:t>Income</a:t>
            </a:r>
            <a:r>
              <a:rPr lang="fr-FR" b="1" dirty="0"/>
              <a:t> on </a:t>
            </a:r>
            <a:r>
              <a:rPr lang="fr-FR" b="1" dirty="0" err="1"/>
              <a:t>Consumer’s</a:t>
            </a:r>
            <a:r>
              <a:rPr lang="fr-FR" b="1" dirty="0"/>
              <a:t> </a:t>
            </a:r>
            <a:r>
              <a:rPr lang="fr-FR" b="1" dirty="0" err="1"/>
              <a:t>choices</a:t>
            </a:r>
            <a:endParaRPr lang="fr-FR" b="1" dirty="0"/>
          </a:p>
          <a:p>
            <a:pPr marL="0" indent="0" algn="ctr">
              <a:buNone/>
            </a:pPr>
            <a:r>
              <a:rPr lang="en-US" b="1" dirty="0"/>
              <a:t>1- Income from a consumer theory perspective</a:t>
            </a:r>
          </a:p>
          <a:p>
            <a:pPr marL="0" indent="0" algn="ctr">
              <a:buNone/>
            </a:pPr>
            <a:r>
              <a:rPr lang="en-US" b="1" dirty="0"/>
              <a:t>2- Effects of Income on different goods</a:t>
            </a:r>
            <a:endParaRPr lang="fr-FR" b="1" dirty="0"/>
          </a:p>
        </p:txBody>
      </p:sp>
      <p:sp>
        <p:nvSpPr>
          <p:cNvPr id="4" name="Espace réservé du contenu 2">
            <a:extLst>
              <a:ext uri="{FF2B5EF4-FFF2-40B4-BE49-F238E27FC236}">
                <a16:creationId xmlns:a16="http://schemas.microsoft.com/office/drawing/2014/main" id="{4AF780BA-C570-BBE2-2B7C-35FBEC988C47}"/>
              </a:ext>
            </a:extLst>
          </p:cNvPr>
          <p:cNvSpPr txBox="1">
            <a:spLocks/>
          </p:cNvSpPr>
          <p:nvPr/>
        </p:nvSpPr>
        <p:spPr>
          <a:xfrm>
            <a:off x="4919472" y="3172968"/>
            <a:ext cx="7141464" cy="3685031"/>
          </a:xfrm>
          <a:prstGeom prst="rect">
            <a:avLst/>
          </a:prstGeom>
          <a:solidFill>
            <a:srgbClr val="00FF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fr-FR" b="1" dirty="0"/>
              <a:t> -IV- </a:t>
            </a:r>
            <a:r>
              <a:rPr lang="ar-DZ" b="1" dirty="0"/>
              <a:t>تأثير الدخل على اختيارات المستهلك</a:t>
            </a:r>
            <a:endParaRPr lang="fr-FR" b="1" dirty="0"/>
          </a:p>
          <a:p>
            <a:pPr marL="0" indent="0" algn="ctr" rtl="1">
              <a:buFont typeface="Arial" panose="020B0604020202020204" pitchFamily="34" charset="0"/>
              <a:buNone/>
            </a:pPr>
            <a:endParaRPr lang="fr-FR" b="1" dirty="0"/>
          </a:p>
          <a:p>
            <a:pPr marL="0" indent="0" algn="ctr" rtl="1">
              <a:buFont typeface="Arial" panose="020B0604020202020204" pitchFamily="34" charset="0"/>
              <a:buNone/>
            </a:pPr>
            <a:r>
              <a:rPr lang="ar-DZ" b="1" dirty="0"/>
              <a:t>1- الدخل من منظور نظرية المستهلك</a:t>
            </a:r>
            <a:endParaRPr lang="fr-FR" b="1" dirty="0"/>
          </a:p>
          <a:p>
            <a:pPr marL="0" indent="0" algn="ctr" rtl="1">
              <a:buFont typeface="Arial" panose="020B0604020202020204" pitchFamily="34" charset="0"/>
              <a:buNone/>
            </a:pPr>
            <a:endParaRPr lang="fr-FR" b="1" dirty="0"/>
          </a:p>
          <a:p>
            <a:pPr marL="0" indent="0" algn="ctr" rtl="1">
              <a:buFont typeface="Arial" panose="020B0604020202020204" pitchFamily="34" charset="0"/>
              <a:buNone/>
            </a:pPr>
            <a:r>
              <a:rPr lang="ar-DZ" b="1" dirty="0"/>
              <a:t>2- آثار الدخل على البضائع المختلفة</a:t>
            </a:r>
            <a:endParaRPr lang="fr-FR" b="1" dirty="0"/>
          </a:p>
        </p:txBody>
      </p:sp>
    </p:spTree>
    <p:extLst>
      <p:ext uri="{BB962C8B-B14F-4D97-AF65-F5344CB8AC3E}">
        <p14:creationId xmlns:p14="http://schemas.microsoft.com/office/powerpoint/2010/main" val="23262006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69D39F-42DD-455C-A1C6-728FBB311F6B}"/>
              </a:ext>
            </a:extLst>
          </p:cNvPr>
          <p:cNvSpPr>
            <a:spLocks noGrp="1"/>
          </p:cNvSpPr>
          <p:nvPr>
            <p:ph type="title"/>
          </p:nvPr>
        </p:nvSpPr>
        <p:spPr>
          <a:xfrm>
            <a:off x="2088260" y="192024"/>
            <a:ext cx="7239001" cy="1345855"/>
          </a:xfrm>
        </p:spPr>
        <p:txBody>
          <a:bodyPr>
            <a:normAutofit fontScale="90000"/>
          </a:bodyPr>
          <a:lstStyle/>
          <a:p>
            <a:pPr algn="r" rtl="1"/>
            <a:br>
              <a:rPr lang="fr-FR" sz="3600" b="1" dirty="0">
                <a:solidFill>
                  <a:srgbClr val="00FFFF"/>
                </a:solidFill>
                <a:latin typeface="+mn-lt"/>
              </a:rPr>
            </a:br>
            <a:r>
              <a:rPr lang="ar" sz="3600" b="1" dirty="0">
                <a:solidFill>
                  <a:srgbClr val="00FFFF"/>
                </a:solidFill>
                <a:latin typeface="+mn-lt"/>
              </a:rPr>
              <a:t> </a:t>
            </a:r>
            <a:r>
              <a:rPr lang="fr-FR" sz="3600" b="1" dirty="0">
                <a:solidFill>
                  <a:srgbClr val="00FFFF"/>
                </a:solidFill>
                <a:latin typeface="+mn-lt"/>
              </a:rPr>
              <a:t> -IV- </a:t>
            </a:r>
            <a:r>
              <a:rPr lang="ar-DZ" sz="3600" b="1" dirty="0">
                <a:solidFill>
                  <a:srgbClr val="00FFFF"/>
                </a:solidFill>
                <a:latin typeface="+mn-lt"/>
              </a:rPr>
              <a:t>تأثير</a:t>
            </a:r>
            <a:r>
              <a:rPr lang="ar" sz="3600" b="1" dirty="0">
                <a:solidFill>
                  <a:srgbClr val="00FFFF"/>
                </a:solidFill>
                <a:latin typeface="+mn-lt"/>
              </a:rPr>
              <a:t> </a:t>
            </a:r>
            <a:r>
              <a:rPr lang="ar" sz="3600" b="1" i="0" dirty="0">
                <a:solidFill>
                  <a:srgbClr val="00FFFF"/>
                </a:solidFill>
                <a:effectLst/>
                <a:latin typeface="+mn-lt"/>
              </a:rPr>
              <a:t>الدخل على خيارات المستهلك </a:t>
            </a:r>
            <a:br>
              <a:rPr lang="en-US" sz="3600" b="1" i="0" dirty="0">
                <a:solidFill>
                  <a:srgbClr val="00FFFF"/>
                </a:solidFill>
                <a:effectLst/>
                <a:latin typeface="+mn-lt"/>
              </a:rPr>
            </a:br>
            <a:br>
              <a:rPr lang="en-US" b="1" i="0" dirty="0">
                <a:solidFill>
                  <a:srgbClr val="00FFFF"/>
                </a:solidFill>
                <a:effectLst/>
                <a:latin typeface="proxima-nova"/>
              </a:rPr>
            </a:br>
            <a:endParaRPr lang="fr-FR" dirty="0">
              <a:solidFill>
                <a:srgbClr val="00FFFF"/>
              </a:solidFill>
            </a:endParaRPr>
          </a:p>
        </p:txBody>
      </p:sp>
      <p:sp>
        <p:nvSpPr>
          <p:cNvPr id="3" name="Espace réservé du contenu 2">
            <a:extLst>
              <a:ext uri="{FF2B5EF4-FFF2-40B4-BE49-F238E27FC236}">
                <a16:creationId xmlns:a16="http://schemas.microsoft.com/office/drawing/2014/main" id="{38EA4499-0813-4CE8-B059-2CCD23B8CE6F}"/>
              </a:ext>
            </a:extLst>
          </p:cNvPr>
          <p:cNvSpPr>
            <a:spLocks noGrp="1"/>
          </p:cNvSpPr>
          <p:nvPr>
            <p:ph idx="1"/>
          </p:nvPr>
        </p:nvSpPr>
        <p:spPr>
          <a:xfrm>
            <a:off x="228601" y="1098042"/>
            <a:ext cx="11472672" cy="4872445"/>
          </a:xfrm>
        </p:spPr>
        <p:txBody>
          <a:bodyPr>
            <a:normAutofit/>
          </a:bodyPr>
          <a:lstStyle/>
          <a:p>
            <a:pPr algn="just" rtl="1"/>
            <a:r>
              <a:rPr lang="ar" sz="2600" b="0" i="0" dirty="0">
                <a:effectLst/>
              </a:rPr>
              <a:t>تعتمد خيارات المستهلك على الظروف الاقتصادية المختلفة ، ويسمح التعرف على العلاقة بين هذه الظروف والسلوك الشرائي للفرد للاقتصاديين بالتعرف على اتجاهات اختيار المستهلك والتنبؤ بها.</a:t>
            </a:r>
          </a:p>
          <a:p>
            <a:pPr algn="just" rtl="1"/>
            <a:endParaRPr lang="en-US" sz="2600" b="0" i="0" dirty="0">
              <a:effectLst/>
            </a:endParaRPr>
          </a:p>
          <a:p>
            <a:pPr algn="just" rtl="1"/>
            <a:r>
              <a:rPr lang="ar" sz="2600" b="0" i="0" dirty="0">
                <a:effectLst/>
              </a:rPr>
              <a:t>أحد </a:t>
            </a:r>
            <a:r>
              <a:rPr lang="ar" sz="2600" b="1" dirty="0">
                <a:solidFill>
                  <a:srgbClr val="FF0000"/>
                </a:solidFill>
                <a:highlight>
                  <a:srgbClr val="00FFFF"/>
                </a:highlight>
              </a:rPr>
              <a:t>الاعتبارات المركزية للمستهلك في تقرير سلوكه الشرائي هو </a:t>
            </a:r>
            <a:r>
              <a:rPr lang="ar" sz="2600" b="1" i="0" dirty="0">
                <a:solidFill>
                  <a:srgbClr val="FF0000"/>
                </a:solidFill>
                <a:effectLst/>
              </a:rPr>
              <a:t>الدخل </a:t>
            </a:r>
            <a:r>
              <a:rPr lang="ar" sz="2600" b="0" i="0" dirty="0">
                <a:effectLst/>
              </a:rPr>
              <a:t>الإجمالي أو </a:t>
            </a:r>
            <a:r>
              <a:rPr lang="ar" sz="2600" b="1" i="0" dirty="0">
                <a:solidFill>
                  <a:srgbClr val="FF0000"/>
                </a:solidFill>
                <a:effectLst/>
                <a:highlight>
                  <a:srgbClr val="00FFFF"/>
                </a:highlight>
              </a:rPr>
              <a:t>مستويات الأجور </a:t>
            </a:r>
            <a:r>
              <a:rPr lang="ar" sz="2600" b="0" i="0" dirty="0">
                <a:effectLst/>
              </a:rPr>
              <a:t>، وبالتالي </a:t>
            </a:r>
            <a:r>
              <a:rPr lang="ar" sz="2600" b="1" dirty="0">
                <a:solidFill>
                  <a:srgbClr val="FF0000"/>
                </a:solidFill>
                <a:highlight>
                  <a:srgbClr val="00FFFF"/>
                </a:highlight>
              </a:rPr>
              <a:t>قيود ميزانيته </a:t>
            </a:r>
            <a:r>
              <a:rPr lang="ar" sz="2600" b="0" i="0" dirty="0">
                <a:effectLst/>
              </a:rPr>
              <a:t>.</a:t>
            </a:r>
          </a:p>
          <a:p>
            <a:pPr marL="0" indent="0" algn="just" rtl="1">
              <a:buNone/>
            </a:pPr>
            <a:endParaRPr lang="en-US" sz="2600" b="0" i="0" dirty="0">
              <a:effectLst/>
            </a:endParaRPr>
          </a:p>
          <a:p>
            <a:pPr algn="just" rtl="1"/>
            <a:r>
              <a:rPr lang="ar" sz="2600" b="1" i="0" dirty="0">
                <a:effectLst/>
              </a:rPr>
              <a:t>قيود الميزانية </a:t>
            </a:r>
            <a:r>
              <a:rPr lang="ar" sz="2600" b="0" i="0" dirty="0">
                <a:effectLst/>
              </a:rPr>
              <a:t>هذه ، </a:t>
            </a:r>
            <a:r>
              <a:rPr lang="ar-DZ" sz="2600" b="0" i="0" dirty="0">
                <a:effectLst/>
              </a:rPr>
              <a:t>تطبق</a:t>
            </a:r>
            <a:r>
              <a:rPr lang="ar" sz="2600" b="0" i="0" dirty="0">
                <a:effectLst/>
              </a:rPr>
              <a:t> على سلسلة من المنتجات والخدمات ، للحصول على أكبر فائدة للمستهلك بناءً على قوته الشرائية.</a:t>
            </a:r>
            <a:endParaRPr lang="fr-FR" sz="2600" dirty="0"/>
          </a:p>
        </p:txBody>
      </p:sp>
    </p:spTree>
    <p:extLst>
      <p:ext uri="{BB962C8B-B14F-4D97-AF65-F5344CB8AC3E}">
        <p14:creationId xmlns:p14="http://schemas.microsoft.com/office/powerpoint/2010/main" val="3310413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9A17975-1235-43B5-857E-1CB0BF320CCD}"/>
              </a:ext>
            </a:extLst>
          </p:cNvPr>
          <p:cNvSpPr>
            <a:spLocks noGrp="1"/>
          </p:cNvSpPr>
          <p:nvPr>
            <p:ph idx="1"/>
          </p:nvPr>
        </p:nvSpPr>
        <p:spPr>
          <a:xfrm>
            <a:off x="128016" y="1196912"/>
            <a:ext cx="11444097" cy="4624387"/>
          </a:xfrm>
        </p:spPr>
        <p:txBody>
          <a:bodyPr>
            <a:normAutofit/>
          </a:bodyPr>
          <a:lstStyle/>
          <a:p>
            <a:pPr marL="0" indent="0" algn="r" rtl="1" fontAlgn="base">
              <a:buNone/>
            </a:pPr>
            <a:r>
              <a:rPr lang="ar" sz="3000" b="1" i="0" dirty="0">
                <a:effectLst/>
              </a:rPr>
              <a:t>IV-1- الدخل من منظور نظرية المستهلك</a:t>
            </a:r>
          </a:p>
          <a:p>
            <a:pPr algn="just" rtl="1" fontAlgn="base"/>
            <a:r>
              <a:rPr lang="ar" b="0" i="0" dirty="0">
                <a:effectLst/>
              </a:rPr>
              <a:t>إن أبسط طريقة لإثبات آثار الدخل على الاختيار العام للمستهلك ، من وجهة نظر نظرية المستهلك ، هي من خلال منحنى استهلاك الدخل </a:t>
            </a:r>
            <a:r>
              <a:rPr lang="ar" b="1" i="0" dirty="0">
                <a:effectLst/>
              </a:rPr>
              <a:t>لـ</a:t>
            </a:r>
            <a:r>
              <a:rPr lang="ar" b="0" i="0" dirty="0">
                <a:effectLst/>
              </a:rPr>
              <a:t> </a:t>
            </a:r>
            <a:r>
              <a:rPr lang="ar-DZ" b="1" i="0" dirty="0">
                <a:effectLst/>
                <a:highlight>
                  <a:srgbClr val="FFFF00"/>
                </a:highlight>
              </a:rPr>
              <a:t>سلعة عادية</a:t>
            </a:r>
            <a:r>
              <a:rPr lang="fr-FR" b="1" i="0" dirty="0">
                <a:effectLst/>
                <a:highlight>
                  <a:srgbClr val="FFFF00"/>
                </a:highlight>
              </a:rPr>
              <a:t>    normal good </a:t>
            </a:r>
            <a:r>
              <a:rPr lang="ar" b="0" i="0" dirty="0">
                <a:effectLst/>
              </a:rPr>
              <a:t>.</a:t>
            </a:r>
          </a:p>
          <a:p>
            <a:pPr algn="just" rtl="1" fontAlgn="base"/>
            <a:r>
              <a:rPr lang="ar" b="0" i="0" dirty="0">
                <a:effectLst/>
              </a:rPr>
              <a:t>الفرضية الأساسية وراء هذا المنحنى هي أن مستويات الدخل المتغيرة (كما يتضح من خط الدخل الأخضر المنحني لأعلى) ستحدد كميات مختلفة وسلال متوازنة على طول منحنيات اللامبالاة المقدمة للسلعتين اللتين تتم مقارنتهما في هذا الرسم البياني.</a:t>
            </a:r>
          </a:p>
          <a:p>
            <a:pPr algn="just" rtl="1" fontAlgn="base"/>
            <a:endParaRPr lang="en-US" b="0" i="0" dirty="0">
              <a:effectLst/>
            </a:endParaRPr>
          </a:p>
          <a:p>
            <a:pPr algn="just" rtl="1" fontAlgn="base"/>
            <a:r>
              <a:rPr lang="ar" b="0" i="0" dirty="0">
                <a:effectLst/>
              </a:rPr>
              <a:t>تعكس هذه الاختلافات في الكمية الزيادة أو النقصان في القوة الشرائية لفرد معين ، وبالتالي يمكن تلخيص </a:t>
            </a:r>
            <a:r>
              <a:rPr lang="ar" b="1" i="0" dirty="0">
                <a:solidFill>
                  <a:srgbClr val="FF0000"/>
                </a:solidFill>
                <a:effectLst/>
              </a:rPr>
              <a:t>تأثير الدخل </a:t>
            </a:r>
            <a:r>
              <a:rPr lang="ar" b="0" i="0" dirty="0">
                <a:effectLst/>
              </a:rPr>
              <a:t>على أنه </a:t>
            </a:r>
            <a:r>
              <a:rPr lang="ar" b="1" i="0" dirty="0">
                <a:effectLst/>
                <a:highlight>
                  <a:srgbClr val="00FFFF"/>
                </a:highlight>
              </a:rPr>
              <a:t>الزيادة في المنفعة النسبية التي </a:t>
            </a:r>
            <a:r>
              <a:rPr lang="ar-DZ" b="1" i="0" dirty="0">
                <a:effectLst/>
                <a:highlight>
                  <a:srgbClr val="00FFFF"/>
                </a:highlight>
              </a:rPr>
              <a:t>يتحصل</a:t>
            </a:r>
            <a:r>
              <a:rPr lang="ar" b="1" i="0" dirty="0">
                <a:effectLst/>
                <a:highlight>
                  <a:srgbClr val="00FFFF"/>
                </a:highlight>
              </a:rPr>
              <a:t> المستهلك مع المزيد من القوة النقدية.</a:t>
            </a:r>
            <a:endParaRPr lang="fr-FR" b="1" dirty="0">
              <a:highlight>
                <a:srgbClr val="00FFFF"/>
              </a:highlight>
            </a:endParaRPr>
          </a:p>
        </p:txBody>
      </p:sp>
      <p:sp>
        <p:nvSpPr>
          <p:cNvPr id="7" name="Titre 1">
            <a:extLst>
              <a:ext uri="{FF2B5EF4-FFF2-40B4-BE49-F238E27FC236}">
                <a16:creationId xmlns:a16="http://schemas.microsoft.com/office/drawing/2014/main" id="{FDC6C990-C124-BA75-ED6F-93ACFB6B9656}"/>
              </a:ext>
            </a:extLst>
          </p:cNvPr>
          <p:cNvSpPr>
            <a:spLocks noGrp="1"/>
          </p:cNvSpPr>
          <p:nvPr>
            <p:ph type="title"/>
          </p:nvPr>
        </p:nvSpPr>
        <p:spPr>
          <a:xfrm>
            <a:off x="2088260" y="192024"/>
            <a:ext cx="7239001" cy="1345855"/>
          </a:xfrm>
        </p:spPr>
        <p:txBody>
          <a:bodyPr>
            <a:normAutofit fontScale="90000"/>
          </a:bodyPr>
          <a:lstStyle/>
          <a:p>
            <a:pPr algn="r" rtl="1"/>
            <a:br>
              <a:rPr lang="fr-FR" sz="3600" b="1" dirty="0">
                <a:solidFill>
                  <a:srgbClr val="00FFFF"/>
                </a:solidFill>
                <a:latin typeface="+mn-lt"/>
              </a:rPr>
            </a:br>
            <a:r>
              <a:rPr lang="ar" sz="3600" b="1" dirty="0">
                <a:solidFill>
                  <a:srgbClr val="00FFFF"/>
                </a:solidFill>
                <a:latin typeface="+mn-lt"/>
              </a:rPr>
              <a:t> </a:t>
            </a:r>
            <a:r>
              <a:rPr lang="fr-FR" sz="3600" b="1" dirty="0">
                <a:solidFill>
                  <a:srgbClr val="00FFFF"/>
                </a:solidFill>
                <a:latin typeface="+mn-lt"/>
              </a:rPr>
              <a:t> -IV- </a:t>
            </a:r>
            <a:r>
              <a:rPr lang="ar-DZ" sz="3600" b="1" dirty="0">
                <a:solidFill>
                  <a:srgbClr val="00FFFF"/>
                </a:solidFill>
                <a:latin typeface="+mn-lt"/>
              </a:rPr>
              <a:t>تأثير</a:t>
            </a:r>
            <a:r>
              <a:rPr lang="ar" sz="3600" b="1" dirty="0">
                <a:solidFill>
                  <a:srgbClr val="00FFFF"/>
                </a:solidFill>
                <a:latin typeface="+mn-lt"/>
              </a:rPr>
              <a:t> </a:t>
            </a:r>
            <a:r>
              <a:rPr lang="ar" sz="3600" b="1" i="0" dirty="0">
                <a:solidFill>
                  <a:srgbClr val="00FFFF"/>
                </a:solidFill>
                <a:effectLst/>
                <a:latin typeface="+mn-lt"/>
              </a:rPr>
              <a:t>الدخل على خيارات المستهلك </a:t>
            </a:r>
            <a:br>
              <a:rPr lang="en-US" sz="3600" b="1" i="0" dirty="0">
                <a:solidFill>
                  <a:srgbClr val="00FFFF"/>
                </a:solidFill>
                <a:effectLst/>
                <a:latin typeface="+mn-lt"/>
              </a:rPr>
            </a:br>
            <a:br>
              <a:rPr lang="en-US" b="1" i="0" dirty="0">
                <a:solidFill>
                  <a:srgbClr val="00FFFF"/>
                </a:solidFill>
                <a:effectLst/>
                <a:latin typeface="proxima-nova"/>
              </a:rPr>
            </a:br>
            <a:endParaRPr lang="fr-FR" dirty="0">
              <a:solidFill>
                <a:srgbClr val="00FFFF"/>
              </a:solidFill>
            </a:endParaRPr>
          </a:p>
        </p:txBody>
      </p:sp>
    </p:spTree>
    <p:extLst>
      <p:ext uri="{BB962C8B-B14F-4D97-AF65-F5344CB8AC3E}">
        <p14:creationId xmlns:p14="http://schemas.microsoft.com/office/powerpoint/2010/main" val="1313414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A2F18B-E46B-47BB-9F47-CF44B499890F}"/>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01414845-C774-42D0-9B81-33BB8132E1C4}"/>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77488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F2C80D9-0AC5-4E05-AE10-0C4C5F6365B1}"/>
              </a:ext>
            </a:extLst>
          </p:cNvPr>
          <p:cNvSpPr>
            <a:spLocks noGrp="1"/>
          </p:cNvSpPr>
          <p:nvPr>
            <p:ph idx="1"/>
          </p:nvPr>
        </p:nvSpPr>
        <p:spPr>
          <a:xfrm>
            <a:off x="73152" y="1642744"/>
            <a:ext cx="11362182" cy="5023231"/>
          </a:xfrm>
        </p:spPr>
        <p:txBody>
          <a:bodyPr>
            <a:normAutofit/>
          </a:bodyPr>
          <a:lstStyle/>
          <a:p>
            <a:pPr algn="just" rtl="1"/>
            <a:r>
              <a:rPr lang="ar" sz="2600" b="1" i="0" dirty="0">
                <a:solidFill>
                  <a:srgbClr val="00B050"/>
                </a:solidFill>
                <a:effectLst/>
              </a:rPr>
              <a:t>تأثير الثروة</a:t>
            </a:r>
            <a:r>
              <a:rPr lang="en-US" sz="2400" b="1" i="0" dirty="0">
                <a:solidFill>
                  <a:srgbClr val="FF0000"/>
                </a:solidFill>
                <a:effectLst/>
                <a:latin typeface="proxima-nova"/>
              </a:rPr>
              <a:t> </a:t>
            </a:r>
            <a:r>
              <a:rPr lang="en-US" sz="2400" b="1" i="0" dirty="0">
                <a:solidFill>
                  <a:srgbClr val="00B050"/>
                </a:solidFill>
                <a:effectLst/>
                <a:latin typeface="proxima-nova"/>
              </a:rPr>
              <a:t>The wealth effect</a:t>
            </a:r>
            <a:r>
              <a:rPr lang="fr-FR" sz="2600" b="1" i="0" dirty="0">
                <a:solidFill>
                  <a:srgbClr val="00B050"/>
                </a:solidFill>
                <a:effectLst/>
              </a:rPr>
              <a:t>  </a:t>
            </a:r>
            <a:r>
              <a:rPr lang="ar-DZ" sz="2600" i="0" dirty="0">
                <a:effectLst/>
              </a:rPr>
              <a:t>يختلف</a:t>
            </a:r>
            <a:r>
              <a:rPr lang="ar" sz="2600" b="1" i="0" dirty="0">
                <a:solidFill>
                  <a:srgbClr val="00B050"/>
                </a:solidFill>
                <a:effectLst/>
              </a:rPr>
              <a:t> </a:t>
            </a:r>
            <a:r>
              <a:rPr lang="ar" sz="2600" b="0" i="0" dirty="0">
                <a:effectLst/>
              </a:rPr>
              <a:t>قليلاً عن </a:t>
            </a:r>
            <a:r>
              <a:rPr lang="ar" sz="2600" b="1" i="0" dirty="0">
                <a:solidFill>
                  <a:srgbClr val="FF0000"/>
                </a:solidFill>
                <a:effectLst/>
              </a:rPr>
              <a:t>تأثير الدخل </a:t>
            </a:r>
            <a:r>
              <a:rPr lang="en-US" sz="2400" b="1" i="0" dirty="0">
                <a:solidFill>
                  <a:srgbClr val="FF0000"/>
                </a:solidFill>
                <a:effectLst/>
                <a:latin typeface="proxima-nova"/>
              </a:rPr>
              <a:t>the income effect</a:t>
            </a:r>
            <a:r>
              <a:rPr lang="fr-FR" sz="2600" b="1" i="0" dirty="0">
                <a:solidFill>
                  <a:srgbClr val="FF0000"/>
                </a:solidFill>
                <a:effectLst/>
              </a:rPr>
              <a:t> </a:t>
            </a:r>
            <a:r>
              <a:rPr lang="ar" sz="2600" dirty="0">
                <a:solidFill>
                  <a:srgbClr val="FF0000"/>
                </a:solidFill>
              </a:rPr>
              <a:t>.</a:t>
            </a:r>
            <a:endParaRPr lang="fr-FR" sz="2600" dirty="0">
              <a:solidFill>
                <a:srgbClr val="FF0000"/>
              </a:solidFill>
            </a:endParaRPr>
          </a:p>
          <a:p>
            <a:pPr algn="just" rtl="1"/>
            <a:endParaRPr lang="ar" sz="2600" dirty="0">
              <a:solidFill>
                <a:srgbClr val="FF0000"/>
              </a:solidFill>
            </a:endParaRPr>
          </a:p>
          <a:p>
            <a:pPr marL="0" indent="0" algn="just" rtl="1">
              <a:buNone/>
            </a:pPr>
            <a:r>
              <a:rPr lang="ar" sz="2600" dirty="0"/>
              <a:t>في الواقع ، </a:t>
            </a:r>
            <a:r>
              <a:rPr lang="ar" sz="2600" b="1" dirty="0">
                <a:solidFill>
                  <a:srgbClr val="00B050"/>
                </a:solidFill>
              </a:rPr>
              <a:t>يعكس </a:t>
            </a:r>
            <a:r>
              <a:rPr lang="ar" sz="2600" b="1" i="0" dirty="0">
                <a:solidFill>
                  <a:srgbClr val="00B050"/>
                </a:solidFill>
                <a:effectLst/>
              </a:rPr>
              <a:t>تأثير الثروة </a:t>
            </a:r>
            <a:r>
              <a:rPr lang="ar" sz="2600" b="0" i="0" dirty="0">
                <a:effectLst/>
              </a:rPr>
              <a:t>التغييرات في اختيار المستهلك بناءً على</a:t>
            </a:r>
            <a:r>
              <a:rPr lang="ar" sz="2600" b="1" i="0" dirty="0">
                <a:solidFill>
                  <a:srgbClr val="00B050"/>
                </a:solidFill>
                <a:effectLst/>
              </a:rPr>
              <a:t> الثروة </a:t>
            </a:r>
            <a:r>
              <a:rPr lang="ar" sz="2600" b="1" i="1" dirty="0">
                <a:solidFill>
                  <a:srgbClr val="00B050"/>
                </a:solidFill>
                <a:effectLst/>
              </a:rPr>
              <a:t>المتصورة </a:t>
            </a:r>
            <a:r>
              <a:rPr lang="ar" sz="2600" b="0" i="0" dirty="0">
                <a:effectLst/>
              </a:rPr>
              <a:t>، وليس الدخل الفعلي.</a:t>
            </a:r>
          </a:p>
          <a:p>
            <a:pPr marL="0" indent="0" algn="just" rtl="1">
              <a:buNone/>
            </a:pPr>
            <a:r>
              <a:rPr lang="ar" sz="2600" b="0" i="0" dirty="0">
                <a:effectLst/>
              </a:rPr>
              <a:t> </a:t>
            </a:r>
          </a:p>
          <a:p>
            <a:pPr marL="0" indent="0" algn="just" rtl="1">
              <a:buNone/>
            </a:pPr>
            <a:r>
              <a:rPr lang="ar" sz="2600" b="0" i="0" dirty="0">
                <a:effectLst/>
              </a:rPr>
              <a:t>على سبيل المثال ، إذا كان الشخص يمتلك سهمًا يقدر سعره ، فإنهم يدركون أنهم أكثر ثراءً وقد ينفقون أكثر ، على الرغم من أنهم لم يدركوا هذه المكاسب وبالتالي لم يزداد دخلهم.</a:t>
            </a:r>
            <a:endParaRPr lang="fr-FR" sz="2600" dirty="0"/>
          </a:p>
        </p:txBody>
      </p:sp>
      <p:sp>
        <p:nvSpPr>
          <p:cNvPr id="8" name="Titre 1">
            <a:extLst>
              <a:ext uri="{FF2B5EF4-FFF2-40B4-BE49-F238E27FC236}">
                <a16:creationId xmlns:a16="http://schemas.microsoft.com/office/drawing/2014/main" id="{9D1DE607-82B4-D3CA-37B9-010854D956CD}"/>
              </a:ext>
            </a:extLst>
          </p:cNvPr>
          <p:cNvSpPr>
            <a:spLocks noGrp="1"/>
          </p:cNvSpPr>
          <p:nvPr>
            <p:ph type="title"/>
          </p:nvPr>
        </p:nvSpPr>
        <p:spPr>
          <a:xfrm>
            <a:off x="2088260" y="192024"/>
            <a:ext cx="7239001" cy="1345855"/>
          </a:xfrm>
        </p:spPr>
        <p:txBody>
          <a:bodyPr>
            <a:normAutofit fontScale="90000"/>
          </a:bodyPr>
          <a:lstStyle/>
          <a:p>
            <a:pPr algn="r" rtl="1"/>
            <a:br>
              <a:rPr lang="fr-FR" sz="3600" b="1" dirty="0">
                <a:solidFill>
                  <a:srgbClr val="00FFFF"/>
                </a:solidFill>
                <a:latin typeface="+mn-lt"/>
              </a:rPr>
            </a:br>
            <a:r>
              <a:rPr lang="ar" sz="3600" b="1" dirty="0">
                <a:solidFill>
                  <a:srgbClr val="00FFFF"/>
                </a:solidFill>
                <a:latin typeface="+mn-lt"/>
              </a:rPr>
              <a:t> </a:t>
            </a:r>
            <a:r>
              <a:rPr lang="fr-FR" sz="3600" b="1" dirty="0">
                <a:solidFill>
                  <a:srgbClr val="00FFFF"/>
                </a:solidFill>
                <a:latin typeface="+mn-lt"/>
              </a:rPr>
              <a:t> -IV- </a:t>
            </a:r>
            <a:r>
              <a:rPr lang="ar-DZ" sz="3600" b="1" dirty="0">
                <a:solidFill>
                  <a:srgbClr val="00FFFF"/>
                </a:solidFill>
                <a:latin typeface="+mn-lt"/>
              </a:rPr>
              <a:t>تأثير</a:t>
            </a:r>
            <a:r>
              <a:rPr lang="ar" sz="3600" b="1" dirty="0">
                <a:solidFill>
                  <a:srgbClr val="00FFFF"/>
                </a:solidFill>
                <a:latin typeface="+mn-lt"/>
              </a:rPr>
              <a:t> </a:t>
            </a:r>
            <a:r>
              <a:rPr lang="ar" sz="3600" b="1" i="0" dirty="0">
                <a:solidFill>
                  <a:srgbClr val="00FFFF"/>
                </a:solidFill>
                <a:effectLst/>
                <a:latin typeface="+mn-lt"/>
              </a:rPr>
              <a:t>الدخل على خيارات المستهلك </a:t>
            </a:r>
            <a:br>
              <a:rPr lang="en-US" sz="3600" b="1" i="0" dirty="0">
                <a:solidFill>
                  <a:srgbClr val="00FFFF"/>
                </a:solidFill>
                <a:effectLst/>
                <a:latin typeface="+mn-lt"/>
              </a:rPr>
            </a:br>
            <a:br>
              <a:rPr lang="en-US" b="1" i="0" dirty="0">
                <a:solidFill>
                  <a:srgbClr val="00FFFF"/>
                </a:solidFill>
                <a:effectLst/>
                <a:latin typeface="proxima-nova"/>
              </a:rPr>
            </a:br>
            <a:endParaRPr lang="fr-FR" dirty="0">
              <a:solidFill>
                <a:srgbClr val="00FFFF"/>
              </a:solidFill>
            </a:endParaRPr>
          </a:p>
        </p:txBody>
      </p:sp>
    </p:spTree>
    <p:extLst>
      <p:ext uri="{BB962C8B-B14F-4D97-AF65-F5344CB8AC3E}">
        <p14:creationId xmlns:p14="http://schemas.microsoft.com/office/powerpoint/2010/main" val="39108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7763347-13FC-41E6-967F-35C05F195153}"/>
              </a:ext>
            </a:extLst>
          </p:cNvPr>
          <p:cNvSpPr>
            <a:spLocks noGrp="1"/>
          </p:cNvSpPr>
          <p:nvPr>
            <p:ph idx="1"/>
          </p:nvPr>
        </p:nvSpPr>
        <p:spPr>
          <a:xfrm>
            <a:off x="128017" y="1074038"/>
            <a:ext cx="11971020" cy="5482209"/>
          </a:xfrm>
        </p:spPr>
        <p:txBody>
          <a:bodyPr>
            <a:normAutofit/>
          </a:bodyPr>
          <a:lstStyle/>
          <a:p>
            <a:pPr algn="l" fontAlgn="base"/>
            <a:endParaRPr lang="en-US" b="0" i="0" dirty="0">
              <a:solidFill>
                <a:srgbClr val="373D3F"/>
              </a:solidFill>
              <a:effectLst/>
              <a:latin typeface="proxima-nova"/>
            </a:endParaRPr>
          </a:p>
          <a:p>
            <a:pPr marL="0" indent="0" algn="r" rtl="1" fontAlgn="base">
              <a:buNone/>
            </a:pPr>
            <a:r>
              <a:rPr lang="ar" sz="2800" b="1" i="0" dirty="0">
                <a:effectLst/>
                <a:latin typeface="+mn-lt"/>
              </a:rPr>
              <a:t>-2- آثار الدخل على السلع المختلفة</a:t>
            </a:r>
            <a:r>
              <a:rPr lang="fr-FR" sz="2800" b="1" i="0" dirty="0">
                <a:effectLst/>
                <a:latin typeface="+mn-lt"/>
              </a:rPr>
              <a:t> </a:t>
            </a:r>
            <a:r>
              <a:rPr lang="en-US" sz="2800" b="1" i="0" dirty="0">
                <a:effectLst/>
                <a:latin typeface="+mn-lt"/>
              </a:rPr>
              <a:t>Effects of Income on Different Goods</a:t>
            </a:r>
          </a:p>
          <a:p>
            <a:pPr marL="0" indent="0" algn="r" rtl="1" fontAlgn="base">
              <a:buNone/>
            </a:pPr>
            <a:endParaRPr lang="en-US" b="1" i="0" dirty="0">
              <a:effectLst/>
              <a:latin typeface="proxima-nova"/>
            </a:endParaRPr>
          </a:p>
          <a:p>
            <a:pPr algn="just" rtl="1" fontAlgn="base"/>
            <a:r>
              <a:rPr lang="ar" sz="2600" b="1" i="0" dirty="0">
                <a:solidFill>
                  <a:srgbClr val="FF0000"/>
                </a:solidFill>
                <a:effectLst/>
              </a:rPr>
              <a:t>تأثيرات الدخل </a:t>
            </a:r>
            <a:r>
              <a:rPr lang="ar" sz="2600" b="0" i="0" dirty="0">
                <a:effectLst/>
              </a:rPr>
              <a:t>على اختيار المستهلك تعقيدًا كنوع التغييرات الجيدة ، حيث تُظهر المنتجات والخدمات المختلفة خصائص مختلفة بالنسبة إلى كل من المنتجات / الخدمات الأخرى وتفضيلات المستهلكين والمنفعة.</a:t>
            </a:r>
          </a:p>
          <a:p>
            <a:pPr marL="0" indent="0" algn="just" rtl="1" fontAlgn="base">
              <a:buNone/>
            </a:pPr>
            <a:endParaRPr lang="en-US" sz="2600" b="0" i="0" dirty="0">
              <a:effectLst/>
            </a:endParaRPr>
          </a:p>
          <a:p>
            <a:pPr algn="just" rtl="1" fontAlgn="base"/>
            <a:r>
              <a:rPr lang="ar" sz="2600" b="0" i="0" dirty="0">
                <a:effectLst/>
              </a:rPr>
              <a:t>نتيجة لذلك ، من المفيد تحديد </a:t>
            </a:r>
            <a:r>
              <a:rPr lang="ar" sz="2600" b="1" i="0" dirty="0">
                <a:effectLst/>
              </a:rPr>
              <a:t>الاختلافات في تأثيرات الدخل </a:t>
            </a:r>
            <a:r>
              <a:rPr lang="ar" sz="2600" b="0" i="0" dirty="0">
                <a:effectLst/>
              </a:rPr>
              <a:t>على</a:t>
            </a:r>
            <a:endParaRPr lang="fr-FR" sz="2600" b="0" i="0" dirty="0">
              <a:effectLst/>
            </a:endParaRPr>
          </a:p>
          <a:p>
            <a:pPr algn="just" rtl="1" fontAlgn="base"/>
            <a:r>
              <a:rPr lang="ar" sz="2600" b="0" i="0" dirty="0">
                <a:effectLst/>
              </a:rPr>
              <a:t> </a:t>
            </a:r>
            <a:r>
              <a:rPr lang="fr-FR" sz="2600" b="0" i="0" dirty="0">
                <a:effectLst/>
              </a:rPr>
              <a:t> </a:t>
            </a:r>
            <a:r>
              <a:rPr lang="fr-FR" sz="2600" b="1" i="0" dirty="0">
                <a:solidFill>
                  <a:srgbClr val="FF0066"/>
                </a:solidFill>
                <a:effectLst/>
              </a:rPr>
              <a:t>normal good </a:t>
            </a:r>
            <a:r>
              <a:rPr lang="ar-DZ" sz="2600" b="1" i="0" dirty="0">
                <a:solidFill>
                  <a:srgbClr val="FF3399"/>
                </a:solidFill>
                <a:effectLst/>
              </a:rPr>
              <a:t>السلعة الطبيعية</a:t>
            </a:r>
            <a:r>
              <a:rPr lang="ar" sz="2600" b="1" i="0" dirty="0">
                <a:solidFill>
                  <a:srgbClr val="FF3399"/>
                </a:solidFill>
                <a:effectLst/>
              </a:rPr>
              <a:t> </a:t>
            </a:r>
            <a:r>
              <a:rPr lang="ar" sz="2600" b="0" i="0" dirty="0">
                <a:effectLst/>
              </a:rPr>
              <a:t>،</a:t>
            </a:r>
            <a:endParaRPr lang="fr-FR" sz="2600" b="0" i="0" dirty="0">
              <a:effectLst/>
            </a:endParaRPr>
          </a:p>
          <a:p>
            <a:pPr algn="just" rtl="1" fontAlgn="base"/>
            <a:r>
              <a:rPr lang="ar" sz="2600" b="0" i="0" dirty="0">
                <a:effectLst/>
              </a:rPr>
              <a:t> </a:t>
            </a:r>
            <a:r>
              <a:rPr lang="fr-FR" sz="2600" b="0" i="0" dirty="0">
                <a:effectLst/>
              </a:rPr>
              <a:t>  </a:t>
            </a:r>
            <a:r>
              <a:rPr lang="fr-FR" sz="2600" b="1" i="0" dirty="0" err="1">
                <a:solidFill>
                  <a:srgbClr val="00B0F0"/>
                </a:solidFill>
                <a:effectLst/>
              </a:rPr>
              <a:t>inferior</a:t>
            </a:r>
            <a:r>
              <a:rPr lang="fr-FR" sz="2600" b="1" i="0" dirty="0">
                <a:solidFill>
                  <a:srgbClr val="00B0F0"/>
                </a:solidFill>
                <a:effectLst/>
              </a:rPr>
              <a:t> good  </a:t>
            </a:r>
            <a:r>
              <a:rPr lang="ar-DZ" sz="2600" b="1" i="0" dirty="0">
                <a:solidFill>
                  <a:srgbClr val="0099FF"/>
                </a:solidFill>
                <a:effectLst/>
              </a:rPr>
              <a:t>السلعة الدنيا</a:t>
            </a:r>
            <a:r>
              <a:rPr lang="ar" sz="2600" b="0" i="0" dirty="0">
                <a:effectLst/>
              </a:rPr>
              <a:t>،</a:t>
            </a:r>
            <a:endParaRPr lang="fr-FR" sz="2600" b="0" i="0" dirty="0">
              <a:effectLst/>
            </a:endParaRPr>
          </a:p>
          <a:p>
            <a:pPr algn="just" rtl="1" fontAlgn="base"/>
            <a:r>
              <a:rPr lang="ar" sz="2600" b="0" i="0" dirty="0">
                <a:effectLst/>
              </a:rPr>
              <a:t> </a:t>
            </a:r>
            <a:r>
              <a:rPr lang="fr-FR" sz="2600" b="0" i="0" dirty="0">
                <a:effectLst/>
              </a:rPr>
              <a:t> </a:t>
            </a:r>
            <a:r>
              <a:rPr lang="fr-FR" sz="2600" b="1" i="0" dirty="0" err="1">
                <a:solidFill>
                  <a:schemeClr val="accent2"/>
                </a:solidFill>
                <a:effectLst/>
              </a:rPr>
              <a:t>complementary</a:t>
            </a:r>
            <a:r>
              <a:rPr lang="fr-FR" sz="2600" b="1" i="0" dirty="0">
                <a:solidFill>
                  <a:schemeClr val="accent2"/>
                </a:solidFill>
                <a:effectLst/>
              </a:rPr>
              <a:t> good </a:t>
            </a:r>
            <a:r>
              <a:rPr lang="ar-DZ" sz="2600" b="1" i="0" dirty="0">
                <a:solidFill>
                  <a:srgbClr val="FF6600"/>
                </a:solidFill>
                <a:effectLst/>
              </a:rPr>
              <a:t>السلعة </a:t>
            </a:r>
            <a:r>
              <a:rPr lang="ar-DZ" sz="2600" b="1" i="0" dirty="0" err="1">
                <a:solidFill>
                  <a:srgbClr val="FF6600"/>
                </a:solidFill>
                <a:effectLst/>
              </a:rPr>
              <a:t>التكملية</a:t>
            </a:r>
            <a:r>
              <a:rPr lang="ar" sz="2600" b="1" i="0" dirty="0">
                <a:solidFill>
                  <a:srgbClr val="FF3399"/>
                </a:solidFill>
                <a:effectLst/>
              </a:rPr>
              <a:t> </a:t>
            </a:r>
            <a:endParaRPr lang="fr-FR" sz="2600" b="1" i="0" dirty="0">
              <a:solidFill>
                <a:srgbClr val="FF3399"/>
              </a:solidFill>
              <a:effectLst/>
            </a:endParaRPr>
          </a:p>
          <a:p>
            <a:pPr algn="just" rtl="1" fontAlgn="base"/>
            <a:r>
              <a:rPr lang="ar" sz="2600" b="0" i="0" dirty="0">
                <a:effectLst/>
              </a:rPr>
              <a:t>و</a:t>
            </a:r>
            <a:r>
              <a:rPr lang="fr-FR" sz="2600" b="0" i="0" dirty="0">
                <a:effectLst/>
              </a:rPr>
              <a:t> </a:t>
            </a:r>
            <a:r>
              <a:rPr lang="fr-FR" sz="2600" b="1" i="0" dirty="0">
                <a:solidFill>
                  <a:srgbClr val="92D050"/>
                </a:solidFill>
                <a:effectLst/>
              </a:rPr>
              <a:t>substitute good</a:t>
            </a:r>
            <a:r>
              <a:rPr lang="fr-FR" sz="2600" b="0" i="0" dirty="0">
                <a:effectLst/>
              </a:rPr>
              <a:t> </a:t>
            </a:r>
            <a:r>
              <a:rPr lang="ar-DZ" sz="2600" b="1" i="0" dirty="0">
                <a:solidFill>
                  <a:srgbClr val="FF6600"/>
                </a:solidFill>
                <a:effectLst/>
              </a:rPr>
              <a:t> </a:t>
            </a:r>
            <a:r>
              <a:rPr lang="ar-DZ" sz="2600" b="1" i="0" dirty="0">
                <a:solidFill>
                  <a:srgbClr val="92D050"/>
                </a:solidFill>
                <a:effectLst/>
              </a:rPr>
              <a:t>السلعة</a:t>
            </a:r>
            <a:r>
              <a:rPr lang="ar" sz="2600" b="0" i="0" dirty="0">
                <a:effectLst/>
              </a:rPr>
              <a:t> </a:t>
            </a:r>
            <a:r>
              <a:rPr lang="ar" sz="2600" b="1" i="0" dirty="0">
                <a:solidFill>
                  <a:srgbClr val="92D050"/>
                </a:solidFill>
                <a:effectLst/>
              </a:rPr>
              <a:t>البديلة</a:t>
            </a:r>
            <a:endParaRPr lang="fr-FR" sz="2600" dirty="0"/>
          </a:p>
        </p:txBody>
      </p:sp>
      <p:sp>
        <p:nvSpPr>
          <p:cNvPr id="8" name="Titre 1">
            <a:extLst>
              <a:ext uri="{FF2B5EF4-FFF2-40B4-BE49-F238E27FC236}">
                <a16:creationId xmlns:a16="http://schemas.microsoft.com/office/drawing/2014/main" id="{DB19AE41-C501-8126-C36F-14461C7C061E}"/>
              </a:ext>
            </a:extLst>
          </p:cNvPr>
          <p:cNvSpPr>
            <a:spLocks noGrp="1"/>
          </p:cNvSpPr>
          <p:nvPr>
            <p:ph type="title"/>
          </p:nvPr>
        </p:nvSpPr>
        <p:spPr>
          <a:xfrm>
            <a:off x="2088260" y="192025"/>
            <a:ext cx="7239001" cy="996696"/>
          </a:xfrm>
        </p:spPr>
        <p:txBody>
          <a:bodyPr>
            <a:normAutofit fontScale="90000"/>
          </a:bodyPr>
          <a:lstStyle/>
          <a:p>
            <a:pPr algn="r" rtl="1"/>
            <a:br>
              <a:rPr lang="fr-FR" sz="3600" b="1" dirty="0">
                <a:solidFill>
                  <a:srgbClr val="00FFFF"/>
                </a:solidFill>
                <a:latin typeface="+mn-lt"/>
              </a:rPr>
            </a:br>
            <a:r>
              <a:rPr lang="ar" sz="3600" b="1" dirty="0">
                <a:solidFill>
                  <a:srgbClr val="00FFFF"/>
                </a:solidFill>
                <a:latin typeface="+mn-lt"/>
              </a:rPr>
              <a:t> </a:t>
            </a:r>
            <a:r>
              <a:rPr lang="fr-FR" sz="3600" b="1" dirty="0">
                <a:solidFill>
                  <a:srgbClr val="00FFFF"/>
                </a:solidFill>
                <a:latin typeface="+mn-lt"/>
              </a:rPr>
              <a:t> -IV- </a:t>
            </a:r>
            <a:r>
              <a:rPr lang="ar-DZ" sz="3600" b="1" dirty="0">
                <a:solidFill>
                  <a:srgbClr val="00FFFF"/>
                </a:solidFill>
                <a:latin typeface="+mn-lt"/>
              </a:rPr>
              <a:t>تأثير</a:t>
            </a:r>
            <a:r>
              <a:rPr lang="ar" sz="3600" b="1" dirty="0">
                <a:solidFill>
                  <a:srgbClr val="00FFFF"/>
                </a:solidFill>
                <a:latin typeface="+mn-lt"/>
              </a:rPr>
              <a:t> </a:t>
            </a:r>
            <a:r>
              <a:rPr lang="ar" sz="3600" b="1" i="0" dirty="0">
                <a:solidFill>
                  <a:srgbClr val="00FFFF"/>
                </a:solidFill>
                <a:effectLst/>
                <a:latin typeface="+mn-lt"/>
              </a:rPr>
              <a:t>الدخل على خيارات المستهلك </a:t>
            </a:r>
            <a:br>
              <a:rPr lang="en-US" sz="3600" b="1" i="0" dirty="0">
                <a:solidFill>
                  <a:srgbClr val="00FFFF"/>
                </a:solidFill>
                <a:effectLst/>
                <a:latin typeface="+mn-lt"/>
              </a:rPr>
            </a:br>
            <a:br>
              <a:rPr lang="en-US" b="1" i="0" dirty="0">
                <a:solidFill>
                  <a:srgbClr val="00FFFF"/>
                </a:solidFill>
                <a:effectLst/>
                <a:latin typeface="proxima-nova"/>
              </a:rPr>
            </a:br>
            <a:endParaRPr lang="fr-FR" dirty="0">
              <a:solidFill>
                <a:srgbClr val="00FFFF"/>
              </a:solidFill>
            </a:endParaRPr>
          </a:p>
        </p:txBody>
      </p:sp>
    </p:spTree>
    <p:extLst>
      <p:ext uri="{BB962C8B-B14F-4D97-AF65-F5344CB8AC3E}">
        <p14:creationId xmlns:p14="http://schemas.microsoft.com/office/powerpoint/2010/main" val="722372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224C815-8BA3-5E2B-4052-DBDD1BE7AE39}"/>
              </a:ext>
            </a:extLst>
          </p:cNvPr>
          <p:cNvSpPr>
            <a:spLocks noGrp="1"/>
          </p:cNvSpPr>
          <p:nvPr>
            <p:ph idx="1"/>
          </p:nvPr>
        </p:nvSpPr>
        <p:spPr>
          <a:xfrm>
            <a:off x="5696712" y="0"/>
            <a:ext cx="6559296" cy="6135624"/>
          </a:xfrm>
        </p:spPr>
        <p:txBody>
          <a:bodyPr/>
          <a:lstStyle/>
          <a:p>
            <a:pPr marL="0" indent="0" algn="just" rtl="1">
              <a:buNone/>
            </a:pPr>
            <a:r>
              <a:rPr lang="ar-DZ" sz="2600" b="1" dirty="0">
                <a:solidFill>
                  <a:srgbClr val="FF0066"/>
                </a:solidFill>
                <a:latin typeface="Open Sans" panose="020B0606030504020204" pitchFamily="34" charset="0"/>
              </a:rPr>
              <a:t>السلع العادية</a:t>
            </a:r>
            <a:r>
              <a:rPr lang="fr-FR" sz="2600" b="1" dirty="0">
                <a:solidFill>
                  <a:srgbClr val="FF0066"/>
                </a:solidFill>
                <a:latin typeface="Open Sans" panose="020B0606030504020204" pitchFamily="34" charset="0"/>
              </a:rPr>
              <a:t> Normal </a:t>
            </a:r>
            <a:r>
              <a:rPr lang="fr-FR" sz="2600" b="1" dirty="0" err="1">
                <a:solidFill>
                  <a:srgbClr val="FF0066"/>
                </a:solidFill>
                <a:latin typeface="Open Sans" panose="020B0606030504020204" pitchFamily="34" charset="0"/>
              </a:rPr>
              <a:t>Goods</a:t>
            </a:r>
            <a:r>
              <a:rPr lang="ar-DZ" sz="2600" b="1" dirty="0">
                <a:solidFill>
                  <a:srgbClr val="FF0066"/>
                </a:solidFill>
                <a:latin typeface="Open Sans" panose="020B0606030504020204" pitchFamily="34" charset="0"/>
              </a:rPr>
              <a:t> </a:t>
            </a:r>
            <a:r>
              <a:rPr lang="ar-DZ" sz="2600" b="1" i="0" dirty="0">
                <a:effectLst/>
                <a:latin typeface="Open Sans" panose="020B0606030504020204" pitchFamily="34" charset="0"/>
              </a:rPr>
              <a:t>و</a:t>
            </a:r>
            <a:r>
              <a:rPr lang="ar-DZ" sz="2600" b="1" dirty="0">
                <a:solidFill>
                  <a:srgbClr val="00CCFF"/>
                </a:solidFill>
                <a:latin typeface="Open Sans" panose="020B0606030504020204" pitchFamily="34" charset="0"/>
              </a:rPr>
              <a:t>السلع الدنيا</a:t>
            </a:r>
            <a:r>
              <a:rPr lang="fr-FR" sz="2600" b="1" dirty="0">
                <a:solidFill>
                  <a:srgbClr val="00CCFF"/>
                </a:solidFill>
                <a:latin typeface="Open Sans" panose="020B0606030504020204" pitchFamily="34" charset="0"/>
              </a:rPr>
              <a:t>  </a:t>
            </a:r>
            <a:r>
              <a:rPr lang="fr-FR" sz="2600" b="1" dirty="0" err="1">
                <a:solidFill>
                  <a:srgbClr val="00CCFF"/>
                </a:solidFill>
                <a:latin typeface="Open Sans" panose="020B0606030504020204" pitchFamily="34" charset="0"/>
              </a:rPr>
              <a:t>Inferior</a:t>
            </a:r>
            <a:r>
              <a:rPr lang="fr-FR" sz="2600" b="1" dirty="0">
                <a:solidFill>
                  <a:srgbClr val="00CCFF"/>
                </a:solidFill>
                <a:latin typeface="Open Sans" panose="020B0606030504020204" pitchFamily="34" charset="0"/>
              </a:rPr>
              <a:t> </a:t>
            </a:r>
            <a:r>
              <a:rPr lang="fr-FR" sz="2600" b="1" dirty="0" err="1">
                <a:solidFill>
                  <a:srgbClr val="00CCFF"/>
                </a:solidFill>
                <a:latin typeface="Open Sans" panose="020B0606030504020204" pitchFamily="34" charset="0"/>
              </a:rPr>
              <a:t>Goods</a:t>
            </a:r>
            <a:br>
              <a:rPr lang="ar-DZ" sz="2600" dirty="0"/>
            </a:br>
            <a:endParaRPr lang="fr-FR" sz="2600" dirty="0"/>
          </a:p>
          <a:p>
            <a:pPr marL="0" indent="0" algn="just" rtl="1">
              <a:buNone/>
            </a:pPr>
            <a:endParaRPr lang="fr-FR" sz="2600" dirty="0"/>
          </a:p>
          <a:p>
            <a:pPr marL="0" indent="0" algn="just" rtl="1">
              <a:buNone/>
            </a:pPr>
            <a:r>
              <a:rPr lang="ar-DZ" sz="2600" b="1" i="0" dirty="0">
                <a:solidFill>
                  <a:srgbClr val="FF0066"/>
                </a:solidFill>
                <a:effectLst/>
                <a:latin typeface="Open Sans" panose="020B0606030504020204" pitchFamily="34" charset="0"/>
              </a:rPr>
              <a:t>السلع العادية </a:t>
            </a:r>
            <a:r>
              <a:rPr lang="fr-FR" sz="2600" b="1" i="0" dirty="0">
                <a:solidFill>
                  <a:srgbClr val="FF0066"/>
                </a:solidFill>
                <a:effectLst/>
                <a:latin typeface="Open Sans" panose="020B0606030504020204" pitchFamily="34" charset="0"/>
              </a:rPr>
              <a:t>Normal  </a:t>
            </a:r>
            <a:r>
              <a:rPr lang="fr-FR" sz="2600" b="1" i="0" dirty="0" err="1">
                <a:solidFill>
                  <a:srgbClr val="FF0066"/>
                </a:solidFill>
                <a:effectLst/>
                <a:latin typeface="Open Sans" panose="020B0606030504020204" pitchFamily="34" charset="0"/>
              </a:rPr>
              <a:t>Goods</a:t>
            </a:r>
            <a:r>
              <a:rPr lang="fr-FR" sz="2600" b="1" i="0" dirty="0">
                <a:solidFill>
                  <a:srgbClr val="FF0066"/>
                </a:solidFill>
                <a:effectLst/>
                <a:latin typeface="Open Sans" panose="020B0606030504020204" pitchFamily="34" charset="0"/>
              </a:rPr>
              <a:t> </a:t>
            </a:r>
            <a:r>
              <a:rPr lang="ar-DZ" sz="2600" b="0" i="0" dirty="0">
                <a:effectLst/>
                <a:latin typeface="Open Sans" panose="020B0606030504020204" pitchFamily="34" charset="0"/>
              </a:rPr>
              <a:t>هي ” السلع التي يزيد</a:t>
            </a:r>
            <a:endParaRPr lang="fr-FR" sz="2600" b="0" i="0" dirty="0">
              <a:effectLst/>
              <a:latin typeface="Open Sans" panose="020B0606030504020204" pitchFamily="34" charset="0"/>
            </a:endParaRPr>
          </a:p>
          <a:p>
            <a:pPr marL="0" indent="0" algn="just" rtl="1">
              <a:buNone/>
            </a:pPr>
            <a:r>
              <a:rPr lang="ar-DZ" sz="2600" b="0" i="0" dirty="0">
                <a:effectLst/>
                <a:latin typeface="Open Sans" panose="020B0606030504020204" pitchFamily="34" charset="0"/>
              </a:rPr>
              <a:t> الطلب عليها كلما زاد دخل المستهلك ، ويقل الطلب عليها عندما يقل دخل المستهلك ” .</a:t>
            </a:r>
            <a:endParaRPr lang="fr-FR" sz="2600" b="0" i="0" dirty="0">
              <a:effectLst/>
              <a:latin typeface="Open Sans" panose="020B0606030504020204" pitchFamily="34" charset="0"/>
            </a:endParaRPr>
          </a:p>
          <a:p>
            <a:pPr marL="0" indent="0" algn="just" rtl="1">
              <a:buNone/>
            </a:pPr>
            <a:endParaRPr lang="fr-FR" sz="2600" b="0" i="0" dirty="0">
              <a:effectLst/>
              <a:latin typeface="Open Sans" panose="020B0606030504020204" pitchFamily="34" charset="0"/>
            </a:endParaRPr>
          </a:p>
          <a:p>
            <a:pPr marL="0" indent="0" algn="just" rtl="1">
              <a:buNone/>
            </a:pPr>
            <a:r>
              <a:rPr lang="ar-DZ" sz="2600" b="0" i="0" dirty="0">
                <a:effectLst/>
                <a:latin typeface="Open Sans" panose="020B0606030504020204" pitchFamily="34" charset="0"/>
              </a:rPr>
              <a:t>أما </a:t>
            </a:r>
            <a:r>
              <a:rPr lang="ar-DZ" sz="2600" b="1" dirty="0">
                <a:solidFill>
                  <a:srgbClr val="00CCFF"/>
                </a:solidFill>
                <a:latin typeface="Open Sans" panose="020B0606030504020204" pitchFamily="34" charset="0"/>
              </a:rPr>
              <a:t>السلع الدنيا </a:t>
            </a:r>
            <a:r>
              <a:rPr lang="ar-DZ" sz="2600" b="0" i="0" dirty="0">
                <a:effectLst/>
                <a:latin typeface="Open Sans" panose="020B0606030504020204" pitchFamily="34" charset="0"/>
              </a:rPr>
              <a:t>( </a:t>
            </a:r>
            <a:r>
              <a:rPr lang="ar-DZ" sz="2600" b="1" i="0" dirty="0">
                <a:solidFill>
                  <a:srgbClr val="00CCFF"/>
                </a:solidFill>
                <a:effectLst/>
                <a:latin typeface="Open Sans" panose="020B0606030504020204" pitchFamily="34" charset="0"/>
              </a:rPr>
              <a:t>الرديئة </a:t>
            </a:r>
            <a:r>
              <a:rPr lang="ar-DZ" sz="2600" b="0" i="0" dirty="0">
                <a:effectLst/>
                <a:latin typeface="Open Sans" panose="020B0606030504020204" pitchFamily="34" charset="0"/>
              </a:rPr>
              <a:t>) </a:t>
            </a:r>
            <a:r>
              <a:rPr lang="fr-FR" sz="2600" b="0" i="0" dirty="0">
                <a:effectLst/>
                <a:latin typeface="Open Sans" panose="020B0606030504020204" pitchFamily="34" charset="0"/>
              </a:rPr>
              <a:t> </a:t>
            </a:r>
            <a:r>
              <a:rPr lang="fr-FR" sz="2600" b="1" dirty="0" err="1">
                <a:solidFill>
                  <a:srgbClr val="00CCFF"/>
                </a:solidFill>
                <a:latin typeface="Open Sans" panose="020B0606030504020204" pitchFamily="34" charset="0"/>
              </a:rPr>
              <a:t>Inferior</a:t>
            </a:r>
            <a:r>
              <a:rPr lang="fr-FR" sz="2600" b="1" dirty="0">
                <a:solidFill>
                  <a:srgbClr val="00CCFF"/>
                </a:solidFill>
                <a:latin typeface="Open Sans" panose="020B0606030504020204" pitchFamily="34" charset="0"/>
              </a:rPr>
              <a:t> </a:t>
            </a:r>
            <a:r>
              <a:rPr lang="fr-FR" sz="2600" b="1" dirty="0" err="1">
                <a:solidFill>
                  <a:srgbClr val="00CCFF"/>
                </a:solidFill>
                <a:latin typeface="Open Sans" panose="020B0606030504020204" pitchFamily="34" charset="0"/>
              </a:rPr>
              <a:t>Goods</a:t>
            </a:r>
            <a:r>
              <a:rPr lang="fr-FR" sz="2600" b="1" dirty="0">
                <a:solidFill>
                  <a:srgbClr val="00CCFF"/>
                </a:solidFill>
                <a:latin typeface="Open Sans" panose="020B0606030504020204" pitchFamily="34" charset="0"/>
              </a:rPr>
              <a:t> </a:t>
            </a:r>
            <a:r>
              <a:rPr lang="ar-DZ" sz="2600" b="0" i="0" dirty="0">
                <a:effectLst/>
                <a:latin typeface="Open Sans" panose="020B0606030504020204" pitchFamily="34" charset="0"/>
              </a:rPr>
              <a:t>فهي ” السلع التي تشبع حاجة إنسانية مباشرة ولكنها على درجة منخفضة من الجودة يقل إقبال الفرد عليها عندما يرتفع دخله ليتحول إلى استهلاك سلعة أخرى أكثر جودة ” </a:t>
            </a:r>
            <a:r>
              <a:rPr lang="ar-DZ" b="0" i="0" dirty="0">
                <a:effectLst/>
                <a:latin typeface="Open Sans" panose="020B0606030504020204" pitchFamily="34" charset="0"/>
              </a:rPr>
              <a:t>.</a:t>
            </a:r>
            <a:endParaRPr lang="fr-FR" dirty="0"/>
          </a:p>
        </p:txBody>
      </p:sp>
      <p:sp>
        <p:nvSpPr>
          <p:cNvPr id="5" name="ZoneTexte 4">
            <a:extLst>
              <a:ext uri="{FF2B5EF4-FFF2-40B4-BE49-F238E27FC236}">
                <a16:creationId xmlns:a16="http://schemas.microsoft.com/office/drawing/2014/main" id="{6D638BA8-66F8-6533-3ED9-94DFF7B58302}"/>
              </a:ext>
            </a:extLst>
          </p:cNvPr>
          <p:cNvSpPr txBox="1"/>
          <p:nvPr/>
        </p:nvSpPr>
        <p:spPr>
          <a:xfrm>
            <a:off x="64008" y="0"/>
            <a:ext cx="5632704" cy="4893647"/>
          </a:xfrm>
          <a:prstGeom prst="rect">
            <a:avLst/>
          </a:prstGeom>
          <a:noFill/>
        </p:spPr>
        <p:txBody>
          <a:bodyPr wrap="square">
            <a:spAutoFit/>
          </a:bodyPr>
          <a:lstStyle/>
          <a:p>
            <a:pPr algn="just" rtl="1"/>
            <a:r>
              <a:rPr lang="ar-DZ" sz="2600" b="1" dirty="0">
                <a:solidFill>
                  <a:srgbClr val="FF6600"/>
                </a:solidFill>
              </a:rPr>
              <a:t>السلع المكملة</a:t>
            </a:r>
            <a:r>
              <a:rPr lang="fr-FR" sz="2600" b="1" dirty="0">
                <a:solidFill>
                  <a:srgbClr val="FF6600"/>
                </a:solidFill>
              </a:rPr>
              <a:t>Complementary </a:t>
            </a:r>
            <a:r>
              <a:rPr lang="fr-FR" sz="2600" b="1" dirty="0" err="1">
                <a:solidFill>
                  <a:srgbClr val="FF6600"/>
                </a:solidFill>
              </a:rPr>
              <a:t>Goods</a:t>
            </a:r>
            <a:r>
              <a:rPr lang="fr-FR" sz="2600" b="0" i="0" dirty="0">
                <a:effectLst/>
                <a:latin typeface="Open Sans" panose="020B0606030504020204" pitchFamily="34" charset="0"/>
              </a:rPr>
              <a:t> </a:t>
            </a:r>
            <a:r>
              <a:rPr lang="ar-DZ" sz="2600" b="1" i="0" dirty="0">
                <a:effectLst/>
                <a:latin typeface="Open Sans" panose="020B0606030504020204" pitchFamily="34" charset="0"/>
              </a:rPr>
              <a:t> </a:t>
            </a:r>
            <a:r>
              <a:rPr lang="ar-DZ" sz="2600" b="1" dirty="0"/>
              <a:t>و</a:t>
            </a:r>
            <a:r>
              <a:rPr lang="ar-DZ" sz="2600" b="1" dirty="0">
                <a:solidFill>
                  <a:srgbClr val="92D050"/>
                </a:solidFill>
              </a:rPr>
              <a:t>السلع البديلة </a:t>
            </a:r>
            <a:r>
              <a:rPr lang="fr-FR" sz="2600" b="1" dirty="0">
                <a:solidFill>
                  <a:srgbClr val="92D050"/>
                </a:solidFill>
              </a:rPr>
              <a:t>Substitute</a:t>
            </a:r>
            <a:r>
              <a:rPr lang="fr-FR" sz="2600" b="0" i="0" dirty="0">
                <a:effectLst/>
                <a:latin typeface="Open Sans" panose="020B0606030504020204" pitchFamily="34" charset="0"/>
              </a:rPr>
              <a:t> </a:t>
            </a:r>
            <a:r>
              <a:rPr lang="fr-FR" sz="2600" b="1" dirty="0" err="1">
                <a:solidFill>
                  <a:srgbClr val="92D050"/>
                </a:solidFill>
              </a:rPr>
              <a:t>Goods</a:t>
            </a:r>
            <a:r>
              <a:rPr lang="fr-FR" sz="2600" b="0" i="0" dirty="0">
                <a:effectLst/>
                <a:latin typeface="Open Sans" panose="020B0606030504020204" pitchFamily="34" charset="0"/>
              </a:rPr>
              <a:t> </a:t>
            </a:r>
            <a:r>
              <a:rPr lang="ar-DZ" sz="2600" b="1" i="0" dirty="0">
                <a:effectLst/>
                <a:latin typeface="Open Sans" panose="020B0606030504020204" pitchFamily="34" charset="0"/>
              </a:rPr>
              <a:t>:</a:t>
            </a:r>
            <a:endParaRPr lang="fr-FR" sz="2600" b="1" i="0" dirty="0">
              <a:effectLst/>
              <a:latin typeface="Open Sans" panose="020B0606030504020204" pitchFamily="34" charset="0"/>
            </a:endParaRPr>
          </a:p>
          <a:p>
            <a:pPr algn="just" rtl="1"/>
            <a:br>
              <a:rPr lang="ar-DZ" sz="2600" b="0" i="0" dirty="0">
                <a:effectLst/>
                <a:latin typeface="Open Sans" panose="020B0606030504020204" pitchFamily="34" charset="0"/>
              </a:rPr>
            </a:br>
            <a:r>
              <a:rPr lang="ar-DZ" sz="2600" b="1" dirty="0">
                <a:solidFill>
                  <a:srgbClr val="FF6600"/>
                </a:solidFill>
              </a:rPr>
              <a:t>السلع المكملة </a:t>
            </a:r>
            <a:r>
              <a:rPr lang="fr-FR" sz="2600" b="1" dirty="0">
                <a:solidFill>
                  <a:srgbClr val="FF6600"/>
                </a:solidFill>
              </a:rPr>
              <a:t>Complementary </a:t>
            </a:r>
            <a:r>
              <a:rPr lang="fr-FR" sz="2600" b="1" dirty="0" err="1">
                <a:solidFill>
                  <a:srgbClr val="FF6600"/>
                </a:solidFill>
              </a:rPr>
              <a:t>Goods</a:t>
            </a:r>
            <a:r>
              <a:rPr lang="fr-FR" sz="2600" b="1" dirty="0">
                <a:solidFill>
                  <a:srgbClr val="FF6600"/>
                </a:solidFill>
              </a:rPr>
              <a:t> </a:t>
            </a:r>
            <a:r>
              <a:rPr lang="ar-DZ" sz="2600" b="0" i="0" dirty="0">
                <a:effectLst/>
                <a:latin typeface="Open Sans" panose="020B0606030504020204" pitchFamily="34" charset="0"/>
              </a:rPr>
              <a:t>هي ” السلع التي لا تستخدم إحداها إلا بوجود الأخرى لإشباع حاجة معينة ” كالورق والقلم ، السيارة والبنزين ، الشاي والسكر .</a:t>
            </a:r>
            <a:endParaRPr lang="fr-FR" sz="2600" b="0" i="0" dirty="0">
              <a:effectLst/>
              <a:latin typeface="Open Sans" panose="020B0606030504020204" pitchFamily="34" charset="0"/>
            </a:endParaRPr>
          </a:p>
          <a:p>
            <a:pPr algn="just" rtl="1"/>
            <a:endParaRPr lang="fr-FR" sz="2600" b="0" i="0" dirty="0">
              <a:effectLst/>
              <a:latin typeface="Open Sans" panose="020B0606030504020204" pitchFamily="34" charset="0"/>
            </a:endParaRPr>
          </a:p>
          <a:p>
            <a:pPr algn="just" rtl="1"/>
            <a:r>
              <a:rPr lang="ar-DZ" sz="2600" b="0" i="0" dirty="0">
                <a:effectLst/>
                <a:latin typeface="Open Sans" panose="020B0606030504020204" pitchFamily="34" charset="0"/>
              </a:rPr>
              <a:t>أما </a:t>
            </a:r>
            <a:r>
              <a:rPr lang="ar-DZ" sz="2600" b="1" dirty="0">
                <a:solidFill>
                  <a:srgbClr val="92D050"/>
                </a:solidFill>
              </a:rPr>
              <a:t>السلع البديلة </a:t>
            </a:r>
            <a:r>
              <a:rPr lang="fr-FR" sz="2600" b="1" dirty="0">
                <a:solidFill>
                  <a:srgbClr val="92D050"/>
                </a:solidFill>
              </a:rPr>
              <a:t>Substitute </a:t>
            </a:r>
            <a:r>
              <a:rPr lang="fr-FR" sz="2600" b="1" dirty="0" err="1">
                <a:solidFill>
                  <a:srgbClr val="92D050"/>
                </a:solidFill>
              </a:rPr>
              <a:t>Goods</a:t>
            </a:r>
            <a:r>
              <a:rPr lang="fr-FR" sz="2600" b="1" dirty="0">
                <a:solidFill>
                  <a:srgbClr val="92D050"/>
                </a:solidFill>
              </a:rPr>
              <a:t> </a:t>
            </a:r>
            <a:r>
              <a:rPr lang="ar-DZ" sz="2600" b="0" i="0" dirty="0">
                <a:effectLst/>
                <a:latin typeface="Open Sans" panose="020B0606030504020204" pitchFamily="34" charset="0"/>
              </a:rPr>
              <a:t>فهي ” السلع التي يمكن إحلال أحدها محل الأخرى لإشباع حاجة معينة ” مثل الشاي والقهوة ، اللحوم والأسماك ، الجامعة والكلية .</a:t>
            </a:r>
          </a:p>
        </p:txBody>
      </p:sp>
    </p:spTree>
    <p:extLst>
      <p:ext uri="{BB962C8B-B14F-4D97-AF65-F5344CB8AC3E}">
        <p14:creationId xmlns:p14="http://schemas.microsoft.com/office/powerpoint/2010/main" val="3387620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904FAEB-A808-4327-8972-91D036DA34DE}"/>
              </a:ext>
            </a:extLst>
          </p:cNvPr>
          <p:cNvSpPr>
            <a:spLocks noGrp="1"/>
          </p:cNvSpPr>
          <p:nvPr>
            <p:ph idx="1"/>
          </p:nvPr>
        </p:nvSpPr>
        <p:spPr>
          <a:xfrm>
            <a:off x="100584" y="1057529"/>
            <a:ext cx="11891391" cy="4351338"/>
          </a:xfrm>
        </p:spPr>
        <p:txBody>
          <a:bodyPr>
            <a:normAutofit/>
          </a:bodyPr>
          <a:lstStyle/>
          <a:p>
            <a:pPr algn="just" rtl="1"/>
            <a:r>
              <a:rPr lang="ar" sz="2600" b="0" i="0" dirty="0">
                <a:effectLst/>
              </a:rPr>
              <a:t>في دمج نظرية المستهلك وخيارات المستهلك مع مستوى الدخل ، فإن </a:t>
            </a:r>
            <a:r>
              <a:rPr lang="ar-DZ" sz="2600" b="0" i="0" dirty="0">
                <a:effectLst/>
              </a:rPr>
              <a:t>القواعد</a:t>
            </a:r>
            <a:r>
              <a:rPr lang="fr-FR" sz="2600" b="0" i="0" dirty="0">
                <a:effectLst/>
              </a:rPr>
              <a:t> </a:t>
            </a:r>
            <a:r>
              <a:rPr lang="ar" sz="2600" b="0" i="0" dirty="0">
                <a:effectLst/>
              </a:rPr>
              <a:t>الأساسية هي أن </a:t>
            </a:r>
            <a:r>
              <a:rPr lang="ar" sz="2600" b="1" i="0" dirty="0">
                <a:effectLst/>
                <a:highlight>
                  <a:srgbClr val="FFFF00"/>
                </a:highlight>
              </a:rPr>
              <a:t>زيادة الدخل ستزيد من المنفعة المحتملة التي يمكن للمستهلك الحصول عليها في السوق.</a:t>
            </a:r>
          </a:p>
          <a:p>
            <a:pPr marL="0" indent="0" algn="just" rtl="1">
              <a:buNone/>
            </a:pPr>
            <a:endParaRPr lang="en-US" sz="2600" b="0" i="0" dirty="0">
              <a:effectLst/>
            </a:endParaRPr>
          </a:p>
          <a:p>
            <a:pPr algn="just" rtl="1"/>
            <a:r>
              <a:rPr lang="ar-DZ" sz="2600" b="0" i="0" dirty="0">
                <a:effectLst/>
              </a:rPr>
              <a:t>بفهم</a:t>
            </a:r>
            <a:r>
              <a:rPr lang="ar" sz="2600" b="0" i="0" dirty="0">
                <a:effectLst/>
              </a:rPr>
              <a:t> كيفية تطبيق ذلك بشكل عام ، جنبًا إلى جنب مع الظروف المحددة التي تملي أنواعًا معينة من السلع ، يصبح من السهل جدًا التنبؤ بسلوكيات الشراء لدى المستهلك عند مستويات الدخل المختلفة.</a:t>
            </a:r>
          </a:p>
        </p:txBody>
      </p:sp>
      <p:sp>
        <p:nvSpPr>
          <p:cNvPr id="6" name="Titre 1">
            <a:extLst>
              <a:ext uri="{FF2B5EF4-FFF2-40B4-BE49-F238E27FC236}">
                <a16:creationId xmlns:a16="http://schemas.microsoft.com/office/drawing/2014/main" id="{BAC2376D-72EC-E90C-6F3D-D3D64970C6CD}"/>
              </a:ext>
            </a:extLst>
          </p:cNvPr>
          <p:cNvSpPr>
            <a:spLocks noGrp="1"/>
          </p:cNvSpPr>
          <p:nvPr>
            <p:ph type="title"/>
          </p:nvPr>
        </p:nvSpPr>
        <p:spPr>
          <a:xfrm>
            <a:off x="2088260" y="192025"/>
            <a:ext cx="7239001" cy="996696"/>
          </a:xfrm>
        </p:spPr>
        <p:txBody>
          <a:bodyPr>
            <a:normAutofit fontScale="90000"/>
          </a:bodyPr>
          <a:lstStyle/>
          <a:p>
            <a:pPr algn="r" rtl="1"/>
            <a:br>
              <a:rPr lang="fr-FR" sz="3600" b="1" dirty="0">
                <a:solidFill>
                  <a:srgbClr val="00FFFF"/>
                </a:solidFill>
                <a:latin typeface="+mn-lt"/>
              </a:rPr>
            </a:br>
            <a:r>
              <a:rPr lang="ar" sz="3600" b="1" dirty="0">
                <a:solidFill>
                  <a:srgbClr val="00FFFF"/>
                </a:solidFill>
                <a:latin typeface="+mn-lt"/>
              </a:rPr>
              <a:t> </a:t>
            </a:r>
            <a:r>
              <a:rPr lang="fr-FR" sz="3600" b="1" dirty="0">
                <a:solidFill>
                  <a:srgbClr val="00FFFF"/>
                </a:solidFill>
                <a:latin typeface="+mn-lt"/>
              </a:rPr>
              <a:t> -IV- </a:t>
            </a:r>
            <a:r>
              <a:rPr lang="ar-DZ" sz="3600" b="1" dirty="0">
                <a:solidFill>
                  <a:srgbClr val="00FFFF"/>
                </a:solidFill>
                <a:latin typeface="+mn-lt"/>
              </a:rPr>
              <a:t>تأثير</a:t>
            </a:r>
            <a:r>
              <a:rPr lang="ar" sz="3600" b="1" dirty="0">
                <a:solidFill>
                  <a:srgbClr val="00FFFF"/>
                </a:solidFill>
                <a:latin typeface="+mn-lt"/>
              </a:rPr>
              <a:t> </a:t>
            </a:r>
            <a:r>
              <a:rPr lang="ar" sz="3600" b="1" i="0" dirty="0">
                <a:solidFill>
                  <a:srgbClr val="00FFFF"/>
                </a:solidFill>
                <a:effectLst/>
                <a:latin typeface="+mn-lt"/>
              </a:rPr>
              <a:t>الدخل على خيارات المستهلك </a:t>
            </a:r>
            <a:br>
              <a:rPr lang="en-US" sz="3600" b="1" i="0" dirty="0">
                <a:solidFill>
                  <a:srgbClr val="00FFFF"/>
                </a:solidFill>
                <a:effectLst/>
                <a:latin typeface="+mn-lt"/>
              </a:rPr>
            </a:br>
            <a:br>
              <a:rPr lang="en-US" b="1" i="0" dirty="0">
                <a:solidFill>
                  <a:srgbClr val="00FFFF"/>
                </a:solidFill>
                <a:effectLst/>
                <a:latin typeface="proxima-nova"/>
              </a:rPr>
            </a:br>
            <a:endParaRPr lang="fr-FR" dirty="0">
              <a:solidFill>
                <a:srgbClr val="00FFFF"/>
              </a:solidFill>
            </a:endParaRPr>
          </a:p>
        </p:txBody>
      </p:sp>
    </p:spTree>
    <p:extLst>
      <p:ext uri="{BB962C8B-B14F-4D97-AF65-F5344CB8AC3E}">
        <p14:creationId xmlns:p14="http://schemas.microsoft.com/office/powerpoint/2010/main" val="16745139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a:extLst>
              <a:ext uri="{FF2B5EF4-FFF2-40B4-BE49-F238E27FC236}">
                <a16:creationId xmlns:a16="http://schemas.microsoft.com/office/drawing/2014/main" id="{CFB0F4C6-62FD-9F8C-423D-1D957A60848F}"/>
              </a:ext>
            </a:extLst>
          </p:cNvPr>
          <p:cNvSpPr txBox="1">
            <a:spLocks/>
          </p:cNvSpPr>
          <p:nvPr/>
        </p:nvSpPr>
        <p:spPr>
          <a:xfrm>
            <a:off x="4136136" y="3569081"/>
            <a:ext cx="7272528" cy="2993263"/>
          </a:xfrm>
          <a:prstGeom prst="rect">
            <a:avLst/>
          </a:prstGeom>
          <a:solidFill>
            <a:srgbClr val="FF505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fr-FR" sz="2600" b="1" dirty="0"/>
          </a:p>
          <a:p>
            <a:pPr marL="0" indent="0" algn="ctr" rtl="1">
              <a:buFont typeface="Arial" panose="020B0604020202020204" pitchFamily="34" charset="0"/>
              <a:buNone/>
            </a:pPr>
            <a:r>
              <a:rPr lang="ar" sz="2600" b="1" dirty="0"/>
              <a:t>- V- تأثير السعر على اختيارات المستهلك</a:t>
            </a:r>
            <a:endParaRPr lang="fr-FR" sz="2600" b="1" dirty="0"/>
          </a:p>
          <a:p>
            <a:pPr marL="0" indent="0" algn="ctr" rtl="1">
              <a:buFont typeface="Arial" panose="020B0604020202020204" pitchFamily="34" charset="0"/>
              <a:buNone/>
            </a:pPr>
            <a:endParaRPr lang="fr-FR" sz="2600" b="1" dirty="0"/>
          </a:p>
          <a:p>
            <a:pPr marL="0" indent="0" algn="ctr" rtl="1">
              <a:buFont typeface="Arial" panose="020B0604020202020204" pitchFamily="34" charset="0"/>
              <a:buNone/>
            </a:pPr>
            <a:r>
              <a:rPr lang="ar" sz="2600" b="1" dirty="0"/>
              <a:t>1- اشتقاق الطلب الكلي</a:t>
            </a:r>
            <a:endParaRPr lang="fr-FR" sz="2600" b="1" dirty="0"/>
          </a:p>
          <a:p>
            <a:pPr marL="0" indent="0" algn="ctr" rtl="1">
              <a:buFont typeface="Arial" panose="020B0604020202020204" pitchFamily="34" charset="0"/>
              <a:buNone/>
            </a:pPr>
            <a:endParaRPr lang="fr-FR" sz="2600" b="1" dirty="0"/>
          </a:p>
          <a:p>
            <a:pPr marL="0" indent="0" algn="ctr" rtl="1">
              <a:buFont typeface="Arial" panose="020B0604020202020204" pitchFamily="34" charset="0"/>
              <a:buNone/>
            </a:pPr>
            <a:r>
              <a:rPr lang="ar" sz="2600" b="1" dirty="0"/>
              <a:t>2- السعر</a:t>
            </a:r>
            <a:endParaRPr lang="fr-FR" sz="2600" b="1" dirty="0"/>
          </a:p>
        </p:txBody>
      </p:sp>
      <p:sp>
        <p:nvSpPr>
          <p:cNvPr id="6" name="Espace réservé du contenu 2">
            <a:extLst>
              <a:ext uri="{FF2B5EF4-FFF2-40B4-BE49-F238E27FC236}">
                <a16:creationId xmlns:a16="http://schemas.microsoft.com/office/drawing/2014/main" id="{6D3A6B0F-D3A2-5B0F-7957-987C069BA5E6}"/>
              </a:ext>
            </a:extLst>
          </p:cNvPr>
          <p:cNvSpPr txBox="1">
            <a:spLocks/>
          </p:cNvSpPr>
          <p:nvPr/>
        </p:nvSpPr>
        <p:spPr>
          <a:xfrm>
            <a:off x="88392" y="133985"/>
            <a:ext cx="7272528" cy="2993263"/>
          </a:xfrm>
          <a:prstGeom prst="rect">
            <a:avLst/>
          </a:prstGeom>
          <a:solidFill>
            <a:srgbClr val="FF5050"/>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fr-FR" b="1" dirty="0"/>
          </a:p>
          <a:p>
            <a:pPr marL="0" indent="0" algn="ctr">
              <a:buFont typeface="Arial" panose="020B0604020202020204" pitchFamily="34" charset="0"/>
              <a:buNone/>
            </a:pPr>
            <a:r>
              <a:rPr lang="fr-FR" sz="4500" b="1" dirty="0"/>
              <a:t>V- </a:t>
            </a:r>
            <a:r>
              <a:rPr lang="en-US" sz="4500" b="1" dirty="0"/>
              <a:t>Impact of Price on Consumer's choices</a:t>
            </a:r>
          </a:p>
          <a:p>
            <a:pPr marL="0" indent="0" algn="ctr">
              <a:buFont typeface="Arial" panose="020B0604020202020204" pitchFamily="34" charset="0"/>
              <a:buNone/>
            </a:pPr>
            <a:endParaRPr lang="en-US" sz="4500" b="1" dirty="0"/>
          </a:p>
          <a:p>
            <a:pPr marL="0" indent="0" algn="ctr">
              <a:buFont typeface="Arial" panose="020B0604020202020204" pitchFamily="34" charset="0"/>
              <a:buNone/>
            </a:pPr>
            <a:r>
              <a:rPr lang="en-US" sz="4500" b="1" dirty="0"/>
              <a:t>1- Deriving overall demand</a:t>
            </a:r>
          </a:p>
          <a:p>
            <a:pPr marL="0" indent="0" algn="ctr">
              <a:buFont typeface="Arial" panose="020B0604020202020204" pitchFamily="34" charset="0"/>
              <a:buNone/>
            </a:pPr>
            <a:endParaRPr lang="en-US" sz="4500" b="1" dirty="0"/>
          </a:p>
          <a:p>
            <a:pPr marL="0" indent="0" algn="ctr">
              <a:buFont typeface="Arial" panose="020B0604020202020204" pitchFamily="34" charset="0"/>
              <a:buNone/>
            </a:pPr>
            <a:r>
              <a:rPr lang="en-US" sz="4500" b="1" dirty="0"/>
              <a:t>2- Price elasticity</a:t>
            </a:r>
            <a:endParaRPr lang="fr-FR" sz="4500" b="1" dirty="0"/>
          </a:p>
        </p:txBody>
      </p:sp>
    </p:spTree>
    <p:extLst>
      <p:ext uri="{BB962C8B-B14F-4D97-AF65-F5344CB8AC3E}">
        <p14:creationId xmlns:p14="http://schemas.microsoft.com/office/powerpoint/2010/main" val="30790881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113248-44D3-445A-8BD9-E8606253BF24}"/>
              </a:ext>
            </a:extLst>
          </p:cNvPr>
          <p:cNvSpPr>
            <a:spLocks noGrp="1"/>
          </p:cNvSpPr>
          <p:nvPr>
            <p:ph type="title"/>
          </p:nvPr>
        </p:nvSpPr>
        <p:spPr>
          <a:xfrm>
            <a:off x="1006408" y="396211"/>
            <a:ext cx="8001000" cy="987425"/>
          </a:xfrm>
        </p:spPr>
        <p:txBody>
          <a:bodyPr>
            <a:normAutofit fontScale="90000"/>
          </a:bodyPr>
          <a:lstStyle/>
          <a:p>
            <a:pPr algn="ctr" rtl="1"/>
            <a:br>
              <a:rPr lang="en-US" sz="3600" b="1" i="0" dirty="0">
                <a:solidFill>
                  <a:schemeClr val="bg1"/>
                </a:solidFill>
                <a:effectLst/>
                <a:latin typeface="+mn-lt"/>
              </a:rPr>
            </a:br>
            <a:r>
              <a:rPr lang="fr-FR" sz="3600" b="1" i="0" dirty="0">
                <a:solidFill>
                  <a:srgbClr val="FF5050"/>
                </a:solidFill>
                <a:effectLst/>
                <a:latin typeface="+mn-lt"/>
              </a:rPr>
              <a:t>V-</a:t>
            </a:r>
            <a:r>
              <a:rPr lang="ar" sz="3600" b="1" i="0" dirty="0">
                <a:solidFill>
                  <a:srgbClr val="FF5050"/>
                </a:solidFill>
                <a:effectLst/>
                <a:latin typeface="+mn-lt"/>
              </a:rPr>
              <a:t>- تأثير السعر على خيارات المستهلك </a:t>
            </a:r>
            <a:br>
              <a:rPr lang="en-US" sz="3600" b="1" i="0" dirty="0">
                <a:solidFill>
                  <a:srgbClr val="FF5050"/>
                </a:solidFill>
                <a:effectLst/>
                <a:latin typeface="+mn-lt"/>
              </a:rPr>
            </a:br>
            <a:r>
              <a:rPr lang="ar" sz="3600" b="1" i="0" dirty="0">
                <a:solidFill>
                  <a:srgbClr val="FF5050"/>
                </a:solidFill>
                <a:effectLst/>
                <a:latin typeface="+mn-lt"/>
              </a:rPr>
              <a:t>-</a:t>
            </a:r>
            <a:br>
              <a:rPr lang="en-US" b="1" i="0" dirty="0">
                <a:solidFill>
                  <a:srgbClr val="077FAB"/>
                </a:solidFill>
                <a:effectLst/>
                <a:latin typeface="proxima-nova"/>
              </a:rPr>
            </a:br>
            <a:endParaRPr lang="fr-FR" dirty="0"/>
          </a:p>
        </p:txBody>
      </p:sp>
      <p:sp>
        <p:nvSpPr>
          <p:cNvPr id="3" name="Espace réservé du contenu 2">
            <a:extLst>
              <a:ext uri="{FF2B5EF4-FFF2-40B4-BE49-F238E27FC236}">
                <a16:creationId xmlns:a16="http://schemas.microsoft.com/office/drawing/2014/main" id="{8FB92C91-E689-4D4A-9A4D-1CA3728057CD}"/>
              </a:ext>
            </a:extLst>
          </p:cNvPr>
          <p:cNvSpPr>
            <a:spLocks noGrp="1"/>
          </p:cNvSpPr>
          <p:nvPr>
            <p:ph idx="1"/>
          </p:nvPr>
        </p:nvSpPr>
        <p:spPr>
          <a:xfrm>
            <a:off x="149969" y="1815897"/>
            <a:ext cx="9713878" cy="4351338"/>
          </a:xfrm>
        </p:spPr>
        <p:txBody>
          <a:bodyPr>
            <a:normAutofit/>
          </a:bodyPr>
          <a:lstStyle/>
          <a:p>
            <a:pPr algn="just" rtl="1"/>
            <a:r>
              <a:rPr lang="ar" sz="2600" b="0" i="0" dirty="0">
                <a:effectLst/>
              </a:rPr>
              <a:t>يوضح منحنى الطلب كيف تستجيب خيارات المستهلك للتغيرات في السعر.</a:t>
            </a:r>
          </a:p>
          <a:p>
            <a:pPr algn="just" rtl="1"/>
            <a:r>
              <a:rPr lang="ar" sz="2600" b="0" i="0" dirty="0">
                <a:effectLst/>
              </a:rPr>
              <a:t>في جميع الحالات تقريبًا ، تكون خيارات المستهلك مدفوعة بالأسعار: مع ارتفاع السعر ، تنخفض الكمية التي يطلبها المستهلكون.</a:t>
            </a:r>
          </a:p>
          <a:p>
            <a:pPr algn="just" rtl="1"/>
            <a:r>
              <a:rPr lang="ar" sz="2600" b="0" i="0" dirty="0">
                <a:effectLst/>
              </a:rPr>
              <a:t>يتم تمثيل هذا الارتباط بين سعر البضائع والاستعداد للشراء بوضوح من خلال </a:t>
            </a:r>
            <a:r>
              <a:rPr lang="ar" sz="2600" b="1" i="1" dirty="0">
                <a:effectLst/>
              </a:rPr>
              <a:t>توليد منحنى الطلب </a:t>
            </a:r>
            <a:r>
              <a:rPr lang="ar" sz="2600" b="0" i="0" dirty="0">
                <a:effectLst/>
              </a:rPr>
              <a:t>(مع السعر كمحور </a:t>
            </a:r>
            <a:r>
              <a:rPr lang="fr-FR" sz="2600" b="0" i="0" dirty="0">
                <a:effectLst/>
              </a:rPr>
              <a:t>Y</a:t>
            </a:r>
            <a:r>
              <a:rPr lang="ar" sz="2600" b="0" i="0" dirty="0">
                <a:effectLst/>
              </a:rPr>
              <a:t> والكمية كمحور </a:t>
            </a:r>
            <a:r>
              <a:rPr lang="fr-FR" sz="2600" b="0" i="0" dirty="0">
                <a:effectLst/>
              </a:rPr>
              <a:t>X</a:t>
            </a:r>
            <a:r>
              <a:rPr lang="ar" sz="2600" b="0" i="0" dirty="0">
                <a:effectLst/>
              </a:rPr>
              <a:t>).</a:t>
            </a:r>
          </a:p>
          <a:p>
            <a:pPr algn="just" rtl="1"/>
            <a:r>
              <a:rPr lang="ar" sz="2600" b="0" i="0" dirty="0">
                <a:effectLst/>
              </a:rPr>
              <a:t>إن بناء الطلب ، الذي يوضح بالضبط المقدار الذي سيشتريه المستهلك الجيد بسعر معين ، هو تحديد لنظرية اختيار المستهلك.</a:t>
            </a:r>
            <a:endParaRPr lang="fr-FR" sz="2600" dirty="0"/>
          </a:p>
        </p:txBody>
      </p:sp>
      <p:pic>
        <p:nvPicPr>
          <p:cNvPr id="5" name="Image 4">
            <a:extLst>
              <a:ext uri="{FF2B5EF4-FFF2-40B4-BE49-F238E27FC236}">
                <a16:creationId xmlns:a16="http://schemas.microsoft.com/office/drawing/2014/main" id="{BE6D0763-4CB5-EF9B-19D8-89F62E58D934}"/>
              </a:ext>
            </a:extLst>
          </p:cNvPr>
          <p:cNvPicPr>
            <a:picLocks noChangeAspect="1"/>
          </p:cNvPicPr>
          <p:nvPr/>
        </p:nvPicPr>
        <p:blipFill>
          <a:blip r:embed="rId2"/>
          <a:stretch>
            <a:fillRect/>
          </a:stretch>
        </p:blipFill>
        <p:spPr>
          <a:xfrm rot="5400000">
            <a:off x="8223607" y="2553931"/>
            <a:ext cx="5574584" cy="1828800"/>
          </a:xfrm>
          <a:prstGeom prst="rect">
            <a:avLst/>
          </a:prstGeom>
        </p:spPr>
      </p:pic>
    </p:spTree>
    <p:extLst>
      <p:ext uri="{BB962C8B-B14F-4D97-AF65-F5344CB8AC3E}">
        <p14:creationId xmlns:p14="http://schemas.microsoft.com/office/powerpoint/2010/main" val="23570820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6B10047-93CA-4965-9A38-0B0D6B72A6D9}"/>
              </a:ext>
            </a:extLst>
          </p:cNvPr>
          <p:cNvSpPr>
            <a:spLocks noGrp="1"/>
          </p:cNvSpPr>
          <p:nvPr>
            <p:ph idx="1"/>
          </p:nvPr>
        </p:nvSpPr>
        <p:spPr>
          <a:xfrm>
            <a:off x="222995" y="1463040"/>
            <a:ext cx="11969005" cy="5486400"/>
          </a:xfrm>
        </p:spPr>
        <p:txBody>
          <a:bodyPr>
            <a:normAutofit/>
          </a:bodyPr>
          <a:lstStyle/>
          <a:p>
            <a:pPr marL="0" indent="0" algn="r" rtl="1" fontAlgn="base">
              <a:buNone/>
            </a:pPr>
            <a:r>
              <a:rPr lang="ar" b="1" i="0" dirty="0">
                <a:effectLst/>
              </a:rPr>
              <a:t>-1- </a:t>
            </a:r>
            <a:r>
              <a:rPr lang="ar" b="1" i="0" dirty="0">
                <a:solidFill>
                  <a:srgbClr val="FF0000"/>
                </a:solidFill>
                <a:effectLst/>
              </a:rPr>
              <a:t>اشتقاق الطلب الكلي</a:t>
            </a:r>
            <a:r>
              <a:rPr lang="fr-FR" b="1" i="0" dirty="0">
                <a:solidFill>
                  <a:srgbClr val="FF0000"/>
                </a:solidFill>
                <a:effectLst/>
              </a:rPr>
              <a:t> </a:t>
            </a:r>
            <a:r>
              <a:rPr lang="en-US" sz="2800" b="1" dirty="0">
                <a:solidFill>
                  <a:srgbClr val="FF0000"/>
                </a:solidFill>
              </a:rPr>
              <a:t>Deriving overall demand  </a:t>
            </a:r>
            <a:endParaRPr lang="ar" b="1" i="0" dirty="0">
              <a:solidFill>
                <a:srgbClr val="FF0000"/>
              </a:solidFill>
              <a:effectLst/>
            </a:endParaRPr>
          </a:p>
          <a:p>
            <a:pPr algn="just" rtl="1" fontAlgn="base"/>
            <a:r>
              <a:rPr lang="ar" b="0" i="0" dirty="0">
                <a:effectLst/>
              </a:rPr>
              <a:t>يتم إنشاء منحنى الطلب عن طريق حساب السعر الذي يرغب المستهلكون في دفعه مقابل كمية معينة من سلعة أو خدمة.</a:t>
            </a:r>
          </a:p>
          <a:p>
            <a:pPr algn="just" rtl="1" fontAlgn="base"/>
            <a:endParaRPr lang="en-US" b="0" i="0" dirty="0">
              <a:effectLst/>
            </a:endParaRPr>
          </a:p>
          <a:p>
            <a:pPr algn="just" rtl="1" fontAlgn="base"/>
            <a:r>
              <a:rPr lang="ar" b="0" i="0" dirty="0">
                <a:effectLst/>
              </a:rPr>
              <a:t> </a:t>
            </a:r>
            <a:r>
              <a:rPr lang="ar-DZ" b="1" i="0" dirty="0">
                <a:effectLst/>
              </a:rPr>
              <a:t>بالنسبة</a:t>
            </a:r>
            <a:r>
              <a:rPr lang="fr-FR" b="1" i="0" dirty="0">
                <a:effectLst/>
              </a:rPr>
              <a:t> </a:t>
            </a:r>
            <a:r>
              <a:rPr lang="ar-DZ" b="1" i="0" dirty="0" err="1">
                <a:effectLst/>
              </a:rPr>
              <a:t>لل</a:t>
            </a:r>
            <a:r>
              <a:rPr lang="ar" b="1" i="0" dirty="0">
                <a:effectLst/>
                <a:highlight>
                  <a:srgbClr val="FFFF00"/>
                </a:highlight>
              </a:rPr>
              <a:t>سلع أو الخدمات العادية </a:t>
            </a:r>
            <a:r>
              <a:rPr lang="ar" b="0" i="0" dirty="0">
                <a:effectLst/>
              </a:rPr>
              <a:t>، يتم توضيح الطلب من خلال منحنى مائل إلى أسفل ، حيث </a:t>
            </a:r>
            <a:r>
              <a:rPr lang="ar" b="1" i="0" dirty="0">
                <a:effectLst/>
              </a:rPr>
              <a:t>تزداد الكمية على المحور السيني بشكل عام مع انخفاض السعر على المحور الصادي (والعكس صحيح</a:t>
            </a:r>
            <a:r>
              <a:rPr lang="ar" b="0" i="0" dirty="0">
                <a:effectLst/>
              </a:rPr>
              <a:t>).</a:t>
            </a:r>
          </a:p>
          <a:p>
            <a:pPr algn="just" fontAlgn="base"/>
            <a:endParaRPr lang="en-US" b="0" i="0" dirty="0">
              <a:effectLst/>
            </a:endParaRPr>
          </a:p>
          <a:p>
            <a:pPr algn="just" rtl="1" fontAlgn="base"/>
            <a:r>
              <a:rPr lang="ar" b="0" i="0" dirty="0">
                <a:effectLst/>
              </a:rPr>
              <a:t>قد تتغير الكمية المطلوبة استجابة لكل من التحولات في الطلب (وإنشاء منحنى طلب جديد ، كما هو موضح في) والحركات على طول منحنى الطلب المحدد </a:t>
            </a:r>
            <a:r>
              <a:rPr lang="ar" b="0" i="0" dirty="0">
                <a:solidFill>
                  <a:srgbClr val="373D3F"/>
                </a:solidFill>
                <a:effectLst/>
                <a:latin typeface="proxima-nova"/>
              </a:rPr>
              <a:t>.</a:t>
            </a:r>
            <a:endParaRPr lang="fr-FR" dirty="0"/>
          </a:p>
        </p:txBody>
      </p:sp>
      <p:sp>
        <p:nvSpPr>
          <p:cNvPr id="7" name="Titre 1">
            <a:extLst>
              <a:ext uri="{FF2B5EF4-FFF2-40B4-BE49-F238E27FC236}">
                <a16:creationId xmlns:a16="http://schemas.microsoft.com/office/drawing/2014/main" id="{3531E85B-0A2D-18ED-C824-4F8EEB85008E}"/>
              </a:ext>
            </a:extLst>
          </p:cNvPr>
          <p:cNvSpPr>
            <a:spLocks noGrp="1"/>
          </p:cNvSpPr>
          <p:nvPr>
            <p:ph type="title"/>
          </p:nvPr>
        </p:nvSpPr>
        <p:spPr>
          <a:xfrm>
            <a:off x="1006408" y="396211"/>
            <a:ext cx="8001000" cy="765077"/>
          </a:xfrm>
        </p:spPr>
        <p:txBody>
          <a:bodyPr>
            <a:normAutofit fontScale="90000"/>
          </a:bodyPr>
          <a:lstStyle/>
          <a:p>
            <a:pPr algn="ctr" rtl="1"/>
            <a:br>
              <a:rPr lang="en-US" sz="3600" b="1" i="0" dirty="0">
                <a:solidFill>
                  <a:schemeClr val="bg1"/>
                </a:solidFill>
                <a:effectLst/>
                <a:latin typeface="+mn-lt"/>
              </a:rPr>
            </a:br>
            <a:r>
              <a:rPr lang="fr-FR" sz="3600" b="1" i="0" dirty="0">
                <a:solidFill>
                  <a:srgbClr val="FF5050"/>
                </a:solidFill>
                <a:effectLst/>
                <a:latin typeface="+mn-lt"/>
              </a:rPr>
              <a:t>V-</a:t>
            </a:r>
            <a:r>
              <a:rPr lang="ar" sz="3600" b="1" i="0" dirty="0">
                <a:solidFill>
                  <a:srgbClr val="FF5050"/>
                </a:solidFill>
                <a:effectLst/>
                <a:latin typeface="+mn-lt"/>
              </a:rPr>
              <a:t>- تأثير السعر على خيارات المستهلك </a:t>
            </a:r>
            <a:br>
              <a:rPr lang="en-US" sz="3600" b="1" i="0" dirty="0">
                <a:solidFill>
                  <a:srgbClr val="FF5050"/>
                </a:solidFill>
                <a:effectLst/>
                <a:latin typeface="+mn-lt"/>
              </a:rPr>
            </a:br>
            <a:r>
              <a:rPr lang="ar" sz="3600" b="1" i="0" dirty="0">
                <a:solidFill>
                  <a:srgbClr val="FF5050"/>
                </a:solidFill>
                <a:effectLst/>
                <a:latin typeface="+mn-lt"/>
              </a:rPr>
              <a:t>-</a:t>
            </a:r>
            <a:br>
              <a:rPr lang="en-US" b="1" i="0" dirty="0">
                <a:solidFill>
                  <a:srgbClr val="077FAB"/>
                </a:solidFill>
                <a:effectLst/>
                <a:latin typeface="proxima-nova"/>
              </a:rPr>
            </a:br>
            <a:endParaRPr lang="fr-FR" dirty="0"/>
          </a:p>
        </p:txBody>
      </p:sp>
    </p:spTree>
    <p:extLst>
      <p:ext uri="{BB962C8B-B14F-4D97-AF65-F5344CB8AC3E}">
        <p14:creationId xmlns:p14="http://schemas.microsoft.com/office/powerpoint/2010/main" val="26621055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3A5FC5-BEB1-4E97-823F-B52503B5667F}"/>
              </a:ext>
            </a:extLst>
          </p:cNvPr>
          <p:cNvSpPr>
            <a:spLocks noGrp="1"/>
          </p:cNvSpPr>
          <p:nvPr>
            <p:ph type="title"/>
          </p:nvPr>
        </p:nvSpPr>
        <p:spPr>
          <a:xfrm>
            <a:off x="2200275" y="365126"/>
            <a:ext cx="9153525" cy="996950"/>
          </a:xfrm>
        </p:spPr>
        <p:txBody>
          <a:bodyPr>
            <a:normAutofit/>
          </a:bodyPr>
          <a:lstStyle/>
          <a:p>
            <a:r>
              <a:rPr lang="ar" sz="3200" b="1" i="0" dirty="0">
                <a:solidFill>
                  <a:srgbClr val="FF5050"/>
                </a:solidFill>
                <a:effectLst/>
                <a:latin typeface="+mn-lt"/>
              </a:rPr>
              <a:t>خامساً- تأثير السعر على خيارات المستهلك -4-</a:t>
            </a:r>
            <a:endParaRPr lang="fr-FR" sz="3200" dirty="0">
              <a:solidFill>
                <a:srgbClr val="FF5050"/>
              </a:solidFill>
            </a:endParaRPr>
          </a:p>
        </p:txBody>
      </p:sp>
      <p:sp>
        <p:nvSpPr>
          <p:cNvPr id="3" name="Espace réservé du contenu 2">
            <a:extLst>
              <a:ext uri="{FF2B5EF4-FFF2-40B4-BE49-F238E27FC236}">
                <a16:creationId xmlns:a16="http://schemas.microsoft.com/office/drawing/2014/main" id="{9D1EC27A-E7B5-4D13-AEB9-E9612FCA42A3}"/>
              </a:ext>
            </a:extLst>
          </p:cNvPr>
          <p:cNvSpPr>
            <a:spLocks noGrp="1"/>
          </p:cNvSpPr>
          <p:nvPr>
            <p:ph idx="1"/>
          </p:nvPr>
        </p:nvSpPr>
        <p:spPr>
          <a:xfrm>
            <a:off x="0" y="1253330"/>
            <a:ext cx="12192000" cy="5705253"/>
          </a:xfrm>
        </p:spPr>
        <p:txBody>
          <a:bodyPr>
            <a:normAutofit/>
          </a:bodyPr>
          <a:lstStyle/>
          <a:p>
            <a:pPr marL="0" indent="0" algn="r" rtl="1" fontAlgn="base">
              <a:buNone/>
            </a:pPr>
            <a:r>
              <a:rPr lang="ar" sz="3000" b="1" i="0" dirty="0">
                <a:effectLst/>
              </a:rPr>
              <a:t>-2- </a:t>
            </a:r>
            <a:r>
              <a:rPr lang="ar" sz="3000" b="1" i="0" dirty="0">
                <a:solidFill>
                  <a:srgbClr val="FF0000"/>
                </a:solidFill>
                <a:effectLst/>
              </a:rPr>
              <a:t>مرونة السعر</a:t>
            </a:r>
            <a:r>
              <a:rPr lang="fr-FR" sz="3000" b="1" i="0" dirty="0">
                <a:solidFill>
                  <a:srgbClr val="FF0000"/>
                </a:solidFill>
                <a:effectLst/>
              </a:rPr>
              <a:t> Price </a:t>
            </a:r>
            <a:r>
              <a:rPr lang="fr-FR" sz="3000" b="1" i="0" dirty="0" err="1">
                <a:solidFill>
                  <a:srgbClr val="FF0000"/>
                </a:solidFill>
                <a:effectLst/>
              </a:rPr>
              <a:t>Elasticity</a:t>
            </a:r>
            <a:r>
              <a:rPr lang="fr-FR" sz="3000" b="1" i="0" dirty="0">
                <a:effectLst/>
              </a:rPr>
              <a:t> </a:t>
            </a:r>
            <a:endParaRPr lang="ar" sz="3000" b="1" i="0" dirty="0">
              <a:effectLst/>
            </a:endParaRPr>
          </a:p>
          <a:p>
            <a:pPr algn="just" rtl="1" fontAlgn="base"/>
            <a:r>
              <a:rPr lang="ar" b="0" i="0" dirty="0">
                <a:effectLst/>
              </a:rPr>
              <a:t>من الاعتبارات الهامة لتسعير المنتج / الخدمة المرونة السعرية لسلعة معينة ، مما يشير إلى </a:t>
            </a:r>
            <a:r>
              <a:rPr lang="ar" b="1" i="0" dirty="0">
                <a:effectLst/>
                <a:highlight>
                  <a:srgbClr val="FFFF00"/>
                </a:highlight>
              </a:rPr>
              <a:t>مدى استجابة الطلب للتغير في السعر.</a:t>
            </a:r>
            <a:endParaRPr lang="fr-FR" b="1" i="0" dirty="0">
              <a:effectLst/>
              <a:highlight>
                <a:srgbClr val="FFFF00"/>
              </a:highlight>
            </a:endParaRPr>
          </a:p>
          <a:p>
            <a:pPr algn="just" rtl="1" fontAlgn="base"/>
            <a:endParaRPr lang="ar" b="1" i="0" dirty="0">
              <a:effectLst/>
              <a:highlight>
                <a:srgbClr val="FFFF00"/>
              </a:highlight>
            </a:endParaRPr>
          </a:p>
          <a:p>
            <a:pPr algn="just" rtl="1" fontAlgn="base"/>
            <a:r>
              <a:rPr lang="ar" b="0" i="0" dirty="0">
                <a:effectLst/>
              </a:rPr>
              <a:t>تعتبر </a:t>
            </a:r>
            <a:r>
              <a:rPr lang="ar" b="1" i="0" dirty="0">
                <a:solidFill>
                  <a:srgbClr val="FF0000"/>
                </a:solidFill>
                <a:effectLst/>
              </a:rPr>
              <a:t>مرونة السعر </a:t>
            </a:r>
            <a:r>
              <a:rPr lang="ar" b="0" i="0" dirty="0">
                <a:effectLst/>
              </a:rPr>
              <a:t>في الأساس </a:t>
            </a:r>
            <a:r>
              <a:rPr lang="ar" b="1" i="0" dirty="0">
                <a:effectLst/>
              </a:rPr>
              <a:t>مقياسًا لمقدار أي انحرافات في السعر ستدفع الكمية الإجمالية المشتراة لأعلى أو لأسفل ، مما يؤكد إلى أي مدى سيتم تحديد قرارات شراء المستهلك من خلال التسعير</a:t>
            </a:r>
            <a:r>
              <a:rPr lang="ar" b="0" i="0" dirty="0">
                <a:effectLst/>
              </a:rPr>
              <a:t>.</a:t>
            </a:r>
            <a:endParaRPr lang="fr-FR" b="0" i="0" dirty="0">
              <a:effectLst/>
            </a:endParaRPr>
          </a:p>
          <a:p>
            <a:pPr algn="just" rtl="1" fontAlgn="base"/>
            <a:endParaRPr lang="ar" b="0" i="0" dirty="0">
              <a:effectLst/>
            </a:endParaRPr>
          </a:p>
          <a:p>
            <a:pPr algn="just" rtl="1" fontAlgn="base"/>
            <a:r>
              <a:rPr lang="ar" b="0" i="0" dirty="0">
                <a:effectLst/>
              </a:rPr>
              <a:t>ستشهد </a:t>
            </a:r>
            <a:r>
              <a:rPr lang="ar" b="1" i="0" dirty="0">
                <a:effectLst/>
                <a:highlight>
                  <a:srgbClr val="00FFFF"/>
                </a:highlight>
              </a:rPr>
              <a:t>السلعة المرنة للغاية </a:t>
            </a:r>
            <a:r>
              <a:rPr lang="ar" b="0" i="0" dirty="0">
                <a:effectLst/>
              </a:rPr>
              <a:t>أن المستهلكين أقل احتمالا للشراء عندما تكون الأسعار مرتفعة ويزداد احتمال شرائها عندما تكون الأسعار منخفضة ،</a:t>
            </a:r>
            <a:endParaRPr lang="fr-FR" b="0" i="0" dirty="0">
              <a:effectLst/>
            </a:endParaRPr>
          </a:p>
          <a:p>
            <a:pPr algn="just" rtl="1" fontAlgn="base"/>
            <a:endParaRPr lang="fr-FR" dirty="0"/>
          </a:p>
          <a:p>
            <a:pPr algn="just" rtl="1" fontAlgn="base"/>
            <a:r>
              <a:rPr lang="ar" b="0" i="0" dirty="0">
                <a:effectLst/>
              </a:rPr>
              <a:t> في حين أن </a:t>
            </a:r>
            <a:r>
              <a:rPr lang="ar" b="1" i="0" dirty="0">
                <a:effectLst/>
                <a:highlight>
                  <a:srgbClr val="00FF00"/>
                </a:highlight>
              </a:rPr>
              <a:t>السلعة ذات المرونة المنخفضة </a:t>
            </a:r>
            <a:r>
              <a:rPr lang="ar" b="0" i="0" dirty="0">
                <a:effectLst/>
              </a:rPr>
              <a:t>ستشهد المستهلكين يشترون نفس الكمية بغض النظر عن تغيرات الأسعار الصغيرة.</a:t>
            </a:r>
          </a:p>
          <a:p>
            <a:pPr marL="0" indent="0">
              <a:buNone/>
            </a:pPr>
            <a:endParaRPr lang="fr-FR" dirty="0"/>
          </a:p>
        </p:txBody>
      </p:sp>
    </p:spTree>
    <p:extLst>
      <p:ext uri="{BB962C8B-B14F-4D97-AF65-F5344CB8AC3E}">
        <p14:creationId xmlns:p14="http://schemas.microsoft.com/office/powerpoint/2010/main" val="30706992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8A15B95-8CB6-CFC1-6B06-F4114BAF8222}"/>
              </a:ext>
            </a:extLst>
          </p:cNvPr>
          <p:cNvPicPr>
            <a:picLocks noChangeAspect="1"/>
          </p:cNvPicPr>
          <p:nvPr/>
        </p:nvPicPr>
        <p:blipFill>
          <a:blip r:embed="rId2"/>
          <a:stretch>
            <a:fillRect/>
          </a:stretch>
        </p:blipFill>
        <p:spPr>
          <a:xfrm>
            <a:off x="0" y="-29183"/>
            <a:ext cx="12192000" cy="6799634"/>
          </a:xfrm>
          <a:prstGeom prst="rect">
            <a:avLst/>
          </a:prstGeom>
        </p:spPr>
      </p:pic>
      <p:pic>
        <p:nvPicPr>
          <p:cNvPr id="7" name="Image 6">
            <a:extLst>
              <a:ext uri="{FF2B5EF4-FFF2-40B4-BE49-F238E27FC236}">
                <a16:creationId xmlns:a16="http://schemas.microsoft.com/office/drawing/2014/main" id="{E650B558-9F0E-BACC-08A8-0FECAB8B2CD3}"/>
              </a:ext>
            </a:extLst>
          </p:cNvPr>
          <p:cNvPicPr>
            <a:picLocks noChangeAspect="1"/>
          </p:cNvPicPr>
          <p:nvPr/>
        </p:nvPicPr>
        <p:blipFill>
          <a:blip r:embed="rId3"/>
          <a:stretch>
            <a:fillRect/>
          </a:stretch>
        </p:blipFill>
        <p:spPr>
          <a:xfrm>
            <a:off x="0" y="1624519"/>
            <a:ext cx="9902757" cy="3492230"/>
          </a:xfrm>
          <a:prstGeom prst="rect">
            <a:avLst/>
          </a:prstGeom>
        </p:spPr>
      </p:pic>
      <p:sp>
        <p:nvSpPr>
          <p:cNvPr id="8" name="Espace réservé du contenu 3">
            <a:extLst>
              <a:ext uri="{FF2B5EF4-FFF2-40B4-BE49-F238E27FC236}">
                <a16:creationId xmlns:a16="http://schemas.microsoft.com/office/drawing/2014/main" id="{C4A66029-34DF-2BFA-6CEA-A95A66A8CE88}"/>
              </a:ext>
            </a:extLst>
          </p:cNvPr>
          <p:cNvSpPr txBox="1">
            <a:spLocks noGrp="1"/>
          </p:cNvSpPr>
          <p:nvPr>
            <p:ph idx="1"/>
          </p:nvPr>
        </p:nvSpPr>
        <p:spPr>
          <a:xfrm>
            <a:off x="-1" y="4893013"/>
            <a:ext cx="9902757" cy="1172629"/>
          </a:xfrm>
          <a:prstGeom prst="rect">
            <a:avLst/>
          </a:prstGeom>
          <a:noFill/>
        </p:spPr>
        <p:txBody>
          <a:bodyPr wrap="square">
            <a:spAutoFit/>
          </a:bodyPr>
          <a:lstStyle/>
          <a:p>
            <a:pPr marL="0" indent="0" algn="just">
              <a:buNone/>
            </a:pPr>
            <a:r>
              <a:rPr lang="ar" sz="2600" b="1" i="0" dirty="0">
                <a:solidFill>
                  <a:srgbClr val="FF0000"/>
                </a:solidFill>
                <a:effectLst/>
              </a:rPr>
              <a:t>مرونة السعر </a:t>
            </a:r>
            <a:r>
              <a:rPr lang="ar" sz="2600" b="0" i="0" dirty="0">
                <a:solidFill>
                  <a:srgbClr val="373D3F"/>
                </a:solidFill>
                <a:effectLst/>
              </a:rPr>
              <a:t>: </a:t>
            </a:r>
            <a:r>
              <a:rPr lang="ar" sz="2600" b="0" i="0" dirty="0">
                <a:effectLst/>
              </a:rPr>
              <a:t>كما يوضح هذا الرسم البياني ، سيختلف </a:t>
            </a:r>
            <a:r>
              <a:rPr lang="ar" sz="2600" b="1" i="0" dirty="0">
                <a:solidFill>
                  <a:srgbClr val="FF0000"/>
                </a:solidFill>
                <a:effectLst/>
              </a:rPr>
              <a:t>ميل منحنى الطلب </a:t>
            </a:r>
            <a:r>
              <a:rPr lang="ar" sz="2600" b="0" i="0" dirty="0">
                <a:effectLst/>
              </a:rPr>
              <a:t>كنتيجة مباشرة </a:t>
            </a:r>
            <a:r>
              <a:rPr lang="ar" sz="2600" b="1" i="0" dirty="0">
                <a:effectLst/>
              </a:rPr>
              <a:t>لمدى مقارنة سلوكيات المستهلك الشرائية المرنة بتغيرات الأسعار.</a:t>
            </a:r>
          </a:p>
        </p:txBody>
      </p:sp>
    </p:spTree>
    <p:extLst>
      <p:ext uri="{BB962C8B-B14F-4D97-AF65-F5344CB8AC3E}">
        <p14:creationId xmlns:p14="http://schemas.microsoft.com/office/powerpoint/2010/main" val="363180095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TotalTime>
  <Words>2899</Words>
  <Application>Microsoft Office PowerPoint</Application>
  <PresentationFormat>Grand écran</PresentationFormat>
  <Paragraphs>332</Paragraphs>
  <Slides>43</Slides>
  <Notes>5</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43</vt:i4>
      </vt:variant>
    </vt:vector>
  </HeadingPairs>
  <TitlesOfParts>
    <vt:vector size="54" baseType="lpstr">
      <vt:lpstr>Arial</vt:lpstr>
      <vt:lpstr>Arial</vt:lpstr>
      <vt:lpstr>Calibri</vt:lpstr>
      <vt:lpstr>Calibri Light</vt:lpstr>
      <vt:lpstr>Lato</vt:lpstr>
      <vt:lpstr>Noto Sans</vt:lpstr>
      <vt:lpstr>Nunito Sans</vt:lpstr>
      <vt:lpstr>Open Sans</vt:lpstr>
      <vt:lpstr>proxima-nova</vt:lpstr>
      <vt:lpstr>Times New Roman</vt:lpstr>
      <vt:lpstr>Thème Office</vt:lpstr>
      <vt:lpstr>تلخيص المحاضرة الرابعة</vt:lpstr>
      <vt:lpstr>Présentation PowerPoint</vt:lpstr>
      <vt:lpstr>Présentation PowerPoint</vt:lpstr>
      <vt:lpstr> I- قيود الميزانية </vt:lpstr>
      <vt:lpstr>I- قيود الميزانية</vt:lpstr>
      <vt:lpstr> I- قيود الميزانية </vt:lpstr>
      <vt:lpstr>Présentation PowerPoint</vt:lpstr>
      <vt:lpstr> I- قيود الميزانية </vt:lpstr>
      <vt:lpstr> I- قيود الميزانية -7- </vt:lpstr>
      <vt:lpstr>I- قيود الميزانية</vt:lpstr>
      <vt:lpstr> خط الميزانية ومجموعة الميزانية</vt:lpstr>
      <vt:lpstr>Présentation PowerPoint</vt:lpstr>
      <vt:lpstr>1- قيود الميزانية -10-</vt:lpstr>
      <vt:lpstr>Présentation PowerPoint</vt:lpstr>
      <vt:lpstr>Présentation PowerPoint</vt:lpstr>
      <vt:lpstr>الأنواع مختلفة من البضائع  -II</vt:lpstr>
      <vt:lpstr>الأنواع مختلفة من البضائع  -II</vt:lpstr>
      <vt:lpstr>الأنواع مختلفة من البضائع  -II</vt:lpstr>
      <vt:lpstr>الأنواع مختلفة من البضائع  -II</vt:lpstr>
      <vt:lpstr>الأنواع مختلفة من البضائع  -II</vt:lpstr>
      <vt:lpstr>الأنواع مختلفة من البضائع  -II</vt:lpstr>
      <vt:lpstr>الأنواع مختلفة من البضائع  -II</vt:lpstr>
      <vt:lpstr> </vt:lpstr>
      <vt:lpstr>الأنواع مختلفة من البضائع  -II</vt:lpstr>
      <vt:lpstr>الأنواع مختلفة من البضائع  -II</vt:lpstr>
      <vt:lpstr>Présentation PowerPoint</vt:lpstr>
      <vt:lpstr>     III- تعيين التفضيلات مع منحنيات السواء </vt:lpstr>
      <vt:lpstr>     III- تعيين التفضيلات مع منحنيات السواء </vt:lpstr>
      <vt:lpstr>     III- تعيين التفضيلات مع منحنيات السواء </vt:lpstr>
      <vt:lpstr>     III- تعيين التفضيلات مع منحنيات السواء </vt:lpstr>
      <vt:lpstr>Présentation PowerPoint</vt:lpstr>
      <vt:lpstr>   -IV- تأثير الدخل على خيارات المستهلك   </vt:lpstr>
      <vt:lpstr>   -IV- تأثير الدخل على خيارات المستهلك   </vt:lpstr>
      <vt:lpstr>Présentation PowerPoint</vt:lpstr>
      <vt:lpstr>   -IV- تأثير الدخل على خيارات المستهلك   </vt:lpstr>
      <vt:lpstr>   -IV- تأثير الدخل على خيارات المستهلك   </vt:lpstr>
      <vt:lpstr>Présentation PowerPoint</vt:lpstr>
      <vt:lpstr>   -IV- تأثير الدخل على خيارات المستهلك   </vt:lpstr>
      <vt:lpstr>Présentation PowerPoint</vt:lpstr>
      <vt:lpstr> V-- تأثير السعر على خيارات المستهلك  - </vt:lpstr>
      <vt:lpstr> V-- تأثير السعر على خيارات المستهلك  - </vt:lpstr>
      <vt:lpstr>خامساً- تأثير السعر على خيارات المستهلك -4-</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12</cp:revision>
  <dcterms:created xsi:type="dcterms:W3CDTF">2022-11-01T07:59:34Z</dcterms:created>
  <dcterms:modified xsi:type="dcterms:W3CDTF">2022-11-02T06:53:27Z</dcterms:modified>
</cp:coreProperties>
</file>