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303" r:id="rId2"/>
    <p:sldId id="313" r:id="rId3"/>
    <p:sldId id="276" r:id="rId4"/>
    <p:sldId id="408" r:id="rId5"/>
    <p:sldId id="409" r:id="rId6"/>
    <p:sldId id="410" r:id="rId7"/>
    <p:sldId id="411" r:id="rId8"/>
    <p:sldId id="485" r:id="rId9"/>
    <p:sldId id="486" r:id="rId10"/>
    <p:sldId id="487" r:id="rId11"/>
    <p:sldId id="488" r:id="rId12"/>
    <p:sldId id="489" r:id="rId13"/>
    <p:sldId id="490" r:id="rId14"/>
    <p:sldId id="491" r:id="rId15"/>
    <p:sldId id="492" r:id="rId16"/>
    <p:sldId id="493" r:id="rId17"/>
    <p:sldId id="494" r:id="rId18"/>
    <p:sldId id="495" r:id="rId19"/>
    <p:sldId id="496" r:id="rId20"/>
    <p:sldId id="497" r:id="rId21"/>
    <p:sldId id="498" r:id="rId22"/>
    <p:sldId id="499" r:id="rId23"/>
    <p:sldId id="500" r:id="rId24"/>
    <p:sldId id="501" r:id="rId25"/>
    <p:sldId id="502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276"/>
            <p14:sldId id="408"/>
            <p14:sldId id="409"/>
            <p14:sldId id="410"/>
            <p14:sldId id="411"/>
            <p14:sldId id="485"/>
            <p14:sldId id="486"/>
          </p14:sldIdLst>
        </p14:section>
        <p14:section name="Default Section" id="{A1727BFA-AB9D-48AD-8FDC-7C41919A3230}">
          <p14:sldIdLst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</p14:sldIdLst>
        </p14:section>
        <p14:section name="Untitled Section" id="{7F4D9BD2-39AC-498C-8E51-0B5D4522715B}">
          <p14:sldIdLst/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2ADBAD-EEA2-468A-A7D5-76136BED17D6}" type="doc">
      <dgm:prSet loTypeId="urn:microsoft.com/office/officeart/2005/8/layout/vList2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9A9ADAC-642A-451F-A0FE-C7295DAEE336}">
      <dgm:prSet phldrT="[Text]"/>
      <dgm:spPr/>
      <dgm:t>
        <a:bodyPr/>
        <a:lstStyle/>
        <a:p>
          <a:r>
            <a:rPr lang="en-US" dirty="0"/>
            <a:t>LEC 1 - Project Preparation and Implementation Plan</a:t>
          </a:r>
        </a:p>
      </dgm:t>
    </dgm:pt>
    <dgm:pt modelId="{8C212E46-41C9-4784-BA7C-E165AB7B9167}" type="parTrans" cxnId="{85346550-412B-4ADE-896B-47B6FEBF438D}">
      <dgm:prSet/>
      <dgm:spPr/>
      <dgm:t>
        <a:bodyPr/>
        <a:lstStyle/>
        <a:p>
          <a:endParaRPr lang="en-US"/>
        </a:p>
      </dgm:t>
    </dgm:pt>
    <dgm:pt modelId="{ED54D022-1980-40EB-97FF-C8DD946A06AF}" type="sibTrans" cxnId="{85346550-412B-4ADE-896B-47B6FEBF438D}">
      <dgm:prSet/>
      <dgm:spPr/>
      <dgm:t>
        <a:bodyPr/>
        <a:lstStyle/>
        <a:p>
          <a:endParaRPr lang="en-US"/>
        </a:p>
      </dgm:t>
    </dgm:pt>
    <dgm:pt modelId="{4A9655E3-305C-4942-93A9-29A95A040BB9}">
      <dgm:prSet/>
      <dgm:spPr/>
      <dgm:t>
        <a:bodyPr/>
        <a:lstStyle/>
        <a:p>
          <a:r>
            <a:rPr lang="en-US"/>
            <a:t>LEC 2 Project Initiation</a:t>
          </a:r>
        </a:p>
      </dgm:t>
    </dgm:pt>
    <dgm:pt modelId="{4F35EA5F-D6E8-4FD6-B171-4E427FD7E79B}" type="parTrans" cxnId="{48A5829E-614D-4661-BD1B-1B3FDF229BBF}">
      <dgm:prSet/>
      <dgm:spPr/>
      <dgm:t>
        <a:bodyPr/>
        <a:lstStyle/>
        <a:p>
          <a:endParaRPr lang="en-US"/>
        </a:p>
      </dgm:t>
    </dgm:pt>
    <dgm:pt modelId="{6B3FE292-0336-4BAD-B888-EC74C596FD7D}" type="sibTrans" cxnId="{48A5829E-614D-4661-BD1B-1B3FDF229BBF}">
      <dgm:prSet/>
      <dgm:spPr/>
      <dgm:t>
        <a:bodyPr/>
        <a:lstStyle/>
        <a:p>
          <a:endParaRPr lang="en-US"/>
        </a:p>
      </dgm:t>
    </dgm:pt>
    <dgm:pt modelId="{0A64252A-790E-47C1-9878-3F4272FACBA0}">
      <dgm:prSet/>
      <dgm:spPr/>
      <dgm:t>
        <a:bodyPr/>
        <a:lstStyle/>
        <a:p>
          <a:r>
            <a:rPr lang="en-US"/>
            <a:t>LEC 3 Feasibility Study</a:t>
          </a:r>
        </a:p>
      </dgm:t>
    </dgm:pt>
    <dgm:pt modelId="{B4E8974F-52CF-4E33-A351-913B8822B23C}" type="parTrans" cxnId="{D56A8090-A68C-432A-AB24-20D32C48BF53}">
      <dgm:prSet/>
      <dgm:spPr/>
      <dgm:t>
        <a:bodyPr/>
        <a:lstStyle/>
        <a:p>
          <a:endParaRPr lang="en-US"/>
        </a:p>
      </dgm:t>
    </dgm:pt>
    <dgm:pt modelId="{8648DF47-5F6A-43B6-BE83-330EF10C4740}" type="sibTrans" cxnId="{D56A8090-A68C-432A-AB24-20D32C48BF53}">
      <dgm:prSet/>
      <dgm:spPr/>
      <dgm:t>
        <a:bodyPr/>
        <a:lstStyle/>
        <a:p>
          <a:endParaRPr lang="en-US"/>
        </a:p>
      </dgm:t>
    </dgm:pt>
    <dgm:pt modelId="{33D4AF58-F927-40D7-8CB8-E9CD6BC2E147}">
      <dgm:prSet/>
      <dgm:spPr/>
      <dgm:t>
        <a:bodyPr/>
        <a:lstStyle/>
        <a:p>
          <a:r>
            <a:rPr lang="en-US"/>
            <a:t>LEC 4 Project Planning- Risk management</a:t>
          </a:r>
        </a:p>
      </dgm:t>
    </dgm:pt>
    <dgm:pt modelId="{0827A0EA-9F58-4738-9A6F-9CFE8769A573}" type="parTrans" cxnId="{12C78AF5-02EE-4B4F-A8D8-4A0D1231E9E5}">
      <dgm:prSet/>
      <dgm:spPr/>
      <dgm:t>
        <a:bodyPr/>
        <a:lstStyle/>
        <a:p>
          <a:endParaRPr lang="en-US"/>
        </a:p>
      </dgm:t>
    </dgm:pt>
    <dgm:pt modelId="{4C207E1D-328A-413E-A520-DE4C34DA9510}" type="sibTrans" cxnId="{12C78AF5-02EE-4B4F-A8D8-4A0D1231E9E5}">
      <dgm:prSet/>
      <dgm:spPr/>
      <dgm:t>
        <a:bodyPr/>
        <a:lstStyle/>
        <a:p>
          <a:endParaRPr lang="en-US"/>
        </a:p>
      </dgm:t>
    </dgm:pt>
    <dgm:pt modelId="{A231DF71-1C38-4A79-9285-B5A7104DBFD2}">
      <dgm:prSet/>
      <dgm:spPr/>
      <dgm:t>
        <a:bodyPr/>
        <a:lstStyle/>
        <a:p>
          <a:r>
            <a:rPr lang="en-US"/>
            <a:t>LEC 5 Project Planning- Quality management</a:t>
          </a:r>
        </a:p>
      </dgm:t>
    </dgm:pt>
    <dgm:pt modelId="{16B512BD-D2AF-4970-97C3-3222F05C46F8}" type="parTrans" cxnId="{7CD56C34-277C-4E88-A4B7-500985E362C6}">
      <dgm:prSet/>
      <dgm:spPr/>
      <dgm:t>
        <a:bodyPr/>
        <a:lstStyle/>
        <a:p>
          <a:endParaRPr lang="en-US"/>
        </a:p>
      </dgm:t>
    </dgm:pt>
    <dgm:pt modelId="{AD3E478B-ABD3-4BCD-AB02-124F78A16419}" type="sibTrans" cxnId="{7CD56C34-277C-4E88-A4B7-500985E362C6}">
      <dgm:prSet/>
      <dgm:spPr/>
      <dgm:t>
        <a:bodyPr/>
        <a:lstStyle/>
        <a:p>
          <a:endParaRPr lang="en-US"/>
        </a:p>
      </dgm:t>
    </dgm:pt>
    <dgm:pt modelId="{9F075470-DE7C-4D01-902F-63E8DBDE2E90}">
      <dgm:prSet/>
      <dgm:spPr/>
      <dgm:t>
        <a:bodyPr/>
        <a:lstStyle/>
        <a:p>
          <a:r>
            <a:rPr lang="en-US" dirty="0"/>
            <a:t>LEC 6 Project Planning- Human Resource management</a:t>
          </a:r>
        </a:p>
      </dgm:t>
    </dgm:pt>
    <dgm:pt modelId="{E4EC657A-F55C-440E-92AA-7ADC19CD1830}" type="parTrans" cxnId="{F2EC95EE-8F9A-4319-832E-58716DBCFB9F}">
      <dgm:prSet/>
      <dgm:spPr/>
      <dgm:t>
        <a:bodyPr/>
        <a:lstStyle/>
        <a:p>
          <a:endParaRPr lang="en-US"/>
        </a:p>
      </dgm:t>
    </dgm:pt>
    <dgm:pt modelId="{634C2454-F30B-4BBC-A1C9-A8190FC44730}" type="sibTrans" cxnId="{F2EC95EE-8F9A-4319-832E-58716DBCFB9F}">
      <dgm:prSet/>
      <dgm:spPr/>
      <dgm:t>
        <a:bodyPr/>
        <a:lstStyle/>
        <a:p>
          <a:endParaRPr lang="en-US"/>
        </a:p>
      </dgm:t>
    </dgm:pt>
    <dgm:pt modelId="{894DEC00-CBAE-4411-B843-C8022EC8A8CB}">
      <dgm:prSet/>
      <dgm:spPr/>
      <dgm:t>
        <a:bodyPr/>
        <a:lstStyle/>
        <a:p>
          <a:r>
            <a:rPr lang="en-US"/>
            <a:t>LEC 7 Project Planning- The Project Schedule, and budget</a:t>
          </a:r>
        </a:p>
      </dgm:t>
    </dgm:pt>
    <dgm:pt modelId="{A045534E-6ECB-4814-85B2-4E3B2DE989C8}" type="parTrans" cxnId="{040F0A03-A603-4E5F-B2D1-0E2C410586A1}">
      <dgm:prSet/>
      <dgm:spPr/>
      <dgm:t>
        <a:bodyPr/>
        <a:lstStyle/>
        <a:p>
          <a:endParaRPr lang="en-US"/>
        </a:p>
      </dgm:t>
    </dgm:pt>
    <dgm:pt modelId="{2C8FA8B4-86C1-47FD-A712-19B0AF47C8DC}" type="sibTrans" cxnId="{040F0A03-A603-4E5F-B2D1-0E2C410586A1}">
      <dgm:prSet/>
      <dgm:spPr/>
      <dgm:t>
        <a:bodyPr/>
        <a:lstStyle/>
        <a:p>
          <a:endParaRPr lang="en-US"/>
        </a:p>
      </dgm:t>
    </dgm:pt>
    <dgm:pt modelId="{1202A56E-9A4E-4281-A59D-1DFD7C23A219}">
      <dgm:prSet/>
      <dgm:spPr/>
      <dgm:t>
        <a:bodyPr/>
        <a:lstStyle/>
        <a:p>
          <a:r>
            <a:rPr lang="en-US"/>
            <a:t>LEC 8 Project Execution</a:t>
          </a:r>
        </a:p>
      </dgm:t>
    </dgm:pt>
    <dgm:pt modelId="{D4E53856-427D-429B-9039-0A1C6DD55005}" type="parTrans" cxnId="{179F0F3B-2AAD-4F2C-A482-64DDD522E7FE}">
      <dgm:prSet/>
      <dgm:spPr/>
      <dgm:t>
        <a:bodyPr/>
        <a:lstStyle/>
        <a:p>
          <a:endParaRPr lang="en-US"/>
        </a:p>
      </dgm:t>
    </dgm:pt>
    <dgm:pt modelId="{5C395D86-BF60-471D-AF85-671AFB4F9A82}" type="sibTrans" cxnId="{179F0F3B-2AAD-4F2C-A482-64DDD522E7FE}">
      <dgm:prSet/>
      <dgm:spPr/>
      <dgm:t>
        <a:bodyPr/>
        <a:lstStyle/>
        <a:p>
          <a:endParaRPr lang="en-US"/>
        </a:p>
      </dgm:t>
    </dgm:pt>
    <dgm:pt modelId="{C32569D4-45EA-446B-9CF6-09827594290B}">
      <dgm:prSet/>
      <dgm:spPr/>
      <dgm:t>
        <a:bodyPr/>
        <a:lstStyle/>
        <a:p>
          <a:r>
            <a:rPr lang="en-US"/>
            <a:t>LEC 9 Monitoring &amp; Controlling</a:t>
          </a:r>
        </a:p>
      </dgm:t>
    </dgm:pt>
    <dgm:pt modelId="{3DCF7C11-0440-4846-BCF7-8FA751731439}" type="parTrans" cxnId="{1734D939-5713-4EFE-AD86-2DD7FBBB99B8}">
      <dgm:prSet/>
      <dgm:spPr/>
      <dgm:t>
        <a:bodyPr/>
        <a:lstStyle/>
        <a:p>
          <a:endParaRPr lang="en-US"/>
        </a:p>
      </dgm:t>
    </dgm:pt>
    <dgm:pt modelId="{F66EBE36-D1B2-481A-8CE7-EFA6E229199B}" type="sibTrans" cxnId="{1734D939-5713-4EFE-AD86-2DD7FBBB99B8}">
      <dgm:prSet/>
      <dgm:spPr/>
      <dgm:t>
        <a:bodyPr/>
        <a:lstStyle/>
        <a:p>
          <a:endParaRPr lang="en-US"/>
        </a:p>
      </dgm:t>
    </dgm:pt>
    <dgm:pt modelId="{6108F374-A556-4A2E-B5B2-2F05E5102A26}">
      <dgm:prSet/>
      <dgm:spPr/>
      <dgm:t>
        <a:bodyPr/>
        <a:lstStyle/>
        <a:p>
          <a:r>
            <a:rPr lang="fr-FR"/>
            <a:t>LEC 10 Project Closure</a:t>
          </a:r>
          <a:endParaRPr lang="en-US"/>
        </a:p>
      </dgm:t>
    </dgm:pt>
    <dgm:pt modelId="{CB6C4658-EA39-422E-A425-A4A241C6D4FB}" type="parTrans" cxnId="{C5B42F24-9AC7-4B31-A0D9-77D6CA9AC43A}">
      <dgm:prSet/>
      <dgm:spPr/>
      <dgm:t>
        <a:bodyPr/>
        <a:lstStyle/>
        <a:p>
          <a:endParaRPr lang="en-US"/>
        </a:p>
      </dgm:t>
    </dgm:pt>
    <dgm:pt modelId="{9C17B792-01BA-47CF-8FC4-E65B30CEDF1F}" type="sibTrans" cxnId="{C5B42F24-9AC7-4B31-A0D9-77D6CA9AC43A}">
      <dgm:prSet/>
      <dgm:spPr/>
      <dgm:t>
        <a:bodyPr/>
        <a:lstStyle/>
        <a:p>
          <a:endParaRPr lang="en-US"/>
        </a:p>
      </dgm:t>
    </dgm:pt>
    <dgm:pt modelId="{2C468D43-1698-44CC-8A48-EBAD50761AF0}" type="pres">
      <dgm:prSet presAssocID="{DA2ADBAD-EEA2-468A-A7D5-76136BED17D6}" presName="linear" presStyleCnt="0">
        <dgm:presLayoutVars>
          <dgm:animLvl val="lvl"/>
          <dgm:resizeHandles val="exact"/>
        </dgm:presLayoutVars>
      </dgm:prSet>
      <dgm:spPr/>
    </dgm:pt>
    <dgm:pt modelId="{62F2E7E6-1472-4ABA-B1A7-46B0F9A51E3E}" type="pres">
      <dgm:prSet presAssocID="{F9A9ADAC-642A-451F-A0FE-C7295DAEE336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0BA0C490-7E4C-447C-A565-6E925DBCA3AA}" type="pres">
      <dgm:prSet presAssocID="{ED54D022-1980-40EB-97FF-C8DD946A06AF}" presName="spacer" presStyleCnt="0"/>
      <dgm:spPr/>
    </dgm:pt>
    <dgm:pt modelId="{D7EBA4BA-FB6A-4C74-8746-6BA33CFAF059}" type="pres">
      <dgm:prSet presAssocID="{4A9655E3-305C-4942-93A9-29A95A040BB9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7DCEE6A7-5AFB-40B8-870B-5A2AECB26A9C}" type="pres">
      <dgm:prSet presAssocID="{6B3FE292-0336-4BAD-B888-EC74C596FD7D}" presName="spacer" presStyleCnt="0"/>
      <dgm:spPr/>
    </dgm:pt>
    <dgm:pt modelId="{B002B1A1-325E-45B8-BFE2-488EA2F7B741}" type="pres">
      <dgm:prSet presAssocID="{0A64252A-790E-47C1-9878-3F4272FACBA0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6D0E5BDE-1B2D-4593-91B6-7F3557963F3F}" type="pres">
      <dgm:prSet presAssocID="{8648DF47-5F6A-43B6-BE83-330EF10C4740}" presName="spacer" presStyleCnt="0"/>
      <dgm:spPr/>
    </dgm:pt>
    <dgm:pt modelId="{06BE6155-EA9B-45F1-9C1D-7864A7D58150}" type="pres">
      <dgm:prSet presAssocID="{33D4AF58-F927-40D7-8CB8-E9CD6BC2E147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3DE3BD95-220C-443A-83E7-A3E3B66A67F3}" type="pres">
      <dgm:prSet presAssocID="{4C207E1D-328A-413E-A520-DE4C34DA9510}" presName="spacer" presStyleCnt="0"/>
      <dgm:spPr/>
    </dgm:pt>
    <dgm:pt modelId="{3B83CE69-7AC7-4DAD-BDED-04570FF7B890}" type="pres">
      <dgm:prSet presAssocID="{A231DF71-1C38-4A79-9285-B5A7104DBFD2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61560C93-93F4-4618-A1C2-5DC99BF391D2}" type="pres">
      <dgm:prSet presAssocID="{AD3E478B-ABD3-4BCD-AB02-124F78A16419}" presName="spacer" presStyleCnt="0"/>
      <dgm:spPr/>
    </dgm:pt>
    <dgm:pt modelId="{37521A56-3C7A-45F3-9AA4-A102F66935B1}" type="pres">
      <dgm:prSet presAssocID="{9F075470-DE7C-4D01-902F-63E8DBDE2E90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0D3E288D-5287-480B-AB90-67A86F4128D9}" type="pres">
      <dgm:prSet presAssocID="{634C2454-F30B-4BBC-A1C9-A8190FC44730}" presName="spacer" presStyleCnt="0"/>
      <dgm:spPr/>
    </dgm:pt>
    <dgm:pt modelId="{5EBB60AC-6265-4F5B-8EDA-4948860AB232}" type="pres">
      <dgm:prSet presAssocID="{894DEC00-CBAE-4411-B843-C8022EC8A8CB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D748C81D-5730-4FB4-B1DA-5AEFF747F0EB}" type="pres">
      <dgm:prSet presAssocID="{2C8FA8B4-86C1-47FD-A712-19B0AF47C8DC}" presName="spacer" presStyleCnt="0"/>
      <dgm:spPr/>
    </dgm:pt>
    <dgm:pt modelId="{BCA12B3E-CFFA-45F0-ABD6-FDF9B37B6C48}" type="pres">
      <dgm:prSet presAssocID="{1202A56E-9A4E-4281-A59D-1DFD7C23A219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65BDBE85-2C42-4D8B-96D3-DD6AE2C26CAE}" type="pres">
      <dgm:prSet presAssocID="{5C395D86-BF60-471D-AF85-671AFB4F9A82}" presName="spacer" presStyleCnt="0"/>
      <dgm:spPr/>
    </dgm:pt>
    <dgm:pt modelId="{F05907DF-9B23-4799-B4BF-344AE0FE7B71}" type="pres">
      <dgm:prSet presAssocID="{C32569D4-45EA-446B-9CF6-09827594290B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E8423C53-6421-4FF9-B540-DA15487D5E81}" type="pres">
      <dgm:prSet presAssocID="{F66EBE36-D1B2-481A-8CE7-EFA6E229199B}" presName="spacer" presStyleCnt="0"/>
      <dgm:spPr/>
    </dgm:pt>
    <dgm:pt modelId="{2A7A31BD-5384-45A2-90AD-E8EC2229E8E6}" type="pres">
      <dgm:prSet presAssocID="{6108F374-A556-4A2E-B5B2-2F05E5102A26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F2F85102-BCE8-420C-9CC4-741D0E455F95}" type="presOf" srcId="{1202A56E-9A4E-4281-A59D-1DFD7C23A219}" destId="{BCA12B3E-CFFA-45F0-ABD6-FDF9B37B6C48}" srcOrd="0" destOrd="0" presId="urn:microsoft.com/office/officeart/2005/8/layout/vList2"/>
    <dgm:cxn modelId="{040F0A03-A603-4E5F-B2D1-0E2C410586A1}" srcId="{DA2ADBAD-EEA2-468A-A7D5-76136BED17D6}" destId="{894DEC00-CBAE-4411-B843-C8022EC8A8CB}" srcOrd="6" destOrd="0" parTransId="{A045534E-6ECB-4814-85B2-4E3B2DE989C8}" sibTransId="{2C8FA8B4-86C1-47FD-A712-19B0AF47C8DC}"/>
    <dgm:cxn modelId="{DDE08D03-BA71-4D39-8879-CD01CB77ED20}" type="presOf" srcId="{A231DF71-1C38-4A79-9285-B5A7104DBFD2}" destId="{3B83CE69-7AC7-4DAD-BDED-04570FF7B890}" srcOrd="0" destOrd="0" presId="urn:microsoft.com/office/officeart/2005/8/layout/vList2"/>
    <dgm:cxn modelId="{10FC201B-DB3B-4CCF-95DB-528EFAA4D042}" type="presOf" srcId="{C32569D4-45EA-446B-9CF6-09827594290B}" destId="{F05907DF-9B23-4799-B4BF-344AE0FE7B71}" srcOrd="0" destOrd="0" presId="urn:microsoft.com/office/officeart/2005/8/layout/vList2"/>
    <dgm:cxn modelId="{C5B42F24-9AC7-4B31-A0D9-77D6CA9AC43A}" srcId="{DA2ADBAD-EEA2-468A-A7D5-76136BED17D6}" destId="{6108F374-A556-4A2E-B5B2-2F05E5102A26}" srcOrd="9" destOrd="0" parTransId="{CB6C4658-EA39-422E-A425-A4A241C6D4FB}" sibTransId="{9C17B792-01BA-47CF-8FC4-E65B30CEDF1F}"/>
    <dgm:cxn modelId="{7CD56C34-277C-4E88-A4B7-500985E362C6}" srcId="{DA2ADBAD-EEA2-468A-A7D5-76136BED17D6}" destId="{A231DF71-1C38-4A79-9285-B5A7104DBFD2}" srcOrd="4" destOrd="0" parTransId="{16B512BD-D2AF-4970-97C3-3222F05C46F8}" sibTransId="{AD3E478B-ABD3-4BCD-AB02-124F78A16419}"/>
    <dgm:cxn modelId="{9D9CF337-4D5F-40FB-A557-A557E53B1984}" type="presOf" srcId="{33D4AF58-F927-40D7-8CB8-E9CD6BC2E147}" destId="{06BE6155-EA9B-45F1-9C1D-7864A7D58150}" srcOrd="0" destOrd="0" presId="urn:microsoft.com/office/officeart/2005/8/layout/vList2"/>
    <dgm:cxn modelId="{1734D939-5713-4EFE-AD86-2DD7FBBB99B8}" srcId="{DA2ADBAD-EEA2-468A-A7D5-76136BED17D6}" destId="{C32569D4-45EA-446B-9CF6-09827594290B}" srcOrd="8" destOrd="0" parTransId="{3DCF7C11-0440-4846-BCF7-8FA751731439}" sibTransId="{F66EBE36-D1B2-481A-8CE7-EFA6E229199B}"/>
    <dgm:cxn modelId="{179F0F3B-2AAD-4F2C-A482-64DDD522E7FE}" srcId="{DA2ADBAD-EEA2-468A-A7D5-76136BED17D6}" destId="{1202A56E-9A4E-4281-A59D-1DFD7C23A219}" srcOrd="7" destOrd="0" parTransId="{D4E53856-427D-429B-9039-0A1C6DD55005}" sibTransId="{5C395D86-BF60-471D-AF85-671AFB4F9A82}"/>
    <dgm:cxn modelId="{85346550-412B-4ADE-896B-47B6FEBF438D}" srcId="{DA2ADBAD-EEA2-468A-A7D5-76136BED17D6}" destId="{F9A9ADAC-642A-451F-A0FE-C7295DAEE336}" srcOrd="0" destOrd="0" parTransId="{8C212E46-41C9-4784-BA7C-E165AB7B9167}" sibTransId="{ED54D022-1980-40EB-97FF-C8DD946A06AF}"/>
    <dgm:cxn modelId="{D56A8090-A68C-432A-AB24-20D32C48BF53}" srcId="{DA2ADBAD-EEA2-468A-A7D5-76136BED17D6}" destId="{0A64252A-790E-47C1-9878-3F4272FACBA0}" srcOrd="2" destOrd="0" parTransId="{B4E8974F-52CF-4E33-A351-913B8822B23C}" sibTransId="{8648DF47-5F6A-43B6-BE83-330EF10C4740}"/>
    <dgm:cxn modelId="{A9872799-CB29-4E9C-B6BC-40483111422D}" type="presOf" srcId="{9F075470-DE7C-4D01-902F-63E8DBDE2E90}" destId="{37521A56-3C7A-45F3-9AA4-A102F66935B1}" srcOrd="0" destOrd="0" presId="urn:microsoft.com/office/officeart/2005/8/layout/vList2"/>
    <dgm:cxn modelId="{48A5829E-614D-4661-BD1B-1B3FDF229BBF}" srcId="{DA2ADBAD-EEA2-468A-A7D5-76136BED17D6}" destId="{4A9655E3-305C-4942-93A9-29A95A040BB9}" srcOrd="1" destOrd="0" parTransId="{4F35EA5F-D6E8-4FD6-B171-4E427FD7E79B}" sibTransId="{6B3FE292-0336-4BAD-B888-EC74C596FD7D}"/>
    <dgm:cxn modelId="{88C196A7-07DD-4B48-ACD6-1C114F952F61}" type="presOf" srcId="{6108F374-A556-4A2E-B5B2-2F05E5102A26}" destId="{2A7A31BD-5384-45A2-90AD-E8EC2229E8E6}" srcOrd="0" destOrd="0" presId="urn:microsoft.com/office/officeart/2005/8/layout/vList2"/>
    <dgm:cxn modelId="{E684B0BF-D275-424C-A230-DC33DBB1C253}" type="presOf" srcId="{894DEC00-CBAE-4411-B843-C8022EC8A8CB}" destId="{5EBB60AC-6265-4F5B-8EDA-4948860AB232}" srcOrd="0" destOrd="0" presId="urn:microsoft.com/office/officeart/2005/8/layout/vList2"/>
    <dgm:cxn modelId="{16BCC2D4-F123-4D6A-9A57-24286B8C38EC}" type="presOf" srcId="{4A9655E3-305C-4942-93A9-29A95A040BB9}" destId="{D7EBA4BA-FB6A-4C74-8746-6BA33CFAF059}" srcOrd="0" destOrd="0" presId="urn:microsoft.com/office/officeart/2005/8/layout/vList2"/>
    <dgm:cxn modelId="{077746E1-1E55-49D9-BE3A-438FA2B5D3C5}" type="presOf" srcId="{F9A9ADAC-642A-451F-A0FE-C7295DAEE336}" destId="{62F2E7E6-1472-4ABA-B1A7-46B0F9A51E3E}" srcOrd="0" destOrd="0" presId="urn:microsoft.com/office/officeart/2005/8/layout/vList2"/>
    <dgm:cxn modelId="{F2EC95EE-8F9A-4319-832E-58716DBCFB9F}" srcId="{DA2ADBAD-EEA2-468A-A7D5-76136BED17D6}" destId="{9F075470-DE7C-4D01-902F-63E8DBDE2E90}" srcOrd="5" destOrd="0" parTransId="{E4EC657A-F55C-440E-92AA-7ADC19CD1830}" sibTransId="{634C2454-F30B-4BBC-A1C9-A8190FC44730}"/>
    <dgm:cxn modelId="{DFA7E0F0-392C-4870-8BE9-311D7D5178F8}" type="presOf" srcId="{0A64252A-790E-47C1-9878-3F4272FACBA0}" destId="{B002B1A1-325E-45B8-BFE2-488EA2F7B741}" srcOrd="0" destOrd="0" presId="urn:microsoft.com/office/officeart/2005/8/layout/vList2"/>
    <dgm:cxn modelId="{12C78AF5-02EE-4B4F-A8D8-4A0D1231E9E5}" srcId="{DA2ADBAD-EEA2-468A-A7D5-76136BED17D6}" destId="{33D4AF58-F927-40D7-8CB8-E9CD6BC2E147}" srcOrd="3" destOrd="0" parTransId="{0827A0EA-9F58-4738-9A6F-9CFE8769A573}" sibTransId="{4C207E1D-328A-413E-A520-DE4C34DA9510}"/>
    <dgm:cxn modelId="{AAEE80FB-9194-49E6-A116-D3A2890DC77E}" type="presOf" srcId="{DA2ADBAD-EEA2-468A-A7D5-76136BED17D6}" destId="{2C468D43-1698-44CC-8A48-EBAD50761AF0}" srcOrd="0" destOrd="0" presId="urn:microsoft.com/office/officeart/2005/8/layout/vList2"/>
    <dgm:cxn modelId="{94954BA8-98AC-47FD-90C5-47CF289B9D07}" type="presParOf" srcId="{2C468D43-1698-44CC-8A48-EBAD50761AF0}" destId="{62F2E7E6-1472-4ABA-B1A7-46B0F9A51E3E}" srcOrd="0" destOrd="0" presId="urn:microsoft.com/office/officeart/2005/8/layout/vList2"/>
    <dgm:cxn modelId="{6FB1A3B2-364B-401F-8D9A-CA0046E5F798}" type="presParOf" srcId="{2C468D43-1698-44CC-8A48-EBAD50761AF0}" destId="{0BA0C490-7E4C-447C-A565-6E925DBCA3AA}" srcOrd="1" destOrd="0" presId="urn:microsoft.com/office/officeart/2005/8/layout/vList2"/>
    <dgm:cxn modelId="{F736B688-C192-4F4A-A109-3B1D0B490A5E}" type="presParOf" srcId="{2C468D43-1698-44CC-8A48-EBAD50761AF0}" destId="{D7EBA4BA-FB6A-4C74-8746-6BA33CFAF059}" srcOrd="2" destOrd="0" presId="urn:microsoft.com/office/officeart/2005/8/layout/vList2"/>
    <dgm:cxn modelId="{1DB0426E-E8D1-44E9-A2A1-1AC3C383DA4B}" type="presParOf" srcId="{2C468D43-1698-44CC-8A48-EBAD50761AF0}" destId="{7DCEE6A7-5AFB-40B8-870B-5A2AECB26A9C}" srcOrd="3" destOrd="0" presId="urn:microsoft.com/office/officeart/2005/8/layout/vList2"/>
    <dgm:cxn modelId="{BD16BBDD-0688-4F4D-8123-40900B6C5BA9}" type="presParOf" srcId="{2C468D43-1698-44CC-8A48-EBAD50761AF0}" destId="{B002B1A1-325E-45B8-BFE2-488EA2F7B741}" srcOrd="4" destOrd="0" presId="urn:microsoft.com/office/officeart/2005/8/layout/vList2"/>
    <dgm:cxn modelId="{022D950A-B056-4E78-A8EC-EA4F8DF538AE}" type="presParOf" srcId="{2C468D43-1698-44CC-8A48-EBAD50761AF0}" destId="{6D0E5BDE-1B2D-4593-91B6-7F3557963F3F}" srcOrd="5" destOrd="0" presId="urn:microsoft.com/office/officeart/2005/8/layout/vList2"/>
    <dgm:cxn modelId="{6C4F25C7-C6D4-4876-B156-95067B43A985}" type="presParOf" srcId="{2C468D43-1698-44CC-8A48-EBAD50761AF0}" destId="{06BE6155-EA9B-45F1-9C1D-7864A7D58150}" srcOrd="6" destOrd="0" presId="urn:microsoft.com/office/officeart/2005/8/layout/vList2"/>
    <dgm:cxn modelId="{596DBBAB-C195-4604-A14C-655AEFF02EAC}" type="presParOf" srcId="{2C468D43-1698-44CC-8A48-EBAD50761AF0}" destId="{3DE3BD95-220C-443A-83E7-A3E3B66A67F3}" srcOrd="7" destOrd="0" presId="urn:microsoft.com/office/officeart/2005/8/layout/vList2"/>
    <dgm:cxn modelId="{2A561D5C-97E4-45E8-A01A-314893F7CA04}" type="presParOf" srcId="{2C468D43-1698-44CC-8A48-EBAD50761AF0}" destId="{3B83CE69-7AC7-4DAD-BDED-04570FF7B890}" srcOrd="8" destOrd="0" presId="urn:microsoft.com/office/officeart/2005/8/layout/vList2"/>
    <dgm:cxn modelId="{7BF477AE-C424-4CEE-A09F-2DCAFF40DC20}" type="presParOf" srcId="{2C468D43-1698-44CC-8A48-EBAD50761AF0}" destId="{61560C93-93F4-4618-A1C2-5DC99BF391D2}" srcOrd="9" destOrd="0" presId="urn:microsoft.com/office/officeart/2005/8/layout/vList2"/>
    <dgm:cxn modelId="{322B259E-21FA-46E0-9562-22AE2B8F89F2}" type="presParOf" srcId="{2C468D43-1698-44CC-8A48-EBAD50761AF0}" destId="{37521A56-3C7A-45F3-9AA4-A102F66935B1}" srcOrd="10" destOrd="0" presId="urn:microsoft.com/office/officeart/2005/8/layout/vList2"/>
    <dgm:cxn modelId="{22E33792-2591-4CE0-9E3D-EC849F54C92A}" type="presParOf" srcId="{2C468D43-1698-44CC-8A48-EBAD50761AF0}" destId="{0D3E288D-5287-480B-AB90-67A86F4128D9}" srcOrd="11" destOrd="0" presId="urn:microsoft.com/office/officeart/2005/8/layout/vList2"/>
    <dgm:cxn modelId="{DED66F58-5B20-47D5-B32B-A47DF1A7DD4C}" type="presParOf" srcId="{2C468D43-1698-44CC-8A48-EBAD50761AF0}" destId="{5EBB60AC-6265-4F5B-8EDA-4948860AB232}" srcOrd="12" destOrd="0" presId="urn:microsoft.com/office/officeart/2005/8/layout/vList2"/>
    <dgm:cxn modelId="{7A40C74A-363C-4846-9EF5-60D4BF6DA3A0}" type="presParOf" srcId="{2C468D43-1698-44CC-8A48-EBAD50761AF0}" destId="{D748C81D-5730-4FB4-B1DA-5AEFF747F0EB}" srcOrd="13" destOrd="0" presId="urn:microsoft.com/office/officeart/2005/8/layout/vList2"/>
    <dgm:cxn modelId="{E9110F5C-F44A-452D-960B-4D9AAD188A7A}" type="presParOf" srcId="{2C468D43-1698-44CC-8A48-EBAD50761AF0}" destId="{BCA12B3E-CFFA-45F0-ABD6-FDF9B37B6C48}" srcOrd="14" destOrd="0" presId="urn:microsoft.com/office/officeart/2005/8/layout/vList2"/>
    <dgm:cxn modelId="{5235DFDE-8947-4AEB-92C8-8B12657307EB}" type="presParOf" srcId="{2C468D43-1698-44CC-8A48-EBAD50761AF0}" destId="{65BDBE85-2C42-4D8B-96D3-DD6AE2C26CAE}" srcOrd="15" destOrd="0" presId="urn:microsoft.com/office/officeart/2005/8/layout/vList2"/>
    <dgm:cxn modelId="{4A1CC7D9-46A4-453B-9F20-6A31A0C71B4C}" type="presParOf" srcId="{2C468D43-1698-44CC-8A48-EBAD50761AF0}" destId="{F05907DF-9B23-4799-B4BF-344AE0FE7B71}" srcOrd="16" destOrd="0" presId="urn:microsoft.com/office/officeart/2005/8/layout/vList2"/>
    <dgm:cxn modelId="{119CBBB8-9D16-4F45-A83E-7AB5B9E03F3C}" type="presParOf" srcId="{2C468D43-1698-44CC-8A48-EBAD50761AF0}" destId="{E8423C53-6421-4FF9-B540-DA15487D5E81}" srcOrd="17" destOrd="0" presId="urn:microsoft.com/office/officeart/2005/8/layout/vList2"/>
    <dgm:cxn modelId="{A74DB208-6241-49B7-8B22-C6AE38F55670}" type="presParOf" srcId="{2C468D43-1698-44CC-8A48-EBAD50761AF0}" destId="{2A7A31BD-5384-45A2-90AD-E8EC2229E8E6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1B759C-64E9-4C95-995E-2339CA177378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8D829B4-5496-4F7E-A2B3-275F4B9B2E42}">
      <dgm:prSet/>
      <dgm:spPr/>
      <dgm:t>
        <a:bodyPr/>
        <a:lstStyle/>
        <a:p>
          <a:r>
            <a:rPr lang="en-US" b="1" i="0"/>
            <a:t>At the end of this course, students should be able to:</a:t>
          </a:r>
          <a:endParaRPr lang="en-US"/>
        </a:p>
      </dgm:t>
    </dgm:pt>
    <dgm:pt modelId="{F374C6C2-BF31-4FAC-972F-BD952BFED33B}" type="parTrans" cxnId="{8DCB2BB9-1A76-4048-83F1-DAEBC0BA96B7}">
      <dgm:prSet/>
      <dgm:spPr/>
      <dgm:t>
        <a:bodyPr/>
        <a:lstStyle/>
        <a:p>
          <a:endParaRPr lang="en-US"/>
        </a:p>
      </dgm:t>
    </dgm:pt>
    <dgm:pt modelId="{26C63314-7E09-4F44-8ED7-370F4AB998F6}" type="sibTrans" cxnId="{8DCB2BB9-1A76-4048-83F1-DAEBC0BA96B7}">
      <dgm:prSet/>
      <dgm:spPr/>
      <dgm:t>
        <a:bodyPr/>
        <a:lstStyle/>
        <a:p>
          <a:endParaRPr lang="en-US"/>
        </a:p>
      </dgm:t>
    </dgm:pt>
    <dgm:pt modelId="{FEA8B1E5-09CF-45E1-941B-7BFDE853719A}">
      <dgm:prSet/>
      <dgm:spPr/>
      <dgm:t>
        <a:bodyPr/>
        <a:lstStyle/>
        <a:p>
          <a:r>
            <a:rPr lang="en-US"/>
            <a:t>How to initiate, define and organize a project.</a:t>
          </a:r>
        </a:p>
      </dgm:t>
    </dgm:pt>
    <dgm:pt modelId="{27688442-6E4F-48A1-8367-9AA1D6C8A658}" type="parTrans" cxnId="{48AFE185-9A7A-46F2-AB04-32D843874CFD}">
      <dgm:prSet/>
      <dgm:spPr/>
      <dgm:t>
        <a:bodyPr/>
        <a:lstStyle/>
        <a:p>
          <a:endParaRPr lang="en-US"/>
        </a:p>
      </dgm:t>
    </dgm:pt>
    <dgm:pt modelId="{25EA6C01-A7CA-43FA-8EB0-16FC9A5D6F5D}" type="sibTrans" cxnId="{48AFE185-9A7A-46F2-AB04-32D843874CFD}">
      <dgm:prSet/>
      <dgm:spPr/>
      <dgm:t>
        <a:bodyPr/>
        <a:lstStyle/>
        <a:p>
          <a:endParaRPr lang="en-US"/>
        </a:p>
      </dgm:t>
    </dgm:pt>
    <dgm:pt modelId="{0EE6A006-F2FC-44C0-A9BE-F5FB35E29EDF}">
      <dgm:prSet/>
      <dgm:spPr/>
      <dgm:t>
        <a:bodyPr/>
        <a:lstStyle/>
        <a:p>
          <a:r>
            <a:rPr lang="en-US"/>
            <a:t>How to develop a project plan, including scoping, sequencing tasks, and determining a critical path.</a:t>
          </a:r>
        </a:p>
      </dgm:t>
    </dgm:pt>
    <dgm:pt modelId="{9195FBF1-6BAE-46EC-A056-1D8D4576A679}" type="parTrans" cxnId="{40E54400-F2F7-417F-A8DC-DC450EB13502}">
      <dgm:prSet/>
      <dgm:spPr/>
      <dgm:t>
        <a:bodyPr/>
        <a:lstStyle/>
        <a:p>
          <a:endParaRPr lang="en-US"/>
        </a:p>
      </dgm:t>
    </dgm:pt>
    <dgm:pt modelId="{FE551877-1F74-4F82-ADC6-5F7E5B42B5E4}" type="sibTrans" cxnId="{40E54400-F2F7-417F-A8DC-DC450EB13502}">
      <dgm:prSet/>
      <dgm:spPr/>
      <dgm:t>
        <a:bodyPr/>
        <a:lstStyle/>
        <a:p>
          <a:endParaRPr lang="en-US"/>
        </a:p>
      </dgm:t>
    </dgm:pt>
    <dgm:pt modelId="{546A677A-4FB0-4DF4-8087-07DA7E1375E8}">
      <dgm:prSet/>
      <dgm:spPr/>
      <dgm:t>
        <a:bodyPr/>
        <a:lstStyle/>
        <a:p>
          <a:r>
            <a:rPr lang="en-US"/>
            <a:t>How to assess, prioritize and manage project risk.</a:t>
          </a:r>
        </a:p>
      </dgm:t>
    </dgm:pt>
    <dgm:pt modelId="{3C45077E-B3A6-4BFA-B2B6-8DBE3B73F23E}" type="parTrans" cxnId="{67EA5309-03A8-4C97-A035-56C92C0164E9}">
      <dgm:prSet/>
      <dgm:spPr/>
      <dgm:t>
        <a:bodyPr/>
        <a:lstStyle/>
        <a:p>
          <a:endParaRPr lang="en-US"/>
        </a:p>
      </dgm:t>
    </dgm:pt>
    <dgm:pt modelId="{81AD6211-E58D-4005-B2BA-E28E4A42AEC7}" type="sibTrans" cxnId="{67EA5309-03A8-4C97-A035-56C92C0164E9}">
      <dgm:prSet/>
      <dgm:spPr/>
      <dgm:t>
        <a:bodyPr/>
        <a:lstStyle/>
        <a:p>
          <a:endParaRPr lang="en-US"/>
        </a:p>
      </dgm:t>
    </dgm:pt>
    <dgm:pt modelId="{CC0A9984-8DED-4E7E-99E7-4371C17E817D}">
      <dgm:prSet/>
      <dgm:spPr/>
      <dgm:t>
        <a:bodyPr/>
        <a:lstStyle/>
        <a:p>
          <a:r>
            <a:rPr lang="en-US"/>
            <a:t>How to execute projects and use the earned value approach for monitoring and controlling progress.</a:t>
          </a:r>
        </a:p>
      </dgm:t>
    </dgm:pt>
    <dgm:pt modelId="{DBCA2511-9883-413F-BFD2-4BA376A6EE1E}" type="parTrans" cxnId="{A54A5D9B-0FB8-44F5-AA40-DD11F59F9DDB}">
      <dgm:prSet/>
      <dgm:spPr/>
      <dgm:t>
        <a:bodyPr/>
        <a:lstStyle/>
        <a:p>
          <a:endParaRPr lang="en-US"/>
        </a:p>
      </dgm:t>
    </dgm:pt>
    <dgm:pt modelId="{C2FD2F34-A18C-4269-88BD-322D4B283130}" type="sibTrans" cxnId="{A54A5D9B-0FB8-44F5-AA40-DD11F59F9DDB}">
      <dgm:prSet/>
      <dgm:spPr/>
      <dgm:t>
        <a:bodyPr/>
        <a:lstStyle/>
        <a:p>
          <a:endParaRPr lang="en-US"/>
        </a:p>
      </dgm:t>
    </dgm:pt>
    <dgm:pt modelId="{FA969FF8-54BE-4DCA-8675-3061077B9249}" type="pres">
      <dgm:prSet presAssocID="{E81B759C-64E9-4C95-995E-2339CA177378}" presName="diagram" presStyleCnt="0">
        <dgm:presLayoutVars>
          <dgm:dir/>
          <dgm:resizeHandles val="exact"/>
        </dgm:presLayoutVars>
      </dgm:prSet>
      <dgm:spPr/>
    </dgm:pt>
    <dgm:pt modelId="{E8B8551D-BF3A-45EA-AE41-18AD6BB7BB77}" type="pres">
      <dgm:prSet presAssocID="{38D829B4-5496-4F7E-A2B3-275F4B9B2E42}" presName="node" presStyleLbl="node1" presStyleIdx="0" presStyleCnt="5">
        <dgm:presLayoutVars>
          <dgm:bulletEnabled val="1"/>
        </dgm:presLayoutVars>
      </dgm:prSet>
      <dgm:spPr/>
    </dgm:pt>
    <dgm:pt modelId="{FE9A7823-202D-4826-AB92-DA2DCE0FAFD4}" type="pres">
      <dgm:prSet presAssocID="{26C63314-7E09-4F44-8ED7-370F4AB998F6}" presName="sibTrans" presStyleLbl="sibTrans2D1" presStyleIdx="0" presStyleCnt="4"/>
      <dgm:spPr/>
    </dgm:pt>
    <dgm:pt modelId="{BAF96788-9984-46C2-820B-94BD30A02CD4}" type="pres">
      <dgm:prSet presAssocID="{26C63314-7E09-4F44-8ED7-370F4AB998F6}" presName="connectorText" presStyleLbl="sibTrans2D1" presStyleIdx="0" presStyleCnt="4"/>
      <dgm:spPr/>
    </dgm:pt>
    <dgm:pt modelId="{D3DC54C7-0405-4DF9-883E-5398116B1616}" type="pres">
      <dgm:prSet presAssocID="{FEA8B1E5-09CF-45E1-941B-7BFDE853719A}" presName="node" presStyleLbl="node1" presStyleIdx="1" presStyleCnt="5">
        <dgm:presLayoutVars>
          <dgm:bulletEnabled val="1"/>
        </dgm:presLayoutVars>
      </dgm:prSet>
      <dgm:spPr/>
    </dgm:pt>
    <dgm:pt modelId="{2CAEA48A-464E-45B7-9DCA-4100436C8DD6}" type="pres">
      <dgm:prSet presAssocID="{25EA6C01-A7CA-43FA-8EB0-16FC9A5D6F5D}" presName="sibTrans" presStyleLbl="sibTrans2D1" presStyleIdx="1" presStyleCnt="4"/>
      <dgm:spPr/>
    </dgm:pt>
    <dgm:pt modelId="{EA227D26-F149-4C05-9607-8FCBEDD8441F}" type="pres">
      <dgm:prSet presAssocID="{25EA6C01-A7CA-43FA-8EB0-16FC9A5D6F5D}" presName="connectorText" presStyleLbl="sibTrans2D1" presStyleIdx="1" presStyleCnt="4"/>
      <dgm:spPr/>
    </dgm:pt>
    <dgm:pt modelId="{9151B9D0-ECF8-4A0F-9F5D-FCA3BDFCB9C1}" type="pres">
      <dgm:prSet presAssocID="{0EE6A006-F2FC-44C0-A9BE-F5FB35E29EDF}" presName="node" presStyleLbl="node1" presStyleIdx="2" presStyleCnt="5">
        <dgm:presLayoutVars>
          <dgm:bulletEnabled val="1"/>
        </dgm:presLayoutVars>
      </dgm:prSet>
      <dgm:spPr/>
    </dgm:pt>
    <dgm:pt modelId="{73420891-976B-43CA-8FFD-2EB2EF62B4C1}" type="pres">
      <dgm:prSet presAssocID="{FE551877-1F74-4F82-ADC6-5F7E5B42B5E4}" presName="sibTrans" presStyleLbl="sibTrans2D1" presStyleIdx="2" presStyleCnt="4"/>
      <dgm:spPr/>
    </dgm:pt>
    <dgm:pt modelId="{5D9EA059-E698-4DB9-8E72-B6206ADA2003}" type="pres">
      <dgm:prSet presAssocID="{FE551877-1F74-4F82-ADC6-5F7E5B42B5E4}" presName="connectorText" presStyleLbl="sibTrans2D1" presStyleIdx="2" presStyleCnt="4"/>
      <dgm:spPr/>
    </dgm:pt>
    <dgm:pt modelId="{1D2EC312-A919-45EA-BFA2-83315C9925DB}" type="pres">
      <dgm:prSet presAssocID="{546A677A-4FB0-4DF4-8087-07DA7E1375E8}" presName="node" presStyleLbl="node1" presStyleIdx="3" presStyleCnt="5">
        <dgm:presLayoutVars>
          <dgm:bulletEnabled val="1"/>
        </dgm:presLayoutVars>
      </dgm:prSet>
      <dgm:spPr/>
    </dgm:pt>
    <dgm:pt modelId="{9222765D-74F7-466B-AAE4-4B42057F93D6}" type="pres">
      <dgm:prSet presAssocID="{81AD6211-E58D-4005-B2BA-E28E4A42AEC7}" presName="sibTrans" presStyleLbl="sibTrans2D1" presStyleIdx="3" presStyleCnt="4"/>
      <dgm:spPr/>
    </dgm:pt>
    <dgm:pt modelId="{FFF07C90-E449-4F9E-BD77-D9486B3FD377}" type="pres">
      <dgm:prSet presAssocID="{81AD6211-E58D-4005-B2BA-E28E4A42AEC7}" presName="connectorText" presStyleLbl="sibTrans2D1" presStyleIdx="3" presStyleCnt="4"/>
      <dgm:spPr/>
    </dgm:pt>
    <dgm:pt modelId="{76D13108-627D-4D83-92F6-6E79D6D2912D}" type="pres">
      <dgm:prSet presAssocID="{CC0A9984-8DED-4E7E-99E7-4371C17E817D}" presName="node" presStyleLbl="node1" presStyleIdx="4" presStyleCnt="5">
        <dgm:presLayoutVars>
          <dgm:bulletEnabled val="1"/>
        </dgm:presLayoutVars>
      </dgm:prSet>
      <dgm:spPr/>
    </dgm:pt>
  </dgm:ptLst>
  <dgm:cxnLst>
    <dgm:cxn modelId="{40E54400-F2F7-417F-A8DC-DC450EB13502}" srcId="{E81B759C-64E9-4C95-995E-2339CA177378}" destId="{0EE6A006-F2FC-44C0-A9BE-F5FB35E29EDF}" srcOrd="2" destOrd="0" parTransId="{9195FBF1-6BAE-46EC-A056-1D8D4576A679}" sibTransId="{FE551877-1F74-4F82-ADC6-5F7E5B42B5E4}"/>
    <dgm:cxn modelId="{67EA5309-03A8-4C97-A035-56C92C0164E9}" srcId="{E81B759C-64E9-4C95-995E-2339CA177378}" destId="{546A677A-4FB0-4DF4-8087-07DA7E1375E8}" srcOrd="3" destOrd="0" parTransId="{3C45077E-B3A6-4BFA-B2B6-8DBE3B73F23E}" sibTransId="{81AD6211-E58D-4005-B2BA-E28E4A42AEC7}"/>
    <dgm:cxn modelId="{E2689B13-1ABE-423D-AC62-BF0714CC7E92}" type="presOf" srcId="{81AD6211-E58D-4005-B2BA-E28E4A42AEC7}" destId="{FFF07C90-E449-4F9E-BD77-D9486B3FD377}" srcOrd="1" destOrd="0" presId="urn:microsoft.com/office/officeart/2005/8/layout/process5"/>
    <dgm:cxn modelId="{605FE015-FB5B-42CA-8D43-A9C31B5F4E71}" type="presOf" srcId="{FEA8B1E5-09CF-45E1-941B-7BFDE853719A}" destId="{D3DC54C7-0405-4DF9-883E-5398116B1616}" srcOrd="0" destOrd="0" presId="urn:microsoft.com/office/officeart/2005/8/layout/process5"/>
    <dgm:cxn modelId="{A4DF651D-2441-4A0F-91B7-343789BB17BE}" type="presOf" srcId="{26C63314-7E09-4F44-8ED7-370F4AB998F6}" destId="{FE9A7823-202D-4826-AB92-DA2DCE0FAFD4}" srcOrd="0" destOrd="0" presId="urn:microsoft.com/office/officeart/2005/8/layout/process5"/>
    <dgm:cxn modelId="{3699A12B-7795-43CD-8F49-DF687478D698}" type="presOf" srcId="{546A677A-4FB0-4DF4-8087-07DA7E1375E8}" destId="{1D2EC312-A919-45EA-BFA2-83315C9925DB}" srcOrd="0" destOrd="0" presId="urn:microsoft.com/office/officeart/2005/8/layout/process5"/>
    <dgm:cxn modelId="{644E7B31-0F86-4EC1-B900-E97927FF183E}" type="presOf" srcId="{81AD6211-E58D-4005-B2BA-E28E4A42AEC7}" destId="{9222765D-74F7-466B-AAE4-4B42057F93D6}" srcOrd="0" destOrd="0" presId="urn:microsoft.com/office/officeart/2005/8/layout/process5"/>
    <dgm:cxn modelId="{72D3A75F-DC2F-47BE-B888-A6FF2D141CFC}" type="presOf" srcId="{FE551877-1F74-4F82-ADC6-5F7E5B42B5E4}" destId="{73420891-976B-43CA-8FFD-2EB2EF62B4C1}" srcOrd="0" destOrd="0" presId="urn:microsoft.com/office/officeart/2005/8/layout/process5"/>
    <dgm:cxn modelId="{640ADD68-8F02-4F22-A996-E239AF1EDBA9}" type="presOf" srcId="{25EA6C01-A7CA-43FA-8EB0-16FC9A5D6F5D}" destId="{EA227D26-F149-4C05-9607-8FCBEDD8441F}" srcOrd="1" destOrd="0" presId="urn:microsoft.com/office/officeart/2005/8/layout/process5"/>
    <dgm:cxn modelId="{48AFE185-9A7A-46F2-AB04-32D843874CFD}" srcId="{E81B759C-64E9-4C95-995E-2339CA177378}" destId="{FEA8B1E5-09CF-45E1-941B-7BFDE853719A}" srcOrd="1" destOrd="0" parTransId="{27688442-6E4F-48A1-8367-9AA1D6C8A658}" sibTransId="{25EA6C01-A7CA-43FA-8EB0-16FC9A5D6F5D}"/>
    <dgm:cxn modelId="{1D753A93-0F2B-4CBA-B32E-49A4AC722AE1}" type="presOf" srcId="{26C63314-7E09-4F44-8ED7-370F4AB998F6}" destId="{BAF96788-9984-46C2-820B-94BD30A02CD4}" srcOrd="1" destOrd="0" presId="urn:microsoft.com/office/officeart/2005/8/layout/process5"/>
    <dgm:cxn modelId="{A54A5D9B-0FB8-44F5-AA40-DD11F59F9DDB}" srcId="{E81B759C-64E9-4C95-995E-2339CA177378}" destId="{CC0A9984-8DED-4E7E-99E7-4371C17E817D}" srcOrd="4" destOrd="0" parTransId="{DBCA2511-9883-413F-BFD2-4BA376A6EE1E}" sibTransId="{C2FD2F34-A18C-4269-88BD-322D4B283130}"/>
    <dgm:cxn modelId="{4BEA599E-6795-4F8F-A547-C3F111AECEA4}" type="presOf" srcId="{0EE6A006-F2FC-44C0-A9BE-F5FB35E29EDF}" destId="{9151B9D0-ECF8-4A0F-9F5D-FCA3BDFCB9C1}" srcOrd="0" destOrd="0" presId="urn:microsoft.com/office/officeart/2005/8/layout/process5"/>
    <dgm:cxn modelId="{717EBBAC-375F-43A2-9878-1D83FBBA4C03}" type="presOf" srcId="{38D829B4-5496-4F7E-A2B3-275F4B9B2E42}" destId="{E8B8551D-BF3A-45EA-AE41-18AD6BB7BB77}" srcOrd="0" destOrd="0" presId="urn:microsoft.com/office/officeart/2005/8/layout/process5"/>
    <dgm:cxn modelId="{6AB04AB4-6F3C-4A16-A917-1D66FCC1C74E}" type="presOf" srcId="{CC0A9984-8DED-4E7E-99E7-4371C17E817D}" destId="{76D13108-627D-4D83-92F6-6E79D6D2912D}" srcOrd="0" destOrd="0" presId="urn:microsoft.com/office/officeart/2005/8/layout/process5"/>
    <dgm:cxn modelId="{8DCB2BB9-1A76-4048-83F1-DAEBC0BA96B7}" srcId="{E81B759C-64E9-4C95-995E-2339CA177378}" destId="{38D829B4-5496-4F7E-A2B3-275F4B9B2E42}" srcOrd="0" destOrd="0" parTransId="{F374C6C2-BF31-4FAC-972F-BD952BFED33B}" sibTransId="{26C63314-7E09-4F44-8ED7-370F4AB998F6}"/>
    <dgm:cxn modelId="{4026A4D1-26F8-4CCA-A823-5E511FFCCBD2}" type="presOf" srcId="{E81B759C-64E9-4C95-995E-2339CA177378}" destId="{FA969FF8-54BE-4DCA-8675-3061077B9249}" srcOrd="0" destOrd="0" presId="urn:microsoft.com/office/officeart/2005/8/layout/process5"/>
    <dgm:cxn modelId="{DACE1AD5-184D-40DE-89B2-55E2E8AC5480}" type="presOf" srcId="{25EA6C01-A7CA-43FA-8EB0-16FC9A5D6F5D}" destId="{2CAEA48A-464E-45B7-9DCA-4100436C8DD6}" srcOrd="0" destOrd="0" presId="urn:microsoft.com/office/officeart/2005/8/layout/process5"/>
    <dgm:cxn modelId="{9FE927F5-7EAC-4494-90D2-70A69B294C7A}" type="presOf" srcId="{FE551877-1F74-4F82-ADC6-5F7E5B42B5E4}" destId="{5D9EA059-E698-4DB9-8E72-B6206ADA2003}" srcOrd="1" destOrd="0" presId="urn:microsoft.com/office/officeart/2005/8/layout/process5"/>
    <dgm:cxn modelId="{F59FC585-2100-4F95-8741-BFE7E8619943}" type="presParOf" srcId="{FA969FF8-54BE-4DCA-8675-3061077B9249}" destId="{E8B8551D-BF3A-45EA-AE41-18AD6BB7BB77}" srcOrd="0" destOrd="0" presId="urn:microsoft.com/office/officeart/2005/8/layout/process5"/>
    <dgm:cxn modelId="{77F1EB10-0022-4A92-8BE2-CF3CC5555D77}" type="presParOf" srcId="{FA969FF8-54BE-4DCA-8675-3061077B9249}" destId="{FE9A7823-202D-4826-AB92-DA2DCE0FAFD4}" srcOrd="1" destOrd="0" presId="urn:microsoft.com/office/officeart/2005/8/layout/process5"/>
    <dgm:cxn modelId="{FE682922-1801-4BBD-A50B-6BF999EE3565}" type="presParOf" srcId="{FE9A7823-202D-4826-AB92-DA2DCE0FAFD4}" destId="{BAF96788-9984-46C2-820B-94BD30A02CD4}" srcOrd="0" destOrd="0" presId="urn:microsoft.com/office/officeart/2005/8/layout/process5"/>
    <dgm:cxn modelId="{D9C62655-A2A7-4212-A7A1-C83D472E35A3}" type="presParOf" srcId="{FA969FF8-54BE-4DCA-8675-3061077B9249}" destId="{D3DC54C7-0405-4DF9-883E-5398116B1616}" srcOrd="2" destOrd="0" presId="urn:microsoft.com/office/officeart/2005/8/layout/process5"/>
    <dgm:cxn modelId="{8095EA98-9888-4003-9DC3-A5DABA673554}" type="presParOf" srcId="{FA969FF8-54BE-4DCA-8675-3061077B9249}" destId="{2CAEA48A-464E-45B7-9DCA-4100436C8DD6}" srcOrd="3" destOrd="0" presId="urn:microsoft.com/office/officeart/2005/8/layout/process5"/>
    <dgm:cxn modelId="{E1FC8C37-29CB-44A7-9EEC-29A561EF4DF3}" type="presParOf" srcId="{2CAEA48A-464E-45B7-9DCA-4100436C8DD6}" destId="{EA227D26-F149-4C05-9607-8FCBEDD8441F}" srcOrd="0" destOrd="0" presId="urn:microsoft.com/office/officeart/2005/8/layout/process5"/>
    <dgm:cxn modelId="{53113297-61B3-4FAB-8D42-112631AF6D1D}" type="presParOf" srcId="{FA969FF8-54BE-4DCA-8675-3061077B9249}" destId="{9151B9D0-ECF8-4A0F-9F5D-FCA3BDFCB9C1}" srcOrd="4" destOrd="0" presId="urn:microsoft.com/office/officeart/2005/8/layout/process5"/>
    <dgm:cxn modelId="{48BB586A-66BA-410C-BDCA-BAEFF1BBEA41}" type="presParOf" srcId="{FA969FF8-54BE-4DCA-8675-3061077B9249}" destId="{73420891-976B-43CA-8FFD-2EB2EF62B4C1}" srcOrd="5" destOrd="0" presId="urn:microsoft.com/office/officeart/2005/8/layout/process5"/>
    <dgm:cxn modelId="{CF400262-E180-43AF-9B74-A46EF90641B5}" type="presParOf" srcId="{73420891-976B-43CA-8FFD-2EB2EF62B4C1}" destId="{5D9EA059-E698-4DB9-8E72-B6206ADA2003}" srcOrd="0" destOrd="0" presId="urn:microsoft.com/office/officeart/2005/8/layout/process5"/>
    <dgm:cxn modelId="{0380A46A-FEEA-4EA7-82FF-3A81533792D8}" type="presParOf" srcId="{FA969FF8-54BE-4DCA-8675-3061077B9249}" destId="{1D2EC312-A919-45EA-BFA2-83315C9925DB}" srcOrd="6" destOrd="0" presId="urn:microsoft.com/office/officeart/2005/8/layout/process5"/>
    <dgm:cxn modelId="{5207CB99-0529-44CA-BB28-43AA1B21FC0B}" type="presParOf" srcId="{FA969FF8-54BE-4DCA-8675-3061077B9249}" destId="{9222765D-74F7-466B-AAE4-4B42057F93D6}" srcOrd="7" destOrd="0" presId="urn:microsoft.com/office/officeart/2005/8/layout/process5"/>
    <dgm:cxn modelId="{634DCFF9-0BDE-4D56-8601-9E59083964C7}" type="presParOf" srcId="{9222765D-74F7-466B-AAE4-4B42057F93D6}" destId="{FFF07C90-E449-4F9E-BD77-D9486B3FD377}" srcOrd="0" destOrd="0" presId="urn:microsoft.com/office/officeart/2005/8/layout/process5"/>
    <dgm:cxn modelId="{52EBD50E-D8ED-4063-A809-30BCC7DD5E4E}" type="presParOf" srcId="{FA969FF8-54BE-4DCA-8675-3061077B9249}" destId="{76D13108-627D-4D83-92F6-6E79D6D2912D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F2E7E6-1472-4ABA-B1A7-46B0F9A51E3E}">
      <dsp:nvSpPr>
        <dsp:cNvPr id="0" name=""/>
        <dsp:cNvSpPr/>
      </dsp:nvSpPr>
      <dsp:spPr>
        <a:xfrm>
          <a:off x="0" y="78350"/>
          <a:ext cx="6647109" cy="43173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1 - Project Preparation and Implementation Plan</a:t>
          </a:r>
        </a:p>
      </dsp:txBody>
      <dsp:txXfrm>
        <a:off x="21075" y="99425"/>
        <a:ext cx="6604959" cy="389580"/>
      </dsp:txXfrm>
    </dsp:sp>
    <dsp:sp modelId="{D7EBA4BA-FB6A-4C74-8746-6BA33CFAF059}">
      <dsp:nvSpPr>
        <dsp:cNvPr id="0" name=""/>
        <dsp:cNvSpPr/>
      </dsp:nvSpPr>
      <dsp:spPr>
        <a:xfrm>
          <a:off x="0" y="561920"/>
          <a:ext cx="6647109" cy="43173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2 Project Initiation</a:t>
          </a:r>
        </a:p>
      </dsp:txBody>
      <dsp:txXfrm>
        <a:off x="21075" y="582995"/>
        <a:ext cx="6604959" cy="389580"/>
      </dsp:txXfrm>
    </dsp:sp>
    <dsp:sp modelId="{B002B1A1-325E-45B8-BFE2-488EA2F7B741}">
      <dsp:nvSpPr>
        <dsp:cNvPr id="0" name=""/>
        <dsp:cNvSpPr/>
      </dsp:nvSpPr>
      <dsp:spPr>
        <a:xfrm>
          <a:off x="0" y="1045490"/>
          <a:ext cx="6647109" cy="43173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3 Feasibility Study</a:t>
          </a:r>
        </a:p>
      </dsp:txBody>
      <dsp:txXfrm>
        <a:off x="21075" y="1066565"/>
        <a:ext cx="6604959" cy="389580"/>
      </dsp:txXfrm>
    </dsp:sp>
    <dsp:sp modelId="{06BE6155-EA9B-45F1-9C1D-7864A7D58150}">
      <dsp:nvSpPr>
        <dsp:cNvPr id="0" name=""/>
        <dsp:cNvSpPr/>
      </dsp:nvSpPr>
      <dsp:spPr>
        <a:xfrm>
          <a:off x="0" y="1529060"/>
          <a:ext cx="6647109" cy="43173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4 Project Planning- Risk management</a:t>
          </a:r>
        </a:p>
      </dsp:txBody>
      <dsp:txXfrm>
        <a:off x="21075" y="1550135"/>
        <a:ext cx="6604959" cy="389580"/>
      </dsp:txXfrm>
    </dsp:sp>
    <dsp:sp modelId="{3B83CE69-7AC7-4DAD-BDED-04570FF7B890}">
      <dsp:nvSpPr>
        <dsp:cNvPr id="0" name=""/>
        <dsp:cNvSpPr/>
      </dsp:nvSpPr>
      <dsp:spPr>
        <a:xfrm>
          <a:off x="0" y="2012630"/>
          <a:ext cx="6647109" cy="43173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5 Project Planning- Quality management</a:t>
          </a:r>
        </a:p>
      </dsp:txBody>
      <dsp:txXfrm>
        <a:off x="21075" y="2033705"/>
        <a:ext cx="6604959" cy="389580"/>
      </dsp:txXfrm>
    </dsp:sp>
    <dsp:sp modelId="{37521A56-3C7A-45F3-9AA4-A102F66935B1}">
      <dsp:nvSpPr>
        <dsp:cNvPr id="0" name=""/>
        <dsp:cNvSpPr/>
      </dsp:nvSpPr>
      <dsp:spPr>
        <a:xfrm>
          <a:off x="0" y="2496200"/>
          <a:ext cx="6647109" cy="43173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6 Project Planning- Human Resource management</a:t>
          </a:r>
        </a:p>
      </dsp:txBody>
      <dsp:txXfrm>
        <a:off x="21075" y="2517275"/>
        <a:ext cx="6604959" cy="389580"/>
      </dsp:txXfrm>
    </dsp:sp>
    <dsp:sp modelId="{5EBB60AC-6265-4F5B-8EDA-4948860AB232}">
      <dsp:nvSpPr>
        <dsp:cNvPr id="0" name=""/>
        <dsp:cNvSpPr/>
      </dsp:nvSpPr>
      <dsp:spPr>
        <a:xfrm>
          <a:off x="0" y="2979770"/>
          <a:ext cx="6647109" cy="43173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7 Project Planning- The Project Schedule, and budget</a:t>
          </a:r>
        </a:p>
      </dsp:txBody>
      <dsp:txXfrm>
        <a:off x="21075" y="3000845"/>
        <a:ext cx="6604959" cy="389580"/>
      </dsp:txXfrm>
    </dsp:sp>
    <dsp:sp modelId="{BCA12B3E-CFFA-45F0-ABD6-FDF9B37B6C48}">
      <dsp:nvSpPr>
        <dsp:cNvPr id="0" name=""/>
        <dsp:cNvSpPr/>
      </dsp:nvSpPr>
      <dsp:spPr>
        <a:xfrm>
          <a:off x="0" y="3463340"/>
          <a:ext cx="6647109" cy="43173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8 Project Execution</a:t>
          </a:r>
        </a:p>
      </dsp:txBody>
      <dsp:txXfrm>
        <a:off x="21075" y="3484415"/>
        <a:ext cx="6604959" cy="389580"/>
      </dsp:txXfrm>
    </dsp:sp>
    <dsp:sp modelId="{F05907DF-9B23-4799-B4BF-344AE0FE7B71}">
      <dsp:nvSpPr>
        <dsp:cNvPr id="0" name=""/>
        <dsp:cNvSpPr/>
      </dsp:nvSpPr>
      <dsp:spPr>
        <a:xfrm>
          <a:off x="0" y="3946910"/>
          <a:ext cx="6647109" cy="43173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9 Monitoring &amp; Controlling</a:t>
          </a:r>
        </a:p>
      </dsp:txBody>
      <dsp:txXfrm>
        <a:off x="21075" y="3967985"/>
        <a:ext cx="6604959" cy="389580"/>
      </dsp:txXfrm>
    </dsp:sp>
    <dsp:sp modelId="{2A7A31BD-5384-45A2-90AD-E8EC2229E8E6}">
      <dsp:nvSpPr>
        <dsp:cNvPr id="0" name=""/>
        <dsp:cNvSpPr/>
      </dsp:nvSpPr>
      <dsp:spPr>
        <a:xfrm>
          <a:off x="0" y="4430480"/>
          <a:ext cx="6647109" cy="43173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/>
            <a:t>LEC 10 Project Closure</a:t>
          </a:r>
          <a:endParaRPr lang="en-US" sz="1800" kern="1200"/>
        </a:p>
      </dsp:txBody>
      <dsp:txXfrm>
        <a:off x="21075" y="4451555"/>
        <a:ext cx="6604959" cy="3895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B8551D-BF3A-45EA-AE41-18AD6BB7BB77}">
      <dsp:nvSpPr>
        <dsp:cNvPr id="0" name=""/>
        <dsp:cNvSpPr/>
      </dsp:nvSpPr>
      <dsp:spPr>
        <a:xfrm>
          <a:off x="458003" y="1700"/>
          <a:ext cx="2526208" cy="15157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0" kern="1200"/>
            <a:t>At the end of this course, students should be able to:</a:t>
          </a:r>
          <a:endParaRPr lang="en-US" sz="1800" kern="1200"/>
        </a:p>
      </dsp:txBody>
      <dsp:txXfrm>
        <a:off x="502397" y="46094"/>
        <a:ext cx="2437420" cy="1426937"/>
      </dsp:txXfrm>
    </dsp:sp>
    <dsp:sp modelId="{FE9A7823-202D-4826-AB92-DA2DCE0FAFD4}">
      <dsp:nvSpPr>
        <dsp:cNvPr id="0" name=""/>
        <dsp:cNvSpPr/>
      </dsp:nvSpPr>
      <dsp:spPr>
        <a:xfrm>
          <a:off x="3206518" y="446312"/>
          <a:ext cx="535556" cy="6264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3206518" y="571612"/>
        <a:ext cx="374889" cy="375899"/>
      </dsp:txXfrm>
    </dsp:sp>
    <dsp:sp modelId="{D3DC54C7-0405-4DF9-883E-5398116B1616}">
      <dsp:nvSpPr>
        <dsp:cNvPr id="0" name=""/>
        <dsp:cNvSpPr/>
      </dsp:nvSpPr>
      <dsp:spPr>
        <a:xfrm>
          <a:off x="3994695" y="1700"/>
          <a:ext cx="2526208" cy="15157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How to initiate, define and organize a project.</a:t>
          </a:r>
        </a:p>
      </dsp:txBody>
      <dsp:txXfrm>
        <a:off x="4039089" y="46094"/>
        <a:ext cx="2437420" cy="1426937"/>
      </dsp:txXfrm>
    </dsp:sp>
    <dsp:sp modelId="{2CAEA48A-464E-45B7-9DCA-4100436C8DD6}">
      <dsp:nvSpPr>
        <dsp:cNvPr id="0" name=""/>
        <dsp:cNvSpPr/>
      </dsp:nvSpPr>
      <dsp:spPr>
        <a:xfrm>
          <a:off x="6743210" y="446312"/>
          <a:ext cx="535556" cy="6264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6743210" y="571612"/>
        <a:ext cx="374889" cy="375899"/>
      </dsp:txXfrm>
    </dsp:sp>
    <dsp:sp modelId="{9151B9D0-ECF8-4A0F-9F5D-FCA3BDFCB9C1}">
      <dsp:nvSpPr>
        <dsp:cNvPr id="0" name=""/>
        <dsp:cNvSpPr/>
      </dsp:nvSpPr>
      <dsp:spPr>
        <a:xfrm>
          <a:off x="7531387" y="1700"/>
          <a:ext cx="2526208" cy="15157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How to develop a project plan, including scoping, sequencing tasks, and determining a critical path.</a:t>
          </a:r>
        </a:p>
      </dsp:txBody>
      <dsp:txXfrm>
        <a:off x="7575781" y="46094"/>
        <a:ext cx="2437420" cy="1426937"/>
      </dsp:txXfrm>
    </dsp:sp>
    <dsp:sp modelId="{73420891-976B-43CA-8FFD-2EB2EF62B4C1}">
      <dsp:nvSpPr>
        <dsp:cNvPr id="0" name=""/>
        <dsp:cNvSpPr/>
      </dsp:nvSpPr>
      <dsp:spPr>
        <a:xfrm rot="5400000">
          <a:off x="8526713" y="1694259"/>
          <a:ext cx="535556" cy="6264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-5400000">
        <a:off x="8606542" y="1739731"/>
        <a:ext cx="375899" cy="374889"/>
      </dsp:txXfrm>
    </dsp:sp>
    <dsp:sp modelId="{1D2EC312-A919-45EA-BFA2-83315C9925DB}">
      <dsp:nvSpPr>
        <dsp:cNvPr id="0" name=""/>
        <dsp:cNvSpPr/>
      </dsp:nvSpPr>
      <dsp:spPr>
        <a:xfrm>
          <a:off x="7531387" y="2527908"/>
          <a:ext cx="2526208" cy="15157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How to assess, prioritize and manage project risk.</a:t>
          </a:r>
        </a:p>
      </dsp:txBody>
      <dsp:txXfrm>
        <a:off x="7575781" y="2572302"/>
        <a:ext cx="2437420" cy="1426937"/>
      </dsp:txXfrm>
    </dsp:sp>
    <dsp:sp modelId="{9222765D-74F7-466B-AAE4-4B42057F93D6}">
      <dsp:nvSpPr>
        <dsp:cNvPr id="0" name=""/>
        <dsp:cNvSpPr/>
      </dsp:nvSpPr>
      <dsp:spPr>
        <a:xfrm rot="10800000">
          <a:off x="6773525" y="2972521"/>
          <a:ext cx="535556" cy="6264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10800000">
        <a:off x="6934192" y="3097821"/>
        <a:ext cx="374889" cy="375899"/>
      </dsp:txXfrm>
    </dsp:sp>
    <dsp:sp modelId="{76D13108-627D-4D83-92F6-6E79D6D2912D}">
      <dsp:nvSpPr>
        <dsp:cNvPr id="0" name=""/>
        <dsp:cNvSpPr/>
      </dsp:nvSpPr>
      <dsp:spPr>
        <a:xfrm>
          <a:off x="3994695" y="2527908"/>
          <a:ext cx="2526208" cy="15157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How to execute projects and use the earned value approach for monitoring and controlling progress.</a:t>
          </a:r>
        </a:p>
      </dsp:txBody>
      <dsp:txXfrm>
        <a:off x="4039089" y="2572302"/>
        <a:ext cx="2437420" cy="14269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23/09/2023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23/09/2023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23/09/2023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227812-2882-5360-0E46-94425D709678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E8260BB-5E6A-9413-98C2-E7E3FB3C50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23/09/2023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23/09/2023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23/09/2023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23/09/2023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23/09/2023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23/09/2023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23/09/2023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23/09/2023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23/09/2023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23/09/2023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CC8236-F8B9-47D6-72E8-7EB3B6203E5F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B11EA46-993E-DACC-39C1-FA5B63EBCF66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5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1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07886" y="3209637"/>
            <a:ext cx="52792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Planning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1256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PMG202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5169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56D7A1-A255-9E98-FFA6-3609FDB8D1ED}"/>
              </a:ext>
            </a:extLst>
          </p:cNvPr>
          <p:cNvSpPr txBox="1">
            <a:spLocks/>
          </p:cNvSpPr>
          <p:nvPr/>
        </p:nvSpPr>
        <p:spPr>
          <a:xfrm>
            <a:off x="3409118" y="2366138"/>
            <a:ext cx="7553325" cy="35683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50000"/>
              </a:lnSpc>
            </a:pPr>
            <a:r>
              <a:rPr lang="en-US" b="1" dirty="0">
                <a:solidFill>
                  <a:schemeClr val="bg1"/>
                </a:solidFill>
              </a:rPr>
              <a:t>Course Name: Project Planning</a:t>
            </a:r>
          </a:p>
          <a:p>
            <a:pPr>
              <a:lnSpc>
                <a:spcPct val="250000"/>
              </a:lnSpc>
            </a:pPr>
            <a:r>
              <a:rPr lang="en-US" b="1" dirty="0">
                <a:solidFill>
                  <a:schemeClr val="bg1"/>
                </a:solidFill>
              </a:rPr>
              <a:t>Course Instructor: Dina Samir </a:t>
            </a:r>
            <a:r>
              <a:rPr lang="en-US" b="1" dirty="0" err="1">
                <a:solidFill>
                  <a:schemeClr val="bg1"/>
                </a:solidFill>
              </a:rPr>
              <a:t>ElWakkad</a:t>
            </a: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250000"/>
              </a:lnSpc>
            </a:pPr>
            <a:r>
              <a:rPr lang="en-US" b="1" dirty="0">
                <a:solidFill>
                  <a:schemeClr val="bg1"/>
                </a:solidFill>
              </a:rPr>
              <a:t>Email: dina.elwakkad@esu.ac.ae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743B559-1056-EF7D-73EE-921A106612D9}"/>
              </a:ext>
            </a:extLst>
          </p:cNvPr>
          <p:cNvSpPr txBox="1">
            <a:spLocks/>
          </p:cNvSpPr>
          <p:nvPr/>
        </p:nvSpPr>
        <p:spPr>
          <a:xfrm>
            <a:off x="1510977" y="2528502"/>
            <a:ext cx="8685919" cy="18009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EG" sz="3200" dirty="0"/>
              <a:t>ترفع </a:t>
            </a:r>
            <a:r>
              <a:rPr lang="ar-EG" sz="3200" dirty="0">
                <a:solidFill>
                  <a:schemeClr val="accent2"/>
                </a:solidFill>
              </a:rPr>
              <a:t>المحاضرات الأسبوعية </a:t>
            </a:r>
            <a:r>
              <a:rPr lang="ar-EG" sz="3200" dirty="0"/>
              <a:t>علي المنصة التعليمية </a:t>
            </a:r>
            <a:r>
              <a:rPr lang="en-US" sz="3200" dirty="0"/>
              <a:t> Moodle</a:t>
            </a:r>
            <a:r>
              <a:rPr lang="ar-EG" sz="3200" dirty="0"/>
              <a:t>يوم السبت من كل أسبوع في تمام الساعة </a:t>
            </a:r>
            <a:r>
              <a:rPr lang="ar-EG" sz="3200" dirty="0">
                <a:solidFill>
                  <a:srgbClr val="0070C0"/>
                </a:solidFill>
              </a:rPr>
              <a:t>12 ظهرًا </a:t>
            </a:r>
            <a:r>
              <a:rPr lang="ar-EG" sz="3200" dirty="0"/>
              <a:t>بتوقيت الرياض</a:t>
            </a:r>
            <a:endParaRPr lang="en-US" sz="3200" dirty="0"/>
          </a:p>
          <a:p>
            <a:pPr marL="0" indent="0" algn="r" rtl="1">
              <a:buNone/>
            </a:pP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D690B1B-6D59-B2EB-9A80-3A60F59D9389}"/>
              </a:ext>
            </a:extLst>
          </p:cNvPr>
          <p:cNvSpPr txBox="1">
            <a:spLocks/>
          </p:cNvSpPr>
          <p:nvPr/>
        </p:nvSpPr>
        <p:spPr>
          <a:xfrm>
            <a:off x="1790951" y="2313252"/>
            <a:ext cx="8132194" cy="21816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endParaRPr lang="ar-EG" dirty="0"/>
          </a:p>
          <a:p>
            <a:pPr algn="just" rtl="1"/>
            <a:r>
              <a:rPr lang="ar-EG" dirty="0">
                <a:solidFill>
                  <a:schemeClr val="accent2"/>
                </a:solidFill>
              </a:rPr>
              <a:t>حلقات النقاش </a:t>
            </a:r>
            <a:r>
              <a:rPr lang="ar-EG" dirty="0"/>
              <a:t>وهي حلقات أسبوعية اختيارية للطالب وغرضها مناقشة ما تم طرحه خلال المحاضرة المسجلة لكل أسبوع ستكون بأذن الله علي رابط زوم والذي سوف يتم الإعلان عنه علي المنصة التعليمية</a:t>
            </a:r>
            <a:r>
              <a:rPr lang="en-US" dirty="0"/>
              <a:t> Moodle </a:t>
            </a:r>
          </a:p>
        </p:txBody>
      </p:sp>
    </p:spTree>
    <p:extLst>
      <p:ext uri="{BB962C8B-B14F-4D97-AF65-F5344CB8AC3E}">
        <p14:creationId xmlns:p14="http://schemas.microsoft.com/office/powerpoint/2010/main" val="392645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CA3BCEC-98D2-4BD8-C00B-9F62B386C00E}"/>
              </a:ext>
            </a:extLst>
          </p:cNvPr>
          <p:cNvSpPr txBox="1">
            <a:spLocks/>
          </p:cNvSpPr>
          <p:nvPr/>
        </p:nvSpPr>
        <p:spPr>
          <a:xfrm>
            <a:off x="1560398" y="2313252"/>
            <a:ext cx="8829676" cy="266436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EG" sz="2400" b="1" dirty="0"/>
              <a:t>يفتح الاختبار القصير الأسبوعي يوم السبت في تمام الساعة العاشرة مساءً وهو متاح لمدة أسبوع ثم يقفل يوم السبت الذي يليه في تمام الساعة التاسعة مساءً</a:t>
            </a:r>
          </a:p>
          <a:p>
            <a:pPr algn="r" rtl="1"/>
            <a:r>
              <a:rPr lang="ar-EG" sz="2400" b="1" dirty="0"/>
              <a:t>الاختبار يشمل أسئلة كتابية وصوتية</a:t>
            </a:r>
          </a:p>
          <a:p>
            <a:pPr algn="r" rtl="1"/>
            <a:r>
              <a:rPr lang="ar-EG" sz="2400" b="1" dirty="0"/>
              <a:t>تعد الإجابة علي الاختبار القصير بمثابة حضور للطلاب والطالبات</a:t>
            </a:r>
          </a:p>
          <a:p>
            <a:pPr algn="r" rtl="1"/>
            <a:r>
              <a:rPr lang="ar-EG" sz="2400" b="1" dirty="0"/>
              <a:t>الاختبار القصير من 8 درجات (بمجموع 80 درجة)</a:t>
            </a:r>
          </a:p>
          <a:p>
            <a:pPr algn="r" rtl="1"/>
            <a:r>
              <a:rPr lang="ar-EG" sz="2400" b="1" dirty="0"/>
              <a:t>فترة السماحية للاختبار القصير 24 دقيقة.</a:t>
            </a:r>
            <a:r>
              <a:rPr lang="en-US" sz="2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5128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Quizzes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6" name="Table 10">
            <a:extLst>
              <a:ext uri="{FF2B5EF4-FFF2-40B4-BE49-F238E27FC236}">
                <a16:creationId xmlns:a16="http://schemas.microsoft.com/office/drawing/2014/main" id="{0D92912B-FBF6-B832-2D79-CFA3D30061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470530"/>
              </p:ext>
            </p:extLst>
          </p:nvPr>
        </p:nvGraphicFramePr>
        <p:xfrm>
          <a:off x="2032000" y="2180974"/>
          <a:ext cx="8128000" cy="283464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646017">
                  <a:extLst>
                    <a:ext uri="{9D8B030D-6E8A-4147-A177-3AD203B41FA5}">
                      <a16:colId xmlns:a16="http://schemas.microsoft.com/office/drawing/2014/main" val="3459264581"/>
                    </a:ext>
                  </a:extLst>
                </a:gridCol>
                <a:gridCol w="5481983">
                  <a:extLst>
                    <a:ext uri="{9D8B030D-6E8A-4147-A177-3AD203B41FA5}">
                      <a16:colId xmlns:a16="http://schemas.microsoft.com/office/drawing/2014/main" val="4063469185"/>
                    </a:ext>
                  </a:extLst>
                </a:gridCol>
              </a:tblGrid>
              <a:tr h="1501289">
                <a:tc rowSpan="2"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FF0000"/>
                          </a:solidFill>
                        </a:rPr>
                        <a:t>Exams &amp; Marks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80% Short exams during the semester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46163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b="1" kern="1200" dirty="0">
                          <a:solidFill>
                            <a:schemeClr val="tx1"/>
                          </a:solidFill>
                        </a:rPr>
                        <a:t>20% Final Exam</a:t>
                      </a:r>
                      <a:endParaRPr 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54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87819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0460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952400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Content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44A4C72-F8B3-220E-DDAC-90E94EDE6A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2441817"/>
              </p:ext>
            </p:extLst>
          </p:nvPr>
        </p:nvGraphicFramePr>
        <p:xfrm>
          <a:off x="3036573" y="1511679"/>
          <a:ext cx="6647109" cy="4940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1598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3002493" y="610340"/>
            <a:ext cx="52942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Learning Outcomes</a:t>
            </a:r>
          </a:p>
        </p:txBody>
      </p:sp>
      <p:graphicFrame>
        <p:nvGraphicFramePr>
          <p:cNvPr id="2" name="Content Placeholder 2">
            <a:extLst>
              <a:ext uri="{FF2B5EF4-FFF2-40B4-BE49-F238E27FC236}">
                <a16:creationId xmlns:a16="http://schemas.microsoft.com/office/drawing/2014/main" id="{57FC9B43-91E7-2B98-F8A5-E88F402CDCA1}"/>
              </a:ext>
            </a:extLst>
          </p:cNvPr>
          <p:cNvGraphicFramePr/>
          <p:nvPr/>
        </p:nvGraphicFramePr>
        <p:xfrm>
          <a:off x="838200" y="1603633"/>
          <a:ext cx="10515600" cy="4045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FD98BA31-60DF-9731-79D0-8367C900981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C9712E-6AE7-9339-283B-82671FDAFDF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768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93107" y="1586056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032639" y="651982"/>
            <a:ext cx="68247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What is the meaning of a Project?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37E850F-84A1-2D39-8C76-42DC2D922296}"/>
              </a:ext>
            </a:extLst>
          </p:cNvPr>
          <p:cNvSpPr txBox="1">
            <a:spLocks/>
          </p:cNvSpPr>
          <p:nvPr/>
        </p:nvSpPr>
        <p:spPr>
          <a:xfrm>
            <a:off x="1455602" y="2168270"/>
            <a:ext cx="8596702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Project:</a:t>
            </a:r>
          </a:p>
          <a:p>
            <a:pPr marR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  A piece of planned work or an activity which is done over a period of time and intended to achieve a particular purpose</a:t>
            </a:r>
            <a:r>
              <a:rPr lang="ar-SA" sz="2400" dirty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  <a:endParaRPr lang="en-US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436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004064" y="616783"/>
            <a:ext cx="68247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What is the meaning of a Project?</a:t>
            </a:r>
          </a:p>
        </p:txBody>
      </p:sp>
      <p:pic>
        <p:nvPicPr>
          <p:cNvPr id="4" name="Picture 2" descr="What Is a Project? Definition Major Characteristics of a Project - ppt  video online download">
            <a:extLst>
              <a:ext uri="{FF2B5EF4-FFF2-40B4-BE49-F238E27FC236}">
                <a16:creationId xmlns:a16="http://schemas.microsoft.com/office/drawing/2014/main" id="{C73765F4-82DB-294D-5CC7-EF677FB956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0" t="44058" r="9711" b="15749"/>
          <a:stretch/>
        </p:blipFill>
        <p:spPr bwMode="auto">
          <a:xfrm>
            <a:off x="1470819" y="1921566"/>
            <a:ext cx="8583795" cy="299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56869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682475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What is the meaning of a Project Planning?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CA7D7FF-76D7-B6DE-B37A-508091C3D8CE}"/>
              </a:ext>
            </a:extLst>
          </p:cNvPr>
          <p:cNvSpPr txBox="1">
            <a:spLocks/>
          </p:cNvSpPr>
          <p:nvPr/>
        </p:nvSpPr>
        <p:spPr>
          <a:xfrm>
            <a:off x="1593533" y="1817208"/>
            <a:ext cx="8329612" cy="3357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Project Planning: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Project planning is a crucial part of project management focused on 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creating a detailed plan that outlines the steps and resources necessary to achieve the project's objectives,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 including identifying the project's scope, establishing a timeline, assigning tasks and resources, and budgeting for the project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9955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682475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What is the meaning of a Project Planning?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86A2C52-FC31-7ACC-3E8C-87129E259F26}"/>
              </a:ext>
            </a:extLst>
          </p:cNvPr>
          <p:cNvSpPr txBox="1">
            <a:spLocks/>
          </p:cNvSpPr>
          <p:nvPr/>
        </p:nvSpPr>
        <p:spPr>
          <a:xfrm>
            <a:off x="1736947" y="1721480"/>
            <a:ext cx="7915095" cy="34150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Project Planning: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After the project charter is approved, the Project Initiation phase is complete, and you are ready to proceed to the Project Planning phase.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When the Project Planning phase is complete, you are ready to proceed to Project Implementation.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4208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682475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What is the meaning of a Project Planning?</a:t>
            </a:r>
          </a:p>
        </p:txBody>
      </p:sp>
      <p:pic>
        <p:nvPicPr>
          <p:cNvPr id="5" name="Picture 4" descr="5 Phases of Project Management Process - A Complete Breakdown">
            <a:extLst>
              <a:ext uri="{FF2B5EF4-FFF2-40B4-BE49-F238E27FC236}">
                <a16:creationId xmlns:a16="http://schemas.microsoft.com/office/drawing/2014/main" id="{24F856EB-0B7F-3D78-2A09-ABF4F1231A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23494" r="3993" b="21687"/>
          <a:stretch/>
        </p:blipFill>
        <p:spPr bwMode="auto">
          <a:xfrm>
            <a:off x="651740" y="2441821"/>
            <a:ext cx="10554624" cy="17952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748449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682475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What is the meaning of a Project Planning?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A4B1F1F-244C-D387-72AE-C0248D1FE2F9}"/>
              </a:ext>
            </a:extLst>
          </p:cNvPr>
          <p:cNvSpPr txBox="1">
            <a:spLocks/>
          </p:cNvSpPr>
          <p:nvPr/>
        </p:nvSpPr>
        <p:spPr>
          <a:xfrm>
            <a:off x="1458149" y="1772418"/>
            <a:ext cx="8791575" cy="33131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  <a:tabLst>
                <a:tab pos="857250" algn="l"/>
              </a:tabLst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Purpose of the project planning phase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Establishing business requirements.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Establishing cost, schedule, list of deliverables, and delivery dates.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Establishing resources plan.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Getting management approval and proceeding to the next phase.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08648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What are the responsibilities of the project manager?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FE2EC10-86F8-17E7-BC03-CBD92FE8F718}"/>
              </a:ext>
            </a:extLst>
          </p:cNvPr>
          <p:cNvSpPr txBox="1">
            <a:spLocks/>
          </p:cNvSpPr>
          <p:nvPr/>
        </p:nvSpPr>
        <p:spPr>
          <a:xfrm>
            <a:off x="1665188" y="1926561"/>
            <a:ext cx="6734175" cy="23192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Budget and cost Control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Allocating resources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Tracking project expenditure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62473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What difficulties will the project manager face?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3D90F55-4CC8-CE3C-0910-6C5BD13A5C21}"/>
              </a:ext>
            </a:extLst>
          </p:cNvPr>
          <p:cNvSpPr txBox="1">
            <a:spLocks/>
          </p:cNvSpPr>
          <p:nvPr/>
        </p:nvSpPr>
        <p:spPr>
          <a:xfrm>
            <a:off x="1812303" y="1297516"/>
            <a:ext cx="7772400" cy="427529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Managing team members as they come from different departments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risk of instability in the team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Create an effective team environment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Building a team from a group of individuals who do not know each other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Poor communication and information exchange due to team members not knowing each other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Create a team identity to encourage team members to meet regularly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12727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What approach best suits your role as a project manager?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FEBE953-A0E8-7EEE-3F18-E4B982554D3D}"/>
              </a:ext>
            </a:extLst>
          </p:cNvPr>
          <p:cNvSpPr txBox="1">
            <a:spLocks/>
          </p:cNvSpPr>
          <p:nvPr/>
        </p:nvSpPr>
        <p:spPr>
          <a:xfrm>
            <a:off x="1400176" y="1352955"/>
            <a:ext cx="8243888" cy="40220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There is no specific appropriate method to follow, the appropriate method is the one that works with individuals at some point in time</a:t>
            </a:r>
            <a:r>
              <a:rPr lang="ar-SA" sz="2400" dirty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  <a:endParaRPr lang="en-US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R="0" lvl="0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The project manager must know the 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appropriate method at the right time to obtain the required results</a:t>
            </a: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  <a:endParaRPr lang="en-US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And all this because</a:t>
            </a: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:</a:t>
            </a:r>
            <a:endParaRPr lang="en-US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685800" lvl="2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The nature of work with time and cost</a:t>
            </a:r>
          </a:p>
          <a:p>
            <a:pPr marL="685800" lvl="2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The difference in the skills and experience of individuals whom you do not know well in the initial stages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79697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What approach best suits your role as a project manager?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790C2C-16D5-2309-3E85-B31C215B13E0}"/>
              </a:ext>
            </a:extLst>
          </p:cNvPr>
          <p:cNvSpPr txBox="1"/>
          <p:nvPr/>
        </p:nvSpPr>
        <p:spPr>
          <a:xfrm>
            <a:off x="1619108" y="2749465"/>
            <a:ext cx="8433196" cy="5301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Therefore, we must focus on three aspects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US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6387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What approach best suits your role as a project manager?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1AA96C0-BCBE-4452-BABE-4E7FFA2B3255}"/>
              </a:ext>
            </a:extLst>
          </p:cNvPr>
          <p:cNvSpPr txBox="1">
            <a:spLocks/>
          </p:cNvSpPr>
          <p:nvPr/>
        </p:nvSpPr>
        <p:spPr>
          <a:xfrm>
            <a:off x="1364043" y="1524011"/>
            <a:ext cx="8929688" cy="36384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857250" algn="l"/>
              </a:tabLst>
            </a:pPr>
            <a:r>
              <a:rPr lang="en-US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Ensure that all project work is clearly defined and completed on time according to the required quality</a:t>
            </a:r>
            <a:r>
              <a:rPr lang="ar-SA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857250" algn="l"/>
              </a:tabLst>
            </a:pPr>
            <a:r>
              <a:rPr lang="en-US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Ensure good coordination of work and distribute it equitably among team members to encourage them to work together effectively</a:t>
            </a:r>
            <a:r>
              <a:rPr lang="ar-SA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857250" algn="l"/>
              </a:tabLst>
            </a:pPr>
            <a:r>
              <a:rPr lang="en-US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 ensure that each team member understands their role and responsibilities and is given direction and opportunity to develop their skills</a:t>
            </a:r>
            <a:r>
              <a:rPr lang="ar-SA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49722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How to become a successful project manager?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EC00C56-F8BA-4FEF-B44C-B2D229684632}"/>
              </a:ext>
            </a:extLst>
          </p:cNvPr>
          <p:cNvSpPr txBox="1">
            <a:spLocks/>
          </p:cNvSpPr>
          <p:nvPr/>
        </p:nvSpPr>
        <p:spPr>
          <a:xfrm>
            <a:off x="1371600" y="1736519"/>
            <a:ext cx="8680704" cy="36384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 be a responsible, effective, and non-hesitating person.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 be someone who can do anything.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 be clear and specific.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See people as your helpers, not your enemies.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respecting others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think more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Think about the details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Advertising good performance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 a manager and leader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14583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2" descr="How to Use Open-Ended Survey Questions +25 Examples | SurveyLegend">
            <a:extLst>
              <a:ext uri="{FF2B5EF4-FFF2-40B4-BE49-F238E27FC236}">
                <a16:creationId xmlns:a16="http://schemas.microsoft.com/office/drawing/2014/main" id="{5B2C3C4B-3118-E0AD-3E83-9D9919B3F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65188" y="1396728"/>
            <a:ext cx="6726740" cy="403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6494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Questions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1C2AD9-D863-AD7B-6C5F-31D7A61221A5}"/>
              </a:ext>
            </a:extLst>
          </p:cNvPr>
          <p:cNvSpPr txBox="1"/>
          <p:nvPr/>
        </p:nvSpPr>
        <p:spPr>
          <a:xfrm>
            <a:off x="1364043" y="1760412"/>
            <a:ext cx="837515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A___________ is a set of activities which are networked in an order and aimed towards achieving the required goals.</a:t>
            </a:r>
          </a:p>
          <a:p>
            <a:r>
              <a:rPr lang="en-US" b="1" u="sng" dirty="0"/>
              <a:t>A) Project</a:t>
            </a:r>
          </a:p>
          <a:p>
            <a:r>
              <a:rPr lang="en-US" dirty="0"/>
              <a:t>B) Process</a:t>
            </a:r>
          </a:p>
          <a:p>
            <a:r>
              <a:rPr lang="en-US" dirty="0"/>
              <a:t>C) Project management</a:t>
            </a:r>
          </a:p>
          <a:p>
            <a:r>
              <a:rPr lang="en-US" dirty="0"/>
              <a:t>D) Project Cycle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endParaRPr lang="en-US" dirty="0"/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 of the Following is / are the responsibility/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ies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of the project manager?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Budget and cost Control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Allocating resources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Tracking project expenditure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b="1" u="sng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All answers are correct.</a:t>
            </a:r>
          </a:p>
        </p:txBody>
      </p:sp>
    </p:spTree>
    <p:extLst>
      <p:ext uri="{BB962C8B-B14F-4D97-AF65-F5344CB8AC3E}">
        <p14:creationId xmlns:p14="http://schemas.microsoft.com/office/powerpoint/2010/main" val="40409441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Questions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53B445-EE79-6C1B-0B85-55BE2BF4BEF9}"/>
              </a:ext>
            </a:extLst>
          </p:cNvPr>
          <p:cNvSpPr txBox="1"/>
          <p:nvPr/>
        </p:nvSpPr>
        <p:spPr>
          <a:xfrm>
            <a:off x="1364043" y="1689675"/>
            <a:ext cx="8707921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Following are the stages of the project?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b="1" u="sng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Initiation, planning, execution, monitoring and controlling, closure.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Designing, planning, execution, monitoring and controlling, closure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Designing, planning, Marketing, monitoring, and controlling, closure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Marketing, planning, execution, analysis, closure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endParaRPr lang="en-US" dirty="0">
              <a:latin typeface="AGaramond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________ is a crucial part of project management focused on creating a detailed plan.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b="1" u="sng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Project Plan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Project management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Project Cycle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endParaRPr lang="en-US" sz="1800" dirty="0">
              <a:effectLst/>
              <a:latin typeface="AGaramond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3610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Questions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78A2D50-2006-9CEC-1D6F-3B683345C414}"/>
              </a:ext>
            </a:extLst>
          </p:cNvPr>
          <p:cNvSpPr txBox="1"/>
          <p:nvPr/>
        </p:nvSpPr>
        <p:spPr>
          <a:xfrm>
            <a:off x="1262952" y="1743708"/>
            <a:ext cx="8660193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Coordination describes one of the concepts that is crucial for the smooth running of an organization. </a:t>
            </a:r>
          </a:p>
          <a:p>
            <a:pPr marL="228600"/>
            <a:r>
              <a:rPr lang="en-US" sz="2000" b="1" dirty="0">
                <a:latin typeface="AGaramond"/>
                <a:cs typeface="Times New Roman" panose="02020603050405020304" pitchFamily="18" charset="0"/>
              </a:rPr>
              <a:t>ANSWER: False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ar-SA" sz="24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Garamond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just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There is a specific appropriate method to be followed in managing the project.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latin typeface="AGaramond"/>
                <a:cs typeface="Times New Roman" panose="02020603050405020304" pitchFamily="18" charset="0"/>
              </a:rPr>
              <a:t>ANSWER: False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Allocating resources is one of the responsibilities of the project manager.</a:t>
            </a:r>
          </a:p>
          <a:p>
            <a:pPr marL="228600"/>
            <a:r>
              <a:rPr lang="en-US" sz="2000" b="1" dirty="0">
                <a:latin typeface="AGaramond"/>
                <a:cs typeface="Times New Roman" panose="02020603050405020304" pitchFamily="18" charset="0"/>
              </a:rPr>
              <a:t>ANSWER: True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It does not matter that the project manager thinks about the details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ANSWER: False</a:t>
            </a:r>
          </a:p>
        </p:txBody>
      </p:sp>
    </p:spTree>
    <p:extLst>
      <p:ext uri="{BB962C8B-B14F-4D97-AF65-F5344CB8AC3E}">
        <p14:creationId xmlns:p14="http://schemas.microsoft.com/office/powerpoint/2010/main" val="10186321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56516632"/>
      </p:ext>
    </p:extLst>
  </p:cSld>
  <p:clrMapOvr>
    <a:masterClrMapping/>
  </p:clrMapOvr>
</p:sld>
</file>

<file path=ppt/theme/theme1.xml><?xml version="1.0" encoding="utf-8"?>
<a:theme xmlns:a="http://schemas.openxmlformats.org/drawingml/2006/main" name="ESU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651</TotalTime>
  <Words>1088</Words>
  <Application>Microsoft Office PowerPoint</Application>
  <PresentationFormat>Widescreen</PresentationFormat>
  <Paragraphs>144</Paragraphs>
  <Slides>25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AGaramond</vt:lpstr>
      <vt:lpstr>Arial</vt:lpstr>
      <vt:lpstr>Calibri</vt:lpstr>
      <vt:lpstr>Calibri Light</vt:lpstr>
      <vt:lpstr>Symbol</vt:lpstr>
      <vt:lpstr>Times New Roman</vt:lpstr>
      <vt:lpstr>ESU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دينا سمير السيد حسن علي الوقاد</cp:lastModifiedBy>
  <cp:revision>27</cp:revision>
  <dcterms:created xsi:type="dcterms:W3CDTF">2023-04-29T09:08:23Z</dcterms:created>
  <dcterms:modified xsi:type="dcterms:W3CDTF">2023-09-23T12:46:37Z</dcterms:modified>
</cp:coreProperties>
</file>