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480" r:id="rId2"/>
    <p:sldId id="303" r:id="rId3"/>
    <p:sldId id="271" r:id="rId4"/>
    <p:sldId id="313" r:id="rId5"/>
    <p:sldId id="498" r:id="rId6"/>
    <p:sldId id="499" r:id="rId7"/>
    <p:sldId id="276" r:id="rId8"/>
    <p:sldId id="500" r:id="rId9"/>
    <p:sldId id="501" r:id="rId10"/>
    <p:sldId id="502" r:id="rId11"/>
    <p:sldId id="503" r:id="rId12"/>
    <p:sldId id="504" r:id="rId13"/>
    <p:sldId id="505" r:id="rId14"/>
    <p:sldId id="489" r:id="rId15"/>
    <p:sldId id="506" r:id="rId16"/>
    <p:sldId id="507" r:id="rId17"/>
    <p:sldId id="508" r:id="rId18"/>
    <p:sldId id="509" r:id="rId19"/>
    <p:sldId id="510" r:id="rId20"/>
    <p:sldId id="511" r:id="rId21"/>
    <p:sldId id="256" r:id="rId22"/>
    <p:sldId id="512" r:id="rId23"/>
    <p:sldId id="513" r:id="rId24"/>
    <p:sldId id="306" r:id="rId25"/>
    <p:sldId id="514" r:id="rId26"/>
    <p:sldId id="515" r:id="rId27"/>
    <p:sldId id="516" r:id="rId28"/>
    <p:sldId id="517" r:id="rId29"/>
    <p:sldId id="518" r:id="rId30"/>
    <p:sldId id="519" r:id="rId31"/>
    <p:sldId id="34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98"/>
            <p14:sldId id="499"/>
            <p14:sldId id="276"/>
            <p14:sldId id="500"/>
            <p14:sldId id="501"/>
            <p14:sldId id="502"/>
            <p14:sldId id="503"/>
            <p14:sldId id="504"/>
            <p14:sldId id="505"/>
            <p14:sldId id="489"/>
            <p14:sldId id="506"/>
            <p14:sldId id="507"/>
            <p14:sldId id="508"/>
            <p14:sldId id="509"/>
            <p14:sldId id="510"/>
            <p14:sldId id="511"/>
            <p14:sldId id="256"/>
            <p14:sldId id="512"/>
            <p14:sldId id="513"/>
            <p14:sldId id="306"/>
            <p14:sldId id="514"/>
            <p14:sldId id="515"/>
            <p14:sldId id="516"/>
            <p14:sldId id="517"/>
            <p14:sldId id="518"/>
            <p14:sldId id="51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876"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11/24/2023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dirty="0"/>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11/24/2023</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11/24/2023</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11/24/2023</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11/24/2023</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11/24/2023</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11/24/2023</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11/24/2023</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11/24/2023</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11/24/2023</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11/24/2023</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11/24/2023</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11/24/2023</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
        <p:nvSpPr>
          <p:cNvPr id="8" name="Rectangle 7">
            <a:extLst>
              <a:ext uri="{FF2B5EF4-FFF2-40B4-BE49-F238E27FC236}">
                <a16:creationId xmlns:a16="http://schemas.microsoft.com/office/drawing/2014/main" id="{ADB57316-93DF-55FF-871F-F7A63A9FF2F0}"/>
              </a:ext>
            </a:extLst>
          </p:cNvPr>
          <p:cNvSpPr/>
          <p:nvPr userDrawn="1"/>
        </p:nvSpPr>
        <p:spPr>
          <a:xfrm flipV="1">
            <a:off x="-124683" y="603769"/>
            <a:ext cx="9752693" cy="4571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2">
            <a:extLst>
              <a:ext uri="{FF2B5EF4-FFF2-40B4-BE49-F238E27FC236}">
                <a16:creationId xmlns:a16="http://schemas.microsoft.com/office/drawing/2014/main" id="{ACE76E66-5FF1-83D6-4EAC-3853027A6FDC}"/>
              </a:ext>
            </a:extLst>
          </p:cNvPr>
          <p:cNvPicPr>
            <a:picLocks noChangeAspect="1"/>
          </p:cNvPicPr>
          <p:nvPr userDrawn="1"/>
        </p:nvPicPr>
        <p:blipFill>
          <a:blip r:embed="rId20" cstate="print">
            <a:extLst>
              <a:ext uri="{28A0092B-C50C-407E-A947-70E740481C1C}">
                <a14:useLocalDpi xmlns:a14="http://schemas.microsoft.com/office/drawing/2010/main" val="0"/>
              </a:ext>
            </a:extLst>
          </a:blip>
          <a:srcRect/>
          <a:stretch/>
        </p:blipFill>
        <p:spPr>
          <a:xfrm>
            <a:off x="9666414" y="82250"/>
            <a:ext cx="2470340" cy="1166001"/>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png"/><Relationship Id="rId5" Type="http://schemas.openxmlformats.org/officeDocument/2006/relationships/image" Target="../media/image6.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650170" y="2424037"/>
            <a:ext cx="3243196" cy="769441"/>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88093"/>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8</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10588"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MGM412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849424" y="2785710"/>
            <a:ext cx="3243196" cy="769441"/>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52266"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MGM412</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44172" y="672613"/>
            <a:ext cx="1562100"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34" name="Rectangle 33">
            <a:extLst>
              <a:ext uri="{FF2B5EF4-FFF2-40B4-BE49-F238E27FC236}">
                <a16:creationId xmlns:a16="http://schemas.microsoft.com/office/drawing/2014/main" id="{FFBC9732-D32E-DCF9-3982-D4B68F971747}"/>
              </a:ext>
            </a:extLst>
          </p:cNvPr>
          <p:cNvSpPr/>
          <p:nvPr/>
        </p:nvSpPr>
        <p:spPr>
          <a:xfrm>
            <a:off x="44172" y="2064989"/>
            <a:ext cx="12147828" cy="2000548"/>
          </a:xfrm>
          <a:prstGeom prst="rect">
            <a:avLst/>
          </a:prstGeom>
          <a:noFill/>
        </p:spPr>
        <p:txBody>
          <a:bodyPr wrap="square">
            <a:spAutoFit/>
          </a:bodyPr>
          <a:lstStyle/>
          <a:p>
            <a:pPr algn="just"/>
            <a:r>
              <a:rPr lang="en-US" sz="2800" b="1" u="sng" dirty="0">
                <a:solidFill>
                  <a:srgbClr val="4472C4"/>
                </a:solidFill>
                <a:latin typeface="Times New Roman" panose="02020603050405020304" pitchFamily="18" charset="0"/>
              </a:rPr>
              <a:t>The most important main themes of the lecture:</a:t>
            </a:r>
          </a:p>
          <a:p>
            <a:pPr algn="just"/>
            <a:r>
              <a:rPr lang="en-US" sz="2400" dirty="0">
                <a:solidFill>
                  <a:srgbClr val="4472C4"/>
                </a:solidFill>
                <a:latin typeface="Times New Roman" panose="02020603050405020304" pitchFamily="18" charset="0"/>
              </a:rPr>
              <a:t>1- The contract of employment.</a:t>
            </a:r>
            <a:endParaRPr lang="en-US" sz="2400" dirty="0" smtClean="0">
              <a:solidFill>
                <a:srgbClr val="4472C4"/>
              </a:solidFill>
              <a:latin typeface="Times New Roman" panose="02020603050405020304" pitchFamily="18" charset="0"/>
            </a:endParaRPr>
          </a:p>
          <a:p>
            <a:pPr algn="just"/>
            <a:r>
              <a:rPr lang="en-US" sz="2400" dirty="0">
                <a:solidFill>
                  <a:srgbClr val="4472C4"/>
                </a:solidFill>
                <a:latin typeface="Times New Roman" panose="02020603050405020304" pitchFamily="18" charset="0"/>
              </a:rPr>
              <a:t>2- Statutory rights of the employee.</a:t>
            </a:r>
          </a:p>
          <a:p>
            <a:pPr algn="just"/>
            <a:r>
              <a:rPr lang="en-US" sz="2400" dirty="0">
                <a:solidFill>
                  <a:srgbClr val="4472C4"/>
                </a:solidFill>
                <a:latin typeface="Times New Roman" panose="02020603050405020304" pitchFamily="18" charset="0"/>
              </a:rPr>
              <a:t>3-  ACAS grievance procedure. </a:t>
            </a:r>
          </a:p>
          <a:p>
            <a:pPr algn="just"/>
            <a:r>
              <a:rPr lang="en-US" sz="2400" dirty="0">
                <a:solidFill>
                  <a:srgbClr val="4472C4"/>
                </a:solidFill>
                <a:latin typeface="Times New Roman" panose="02020603050405020304" pitchFamily="18" charset="0"/>
              </a:rPr>
              <a:t>4- Unfair and wrongful dismissal</a:t>
            </a:r>
            <a:r>
              <a:rPr lang="en-US" sz="2400" dirty="0" smtClean="0">
                <a:solidFill>
                  <a:srgbClr val="4472C4"/>
                </a:solidFill>
                <a:latin typeface="Times New Roman" panose="02020603050405020304" pitchFamily="18" charset="0"/>
              </a:rPr>
              <a:t>.</a:t>
            </a:r>
            <a:endParaRPr lang="en-US" sz="2400" dirty="0">
              <a:solidFill>
                <a:srgbClr val="4472C4"/>
              </a:solidFill>
              <a:latin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2756452" y="672613"/>
            <a:ext cx="6679096"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Chapter </a:t>
            </a:r>
            <a:r>
              <a:rPr lang="en-US" sz="2800" b="1" dirty="0">
                <a:solidFill>
                  <a:srgbClr val="00B0F0"/>
                </a:solidFill>
                <a:latin typeface="Times New Roman" panose="02020603050405020304" pitchFamily="18" charset="0"/>
                <a:cs typeface="Times New Roman" panose="02020603050405020304" pitchFamily="18" charset="0"/>
              </a:rPr>
              <a:t>8 </a:t>
            </a:r>
            <a:r>
              <a:rPr lang="en-US" sz="2800" b="1" dirty="0" smtClean="0">
                <a:solidFill>
                  <a:srgbClr val="00B0F0"/>
                </a:solidFill>
                <a:latin typeface="Times New Roman" panose="02020603050405020304" pitchFamily="18" charset="0"/>
                <a:cs typeface="Times New Roman" panose="02020603050405020304" pitchFamily="18" charset="0"/>
              </a:rPr>
              <a:t>:Employment </a:t>
            </a:r>
            <a:r>
              <a:rPr lang="en-US" sz="2800" b="1" dirty="0">
                <a:solidFill>
                  <a:srgbClr val="00B0F0"/>
                </a:solidFill>
                <a:latin typeface="Times New Roman" panose="02020603050405020304" pitchFamily="18" charset="0"/>
                <a:cs typeface="Times New Roman" panose="02020603050405020304" pitchFamily="18" charset="0"/>
              </a:rPr>
              <a:t>law:</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4172" y="658046"/>
            <a:ext cx="1562100"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Chapter</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id="{183B5688-FE98-684A-8FDB-4023CCDDD82C}"/>
              </a:ext>
            </a:extLst>
          </p:cNvPr>
          <p:cNvSpPr txBox="1"/>
          <p:nvPr/>
        </p:nvSpPr>
        <p:spPr>
          <a:xfrm>
            <a:off x="185142" y="927973"/>
            <a:ext cx="94261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51513" y="708094"/>
            <a:ext cx="5062330"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1-The contract of </a:t>
            </a:r>
            <a:r>
              <a:rPr lang="en-US" sz="2800" b="1" dirty="0" smtClean="0">
                <a:solidFill>
                  <a:srgbClr val="00B0F0"/>
                </a:solidFill>
                <a:latin typeface="Times New Roman" panose="02020603050405020304" pitchFamily="18" charset="0"/>
                <a:cs typeface="Times New Roman" panose="02020603050405020304" pitchFamily="18" charset="0"/>
              </a:rPr>
              <a:t>employment: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169409" y="2335206"/>
            <a:ext cx="11853182" cy="4042453"/>
          </a:xfrm>
          <a:prstGeom prst="rect">
            <a:avLst/>
          </a:prstGeom>
          <a:noFill/>
        </p:spPr>
        <p:txBody>
          <a:bodyPr wrap="square" rtlCol="0">
            <a:spAutoFit/>
          </a:bodyPr>
          <a:lstStyle/>
          <a:p>
            <a:pPr algn="just">
              <a:lnSpc>
                <a:spcPct val="120000"/>
              </a:lnSpc>
            </a:pPr>
            <a:r>
              <a:rPr lang="en-US" sz="2400" b="1" u="sng" dirty="0">
                <a:solidFill>
                  <a:srgbClr val="4472C4"/>
                </a:solidFill>
                <a:latin typeface="Times New Roman" panose="02020603050405020304" pitchFamily="18" charset="0"/>
              </a:rPr>
              <a:t>1- Written statement of employment particulars:</a:t>
            </a:r>
          </a:p>
          <a:p>
            <a:pPr algn="just">
              <a:lnSpc>
                <a:spcPct val="120000"/>
              </a:lnSpc>
            </a:pPr>
            <a:r>
              <a:rPr lang="en-US" sz="2400" dirty="0">
                <a:solidFill>
                  <a:srgbClr val="4472C4"/>
                </a:solidFill>
                <a:latin typeface="Times New Roman" panose="02020603050405020304" pitchFamily="18" charset="0"/>
              </a:rPr>
              <a:t>-Section 1 of the Employment Rights Act 1996 (ERA 1996) requires an employer to provide</a:t>
            </a:r>
          </a:p>
          <a:p>
            <a:pPr algn="just">
              <a:lnSpc>
                <a:spcPct val="120000"/>
              </a:lnSpc>
            </a:pPr>
            <a:r>
              <a:rPr lang="en-US" sz="2400" dirty="0">
                <a:solidFill>
                  <a:srgbClr val="4472C4"/>
                </a:solidFill>
                <a:latin typeface="Times New Roman" panose="02020603050405020304" pitchFamily="18" charset="0"/>
              </a:rPr>
              <a:t>all employees with a written statement of employment particulars. The statement, which</a:t>
            </a:r>
          </a:p>
          <a:p>
            <a:pPr algn="just">
              <a:lnSpc>
                <a:spcPct val="120000"/>
              </a:lnSpc>
            </a:pPr>
            <a:r>
              <a:rPr lang="en-US" sz="2400" dirty="0">
                <a:solidFill>
                  <a:srgbClr val="4472C4"/>
                </a:solidFill>
                <a:latin typeface="Times New Roman" panose="02020603050405020304" pitchFamily="18" charset="0"/>
              </a:rPr>
              <a:t>has to be provided within two months of the employment beginning, must contain the</a:t>
            </a:r>
          </a:p>
          <a:p>
            <a:pPr algn="just">
              <a:lnSpc>
                <a:spcPct val="120000"/>
              </a:lnSpc>
            </a:pPr>
            <a:r>
              <a:rPr lang="en-US" sz="2400" dirty="0">
                <a:solidFill>
                  <a:srgbClr val="4472C4"/>
                </a:solidFill>
                <a:latin typeface="Times New Roman" panose="02020603050405020304" pitchFamily="18" charset="0"/>
              </a:rPr>
              <a:t>following particulars:</a:t>
            </a:r>
          </a:p>
          <a:p>
            <a:pPr algn="just">
              <a:lnSpc>
                <a:spcPct val="120000"/>
              </a:lnSpc>
            </a:pPr>
            <a:r>
              <a:rPr lang="en-US" sz="2400" dirty="0">
                <a:solidFill>
                  <a:srgbClr val="4472C4"/>
                </a:solidFill>
                <a:latin typeface="Times New Roman" panose="02020603050405020304" pitchFamily="18" charset="0"/>
              </a:rPr>
              <a:t>(i) The names of the employer and the employee.</a:t>
            </a:r>
          </a:p>
          <a:p>
            <a:pPr algn="just">
              <a:lnSpc>
                <a:spcPct val="120000"/>
              </a:lnSpc>
            </a:pPr>
            <a:r>
              <a:rPr lang="en-US" sz="2400" dirty="0">
                <a:solidFill>
                  <a:srgbClr val="4472C4"/>
                </a:solidFill>
                <a:latin typeface="Times New Roman" panose="02020603050405020304" pitchFamily="18" charset="0"/>
              </a:rPr>
              <a:t>(ii) The date on which the employment began.</a:t>
            </a:r>
          </a:p>
          <a:p>
            <a:pPr algn="just">
              <a:lnSpc>
                <a:spcPct val="120000"/>
              </a:lnSpc>
            </a:pPr>
            <a:r>
              <a:rPr lang="en-US" sz="2400" dirty="0">
                <a:solidFill>
                  <a:srgbClr val="4472C4"/>
                </a:solidFill>
                <a:latin typeface="Times New Roman" panose="02020603050405020304" pitchFamily="18" charset="0"/>
              </a:rPr>
              <a:t>(iii) The date on which the employee’s period of continuous employment began, taking</a:t>
            </a:r>
          </a:p>
          <a:p>
            <a:pPr algn="just">
              <a:lnSpc>
                <a:spcPct val="120000"/>
              </a:lnSpc>
            </a:pPr>
            <a:r>
              <a:rPr lang="en-US" sz="2400" dirty="0">
                <a:solidFill>
                  <a:srgbClr val="4472C4"/>
                </a:solidFill>
                <a:latin typeface="Times New Roman" panose="02020603050405020304" pitchFamily="18" charset="0"/>
              </a:rPr>
              <a:t>into account whether any previous employment is to count as continuous employment</a:t>
            </a:r>
            <a:r>
              <a:rPr lang="en-US" sz="2400" dirty="0" smtClean="0">
                <a:solidFill>
                  <a:srgbClr val="4472C4"/>
                </a:solidFill>
                <a:latin typeface="Times New Roman" panose="02020603050405020304" pitchFamily="18" charset="0"/>
              </a:rPr>
              <a:t>.</a:t>
            </a:r>
            <a:endParaRPr lang="en-US" sz="2400" dirty="0">
              <a:solidFill>
                <a:srgbClr val="4472C4"/>
              </a:solidFill>
              <a:latin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0" y="-365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49795" y="0"/>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185750" y="18248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51513" y="708094"/>
            <a:ext cx="5062330"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1-The contract of </a:t>
            </a:r>
            <a:r>
              <a:rPr lang="en-US" sz="2800" b="1" dirty="0" smtClean="0">
                <a:solidFill>
                  <a:srgbClr val="00B0F0"/>
                </a:solidFill>
                <a:latin typeface="Times New Roman" panose="02020603050405020304" pitchFamily="18" charset="0"/>
                <a:cs typeface="Times New Roman" panose="02020603050405020304" pitchFamily="18" charset="0"/>
              </a:rPr>
              <a:t>employment: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169409" y="2335206"/>
            <a:ext cx="11853182" cy="4524315"/>
          </a:xfrm>
          <a:prstGeom prst="rect">
            <a:avLst/>
          </a:prstGeom>
          <a:noFill/>
        </p:spPr>
        <p:txBody>
          <a:bodyPr wrap="square" rtlCol="0">
            <a:spAutoFit/>
          </a:bodyPr>
          <a:lstStyle/>
          <a:p>
            <a:pPr algn="just">
              <a:lnSpc>
                <a:spcPct val="120000"/>
              </a:lnSpc>
            </a:pPr>
            <a:r>
              <a:rPr lang="en-US" sz="2400" b="1" u="sng" dirty="0">
                <a:solidFill>
                  <a:srgbClr val="4472C4"/>
                </a:solidFill>
                <a:latin typeface="Times New Roman" panose="02020603050405020304" pitchFamily="18" charset="0"/>
              </a:rPr>
              <a:t>1- Written statement of employment particulars:</a:t>
            </a:r>
          </a:p>
          <a:p>
            <a:pPr algn="just">
              <a:lnSpc>
                <a:spcPct val="120000"/>
              </a:lnSpc>
            </a:pPr>
            <a:r>
              <a:rPr lang="en-US" sz="2400" dirty="0">
                <a:solidFill>
                  <a:srgbClr val="4472C4"/>
                </a:solidFill>
                <a:latin typeface="Times New Roman" panose="02020603050405020304" pitchFamily="18" charset="0"/>
              </a:rPr>
              <a:t>(iv) The scale or rate of pay and the method of calculation.</a:t>
            </a:r>
          </a:p>
          <a:p>
            <a:pPr algn="just">
              <a:lnSpc>
                <a:spcPct val="120000"/>
              </a:lnSpc>
            </a:pPr>
            <a:r>
              <a:rPr lang="en-US" sz="2400" dirty="0">
                <a:solidFill>
                  <a:srgbClr val="4472C4"/>
                </a:solidFill>
                <a:latin typeface="Times New Roman" panose="02020603050405020304" pitchFamily="18" charset="0"/>
              </a:rPr>
              <a:t>(v) The intervals at which payment is made (weekly, monthly, etc.).</a:t>
            </a:r>
          </a:p>
          <a:p>
            <a:pPr algn="just">
              <a:lnSpc>
                <a:spcPct val="120000"/>
              </a:lnSpc>
            </a:pPr>
            <a:r>
              <a:rPr lang="en-US" sz="2400" dirty="0">
                <a:solidFill>
                  <a:srgbClr val="4472C4"/>
                </a:solidFill>
                <a:latin typeface="Times New Roman" panose="02020603050405020304" pitchFamily="18" charset="0"/>
              </a:rPr>
              <a:t>(vi) Any terms and conditions relating to hours of work.</a:t>
            </a:r>
          </a:p>
          <a:p>
            <a:pPr algn="just">
              <a:lnSpc>
                <a:spcPct val="120000"/>
              </a:lnSpc>
            </a:pPr>
            <a:r>
              <a:rPr lang="en-US" sz="2400" dirty="0">
                <a:solidFill>
                  <a:srgbClr val="4472C4"/>
                </a:solidFill>
                <a:latin typeface="Times New Roman" panose="02020603050405020304" pitchFamily="18" charset="0"/>
              </a:rPr>
              <a:t>(vii) Any terms and conditions relating to holiday entitlement, sick pay or pensions.</a:t>
            </a:r>
          </a:p>
          <a:p>
            <a:pPr algn="just">
              <a:lnSpc>
                <a:spcPct val="120000"/>
              </a:lnSpc>
            </a:pPr>
            <a:r>
              <a:rPr lang="en-US" sz="2400" dirty="0">
                <a:solidFill>
                  <a:srgbClr val="4472C4"/>
                </a:solidFill>
                <a:latin typeface="Times New Roman" panose="02020603050405020304" pitchFamily="18" charset="0"/>
              </a:rPr>
              <a:t>(viii) The length of notice which either party needs to give to end the employment.</a:t>
            </a:r>
          </a:p>
          <a:p>
            <a:pPr algn="just">
              <a:lnSpc>
                <a:spcPct val="120000"/>
              </a:lnSpc>
            </a:pPr>
            <a:r>
              <a:rPr lang="en-US" sz="2400" dirty="0">
                <a:solidFill>
                  <a:srgbClr val="4472C4"/>
                </a:solidFill>
                <a:latin typeface="Times New Roman" panose="02020603050405020304" pitchFamily="18" charset="0"/>
              </a:rPr>
              <a:t>(ix) The job title of the employee, or a brief description of his duties</a:t>
            </a:r>
            <a:r>
              <a:rPr lang="en-US" sz="2400" dirty="0" smtClean="0">
                <a:solidFill>
                  <a:srgbClr val="4472C4"/>
                </a:solidFill>
                <a:latin typeface="Times New Roman" panose="02020603050405020304" pitchFamily="18" charset="0"/>
              </a:rPr>
              <a:t>.</a:t>
            </a:r>
          </a:p>
          <a:p>
            <a:pPr algn="just">
              <a:lnSpc>
                <a:spcPct val="120000"/>
              </a:lnSpc>
            </a:pPr>
            <a:r>
              <a:rPr lang="en-US" sz="2400" dirty="0">
                <a:solidFill>
                  <a:srgbClr val="4472C4"/>
                </a:solidFill>
                <a:latin typeface="Times New Roman" panose="02020603050405020304" pitchFamily="18" charset="0"/>
              </a:rPr>
              <a:t>x) Where the employment is not intended to be permanent, the period for which it is</a:t>
            </a:r>
          </a:p>
          <a:p>
            <a:pPr algn="just">
              <a:lnSpc>
                <a:spcPct val="120000"/>
              </a:lnSpc>
            </a:pPr>
            <a:r>
              <a:rPr lang="en-US" sz="2400" dirty="0">
                <a:solidFill>
                  <a:srgbClr val="4472C4"/>
                </a:solidFill>
                <a:latin typeface="Times New Roman" panose="02020603050405020304" pitchFamily="18" charset="0"/>
              </a:rPr>
              <a:t>expected to continue or, of it is for a fixed term, the date on which the term is to end.</a:t>
            </a:r>
          </a:p>
          <a:p>
            <a:pPr algn="just">
              <a:lnSpc>
                <a:spcPct val="120000"/>
              </a:lnSpc>
            </a:pPr>
            <a:r>
              <a:rPr lang="en-US" sz="2400" dirty="0">
                <a:solidFill>
                  <a:srgbClr val="4472C4"/>
                </a:solidFill>
                <a:latin typeface="Times New Roman" panose="02020603050405020304" pitchFamily="18" charset="0"/>
              </a:rPr>
              <a:t>(xi) The place of work</a:t>
            </a:r>
            <a:r>
              <a:rPr lang="en-US" sz="2400" dirty="0" smtClean="0">
                <a:solidFill>
                  <a:srgbClr val="4472C4"/>
                </a:solidFill>
                <a:latin typeface="Times New Roman" panose="02020603050405020304" pitchFamily="18" charset="0"/>
              </a:rPr>
              <a:t>.</a:t>
            </a:r>
            <a:endParaRPr lang="en-US" sz="2400" dirty="0">
              <a:solidFill>
                <a:srgbClr val="4472C4"/>
              </a:solidFill>
              <a:latin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0" y="-365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49795" y="0"/>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185750" y="18248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323563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51513" y="708094"/>
            <a:ext cx="5062330"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1-The contract of </a:t>
            </a:r>
            <a:r>
              <a:rPr lang="en-US" sz="2800" b="1" dirty="0" smtClean="0">
                <a:solidFill>
                  <a:srgbClr val="00B0F0"/>
                </a:solidFill>
                <a:latin typeface="Times New Roman" panose="02020603050405020304" pitchFamily="18" charset="0"/>
                <a:cs typeface="Times New Roman" panose="02020603050405020304" pitchFamily="18" charset="0"/>
              </a:rPr>
              <a:t>employment: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169409" y="2335206"/>
            <a:ext cx="11853182" cy="3194721"/>
          </a:xfrm>
          <a:prstGeom prst="rect">
            <a:avLst/>
          </a:prstGeom>
          <a:noFill/>
        </p:spPr>
        <p:txBody>
          <a:bodyPr wrap="square" rtlCol="0">
            <a:spAutoFit/>
          </a:bodyPr>
          <a:lstStyle/>
          <a:p>
            <a:pPr algn="just">
              <a:lnSpc>
                <a:spcPct val="120000"/>
              </a:lnSpc>
            </a:pPr>
            <a:r>
              <a:rPr lang="en-US" sz="2400" b="1" u="sng" dirty="0">
                <a:solidFill>
                  <a:srgbClr val="4472C4"/>
                </a:solidFill>
                <a:latin typeface="Times New Roman" panose="02020603050405020304" pitchFamily="18" charset="0"/>
              </a:rPr>
              <a:t>1- Written statement of employment particulars:</a:t>
            </a:r>
          </a:p>
          <a:p>
            <a:pPr algn="just">
              <a:lnSpc>
                <a:spcPct val="120000"/>
              </a:lnSpc>
            </a:pPr>
            <a:r>
              <a:rPr lang="en-US" sz="2400" dirty="0">
                <a:solidFill>
                  <a:srgbClr val="4472C4"/>
                </a:solidFill>
                <a:latin typeface="Times New Roman" panose="02020603050405020304" pitchFamily="18" charset="0"/>
              </a:rPr>
              <a:t>xii) Any trade union agreements which directly affect the terms and conditions of the</a:t>
            </a:r>
          </a:p>
          <a:p>
            <a:pPr algn="just">
              <a:lnSpc>
                <a:spcPct val="120000"/>
              </a:lnSpc>
            </a:pPr>
            <a:r>
              <a:rPr lang="en-US" sz="2400" dirty="0">
                <a:solidFill>
                  <a:srgbClr val="4472C4"/>
                </a:solidFill>
                <a:latin typeface="Times New Roman" panose="02020603050405020304" pitchFamily="18" charset="0"/>
              </a:rPr>
              <a:t>employment.</a:t>
            </a:r>
          </a:p>
          <a:p>
            <a:pPr algn="just">
              <a:lnSpc>
                <a:spcPct val="120000"/>
              </a:lnSpc>
            </a:pPr>
            <a:r>
              <a:rPr lang="en-US" sz="2400" dirty="0">
                <a:solidFill>
                  <a:srgbClr val="4472C4"/>
                </a:solidFill>
                <a:latin typeface="Times New Roman" panose="02020603050405020304" pitchFamily="18" charset="0"/>
              </a:rPr>
              <a:t>(xiii) Where the employee is required to work outside the UK for a period of more than one</a:t>
            </a:r>
          </a:p>
          <a:p>
            <a:pPr algn="just">
              <a:lnSpc>
                <a:spcPct val="120000"/>
              </a:lnSpc>
            </a:pPr>
            <a:r>
              <a:rPr lang="en-US" sz="2400" dirty="0">
                <a:solidFill>
                  <a:srgbClr val="4472C4"/>
                </a:solidFill>
                <a:latin typeface="Times New Roman" panose="02020603050405020304" pitchFamily="18" charset="0"/>
              </a:rPr>
              <a:t>month, the period for which he is to work outside the UK, the currency in which he is</a:t>
            </a:r>
          </a:p>
          <a:p>
            <a:pPr algn="just">
              <a:lnSpc>
                <a:spcPct val="120000"/>
              </a:lnSpc>
            </a:pPr>
            <a:r>
              <a:rPr lang="en-US" sz="2400" dirty="0">
                <a:solidFill>
                  <a:srgbClr val="4472C4"/>
                </a:solidFill>
                <a:latin typeface="Times New Roman" panose="02020603050405020304" pitchFamily="18" charset="0"/>
              </a:rPr>
              <a:t>to be paid while working outside the UK and any additional salary or benefits to be</a:t>
            </a:r>
          </a:p>
          <a:p>
            <a:pPr algn="just">
              <a:lnSpc>
                <a:spcPct val="120000"/>
              </a:lnSpc>
            </a:pPr>
            <a:r>
              <a:rPr lang="en-US" sz="2400" dirty="0">
                <a:solidFill>
                  <a:srgbClr val="4472C4"/>
                </a:solidFill>
                <a:latin typeface="Times New Roman" panose="02020603050405020304" pitchFamily="18" charset="0"/>
              </a:rPr>
              <a:t>paid on account of his being required to work outside the UK</a:t>
            </a:r>
            <a:r>
              <a:rPr lang="en-US" sz="2400" dirty="0" smtClean="0">
                <a:solidFill>
                  <a:srgbClr val="4472C4"/>
                </a:solidFill>
                <a:latin typeface="Times New Roman" panose="02020603050405020304" pitchFamily="18" charset="0"/>
              </a:rPr>
              <a:t>.</a:t>
            </a:r>
          </a:p>
        </p:txBody>
      </p:sp>
      <p:sp>
        <p:nvSpPr>
          <p:cNvPr id="32" name="Rectangle 31">
            <a:extLst>
              <a:ext uri="{FF2B5EF4-FFF2-40B4-BE49-F238E27FC236}">
                <a16:creationId xmlns:a16="http://schemas.microsoft.com/office/drawing/2014/main" id="{6FE380F3-A68B-26EA-9084-2C15BB9E43F9}"/>
              </a:ext>
            </a:extLst>
          </p:cNvPr>
          <p:cNvSpPr/>
          <p:nvPr/>
        </p:nvSpPr>
        <p:spPr>
          <a:xfrm>
            <a:off x="0" y="-365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49795" y="0"/>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185750" y="18248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923143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865698"/>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1-The contract of employment:</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312" y="1865698"/>
            <a:ext cx="11661840" cy="2677656"/>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 The </a:t>
            </a:r>
            <a:r>
              <a:rPr lang="en-US" sz="2400" b="1" u="sng" dirty="0">
                <a:solidFill>
                  <a:srgbClr val="2D3956"/>
                </a:solidFill>
                <a:latin typeface="Times New Roman" panose="02020603050405020304" pitchFamily="18" charset="0"/>
              </a:rPr>
              <a:t>written particulars are very strong evidence of the terms of the contract of </a:t>
            </a:r>
            <a:r>
              <a:rPr lang="en-US" sz="2400" b="1" u="sng" dirty="0" smtClean="0">
                <a:solidFill>
                  <a:srgbClr val="2D3956"/>
                </a:solidFill>
                <a:latin typeface="Times New Roman" panose="02020603050405020304" pitchFamily="18" charset="0"/>
              </a:rPr>
              <a:t>employment. </a:t>
            </a:r>
            <a:r>
              <a:rPr lang="en-US" sz="2400" dirty="0" smtClean="0">
                <a:solidFill>
                  <a:srgbClr val="2D3956"/>
                </a:solidFill>
                <a:latin typeface="Times New Roman" panose="02020603050405020304" pitchFamily="18" charset="0"/>
              </a:rPr>
              <a:t>However</a:t>
            </a:r>
            <a:r>
              <a:rPr lang="en-US" sz="2400" dirty="0">
                <a:solidFill>
                  <a:srgbClr val="2D3956"/>
                </a:solidFill>
                <a:latin typeface="Times New Roman" panose="02020603050405020304" pitchFamily="18" charset="0"/>
              </a:rPr>
              <a:t>, they are not the contract itself as this will already have been formed by the </a:t>
            </a:r>
            <a:r>
              <a:rPr lang="en-US" sz="2400" dirty="0" smtClean="0">
                <a:solidFill>
                  <a:srgbClr val="2D3956"/>
                </a:solidFill>
                <a:latin typeface="Times New Roman" panose="02020603050405020304" pitchFamily="18" charset="0"/>
              </a:rPr>
              <a:t>time the </a:t>
            </a:r>
            <a:r>
              <a:rPr lang="en-US" sz="2400" dirty="0">
                <a:solidFill>
                  <a:srgbClr val="2D3956"/>
                </a:solidFill>
                <a:latin typeface="Times New Roman" panose="02020603050405020304" pitchFamily="18" charset="0"/>
              </a:rPr>
              <a:t>statement is provided. An employee who has not been given the particulars within </a:t>
            </a:r>
            <a:r>
              <a:rPr lang="en-US" sz="2400" dirty="0" smtClean="0">
                <a:solidFill>
                  <a:srgbClr val="2D3956"/>
                </a:solidFill>
                <a:latin typeface="Times New Roman" panose="02020603050405020304" pitchFamily="18" charset="0"/>
              </a:rPr>
              <a:t>the specified </a:t>
            </a:r>
            <a:r>
              <a:rPr lang="en-US" sz="2400" dirty="0">
                <a:solidFill>
                  <a:srgbClr val="2D3956"/>
                </a:solidFill>
                <a:latin typeface="Times New Roman" panose="02020603050405020304" pitchFamily="18" charset="0"/>
              </a:rPr>
              <a:t>time period may complain to an employment tribunal. The tribunal will make </a:t>
            </a:r>
            <a:r>
              <a:rPr lang="en-US" sz="2400" dirty="0" smtClean="0">
                <a:solidFill>
                  <a:srgbClr val="2D3956"/>
                </a:solidFill>
                <a:latin typeface="Times New Roman" panose="02020603050405020304" pitchFamily="18" charset="0"/>
              </a:rPr>
              <a:t>a minimum </a:t>
            </a:r>
            <a:r>
              <a:rPr lang="en-US" sz="2400" dirty="0">
                <a:solidFill>
                  <a:srgbClr val="2D3956"/>
                </a:solidFill>
                <a:latin typeface="Times New Roman" panose="02020603050405020304" pitchFamily="18" charset="0"/>
              </a:rPr>
              <a:t>award of two weeks’ pay and a maximum award of four weeks’ pay and </a:t>
            </a:r>
            <a:r>
              <a:rPr lang="en-US" sz="2400" dirty="0" smtClean="0">
                <a:solidFill>
                  <a:srgbClr val="2D3956"/>
                </a:solidFill>
                <a:latin typeface="Times New Roman" panose="02020603050405020304" pitchFamily="18" charset="0"/>
              </a:rPr>
              <a:t>order that </a:t>
            </a:r>
            <a:r>
              <a:rPr lang="en-US" sz="2400" dirty="0">
                <a:solidFill>
                  <a:srgbClr val="2D3956"/>
                </a:solidFill>
                <a:latin typeface="Times New Roman" panose="02020603050405020304" pitchFamily="18" charset="0"/>
              </a:rPr>
              <a:t>particulars are given. For these purposes, the week’s pay is capped at the limit of £</a:t>
            </a:r>
            <a:r>
              <a:rPr lang="en-US" sz="2400" dirty="0" smtClean="0">
                <a:solidFill>
                  <a:srgbClr val="2D3956"/>
                </a:solidFill>
                <a:latin typeface="Times New Roman" panose="02020603050405020304" pitchFamily="18" charset="0"/>
              </a:rPr>
              <a:t>380 which </a:t>
            </a:r>
            <a:r>
              <a:rPr lang="en-US" sz="2400" dirty="0">
                <a:solidFill>
                  <a:srgbClr val="2D3956"/>
                </a:solidFill>
                <a:latin typeface="Times New Roman" panose="02020603050405020304" pitchFamily="18" charset="0"/>
              </a:rPr>
              <a:t>applies when calculating a redundancy payment</a:t>
            </a:r>
            <a:r>
              <a:rPr lang="en-US" sz="2400" dirty="0" smtClean="0">
                <a:solidFill>
                  <a:srgbClr val="2D3956"/>
                </a:solidFill>
                <a:latin typeface="Times New Roman" panose="02020603050405020304" pitchFamily="18" charset="0"/>
              </a:rPr>
              <a: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865698"/>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1-The contract of employment:</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312" y="1865698"/>
            <a:ext cx="11661840" cy="3785652"/>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2-Itemised </a:t>
            </a:r>
            <a:r>
              <a:rPr lang="en-US" sz="2400" b="1" u="sng" dirty="0">
                <a:solidFill>
                  <a:srgbClr val="2D3956"/>
                </a:solidFill>
                <a:latin typeface="Times New Roman" panose="02020603050405020304" pitchFamily="18" charset="0"/>
              </a:rPr>
              <a:t>pay </a:t>
            </a:r>
            <a:r>
              <a:rPr lang="en-US" sz="2400" b="1" u="sng" dirty="0" smtClean="0">
                <a:solidFill>
                  <a:srgbClr val="2D3956"/>
                </a:solidFill>
                <a:latin typeface="Times New Roman" panose="02020603050405020304" pitchFamily="18" charset="0"/>
              </a:rPr>
              <a:t>statements:</a:t>
            </a:r>
          </a:p>
          <a:p>
            <a:pPr algn="just"/>
            <a:r>
              <a:rPr lang="en-US" sz="2400" b="1" u="sng" dirty="0">
                <a:solidFill>
                  <a:srgbClr val="2D3956"/>
                </a:solidFill>
                <a:latin typeface="Times New Roman" panose="02020603050405020304" pitchFamily="18" charset="0"/>
              </a:rPr>
              <a:t>Section 8(1) ERA 1996 requires employers to provide a written itemised pay </a:t>
            </a:r>
            <a:r>
              <a:rPr lang="en-US" sz="2400" b="1" u="sng" dirty="0" smtClean="0">
                <a:solidFill>
                  <a:srgbClr val="2D3956"/>
                </a:solidFill>
                <a:latin typeface="Times New Roman" panose="02020603050405020304" pitchFamily="18" charset="0"/>
              </a:rPr>
              <a:t>statement when </a:t>
            </a:r>
            <a:r>
              <a:rPr lang="en-US" sz="2400" b="1" u="sng" dirty="0">
                <a:solidFill>
                  <a:srgbClr val="2D3956"/>
                </a:solidFill>
                <a:latin typeface="Times New Roman" panose="02020603050405020304" pitchFamily="18" charset="0"/>
              </a:rPr>
              <a:t>wages or salary are paid. Section 8(2) provides that this statement must </a:t>
            </a:r>
            <a:r>
              <a:rPr lang="en-US" sz="2400" b="1" u="sng" dirty="0" smtClean="0">
                <a:solidFill>
                  <a:srgbClr val="2D3956"/>
                </a:solidFill>
                <a:latin typeface="Times New Roman" panose="02020603050405020304" pitchFamily="18" charset="0"/>
              </a:rPr>
              <a:t>contain particulars </a:t>
            </a:r>
            <a:r>
              <a:rPr lang="en-US" sz="2400" b="1" u="sng" dirty="0">
                <a:solidFill>
                  <a:srgbClr val="2D3956"/>
                </a:solidFill>
                <a:latin typeface="Times New Roman" panose="02020603050405020304" pitchFamily="18" charset="0"/>
              </a:rPr>
              <a:t>of:</a:t>
            </a:r>
          </a:p>
          <a:p>
            <a:pPr algn="just"/>
            <a:r>
              <a:rPr lang="en-US" sz="2400" dirty="0">
                <a:solidFill>
                  <a:srgbClr val="2D3956"/>
                </a:solidFill>
                <a:latin typeface="Times New Roman" panose="02020603050405020304" pitchFamily="18" charset="0"/>
              </a:rPr>
              <a:t>(i) the gross amount of the wages or salary;</a:t>
            </a:r>
          </a:p>
          <a:p>
            <a:pPr algn="just"/>
            <a:r>
              <a:rPr lang="en-US" sz="2400" dirty="0">
                <a:solidFill>
                  <a:srgbClr val="2D3956"/>
                </a:solidFill>
                <a:latin typeface="Times New Roman" panose="02020603050405020304" pitchFamily="18" charset="0"/>
              </a:rPr>
              <a:t>(ii) the amount of any deductions from the gross amount and the purposes for which they</a:t>
            </a:r>
          </a:p>
          <a:p>
            <a:pPr algn="just"/>
            <a:r>
              <a:rPr lang="en-US" sz="2400" dirty="0">
                <a:solidFill>
                  <a:srgbClr val="2D3956"/>
                </a:solidFill>
                <a:latin typeface="Times New Roman" panose="02020603050405020304" pitchFamily="18" charset="0"/>
              </a:rPr>
              <a:t>are made;</a:t>
            </a:r>
          </a:p>
          <a:p>
            <a:pPr algn="just"/>
            <a:r>
              <a:rPr lang="en-US" sz="2400" dirty="0">
                <a:solidFill>
                  <a:srgbClr val="2D3956"/>
                </a:solidFill>
                <a:latin typeface="Times New Roman" panose="02020603050405020304" pitchFamily="18" charset="0"/>
              </a:rPr>
              <a:t>(iii) the net amount of wages or salary payable; and</a:t>
            </a:r>
          </a:p>
          <a:p>
            <a:pPr algn="just"/>
            <a:r>
              <a:rPr lang="en-US" sz="2400" dirty="0">
                <a:solidFill>
                  <a:srgbClr val="2D3956"/>
                </a:solidFill>
                <a:latin typeface="Times New Roman" panose="02020603050405020304" pitchFamily="18" charset="0"/>
              </a:rPr>
              <a:t>(iv) where different parts of the net amount are paid in different ways, the amount and</a:t>
            </a:r>
          </a:p>
          <a:p>
            <a:pPr algn="just"/>
            <a:r>
              <a:rPr lang="en-US" sz="2400" dirty="0">
                <a:solidFill>
                  <a:srgbClr val="2D3956"/>
                </a:solidFill>
                <a:latin typeface="Times New Roman" panose="02020603050405020304" pitchFamily="18" charset="0"/>
              </a:rPr>
              <a:t>method of payment of each part-payment.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286237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865698"/>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1-The contract of employment:</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312" y="1865698"/>
            <a:ext cx="11661840" cy="4154984"/>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3-Implied </a:t>
            </a:r>
            <a:r>
              <a:rPr lang="en-US" sz="2400" b="1" u="sng" dirty="0">
                <a:solidFill>
                  <a:srgbClr val="2D3956"/>
                </a:solidFill>
                <a:latin typeface="Times New Roman" panose="02020603050405020304" pitchFamily="18" charset="0"/>
              </a:rPr>
              <a:t>obligations of the parties:</a:t>
            </a:r>
            <a:endParaRPr lang="en-US" sz="2400" b="1" u="sng" dirty="0" smtClean="0">
              <a:solidFill>
                <a:srgbClr val="2D3956"/>
              </a:solidFill>
              <a:latin typeface="Times New Roman" panose="02020603050405020304" pitchFamily="18" charset="0"/>
            </a:endParaRPr>
          </a:p>
          <a:p>
            <a:pPr algn="just"/>
            <a:r>
              <a:rPr lang="en-US" sz="2400" b="1" u="sng" dirty="0">
                <a:solidFill>
                  <a:srgbClr val="2D3956"/>
                </a:solidFill>
                <a:latin typeface="Times New Roman" panose="02020603050405020304" pitchFamily="18" charset="0"/>
              </a:rPr>
              <a:t>Certain terms are implied into contracts of employment. Some of these impose </a:t>
            </a:r>
            <a:r>
              <a:rPr lang="en-US" sz="2400" b="1" u="sng" dirty="0" smtClean="0">
                <a:solidFill>
                  <a:srgbClr val="2D3956"/>
                </a:solidFill>
                <a:latin typeface="Times New Roman" panose="02020603050405020304" pitchFamily="18" charset="0"/>
              </a:rPr>
              <a:t>obligations on </a:t>
            </a:r>
            <a:r>
              <a:rPr lang="en-US" sz="2400" b="1" u="sng" dirty="0">
                <a:solidFill>
                  <a:srgbClr val="2D3956"/>
                </a:solidFill>
                <a:latin typeface="Times New Roman" panose="02020603050405020304" pitchFamily="18" charset="0"/>
              </a:rPr>
              <a:t>the employee and some impose obligations on the </a:t>
            </a:r>
            <a:r>
              <a:rPr lang="en-US" sz="2400" b="1" u="sng" dirty="0" smtClean="0">
                <a:solidFill>
                  <a:srgbClr val="2D3956"/>
                </a:solidFill>
                <a:latin typeface="Times New Roman" panose="02020603050405020304" pitchFamily="18" charset="0"/>
              </a:rPr>
              <a:t>employer:</a:t>
            </a:r>
            <a:endParaRPr lang="en-US" sz="2400" b="1" u="sng" dirty="0">
              <a:solidFill>
                <a:srgbClr val="2D3956"/>
              </a:solidFill>
              <a:latin typeface="Times New Roman" panose="02020603050405020304" pitchFamily="18" charset="0"/>
            </a:endParaRPr>
          </a:p>
          <a:p>
            <a:pPr algn="just"/>
            <a:r>
              <a:rPr lang="en-US" sz="2400" u="sng" dirty="0">
                <a:solidFill>
                  <a:srgbClr val="2D3956"/>
                </a:solidFill>
                <a:latin typeface="Times New Roman" panose="02020603050405020304" pitchFamily="18" charset="0"/>
              </a:rPr>
              <a:t>1-Obligations imposed on the </a:t>
            </a:r>
            <a:r>
              <a:rPr lang="en-US" sz="2400" u="sng" dirty="0" smtClean="0">
                <a:solidFill>
                  <a:srgbClr val="2D3956"/>
                </a:solidFill>
                <a:latin typeface="Times New Roman" panose="02020603050405020304" pitchFamily="18" charset="0"/>
              </a:rPr>
              <a:t>employee: </a:t>
            </a:r>
            <a:endParaRPr lang="en-US" sz="2400" u="sng" dirty="0">
              <a:solidFill>
                <a:srgbClr val="2D3956"/>
              </a:solidFill>
              <a:latin typeface="Times New Roman" panose="02020603050405020304" pitchFamily="18" charset="0"/>
            </a:endParaRPr>
          </a:p>
          <a:p>
            <a:pPr algn="just"/>
            <a:r>
              <a:rPr lang="en-US" sz="2400" dirty="0">
                <a:solidFill>
                  <a:srgbClr val="2D3956"/>
                </a:solidFill>
                <a:latin typeface="Times New Roman" panose="02020603050405020304" pitchFamily="18" charset="0"/>
              </a:rPr>
              <a:t>The obligations imposed on the employee are as follows:</a:t>
            </a:r>
          </a:p>
          <a:p>
            <a:pPr algn="just"/>
            <a:r>
              <a:rPr lang="en-US" sz="2400" dirty="0">
                <a:solidFill>
                  <a:srgbClr val="2D3956"/>
                </a:solidFill>
                <a:latin typeface="Times New Roman" panose="02020603050405020304" pitchFamily="18" charset="0"/>
              </a:rPr>
              <a:t>(i) To show mutual respect to the employer.</a:t>
            </a:r>
          </a:p>
          <a:p>
            <a:pPr algn="just"/>
            <a:r>
              <a:rPr lang="en-US" sz="2400" dirty="0">
                <a:solidFill>
                  <a:srgbClr val="2D3956"/>
                </a:solidFill>
                <a:latin typeface="Times New Roman" panose="02020603050405020304" pitchFamily="18" charset="0"/>
              </a:rPr>
              <a:t>(ii) To faithfully serve the employer.</a:t>
            </a:r>
          </a:p>
          <a:p>
            <a:pPr algn="just"/>
            <a:r>
              <a:rPr lang="en-US" sz="2400" dirty="0">
                <a:solidFill>
                  <a:srgbClr val="2D3956"/>
                </a:solidFill>
                <a:latin typeface="Times New Roman" panose="02020603050405020304" pitchFamily="18" charset="0"/>
              </a:rPr>
              <a:t>(iii) To obey lawful and reasonable orders.</a:t>
            </a:r>
          </a:p>
          <a:p>
            <a:pPr algn="just"/>
            <a:r>
              <a:rPr lang="en-US" sz="2400" dirty="0">
                <a:solidFill>
                  <a:srgbClr val="2D3956"/>
                </a:solidFill>
                <a:latin typeface="Times New Roman" panose="02020603050405020304" pitchFamily="18" charset="0"/>
              </a:rPr>
              <a:t>(iv) To use reasonable care and skill.</a:t>
            </a:r>
          </a:p>
          <a:p>
            <a:pPr algn="just"/>
            <a:r>
              <a:rPr lang="en-US" sz="2400" dirty="0">
                <a:solidFill>
                  <a:srgbClr val="2D3956"/>
                </a:solidFill>
                <a:latin typeface="Times New Roman" panose="02020603050405020304" pitchFamily="18" charset="0"/>
              </a:rPr>
              <a:t>(v) Not to accept bribes.</a:t>
            </a:r>
          </a:p>
          <a:p>
            <a:pPr algn="just"/>
            <a:r>
              <a:rPr lang="en-US" sz="2400" dirty="0">
                <a:solidFill>
                  <a:srgbClr val="2D3956"/>
                </a:solidFill>
                <a:latin typeface="Times New Roman" panose="02020603050405020304" pitchFamily="18" charset="0"/>
              </a:rPr>
              <a:t>(vi) Not to reveal confidential information.</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351784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865698"/>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1-The contract of employment:</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312" y="1865698"/>
            <a:ext cx="11661840" cy="3416320"/>
          </a:xfrm>
          <a:prstGeom prst="rect">
            <a:avLst/>
          </a:prstGeom>
          <a:noFill/>
        </p:spPr>
        <p:txBody>
          <a:bodyPr wrap="square" rtlCol="0">
            <a:spAutoFit/>
          </a:bodyPr>
          <a:lstStyle/>
          <a:p>
            <a:pPr algn="just"/>
            <a:r>
              <a:rPr lang="en-US" sz="2400" u="sng" dirty="0" smtClean="0">
                <a:solidFill>
                  <a:srgbClr val="2D3956"/>
                </a:solidFill>
                <a:latin typeface="Times New Roman" panose="02020603050405020304" pitchFamily="18" charset="0"/>
              </a:rPr>
              <a:t>1-Obligations </a:t>
            </a:r>
            <a:r>
              <a:rPr lang="en-US" sz="2400" u="sng" dirty="0">
                <a:solidFill>
                  <a:srgbClr val="2D3956"/>
                </a:solidFill>
                <a:latin typeface="Times New Roman" panose="02020603050405020304" pitchFamily="18" charset="0"/>
              </a:rPr>
              <a:t>imposed on the </a:t>
            </a:r>
            <a:r>
              <a:rPr lang="en-US" sz="2400" u="sng" dirty="0" smtClean="0">
                <a:solidFill>
                  <a:srgbClr val="2D3956"/>
                </a:solidFill>
                <a:latin typeface="Times New Roman" panose="02020603050405020304" pitchFamily="18" charset="0"/>
              </a:rPr>
              <a:t>employee: </a:t>
            </a:r>
          </a:p>
          <a:p>
            <a:pPr algn="just"/>
            <a:r>
              <a:rPr lang="en-US" sz="2400" dirty="0" smtClean="0">
                <a:solidFill>
                  <a:srgbClr val="2D3956"/>
                </a:solidFill>
                <a:latin typeface="Times New Roman" panose="02020603050405020304" pitchFamily="18" charset="0"/>
              </a:rPr>
              <a:t>-However</a:t>
            </a:r>
            <a:r>
              <a:rPr lang="en-US" sz="2400" dirty="0">
                <a:solidFill>
                  <a:srgbClr val="2D3956"/>
                </a:solidFill>
                <a:latin typeface="Times New Roman" panose="02020603050405020304" pitchFamily="18" charset="0"/>
              </a:rPr>
              <a:t>, as regards the duty not to disclose confidential information, the Public </a:t>
            </a:r>
            <a:r>
              <a:rPr lang="en-US" sz="2400" dirty="0" smtClean="0">
                <a:solidFill>
                  <a:srgbClr val="2D3956"/>
                </a:solidFill>
                <a:latin typeface="Times New Roman" panose="02020603050405020304" pitchFamily="18" charset="0"/>
              </a:rPr>
              <a:t>Interest Disclosure </a:t>
            </a:r>
            <a:r>
              <a:rPr lang="en-US" sz="2400" dirty="0">
                <a:solidFill>
                  <a:srgbClr val="2D3956"/>
                </a:solidFill>
                <a:latin typeface="Times New Roman" panose="02020603050405020304" pitchFamily="18" charset="0"/>
              </a:rPr>
              <a:t>Act 1998 protects ‘whistleblower’ employees who disclose certain information</a:t>
            </a:r>
            <a:r>
              <a:rPr lang="en-US" sz="2400" dirty="0" smtClean="0">
                <a:solidFill>
                  <a:srgbClr val="2D3956"/>
                </a:solidFill>
                <a:latin typeface="Times New Roman" panose="02020603050405020304" pitchFamily="18" charset="0"/>
              </a:rPr>
              <a:t>,  such </a:t>
            </a:r>
            <a:r>
              <a:rPr lang="en-US" sz="2400" dirty="0">
                <a:solidFill>
                  <a:srgbClr val="2D3956"/>
                </a:solidFill>
                <a:latin typeface="Times New Roman" panose="02020603050405020304" pitchFamily="18" charset="0"/>
              </a:rPr>
              <a:t>as that a crime is being committed or health and safety procedures ignored. </a:t>
            </a:r>
            <a:r>
              <a:rPr lang="en-US" sz="2400" dirty="0" smtClean="0">
                <a:solidFill>
                  <a:srgbClr val="2D3956"/>
                </a:solidFill>
                <a:latin typeface="Times New Roman" panose="02020603050405020304" pitchFamily="18" charset="0"/>
              </a:rPr>
              <a:t>Such whistleblower </a:t>
            </a:r>
            <a:r>
              <a:rPr lang="en-US" sz="2400" dirty="0">
                <a:solidFill>
                  <a:srgbClr val="2D3956"/>
                </a:solidFill>
                <a:latin typeface="Times New Roman" panose="02020603050405020304" pitchFamily="18" charset="0"/>
              </a:rPr>
              <a:t>employees must not suffer a detriment because of what they have done, </a:t>
            </a:r>
            <a:r>
              <a:rPr lang="en-US" sz="2400" dirty="0" smtClean="0">
                <a:solidFill>
                  <a:srgbClr val="2D3956"/>
                </a:solidFill>
                <a:latin typeface="Times New Roman" panose="02020603050405020304" pitchFamily="18" charset="0"/>
              </a:rPr>
              <a:t>and any </a:t>
            </a:r>
            <a:r>
              <a:rPr lang="en-US" sz="2400" dirty="0">
                <a:solidFill>
                  <a:srgbClr val="2D3956"/>
                </a:solidFill>
                <a:latin typeface="Times New Roman" panose="02020603050405020304" pitchFamily="18" charset="0"/>
              </a:rPr>
              <a:t>dismissal in consequence of what they have done will be automatically unfair. Employees</a:t>
            </a:r>
          </a:p>
          <a:p>
            <a:pPr algn="just"/>
            <a:r>
              <a:rPr lang="en-US" sz="2400" dirty="0">
                <a:solidFill>
                  <a:srgbClr val="2D3956"/>
                </a:solidFill>
                <a:latin typeface="Times New Roman" panose="02020603050405020304" pitchFamily="18" charset="0"/>
              </a:rPr>
              <a:t>do not have a duty to disclose their own shortcomings. However, some employees, </a:t>
            </a:r>
            <a:r>
              <a:rPr lang="en-US" sz="2400" dirty="0" smtClean="0">
                <a:solidFill>
                  <a:srgbClr val="2D3956"/>
                </a:solidFill>
                <a:latin typeface="Times New Roman" panose="02020603050405020304" pitchFamily="18" charset="0"/>
              </a:rPr>
              <a:t>particularly those </a:t>
            </a:r>
            <a:r>
              <a:rPr lang="en-US" sz="2400" dirty="0">
                <a:solidFill>
                  <a:srgbClr val="2D3956"/>
                </a:solidFill>
                <a:latin typeface="Times New Roman" panose="02020603050405020304" pitchFamily="18" charset="0"/>
              </a:rPr>
              <a:t>who are responsible for others, may have a duty to disclose the shortcomings </a:t>
            </a:r>
            <a:r>
              <a:rPr lang="en-US" sz="2400" dirty="0" smtClean="0">
                <a:solidFill>
                  <a:srgbClr val="2D3956"/>
                </a:solidFill>
                <a:latin typeface="Times New Roman" panose="02020603050405020304" pitchFamily="18" charset="0"/>
              </a:rPr>
              <a:t>of others</a:t>
            </a:r>
            <a:r>
              <a:rPr lang="en-US" sz="2400" dirty="0">
                <a:solidFill>
                  <a:srgbClr val="2D3956"/>
                </a:solidFill>
                <a:latin typeface="Times New Roman" panose="02020603050405020304" pitchFamily="18" charset="0"/>
              </a:rPr>
              <a: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4947911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865698"/>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1-The contract of employment:</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312" y="1865698"/>
            <a:ext cx="11661840" cy="3785652"/>
          </a:xfrm>
          <a:prstGeom prst="rect">
            <a:avLst/>
          </a:prstGeom>
          <a:noFill/>
        </p:spPr>
        <p:txBody>
          <a:bodyPr wrap="square" rtlCol="0">
            <a:spAutoFit/>
          </a:bodyPr>
          <a:lstStyle/>
          <a:p>
            <a:pPr algn="just"/>
            <a:r>
              <a:rPr lang="en-US" sz="2400" u="sng" dirty="0" smtClean="0">
                <a:solidFill>
                  <a:srgbClr val="2D3956"/>
                </a:solidFill>
                <a:latin typeface="Times New Roman" panose="02020603050405020304" pitchFamily="18" charset="0"/>
              </a:rPr>
              <a:t>2-Implied </a:t>
            </a:r>
            <a:r>
              <a:rPr lang="en-US" sz="2400" u="sng" dirty="0">
                <a:solidFill>
                  <a:srgbClr val="2D3956"/>
                </a:solidFill>
                <a:latin typeface="Times New Roman" panose="02020603050405020304" pitchFamily="18" charset="0"/>
              </a:rPr>
              <a:t>obligations of the employer: </a:t>
            </a:r>
            <a:endParaRPr lang="en-US" sz="2400" u="sng" dirty="0" smtClean="0">
              <a:solidFill>
                <a:srgbClr val="2D3956"/>
              </a:solidFill>
              <a:latin typeface="Times New Roman" panose="02020603050405020304" pitchFamily="18" charset="0"/>
            </a:endParaRPr>
          </a:p>
          <a:p>
            <a:pPr algn="just"/>
            <a:r>
              <a:rPr lang="en-US" sz="2400" dirty="0">
                <a:solidFill>
                  <a:srgbClr val="2D3956"/>
                </a:solidFill>
                <a:latin typeface="Times New Roman" panose="02020603050405020304" pitchFamily="18" charset="0"/>
              </a:rPr>
              <a:t>-The implied obligations of the employer are as follows:</a:t>
            </a:r>
          </a:p>
          <a:p>
            <a:pPr algn="just"/>
            <a:r>
              <a:rPr lang="en-US" sz="2400" dirty="0">
                <a:solidFill>
                  <a:srgbClr val="2D3956"/>
                </a:solidFill>
                <a:latin typeface="Times New Roman" panose="02020603050405020304" pitchFamily="18" charset="0"/>
              </a:rPr>
              <a:t>(i) To show mutual respect to the employee.</a:t>
            </a:r>
          </a:p>
          <a:p>
            <a:pPr algn="just"/>
            <a:r>
              <a:rPr lang="en-US" sz="2400" dirty="0">
                <a:solidFill>
                  <a:srgbClr val="2D3956"/>
                </a:solidFill>
                <a:latin typeface="Times New Roman" panose="02020603050405020304" pitchFamily="18" charset="0"/>
              </a:rPr>
              <a:t>(ii) To provide work, or pay the employee if there is no work.</a:t>
            </a:r>
          </a:p>
          <a:p>
            <a:pPr algn="just"/>
            <a:r>
              <a:rPr lang="en-US" sz="2400" dirty="0">
                <a:solidFill>
                  <a:srgbClr val="2D3956"/>
                </a:solidFill>
                <a:latin typeface="Times New Roman" panose="02020603050405020304" pitchFamily="18" charset="0"/>
              </a:rPr>
              <a:t>(iii) To pay wages.</a:t>
            </a:r>
          </a:p>
          <a:p>
            <a:pPr algn="just"/>
            <a:r>
              <a:rPr lang="en-US" sz="2400" dirty="0">
                <a:solidFill>
                  <a:srgbClr val="2D3956"/>
                </a:solidFill>
                <a:latin typeface="Times New Roman" panose="02020603050405020304" pitchFamily="18" charset="0"/>
              </a:rPr>
              <a:t>(iv) Not to reveal confidential information.</a:t>
            </a:r>
          </a:p>
          <a:p>
            <a:pPr algn="just"/>
            <a:r>
              <a:rPr lang="en-US" sz="2400" dirty="0">
                <a:solidFill>
                  <a:srgbClr val="2D3956"/>
                </a:solidFill>
                <a:latin typeface="Times New Roman" panose="02020603050405020304" pitchFamily="18" charset="0"/>
              </a:rPr>
              <a:t>(v) To indemnify employees for expenses and costs reasonably incurred.</a:t>
            </a:r>
          </a:p>
          <a:p>
            <a:pPr algn="just"/>
            <a:r>
              <a:rPr lang="en-US" sz="2400" dirty="0">
                <a:solidFill>
                  <a:srgbClr val="2D3956"/>
                </a:solidFill>
                <a:latin typeface="Times New Roman" panose="02020603050405020304" pitchFamily="18" charset="0"/>
              </a:rPr>
              <a:t>(vi) To insure the employee.</a:t>
            </a:r>
          </a:p>
          <a:p>
            <a:pPr algn="just"/>
            <a:r>
              <a:rPr lang="en-US" sz="2400" dirty="0">
                <a:solidFill>
                  <a:srgbClr val="2D3956"/>
                </a:solidFill>
                <a:latin typeface="Times New Roman" panose="02020603050405020304" pitchFamily="18" charset="0"/>
              </a:rPr>
              <a:t>(vii) To take reasonable care and skill in preparing a reference. (However, an employer has</a:t>
            </a:r>
          </a:p>
          <a:p>
            <a:pPr algn="just"/>
            <a:r>
              <a:rPr lang="en-US" sz="2400" dirty="0">
                <a:solidFill>
                  <a:srgbClr val="2D3956"/>
                </a:solidFill>
                <a:latin typeface="Times New Roman" panose="02020603050405020304" pitchFamily="18" charset="0"/>
              </a:rPr>
              <a:t>no duty to provide a reference.)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844465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865698"/>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1-The contract of employment:</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312" y="1865698"/>
            <a:ext cx="11661840" cy="4524315"/>
          </a:xfrm>
          <a:prstGeom prst="rect">
            <a:avLst/>
          </a:prstGeom>
          <a:noFill/>
        </p:spPr>
        <p:txBody>
          <a:bodyPr wrap="square" rtlCol="0">
            <a:spAutoFit/>
          </a:bodyPr>
          <a:lstStyle/>
          <a:p>
            <a:pPr algn="just"/>
            <a:r>
              <a:rPr lang="en-US" sz="2400" u="sng" dirty="0" smtClean="0">
                <a:solidFill>
                  <a:srgbClr val="2D3956"/>
                </a:solidFill>
                <a:latin typeface="Times New Roman" panose="02020603050405020304" pitchFamily="18" charset="0"/>
              </a:rPr>
              <a:t>2-Implied </a:t>
            </a:r>
            <a:r>
              <a:rPr lang="en-US" sz="2400" u="sng" dirty="0">
                <a:solidFill>
                  <a:srgbClr val="2D3956"/>
                </a:solidFill>
                <a:latin typeface="Times New Roman" panose="02020603050405020304" pitchFamily="18" charset="0"/>
              </a:rPr>
              <a:t>obligations of the employer: </a:t>
            </a:r>
            <a:endParaRPr lang="en-US" sz="2400" u="sng" dirty="0" smtClean="0">
              <a:solidFill>
                <a:srgbClr val="2D3956"/>
              </a:solidFill>
              <a:latin typeface="Times New Roman" panose="02020603050405020304" pitchFamily="18" charset="0"/>
            </a:endParaRPr>
          </a:p>
          <a:p>
            <a:pPr algn="just"/>
            <a:r>
              <a:rPr lang="en-US" sz="2400" dirty="0" smtClean="0">
                <a:solidFill>
                  <a:srgbClr val="2D3956"/>
                </a:solidFill>
                <a:latin typeface="Times New Roman" panose="02020603050405020304" pitchFamily="18" charset="0"/>
              </a:rPr>
              <a:t>-It </a:t>
            </a:r>
            <a:r>
              <a:rPr lang="en-US" sz="2400" dirty="0">
                <a:solidFill>
                  <a:srgbClr val="2D3956"/>
                </a:solidFill>
                <a:latin typeface="Times New Roman" panose="02020603050405020304" pitchFamily="18" charset="0"/>
              </a:rPr>
              <a:t>is possible that terms can be implied into a contract of employment by custom </a:t>
            </a:r>
            <a:r>
              <a:rPr lang="en-US" sz="2400" dirty="0" smtClean="0">
                <a:solidFill>
                  <a:srgbClr val="2D3956"/>
                </a:solidFill>
                <a:latin typeface="Times New Roman" panose="02020603050405020304" pitchFamily="18" charset="0"/>
              </a:rPr>
              <a:t>and practice</a:t>
            </a:r>
            <a:r>
              <a:rPr lang="en-US" sz="2400" dirty="0">
                <a:solidFill>
                  <a:srgbClr val="2D3956"/>
                </a:solidFill>
                <a:latin typeface="Times New Roman" panose="02020603050405020304" pitchFamily="18" charset="0"/>
              </a:rPr>
              <a:t>, as long as the terms in question are well known, certain and reasonable. </a:t>
            </a:r>
            <a:r>
              <a:rPr lang="en-US" sz="2400" dirty="0" smtClean="0">
                <a:solidFill>
                  <a:srgbClr val="2D3956"/>
                </a:solidFill>
                <a:latin typeface="Times New Roman" panose="02020603050405020304" pitchFamily="18" charset="0"/>
              </a:rPr>
              <a:t>Works rule </a:t>
            </a:r>
            <a:r>
              <a:rPr lang="en-US" sz="2400" dirty="0">
                <a:solidFill>
                  <a:srgbClr val="2D3956"/>
                </a:solidFill>
                <a:latin typeface="Times New Roman" panose="02020603050405020304" pitchFamily="18" charset="0"/>
              </a:rPr>
              <a:t>books are sometimes agreed by the parties to be included as terms of the contract </a:t>
            </a:r>
            <a:r>
              <a:rPr lang="en-US" sz="2400" dirty="0" smtClean="0">
                <a:solidFill>
                  <a:srgbClr val="2D3956"/>
                </a:solidFill>
                <a:latin typeface="Times New Roman" panose="02020603050405020304" pitchFamily="18" charset="0"/>
              </a:rPr>
              <a:t>of employment</a:t>
            </a:r>
            <a:r>
              <a:rPr lang="en-US" sz="2400" dirty="0">
                <a:solidFill>
                  <a:srgbClr val="2D3956"/>
                </a:solidFill>
                <a:latin typeface="Times New Roman" panose="02020603050405020304" pitchFamily="18" charset="0"/>
              </a:rPr>
              <a:t>. In other cases, the rules in the workbook are imposed by the employer. If </a:t>
            </a:r>
            <a:r>
              <a:rPr lang="en-US" sz="2400" dirty="0" smtClean="0">
                <a:solidFill>
                  <a:srgbClr val="2D3956"/>
                </a:solidFill>
                <a:latin typeface="Times New Roman" panose="02020603050405020304" pitchFamily="18" charset="0"/>
              </a:rPr>
              <a:t>this is </a:t>
            </a:r>
            <a:r>
              <a:rPr lang="en-US" sz="2400" dirty="0">
                <a:solidFill>
                  <a:srgbClr val="2D3956"/>
                </a:solidFill>
                <a:latin typeface="Times New Roman" panose="02020603050405020304" pitchFamily="18" charset="0"/>
              </a:rPr>
              <a:t>the case, then failure to obey the rules may be a breach of the duty to obey instructions</a:t>
            </a:r>
            <a:r>
              <a:rPr lang="en-US" sz="2400" dirty="0" smtClean="0">
                <a:solidFill>
                  <a:srgbClr val="2D3956"/>
                </a:solidFill>
                <a:latin typeface="Times New Roman" panose="02020603050405020304" pitchFamily="18" charset="0"/>
              </a:rPr>
              <a:t>.</a:t>
            </a:r>
          </a:p>
          <a:p>
            <a:pPr algn="just"/>
            <a:r>
              <a:rPr lang="en-US" sz="2400" b="1" u="sng" dirty="0">
                <a:solidFill>
                  <a:srgbClr val="2D3956"/>
                </a:solidFill>
                <a:latin typeface="Times New Roman" panose="02020603050405020304" pitchFamily="18" charset="0"/>
              </a:rPr>
              <a:t>4- Variation of the terms of the contract</a:t>
            </a:r>
            <a:r>
              <a:rPr lang="en-US" sz="2400" b="1" u="sng" dirty="0" smtClean="0">
                <a:solidFill>
                  <a:srgbClr val="2D3956"/>
                </a:solidFill>
                <a:latin typeface="Times New Roman" panose="02020603050405020304" pitchFamily="18" charset="0"/>
              </a:rPr>
              <a:t>:</a:t>
            </a:r>
          </a:p>
          <a:p>
            <a:pPr algn="just"/>
            <a:r>
              <a:rPr lang="en-US" sz="2400" dirty="0">
                <a:solidFill>
                  <a:srgbClr val="2D3956"/>
                </a:solidFill>
                <a:latin typeface="Times New Roman" panose="02020603050405020304" pitchFamily="18" charset="0"/>
              </a:rPr>
              <a:t>We saw that one party cannot unilaterally alter the terms of a contract but that both </a:t>
            </a:r>
            <a:r>
              <a:rPr lang="en-US" sz="2400" dirty="0" smtClean="0">
                <a:solidFill>
                  <a:srgbClr val="2D3956"/>
                </a:solidFill>
                <a:latin typeface="Times New Roman" panose="02020603050405020304" pitchFamily="18" charset="0"/>
              </a:rPr>
              <a:t>parties must </a:t>
            </a:r>
            <a:r>
              <a:rPr lang="en-US" sz="2400" dirty="0">
                <a:solidFill>
                  <a:srgbClr val="2D3956"/>
                </a:solidFill>
                <a:latin typeface="Times New Roman" panose="02020603050405020304" pitchFamily="18" charset="0"/>
              </a:rPr>
              <a:t>agree to the alteration. If an employer unilaterally imposes a significant change in </a:t>
            </a:r>
            <a:r>
              <a:rPr lang="en-US" sz="2400" dirty="0" smtClean="0">
                <a:solidFill>
                  <a:srgbClr val="2D3956"/>
                </a:solidFill>
                <a:latin typeface="Times New Roman" panose="02020603050405020304" pitchFamily="18" charset="0"/>
              </a:rPr>
              <a:t>an employee’s </a:t>
            </a:r>
            <a:r>
              <a:rPr lang="en-US" sz="2400" dirty="0">
                <a:solidFill>
                  <a:srgbClr val="2D3956"/>
                </a:solidFill>
                <a:latin typeface="Times New Roman" panose="02020603050405020304" pitchFamily="18" charset="0"/>
              </a:rPr>
              <a:t>terms and conditions then this will amount to a repudiation of the contract </a:t>
            </a:r>
            <a:r>
              <a:rPr lang="en-US" sz="2400" dirty="0" smtClean="0">
                <a:solidFill>
                  <a:srgbClr val="2D3956"/>
                </a:solidFill>
                <a:latin typeface="Times New Roman" panose="02020603050405020304" pitchFamily="18" charset="0"/>
              </a:rPr>
              <a:t>and the </a:t>
            </a:r>
            <a:r>
              <a:rPr lang="en-US" sz="2400" dirty="0">
                <a:solidFill>
                  <a:srgbClr val="2D3956"/>
                </a:solidFill>
                <a:latin typeface="Times New Roman" panose="02020603050405020304" pitchFamily="18" charset="0"/>
              </a:rPr>
              <a:t>employee can either accept the variation or not. An employee who does not accept </a:t>
            </a:r>
            <a:r>
              <a:rPr lang="en-US" sz="2400" dirty="0" smtClean="0">
                <a:solidFill>
                  <a:srgbClr val="2D3956"/>
                </a:solidFill>
                <a:latin typeface="Times New Roman" panose="02020603050405020304" pitchFamily="18" charset="0"/>
              </a:rPr>
              <a:t>the variation </a:t>
            </a:r>
            <a:r>
              <a:rPr lang="en-US" sz="2400" dirty="0">
                <a:solidFill>
                  <a:srgbClr val="2D3956"/>
                </a:solidFill>
                <a:latin typeface="Times New Roman" panose="02020603050405020304" pitchFamily="18" charset="0"/>
              </a:rPr>
              <a:t>can regard the contract as terminated and himself as dismissed</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118279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865698"/>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1-The contract of employment:</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312" y="1865698"/>
            <a:ext cx="11661840" cy="2677656"/>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4- </a:t>
            </a:r>
            <a:r>
              <a:rPr lang="en-US" sz="2400" b="1" u="sng" dirty="0">
                <a:solidFill>
                  <a:srgbClr val="2D3956"/>
                </a:solidFill>
                <a:latin typeface="Times New Roman" panose="02020603050405020304" pitchFamily="18" charset="0"/>
              </a:rPr>
              <a:t>Variation of the terms of the contract</a:t>
            </a:r>
            <a:r>
              <a:rPr lang="en-US" sz="2400" b="1" u="sng" dirty="0" smtClean="0">
                <a:solidFill>
                  <a:srgbClr val="2D3956"/>
                </a:solidFill>
                <a:latin typeface="Times New Roman" panose="02020603050405020304" pitchFamily="18" charset="0"/>
              </a:rPr>
              <a:t>:</a:t>
            </a:r>
          </a:p>
          <a:p>
            <a:pPr algn="just"/>
            <a:r>
              <a:rPr lang="en-US" sz="2400" dirty="0" smtClean="0">
                <a:solidFill>
                  <a:srgbClr val="2D3956"/>
                </a:solidFill>
                <a:latin typeface="Times New Roman" panose="02020603050405020304" pitchFamily="18" charset="0"/>
              </a:rPr>
              <a:t>-(</a:t>
            </a:r>
            <a:r>
              <a:rPr lang="en-US" sz="2400" dirty="0">
                <a:solidFill>
                  <a:srgbClr val="2D3956"/>
                </a:solidFill>
                <a:latin typeface="Times New Roman" panose="02020603050405020304" pitchFamily="18" charset="0"/>
              </a:rPr>
              <a:t>In </a:t>
            </a:r>
            <a:r>
              <a:rPr lang="en-US" sz="2400" dirty="0" smtClean="0">
                <a:solidFill>
                  <a:srgbClr val="2D3956"/>
                </a:solidFill>
                <a:latin typeface="Times New Roman" panose="02020603050405020304" pitchFamily="18" charset="0"/>
              </a:rPr>
              <a:t>technical terms</a:t>
            </a:r>
            <a:r>
              <a:rPr lang="en-US" sz="2400" dirty="0">
                <a:solidFill>
                  <a:srgbClr val="2D3956"/>
                </a:solidFill>
                <a:latin typeface="Times New Roman" panose="02020603050405020304" pitchFamily="18" charset="0"/>
              </a:rPr>
              <a:t>, the employee accepts that the employer’s repudiation has ended the contract</a:t>
            </a:r>
            <a:r>
              <a:rPr lang="en-US" sz="2400" dirty="0" smtClean="0">
                <a:solidFill>
                  <a:srgbClr val="2D3956"/>
                </a:solidFill>
                <a:latin typeface="Times New Roman" panose="02020603050405020304" pitchFamily="18" charset="0"/>
              </a:rPr>
              <a:t>.). </a:t>
            </a:r>
            <a:r>
              <a:rPr lang="en-US" sz="2400" b="1" u="sng" dirty="0" smtClean="0">
                <a:solidFill>
                  <a:srgbClr val="2D3956"/>
                </a:solidFill>
                <a:latin typeface="Times New Roman" panose="02020603050405020304" pitchFamily="18" charset="0"/>
              </a:rPr>
              <a:t>However</a:t>
            </a:r>
            <a:r>
              <a:rPr lang="en-US" sz="2400" b="1" u="sng" dirty="0">
                <a:solidFill>
                  <a:srgbClr val="2D3956"/>
                </a:solidFill>
                <a:latin typeface="Times New Roman" panose="02020603050405020304" pitchFamily="18" charset="0"/>
              </a:rPr>
              <a:t>, the employee might accept the variation. </a:t>
            </a:r>
            <a:r>
              <a:rPr lang="en-US" sz="2400" dirty="0">
                <a:solidFill>
                  <a:srgbClr val="2D3956"/>
                </a:solidFill>
                <a:latin typeface="Times New Roman" panose="02020603050405020304" pitchFamily="18" charset="0"/>
              </a:rPr>
              <a:t>If so, the old contract will have </a:t>
            </a:r>
            <a:r>
              <a:rPr lang="en-US" sz="2400" dirty="0" smtClean="0">
                <a:solidFill>
                  <a:srgbClr val="2D3956"/>
                </a:solidFill>
                <a:latin typeface="Times New Roman" panose="02020603050405020304" pitchFamily="18" charset="0"/>
              </a:rPr>
              <a:t>been discharged </a:t>
            </a:r>
            <a:r>
              <a:rPr lang="en-US" sz="2400" dirty="0">
                <a:solidFill>
                  <a:srgbClr val="2D3956"/>
                </a:solidFill>
                <a:latin typeface="Times New Roman" panose="02020603050405020304" pitchFamily="18" charset="0"/>
              </a:rPr>
              <a:t>and the new one substituted. If an employee refuses to accept the new terms </a:t>
            </a:r>
            <a:r>
              <a:rPr lang="en-US" sz="2400" dirty="0" smtClean="0">
                <a:solidFill>
                  <a:srgbClr val="2D3956"/>
                </a:solidFill>
                <a:latin typeface="Times New Roman" panose="02020603050405020304" pitchFamily="18" charset="0"/>
              </a:rPr>
              <a:t>but continues </a:t>
            </a:r>
            <a:r>
              <a:rPr lang="en-US" sz="2400" dirty="0">
                <a:solidFill>
                  <a:srgbClr val="2D3956"/>
                </a:solidFill>
                <a:latin typeface="Times New Roman" panose="02020603050405020304" pitchFamily="18" charset="0"/>
              </a:rPr>
              <a:t>working under protest then, for a short time at least, the employee can still </a:t>
            </a:r>
            <a:r>
              <a:rPr lang="en-US" sz="2400" dirty="0" smtClean="0">
                <a:solidFill>
                  <a:srgbClr val="2D3956"/>
                </a:solidFill>
                <a:latin typeface="Times New Roman" panose="02020603050405020304" pitchFamily="18" charset="0"/>
              </a:rPr>
              <a:t>leave and </a:t>
            </a:r>
            <a:r>
              <a:rPr lang="en-US" sz="2400" dirty="0">
                <a:solidFill>
                  <a:srgbClr val="2D3956"/>
                </a:solidFill>
                <a:latin typeface="Times New Roman" panose="02020603050405020304" pitchFamily="18" charset="0"/>
              </a:rPr>
              <a:t>claim to have been dismissed. An employee who continues to work without </a:t>
            </a:r>
            <a:r>
              <a:rPr lang="en-US" sz="2400" dirty="0" smtClean="0">
                <a:solidFill>
                  <a:srgbClr val="2D3956"/>
                </a:solidFill>
                <a:latin typeface="Times New Roman" panose="02020603050405020304" pitchFamily="18" charset="0"/>
              </a:rPr>
              <a:t>protesting will </a:t>
            </a:r>
            <a:r>
              <a:rPr lang="en-US" sz="2400" dirty="0">
                <a:solidFill>
                  <a:srgbClr val="2D3956"/>
                </a:solidFill>
                <a:latin typeface="Times New Roman" panose="02020603050405020304" pitchFamily="18" charset="0"/>
              </a:rPr>
              <a:t>generally be taken to have accepted the unilateral change.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443260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4154984"/>
          </a:xfrm>
          <a:prstGeom prst="rect">
            <a:avLst/>
          </a:prstGeom>
          <a:noFill/>
        </p:spPr>
        <p:txBody>
          <a:bodyPr wrap="square" rtlCol="0">
            <a:spAutoFit/>
          </a:bodyPr>
          <a:lstStyle/>
          <a:p>
            <a:pPr lvl="0" algn="just"/>
            <a:r>
              <a:rPr lang="en-US" sz="2400" b="1" u="sng" dirty="0">
                <a:solidFill>
                  <a:srgbClr val="2D3956"/>
                </a:solidFill>
                <a:latin typeface="Times New Roman" panose="02020603050405020304" pitchFamily="18" charset="0"/>
              </a:rPr>
              <a:t>1-Maternity rights:</a:t>
            </a:r>
            <a:endParaRPr lang="en-US" sz="2400" b="1" u="sng" dirty="0" smtClean="0">
              <a:solidFill>
                <a:srgbClr val="2D3956"/>
              </a:solidFill>
              <a:latin typeface="Times New Roman" panose="02020603050405020304" pitchFamily="18" charset="0"/>
            </a:endParaRPr>
          </a:p>
          <a:p>
            <a:pPr lvl="0" algn="just"/>
            <a:r>
              <a:rPr lang="en-US" sz="2400" dirty="0" smtClean="0">
                <a:solidFill>
                  <a:srgbClr val="2D3956"/>
                </a:solidFill>
                <a:latin typeface="Times New Roman" panose="02020603050405020304" pitchFamily="18" charset="0"/>
              </a:rPr>
              <a:t>-Unless </a:t>
            </a:r>
            <a:r>
              <a:rPr lang="en-US" sz="2400" dirty="0">
                <a:solidFill>
                  <a:srgbClr val="2D3956"/>
                </a:solidFill>
                <a:latin typeface="Times New Roman" panose="02020603050405020304" pitchFamily="18" charset="0"/>
              </a:rPr>
              <a:t>the contract terms give a more generous entitlement, all female employees have </a:t>
            </a:r>
            <a:r>
              <a:rPr lang="en-US" sz="2400" dirty="0" smtClean="0">
                <a:solidFill>
                  <a:srgbClr val="2D3956"/>
                </a:solidFill>
                <a:latin typeface="Times New Roman" panose="02020603050405020304" pitchFamily="18" charset="0"/>
              </a:rPr>
              <a:t>a statutory </a:t>
            </a:r>
            <a:r>
              <a:rPr lang="en-US" sz="2400" dirty="0">
                <a:solidFill>
                  <a:srgbClr val="2D3956"/>
                </a:solidFill>
                <a:latin typeface="Times New Roman" panose="02020603050405020304" pitchFamily="18" charset="0"/>
              </a:rPr>
              <a:t>right to 52 weeks’ ordinary maternity leave. This right, which is set out in </a:t>
            </a:r>
            <a:r>
              <a:rPr lang="en-US" sz="2400" dirty="0" smtClean="0">
                <a:solidFill>
                  <a:srgbClr val="2D3956"/>
                </a:solidFill>
                <a:latin typeface="Times New Roman" panose="02020603050405020304" pitchFamily="18" charset="0"/>
              </a:rPr>
              <a:t>the Maternity </a:t>
            </a:r>
            <a:r>
              <a:rPr lang="en-US" sz="2400" dirty="0">
                <a:solidFill>
                  <a:srgbClr val="2D3956"/>
                </a:solidFill>
                <a:latin typeface="Times New Roman" panose="02020603050405020304" pitchFamily="18" charset="0"/>
              </a:rPr>
              <a:t>and Parental Leave Regulations 1999, applies no matter how long the </a:t>
            </a:r>
            <a:r>
              <a:rPr lang="en-US" sz="2400" dirty="0" smtClean="0">
                <a:solidFill>
                  <a:srgbClr val="2D3956"/>
                </a:solidFill>
                <a:latin typeface="Times New Roman" panose="02020603050405020304" pitchFamily="18" charset="0"/>
              </a:rPr>
              <a:t>employee has </a:t>
            </a:r>
            <a:r>
              <a:rPr lang="en-US" sz="2400" dirty="0">
                <a:solidFill>
                  <a:srgbClr val="2D3956"/>
                </a:solidFill>
                <a:latin typeface="Times New Roman" panose="02020603050405020304" pitchFamily="18" charset="0"/>
              </a:rPr>
              <a:t>worked for the employer</a:t>
            </a:r>
            <a:r>
              <a:rPr lang="en-US" sz="2400" dirty="0" smtClean="0">
                <a:solidFill>
                  <a:srgbClr val="2D3956"/>
                </a:solidFill>
                <a:latin typeface="Times New Roman" panose="02020603050405020304" pitchFamily="18" charset="0"/>
              </a:rPr>
              <a:t>.</a:t>
            </a:r>
          </a:p>
          <a:p>
            <a:pPr lvl="0" algn="just"/>
            <a:r>
              <a:rPr lang="en-US" sz="2400" b="1" u="sng" dirty="0">
                <a:solidFill>
                  <a:srgbClr val="2D3956"/>
                </a:solidFill>
                <a:latin typeface="Times New Roman" panose="02020603050405020304" pitchFamily="18" charset="0"/>
              </a:rPr>
              <a:t>A female employee will qualify for statutory maternity pay if she meets three conditions:</a:t>
            </a:r>
          </a:p>
          <a:p>
            <a:pPr lvl="0" algn="just"/>
            <a:r>
              <a:rPr lang="en-US" sz="2400" dirty="0">
                <a:solidFill>
                  <a:srgbClr val="2D3956"/>
                </a:solidFill>
                <a:latin typeface="Times New Roman" panose="02020603050405020304" pitchFamily="18" charset="0"/>
              </a:rPr>
              <a:t>(i) She must have 26 weeks’ continuous employment at a point 14 weeks before the</a:t>
            </a:r>
          </a:p>
          <a:p>
            <a:pPr lvl="0" algn="just"/>
            <a:r>
              <a:rPr lang="en-US" sz="2400" dirty="0">
                <a:solidFill>
                  <a:srgbClr val="2D3956"/>
                </a:solidFill>
                <a:latin typeface="Times New Roman" panose="02020603050405020304" pitchFamily="18" charset="0"/>
              </a:rPr>
              <a:t>expected week of childbirth.</a:t>
            </a:r>
          </a:p>
          <a:p>
            <a:pPr lvl="0" algn="just"/>
            <a:r>
              <a:rPr lang="en-US" sz="2400" dirty="0">
                <a:solidFill>
                  <a:srgbClr val="2D3956"/>
                </a:solidFill>
                <a:latin typeface="Times New Roman" panose="02020603050405020304" pitchFamily="18" charset="0"/>
              </a:rPr>
              <a:t>(ii) She must have stopped work due to the pregnancy.</a:t>
            </a:r>
          </a:p>
          <a:p>
            <a:pPr lvl="0" algn="just"/>
            <a:r>
              <a:rPr lang="en-US" sz="2400" dirty="0">
                <a:solidFill>
                  <a:srgbClr val="2D3956"/>
                </a:solidFill>
                <a:latin typeface="Times New Roman" panose="02020603050405020304" pitchFamily="18" charset="0"/>
              </a:rPr>
              <a:t>(iii) Her weekly earnings must not be so low that no national insurance contributions have</a:t>
            </a:r>
          </a:p>
          <a:p>
            <a:pPr lvl="0" algn="just"/>
            <a:r>
              <a:rPr lang="en-US" sz="2400" dirty="0">
                <a:solidFill>
                  <a:srgbClr val="2D3956"/>
                </a:solidFill>
                <a:latin typeface="Times New Roman" panose="02020603050405020304" pitchFamily="18" charset="0"/>
              </a:rPr>
              <a:t>to be paid.</a:t>
            </a:r>
            <a:endParaRPr lang="en-US" sz="2400" dirty="0" smtClean="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976730"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2- </a:t>
            </a:r>
            <a:r>
              <a:rPr lang="en-US" sz="2800" b="1" dirty="0">
                <a:solidFill>
                  <a:srgbClr val="00B0F0"/>
                </a:solidFill>
                <a:latin typeface="Times New Roman" panose="02020603050405020304" pitchFamily="18" charset="0"/>
                <a:cs typeface="Times New Roman" panose="02020603050405020304" pitchFamily="18" charset="0"/>
              </a:rPr>
              <a:t>Statutory rights of the </a:t>
            </a:r>
            <a:r>
              <a:rPr lang="en-US" sz="2800" b="1" dirty="0" smtClean="0">
                <a:solidFill>
                  <a:srgbClr val="00B0F0"/>
                </a:solidFill>
                <a:latin typeface="Times New Roman" panose="02020603050405020304" pitchFamily="18" charset="0"/>
                <a:cs typeface="Times New Roman" panose="02020603050405020304" pitchFamily="18" charset="0"/>
              </a:rPr>
              <a:t>employee: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35172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3785652"/>
          </a:xfrm>
          <a:prstGeom prst="rect">
            <a:avLst/>
          </a:prstGeom>
          <a:noFill/>
        </p:spPr>
        <p:txBody>
          <a:bodyPr wrap="square" rtlCol="0">
            <a:spAutoFit/>
          </a:bodyPr>
          <a:lstStyle/>
          <a:p>
            <a:pPr lvl="0" algn="just"/>
            <a:r>
              <a:rPr lang="en-US" sz="2400" b="1" u="sng" dirty="0" smtClean="0">
                <a:solidFill>
                  <a:srgbClr val="2D3956"/>
                </a:solidFill>
                <a:latin typeface="Times New Roman" panose="02020603050405020304" pitchFamily="18" charset="0"/>
              </a:rPr>
              <a:t>2-Paternity </a:t>
            </a:r>
            <a:r>
              <a:rPr lang="en-US" sz="2400" b="1" u="sng" dirty="0">
                <a:solidFill>
                  <a:srgbClr val="2D3956"/>
                </a:solidFill>
                <a:latin typeface="Times New Roman" panose="02020603050405020304" pitchFamily="18" charset="0"/>
              </a:rPr>
              <a:t>leave and </a:t>
            </a:r>
            <a:r>
              <a:rPr lang="en-US" sz="2400" b="1" u="sng" dirty="0" smtClean="0">
                <a:solidFill>
                  <a:srgbClr val="2D3956"/>
                </a:solidFill>
                <a:latin typeface="Times New Roman" panose="02020603050405020304" pitchFamily="18" charset="0"/>
              </a:rPr>
              <a:t>pay:</a:t>
            </a:r>
          </a:p>
          <a:p>
            <a:pPr lvl="0" algn="just"/>
            <a:r>
              <a:rPr lang="en-US" sz="2400" dirty="0" smtClean="0">
                <a:solidFill>
                  <a:srgbClr val="2D3956"/>
                </a:solidFill>
                <a:latin typeface="Times New Roman" panose="02020603050405020304" pitchFamily="18" charset="0"/>
              </a:rPr>
              <a:t>-Part </a:t>
            </a:r>
            <a:r>
              <a:rPr lang="en-US" sz="2400" dirty="0">
                <a:solidFill>
                  <a:srgbClr val="2D3956"/>
                </a:solidFill>
                <a:latin typeface="Times New Roman" panose="02020603050405020304" pitchFamily="18" charset="0"/>
              </a:rPr>
              <a:t>II of the Paternity and Adoption Leave Regulations 2002 gives rights to paternity </a:t>
            </a:r>
            <a:r>
              <a:rPr lang="en-US" sz="2400" dirty="0" smtClean="0">
                <a:solidFill>
                  <a:srgbClr val="2D3956"/>
                </a:solidFill>
                <a:latin typeface="Times New Roman" panose="02020603050405020304" pitchFamily="18" charset="0"/>
              </a:rPr>
              <a:t>leave and </a:t>
            </a:r>
            <a:r>
              <a:rPr lang="en-US" sz="2400" dirty="0">
                <a:solidFill>
                  <a:srgbClr val="2D3956"/>
                </a:solidFill>
                <a:latin typeface="Times New Roman" panose="02020603050405020304" pitchFamily="18" charset="0"/>
              </a:rPr>
              <a:t>paternity pay. In order to qualify for paternity leave, the employee must satisfy </a:t>
            </a:r>
            <a:r>
              <a:rPr lang="en-US" sz="2400" dirty="0" smtClean="0">
                <a:solidFill>
                  <a:srgbClr val="2D3956"/>
                </a:solidFill>
                <a:latin typeface="Times New Roman" panose="02020603050405020304" pitchFamily="18" charset="0"/>
              </a:rPr>
              <a:t>three conditions</a:t>
            </a:r>
            <a:r>
              <a:rPr lang="en-US" sz="2400" dirty="0">
                <a:solidFill>
                  <a:srgbClr val="2D3956"/>
                </a:solidFill>
                <a:latin typeface="Times New Roman" panose="02020603050405020304" pitchFamily="18" charset="0"/>
              </a:rPr>
              <a:t>:</a:t>
            </a:r>
          </a:p>
          <a:p>
            <a:pPr lvl="0" algn="just"/>
            <a:r>
              <a:rPr lang="en-US" sz="2400" dirty="0">
                <a:solidFill>
                  <a:srgbClr val="2D3956"/>
                </a:solidFill>
                <a:latin typeface="Times New Roman" panose="02020603050405020304" pitchFamily="18" charset="0"/>
              </a:rPr>
              <a:t>(i) The employee must have responsibility for the new child’s upbringing or expect to have</a:t>
            </a:r>
          </a:p>
          <a:p>
            <a:pPr lvl="0" algn="just"/>
            <a:r>
              <a:rPr lang="en-US" sz="2400" dirty="0">
                <a:solidFill>
                  <a:srgbClr val="2D3956"/>
                </a:solidFill>
                <a:latin typeface="Times New Roman" panose="02020603050405020304" pitchFamily="18" charset="0"/>
              </a:rPr>
              <a:t>this responsibility.</a:t>
            </a:r>
          </a:p>
          <a:p>
            <a:pPr lvl="0" algn="just"/>
            <a:r>
              <a:rPr lang="en-US" sz="2400" dirty="0">
                <a:solidFill>
                  <a:srgbClr val="2D3956"/>
                </a:solidFill>
                <a:latin typeface="Times New Roman" panose="02020603050405020304" pitchFamily="18" charset="0"/>
              </a:rPr>
              <a:t>(ii) He must either be the biological father of the child or he must be the husband </a:t>
            </a:r>
            <a:r>
              <a:rPr lang="en-US" sz="2400" dirty="0" smtClean="0">
                <a:solidFill>
                  <a:srgbClr val="2D3956"/>
                </a:solidFill>
                <a:latin typeface="Times New Roman" panose="02020603050405020304" pitchFamily="18" charset="0"/>
              </a:rPr>
              <a:t>or partner </a:t>
            </a:r>
            <a:r>
              <a:rPr lang="en-US" sz="2400" dirty="0">
                <a:solidFill>
                  <a:srgbClr val="2D3956"/>
                </a:solidFill>
                <a:latin typeface="Times New Roman" panose="02020603050405020304" pitchFamily="18" charset="0"/>
              </a:rPr>
              <a:t>of the child’s mother.</a:t>
            </a:r>
          </a:p>
          <a:p>
            <a:pPr lvl="0" algn="just"/>
            <a:r>
              <a:rPr lang="en-US" sz="2400" dirty="0">
                <a:solidFill>
                  <a:srgbClr val="2D3956"/>
                </a:solidFill>
                <a:latin typeface="Times New Roman" panose="02020603050405020304" pitchFamily="18" charset="0"/>
              </a:rPr>
              <a:t>(iii) He must have at least 26 weeks’ continuous employment 15 weeks before the baby is</a:t>
            </a:r>
          </a:p>
          <a:p>
            <a:pPr lvl="0" algn="just"/>
            <a:r>
              <a:rPr lang="en-US" sz="2400" dirty="0">
                <a:solidFill>
                  <a:srgbClr val="2D3956"/>
                </a:solidFill>
                <a:latin typeface="Times New Roman" panose="02020603050405020304" pitchFamily="18" charset="0"/>
              </a:rPr>
              <a:t>due to be born</a:t>
            </a:r>
            <a:r>
              <a:rPr lang="en-US" sz="2400" dirty="0" smtClean="0">
                <a:solidFill>
                  <a:srgbClr val="2D3956"/>
                </a:solidFill>
                <a:latin typeface="Times New Roman" panose="02020603050405020304" pitchFamily="18" charset="0"/>
              </a:rPr>
              <a:t>.</a:t>
            </a:r>
            <a:endParaRPr lang="en-US" sz="2400"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976730"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2- </a:t>
            </a:r>
            <a:r>
              <a:rPr lang="en-US" sz="2800" b="1" dirty="0">
                <a:solidFill>
                  <a:srgbClr val="00B0F0"/>
                </a:solidFill>
                <a:latin typeface="Times New Roman" panose="02020603050405020304" pitchFamily="18" charset="0"/>
                <a:cs typeface="Times New Roman" panose="02020603050405020304" pitchFamily="18" charset="0"/>
              </a:rPr>
              <a:t>Statutory rights of the </a:t>
            </a:r>
            <a:r>
              <a:rPr lang="en-US" sz="2800" b="1" dirty="0" smtClean="0">
                <a:solidFill>
                  <a:srgbClr val="00B0F0"/>
                </a:solidFill>
                <a:latin typeface="Times New Roman" panose="02020603050405020304" pitchFamily="18" charset="0"/>
                <a:cs typeface="Times New Roman" panose="02020603050405020304" pitchFamily="18" charset="0"/>
              </a:rPr>
              <a:t>employee: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9349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3785652"/>
          </a:xfrm>
          <a:prstGeom prst="rect">
            <a:avLst/>
          </a:prstGeom>
          <a:noFill/>
        </p:spPr>
        <p:txBody>
          <a:bodyPr wrap="square" rtlCol="0">
            <a:spAutoFit/>
          </a:bodyPr>
          <a:lstStyle/>
          <a:p>
            <a:pPr lvl="0" algn="just"/>
            <a:r>
              <a:rPr lang="en-US" sz="2400" b="1" u="sng" dirty="0" smtClean="0">
                <a:solidFill>
                  <a:srgbClr val="2D3956"/>
                </a:solidFill>
                <a:latin typeface="Times New Roman" panose="02020603050405020304" pitchFamily="18" charset="0"/>
              </a:rPr>
              <a:t>3-Adoption </a:t>
            </a:r>
            <a:r>
              <a:rPr lang="en-US" sz="2400" b="1" u="sng" dirty="0">
                <a:solidFill>
                  <a:srgbClr val="2D3956"/>
                </a:solidFill>
                <a:latin typeface="Times New Roman" panose="02020603050405020304" pitchFamily="18" charset="0"/>
              </a:rPr>
              <a:t>leave and pay:</a:t>
            </a:r>
            <a:endParaRPr lang="en-US" sz="2400" b="1" u="sng" dirty="0" smtClean="0">
              <a:solidFill>
                <a:srgbClr val="2D3956"/>
              </a:solidFill>
              <a:latin typeface="Times New Roman" panose="02020603050405020304" pitchFamily="18" charset="0"/>
            </a:endParaRPr>
          </a:p>
          <a:p>
            <a:pPr lvl="0" algn="just"/>
            <a:r>
              <a:rPr lang="en-US" sz="2400" dirty="0">
                <a:solidFill>
                  <a:srgbClr val="2D3956"/>
                </a:solidFill>
                <a:latin typeface="Times New Roman" panose="02020603050405020304" pitchFamily="18" charset="0"/>
              </a:rPr>
              <a:t>-When a couple adopt a child, Part III of the Paternity and Adoption Leave Regulations </a:t>
            </a:r>
            <a:r>
              <a:rPr lang="en-US" sz="2400" dirty="0" smtClean="0">
                <a:solidFill>
                  <a:srgbClr val="2D3956"/>
                </a:solidFill>
                <a:latin typeface="Times New Roman" panose="02020603050405020304" pitchFamily="18" charset="0"/>
              </a:rPr>
              <a:t>2002 entitles </a:t>
            </a:r>
            <a:r>
              <a:rPr lang="en-US" sz="2400" dirty="0">
                <a:solidFill>
                  <a:srgbClr val="2D3956"/>
                </a:solidFill>
                <a:latin typeface="Times New Roman" panose="02020603050405020304" pitchFamily="18" charset="0"/>
              </a:rPr>
              <a:t>one member of the couple to time off work with statutory adoption pay. In addition</a:t>
            </a:r>
            <a:r>
              <a:rPr lang="en-US" sz="2400" dirty="0" smtClean="0">
                <a:solidFill>
                  <a:srgbClr val="2D3956"/>
                </a:solidFill>
                <a:latin typeface="Times New Roman" panose="02020603050405020304" pitchFamily="18" charset="0"/>
              </a:rPr>
              <a:t>,  the </a:t>
            </a:r>
            <a:r>
              <a:rPr lang="en-US" sz="2400" dirty="0">
                <a:solidFill>
                  <a:srgbClr val="2D3956"/>
                </a:solidFill>
                <a:latin typeface="Times New Roman" panose="02020603050405020304" pitchFamily="18" charset="0"/>
              </a:rPr>
              <a:t>other member of the couple, or a partner of an individual who adopts, may be </a:t>
            </a:r>
            <a:r>
              <a:rPr lang="en-US" sz="2400" dirty="0" smtClean="0">
                <a:solidFill>
                  <a:srgbClr val="2D3956"/>
                </a:solidFill>
                <a:latin typeface="Times New Roman" panose="02020603050405020304" pitchFamily="18" charset="0"/>
              </a:rPr>
              <a:t>entitled to </a:t>
            </a:r>
            <a:r>
              <a:rPr lang="en-US" sz="2400" dirty="0">
                <a:solidFill>
                  <a:srgbClr val="2D3956"/>
                </a:solidFill>
                <a:latin typeface="Times New Roman" panose="02020603050405020304" pitchFamily="18" charset="0"/>
              </a:rPr>
              <a:t>paternity leave and pay.</a:t>
            </a:r>
          </a:p>
          <a:p>
            <a:pPr lvl="0" algn="just"/>
            <a:r>
              <a:rPr lang="en-US" sz="2400" dirty="0">
                <a:solidFill>
                  <a:srgbClr val="2D3956"/>
                </a:solidFill>
                <a:latin typeface="Times New Roman" panose="02020603050405020304" pitchFamily="18" charset="0"/>
              </a:rPr>
              <a:t>In order to claim adoption leave, the employee must have worked continuously for </a:t>
            </a:r>
            <a:r>
              <a:rPr lang="en-US" sz="2400" dirty="0" smtClean="0">
                <a:solidFill>
                  <a:srgbClr val="2D3956"/>
                </a:solidFill>
                <a:latin typeface="Times New Roman" panose="02020603050405020304" pitchFamily="18" charset="0"/>
              </a:rPr>
              <a:t>the employer </a:t>
            </a:r>
            <a:r>
              <a:rPr lang="en-US" sz="2400" dirty="0">
                <a:solidFill>
                  <a:srgbClr val="2D3956"/>
                </a:solidFill>
                <a:latin typeface="Times New Roman" panose="02020603050405020304" pitchFamily="18" charset="0"/>
              </a:rPr>
              <a:t>for 26 weeks and be newly matched with a child by an adoption agency. </a:t>
            </a:r>
            <a:r>
              <a:rPr lang="en-US" sz="2400" dirty="0" smtClean="0">
                <a:solidFill>
                  <a:srgbClr val="2D3956"/>
                </a:solidFill>
                <a:latin typeface="Times New Roman" panose="02020603050405020304" pitchFamily="18" charset="0"/>
              </a:rPr>
              <a:t>Such employees </a:t>
            </a:r>
            <a:r>
              <a:rPr lang="en-US" sz="2400" dirty="0">
                <a:solidFill>
                  <a:srgbClr val="2D3956"/>
                </a:solidFill>
                <a:latin typeface="Times New Roman" panose="02020603050405020304" pitchFamily="18" charset="0"/>
              </a:rPr>
              <a:t>are entitled to 26 weeks’ ordinary adoption leave, during which they are </a:t>
            </a:r>
            <a:r>
              <a:rPr lang="en-US" sz="2400" dirty="0" smtClean="0">
                <a:solidFill>
                  <a:srgbClr val="2D3956"/>
                </a:solidFill>
                <a:latin typeface="Times New Roman" panose="02020603050405020304" pitchFamily="18" charset="0"/>
              </a:rPr>
              <a:t>entitled to </a:t>
            </a:r>
            <a:r>
              <a:rPr lang="en-US" sz="2400" dirty="0">
                <a:solidFill>
                  <a:srgbClr val="2D3956"/>
                </a:solidFill>
                <a:latin typeface="Times New Roman" panose="02020603050405020304" pitchFamily="18" charset="0"/>
              </a:rPr>
              <a:t>statutory adoption pay, and an additional 26 weeks’ adoption leave. The leave </a:t>
            </a:r>
            <a:r>
              <a:rPr lang="en-US" sz="2400" dirty="0" smtClean="0">
                <a:solidFill>
                  <a:srgbClr val="2D3956"/>
                </a:solidFill>
                <a:latin typeface="Times New Roman" panose="02020603050405020304" pitchFamily="18" charset="0"/>
              </a:rPr>
              <a:t>can start </a:t>
            </a:r>
            <a:r>
              <a:rPr lang="en-US" sz="2400" dirty="0">
                <a:solidFill>
                  <a:srgbClr val="2D3956"/>
                </a:solidFill>
                <a:latin typeface="Times New Roman" panose="02020603050405020304" pitchFamily="18" charset="0"/>
              </a:rPr>
              <a:t>either on the date of the child’s placement or 14 days before the expected date of </a:t>
            </a:r>
            <a:r>
              <a:rPr lang="en-US" sz="2400" dirty="0" smtClean="0">
                <a:solidFill>
                  <a:srgbClr val="2D3956"/>
                </a:solidFill>
                <a:latin typeface="Times New Roman" panose="02020603050405020304" pitchFamily="18" charset="0"/>
              </a:rPr>
              <a:t>the placement. </a:t>
            </a:r>
            <a:endParaRPr lang="en-US" sz="2400"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976730"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2- </a:t>
            </a:r>
            <a:r>
              <a:rPr lang="en-US" sz="2800" b="1" dirty="0">
                <a:solidFill>
                  <a:srgbClr val="00B0F0"/>
                </a:solidFill>
                <a:latin typeface="Times New Roman" panose="02020603050405020304" pitchFamily="18" charset="0"/>
                <a:cs typeface="Times New Roman" panose="02020603050405020304" pitchFamily="18" charset="0"/>
              </a:rPr>
              <a:t>Statutory rights of the </a:t>
            </a:r>
            <a:r>
              <a:rPr lang="en-US" sz="2800" b="1" dirty="0" smtClean="0">
                <a:solidFill>
                  <a:srgbClr val="00B0F0"/>
                </a:solidFill>
                <a:latin typeface="Times New Roman" panose="02020603050405020304" pitchFamily="18" charset="0"/>
                <a:cs typeface="Times New Roman" panose="02020603050405020304" pitchFamily="18" charset="0"/>
              </a:rPr>
              <a:t>employee: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22980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4524315"/>
          </a:xfrm>
          <a:prstGeom prst="rect">
            <a:avLst/>
          </a:prstGeom>
          <a:noFill/>
        </p:spPr>
        <p:txBody>
          <a:bodyPr wrap="square" rtlCol="0">
            <a:spAutoFit/>
          </a:bodyPr>
          <a:lstStyle/>
          <a:p>
            <a:pPr lvl="0" algn="just"/>
            <a:r>
              <a:rPr lang="en-US" sz="2400" b="1" u="sng" dirty="0" smtClean="0">
                <a:solidFill>
                  <a:srgbClr val="2D3956"/>
                </a:solidFill>
                <a:latin typeface="Times New Roman" panose="02020603050405020304" pitchFamily="18" charset="0"/>
              </a:rPr>
              <a:t>4-Parental </a:t>
            </a:r>
            <a:r>
              <a:rPr lang="en-US" sz="2400" b="1" u="sng" dirty="0">
                <a:solidFill>
                  <a:srgbClr val="2D3956"/>
                </a:solidFill>
                <a:latin typeface="Times New Roman" panose="02020603050405020304" pitchFamily="18" charset="0"/>
              </a:rPr>
              <a:t>leave and time off for dependants:</a:t>
            </a:r>
            <a:endParaRPr lang="en-US" sz="2400" b="1" u="sng" dirty="0" smtClean="0">
              <a:solidFill>
                <a:srgbClr val="2D3956"/>
              </a:solidFill>
              <a:latin typeface="Times New Roman" panose="02020603050405020304" pitchFamily="18" charset="0"/>
            </a:endParaRPr>
          </a:p>
          <a:p>
            <a:pPr lvl="0" algn="just"/>
            <a:r>
              <a:rPr lang="en-US" sz="2400" dirty="0">
                <a:solidFill>
                  <a:srgbClr val="2D3956"/>
                </a:solidFill>
                <a:latin typeface="Times New Roman" panose="02020603050405020304" pitchFamily="18" charset="0"/>
              </a:rPr>
              <a:t>-An employee with at least one year’s continuous employment is entitled to take up </a:t>
            </a:r>
            <a:r>
              <a:rPr lang="en-US" sz="2400" dirty="0" smtClean="0">
                <a:solidFill>
                  <a:srgbClr val="2D3956"/>
                </a:solidFill>
                <a:latin typeface="Times New Roman" panose="02020603050405020304" pitchFamily="18" charset="0"/>
              </a:rPr>
              <a:t>to13 </a:t>
            </a:r>
            <a:r>
              <a:rPr lang="en-US" sz="2400" dirty="0">
                <a:solidFill>
                  <a:srgbClr val="2D3956"/>
                </a:solidFill>
                <a:latin typeface="Times New Roman" panose="02020603050405020304" pitchFamily="18" charset="0"/>
              </a:rPr>
              <a:t>weeks’ parental leave, in respect of each child, to look after his or her child or to </a:t>
            </a:r>
            <a:r>
              <a:rPr lang="en-US" sz="2400" dirty="0" smtClean="0">
                <a:solidFill>
                  <a:srgbClr val="2D3956"/>
                </a:solidFill>
                <a:latin typeface="Times New Roman" panose="02020603050405020304" pitchFamily="18" charset="0"/>
              </a:rPr>
              <a:t>make arrangements </a:t>
            </a:r>
            <a:r>
              <a:rPr lang="en-US" sz="2400" dirty="0">
                <a:solidFill>
                  <a:srgbClr val="2D3956"/>
                </a:solidFill>
                <a:latin typeface="Times New Roman" panose="02020603050405020304" pitchFamily="18" charset="0"/>
              </a:rPr>
              <a:t>for the child’s welfare. In the case of disabled children, 18 weeks’ leave </a:t>
            </a:r>
            <a:r>
              <a:rPr lang="en-US" sz="2400" dirty="0" smtClean="0">
                <a:solidFill>
                  <a:srgbClr val="2D3956"/>
                </a:solidFill>
                <a:latin typeface="Times New Roman" panose="02020603050405020304" pitchFamily="18" charset="0"/>
              </a:rPr>
              <a:t>per child </a:t>
            </a:r>
            <a:r>
              <a:rPr lang="en-US" sz="2400" dirty="0">
                <a:solidFill>
                  <a:srgbClr val="2D3956"/>
                </a:solidFill>
                <a:latin typeface="Times New Roman" panose="02020603050405020304" pitchFamily="18" charset="0"/>
              </a:rPr>
              <a:t>can be taken. In the case of twins, both parents can have 13 weeks’ leave for each child.</a:t>
            </a:r>
          </a:p>
          <a:p>
            <a:pPr lvl="0" algn="just"/>
            <a:r>
              <a:rPr lang="en-US" sz="2400" dirty="0">
                <a:solidFill>
                  <a:srgbClr val="2D3956"/>
                </a:solidFill>
                <a:latin typeface="Times New Roman" panose="02020603050405020304" pitchFamily="18" charset="0"/>
              </a:rPr>
              <a:t>The leave must be taken before the child’s fifth birthday and can be taken in either </a:t>
            </a:r>
            <a:r>
              <a:rPr lang="en-US" sz="2400" dirty="0" smtClean="0">
                <a:solidFill>
                  <a:srgbClr val="2D3956"/>
                </a:solidFill>
                <a:latin typeface="Times New Roman" panose="02020603050405020304" pitchFamily="18" charset="0"/>
              </a:rPr>
              <a:t>long blocks </a:t>
            </a:r>
            <a:r>
              <a:rPr lang="en-US" sz="2400" dirty="0">
                <a:solidFill>
                  <a:srgbClr val="2D3956"/>
                </a:solidFill>
                <a:latin typeface="Times New Roman" panose="02020603050405020304" pitchFamily="18" charset="0"/>
              </a:rPr>
              <a:t>or short blocks</a:t>
            </a:r>
            <a:r>
              <a:rPr lang="en-US" sz="2400" dirty="0" smtClean="0">
                <a:solidFill>
                  <a:srgbClr val="2D3956"/>
                </a:solidFill>
                <a:latin typeface="Times New Roman" panose="02020603050405020304" pitchFamily="18" charset="0"/>
              </a:rPr>
              <a:t>.</a:t>
            </a:r>
          </a:p>
          <a:p>
            <a:pPr lvl="0" algn="just"/>
            <a:r>
              <a:rPr lang="en-US" sz="2400" b="1" u="sng" dirty="0" smtClean="0">
                <a:solidFill>
                  <a:srgbClr val="2D3956"/>
                </a:solidFill>
                <a:latin typeface="Times New Roman" panose="02020603050405020304" pitchFamily="18" charset="0"/>
              </a:rPr>
              <a:t>5- Flexible working for parents and carers:</a:t>
            </a:r>
          </a:p>
          <a:p>
            <a:pPr lvl="0" algn="just"/>
            <a:r>
              <a:rPr lang="en-US" sz="2400" dirty="0" smtClean="0">
                <a:solidFill>
                  <a:srgbClr val="2D3956"/>
                </a:solidFill>
                <a:latin typeface="Times New Roman" panose="02020603050405020304" pitchFamily="18" charset="0"/>
              </a:rPr>
              <a:t>Section 80F of the Employment Rights Act 1996 has introduced a right for parents with children under 16 years old to apply for flexible working. In the case of disabled children the age limit is 18. The right is also available if the employee needs to look after a spouse,  civil partner, relative or person with whom the employee shares an address. </a:t>
            </a:r>
            <a:endParaRPr lang="en-US" sz="2400"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976730"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2- </a:t>
            </a:r>
            <a:r>
              <a:rPr lang="en-US" sz="2800" b="1" dirty="0">
                <a:solidFill>
                  <a:srgbClr val="00B0F0"/>
                </a:solidFill>
                <a:latin typeface="Times New Roman" panose="02020603050405020304" pitchFamily="18" charset="0"/>
                <a:cs typeface="Times New Roman" panose="02020603050405020304" pitchFamily="18" charset="0"/>
              </a:rPr>
              <a:t>Statutory rights of the </a:t>
            </a:r>
            <a:r>
              <a:rPr lang="en-US" sz="2800" b="1" dirty="0" smtClean="0">
                <a:solidFill>
                  <a:srgbClr val="00B0F0"/>
                </a:solidFill>
                <a:latin typeface="Times New Roman" panose="02020603050405020304" pitchFamily="18" charset="0"/>
                <a:cs typeface="Times New Roman" panose="02020603050405020304" pitchFamily="18" charset="0"/>
              </a:rPr>
              <a:t>employee: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41830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4524315"/>
          </a:xfrm>
          <a:prstGeom prst="rect">
            <a:avLst/>
          </a:prstGeom>
          <a:noFill/>
        </p:spPr>
        <p:txBody>
          <a:bodyPr wrap="square" rtlCol="0">
            <a:spAutoFit/>
          </a:bodyPr>
          <a:lstStyle/>
          <a:p>
            <a:pPr lvl="0" algn="just"/>
            <a:r>
              <a:rPr lang="en-US" sz="2400" b="1" u="sng" dirty="0" smtClean="0">
                <a:solidFill>
                  <a:srgbClr val="2D3956"/>
                </a:solidFill>
                <a:latin typeface="Times New Roman" panose="02020603050405020304" pitchFamily="18" charset="0"/>
              </a:rPr>
              <a:t>4-Parental </a:t>
            </a:r>
            <a:r>
              <a:rPr lang="en-US" sz="2400" b="1" u="sng" dirty="0">
                <a:solidFill>
                  <a:srgbClr val="2D3956"/>
                </a:solidFill>
                <a:latin typeface="Times New Roman" panose="02020603050405020304" pitchFamily="18" charset="0"/>
              </a:rPr>
              <a:t>leave and time off for dependants:</a:t>
            </a:r>
            <a:endParaRPr lang="en-US" sz="2400" b="1" u="sng" dirty="0" smtClean="0">
              <a:solidFill>
                <a:srgbClr val="2D3956"/>
              </a:solidFill>
              <a:latin typeface="Times New Roman" panose="02020603050405020304" pitchFamily="18" charset="0"/>
            </a:endParaRPr>
          </a:p>
          <a:p>
            <a:pPr lvl="0" algn="just"/>
            <a:r>
              <a:rPr lang="en-US" sz="2400" dirty="0">
                <a:solidFill>
                  <a:srgbClr val="2D3956"/>
                </a:solidFill>
                <a:latin typeface="Times New Roman" panose="02020603050405020304" pitchFamily="18" charset="0"/>
              </a:rPr>
              <a:t>-An employee with at least one year’s continuous employment is entitled to take up </a:t>
            </a:r>
            <a:r>
              <a:rPr lang="en-US" sz="2400" dirty="0" smtClean="0">
                <a:solidFill>
                  <a:srgbClr val="2D3956"/>
                </a:solidFill>
                <a:latin typeface="Times New Roman" panose="02020603050405020304" pitchFamily="18" charset="0"/>
              </a:rPr>
              <a:t>to13 </a:t>
            </a:r>
            <a:r>
              <a:rPr lang="en-US" sz="2400" dirty="0">
                <a:solidFill>
                  <a:srgbClr val="2D3956"/>
                </a:solidFill>
                <a:latin typeface="Times New Roman" panose="02020603050405020304" pitchFamily="18" charset="0"/>
              </a:rPr>
              <a:t>weeks’ parental leave, in respect of each child, to look after his or her child or to </a:t>
            </a:r>
            <a:r>
              <a:rPr lang="en-US" sz="2400" dirty="0" smtClean="0">
                <a:solidFill>
                  <a:srgbClr val="2D3956"/>
                </a:solidFill>
                <a:latin typeface="Times New Roman" panose="02020603050405020304" pitchFamily="18" charset="0"/>
              </a:rPr>
              <a:t>make arrangements </a:t>
            </a:r>
            <a:r>
              <a:rPr lang="en-US" sz="2400" dirty="0">
                <a:solidFill>
                  <a:srgbClr val="2D3956"/>
                </a:solidFill>
                <a:latin typeface="Times New Roman" panose="02020603050405020304" pitchFamily="18" charset="0"/>
              </a:rPr>
              <a:t>for the child’s welfare. In the case of disabled children, 18 weeks’ leave </a:t>
            </a:r>
            <a:r>
              <a:rPr lang="en-US" sz="2400" dirty="0" smtClean="0">
                <a:solidFill>
                  <a:srgbClr val="2D3956"/>
                </a:solidFill>
                <a:latin typeface="Times New Roman" panose="02020603050405020304" pitchFamily="18" charset="0"/>
              </a:rPr>
              <a:t>per child </a:t>
            </a:r>
            <a:r>
              <a:rPr lang="en-US" sz="2400" dirty="0">
                <a:solidFill>
                  <a:srgbClr val="2D3956"/>
                </a:solidFill>
                <a:latin typeface="Times New Roman" panose="02020603050405020304" pitchFamily="18" charset="0"/>
              </a:rPr>
              <a:t>can be taken. In the case of twins, both parents can have 13 weeks’ leave for each child.</a:t>
            </a:r>
          </a:p>
          <a:p>
            <a:pPr lvl="0" algn="just"/>
            <a:r>
              <a:rPr lang="en-US" sz="2400" dirty="0">
                <a:solidFill>
                  <a:srgbClr val="2D3956"/>
                </a:solidFill>
                <a:latin typeface="Times New Roman" panose="02020603050405020304" pitchFamily="18" charset="0"/>
              </a:rPr>
              <a:t>The leave must be taken before the child’s fifth birthday and can be taken in either </a:t>
            </a:r>
            <a:r>
              <a:rPr lang="en-US" sz="2400" dirty="0" smtClean="0">
                <a:solidFill>
                  <a:srgbClr val="2D3956"/>
                </a:solidFill>
                <a:latin typeface="Times New Roman" panose="02020603050405020304" pitchFamily="18" charset="0"/>
              </a:rPr>
              <a:t>long blocks </a:t>
            </a:r>
            <a:r>
              <a:rPr lang="en-US" sz="2400" dirty="0">
                <a:solidFill>
                  <a:srgbClr val="2D3956"/>
                </a:solidFill>
                <a:latin typeface="Times New Roman" panose="02020603050405020304" pitchFamily="18" charset="0"/>
              </a:rPr>
              <a:t>or short blocks</a:t>
            </a:r>
            <a:r>
              <a:rPr lang="en-US" sz="2400" dirty="0" smtClean="0">
                <a:solidFill>
                  <a:srgbClr val="2D3956"/>
                </a:solidFill>
                <a:latin typeface="Times New Roman" panose="02020603050405020304" pitchFamily="18" charset="0"/>
              </a:rPr>
              <a:t>.</a:t>
            </a:r>
          </a:p>
          <a:p>
            <a:pPr lvl="0" algn="just"/>
            <a:r>
              <a:rPr lang="en-US" sz="2400" b="1" u="sng" dirty="0" smtClean="0">
                <a:solidFill>
                  <a:srgbClr val="2D3956"/>
                </a:solidFill>
                <a:latin typeface="Times New Roman" panose="02020603050405020304" pitchFamily="18" charset="0"/>
              </a:rPr>
              <a:t>5- Flexible working for parents and carers:</a:t>
            </a:r>
          </a:p>
          <a:p>
            <a:pPr lvl="0" algn="just"/>
            <a:r>
              <a:rPr lang="en-US" sz="2400" dirty="0" smtClean="0">
                <a:solidFill>
                  <a:srgbClr val="2D3956"/>
                </a:solidFill>
                <a:latin typeface="Times New Roman" panose="02020603050405020304" pitchFamily="18" charset="0"/>
              </a:rPr>
              <a:t>Section 80F of the Employment Rights Act 1996 has introduced a right for parents with children under 16 years old to apply for flexible working. In the case of disabled children the age limit is 18. The right is also available if the employee needs to look after a spouse,  civil partner, relative or person with whom the employee shares an address. </a:t>
            </a:r>
            <a:endParaRPr lang="en-US" sz="2400"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976730"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2- </a:t>
            </a:r>
            <a:r>
              <a:rPr lang="en-US" sz="2800" b="1" dirty="0">
                <a:solidFill>
                  <a:srgbClr val="00B0F0"/>
                </a:solidFill>
                <a:latin typeface="Times New Roman" panose="02020603050405020304" pitchFamily="18" charset="0"/>
                <a:cs typeface="Times New Roman" panose="02020603050405020304" pitchFamily="18" charset="0"/>
              </a:rPr>
              <a:t>Statutory rights of the </a:t>
            </a:r>
            <a:r>
              <a:rPr lang="en-US" sz="2800" b="1" dirty="0" smtClean="0">
                <a:solidFill>
                  <a:srgbClr val="00B0F0"/>
                </a:solidFill>
                <a:latin typeface="Times New Roman" panose="02020603050405020304" pitchFamily="18" charset="0"/>
                <a:cs typeface="Times New Roman" panose="02020603050405020304" pitchFamily="18" charset="0"/>
              </a:rPr>
              <a:t>employee: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28773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3416320"/>
          </a:xfrm>
          <a:prstGeom prst="rect">
            <a:avLst/>
          </a:prstGeom>
          <a:noFill/>
        </p:spPr>
        <p:txBody>
          <a:bodyPr wrap="square" rtlCol="0">
            <a:spAutoFit/>
          </a:bodyPr>
          <a:lstStyle/>
          <a:p>
            <a:pPr lvl="0" algn="just"/>
            <a:r>
              <a:rPr lang="en-US" sz="2400" b="1" u="sng" dirty="0" smtClean="0">
                <a:solidFill>
                  <a:srgbClr val="2D3956"/>
                </a:solidFill>
                <a:latin typeface="Times New Roman" panose="02020603050405020304" pitchFamily="18" charset="0"/>
              </a:rPr>
              <a:t>5- Flexible working for parents and carers:</a:t>
            </a:r>
          </a:p>
          <a:p>
            <a:pPr lvl="0" algn="just"/>
            <a:r>
              <a:rPr lang="en-US" sz="2400" dirty="0" smtClean="0">
                <a:solidFill>
                  <a:srgbClr val="2D3956"/>
                </a:solidFill>
                <a:latin typeface="Times New Roman" panose="02020603050405020304" pitchFamily="18" charset="0"/>
              </a:rPr>
              <a:t>-Employers have </a:t>
            </a:r>
            <a:r>
              <a:rPr lang="en-US" sz="2400" dirty="0">
                <a:solidFill>
                  <a:srgbClr val="2D3956"/>
                </a:solidFill>
                <a:latin typeface="Times New Roman" panose="02020603050405020304" pitchFamily="18" charset="0"/>
              </a:rPr>
              <a:t>a statutory duty to consider these applications seriously but there is no automatic </a:t>
            </a:r>
            <a:r>
              <a:rPr lang="en-US" sz="2400" dirty="0" smtClean="0">
                <a:solidFill>
                  <a:srgbClr val="2D3956"/>
                </a:solidFill>
                <a:latin typeface="Times New Roman" panose="02020603050405020304" pitchFamily="18" charset="0"/>
              </a:rPr>
              <a:t>right to </a:t>
            </a:r>
            <a:r>
              <a:rPr lang="en-US" sz="2400" dirty="0">
                <a:solidFill>
                  <a:srgbClr val="2D3956"/>
                </a:solidFill>
                <a:latin typeface="Times New Roman" panose="02020603050405020304" pitchFamily="18" charset="0"/>
              </a:rPr>
              <a:t>work flexibly. However, an employer should refuse an application only if there are </a:t>
            </a:r>
            <a:r>
              <a:rPr lang="en-US" sz="2400" dirty="0" smtClean="0">
                <a:solidFill>
                  <a:srgbClr val="2D3956"/>
                </a:solidFill>
                <a:latin typeface="Times New Roman" panose="02020603050405020304" pitchFamily="18" charset="0"/>
              </a:rPr>
              <a:t>good business </a:t>
            </a:r>
            <a:r>
              <a:rPr lang="en-US" sz="2400" dirty="0">
                <a:solidFill>
                  <a:srgbClr val="2D3956"/>
                </a:solidFill>
                <a:latin typeface="Times New Roman" panose="02020603050405020304" pitchFamily="18" charset="0"/>
              </a:rPr>
              <a:t>reasons for doing so</a:t>
            </a:r>
            <a:r>
              <a:rPr lang="en-US" sz="2400" dirty="0" smtClean="0">
                <a:solidFill>
                  <a:srgbClr val="2D3956"/>
                </a:solidFill>
                <a:latin typeface="Times New Roman" panose="02020603050405020304" pitchFamily="18" charset="0"/>
              </a:rPr>
              <a:t>.</a:t>
            </a:r>
          </a:p>
          <a:p>
            <a:pPr lvl="0" algn="just"/>
            <a:r>
              <a:rPr lang="en-US" sz="2400" dirty="0" smtClean="0">
                <a:solidFill>
                  <a:srgbClr val="2D3956"/>
                </a:solidFill>
                <a:latin typeface="Times New Roman" panose="02020603050405020304" pitchFamily="18" charset="0"/>
              </a:rPr>
              <a:t>- Only </a:t>
            </a:r>
            <a:r>
              <a:rPr lang="en-US" sz="2400" dirty="0">
                <a:solidFill>
                  <a:srgbClr val="2D3956"/>
                </a:solidFill>
                <a:latin typeface="Times New Roman" panose="02020603050405020304" pitchFamily="18" charset="0"/>
              </a:rPr>
              <a:t>employees with at least 26 weeks’ continuous employment can apply. They </a:t>
            </a:r>
            <a:r>
              <a:rPr lang="en-US" sz="2400" dirty="0" smtClean="0">
                <a:solidFill>
                  <a:srgbClr val="2D3956"/>
                </a:solidFill>
                <a:latin typeface="Times New Roman" panose="02020603050405020304" pitchFamily="18" charset="0"/>
              </a:rPr>
              <a:t>must either </a:t>
            </a:r>
            <a:r>
              <a:rPr lang="en-US" sz="2400" dirty="0">
                <a:solidFill>
                  <a:srgbClr val="2D3956"/>
                </a:solidFill>
                <a:latin typeface="Times New Roman" panose="02020603050405020304" pitchFamily="18" charset="0"/>
              </a:rPr>
              <a:t>be the child’s mother, father, adopter, guardian or foster parent or be married to </a:t>
            </a:r>
            <a:r>
              <a:rPr lang="en-US" sz="2400" dirty="0" smtClean="0">
                <a:solidFill>
                  <a:srgbClr val="2D3956"/>
                </a:solidFill>
                <a:latin typeface="Times New Roman" panose="02020603050405020304" pitchFamily="18" charset="0"/>
              </a:rPr>
              <a:t>such a </a:t>
            </a:r>
            <a:r>
              <a:rPr lang="en-US" sz="2400" dirty="0">
                <a:solidFill>
                  <a:srgbClr val="2D3956"/>
                </a:solidFill>
                <a:latin typeface="Times New Roman" panose="02020603050405020304" pitchFamily="18" charset="0"/>
              </a:rPr>
              <a:t>person. They must be making the application so that they can care for a child for </a:t>
            </a:r>
            <a:r>
              <a:rPr lang="en-US" sz="2400" dirty="0" smtClean="0">
                <a:solidFill>
                  <a:srgbClr val="2D3956"/>
                </a:solidFill>
                <a:latin typeface="Times New Roman" panose="02020603050405020304" pitchFamily="18" charset="0"/>
              </a:rPr>
              <a:t>whom they </a:t>
            </a:r>
            <a:r>
              <a:rPr lang="en-US" sz="2400" dirty="0">
                <a:solidFill>
                  <a:srgbClr val="2D3956"/>
                </a:solidFill>
                <a:latin typeface="Times New Roman" panose="02020603050405020304" pitchFamily="18" charset="0"/>
              </a:rPr>
              <a:t>have, or expect to have, responsibility for bringing up. Only one application can </a:t>
            </a:r>
            <a:r>
              <a:rPr lang="en-US" sz="2400" dirty="0" smtClean="0">
                <a:solidFill>
                  <a:srgbClr val="2D3956"/>
                </a:solidFill>
                <a:latin typeface="Times New Roman" panose="02020603050405020304" pitchFamily="18" charset="0"/>
              </a:rPr>
              <a:t>be made </a:t>
            </a:r>
            <a:r>
              <a:rPr lang="en-US" sz="2400" dirty="0">
                <a:solidFill>
                  <a:srgbClr val="2D3956"/>
                </a:solidFill>
                <a:latin typeface="Times New Roman" panose="02020603050405020304" pitchFamily="18" charset="0"/>
              </a:rPr>
              <a:t>every 12 months and agency workers cannot apply.</a:t>
            </a: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976730"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2- </a:t>
            </a:r>
            <a:r>
              <a:rPr lang="en-US" sz="2800" b="1" dirty="0">
                <a:solidFill>
                  <a:srgbClr val="00B0F0"/>
                </a:solidFill>
                <a:latin typeface="Times New Roman" panose="02020603050405020304" pitchFamily="18" charset="0"/>
                <a:cs typeface="Times New Roman" panose="02020603050405020304" pitchFamily="18" charset="0"/>
              </a:rPr>
              <a:t>Statutory rights of the </a:t>
            </a:r>
            <a:r>
              <a:rPr lang="en-US" sz="2800" b="1" dirty="0" smtClean="0">
                <a:solidFill>
                  <a:srgbClr val="00B0F0"/>
                </a:solidFill>
                <a:latin typeface="Times New Roman" panose="02020603050405020304" pitchFamily="18" charset="0"/>
                <a:cs typeface="Times New Roman" panose="02020603050405020304" pitchFamily="18" charset="0"/>
              </a:rPr>
              <a:t>employee: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86484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4154984"/>
          </a:xfrm>
          <a:prstGeom prst="rect">
            <a:avLst/>
          </a:prstGeom>
          <a:noFill/>
        </p:spPr>
        <p:txBody>
          <a:bodyPr wrap="square" rtlCol="0">
            <a:spAutoFit/>
          </a:bodyPr>
          <a:lstStyle/>
          <a:p>
            <a:pPr lvl="0" algn="just"/>
            <a:r>
              <a:rPr lang="en-US" sz="2400" b="1" u="sng" dirty="0" smtClean="0">
                <a:solidFill>
                  <a:srgbClr val="2D3956"/>
                </a:solidFill>
                <a:latin typeface="Times New Roman" panose="02020603050405020304" pitchFamily="18" charset="0"/>
              </a:rPr>
              <a:t>6-Transfer </a:t>
            </a:r>
            <a:r>
              <a:rPr lang="en-US" sz="2400" b="1" u="sng" dirty="0">
                <a:solidFill>
                  <a:srgbClr val="2D3956"/>
                </a:solidFill>
                <a:latin typeface="Times New Roman" panose="02020603050405020304" pitchFamily="18" charset="0"/>
              </a:rPr>
              <a:t>of </a:t>
            </a:r>
            <a:r>
              <a:rPr lang="en-US" sz="2400" b="1" u="sng" dirty="0" smtClean="0">
                <a:solidFill>
                  <a:srgbClr val="2D3956"/>
                </a:solidFill>
                <a:latin typeface="Times New Roman" panose="02020603050405020304" pitchFamily="18" charset="0"/>
              </a:rPr>
              <a:t>employees:</a:t>
            </a:r>
            <a:endParaRPr lang="en-US" sz="2400" b="1" u="sng" dirty="0">
              <a:solidFill>
                <a:srgbClr val="2D3956"/>
              </a:solidFill>
              <a:latin typeface="Times New Roman" panose="02020603050405020304" pitchFamily="18" charset="0"/>
            </a:endParaRPr>
          </a:p>
          <a:p>
            <a:pPr lvl="0" algn="just"/>
            <a:r>
              <a:rPr lang="en-US" sz="2400" dirty="0" smtClean="0">
                <a:solidFill>
                  <a:srgbClr val="2D3956"/>
                </a:solidFill>
                <a:latin typeface="Times New Roman" panose="02020603050405020304" pitchFamily="18" charset="0"/>
              </a:rPr>
              <a:t>-</a:t>
            </a:r>
            <a:r>
              <a:rPr lang="en-US" sz="2400" b="1" u="sng" dirty="0" smtClean="0">
                <a:solidFill>
                  <a:srgbClr val="2D3956"/>
                </a:solidFill>
                <a:latin typeface="Times New Roman" panose="02020603050405020304" pitchFamily="18" charset="0"/>
              </a:rPr>
              <a:t>The </a:t>
            </a:r>
            <a:r>
              <a:rPr lang="en-US" sz="2400" b="1" u="sng" dirty="0">
                <a:solidFill>
                  <a:srgbClr val="2D3956"/>
                </a:solidFill>
                <a:latin typeface="Times New Roman" panose="02020603050405020304" pitchFamily="18" charset="0"/>
              </a:rPr>
              <a:t>Transfer of Undertakings (Protection of Employment) Regulations 2006 (TUPE</a:t>
            </a:r>
            <a:r>
              <a:rPr lang="en-US" sz="2400" dirty="0">
                <a:solidFill>
                  <a:srgbClr val="2D3956"/>
                </a:solidFill>
                <a:latin typeface="Times New Roman" panose="02020603050405020304" pitchFamily="18" charset="0"/>
              </a:rPr>
              <a:t>) </a:t>
            </a:r>
            <a:r>
              <a:rPr lang="en-US" sz="2400" dirty="0" smtClean="0">
                <a:solidFill>
                  <a:srgbClr val="2D3956"/>
                </a:solidFill>
                <a:latin typeface="Times New Roman" panose="02020603050405020304" pitchFamily="18" charset="0"/>
              </a:rPr>
              <a:t>provide that </a:t>
            </a:r>
            <a:r>
              <a:rPr lang="en-US" sz="2400" dirty="0">
                <a:solidFill>
                  <a:srgbClr val="2D3956"/>
                </a:solidFill>
                <a:latin typeface="Times New Roman" panose="02020603050405020304" pitchFamily="18" charset="0"/>
              </a:rPr>
              <a:t>when a business is transferred from one employer to another as a going concern </a:t>
            </a:r>
            <a:r>
              <a:rPr lang="en-US" sz="2400" dirty="0" smtClean="0">
                <a:solidFill>
                  <a:srgbClr val="2D3956"/>
                </a:solidFill>
                <a:latin typeface="Times New Roman" panose="02020603050405020304" pitchFamily="18" charset="0"/>
              </a:rPr>
              <a:t>the contracts </a:t>
            </a:r>
            <a:r>
              <a:rPr lang="en-US" sz="2400" dirty="0">
                <a:solidFill>
                  <a:srgbClr val="2D3956"/>
                </a:solidFill>
                <a:latin typeface="Times New Roman" panose="02020603050405020304" pitchFamily="18" charset="0"/>
              </a:rPr>
              <a:t>of employment of all the employees are also transferred. These contracts then </a:t>
            </a:r>
            <a:r>
              <a:rPr lang="en-US" sz="2400" dirty="0" smtClean="0">
                <a:solidFill>
                  <a:srgbClr val="2D3956"/>
                </a:solidFill>
                <a:latin typeface="Times New Roman" panose="02020603050405020304" pitchFamily="18" charset="0"/>
              </a:rPr>
              <a:t>take effect </a:t>
            </a:r>
            <a:r>
              <a:rPr lang="en-US" sz="2400" dirty="0">
                <a:solidFill>
                  <a:srgbClr val="2D3956"/>
                </a:solidFill>
                <a:latin typeface="Times New Roman" panose="02020603050405020304" pitchFamily="18" charset="0"/>
              </a:rPr>
              <a:t>as if made between the individual employees and the new employer.</a:t>
            </a:r>
          </a:p>
          <a:p>
            <a:pPr lvl="0" algn="just"/>
            <a:r>
              <a:rPr lang="en-US" sz="2400" dirty="0" smtClean="0">
                <a:solidFill>
                  <a:srgbClr val="2D3956"/>
                </a:solidFill>
                <a:latin typeface="Times New Roman" panose="02020603050405020304" pitchFamily="18" charset="0"/>
              </a:rPr>
              <a:t>-</a:t>
            </a:r>
            <a:r>
              <a:rPr lang="en-US" sz="2400" b="1" u="sng" dirty="0" smtClean="0">
                <a:solidFill>
                  <a:srgbClr val="2D3956"/>
                </a:solidFill>
                <a:latin typeface="Times New Roman" panose="02020603050405020304" pitchFamily="18" charset="0"/>
              </a:rPr>
              <a:t>If </a:t>
            </a:r>
            <a:r>
              <a:rPr lang="en-US" sz="2400" b="1" u="sng" dirty="0">
                <a:solidFill>
                  <a:srgbClr val="2D3956"/>
                </a:solidFill>
                <a:latin typeface="Times New Roman" panose="02020603050405020304" pitchFamily="18" charset="0"/>
              </a:rPr>
              <a:t>an employee refuses to accept the transfer, this ends the employment without a </a:t>
            </a:r>
            <a:r>
              <a:rPr lang="en-US" sz="2400" b="1" u="sng" dirty="0" smtClean="0">
                <a:solidFill>
                  <a:srgbClr val="2D3956"/>
                </a:solidFill>
                <a:latin typeface="Times New Roman" panose="02020603050405020304" pitchFamily="18" charset="0"/>
              </a:rPr>
              <a:t>dismissal having </a:t>
            </a:r>
            <a:r>
              <a:rPr lang="en-US" sz="2400" b="1" u="sng" dirty="0">
                <a:solidFill>
                  <a:srgbClr val="2D3956"/>
                </a:solidFill>
                <a:latin typeface="Times New Roman" panose="02020603050405020304" pitchFamily="18" charset="0"/>
              </a:rPr>
              <a:t>taken place.</a:t>
            </a:r>
            <a:r>
              <a:rPr lang="en-US" sz="2400" dirty="0">
                <a:solidFill>
                  <a:srgbClr val="2D3956"/>
                </a:solidFill>
                <a:latin typeface="Times New Roman" panose="02020603050405020304" pitchFamily="18" charset="0"/>
              </a:rPr>
              <a:t> (So the employee will have no remedy.) However, an </a:t>
            </a:r>
            <a:r>
              <a:rPr lang="en-US" sz="2400" dirty="0" smtClean="0">
                <a:solidFill>
                  <a:srgbClr val="2D3956"/>
                </a:solidFill>
                <a:latin typeface="Times New Roman" panose="02020603050405020304" pitchFamily="18" charset="0"/>
              </a:rPr>
              <a:t>employee can </a:t>
            </a:r>
            <a:r>
              <a:rPr lang="en-US" sz="2400" dirty="0">
                <a:solidFill>
                  <a:srgbClr val="2D3956"/>
                </a:solidFill>
                <a:latin typeface="Times New Roman" panose="02020603050405020304" pitchFamily="18" charset="0"/>
              </a:rPr>
              <a:t>claim unfair dismissal if his refusal to be transferred was because the transfer </a:t>
            </a:r>
            <a:r>
              <a:rPr lang="en-US" sz="2400" dirty="0" smtClean="0">
                <a:solidFill>
                  <a:srgbClr val="2D3956"/>
                </a:solidFill>
                <a:latin typeface="Times New Roman" panose="02020603050405020304" pitchFamily="18" charset="0"/>
              </a:rPr>
              <a:t>would result </a:t>
            </a:r>
            <a:r>
              <a:rPr lang="en-US" sz="2400" dirty="0">
                <a:solidFill>
                  <a:srgbClr val="2D3956"/>
                </a:solidFill>
                <a:latin typeface="Times New Roman" panose="02020603050405020304" pitchFamily="18" charset="0"/>
              </a:rPr>
              <a:t>in significant and detrimental change. Any dismissal made because of the transfer </a:t>
            </a:r>
            <a:r>
              <a:rPr lang="en-US" sz="2400" dirty="0" smtClean="0">
                <a:solidFill>
                  <a:srgbClr val="2D3956"/>
                </a:solidFill>
                <a:latin typeface="Times New Roman" panose="02020603050405020304" pitchFamily="18" charset="0"/>
              </a:rPr>
              <a:t>is automatically </a:t>
            </a:r>
            <a:r>
              <a:rPr lang="en-US" sz="2400" dirty="0">
                <a:solidFill>
                  <a:srgbClr val="2D3956"/>
                </a:solidFill>
                <a:latin typeface="Times New Roman" panose="02020603050405020304" pitchFamily="18" charset="0"/>
              </a:rPr>
              <a:t>unfair unless it is made on account of the employee refusing to accept </a:t>
            </a:r>
            <a:r>
              <a:rPr lang="en-US" sz="2400" dirty="0" smtClean="0">
                <a:solidFill>
                  <a:srgbClr val="2D3956"/>
                </a:solidFill>
                <a:latin typeface="Times New Roman" panose="02020603050405020304" pitchFamily="18" charset="0"/>
              </a:rPr>
              <a:t>the transfer</a:t>
            </a:r>
            <a:r>
              <a:rPr lang="en-US" sz="2400" dirty="0">
                <a:solidFill>
                  <a:srgbClr val="2D3956"/>
                </a:solidFill>
                <a:latin typeface="Times New Roman" panose="02020603050405020304" pitchFamily="18" charset="0"/>
              </a:rPr>
              <a:t>.</a:t>
            </a: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976730"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2- </a:t>
            </a:r>
            <a:r>
              <a:rPr lang="en-US" sz="2800" b="1" dirty="0">
                <a:solidFill>
                  <a:srgbClr val="00B0F0"/>
                </a:solidFill>
                <a:latin typeface="Times New Roman" panose="02020603050405020304" pitchFamily="18" charset="0"/>
                <a:cs typeface="Times New Roman" panose="02020603050405020304" pitchFamily="18" charset="0"/>
              </a:rPr>
              <a:t>Statutory rights of the </a:t>
            </a:r>
            <a:r>
              <a:rPr lang="en-US" sz="2800" b="1" dirty="0" smtClean="0">
                <a:solidFill>
                  <a:srgbClr val="00B0F0"/>
                </a:solidFill>
                <a:latin typeface="Times New Roman" panose="02020603050405020304" pitchFamily="18" charset="0"/>
                <a:cs typeface="Times New Roman" panose="02020603050405020304" pitchFamily="18" charset="0"/>
              </a:rPr>
              <a:t>employee: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45597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785" y="1728530"/>
            <a:ext cx="10949153" cy="3416320"/>
          </a:xfrm>
          <a:prstGeom prst="rect">
            <a:avLst/>
          </a:prstGeom>
          <a:noFill/>
        </p:spPr>
        <p:txBody>
          <a:bodyPr wrap="square" rtlCol="0">
            <a:spAutoFit/>
          </a:bodyPr>
          <a:lstStyle/>
          <a:p>
            <a:pPr algn="just"/>
            <a:r>
              <a:rPr lang="en-US" sz="2400" dirty="0">
                <a:solidFill>
                  <a:srgbClr val="2D3956"/>
                </a:solidFill>
                <a:latin typeface="Times New Roman" panose="02020603050405020304" pitchFamily="18" charset="0"/>
              </a:rPr>
              <a:t>-When an employee raises a concern, problem or complaint with his employer, the </a:t>
            </a:r>
            <a:r>
              <a:rPr lang="en-US" sz="2400" dirty="0" smtClean="0">
                <a:solidFill>
                  <a:srgbClr val="2D3956"/>
                </a:solidFill>
                <a:latin typeface="Times New Roman" panose="02020603050405020304" pitchFamily="18" charset="0"/>
              </a:rPr>
              <a:t>ACAS Code </a:t>
            </a:r>
            <a:r>
              <a:rPr lang="en-US" sz="2400" dirty="0">
                <a:solidFill>
                  <a:srgbClr val="2D3956"/>
                </a:solidFill>
                <a:latin typeface="Times New Roman" panose="02020603050405020304" pitchFamily="18" charset="0"/>
              </a:rPr>
              <a:t>of Practice should be followed. The Code advises that employers and </a:t>
            </a:r>
            <a:r>
              <a:rPr lang="en-US" sz="2400" dirty="0" smtClean="0">
                <a:solidFill>
                  <a:srgbClr val="2D3956"/>
                </a:solidFill>
                <a:latin typeface="Times New Roman" panose="02020603050405020304" pitchFamily="18" charset="0"/>
              </a:rPr>
              <a:t>employees should </a:t>
            </a:r>
            <a:r>
              <a:rPr lang="en-US" sz="2400" dirty="0">
                <a:solidFill>
                  <a:srgbClr val="2D3956"/>
                </a:solidFill>
                <a:latin typeface="Times New Roman" panose="02020603050405020304" pitchFamily="18" charset="0"/>
              </a:rPr>
              <a:t>try to resolve disciplinary and grievance matters informally in the workplace, </a:t>
            </a:r>
            <a:r>
              <a:rPr lang="en-US" sz="2400" dirty="0" smtClean="0">
                <a:solidFill>
                  <a:srgbClr val="2D3956"/>
                </a:solidFill>
                <a:latin typeface="Times New Roman" panose="02020603050405020304" pitchFamily="18" charset="0"/>
              </a:rPr>
              <a:t>and should </a:t>
            </a:r>
            <a:r>
              <a:rPr lang="en-US" sz="2400" dirty="0">
                <a:solidFill>
                  <a:srgbClr val="2D3956"/>
                </a:solidFill>
                <a:latin typeface="Times New Roman" panose="02020603050405020304" pitchFamily="18" charset="0"/>
              </a:rPr>
              <a:t>consider using independent third parties to help if necessary. However, where </a:t>
            </a:r>
            <a:r>
              <a:rPr lang="en-US" sz="2400" dirty="0" smtClean="0">
                <a:solidFill>
                  <a:srgbClr val="2D3956"/>
                </a:solidFill>
                <a:latin typeface="Times New Roman" panose="02020603050405020304" pitchFamily="18" charset="0"/>
              </a:rPr>
              <a:t>this is </a:t>
            </a:r>
            <a:r>
              <a:rPr lang="en-US" sz="2400" dirty="0">
                <a:solidFill>
                  <a:srgbClr val="2D3956"/>
                </a:solidFill>
                <a:latin typeface="Times New Roman" panose="02020603050405020304" pitchFamily="18" charset="0"/>
              </a:rPr>
              <a:t>not possible the Code sets out procedures which aim to ensure fairness and a standard </a:t>
            </a:r>
            <a:r>
              <a:rPr lang="en-US" sz="2400" dirty="0" smtClean="0">
                <a:solidFill>
                  <a:srgbClr val="2D3956"/>
                </a:solidFill>
                <a:latin typeface="Times New Roman" panose="02020603050405020304" pitchFamily="18" charset="0"/>
              </a:rPr>
              <a:t>of reasonable </a:t>
            </a:r>
            <a:r>
              <a:rPr lang="en-US" sz="2400" dirty="0">
                <a:solidFill>
                  <a:srgbClr val="2D3956"/>
                </a:solidFill>
                <a:latin typeface="Times New Roman" panose="02020603050405020304" pitchFamily="18" charset="0"/>
              </a:rPr>
              <a:t>behaviour.</a:t>
            </a:r>
          </a:p>
          <a:p>
            <a:pPr algn="just"/>
            <a:r>
              <a:rPr lang="en-US" sz="2400" b="1" u="sng" dirty="0">
                <a:solidFill>
                  <a:srgbClr val="2D3956"/>
                </a:solidFill>
                <a:latin typeface="Times New Roman" panose="02020603050405020304" pitchFamily="18" charset="0"/>
              </a:rPr>
              <a:t>First, </a:t>
            </a:r>
            <a:r>
              <a:rPr lang="en-US" sz="2400" dirty="0">
                <a:solidFill>
                  <a:srgbClr val="2D3956"/>
                </a:solidFill>
                <a:latin typeface="Times New Roman" panose="02020603050405020304" pitchFamily="18" charset="0"/>
              </a:rPr>
              <a:t>the employee should formally raise the grievance with the employer, via a </a:t>
            </a:r>
            <a:r>
              <a:rPr lang="en-US" sz="2400" dirty="0" smtClean="0">
                <a:solidFill>
                  <a:srgbClr val="2D3956"/>
                </a:solidFill>
                <a:latin typeface="Times New Roman" panose="02020603050405020304" pitchFamily="18" charset="0"/>
              </a:rPr>
              <a:t>manager who </a:t>
            </a:r>
            <a:r>
              <a:rPr lang="en-US" sz="2400" dirty="0">
                <a:solidFill>
                  <a:srgbClr val="2D3956"/>
                </a:solidFill>
                <a:latin typeface="Times New Roman" panose="02020603050405020304" pitchFamily="18" charset="0"/>
              </a:rPr>
              <a:t>is not the subject of the grievance. This should be done in writing and </a:t>
            </a:r>
            <a:r>
              <a:rPr lang="en-US" sz="2400" dirty="0" smtClean="0">
                <a:solidFill>
                  <a:srgbClr val="2D3956"/>
                </a:solidFill>
                <a:latin typeface="Times New Roman" panose="02020603050405020304" pitchFamily="18" charset="0"/>
              </a:rPr>
              <a:t>without unnecessary </a:t>
            </a:r>
            <a:r>
              <a:rPr lang="en-US" sz="2400" dirty="0">
                <a:solidFill>
                  <a:srgbClr val="2D3956"/>
                </a:solidFill>
                <a:latin typeface="Times New Roman" panose="02020603050405020304" pitchFamily="18" charset="0"/>
              </a:rPr>
              <a:t>delay.</a:t>
            </a:r>
            <a:endParaRPr lang="en-US" sz="2400" dirty="0" smtClean="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3-ACAS </a:t>
            </a:r>
            <a:r>
              <a:rPr lang="en-US" sz="2800" b="1" dirty="0">
                <a:solidFill>
                  <a:srgbClr val="00B0F0"/>
                </a:solidFill>
                <a:latin typeface="Times New Roman" panose="02020603050405020304" pitchFamily="18" charset="0"/>
                <a:cs typeface="Times New Roman" panose="02020603050405020304" pitchFamily="18" charset="0"/>
              </a:rPr>
              <a:t>grievance procedure:</a:t>
            </a:r>
          </a:p>
        </p:txBody>
      </p:sp>
      <p:sp>
        <p:nvSpPr>
          <p:cNvPr id="8" name="Rectangle 7">
            <a:extLst>
              <a:ext uri="{FF2B5EF4-FFF2-40B4-BE49-F238E27FC236}">
                <a16:creationId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785" y="1728530"/>
            <a:ext cx="10949153" cy="3785652"/>
          </a:xfrm>
          <a:prstGeom prst="rect">
            <a:avLst/>
          </a:prstGeom>
          <a:noFill/>
        </p:spPr>
        <p:txBody>
          <a:bodyPr wrap="square" rtlCol="0">
            <a:spAutoFit/>
          </a:bodyPr>
          <a:lstStyle/>
          <a:p>
            <a:pPr algn="just"/>
            <a:r>
              <a:rPr lang="en-US" sz="2400" b="1" dirty="0">
                <a:solidFill>
                  <a:srgbClr val="2D3956"/>
                </a:solidFill>
                <a:latin typeface="Times New Roman" panose="02020603050405020304" pitchFamily="18" charset="0"/>
              </a:rPr>
              <a:t>-Second, </a:t>
            </a:r>
            <a:r>
              <a:rPr lang="en-US" sz="2400" dirty="0">
                <a:solidFill>
                  <a:srgbClr val="2D3956"/>
                </a:solidFill>
                <a:latin typeface="Times New Roman" panose="02020603050405020304" pitchFamily="18" charset="0"/>
              </a:rPr>
              <a:t>the employer should hold a formal meeting with the employee, without </a:t>
            </a:r>
            <a:r>
              <a:rPr lang="en-US" sz="2400" dirty="0" smtClean="0">
                <a:solidFill>
                  <a:srgbClr val="2D3956"/>
                </a:solidFill>
                <a:latin typeface="Times New Roman" panose="02020603050405020304" pitchFamily="18" charset="0"/>
              </a:rPr>
              <a:t>unreasonable delay</a:t>
            </a:r>
            <a:r>
              <a:rPr lang="en-US" sz="2400" dirty="0">
                <a:solidFill>
                  <a:srgbClr val="2D3956"/>
                </a:solidFill>
                <a:latin typeface="Times New Roman" panose="02020603050405020304" pitchFamily="18" charset="0"/>
              </a:rPr>
              <a:t>, to discuss the nature of the grievance. The employer and the employee </a:t>
            </a:r>
            <a:r>
              <a:rPr lang="en-US" sz="2400" dirty="0" smtClean="0">
                <a:solidFill>
                  <a:srgbClr val="2D3956"/>
                </a:solidFill>
                <a:latin typeface="Times New Roman" panose="02020603050405020304" pitchFamily="18" charset="0"/>
              </a:rPr>
              <a:t>should make </a:t>
            </a:r>
            <a:r>
              <a:rPr lang="en-US" sz="2400" dirty="0">
                <a:solidFill>
                  <a:srgbClr val="2D3956"/>
                </a:solidFill>
                <a:latin typeface="Times New Roman" panose="02020603050405020304" pitchFamily="18" charset="0"/>
              </a:rPr>
              <a:t>every effort to attend the meeting. The employee should be given a chance to </a:t>
            </a:r>
            <a:r>
              <a:rPr lang="en-US" sz="2400" dirty="0" smtClean="0">
                <a:solidFill>
                  <a:srgbClr val="2D3956"/>
                </a:solidFill>
                <a:latin typeface="Times New Roman" panose="02020603050405020304" pitchFamily="18" charset="0"/>
              </a:rPr>
              <a:t>explain the </a:t>
            </a:r>
            <a:r>
              <a:rPr lang="en-US" sz="2400" dirty="0">
                <a:solidFill>
                  <a:srgbClr val="2D3956"/>
                </a:solidFill>
                <a:latin typeface="Times New Roman" panose="02020603050405020304" pitchFamily="18" charset="0"/>
              </a:rPr>
              <a:t>grievance and how he thinks it should be resolved. The employer should </a:t>
            </a:r>
            <a:r>
              <a:rPr lang="en-US" sz="2400" dirty="0" smtClean="0">
                <a:solidFill>
                  <a:srgbClr val="2D3956"/>
                </a:solidFill>
                <a:latin typeface="Times New Roman" panose="02020603050405020304" pitchFamily="18" charset="0"/>
              </a:rPr>
              <a:t>consider adjourning </a:t>
            </a:r>
            <a:r>
              <a:rPr lang="en-US" sz="2400" dirty="0">
                <a:solidFill>
                  <a:srgbClr val="2D3956"/>
                </a:solidFill>
                <a:latin typeface="Times New Roman" panose="02020603050405020304" pitchFamily="18" charset="0"/>
              </a:rPr>
              <a:t>the meeting to conduct any necessary investigation. The employer should </a:t>
            </a:r>
            <a:r>
              <a:rPr lang="en-US" sz="2400" dirty="0" smtClean="0">
                <a:solidFill>
                  <a:srgbClr val="2D3956"/>
                </a:solidFill>
                <a:latin typeface="Times New Roman" panose="02020603050405020304" pitchFamily="18" charset="0"/>
              </a:rPr>
              <a:t>allow the </a:t>
            </a:r>
            <a:r>
              <a:rPr lang="en-US" sz="2400" dirty="0">
                <a:solidFill>
                  <a:srgbClr val="2D3956"/>
                </a:solidFill>
                <a:latin typeface="Times New Roman" panose="02020603050405020304" pitchFamily="18" charset="0"/>
              </a:rPr>
              <a:t>employee to be accompanied at the meeting by a companion, such as a fellow </a:t>
            </a:r>
            <a:r>
              <a:rPr lang="en-US" sz="2400" dirty="0" smtClean="0">
                <a:solidFill>
                  <a:srgbClr val="2D3956"/>
                </a:solidFill>
                <a:latin typeface="Times New Roman" panose="02020603050405020304" pitchFamily="18" charset="0"/>
              </a:rPr>
              <a:t>worker or </a:t>
            </a:r>
            <a:r>
              <a:rPr lang="en-US" sz="2400" dirty="0">
                <a:solidFill>
                  <a:srgbClr val="2D3956"/>
                </a:solidFill>
                <a:latin typeface="Times New Roman" panose="02020603050405020304" pitchFamily="18" charset="0"/>
              </a:rPr>
              <a:t>a trade union representative.</a:t>
            </a:r>
          </a:p>
          <a:p>
            <a:pPr algn="just"/>
            <a:r>
              <a:rPr lang="en-US" sz="2400" b="1" dirty="0">
                <a:solidFill>
                  <a:srgbClr val="2D3956"/>
                </a:solidFill>
                <a:latin typeface="Times New Roman" panose="02020603050405020304" pitchFamily="18" charset="0"/>
              </a:rPr>
              <a:t>Third, </a:t>
            </a:r>
            <a:r>
              <a:rPr lang="en-US" sz="2400" dirty="0">
                <a:solidFill>
                  <a:srgbClr val="2D3956"/>
                </a:solidFill>
                <a:latin typeface="Times New Roman" panose="02020603050405020304" pitchFamily="18" charset="0"/>
              </a:rPr>
              <a:t>the employer should decide on appropriate action and communicate this to </a:t>
            </a:r>
            <a:r>
              <a:rPr lang="en-US" sz="2400" dirty="0" smtClean="0">
                <a:solidFill>
                  <a:srgbClr val="2D3956"/>
                </a:solidFill>
                <a:latin typeface="Times New Roman" panose="02020603050405020304" pitchFamily="18" charset="0"/>
              </a:rPr>
              <a:t>the employee </a:t>
            </a:r>
            <a:r>
              <a:rPr lang="en-US" sz="2400" dirty="0">
                <a:solidFill>
                  <a:srgbClr val="2D3956"/>
                </a:solidFill>
                <a:latin typeface="Times New Roman" panose="02020603050405020304" pitchFamily="18" charset="0"/>
              </a:rPr>
              <a:t>in writing. The employee should also be told of the right to appeal against the</a:t>
            </a:r>
          </a:p>
          <a:p>
            <a:pPr algn="just"/>
            <a:r>
              <a:rPr lang="en-US" sz="2400" dirty="0">
                <a:solidFill>
                  <a:srgbClr val="2D3956"/>
                </a:solidFill>
                <a:latin typeface="Times New Roman" panose="02020603050405020304" pitchFamily="18" charset="0"/>
              </a:rPr>
              <a:t>decision</a:t>
            </a:r>
            <a:r>
              <a:rPr lang="en-US" sz="2400" dirty="0" smtClean="0">
                <a:solidFill>
                  <a:srgbClr val="2D3956"/>
                </a:solidFill>
                <a:latin typeface="Times New Roman" panose="02020603050405020304" pitchFamily="18" charset="0"/>
              </a:rPr>
              <a:t>.</a:t>
            </a:r>
            <a:endParaRPr lang="en-US" sz="2400" dirty="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3-ACAS </a:t>
            </a:r>
            <a:r>
              <a:rPr lang="en-US" sz="2800" b="1" dirty="0">
                <a:solidFill>
                  <a:srgbClr val="00B0F0"/>
                </a:solidFill>
                <a:latin typeface="Times New Roman" panose="02020603050405020304" pitchFamily="18" charset="0"/>
                <a:cs typeface="Times New Roman" panose="02020603050405020304" pitchFamily="18" charset="0"/>
              </a:rPr>
              <a:t>grievance procedure:</a:t>
            </a:r>
          </a:p>
        </p:txBody>
      </p:sp>
      <p:sp>
        <p:nvSpPr>
          <p:cNvPr id="8" name="Rectangle 7">
            <a:extLst>
              <a:ext uri="{FF2B5EF4-FFF2-40B4-BE49-F238E27FC236}">
                <a16:creationId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20964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785" y="1728530"/>
            <a:ext cx="10949153" cy="2308324"/>
          </a:xfrm>
          <a:prstGeom prst="rect">
            <a:avLst/>
          </a:prstGeom>
          <a:noFill/>
        </p:spPr>
        <p:txBody>
          <a:bodyPr wrap="square" rtlCol="0">
            <a:spAutoFit/>
          </a:bodyPr>
          <a:lstStyle/>
          <a:p>
            <a:pPr algn="just"/>
            <a:r>
              <a:rPr lang="en-US" sz="2400" b="1" dirty="0">
                <a:solidFill>
                  <a:srgbClr val="2D3956"/>
                </a:solidFill>
                <a:latin typeface="Times New Roman" panose="02020603050405020304" pitchFamily="18" charset="0"/>
              </a:rPr>
              <a:t>-Finally,</a:t>
            </a:r>
            <a:r>
              <a:rPr lang="en-US" sz="2400" dirty="0">
                <a:solidFill>
                  <a:srgbClr val="2D3956"/>
                </a:solidFill>
                <a:latin typeface="Times New Roman" panose="02020603050405020304" pitchFamily="18" charset="0"/>
              </a:rPr>
              <a:t> the employer should allow the employee to appeal against the decision if he does not think that the grievance has been satisfactorily resolved. Appeals must be submitted in writing and without unreasonable delay. An appeal should be heard without unreasonable delay, preferably by a manager who has not previously been involved. The employee has the right to be accompanied at the appeal. The outcome of the appeal should be </a:t>
            </a:r>
            <a:r>
              <a:rPr lang="en-US" sz="2400" dirty="0" smtClean="0">
                <a:solidFill>
                  <a:srgbClr val="2D3956"/>
                </a:solidFill>
                <a:latin typeface="Times New Roman" panose="02020603050405020304" pitchFamily="18" charset="0"/>
              </a:rPr>
              <a:t>communicated in </a:t>
            </a:r>
            <a:r>
              <a:rPr lang="en-US" sz="2400" dirty="0">
                <a:solidFill>
                  <a:srgbClr val="2D3956"/>
                </a:solidFill>
                <a:latin typeface="Times New Roman" panose="02020603050405020304" pitchFamily="18" charset="0"/>
              </a:rPr>
              <a:t>writing without unreasonable delay.</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3-ACAS </a:t>
            </a:r>
            <a:r>
              <a:rPr lang="en-US" sz="2800" b="1" dirty="0">
                <a:solidFill>
                  <a:srgbClr val="00B0F0"/>
                </a:solidFill>
                <a:latin typeface="Times New Roman" panose="02020603050405020304" pitchFamily="18" charset="0"/>
                <a:cs typeface="Times New Roman" panose="02020603050405020304" pitchFamily="18" charset="0"/>
              </a:rPr>
              <a:t>grievance procedure:</a:t>
            </a:r>
          </a:p>
        </p:txBody>
      </p:sp>
      <p:sp>
        <p:nvSpPr>
          <p:cNvPr id="8" name="Rectangle 7">
            <a:extLst>
              <a:ext uri="{FF2B5EF4-FFF2-40B4-BE49-F238E27FC236}">
                <a16:creationId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28286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5955" y="1537074"/>
            <a:ext cx="11911528" cy="4524315"/>
          </a:xfrm>
          <a:prstGeom prst="rect">
            <a:avLst/>
          </a:prstGeom>
        </p:spPr>
        <p:txBody>
          <a:bodyPr wrap="square">
            <a:spAutoFit/>
          </a:bodyPr>
          <a:lstStyle/>
          <a:p>
            <a:pPr algn="just">
              <a:lnSpc>
                <a:spcPct val="120000"/>
              </a:lnSpc>
            </a:pPr>
            <a:r>
              <a:rPr lang="en-US" sz="2400" dirty="0" smtClean="0">
                <a:solidFill>
                  <a:srgbClr val="000000"/>
                </a:solidFill>
                <a:latin typeface="Times New Roman" panose="02020603050405020304" pitchFamily="18" charset="0"/>
              </a:rPr>
              <a:t>-A </a:t>
            </a:r>
            <a:r>
              <a:rPr lang="en-US" sz="2400" dirty="0">
                <a:solidFill>
                  <a:srgbClr val="000000"/>
                </a:solidFill>
                <a:latin typeface="Times New Roman" panose="02020603050405020304" pitchFamily="18" charset="0"/>
              </a:rPr>
              <a:t>dismissed employee may be able to sue the employer for either unfair or </a:t>
            </a:r>
            <a:r>
              <a:rPr lang="en-US" sz="2400" dirty="0" smtClean="0">
                <a:solidFill>
                  <a:srgbClr val="000000"/>
                </a:solidFill>
                <a:latin typeface="Times New Roman" panose="02020603050405020304" pitchFamily="18" charset="0"/>
              </a:rPr>
              <a:t>wrongful dismissal</a:t>
            </a:r>
            <a:r>
              <a:rPr lang="en-US" sz="2400" dirty="0">
                <a:solidFill>
                  <a:srgbClr val="000000"/>
                </a:solidFill>
                <a:latin typeface="Times New Roman" panose="02020603050405020304" pitchFamily="18" charset="0"/>
              </a:rPr>
              <a:t>. These are quite separate matters.</a:t>
            </a:r>
          </a:p>
          <a:p>
            <a:pPr algn="just">
              <a:lnSpc>
                <a:spcPct val="120000"/>
              </a:lnSpc>
            </a:pPr>
            <a:r>
              <a:rPr lang="en-US" sz="2400" b="1" u="sng" dirty="0" smtClean="0">
                <a:solidFill>
                  <a:srgbClr val="000000"/>
                </a:solidFill>
                <a:latin typeface="Times New Roman" panose="02020603050405020304" pitchFamily="18" charset="0"/>
              </a:rPr>
              <a:t>-Unfair </a:t>
            </a:r>
            <a:r>
              <a:rPr lang="en-US" sz="2400" b="1" u="sng" dirty="0">
                <a:solidFill>
                  <a:srgbClr val="000000"/>
                </a:solidFill>
                <a:latin typeface="Times New Roman" panose="02020603050405020304" pitchFamily="18" charset="0"/>
              </a:rPr>
              <a:t>dismissal is a statutory remedy which gives the dismissed employee a right to </a:t>
            </a:r>
            <a:r>
              <a:rPr lang="en-US" sz="2400" b="1" u="sng" dirty="0" smtClean="0">
                <a:solidFill>
                  <a:srgbClr val="000000"/>
                </a:solidFill>
                <a:latin typeface="Times New Roman" panose="02020603050405020304" pitchFamily="18" charset="0"/>
              </a:rPr>
              <a:t>a fixed </a:t>
            </a:r>
            <a:r>
              <a:rPr lang="en-US" sz="2400" b="1" u="sng" dirty="0">
                <a:solidFill>
                  <a:srgbClr val="000000"/>
                </a:solidFill>
                <a:latin typeface="Times New Roman" panose="02020603050405020304" pitchFamily="18" charset="0"/>
              </a:rPr>
              <a:t>payment.</a:t>
            </a:r>
          </a:p>
          <a:p>
            <a:pPr algn="just">
              <a:lnSpc>
                <a:spcPct val="120000"/>
              </a:lnSpc>
            </a:pPr>
            <a:r>
              <a:rPr lang="en-US" sz="2400" dirty="0" smtClean="0">
                <a:solidFill>
                  <a:srgbClr val="000000"/>
                </a:solidFill>
                <a:latin typeface="Times New Roman" panose="02020603050405020304" pitchFamily="18" charset="0"/>
              </a:rPr>
              <a:t>-An </a:t>
            </a:r>
            <a:r>
              <a:rPr lang="en-US" sz="2400" dirty="0">
                <a:solidFill>
                  <a:srgbClr val="000000"/>
                </a:solidFill>
                <a:latin typeface="Times New Roman" panose="02020603050405020304" pitchFamily="18" charset="0"/>
              </a:rPr>
              <a:t>employee who sues for wrongful dismissal is simply suing for breach of contract. </a:t>
            </a:r>
            <a:r>
              <a:rPr lang="en-US" sz="2400" dirty="0" smtClean="0">
                <a:solidFill>
                  <a:srgbClr val="000000"/>
                </a:solidFill>
                <a:latin typeface="Times New Roman" panose="02020603050405020304" pitchFamily="18" charset="0"/>
              </a:rPr>
              <a:t>All contracts </a:t>
            </a:r>
            <a:r>
              <a:rPr lang="en-US" sz="2400" dirty="0">
                <a:solidFill>
                  <a:srgbClr val="000000"/>
                </a:solidFill>
                <a:latin typeface="Times New Roman" panose="02020603050405020304" pitchFamily="18" charset="0"/>
              </a:rPr>
              <a:t>of employment give the employee an entitlement to a certain amount of </a:t>
            </a:r>
            <a:r>
              <a:rPr lang="en-US" sz="2400" dirty="0" smtClean="0">
                <a:solidFill>
                  <a:srgbClr val="000000"/>
                </a:solidFill>
                <a:latin typeface="Times New Roman" panose="02020603050405020304" pitchFamily="18" charset="0"/>
              </a:rPr>
              <a:t>notice after </a:t>
            </a:r>
            <a:r>
              <a:rPr lang="en-US" sz="2400" dirty="0">
                <a:solidFill>
                  <a:srgbClr val="000000"/>
                </a:solidFill>
                <a:latin typeface="Times New Roman" panose="02020603050405020304" pitchFamily="18" charset="0"/>
              </a:rPr>
              <a:t>one month in the job. If an employee is wrongfully dismissed, without having </a:t>
            </a:r>
            <a:r>
              <a:rPr lang="en-US" sz="2400" dirty="0" smtClean="0">
                <a:solidFill>
                  <a:srgbClr val="000000"/>
                </a:solidFill>
                <a:latin typeface="Times New Roman" panose="02020603050405020304" pitchFamily="18" charset="0"/>
              </a:rPr>
              <a:t>been given </a:t>
            </a:r>
            <a:r>
              <a:rPr lang="en-US" sz="2400" dirty="0">
                <a:solidFill>
                  <a:srgbClr val="000000"/>
                </a:solidFill>
                <a:latin typeface="Times New Roman" panose="02020603050405020304" pitchFamily="18" charset="0"/>
              </a:rPr>
              <a:t>this notice, the contract will have been breached and the employee will therefore </a:t>
            </a:r>
            <a:r>
              <a:rPr lang="en-US" sz="2400" dirty="0" smtClean="0">
                <a:solidFill>
                  <a:srgbClr val="000000"/>
                </a:solidFill>
                <a:latin typeface="Times New Roman" panose="02020603050405020304" pitchFamily="18" charset="0"/>
              </a:rPr>
              <a:t>be entitled </a:t>
            </a:r>
            <a:r>
              <a:rPr lang="en-US" sz="2400" dirty="0">
                <a:solidFill>
                  <a:srgbClr val="000000"/>
                </a:solidFill>
                <a:latin typeface="Times New Roman" panose="02020603050405020304" pitchFamily="18" charset="0"/>
              </a:rPr>
              <a:t>to damages. In theory, an employer could sue an employee who left the </a:t>
            </a:r>
            <a:r>
              <a:rPr lang="en-US" sz="2400" dirty="0" smtClean="0">
                <a:solidFill>
                  <a:srgbClr val="000000"/>
                </a:solidFill>
                <a:latin typeface="Times New Roman" panose="02020603050405020304" pitchFamily="18" charset="0"/>
              </a:rPr>
              <a:t>employment without </a:t>
            </a:r>
            <a:r>
              <a:rPr lang="en-US" sz="2400" dirty="0">
                <a:solidFill>
                  <a:srgbClr val="000000"/>
                </a:solidFill>
                <a:latin typeface="Times New Roman" panose="02020603050405020304" pitchFamily="18" charset="0"/>
              </a:rPr>
              <a:t>giving the required amount of notice but in practice this hardly ever happens.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2120347" y="733289"/>
            <a:ext cx="661283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4- </a:t>
            </a:r>
            <a:r>
              <a:rPr lang="en-US" sz="2800" b="1" dirty="0">
                <a:solidFill>
                  <a:srgbClr val="00B0F0"/>
                </a:solidFill>
                <a:latin typeface="Times New Roman" panose="02020603050405020304" pitchFamily="18" charset="0"/>
                <a:cs typeface="Times New Roman" panose="02020603050405020304" pitchFamily="18" charset="0"/>
              </a:rPr>
              <a:t>Unfair and wrongful </a:t>
            </a:r>
            <a:r>
              <a:rPr lang="en-US" sz="2800" b="1" dirty="0" smtClean="0">
                <a:solidFill>
                  <a:srgbClr val="00B0F0"/>
                </a:solidFill>
                <a:latin typeface="Times New Roman" panose="02020603050405020304" pitchFamily="18" charset="0"/>
                <a:cs typeface="Times New Roman" panose="02020603050405020304" pitchFamily="18" charset="0"/>
              </a:rPr>
              <a:t>dismissal:</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5955" y="1537074"/>
            <a:ext cx="11911528" cy="4524315"/>
          </a:xfrm>
          <a:prstGeom prst="rect">
            <a:avLst/>
          </a:prstGeom>
        </p:spPr>
        <p:txBody>
          <a:bodyPr wrap="square">
            <a:spAutoFit/>
          </a:bodyPr>
          <a:lstStyle/>
          <a:p>
            <a:pPr algn="just">
              <a:lnSpc>
                <a:spcPct val="120000"/>
              </a:lnSpc>
            </a:pPr>
            <a:r>
              <a:rPr lang="en-US" sz="2400" b="1" u="sng" dirty="0" smtClean="0">
                <a:solidFill>
                  <a:srgbClr val="000000"/>
                </a:solidFill>
                <a:latin typeface="Times New Roman" panose="02020603050405020304" pitchFamily="18" charset="0"/>
              </a:rPr>
              <a:t>1-Unfair dismissal:</a:t>
            </a:r>
          </a:p>
          <a:p>
            <a:pPr algn="just">
              <a:lnSpc>
                <a:spcPct val="120000"/>
              </a:lnSpc>
            </a:pPr>
            <a:r>
              <a:rPr lang="en-US" sz="2400" b="1" dirty="0">
                <a:solidFill>
                  <a:srgbClr val="000000"/>
                </a:solidFill>
                <a:latin typeface="Times New Roman" panose="02020603050405020304" pitchFamily="18" charset="0"/>
              </a:rPr>
              <a:t>Who can claim?</a:t>
            </a:r>
          </a:p>
          <a:p>
            <a:pPr algn="just">
              <a:lnSpc>
                <a:spcPct val="120000"/>
              </a:lnSpc>
            </a:pPr>
            <a:r>
              <a:rPr lang="en-US" sz="2400" dirty="0">
                <a:solidFill>
                  <a:srgbClr val="000000"/>
                </a:solidFill>
                <a:latin typeface="Times New Roman" panose="02020603050405020304" pitchFamily="18" charset="0"/>
              </a:rPr>
              <a:t>Section 94(1) of the Employment Rights Act 1996 gives an employee who has at least </a:t>
            </a:r>
            <a:r>
              <a:rPr lang="en-US" sz="2400" dirty="0" smtClean="0">
                <a:solidFill>
                  <a:srgbClr val="000000"/>
                </a:solidFill>
                <a:latin typeface="Times New Roman" panose="02020603050405020304" pitchFamily="18" charset="0"/>
              </a:rPr>
              <a:t>one year’s </a:t>
            </a:r>
            <a:r>
              <a:rPr lang="en-US" sz="2400" dirty="0">
                <a:solidFill>
                  <a:srgbClr val="000000"/>
                </a:solidFill>
                <a:latin typeface="Times New Roman" panose="02020603050405020304" pitchFamily="18" charset="0"/>
              </a:rPr>
              <a:t>continuous employment the right not to be unfairly dismissed. Section 212(1) </a:t>
            </a:r>
            <a:r>
              <a:rPr lang="en-US" sz="2400" dirty="0" smtClean="0">
                <a:solidFill>
                  <a:srgbClr val="000000"/>
                </a:solidFill>
                <a:latin typeface="Times New Roman" panose="02020603050405020304" pitchFamily="18" charset="0"/>
              </a:rPr>
              <a:t>ERA 1996 </a:t>
            </a:r>
            <a:r>
              <a:rPr lang="en-US" sz="2400" dirty="0">
                <a:solidFill>
                  <a:srgbClr val="000000"/>
                </a:solidFill>
                <a:latin typeface="Times New Roman" panose="02020603050405020304" pitchFamily="18" charset="0"/>
              </a:rPr>
              <a:t>defines the weeks which count towards continuous </a:t>
            </a:r>
            <a:r>
              <a:rPr lang="en-US" sz="2400" dirty="0" smtClean="0">
                <a:solidFill>
                  <a:srgbClr val="000000"/>
                </a:solidFill>
                <a:latin typeface="Times New Roman" panose="02020603050405020304" pitchFamily="18" charset="0"/>
              </a:rPr>
              <a:t>employment.</a:t>
            </a:r>
          </a:p>
          <a:p>
            <a:pPr algn="just">
              <a:lnSpc>
                <a:spcPct val="120000"/>
              </a:lnSpc>
            </a:pPr>
            <a:r>
              <a:rPr lang="en-US" sz="2400" b="1" dirty="0">
                <a:solidFill>
                  <a:srgbClr val="000000"/>
                </a:solidFill>
                <a:latin typeface="Times New Roman" panose="02020603050405020304" pitchFamily="18" charset="0"/>
              </a:rPr>
              <a:t>What is a dismissal?</a:t>
            </a:r>
          </a:p>
          <a:p>
            <a:pPr algn="just">
              <a:lnSpc>
                <a:spcPct val="120000"/>
              </a:lnSpc>
            </a:pPr>
            <a:r>
              <a:rPr lang="en-US" sz="2400" dirty="0">
                <a:solidFill>
                  <a:srgbClr val="000000"/>
                </a:solidFill>
                <a:latin typeface="Times New Roman" panose="02020603050405020304" pitchFamily="18" charset="0"/>
              </a:rPr>
              <a:t>There can be a claim for unfair dismissal only if the employee is dismissed. Section 95 </a:t>
            </a:r>
            <a:r>
              <a:rPr lang="en-US" sz="2400" dirty="0" smtClean="0">
                <a:solidFill>
                  <a:srgbClr val="000000"/>
                </a:solidFill>
                <a:latin typeface="Times New Roman" panose="02020603050405020304" pitchFamily="18" charset="0"/>
              </a:rPr>
              <a:t>ERA 1996 </a:t>
            </a:r>
            <a:r>
              <a:rPr lang="en-US" sz="2400" dirty="0">
                <a:solidFill>
                  <a:srgbClr val="000000"/>
                </a:solidFill>
                <a:latin typeface="Times New Roman" panose="02020603050405020304" pitchFamily="18" charset="0"/>
              </a:rPr>
              <a:t>provides that an employee is dismissed if:</a:t>
            </a:r>
          </a:p>
          <a:p>
            <a:pPr algn="just">
              <a:lnSpc>
                <a:spcPct val="120000"/>
              </a:lnSpc>
            </a:pPr>
            <a:r>
              <a:rPr lang="en-US" sz="2400" dirty="0">
                <a:solidFill>
                  <a:srgbClr val="000000"/>
                </a:solidFill>
                <a:latin typeface="Times New Roman" panose="02020603050405020304" pitchFamily="18" charset="0"/>
              </a:rPr>
              <a:t>(i) the employer terminates the contract, with or without notice;</a:t>
            </a:r>
          </a:p>
          <a:p>
            <a:pPr algn="just">
              <a:lnSpc>
                <a:spcPct val="120000"/>
              </a:lnSpc>
            </a:pPr>
            <a:r>
              <a:rPr lang="en-US" sz="2400" dirty="0">
                <a:solidFill>
                  <a:srgbClr val="000000"/>
                </a:solidFill>
                <a:latin typeface="Times New Roman" panose="02020603050405020304" pitchFamily="18" charset="0"/>
              </a:rPr>
              <a:t>(ii) a fixed term contract ends and is not renewed; or</a:t>
            </a:r>
          </a:p>
        </p:txBody>
      </p:sp>
      <p:sp>
        <p:nvSpPr>
          <p:cNvPr id="17" name="TextBox 16">
            <a:extLst>
              <a:ext uri="{FF2B5EF4-FFF2-40B4-BE49-F238E27FC236}">
                <a16:creationId xmlns:a16="http://schemas.microsoft.com/office/drawing/2014/main" id="{954B34D3-F436-A1EE-53D3-534D66D793CE}"/>
              </a:ext>
            </a:extLst>
          </p:cNvPr>
          <p:cNvSpPr txBox="1"/>
          <p:nvPr/>
        </p:nvSpPr>
        <p:spPr>
          <a:xfrm>
            <a:off x="2120347" y="733289"/>
            <a:ext cx="661283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4- </a:t>
            </a:r>
            <a:r>
              <a:rPr lang="en-US" sz="2800" b="1" dirty="0">
                <a:solidFill>
                  <a:srgbClr val="00B0F0"/>
                </a:solidFill>
                <a:latin typeface="Times New Roman" panose="02020603050405020304" pitchFamily="18" charset="0"/>
                <a:cs typeface="Times New Roman" panose="02020603050405020304" pitchFamily="18" charset="0"/>
              </a:rPr>
              <a:t>Unfair and wrongful </a:t>
            </a:r>
            <a:r>
              <a:rPr lang="en-US" sz="2800" b="1" dirty="0" smtClean="0">
                <a:solidFill>
                  <a:srgbClr val="00B0F0"/>
                </a:solidFill>
                <a:latin typeface="Times New Roman" panose="02020603050405020304" pitchFamily="18" charset="0"/>
                <a:cs typeface="Times New Roman" panose="02020603050405020304" pitchFamily="18" charset="0"/>
              </a:rPr>
              <a:t>dismissal:</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919994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5955" y="1537074"/>
            <a:ext cx="11911528" cy="4524315"/>
          </a:xfrm>
          <a:prstGeom prst="rect">
            <a:avLst/>
          </a:prstGeom>
        </p:spPr>
        <p:txBody>
          <a:bodyPr wrap="square">
            <a:spAutoFit/>
          </a:bodyPr>
          <a:lstStyle/>
          <a:p>
            <a:pPr algn="just">
              <a:lnSpc>
                <a:spcPct val="120000"/>
              </a:lnSpc>
            </a:pPr>
            <a:r>
              <a:rPr lang="en-US" sz="2400" dirty="0">
                <a:solidFill>
                  <a:srgbClr val="000000"/>
                </a:solidFill>
                <a:latin typeface="Times New Roman" panose="02020603050405020304" pitchFamily="18" charset="0"/>
              </a:rPr>
              <a:t>iii) the employee terminates the contract on the grounds of the employer’s </a:t>
            </a:r>
            <a:r>
              <a:rPr lang="en-US" sz="2400" dirty="0" smtClean="0">
                <a:solidFill>
                  <a:srgbClr val="000000"/>
                </a:solidFill>
                <a:latin typeface="Times New Roman" panose="02020603050405020304" pitchFamily="18" charset="0"/>
              </a:rPr>
              <a:t>unreasonable conduct </a:t>
            </a:r>
            <a:r>
              <a:rPr lang="en-US" sz="2400" dirty="0">
                <a:solidFill>
                  <a:srgbClr val="000000"/>
                </a:solidFill>
                <a:latin typeface="Times New Roman" panose="02020603050405020304" pitchFamily="18" charset="0"/>
              </a:rPr>
              <a:t>(this is known as constructive dismissal</a:t>
            </a:r>
            <a:r>
              <a:rPr lang="en-US" sz="2400" dirty="0" smtClean="0">
                <a:solidFill>
                  <a:srgbClr val="000000"/>
                </a:solidFill>
                <a:latin typeface="Times New Roman" panose="02020603050405020304" pitchFamily="18" charset="0"/>
              </a:rPr>
              <a:t>).</a:t>
            </a:r>
          </a:p>
          <a:p>
            <a:pPr algn="just">
              <a:lnSpc>
                <a:spcPct val="120000"/>
              </a:lnSpc>
            </a:pPr>
            <a:r>
              <a:rPr lang="en-US" sz="2400" b="1" dirty="0">
                <a:solidFill>
                  <a:srgbClr val="000000"/>
                </a:solidFill>
                <a:latin typeface="Times New Roman" panose="02020603050405020304" pitchFamily="18" charset="0"/>
              </a:rPr>
              <a:t>When is a dismissal unfair?</a:t>
            </a:r>
          </a:p>
          <a:p>
            <a:pPr algn="just">
              <a:lnSpc>
                <a:spcPct val="120000"/>
              </a:lnSpc>
            </a:pPr>
            <a:r>
              <a:rPr lang="en-US" sz="2400" dirty="0">
                <a:solidFill>
                  <a:srgbClr val="000000"/>
                </a:solidFill>
                <a:latin typeface="Times New Roman" panose="02020603050405020304" pitchFamily="18" charset="0"/>
              </a:rPr>
              <a:t>‘Unfair’ has a technical meaning here. Section 98 ERA 1996 provides that all dismissals </a:t>
            </a:r>
            <a:r>
              <a:rPr lang="en-US" sz="2400" dirty="0" smtClean="0">
                <a:solidFill>
                  <a:srgbClr val="000000"/>
                </a:solidFill>
                <a:latin typeface="Times New Roman" panose="02020603050405020304" pitchFamily="18" charset="0"/>
              </a:rPr>
              <a:t>are unfair </a:t>
            </a:r>
            <a:r>
              <a:rPr lang="en-US" sz="2400" dirty="0">
                <a:solidFill>
                  <a:srgbClr val="000000"/>
                </a:solidFill>
                <a:latin typeface="Times New Roman" panose="02020603050405020304" pitchFamily="18" charset="0"/>
              </a:rPr>
              <a:t>unless the employer can justify the dismissal on one of following six grounds:</a:t>
            </a:r>
          </a:p>
          <a:p>
            <a:pPr algn="just">
              <a:lnSpc>
                <a:spcPct val="120000"/>
              </a:lnSpc>
            </a:pPr>
            <a:r>
              <a:rPr lang="en-US" sz="2400" dirty="0">
                <a:solidFill>
                  <a:srgbClr val="000000"/>
                </a:solidFill>
                <a:latin typeface="Times New Roman" panose="02020603050405020304" pitchFamily="18" charset="0"/>
              </a:rPr>
              <a:t>(</a:t>
            </a:r>
            <a:r>
              <a:rPr lang="en-US" sz="2400" dirty="0" smtClean="0">
                <a:solidFill>
                  <a:srgbClr val="000000"/>
                </a:solidFill>
                <a:latin typeface="Times New Roman" panose="02020603050405020304" pitchFamily="18" charset="0"/>
              </a:rPr>
              <a:t>i)The </a:t>
            </a:r>
            <a:r>
              <a:rPr lang="en-US" sz="2400" dirty="0">
                <a:solidFill>
                  <a:srgbClr val="000000"/>
                </a:solidFill>
                <a:latin typeface="Times New Roman" panose="02020603050405020304" pitchFamily="18" charset="0"/>
              </a:rPr>
              <a:t>employee’s capability or qualifications to do the job. (Dismissal for lack </a:t>
            </a:r>
            <a:r>
              <a:rPr lang="en-US" sz="2400" dirty="0" smtClean="0">
                <a:solidFill>
                  <a:srgbClr val="000000"/>
                </a:solidFill>
                <a:latin typeface="Times New Roman" panose="02020603050405020304" pitchFamily="18" charset="0"/>
              </a:rPr>
              <a:t>of qualifications </a:t>
            </a:r>
            <a:r>
              <a:rPr lang="en-US" sz="2400" dirty="0">
                <a:solidFill>
                  <a:srgbClr val="000000"/>
                </a:solidFill>
                <a:latin typeface="Times New Roman" panose="02020603050405020304" pitchFamily="18" charset="0"/>
              </a:rPr>
              <a:t>is very unusual. Dismissal for lack of capability often arises because </a:t>
            </a:r>
            <a:r>
              <a:rPr lang="en-US" sz="2400" dirty="0" smtClean="0">
                <a:solidFill>
                  <a:srgbClr val="000000"/>
                </a:solidFill>
                <a:latin typeface="Times New Roman" panose="02020603050405020304" pitchFamily="18" charset="0"/>
              </a:rPr>
              <a:t>the employee </a:t>
            </a:r>
            <a:r>
              <a:rPr lang="en-US" sz="2400" dirty="0">
                <a:solidFill>
                  <a:srgbClr val="000000"/>
                </a:solidFill>
                <a:latin typeface="Times New Roman" panose="02020603050405020304" pitchFamily="18" charset="0"/>
              </a:rPr>
              <a:t>is ill.)</a:t>
            </a:r>
          </a:p>
          <a:p>
            <a:pPr algn="just">
              <a:lnSpc>
                <a:spcPct val="120000"/>
              </a:lnSpc>
            </a:pPr>
            <a:r>
              <a:rPr lang="en-US" sz="2400" dirty="0">
                <a:solidFill>
                  <a:srgbClr val="000000"/>
                </a:solidFill>
                <a:latin typeface="Times New Roman" panose="02020603050405020304" pitchFamily="18" charset="0"/>
              </a:rPr>
              <a:t>(</a:t>
            </a:r>
            <a:r>
              <a:rPr lang="en-US" sz="2400" dirty="0" smtClean="0">
                <a:solidFill>
                  <a:srgbClr val="000000"/>
                </a:solidFill>
                <a:latin typeface="Times New Roman" panose="02020603050405020304" pitchFamily="18" charset="0"/>
              </a:rPr>
              <a:t>ii)The </a:t>
            </a:r>
            <a:r>
              <a:rPr lang="en-US" sz="2400" dirty="0">
                <a:solidFill>
                  <a:srgbClr val="000000"/>
                </a:solidFill>
                <a:latin typeface="Times New Roman" panose="02020603050405020304" pitchFamily="18" charset="0"/>
              </a:rPr>
              <a:t>employee’s conduct, inside or outside the employment. (If the conduct is </a:t>
            </a:r>
            <a:r>
              <a:rPr lang="en-US" sz="2400" dirty="0" smtClean="0">
                <a:solidFill>
                  <a:srgbClr val="000000"/>
                </a:solidFill>
                <a:latin typeface="Times New Roman" panose="02020603050405020304" pitchFamily="18" charset="0"/>
              </a:rPr>
              <a:t>outside the </a:t>
            </a:r>
            <a:r>
              <a:rPr lang="en-US" sz="2400" dirty="0">
                <a:solidFill>
                  <a:srgbClr val="000000"/>
                </a:solidFill>
                <a:latin typeface="Times New Roman" panose="02020603050405020304" pitchFamily="18" charset="0"/>
              </a:rPr>
              <a:t>employment then it must be serious enough to have a detrimental effect on </a:t>
            </a:r>
            <a:r>
              <a:rPr lang="en-US" sz="2400" dirty="0" smtClean="0">
                <a:solidFill>
                  <a:srgbClr val="000000"/>
                </a:solidFill>
                <a:latin typeface="Times New Roman" panose="02020603050405020304" pitchFamily="18" charset="0"/>
              </a:rPr>
              <a:t>the employer’s </a:t>
            </a:r>
            <a:r>
              <a:rPr lang="en-US" sz="2400" dirty="0">
                <a:solidFill>
                  <a:srgbClr val="000000"/>
                </a:solidFill>
                <a:latin typeface="Times New Roman" panose="02020603050405020304" pitchFamily="18" charset="0"/>
              </a:rPr>
              <a:t>business</a:t>
            </a:r>
            <a:r>
              <a:rPr lang="en-US" sz="2400" dirty="0" smtClean="0">
                <a:solidFill>
                  <a:srgbClr val="000000"/>
                </a:solidFill>
                <a:latin typeface="Times New Roman" panose="02020603050405020304" pitchFamily="18" charset="0"/>
              </a:rPr>
              <a:t>.)</a:t>
            </a:r>
            <a:endParaRPr lang="en-US" sz="24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2120347" y="733289"/>
            <a:ext cx="661283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4- </a:t>
            </a:r>
            <a:r>
              <a:rPr lang="en-US" sz="2800" b="1" dirty="0">
                <a:solidFill>
                  <a:srgbClr val="00B0F0"/>
                </a:solidFill>
                <a:latin typeface="Times New Roman" panose="02020603050405020304" pitchFamily="18" charset="0"/>
                <a:cs typeface="Times New Roman" panose="02020603050405020304" pitchFamily="18" charset="0"/>
              </a:rPr>
              <a:t>Unfair and wrongful </a:t>
            </a:r>
            <a:r>
              <a:rPr lang="en-US" sz="2800" b="1" dirty="0" smtClean="0">
                <a:solidFill>
                  <a:srgbClr val="00B0F0"/>
                </a:solidFill>
                <a:latin typeface="Times New Roman" panose="02020603050405020304" pitchFamily="18" charset="0"/>
                <a:cs typeface="Times New Roman" panose="02020603050405020304" pitchFamily="18" charset="0"/>
              </a:rPr>
              <a:t>dismissal:</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010533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5955" y="1537074"/>
            <a:ext cx="11911528" cy="4524315"/>
          </a:xfrm>
          <a:prstGeom prst="rect">
            <a:avLst/>
          </a:prstGeom>
        </p:spPr>
        <p:txBody>
          <a:bodyPr wrap="square">
            <a:spAutoFit/>
          </a:bodyPr>
          <a:lstStyle/>
          <a:p>
            <a:pPr algn="just">
              <a:lnSpc>
                <a:spcPct val="120000"/>
              </a:lnSpc>
            </a:pPr>
            <a:r>
              <a:rPr lang="en-US" sz="2400" dirty="0">
                <a:solidFill>
                  <a:srgbClr val="000000"/>
                </a:solidFill>
                <a:latin typeface="Times New Roman" panose="02020603050405020304" pitchFamily="18" charset="0"/>
              </a:rPr>
              <a:t>(iii) That the employee was made redundant. </a:t>
            </a:r>
            <a:r>
              <a:rPr lang="en-US" sz="2400" dirty="0" smtClean="0">
                <a:solidFill>
                  <a:srgbClr val="000000"/>
                </a:solidFill>
                <a:latin typeface="Times New Roman" panose="02020603050405020304" pitchFamily="18" charset="0"/>
              </a:rPr>
              <a:t>(</a:t>
            </a:r>
            <a:r>
              <a:rPr lang="en-US" sz="2400" dirty="0">
                <a:solidFill>
                  <a:srgbClr val="000000"/>
                </a:solidFill>
                <a:latin typeface="Times New Roman" panose="02020603050405020304" pitchFamily="18" charset="0"/>
              </a:rPr>
              <a:t>iv) That it would be illegal to keep the employee on in the job</a:t>
            </a:r>
            <a:r>
              <a:rPr lang="en-US" sz="2400" dirty="0" smtClean="0">
                <a:solidFill>
                  <a:srgbClr val="000000"/>
                </a:solidFill>
                <a:latin typeface="Times New Roman" panose="02020603050405020304" pitchFamily="18" charset="0"/>
              </a:rPr>
              <a:t>.</a:t>
            </a:r>
          </a:p>
          <a:p>
            <a:pPr algn="just">
              <a:lnSpc>
                <a:spcPct val="120000"/>
              </a:lnSpc>
            </a:pPr>
            <a:r>
              <a:rPr lang="en-US" sz="2400" dirty="0" smtClean="0">
                <a:solidFill>
                  <a:srgbClr val="000000"/>
                </a:solidFill>
                <a:latin typeface="Times New Roman" panose="02020603050405020304" pitchFamily="18" charset="0"/>
              </a:rPr>
              <a:t>(</a:t>
            </a:r>
            <a:r>
              <a:rPr lang="en-US" sz="2400" dirty="0">
                <a:solidFill>
                  <a:srgbClr val="000000"/>
                </a:solidFill>
                <a:latin typeface="Times New Roman" panose="02020603050405020304" pitchFamily="18" charset="0"/>
              </a:rPr>
              <a:t>v) Retirement in accordance with the Equality Act 2010 </a:t>
            </a:r>
            <a:r>
              <a:rPr lang="en-US" sz="2400" dirty="0" smtClean="0">
                <a:solidFill>
                  <a:srgbClr val="000000"/>
                </a:solidFill>
                <a:latin typeface="Times New Roman" panose="02020603050405020304" pitchFamily="18" charset="0"/>
              </a:rPr>
              <a:t>.</a:t>
            </a:r>
            <a:endParaRPr lang="en-US" sz="2400" dirty="0">
              <a:solidFill>
                <a:srgbClr val="000000"/>
              </a:solidFill>
              <a:latin typeface="Times New Roman" panose="02020603050405020304" pitchFamily="18" charset="0"/>
            </a:endParaRPr>
          </a:p>
          <a:p>
            <a:pPr algn="just">
              <a:lnSpc>
                <a:spcPct val="120000"/>
              </a:lnSpc>
            </a:pPr>
            <a:r>
              <a:rPr lang="en-US" sz="2400" dirty="0">
                <a:solidFill>
                  <a:srgbClr val="000000"/>
                </a:solidFill>
                <a:latin typeface="Times New Roman" panose="02020603050405020304" pitchFamily="18" charset="0"/>
              </a:rPr>
              <a:t>(vi) Some other substantial reason which would justify the employee’s dismissal.</a:t>
            </a:r>
          </a:p>
          <a:p>
            <a:pPr algn="just">
              <a:lnSpc>
                <a:spcPct val="120000"/>
              </a:lnSpc>
            </a:pPr>
            <a:r>
              <a:rPr lang="en-US" sz="2400" dirty="0">
                <a:solidFill>
                  <a:srgbClr val="000000"/>
                </a:solidFill>
                <a:latin typeface="Times New Roman" panose="02020603050405020304" pitchFamily="18" charset="0"/>
              </a:rPr>
              <a:t>The last category is necessary to prevent the list of reasons from becoming too rigid. </a:t>
            </a:r>
            <a:r>
              <a:rPr lang="en-US" sz="2400" dirty="0" smtClean="0">
                <a:solidFill>
                  <a:srgbClr val="000000"/>
                </a:solidFill>
                <a:latin typeface="Times New Roman" panose="02020603050405020304" pitchFamily="18" charset="0"/>
              </a:rPr>
              <a:t>Usually the </a:t>
            </a:r>
            <a:r>
              <a:rPr lang="en-US" sz="2400" dirty="0">
                <a:solidFill>
                  <a:srgbClr val="000000"/>
                </a:solidFill>
                <a:latin typeface="Times New Roman" panose="02020603050405020304" pitchFamily="18" charset="0"/>
              </a:rPr>
              <a:t>reason is a commercial one</a:t>
            </a:r>
            <a:r>
              <a:rPr lang="en-US" sz="2400" dirty="0" smtClean="0">
                <a:solidFill>
                  <a:srgbClr val="000000"/>
                </a:solidFill>
                <a:latin typeface="Times New Roman" panose="02020603050405020304" pitchFamily="18" charset="0"/>
              </a:rPr>
              <a:t>.</a:t>
            </a:r>
          </a:p>
          <a:p>
            <a:pPr algn="just">
              <a:lnSpc>
                <a:spcPct val="120000"/>
              </a:lnSpc>
            </a:pPr>
            <a:r>
              <a:rPr lang="en-US" sz="2400" b="1" dirty="0" smtClean="0">
                <a:solidFill>
                  <a:srgbClr val="000000"/>
                </a:solidFill>
                <a:latin typeface="Times New Roman" panose="02020603050405020304" pitchFamily="18" charset="0"/>
              </a:rPr>
              <a:t>*Automatically </a:t>
            </a:r>
            <a:r>
              <a:rPr lang="en-US" sz="2400" b="1" dirty="0">
                <a:solidFill>
                  <a:srgbClr val="000000"/>
                </a:solidFill>
                <a:latin typeface="Times New Roman" panose="02020603050405020304" pitchFamily="18" charset="0"/>
              </a:rPr>
              <a:t>unfair </a:t>
            </a:r>
            <a:r>
              <a:rPr lang="en-US" sz="2400" b="1" dirty="0" smtClean="0">
                <a:solidFill>
                  <a:srgbClr val="000000"/>
                </a:solidFill>
                <a:latin typeface="Times New Roman" panose="02020603050405020304" pitchFamily="18" charset="0"/>
              </a:rPr>
              <a:t>dismissals:</a:t>
            </a:r>
          </a:p>
          <a:p>
            <a:pPr algn="just">
              <a:lnSpc>
                <a:spcPct val="120000"/>
              </a:lnSpc>
            </a:pPr>
            <a:r>
              <a:rPr lang="en-US" sz="2400" b="1" dirty="0">
                <a:solidFill>
                  <a:srgbClr val="000000"/>
                </a:solidFill>
                <a:latin typeface="Times New Roman" panose="02020603050405020304" pitchFamily="18" charset="0"/>
              </a:rPr>
              <a:t>A dismissal is automatically unfair if it was:</a:t>
            </a:r>
          </a:p>
          <a:p>
            <a:pPr algn="just">
              <a:lnSpc>
                <a:spcPct val="120000"/>
              </a:lnSpc>
            </a:pPr>
            <a:r>
              <a:rPr lang="en-US" sz="2400" dirty="0">
                <a:solidFill>
                  <a:srgbClr val="000000"/>
                </a:solidFill>
                <a:latin typeface="Times New Roman" panose="02020603050405020304" pitchFamily="18" charset="0"/>
              </a:rPr>
              <a:t>(i) on the grounds of the employee trying to enforce a relevant statutory right;</a:t>
            </a:r>
          </a:p>
          <a:p>
            <a:pPr algn="just">
              <a:lnSpc>
                <a:spcPct val="120000"/>
              </a:lnSpc>
            </a:pPr>
            <a:r>
              <a:rPr lang="en-US" sz="2400" dirty="0">
                <a:solidFill>
                  <a:srgbClr val="000000"/>
                </a:solidFill>
                <a:latin typeface="Times New Roman" panose="02020603050405020304" pitchFamily="18" charset="0"/>
              </a:rPr>
              <a:t>(ii) on the grounds of pregnancy</a:t>
            </a:r>
            <a:r>
              <a:rPr lang="en-US" sz="2400" dirty="0" smtClean="0">
                <a:solidFill>
                  <a:srgbClr val="000000"/>
                </a:solidFill>
                <a:latin typeface="Times New Roman" panose="02020603050405020304" pitchFamily="18" charset="0"/>
              </a:rPr>
              <a:t>;</a:t>
            </a:r>
            <a:endParaRPr lang="en-US" sz="24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2120347" y="733289"/>
            <a:ext cx="661283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4- </a:t>
            </a:r>
            <a:r>
              <a:rPr lang="en-US" sz="2800" b="1" dirty="0">
                <a:solidFill>
                  <a:srgbClr val="00B0F0"/>
                </a:solidFill>
                <a:latin typeface="Times New Roman" panose="02020603050405020304" pitchFamily="18" charset="0"/>
                <a:cs typeface="Times New Roman" panose="02020603050405020304" pitchFamily="18" charset="0"/>
              </a:rPr>
              <a:t>Unfair and wrongful </a:t>
            </a:r>
            <a:r>
              <a:rPr lang="en-US" sz="2800" b="1" dirty="0" smtClean="0">
                <a:solidFill>
                  <a:srgbClr val="00B0F0"/>
                </a:solidFill>
                <a:latin typeface="Times New Roman" panose="02020603050405020304" pitchFamily="18" charset="0"/>
                <a:cs typeface="Times New Roman" panose="02020603050405020304" pitchFamily="18" charset="0"/>
              </a:rPr>
              <a:t>dismissal:</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470322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5955" y="1537074"/>
            <a:ext cx="11911528" cy="2751522"/>
          </a:xfrm>
          <a:prstGeom prst="rect">
            <a:avLst/>
          </a:prstGeom>
        </p:spPr>
        <p:txBody>
          <a:bodyPr wrap="square">
            <a:spAutoFit/>
          </a:bodyPr>
          <a:lstStyle/>
          <a:p>
            <a:pPr algn="just">
              <a:lnSpc>
                <a:spcPct val="120000"/>
              </a:lnSpc>
            </a:pPr>
            <a:r>
              <a:rPr lang="en-US" sz="2400" dirty="0">
                <a:solidFill>
                  <a:srgbClr val="000000"/>
                </a:solidFill>
                <a:latin typeface="Times New Roman" panose="02020603050405020304" pitchFamily="18" charset="0"/>
              </a:rPr>
              <a:t>(iii) for being a member of a trade union;</a:t>
            </a:r>
          </a:p>
          <a:p>
            <a:pPr algn="just">
              <a:lnSpc>
                <a:spcPct val="120000"/>
              </a:lnSpc>
            </a:pPr>
            <a:r>
              <a:rPr lang="en-US" sz="2400" dirty="0">
                <a:solidFill>
                  <a:srgbClr val="000000"/>
                </a:solidFill>
                <a:latin typeface="Times New Roman" panose="02020603050405020304" pitchFamily="18" charset="0"/>
              </a:rPr>
              <a:t>(iv) for being on strike, if the dismissal occurred in the first eight weeks of the strike</a:t>
            </a:r>
            <a:r>
              <a:rPr lang="en-US" sz="2400" dirty="0" smtClean="0">
                <a:solidFill>
                  <a:srgbClr val="000000"/>
                </a:solidFill>
                <a:latin typeface="Times New Roman" panose="02020603050405020304" pitchFamily="18" charset="0"/>
              </a:rPr>
              <a:t>;</a:t>
            </a:r>
          </a:p>
          <a:p>
            <a:pPr algn="just">
              <a:lnSpc>
                <a:spcPct val="120000"/>
              </a:lnSpc>
            </a:pPr>
            <a:r>
              <a:rPr lang="en-US" sz="2400" dirty="0">
                <a:solidFill>
                  <a:srgbClr val="000000"/>
                </a:solidFill>
                <a:latin typeface="Times New Roman" panose="02020603050405020304" pitchFamily="18" charset="0"/>
              </a:rPr>
              <a:t>v) for being a union representative;</a:t>
            </a:r>
          </a:p>
          <a:p>
            <a:pPr algn="just">
              <a:lnSpc>
                <a:spcPct val="120000"/>
              </a:lnSpc>
            </a:pPr>
            <a:r>
              <a:rPr lang="en-US" sz="2400" dirty="0">
                <a:solidFill>
                  <a:srgbClr val="000000"/>
                </a:solidFill>
                <a:latin typeface="Times New Roman" panose="02020603050405020304" pitchFamily="18" charset="0"/>
              </a:rPr>
              <a:t>(vi) for carrying out health and safety duties;</a:t>
            </a:r>
          </a:p>
          <a:p>
            <a:pPr algn="just">
              <a:lnSpc>
                <a:spcPct val="120000"/>
              </a:lnSpc>
            </a:pPr>
            <a:r>
              <a:rPr lang="en-US" sz="2400" dirty="0">
                <a:solidFill>
                  <a:srgbClr val="000000"/>
                </a:solidFill>
                <a:latin typeface="Times New Roman" panose="02020603050405020304" pitchFamily="18" charset="0"/>
              </a:rPr>
              <a:t>(vii) for refusing to work on Sundays (some workers do not have this protection);</a:t>
            </a:r>
          </a:p>
          <a:p>
            <a:pPr algn="just">
              <a:lnSpc>
                <a:spcPct val="120000"/>
              </a:lnSpc>
            </a:pPr>
            <a:r>
              <a:rPr lang="en-US" sz="2400" dirty="0">
                <a:solidFill>
                  <a:srgbClr val="000000"/>
                </a:solidFill>
                <a:latin typeface="Times New Roman" panose="02020603050405020304" pitchFamily="18" charset="0"/>
              </a:rPr>
              <a:t>(viii) in connection with a transfer of undertakings from one employer to another.</a:t>
            </a:r>
          </a:p>
        </p:txBody>
      </p:sp>
      <p:sp>
        <p:nvSpPr>
          <p:cNvPr id="17" name="TextBox 16">
            <a:extLst>
              <a:ext uri="{FF2B5EF4-FFF2-40B4-BE49-F238E27FC236}">
                <a16:creationId xmlns:a16="http://schemas.microsoft.com/office/drawing/2014/main" id="{954B34D3-F436-A1EE-53D3-534D66D793CE}"/>
              </a:ext>
            </a:extLst>
          </p:cNvPr>
          <p:cNvSpPr txBox="1"/>
          <p:nvPr/>
        </p:nvSpPr>
        <p:spPr>
          <a:xfrm>
            <a:off x="2120347" y="733289"/>
            <a:ext cx="661283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4- </a:t>
            </a:r>
            <a:r>
              <a:rPr lang="en-US" sz="2800" b="1" dirty="0">
                <a:solidFill>
                  <a:srgbClr val="00B0F0"/>
                </a:solidFill>
                <a:latin typeface="Times New Roman" panose="02020603050405020304" pitchFamily="18" charset="0"/>
                <a:cs typeface="Times New Roman" panose="02020603050405020304" pitchFamily="18" charset="0"/>
              </a:rPr>
              <a:t>Unfair and wrongful </a:t>
            </a:r>
            <a:r>
              <a:rPr lang="en-US" sz="2800" b="1" dirty="0" smtClean="0">
                <a:solidFill>
                  <a:srgbClr val="00B0F0"/>
                </a:solidFill>
                <a:latin typeface="Times New Roman" panose="02020603050405020304" pitchFamily="18" charset="0"/>
                <a:cs typeface="Times New Roman" panose="02020603050405020304" pitchFamily="18" charset="0"/>
              </a:rPr>
              <a:t>dismissal:</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863041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5955" y="1537074"/>
            <a:ext cx="11911528" cy="4485652"/>
          </a:xfrm>
          <a:prstGeom prst="rect">
            <a:avLst/>
          </a:prstGeom>
        </p:spPr>
        <p:txBody>
          <a:bodyPr wrap="square">
            <a:spAutoFit/>
          </a:bodyPr>
          <a:lstStyle/>
          <a:p>
            <a:pPr lvl="0" algn="just">
              <a:lnSpc>
                <a:spcPct val="120000"/>
              </a:lnSpc>
            </a:pPr>
            <a:r>
              <a:rPr lang="en-US" sz="2400" b="1" u="sng" dirty="0">
                <a:solidFill>
                  <a:srgbClr val="000000"/>
                </a:solidFill>
                <a:latin typeface="Times New Roman" panose="02020603050405020304" pitchFamily="18" charset="0"/>
              </a:rPr>
              <a:t>2-Wrongful dismissal</a:t>
            </a:r>
            <a:r>
              <a:rPr lang="en-US" sz="2400" b="1" u="sng" dirty="0" smtClean="0">
                <a:solidFill>
                  <a:srgbClr val="000000"/>
                </a:solidFill>
                <a:latin typeface="Times New Roman" panose="02020603050405020304" pitchFamily="18" charset="0"/>
              </a:rPr>
              <a:t>:</a:t>
            </a:r>
          </a:p>
          <a:p>
            <a:pPr lvl="0" algn="just">
              <a:lnSpc>
                <a:spcPct val="120000"/>
              </a:lnSpc>
            </a:pPr>
            <a:r>
              <a:rPr lang="en-US" sz="2400" dirty="0">
                <a:solidFill>
                  <a:srgbClr val="000000"/>
                </a:solidFill>
                <a:latin typeface="Times New Roman" panose="02020603050405020304" pitchFamily="18" charset="0"/>
              </a:rPr>
              <a:t>An employee is summarily dismissed when he is dismissed without notice. The </a:t>
            </a:r>
            <a:r>
              <a:rPr lang="en-US" sz="2400" dirty="0" smtClean="0">
                <a:solidFill>
                  <a:srgbClr val="000000"/>
                </a:solidFill>
                <a:latin typeface="Times New Roman" panose="02020603050405020304" pitchFamily="18" charset="0"/>
              </a:rPr>
              <a:t>employee’s behaviour </a:t>
            </a:r>
            <a:r>
              <a:rPr lang="en-US" sz="2400" dirty="0">
                <a:solidFill>
                  <a:srgbClr val="000000"/>
                </a:solidFill>
                <a:latin typeface="Times New Roman" panose="02020603050405020304" pitchFamily="18" charset="0"/>
              </a:rPr>
              <a:t>might justify such a dismissal, in which case he will have no remedy. If </a:t>
            </a:r>
            <a:r>
              <a:rPr lang="en-US" sz="2400" dirty="0" smtClean="0">
                <a:solidFill>
                  <a:srgbClr val="000000"/>
                </a:solidFill>
                <a:latin typeface="Times New Roman" panose="02020603050405020304" pitchFamily="18" charset="0"/>
              </a:rPr>
              <a:t>an employee </a:t>
            </a:r>
            <a:r>
              <a:rPr lang="en-US" sz="2400" dirty="0">
                <a:solidFill>
                  <a:srgbClr val="000000"/>
                </a:solidFill>
                <a:latin typeface="Times New Roman" panose="02020603050405020304" pitchFamily="18" charset="0"/>
              </a:rPr>
              <a:t>is summarily dismissed without a justifiable reason, however, then his </a:t>
            </a:r>
            <a:r>
              <a:rPr lang="en-US" sz="2400" dirty="0" smtClean="0">
                <a:solidFill>
                  <a:srgbClr val="000000"/>
                </a:solidFill>
                <a:latin typeface="Times New Roman" panose="02020603050405020304" pitchFamily="18" charset="0"/>
              </a:rPr>
              <a:t>contract of </a:t>
            </a:r>
            <a:r>
              <a:rPr lang="en-US" sz="2400" dirty="0">
                <a:solidFill>
                  <a:srgbClr val="000000"/>
                </a:solidFill>
                <a:latin typeface="Times New Roman" panose="02020603050405020304" pitchFamily="18" charset="0"/>
              </a:rPr>
              <a:t>employment, which will entitle him to a period of notice, will have been broken. </a:t>
            </a:r>
            <a:r>
              <a:rPr lang="en-US" sz="2400" dirty="0" smtClean="0">
                <a:solidFill>
                  <a:srgbClr val="000000"/>
                </a:solidFill>
                <a:latin typeface="Times New Roman" panose="02020603050405020304" pitchFamily="18" charset="0"/>
              </a:rPr>
              <a:t>The employee </a:t>
            </a:r>
            <a:r>
              <a:rPr lang="en-US" sz="2400" dirty="0">
                <a:solidFill>
                  <a:srgbClr val="000000"/>
                </a:solidFill>
                <a:latin typeface="Times New Roman" panose="02020603050405020304" pitchFamily="18" charset="0"/>
              </a:rPr>
              <a:t>can then sue the employer for breach of contract, and such an action is known </a:t>
            </a:r>
            <a:r>
              <a:rPr lang="en-US" sz="2400" dirty="0" smtClean="0">
                <a:solidFill>
                  <a:srgbClr val="000000"/>
                </a:solidFill>
                <a:latin typeface="Times New Roman" panose="02020603050405020304" pitchFamily="18" charset="0"/>
              </a:rPr>
              <a:t>as an </a:t>
            </a:r>
            <a:r>
              <a:rPr lang="en-US" sz="2400" dirty="0">
                <a:solidFill>
                  <a:srgbClr val="000000"/>
                </a:solidFill>
                <a:latin typeface="Times New Roman" panose="02020603050405020304" pitchFamily="18" charset="0"/>
              </a:rPr>
              <a:t>action for wrongful dismissal. Of course, it is possible that the employer may </a:t>
            </a:r>
            <a:r>
              <a:rPr lang="en-US" sz="2400" dirty="0" smtClean="0">
                <a:solidFill>
                  <a:srgbClr val="000000"/>
                </a:solidFill>
                <a:latin typeface="Times New Roman" panose="02020603050405020304" pitchFamily="18" charset="0"/>
              </a:rPr>
              <a:t>lawfully dismiss </a:t>
            </a:r>
            <a:r>
              <a:rPr lang="en-US" sz="2400" dirty="0">
                <a:solidFill>
                  <a:srgbClr val="000000"/>
                </a:solidFill>
                <a:latin typeface="Times New Roman" panose="02020603050405020304" pitchFamily="18" charset="0"/>
              </a:rPr>
              <a:t>the employee without notice. This would be the case if the employee had </a:t>
            </a:r>
            <a:r>
              <a:rPr lang="en-US" sz="2400" dirty="0" smtClean="0">
                <a:solidFill>
                  <a:srgbClr val="000000"/>
                </a:solidFill>
                <a:latin typeface="Times New Roman" panose="02020603050405020304" pitchFamily="18" charset="0"/>
              </a:rPr>
              <a:t>behaved so </a:t>
            </a:r>
            <a:r>
              <a:rPr lang="en-US" sz="2400" dirty="0">
                <a:solidFill>
                  <a:srgbClr val="000000"/>
                </a:solidFill>
                <a:latin typeface="Times New Roman" panose="02020603050405020304" pitchFamily="18" charset="0"/>
              </a:rPr>
              <a:t>badly that he had committed a repudiation of the contract. The employer could </a:t>
            </a:r>
            <a:r>
              <a:rPr lang="en-US" sz="2400" dirty="0" smtClean="0">
                <a:solidFill>
                  <a:srgbClr val="000000"/>
                </a:solidFill>
                <a:latin typeface="Times New Roman" panose="02020603050405020304" pitchFamily="18" charset="0"/>
              </a:rPr>
              <a:t>accept the </a:t>
            </a:r>
            <a:r>
              <a:rPr lang="en-US" sz="2400" dirty="0">
                <a:solidFill>
                  <a:srgbClr val="000000"/>
                </a:solidFill>
                <a:latin typeface="Times New Roman" panose="02020603050405020304" pitchFamily="18" charset="0"/>
              </a:rPr>
              <a:t>repudiation and dismiss the employee without committing a breach of </a:t>
            </a:r>
            <a:r>
              <a:rPr lang="en-US" sz="2400" dirty="0" smtClean="0">
                <a:solidFill>
                  <a:srgbClr val="000000"/>
                </a:solidFill>
                <a:latin typeface="Times New Roman" panose="02020603050405020304" pitchFamily="18" charset="0"/>
              </a:rPr>
              <a:t>contract.</a:t>
            </a:r>
            <a:endParaRPr lang="en-US" sz="24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2120347" y="733289"/>
            <a:ext cx="661283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4- </a:t>
            </a:r>
            <a:r>
              <a:rPr lang="en-US" sz="2800" b="1" dirty="0">
                <a:solidFill>
                  <a:srgbClr val="00B0F0"/>
                </a:solidFill>
                <a:latin typeface="Times New Roman" panose="02020603050405020304" pitchFamily="18" charset="0"/>
                <a:cs typeface="Times New Roman" panose="02020603050405020304" pitchFamily="18" charset="0"/>
              </a:rPr>
              <a:t>Unfair and wrongful </a:t>
            </a:r>
            <a:r>
              <a:rPr lang="en-US" sz="2800" b="1" dirty="0" smtClean="0">
                <a:solidFill>
                  <a:srgbClr val="00B0F0"/>
                </a:solidFill>
                <a:latin typeface="Times New Roman" panose="02020603050405020304" pitchFamily="18" charset="0"/>
                <a:cs typeface="Times New Roman" panose="02020603050405020304" pitchFamily="18" charset="0"/>
              </a:rPr>
              <a:t>dismissal:</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950610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5955" y="1537074"/>
            <a:ext cx="11911528" cy="3637919"/>
          </a:xfrm>
          <a:prstGeom prst="rect">
            <a:avLst/>
          </a:prstGeom>
        </p:spPr>
        <p:txBody>
          <a:bodyPr wrap="square">
            <a:spAutoFit/>
          </a:bodyPr>
          <a:lstStyle/>
          <a:p>
            <a:pPr lvl="0" algn="just">
              <a:lnSpc>
                <a:spcPct val="120000"/>
              </a:lnSpc>
            </a:pPr>
            <a:r>
              <a:rPr lang="en-US" sz="2400" b="1" u="sng" dirty="0">
                <a:solidFill>
                  <a:srgbClr val="000000"/>
                </a:solidFill>
                <a:latin typeface="Times New Roman" panose="02020603050405020304" pitchFamily="18" charset="0"/>
              </a:rPr>
              <a:t>2-Wrongful dismissal</a:t>
            </a:r>
            <a:r>
              <a:rPr lang="en-US" sz="2400" b="1" u="sng" dirty="0" smtClean="0">
                <a:solidFill>
                  <a:srgbClr val="000000"/>
                </a:solidFill>
                <a:latin typeface="Times New Roman" panose="02020603050405020304" pitchFamily="18" charset="0"/>
              </a:rPr>
              <a:t>:</a:t>
            </a:r>
          </a:p>
          <a:p>
            <a:pPr lvl="0" algn="just">
              <a:lnSpc>
                <a:spcPct val="120000"/>
              </a:lnSpc>
            </a:pPr>
            <a:r>
              <a:rPr lang="en-US" sz="2400" dirty="0" smtClean="0">
                <a:solidFill>
                  <a:srgbClr val="000000"/>
                </a:solidFill>
                <a:latin typeface="Times New Roman" panose="02020603050405020304" pitchFamily="18" charset="0"/>
              </a:rPr>
              <a:t>-It is difficult </a:t>
            </a:r>
            <a:r>
              <a:rPr lang="en-US" sz="2400" dirty="0">
                <a:solidFill>
                  <a:srgbClr val="000000"/>
                </a:solidFill>
                <a:latin typeface="Times New Roman" panose="02020603050405020304" pitchFamily="18" charset="0"/>
              </a:rPr>
              <a:t>to generalise from the cases, but employees have been held to repudiate the </a:t>
            </a:r>
            <a:r>
              <a:rPr lang="en-US" sz="2400" dirty="0" smtClean="0">
                <a:solidFill>
                  <a:srgbClr val="000000"/>
                </a:solidFill>
                <a:latin typeface="Times New Roman" panose="02020603050405020304" pitchFamily="18" charset="0"/>
              </a:rPr>
              <a:t>contract by </a:t>
            </a:r>
            <a:r>
              <a:rPr lang="en-US" sz="2400" dirty="0">
                <a:solidFill>
                  <a:srgbClr val="000000"/>
                </a:solidFill>
                <a:latin typeface="Times New Roman" panose="02020603050405020304" pitchFamily="18" charset="0"/>
              </a:rPr>
              <a:t>refusing to obey lawful orders, gross misconduct, neglect or serious breach of duty.</a:t>
            </a:r>
          </a:p>
          <a:p>
            <a:pPr lvl="0" algn="just">
              <a:lnSpc>
                <a:spcPct val="120000"/>
              </a:lnSpc>
            </a:pPr>
            <a:r>
              <a:rPr lang="en-US" sz="2400" dirty="0">
                <a:solidFill>
                  <a:srgbClr val="000000"/>
                </a:solidFill>
                <a:latin typeface="Times New Roman" panose="02020603050405020304" pitchFamily="18" charset="0"/>
              </a:rPr>
              <a:t>However, it must be stressed that each of these matters will not necessarily amount to </a:t>
            </a:r>
            <a:r>
              <a:rPr lang="en-US" sz="2400" dirty="0" smtClean="0">
                <a:solidFill>
                  <a:srgbClr val="000000"/>
                </a:solidFill>
                <a:latin typeface="Times New Roman" panose="02020603050405020304" pitchFamily="18" charset="0"/>
              </a:rPr>
              <a:t>a repudiation </a:t>
            </a:r>
            <a:r>
              <a:rPr lang="en-US" sz="2400" dirty="0">
                <a:solidFill>
                  <a:srgbClr val="000000"/>
                </a:solidFill>
                <a:latin typeface="Times New Roman" panose="02020603050405020304" pitchFamily="18" charset="0"/>
              </a:rPr>
              <a:t>which justifies dismissal. In each case the employment tribunal must </a:t>
            </a:r>
            <a:r>
              <a:rPr lang="en-US" sz="2400" dirty="0" smtClean="0">
                <a:solidFill>
                  <a:srgbClr val="000000"/>
                </a:solidFill>
                <a:latin typeface="Times New Roman" panose="02020603050405020304" pitchFamily="18" charset="0"/>
              </a:rPr>
              <a:t>consider the </a:t>
            </a:r>
            <a:r>
              <a:rPr lang="en-US" sz="2400" dirty="0">
                <a:solidFill>
                  <a:srgbClr val="000000"/>
                </a:solidFill>
                <a:latin typeface="Times New Roman" panose="02020603050405020304" pitchFamily="18" charset="0"/>
              </a:rPr>
              <a:t>facts and come to a decision.</a:t>
            </a:r>
          </a:p>
          <a:p>
            <a:pPr lvl="0" algn="just">
              <a:lnSpc>
                <a:spcPct val="120000"/>
              </a:lnSpc>
            </a:pPr>
            <a:r>
              <a:rPr lang="en-US" sz="2400" b="1" dirty="0" smtClean="0">
                <a:solidFill>
                  <a:srgbClr val="000000"/>
                </a:solidFill>
                <a:latin typeface="Times New Roman" panose="02020603050405020304" pitchFamily="18" charset="0"/>
              </a:rPr>
              <a:t>-In </a:t>
            </a:r>
            <a:r>
              <a:rPr lang="en-US" sz="2400" b="1" dirty="0">
                <a:solidFill>
                  <a:srgbClr val="000000"/>
                </a:solidFill>
                <a:latin typeface="Times New Roman" panose="02020603050405020304" pitchFamily="18" charset="0"/>
              </a:rPr>
              <a:t>general, </a:t>
            </a:r>
            <a:r>
              <a:rPr lang="en-US" sz="2400" dirty="0">
                <a:solidFill>
                  <a:srgbClr val="000000"/>
                </a:solidFill>
                <a:latin typeface="Times New Roman" panose="02020603050405020304" pitchFamily="18" charset="0"/>
              </a:rPr>
              <a:t>an employer can escape liability for wrongful dismissal, but not for </a:t>
            </a:r>
            <a:r>
              <a:rPr lang="en-US" sz="2400" dirty="0" smtClean="0">
                <a:solidFill>
                  <a:srgbClr val="000000"/>
                </a:solidFill>
                <a:latin typeface="Times New Roman" panose="02020603050405020304" pitchFamily="18" charset="0"/>
              </a:rPr>
              <a:t>unfair dismissal</a:t>
            </a:r>
            <a:r>
              <a:rPr lang="en-US" sz="2400" dirty="0">
                <a:solidFill>
                  <a:srgbClr val="000000"/>
                </a:solidFill>
                <a:latin typeface="Times New Roman" panose="02020603050405020304" pitchFamily="18" charset="0"/>
              </a:rPr>
              <a:t>, by giving the employee wages in lieu of notice.</a:t>
            </a:r>
          </a:p>
        </p:txBody>
      </p:sp>
      <p:sp>
        <p:nvSpPr>
          <p:cNvPr id="17" name="TextBox 16">
            <a:extLst>
              <a:ext uri="{FF2B5EF4-FFF2-40B4-BE49-F238E27FC236}">
                <a16:creationId xmlns:a16="http://schemas.microsoft.com/office/drawing/2014/main" id="{954B34D3-F436-A1EE-53D3-534D66D793CE}"/>
              </a:ext>
            </a:extLst>
          </p:cNvPr>
          <p:cNvSpPr txBox="1"/>
          <p:nvPr/>
        </p:nvSpPr>
        <p:spPr>
          <a:xfrm>
            <a:off x="2120347" y="733289"/>
            <a:ext cx="661283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4- </a:t>
            </a:r>
            <a:r>
              <a:rPr lang="en-US" sz="2800" b="1" dirty="0">
                <a:solidFill>
                  <a:srgbClr val="00B0F0"/>
                </a:solidFill>
                <a:latin typeface="Times New Roman" panose="02020603050405020304" pitchFamily="18" charset="0"/>
                <a:cs typeface="Times New Roman" panose="02020603050405020304" pitchFamily="18" charset="0"/>
              </a:rPr>
              <a:t>Unfair and wrongful </a:t>
            </a:r>
            <a:r>
              <a:rPr lang="en-US" sz="2800" b="1" dirty="0" smtClean="0">
                <a:solidFill>
                  <a:srgbClr val="00B0F0"/>
                </a:solidFill>
                <a:latin typeface="Times New Roman" panose="02020603050405020304" pitchFamily="18" charset="0"/>
                <a:cs typeface="Times New Roman" panose="02020603050405020304" pitchFamily="18" charset="0"/>
              </a:rPr>
              <a:t>dismissal:</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77902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5" y="694028"/>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2349</TotalTime>
  <Words>3702</Words>
  <Application>Microsoft Office PowerPoint</Application>
  <PresentationFormat>Widescreen</PresentationFormat>
  <Paragraphs>273</Paragraphs>
  <Slides>31</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596</cp:revision>
  <dcterms:created xsi:type="dcterms:W3CDTF">2023-04-29T09:08:23Z</dcterms:created>
  <dcterms:modified xsi:type="dcterms:W3CDTF">2023-11-24T08:06:21Z</dcterms:modified>
</cp:coreProperties>
</file>